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0"/>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3" r:id="rId16"/>
    <p:sldId id="274" r:id="rId17"/>
    <p:sldId id="279"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61041" autoAdjust="0"/>
  </p:normalViewPr>
  <p:slideViewPr>
    <p:cSldViewPr snapToGrid="0">
      <p:cViewPr varScale="1">
        <p:scale>
          <a:sx n="45" d="100"/>
          <a:sy n="45" d="100"/>
        </p:scale>
        <p:origin x="12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286D-6D34-4E63-94B4-2B04331762EF}" type="datetimeFigureOut">
              <a:rPr lang="en-US" smtClean="0"/>
              <a:t>3/18/2017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4AAFB-92A4-4551-AB67-F65F805E72D6}" type="slidenum">
              <a:rPr lang="en-US" smtClean="0"/>
              <a:t>‹#›</a:t>
            </a:fld>
            <a:endParaRPr lang="en-US"/>
          </a:p>
        </p:txBody>
      </p:sp>
    </p:spTree>
    <p:extLst>
      <p:ext uri="{BB962C8B-B14F-4D97-AF65-F5344CB8AC3E}">
        <p14:creationId xmlns:p14="http://schemas.microsoft.com/office/powerpoint/2010/main" val="429045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a:buFont typeface="Arial" charset="0"/>
              <a:buNone/>
            </a:pPr>
            <a:r>
              <a:rPr lang="ru-RU" dirty="0" smtClean="0"/>
              <a:t>Однажды много лет назад я разрабатывала</a:t>
            </a:r>
            <a:r>
              <a:rPr lang="ru-RU" baseline="0" dirty="0" smtClean="0"/>
              <a:t> документ с требованиями. Это был большой, детальный документ страниц на 100. Он был оформлен по шаблону, предложенному сильными методологами. Он согласовывался не менее чем с десятком заинтересованных лиц. И он должен был быть полностью готов к началу разработки. Но еще до того, как документ попал к разработчикам, мне пришлось его полностью переписать не менее двух раз. </a:t>
            </a:r>
          </a:p>
          <a:p>
            <a:pPr>
              <a:buFont typeface="Arial" charset="0"/>
              <a:buNone/>
            </a:pPr>
            <a:r>
              <a:rPr lang="ru-RU" baseline="0" dirty="0" smtClean="0"/>
              <a:t>И дело было совсем не в ошибках, хотя конечно они тоже были. Просто за несколько месяцев между началом анализа и стартом разработки мир не стоял на месте. Менялось видение и приоритеты бизнеса. Менялись методологические взгляды на процесс и шаблоны.</a:t>
            </a:r>
          </a:p>
          <a:p>
            <a:pPr>
              <a:buFont typeface="Arial" charset="0"/>
              <a:buNone/>
            </a:pPr>
            <a:r>
              <a:rPr lang="ru-RU" baseline="0" dirty="0" smtClean="0"/>
              <a:t>Это было угнетающе. Не легче, наверное, приходилось моим заинтересованным лицам, которым этот труд приходил на согласование. Впрочем, они в какой-то момент просто переставали читать документ. </a:t>
            </a:r>
          </a:p>
          <a:p>
            <a:pPr>
              <a:buFont typeface="Arial" charset="0"/>
              <a:buNone/>
            </a:pPr>
            <a:endParaRPr lang="ru-RU" baseline="0" dirty="0" smtClean="0"/>
          </a:p>
          <a:p>
            <a:pPr>
              <a:buFont typeface="Arial" charset="0"/>
              <a:buNone/>
            </a:pPr>
            <a:r>
              <a:rPr lang="ru-RU" baseline="0" dirty="0" smtClean="0"/>
              <a:t>Кто из аналитиков оказывался в подобной ситуации? Кто из аналитиков хоть раз жаловался, что его требования не читают? С кем хоть раз заинтересованные лица обращались так, словно вы отрываете их в самый неподходящий момент ради какой-то фигни?</a:t>
            </a:r>
          </a:p>
          <a:p>
            <a:pPr>
              <a:buFont typeface="Arial" charset="0"/>
              <a:buNone/>
            </a:pPr>
            <a:endParaRPr lang="ru-RU" baseline="0" dirty="0" smtClean="0"/>
          </a:p>
          <a:p>
            <a:pPr>
              <a:buFont typeface="Arial" charset="0"/>
              <a:buNone/>
            </a:pPr>
            <a:r>
              <a:rPr lang="ru-RU" baseline="0" dirty="0" smtClean="0"/>
              <a:t>Мне повезло столкнуться в своей практике не только с такими ситуациями. И сегодня я хочу рассказать о том, как фокусируя внимание на ограниченном объеме требований можно облегчить жизнь себе, своим заинтересованным лицам и тем самым улучшить обратную связь, а значит и качество документов.</a:t>
            </a:r>
          </a:p>
          <a:p>
            <a:pPr>
              <a:buFont typeface="Arial" charset="0"/>
              <a:buNone/>
            </a:pPr>
            <a:endParaRPr lang="ru-RU" baseline="0" dirty="0" smtClean="0"/>
          </a:p>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a:t>
            </a:fld>
            <a:endParaRPr lang="ru-RU"/>
          </a:p>
        </p:txBody>
      </p:sp>
    </p:spTree>
    <p:extLst>
      <p:ext uri="{BB962C8B-B14F-4D97-AF65-F5344CB8AC3E}">
        <p14:creationId xmlns:p14="http://schemas.microsoft.com/office/powerpoint/2010/main" val="147827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dirty="0" smtClean="0"/>
              <a:t>Итак,</a:t>
            </a:r>
            <a:r>
              <a:rPr lang="ru-RU" baseline="0" dirty="0" smtClean="0"/>
              <a:t> мы взяли в анализ управление задачами с учетом </a:t>
            </a:r>
            <a:r>
              <a:rPr lang="ru-RU" baseline="0" dirty="0" err="1" smtClean="0"/>
              <a:t>орг</a:t>
            </a:r>
            <a:r>
              <a:rPr lang="ru-RU" baseline="0" dirty="0" smtClean="0"/>
              <a:t> структуры. И первое, что нужно сделать – выяснить, какой смысл бизнес вкладывал в это требование. Современный мир кишит развесистыми решениями по управлению задачами, поэтому подглядев в несколько подобных продуктов мы идем на встречу с заказчиком и командой со списком функциональных возможностей, которые потенциально могут скрываться за бизнес требованием.</a:t>
            </a:r>
            <a:endParaRPr lang="ru-RU" dirty="0" smtClean="0"/>
          </a:p>
          <a:p>
            <a:endParaRPr lang="ru-RU" dirty="0" smtClean="0"/>
          </a:p>
          <a:p>
            <a:r>
              <a:rPr lang="ru-RU" dirty="0" smtClean="0"/>
              <a:t>Пока это просто заголовки сценариев или традиционные истории в форме «я как роль, хочу</a:t>
            </a:r>
            <a:r>
              <a:rPr lang="ru-RU" baseline="0" dirty="0" smtClean="0"/>
              <a:t> получить функцию, чтобы достичь цели». </a:t>
            </a:r>
            <a:r>
              <a:rPr lang="ru-RU" baseline="0" dirty="0" smtClean="0"/>
              <a:t>На </a:t>
            </a:r>
            <a:r>
              <a:rPr lang="ru-RU" baseline="0" dirty="0" smtClean="0"/>
              <a:t>практике их будет больше, чем на слайде – на страничку или полторы</a:t>
            </a:r>
            <a:r>
              <a:rPr lang="ru-RU" baseline="0" dirty="0" smtClean="0"/>
              <a:t>. С</a:t>
            </a:r>
            <a:r>
              <a:rPr lang="ru-RU" dirty="0" smtClean="0"/>
              <a:t>уть </a:t>
            </a:r>
            <a:r>
              <a:rPr lang="ru-RU" dirty="0" smtClean="0"/>
              <a:t>первой встречи </a:t>
            </a:r>
            <a:r>
              <a:rPr lang="ru-RU" dirty="0" smtClean="0"/>
              <a:t>- </a:t>
            </a:r>
            <a:r>
              <a:rPr lang="ru-RU" baseline="0" dirty="0" smtClean="0"/>
              <a:t>отделить </a:t>
            </a:r>
            <a:r>
              <a:rPr lang="ru-RU" baseline="0" dirty="0" smtClean="0"/>
              <a:t>сценарии, без которых </a:t>
            </a:r>
            <a:r>
              <a:rPr lang="ru-RU" baseline="0" dirty="0" err="1" smtClean="0"/>
              <a:t>фича</a:t>
            </a:r>
            <a:r>
              <a:rPr lang="ru-RU" baseline="0" dirty="0" smtClean="0"/>
              <a:t> не может считаться </a:t>
            </a:r>
            <a:r>
              <a:rPr lang="ru-RU" baseline="0" dirty="0" smtClean="0"/>
              <a:t>сделанной. Выделяем самые базовые функции. Остальные сценарии вполне могут подождать. </a:t>
            </a:r>
          </a:p>
          <a:p>
            <a:endParaRPr lang="ru-RU" baseline="0" dirty="0" smtClean="0"/>
          </a:p>
          <a:p>
            <a:r>
              <a:rPr lang="ru-RU" baseline="0" dirty="0" smtClean="0"/>
              <a:t>Дальнейший </a:t>
            </a:r>
            <a:r>
              <a:rPr lang="ru-RU" baseline="0" dirty="0" smtClean="0"/>
              <a:t>анализ будет проводиться только по отобранным сценариям. Все остальное может быть добавлено менеджером продукта в свой продуктовый </a:t>
            </a:r>
            <a:r>
              <a:rPr lang="ru-RU" baseline="0" dirty="0" err="1" smtClean="0"/>
              <a:t>беклог</a:t>
            </a:r>
            <a:r>
              <a:rPr lang="ru-RU" baseline="0" dirty="0" smtClean="0"/>
              <a:t> на будущее, отложено аналитиком до следующей итерации или благополучно забыто, если оно совсем не представляет ценности. </a:t>
            </a:r>
            <a:endParaRPr lang="ru-RU" baseline="0" dirty="0" smtClean="0"/>
          </a:p>
          <a:p>
            <a:endParaRPr lang="ru-RU" baseline="0" dirty="0" smtClean="0"/>
          </a:p>
          <a:p>
            <a:r>
              <a:rPr lang="ru-RU" baseline="0" dirty="0" smtClean="0"/>
              <a:t>Вы наверняка хотите спросить, с чего это продукт менеджер готов что-то откладывать? Все довольно просто. На встрече присутствуют представители разработки и тестирования, которые сразу могут озвучить трудоемкость. Менеджер продукта, имея в голове остальной </a:t>
            </a:r>
            <a:r>
              <a:rPr lang="en-US" baseline="0" dirty="0" smtClean="0"/>
              <a:t>scope</a:t>
            </a:r>
            <a:r>
              <a:rPr lang="ru-RU" baseline="0" dirty="0" smtClean="0"/>
              <a:t>, очевидно может прикинуть перспективы его реализации хотя бы методом вчерашней погоды. Если все сценарии на слайде команда оценила в два месяца, то можно предположить, что на оставшиеся три они тоже захотят по столько же. Имея на разработку только полгода, надо оставить сценариев не более чем на 1,5 месяца. К тому же у менеджера всегда остается возможность втиснуть эти сценарии в конце разработки.</a:t>
            </a:r>
          </a:p>
          <a:p>
            <a:r>
              <a:rPr lang="ru-RU" baseline="0" dirty="0" smtClean="0"/>
              <a:t> </a:t>
            </a:r>
          </a:p>
        </p:txBody>
      </p:sp>
      <p:sp>
        <p:nvSpPr>
          <p:cNvPr id="4" name="Номер слайда 3"/>
          <p:cNvSpPr>
            <a:spLocks noGrp="1"/>
          </p:cNvSpPr>
          <p:nvPr>
            <p:ph type="sldNum" sz="quarter" idx="10"/>
          </p:nvPr>
        </p:nvSpPr>
        <p:spPr/>
        <p:txBody>
          <a:bodyPr/>
          <a:lstStyle/>
          <a:p>
            <a:fld id="{D3BC8B83-00B2-4C24-81D2-A2BC134D71E9}" type="slidenum">
              <a:rPr lang="ru-RU" smtClean="0"/>
              <a:t>10</a:t>
            </a:fld>
            <a:endParaRPr lang="ru-RU"/>
          </a:p>
        </p:txBody>
      </p:sp>
    </p:spTree>
    <p:extLst>
      <p:ext uri="{BB962C8B-B14F-4D97-AF65-F5344CB8AC3E}">
        <p14:creationId xmlns:p14="http://schemas.microsoft.com/office/powerpoint/2010/main" val="228132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dirty="0" smtClean="0"/>
              <a:t>Итак, мы получили всего несколько</a:t>
            </a:r>
            <a:r>
              <a:rPr lang="ru-RU" baseline="0" dirty="0" smtClean="0"/>
              <a:t> сценариев для </a:t>
            </a:r>
            <a:r>
              <a:rPr lang="ru-RU" baseline="0" dirty="0" smtClean="0"/>
              <a:t>проработки. То, что мы отложили, менеджер продукта прикопал себе в кубышку </a:t>
            </a:r>
            <a:r>
              <a:rPr lang="en-US" baseline="0" dirty="0" smtClean="0"/>
              <a:t>Next</a:t>
            </a:r>
            <a:r>
              <a:rPr lang="ru-RU" baseline="0" dirty="0" smtClean="0"/>
              <a:t>. А мы </a:t>
            </a:r>
            <a:r>
              <a:rPr lang="ru-RU" baseline="0" dirty="0" smtClean="0"/>
              <a:t>приступаем </a:t>
            </a:r>
            <a:r>
              <a:rPr lang="ru-RU" baseline="0" dirty="0" smtClean="0"/>
              <a:t>к декомпозиции </a:t>
            </a:r>
            <a:r>
              <a:rPr lang="ru-RU" baseline="0" dirty="0" smtClean="0"/>
              <a:t>критериев приемки. Объем документа с полным описанием 6 сценариев получится порядка 4-6 страниц чистого текста без учета содержания и прочих оформительских элементов. И мы снова собираемся, чтобы договориться о деталях. Менеджер продукта в этом случае может </a:t>
            </a:r>
            <a:r>
              <a:rPr lang="ru-RU" baseline="0" dirty="0" smtClean="0"/>
              <a:t>на свое усмотрение и </a:t>
            </a:r>
            <a:r>
              <a:rPr lang="ru-RU" baseline="0" dirty="0" smtClean="0"/>
              <a:t>не присутствовать. </a:t>
            </a:r>
            <a:endParaRPr lang="ru-RU" dirty="0" smtClean="0"/>
          </a:p>
        </p:txBody>
      </p:sp>
      <p:sp>
        <p:nvSpPr>
          <p:cNvPr id="4" name="Номер слайда 3"/>
          <p:cNvSpPr>
            <a:spLocks noGrp="1"/>
          </p:cNvSpPr>
          <p:nvPr>
            <p:ph type="sldNum" sz="quarter" idx="10"/>
          </p:nvPr>
        </p:nvSpPr>
        <p:spPr/>
        <p:txBody>
          <a:bodyPr/>
          <a:lstStyle/>
          <a:p>
            <a:fld id="{D3BC8B83-00B2-4C24-81D2-A2BC134D71E9}" type="slidenum">
              <a:rPr lang="ru-RU" smtClean="0"/>
              <a:t>11</a:t>
            </a:fld>
            <a:endParaRPr lang="ru-RU"/>
          </a:p>
        </p:txBody>
      </p:sp>
    </p:spTree>
    <p:extLst>
      <p:ext uri="{BB962C8B-B14F-4D97-AF65-F5344CB8AC3E}">
        <p14:creationId xmlns:p14="http://schemas.microsoft.com/office/powerpoint/2010/main" val="232599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u-RU" dirty="0" smtClean="0"/>
              <a:t>Здесь у нас тоже есть определенный простор для стрижки потенциальных возможностей системы. Например, представим, что наш конкурент разрабатывает подобную систему уже несколько лет и у него очень навороченная форма со</a:t>
            </a:r>
            <a:r>
              <a:rPr lang="ru-RU" baseline="0" dirty="0" smtClean="0"/>
              <a:t> свойствами задачи. Нам </a:t>
            </a:r>
            <a:r>
              <a:rPr lang="ru-RU" baseline="0" dirty="0" smtClean="0"/>
              <a:t>действительно нужно </a:t>
            </a:r>
            <a:r>
              <a:rPr lang="ru-RU" baseline="0" dirty="0" smtClean="0"/>
              <a:t>это все поддержать? В таком вопросе не обойтись без менеджера продукта, </a:t>
            </a:r>
            <a:r>
              <a:rPr lang="ru-RU" baseline="0" dirty="0" smtClean="0"/>
              <a:t>и как </a:t>
            </a:r>
            <a:r>
              <a:rPr lang="ru-RU" baseline="0" dirty="0" smtClean="0"/>
              <a:t>правило оказывается, что нужно не все. </a:t>
            </a:r>
            <a:r>
              <a:rPr lang="ru-RU" baseline="0" dirty="0" smtClean="0"/>
              <a:t>Опять-таки </a:t>
            </a:r>
            <a:r>
              <a:rPr lang="ru-RU" baseline="0" dirty="0" smtClean="0"/>
              <a:t>отбираем только критически важное и пишем критерии приемки для нашей истории.</a:t>
            </a:r>
            <a:endParaRPr lang="en-US" dirty="0"/>
          </a:p>
        </p:txBody>
      </p:sp>
      <p:sp>
        <p:nvSpPr>
          <p:cNvPr id="4" name="Slide Number Placeholder 3"/>
          <p:cNvSpPr>
            <a:spLocks noGrp="1"/>
          </p:cNvSpPr>
          <p:nvPr>
            <p:ph type="sldNum" sz="quarter" idx="10"/>
          </p:nvPr>
        </p:nvSpPr>
        <p:spPr/>
        <p:txBody>
          <a:bodyPr/>
          <a:lstStyle/>
          <a:p>
            <a:fld id="{2A44AAFB-92A4-4551-AB67-F65F805E72D6}" type="slidenum">
              <a:rPr lang="en-US" smtClean="0"/>
              <a:t>12</a:t>
            </a:fld>
            <a:endParaRPr lang="en-US"/>
          </a:p>
        </p:txBody>
      </p:sp>
    </p:spTree>
    <p:extLst>
      <p:ext uri="{BB962C8B-B14F-4D97-AF65-F5344CB8AC3E}">
        <p14:creationId xmlns:p14="http://schemas.microsoft.com/office/powerpoint/2010/main" val="124601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dirty="0" smtClean="0"/>
              <a:t>Постепенно у нас появляются согласованные базовые сценарии по каждому </a:t>
            </a:r>
            <a:r>
              <a:rPr lang="en-US" dirty="0" smtClean="0"/>
              <a:t>BRQ</a:t>
            </a:r>
            <a:r>
              <a:rPr lang="ru-RU" dirty="0" smtClean="0"/>
              <a:t>.</a:t>
            </a:r>
          </a:p>
          <a:p>
            <a:r>
              <a:rPr lang="ru-RU" dirty="0" smtClean="0"/>
              <a:t>А </a:t>
            </a:r>
            <a:r>
              <a:rPr lang="ru-RU" dirty="0" smtClean="0"/>
              <a:t>что</a:t>
            </a:r>
            <a:r>
              <a:rPr lang="ru-RU" baseline="0" dirty="0" smtClean="0"/>
              <a:t> же происходит, когда в </a:t>
            </a:r>
            <a:r>
              <a:rPr lang="en-US" baseline="0" dirty="0" smtClean="0"/>
              <a:t>Scope </a:t>
            </a:r>
            <a:r>
              <a:rPr lang="ru-RU" baseline="0" dirty="0" smtClean="0"/>
              <a:t>встраивается новое большое и важное бизнес требование? </a:t>
            </a:r>
            <a:endParaRPr lang="ru-RU" dirty="0" smtClean="0"/>
          </a:p>
          <a:p>
            <a:r>
              <a:rPr lang="ru-RU" dirty="0" smtClean="0"/>
              <a:t>Благодаря тому,</a:t>
            </a:r>
            <a:r>
              <a:rPr lang="ru-RU" baseline="0" dirty="0" smtClean="0"/>
              <a:t> что все истории трассируются на бизнес требования, при добавлении в </a:t>
            </a:r>
            <a:r>
              <a:rPr lang="ru-RU" baseline="0" dirty="0" err="1" smtClean="0"/>
              <a:t>скоуп</a:t>
            </a:r>
            <a:r>
              <a:rPr lang="ru-RU" baseline="0" dirty="0" smtClean="0"/>
              <a:t> нового бизнес требования мы имеем возможность управлять </a:t>
            </a:r>
            <a:r>
              <a:rPr lang="ru-RU" baseline="0" dirty="0" err="1" smtClean="0"/>
              <a:t>скоупом</a:t>
            </a:r>
            <a:r>
              <a:rPr lang="ru-RU" baseline="0" dirty="0" smtClean="0"/>
              <a:t> как на уровне целых бизнес требований, так и на уровне отдельных системных требований. </a:t>
            </a:r>
          </a:p>
          <a:p>
            <a:r>
              <a:rPr lang="ru-RU" baseline="0" dirty="0" smtClean="0"/>
              <a:t>Если появилось новое важное бизнес требование, у нас есть возможность отбросить целиком менее важное бизнес требование, а  можно пожертвовать отдельными сценариями остальных еще не реализованных бизнес требований. </a:t>
            </a:r>
            <a:endParaRPr lang="en-US" dirty="0"/>
          </a:p>
        </p:txBody>
      </p:sp>
    </p:spTree>
    <p:extLst>
      <p:ext uri="{BB962C8B-B14F-4D97-AF65-F5344CB8AC3E}">
        <p14:creationId xmlns:p14="http://schemas.microsoft.com/office/powerpoint/2010/main" val="274344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dirty="0" smtClean="0"/>
              <a:t>Представим,</a:t>
            </a:r>
            <a:r>
              <a:rPr lang="ru-RU" baseline="0" dirty="0" smtClean="0"/>
              <a:t> что в нашем </a:t>
            </a:r>
            <a:r>
              <a:rPr lang="ru-RU" baseline="0" dirty="0" smtClean="0"/>
              <a:t>примере появилось новое высокоприоритетное требование – возможность для руководителя осуществлять приемку результатов выполнения, полноценная процедура оценки стала менее критична, а вот </a:t>
            </a:r>
            <a:r>
              <a:rPr lang="ru-RU" baseline="0" dirty="0" err="1" smtClean="0"/>
              <a:t>дашборд</a:t>
            </a:r>
            <a:r>
              <a:rPr lang="ru-RU" baseline="0" dirty="0" smtClean="0"/>
              <a:t> пришлось совсем перекинуть на будущее.</a:t>
            </a:r>
          </a:p>
          <a:p>
            <a:r>
              <a:rPr lang="ru-RU" baseline="0" dirty="0" smtClean="0"/>
              <a:t>Там же на будущее мы видим сценарии, которые ранее отложили.</a:t>
            </a:r>
          </a:p>
        </p:txBody>
      </p:sp>
      <p:sp>
        <p:nvSpPr>
          <p:cNvPr id="4" name="Номер слайда 3"/>
          <p:cNvSpPr>
            <a:spLocks noGrp="1"/>
          </p:cNvSpPr>
          <p:nvPr>
            <p:ph type="sldNum" sz="quarter" idx="10"/>
          </p:nvPr>
        </p:nvSpPr>
        <p:spPr/>
        <p:txBody>
          <a:bodyPr/>
          <a:lstStyle/>
          <a:p>
            <a:fld id="{D3BC8B83-00B2-4C24-81D2-A2BC134D71E9}" type="slidenum">
              <a:rPr lang="ru-RU" smtClean="0"/>
              <a:t>14</a:t>
            </a:fld>
            <a:endParaRPr lang="ru-RU"/>
          </a:p>
        </p:txBody>
      </p:sp>
    </p:spTree>
    <p:extLst>
      <p:ext uri="{BB962C8B-B14F-4D97-AF65-F5344CB8AC3E}">
        <p14:creationId xmlns:p14="http://schemas.microsoft.com/office/powerpoint/2010/main" val="377611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dirty="0" smtClean="0"/>
              <a:t>Итак, мы двигаемся</a:t>
            </a:r>
            <a:r>
              <a:rPr lang="ru-RU" baseline="0" dirty="0" smtClean="0"/>
              <a:t> при проработке требований небольшими нефиксированными циклами, подготавливая очередную порцию требований для </a:t>
            </a:r>
            <a:r>
              <a:rPr lang="ru-RU" dirty="0" smtClean="0"/>
              <a:t>разработки. </a:t>
            </a:r>
          </a:p>
          <a:p>
            <a:r>
              <a:rPr lang="ru-RU" dirty="0" smtClean="0"/>
              <a:t>Разработчики за это время успевают прожевать полностью</a:t>
            </a:r>
            <a:r>
              <a:rPr lang="ru-RU" baseline="0" dirty="0" smtClean="0"/>
              <a:t> или частично предыдущую порцию.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к поступлению новой пачки историй не все было доделано из предыдущей, команда совместно</a:t>
            </a:r>
            <a:r>
              <a:rPr lang="ru-RU" sz="1200" kern="1200" baseline="0" dirty="0" smtClean="0">
                <a:solidFill>
                  <a:schemeClr val="tx1"/>
                </a:solidFill>
                <a:effectLst/>
                <a:latin typeface="+mn-lt"/>
                <a:ea typeface="+mn-ea"/>
                <a:cs typeface="+mn-cs"/>
              </a:rPr>
              <a:t> с менеджером продукта </a:t>
            </a:r>
            <a:r>
              <a:rPr lang="ru-RU" sz="1200" kern="1200" dirty="0" smtClean="0">
                <a:solidFill>
                  <a:schemeClr val="tx1"/>
                </a:solidFill>
                <a:effectLst/>
                <a:latin typeface="+mn-lt"/>
                <a:ea typeface="+mn-ea"/>
                <a:cs typeface="+mn-cs"/>
              </a:rPr>
              <a:t>решает – доделывать старое или браться за новое. Аналогично и для аналитических работ после каждой пачки историй нужно принять решение: брать новое </a:t>
            </a:r>
            <a:r>
              <a:rPr lang="en-US" sz="1200" kern="1200" dirty="0" smtClean="0">
                <a:solidFill>
                  <a:schemeClr val="tx1"/>
                </a:solidFill>
                <a:effectLst/>
                <a:latin typeface="+mn-lt"/>
                <a:ea typeface="+mn-ea"/>
                <a:cs typeface="+mn-cs"/>
              </a:rPr>
              <a:t>BRQ</a:t>
            </a:r>
            <a:r>
              <a:rPr lang="ru-RU" sz="1200" kern="1200" dirty="0" smtClean="0">
                <a:solidFill>
                  <a:schemeClr val="tx1"/>
                </a:solidFill>
                <a:effectLst/>
                <a:latin typeface="+mn-lt"/>
                <a:ea typeface="+mn-ea"/>
                <a:cs typeface="+mn-cs"/>
              </a:rPr>
              <a:t> или дополнять текущее. </a:t>
            </a:r>
            <a:endParaRPr lang="en-US" sz="1200" kern="1200" dirty="0" smtClean="0">
              <a:solidFill>
                <a:schemeClr val="tx1"/>
              </a:solidFill>
              <a:effectLst/>
              <a:latin typeface="+mn-lt"/>
              <a:ea typeface="+mn-ea"/>
              <a:cs typeface="+mn-cs"/>
            </a:endParaRPr>
          </a:p>
          <a:p>
            <a:r>
              <a:rPr lang="ru-RU" baseline="0" dirty="0" smtClean="0"/>
              <a:t>Так постепенно формируется релиз, в котором реализованы самые важные сценарии самых важных бизнес </a:t>
            </a:r>
            <a:r>
              <a:rPr lang="ru-RU" baseline="0" dirty="0" err="1" smtClean="0"/>
              <a:t>фич</a:t>
            </a:r>
            <a:r>
              <a:rPr lang="ru-RU" baseline="0" dirty="0" smtClean="0"/>
              <a:t>, а «бантики» – это как повезет.</a:t>
            </a:r>
          </a:p>
          <a:p>
            <a:r>
              <a:rPr lang="ru-RU" baseline="0" dirty="0" smtClean="0"/>
              <a:t>Все, что отсеялось и не </a:t>
            </a:r>
            <a:r>
              <a:rPr lang="ru-RU" baseline="0" dirty="0" err="1" smtClean="0"/>
              <a:t>успелось</a:t>
            </a:r>
            <a:r>
              <a:rPr lang="ru-RU" baseline="0" dirty="0" smtClean="0"/>
              <a:t> в ходе релиза, пополняет нашу кубышку </a:t>
            </a:r>
            <a:r>
              <a:rPr lang="en-US" baseline="0" dirty="0" smtClean="0"/>
              <a:t>Next</a:t>
            </a:r>
            <a:r>
              <a:rPr lang="ru-RU" baseline="0" dirty="0" smtClean="0"/>
              <a:t>.</a:t>
            </a:r>
            <a:endParaRPr lang="ru-RU" dirty="0"/>
          </a:p>
        </p:txBody>
      </p:sp>
    </p:spTree>
    <p:extLst>
      <p:ext uri="{BB962C8B-B14F-4D97-AF65-F5344CB8AC3E}">
        <p14:creationId xmlns:p14="http://schemas.microsoft.com/office/powerpoint/2010/main" val="56384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Выводы:</a:t>
            </a:r>
            <a:endParaRPr lang="en-US" sz="1200" b="1"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Наша задача – вместе с командой выпустить продукт, который нам по силам и заказчику по нраву.</a:t>
            </a:r>
            <a:endParaRPr lang="en-US"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Нам важно, чтобы процесс анализа помогал сужению </a:t>
            </a:r>
            <a:r>
              <a:rPr lang="en-US" sz="1200" kern="1200" dirty="0" smtClean="0">
                <a:solidFill>
                  <a:schemeClr val="tx1"/>
                </a:solidFill>
                <a:effectLst/>
                <a:latin typeface="+mn-lt"/>
                <a:ea typeface="+mn-ea"/>
                <a:cs typeface="+mn-cs"/>
              </a:rPr>
              <a:t>Scope </a:t>
            </a:r>
            <a:r>
              <a:rPr lang="ru-RU" sz="1200" kern="1200" dirty="0" smtClean="0">
                <a:solidFill>
                  <a:schemeClr val="tx1"/>
                </a:solidFill>
                <a:effectLst/>
                <a:latin typeface="+mn-lt"/>
                <a:ea typeface="+mn-ea"/>
                <a:cs typeface="+mn-cs"/>
              </a:rPr>
              <a:t>до посильного для команды при сохранении ценности для заказчика. Это работа, для которой</a:t>
            </a:r>
            <a:r>
              <a:rPr lang="ru-RU" sz="1200" kern="1200" baseline="0" dirty="0" smtClean="0">
                <a:solidFill>
                  <a:schemeClr val="tx1"/>
                </a:solidFill>
                <a:effectLst/>
                <a:latin typeface="+mn-lt"/>
                <a:ea typeface="+mn-ea"/>
                <a:cs typeface="+mn-cs"/>
              </a:rPr>
              <a:t> аналитику потребуется активная вовлеченность всех заинтересованных лиц. В данном случае ресурсы этих лиц могут быть сильно ограничены, и аналитик должен это учитывать. </a:t>
            </a:r>
            <a:r>
              <a:rPr lang="ru-RU" sz="1200" kern="1200" baseline="0" dirty="0" smtClean="0">
                <a:solidFill>
                  <a:schemeClr val="tx1"/>
                </a:solidFill>
                <a:effectLst/>
                <a:latin typeface="+mn-lt"/>
                <a:ea typeface="+mn-ea"/>
                <a:cs typeface="+mn-cs"/>
              </a:rPr>
              <a:t>Сколько </a:t>
            </a:r>
            <a:r>
              <a:rPr lang="ru-RU" sz="1200" kern="1200" baseline="0" dirty="0" smtClean="0">
                <a:solidFill>
                  <a:schemeClr val="tx1"/>
                </a:solidFill>
                <a:effectLst/>
                <a:latin typeface="+mn-lt"/>
                <a:ea typeface="+mn-ea"/>
                <a:cs typeface="+mn-cs"/>
              </a:rPr>
              <a:t>времени в среднем может уделить спецификации человек, получающий 40 писем в день? Если он ничем кроме почты не занимается, это всего 12 минут. Это 6-8 страниц чтения или вполовину меньше, если вы хотите ответ с комментариями. А что сказать о менеджерах, получающих еще больше писем</a:t>
            </a:r>
            <a:r>
              <a:rPr lang="ru-RU" sz="1200" kern="1200" baseline="0" dirty="0" smtClean="0">
                <a:solidFill>
                  <a:schemeClr val="tx1"/>
                </a:solidFill>
                <a:effectLst/>
                <a:latin typeface="+mn-lt"/>
                <a:ea typeface="+mn-ea"/>
                <a:cs typeface="+mn-cs"/>
              </a:rPr>
              <a:t>?</a:t>
            </a:r>
          </a:p>
          <a:p>
            <a:pPr lvl="0"/>
            <a:r>
              <a:rPr lang="ru-RU" sz="1200" kern="1200" baseline="0" dirty="0" smtClean="0">
                <a:solidFill>
                  <a:schemeClr val="tx1"/>
                </a:solidFill>
                <a:effectLst/>
                <a:latin typeface="+mn-lt"/>
                <a:ea typeface="+mn-ea"/>
                <a:cs typeface="+mn-cs"/>
              </a:rPr>
              <a:t>Мой опыт также подсказывает, что проще собирать людей несколько раз в неделю на часовую встречу, чем попросить о </a:t>
            </a:r>
            <a:r>
              <a:rPr lang="en-US" sz="1200" kern="1200" baseline="0" dirty="0" smtClean="0">
                <a:solidFill>
                  <a:schemeClr val="tx1"/>
                </a:solidFill>
                <a:effectLst/>
                <a:latin typeface="+mn-lt"/>
                <a:ea typeface="+mn-ea"/>
                <a:cs typeface="+mn-cs"/>
              </a:rPr>
              <a:t>workshop-e </a:t>
            </a:r>
            <a:r>
              <a:rPr lang="ru-RU" sz="1200" kern="1200" baseline="0" dirty="0" smtClean="0">
                <a:solidFill>
                  <a:schemeClr val="tx1"/>
                </a:solidFill>
                <a:effectLst/>
                <a:latin typeface="+mn-lt"/>
                <a:ea typeface="+mn-ea"/>
                <a:cs typeface="+mn-cs"/>
              </a:rPr>
              <a:t>на 4-5 часов</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в один день. </a:t>
            </a:r>
          </a:p>
          <a:p>
            <a:pPr lvl="0"/>
            <a:endParaRPr lang="ru-RU"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ru-RU"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40456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Поэтому</a:t>
            </a:r>
            <a:r>
              <a:rPr lang="ru-RU"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когда важно активное участие заинтересованных лиц, нам необходимо фокусировать их внимание на том, что действительно важно сделать в ближайшей перспективе, фильтровать все, что можно рассмотреть отдельно или позже, упрощать задачу, чтобы максимально быстро достигать общего понимания. Сложные и спорные элементы лучше выносить на отдельные обсуждения, чтобы они не стопорили остальные вопросы. Чем проще заинтересованным лицам работать с требованиями, тем больше наш шанс заполучить их внимание и получить обратную связь</a:t>
            </a:r>
            <a:r>
              <a:rPr lang="ru-RU"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А значит своевременно исправить неточности в требованиях.</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endParaRPr lang="ru-RU"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3000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charset="0"/>
              <a:buNone/>
            </a:pPr>
            <a:endParaRPr lang="ru-RU" dirty="0"/>
          </a:p>
        </p:txBody>
      </p:sp>
      <p:sp>
        <p:nvSpPr>
          <p:cNvPr id="4" name="Номер слайда 3"/>
          <p:cNvSpPr>
            <a:spLocks noGrp="1"/>
          </p:cNvSpPr>
          <p:nvPr>
            <p:ph type="sldNum" sz="quarter" idx="10"/>
          </p:nvPr>
        </p:nvSpPr>
        <p:spPr/>
        <p:txBody>
          <a:bodyPr/>
          <a:lstStyle/>
          <a:p>
            <a:fld id="{40ECBB6D-3102-4938-A0BE-C73099B6994B}" type="slidenum">
              <a:rPr lang="ru-RU" smtClean="0"/>
              <a:pPr/>
              <a:t>18</a:t>
            </a:fld>
            <a:endParaRPr lang="ru-RU"/>
          </a:p>
        </p:txBody>
      </p:sp>
    </p:spTree>
    <p:extLst>
      <p:ext uri="{BB962C8B-B14F-4D97-AF65-F5344CB8AC3E}">
        <p14:creationId xmlns:p14="http://schemas.microsoft.com/office/powerpoint/2010/main" val="269257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Добрый</a:t>
            </a:r>
            <a:r>
              <a:rPr lang="ru-RU" baseline="0" dirty="0" smtClean="0"/>
              <a:t> </a:t>
            </a:r>
            <a:r>
              <a:rPr lang="ru-RU" baseline="0" dirty="0" smtClean="0"/>
              <a:t>день, меня зовут Наталья и я занимаюсь анализом уже довольно давно. Последние 7 лет я работаю в Лаборатории Касперского. Этот опыт связан с продуктовой разработкой. Но до этого было еще года 3 аналитических работ, связанных с консалтингом, заказной разработкой и </a:t>
            </a:r>
            <a:r>
              <a:rPr lang="en-US" baseline="0" dirty="0" smtClean="0"/>
              <a:t>business intelligence</a:t>
            </a:r>
            <a:r>
              <a:rPr lang="ru-RU" baseline="0" dirty="0" smtClean="0"/>
              <a:t>.</a:t>
            </a:r>
            <a:endParaRPr lang="ru-RU" dirty="0"/>
          </a:p>
        </p:txBody>
      </p:sp>
    </p:spTree>
    <p:extLst>
      <p:ext uri="{BB962C8B-B14F-4D97-AF65-F5344CB8AC3E}">
        <p14:creationId xmlns:p14="http://schemas.microsoft.com/office/powerpoint/2010/main" val="150345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Сегодня я хочу рассказать</a:t>
            </a:r>
            <a:r>
              <a:rPr lang="ru-RU" sz="1200" kern="1200" baseline="0" dirty="0" smtClean="0">
                <a:solidFill>
                  <a:schemeClr val="tx1"/>
                </a:solidFill>
                <a:effectLst/>
                <a:latin typeface="+mn-lt"/>
                <a:ea typeface="+mn-ea"/>
                <a:cs typeface="+mn-cs"/>
              </a:rPr>
              <a:t> о своем опыте анализа в</a:t>
            </a:r>
            <a:r>
              <a:rPr lang="ru-RU" sz="1200" kern="1200" dirty="0" smtClean="0">
                <a:solidFill>
                  <a:schemeClr val="tx1"/>
                </a:solidFill>
                <a:effectLst/>
                <a:latin typeface="+mn-lt"/>
                <a:ea typeface="+mn-ea"/>
                <a:cs typeface="+mn-cs"/>
              </a:rPr>
              <a:t> продуктовой разработке. </a:t>
            </a:r>
            <a:r>
              <a:rPr lang="ru-RU" sz="1200" kern="1200" dirty="0" smtClean="0">
                <a:solidFill>
                  <a:schemeClr val="tx1"/>
                </a:solidFill>
                <a:effectLst/>
                <a:latin typeface="+mn-lt"/>
                <a:ea typeface="+mn-ea"/>
                <a:cs typeface="+mn-cs"/>
              </a:rPr>
              <a:t>Н</a:t>
            </a:r>
            <a:r>
              <a:rPr lang="ru-RU" sz="1200" kern="1200" baseline="0" dirty="0" smtClean="0">
                <a:solidFill>
                  <a:schemeClr val="tx1"/>
                </a:solidFill>
                <a:effectLst/>
                <a:latin typeface="+mn-lt"/>
                <a:ea typeface="+mn-ea"/>
                <a:cs typeface="+mn-cs"/>
              </a:rPr>
              <a:t>овая </a:t>
            </a:r>
            <a:r>
              <a:rPr lang="ru-RU" sz="1200" kern="1200" baseline="0" dirty="0" smtClean="0">
                <a:solidFill>
                  <a:schemeClr val="tx1"/>
                </a:solidFill>
                <a:effectLst/>
                <a:latin typeface="+mn-lt"/>
                <a:ea typeface="+mn-ea"/>
                <a:cs typeface="+mn-cs"/>
              </a:rPr>
              <a:t>версия продукта только отчасти определяется запросами конкретных пользователей. Большая часть </a:t>
            </a:r>
            <a:r>
              <a:rPr lang="en-US" sz="1200" kern="1200" baseline="0" dirty="0" smtClean="0">
                <a:solidFill>
                  <a:schemeClr val="tx1"/>
                </a:solidFill>
                <a:effectLst/>
                <a:latin typeface="+mn-lt"/>
                <a:ea typeface="+mn-ea"/>
                <a:cs typeface="+mn-cs"/>
              </a:rPr>
              <a:t>Scope </a:t>
            </a:r>
            <a:r>
              <a:rPr lang="ru-RU" sz="1200" kern="1200" baseline="0" dirty="0" smtClean="0">
                <a:solidFill>
                  <a:schemeClr val="tx1"/>
                </a:solidFill>
                <a:effectLst/>
                <a:latin typeface="+mn-lt"/>
                <a:ea typeface="+mn-ea"/>
                <a:cs typeface="+mn-cs"/>
              </a:rPr>
              <a:t>для очередного релиза обусловлена</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высокоуровневыми потребностями </a:t>
            </a:r>
            <a:r>
              <a:rPr lang="ru-RU" sz="1200" kern="1200" baseline="0" dirty="0" smtClean="0">
                <a:solidFill>
                  <a:schemeClr val="tx1"/>
                </a:solidFill>
                <a:effectLst/>
                <a:latin typeface="+mn-lt"/>
                <a:ea typeface="+mn-ea"/>
                <a:cs typeface="+mn-cs"/>
              </a:rPr>
              <a:t>бизнеса.  Это </a:t>
            </a:r>
            <a:r>
              <a:rPr lang="ru-RU" sz="1200" kern="1200" baseline="0" dirty="0" smtClean="0">
                <a:solidFill>
                  <a:schemeClr val="tx1"/>
                </a:solidFill>
                <a:effectLst/>
                <a:latin typeface="+mn-lt"/>
                <a:ea typeface="+mn-ea"/>
                <a:cs typeface="+mn-cs"/>
              </a:rPr>
              <a:t>тенденции развития </a:t>
            </a:r>
            <a:r>
              <a:rPr lang="ru-RU" sz="1200" kern="1200" baseline="0" dirty="0" smtClean="0">
                <a:solidFill>
                  <a:schemeClr val="tx1"/>
                </a:solidFill>
                <a:effectLst/>
                <a:latin typeface="+mn-lt"/>
                <a:ea typeface="+mn-ea"/>
                <a:cs typeface="+mn-cs"/>
              </a:rPr>
              <a:t>рынка, </a:t>
            </a:r>
            <a:r>
              <a:rPr lang="ru-RU" sz="1200" kern="1200" baseline="0" dirty="0" smtClean="0">
                <a:solidFill>
                  <a:schemeClr val="tx1"/>
                </a:solidFill>
                <a:effectLst/>
                <a:latin typeface="+mn-lt"/>
                <a:ea typeface="+mn-ea"/>
                <a:cs typeface="+mn-cs"/>
              </a:rPr>
              <a:t>технологий, стратегия компании, </a:t>
            </a:r>
            <a:r>
              <a:rPr lang="ru-RU" sz="1200" kern="1200" baseline="0" dirty="0" smtClean="0">
                <a:solidFill>
                  <a:schemeClr val="tx1"/>
                </a:solidFill>
                <a:effectLst/>
                <a:latin typeface="+mn-lt"/>
                <a:ea typeface="+mn-ea"/>
                <a:cs typeface="+mn-cs"/>
              </a:rPr>
              <a:t>законодательство, сертификации </a:t>
            </a:r>
            <a:r>
              <a:rPr lang="ru-RU" sz="1200" kern="1200" baseline="0" dirty="0" smtClean="0">
                <a:solidFill>
                  <a:schemeClr val="tx1"/>
                </a:solidFill>
                <a:effectLst/>
                <a:latin typeface="+mn-lt"/>
                <a:ea typeface="+mn-ea"/>
                <a:cs typeface="+mn-cs"/>
              </a:rPr>
              <a:t>и так далее. </a:t>
            </a:r>
            <a:r>
              <a:rPr lang="ru-RU" sz="1200" kern="1200" baseline="0" dirty="0" err="1" smtClean="0">
                <a:solidFill>
                  <a:schemeClr val="tx1"/>
                </a:solidFill>
                <a:effectLst/>
                <a:latin typeface="+mn-lt"/>
                <a:ea typeface="+mn-ea"/>
                <a:cs typeface="+mn-cs"/>
              </a:rPr>
              <a:t>Приоритезировать</a:t>
            </a:r>
            <a:r>
              <a:rPr lang="ru-RU" sz="1200" kern="1200" baseline="0" dirty="0" smtClean="0">
                <a:solidFill>
                  <a:schemeClr val="tx1"/>
                </a:solidFill>
                <a:effectLst/>
                <a:latin typeface="+mn-lt"/>
                <a:ea typeface="+mn-ea"/>
                <a:cs typeface="+mn-cs"/>
              </a:rPr>
              <a:t> эти потребности непросто.  Например</a:t>
            </a:r>
            <a:r>
              <a:rPr lang="ru-RU" sz="1200" kern="1200" baseline="0" dirty="0" smtClean="0">
                <a:solidFill>
                  <a:schemeClr val="tx1"/>
                </a:solidFill>
                <a:effectLst/>
                <a:latin typeface="+mn-lt"/>
                <a:ea typeface="+mn-ea"/>
                <a:cs typeface="+mn-cs"/>
              </a:rPr>
              <a:t>, что важнее – законодательство или ключевая маркетинговая </a:t>
            </a:r>
            <a:r>
              <a:rPr lang="ru-RU" sz="1200" kern="1200" baseline="0" dirty="0" err="1" smtClean="0">
                <a:solidFill>
                  <a:schemeClr val="tx1"/>
                </a:solidFill>
                <a:effectLst/>
                <a:latin typeface="+mn-lt"/>
                <a:ea typeface="+mn-ea"/>
                <a:cs typeface="+mn-cs"/>
              </a:rPr>
              <a:t>фича</a:t>
            </a:r>
            <a:r>
              <a:rPr lang="ru-RU" sz="1200" kern="1200" baseline="0" dirty="0" smtClean="0">
                <a:solidFill>
                  <a:schemeClr val="tx1"/>
                </a:solidFill>
                <a:effectLst/>
                <a:latin typeface="+mn-lt"/>
                <a:ea typeface="+mn-ea"/>
                <a:cs typeface="+mn-cs"/>
              </a:rPr>
              <a:t>? Выпускать релиз нельзя ни без того, ни без другого. Подобные решения не тривиальны и возникают на протяжении всего жизненного цикла проекта. Принимаем мы их </a:t>
            </a:r>
            <a:r>
              <a:rPr lang="ru-RU" sz="1200" kern="1200" dirty="0" smtClean="0">
                <a:solidFill>
                  <a:schemeClr val="tx1"/>
                </a:solidFill>
                <a:effectLst/>
                <a:latin typeface="+mn-lt"/>
                <a:ea typeface="+mn-ea"/>
                <a:cs typeface="+mn-cs"/>
              </a:rPr>
              <a:t>в процессе анализа</a:t>
            </a:r>
            <a:r>
              <a:rPr lang="ru-RU" sz="1200" kern="1200" baseline="0" dirty="0" smtClean="0">
                <a:solidFill>
                  <a:schemeClr val="tx1"/>
                </a:solidFill>
                <a:effectLst/>
                <a:latin typeface="+mn-lt"/>
                <a:ea typeface="+mn-ea"/>
                <a:cs typeface="+mn-cs"/>
              </a:rPr>
              <a:t> и </a:t>
            </a:r>
            <a:r>
              <a:rPr lang="ru-RU" sz="1200" kern="1200" dirty="0" smtClean="0">
                <a:solidFill>
                  <a:schemeClr val="tx1"/>
                </a:solidFill>
                <a:effectLst/>
                <a:latin typeface="+mn-lt"/>
                <a:ea typeface="+mn-ea"/>
                <a:cs typeface="+mn-cs"/>
              </a:rPr>
              <a:t>совместных</a:t>
            </a:r>
            <a:r>
              <a:rPr lang="ru-RU" sz="1200" kern="1200" baseline="0" dirty="0" smtClean="0">
                <a:solidFill>
                  <a:schemeClr val="tx1"/>
                </a:solidFill>
                <a:effectLst/>
                <a:latin typeface="+mn-lt"/>
                <a:ea typeface="+mn-ea"/>
                <a:cs typeface="+mn-cs"/>
              </a:rPr>
              <a:t> переговоров между </a:t>
            </a:r>
            <a:r>
              <a:rPr lang="ru-RU" sz="1200" kern="1200" baseline="0" dirty="0" smtClean="0">
                <a:solidFill>
                  <a:schemeClr val="tx1"/>
                </a:solidFill>
                <a:effectLst/>
                <a:latin typeface="+mn-lt"/>
                <a:ea typeface="+mn-ea"/>
                <a:cs typeface="+mn-cs"/>
              </a:rPr>
              <a:t>менеджером продукта и </a:t>
            </a:r>
            <a:r>
              <a:rPr lang="ru-RU" sz="1200" kern="1200" baseline="0" dirty="0" smtClean="0">
                <a:solidFill>
                  <a:schemeClr val="tx1"/>
                </a:solidFill>
                <a:effectLst/>
                <a:latin typeface="+mn-lt"/>
                <a:ea typeface="+mn-ea"/>
                <a:cs typeface="+mn-cs"/>
              </a:rPr>
              <a:t>командой. Как следствие </a:t>
            </a:r>
            <a:r>
              <a:rPr lang="en-US" sz="1200" kern="1200" baseline="0" dirty="0" smtClean="0">
                <a:solidFill>
                  <a:schemeClr val="tx1"/>
                </a:solidFill>
                <a:effectLst/>
                <a:latin typeface="+mn-lt"/>
                <a:ea typeface="+mn-ea"/>
                <a:cs typeface="+mn-cs"/>
              </a:rPr>
              <a:t>Scope </a:t>
            </a:r>
            <a:r>
              <a:rPr lang="ru-RU" sz="1200" kern="1200" baseline="0" dirty="0" smtClean="0">
                <a:solidFill>
                  <a:schemeClr val="tx1"/>
                </a:solidFill>
                <a:effectLst/>
                <a:latin typeface="+mn-lt"/>
                <a:ea typeface="+mn-ea"/>
                <a:cs typeface="+mn-cs"/>
              </a:rPr>
              <a:t>постоянно корректируется в ходе проекта. </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Получается, что перед аналитиком стоит не просто задача найти нужных экспертов и проинтервьюировать их с целью сбора требований. Гораздо важнее помочь заинтересованным лицам достичь понимания того, что нужно делать, по силам ли это команде за доступное время, и от чего можно </a:t>
            </a:r>
            <a:r>
              <a:rPr lang="ru-RU" sz="1200" kern="1200" baseline="0" dirty="0" smtClean="0">
                <a:solidFill>
                  <a:schemeClr val="tx1"/>
                </a:solidFill>
                <a:effectLst/>
                <a:latin typeface="+mn-lt"/>
                <a:ea typeface="+mn-ea"/>
                <a:cs typeface="+mn-cs"/>
              </a:rPr>
              <a:t>отказаться наименее болезненно. Очевидно</a:t>
            </a:r>
            <a:r>
              <a:rPr lang="ru-RU" sz="1200" kern="1200" baseline="0" dirty="0" smtClean="0">
                <a:solidFill>
                  <a:schemeClr val="tx1"/>
                </a:solidFill>
                <a:effectLst/>
                <a:latin typeface="+mn-lt"/>
                <a:ea typeface="+mn-ea"/>
                <a:cs typeface="+mn-cs"/>
              </a:rPr>
              <a:t>, процесс </a:t>
            </a:r>
            <a:r>
              <a:rPr lang="ru-RU" sz="1200" kern="1200" baseline="0" dirty="0" smtClean="0">
                <a:solidFill>
                  <a:schemeClr val="tx1"/>
                </a:solidFill>
                <a:effectLst/>
                <a:latin typeface="+mn-lt"/>
                <a:ea typeface="+mn-ea"/>
                <a:cs typeface="+mn-cs"/>
              </a:rPr>
              <a:t>ресурсоемкий</a:t>
            </a:r>
            <a:r>
              <a:rPr lang="ru-RU" sz="1200" kern="1200" baseline="0" dirty="0" smtClean="0">
                <a:solidFill>
                  <a:schemeClr val="tx1"/>
                </a:solidFill>
                <a:effectLst/>
                <a:latin typeface="+mn-lt"/>
                <a:ea typeface="+mn-ea"/>
                <a:cs typeface="+mn-cs"/>
              </a:rPr>
              <a:t>, и не делается аналитиком в одиночку. Нам потребуется довольно много времени от вечно занятых заинтересованных лиц, как на очное общение, так и на переписку и чтение документов. </a:t>
            </a:r>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Критически важно в этой ситуации фокусировать свое внимание и внимание заинтересованных лиц на сравнительно небольших объемах требований. Таких которые легко написать, быстро прочитать даже лицу с сотней писем в ящике в день, не </a:t>
            </a:r>
            <a:r>
              <a:rPr lang="ru-RU" sz="1200" kern="1200" baseline="0" dirty="0" err="1" smtClean="0">
                <a:solidFill>
                  <a:schemeClr val="tx1"/>
                </a:solidFill>
                <a:effectLst/>
                <a:latin typeface="+mn-lt"/>
                <a:ea typeface="+mn-ea"/>
                <a:cs typeface="+mn-cs"/>
              </a:rPr>
              <a:t>затратно</a:t>
            </a:r>
            <a:r>
              <a:rPr lang="ru-RU" sz="1200" kern="1200" baseline="0" dirty="0" smtClean="0">
                <a:solidFill>
                  <a:schemeClr val="tx1"/>
                </a:solidFill>
                <a:effectLst/>
                <a:latin typeface="+mn-lt"/>
                <a:ea typeface="+mn-ea"/>
                <a:cs typeface="+mn-cs"/>
              </a:rPr>
              <a:t> переписать несколько раз, и наконец по которым можно быстро достичь согласия, чтобы передать в разработку и перейти к следующей задаче.</a:t>
            </a:r>
          </a:p>
        </p:txBody>
      </p:sp>
    </p:spTree>
    <p:extLst>
      <p:ext uri="{BB962C8B-B14F-4D97-AF65-F5344CB8AC3E}">
        <p14:creationId xmlns:p14="http://schemas.microsoft.com/office/powerpoint/2010/main" val="56262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Несколько слов о контексте</a:t>
            </a:r>
            <a:r>
              <a:rPr lang="ru-RU" sz="1200" kern="1200" baseline="0" dirty="0" smtClean="0">
                <a:solidFill>
                  <a:schemeClr val="tx1"/>
                </a:solidFill>
                <a:effectLst/>
                <a:latin typeface="+mn-lt"/>
                <a:ea typeface="+mn-ea"/>
                <a:cs typeface="+mn-cs"/>
              </a:rPr>
              <a:t>, в котором работает команда, частью которой я являюсь. Мы разрабатываем </a:t>
            </a:r>
            <a:r>
              <a:rPr lang="ru-RU" sz="1200" kern="1200" baseline="0" dirty="0" smtClean="0">
                <a:solidFill>
                  <a:schemeClr val="tx1"/>
                </a:solidFill>
                <a:effectLst/>
                <a:latin typeface="+mn-lt"/>
                <a:ea typeface="+mn-ea"/>
                <a:cs typeface="+mn-cs"/>
              </a:rPr>
              <a:t>серверные продукты для защиты и анализа почты </a:t>
            </a:r>
            <a:r>
              <a:rPr lang="ru-RU" sz="1200" kern="1200" baseline="0" dirty="0" smtClean="0">
                <a:solidFill>
                  <a:schemeClr val="tx1"/>
                </a:solidFill>
                <a:effectLst/>
                <a:latin typeface="+mn-lt"/>
                <a:ea typeface="+mn-ea"/>
                <a:cs typeface="+mn-cs"/>
              </a:rPr>
              <a:t>и </a:t>
            </a:r>
            <a:r>
              <a:rPr lang="ru-RU" sz="1200" kern="1200" baseline="0" dirty="0" smtClean="0">
                <a:solidFill>
                  <a:schemeClr val="tx1"/>
                </a:solidFill>
                <a:effectLst/>
                <a:latin typeface="+mn-lt"/>
                <a:ea typeface="+mn-ea"/>
                <a:cs typeface="+mn-cs"/>
              </a:rPr>
              <a:t>траффика. </a:t>
            </a:r>
            <a:r>
              <a:rPr lang="ru-RU" sz="1200" kern="1200" baseline="0" dirty="0" smtClean="0">
                <a:solidFill>
                  <a:schemeClr val="tx1"/>
                </a:solidFill>
                <a:effectLst/>
                <a:latin typeface="+mn-lt"/>
                <a:ea typeface="+mn-ea"/>
                <a:cs typeface="+mn-cs"/>
              </a:rPr>
              <a:t>У нас большие амбиции. Мы конкурируем с мировыми лидерами своей </a:t>
            </a:r>
            <a:r>
              <a:rPr lang="ru-RU" sz="1200" kern="1200" baseline="0" dirty="0" smtClean="0">
                <a:solidFill>
                  <a:schemeClr val="tx1"/>
                </a:solidFill>
                <a:effectLst/>
                <a:latin typeface="+mn-lt"/>
                <a:ea typeface="+mn-ea"/>
                <a:cs typeface="+mn-cs"/>
              </a:rPr>
              <a:t>отрасли. Следовательно, </a:t>
            </a:r>
            <a:r>
              <a:rPr lang="ru-RU" sz="1200" kern="1200" baseline="0" dirty="0" smtClean="0">
                <a:solidFill>
                  <a:schemeClr val="tx1"/>
                </a:solidFill>
                <a:effectLst/>
                <a:latin typeface="+mn-lt"/>
                <a:ea typeface="+mn-ea"/>
                <a:cs typeface="+mn-cs"/>
              </a:rPr>
              <a:t>объем желаемого всегда превосходит имеющиеся ресурсы</a:t>
            </a:r>
            <a:r>
              <a:rPr lang="ru-RU" sz="1200" kern="1200" baseline="0" dirty="0" smtClean="0">
                <a:solidFill>
                  <a:schemeClr val="tx1"/>
                </a:solidFill>
                <a:effectLst/>
                <a:latin typeface="+mn-lt"/>
                <a:ea typeface="+mn-ea"/>
                <a:cs typeface="+mn-cs"/>
              </a:rPr>
              <a:t>, а любая профильная конференция или новый продукт конкурентов могут изменить содержание и приоритеты.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Руководство</a:t>
            </a:r>
            <a:r>
              <a:rPr lang="ru-RU" sz="1200" kern="1200" baseline="0" dirty="0" smtClean="0">
                <a:solidFill>
                  <a:schemeClr val="tx1"/>
                </a:solidFill>
                <a:effectLst/>
                <a:latin typeface="+mn-lt"/>
                <a:ea typeface="+mn-ea"/>
                <a:cs typeface="+mn-cs"/>
              </a:rPr>
              <a:t> ожидает коммерчески успешных релизов примерно раз в год. Состав команды при этом сравнительно стабилен. Единственным реальным рычагом управления проектом остается его содержание – т.е. </a:t>
            </a:r>
            <a:r>
              <a:rPr lang="en-US" sz="1200" kern="1200" baseline="0" dirty="0" smtClean="0">
                <a:solidFill>
                  <a:schemeClr val="tx1"/>
                </a:solidFill>
                <a:effectLst/>
                <a:latin typeface="+mn-lt"/>
                <a:ea typeface="+mn-ea"/>
                <a:cs typeface="+mn-cs"/>
              </a:rPr>
              <a:t>Scope</a:t>
            </a:r>
            <a:r>
              <a:rPr lang="ru-RU" sz="1200" kern="1200" baseline="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 это при том, что приоритеты на начальной</a:t>
            </a:r>
            <a:r>
              <a:rPr lang="ru-RU" sz="1200" kern="1200" baseline="0" dirty="0" smtClean="0">
                <a:solidFill>
                  <a:schemeClr val="tx1"/>
                </a:solidFill>
                <a:effectLst/>
                <a:latin typeface="+mn-lt"/>
                <a:ea typeface="+mn-ea"/>
                <a:cs typeface="+mn-cs"/>
              </a:rPr>
              <a:t> стадии проекта </a:t>
            </a:r>
            <a:r>
              <a:rPr lang="ru-RU" sz="1200" kern="1200" dirty="0" smtClean="0">
                <a:solidFill>
                  <a:schemeClr val="tx1"/>
                </a:solidFill>
                <a:effectLst/>
                <a:latin typeface="+mn-lt"/>
                <a:ea typeface="+mn-ea"/>
                <a:cs typeface="+mn-cs"/>
              </a:rPr>
              <a:t>расставлены как «все – 1й приоритет», потому что каждое из</a:t>
            </a:r>
            <a:r>
              <a:rPr lang="ru-RU" sz="1200" kern="1200" baseline="0" dirty="0" smtClean="0">
                <a:solidFill>
                  <a:schemeClr val="tx1"/>
                </a:solidFill>
                <a:effectLst/>
                <a:latin typeface="+mn-lt"/>
                <a:ea typeface="+mn-ea"/>
                <a:cs typeface="+mn-cs"/>
              </a:rPr>
              <a:t> требований – </a:t>
            </a:r>
            <a:r>
              <a:rPr lang="ru-RU" sz="1200" kern="1200" baseline="0" dirty="0" err="1" smtClean="0">
                <a:solidFill>
                  <a:schemeClr val="tx1"/>
                </a:solidFill>
                <a:effectLst/>
                <a:latin typeface="+mn-lt"/>
                <a:ea typeface="+mn-ea"/>
                <a:cs typeface="+mn-cs"/>
              </a:rPr>
              <a:t>маркетируемая</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фича</a:t>
            </a:r>
            <a:r>
              <a:rPr lang="ru-RU" sz="1200" kern="1200" baseline="0" dirty="0" smtClean="0">
                <a:solidFill>
                  <a:schemeClr val="tx1"/>
                </a:solidFill>
                <a:effectLst/>
                <a:latin typeface="+mn-lt"/>
                <a:ea typeface="+mn-ea"/>
                <a:cs typeface="+mn-cs"/>
              </a:rPr>
              <a:t>, без которой нельзя </a:t>
            </a:r>
            <a:r>
              <a:rPr lang="ru-RU" sz="1200" kern="1200" baseline="0" dirty="0" err="1" smtClean="0">
                <a:solidFill>
                  <a:schemeClr val="tx1"/>
                </a:solidFill>
                <a:effectLst/>
                <a:latin typeface="+mn-lt"/>
                <a:ea typeface="+mn-ea"/>
                <a:cs typeface="+mn-cs"/>
              </a:rPr>
              <a:t>релизиться</a:t>
            </a:r>
            <a:r>
              <a:rPr lang="ru-RU" sz="1200" kern="1200" baseline="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Немного облегчает дело то, что для </a:t>
            </a:r>
            <a:r>
              <a:rPr lang="ru-RU" sz="1200" kern="1200" dirty="0" smtClean="0">
                <a:solidFill>
                  <a:schemeClr val="tx1"/>
                </a:solidFill>
                <a:effectLst/>
                <a:latin typeface="+mn-lt"/>
                <a:ea typeface="+mn-ea"/>
                <a:cs typeface="+mn-cs"/>
              </a:rPr>
              <a:t>менеджера продукта не так важны детали реализации каждого из них. Команда со своей стороны заинтересована в минимизации сложности и объема своих работ. И это дает точку для начала переговоров</a:t>
            </a:r>
            <a:r>
              <a:rPr lang="ru-RU" sz="1200" kern="1200" baseline="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endParaRPr lang="ru-RU" baseline="0" dirty="0" smtClean="0"/>
          </a:p>
        </p:txBody>
      </p:sp>
    </p:spTree>
    <p:extLst>
      <p:ext uri="{BB962C8B-B14F-4D97-AF65-F5344CB8AC3E}">
        <p14:creationId xmlns:p14="http://schemas.microsoft.com/office/powerpoint/2010/main" val="423900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baseline="0" dirty="0" smtClean="0"/>
              <a:t>Что обычно происходит, когда заказчик приходит к команде со своими </a:t>
            </a:r>
            <a:r>
              <a:rPr lang="ru-RU" baseline="0" dirty="0" err="1" smtClean="0"/>
              <a:t>хотелками</a:t>
            </a:r>
            <a:r>
              <a:rPr lang="ru-RU" baseline="0" dirty="0" smtClean="0"/>
              <a:t> и сроками, а команда заявляет, что это превышает ее возможности? Заказчик резонно заявляет – чем докажете? Значит нам нужны оценки, а для оценок нужно провести анализ. Абсолютно естественная практика. Особенно если все понимают, что предварительный анализ и оценки на его основе будут очень поверхностными и приблизительными, что они не должны по своей трудоемкости быть сопоставимы с выполнением самого проекта, и что при необходимости мы будем их уточнять впоследствии.</a:t>
            </a:r>
          </a:p>
          <a:p>
            <a:endParaRPr lang="ru-RU" baseline="0" dirty="0" smtClean="0"/>
          </a:p>
          <a:p>
            <a:r>
              <a:rPr lang="ru-RU" baseline="0" dirty="0" smtClean="0"/>
              <a:t>Но в реальной жизни нас поджидают ловушки. Я сталкивалась с тем, что предварительная оценка воспринималась </a:t>
            </a:r>
            <a:r>
              <a:rPr lang="ru-RU" baseline="0" dirty="0" smtClean="0"/>
              <a:t>как </a:t>
            </a:r>
            <a:r>
              <a:rPr lang="ru-RU" baseline="0" dirty="0" smtClean="0"/>
              <a:t>контракт, за который команда должна взять ответственность. А раз возникает ответственность, то нам нужно как-то повысить точность оценок. А значит нам нужна полная и детальная спецификация в самом начале проекта.</a:t>
            </a:r>
          </a:p>
        </p:txBody>
      </p:sp>
    </p:spTree>
    <p:extLst>
      <p:ext uri="{BB962C8B-B14F-4D97-AF65-F5344CB8AC3E}">
        <p14:creationId xmlns:p14="http://schemas.microsoft.com/office/powerpoint/2010/main" val="65060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indent="0">
              <a:buFont typeface="+mj-lt"/>
              <a:buNone/>
            </a:pPr>
            <a:r>
              <a:rPr lang="ru-RU" sz="1200" dirty="0" smtClean="0"/>
              <a:t>И вот аналитик, подобно мне в далеком прошлом, садится</a:t>
            </a:r>
            <a:r>
              <a:rPr lang="ru-RU" sz="1200" baseline="0" dirty="0" smtClean="0"/>
              <a:t> заблаговременно писать детальную спецификацию. Он задает заказчику вопросы – но тот только отмахивается – мол, у меня есть общее понимание, а детали я сам не знаю. Ты предложи, а я посмотрю. Документ наполняется красными пометками с вопросиками, </a:t>
            </a:r>
            <a:r>
              <a:rPr lang="en-US" sz="1200" baseline="0" dirty="0" smtClean="0"/>
              <a:t>TBD</a:t>
            </a:r>
            <a:r>
              <a:rPr lang="ru-RU" sz="1200" baseline="0" dirty="0" smtClean="0"/>
              <a:t>-</a:t>
            </a:r>
            <a:r>
              <a:rPr lang="ru-RU" sz="1200" baseline="0" dirty="0" err="1" smtClean="0"/>
              <a:t>шками</a:t>
            </a:r>
            <a:r>
              <a:rPr lang="ru-RU" sz="1200" baseline="0" dirty="0" smtClean="0"/>
              <a:t> и т.п. Очевидно согласовать его в таком виде преждевременно.</a:t>
            </a:r>
            <a:endParaRPr lang="ru-RU" sz="1200" dirty="0" smtClean="0"/>
          </a:p>
          <a:p>
            <a:pPr marL="0" indent="0">
              <a:buFont typeface="+mj-lt"/>
              <a:buNone/>
            </a:pPr>
            <a:endParaRPr lang="ru-RU" sz="1200" dirty="0" smtClean="0"/>
          </a:p>
          <a:p>
            <a:pPr marL="0" indent="0">
              <a:buFont typeface="+mj-lt"/>
              <a:buNone/>
            </a:pPr>
            <a:r>
              <a:rPr lang="ru-RU" sz="1200" dirty="0" smtClean="0"/>
              <a:t>Тем</a:t>
            </a:r>
            <a:r>
              <a:rPr lang="ru-RU" sz="1200" baseline="0" dirty="0" smtClean="0"/>
              <a:t> не менее медленно документ подрастает, наполняется информацией, проходит какие-то согласования. И тут бабах – концепция изменилась. Бизнес сменил свои предположения, приоритеты, перетряхнул весь </a:t>
            </a:r>
            <a:r>
              <a:rPr lang="ru-RU" sz="1200" baseline="0" dirty="0" err="1" smtClean="0"/>
              <a:t>скоуп</a:t>
            </a:r>
            <a:r>
              <a:rPr lang="ru-RU" sz="1200" baseline="0" dirty="0" smtClean="0"/>
              <a:t>. А почему бы нет? Разработка еще не началась, переделывать еще нечего. Ну кроме требований. </a:t>
            </a:r>
            <a:r>
              <a:rPr lang="ru-RU" sz="1200" baseline="0" dirty="0" err="1" smtClean="0"/>
              <a:t>Делов</a:t>
            </a:r>
            <a:r>
              <a:rPr lang="ru-RU" sz="1200" baseline="0" dirty="0" smtClean="0"/>
              <a:t>-то. Ведь по слухам хорошо написанные требования должно быть легко исправлять.</a:t>
            </a:r>
            <a:endParaRPr lang="ru-RU" sz="1200" dirty="0" smtClean="0"/>
          </a:p>
          <a:p>
            <a:pPr marL="0" indent="0">
              <a:buFont typeface="+mj-lt"/>
              <a:buNone/>
            </a:pPr>
            <a:endParaRPr lang="ru-RU" sz="1200" dirty="0" smtClean="0"/>
          </a:p>
          <a:p>
            <a:pPr>
              <a:spcBef>
                <a:spcPts val="1600"/>
              </a:spcBef>
              <a:spcAft>
                <a:spcPts val="800"/>
              </a:spcAft>
            </a:pPr>
            <a:r>
              <a:rPr lang="ru-RU" sz="1200" baseline="0" dirty="0" smtClean="0"/>
              <a:t>Чуть позже оказывается, что переписанные требования – это не только трудозатраты аналитика. Их же надо заново согласовать. Ну это-то совсем не беда. Их и в первый раз не все заинтересованные лица читали. Во второй можно вообще не открывать.</a:t>
            </a:r>
          </a:p>
          <a:p>
            <a:pPr>
              <a:spcBef>
                <a:spcPts val="1600"/>
              </a:spcBef>
              <a:spcAft>
                <a:spcPts val="800"/>
              </a:spcAft>
            </a:pPr>
            <a:endParaRPr lang="ru-RU" sz="1200" baseline="0" dirty="0" smtClean="0"/>
          </a:p>
          <a:p>
            <a:pPr>
              <a:spcBef>
                <a:spcPts val="1600"/>
              </a:spcBef>
              <a:spcAft>
                <a:spcPts val="800"/>
              </a:spcAft>
            </a:pPr>
            <a:r>
              <a:rPr lang="ru-RU" sz="1200" baseline="0" dirty="0" smtClean="0"/>
              <a:t>Без обратной связи документ неизбежно накапливает искажения и ошибки. А значит становится бесполезным, если не вредным.</a:t>
            </a:r>
          </a:p>
        </p:txBody>
      </p:sp>
    </p:spTree>
    <p:extLst>
      <p:ext uri="{BB962C8B-B14F-4D97-AF65-F5344CB8AC3E}">
        <p14:creationId xmlns:p14="http://schemas.microsoft.com/office/powerpoint/2010/main" val="96205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делаем мы вместо детального</a:t>
            </a:r>
            <a:r>
              <a:rPr lang="ru-RU" sz="1200" kern="1200" baseline="0" dirty="0" smtClean="0">
                <a:solidFill>
                  <a:schemeClr val="tx1"/>
                </a:solidFill>
                <a:effectLst/>
                <a:latin typeface="+mn-lt"/>
                <a:ea typeface="+mn-ea"/>
                <a:cs typeface="+mn-cs"/>
              </a:rPr>
              <a:t> предварительного анализа? Мы уточняем </a:t>
            </a:r>
            <a:r>
              <a:rPr lang="en-US" sz="1200" kern="1200" baseline="0" dirty="0" smtClean="0">
                <a:solidFill>
                  <a:schemeClr val="tx1"/>
                </a:solidFill>
                <a:effectLst/>
                <a:latin typeface="+mn-lt"/>
                <a:ea typeface="+mn-ea"/>
                <a:cs typeface="+mn-cs"/>
              </a:rPr>
              <a:t>scope </a:t>
            </a:r>
            <a:r>
              <a:rPr lang="ru-RU" sz="1200" kern="1200" baseline="0" dirty="0" smtClean="0">
                <a:solidFill>
                  <a:schemeClr val="tx1"/>
                </a:solidFill>
                <a:effectLst/>
                <a:latin typeface="+mn-lt"/>
                <a:ea typeface="+mn-ea"/>
                <a:cs typeface="+mn-cs"/>
              </a:rPr>
              <a:t>динамически в ходе всего жизненного цикла проекта. И происходит это следующим образом.</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Первичное определение </a:t>
            </a:r>
            <a:r>
              <a:rPr lang="en-US" sz="1200" kern="1200" baseline="0" dirty="0" smtClean="0">
                <a:solidFill>
                  <a:schemeClr val="tx1"/>
                </a:solidFill>
                <a:effectLst/>
                <a:latin typeface="+mn-lt"/>
                <a:ea typeface="+mn-ea"/>
                <a:cs typeface="+mn-cs"/>
              </a:rPr>
              <a:t>Scope </a:t>
            </a:r>
            <a:r>
              <a:rPr lang="ru-RU" sz="1200" kern="1200" baseline="0" dirty="0" smtClean="0">
                <a:solidFill>
                  <a:schemeClr val="tx1"/>
                </a:solidFill>
                <a:effectLst/>
                <a:latin typeface="+mn-lt"/>
                <a:ea typeface="+mn-ea"/>
                <a:cs typeface="+mn-cs"/>
              </a:rPr>
              <a:t>определяется менеджером продукта и передается менеджеру проекта. П</a:t>
            </a:r>
            <a:r>
              <a:rPr lang="ru-RU" sz="1200" kern="1200" dirty="0" smtClean="0">
                <a:solidFill>
                  <a:schemeClr val="tx1"/>
                </a:solidFill>
                <a:effectLst/>
                <a:latin typeface="+mn-lt"/>
                <a:ea typeface="+mn-ea"/>
                <a:cs typeface="+mn-cs"/>
              </a:rPr>
              <a:t>о каждому отдельному бизнес требованию мы выполняем анализ. Бизнес требования приходят очень высокоуровневые, работа с ними начинается с декомпозиции</a:t>
            </a:r>
            <a:r>
              <a:rPr lang="ru-RU" sz="1200" kern="1200" baseline="0" dirty="0" smtClean="0">
                <a:solidFill>
                  <a:schemeClr val="tx1"/>
                </a:solidFill>
                <a:effectLst/>
                <a:latin typeface="+mn-lt"/>
                <a:ea typeface="+mn-ea"/>
                <a:cs typeface="+mn-cs"/>
              </a:rPr>
              <a:t>. Делаем мы это </a:t>
            </a:r>
            <a:r>
              <a:rPr lang="ru-RU" sz="1200" kern="1200" dirty="0" smtClean="0">
                <a:solidFill>
                  <a:schemeClr val="tx1"/>
                </a:solidFill>
                <a:effectLst/>
                <a:latin typeface="+mn-lt"/>
                <a:ea typeface="+mn-ea"/>
                <a:cs typeface="+mn-cs"/>
              </a:rPr>
              <a:t>в форме обсуждений с участием команды и менеджера продукта. Сначала определяем на уровне списка набор сценариев для проработки. Уже на этом этапе может стать понятно, что важно, а что неподъёмно или несущественно. Отсеиваем лишнее и детализируем только базовый набор сценариев,</a:t>
            </a:r>
            <a:r>
              <a:rPr lang="ru-RU" sz="1200" kern="1200" baseline="0" dirty="0" smtClean="0">
                <a:solidFill>
                  <a:schemeClr val="tx1"/>
                </a:solidFill>
                <a:effectLst/>
                <a:latin typeface="+mn-lt"/>
                <a:ea typeface="+mn-ea"/>
                <a:cs typeface="+mn-cs"/>
              </a:rPr>
              <a:t> который и передаем в разработку и тестирование.</a:t>
            </a:r>
          </a:p>
          <a:p>
            <a:endParaRPr lang="ru-RU" sz="1200" kern="1200" baseline="0" dirty="0" smtClean="0">
              <a:solidFill>
                <a:schemeClr val="tx1"/>
              </a:solidFill>
              <a:effectLst/>
              <a:latin typeface="+mn-lt"/>
              <a:ea typeface="+mn-ea"/>
              <a:cs typeface="+mn-cs"/>
            </a:endParaRPr>
          </a:p>
          <a:p>
            <a:r>
              <a:rPr lang="ru-RU" sz="1200" kern="1200" baseline="0" dirty="0" smtClean="0">
                <a:solidFill>
                  <a:schemeClr val="tx1"/>
                </a:solidFill>
                <a:effectLst/>
                <a:latin typeface="+mn-lt"/>
                <a:ea typeface="+mn-ea"/>
                <a:cs typeface="+mn-cs"/>
              </a:rPr>
              <a:t>Пока мы занимаемся анализом одного бизнес требования, менеджер продукта вполне может скорректировать список и приоритеты остальных бизнес требований. Кроме того, баги и идеи, возникшие у команды в ходе реализации могут также влиять на бизнес требования и приоритеты менеджера продукта.</a:t>
            </a: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4818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 точки зрения</a:t>
            </a:r>
            <a:r>
              <a:rPr lang="ru-RU" sz="1200" kern="1200" baseline="0" dirty="0" smtClean="0">
                <a:solidFill>
                  <a:schemeClr val="tx1"/>
                </a:solidFill>
                <a:effectLst/>
                <a:latin typeface="+mn-lt"/>
                <a:ea typeface="+mn-ea"/>
                <a:cs typeface="+mn-cs"/>
              </a:rPr>
              <a:t> управления требованиями мы имеем 3 кубышки требований: продуктовый </a:t>
            </a:r>
            <a:r>
              <a:rPr lang="en-US" sz="1200" kern="1200" baseline="0" dirty="0" smtClean="0">
                <a:solidFill>
                  <a:schemeClr val="tx1"/>
                </a:solidFill>
                <a:effectLst/>
                <a:latin typeface="+mn-lt"/>
                <a:ea typeface="+mn-ea"/>
                <a:cs typeface="+mn-cs"/>
              </a:rPr>
              <a:t>backlog</a:t>
            </a:r>
            <a:r>
              <a:rPr lang="ru-RU" sz="1200" kern="1200" baseline="0" dirty="0" smtClean="0">
                <a:solidFill>
                  <a:schemeClr val="tx1"/>
                </a:solidFill>
                <a:effectLst/>
                <a:latin typeface="+mn-lt"/>
                <a:ea typeface="+mn-ea"/>
                <a:cs typeface="+mn-cs"/>
              </a:rPr>
              <a:t>, мы его зовем </a:t>
            </a:r>
            <a:r>
              <a:rPr lang="en-US" sz="1200" kern="1200" baseline="0" dirty="0" smtClean="0">
                <a:solidFill>
                  <a:schemeClr val="tx1"/>
                </a:solidFill>
                <a:effectLst/>
                <a:latin typeface="+mn-lt"/>
                <a:ea typeface="+mn-ea"/>
                <a:cs typeface="+mn-cs"/>
              </a:rPr>
              <a:t>Next</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бэклог</a:t>
            </a:r>
            <a:r>
              <a:rPr lang="ru-RU" sz="1200" kern="1200" baseline="0" dirty="0" smtClean="0">
                <a:solidFill>
                  <a:schemeClr val="tx1"/>
                </a:solidFill>
                <a:effectLst/>
                <a:latin typeface="+mn-lt"/>
                <a:ea typeface="+mn-ea"/>
                <a:cs typeface="+mn-cs"/>
              </a:rPr>
              <a:t> релиза (он же </a:t>
            </a:r>
            <a:r>
              <a:rPr lang="ru-RU" sz="1200" kern="1200" baseline="0" dirty="0" err="1" smtClean="0">
                <a:solidFill>
                  <a:schemeClr val="tx1"/>
                </a:solidFill>
                <a:effectLst/>
                <a:latin typeface="+mn-lt"/>
                <a:ea typeface="+mn-ea"/>
                <a:cs typeface="+mn-cs"/>
              </a:rPr>
              <a:t>Скоуп</a:t>
            </a:r>
            <a:r>
              <a:rPr lang="ru-RU" sz="1200" kern="1200" baseline="0" dirty="0" smtClean="0">
                <a:solidFill>
                  <a:schemeClr val="tx1"/>
                </a:solidFill>
                <a:effectLst/>
                <a:latin typeface="+mn-lt"/>
                <a:ea typeface="+mn-ea"/>
                <a:cs typeface="+mn-cs"/>
              </a:rPr>
              <a:t>) и </a:t>
            </a:r>
            <a:r>
              <a:rPr lang="ru-RU" sz="1200" kern="1200" baseline="0" dirty="0" err="1" smtClean="0">
                <a:solidFill>
                  <a:schemeClr val="tx1"/>
                </a:solidFill>
                <a:effectLst/>
                <a:latin typeface="+mn-lt"/>
                <a:ea typeface="+mn-ea"/>
                <a:cs typeface="+mn-cs"/>
              </a:rPr>
              <a:t>беклог</a:t>
            </a:r>
            <a:r>
              <a:rPr lang="ru-RU" sz="1200" kern="1200" baseline="0" dirty="0" smtClean="0">
                <a:solidFill>
                  <a:schemeClr val="tx1"/>
                </a:solidFill>
                <a:effectLst/>
                <a:latin typeface="+mn-lt"/>
                <a:ea typeface="+mn-ea"/>
                <a:cs typeface="+mn-cs"/>
              </a:rPr>
              <a:t> пользовательских историй на </a:t>
            </a:r>
            <a:r>
              <a:rPr lang="ru-RU" sz="1200" kern="1200" baseline="0" dirty="0" smtClean="0">
                <a:solidFill>
                  <a:schemeClr val="tx1"/>
                </a:solidFill>
                <a:effectLst/>
                <a:latin typeface="+mn-lt"/>
                <a:ea typeface="+mn-ea"/>
                <a:cs typeface="+mn-cs"/>
              </a:rPr>
              <a:t>реализацию. </a:t>
            </a:r>
            <a:r>
              <a:rPr lang="ru-RU" sz="1200" kern="1200" baseline="0" dirty="0" smtClean="0">
                <a:solidFill>
                  <a:schemeClr val="tx1"/>
                </a:solidFill>
                <a:effectLst/>
                <a:latin typeface="+mn-lt"/>
                <a:ea typeface="+mn-ea"/>
                <a:cs typeface="+mn-cs"/>
              </a:rPr>
              <a:t>С последними работают разработчики, </a:t>
            </a:r>
            <a:r>
              <a:rPr lang="ru-RU" sz="1200" kern="1200" baseline="0" dirty="0" err="1" smtClean="0">
                <a:solidFill>
                  <a:schemeClr val="tx1"/>
                </a:solidFill>
                <a:effectLst/>
                <a:latin typeface="+mn-lt"/>
                <a:ea typeface="+mn-ea"/>
                <a:cs typeface="+mn-cs"/>
              </a:rPr>
              <a:t>тестировщики</a:t>
            </a:r>
            <a:r>
              <a:rPr lang="ru-RU" sz="1200" kern="1200" baseline="0" dirty="0" smtClean="0">
                <a:solidFill>
                  <a:schemeClr val="tx1"/>
                </a:solidFill>
                <a:effectLst/>
                <a:latin typeface="+mn-lt"/>
                <a:ea typeface="+mn-ea"/>
                <a:cs typeface="+mn-cs"/>
              </a:rPr>
              <a:t> и остальные члены команды.</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При</a:t>
            </a:r>
            <a:r>
              <a:rPr lang="ru-RU" sz="1200" kern="1200" baseline="0" dirty="0" smtClean="0">
                <a:solidFill>
                  <a:schemeClr val="tx1"/>
                </a:solidFill>
                <a:effectLst/>
                <a:latin typeface="+mn-lt"/>
                <a:ea typeface="+mn-ea"/>
                <a:cs typeface="+mn-cs"/>
              </a:rPr>
              <a:t> перетекании из кубышки в кубышку происходит фильтрация требований. На каждом уровне мы стараемся отбросить все, что не существенно, и оставить только критически важное. При отборе требований на релиз </a:t>
            </a:r>
            <a:r>
              <a:rPr lang="ru-RU" sz="1200" kern="1200" baseline="0" dirty="0" smtClean="0">
                <a:solidFill>
                  <a:schemeClr val="tx1"/>
                </a:solidFill>
                <a:effectLst/>
                <a:latin typeface="+mn-lt"/>
                <a:ea typeface="+mn-ea"/>
                <a:cs typeface="+mn-cs"/>
              </a:rPr>
              <a:t>самый важный вопрос: </a:t>
            </a:r>
            <a:r>
              <a:rPr lang="ru-RU" sz="1200" kern="1200" baseline="0" dirty="0" smtClean="0">
                <a:solidFill>
                  <a:schemeClr val="tx1"/>
                </a:solidFill>
                <a:effectLst/>
                <a:latin typeface="+mn-lt"/>
                <a:ea typeface="+mn-ea"/>
                <a:cs typeface="+mn-cs"/>
              </a:rPr>
              <a:t>без чего можно </a:t>
            </a:r>
            <a:r>
              <a:rPr lang="ru-RU" sz="1200" kern="1200" baseline="0" dirty="0" err="1" smtClean="0">
                <a:solidFill>
                  <a:schemeClr val="tx1"/>
                </a:solidFill>
                <a:effectLst/>
                <a:latin typeface="+mn-lt"/>
                <a:ea typeface="+mn-ea"/>
                <a:cs typeface="+mn-cs"/>
              </a:rPr>
              <a:t>зарелизиться</a:t>
            </a:r>
            <a:r>
              <a:rPr lang="ru-RU" sz="1200" kern="1200" baseline="0" dirty="0" smtClean="0">
                <a:solidFill>
                  <a:schemeClr val="tx1"/>
                </a:solidFill>
                <a:effectLst/>
                <a:latin typeface="+mn-lt"/>
                <a:ea typeface="+mn-ea"/>
                <a:cs typeface="+mn-cs"/>
              </a:rPr>
              <a:t>, а без чего нет. А при дальнейшей детализации – без каких сценариев </a:t>
            </a:r>
            <a:r>
              <a:rPr lang="ru-RU" sz="1200" kern="1200" baseline="0" dirty="0" err="1" smtClean="0">
                <a:solidFill>
                  <a:schemeClr val="tx1"/>
                </a:solidFill>
                <a:effectLst/>
                <a:latin typeface="+mn-lt"/>
                <a:ea typeface="+mn-ea"/>
                <a:cs typeface="+mn-cs"/>
              </a:rPr>
              <a:t>фичу</a:t>
            </a:r>
            <a:r>
              <a:rPr lang="ru-RU" sz="1200" kern="1200" baseline="0" dirty="0" smtClean="0">
                <a:solidFill>
                  <a:schemeClr val="tx1"/>
                </a:solidFill>
                <a:effectLst/>
                <a:latin typeface="+mn-lt"/>
                <a:ea typeface="+mn-ea"/>
                <a:cs typeface="+mn-cs"/>
              </a:rPr>
              <a:t> нельзя считать реализованной.</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Требования мы пишем в виде пользовательских историй с подробными критериями приемки. Отправляем их в разработку по мере проработки критериев</a:t>
            </a:r>
            <a:r>
              <a:rPr lang="ru-RU" sz="1200" kern="1200" baseline="0" dirty="0" smtClean="0">
                <a:solidFill>
                  <a:schemeClr val="tx1"/>
                </a:solidFill>
                <a:effectLst/>
                <a:latin typeface="+mn-lt"/>
                <a:ea typeface="+mn-ea"/>
                <a:cs typeface="+mn-cs"/>
              </a:rPr>
              <a:t> приемки для </a:t>
            </a:r>
            <a:r>
              <a:rPr lang="ru-RU" sz="1200" kern="1200" dirty="0" smtClean="0">
                <a:solidFill>
                  <a:schemeClr val="tx1"/>
                </a:solidFill>
                <a:effectLst/>
                <a:latin typeface="+mn-lt"/>
                <a:ea typeface="+mn-ea"/>
                <a:cs typeface="+mn-cs"/>
              </a:rPr>
              <a:t>каждой небольшой пачки историй.</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Объем текста каждой</a:t>
            </a:r>
            <a:r>
              <a:rPr lang="ru-RU" sz="1200" kern="1200" baseline="0" dirty="0" smtClean="0">
                <a:solidFill>
                  <a:schemeClr val="tx1"/>
                </a:solidFill>
                <a:effectLst/>
                <a:latin typeface="+mn-lt"/>
                <a:ea typeface="+mn-ea"/>
                <a:cs typeface="+mn-cs"/>
              </a:rPr>
              <a:t> пачки должен быть </a:t>
            </a:r>
            <a:r>
              <a:rPr lang="ru-RU" sz="1200" kern="1200" dirty="0" smtClean="0">
                <a:solidFill>
                  <a:schemeClr val="tx1"/>
                </a:solidFill>
                <a:effectLst/>
                <a:latin typeface="+mn-lt"/>
                <a:ea typeface="+mn-ea"/>
                <a:cs typeface="+mn-cs"/>
              </a:rPr>
              <a:t>не более 10 страниц. Текст фиксирует договоренности достигнутые на встречах. Объем и порядок подготовки требований подстраивается под возможности команды, чтобы требования не залеживались.</a:t>
            </a:r>
            <a:endParaRPr lang="en-US" sz="1200" kern="1200" dirty="0" smtClean="0">
              <a:solidFill>
                <a:schemeClr val="tx1"/>
              </a:solidFill>
              <a:effectLst/>
              <a:latin typeface="+mn-lt"/>
              <a:ea typeface="+mn-ea"/>
              <a:cs typeface="+mn-cs"/>
            </a:endParaRPr>
          </a:p>
          <a:p>
            <a:endParaRPr lang="ru-RU" dirty="0" smtClean="0"/>
          </a:p>
          <a:p>
            <a:endParaRPr lang="ru-RU" dirty="0"/>
          </a:p>
        </p:txBody>
      </p:sp>
    </p:spTree>
    <p:extLst>
      <p:ext uri="{BB962C8B-B14F-4D97-AF65-F5344CB8AC3E}">
        <p14:creationId xmlns:p14="http://schemas.microsoft.com/office/powerpoint/2010/main" val="409523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baseline="0" dirty="0" smtClean="0"/>
              <a:t>Давайте посмотрим на синтетическом примере, как это происходит. Пусть мы производитель небольшой </a:t>
            </a:r>
            <a:r>
              <a:rPr lang="ru-RU" baseline="0" dirty="0" err="1" smtClean="0"/>
              <a:t>системки</a:t>
            </a:r>
            <a:r>
              <a:rPr lang="ru-RU" baseline="0" dirty="0" smtClean="0"/>
              <a:t>, которая умеет красиво вести и отображать иерархическую </a:t>
            </a:r>
            <a:r>
              <a:rPr lang="ru-RU" baseline="0" dirty="0" err="1" smtClean="0"/>
              <a:t>орг</a:t>
            </a:r>
            <a:r>
              <a:rPr lang="ru-RU" baseline="0" dirty="0" smtClean="0"/>
              <a:t> структуру компании. И тут вдруг бизнес решает, что систему нужно развивать и делать из нее инструмент управления задачами в компании с учетом </a:t>
            </a:r>
            <a:r>
              <a:rPr lang="ru-RU" baseline="0" dirty="0" err="1" smtClean="0"/>
              <a:t>орг</a:t>
            </a:r>
            <a:r>
              <a:rPr lang="ru-RU" baseline="0" dirty="0" smtClean="0"/>
              <a:t> структуры. Ну то есть мы хотим, чтобы в системе было видно, как руководитель ставит задачи подчиненным, как они выполняют их, чтобы в системе были и результаты работы, и обратная связь от руководителя, и т.п. </a:t>
            </a:r>
          </a:p>
          <a:p>
            <a:endParaRPr lang="ru-RU" baseline="0" dirty="0" smtClean="0"/>
          </a:p>
          <a:p>
            <a:r>
              <a:rPr lang="ru-RU" baseline="0" dirty="0" smtClean="0"/>
              <a:t>Бизнес написал нам </a:t>
            </a:r>
            <a:r>
              <a:rPr lang="ru-RU" baseline="0" dirty="0" smtClean="0"/>
              <a:t>4 </a:t>
            </a:r>
            <a:r>
              <a:rPr lang="ru-RU" baseline="0" dirty="0" smtClean="0"/>
              <a:t>коротеньких бизнес требований, не намного длиннее этих заголовков, и вдвинул как </a:t>
            </a:r>
            <a:r>
              <a:rPr lang="en-US" baseline="0" dirty="0" smtClean="0"/>
              <a:t>Scope</a:t>
            </a:r>
            <a:r>
              <a:rPr lang="ru-RU" baseline="0" dirty="0" smtClean="0"/>
              <a:t>. Все что с приоритетом 1 – это то, без чего нам релиз не подпишут. В реальной жизни конечно требований будет </a:t>
            </a:r>
            <a:r>
              <a:rPr lang="ru-RU" baseline="0" dirty="0" smtClean="0"/>
              <a:t>больше. </a:t>
            </a:r>
            <a:r>
              <a:rPr lang="ru-RU" baseline="0" dirty="0" smtClean="0"/>
              <a:t>С чего начинать?</a:t>
            </a:r>
          </a:p>
          <a:p>
            <a:endParaRPr lang="ru-RU" baseline="0" dirty="0" smtClean="0"/>
          </a:p>
          <a:p>
            <a:r>
              <a:rPr lang="ru-RU" baseline="0" dirty="0" smtClean="0"/>
              <a:t>Здесь опять-таки пример простой, видно, что второе и третье требование предполагают, что нужно уже что-то делать с задачами, а первое как раз о том, как эти задачи создавать и управлять. Значит, браться надо за первое, потом за остальные. На практике критерии выбора 1го для анализа требования могут различаться от ситуации. Например, мы можем взять самое высоко рисковое требование. Или наоборот самое простое и понятное.</a:t>
            </a:r>
          </a:p>
        </p:txBody>
      </p:sp>
      <p:sp>
        <p:nvSpPr>
          <p:cNvPr id="4" name="Номер слайда 3"/>
          <p:cNvSpPr>
            <a:spLocks noGrp="1"/>
          </p:cNvSpPr>
          <p:nvPr>
            <p:ph type="sldNum" sz="quarter" idx="10"/>
          </p:nvPr>
        </p:nvSpPr>
        <p:spPr/>
        <p:txBody>
          <a:bodyPr/>
          <a:lstStyle/>
          <a:p>
            <a:fld id="{D3BC8B83-00B2-4C24-81D2-A2BC134D71E9}" type="slidenum">
              <a:rPr lang="ru-RU" smtClean="0"/>
              <a:t>9</a:t>
            </a:fld>
            <a:endParaRPr lang="ru-RU"/>
          </a:p>
        </p:txBody>
      </p:sp>
    </p:spTree>
    <p:extLst>
      <p:ext uri="{BB962C8B-B14F-4D97-AF65-F5344CB8AC3E}">
        <p14:creationId xmlns:p14="http://schemas.microsoft.com/office/powerpoint/2010/main" val="28669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DD515C-FEAE-495F-B408-531D23039C80}"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349499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D515C-FEAE-495F-B408-531D23039C80}"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52444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D515C-FEAE-495F-B408-531D23039C80}"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3021854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pertise_scheme_1">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38127" y="283098"/>
            <a:ext cx="8653895" cy="228524"/>
          </a:xfrm>
        </p:spPr>
        <p:txBody>
          <a:bodyPr lIns="0" tIns="0" rIns="0" bIns="0" anchor="t" anchorCtr="0">
            <a:spAutoFit/>
          </a:bodyPr>
          <a:lstStyle>
            <a:lvl1pPr algn="l">
              <a:defRPr sz="1650"/>
            </a:lvl1pPr>
          </a:lstStyle>
          <a:p>
            <a:r>
              <a:rPr lang="ru-RU" dirty="0" smtClean="0"/>
              <a:t>ОБРАЗЕЦ ЗАГОЛОВКА</a:t>
            </a:r>
            <a:endParaRPr lang="ru-RU" dirty="0"/>
          </a:p>
        </p:txBody>
      </p:sp>
      <p:sp>
        <p:nvSpPr>
          <p:cNvPr id="4" name="Дата 3"/>
          <p:cNvSpPr>
            <a:spLocks noGrp="1"/>
          </p:cNvSpPr>
          <p:nvPr>
            <p:ph type="dt" sz="half" idx="10"/>
          </p:nvPr>
        </p:nvSpPr>
        <p:spPr>
          <a:xfrm>
            <a:off x="7428309" y="6172205"/>
            <a:ext cx="1200150" cy="365125"/>
          </a:xfrm>
          <a:prstGeom prst="rect">
            <a:avLst/>
          </a:prstGeom>
        </p:spPr>
        <p:txBody>
          <a:bodyPr/>
          <a:lstStyle/>
          <a:p>
            <a:fld id="{5473AA58-C717-490D-9EAD-C2486821BB2A}" type="datetimeFigureOut">
              <a:rPr lang="ru-RU" smtClean="0"/>
              <a:t>18.03.2017</a:t>
            </a:fld>
            <a:endParaRPr lang="ru-RU"/>
          </a:p>
        </p:txBody>
      </p:sp>
      <p:sp>
        <p:nvSpPr>
          <p:cNvPr id="5" name="Нижний колонтитул 4"/>
          <p:cNvSpPr>
            <a:spLocks noGrp="1"/>
          </p:cNvSpPr>
          <p:nvPr>
            <p:ph type="ftr" sz="quarter" idx="11"/>
          </p:nvPr>
        </p:nvSpPr>
        <p:spPr>
          <a:xfrm>
            <a:off x="513159" y="6172205"/>
            <a:ext cx="565785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7772400" y="5578480"/>
            <a:ext cx="856684" cy="669925"/>
          </a:xfrm>
          <a:prstGeom prst="rect">
            <a:avLst/>
          </a:prstGeom>
        </p:spPr>
        <p:txBody>
          <a:bodyPr/>
          <a:lstStyle/>
          <a:p>
            <a:fld id="{D105C08D-A2BB-4D6F-92A2-2CA9551ABFC2}" type="slidenum">
              <a:rPr lang="ru-RU" smtClean="0"/>
              <a:t>‹#›</a:t>
            </a:fld>
            <a:endParaRPr lang="ru-RU"/>
          </a:p>
        </p:txBody>
      </p:sp>
      <p:sp>
        <p:nvSpPr>
          <p:cNvPr id="11" name="Рисунок 9"/>
          <p:cNvSpPr>
            <a:spLocks noGrp="1"/>
          </p:cNvSpPr>
          <p:nvPr>
            <p:ph type="pic" sz="quarter" idx="28"/>
          </p:nvPr>
        </p:nvSpPr>
        <p:spPr>
          <a:xfrm>
            <a:off x="4586642" y="1441170"/>
            <a:ext cx="1716903" cy="549409"/>
          </a:xfrm>
        </p:spPr>
        <p:txBody>
          <a:bodyPr/>
          <a:lstStyle>
            <a:lvl1pPr marL="0" indent="0">
              <a:buFontTx/>
              <a:buNone/>
              <a:defRPr/>
            </a:lvl1pPr>
          </a:lstStyle>
          <a:p>
            <a:endParaRPr lang="ru-RU"/>
          </a:p>
        </p:txBody>
      </p:sp>
      <p:sp>
        <p:nvSpPr>
          <p:cNvPr id="16" name="Текст 6"/>
          <p:cNvSpPr>
            <a:spLocks noGrp="1"/>
          </p:cNvSpPr>
          <p:nvPr>
            <p:ph type="body" sz="quarter" idx="34" hasCustomPrompt="1"/>
          </p:nvPr>
        </p:nvSpPr>
        <p:spPr>
          <a:xfrm>
            <a:off x="4586640" y="2389144"/>
            <a:ext cx="2221354" cy="184666"/>
          </a:xfrm>
        </p:spPr>
        <p:txBody>
          <a:bodyPr wrap="square" lIns="0" tIns="0" rIns="0" bIns="0">
            <a:spAutoFit/>
          </a:bodyPr>
          <a:lstStyle>
            <a:lvl1pPr marL="0" indent="0">
              <a:lnSpc>
                <a:spcPct val="100000"/>
              </a:lnSpc>
              <a:buFontTx/>
              <a:buNone/>
              <a:defRPr sz="1200" b="0" baseline="0">
                <a:solidFill>
                  <a:schemeClr val="accent4"/>
                </a:solidFill>
                <a:latin typeface="+mn-lt"/>
              </a:defRPr>
            </a:lvl1pPr>
          </a:lstStyle>
          <a:p>
            <a:pPr lvl="0"/>
            <a:r>
              <a:rPr lang="en-US" dirty="0" smtClean="0"/>
              <a:t>Text</a:t>
            </a:r>
            <a:endParaRPr lang="ru-RU" dirty="0" smtClean="0"/>
          </a:p>
        </p:txBody>
      </p:sp>
      <p:sp>
        <p:nvSpPr>
          <p:cNvPr id="8" name="Текст 6"/>
          <p:cNvSpPr>
            <a:spLocks noGrp="1"/>
          </p:cNvSpPr>
          <p:nvPr>
            <p:ph type="body" sz="quarter" idx="35"/>
          </p:nvPr>
        </p:nvSpPr>
        <p:spPr>
          <a:xfrm>
            <a:off x="238127" y="5929782"/>
            <a:ext cx="6388617" cy="76944"/>
          </a:xfrm>
        </p:spPr>
        <p:txBody>
          <a:bodyPr wrap="square" lIns="0" tIns="0" rIns="0" bIns="0">
            <a:spAutoFit/>
          </a:bodyPr>
          <a:lstStyle>
            <a:lvl1pPr marL="0" indent="0">
              <a:lnSpc>
                <a:spcPts val="600"/>
              </a:lnSpc>
              <a:spcBef>
                <a:spcPts val="0"/>
              </a:spcBef>
              <a:buFontTx/>
              <a:buNone/>
              <a:defRPr sz="600" b="0" baseline="0">
                <a:solidFill>
                  <a:schemeClr val="accent5"/>
                </a:solidFill>
                <a:latin typeface="+mn-lt"/>
              </a:defRPr>
            </a:lvl1pPr>
          </a:lstStyle>
          <a:p>
            <a:pPr lvl="0"/>
            <a:endParaRPr lang="ru-RU" dirty="0" smtClean="0"/>
          </a:p>
        </p:txBody>
      </p:sp>
    </p:spTree>
    <p:extLst>
      <p:ext uri="{BB962C8B-B14F-4D97-AF65-F5344CB8AC3E}">
        <p14:creationId xmlns:p14="http://schemas.microsoft.com/office/powerpoint/2010/main" val="36403248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text (quad blocks)">
    <p:spTree>
      <p:nvGrpSpPr>
        <p:cNvPr id="1" name=""/>
        <p:cNvGrpSpPr/>
        <p:nvPr/>
      </p:nvGrpSpPr>
      <p:grpSpPr>
        <a:xfrm>
          <a:off x="0" y="0"/>
          <a:ext cx="0" cy="0"/>
          <a:chOff x="0" y="0"/>
          <a:chExt cx="0" cy="0"/>
        </a:xfrm>
      </p:grpSpPr>
      <p:sp>
        <p:nvSpPr>
          <p:cNvPr id="5" name="Объект 2"/>
          <p:cNvSpPr>
            <a:spLocks noGrp="1"/>
          </p:cNvSpPr>
          <p:nvPr>
            <p:ph sz="quarter" idx="12" hasCustomPrompt="1"/>
          </p:nvPr>
        </p:nvSpPr>
        <p:spPr>
          <a:xfrm>
            <a:off x="325451" y="1952041"/>
            <a:ext cx="3856935" cy="1451123"/>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3" name="Объект 2"/>
          <p:cNvSpPr>
            <a:spLocks noGrp="1"/>
          </p:cNvSpPr>
          <p:nvPr>
            <p:ph sz="quarter" idx="10" hasCustomPrompt="1"/>
          </p:nvPr>
        </p:nvSpPr>
        <p:spPr>
          <a:xfrm>
            <a:off x="330926" y="1264218"/>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4" name="Объект 2"/>
          <p:cNvSpPr>
            <a:spLocks noGrp="1"/>
          </p:cNvSpPr>
          <p:nvPr>
            <p:ph sz="quarter" idx="11" hasCustomPrompt="1"/>
          </p:nvPr>
        </p:nvSpPr>
        <p:spPr>
          <a:xfrm>
            <a:off x="4894148" y="1264218"/>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6" name="Заголовок 5"/>
          <p:cNvSpPr>
            <a:spLocks noGrp="1"/>
          </p:cNvSpPr>
          <p:nvPr>
            <p:ph type="title" hasCustomPrompt="1"/>
          </p:nvPr>
        </p:nvSpPr>
        <p:spPr>
          <a:xfrm>
            <a:off x="317500" y="232231"/>
            <a:ext cx="7220336" cy="673404"/>
          </a:xfrm>
        </p:spPr>
        <p:txBody>
          <a:bodyPr lIns="0" tIns="0" rIns="0" bIns="0">
            <a:normAutofit/>
          </a:bodyPr>
          <a:lstStyle>
            <a:lvl1pPr>
              <a:defRPr sz="2000" b="1">
                <a:solidFill>
                  <a:srgbClr val="006D5C"/>
                </a:solidFill>
              </a:defRPr>
            </a:lvl1pPr>
          </a:lstStyle>
          <a:p>
            <a:r>
              <a:rPr lang="en-US" dirty="0" smtClean="0"/>
              <a:t>TEXT SLIDE</a:t>
            </a:r>
            <a:endParaRPr lang="ru-RU" dirty="0"/>
          </a:p>
        </p:txBody>
      </p:sp>
      <p:sp>
        <p:nvSpPr>
          <p:cNvPr id="14" name="Объект 2"/>
          <p:cNvSpPr>
            <a:spLocks noGrp="1"/>
          </p:cNvSpPr>
          <p:nvPr>
            <p:ph sz="quarter" idx="13" hasCustomPrompt="1"/>
          </p:nvPr>
        </p:nvSpPr>
        <p:spPr>
          <a:xfrm>
            <a:off x="4894148" y="1952035"/>
            <a:ext cx="3856935" cy="1451124"/>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0" name="Объект 2"/>
          <p:cNvSpPr>
            <a:spLocks noGrp="1"/>
          </p:cNvSpPr>
          <p:nvPr>
            <p:ph sz="quarter" idx="14" hasCustomPrompt="1"/>
          </p:nvPr>
        </p:nvSpPr>
        <p:spPr>
          <a:xfrm>
            <a:off x="325451"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1" name="Объект 2"/>
          <p:cNvSpPr>
            <a:spLocks noGrp="1"/>
          </p:cNvSpPr>
          <p:nvPr>
            <p:ph sz="quarter" idx="15" hasCustomPrompt="1"/>
          </p:nvPr>
        </p:nvSpPr>
        <p:spPr>
          <a:xfrm>
            <a:off x="330926" y="3913361"/>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2" name="Объект 2"/>
          <p:cNvSpPr>
            <a:spLocks noGrp="1"/>
          </p:cNvSpPr>
          <p:nvPr>
            <p:ph sz="quarter" idx="16" hasCustomPrompt="1"/>
          </p:nvPr>
        </p:nvSpPr>
        <p:spPr>
          <a:xfrm>
            <a:off x="4894148" y="3913361"/>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3" name="Объект 2"/>
          <p:cNvSpPr>
            <a:spLocks noGrp="1"/>
          </p:cNvSpPr>
          <p:nvPr>
            <p:ph sz="quarter" idx="17" hasCustomPrompt="1"/>
          </p:nvPr>
        </p:nvSpPr>
        <p:spPr>
          <a:xfrm>
            <a:off x="4894148"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5" name="Текст 7"/>
          <p:cNvSpPr>
            <a:spLocks noGrp="1"/>
          </p:cNvSpPr>
          <p:nvPr>
            <p:ph type="body" sz="quarter" idx="18" hasCustomPrompt="1"/>
          </p:nvPr>
        </p:nvSpPr>
        <p:spPr>
          <a:xfrm>
            <a:off x="551775" y="6414991"/>
            <a:ext cx="3630612" cy="83100"/>
          </a:xfrm>
        </p:spPr>
        <p:txBody>
          <a:bodyPr lIns="0" tIns="0" rIns="0" bIns="0">
            <a:spAutoFit/>
          </a:bodyPr>
          <a:lstStyle>
            <a:lvl1pPr>
              <a:defRPr sz="600">
                <a:solidFill>
                  <a:schemeClr val="accent5"/>
                </a:solidFill>
                <a:latin typeface="+mn-lt"/>
              </a:defRPr>
            </a:lvl1pPr>
            <a:lvl2pPr>
              <a:defRPr sz="600">
                <a:solidFill>
                  <a:schemeClr val="accent5"/>
                </a:solidFill>
                <a:latin typeface="+mn-lt"/>
              </a:defRPr>
            </a:lvl2pPr>
            <a:lvl3pPr>
              <a:defRPr sz="600">
                <a:solidFill>
                  <a:schemeClr val="accent5"/>
                </a:solidFill>
                <a:latin typeface="+mn-lt"/>
              </a:defRPr>
            </a:lvl3pPr>
            <a:lvl4pPr>
              <a:defRPr sz="600">
                <a:solidFill>
                  <a:schemeClr val="accent5"/>
                </a:solidFill>
                <a:latin typeface="+mn-lt"/>
              </a:defRPr>
            </a:lvl4pPr>
            <a:lvl5pPr>
              <a:defRPr sz="600">
                <a:solidFill>
                  <a:schemeClr val="accent5"/>
                </a:solidFill>
                <a:latin typeface="+mn-lt"/>
              </a:defRPr>
            </a:lvl5pPr>
          </a:lstStyle>
          <a:p>
            <a:pPr lvl="0"/>
            <a:r>
              <a:rPr lang="en-US" dirty="0" smtClean="0"/>
              <a:t>Secondary text area</a:t>
            </a:r>
            <a:endParaRPr lang="ru-RU" dirty="0"/>
          </a:p>
        </p:txBody>
      </p:sp>
    </p:spTree>
    <p:extLst>
      <p:ext uri="{BB962C8B-B14F-4D97-AF65-F5344CB8AC3E}">
        <p14:creationId xmlns:p14="http://schemas.microsoft.com/office/powerpoint/2010/main" val="130833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ext (quad blocks)">
    <p:spTree>
      <p:nvGrpSpPr>
        <p:cNvPr id="1" name=""/>
        <p:cNvGrpSpPr/>
        <p:nvPr/>
      </p:nvGrpSpPr>
      <p:grpSpPr>
        <a:xfrm>
          <a:off x="0" y="0"/>
          <a:ext cx="0" cy="0"/>
          <a:chOff x="0" y="0"/>
          <a:chExt cx="0" cy="0"/>
        </a:xfrm>
      </p:grpSpPr>
      <p:sp>
        <p:nvSpPr>
          <p:cNvPr id="5" name="Объект 2"/>
          <p:cNvSpPr>
            <a:spLocks noGrp="1"/>
          </p:cNvSpPr>
          <p:nvPr>
            <p:ph sz="quarter" idx="12" hasCustomPrompt="1"/>
          </p:nvPr>
        </p:nvSpPr>
        <p:spPr>
          <a:xfrm>
            <a:off x="325451" y="1952041"/>
            <a:ext cx="3856935" cy="1451123"/>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3" name="Объект 2"/>
          <p:cNvSpPr>
            <a:spLocks noGrp="1"/>
          </p:cNvSpPr>
          <p:nvPr>
            <p:ph sz="quarter" idx="10" hasCustomPrompt="1"/>
          </p:nvPr>
        </p:nvSpPr>
        <p:spPr>
          <a:xfrm>
            <a:off x="330926" y="1264218"/>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4" name="Объект 2"/>
          <p:cNvSpPr>
            <a:spLocks noGrp="1"/>
          </p:cNvSpPr>
          <p:nvPr>
            <p:ph sz="quarter" idx="11" hasCustomPrompt="1"/>
          </p:nvPr>
        </p:nvSpPr>
        <p:spPr>
          <a:xfrm>
            <a:off x="4894148" y="1264218"/>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6" name="Заголовок 5"/>
          <p:cNvSpPr>
            <a:spLocks noGrp="1"/>
          </p:cNvSpPr>
          <p:nvPr>
            <p:ph type="title" hasCustomPrompt="1"/>
          </p:nvPr>
        </p:nvSpPr>
        <p:spPr>
          <a:xfrm>
            <a:off x="317500" y="232231"/>
            <a:ext cx="7220336" cy="673404"/>
          </a:xfrm>
        </p:spPr>
        <p:txBody>
          <a:bodyPr lIns="0" tIns="0" rIns="0" bIns="0">
            <a:normAutofit/>
          </a:bodyPr>
          <a:lstStyle>
            <a:lvl1pPr>
              <a:defRPr sz="2000" b="1">
                <a:solidFill>
                  <a:srgbClr val="006D5C"/>
                </a:solidFill>
              </a:defRPr>
            </a:lvl1pPr>
          </a:lstStyle>
          <a:p>
            <a:r>
              <a:rPr lang="en-US" dirty="0" smtClean="0"/>
              <a:t>TEXT SLIDE</a:t>
            </a:r>
            <a:endParaRPr lang="ru-RU" dirty="0"/>
          </a:p>
        </p:txBody>
      </p:sp>
      <p:sp>
        <p:nvSpPr>
          <p:cNvPr id="14" name="Объект 2"/>
          <p:cNvSpPr>
            <a:spLocks noGrp="1"/>
          </p:cNvSpPr>
          <p:nvPr>
            <p:ph sz="quarter" idx="13" hasCustomPrompt="1"/>
          </p:nvPr>
        </p:nvSpPr>
        <p:spPr>
          <a:xfrm>
            <a:off x="4894148" y="1952035"/>
            <a:ext cx="3856935" cy="1451124"/>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0" name="Объект 2"/>
          <p:cNvSpPr>
            <a:spLocks noGrp="1"/>
          </p:cNvSpPr>
          <p:nvPr>
            <p:ph sz="quarter" idx="14" hasCustomPrompt="1"/>
          </p:nvPr>
        </p:nvSpPr>
        <p:spPr>
          <a:xfrm>
            <a:off x="325451"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1" name="Объект 2"/>
          <p:cNvSpPr>
            <a:spLocks noGrp="1"/>
          </p:cNvSpPr>
          <p:nvPr>
            <p:ph sz="quarter" idx="15" hasCustomPrompt="1"/>
          </p:nvPr>
        </p:nvSpPr>
        <p:spPr>
          <a:xfrm>
            <a:off x="330926" y="3913361"/>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2" name="Объект 2"/>
          <p:cNvSpPr>
            <a:spLocks noGrp="1"/>
          </p:cNvSpPr>
          <p:nvPr>
            <p:ph sz="quarter" idx="16" hasCustomPrompt="1"/>
          </p:nvPr>
        </p:nvSpPr>
        <p:spPr>
          <a:xfrm>
            <a:off x="4894148" y="3913361"/>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3" name="Объект 2"/>
          <p:cNvSpPr>
            <a:spLocks noGrp="1"/>
          </p:cNvSpPr>
          <p:nvPr>
            <p:ph sz="quarter" idx="17" hasCustomPrompt="1"/>
          </p:nvPr>
        </p:nvSpPr>
        <p:spPr>
          <a:xfrm>
            <a:off x="4894148"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5" name="Текст 7"/>
          <p:cNvSpPr>
            <a:spLocks noGrp="1"/>
          </p:cNvSpPr>
          <p:nvPr>
            <p:ph type="body" sz="quarter" idx="18" hasCustomPrompt="1"/>
          </p:nvPr>
        </p:nvSpPr>
        <p:spPr>
          <a:xfrm>
            <a:off x="551775" y="6414991"/>
            <a:ext cx="3630612" cy="83100"/>
          </a:xfrm>
        </p:spPr>
        <p:txBody>
          <a:bodyPr lIns="0" tIns="0" rIns="0" bIns="0">
            <a:spAutoFit/>
          </a:bodyPr>
          <a:lstStyle>
            <a:lvl1pPr>
              <a:defRPr sz="600">
                <a:solidFill>
                  <a:schemeClr val="accent5"/>
                </a:solidFill>
                <a:latin typeface="+mn-lt"/>
              </a:defRPr>
            </a:lvl1pPr>
            <a:lvl2pPr>
              <a:defRPr sz="600">
                <a:solidFill>
                  <a:schemeClr val="accent5"/>
                </a:solidFill>
                <a:latin typeface="+mn-lt"/>
              </a:defRPr>
            </a:lvl2pPr>
            <a:lvl3pPr>
              <a:defRPr sz="600">
                <a:solidFill>
                  <a:schemeClr val="accent5"/>
                </a:solidFill>
                <a:latin typeface="+mn-lt"/>
              </a:defRPr>
            </a:lvl3pPr>
            <a:lvl4pPr>
              <a:defRPr sz="600">
                <a:solidFill>
                  <a:schemeClr val="accent5"/>
                </a:solidFill>
                <a:latin typeface="+mn-lt"/>
              </a:defRPr>
            </a:lvl4pPr>
            <a:lvl5pPr>
              <a:defRPr sz="600">
                <a:solidFill>
                  <a:schemeClr val="accent5"/>
                </a:solidFill>
                <a:latin typeface="+mn-lt"/>
              </a:defRPr>
            </a:lvl5pPr>
          </a:lstStyle>
          <a:p>
            <a:pPr lvl="0"/>
            <a:r>
              <a:rPr lang="en-US" dirty="0" smtClean="0"/>
              <a:t>Secondary text area</a:t>
            </a:r>
            <a:endParaRPr lang="ru-RU" dirty="0"/>
          </a:p>
        </p:txBody>
      </p:sp>
    </p:spTree>
    <p:extLst>
      <p:ext uri="{BB962C8B-B14F-4D97-AF65-F5344CB8AC3E}">
        <p14:creationId xmlns:p14="http://schemas.microsoft.com/office/powerpoint/2010/main" val="429090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text (quad blocks)">
    <p:spTree>
      <p:nvGrpSpPr>
        <p:cNvPr id="1" name=""/>
        <p:cNvGrpSpPr/>
        <p:nvPr/>
      </p:nvGrpSpPr>
      <p:grpSpPr>
        <a:xfrm>
          <a:off x="0" y="0"/>
          <a:ext cx="0" cy="0"/>
          <a:chOff x="0" y="0"/>
          <a:chExt cx="0" cy="0"/>
        </a:xfrm>
      </p:grpSpPr>
      <p:sp>
        <p:nvSpPr>
          <p:cNvPr id="5" name="Объект 2"/>
          <p:cNvSpPr>
            <a:spLocks noGrp="1"/>
          </p:cNvSpPr>
          <p:nvPr>
            <p:ph sz="quarter" idx="12" hasCustomPrompt="1"/>
          </p:nvPr>
        </p:nvSpPr>
        <p:spPr>
          <a:xfrm>
            <a:off x="325451" y="1952041"/>
            <a:ext cx="3856935" cy="1451123"/>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3" name="Объект 2"/>
          <p:cNvSpPr>
            <a:spLocks noGrp="1"/>
          </p:cNvSpPr>
          <p:nvPr>
            <p:ph sz="quarter" idx="10" hasCustomPrompt="1"/>
          </p:nvPr>
        </p:nvSpPr>
        <p:spPr>
          <a:xfrm>
            <a:off x="330926" y="1264218"/>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4" name="Объект 2"/>
          <p:cNvSpPr>
            <a:spLocks noGrp="1"/>
          </p:cNvSpPr>
          <p:nvPr>
            <p:ph sz="quarter" idx="11" hasCustomPrompt="1"/>
          </p:nvPr>
        </p:nvSpPr>
        <p:spPr>
          <a:xfrm>
            <a:off x="4894148" y="1264218"/>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6" name="Заголовок 5"/>
          <p:cNvSpPr>
            <a:spLocks noGrp="1"/>
          </p:cNvSpPr>
          <p:nvPr>
            <p:ph type="title" hasCustomPrompt="1"/>
          </p:nvPr>
        </p:nvSpPr>
        <p:spPr>
          <a:xfrm>
            <a:off x="317500" y="232231"/>
            <a:ext cx="7220336" cy="673404"/>
          </a:xfrm>
        </p:spPr>
        <p:txBody>
          <a:bodyPr lIns="0" tIns="0" rIns="0" bIns="0">
            <a:normAutofit/>
          </a:bodyPr>
          <a:lstStyle>
            <a:lvl1pPr>
              <a:defRPr sz="2000" b="1">
                <a:solidFill>
                  <a:srgbClr val="006D5C"/>
                </a:solidFill>
              </a:defRPr>
            </a:lvl1pPr>
          </a:lstStyle>
          <a:p>
            <a:r>
              <a:rPr lang="en-US" dirty="0" smtClean="0"/>
              <a:t>TEXT SLIDE</a:t>
            </a:r>
            <a:endParaRPr lang="ru-RU" dirty="0"/>
          </a:p>
        </p:txBody>
      </p:sp>
      <p:sp>
        <p:nvSpPr>
          <p:cNvPr id="14" name="Объект 2"/>
          <p:cNvSpPr>
            <a:spLocks noGrp="1"/>
          </p:cNvSpPr>
          <p:nvPr>
            <p:ph sz="quarter" idx="13" hasCustomPrompt="1"/>
          </p:nvPr>
        </p:nvSpPr>
        <p:spPr>
          <a:xfrm>
            <a:off x="4894148" y="1952035"/>
            <a:ext cx="3856935" cy="1451124"/>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0" name="Объект 2"/>
          <p:cNvSpPr>
            <a:spLocks noGrp="1"/>
          </p:cNvSpPr>
          <p:nvPr>
            <p:ph sz="quarter" idx="14" hasCustomPrompt="1"/>
          </p:nvPr>
        </p:nvSpPr>
        <p:spPr>
          <a:xfrm>
            <a:off x="325451"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1" name="Объект 2"/>
          <p:cNvSpPr>
            <a:spLocks noGrp="1"/>
          </p:cNvSpPr>
          <p:nvPr>
            <p:ph sz="quarter" idx="15" hasCustomPrompt="1"/>
          </p:nvPr>
        </p:nvSpPr>
        <p:spPr>
          <a:xfrm>
            <a:off x="330926" y="3913361"/>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2" name="Объект 2"/>
          <p:cNvSpPr>
            <a:spLocks noGrp="1"/>
          </p:cNvSpPr>
          <p:nvPr>
            <p:ph sz="quarter" idx="16" hasCustomPrompt="1"/>
          </p:nvPr>
        </p:nvSpPr>
        <p:spPr>
          <a:xfrm>
            <a:off x="4894148" y="3913361"/>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3" name="Объект 2"/>
          <p:cNvSpPr>
            <a:spLocks noGrp="1"/>
          </p:cNvSpPr>
          <p:nvPr>
            <p:ph sz="quarter" idx="17" hasCustomPrompt="1"/>
          </p:nvPr>
        </p:nvSpPr>
        <p:spPr>
          <a:xfrm>
            <a:off x="4894148"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5" name="Текст 7"/>
          <p:cNvSpPr>
            <a:spLocks noGrp="1"/>
          </p:cNvSpPr>
          <p:nvPr>
            <p:ph type="body" sz="quarter" idx="18" hasCustomPrompt="1"/>
          </p:nvPr>
        </p:nvSpPr>
        <p:spPr>
          <a:xfrm>
            <a:off x="551775" y="6414991"/>
            <a:ext cx="3630612" cy="83100"/>
          </a:xfrm>
        </p:spPr>
        <p:txBody>
          <a:bodyPr lIns="0" tIns="0" rIns="0" bIns="0">
            <a:spAutoFit/>
          </a:bodyPr>
          <a:lstStyle>
            <a:lvl1pPr>
              <a:defRPr sz="600">
                <a:solidFill>
                  <a:schemeClr val="accent5"/>
                </a:solidFill>
                <a:latin typeface="+mn-lt"/>
              </a:defRPr>
            </a:lvl1pPr>
            <a:lvl2pPr>
              <a:defRPr sz="600">
                <a:solidFill>
                  <a:schemeClr val="accent5"/>
                </a:solidFill>
                <a:latin typeface="+mn-lt"/>
              </a:defRPr>
            </a:lvl2pPr>
            <a:lvl3pPr>
              <a:defRPr sz="600">
                <a:solidFill>
                  <a:schemeClr val="accent5"/>
                </a:solidFill>
                <a:latin typeface="+mn-lt"/>
              </a:defRPr>
            </a:lvl3pPr>
            <a:lvl4pPr>
              <a:defRPr sz="600">
                <a:solidFill>
                  <a:schemeClr val="accent5"/>
                </a:solidFill>
                <a:latin typeface="+mn-lt"/>
              </a:defRPr>
            </a:lvl4pPr>
            <a:lvl5pPr>
              <a:defRPr sz="600">
                <a:solidFill>
                  <a:schemeClr val="accent5"/>
                </a:solidFill>
                <a:latin typeface="+mn-lt"/>
              </a:defRPr>
            </a:lvl5pPr>
          </a:lstStyle>
          <a:p>
            <a:pPr lvl="0"/>
            <a:r>
              <a:rPr lang="en-US" dirty="0" smtClean="0"/>
              <a:t>Secondary text area</a:t>
            </a:r>
            <a:endParaRPr lang="ru-RU" dirty="0"/>
          </a:p>
        </p:txBody>
      </p:sp>
    </p:spTree>
    <p:extLst>
      <p:ext uri="{BB962C8B-B14F-4D97-AF65-F5344CB8AC3E}">
        <p14:creationId xmlns:p14="http://schemas.microsoft.com/office/powerpoint/2010/main" val="374016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text (quad blocks)">
    <p:spTree>
      <p:nvGrpSpPr>
        <p:cNvPr id="1" name=""/>
        <p:cNvGrpSpPr/>
        <p:nvPr/>
      </p:nvGrpSpPr>
      <p:grpSpPr>
        <a:xfrm>
          <a:off x="0" y="0"/>
          <a:ext cx="0" cy="0"/>
          <a:chOff x="0" y="0"/>
          <a:chExt cx="0" cy="0"/>
        </a:xfrm>
      </p:grpSpPr>
      <p:sp>
        <p:nvSpPr>
          <p:cNvPr id="5" name="Объект 2"/>
          <p:cNvSpPr>
            <a:spLocks noGrp="1"/>
          </p:cNvSpPr>
          <p:nvPr>
            <p:ph sz="quarter" idx="12" hasCustomPrompt="1"/>
          </p:nvPr>
        </p:nvSpPr>
        <p:spPr>
          <a:xfrm>
            <a:off x="325451" y="1952041"/>
            <a:ext cx="3856935" cy="1451123"/>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3" name="Объект 2"/>
          <p:cNvSpPr>
            <a:spLocks noGrp="1"/>
          </p:cNvSpPr>
          <p:nvPr>
            <p:ph sz="quarter" idx="10" hasCustomPrompt="1"/>
          </p:nvPr>
        </p:nvSpPr>
        <p:spPr>
          <a:xfrm>
            <a:off x="330926" y="1264218"/>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4" name="Объект 2"/>
          <p:cNvSpPr>
            <a:spLocks noGrp="1"/>
          </p:cNvSpPr>
          <p:nvPr>
            <p:ph sz="quarter" idx="11" hasCustomPrompt="1"/>
          </p:nvPr>
        </p:nvSpPr>
        <p:spPr>
          <a:xfrm>
            <a:off x="4894148" y="1264218"/>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6" name="Заголовок 5"/>
          <p:cNvSpPr>
            <a:spLocks noGrp="1"/>
          </p:cNvSpPr>
          <p:nvPr>
            <p:ph type="title" hasCustomPrompt="1"/>
          </p:nvPr>
        </p:nvSpPr>
        <p:spPr>
          <a:xfrm>
            <a:off x="317500" y="232231"/>
            <a:ext cx="7220336" cy="673404"/>
          </a:xfrm>
        </p:spPr>
        <p:txBody>
          <a:bodyPr lIns="0" tIns="0" rIns="0" bIns="0">
            <a:normAutofit/>
          </a:bodyPr>
          <a:lstStyle>
            <a:lvl1pPr>
              <a:defRPr sz="2000" b="1">
                <a:solidFill>
                  <a:srgbClr val="006D5C"/>
                </a:solidFill>
              </a:defRPr>
            </a:lvl1pPr>
          </a:lstStyle>
          <a:p>
            <a:r>
              <a:rPr lang="en-US" dirty="0" smtClean="0"/>
              <a:t>TEXT SLIDE</a:t>
            </a:r>
            <a:endParaRPr lang="ru-RU" dirty="0"/>
          </a:p>
        </p:txBody>
      </p:sp>
      <p:sp>
        <p:nvSpPr>
          <p:cNvPr id="14" name="Объект 2"/>
          <p:cNvSpPr>
            <a:spLocks noGrp="1"/>
          </p:cNvSpPr>
          <p:nvPr>
            <p:ph sz="quarter" idx="13" hasCustomPrompt="1"/>
          </p:nvPr>
        </p:nvSpPr>
        <p:spPr>
          <a:xfrm>
            <a:off x="4894148" y="1952035"/>
            <a:ext cx="3856935" cy="1451124"/>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0" name="Объект 2"/>
          <p:cNvSpPr>
            <a:spLocks noGrp="1"/>
          </p:cNvSpPr>
          <p:nvPr>
            <p:ph sz="quarter" idx="14" hasCustomPrompt="1"/>
          </p:nvPr>
        </p:nvSpPr>
        <p:spPr>
          <a:xfrm>
            <a:off x="325451"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1" name="Объект 2"/>
          <p:cNvSpPr>
            <a:spLocks noGrp="1"/>
          </p:cNvSpPr>
          <p:nvPr>
            <p:ph sz="quarter" idx="15" hasCustomPrompt="1"/>
          </p:nvPr>
        </p:nvSpPr>
        <p:spPr>
          <a:xfrm>
            <a:off x="330926" y="3913361"/>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2" name="Объект 2"/>
          <p:cNvSpPr>
            <a:spLocks noGrp="1"/>
          </p:cNvSpPr>
          <p:nvPr>
            <p:ph sz="quarter" idx="16" hasCustomPrompt="1"/>
          </p:nvPr>
        </p:nvSpPr>
        <p:spPr>
          <a:xfrm>
            <a:off x="4894148" y="3913361"/>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3" name="Объект 2"/>
          <p:cNvSpPr>
            <a:spLocks noGrp="1"/>
          </p:cNvSpPr>
          <p:nvPr>
            <p:ph sz="quarter" idx="17" hasCustomPrompt="1"/>
          </p:nvPr>
        </p:nvSpPr>
        <p:spPr>
          <a:xfrm>
            <a:off x="4894148"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5" name="Текст 7"/>
          <p:cNvSpPr>
            <a:spLocks noGrp="1"/>
          </p:cNvSpPr>
          <p:nvPr>
            <p:ph type="body" sz="quarter" idx="18" hasCustomPrompt="1"/>
          </p:nvPr>
        </p:nvSpPr>
        <p:spPr>
          <a:xfrm>
            <a:off x="551775" y="6414991"/>
            <a:ext cx="3630612" cy="83100"/>
          </a:xfrm>
        </p:spPr>
        <p:txBody>
          <a:bodyPr lIns="0" tIns="0" rIns="0" bIns="0">
            <a:spAutoFit/>
          </a:bodyPr>
          <a:lstStyle>
            <a:lvl1pPr>
              <a:defRPr sz="600">
                <a:solidFill>
                  <a:schemeClr val="accent5"/>
                </a:solidFill>
                <a:latin typeface="+mn-lt"/>
              </a:defRPr>
            </a:lvl1pPr>
            <a:lvl2pPr>
              <a:defRPr sz="600">
                <a:solidFill>
                  <a:schemeClr val="accent5"/>
                </a:solidFill>
                <a:latin typeface="+mn-lt"/>
              </a:defRPr>
            </a:lvl2pPr>
            <a:lvl3pPr>
              <a:defRPr sz="600">
                <a:solidFill>
                  <a:schemeClr val="accent5"/>
                </a:solidFill>
                <a:latin typeface="+mn-lt"/>
              </a:defRPr>
            </a:lvl3pPr>
            <a:lvl4pPr>
              <a:defRPr sz="600">
                <a:solidFill>
                  <a:schemeClr val="accent5"/>
                </a:solidFill>
                <a:latin typeface="+mn-lt"/>
              </a:defRPr>
            </a:lvl4pPr>
            <a:lvl5pPr>
              <a:defRPr sz="600">
                <a:solidFill>
                  <a:schemeClr val="accent5"/>
                </a:solidFill>
                <a:latin typeface="+mn-lt"/>
              </a:defRPr>
            </a:lvl5pPr>
          </a:lstStyle>
          <a:p>
            <a:pPr lvl="0"/>
            <a:r>
              <a:rPr lang="en-US" dirty="0" smtClean="0"/>
              <a:t>Secondary text area</a:t>
            </a:r>
            <a:endParaRPr lang="ru-RU" dirty="0"/>
          </a:p>
        </p:txBody>
      </p:sp>
    </p:spTree>
    <p:extLst>
      <p:ext uri="{BB962C8B-B14F-4D97-AF65-F5344CB8AC3E}">
        <p14:creationId xmlns:p14="http://schemas.microsoft.com/office/powerpoint/2010/main" val="230824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text (quad blocks)">
    <p:spTree>
      <p:nvGrpSpPr>
        <p:cNvPr id="1" name=""/>
        <p:cNvGrpSpPr/>
        <p:nvPr/>
      </p:nvGrpSpPr>
      <p:grpSpPr>
        <a:xfrm>
          <a:off x="0" y="0"/>
          <a:ext cx="0" cy="0"/>
          <a:chOff x="0" y="0"/>
          <a:chExt cx="0" cy="0"/>
        </a:xfrm>
      </p:grpSpPr>
      <p:sp>
        <p:nvSpPr>
          <p:cNvPr id="5" name="Объект 2"/>
          <p:cNvSpPr>
            <a:spLocks noGrp="1"/>
          </p:cNvSpPr>
          <p:nvPr>
            <p:ph sz="quarter" idx="12" hasCustomPrompt="1"/>
          </p:nvPr>
        </p:nvSpPr>
        <p:spPr>
          <a:xfrm>
            <a:off x="325451" y="1952041"/>
            <a:ext cx="3856935" cy="1451123"/>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3" name="Объект 2"/>
          <p:cNvSpPr>
            <a:spLocks noGrp="1"/>
          </p:cNvSpPr>
          <p:nvPr>
            <p:ph sz="quarter" idx="10" hasCustomPrompt="1"/>
          </p:nvPr>
        </p:nvSpPr>
        <p:spPr>
          <a:xfrm>
            <a:off x="330926" y="1264218"/>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4" name="Объект 2"/>
          <p:cNvSpPr>
            <a:spLocks noGrp="1"/>
          </p:cNvSpPr>
          <p:nvPr>
            <p:ph sz="quarter" idx="11" hasCustomPrompt="1"/>
          </p:nvPr>
        </p:nvSpPr>
        <p:spPr>
          <a:xfrm>
            <a:off x="4894148" y="1264218"/>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6" name="Заголовок 5"/>
          <p:cNvSpPr>
            <a:spLocks noGrp="1"/>
          </p:cNvSpPr>
          <p:nvPr>
            <p:ph type="title" hasCustomPrompt="1"/>
          </p:nvPr>
        </p:nvSpPr>
        <p:spPr>
          <a:xfrm>
            <a:off x="317500" y="232231"/>
            <a:ext cx="7220336" cy="673404"/>
          </a:xfrm>
        </p:spPr>
        <p:txBody>
          <a:bodyPr lIns="0" tIns="0" rIns="0" bIns="0">
            <a:normAutofit/>
          </a:bodyPr>
          <a:lstStyle>
            <a:lvl1pPr>
              <a:defRPr sz="2000" b="1">
                <a:solidFill>
                  <a:srgbClr val="006D5C"/>
                </a:solidFill>
              </a:defRPr>
            </a:lvl1pPr>
          </a:lstStyle>
          <a:p>
            <a:r>
              <a:rPr lang="en-US" dirty="0" smtClean="0"/>
              <a:t>TEXT SLIDE</a:t>
            </a:r>
            <a:endParaRPr lang="ru-RU" dirty="0"/>
          </a:p>
        </p:txBody>
      </p:sp>
      <p:sp>
        <p:nvSpPr>
          <p:cNvPr id="14" name="Объект 2"/>
          <p:cNvSpPr>
            <a:spLocks noGrp="1"/>
          </p:cNvSpPr>
          <p:nvPr>
            <p:ph sz="quarter" idx="13" hasCustomPrompt="1"/>
          </p:nvPr>
        </p:nvSpPr>
        <p:spPr>
          <a:xfrm>
            <a:off x="4894148" y="1952035"/>
            <a:ext cx="3856935" cy="1451124"/>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0" name="Объект 2"/>
          <p:cNvSpPr>
            <a:spLocks noGrp="1"/>
          </p:cNvSpPr>
          <p:nvPr>
            <p:ph sz="quarter" idx="14" hasCustomPrompt="1"/>
          </p:nvPr>
        </p:nvSpPr>
        <p:spPr>
          <a:xfrm>
            <a:off x="325451"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1" name="Объект 2"/>
          <p:cNvSpPr>
            <a:spLocks noGrp="1"/>
          </p:cNvSpPr>
          <p:nvPr>
            <p:ph sz="quarter" idx="15" hasCustomPrompt="1"/>
          </p:nvPr>
        </p:nvSpPr>
        <p:spPr>
          <a:xfrm>
            <a:off x="330926" y="3913361"/>
            <a:ext cx="3851460"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2" name="Объект 2"/>
          <p:cNvSpPr>
            <a:spLocks noGrp="1"/>
          </p:cNvSpPr>
          <p:nvPr>
            <p:ph sz="quarter" idx="16" hasCustomPrompt="1"/>
          </p:nvPr>
        </p:nvSpPr>
        <p:spPr>
          <a:xfrm>
            <a:off x="4894148" y="3913361"/>
            <a:ext cx="3856935" cy="432172"/>
          </a:xfrm>
        </p:spPr>
        <p:txBody>
          <a:bodyPr lIns="0" tIns="0" rIns="0" bIns="0">
            <a:normAutofit/>
          </a:bodyPr>
          <a:lstStyle>
            <a:lvl1pPr>
              <a:defRPr sz="1600" b="1">
                <a:solidFill>
                  <a:srgbClr val="006D5C"/>
                </a:solidFill>
                <a:latin typeface="+mj-lt"/>
              </a:defRPr>
            </a:lvl1pPr>
          </a:lstStyle>
          <a:p>
            <a:pPr lvl="0"/>
            <a:r>
              <a:rPr lang="en-US" dirty="0" smtClean="0"/>
              <a:t>What brings us together</a:t>
            </a:r>
            <a:endParaRPr lang="ru-RU" dirty="0" smtClean="0"/>
          </a:p>
        </p:txBody>
      </p:sp>
      <p:sp>
        <p:nvSpPr>
          <p:cNvPr id="13" name="Объект 2"/>
          <p:cNvSpPr>
            <a:spLocks noGrp="1"/>
          </p:cNvSpPr>
          <p:nvPr>
            <p:ph sz="quarter" idx="17" hasCustomPrompt="1"/>
          </p:nvPr>
        </p:nvSpPr>
        <p:spPr>
          <a:xfrm>
            <a:off x="4894148" y="4601184"/>
            <a:ext cx="3856935" cy="1473621"/>
          </a:xfrm>
        </p:spPr>
        <p:txBody>
          <a:bodyPr lIns="0" tIns="0" rIns="0" bIns="0">
            <a:noAutofit/>
          </a:bodyPr>
          <a:lstStyle>
            <a:lvl1pPr>
              <a:lnSpc>
                <a:spcPct val="100000"/>
              </a:lnSpc>
              <a:spcBef>
                <a:spcPts val="0"/>
              </a:spcBef>
              <a:defRPr sz="1100" b="0">
                <a:solidFill>
                  <a:srgbClr val="575757"/>
                </a:solidFill>
                <a:latin typeface="+mj-lt"/>
              </a:defRPr>
            </a:lvl1pPr>
          </a:lstStyle>
          <a:p>
            <a:pPr lvl="0"/>
            <a:r>
              <a:rPr lang="en-US" dirty="0" smtClean="0"/>
              <a:t>We believe that everyone – from home computer users through to large corporations and governments – should be able to protect what matters to them most. Whether it’s privacy, family, finances, customers, business success or critical infrastructure, we’ve made it our mission to secure it all.</a:t>
            </a:r>
            <a:endParaRPr lang="ru-RU" dirty="0" smtClean="0"/>
          </a:p>
        </p:txBody>
      </p:sp>
      <p:sp>
        <p:nvSpPr>
          <p:cNvPr id="15" name="Текст 7"/>
          <p:cNvSpPr>
            <a:spLocks noGrp="1"/>
          </p:cNvSpPr>
          <p:nvPr>
            <p:ph type="body" sz="quarter" idx="18" hasCustomPrompt="1"/>
          </p:nvPr>
        </p:nvSpPr>
        <p:spPr>
          <a:xfrm>
            <a:off x="551775" y="6414991"/>
            <a:ext cx="3630612" cy="83100"/>
          </a:xfrm>
        </p:spPr>
        <p:txBody>
          <a:bodyPr lIns="0" tIns="0" rIns="0" bIns="0">
            <a:spAutoFit/>
          </a:bodyPr>
          <a:lstStyle>
            <a:lvl1pPr>
              <a:defRPr sz="600">
                <a:solidFill>
                  <a:schemeClr val="accent5"/>
                </a:solidFill>
                <a:latin typeface="+mn-lt"/>
              </a:defRPr>
            </a:lvl1pPr>
            <a:lvl2pPr>
              <a:defRPr sz="600">
                <a:solidFill>
                  <a:schemeClr val="accent5"/>
                </a:solidFill>
                <a:latin typeface="+mn-lt"/>
              </a:defRPr>
            </a:lvl2pPr>
            <a:lvl3pPr>
              <a:defRPr sz="600">
                <a:solidFill>
                  <a:schemeClr val="accent5"/>
                </a:solidFill>
                <a:latin typeface="+mn-lt"/>
              </a:defRPr>
            </a:lvl3pPr>
            <a:lvl4pPr>
              <a:defRPr sz="600">
                <a:solidFill>
                  <a:schemeClr val="accent5"/>
                </a:solidFill>
                <a:latin typeface="+mn-lt"/>
              </a:defRPr>
            </a:lvl4pPr>
            <a:lvl5pPr>
              <a:defRPr sz="600">
                <a:solidFill>
                  <a:schemeClr val="accent5"/>
                </a:solidFill>
                <a:latin typeface="+mn-lt"/>
              </a:defRPr>
            </a:lvl5pPr>
          </a:lstStyle>
          <a:p>
            <a:pPr lvl="0"/>
            <a:r>
              <a:rPr lang="en-US" dirty="0" smtClean="0"/>
              <a:t>Secondary text area</a:t>
            </a:r>
            <a:endParaRPr lang="ru-RU" dirty="0"/>
          </a:p>
        </p:txBody>
      </p:sp>
    </p:spTree>
    <p:extLst>
      <p:ext uri="{BB962C8B-B14F-4D97-AF65-F5344CB8AC3E}">
        <p14:creationId xmlns:p14="http://schemas.microsoft.com/office/powerpoint/2010/main" val="302343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D515C-FEAE-495F-B408-531D23039C80}"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292561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D515C-FEAE-495F-B408-531D23039C80}"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58270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DD515C-FEAE-495F-B408-531D23039C80}"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179857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DD515C-FEAE-495F-B408-531D23039C80}"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65004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DD515C-FEAE-495F-B408-531D23039C80}"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13912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D515C-FEAE-495F-B408-531D23039C80}"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228181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D515C-FEAE-495F-B408-531D23039C80}"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1892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D515C-FEAE-495F-B408-531D23039C80}"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7744A-379D-4A52-A30D-6A4FA127FD0B}" type="slidenum">
              <a:rPr lang="en-US" smtClean="0"/>
              <a:t>‹#›</a:t>
            </a:fld>
            <a:endParaRPr lang="en-US"/>
          </a:p>
        </p:txBody>
      </p:sp>
    </p:spTree>
    <p:extLst>
      <p:ext uri="{BB962C8B-B14F-4D97-AF65-F5344CB8AC3E}">
        <p14:creationId xmlns:p14="http://schemas.microsoft.com/office/powerpoint/2010/main" val="185646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DD515C-FEAE-495F-B408-531D23039C80}" type="datetimeFigureOut">
              <a:rPr lang="en-US" smtClean="0"/>
              <a:t>3/18/2017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57744A-379D-4A52-A30D-6A4FA127FD0B}" type="slidenum">
              <a:rPr lang="en-US" smtClean="0"/>
              <a:t>‹#›</a:t>
            </a:fld>
            <a:endParaRPr lang="en-US"/>
          </a:p>
        </p:txBody>
      </p:sp>
    </p:spTree>
    <p:extLst>
      <p:ext uri="{BB962C8B-B14F-4D97-AF65-F5344CB8AC3E}">
        <p14:creationId xmlns:p14="http://schemas.microsoft.com/office/powerpoint/2010/main" val="321983487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aspersk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mailto:oduduka@list.r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facebook.com/oduduka" TargetMode="External"/><Relationship Id="rId4" Type="http://schemas.openxmlformats.org/officeDocument/2006/relationships/hyperlink" Target="http://oduduka.blogspot.r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7047"/>
            <a:ext cx="7772400" cy="1470025"/>
          </a:xfrm>
        </p:spPr>
        <p:txBody>
          <a:bodyPr>
            <a:normAutofit/>
          </a:bodyPr>
          <a:lstStyle/>
          <a:p>
            <a:r>
              <a:rPr lang="ru-RU" b="1" dirty="0"/>
              <a:t>Нужные требования в нужное время</a:t>
            </a:r>
          </a:p>
        </p:txBody>
      </p:sp>
      <p:sp>
        <p:nvSpPr>
          <p:cNvPr id="3" name="Подзаголовок 2"/>
          <p:cNvSpPr>
            <a:spLocks noGrp="1"/>
          </p:cNvSpPr>
          <p:nvPr>
            <p:ph type="subTitle" idx="1"/>
          </p:nvPr>
        </p:nvSpPr>
        <p:spPr>
          <a:xfrm>
            <a:off x="1371600" y="4747592"/>
            <a:ext cx="6400800" cy="1201688"/>
          </a:xfrm>
        </p:spPr>
        <p:txBody>
          <a:bodyPr>
            <a:normAutofit/>
          </a:bodyPr>
          <a:lstStyle/>
          <a:p>
            <a:r>
              <a:rPr lang="ru-RU" dirty="0"/>
              <a:t>Свешникова Наталья </a:t>
            </a:r>
          </a:p>
          <a:p>
            <a:r>
              <a:rPr lang="ru-RU" dirty="0"/>
              <a:t>АО «Лаборатория Касперского»</a:t>
            </a:r>
            <a:endParaRPr lang="en-US" dirty="0"/>
          </a:p>
          <a:p>
            <a:r>
              <a:rPr lang="en-US" dirty="0" smtClean="0">
                <a:hlinkClick r:id="rId3"/>
              </a:rPr>
              <a:t>www.kaspersky.com</a:t>
            </a:r>
            <a:r>
              <a:rPr lang="en-US" dirty="0" smtClean="0"/>
              <a:t> </a:t>
            </a: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274" y="457107"/>
            <a:ext cx="4449453" cy="18146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9930" y="5808920"/>
            <a:ext cx="2524140" cy="810880"/>
          </a:xfrm>
          <a:prstGeom prst="rect">
            <a:avLst/>
          </a:prstGeom>
        </p:spPr>
      </p:pic>
    </p:spTree>
    <p:extLst>
      <p:ext uri="{BB962C8B-B14F-4D97-AF65-F5344CB8AC3E}">
        <p14:creationId xmlns:p14="http://schemas.microsoft.com/office/powerpoint/2010/main" val="36478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с двумя скругленными противолежащими углами 19"/>
          <p:cNvSpPr/>
          <p:nvPr/>
        </p:nvSpPr>
        <p:spPr>
          <a:xfrm>
            <a:off x="6083128" y="5369817"/>
            <a:ext cx="2732451" cy="1038675"/>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Уведомлять сотрудника об изменении списка его задач</a:t>
            </a:r>
          </a:p>
        </p:txBody>
      </p:sp>
      <p:sp>
        <p:nvSpPr>
          <p:cNvPr id="20" name="Прямоугольник с двумя скругленными противолежащими углами 19"/>
          <p:cNvSpPr/>
          <p:nvPr/>
        </p:nvSpPr>
        <p:spPr>
          <a:xfrm>
            <a:off x="385876" y="5188566"/>
            <a:ext cx="2549798" cy="854316"/>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Сотрудник создает задачу сам себе</a:t>
            </a:r>
          </a:p>
        </p:txBody>
      </p:sp>
      <p:sp>
        <p:nvSpPr>
          <p:cNvPr id="18" name="Прямоугольник с двумя скругленными противолежащими углами 19"/>
          <p:cNvSpPr/>
          <p:nvPr/>
        </p:nvSpPr>
        <p:spPr>
          <a:xfrm>
            <a:off x="385876" y="4159468"/>
            <a:ext cx="1408881"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Задача для группы</a:t>
            </a:r>
          </a:p>
        </p:txBody>
      </p:sp>
      <p:sp>
        <p:nvSpPr>
          <p:cNvPr id="26" name="Прямоугольник с двумя скругленными противолежащими углами 21"/>
          <p:cNvSpPr/>
          <p:nvPr/>
        </p:nvSpPr>
        <p:spPr>
          <a:xfrm>
            <a:off x="4055639" y="4626852"/>
            <a:ext cx="2232873" cy="835278"/>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Просмотреть свойства задачи</a:t>
            </a:r>
          </a:p>
        </p:txBody>
      </p:sp>
      <p:sp>
        <p:nvSpPr>
          <p:cNvPr id="5" name="Заголовок 4"/>
          <p:cNvSpPr>
            <a:spLocks noGrp="1"/>
          </p:cNvSpPr>
          <p:nvPr>
            <p:ph type="title"/>
          </p:nvPr>
        </p:nvSpPr>
        <p:spPr>
          <a:xfrm>
            <a:off x="184927" y="332293"/>
            <a:ext cx="7220336" cy="505053"/>
          </a:xfrm>
        </p:spPr>
        <p:txBody>
          <a:bodyPr>
            <a:normAutofit/>
          </a:bodyPr>
          <a:lstStyle/>
          <a:p>
            <a:r>
              <a:rPr lang="ru-RU" sz="3200" dirty="0" smtClean="0"/>
              <a:t>Декомпозиция на системные требования</a:t>
            </a:r>
            <a:endParaRPr lang="ru-RU" sz="3200" dirty="0"/>
          </a:p>
        </p:txBody>
      </p:sp>
      <p:sp>
        <p:nvSpPr>
          <p:cNvPr id="23" name="Текст 4"/>
          <p:cNvSpPr>
            <a:spLocks noGrp="1"/>
          </p:cNvSpPr>
          <p:nvPr>
            <p:ph type="body" sz="quarter" idx="18"/>
          </p:nvPr>
        </p:nvSpPr>
        <p:spPr>
          <a:xfrm>
            <a:off x="184927" y="1054116"/>
            <a:ext cx="6103585" cy="664797"/>
          </a:xfrm>
          <a:prstGeom prst="rect">
            <a:avLst/>
          </a:prstGeom>
        </p:spPr>
        <p:txBody>
          <a:bodyPr/>
          <a:lstStyle/>
          <a:p>
            <a:pPr marL="0" indent="0">
              <a:spcBef>
                <a:spcPts val="900"/>
              </a:spcBef>
              <a:spcAft>
                <a:spcPts val="450"/>
              </a:spcAft>
              <a:buNone/>
            </a:pPr>
            <a:r>
              <a:rPr lang="ru-RU" sz="2400" b="1" dirty="0">
                <a:solidFill>
                  <a:schemeClr val="tx1"/>
                </a:solidFill>
              </a:rPr>
              <a:t>Участники: </a:t>
            </a:r>
            <a:r>
              <a:rPr lang="ru-RU" sz="2400" dirty="0">
                <a:solidFill>
                  <a:schemeClr val="tx1"/>
                </a:solidFill>
              </a:rPr>
              <a:t>Аналитик – Архитектор – </a:t>
            </a:r>
            <a:r>
              <a:rPr lang="en-US" sz="2400" dirty="0">
                <a:solidFill>
                  <a:schemeClr val="tx1"/>
                </a:solidFill>
              </a:rPr>
              <a:t>Dev Lead</a:t>
            </a:r>
            <a:r>
              <a:rPr lang="ru-RU" sz="2400" dirty="0">
                <a:solidFill>
                  <a:schemeClr val="tx1"/>
                </a:solidFill>
              </a:rPr>
              <a:t> – менеджеры продукта и проекта – </a:t>
            </a:r>
            <a:r>
              <a:rPr lang="en-US" sz="2400" dirty="0">
                <a:solidFill>
                  <a:schemeClr val="tx1"/>
                </a:solidFill>
              </a:rPr>
              <a:t>test lead</a:t>
            </a:r>
          </a:p>
        </p:txBody>
      </p:sp>
      <p:sp>
        <p:nvSpPr>
          <p:cNvPr id="16" name="Прямоугольник с двумя скругленными противолежащими углами 15"/>
          <p:cNvSpPr/>
          <p:nvPr/>
        </p:nvSpPr>
        <p:spPr>
          <a:xfrm>
            <a:off x="306430" y="1935884"/>
            <a:ext cx="3944526" cy="836092"/>
          </a:xfrm>
          <a:prstGeom prst="round2Diag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chemeClr val="tx2"/>
                </a:solidFill>
                <a:latin typeface="+mj-lt"/>
                <a:cs typeface="Open Sans"/>
              </a:rPr>
              <a:t>[BRQ] </a:t>
            </a:r>
            <a:r>
              <a:rPr lang="ru-RU" sz="2400" b="1" dirty="0">
                <a:solidFill>
                  <a:schemeClr val="tx2"/>
                </a:solidFill>
                <a:latin typeface="+mj-lt"/>
                <a:cs typeface="Open Sans"/>
              </a:rPr>
              <a:t>Управлять задачами с учетом </a:t>
            </a:r>
            <a:r>
              <a:rPr lang="ru-RU" sz="2400" b="1" dirty="0" err="1">
                <a:solidFill>
                  <a:schemeClr val="tx2"/>
                </a:solidFill>
                <a:latin typeface="+mj-lt"/>
                <a:cs typeface="Open Sans"/>
              </a:rPr>
              <a:t>орг</a:t>
            </a:r>
            <a:r>
              <a:rPr lang="ru-RU" sz="2400" b="1" dirty="0">
                <a:solidFill>
                  <a:schemeClr val="tx2"/>
                </a:solidFill>
                <a:latin typeface="+mj-lt"/>
                <a:cs typeface="Open Sans"/>
              </a:rPr>
              <a:t> структуры</a:t>
            </a:r>
          </a:p>
        </p:txBody>
      </p:sp>
      <p:sp>
        <p:nvSpPr>
          <p:cNvPr id="19" name="Прямоугольник с двумя скругленными противолежащими углами 18"/>
          <p:cNvSpPr/>
          <p:nvPr/>
        </p:nvSpPr>
        <p:spPr>
          <a:xfrm>
            <a:off x="373380" y="3116083"/>
            <a:ext cx="1655260" cy="82312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Создать задачу подчиненному</a:t>
            </a:r>
          </a:p>
        </p:txBody>
      </p:sp>
      <p:sp>
        <p:nvSpPr>
          <p:cNvPr id="21" name="Прямоугольник с двумя скругленными противолежащими углами 20"/>
          <p:cNvSpPr/>
          <p:nvPr/>
        </p:nvSpPr>
        <p:spPr>
          <a:xfrm>
            <a:off x="3049199" y="3100558"/>
            <a:ext cx="2104348" cy="688610"/>
          </a:xfrm>
          <a:prstGeom prst="round2Diag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Просмотреть свои задачи</a:t>
            </a:r>
          </a:p>
        </p:txBody>
      </p:sp>
      <p:sp>
        <p:nvSpPr>
          <p:cNvPr id="22" name="Прямоугольник с двумя скругленными противолежащими углами 21"/>
          <p:cNvSpPr/>
          <p:nvPr/>
        </p:nvSpPr>
        <p:spPr>
          <a:xfrm>
            <a:off x="2080854" y="3998628"/>
            <a:ext cx="2170102" cy="79524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Просмотреть задачи подчиненных</a:t>
            </a:r>
          </a:p>
        </p:txBody>
      </p:sp>
      <p:sp>
        <p:nvSpPr>
          <p:cNvPr id="14" name="Rectangle 13"/>
          <p:cNvSpPr/>
          <p:nvPr/>
        </p:nvSpPr>
        <p:spPr>
          <a:xfrm>
            <a:off x="7270798" y="3056189"/>
            <a:ext cx="478465" cy="350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497" y="1021590"/>
            <a:ext cx="2427232" cy="1733737"/>
          </a:xfrm>
          <a:prstGeom prst="rect">
            <a:avLst/>
          </a:prstGeom>
        </p:spPr>
      </p:pic>
      <p:sp>
        <p:nvSpPr>
          <p:cNvPr id="32" name="Прямоугольник с двумя скругленными противолежащими углами 19"/>
          <p:cNvSpPr/>
          <p:nvPr/>
        </p:nvSpPr>
        <p:spPr>
          <a:xfrm>
            <a:off x="5439644" y="3527648"/>
            <a:ext cx="2092084" cy="631820"/>
          </a:xfrm>
          <a:prstGeom prst="round2Diag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Изменить задачу</a:t>
            </a:r>
          </a:p>
        </p:txBody>
      </p:sp>
      <p:sp>
        <p:nvSpPr>
          <p:cNvPr id="33" name="Прямоугольник с двумя скругленными противолежащими углами 19"/>
          <p:cNvSpPr/>
          <p:nvPr/>
        </p:nvSpPr>
        <p:spPr>
          <a:xfrm>
            <a:off x="6596413" y="4250757"/>
            <a:ext cx="2375340" cy="93780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Связать задачу с задачами подчиненных</a:t>
            </a:r>
          </a:p>
        </p:txBody>
      </p:sp>
      <p:sp>
        <p:nvSpPr>
          <p:cNvPr id="30" name="Прямоугольник с двумя скругленными противолежащими углами 19"/>
          <p:cNvSpPr/>
          <p:nvPr/>
        </p:nvSpPr>
        <p:spPr>
          <a:xfrm>
            <a:off x="3165905" y="5678900"/>
            <a:ext cx="2389154"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[SR] </a:t>
            </a:r>
            <a:r>
              <a:rPr lang="ru-RU" sz="1600" dirty="0">
                <a:solidFill>
                  <a:schemeClr val="tx2"/>
                </a:solidFill>
                <a:latin typeface="Arial" panose="020B0604020202020204" pitchFamily="34" charset="0"/>
                <a:cs typeface="Arial" panose="020B0604020202020204" pitchFamily="34" charset="0"/>
              </a:rPr>
              <a:t>Удалить задачу</a:t>
            </a:r>
          </a:p>
        </p:txBody>
      </p:sp>
      <p:pic>
        <p:nvPicPr>
          <p:cNvPr id="24"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2" y="6203502"/>
            <a:ext cx="2037347" cy="654498"/>
          </a:xfrm>
          <a:prstGeom prst="rect">
            <a:avLst/>
          </a:prstGeom>
        </p:spPr>
      </p:pic>
      <p:sp>
        <p:nvSpPr>
          <p:cNvPr id="27" name="Номер слайда 11"/>
          <p:cNvSpPr txBox="1">
            <a:spLocks/>
          </p:cNvSpPr>
          <p:nvPr/>
        </p:nvSpPr>
        <p:spPr>
          <a:xfrm>
            <a:off x="8109480" y="6385396"/>
            <a:ext cx="856684" cy="360861"/>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1100" b="0" kern="1200">
                <a:solidFill>
                  <a:srgbClr val="575757"/>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D105C08D-A2BB-4D6F-92A2-2CA9551ABFC2}" type="slidenum">
              <a:rPr lang="ru-RU" sz="2000" smtClean="0"/>
              <a:pPr marL="0" indent="0" algn="r">
                <a:buNone/>
              </a:pPr>
              <a:t>10</a:t>
            </a:fld>
            <a:endParaRPr lang="ru-RU" sz="2000" dirty="0"/>
          </a:p>
        </p:txBody>
      </p:sp>
    </p:spTree>
    <p:extLst>
      <p:ext uri="{BB962C8B-B14F-4D97-AF65-F5344CB8AC3E}">
        <p14:creationId xmlns:p14="http://schemas.microsoft.com/office/powerpoint/2010/main" val="3415662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mph" presetSubtype="0" grpId="1" nodeType="clickEffect">
                                  <p:stCondLst>
                                    <p:cond delay="0"/>
                                  </p:stCondLst>
                                  <p:childTnLst>
                                    <p:set>
                                      <p:cBhvr rctx="PPT">
                                        <p:cTn id="40" dur="indefinite"/>
                                        <p:tgtEl>
                                          <p:spTgt spid="18"/>
                                        </p:tgtEl>
                                        <p:attrNameLst>
                                          <p:attrName>style.opacity</p:attrName>
                                        </p:attrNameLst>
                                      </p:cBhvr>
                                      <p:to>
                                        <p:strVal val="0.5"/>
                                      </p:to>
                                    </p:set>
                                    <p:animEffect filter="image" prLst="opacity: 0.5">
                                      <p:cBhvr rctx="IE">
                                        <p:cTn id="41" dur="indefinite"/>
                                        <p:tgtEl>
                                          <p:spTgt spid="18"/>
                                        </p:tgtEl>
                                      </p:cBhvr>
                                    </p:animEffect>
                                  </p:childTnLst>
                                </p:cTn>
                              </p:par>
                              <p:par>
                                <p:cTn id="42" presetID="9" presetClass="emph" presetSubtype="0" grpId="1" nodeType="withEffect">
                                  <p:stCondLst>
                                    <p:cond delay="0"/>
                                  </p:stCondLst>
                                  <p:childTnLst>
                                    <p:set>
                                      <p:cBhvr rctx="PPT">
                                        <p:cTn id="43" dur="indefinite"/>
                                        <p:tgtEl>
                                          <p:spTgt spid="20"/>
                                        </p:tgtEl>
                                        <p:attrNameLst>
                                          <p:attrName>style.opacity</p:attrName>
                                        </p:attrNameLst>
                                      </p:cBhvr>
                                      <p:to>
                                        <p:strVal val="0.5"/>
                                      </p:to>
                                    </p:set>
                                    <p:animEffect filter="image" prLst="opacity: 0.5">
                                      <p:cBhvr rctx="IE">
                                        <p:cTn id="44" dur="indefinite"/>
                                        <p:tgtEl>
                                          <p:spTgt spid="20"/>
                                        </p:tgtEl>
                                      </p:cBhvr>
                                    </p:animEffect>
                                  </p:childTnLst>
                                </p:cTn>
                              </p:par>
                              <p:par>
                                <p:cTn id="45" presetID="9" presetClass="emph" presetSubtype="0" grpId="1" nodeType="withEffect">
                                  <p:stCondLst>
                                    <p:cond delay="0"/>
                                  </p:stCondLst>
                                  <p:childTnLst>
                                    <p:set>
                                      <p:cBhvr rctx="PPT">
                                        <p:cTn id="46" dur="indefinite"/>
                                        <p:tgtEl>
                                          <p:spTgt spid="33"/>
                                        </p:tgtEl>
                                        <p:attrNameLst>
                                          <p:attrName>style.opacity</p:attrName>
                                        </p:attrNameLst>
                                      </p:cBhvr>
                                      <p:to>
                                        <p:strVal val="0.5"/>
                                      </p:to>
                                    </p:set>
                                    <p:animEffect filter="image" prLst="opacity: 0.5">
                                      <p:cBhvr rctx="IE">
                                        <p:cTn id="47" dur="indefinite"/>
                                        <p:tgtEl>
                                          <p:spTgt spid="33"/>
                                        </p:tgtEl>
                                      </p:cBhvr>
                                    </p:animEffect>
                                  </p:childTnLst>
                                </p:cTn>
                              </p:par>
                              <p:par>
                                <p:cTn id="48" presetID="9" presetClass="emph" presetSubtype="0" grpId="1" nodeType="withEffect">
                                  <p:stCondLst>
                                    <p:cond delay="0"/>
                                  </p:stCondLst>
                                  <p:childTnLst>
                                    <p:set>
                                      <p:cBhvr rctx="PPT">
                                        <p:cTn id="49" dur="indefinite"/>
                                        <p:tgtEl>
                                          <p:spTgt spid="37"/>
                                        </p:tgtEl>
                                        <p:attrNameLst>
                                          <p:attrName>style.opacity</p:attrName>
                                        </p:attrNameLst>
                                      </p:cBhvr>
                                      <p:to>
                                        <p:strVal val="0.5"/>
                                      </p:to>
                                    </p:set>
                                    <p:animEffect filter="image" prLst="opacity: 0.5">
                                      <p:cBhvr rctx="IE">
                                        <p:cTn id="50" dur="indefinite"/>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20" grpId="0" animBg="1"/>
      <p:bldP spid="20" grpId="1" animBg="1"/>
      <p:bldP spid="18" grpId="0" animBg="1"/>
      <p:bldP spid="18" grpId="1" animBg="1"/>
      <p:bldP spid="26" grpId="0" animBg="1"/>
      <p:bldP spid="19" grpId="0" animBg="1"/>
      <p:bldP spid="21" grpId="0" animBg="1"/>
      <p:bldP spid="22" grpId="0" animBg="1"/>
      <p:bldP spid="14" grpId="0" animBg="1"/>
      <p:bldP spid="32" grpId="0" animBg="1"/>
      <p:bldP spid="33" grpId="0" animBg="1"/>
      <p:bldP spid="33" grpId="1"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2657" y="1103290"/>
            <a:ext cx="5350737" cy="2053157"/>
            <a:chOff x="305480" y="2113894"/>
            <a:chExt cx="8519186" cy="3845004"/>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80" y="2113894"/>
              <a:ext cx="8519186" cy="3600400"/>
            </a:xfrm>
            <a:prstGeom prst="rect">
              <a:avLst/>
            </a:prstGeom>
          </p:spPr>
        </p:pic>
        <p:sp>
          <p:nvSpPr>
            <p:cNvPr id="2" name="Rectangle 1"/>
            <p:cNvSpPr/>
            <p:nvPr/>
          </p:nvSpPr>
          <p:spPr>
            <a:xfrm>
              <a:off x="6675120" y="2129868"/>
              <a:ext cx="2142309" cy="358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29646" y="4590948"/>
              <a:ext cx="1377736" cy="113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01432" y="4364525"/>
              <a:ext cx="1888134" cy="113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9805" y="4819579"/>
              <a:ext cx="2583212" cy="113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93326" y="3633845"/>
              <a:ext cx="1062445" cy="481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96633" y="3396343"/>
              <a:ext cx="1062445" cy="906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Заголовок 4"/>
          <p:cNvSpPr>
            <a:spLocks noGrp="1"/>
          </p:cNvSpPr>
          <p:nvPr>
            <p:ph type="title"/>
          </p:nvPr>
        </p:nvSpPr>
        <p:spPr>
          <a:xfrm>
            <a:off x="170148" y="220784"/>
            <a:ext cx="7220336" cy="673404"/>
          </a:xfrm>
        </p:spPr>
        <p:txBody>
          <a:bodyPr>
            <a:normAutofit/>
          </a:bodyPr>
          <a:lstStyle/>
          <a:p>
            <a:r>
              <a:rPr lang="ru-RU" sz="3200" dirty="0" smtClean="0"/>
              <a:t>Системные требования в </a:t>
            </a:r>
            <a:r>
              <a:rPr lang="en-US" sz="3200" dirty="0" smtClean="0"/>
              <a:t>Scope</a:t>
            </a:r>
            <a:endParaRPr lang="ru-RU" sz="3200" dirty="0"/>
          </a:p>
        </p:txBody>
      </p:sp>
      <p:graphicFrame>
        <p:nvGraphicFramePr>
          <p:cNvPr id="12" name="Таблица 11"/>
          <p:cNvGraphicFramePr>
            <a:graphicFrameLocks noGrp="1"/>
          </p:cNvGraphicFramePr>
          <p:nvPr>
            <p:extLst>
              <p:ext uri="{D42A27DB-BD31-4B8C-83A1-F6EECF244321}">
                <p14:modId xmlns:p14="http://schemas.microsoft.com/office/powerpoint/2010/main" val="496369082"/>
              </p:ext>
            </p:extLst>
          </p:nvPr>
        </p:nvGraphicFramePr>
        <p:xfrm>
          <a:off x="6286343" y="2506974"/>
          <a:ext cx="2388628" cy="3723470"/>
        </p:xfrm>
        <a:graphic>
          <a:graphicData uri="http://schemas.openxmlformats.org/drawingml/2006/table">
            <a:tbl>
              <a:tblPr firstRow="1" bandRow="1">
                <a:tableStyleId>{5C22544A-7EE6-4342-B048-85BDC9FD1C3A}</a:tableStyleId>
              </a:tblPr>
              <a:tblGrid>
                <a:gridCol w="2388628"/>
              </a:tblGrid>
              <a:tr h="226580">
                <a:tc>
                  <a:txBody>
                    <a:bodyPr/>
                    <a:lstStyle/>
                    <a:p>
                      <a:pPr algn="ctr">
                        <a:spcAft>
                          <a:spcPts val="0"/>
                        </a:spcAft>
                      </a:pPr>
                      <a:r>
                        <a:rPr lang="en-US" sz="1600" dirty="0" smtClean="0">
                          <a:effectLst/>
                          <a:latin typeface="+mn-lt"/>
                          <a:ea typeface="+mn-ea"/>
                        </a:rPr>
                        <a:t>STORIES</a:t>
                      </a:r>
                      <a:endParaRPr lang="ru-RU" sz="1600" dirty="0">
                        <a:effectLst/>
                        <a:latin typeface="Times New Roman" panose="02020603050405020304" pitchFamily="18" charset="0"/>
                        <a:ea typeface="Calibri" panose="020F0502020204030204" pitchFamily="34" charset="0"/>
                      </a:endParaRPr>
                    </a:p>
                  </a:txBody>
                  <a:tcPr marL="11682" marR="11682" marT="4705" marB="4705"/>
                </a:tc>
              </a:tr>
              <a:tr h="443750">
                <a:tc>
                  <a:txBody>
                    <a:bodyPr/>
                    <a:lstStyle/>
                    <a:p>
                      <a:pPr>
                        <a:spcAft>
                          <a:spcPts val="0"/>
                        </a:spcAft>
                      </a:pPr>
                      <a:r>
                        <a:rPr lang="ru-RU" sz="1600" dirty="0" smtClean="0">
                          <a:effectLst/>
                        </a:rPr>
                        <a:t>[</a:t>
                      </a:r>
                      <a:r>
                        <a:rPr lang="en-US" sz="1600" dirty="0" smtClean="0">
                          <a:effectLst/>
                        </a:rPr>
                        <a:t>SR</a:t>
                      </a:r>
                      <a:r>
                        <a:rPr lang="ru-RU" sz="1600" dirty="0" smtClean="0">
                          <a:effectLst/>
                        </a:rPr>
                        <a:t>] Создать задачу подчиненному</a:t>
                      </a:r>
                    </a:p>
                    <a:p>
                      <a:pPr>
                        <a:spcAft>
                          <a:spcPts val="0"/>
                        </a:spcAft>
                      </a:pPr>
                      <a:endParaRPr lang="ru-RU" sz="1600" dirty="0">
                        <a:effectLst/>
                        <a:latin typeface="Times New Roman" panose="02020603050405020304" pitchFamily="18" charset="0"/>
                        <a:ea typeface="Calibri" panose="020F0502020204030204" pitchFamily="34" charset="0"/>
                      </a:endParaRPr>
                    </a:p>
                  </a:txBody>
                  <a:tcPr marL="11682" marR="11682" marT="4705" marB="4705"/>
                </a:tc>
              </a:tr>
              <a:tr h="443750">
                <a:tc>
                  <a:txBody>
                    <a:bodyPr/>
                    <a:lstStyle/>
                    <a:p>
                      <a:pPr>
                        <a:spcAft>
                          <a:spcPts val="0"/>
                        </a:spcAft>
                      </a:pPr>
                      <a:r>
                        <a:rPr lang="ru-RU" sz="1600" dirty="0" smtClean="0">
                          <a:effectLst/>
                        </a:rPr>
                        <a:t>[</a:t>
                      </a:r>
                      <a:r>
                        <a:rPr lang="en-US" sz="1600" dirty="0" smtClean="0">
                          <a:effectLst/>
                        </a:rPr>
                        <a:t>SR</a:t>
                      </a:r>
                      <a:r>
                        <a:rPr lang="ru-RU" sz="1600" dirty="0" smtClean="0">
                          <a:effectLst/>
                        </a:rPr>
                        <a:t>] Посмотреть задачи подчиненных</a:t>
                      </a:r>
                    </a:p>
                    <a:p>
                      <a:pPr>
                        <a:spcAft>
                          <a:spcPts val="0"/>
                        </a:spcAft>
                      </a:pPr>
                      <a:endParaRPr lang="ru-RU" sz="1600" dirty="0">
                        <a:effectLst/>
                        <a:latin typeface="Times New Roman" panose="02020603050405020304" pitchFamily="18" charset="0"/>
                        <a:ea typeface="Calibri" panose="020F0502020204030204" pitchFamily="34" charset="0"/>
                      </a:endParaRPr>
                    </a:p>
                  </a:txBody>
                  <a:tcPr marL="11682" marR="11682" marT="4705" marB="4705"/>
                </a:tc>
              </a:tr>
              <a:tr h="338021">
                <a:tc>
                  <a:txBody>
                    <a:bodyPr/>
                    <a:lstStyle/>
                    <a:p>
                      <a:pPr>
                        <a:spcAft>
                          <a:spcPts val="0"/>
                        </a:spcAft>
                      </a:pPr>
                      <a:r>
                        <a:rPr lang="ru-RU" sz="1600" dirty="0" smtClean="0">
                          <a:effectLst/>
                        </a:rPr>
                        <a:t>[</a:t>
                      </a:r>
                      <a:r>
                        <a:rPr lang="en-US" sz="1600" dirty="0" smtClean="0">
                          <a:effectLst/>
                        </a:rPr>
                        <a:t>SR</a:t>
                      </a:r>
                      <a:r>
                        <a:rPr lang="ru-RU" sz="1600" dirty="0" smtClean="0">
                          <a:effectLst/>
                        </a:rPr>
                        <a:t>] Посмотреть свойства задачи</a:t>
                      </a:r>
                    </a:p>
                  </a:txBody>
                  <a:tcPr marL="11682" marR="11682" marT="4705" marB="4705"/>
                </a:tc>
              </a:tr>
              <a:tr h="338021">
                <a:tc>
                  <a:txBody>
                    <a:bodyPr/>
                    <a:lstStyle/>
                    <a:p>
                      <a:pPr>
                        <a:spcAft>
                          <a:spcPts val="0"/>
                        </a:spcAft>
                      </a:pPr>
                      <a:r>
                        <a:rPr lang="ru-RU" sz="1600" dirty="0" smtClean="0">
                          <a:effectLst/>
                        </a:rPr>
                        <a:t>[</a:t>
                      </a:r>
                      <a:r>
                        <a:rPr lang="en-US" sz="1600" dirty="0" smtClean="0">
                          <a:effectLst/>
                        </a:rPr>
                        <a:t>SR</a:t>
                      </a:r>
                      <a:r>
                        <a:rPr lang="ru-RU" sz="1600" dirty="0" smtClean="0">
                          <a:effectLst/>
                        </a:rPr>
                        <a:t>] Посмотреть свои задачи</a:t>
                      </a:r>
                    </a:p>
                  </a:txBody>
                  <a:tcPr marL="11682" marR="11682" marT="4705" marB="4705"/>
                </a:tc>
              </a:tr>
              <a:tr h="443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smtClean="0">
                          <a:effectLst/>
                        </a:rPr>
                        <a:t>[</a:t>
                      </a:r>
                      <a:r>
                        <a:rPr lang="en-US" sz="1600" dirty="0" smtClean="0">
                          <a:effectLst/>
                        </a:rPr>
                        <a:t>SR</a:t>
                      </a:r>
                      <a:r>
                        <a:rPr lang="ru-RU" sz="1600" dirty="0" smtClean="0">
                          <a:effectLst/>
                        </a:rPr>
                        <a:t>] Изменить задачу</a:t>
                      </a:r>
                    </a:p>
                    <a:p>
                      <a:pPr>
                        <a:spcAft>
                          <a:spcPts val="0"/>
                        </a:spcAft>
                      </a:pPr>
                      <a:endParaRPr lang="ru-RU" sz="1600" dirty="0" smtClean="0">
                        <a:effectLst/>
                      </a:endParaRPr>
                    </a:p>
                  </a:txBody>
                  <a:tcPr marL="11682" marR="11682" marT="4705" marB="4705"/>
                </a:tc>
              </a:tr>
              <a:tr h="443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smtClean="0">
                          <a:effectLst/>
                        </a:rPr>
                        <a:t>[</a:t>
                      </a:r>
                      <a:r>
                        <a:rPr lang="en-US" sz="1600" dirty="0" smtClean="0">
                          <a:effectLst/>
                        </a:rPr>
                        <a:t>SR</a:t>
                      </a:r>
                      <a:r>
                        <a:rPr lang="ru-RU" sz="1600" dirty="0" smtClean="0">
                          <a:effectLst/>
                        </a:rPr>
                        <a:t>] Удалить задачу</a:t>
                      </a:r>
                    </a:p>
                    <a:p>
                      <a:pPr>
                        <a:spcAft>
                          <a:spcPts val="0"/>
                        </a:spcAft>
                      </a:pPr>
                      <a:endParaRPr lang="ru-RU" sz="1600" dirty="0" smtClean="0">
                        <a:effectLst/>
                      </a:endParaRPr>
                    </a:p>
                  </a:txBody>
                  <a:tcPr marL="11682" marR="11682" marT="4705" marB="4705"/>
                </a:tc>
              </a:tr>
            </a:tbl>
          </a:graphicData>
        </a:graphic>
      </p:graphicFrame>
      <p:pic>
        <p:nvPicPr>
          <p:cNvPr id="7"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
        <p:nvSpPr>
          <p:cNvPr id="9" name="Номер слайда 11"/>
          <p:cNvSpPr txBox="1">
            <a:spLocks/>
          </p:cNvSpPr>
          <p:nvPr/>
        </p:nvSpPr>
        <p:spPr>
          <a:xfrm>
            <a:off x="8109480" y="6076332"/>
            <a:ext cx="856684" cy="669925"/>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1100" b="0" kern="1200">
                <a:solidFill>
                  <a:srgbClr val="575757"/>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D105C08D-A2BB-4D6F-92A2-2CA9551ABFC2}" type="slidenum">
              <a:rPr lang="ru-RU" sz="2000" smtClean="0"/>
              <a:pPr marL="0" indent="0" algn="r">
                <a:buNone/>
              </a:pPr>
              <a:t>11</a:t>
            </a:fld>
            <a:endParaRPr lang="ru-RU" sz="2000" dirty="0"/>
          </a:p>
        </p:txBody>
      </p:sp>
      <p:graphicFrame>
        <p:nvGraphicFramePr>
          <p:cNvPr id="18" name="Таблица 11"/>
          <p:cNvGraphicFramePr>
            <a:graphicFrameLocks noGrp="1"/>
          </p:cNvGraphicFramePr>
          <p:nvPr>
            <p:extLst>
              <p:ext uri="{D42A27DB-BD31-4B8C-83A1-F6EECF244321}">
                <p14:modId xmlns:p14="http://schemas.microsoft.com/office/powerpoint/2010/main" val="2371339635"/>
              </p:ext>
            </p:extLst>
          </p:nvPr>
        </p:nvGraphicFramePr>
        <p:xfrm>
          <a:off x="3101732" y="3083691"/>
          <a:ext cx="2373171" cy="3548274"/>
        </p:xfrm>
        <a:graphic>
          <a:graphicData uri="http://schemas.openxmlformats.org/drawingml/2006/table">
            <a:tbl>
              <a:tblPr firstRow="1" bandRow="1">
                <a:tableStyleId>{5C22544A-7EE6-4342-B048-85BDC9FD1C3A}</a:tableStyleId>
              </a:tblPr>
              <a:tblGrid>
                <a:gridCol w="2373171"/>
              </a:tblGrid>
              <a:tr h="357979">
                <a:tc>
                  <a:txBody>
                    <a:bodyPr/>
                    <a:lstStyle/>
                    <a:p>
                      <a:pPr algn="ctr">
                        <a:spcAft>
                          <a:spcPts val="0"/>
                        </a:spcAft>
                      </a:pPr>
                      <a:r>
                        <a:rPr lang="en-US" sz="1800" dirty="0" smtClean="0">
                          <a:effectLst/>
                        </a:rPr>
                        <a:t>SCOPE</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r h="694535">
                <a:tc>
                  <a:txBody>
                    <a:bodyPr/>
                    <a:lstStyle/>
                    <a:p>
                      <a:pPr>
                        <a:spcAft>
                          <a:spcPts val="0"/>
                        </a:spcAft>
                      </a:pPr>
                      <a:r>
                        <a:rPr lang="ru-RU" sz="1800" dirty="0">
                          <a:effectLst/>
                        </a:rPr>
                        <a:t>[BRQ</a:t>
                      </a:r>
                      <a:r>
                        <a:rPr lang="ru-RU" sz="1800" dirty="0" smtClean="0">
                          <a:effectLst/>
                        </a:rPr>
                        <a:t>] Управлять</a:t>
                      </a:r>
                      <a:r>
                        <a:rPr lang="ru-RU" sz="1800" baseline="0" dirty="0" smtClean="0">
                          <a:effectLst/>
                        </a:rPr>
                        <a:t> задачами с учетом </a:t>
                      </a:r>
                      <a:r>
                        <a:rPr lang="en-US" sz="1800" baseline="0" dirty="0" smtClean="0">
                          <a:effectLst/>
                        </a:rPr>
                        <a:t/>
                      </a:r>
                      <a:br>
                        <a:rPr lang="en-US" sz="1800" baseline="0" dirty="0" smtClean="0">
                          <a:effectLst/>
                        </a:rPr>
                      </a:br>
                      <a:r>
                        <a:rPr lang="ru-RU" sz="1800" baseline="0" dirty="0" err="1" smtClean="0">
                          <a:effectLst/>
                        </a:rPr>
                        <a:t>орг</a:t>
                      </a:r>
                      <a:r>
                        <a:rPr lang="ru-RU" sz="1800" baseline="0" dirty="0" smtClean="0">
                          <a:effectLst/>
                        </a:rPr>
                        <a:t> структуры</a:t>
                      </a:r>
                    </a:p>
                    <a:p>
                      <a:pPr>
                        <a:spcAft>
                          <a:spcPts val="0"/>
                        </a:spcAft>
                      </a:pPr>
                      <a:endParaRPr lang="ru-RU" sz="1800" dirty="0">
                        <a:effectLst/>
                        <a:latin typeface="Times New Roman" panose="02020603050405020304" pitchFamily="18" charset="0"/>
                        <a:ea typeface="Calibri" panose="020F0502020204030204" pitchFamily="34" charset="0"/>
                      </a:endParaRPr>
                    </a:p>
                  </a:txBody>
                  <a:tcPr marL="11682" marR="11682" marT="4705" marB="4705"/>
                </a:tc>
              </a:tr>
              <a:tr h="694535">
                <a:tc>
                  <a:txBody>
                    <a:bodyPr/>
                    <a:lstStyle/>
                    <a:p>
                      <a:r>
                        <a:rPr lang="ru-RU" sz="1400" dirty="0" smtClean="0">
                          <a:solidFill>
                            <a:schemeClr val="bg1">
                              <a:lumMod val="65000"/>
                            </a:schemeClr>
                          </a:solidFill>
                          <a:effectLst/>
                        </a:rPr>
                        <a:t>[BRQ] Сотрудник отчитывается о </a:t>
                      </a:r>
                      <a:r>
                        <a:rPr lang="ru-RU" sz="1400" baseline="0" dirty="0" smtClean="0">
                          <a:solidFill>
                            <a:schemeClr val="bg1">
                              <a:lumMod val="65000"/>
                            </a:schemeClr>
                          </a:solidFill>
                          <a:effectLst/>
                        </a:rPr>
                        <a:t>результатах задачи</a:t>
                      </a:r>
                      <a:endParaRPr lang="en-US" sz="1400" dirty="0">
                        <a:solidFill>
                          <a:schemeClr val="bg1">
                            <a:lumMod val="65000"/>
                          </a:schemeClr>
                        </a:solidFill>
                      </a:endParaRPr>
                    </a:p>
                  </a:txBody>
                  <a:tcPr marL="11682" marR="11682" marT="4705" marB="4705"/>
                </a:tc>
              </a:tr>
              <a:tr h="694535">
                <a:tc>
                  <a:txBody>
                    <a:bodyPr/>
                    <a:lstStyle/>
                    <a:p>
                      <a:pPr>
                        <a:spcAft>
                          <a:spcPts val="0"/>
                        </a:spcAft>
                      </a:pPr>
                      <a:r>
                        <a:rPr lang="ru-RU" sz="1400" dirty="0">
                          <a:solidFill>
                            <a:schemeClr val="bg1">
                              <a:lumMod val="65000"/>
                            </a:schemeClr>
                          </a:solidFill>
                          <a:effectLst/>
                        </a:rPr>
                        <a:t>[BRQ</a:t>
                      </a:r>
                      <a:r>
                        <a:rPr lang="ru-RU" sz="1400" dirty="0" smtClean="0">
                          <a:solidFill>
                            <a:schemeClr val="bg1">
                              <a:lumMod val="65000"/>
                            </a:schemeClr>
                          </a:solidFill>
                          <a:effectLst/>
                        </a:rPr>
                        <a:t>] Процедура оценки</a:t>
                      </a:r>
                      <a:r>
                        <a:rPr lang="ru-RU" sz="1400" baseline="0" dirty="0" smtClean="0">
                          <a:solidFill>
                            <a:schemeClr val="bg1">
                              <a:lumMod val="65000"/>
                            </a:schemeClr>
                          </a:solidFill>
                          <a:effectLst/>
                        </a:rPr>
                        <a:t> результатов выполнения</a:t>
                      </a:r>
                      <a:endParaRPr lang="ru-RU" sz="1400" dirty="0">
                        <a:solidFill>
                          <a:schemeClr val="bg1">
                            <a:lumMod val="65000"/>
                          </a:schemeClr>
                        </a:solidFill>
                        <a:effectLst/>
                        <a:latin typeface="Times New Roman" panose="02020603050405020304" pitchFamily="18" charset="0"/>
                        <a:ea typeface="Calibri" panose="020F0502020204030204" pitchFamily="34" charset="0"/>
                      </a:endParaRPr>
                    </a:p>
                  </a:txBody>
                  <a:tcPr marL="11682" marR="11682" marT="4705" marB="4705"/>
                </a:tc>
              </a:tr>
              <a:tr h="694535">
                <a:tc>
                  <a:txBody>
                    <a:bodyPr/>
                    <a:lstStyle/>
                    <a:p>
                      <a:pPr>
                        <a:spcAft>
                          <a:spcPts val="0"/>
                        </a:spcAft>
                      </a:pPr>
                      <a:r>
                        <a:rPr lang="ru-RU" sz="1400" dirty="0">
                          <a:solidFill>
                            <a:schemeClr val="bg1">
                              <a:lumMod val="65000"/>
                            </a:schemeClr>
                          </a:solidFill>
                          <a:effectLst/>
                        </a:rPr>
                        <a:t>[BRQ</a:t>
                      </a:r>
                      <a:r>
                        <a:rPr lang="ru-RU" sz="1400" dirty="0" smtClean="0">
                          <a:solidFill>
                            <a:schemeClr val="bg1">
                              <a:lumMod val="65000"/>
                            </a:schemeClr>
                          </a:solidFill>
                          <a:effectLst/>
                        </a:rPr>
                        <a:t>] </a:t>
                      </a:r>
                      <a:r>
                        <a:rPr lang="ru-RU" sz="1400" dirty="0" err="1" smtClean="0">
                          <a:solidFill>
                            <a:schemeClr val="bg1">
                              <a:lumMod val="65000"/>
                            </a:schemeClr>
                          </a:solidFill>
                          <a:effectLst/>
                        </a:rPr>
                        <a:t>Дашборд</a:t>
                      </a:r>
                      <a:r>
                        <a:rPr lang="ru-RU" sz="1400" dirty="0" smtClean="0">
                          <a:solidFill>
                            <a:schemeClr val="bg1">
                              <a:lumMod val="65000"/>
                            </a:schemeClr>
                          </a:solidFill>
                          <a:effectLst/>
                        </a:rPr>
                        <a:t> активности сотрудников в системе</a:t>
                      </a:r>
                      <a:endParaRPr lang="ru-RU" sz="1400" dirty="0">
                        <a:solidFill>
                          <a:schemeClr val="bg1">
                            <a:lumMod val="65000"/>
                          </a:schemeClr>
                        </a:solidFill>
                        <a:effectLst/>
                        <a:latin typeface="Times New Roman" panose="02020603050405020304" pitchFamily="18" charset="0"/>
                        <a:ea typeface="Calibri" panose="020F0502020204030204" pitchFamily="34" charset="0"/>
                      </a:endParaRPr>
                    </a:p>
                  </a:txBody>
                  <a:tcPr marL="11682" marR="11682" marT="4705" marB="4705"/>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570531784"/>
              </p:ext>
            </p:extLst>
          </p:nvPr>
        </p:nvGraphicFramePr>
        <p:xfrm>
          <a:off x="455571" y="2622773"/>
          <a:ext cx="1800801" cy="2647402"/>
        </p:xfrm>
        <a:graphic>
          <a:graphicData uri="http://schemas.openxmlformats.org/drawingml/2006/table">
            <a:tbl>
              <a:tblPr firstRow="1" bandRow="1">
                <a:tableStyleId>{5C22544A-7EE6-4342-B048-85BDC9FD1C3A}</a:tableStyleId>
              </a:tblPr>
              <a:tblGrid>
                <a:gridCol w="1800801"/>
              </a:tblGrid>
              <a:tr h="378328">
                <a:tc>
                  <a:txBody>
                    <a:bodyPr/>
                    <a:lstStyle/>
                    <a:p>
                      <a:pPr algn="ctr">
                        <a:spcAft>
                          <a:spcPts val="0"/>
                        </a:spcAft>
                      </a:pPr>
                      <a:r>
                        <a:rPr lang="en-US" sz="1800" dirty="0" smtClean="0">
                          <a:effectLst/>
                          <a:latin typeface="+mn-lt"/>
                          <a:ea typeface="+mn-ea"/>
                        </a:rPr>
                        <a:t>NEXT</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r h="1215111">
                <a:tc>
                  <a:txBody>
                    <a:bodyPr/>
                    <a:lstStyle/>
                    <a:p>
                      <a:pPr>
                        <a:spcAft>
                          <a:spcPts val="0"/>
                        </a:spcAft>
                      </a:pPr>
                      <a:r>
                        <a:rPr lang="ru-RU" sz="1800" dirty="0" smtClean="0">
                          <a:effectLst/>
                        </a:rPr>
                        <a:t>[BRQ] Делегировать</a:t>
                      </a:r>
                      <a:r>
                        <a:rPr lang="ru-RU" sz="1800" baseline="0" dirty="0" smtClean="0">
                          <a:effectLst/>
                        </a:rPr>
                        <a:t> </a:t>
                      </a:r>
                      <a:r>
                        <a:rPr lang="ru-RU" sz="1800" dirty="0" smtClean="0">
                          <a:effectLst/>
                        </a:rPr>
                        <a:t>управление задачами сотрудникам</a:t>
                      </a:r>
                    </a:p>
                    <a:p>
                      <a:pPr>
                        <a:spcAft>
                          <a:spcPts val="0"/>
                        </a:spcAft>
                      </a:pPr>
                      <a:endParaRPr lang="ru-RU" sz="1800" dirty="0">
                        <a:effectLst/>
                        <a:latin typeface="Times New Roman" panose="02020603050405020304" pitchFamily="18" charset="0"/>
                        <a:ea typeface="Calibri" panose="020F0502020204030204" pitchFamily="34" charset="0"/>
                      </a:endParaRPr>
                    </a:p>
                  </a:txBody>
                  <a:tcPr marL="11682" marR="11682" marT="4705" marB="4705"/>
                </a:tc>
              </a:tr>
              <a:tr h="613744">
                <a:tc>
                  <a:txBody>
                    <a:bodyPr/>
                    <a:lstStyle/>
                    <a:p>
                      <a:r>
                        <a:rPr lang="ru-RU" sz="1800" dirty="0" smtClean="0">
                          <a:effectLst/>
                        </a:rPr>
                        <a:t>[BRQ] Отправлять</a:t>
                      </a:r>
                      <a:r>
                        <a:rPr lang="ru-RU" sz="1800" baseline="0" dirty="0" smtClean="0">
                          <a:effectLst/>
                        </a:rPr>
                        <a:t> нотификации</a:t>
                      </a:r>
                      <a:endParaRPr lang="en-US" sz="1800" dirty="0"/>
                    </a:p>
                  </a:txBody>
                  <a:tcPr marL="11682" marR="11682" marT="4705" marB="4705"/>
                </a:tc>
              </a:tr>
            </a:tbl>
          </a:graphicData>
        </a:graphic>
      </p:graphicFrame>
      <p:cxnSp>
        <p:nvCxnSpPr>
          <p:cNvPr id="21" name="Straight Arrow Connector 20"/>
          <p:cNvCxnSpPr/>
          <p:nvPr/>
        </p:nvCxnSpPr>
        <p:spPr>
          <a:xfrm flipV="1">
            <a:off x="5645492" y="3337727"/>
            <a:ext cx="393565" cy="6087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410688" y="3268824"/>
            <a:ext cx="520455" cy="5048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93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2998" y="274964"/>
            <a:ext cx="7220336" cy="505053"/>
          </a:xfrm>
        </p:spPr>
        <p:txBody>
          <a:bodyPr>
            <a:normAutofit/>
          </a:bodyPr>
          <a:lstStyle/>
          <a:p>
            <a:r>
              <a:rPr lang="ru-RU" sz="3200" dirty="0"/>
              <a:t>Декомпозиция </a:t>
            </a:r>
            <a:r>
              <a:rPr lang="ru-RU" sz="3200" dirty="0" smtClean="0"/>
              <a:t>системного </a:t>
            </a:r>
            <a:r>
              <a:rPr lang="ru-RU" sz="3200" dirty="0"/>
              <a:t>требования</a:t>
            </a:r>
          </a:p>
        </p:txBody>
      </p:sp>
      <p:sp>
        <p:nvSpPr>
          <p:cNvPr id="29" name="Текст 4"/>
          <p:cNvSpPr>
            <a:spLocks noGrp="1"/>
          </p:cNvSpPr>
          <p:nvPr>
            <p:ph type="body" sz="quarter" idx="18"/>
          </p:nvPr>
        </p:nvSpPr>
        <p:spPr>
          <a:xfrm>
            <a:off x="408941" y="1301849"/>
            <a:ext cx="4806695" cy="4465325"/>
          </a:xfrm>
          <a:prstGeom prst="rect">
            <a:avLst/>
          </a:prstGeom>
        </p:spPr>
        <p:txBody>
          <a:bodyPr/>
          <a:lstStyle/>
          <a:p>
            <a:pPr marL="0" indent="0">
              <a:spcBef>
                <a:spcPts val="1200"/>
              </a:spcBef>
              <a:spcAft>
                <a:spcPts val="600"/>
              </a:spcAft>
              <a:buNone/>
            </a:pPr>
            <a:r>
              <a:rPr lang="ru-RU" sz="2000" dirty="0">
                <a:solidFill>
                  <a:schemeClr val="tx1"/>
                </a:solidFill>
              </a:rPr>
              <a:t>Я как менеджер компании хочу поручить новую задачу своему подчиненному.</a:t>
            </a:r>
          </a:p>
          <a:p>
            <a:pPr marL="0" indent="0">
              <a:spcBef>
                <a:spcPts val="1200"/>
              </a:spcBef>
              <a:spcAft>
                <a:spcPts val="600"/>
              </a:spcAft>
              <a:buNone/>
            </a:pPr>
            <a:r>
              <a:rPr lang="ru-RU" sz="2000" b="1" dirty="0">
                <a:solidFill>
                  <a:schemeClr val="tx1"/>
                </a:solidFill>
              </a:rPr>
              <a:t>Критерии приемки</a:t>
            </a:r>
          </a:p>
          <a:p>
            <a:pPr marL="342892" indent="-342892">
              <a:spcBef>
                <a:spcPts val="450"/>
              </a:spcBef>
              <a:spcAft>
                <a:spcPts val="450"/>
              </a:spcAft>
              <a:buAutoNum type="arabicPeriod"/>
            </a:pPr>
            <a:r>
              <a:rPr lang="ru-RU" sz="2000" dirty="0">
                <a:solidFill>
                  <a:schemeClr val="tx1"/>
                </a:solidFill>
              </a:rPr>
              <a:t>Менеджер </a:t>
            </a:r>
            <a:r>
              <a:rPr lang="ru-RU" sz="2000" dirty="0" smtClean="0">
                <a:solidFill>
                  <a:schemeClr val="tx1"/>
                </a:solidFill>
              </a:rPr>
              <a:t>имеет возможность создать задачу </a:t>
            </a:r>
            <a:r>
              <a:rPr lang="ru-RU" sz="2000" dirty="0">
                <a:solidFill>
                  <a:schemeClr val="tx1"/>
                </a:solidFill>
              </a:rPr>
              <a:t>…</a:t>
            </a:r>
          </a:p>
          <a:p>
            <a:pPr marL="342892" indent="-342892">
              <a:spcBef>
                <a:spcPts val="450"/>
              </a:spcBef>
              <a:spcAft>
                <a:spcPts val="450"/>
              </a:spcAft>
              <a:buAutoNum type="arabicPeriod"/>
            </a:pPr>
            <a:r>
              <a:rPr lang="ru-RU" sz="2000" dirty="0">
                <a:solidFill>
                  <a:schemeClr val="tx1"/>
                </a:solidFill>
              </a:rPr>
              <a:t>Система отображает форму:</a:t>
            </a:r>
          </a:p>
          <a:p>
            <a:pPr lvl="1">
              <a:spcBef>
                <a:spcPts val="450"/>
              </a:spcBef>
              <a:spcAft>
                <a:spcPts val="450"/>
              </a:spcAft>
            </a:pPr>
            <a:r>
              <a:rPr lang="ru-RU" sz="2000" dirty="0">
                <a:solidFill>
                  <a:schemeClr val="tx1"/>
                </a:solidFill>
              </a:rPr>
              <a:t>Название (обязательное)</a:t>
            </a:r>
          </a:p>
          <a:p>
            <a:pPr lvl="1">
              <a:spcBef>
                <a:spcPts val="450"/>
              </a:spcBef>
              <a:spcAft>
                <a:spcPts val="450"/>
              </a:spcAft>
            </a:pPr>
            <a:r>
              <a:rPr lang="ru-RU" sz="2000" dirty="0">
                <a:solidFill>
                  <a:schemeClr val="tx1"/>
                </a:solidFill>
              </a:rPr>
              <a:t>Комментарий (необязательное)</a:t>
            </a:r>
          </a:p>
          <a:p>
            <a:pPr lvl="1">
              <a:spcBef>
                <a:spcPts val="450"/>
              </a:spcBef>
              <a:spcAft>
                <a:spcPts val="450"/>
              </a:spcAft>
            </a:pPr>
            <a:r>
              <a:rPr lang="ru-RU" sz="2000" dirty="0">
                <a:solidFill>
                  <a:schemeClr val="tx1"/>
                </a:solidFill>
              </a:rPr>
              <a:t>Исполнитель (обязательное, выбор из списка подчиненных)</a:t>
            </a:r>
          </a:p>
          <a:p>
            <a:pPr marL="342892" indent="-342892">
              <a:spcBef>
                <a:spcPts val="450"/>
              </a:spcBef>
              <a:spcAft>
                <a:spcPts val="450"/>
              </a:spcAft>
              <a:buFont typeface="Arial" panose="020B0604020202020204" pitchFamily="34" charset="0"/>
              <a:buAutoNum type="arabicPeriod"/>
            </a:pPr>
            <a:r>
              <a:rPr lang="ru-RU" sz="2000" dirty="0">
                <a:solidFill>
                  <a:schemeClr val="tx1"/>
                </a:solidFill>
              </a:rPr>
              <a:t>Система позволяет прикрепить файлы…</a:t>
            </a:r>
          </a:p>
          <a:p>
            <a:pPr marL="342892" indent="-342892">
              <a:spcBef>
                <a:spcPts val="450"/>
              </a:spcBef>
              <a:spcAft>
                <a:spcPts val="450"/>
              </a:spcAft>
              <a:buFont typeface="Arial" panose="020B0604020202020204" pitchFamily="34" charset="0"/>
              <a:buAutoNum type="arabicPeriod"/>
            </a:pPr>
            <a:r>
              <a:rPr lang="ru-RU" sz="2000" dirty="0">
                <a:solidFill>
                  <a:schemeClr val="tx1"/>
                </a:solidFill>
              </a:rPr>
              <a:t>….</a:t>
            </a:r>
          </a:p>
        </p:txBody>
      </p:sp>
      <p:sp>
        <p:nvSpPr>
          <p:cNvPr id="16" name="Прямоугольник с двумя скругленными противолежащими углами 15"/>
          <p:cNvSpPr/>
          <p:nvPr/>
        </p:nvSpPr>
        <p:spPr>
          <a:xfrm>
            <a:off x="5705123" y="1578848"/>
            <a:ext cx="2969530" cy="717853"/>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[SR] </a:t>
            </a:r>
            <a:r>
              <a:rPr lang="ru-RU" dirty="0">
                <a:solidFill>
                  <a:schemeClr val="tx2"/>
                </a:solidFill>
                <a:latin typeface="Arial" panose="020B0604020202020204" pitchFamily="34" charset="0"/>
                <a:cs typeface="Arial" panose="020B0604020202020204" pitchFamily="34" charset="0"/>
              </a:rPr>
              <a:t>Создать задачу подчиненному</a:t>
            </a:r>
          </a:p>
        </p:txBody>
      </p:sp>
      <p:sp>
        <p:nvSpPr>
          <p:cNvPr id="17" name="Прямоугольник с двумя скругленными противолежащими углами 21"/>
          <p:cNvSpPr/>
          <p:nvPr/>
        </p:nvSpPr>
        <p:spPr>
          <a:xfrm>
            <a:off x="5705123" y="3232590"/>
            <a:ext cx="2959761" cy="519244"/>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solidFill>
                <a:latin typeface="Arial" panose="020B0604020202020204" pitchFamily="34" charset="0"/>
                <a:cs typeface="Arial" panose="020B0604020202020204" pitchFamily="34" charset="0"/>
              </a:rPr>
              <a:t>Прикрепить материалы</a:t>
            </a:r>
          </a:p>
        </p:txBody>
      </p:sp>
      <p:sp>
        <p:nvSpPr>
          <p:cNvPr id="18" name="Прямоугольник с двумя скругленными противолежащими углами 19"/>
          <p:cNvSpPr/>
          <p:nvPr/>
        </p:nvSpPr>
        <p:spPr>
          <a:xfrm>
            <a:off x="7256003" y="3942224"/>
            <a:ext cx="1408881"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solidFill>
                <a:latin typeface="Arial" panose="020B0604020202020204" pitchFamily="34" charset="0"/>
                <a:cs typeface="Arial" panose="020B0604020202020204" pitchFamily="34" charset="0"/>
              </a:rPr>
              <a:t>Расписание</a:t>
            </a:r>
          </a:p>
        </p:txBody>
      </p:sp>
      <p:sp>
        <p:nvSpPr>
          <p:cNvPr id="24" name="Прямоугольник с двумя скругленными противолежащими углами 19"/>
          <p:cNvSpPr/>
          <p:nvPr/>
        </p:nvSpPr>
        <p:spPr>
          <a:xfrm>
            <a:off x="5705123" y="2469788"/>
            <a:ext cx="2976435" cy="549080"/>
          </a:xfrm>
          <a:prstGeom prst="round2Diag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solidFill>
                <a:latin typeface="Arial" panose="020B0604020202020204" pitchFamily="34" charset="0"/>
                <a:cs typeface="Arial" panose="020B0604020202020204" pitchFamily="34" charset="0"/>
              </a:rPr>
              <a:t>Указать название, описание, исполнителя</a:t>
            </a:r>
          </a:p>
        </p:txBody>
      </p:sp>
      <p:sp>
        <p:nvSpPr>
          <p:cNvPr id="25" name="Прямоугольник с двумя скругленными противолежащими углами 19"/>
          <p:cNvSpPr/>
          <p:nvPr/>
        </p:nvSpPr>
        <p:spPr>
          <a:xfrm>
            <a:off x="5705123" y="5008305"/>
            <a:ext cx="1408881"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solidFill>
                <a:latin typeface="Arial" panose="020B0604020202020204" pitchFamily="34" charset="0"/>
                <a:cs typeface="Arial" panose="020B0604020202020204" pitchFamily="34" charset="0"/>
              </a:rPr>
              <a:t>Deadline</a:t>
            </a:r>
            <a:endParaRPr lang="ru-RU" sz="1600" dirty="0">
              <a:solidFill>
                <a:schemeClr val="tx2"/>
              </a:solidFill>
              <a:latin typeface="Arial" panose="020B0604020202020204" pitchFamily="34" charset="0"/>
              <a:cs typeface="Arial" panose="020B0604020202020204" pitchFamily="34" charset="0"/>
            </a:endParaRPr>
          </a:p>
        </p:txBody>
      </p:sp>
      <p:sp>
        <p:nvSpPr>
          <p:cNvPr id="26" name="Прямоугольник с двумя скругленными противолежащими углами 19"/>
          <p:cNvSpPr/>
          <p:nvPr/>
        </p:nvSpPr>
        <p:spPr>
          <a:xfrm>
            <a:off x="7272677" y="5008305"/>
            <a:ext cx="1408881"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solidFill>
                <a:latin typeface="Arial" panose="020B0604020202020204" pitchFamily="34" charset="0"/>
                <a:cs typeface="Arial" panose="020B0604020202020204" pitchFamily="34" charset="0"/>
              </a:rPr>
              <a:t>Групповая задача</a:t>
            </a:r>
          </a:p>
        </p:txBody>
      </p:sp>
      <p:sp>
        <p:nvSpPr>
          <p:cNvPr id="28" name="Прямоугольник с двумя скругленными противолежащими углами 19"/>
          <p:cNvSpPr/>
          <p:nvPr/>
        </p:nvSpPr>
        <p:spPr>
          <a:xfrm>
            <a:off x="5705123" y="3942224"/>
            <a:ext cx="1408881" cy="758869"/>
          </a:xfrm>
          <a:prstGeom prst="round2Diag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2"/>
                </a:solidFill>
                <a:latin typeface="Arial" panose="020B0604020202020204" pitchFamily="34" charset="0"/>
                <a:cs typeface="Arial" panose="020B0604020202020204" pitchFamily="34" charset="0"/>
              </a:rPr>
              <a:t>Важность</a:t>
            </a:r>
          </a:p>
        </p:txBody>
      </p:sp>
      <p:pic>
        <p:nvPicPr>
          <p:cNvPr id="11"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
        <p:nvSpPr>
          <p:cNvPr id="13" name="Номер слайда 11"/>
          <p:cNvSpPr txBox="1">
            <a:spLocks/>
          </p:cNvSpPr>
          <p:nvPr/>
        </p:nvSpPr>
        <p:spPr>
          <a:xfrm>
            <a:off x="8109480" y="6203502"/>
            <a:ext cx="856684" cy="542755"/>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1100" b="0" kern="1200">
                <a:solidFill>
                  <a:srgbClr val="575757"/>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D105C08D-A2BB-4D6F-92A2-2CA9551ABFC2}" type="slidenum">
              <a:rPr lang="ru-RU" sz="2000" smtClean="0"/>
              <a:pPr marL="0" indent="0" algn="r">
                <a:buNone/>
              </a:pPr>
              <a:t>12</a:t>
            </a:fld>
            <a:endParaRPr lang="ru-RU" sz="2000" dirty="0"/>
          </a:p>
        </p:txBody>
      </p:sp>
    </p:spTree>
    <p:extLst>
      <p:ext uri="{BB962C8B-B14F-4D97-AF65-F5344CB8AC3E}">
        <p14:creationId xmlns:p14="http://schemas.microsoft.com/office/powerpoint/2010/main" val="1317103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18"/>
                                        </p:tgtEl>
                                        <p:attrNameLst>
                                          <p:attrName>style.opacity</p:attrName>
                                        </p:attrNameLst>
                                      </p:cBhvr>
                                      <p:to>
                                        <p:strVal val="0.5"/>
                                      </p:to>
                                    </p:set>
                                    <p:animEffect filter="image" prLst="opacity: 0.5">
                                      <p:cBhvr rctx="IE">
                                        <p:cTn id="25" dur="indefinite"/>
                                        <p:tgtEl>
                                          <p:spTgt spid="18"/>
                                        </p:tgtEl>
                                      </p:cBhvr>
                                    </p:animEffect>
                                  </p:childTnLst>
                                </p:cTn>
                              </p:par>
                              <p:par>
                                <p:cTn id="26" presetID="9" presetClass="emph" presetSubtype="0" grpId="1" nodeType="withEffect">
                                  <p:stCondLst>
                                    <p:cond delay="0"/>
                                  </p:stCondLst>
                                  <p:childTnLst>
                                    <p:set>
                                      <p:cBhvr rctx="PPT">
                                        <p:cTn id="27" dur="indefinite"/>
                                        <p:tgtEl>
                                          <p:spTgt spid="28"/>
                                        </p:tgtEl>
                                        <p:attrNameLst>
                                          <p:attrName>style.opacity</p:attrName>
                                        </p:attrNameLst>
                                      </p:cBhvr>
                                      <p:to>
                                        <p:strVal val="0.5"/>
                                      </p:to>
                                    </p:set>
                                    <p:animEffect filter="image" prLst="opacity: 0.5">
                                      <p:cBhvr rctx="IE">
                                        <p:cTn id="28" dur="indefinite"/>
                                        <p:tgtEl>
                                          <p:spTgt spid="28"/>
                                        </p:tgtEl>
                                      </p:cBhvr>
                                    </p:animEffect>
                                  </p:childTnLst>
                                </p:cTn>
                              </p:par>
                              <p:par>
                                <p:cTn id="29" presetID="9" presetClass="emph" presetSubtype="0" grpId="1" nodeType="withEffect">
                                  <p:stCondLst>
                                    <p:cond delay="0"/>
                                  </p:stCondLst>
                                  <p:childTnLst>
                                    <p:set>
                                      <p:cBhvr rctx="PPT">
                                        <p:cTn id="30" dur="indefinite"/>
                                        <p:tgtEl>
                                          <p:spTgt spid="25"/>
                                        </p:tgtEl>
                                        <p:attrNameLst>
                                          <p:attrName>style.opacity</p:attrName>
                                        </p:attrNameLst>
                                      </p:cBhvr>
                                      <p:to>
                                        <p:strVal val="0.5"/>
                                      </p:to>
                                    </p:set>
                                    <p:animEffect filter="image" prLst="opacity: 0.5">
                                      <p:cBhvr rctx="IE">
                                        <p:cTn id="31" dur="indefinite"/>
                                        <p:tgtEl>
                                          <p:spTgt spid="25"/>
                                        </p:tgtEl>
                                      </p:cBhvr>
                                    </p:animEffect>
                                  </p:childTnLst>
                                </p:cTn>
                              </p:par>
                              <p:par>
                                <p:cTn id="32" presetID="9" presetClass="emph" presetSubtype="0" grpId="1" nodeType="withEffect">
                                  <p:stCondLst>
                                    <p:cond delay="0"/>
                                  </p:stCondLst>
                                  <p:childTnLst>
                                    <p:set>
                                      <p:cBhvr rctx="PPT">
                                        <p:cTn id="33" dur="indefinite"/>
                                        <p:tgtEl>
                                          <p:spTgt spid="26"/>
                                        </p:tgtEl>
                                        <p:attrNameLst>
                                          <p:attrName>style.opacity</p:attrName>
                                        </p:attrNameLst>
                                      </p:cBhvr>
                                      <p:to>
                                        <p:strVal val="0.5"/>
                                      </p:to>
                                    </p:set>
                                    <p:animEffect filter="image" prLst="opacity: 0.5">
                                      <p:cBhvr rctx="IE">
                                        <p:cTn id="34"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24" grpId="0" animBg="1"/>
      <p:bldP spid="25" grpId="0" animBg="1"/>
      <p:bldP spid="25" grpId="1" animBg="1"/>
      <p:bldP spid="26" grpId="0" animBg="1"/>
      <p:bldP spid="26"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38126" y="382018"/>
            <a:ext cx="8653895" cy="443198"/>
          </a:xfrm>
        </p:spPr>
        <p:txBody>
          <a:bodyPr vert="horz" lIns="0" tIns="0" rIns="0" bIns="0" rtlCol="0" anchor="ctr">
            <a:normAutofit/>
          </a:bodyPr>
          <a:lstStyle/>
          <a:p>
            <a:r>
              <a:rPr lang="ru-RU" sz="3200" b="1" dirty="0">
                <a:solidFill>
                  <a:srgbClr val="006D5C"/>
                </a:solidFill>
              </a:rPr>
              <a:t>Как изменения влияют на </a:t>
            </a:r>
            <a:r>
              <a:rPr lang="en-US" sz="3200" b="1" dirty="0">
                <a:solidFill>
                  <a:srgbClr val="006D5C"/>
                </a:solidFill>
              </a:rPr>
              <a:t>Scope</a:t>
            </a:r>
            <a:endParaRPr lang="ru-RU" sz="3200" b="1" dirty="0">
              <a:solidFill>
                <a:srgbClr val="006D5C"/>
              </a:solidFill>
            </a:endParaRPr>
          </a:p>
        </p:txBody>
      </p:sp>
      <p:sp>
        <p:nvSpPr>
          <p:cNvPr id="12" name="Номер слайда 11"/>
          <p:cNvSpPr>
            <a:spLocks noGrp="1"/>
          </p:cNvSpPr>
          <p:nvPr>
            <p:ph type="sldNum" sz="quarter" idx="12"/>
          </p:nvPr>
        </p:nvSpPr>
        <p:spPr>
          <a:xfrm>
            <a:off x="7969221" y="5860826"/>
            <a:ext cx="856684" cy="669925"/>
          </a:xfrm>
        </p:spPr>
        <p:txBody>
          <a:bodyPr/>
          <a:lstStyle/>
          <a:p>
            <a:fld id="{D105C08D-A2BB-4D6F-92A2-2CA9551ABFC2}" type="slidenum">
              <a:rPr lang="ru-RU" sz="2000" smtClean="0"/>
              <a:t>13</a:t>
            </a:fld>
            <a:endParaRPr lang="ru-RU" sz="2000" dirty="0"/>
          </a:p>
        </p:txBody>
      </p:sp>
      <p:sp>
        <p:nvSpPr>
          <p:cNvPr id="5" name="Текст 4"/>
          <p:cNvSpPr>
            <a:spLocks noGrp="1"/>
          </p:cNvSpPr>
          <p:nvPr>
            <p:ph type="body" sz="quarter" idx="34"/>
          </p:nvPr>
        </p:nvSpPr>
        <p:spPr>
          <a:xfrm>
            <a:off x="304241" y="1083376"/>
            <a:ext cx="8521664" cy="802784"/>
          </a:xfrm>
        </p:spPr>
        <p:txBody>
          <a:bodyPr/>
          <a:lstStyle/>
          <a:p>
            <a:pPr>
              <a:spcBef>
                <a:spcPts val="450"/>
              </a:spcBef>
            </a:pPr>
            <a:r>
              <a:rPr lang="ru-RU" sz="2400" dirty="0">
                <a:solidFill>
                  <a:schemeClr val="tx1"/>
                </a:solidFill>
              </a:rPr>
              <a:t>Если мы что всунули, что-то автоматом должно выпасть.</a:t>
            </a:r>
          </a:p>
          <a:p>
            <a:pPr>
              <a:spcBef>
                <a:spcPts val="450"/>
              </a:spcBef>
            </a:pPr>
            <a:r>
              <a:rPr lang="ru-RU" sz="2400" dirty="0">
                <a:solidFill>
                  <a:schemeClr val="tx1"/>
                </a:solidFill>
              </a:rPr>
              <a:t>Это могут быть как целые BRQ, так и отдельные </a:t>
            </a:r>
            <a:r>
              <a:rPr lang="ru-RU" sz="2400" dirty="0" err="1">
                <a:solidFill>
                  <a:schemeClr val="tx1"/>
                </a:solidFill>
              </a:rPr>
              <a:t>User</a:t>
            </a:r>
            <a:r>
              <a:rPr lang="ru-RU" sz="2400" dirty="0">
                <a:solidFill>
                  <a:schemeClr val="tx1"/>
                </a:solidFill>
              </a:rPr>
              <a:t> </a:t>
            </a:r>
            <a:r>
              <a:rPr lang="ru-RU" sz="2400" dirty="0" err="1">
                <a:solidFill>
                  <a:schemeClr val="tx1"/>
                </a:solidFill>
              </a:rPr>
              <a:t>Story</a:t>
            </a:r>
            <a:r>
              <a:rPr lang="ru-RU" sz="2400" dirty="0">
                <a:solidFill>
                  <a:schemeClr val="tx1"/>
                </a:solidFill>
              </a:rPr>
              <a:t>.</a:t>
            </a:r>
          </a:p>
        </p:txBody>
      </p:sp>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2493" y="2120800"/>
            <a:ext cx="6586728" cy="4090416"/>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2493" y="2105372"/>
            <a:ext cx="6586728" cy="409041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2493" y="2113086"/>
            <a:ext cx="6586728" cy="4090416"/>
          </a:xfrm>
          <a:prstGeom prst="rect">
            <a:avLst/>
          </a:prstGeom>
        </p:spPr>
      </p:pic>
    </p:spTree>
    <p:extLst>
      <p:ext uri="{BB962C8B-B14F-4D97-AF65-F5344CB8AC3E}">
        <p14:creationId xmlns:p14="http://schemas.microsoft.com/office/powerpoint/2010/main" val="3196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3200" dirty="0"/>
              <a:t>Уточнение</a:t>
            </a:r>
            <a:r>
              <a:rPr lang="ru-RU" dirty="0" smtClean="0"/>
              <a:t> </a:t>
            </a:r>
            <a:r>
              <a:rPr lang="en-US" sz="3200" dirty="0"/>
              <a:t>Scope</a:t>
            </a:r>
            <a:endParaRPr lang="ru-RU" sz="32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171" y="1031423"/>
            <a:ext cx="2370258" cy="1693041"/>
          </a:xfrm>
          <a:prstGeom prst="rect">
            <a:avLst/>
          </a:prstGeom>
        </p:spPr>
      </p:pic>
      <p:graphicFrame>
        <p:nvGraphicFramePr>
          <p:cNvPr id="9" name="Таблица 11"/>
          <p:cNvGraphicFramePr>
            <a:graphicFrameLocks noGrp="1"/>
          </p:cNvGraphicFramePr>
          <p:nvPr>
            <p:extLst>
              <p:ext uri="{D42A27DB-BD31-4B8C-83A1-F6EECF244321}">
                <p14:modId xmlns:p14="http://schemas.microsoft.com/office/powerpoint/2010/main" val="3288169578"/>
              </p:ext>
            </p:extLst>
          </p:nvPr>
        </p:nvGraphicFramePr>
        <p:xfrm>
          <a:off x="4905835" y="2850252"/>
          <a:ext cx="3907908" cy="2849281"/>
        </p:xfrm>
        <a:graphic>
          <a:graphicData uri="http://schemas.openxmlformats.org/drawingml/2006/table">
            <a:tbl>
              <a:tblPr firstRow="1" bandRow="1">
                <a:tableStyleId>{5C22544A-7EE6-4342-B048-85BDC9FD1C3A}</a:tableStyleId>
              </a:tblPr>
              <a:tblGrid>
                <a:gridCol w="739405"/>
                <a:gridCol w="2424223"/>
                <a:gridCol w="744280"/>
              </a:tblGrid>
              <a:tr h="287631">
                <a:tc>
                  <a:txBody>
                    <a:bodyPr/>
                    <a:lstStyle/>
                    <a:p>
                      <a:pPr algn="ctr">
                        <a:spcAft>
                          <a:spcPts val="0"/>
                        </a:spcAft>
                      </a:pPr>
                      <a:r>
                        <a:rPr lang="ru-RU" sz="1500" dirty="0">
                          <a:effectLst/>
                        </a:rPr>
                        <a:t>ID</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500" dirty="0" err="1">
                          <a:effectLst/>
                        </a:rPr>
                        <a:t>Title</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500" dirty="0" err="1">
                          <a:effectLst/>
                        </a:rPr>
                        <a:t>Priority</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u="none" dirty="0">
                          <a:effectLst/>
                        </a:rPr>
                        <a:t>1118734 </a:t>
                      </a:r>
                      <a:endParaRPr lang="ru-RU" sz="15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dirty="0">
                          <a:effectLst/>
                        </a:rPr>
                        <a:t>[BRQ</a:t>
                      </a:r>
                      <a:r>
                        <a:rPr lang="ru-RU" sz="1500" dirty="0" smtClean="0">
                          <a:effectLst/>
                        </a:rPr>
                        <a:t>] Управлять</a:t>
                      </a:r>
                      <a:r>
                        <a:rPr lang="ru-RU" sz="1500" baseline="0" dirty="0" smtClean="0">
                          <a:effectLst/>
                        </a:rPr>
                        <a:t> задачами с учетом </a:t>
                      </a:r>
                      <a:r>
                        <a:rPr lang="ru-RU" sz="1500" baseline="0" dirty="0" err="1" smtClean="0">
                          <a:effectLst/>
                        </a:rPr>
                        <a:t>орг</a:t>
                      </a:r>
                      <a:r>
                        <a:rPr lang="ru-RU" sz="1500" baseline="0" dirty="0" smtClean="0">
                          <a:effectLst/>
                        </a:rPr>
                        <a:t> структуры</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a:effectLst/>
                        </a:rPr>
                        <a:t>1</a:t>
                      </a:r>
                      <a:endParaRPr lang="ru-RU" sz="150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u="none" dirty="0" smtClean="0">
                          <a:effectLst/>
                        </a:rPr>
                        <a:t>1600697 </a:t>
                      </a:r>
                      <a:endParaRPr lang="en-US" sz="1500" u="none" dirty="0" smtClean="0">
                        <a:effectLst/>
                      </a:endParaRPr>
                    </a:p>
                  </a:txBody>
                  <a:tcPr marL="11682" marR="11682" marT="4705" marB="4705"/>
                </a:tc>
                <a:tc>
                  <a:txBody>
                    <a:bodyPr/>
                    <a:lstStyle/>
                    <a:p>
                      <a:r>
                        <a:rPr lang="ru-RU" sz="1500" dirty="0" smtClean="0">
                          <a:effectLst/>
                        </a:rPr>
                        <a:t>[BRQ] Отчитаться о </a:t>
                      </a:r>
                      <a:r>
                        <a:rPr lang="ru-RU" sz="1500" baseline="0" dirty="0" smtClean="0">
                          <a:effectLst/>
                        </a:rPr>
                        <a:t>результатах задачи</a:t>
                      </a:r>
                      <a:endParaRPr lang="en-US" sz="1500" dirty="0"/>
                    </a:p>
                  </a:txBody>
                  <a:tcPr marL="11682" marR="11682" marT="4705" marB="4705"/>
                </a:tc>
                <a:tc>
                  <a:txBody>
                    <a:bodyPr/>
                    <a:lstStyle/>
                    <a:p>
                      <a:pPr>
                        <a:spcAft>
                          <a:spcPts val="0"/>
                        </a:spcAft>
                      </a:pPr>
                      <a:r>
                        <a:rPr lang="ru-RU" sz="1500" dirty="0">
                          <a:effectLst/>
                        </a:rPr>
                        <a:t>1</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b="1" u="none" dirty="0">
                          <a:solidFill>
                            <a:srgbClr val="00B050"/>
                          </a:solidFill>
                          <a:effectLst/>
                        </a:rPr>
                        <a:t>1120736 </a:t>
                      </a:r>
                      <a:endParaRPr lang="ru-RU" sz="1500" b="1" u="none" dirty="0">
                        <a:solidFill>
                          <a:srgbClr val="00B050"/>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b="1" dirty="0">
                          <a:solidFill>
                            <a:srgbClr val="00B050"/>
                          </a:solidFill>
                          <a:effectLst/>
                        </a:rPr>
                        <a:t>[BRQ</a:t>
                      </a:r>
                      <a:r>
                        <a:rPr lang="ru-RU" sz="1500" b="1" dirty="0" smtClean="0">
                          <a:solidFill>
                            <a:srgbClr val="00B050"/>
                          </a:solidFill>
                          <a:effectLst/>
                        </a:rPr>
                        <a:t>] </a:t>
                      </a:r>
                      <a:r>
                        <a:rPr lang="en-US" sz="1500" b="1" dirty="0" smtClean="0">
                          <a:solidFill>
                            <a:srgbClr val="00B050"/>
                          </a:solidFill>
                          <a:effectLst/>
                        </a:rPr>
                        <a:t>Review</a:t>
                      </a:r>
                      <a:r>
                        <a:rPr lang="en-US" sz="1500" b="1" baseline="0" dirty="0" smtClean="0">
                          <a:solidFill>
                            <a:srgbClr val="00B050"/>
                          </a:solidFill>
                          <a:effectLst/>
                        </a:rPr>
                        <a:t> </a:t>
                      </a:r>
                      <a:r>
                        <a:rPr lang="ru-RU" sz="1500" b="1" baseline="0" dirty="0" smtClean="0">
                          <a:solidFill>
                            <a:srgbClr val="00B050"/>
                          </a:solidFill>
                          <a:effectLst/>
                        </a:rPr>
                        <a:t>руководителем результатов выполнения</a:t>
                      </a:r>
                      <a:endParaRPr lang="ru-RU" sz="1500" b="1" dirty="0">
                        <a:solidFill>
                          <a:srgbClr val="00B050"/>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b="1" dirty="0">
                          <a:solidFill>
                            <a:srgbClr val="00B050"/>
                          </a:solidFill>
                          <a:effectLst/>
                        </a:rPr>
                        <a:t>1</a:t>
                      </a:r>
                      <a:endParaRPr lang="ru-RU" sz="1500" b="1" dirty="0">
                        <a:solidFill>
                          <a:srgbClr val="00B050"/>
                        </a:solidFill>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u="none" dirty="0">
                          <a:effectLst/>
                        </a:rPr>
                        <a:t>1303457 </a:t>
                      </a:r>
                      <a:endParaRPr lang="ru-RU" sz="15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dirty="0">
                          <a:effectLst/>
                        </a:rPr>
                        <a:t>[BRQ</a:t>
                      </a:r>
                      <a:r>
                        <a:rPr lang="ru-RU" sz="1500" dirty="0" smtClean="0">
                          <a:effectLst/>
                        </a:rPr>
                        <a:t>] Процесс оценки</a:t>
                      </a:r>
                      <a:r>
                        <a:rPr lang="ru-RU" sz="1500" baseline="0" dirty="0" smtClean="0">
                          <a:effectLst/>
                        </a:rPr>
                        <a:t> результатов выполнения</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en-US" sz="1500" dirty="0" smtClean="0">
                          <a:effectLst/>
                          <a:latin typeface="+mn-lt"/>
                          <a:ea typeface="+mn-ea"/>
                        </a:rPr>
                        <a:t>2</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500" u="none" strike="sngStrike" dirty="0" smtClean="0">
                          <a:solidFill>
                            <a:srgbClr val="FF0000"/>
                          </a:solidFill>
                          <a:effectLst/>
                        </a:rPr>
                        <a:t>1664178 </a:t>
                      </a:r>
                      <a:endParaRPr lang="ru-RU" sz="1500" u="none" strike="sngStrike" dirty="0" smtClean="0">
                        <a:solidFill>
                          <a:srgbClr val="FF0000"/>
                        </a:solidFill>
                        <a:effectLst/>
                        <a:latin typeface="Times New Roman" panose="02020603050405020304" pitchFamily="18" charset="0"/>
                        <a:ea typeface="Calibri" panose="020F0502020204030204" pitchFamily="34" charset="0"/>
                      </a:endParaRPr>
                    </a:p>
                    <a:p>
                      <a:pPr>
                        <a:spcAft>
                          <a:spcPts val="0"/>
                        </a:spcAft>
                      </a:pPr>
                      <a:endParaRPr lang="ru-RU" sz="1500" u="none" strike="sngStrike" dirty="0">
                        <a:solidFill>
                          <a:srgbClr val="FF0000"/>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strike="sngStrike" dirty="0">
                          <a:solidFill>
                            <a:srgbClr val="FF0000"/>
                          </a:solidFill>
                          <a:effectLst/>
                        </a:rPr>
                        <a:t>[BRQ</a:t>
                      </a:r>
                      <a:r>
                        <a:rPr lang="ru-RU" sz="1500" strike="sngStrike" dirty="0" smtClean="0">
                          <a:solidFill>
                            <a:srgbClr val="FF0000"/>
                          </a:solidFill>
                          <a:effectLst/>
                        </a:rPr>
                        <a:t>] </a:t>
                      </a:r>
                      <a:r>
                        <a:rPr lang="ru-RU" sz="1500" strike="sngStrike" dirty="0" err="1" smtClean="0">
                          <a:solidFill>
                            <a:srgbClr val="FF0000"/>
                          </a:solidFill>
                          <a:effectLst/>
                        </a:rPr>
                        <a:t>Дашборд</a:t>
                      </a:r>
                      <a:r>
                        <a:rPr lang="ru-RU" sz="1500" strike="sngStrike" dirty="0" smtClean="0">
                          <a:solidFill>
                            <a:srgbClr val="FF0000"/>
                          </a:solidFill>
                          <a:effectLst/>
                        </a:rPr>
                        <a:t> активности сотрудников в системе</a:t>
                      </a:r>
                      <a:endParaRPr lang="ru-RU" sz="1500" strike="sngStrike" dirty="0">
                        <a:solidFill>
                          <a:srgbClr val="FF0000"/>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strike="sngStrike" dirty="0" smtClean="0">
                          <a:solidFill>
                            <a:srgbClr val="FF0000"/>
                          </a:solidFill>
                          <a:effectLst/>
                          <a:latin typeface="+mn-lt"/>
                          <a:ea typeface="+mn-ea"/>
                        </a:rPr>
                        <a:t>2</a:t>
                      </a:r>
                      <a:endParaRPr lang="ru-RU" sz="1500" strike="sngStrike" dirty="0">
                        <a:solidFill>
                          <a:srgbClr val="FF0000"/>
                        </a:solidFill>
                        <a:effectLst/>
                        <a:latin typeface="Times New Roman" panose="02020603050405020304" pitchFamily="18" charset="0"/>
                        <a:ea typeface="Calibri" panose="020F0502020204030204" pitchFamily="34" charset="0"/>
                      </a:endParaRPr>
                    </a:p>
                  </a:txBody>
                  <a:tcPr marL="11682" marR="11682" marT="4705" marB="4705"/>
                </a:tc>
              </a:tr>
            </a:tbl>
          </a:graphicData>
        </a:graphic>
      </p:graphicFrame>
      <p:graphicFrame>
        <p:nvGraphicFramePr>
          <p:cNvPr id="10" name="Таблица 11"/>
          <p:cNvGraphicFramePr>
            <a:graphicFrameLocks noGrp="1"/>
          </p:cNvGraphicFramePr>
          <p:nvPr>
            <p:extLst>
              <p:ext uri="{D42A27DB-BD31-4B8C-83A1-F6EECF244321}">
                <p14:modId xmlns:p14="http://schemas.microsoft.com/office/powerpoint/2010/main" val="4177264294"/>
              </p:ext>
            </p:extLst>
          </p:nvPr>
        </p:nvGraphicFramePr>
        <p:xfrm>
          <a:off x="317500" y="2885468"/>
          <a:ext cx="4105644" cy="2355494"/>
        </p:xfrm>
        <a:graphic>
          <a:graphicData uri="http://schemas.openxmlformats.org/drawingml/2006/table">
            <a:tbl>
              <a:tblPr firstRow="1" bandRow="1">
                <a:tableStyleId>{5C22544A-7EE6-4342-B048-85BDC9FD1C3A}</a:tableStyleId>
              </a:tblPr>
              <a:tblGrid>
                <a:gridCol w="767021"/>
                <a:gridCol w="2594344"/>
                <a:gridCol w="744279"/>
              </a:tblGrid>
              <a:tr h="287631">
                <a:tc>
                  <a:txBody>
                    <a:bodyPr/>
                    <a:lstStyle/>
                    <a:p>
                      <a:pPr algn="ctr">
                        <a:spcAft>
                          <a:spcPts val="0"/>
                        </a:spcAft>
                      </a:pPr>
                      <a:r>
                        <a:rPr lang="ru-RU" sz="1500" dirty="0">
                          <a:effectLst/>
                        </a:rPr>
                        <a:t>ID</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500" dirty="0" err="1">
                          <a:effectLst/>
                        </a:rPr>
                        <a:t>Title</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500" dirty="0" err="1">
                          <a:effectLst/>
                        </a:rPr>
                        <a:t>Priority</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u="none" dirty="0" smtClean="0">
                          <a:effectLst/>
                          <a:latin typeface="Times New Roman" panose="02020603050405020304" pitchFamily="18" charset="0"/>
                          <a:ea typeface="Calibri" panose="020F0502020204030204" pitchFamily="34" charset="0"/>
                        </a:rPr>
                        <a:t>3242545</a:t>
                      </a:r>
                      <a:endParaRPr lang="ru-RU" sz="15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dirty="0" smtClean="0">
                          <a:effectLst/>
                        </a:rPr>
                        <a:t>[BRQ] Делегировать</a:t>
                      </a:r>
                      <a:r>
                        <a:rPr lang="ru-RU" sz="1500" baseline="0" dirty="0" smtClean="0">
                          <a:effectLst/>
                        </a:rPr>
                        <a:t> </a:t>
                      </a:r>
                      <a:r>
                        <a:rPr lang="ru-RU" sz="1500" dirty="0" smtClean="0">
                          <a:effectLst/>
                        </a:rPr>
                        <a:t>управление задачами сотрудникам</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a:effectLst/>
                        </a:rPr>
                        <a:t>1</a:t>
                      </a:r>
                      <a:endParaRPr lang="ru-RU" sz="1500">
                        <a:effectLst/>
                        <a:latin typeface="Times New Roman" panose="02020603050405020304" pitchFamily="18" charset="0"/>
                        <a:ea typeface="Calibri" panose="020F0502020204030204" pitchFamily="34" charset="0"/>
                      </a:endParaRPr>
                    </a:p>
                  </a:txBody>
                  <a:tcPr marL="11682" marR="11682" marT="4705" marB="4705"/>
                </a:tc>
              </a:tr>
              <a:tr h="439433">
                <a:tc>
                  <a:txBody>
                    <a:bodyPr/>
                    <a:lstStyle/>
                    <a:p>
                      <a:pPr>
                        <a:spcAft>
                          <a:spcPts val="0"/>
                        </a:spcAft>
                      </a:pPr>
                      <a:r>
                        <a:rPr lang="ru-RU" sz="1500" u="none" dirty="0" smtClean="0">
                          <a:effectLst/>
                        </a:rPr>
                        <a:t>2355345</a:t>
                      </a:r>
                      <a:endParaRPr lang="en-US" sz="1500" u="none" dirty="0" smtClean="0">
                        <a:effectLst/>
                      </a:endParaRPr>
                    </a:p>
                  </a:txBody>
                  <a:tcPr marL="11682" marR="11682" marT="4705" marB="4705"/>
                </a:tc>
                <a:tc>
                  <a:txBody>
                    <a:bodyPr/>
                    <a:lstStyle/>
                    <a:p>
                      <a:r>
                        <a:rPr lang="ru-RU" sz="1500" dirty="0" smtClean="0">
                          <a:effectLst/>
                        </a:rPr>
                        <a:t>[BRQ] Отправлять</a:t>
                      </a:r>
                      <a:r>
                        <a:rPr lang="ru-RU" sz="1500" baseline="0" dirty="0" smtClean="0">
                          <a:effectLst/>
                        </a:rPr>
                        <a:t> нотификации</a:t>
                      </a:r>
                      <a:endParaRPr lang="en-US" sz="1500" dirty="0"/>
                    </a:p>
                  </a:txBody>
                  <a:tcPr marL="11682" marR="11682" marT="4705" marB="4705"/>
                </a:tc>
                <a:tc>
                  <a:txBody>
                    <a:bodyPr/>
                    <a:lstStyle/>
                    <a:p>
                      <a:pPr>
                        <a:spcAft>
                          <a:spcPts val="0"/>
                        </a:spcAft>
                      </a:pPr>
                      <a:r>
                        <a:rPr lang="ru-RU" sz="1500" dirty="0">
                          <a:effectLst/>
                        </a:rPr>
                        <a:t>1</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500" u="none" strike="noStrike" dirty="0" smtClean="0">
                          <a:solidFill>
                            <a:schemeClr val="tx1"/>
                          </a:solidFill>
                          <a:effectLst/>
                        </a:rPr>
                        <a:t>1664178 </a:t>
                      </a:r>
                      <a:endParaRPr lang="ru-RU" sz="1500" u="none" strike="noStrike" dirty="0" smtClean="0">
                        <a:solidFill>
                          <a:schemeClr val="tx1"/>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strike="noStrike" dirty="0">
                          <a:solidFill>
                            <a:schemeClr val="tx1"/>
                          </a:solidFill>
                          <a:effectLst/>
                        </a:rPr>
                        <a:t>[BRQ</a:t>
                      </a:r>
                      <a:r>
                        <a:rPr lang="ru-RU" sz="1500" strike="noStrike" dirty="0" smtClean="0">
                          <a:solidFill>
                            <a:schemeClr val="tx1"/>
                          </a:solidFill>
                          <a:effectLst/>
                        </a:rPr>
                        <a:t>] </a:t>
                      </a:r>
                      <a:r>
                        <a:rPr lang="ru-RU" sz="1500" strike="noStrike" dirty="0" err="1" smtClean="0">
                          <a:solidFill>
                            <a:schemeClr val="tx1"/>
                          </a:solidFill>
                          <a:effectLst/>
                        </a:rPr>
                        <a:t>Дашборд</a:t>
                      </a:r>
                      <a:r>
                        <a:rPr lang="ru-RU" sz="1500" strike="noStrike" dirty="0" smtClean="0">
                          <a:solidFill>
                            <a:schemeClr val="tx1"/>
                          </a:solidFill>
                          <a:effectLst/>
                        </a:rPr>
                        <a:t> активности сотрудников в системе</a:t>
                      </a:r>
                      <a:endParaRPr lang="ru-RU" sz="1500" strike="noStrike" dirty="0">
                        <a:solidFill>
                          <a:schemeClr val="tx1"/>
                        </a:solidFill>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strike="noStrike" dirty="0" smtClean="0">
                          <a:solidFill>
                            <a:schemeClr val="tx1"/>
                          </a:solidFill>
                          <a:effectLst/>
                          <a:latin typeface="+mn-lt"/>
                          <a:ea typeface="+mn-ea"/>
                        </a:rPr>
                        <a:t>2</a:t>
                      </a:r>
                      <a:endParaRPr lang="ru-RU" sz="1500" strike="noStrike" dirty="0">
                        <a:solidFill>
                          <a:schemeClr val="tx1"/>
                        </a:solidFill>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a:spcAft>
                          <a:spcPts val="0"/>
                        </a:spcAft>
                      </a:pPr>
                      <a:r>
                        <a:rPr lang="ru-RU" sz="1500" u="none" dirty="0" smtClean="0">
                          <a:effectLst/>
                          <a:latin typeface="Times New Roman" panose="02020603050405020304" pitchFamily="18" charset="0"/>
                          <a:ea typeface="Calibri" panose="020F0502020204030204" pitchFamily="34" charset="0"/>
                        </a:rPr>
                        <a:t>2353546</a:t>
                      </a:r>
                      <a:endParaRPr lang="ru-RU" sz="15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dirty="0">
                          <a:effectLst/>
                        </a:rPr>
                        <a:t>[BRQ</a:t>
                      </a:r>
                      <a:r>
                        <a:rPr lang="ru-RU" sz="1500" dirty="0" smtClean="0">
                          <a:effectLst/>
                        </a:rPr>
                        <a:t>] Управлять</a:t>
                      </a:r>
                      <a:r>
                        <a:rPr lang="ru-RU" sz="1500" baseline="0" dirty="0" smtClean="0">
                          <a:effectLst/>
                        </a:rPr>
                        <a:t> сроками и расписанием в задачах</a:t>
                      </a:r>
                      <a:endParaRPr lang="ru-RU" sz="15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500" dirty="0" smtClean="0">
                          <a:effectLst/>
                          <a:latin typeface="+mn-lt"/>
                          <a:ea typeface="+mn-ea"/>
                        </a:rPr>
                        <a:t>3</a:t>
                      </a:r>
                      <a:endParaRPr lang="ru-RU" sz="1500" dirty="0">
                        <a:effectLst/>
                        <a:latin typeface="Times New Roman" panose="02020603050405020304" pitchFamily="18" charset="0"/>
                        <a:ea typeface="Calibri" panose="020F0502020204030204" pitchFamily="34" charset="0"/>
                      </a:endParaRPr>
                    </a:p>
                  </a:txBody>
                  <a:tcPr marL="11682" marR="11682" marT="4705" marB="4705"/>
                </a:tc>
              </a:tr>
            </a:tbl>
          </a:graphicData>
        </a:graphic>
      </p:graphicFrame>
      <p:pic>
        <p:nvPicPr>
          <p:cNvPr id="6"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cxnSp>
        <p:nvCxnSpPr>
          <p:cNvPr id="11" name="Straight Arrow Connector 23"/>
          <p:cNvCxnSpPr/>
          <p:nvPr/>
        </p:nvCxnSpPr>
        <p:spPr>
          <a:xfrm flipH="1" flipV="1">
            <a:off x="4187841" y="4532668"/>
            <a:ext cx="623679" cy="10450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2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8895" y="323398"/>
            <a:ext cx="8653895" cy="964867"/>
          </a:xfrm>
        </p:spPr>
        <p:txBody>
          <a:bodyPr vert="horz" lIns="0" tIns="0" rIns="0" bIns="0" rtlCol="0" anchor="ctr">
            <a:normAutofit/>
          </a:bodyPr>
          <a:lstStyle/>
          <a:p>
            <a:r>
              <a:rPr lang="ru-RU" sz="3200" b="1" dirty="0">
                <a:solidFill>
                  <a:srgbClr val="006D5C"/>
                </a:solidFill>
              </a:rPr>
              <a:t>Проработка и передача </a:t>
            </a:r>
            <a:r>
              <a:rPr lang="ru-RU" sz="3200" b="1" dirty="0" smtClean="0">
                <a:solidFill>
                  <a:srgbClr val="006D5C"/>
                </a:solidFill>
              </a:rPr>
              <a:t/>
            </a:r>
            <a:br>
              <a:rPr lang="ru-RU" sz="3200" b="1" dirty="0" smtClean="0">
                <a:solidFill>
                  <a:srgbClr val="006D5C"/>
                </a:solidFill>
              </a:rPr>
            </a:br>
            <a:r>
              <a:rPr lang="ru-RU" sz="3200" b="1" dirty="0" smtClean="0">
                <a:solidFill>
                  <a:srgbClr val="006D5C"/>
                </a:solidFill>
              </a:rPr>
              <a:t>требований </a:t>
            </a:r>
            <a:r>
              <a:rPr lang="ru-RU" sz="3200" b="1" dirty="0">
                <a:solidFill>
                  <a:srgbClr val="006D5C"/>
                </a:solidFill>
              </a:rPr>
              <a:t>в разработку</a:t>
            </a:r>
          </a:p>
        </p:txBody>
      </p:sp>
      <p:sp>
        <p:nvSpPr>
          <p:cNvPr id="12" name="Номер слайда 11"/>
          <p:cNvSpPr>
            <a:spLocks noGrp="1"/>
          </p:cNvSpPr>
          <p:nvPr>
            <p:ph type="sldNum" sz="quarter" idx="12"/>
          </p:nvPr>
        </p:nvSpPr>
        <p:spPr>
          <a:xfrm>
            <a:off x="8077702" y="5868539"/>
            <a:ext cx="856684" cy="669925"/>
          </a:xfrm>
        </p:spPr>
        <p:txBody>
          <a:bodyPr/>
          <a:lstStyle/>
          <a:p>
            <a:fld id="{D105C08D-A2BB-4D6F-92A2-2CA9551ABFC2}" type="slidenum">
              <a:rPr lang="ru-RU" sz="2000" smtClean="0"/>
              <a:t>15</a:t>
            </a:fld>
            <a:endParaRPr lang="ru-RU" sz="2000" dirty="0"/>
          </a:p>
        </p:txBody>
      </p:sp>
      <p:grpSp>
        <p:nvGrpSpPr>
          <p:cNvPr id="3" name="Группа 2"/>
          <p:cNvGrpSpPr/>
          <p:nvPr/>
        </p:nvGrpSpPr>
        <p:grpSpPr>
          <a:xfrm>
            <a:off x="615693" y="1685223"/>
            <a:ext cx="8297097" cy="4332171"/>
            <a:chOff x="485396" y="1440416"/>
            <a:chExt cx="8020648" cy="407751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96" y="1440416"/>
              <a:ext cx="8020648" cy="4077510"/>
            </a:xfrm>
            <a:prstGeom prst="rect">
              <a:avLst/>
            </a:prstGeom>
          </p:spPr>
        </p:pic>
        <p:sp>
          <p:nvSpPr>
            <p:cNvPr id="2" name="Rectangle 1"/>
            <p:cNvSpPr/>
            <p:nvPr/>
          </p:nvSpPr>
          <p:spPr>
            <a:xfrm>
              <a:off x="3760470" y="2308860"/>
              <a:ext cx="1131570" cy="21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680710" y="2394585"/>
              <a:ext cx="1131570" cy="21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Tree>
    <p:extLst>
      <p:ext uri="{BB962C8B-B14F-4D97-AF65-F5344CB8AC3E}">
        <p14:creationId xmlns:p14="http://schemas.microsoft.com/office/powerpoint/2010/main" val="313412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2"/>
          </p:nvPr>
        </p:nvSpPr>
        <p:spPr>
          <a:xfrm>
            <a:off x="7979904" y="5996347"/>
            <a:ext cx="856684" cy="669925"/>
          </a:xfrm>
        </p:spPr>
        <p:txBody>
          <a:bodyPr/>
          <a:lstStyle/>
          <a:p>
            <a:fld id="{D105C08D-A2BB-4D6F-92A2-2CA9551ABFC2}" type="slidenum">
              <a:rPr lang="ru-RU" sz="2000" smtClean="0"/>
              <a:t>16</a:t>
            </a:fld>
            <a:endParaRPr lang="ru-RU" sz="2000" dirty="0"/>
          </a:p>
        </p:txBody>
      </p:sp>
      <p:sp>
        <p:nvSpPr>
          <p:cNvPr id="5" name="Текст 4"/>
          <p:cNvSpPr>
            <a:spLocks noGrp="1"/>
          </p:cNvSpPr>
          <p:nvPr>
            <p:ph type="body" sz="quarter" idx="34"/>
          </p:nvPr>
        </p:nvSpPr>
        <p:spPr>
          <a:xfrm>
            <a:off x="611484" y="1018660"/>
            <a:ext cx="8017600" cy="4247317"/>
          </a:xfrm>
        </p:spPr>
        <p:txBody>
          <a:bodyPr/>
          <a:lstStyle/>
          <a:p>
            <a:pPr>
              <a:spcBef>
                <a:spcPts val="1200"/>
              </a:spcBef>
              <a:spcAft>
                <a:spcPts val="1200"/>
              </a:spcAft>
            </a:pPr>
            <a:r>
              <a:rPr lang="ru-RU" sz="3200" b="1" dirty="0"/>
              <a:t>Чтобы выпустить продукт, который команде по силам и заказчику по нраву, нужно:</a:t>
            </a:r>
          </a:p>
          <a:p>
            <a:pPr marL="257168" indent="-257168">
              <a:spcBef>
                <a:spcPts val="1200"/>
              </a:spcBef>
              <a:spcAft>
                <a:spcPts val="1200"/>
              </a:spcAft>
              <a:buFont typeface="Symbol" panose="05050102010706020507" pitchFamily="18" charset="2"/>
              <a:buChar char="Þ"/>
            </a:pPr>
            <a:r>
              <a:rPr lang="ru-RU" sz="2400" b="1" dirty="0" smtClean="0"/>
              <a:t> </a:t>
            </a:r>
            <a:r>
              <a:rPr lang="ru-RU" sz="2400" dirty="0" smtClean="0"/>
              <a:t>единое </a:t>
            </a:r>
            <a:r>
              <a:rPr lang="ru-RU" sz="2400" dirty="0"/>
              <a:t>понимание, что и зачем делать</a:t>
            </a:r>
            <a:r>
              <a:rPr lang="en-US" sz="2400" dirty="0"/>
              <a:t> </a:t>
            </a:r>
            <a:endParaRPr lang="ru-RU" sz="2400" dirty="0"/>
          </a:p>
          <a:p>
            <a:pPr marL="771506" lvl="1" indent="-257168">
              <a:spcBef>
                <a:spcPts val="1200"/>
              </a:spcBef>
              <a:spcAft>
                <a:spcPts val="1200"/>
              </a:spcAft>
              <a:buFont typeface="Symbol" panose="05050102010706020507" pitchFamily="18" charset="2"/>
              <a:buChar char="Þ"/>
            </a:pPr>
            <a:r>
              <a:rPr lang="ru-RU" sz="2400" dirty="0" smtClean="0">
                <a:solidFill>
                  <a:schemeClr val="accent4"/>
                </a:solidFill>
              </a:rPr>
              <a:t> много обсуждений и вовлеченность участников </a:t>
            </a:r>
          </a:p>
          <a:p>
            <a:pPr marL="1114397" lvl="2" indent="-257168">
              <a:spcBef>
                <a:spcPts val="1200"/>
              </a:spcBef>
              <a:spcAft>
                <a:spcPts val="1200"/>
              </a:spcAft>
              <a:buFont typeface="Symbol" panose="05050102010706020507" pitchFamily="18" charset="2"/>
              <a:buChar char="Þ"/>
            </a:pPr>
            <a:r>
              <a:rPr lang="ru-RU" sz="2400" dirty="0" smtClean="0">
                <a:solidFill>
                  <a:schemeClr val="accent4"/>
                </a:solidFill>
              </a:rPr>
              <a:t> разумно </a:t>
            </a:r>
            <a:r>
              <a:rPr lang="ru-RU" sz="2400" dirty="0">
                <a:solidFill>
                  <a:schemeClr val="accent4"/>
                </a:solidFill>
              </a:rPr>
              <a:t>расходовать ресурсы заинтересованных </a:t>
            </a:r>
            <a:r>
              <a:rPr lang="ru-RU" sz="2400" dirty="0" smtClean="0">
                <a:solidFill>
                  <a:schemeClr val="accent4"/>
                </a:solidFill>
              </a:rPr>
              <a:t>лиц</a:t>
            </a:r>
          </a:p>
          <a:p>
            <a:pPr marL="1457297" lvl="3" indent="-257168">
              <a:spcBef>
                <a:spcPts val="1200"/>
              </a:spcBef>
              <a:spcAft>
                <a:spcPts val="1200"/>
              </a:spcAft>
              <a:buFont typeface="Symbol" panose="05050102010706020507" pitchFamily="18" charset="2"/>
              <a:buChar char="Þ"/>
            </a:pPr>
            <a:r>
              <a:rPr lang="ru-RU" sz="2250" dirty="0" smtClean="0">
                <a:solidFill>
                  <a:schemeClr val="accent4"/>
                </a:solidFill>
              </a:rPr>
              <a:t> </a:t>
            </a:r>
            <a:r>
              <a:rPr lang="ru-RU" sz="2400" dirty="0" smtClean="0">
                <a:solidFill>
                  <a:schemeClr val="accent4"/>
                </a:solidFill>
              </a:rPr>
              <a:t>Использовать </a:t>
            </a:r>
            <a:r>
              <a:rPr lang="ru-RU" sz="2400" dirty="0" smtClean="0">
                <a:solidFill>
                  <a:schemeClr val="accent4"/>
                </a:solidFill>
              </a:rPr>
              <a:t>принцип</a:t>
            </a:r>
            <a:br>
              <a:rPr lang="ru-RU" sz="2400" dirty="0" smtClean="0">
                <a:solidFill>
                  <a:schemeClr val="accent4"/>
                </a:solidFill>
              </a:rPr>
            </a:br>
            <a:r>
              <a:rPr lang="en-US" sz="2400" b="1" dirty="0" smtClean="0">
                <a:solidFill>
                  <a:schemeClr val="accent4"/>
                </a:solidFill>
              </a:rPr>
              <a:t>Just enough</a:t>
            </a:r>
            <a:r>
              <a:rPr lang="ru-RU" sz="2400" b="1" dirty="0" smtClean="0">
                <a:solidFill>
                  <a:schemeClr val="accent4"/>
                </a:solidFill>
              </a:rPr>
              <a:t> </a:t>
            </a:r>
            <a:r>
              <a:rPr lang="en-US" sz="2400" b="1" dirty="0" smtClean="0">
                <a:solidFill>
                  <a:schemeClr val="accent4"/>
                </a:solidFill>
              </a:rPr>
              <a:t>Just in time</a:t>
            </a:r>
            <a:endParaRPr lang="ru-RU" sz="2400" b="1" dirty="0" smtClean="0">
              <a:solidFill>
                <a:schemeClr val="accent4"/>
              </a:solidFill>
            </a:endParaRPr>
          </a:p>
        </p:txBody>
      </p:sp>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3" y="6187266"/>
            <a:ext cx="2037347" cy="654498"/>
          </a:xfrm>
          <a:prstGeom prst="rect">
            <a:avLst/>
          </a:prstGeom>
        </p:spPr>
      </p:pic>
      <p:pic>
        <p:nvPicPr>
          <p:cNvPr id="8" name="Рисунок 7"/>
          <p:cNvPicPr>
            <a:picLocks noChangeAspect="1"/>
          </p:cNvPicPr>
          <p:nvPr/>
        </p:nvPicPr>
        <p:blipFill>
          <a:blip r:embed="rId5"/>
          <a:stretch>
            <a:fillRect/>
          </a:stretch>
        </p:blipFill>
        <p:spPr>
          <a:xfrm>
            <a:off x="5413241" y="3966154"/>
            <a:ext cx="3215843" cy="2221112"/>
          </a:xfrm>
          <a:prstGeom prst="rect">
            <a:avLst/>
          </a:prstGeom>
        </p:spPr>
      </p:pic>
    </p:spTree>
    <p:extLst>
      <p:ext uri="{BB962C8B-B14F-4D97-AF65-F5344CB8AC3E}">
        <p14:creationId xmlns:p14="http://schemas.microsoft.com/office/powerpoint/2010/main" val="2517683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6732" y="670973"/>
            <a:ext cx="7555668" cy="443198"/>
          </a:xfrm>
        </p:spPr>
        <p:txBody>
          <a:bodyPr vert="horz" lIns="0" tIns="0" rIns="0" bIns="0" rtlCol="0" anchor="ctr" anchorCtr="0">
            <a:normAutofit fontScale="90000"/>
          </a:bodyPr>
          <a:lstStyle/>
          <a:p>
            <a:r>
              <a:rPr lang="ru-RU" sz="3200" b="1" dirty="0" smtClean="0">
                <a:solidFill>
                  <a:srgbClr val="006D5C"/>
                </a:solidFill>
              </a:rPr>
              <a:t>Что значит нужные требования в нужное время?</a:t>
            </a:r>
            <a:endParaRPr lang="ru-RU" sz="3200" b="1" dirty="0">
              <a:solidFill>
                <a:srgbClr val="006D5C"/>
              </a:solidFill>
            </a:endParaRPr>
          </a:p>
        </p:txBody>
      </p:sp>
      <p:sp>
        <p:nvSpPr>
          <p:cNvPr id="12" name="Номер слайда 11"/>
          <p:cNvSpPr>
            <a:spLocks noGrp="1"/>
          </p:cNvSpPr>
          <p:nvPr>
            <p:ph type="sldNum" sz="quarter" idx="12"/>
          </p:nvPr>
        </p:nvSpPr>
        <p:spPr/>
        <p:txBody>
          <a:bodyPr/>
          <a:lstStyle/>
          <a:p>
            <a:fld id="{D105C08D-A2BB-4D6F-92A2-2CA9551ABFC2}" type="slidenum">
              <a:rPr lang="ru-RU" smtClean="0"/>
              <a:t>17</a:t>
            </a:fld>
            <a:endParaRPr lang="ru-RU" dirty="0"/>
          </a:p>
        </p:txBody>
      </p:sp>
      <p:sp>
        <p:nvSpPr>
          <p:cNvPr id="5" name="Текст 4"/>
          <p:cNvSpPr>
            <a:spLocks noGrp="1"/>
          </p:cNvSpPr>
          <p:nvPr>
            <p:ph type="body" sz="quarter" idx="34"/>
          </p:nvPr>
        </p:nvSpPr>
        <p:spPr>
          <a:xfrm>
            <a:off x="319082" y="1607655"/>
            <a:ext cx="8551545" cy="4374531"/>
          </a:xfrm>
        </p:spPr>
        <p:txBody>
          <a:bodyPr/>
          <a:lstStyle/>
          <a:p>
            <a:pPr lvl="2">
              <a:spcBef>
                <a:spcPts val="900"/>
              </a:spcBef>
              <a:spcAft>
                <a:spcPts val="450"/>
              </a:spcAft>
            </a:pPr>
            <a:r>
              <a:rPr lang="ru-RU" sz="2400" dirty="0" smtClean="0">
                <a:solidFill>
                  <a:schemeClr val="tx1">
                    <a:lumMod val="75000"/>
                    <a:lumOff val="25000"/>
                  </a:schemeClr>
                </a:solidFill>
              </a:rPr>
              <a:t>Фокусировать </a:t>
            </a:r>
            <a:r>
              <a:rPr lang="ru-RU" sz="2400" dirty="0">
                <a:solidFill>
                  <a:schemeClr val="tx1">
                    <a:lumMod val="75000"/>
                    <a:lumOff val="25000"/>
                  </a:schemeClr>
                </a:solidFill>
              </a:rPr>
              <a:t>усилия команды на первоочередных и ближайших задачах</a:t>
            </a:r>
          </a:p>
          <a:p>
            <a:pPr lvl="2">
              <a:spcBef>
                <a:spcPts val="900"/>
              </a:spcBef>
              <a:spcAft>
                <a:spcPts val="450"/>
              </a:spcAft>
            </a:pPr>
            <a:r>
              <a:rPr lang="ru-RU" sz="2400" dirty="0" smtClean="0">
                <a:solidFill>
                  <a:schemeClr val="tx1">
                    <a:lumMod val="75000"/>
                    <a:lumOff val="25000"/>
                  </a:schemeClr>
                </a:solidFill>
              </a:rPr>
              <a:t>Фильтровать несущественное и несрочное при первичной декомпозиции</a:t>
            </a:r>
            <a:endParaRPr lang="ru-RU" sz="2400" dirty="0">
              <a:solidFill>
                <a:schemeClr val="tx1">
                  <a:lumMod val="75000"/>
                  <a:lumOff val="25000"/>
                </a:schemeClr>
              </a:solidFill>
            </a:endParaRPr>
          </a:p>
          <a:p>
            <a:pPr lvl="2">
              <a:spcBef>
                <a:spcPts val="900"/>
              </a:spcBef>
              <a:spcAft>
                <a:spcPts val="450"/>
              </a:spcAft>
            </a:pPr>
            <a:r>
              <a:rPr lang="ru-RU" sz="2400" dirty="0">
                <a:solidFill>
                  <a:schemeClr val="tx1">
                    <a:lumMod val="75000"/>
                    <a:lumOff val="25000"/>
                  </a:schemeClr>
                </a:solidFill>
              </a:rPr>
              <a:t>Разделять большие </a:t>
            </a:r>
            <a:r>
              <a:rPr lang="ru-RU" sz="2400" dirty="0" err="1">
                <a:solidFill>
                  <a:schemeClr val="tx1">
                    <a:lumMod val="75000"/>
                    <a:lumOff val="25000"/>
                  </a:schemeClr>
                </a:solidFill>
              </a:rPr>
              <a:t>фичи</a:t>
            </a:r>
            <a:r>
              <a:rPr lang="ru-RU" sz="2400" dirty="0">
                <a:solidFill>
                  <a:schemeClr val="tx1">
                    <a:lumMod val="75000"/>
                    <a:lumOff val="25000"/>
                  </a:schemeClr>
                </a:solidFill>
              </a:rPr>
              <a:t> на простые фрагменты, по которым можно легко договориться</a:t>
            </a:r>
          </a:p>
          <a:p>
            <a:pPr lvl="2">
              <a:spcBef>
                <a:spcPts val="900"/>
              </a:spcBef>
              <a:spcAft>
                <a:spcPts val="450"/>
              </a:spcAft>
            </a:pPr>
            <a:r>
              <a:rPr lang="ru-RU" sz="2400" dirty="0">
                <a:solidFill>
                  <a:schemeClr val="tx1">
                    <a:lumMod val="75000"/>
                    <a:lumOff val="25000"/>
                  </a:schemeClr>
                </a:solidFill>
              </a:rPr>
              <a:t>Отделять спорные и сложные части </a:t>
            </a:r>
            <a:r>
              <a:rPr lang="ru-RU" sz="2400" dirty="0" err="1" smtClean="0">
                <a:solidFill>
                  <a:schemeClr val="tx1">
                    <a:lumMod val="75000"/>
                    <a:lumOff val="25000"/>
                  </a:schemeClr>
                </a:solidFill>
              </a:rPr>
              <a:t>фичи</a:t>
            </a:r>
            <a:r>
              <a:rPr lang="ru-RU" sz="2400" dirty="0" smtClean="0">
                <a:solidFill>
                  <a:schemeClr val="tx1">
                    <a:lumMod val="75000"/>
                    <a:lumOff val="25000"/>
                  </a:schemeClr>
                </a:solidFill>
              </a:rPr>
              <a:t>, но н</a:t>
            </a:r>
            <a:r>
              <a:rPr lang="ru-RU" sz="2400" dirty="0">
                <a:solidFill>
                  <a:schemeClr val="tx1">
                    <a:lumMod val="75000"/>
                    <a:lumOff val="25000"/>
                  </a:schemeClr>
                </a:solidFill>
              </a:rPr>
              <a:t>е забывать про них</a:t>
            </a:r>
          </a:p>
          <a:p>
            <a:pPr lvl="2">
              <a:spcBef>
                <a:spcPts val="900"/>
              </a:spcBef>
              <a:spcAft>
                <a:spcPts val="450"/>
              </a:spcAft>
            </a:pPr>
            <a:r>
              <a:rPr lang="ru-RU" sz="2400" dirty="0" smtClean="0">
                <a:solidFill>
                  <a:schemeClr val="tx1">
                    <a:lumMod val="75000"/>
                    <a:lumOff val="25000"/>
                  </a:schemeClr>
                </a:solidFill>
              </a:rPr>
              <a:t>Проводить согласование/</a:t>
            </a:r>
            <a:r>
              <a:rPr lang="ru-RU" sz="2400" dirty="0" err="1" smtClean="0">
                <a:solidFill>
                  <a:schemeClr val="tx1">
                    <a:lumMod val="75000"/>
                    <a:lumOff val="25000"/>
                  </a:schemeClr>
                </a:solidFill>
              </a:rPr>
              <a:t>ревью</a:t>
            </a:r>
            <a:r>
              <a:rPr lang="ru-RU" sz="2400" dirty="0" smtClean="0">
                <a:solidFill>
                  <a:schemeClr val="tx1">
                    <a:lumMod val="75000"/>
                    <a:lumOff val="25000"/>
                  </a:schemeClr>
                </a:solidFill>
              </a:rPr>
              <a:t> с малыми объемами текста (до 10 страниц)</a:t>
            </a:r>
            <a:br>
              <a:rPr lang="ru-RU" sz="2400" dirty="0" smtClean="0">
                <a:solidFill>
                  <a:schemeClr val="tx1">
                    <a:lumMod val="75000"/>
                    <a:lumOff val="25000"/>
                  </a:schemeClr>
                </a:solidFill>
              </a:rPr>
            </a:br>
            <a:endParaRPr lang="ru-RU" sz="2400" dirty="0">
              <a:solidFill>
                <a:schemeClr val="tx1">
                  <a:lumMod val="75000"/>
                  <a:lumOff val="25000"/>
                </a:schemeClr>
              </a:solidFill>
            </a:endParaRPr>
          </a:p>
        </p:txBody>
      </p:sp>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Tree>
    <p:extLst>
      <p:ext uri="{BB962C8B-B14F-4D97-AF65-F5344CB8AC3E}">
        <p14:creationId xmlns:p14="http://schemas.microsoft.com/office/powerpoint/2010/main" val="2607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ru-RU"/>
              <a:t>Спасибо за внимание</a:t>
            </a:r>
            <a:endParaRPr lang="ru-RU" dirty="0"/>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3600" dirty="0"/>
              <a:t>Наталья Свешникова</a:t>
            </a:r>
          </a:p>
          <a:p>
            <a:r>
              <a:rPr lang="ru-RU" sz="3600" dirty="0"/>
              <a:t>АО «Лаборатория Касперского»</a:t>
            </a:r>
            <a:endParaRPr lang="en-US" sz="3600" dirty="0"/>
          </a:p>
          <a:p>
            <a:r>
              <a:rPr lang="en-US" sz="3600" dirty="0">
                <a:hlinkClick r:id="rId3"/>
              </a:rPr>
              <a:t>oduduka@list.ru</a:t>
            </a:r>
            <a:r>
              <a:rPr lang="en-US" sz="3600" dirty="0"/>
              <a:t> </a:t>
            </a:r>
          </a:p>
          <a:p>
            <a:r>
              <a:rPr lang="en-US" sz="3600" dirty="0">
                <a:hlinkClick r:id="rId4"/>
              </a:rPr>
              <a:t>http://oduduka.blogspot.ru/</a:t>
            </a:r>
            <a:r>
              <a:rPr lang="en-US" sz="3600" dirty="0"/>
              <a:t> </a:t>
            </a:r>
          </a:p>
          <a:p>
            <a:r>
              <a:rPr lang="en-US" sz="3600" dirty="0">
                <a:hlinkClick r:id="rId5"/>
              </a:rPr>
              <a:t>https://www.facebook.com/oduduka</a:t>
            </a:r>
            <a:r>
              <a:rPr lang="en-US" sz="3600" dirty="0"/>
              <a:t> </a:t>
            </a:r>
            <a:endParaRPr lang="ru-RU" sz="3600" dirty="0"/>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spTree>
    <p:extLst>
      <p:ext uri="{BB962C8B-B14F-4D97-AF65-F5344CB8AC3E}">
        <p14:creationId xmlns:p14="http://schemas.microsoft.com/office/powerpoint/2010/main" val="4286949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54167" y="441465"/>
            <a:ext cx="8653895" cy="443198"/>
          </a:xfrm>
        </p:spPr>
        <p:txBody>
          <a:bodyPr/>
          <a:lstStyle/>
          <a:p>
            <a:r>
              <a:rPr lang="ru-RU" sz="3200" b="1" dirty="0"/>
              <a:t>О себе</a:t>
            </a:r>
          </a:p>
        </p:txBody>
      </p:sp>
      <p:sp>
        <p:nvSpPr>
          <p:cNvPr id="12" name="Номер слайда 11"/>
          <p:cNvSpPr>
            <a:spLocks noGrp="1"/>
          </p:cNvSpPr>
          <p:nvPr>
            <p:ph type="sldNum" sz="quarter" idx="12"/>
          </p:nvPr>
        </p:nvSpPr>
        <p:spPr/>
        <p:txBody>
          <a:bodyPr/>
          <a:lstStyle/>
          <a:p>
            <a:fld id="{D105C08D-A2BB-4D6F-92A2-2CA9551ABFC2}" type="slidenum">
              <a:rPr lang="ru-RU" sz="2000" smtClean="0"/>
              <a:t>2</a:t>
            </a:fld>
            <a:endParaRPr lang="ru-RU" sz="2000" dirty="0"/>
          </a:p>
        </p:txBody>
      </p:sp>
      <p:sp>
        <p:nvSpPr>
          <p:cNvPr id="5" name="Текст 4"/>
          <p:cNvSpPr>
            <a:spLocks noGrp="1"/>
          </p:cNvSpPr>
          <p:nvPr>
            <p:ph type="body" sz="quarter" idx="34"/>
          </p:nvPr>
        </p:nvSpPr>
        <p:spPr>
          <a:xfrm>
            <a:off x="2961913" y="1826973"/>
            <a:ext cx="5123268" cy="3935436"/>
          </a:xfrm>
        </p:spPr>
        <p:txBody>
          <a:bodyPr/>
          <a:lstStyle/>
          <a:p>
            <a:pPr indent="-171446"/>
            <a:r>
              <a:rPr lang="ru-RU" sz="2800" b="1" dirty="0"/>
              <a:t>Наталья Свешникова</a:t>
            </a:r>
          </a:p>
          <a:p>
            <a:pPr indent="-171446"/>
            <a:r>
              <a:rPr lang="ru-RU" sz="2800" b="1" dirty="0"/>
              <a:t>Старший системный аналитик</a:t>
            </a:r>
          </a:p>
          <a:p>
            <a:endParaRPr lang="ru-RU" sz="2800" dirty="0"/>
          </a:p>
          <a:p>
            <a:r>
              <a:rPr lang="ru-RU" sz="2800" b="1" dirty="0">
                <a:solidFill>
                  <a:schemeClr val="tx1"/>
                </a:solidFill>
              </a:rPr>
              <a:t>Опыт более 7 лет, включая:</a:t>
            </a:r>
          </a:p>
          <a:p>
            <a:pPr lvl="1"/>
            <a:r>
              <a:rPr lang="ru-RU" sz="2400" dirty="0">
                <a:solidFill>
                  <a:schemeClr val="tx1">
                    <a:lumMod val="75000"/>
                    <a:lumOff val="25000"/>
                  </a:schemeClr>
                </a:solidFill>
              </a:rPr>
              <a:t>Коробочную и заказную разработку</a:t>
            </a:r>
          </a:p>
          <a:p>
            <a:pPr lvl="1"/>
            <a:r>
              <a:rPr lang="en-US" sz="2400" dirty="0">
                <a:solidFill>
                  <a:schemeClr val="tx1">
                    <a:lumMod val="75000"/>
                    <a:lumOff val="25000"/>
                  </a:schemeClr>
                </a:solidFill>
              </a:rPr>
              <a:t>Business Intelligence, </a:t>
            </a:r>
            <a:r>
              <a:rPr lang="ru-RU" sz="2400" dirty="0">
                <a:solidFill>
                  <a:schemeClr val="tx1">
                    <a:lumMod val="75000"/>
                    <a:lumOff val="25000"/>
                  </a:schemeClr>
                </a:solidFill>
              </a:rPr>
              <a:t>консалтинг и разработку ПО</a:t>
            </a:r>
            <a:endParaRPr lang="en-US" sz="2400" dirty="0">
              <a:solidFill>
                <a:schemeClr val="tx1">
                  <a:lumMod val="75000"/>
                  <a:lumOff val="25000"/>
                </a:schemeClr>
              </a:solidFill>
            </a:endParaRPr>
          </a:p>
          <a:p>
            <a:endParaRPr lang="en-US" sz="2400" dirty="0"/>
          </a:p>
        </p:txBody>
      </p:sp>
      <p:pic>
        <p:nvPicPr>
          <p:cNvPr id="7" name="Объект 4"/>
          <p:cNvPicPr>
            <a:picLocks noChangeAspect="1"/>
          </p:cNvPicPr>
          <p:nvPr/>
        </p:nvPicPr>
        <p:blipFill rotWithShape="1">
          <a:blip r:embed="rId3" cstate="print">
            <a:extLst>
              <a:ext uri="{28A0092B-C50C-407E-A947-70E740481C1C}">
                <a14:useLocalDpi xmlns:a14="http://schemas.microsoft.com/office/drawing/2010/main" val="0"/>
              </a:ext>
            </a:extLst>
          </a:blip>
          <a:srcRect l="26255" t="14195" r="10987" b="14482"/>
          <a:stretch/>
        </p:blipFill>
        <p:spPr>
          <a:xfrm rot="16200000">
            <a:off x="-47712" y="2374308"/>
            <a:ext cx="3313077" cy="2117950"/>
          </a:xfrm>
          <a:prstGeom prst="rect">
            <a:avLst/>
          </a:prstGeom>
        </p:spPr>
      </p:pic>
      <p:pic>
        <p:nvPicPr>
          <p:cNvPr id="6"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Tree>
    <p:extLst>
      <p:ext uri="{BB962C8B-B14F-4D97-AF65-F5344CB8AC3E}">
        <p14:creationId xmlns:p14="http://schemas.microsoft.com/office/powerpoint/2010/main" val="404183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01535" y="399089"/>
            <a:ext cx="8653895" cy="443198"/>
          </a:xfrm>
        </p:spPr>
        <p:txBody>
          <a:bodyPr/>
          <a:lstStyle/>
          <a:p>
            <a:r>
              <a:rPr lang="ru-RU" sz="3200" b="1" dirty="0"/>
              <a:t>Я расскажу…</a:t>
            </a:r>
          </a:p>
        </p:txBody>
      </p:sp>
      <p:sp>
        <p:nvSpPr>
          <p:cNvPr id="12" name="Номер слайда 11"/>
          <p:cNvSpPr>
            <a:spLocks noGrp="1"/>
          </p:cNvSpPr>
          <p:nvPr>
            <p:ph type="sldNum" sz="quarter" idx="12"/>
          </p:nvPr>
        </p:nvSpPr>
        <p:spPr>
          <a:xfrm>
            <a:off x="8035337" y="5911062"/>
            <a:ext cx="856684" cy="502444"/>
          </a:xfrm>
        </p:spPr>
        <p:txBody>
          <a:bodyPr/>
          <a:lstStyle/>
          <a:p>
            <a:fld id="{D105C08D-A2BB-4D6F-92A2-2CA9551ABFC2}" type="slidenum">
              <a:rPr lang="ru-RU" sz="2000" smtClean="0"/>
              <a:t>3</a:t>
            </a:fld>
            <a:endParaRPr lang="ru-RU" sz="2000" dirty="0"/>
          </a:p>
        </p:txBody>
      </p:sp>
      <p:sp>
        <p:nvSpPr>
          <p:cNvPr id="5" name="Текст 4"/>
          <p:cNvSpPr>
            <a:spLocks noGrp="1"/>
          </p:cNvSpPr>
          <p:nvPr>
            <p:ph type="body" sz="quarter" idx="34"/>
          </p:nvPr>
        </p:nvSpPr>
        <p:spPr>
          <a:xfrm>
            <a:off x="497305" y="1193961"/>
            <a:ext cx="5420228" cy="4616648"/>
          </a:xfrm>
        </p:spPr>
        <p:txBody>
          <a:bodyPr/>
          <a:lstStyle/>
          <a:p>
            <a:pPr marL="214308" indent="-214308">
              <a:spcBef>
                <a:spcPts val="1200"/>
              </a:spcBef>
              <a:spcAft>
                <a:spcPts val="1200"/>
              </a:spcAft>
              <a:buFont typeface="Arial" panose="020B0604020202020204" pitchFamily="34" charset="0"/>
              <a:buChar char="•"/>
            </a:pPr>
            <a:r>
              <a:rPr lang="ru-RU" sz="2400" dirty="0"/>
              <a:t>О работе над продуктами с большой </a:t>
            </a:r>
            <a:r>
              <a:rPr lang="ru-RU" sz="2400" dirty="0" smtClean="0"/>
              <a:t> </a:t>
            </a:r>
            <a:r>
              <a:rPr lang="ru-RU" sz="2400" dirty="0"/>
              <a:t>изменчивостью бизнес требований</a:t>
            </a:r>
          </a:p>
          <a:p>
            <a:pPr marL="214308" indent="-214308">
              <a:spcBef>
                <a:spcPts val="1200"/>
              </a:spcBef>
              <a:spcAft>
                <a:spcPts val="1200"/>
              </a:spcAft>
              <a:buFont typeface="Arial" panose="020B0604020202020204" pitchFamily="34" charset="0"/>
              <a:buChar char="•"/>
            </a:pPr>
            <a:r>
              <a:rPr lang="ru-RU" sz="2400" dirty="0" smtClean="0"/>
              <a:t>Как </a:t>
            </a:r>
            <a:r>
              <a:rPr lang="ru-RU" sz="2400" dirty="0"/>
              <a:t>анализировать </a:t>
            </a:r>
            <a:r>
              <a:rPr lang="en-US" sz="2400" dirty="0"/>
              <a:t>Scope</a:t>
            </a:r>
            <a:r>
              <a:rPr lang="ru-RU" sz="2400" dirty="0"/>
              <a:t> «без приоритетов» и превосходящий ресурсы команды</a:t>
            </a:r>
          </a:p>
          <a:p>
            <a:pPr marL="214308" indent="-214308">
              <a:spcBef>
                <a:spcPts val="1200"/>
              </a:spcBef>
              <a:spcAft>
                <a:spcPts val="1200"/>
              </a:spcAft>
              <a:buFont typeface="Arial" panose="020B0604020202020204" pitchFamily="34" charset="0"/>
              <a:buChar char="•"/>
            </a:pPr>
            <a:r>
              <a:rPr lang="ru-RU" sz="2400" dirty="0" smtClean="0"/>
              <a:t>Как объем деталей влияет </a:t>
            </a:r>
            <a:r>
              <a:rPr lang="ru-RU" sz="2400" dirty="0"/>
              <a:t>на вовлеченность </a:t>
            </a:r>
            <a:r>
              <a:rPr lang="ru-RU" sz="2400" dirty="0" smtClean="0"/>
              <a:t>в </a:t>
            </a:r>
            <a:r>
              <a:rPr lang="ru-RU" sz="2400" dirty="0"/>
              <a:t>работу с </a:t>
            </a:r>
            <a:r>
              <a:rPr lang="ru-RU" sz="2400" dirty="0" smtClean="0"/>
              <a:t>требованиями </a:t>
            </a:r>
            <a:r>
              <a:rPr lang="ru-RU" sz="2400" dirty="0"/>
              <a:t>заинтересованных лиц </a:t>
            </a:r>
            <a:endParaRPr lang="ru-RU" sz="2400" dirty="0" smtClean="0"/>
          </a:p>
          <a:p>
            <a:pPr marL="214308" indent="-214308">
              <a:spcBef>
                <a:spcPts val="1200"/>
              </a:spcBef>
              <a:spcAft>
                <a:spcPts val="1200"/>
              </a:spcAft>
              <a:buFont typeface="Arial" panose="020B0604020202020204" pitchFamily="34" charset="0"/>
              <a:buChar char="•"/>
            </a:pPr>
            <a:r>
              <a:rPr lang="ru-RU" sz="2400" dirty="0" smtClean="0"/>
              <a:t>Как сократить повторную работу аналитика при частых изменениях</a:t>
            </a:r>
            <a:endParaRPr lang="ru-RU" sz="2400" dirty="0"/>
          </a:p>
        </p:txBody>
      </p:sp>
      <p:grpSp>
        <p:nvGrpSpPr>
          <p:cNvPr id="3" name="Group 2"/>
          <p:cNvGrpSpPr/>
          <p:nvPr/>
        </p:nvGrpSpPr>
        <p:grpSpPr>
          <a:xfrm>
            <a:off x="5917533" y="1767759"/>
            <a:ext cx="2974488" cy="3319316"/>
            <a:chOff x="4868563" y="1318875"/>
            <a:chExt cx="4137758" cy="4268725"/>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0521" t="4520" r="42684" b="48340"/>
            <a:stretch/>
          </p:blipFill>
          <p:spPr>
            <a:xfrm>
              <a:off x="5508953" y="1318875"/>
              <a:ext cx="2263450" cy="4268725"/>
            </a:xfrm>
            <a:prstGeom prst="rect">
              <a:avLst/>
            </a:prstGeom>
          </p:spPr>
        </p:pic>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62112" t="944" r="-72" b="51058"/>
            <a:stretch/>
          </p:blipFill>
          <p:spPr>
            <a:xfrm>
              <a:off x="4868563" y="1791729"/>
              <a:ext cx="4137758" cy="3515584"/>
            </a:xfrm>
            <a:prstGeom prst="rect">
              <a:avLst/>
            </a:prstGeom>
          </p:spPr>
        </p:pic>
      </p:grpSp>
      <p:pic>
        <p:nvPicPr>
          <p:cNvPr id="8"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 y="6203502"/>
            <a:ext cx="2037347" cy="654498"/>
          </a:xfrm>
          <a:prstGeom prst="rect">
            <a:avLst/>
          </a:prstGeom>
        </p:spPr>
      </p:pic>
    </p:spTree>
    <p:extLst>
      <p:ext uri="{BB962C8B-B14F-4D97-AF65-F5344CB8AC3E}">
        <p14:creationId xmlns:p14="http://schemas.microsoft.com/office/powerpoint/2010/main" val="1553944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38126" y="429713"/>
            <a:ext cx="8653895" cy="443198"/>
          </a:xfrm>
        </p:spPr>
        <p:txBody>
          <a:bodyPr/>
          <a:lstStyle/>
          <a:p>
            <a:r>
              <a:rPr lang="ru-RU" sz="3200" b="1" dirty="0"/>
              <a:t>Специфика проекта</a:t>
            </a:r>
          </a:p>
        </p:txBody>
      </p:sp>
      <p:sp>
        <p:nvSpPr>
          <p:cNvPr id="12" name="Номер слайда 11"/>
          <p:cNvSpPr>
            <a:spLocks noGrp="1"/>
          </p:cNvSpPr>
          <p:nvPr>
            <p:ph type="sldNum" sz="quarter" idx="12"/>
          </p:nvPr>
        </p:nvSpPr>
        <p:spPr/>
        <p:txBody>
          <a:bodyPr/>
          <a:lstStyle/>
          <a:p>
            <a:fld id="{D105C08D-A2BB-4D6F-92A2-2CA9551ABFC2}" type="slidenum">
              <a:rPr lang="ru-RU" sz="2000" smtClean="0"/>
              <a:t>4</a:t>
            </a:fld>
            <a:endParaRPr lang="ru-RU" sz="2000" dirty="0"/>
          </a:p>
        </p:txBody>
      </p:sp>
      <p:sp>
        <p:nvSpPr>
          <p:cNvPr id="5" name="Текст 4"/>
          <p:cNvSpPr>
            <a:spLocks noGrp="1"/>
          </p:cNvSpPr>
          <p:nvPr>
            <p:ph type="body" sz="quarter" idx="34"/>
          </p:nvPr>
        </p:nvSpPr>
        <p:spPr>
          <a:xfrm>
            <a:off x="380891" y="1274935"/>
            <a:ext cx="4818126" cy="4847481"/>
          </a:xfrm>
        </p:spPr>
        <p:txBody>
          <a:bodyPr/>
          <a:lstStyle/>
          <a:p>
            <a:pPr marL="257168" indent="-257168">
              <a:spcBef>
                <a:spcPts val="1200"/>
              </a:spcBef>
              <a:spcAft>
                <a:spcPts val="600"/>
              </a:spcAft>
              <a:buFont typeface="Arial" panose="020B0604020202020204" pitchFamily="34" charset="0"/>
              <a:buChar char="•"/>
            </a:pPr>
            <a:r>
              <a:rPr lang="ru-RU" sz="2400" dirty="0"/>
              <a:t>Продуктовая разработка, серверные </a:t>
            </a:r>
            <a:r>
              <a:rPr lang="ru-RU" sz="2400" dirty="0" smtClean="0"/>
              <a:t>продукты.</a:t>
            </a:r>
            <a:endParaRPr lang="ru-RU" sz="2400" dirty="0"/>
          </a:p>
          <a:p>
            <a:pPr marL="257168" indent="-257168">
              <a:spcBef>
                <a:spcPts val="1200"/>
              </a:spcBef>
              <a:spcAft>
                <a:spcPts val="600"/>
              </a:spcAft>
              <a:buFont typeface="Arial" panose="020B0604020202020204" pitchFamily="34" charset="0"/>
              <a:buChar char="•"/>
            </a:pPr>
            <a:r>
              <a:rPr lang="ru-RU" sz="2400" dirty="0" smtClean="0"/>
              <a:t>Нужен </a:t>
            </a:r>
            <a:r>
              <a:rPr lang="ru-RU" sz="2400" dirty="0"/>
              <a:t>продукт на уровне мировых </a:t>
            </a:r>
            <a:r>
              <a:rPr lang="ru-RU" sz="2400" dirty="0" smtClean="0"/>
              <a:t>лидеров</a:t>
            </a:r>
            <a:endParaRPr lang="ru-RU" sz="2400" dirty="0"/>
          </a:p>
          <a:p>
            <a:pPr marL="257168" indent="-257168">
              <a:spcBef>
                <a:spcPts val="1200"/>
              </a:spcBef>
              <a:spcAft>
                <a:spcPts val="600"/>
              </a:spcAft>
              <a:buFont typeface="Arial" panose="020B0604020202020204" pitchFamily="34" charset="0"/>
              <a:buChar char="•"/>
            </a:pPr>
            <a:r>
              <a:rPr lang="ru-RU" sz="2400" dirty="0"/>
              <a:t>Внутренний </a:t>
            </a:r>
            <a:r>
              <a:rPr lang="ru-RU" sz="2400" dirty="0" smtClean="0"/>
              <a:t>заказчик</a:t>
            </a:r>
            <a:endParaRPr lang="ru-RU" sz="2400" dirty="0"/>
          </a:p>
          <a:p>
            <a:pPr marL="257168" indent="-257168">
              <a:spcBef>
                <a:spcPts val="1200"/>
              </a:spcBef>
              <a:spcAft>
                <a:spcPts val="600"/>
              </a:spcAft>
              <a:buFont typeface="Arial" panose="020B0604020202020204" pitchFamily="34" charset="0"/>
              <a:buChar char="•"/>
            </a:pPr>
            <a:r>
              <a:rPr lang="ru-RU" sz="2400" dirty="0" smtClean="0"/>
              <a:t>больше </a:t>
            </a:r>
            <a:r>
              <a:rPr lang="ru-RU" sz="2400" dirty="0"/>
              <a:t>прироста, чем переделок функциональности </a:t>
            </a:r>
            <a:endParaRPr lang="en-US" sz="2400" dirty="0"/>
          </a:p>
          <a:p>
            <a:pPr marL="257168" indent="-257168">
              <a:spcBef>
                <a:spcPts val="1200"/>
              </a:spcBef>
              <a:spcAft>
                <a:spcPts val="600"/>
              </a:spcAft>
              <a:buFont typeface="Arial" panose="020B0604020202020204" pitchFamily="34" charset="0"/>
              <a:buChar char="•"/>
            </a:pPr>
            <a:r>
              <a:rPr lang="ru-RU" sz="2400" b="1" dirty="0"/>
              <a:t>Релизы</a:t>
            </a:r>
            <a:r>
              <a:rPr lang="ru-RU" sz="2400" dirty="0"/>
              <a:t>: </a:t>
            </a:r>
            <a:r>
              <a:rPr lang="en-US" sz="2400" dirty="0"/>
              <a:t>feature-driven</a:t>
            </a:r>
            <a:r>
              <a:rPr lang="ru-RU" sz="2400" dirty="0"/>
              <a:t> или </a:t>
            </a:r>
            <a:r>
              <a:rPr lang="en-US" sz="2400" dirty="0"/>
              <a:t>time-driven</a:t>
            </a:r>
            <a:endParaRPr lang="ru-RU" sz="2400" dirty="0"/>
          </a:p>
          <a:p>
            <a:pPr>
              <a:spcBef>
                <a:spcPts val="1200"/>
              </a:spcBef>
              <a:spcAft>
                <a:spcPts val="600"/>
              </a:spcAft>
            </a:pPr>
            <a:endParaRPr lang="ru-RU" sz="2400" dirty="0"/>
          </a:p>
        </p:txBody>
      </p:sp>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48405"/>
            <a:ext cx="2037347" cy="654498"/>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9052" y="1274935"/>
            <a:ext cx="4632969" cy="4340361"/>
          </a:xfrm>
          <a:prstGeom prst="rect">
            <a:avLst/>
          </a:prstGeom>
        </p:spPr>
      </p:pic>
    </p:spTree>
    <p:extLst>
      <p:ext uri="{BB962C8B-B14F-4D97-AF65-F5344CB8AC3E}">
        <p14:creationId xmlns:p14="http://schemas.microsoft.com/office/powerpoint/2010/main" val="1595227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33623" y="296686"/>
            <a:ext cx="8653895" cy="443198"/>
          </a:xfrm>
        </p:spPr>
        <p:txBody>
          <a:bodyPr/>
          <a:lstStyle/>
          <a:p>
            <a:r>
              <a:rPr lang="ru-RU" sz="3200" b="1" dirty="0"/>
              <a:t>Что можно выкинуть из </a:t>
            </a:r>
            <a:r>
              <a:rPr lang="en-US" sz="3200" b="1" dirty="0"/>
              <a:t>Scope?</a:t>
            </a:r>
            <a:endParaRPr lang="ru-RU" sz="3200" b="1" dirty="0"/>
          </a:p>
        </p:txBody>
      </p:sp>
      <p:sp>
        <p:nvSpPr>
          <p:cNvPr id="12" name="Номер слайда 11"/>
          <p:cNvSpPr>
            <a:spLocks noGrp="1"/>
          </p:cNvSpPr>
          <p:nvPr>
            <p:ph type="sldNum" sz="quarter" idx="12"/>
          </p:nvPr>
        </p:nvSpPr>
        <p:spPr/>
        <p:txBody>
          <a:bodyPr/>
          <a:lstStyle/>
          <a:p>
            <a:fld id="{D105C08D-A2BB-4D6F-92A2-2CA9551ABFC2}" type="slidenum">
              <a:rPr lang="ru-RU" sz="2000" smtClean="0"/>
              <a:t>5</a:t>
            </a:fld>
            <a:endParaRPr lang="ru-RU" sz="2000" dirty="0"/>
          </a:p>
        </p:txBody>
      </p:sp>
      <p:sp>
        <p:nvSpPr>
          <p:cNvPr id="5" name="Текст 4"/>
          <p:cNvSpPr>
            <a:spLocks noGrp="1"/>
          </p:cNvSpPr>
          <p:nvPr>
            <p:ph type="body" sz="quarter" idx="34"/>
          </p:nvPr>
        </p:nvSpPr>
        <p:spPr>
          <a:xfrm>
            <a:off x="456537" y="1037098"/>
            <a:ext cx="7744205" cy="1495794"/>
          </a:xfrm>
        </p:spPr>
        <p:txBody>
          <a:bodyPr/>
          <a:lstStyle/>
          <a:p>
            <a:pPr>
              <a:spcBef>
                <a:spcPts val="1200"/>
              </a:spcBef>
              <a:spcAft>
                <a:spcPts val="600"/>
              </a:spcAft>
            </a:pPr>
            <a:r>
              <a:rPr lang="ru-RU" sz="2400" dirty="0"/>
              <a:t>Н</a:t>
            </a:r>
            <a:r>
              <a:rPr lang="ru-RU" sz="2400" dirty="0" smtClean="0"/>
              <a:t>ужно убедиться, что </a:t>
            </a:r>
            <a:r>
              <a:rPr lang="en-US" sz="2400" dirty="0" smtClean="0"/>
              <a:t>Scope </a:t>
            </a:r>
            <a:r>
              <a:rPr lang="ru-RU" sz="2400" dirty="0" smtClean="0"/>
              <a:t>превосходит ресурсы</a:t>
            </a:r>
          </a:p>
          <a:p>
            <a:pPr lvl="1" indent="0">
              <a:spcBef>
                <a:spcPts val="1200"/>
              </a:spcBef>
              <a:spcAft>
                <a:spcPts val="600"/>
              </a:spcAft>
              <a:buNone/>
            </a:pPr>
            <a:r>
              <a:rPr lang="ru-RU" sz="2400" dirty="0" smtClean="0"/>
              <a:t>=</a:t>
            </a:r>
            <a:r>
              <a:rPr lang="en-US" sz="2400" dirty="0" smtClean="0"/>
              <a:t>&gt; </a:t>
            </a:r>
            <a:r>
              <a:rPr lang="ru-RU" sz="2400" dirty="0" smtClean="0"/>
              <a:t>нужно оценить трудоемкость бизнес требований.</a:t>
            </a:r>
          </a:p>
          <a:p>
            <a:pPr lvl="2" indent="0">
              <a:spcBef>
                <a:spcPts val="1200"/>
              </a:spcBef>
              <a:spcAft>
                <a:spcPts val="600"/>
              </a:spcAft>
              <a:buNone/>
            </a:pPr>
            <a:r>
              <a:rPr lang="ru-RU" sz="2400" dirty="0" smtClean="0"/>
              <a:t>=</a:t>
            </a:r>
            <a:r>
              <a:rPr lang="en-US" sz="2400" dirty="0" smtClean="0"/>
              <a:t>&gt; </a:t>
            </a:r>
            <a:r>
              <a:rPr lang="ru-RU" sz="2400" dirty="0" smtClean="0"/>
              <a:t>нужно провести анализ всего </a:t>
            </a:r>
            <a:r>
              <a:rPr lang="en-US" sz="2400" dirty="0" smtClean="0"/>
              <a:t>Scope</a:t>
            </a:r>
            <a:endParaRPr lang="ru-RU"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107" y="3068664"/>
            <a:ext cx="8696549" cy="3322602"/>
          </a:xfrm>
          <a:prstGeom prst="rect">
            <a:avLst/>
          </a:prstGeom>
        </p:spPr>
      </p:pic>
    </p:spTree>
    <p:extLst>
      <p:ext uri="{BB962C8B-B14F-4D97-AF65-F5344CB8AC3E}">
        <p14:creationId xmlns:p14="http://schemas.microsoft.com/office/powerpoint/2010/main" val="1191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2000" y="228234"/>
            <a:ext cx="8653895" cy="443198"/>
          </a:xfrm>
        </p:spPr>
        <p:txBody>
          <a:bodyPr/>
          <a:lstStyle/>
          <a:p>
            <a:r>
              <a:rPr lang="ru-RU" sz="3200" b="1" dirty="0"/>
              <a:t>Ловушки </a:t>
            </a:r>
            <a:r>
              <a:rPr lang="ru-RU" sz="3200" b="1" dirty="0" smtClean="0"/>
              <a:t>раннего сквозного анализа</a:t>
            </a:r>
            <a:endParaRPr lang="ru-RU" sz="3200" b="1" dirty="0"/>
          </a:p>
        </p:txBody>
      </p:sp>
      <p:sp>
        <p:nvSpPr>
          <p:cNvPr id="12" name="Номер слайда 11"/>
          <p:cNvSpPr>
            <a:spLocks noGrp="1"/>
          </p:cNvSpPr>
          <p:nvPr>
            <p:ph type="sldNum" sz="quarter" idx="12"/>
          </p:nvPr>
        </p:nvSpPr>
        <p:spPr/>
        <p:txBody>
          <a:bodyPr/>
          <a:lstStyle/>
          <a:p>
            <a:fld id="{D105C08D-A2BB-4D6F-92A2-2CA9551ABFC2}" type="slidenum">
              <a:rPr lang="ru-RU" sz="2000" smtClean="0"/>
              <a:t>6</a:t>
            </a:fld>
            <a:endParaRPr lang="ru-RU" sz="2000" dirty="0"/>
          </a:p>
        </p:txBody>
      </p:sp>
      <p:sp>
        <p:nvSpPr>
          <p:cNvPr id="5" name="Текст 4"/>
          <p:cNvSpPr>
            <a:spLocks noGrp="1"/>
          </p:cNvSpPr>
          <p:nvPr>
            <p:ph type="body" sz="quarter" idx="34"/>
          </p:nvPr>
        </p:nvSpPr>
        <p:spPr>
          <a:xfrm>
            <a:off x="466522" y="1200957"/>
            <a:ext cx="4998613" cy="4385816"/>
          </a:xfrm>
        </p:spPr>
        <p:txBody>
          <a:bodyPr/>
          <a:lstStyle/>
          <a:p>
            <a:pPr marL="342892" indent="-342892">
              <a:spcBef>
                <a:spcPts val="1200"/>
              </a:spcBef>
              <a:spcAft>
                <a:spcPts val="600"/>
              </a:spcAft>
              <a:buFont typeface="+mj-lt"/>
              <a:buAutoNum type="arabicPeriod"/>
            </a:pPr>
            <a:r>
              <a:rPr lang="ru-RU" sz="2400" dirty="0" smtClean="0"/>
              <a:t>Бизнес не знает деталей заранее. </a:t>
            </a:r>
            <a:r>
              <a:rPr lang="ru-RU" sz="2400" dirty="0" smtClean="0"/>
              <a:t/>
            </a:r>
            <a:br>
              <a:rPr lang="ru-RU" sz="2400" dirty="0" smtClean="0"/>
            </a:br>
            <a:r>
              <a:rPr lang="en-US" sz="2400" dirty="0" smtClean="0"/>
              <a:t>=&gt; </a:t>
            </a:r>
            <a:r>
              <a:rPr lang="ru-RU" sz="2400" dirty="0" smtClean="0"/>
              <a:t>Требования </a:t>
            </a:r>
            <a:r>
              <a:rPr lang="ru-RU" sz="2400" dirty="0" err="1" smtClean="0"/>
              <a:t>недосогл</a:t>
            </a:r>
            <a:r>
              <a:rPr lang="ru-RU" sz="2400" dirty="0" err="1"/>
              <a:t>а</a:t>
            </a:r>
            <a:r>
              <a:rPr lang="ru-RU" sz="2400" dirty="0" err="1" smtClean="0"/>
              <a:t>сованы</a:t>
            </a:r>
            <a:endParaRPr lang="ru-RU" sz="2400" dirty="0" smtClean="0"/>
          </a:p>
          <a:p>
            <a:pPr marL="342892" indent="-342892">
              <a:spcBef>
                <a:spcPts val="1200"/>
              </a:spcBef>
              <a:spcAft>
                <a:spcPts val="600"/>
              </a:spcAft>
              <a:buFont typeface="+mj-lt"/>
              <a:buAutoNum type="arabicPeriod"/>
            </a:pPr>
            <a:r>
              <a:rPr lang="ru-RU" sz="2400" dirty="0" smtClean="0"/>
              <a:t>Бизнес меняет мнение </a:t>
            </a:r>
            <a:r>
              <a:rPr lang="ru-RU" sz="2400" dirty="0"/>
              <a:t>до </a:t>
            </a:r>
            <a:r>
              <a:rPr lang="ru-RU" sz="2400" dirty="0" smtClean="0"/>
              <a:t>разработки =</a:t>
            </a:r>
            <a:r>
              <a:rPr lang="en-US" sz="2400" dirty="0" smtClean="0"/>
              <a:t>&gt; </a:t>
            </a:r>
            <a:r>
              <a:rPr lang="ru-RU" sz="2400" dirty="0" smtClean="0"/>
              <a:t>придется</a:t>
            </a:r>
            <a:r>
              <a:rPr lang="en-US" sz="2400" dirty="0" smtClean="0"/>
              <a:t> </a:t>
            </a:r>
            <a:r>
              <a:rPr lang="ru-RU" sz="2400" dirty="0" smtClean="0"/>
              <a:t>переписывать</a:t>
            </a:r>
            <a:r>
              <a:rPr lang="ru-RU" sz="2400" dirty="0"/>
              <a:t>.  </a:t>
            </a:r>
            <a:endParaRPr lang="en-US" sz="2400" dirty="0"/>
          </a:p>
          <a:p>
            <a:pPr marL="342892" indent="-342892">
              <a:spcBef>
                <a:spcPts val="1200"/>
              </a:spcBef>
              <a:spcAft>
                <a:spcPts val="600"/>
              </a:spcAft>
              <a:buFont typeface="+mj-lt"/>
              <a:buAutoNum type="arabicPeriod"/>
            </a:pPr>
            <a:r>
              <a:rPr lang="ru-RU" sz="2400" dirty="0" smtClean="0"/>
              <a:t>Повторные </a:t>
            </a:r>
            <a:r>
              <a:rPr lang="ru-RU" sz="2400" dirty="0"/>
              <a:t>согласования </a:t>
            </a:r>
            <a:r>
              <a:rPr lang="ru-RU" sz="2400" dirty="0" smtClean="0"/>
              <a:t>раздражают </a:t>
            </a:r>
            <a:r>
              <a:rPr lang="en-US" sz="2400" dirty="0" smtClean="0"/>
              <a:t>=&gt;</a:t>
            </a:r>
            <a:r>
              <a:rPr lang="ru-RU" sz="2400" dirty="0"/>
              <a:t> </a:t>
            </a:r>
            <a:r>
              <a:rPr lang="ru-RU" sz="2400" dirty="0" smtClean="0"/>
              <a:t>заинтересованные лица </a:t>
            </a:r>
            <a:r>
              <a:rPr lang="ru-RU" sz="2400" dirty="0"/>
              <a:t>перестают </a:t>
            </a:r>
            <a:r>
              <a:rPr lang="ru-RU" sz="2400" dirty="0" smtClean="0"/>
              <a:t>читать документ.</a:t>
            </a:r>
            <a:endParaRPr lang="ru-RU" sz="2400" dirty="0" smtClean="0"/>
          </a:p>
          <a:p>
            <a:pPr marL="342892" indent="-342892">
              <a:spcBef>
                <a:spcPts val="1200"/>
              </a:spcBef>
              <a:spcAft>
                <a:spcPts val="600"/>
              </a:spcAft>
              <a:buFont typeface="+mj-lt"/>
              <a:buAutoNum type="arabicPeriod"/>
            </a:pPr>
            <a:r>
              <a:rPr lang="ru-RU" sz="2400" dirty="0" smtClean="0"/>
              <a:t>=</a:t>
            </a:r>
            <a:r>
              <a:rPr lang="en-US" sz="2400" dirty="0" smtClean="0"/>
              <a:t>&gt; </a:t>
            </a:r>
            <a:r>
              <a:rPr lang="ru-RU" sz="2400" dirty="0" smtClean="0"/>
              <a:t>Без </a:t>
            </a:r>
            <a:r>
              <a:rPr lang="ru-RU" sz="2400" dirty="0" smtClean="0"/>
              <a:t>обратной связи артефакт </a:t>
            </a:r>
            <a:r>
              <a:rPr lang="ru-RU" sz="2400" dirty="0"/>
              <a:t>накапливает </a:t>
            </a:r>
            <a:r>
              <a:rPr lang="ru-RU" sz="2400" dirty="0" smtClean="0"/>
              <a:t>ошибки и становится бесполезным</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2008" y="2420700"/>
            <a:ext cx="2856872" cy="1932045"/>
          </a:xfrm>
          <a:prstGeom prst="rect">
            <a:avLst/>
          </a:prstGeom>
        </p:spPr>
      </p:pic>
      <p:pic>
        <p:nvPicPr>
          <p:cNvPr id="6"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Tree>
    <p:extLst>
      <p:ext uri="{BB962C8B-B14F-4D97-AF65-F5344CB8AC3E}">
        <p14:creationId xmlns:p14="http://schemas.microsoft.com/office/powerpoint/2010/main" val="6975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15898" y="232122"/>
            <a:ext cx="8653895" cy="443198"/>
          </a:xfrm>
        </p:spPr>
        <p:txBody>
          <a:bodyPr/>
          <a:lstStyle/>
          <a:p>
            <a:r>
              <a:rPr lang="ru-RU" sz="3200" b="1" dirty="0" smtClean="0"/>
              <a:t>Жизненный цикл требований в проекте</a:t>
            </a:r>
            <a:endParaRPr lang="ru-RU" sz="3200" b="1" dirty="0"/>
          </a:p>
        </p:txBody>
      </p:sp>
      <p:sp>
        <p:nvSpPr>
          <p:cNvPr id="12" name="Номер слайда 11"/>
          <p:cNvSpPr>
            <a:spLocks noGrp="1"/>
          </p:cNvSpPr>
          <p:nvPr>
            <p:ph type="sldNum" sz="quarter" idx="12"/>
          </p:nvPr>
        </p:nvSpPr>
        <p:spPr>
          <a:xfrm>
            <a:off x="8079212" y="6074157"/>
            <a:ext cx="856684" cy="669925"/>
          </a:xfrm>
        </p:spPr>
        <p:txBody>
          <a:bodyPr/>
          <a:lstStyle/>
          <a:p>
            <a:fld id="{D105C08D-A2BB-4D6F-92A2-2CA9551ABFC2}" type="slidenum">
              <a:rPr lang="ru-RU" sz="2000" smtClean="0"/>
              <a:t>7</a:t>
            </a:fld>
            <a:endParaRPr lang="ru-RU" sz="2000" dirty="0"/>
          </a:p>
        </p:txBody>
      </p:sp>
      <p:sp>
        <p:nvSpPr>
          <p:cNvPr id="9" name="Rectangle 8"/>
          <p:cNvSpPr/>
          <p:nvPr/>
        </p:nvSpPr>
        <p:spPr>
          <a:xfrm>
            <a:off x="5887191" y="2370015"/>
            <a:ext cx="1724066" cy="997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 name="Group 4"/>
          <p:cNvGrpSpPr/>
          <p:nvPr/>
        </p:nvGrpSpPr>
        <p:grpSpPr>
          <a:xfrm>
            <a:off x="352698" y="1058091"/>
            <a:ext cx="8417096" cy="5421085"/>
            <a:chOff x="977998" y="1473072"/>
            <a:chExt cx="7105448" cy="4310477"/>
          </a:xfrm>
        </p:grpSpPr>
        <p:grpSp>
          <p:nvGrpSpPr>
            <p:cNvPr id="3" name="Group 2"/>
            <p:cNvGrpSpPr/>
            <p:nvPr/>
          </p:nvGrpSpPr>
          <p:grpSpPr>
            <a:xfrm>
              <a:off x="977998" y="1473072"/>
              <a:ext cx="6929696" cy="4310477"/>
              <a:chOff x="977998" y="1473072"/>
              <a:chExt cx="6929696" cy="4310477"/>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557" r="1297"/>
              <a:stretch/>
            </p:blipFill>
            <p:spPr>
              <a:xfrm>
                <a:off x="977998" y="1473072"/>
                <a:ext cx="6929696" cy="4310477"/>
              </a:xfrm>
              <a:prstGeom prst="rect">
                <a:avLst/>
              </a:prstGeom>
            </p:spPr>
          </p:pic>
          <p:sp>
            <p:nvSpPr>
              <p:cNvPr id="7" name="Cloud 6"/>
              <p:cNvSpPr/>
              <p:nvPr/>
            </p:nvSpPr>
            <p:spPr>
              <a:xfrm>
                <a:off x="5121644" y="3181630"/>
                <a:ext cx="1683327" cy="141836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840" y="3553573"/>
                <a:ext cx="630938" cy="596648"/>
              </a:xfrm>
              <a:prstGeom prst="rect">
                <a:avLst/>
              </a:prstGeom>
            </p:spPr>
          </p:pic>
        </p:grpSp>
        <p:sp>
          <p:nvSpPr>
            <p:cNvPr id="2" name="Rectangle 1"/>
            <p:cNvSpPr/>
            <p:nvPr/>
          </p:nvSpPr>
          <p:spPr>
            <a:xfrm>
              <a:off x="6804970" y="4656202"/>
              <a:ext cx="1278476" cy="799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Tree>
    <p:extLst>
      <p:ext uri="{BB962C8B-B14F-4D97-AF65-F5344CB8AC3E}">
        <p14:creationId xmlns:p14="http://schemas.microsoft.com/office/powerpoint/2010/main" val="300076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70771" y="359549"/>
            <a:ext cx="8653895" cy="443198"/>
          </a:xfrm>
        </p:spPr>
        <p:txBody>
          <a:bodyPr/>
          <a:lstStyle/>
          <a:p>
            <a:r>
              <a:rPr lang="ru-RU" sz="3200" b="1" dirty="0"/>
              <a:t>Как это выглядит у нас?</a:t>
            </a:r>
          </a:p>
        </p:txBody>
      </p:sp>
      <p:sp>
        <p:nvSpPr>
          <p:cNvPr id="12" name="Номер слайда 11"/>
          <p:cNvSpPr>
            <a:spLocks noGrp="1"/>
          </p:cNvSpPr>
          <p:nvPr>
            <p:ph type="sldNum" sz="quarter" idx="12"/>
          </p:nvPr>
        </p:nvSpPr>
        <p:spPr>
          <a:xfrm>
            <a:off x="8109480" y="6076332"/>
            <a:ext cx="856684" cy="669925"/>
          </a:xfrm>
        </p:spPr>
        <p:txBody>
          <a:bodyPr/>
          <a:lstStyle/>
          <a:p>
            <a:fld id="{D105C08D-A2BB-4D6F-92A2-2CA9551ABFC2}" type="slidenum">
              <a:rPr lang="ru-RU" sz="2000" smtClean="0"/>
              <a:t>8</a:t>
            </a:fld>
            <a:endParaRPr lang="ru-RU" sz="2000" dirty="0"/>
          </a:p>
        </p:txBody>
      </p:sp>
      <p:sp>
        <p:nvSpPr>
          <p:cNvPr id="2" name="Rectangle 1"/>
          <p:cNvSpPr/>
          <p:nvPr/>
        </p:nvSpPr>
        <p:spPr>
          <a:xfrm>
            <a:off x="170771" y="1163022"/>
            <a:ext cx="8519186" cy="461665"/>
          </a:xfrm>
          <a:prstGeom prst="rect">
            <a:avLst/>
          </a:prstGeom>
        </p:spPr>
        <p:txBody>
          <a:bodyPr wrap="square">
            <a:spAutoFit/>
          </a:bodyPr>
          <a:lstStyle/>
          <a:p>
            <a:r>
              <a:rPr lang="en-US" sz="2400" dirty="0"/>
              <a:t>Backlog </a:t>
            </a:r>
            <a:r>
              <a:rPr lang="ru-RU" sz="2400" dirty="0"/>
              <a:t>имеет несколько связанных уровней</a:t>
            </a:r>
            <a:endParaRPr lang="en-US" sz="2400" dirty="0"/>
          </a:p>
        </p:txBody>
      </p:sp>
      <p:pic>
        <p:nvPicPr>
          <p:cNvPr id="6"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grpSp>
        <p:nvGrpSpPr>
          <p:cNvPr id="16" name="Группа 15"/>
          <p:cNvGrpSpPr/>
          <p:nvPr/>
        </p:nvGrpSpPr>
        <p:grpSpPr>
          <a:xfrm>
            <a:off x="305480" y="2113894"/>
            <a:ext cx="8657937" cy="3600400"/>
            <a:chOff x="305480" y="2113894"/>
            <a:chExt cx="8657937" cy="3600400"/>
          </a:xfrm>
        </p:grpSpPr>
        <p:grpSp>
          <p:nvGrpSpPr>
            <p:cNvPr id="11" name="Group 10"/>
            <p:cNvGrpSpPr/>
            <p:nvPr/>
          </p:nvGrpSpPr>
          <p:grpSpPr>
            <a:xfrm>
              <a:off x="305480" y="2113894"/>
              <a:ext cx="8657937" cy="3600400"/>
              <a:chOff x="305480" y="2113894"/>
              <a:chExt cx="8657937" cy="3600400"/>
            </a:xfrm>
          </p:grpSpPr>
          <p:grpSp>
            <p:nvGrpSpPr>
              <p:cNvPr id="5" name="Group 4"/>
              <p:cNvGrpSpPr/>
              <p:nvPr/>
            </p:nvGrpSpPr>
            <p:grpSpPr>
              <a:xfrm>
                <a:off x="305480" y="2113894"/>
                <a:ext cx="8519186" cy="3600400"/>
                <a:chOff x="305480" y="2113894"/>
                <a:chExt cx="8519186" cy="360040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480" y="2113894"/>
                  <a:ext cx="8519186" cy="3600400"/>
                </a:xfrm>
                <a:prstGeom prst="rect">
                  <a:avLst/>
                </a:prstGeom>
              </p:spPr>
            </p:pic>
            <p:sp>
              <p:nvSpPr>
                <p:cNvPr id="3" name="Rectangle 2"/>
                <p:cNvSpPr/>
                <p:nvPr/>
              </p:nvSpPr>
              <p:spPr>
                <a:xfrm>
                  <a:off x="1894114" y="3775166"/>
                  <a:ext cx="1110343" cy="31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49047" y="3600586"/>
                  <a:ext cx="1110343" cy="31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5277394" y="5185954"/>
                <a:ext cx="3547272" cy="528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53074" y="5029200"/>
                <a:ext cx="1110343" cy="31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3941" y="5025715"/>
              <a:ext cx="2755398" cy="633985"/>
            </a:xfrm>
            <a:prstGeom prst="rect">
              <a:avLst/>
            </a:prstGeom>
          </p:spPr>
        </p:pic>
      </p:grpSp>
    </p:spTree>
    <p:extLst>
      <p:ext uri="{BB962C8B-B14F-4D97-AF65-F5344CB8AC3E}">
        <p14:creationId xmlns:p14="http://schemas.microsoft.com/office/powerpoint/2010/main" val="130133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88135" y="287992"/>
            <a:ext cx="7220336" cy="673404"/>
          </a:xfrm>
        </p:spPr>
        <p:txBody>
          <a:bodyPr>
            <a:normAutofit/>
          </a:bodyPr>
          <a:lstStyle/>
          <a:p>
            <a:r>
              <a:rPr lang="ru-RU" sz="3200" dirty="0" smtClean="0"/>
              <a:t>Бизнес требования: Пример</a:t>
            </a:r>
            <a:endParaRPr lang="ru-RU" sz="3200" dirty="0"/>
          </a:p>
        </p:txBody>
      </p:sp>
      <p:graphicFrame>
        <p:nvGraphicFramePr>
          <p:cNvPr id="12" name="Таблица 11"/>
          <p:cNvGraphicFramePr>
            <a:graphicFrameLocks noGrp="1"/>
          </p:cNvGraphicFramePr>
          <p:nvPr>
            <p:extLst>
              <p:ext uri="{D42A27DB-BD31-4B8C-83A1-F6EECF244321}">
                <p14:modId xmlns:p14="http://schemas.microsoft.com/office/powerpoint/2010/main" val="3394757985"/>
              </p:ext>
            </p:extLst>
          </p:nvPr>
        </p:nvGraphicFramePr>
        <p:xfrm>
          <a:off x="511690" y="3562762"/>
          <a:ext cx="7796287" cy="2163980"/>
        </p:xfrm>
        <a:graphic>
          <a:graphicData uri="http://schemas.openxmlformats.org/drawingml/2006/table">
            <a:tbl>
              <a:tblPr firstRow="1" bandRow="1">
                <a:tableStyleId>{5C22544A-7EE6-4342-B048-85BDC9FD1C3A}</a:tableStyleId>
              </a:tblPr>
              <a:tblGrid>
                <a:gridCol w="1036574"/>
                <a:gridCol w="5761404"/>
                <a:gridCol w="998309"/>
              </a:tblGrid>
              <a:tr h="287631">
                <a:tc>
                  <a:txBody>
                    <a:bodyPr/>
                    <a:lstStyle/>
                    <a:p>
                      <a:pPr algn="ctr">
                        <a:spcAft>
                          <a:spcPts val="0"/>
                        </a:spcAft>
                      </a:pPr>
                      <a:r>
                        <a:rPr lang="ru-RU" sz="1800" dirty="0">
                          <a:effectLst/>
                        </a:rPr>
                        <a:t>ID</a:t>
                      </a:r>
                      <a:endParaRPr lang="ru-RU" sz="18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800" dirty="0" err="1">
                          <a:effectLst/>
                        </a:rPr>
                        <a:t>Title</a:t>
                      </a:r>
                      <a:endParaRPr lang="ru-RU" sz="18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lgn="ctr">
                        <a:spcAft>
                          <a:spcPts val="0"/>
                        </a:spcAft>
                      </a:pPr>
                      <a:r>
                        <a:rPr lang="ru-RU" sz="1800" dirty="0" err="1">
                          <a:effectLst/>
                        </a:rPr>
                        <a:t>Priority</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r h="439433">
                <a:tc>
                  <a:txBody>
                    <a:bodyPr/>
                    <a:lstStyle/>
                    <a:p>
                      <a:pPr>
                        <a:spcAft>
                          <a:spcPts val="0"/>
                        </a:spcAft>
                      </a:pPr>
                      <a:r>
                        <a:rPr lang="ru-RU" sz="1800" u="none" dirty="0">
                          <a:effectLst/>
                        </a:rPr>
                        <a:t>1118734 </a:t>
                      </a:r>
                      <a:endParaRPr lang="ru-RU" sz="18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dirty="0">
                          <a:effectLst/>
                        </a:rPr>
                        <a:t>[BRQ</a:t>
                      </a:r>
                      <a:r>
                        <a:rPr lang="ru-RU" sz="1800" dirty="0" smtClean="0">
                          <a:effectLst/>
                        </a:rPr>
                        <a:t>] Управлять</a:t>
                      </a:r>
                      <a:r>
                        <a:rPr lang="ru-RU" sz="1800" baseline="0" dirty="0" smtClean="0">
                          <a:effectLst/>
                        </a:rPr>
                        <a:t> задачами с учетом </a:t>
                      </a:r>
                      <a:r>
                        <a:rPr lang="ru-RU" sz="1800" baseline="0" dirty="0" err="1" smtClean="0">
                          <a:effectLst/>
                        </a:rPr>
                        <a:t>орг</a:t>
                      </a:r>
                      <a:r>
                        <a:rPr lang="ru-RU" sz="1800" baseline="0" dirty="0" smtClean="0">
                          <a:effectLst/>
                        </a:rPr>
                        <a:t> структуры</a:t>
                      </a:r>
                      <a:endParaRPr lang="ru-RU" sz="18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a:effectLst/>
                        </a:rPr>
                        <a:t>1</a:t>
                      </a:r>
                      <a:endParaRPr lang="ru-RU" sz="1800">
                        <a:effectLst/>
                        <a:latin typeface="Times New Roman" panose="02020603050405020304" pitchFamily="18" charset="0"/>
                        <a:ea typeface="Calibri" panose="020F0502020204030204" pitchFamily="34" charset="0"/>
                      </a:endParaRPr>
                    </a:p>
                  </a:txBody>
                  <a:tcPr marL="11682" marR="11682" marT="4705" marB="4705"/>
                </a:tc>
              </a:tr>
              <a:tr h="439433">
                <a:tc>
                  <a:txBody>
                    <a:bodyPr/>
                    <a:lstStyle/>
                    <a:p>
                      <a:pPr>
                        <a:spcAft>
                          <a:spcPts val="0"/>
                        </a:spcAft>
                      </a:pPr>
                      <a:r>
                        <a:rPr lang="ru-RU" sz="1800" u="none" dirty="0" smtClean="0">
                          <a:effectLst/>
                        </a:rPr>
                        <a:t>1600697 </a:t>
                      </a:r>
                      <a:endParaRPr lang="en-US" sz="1800" u="none" dirty="0" smtClean="0">
                        <a:effectLst/>
                      </a:endParaRPr>
                    </a:p>
                  </a:txBody>
                  <a:tcPr marL="11682" marR="11682" marT="4705" marB="4705"/>
                </a:tc>
                <a:tc>
                  <a:txBody>
                    <a:bodyPr/>
                    <a:lstStyle/>
                    <a:p>
                      <a:r>
                        <a:rPr lang="ru-RU" sz="1800" dirty="0" smtClean="0">
                          <a:effectLst/>
                        </a:rPr>
                        <a:t>[BRQ] Сотрудник отчитывается о </a:t>
                      </a:r>
                      <a:r>
                        <a:rPr lang="ru-RU" sz="1800" baseline="0" dirty="0" smtClean="0">
                          <a:effectLst/>
                        </a:rPr>
                        <a:t>результатах задачи</a:t>
                      </a:r>
                      <a:endParaRPr lang="en-US" sz="1800" dirty="0"/>
                    </a:p>
                  </a:txBody>
                  <a:tcPr marL="11682" marR="11682" marT="4705" marB="4705"/>
                </a:tc>
                <a:tc>
                  <a:txBody>
                    <a:bodyPr/>
                    <a:lstStyle/>
                    <a:p>
                      <a:pPr>
                        <a:spcAft>
                          <a:spcPts val="0"/>
                        </a:spcAft>
                      </a:pPr>
                      <a:r>
                        <a:rPr lang="ru-RU" sz="1800" dirty="0">
                          <a:effectLst/>
                        </a:rPr>
                        <a:t>1</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r h="439433">
                <a:tc>
                  <a:txBody>
                    <a:bodyPr/>
                    <a:lstStyle/>
                    <a:p>
                      <a:pPr>
                        <a:spcAft>
                          <a:spcPts val="0"/>
                        </a:spcAft>
                      </a:pPr>
                      <a:r>
                        <a:rPr lang="ru-RU" sz="1800" u="none" dirty="0">
                          <a:effectLst/>
                        </a:rPr>
                        <a:t>1303457 </a:t>
                      </a:r>
                      <a:endParaRPr lang="ru-RU" sz="18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dirty="0">
                          <a:effectLst/>
                        </a:rPr>
                        <a:t>[BRQ</a:t>
                      </a:r>
                      <a:r>
                        <a:rPr lang="ru-RU" sz="1800" dirty="0" smtClean="0">
                          <a:effectLst/>
                        </a:rPr>
                        <a:t>] Процедура оценки</a:t>
                      </a:r>
                      <a:r>
                        <a:rPr lang="ru-RU" sz="1800" baseline="0" dirty="0" smtClean="0">
                          <a:effectLst/>
                        </a:rPr>
                        <a:t> результатов выполнения</a:t>
                      </a:r>
                      <a:endParaRPr lang="ru-RU" sz="18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dirty="0" smtClean="0">
                          <a:effectLst/>
                          <a:latin typeface="+mn-lt"/>
                          <a:ea typeface="+mn-ea"/>
                        </a:rPr>
                        <a:t>1</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r h="4666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800" u="none" dirty="0" smtClean="0">
                          <a:effectLst/>
                        </a:rPr>
                        <a:t>1664178 </a:t>
                      </a:r>
                      <a:endParaRPr lang="ru-RU" sz="1800" u="none" dirty="0" smtClean="0">
                        <a:effectLst/>
                        <a:latin typeface="Times New Roman" panose="02020603050405020304" pitchFamily="18" charset="0"/>
                        <a:ea typeface="Calibri" panose="020F0502020204030204" pitchFamily="34" charset="0"/>
                      </a:endParaRPr>
                    </a:p>
                    <a:p>
                      <a:pPr>
                        <a:spcAft>
                          <a:spcPts val="0"/>
                        </a:spcAft>
                      </a:pPr>
                      <a:endParaRPr lang="ru-RU" sz="1800" u="none"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dirty="0">
                          <a:effectLst/>
                        </a:rPr>
                        <a:t>[BRQ</a:t>
                      </a:r>
                      <a:r>
                        <a:rPr lang="ru-RU" sz="1800" dirty="0" smtClean="0">
                          <a:effectLst/>
                        </a:rPr>
                        <a:t>] </a:t>
                      </a:r>
                      <a:r>
                        <a:rPr lang="ru-RU" sz="1800" dirty="0" err="1" smtClean="0">
                          <a:effectLst/>
                        </a:rPr>
                        <a:t>Дашборд</a:t>
                      </a:r>
                      <a:r>
                        <a:rPr lang="ru-RU" sz="1800" dirty="0" smtClean="0">
                          <a:effectLst/>
                        </a:rPr>
                        <a:t> активности сотрудников в системе</a:t>
                      </a:r>
                      <a:endParaRPr lang="ru-RU" sz="1800" dirty="0">
                        <a:effectLst/>
                        <a:latin typeface="Times New Roman" panose="02020603050405020304" pitchFamily="18" charset="0"/>
                        <a:ea typeface="Calibri" panose="020F0502020204030204" pitchFamily="34" charset="0"/>
                      </a:endParaRPr>
                    </a:p>
                  </a:txBody>
                  <a:tcPr marL="11682" marR="11682" marT="4705" marB="4705"/>
                </a:tc>
                <a:tc>
                  <a:txBody>
                    <a:bodyPr/>
                    <a:lstStyle/>
                    <a:p>
                      <a:pPr>
                        <a:spcAft>
                          <a:spcPts val="0"/>
                        </a:spcAft>
                      </a:pPr>
                      <a:r>
                        <a:rPr lang="ru-RU" sz="1800" dirty="0" smtClean="0">
                          <a:effectLst/>
                          <a:latin typeface="+mn-lt"/>
                          <a:ea typeface="+mn-ea"/>
                        </a:rPr>
                        <a:t>2</a:t>
                      </a:r>
                      <a:endParaRPr lang="ru-RU" sz="1800" dirty="0">
                        <a:effectLst/>
                        <a:latin typeface="Times New Roman" panose="02020603050405020304" pitchFamily="18" charset="0"/>
                        <a:ea typeface="Calibri" panose="020F0502020204030204" pitchFamily="34" charset="0"/>
                      </a:endParaRPr>
                    </a:p>
                  </a:txBody>
                  <a:tcPr marL="11682" marR="11682" marT="4705" marB="4705"/>
                </a:tc>
              </a:tr>
            </a:tbl>
          </a:graphicData>
        </a:graphic>
      </p:graphicFrame>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794" y="961396"/>
            <a:ext cx="2179044" cy="1556460"/>
          </a:xfrm>
          <a:prstGeom prst="rect">
            <a:avLst/>
          </a:prstGeom>
        </p:spPr>
      </p:pic>
      <p:sp>
        <p:nvSpPr>
          <p:cNvPr id="3" name="Rectangle 2"/>
          <p:cNvSpPr/>
          <p:nvPr/>
        </p:nvSpPr>
        <p:spPr>
          <a:xfrm>
            <a:off x="404949" y="1177930"/>
            <a:ext cx="5643154" cy="1810752"/>
          </a:xfrm>
          <a:prstGeom prst="rect">
            <a:avLst/>
          </a:prstGeom>
        </p:spPr>
        <p:txBody>
          <a:bodyPr wrap="square">
            <a:spAutoFit/>
          </a:bodyPr>
          <a:lstStyle/>
          <a:p>
            <a:pPr>
              <a:spcBef>
                <a:spcPts val="900"/>
              </a:spcBef>
              <a:spcAft>
                <a:spcPts val="450"/>
              </a:spcAft>
            </a:pPr>
            <a:r>
              <a:rPr lang="ru-RU" sz="2000" dirty="0"/>
              <a:t>Пусть есть система ведения </a:t>
            </a:r>
            <a:r>
              <a:rPr lang="ru-RU" sz="2000" dirty="0" err="1"/>
              <a:t>орг</a:t>
            </a:r>
            <a:r>
              <a:rPr lang="ru-RU" sz="2000" dirty="0"/>
              <a:t> структуры компании. </a:t>
            </a:r>
          </a:p>
          <a:p>
            <a:pPr>
              <a:spcBef>
                <a:spcPts val="900"/>
              </a:spcBef>
              <a:spcAft>
                <a:spcPts val="450"/>
              </a:spcAft>
            </a:pPr>
            <a:r>
              <a:rPr lang="ru-RU" sz="2000" dirty="0"/>
              <a:t>Мы хотим расширить </a:t>
            </a:r>
            <a:r>
              <a:rPr lang="ru-RU" sz="2000" dirty="0" err="1"/>
              <a:t>расширить</a:t>
            </a:r>
            <a:r>
              <a:rPr lang="ru-RU" sz="2000" dirty="0"/>
              <a:t> ее до системы управления поручениями и целями с учетом </a:t>
            </a:r>
            <a:r>
              <a:rPr lang="ru-RU" sz="2000" dirty="0" err="1"/>
              <a:t>орг</a:t>
            </a:r>
            <a:r>
              <a:rPr lang="ru-RU" sz="2000" dirty="0"/>
              <a:t> структуры. </a:t>
            </a:r>
          </a:p>
        </p:txBody>
      </p:sp>
      <p:pic>
        <p:nvPicPr>
          <p:cNvPr id="7"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316" y="26109"/>
            <a:ext cx="1457860" cy="5945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03502"/>
            <a:ext cx="2037347" cy="654498"/>
          </a:xfrm>
          <a:prstGeom prst="rect">
            <a:avLst/>
          </a:prstGeom>
        </p:spPr>
      </p:pic>
      <p:sp>
        <p:nvSpPr>
          <p:cNvPr id="10" name="Номер слайда 11"/>
          <p:cNvSpPr txBox="1">
            <a:spLocks/>
          </p:cNvSpPr>
          <p:nvPr/>
        </p:nvSpPr>
        <p:spPr>
          <a:xfrm>
            <a:off x="8109480" y="6076332"/>
            <a:ext cx="856684" cy="669925"/>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buFont typeface="Arial" panose="020B0604020202020204" pitchFamily="34" charset="0"/>
              <a:buChar char="•"/>
              <a:defRPr sz="1100" b="0" kern="1200">
                <a:solidFill>
                  <a:srgbClr val="575757"/>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fld id="{D105C08D-A2BB-4D6F-92A2-2CA9551ABFC2}" type="slidenum">
              <a:rPr lang="ru-RU" sz="2000" smtClean="0"/>
              <a:pPr marL="0" indent="0" algn="r">
                <a:buNone/>
              </a:pPr>
              <a:t>9</a:t>
            </a:fld>
            <a:endParaRPr lang="ru-RU" sz="2000" dirty="0"/>
          </a:p>
        </p:txBody>
      </p:sp>
    </p:spTree>
    <p:extLst>
      <p:ext uri="{BB962C8B-B14F-4D97-AF65-F5344CB8AC3E}">
        <p14:creationId xmlns:p14="http://schemas.microsoft.com/office/powerpoint/2010/main" val="2616970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1702</TotalTime>
  <Words>3259</Words>
  <Application>Microsoft Office PowerPoint</Application>
  <PresentationFormat>Экран (4:3)</PresentationFormat>
  <Paragraphs>244</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Calibri Light</vt:lpstr>
      <vt:lpstr>Open Sans</vt:lpstr>
      <vt:lpstr>Symbol</vt:lpstr>
      <vt:lpstr>Times New Roman</vt:lpstr>
      <vt:lpstr>Office Theme</vt:lpstr>
      <vt:lpstr>Нужные требования в нужное время</vt:lpstr>
      <vt:lpstr>О себе</vt:lpstr>
      <vt:lpstr>Я расскажу…</vt:lpstr>
      <vt:lpstr>Специфика проекта</vt:lpstr>
      <vt:lpstr>Что можно выкинуть из Scope?</vt:lpstr>
      <vt:lpstr>Ловушки раннего сквозного анализа</vt:lpstr>
      <vt:lpstr>Жизненный цикл требований в проекте</vt:lpstr>
      <vt:lpstr>Как это выглядит у нас?</vt:lpstr>
      <vt:lpstr>Бизнес требования: Пример</vt:lpstr>
      <vt:lpstr>Декомпозиция на системные требования</vt:lpstr>
      <vt:lpstr>Системные требования в Scope</vt:lpstr>
      <vt:lpstr>Декомпозиция системного требования</vt:lpstr>
      <vt:lpstr>Как изменения влияют на Scope</vt:lpstr>
      <vt:lpstr>Уточнение Scope</vt:lpstr>
      <vt:lpstr>Проработка и передача  требований в разработку</vt:lpstr>
      <vt:lpstr>Презентация PowerPoint</vt:lpstr>
      <vt:lpstr>Что значит нужные требования в нужное время?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Нужные требования в нужное время</dc:title>
  <dc:creator>Natalia Sveshnikova</dc:creator>
  <cp:lastModifiedBy>Natalya Sveshnikova</cp:lastModifiedBy>
  <cp:revision>80</cp:revision>
  <dcterms:created xsi:type="dcterms:W3CDTF">2017-01-24T18:04:40Z</dcterms:created>
  <dcterms:modified xsi:type="dcterms:W3CDTF">2017-03-18T17:15:46Z</dcterms:modified>
</cp:coreProperties>
</file>