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15"/>
  </p:notesMasterIdLst>
  <p:sldIdLst>
    <p:sldId id="256" r:id="rId3"/>
    <p:sldId id="257" r:id="rId4"/>
    <p:sldId id="270" r:id="rId5"/>
    <p:sldId id="26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Proxima Nova" panose="020B0604020202020204" charset="0"/>
      <p:regular r:id="rId20"/>
      <p:bold r:id="rId21"/>
      <p:italic r:id="rId22"/>
      <p:boldItalic r:id="rId23"/>
    </p:embeddedFont>
    <p:embeddedFont>
      <p:font typeface="Proxima Nova Extrabold" panose="020B0604020202020204" charset="0"/>
      <p:bold r:id="rId24"/>
    </p:embeddedFont>
    <p:embeddedFont>
      <p:font typeface="Open Sans" panose="020B0606030504020204" pitchFamily="34" charset="0"/>
      <p:regular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y Kapustin" initials="AK" lastIdx="1" clrIdx="0">
    <p:extLst>
      <p:ext uri="{19B8F6BF-5375-455C-9EA6-DF929625EA0E}">
        <p15:presenceInfo xmlns:p15="http://schemas.microsoft.com/office/powerpoint/2012/main" userId="S-1-5-21-1940030499-2157845448-3148068043-1071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DAFFCB-B564-484C-9997-09963165B074}">
  <a:tblStyle styleId="{BBDAFFCB-B564-484C-9997-09963165B0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749" autoAdjust="0"/>
  </p:normalViewPr>
  <p:slideViewPr>
    <p:cSldViewPr snapToGrid="0">
      <p:cViewPr varScale="1">
        <p:scale>
          <a:sx n="67" d="100"/>
          <a:sy n="67" d="100"/>
        </p:scale>
        <p:origin x="1188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-24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Всем привет! Меня зовут Андрей Капустин. 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Calibri"/>
            </a:endParaRPr>
          </a:p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Занимаюсь аналитикой на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highload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-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проектах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в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телекоме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 и банках. </a:t>
            </a:r>
          </a:p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Сегодня я расскажу о специфике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real-time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сервисов и при чем здесь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Tarantool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. </a:t>
            </a: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Calibri"/>
            </a:endParaRPr>
          </a:p>
          <a:p>
            <a:pPr marL="158750" indent="0">
              <a:buNone/>
            </a:pP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e96d26c5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e96d26c5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ru-RU" sz="14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Почему </a:t>
            </a:r>
            <a:r>
              <a:rPr lang="ru-RU" sz="14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Tarantool</a:t>
            </a:r>
            <a:r>
              <a:rPr lang="ru-RU" sz="14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 оказался эффективен: </a:t>
            </a:r>
            <a:endParaRPr lang="ru-RU" sz="14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Calibri"/>
            </a:endParaRPr>
          </a:p>
          <a:p>
            <a:pPr marL="158750" indent="0">
              <a:buNone/>
            </a:pPr>
            <a:r>
              <a:rPr lang="ru-RU" sz="14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Цель </a:t>
            </a:r>
            <a:r>
              <a:rPr lang="en-US" sz="14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RTM:</a:t>
            </a:r>
            <a:r>
              <a:rPr lang="ru-RU" sz="14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 быстро</a:t>
            </a:r>
            <a:r>
              <a:rPr lang="ru-RU" sz="14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 </a:t>
            </a:r>
            <a:r>
              <a:rPr lang="ru-RU" sz="14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выдать персонализированное предложение</a:t>
            </a:r>
          </a:p>
          <a:p>
            <a:pPr marL="158750" indent="0">
              <a:buNone/>
            </a:pPr>
            <a:r>
              <a:rPr lang="ru-RU" sz="14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Для этого необходимо</a:t>
            </a:r>
            <a:r>
              <a:rPr lang="ru-RU" sz="1400" b="0" i="1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 обрабатывать большой объем данных в </a:t>
            </a:r>
            <a:r>
              <a:rPr lang="en-US" sz="1400" b="0" i="1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real-time</a:t>
            </a:r>
            <a:r>
              <a:rPr lang="ru-RU" sz="1400" b="0" i="1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.</a:t>
            </a:r>
            <a:endParaRPr lang="ru-RU" sz="1400" b="0" i="1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Calibri"/>
            </a:endParaRPr>
          </a:p>
          <a:p>
            <a:pPr marL="0" indent="0">
              <a:buFontTx/>
              <a:buNone/>
            </a:pPr>
            <a:endParaRPr lang="ru-RU" sz="14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Calibri"/>
            </a:endParaRPr>
          </a:p>
          <a:p>
            <a:pPr marL="0" indent="0">
              <a:buFontTx/>
              <a:buNone/>
            </a:pPr>
            <a:r>
              <a:rPr lang="ru-RU" sz="14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Мы сделали это в несколько этапов.</a:t>
            </a:r>
            <a:r>
              <a:rPr lang="ru-RU" sz="14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На каждом этапе проводили тесты, определяли где проседает производительность, как снизить нагрузку на боевые системы.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ru-RU" sz="14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Сначала</a:t>
            </a:r>
            <a:r>
              <a:rPr lang="ru-RU" sz="14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 перенесли в </a:t>
            </a:r>
            <a:r>
              <a:rPr lang="en-US" sz="14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Tarantool</a:t>
            </a:r>
            <a:r>
              <a:rPr lang="en-US" sz="14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 </a:t>
            </a:r>
            <a:r>
              <a:rPr lang="ru-RU" sz="14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п</a:t>
            </a:r>
            <a:r>
              <a:rPr lang="ru-RU" sz="14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рофиль абонента и страты</a:t>
            </a:r>
            <a:r>
              <a:rPr lang="ru-RU" sz="14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2. Затем добавили продуктовый каталог и подключенные услуги.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3. Дальше управление маркетинговыми кампаниями, промо-коды, историю коммуникаций.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4. Постепенно перенесли в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кеш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критичные данные и бизнес-логику.</a:t>
            </a:r>
            <a:endParaRPr lang="ru-RU" sz="14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523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Коллеги,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 я рассказал Вам про свой опыт использования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Tarantool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. </a:t>
            </a:r>
            <a:endParaRPr lang="ru-RU" sz="1100" b="0" i="0" u="none" strike="noStrike" cap="none" baseline="0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Это отличный инструмент, который можно использовать для решения очень широкого набора задач (витрины данных, очереди, системы авторизации).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Но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 в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опрос использования технологий стоит шире и жестче.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Для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бизнеса </a:t>
            </a:r>
            <a:r>
              <a:rPr lang="ru-RU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выход </a:t>
            </a:r>
            <a:r>
              <a:rPr lang="ru-RU" sz="1100" b="1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в онлайн = </a:t>
            </a:r>
            <a:r>
              <a:rPr lang="ru-RU" sz="1100" b="1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выживание</a:t>
            </a:r>
            <a:endParaRPr lang="ru-RU" sz="1100" b="0" i="0" u="none" strike="noStrike" cap="none" baseline="0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Очень важно выстроить 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взаимоотношения с внешними контрагентами, продвигать свои сервисы, делать их более удобными.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Облачные технологии 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обработки данных в режиме реального времени позволяют решать такие задачи.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Чтобы развивать их необходимо делиться опытом 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– вместе мы сможем сделать жизнь лучше! </a:t>
            </a:r>
          </a:p>
        </p:txBody>
      </p:sp>
    </p:spTree>
    <p:extLst>
      <p:ext uri="{BB962C8B-B14F-4D97-AF65-F5344CB8AC3E}">
        <p14:creationId xmlns:p14="http://schemas.microsoft.com/office/powerpoint/2010/main" val="2284968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e96d26c5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e96d26c5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Спасибо за внимание!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Я готов ответить на Ваши вопросы. </a:t>
            </a: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2099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e96d26c5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e96d26c5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Исторически мы делаем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 сервисы 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и 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продукты для B2C. </a:t>
            </a:r>
            <a:endParaRPr lang="ru-RU" sz="1100" b="0" i="0" u="none" strike="noStrike" cap="none" baseline="0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Calibri"/>
            </a:endParaRPr>
          </a:p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Мы построили целую экосистему с миллионами активных пользователей. </a:t>
            </a:r>
          </a:p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Наша экспертиза очень востребована на рынке. </a:t>
            </a:r>
          </a:p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Я расскажу, как мы помогаем нашим заказчикам перевести взаимодействие с клиентами из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оффлайна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в онлайн.     </a:t>
            </a:r>
            <a:endParaRPr lang="ru-RU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sz="1200" b="1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Для </a:t>
            </a:r>
            <a:r>
              <a:rPr lang="ru-RU" sz="1200" b="1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телекома</a:t>
            </a:r>
            <a:r>
              <a:rPr lang="ru-RU" sz="1200" b="1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 актуальная тема - </a:t>
            </a:r>
            <a:r>
              <a:rPr lang="ru-RU" sz="1200" b="1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Real-time</a:t>
            </a:r>
            <a:r>
              <a:rPr lang="ru-RU" sz="1200" b="1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 </a:t>
            </a:r>
            <a:r>
              <a:rPr lang="ru-RU" sz="1200" b="1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Marketing</a:t>
            </a:r>
            <a:endParaRPr lang="ru-RU" sz="1200" b="1" i="0" u="none" strike="noStrike" cap="none" baseline="0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Calibri"/>
            </a:endParaRPr>
          </a:p>
          <a:p>
            <a:pPr marL="158750" indent="0">
              <a:buNone/>
            </a:pPr>
            <a:r>
              <a:rPr lang="ru-RU" sz="1200" dirty="0" smtClean="0">
                <a:effectLst/>
                <a:latin typeface="+mn-lt"/>
                <a:ea typeface="+mn-ea"/>
                <a:cs typeface="+mn-cs"/>
                <a:sym typeface="Calibri"/>
              </a:rPr>
              <a:t>Я расскажу реальный кейс крупного оператора.</a:t>
            </a:r>
          </a:p>
          <a:p>
            <a:pPr marL="158750" indent="0">
              <a:buNone/>
            </a:pPr>
            <a:r>
              <a:rPr lang="ru-RU" sz="1200" dirty="0" smtClean="0">
                <a:effectLst/>
                <a:latin typeface="+mn-lt"/>
                <a:ea typeface="+mn-ea"/>
                <a:cs typeface="+mn-cs"/>
                <a:sym typeface="Calibri"/>
              </a:rPr>
              <a:t>100 млн абонентов. </a:t>
            </a:r>
          </a:p>
          <a:p>
            <a:pPr marL="158750" indent="0">
              <a:buNone/>
            </a:pPr>
            <a:r>
              <a:rPr lang="ru-RU" sz="1200" dirty="0" smtClean="0">
                <a:effectLst/>
                <a:latin typeface="+mn-lt"/>
                <a:ea typeface="+mn-ea"/>
                <a:cs typeface="+mn-cs"/>
                <a:sym typeface="Calibri"/>
              </a:rPr>
              <a:t>Нужно отслеживать метрики: </a:t>
            </a:r>
            <a:r>
              <a:rPr lang="ru-RU" sz="1200" b="1" i="1" dirty="0" smtClean="0">
                <a:effectLst/>
                <a:latin typeface="+mn-lt"/>
                <a:ea typeface="+mn-ea"/>
                <a:cs typeface="+mn-cs"/>
                <a:sym typeface="Calibri"/>
              </a:rPr>
              <a:t>текущий баланс, объём трафика, подключенные услуги. </a:t>
            </a:r>
            <a:endParaRPr lang="en-US" sz="1200" b="1" i="1" dirty="0" smtClean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marL="158750" indent="0">
              <a:buNone/>
            </a:pPr>
            <a:r>
              <a:rPr lang="ru-RU" sz="1200" dirty="0" smtClean="0">
                <a:effectLst/>
                <a:latin typeface="+mn-lt"/>
                <a:ea typeface="+mn-ea"/>
                <a:cs typeface="+mn-cs"/>
                <a:sym typeface="Calibri"/>
              </a:rPr>
              <a:t>Это огромный массив информации. </a:t>
            </a:r>
          </a:p>
          <a:p>
            <a:pPr marL="158750" indent="0">
              <a:buNone/>
            </a:pPr>
            <a:r>
              <a:rPr lang="ru-RU" sz="1200" dirty="0" smtClean="0">
                <a:effectLst/>
                <a:latin typeface="+mn-lt"/>
                <a:ea typeface="+mn-ea"/>
                <a:cs typeface="+mn-cs"/>
                <a:sym typeface="Calibri"/>
              </a:rPr>
              <a:t>Обработать его реально только в фоновом режиме. </a:t>
            </a:r>
          </a:p>
          <a:p>
            <a:pPr marL="158750" indent="0">
              <a:buNone/>
            </a:pPr>
            <a:r>
              <a:rPr lang="ru-RU" sz="1200" dirty="0" smtClean="0">
                <a:effectLst/>
                <a:latin typeface="+mn-lt"/>
                <a:ea typeface="+mn-ea"/>
                <a:cs typeface="+mn-cs"/>
                <a:sym typeface="Calibri"/>
              </a:rPr>
              <a:t>Раз в сутки по ночам, когда нагрузка минимальна. </a:t>
            </a:r>
          </a:p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Получается, что данные отстают на сутки, а хотим взаимодействовать с клиентом в реальном времени!</a:t>
            </a:r>
            <a:r>
              <a:rPr lang="ru-RU" sz="1200" dirty="0" smtClean="0">
                <a:effectLst/>
                <a:latin typeface="+mn-lt"/>
                <a:ea typeface="+mn-ea"/>
                <a:cs typeface="+mn-cs"/>
                <a:sym typeface="Calibri"/>
              </a:rPr>
              <a:t> </a:t>
            </a:r>
          </a:p>
          <a:p>
            <a:pPr marL="158750" indent="0">
              <a:buNone/>
            </a:pPr>
            <a:r>
              <a:rPr lang="ru-RU" sz="1200" dirty="0" smtClean="0">
                <a:effectLst/>
                <a:latin typeface="+mn-lt"/>
                <a:ea typeface="+mn-ea"/>
                <a:cs typeface="+mn-cs"/>
                <a:sym typeface="Calibri"/>
              </a:rPr>
              <a:t>Зачем? Осознали, что </a:t>
            </a:r>
            <a:r>
              <a:rPr lang="ru-RU" sz="1200" b="1" dirty="0" smtClean="0">
                <a:effectLst/>
                <a:latin typeface="+mn-lt"/>
                <a:ea typeface="+mn-ea"/>
                <a:cs typeface="+mn-cs"/>
                <a:sym typeface="Calibri"/>
              </a:rPr>
              <a:t>маркетинг</a:t>
            </a:r>
            <a:r>
              <a:rPr lang="ru-RU" sz="1200" dirty="0" smtClean="0">
                <a:effectLst/>
                <a:latin typeface="+mn-lt"/>
                <a:ea typeface="+mn-ea"/>
                <a:cs typeface="+mn-cs"/>
                <a:sym typeface="Calibri"/>
              </a:rPr>
              <a:t> должен </a:t>
            </a:r>
            <a:r>
              <a:rPr lang="ru-RU" sz="1200" dirty="0" smtClean="0">
                <a:effectLst/>
                <a:latin typeface="+mn-lt"/>
                <a:ea typeface="+mn-ea"/>
                <a:cs typeface="+mn-cs"/>
                <a:sym typeface="Calibri"/>
              </a:rPr>
              <a:t>работать </a:t>
            </a:r>
            <a:r>
              <a:rPr lang="en-US" sz="1200" dirty="0" smtClean="0">
                <a:effectLst/>
                <a:latin typeface="+mn-lt"/>
                <a:ea typeface="+mn-ea"/>
                <a:cs typeface="+mn-cs"/>
                <a:sym typeface="Calibri"/>
              </a:rPr>
              <a:t>24/7</a:t>
            </a:r>
            <a:r>
              <a:rPr lang="ru-RU" sz="1200" dirty="0" smtClean="0">
                <a:effectLst/>
                <a:latin typeface="+mn-lt"/>
                <a:ea typeface="+mn-ea"/>
                <a:cs typeface="+mn-cs"/>
                <a:sym typeface="Calibri"/>
              </a:rPr>
              <a:t>. </a:t>
            </a:r>
            <a:endParaRPr lang="en-US" sz="1200" dirty="0" smtClean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sz="12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Быстро обработали запрос 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– </a:t>
            </a:r>
            <a:r>
              <a:rPr lang="ru-RU" sz="12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клиент доволен</a:t>
            </a:r>
            <a:r>
              <a:rPr lang="ru-RU" sz="12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 – заплатил – </a:t>
            </a:r>
            <a:r>
              <a:rPr lang="en-US" sz="12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win-win</a:t>
            </a:r>
            <a:r>
              <a:rPr lang="ru-RU" sz="12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. </a:t>
            </a:r>
            <a:endParaRPr lang="ru-RU" sz="12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574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e96d26c5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e96d26c5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Теперь надо понять, что такое «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Real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-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time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».  </a:t>
            </a:r>
          </a:p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Есть 2 ключевых параметра: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 </a:t>
            </a:r>
          </a:p>
          <a:p>
            <a:pPr marL="158750" indent="0">
              <a:buNone/>
            </a:pPr>
            <a:r>
              <a:rPr lang="ru-RU" sz="1100" b="1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Время обслуживания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 – сколько у нас есть времени на обработку запроса. </a:t>
            </a:r>
          </a:p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Для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ситуативного маркетинга плюс-минус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30 секунд.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Дольше — уже бессмысленно, момент упущен, клиент ушел. </a:t>
            </a: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А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самое печальное, что в такой ситуации будет непонятно, почему (?) — мы предложили не то или не успели вовремя?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Время задержки</a:t>
            </a:r>
            <a:r>
              <a:rPr lang="ru-RU" sz="12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 – за сколько мы реально обрабатываем запрос. </a:t>
            </a:r>
            <a:endParaRPr lang="ru-RU" sz="12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За 30 секунд нужно успеть не только обработать запрос, но и </a:t>
            </a:r>
            <a:r>
              <a:rPr lang="ru-RU" sz="12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скоммуницировать</a:t>
            </a:r>
            <a:r>
              <a:rPr lang="ru-RU" sz="12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 с абонентом – отправить ему </a:t>
            </a:r>
            <a:r>
              <a:rPr lang="ru-RU" sz="12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оффер</a:t>
            </a:r>
            <a:r>
              <a:rPr lang="ru-RU" sz="12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 через</a:t>
            </a:r>
            <a:r>
              <a:rPr lang="ru-RU" sz="12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 удобный для него канал </a:t>
            </a:r>
            <a:r>
              <a:rPr lang="en-US" sz="14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PUSH, SMS.</a:t>
            </a:r>
            <a:r>
              <a:rPr lang="en-US" sz="14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 </a:t>
            </a:r>
            <a:endParaRPr lang="ru-RU" sz="1400" b="0" i="0" u="none" strike="noStrike" cap="none" baseline="0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413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e96d26c5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e96d26c5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ru-RU" sz="14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Что мешает достичь </a:t>
            </a:r>
            <a:r>
              <a:rPr lang="en-US" sz="14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real</a:t>
            </a:r>
            <a:r>
              <a:rPr lang="ru-RU" sz="14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-</a:t>
            </a:r>
            <a:r>
              <a:rPr lang="en-US" sz="14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time</a:t>
            </a:r>
            <a:r>
              <a:rPr lang="ru-RU" sz="14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? </a:t>
            </a:r>
          </a:p>
          <a:p>
            <a:pPr marL="158750" indent="0">
              <a:buNone/>
            </a:pPr>
            <a:r>
              <a:rPr lang="ru-RU" sz="14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Узким местом является обработка данных. </a:t>
            </a:r>
          </a:p>
          <a:p>
            <a:pPr marL="158750" indent="0">
              <a:buNone/>
            </a:pPr>
            <a:r>
              <a:rPr lang="ru-RU" sz="14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У нас много независимых источников информации. </a:t>
            </a:r>
            <a:endParaRPr lang="ru-RU" sz="14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Calibri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sz="14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Данные противоречивы и разнородны. </a:t>
            </a:r>
          </a:p>
          <a:p>
            <a:pPr marL="158750" indent="0">
              <a:buNone/>
            </a:pPr>
            <a:r>
              <a:rPr lang="ru-RU" sz="14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Появляются </a:t>
            </a:r>
            <a:r>
              <a:rPr lang="ru-RU" sz="14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новые объекты и атрибуты, которые не </a:t>
            </a:r>
            <a:r>
              <a:rPr lang="ru-RU" sz="14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лезут в модель</a:t>
            </a:r>
            <a:r>
              <a:rPr lang="ru-RU" sz="14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 данных</a:t>
            </a:r>
            <a:r>
              <a:rPr lang="ru-RU" sz="14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. </a:t>
            </a:r>
            <a:endParaRPr lang="ru-RU" sz="14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Calibri"/>
            </a:endParaRPr>
          </a:p>
          <a:p>
            <a:pPr marL="158750" indent="0">
              <a:buNone/>
            </a:pPr>
            <a:r>
              <a:rPr lang="ru-RU" sz="14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Постоянно </a:t>
            </a:r>
            <a:r>
              <a:rPr lang="ru-RU" sz="14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усложняется бизнес-логика и возрастает нагрузка на </a:t>
            </a:r>
            <a:r>
              <a:rPr lang="ru-RU" sz="14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систему. </a:t>
            </a:r>
            <a:endParaRPr lang="ru-RU" sz="14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Calibri"/>
            </a:endParaRPr>
          </a:p>
          <a:p>
            <a:pPr marL="158750" indent="0">
              <a:buNone/>
            </a:pPr>
            <a:r>
              <a:rPr lang="ru-RU" sz="14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Становится больше запросов – увеличивается сетевой траффик – скорость обработки падает. </a:t>
            </a:r>
          </a:p>
          <a:p>
            <a:pPr marL="158750" indent="0">
              <a:buNone/>
            </a:pPr>
            <a:r>
              <a:rPr lang="ru-RU" sz="14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Приходится упрощать – «лишние» аналитики на входе отбрасываем, и в итоге не можем сформировать релевантные предложения – просто не хватает информации.  </a:t>
            </a:r>
          </a:p>
          <a:p>
            <a:pPr marL="158750" indent="0">
              <a:buNone/>
            </a:pPr>
            <a:r>
              <a:rPr lang="ru-RU" sz="14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Западные коллеги называют этот эффект «</a:t>
            </a:r>
            <a:r>
              <a:rPr lang="en-US" sz="14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Shit IN </a:t>
            </a:r>
            <a:r>
              <a:rPr lang="ru-RU" sz="14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– </a:t>
            </a:r>
            <a:r>
              <a:rPr lang="en-US" sz="14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Shit OUT</a:t>
            </a:r>
            <a:r>
              <a:rPr lang="ru-RU" sz="14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». </a:t>
            </a:r>
          </a:p>
          <a:p>
            <a:pPr marL="158750" indent="0">
              <a:buNone/>
            </a:pPr>
            <a:r>
              <a:rPr lang="ru-RU" sz="14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Как этого избежать?</a:t>
            </a:r>
            <a:endParaRPr lang="ru-RU" sz="1400" b="0" i="0" u="none" strike="noStrike" cap="none" baseline="0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4516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e96d26c5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e96d26c5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ru-RU" sz="14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Функция </a:t>
            </a:r>
            <a:r>
              <a:rPr lang="ru-RU" sz="14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маркетинга – это постоянные проверки новых гипотез. </a:t>
            </a:r>
          </a:p>
          <a:p>
            <a:pPr marL="158750" indent="0">
              <a:buNone/>
            </a:pPr>
            <a:r>
              <a:rPr lang="ru-RU" sz="14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Все вертится вокруг абонента, поэтому </a:t>
            </a:r>
            <a:r>
              <a:rPr lang="ru-RU" sz="14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чтобы обеспечить </a:t>
            </a:r>
            <a:r>
              <a:rPr lang="en-US" sz="14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Real</a:t>
            </a:r>
            <a:r>
              <a:rPr lang="ru-RU" sz="14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-</a:t>
            </a:r>
            <a:r>
              <a:rPr lang="en-US" sz="14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time </a:t>
            </a:r>
            <a:r>
              <a:rPr lang="ru-RU" sz="14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нам нужно получать информацию за 1 запрос.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Вопросы</a:t>
            </a:r>
            <a:r>
              <a:rPr lang="ru-RU" sz="14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u="sng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Как организовать структуру данных?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Нужно хранить в 1м месте все </a:t>
            </a:r>
            <a:r>
              <a:rPr lang="ru-RU" sz="14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атрибуты</a:t>
            </a:r>
            <a:r>
              <a:rPr lang="ru-RU" sz="14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 – </a:t>
            </a:r>
            <a:r>
              <a:rPr lang="ru-RU" sz="14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значит, она должна быть гибкая и</a:t>
            </a:r>
            <a:r>
              <a:rPr lang="ru-RU" sz="1400" b="1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 расширяемая</a:t>
            </a:r>
            <a:endParaRPr lang="ru-RU" sz="1400" b="1" i="1" u="sng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u="sng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Как </a:t>
            </a:r>
            <a:r>
              <a:rPr lang="ru-RU" sz="1400" b="1" i="1" u="sng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ускорить обработку данных?</a:t>
            </a:r>
            <a:endParaRPr lang="ru-RU" sz="1400" b="1" i="1" u="sng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Закешировать</a:t>
            </a:r>
            <a:r>
              <a:rPr lang="ru-RU" sz="14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 критичные данные, чтобы снизить нагрузку на боевые системы. </a:t>
            </a:r>
            <a:endParaRPr lang="ru-RU" sz="1400" b="0" i="0" u="none" strike="noStrike" cap="none" baseline="0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9226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e96d26c5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e96d26c5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Мы предложили использовать механизм стратификации. </a:t>
            </a:r>
          </a:p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Кубик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разбит на произвольные ячейки, между которыми может перемещаться шарик. </a:t>
            </a:r>
          </a:p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Ячейки – это страты, шарик – это Абонент. </a:t>
            </a:r>
          </a:p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По осям откладываем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атрибуты </a:t>
            </a:r>
            <a:r>
              <a:rPr lang="ru-RU" sz="1100" b="1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возраст</a:t>
            </a:r>
            <a:r>
              <a:rPr lang="ru-RU" sz="1100" b="1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средний чек, частота использования сервиса, профессия, месячный доход, место проживания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Таким образом, страты – это </a:t>
            </a:r>
            <a:r>
              <a:rPr lang="ru-RU" sz="1100" b="1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маркетинговые </a:t>
            </a:r>
            <a:r>
              <a:rPr lang="ru-RU" sz="1100" b="1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группы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и м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ы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можем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real-time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распределять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ним а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бонентов.</a:t>
            </a:r>
            <a:r>
              <a:rPr lang="ru-RU" sz="1100" b="1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Прикручиваем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бизнес-логику формирования </a:t>
            </a:r>
            <a:r>
              <a:rPr lang="ru-RU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офферов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на вход-выход абонента из 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страты 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real-time marketing 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готов. </a:t>
            </a: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7635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e96d26c5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e96d26c5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ru-RU" sz="14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Осталось выбрать</a:t>
            </a:r>
            <a:r>
              <a:rPr lang="ru-RU" sz="1400" b="1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 инструмент для работы со стратами и профилем абонента</a:t>
            </a:r>
            <a:endParaRPr lang="ru-RU" sz="14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Calibri"/>
            </a:endParaRPr>
          </a:p>
          <a:p>
            <a:pPr marL="158750" indent="0">
              <a:buNone/>
            </a:pPr>
            <a:r>
              <a:rPr lang="ru-RU" sz="14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Нам нужна быстрая</a:t>
            </a:r>
            <a:r>
              <a:rPr lang="ru-RU" sz="14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 база данных с поддержкой </a:t>
            </a:r>
            <a:r>
              <a:rPr lang="ru-RU" sz="14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денормализации</a:t>
            </a:r>
            <a:r>
              <a:rPr lang="ru-RU" sz="14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. </a:t>
            </a:r>
          </a:p>
          <a:p>
            <a:pPr marL="158750" indent="0">
              <a:buNone/>
            </a:pPr>
            <a:r>
              <a:rPr lang="ru-RU" sz="14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Денормализация</a:t>
            </a:r>
            <a:r>
              <a:rPr lang="ru-RU" sz="14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 в общем случае позволяет сократить количество таблиц и упростить запросы – не нужны сложные </a:t>
            </a:r>
            <a:r>
              <a:rPr lang="en-US" sz="14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JOIN</a:t>
            </a:r>
            <a:r>
              <a:rPr lang="ru-RU" sz="14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ы. </a:t>
            </a:r>
          </a:p>
          <a:p>
            <a:pPr marL="158750" indent="0">
              <a:buNone/>
            </a:pPr>
            <a:r>
              <a:rPr lang="ru-RU" sz="14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Встроенный сервер приложений позволяет реализовать бизнес-логику внутри и не гонять данные по сети. </a:t>
            </a:r>
          </a:p>
        </p:txBody>
      </p:sp>
    </p:spTree>
    <p:extLst>
      <p:ext uri="{BB962C8B-B14F-4D97-AF65-F5344CB8AC3E}">
        <p14:creationId xmlns:p14="http://schemas.microsoft.com/office/powerpoint/2010/main" val="3360212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e96d26c5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e96d26c5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ru-RU" sz="1400" dirty="0" smtClean="0"/>
              <a:t>Вообще говоря, я сейчас перечислил</a:t>
            </a:r>
            <a:r>
              <a:rPr lang="ru-RU" sz="1400" baseline="0" dirty="0" smtClean="0"/>
              <a:t> типовые требования к высоконагруженному приложению. </a:t>
            </a:r>
          </a:p>
          <a:p>
            <a:pPr marL="158750" indent="0">
              <a:buNone/>
            </a:pPr>
            <a:r>
              <a:rPr lang="ru-RU" sz="1400" baseline="0" dirty="0" smtClean="0"/>
              <a:t>У нас </a:t>
            </a:r>
            <a:r>
              <a:rPr lang="ru-RU" sz="1400" dirty="0" smtClean="0"/>
              <a:t>в </a:t>
            </a:r>
            <a:r>
              <a:rPr lang="en-US" sz="1400" dirty="0" err="1" smtClean="0"/>
              <a:t>Mail.Ru</a:t>
            </a:r>
            <a:r>
              <a:rPr lang="en-US" sz="1400" dirty="0" smtClean="0"/>
              <a:t> </a:t>
            </a:r>
            <a:r>
              <a:rPr lang="ru-RU" sz="1400" dirty="0" smtClean="0"/>
              <a:t>есть коробочное</a:t>
            </a:r>
            <a:r>
              <a:rPr lang="ru-RU" sz="1400" baseline="0" dirty="0" smtClean="0"/>
              <a:t> решение для построения</a:t>
            </a:r>
            <a:r>
              <a:rPr lang="ru-RU" sz="1400" dirty="0" smtClean="0"/>
              <a:t> таких приложений.</a:t>
            </a:r>
            <a:r>
              <a:rPr lang="ru-RU" sz="1400" baseline="0" dirty="0" smtClean="0"/>
              <a:t> </a:t>
            </a:r>
            <a:endParaRPr lang="en-US" sz="1400" baseline="0" dirty="0" smtClean="0"/>
          </a:p>
          <a:p>
            <a:pPr marL="158750" indent="0">
              <a:buNone/>
            </a:pPr>
            <a:r>
              <a:rPr lang="ru-RU" sz="1400" baseline="0" dirty="0" smtClean="0"/>
              <a:t>Изначально </a:t>
            </a:r>
            <a:r>
              <a:rPr lang="en-US" sz="1400" baseline="0" dirty="0" err="1" smtClean="0"/>
              <a:t>Tarantool</a:t>
            </a:r>
            <a:r>
              <a:rPr lang="ru-RU" sz="1400" baseline="0" dirty="0" smtClean="0"/>
              <a:t> </a:t>
            </a:r>
            <a:r>
              <a:rPr lang="en-US" sz="1400" baseline="0" dirty="0" err="1" smtClean="0"/>
              <a:t>opensource</a:t>
            </a:r>
            <a:r>
              <a:rPr lang="ru-RU" sz="1400" baseline="0" dirty="0" smtClean="0"/>
              <a:t> решение, и мы активно развиваем его вместе с </a:t>
            </a:r>
            <a:r>
              <a:rPr lang="en-US" sz="1400" baseline="0" dirty="0" smtClean="0"/>
              <a:t>community. </a:t>
            </a:r>
          </a:p>
          <a:p>
            <a:pPr marL="158750" indent="0">
              <a:buNone/>
            </a:pPr>
            <a:r>
              <a:rPr lang="ru-RU" sz="1400" baseline="0" dirty="0" smtClean="0"/>
              <a:t>Наиболее </a:t>
            </a:r>
            <a:r>
              <a:rPr lang="ru-RU" sz="1400" baseline="0" dirty="0" smtClean="0"/>
              <a:t>востребованный функционал мы вывели на рынок как </a:t>
            </a:r>
            <a:r>
              <a:rPr lang="en-US" sz="1400" baseline="0" dirty="0" smtClean="0"/>
              <a:t>Enterprise </a:t>
            </a:r>
            <a:r>
              <a:rPr lang="ru-RU" sz="1400" baseline="0" dirty="0" smtClean="0"/>
              <a:t>версию. </a:t>
            </a:r>
          </a:p>
          <a:p>
            <a:endParaRPr lang="ru-RU" sz="1400" b="1" baseline="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err="1" smtClean="0"/>
              <a:t>Tarantool</a:t>
            </a:r>
            <a:r>
              <a:rPr lang="en-US" sz="1400" b="1" dirty="0" smtClean="0"/>
              <a:t> </a:t>
            </a:r>
            <a:r>
              <a:rPr lang="ru-RU" sz="1400" b="1" dirty="0" smtClean="0"/>
              <a:t>это полноценный </a:t>
            </a:r>
            <a:r>
              <a:rPr lang="ru-RU" sz="1400" b="1" baseline="0" dirty="0" smtClean="0"/>
              <a:t>инструмент аналитика, позволяет с минимальными усилиями </a:t>
            </a:r>
            <a:r>
              <a:rPr lang="ru-RU" sz="1400" b="1" baseline="0" dirty="0" smtClean="0"/>
              <a:t>создать приложение с нуля:</a:t>
            </a:r>
            <a:endParaRPr lang="ru-RU" sz="1400" b="1" baseline="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baseline="0" dirty="0" smtClean="0"/>
              <a:t>1. Спроектировать схему данных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baseline="0" dirty="0" smtClean="0"/>
              <a:t>2. Настроить правила преобразования </a:t>
            </a:r>
            <a:r>
              <a:rPr lang="ru-RU" sz="14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– </a:t>
            </a:r>
            <a:r>
              <a:rPr lang="ru-RU" sz="1400" b="1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расчет предикатов,</a:t>
            </a:r>
            <a:r>
              <a:rPr lang="ru-RU" sz="1400" b="1" i="1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 дерево решений</a:t>
            </a:r>
            <a:endParaRPr lang="ru-RU" sz="1400" b="0" baseline="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3.</a:t>
            </a:r>
            <a:r>
              <a:rPr lang="ru-RU" sz="14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 Выбрать данные, которые необходимо кешировать</a:t>
            </a:r>
            <a:endParaRPr lang="ru-RU" sz="14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4. </a:t>
            </a:r>
            <a:r>
              <a:rPr lang="ru-RU" sz="14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Мониторить</a:t>
            </a:r>
            <a:r>
              <a:rPr lang="ru-RU" sz="14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Calibri"/>
              </a:rPr>
              <a:t> нагрузку, включить балансировку</a:t>
            </a:r>
          </a:p>
          <a:p>
            <a:pPr marL="158750" indent="0">
              <a:buNone/>
            </a:pPr>
            <a:endParaRPr lang="ru-RU" sz="1400" b="0" i="0" u="none" strike="noStrike" cap="none" baseline="0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2818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 без фона">
  <p:cSld name="TITLE_ONLY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 rot="-5400000">
            <a:off x="8326061" y="4325699"/>
            <a:ext cx="649800" cy="985800"/>
          </a:xfrm>
          <a:prstGeom prst="rtTriangle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8633525" y="4819925"/>
            <a:ext cx="415500" cy="2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000000"/>
                </a:solidFill>
              </a:defRPr>
            </a:lvl1pPr>
            <a:lvl2pPr lvl="1" algn="r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000000"/>
                </a:solidFill>
              </a:defRPr>
            </a:lvl2pPr>
            <a:lvl3pPr lvl="2" algn="r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000000"/>
                </a:solidFill>
              </a:defRPr>
            </a:lvl3pPr>
            <a:lvl4pPr lvl="3" algn="r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000000"/>
                </a:solidFill>
              </a:defRPr>
            </a:lvl4pPr>
            <a:lvl5pPr lvl="4" algn="r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000000"/>
                </a:solidFill>
              </a:defRPr>
            </a:lvl5pPr>
            <a:lvl6pPr lvl="5" algn="r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000000"/>
                </a:solidFill>
              </a:defRPr>
            </a:lvl6pPr>
            <a:lvl7pPr lvl="6" algn="r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000000"/>
                </a:solidFill>
              </a:defRPr>
            </a:lvl7pPr>
            <a:lvl8pPr lvl="7" algn="r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000000"/>
                </a:solidFill>
              </a:defRPr>
            </a:lvl8pPr>
            <a:lvl9pPr lvl="8" algn="r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3" name="Google Shape;53;p13"/>
          <p:cNvGrpSpPr/>
          <p:nvPr/>
        </p:nvGrpSpPr>
        <p:grpSpPr>
          <a:xfrm>
            <a:off x="6315600" y="133600"/>
            <a:ext cx="2675875" cy="669100"/>
            <a:chOff x="518850" y="623450"/>
            <a:chExt cx="2675875" cy="669100"/>
          </a:xfrm>
        </p:grpSpPr>
        <p:sp>
          <p:nvSpPr>
            <p:cNvPr id="54" name="Google Shape;54;p13"/>
            <p:cNvSpPr txBox="1"/>
            <p:nvPr/>
          </p:nvSpPr>
          <p:spPr>
            <a:xfrm>
              <a:off x="912925" y="623450"/>
              <a:ext cx="2281800" cy="5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chemeClr val="dk1"/>
                  </a:solidFill>
                  <a:latin typeface="Proxima Nova Extrabold"/>
                  <a:ea typeface="Proxima Nova Extrabold"/>
                  <a:cs typeface="Proxima Nova Extrabold"/>
                  <a:sym typeface="Proxima Nova Extrabold"/>
                </a:rPr>
                <a:t>TaranHouse</a:t>
              </a:r>
              <a:endParaRPr sz="27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3"/>
            <p:cNvSpPr txBox="1"/>
            <p:nvPr/>
          </p:nvSpPr>
          <p:spPr>
            <a:xfrm>
              <a:off x="969025" y="996450"/>
              <a:ext cx="2169600" cy="29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666666"/>
                  </a:solidFill>
                  <a:latin typeface="Verdana"/>
                  <a:ea typeface="Verdana"/>
                  <a:cs typeface="Verdana"/>
                  <a:sym typeface="Verdana"/>
                </a:rPr>
                <a:t>Enterprise Data Lake от Mail.Ru</a:t>
              </a:r>
              <a:endParaRPr sz="9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marL="0" lvl="0" indent="0" algn="l" rtl="0">
                <a:spcBef>
                  <a:spcPts val="160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6" name="Google Shape;56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18850" y="752304"/>
              <a:ext cx="450179" cy="4498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" name="Google Shape;57;p13"/>
          <p:cNvSpPr/>
          <p:nvPr/>
        </p:nvSpPr>
        <p:spPr>
          <a:xfrm rot="5400000">
            <a:off x="111069" y="-111150"/>
            <a:ext cx="429600" cy="651900"/>
          </a:xfrm>
          <a:prstGeom prst="rtTriangle">
            <a:avLst/>
          </a:prstGeom>
          <a:solidFill>
            <a:srgbClr val="EF373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">
  <p:cSld name="CUSTOM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 rot="10800000">
            <a:off x="1" y="557"/>
            <a:ext cx="9143999" cy="844444"/>
          </a:xfrm>
          <a:custGeom>
            <a:avLst/>
            <a:gdLst/>
            <a:ahLst/>
            <a:cxnLst/>
            <a:rect l="l" t="t" r="r" b="b"/>
            <a:pathLst>
              <a:path w="12191998" h="987654" extrusionOk="0">
                <a:moveTo>
                  <a:pt x="6178" y="341239"/>
                </a:moveTo>
                <a:lnTo>
                  <a:pt x="12191998" y="0"/>
                </a:lnTo>
                <a:lnTo>
                  <a:pt x="12191998" y="987654"/>
                </a:lnTo>
                <a:lnTo>
                  <a:pt x="0" y="987654"/>
                </a:lnTo>
                <a:cubicBezTo>
                  <a:pt x="2059" y="772182"/>
                  <a:pt x="4119" y="556711"/>
                  <a:pt x="6178" y="341239"/>
                </a:cubicBezTo>
                <a:close/>
              </a:path>
            </a:pathLst>
          </a:custGeom>
          <a:gradFill>
            <a:gsLst>
              <a:gs pos="0">
                <a:srgbClr val="2E2CA4"/>
              </a:gs>
              <a:gs pos="71000">
                <a:srgbClr val="4D2EA3"/>
              </a:gs>
              <a:gs pos="100000">
                <a:srgbClr val="4D2EA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" name="Google Shape;60;p14"/>
          <p:cNvGrpSpPr/>
          <p:nvPr/>
        </p:nvGrpSpPr>
        <p:grpSpPr>
          <a:xfrm>
            <a:off x="7856414" y="82797"/>
            <a:ext cx="1066543" cy="380365"/>
            <a:chOff x="568992" y="1432830"/>
            <a:chExt cx="8902699" cy="3175000"/>
          </a:xfrm>
        </p:grpSpPr>
        <p:pic>
          <p:nvPicPr>
            <p:cNvPr id="61" name="Google Shape;61;p1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68992" y="1432830"/>
              <a:ext cx="2856132" cy="317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25124" y="1432830"/>
              <a:ext cx="6046567" cy="3175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183750" y="158025"/>
            <a:ext cx="3896400" cy="4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/>
          <p:nvPr/>
        </p:nvSpPr>
        <p:spPr>
          <a:xfrm rot="-5400000">
            <a:off x="8441888" y="4441350"/>
            <a:ext cx="527100" cy="877200"/>
          </a:xfrm>
          <a:prstGeom prst="rtTriangle">
            <a:avLst/>
          </a:prstGeom>
          <a:solidFill>
            <a:srgbClr val="432EA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633525" y="4819925"/>
            <a:ext cx="415500" cy="2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F3F3F3"/>
                </a:solidFill>
              </a:defRPr>
            </a:lvl1pPr>
            <a:lvl2pPr lvl="1" algn="r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F3F3F3"/>
                </a:solidFill>
              </a:defRPr>
            </a:lvl2pPr>
            <a:lvl3pPr lvl="2" algn="r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F3F3F3"/>
                </a:solidFill>
              </a:defRPr>
            </a:lvl3pPr>
            <a:lvl4pPr lvl="3" algn="r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F3F3F3"/>
                </a:solidFill>
              </a:defRPr>
            </a:lvl4pPr>
            <a:lvl5pPr lvl="4" algn="r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F3F3F3"/>
                </a:solidFill>
              </a:defRPr>
            </a:lvl5pPr>
            <a:lvl6pPr lvl="5" algn="r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F3F3F3"/>
                </a:solidFill>
              </a:defRPr>
            </a:lvl6pPr>
            <a:lvl7pPr lvl="6" algn="r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F3F3F3"/>
                </a:solidFill>
              </a:defRPr>
            </a:lvl7pPr>
            <a:lvl8pPr lvl="7" algn="r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F3F3F3"/>
                </a:solidFill>
              </a:defRPr>
            </a:lvl8pPr>
            <a:lvl9pPr lvl="8" algn="r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F3F3F3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>
  <p:cSld name="CUSTOM_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33525" y="4819925"/>
            <a:ext cx="415500" cy="2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434343"/>
                </a:solidFill>
              </a:defRPr>
            </a:lvl1pPr>
            <a:lvl2pPr lvl="1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434343"/>
                </a:solidFill>
              </a:defRPr>
            </a:lvl2pPr>
            <a:lvl3pPr lvl="2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434343"/>
                </a:solidFill>
              </a:defRPr>
            </a:lvl3pPr>
            <a:lvl4pPr lvl="3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434343"/>
                </a:solidFill>
              </a:defRPr>
            </a:lvl4pPr>
            <a:lvl5pPr lvl="4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434343"/>
                </a:solidFill>
              </a:defRPr>
            </a:lvl5pPr>
            <a:lvl6pPr lvl="5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434343"/>
                </a:solidFill>
              </a:defRPr>
            </a:lvl6pPr>
            <a:lvl7pPr lvl="6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434343"/>
                </a:solidFill>
              </a:defRPr>
            </a:lvl7pPr>
            <a:lvl8pPr lvl="7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434343"/>
                </a:solidFill>
              </a:defRPr>
            </a:lvl8pPr>
            <a:lvl9pPr lvl="8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434343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">
  <p:cSld name="CUSTOM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/>
          <p:nvPr/>
        </p:nvSpPr>
        <p:spPr>
          <a:xfrm rot="10800000">
            <a:off x="1" y="557"/>
            <a:ext cx="9143999" cy="844444"/>
          </a:xfrm>
          <a:custGeom>
            <a:avLst/>
            <a:gdLst/>
            <a:ahLst/>
            <a:cxnLst/>
            <a:rect l="l" t="t" r="r" b="b"/>
            <a:pathLst>
              <a:path w="12191998" h="987654" extrusionOk="0">
                <a:moveTo>
                  <a:pt x="6178" y="341239"/>
                </a:moveTo>
                <a:lnTo>
                  <a:pt x="12191998" y="0"/>
                </a:lnTo>
                <a:lnTo>
                  <a:pt x="12191998" y="987654"/>
                </a:lnTo>
                <a:lnTo>
                  <a:pt x="0" y="987654"/>
                </a:lnTo>
                <a:cubicBezTo>
                  <a:pt x="2059" y="772182"/>
                  <a:pt x="4119" y="556711"/>
                  <a:pt x="6178" y="341239"/>
                </a:cubicBezTo>
                <a:close/>
              </a:path>
            </a:pathLst>
          </a:custGeom>
          <a:solidFill>
            <a:srgbClr val="168DE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183750" y="158025"/>
            <a:ext cx="3896400" cy="4422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/>
          <p:nvPr/>
        </p:nvSpPr>
        <p:spPr>
          <a:xfrm rot="-5400000">
            <a:off x="8441888" y="4441350"/>
            <a:ext cx="527100" cy="877200"/>
          </a:xfrm>
          <a:prstGeom prst="rtTriangle">
            <a:avLst/>
          </a:prstGeom>
          <a:solidFill>
            <a:srgbClr val="168DE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7"/>
          <p:cNvSpPr txBox="1">
            <a:spLocks noGrp="1"/>
          </p:cNvSpPr>
          <p:nvPr>
            <p:ph type="sldNum" idx="12"/>
          </p:nvPr>
        </p:nvSpPr>
        <p:spPr>
          <a:xfrm>
            <a:off x="8633525" y="4819925"/>
            <a:ext cx="415500" cy="2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F3F3F3"/>
                </a:solidFill>
              </a:defRPr>
            </a:lvl1pPr>
            <a:lvl2pPr lvl="1" algn="r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F3F3F3"/>
                </a:solidFill>
              </a:defRPr>
            </a:lvl2pPr>
            <a:lvl3pPr lvl="2" algn="r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F3F3F3"/>
                </a:solidFill>
              </a:defRPr>
            </a:lvl3pPr>
            <a:lvl4pPr lvl="3" algn="r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F3F3F3"/>
                </a:solidFill>
              </a:defRPr>
            </a:lvl4pPr>
            <a:lvl5pPr lvl="4" algn="r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F3F3F3"/>
                </a:solidFill>
              </a:defRPr>
            </a:lvl5pPr>
            <a:lvl6pPr lvl="5" algn="r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F3F3F3"/>
                </a:solidFill>
              </a:defRPr>
            </a:lvl6pPr>
            <a:lvl7pPr lvl="6" algn="r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F3F3F3"/>
                </a:solidFill>
              </a:defRPr>
            </a:lvl7pPr>
            <a:lvl8pPr lvl="7" algn="r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F3F3F3"/>
                </a:solidFill>
              </a:defRPr>
            </a:lvl8pPr>
            <a:lvl9pPr lvl="8" algn="r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F3F3F3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7" name="Google Shape;7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99125" y="62850"/>
            <a:ext cx="1249901" cy="44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>
  <p:cSld name="CUSTOM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33525" y="4819925"/>
            <a:ext cx="415500" cy="2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434343"/>
                </a:solidFill>
              </a:defRPr>
            </a:lvl1pPr>
            <a:lvl2pPr lvl="1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434343"/>
                </a:solidFill>
              </a:defRPr>
            </a:lvl2pPr>
            <a:lvl3pPr lvl="2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434343"/>
                </a:solidFill>
              </a:defRPr>
            </a:lvl3pPr>
            <a:lvl4pPr lvl="3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434343"/>
                </a:solidFill>
              </a:defRPr>
            </a:lvl4pPr>
            <a:lvl5pPr lvl="4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434343"/>
                </a:solidFill>
              </a:defRPr>
            </a:lvl5pPr>
            <a:lvl6pPr lvl="5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434343"/>
                </a:solidFill>
              </a:defRPr>
            </a:lvl6pPr>
            <a:lvl7pPr lvl="6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434343"/>
                </a:solidFill>
              </a:defRPr>
            </a:lvl7pPr>
            <a:lvl8pPr lvl="7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434343"/>
                </a:solidFill>
              </a:defRPr>
            </a:lvl8pPr>
            <a:lvl9pPr lvl="8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434343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231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Proxima Nova Regular"/>
                <a:cs typeface="Proxima Nova Regular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45266" y="4869180"/>
            <a:ext cx="3086100" cy="216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Proxima Nova Regular"/>
                <a:cs typeface="Proxima Nova Regular"/>
              </a:defRPr>
            </a:lvl1pPr>
          </a:lstStyle>
          <a:p>
            <a:r>
              <a:rPr lang="en-US" dirty="0" smtClean="0"/>
              <a:t>Source: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29831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33525" y="4819925"/>
            <a:ext cx="415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434343"/>
                </a:solidFill>
              </a:defRPr>
            </a:lvl1pPr>
            <a:lvl2pPr lvl="1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434343"/>
                </a:solidFill>
              </a:defRPr>
            </a:lvl2pPr>
            <a:lvl3pPr lvl="2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434343"/>
                </a:solidFill>
              </a:defRPr>
            </a:lvl3pPr>
            <a:lvl4pPr lvl="3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434343"/>
                </a:solidFill>
              </a:defRPr>
            </a:lvl4pPr>
            <a:lvl5pPr lvl="4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434343"/>
                </a:solidFill>
              </a:defRPr>
            </a:lvl5pPr>
            <a:lvl6pPr lvl="5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434343"/>
                </a:solidFill>
              </a:defRPr>
            </a:lvl6pPr>
            <a:lvl7pPr lvl="6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434343"/>
                </a:solidFill>
              </a:defRPr>
            </a:lvl7pPr>
            <a:lvl8pPr lvl="7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434343"/>
                </a:solidFill>
              </a:defRPr>
            </a:lvl8pPr>
            <a:lvl9pPr lvl="8" rtl="0">
              <a:buClr>
                <a:srgbClr val="888888"/>
              </a:buClr>
              <a:buSzPts val="200"/>
              <a:buFont typeface="Calibri"/>
              <a:buNone/>
              <a:defRPr sz="1200">
                <a:solidFill>
                  <a:srgbClr val="434343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6" r:id="rId3"/>
    <p:sldLayoutId id="2147483667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van@ivanovsoft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hyperlink" Target="http://twitter.com/xore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>
            <a:spLocks noGrp="1"/>
          </p:cNvSpPr>
          <p:nvPr>
            <p:ph type="ctrTitle" idx="4294967295"/>
          </p:nvPr>
        </p:nvSpPr>
        <p:spPr>
          <a:xfrm>
            <a:off x="311700" y="1982400"/>
            <a:ext cx="8520600" cy="8553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Tarantool: </a:t>
            </a:r>
            <a:r>
              <a:rPr lang="ru-RU" sz="4800" dirty="0" smtClean="0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взгляд аналитика</a:t>
            </a:r>
            <a:endParaRPr sz="4800" b="1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5" name="Google Shape;85;p19"/>
          <p:cNvSpPr txBox="1"/>
          <p:nvPr/>
        </p:nvSpPr>
        <p:spPr>
          <a:xfrm>
            <a:off x="4571999" y="4460625"/>
            <a:ext cx="2733676" cy="53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400" dirty="0">
                <a:latin typeface="Proxima Nova" panose="020B0604020202020204" charset="0"/>
              </a:rPr>
              <a:t>Андрей </a:t>
            </a:r>
            <a:r>
              <a:rPr lang="ru-RU" sz="2400" dirty="0" smtClean="0">
                <a:latin typeface="Proxima Nova" panose="020B0604020202020204" charset="0"/>
              </a:rPr>
              <a:t>Капустин</a:t>
            </a:r>
            <a:endParaRPr lang="ru-RU" sz="2400" dirty="0">
              <a:latin typeface="Proxima Nova" panose="020B0604020202020204" charset="0"/>
            </a:endParaRPr>
          </a:p>
        </p:txBody>
      </p:sp>
      <p:pic>
        <p:nvPicPr>
          <p:cNvPr id="86" name="Google Shape;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2150" y="4460625"/>
            <a:ext cx="1412450" cy="5142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9"/>
          <p:cNvSpPr txBox="1"/>
          <p:nvPr/>
        </p:nvSpPr>
        <p:spPr>
          <a:xfrm>
            <a:off x="0" y="2907275"/>
            <a:ext cx="9144000" cy="585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latin typeface="Proxima Nova" panose="020B0604020202020204" charset="0"/>
              </a:rPr>
              <a:t>Особенности проектирования высоконагруженных сервисов</a:t>
            </a:r>
            <a:endParaRPr sz="2400" dirty="0">
              <a:latin typeface="Proxima Nova" panose="020B0604020202020204" charset="0"/>
            </a:endParaRPr>
          </a:p>
        </p:txBody>
      </p:sp>
      <p:pic>
        <p:nvPicPr>
          <p:cNvPr id="7" name="Google Shape;9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4310" y="268014"/>
            <a:ext cx="1655379" cy="1714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183750" y="158025"/>
            <a:ext cx="3896400" cy="4422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Tarantool</a:t>
            </a:r>
            <a:r>
              <a:rPr lang="en-US" dirty="0" smtClean="0"/>
              <a:t> </a:t>
            </a:r>
            <a:r>
              <a:rPr lang="ru-RU" dirty="0" smtClean="0"/>
              <a:t>для</a:t>
            </a:r>
            <a:r>
              <a:rPr lang="en-US" dirty="0" smtClean="0"/>
              <a:t> RTM</a:t>
            </a:r>
            <a:endParaRPr dirty="0"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633525" y="4819925"/>
            <a:ext cx="415500" cy="2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4294967295"/>
          </p:nvPr>
        </p:nvSpPr>
        <p:spPr>
          <a:xfrm>
            <a:off x="183750" y="928272"/>
            <a:ext cx="8865275" cy="3682103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b="1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Цель: </a:t>
            </a:r>
            <a:r>
              <a:rPr lang="ru-RU" sz="3200" b="1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Персонализированные </a:t>
            </a:r>
            <a:r>
              <a:rPr lang="ru-RU" sz="3200" b="1" dirty="0" err="1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офферы</a:t>
            </a:r>
            <a:endParaRPr lang="ru-RU" sz="3200" b="1" dirty="0">
              <a:solidFill>
                <a:srgbClr val="78787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b="1" dirty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д</a:t>
            </a:r>
            <a:r>
              <a:rPr lang="ru-RU" sz="3200" b="1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ля 100+ млн при нагрузке 30</a:t>
            </a:r>
            <a:r>
              <a:rPr lang="en-US" sz="3200" b="1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K RPS</a:t>
            </a:r>
            <a:endParaRPr lang="ru-RU" sz="3200" b="1" dirty="0" smtClean="0">
              <a:solidFill>
                <a:srgbClr val="78787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b="1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Что мы сделали</a:t>
            </a:r>
            <a:r>
              <a:rPr lang="ru-RU" sz="3200" b="1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:  </a:t>
            </a:r>
            <a:endParaRPr sz="3200" b="1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Распилили монолит на </a:t>
            </a:r>
            <a:r>
              <a:rPr lang="ru-RU" sz="3200" dirty="0" err="1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микросервисы</a:t>
            </a:r>
            <a:endParaRPr lang="ru-RU" sz="3200" dirty="0">
              <a:solidFill>
                <a:srgbClr val="78787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Поэтапно перенесли данные </a:t>
            </a:r>
            <a:r>
              <a:rPr lang="ru-RU" sz="3200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и логику в </a:t>
            </a:r>
            <a:r>
              <a:rPr lang="en-US" sz="3200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cache</a:t>
            </a:r>
            <a:endParaRPr lang="ru-RU" sz="3200" dirty="0" smtClean="0">
              <a:solidFill>
                <a:srgbClr val="78787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Перешли к потоковой обработке в </a:t>
            </a:r>
            <a:r>
              <a:rPr lang="en-US" sz="3200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real-time</a:t>
            </a:r>
            <a:endParaRPr sz="3200" dirty="0">
              <a:solidFill>
                <a:srgbClr val="78787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5775" y="1137822"/>
            <a:ext cx="983250" cy="1123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856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6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183750" y="158025"/>
            <a:ext cx="3896400" cy="4422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Спасибо за внимание!</a:t>
            </a:r>
            <a:endParaRPr dirty="0"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633525" y="4819925"/>
            <a:ext cx="415500" cy="2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131950" y="3840905"/>
            <a:ext cx="5497575" cy="1115970"/>
          </a:xfrm>
          <a:prstGeom prst="rect">
            <a:avLst/>
          </a:prstGeom>
        </p:spPr>
        <p:txBody>
          <a:bodyPr vert="horz" lIns="243852" tIns="121926" rIns="243852" bIns="121926" rtlCol="0" anchor="ctr">
            <a:normAutofit lnSpcReduction="10000"/>
          </a:bodyPr>
          <a:lstStyle>
            <a:lvl1pPr marL="0" indent="0" algn="l" defTabSz="457223" rtl="0" eaLnBrk="1" latinLnBrk="0" hangingPunct="1">
              <a:spcBef>
                <a:spcPct val="20000"/>
              </a:spcBef>
              <a:buFontTx/>
              <a:buNone/>
              <a:defRPr sz="1800" kern="1200" baseline="0">
                <a:solidFill>
                  <a:srgbClr val="231D1E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742987" indent="-285764" algn="l" defTabSz="457223" rtl="0" eaLnBrk="1" latinLnBrk="0" hangingPunct="1">
              <a:spcBef>
                <a:spcPct val="20000"/>
              </a:spcBef>
              <a:buFont typeface="Arial"/>
              <a:buChar char="–"/>
              <a:defRPr sz="2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45722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457223" rtl="0" eaLnBrk="1" latinLnBrk="0" hangingPunct="1">
              <a:spcBef>
                <a:spcPct val="20000"/>
              </a:spcBef>
              <a:buFont typeface="Arial"/>
              <a:buChar char="–"/>
              <a:defRPr sz="19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457223" rtl="0" eaLnBrk="1" latinLnBrk="0" hangingPunct="1">
              <a:spcBef>
                <a:spcPct val="20000"/>
              </a:spcBef>
              <a:buFont typeface="Arial"/>
              <a:buChar char="»"/>
              <a:defRPr sz="19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457223" rtl="0" eaLnBrk="1" latinLnBrk="0" hangingPunct="1">
              <a:spcBef>
                <a:spcPct val="20000"/>
              </a:spcBef>
              <a:buFont typeface="Arial"/>
              <a:buChar char="•"/>
              <a:defRPr sz="19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1" algn="l" defTabSz="457223" rtl="0" eaLnBrk="1" latinLnBrk="0" hangingPunct="1">
              <a:spcBef>
                <a:spcPct val="20000"/>
              </a:spcBef>
              <a:buFont typeface="Arial"/>
              <a:buChar char="•"/>
              <a:defRPr sz="19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457223" rtl="0" eaLnBrk="1" latinLnBrk="0" hangingPunct="1">
              <a:spcBef>
                <a:spcPct val="20000"/>
              </a:spcBef>
              <a:buFont typeface="Arial"/>
              <a:buChar char="•"/>
              <a:defRPr sz="19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457223" rtl="0" eaLnBrk="1" latinLnBrk="0" hangingPunct="1">
              <a:spcBef>
                <a:spcPct val="20000"/>
              </a:spcBef>
              <a:buFont typeface="Arial"/>
              <a:buChar char="•"/>
              <a:defRPr sz="19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hlinkClick r:id="rId3"/>
              </a:rPr>
              <a:t>andrey.kapustin@corp.mail.ru</a:t>
            </a:r>
            <a:endParaRPr lang="en-US" sz="2800" dirty="0" smtClean="0"/>
          </a:p>
          <a:p>
            <a:r>
              <a:rPr lang="en-US" sz="2800" dirty="0" smtClean="0">
                <a:hlinkClick r:id="rId4"/>
              </a:rPr>
              <a:t>tarantool.io/</a:t>
            </a:r>
            <a:r>
              <a:rPr lang="en-US" sz="2800" dirty="0" err="1" smtClean="0">
                <a:hlinkClick r:id="rId4"/>
              </a:rPr>
              <a:t>ru</a:t>
            </a:r>
            <a:r>
              <a:rPr lang="en-US" sz="2800" dirty="0" smtClean="0">
                <a:hlinkClick r:id="rId4"/>
              </a:rPr>
              <a:t>/</a:t>
            </a:r>
            <a:r>
              <a:rPr lang="ru-RU" sz="2800" dirty="0" smtClean="0"/>
              <a:t> </a:t>
            </a:r>
            <a:endParaRPr lang="en-US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750" y="940645"/>
            <a:ext cx="1797303" cy="2193925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2131950" y="940645"/>
            <a:ext cx="5222985" cy="1434255"/>
          </a:xfrm>
          <a:prstGeom prst="rect">
            <a:avLst/>
          </a:prstGeom>
        </p:spPr>
        <p:txBody>
          <a:bodyPr vert="horz" lIns="243852" tIns="121926" rIns="243852" bIns="121926" rtlCol="0" anchor="ctr">
            <a:normAutofit/>
          </a:bodyPr>
          <a:lstStyle>
            <a:lvl1pPr marL="0" indent="0" algn="l" defTabSz="457223" rtl="0" eaLnBrk="1" latinLnBrk="0" hangingPunct="1">
              <a:spcBef>
                <a:spcPct val="20000"/>
              </a:spcBef>
              <a:buFontTx/>
              <a:buNone/>
              <a:defRPr sz="1800" kern="1200" baseline="0">
                <a:solidFill>
                  <a:srgbClr val="231D1E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742987" indent="-285764" algn="l" defTabSz="457223" rtl="0" eaLnBrk="1" latinLnBrk="0" hangingPunct="1">
              <a:spcBef>
                <a:spcPct val="20000"/>
              </a:spcBef>
              <a:buFont typeface="Arial"/>
              <a:buChar char="–"/>
              <a:defRPr sz="2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45722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457223" rtl="0" eaLnBrk="1" latinLnBrk="0" hangingPunct="1">
              <a:spcBef>
                <a:spcPct val="20000"/>
              </a:spcBef>
              <a:buFont typeface="Arial"/>
              <a:buChar char="–"/>
              <a:defRPr sz="19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457223" rtl="0" eaLnBrk="1" latinLnBrk="0" hangingPunct="1">
              <a:spcBef>
                <a:spcPct val="20000"/>
              </a:spcBef>
              <a:buFont typeface="Arial"/>
              <a:buChar char="»"/>
              <a:defRPr sz="19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457223" rtl="0" eaLnBrk="1" latinLnBrk="0" hangingPunct="1">
              <a:spcBef>
                <a:spcPct val="20000"/>
              </a:spcBef>
              <a:buFont typeface="Arial"/>
              <a:buChar char="•"/>
              <a:defRPr sz="19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1" algn="l" defTabSz="457223" rtl="0" eaLnBrk="1" latinLnBrk="0" hangingPunct="1">
              <a:spcBef>
                <a:spcPct val="20000"/>
              </a:spcBef>
              <a:buFont typeface="Arial"/>
              <a:buChar char="•"/>
              <a:defRPr sz="19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457223" rtl="0" eaLnBrk="1" latinLnBrk="0" hangingPunct="1">
              <a:spcBef>
                <a:spcPct val="20000"/>
              </a:spcBef>
              <a:buFont typeface="Arial"/>
              <a:buChar char="•"/>
              <a:defRPr sz="19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457223" rtl="0" eaLnBrk="1" latinLnBrk="0" hangingPunct="1">
              <a:spcBef>
                <a:spcPct val="20000"/>
              </a:spcBef>
              <a:buFont typeface="Arial"/>
              <a:buChar char="•"/>
              <a:defRPr sz="19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dirty="0" smtClean="0"/>
              <a:t>Андрей Капустин</a:t>
            </a:r>
          </a:p>
        </p:txBody>
      </p:sp>
    </p:spTree>
    <p:extLst>
      <p:ext uri="{BB962C8B-B14F-4D97-AF65-F5344CB8AC3E}">
        <p14:creationId xmlns:p14="http://schemas.microsoft.com/office/powerpoint/2010/main" val="352659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183750" y="158025"/>
            <a:ext cx="3896400" cy="4422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Наши сервисы</a:t>
            </a:r>
            <a:endParaRPr dirty="0"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633525" y="4819925"/>
            <a:ext cx="415500" cy="2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1" y="772457"/>
            <a:ext cx="4737100" cy="4371043"/>
          </a:xfrm>
          <a:prstGeom prst="rect">
            <a:avLst/>
          </a:prstGeom>
        </p:spPr>
      </p:pic>
      <p:sp>
        <p:nvSpPr>
          <p:cNvPr id="12" name="Google Shape;184;p25"/>
          <p:cNvSpPr txBox="1">
            <a:spLocks/>
          </p:cNvSpPr>
          <p:nvPr/>
        </p:nvSpPr>
        <p:spPr>
          <a:xfrm>
            <a:off x="413300" y="2004140"/>
            <a:ext cx="2604300" cy="190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00000"/>
              </a:lnSpc>
              <a:buSzPts val="1100"/>
              <a:buFont typeface="Arial"/>
              <a:buNone/>
            </a:pPr>
            <a:r>
              <a:rPr lang="ru-RU" sz="4800" b="1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От </a:t>
            </a:r>
            <a:r>
              <a:rPr lang="en-US" sz="4800" b="1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B2C </a:t>
            </a:r>
            <a:endParaRPr lang="ru-RU" sz="4800" b="1" dirty="0" smtClean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indent="0" algn="ctr">
              <a:lnSpc>
                <a:spcPct val="100000"/>
              </a:lnSpc>
              <a:buSzPts val="1100"/>
              <a:buFont typeface="Arial"/>
              <a:buNone/>
            </a:pPr>
            <a:r>
              <a:rPr lang="ru-RU" sz="4800" b="1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к </a:t>
            </a:r>
            <a:r>
              <a:rPr lang="en-US" sz="4800" b="1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B2B</a:t>
            </a:r>
            <a:endParaRPr lang="ru-RU" sz="4800" b="1" dirty="0" smtClean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4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183750" y="158025"/>
            <a:ext cx="3896400" cy="4422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Что такое </a:t>
            </a:r>
            <a:r>
              <a:rPr lang="en-US" dirty="0" smtClean="0"/>
              <a:t>Real-time</a:t>
            </a:r>
            <a:endParaRPr dirty="0"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633525" y="4819925"/>
            <a:ext cx="415500" cy="2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4294967295"/>
          </p:nvPr>
        </p:nvSpPr>
        <p:spPr>
          <a:xfrm>
            <a:off x="509108" y="1207672"/>
            <a:ext cx="7110300" cy="3161127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b="1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Время </a:t>
            </a:r>
            <a:r>
              <a:rPr lang="ru-RU" sz="3200" b="1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обслуживания</a:t>
            </a:r>
            <a:endParaRPr sz="3200" b="1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С</a:t>
            </a:r>
            <a:r>
              <a:rPr lang="ru-RU" sz="3200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итуативный маркетинг </a:t>
            </a:r>
            <a:r>
              <a:rPr lang="ru-RU" sz="3200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30 секунд</a:t>
            </a:r>
            <a:r>
              <a:rPr lang="en" sz="3200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3200" dirty="0">
              <a:solidFill>
                <a:srgbClr val="78787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b="1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Время обработки запроса </a:t>
            </a:r>
            <a:endParaRPr sz="3200" b="1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Обработка </a:t>
            </a:r>
            <a:r>
              <a:rPr lang="ru-RU" sz="3200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данных </a:t>
            </a:r>
            <a:endParaRPr sz="3200" dirty="0">
              <a:solidFill>
                <a:srgbClr val="78787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Формирование </a:t>
            </a:r>
            <a:r>
              <a:rPr lang="ru-RU" sz="3200" dirty="0" err="1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оффера</a:t>
            </a:r>
            <a:endParaRPr sz="3200" dirty="0">
              <a:solidFill>
                <a:srgbClr val="78787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solidFill>
                <a:srgbClr val="78787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8600" y="1207672"/>
            <a:ext cx="983250" cy="1123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1069" y="3121920"/>
            <a:ext cx="558312" cy="9074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912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183750" y="158025"/>
            <a:ext cx="3896400" cy="4422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Что мешает достичь </a:t>
            </a:r>
            <a:r>
              <a:rPr lang="en-US" dirty="0" smtClean="0"/>
              <a:t>Real-time</a:t>
            </a:r>
            <a:r>
              <a:rPr lang="ru-RU" dirty="0" smtClean="0"/>
              <a:t>?</a:t>
            </a:r>
            <a:endParaRPr dirty="0"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633525" y="4819925"/>
            <a:ext cx="415500" cy="2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4294967295"/>
          </p:nvPr>
        </p:nvSpPr>
        <p:spPr>
          <a:xfrm>
            <a:off x="42790" y="838200"/>
            <a:ext cx="6083700" cy="4255625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b="1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Где хранить данные?</a:t>
            </a:r>
            <a:endParaRPr sz="3200" b="1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Много источников информации</a:t>
            </a:r>
            <a:endParaRPr lang="ru-RU" sz="3200" dirty="0" smtClean="0">
              <a:solidFill>
                <a:srgbClr val="78787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Модель данных </a:t>
            </a:r>
            <a:r>
              <a:rPr lang="ru-RU" sz="3200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устаревает</a:t>
            </a:r>
            <a:r>
              <a:rPr lang="en" sz="3200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lang="ru-RU" sz="3200" dirty="0" smtClean="0">
              <a:solidFill>
                <a:srgbClr val="78787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b="1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Как обрабатывать запросы? </a:t>
            </a:r>
            <a:endParaRPr sz="3200" b="1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>
              <a:lnSpc>
                <a:spcPct val="100000"/>
              </a:lnSpc>
              <a:buSzPts val="1100"/>
              <a:buNone/>
            </a:pPr>
            <a:r>
              <a:rPr lang="ru-RU" sz="3200" dirty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Бизнес-логика усложняется</a:t>
            </a: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Нагрузка на системы</a:t>
            </a: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Сетевой траффик растет </a:t>
            </a:r>
            <a:endParaRPr sz="3200" dirty="0">
              <a:solidFill>
                <a:srgbClr val="78787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90" y="1482604"/>
            <a:ext cx="2922535" cy="29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5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183750" y="158025"/>
            <a:ext cx="3896400" cy="4422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Профиль абонента</a:t>
            </a:r>
            <a:endParaRPr dirty="0"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633525" y="4819925"/>
            <a:ext cx="415500" cy="2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4294967295"/>
          </p:nvPr>
        </p:nvSpPr>
        <p:spPr>
          <a:xfrm>
            <a:off x="183750" y="877197"/>
            <a:ext cx="7807725" cy="4216628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b="1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Цель: </a:t>
            </a: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b="1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Получить </a:t>
            </a:r>
            <a:r>
              <a:rPr lang="ru-RU" sz="3200" b="1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данные абонента</a:t>
            </a:r>
            <a:r>
              <a:rPr lang="ru-RU" sz="3200" b="1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ru-RU" sz="3200" b="1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за 1 запрос</a:t>
            </a: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b="1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Вопросы:  </a:t>
            </a:r>
            <a:endParaRPr sz="3200" b="1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b="1" i="1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Как организовать структуру данных?</a:t>
            </a: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Гибкая и </a:t>
            </a:r>
            <a:r>
              <a:rPr lang="ru-RU" sz="3200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расширяемая (</a:t>
            </a:r>
            <a:r>
              <a:rPr lang="en-US" sz="3200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key-value</a:t>
            </a:r>
            <a:r>
              <a:rPr lang="ru-RU" sz="3200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 lang="ru-RU" sz="3200" dirty="0" smtClean="0">
              <a:solidFill>
                <a:srgbClr val="78787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b="1" i="1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Как </a:t>
            </a:r>
            <a:r>
              <a:rPr lang="ru-RU" sz="3200" b="1" i="1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ускорить обработку данных?</a:t>
            </a:r>
            <a:endParaRPr lang="ru-RU" sz="3200" b="1" i="1" dirty="0" smtClean="0">
              <a:solidFill>
                <a:srgbClr val="78787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Кеш-витрины (</a:t>
            </a:r>
            <a:r>
              <a:rPr lang="en-US" sz="3200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In-memory</a:t>
            </a:r>
            <a:r>
              <a:rPr lang="ru-RU" sz="3200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 sz="3200" dirty="0">
              <a:solidFill>
                <a:srgbClr val="78787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6800" y="2423648"/>
            <a:ext cx="983250" cy="1123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947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183750" y="158025"/>
            <a:ext cx="3896400" cy="4422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Стратификация</a:t>
            </a:r>
            <a:endParaRPr dirty="0"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633525" y="4819925"/>
            <a:ext cx="415500" cy="2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2" name="Google Shape;184;p25"/>
          <p:cNvSpPr txBox="1">
            <a:spLocks/>
          </p:cNvSpPr>
          <p:nvPr/>
        </p:nvSpPr>
        <p:spPr>
          <a:xfrm>
            <a:off x="0" y="1396892"/>
            <a:ext cx="4419600" cy="2838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00000"/>
              </a:lnSpc>
              <a:buSzPts val="1100"/>
              <a:buFont typeface="Arial"/>
              <a:buNone/>
            </a:pPr>
            <a:r>
              <a:rPr lang="ru-RU" sz="3200" b="1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Страты</a:t>
            </a:r>
            <a:r>
              <a:rPr lang="ru-RU" sz="3200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–  Маркетинговые группы</a:t>
            </a:r>
          </a:p>
          <a:p>
            <a:pPr marL="0" indent="0" algn="ctr">
              <a:lnSpc>
                <a:spcPct val="100000"/>
              </a:lnSpc>
              <a:buSzPts val="1100"/>
              <a:buFont typeface="Arial"/>
              <a:buNone/>
            </a:pPr>
            <a:r>
              <a:rPr lang="ru-RU" sz="3200" b="1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Шарик</a:t>
            </a:r>
            <a:r>
              <a:rPr lang="ru-RU" sz="3200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– </a:t>
            </a:r>
          </a:p>
          <a:p>
            <a:pPr marL="0" indent="0" algn="ctr">
              <a:lnSpc>
                <a:spcPct val="100000"/>
              </a:lnSpc>
              <a:buSzPts val="1100"/>
              <a:buFont typeface="Arial"/>
              <a:buNone/>
            </a:pPr>
            <a:r>
              <a:rPr lang="ru-RU" sz="3200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Абонент</a:t>
            </a:r>
          </a:p>
        </p:txBody>
      </p:sp>
      <p:pic>
        <p:nvPicPr>
          <p:cNvPr id="6" name="image2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153797" y="733934"/>
            <a:ext cx="4479728" cy="416447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68022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183750" y="158025"/>
            <a:ext cx="3896400" cy="4422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Требования к инструменту</a:t>
            </a:r>
            <a:endParaRPr dirty="0"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633525" y="4819925"/>
            <a:ext cx="415500" cy="2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4294967295"/>
          </p:nvPr>
        </p:nvSpPr>
        <p:spPr>
          <a:xfrm>
            <a:off x="369408" y="1099997"/>
            <a:ext cx="7110300" cy="3719928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b="1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База данных</a:t>
            </a:r>
            <a:endParaRPr sz="3200" b="1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>
              <a:lnSpc>
                <a:spcPct val="100000"/>
              </a:lnSpc>
              <a:buSzPts val="1100"/>
              <a:buNone/>
            </a:pPr>
            <a:r>
              <a:rPr lang="en-US" sz="3200" dirty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In-memory Computing</a:t>
            </a:r>
            <a:endParaRPr lang="ru-RU" sz="3200" dirty="0">
              <a:solidFill>
                <a:srgbClr val="78787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Поддержка </a:t>
            </a:r>
            <a:r>
              <a:rPr lang="ru-RU" sz="3200" dirty="0" err="1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денормализации</a:t>
            </a:r>
            <a:endParaRPr lang="ru-RU" sz="3200" dirty="0" smtClean="0">
              <a:solidFill>
                <a:srgbClr val="78787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b="1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Сервер приложений</a:t>
            </a:r>
            <a:endParaRPr sz="3200" b="1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Бизнес-логика рядом с данными</a:t>
            </a: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Real-time </a:t>
            </a:r>
            <a:r>
              <a:rPr lang="ru-RU" sz="3200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обработка событий</a:t>
            </a:r>
            <a:endParaRPr lang="ru-RU" sz="3200" dirty="0" smtClean="0">
              <a:solidFill>
                <a:srgbClr val="78787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8600" y="1207672"/>
            <a:ext cx="983250" cy="1123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1069" y="3121920"/>
            <a:ext cx="558312" cy="9074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345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183750" y="158025"/>
            <a:ext cx="3896400" cy="4422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Конструктор приложений</a:t>
            </a:r>
            <a:endParaRPr dirty="0"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633525" y="4819925"/>
            <a:ext cx="415500" cy="2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4294967295"/>
          </p:nvPr>
        </p:nvSpPr>
        <p:spPr>
          <a:xfrm>
            <a:off x="183749" y="850900"/>
            <a:ext cx="8865275" cy="4178862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b="1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Полноценный инструмент </a:t>
            </a:r>
            <a:r>
              <a:rPr lang="ru-RU" sz="3200" b="1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аналитика</a:t>
            </a:r>
            <a:endParaRPr sz="3200" b="1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GUI </a:t>
            </a:r>
            <a:r>
              <a:rPr lang="ru-RU" sz="3200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для создания приложений с нуля</a:t>
            </a: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Проектирование схемы </a:t>
            </a:r>
            <a:r>
              <a:rPr lang="ru-RU" sz="3200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данных</a:t>
            </a:r>
          </a:p>
          <a:p>
            <a:pPr marL="0" indent="0">
              <a:lnSpc>
                <a:spcPct val="100000"/>
              </a:lnSpc>
              <a:buSzPts val="1100"/>
              <a:buNone/>
            </a:pPr>
            <a:r>
              <a:rPr lang="ru-RU" sz="3200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Настройка бизнес-логики</a:t>
            </a:r>
            <a:endParaRPr lang="ru-RU" sz="3200" dirty="0">
              <a:solidFill>
                <a:srgbClr val="78787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Выбор объектов для </a:t>
            </a:r>
            <a:r>
              <a:rPr lang="en-US" sz="3200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cache</a:t>
            </a:r>
            <a:endParaRPr sz="3200" dirty="0">
              <a:solidFill>
                <a:srgbClr val="78787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dirty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М</a:t>
            </a:r>
            <a:r>
              <a:rPr lang="ru-RU" sz="3200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асштабирование</a:t>
            </a:r>
            <a:r>
              <a:rPr lang="en-US" sz="3200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lang="ru-RU" sz="3200" dirty="0" smtClean="0">
              <a:solidFill>
                <a:srgbClr val="78787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(</a:t>
            </a:r>
            <a:r>
              <a:rPr lang="ru-RU" sz="3200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репликация, </a:t>
            </a:r>
            <a:r>
              <a:rPr lang="ru-RU" sz="3200" dirty="0" err="1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шардинг</a:t>
            </a:r>
            <a:r>
              <a:rPr lang="en-US" sz="3200" dirty="0" smtClean="0">
                <a:solidFill>
                  <a:srgbClr val="787878"/>
                </a:solidFill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 sz="3200" dirty="0">
              <a:solidFill>
                <a:srgbClr val="78787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5700" y="1845631"/>
            <a:ext cx="2908300" cy="31841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681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MCS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4233</TotalTime>
  <Words>1061</Words>
  <Application>Microsoft Office PowerPoint</Application>
  <PresentationFormat>Экран (16:9)</PresentationFormat>
  <Paragraphs>150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Calibri</vt:lpstr>
      <vt:lpstr>Proxima Nova</vt:lpstr>
      <vt:lpstr>Arial</vt:lpstr>
      <vt:lpstr>Proxima Nova Regular</vt:lpstr>
      <vt:lpstr>Proxima Nova Extrabold</vt:lpstr>
      <vt:lpstr>Open Sans</vt:lpstr>
      <vt:lpstr>Verdana</vt:lpstr>
      <vt:lpstr>Simple Light</vt:lpstr>
      <vt:lpstr>Тема MCS</vt:lpstr>
      <vt:lpstr>Tarantool: взгляд аналитика</vt:lpstr>
      <vt:lpstr>Наши сервисы</vt:lpstr>
      <vt:lpstr>Презентация PowerPoint</vt:lpstr>
      <vt:lpstr>Что такое Real-time</vt:lpstr>
      <vt:lpstr>Что мешает достичь Real-time?</vt:lpstr>
      <vt:lpstr>Профиль абонента</vt:lpstr>
      <vt:lpstr>Стратификация</vt:lpstr>
      <vt:lpstr>Требования к инструменту</vt:lpstr>
      <vt:lpstr>Конструктор приложений</vt:lpstr>
      <vt:lpstr>Tarantool для RTM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Mail.Ru Data Platform</dc:title>
  <dc:creator>Andrey Kapustin</dc:creator>
  <cp:lastModifiedBy>Andrey Kapustin</cp:lastModifiedBy>
  <cp:revision>99</cp:revision>
  <dcterms:modified xsi:type="dcterms:W3CDTF">2020-10-09T13:05:51Z</dcterms:modified>
</cp:coreProperties>
</file>