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4" r:id="rId1"/>
  </p:sldMasterIdLst>
  <p:notesMasterIdLst>
    <p:notesMasterId r:id="rId13"/>
  </p:notesMasterIdLst>
  <p:handoutMasterIdLst>
    <p:handoutMasterId r:id="rId14"/>
  </p:handoutMasterIdLst>
  <p:sldIdLst>
    <p:sldId id="314" r:id="rId2"/>
    <p:sldId id="315" r:id="rId3"/>
    <p:sldId id="317" r:id="rId4"/>
    <p:sldId id="323" r:id="rId5"/>
    <p:sldId id="324" r:id="rId6"/>
    <p:sldId id="325" r:id="rId7"/>
    <p:sldId id="335" r:id="rId8"/>
    <p:sldId id="327" r:id="rId9"/>
    <p:sldId id="336" r:id="rId10"/>
    <p:sldId id="332" r:id="rId11"/>
    <p:sldId id="334" r:id="rId12"/>
  </p:sldIdLst>
  <p:sldSz cx="10077450" cy="7583488"/>
  <p:notesSz cx="6794500" cy="9906000"/>
  <p:defaultTextStyle>
    <a:defPPr>
      <a:defRPr lang="en-US"/>
    </a:defPPr>
    <a:lvl1pPr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63" indent="-9366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2888" indent="-14128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7713" indent="-18891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002244"/>
    <a:srgbClr val="0018A8"/>
    <a:srgbClr val="FFC000"/>
    <a:srgbClr val="002144"/>
    <a:srgbClr val="829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4" autoAdjust="0"/>
    <p:restoredTop sz="94640" autoAdjust="0"/>
  </p:normalViewPr>
  <p:slideViewPr>
    <p:cSldViewPr snapToGrid="0" snapToObjects="1" showGuides="1">
      <p:cViewPr>
        <p:scale>
          <a:sx n="70" d="100"/>
          <a:sy n="70" d="100"/>
        </p:scale>
        <p:origin x="-1206" y="-72"/>
      </p:cViewPr>
      <p:guideLst>
        <p:guide orient="horz" pos="1090"/>
        <p:guide orient="horz" pos="4076"/>
        <p:guide orient="horz" pos="1354"/>
        <p:guide orient="horz" pos="4435"/>
        <p:guide orient="horz" pos="794"/>
        <p:guide orient="horz" pos="341"/>
        <p:guide pos="3060"/>
        <p:guide pos="339"/>
        <p:guide pos="3288"/>
        <p:guide pos="60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-2730" y="-102"/>
      </p:cViewPr>
      <p:guideLst>
        <p:guide orient="horz" pos="3120"/>
        <p:guide pos="214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BAC376-ACF6-4037-8F33-4FBF19ACBAFA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938E28-B09B-447E-BCAC-DE51036E3E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93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EBB1D3-38BD-4B0D-B98C-370541E46E48}" type="datetime1">
              <a:rPr lang="en-US"/>
              <a:pPr>
                <a:defRPr/>
              </a:pPr>
              <a:t>3/15/2016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2950"/>
            <a:ext cx="49339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BDCC07-116E-44A3-8F3A-12365A52E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12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98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DCC07-116E-44A3-8F3A-12365A52EE2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98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 descr="children_150dpi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-5740"/>
            <a:ext cx="10115999" cy="7606889"/>
          </a:xfrm>
          <a:prstGeom prst="rect">
            <a:avLst/>
          </a:prstGeom>
        </p:spPr>
      </p:pic>
      <p:grpSp>
        <p:nvGrpSpPr>
          <p:cNvPr id="26" name="Gruppierung 25"/>
          <p:cNvGrpSpPr/>
          <p:nvPr userDrawn="1"/>
        </p:nvGrpSpPr>
        <p:grpSpPr>
          <a:xfrm>
            <a:off x="1338263" y="3803650"/>
            <a:ext cx="1982787" cy="288925"/>
            <a:chOff x="1338263" y="3803650"/>
            <a:chExt cx="1982787" cy="288925"/>
          </a:xfrm>
        </p:grpSpPr>
        <p:sp>
          <p:nvSpPr>
            <p:cNvPr id="5" name="Freeform 16"/>
            <p:cNvSpPr>
              <a:spLocks/>
            </p:cNvSpPr>
            <p:nvPr/>
          </p:nvSpPr>
          <p:spPr bwMode="black">
            <a:xfrm>
              <a:off x="1843088" y="384175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black">
            <a:xfrm>
              <a:off x="2185988" y="381952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black">
            <a:xfrm>
              <a:off x="2473325" y="380365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black">
            <a:xfrm>
              <a:off x="2792413" y="383063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black">
            <a:xfrm>
              <a:off x="2582863" y="388937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black">
            <a:xfrm>
              <a:off x="3087688" y="391160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black">
            <a:xfrm>
              <a:off x="1338263" y="380365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black">
            <a:xfrm>
              <a:off x="1868488" y="388461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black">
            <a:xfrm>
              <a:off x="1460500" y="388620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8" name="Group 23"/>
          <p:cNvGrpSpPr>
            <a:grpSpLocks/>
          </p:cNvGrpSpPr>
          <p:nvPr userDrawn="1"/>
        </p:nvGrpSpPr>
        <p:grpSpPr bwMode="auto">
          <a:xfrm>
            <a:off x="0" y="493713"/>
            <a:ext cx="2995256" cy="446732"/>
            <a:chOff x="0" y="222355"/>
            <a:chExt cx="2992461" cy="446951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2992461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 smtClean="0">
                  <a:solidFill>
                    <a:srgbClr val="227122"/>
                  </a:solidFill>
                  <a:latin typeface="+mn-lt"/>
                  <a:cs typeface="+mn-cs"/>
                </a:rPr>
                <a:t>Group Technology</a:t>
              </a:r>
              <a:r>
                <a:rPr lang="en-US" sz="1500" baseline="0" dirty="0" smtClean="0">
                  <a:solidFill>
                    <a:srgbClr val="227122"/>
                  </a:solidFill>
                  <a:latin typeface="+mn-lt"/>
                  <a:cs typeface="+mn-cs"/>
                </a:rPr>
                <a:t> &amp; Operations</a:t>
              </a:r>
              <a:endParaRPr lang="en-US" sz="1500" dirty="0">
                <a:solidFill>
                  <a:srgbClr val="227122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chemeClr val="bg1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3975" y="2149475"/>
            <a:ext cx="8215313" cy="1001597"/>
          </a:xfrm>
        </p:spPr>
        <p:txBody>
          <a:bodyPr bIns="126000" anchor="b"/>
          <a:lstStyle>
            <a:lvl1pPr>
              <a:tabLst/>
              <a:defRPr sz="3200" b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3975" y="3151073"/>
            <a:ext cx="8215313" cy="647014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FFFFFF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5" name="TextBox 13"/>
          <p:cNvSpPr txBox="1"/>
          <p:nvPr userDrawn="1"/>
        </p:nvSpPr>
        <p:spPr bwMode="auto">
          <a:xfrm>
            <a:off x="0" y="7042150"/>
            <a:ext cx="1320800" cy="177800"/>
          </a:xfrm>
          <a:prstGeom prst="rect">
            <a:avLst/>
          </a:prstGeom>
          <a:noFill/>
        </p:spPr>
        <p:txBody>
          <a:bodyPr wrap="none" lIns="536400" tIns="39600" rIns="0" bIns="0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0018A8"/>
                </a:solidFill>
              </a:rPr>
              <a:t>Deutsche Bank</a:t>
            </a:r>
          </a:p>
        </p:txBody>
      </p:sp>
      <p:sp>
        <p:nvSpPr>
          <p:cNvPr id="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ED02-036E-4AD3-A115-4C9BE6C6B8DA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6634-6D27-471F-B0E0-BF552558A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96180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/>
          <p:cNvSpPr txBox="1">
            <a:spLocks noChangeArrowheads="1"/>
          </p:cNvSpPr>
          <p:nvPr userDrawn="1"/>
        </p:nvSpPr>
        <p:spPr bwMode="auto">
          <a:xfrm rot="16200000">
            <a:off x="-603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4" name="TextBox 54"/>
          <p:cNvSpPr txBox="1">
            <a:spLocks noChangeArrowheads="1"/>
          </p:cNvSpPr>
          <p:nvPr userDrawn="1"/>
        </p:nvSpPr>
        <p:spPr bwMode="auto">
          <a:xfrm rot="16200000">
            <a:off x="4293394" y="-567531"/>
            <a:ext cx="8858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5" name="TextBox 54"/>
          <p:cNvSpPr txBox="1">
            <a:spLocks noChangeArrowheads="1"/>
          </p:cNvSpPr>
          <p:nvPr userDrawn="1"/>
        </p:nvSpPr>
        <p:spPr bwMode="auto">
          <a:xfrm rot="16200000">
            <a:off x="4895056" y="-567531"/>
            <a:ext cx="8858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6" name="TextBox 54"/>
          <p:cNvSpPr txBox="1">
            <a:spLocks noChangeArrowheads="1"/>
          </p:cNvSpPr>
          <p:nvPr userDrawn="1"/>
        </p:nvSpPr>
        <p:spPr bwMode="auto">
          <a:xfrm rot="16200000">
            <a:off x="91789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7" name="TextBox 54"/>
          <p:cNvSpPr txBox="1">
            <a:spLocks noChangeArrowheads="1"/>
          </p:cNvSpPr>
          <p:nvPr userDrawn="1"/>
        </p:nvSpPr>
        <p:spPr bwMode="auto">
          <a:xfrm>
            <a:off x="-1563688" y="350838"/>
            <a:ext cx="1485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Logo top 9.03 cm (3.55 in)</a:t>
            </a:r>
          </a:p>
        </p:txBody>
      </p:sp>
      <p:sp>
        <p:nvSpPr>
          <p:cNvPr id="8" name="TextBox 54"/>
          <p:cNvSpPr txBox="1">
            <a:spLocks noChangeArrowheads="1"/>
          </p:cNvSpPr>
          <p:nvPr userDrawn="1"/>
        </p:nvSpPr>
        <p:spPr bwMode="auto">
          <a:xfrm rot="16200000">
            <a:off x="-686593" y="-950119"/>
            <a:ext cx="1651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</a:rPr>
              <a:t>13.25 cm – identifier (5.51 in)</a:t>
            </a:r>
          </a:p>
        </p:txBody>
      </p:sp>
      <p:sp>
        <p:nvSpPr>
          <p:cNvPr id="9" name="TextBox 54"/>
          <p:cNvSpPr txBox="1">
            <a:spLocks noChangeArrowheads="1"/>
          </p:cNvSpPr>
          <p:nvPr userDrawn="1"/>
        </p:nvSpPr>
        <p:spPr bwMode="auto">
          <a:xfrm>
            <a:off x="-2895600" y="1550988"/>
            <a:ext cx="28178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without title content 5.72 cm (2.25 in)</a:t>
            </a:r>
          </a:p>
        </p:txBody>
      </p:sp>
      <p:sp>
        <p:nvSpPr>
          <p:cNvPr id="10" name="TextBox 54"/>
          <p:cNvSpPr txBox="1">
            <a:spLocks noChangeArrowheads="1"/>
          </p:cNvSpPr>
          <p:nvPr userDrawn="1"/>
        </p:nvSpPr>
        <p:spPr bwMode="auto">
          <a:xfrm>
            <a:off x="-1274763" y="6840538"/>
            <a:ext cx="11969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Line 9.03cm (3.55 in)</a:t>
            </a:r>
          </a:p>
        </p:txBody>
      </p:sp>
      <p:sp>
        <p:nvSpPr>
          <p:cNvPr id="11" name="TextBox 54"/>
          <p:cNvSpPr txBox="1">
            <a:spLocks noChangeArrowheads="1"/>
          </p:cNvSpPr>
          <p:nvPr userDrawn="1"/>
        </p:nvSpPr>
        <p:spPr bwMode="auto">
          <a:xfrm>
            <a:off x="-2719388" y="1949450"/>
            <a:ext cx="2641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 title content 4.56 cm (1.80 in)</a:t>
            </a:r>
          </a:p>
        </p:txBody>
      </p:sp>
      <p:sp>
        <p:nvSpPr>
          <p:cNvPr id="12" name="TextBox 54"/>
          <p:cNvSpPr txBox="1">
            <a:spLocks noChangeArrowheads="1"/>
          </p:cNvSpPr>
          <p:nvPr userDrawn="1"/>
        </p:nvSpPr>
        <p:spPr bwMode="auto">
          <a:xfrm>
            <a:off x="-1978025" y="1060450"/>
            <a:ext cx="19002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Title box bottom 7.03 cm (2.77 in)</a:t>
            </a:r>
          </a:p>
        </p:txBody>
      </p:sp>
      <p:sp>
        <p:nvSpPr>
          <p:cNvPr id="13" name="TextBox 54"/>
          <p:cNvSpPr txBox="1">
            <a:spLocks noChangeArrowheads="1"/>
          </p:cNvSpPr>
          <p:nvPr userDrawn="1"/>
        </p:nvSpPr>
        <p:spPr bwMode="auto">
          <a:xfrm>
            <a:off x="-1954213" y="6269038"/>
            <a:ext cx="18764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Bottom text box 7.44 cm (2.93 in)</a:t>
            </a:r>
          </a:p>
        </p:txBody>
      </p:sp>
      <p:cxnSp>
        <p:nvCxnSpPr>
          <p:cNvPr id="14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7" name="TextBox 14"/>
          <p:cNvSpPr txBox="1"/>
          <p:nvPr userDrawn="1"/>
        </p:nvSpPr>
        <p:spPr bwMode="auto">
          <a:xfrm>
            <a:off x="0" y="7042150"/>
            <a:ext cx="1320800" cy="177800"/>
          </a:xfrm>
          <a:prstGeom prst="rect">
            <a:avLst/>
          </a:prstGeom>
          <a:noFill/>
        </p:spPr>
        <p:txBody>
          <a:bodyPr wrap="none" lIns="536400" tIns="39600" rIns="0" bIns="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18A8"/>
                </a:solidFill>
              </a:rPr>
              <a:t>Deutsche Bank</a:t>
            </a:r>
          </a:p>
        </p:txBody>
      </p:sp>
      <p:sp>
        <p:nvSpPr>
          <p:cNvPr id="19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Title 178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tabLst/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F29E-545F-4F84-8636-07BB7647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1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24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96180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 descr="children_150dpi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" y="-5740"/>
            <a:ext cx="10115999" cy="7606889"/>
          </a:xfrm>
          <a:prstGeom prst="rect">
            <a:avLst/>
          </a:prstGeom>
        </p:spPr>
      </p:pic>
      <p:grpSp>
        <p:nvGrpSpPr>
          <p:cNvPr id="33" name="Gruppierung 32"/>
          <p:cNvGrpSpPr/>
          <p:nvPr userDrawn="1"/>
        </p:nvGrpSpPr>
        <p:grpSpPr>
          <a:xfrm>
            <a:off x="1338263" y="4133870"/>
            <a:ext cx="1982787" cy="288925"/>
            <a:chOff x="1338263" y="4133870"/>
            <a:chExt cx="1982787" cy="288925"/>
          </a:xfrm>
        </p:grpSpPr>
        <p:sp>
          <p:nvSpPr>
            <p:cNvPr id="5" name="Freeform 16"/>
            <p:cNvSpPr>
              <a:spLocks/>
            </p:cNvSpPr>
            <p:nvPr/>
          </p:nvSpPr>
          <p:spPr bwMode="black">
            <a:xfrm>
              <a:off x="1843088" y="417197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black">
            <a:xfrm>
              <a:off x="2185988" y="414974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black">
            <a:xfrm>
              <a:off x="2473325" y="413387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black">
            <a:xfrm>
              <a:off x="2792413" y="416085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black">
            <a:xfrm>
              <a:off x="2582863" y="421959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black">
            <a:xfrm>
              <a:off x="3087688" y="424182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black">
            <a:xfrm>
              <a:off x="1338263" y="413387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black">
            <a:xfrm>
              <a:off x="1868488" y="421483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black">
            <a:xfrm>
              <a:off x="1460500" y="421642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3965" y="2149475"/>
            <a:ext cx="8215322" cy="1001597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3200" b="0" baseline="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3966" y="3151070"/>
            <a:ext cx="8215322" cy="982800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2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2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" name="Group 23"/>
          <p:cNvGrpSpPr>
            <a:grpSpLocks/>
          </p:cNvGrpSpPr>
          <p:nvPr userDrawn="1"/>
        </p:nvGrpSpPr>
        <p:grpSpPr bwMode="auto">
          <a:xfrm>
            <a:off x="0" y="493713"/>
            <a:ext cx="1565275" cy="446732"/>
            <a:chOff x="0" y="222355"/>
            <a:chExt cx="1563813" cy="446951"/>
          </a:xfrm>
        </p:grpSpPr>
        <p:sp>
          <p:nvSpPr>
            <p:cNvPr id="31" name="TextBox 18"/>
            <p:cNvSpPr txBox="1"/>
            <p:nvPr userDrawn="1"/>
          </p:nvSpPr>
          <p:spPr bwMode="auto">
            <a:xfrm>
              <a:off x="0" y="438361"/>
              <a:ext cx="996150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 smtClean="0">
                  <a:solidFill>
                    <a:schemeClr val="accent2"/>
                  </a:solidFill>
                  <a:latin typeface="+mn-lt"/>
                  <a:cs typeface="+mn-cs"/>
                </a:rPr>
                <a:t>Identifier</a:t>
              </a:r>
              <a:endParaRPr lang="en-US" sz="1500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TextBox 19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chemeClr val="bg1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EditPoints="1"/>
          </p:cNvSpPr>
          <p:nvPr userDrawn="1"/>
        </p:nvSpPr>
        <p:spPr bwMode="black">
          <a:xfrm>
            <a:off x="8999538" y="541338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96180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40000" y="1730375"/>
            <a:ext cx="9000000" cy="4741200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1375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7391-2AA0-4008-B5AA-CE7157767D23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97B0-CBD5-48FA-A9DF-AC34A6F47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and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38163" y="2149200"/>
            <a:ext cx="9000000" cy="4320000"/>
          </a:xfrm>
        </p:spPr>
        <p:txBody>
          <a:bodyPr/>
          <a:lstStyle>
            <a:lvl1pPr>
              <a:defRPr>
                <a:solidFill>
                  <a:srgbClr val="0092D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0000" cy="75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D1ED-210F-454F-9B96-56E606D9BF47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6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311896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9" name="TextBox 14"/>
          <p:cNvSpPr txBox="1"/>
          <p:nvPr userDrawn="1"/>
        </p:nvSpPr>
        <p:spPr bwMode="auto">
          <a:xfrm>
            <a:off x="0" y="7042150"/>
            <a:ext cx="1320800" cy="177800"/>
          </a:xfrm>
          <a:prstGeom prst="rect">
            <a:avLst/>
          </a:prstGeom>
          <a:noFill/>
        </p:spPr>
        <p:txBody>
          <a:bodyPr wrap="none" lIns="536400" tIns="39600" rIns="0" bIns="0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0018A8"/>
                </a:solidFill>
              </a:rPr>
              <a:t>Deutsche Bank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14CE-887F-4561-894C-C24CF188B6C8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E54D-F27F-4B7B-B707-278C6951C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9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96180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content area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8" name="TextBox 13"/>
          <p:cNvSpPr txBox="1"/>
          <p:nvPr userDrawn="1"/>
        </p:nvSpPr>
        <p:spPr bwMode="auto">
          <a:xfrm>
            <a:off x="0" y="7042150"/>
            <a:ext cx="1320800" cy="177800"/>
          </a:xfrm>
          <a:prstGeom prst="rect">
            <a:avLst/>
          </a:prstGeom>
          <a:noFill/>
        </p:spPr>
        <p:txBody>
          <a:bodyPr wrap="none" lIns="536400" tIns="39600" rIns="0" bIns="0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0018A8"/>
                </a:solidFill>
              </a:rPr>
              <a:t>Deutsche Bank</a:t>
            </a:r>
          </a:p>
        </p:txBody>
      </p:sp>
      <p:sp>
        <p:nvSpPr>
          <p:cNvPr id="10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725" y="172945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172800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238A-BE21-4EFB-97BC-35905AF5850E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DE04-D489-4F06-A88E-5F2B162A1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7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96180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an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 userDrawn="1"/>
        </p:nvSpPr>
        <p:spPr bwMode="auto">
          <a:xfrm>
            <a:off x="0" y="7042150"/>
            <a:ext cx="1320800" cy="177800"/>
          </a:xfrm>
          <a:prstGeom prst="rect">
            <a:avLst/>
          </a:prstGeom>
          <a:noFill/>
        </p:spPr>
        <p:txBody>
          <a:bodyPr wrap="none" lIns="536400" tIns="39600" rIns="0" bIns="0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0018A8"/>
                </a:solidFill>
              </a:rPr>
              <a:t>Deutsche Bank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68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6F9-B2DE-400C-BF78-9F763A072CDC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21"/>
          </p:nvPr>
        </p:nvSpPr>
        <p:spPr>
          <a:xfrm>
            <a:off x="2058988" y="7446963"/>
            <a:ext cx="2309812" cy="138112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68B3-E259-4D80-9972-CD00C485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21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96180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9B98-A45F-4687-A51A-1F2149E9730C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E4B9-947A-4E52-AC4F-0C49AB40C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21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96180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6" name="TextBox 13"/>
          <p:cNvSpPr txBox="1"/>
          <p:nvPr userDrawn="1"/>
        </p:nvSpPr>
        <p:spPr bwMode="auto">
          <a:xfrm>
            <a:off x="0" y="7042150"/>
            <a:ext cx="1320800" cy="177800"/>
          </a:xfrm>
          <a:prstGeom prst="rect">
            <a:avLst/>
          </a:prstGeom>
          <a:noFill/>
        </p:spPr>
        <p:txBody>
          <a:bodyPr wrap="none" lIns="536400" tIns="39600" rIns="0" bIns="0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0018A8"/>
                </a:solidFill>
              </a:rPr>
              <a:t>Deutsche Bank</a:t>
            </a:r>
          </a:p>
        </p:txBody>
      </p:sp>
      <p:sp>
        <p:nvSpPr>
          <p:cNvPr id="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2" y="504000"/>
            <a:ext cx="8460000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530225" y="7446963"/>
            <a:ext cx="1387475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E71F-0862-4D94-9E11-BB0413C9642E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BAFB-95B1-4694-B27E-F152F070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 userDrawn="1"/>
        </p:nvGrpSpPr>
        <p:grpSpPr bwMode="auto">
          <a:xfrm>
            <a:off x="0" y="7042150"/>
            <a:ext cx="2195937" cy="542599"/>
            <a:chOff x="1" y="7040563"/>
            <a:chExt cx="2195054" cy="542599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" y="7212013"/>
              <a:ext cx="219505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Group Technology</a:t>
              </a:r>
              <a:r>
                <a:rPr lang="en-US" sz="900" kern="1200" baseline="0" dirty="0" smtClean="0">
                  <a:solidFill>
                    <a:srgbClr val="227122"/>
                  </a:solidFill>
                  <a:latin typeface="Arial" charset="0"/>
                  <a:ea typeface="+mn-ea"/>
                  <a:cs typeface="Arial" charset="0"/>
                </a:rPr>
                <a:t> &amp; Operations</a:t>
              </a:r>
              <a:endParaRPr lang="en-US" sz="900" kern="1200" dirty="0" smtClean="0">
                <a:solidFill>
                  <a:srgbClr val="227122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5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96180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Kristina Erofeeva</a:t>
            </a: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Analyst Days </a:t>
            </a: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</a:t>
            </a:r>
            <a:r>
              <a:rPr lang="ru-RU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6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3238"/>
            <a:ext cx="84613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728788"/>
            <a:ext cx="8999537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0225" y="7445375"/>
            <a:ext cx="1387475" cy="1381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B8C7C6-FE7B-4FD3-B98B-ADC533C7DFE8}" type="datetime1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070100" y="7445375"/>
            <a:ext cx="2309813" cy="13811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997950" y="7042150"/>
            <a:ext cx="539750" cy="312738"/>
          </a:xfrm>
          <a:prstGeom prst="rect">
            <a:avLst/>
          </a:prstGeom>
        </p:spPr>
        <p:txBody>
          <a:bodyPr vert="horz" wrap="none" lIns="0" tIns="3600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5D9ED44C-9967-4AA2-9848-690F642B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>
    <p:wipe dir="r"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504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6pPr>
      <a:lvl7pPr marL="10091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7pPr>
      <a:lvl8pPr marL="1513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8pPr>
      <a:lvl9pPr marL="20182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rgbClr val="0092D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2pPr>
      <a:lvl3pPr marL="447675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3pPr>
      <a:lvl4pPr marL="895350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343025" indent="-44767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5pPr>
      <a:lvl6pPr marL="1301711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6pPr>
      <a:lvl7pPr marL="1806276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7pPr>
      <a:lvl8pPr marL="2310842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8pPr>
      <a:lvl9pPr marL="2815408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6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32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698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264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83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39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961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527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Птички и пчелки.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 smtClean="0"/>
              <a:t>упрощать сложные алгоритмы.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37700" y="7042150"/>
            <a:ext cx="539750" cy="312738"/>
          </a:xfrm>
        </p:spPr>
        <p:txBody>
          <a:bodyPr/>
          <a:lstStyle/>
          <a:p>
            <a:pPr>
              <a:defRPr/>
            </a:pPr>
            <a:fld id="{04FAE54D-F27F-4B7B-B707-278C6951CCF5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31" y="6141493"/>
            <a:ext cx="3561019" cy="142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бардака – автоматизированный бардак, поэтому: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sz="2200" dirty="0">
              <a:solidFill>
                <a:srgbClr val="0092D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538163" y="1764177"/>
            <a:ext cx="9000000" cy="42555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2" defTabSz="1008063"/>
            <a:r>
              <a:rPr lang="ru-RU" dirty="0" smtClean="0">
                <a:ea typeface="ＭＳ Ｐゴシック" pitchFamily="-106" charset="-128"/>
                <a:cs typeface="Arial" charset="0"/>
              </a:rPr>
              <a:t>Части логики должны быть описаны максимально независимо</a:t>
            </a:r>
            <a:endParaRPr lang="en-US" dirty="0">
              <a:ea typeface="ＭＳ Ｐゴシック" pitchFamily="-106" charset="-128"/>
              <a:cs typeface="Arial" charset="0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97950" y="7042150"/>
            <a:ext cx="539750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172721-2D14-4297-BA11-A7CF79AD390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8163" y="2193775"/>
            <a:ext cx="8686800" cy="4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ts val="300"/>
              </a:spcBef>
              <a:spcAft>
                <a:spcPts val="300"/>
              </a:spcAft>
              <a:defRPr sz="2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eaLnBrk="0" hangingPunct="0">
              <a:spcBef>
                <a:spcPts val="300"/>
              </a:spcBef>
              <a:spcAft>
                <a:spcPts val="300"/>
              </a:spcAft>
              <a:defRPr sz="2200" baseline="0">
                <a:latin typeface="+mn-lt"/>
                <a:ea typeface="ＭＳ Ｐゴシック" pitchFamily="-109" charset="-128"/>
              </a:defRPr>
            </a:lvl2pPr>
            <a:lvl3pPr marL="447675" lvl="2" indent="-442913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baseline="0">
                <a:latin typeface="+mn-lt"/>
                <a:ea typeface="ＭＳ Ｐゴシック" pitchFamily="-106" charset="-128"/>
              </a:defRPr>
            </a:lvl3pPr>
            <a:lvl4pPr marL="895350" indent="-442913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baseline="0">
                <a:latin typeface="+mn-lt"/>
                <a:ea typeface="ＭＳ Ｐゴシック" pitchFamily="-109" charset="-128"/>
              </a:defRPr>
            </a:lvl4pPr>
            <a:lvl5pPr marL="1343025" indent="-447675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baseline="0">
                <a:latin typeface="+mn-lt"/>
                <a:ea typeface="ＭＳ Ｐゴシック" pitchFamily="-109" charset="-128"/>
              </a:defRPr>
            </a:lvl5pPr>
            <a:lvl6pPr marL="1301711" indent="-196220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latin typeface="+mn-lt"/>
              </a:defRPr>
            </a:lvl6pPr>
            <a:lvl7pPr marL="1806276" indent="-196220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latin typeface="+mn-lt"/>
              </a:defRPr>
            </a:lvl7pPr>
            <a:lvl8pPr marL="2310842" indent="-196220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latin typeface="+mn-lt"/>
              </a:defRPr>
            </a:lvl8pPr>
            <a:lvl9pPr marL="2815408" indent="-196220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latin typeface="+mn-lt"/>
              </a:defRPr>
            </a:lvl9pPr>
          </a:lstStyle>
          <a:p>
            <a:pPr lvl="2"/>
            <a:r>
              <a:rPr lang="ru-RU" dirty="0" smtClean="0">
                <a:solidFill>
                  <a:srgbClr val="0092D0"/>
                </a:solidFill>
              </a:rPr>
              <a:t>Формулы / расчеты унифицированы</a:t>
            </a:r>
            <a:endParaRPr lang="ru-RU" dirty="0">
              <a:solidFill>
                <a:srgbClr val="0092D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8163" y="2655027"/>
            <a:ext cx="8686800" cy="4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ts val="300"/>
              </a:spcBef>
              <a:spcAft>
                <a:spcPts val="300"/>
              </a:spcAft>
              <a:defRPr sz="2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eaLnBrk="0" hangingPunct="0">
              <a:spcBef>
                <a:spcPts val="300"/>
              </a:spcBef>
              <a:spcAft>
                <a:spcPts val="300"/>
              </a:spcAft>
              <a:defRPr sz="2200" baseline="0">
                <a:latin typeface="+mn-lt"/>
                <a:ea typeface="ＭＳ Ｐゴシック" pitchFamily="-109" charset="-128"/>
              </a:defRPr>
            </a:lvl2pPr>
            <a:lvl3pPr marL="447675" lvl="2" indent="-442913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baseline="0">
                <a:latin typeface="+mn-lt"/>
                <a:ea typeface="ＭＳ Ｐゴシック" pitchFamily="-106" charset="-128"/>
              </a:defRPr>
            </a:lvl3pPr>
            <a:lvl4pPr marL="895350" indent="-442913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baseline="0">
                <a:latin typeface="+mn-lt"/>
                <a:ea typeface="ＭＳ Ｐゴシック" pitchFamily="-109" charset="-128"/>
              </a:defRPr>
            </a:lvl4pPr>
            <a:lvl5pPr marL="1343025" indent="-447675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baseline="0">
                <a:latin typeface="+mn-lt"/>
                <a:ea typeface="ＭＳ Ｐゴシック" pitchFamily="-109" charset="-128"/>
              </a:defRPr>
            </a:lvl5pPr>
            <a:lvl6pPr marL="1301711" indent="-196220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latin typeface="+mn-lt"/>
              </a:defRPr>
            </a:lvl6pPr>
            <a:lvl7pPr marL="1806276" indent="-196220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latin typeface="+mn-lt"/>
              </a:defRPr>
            </a:lvl7pPr>
            <a:lvl8pPr marL="2310842" indent="-196220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latin typeface="+mn-lt"/>
              </a:defRPr>
            </a:lvl8pPr>
            <a:lvl9pPr marL="2815408" indent="-196220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latin typeface="+mn-lt"/>
              </a:defRPr>
            </a:lvl9pPr>
          </a:lstStyle>
          <a:p>
            <a:pPr lvl="2"/>
            <a:r>
              <a:rPr lang="ru-RU" dirty="0" smtClean="0"/>
              <a:t>Правило 5-7 «штук» позволяет осознать алгоритм любой сложности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6683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n-US" sz="2200" dirty="0">
              <a:solidFill>
                <a:srgbClr val="0092D0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97950" y="7042150"/>
            <a:ext cx="539750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172721-2D14-4297-BA11-A7CF79AD390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Спасибо за внимание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Вопросы?</a:t>
            </a:r>
            <a:endParaRPr lang="ru-R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53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2"/>
            <a:endParaRPr lang="ru-RU" dirty="0" smtClean="0">
              <a:ea typeface="ＭＳ Ｐゴシック" pitchFamily="34" charset="-128"/>
            </a:endParaRPr>
          </a:p>
          <a:p>
            <a:pPr lvl="2"/>
            <a:endParaRPr lang="ru-RU" dirty="0">
              <a:ea typeface="ＭＳ Ｐゴシック" pitchFamily="34" charset="-128"/>
            </a:endParaRPr>
          </a:p>
          <a:p>
            <a:pPr lvl="2"/>
            <a:endParaRPr lang="ru-RU" dirty="0" smtClean="0">
              <a:ea typeface="ＭＳ Ｐゴシック" pitchFamily="34" charset="-128"/>
            </a:endParaRPr>
          </a:p>
          <a:p>
            <a:pPr lvl="2"/>
            <a:endParaRPr lang="ru-RU" dirty="0">
              <a:ea typeface="ＭＳ Ｐゴシック" pitchFamily="34" charset="-128"/>
            </a:endParaRPr>
          </a:p>
          <a:p>
            <a:pPr marL="4762" lvl="2" indent="0">
              <a:buNone/>
            </a:pPr>
            <a:r>
              <a:rPr lang="ru-RU" dirty="0" smtClean="0">
                <a:ea typeface="ＭＳ Ｐゴシック" pitchFamily="34" charset="-128"/>
              </a:rPr>
              <a:t>Кристина Ерофеева,</a:t>
            </a:r>
          </a:p>
          <a:p>
            <a:pPr marL="4762" lvl="2" indent="0">
              <a:buNone/>
            </a:pPr>
            <a:r>
              <a:rPr lang="ru-RU" sz="1800" dirty="0">
                <a:ea typeface="ＭＳ Ｐゴシック" pitchFamily="34" charset="-128"/>
              </a:rPr>
              <a:t>ч</a:t>
            </a:r>
            <a:r>
              <a:rPr lang="ru-RU" sz="1800" dirty="0" smtClean="0">
                <a:ea typeface="ＭＳ Ｐゴシック" pitchFamily="34" charset="-128"/>
              </a:rPr>
              <a:t>еловек и </a:t>
            </a:r>
            <a:r>
              <a:rPr lang="ru-RU" sz="1800" b="1" dirty="0" smtClean="0">
                <a:ea typeface="ＭＳ Ｐゴシック" pitchFamily="34" charset="-128"/>
              </a:rPr>
              <a:t>аналитик</a:t>
            </a:r>
            <a:endParaRPr lang="ru-RU" sz="1800" b="1" dirty="0">
              <a:ea typeface="ＭＳ Ｐゴシック" pitchFamily="34" charset="-128"/>
            </a:endParaRPr>
          </a:p>
          <a:p>
            <a:pPr lvl="2"/>
            <a:endParaRPr lang="ru-RU" dirty="0" smtClean="0">
              <a:ea typeface="ＭＳ Ｐゴシック" pitchFamily="34" charset="-128"/>
            </a:endParaRPr>
          </a:p>
          <a:p>
            <a:pPr lvl="2"/>
            <a:endParaRPr lang="en-US" dirty="0" smtClean="0">
              <a:ea typeface="ＭＳ Ｐゴシック" pitchFamily="34" charset="-128"/>
            </a:endParaRPr>
          </a:p>
          <a:p>
            <a:pPr lvl="2"/>
            <a:endParaRPr lang="ru-RU" dirty="0" smtClean="0">
              <a:ea typeface="ＭＳ Ｐゴシック" pitchFamily="34" charset="-128"/>
            </a:endParaRPr>
          </a:p>
          <a:p>
            <a:pPr lvl="2"/>
            <a:endParaRPr lang="ru-RU" dirty="0" smtClean="0">
              <a:ea typeface="ＭＳ Ｐゴシック" pitchFamily="34" charset="-128"/>
            </a:endParaRPr>
          </a:p>
          <a:p>
            <a:pPr lvl="1"/>
            <a:r>
              <a:rPr lang="ru-RU" dirty="0" smtClean="0">
                <a:solidFill>
                  <a:srgbClr val="0092D0"/>
                </a:solidFill>
                <a:ea typeface="ＭＳ Ｐゴシック" pitchFamily="34" charset="-128"/>
                <a:cs typeface="ＭＳ Ｐゴシック" pitchFamily="-109" charset="-128"/>
              </a:rPr>
              <a:t>Доклад отражает личное мнение и взгляды автора, которые могут не совпадать с мнением и позицией ООО «Технологический Центр Дойче Банка»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авторе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42" y="1835621"/>
            <a:ext cx="3025559" cy="353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4012442" y="3125338"/>
            <a:ext cx="1760561" cy="914400"/>
          </a:xfrm>
          <a:prstGeom prst="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Управление процессом коммуникации; </a:t>
            </a:r>
            <a:r>
              <a:rPr lang="ru-RU" dirty="0" smtClean="0">
                <a:ea typeface="ＭＳ Ｐゴシック" pitchFamily="34" charset="-128"/>
              </a:rPr>
              <a:t>ожидается: </a:t>
            </a:r>
          </a:p>
          <a:p>
            <a:pPr lvl="4"/>
            <a:r>
              <a:rPr lang="ru-RU" dirty="0" smtClean="0">
                <a:ea typeface="ＭＳ Ｐゴシック" pitchFamily="34" charset="-128"/>
              </a:rPr>
              <a:t>эффективная коммуникация </a:t>
            </a:r>
          </a:p>
          <a:p>
            <a:pPr lvl="4"/>
            <a:r>
              <a:rPr lang="ru-RU" dirty="0" smtClean="0">
                <a:ea typeface="ＭＳ Ｐゴシック" pitchFamily="34" charset="-128"/>
              </a:rPr>
              <a:t>нет потерь при передаче</a:t>
            </a:r>
          </a:p>
          <a:p>
            <a:pPr lvl="4"/>
            <a:r>
              <a:rPr lang="ru-RU" dirty="0" smtClean="0">
                <a:ea typeface="ＭＳ Ｐゴシック" pitchFamily="34" charset="-128"/>
              </a:rPr>
              <a:t>включенность в контекст разных групп заинтересованных лиц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Документирование; ожидается:</a:t>
            </a:r>
          </a:p>
          <a:p>
            <a:pPr lvl="4"/>
            <a:r>
              <a:rPr lang="ru-RU" dirty="0" smtClean="0">
                <a:ea typeface="ＭＳ Ｐゴシック" pitchFamily="34" charset="-128"/>
              </a:rPr>
              <a:t>критерии качества документов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Управление изменениями; ожидается:</a:t>
            </a:r>
          </a:p>
          <a:p>
            <a:pPr lvl="4"/>
            <a:r>
              <a:rPr lang="ru-RU" dirty="0">
                <a:ea typeface="ＭＳ Ｐゴシック" pitchFamily="34" charset="-128"/>
              </a:rPr>
              <a:t>своевременное информирование вовлеченных</a:t>
            </a:r>
          </a:p>
          <a:p>
            <a:pPr lvl="4"/>
            <a:r>
              <a:rPr lang="ru-RU" dirty="0">
                <a:ea typeface="ＭＳ Ｐゴシック" pitchFamily="34" charset="-128"/>
              </a:rPr>
              <a:t>п</a:t>
            </a:r>
            <a:r>
              <a:rPr lang="ru-RU" dirty="0">
                <a:ea typeface="ＭＳ Ｐゴシック" pitchFamily="34" charset="-128"/>
              </a:rPr>
              <a:t>оддержание актуальности документации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Анализ требований / изменений</a:t>
            </a:r>
          </a:p>
          <a:p>
            <a:pPr lvl="4"/>
            <a:r>
              <a:rPr lang="ru-RU" b="1" dirty="0" smtClean="0">
                <a:solidFill>
                  <a:srgbClr val="D70032"/>
                </a:solidFill>
                <a:ea typeface="ＭＳ Ｐゴシック" pitchFamily="34" charset="-128"/>
              </a:rPr>
              <a:t>???</a:t>
            </a:r>
            <a:endParaRPr lang="ru-RU" b="1" dirty="0" smtClean="0">
              <a:solidFill>
                <a:srgbClr val="D70032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Активности в роли аналитика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представляет собой анализ требований?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97950" y="7042150"/>
            <a:ext cx="539750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172721-2D14-4297-BA11-A7CF79AD390C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08196" y="2061369"/>
            <a:ext cx="5595029" cy="370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5260" y="2231922"/>
            <a:ext cx="5584573" cy="33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517409" y="3264255"/>
            <a:ext cx="723331" cy="1296538"/>
          </a:xfrm>
          <a:prstGeom prst="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ru-RU" dirty="0" err="1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926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этого можно добиться?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538163" y="1764177"/>
            <a:ext cx="9000000" cy="425558"/>
          </a:xfrm>
        </p:spPr>
        <p:txBody>
          <a:bodyPr/>
          <a:lstStyle/>
          <a:p>
            <a:pPr lvl="2">
              <a:defRPr/>
            </a:pPr>
            <a:r>
              <a:rPr lang="ru-RU" dirty="0" smtClean="0"/>
              <a:t>Отделить теплое от мягкого</a:t>
            </a:r>
            <a:endParaRPr lang="ru-RU" dirty="0" smtClean="0">
              <a:solidFill>
                <a:srgbClr val="0092D0"/>
              </a:solidFill>
              <a:ea typeface="ＭＳ Ｐゴシック" pitchFamily="-106" charset="-128"/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97950" y="7042150"/>
            <a:ext cx="539750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172721-2D14-4297-BA11-A7CF79AD390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40000" y="2658966"/>
            <a:ext cx="9000000" cy="4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ru-RU" dirty="0" smtClean="0">
                <a:ea typeface="ＭＳ Ｐゴシック" pitchFamily="-106" charset="-128"/>
              </a:rPr>
              <a:t>Поэтапное построение алгоритма</a:t>
            </a:r>
            <a:endParaRPr lang="ru-RU" dirty="0" smtClean="0">
              <a:solidFill>
                <a:srgbClr val="0092D0"/>
              </a:solidFill>
              <a:ea typeface="ＭＳ Ｐゴシック" pitchFamily="-106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0225" y="2205333"/>
            <a:ext cx="9000000" cy="42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ru-RU" dirty="0" smtClean="0"/>
              <a:t>Тождественные преобразования</a:t>
            </a:r>
            <a:endParaRPr lang="ru-RU" dirty="0" smtClean="0">
              <a:solidFill>
                <a:srgbClr val="0092D0"/>
              </a:solidFill>
              <a:ea typeface="ＭＳ Ｐゴシック" pitchFamily="-106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1621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Отделить логику от другой логики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en-US" sz="2200" dirty="0">
              <a:solidFill>
                <a:srgbClr val="0092D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520450" y="2464813"/>
            <a:ext cx="9000000" cy="719205"/>
          </a:xfrm>
        </p:spPr>
        <p:txBody>
          <a:bodyPr/>
          <a:lstStyle/>
          <a:p>
            <a:pPr lvl="2">
              <a:defRPr/>
            </a:pPr>
            <a:r>
              <a:rPr lang="ru-RU" dirty="0" smtClean="0">
                <a:solidFill>
                  <a:srgbClr val="0092D0"/>
                </a:solidFill>
              </a:rPr>
              <a:t>На этапе бизнес-требований смешение разных логик – нормально и естественно </a:t>
            </a:r>
            <a:endParaRPr lang="ru-RU" dirty="0">
              <a:solidFill>
                <a:srgbClr val="0092D0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97950" y="7042150"/>
            <a:ext cx="539750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172721-2D14-4297-BA11-A7CF79AD390C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0450" y="1690611"/>
            <a:ext cx="9000000" cy="4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ru-RU" dirty="0" smtClean="0">
                <a:ea typeface="ＭＳ Ｐゴシック" pitchFamily="-106" charset="-128"/>
              </a:rPr>
              <a:t>Что есть единообразная логика: </a:t>
            </a:r>
            <a:r>
              <a:rPr lang="ru-RU" dirty="0" smtClean="0">
                <a:solidFill>
                  <a:srgbClr val="0092D0"/>
                </a:solidFill>
                <a:ea typeface="ＭＳ Ｐゴシック" pitchFamily="-106" charset="-128"/>
              </a:rPr>
              <a:t>кто? в какой момент? </a:t>
            </a:r>
            <a:r>
              <a:rPr lang="ru-RU" dirty="0" smtClean="0">
                <a:solidFill>
                  <a:srgbClr val="0092D0"/>
                </a:solidFill>
                <a:ea typeface="ＭＳ Ｐゴシック" pitchFamily="-106" charset="-128"/>
              </a:rPr>
              <a:t>да\нет? какой статус?</a:t>
            </a:r>
            <a:endParaRPr lang="ru-RU" dirty="0">
              <a:solidFill>
                <a:srgbClr val="0092D0"/>
              </a:solidFill>
              <a:ea typeface="ＭＳ Ｐゴシック" pitchFamily="-106" charset="-128"/>
            </a:endParaRPr>
          </a:p>
          <a:p>
            <a:pPr marL="4762" lvl="2" indent="0">
              <a:buNone/>
              <a:defRPr/>
            </a:pPr>
            <a:endParaRPr lang="ru-RU" dirty="0" smtClean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200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разделение логики? Как сделать?</a:t>
            </a:r>
            <a:r>
              <a:rPr lang="ru-RU" dirty="0"/>
              <a:t/>
            </a:r>
            <a:br>
              <a:rPr lang="ru-RU" dirty="0"/>
            </a:br>
            <a:endParaRPr lang="en-US" sz="2200" dirty="0">
              <a:solidFill>
                <a:srgbClr val="0092D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528388" y="2241689"/>
            <a:ext cx="9000000" cy="3299302"/>
          </a:xfrm>
        </p:spPr>
        <p:txBody>
          <a:bodyPr/>
          <a:lstStyle/>
          <a:p>
            <a:pPr lvl="2">
              <a:defRPr/>
            </a:pPr>
            <a:r>
              <a:rPr lang="ru-RU" dirty="0" smtClean="0"/>
              <a:t>Как добиться:</a:t>
            </a:r>
          </a:p>
          <a:p>
            <a:pPr lvl="3">
              <a:defRPr/>
            </a:pPr>
            <a:r>
              <a:rPr lang="ru-RU" dirty="0" smtClean="0"/>
              <a:t>Выбрать некоторый объект и вся логика «происходит» с ним, разделение на уровне параметров и этапов процесса</a:t>
            </a:r>
          </a:p>
          <a:p>
            <a:pPr lvl="3">
              <a:defRPr/>
            </a:pPr>
            <a:r>
              <a:rPr lang="ru-RU" dirty="0" smtClean="0"/>
              <a:t>Некоторая диаграма отвечает на один вопрос (например, да/нет)  то есть все «конечные пункты» однородны</a:t>
            </a:r>
          </a:p>
          <a:p>
            <a:pPr marL="452437" lvl="3" indent="0">
              <a:buNone/>
              <a:defRPr/>
            </a:pPr>
            <a:r>
              <a:rPr lang="ru-RU" dirty="0" smtClean="0"/>
              <a:t>(иногда допустимо добавить второй вопрос в один из вариантов первого) </a:t>
            </a:r>
          </a:p>
          <a:p>
            <a:pPr lvl="3">
              <a:defRPr/>
            </a:pPr>
            <a:endParaRPr lang="ru-RU" dirty="0" smtClean="0"/>
          </a:p>
          <a:p>
            <a:pPr lvl="3">
              <a:defRPr/>
            </a:pPr>
            <a:endParaRPr lang="ru-RU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97950" y="7042150"/>
            <a:ext cx="539750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172721-2D14-4297-BA11-A7CF79AD390C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0450" y="1690611"/>
            <a:ext cx="9000000" cy="4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ru-RU" dirty="0" smtClean="0">
                <a:ea typeface="ＭＳ Ｐゴシック" pitchFamily="-106" charset="-128"/>
              </a:rPr>
              <a:t>Цель: </a:t>
            </a:r>
            <a:r>
              <a:rPr lang="ru-RU" dirty="0" smtClean="0">
                <a:solidFill>
                  <a:srgbClr val="0092D0"/>
                </a:solidFill>
                <a:ea typeface="ＭＳ Ｐゴシック" pitchFamily="-106" charset="-128"/>
              </a:rPr>
              <a:t>четко выдны «пробелы»</a:t>
            </a:r>
            <a:endParaRPr lang="ru-RU" dirty="0">
              <a:solidFill>
                <a:srgbClr val="0092D0"/>
              </a:solidFill>
              <a:ea typeface="ＭＳ Ｐゴシック" pitchFamily="-106" charset="-128"/>
            </a:endParaRPr>
          </a:p>
          <a:p>
            <a:pPr marL="4762" lvl="2" indent="0">
              <a:buNone/>
              <a:defRPr/>
            </a:pPr>
            <a:endParaRPr lang="ru-RU" dirty="0" smtClean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227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Обобщение фомул расчета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sz="2200" dirty="0">
              <a:solidFill>
                <a:srgbClr val="0092D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538163" y="1668641"/>
            <a:ext cx="9000000" cy="425558"/>
          </a:xfrm>
        </p:spPr>
        <p:txBody>
          <a:bodyPr/>
          <a:lstStyle/>
          <a:p>
            <a:pPr lvl="2">
              <a:defRPr/>
            </a:pPr>
            <a:r>
              <a:rPr lang="ru-RU" dirty="0" smtClean="0">
                <a:solidFill>
                  <a:srgbClr val="0092D0"/>
                </a:solidFill>
              </a:rPr>
              <a:t>На уровне бизнес требований – нормально писать множество вычислений, на первый взгляд, не имеющих ничего общего</a:t>
            </a:r>
            <a:endParaRPr lang="ru-RU" dirty="0">
              <a:solidFill>
                <a:srgbClr val="0092D0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97950" y="7042150"/>
            <a:ext cx="539750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172721-2D14-4297-BA11-A7CF79AD390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8163" y="3168967"/>
            <a:ext cx="9000000" cy="11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ru-RU" dirty="0" smtClean="0">
                <a:ea typeface="ＭＳ Ｐゴシック" pitchFamily="-106" charset="-128"/>
              </a:rPr>
              <a:t>Как обобщить:</a:t>
            </a:r>
          </a:p>
          <a:p>
            <a:pPr lvl="3">
              <a:defRPr/>
            </a:pPr>
            <a:r>
              <a:rPr lang="ru-RU" dirty="0" smtClean="0">
                <a:ea typeface="ＭＳ Ｐゴシック" pitchFamily="-106" charset="-128"/>
              </a:rPr>
              <a:t>Найти похожие параметры в разных объектах</a:t>
            </a:r>
          </a:p>
          <a:p>
            <a:pPr lvl="3">
              <a:defRPr/>
            </a:pPr>
            <a:r>
              <a:rPr lang="ru-RU" dirty="0" smtClean="0">
                <a:ea typeface="ＭＳ Ｐゴシック" pitchFamily="-106" charset="-128"/>
              </a:rPr>
              <a:t>Заменить значимыми числами и поправочными коэффициентами</a:t>
            </a:r>
          </a:p>
          <a:p>
            <a:pPr lvl="3">
              <a:defRPr/>
            </a:pPr>
            <a:r>
              <a:rPr lang="ru-RU" dirty="0" smtClean="0">
                <a:ea typeface="ＭＳ Ｐゴシック" pitchFamily="-106" charset="-128"/>
              </a:rPr>
              <a:t>Попробовать вынести часть формулы «за скобку»</a:t>
            </a:r>
          </a:p>
          <a:p>
            <a:pPr lvl="3">
              <a:defRPr/>
            </a:pPr>
            <a:r>
              <a:rPr lang="ru-RU" dirty="0" smtClean="0">
                <a:ea typeface="ＭＳ Ｐゴシック" pitchFamily="-106" charset="-128"/>
              </a:rPr>
              <a:t>Или к единому знаменателю </a:t>
            </a:r>
            <a:r>
              <a:rPr lang="ru-RU" dirty="0" smtClean="0">
                <a:ea typeface="ＭＳ Ｐゴシック" pitchFamily="-106" charset="-128"/>
                <a:sym typeface="Wingdings" pitchFamily="2" charset="2"/>
              </a:rPr>
              <a:t></a:t>
            </a:r>
          </a:p>
          <a:p>
            <a:pPr lvl="3">
              <a:defRPr/>
            </a:pPr>
            <a:r>
              <a:rPr lang="ru-RU" dirty="0" smtClean="0">
                <a:ea typeface="ＭＳ Ｐゴシック" pitchFamily="-106" charset="-128"/>
                <a:sym typeface="Wingdings" pitchFamily="2" charset="2"/>
              </a:rPr>
              <a:t>Замена логического параметра числовым (сторона сделки меняется на + или -)</a:t>
            </a:r>
          </a:p>
          <a:p>
            <a:pPr marL="452437" lvl="3" indent="0">
              <a:buNone/>
              <a:defRPr/>
            </a:pPr>
            <a:endParaRPr lang="ru-RU" dirty="0">
              <a:ea typeface="ＭＳ Ｐゴシック" pitchFamily="-106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0227" y="2448836"/>
            <a:ext cx="9000000" cy="42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ru-RU" dirty="0" smtClean="0"/>
              <a:t>Цель: </a:t>
            </a:r>
            <a:r>
              <a:rPr lang="ru-RU" dirty="0" smtClean="0">
                <a:solidFill>
                  <a:srgbClr val="0092D0"/>
                </a:solidFill>
              </a:rPr>
              <a:t>упростить систему</a:t>
            </a:r>
            <a:r>
              <a:rPr lang="ru-RU" dirty="0" smtClean="0"/>
              <a:t>, сделать эффективной и поддерживаемой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5170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Поэтапное построение алгоритма</a:t>
            </a:r>
            <a:endParaRPr lang="en-US" sz="2200" dirty="0">
              <a:solidFill>
                <a:srgbClr val="0092D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538163" y="1668641"/>
            <a:ext cx="9000000" cy="425558"/>
          </a:xfrm>
        </p:spPr>
        <p:txBody>
          <a:bodyPr/>
          <a:lstStyle/>
          <a:p>
            <a:pPr lvl="2">
              <a:defRPr/>
            </a:pPr>
            <a:r>
              <a:rPr lang="ru-RU" dirty="0" smtClean="0">
                <a:solidFill>
                  <a:srgbClr val="0092D0"/>
                </a:solidFill>
              </a:rPr>
              <a:t>На уровне бизнес требований нормально иметь 500 неупорядоченных сценариев работы системы</a:t>
            </a:r>
            <a:endParaRPr lang="ru-RU" dirty="0">
              <a:solidFill>
                <a:srgbClr val="0092D0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997950" y="7042150"/>
            <a:ext cx="539750" cy="3127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172721-2D14-4297-BA11-A7CF79AD390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0227" y="3018841"/>
            <a:ext cx="9000000" cy="11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ru-RU" dirty="0" smtClean="0">
                <a:ea typeface="ＭＳ Ｐゴシック" pitchFamily="-106" charset="-128"/>
              </a:rPr>
              <a:t>Как построить алгоритм:</a:t>
            </a:r>
          </a:p>
          <a:p>
            <a:pPr lvl="3">
              <a:defRPr/>
            </a:pPr>
            <a:r>
              <a:rPr lang="ru-RU" dirty="0" smtClean="0">
                <a:ea typeface="ＭＳ Ｐゴシック" pitchFamily="-106" charset="-128"/>
              </a:rPr>
              <a:t>Все ситуации которые могут произойти делятся на 5-7 групп которые с точки зрения функциональности приводят к одинаковому результату</a:t>
            </a:r>
          </a:p>
          <a:p>
            <a:pPr lvl="3">
              <a:defRPr/>
            </a:pPr>
            <a:r>
              <a:rPr lang="ru-RU" dirty="0" smtClean="0">
                <a:ea typeface="ＭＳ Ｐゴシック" pitchFamily="-106" charset="-128"/>
                <a:sym typeface="Wingdings" pitchFamily="2" charset="2"/>
              </a:rPr>
              <a:t>Должно соблюдаться правило «единообразно логики» при построении алгоритма</a:t>
            </a:r>
          </a:p>
          <a:p>
            <a:pPr lvl="3">
              <a:defRPr/>
            </a:pPr>
            <a:r>
              <a:rPr lang="ru-RU" dirty="0" smtClean="0">
                <a:ea typeface="ＭＳ Ｐゴシック" pitchFamily="-106" charset="-128"/>
                <a:sym typeface="Wingdings" pitchFamily="2" charset="2"/>
              </a:rPr>
              <a:t>Самыми первыми ветвлениями алгоритма должны быть те которые делят ситуации на крупные группы, чем дальше ветвление от начала алгоритма тем более специфичная ситуация рассматривается</a:t>
            </a:r>
          </a:p>
          <a:p>
            <a:pPr marL="452437" lvl="3" indent="0">
              <a:buNone/>
              <a:defRPr/>
            </a:pPr>
            <a:endParaRPr lang="ru-RU" dirty="0">
              <a:ea typeface="ＭＳ Ｐゴシック" pitchFamily="-106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1" y="6699582"/>
            <a:ext cx="2161749" cy="8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0227" y="2448836"/>
            <a:ext cx="9000000" cy="42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ru-RU" dirty="0" smtClean="0"/>
              <a:t>Цель: </a:t>
            </a:r>
            <a:r>
              <a:rPr lang="ru-RU" dirty="0" smtClean="0">
                <a:solidFill>
                  <a:srgbClr val="0092D0"/>
                </a:solidFill>
              </a:rPr>
              <a:t>выявить «пробелы» и противоречия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2525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  <p:bldP spid="10" grpId="0" build="p"/>
    </p:bldLst>
  </p:timing>
</p:sld>
</file>

<file path=ppt/theme/theme1.xml><?xml version="1.0" encoding="utf-8"?>
<a:theme xmlns:a="http://schemas.openxmlformats.org/drawingml/2006/main" name="DB Screenshow White">
  <a:themeElements>
    <a:clrScheme name="DB Screenshow White">
      <a:dk1>
        <a:srgbClr val="B4D2F0"/>
      </a:dk1>
      <a:lt1>
        <a:srgbClr val="000000"/>
      </a:lt1>
      <a:dk2>
        <a:srgbClr val="FFFFFF"/>
      </a:dk2>
      <a:lt2>
        <a:srgbClr val="8296AA"/>
      </a:lt2>
      <a:accent1>
        <a:srgbClr val="193296"/>
      </a:accent1>
      <a:accent2>
        <a:srgbClr val="0092D0"/>
      </a:accent2>
      <a:accent3>
        <a:srgbClr val="FFA005"/>
      </a:accent3>
      <a:accent4>
        <a:srgbClr val="D70032"/>
      </a:accent4>
      <a:accent5>
        <a:srgbClr val="2D962D"/>
      </a:accent5>
      <a:accent6>
        <a:srgbClr val="0055AA"/>
      </a:accent6>
      <a:hlink>
        <a:srgbClr val="961414"/>
      </a:hlink>
      <a:folHlink>
        <a:srgbClr val="379B6E"/>
      </a:folHlink>
    </a:clrScheme>
    <a:fontScheme name="DB Screenshow">
      <a:majorFont>
        <a:latin typeface="Arial"/>
        <a:ea typeface="MS PGothic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255,255,255">
      <a:srgbClr val="FFFFFF"/>
    </a:custClr>
    <a:custClr name="0,0,0">
      <a:srgbClr val="000000"/>
    </a:custClr>
    <a:custClr name="Primary Blue 25,50,150">
      <a:srgbClr val="193296"/>
    </a:custClr>
    <a:custClr name="0,146,208">
      <a:srgbClr val="0092D0"/>
    </a:custClr>
    <a:custClr name="255,160,0">
      <a:srgbClr val="FFA000"/>
    </a:custClr>
    <a:custClr name="215,0,50">
      <a:srgbClr val="D70032"/>
    </a:custClr>
    <a:custClr name="45,150,45">
      <a:srgbClr val="2D962D"/>
    </a:custClr>
    <a:custClr name="0,85,170">
      <a:srgbClr val="0055AA"/>
    </a:custClr>
    <a:custClr name="180,210,240">
      <a:srgbClr val="B4D2F0"/>
    </a:custClr>
    <a:custClr name="130,150,170">
      <a:srgbClr val="8296AA"/>
    </a:custClr>
    <a:custClr name="255,255,255">
      <a:srgbClr val="FFFFFF"/>
    </a:custClr>
    <a:custClr name="0,0,0">
      <a:srgbClr val="000000"/>
    </a:custClr>
    <a:custClr name="140,159,236">
      <a:srgbClr val="8C9FEC"/>
    </a:custClr>
    <a:custClr name="130,195,255">
      <a:srgbClr val="82C3FF"/>
    </a:custClr>
    <a:custClr name="255,217,153">
      <a:srgbClr val="FFD999"/>
    </a:custClr>
    <a:custClr name="255,141,167">
      <a:srgbClr val="FF8DA7"/>
    </a:custClr>
    <a:custClr name="158,226,158">
      <a:srgbClr val="9EE29E"/>
    </a:custClr>
    <a:custClr name="51,153,255">
      <a:srgbClr val="3399FF"/>
    </a:custClr>
    <a:custClr name="17,53,87">
      <a:srgbClr val="113557"/>
    </a:custClr>
    <a:custClr name="230,234,238">
      <a:srgbClr val="E6EAEE"/>
    </a:custClr>
    <a:custClr name="255,255,255">
      <a:srgbClr val="FFFFFF"/>
    </a:custClr>
    <a:custClr name="0,0,0">
      <a:srgbClr val="000000"/>
    </a:custClr>
    <a:custClr name="83,111,226">
      <a:srgbClr val="536FE2"/>
    </a:custClr>
    <a:custClr name="180,219,255">
      <a:srgbClr val="B4DBFF"/>
    </a:custClr>
    <a:custClr name="255,198,105">
      <a:srgbClr val="FFC669"/>
    </a:custClr>
    <a:custClr name="255,78,119">
      <a:srgbClr val="FF4E77"/>
    </a:custClr>
    <a:custClr name="110,210,110">
      <a:srgbClr val="6ED26E"/>
    </a:custClr>
    <a:custClr name="187,221,255">
      <a:srgbClr val="BBDDFF"/>
    </a:custClr>
    <a:custClr name="93,157,223">
      <a:srgbClr val="5D9DDF"/>
    </a:custClr>
    <a:custClr name="205,213,221">
      <a:srgbClr val="CDD5DD"/>
    </a:custClr>
    <a:custClr name="Branding Only 0,24,168">
      <a:srgbClr val="0018A8"/>
    </a:custClr>
    <a:custClr name="0,0,0">
      <a:srgbClr val="000000"/>
    </a:custClr>
    <a:custClr name="19,38,113">
      <a:srgbClr val="132671"/>
    </a:custClr>
    <a:custClr name="34,149,255">
      <a:srgbClr val="2295FF"/>
    </a:custClr>
    <a:custClr name="195,121,0">
      <a:srgbClr val="C37900"/>
    </a:custClr>
    <a:custClr name="161,0,38">
      <a:srgbClr val="A10026"/>
    </a:custClr>
    <a:custClr name="34,113,34">
      <a:srgbClr val="227122"/>
    </a:custClr>
    <a:custClr name="0,64,127">
      <a:srgbClr val="00407F"/>
    </a:custClr>
    <a:custClr name="35,105,175">
      <a:srgbClr val="2369AF"/>
    </a:custClr>
    <a:custClr name="61,75,89">
      <a:srgbClr val="3D4B59"/>
    </a:custClr>
    <a:custClr name="PWM Only 182,192,199">
      <a:srgbClr val="B6C0C7"/>
    </a:custClr>
    <a:custClr name="PWM Only 137,150,160">
      <a:srgbClr val="8996A0"/>
    </a:custClr>
    <a:custClr name="0,42,85">
      <a:srgbClr val="002A55"/>
    </a:custClr>
    <a:custClr name="105,167,255">
      <a:srgbClr val="69A7FF"/>
    </a:custClr>
    <a:custClr name="255,255,255">
      <a:srgbClr val="FFFFFF"/>
    </a:custClr>
    <a:custClr name="255,255,255">
      <a:srgbClr val="FFFFFF"/>
    </a:custClr>
    <a:custClr name="255,255,255">
      <a:srgbClr val="FFFFFF"/>
    </a:custClr>
    <a:custClr name="0,34,68">
      <a:srgbClr val="002244"/>
    </a:custClr>
    <a:custClr name="0,0,0">
      <a:srgbClr val="000000"/>
    </a:custClr>
    <a:custClr name="91,113,134">
      <a:srgbClr val="5B7186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20410</TotalTime>
  <Words>399</Words>
  <Application>Microsoft Office PowerPoint</Application>
  <PresentationFormat>Custom</PresentationFormat>
  <Paragraphs>75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DB Screenshow White</vt:lpstr>
      <vt:lpstr>Птички и пчелки.</vt:lpstr>
      <vt:lpstr>Об авторе</vt:lpstr>
      <vt:lpstr>Активности в роли аналитика</vt:lpstr>
      <vt:lpstr>Что представляет собой анализ требований?</vt:lpstr>
      <vt:lpstr>Как этого можно добиться?</vt:lpstr>
      <vt:lpstr>Отделить логику от другой логики  </vt:lpstr>
      <vt:lpstr>Что дает разделение логики? Как сделать? </vt:lpstr>
      <vt:lpstr>Обобщение фомул расчета  </vt:lpstr>
      <vt:lpstr>Поэтапное построение алгоритма</vt:lpstr>
      <vt:lpstr>Автоматизация бардака – автоматизированный бардак, поэтому: </vt:lpstr>
      <vt:lpstr> </vt:lpstr>
    </vt:vector>
  </TitlesOfParts>
  <Company>Deutsche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Bank screenshow template</dc:title>
  <dc:creator>*</dc:creator>
  <cp:keywords>Public</cp:keywords>
  <cp:lastModifiedBy>Кристина</cp:lastModifiedBy>
  <cp:revision>483</cp:revision>
  <cp:lastPrinted>2010-03-16T19:12:47Z</cp:lastPrinted>
  <dcterms:created xsi:type="dcterms:W3CDTF">2012-05-10T14:23:04Z</dcterms:created>
  <dcterms:modified xsi:type="dcterms:W3CDTF">2016-03-15T19:35:56Z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a100dcd0-9c68-4598-bdfb-aad3e6185ab2</vt:lpwstr>
  </property>
  <property fmtid="{D5CDD505-2E9C-101B-9397-08002B2CF9AE}" pid="3" name="db.comClassification">
    <vt:lpwstr>Public</vt:lpwstr>
  </property>
</Properties>
</file>