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03" r:id="rId1"/>
  </p:sldMasterIdLst>
  <p:notesMasterIdLst>
    <p:notesMasterId r:id="rId15"/>
  </p:notesMasterIdLst>
  <p:sldIdLst>
    <p:sldId id="256" r:id="rId2"/>
    <p:sldId id="269" r:id="rId3"/>
    <p:sldId id="270" r:id="rId4"/>
    <p:sldId id="271" r:id="rId5"/>
    <p:sldId id="273" r:id="rId6"/>
    <p:sldId id="274" r:id="rId7"/>
    <p:sldId id="275" r:id="rId8"/>
    <p:sldId id="276" r:id="rId9"/>
    <p:sldId id="277" r:id="rId10"/>
    <p:sldId id="278" r:id="rId11"/>
    <p:sldId id="320" r:id="rId12"/>
    <p:sldId id="321" r:id="rId13"/>
    <p:sldId id="268" r:id="rId14"/>
  </p:sldIdLst>
  <p:sldSz cx="9144000" cy="5143500" type="screen16x9"/>
  <p:notesSz cx="6858000" cy="9144000"/>
  <p:defaultTextStyle>
    <a:defPPr>
      <a:defRPr lang="ru-RU"/>
    </a:defPPr>
    <a:lvl1pPr marL="0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4182">
          <p15:clr>
            <a:srgbClr val="A4A3A4"/>
          </p15:clr>
        </p15:guide>
        <p15:guide id="5" orient="horz" pos="1620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B92"/>
    <a:srgbClr val="B2D2D8"/>
    <a:srgbClr val="EDF0F1"/>
    <a:srgbClr val="A6A6A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70"/>
    <p:restoredTop sz="66809" autoAdjust="0"/>
  </p:normalViewPr>
  <p:slideViewPr>
    <p:cSldViewPr>
      <p:cViewPr>
        <p:scale>
          <a:sx n="85" d="100"/>
          <a:sy n="85" d="100"/>
        </p:scale>
        <p:origin x="1208" y="144"/>
      </p:cViewPr>
      <p:guideLst>
        <p:guide orient="horz" pos="4182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3504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D0F63-DD87-491E-8298-1841BB3164B4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27200-F32E-4B46-8A49-FC95A75A96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577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707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+ студент в кураторы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988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Автоматизированный сбор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4608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/>
          </a:p>
          <a:p>
            <a:r>
              <a:rPr lang="ru-RU" sz="1200" dirty="0"/>
              <a:t>Выученный урок - самое востребованное - Табло</a:t>
            </a:r>
          </a:p>
          <a:p>
            <a:r>
              <a:rPr lang="ru-RU" sz="1200" dirty="0"/>
              <a:t>Больший рост сообщества - присоединяйтесь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3450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1413"/>
            <a:ext cx="5484812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7DF68-F649-47F6-82D0-0A5F79C7194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010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415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Шаг 0. Проблема – выделить ресурсы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СИБУР</a:t>
            </a:r>
            <a:r>
              <a:rPr lang="en-US" dirty="0"/>
              <a:t> </a:t>
            </a:r>
            <a:r>
              <a:rPr lang="ru-RU" dirty="0"/>
              <a:t>Более 20 предприятий, Более 20000 сотрудников, покрыть аналитикой всю компанию тяжело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Шаг 1. Проблема: а кто пойдет в неизведанное?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Шаг 2. Подготовка к масштабированию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Разные подразделения – ключевое. Они потом становятся мультипликаторами в своей функции. Позже поговорим об этом.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Сделали видеоролик</a:t>
            </a:r>
            <a:r>
              <a:rPr lang="en-US" dirty="0"/>
              <a:t> </a:t>
            </a:r>
            <a:r>
              <a:rPr lang="en-US" dirty="0" err="1"/>
              <a:t>youtube</a:t>
            </a:r>
            <a:endParaRPr lang="ru-R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9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Внутренняя часть. Социальная история.</a:t>
            </a:r>
            <a:endParaRPr lang="en-US" dirty="0"/>
          </a:p>
          <a:p>
            <a:endParaRPr lang="en-US" dirty="0"/>
          </a:p>
          <a:p>
            <a:r>
              <a:rPr lang="ru-RU" dirty="0"/>
              <a:t>Обучение вокруг реальных задач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Пример: Нужен мониторинг транспорта, а то непрозрачный процесс, приходится заказывать транспорт срочно чтобы выполнить обязательства.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мы решаем надо посчитать то и то в – учить Питон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Входные данные и результаты в БД, учить </a:t>
            </a:r>
            <a:r>
              <a:rPr lang="en-US" dirty="0"/>
              <a:t>SQL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Результат – интерактивный </a:t>
            </a:r>
            <a:r>
              <a:rPr lang="ru-RU" dirty="0" err="1"/>
              <a:t>дашборд</a:t>
            </a:r>
            <a:r>
              <a:rPr lang="ru-RU" dirty="0"/>
              <a:t> учить Табло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/>
              <a:t>А иногда достаточно просто Табло.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Проблема – после обучения мало кто способен сделать что-то сам.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Не видно связи между индексацией таблицы и продажами полипропилена.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Нет компетенций выстроить архитектуру.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Нет понимания портфеля проектов в компании в целом. Не всегда есть цельное понимание бизнеса. </a:t>
            </a:r>
            <a:r>
              <a:rPr lang="ru-RU" dirty="0">
                <a:effectLst/>
              </a:rPr>
              <a:t>Вопросы – какие решения по </a:t>
            </a:r>
            <a:r>
              <a:rPr lang="ru-RU" dirty="0" err="1">
                <a:effectLst/>
              </a:rPr>
              <a:t>дашборду</a:t>
            </a:r>
            <a:r>
              <a:rPr lang="ru-RU" dirty="0">
                <a:effectLst/>
              </a:rPr>
              <a:t> принимались за последний месяц.</a:t>
            </a:r>
            <a:endParaRPr lang="ru-RU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Нет уверенности в том, что новые инструменты помогут.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Просто лень. хочет ли он учиться? И если нет, можно ли сделать чтобы захотел?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/>
              <a:t>Парное программирование. Ведет до достижения результата от и до. Заканчивается демонстрацией проекта, с участием ТОП менеджмента.</a:t>
            </a:r>
          </a:p>
          <a:p>
            <a:endParaRPr lang="ru-R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  <a:p>
            <a:r>
              <a:rPr lang="ru-RU" dirty="0"/>
              <a:t>Затраты: нужно много кураторов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272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087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Затраты - в фоне ушло 4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Не заморачивайтесь! Не надо начинать с создания образовательных порталов, специализированных </a:t>
            </a:r>
            <a:r>
              <a:rPr lang="en-US" dirty="0"/>
              <a:t>LMS</a:t>
            </a:r>
            <a:r>
              <a:rPr lang="ru-RU" dirty="0"/>
              <a:t> систем, платформ для общения, закупок инструментов управления данными. </a:t>
            </a:r>
            <a:r>
              <a:rPr lang="ru-RU" b="1" dirty="0"/>
              <a:t>И даже не надо ждать появления данных в платформе.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621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у нас есть </a:t>
            </a:r>
            <a:r>
              <a:rPr lang="ru-RU" dirty="0" err="1"/>
              <a:t>соцсеть</a:t>
            </a:r>
            <a:r>
              <a:rPr lang="ru-RU" dirty="0"/>
              <a:t> - </a:t>
            </a:r>
            <a:r>
              <a:rPr lang="ru-RU" dirty="0" err="1"/>
              <a:t>монетизировать</a:t>
            </a:r>
            <a:endParaRPr lang="ru-RU" dirty="0"/>
          </a:p>
          <a:p>
            <a:r>
              <a:rPr lang="ru-RU" dirty="0"/>
              <a:t>+ атмосфера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86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Для руководителей – решенная задача. И (не для всех) рост компетенций сотрудников</a:t>
            </a:r>
            <a:endParaRPr lang="en-US" dirty="0"/>
          </a:p>
          <a:p>
            <a:r>
              <a:rPr lang="ru-RU" dirty="0"/>
              <a:t>Для сотрудников – сложнее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Студенты учатся, чтобы найти хорошую работу. Как мотивировать людей, у которых работа уже есть, учиться?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Если у тебя нет миллиарда – идешь в школу аналитики</a:t>
            </a:r>
            <a:endParaRPr lang="en-US" dirty="0"/>
          </a:p>
          <a:p>
            <a:endParaRPr lang="ru-RU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Первый поток – мотивация студентов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dirty="0"/>
              <a:t>Востребованность на рынке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dirty="0"/>
              <a:t>История Как человек стал директором по аналитике, зная </a:t>
            </a:r>
            <a:r>
              <a:rPr lang="en-US" dirty="0" err="1"/>
              <a:t>sql</a:t>
            </a:r>
            <a:r>
              <a:rPr lang="en-US" dirty="0"/>
              <a:t> </a:t>
            </a:r>
            <a:r>
              <a:rPr lang="ru-RU" dirty="0"/>
              <a:t>и предоставляя аналитику председателю правления на совещаниях в правительстве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ru-RU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/>
              <a:t>Второй поток успеха – уже реальные </a:t>
            </a:r>
            <a:r>
              <a:rPr lang="ru-RU" dirty="0" err="1"/>
              <a:t>сибуровские</a:t>
            </a:r>
            <a:endParaRPr lang="ru-RU" dirty="0"/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как прогноз по макроэкономике позволил мне за полгода заработать на акциях больше зарплаты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Наглядный </a:t>
            </a:r>
            <a:r>
              <a:rPr lang="ru-RU" dirty="0" err="1"/>
              <a:t>дашборд</a:t>
            </a:r>
            <a:r>
              <a:rPr lang="ru-RU" dirty="0"/>
              <a:t> по оборачиваемости продукции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ru-RU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err="1"/>
              <a:t>Демо</a:t>
            </a:r>
            <a:r>
              <a:rPr lang="ru-RU" dirty="0"/>
              <a:t>-день с ТОП – позволяет засветиться на радаре руководителей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556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/>
              <a:t>Низкая конверсия, брать больше чем мы сможем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/>
              <a:t>Надо отталкиваться от имеющегося опыта </a:t>
            </a:r>
            <a:r>
              <a:rPr lang="en-US" sz="1200" dirty="0"/>
              <a:t>excel</a:t>
            </a:r>
            <a:r>
              <a:rPr lang="ru-RU" sz="1200" dirty="0"/>
              <a:t>. Мы не учим программистов, он может даже не понимать как работают циклы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Синдром студента как у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Голдратта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Срок – это день, в который начнут делать задачу, а не сделают ее.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Пример с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демо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-днем, который неизвестно когда будет.</a:t>
            </a:r>
            <a:r>
              <a:rPr lang="ru-RU" dirty="0">
                <a:effectLst/>
              </a:rPr>
              <a:t> </a:t>
            </a:r>
            <a:r>
              <a:rPr lang="ru-RU" sz="1200" dirty="0">
                <a:effectLst/>
              </a:rPr>
              <a:t>Н</a:t>
            </a:r>
            <a:r>
              <a:rPr lang="ru-RU" sz="1200" dirty="0"/>
              <a:t>е нужны четкие потоки для выравнивания нагрузки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027200-F32E-4B46-8A49-FC95A75A967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421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.emf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9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9.png"/><Relationship Id="rId2" Type="http://schemas.openxmlformats.org/officeDocument/2006/relationships/tags" Target="../tags/tag9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8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Picture 2" descr="C:\Users\PomelovAN\Desktop\Новые шаблоны для внутренней и внешней презентации\ppt pic\SIBUR_12324_m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109"/>
            <a:ext cx="9144000" cy="5142391"/>
          </a:xfrm>
          <a:prstGeom prst="rect">
            <a:avLst/>
          </a:prstGeom>
          <a:gradFill>
            <a:gsLst>
              <a:gs pos="25000">
                <a:srgbClr val="008C95">
                  <a:alpha val="75000"/>
                </a:srgbClr>
              </a:gs>
              <a:gs pos="100000">
                <a:srgbClr val="008C95">
                  <a:alpha val="65000"/>
                </a:srgbClr>
              </a:gs>
            </a:gsLst>
            <a:lin ang="2700000" scaled="0"/>
          </a:gradFill>
        </p:spPr>
      </p:pic>
      <p:sp>
        <p:nvSpPr>
          <p:cNvPr id="15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41630" y="1400493"/>
            <a:ext cx="7216570" cy="1441767"/>
          </a:xfrm>
          <a:effectLst>
            <a:outerShdw blurRad="381000" dist="50800" dir="5400000" algn="ctr" rotWithShape="0">
              <a:srgbClr val="000000">
                <a:alpha val="30000"/>
              </a:srgbClr>
            </a:outerShdw>
          </a:effectLst>
        </p:spPr>
        <p:txBody>
          <a:bodyPr>
            <a:normAutofit/>
          </a:bodyPr>
          <a:lstStyle>
            <a:lvl1pPr>
              <a:defRPr lang="ru-RU" sz="2800" b="1" i="0" u="none" spc="0" baseline="0" dirty="0" smtClean="0">
                <a:solidFill>
                  <a:schemeClr val="bg1"/>
                </a:solidFill>
                <a:latin typeface="+mn-lt"/>
                <a:ea typeface="+mn-ea"/>
                <a:cs typeface="Arial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41630" y="2842260"/>
            <a:ext cx="7224190" cy="411480"/>
          </a:xfrm>
          <a:effectLst>
            <a:outerShdw blurRad="381000" dist="50800" dir="5400000" algn="ctr" rotWithShape="0">
              <a:srgbClr val="000000">
                <a:alpha val="30000"/>
              </a:srgbClr>
            </a:outerShdw>
          </a:effectLst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10" hasCustomPrompt="1"/>
          </p:nvPr>
        </p:nvSpPr>
        <p:spPr>
          <a:xfrm>
            <a:off x="1241425" y="3474719"/>
            <a:ext cx="3498215" cy="975043"/>
          </a:xfrm>
          <a:effectLst>
            <a:outerShdw blurRad="381000" dist="50800" dir="5400000" algn="ctr" rotWithShape="0">
              <a:srgbClr val="000000">
                <a:alpha val="30000"/>
              </a:srgbClr>
            </a:outerShdw>
          </a:effectLst>
        </p:spPr>
        <p:txBody>
          <a:bodyPr/>
          <a:lstStyle>
            <a:lvl1pPr>
              <a:spcBef>
                <a:spcPts val="0"/>
              </a:spcBef>
              <a:defRPr sz="1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Докладчик: Иванов Иван Иванович</a:t>
            </a:r>
            <a:br>
              <a:rPr lang="ru-RU" dirty="0"/>
            </a:br>
            <a:r>
              <a:rPr lang="ru-RU" dirty="0"/>
              <a:t>Должность</a:t>
            </a:r>
          </a:p>
          <a:p>
            <a:pPr lvl="0"/>
            <a:r>
              <a:rPr lang="ru-RU" dirty="0"/>
              <a:t>Отдел. Подразделение</a:t>
            </a:r>
          </a:p>
          <a:p>
            <a:pPr lvl="0"/>
            <a:endParaRPr lang="ru-RU" dirty="0"/>
          </a:p>
        </p:txBody>
      </p:sp>
      <p:sp>
        <p:nvSpPr>
          <p:cNvPr id="18" name="Текст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90465" y="3474719"/>
            <a:ext cx="3498215" cy="975043"/>
          </a:xfrm>
          <a:effectLst>
            <a:outerShdw blurRad="381000" dist="50800" dir="5400000" algn="ctr" rotWithShape="0">
              <a:srgbClr val="000000">
                <a:alpha val="30000"/>
              </a:srgbClr>
            </a:outerShdw>
          </a:effectLst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Место проведения презентации.</a:t>
            </a:r>
          </a:p>
          <a:p>
            <a:pPr lvl="0"/>
            <a:r>
              <a:rPr lang="ru-RU" dirty="0"/>
              <a:t>Москва  08.08.2017г.</a:t>
            </a:r>
          </a:p>
          <a:p>
            <a:pPr lvl="0"/>
            <a:endParaRPr lang="ru-RU" dirty="0"/>
          </a:p>
        </p:txBody>
      </p:sp>
      <p:graphicFrame>
        <p:nvGraphicFramePr>
          <p:cNvPr id="10" name="Объект 9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4877339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09"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1630" y="411510"/>
            <a:ext cx="1801282" cy="33913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C0FAD6B-1092-A644-B6FF-19ADAD6F3100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7904016" y="294428"/>
            <a:ext cx="1108368" cy="57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32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18893250"/>
              </p:ext>
            </p:extLst>
          </p:nvPr>
        </p:nvGraphicFramePr>
        <p:xfrm>
          <a:off x="1473" y="1201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5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73" y="1201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008B95"/>
              </a:gs>
              <a:gs pos="100000">
                <a:srgbClr val="008B95">
                  <a:alpha val="50000"/>
                </a:srgbClr>
              </a:gs>
            </a:gsLst>
            <a:lin ang="2700000" scaled="0"/>
          </a:gra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9302269" y="82154"/>
            <a:ext cx="612531" cy="436959"/>
          </a:xfrm>
          <a:prstGeom prst="rect">
            <a:avLst/>
          </a:prstGeom>
          <a:solidFill>
            <a:srgbClr val="008C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  <a:p>
            <a:pPr algn="ctr" eaLnBrk="1" hangingPunct="1">
              <a:defRPr/>
            </a:pPr>
            <a:r>
              <a:rPr lang="en-US" sz="900" dirty="0">
                <a:solidFill>
                  <a:srgbClr val="FFFFFF"/>
                </a:solidFill>
              </a:rPr>
              <a:t>140</a:t>
            </a:r>
            <a:endParaRPr lang="ru-RU" sz="900" dirty="0">
              <a:solidFill>
                <a:srgbClr val="FFFFFF"/>
              </a:solidFill>
            </a:endParaRP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</a:t>
            </a:r>
            <a:r>
              <a:rPr lang="en-US" sz="900" dirty="0">
                <a:solidFill>
                  <a:srgbClr val="FFFFFF"/>
                </a:solidFill>
              </a:rPr>
              <a:t>49</a:t>
            </a:r>
            <a:endParaRPr lang="ru-RU" sz="900" dirty="0">
              <a:solidFill>
                <a:srgbClr val="FFFFF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302269" y="956072"/>
            <a:ext cx="612531" cy="438150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9302269" y="519114"/>
            <a:ext cx="612531" cy="4369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153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204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9302269" y="3381384"/>
            <a:ext cx="612531" cy="436960"/>
          </a:xfrm>
          <a:prstGeom prst="rect">
            <a:avLst/>
          </a:prstGeom>
          <a:solidFill>
            <a:srgbClr val="E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229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9302269" y="1637110"/>
            <a:ext cx="612531" cy="43815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9302269" y="2070497"/>
            <a:ext cx="612531" cy="436959"/>
          </a:xfrm>
          <a:prstGeom prst="rect">
            <a:avLst/>
          </a:prstGeom>
          <a:solidFill>
            <a:srgbClr val="B2D2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178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210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216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9302269" y="2507461"/>
            <a:ext cx="612531" cy="43696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255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9302269" y="2944417"/>
            <a:ext cx="612531" cy="43695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9302269" y="3818335"/>
            <a:ext cx="612531" cy="43815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9302269" y="4256485"/>
            <a:ext cx="612531" cy="438150"/>
          </a:xfrm>
          <a:prstGeom prst="rect">
            <a:avLst/>
          </a:prstGeom>
          <a:solidFill>
            <a:srgbClr val="F5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245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138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31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9302271" y="956072"/>
            <a:ext cx="612531" cy="438150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9302271" y="519114"/>
            <a:ext cx="612531" cy="4369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153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204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9302271" y="3381387"/>
            <a:ext cx="612531" cy="436960"/>
          </a:xfrm>
          <a:prstGeom prst="rect">
            <a:avLst/>
          </a:prstGeom>
          <a:solidFill>
            <a:srgbClr val="E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229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9302271" y="1637110"/>
            <a:ext cx="612531" cy="43815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9302271" y="2070497"/>
            <a:ext cx="612531" cy="436959"/>
          </a:xfrm>
          <a:prstGeom prst="rect">
            <a:avLst/>
          </a:prstGeom>
          <a:solidFill>
            <a:srgbClr val="B2D2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178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210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216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9302271" y="2507461"/>
            <a:ext cx="612531" cy="43696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255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9302271" y="2944417"/>
            <a:ext cx="612531" cy="43695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9302271" y="3818335"/>
            <a:ext cx="612531" cy="43815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9302271" y="4256485"/>
            <a:ext cx="612531" cy="438150"/>
          </a:xfrm>
          <a:prstGeom prst="rect">
            <a:avLst/>
          </a:prstGeom>
          <a:solidFill>
            <a:srgbClr val="F5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245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138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31</a:t>
            </a:r>
          </a:p>
        </p:txBody>
      </p:sp>
      <p:pic>
        <p:nvPicPr>
          <p:cNvPr id="37" name="Picture 268" descr="C:\Users\PomelovAN\Desktop\Новые шаблоны для внутренней и внешней презентации\ppt pic\SIBUR_123245.png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2635238"/>
            <a:ext cx="429058" cy="250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" name="Прямая соединительная линия 40"/>
          <p:cNvCxnSpPr/>
          <p:nvPr/>
        </p:nvCxnSpPr>
        <p:spPr bwMode="auto">
          <a:xfrm>
            <a:off x="6134100" y="4785030"/>
            <a:ext cx="30099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gradFill flip="none" rotWithShape="1">
              <a:gsLst>
                <a:gs pos="0">
                  <a:schemeClr val="bg1"/>
                </a:gs>
                <a:gs pos="38000">
                  <a:schemeClr val="bg1">
                    <a:alpha val="27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1080000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3" name="Picture 223" descr="C:\Users\PomelovAN\Desktop\Новые шаблоны для внутренней и внешней презентации\ppt pic\SIBUR_12324_6.png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638545" y="0"/>
            <a:ext cx="505456" cy="2726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6182" y="4883945"/>
            <a:ext cx="865961" cy="163649"/>
          </a:xfrm>
          <a:prstGeom prst="rect">
            <a:avLst/>
          </a:prstGeom>
        </p:spPr>
      </p:pic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245225" y="4917928"/>
            <a:ext cx="936625" cy="16793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395536" y="4755454"/>
            <a:ext cx="5846514" cy="3325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43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ОБЛОЖКА как РАЗДЕЛИТЕ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7147591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7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 bwMode="auto">
          <a:xfrm>
            <a:off x="2938" y="0"/>
            <a:ext cx="9144000" cy="5149850"/>
          </a:xfrm>
          <a:prstGeom prst="rect">
            <a:avLst/>
          </a:prstGeom>
          <a:gradFill>
            <a:gsLst>
              <a:gs pos="0">
                <a:srgbClr val="008B95">
                  <a:alpha val="59000"/>
                  <a:lumMod val="94000"/>
                </a:srgbClr>
              </a:gs>
              <a:gs pos="100000">
                <a:srgbClr val="008B95">
                  <a:alpha val="20000"/>
                  <a:lumMod val="71000"/>
                  <a:lumOff val="29000"/>
                </a:srgbClr>
              </a:gs>
            </a:gsLst>
            <a:lin ang="27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6245225" y="4917928"/>
            <a:ext cx="936625" cy="16793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395536" y="4755454"/>
            <a:ext cx="5846514" cy="3325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906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- ООО «СИБУР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3048" y="1493842"/>
            <a:ext cx="5152832" cy="1070171"/>
          </a:xfrm>
        </p:spPr>
        <p:txBody>
          <a:bodyPr tIns="0" rIns="0" bIns="0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813064" y="3128154"/>
            <a:ext cx="5153098" cy="701975"/>
          </a:xfrm>
        </p:spPr>
        <p:txBody>
          <a:bodyPr tIns="0" rIns="0" bIns="0"/>
          <a:lstStyle>
            <a:lvl1pPr marL="0" indent="0" algn="l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8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9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8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8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8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7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17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Фамилия Имя Отчество</a:t>
            </a:r>
          </a:p>
          <a:p>
            <a:r>
              <a:rPr lang="ru-RU" dirty="0"/>
              <a:t>Должность, подразделение/функция, </a:t>
            </a:r>
            <a:br>
              <a:rPr lang="ru-RU" dirty="0"/>
            </a:br>
            <a:r>
              <a:rPr lang="ru-RU" dirty="0"/>
              <a:t>название организации </a:t>
            </a:r>
          </a:p>
        </p:txBody>
      </p:sp>
      <p:pic>
        <p:nvPicPr>
          <p:cNvPr id="7" name="Изображение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9809" y="775569"/>
            <a:ext cx="3191067" cy="3494507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3082" y="334838"/>
            <a:ext cx="1517836" cy="23305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747207" y="4517011"/>
            <a:ext cx="1350647" cy="278742"/>
          </a:xfrm>
          <a:prstGeom prst="rect">
            <a:avLst/>
          </a:prstGeom>
          <a:noFill/>
        </p:spPr>
        <p:txBody>
          <a:bodyPr wrap="none" lIns="77925" tIns="38963" rIns="77925" bIns="38963" rtlCol="0">
            <a:spAutoFit/>
          </a:bodyPr>
          <a:lstStyle/>
          <a:p>
            <a:pPr algn="ctr"/>
            <a:r>
              <a:rPr lang="ru-RU" sz="1300" b="1" dirty="0">
                <a:solidFill>
                  <a:schemeClr val="accent1"/>
                </a:solidFill>
              </a:rPr>
              <a:t>ООО «СИБУР»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 bwMode="auto">
          <a:xfrm>
            <a:off x="0" y="4641904"/>
            <a:ext cx="3703251" cy="0"/>
          </a:xfrm>
          <a:prstGeom prst="line">
            <a:avLst/>
          </a:prstGeom>
          <a:solidFill>
            <a:schemeClr val="accent1"/>
          </a:solidFill>
          <a:ln w="47625" cap="flat" cmpd="sng" algn="ctr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68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Прямая соединительная линия 20"/>
          <p:cNvCxnSpPr>
            <a:endCxn id="18" idx="3"/>
          </p:cNvCxnSpPr>
          <p:nvPr/>
        </p:nvCxnSpPr>
        <p:spPr bwMode="auto">
          <a:xfrm flipH="1">
            <a:off x="5097854" y="4638198"/>
            <a:ext cx="4031649" cy="18184"/>
          </a:xfrm>
          <a:prstGeom prst="line">
            <a:avLst/>
          </a:prstGeom>
          <a:solidFill>
            <a:schemeClr val="accent1"/>
          </a:solidFill>
          <a:ln w="47625" cap="flat" cmpd="sng" algn="ctr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68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Текст 13"/>
          <p:cNvSpPr>
            <a:spLocks noGrp="1"/>
          </p:cNvSpPr>
          <p:nvPr>
            <p:ph type="body" sz="quarter" idx="19" hasCustomPrompt="1"/>
          </p:nvPr>
        </p:nvSpPr>
        <p:spPr>
          <a:xfrm>
            <a:off x="3813083" y="3953471"/>
            <a:ext cx="5146278" cy="436960"/>
          </a:xfrm>
        </p:spPr>
        <p:txBody>
          <a:bodyPr/>
          <a:lstStyle>
            <a:lvl1pPr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r>
              <a:rPr lang="ru-RU" dirty="0"/>
              <a:t>Название мероприятия</a:t>
            </a:r>
            <a:br>
              <a:rPr lang="ru-RU" dirty="0"/>
            </a:br>
            <a:r>
              <a:rPr lang="ru-RU" dirty="0"/>
              <a:t>1 января 2018 г.</a:t>
            </a:r>
          </a:p>
        </p:txBody>
      </p:sp>
    </p:spTree>
    <p:extLst>
      <p:ext uri="{BB962C8B-B14F-4D97-AF65-F5344CB8AC3E}">
        <p14:creationId xmlns:p14="http://schemas.microsoft.com/office/powerpoint/2010/main" val="2282318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09046110"/>
              </p:ext>
            </p:extLst>
          </p:nvPr>
        </p:nvGraphicFramePr>
        <p:xfrm>
          <a:off x="1475" y="1203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3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75" y="1203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1033292" y="4732339"/>
            <a:ext cx="7467322" cy="21786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rgbClr val="008B92"/>
                </a:solidFill>
              </a:defRPr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</p:spTree>
    <p:extLst>
      <p:ext uri="{BB962C8B-B14F-4D97-AF65-F5344CB8AC3E}">
        <p14:creationId xmlns:p14="http://schemas.microsoft.com/office/powerpoint/2010/main" val="331375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 bwMode="auto">
          <a:xfrm>
            <a:off x="0" y="0"/>
            <a:ext cx="9144000" cy="458787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52531056"/>
              </p:ext>
            </p:extLst>
          </p:nvPr>
        </p:nvGraphicFramePr>
        <p:xfrm>
          <a:off x="1475" y="1203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82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4" name="Объект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75" y="1203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1033292" y="4732339"/>
            <a:ext cx="7467322" cy="21786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rgbClr val="008B92"/>
                </a:solidFill>
              </a:defRPr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DA02BE-8126-4E45-8098-F42154E80AF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158114" y="127506"/>
            <a:ext cx="878381" cy="45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627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21981333"/>
              </p:ext>
            </p:extLst>
          </p:nvPr>
        </p:nvGraphicFramePr>
        <p:xfrm>
          <a:off x="1473" y="1201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73" y="1201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4" y="791494"/>
            <a:ext cx="8500815" cy="380864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1033292" y="4732339"/>
            <a:ext cx="7467322" cy="21786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rgbClr val="008B92"/>
                </a:solidFill>
              </a:defRPr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</p:spTree>
    <p:extLst>
      <p:ext uri="{BB962C8B-B14F-4D97-AF65-F5344CB8AC3E}">
        <p14:creationId xmlns:p14="http://schemas.microsoft.com/office/powerpoint/2010/main" val="242933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5442684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0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1033292" y="4732339"/>
            <a:ext cx="7467322" cy="21786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rgbClr val="008B92"/>
                </a:solidFill>
              </a:defRPr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</p:spTree>
    <p:extLst>
      <p:ext uri="{BB962C8B-B14F-4D97-AF65-F5344CB8AC3E}">
        <p14:creationId xmlns:p14="http://schemas.microsoft.com/office/powerpoint/2010/main" val="240393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55744472"/>
              </p:ext>
            </p:extLst>
          </p:nvPr>
        </p:nvGraphicFramePr>
        <p:xfrm>
          <a:off x="1473" y="1201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204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73" y="1201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5" y="791494"/>
            <a:ext cx="2637293" cy="380864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Объект 2"/>
          <p:cNvSpPr>
            <a:spLocks noGrp="1"/>
          </p:cNvSpPr>
          <p:nvPr>
            <p:ph idx="11"/>
          </p:nvPr>
        </p:nvSpPr>
        <p:spPr>
          <a:xfrm>
            <a:off x="3225016" y="789226"/>
            <a:ext cx="2736304" cy="380864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Объект 2"/>
          <p:cNvSpPr>
            <a:spLocks noGrp="1"/>
          </p:cNvSpPr>
          <p:nvPr>
            <p:ph idx="12"/>
          </p:nvPr>
        </p:nvSpPr>
        <p:spPr>
          <a:xfrm>
            <a:off x="6153507" y="789226"/>
            <a:ext cx="2736304" cy="380864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3"/>
          </p:nvPr>
        </p:nvSpPr>
        <p:spPr>
          <a:xfrm>
            <a:off x="6245225" y="4917928"/>
            <a:ext cx="936625" cy="16793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4"/>
          </p:nvPr>
        </p:nvSpPr>
        <p:spPr>
          <a:xfrm>
            <a:off x="395536" y="4755454"/>
            <a:ext cx="5846514" cy="33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91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 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29896936"/>
              </p:ext>
            </p:extLst>
          </p:nvPr>
        </p:nvGraphicFramePr>
        <p:xfrm>
          <a:off x="1473" y="1201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2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73" y="1201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Объект 2"/>
          <p:cNvSpPr>
            <a:spLocks noGrp="1"/>
          </p:cNvSpPr>
          <p:nvPr>
            <p:ph idx="11"/>
          </p:nvPr>
        </p:nvSpPr>
        <p:spPr>
          <a:xfrm>
            <a:off x="397823" y="1276606"/>
            <a:ext cx="8241901" cy="3450451"/>
          </a:xfrm>
        </p:spPr>
        <p:txBody>
          <a:bodyPr numCol="6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charset="2"/>
              <a:buNone/>
              <a:tabLst/>
              <a:defRPr lang="ru-RU" sz="900" dirty="0"/>
            </a:lvl1pPr>
            <a:lvl4pPr marL="842740" indent="0">
              <a:buNone/>
              <a:defRPr/>
            </a:lvl4pPr>
            <a:lvl5pPr marL="1092992" indent="0">
              <a:buNone/>
              <a:defRPr/>
            </a:lvl5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charset="2"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15" name="Текст 2"/>
          <p:cNvSpPr>
            <a:spLocks noGrp="1"/>
          </p:cNvSpPr>
          <p:nvPr>
            <p:ph type="body" idx="1"/>
          </p:nvPr>
        </p:nvSpPr>
        <p:spPr>
          <a:xfrm>
            <a:off x="400050" y="652572"/>
            <a:ext cx="2610593" cy="479822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389512" indent="0">
              <a:buNone/>
              <a:defRPr sz="1700" b="1"/>
            </a:lvl2pPr>
            <a:lvl3pPr marL="779025" indent="0">
              <a:buNone/>
              <a:defRPr sz="1500" b="1"/>
            </a:lvl3pPr>
            <a:lvl4pPr marL="1168538" indent="0">
              <a:buNone/>
              <a:defRPr sz="1400" b="1"/>
            </a:lvl4pPr>
            <a:lvl5pPr marL="1558051" indent="0">
              <a:buNone/>
              <a:defRPr sz="1400" b="1"/>
            </a:lvl5pPr>
            <a:lvl6pPr marL="1947563" indent="0">
              <a:buNone/>
              <a:defRPr sz="1400" b="1"/>
            </a:lvl6pPr>
            <a:lvl7pPr marL="2337078" indent="0">
              <a:buNone/>
              <a:defRPr sz="1400" b="1"/>
            </a:lvl7pPr>
            <a:lvl8pPr marL="2726589" indent="0">
              <a:buNone/>
              <a:defRPr sz="1400" b="1"/>
            </a:lvl8pPr>
            <a:lvl9pPr marL="3116102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Текст 2"/>
          <p:cNvSpPr>
            <a:spLocks noGrp="1"/>
          </p:cNvSpPr>
          <p:nvPr>
            <p:ph type="body" idx="17"/>
          </p:nvPr>
        </p:nvSpPr>
        <p:spPr>
          <a:xfrm>
            <a:off x="3192397" y="655246"/>
            <a:ext cx="2632787" cy="479822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389512" indent="0">
              <a:buNone/>
              <a:defRPr sz="1700" b="1"/>
            </a:lvl2pPr>
            <a:lvl3pPr marL="779025" indent="0">
              <a:buNone/>
              <a:defRPr sz="1500" b="1"/>
            </a:lvl3pPr>
            <a:lvl4pPr marL="1168538" indent="0">
              <a:buNone/>
              <a:defRPr sz="1400" b="1"/>
            </a:lvl4pPr>
            <a:lvl5pPr marL="1558051" indent="0">
              <a:buNone/>
              <a:defRPr sz="1400" b="1"/>
            </a:lvl5pPr>
            <a:lvl6pPr marL="1947563" indent="0">
              <a:buNone/>
              <a:defRPr sz="1400" b="1"/>
            </a:lvl6pPr>
            <a:lvl7pPr marL="2337078" indent="0">
              <a:buNone/>
              <a:defRPr sz="1400" b="1"/>
            </a:lvl7pPr>
            <a:lvl8pPr marL="2726589" indent="0">
              <a:buNone/>
              <a:defRPr sz="1400" b="1"/>
            </a:lvl8pPr>
            <a:lvl9pPr marL="3116102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7" name="Текст 2"/>
          <p:cNvSpPr>
            <a:spLocks noGrp="1"/>
          </p:cNvSpPr>
          <p:nvPr>
            <p:ph type="body" idx="18"/>
          </p:nvPr>
        </p:nvSpPr>
        <p:spPr>
          <a:xfrm>
            <a:off x="6006938" y="655246"/>
            <a:ext cx="2632787" cy="479822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389512" indent="0">
              <a:buNone/>
              <a:defRPr sz="1700" b="1"/>
            </a:lvl2pPr>
            <a:lvl3pPr marL="779025" indent="0">
              <a:buNone/>
              <a:defRPr sz="1500" b="1"/>
            </a:lvl3pPr>
            <a:lvl4pPr marL="1168538" indent="0">
              <a:buNone/>
              <a:defRPr sz="1400" b="1"/>
            </a:lvl4pPr>
            <a:lvl5pPr marL="1558051" indent="0">
              <a:buNone/>
              <a:defRPr sz="1400" b="1"/>
            </a:lvl5pPr>
            <a:lvl6pPr marL="1947563" indent="0">
              <a:buNone/>
              <a:defRPr sz="1400" b="1"/>
            </a:lvl6pPr>
            <a:lvl7pPr marL="2337078" indent="0">
              <a:buNone/>
              <a:defRPr sz="1400" b="1"/>
            </a:lvl7pPr>
            <a:lvl8pPr marL="2726589" indent="0">
              <a:buNone/>
              <a:defRPr sz="1400" b="1"/>
            </a:lvl8pPr>
            <a:lvl9pPr marL="3116102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9"/>
          </p:nvPr>
        </p:nvSpPr>
        <p:spPr>
          <a:xfrm>
            <a:off x="6245225" y="4917928"/>
            <a:ext cx="936625" cy="16793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20"/>
          </p:nvPr>
        </p:nvSpPr>
        <p:spPr>
          <a:xfrm>
            <a:off x="395536" y="4755454"/>
            <a:ext cx="5846514" cy="33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336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00050" y="1047753"/>
            <a:ext cx="4210050" cy="3550444"/>
          </a:xfrm>
        </p:spPr>
        <p:txBody>
          <a:bodyPr/>
          <a:lstStyle>
            <a:lvl1pPr>
              <a:defRPr sz="1500"/>
            </a:lvl1pPr>
            <a:lvl2pPr>
              <a:defRPr sz="1400"/>
            </a:lvl2pPr>
            <a:lvl3pPr>
              <a:defRPr sz="1300"/>
            </a:lvl3pPr>
            <a:lvl4pPr>
              <a:defRPr sz="1000" b="0"/>
            </a:lvl4pPr>
            <a:lvl5pPr>
              <a:defRPr sz="1000" b="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8" name="Объект 2"/>
          <p:cNvSpPr>
            <a:spLocks noGrp="1"/>
          </p:cNvSpPr>
          <p:nvPr>
            <p:ph sz="half" idx="13"/>
          </p:nvPr>
        </p:nvSpPr>
        <p:spPr>
          <a:xfrm>
            <a:off x="4657725" y="1047753"/>
            <a:ext cx="4210050" cy="3550444"/>
          </a:xfrm>
        </p:spPr>
        <p:txBody>
          <a:bodyPr/>
          <a:lstStyle>
            <a:lvl1pPr>
              <a:defRPr sz="1500"/>
            </a:lvl1pPr>
            <a:lvl2pPr>
              <a:defRPr sz="1400"/>
            </a:lvl2pPr>
            <a:lvl3pPr>
              <a:defRPr sz="1300"/>
            </a:lvl3pPr>
            <a:lvl4pPr>
              <a:defRPr sz="1000" b="0"/>
            </a:lvl4pPr>
            <a:lvl5pPr>
              <a:defRPr sz="1000" b="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4"/>
          </p:nvPr>
        </p:nvSpPr>
        <p:spPr>
          <a:xfrm>
            <a:off x="6245225" y="4917928"/>
            <a:ext cx="936625" cy="16793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5"/>
          </p:nvPr>
        </p:nvSpPr>
        <p:spPr>
          <a:xfrm>
            <a:off x="395536" y="4755454"/>
            <a:ext cx="5846514" cy="33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7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0050" y="1027510"/>
            <a:ext cx="4154439" cy="479822"/>
          </a:xfrm>
        </p:spPr>
        <p:txBody>
          <a:bodyPr anchor="ctr"/>
          <a:lstStyle>
            <a:lvl1pPr marL="0" indent="0">
              <a:buNone/>
              <a:defRPr sz="1500" b="1"/>
            </a:lvl1pPr>
            <a:lvl2pPr marL="389512" indent="0">
              <a:buNone/>
              <a:defRPr sz="1700" b="1"/>
            </a:lvl2pPr>
            <a:lvl3pPr marL="779025" indent="0">
              <a:buNone/>
              <a:defRPr sz="1500" b="1"/>
            </a:lvl3pPr>
            <a:lvl4pPr marL="1168538" indent="0">
              <a:buNone/>
              <a:defRPr sz="1400" b="1"/>
            </a:lvl4pPr>
            <a:lvl5pPr marL="1558051" indent="0">
              <a:buNone/>
              <a:defRPr sz="1400" b="1"/>
            </a:lvl5pPr>
            <a:lvl6pPr marL="1947563" indent="0">
              <a:buNone/>
              <a:defRPr sz="1400" b="1"/>
            </a:lvl6pPr>
            <a:lvl7pPr marL="2337078" indent="0">
              <a:buNone/>
              <a:defRPr sz="1400" b="1"/>
            </a:lvl7pPr>
            <a:lvl8pPr marL="2726589" indent="0">
              <a:buNone/>
              <a:defRPr sz="1400" b="1"/>
            </a:lvl8pPr>
            <a:lvl9pPr marL="3116102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00050" y="1507331"/>
            <a:ext cx="4154439" cy="3074194"/>
          </a:xfrm>
        </p:spPr>
        <p:txBody>
          <a:bodyPr/>
          <a:lstStyle>
            <a:lvl1pPr>
              <a:defRPr sz="1500"/>
            </a:lvl1pPr>
            <a:lvl2pPr>
              <a:defRPr sz="1400"/>
            </a:lvl2pPr>
            <a:lvl3pPr>
              <a:defRPr sz="1300"/>
            </a:lvl3pPr>
            <a:lvl4pPr>
              <a:defRPr sz="1000"/>
            </a:lvl4pPr>
            <a:lvl5pPr>
              <a:defRPr sz="1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1704" y="1027510"/>
            <a:ext cx="4156071" cy="479822"/>
          </a:xfrm>
        </p:spPr>
        <p:txBody>
          <a:bodyPr anchor="ctr"/>
          <a:lstStyle>
            <a:lvl1pPr marL="0" indent="0">
              <a:buNone/>
              <a:defRPr sz="1500" b="1"/>
            </a:lvl1pPr>
            <a:lvl2pPr marL="389512" indent="0">
              <a:buNone/>
              <a:defRPr sz="1700" b="1"/>
            </a:lvl2pPr>
            <a:lvl3pPr marL="779025" indent="0">
              <a:buNone/>
              <a:defRPr sz="1500" b="1"/>
            </a:lvl3pPr>
            <a:lvl4pPr marL="1168538" indent="0">
              <a:buNone/>
              <a:defRPr sz="1400" b="1"/>
            </a:lvl4pPr>
            <a:lvl5pPr marL="1558051" indent="0">
              <a:buNone/>
              <a:defRPr sz="1400" b="1"/>
            </a:lvl5pPr>
            <a:lvl6pPr marL="1947563" indent="0">
              <a:buNone/>
              <a:defRPr sz="1400" b="1"/>
            </a:lvl6pPr>
            <a:lvl7pPr marL="2337078" indent="0">
              <a:buNone/>
              <a:defRPr sz="1400" b="1"/>
            </a:lvl7pPr>
            <a:lvl8pPr marL="2726589" indent="0">
              <a:buNone/>
              <a:defRPr sz="1400" b="1"/>
            </a:lvl8pPr>
            <a:lvl9pPr marL="3116102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1704" y="1507331"/>
            <a:ext cx="4156071" cy="3074194"/>
          </a:xfrm>
        </p:spPr>
        <p:txBody>
          <a:bodyPr/>
          <a:lstStyle>
            <a:lvl1pPr>
              <a:defRPr sz="1500"/>
            </a:lvl1pPr>
            <a:lvl2pPr>
              <a:defRPr sz="1400"/>
            </a:lvl2pPr>
            <a:lvl3pPr>
              <a:defRPr sz="1300"/>
            </a:lvl3pPr>
            <a:lvl4pPr>
              <a:defRPr sz="1000"/>
            </a:lvl4pPr>
            <a:lvl5pPr>
              <a:defRPr sz="1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245225" y="4917928"/>
            <a:ext cx="936625" cy="16793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95536" y="4755454"/>
            <a:ext cx="5846514" cy="33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06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016905585"/>
              </p:ext>
            </p:extLst>
          </p:nvPr>
        </p:nvGraphicFramePr>
        <p:xfrm>
          <a:off x="1473" y="1201"/>
          <a:ext cx="1465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88" name="think-cell Slide" r:id="rId16" imgW="270" imgH="270" progId="TCLayout.ActiveDocument.1">
                  <p:embed/>
                </p:oleObj>
              </mc:Choice>
              <mc:Fallback>
                <p:oleObj name="think-cell Slide" r:id="rId1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73" y="1201"/>
                        <a:ext cx="1465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700088"/>
            <a:ext cx="8642037" cy="389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38952" rIns="77903" bIns="38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dirty="0"/>
              <a:t>Образец текста</a:t>
            </a:r>
          </a:p>
          <a:p>
            <a:pPr lvl="1"/>
            <a:r>
              <a:rPr lang="ru-RU" altLang="en-US" dirty="0"/>
              <a:t>Второй уровень</a:t>
            </a:r>
          </a:p>
          <a:p>
            <a:pPr lvl="2"/>
            <a:r>
              <a:rPr lang="ru-RU" altLang="en-US" dirty="0"/>
              <a:t>Третий уровень</a:t>
            </a:r>
          </a:p>
          <a:p>
            <a:pPr lvl="3"/>
            <a:r>
              <a:rPr lang="ru-RU" altLang="en-US" dirty="0"/>
              <a:t>Четвертый уровень</a:t>
            </a:r>
          </a:p>
          <a:p>
            <a:pPr lvl="4"/>
            <a:r>
              <a:rPr lang="ru-RU" altLang="en-US" dirty="0"/>
              <a:t>Пятый уровень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302269" y="82154"/>
            <a:ext cx="612531" cy="436959"/>
          </a:xfrm>
          <a:prstGeom prst="rect">
            <a:avLst/>
          </a:prstGeom>
          <a:solidFill>
            <a:srgbClr val="008C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  <a:p>
            <a:pPr algn="ctr" eaLnBrk="1" hangingPunct="1">
              <a:defRPr/>
            </a:pPr>
            <a:r>
              <a:rPr lang="en-US" sz="900" dirty="0">
                <a:solidFill>
                  <a:srgbClr val="FFFFFF"/>
                </a:solidFill>
              </a:rPr>
              <a:t>140</a:t>
            </a:r>
            <a:endParaRPr lang="ru-RU" sz="900" dirty="0">
              <a:solidFill>
                <a:srgbClr val="FFFFFF"/>
              </a:solidFill>
            </a:endParaRP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</a:t>
            </a:r>
            <a:r>
              <a:rPr lang="en-US" sz="900" dirty="0">
                <a:solidFill>
                  <a:srgbClr val="FFFFFF"/>
                </a:solidFill>
              </a:rPr>
              <a:t>49</a:t>
            </a:r>
            <a:endParaRPr lang="ru-RU" sz="900" dirty="0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302269" y="956072"/>
            <a:ext cx="612531" cy="438150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302269" y="519114"/>
            <a:ext cx="612531" cy="4369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153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204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9302269" y="3381384"/>
            <a:ext cx="612531" cy="436960"/>
          </a:xfrm>
          <a:prstGeom prst="rect">
            <a:avLst/>
          </a:prstGeom>
          <a:solidFill>
            <a:srgbClr val="E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229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9302269" y="1637110"/>
            <a:ext cx="612531" cy="43815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9302269" y="2070497"/>
            <a:ext cx="612531" cy="436959"/>
          </a:xfrm>
          <a:prstGeom prst="rect">
            <a:avLst/>
          </a:prstGeom>
          <a:solidFill>
            <a:srgbClr val="B2D2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178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210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216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9302269" y="2507461"/>
            <a:ext cx="612531" cy="43696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255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9302269" y="2944417"/>
            <a:ext cx="612531" cy="43695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9302269" y="3818335"/>
            <a:ext cx="612531" cy="43815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9302269" y="4256485"/>
            <a:ext cx="612531" cy="438150"/>
          </a:xfrm>
          <a:prstGeom prst="rect">
            <a:avLst/>
          </a:prstGeom>
          <a:solidFill>
            <a:srgbClr val="F5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245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138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31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9302271" y="956072"/>
            <a:ext cx="612531" cy="438150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208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9302271" y="519114"/>
            <a:ext cx="612531" cy="436960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153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204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9302271" y="3381387"/>
            <a:ext cx="612531" cy="436960"/>
          </a:xfrm>
          <a:prstGeom prst="rect">
            <a:avLst/>
          </a:prstGeom>
          <a:solidFill>
            <a:srgbClr val="E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229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9302271" y="1637110"/>
            <a:ext cx="612531" cy="43815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9302271" y="2070497"/>
            <a:ext cx="612531" cy="436959"/>
          </a:xfrm>
          <a:prstGeom prst="rect">
            <a:avLst/>
          </a:prstGeom>
          <a:solidFill>
            <a:srgbClr val="B2D2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178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210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216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9302271" y="2507461"/>
            <a:ext cx="612531" cy="43696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255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9302271" y="2944417"/>
            <a:ext cx="612531" cy="43695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9302271" y="3818335"/>
            <a:ext cx="612531" cy="43815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128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9302271" y="4256485"/>
            <a:ext cx="612531" cy="438150"/>
          </a:xfrm>
          <a:prstGeom prst="rect">
            <a:avLst/>
          </a:prstGeom>
          <a:solidFill>
            <a:srgbClr val="F5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7903" tIns="38952" rIns="77903" bIns="38952" anchor="ctr"/>
          <a:lstStyle/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245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138</a:t>
            </a:r>
          </a:p>
          <a:p>
            <a:pPr algn="ctr" eaLnBrk="1" hangingPunct="1">
              <a:defRPr/>
            </a:pPr>
            <a:r>
              <a:rPr lang="ru-RU" sz="900" dirty="0">
                <a:solidFill>
                  <a:srgbClr val="FFFFFF"/>
                </a:solidFill>
              </a:rPr>
              <a:t>31</a:t>
            </a:r>
          </a:p>
        </p:txBody>
      </p:sp>
      <p:sp>
        <p:nvSpPr>
          <p:cNvPr id="38" name="Заголовок 1"/>
          <p:cNvSpPr txBox="1">
            <a:spLocks/>
          </p:cNvSpPr>
          <p:nvPr/>
        </p:nvSpPr>
        <p:spPr>
          <a:xfrm>
            <a:off x="395536" y="154101"/>
            <a:ext cx="8497326" cy="527447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rgbClr val="008C9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5pPr>
            <a:lvl6pPr marL="389512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779025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168538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558051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/>
            <a:endParaRPr lang="ru-RU" sz="1800" kern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27507"/>
            <a:ext cx="7633543" cy="42811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lvl="0"/>
            <a:r>
              <a:rPr lang="ru-RU" dirty="0"/>
              <a:t>ДЛИННЫЙ ОБРАЗЕЦ ЗАГОЛОВКА</a:t>
            </a:r>
          </a:p>
        </p:txBody>
      </p:sp>
      <p:sp>
        <p:nvSpPr>
          <p:cNvPr id="39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0545" y="4734198"/>
            <a:ext cx="216000" cy="216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 b="0">
                <a:solidFill>
                  <a:schemeClr val="bg1"/>
                </a:solidFill>
              </a:defRPr>
            </a:lvl1pPr>
          </a:lstStyle>
          <a:p>
            <a:fld id="{CDBD563E-B0D3-447F-AFD2-910202E21AB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 bwMode="auto">
          <a:xfrm>
            <a:off x="8776476" y="4732338"/>
            <a:ext cx="367525" cy="219721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250825" y="4770090"/>
            <a:ext cx="790181" cy="152313"/>
          </a:xfrm>
          <a:prstGeom prst="rect">
            <a:avLst/>
          </a:prstGeom>
        </p:spPr>
      </p:pic>
      <p:sp>
        <p:nvSpPr>
          <p:cNvPr id="37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1033292" y="4732339"/>
            <a:ext cx="7467322" cy="21786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rgbClr val="008B92"/>
                </a:solidFill>
              </a:defRPr>
            </a:lvl1pPr>
          </a:lstStyle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pic>
        <p:nvPicPr>
          <p:cNvPr id="35" name="Рисунок 5">
            <a:extLst>
              <a:ext uri="{FF2B5EF4-FFF2-40B4-BE49-F238E27FC236}">
                <a16:creationId xmlns:a16="http://schemas.microsoft.com/office/drawing/2014/main" id="{FA322067-2D1D-2742-A48E-3757F142D52A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272" y="83430"/>
            <a:ext cx="1025966" cy="48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86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5" r:id="rId2"/>
    <p:sldLayoutId id="2147484215" r:id="rId3"/>
    <p:sldLayoutId id="2147484206" r:id="rId4"/>
    <p:sldLayoutId id="2147484207" r:id="rId5"/>
    <p:sldLayoutId id="2147484208" r:id="rId6"/>
    <p:sldLayoutId id="2147484209" r:id="rId7"/>
    <p:sldLayoutId id="2147484210" r:id="rId8"/>
    <p:sldLayoutId id="2147484211" r:id="rId9"/>
    <p:sldLayoutId id="2147484212" r:id="rId10"/>
    <p:sldLayoutId id="2147484213" r:id="rId11"/>
    <p:sldLayoutId id="2147484214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ru-RU" smtClean="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5pPr>
      <a:lvl6pPr marL="389512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6pPr>
      <a:lvl7pPr marL="779025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7pPr>
      <a:lvl8pPr marL="1168538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8pPr>
      <a:lvl9pPr marL="1558051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None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0850" indent="-1571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</a:defRPr>
      </a:lvl2pPr>
      <a:lvl3pPr marL="717550" indent="-1254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300">
          <a:solidFill>
            <a:schemeClr val="tx1"/>
          </a:solidFill>
          <a:latin typeface="+mn-lt"/>
        </a:defRPr>
      </a:lvl3pPr>
      <a:lvl4pPr marL="984250" indent="-14128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sz="1000">
          <a:solidFill>
            <a:schemeClr val="tx1"/>
          </a:solidFill>
          <a:latin typeface="+mn-lt"/>
        </a:defRPr>
      </a:lvl4pPr>
      <a:lvl5pPr marL="1257300" indent="-1635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Arial" panose="020B0604020202020204" pitchFamily="34" charset="0"/>
        <a:buChar char="•"/>
        <a:defRPr sz="1000">
          <a:solidFill>
            <a:schemeClr val="tx1"/>
          </a:solidFill>
          <a:latin typeface="+mn-lt"/>
        </a:defRPr>
      </a:lvl5pPr>
      <a:lvl6pPr marL="1751455" indent="-26914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000">
          <a:solidFill>
            <a:schemeClr val="tx1"/>
          </a:solidFill>
          <a:latin typeface="+mn-lt"/>
        </a:defRPr>
      </a:lvl6pPr>
      <a:lvl7pPr marL="2140968" indent="-26914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000">
          <a:solidFill>
            <a:schemeClr val="tx1"/>
          </a:solidFill>
          <a:latin typeface="+mn-lt"/>
        </a:defRPr>
      </a:lvl7pPr>
      <a:lvl8pPr marL="2530481" indent="-26914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000">
          <a:solidFill>
            <a:schemeClr val="tx1"/>
          </a:solidFill>
          <a:latin typeface="+mn-lt"/>
        </a:defRPr>
      </a:lvl8pPr>
      <a:lvl9pPr marL="2919993" indent="-26914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77902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512" algn="l" defTabSz="77902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025" algn="l" defTabSz="77902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538" algn="l" defTabSz="77902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051" algn="l" defTabSz="77902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7563" algn="l" defTabSz="77902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078" algn="l" defTabSz="77902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6589" algn="l" defTabSz="77902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6102" algn="l" defTabSz="779025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78" userDrawn="1">
          <p15:clr>
            <a:srgbClr val="F26B43"/>
          </p15:clr>
        </p15:guide>
        <p15:guide id="2" orient="horz" pos="350" userDrawn="1">
          <p15:clr>
            <a:srgbClr val="F26B43"/>
          </p15:clr>
        </p15:guide>
        <p15:guide id="3" orient="horz" pos="441" userDrawn="1">
          <p15:clr>
            <a:srgbClr val="F26B43"/>
          </p15:clr>
        </p15:guide>
        <p15:guide id="4" orient="horz" pos="2981" userDrawn="1">
          <p15:clr>
            <a:srgbClr val="F26B43"/>
          </p15:clr>
        </p15:guide>
        <p15:guide id="5" orient="horz" pos="2890" userDrawn="1">
          <p15:clr>
            <a:srgbClr val="F26B43"/>
          </p15:clr>
        </p15:guide>
        <p15:guide id="6" pos="158" userDrawn="1">
          <p15:clr>
            <a:srgbClr val="F26B43"/>
          </p15:clr>
        </p15:guide>
        <p15:guide id="7" pos="56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tif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7" Type="http://schemas.openxmlformats.org/officeDocument/2006/relationships/image" Target="../media/image19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</a:t>
            </a:r>
            <a:br>
              <a:rPr lang="ru-RU" dirty="0"/>
            </a:br>
            <a:r>
              <a:rPr lang="ru-RU" dirty="0"/>
              <a:t>выученные уроки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41630" y="2977833"/>
            <a:ext cx="7224190" cy="411480"/>
          </a:xfrm>
        </p:spPr>
        <p:txBody>
          <a:bodyPr/>
          <a:lstStyle/>
          <a:p>
            <a:r>
              <a:rPr lang="ru-RU" sz="1700" dirty="0"/>
              <a:t>Андрей Телятник</a:t>
            </a:r>
            <a:endParaRPr lang="en-US" sz="1700" dirty="0"/>
          </a:p>
          <a:p>
            <a:r>
              <a:rPr lang="en-US" sz="1700" dirty="0"/>
              <a:t>Telegram: @</a:t>
            </a:r>
            <a:r>
              <a:rPr lang="en-US" sz="1700" dirty="0" err="1"/>
              <a:t>telyatnik</a:t>
            </a:r>
            <a:endParaRPr lang="ru-RU" sz="17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0"/>
          </p:nvPr>
        </p:nvSpPr>
        <p:spPr>
          <a:xfrm>
            <a:off x="1241425" y="3610292"/>
            <a:ext cx="3498215" cy="975043"/>
          </a:xfrm>
        </p:spPr>
        <p:txBody>
          <a:bodyPr/>
          <a:lstStyle/>
          <a:p>
            <a:r>
              <a:rPr lang="en-US" dirty="0"/>
              <a:t>Analyst Days</a:t>
            </a:r>
          </a:p>
          <a:p>
            <a:r>
              <a:rPr lang="en-US" dirty="0"/>
              <a:t>9 </a:t>
            </a:r>
            <a:r>
              <a:rPr lang="ru-RU" dirty="0"/>
              <a:t>октября 20</a:t>
            </a:r>
            <a:r>
              <a:rPr lang="en-US" dirty="0"/>
              <a:t>20</a:t>
            </a:r>
            <a:r>
              <a:rPr lang="ru-RU" dirty="0"/>
              <a:t>г.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/>
          </p:nvPr>
        </p:nvSpPr>
        <p:spPr>
          <a:xfrm>
            <a:off x="4990465" y="3389313"/>
            <a:ext cx="3498215" cy="975043"/>
          </a:xfrm>
        </p:spPr>
        <p:txBody>
          <a:bodyPr/>
          <a:lstStyle/>
          <a:p>
            <a:r>
              <a:rPr lang="ru-RU" dirty="0"/>
              <a:t>Москва</a:t>
            </a:r>
          </a:p>
        </p:txBody>
      </p:sp>
    </p:spTree>
    <p:extLst>
      <p:ext uri="{BB962C8B-B14F-4D97-AF65-F5344CB8AC3E}">
        <p14:creationId xmlns:p14="http://schemas.microsoft.com/office/powerpoint/2010/main" val="900750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2325F-F738-C94D-A0FC-089D2AC7F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КОМАНДА ШКОЛЫ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5380C4-E584-4742-B6B1-EA204C033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7378C-C017-9B4D-B793-0B0F3A9021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F4E088-C2D3-DD43-A30B-DC6C5BD1937E}"/>
              </a:ext>
            </a:extLst>
          </p:cNvPr>
          <p:cNvSpPr/>
          <p:nvPr/>
        </p:nvSpPr>
        <p:spPr>
          <a:xfrm>
            <a:off x="208157" y="1289204"/>
            <a:ext cx="3493201" cy="785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умеют делать проекты</a:t>
            </a:r>
          </a:p>
          <a:p>
            <a:pPr marL="285750" indent="-285750">
              <a:lnSpc>
                <a:spcPct val="150000"/>
              </a:lnSpc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со знанием бизнеса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21BE47-B034-8A49-8371-B86E82C106D4}"/>
              </a:ext>
            </a:extLst>
          </p:cNvPr>
          <p:cNvSpPr/>
          <p:nvPr/>
        </p:nvSpPr>
        <p:spPr>
          <a:xfrm>
            <a:off x="5436096" y="1289204"/>
            <a:ext cx="3094449" cy="1524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должны завлечь</a:t>
            </a:r>
          </a:p>
          <a:p>
            <a:pPr marL="285750" indent="-285750">
              <a:lnSpc>
                <a:spcPct val="150000"/>
              </a:lnSpc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онлайн курсов достаточно</a:t>
            </a:r>
          </a:p>
          <a:p>
            <a:pPr marL="285750" indent="-285750">
              <a:lnSpc>
                <a:spcPct val="150000"/>
              </a:lnSpc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очный курс – </a:t>
            </a:r>
            <a:br>
              <a:rPr lang="ru-RU" sz="1600" dirty="0"/>
            </a:br>
            <a:r>
              <a:rPr lang="ru-RU" sz="1600" dirty="0"/>
              <a:t>место в календаре</a:t>
            </a:r>
          </a:p>
        </p:txBody>
      </p:sp>
      <p:graphicFrame>
        <p:nvGraphicFramePr>
          <p:cNvPr id="25" name="Таблица 3">
            <a:extLst>
              <a:ext uri="{FF2B5EF4-FFF2-40B4-BE49-F238E27FC236}">
                <a16:creationId xmlns:a16="http://schemas.microsoft.com/office/drawing/2014/main" id="{1AB206A2-301E-4747-92E3-8C35537D2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707708"/>
              </p:ext>
            </p:extLst>
          </p:nvPr>
        </p:nvGraphicFramePr>
        <p:xfrm>
          <a:off x="0" y="807797"/>
          <a:ext cx="9144000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3003660168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201368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177800" indent="0" algn="l">
                        <a:tabLst/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КУРАТОРЫ</a:t>
                      </a:r>
                    </a:p>
                  </a:txBody>
                  <a:tcPr marL="72000" marR="72000" anchor="ctr">
                    <a:solidFill>
                      <a:srgbClr val="008C95"/>
                    </a:solidFill>
                  </a:tcPr>
                </a:tc>
                <a:tc>
                  <a:txBody>
                    <a:bodyPr/>
                    <a:lstStyle/>
                    <a:p>
                      <a:pPr marL="850900" indent="0" algn="l">
                        <a:tabLst/>
                      </a:pPr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ПРЕПОДАВАТЕЛИ</a:t>
                      </a:r>
                    </a:p>
                  </a:txBody>
                  <a:tcPr marL="72000" marR="72000" anchor="ctr">
                    <a:solidFill>
                      <a:srgbClr val="008C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929138"/>
                  </a:ext>
                </a:extLst>
              </a:tr>
            </a:tbl>
          </a:graphicData>
        </a:graphic>
      </p:graphicFrame>
      <p:sp>
        <p:nvSpPr>
          <p:cNvPr id="29" name="Oval 28">
            <a:extLst>
              <a:ext uri="{FF2B5EF4-FFF2-40B4-BE49-F238E27FC236}">
                <a16:creationId xmlns:a16="http://schemas.microsoft.com/office/drawing/2014/main" id="{8D3A44D4-54E5-CC48-BF7C-A73F67018B84}"/>
              </a:ext>
            </a:extLst>
          </p:cNvPr>
          <p:cNvSpPr/>
          <p:nvPr/>
        </p:nvSpPr>
        <p:spPr bwMode="auto">
          <a:xfrm>
            <a:off x="3995936" y="483519"/>
            <a:ext cx="986292" cy="936104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8" name="Рисунок 19">
            <a:extLst>
              <a:ext uri="{FF2B5EF4-FFF2-40B4-BE49-F238E27FC236}">
                <a16:creationId xmlns:a16="http://schemas.microsoft.com/office/drawing/2014/main" id="{FA8B24D7-0005-CB43-B7FF-9ED0FFDDD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002" y="594462"/>
            <a:ext cx="723368" cy="694742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6BA15666-4121-EF40-A86B-7ABD233CE721}"/>
              </a:ext>
            </a:extLst>
          </p:cNvPr>
          <p:cNvSpPr/>
          <p:nvPr/>
        </p:nvSpPr>
        <p:spPr>
          <a:xfrm>
            <a:off x="0" y="3085656"/>
            <a:ext cx="9144000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ru-RU" sz="1800" b="1" dirty="0">
                <a:solidFill>
                  <a:schemeClr val="bg1"/>
                </a:solidFill>
              </a:rPr>
              <a:t>		Быстрый рост компетенций</a:t>
            </a:r>
          </a:p>
        </p:txBody>
      </p:sp>
      <p:cxnSp>
        <p:nvCxnSpPr>
          <p:cNvPr id="32" name="Прямая соединительная линия 30">
            <a:extLst>
              <a:ext uri="{FF2B5EF4-FFF2-40B4-BE49-F238E27FC236}">
                <a16:creationId xmlns:a16="http://schemas.microsoft.com/office/drawing/2014/main" id="{A0DA0540-BAD4-DD49-8066-6AA07690C574}"/>
              </a:ext>
            </a:extLst>
          </p:cNvPr>
          <p:cNvCxnSpPr/>
          <p:nvPr/>
        </p:nvCxnSpPr>
        <p:spPr bwMode="auto">
          <a:xfrm>
            <a:off x="3131840" y="3660401"/>
            <a:ext cx="0" cy="8167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B9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36">
            <a:extLst>
              <a:ext uri="{FF2B5EF4-FFF2-40B4-BE49-F238E27FC236}">
                <a16:creationId xmlns:a16="http://schemas.microsoft.com/office/drawing/2014/main" id="{75F280B8-9750-F94F-910E-59F83823C680}"/>
              </a:ext>
            </a:extLst>
          </p:cNvPr>
          <p:cNvCxnSpPr/>
          <p:nvPr/>
        </p:nvCxnSpPr>
        <p:spPr bwMode="auto">
          <a:xfrm>
            <a:off x="6012160" y="3663169"/>
            <a:ext cx="0" cy="8167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B9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15A0EE7-DDF7-3E42-9771-44D870EEC901}"/>
              </a:ext>
            </a:extLst>
          </p:cNvPr>
          <p:cNvSpPr/>
          <p:nvPr/>
        </p:nvSpPr>
        <p:spPr>
          <a:xfrm>
            <a:off x="491440" y="3748202"/>
            <a:ext cx="2115194" cy="4160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Clr>
                <a:srgbClr val="008B92"/>
              </a:buClr>
            </a:pPr>
            <a:r>
              <a:rPr lang="ru-RU" sz="1600" dirty="0"/>
              <a:t>разнообразие задач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59E34C-AA66-2444-96F5-1EF01046CC08}"/>
              </a:ext>
            </a:extLst>
          </p:cNvPr>
          <p:cNvSpPr/>
          <p:nvPr/>
        </p:nvSpPr>
        <p:spPr>
          <a:xfrm>
            <a:off x="3495616" y="3748202"/>
            <a:ext cx="2152769" cy="4160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Clr>
                <a:srgbClr val="008B92"/>
              </a:buClr>
            </a:pPr>
            <a:r>
              <a:rPr lang="ru-RU" sz="1600" dirty="0"/>
              <a:t>технические знания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02CB670-361D-0847-ADDE-9707D52072FD}"/>
              </a:ext>
            </a:extLst>
          </p:cNvPr>
          <p:cNvSpPr/>
          <p:nvPr/>
        </p:nvSpPr>
        <p:spPr>
          <a:xfrm>
            <a:off x="6152851" y="3748202"/>
            <a:ext cx="2316981" cy="4160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Clr>
                <a:srgbClr val="008B92"/>
              </a:buClr>
            </a:pPr>
            <a:r>
              <a:rPr lang="ru-RU" sz="1600" dirty="0"/>
              <a:t>менеджерские навыки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C402A90-A3B2-AF4D-BD6E-80B61827D632}"/>
              </a:ext>
            </a:extLst>
          </p:cNvPr>
          <p:cNvSpPr/>
          <p:nvPr/>
        </p:nvSpPr>
        <p:spPr bwMode="auto">
          <a:xfrm>
            <a:off x="395536" y="2877475"/>
            <a:ext cx="864096" cy="829978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419A299F-1CE5-C34D-9BBC-E6D063E37C9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3939" y="2893296"/>
            <a:ext cx="727290" cy="72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89927-313D-674A-B752-90D567FE2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ОБРАТНАЯ СВЯЗЬ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DFBBC3-4F78-5E45-8AA8-652EE2790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83641C-D7F0-DA48-ABC0-E5C1986606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8861F39-7316-2D4A-B1FC-35D4404DD955}"/>
              </a:ext>
            </a:extLst>
          </p:cNvPr>
          <p:cNvSpPr txBox="1">
            <a:spLocks/>
          </p:cNvSpPr>
          <p:nvPr/>
        </p:nvSpPr>
        <p:spPr>
          <a:xfrm>
            <a:off x="408945" y="1148329"/>
            <a:ext cx="4024124" cy="127940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charset="2"/>
              <a:buNone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0850" indent="-1571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</a:defRPr>
            </a:lvl2pPr>
            <a:lvl3pPr marL="717550" indent="-1254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+mn-lt"/>
              </a:defRPr>
            </a:lvl3pPr>
            <a:lvl4pPr marL="984250" indent="-141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+mn-lt"/>
              </a:defRPr>
            </a:lvl4pPr>
            <a:lvl5pPr marL="1257300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+mn-lt"/>
              </a:defRPr>
            </a:lvl5pPr>
            <a:lvl6pPr marL="1751455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6pPr>
            <a:lvl7pPr marL="2140968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7pPr>
            <a:lvl8pPr marL="2530481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8pPr>
            <a:lvl9pPr marL="2919993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ru-RU" sz="1600" kern="0" dirty="0" err="1"/>
              <a:t>Демо</a:t>
            </a:r>
            <a:r>
              <a:rPr lang="ru-RU" sz="1600" kern="0" dirty="0"/>
              <a:t>-дни</a:t>
            </a: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ru-RU" sz="1600" kern="0" dirty="0"/>
              <a:t>Опросники</a:t>
            </a: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ru-RU" sz="1600" kern="0" dirty="0"/>
              <a:t>Разговоры в стиле «</a:t>
            </a:r>
            <a:r>
              <a:rPr lang="en-US" sz="1600" kern="0" dirty="0"/>
              <a:t>The Mom Test</a:t>
            </a:r>
            <a:r>
              <a:rPr lang="ru-RU" sz="1600" kern="0" dirty="0"/>
              <a:t>»</a:t>
            </a:r>
          </a:p>
        </p:txBody>
      </p:sp>
      <p:sp>
        <p:nvSpPr>
          <p:cNvPr id="6" name="Прямоугольник 3">
            <a:extLst>
              <a:ext uri="{FF2B5EF4-FFF2-40B4-BE49-F238E27FC236}">
                <a16:creationId xmlns:a16="http://schemas.microsoft.com/office/drawing/2014/main" id="{62B49694-1E31-8B43-803D-AF4A5DDC8465}"/>
              </a:ext>
            </a:extLst>
          </p:cNvPr>
          <p:cNvSpPr/>
          <p:nvPr/>
        </p:nvSpPr>
        <p:spPr>
          <a:xfrm>
            <a:off x="402156" y="3456797"/>
            <a:ext cx="21602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kern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Обучился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Прямоугольник 7">
            <a:extLst>
              <a:ext uri="{FF2B5EF4-FFF2-40B4-BE49-F238E27FC236}">
                <a16:creationId xmlns:a16="http://schemas.microsoft.com/office/drawing/2014/main" id="{CB65CFAD-116E-9A47-AB73-3340551A8BCE}"/>
              </a:ext>
            </a:extLst>
          </p:cNvPr>
          <p:cNvSpPr/>
          <p:nvPr/>
        </p:nvSpPr>
        <p:spPr>
          <a:xfrm>
            <a:off x="3049105" y="3456797"/>
            <a:ext cx="28438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kern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Сделал продукт</a:t>
            </a:r>
          </a:p>
        </p:txBody>
      </p:sp>
      <p:sp>
        <p:nvSpPr>
          <p:cNvPr id="12" name="Равнобедренный треугольник 42">
            <a:extLst>
              <a:ext uri="{FF2B5EF4-FFF2-40B4-BE49-F238E27FC236}">
                <a16:creationId xmlns:a16="http://schemas.microsoft.com/office/drawing/2014/main" id="{AF54F44B-B5B8-4E43-AF9C-2A7F2990AEE9}"/>
              </a:ext>
            </a:extLst>
          </p:cNvPr>
          <p:cNvSpPr/>
          <p:nvPr/>
        </p:nvSpPr>
        <p:spPr bwMode="auto">
          <a:xfrm rot="5400000">
            <a:off x="2876057" y="3456816"/>
            <a:ext cx="377541" cy="329168"/>
          </a:xfrm>
          <a:prstGeom prst="triangle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Равнобедренный треугольник 42">
            <a:extLst>
              <a:ext uri="{FF2B5EF4-FFF2-40B4-BE49-F238E27FC236}">
                <a16:creationId xmlns:a16="http://schemas.microsoft.com/office/drawing/2014/main" id="{ECFA4077-84BE-1941-9A3E-CA210CEAD439}"/>
              </a:ext>
            </a:extLst>
          </p:cNvPr>
          <p:cNvSpPr/>
          <p:nvPr/>
        </p:nvSpPr>
        <p:spPr bwMode="auto">
          <a:xfrm rot="5400000">
            <a:off x="5894682" y="3469641"/>
            <a:ext cx="377541" cy="329168"/>
          </a:xfrm>
          <a:prstGeom prst="triangle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Прямоугольник 40">
            <a:extLst>
              <a:ext uri="{FF2B5EF4-FFF2-40B4-BE49-F238E27FC236}">
                <a16:creationId xmlns:a16="http://schemas.microsoft.com/office/drawing/2014/main" id="{B40968BA-A6EF-5B46-AF05-0D3458C40121}"/>
              </a:ext>
            </a:extLst>
          </p:cNvPr>
          <p:cNvSpPr/>
          <p:nvPr/>
        </p:nvSpPr>
        <p:spPr bwMode="auto">
          <a:xfrm>
            <a:off x="6381326" y="3405834"/>
            <a:ext cx="2351609" cy="410267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3" name="Таблица 3">
            <a:extLst>
              <a:ext uri="{FF2B5EF4-FFF2-40B4-BE49-F238E27FC236}">
                <a16:creationId xmlns:a16="http://schemas.microsoft.com/office/drawing/2014/main" id="{5305FCBF-D0E5-F64A-8EEF-6EF3A46F5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738891"/>
              </p:ext>
            </p:extLst>
          </p:nvPr>
        </p:nvGraphicFramePr>
        <p:xfrm>
          <a:off x="250821" y="703352"/>
          <a:ext cx="8495724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7862">
                  <a:extLst>
                    <a:ext uri="{9D8B030D-6E8A-4147-A177-3AD203B41FA5}">
                      <a16:colId xmlns:a16="http://schemas.microsoft.com/office/drawing/2014/main" val="3003660168"/>
                    </a:ext>
                  </a:extLst>
                </a:gridCol>
                <a:gridCol w="4247862">
                  <a:extLst>
                    <a:ext uri="{9D8B030D-6E8A-4147-A177-3AD203B41FA5}">
                      <a16:colId xmlns:a16="http://schemas.microsoft.com/office/drawing/2014/main" val="2201368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Пилот</a:t>
                      </a:r>
                    </a:p>
                  </a:txBody>
                  <a:tcPr marL="72000" marR="72000" anchor="ctr">
                    <a:solidFill>
                      <a:srgbClr val="008C9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Масштабирование</a:t>
                      </a:r>
                    </a:p>
                  </a:txBody>
                  <a:tcPr marL="72000" marR="72000" anchor="ctr">
                    <a:solidFill>
                      <a:srgbClr val="008C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929138"/>
                  </a:ext>
                </a:extLst>
              </a:tr>
            </a:tbl>
          </a:graphicData>
        </a:graphic>
      </p:graphicFrame>
      <p:grpSp>
        <p:nvGrpSpPr>
          <p:cNvPr id="16" name="Группа 59">
            <a:extLst>
              <a:ext uri="{FF2B5EF4-FFF2-40B4-BE49-F238E27FC236}">
                <a16:creationId xmlns:a16="http://schemas.microsoft.com/office/drawing/2014/main" id="{650EE009-2CAE-B440-A2B9-E1CC046B901B}"/>
              </a:ext>
            </a:extLst>
          </p:cNvPr>
          <p:cNvGrpSpPr/>
          <p:nvPr/>
        </p:nvGrpSpPr>
        <p:grpSpPr>
          <a:xfrm>
            <a:off x="4361262" y="751351"/>
            <a:ext cx="274842" cy="274842"/>
            <a:chOff x="980586" y="-552450"/>
            <a:chExt cx="400050" cy="400050"/>
          </a:xfrm>
        </p:grpSpPr>
        <p:sp>
          <p:nvSpPr>
            <p:cNvPr id="17" name="Овал 57">
              <a:extLst>
                <a:ext uri="{FF2B5EF4-FFF2-40B4-BE49-F238E27FC236}">
                  <a16:creationId xmlns:a16="http://schemas.microsoft.com/office/drawing/2014/main" id="{4D860C01-DD28-4B4C-96C2-68F6ED6AF0E4}"/>
                </a:ext>
              </a:extLst>
            </p:cNvPr>
            <p:cNvSpPr/>
            <p:nvPr/>
          </p:nvSpPr>
          <p:spPr bwMode="auto">
            <a:xfrm>
              <a:off x="980586" y="-552450"/>
              <a:ext cx="400050" cy="400050"/>
            </a:xfrm>
            <a:prstGeom prst="ellipse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Шеврон 58">
              <a:extLst>
                <a:ext uri="{FF2B5EF4-FFF2-40B4-BE49-F238E27FC236}">
                  <a16:creationId xmlns:a16="http://schemas.microsoft.com/office/drawing/2014/main" id="{A40B15C2-C881-A141-961C-31B316F54480}"/>
                </a:ext>
              </a:extLst>
            </p:cNvPr>
            <p:cNvSpPr/>
            <p:nvPr/>
          </p:nvSpPr>
          <p:spPr bwMode="auto">
            <a:xfrm>
              <a:off x="1085106" y="-447930"/>
              <a:ext cx="191011" cy="191011"/>
            </a:xfrm>
            <a:prstGeom prst="chevron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D7F26999-D8AB-9646-B37F-5F0EE378572E}"/>
              </a:ext>
            </a:extLst>
          </p:cNvPr>
          <p:cNvSpPr/>
          <p:nvPr/>
        </p:nvSpPr>
        <p:spPr>
          <a:xfrm>
            <a:off x="4436553" y="1148327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914400"/>
            <a:r>
              <a:rPr lang="ru-RU" sz="1600" kern="0" dirty="0"/>
              <a:t>Сбор метрик</a:t>
            </a:r>
          </a:p>
          <a:p>
            <a:pPr marL="642938" lvl="1" indent="-342900" defTabSz="914400"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kern="0" dirty="0"/>
              <a:t>проведенные обучения и </a:t>
            </a:r>
            <a:r>
              <a:rPr lang="ru-RU" sz="1600" kern="0" dirty="0" err="1"/>
              <a:t>менторства</a:t>
            </a:r>
            <a:endParaRPr lang="ru-RU" sz="1600" kern="0" dirty="0"/>
          </a:p>
          <a:p>
            <a:pPr marL="642938" lvl="1" indent="-342900" defTabSz="914400"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kern="0" dirty="0"/>
              <a:t>получение доступов</a:t>
            </a:r>
          </a:p>
          <a:p>
            <a:pPr marL="642938" lvl="1" indent="-342900" defTabSz="914400"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kern="0" dirty="0"/>
              <a:t>использование инструментов</a:t>
            </a:r>
          </a:p>
          <a:p>
            <a:pPr marL="642938" lvl="1" indent="-342900" defTabSz="914400"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kern="0" dirty="0"/>
              <a:t>пользователи продуктов</a:t>
            </a:r>
          </a:p>
          <a:p>
            <a:pPr marL="642938" lvl="1" indent="-342900" defTabSz="914400"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kern="0" dirty="0"/>
              <a:t>общение в </a:t>
            </a:r>
            <a:r>
              <a:rPr lang="ru-RU" sz="1600" kern="0" dirty="0" err="1"/>
              <a:t>соцсети</a:t>
            </a:r>
            <a:endParaRPr lang="ru-RU" sz="1600" kern="0" dirty="0"/>
          </a:p>
        </p:txBody>
      </p:sp>
      <p:sp>
        <p:nvSpPr>
          <p:cNvPr id="19" name="Прямоугольник 40">
            <a:extLst>
              <a:ext uri="{FF2B5EF4-FFF2-40B4-BE49-F238E27FC236}">
                <a16:creationId xmlns:a16="http://schemas.microsoft.com/office/drawing/2014/main" id="{1BE73E6E-FC9D-8F49-BF55-22654AF196CD}"/>
              </a:ext>
            </a:extLst>
          </p:cNvPr>
          <p:cNvSpPr/>
          <p:nvPr/>
        </p:nvSpPr>
        <p:spPr bwMode="auto">
          <a:xfrm>
            <a:off x="344076" y="3399903"/>
            <a:ext cx="2351609" cy="410267"/>
          </a:xfrm>
          <a:prstGeom prst="rect">
            <a:avLst/>
          </a:prstGeom>
          <a:noFill/>
          <a:ln w="9525" cap="flat" cmpd="sng" algn="ctr">
            <a:solidFill>
              <a:srgbClr val="008B9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Прямоугольник 40">
            <a:extLst>
              <a:ext uri="{FF2B5EF4-FFF2-40B4-BE49-F238E27FC236}">
                <a16:creationId xmlns:a16="http://schemas.microsoft.com/office/drawing/2014/main" id="{5E5EA278-A423-3A47-9699-624A00B1D77E}"/>
              </a:ext>
            </a:extLst>
          </p:cNvPr>
          <p:cNvSpPr/>
          <p:nvPr/>
        </p:nvSpPr>
        <p:spPr bwMode="auto">
          <a:xfrm>
            <a:off x="3362701" y="3416576"/>
            <a:ext cx="2351609" cy="410267"/>
          </a:xfrm>
          <a:prstGeom prst="rect">
            <a:avLst/>
          </a:prstGeom>
          <a:noFill/>
          <a:ln w="9525" cap="flat" cmpd="sng" algn="ctr">
            <a:solidFill>
              <a:srgbClr val="008B9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Прямоугольник 14">
            <a:extLst>
              <a:ext uri="{FF2B5EF4-FFF2-40B4-BE49-F238E27FC236}">
                <a16:creationId xmlns:a16="http://schemas.microsoft.com/office/drawing/2014/main" id="{9ED21FAE-0BA3-3140-8969-AAC98F076552}"/>
              </a:ext>
            </a:extLst>
          </p:cNvPr>
          <p:cNvSpPr/>
          <p:nvPr/>
        </p:nvSpPr>
        <p:spPr>
          <a:xfrm>
            <a:off x="6381326" y="3456797"/>
            <a:ext cx="2351609" cy="30777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kern="0" dirty="0">
                <a:solidFill>
                  <a:schemeClr val="bg1"/>
                </a:solidFill>
              </a:rPr>
              <a:t>Привел пользователей</a:t>
            </a:r>
            <a:endParaRPr lang="en-US" sz="140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05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100A6-BF96-E544-8205-C17810D12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27507"/>
            <a:ext cx="7633543" cy="428118"/>
          </a:xfrm>
        </p:spPr>
        <p:txBody>
          <a:bodyPr/>
          <a:lstStyle/>
          <a:p>
            <a:r>
              <a:rPr lang="ru-RU" dirty="0"/>
              <a:t>ИТОГИ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F78D2DB-2147-A34A-8D46-41CF0D24D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350778-8600-1A4D-81BC-7AB2C3F26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EE6B8E-B2B1-0D45-952D-7DE991D530B1}"/>
              </a:ext>
            </a:extLst>
          </p:cNvPr>
          <p:cNvSpPr txBox="1">
            <a:spLocks/>
          </p:cNvSpPr>
          <p:nvPr/>
        </p:nvSpPr>
        <p:spPr>
          <a:xfrm>
            <a:off x="500479" y="1958470"/>
            <a:ext cx="8532948" cy="25574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charset="2"/>
              <a:buNone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0850" indent="-1571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</a:defRPr>
            </a:lvl2pPr>
            <a:lvl3pPr marL="717550" indent="-1254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+mn-lt"/>
              </a:defRPr>
            </a:lvl3pPr>
            <a:lvl4pPr marL="984250" indent="-141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+mn-lt"/>
              </a:defRPr>
            </a:lvl4pPr>
            <a:lvl5pPr marL="1257300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+mn-lt"/>
              </a:defRPr>
            </a:lvl5pPr>
            <a:lvl6pPr marL="1751455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6pPr>
            <a:lvl7pPr marL="2140968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7pPr>
            <a:lvl8pPr marL="2530481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8pPr>
            <a:lvl9pPr marL="2919993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ru-RU" sz="1600" dirty="0"/>
              <a:t>Реализовано более 20 проектов по различным областям</a:t>
            </a:r>
            <a:br>
              <a:rPr lang="ru-RU" sz="1600" dirty="0"/>
            </a:br>
            <a:r>
              <a:rPr lang="ru-RU" sz="1600" dirty="0"/>
              <a:t>(маркетинг, продажи, производство, финансы, логистика, охрана труда)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ru-RU" sz="1600" dirty="0"/>
              <a:t>Развитие </a:t>
            </a:r>
            <a:r>
              <a:rPr lang="en-US" sz="1600" dirty="0"/>
              <a:t>self</a:t>
            </a:r>
            <a:r>
              <a:rPr lang="ru-RU" sz="1600" dirty="0"/>
              <a:t>-</a:t>
            </a:r>
            <a:r>
              <a:rPr lang="en-US" sz="1600" dirty="0"/>
              <a:t>service </a:t>
            </a:r>
            <a:r>
              <a:rPr lang="ru-RU" sz="1600" dirty="0"/>
              <a:t>аналитики:</a:t>
            </a:r>
          </a:p>
          <a:p>
            <a:pPr marL="579437" lvl="1" indent="-285750" defTabSz="914400">
              <a:buFont typeface="Courier New" panose="02070309020205020404" pitchFamily="49" charset="0"/>
              <a:buChar char="o"/>
            </a:pPr>
            <a:r>
              <a:rPr lang="ru-RU" sz="1600" dirty="0"/>
              <a:t>более 1100 активных пользователей платформы данных</a:t>
            </a:r>
          </a:p>
          <a:p>
            <a:pPr marL="579437" lvl="1" indent="-285750" defTabSz="914400">
              <a:buFont typeface="Courier New" panose="02070309020205020404" pitchFamily="49" charset="0"/>
              <a:buChar char="o"/>
            </a:pPr>
            <a:r>
              <a:rPr lang="ru-RU" sz="1600" dirty="0"/>
              <a:t>Из </a:t>
            </a:r>
            <a:r>
              <a:rPr lang="en-US" sz="1600" dirty="0"/>
              <a:t>TOP10 </a:t>
            </a:r>
            <a:r>
              <a:rPr lang="ru-RU" sz="1600" dirty="0" err="1"/>
              <a:t>дашбордов</a:t>
            </a:r>
            <a:r>
              <a:rPr lang="ru-RU" sz="1600" dirty="0"/>
              <a:t> по посещаемости 5 сделаны в школе</a:t>
            </a:r>
          </a:p>
          <a:p>
            <a:pPr marL="579437" lvl="1" indent="-285750" defTabSz="914400">
              <a:buFont typeface="Courier New" panose="02070309020205020404" pitchFamily="49" charset="0"/>
              <a:buChar char="o"/>
            </a:pPr>
            <a:r>
              <a:rPr lang="ru-RU" sz="1600" dirty="0"/>
              <a:t>более 80 сотрудников являются авторами </a:t>
            </a:r>
            <a:r>
              <a:rPr lang="ru-RU" sz="1600" dirty="0" err="1"/>
              <a:t>дашбордов</a:t>
            </a:r>
            <a:endParaRPr lang="ru-RU" sz="1600" dirty="0"/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ru-RU" sz="1600" dirty="0"/>
              <a:t>Большое число заявок в работе и в очереди</a:t>
            </a:r>
          </a:p>
          <a:p>
            <a:pPr marL="285750" indent="-285750" defTabSz="914400">
              <a:buFont typeface="Arial" panose="020B0604020202020204" pitchFamily="34" charset="0"/>
              <a:buChar char="•"/>
            </a:pPr>
            <a:r>
              <a:rPr lang="ru-RU" sz="1600" dirty="0"/>
              <a:t>И главное - мы продолжаем это делать </a:t>
            </a:r>
            <a:r>
              <a:rPr lang="ru-RU" sz="1600" dirty="0">
                <a:sym typeface="Wingdings" pitchFamily="2" charset="2"/>
              </a:rPr>
              <a:t>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7ED4249-B77F-AF40-9905-7892D386DCD4}"/>
              </a:ext>
            </a:extLst>
          </p:cNvPr>
          <p:cNvCxnSpPr>
            <a:cxnSpLocks/>
          </p:cNvCxnSpPr>
          <p:nvPr/>
        </p:nvCxnSpPr>
        <p:spPr>
          <a:xfrm>
            <a:off x="550100" y="129424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E790353-E2BB-854A-A314-998DEAB1742C}"/>
              </a:ext>
            </a:extLst>
          </p:cNvPr>
          <p:cNvSpPr/>
          <p:nvPr/>
        </p:nvSpPr>
        <p:spPr>
          <a:xfrm>
            <a:off x="734973" y="1356532"/>
            <a:ext cx="596638" cy="2654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25" dirty="0"/>
              <a:t>2 </a:t>
            </a:r>
            <a:r>
              <a:rPr lang="ru-RU" sz="1125" dirty="0" err="1"/>
              <a:t>мес</a:t>
            </a:r>
            <a:r>
              <a:rPr lang="ru-RU" sz="1125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57B4E4-C582-EB44-AA7D-6BCE7DEBC0B9}"/>
              </a:ext>
            </a:extLst>
          </p:cNvPr>
          <p:cNvSpPr/>
          <p:nvPr/>
        </p:nvSpPr>
        <p:spPr>
          <a:xfrm>
            <a:off x="532409" y="816958"/>
            <a:ext cx="1148071" cy="4385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25" dirty="0"/>
              <a:t>Концепция</a:t>
            </a:r>
            <a:endParaRPr lang="en-US" sz="1125" dirty="0"/>
          </a:p>
          <a:p>
            <a:r>
              <a:rPr lang="ru-RU" sz="1125" dirty="0"/>
              <a:t>и защита у ЧП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5FD3E6-2B41-D84D-9366-317FC5B1FC75}"/>
              </a:ext>
            </a:extLst>
          </p:cNvPr>
          <p:cNvSpPr/>
          <p:nvPr/>
        </p:nvSpPr>
        <p:spPr>
          <a:xfrm>
            <a:off x="2108494" y="961269"/>
            <a:ext cx="1388522" cy="2654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25" dirty="0"/>
              <a:t>подготовка среды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6FB394-79B2-7445-8E96-7965E2712D5F}"/>
              </a:ext>
            </a:extLst>
          </p:cNvPr>
          <p:cNvSpPr/>
          <p:nvPr/>
        </p:nvSpPr>
        <p:spPr>
          <a:xfrm>
            <a:off x="2479670" y="1360916"/>
            <a:ext cx="596638" cy="2654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25" dirty="0"/>
              <a:t>4 </a:t>
            </a:r>
            <a:r>
              <a:rPr lang="ru-RU" sz="1125" dirty="0" err="1"/>
              <a:t>мес</a:t>
            </a:r>
            <a:r>
              <a:rPr lang="ru-RU" sz="1125"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171CE1-CDC5-D949-B475-E7F3D09C0F95}"/>
              </a:ext>
            </a:extLst>
          </p:cNvPr>
          <p:cNvSpPr/>
          <p:nvPr/>
        </p:nvSpPr>
        <p:spPr>
          <a:xfrm>
            <a:off x="4028592" y="1342318"/>
            <a:ext cx="596638" cy="2654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25" dirty="0"/>
              <a:t>4 </a:t>
            </a:r>
            <a:r>
              <a:rPr lang="ru-RU" sz="1125" dirty="0" err="1"/>
              <a:t>мес</a:t>
            </a:r>
            <a:r>
              <a:rPr lang="ru-RU" sz="1125" dirty="0"/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E8A250-A998-1545-B04C-D42BC97DFC4F}"/>
              </a:ext>
            </a:extLst>
          </p:cNvPr>
          <p:cNvSpPr/>
          <p:nvPr/>
        </p:nvSpPr>
        <p:spPr>
          <a:xfrm>
            <a:off x="3830783" y="933778"/>
            <a:ext cx="1091966" cy="2654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25" dirty="0"/>
              <a:t>первый поток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780460-C4BA-934C-A893-471A1B6CEDEA}"/>
              </a:ext>
            </a:extLst>
          </p:cNvPr>
          <p:cNvSpPr/>
          <p:nvPr/>
        </p:nvSpPr>
        <p:spPr>
          <a:xfrm>
            <a:off x="5607953" y="954773"/>
            <a:ext cx="1055097" cy="2654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25" dirty="0"/>
              <a:t>второй поток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936CC8-CA28-A344-A77C-94A5B5D7E070}"/>
              </a:ext>
            </a:extLst>
          </p:cNvPr>
          <p:cNvSpPr/>
          <p:nvPr/>
        </p:nvSpPr>
        <p:spPr>
          <a:xfrm>
            <a:off x="7739778" y="847215"/>
            <a:ext cx="2298082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25" dirty="0"/>
              <a:t>Продолжаем</a:t>
            </a:r>
            <a:endParaRPr lang="en-US" sz="1125" dirty="0"/>
          </a:p>
          <a:p>
            <a:r>
              <a:rPr lang="ru-RU" sz="1125" dirty="0"/>
              <a:t>работать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A83F0C-8E70-8B48-A6B8-B9B361F17165}"/>
              </a:ext>
            </a:extLst>
          </p:cNvPr>
          <p:cNvSpPr/>
          <p:nvPr/>
        </p:nvSpPr>
        <p:spPr>
          <a:xfrm>
            <a:off x="5853456" y="1370189"/>
            <a:ext cx="596638" cy="2654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25" dirty="0"/>
              <a:t>8 </a:t>
            </a:r>
            <a:r>
              <a:rPr lang="ru-RU" sz="1125" dirty="0" err="1"/>
              <a:t>мес</a:t>
            </a:r>
            <a:r>
              <a:rPr lang="ru-RU" sz="1125" dirty="0"/>
              <a:t>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9EA2A6-A5D7-B24D-B317-4E27A2C4A5AE}"/>
              </a:ext>
            </a:extLst>
          </p:cNvPr>
          <p:cNvSpPr/>
          <p:nvPr/>
        </p:nvSpPr>
        <p:spPr>
          <a:xfrm>
            <a:off x="7933907" y="1361788"/>
            <a:ext cx="596638" cy="2654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25" dirty="0"/>
              <a:t>4 </a:t>
            </a:r>
            <a:r>
              <a:rPr lang="ru-RU" sz="1125" dirty="0" err="1"/>
              <a:t>мес</a:t>
            </a:r>
            <a:r>
              <a:rPr lang="ru-RU" sz="1125" dirty="0"/>
              <a:t>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41EDB6F-A7C2-444A-9B7A-EE686BC7C8E9}"/>
              </a:ext>
            </a:extLst>
          </p:cNvPr>
          <p:cNvSpPr/>
          <p:nvPr/>
        </p:nvSpPr>
        <p:spPr>
          <a:xfrm>
            <a:off x="1682068" y="1229109"/>
            <a:ext cx="133468" cy="1154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125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BD7C794-7C1E-8E44-8B3E-D561DD7F8BE0}"/>
              </a:ext>
            </a:extLst>
          </p:cNvPr>
          <p:cNvSpPr/>
          <p:nvPr/>
        </p:nvSpPr>
        <p:spPr>
          <a:xfrm>
            <a:off x="3612276" y="1244728"/>
            <a:ext cx="133468" cy="1154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125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838AE2F-B45C-AE44-8F52-32A6E41F0F69}"/>
              </a:ext>
            </a:extLst>
          </p:cNvPr>
          <p:cNvSpPr/>
          <p:nvPr/>
        </p:nvSpPr>
        <p:spPr>
          <a:xfrm>
            <a:off x="5065256" y="1244728"/>
            <a:ext cx="133468" cy="1154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125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00CB493-A3CE-6A46-8723-E67B74756B2B}"/>
              </a:ext>
            </a:extLst>
          </p:cNvPr>
          <p:cNvSpPr/>
          <p:nvPr/>
        </p:nvSpPr>
        <p:spPr>
          <a:xfrm>
            <a:off x="7464685" y="1251865"/>
            <a:ext cx="133468" cy="1154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125"/>
          </a:p>
        </p:txBody>
      </p:sp>
    </p:spTree>
    <p:extLst>
      <p:ext uri="{BB962C8B-B14F-4D97-AF65-F5344CB8AC3E}">
        <p14:creationId xmlns:p14="http://schemas.microsoft.com/office/powerpoint/2010/main" val="914359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92" y="2571750"/>
            <a:ext cx="258596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dirty="0">
                <a:solidFill>
                  <a:schemeClr val="bg1"/>
                </a:solidFill>
              </a:rPr>
              <a:t>Спасибо за внимание</a:t>
            </a:r>
            <a:r>
              <a:rPr lang="en-US" sz="1800" dirty="0">
                <a:solidFill>
                  <a:schemeClr val="bg1"/>
                </a:solidFill>
              </a:rPr>
              <a:t>!</a:t>
            </a:r>
            <a:endParaRPr lang="ru-RU" sz="1800" dirty="0">
              <a:solidFill>
                <a:schemeClr val="bg1"/>
              </a:solidFill>
            </a:endParaRPr>
          </a:p>
          <a:p>
            <a:endParaRPr lang="en-US" sz="1800" dirty="0">
              <a:solidFill>
                <a:schemeClr val="bg1"/>
              </a:solidFill>
            </a:endParaRPr>
          </a:p>
          <a:p>
            <a:r>
              <a:rPr lang="ru-RU" sz="1800" b="1" dirty="0">
                <a:solidFill>
                  <a:schemeClr val="bg1"/>
                </a:solidFill>
              </a:rPr>
              <a:t>Андрей Телятник</a:t>
            </a:r>
          </a:p>
          <a:p>
            <a:r>
              <a:rPr lang="en-US" sz="1800" dirty="0">
                <a:solidFill>
                  <a:schemeClr val="bg1"/>
                </a:solidFill>
              </a:rPr>
              <a:t>Telegram: @</a:t>
            </a:r>
            <a:r>
              <a:rPr lang="en-US" sz="1800" dirty="0" err="1">
                <a:solidFill>
                  <a:schemeClr val="bg1"/>
                </a:solidFill>
              </a:rPr>
              <a:t>telyatnik</a:t>
            </a:r>
            <a:endParaRPr lang="ru-RU" sz="1800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agt.mipt@gmail.com</a:t>
            </a:r>
          </a:p>
          <a:p>
            <a:r>
              <a:rPr lang="en-US" sz="1800" dirty="0" err="1">
                <a:solidFill>
                  <a:schemeClr val="bg1"/>
                </a:solidFill>
              </a:rPr>
              <a:t>youtu.be</a:t>
            </a:r>
            <a:r>
              <a:rPr lang="en-US" sz="1800" dirty="0">
                <a:solidFill>
                  <a:schemeClr val="bg1"/>
                </a:solidFill>
              </a:rPr>
              <a:t>/N7LMja7rus4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5D3506-9658-FF4B-B822-465B82AD374C}"/>
              </a:ext>
            </a:extLst>
          </p:cNvPr>
          <p:cNvSpPr txBox="1"/>
          <p:nvPr/>
        </p:nvSpPr>
        <p:spPr>
          <a:xfrm>
            <a:off x="899592" y="1152902"/>
            <a:ext cx="336899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sym typeface="Wingdings" pitchFamily="2" charset="2"/>
              </a:rPr>
              <a:t>Приглашаем вас</a:t>
            </a:r>
            <a:br>
              <a:rPr lang="en-US" sz="3200" dirty="0">
                <a:solidFill>
                  <a:schemeClr val="bg1"/>
                </a:solidFill>
                <a:sym typeface="Wingdings" pitchFamily="2" charset="2"/>
              </a:rPr>
            </a:br>
            <a:r>
              <a:rPr lang="ru-RU" sz="3200" dirty="0">
                <a:solidFill>
                  <a:schemeClr val="bg1"/>
                </a:solidFill>
                <a:sym typeface="Wingdings" pitchFamily="2" charset="2"/>
              </a:rPr>
              <a:t>к участию!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374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C2B57-DBE0-E84A-A164-3D80EAB0D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ВВОДНАЯ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049F4-4F5E-BB4B-A013-BF2F8CE13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40D54F-B00C-7F44-92B7-98C43501CE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A167B7-BBB0-E341-83E6-612F19DE6D10}"/>
              </a:ext>
            </a:extLst>
          </p:cNvPr>
          <p:cNvSpPr txBox="1">
            <a:spLocks/>
          </p:cNvSpPr>
          <p:nvPr/>
        </p:nvSpPr>
        <p:spPr>
          <a:xfrm>
            <a:off x="175351" y="566115"/>
            <a:ext cx="4201797" cy="204482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charset="2"/>
              <a:buNone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0850" indent="-1571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</a:defRPr>
            </a:lvl2pPr>
            <a:lvl3pPr marL="717550" indent="-1254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+mn-lt"/>
              </a:defRPr>
            </a:lvl3pPr>
            <a:lvl4pPr marL="984250" indent="-1412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+mn-lt"/>
              </a:defRPr>
            </a:lvl4pPr>
            <a:lvl5pPr marL="1257300" indent="-1635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+mn-lt"/>
              </a:defRPr>
            </a:lvl5pPr>
            <a:lvl6pPr marL="1751455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6pPr>
            <a:lvl7pPr marL="2140968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7pPr>
            <a:lvl8pPr marL="2530481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8pPr>
            <a:lvl9pPr marL="2919993" indent="-26914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pPr defTabSz="914400">
              <a:lnSpc>
                <a:spcPct val="150000"/>
              </a:lnSpc>
            </a:pPr>
            <a:r>
              <a:rPr lang="ru-RU" sz="1800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Кто я?</a:t>
            </a:r>
          </a:p>
          <a:p>
            <a:pPr marL="342900" indent="-342900" defTabSz="9144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600" kern="0" dirty="0"/>
              <a:t>СИБУР </a:t>
            </a:r>
            <a:r>
              <a:rPr lang="en-US" sz="1600" kern="0" dirty="0"/>
              <a:t>Data Office</a:t>
            </a:r>
            <a:endParaRPr lang="ru-RU" sz="1600" kern="0" dirty="0"/>
          </a:p>
          <a:p>
            <a:pPr marL="342900" indent="-342900" defTabSz="9144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600" kern="0" dirty="0"/>
              <a:t>Внедряем платформу данных</a:t>
            </a:r>
          </a:p>
          <a:p>
            <a:pPr marL="342900" indent="-342900" defTabSz="9144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600" kern="0" dirty="0"/>
              <a:t>Запустил школу аналитики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ED581B7-91EE-1341-AE15-B128FC0A13D6}"/>
              </a:ext>
            </a:extLst>
          </p:cNvPr>
          <p:cNvSpPr txBox="1">
            <a:spLocks/>
          </p:cNvSpPr>
          <p:nvPr/>
        </p:nvSpPr>
        <p:spPr>
          <a:xfrm>
            <a:off x="4904840" y="566115"/>
            <a:ext cx="4392488" cy="2260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ru-RU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Зачем это вам?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ru-RU" sz="1800" dirty="0"/>
              <a:t>Хотите построить среду для</a:t>
            </a:r>
            <a:br>
              <a:rPr lang="ru-RU" sz="1800" dirty="0"/>
            </a:br>
            <a:r>
              <a:rPr lang="en-US" sz="1800" dirty="0"/>
              <a:t>self-service </a:t>
            </a:r>
            <a:r>
              <a:rPr lang="ru-RU" sz="1800" dirty="0"/>
              <a:t>аналитики</a:t>
            </a:r>
          </a:p>
          <a:p>
            <a:pPr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Ø"/>
            </a:pPr>
            <a:r>
              <a:rPr lang="ru-RU" sz="1800" dirty="0"/>
              <a:t>Хотите добиться значимого результата обучения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E7C749-66F8-7844-BED3-E7764B061168}"/>
              </a:ext>
            </a:extLst>
          </p:cNvPr>
          <p:cNvSpPr/>
          <p:nvPr/>
        </p:nvSpPr>
        <p:spPr>
          <a:xfrm>
            <a:off x="175351" y="2864803"/>
            <a:ext cx="5112568" cy="1702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Для кого доклад?</a:t>
            </a:r>
          </a:p>
          <a:p>
            <a:pPr marL="342900" indent="-3429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800" dirty="0"/>
              <a:t>Для больших компаний</a:t>
            </a:r>
          </a:p>
          <a:p>
            <a:pPr marL="342900" indent="-3429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800" dirty="0"/>
              <a:t>Которые двигаются в </a:t>
            </a:r>
            <a:r>
              <a:rPr lang="en-US" sz="1800" dirty="0"/>
              <a:t>data-driven</a:t>
            </a:r>
            <a:endParaRPr lang="ru-RU" sz="1800" dirty="0"/>
          </a:p>
          <a:p>
            <a:pPr marL="342900" indent="-3429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800" dirty="0"/>
              <a:t>Где есть не ИТ пользователи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5A5CC7-2538-1245-9BC6-8A4FD1EF72F1}"/>
              </a:ext>
            </a:extLst>
          </p:cNvPr>
          <p:cNvSpPr/>
          <p:nvPr/>
        </p:nvSpPr>
        <p:spPr>
          <a:xfrm>
            <a:off x="4904840" y="2869220"/>
            <a:ext cx="4622304" cy="1287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Зачем рассказываю?</a:t>
            </a:r>
          </a:p>
          <a:p>
            <a:pPr marL="342900" indent="-3429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800" dirty="0"/>
              <a:t>Обменяться идеями</a:t>
            </a:r>
          </a:p>
          <a:p>
            <a:pPr marL="342900" indent="-342900">
              <a:lnSpc>
                <a:spcPct val="15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800" dirty="0"/>
              <a:t>Строить сообщество вместе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F6DA3FE-A627-E845-A312-E16F1540EDF2}"/>
              </a:ext>
            </a:extLst>
          </p:cNvPr>
          <p:cNvCxnSpPr/>
          <p:nvPr/>
        </p:nvCxnSpPr>
        <p:spPr>
          <a:xfrm>
            <a:off x="0" y="2859782"/>
            <a:ext cx="109728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4C9687-F5AE-4D43-82A5-63D7A496098A}"/>
              </a:ext>
            </a:extLst>
          </p:cNvPr>
          <p:cNvCxnSpPr/>
          <p:nvPr/>
        </p:nvCxnSpPr>
        <p:spPr>
          <a:xfrm>
            <a:off x="4641678" y="580415"/>
            <a:ext cx="0" cy="449309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62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F6E14-9366-2E42-8443-8B9713B9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all" dirty="0"/>
              <a:t>Механика запуска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B2ABB0-8FE3-AF45-B81C-642508AD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EAFFC-2EBE-B945-9572-129126D5BB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5" name="Прямоугольник 3">
            <a:extLst>
              <a:ext uri="{FF2B5EF4-FFF2-40B4-BE49-F238E27FC236}">
                <a16:creationId xmlns:a16="http://schemas.microsoft.com/office/drawing/2014/main" id="{66E516E9-1B81-EA45-994A-7A9FD6F79A71}"/>
              </a:ext>
            </a:extLst>
          </p:cNvPr>
          <p:cNvSpPr/>
          <p:nvPr/>
        </p:nvSpPr>
        <p:spPr>
          <a:xfrm>
            <a:off x="1064676" y="966852"/>
            <a:ext cx="1836000" cy="688412"/>
          </a:xfrm>
          <a:prstGeom prst="rect">
            <a:avLst/>
          </a:prstGeom>
          <a:solidFill>
            <a:schemeClr val="bg1"/>
          </a:solidFill>
          <a:ln>
            <a:solidFill>
              <a:srgbClr val="008B92"/>
            </a:solidFill>
          </a:ln>
        </p:spPr>
        <p:txBody>
          <a:bodyPr wrap="none" anchor="ctr">
            <a:noAutofit/>
          </a:bodyPr>
          <a:lstStyle/>
          <a:p>
            <a:pPr marL="177800" lvl="0"/>
            <a:r>
              <a:rPr lang="ru-RU" sz="1600" dirty="0"/>
              <a:t>Получить</a:t>
            </a:r>
          </a:p>
          <a:p>
            <a:pPr marL="177800" lvl="0"/>
            <a:r>
              <a:rPr lang="ru-RU" sz="1600" dirty="0"/>
              <a:t>поддержку ТОП</a:t>
            </a:r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45879075-7FA2-EC44-82A9-5BDDABE7B8DF}"/>
              </a:ext>
            </a:extLst>
          </p:cNvPr>
          <p:cNvSpPr/>
          <p:nvPr/>
        </p:nvSpPr>
        <p:spPr bwMode="auto">
          <a:xfrm>
            <a:off x="336810" y="1059582"/>
            <a:ext cx="950400" cy="504056"/>
          </a:xfrm>
          <a:prstGeom prst="rect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800" dirty="0">
                <a:solidFill>
                  <a:schemeClr val="bg1"/>
                </a:solidFill>
                <a:latin typeface="Arial" charset="0"/>
              </a:rPr>
              <a:t>Шаг 0</a:t>
            </a:r>
            <a:endParaRPr kumimoji="0" lang="ru-RU" sz="18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Прямоугольник 9">
            <a:extLst>
              <a:ext uri="{FF2B5EF4-FFF2-40B4-BE49-F238E27FC236}">
                <a16:creationId xmlns:a16="http://schemas.microsoft.com/office/drawing/2014/main" id="{6351CC36-0B63-C349-BD89-04CE80129B90}"/>
              </a:ext>
            </a:extLst>
          </p:cNvPr>
          <p:cNvSpPr/>
          <p:nvPr/>
        </p:nvSpPr>
        <p:spPr>
          <a:xfrm>
            <a:off x="4115300" y="966852"/>
            <a:ext cx="1836000" cy="688412"/>
          </a:xfrm>
          <a:prstGeom prst="rect">
            <a:avLst/>
          </a:prstGeom>
          <a:solidFill>
            <a:schemeClr val="bg1"/>
          </a:solidFill>
          <a:ln>
            <a:solidFill>
              <a:srgbClr val="008B92"/>
            </a:solidFill>
          </a:ln>
        </p:spPr>
        <p:txBody>
          <a:bodyPr wrap="none" anchor="ctr">
            <a:noAutofit/>
          </a:bodyPr>
          <a:lstStyle/>
          <a:p>
            <a:pPr marL="177800" lvl="0"/>
            <a:r>
              <a:rPr lang="ru-RU" sz="1600" dirty="0"/>
              <a:t>Обучить</a:t>
            </a:r>
            <a:br>
              <a:rPr lang="ru-RU" sz="1600" dirty="0"/>
            </a:br>
            <a:r>
              <a:rPr lang="ru-RU" sz="1600" dirty="0"/>
              <a:t>тестовый поток</a:t>
            </a:r>
          </a:p>
        </p:txBody>
      </p:sp>
      <p:sp>
        <p:nvSpPr>
          <p:cNvPr id="8" name="Прямоугольник 10">
            <a:extLst>
              <a:ext uri="{FF2B5EF4-FFF2-40B4-BE49-F238E27FC236}">
                <a16:creationId xmlns:a16="http://schemas.microsoft.com/office/drawing/2014/main" id="{0E04E08C-632E-9044-88DC-8E5D19039783}"/>
              </a:ext>
            </a:extLst>
          </p:cNvPr>
          <p:cNvSpPr/>
          <p:nvPr/>
        </p:nvSpPr>
        <p:spPr bwMode="auto">
          <a:xfrm>
            <a:off x="3347864" y="1059582"/>
            <a:ext cx="950400" cy="504056"/>
          </a:xfrm>
          <a:prstGeom prst="rect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Шаг 1</a:t>
            </a:r>
          </a:p>
        </p:txBody>
      </p:sp>
      <p:sp>
        <p:nvSpPr>
          <p:cNvPr id="9" name="Прямоугольник 12">
            <a:extLst>
              <a:ext uri="{FF2B5EF4-FFF2-40B4-BE49-F238E27FC236}">
                <a16:creationId xmlns:a16="http://schemas.microsoft.com/office/drawing/2014/main" id="{A7AE8265-1542-BD4E-8555-293F6C4E83E3}"/>
              </a:ext>
            </a:extLst>
          </p:cNvPr>
          <p:cNvSpPr/>
          <p:nvPr/>
        </p:nvSpPr>
        <p:spPr>
          <a:xfrm>
            <a:off x="7148154" y="966852"/>
            <a:ext cx="1836000" cy="688412"/>
          </a:xfrm>
          <a:prstGeom prst="rect">
            <a:avLst/>
          </a:prstGeom>
          <a:solidFill>
            <a:schemeClr val="bg1"/>
          </a:solidFill>
          <a:ln>
            <a:solidFill>
              <a:srgbClr val="008B92"/>
            </a:solidFill>
          </a:ln>
        </p:spPr>
        <p:txBody>
          <a:bodyPr wrap="none" anchor="ctr">
            <a:noAutofit/>
          </a:bodyPr>
          <a:lstStyle/>
          <a:p>
            <a:pPr marL="177800" lvl="0"/>
            <a:r>
              <a:rPr lang="ru-RU" sz="1600" dirty="0"/>
              <a:t>Обучить</a:t>
            </a:r>
          </a:p>
          <a:p>
            <a:pPr marL="177800" lvl="0"/>
            <a:r>
              <a:rPr lang="ru-RU" sz="1600" dirty="0"/>
              <a:t>второй поток</a:t>
            </a:r>
          </a:p>
        </p:txBody>
      </p:sp>
      <p:sp>
        <p:nvSpPr>
          <p:cNvPr id="10" name="Прямоугольник 13">
            <a:extLst>
              <a:ext uri="{FF2B5EF4-FFF2-40B4-BE49-F238E27FC236}">
                <a16:creationId xmlns:a16="http://schemas.microsoft.com/office/drawing/2014/main" id="{9D46C0C2-D73C-F542-85E1-C753699FE26E}"/>
              </a:ext>
            </a:extLst>
          </p:cNvPr>
          <p:cNvSpPr/>
          <p:nvPr/>
        </p:nvSpPr>
        <p:spPr bwMode="auto">
          <a:xfrm>
            <a:off x="6435672" y="1059582"/>
            <a:ext cx="950400" cy="504056"/>
          </a:xfrm>
          <a:prstGeom prst="rect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Шаг 2</a:t>
            </a:r>
          </a:p>
        </p:txBody>
      </p:sp>
      <p:cxnSp>
        <p:nvCxnSpPr>
          <p:cNvPr id="11" name="Соединительная линия уступом 14">
            <a:extLst>
              <a:ext uri="{FF2B5EF4-FFF2-40B4-BE49-F238E27FC236}">
                <a16:creationId xmlns:a16="http://schemas.microsoft.com/office/drawing/2014/main" id="{E56778B4-94F9-0A4B-8B6A-F2ECD4ADDE29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 bwMode="auto">
          <a:xfrm>
            <a:off x="2900676" y="1311058"/>
            <a:ext cx="447188" cy="55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rgbClr val="008B92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Соединительная линия уступом 15">
            <a:extLst>
              <a:ext uri="{FF2B5EF4-FFF2-40B4-BE49-F238E27FC236}">
                <a16:creationId xmlns:a16="http://schemas.microsoft.com/office/drawing/2014/main" id="{6C6BB925-487E-0741-8E5E-65CA6F3D471C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 bwMode="auto">
          <a:xfrm>
            <a:off x="5951300" y="1311058"/>
            <a:ext cx="484372" cy="55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rgbClr val="008B92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58C5FC17-0C9C-2E4B-8D9E-CF6392CD86EC}"/>
              </a:ext>
            </a:extLst>
          </p:cNvPr>
          <p:cNvSpPr/>
          <p:nvPr/>
        </p:nvSpPr>
        <p:spPr>
          <a:xfrm>
            <a:off x="24283" y="4079737"/>
            <a:ext cx="26511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600" dirty="0"/>
              <a:t>поддержка на уровне</a:t>
            </a:r>
            <a:br>
              <a:rPr lang="ru-RU" sz="1600" dirty="0"/>
            </a:br>
            <a:r>
              <a:rPr lang="ru-RU" sz="1600" dirty="0"/>
              <a:t>«ну, пробуйте» 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0412ACD-6B20-AD42-AA0F-89AC535A11A7}"/>
              </a:ext>
            </a:extLst>
          </p:cNvPr>
          <p:cNvCxnSpPr>
            <a:cxnSpLocks/>
          </p:cNvCxnSpPr>
          <p:nvPr/>
        </p:nvCxnSpPr>
        <p:spPr bwMode="auto">
          <a:xfrm>
            <a:off x="336810" y="4011910"/>
            <a:ext cx="8781250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4AF8D250-2991-4647-B6F3-0AE4BDDB6BB1}"/>
              </a:ext>
            </a:extLst>
          </p:cNvPr>
          <p:cNvSpPr/>
          <p:nvPr/>
        </p:nvSpPr>
        <p:spPr>
          <a:xfrm>
            <a:off x="3124270" y="4098301"/>
            <a:ext cx="28803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600" dirty="0"/>
              <a:t>первые победы для вовлечения следующих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FE57148-8092-2D40-9BB0-FCFF0CADB367}"/>
              </a:ext>
            </a:extLst>
          </p:cNvPr>
          <p:cNvSpPr/>
          <p:nvPr/>
        </p:nvSpPr>
        <p:spPr>
          <a:xfrm>
            <a:off x="6070573" y="4030803"/>
            <a:ext cx="24677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tx2"/>
              </a:buClr>
              <a:buFont typeface="Wingdings" pitchFamily="2" charset="2"/>
              <a:buChar char="ü"/>
              <a:tabLst>
                <a:tab pos="566738" algn="l"/>
              </a:tabLst>
            </a:pPr>
            <a:r>
              <a:rPr lang="ru-RU" sz="1600" dirty="0"/>
              <a:t>на третий поток</a:t>
            </a:r>
            <a:br>
              <a:rPr lang="ru-RU" sz="1600" dirty="0"/>
            </a:br>
            <a:r>
              <a:rPr lang="ru-RU" sz="1600" dirty="0"/>
              <a:t>много заявок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71F23E8-F548-9944-A494-47FAAECAFDAD}"/>
              </a:ext>
            </a:extLst>
          </p:cNvPr>
          <p:cNvSpPr/>
          <p:nvPr/>
        </p:nvSpPr>
        <p:spPr>
          <a:xfrm>
            <a:off x="0" y="1799214"/>
            <a:ext cx="3241055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600" dirty="0"/>
              <a:t>Self-service vs</a:t>
            </a:r>
            <a:br>
              <a:rPr lang="ru-RU" sz="1600" dirty="0"/>
            </a:br>
            <a:r>
              <a:rPr lang="ru-RU" sz="1600" dirty="0"/>
              <a:t>большой штат в </a:t>
            </a:r>
            <a:r>
              <a:rPr lang="en-US" sz="1600" dirty="0"/>
              <a:t>Data Office</a:t>
            </a:r>
            <a:endParaRPr lang="ru-RU" sz="1600" dirty="0"/>
          </a:p>
          <a:p>
            <a:pPr marL="285750" indent="-285750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Учить бизнесу тяжело,</a:t>
            </a:r>
            <a:br>
              <a:rPr lang="ru-RU" sz="1600" dirty="0"/>
            </a:br>
            <a:r>
              <a:rPr lang="ru-RU" sz="1600" dirty="0"/>
              <a:t>учить </a:t>
            </a:r>
            <a:r>
              <a:rPr lang="en-US" sz="1600" dirty="0"/>
              <a:t>digital</a:t>
            </a:r>
            <a:r>
              <a:rPr lang="ru-RU" sz="1600" dirty="0"/>
              <a:t> проще</a:t>
            </a:r>
          </a:p>
          <a:p>
            <a:pPr marL="285750" indent="-285750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Цель ТОП – получить по всей компании людей как мы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4ED995C-79C3-EC47-88E2-98C032AC997D}"/>
              </a:ext>
            </a:extLst>
          </p:cNvPr>
          <p:cNvSpPr/>
          <p:nvPr/>
        </p:nvSpPr>
        <p:spPr>
          <a:xfrm>
            <a:off x="3124270" y="1789039"/>
            <a:ext cx="2681065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одно подразделение</a:t>
            </a:r>
          </a:p>
          <a:p>
            <a:pPr marL="285750" indent="-285750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отработать процессы и инфраструктуру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441A280-7434-AA45-9F7E-19EB6059FD52}"/>
              </a:ext>
            </a:extLst>
          </p:cNvPr>
          <p:cNvSpPr/>
          <p:nvPr/>
        </p:nvSpPr>
        <p:spPr>
          <a:xfrm>
            <a:off x="5652120" y="1779662"/>
            <a:ext cx="3519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85750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разные подразделения</a:t>
            </a:r>
          </a:p>
          <a:p>
            <a:pPr marL="685800" lvl="1" indent="-285750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помочь</a:t>
            </a:r>
            <a:br>
              <a:rPr lang="ru-RU" sz="1600" dirty="0"/>
            </a:br>
            <a:r>
              <a:rPr lang="ru-RU" sz="1600" dirty="0"/>
              <a:t>достигнуть результата </a:t>
            </a:r>
          </a:p>
          <a:p>
            <a:pPr marL="685800" lvl="1" indent="-285750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популяризация</a:t>
            </a:r>
            <a:br>
              <a:rPr lang="ru-RU" sz="1600" dirty="0"/>
            </a:br>
            <a:r>
              <a:rPr lang="ru-RU" sz="1600" dirty="0"/>
              <a:t>историй успеха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3A3982-30FA-9B44-9364-DD1DCA4A3F33}"/>
              </a:ext>
            </a:extLst>
          </p:cNvPr>
          <p:cNvSpPr/>
          <p:nvPr/>
        </p:nvSpPr>
        <p:spPr>
          <a:xfrm>
            <a:off x="336810" y="3666731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cap="al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РЕЗУЛЬТАТ</a:t>
            </a:r>
            <a:endParaRPr lang="ru-RU" sz="1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194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B7EB2-A39F-5E47-A69A-61C6B10A7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all" dirty="0"/>
              <a:t>Подход к обучению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B5D01F-CF0F-BC46-A148-A4A1FAD9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5D901-10A5-1D42-9955-EDA4D2081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/>
              <a:t>Школа аналитики</a:t>
            </a:r>
            <a:r>
              <a:rPr lang="en-US"/>
              <a:t> </a:t>
            </a:r>
            <a:r>
              <a:rPr lang="ru-RU"/>
              <a:t>данных СИБУР: выученные уроки</a:t>
            </a:r>
            <a:endParaRPr lang="ru-RU" dirty="0"/>
          </a:p>
        </p:txBody>
      </p:sp>
      <p:grpSp>
        <p:nvGrpSpPr>
          <p:cNvPr id="5" name="Группа 73">
            <a:extLst>
              <a:ext uri="{FF2B5EF4-FFF2-40B4-BE49-F238E27FC236}">
                <a16:creationId xmlns:a16="http://schemas.microsoft.com/office/drawing/2014/main" id="{2F68260F-85AB-7446-BE93-1B499AC0DC2D}"/>
              </a:ext>
            </a:extLst>
          </p:cNvPr>
          <p:cNvGrpSpPr/>
          <p:nvPr/>
        </p:nvGrpSpPr>
        <p:grpSpPr>
          <a:xfrm>
            <a:off x="323528" y="771550"/>
            <a:ext cx="6854191" cy="633832"/>
            <a:chOff x="611560" y="1078584"/>
            <a:chExt cx="6854191" cy="633832"/>
          </a:xfrm>
        </p:grpSpPr>
        <p:sp>
          <p:nvSpPr>
            <p:cNvPr id="6" name="Прямоугольник 34">
              <a:extLst>
                <a:ext uri="{FF2B5EF4-FFF2-40B4-BE49-F238E27FC236}">
                  <a16:creationId xmlns:a16="http://schemas.microsoft.com/office/drawing/2014/main" id="{A3C63CA9-5439-D245-AE96-52AA4310A9D3}"/>
                </a:ext>
              </a:extLst>
            </p:cNvPr>
            <p:cNvSpPr/>
            <p:nvPr/>
          </p:nvSpPr>
          <p:spPr bwMode="auto">
            <a:xfrm>
              <a:off x="611560" y="1168507"/>
              <a:ext cx="2053636" cy="453986"/>
            </a:xfrm>
            <a:prstGeom prst="rect">
              <a:avLst/>
            </a:prstGeom>
            <a:noFill/>
            <a:ln w="9525" cap="flat" cmpd="sng" algn="ctr">
              <a:solidFill>
                <a:srgbClr val="008B9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b="1">
                <a:latin typeface="Arial" charset="0"/>
              </a:endParaRPr>
            </a:p>
          </p:txBody>
        </p:sp>
        <p:sp>
          <p:nvSpPr>
            <p:cNvPr id="7" name="Прямоугольник 3">
              <a:extLst>
                <a:ext uri="{FF2B5EF4-FFF2-40B4-BE49-F238E27FC236}">
                  <a16:creationId xmlns:a16="http://schemas.microsoft.com/office/drawing/2014/main" id="{9233948B-3BA6-914C-AE3D-DB884F3F2654}"/>
                </a:ext>
              </a:extLst>
            </p:cNvPr>
            <p:cNvSpPr/>
            <p:nvPr/>
          </p:nvSpPr>
          <p:spPr bwMode="auto">
            <a:xfrm>
              <a:off x="3041245" y="1154759"/>
              <a:ext cx="1224136" cy="481482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solidFill>
                    <a:schemeClr val="bg1"/>
                  </a:solidFill>
                  <a:latin typeface="Arial" charset="0"/>
                </a:rPr>
                <a:t>У меня задача!</a:t>
              </a:r>
            </a:p>
          </p:txBody>
        </p:sp>
        <p:sp>
          <p:nvSpPr>
            <p:cNvPr id="8" name="Прямоугольник 15">
              <a:extLst>
                <a:ext uri="{FF2B5EF4-FFF2-40B4-BE49-F238E27FC236}">
                  <a16:creationId xmlns:a16="http://schemas.microsoft.com/office/drawing/2014/main" id="{BB44988D-8DA9-EC47-9AB8-9DED0D23188B}"/>
                </a:ext>
              </a:extLst>
            </p:cNvPr>
            <p:cNvSpPr/>
            <p:nvPr/>
          </p:nvSpPr>
          <p:spPr bwMode="auto">
            <a:xfrm>
              <a:off x="4641430" y="1154759"/>
              <a:ext cx="1224136" cy="481482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solidFill>
                    <a:schemeClr val="bg1"/>
                  </a:solidFill>
                  <a:latin typeface="Arial" charset="0"/>
                </a:rPr>
                <a:t>Учёба</a:t>
              </a:r>
            </a:p>
          </p:txBody>
        </p:sp>
        <p:sp>
          <p:nvSpPr>
            <p:cNvPr id="9" name="Прямоугольник 16">
              <a:extLst>
                <a:ext uri="{FF2B5EF4-FFF2-40B4-BE49-F238E27FC236}">
                  <a16:creationId xmlns:a16="http://schemas.microsoft.com/office/drawing/2014/main" id="{E5DECF79-7789-A246-9A05-6F370FE3E7F3}"/>
                </a:ext>
              </a:extLst>
            </p:cNvPr>
            <p:cNvSpPr/>
            <p:nvPr/>
          </p:nvSpPr>
          <p:spPr bwMode="auto">
            <a:xfrm>
              <a:off x="6241615" y="1154759"/>
              <a:ext cx="1224136" cy="481482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solidFill>
                    <a:schemeClr val="bg1"/>
                  </a:solidFill>
                  <a:latin typeface="Arial" charset="0"/>
                </a:rPr>
                <a:t>Решение задачи</a:t>
              </a:r>
            </a:p>
          </p:txBody>
        </p:sp>
        <p:cxnSp>
          <p:nvCxnSpPr>
            <p:cNvPr id="10" name="Прямая со стрелкой 26">
              <a:extLst>
                <a:ext uri="{FF2B5EF4-FFF2-40B4-BE49-F238E27FC236}">
                  <a16:creationId xmlns:a16="http://schemas.microsoft.com/office/drawing/2014/main" id="{9EF26A0F-3504-AC4B-B8B8-E14A1B825C89}"/>
                </a:ext>
              </a:extLst>
            </p:cNvPr>
            <p:cNvCxnSpPr/>
            <p:nvPr/>
          </p:nvCxnSpPr>
          <p:spPr bwMode="auto">
            <a:xfrm>
              <a:off x="2665196" y="1395500"/>
              <a:ext cx="376049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8B92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Прямоугольник 33">
              <a:extLst>
                <a:ext uri="{FF2B5EF4-FFF2-40B4-BE49-F238E27FC236}">
                  <a16:creationId xmlns:a16="http://schemas.microsoft.com/office/drawing/2014/main" id="{7AE6A01F-D5AA-1F4F-B39E-71C7D4C2AFBC}"/>
                </a:ext>
              </a:extLst>
            </p:cNvPr>
            <p:cNvSpPr/>
            <p:nvPr/>
          </p:nvSpPr>
          <p:spPr>
            <a:xfrm>
              <a:off x="1394360" y="1233918"/>
              <a:ext cx="108395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600" dirty="0">
                  <a:solidFill>
                    <a:srgbClr val="008B92"/>
                  </a:solidFill>
                </a:rPr>
                <a:t>Аналитик</a:t>
              </a:r>
            </a:p>
          </p:txBody>
        </p:sp>
        <p:cxnSp>
          <p:nvCxnSpPr>
            <p:cNvPr id="12" name="Прямая со стрелкой 43">
              <a:extLst>
                <a:ext uri="{FF2B5EF4-FFF2-40B4-BE49-F238E27FC236}">
                  <a16:creationId xmlns:a16="http://schemas.microsoft.com/office/drawing/2014/main" id="{551A5E4E-F503-7145-888B-69A1EEA97B49}"/>
                </a:ext>
              </a:extLst>
            </p:cNvPr>
            <p:cNvCxnSpPr/>
            <p:nvPr/>
          </p:nvCxnSpPr>
          <p:spPr bwMode="auto">
            <a:xfrm>
              <a:off x="4265381" y="1395500"/>
              <a:ext cx="376049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8B92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Прямая со стрелкой 46">
              <a:extLst>
                <a:ext uri="{FF2B5EF4-FFF2-40B4-BE49-F238E27FC236}">
                  <a16:creationId xmlns:a16="http://schemas.microsoft.com/office/drawing/2014/main" id="{1B1FEE60-2512-D84B-9919-8B1DA5371439}"/>
                </a:ext>
              </a:extLst>
            </p:cNvPr>
            <p:cNvCxnSpPr/>
            <p:nvPr/>
          </p:nvCxnSpPr>
          <p:spPr bwMode="auto">
            <a:xfrm>
              <a:off x="5865566" y="1395500"/>
              <a:ext cx="376049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8B92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" name="Овал 51">
              <a:extLst>
                <a:ext uri="{FF2B5EF4-FFF2-40B4-BE49-F238E27FC236}">
                  <a16:creationId xmlns:a16="http://schemas.microsoft.com/office/drawing/2014/main" id="{8C4A2CCA-E99A-1C4D-AD84-C09112FE8251}"/>
                </a:ext>
              </a:extLst>
            </p:cNvPr>
            <p:cNvSpPr/>
            <p:nvPr/>
          </p:nvSpPr>
          <p:spPr bwMode="auto">
            <a:xfrm>
              <a:off x="639255" y="1078584"/>
              <a:ext cx="633832" cy="633832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b="1">
                <a:latin typeface="Arial" charset="0"/>
              </a:endParaRPr>
            </a:p>
          </p:txBody>
        </p:sp>
        <p:pic>
          <p:nvPicPr>
            <p:cNvPr id="15" name="Рисунок 50">
              <a:extLst>
                <a:ext uri="{FF2B5EF4-FFF2-40B4-BE49-F238E27FC236}">
                  <a16:creationId xmlns:a16="http://schemas.microsoft.com/office/drawing/2014/main" id="{6E331671-E1DC-F444-A321-71D7AABCED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0787" y="1085850"/>
              <a:ext cx="602940" cy="619300"/>
            </a:xfrm>
            <a:prstGeom prst="rect">
              <a:avLst/>
            </a:prstGeom>
          </p:spPr>
        </p:pic>
      </p:grpSp>
      <p:grpSp>
        <p:nvGrpSpPr>
          <p:cNvPr id="16" name="Группа 72">
            <a:extLst>
              <a:ext uri="{FF2B5EF4-FFF2-40B4-BE49-F238E27FC236}">
                <a16:creationId xmlns:a16="http://schemas.microsoft.com/office/drawing/2014/main" id="{6192E7FE-00A4-9847-A642-9D36020EEF40}"/>
              </a:ext>
            </a:extLst>
          </p:cNvPr>
          <p:cNvGrpSpPr/>
          <p:nvPr/>
        </p:nvGrpSpPr>
        <p:grpSpPr>
          <a:xfrm>
            <a:off x="323528" y="1491630"/>
            <a:ext cx="6854191" cy="792088"/>
            <a:chOff x="611560" y="2015687"/>
            <a:chExt cx="6854191" cy="792088"/>
          </a:xfrm>
        </p:grpSpPr>
        <p:sp>
          <p:nvSpPr>
            <p:cNvPr id="17" name="Прямоугольник 56">
              <a:extLst>
                <a:ext uri="{FF2B5EF4-FFF2-40B4-BE49-F238E27FC236}">
                  <a16:creationId xmlns:a16="http://schemas.microsoft.com/office/drawing/2014/main" id="{0C2E632B-47F0-484C-A5E7-6934C1C27177}"/>
                </a:ext>
              </a:extLst>
            </p:cNvPr>
            <p:cNvSpPr/>
            <p:nvPr/>
          </p:nvSpPr>
          <p:spPr bwMode="auto">
            <a:xfrm>
              <a:off x="611560" y="2105610"/>
              <a:ext cx="2015376" cy="453986"/>
            </a:xfrm>
            <a:prstGeom prst="rect">
              <a:avLst/>
            </a:prstGeom>
            <a:noFill/>
            <a:ln w="9525" cap="flat" cmpd="sng" algn="ctr">
              <a:solidFill>
                <a:srgbClr val="008B9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b="1">
                <a:latin typeface="Arial" charset="0"/>
              </a:endParaRPr>
            </a:p>
          </p:txBody>
        </p:sp>
        <p:sp>
          <p:nvSpPr>
            <p:cNvPr id="18" name="Прямоугольник 57">
              <a:extLst>
                <a:ext uri="{FF2B5EF4-FFF2-40B4-BE49-F238E27FC236}">
                  <a16:creationId xmlns:a16="http://schemas.microsoft.com/office/drawing/2014/main" id="{402725DB-3AEB-AF45-9028-D01D1D79CAA5}"/>
                </a:ext>
              </a:extLst>
            </p:cNvPr>
            <p:cNvSpPr/>
            <p:nvPr/>
          </p:nvSpPr>
          <p:spPr bwMode="auto">
            <a:xfrm>
              <a:off x="3002985" y="2091862"/>
              <a:ext cx="1985054" cy="481482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solidFill>
                    <a:schemeClr val="bg1"/>
                  </a:solidFill>
                  <a:latin typeface="Arial" charset="0"/>
                </a:rPr>
                <a:t>Как решать?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solidFill>
                    <a:schemeClr val="bg1"/>
                  </a:solidFill>
                  <a:latin typeface="Arial" charset="0"/>
                </a:rPr>
                <a:t>Чего не хватает?</a:t>
              </a:r>
            </a:p>
          </p:txBody>
        </p:sp>
        <p:sp>
          <p:nvSpPr>
            <p:cNvPr id="19" name="Прямоугольник 58">
              <a:extLst>
                <a:ext uri="{FF2B5EF4-FFF2-40B4-BE49-F238E27FC236}">
                  <a16:creationId xmlns:a16="http://schemas.microsoft.com/office/drawing/2014/main" id="{426F497A-B0C2-2E4B-8058-9245F29D9D33}"/>
                </a:ext>
              </a:extLst>
            </p:cNvPr>
            <p:cNvSpPr/>
            <p:nvPr/>
          </p:nvSpPr>
          <p:spPr bwMode="auto">
            <a:xfrm>
              <a:off x="5480697" y="2091862"/>
              <a:ext cx="1985054" cy="481482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>
                  <a:solidFill>
                    <a:schemeClr val="bg1"/>
                  </a:solidFill>
                  <a:latin typeface="Arial" charset="0"/>
                </a:rPr>
                <a:t>Помощь и поддержка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1400" dirty="0" err="1">
                  <a:solidFill>
                    <a:schemeClr val="bg1"/>
                  </a:solidFill>
                  <a:latin typeface="Arial" charset="0"/>
                </a:rPr>
                <a:t>Менторинг</a:t>
              </a:r>
              <a:endParaRPr lang="ru-RU" sz="1400" dirty="0">
                <a:solidFill>
                  <a:schemeClr val="bg1"/>
                </a:solidFill>
                <a:latin typeface="Arial" charset="0"/>
              </a:endParaRPr>
            </a:p>
          </p:txBody>
        </p:sp>
        <p:cxnSp>
          <p:nvCxnSpPr>
            <p:cNvPr id="20" name="Прямая со стрелкой 60">
              <a:extLst>
                <a:ext uri="{FF2B5EF4-FFF2-40B4-BE49-F238E27FC236}">
                  <a16:creationId xmlns:a16="http://schemas.microsoft.com/office/drawing/2014/main" id="{05E65DB3-06EF-AE43-AC5A-5E30F9ED1C2A}"/>
                </a:ext>
              </a:extLst>
            </p:cNvPr>
            <p:cNvCxnSpPr/>
            <p:nvPr/>
          </p:nvCxnSpPr>
          <p:spPr bwMode="auto">
            <a:xfrm>
              <a:off x="2626936" y="2332603"/>
              <a:ext cx="376049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8B92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Прямоугольник 61">
              <a:extLst>
                <a:ext uri="{FF2B5EF4-FFF2-40B4-BE49-F238E27FC236}">
                  <a16:creationId xmlns:a16="http://schemas.microsoft.com/office/drawing/2014/main" id="{424E957D-B976-9D44-9BE5-0036014CAC83}"/>
                </a:ext>
              </a:extLst>
            </p:cNvPr>
            <p:cNvSpPr/>
            <p:nvPr/>
          </p:nvSpPr>
          <p:spPr>
            <a:xfrm>
              <a:off x="1368632" y="2171021"/>
              <a:ext cx="109568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600" dirty="0">
                  <a:solidFill>
                    <a:srgbClr val="008B92"/>
                  </a:solidFill>
                </a:rPr>
                <a:t>Кураторы</a:t>
              </a:r>
            </a:p>
          </p:txBody>
        </p:sp>
        <p:cxnSp>
          <p:nvCxnSpPr>
            <p:cNvPr id="22" name="Прямая со стрелкой 62">
              <a:extLst>
                <a:ext uri="{FF2B5EF4-FFF2-40B4-BE49-F238E27FC236}">
                  <a16:creationId xmlns:a16="http://schemas.microsoft.com/office/drawing/2014/main" id="{C7358F44-E3B3-C946-AFFF-555CEEE7DACE}"/>
                </a:ext>
              </a:extLst>
            </p:cNvPr>
            <p:cNvCxnSpPr>
              <a:stCxn id="18" idx="3"/>
              <a:endCxn id="19" idx="1"/>
            </p:cNvCxnSpPr>
            <p:nvPr/>
          </p:nvCxnSpPr>
          <p:spPr bwMode="auto">
            <a:xfrm>
              <a:off x="4988039" y="2332603"/>
              <a:ext cx="492658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008B92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" name="Овал 64">
              <a:extLst>
                <a:ext uri="{FF2B5EF4-FFF2-40B4-BE49-F238E27FC236}">
                  <a16:creationId xmlns:a16="http://schemas.microsoft.com/office/drawing/2014/main" id="{A96F0239-7A7A-1649-BB06-2BFD04094F32}"/>
                </a:ext>
              </a:extLst>
            </p:cNvPr>
            <p:cNvSpPr/>
            <p:nvPr/>
          </p:nvSpPr>
          <p:spPr bwMode="auto">
            <a:xfrm>
              <a:off x="633235" y="2015687"/>
              <a:ext cx="633832" cy="633832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b="1">
                <a:latin typeface="Arial" charset="0"/>
              </a:endParaRPr>
            </a:p>
          </p:txBody>
        </p:sp>
        <p:pic>
          <p:nvPicPr>
            <p:cNvPr id="24" name="Рисунок 49">
              <a:extLst>
                <a:ext uri="{FF2B5EF4-FFF2-40B4-BE49-F238E27FC236}">
                  <a16:creationId xmlns:a16="http://schemas.microsoft.com/office/drawing/2014/main" id="{563DC2BA-1F5F-F845-AE8C-1CBBC35F4A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2240" y="2086819"/>
              <a:ext cx="504993" cy="491568"/>
            </a:xfrm>
            <a:prstGeom prst="rect">
              <a:avLst/>
            </a:prstGeom>
          </p:spPr>
        </p:pic>
        <p:sp>
          <p:nvSpPr>
            <p:cNvPr id="25" name="Прямоугольник 61">
              <a:extLst>
                <a:ext uri="{FF2B5EF4-FFF2-40B4-BE49-F238E27FC236}">
                  <a16:creationId xmlns:a16="http://schemas.microsoft.com/office/drawing/2014/main" id="{B179AF1D-D438-E146-ABCB-6DC68B5A47BB}"/>
                </a:ext>
              </a:extLst>
            </p:cNvPr>
            <p:cNvSpPr/>
            <p:nvPr/>
          </p:nvSpPr>
          <p:spPr>
            <a:xfrm>
              <a:off x="1043608" y="2499998"/>
              <a:ext cx="184518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dirty="0">
                  <a:solidFill>
                    <a:srgbClr val="008B92"/>
                  </a:solidFill>
                </a:rPr>
                <a:t>а потом - Сообщество</a:t>
              </a:r>
            </a:p>
          </p:txBody>
        </p:sp>
      </p:grpSp>
      <p:sp>
        <p:nvSpPr>
          <p:cNvPr id="26" name="Прямоугольник 16">
            <a:extLst>
              <a:ext uri="{FF2B5EF4-FFF2-40B4-BE49-F238E27FC236}">
                <a16:creationId xmlns:a16="http://schemas.microsoft.com/office/drawing/2014/main" id="{E54343A9-D51B-2749-A803-C46EE09A12C9}"/>
              </a:ext>
            </a:extLst>
          </p:cNvPr>
          <p:cNvSpPr/>
          <p:nvPr/>
        </p:nvSpPr>
        <p:spPr bwMode="auto">
          <a:xfrm>
            <a:off x="7508650" y="846464"/>
            <a:ext cx="1397260" cy="1169831"/>
          </a:xfrm>
          <a:prstGeom prst="rect">
            <a:avLst/>
          </a:prstGeom>
          <a:solidFill>
            <a:schemeClr val="accent1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err="1">
                <a:solidFill>
                  <a:schemeClr val="bg1"/>
                </a:solidFill>
                <a:latin typeface="Arial" charset="0"/>
              </a:rPr>
              <a:t>Демо</a:t>
            </a:r>
            <a:r>
              <a:rPr lang="ru-RU" sz="1400" dirty="0">
                <a:solidFill>
                  <a:schemeClr val="bg1"/>
                </a:solidFill>
                <a:latin typeface="Arial" charset="0"/>
              </a:rPr>
              <a:t>-день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chemeClr val="bg1"/>
                </a:solidFill>
                <a:latin typeface="Arial" charset="0"/>
              </a:rPr>
              <a:t>с ТОП</a:t>
            </a:r>
          </a:p>
        </p:txBody>
      </p:sp>
      <p:cxnSp>
        <p:nvCxnSpPr>
          <p:cNvPr id="27" name="Прямая со стрелкой 46">
            <a:extLst>
              <a:ext uri="{FF2B5EF4-FFF2-40B4-BE49-F238E27FC236}">
                <a16:creationId xmlns:a16="http://schemas.microsoft.com/office/drawing/2014/main" id="{A2A13079-96ED-4D4E-9E43-E709FD581EA1}"/>
              </a:ext>
            </a:extLst>
          </p:cNvPr>
          <p:cNvCxnSpPr>
            <a:cxnSpLocks/>
            <a:stCxn id="19" idx="3"/>
          </p:cNvCxnSpPr>
          <p:nvPr/>
        </p:nvCxnSpPr>
        <p:spPr bwMode="auto">
          <a:xfrm>
            <a:off x="7177719" y="1808546"/>
            <a:ext cx="330931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8B92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Прямая со стрелкой 46">
            <a:extLst>
              <a:ext uri="{FF2B5EF4-FFF2-40B4-BE49-F238E27FC236}">
                <a16:creationId xmlns:a16="http://schemas.microsoft.com/office/drawing/2014/main" id="{C0B7DA74-F550-544F-A8DC-76070F02FB02}"/>
              </a:ext>
            </a:extLst>
          </p:cNvPr>
          <p:cNvCxnSpPr>
            <a:cxnSpLocks/>
          </p:cNvCxnSpPr>
          <p:nvPr/>
        </p:nvCxnSpPr>
        <p:spPr bwMode="auto">
          <a:xfrm>
            <a:off x="7177719" y="1088466"/>
            <a:ext cx="330931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8B92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FEDD55FF-F1DB-3744-B24B-987ECE1791A9}"/>
              </a:ext>
            </a:extLst>
          </p:cNvPr>
          <p:cNvSpPr/>
          <p:nvPr/>
        </p:nvSpPr>
        <p:spPr>
          <a:xfrm>
            <a:off x="255505" y="2454443"/>
            <a:ext cx="10173511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tx2"/>
              </a:buClr>
            </a:pPr>
            <a:r>
              <a:rPr lang="ru-RU" sz="1600" dirty="0">
                <a:solidFill>
                  <a:srgbClr val="008B92"/>
                </a:solidFill>
              </a:rPr>
              <a:t>Главное: выделение сотрудников на решение рабочих задач во время обучения</a:t>
            </a:r>
          </a:p>
          <a:p>
            <a:pPr>
              <a:spcBef>
                <a:spcPts val="600"/>
              </a:spcBef>
              <a:buClr>
                <a:schemeClr val="tx2"/>
              </a:buClr>
            </a:pPr>
            <a:r>
              <a:rPr lang="ru-RU" sz="1600" dirty="0"/>
              <a:t>Куратор помогает:</a:t>
            </a:r>
          </a:p>
          <a:p>
            <a:pPr marL="914400" lvl="1" indent="-4572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600" dirty="0"/>
              <a:t>с рабочей средой</a:t>
            </a:r>
          </a:p>
          <a:p>
            <a:pPr marL="914400" lvl="1" indent="-4572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600" dirty="0"/>
              <a:t>применить знания на практике</a:t>
            </a:r>
          </a:p>
          <a:p>
            <a:pPr marL="914400" lvl="1" indent="-4572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600" dirty="0"/>
              <a:t>по бизнесу – что на самом деле нужно сделать</a:t>
            </a:r>
          </a:p>
          <a:p>
            <a:pPr marL="914400" lvl="1" indent="-4572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600" dirty="0"/>
              <a:t>по технике – как выстроить архитектуру</a:t>
            </a:r>
          </a:p>
          <a:p>
            <a:pPr marL="914400" lvl="1" indent="-457200">
              <a:spcBef>
                <a:spcPts val="600"/>
              </a:spcBef>
              <a:buClr>
                <a:schemeClr val="tx2"/>
              </a:buClr>
              <a:buFont typeface="Wingdings" pitchFamily="2" charset="2"/>
              <a:buChar char="ü"/>
            </a:pPr>
            <a:r>
              <a:rPr lang="ru-RU" sz="1600" b="1" dirty="0"/>
              <a:t>с личными мотивами самого студента</a:t>
            </a:r>
          </a:p>
        </p:txBody>
      </p:sp>
    </p:spTree>
    <p:extLst>
      <p:ext uri="{BB962C8B-B14F-4D97-AF65-F5344CB8AC3E}">
        <p14:creationId xmlns:p14="http://schemas.microsoft.com/office/powerpoint/2010/main" val="3717464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8E89A-51F6-6443-8477-B5E1399E1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КУЛЬТУРА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34AD0E-D17E-4744-A406-6E99BC534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DB0A8B-20F7-BE4B-A128-D560DFEA5A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B8505F-F251-DB44-9D53-F9807FAA8525}"/>
              </a:ext>
            </a:extLst>
          </p:cNvPr>
          <p:cNvSpPr/>
          <p:nvPr/>
        </p:nvSpPr>
        <p:spPr>
          <a:xfrm>
            <a:off x="723676" y="2427734"/>
            <a:ext cx="25521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Было – доступ запрещен, пока специально не попросишь</a:t>
            </a:r>
          </a:p>
        </p:txBody>
      </p:sp>
      <p:sp>
        <p:nvSpPr>
          <p:cNvPr id="6" name="Прямоугольник 36">
            <a:extLst>
              <a:ext uri="{FF2B5EF4-FFF2-40B4-BE49-F238E27FC236}">
                <a16:creationId xmlns:a16="http://schemas.microsoft.com/office/drawing/2014/main" id="{5D44BA1C-7223-D448-B2CE-1E18E860B11E}"/>
              </a:ext>
            </a:extLst>
          </p:cNvPr>
          <p:cNvSpPr/>
          <p:nvPr/>
        </p:nvSpPr>
        <p:spPr bwMode="auto">
          <a:xfrm>
            <a:off x="0" y="800060"/>
            <a:ext cx="9144000" cy="1381380"/>
          </a:xfrm>
          <a:prstGeom prst="rect">
            <a:avLst/>
          </a:prstGeom>
          <a:solidFill>
            <a:srgbClr val="EDF0F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7" name="Группа 21">
            <a:extLst>
              <a:ext uri="{FF2B5EF4-FFF2-40B4-BE49-F238E27FC236}">
                <a16:creationId xmlns:a16="http://schemas.microsoft.com/office/drawing/2014/main" id="{56BC95CC-A349-394E-A0E1-CFCB4FEF999E}"/>
              </a:ext>
            </a:extLst>
          </p:cNvPr>
          <p:cNvGrpSpPr/>
          <p:nvPr/>
        </p:nvGrpSpPr>
        <p:grpSpPr>
          <a:xfrm>
            <a:off x="3163740" y="918132"/>
            <a:ext cx="2794529" cy="1125459"/>
            <a:chOff x="395536" y="-2523311"/>
            <a:chExt cx="5118160" cy="2061270"/>
          </a:xfrm>
        </p:grpSpPr>
        <p:sp>
          <p:nvSpPr>
            <p:cNvPr id="8" name="Овал 22">
              <a:extLst>
                <a:ext uri="{FF2B5EF4-FFF2-40B4-BE49-F238E27FC236}">
                  <a16:creationId xmlns:a16="http://schemas.microsoft.com/office/drawing/2014/main" id="{73A2535B-0847-CC42-A0A6-06ABAC806B36}"/>
                </a:ext>
              </a:extLst>
            </p:cNvPr>
            <p:cNvSpPr/>
            <p:nvPr/>
          </p:nvSpPr>
          <p:spPr bwMode="auto">
            <a:xfrm>
              <a:off x="3452426" y="-2523311"/>
              <a:ext cx="2061270" cy="206127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Скругленный прямоугольник 23">
              <a:extLst>
                <a:ext uri="{FF2B5EF4-FFF2-40B4-BE49-F238E27FC236}">
                  <a16:creationId xmlns:a16="http://schemas.microsoft.com/office/drawing/2014/main" id="{40D5CB6F-3AB8-4241-847B-04F20CD0AC46}"/>
                </a:ext>
              </a:extLst>
            </p:cNvPr>
            <p:cNvSpPr/>
            <p:nvPr/>
          </p:nvSpPr>
          <p:spPr bwMode="auto">
            <a:xfrm>
              <a:off x="395536" y="-2177894"/>
              <a:ext cx="4569058" cy="1370436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60000"/>
                <a:lumOff val="4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Овал 24">
              <a:extLst>
                <a:ext uri="{FF2B5EF4-FFF2-40B4-BE49-F238E27FC236}">
                  <a16:creationId xmlns:a16="http://schemas.microsoft.com/office/drawing/2014/main" id="{A0B8B114-F697-0A4B-B91B-EEBFC31A74AB}"/>
                </a:ext>
              </a:extLst>
            </p:cNvPr>
            <p:cNvSpPr/>
            <p:nvPr/>
          </p:nvSpPr>
          <p:spPr bwMode="auto">
            <a:xfrm>
              <a:off x="3600837" y="-2374899"/>
              <a:ext cx="1764448" cy="176444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1" name="Прямоугольник 30">
            <a:extLst>
              <a:ext uri="{FF2B5EF4-FFF2-40B4-BE49-F238E27FC236}">
                <a16:creationId xmlns:a16="http://schemas.microsoft.com/office/drawing/2014/main" id="{D75465D3-D7F8-B245-AE45-8EF1F07452E5}"/>
              </a:ext>
            </a:extLst>
          </p:cNvPr>
          <p:cNvSpPr/>
          <p:nvPr/>
        </p:nvSpPr>
        <p:spPr>
          <a:xfrm>
            <a:off x="3373128" y="1275606"/>
            <a:ext cx="17325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800" dirty="0"/>
              <a:t>Обучение</a:t>
            </a:r>
          </a:p>
        </p:txBody>
      </p:sp>
      <p:grpSp>
        <p:nvGrpSpPr>
          <p:cNvPr id="12" name="Группа 25">
            <a:extLst>
              <a:ext uri="{FF2B5EF4-FFF2-40B4-BE49-F238E27FC236}">
                <a16:creationId xmlns:a16="http://schemas.microsoft.com/office/drawing/2014/main" id="{4E1E6426-162F-9441-A40A-9807089F7B29}"/>
              </a:ext>
            </a:extLst>
          </p:cNvPr>
          <p:cNvGrpSpPr/>
          <p:nvPr/>
        </p:nvGrpSpPr>
        <p:grpSpPr>
          <a:xfrm>
            <a:off x="6076655" y="918132"/>
            <a:ext cx="2794529" cy="1125459"/>
            <a:chOff x="395536" y="-2523311"/>
            <a:chExt cx="5118160" cy="2061270"/>
          </a:xfrm>
        </p:grpSpPr>
        <p:sp>
          <p:nvSpPr>
            <p:cNvPr id="13" name="Овал 26">
              <a:extLst>
                <a:ext uri="{FF2B5EF4-FFF2-40B4-BE49-F238E27FC236}">
                  <a16:creationId xmlns:a16="http://schemas.microsoft.com/office/drawing/2014/main" id="{5A4FBC46-7503-0A43-BAF3-58EE6EAFECFF}"/>
                </a:ext>
              </a:extLst>
            </p:cNvPr>
            <p:cNvSpPr/>
            <p:nvPr/>
          </p:nvSpPr>
          <p:spPr bwMode="auto">
            <a:xfrm>
              <a:off x="3452426" y="-2523311"/>
              <a:ext cx="2061270" cy="206127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Скругленный прямоугольник 27">
              <a:extLst>
                <a:ext uri="{FF2B5EF4-FFF2-40B4-BE49-F238E27FC236}">
                  <a16:creationId xmlns:a16="http://schemas.microsoft.com/office/drawing/2014/main" id="{0FF4BB10-BA5F-1F4E-80CD-654824C9D8D6}"/>
                </a:ext>
              </a:extLst>
            </p:cNvPr>
            <p:cNvSpPr/>
            <p:nvPr/>
          </p:nvSpPr>
          <p:spPr bwMode="auto">
            <a:xfrm>
              <a:off x="395536" y="-2177894"/>
              <a:ext cx="4569058" cy="1370436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60000"/>
                <a:lumOff val="4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Овал 28">
              <a:extLst>
                <a:ext uri="{FF2B5EF4-FFF2-40B4-BE49-F238E27FC236}">
                  <a16:creationId xmlns:a16="http://schemas.microsoft.com/office/drawing/2014/main" id="{86167A12-5B4F-DD42-81C9-233AF938270A}"/>
                </a:ext>
              </a:extLst>
            </p:cNvPr>
            <p:cNvSpPr/>
            <p:nvPr/>
          </p:nvSpPr>
          <p:spPr bwMode="auto">
            <a:xfrm>
              <a:off x="3600837" y="-2374899"/>
              <a:ext cx="1764448" cy="176444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6" name="Прямоугольник 31">
            <a:extLst>
              <a:ext uri="{FF2B5EF4-FFF2-40B4-BE49-F238E27FC236}">
                <a16:creationId xmlns:a16="http://schemas.microsoft.com/office/drawing/2014/main" id="{74B585E0-9259-0444-AA2B-ACCAE75B5A11}"/>
              </a:ext>
            </a:extLst>
          </p:cNvPr>
          <p:cNvSpPr/>
          <p:nvPr/>
        </p:nvSpPr>
        <p:spPr>
          <a:xfrm>
            <a:off x="6228184" y="1281914"/>
            <a:ext cx="17720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800" dirty="0"/>
              <a:t>ИТ процессы</a:t>
            </a:r>
          </a:p>
        </p:txBody>
      </p:sp>
      <p:grpSp>
        <p:nvGrpSpPr>
          <p:cNvPr id="17" name="Группа 3">
            <a:extLst>
              <a:ext uri="{FF2B5EF4-FFF2-40B4-BE49-F238E27FC236}">
                <a16:creationId xmlns:a16="http://schemas.microsoft.com/office/drawing/2014/main" id="{37D7394B-3FC5-2948-85D2-02D726F6C69D}"/>
              </a:ext>
            </a:extLst>
          </p:cNvPr>
          <p:cNvGrpSpPr/>
          <p:nvPr/>
        </p:nvGrpSpPr>
        <p:grpSpPr>
          <a:xfrm>
            <a:off x="250825" y="918132"/>
            <a:ext cx="2794529" cy="1125459"/>
            <a:chOff x="395536" y="-2523311"/>
            <a:chExt cx="5118160" cy="2061270"/>
          </a:xfrm>
        </p:grpSpPr>
        <p:sp>
          <p:nvSpPr>
            <p:cNvPr id="18" name="Овал 18">
              <a:extLst>
                <a:ext uri="{FF2B5EF4-FFF2-40B4-BE49-F238E27FC236}">
                  <a16:creationId xmlns:a16="http://schemas.microsoft.com/office/drawing/2014/main" id="{B8DDFF55-A129-6B4B-8D3D-1A748C2460F7}"/>
                </a:ext>
              </a:extLst>
            </p:cNvPr>
            <p:cNvSpPr/>
            <p:nvPr/>
          </p:nvSpPr>
          <p:spPr bwMode="auto">
            <a:xfrm>
              <a:off x="3452426" y="-2523311"/>
              <a:ext cx="2061270" cy="206127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Скругленный прямоугольник 19">
              <a:extLst>
                <a:ext uri="{FF2B5EF4-FFF2-40B4-BE49-F238E27FC236}">
                  <a16:creationId xmlns:a16="http://schemas.microsoft.com/office/drawing/2014/main" id="{52DCE0E1-61C6-304D-ABDB-42AC5010BC88}"/>
                </a:ext>
              </a:extLst>
            </p:cNvPr>
            <p:cNvSpPr/>
            <p:nvPr/>
          </p:nvSpPr>
          <p:spPr bwMode="auto">
            <a:xfrm>
              <a:off x="395536" y="-2177894"/>
              <a:ext cx="4569058" cy="1370436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60000"/>
                <a:lumOff val="4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Овал 20">
              <a:extLst>
                <a:ext uri="{FF2B5EF4-FFF2-40B4-BE49-F238E27FC236}">
                  <a16:creationId xmlns:a16="http://schemas.microsoft.com/office/drawing/2014/main" id="{F549F3DA-2B09-344C-AB78-94B105323C68}"/>
                </a:ext>
              </a:extLst>
            </p:cNvPr>
            <p:cNvSpPr/>
            <p:nvPr/>
          </p:nvSpPr>
          <p:spPr bwMode="auto">
            <a:xfrm>
              <a:off x="3600837" y="-2374899"/>
              <a:ext cx="1764448" cy="1764446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1" name="Прямоугольник 29">
            <a:extLst>
              <a:ext uri="{FF2B5EF4-FFF2-40B4-BE49-F238E27FC236}">
                <a16:creationId xmlns:a16="http://schemas.microsoft.com/office/drawing/2014/main" id="{67D0FA67-6BB6-C24B-8B7A-FD46F896E695}"/>
              </a:ext>
            </a:extLst>
          </p:cNvPr>
          <p:cNvSpPr/>
          <p:nvPr/>
        </p:nvSpPr>
        <p:spPr>
          <a:xfrm>
            <a:off x="533759" y="1285458"/>
            <a:ext cx="14532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800" dirty="0"/>
              <a:t>Доступ</a:t>
            </a:r>
          </a:p>
        </p:txBody>
      </p:sp>
      <p:pic>
        <p:nvPicPr>
          <p:cNvPr id="22" name="Рисунок 44">
            <a:extLst>
              <a:ext uri="{FF2B5EF4-FFF2-40B4-BE49-F238E27FC236}">
                <a16:creationId xmlns:a16="http://schemas.microsoft.com/office/drawing/2014/main" id="{D8BAD67D-065C-A641-9BDC-4C4A18615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9168" y="1143738"/>
            <a:ext cx="626892" cy="618466"/>
          </a:xfrm>
          <a:prstGeom prst="rect">
            <a:avLst/>
          </a:prstGeom>
        </p:spPr>
      </p:pic>
      <p:pic>
        <p:nvPicPr>
          <p:cNvPr id="23" name="Рисунок 47">
            <a:extLst>
              <a:ext uri="{FF2B5EF4-FFF2-40B4-BE49-F238E27FC236}">
                <a16:creationId xmlns:a16="http://schemas.microsoft.com/office/drawing/2014/main" id="{D6E550D0-4F3E-5246-AC13-F243C7ACCF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1292" y="1126383"/>
            <a:ext cx="555200" cy="647327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FB85423-C6AF-7C45-ABFB-FF4FBC72B347}"/>
              </a:ext>
            </a:extLst>
          </p:cNvPr>
          <p:cNvSpPr/>
          <p:nvPr/>
        </p:nvSpPr>
        <p:spPr>
          <a:xfrm>
            <a:off x="6076656" y="2518134"/>
            <a:ext cx="266989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Прототипирование невозможно</a:t>
            </a:r>
          </a:p>
          <a:p>
            <a:pPr marL="285750" indent="-285750">
              <a:spcBef>
                <a:spcPts val="600"/>
              </a:spcBef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Нельзя установить инструменты, если ты не разработчик</a:t>
            </a:r>
          </a:p>
          <a:p>
            <a:pPr marL="285750" indent="-285750">
              <a:spcBef>
                <a:spcPts val="600"/>
              </a:spcBef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…нельзя просто взять, и что-то сделать</a:t>
            </a:r>
          </a:p>
        </p:txBody>
      </p:sp>
      <p:pic>
        <p:nvPicPr>
          <p:cNvPr id="26" name="Рисунок 102">
            <a:extLst>
              <a:ext uri="{FF2B5EF4-FFF2-40B4-BE49-F238E27FC236}">
                <a16:creationId xmlns:a16="http://schemas.microsoft.com/office/drawing/2014/main" id="{2F7DFD03-EA7C-9147-A9DF-6004A33014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0900" y="1230207"/>
            <a:ext cx="777877" cy="51524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42F43E1-CF86-EC42-B7A9-F9149BA907A8}"/>
              </a:ext>
            </a:extLst>
          </p:cNvPr>
          <p:cNvSpPr txBox="1"/>
          <p:nvPr/>
        </p:nvSpPr>
        <p:spPr>
          <a:xfrm>
            <a:off x="3163741" y="2477652"/>
            <a:ext cx="2743132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Обучения в компании очень много</a:t>
            </a:r>
          </a:p>
          <a:p>
            <a:pPr marL="285750" indent="-285750">
              <a:spcBef>
                <a:spcPts val="600"/>
              </a:spcBef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Оно не ценится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0E30FB7-3CE3-574E-8295-398FA38F6D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256693" y="2476228"/>
            <a:ext cx="324000" cy="3240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D839297-749C-8D4E-9C00-239CDC7287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265953" y="3615902"/>
            <a:ext cx="324000" cy="324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365E2D3-F514-1744-A52C-6CAA44E4A8A8}"/>
              </a:ext>
            </a:extLst>
          </p:cNvPr>
          <p:cNvSpPr/>
          <p:nvPr/>
        </p:nvSpPr>
        <p:spPr>
          <a:xfrm>
            <a:off x="715779" y="3524683"/>
            <a:ext cx="24416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Стало – доступ разрешен ко всем данным, кроме определенных</a:t>
            </a:r>
          </a:p>
        </p:txBody>
      </p:sp>
    </p:spTree>
    <p:extLst>
      <p:ext uri="{BB962C8B-B14F-4D97-AF65-F5344CB8AC3E}">
        <p14:creationId xmlns:p14="http://schemas.microsoft.com/office/powerpoint/2010/main" val="111239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73F0A-DD9F-3749-86DE-986A92AB0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СРЕДА ДЛЯ РАБОТЫ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94FC42-3908-894B-8A08-7AC102FE4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0ABF0-300A-0241-B9D4-4016897CC4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31" name="Овал 36">
            <a:extLst>
              <a:ext uri="{FF2B5EF4-FFF2-40B4-BE49-F238E27FC236}">
                <a16:creationId xmlns:a16="http://schemas.microsoft.com/office/drawing/2014/main" id="{C9EFBA51-0808-894B-BC47-87EB99594C7B}"/>
              </a:ext>
            </a:extLst>
          </p:cNvPr>
          <p:cNvSpPr>
            <a:spLocks noChangeAspect="1"/>
          </p:cNvSpPr>
          <p:nvPr/>
        </p:nvSpPr>
        <p:spPr bwMode="auto">
          <a:xfrm rot="20209951">
            <a:off x="2611939" y="990582"/>
            <a:ext cx="1184006" cy="1184006"/>
          </a:xfrm>
          <a:prstGeom prst="ellipse">
            <a:avLst/>
          </a:prstGeom>
          <a:solidFill>
            <a:schemeClr val="bg1"/>
          </a:solidFill>
          <a:ln w="19050" cmpd="sng">
            <a:solidFill>
              <a:srgbClr val="008B92"/>
            </a:solidFill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2" name="Овал 9">
            <a:extLst>
              <a:ext uri="{FF2B5EF4-FFF2-40B4-BE49-F238E27FC236}">
                <a16:creationId xmlns:a16="http://schemas.microsoft.com/office/drawing/2014/main" id="{9CA78E19-271A-8349-93F8-0C867395D58F}"/>
              </a:ext>
            </a:extLst>
          </p:cNvPr>
          <p:cNvSpPr>
            <a:spLocks noChangeAspect="1"/>
          </p:cNvSpPr>
          <p:nvPr/>
        </p:nvSpPr>
        <p:spPr bwMode="auto">
          <a:xfrm>
            <a:off x="3856181" y="1790700"/>
            <a:ext cx="1731342" cy="1731342"/>
          </a:xfrm>
          <a:prstGeom prst="ellipse">
            <a:avLst/>
          </a:prstGeom>
          <a:solidFill>
            <a:sysClr val="window" lastClr="FFFFFF"/>
          </a:solidFill>
          <a:ln w="6350" cap="flat" cmpd="sng" algn="ctr">
            <a:solidFill>
              <a:srgbClr val="008B9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0" cap="none" spc="0" normalizeH="0" baseline="0" noProof="0">
              <a:ln>
                <a:noFill/>
              </a:ln>
              <a:solidFill>
                <a:srgbClr val="008C95"/>
              </a:solidFill>
              <a:effectLst/>
              <a:uLnTx/>
              <a:uFillTx/>
            </a:endParaRPr>
          </a:p>
        </p:txBody>
      </p:sp>
      <p:sp>
        <p:nvSpPr>
          <p:cNvPr id="33" name="Овал 24">
            <a:extLst>
              <a:ext uri="{FF2B5EF4-FFF2-40B4-BE49-F238E27FC236}">
                <a16:creationId xmlns:a16="http://schemas.microsoft.com/office/drawing/2014/main" id="{D74A9BB0-0A24-4745-9C88-EDA9D2EE50E8}"/>
              </a:ext>
            </a:extLst>
          </p:cNvPr>
          <p:cNvSpPr>
            <a:spLocks noChangeAspect="1"/>
          </p:cNvSpPr>
          <p:nvPr/>
        </p:nvSpPr>
        <p:spPr bwMode="auto">
          <a:xfrm rot="20158786">
            <a:off x="2607269" y="3161014"/>
            <a:ext cx="1184006" cy="1184006"/>
          </a:xfrm>
          <a:prstGeom prst="ellipse">
            <a:avLst/>
          </a:prstGeom>
          <a:solidFill>
            <a:schemeClr val="bg1"/>
          </a:solidFill>
          <a:ln w="19050" cmpd="sng">
            <a:solidFill>
              <a:srgbClr val="008B92"/>
            </a:solidFill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4" name="Прямоугольник 31">
            <a:extLst>
              <a:ext uri="{FF2B5EF4-FFF2-40B4-BE49-F238E27FC236}">
                <a16:creationId xmlns:a16="http://schemas.microsoft.com/office/drawing/2014/main" id="{DAAD6948-DD9A-0241-8C26-8BEC29C832E1}"/>
              </a:ext>
            </a:extLst>
          </p:cNvPr>
          <p:cNvSpPr/>
          <p:nvPr/>
        </p:nvSpPr>
        <p:spPr>
          <a:xfrm>
            <a:off x="4115399" y="2388588"/>
            <a:ext cx="13183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dirty="0"/>
              <a:t>СОЗДАНИЕ</a:t>
            </a:r>
            <a:br>
              <a:rPr lang="ru-RU" sz="1600" dirty="0"/>
            </a:br>
            <a:r>
              <a:rPr lang="ru-RU" sz="1600" dirty="0"/>
              <a:t>СРЕДЫ</a:t>
            </a:r>
          </a:p>
        </p:txBody>
      </p:sp>
      <p:sp>
        <p:nvSpPr>
          <p:cNvPr id="36" name="Прямоугольник 7">
            <a:extLst>
              <a:ext uri="{FF2B5EF4-FFF2-40B4-BE49-F238E27FC236}">
                <a16:creationId xmlns:a16="http://schemas.microsoft.com/office/drawing/2014/main" id="{B8FF35D8-AFBC-2448-90B1-3E1C24674C33}"/>
              </a:ext>
            </a:extLst>
          </p:cNvPr>
          <p:cNvSpPr/>
          <p:nvPr/>
        </p:nvSpPr>
        <p:spPr>
          <a:xfrm>
            <a:off x="757535" y="1266895"/>
            <a:ext cx="286712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1600" dirty="0"/>
              <a:t>Сервер с установленными инструментами</a:t>
            </a:r>
          </a:p>
        </p:txBody>
      </p:sp>
      <p:sp>
        <p:nvSpPr>
          <p:cNvPr id="37" name="Овал 37">
            <a:extLst>
              <a:ext uri="{FF2B5EF4-FFF2-40B4-BE49-F238E27FC236}">
                <a16:creationId xmlns:a16="http://schemas.microsoft.com/office/drawing/2014/main" id="{3973B41B-FA2E-8642-8B8E-DD0F51A90A11}"/>
              </a:ext>
            </a:extLst>
          </p:cNvPr>
          <p:cNvSpPr>
            <a:spLocks noChangeAspect="1"/>
          </p:cNvSpPr>
          <p:nvPr/>
        </p:nvSpPr>
        <p:spPr bwMode="auto">
          <a:xfrm rot="1597385">
            <a:off x="5786291" y="990582"/>
            <a:ext cx="1184006" cy="1184006"/>
          </a:xfrm>
          <a:prstGeom prst="ellipse">
            <a:avLst/>
          </a:prstGeom>
          <a:solidFill>
            <a:schemeClr val="bg1"/>
          </a:solidFill>
          <a:ln w="19050" cmpd="sng">
            <a:solidFill>
              <a:srgbClr val="008B92"/>
            </a:solidFill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8" name="Овал 38">
            <a:extLst>
              <a:ext uri="{FF2B5EF4-FFF2-40B4-BE49-F238E27FC236}">
                <a16:creationId xmlns:a16="http://schemas.microsoft.com/office/drawing/2014/main" id="{E401F798-9CB2-DA4C-8531-834CF1149CE3}"/>
              </a:ext>
            </a:extLst>
          </p:cNvPr>
          <p:cNvSpPr>
            <a:spLocks noChangeAspect="1"/>
          </p:cNvSpPr>
          <p:nvPr/>
        </p:nvSpPr>
        <p:spPr bwMode="auto">
          <a:xfrm rot="1440464">
            <a:off x="5781621" y="3161014"/>
            <a:ext cx="1184006" cy="1184006"/>
          </a:xfrm>
          <a:prstGeom prst="ellipse">
            <a:avLst/>
          </a:prstGeom>
          <a:solidFill>
            <a:schemeClr val="bg1"/>
          </a:solidFill>
          <a:ln w="19050" cmpd="sng">
            <a:solidFill>
              <a:srgbClr val="008B92"/>
            </a:solidFill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9" name="Прямоугольник 2">
            <a:extLst>
              <a:ext uri="{FF2B5EF4-FFF2-40B4-BE49-F238E27FC236}">
                <a16:creationId xmlns:a16="http://schemas.microsoft.com/office/drawing/2014/main" id="{448DF2BF-9217-7C4E-ACA8-E190C5FDB1D9}"/>
              </a:ext>
            </a:extLst>
          </p:cNvPr>
          <p:cNvSpPr/>
          <p:nvPr/>
        </p:nvSpPr>
        <p:spPr>
          <a:xfrm>
            <a:off x="1516638" y="3565492"/>
            <a:ext cx="2107608" cy="446418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/>
          <a:p>
            <a:pPr algn="r"/>
            <a:r>
              <a:rPr lang="ru-RU" sz="1600" dirty="0"/>
              <a:t>Создание песочниц</a:t>
            </a:r>
          </a:p>
        </p:txBody>
      </p:sp>
      <p:sp>
        <p:nvSpPr>
          <p:cNvPr id="40" name="Прямоугольник 3">
            <a:extLst>
              <a:ext uri="{FF2B5EF4-FFF2-40B4-BE49-F238E27FC236}">
                <a16:creationId xmlns:a16="http://schemas.microsoft.com/office/drawing/2014/main" id="{94D16BA5-4787-6E42-B35A-E3F772C38BBB}"/>
              </a:ext>
            </a:extLst>
          </p:cNvPr>
          <p:cNvSpPr/>
          <p:nvPr/>
        </p:nvSpPr>
        <p:spPr>
          <a:xfrm>
            <a:off x="5994789" y="1266895"/>
            <a:ext cx="1941676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1600" dirty="0"/>
              <a:t>Инфраструктура </a:t>
            </a:r>
            <a:r>
              <a:rPr lang="en-US" sz="1600" dirty="0"/>
              <a:t>Tableau</a:t>
            </a:r>
            <a:endParaRPr lang="ru-RU" sz="1600" dirty="0"/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BC711740-A369-8440-BB16-97EC46B8584E}"/>
              </a:ext>
            </a:extLst>
          </p:cNvPr>
          <p:cNvCxnSpPr>
            <a:stCxn id="32" idx="1"/>
            <a:endCxn id="31" idx="5"/>
          </p:cNvCxnSpPr>
          <p:nvPr/>
        </p:nvCxnSpPr>
        <p:spPr bwMode="auto">
          <a:xfrm flipH="1" flipV="1">
            <a:off x="3753483" y="1802748"/>
            <a:ext cx="356247" cy="2415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B92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Прямая соединительная линия 42">
            <a:extLst>
              <a:ext uri="{FF2B5EF4-FFF2-40B4-BE49-F238E27FC236}">
                <a16:creationId xmlns:a16="http://schemas.microsoft.com/office/drawing/2014/main" id="{7B757B75-1F6F-6348-BF22-40A7436FF94E}"/>
              </a:ext>
            </a:extLst>
          </p:cNvPr>
          <p:cNvCxnSpPr>
            <a:stCxn id="37" idx="3"/>
            <a:endCxn id="32" idx="7"/>
          </p:cNvCxnSpPr>
          <p:nvPr/>
        </p:nvCxnSpPr>
        <p:spPr bwMode="auto">
          <a:xfrm flipH="1">
            <a:off x="5333974" y="1769224"/>
            <a:ext cx="482508" cy="2750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B92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Прямая соединительная линия 47">
            <a:extLst>
              <a:ext uri="{FF2B5EF4-FFF2-40B4-BE49-F238E27FC236}">
                <a16:creationId xmlns:a16="http://schemas.microsoft.com/office/drawing/2014/main" id="{6E1E7D97-B3E5-5E4B-86B8-73F0DE7F88A1}"/>
              </a:ext>
            </a:extLst>
          </p:cNvPr>
          <p:cNvCxnSpPr>
            <a:stCxn id="32" idx="3"/>
            <a:endCxn id="33" idx="6"/>
          </p:cNvCxnSpPr>
          <p:nvPr/>
        </p:nvCxnSpPr>
        <p:spPr bwMode="auto">
          <a:xfrm flipH="1">
            <a:off x="3740009" y="3268493"/>
            <a:ext cx="369721" cy="2435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B92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Прямая соединительная линия 50">
            <a:extLst>
              <a:ext uri="{FF2B5EF4-FFF2-40B4-BE49-F238E27FC236}">
                <a16:creationId xmlns:a16="http://schemas.microsoft.com/office/drawing/2014/main" id="{770F9201-366A-BB40-9350-230A1FB96FA6}"/>
              </a:ext>
            </a:extLst>
          </p:cNvPr>
          <p:cNvCxnSpPr>
            <a:stCxn id="32" idx="5"/>
            <a:endCxn id="38" idx="2"/>
          </p:cNvCxnSpPr>
          <p:nvPr/>
        </p:nvCxnSpPr>
        <p:spPr bwMode="auto">
          <a:xfrm>
            <a:off x="5333974" y="3268493"/>
            <a:ext cx="498861" cy="2436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8B92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Овал 55">
            <a:extLst>
              <a:ext uri="{FF2B5EF4-FFF2-40B4-BE49-F238E27FC236}">
                <a16:creationId xmlns:a16="http://schemas.microsoft.com/office/drawing/2014/main" id="{FE083BE0-B2F9-3B47-8F6A-546DD63B6FFD}"/>
              </a:ext>
            </a:extLst>
          </p:cNvPr>
          <p:cNvSpPr>
            <a:spLocks noChangeAspect="1"/>
          </p:cNvSpPr>
          <p:nvPr/>
        </p:nvSpPr>
        <p:spPr bwMode="auto">
          <a:xfrm>
            <a:off x="3983181" y="1917700"/>
            <a:ext cx="1477342" cy="1477342"/>
          </a:xfrm>
          <a:prstGeom prst="ellipse">
            <a:avLst/>
          </a:prstGeom>
          <a:noFill/>
          <a:ln w="63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0" cap="none" spc="0" normalizeH="0" baseline="0" noProof="0">
              <a:ln>
                <a:noFill/>
              </a:ln>
              <a:solidFill>
                <a:srgbClr val="008C95"/>
              </a:solidFill>
              <a:effectLst/>
              <a:uLnTx/>
              <a:uFillTx/>
            </a:endParaRPr>
          </a:p>
        </p:txBody>
      </p:sp>
      <p:sp>
        <p:nvSpPr>
          <p:cNvPr id="35" name="Прямоугольник 6">
            <a:extLst>
              <a:ext uri="{FF2B5EF4-FFF2-40B4-BE49-F238E27FC236}">
                <a16:creationId xmlns:a16="http://schemas.microsoft.com/office/drawing/2014/main" id="{C28C3DAB-55CC-AD4F-ADE0-EA7217A1E3AD}"/>
              </a:ext>
            </a:extLst>
          </p:cNvPr>
          <p:cNvSpPr/>
          <p:nvPr/>
        </p:nvSpPr>
        <p:spPr>
          <a:xfrm>
            <a:off x="5994789" y="3468152"/>
            <a:ext cx="3092425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1600" dirty="0"/>
              <a:t>Четкие инструкции зачем что нужно и как это получить</a:t>
            </a:r>
          </a:p>
        </p:txBody>
      </p:sp>
    </p:spTree>
    <p:extLst>
      <p:ext uri="{BB962C8B-B14F-4D97-AF65-F5344CB8AC3E}">
        <p14:creationId xmlns:p14="http://schemas.microsoft.com/office/powerpoint/2010/main" val="1584381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53B36-1359-704B-AD71-0F056DE10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ОКРУЖЕНИЕ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DA0C-6C3B-4842-AC75-4FA57767E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EAEE9-93EF-4046-AD51-D4644EAC3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/>
              <a:t>Школа аналитики</a:t>
            </a:r>
            <a:r>
              <a:rPr lang="en-US"/>
              <a:t> </a:t>
            </a:r>
            <a:r>
              <a:rPr lang="ru-RU"/>
              <a:t>данных СИБУР: выученные уроки</a:t>
            </a:r>
            <a:endParaRPr lang="ru-RU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70A22E-4719-454F-99CB-117174C63D39}"/>
              </a:ext>
            </a:extLst>
          </p:cNvPr>
          <p:cNvSpPr/>
          <p:nvPr/>
        </p:nvSpPr>
        <p:spPr>
          <a:xfrm>
            <a:off x="395536" y="2476029"/>
            <a:ext cx="25202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dirty="0"/>
              <a:t>масштабирование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78CCFB-B676-534C-88F1-FF5954C4AEAE}"/>
              </a:ext>
            </a:extLst>
          </p:cNvPr>
          <p:cNvSpPr/>
          <p:nvPr/>
        </p:nvSpPr>
        <p:spPr>
          <a:xfrm>
            <a:off x="0" y="986181"/>
            <a:ext cx="914399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1800" b="1" dirty="0"/>
              <a:t>Как сделать так, чтобы меньше зависело от нас?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0728A-0D3F-AE47-B817-A5FA70D0B57B}"/>
              </a:ext>
            </a:extLst>
          </p:cNvPr>
          <p:cNvSpPr/>
          <p:nvPr/>
        </p:nvSpPr>
        <p:spPr>
          <a:xfrm>
            <a:off x="1875773" y="1601403"/>
            <a:ext cx="3991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dirty="0"/>
              <a:t>развивать внутреннее сообщество!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72BF333-B4DB-B14B-848E-35DB855B635C}"/>
              </a:ext>
            </a:extLst>
          </p:cNvPr>
          <p:cNvSpPr/>
          <p:nvPr/>
        </p:nvSpPr>
        <p:spPr>
          <a:xfrm>
            <a:off x="4174545" y="2476029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1600" dirty="0"/>
              <a:t>получить ответ на свой вопрос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600" dirty="0"/>
              <a:t>способность решить любую задачу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600" dirty="0"/>
              <a:t>возможность развиваться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1600" dirty="0"/>
              <a:t>получать признание</a:t>
            </a:r>
          </a:p>
        </p:txBody>
      </p:sp>
      <p:sp>
        <p:nvSpPr>
          <p:cNvPr id="9" name="Прямоугольник 40">
            <a:extLst>
              <a:ext uri="{FF2B5EF4-FFF2-40B4-BE49-F238E27FC236}">
                <a16:creationId xmlns:a16="http://schemas.microsoft.com/office/drawing/2014/main" id="{8D7059F8-90BF-7143-A8B0-0B7B1FB7C2D2}"/>
              </a:ext>
            </a:extLst>
          </p:cNvPr>
          <p:cNvSpPr/>
          <p:nvPr/>
        </p:nvSpPr>
        <p:spPr bwMode="auto">
          <a:xfrm>
            <a:off x="3635896" y="2335541"/>
            <a:ext cx="5254665" cy="1388337"/>
          </a:xfrm>
          <a:prstGeom prst="rect">
            <a:avLst/>
          </a:prstGeom>
          <a:noFill/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2ACE7E-C73F-A84F-B899-3BD08EFE7324}"/>
              </a:ext>
            </a:extLst>
          </p:cNvPr>
          <p:cNvSpPr/>
          <p:nvPr/>
        </p:nvSpPr>
        <p:spPr>
          <a:xfrm>
            <a:off x="3871704" y="2137475"/>
            <a:ext cx="2364430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1800" dirty="0"/>
              <a:t>Что дает студентам:</a:t>
            </a:r>
          </a:p>
        </p:txBody>
      </p:sp>
      <p:sp>
        <p:nvSpPr>
          <p:cNvPr id="11" name="Прямоугольник 40">
            <a:extLst>
              <a:ext uri="{FF2B5EF4-FFF2-40B4-BE49-F238E27FC236}">
                <a16:creationId xmlns:a16="http://schemas.microsoft.com/office/drawing/2014/main" id="{24A96338-12D4-544F-8499-A4B250E64A1A}"/>
              </a:ext>
            </a:extLst>
          </p:cNvPr>
          <p:cNvSpPr/>
          <p:nvPr/>
        </p:nvSpPr>
        <p:spPr bwMode="auto">
          <a:xfrm>
            <a:off x="250825" y="2335541"/>
            <a:ext cx="3169047" cy="1388337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9BACCF4-CDBB-E841-845A-F30E504C7791}"/>
              </a:ext>
            </a:extLst>
          </p:cNvPr>
          <p:cNvSpPr/>
          <p:nvPr/>
        </p:nvSpPr>
        <p:spPr>
          <a:xfrm>
            <a:off x="456925" y="2137475"/>
            <a:ext cx="1666803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1800" dirty="0"/>
              <a:t>Что дает нам:</a:t>
            </a:r>
          </a:p>
        </p:txBody>
      </p:sp>
      <p:pic>
        <p:nvPicPr>
          <p:cNvPr id="14" name="Рисунок 36">
            <a:extLst>
              <a:ext uri="{FF2B5EF4-FFF2-40B4-BE49-F238E27FC236}">
                <a16:creationId xmlns:a16="http://schemas.microsoft.com/office/drawing/2014/main" id="{9F57F81A-E0DB-344D-9B7B-9C17287230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455694"/>
            <a:ext cx="596682" cy="612000"/>
          </a:xfrm>
          <a:prstGeom prst="rect">
            <a:avLst/>
          </a:prstGeom>
        </p:spPr>
      </p:pic>
      <p:pic>
        <p:nvPicPr>
          <p:cNvPr id="15" name="Рисунок 33">
            <a:extLst>
              <a:ext uri="{FF2B5EF4-FFF2-40B4-BE49-F238E27FC236}">
                <a16:creationId xmlns:a16="http://schemas.microsoft.com/office/drawing/2014/main" id="{1C8AA898-73DD-D748-9343-680414CF28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654" y="3921944"/>
            <a:ext cx="531990" cy="57074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8F7F812-FFEF-9940-9C76-37748CC28E18}"/>
              </a:ext>
            </a:extLst>
          </p:cNvPr>
          <p:cNvSpPr/>
          <p:nvPr/>
        </p:nvSpPr>
        <p:spPr>
          <a:xfrm>
            <a:off x="1835348" y="3864366"/>
            <a:ext cx="6219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/>
              <a:t>Планы контролируемого масштабирования:</a:t>
            </a:r>
          </a:p>
          <a:p>
            <a:r>
              <a:rPr lang="ru-RU" sz="1800" dirty="0"/>
              <a:t>поиск социальных кругов и проводников изменений</a:t>
            </a:r>
          </a:p>
        </p:txBody>
      </p:sp>
    </p:spTree>
    <p:extLst>
      <p:ext uri="{BB962C8B-B14F-4D97-AF65-F5344CB8AC3E}">
        <p14:creationId xmlns:p14="http://schemas.microsoft.com/office/powerpoint/2010/main" val="2443537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FA2DF8D-DEDA-4845-99F6-2B009DE38446}"/>
              </a:ext>
            </a:extLst>
          </p:cNvPr>
          <p:cNvSpPr txBox="1">
            <a:spLocks/>
          </p:cNvSpPr>
          <p:nvPr/>
        </p:nvSpPr>
        <p:spPr>
          <a:xfrm>
            <a:off x="6767129" y="1106475"/>
            <a:ext cx="2376871" cy="40370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584"/>
              </a:spcBef>
            </a:pPr>
            <a:r>
              <a:rPr lang="ru-RU" sz="1600" dirty="0"/>
              <a:t>Наш ответ:</a:t>
            </a:r>
          </a:p>
          <a:p>
            <a:pPr marL="457200" indent="-457200">
              <a:spcBef>
                <a:spcPts val="1584"/>
              </a:spcBef>
              <a:buFont typeface="+mj-lt"/>
              <a:buAutoNum type="arabicPeriod"/>
            </a:pPr>
            <a:r>
              <a:rPr lang="ru-RU" sz="1600" dirty="0"/>
              <a:t>Эти знания – </a:t>
            </a:r>
            <a:br>
              <a:rPr lang="en-US" sz="1600" dirty="0"/>
            </a:br>
            <a:r>
              <a:rPr lang="en-US" sz="1600" dirty="0"/>
              <a:t>must have</a:t>
            </a:r>
          </a:p>
          <a:p>
            <a:pPr marL="457200" indent="-457200">
              <a:spcBef>
                <a:spcPts val="1584"/>
              </a:spcBef>
              <a:buFont typeface="+mj-lt"/>
              <a:buAutoNum type="arabicPeriod"/>
            </a:pPr>
            <a:r>
              <a:rPr lang="ru-RU" sz="1600" b="1" dirty="0"/>
              <a:t>Истории успеха</a:t>
            </a:r>
          </a:p>
          <a:p>
            <a:pPr marL="457200" indent="-457200">
              <a:spcBef>
                <a:spcPts val="1584"/>
              </a:spcBef>
              <a:buFont typeface="+mj-lt"/>
              <a:buAutoNum type="arabicPeriod"/>
            </a:pPr>
            <a:r>
              <a:rPr lang="ru-RU" sz="1600" dirty="0"/>
              <a:t>Вас увидят </a:t>
            </a:r>
            <a:r>
              <a:rPr lang="en-US" sz="1600" dirty="0"/>
              <a:t>TOP</a:t>
            </a:r>
            <a:endParaRPr lang="ru-RU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0B4BBB-3F7A-7D42-A0FC-7FB3CB276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ГЛАВНЫЙ ВОПРОС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89F66C-2ABC-9743-8775-D75427F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D67002-28FD-CD41-90FF-F1FF946942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/>
              <a:t>Школа аналитики</a:t>
            </a:r>
            <a:r>
              <a:rPr lang="en-US"/>
              <a:t> </a:t>
            </a:r>
            <a:r>
              <a:rPr lang="ru-RU"/>
              <a:t>данных СИБУР: выученные уроки</a:t>
            </a:r>
            <a:endParaRPr lang="ru-RU" dirty="0"/>
          </a:p>
        </p:txBody>
      </p:sp>
      <p:pic>
        <p:nvPicPr>
          <p:cNvPr id="5" name="Рисунок 47">
            <a:extLst>
              <a:ext uri="{FF2B5EF4-FFF2-40B4-BE49-F238E27FC236}">
                <a16:creationId xmlns:a16="http://schemas.microsoft.com/office/drawing/2014/main" id="{E97D4EDB-86D8-D540-8D99-4F895E852A9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500" b="19917"/>
          <a:stretch/>
        </p:blipFill>
        <p:spPr>
          <a:xfrm>
            <a:off x="539551" y="2060643"/>
            <a:ext cx="3168353" cy="231130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613472-3F2C-444F-A521-241A87A248DA}"/>
              </a:ext>
            </a:extLst>
          </p:cNvPr>
          <p:cNvSpPr txBox="1"/>
          <p:nvPr/>
        </p:nvSpPr>
        <p:spPr>
          <a:xfrm>
            <a:off x="1868709" y="2142847"/>
            <a:ext cx="169517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800" b="1" dirty="0"/>
              <a:t>Зачем я буду тратить на это время?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575441-A09D-7441-B566-028FBAA2CE39}"/>
              </a:ext>
            </a:extLst>
          </p:cNvPr>
          <p:cNvSpPr txBox="1"/>
          <p:nvPr/>
        </p:nvSpPr>
        <p:spPr>
          <a:xfrm>
            <a:off x="313832" y="1700254"/>
            <a:ext cx="1197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Что мне это даст?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6F178C-35D6-3E42-86D2-6099B19F90DA}"/>
              </a:ext>
            </a:extLst>
          </p:cNvPr>
          <p:cNvSpPr txBox="1"/>
          <p:nvPr/>
        </p:nvSpPr>
        <p:spPr>
          <a:xfrm>
            <a:off x="1624890" y="1287993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А теперь работы станет больше?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E5B0-4E65-0B43-AB80-C9033042DA9A}"/>
              </a:ext>
            </a:extLst>
          </p:cNvPr>
          <p:cNvSpPr txBox="1"/>
          <p:nvPr/>
        </p:nvSpPr>
        <p:spPr>
          <a:xfrm>
            <a:off x="3975110" y="2857392"/>
            <a:ext cx="26271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Нам что, надо будет программировать?</a:t>
            </a:r>
            <a:br>
              <a:rPr lang="en-US" sz="1600" dirty="0"/>
            </a:br>
            <a:r>
              <a:rPr lang="ru-RU" sz="1600" dirty="0"/>
              <a:t>У нас же есть программисты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7C5E17-3C19-8546-94E5-3F55C03C5F0A}"/>
              </a:ext>
            </a:extLst>
          </p:cNvPr>
          <p:cNvSpPr txBox="1"/>
          <p:nvPr/>
        </p:nvSpPr>
        <p:spPr>
          <a:xfrm>
            <a:off x="3578821" y="4129895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И что, кто-то на этом сделал карьеру?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0D21A4-9558-1E43-8181-09FFAC85A39B}"/>
              </a:ext>
            </a:extLst>
          </p:cNvPr>
          <p:cNvSpPr txBox="1"/>
          <p:nvPr/>
        </p:nvSpPr>
        <p:spPr>
          <a:xfrm>
            <a:off x="4067944" y="2077333"/>
            <a:ext cx="3165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До конца недели успеете?</a:t>
            </a:r>
            <a:br>
              <a:rPr lang="ru-RU" sz="1600" dirty="0"/>
            </a:br>
            <a:r>
              <a:rPr lang="ru-RU" sz="1600" dirty="0"/>
              <a:t>Нет, ну тогда мы в </a:t>
            </a:r>
            <a:r>
              <a:rPr lang="en-US" sz="1600" dirty="0"/>
              <a:t>Excel</a:t>
            </a:r>
            <a:endParaRPr lang="ru-RU" sz="1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BFB177-7A71-8147-AEB6-2E9F391D442A}"/>
              </a:ext>
            </a:extLst>
          </p:cNvPr>
          <p:cNvSpPr txBox="1"/>
          <p:nvPr/>
        </p:nvSpPr>
        <p:spPr>
          <a:xfrm>
            <a:off x="3674368" y="1395307"/>
            <a:ext cx="241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На работу приходят работать, а не учиться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2171D65-2460-2D45-8EEE-AD13F85BF5FB}"/>
              </a:ext>
            </a:extLst>
          </p:cNvPr>
          <p:cNvSpPr/>
          <p:nvPr/>
        </p:nvSpPr>
        <p:spPr>
          <a:xfrm>
            <a:off x="0" y="737143"/>
            <a:ext cx="91440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</a:rPr>
              <a:t>В чем ценность?</a:t>
            </a:r>
          </a:p>
        </p:txBody>
      </p:sp>
    </p:spTree>
    <p:extLst>
      <p:ext uri="{BB962C8B-B14F-4D97-AF65-F5344CB8AC3E}">
        <p14:creationId xmlns:p14="http://schemas.microsoft.com/office/powerpoint/2010/main" val="143699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BB76D-EA14-8048-B848-E3EB42E8E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ЛЮДИ, КОТОРЫХ МЫ УЧИМ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7F44B2-2EFE-DD4C-BAF7-316DA645B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4DB99F-ECC6-2F4D-A6F6-A116151E2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ru-RU" dirty="0"/>
              <a:t>Школа аналитики</a:t>
            </a:r>
            <a:r>
              <a:rPr lang="en-US" dirty="0"/>
              <a:t> </a:t>
            </a:r>
            <a:r>
              <a:rPr lang="ru-RU" dirty="0"/>
              <a:t>данных СИБУР: выученные уроки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413253-2B8B-8B4B-9630-7B65876946AC}"/>
              </a:ext>
            </a:extLst>
          </p:cNvPr>
          <p:cNvSpPr/>
          <p:nvPr/>
        </p:nvSpPr>
        <p:spPr>
          <a:xfrm>
            <a:off x="2915816" y="3286503"/>
            <a:ext cx="4274701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1600" dirty="0"/>
              <a:t>Особенности обучения взрослых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Критический взгляд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Накопленный практический опыт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/>
              <a:t>Оценка применимости знаний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61C035-7BC5-054B-A457-D4ACC1159C4F}"/>
              </a:ext>
            </a:extLst>
          </p:cNvPr>
          <p:cNvSpPr/>
          <p:nvPr/>
        </p:nvSpPr>
        <p:spPr>
          <a:xfrm>
            <a:off x="207889" y="1455467"/>
            <a:ext cx="3612090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Не хватает рабочего времени</a:t>
            </a:r>
            <a:endParaRPr lang="en-US" sz="1600" dirty="0"/>
          </a:p>
          <a:p>
            <a:pPr marL="285750" indent="-285750">
              <a:spcBef>
                <a:spcPts val="600"/>
              </a:spcBef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Не достаточно самостоятельности и драйва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2D23CE-BE0C-9D49-9E59-2E11EF28385D}"/>
              </a:ext>
            </a:extLst>
          </p:cNvPr>
          <p:cNvSpPr/>
          <p:nvPr/>
        </p:nvSpPr>
        <p:spPr>
          <a:xfrm>
            <a:off x="5194678" y="1455467"/>
            <a:ext cx="3445752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Готовность учиться в нерабочее время </a:t>
            </a:r>
          </a:p>
          <a:p>
            <a:pPr marL="285750" indent="-285750">
              <a:spcBef>
                <a:spcPts val="600"/>
              </a:spcBef>
              <a:buClr>
                <a:srgbClr val="008B92"/>
              </a:buClr>
              <a:buFont typeface="Arial" panose="020B0604020202020204" pitchFamily="34" charset="0"/>
              <a:buChar char="•"/>
            </a:pPr>
            <a:r>
              <a:rPr lang="ru-RU" sz="1600" dirty="0"/>
              <a:t>Или решаемый кейс является основным в функциональной деятельности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2D70E7B3-E041-BA45-9B16-CF6A6298758E}"/>
              </a:ext>
            </a:extLst>
          </p:cNvPr>
          <p:cNvSpPr txBox="1">
            <a:spLocks/>
          </p:cNvSpPr>
          <p:nvPr/>
        </p:nvSpPr>
        <p:spPr bwMode="auto">
          <a:xfrm>
            <a:off x="250824" y="913911"/>
            <a:ext cx="3678760" cy="39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68000" tIns="36000" rIns="108000" bIns="36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7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5pPr>
            <a:lvl6pPr marL="389512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779025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168538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558051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1800" dirty="0">
                <a:solidFill>
                  <a:schemeClr val="tx1"/>
                </a:solidFill>
              </a:rPr>
              <a:t>Причины неудач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51C2F8B7-1FDD-5C47-8BEC-5C54B7B60F77}"/>
              </a:ext>
            </a:extLst>
          </p:cNvPr>
          <p:cNvSpPr txBox="1">
            <a:spLocks/>
          </p:cNvSpPr>
          <p:nvPr/>
        </p:nvSpPr>
        <p:spPr bwMode="auto">
          <a:xfrm>
            <a:off x="5194678" y="920560"/>
            <a:ext cx="3698497" cy="39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68000" tIns="36000" rIns="108000" bIns="36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Arial" charset="0"/>
              </a:defRPr>
            </a:lvl5pPr>
            <a:lvl6pPr marL="405145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810290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1215435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1620579" algn="l" rtl="0" eaLnBrk="1" fontAlgn="base" hangingPunct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/>
            <a:r>
              <a:rPr lang="ru-RU" dirty="0">
                <a:solidFill>
                  <a:prstClr val="black"/>
                </a:solidFill>
                <a:ea typeface="+mn-ea"/>
                <a:cs typeface="+mn-cs"/>
              </a:rPr>
              <a:t>Успех, если</a:t>
            </a:r>
            <a:endParaRPr lang="ru-RU" sz="1400" dirty="0">
              <a:solidFill>
                <a:srgbClr val="008C95"/>
              </a:solidFill>
            </a:endParaRPr>
          </a:p>
        </p:txBody>
      </p:sp>
      <p:pic>
        <p:nvPicPr>
          <p:cNvPr id="11" name="Рисунок 25">
            <a:extLst>
              <a:ext uri="{FF2B5EF4-FFF2-40B4-BE49-F238E27FC236}">
                <a16:creationId xmlns:a16="http://schemas.microsoft.com/office/drawing/2014/main" id="{16F2FEAE-B7DE-CC47-A84D-405B8DCFC6D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050" y="985911"/>
            <a:ext cx="257202" cy="252000"/>
          </a:xfrm>
          <a:prstGeom prst="rect">
            <a:avLst/>
          </a:prstGeom>
        </p:spPr>
      </p:pic>
      <p:pic>
        <p:nvPicPr>
          <p:cNvPr id="12" name="Рисунок 26">
            <a:extLst>
              <a:ext uri="{FF2B5EF4-FFF2-40B4-BE49-F238E27FC236}">
                <a16:creationId xmlns:a16="http://schemas.microsoft.com/office/drawing/2014/main" id="{BD86DA98-132F-224A-90C4-E819643304E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4994" y="985911"/>
            <a:ext cx="262451" cy="252000"/>
          </a:xfrm>
          <a:prstGeom prst="rect">
            <a:avLst/>
          </a:prstGeom>
        </p:spPr>
      </p:pic>
      <p:pic>
        <p:nvPicPr>
          <p:cNvPr id="15" name="Рисунок 2">
            <a:extLst>
              <a:ext uri="{FF2B5EF4-FFF2-40B4-BE49-F238E27FC236}">
                <a16:creationId xmlns:a16="http://schemas.microsoft.com/office/drawing/2014/main" id="{A42FE510-534C-3C43-B99E-880F06599E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5882" y="733839"/>
            <a:ext cx="792498" cy="792000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16" name="Группа 123">
            <a:extLst>
              <a:ext uri="{FF2B5EF4-FFF2-40B4-BE49-F238E27FC236}">
                <a16:creationId xmlns:a16="http://schemas.microsoft.com/office/drawing/2014/main" id="{6425696D-1116-6D4E-AE36-A2AE9E00A20B}"/>
              </a:ext>
            </a:extLst>
          </p:cNvPr>
          <p:cNvGrpSpPr/>
          <p:nvPr/>
        </p:nvGrpSpPr>
        <p:grpSpPr>
          <a:xfrm>
            <a:off x="1187624" y="3605027"/>
            <a:ext cx="648000" cy="648000"/>
            <a:chOff x="6371841" y="771526"/>
            <a:chExt cx="858626" cy="858624"/>
          </a:xfrm>
        </p:grpSpPr>
        <p:sp>
          <p:nvSpPr>
            <p:cNvPr id="17" name="Овал 121">
              <a:extLst>
                <a:ext uri="{FF2B5EF4-FFF2-40B4-BE49-F238E27FC236}">
                  <a16:creationId xmlns:a16="http://schemas.microsoft.com/office/drawing/2014/main" id="{B8513A1A-C174-2046-8177-4A4359D109FF}"/>
                </a:ext>
              </a:extLst>
            </p:cNvPr>
            <p:cNvSpPr/>
            <p:nvPr/>
          </p:nvSpPr>
          <p:spPr bwMode="auto">
            <a:xfrm>
              <a:off x="6371841" y="771526"/>
              <a:ext cx="858626" cy="858624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8" name="Группа 122">
              <a:extLst>
                <a:ext uri="{FF2B5EF4-FFF2-40B4-BE49-F238E27FC236}">
                  <a16:creationId xmlns:a16="http://schemas.microsoft.com/office/drawing/2014/main" id="{19AD21A1-C055-0F4B-ACF6-7DF61BBEBD69}"/>
                </a:ext>
              </a:extLst>
            </p:cNvPr>
            <p:cNvGrpSpPr/>
            <p:nvPr/>
          </p:nvGrpSpPr>
          <p:grpSpPr>
            <a:xfrm>
              <a:off x="6405153" y="804837"/>
              <a:ext cx="792000" cy="792000"/>
              <a:chOff x="6380853" y="808162"/>
              <a:chExt cx="792000" cy="792000"/>
            </a:xfrm>
          </p:grpSpPr>
          <p:sp>
            <p:nvSpPr>
              <p:cNvPr id="19" name="Овал 101">
                <a:extLst>
                  <a:ext uri="{FF2B5EF4-FFF2-40B4-BE49-F238E27FC236}">
                    <a16:creationId xmlns:a16="http://schemas.microsoft.com/office/drawing/2014/main" id="{F2BAA8E6-B105-2940-BE41-B3F128C0C558}"/>
                  </a:ext>
                </a:extLst>
              </p:cNvPr>
              <p:cNvSpPr/>
              <p:nvPr/>
            </p:nvSpPr>
            <p:spPr bwMode="auto">
              <a:xfrm>
                <a:off x="6380853" y="808162"/>
                <a:ext cx="792000" cy="792000"/>
              </a:xfrm>
              <a:prstGeom prst="ellipse">
                <a:avLst/>
              </a:prstGeom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n w="12700" cap="flat" cmpd="sng" algn="ctr">
                <a:solidFill>
                  <a:srgbClr val="008C9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20" name="Рисунок 102">
                <a:extLst>
                  <a:ext uri="{FF2B5EF4-FFF2-40B4-BE49-F238E27FC236}">
                    <a16:creationId xmlns:a16="http://schemas.microsoft.com/office/drawing/2014/main" id="{8F67810F-1D54-A044-9404-86CA7445C4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454811" y="990850"/>
                <a:ext cx="644085" cy="426625"/>
              </a:xfrm>
              <a:prstGeom prst="rect">
                <a:avLst/>
              </a:prstGeom>
            </p:spPr>
          </p:pic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52C8858B-B3AF-7644-8644-6352C001416A}"/>
              </a:ext>
            </a:extLst>
          </p:cNvPr>
          <p:cNvSpPr/>
          <p:nvPr/>
        </p:nvSpPr>
        <p:spPr>
          <a:xfrm>
            <a:off x="0" y="2875530"/>
            <a:ext cx="91440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800" b="1" dirty="0" err="1">
                <a:solidFill>
                  <a:schemeClr val="bg1"/>
                </a:solidFill>
              </a:rPr>
              <a:t>Андрагогика</a:t>
            </a:r>
            <a:endParaRPr lang="ru-RU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6755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ibur_new_ext">
  <a:themeElements>
    <a:clrScheme name="СИБУР">
      <a:dk1>
        <a:sysClr val="windowText" lastClr="000000"/>
      </a:dk1>
      <a:lt1>
        <a:sysClr val="window" lastClr="FFFFFF"/>
      </a:lt1>
      <a:dk2>
        <a:srgbClr val="B2D2D8"/>
      </a:dk2>
      <a:lt2>
        <a:srgbClr val="99CC00"/>
      </a:lt2>
      <a:accent1>
        <a:srgbClr val="008C95"/>
      </a:accent1>
      <a:accent2>
        <a:srgbClr val="99CC00"/>
      </a:accent2>
      <a:accent3>
        <a:srgbClr val="808080"/>
      </a:accent3>
      <a:accent4>
        <a:srgbClr val="F58A1F"/>
      </a:accent4>
      <a:accent5>
        <a:srgbClr val="B2D2D8"/>
      </a:accent5>
      <a:accent6>
        <a:srgbClr val="C00000"/>
      </a:accent6>
      <a:hlink>
        <a:srgbClr val="008C95"/>
      </a:hlink>
      <a:folHlink>
        <a:srgbClr val="99CC0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утюр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1">
        <a:dk1>
          <a:srgbClr val="000000"/>
        </a:dk1>
        <a:lt1>
          <a:srgbClr val="FFFFFF"/>
        </a:lt1>
        <a:dk2>
          <a:srgbClr val="008080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2">
        <a:dk1>
          <a:srgbClr val="000000"/>
        </a:dk1>
        <a:lt1>
          <a:srgbClr val="FFFFFF"/>
        </a:lt1>
        <a:dk2>
          <a:srgbClr val="4D4D4D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3">
        <a:dk1>
          <a:srgbClr val="000000"/>
        </a:dk1>
        <a:lt1>
          <a:srgbClr val="FFFFFF"/>
        </a:lt1>
        <a:dk2>
          <a:srgbClr val="1C1C1C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4">
        <a:dk1>
          <a:srgbClr val="000000"/>
        </a:dk1>
        <a:lt1>
          <a:srgbClr val="FFFFFF"/>
        </a:lt1>
        <a:dk2>
          <a:srgbClr val="1C1C1C"/>
        </a:dk2>
        <a:lt2>
          <a:srgbClr val="808080"/>
        </a:lt2>
        <a:accent1>
          <a:srgbClr val="00808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E78A00"/>
        </a:accent6>
        <a:hlink>
          <a:srgbClr val="C0C0C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5">
        <a:dk1>
          <a:srgbClr val="000000"/>
        </a:dk1>
        <a:lt1>
          <a:srgbClr val="FFFFFF"/>
        </a:lt1>
        <a:dk2>
          <a:srgbClr val="008080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6">
        <a:dk1>
          <a:srgbClr val="000000"/>
        </a:dk1>
        <a:lt1>
          <a:srgbClr val="FFFFFF"/>
        </a:lt1>
        <a:dk2>
          <a:srgbClr val="080808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+" id="{F7BBB245-C9BC-BA43-80AB-C21372824DAE}" vid="{6FBB5A1C-A9B2-3C43-B7D7-CBD79BB86CE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7611</TotalTime>
  <Words>1236</Words>
  <Application>Microsoft Macintosh PowerPoint</Application>
  <PresentationFormat>On-screen Show (16:9)</PresentationFormat>
  <Paragraphs>265</Paragraphs>
  <Slides>13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sibur_new_ext</vt:lpstr>
      <vt:lpstr>think-cell Slide</vt:lpstr>
      <vt:lpstr>Школа аналитики данных СИБУР: выученные уроки</vt:lpstr>
      <vt:lpstr>ВВОДНАЯ</vt:lpstr>
      <vt:lpstr>Механика запуска</vt:lpstr>
      <vt:lpstr>Подход к обучению</vt:lpstr>
      <vt:lpstr>КУЛЬТУРА</vt:lpstr>
      <vt:lpstr>СРЕДА ДЛЯ РАБОТЫ</vt:lpstr>
      <vt:lpstr>ОКРУЖЕНИЕ</vt:lpstr>
      <vt:lpstr>ГЛАВНЫЙ ВОПРОС</vt:lpstr>
      <vt:lpstr>ЛЮДИ, КОТОРЫХ МЫ УЧИМ</vt:lpstr>
      <vt:lpstr>КОМАНДА ШКОЛЫ</vt:lpstr>
      <vt:lpstr>ОБРАТНАЯ СВЯЗЬ</vt:lpstr>
      <vt:lpstr>ИТОГИ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людей от бизнеса как масштабируемое решение для выстраивания Data Governance</dc:title>
  <dc:creator>Телятник Андрей Георгиевич</dc:creator>
  <cp:lastModifiedBy>Andrew Telyatnik</cp:lastModifiedBy>
  <cp:revision>124</cp:revision>
  <dcterms:created xsi:type="dcterms:W3CDTF">2019-05-20T11:40:09Z</dcterms:created>
  <dcterms:modified xsi:type="dcterms:W3CDTF">2020-10-09T10:13:41Z</dcterms:modified>
</cp:coreProperties>
</file>