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>
        <p:scale>
          <a:sx n="100" d="100"/>
          <a:sy n="100" d="100"/>
        </p:scale>
        <p:origin x="9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8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6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8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3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3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EA80-186B-4E7C-B02B-BBE3FA1D692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B049-4135-4BC5-86FD-04B3933A1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5" y="418138"/>
            <a:ext cx="4876810" cy="240182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96585"/>
          </a:xfrm>
        </p:spPr>
        <p:txBody>
          <a:bodyPr>
            <a:noAutofit/>
          </a:bodyPr>
          <a:lstStyle/>
          <a:p>
            <a:r>
              <a:rPr lang="ru-RU" sz="6600" b="0" dirty="0"/>
              <a:t>Танго с </a:t>
            </a:r>
            <a:r>
              <a:rPr lang="en-US" sz="6600" b="0" dirty="0"/>
              <a:t>UX </a:t>
            </a:r>
            <a:r>
              <a:rPr lang="ru-RU" sz="6600" b="0" dirty="0" smtClean="0"/>
              <a:t>дизайнерами</a:t>
            </a:r>
            <a:endParaRPr lang="ru-RU" sz="6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34005" y="5237786"/>
            <a:ext cx="6400800" cy="12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Лилия Горбачик</a:t>
            </a:r>
          </a:p>
          <a:p>
            <a:pPr algn="r"/>
            <a:r>
              <a:rPr lang="en-US" dirty="0" smtClean="0"/>
              <a:t>Product Manager @Intermedia.com</a:t>
            </a:r>
            <a:endParaRPr lang="en-US" dirty="0"/>
          </a:p>
        </p:txBody>
      </p:sp>
      <p:pic>
        <p:nvPicPr>
          <p:cNvPr id="7" name="Picture 8" descr="ÐÐ°ÑÑÐ¸Ð½ÐºÐ¸ Ð¿Ð¾ Ð·Ð°Ð¿ÑÐ¾ÑÑ interme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6" y="5237786"/>
            <a:ext cx="2801074" cy="10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2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упростить общение с дизайнерами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159000"/>
            <a:ext cx="1069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Вовлечение в предметную область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Общение с клиентами, саппортом, сейлзами, онбордингом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Унификация интерфейсов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Дизайн-система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Фокус на нуждах пользователей, а не на компонентах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Тестирование интерфейсов на людях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000" dirty="0" smtClean="0"/>
              <a:t>Эмпатия </a:t>
            </a:r>
            <a:r>
              <a:rPr lang="ru-RU" sz="3000" dirty="0" smtClean="0">
                <a:sym typeface="Wingdings" panose="05000000000000000000" pitchFamily="2" charset="2"/>
              </a:rPr>
              <a:t>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3874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Вовлечение в предметную область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66700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Понимание общих принципов построения интерфейсов </a:t>
            </a:r>
            <a:endParaRPr lang="ru-RU" sz="3000" dirty="0" smtClean="0"/>
          </a:p>
          <a:p>
            <a:r>
              <a:rPr lang="ru-RU" sz="3000" dirty="0" smtClean="0"/>
              <a:t>не </a:t>
            </a:r>
            <a:r>
              <a:rPr lang="ru-RU" sz="3000" dirty="0" smtClean="0"/>
              <a:t>заменит знаний предметной </a:t>
            </a:r>
            <a:r>
              <a:rPr lang="ru-RU" sz="3000" dirty="0" smtClean="0"/>
              <a:t>области.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233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Общение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216150"/>
            <a:ext cx="1061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Общение с клиентами, сейлзами, саппортом, онбодингом даст больше, чем чтение кейсов или карточек в </a:t>
            </a:r>
            <a:r>
              <a:rPr lang="en-US" sz="3000" dirty="0" smtClean="0"/>
              <a:t>CRM.</a:t>
            </a:r>
          </a:p>
          <a:p>
            <a:endParaRPr lang="ru-RU" sz="3000" dirty="0" smtClean="0"/>
          </a:p>
          <a:p>
            <a:r>
              <a:rPr lang="ru-RU" sz="3000" dirty="0" smtClean="0"/>
              <a:t>Люди сопереживают людям, а не записям в базах данных.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812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 унификация интерфейсов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" b="34970"/>
          <a:stretch/>
        </p:blipFill>
        <p:spPr bwMode="auto">
          <a:xfrm>
            <a:off x="0" y="1600199"/>
            <a:ext cx="12192000" cy="529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05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 дизайн системе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pic>
        <p:nvPicPr>
          <p:cNvPr id="4" name="Picture 2" descr="Image for 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81" y="1366282"/>
            <a:ext cx="5428838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17" y="361950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2414" y="6242050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83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Спасет ли нас дизайн система?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81200"/>
            <a:ext cx="10439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/>
              <a:t>Поможет ли дизайн система говорить с дизайнерами на одном языке?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/>
              <a:t>Поможет ли дизайн система упростить разработку?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/>
              <a:t>Поможет ли дизайн система упроситить разработку требований?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72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Дизайн система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1690688"/>
            <a:ext cx="10680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Плюсы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Понятные общие принципы работы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Конструктор Лего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Пользователю проще ориентироваться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Разработчики используют знакомые оттестированные компоненты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Идеально подходит для старта нового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401143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Дизайн система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38200" y="1690688"/>
            <a:ext cx="110045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Минусы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Новый сценарий будет беспощадно подгоняться под существующие паттерны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Есть предел расширения существующих компонентов. Введение нового компонента очень болезненно.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Смещение фокуса с пользовательских сценариев на компоненты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Дизайн система сама по себе не обеспечивает классный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58350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Дизайн система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838200" y="1690688"/>
            <a:ext cx="105791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Если все так хорошо, почему же так </a:t>
            </a:r>
            <a:r>
              <a:rPr lang="ru-RU" dirty="0" smtClean="0">
                <a:solidFill>
                  <a:schemeClr val="tx1"/>
                </a:solidFill>
              </a:rPr>
              <a:t>плохо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Сложность внедрения в существующих крупных проектах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Разные продукты\части написаны на разных </a:t>
            </a:r>
            <a:r>
              <a:rPr lang="ru-RU" dirty="0" smtClean="0">
                <a:solidFill>
                  <a:schemeClr val="tx1"/>
                </a:solidFill>
              </a:rPr>
              <a:t>технологиях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Ограничения системы, о которых уже никто не помнит</a:t>
            </a:r>
            <a:endParaRPr lang="ru-RU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Обновить пару сотен страниц сложнее, чем </a:t>
            </a:r>
            <a:r>
              <a:rPr lang="ru-RU" dirty="0" smtClean="0">
                <a:solidFill>
                  <a:schemeClr val="tx1"/>
                </a:solidFill>
              </a:rPr>
              <a:t>кажется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Кастомизация компонентов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Большая вариативность кейсов, невозможно покрыть одним компонентом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Таблица простая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Таблица </a:t>
            </a:r>
            <a:r>
              <a:rPr lang="ru-RU" dirty="0" smtClean="0">
                <a:solidFill>
                  <a:schemeClr val="tx1"/>
                </a:solidFill>
              </a:rPr>
              <a:t>сложная, с </a:t>
            </a:r>
            <a:r>
              <a:rPr lang="ru-RU" dirty="0">
                <a:solidFill>
                  <a:schemeClr val="tx1"/>
                </a:solidFill>
              </a:rPr>
              <a:t>ядерной установкой и перламутровыми пуговицами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4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Непридуманная история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838199" y="1690688"/>
            <a:ext cx="10896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Пересборка </a:t>
            </a:r>
            <a:r>
              <a:rPr lang="ru-RU" dirty="0" smtClean="0">
                <a:solidFill>
                  <a:schemeClr val="tx1"/>
                </a:solidFill>
              </a:rPr>
              <a:t>существующего сервиса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Цель – сделать сервис понятным и простым в </a:t>
            </a:r>
            <a:r>
              <a:rPr lang="ru-RU" dirty="0" smtClean="0">
                <a:solidFill>
                  <a:schemeClr val="tx1"/>
                </a:solidFill>
              </a:rPr>
              <a:t> использовании</a:t>
            </a:r>
            <a:r>
              <a:rPr lang="ru-RU" dirty="0" smtClean="0">
                <a:solidFill>
                  <a:schemeClr val="tx1"/>
                </a:solidFill>
              </a:rPr>
              <a:t>, чтобы пользователи сами им пользовались без помощи онбординга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Проблемы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У нас нет таких компонент в библиотеке, </a:t>
            </a:r>
            <a:r>
              <a:rPr lang="ru-RU" dirty="0" smtClean="0">
                <a:solidFill>
                  <a:schemeClr val="tx1"/>
                </a:solidFill>
              </a:rPr>
              <a:t>может, </a:t>
            </a:r>
            <a:r>
              <a:rPr lang="ru-RU" dirty="0" smtClean="0">
                <a:solidFill>
                  <a:schemeClr val="tx1"/>
                </a:solidFill>
              </a:rPr>
              <a:t>исключим этот сценарий?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Слишком много полей, может, </a:t>
            </a:r>
            <a:r>
              <a:rPr lang="ru-RU" dirty="0" smtClean="0">
                <a:solidFill>
                  <a:schemeClr val="tx1"/>
                </a:solidFill>
              </a:rPr>
              <a:t>что-то удалим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чем будем говорить</a:t>
            </a:r>
            <a:endParaRPr lang="ru-RU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12900"/>
            <a:ext cx="106045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Проблемы </a:t>
            </a:r>
            <a:r>
              <a:rPr lang="ru-RU" sz="2800" dirty="0" smtClean="0">
                <a:solidFill>
                  <a:schemeClr val="tx1"/>
                </a:solidFill>
              </a:rPr>
              <a:t>в общении с дизайнерами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Глобальные и локальные цели – как искать </a:t>
            </a:r>
            <a:r>
              <a:rPr lang="ru-RU" sz="2800" dirty="0" smtClean="0">
                <a:solidFill>
                  <a:schemeClr val="tx1"/>
                </a:solidFill>
              </a:rPr>
              <a:t>точки соприкосновения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Как упростить общение с дизайнерами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Дизайн-система</a:t>
            </a:r>
            <a:r>
              <a:rPr lang="ru-RU" sz="2800" dirty="0" smtClean="0">
                <a:solidFill>
                  <a:schemeClr val="tx1"/>
                </a:solidFill>
              </a:rPr>
              <a:t>. Спасет ли она нас всех?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Тестирование на людях. Зачем? Когда?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О чем помнить при общении с дизайнерами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Тестирование на людях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747838"/>
            <a:ext cx="10896601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Даже </a:t>
            </a:r>
            <a:r>
              <a:rPr lang="ru-RU" dirty="0" smtClean="0"/>
              <a:t>если есть дизайн система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Даже </a:t>
            </a:r>
            <a:r>
              <a:rPr lang="ru-RU" dirty="0" smtClean="0"/>
              <a:t>если вы опираетесь на </a:t>
            </a:r>
            <a:r>
              <a:rPr lang="en-US" dirty="0" smtClean="0"/>
              <a:t>UX </a:t>
            </a:r>
            <a:r>
              <a:rPr lang="ru-RU" dirty="0" smtClean="0"/>
              <a:t>исследования о построении интерфейсов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Нужно </a:t>
            </a:r>
            <a:r>
              <a:rPr lang="ru-RU" dirty="0" smtClean="0"/>
              <a:t>тестировать на живых людях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Люди </a:t>
            </a:r>
            <a:r>
              <a:rPr lang="ru-RU" dirty="0" smtClean="0"/>
              <a:t>умеют удивлять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Не </a:t>
            </a:r>
            <a:r>
              <a:rPr lang="ru-RU" dirty="0" smtClean="0"/>
              <a:t>все в мире айтишники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8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Непридуманная история</a:t>
            </a:r>
            <a:endParaRPr lang="ru-RU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4457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 </a:t>
            </a:r>
            <a:r>
              <a:rPr lang="ru-RU" b="1" dirty="0" smtClean="0"/>
              <a:t>точки зрения дизайнеров</a:t>
            </a:r>
            <a:r>
              <a:rPr lang="ru-RU" dirty="0" smtClean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Теги </a:t>
            </a:r>
            <a:r>
              <a:rPr lang="ru-RU" dirty="0" smtClean="0"/>
              <a:t>– безусловный выбор.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Теги </a:t>
            </a:r>
            <a:r>
              <a:rPr lang="ru-RU" dirty="0" smtClean="0"/>
              <a:t>– это гибкость, расширенный поиск, модно, молодежно.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С точки зрения пользователей</a:t>
            </a:r>
            <a:r>
              <a:rPr lang="ru-RU" dirty="0" smtClean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Зачем </a:t>
            </a:r>
            <a:r>
              <a:rPr lang="ru-RU" dirty="0" smtClean="0"/>
              <a:t>делать какие-то непонятные теги, если мы только привыкли к папкам?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 smtClean="0"/>
              <a:t>использовали папки 10, 20 лет, зачем менять на теги и проходить обучение заново?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2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Разные сегменты пользователей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106616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Необходимо учитывать потребности как маленьких компаний, так и корпораций. Как тех админов, так и нетехнических пользователей.</a:t>
            </a:r>
          </a:p>
          <a:p>
            <a:pPr marL="0" indent="0">
              <a:buNone/>
            </a:pPr>
            <a:r>
              <a:rPr lang="ru-RU" b="1" dirty="0" smtClean="0"/>
              <a:t>Дизайнеры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Нужно строить два разных </a:t>
            </a:r>
            <a:r>
              <a:rPr lang="ru-RU" dirty="0" smtClean="0"/>
              <a:t>интерфейса.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Продакт менеджер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Мы не можем поддерживать два продукта, это слишком дорого.</a:t>
            </a:r>
          </a:p>
          <a:p>
            <a:pPr marL="0" indent="0">
              <a:buNone/>
            </a:pPr>
            <a:r>
              <a:rPr lang="ru-RU" b="1" dirty="0" smtClean="0"/>
              <a:t>Компромис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Визарды для нетех пользователей. </a:t>
            </a:r>
          </a:p>
          <a:p>
            <a:pPr marL="0" indent="0">
              <a:buNone/>
            </a:pPr>
            <a:r>
              <a:rPr lang="ru-RU" dirty="0" smtClean="0"/>
              <a:t>Базовые и расширенные настройки.</a:t>
            </a:r>
          </a:p>
        </p:txBody>
      </p:sp>
    </p:spTree>
    <p:extLst>
      <p:ext uri="{BB962C8B-B14F-4D97-AF65-F5344CB8AC3E}">
        <p14:creationId xmlns:p14="http://schemas.microsoft.com/office/powerpoint/2010/main" val="133788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Английский язык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102995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Учите английский язык!!!</a:t>
            </a:r>
          </a:p>
          <a:p>
            <a:pPr marL="0" indent="0" algn="ctr">
              <a:buNone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Я </a:t>
            </a:r>
            <a:r>
              <a:rPr lang="ru-RU" dirty="0" smtClean="0"/>
              <a:t>не пойду на встречу с клиентом, потому что не уверен в своем английском.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Мне </a:t>
            </a:r>
            <a:r>
              <a:rPr lang="ru-RU" dirty="0" smtClean="0"/>
              <a:t>нужно пару дней, чтобы написать письмо сейлзам.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Я </a:t>
            </a:r>
            <a:r>
              <a:rPr lang="ru-RU" dirty="0" smtClean="0"/>
              <a:t>подожду (возможно пару лет), пока эту книгу переведут на русский язык.</a:t>
            </a:r>
          </a:p>
        </p:txBody>
      </p:sp>
    </p:spTree>
    <p:extLst>
      <p:ext uri="{BB962C8B-B14F-4D97-AF65-F5344CB8AC3E}">
        <p14:creationId xmlns:p14="http://schemas.microsoft.com/office/powerpoint/2010/main" val="276992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Эмпатия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2335"/>
            <a:ext cx="10515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Самый недооцененный пункт в вопросе построения общения с дизайнерами.</a:t>
            </a:r>
          </a:p>
        </p:txBody>
      </p:sp>
    </p:spTree>
    <p:extLst>
      <p:ext uri="{BB962C8B-B14F-4D97-AF65-F5344CB8AC3E}">
        <p14:creationId xmlns:p14="http://schemas.microsoft.com/office/powerpoint/2010/main" val="2813236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построить общение с дизайнерами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131177" y="1726407"/>
            <a:ext cx="60198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Держать фокус на главной цели продукта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Держать фокус на аудитории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Держать фокус на основных сценариях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Спрашивать: чего пользователь должен достигнуть на этой странице?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9927" y="1992553"/>
            <a:ext cx="2046684" cy="1562100"/>
          </a:xfrm>
          <a:prstGeom prst="cloudCallout">
            <a:avLst>
              <a:gd name="adj1" fmla="val -70882"/>
              <a:gd name="adj2" fmla="val 17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если он в ногу себе выстрелит?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508627" y="1492250"/>
            <a:ext cx="2133600" cy="1771650"/>
          </a:xfrm>
          <a:prstGeom prst="cloudCallout">
            <a:avLst>
              <a:gd name="adj1" fmla="val 59901"/>
              <a:gd name="adj2" fmla="val 4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если он никогда не видел контакт центр?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8223584" y="5023885"/>
            <a:ext cx="2819400" cy="1562100"/>
          </a:xfrm>
          <a:prstGeom prst="cloudCallout">
            <a:avLst>
              <a:gd name="adj1" fmla="val -53897"/>
              <a:gd name="adj2" fmla="val -44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если ему нужно обновить сразу 100 пользователей?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317500" y="5023885"/>
            <a:ext cx="3429000" cy="1561428"/>
          </a:xfrm>
          <a:prstGeom prst="cloudCallout">
            <a:avLst>
              <a:gd name="adj1" fmla="val 29035"/>
              <a:gd name="adj2" fmla="val -78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 просто удалить 20 полей, даже на страницу не влезают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0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построить общение с дизайнерами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2670656" y="2006600"/>
            <a:ext cx="60198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 startAt="5"/>
            </a:pPr>
            <a:r>
              <a:rPr lang="ru-RU" dirty="0" smtClean="0">
                <a:solidFill>
                  <a:schemeClr val="tx1"/>
                </a:solidFill>
              </a:rPr>
              <a:t>Приобретать знания в доменной области, даже если это очень сложно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ru-RU" dirty="0" smtClean="0">
                <a:solidFill>
                  <a:schemeClr val="tx1"/>
                </a:solidFill>
              </a:rPr>
              <a:t>Общаться с пользователями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ru-RU" dirty="0" smtClean="0">
                <a:solidFill>
                  <a:schemeClr val="tx1"/>
                </a:solidFill>
              </a:rPr>
              <a:t>Общаться с внутренними командами</a:t>
            </a:r>
          </a:p>
          <a:p>
            <a:pPr marL="514350" indent="-514350" algn="l">
              <a:buFont typeface="+mj-lt"/>
              <a:buAutoNum type="arabicPeriod" startAt="5"/>
            </a:pPr>
            <a:r>
              <a:rPr lang="ru-RU" dirty="0" smtClean="0">
                <a:solidFill>
                  <a:schemeClr val="tx1"/>
                </a:solidFill>
              </a:rPr>
              <a:t>Не забывать про эмпатию.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9272672" y="1936575"/>
            <a:ext cx="2046684" cy="1702150"/>
          </a:xfrm>
          <a:prstGeom prst="cloudCallout">
            <a:avLst>
              <a:gd name="adj1" fmla="val -72815"/>
              <a:gd name="adj2" fmla="val 4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меня не очень с англ, можно я не пойду?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407027" y="2006600"/>
            <a:ext cx="2133600" cy="1562100"/>
          </a:xfrm>
          <a:prstGeom prst="cloudCallout">
            <a:avLst>
              <a:gd name="adj1" fmla="val 66747"/>
              <a:gd name="adj2" fmla="val 15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Тренинг на 3 дня? Потеря времени</a:t>
            </a: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8690456" y="4191000"/>
            <a:ext cx="2209800" cy="1295400"/>
          </a:xfrm>
          <a:prstGeom prst="cloudCallout">
            <a:avLst>
              <a:gd name="adj1" fmla="val -72903"/>
              <a:gd name="adj2" fmla="val 43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Расскажи, что тебя беспокоит.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51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0884" y="24415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СПАСИБО!</a:t>
            </a:r>
            <a:endParaRPr lang="ru-R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50" y="3089275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5769" y="5867400"/>
            <a:ext cx="97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LinkedIn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8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 мне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03" y="1057279"/>
            <a:ext cx="3278798" cy="3072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1926522"/>
            <a:ext cx="3159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Лилия Горбачик</a:t>
            </a:r>
          </a:p>
          <a:p>
            <a:r>
              <a:rPr lang="ru-RU" sz="2800" dirty="0" smtClean="0"/>
              <a:t>Продакт-менеджер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759974"/>
            <a:ext cx="740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 -&gt; QA lead -&gt; Pre-sales engineer -&gt; </a:t>
            </a:r>
            <a:r>
              <a:rPr lang="en-US" dirty="0"/>
              <a:t>P</a:t>
            </a:r>
            <a:r>
              <a:rPr lang="en-US" dirty="0" smtClean="0"/>
              <a:t>roject Manager -&gt; Product Manager</a:t>
            </a:r>
            <a:endParaRPr lang="en-US" dirty="0"/>
          </a:p>
        </p:txBody>
      </p:sp>
      <p:pic>
        <p:nvPicPr>
          <p:cNvPr id="12" name="Picture 2" descr="ÐÐ°ÑÑÐ¸Ð½ÐºÐ¸ Ð¿Ð¾ Ð·Ð°Ð¿ÑÐ¾ÑÑ dell em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6" y="5825942"/>
            <a:ext cx="2736304" cy="4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Ð°ÑÑÐ¸Ð½ÐºÐ¸ Ð¿Ð¾ Ð·Ð°Ð¿ÑÐ¾ÑÑ kofax lexmar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51" y="5619537"/>
            <a:ext cx="2232050" cy="8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ÐÐ°ÑÑÐ¸Ð½ÐºÐ¸ Ð¿Ð¾ Ð·Ð°Ð¿ÑÐ¾ÑÑ intermedi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26" y="2063338"/>
            <a:ext cx="1800200" cy="6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ÐÐ°ÑÑÐ¸Ð½ÐºÐ¸ Ð¿Ð¾ Ð·Ð°Ð¿ÑÐ¾ÑÑ yandex money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74" y="5619537"/>
            <a:ext cx="2878252" cy="7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1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дизайнерами бывает тяжело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pic>
        <p:nvPicPr>
          <p:cNvPr id="18" name="Picture 4" descr="Premium Vector | Cartoon of two little girls fighting over a teddy bear.  the conflict between childr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53" y="1822335"/>
            <a:ext cx="48863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Callout 2 (Border and Accent Bar) 18"/>
          <p:cNvSpPr/>
          <p:nvPr/>
        </p:nvSpPr>
        <p:spPr>
          <a:xfrm>
            <a:off x="7089055" y="1430337"/>
            <a:ext cx="1524000" cy="5334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9347"/>
              <a:gd name="adj6" fmla="val -6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Кастомер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именно тяжело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612900"/>
            <a:ext cx="1065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Сложная доменная область – контактный центр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Множество настроек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Компании – клиенты с разным уровнем тех знаний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Множество сегментов пользователей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Сложные отчеты и визуализация данных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ru-RU" sz="28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Разные локальные цели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54462" y="1406629"/>
            <a:ext cx="3886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rebuchet MS"/>
                <a:cs typeface="Trebuchet MS"/>
              </a:rPr>
              <a:t>Продакт менеджер</a:t>
            </a:r>
            <a:r>
              <a:rPr lang="en-US" b="1" dirty="0" smtClean="0">
                <a:latin typeface="Trebuchet MS"/>
                <a:cs typeface="Trebuchet MS"/>
              </a:rPr>
              <a:t>: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Адвокат </a:t>
            </a:r>
            <a:r>
              <a:rPr lang="ru-RU" strike="sngStrike" dirty="0" smtClean="0">
                <a:latin typeface="Trebuchet MS"/>
                <a:cs typeface="Trebuchet MS"/>
              </a:rPr>
              <a:t>дьявола</a:t>
            </a:r>
            <a:r>
              <a:rPr lang="ru-RU" dirty="0" smtClean="0">
                <a:latin typeface="Trebuchet MS"/>
                <a:cs typeface="Trebuchet MS"/>
              </a:rPr>
              <a:t> бизнеса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Достигнуть бизнес целей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Продать сервис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После продажи сервиса продать доп сервисы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Осчастливить</a:t>
            </a:r>
            <a:r>
              <a:rPr lang="en-US" dirty="0" smtClean="0">
                <a:latin typeface="Trebuchet MS"/>
                <a:cs typeface="Trebuchet MS"/>
              </a:rPr>
              <a:t>…</a:t>
            </a:r>
            <a:r>
              <a:rPr lang="ru-RU" dirty="0" smtClean="0">
                <a:latin typeface="Trebuchet MS"/>
                <a:cs typeface="Trebuchet MS"/>
              </a:rPr>
              <a:t> 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232305" y="1429666"/>
            <a:ext cx="352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UX </a:t>
            </a:r>
            <a:r>
              <a:rPr lang="ru-RU" b="1" dirty="0" smtClean="0">
                <a:latin typeface="Trebuchet MS"/>
                <a:cs typeface="Trebuchet MS"/>
              </a:rPr>
              <a:t>Дизайнер</a:t>
            </a:r>
            <a:r>
              <a:rPr lang="en-US" b="1" dirty="0" smtClean="0">
                <a:latin typeface="Trebuchet MS"/>
                <a:cs typeface="Trebuchet MS"/>
              </a:rPr>
              <a:t>: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Осчастливить пользователя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Trebuchet MS"/>
                <a:cs typeface="Trebuchet MS"/>
              </a:rPr>
              <a:t>Адвокат пользователя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Помочь </a:t>
            </a:r>
            <a:r>
              <a:rPr lang="ru-RU" dirty="0">
                <a:latin typeface="Trebuchet MS"/>
                <a:cs typeface="Trebuchet MS"/>
              </a:rPr>
              <a:t>пользователю достигнуть своих </a:t>
            </a:r>
            <a:r>
              <a:rPr lang="ru-RU" dirty="0" smtClean="0">
                <a:latin typeface="Trebuchet MS"/>
                <a:cs typeface="Trebuchet MS"/>
              </a:rPr>
              <a:t>целей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  <a:cs typeface="Trebuchet MS"/>
              </a:rPr>
              <a:t>Унификация пользовательского опыта</a:t>
            </a:r>
            <a:endParaRPr lang="en-US" dirty="0">
              <a:latin typeface="Trebuchet MS"/>
              <a:cs typeface="Trebuchet MS"/>
            </a:endParaRPr>
          </a:p>
          <a:p>
            <a:pPr>
              <a:buClr>
                <a:schemeClr val="tx2"/>
              </a:buClr>
            </a:pP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2851" y="4480166"/>
            <a:ext cx="43497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rebuchet MS"/>
                <a:cs typeface="Trebuchet MS"/>
              </a:rPr>
              <a:t>Аналитик</a:t>
            </a:r>
            <a:r>
              <a:rPr lang="ru-RU" dirty="0" smtClean="0">
                <a:latin typeface="Trebuchet MS"/>
                <a:cs typeface="Trebuchet MS"/>
              </a:rPr>
              <a:t>:</a:t>
            </a:r>
          </a:p>
          <a:p>
            <a:pPr marL="285750" indent="-285750">
              <a:buClr>
                <a:srgbClr val="4A7EBB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</a:rPr>
              <a:t>Продумать все сценарии</a:t>
            </a:r>
          </a:p>
          <a:p>
            <a:pPr marL="285750" indent="-285750">
              <a:buClr>
                <a:srgbClr val="4A7EBB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</a:rPr>
              <a:t>Учесть ограничения системы</a:t>
            </a:r>
          </a:p>
          <a:p>
            <a:pPr marL="285750" indent="-285750">
              <a:buClr>
                <a:srgbClr val="4A7EBB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</a:rPr>
              <a:t>Проработать взаимодействие с </a:t>
            </a:r>
            <a:r>
              <a:rPr lang="ru-RU" dirty="0" smtClean="0">
                <a:latin typeface="Trebuchet MS"/>
              </a:rPr>
              <a:t>другими </a:t>
            </a:r>
            <a:r>
              <a:rPr lang="ru-RU" dirty="0" smtClean="0">
                <a:latin typeface="Trebuchet MS"/>
              </a:rPr>
              <a:t>продуктами</a:t>
            </a:r>
          </a:p>
          <a:p>
            <a:pPr marL="285750" indent="-285750">
              <a:buClr>
                <a:srgbClr val="4A7EBB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</a:rPr>
              <a:t>Не нагружать систему</a:t>
            </a:r>
          </a:p>
          <a:p>
            <a:pPr marL="285750" indent="-285750">
              <a:buClr>
                <a:srgbClr val="4A7EBB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rebuchet MS"/>
              </a:rPr>
              <a:t>Подумать про производительность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32350" y="2558055"/>
            <a:ext cx="1143000" cy="1066800"/>
          </a:xfrm>
          <a:prstGeom prst="ellipse">
            <a:avLst/>
          </a:prstGeom>
          <a:solidFill>
            <a:srgbClr val="51ED64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90903" y="3054863"/>
            <a:ext cx="1143000" cy="1066800"/>
          </a:xfrm>
          <a:prstGeom prst="ellipse">
            <a:avLst/>
          </a:prstGeom>
          <a:solidFill>
            <a:srgbClr val="E8F44A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49455" y="2545999"/>
            <a:ext cx="1143000" cy="1066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5862403" y="3153895"/>
            <a:ext cx="3160947" cy="944936"/>
          </a:xfrm>
          <a:prstGeom prst="bentConnector3">
            <a:avLst>
              <a:gd name="adj1" fmla="val 360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79823" y="3752331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Истина где-то там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6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Одна глобальная цель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690688"/>
            <a:ext cx="10598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Глобальная цель – упростить интерфейс, позволить </a:t>
            </a:r>
            <a:r>
              <a:rPr lang="ru-RU" sz="2000" dirty="0" smtClean="0"/>
              <a:t>клиентам самим </a:t>
            </a:r>
            <a:r>
              <a:rPr lang="ru-RU" sz="2000" dirty="0" smtClean="0"/>
              <a:t>настраивать систему, продавать больше.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/>
              <a:t>Локальные цели продакт-менеджера и аналитика</a:t>
            </a:r>
            <a:r>
              <a:rPr lang="ru-RU" sz="2000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Сделать интерфейс привлекательным и </a:t>
            </a:r>
            <a:r>
              <a:rPr lang="ru-RU" sz="2000" dirty="0" smtClean="0"/>
              <a:t>продаваемым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Обновить интерфейс для конечных </a:t>
            </a:r>
            <a:r>
              <a:rPr lang="ru-RU" sz="2000" dirty="0" smtClean="0"/>
              <a:t>пользователей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Упростить и структурировать </a:t>
            </a:r>
            <a:r>
              <a:rPr lang="ru-RU" sz="2000" dirty="0" smtClean="0"/>
              <a:t>интерфейс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Перерабатывать частями админский интерфейс. Не создавать бесконечный проект на несколько лет. Делать релизы чаще, получать фидбэк от </a:t>
            </a:r>
            <a:r>
              <a:rPr lang="ru-RU" sz="2000" dirty="0" smtClean="0"/>
              <a:t>пользователя</a:t>
            </a:r>
            <a:r>
              <a:rPr lang="en-US" sz="2000" dirty="0"/>
              <a:t>.</a:t>
            </a: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Снизить нагрузку на саппорт в связи с изменениями в </a:t>
            </a:r>
            <a:r>
              <a:rPr lang="ru-RU" sz="2000" dirty="0" smtClean="0"/>
              <a:t>интерфейсе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b="1" dirty="0" smtClean="0"/>
              <a:t>Локальная цель дизайнеров: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Переработать интерфейс можно только полностью.  Нужен комплексный подход. Переделка частями сведет на нет все усилия.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298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Одна глобальная цель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52600"/>
            <a:ext cx="10788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Точки соприкосновения</a:t>
            </a:r>
            <a:r>
              <a:rPr lang="ru-RU" sz="2800" dirty="0" smtClean="0"/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/>
              <a:t>Разработать </a:t>
            </a:r>
            <a:r>
              <a:rPr lang="ru-RU" sz="2800" b="1" dirty="0" smtClean="0"/>
              <a:t>очень верхнеуровневые </a:t>
            </a:r>
            <a:r>
              <a:rPr lang="ru-RU" sz="2800" dirty="0" smtClean="0"/>
              <a:t>скетчи для переделки всей системы и поддержать стремление дизайнеров работать системно.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/>
              <a:t>Фокусироваться на маленьком кусочке за раз и прорабатывать его детально.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/>
              <a:t>После каждого запуска возвращаться к большой картине и перепроверять, актуальны ли глобальные планы.</a:t>
            </a:r>
            <a:endParaRPr lang="ru-RU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8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Жизнь без дизайнеров</a:t>
            </a:r>
            <a:endParaRPr lang="ru-RU" b="1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B5FD4C0-AC52-4710-B46C-5B6955C00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67" y="233478"/>
            <a:ext cx="1383634" cy="680922"/>
          </a:xfrm>
          <a:prstGeom prst="rect">
            <a:avLst/>
          </a:prstGeom>
        </p:spPr>
      </p:pic>
      <p:pic>
        <p:nvPicPr>
          <p:cNvPr id="4" name="Picture 2" descr="Albert Shum Archives : Global Ne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2" y="1403350"/>
            <a:ext cx="477671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5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944</Words>
  <Application>Microsoft Office PowerPoint</Application>
  <PresentationFormat>Widescreen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Trebuchet MS</vt:lpstr>
      <vt:lpstr>Wingdings</vt:lpstr>
      <vt:lpstr>Office Theme</vt:lpstr>
      <vt:lpstr>PowerPoint Presentation</vt:lpstr>
      <vt:lpstr>О чем будем говорить</vt:lpstr>
      <vt:lpstr>Обо мне</vt:lpstr>
      <vt:lpstr>С дизайнерами бывает тяжело</vt:lpstr>
      <vt:lpstr>Как именно тяжело</vt:lpstr>
      <vt:lpstr>Разные локальные цели</vt:lpstr>
      <vt:lpstr>Одна глобальная цель</vt:lpstr>
      <vt:lpstr>Одна глобальная цель</vt:lpstr>
      <vt:lpstr>Жизнь без дизайнеров</vt:lpstr>
      <vt:lpstr>Как упростить общение с дизайнерами</vt:lpstr>
      <vt:lpstr>Вовлечение в предметную область</vt:lpstr>
      <vt:lpstr>Общение</vt:lpstr>
      <vt:lpstr>От унификация интерфейсов</vt:lpstr>
      <vt:lpstr>К дизайн системе</vt:lpstr>
      <vt:lpstr>Спасет ли нас дизайн система?</vt:lpstr>
      <vt:lpstr>Дизайн система</vt:lpstr>
      <vt:lpstr>Дизайн система</vt:lpstr>
      <vt:lpstr>Дизайн система</vt:lpstr>
      <vt:lpstr>Непридуманная история</vt:lpstr>
      <vt:lpstr>Тестирование на людях</vt:lpstr>
      <vt:lpstr>Непридуманная история</vt:lpstr>
      <vt:lpstr>Разные сегменты пользователей</vt:lpstr>
      <vt:lpstr>Английский язык</vt:lpstr>
      <vt:lpstr>Эмпатия</vt:lpstr>
      <vt:lpstr>Как построить общение с дизайнерами</vt:lpstr>
      <vt:lpstr>Как построить общение с дизайнерами</vt:lpstr>
      <vt:lpstr>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Gorbachik</dc:creator>
  <cp:lastModifiedBy>Liliya Gorbachik</cp:lastModifiedBy>
  <cp:revision>12</cp:revision>
  <dcterms:created xsi:type="dcterms:W3CDTF">2021-05-21T15:38:57Z</dcterms:created>
  <dcterms:modified xsi:type="dcterms:W3CDTF">2021-05-21T17:20:24Z</dcterms:modified>
</cp:coreProperties>
</file>