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6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20"/>
  </p:notesMasterIdLst>
  <p:handoutMasterIdLst>
    <p:handoutMasterId r:id="rId21"/>
  </p:handoutMasterIdLst>
  <p:sldIdLst>
    <p:sldId id="307" r:id="rId2"/>
    <p:sldId id="303" r:id="rId3"/>
    <p:sldId id="295" r:id="rId4"/>
    <p:sldId id="304" r:id="rId5"/>
    <p:sldId id="301" r:id="rId6"/>
    <p:sldId id="273" r:id="rId7"/>
    <p:sldId id="296" r:id="rId8"/>
    <p:sldId id="264" r:id="rId9"/>
    <p:sldId id="299" r:id="rId10"/>
    <p:sldId id="263" r:id="rId11"/>
    <p:sldId id="265" r:id="rId12"/>
    <p:sldId id="271" r:id="rId13"/>
    <p:sldId id="280" r:id="rId14"/>
    <p:sldId id="305" r:id="rId15"/>
    <p:sldId id="282" r:id="rId16"/>
    <p:sldId id="281" r:id="rId17"/>
    <p:sldId id="270" r:id="rId18"/>
    <p:sldId id="272" r:id="rId19"/>
  </p:sldIdLst>
  <p:sldSz cx="12192000" cy="6858000"/>
  <p:notesSz cx="6797675" cy="9929813"/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E0DE15C4-D9D0-442C-A069-015AD96DA77E}">
          <p14:sldIdLst>
            <p14:sldId id="307"/>
            <p14:sldId id="303"/>
          </p14:sldIdLst>
        </p14:section>
        <p14:section name="What does EM mean?" id="{C7E852E8-F809-460E-805C-20E691B5A62C}">
          <p14:sldIdLst>
            <p14:sldId id="295"/>
            <p14:sldId id="304"/>
          </p14:sldIdLst>
        </p14:section>
        <p14:section name="Who has an impact?" id="{7B494F4E-24B3-4E9D-AF6E-34B3045138A2}">
          <p14:sldIdLst>
            <p14:sldId id="301"/>
          </p14:sldIdLst>
        </p14:section>
        <p14:section name="What the fate is?" id="{32C279EF-1D48-491C-89E6-BDCE1C4A9138}">
          <p14:sldIdLst>
            <p14:sldId id="273"/>
          </p14:sldIdLst>
        </p14:section>
        <p14:section name="Signs of the fate" id="{A6FE4044-C65F-44E9-9A1F-CE4F8818B7B5}">
          <p14:sldIdLst>
            <p14:sldId id="296"/>
            <p14:sldId id="264"/>
            <p14:sldId id="299"/>
            <p14:sldId id="263"/>
          </p14:sldIdLst>
        </p14:section>
        <p14:section name="H&amp;T" id="{C7752529-4C21-42E8-86E7-EDCD15E54C67}">
          <p14:sldIdLst>
            <p14:sldId id="265"/>
            <p14:sldId id="271"/>
            <p14:sldId id="280"/>
          </p14:sldIdLst>
        </p14:section>
        <p14:section name="Finish point" id="{00B4F041-822B-4E58-A8D1-8BDA591B1FC7}">
          <p14:sldIdLst>
            <p14:sldId id="305"/>
            <p14:sldId id="282"/>
            <p14:sldId id="281"/>
          </p14:sldIdLst>
        </p14:section>
        <p14:section name="zzTMP" id="{425CB071-1CCB-429E-A556-35E3940DDB0E}">
          <p14:sldIdLst>
            <p14:sldId id="270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urii Medynskii" initials="IM" lastIdx="14" clrIdx="0">
    <p:extLst>
      <p:ext uri="{19B8F6BF-5375-455C-9EA6-DF929625EA0E}">
        <p15:presenceInfo xmlns:p15="http://schemas.microsoft.com/office/powerpoint/2012/main" userId="S-1-5-21-1464873791-2821958317-2405219447-164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9CB0"/>
    <a:srgbClr val="52BCD2"/>
    <a:srgbClr val="464547"/>
    <a:srgbClr val="B22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5" autoAdjust="0"/>
    <p:restoredTop sz="59399" autoAdjust="0"/>
  </p:normalViewPr>
  <p:slideViewPr>
    <p:cSldViewPr snapToGrid="0">
      <p:cViewPr varScale="1">
        <p:scale>
          <a:sx n="54" d="100"/>
          <a:sy n="54" d="100"/>
        </p:scale>
        <p:origin x="114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686"/>
    </p:cViewPr>
  </p:sorterViewPr>
  <p:notesViewPr>
    <p:cSldViewPr snapToGrid="0">
      <p:cViewPr varScale="1">
        <p:scale>
          <a:sx n="53" d="100"/>
          <a:sy n="53" d="100"/>
        </p:scale>
        <p:origin x="267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07T02:17:16.606" idx="1">
    <p:pos x="10" y="10"/>
    <p:text>Фокус на необходимости постановки задачи через свой опыт</p:text>
    <p:extLst>
      <p:ext uri="{C676402C-5697-4E1C-873F-D02D1690AC5C}">
        <p15:threadingInfo xmlns:p15="http://schemas.microsoft.com/office/powerpoint/2012/main" timeZoneBias="-180"/>
      </p:ext>
    </p:extLst>
  </p:cm>
  <p:cm authorId="1" dt="2017-04-07T02:18:09.186" idx="2">
    <p:pos x="10" y="106"/>
    <p:text>Не дергать аудиторию</p:text>
    <p:extLst>
      <p:ext uri="{C676402C-5697-4E1C-873F-D02D1690AC5C}">
        <p15:threadingInfo xmlns:p15="http://schemas.microsoft.com/office/powerpoint/2012/main" timeZoneBias="-180">
          <p15:parentCm authorId="1" idx="1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07T02:18:32.692" idx="3">
    <p:pos x="10" y="10"/>
    <p:text>Неустранимые ошибки (подумать как раскрыть)?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07T02:19:18.181" idx="4">
    <p:pos x="10" y="10"/>
    <p:text>Сначала фазы проекта ибо V-диаграмма про деливери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07T02:20:49.959" idx="5">
    <p:pos x="10" y="10"/>
    <p:text>Наложить роли на картинку для наглядности</p:text>
    <p:extLst>
      <p:ext uri="{C676402C-5697-4E1C-873F-D02D1690AC5C}">
        <p15:threadingInfo xmlns:p15="http://schemas.microsoft.com/office/powerpoint/2012/main" timeZoneBias="-180"/>
      </p:ext>
    </p:extLst>
  </p:cm>
  <p:cm authorId="1" dt="2017-04-07T02:23:10.147" idx="6">
    <p:pos x="10" y="106"/>
    <p:text>Продумать паттерн изложения (много параметрорв на входе, взять что-то одно напр. есть ли точки невозврата как между BA и Stakeholder.. между DEV и QA понятное дело есть)</p:text>
    <p:extLst>
      <p:ext uri="{C676402C-5697-4E1C-873F-D02D1690AC5C}">
        <p15:threadingInfo xmlns:p15="http://schemas.microsoft.com/office/powerpoint/2012/main" timeZoneBias="-180">
          <p15:parentCm authorId="1" idx="5"/>
        </p15:threadingInfo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07T02:25:36.134" idx="8">
    <p:pos x="10" y="10"/>
    <p:text>Размазать по знакам судьбы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07T02:17:16.606" idx="1">
    <p:pos x="10" y="10"/>
    <p:text>Фокус на необходимости постановки задачи через свой опыт</p:text>
    <p:extLst>
      <p:ext uri="{C676402C-5697-4E1C-873F-D02D1690AC5C}">
        <p15:threadingInfo xmlns:p15="http://schemas.microsoft.com/office/powerpoint/2012/main" timeZoneBias="-180"/>
      </p:ext>
    </p:extLst>
  </p:cm>
  <p:cm authorId="1" dt="2017-04-07T02:18:09.186" idx="2">
    <p:pos x="10" y="106"/>
    <p:text>Не дергать аудиторию</p:text>
    <p:extLst>
      <p:ext uri="{C676402C-5697-4E1C-873F-D02D1690AC5C}">
        <p15:threadingInfo xmlns:p15="http://schemas.microsoft.com/office/powerpoint/2012/main" timeZoneBias="-180">
          <p15:parentCm authorId="1" idx="1"/>
        </p15:threadingInfo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B39FB6-99E5-4D58-B963-92E93030E17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1EA444-3B06-4BB1-88FD-50A48C163E9E}">
      <dgm:prSet phldrT="[Text]"/>
      <dgm:spPr>
        <a:solidFill>
          <a:srgbClr val="52BCD2"/>
        </a:solidFill>
      </dgm:spPr>
      <dgm:t>
        <a:bodyPr/>
        <a:lstStyle/>
        <a:p>
          <a:r>
            <a:rPr lang="ru-RU" dirty="0" smtClean="0"/>
            <a:t>Что считать дорогой ошибкой?</a:t>
          </a:r>
          <a:endParaRPr lang="en-US" dirty="0"/>
        </a:p>
      </dgm:t>
    </dgm:pt>
    <dgm:pt modelId="{F1B3B09D-C679-4164-9781-342640AB17EC}" type="parTrans" cxnId="{F94E4127-1AB8-4B81-98E2-1A08A4D749B3}">
      <dgm:prSet/>
      <dgm:spPr/>
      <dgm:t>
        <a:bodyPr/>
        <a:lstStyle/>
        <a:p>
          <a:endParaRPr lang="en-US"/>
        </a:p>
      </dgm:t>
    </dgm:pt>
    <dgm:pt modelId="{D988BFE8-9D5B-482F-9213-D4041878AFF4}" type="sibTrans" cxnId="{F94E4127-1AB8-4B81-98E2-1A08A4D749B3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n-US"/>
        </a:p>
      </dgm:t>
    </dgm:pt>
    <dgm:pt modelId="{798576F4-4B1E-4499-B273-250F64D70745}">
      <dgm:prSet phldrT="[Text]"/>
      <dgm:spPr>
        <a:solidFill>
          <a:srgbClr val="52BCD2"/>
        </a:solidFill>
      </dgm:spPr>
      <dgm:t>
        <a:bodyPr/>
        <a:lstStyle/>
        <a:p>
          <a:r>
            <a:rPr lang="ru-RU" dirty="0" smtClean="0"/>
            <a:t>Чьи ошибки дороже?</a:t>
          </a:r>
          <a:endParaRPr lang="en-US" dirty="0"/>
        </a:p>
      </dgm:t>
    </dgm:pt>
    <dgm:pt modelId="{956BDA6C-D93E-405F-A71F-777DA94E851F}" type="parTrans" cxnId="{B1914AD4-A0EB-4D29-97A3-EE3DDB98556C}">
      <dgm:prSet/>
      <dgm:spPr/>
      <dgm:t>
        <a:bodyPr/>
        <a:lstStyle/>
        <a:p>
          <a:endParaRPr lang="en-US"/>
        </a:p>
      </dgm:t>
    </dgm:pt>
    <dgm:pt modelId="{43DAD6B4-F45A-46FA-8500-4ED5BC936804}" type="sibTrans" cxnId="{B1914AD4-A0EB-4D29-97A3-EE3DDB98556C}">
      <dgm:prSet/>
      <dgm:spPr/>
      <dgm:t>
        <a:bodyPr/>
        <a:lstStyle/>
        <a:p>
          <a:endParaRPr lang="en-US"/>
        </a:p>
      </dgm:t>
    </dgm:pt>
    <dgm:pt modelId="{E662E2A0-AFEC-41A4-BFBF-F6EA3E7FF8C7}">
      <dgm:prSet phldrT="[Text]"/>
      <dgm:spPr>
        <a:solidFill>
          <a:srgbClr val="52BCD2"/>
        </a:solidFill>
      </dgm:spPr>
      <dgm:t>
        <a:bodyPr/>
        <a:lstStyle/>
        <a:p>
          <a:r>
            <a:rPr lang="ru-RU" dirty="0" smtClean="0"/>
            <a:t>Идея систематики</a:t>
          </a:r>
          <a:endParaRPr lang="en-US" dirty="0"/>
        </a:p>
      </dgm:t>
    </dgm:pt>
    <dgm:pt modelId="{7B6777E7-236D-422D-BD5C-CAF2BF77AA17}" type="parTrans" cxnId="{1515E33E-C065-4B41-BC2C-2040B6B739E7}">
      <dgm:prSet/>
      <dgm:spPr/>
      <dgm:t>
        <a:bodyPr/>
        <a:lstStyle/>
        <a:p>
          <a:endParaRPr lang="en-US"/>
        </a:p>
      </dgm:t>
    </dgm:pt>
    <dgm:pt modelId="{9C7D57E8-6728-4681-A267-0EC3975A88AD}" type="sibTrans" cxnId="{1515E33E-C065-4B41-BC2C-2040B6B739E7}">
      <dgm:prSet/>
      <dgm:spPr/>
      <dgm:t>
        <a:bodyPr/>
        <a:lstStyle/>
        <a:p>
          <a:endParaRPr lang="en-US"/>
        </a:p>
      </dgm:t>
    </dgm:pt>
    <dgm:pt modelId="{A3D0EAAF-CA6B-4E0B-B5A4-08DDA20631EC}">
      <dgm:prSet phldrT="[Text]"/>
      <dgm:spPr>
        <a:solidFill>
          <a:srgbClr val="52BCD2"/>
        </a:solidFill>
      </dgm:spPr>
      <dgm:t>
        <a:bodyPr/>
        <a:lstStyle/>
        <a:p>
          <a:r>
            <a:rPr lang="ru-RU" dirty="0" smtClean="0"/>
            <a:t>Паттерны для выявления ошибок</a:t>
          </a:r>
          <a:endParaRPr lang="en-US" dirty="0"/>
        </a:p>
      </dgm:t>
    </dgm:pt>
    <dgm:pt modelId="{7825712D-6D2D-4C09-9248-B2A413A1A720}" type="parTrans" cxnId="{63459A4B-A046-473A-BA60-68ADE6148FD7}">
      <dgm:prSet/>
      <dgm:spPr/>
      <dgm:t>
        <a:bodyPr/>
        <a:lstStyle/>
        <a:p>
          <a:endParaRPr lang="en-US"/>
        </a:p>
      </dgm:t>
    </dgm:pt>
    <dgm:pt modelId="{EAEB44B9-69BF-4C85-813F-CC54D6F5C545}" type="sibTrans" cxnId="{63459A4B-A046-473A-BA60-68ADE6148FD7}">
      <dgm:prSet/>
      <dgm:spPr/>
      <dgm:t>
        <a:bodyPr/>
        <a:lstStyle/>
        <a:p>
          <a:endParaRPr lang="en-US"/>
        </a:p>
      </dgm:t>
    </dgm:pt>
    <dgm:pt modelId="{90630FF7-4C8B-4C59-A8F8-E4F75F71A392}">
      <dgm:prSet phldrT="[Text]"/>
      <dgm:spPr>
        <a:solidFill>
          <a:srgbClr val="52BCD2"/>
        </a:solidFill>
      </dgm:spPr>
      <dgm:t>
        <a:bodyPr/>
        <a:lstStyle/>
        <a:p>
          <a:r>
            <a:rPr lang="en-US" dirty="0" smtClean="0"/>
            <a:t>Hints and Tips</a:t>
          </a:r>
          <a:endParaRPr lang="en-US" dirty="0"/>
        </a:p>
      </dgm:t>
    </dgm:pt>
    <dgm:pt modelId="{740A0E5C-0C29-4128-966B-095495B6A7F4}" type="parTrans" cxnId="{31584FF7-F2F0-4045-B3ED-78396BAEDA36}">
      <dgm:prSet/>
      <dgm:spPr/>
      <dgm:t>
        <a:bodyPr/>
        <a:lstStyle/>
        <a:p>
          <a:endParaRPr lang="en-US"/>
        </a:p>
      </dgm:t>
    </dgm:pt>
    <dgm:pt modelId="{3162953D-C09E-4CED-86F9-605A0158447C}" type="sibTrans" cxnId="{31584FF7-F2F0-4045-B3ED-78396BAEDA36}">
      <dgm:prSet/>
      <dgm:spPr/>
      <dgm:t>
        <a:bodyPr/>
        <a:lstStyle/>
        <a:p>
          <a:endParaRPr lang="en-US"/>
        </a:p>
      </dgm:t>
    </dgm:pt>
    <dgm:pt modelId="{89751230-DD24-4F4D-A426-8EDD0A7B72B9}" type="pres">
      <dgm:prSet presAssocID="{19B39FB6-99E5-4D58-B963-92E93030E17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F62F421-E2B1-483E-B0AE-102A78D73B8F}" type="pres">
      <dgm:prSet presAssocID="{19B39FB6-99E5-4D58-B963-92E93030E175}" presName="Name1" presStyleCnt="0"/>
      <dgm:spPr/>
    </dgm:pt>
    <dgm:pt modelId="{418056A5-A079-42C2-A978-06ADAFB8375D}" type="pres">
      <dgm:prSet presAssocID="{19B39FB6-99E5-4D58-B963-92E93030E175}" presName="cycle" presStyleCnt="0"/>
      <dgm:spPr/>
    </dgm:pt>
    <dgm:pt modelId="{21EE2560-0304-4D13-A149-A9701D4BBCA9}" type="pres">
      <dgm:prSet presAssocID="{19B39FB6-99E5-4D58-B963-92E93030E175}" presName="srcNode" presStyleLbl="node1" presStyleIdx="0" presStyleCnt="5"/>
      <dgm:spPr/>
    </dgm:pt>
    <dgm:pt modelId="{3D5B97DE-EC49-47D3-B132-0635C6E11137}" type="pres">
      <dgm:prSet presAssocID="{19B39FB6-99E5-4D58-B963-92E93030E175}" presName="conn" presStyleLbl="parChTrans1D2" presStyleIdx="0" presStyleCnt="1"/>
      <dgm:spPr/>
      <dgm:t>
        <a:bodyPr/>
        <a:lstStyle/>
        <a:p>
          <a:endParaRPr lang="en-US"/>
        </a:p>
      </dgm:t>
    </dgm:pt>
    <dgm:pt modelId="{ECBFA2B9-6202-40B3-9899-EF9DDDBB59F7}" type="pres">
      <dgm:prSet presAssocID="{19B39FB6-99E5-4D58-B963-92E93030E175}" presName="extraNode" presStyleLbl="node1" presStyleIdx="0" presStyleCnt="5"/>
      <dgm:spPr/>
    </dgm:pt>
    <dgm:pt modelId="{2A7F03FE-5AE0-4F71-9A40-3E2F30EC5BE2}" type="pres">
      <dgm:prSet presAssocID="{19B39FB6-99E5-4D58-B963-92E93030E175}" presName="dstNode" presStyleLbl="node1" presStyleIdx="0" presStyleCnt="5"/>
      <dgm:spPr/>
    </dgm:pt>
    <dgm:pt modelId="{BA65870C-E010-494B-B826-E896F703B2C6}" type="pres">
      <dgm:prSet presAssocID="{1B1EA444-3B06-4BB1-88FD-50A48C163E9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80372-0CE8-48CC-9D2E-43AB37EB6D2D}" type="pres">
      <dgm:prSet presAssocID="{1B1EA444-3B06-4BB1-88FD-50A48C163E9E}" presName="accent_1" presStyleCnt="0"/>
      <dgm:spPr/>
    </dgm:pt>
    <dgm:pt modelId="{11D11B1B-FE66-4EA1-BCA8-988E057F8176}" type="pres">
      <dgm:prSet presAssocID="{1B1EA444-3B06-4BB1-88FD-50A48C163E9E}" presName="accentRepeatNode" presStyleLbl="solidFgAcc1" presStyleIdx="0" presStyleCnt="5"/>
      <dgm:spPr>
        <a:prstGeom prst="ellipse">
          <a:avLst/>
        </a:prstGeom>
        <a:ln>
          <a:solidFill>
            <a:schemeClr val="accent3"/>
          </a:solidFill>
        </a:ln>
      </dgm:spPr>
      <dgm:t>
        <a:bodyPr/>
        <a:lstStyle/>
        <a:p>
          <a:endParaRPr lang="en-US"/>
        </a:p>
      </dgm:t>
    </dgm:pt>
    <dgm:pt modelId="{DC341D9B-D891-4DF8-B358-A28DB67331F4}" type="pres">
      <dgm:prSet presAssocID="{798576F4-4B1E-4499-B273-250F64D7074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62068-C7ED-4742-BCCD-09BBE02EBDF8}" type="pres">
      <dgm:prSet presAssocID="{798576F4-4B1E-4499-B273-250F64D70745}" presName="accent_2" presStyleCnt="0"/>
      <dgm:spPr/>
    </dgm:pt>
    <dgm:pt modelId="{AC272037-F54D-4C6A-B4A1-89821C3EDFFC}" type="pres">
      <dgm:prSet presAssocID="{798576F4-4B1E-4499-B273-250F64D70745}" presName="accentRepeatNode" presStyleLbl="solidFgAcc1" presStyleIdx="1" presStyleCnt="5"/>
      <dgm:spPr>
        <a:prstGeom prst="ellipse">
          <a:avLst/>
        </a:prstGeom>
        <a:ln>
          <a:solidFill>
            <a:schemeClr val="accent3"/>
          </a:solidFill>
        </a:ln>
      </dgm:spPr>
      <dgm:t>
        <a:bodyPr/>
        <a:lstStyle/>
        <a:p>
          <a:endParaRPr lang="en-US"/>
        </a:p>
      </dgm:t>
    </dgm:pt>
    <dgm:pt modelId="{77336C5E-AA39-49A3-AE39-66B456B256EE}" type="pres">
      <dgm:prSet presAssocID="{E662E2A0-AFEC-41A4-BFBF-F6EA3E7FF8C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377077-FADA-4538-9C7B-ED9D5230D3BA}" type="pres">
      <dgm:prSet presAssocID="{E662E2A0-AFEC-41A4-BFBF-F6EA3E7FF8C7}" presName="accent_3" presStyleCnt="0"/>
      <dgm:spPr/>
    </dgm:pt>
    <dgm:pt modelId="{D7ABB4A0-FDF1-40D8-9759-FD77493F20C8}" type="pres">
      <dgm:prSet presAssocID="{E662E2A0-AFEC-41A4-BFBF-F6EA3E7FF8C7}" presName="accentRepeatNode" presStyleLbl="solidFgAcc1" presStyleIdx="2" presStyleCnt="5"/>
      <dgm:spPr>
        <a:prstGeom prst="ellipse">
          <a:avLst/>
        </a:prstGeom>
        <a:ln>
          <a:solidFill>
            <a:schemeClr val="accent3"/>
          </a:solidFill>
        </a:ln>
      </dgm:spPr>
      <dgm:t>
        <a:bodyPr/>
        <a:lstStyle/>
        <a:p>
          <a:endParaRPr lang="en-US"/>
        </a:p>
      </dgm:t>
    </dgm:pt>
    <dgm:pt modelId="{931A1647-45D0-4F62-992A-BDB22A78D16A}" type="pres">
      <dgm:prSet presAssocID="{A3D0EAAF-CA6B-4E0B-B5A4-08DDA20631E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9548C8-E1C8-42A8-954D-07C28CAC17D4}" type="pres">
      <dgm:prSet presAssocID="{A3D0EAAF-CA6B-4E0B-B5A4-08DDA20631EC}" presName="accent_4" presStyleCnt="0"/>
      <dgm:spPr/>
    </dgm:pt>
    <dgm:pt modelId="{82A1E641-7E0C-43CA-B040-121CB5195712}" type="pres">
      <dgm:prSet presAssocID="{A3D0EAAF-CA6B-4E0B-B5A4-08DDA20631EC}" presName="accentRepeatNode" presStyleLbl="solidFgAcc1" presStyleIdx="3" presStyleCnt="5"/>
      <dgm:spPr>
        <a:prstGeom prst="ellipse">
          <a:avLst/>
        </a:prstGeom>
        <a:ln>
          <a:solidFill>
            <a:schemeClr val="accent3"/>
          </a:solidFill>
        </a:ln>
      </dgm:spPr>
      <dgm:t>
        <a:bodyPr/>
        <a:lstStyle/>
        <a:p>
          <a:endParaRPr lang="en-US"/>
        </a:p>
      </dgm:t>
    </dgm:pt>
    <dgm:pt modelId="{C3C97DDE-BC68-4BAC-8071-2BE1469866EF}" type="pres">
      <dgm:prSet presAssocID="{90630FF7-4C8B-4C59-A8F8-E4F75F71A39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5A920-7F1F-4FDA-9B39-4BE1638CB134}" type="pres">
      <dgm:prSet presAssocID="{90630FF7-4C8B-4C59-A8F8-E4F75F71A392}" presName="accent_5" presStyleCnt="0"/>
      <dgm:spPr/>
    </dgm:pt>
    <dgm:pt modelId="{A0E0F193-DBA8-49D9-96B7-0AEF1D8CF185}" type="pres">
      <dgm:prSet presAssocID="{90630FF7-4C8B-4C59-A8F8-E4F75F71A392}" presName="accentRepeatNode" presStyleLbl="solidFgAcc1" presStyleIdx="4" presStyleCnt="5"/>
      <dgm:spPr>
        <a:prstGeom prst="ellipse">
          <a:avLst/>
        </a:prstGeom>
        <a:ln>
          <a:solidFill>
            <a:schemeClr val="accent3"/>
          </a:solidFill>
        </a:ln>
      </dgm:spPr>
      <dgm:t>
        <a:bodyPr/>
        <a:lstStyle/>
        <a:p>
          <a:endParaRPr lang="en-US"/>
        </a:p>
      </dgm:t>
    </dgm:pt>
  </dgm:ptLst>
  <dgm:cxnLst>
    <dgm:cxn modelId="{76C7553E-FF5F-4C4F-B94B-7C42B3D8240A}" type="presOf" srcId="{1B1EA444-3B06-4BB1-88FD-50A48C163E9E}" destId="{BA65870C-E010-494B-B826-E896F703B2C6}" srcOrd="0" destOrd="0" presId="urn:microsoft.com/office/officeart/2008/layout/VerticalCurvedList"/>
    <dgm:cxn modelId="{2F35C7B1-8EFC-470F-BC83-B701F5DBB80E}" type="presOf" srcId="{E662E2A0-AFEC-41A4-BFBF-F6EA3E7FF8C7}" destId="{77336C5E-AA39-49A3-AE39-66B456B256EE}" srcOrd="0" destOrd="0" presId="urn:microsoft.com/office/officeart/2008/layout/VerticalCurvedList"/>
    <dgm:cxn modelId="{B1914AD4-A0EB-4D29-97A3-EE3DDB98556C}" srcId="{19B39FB6-99E5-4D58-B963-92E93030E175}" destId="{798576F4-4B1E-4499-B273-250F64D70745}" srcOrd="1" destOrd="0" parTransId="{956BDA6C-D93E-405F-A71F-777DA94E851F}" sibTransId="{43DAD6B4-F45A-46FA-8500-4ED5BC936804}"/>
    <dgm:cxn modelId="{31584FF7-F2F0-4045-B3ED-78396BAEDA36}" srcId="{19B39FB6-99E5-4D58-B963-92E93030E175}" destId="{90630FF7-4C8B-4C59-A8F8-E4F75F71A392}" srcOrd="4" destOrd="0" parTransId="{740A0E5C-0C29-4128-966B-095495B6A7F4}" sibTransId="{3162953D-C09E-4CED-86F9-605A0158447C}"/>
    <dgm:cxn modelId="{955AEC1A-7A6A-4063-8E93-402E18B36E04}" type="presOf" srcId="{798576F4-4B1E-4499-B273-250F64D70745}" destId="{DC341D9B-D891-4DF8-B358-A28DB67331F4}" srcOrd="0" destOrd="0" presId="urn:microsoft.com/office/officeart/2008/layout/VerticalCurvedList"/>
    <dgm:cxn modelId="{514CD35F-FE66-443D-A015-28B7E1FA2640}" type="presOf" srcId="{D988BFE8-9D5B-482F-9213-D4041878AFF4}" destId="{3D5B97DE-EC49-47D3-B132-0635C6E11137}" srcOrd="0" destOrd="0" presId="urn:microsoft.com/office/officeart/2008/layout/VerticalCurvedList"/>
    <dgm:cxn modelId="{19EF08DF-0DA1-4A05-A1A5-B66BD4635D19}" type="presOf" srcId="{A3D0EAAF-CA6B-4E0B-B5A4-08DDA20631EC}" destId="{931A1647-45D0-4F62-992A-BDB22A78D16A}" srcOrd="0" destOrd="0" presId="urn:microsoft.com/office/officeart/2008/layout/VerticalCurvedList"/>
    <dgm:cxn modelId="{B84C4DB6-E5F2-4AD4-914B-F6EFA0FCA73D}" type="presOf" srcId="{19B39FB6-99E5-4D58-B963-92E93030E175}" destId="{89751230-DD24-4F4D-A426-8EDD0A7B72B9}" srcOrd="0" destOrd="0" presId="urn:microsoft.com/office/officeart/2008/layout/VerticalCurvedList"/>
    <dgm:cxn modelId="{63459A4B-A046-473A-BA60-68ADE6148FD7}" srcId="{19B39FB6-99E5-4D58-B963-92E93030E175}" destId="{A3D0EAAF-CA6B-4E0B-B5A4-08DDA20631EC}" srcOrd="3" destOrd="0" parTransId="{7825712D-6D2D-4C09-9248-B2A413A1A720}" sibTransId="{EAEB44B9-69BF-4C85-813F-CC54D6F5C545}"/>
    <dgm:cxn modelId="{DD2D205F-16DD-48D9-88A2-ABF8FF6AA355}" type="presOf" srcId="{90630FF7-4C8B-4C59-A8F8-E4F75F71A392}" destId="{C3C97DDE-BC68-4BAC-8071-2BE1469866EF}" srcOrd="0" destOrd="0" presId="urn:microsoft.com/office/officeart/2008/layout/VerticalCurvedList"/>
    <dgm:cxn modelId="{F94E4127-1AB8-4B81-98E2-1A08A4D749B3}" srcId="{19B39FB6-99E5-4D58-B963-92E93030E175}" destId="{1B1EA444-3B06-4BB1-88FD-50A48C163E9E}" srcOrd="0" destOrd="0" parTransId="{F1B3B09D-C679-4164-9781-342640AB17EC}" sibTransId="{D988BFE8-9D5B-482F-9213-D4041878AFF4}"/>
    <dgm:cxn modelId="{1515E33E-C065-4B41-BC2C-2040B6B739E7}" srcId="{19B39FB6-99E5-4D58-B963-92E93030E175}" destId="{E662E2A0-AFEC-41A4-BFBF-F6EA3E7FF8C7}" srcOrd="2" destOrd="0" parTransId="{7B6777E7-236D-422D-BD5C-CAF2BF77AA17}" sibTransId="{9C7D57E8-6728-4681-A267-0EC3975A88AD}"/>
    <dgm:cxn modelId="{CEE4BBA8-71D7-40F9-B487-BA9493BDF26F}" type="presParOf" srcId="{89751230-DD24-4F4D-A426-8EDD0A7B72B9}" destId="{BF62F421-E2B1-483E-B0AE-102A78D73B8F}" srcOrd="0" destOrd="0" presId="urn:microsoft.com/office/officeart/2008/layout/VerticalCurvedList"/>
    <dgm:cxn modelId="{4760F61F-FABD-4CA5-B494-E6E5D6F602A5}" type="presParOf" srcId="{BF62F421-E2B1-483E-B0AE-102A78D73B8F}" destId="{418056A5-A079-42C2-A978-06ADAFB8375D}" srcOrd="0" destOrd="0" presId="urn:microsoft.com/office/officeart/2008/layout/VerticalCurvedList"/>
    <dgm:cxn modelId="{99A16EA4-1103-4DCA-B41D-08B24DB7C8AD}" type="presParOf" srcId="{418056A5-A079-42C2-A978-06ADAFB8375D}" destId="{21EE2560-0304-4D13-A149-A9701D4BBCA9}" srcOrd="0" destOrd="0" presId="urn:microsoft.com/office/officeart/2008/layout/VerticalCurvedList"/>
    <dgm:cxn modelId="{762CBD24-2D52-4C62-A450-379183A79E55}" type="presParOf" srcId="{418056A5-A079-42C2-A978-06ADAFB8375D}" destId="{3D5B97DE-EC49-47D3-B132-0635C6E11137}" srcOrd="1" destOrd="0" presId="urn:microsoft.com/office/officeart/2008/layout/VerticalCurvedList"/>
    <dgm:cxn modelId="{39FF166D-62E8-4BF8-B17B-88528DD6FE57}" type="presParOf" srcId="{418056A5-A079-42C2-A978-06ADAFB8375D}" destId="{ECBFA2B9-6202-40B3-9899-EF9DDDBB59F7}" srcOrd="2" destOrd="0" presId="urn:microsoft.com/office/officeart/2008/layout/VerticalCurvedList"/>
    <dgm:cxn modelId="{91299D3B-3F5B-43CD-A348-B68C6DFA0854}" type="presParOf" srcId="{418056A5-A079-42C2-A978-06ADAFB8375D}" destId="{2A7F03FE-5AE0-4F71-9A40-3E2F30EC5BE2}" srcOrd="3" destOrd="0" presId="urn:microsoft.com/office/officeart/2008/layout/VerticalCurvedList"/>
    <dgm:cxn modelId="{A1976394-4D16-4DB9-B194-6107EBE761BE}" type="presParOf" srcId="{BF62F421-E2B1-483E-B0AE-102A78D73B8F}" destId="{BA65870C-E010-494B-B826-E896F703B2C6}" srcOrd="1" destOrd="0" presId="urn:microsoft.com/office/officeart/2008/layout/VerticalCurvedList"/>
    <dgm:cxn modelId="{853855F0-623D-4305-883F-6411A7CF9826}" type="presParOf" srcId="{BF62F421-E2B1-483E-B0AE-102A78D73B8F}" destId="{31F80372-0CE8-48CC-9D2E-43AB37EB6D2D}" srcOrd="2" destOrd="0" presId="urn:microsoft.com/office/officeart/2008/layout/VerticalCurvedList"/>
    <dgm:cxn modelId="{659FD160-431E-4F58-B384-FCC5C27EA481}" type="presParOf" srcId="{31F80372-0CE8-48CC-9D2E-43AB37EB6D2D}" destId="{11D11B1B-FE66-4EA1-BCA8-988E057F8176}" srcOrd="0" destOrd="0" presId="urn:microsoft.com/office/officeart/2008/layout/VerticalCurvedList"/>
    <dgm:cxn modelId="{12BCB00F-5BAB-4F31-8BE3-4126DAA81A35}" type="presParOf" srcId="{BF62F421-E2B1-483E-B0AE-102A78D73B8F}" destId="{DC341D9B-D891-4DF8-B358-A28DB67331F4}" srcOrd="3" destOrd="0" presId="urn:microsoft.com/office/officeart/2008/layout/VerticalCurvedList"/>
    <dgm:cxn modelId="{12784C8B-D403-4A6E-928A-910BFAF40B18}" type="presParOf" srcId="{BF62F421-E2B1-483E-B0AE-102A78D73B8F}" destId="{11862068-C7ED-4742-BCCD-09BBE02EBDF8}" srcOrd="4" destOrd="0" presId="urn:microsoft.com/office/officeart/2008/layout/VerticalCurvedList"/>
    <dgm:cxn modelId="{073BA68D-0A64-4DAD-AA9D-143142089F03}" type="presParOf" srcId="{11862068-C7ED-4742-BCCD-09BBE02EBDF8}" destId="{AC272037-F54D-4C6A-B4A1-89821C3EDFFC}" srcOrd="0" destOrd="0" presId="urn:microsoft.com/office/officeart/2008/layout/VerticalCurvedList"/>
    <dgm:cxn modelId="{D86FEB9A-D789-47B4-9C9F-9BAFC7AC6532}" type="presParOf" srcId="{BF62F421-E2B1-483E-B0AE-102A78D73B8F}" destId="{77336C5E-AA39-49A3-AE39-66B456B256EE}" srcOrd="5" destOrd="0" presId="urn:microsoft.com/office/officeart/2008/layout/VerticalCurvedList"/>
    <dgm:cxn modelId="{1AB024DC-252C-4B00-AF54-34EF0253E03C}" type="presParOf" srcId="{BF62F421-E2B1-483E-B0AE-102A78D73B8F}" destId="{2E377077-FADA-4538-9C7B-ED9D5230D3BA}" srcOrd="6" destOrd="0" presId="urn:microsoft.com/office/officeart/2008/layout/VerticalCurvedList"/>
    <dgm:cxn modelId="{7A530308-7F90-4CCB-B060-3072A97619E9}" type="presParOf" srcId="{2E377077-FADA-4538-9C7B-ED9D5230D3BA}" destId="{D7ABB4A0-FDF1-40D8-9759-FD77493F20C8}" srcOrd="0" destOrd="0" presId="urn:microsoft.com/office/officeart/2008/layout/VerticalCurvedList"/>
    <dgm:cxn modelId="{CCB0D3F3-6341-4C33-8922-01B3FA859220}" type="presParOf" srcId="{BF62F421-E2B1-483E-B0AE-102A78D73B8F}" destId="{931A1647-45D0-4F62-992A-BDB22A78D16A}" srcOrd="7" destOrd="0" presId="urn:microsoft.com/office/officeart/2008/layout/VerticalCurvedList"/>
    <dgm:cxn modelId="{7C28B137-2952-4D21-A72C-D1AB076F1CE0}" type="presParOf" srcId="{BF62F421-E2B1-483E-B0AE-102A78D73B8F}" destId="{809548C8-E1C8-42A8-954D-07C28CAC17D4}" srcOrd="8" destOrd="0" presId="urn:microsoft.com/office/officeart/2008/layout/VerticalCurvedList"/>
    <dgm:cxn modelId="{B79735F5-AE14-4DA5-BDE4-A12B4D34228C}" type="presParOf" srcId="{809548C8-E1C8-42A8-954D-07C28CAC17D4}" destId="{82A1E641-7E0C-43CA-B040-121CB5195712}" srcOrd="0" destOrd="0" presId="urn:microsoft.com/office/officeart/2008/layout/VerticalCurvedList"/>
    <dgm:cxn modelId="{ACB91B3E-F4A0-4896-84CB-7E6CB28BBFF8}" type="presParOf" srcId="{BF62F421-E2B1-483E-B0AE-102A78D73B8F}" destId="{C3C97DDE-BC68-4BAC-8071-2BE1469866EF}" srcOrd="9" destOrd="0" presId="urn:microsoft.com/office/officeart/2008/layout/VerticalCurvedList"/>
    <dgm:cxn modelId="{F1100E68-3C44-4773-8B6B-9118F28D4A1A}" type="presParOf" srcId="{BF62F421-E2B1-483E-B0AE-102A78D73B8F}" destId="{23C5A920-7F1F-4FDA-9B39-4BE1638CB134}" srcOrd="10" destOrd="0" presId="urn:microsoft.com/office/officeart/2008/layout/VerticalCurvedList"/>
    <dgm:cxn modelId="{065E1B4E-9844-4F36-BE13-C9DE2489A7E5}" type="presParOf" srcId="{23C5A920-7F1F-4FDA-9B39-4BE1638CB134}" destId="{A0E0F193-DBA8-49D9-96B7-0AEF1D8CF18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B39FB6-99E5-4D58-B963-92E93030E17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1EA444-3B06-4BB1-88FD-50A48C163E9E}">
      <dgm:prSet phldrT="[Text]"/>
      <dgm:spPr>
        <a:solidFill>
          <a:srgbClr val="52BCD2"/>
        </a:solidFill>
      </dgm:spPr>
      <dgm:t>
        <a:bodyPr/>
        <a:lstStyle/>
        <a:p>
          <a:r>
            <a:rPr lang="ru-RU" dirty="0" smtClean="0"/>
            <a:t>Что считать дорогой ошибкой?</a:t>
          </a:r>
          <a:endParaRPr lang="en-US" dirty="0"/>
        </a:p>
      </dgm:t>
    </dgm:pt>
    <dgm:pt modelId="{F1B3B09D-C679-4164-9781-342640AB17EC}" type="parTrans" cxnId="{F94E4127-1AB8-4B81-98E2-1A08A4D749B3}">
      <dgm:prSet/>
      <dgm:spPr/>
      <dgm:t>
        <a:bodyPr/>
        <a:lstStyle/>
        <a:p>
          <a:endParaRPr lang="en-US"/>
        </a:p>
      </dgm:t>
    </dgm:pt>
    <dgm:pt modelId="{D988BFE8-9D5B-482F-9213-D4041878AFF4}" type="sibTrans" cxnId="{F94E4127-1AB8-4B81-98E2-1A08A4D749B3}">
      <dgm:prSet/>
      <dgm:spPr>
        <a:ln>
          <a:solidFill>
            <a:srgbClr val="52BCD2"/>
          </a:solidFill>
        </a:ln>
      </dgm:spPr>
      <dgm:t>
        <a:bodyPr/>
        <a:lstStyle/>
        <a:p>
          <a:endParaRPr lang="en-US"/>
        </a:p>
      </dgm:t>
    </dgm:pt>
    <dgm:pt modelId="{798576F4-4B1E-4499-B273-250F64D70745}">
      <dgm:prSet phldrT="[Text]"/>
      <dgm:spPr>
        <a:solidFill>
          <a:srgbClr val="52BCD2"/>
        </a:solidFill>
      </dgm:spPr>
      <dgm:t>
        <a:bodyPr/>
        <a:lstStyle/>
        <a:p>
          <a:r>
            <a:rPr lang="ru-RU" dirty="0" smtClean="0"/>
            <a:t>Чьи ошибки дороже?</a:t>
          </a:r>
          <a:endParaRPr lang="en-US" dirty="0"/>
        </a:p>
      </dgm:t>
    </dgm:pt>
    <dgm:pt modelId="{956BDA6C-D93E-405F-A71F-777DA94E851F}" type="parTrans" cxnId="{B1914AD4-A0EB-4D29-97A3-EE3DDB98556C}">
      <dgm:prSet/>
      <dgm:spPr/>
      <dgm:t>
        <a:bodyPr/>
        <a:lstStyle/>
        <a:p>
          <a:endParaRPr lang="en-US"/>
        </a:p>
      </dgm:t>
    </dgm:pt>
    <dgm:pt modelId="{43DAD6B4-F45A-46FA-8500-4ED5BC936804}" type="sibTrans" cxnId="{B1914AD4-A0EB-4D29-97A3-EE3DDB98556C}">
      <dgm:prSet/>
      <dgm:spPr/>
      <dgm:t>
        <a:bodyPr/>
        <a:lstStyle/>
        <a:p>
          <a:endParaRPr lang="en-US"/>
        </a:p>
      </dgm:t>
    </dgm:pt>
    <dgm:pt modelId="{E662E2A0-AFEC-41A4-BFBF-F6EA3E7FF8C7}">
      <dgm:prSet phldrT="[Text]"/>
      <dgm:spPr>
        <a:solidFill>
          <a:srgbClr val="52BCD2"/>
        </a:solidFill>
      </dgm:spPr>
      <dgm:t>
        <a:bodyPr/>
        <a:lstStyle/>
        <a:p>
          <a:r>
            <a:rPr lang="ru-RU" dirty="0" smtClean="0"/>
            <a:t>Идея систематики</a:t>
          </a:r>
          <a:endParaRPr lang="en-US" dirty="0"/>
        </a:p>
      </dgm:t>
    </dgm:pt>
    <dgm:pt modelId="{7B6777E7-236D-422D-BD5C-CAF2BF77AA17}" type="parTrans" cxnId="{1515E33E-C065-4B41-BC2C-2040B6B739E7}">
      <dgm:prSet/>
      <dgm:spPr/>
      <dgm:t>
        <a:bodyPr/>
        <a:lstStyle/>
        <a:p>
          <a:endParaRPr lang="en-US"/>
        </a:p>
      </dgm:t>
    </dgm:pt>
    <dgm:pt modelId="{9C7D57E8-6728-4681-A267-0EC3975A88AD}" type="sibTrans" cxnId="{1515E33E-C065-4B41-BC2C-2040B6B739E7}">
      <dgm:prSet/>
      <dgm:spPr/>
      <dgm:t>
        <a:bodyPr/>
        <a:lstStyle/>
        <a:p>
          <a:endParaRPr lang="en-US"/>
        </a:p>
      </dgm:t>
    </dgm:pt>
    <dgm:pt modelId="{A3D0EAAF-CA6B-4E0B-B5A4-08DDA20631EC}">
      <dgm:prSet phldrT="[Text]"/>
      <dgm:spPr>
        <a:solidFill>
          <a:srgbClr val="52BCD2"/>
        </a:solidFill>
      </dgm:spPr>
      <dgm:t>
        <a:bodyPr/>
        <a:lstStyle/>
        <a:p>
          <a:r>
            <a:rPr lang="ru-RU" dirty="0" smtClean="0"/>
            <a:t>Паттерны для выявления ошибок</a:t>
          </a:r>
          <a:endParaRPr lang="en-US" dirty="0"/>
        </a:p>
      </dgm:t>
    </dgm:pt>
    <dgm:pt modelId="{7825712D-6D2D-4C09-9248-B2A413A1A720}" type="parTrans" cxnId="{63459A4B-A046-473A-BA60-68ADE6148FD7}">
      <dgm:prSet/>
      <dgm:spPr/>
      <dgm:t>
        <a:bodyPr/>
        <a:lstStyle/>
        <a:p>
          <a:endParaRPr lang="en-US"/>
        </a:p>
      </dgm:t>
    </dgm:pt>
    <dgm:pt modelId="{EAEB44B9-69BF-4C85-813F-CC54D6F5C545}" type="sibTrans" cxnId="{63459A4B-A046-473A-BA60-68ADE6148FD7}">
      <dgm:prSet/>
      <dgm:spPr/>
      <dgm:t>
        <a:bodyPr/>
        <a:lstStyle/>
        <a:p>
          <a:endParaRPr lang="en-US"/>
        </a:p>
      </dgm:t>
    </dgm:pt>
    <dgm:pt modelId="{90630FF7-4C8B-4C59-A8F8-E4F75F71A392}">
      <dgm:prSet phldrT="[Text]"/>
      <dgm:spPr>
        <a:solidFill>
          <a:srgbClr val="52BCD2"/>
        </a:solidFill>
      </dgm:spPr>
      <dgm:t>
        <a:bodyPr/>
        <a:lstStyle/>
        <a:p>
          <a:r>
            <a:rPr lang="en-US" dirty="0" smtClean="0"/>
            <a:t>Hints and Tips</a:t>
          </a:r>
          <a:endParaRPr lang="en-US" dirty="0"/>
        </a:p>
      </dgm:t>
    </dgm:pt>
    <dgm:pt modelId="{740A0E5C-0C29-4128-966B-095495B6A7F4}" type="parTrans" cxnId="{31584FF7-F2F0-4045-B3ED-78396BAEDA36}">
      <dgm:prSet/>
      <dgm:spPr/>
      <dgm:t>
        <a:bodyPr/>
        <a:lstStyle/>
        <a:p>
          <a:endParaRPr lang="en-US"/>
        </a:p>
      </dgm:t>
    </dgm:pt>
    <dgm:pt modelId="{3162953D-C09E-4CED-86F9-605A0158447C}" type="sibTrans" cxnId="{31584FF7-F2F0-4045-B3ED-78396BAEDA36}">
      <dgm:prSet/>
      <dgm:spPr/>
      <dgm:t>
        <a:bodyPr/>
        <a:lstStyle/>
        <a:p>
          <a:endParaRPr lang="en-US"/>
        </a:p>
      </dgm:t>
    </dgm:pt>
    <dgm:pt modelId="{89751230-DD24-4F4D-A426-8EDD0A7B72B9}" type="pres">
      <dgm:prSet presAssocID="{19B39FB6-99E5-4D58-B963-92E93030E17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F62F421-E2B1-483E-B0AE-102A78D73B8F}" type="pres">
      <dgm:prSet presAssocID="{19B39FB6-99E5-4D58-B963-92E93030E175}" presName="Name1" presStyleCnt="0"/>
      <dgm:spPr/>
    </dgm:pt>
    <dgm:pt modelId="{418056A5-A079-42C2-A978-06ADAFB8375D}" type="pres">
      <dgm:prSet presAssocID="{19B39FB6-99E5-4D58-B963-92E93030E175}" presName="cycle" presStyleCnt="0"/>
      <dgm:spPr/>
    </dgm:pt>
    <dgm:pt modelId="{21EE2560-0304-4D13-A149-A9701D4BBCA9}" type="pres">
      <dgm:prSet presAssocID="{19B39FB6-99E5-4D58-B963-92E93030E175}" presName="srcNode" presStyleLbl="node1" presStyleIdx="0" presStyleCnt="5"/>
      <dgm:spPr/>
    </dgm:pt>
    <dgm:pt modelId="{3D5B97DE-EC49-47D3-B132-0635C6E11137}" type="pres">
      <dgm:prSet presAssocID="{19B39FB6-99E5-4D58-B963-92E93030E175}" presName="conn" presStyleLbl="parChTrans1D2" presStyleIdx="0" presStyleCnt="1"/>
      <dgm:spPr/>
      <dgm:t>
        <a:bodyPr/>
        <a:lstStyle/>
        <a:p>
          <a:endParaRPr lang="en-US"/>
        </a:p>
      </dgm:t>
    </dgm:pt>
    <dgm:pt modelId="{ECBFA2B9-6202-40B3-9899-EF9DDDBB59F7}" type="pres">
      <dgm:prSet presAssocID="{19B39FB6-99E5-4D58-B963-92E93030E175}" presName="extraNode" presStyleLbl="node1" presStyleIdx="0" presStyleCnt="5"/>
      <dgm:spPr/>
    </dgm:pt>
    <dgm:pt modelId="{2A7F03FE-5AE0-4F71-9A40-3E2F30EC5BE2}" type="pres">
      <dgm:prSet presAssocID="{19B39FB6-99E5-4D58-B963-92E93030E175}" presName="dstNode" presStyleLbl="node1" presStyleIdx="0" presStyleCnt="5"/>
      <dgm:spPr/>
    </dgm:pt>
    <dgm:pt modelId="{BA65870C-E010-494B-B826-E896F703B2C6}" type="pres">
      <dgm:prSet presAssocID="{1B1EA444-3B06-4BB1-88FD-50A48C163E9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80372-0CE8-48CC-9D2E-43AB37EB6D2D}" type="pres">
      <dgm:prSet presAssocID="{1B1EA444-3B06-4BB1-88FD-50A48C163E9E}" presName="accent_1" presStyleCnt="0"/>
      <dgm:spPr/>
    </dgm:pt>
    <dgm:pt modelId="{11D11B1B-FE66-4EA1-BCA8-988E057F8176}" type="pres">
      <dgm:prSet presAssocID="{1B1EA444-3B06-4BB1-88FD-50A48C163E9E}" presName="accentRepeatNode" presStyleLbl="solidFgAcc1" presStyleIdx="0" presStyleCnt="5"/>
      <dgm:spPr>
        <a:prstGeom prst="mathPlus">
          <a:avLst/>
        </a:prstGeom>
        <a:ln>
          <a:solidFill>
            <a:srgbClr val="1A9CB0"/>
          </a:solidFill>
        </a:ln>
      </dgm:spPr>
      <dgm:t>
        <a:bodyPr/>
        <a:lstStyle/>
        <a:p>
          <a:endParaRPr lang="en-US"/>
        </a:p>
      </dgm:t>
    </dgm:pt>
    <dgm:pt modelId="{DC341D9B-D891-4DF8-B358-A28DB67331F4}" type="pres">
      <dgm:prSet presAssocID="{798576F4-4B1E-4499-B273-250F64D7074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62068-C7ED-4742-BCCD-09BBE02EBDF8}" type="pres">
      <dgm:prSet presAssocID="{798576F4-4B1E-4499-B273-250F64D70745}" presName="accent_2" presStyleCnt="0"/>
      <dgm:spPr/>
    </dgm:pt>
    <dgm:pt modelId="{AC272037-F54D-4C6A-B4A1-89821C3EDFFC}" type="pres">
      <dgm:prSet presAssocID="{798576F4-4B1E-4499-B273-250F64D70745}" presName="accentRepeatNode" presStyleLbl="solidFgAcc1" presStyleIdx="1" presStyleCnt="5"/>
      <dgm:spPr>
        <a:prstGeom prst="mathPlus">
          <a:avLst/>
        </a:prstGeom>
        <a:ln>
          <a:solidFill>
            <a:srgbClr val="1A9CB0"/>
          </a:solidFill>
        </a:ln>
      </dgm:spPr>
      <dgm:t>
        <a:bodyPr/>
        <a:lstStyle/>
        <a:p>
          <a:endParaRPr lang="en-US"/>
        </a:p>
      </dgm:t>
    </dgm:pt>
    <dgm:pt modelId="{77336C5E-AA39-49A3-AE39-66B456B256EE}" type="pres">
      <dgm:prSet presAssocID="{E662E2A0-AFEC-41A4-BFBF-F6EA3E7FF8C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377077-FADA-4538-9C7B-ED9D5230D3BA}" type="pres">
      <dgm:prSet presAssocID="{E662E2A0-AFEC-41A4-BFBF-F6EA3E7FF8C7}" presName="accent_3" presStyleCnt="0"/>
      <dgm:spPr/>
    </dgm:pt>
    <dgm:pt modelId="{D7ABB4A0-FDF1-40D8-9759-FD77493F20C8}" type="pres">
      <dgm:prSet presAssocID="{E662E2A0-AFEC-41A4-BFBF-F6EA3E7FF8C7}" presName="accentRepeatNode" presStyleLbl="solidFgAcc1" presStyleIdx="2" presStyleCnt="5"/>
      <dgm:spPr>
        <a:prstGeom prst="mathPlus">
          <a:avLst/>
        </a:prstGeom>
        <a:ln>
          <a:solidFill>
            <a:srgbClr val="1A9CB0"/>
          </a:solidFill>
        </a:ln>
      </dgm:spPr>
      <dgm:t>
        <a:bodyPr/>
        <a:lstStyle/>
        <a:p>
          <a:endParaRPr lang="en-US"/>
        </a:p>
      </dgm:t>
    </dgm:pt>
    <dgm:pt modelId="{931A1647-45D0-4F62-992A-BDB22A78D16A}" type="pres">
      <dgm:prSet presAssocID="{A3D0EAAF-CA6B-4E0B-B5A4-08DDA20631E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9548C8-E1C8-42A8-954D-07C28CAC17D4}" type="pres">
      <dgm:prSet presAssocID="{A3D0EAAF-CA6B-4E0B-B5A4-08DDA20631EC}" presName="accent_4" presStyleCnt="0"/>
      <dgm:spPr/>
    </dgm:pt>
    <dgm:pt modelId="{82A1E641-7E0C-43CA-B040-121CB5195712}" type="pres">
      <dgm:prSet presAssocID="{A3D0EAAF-CA6B-4E0B-B5A4-08DDA20631EC}" presName="accentRepeatNode" presStyleLbl="solidFgAcc1" presStyleIdx="3" presStyleCnt="5"/>
      <dgm:spPr>
        <a:prstGeom prst="mathPlus">
          <a:avLst/>
        </a:prstGeom>
        <a:ln>
          <a:solidFill>
            <a:srgbClr val="1A9CB0"/>
          </a:solidFill>
        </a:ln>
      </dgm:spPr>
      <dgm:t>
        <a:bodyPr/>
        <a:lstStyle/>
        <a:p>
          <a:endParaRPr lang="en-US"/>
        </a:p>
      </dgm:t>
    </dgm:pt>
    <dgm:pt modelId="{C3C97DDE-BC68-4BAC-8071-2BE1469866EF}" type="pres">
      <dgm:prSet presAssocID="{90630FF7-4C8B-4C59-A8F8-E4F75F71A39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5A920-7F1F-4FDA-9B39-4BE1638CB134}" type="pres">
      <dgm:prSet presAssocID="{90630FF7-4C8B-4C59-A8F8-E4F75F71A392}" presName="accent_5" presStyleCnt="0"/>
      <dgm:spPr/>
    </dgm:pt>
    <dgm:pt modelId="{A0E0F193-DBA8-49D9-96B7-0AEF1D8CF185}" type="pres">
      <dgm:prSet presAssocID="{90630FF7-4C8B-4C59-A8F8-E4F75F71A392}" presName="accentRepeatNode" presStyleLbl="solidFgAcc1" presStyleIdx="4" presStyleCnt="5"/>
      <dgm:spPr>
        <a:prstGeom prst="mathPlus">
          <a:avLst/>
        </a:prstGeom>
        <a:ln>
          <a:solidFill>
            <a:srgbClr val="1A9CB0"/>
          </a:solidFill>
        </a:ln>
      </dgm:spPr>
      <dgm:t>
        <a:bodyPr/>
        <a:lstStyle/>
        <a:p>
          <a:endParaRPr lang="en-US"/>
        </a:p>
      </dgm:t>
    </dgm:pt>
  </dgm:ptLst>
  <dgm:cxnLst>
    <dgm:cxn modelId="{76C7553E-FF5F-4C4F-B94B-7C42B3D8240A}" type="presOf" srcId="{1B1EA444-3B06-4BB1-88FD-50A48C163E9E}" destId="{BA65870C-E010-494B-B826-E896F703B2C6}" srcOrd="0" destOrd="0" presId="urn:microsoft.com/office/officeart/2008/layout/VerticalCurvedList"/>
    <dgm:cxn modelId="{2F35C7B1-8EFC-470F-BC83-B701F5DBB80E}" type="presOf" srcId="{E662E2A0-AFEC-41A4-BFBF-F6EA3E7FF8C7}" destId="{77336C5E-AA39-49A3-AE39-66B456B256EE}" srcOrd="0" destOrd="0" presId="urn:microsoft.com/office/officeart/2008/layout/VerticalCurvedList"/>
    <dgm:cxn modelId="{B1914AD4-A0EB-4D29-97A3-EE3DDB98556C}" srcId="{19B39FB6-99E5-4D58-B963-92E93030E175}" destId="{798576F4-4B1E-4499-B273-250F64D70745}" srcOrd="1" destOrd="0" parTransId="{956BDA6C-D93E-405F-A71F-777DA94E851F}" sibTransId="{43DAD6B4-F45A-46FA-8500-4ED5BC936804}"/>
    <dgm:cxn modelId="{31584FF7-F2F0-4045-B3ED-78396BAEDA36}" srcId="{19B39FB6-99E5-4D58-B963-92E93030E175}" destId="{90630FF7-4C8B-4C59-A8F8-E4F75F71A392}" srcOrd="4" destOrd="0" parTransId="{740A0E5C-0C29-4128-966B-095495B6A7F4}" sibTransId="{3162953D-C09E-4CED-86F9-605A0158447C}"/>
    <dgm:cxn modelId="{955AEC1A-7A6A-4063-8E93-402E18B36E04}" type="presOf" srcId="{798576F4-4B1E-4499-B273-250F64D70745}" destId="{DC341D9B-D891-4DF8-B358-A28DB67331F4}" srcOrd="0" destOrd="0" presId="urn:microsoft.com/office/officeart/2008/layout/VerticalCurvedList"/>
    <dgm:cxn modelId="{514CD35F-FE66-443D-A015-28B7E1FA2640}" type="presOf" srcId="{D988BFE8-9D5B-482F-9213-D4041878AFF4}" destId="{3D5B97DE-EC49-47D3-B132-0635C6E11137}" srcOrd="0" destOrd="0" presId="urn:microsoft.com/office/officeart/2008/layout/VerticalCurvedList"/>
    <dgm:cxn modelId="{19EF08DF-0DA1-4A05-A1A5-B66BD4635D19}" type="presOf" srcId="{A3D0EAAF-CA6B-4E0B-B5A4-08DDA20631EC}" destId="{931A1647-45D0-4F62-992A-BDB22A78D16A}" srcOrd="0" destOrd="0" presId="urn:microsoft.com/office/officeart/2008/layout/VerticalCurvedList"/>
    <dgm:cxn modelId="{B84C4DB6-E5F2-4AD4-914B-F6EFA0FCA73D}" type="presOf" srcId="{19B39FB6-99E5-4D58-B963-92E93030E175}" destId="{89751230-DD24-4F4D-A426-8EDD0A7B72B9}" srcOrd="0" destOrd="0" presId="urn:microsoft.com/office/officeart/2008/layout/VerticalCurvedList"/>
    <dgm:cxn modelId="{63459A4B-A046-473A-BA60-68ADE6148FD7}" srcId="{19B39FB6-99E5-4D58-B963-92E93030E175}" destId="{A3D0EAAF-CA6B-4E0B-B5A4-08DDA20631EC}" srcOrd="3" destOrd="0" parTransId="{7825712D-6D2D-4C09-9248-B2A413A1A720}" sibTransId="{EAEB44B9-69BF-4C85-813F-CC54D6F5C545}"/>
    <dgm:cxn modelId="{DD2D205F-16DD-48D9-88A2-ABF8FF6AA355}" type="presOf" srcId="{90630FF7-4C8B-4C59-A8F8-E4F75F71A392}" destId="{C3C97DDE-BC68-4BAC-8071-2BE1469866EF}" srcOrd="0" destOrd="0" presId="urn:microsoft.com/office/officeart/2008/layout/VerticalCurvedList"/>
    <dgm:cxn modelId="{F94E4127-1AB8-4B81-98E2-1A08A4D749B3}" srcId="{19B39FB6-99E5-4D58-B963-92E93030E175}" destId="{1B1EA444-3B06-4BB1-88FD-50A48C163E9E}" srcOrd="0" destOrd="0" parTransId="{F1B3B09D-C679-4164-9781-342640AB17EC}" sibTransId="{D988BFE8-9D5B-482F-9213-D4041878AFF4}"/>
    <dgm:cxn modelId="{1515E33E-C065-4B41-BC2C-2040B6B739E7}" srcId="{19B39FB6-99E5-4D58-B963-92E93030E175}" destId="{E662E2A0-AFEC-41A4-BFBF-F6EA3E7FF8C7}" srcOrd="2" destOrd="0" parTransId="{7B6777E7-236D-422D-BD5C-CAF2BF77AA17}" sibTransId="{9C7D57E8-6728-4681-A267-0EC3975A88AD}"/>
    <dgm:cxn modelId="{CEE4BBA8-71D7-40F9-B487-BA9493BDF26F}" type="presParOf" srcId="{89751230-DD24-4F4D-A426-8EDD0A7B72B9}" destId="{BF62F421-E2B1-483E-B0AE-102A78D73B8F}" srcOrd="0" destOrd="0" presId="urn:microsoft.com/office/officeart/2008/layout/VerticalCurvedList"/>
    <dgm:cxn modelId="{4760F61F-FABD-4CA5-B494-E6E5D6F602A5}" type="presParOf" srcId="{BF62F421-E2B1-483E-B0AE-102A78D73B8F}" destId="{418056A5-A079-42C2-A978-06ADAFB8375D}" srcOrd="0" destOrd="0" presId="urn:microsoft.com/office/officeart/2008/layout/VerticalCurvedList"/>
    <dgm:cxn modelId="{99A16EA4-1103-4DCA-B41D-08B24DB7C8AD}" type="presParOf" srcId="{418056A5-A079-42C2-A978-06ADAFB8375D}" destId="{21EE2560-0304-4D13-A149-A9701D4BBCA9}" srcOrd="0" destOrd="0" presId="urn:microsoft.com/office/officeart/2008/layout/VerticalCurvedList"/>
    <dgm:cxn modelId="{762CBD24-2D52-4C62-A450-379183A79E55}" type="presParOf" srcId="{418056A5-A079-42C2-A978-06ADAFB8375D}" destId="{3D5B97DE-EC49-47D3-B132-0635C6E11137}" srcOrd="1" destOrd="0" presId="urn:microsoft.com/office/officeart/2008/layout/VerticalCurvedList"/>
    <dgm:cxn modelId="{39FF166D-62E8-4BF8-B17B-88528DD6FE57}" type="presParOf" srcId="{418056A5-A079-42C2-A978-06ADAFB8375D}" destId="{ECBFA2B9-6202-40B3-9899-EF9DDDBB59F7}" srcOrd="2" destOrd="0" presId="urn:microsoft.com/office/officeart/2008/layout/VerticalCurvedList"/>
    <dgm:cxn modelId="{91299D3B-3F5B-43CD-A348-B68C6DFA0854}" type="presParOf" srcId="{418056A5-A079-42C2-A978-06ADAFB8375D}" destId="{2A7F03FE-5AE0-4F71-9A40-3E2F30EC5BE2}" srcOrd="3" destOrd="0" presId="urn:microsoft.com/office/officeart/2008/layout/VerticalCurvedList"/>
    <dgm:cxn modelId="{A1976394-4D16-4DB9-B194-6107EBE761BE}" type="presParOf" srcId="{BF62F421-E2B1-483E-B0AE-102A78D73B8F}" destId="{BA65870C-E010-494B-B826-E896F703B2C6}" srcOrd="1" destOrd="0" presId="urn:microsoft.com/office/officeart/2008/layout/VerticalCurvedList"/>
    <dgm:cxn modelId="{853855F0-623D-4305-883F-6411A7CF9826}" type="presParOf" srcId="{BF62F421-E2B1-483E-B0AE-102A78D73B8F}" destId="{31F80372-0CE8-48CC-9D2E-43AB37EB6D2D}" srcOrd="2" destOrd="0" presId="urn:microsoft.com/office/officeart/2008/layout/VerticalCurvedList"/>
    <dgm:cxn modelId="{659FD160-431E-4F58-B384-FCC5C27EA481}" type="presParOf" srcId="{31F80372-0CE8-48CC-9D2E-43AB37EB6D2D}" destId="{11D11B1B-FE66-4EA1-BCA8-988E057F8176}" srcOrd="0" destOrd="0" presId="urn:microsoft.com/office/officeart/2008/layout/VerticalCurvedList"/>
    <dgm:cxn modelId="{12BCB00F-5BAB-4F31-8BE3-4126DAA81A35}" type="presParOf" srcId="{BF62F421-E2B1-483E-B0AE-102A78D73B8F}" destId="{DC341D9B-D891-4DF8-B358-A28DB67331F4}" srcOrd="3" destOrd="0" presId="urn:microsoft.com/office/officeart/2008/layout/VerticalCurvedList"/>
    <dgm:cxn modelId="{12784C8B-D403-4A6E-928A-910BFAF40B18}" type="presParOf" srcId="{BF62F421-E2B1-483E-B0AE-102A78D73B8F}" destId="{11862068-C7ED-4742-BCCD-09BBE02EBDF8}" srcOrd="4" destOrd="0" presId="urn:microsoft.com/office/officeart/2008/layout/VerticalCurvedList"/>
    <dgm:cxn modelId="{073BA68D-0A64-4DAD-AA9D-143142089F03}" type="presParOf" srcId="{11862068-C7ED-4742-BCCD-09BBE02EBDF8}" destId="{AC272037-F54D-4C6A-B4A1-89821C3EDFFC}" srcOrd="0" destOrd="0" presId="urn:microsoft.com/office/officeart/2008/layout/VerticalCurvedList"/>
    <dgm:cxn modelId="{D86FEB9A-D789-47B4-9C9F-9BAFC7AC6532}" type="presParOf" srcId="{BF62F421-E2B1-483E-B0AE-102A78D73B8F}" destId="{77336C5E-AA39-49A3-AE39-66B456B256EE}" srcOrd="5" destOrd="0" presId="urn:microsoft.com/office/officeart/2008/layout/VerticalCurvedList"/>
    <dgm:cxn modelId="{1AB024DC-252C-4B00-AF54-34EF0253E03C}" type="presParOf" srcId="{BF62F421-E2B1-483E-B0AE-102A78D73B8F}" destId="{2E377077-FADA-4538-9C7B-ED9D5230D3BA}" srcOrd="6" destOrd="0" presId="urn:microsoft.com/office/officeart/2008/layout/VerticalCurvedList"/>
    <dgm:cxn modelId="{7A530308-7F90-4CCB-B060-3072A97619E9}" type="presParOf" srcId="{2E377077-FADA-4538-9C7B-ED9D5230D3BA}" destId="{D7ABB4A0-FDF1-40D8-9759-FD77493F20C8}" srcOrd="0" destOrd="0" presId="urn:microsoft.com/office/officeart/2008/layout/VerticalCurvedList"/>
    <dgm:cxn modelId="{CCB0D3F3-6341-4C33-8922-01B3FA859220}" type="presParOf" srcId="{BF62F421-E2B1-483E-B0AE-102A78D73B8F}" destId="{931A1647-45D0-4F62-992A-BDB22A78D16A}" srcOrd="7" destOrd="0" presId="urn:microsoft.com/office/officeart/2008/layout/VerticalCurvedList"/>
    <dgm:cxn modelId="{7C28B137-2952-4D21-A72C-D1AB076F1CE0}" type="presParOf" srcId="{BF62F421-E2B1-483E-B0AE-102A78D73B8F}" destId="{809548C8-E1C8-42A8-954D-07C28CAC17D4}" srcOrd="8" destOrd="0" presId="urn:microsoft.com/office/officeart/2008/layout/VerticalCurvedList"/>
    <dgm:cxn modelId="{B79735F5-AE14-4DA5-BDE4-A12B4D34228C}" type="presParOf" srcId="{809548C8-E1C8-42A8-954D-07C28CAC17D4}" destId="{82A1E641-7E0C-43CA-B040-121CB5195712}" srcOrd="0" destOrd="0" presId="urn:microsoft.com/office/officeart/2008/layout/VerticalCurvedList"/>
    <dgm:cxn modelId="{ACB91B3E-F4A0-4896-84CB-7E6CB28BBFF8}" type="presParOf" srcId="{BF62F421-E2B1-483E-B0AE-102A78D73B8F}" destId="{C3C97DDE-BC68-4BAC-8071-2BE1469866EF}" srcOrd="9" destOrd="0" presId="urn:microsoft.com/office/officeart/2008/layout/VerticalCurvedList"/>
    <dgm:cxn modelId="{F1100E68-3C44-4773-8B6B-9118F28D4A1A}" type="presParOf" srcId="{BF62F421-E2B1-483E-B0AE-102A78D73B8F}" destId="{23C5A920-7F1F-4FDA-9B39-4BE1638CB134}" srcOrd="10" destOrd="0" presId="urn:microsoft.com/office/officeart/2008/layout/VerticalCurvedList"/>
    <dgm:cxn modelId="{065E1B4E-9844-4F36-BE13-C9DE2489A7E5}" type="presParOf" srcId="{23C5A920-7F1F-4FDA-9B39-4BE1638CB134}" destId="{A0E0F193-DBA8-49D9-96B7-0AEF1D8CF18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B97DE-EC49-47D3-B132-0635C6E11137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65870C-E010-494B-B826-E896F703B2C6}">
      <dsp:nvSpPr>
        <dsp:cNvPr id="0" name=""/>
        <dsp:cNvSpPr/>
      </dsp:nvSpPr>
      <dsp:spPr>
        <a:xfrm>
          <a:off x="509717" y="338558"/>
          <a:ext cx="7541700" cy="677550"/>
        </a:xfrm>
        <a:prstGeom prst="rect">
          <a:avLst/>
        </a:prstGeom>
        <a:solidFill>
          <a:srgbClr val="52BC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Что считать дорогой ошибкой?</a:t>
          </a:r>
          <a:endParaRPr lang="en-US" sz="3200" kern="1200" dirty="0"/>
        </a:p>
      </dsp:txBody>
      <dsp:txXfrm>
        <a:off x="509717" y="338558"/>
        <a:ext cx="7541700" cy="677550"/>
      </dsp:txXfrm>
    </dsp:sp>
    <dsp:sp modelId="{11D11B1B-FE66-4EA1-BCA8-988E057F8176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341D9B-D891-4DF8-B358-A28DB67331F4}">
      <dsp:nvSpPr>
        <dsp:cNvPr id="0" name=""/>
        <dsp:cNvSpPr/>
      </dsp:nvSpPr>
      <dsp:spPr>
        <a:xfrm>
          <a:off x="995230" y="1354558"/>
          <a:ext cx="7056187" cy="677550"/>
        </a:xfrm>
        <a:prstGeom prst="rect">
          <a:avLst/>
        </a:prstGeom>
        <a:solidFill>
          <a:srgbClr val="52BC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Чьи ошибки дороже?</a:t>
          </a:r>
          <a:endParaRPr lang="en-US" sz="3200" kern="1200" dirty="0"/>
        </a:p>
      </dsp:txBody>
      <dsp:txXfrm>
        <a:off x="995230" y="1354558"/>
        <a:ext cx="7056187" cy="677550"/>
      </dsp:txXfrm>
    </dsp:sp>
    <dsp:sp modelId="{AC272037-F54D-4C6A-B4A1-89821C3EDFFC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336C5E-AA39-49A3-AE39-66B456B256EE}">
      <dsp:nvSpPr>
        <dsp:cNvPr id="0" name=""/>
        <dsp:cNvSpPr/>
      </dsp:nvSpPr>
      <dsp:spPr>
        <a:xfrm>
          <a:off x="1144243" y="2370558"/>
          <a:ext cx="6907174" cy="677550"/>
        </a:xfrm>
        <a:prstGeom prst="rect">
          <a:avLst/>
        </a:prstGeom>
        <a:solidFill>
          <a:srgbClr val="52BC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Идея систематики</a:t>
          </a:r>
          <a:endParaRPr lang="en-US" sz="3200" kern="1200" dirty="0"/>
        </a:p>
      </dsp:txBody>
      <dsp:txXfrm>
        <a:off x="1144243" y="2370558"/>
        <a:ext cx="6907174" cy="677550"/>
      </dsp:txXfrm>
    </dsp:sp>
    <dsp:sp modelId="{D7ABB4A0-FDF1-40D8-9759-FD77493F20C8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1A1647-45D0-4F62-992A-BDB22A78D16A}">
      <dsp:nvSpPr>
        <dsp:cNvPr id="0" name=""/>
        <dsp:cNvSpPr/>
      </dsp:nvSpPr>
      <dsp:spPr>
        <a:xfrm>
          <a:off x="995230" y="3386558"/>
          <a:ext cx="7056187" cy="677550"/>
        </a:xfrm>
        <a:prstGeom prst="rect">
          <a:avLst/>
        </a:prstGeom>
        <a:solidFill>
          <a:srgbClr val="52BC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Паттерны для выявления ошибок</a:t>
          </a:r>
          <a:endParaRPr lang="en-US" sz="3200" kern="1200" dirty="0"/>
        </a:p>
      </dsp:txBody>
      <dsp:txXfrm>
        <a:off x="995230" y="3386558"/>
        <a:ext cx="7056187" cy="677550"/>
      </dsp:txXfrm>
    </dsp:sp>
    <dsp:sp modelId="{82A1E641-7E0C-43CA-B040-121CB5195712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C97DDE-BC68-4BAC-8071-2BE1469866EF}">
      <dsp:nvSpPr>
        <dsp:cNvPr id="0" name=""/>
        <dsp:cNvSpPr/>
      </dsp:nvSpPr>
      <dsp:spPr>
        <a:xfrm>
          <a:off x="509717" y="4402558"/>
          <a:ext cx="7541700" cy="677550"/>
        </a:xfrm>
        <a:prstGeom prst="rect">
          <a:avLst/>
        </a:prstGeom>
        <a:solidFill>
          <a:srgbClr val="52BC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Hints and Tips</a:t>
          </a:r>
          <a:endParaRPr lang="en-US" sz="3200" kern="1200" dirty="0"/>
        </a:p>
      </dsp:txBody>
      <dsp:txXfrm>
        <a:off x="509717" y="4402558"/>
        <a:ext cx="7541700" cy="677550"/>
      </dsp:txXfrm>
    </dsp:sp>
    <dsp:sp modelId="{A0E0F193-DBA8-49D9-96B7-0AEF1D8CF185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B97DE-EC49-47D3-B132-0635C6E11137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rgbClr val="52BCD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65870C-E010-494B-B826-E896F703B2C6}">
      <dsp:nvSpPr>
        <dsp:cNvPr id="0" name=""/>
        <dsp:cNvSpPr/>
      </dsp:nvSpPr>
      <dsp:spPr>
        <a:xfrm>
          <a:off x="509717" y="338558"/>
          <a:ext cx="7541700" cy="677550"/>
        </a:xfrm>
        <a:prstGeom prst="rect">
          <a:avLst/>
        </a:prstGeom>
        <a:solidFill>
          <a:srgbClr val="52BC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Что считать дорогой ошибкой?</a:t>
          </a:r>
          <a:endParaRPr lang="en-US" sz="3200" kern="1200" dirty="0"/>
        </a:p>
      </dsp:txBody>
      <dsp:txXfrm>
        <a:off x="509717" y="338558"/>
        <a:ext cx="7541700" cy="677550"/>
      </dsp:txXfrm>
    </dsp:sp>
    <dsp:sp modelId="{11D11B1B-FE66-4EA1-BCA8-988E057F8176}">
      <dsp:nvSpPr>
        <dsp:cNvPr id="0" name=""/>
        <dsp:cNvSpPr/>
      </dsp:nvSpPr>
      <dsp:spPr>
        <a:xfrm>
          <a:off x="86248" y="253864"/>
          <a:ext cx="846937" cy="846937"/>
        </a:xfrm>
        <a:prstGeom prst="mathPlu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A9CB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341D9B-D891-4DF8-B358-A28DB67331F4}">
      <dsp:nvSpPr>
        <dsp:cNvPr id="0" name=""/>
        <dsp:cNvSpPr/>
      </dsp:nvSpPr>
      <dsp:spPr>
        <a:xfrm>
          <a:off x="995230" y="1354558"/>
          <a:ext cx="7056187" cy="677550"/>
        </a:xfrm>
        <a:prstGeom prst="rect">
          <a:avLst/>
        </a:prstGeom>
        <a:solidFill>
          <a:srgbClr val="52BC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Чьи ошибки дороже?</a:t>
          </a:r>
          <a:endParaRPr lang="en-US" sz="3200" kern="1200" dirty="0"/>
        </a:p>
      </dsp:txBody>
      <dsp:txXfrm>
        <a:off x="995230" y="1354558"/>
        <a:ext cx="7056187" cy="677550"/>
      </dsp:txXfrm>
    </dsp:sp>
    <dsp:sp modelId="{AC272037-F54D-4C6A-B4A1-89821C3EDFFC}">
      <dsp:nvSpPr>
        <dsp:cNvPr id="0" name=""/>
        <dsp:cNvSpPr/>
      </dsp:nvSpPr>
      <dsp:spPr>
        <a:xfrm>
          <a:off x="571761" y="1269864"/>
          <a:ext cx="846937" cy="846937"/>
        </a:xfrm>
        <a:prstGeom prst="mathPlu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A9CB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336C5E-AA39-49A3-AE39-66B456B256EE}">
      <dsp:nvSpPr>
        <dsp:cNvPr id="0" name=""/>
        <dsp:cNvSpPr/>
      </dsp:nvSpPr>
      <dsp:spPr>
        <a:xfrm>
          <a:off x="1144243" y="2370558"/>
          <a:ext cx="6907174" cy="677550"/>
        </a:xfrm>
        <a:prstGeom prst="rect">
          <a:avLst/>
        </a:prstGeom>
        <a:solidFill>
          <a:srgbClr val="52BC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Идея систематики</a:t>
          </a:r>
          <a:endParaRPr lang="en-US" sz="3200" kern="1200" dirty="0"/>
        </a:p>
      </dsp:txBody>
      <dsp:txXfrm>
        <a:off x="1144243" y="2370558"/>
        <a:ext cx="6907174" cy="677550"/>
      </dsp:txXfrm>
    </dsp:sp>
    <dsp:sp modelId="{D7ABB4A0-FDF1-40D8-9759-FD77493F20C8}">
      <dsp:nvSpPr>
        <dsp:cNvPr id="0" name=""/>
        <dsp:cNvSpPr/>
      </dsp:nvSpPr>
      <dsp:spPr>
        <a:xfrm>
          <a:off x="720774" y="2285864"/>
          <a:ext cx="846937" cy="846937"/>
        </a:xfrm>
        <a:prstGeom prst="mathPlu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A9CB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1A1647-45D0-4F62-992A-BDB22A78D16A}">
      <dsp:nvSpPr>
        <dsp:cNvPr id="0" name=""/>
        <dsp:cNvSpPr/>
      </dsp:nvSpPr>
      <dsp:spPr>
        <a:xfrm>
          <a:off x="995230" y="3386558"/>
          <a:ext cx="7056187" cy="677550"/>
        </a:xfrm>
        <a:prstGeom prst="rect">
          <a:avLst/>
        </a:prstGeom>
        <a:solidFill>
          <a:srgbClr val="52BC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Паттерны для выявления ошибок</a:t>
          </a:r>
          <a:endParaRPr lang="en-US" sz="3200" kern="1200" dirty="0"/>
        </a:p>
      </dsp:txBody>
      <dsp:txXfrm>
        <a:off x="995230" y="3386558"/>
        <a:ext cx="7056187" cy="677550"/>
      </dsp:txXfrm>
    </dsp:sp>
    <dsp:sp modelId="{82A1E641-7E0C-43CA-B040-121CB5195712}">
      <dsp:nvSpPr>
        <dsp:cNvPr id="0" name=""/>
        <dsp:cNvSpPr/>
      </dsp:nvSpPr>
      <dsp:spPr>
        <a:xfrm>
          <a:off x="571761" y="3301864"/>
          <a:ext cx="846937" cy="846937"/>
        </a:xfrm>
        <a:prstGeom prst="mathPlu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A9CB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C97DDE-BC68-4BAC-8071-2BE1469866EF}">
      <dsp:nvSpPr>
        <dsp:cNvPr id="0" name=""/>
        <dsp:cNvSpPr/>
      </dsp:nvSpPr>
      <dsp:spPr>
        <a:xfrm>
          <a:off x="509717" y="4402558"/>
          <a:ext cx="7541700" cy="677550"/>
        </a:xfrm>
        <a:prstGeom prst="rect">
          <a:avLst/>
        </a:prstGeom>
        <a:solidFill>
          <a:srgbClr val="52BC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Hints and Tips</a:t>
          </a:r>
          <a:endParaRPr lang="en-US" sz="3200" kern="1200" dirty="0"/>
        </a:p>
      </dsp:txBody>
      <dsp:txXfrm>
        <a:off x="509717" y="4402558"/>
        <a:ext cx="7541700" cy="677550"/>
      </dsp:txXfrm>
    </dsp:sp>
    <dsp:sp modelId="{A0E0F193-DBA8-49D9-96B7-0AEF1D8CF185}">
      <dsp:nvSpPr>
        <dsp:cNvPr id="0" name=""/>
        <dsp:cNvSpPr/>
      </dsp:nvSpPr>
      <dsp:spPr>
        <a:xfrm>
          <a:off x="86248" y="4317864"/>
          <a:ext cx="846937" cy="846937"/>
        </a:xfrm>
        <a:prstGeom prst="mathPlus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A9CB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2900A-21A9-49BD-B626-59F08769160E}" type="datetimeFigureOut">
              <a:rPr lang="en-US" smtClean="0"/>
              <a:t>13-Sep-17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43803-54AF-4A9C-AC84-D4AC4BFC8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23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E61A7-6D6B-4E4C-BF89-A61C471E2A26}" type="datetimeFigureOut">
              <a:rPr lang="en-US" smtClean="0"/>
              <a:t>13-Sep-17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125E7-223A-4459-BFAB-EB77C0223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05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ru-RU" baseline="0" dirty="0" smtClean="0"/>
              <a:t>Ошибка – действие ведущее к переработкам</a:t>
            </a:r>
          </a:p>
          <a:p>
            <a:r>
              <a:rPr lang="ru-RU" baseline="0" dirty="0" smtClean="0"/>
              <a:t>Дорогая – трудозатраты на переработкам стремится к бесконечности</a:t>
            </a:r>
          </a:p>
          <a:p>
            <a:endParaRPr lang="ru-RU" baseline="0" dirty="0" smtClean="0"/>
          </a:p>
          <a:p>
            <a:r>
              <a:rPr lang="ru-RU" baseline="0" dirty="0" smtClean="0"/>
              <a:t>- КТО</a:t>
            </a:r>
            <a:r>
              <a:rPr lang="ru-RU" dirty="0" smtClean="0"/>
              <a:t> УЧАСТВОВАЛ В УБЫТОЧНОМ ПРОЕКТЕ?</a:t>
            </a:r>
          </a:p>
          <a:p>
            <a:r>
              <a:rPr lang="ru-RU" dirty="0" smtClean="0"/>
              <a:t>- Кто может померять свой вклад в убытки компании?</a:t>
            </a:r>
          </a:p>
          <a:p>
            <a:endParaRPr lang="ru-RU" dirty="0" smtClean="0"/>
          </a:p>
          <a:p>
            <a:r>
              <a:rPr lang="ru-RU" dirty="0" smtClean="0"/>
              <a:t>Встречал немало случаев да и себя ловил на мысли, что я бегу от проблемы, что я подсознательно стремлюсь не видеть своих ошибок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70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Итак, пара слов дабы</a:t>
            </a:r>
            <a:r>
              <a:rPr lang="ru-RU" baseline="0" dirty="0" smtClean="0"/>
              <a:t> очертить тематику моего доклада. </a:t>
            </a:r>
          </a:p>
          <a:p>
            <a:r>
              <a:rPr lang="ru-RU" sz="1400" dirty="0" smtClean="0"/>
              <a:t>Личный опыт </a:t>
            </a:r>
            <a:r>
              <a:rPr lang="en-US" sz="1400" dirty="0" smtClean="0"/>
              <a:t>VS</a:t>
            </a:r>
            <a:r>
              <a:rPr lang="ru-RU" sz="1400" dirty="0" smtClean="0"/>
              <a:t> </a:t>
            </a:r>
            <a:r>
              <a:rPr lang="ru-RU" sz="2000" dirty="0" smtClean="0"/>
              <a:t>глянцевая мукулатура</a:t>
            </a:r>
            <a:r>
              <a:rPr lang="ru-RU" sz="1800" dirty="0" smtClean="0"/>
              <a:t> </a:t>
            </a:r>
            <a:r>
              <a:rPr lang="en-US" sz="1400" b="1" i="1" dirty="0" smtClean="0"/>
              <a:t>Wiki</a:t>
            </a:r>
            <a:r>
              <a:rPr lang="ru-RU" sz="1400" b="1" i="1" dirty="0" smtClean="0"/>
              <a:t> </a:t>
            </a:r>
            <a:r>
              <a:rPr lang="ru-RU" sz="1400" i="1" u="sng" dirty="0" smtClean="0"/>
              <a:t>«как надо»</a:t>
            </a:r>
            <a:endParaRPr lang="ru-RU" sz="1400" i="1" u="sng" baseline="0" dirty="0" smtClean="0"/>
          </a:p>
          <a:p>
            <a:r>
              <a:rPr lang="ru-RU" dirty="0" smtClean="0"/>
              <a:t>Тех,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кто верит в идеальные проекты, прошу заранее простить меня. Говорить я буду о своем опыте, т.е. о том как чаще всего проекты шли в моей жизни. Фундаментальные знания,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общие сведения из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Wikipedia,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глянцевая мукулатуа, в общем все, где рассказывают «как надо» к сожалению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имеют мало общего с проблеммами которые сваливались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несчастливую голову вашего покорного слуги.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42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буду рассказывать о том </a:t>
            </a:r>
            <a:r>
              <a:rPr lang="ru-RU" sz="18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«не надо»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93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="1" baseline="0" dirty="0" smtClean="0"/>
              <a:t>Junior BA </a:t>
            </a:r>
            <a:r>
              <a:rPr lang="en-US" baseline="0" dirty="0" smtClean="0"/>
              <a:t>- </a:t>
            </a:r>
            <a:r>
              <a:rPr lang="ru-RU" baseline="0" dirty="0" smtClean="0"/>
              <a:t>Мы обо всем договорились. Отчеты </a:t>
            </a:r>
            <a:r>
              <a:rPr lang="en-US" baseline="0" dirty="0" smtClean="0"/>
              <a:t>are out of scope</a:t>
            </a:r>
            <a:endParaRPr lang="ru-RU" baseline="0" dirty="0" smtClean="0"/>
          </a:p>
          <a:p>
            <a:pPr marL="685800" lvl="1" indent="-228600">
              <a:buAutoNum type="arabicPeriod"/>
            </a:pPr>
            <a:r>
              <a:rPr lang="ru-RU" baseline="0" dirty="0" smtClean="0"/>
              <a:t>Трудозатраты – 1-2 дня на отчет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В зависимости от задачи, в скоп может попасть до нескольких десятков отчетов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="1" baseline="0" dirty="0" smtClean="0"/>
              <a:t>Customer </a:t>
            </a:r>
            <a:r>
              <a:rPr lang="en-US" baseline="0" dirty="0" smtClean="0"/>
              <a:t>- </a:t>
            </a:r>
            <a:r>
              <a:rPr lang="ru-RU" baseline="0" dirty="0" smtClean="0"/>
              <a:t>Исторические данные не будут затронуты. Сейчас клиенты не пользуются этим функционалом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Одна транзакция попавшая из фронта в бухгалтерию, оплаченная частично по которой закрыты месяца и года сделает адом жизнь для всех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«Откат» бухгалтерских периодов, фикс данных, пересчет баллансовых ведомостей за все периоды и очень долго потом тестить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Все из п.2 должны делать весьма компетентные товарищи</a:t>
            </a:r>
          </a:p>
          <a:p>
            <a:pPr marL="228600" indent="-228600">
              <a:buAutoNum type="arabicPeriod"/>
            </a:pPr>
            <a:r>
              <a:rPr lang="en-US" b="1" baseline="0" dirty="0" smtClean="0"/>
              <a:t>Crisis Manager </a:t>
            </a:r>
            <a:r>
              <a:rPr lang="en-US" baseline="0" dirty="0" smtClean="0"/>
              <a:t>- </a:t>
            </a:r>
            <a:r>
              <a:rPr lang="ru-RU" baseline="0" dirty="0" smtClean="0"/>
              <a:t>Консультантов устроит, если после этой доработки бухгалтерский год начнется с нулевыми балансами. Мы же так можем?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Мы все можем, но поддерживать такое решение будет очнь сложно, т.к. остатки все равно есть как по активам, так и по обязательствам</a:t>
            </a:r>
          </a:p>
          <a:p>
            <a:pPr marL="685800" lvl="1" indent="-228600">
              <a:buAutoNum type="arabicPeriod"/>
            </a:pPr>
            <a:r>
              <a:rPr lang="ru-RU" baseline="0" dirty="0" smtClean="0"/>
              <a:t>ПО не должно искажать бизнес реальность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1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ru-RU" baseline="0" dirty="0" smtClean="0"/>
              <a:t>Ошибка – действие ведущее к переработкам</a:t>
            </a:r>
          </a:p>
          <a:p>
            <a:r>
              <a:rPr lang="ru-RU" baseline="0" dirty="0" smtClean="0"/>
              <a:t>Дорогая – трудозатраты на переработкам стремится к бесконечности</a:t>
            </a:r>
          </a:p>
          <a:p>
            <a:endParaRPr lang="ru-RU" baseline="0" dirty="0" smtClean="0"/>
          </a:p>
          <a:p>
            <a:r>
              <a:rPr lang="ru-RU" baseline="0" dirty="0" smtClean="0"/>
              <a:t>- КТО</a:t>
            </a:r>
            <a:r>
              <a:rPr lang="ru-RU" dirty="0" smtClean="0"/>
              <a:t> УЧАСТВОВАЛ В УБЫТОЧНОМ ПРОЕКТЕ?</a:t>
            </a:r>
          </a:p>
          <a:p>
            <a:r>
              <a:rPr lang="ru-RU" dirty="0" smtClean="0"/>
              <a:t>- Кто может померять свой вклад в убытки компании?</a:t>
            </a:r>
          </a:p>
          <a:p>
            <a:endParaRPr lang="ru-RU" dirty="0" smtClean="0"/>
          </a:p>
          <a:p>
            <a:r>
              <a:rPr lang="ru-RU" dirty="0" smtClean="0"/>
              <a:t>Встречал немало случаев да и себя ловил на мысли, что я бегу от проблемы, что я подсознательно стремлюсь не видеть своих ошибок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25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57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А это на тот случай, если некоторые из Вас захотят отомстить мне за потраченное сегодня время. (...быстро прокомментировать слайд...)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27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 Второе.</a:t>
            </a:r>
          </a:p>
          <a:p>
            <a:r>
              <a:rPr lang="ru-RU" sz="1600" i="1" dirty="0" smtClean="0"/>
              <a:t>корпоративный шпионаж </a:t>
            </a:r>
            <a:r>
              <a:rPr lang="ru-RU" b="1" dirty="0" smtClean="0"/>
              <a:t>вредительство</a:t>
            </a:r>
            <a:r>
              <a:rPr lang="ru-RU" dirty="0" smtClean="0"/>
              <a:t> </a:t>
            </a:r>
            <a:r>
              <a:rPr lang="ru-RU" u="sng" dirty="0" smtClean="0"/>
              <a:t>диверсионная деятельность</a:t>
            </a:r>
          </a:p>
          <a:p>
            <a:r>
              <a:rPr lang="ru-RU" dirty="0" smtClean="0"/>
              <a:t>Сегодняшняя</a:t>
            </a:r>
            <a:r>
              <a:rPr lang="ru-RU" baseline="0" dirty="0" smtClean="0"/>
              <a:t> встреча </a:t>
            </a:r>
            <a:r>
              <a:rPr lang="ru-RU" b="1" baseline="0" dirty="0" smtClean="0"/>
              <a:t>никак не затрагивает </a:t>
            </a:r>
            <a:r>
              <a:rPr lang="ru-RU" baseline="0" dirty="0" smtClean="0"/>
              <a:t>случаев с корпоративным шпионажем, продуманным вредительством и прочей диверсионной деятельностью участников </a:t>
            </a:r>
            <a:r>
              <a:rPr lang="en-US" baseline="0" dirty="0" smtClean="0"/>
              <a:t>IT </a:t>
            </a:r>
            <a:r>
              <a:rPr lang="ru-RU" baseline="0" dirty="0" smtClean="0"/>
              <a:t>проектов</a:t>
            </a:r>
            <a:r>
              <a:rPr lang="en-US" baseline="0" dirty="0" smtClean="0"/>
              <a:t>. </a:t>
            </a:r>
            <a:r>
              <a:rPr lang="ru-RU" baseline="0" dirty="0" smtClean="0"/>
              <a:t>Не то чтобы данный аспект несущественен, он как раз таки наоборот </a:t>
            </a:r>
            <a:r>
              <a:rPr lang="ru-RU" sz="1400" i="1" baseline="0" dirty="0" smtClean="0"/>
              <a:t>заслуживает пристального внимания</a:t>
            </a:r>
            <a:r>
              <a:rPr lang="ru-RU" baseline="0" dirty="0" smtClean="0"/>
              <a:t>. Но включив его в рамки доклада мне </a:t>
            </a:r>
            <a:r>
              <a:rPr lang="ru-RU" b="1" baseline="0" dirty="0" smtClean="0"/>
              <a:t>было бы сложно уложиться в формат</a:t>
            </a:r>
            <a:r>
              <a:rPr lang="ru-RU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82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 что посыл на сегодня</a:t>
            </a:r>
            <a:r>
              <a:rPr lang="ru-RU" baseline="0" dirty="0" smtClean="0"/>
              <a:t> таков, что </a:t>
            </a:r>
            <a:r>
              <a:rPr lang="ru-RU" b="1" i="1" u="sng" baseline="0" dirty="0" smtClean="0"/>
              <a:t>все люди честные и порядочные</a:t>
            </a:r>
            <a:r>
              <a:rPr lang="ru-RU" baseline="0" dirty="0" smtClean="0"/>
              <a:t>.</a:t>
            </a:r>
            <a:r>
              <a:rPr lang="ru-RU" sz="1600" baseline="0" dirty="0" smtClean="0"/>
              <a:t> </a:t>
            </a:r>
            <a:r>
              <a:rPr lang="en-US" sz="1600" baseline="0" dirty="0" smtClean="0"/>
              <a:t>Ideal World?</a:t>
            </a:r>
            <a:r>
              <a:rPr lang="en-US" baseline="0" dirty="0" smtClean="0"/>
              <a:t> =) </a:t>
            </a:r>
            <a:r>
              <a:rPr lang="ru-RU" b="1" baseline="0" dirty="0" smtClean="0"/>
              <a:t>Холиворы после </a:t>
            </a:r>
            <a:r>
              <a:rPr lang="ru-RU" baseline="0" dirty="0" smtClean="0"/>
              <a:t>основной части доклада.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70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Efforts</a:t>
            </a:r>
            <a:r>
              <a:rPr lang="en-US" baseline="0" dirty="0" smtClean="0"/>
              <a:t> means Impact &amp; Complexity</a:t>
            </a:r>
          </a:p>
          <a:p>
            <a:r>
              <a:rPr lang="en-US" baseline="0" dirty="0" smtClean="0"/>
              <a:t>(</a:t>
            </a:r>
            <a:r>
              <a:rPr lang="ru-RU" baseline="0" dirty="0" smtClean="0"/>
              <a:t>«Руководство </a:t>
            </a:r>
            <a:r>
              <a:rPr lang="en-US" baseline="0" dirty="0" smtClean="0"/>
              <a:t>PMBOK</a:t>
            </a:r>
            <a:r>
              <a:rPr lang="ru-RU" baseline="0" dirty="0" smtClean="0"/>
              <a:t>»</a:t>
            </a:r>
            <a:r>
              <a:rPr lang="en-US" baseline="0" dirty="0" smtClean="0"/>
              <a:t>, 4-</a:t>
            </a:r>
            <a:r>
              <a:rPr lang="ru-RU" baseline="0" dirty="0" smtClean="0"/>
              <a:t>е издание, </a:t>
            </a:r>
            <a:r>
              <a:rPr lang="ru-RU" dirty="0" smtClean="0"/>
              <a:t>8.1.3 Планирование качества: выходы, п.2 Метрики качества, «...метрика, связанная с целью в области качества, – остаться в рамках одобренного бюджета ± 10 % – может включать измерение стоимости каждого результата и определение отклонения этого результата в процентах от одобренного бюджета.»</a:t>
            </a:r>
            <a:r>
              <a:rPr lang="ru-RU" baseline="0" dirty="0" smtClean="0"/>
              <a:t>,</a:t>
            </a:r>
            <a:r>
              <a:rPr lang="en-US" dirty="0" smtClean="0"/>
              <a:t> Project Management Institute, Inc.</a:t>
            </a:r>
            <a:r>
              <a:rPr lang="ru-RU" dirty="0" smtClean="0"/>
              <a:t>,</a:t>
            </a:r>
            <a:r>
              <a:rPr lang="ru-RU" baseline="0" dirty="0" smtClean="0"/>
              <a:t> </a:t>
            </a:r>
            <a:r>
              <a:rPr lang="en-US" dirty="0" smtClean="0"/>
              <a:t>ISBN: 978-1-933890-71-5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r>
              <a:rPr lang="ru-RU" dirty="0" smtClean="0"/>
              <a:t>1. Дорогая</a:t>
            </a:r>
            <a:r>
              <a:rPr lang="ru-RU" baseline="0" dirty="0" smtClean="0"/>
              <a:t> цена для проекта/компании заключается</a:t>
            </a:r>
            <a:r>
              <a:rPr lang="ru-RU" sz="1600" baseline="0" dirty="0" smtClean="0"/>
              <a:t> в усилиях, которые тратятся на ее устранение</a:t>
            </a:r>
            <a:r>
              <a:rPr lang="ru-RU" baseline="0" dirty="0" smtClean="0"/>
              <a:t> (если она вообще устранима)</a:t>
            </a:r>
          </a:p>
          <a:p>
            <a:r>
              <a:rPr lang="ru-RU" baseline="0" dirty="0" smtClean="0"/>
              <a:t>2. </a:t>
            </a:r>
            <a:r>
              <a:rPr lang="ru-RU" b="1" baseline="0" dirty="0" smtClean="0"/>
              <a:t>Чем</a:t>
            </a:r>
            <a:r>
              <a:rPr lang="ru-RU" baseline="0" dirty="0" smtClean="0"/>
              <a:t> </a:t>
            </a:r>
            <a:r>
              <a:rPr lang="ru-RU" b="1" baseline="0" dirty="0" smtClean="0"/>
              <a:t>больше людей </a:t>
            </a:r>
            <a:r>
              <a:rPr lang="ru-RU" baseline="0" dirty="0" smtClean="0"/>
              <a:t>будут устранять и чем сложнее процесс устранения, </a:t>
            </a:r>
            <a:r>
              <a:rPr lang="ru-RU" b="1" baseline="0" dirty="0" smtClean="0"/>
              <a:t>тем дороже ошибка</a:t>
            </a:r>
          </a:p>
          <a:p>
            <a:endParaRPr lang="ru-RU" baseline="0" dirty="0" smtClean="0"/>
          </a:p>
          <a:p>
            <a:r>
              <a:rPr lang="ru-RU" baseline="0" dirty="0" smtClean="0"/>
              <a:t>Не будем забывать, что парни на фото может и прибывают в экстазе от той ситуации в которой оказались, но проектная </a:t>
            </a:r>
            <a:r>
              <a:rPr lang="ru-RU" b="1" baseline="0" dirty="0" smtClean="0"/>
              <a:t>команда</a:t>
            </a:r>
            <a:r>
              <a:rPr lang="ru-RU" baseline="0" dirty="0" smtClean="0"/>
              <a:t> как правило </a:t>
            </a:r>
            <a:r>
              <a:rPr lang="ru-RU" b="1" baseline="0" dirty="0" smtClean="0"/>
              <a:t>не очень рада</a:t>
            </a:r>
            <a:r>
              <a:rPr lang="ru-RU" baseline="0" dirty="0" smtClean="0"/>
              <a:t> бегать по потолку и переобуваться в воздухе </a:t>
            </a:r>
            <a:r>
              <a:rPr lang="ru-RU" b="1" baseline="0" dirty="0" smtClean="0"/>
              <a:t>в связи с промахами </a:t>
            </a:r>
            <a:r>
              <a:rPr lang="ru-RU" baseline="0" dirty="0" smtClean="0"/>
              <a:t>кого бы то ни было.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61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ru-RU" dirty="0" smtClean="0"/>
              <a:t>Чем</a:t>
            </a:r>
            <a:r>
              <a:rPr lang="ru-RU" baseline="0" dirty="0" smtClean="0"/>
              <a:t> позднее обнаружили ошибку, тем дороже стоимость </a:t>
            </a:r>
            <a:r>
              <a:rPr lang="en-US" baseline="0" dirty="0" smtClean="0"/>
              <a:t>(</a:t>
            </a:r>
            <a:r>
              <a:rPr lang="ru-RU" baseline="0" dirty="0" smtClean="0"/>
              <a:t>а иногда и невозможность</a:t>
            </a:r>
            <a:r>
              <a:rPr lang="en-US" baseline="0" dirty="0" smtClean="0"/>
              <a:t>)</a:t>
            </a:r>
            <a:r>
              <a:rPr lang="ru-RU" baseline="0" dirty="0" smtClean="0"/>
              <a:t> устранения ее последствий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09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ru-RU" dirty="0" smtClean="0"/>
              <a:t>Идем дальше, </a:t>
            </a:r>
            <a:endParaRPr lang="en-US" dirty="0" smtClean="0"/>
          </a:p>
          <a:p>
            <a:endParaRPr lang="en-US" dirty="0"/>
          </a:p>
          <a:p>
            <a:r>
              <a:rPr lang="ru-RU" sz="1800" dirty="0" smtClean="0"/>
              <a:t>чьи ошибки стоят дороже всего?</a:t>
            </a:r>
            <a:endParaRPr lang="en-US" baseline="0" dirty="0" smtClean="0"/>
          </a:p>
          <a:p>
            <a:r>
              <a:rPr lang="ru-RU" baseline="0" dirty="0" smtClean="0"/>
              <a:t>Я собрал несколько веселых фраз и манипуляций которые довелось слышать от специалистов при обнаружении их ошибок. Давайте немного расслабимся.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48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Чтож</a:t>
            </a:r>
            <a:r>
              <a:rPr lang="ru-RU" baseline="0" dirty="0" smtClean="0"/>
              <a:t>, давайте попробуем посмотреть на </a:t>
            </a:r>
            <a:r>
              <a:rPr lang="ru-RU" sz="1600" baseline="0" dirty="0" smtClean="0"/>
              <a:t>то как не полагаться на судьбу</a:t>
            </a:r>
            <a:r>
              <a:rPr lang="ru-RU" baseline="0" dirty="0" smtClean="0"/>
              <a:t>, а </a:t>
            </a:r>
            <a:r>
              <a:rPr lang="ru-RU" b="1" u="sng" baseline="0" dirty="0" smtClean="0"/>
              <a:t>самим управлять ею</a:t>
            </a:r>
            <a:r>
              <a:rPr lang="ru-RU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68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начала, как порядочные ученые-экспериментаторы, давайте рассмотрим </a:t>
            </a:r>
            <a:r>
              <a:rPr lang="ru-RU" sz="1800" i="1" baseline="0" dirty="0" smtClean="0"/>
              <a:t>предпосылки</a:t>
            </a:r>
            <a:r>
              <a:rPr lang="en-US" dirty="0" smtClean="0"/>
              <a:t>. </a:t>
            </a:r>
            <a:r>
              <a:rPr lang="ru-RU" dirty="0" smtClean="0"/>
              <a:t>Напрашивается </a:t>
            </a:r>
            <a:r>
              <a:rPr lang="ru-RU" sz="1600" dirty="0" smtClean="0"/>
              <a:t>аллегория «Знаки судьбы». 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09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</a:t>
            </a:r>
            <a:r>
              <a:rPr lang="ru-RU" baseline="0" dirty="0" smtClean="0"/>
              <a:t> проекте: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в ходу слова </a:t>
            </a:r>
            <a:r>
              <a:rPr lang="en-US" dirty="0" smtClean="0"/>
              <a:t>ASAP</a:t>
            </a:r>
            <a:r>
              <a:rPr lang="ru-RU" dirty="0" smtClean="0"/>
              <a:t>,</a:t>
            </a:r>
            <a:r>
              <a:rPr lang="ru-RU" baseline="0" dirty="0" smtClean="0"/>
              <a:t> нужно было вчера и тп.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Оценки пересматриваются и корректируются НЕ исполнителями.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PM </a:t>
            </a:r>
            <a:r>
              <a:rPr lang="ru-RU" baseline="0" dirty="0" smtClean="0"/>
              <a:t>постоянно недоступен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Отсутствует/не актуален план проекта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Постоянный рост скопа спринтов, релизов и т.п.</a:t>
            </a:r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Страдать (</a:t>
            </a:r>
          </a:p>
          <a:p>
            <a:r>
              <a:rPr lang="ru-RU" baseline="0" dirty="0" smtClean="0"/>
              <a:t>либо делать все самому</a:t>
            </a:r>
          </a:p>
          <a:p>
            <a:endParaRPr lang="ru-RU" dirty="0"/>
          </a:p>
          <a:p>
            <a:r>
              <a:rPr lang="ru-RU" baseline="0" dirty="0" smtClean="0"/>
              <a:t>Поменять </a:t>
            </a:r>
            <a:r>
              <a:rPr lang="en-US" baseline="0" dirty="0" smtClean="0"/>
              <a:t>PM </a:t>
            </a:r>
            <a:r>
              <a:rPr lang="ru-RU" baseline="0" dirty="0" smtClean="0"/>
              <a:t>или экстренно его обучить скорее всего не</a:t>
            </a:r>
            <a:r>
              <a:rPr lang="ru-RU" dirty="0" smtClean="0"/>
              <a:t> получится</a:t>
            </a:r>
          </a:p>
          <a:p>
            <a:endParaRPr lang="ru-RU" dirty="0" smtClean="0"/>
          </a:p>
          <a:p>
            <a:r>
              <a:rPr lang="ru-RU" dirty="0" smtClean="0"/>
              <a:t>Установить</a:t>
            </a:r>
            <a:r>
              <a:rPr lang="ru-RU" baseline="0" dirty="0" smtClean="0"/>
              <a:t> систему приоритезации</a:t>
            </a:r>
            <a:endParaRPr lang="en-US" baseline="0" dirty="0" smtClean="0"/>
          </a:p>
          <a:p>
            <a:endParaRPr lang="ru-RU" baseline="0" dirty="0" smtClean="0"/>
          </a:p>
          <a:p>
            <a:r>
              <a:rPr lang="en-US" baseline="0" dirty="0" smtClean="0"/>
              <a:t>Critical</a:t>
            </a:r>
          </a:p>
          <a:p>
            <a:r>
              <a:rPr lang="en-US" baseline="0" dirty="0" smtClean="0"/>
              <a:t>2 or more User Roles are not able to work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High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1 User Role is not able to work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Medium</a:t>
            </a:r>
            <a:endParaRPr lang="ru-RU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2 or more User Roles are not able to work but the work around exists</a:t>
            </a:r>
          </a:p>
          <a:p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4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338138"/>
            <a:ext cx="5956300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3866610"/>
            <a:ext cx="5438140" cy="5564989"/>
          </a:xfrm>
        </p:spPr>
        <p:txBody>
          <a:bodyPr/>
          <a:lstStyle/>
          <a:p>
            <a:r>
              <a:rPr lang="ru-RU" dirty="0" smtClean="0"/>
              <a:t>На</a:t>
            </a:r>
            <a:r>
              <a:rPr lang="ru-RU" baseline="0" dirty="0" smtClean="0"/>
              <a:t> проекте: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‘</a:t>
            </a:r>
            <a:r>
              <a:rPr lang="ru-RU" baseline="0" dirty="0" smtClean="0"/>
              <a:t>Карусель</a:t>
            </a:r>
            <a:r>
              <a:rPr lang="en-US" baseline="0" dirty="0" smtClean="0"/>
              <a:t>’</a:t>
            </a:r>
            <a:r>
              <a:rPr lang="ru-RU" baseline="0" dirty="0" smtClean="0"/>
              <a:t> </a:t>
            </a:r>
            <a:r>
              <a:rPr lang="en-US" baseline="0" dirty="0" smtClean="0"/>
              <a:t>stakeholders</a:t>
            </a:r>
            <a:r>
              <a:rPr lang="ru-RU" baseline="0" dirty="0" smtClean="0"/>
              <a:t> либо единый представитель (он же </a:t>
            </a:r>
            <a:r>
              <a:rPr lang="en-US" baseline="0" dirty="0" smtClean="0"/>
              <a:t>PM</a:t>
            </a:r>
            <a:r>
              <a:rPr lang="ru-RU" baseline="0" dirty="0" smtClean="0"/>
              <a:t>)</a:t>
            </a:r>
            <a:r>
              <a:rPr lang="en-US" baseline="0" dirty="0" smtClean="0"/>
              <a:t> </a:t>
            </a:r>
            <a:r>
              <a:rPr lang="ru-RU" baseline="0" dirty="0" smtClean="0"/>
              <a:t>с</a:t>
            </a:r>
            <a:r>
              <a:rPr lang="ru-RU" dirty="0" smtClean="0"/>
              <a:t> их стороны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Постоянное давление по скопу и датам релиза (</a:t>
            </a:r>
            <a:r>
              <a:rPr lang="en-US" dirty="0" smtClean="0"/>
              <a:t>Scope Creep</a:t>
            </a:r>
            <a:r>
              <a:rPr lang="ru-RU" dirty="0" smtClean="0"/>
              <a:t>), сюрпризы</a:t>
            </a:r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Понять мотивы и дрессировать используя объективные показатели (ставить на счетчик).  </a:t>
            </a:r>
            <a:r>
              <a:rPr lang="ru-RU" sz="1400" b="1" i="1" baseline="0" dirty="0" smtClean="0"/>
              <a:t>Экспертные скилы</a:t>
            </a:r>
            <a:r>
              <a:rPr lang="ru-RU" sz="1400" b="1" i="1" dirty="0" smtClean="0"/>
              <a:t> переговорщика </a:t>
            </a:r>
            <a:r>
              <a:rPr lang="ru-RU" dirty="0" smtClean="0"/>
              <a:t>и р</a:t>
            </a:r>
            <a:r>
              <a:rPr lang="ru-RU" baseline="0" dirty="0" smtClean="0"/>
              <a:t>аботающий процесс </a:t>
            </a:r>
            <a:r>
              <a:rPr lang="ru-RU" sz="1400" baseline="0" dirty="0" smtClean="0"/>
              <a:t>управления изменениями </a:t>
            </a:r>
            <a:r>
              <a:rPr lang="ru-RU" baseline="0" dirty="0" smtClean="0"/>
              <a:t>жизненно необходимы!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Выверить </a:t>
            </a:r>
            <a:r>
              <a:rPr lang="en-US" sz="1400" b="1" baseline="0" dirty="0" smtClean="0"/>
              <a:t>who all list </a:t>
            </a:r>
            <a:r>
              <a:rPr lang="ru-RU" baseline="0" dirty="0" smtClean="0"/>
              <a:t>и понять сколько осталось </a:t>
            </a:r>
            <a:r>
              <a:rPr lang="en-US" sz="1400" b="1" baseline="0" dirty="0" smtClean="0"/>
              <a:t>creators and sigs</a:t>
            </a:r>
            <a:r>
              <a:rPr lang="ru-RU" sz="1400" b="1" baseline="0" dirty="0" smtClean="0"/>
              <a:t> </a:t>
            </a:r>
            <a:r>
              <a:rPr lang="ru-RU" baseline="0" dirty="0" smtClean="0"/>
              <a:t>после первого же прецедента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Договориться о том </a:t>
            </a:r>
            <a:r>
              <a:rPr lang="ru-RU" sz="1400" b="1" baseline="0" dirty="0" smtClean="0"/>
              <a:t>как работать с неправильными ожиданиями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u="sng" baseline="0" dirty="0" smtClean="0"/>
              <a:t>Торговаться.</a:t>
            </a:r>
            <a:r>
              <a:rPr lang="ru-RU" sz="1400" baseline="0" dirty="0" smtClean="0"/>
              <a:t> </a:t>
            </a:r>
            <a:r>
              <a:rPr lang="ru-RU" sz="1600" baseline="0" dirty="0" smtClean="0"/>
              <a:t>Кто умрет, если</a:t>
            </a:r>
            <a:r>
              <a:rPr lang="ru-RU" sz="1600" dirty="0" smtClean="0"/>
              <a:t> мы не поставим?</a:t>
            </a:r>
            <a:r>
              <a:rPr lang="ru-RU" sz="1400" dirty="0" smtClean="0"/>
              <a:t> </a:t>
            </a:r>
            <a:r>
              <a:rPr lang="ru-RU" b="1" baseline="0" dirty="0" smtClean="0"/>
              <a:t>Время, объем, качество – выбери два</a:t>
            </a:r>
            <a:r>
              <a:rPr lang="ru-RU" baseline="0" dirty="0" smtClean="0"/>
              <a:t>. </a:t>
            </a:r>
            <a:r>
              <a:rPr lang="en-US" baseline="0" dirty="0" smtClean="0"/>
              <a:t>“</a:t>
            </a:r>
            <a:r>
              <a:rPr lang="ru-RU" baseline="0" dirty="0" smtClean="0"/>
              <a:t>Мы можем все в т.ч. Поставить это в лайв завтра, но оно не будет работать. Можем после завтра, но без вот этой части и будет много багов. Можем на следующей неделе без багов, но вот той части все равно не будет...</a:t>
            </a:r>
            <a:r>
              <a:rPr lang="en-US" baseline="0" dirty="0" smtClean="0"/>
              <a:t>”</a:t>
            </a:r>
            <a:r>
              <a:rPr lang="ru-RU" baseline="0" dirty="0" smtClean="0"/>
              <a:t> Убедиться, что заказчик понимает цикл разработки и производительности команды, чтобы с легким сердцем спрашивать </a:t>
            </a:r>
            <a:r>
              <a:rPr lang="en-US" baseline="0" dirty="0" smtClean="0"/>
              <a:t>“</a:t>
            </a:r>
            <a:r>
              <a:rPr lang="ru-RU" baseline="0" dirty="0" smtClean="0"/>
              <a:t>А где вы были с этим запросом две недели назад ну или вчера?</a:t>
            </a:r>
            <a:r>
              <a:rPr lang="en-US" baseline="0" dirty="0" smtClean="0"/>
              <a:t>”</a:t>
            </a:r>
            <a:r>
              <a:rPr lang="ru-RU" baseline="0" dirty="0" smtClean="0"/>
              <a:t>.</a:t>
            </a:r>
            <a:r>
              <a:rPr lang="ru-RU" dirty="0" smtClean="0"/>
              <a:t> </a:t>
            </a:r>
            <a:r>
              <a:rPr lang="ru-RU" dirty="0"/>
              <a:t>В конце концов есть </a:t>
            </a:r>
            <a:r>
              <a:rPr lang="en-US" dirty="0"/>
              <a:t>PID.. </a:t>
            </a:r>
            <a:r>
              <a:rPr lang="ru-RU" dirty="0"/>
              <a:t>Или уже нет?</a:t>
            </a:r>
            <a:endParaRPr lang="ru-RU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aseline="0" dirty="0" smtClean="0"/>
              <a:t>Автоматизация запросто понизит эффективность, если ее сделать плохо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en-US" b="1" dirty="0" smtClean="0"/>
              <a:t>Creators </a:t>
            </a:r>
            <a:r>
              <a:rPr lang="en-US" dirty="0" smtClean="0"/>
              <a:t>- </a:t>
            </a:r>
            <a:r>
              <a:rPr lang="en-US" dirty="0"/>
              <a:t>P</a:t>
            </a:r>
            <a:r>
              <a:rPr lang="en-US" dirty="0" smtClean="0"/>
              <a:t>eople who provide requirements (</a:t>
            </a:r>
            <a:r>
              <a:rPr lang="en-US" dirty="0" err="1" smtClean="0"/>
              <a:t>epam</a:t>
            </a:r>
            <a:r>
              <a:rPr lang="en-US" dirty="0" smtClean="0"/>
              <a:t>: customer requirements)</a:t>
            </a:r>
          </a:p>
          <a:p>
            <a:r>
              <a:rPr lang="en-US" b="1" dirty="0" smtClean="0"/>
              <a:t>SIGs - Special Interest Groups </a:t>
            </a:r>
            <a:r>
              <a:rPr lang="en-US" dirty="0" smtClean="0"/>
              <a:t>who provide constrains or constraining requirements against a solution</a:t>
            </a:r>
            <a:r>
              <a:rPr lang="ru-RU" dirty="0" smtClean="0"/>
              <a:t>: </a:t>
            </a:r>
            <a:r>
              <a:rPr lang="en-US" dirty="0" smtClean="0"/>
              <a:t>Methodologies</a:t>
            </a:r>
            <a:r>
              <a:rPr lang="ru-RU" dirty="0" smtClean="0"/>
              <a:t>, </a:t>
            </a:r>
            <a:r>
              <a:rPr lang="en-US" dirty="0" smtClean="0"/>
              <a:t>PMOs</a:t>
            </a:r>
            <a:r>
              <a:rPr lang="ru-RU" dirty="0" smtClean="0"/>
              <a:t>, </a:t>
            </a:r>
            <a:r>
              <a:rPr lang="en-US" dirty="0" smtClean="0"/>
              <a:t>Auditors</a:t>
            </a:r>
            <a:r>
              <a:rPr lang="ru-RU" dirty="0" smtClean="0"/>
              <a:t>, </a:t>
            </a:r>
            <a:r>
              <a:rPr lang="en-US" dirty="0" smtClean="0"/>
              <a:t>Legal</a:t>
            </a:r>
          </a:p>
          <a:p>
            <a:endParaRPr lang="en-US" dirty="0" smtClean="0"/>
          </a:p>
          <a:p>
            <a:r>
              <a:rPr lang="en-US" dirty="0" smtClean="0"/>
              <a:t>XII will</a:t>
            </a:r>
            <a:r>
              <a:rPr lang="en-US" baseline="0" dirty="0" smtClean="0"/>
              <a:t> be the rating engine for SF (</a:t>
            </a:r>
            <a:r>
              <a:rPr lang="en-US" baseline="0" dirty="0" err="1" smtClean="0"/>
              <a:t>GCube</a:t>
            </a:r>
            <a:r>
              <a:rPr lang="en-US" baseline="0" dirty="0" smtClean="0"/>
              <a:t>)</a:t>
            </a:r>
            <a:endParaRPr lang="ru-RU" baseline="0" dirty="0" smtClean="0"/>
          </a:p>
          <a:p>
            <a:pPr marL="228600" indent="-228600">
              <a:buFont typeface="+mj-lt"/>
              <a:buAutoNum type="arabicPeriod" startAt="6"/>
            </a:pPr>
            <a:r>
              <a:rPr lang="en-US" b="1" dirty="0" smtClean="0"/>
              <a:t>Customer </a:t>
            </a:r>
            <a:r>
              <a:rPr lang="ru-RU" b="1" dirty="0" smtClean="0"/>
              <a:t>- </a:t>
            </a:r>
            <a:r>
              <a:rPr lang="ru-RU" dirty="0" smtClean="0"/>
              <a:t>Мы не дадим вам </a:t>
            </a:r>
            <a:r>
              <a:rPr lang="en-US" dirty="0" smtClean="0"/>
              <a:t>acceptance criteria, </a:t>
            </a:r>
            <a:r>
              <a:rPr lang="ru-RU" dirty="0" smtClean="0"/>
              <a:t>чтобы вы под них не подстраивались</a:t>
            </a:r>
          </a:p>
          <a:p>
            <a:pPr marL="228600" indent="-228600">
              <a:buFont typeface="+mj-lt"/>
              <a:buAutoNum type="arabicPeriod" startAt="6"/>
            </a:pPr>
            <a:r>
              <a:rPr lang="en-US" b="1" dirty="0" smtClean="0"/>
              <a:t>Customer </a:t>
            </a:r>
            <a:r>
              <a:rPr lang="ru-RU" b="1" dirty="0" smtClean="0"/>
              <a:t>- </a:t>
            </a:r>
            <a:r>
              <a:rPr lang="ru-RU" dirty="0" smtClean="0"/>
              <a:t>Нам критически важно получить это в лайв завтра</a:t>
            </a:r>
          </a:p>
          <a:p>
            <a:pPr marL="228600" indent="-228600">
              <a:buFont typeface="+mj-lt"/>
              <a:buAutoNum type="arabicPeriod" startAt="6"/>
            </a:pPr>
            <a:r>
              <a:rPr lang="en-US" b="1" dirty="0" smtClean="0"/>
              <a:t>Customer </a:t>
            </a:r>
            <a:r>
              <a:rPr lang="ru-RU" b="1" dirty="0" smtClean="0"/>
              <a:t>- </a:t>
            </a:r>
            <a:r>
              <a:rPr lang="ru-RU" dirty="0" smtClean="0"/>
              <a:t>Мы – маленькая компания и расчитываем, что вы будете экономить наше время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465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Ну,</a:t>
            </a:r>
            <a:r>
              <a:rPr lang="ru-RU" baseline="0" dirty="0" smtClean="0"/>
              <a:t> или иные причины мешающие аналитику сфокусироваться на задаче... Сюда много что можно отнести... </a:t>
            </a:r>
            <a:r>
              <a:rPr lang="ru-RU" sz="1600" baseline="0" dirty="0" smtClean="0"/>
              <a:t>На иллюстрации только одна из причин </a:t>
            </a:r>
            <a:r>
              <a:rPr lang="ru-RU" baseline="0" dirty="0" smtClean="0"/>
              <a:t>=)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ru-RU" b="1" baseline="0" dirty="0" smtClean="0"/>
              <a:t>Все что отбирает у аналитика время на выполнение задачи</a:t>
            </a:r>
            <a:r>
              <a:rPr lang="ru-RU" baseline="0" dirty="0" smtClean="0"/>
              <a:t>, делает аналитика более зависимым от судьбы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5E7-223A-4459-BFAB-EB77C02234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20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con-facebook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208" y="5598336"/>
            <a:ext cx="301841" cy="301841"/>
          </a:xfrm>
          <a:prstGeom prst="rect">
            <a:avLst/>
          </a:prstGeom>
        </p:spPr>
      </p:pic>
      <p:pic>
        <p:nvPicPr>
          <p:cNvPr id="14" name="Picture 13" descr="icon-twitte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35" y="5596855"/>
            <a:ext cx="317500" cy="304800"/>
          </a:xfrm>
          <a:prstGeom prst="rect">
            <a:avLst/>
          </a:prstGeom>
        </p:spPr>
      </p:pic>
      <p:pic>
        <p:nvPicPr>
          <p:cNvPr id="15" name="Picture 14" descr="icon-googl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4021" y="5596855"/>
            <a:ext cx="317500" cy="304800"/>
          </a:xfrm>
          <a:prstGeom prst="rect">
            <a:avLst/>
          </a:prstGeom>
        </p:spPr>
      </p:pic>
      <p:pic>
        <p:nvPicPr>
          <p:cNvPr id="16" name="Picture 15" descr="Web__Mail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8267" y="5596855"/>
            <a:ext cx="304800" cy="304800"/>
          </a:xfrm>
          <a:prstGeom prst="rect">
            <a:avLst/>
          </a:prstGeom>
        </p:spPr>
      </p:pic>
      <p:pic>
        <p:nvPicPr>
          <p:cNvPr id="17" name="Picture 16" descr="pin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493" y="5596855"/>
            <a:ext cx="304800" cy="304800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2663152" y="5570604"/>
            <a:ext cx="9528848" cy="357301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  <a:effectLst/>
        </p:spPr>
        <p:txBody>
          <a:bodyPr vert="horz" anchor="ctr" anchorCtr="0"/>
          <a:lstStyle>
            <a:lvl1pPr marL="0" indent="0">
              <a:buNone/>
              <a:defRPr sz="1333" i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Xxx</a:t>
            </a:r>
            <a:endParaRPr lang="en-US" dirty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87044"/>
            <a:ext cx="2438400" cy="2565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anchor="ctr" anchorCtr="0">
            <a:spAutoFit/>
          </a:bodyPr>
          <a:lstStyle>
            <a:lvl1pPr marL="0" indent="0" algn="l">
              <a:buNone/>
              <a:defRPr sz="1067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1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95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13-Sep-17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6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13-Sep-17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4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lIns="68580" tIns="34290" rIns="68580" bIns="34290"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Background Image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42433" y="2075578"/>
            <a:ext cx="9213851" cy="742319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467" spc="-200">
                <a:solidFill>
                  <a:schemeClr val="bg1"/>
                </a:solidFill>
                <a:latin typeface="Arial Black"/>
                <a:cs typeface="Arial Black"/>
              </a:defRPr>
            </a:lvl1pPr>
            <a:lvl2pPr>
              <a:defRPr sz="6000">
                <a:latin typeface="Arial Black"/>
                <a:cs typeface="Arial Black"/>
              </a:defRPr>
            </a:lvl2pPr>
            <a:lvl3pPr>
              <a:defRPr sz="6000">
                <a:latin typeface="Arial Black"/>
                <a:cs typeface="Arial Black"/>
              </a:defRPr>
            </a:lvl3pPr>
            <a:lvl4pPr>
              <a:defRPr sz="6000">
                <a:latin typeface="Arial Black"/>
                <a:cs typeface="Arial Black"/>
              </a:defRPr>
            </a:lvl4pPr>
            <a:lvl5pPr>
              <a:defRPr sz="6000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880534" y="4453469"/>
            <a:ext cx="8650817" cy="356572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880532" y="5459486"/>
            <a:ext cx="4866216" cy="373063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1867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MONTH DATE, YEAR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837173" y="673102"/>
            <a:ext cx="1658003" cy="610983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89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4000">
              <a:schemeClr val="bg1">
                <a:lumMod val="0"/>
                <a:lumOff val="100000"/>
              </a:schemeClr>
            </a:gs>
            <a:gs pos="100000">
              <a:srgbClr val="52BCD2">
                <a:alpha val="5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475307"/>
            <a:ext cx="12206941" cy="39763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867" dirty="0"/>
          </a:p>
        </p:txBody>
      </p:sp>
      <p:sp>
        <p:nvSpPr>
          <p:cNvPr id="3" name="TextBox 2"/>
          <p:cNvSpPr txBox="1"/>
          <p:nvPr/>
        </p:nvSpPr>
        <p:spPr>
          <a:xfrm>
            <a:off x="9894817" y="6533385"/>
            <a:ext cx="1991360" cy="2565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fld id="{C2C0EDAD-27A0-9447-9004-E733B36B95C3}" type="slidenum">
              <a:rPr lang="en-US" sz="1067" b="0" i="0" smtClean="0">
                <a:solidFill>
                  <a:srgbClr val="CCCCCC"/>
                </a:solidFill>
                <a:latin typeface="Trebuchet MS"/>
                <a:cs typeface="Trebuchet MS"/>
              </a:rPr>
              <a:pPr algn="r"/>
              <a:t>‹#›</a:t>
            </a:fld>
            <a:endParaRPr lang="en-US" sz="1067" b="0" i="0" dirty="0">
              <a:solidFill>
                <a:srgbClr val="CCCCCC"/>
              </a:solidFill>
              <a:latin typeface="Trebuchet MS"/>
              <a:cs typeface="Trebuchet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4079" y="6562319"/>
            <a:ext cx="3088640" cy="21544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800" b="0" i="0" kern="0" spc="20" dirty="0" smtClean="0">
                <a:solidFill>
                  <a:schemeClr val="accent1"/>
                </a:solidFill>
                <a:latin typeface="Trebuchet MS"/>
                <a:cs typeface="Trebuchet MS"/>
              </a:rPr>
              <a:t>CONFIDENTIAL</a:t>
            </a:r>
            <a:endParaRPr lang="en-US" sz="800" b="0" i="0" kern="0" spc="20" dirty="0">
              <a:solidFill>
                <a:schemeClr val="accent1"/>
              </a:solidFill>
              <a:latin typeface="Trebuchet MS"/>
              <a:cs typeface="Trebuchet M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84332" y="6587744"/>
            <a:ext cx="0" cy="164592"/>
          </a:xfrm>
          <a:prstGeom prst="line">
            <a:avLst/>
          </a:prstGeom>
          <a:ln w="31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ogo_footer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32" y="6575245"/>
            <a:ext cx="635000" cy="22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7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9" r:id="rId3"/>
    <p:sldLayoutId id="2147483670" r:id="rId4"/>
    <p:sldLayoutId id="2147483671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comments" Target="../comments/commen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" contrast="-14000"/>
                    </a14:imgEffect>
                  </a14:imgLayer>
                </a14:imgProps>
              </a:ext>
            </a:extLst>
          </a:blip>
          <a:srcRect t="5000" b="500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74995" y="639000"/>
            <a:ext cx="11161823" cy="1762021"/>
          </a:xfrm>
        </p:spPr>
        <p:txBody>
          <a:bodyPr/>
          <a:lstStyle/>
          <a:p>
            <a:pPr algn="r">
              <a:lnSpc>
                <a:spcPts val="6560"/>
              </a:lnSpc>
            </a:pPr>
            <a:r>
              <a:rPr lang="ru-RU" dirty="0"/>
              <a:t>Дорогие </a:t>
            </a:r>
            <a:r>
              <a:rPr lang="ru-RU" dirty="0" smtClean="0"/>
              <a:t>ошибки, </a:t>
            </a:r>
            <a:r>
              <a:rPr lang="ru-RU" dirty="0"/>
              <a:t>или </a:t>
            </a:r>
            <a:endParaRPr lang="ru-RU" dirty="0" smtClean="0"/>
          </a:p>
          <a:p>
            <a:pPr algn="r">
              <a:lnSpc>
                <a:spcPts val="6560"/>
              </a:lnSpc>
            </a:pPr>
            <a:r>
              <a:rPr lang="ru-RU" dirty="0" smtClean="0"/>
              <a:t>Как </a:t>
            </a:r>
            <a:r>
              <a:rPr lang="ru-RU" dirty="0"/>
              <a:t>управлять своей судьбой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87995" y="4800600"/>
            <a:ext cx="5656189" cy="2057400"/>
          </a:xfrm>
        </p:spPr>
        <p:txBody>
          <a:bodyPr/>
          <a:lstStyle/>
          <a:p>
            <a:r>
              <a:rPr lang="ru-RU" dirty="0"/>
              <a:t>Продуктовая разработка, комплексная и </a:t>
            </a:r>
            <a:r>
              <a:rPr lang="ru-RU" dirty="0" smtClean="0"/>
              <a:t>мультидоменая </a:t>
            </a:r>
            <a:r>
              <a:rPr lang="ru-RU" dirty="0"/>
              <a:t>автоматизация, мультипродуктовые B2B с долгим циклом коммерческой эксплуатации, иностранные заказчики</a:t>
            </a:r>
          </a:p>
        </p:txBody>
      </p:sp>
      <p:pic>
        <p:nvPicPr>
          <p:cNvPr id="18" name="Picture Placeholder 17" descr="logo_cover_5.png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38" b="3538"/>
          <a:stretch>
            <a:fillRect/>
          </a:stretch>
        </p:blipFill>
        <p:spPr>
          <a:xfrm>
            <a:off x="387995" y="480597"/>
            <a:ext cx="1658003" cy="61098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9139" y="5188687"/>
            <a:ext cx="1917299" cy="15160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4844" y="5188687"/>
            <a:ext cx="3358733" cy="1516004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74994" y="2719800"/>
            <a:ext cx="11161823" cy="825675"/>
          </a:xfrm>
        </p:spPr>
        <p:txBody>
          <a:bodyPr/>
          <a:lstStyle/>
          <a:p>
            <a:pPr algn="r">
              <a:lnSpc>
                <a:spcPts val="6560"/>
              </a:lnSpc>
            </a:pPr>
            <a:r>
              <a:rPr lang="ru-RU" sz="3600" dirty="0" smtClean="0"/>
              <a:t>Продолжение</a:t>
            </a: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404559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648" y="292608"/>
            <a:ext cx="9586912" cy="128089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52BCD2"/>
                </a:solidFill>
              </a:rPr>
              <a:t>Противостояние</a:t>
            </a:r>
            <a:endParaRPr lang="en-US" dirty="0">
              <a:solidFill>
                <a:srgbClr val="52BCD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69" y="1485602"/>
            <a:ext cx="6408260" cy="51857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66327" y="6578082"/>
            <a:ext cx="1138334" cy="205273"/>
          </a:xfrm>
          <a:prstGeom prst="rect">
            <a:avLst/>
          </a:prstGeom>
          <a:solidFill>
            <a:srgbClr val="4645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3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33287" y="27993"/>
            <a:ext cx="8519706" cy="64323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66327" y="6578082"/>
            <a:ext cx="1138334" cy="205273"/>
          </a:xfrm>
          <a:prstGeom prst="rect">
            <a:avLst/>
          </a:prstGeom>
          <a:solidFill>
            <a:srgbClr val="4645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8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13888" y="902291"/>
            <a:ext cx="6961632" cy="5256033"/>
          </a:xfrm>
          <a:prstGeom prst="rect">
            <a:avLst/>
          </a:prstGeom>
        </p:spPr>
      </p:pic>
      <p:sp>
        <p:nvSpPr>
          <p:cNvPr id="3" name="&quot;No&quot; Symbol 2"/>
          <p:cNvSpPr/>
          <p:nvPr/>
        </p:nvSpPr>
        <p:spPr>
          <a:xfrm>
            <a:off x="3401568" y="902291"/>
            <a:ext cx="6047232" cy="5256033"/>
          </a:xfrm>
          <a:prstGeom prst="noSmoking">
            <a:avLst>
              <a:gd name="adj" fmla="val 88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6327" y="6578082"/>
            <a:ext cx="1138334" cy="205273"/>
          </a:xfrm>
          <a:prstGeom prst="rect">
            <a:avLst/>
          </a:prstGeom>
          <a:solidFill>
            <a:srgbClr val="4645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652" y="659003"/>
            <a:ext cx="6496050" cy="50196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66327" y="6578082"/>
            <a:ext cx="1138334" cy="205273"/>
          </a:xfrm>
          <a:prstGeom prst="rect">
            <a:avLst/>
          </a:prstGeom>
          <a:solidFill>
            <a:srgbClr val="4645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0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22308041"/>
              </p:ext>
            </p:extLst>
          </p:nvPr>
        </p:nvGraphicFramePr>
        <p:xfrm>
          <a:off x="2966279" y="69978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5" y="634482"/>
            <a:ext cx="2822491" cy="54024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66327" y="6578082"/>
            <a:ext cx="1138334" cy="205273"/>
          </a:xfrm>
          <a:prstGeom prst="rect">
            <a:avLst/>
          </a:prstGeom>
          <a:solidFill>
            <a:srgbClr val="4645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292608"/>
            <a:ext cx="8911687" cy="78559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52BCD2"/>
                </a:solidFill>
              </a:rPr>
              <a:t>СПАСИБО ЗА ВНИМАНИЕ!</a:t>
            </a:r>
            <a:endParaRPr lang="en-US" dirty="0">
              <a:solidFill>
                <a:srgbClr val="52BCD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437" y="1353716"/>
            <a:ext cx="3533775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0976" y="2478025"/>
            <a:ext cx="461772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700" dirty="0"/>
              <a:t>Медынский Юрий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Iurii_Medynskii@epam.com</a:t>
            </a:r>
          </a:p>
          <a:p>
            <a:endParaRPr lang="en-US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en-US" dirty="0"/>
          </a:p>
          <a:p>
            <a:endParaRPr lang="en-US" dirty="0" smtClean="0"/>
          </a:p>
          <a:p>
            <a:pPr algn="r"/>
            <a:r>
              <a:rPr lang="ru-RU" b="1" dirty="0" smtClean="0"/>
              <a:t>Дизайн: </a:t>
            </a:r>
            <a:r>
              <a:rPr lang="en-US" b="1" dirty="0"/>
              <a:t>Oksana Romanova </a:t>
            </a:r>
            <a:r>
              <a:rPr lang="en-US" dirty="0" smtClean="0"/>
              <a:t>Oksana_Romanova@epam.com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6327" y="6578082"/>
            <a:ext cx="1138334" cy="205273"/>
          </a:xfrm>
          <a:prstGeom prst="rect">
            <a:avLst/>
          </a:prstGeom>
          <a:solidFill>
            <a:srgbClr val="4645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8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62845" y="446088"/>
            <a:ext cx="6580188" cy="862012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</a:rPr>
              <a:t>Медынский Юрий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Iurii_Medynskii@epam.com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22556" y="1023549"/>
            <a:ext cx="6305550" cy="5414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К.т.н.</a:t>
            </a:r>
            <a:r>
              <a:rPr lang="en-US" sz="2400" dirty="0" smtClean="0"/>
              <a:t>,</a:t>
            </a:r>
            <a:r>
              <a:rPr lang="ru-RU" sz="2400" dirty="0" smtClean="0"/>
              <a:t> Системы управления и информатика</a:t>
            </a:r>
            <a:r>
              <a:rPr lang="en-US" sz="2400" dirty="0" smtClean="0"/>
              <a:t> </a:t>
            </a:r>
            <a:r>
              <a:rPr lang="ru-RU" sz="2400" dirty="0" smtClean="0"/>
              <a:t>в ТС</a:t>
            </a:r>
          </a:p>
          <a:p>
            <a:r>
              <a:rPr lang="ru-RU" sz="2400" dirty="0" smtClean="0"/>
              <a:t>36 лет</a:t>
            </a:r>
            <a:endParaRPr lang="en-US" sz="2400" dirty="0" smtClean="0"/>
          </a:p>
          <a:p>
            <a:r>
              <a:rPr lang="en-US" sz="2400" dirty="0" smtClean="0"/>
              <a:t>1</a:t>
            </a:r>
            <a:r>
              <a:rPr lang="ru-RU" sz="2400" dirty="0" smtClean="0"/>
              <a:t>2</a:t>
            </a:r>
            <a:r>
              <a:rPr lang="en-US" sz="2400" dirty="0" smtClean="0"/>
              <a:t> </a:t>
            </a:r>
            <a:r>
              <a:rPr lang="ru-RU" sz="2400" dirty="0" smtClean="0"/>
              <a:t>лет в </a:t>
            </a:r>
            <a:r>
              <a:rPr lang="en-US" sz="2400" dirty="0" smtClean="0"/>
              <a:t>IT</a:t>
            </a:r>
            <a:endParaRPr lang="ru-RU" sz="2400" dirty="0" smtClean="0"/>
          </a:p>
          <a:p>
            <a:r>
              <a:rPr lang="ru-RU" sz="2400" dirty="0" smtClean="0"/>
              <a:t>11 </a:t>
            </a:r>
            <a:r>
              <a:rPr lang="ru-RU" sz="2400" dirty="0" smtClean="0"/>
              <a:t>лет в роли </a:t>
            </a:r>
            <a:r>
              <a:rPr lang="en-US" sz="2400" dirty="0" smtClean="0"/>
              <a:t>BA</a:t>
            </a:r>
            <a:endParaRPr lang="ru-RU" sz="2400" dirty="0" smtClean="0"/>
          </a:p>
          <a:p>
            <a:r>
              <a:rPr lang="ru-RU" sz="2400" dirty="0" smtClean="0"/>
              <a:t>5 лет в банковской сфере и </a:t>
            </a:r>
            <a:r>
              <a:rPr lang="en-US" sz="2400" dirty="0" smtClean="0"/>
              <a:t>IT </a:t>
            </a:r>
            <a:r>
              <a:rPr lang="ru-RU" sz="2400" dirty="0" smtClean="0"/>
              <a:t>безопасности</a:t>
            </a:r>
          </a:p>
          <a:p>
            <a:r>
              <a:rPr lang="ru-RU" sz="2400" dirty="0" smtClean="0"/>
              <a:t>5 лет в страховом бизнесе</a:t>
            </a:r>
            <a:endParaRPr lang="en-US" sz="2400" dirty="0" smtClean="0"/>
          </a:p>
          <a:p>
            <a:r>
              <a:rPr lang="en-US" sz="2400" dirty="0" smtClean="0"/>
              <a:t>5 </a:t>
            </a:r>
            <a:r>
              <a:rPr lang="ru-RU" sz="2400" dirty="0" smtClean="0"/>
              <a:t>лет в продуктовой компании</a:t>
            </a:r>
          </a:p>
          <a:p>
            <a:r>
              <a:rPr lang="ru-RU" sz="2400" dirty="0" smtClean="0"/>
              <a:t>7 </a:t>
            </a:r>
            <a:r>
              <a:rPr lang="ru-RU" sz="2400" dirty="0" smtClean="0"/>
              <a:t>лет с иностранными заказчиками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796" y="1695644"/>
            <a:ext cx="3037674" cy="401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8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napshotvignettes.files.wordpress.com/2015/08/sheep-wolf-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760" y="65317"/>
            <a:ext cx="9584641" cy="636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66327" y="6578082"/>
            <a:ext cx="1138334" cy="205273"/>
          </a:xfrm>
          <a:prstGeom prst="rect">
            <a:avLst/>
          </a:prstGeom>
          <a:solidFill>
            <a:srgbClr val="4645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5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napshotvignettes.files.wordpress.com/2015/08/sheep-wolf-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197" y="600767"/>
            <a:ext cx="7926578" cy="526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&quot;No&quot; Symbol 2"/>
          <p:cNvSpPr/>
          <p:nvPr/>
        </p:nvSpPr>
        <p:spPr>
          <a:xfrm>
            <a:off x="3281870" y="605099"/>
            <a:ext cx="6047232" cy="5256033"/>
          </a:xfrm>
          <a:prstGeom prst="noSmoking">
            <a:avLst>
              <a:gd name="adj" fmla="val 88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6327" y="6578082"/>
            <a:ext cx="1138334" cy="205273"/>
          </a:xfrm>
          <a:prstGeom prst="rect">
            <a:avLst/>
          </a:prstGeom>
          <a:solidFill>
            <a:srgbClr val="4645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4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12729201"/>
              </p:ext>
            </p:extLst>
          </p:nvPr>
        </p:nvGraphicFramePr>
        <p:xfrm>
          <a:off x="2966279" y="69978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56" y="637564"/>
            <a:ext cx="3013637" cy="51400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66327" y="6578082"/>
            <a:ext cx="1138334" cy="205273"/>
          </a:xfrm>
          <a:prstGeom prst="rect">
            <a:avLst/>
          </a:prstGeom>
          <a:solidFill>
            <a:srgbClr val="4645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648" y="292608"/>
            <a:ext cx="8911687" cy="128089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52BCD2"/>
                </a:solidFill>
              </a:rPr>
              <a:t>Что же </a:t>
            </a:r>
            <a:r>
              <a:rPr lang="ru-RU" dirty="0" smtClean="0">
                <a:solidFill>
                  <a:srgbClr val="52BCD2"/>
                </a:solidFill>
              </a:rPr>
              <a:t>такое дорогая ошибка</a:t>
            </a:r>
            <a:r>
              <a:rPr lang="en-US" dirty="0" smtClean="0">
                <a:solidFill>
                  <a:srgbClr val="52BCD2"/>
                </a:solidFill>
              </a:rPr>
              <a:t>?</a:t>
            </a:r>
            <a:endParaRPr lang="en-US" dirty="0">
              <a:solidFill>
                <a:srgbClr val="52BCD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488" y="1204693"/>
            <a:ext cx="7688275" cy="50606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66327" y="6578082"/>
            <a:ext cx="1138334" cy="205273"/>
          </a:xfrm>
          <a:prstGeom prst="rect">
            <a:avLst/>
          </a:prstGeom>
          <a:solidFill>
            <a:srgbClr val="4645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8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856" y="1386656"/>
            <a:ext cx="8502392" cy="5143451"/>
          </a:xfrm>
          <a:prstGeom prst="rect">
            <a:avLst/>
          </a:prstGeom>
        </p:spPr>
      </p:pic>
      <p:sp>
        <p:nvSpPr>
          <p:cNvPr id="11" name="Curved Up Arrow 10"/>
          <p:cNvSpPr/>
          <p:nvPr/>
        </p:nvSpPr>
        <p:spPr>
          <a:xfrm>
            <a:off x="3382541" y="2118049"/>
            <a:ext cx="5564782" cy="3027897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7778233" y="1255224"/>
            <a:ext cx="774084" cy="69487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63757" y="292608"/>
            <a:ext cx="9760805" cy="128089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52BCD2"/>
                </a:solidFill>
              </a:rPr>
              <a:t>Когда ошибки стоят дороже всего?</a:t>
            </a:r>
            <a:endParaRPr lang="en-US" dirty="0">
              <a:solidFill>
                <a:srgbClr val="52BCD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66327" y="6578082"/>
            <a:ext cx="1138334" cy="205273"/>
          </a:xfrm>
          <a:prstGeom prst="rect">
            <a:avLst/>
          </a:prstGeom>
          <a:solidFill>
            <a:srgbClr val="4645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4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073" y="1390263"/>
            <a:ext cx="9012731" cy="513827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55648" y="292608"/>
            <a:ext cx="8911687" cy="128089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52BCD2"/>
                </a:solidFill>
              </a:rPr>
              <a:t>Чьи ошибки стоят дороже всего?</a:t>
            </a:r>
            <a:endParaRPr lang="en-US" dirty="0">
              <a:solidFill>
                <a:srgbClr val="52BCD2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7778233" y="1273886"/>
            <a:ext cx="774084" cy="69487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66327" y="6578082"/>
            <a:ext cx="1138334" cy="205273"/>
          </a:xfrm>
          <a:prstGeom prst="rect">
            <a:avLst/>
          </a:prstGeom>
          <a:solidFill>
            <a:srgbClr val="4645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1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323" y="245758"/>
            <a:ext cx="9260627" cy="59745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84784" y="606489"/>
            <a:ext cx="3797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>
                <a:solidFill>
                  <a:schemeClr val="bg1"/>
                </a:solidFill>
              </a:rPr>
              <a:t>ФАКТЫ</a:t>
            </a:r>
            <a:endParaRPr lang="en-US" sz="3200" dirty="0">
              <a:solidFill>
                <a:schemeClr val="bg1"/>
              </a:solidFill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</a:rPr>
              <a:t>Ты </a:t>
            </a:r>
            <a:r>
              <a:rPr lang="ru-RU" sz="3200" u="sng" dirty="0">
                <a:solidFill>
                  <a:schemeClr val="bg1"/>
                </a:solidFill>
              </a:rPr>
              <a:t>ЗНАЕШЬ</a:t>
            </a:r>
            <a:endParaRPr lang="en-US" sz="3200" u="sng" dirty="0">
              <a:solidFill>
                <a:schemeClr val="bg1"/>
              </a:solidFill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</a:rPr>
              <a:t>Что ты </a:t>
            </a:r>
            <a:r>
              <a:rPr lang="ru-RU" sz="3200" u="sng" dirty="0">
                <a:solidFill>
                  <a:schemeClr val="bg1"/>
                </a:solidFill>
              </a:rPr>
              <a:t>ЗНАЕШЬ</a:t>
            </a:r>
            <a:endParaRPr lang="en-US" sz="3200" u="sng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1" y="597157"/>
            <a:ext cx="43853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>
                <a:solidFill>
                  <a:schemeClr val="bg1"/>
                </a:solidFill>
              </a:rPr>
              <a:t>ВОПРОСЫ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Ты </a:t>
            </a:r>
            <a:r>
              <a:rPr lang="ru-RU" sz="3200" u="sng" dirty="0">
                <a:solidFill>
                  <a:schemeClr val="bg1"/>
                </a:solidFill>
              </a:rPr>
              <a:t>ЗНАЕШЬ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Что </a:t>
            </a:r>
            <a:r>
              <a:rPr lang="ru-RU" sz="3200" dirty="0">
                <a:solidFill>
                  <a:schemeClr val="bg1"/>
                </a:solidFill>
              </a:rPr>
              <a:t>ты </a:t>
            </a:r>
            <a:r>
              <a:rPr lang="ru-RU" sz="3200" u="sng" dirty="0">
                <a:solidFill>
                  <a:schemeClr val="bg1"/>
                </a:solidFill>
              </a:rPr>
              <a:t>НЕ ЗНАЕШЬ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3445" y="4086809"/>
            <a:ext cx="43853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 smtClean="0">
                <a:solidFill>
                  <a:schemeClr val="bg1"/>
                </a:solidFill>
              </a:rPr>
              <a:t>ОПЫТ</a:t>
            </a:r>
            <a:endParaRPr lang="ru-RU" sz="32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Ты </a:t>
            </a:r>
            <a:r>
              <a:rPr lang="ru-RU" sz="3200" u="sng" dirty="0" smtClean="0">
                <a:solidFill>
                  <a:schemeClr val="bg1"/>
                </a:solidFill>
              </a:rPr>
              <a:t>НЕ ЗНАЕШЬ</a:t>
            </a:r>
            <a:endParaRPr lang="ru-RU" sz="3200" u="sng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Что </a:t>
            </a:r>
            <a:r>
              <a:rPr lang="ru-RU" sz="3200" dirty="0">
                <a:solidFill>
                  <a:schemeClr val="bg1"/>
                </a:solidFill>
              </a:rPr>
              <a:t>ты </a:t>
            </a:r>
            <a:r>
              <a:rPr lang="ru-RU" sz="3200" u="sng" dirty="0" smtClean="0">
                <a:solidFill>
                  <a:schemeClr val="bg1"/>
                </a:solidFill>
              </a:rPr>
              <a:t>ЗНАЕШЬ</a:t>
            </a:r>
            <a:endParaRPr lang="ru-RU" sz="3200" u="sng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3478" y="4058817"/>
            <a:ext cx="43853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 smtClean="0">
                <a:solidFill>
                  <a:schemeClr val="bg1"/>
                </a:solidFill>
              </a:rPr>
              <a:t>СУДЬБА</a:t>
            </a:r>
            <a:endParaRPr lang="ru-RU" sz="32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Ты </a:t>
            </a:r>
            <a:r>
              <a:rPr lang="ru-RU" sz="3200" u="sng" dirty="0" smtClean="0">
                <a:solidFill>
                  <a:schemeClr val="bg1"/>
                </a:solidFill>
              </a:rPr>
              <a:t>НЕ ЗНАЕШЬ</a:t>
            </a:r>
            <a:endParaRPr lang="ru-RU" sz="3200" u="sng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Что </a:t>
            </a:r>
            <a:r>
              <a:rPr lang="ru-RU" sz="3200" dirty="0">
                <a:solidFill>
                  <a:schemeClr val="bg1"/>
                </a:solidFill>
              </a:rPr>
              <a:t>ты </a:t>
            </a:r>
            <a:r>
              <a:rPr lang="ru-RU" sz="3200" u="sng" dirty="0" smtClean="0">
                <a:solidFill>
                  <a:schemeClr val="bg1"/>
                </a:solidFill>
              </a:rPr>
              <a:t>НЕ ЗНАЕШЬ</a:t>
            </a:r>
            <a:endParaRPr lang="ru-RU" sz="3200" u="sng" dirty="0">
              <a:solidFill>
                <a:schemeClr val="bg1"/>
              </a:solidFill>
            </a:endParaRPr>
          </a:p>
        </p:txBody>
      </p:sp>
      <p:sp>
        <p:nvSpPr>
          <p:cNvPr id="2" name="Donut 1"/>
          <p:cNvSpPr/>
          <p:nvPr/>
        </p:nvSpPr>
        <p:spPr>
          <a:xfrm>
            <a:off x="5703920" y="3608809"/>
            <a:ext cx="5334000" cy="2752725"/>
          </a:xfrm>
          <a:prstGeom prst="donut">
            <a:avLst>
              <a:gd name="adj" fmla="val 6617"/>
            </a:avLst>
          </a:prstGeom>
          <a:solidFill>
            <a:srgbClr val="B22746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6327" y="6578082"/>
            <a:ext cx="1138334" cy="205273"/>
          </a:xfrm>
          <a:prstGeom prst="rect">
            <a:avLst/>
          </a:prstGeom>
          <a:solidFill>
            <a:srgbClr val="4645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2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327" y="-429208"/>
            <a:ext cx="791157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66327" y="6578082"/>
            <a:ext cx="1138334" cy="205273"/>
          </a:xfrm>
          <a:prstGeom prst="rect">
            <a:avLst/>
          </a:prstGeom>
          <a:solidFill>
            <a:srgbClr val="4645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0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648" y="292608"/>
            <a:ext cx="8911687" cy="128089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52BCD2"/>
                </a:solidFill>
              </a:rPr>
              <a:t>Частая </a:t>
            </a:r>
            <a:r>
              <a:rPr lang="ru-RU" dirty="0" smtClean="0">
                <a:solidFill>
                  <a:srgbClr val="52BCD2"/>
                </a:solidFill>
              </a:rPr>
              <a:t>смена приоритетов</a:t>
            </a:r>
            <a:endParaRPr lang="en-US" dirty="0">
              <a:solidFill>
                <a:srgbClr val="52BCD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563" y="1547467"/>
            <a:ext cx="6081421" cy="46992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66327" y="6578082"/>
            <a:ext cx="1138334" cy="205273"/>
          </a:xfrm>
          <a:prstGeom prst="rect">
            <a:avLst/>
          </a:prstGeom>
          <a:solidFill>
            <a:srgbClr val="4645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4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648" y="292608"/>
            <a:ext cx="8911687" cy="128089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52BCD2"/>
                </a:solidFill>
              </a:rPr>
              <a:t>Некомпетентный </a:t>
            </a:r>
            <a:r>
              <a:rPr lang="ru-RU" dirty="0" smtClean="0">
                <a:solidFill>
                  <a:srgbClr val="52BCD2"/>
                </a:solidFill>
              </a:rPr>
              <a:t>заказчик</a:t>
            </a:r>
            <a:endParaRPr lang="en-US" dirty="0">
              <a:solidFill>
                <a:srgbClr val="52BCD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800" y="940061"/>
            <a:ext cx="4801768" cy="56566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66327" y="6578082"/>
            <a:ext cx="1138334" cy="205273"/>
          </a:xfrm>
          <a:prstGeom prst="rect">
            <a:avLst/>
          </a:prstGeom>
          <a:solidFill>
            <a:srgbClr val="4645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5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Slides">
  <a:themeElements>
    <a:clrScheme name="Custom 1">
      <a:dk1>
        <a:srgbClr val="464547"/>
      </a:dk1>
      <a:lt1>
        <a:sysClr val="window" lastClr="FFFFFF"/>
      </a:lt1>
      <a:dk2>
        <a:srgbClr val="666666"/>
      </a:dk2>
      <a:lt2>
        <a:srgbClr val="999999"/>
      </a:lt2>
      <a:accent1>
        <a:srgbClr val="CCCCCC"/>
      </a:accent1>
      <a:accent2>
        <a:srgbClr val="39C2D7"/>
      </a:accent2>
      <a:accent3>
        <a:srgbClr val="1B8BA0"/>
      </a:accent3>
      <a:accent4>
        <a:srgbClr val="A3C644"/>
      </a:accent4>
      <a:accent5>
        <a:srgbClr val="7F993A"/>
      </a:accent5>
      <a:accent6>
        <a:srgbClr val="B22746"/>
      </a:accent6>
      <a:hlink>
        <a:srgbClr val="FFFFFF"/>
      </a:hlink>
      <a:folHlink>
        <a:srgbClr val="FFFFFF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Future-Of-Digtial-Business</Template>
  <TotalTime>9827</TotalTime>
  <Words>1299</Words>
  <Application>Microsoft Office PowerPoint</Application>
  <PresentationFormat>Widescreen</PresentationFormat>
  <Paragraphs>156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Trebuchet MS</vt:lpstr>
      <vt:lpstr>Cover Slides</vt:lpstr>
      <vt:lpstr>PowerPoint Presentation</vt:lpstr>
      <vt:lpstr>PowerPoint Presentation</vt:lpstr>
      <vt:lpstr>Что же такое дорогая ошибка?</vt:lpstr>
      <vt:lpstr>Когда ошибки стоят дороже всего?</vt:lpstr>
      <vt:lpstr>Чьи ошибки стоят дороже всего?</vt:lpstr>
      <vt:lpstr>PowerPoint Presentation</vt:lpstr>
      <vt:lpstr>PowerPoint Presentation</vt:lpstr>
      <vt:lpstr>Частая смена приоритетов</vt:lpstr>
      <vt:lpstr>Некомпетентный заказчик</vt:lpstr>
      <vt:lpstr>Противостояние</vt:lpstr>
      <vt:lpstr>PowerPoint Presentation</vt:lpstr>
      <vt:lpstr>PowerPoint Presentation</vt:lpstr>
      <vt:lpstr>PowerPoint Presentation</vt:lpstr>
      <vt:lpstr>PowerPoint Presentation</vt:lpstr>
      <vt:lpstr>СПАСИБО ЗА ВНИМАНИЕ!</vt:lpstr>
      <vt:lpstr>Медынский Юрий Iurii_Medynskii@epam.com</vt:lpstr>
      <vt:lpstr>PowerPoint Presentation</vt:lpstr>
      <vt:lpstr>PowerPoint Presentation</vt:lpstr>
    </vt:vector>
  </TitlesOfParts>
  <Company>EPAM Systems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Analysis</dc:title>
  <dc:creator>Iurii Medynskii</dc:creator>
  <cp:lastModifiedBy>Yuriy Medinsky</cp:lastModifiedBy>
  <cp:revision>263</cp:revision>
  <cp:lastPrinted>2016-07-14T13:24:59Z</cp:lastPrinted>
  <dcterms:created xsi:type="dcterms:W3CDTF">2015-12-04T14:32:53Z</dcterms:created>
  <dcterms:modified xsi:type="dcterms:W3CDTF">2017-09-13T03:52:26Z</dcterms:modified>
</cp:coreProperties>
</file>