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56" r:id="rId2"/>
    <p:sldId id="320" r:id="rId3"/>
    <p:sldId id="321" r:id="rId4"/>
    <p:sldId id="312" r:id="rId5"/>
    <p:sldId id="310" r:id="rId6"/>
    <p:sldId id="313" r:id="rId7"/>
    <p:sldId id="322" r:id="rId8"/>
    <p:sldId id="314" r:id="rId9"/>
    <p:sldId id="309" r:id="rId10"/>
    <p:sldId id="315" r:id="rId11"/>
    <p:sldId id="316" r:id="rId12"/>
    <p:sldId id="317" r:id="rId13"/>
    <p:sldId id="319" r:id="rId14"/>
    <p:sldId id="311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7582"/>
    <a:srgbClr val="B9CC30"/>
    <a:srgbClr val="D0DA56"/>
    <a:srgbClr val="4A7E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24" autoAdjust="0"/>
    <p:restoredTop sz="87743" autoAdjust="0"/>
  </p:normalViewPr>
  <p:slideViewPr>
    <p:cSldViewPr>
      <p:cViewPr>
        <p:scale>
          <a:sx n="97" d="100"/>
          <a:sy n="97" d="100"/>
        </p:scale>
        <p:origin x="1760" y="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-197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274F7E-2A86-46E1-81F3-1D7CB250E9E6}" type="datetimeFigureOut">
              <a:rPr lang="ru-RU" smtClean="0"/>
              <a:pPr/>
              <a:t>05.10.2017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CBB6D-3102-4938-A0BE-C73099B6994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3319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41653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3471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9331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ECBB6D-3102-4938-A0BE-C73099B6994B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FontTx/>
              <a:buNone/>
              <a:defRPr/>
            </a:lvl1pPr>
            <a:lvl2pPr>
              <a:buFont typeface="Arial" pitchFamily="34" charset="0"/>
              <a:buChar char="•"/>
              <a:defRPr/>
            </a:lvl2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91680" y="6356350"/>
            <a:ext cx="1152128" cy="36512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87624" y="6420810"/>
            <a:ext cx="6408712" cy="3651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Андрей Майоров (</a:t>
            </a:r>
            <a:r>
              <a:rPr lang="en-US"/>
              <a:t>xor@byte-force.com, twitter.com/xorets)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812360" y="6438726"/>
            <a:ext cx="899120" cy="365125"/>
          </a:xfrm>
          <a:prstGeom prst="rect">
            <a:avLst/>
          </a:prstGeom>
        </p:spPr>
        <p:txBody>
          <a:bodyPr/>
          <a:lstStyle/>
          <a:p>
            <a:fld id="{82464181-07E1-4CA6-BDAF-86CD0CF8B7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pic>
        <p:nvPicPr>
          <p:cNvPr id="7" name="Рисунок 6" descr="add-logo-big.png"/>
          <p:cNvPicPr>
            <a:picLocks noChangeAspect="1"/>
          </p:cNvPicPr>
          <p:nvPr/>
        </p:nvPicPr>
        <p:blipFill>
          <a:blip r:embed="rId13" cstate="print"/>
          <a:srcRect r="70596"/>
          <a:stretch>
            <a:fillRect/>
          </a:stretch>
        </p:blipFill>
        <p:spPr>
          <a:xfrm>
            <a:off x="8776172" y="61216"/>
            <a:ext cx="332332" cy="302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7.png"/><Relationship Id="rId6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jpg"/><Relationship Id="rId9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11.jpeg"/><Relationship Id="rId7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3.png"/><Relationship Id="rId6" Type="http://schemas.openxmlformats.org/officeDocument/2006/relationships/image" Target="../media/image14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11.jpeg"/><Relationship Id="rId7" Type="http://schemas.openxmlformats.org/officeDocument/2006/relationships/image" Target="../media/image12.png"/><Relationship Id="rId8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5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607047"/>
            <a:ext cx="9144000" cy="1470025"/>
          </a:xfrm>
        </p:spPr>
        <p:txBody>
          <a:bodyPr>
            <a:norm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BI-</a:t>
            </a:r>
            <a:r>
              <a:rPr lang="ru-RU" dirty="0">
                <a:latin typeface="Arial" charset="0"/>
                <a:ea typeface="Arial" charset="0"/>
                <a:cs typeface="Arial" charset="0"/>
              </a:rPr>
              <a:t>проекты глазами аналитика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747592"/>
            <a:ext cx="6400800" cy="1273696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Дмитрий Перепонов</a:t>
            </a:r>
          </a:p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КРОК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err="1">
                <a:latin typeface="Arial" charset="0"/>
                <a:ea typeface="Arial" charset="0"/>
                <a:cs typeface="Arial" charset="0"/>
              </a:rPr>
              <a:t>F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acebook.com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dirty="0" smtClean="0">
              <a:latin typeface="Arial" charset="0"/>
              <a:ea typeface="Arial" charset="0"/>
              <a:cs typeface="Arial" charset="0"/>
            </a:endParaRPr>
          </a:p>
          <a:p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LinkedIn.com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im</a:t>
            </a:r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dirty="0" err="1" smtClean="0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dirty="0" smtClean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395D0195-E418-449C-852D-A925AB65CAF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4565" y="230694"/>
            <a:ext cx="3094869" cy="17058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199" y="68600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Бег по граблям или идём правильным курсом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745233" y="2307644"/>
            <a:ext cx="7931223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А у нас сотрудники все делают сами </a:t>
            </a:r>
            <a:r>
              <a:rPr lang="mr-IN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зачем нам система?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А я возьму телефон, позвоню и узнаю </a:t>
            </a:r>
            <a:r>
              <a:rPr lang="mr-IN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2000" dirty="0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 зачем нам система?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А можно ли руками вводить данные в систему?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А можно ли корректировать данные в системе?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 smtClean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зачем нам хранилище данных?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давайте напрямую из учетной системы?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можно это, это, вот это и это на один график?</a:t>
            </a:r>
          </a:p>
          <a:p>
            <a:pPr marL="285750" indent="-285750">
              <a:buFont typeface="Arial" charset="0"/>
              <a:buChar char="•"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 у нас отчет на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*</a:t>
            </a:r>
            <a:r>
              <a:rPr lang="ru-RU" sz="2000" dirty="0" err="1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адцать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тысяч строк </a:t>
            </a:r>
            <a:r>
              <a:rPr lang="mr-IN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 сможете?</a:t>
            </a:r>
          </a:p>
          <a:p>
            <a:pPr marL="285750" indent="-285750">
              <a:buFont typeface="Arial" charset="0"/>
              <a:buChar char="•"/>
            </a:pPr>
            <a:endParaRPr lang="ru-RU" sz="20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2099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590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Проектирование системы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481" y="1628800"/>
            <a:ext cx="606375" cy="7920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68" y="3061423"/>
            <a:ext cx="792000" cy="79200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860" y="4797153"/>
            <a:ext cx="792000" cy="792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68" y="4797153"/>
            <a:ext cx="792000" cy="792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6476" y="4797153"/>
            <a:ext cx="792000" cy="792000"/>
          </a:xfrm>
          <a:prstGeom prst="rect">
            <a:avLst/>
          </a:prstGeom>
        </p:spPr>
      </p:pic>
      <p:cxnSp>
        <p:nvCxnSpPr>
          <p:cNvPr id="12" name="Прямая со стрелкой 11"/>
          <p:cNvCxnSpPr/>
          <p:nvPr/>
        </p:nvCxnSpPr>
        <p:spPr>
          <a:xfrm flipH="1">
            <a:off x="395536" y="1772816"/>
            <a:ext cx="0" cy="4464497"/>
          </a:xfrm>
          <a:prstGeom prst="straightConnector1">
            <a:avLst/>
          </a:prstGeom>
          <a:ln w="57150">
            <a:solidFill>
              <a:schemeClr val="tx1">
                <a:lumMod val="75000"/>
                <a:lumOff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55576" y="2420800"/>
            <a:ext cx="1656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smtClean="0">
                <a:latin typeface="Arial" charset="0"/>
                <a:ea typeface="Arial" charset="0"/>
                <a:cs typeface="Arial" charset="0"/>
              </a:rPr>
              <a:t>Техническое задание</a:t>
            </a:r>
            <a:endParaRPr lang="ru-RU" sz="16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95536" y="3909271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Arial" charset="0"/>
                <a:ea typeface="Arial" charset="0"/>
                <a:cs typeface="Arial" charset="0"/>
              </a:rPr>
              <a:t>Функциональная и </a:t>
            </a:r>
            <a:r>
              <a:rPr lang="ru-RU" sz="1600" i="1" smtClean="0">
                <a:latin typeface="Arial" charset="0"/>
                <a:ea typeface="Arial" charset="0"/>
                <a:cs typeface="Arial" charset="0"/>
              </a:rPr>
              <a:t>техническая архитектура</a:t>
            </a:r>
            <a:endParaRPr lang="ru-RU" sz="16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95536" y="5589153"/>
            <a:ext cx="237626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i="1" dirty="0" smtClean="0">
                <a:latin typeface="Arial" charset="0"/>
                <a:ea typeface="Arial" charset="0"/>
                <a:cs typeface="Arial" charset="0"/>
              </a:rPr>
              <a:t>Функциональные дизайны </a:t>
            </a:r>
            <a:r>
              <a:rPr lang="ru-RU" sz="1600" i="1" dirty="0" smtClean="0">
                <a:latin typeface="Arial" charset="0"/>
                <a:ea typeface="Arial" charset="0"/>
                <a:cs typeface="Arial" charset="0"/>
              </a:rPr>
              <a:t>разработки (</a:t>
            </a:r>
            <a:r>
              <a:rPr lang="en-US" sz="1600" i="1" dirty="0" smtClean="0">
                <a:latin typeface="Arial" charset="0"/>
                <a:ea typeface="Arial" charset="0"/>
                <a:cs typeface="Arial" charset="0"/>
              </a:rPr>
              <a:t>BI, DWH, ETL)</a:t>
            </a:r>
            <a:endParaRPr lang="ru-RU" sz="1600" i="1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51206" y="1772816"/>
            <a:ext cx="511256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Какая информация нужна и как связана между собой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предметные области будут использоваться совместно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50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бизнес-правила должны быть использованы</a:t>
            </a:r>
          </a:p>
          <a:p>
            <a:pPr marL="342900" indent="-342900">
              <a:buFont typeface="Arial" charset="0"/>
              <a:buChar char="•"/>
            </a:pPr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 должны быть реализованы требования</a:t>
            </a:r>
          </a:p>
          <a:p>
            <a:endParaRPr lang="ru-RU" sz="2400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679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199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Тестирование </a:t>
            </a:r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данных  и бизнес-правил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6" name="Content Placeholder 7"/>
          <p:cNvSpPr txBox="1">
            <a:spLocks/>
          </p:cNvSpPr>
          <p:nvPr/>
        </p:nvSpPr>
        <p:spPr>
          <a:xfrm>
            <a:off x="1" y="2492895"/>
            <a:ext cx="4427983" cy="32400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Измерения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Показатели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Информация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Специальные символы</a:t>
            </a:r>
          </a:p>
          <a:p>
            <a:pPr algn="r">
              <a:spcBef>
                <a:spcPts val="1200"/>
              </a:spcBef>
            </a:pP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Отсутствие </a:t>
            </a:r>
            <a:r>
              <a:rPr lang="ru-RU" sz="24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информации</a:t>
            </a:r>
            <a:endParaRPr lang="ru-RU" sz="24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ontent Placeholder 8"/>
          <p:cNvSpPr txBox="1">
            <a:spLocks/>
          </p:cNvSpPr>
          <p:nvPr/>
        </p:nvSpPr>
        <p:spPr>
          <a:xfrm>
            <a:off x="4716016" y="2492896"/>
            <a:ext cx="4427983" cy="3240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r">
              <a:spcBef>
                <a:spcPts val="1200"/>
              </a:spcBef>
              <a:buFont typeface="Arial" pitchFamily="34" charset="0"/>
              <a:buNone/>
              <a:defRPr sz="2400" b="1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Последовательности</a:t>
            </a:r>
          </a:p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Время</a:t>
            </a:r>
          </a:p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События</a:t>
            </a:r>
          </a:p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Уведомления</a:t>
            </a:r>
          </a:p>
          <a:p>
            <a:pPr algn="l"/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Задействованные 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</a:rPr>
              <a:t>лица</a:t>
            </a:r>
            <a:endParaRPr lang="ru-RU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flipH="1">
            <a:off x="4572000" y="2492896"/>
            <a:ext cx="0" cy="324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9607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Внедрение и обучение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11560" y="1600200"/>
            <a:ext cx="1872208" cy="1008112"/>
          </a:xfrm>
          <a:prstGeom prst="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80940" y="1600200"/>
            <a:ext cx="1872208" cy="1008112"/>
          </a:xfrm>
          <a:prstGeom prst="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550322" y="1600200"/>
            <a:ext cx="1872208" cy="1008112"/>
          </a:xfrm>
          <a:prstGeom prst="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Стрелка вправо 4"/>
          <p:cNvSpPr/>
          <p:nvPr/>
        </p:nvSpPr>
        <p:spPr>
          <a:xfrm>
            <a:off x="2744322" y="1744216"/>
            <a:ext cx="576064" cy="720080"/>
          </a:xfrm>
          <a:prstGeom prst="rightArrow">
            <a:avLst/>
          </a:prstGeom>
          <a:solidFill>
            <a:srgbClr val="3A7582"/>
          </a:solidFill>
          <a:ln>
            <a:solidFill>
              <a:srgbClr val="3A75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>
            <a:off x="5713702" y="1749219"/>
            <a:ext cx="576064" cy="720080"/>
          </a:xfrm>
          <a:prstGeom prst="rightArrow">
            <a:avLst/>
          </a:prstGeom>
          <a:solidFill>
            <a:srgbClr val="3A7582"/>
          </a:solidFill>
          <a:ln>
            <a:solidFill>
              <a:srgbClr val="3A758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5812" y="1904201"/>
            <a:ext cx="20882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Демонстрация</a:t>
            </a:r>
            <a:endParaRPr lang="ru-RU" sz="200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72928" y="1751812"/>
            <a:ext cx="20882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Обучение на местах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2308" y="1597101"/>
            <a:ext cx="208823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Удаленная </a:t>
            </a:r>
          </a:p>
          <a:p>
            <a:pPr algn="ctr"/>
            <a:r>
              <a:rPr lang="ru-RU" sz="2000" strike="sngStrik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 не очень </a:t>
            </a:r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поддержка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74927" y="2889527"/>
            <a:ext cx="239000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Рассказываем о системе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Показываем основные возможности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Придумываем кейсы и шутим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376999" y="2889527"/>
            <a:ext cx="23900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Обучаем работе с системой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Разбираем существующие кейсы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Подтверждаем корректность данных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269482" y="2892920"/>
            <a:ext cx="239000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Продолжаем обучать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Отвечаем на различные вопросы по системе</a:t>
            </a:r>
          </a:p>
          <a:p>
            <a:pPr algn="ctr"/>
            <a:endParaRPr lang="ru-RU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Подтверждаем корректность данных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277717" y="349107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1277716" y="459272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4283969" y="349107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4283968" y="4592720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7164289" y="3523856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>
            <a:off x="7164288" y="4625506"/>
            <a:ext cx="539893" cy="288032"/>
          </a:xfrm>
          <a:prstGeom prst="downArrow">
            <a:avLst/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7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10618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latin typeface="Arial" charset="0"/>
                <a:ea typeface="Arial" charset="0"/>
                <a:cs typeface="Arial" charset="0"/>
              </a:rPr>
              <a:t>Спасибо за внимание</a:t>
            </a:r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457200" y="2647453"/>
            <a:ext cx="8229600" cy="27977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3600" b="1" dirty="0">
                <a:latin typeface="Arial" charset="0"/>
                <a:ea typeface="Arial" charset="0"/>
                <a:cs typeface="Arial" charset="0"/>
              </a:rPr>
              <a:t>Дмитрий Перепонов</a:t>
            </a:r>
          </a:p>
          <a:p>
            <a:r>
              <a:rPr lang="ru-RU" sz="3600" dirty="0">
                <a:latin typeface="Arial" charset="0"/>
                <a:ea typeface="Arial" charset="0"/>
                <a:cs typeface="Arial" charset="0"/>
              </a:rPr>
              <a:t>КРОК</a:t>
            </a:r>
            <a:endParaRPr lang="en-US" sz="36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Facebook.com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sz="3600" dirty="0">
              <a:latin typeface="Arial" charset="0"/>
              <a:ea typeface="Arial" charset="0"/>
              <a:cs typeface="Arial" charset="0"/>
            </a:endParaRPr>
          </a:p>
          <a:p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LinkedIn.com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im</a:t>
            </a:r>
            <a:r>
              <a:rPr lang="en-US" sz="3600" dirty="0">
                <a:latin typeface="Arial" charset="0"/>
                <a:ea typeface="Arial" charset="0"/>
                <a:cs typeface="Arial" charset="0"/>
              </a:rPr>
              <a:t>/</a:t>
            </a:r>
            <a:r>
              <a:rPr lang="en-US" sz="3600" dirty="0" err="1">
                <a:latin typeface="Arial" charset="0"/>
                <a:ea typeface="Arial" charset="0"/>
                <a:cs typeface="Arial" charset="0"/>
              </a:rPr>
              <a:t>PereponovDM</a:t>
            </a:r>
            <a:endParaRPr lang="ru-RU" sz="3600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2BAB8925-6EF6-6046-A36E-272716EA3A7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526FCEF7-A447-C049-AAFC-2EC4B3CBDF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3906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25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Компания КРОК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06229" y="2275665"/>
            <a:ext cx="4204571" cy="3442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ctr"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algn="l">
              <a:lnSpc>
                <a:spcPct val="250000"/>
              </a:lnSpc>
            </a:pPr>
            <a:r>
              <a:rPr lang="ru-RU" dirty="0"/>
              <a:t>Топ-10 ИТ-компаний России</a:t>
            </a:r>
          </a:p>
          <a:p>
            <a:pPr algn="l">
              <a:lnSpc>
                <a:spcPct val="250000"/>
              </a:lnSpc>
            </a:pPr>
            <a:r>
              <a:rPr lang="ru-RU" dirty="0"/>
              <a:t>Топ-3 консалтинговых компаний России</a:t>
            </a:r>
          </a:p>
          <a:p>
            <a:pPr algn="l">
              <a:lnSpc>
                <a:spcPct val="250000"/>
              </a:lnSpc>
            </a:pPr>
            <a:r>
              <a:rPr lang="ru-RU" dirty="0"/>
              <a:t>Реализуем более 2000 проектов в год</a:t>
            </a:r>
          </a:p>
          <a:p>
            <a:pPr algn="l">
              <a:lnSpc>
                <a:spcPct val="250000"/>
              </a:lnSpc>
            </a:pPr>
            <a:r>
              <a:rPr lang="ru-RU" dirty="0"/>
              <a:t>Владеем собственным ЦОД </a:t>
            </a:r>
            <a:r>
              <a:rPr lang="en-US" dirty="0"/>
              <a:t>TIER III</a:t>
            </a:r>
            <a:endParaRPr lang="ru-RU" dirty="0"/>
          </a:p>
          <a:p>
            <a:pPr algn="l">
              <a:lnSpc>
                <a:spcPct val="250000"/>
              </a:lnSpc>
            </a:pPr>
            <a:r>
              <a:rPr lang="ru-RU" dirty="0"/>
              <a:t>Являемся №1 по внедрению </a:t>
            </a:r>
            <a:r>
              <a:rPr lang="en-US" dirty="0"/>
              <a:t>BI </a:t>
            </a:r>
            <a:r>
              <a:rPr lang="ru-RU" dirty="0"/>
              <a:t>решений</a:t>
            </a:r>
          </a:p>
        </p:txBody>
      </p:sp>
      <p:pic>
        <p:nvPicPr>
          <p:cNvPr id="13" name="Рисунок 1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762" t="37363" r="36428" b="45851"/>
          <a:stretch/>
        </p:blipFill>
        <p:spPr>
          <a:xfrm>
            <a:off x="224027" y="2492896"/>
            <a:ext cx="805543" cy="613542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76" t="31850" r="53452" b="47623"/>
          <a:stretch/>
        </p:blipFill>
        <p:spPr>
          <a:xfrm>
            <a:off x="145700" y="3054996"/>
            <a:ext cx="828041" cy="613710"/>
          </a:xfrm>
          <a:prstGeom prst="rect">
            <a:avLst/>
          </a:prstGeom>
        </p:spPr>
      </p:pic>
      <p:pic>
        <p:nvPicPr>
          <p:cNvPr id="15" name="Рисунок 1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6" r="89167" b="84523"/>
          <a:stretch/>
        </p:blipFill>
        <p:spPr>
          <a:xfrm>
            <a:off x="194577" y="3852037"/>
            <a:ext cx="827314" cy="565710"/>
          </a:xfrm>
          <a:prstGeom prst="rect">
            <a:avLst/>
          </a:prstGeom>
        </p:spPr>
      </p:pic>
      <p:pic>
        <p:nvPicPr>
          <p:cNvPr id="16" name="Picture 14" descr="C:\Users\AKaplun\Desktop\Negative\Круги - Copy\Mashinostr_ne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108" y="4561862"/>
            <a:ext cx="577517" cy="577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7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627" r="71667" b="84523"/>
          <a:stretch/>
        </p:blipFill>
        <p:spPr>
          <a:xfrm>
            <a:off x="191837" y="5224572"/>
            <a:ext cx="796060" cy="565710"/>
          </a:xfrm>
          <a:prstGeom prst="rect">
            <a:avLst/>
          </a:prstGeom>
        </p:spPr>
      </p:pic>
      <p:grpSp>
        <p:nvGrpSpPr>
          <p:cNvPr id="19" name="Группа 18"/>
          <p:cNvGrpSpPr/>
          <p:nvPr/>
        </p:nvGrpSpPr>
        <p:grpSpPr>
          <a:xfrm>
            <a:off x="5220072" y="1412776"/>
            <a:ext cx="3707904" cy="5307439"/>
            <a:chOff x="0" y="1498972"/>
            <a:chExt cx="3707904" cy="5307439"/>
          </a:xfrm>
        </p:grpSpPr>
        <p:sp>
          <p:nvSpPr>
            <p:cNvPr id="9" name="TextBox 8"/>
            <p:cNvSpPr txBox="1"/>
            <p:nvPr/>
          </p:nvSpPr>
          <p:spPr>
            <a:xfrm>
              <a:off x="0" y="4221088"/>
              <a:ext cx="3707904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Перепонов Дмитрий</a:t>
              </a:r>
            </a:p>
            <a:p>
              <a:pPr algn="ctr"/>
              <a:endPara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Старший консультант по внедрению бизнес-приложений</a:t>
              </a:r>
            </a:p>
            <a:p>
              <a:pPr algn="ctr"/>
              <a:endParaRPr lang="ru-RU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Группка консультантов </a:t>
              </a:r>
              <a:r>
                <a:rPr lang="en-US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BI/DWH</a:t>
              </a:r>
              <a:endPara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  <a:p>
              <a:pPr algn="ctr"/>
              <a:r>
                <a:rPr lang="ru-RU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Группа консультантов по анализу и автоматизации бизнес-процессов</a:t>
              </a:r>
            </a:p>
            <a:p>
              <a:pPr algn="ctr"/>
              <a:endParaRPr lang="ru-RU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pic>
          <p:nvPicPr>
            <p:cNvPr id="18" name="Рисунок 17"/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3464" y="1498972"/>
              <a:ext cx="2679700" cy="2578100"/>
            </a:xfrm>
            <a:prstGeom prst="rect">
              <a:avLst/>
            </a:prstGeom>
          </p:spPr>
        </p:pic>
      </p:grpSp>
      <p:pic>
        <p:nvPicPr>
          <p:cNvPr id="21" name="Рисунок 2">
            <a:extLst>
              <a:ext uri="{FF2B5EF4-FFF2-40B4-BE49-F238E27FC236}">
                <a16:creationId xmlns:a16="http://schemas.microsoft.com/office/drawing/2014/main" xmlns="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3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707585"/>
            <a:ext cx="8229600" cy="633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Группа консультантов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1" name="Рисунок 2">
            <a:extLst>
              <a:ext uri="{FF2B5EF4-FFF2-40B4-BE49-F238E27FC236}">
                <a16:creationId xmlns:a16="http://schemas.microsoft.com/office/drawing/2014/main" xmlns="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735796" y="1948859"/>
            <a:ext cx="3672408" cy="648072"/>
          </a:xfrm>
          <a:prstGeom prst="rect">
            <a:avLst/>
          </a:prstGeom>
          <a:ln>
            <a:solidFill>
              <a:srgbClr val="D0DA5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Консультант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1520" y="3205531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Аналитик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2555776" y="3205531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Разработчик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4860032" y="3205531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Тестировщик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5" name="Прямоугольник 24"/>
          <p:cNvSpPr/>
          <p:nvPr/>
        </p:nvSpPr>
        <p:spPr>
          <a:xfrm>
            <a:off x="7164288" y="3205531"/>
            <a:ext cx="1749098" cy="648072"/>
          </a:xfrm>
          <a:prstGeom prst="rect">
            <a:avLst/>
          </a:prstGeom>
          <a:ln>
            <a:solidFill>
              <a:srgbClr val="B9CC3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Внедренец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71844" y="3853603"/>
            <a:ext cx="213991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charset="0"/>
              <a:buChar char="•"/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Собираем и анализируем требования </a:t>
            </a:r>
          </a:p>
          <a:p>
            <a:pPr marL="285750" indent="-285750">
              <a:buFont typeface="Arial" charset="0"/>
              <a:buChar char="•"/>
            </a:pPr>
            <a:endParaRPr lang="ru-RU" sz="1600" dirty="0" smtClean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marL="285750" indent="-285750">
              <a:buFont typeface="Arial" charset="0"/>
              <a:buChar char="•"/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Д</a:t>
            </a: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окументируем системы</a:t>
            </a:r>
            <a:endParaRPr lang="ru-RU" sz="1600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5776" y="3861048"/>
            <a:ext cx="18722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285750" indent="-285750">
              <a:buFont typeface="Arial" charset="0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Проектируем и настраиваем системы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860032" y="3853603"/>
            <a:ext cx="17490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285750" indent="-285750">
              <a:buFont typeface="Arial" charset="0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/>
              <a:t>Тестируем системы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164288" y="3841045"/>
            <a:ext cx="20882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285750" indent="-285750">
              <a:buFont typeface="Arial" charset="0"/>
              <a:buChar char="•"/>
              <a:defRPr sz="160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ru-RU" dirty="0" smtClean="0"/>
              <a:t>Внедряем системы</a:t>
            </a:r>
          </a:p>
          <a:p>
            <a:endParaRPr lang="ru-RU" dirty="0" smtClean="0"/>
          </a:p>
          <a:p>
            <a:r>
              <a:rPr lang="ru-RU" dirty="0" smtClean="0"/>
              <a:t>Обучаем системам</a:t>
            </a:r>
          </a:p>
          <a:p>
            <a:endParaRPr lang="ru-RU" dirty="0" smtClean="0"/>
          </a:p>
          <a:p>
            <a:r>
              <a:rPr lang="ru-RU" dirty="0" smtClean="0"/>
              <a:t>Поддерживаем</a:t>
            </a:r>
            <a:r>
              <a:rPr lang="ru-RU" dirty="0"/>
              <a:t> </a:t>
            </a:r>
            <a:r>
              <a:rPr lang="ru-RU" dirty="0" smtClean="0"/>
              <a:t>пользователей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604208" y="6397206"/>
            <a:ext cx="44284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mr-IN" sz="1600" i="1" strike="sngStrik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ru-RU" sz="1600" i="1" strike="sngStrik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и иногда танцуем с бубном и гуслями</a:t>
            </a:r>
            <a:endParaRPr lang="ru-RU" sz="1600" i="1" strike="sngStrik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0" name="Прямая со стрелкой 29"/>
          <p:cNvCxnSpPr>
            <a:endCxn id="22" idx="0"/>
          </p:cNvCxnSpPr>
          <p:nvPr/>
        </p:nvCxnSpPr>
        <p:spPr>
          <a:xfrm flipH="1">
            <a:off x="1126069" y="2604376"/>
            <a:ext cx="1609727" cy="601155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>
            <a:stCxn id="3" idx="2"/>
            <a:endCxn id="23" idx="0"/>
          </p:cNvCxnSpPr>
          <p:nvPr/>
        </p:nvCxnSpPr>
        <p:spPr>
          <a:xfrm flipH="1">
            <a:off x="3430325" y="2596931"/>
            <a:ext cx="1141675" cy="608600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>
            <a:stCxn id="3" idx="2"/>
            <a:endCxn id="24" idx="0"/>
          </p:cNvCxnSpPr>
          <p:nvPr/>
        </p:nvCxnSpPr>
        <p:spPr>
          <a:xfrm>
            <a:off x="4572000" y="2596931"/>
            <a:ext cx="1162581" cy="608600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endCxn id="25" idx="0"/>
          </p:cNvCxnSpPr>
          <p:nvPr/>
        </p:nvCxnSpPr>
        <p:spPr>
          <a:xfrm>
            <a:off x="6408204" y="2604376"/>
            <a:ext cx="1630633" cy="601155"/>
          </a:xfrm>
          <a:prstGeom prst="straightConnector1">
            <a:avLst/>
          </a:prstGeom>
          <a:ln w="12700">
            <a:solidFill>
              <a:srgbClr val="3A758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11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742420"/>
            <a:ext cx="8229600" cy="6703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Зачем нужен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BI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A09CBD2-5A6D-474D-98A0-2782EAE42C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:a16="http://schemas.microsoft.com/office/drawing/2014/main" xmlns="" id="{C0AFEA5C-90E2-EB4C-A5E4-F09C2E2D45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69499D9-E56C-5D45-A8E0-9EC9D4E7C17D}"/>
              </a:ext>
            </a:extLst>
          </p:cNvPr>
          <p:cNvSpPr txBox="1">
            <a:spLocks/>
          </p:cNvSpPr>
          <p:nvPr/>
        </p:nvSpPr>
        <p:spPr>
          <a:xfrm>
            <a:off x="206229" y="1622112"/>
            <a:ext cx="5080372" cy="44711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Поддерживает и ускоряет принятие решений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Предоставляет удобный инструмент бизнес-анализа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Отображает информацию в целом о компании из всех источников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Автоматизирует подготовку регулярной отчетности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Отвечает на вопросы «А что у нас с</a:t>
            </a:r>
            <a:r>
              <a:rPr lang="mr-IN" sz="2000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r>
              <a:rPr lang="ru-RU" sz="2000" i="1" dirty="0" smtClean="0">
                <a:solidFill>
                  <a:schemeClr val="accent1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»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i="1" dirty="0" smtClean="0">
                <a:solidFill>
                  <a:srgbClr val="3A7582"/>
                </a:solidFill>
                <a:latin typeface="Arial" charset="0"/>
                <a:ea typeface="Arial" charset="0"/>
                <a:cs typeface="Arial" charset="0"/>
              </a:rPr>
              <a:t>Контролирует и оповещает об изменениях</a:t>
            </a:r>
          </a:p>
          <a:p>
            <a:pPr marL="285750" indent="-285750" algn="l">
              <a:spcBef>
                <a:spcPts val="1200"/>
              </a:spcBef>
              <a:buFont typeface="Arial" charset="0"/>
              <a:buChar char="•"/>
            </a:pPr>
            <a:r>
              <a:rPr lang="ru-RU" sz="2000" b="1" i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 многое многое</a:t>
            </a:r>
            <a:r>
              <a:rPr lang="mr-IN" sz="2000" b="1" i="1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…</a:t>
            </a:r>
            <a:endParaRPr lang="ru-RU" sz="2000" b="1" i="1" dirty="0" smtClean="0">
              <a:solidFill>
                <a:schemeClr val="accent4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ru-RU" sz="2000" i="1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2000" i="1" dirty="0" smtClean="0">
              <a:latin typeface="Arial" charset="0"/>
              <a:ea typeface="Arial" charset="0"/>
              <a:cs typeface="Arial" charset="0"/>
            </a:endParaRPr>
          </a:p>
          <a:p>
            <a:endParaRPr lang="ru-RU" sz="2000" i="1" dirty="0" smtClean="0">
              <a:latin typeface="Arial" charset="0"/>
              <a:ea typeface="Arial" charset="0"/>
              <a:cs typeface="Arial" charset="0"/>
            </a:endParaRPr>
          </a:p>
          <a:p>
            <a:endParaRPr lang="en-US" sz="2000" i="1" dirty="0">
              <a:latin typeface="Arial" charset="0"/>
              <a:ea typeface="Arial" charset="0"/>
              <a:cs typeface="Arial" charset="0"/>
            </a:endParaRPr>
          </a:p>
        </p:txBody>
      </p:sp>
      <p:grpSp>
        <p:nvGrpSpPr>
          <p:cNvPr id="25" name="Группа 24"/>
          <p:cNvGrpSpPr/>
          <p:nvPr/>
        </p:nvGrpSpPr>
        <p:grpSpPr>
          <a:xfrm>
            <a:off x="5364088" y="1437447"/>
            <a:ext cx="3888432" cy="2565920"/>
            <a:chOff x="5364088" y="1437447"/>
            <a:chExt cx="3888432" cy="2565920"/>
          </a:xfrm>
        </p:grpSpPr>
        <p:sp>
          <p:nvSpPr>
            <p:cNvPr id="5" name="Сектор 4"/>
            <p:cNvSpPr/>
            <p:nvPr/>
          </p:nvSpPr>
          <p:spPr>
            <a:xfrm>
              <a:off x="5364088" y="1656511"/>
              <a:ext cx="2304256" cy="2304256"/>
            </a:xfrm>
            <a:prstGeom prst="pie">
              <a:avLst>
                <a:gd name="adj1" fmla="val 3361096"/>
                <a:gd name="adj2" fmla="val 1502742"/>
              </a:avLst>
            </a:prstGeom>
            <a:solidFill>
              <a:srgbClr val="B9CC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sp>
          <p:nvSpPr>
            <p:cNvPr id="9" name="Сектор 8"/>
            <p:cNvSpPr/>
            <p:nvPr/>
          </p:nvSpPr>
          <p:spPr>
            <a:xfrm>
              <a:off x="5364088" y="1656511"/>
              <a:ext cx="2304256" cy="2304256"/>
            </a:xfrm>
            <a:prstGeom prst="pie">
              <a:avLst>
                <a:gd name="adj1" fmla="val 1500798"/>
                <a:gd name="adj2" fmla="val 3355972"/>
              </a:avLst>
            </a:prstGeom>
            <a:solidFill>
              <a:srgbClr val="3A75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schemeClr val="tx1"/>
                </a:solidFill>
              </a:endParaRPr>
            </a:p>
          </p:txBody>
        </p:sp>
        <p:grpSp>
          <p:nvGrpSpPr>
            <p:cNvPr id="19" name="Группа 18"/>
            <p:cNvGrpSpPr/>
            <p:nvPr/>
          </p:nvGrpSpPr>
          <p:grpSpPr>
            <a:xfrm>
              <a:off x="7380312" y="1772816"/>
              <a:ext cx="1440160" cy="288032"/>
              <a:chOff x="7524328" y="1772816"/>
              <a:chExt cx="1440160" cy="288032"/>
            </a:xfrm>
          </p:grpSpPr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7524328" y="1772816"/>
                <a:ext cx="288032" cy="28803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>
                <a:off x="7812360" y="1772816"/>
                <a:ext cx="1152128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Группа 19"/>
            <p:cNvGrpSpPr/>
            <p:nvPr/>
          </p:nvGrpSpPr>
          <p:grpSpPr>
            <a:xfrm flipV="1">
              <a:off x="7308304" y="3614582"/>
              <a:ext cx="1440160" cy="318474"/>
              <a:chOff x="7524328" y="1772816"/>
              <a:chExt cx="1440160" cy="288032"/>
            </a:xfrm>
          </p:grpSpPr>
          <p:cxnSp>
            <p:nvCxnSpPr>
              <p:cNvPr id="21" name="Прямая соединительная линия 20"/>
              <p:cNvCxnSpPr/>
              <p:nvPr/>
            </p:nvCxnSpPr>
            <p:spPr>
              <a:xfrm flipV="1">
                <a:off x="7524328" y="1772816"/>
                <a:ext cx="288032" cy="288032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>
                <a:off x="7812360" y="1772816"/>
                <a:ext cx="1152128" cy="0"/>
              </a:xfrm>
              <a:prstGeom prst="line">
                <a:avLst/>
              </a:prstGeom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3" name="TextBox 22"/>
            <p:cNvSpPr txBox="1"/>
            <p:nvPr/>
          </p:nvSpPr>
          <p:spPr>
            <a:xfrm>
              <a:off x="7518313" y="1437447"/>
              <a:ext cx="151216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i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Да</a:t>
              </a:r>
              <a:endParaRPr lang="ru-RU" i="1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7380312" y="3357036"/>
              <a:ext cx="187220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i="1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Да, но </a:t>
              </a:r>
              <a:r>
                <a:rPr lang="ru-RU" i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charset="0"/>
                  <a:ea typeface="Arial" charset="0"/>
                  <a:cs typeface="Arial" charset="0"/>
                </a:rPr>
                <a:t>другого цвета</a:t>
              </a:r>
              <a:endParaRPr lang="ru-RU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endParaRPr>
            </a:p>
          </p:txBody>
        </p:sp>
      </p:grpSp>
      <p:pic>
        <p:nvPicPr>
          <p:cNvPr id="26" name="Рисунок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8609" y="4572445"/>
            <a:ext cx="3671872" cy="1736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072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249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Основные возможности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BI</a:t>
            </a:r>
            <a:endParaRPr lang="ru-RU" dirty="0"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2" name="Рисунок 1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412776"/>
            <a:ext cx="2520000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3867" y="3862989"/>
            <a:ext cx="2520000" cy="1800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412776"/>
            <a:ext cx="2520000" cy="17978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1214759" y="3252303"/>
            <a:ext cx="2516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Информационные панели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580112" y="3244245"/>
            <a:ext cx="2516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Оперативный анализ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275856" y="5662989"/>
            <a:ext cx="28803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i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Регламентированные отчеты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4932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47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Архитектура</a:t>
            </a:r>
            <a:r>
              <a:rPr lang="ru-RU" dirty="0"/>
              <a:t> </a:t>
            </a:r>
            <a:r>
              <a:rPr lang="en-US" dirty="0"/>
              <a:t>BI</a:t>
            </a:r>
            <a:endParaRPr lang="ru-RU" dirty="0"/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2336824"/>
            <a:ext cx="4617762" cy="3503393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7143" y="1556792"/>
            <a:ext cx="4251427" cy="214818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 rot="19891242">
            <a:off x="5732650" y="4641080"/>
            <a:ext cx="29864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smtClean="0">
                <a:solidFill>
                  <a:srgbClr val="C00000"/>
                </a:solidFill>
                <a:latin typeface="Arial" charset="0"/>
                <a:ea typeface="Arial" charset="0"/>
                <a:cs typeface="Arial" charset="0"/>
              </a:rPr>
              <a:t>ШУТКА</a:t>
            </a:r>
            <a:endParaRPr lang="ru-RU" sz="4000" b="1">
              <a:solidFill>
                <a:srgbClr val="C000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 rot="19884700">
            <a:off x="6092945" y="4651325"/>
            <a:ext cx="2287258" cy="741343"/>
          </a:xfrm>
          <a:prstGeom prst="roundRect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268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pic>
        <p:nvPicPr>
          <p:cNvPr id="6" name="Рисунок 5"/>
          <p:cNvPicPr>
            <a:picLocks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5" y="1600200"/>
            <a:ext cx="1800000" cy="1080000"/>
          </a:xfrm>
          <a:prstGeom prst="rect">
            <a:avLst/>
          </a:prstGeom>
        </p:spPr>
      </p:pic>
      <p:pic>
        <p:nvPicPr>
          <p:cNvPr id="8" name="Рисунок 7"/>
          <p:cNvPicPr>
            <a:picLocks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0745" y="1600200"/>
            <a:ext cx="1800000" cy="1080000"/>
          </a:xfrm>
          <a:prstGeom prst="rect">
            <a:avLst/>
          </a:prstGeom>
        </p:spPr>
      </p:pic>
      <p:pic>
        <p:nvPicPr>
          <p:cNvPr id="9" name="Рисунок 8"/>
          <p:cNvPicPr>
            <a:picLocks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3945" y="1600200"/>
            <a:ext cx="1800000" cy="1080000"/>
          </a:xfrm>
          <a:prstGeom prst="rect">
            <a:avLst/>
          </a:prstGeom>
        </p:spPr>
      </p:pic>
      <p:pic>
        <p:nvPicPr>
          <p:cNvPr id="10" name="Рисунок 9"/>
          <p:cNvPicPr>
            <a:picLocks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77" r="5857"/>
          <a:stretch/>
        </p:blipFill>
        <p:spPr>
          <a:xfrm>
            <a:off x="6897145" y="1600200"/>
            <a:ext cx="1800000" cy="1080000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305605" y="1407598"/>
            <a:ext cx="8514867" cy="1517346"/>
          </a:xfrm>
          <a:prstGeom prst="round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547664" y="3555546"/>
            <a:ext cx="2745265" cy="892816"/>
          </a:xfrm>
          <a:prstGeom prst="round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1547664" y="5157192"/>
            <a:ext cx="2745265" cy="892816"/>
          </a:xfrm>
          <a:prstGeom prst="roundRect">
            <a:avLst/>
          </a:prstGeom>
          <a:noFill/>
          <a:ln w="38100"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804172" y="3729650"/>
            <a:ext cx="22637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Метамодель</a:t>
            </a:r>
            <a:endParaRPr lang="ru-RU" sz="240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804172" y="5192796"/>
            <a:ext cx="226377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Источники данных</a:t>
            </a:r>
            <a:endParaRPr lang="ru-RU" sz="240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753945" y="3401789"/>
            <a:ext cx="42787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Настраивает связи между информацией и переходит от терминов источников данных к терминам конечных пользователей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53945" y="5280434"/>
            <a:ext cx="4390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Источники информации в компании </a:t>
            </a:r>
            <a:r>
              <a:rPr lang="mr-IN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–</a:t>
            </a:r>
            <a:r>
              <a:rPr lang="ru-RU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charset="0"/>
                <a:ea typeface="Arial" charset="0"/>
                <a:cs typeface="Arial" charset="0"/>
              </a:rPr>
              <a:t> файлы, хранилища и базы данных</a:t>
            </a:r>
            <a:endParaRPr lang="ru-RU" i="1" dirty="0">
              <a:solidFill>
                <a:schemeClr val="tx1">
                  <a:lumMod val="75000"/>
                  <a:lumOff val="2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7" name="Стрелка вверх 16"/>
          <p:cNvSpPr/>
          <p:nvPr/>
        </p:nvSpPr>
        <p:spPr>
          <a:xfrm>
            <a:off x="2684030" y="3000838"/>
            <a:ext cx="504055" cy="482409"/>
          </a:xfrm>
          <a:prstGeom prst="upArrow">
            <a:avLst/>
          </a:prstGeom>
          <a:solidFill>
            <a:srgbClr val="B9CC30"/>
          </a:solidFill>
          <a:ln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верх 17"/>
          <p:cNvSpPr/>
          <p:nvPr/>
        </p:nvSpPr>
        <p:spPr>
          <a:xfrm>
            <a:off x="2668268" y="4520661"/>
            <a:ext cx="504055" cy="482409"/>
          </a:xfrm>
          <a:prstGeom prst="upArrow">
            <a:avLst/>
          </a:prstGeom>
          <a:solidFill>
            <a:srgbClr val="B9CC30"/>
          </a:solidFill>
          <a:ln>
            <a:solidFill>
              <a:srgbClr val="B9CC3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Title 1"/>
          <p:cNvSpPr txBox="1">
            <a:spLocks/>
          </p:cNvSpPr>
          <p:nvPr/>
        </p:nvSpPr>
        <p:spPr>
          <a:xfrm>
            <a:off x="457200" y="692696"/>
            <a:ext cx="8229600" cy="6472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Arial" charset="0"/>
                <a:ea typeface="Arial" charset="0"/>
                <a:cs typeface="Arial" charset="0"/>
              </a:rPr>
              <a:t>Функциональная архитектура</a:t>
            </a:r>
            <a:r>
              <a:rPr lang="ru-RU" dirty="0" smtClean="0"/>
              <a:t> </a:t>
            </a:r>
            <a:r>
              <a:rPr lang="en-US" dirty="0"/>
              <a:t>BI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4815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/>
        </p:nvSpPr>
        <p:spPr>
          <a:xfrm>
            <a:off x="457200" y="692696"/>
            <a:ext cx="8229600" cy="691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Сбор и анализ требований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CD2488AA-A88B-1A4C-BD4E-CEBA8F58AF5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4" name="Рисунок 2">
            <a:extLst>
              <a:ext uri="{FF2B5EF4-FFF2-40B4-BE49-F238E27FC236}">
                <a16:creationId xmlns:a16="http://schemas.microsoft.com/office/drawing/2014/main" xmlns="" id="{03890055-0DB4-D24C-A62C-673A3CA188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467027" y="1844824"/>
            <a:ext cx="4752528" cy="3375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Узнаем что и зачем нужно ключевым пользователям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5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Подсказываем что и как правильно делать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4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Фиксируем полученную информацию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Составляем каталог требований</a:t>
            </a:r>
          </a:p>
          <a:p>
            <a:pPr marL="285750" indent="-285750">
              <a:spcBef>
                <a:spcPts val="1600"/>
              </a:spcBef>
              <a:buFont typeface="Arial" charset="0"/>
              <a:buChar char="•"/>
            </a:pPr>
            <a:r>
              <a:rPr lang="ru-RU" sz="2000" dirty="0" smtClean="0">
                <a:solidFill>
                  <a:schemeClr val="accent2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Формируем техническое задание</a:t>
            </a:r>
            <a:endParaRPr lang="ru-RU" sz="2000" dirty="0">
              <a:solidFill>
                <a:schemeClr val="accent2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2292181"/>
            <a:ext cx="3405814" cy="24805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55039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57200" y="70182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Arial" charset="0"/>
                <a:ea typeface="Arial" charset="0"/>
                <a:cs typeface="Arial" charset="0"/>
              </a:rPr>
              <a:t>Правильные и не правильные вопросы</a:t>
            </a: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111300" y="2236093"/>
            <a:ext cx="4316684" cy="36411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Какую информацию необходимо анализировать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?</a:t>
            </a:r>
            <a:endParaRPr lang="ru-RU" sz="18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Зачем информацию необходимо анализировать?</a:t>
            </a:r>
            <a:endParaRPr lang="ru-RU" sz="18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 формируется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информация на данный момент?</a:t>
            </a:r>
            <a:endParaRPr lang="ru-RU" sz="18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 </a:t>
            </a: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происходит анализ информации на данный момент?</a:t>
            </a:r>
            <a:endParaRPr lang="ru-RU" sz="18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трудности возникают на данный момент?</a:t>
            </a:r>
            <a:endParaRPr lang="ru-RU" sz="18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  <a:p>
            <a:pPr algn="r">
              <a:spcBef>
                <a:spcPts val="1200"/>
              </a:spcBef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rPr>
              <a:t>Какие задачи необходимо решить?</a:t>
            </a:r>
            <a:endParaRPr lang="ru-RU" sz="1800" b="1" dirty="0" smtClean="0">
              <a:solidFill>
                <a:schemeClr val="accent3">
                  <a:lumMod val="75000"/>
                </a:schemeClr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Content Placeholder 8"/>
          <p:cNvSpPr txBox="1">
            <a:spLocks/>
          </p:cNvSpPr>
          <p:nvPr/>
        </p:nvSpPr>
        <p:spPr>
          <a:xfrm>
            <a:off x="4716016" y="2204865"/>
            <a:ext cx="4316684" cy="367240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ru-RU"/>
            </a:defPPr>
            <a:lvl1pPr indent="0" algn="r">
              <a:spcBef>
                <a:spcPts val="1200"/>
              </a:spcBef>
              <a:buFont typeface="Arial" pitchFamily="34" charset="0"/>
              <a:buNone/>
              <a:defRPr sz="2400" b="1">
                <a:solidFill>
                  <a:schemeClr val="accent3">
                    <a:lumMod val="75000"/>
                  </a:schemeClr>
                </a:solidFill>
                <a:latin typeface="Arial" charset="0"/>
                <a:ea typeface="Arial" charset="0"/>
                <a:cs typeface="Arial" charset="0"/>
              </a:defRPr>
            </a:lvl1pPr>
            <a:lvl2pPr indent="0" algn="ctr">
              <a:spcBef>
                <a:spcPct val="20000"/>
              </a:spcBef>
              <a:buFont typeface="Arial" pitchFamily="34" charset="0"/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indent="0" algn="ctr">
              <a:spcBef>
                <a:spcPct val="20000"/>
              </a:spcBef>
              <a:buFont typeface="Arial" pitchFamily="34" charset="0"/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indent="0" algn="ctr">
              <a:spcBef>
                <a:spcPct val="20000"/>
              </a:spcBef>
              <a:buFont typeface="Arial" pitchFamily="34" charset="0"/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Какая информация необходима?</a:t>
            </a:r>
            <a:endParaRPr lang="ru-RU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Какие отчеты необходимы?</a:t>
            </a:r>
            <a:endParaRPr lang="ru-RU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Как визуализировать </a:t>
            </a:r>
            <a:r>
              <a:rPr lang="ru-RU" sz="1800" dirty="0" err="1" smtClean="0">
                <a:solidFill>
                  <a:schemeClr val="accent6">
                    <a:lumMod val="75000"/>
                  </a:schemeClr>
                </a:solidFill>
              </a:rPr>
              <a:t>очтеты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ru-RU" sz="18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algn="l"/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Существуют ли дополнительные требования</a:t>
            </a:r>
            <a:r>
              <a:rPr lang="ru-RU" sz="1800" dirty="0" smtClean="0">
                <a:solidFill>
                  <a:schemeClr val="accent6">
                    <a:lumMod val="75000"/>
                  </a:schemeClr>
                </a:solidFill>
              </a:rPr>
              <a:t>?</a:t>
            </a:r>
            <a:endParaRPr lang="ru-RU" sz="1800" dirty="0" smtClean="0">
              <a:solidFill>
                <a:schemeClr val="accent6">
                  <a:lumMod val="75000"/>
                </a:schemeClr>
              </a:solidFill>
            </a:endParaRPr>
          </a:p>
        </p:txBody>
      </p:sp>
      <p:cxnSp>
        <p:nvCxnSpPr>
          <p:cNvPr id="9" name="Straight Connector 10"/>
          <p:cNvCxnSpPr/>
          <p:nvPr/>
        </p:nvCxnSpPr>
        <p:spPr>
          <a:xfrm flipH="1">
            <a:off x="4572000" y="2204865"/>
            <a:ext cx="0" cy="36724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FA8C8DFF-3DD7-4825-A8DC-3EB48E6F5A3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360" y="13381"/>
            <a:ext cx="1220340" cy="672628"/>
          </a:xfrm>
          <a:prstGeom prst="rect">
            <a:avLst/>
          </a:prstGeom>
        </p:spPr>
      </p:pic>
      <p:pic>
        <p:nvPicPr>
          <p:cNvPr id="2" name="Рисунок 2">
            <a:extLst>
              <a:ext uri="{FF2B5EF4-FFF2-40B4-BE49-F238E27FC236}">
                <a16:creationId xmlns:a16="http://schemas.microsoft.com/office/drawing/2014/main" xmlns="" id="{02D9A417-9BD4-2F4C-AF86-6F072D78A6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0" y="113931"/>
            <a:ext cx="1616217" cy="471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16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-templa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Презентация1" id="{401C1600-CC66-409E-ACF2-3B5682348F79}" vid="{CC3AD3A9-8BB1-43D0-A65A-B24DC66A3FD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195</TotalTime>
  <Words>477</Words>
  <Application>Microsoft Macintosh PowerPoint</Application>
  <PresentationFormat>Экран (4:3)</PresentationFormat>
  <Paragraphs>147</Paragraphs>
  <Slides>14</Slides>
  <Notes>14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Mangal</vt:lpstr>
      <vt:lpstr>Arial</vt:lpstr>
      <vt:lpstr>presentation-template</vt:lpstr>
      <vt:lpstr>BI-проекты глазами аналитика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15.0038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доклада</dc:title>
  <dc:creator>Владислав Орликов</dc:creator>
  <cp:lastModifiedBy>Дмитрий Перепонов</cp:lastModifiedBy>
  <cp:revision>32</cp:revision>
  <dcterms:created xsi:type="dcterms:W3CDTF">2017-07-07T08:17:38Z</dcterms:created>
  <dcterms:modified xsi:type="dcterms:W3CDTF">2017-10-05T09:42:04Z</dcterms:modified>
</cp:coreProperties>
</file>