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Exo 2"/>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96">
          <p15:clr>
            <a:srgbClr val="A4A3A4"/>
          </p15:clr>
        </p15:guide>
        <p15:guide id="2" pos="5400">
          <p15:clr>
            <a:srgbClr val="A4A3A4"/>
          </p15:clr>
        </p15:guide>
        <p15:guide id="3" orient="horz" pos="196">
          <p15:clr>
            <a:srgbClr val="A4A3A4"/>
          </p15:clr>
        </p15:guide>
        <p15:guide id="4" pos="504">
          <p15:clr>
            <a:srgbClr val="A4A3A4"/>
          </p15:clr>
        </p15:guide>
        <p15:guide id="5" orient="horz" pos="1646">
          <p15:clr>
            <a:srgbClr val="A4A3A4"/>
          </p15:clr>
        </p15:guide>
        <p15:guide id="6" orient="horz" pos="2937">
          <p15:clr>
            <a:srgbClr val="A4A3A4"/>
          </p15:clr>
        </p15:guide>
        <p15:guide id="7" orient="horz"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096" orient="horz"/>
        <p:guide pos="5400"/>
        <p:guide pos="196" orient="horz"/>
        <p:guide pos="504"/>
        <p:guide pos="1646" orient="horz"/>
        <p:guide pos="2937" orient="horz"/>
        <p:guide pos="273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Exo2-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Exo2-italic.fntdata"/><Relationship Id="rId14" Type="http://schemas.openxmlformats.org/officeDocument/2006/relationships/slide" Target="slides/slide9.xml"/><Relationship Id="rId36" Type="http://schemas.openxmlformats.org/officeDocument/2006/relationships/font" Target="fonts/Exo2-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Exo2-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Добрый день коллеги, </a:t>
            </a:r>
            <a:endParaRPr sz="1800"/>
          </a:p>
          <a:p>
            <a:pPr indent="0" lvl="0" marL="0" rtl="0" algn="l">
              <a:spcBef>
                <a:spcPts val="0"/>
              </a:spcBef>
              <a:spcAft>
                <a:spcPts val="0"/>
              </a:spcAft>
              <a:buClr>
                <a:schemeClr val="dk1"/>
              </a:buClr>
              <a:buSzPts val="1100"/>
              <a:buFont typeface="Arial"/>
              <a:buNone/>
            </a:pPr>
            <a:r>
              <a:rPr lang="en" sz="1800"/>
              <a:t>Спасибо за предыдущие доклады и возможность выступить сегодня на этой сцене. </a:t>
            </a:r>
            <a:endParaRPr sz="1800"/>
          </a:p>
          <a:p>
            <a:pPr indent="0" lvl="0" marL="0" rtl="0" algn="l">
              <a:spcBef>
                <a:spcPts val="0"/>
              </a:spcBef>
              <a:spcAft>
                <a:spcPts val="0"/>
              </a:spcAft>
              <a:buClr>
                <a:schemeClr val="dk1"/>
              </a:buClr>
              <a:buSzPts val="1100"/>
              <a:buFont typeface="Arial"/>
              <a:buNone/>
            </a:pPr>
            <a:r>
              <a:rPr lang="en" sz="1800"/>
              <a:t>Сегодня мы с вами поговорим о требованиях в графическом представлении и способах коммуникации с заинтересованными лицами в автобизнесе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09770c4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09770c4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Для описания работы системы мы взяли за основу UML. Наиболее пригодными для нашего проекта оказались диаграммы активности, варианты использования и последовательности. Не спрашивайте почему именно эти три) Так исторически сложилось и немного позже я расскажу на примере диаграммы активности</a:t>
            </a:r>
            <a:endParaRP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2e32249c9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2e32249c9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Как мы проводили встречи? Этот вариант из нашего кейса. Печатали простыню всего процесса без альтернативных сценариев. Разбивали каждый из этапов на встречи и собирались не более 5-и человек. Для активного вовлечения участников встречи использовали маркеры и стикеры </a:t>
            </a:r>
            <a:endParaRPr sz="1800"/>
          </a:p>
          <a:p>
            <a:pPr indent="0" lvl="0" marL="457200" rtl="0" algn="l">
              <a:spcBef>
                <a:spcPts val="0"/>
              </a:spcBef>
              <a:spcAft>
                <a:spcPts val="0"/>
              </a:spcAft>
              <a:buClr>
                <a:schemeClr val="dk1"/>
              </a:buClr>
              <a:buSzPts val="1100"/>
              <a:buFont typeface="Arial"/>
              <a:buNone/>
            </a:pPr>
            <a:r>
              <a:t/>
            </a:r>
            <a:endParaRPr sz="1800"/>
          </a:p>
          <a:p>
            <a:pPr indent="0" lvl="0" marL="457200" rtl="0" algn="l">
              <a:spcBef>
                <a:spcPts val="0"/>
              </a:spcBef>
              <a:spcAft>
                <a:spcPts val="0"/>
              </a:spcAft>
              <a:buNone/>
            </a:pPr>
            <a:r>
              <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32e32249c9_0_1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2e32249c9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Почти для каждого элемента в диаграмме BPMN для быстрой ориентации мы использовали маппинг, ID для каждого процесса выводились отдельно. Далее эта последовательность номеров использовалась для выявление пользовательских требований.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617c2cd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617c2cd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Почти для каждого элемента в диаграмме BPMN для быстрой ориентации мы использовали маппинг, ID для каждого процесса выводились отдельно. Далее эта последовательность номеров использовалась для выявление пользовательских требований.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617c2cda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617c2cda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Почти для каждого элемента в диаграмме BPMN для быстрой ориентации мы использовали маппинг, ID для каждого процесса выводились отдельно. Далее эта последовательность номеров использовалась для выявление пользовательских требований.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232019d5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32019d5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500"/>
              </a:spcBef>
              <a:spcAft>
                <a:spcPts val="0"/>
              </a:spcAft>
              <a:buClr>
                <a:schemeClr val="dk1"/>
              </a:buClr>
              <a:buSzPts val="1100"/>
              <a:buFont typeface="Arial"/>
              <a:buNone/>
            </a:pPr>
            <a:r>
              <a:rPr lang="en" sz="2000">
                <a:solidFill>
                  <a:schemeClr val="dk1"/>
                </a:solidFill>
              </a:rPr>
              <a:t>Наша схема процесса безустанно росла и требовалось решение. Мы пошли от проблематики и решили использовать слои в схеме. К примеру розовым цветом добавлялись показатели эффективности по каждому из процессов, зеленым статусы в системе. Группировка цветом понятна и удобна для всех участников встречи. По окончанию встреч изменения отражались в исходнике и на весь проект у нас получилось около 15 слоев.   </a:t>
            </a:r>
            <a:endParaRPr sz="2000">
              <a:solidFill>
                <a:schemeClr val="dk1"/>
              </a:solidFill>
            </a:endParaRPr>
          </a:p>
          <a:p>
            <a:pPr indent="0" lvl="0" marL="457200" rtl="0" algn="l">
              <a:spcBef>
                <a:spcPts val="1500"/>
              </a:spcBef>
              <a:spcAft>
                <a:spcPts val="0"/>
              </a:spcAft>
              <a:buClr>
                <a:schemeClr val="dk1"/>
              </a:buClr>
              <a:buSzPts val="1100"/>
              <a:buFont typeface="Arial"/>
              <a:buNone/>
            </a:pPr>
            <a:r>
              <a:t/>
            </a:r>
            <a:endParaRPr sz="2000">
              <a:solidFill>
                <a:schemeClr val="dk1"/>
              </a:solidFill>
            </a:endParaRPr>
          </a:p>
          <a:p>
            <a:pPr indent="0" lvl="0" marL="457200" rtl="0" algn="l">
              <a:spcBef>
                <a:spcPts val="1500"/>
              </a:spcBef>
              <a:spcAft>
                <a:spcPts val="0"/>
              </a:spcAft>
              <a:buNone/>
            </a:pPr>
            <a:r>
              <a:t/>
            </a:r>
            <a:endParaRPr sz="2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32e32249c9_0_1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2e32249c9_0_1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rPr>
              <a:t>Мы конечно же не забывали делать ревью нашей документации. Но с таким полотном процессов мы не могли прийти к генеральным директорам холдинга и за 15 минут обсудить все детали. Для этого мы поднимались на уровень выше по описанию и использовали диаграмму активности. Преобразовывали этапы по процессам из BPMN в Activity.  А далее уже рассылали или встречались очно и в короткий срок собирали обратную связь</a:t>
            </a:r>
            <a:endParaRPr sz="2000">
              <a:solidFill>
                <a:schemeClr val="dk1"/>
              </a:solidFill>
            </a:endParaRPr>
          </a:p>
          <a:p>
            <a:pPr indent="0" lvl="0" marL="0" rtl="0" algn="l">
              <a:spcBef>
                <a:spcPts val="0"/>
              </a:spcBef>
              <a:spcAft>
                <a:spcPts val="0"/>
              </a:spcAft>
              <a:buNone/>
            </a:pPr>
            <a:r>
              <a:t/>
            </a:r>
            <a:endParaRPr sz="2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fe6c92df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fe6c92df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Благодаря созданной документации мы смогли оценить стоимость предполагаемого решения. Смогли уверенно общаться с вендорами программного обеспечения на предмет поиска коробочного решения. Мы смогли действительно точно прощупать разницу между коробочным решением и нашим видением. </a:t>
            </a:r>
            <a:endParaRPr sz="2000"/>
          </a:p>
          <a:p>
            <a:pPr indent="0" lvl="0" marL="0" rtl="0" algn="l">
              <a:spcBef>
                <a:spcPts val="0"/>
              </a:spcBef>
              <a:spcAft>
                <a:spcPts val="0"/>
              </a:spcAft>
              <a:buNone/>
            </a:pPr>
            <a:r>
              <a:rPr lang="en" sz="2000"/>
              <a:t>Благодаря результатам работы аналитиков на проекте мы смогли выбрать коробочное решение из большинства представленных на рынке и доработать функционал до версии 1.0 и в пилотном режиме у действующего клиента. Наш бэклог моментально наполнился необходимыми доработками и на данный момент ведутся доработки версии 2.0 </a:t>
            </a:r>
            <a:endParaRPr sz="2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3e8c23b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3e8c23b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rPr>
              <a:t>Я  бы хотел предостеречь вас от типичных ошибок, совершенных мной во время работы на этом проекте и посоветовать не делать так)  Не забывайте про скоуп проекта, довольно часто заинтересованные лица предпочитают уходить далеко за рамки проекта и строить космические корабли. Если что то невозможно выявить до конца - лучше убрать из документации. Не забывайте про связи типов требований, начиная от бизнес требований заканчивая нефункциональными требованиями. Но тут важно не забывать про степень погружения, иногда довольно часто излишняя детализация губит ваши рабочие часы . Очень важно знать заранее о том, кто будет принимать проект и что будет являться критерием приемки.  </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None/>
            </a:pPr>
            <a:r>
              <a:t/>
            </a:r>
            <a:endParaRPr sz="2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3232019d5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232019d5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Подводя итоги ещё раз проговорим алгоритм действий: создаем схему бизнес процесса, из них вычленяем пользовательские требования, для обратной связи конвертируем BPMN в диаграмму активности, идем в поля для сбора фидбека, обновляем спеку и на основе собранной документации приступаем к разработке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6fdfe72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6fdfe72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 Зачем, почему и чем я занимаюсь ?) Зовут меня Олег и в IT я 4 года, из них 2 года пресейл, аккаунтинг и 2 в бизнес анализе. Я успел поработать и в Минске и в Москве в таких компаниях как Synesis, Voximplant, ShateM. На сегодняшний день я работаю аутсорс компании Sam Solutions и мы занимаемся решениями для электронной коммерции, системами управления контентом.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38bbd6d6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38bbd6d6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t>Выводы на сегодня. Познакомились с наиболее оптимальными способами , узнали почему стоить использовать графику. Узнали наиболее действенные форматы встреч.  Я надеюсь моя информация будет полезна и вы сможете использовать данный метод в своей работе. </a:t>
            </a:r>
            <a:r>
              <a:rPr lang="en" sz="2000">
                <a:solidFill>
                  <a:schemeClr val="dk1"/>
                </a:solidFill>
              </a:rPr>
              <a:t>Познакомились с наиболее </a:t>
            </a:r>
            <a:r>
              <a:rPr lang="en" sz="2000"/>
              <a:t>Не забывайте про диаграммы, они бывают полезны в работе аналитика !)  Что я бы мог порекомендовать вам для самостоятельного изучения, это следующие книги и онлайн курсы:</a:t>
            </a:r>
            <a:endParaRPr sz="2000"/>
          </a:p>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0"/>
              </a:spcBef>
              <a:spcAft>
                <a:spcPts val="0"/>
              </a:spcAft>
              <a:buNone/>
            </a:pPr>
            <a:r>
              <a:t/>
            </a:r>
            <a:endParaRPr sz="2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09b9c07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09b9c07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Книги Сиббет- “Визуализируй это”, Дункан - “Книга диаграмм” и курсы, которые можно найти на udemy либо coursera “UML foundations” &amp; “BPMN for business analysts”.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617c2cda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617c2cda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Книги Сиббет- “Визуализируй это”, Дункан - “Книга диаграмм” и курсы, которые можно найти на udemy либо coursera “UML foundations” &amp; “BPMN for business analysts”.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7dc1b405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7dc1b405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Спасибо за ваше внимание и проявленный интерес</a:t>
            </a:r>
            <a:endParaRPr sz="2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2f646da4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f646da4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3292fbac0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292fbac0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2ddb925b97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db925b97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Постараюсь быть максимально полезным для вас и надеюсь что после доклада вы добавите в свою копилку знаний методы взаимодействия с заинтересованными лицами и сможете выбирать наилучшие форматы встреч. Сможете применить трансформации схем из BPMN в UML и также узнаете как в сжатые сроки собрать обратную связь по созданной документации </a:t>
            </a:r>
            <a:endParaRPr sz="1800"/>
          </a:p>
          <a:p>
            <a:pPr indent="0" lvl="0" marL="457200" rtl="0" algn="l">
              <a:spcBef>
                <a:spcPts val="0"/>
              </a:spcBef>
              <a:spcAft>
                <a:spcPts val="0"/>
              </a:spcAft>
              <a:buNone/>
            </a:pPr>
            <a:r>
              <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126c79c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26c79c8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Я подготовил данный доклад на основе реального кейса в к компании со штатом более 1000 человек,  с распределенными филиалами в Беларуси и России. Приблизительный срок реализации проекта около 12 месяцев с командой порядка 10 человек, где из них 2 аналитика. Разработка продукта ведется по скрам </a:t>
            </a:r>
            <a:endParaRPr sz="1800"/>
          </a:p>
          <a:p>
            <a:pPr indent="0" lvl="0" marL="457200" rtl="0" algn="l">
              <a:spcBef>
                <a:spcPts val="0"/>
              </a:spcBef>
              <a:spcAft>
                <a:spcPts val="0"/>
              </a:spcAft>
              <a:buClr>
                <a:schemeClr val="dk1"/>
              </a:buClr>
              <a:buSzPts val="1100"/>
              <a:buFont typeface="Arial"/>
              <a:buNone/>
            </a:pPr>
            <a:r>
              <a:t/>
            </a:r>
            <a:endParaRPr sz="1800"/>
          </a:p>
          <a:p>
            <a:pPr indent="0" lvl="0" marL="457200" rtl="0" algn="l">
              <a:spcBef>
                <a:spcPts val="0"/>
              </a:spcBef>
              <a:spcAft>
                <a:spcPts val="0"/>
              </a:spcAft>
              <a:buNone/>
            </a:pPr>
            <a:r>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2ddb925b97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ddb925b97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Давайте поговорим о заинтересованных лицах в автодомене. Кто они и с чем их едят?)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Если выявить паттерны среди внешних экспертов, то можно выделить общие черты: к отрасли IT относятся с осторожностью и предпочитают использовать пресловутый эксель. Я также столкнулся с тем, что часто заинтересованные лица недооценивают уровень стратегического управления. Также все мы знаем, что не все любят читать спеку, но вот они это делают с особенным энтузиазмом) </a:t>
            </a:r>
            <a:endParaRPr sz="1800">
              <a:solidFill>
                <a:schemeClr val="dk1"/>
              </a:solidFill>
            </a:endParaRPr>
          </a:p>
          <a:p>
            <a:pPr indent="0" lvl="0" marL="457200" rtl="0" algn="l">
              <a:spcBef>
                <a:spcPts val="0"/>
              </a:spcBef>
              <a:spcAft>
                <a:spcPts val="0"/>
              </a:spcAft>
              <a:buClr>
                <a:schemeClr val="dk1"/>
              </a:buClr>
              <a:buSzPts val="1100"/>
              <a:buFont typeface="Arial"/>
              <a:buNone/>
            </a:pPr>
            <a:r>
              <a:t/>
            </a:r>
            <a:endParaRPr sz="1800">
              <a:solidFill>
                <a:schemeClr val="dk1"/>
              </a:solidFill>
            </a:endParaRPr>
          </a:p>
          <a:p>
            <a:pPr indent="0" lvl="0" marL="457200" rtl="0" algn="l">
              <a:spcBef>
                <a:spcPts val="0"/>
              </a:spcBef>
              <a:spcAft>
                <a:spcPts val="0"/>
              </a:spcAft>
              <a:buNone/>
            </a:pPr>
            <a:r>
              <a:t/>
            </a:r>
            <a:endParaRPr sz="18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2d396599c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d396599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Если говорить об экспертах внутри компании, то для начала лучше объяснить что за зверь такой аналитик в проекте, также предупредить о том, что буду задаваться вопросы с вопросами “Почему и зачем”. Обязательно надо приготовиться к тому, что можно будет услышать о создании Амазона или Ебейа у нас в компании и рекомендацией по созданию) с предпосылками тут и так все очевидно и понятно, вам же за это платят) </a:t>
            </a: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232019d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232019d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Довольно амбициозные планы были построены относительно создаваемой системы. К концу 2019 года она должна была уметь: предоставлять статистику по выработке всех филиалов, считать количество заявок и обрабатывать все входящие звонки через единый колл центр, сократить количество гарантийных обращений и благодаря автоматизации увеличить реализацию продукции участников сети </a:t>
            </a:r>
            <a:endParaRPr sz="1800">
              <a:solidFill>
                <a:schemeClr val="dk1"/>
              </a:solidFill>
            </a:endParaRPr>
          </a:p>
          <a:p>
            <a:pPr indent="0" lvl="0" marL="914400" rtl="0" algn="l">
              <a:spcBef>
                <a:spcPts val="0"/>
              </a:spcBef>
              <a:spcAft>
                <a:spcPts val="0"/>
              </a:spcAft>
              <a:buClr>
                <a:schemeClr val="dk1"/>
              </a:buClr>
              <a:buSzPts val="1100"/>
              <a:buFont typeface="Arial"/>
              <a:buNone/>
            </a:pPr>
            <a:r>
              <a:t/>
            </a:r>
            <a:endParaRPr sz="1800">
              <a:solidFill>
                <a:schemeClr val="dk1"/>
              </a:solidFill>
            </a:endParaRPr>
          </a:p>
          <a:p>
            <a:pPr indent="0" lvl="0" marL="914400" rtl="0" algn="l">
              <a:spcBef>
                <a:spcPts val="0"/>
              </a:spcBef>
              <a:spcAft>
                <a:spcPts val="0"/>
              </a:spcAft>
              <a:buNone/>
            </a:pPr>
            <a:r>
              <a:t/>
            </a:r>
            <a:endParaRPr sz="18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2e32249c9_0_1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2e32249c9_0_1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Во время старта проекта у нас возникли сложности  со сбором требований с заинтересованных лиц. Продолжительное время  не могли найти общий язык, пока не наткнулись на стандарты обслуживания в компании Тойота. Представленные блок схемы показались привлекательными и понятными для наших заинтересованных лиц, но во всем этом подходе прослеживался минус. Разрозненность схем не позволяла осязать процесс целиком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2e32249c9_0_1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e32249c9_0_1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Мы пошли от проблематики и выбрали нотацию BPMN для отображения всего бизнес процесса. Для нашего заказчика представление в виде BPMN смотрелось как усовершенствованная блок схема. Буквально пару часов на объяснение нотации и её элементов и заинтересованные лица с удовольствием погружались в процессы</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rPr lang="en" sz="1800"/>
              <a:t>  </a:t>
            </a:r>
            <a:endParaRPr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4.png"/><Relationship Id="rId5" Type="http://schemas.openxmlformats.org/officeDocument/2006/relationships/image" Target="../media/image11.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0.png"/><Relationship Id="rId5"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1.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30.png"/><Relationship Id="rId8"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850798" y="77225"/>
            <a:ext cx="7617300" cy="180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BPMN как основной способ коммуникаций в автодомене </a:t>
            </a:r>
            <a:endParaRPr b="1" sz="3600"/>
          </a:p>
        </p:txBody>
      </p:sp>
      <p:sp>
        <p:nvSpPr>
          <p:cNvPr id="55" name="Google Shape;55;p13"/>
          <p:cNvSpPr txBox="1"/>
          <p:nvPr/>
        </p:nvSpPr>
        <p:spPr>
          <a:xfrm>
            <a:off x="6399150" y="768050"/>
            <a:ext cx="942900" cy="28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Exo 2"/>
              <a:ea typeface="Exo 2"/>
              <a:cs typeface="Exo 2"/>
              <a:sym typeface="Exo 2"/>
            </a:endParaRPr>
          </a:p>
        </p:txBody>
      </p:sp>
      <p:pic>
        <p:nvPicPr>
          <p:cNvPr id="56" name="Google Shape;56;p13"/>
          <p:cNvPicPr preferRelativeResize="0"/>
          <p:nvPr/>
        </p:nvPicPr>
        <p:blipFill>
          <a:blip r:embed="rId4">
            <a:alphaModFix/>
          </a:blip>
          <a:stretch>
            <a:fillRect/>
          </a:stretch>
        </p:blipFill>
        <p:spPr>
          <a:xfrm>
            <a:off x="3052615" y="1743950"/>
            <a:ext cx="2792077" cy="2093675"/>
          </a:xfrm>
          <a:prstGeom prst="rect">
            <a:avLst/>
          </a:prstGeom>
          <a:noFill/>
          <a:ln>
            <a:noFill/>
          </a:ln>
        </p:spPr>
      </p:pic>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 name="Google Shape;58;p13"/>
          <p:cNvSpPr txBox="1"/>
          <p:nvPr/>
        </p:nvSpPr>
        <p:spPr>
          <a:xfrm>
            <a:off x="720525" y="4520125"/>
            <a:ext cx="3499500" cy="5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Roboto"/>
                <a:ea typeface="Roboto"/>
                <a:cs typeface="Roboto"/>
                <a:sym typeface="Roboto"/>
              </a:rPr>
              <a:t>Oleg Ramanovich</a:t>
            </a:r>
            <a:r>
              <a:rPr lang="en" sz="1800">
                <a:solidFill>
                  <a:schemeClr val="dk1"/>
                </a:solidFill>
                <a:latin typeface="Roboto"/>
                <a:ea typeface="Roboto"/>
                <a:cs typeface="Roboto"/>
                <a:sym typeface="Roboto"/>
              </a:rPr>
              <a:t>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latin typeface="Exo 2"/>
                <a:ea typeface="Exo 2"/>
                <a:cs typeface="Exo 2"/>
                <a:sym typeface="Exo 2"/>
              </a:rPr>
              <a:t>ramanovich.com</a:t>
            </a:r>
            <a:endParaRPr sz="1800">
              <a:solidFill>
                <a:schemeClr val="dk1"/>
              </a:solidFill>
              <a:latin typeface="Exo 2"/>
              <a:ea typeface="Exo 2"/>
              <a:cs typeface="Exo 2"/>
              <a:sym typeface="Exo 2"/>
            </a:endParaRPr>
          </a:p>
          <a:p>
            <a:pPr indent="0" lvl="0" marL="0" rtl="0" algn="l">
              <a:spcBef>
                <a:spcPts val="0"/>
              </a:spcBef>
              <a:spcAft>
                <a:spcPts val="0"/>
              </a:spcAft>
              <a:buNone/>
            </a:pPr>
            <a:r>
              <a:t/>
            </a:r>
            <a:endParaRPr sz="20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22"/>
          <p:cNvSpPr txBox="1"/>
          <p:nvPr/>
        </p:nvSpPr>
        <p:spPr>
          <a:xfrm>
            <a:off x="1981800" y="270350"/>
            <a:ext cx="61836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Выбранные методы  </a:t>
            </a:r>
            <a:endParaRPr sz="3600"/>
          </a:p>
        </p:txBody>
      </p:sp>
      <p:sp>
        <p:nvSpPr>
          <p:cNvPr id="166" name="Google Shape;16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7" name="Google Shape;167;p22"/>
          <p:cNvSpPr txBox="1"/>
          <p:nvPr/>
        </p:nvSpPr>
        <p:spPr>
          <a:xfrm>
            <a:off x="470700" y="843700"/>
            <a:ext cx="8202600" cy="573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t>         </a:t>
            </a:r>
            <a:endParaRPr b="1" sz="2500"/>
          </a:p>
          <a:p>
            <a:pPr indent="0" lvl="0" marL="457200" rtl="0" algn="l">
              <a:lnSpc>
                <a:spcPct val="100000"/>
              </a:lnSpc>
              <a:spcBef>
                <a:spcPts val="0"/>
              </a:spcBef>
              <a:spcAft>
                <a:spcPts val="0"/>
              </a:spcAft>
              <a:buNone/>
            </a:pPr>
            <a:r>
              <a:t/>
            </a:r>
            <a:endParaRPr b="1" sz="2400">
              <a:solidFill>
                <a:schemeClr val="dk1"/>
              </a:solidFill>
            </a:endParaRPr>
          </a:p>
          <a:p>
            <a:pPr indent="0" lvl="0" marL="457200" rtl="0" algn="l">
              <a:spcBef>
                <a:spcPts val="0"/>
              </a:spcBef>
              <a:spcAft>
                <a:spcPts val="0"/>
              </a:spcAft>
              <a:buNone/>
            </a:pPr>
            <a:r>
              <a:t/>
            </a:r>
            <a:endParaRPr b="1" sz="2200">
              <a:solidFill>
                <a:schemeClr val="dk1"/>
              </a:solidFill>
            </a:endParaRPr>
          </a:p>
          <a:p>
            <a:pPr indent="0" lvl="0" marL="457200" rtl="0" algn="l">
              <a:spcBef>
                <a:spcPts val="0"/>
              </a:spcBef>
              <a:spcAft>
                <a:spcPts val="0"/>
              </a:spcAft>
              <a:buNone/>
            </a:pPr>
            <a:r>
              <a:rPr b="1" lang="en" sz="2400">
                <a:solidFill>
                  <a:schemeClr val="dk1"/>
                </a:solidFill>
              </a:rPr>
              <a:t> </a:t>
            </a:r>
            <a:endParaRPr b="1" sz="2400">
              <a:solidFill>
                <a:schemeClr val="dk1"/>
              </a:solidFill>
            </a:endParaRPr>
          </a:p>
          <a:p>
            <a:pPr indent="0" lvl="0" marL="457200" rtl="0" algn="l">
              <a:spcBef>
                <a:spcPts val="0"/>
              </a:spcBef>
              <a:spcAft>
                <a:spcPts val="0"/>
              </a:spcAft>
              <a:buNone/>
            </a:pPr>
            <a:r>
              <a:t/>
            </a:r>
            <a:endParaRPr b="1" sz="2400"/>
          </a:p>
          <a:p>
            <a:pPr indent="0" lvl="0" marL="0" rtl="0" algn="l">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rPr b="1" lang="en" sz="2400">
                <a:latin typeface="Exo 2"/>
                <a:ea typeface="Exo 2"/>
                <a:cs typeface="Exo 2"/>
                <a:sym typeface="Exo 2"/>
              </a:rPr>
              <a:t>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p:txBody>
      </p:sp>
      <p:sp>
        <p:nvSpPr>
          <p:cNvPr id="168" name="Google Shape;168;p22"/>
          <p:cNvSpPr txBox="1"/>
          <p:nvPr/>
        </p:nvSpPr>
        <p:spPr>
          <a:xfrm>
            <a:off x="6032000" y="693450"/>
            <a:ext cx="12765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2"/>
          <p:cNvPicPr preferRelativeResize="0"/>
          <p:nvPr/>
        </p:nvPicPr>
        <p:blipFill>
          <a:blip r:embed="rId4">
            <a:alphaModFix/>
          </a:blip>
          <a:stretch>
            <a:fillRect/>
          </a:stretch>
        </p:blipFill>
        <p:spPr>
          <a:xfrm>
            <a:off x="746825" y="349738"/>
            <a:ext cx="883175" cy="838974"/>
          </a:xfrm>
          <a:prstGeom prst="rect">
            <a:avLst/>
          </a:prstGeom>
          <a:noFill/>
          <a:ln>
            <a:noFill/>
          </a:ln>
        </p:spPr>
      </p:pic>
      <p:sp>
        <p:nvSpPr>
          <p:cNvPr id="170" name="Google Shape;170;p22"/>
          <p:cNvSpPr txBox="1"/>
          <p:nvPr/>
        </p:nvSpPr>
        <p:spPr>
          <a:xfrm>
            <a:off x="1308550" y="843700"/>
            <a:ext cx="6435600" cy="5223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 sz="2500">
                <a:solidFill>
                  <a:schemeClr val="dk1"/>
                </a:solidFill>
              </a:rPr>
              <a:t>Unified Modeling Language  (UML)</a:t>
            </a:r>
            <a:endParaRPr/>
          </a:p>
        </p:txBody>
      </p:sp>
      <p:sp>
        <p:nvSpPr>
          <p:cNvPr id="171" name="Google Shape;171;p22"/>
          <p:cNvSpPr txBox="1"/>
          <p:nvPr/>
        </p:nvSpPr>
        <p:spPr>
          <a:xfrm>
            <a:off x="615300" y="1615650"/>
            <a:ext cx="7652400" cy="3000000"/>
          </a:xfrm>
          <a:prstGeom prst="rect">
            <a:avLst/>
          </a:prstGeom>
          <a:noFill/>
          <a:ln>
            <a:noFill/>
          </a:ln>
        </p:spPr>
        <p:txBody>
          <a:bodyPr anchorCtr="0" anchor="ctr"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Char char="●"/>
            </a:pPr>
            <a:r>
              <a:rPr b="1" lang="en" sz="2200">
                <a:solidFill>
                  <a:schemeClr val="dk1"/>
                </a:solidFill>
              </a:rPr>
              <a:t>Позволяет описать систему практически со всех возможных точек зрения</a:t>
            </a:r>
            <a:endParaRPr b="1" sz="2200">
              <a:solidFill>
                <a:schemeClr val="dk1"/>
              </a:solidFill>
            </a:endParaRPr>
          </a:p>
          <a:p>
            <a:pPr indent="0" lvl="0" marL="457200" rtl="0" algn="l">
              <a:lnSpc>
                <a:spcPct val="100000"/>
              </a:lnSpc>
              <a:spcBef>
                <a:spcPts val="0"/>
              </a:spcBef>
              <a:spcAft>
                <a:spcPts val="0"/>
              </a:spcAft>
              <a:buNone/>
            </a:pPr>
            <a:r>
              <a:t/>
            </a:r>
            <a:endParaRPr b="1"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 sz="2200">
                <a:solidFill>
                  <a:schemeClr val="dk1"/>
                </a:solidFill>
              </a:rPr>
              <a:t>Формализованное и наглядное представление информации о проекте</a:t>
            </a:r>
            <a:endParaRPr b="1" sz="2200">
              <a:solidFill>
                <a:schemeClr val="dk1"/>
              </a:solidFill>
            </a:endParaRPr>
          </a:p>
          <a:p>
            <a:pPr indent="0" lvl="0" marL="457200" rtl="0" algn="l">
              <a:lnSpc>
                <a:spcPct val="100000"/>
              </a:lnSpc>
              <a:spcBef>
                <a:spcPts val="0"/>
              </a:spcBef>
              <a:spcAft>
                <a:spcPts val="0"/>
              </a:spcAft>
              <a:buNone/>
            </a:pPr>
            <a:r>
              <a:t/>
            </a:r>
            <a:endParaRPr b="1"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 sz="2200">
                <a:solidFill>
                  <a:schemeClr val="dk1"/>
                </a:solidFill>
              </a:rPr>
              <a:t>Использовали диаграммы:</a:t>
            </a:r>
            <a:endParaRPr b="1" sz="2200">
              <a:solidFill>
                <a:schemeClr val="dk1"/>
              </a:solidFill>
            </a:endParaRPr>
          </a:p>
          <a:p>
            <a:pPr indent="0" lvl="0" marL="457200" rtl="0" algn="l">
              <a:lnSpc>
                <a:spcPct val="100000"/>
              </a:lnSpc>
              <a:spcBef>
                <a:spcPts val="0"/>
              </a:spcBef>
              <a:spcAft>
                <a:spcPts val="0"/>
              </a:spcAft>
              <a:buNone/>
            </a:pPr>
            <a:r>
              <a:rPr b="1" lang="en" sz="2200">
                <a:solidFill>
                  <a:schemeClr val="dk1"/>
                </a:solidFill>
              </a:rPr>
              <a:t>Activity /  Use Cases / Sequences </a:t>
            </a:r>
            <a:endParaRPr b="1" sz="2200">
              <a:solidFill>
                <a:schemeClr val="dk1"/>
              </a:solidFill>
            </a:endParaRPr>
          </a:p>
          <a:p>
            <a:pPr indent="0" lvl="0" marL="457200" rtl="0" algn="l">
              <a:spcBef>
                <a:spcPts val="0"/>
              </a:spcBef>
              <a:spcAft>
                <a:spcPts val="0"/>
              </a:spcAft>
              <a:buNone/>
            </a:pPr>
            <a:r>
              <a:t/>
            </a:r>
            <a:endParaRPr b="1" sz="2200">
              <a:solidFill>
                <a:schemeClr val="dk1"/>
              </a:solidFill>
            </a:endParaRPr>
          </a:p>
          <a:p>
            <a:pPr indent="0" lvl="0" marL="457200" rtl="0" algn="l">
              <a:spcBef>
                <a:spcPts val="0"/>
              </a:spcBef>
              <a:spcAft>
                <a:spcPts val="0"/>
              </a:spcAft>
              <a:buNone/>
            </a:pPr>
            <a:r>
              <a:t/>
            </a:r>
            <a:endParaRPr b="1" sz="2200">
              <a:solidFill>
                <a:schemeClr val="dk1"/>
              </a:solidFill>
            </a:endParaRPr>
          </a:p>
        </p:txBody>
      </p:sp>
      <p:pic>
        <p:nvPicPr>
          <p:cNvPr id="172" name="Google Shape;172;p22"/>
          <p:cNvPicPr preferRelativeResize="0"/>
          <p:nvPr/>
        </p:nvPicPr>
        <p:blipFill>
          <a:blip r:embed="rId5">
            <a:alphaModFix/>
          </a:blip>
          <a:stretch>
            <a:fillRect/>
          </a:stretch>
        </p:blipFill>
        <p:spPr>
          <a:xfrm>
            <a:off x="1754750" y="4287909"/>
            <a:ext cx="2229858" cy="585241"/>
          </a:xfrm>
          <a:prstGeom prst="rect">
            <a:avLst/>
          </a:prstGeom>
          <a:noFill/>
          <a:ln>
            <a:noFill/>
          </a:ln>
        </p:spPr>
      </p:pic>
      <p:pic>
        <p:nvPicPr>
          <p:cNvPr id="173" name="Google Shape;173;p22"/>
          <p:cNvPicPr preferRelativeResize="0"/>
          <p:nvPr/>
        </p:nvPicPr>
        <p:blipFill>
          <a:blip r:embed="rId6">
            <a:alphaModFix/>
          </a:blip>
          <a:stretch>
            <a:fillRect/>
          </a:stretch>
        </p:blipFill>
        <p:spPr>
          <a:xfrm>
            <a:off x="4608241" y="4199925"/>
            <a:ext cx="2470559" cy="67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23"/>
          <p:cNvSpPr txBox="1"/>
          <p:nvPr/>
        </p:nvSpPr>
        <p:spPr>
          <a:xfrm>
            <a:off x="2347975" y="41750"/>
            <a:ext cx="41916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0000"/>
                </a:solidFill>
              </a:rPr>
              <a:t>Формат встреч </a:t>
            </a:r>
            <a:endParaRPr sz="3500"/>
          </a:p>
        </p:txBody>
      </p:sp>
      <p:pic>
        <p:nvPicPr>
          <p:cNvPr id="180" name="Google Shape;180;p23"/>
          <p:cNvPicPr preferRelativeResize="0"/>
          <p:nvPr/>
        </p:nvPicPr>
        <p:blipFill>
          <a:blip r:embed="rId4">
            <a:alphaModFix amt="92000"/>
          </a:blip>
          <a:stretch>
            <a:fillRect/>
          </a:stretch>
        </p:blipFill>
        <p:spPr>
          <a:xfrm>
            <a:off x="800100" y="1208725"/>
            <a:ext cx="2592150" cy="3594650"/>
          </a:xfrm>
          <a:prstGeom prst="rect">
            <a:avLst/>
          </a:prstGeom>
          <a:noFill/>
          <a:ln>
            <a:noFill/>
          </a:ln>
        </p:spPr>
      </p:pic>
      <p:sp>
        <p:nvSpPr>
          <p:cNvPr id="181" name="Google Shape;181;p23"/>
          <p:cNvSpPr txBox="1"/>
          <p:nvPr/>
        </p:nvSpPr>
        <p:spPr>
          <a:xfrm>
            <a:off x="3651600" y="311500"/>
            <a:ext cx="4920900" cy="4163100"/>
          </a:xfrm>
          <a:prstGeom prst="rect">
            <a:avLst/>
          </a:prstGeom>
          <a:noFill/>
          <a:ln>
            <a:noFill/>
          </a:ln>
        </p:spPr>
        <p:txBody>
          <a:bodyPr anchorCtr="0" anchor="t" bIns="91425" lIns="91425" spcFirstLastPara="1" rIns="91425" wrap="square" tIns="91425">
            <a:noAutofit/>
          </a:bodyPr>
          <a:lstStyle/>
          <a:p>
            <a:pPr indent="0" lvl="0" marL="457200" rtl="0" algn="l">
              <a:spcBef>
                <a:spcPts val="1000"/>
              </a:spcBef>
              <a:spcAft>
                <a:spcPts val="0"/>
              </a:spcAft>
              <a:buNone/>
            </a:pPr>
            <a:r>
              <a:t/>
            </a:r>
            <a:endParaRPr b="1" sz="2400"/>
          </a:p>
          <a:p>
            <a:pPr indent="-368300" lvl="0" marL="457200" rtl="0" algn="l">
              <a:lnSpc>
                <a:spcPct val="115000"/>
              </a:lnSpc>
              <a:spcBef>
                <a:spcPts val="1000"/>
              </a:spcBef>
              <a:spcAft>
                <a:spcPts val="0"/>
              </a:spcAft>
              <a:buSzPts val="2200"/>
              <a:buChar char="●"/>
            </a:pPr>
            <a:r>
              <a:rPr b="1" lang="en" sz="2200"/>
              <a:t>Больше графики, меньше текста </a:t>
            </a:r>
            <a:endParaRPr b="1" sz="2200"/>
          </a:p>
          <a:p>
            <a:pPr indent="-368300" lvl="0" marL="457200" rtl="0" algn="l">
              <a:lnSpc>
                <a:spcPct val="115000"/>
              </a:lnSpc>
              <a:spcBef>
                <a:spcPts val="1000"/>
              </a:spcBef>
              <a:spcAft>
                <a:spcPts val="0"/>
              </a:spcAft>
              <a:buClr>
                <a:schemeClr val="dk1"/>
              </a:buClr>
              <a:buSzPts val="2200"/>
              <a:buChar char="●"/>
            </a:pPr>
            <a:r>
              <a:rPr b="1" lang="en" sz="2200">
                <a:solidFill>
                  <a:schemeClr val="dk1"/>
                </a:solidFill>
              </a:rPr>
              <a:t>Выбираем положительный исход сценария пользователя  </a:t>
            </a:r>
            <a:endParaRPr b="1" sz="2200">
              <a:solidFill>
                <a:schemeClr val="dk1"/>
              </a:solidFill>
            </a:endParaRPr>
          </a:p>
          <a:p>
            <a:pPr indent="-368300" lvl="0" marL="457200" rtl="0" algn="l">
              <a:lnSpc>
                <a:spcPct val="115000"/>
              </a:lnSpc>
              <a:spcBef>
                <a:spcPts val="1000"/>
              </a:spcBef>
              <a:spcAft>
                <a:spcPts val="0"/>
              </a:spcAft>
              <a:buClr>
                <a:schemeClr val="dk1"/>
              </a:buClr>
              <a:buSzPts val="2200"/>
              <a:buChar char="●"/>
            </a:pPr>
            <a:r>
              <a:rPr b="1" lang="en" sz="2200">
                <a:solidFill>
                  <a:schemeClr val="dk1"/>
                </a:solidFill>
              </a:rPr>
              <a:t>Декомпозируем сценарий на этапы для обсуждения. Не более 5 участников</a:t>
            </a:r>
            <a:endParaRPr b="1" sz="2200">
              <a:solidFill>
                <a:schemeClr val="dk1"/>
              </a:solidFill>
            </a:endParaRPr>
          </a:p>
          <a:p>
            <a:pPr indent="-368300" lvl="0" marL="457200" rtl="0" algn="l">
              <a:lnSpc>
                <a:spcPct val="115000"/>
              </a:lnSpc>
              <a:spcBef>
                <a:spcPts val="1000"/>
              </a:spcBef>
              <a:spcAft>
                <a:spcPts val="0"/>
              </a:spcAft>
              <a:buClr>
                <a:schemeClr val="dk1"/>
              </a:buClr>
              <a:buSzPts val="2200"/>
              <a:buChar char="●"/>
            </a:pPr>
            <a:r>
              <a:rPr b="1" lang="en" sz="2200">
                <a:solidFill>
                  <a:schemeClr val="dk1"/>
                </a:solidFill>
              </a:rPr>
              <a:t>Геймификация</a:t>
            </a:r>
            <a:endParaRPr b="1" sz="2200">
              <a:solidFill>
                <a:schemeClr val="dk1"/>
              </a:solidFill>
            </a:endParaRPr>
          </a:p>
          <a:p>
            <a:pPr indent="-368300" lvl="0" marL="457200" rtl="0" algn="l">
              <a:lnSpc>
                <a:spcPct val="115000"/>
              </a:lnSpc>
              <a:spcBef>
                <a:spcPts val="1000"/>
              </a:spcBef>
              <a:spcAft>
                <a:spcPts val="0"/>
              </a:spcAft>
              <a:buSzPts val="2200"/>
              <a:buChar char="●"/>
            </a:pPr>
            <a:r>
              <a:rPr b="1" lang="en" sz="2200"/>
              <a:t>Цветные стикеры и маркеры</a:t>
            </a:r>
            <a:endParaRPr b="1" sz="2200"/>
          </a:p>
          <a:p>
            <a:pPr indent="0" lvl="0" marL="0" rtl="0" algn="l">
              <a:spcBef>
                <a:spcPts val="1000"/>
              </a:spcBef>
              <a:spcAft>
                <a:spcPts val="0"/>
              </a:spcAft>
              <a:buNone/>
            </a:pPr>
            <a:r>
              <a:t/>
            </a:r>
            <a:endParaRPr b="1" sz="2200"/>
          </a:p>
          <a:p>
            <a:pPr indent="0" lvl="0" marL="0" rtl="0" algn="l">
              <a:spcBef>
                <a:spcPts val="1000"/>
              </a:spcBef>
              <a:spcAft>
                <a:spcPts val="0"/>
              </a:spcAft>
              <a:buNone/>
            </a:pPr>
            <a:r>
              <a:rPr b="1" lang="en" sz="2200"/>
              <a:t> </a:t>
            </a:r>
            <a:endParaRPr b="1" sz="2200"/>
          </a:p>
          <a:p>
            <a:pPr indent="0" lvl="0" marL="0" rtl="0" algn="l">
              <a:spcBef>
                <a:spcPts val="1000"/>
              </a:spcBef>
              <a:spcAft>
                <a:spcPts val="0"/>
              </a:spcAft>
              <a:buNone/>
            </a:pPr>
            <a:r>
              <a:t/>
            </a:r>
            <a:endParaRPr b="1" sz="2200">
              <a:latin typeface="Exo 2"/>
              <a:ea typeface="Exo 2"/>
              <a:cs typeface="Exo 2"/>
              <a:sym typeface="Exo 2"/>
            </a:endParaRPr>
          </a:p>
          <a:p>
            <a:pPr indent="0" lvl="0" marL="0" rtl="0" algn="l">
              <a:spcBef>
                <a:spcPts val="1000"/>
              </a:spcBef>
              <a:spcAft>
                <a:spcPts val="0"/>
              </a:spcAft>
              <a:buNone/>
            </a:pPr>
            <a:r>
              <a:t/>
            </a:r>
            <a:endParaRPr b="1" sz="2400">
              <a:latin typeface="Exo 2"/>
              <a:ea typeface="Exo 2"/>
              <a:cs typeface="Exo 2"/>
              <a:sym typeface="Exo 2"/>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24"/>
          <p:cNvSpPr txBox="1"/>
          <p:nvPr>
            <p:ph idx="12" type="sldNum"/>
          </p:nvPr>
        </p:nvSpPr>
        <p:spPr>
          <a:xfrm>
            <a:off x="8472458" y="4282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p24"/>
          <p:cNvSpPr txBox="1"/>
          <p:nvPr/>
        </p:nvSpPr>
        <p:spPr>
          <a:xfrm>
            <a:off x="3474700" y="582825"/>
            <a:ext cx="23208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0000"/>
                </a:solidFill>
                <a:latin typeface="Exo 2"/>
                <a:ea typeface="Exo 2"/>
                <a:cs typeface="Exo 2"/>
                <a:sym typeface="Exo 2"/>
              </a:rPr>
              <a:t>  </a:t>
            </a:r>
            <a:endParaRPr/>
          </a:p>
        </p:txBody>
      </p:sp>
      <p:sp>
        <p:nvSpPr>
          <p:cNvPr id="188" name="Google Shape;188;p24"/>
          <p:cNvSpPr txBox="1"/>
          <p:nvPr/>
        </p:nvSpPr>
        <p:spPr>
          <a:xfrm>
            <a:off x="666750" y="259525"/>
            <a:ext cx="82782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Выявляем пользовательские требования </a:t>
            </a:r>
            <a:endParaRPr sz="3000"/>
          </a:p>
        </p:txBody>
      </p:sp>
      <p:pic>
        <p:nvPicPr>
          <p:cNvPr id="189" name="Google Shape;189;p24"/>
          <p:cNvPicPr preferRelativeResize="0"/>
          <p:nvPr/>
        </p:nvPicPr>
        <p:blipFill>
          <a:blip r:embed="rId4">
            <a:alphaModFix/>
          </a:blip>
          <a:stretch>
            <a:fillRect/>
          </a:stretch>
        </p:blipFill>
        <p:spPr>
          <a:xfrm>
            <a:off x="6" y="828887"/>
            <a:ext cx="9135861" cy="34171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25"/>
          <p:cNvSpPr txBox="1"/>
          <p:nvPr>
            <p:ph idx="12" type="sldNum"/>
          </p:nvPr>
        </p:nvSpPr>
        <p:spPr>
          <a:xfrm>
            <a:off x="8472458" y="4282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25"/>
          <p:cNvSpPr txBox="1"/>
          <p:nvPr/>
        </p:nvSpPr>
        <p:spPr>
          <a:xfrm>
            <a:off x="3474700" y="582825"/>
            <a:ext cx="23208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0000"/>
                </a:solidFill>
                <a:latin typeface="Exo 2"/>
                <a:ea typeface="Exo 2"/>
                <a:cs typeface="Exo 2"/>
                <a:sym typeface="Exo 2"/>
              </a:rPr>
              <a:t>  </a:t>
            </a:r>
            <a:endParaRPr/>
          </a:p>
        </p:txBody>
      </p:sp>
      <p:sp>
        <p:nvSpPr>
          <p:cNvPr id="196" name="Google Shape;196;p25"/>
          <p:cNvSpPr txBox="1"/>
          <p:nvPr/>
        </p:nvSpPr>
        <p:spPr>
          <a:xfrm>
            <a:off x="666750" y="259525"/>
            <a:ext cx="82782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Выявляем пользовательские требования </a:t>
            </a:r>
            <a:endParaRPr sz="3000"/>
          </a:p>
        </p:txBody>
      </p:sp>
      <p:sp>
        <p:nvSpPr>
          <p:cNvPr id="197" name="Google Shape;197;p25"/>
          <p:cNvSpPr txBox="1"/>
          <p:nvPr/>
        </p:nvSpPr>
        <p:spPr>
          <a:xfrm>
            <a:off x="212550" y="4576150"/>
            <a:ext cx="86064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UR-103</a:t>
            </a:r>
            <a:r>
              <a:rPr lang="en" sz="1800"/>
              <a:t> Мастер должен иметь возможность сформировать предложение</a:t>
            </a:r>
            <a:endParaRPr sz="1800"/>
          </a:p>
        </p:txBody>
      </p:sp>
      <p:grpSp>
        <p:nvGrpSpPr>
          <p:cNvPr id="198" name="Google Shape;198;p25"/>
          <p:cNvGrpSpPr/>
          <p:nvPr/>
        </p:nvGrpSpPr>
        <p:grpSpPr>
          <a:xfrm>
            <a:off x="6" y="828887"/>
            <a:ext cx="9135861" cy="3417146"/>
            <a:chOff x="199650" y="546111"/>
            <a:chExt cx="8795476" cy="3185853"/>
          </a:xfrm>
        </p:grpSpPr>
        <p:pic>
          <p:nvPicPr>
            <p:cNvPr id="199" name="Google Shape;199;p25"/>
            <p:cNvPicPr preferRelativeResize="0"/>
            <p:nvPr/>
          </p:nvPicPr>
          <p:blipFill>
            <a:blip r:embed="rId4">
              <a:alphaModFix/>
            </a:blip>
            <a:stretch>
              <a:fillRect/>
            </a:stretch>
          </p:blipFill>
          <p:spPr>
            <a:xfrm>
              <a:off x="199650" y="546111"/>
              <a:ext cx="8795476" cy="3185853"/>
            </a:xfrm>
            <a:prstGeom prst="rect">
              <a:avLst/>
            </a:prstGeom>
            <a:noFill/>
            <a:ln>
              <a:noFill/>
            </a:ln>
          </p:spPr>
        </p:pic>
        <p:sp>
          <p:nvSpPr>
            <p:cNvPr id="200" name="Google Shape;200;p25"/>
            <p:cNvSpPr/>
            <p:nvPr/>
          </p:nvSpPr>
          <p:spPr>
            <a:xfrm>
              <a:off x="581925" y="851225"/>
              <a:ext cx="1024800" cy="783900"/>
            </a:xfrm>
            <a:prstGeom prst="roundRect">
              <a:avLst>
                <a:gd fmla="val 16667" name="adj"/>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txBox="1"/>
            <p:nvPr/>
          </p:nvSpPr>
          <p:spPr>
            <a:xfrm>
              <a:off x="581925" y="1576038"/>
              <a:ext cx="14088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UR-103</a:t>
              </a:r>
              <a:endParaRPr sz="1800">
                <a:solidFill>
                  <a:srgbClr val="FF0000"/>
                </a:solidFill>
              </a:endParaRPr>
            </a:p>
          </p:txBody>
        </p:sp>
      </p:grpSp>
      <p:sp>
        <p:nvSpPr>
          <p:cNvPr id="202" name="Google Shape;202;p25"/>
          <p:cNvSpPr/>
          <p:nvPr/>
        </p:nvSpPr>
        <p:spPr>
          <a:xfrm>
            <a:off x="331900" y="121005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22</a:t>
            </a:r>
            <a:endParaRPr sz="800">
              <a:solidFill>
                <a:srgbClr val="FFFFFF"/>
              </a:solidFill>
            </a:endParaRPr>
          </a:p>
        </p:txBody>
      </p:sp>
      <p:sp>
        <p:nvSpPr>
          <p:cNvPr id="203" name="Google Shape;203;p25"/>
          <p:cNvSpPr/>
          <p:nvPr/>
        </p:nvSpPr>
        <p:spPr>
          <a:xfrm>
            <a:off x="1794675" y="17788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14</a:t>
            </a:r>
            <a:endParaRPr sz="800">
              <a:solidFill>
                <a:srgbClr val="FFFFFF"/>
              </a:solidFill>
            </a:endParaRPr>
          </a:p>
        </p:txBody>
      </p:sp>
      <p:sp>
        <p:nvSpPr>
          <p:cNvPr id="204" name="Google Shape;204;p25"/>
          <p:cNvSpPr/>
          <p:nvPr/>
        </p:nvSpPr>
        <p:spPr>
          <a:xfrm>
            <a:off x="1794675" y="30701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87</a:t>
            </a:r>
            <a:endParaRPr sz="800">
              <a:solidFill>
                <a:srgbClr val="FFFFFF"/>
              </a:solidFill>
            </a:endParaRPr>
          </a:p>
        </p:txBody>
      </p:sp>
      <p:sp>
        <p:nvSpPr>
          <p:cNvPr id="205" name="Google Shape;205;p25"/>
          <p:cNvSpPr/>
          <p:nvPr/>
        </p:nvSpPr>
        <p:spPr>
          <a:xfrm>
            <a:off x="4689575" y="276875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21</a:t>
            </a:r>
            <a:endParaRPr sz="800">
              <a:solidFill>
                <a:srgbClr val="FFFFFF"/>
              </a:solidFill>
            </a:endParaRPr>
          </a:p>
        </p:txBody>
      </p:sp>
      <p:sp>
        <p:nvSpPr>
          <p:cNvPr id="206" name="Google Shape;206;p25"/>
          <p:cNvSpPr/>
          <p:nvPr/>
        </p:nvSpPr>
        <p:spPr>
          <a:xfrm>
            <a:off x="6127850" y="15556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35</a:t>
            </a:r>
            <a:endParaRPr sz="800">
              <a:solidFill>
                <a:srgbClr val="FFFFFF"/>
              </a:solidFill>
            </a:endParaRPr>
          </a:p>
        </p:txBody>
      </p:sp>
      <p:sp>
        <p:nvSpPr>
          <p:cNvPr id="207" name="Google Shape;207;p25"/>
          <p:cNvSpPr/>
          <p:nvPr/>
        </p:nvSpPr>
        <p:spPr>
          <a:xfrm>
            <a:off x="7958025" y="15182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11</a:t>
            </a:r>
            <a:endParaRPr sz="800">
              <a:solidFill>
                <a:srgbClr val="FFFFFF"/>
              </a:solidFill>
            </a:endParaRPr>
          </a:p>
        </p:txBody>
      </p:sp>
      <p:sp>
        <p:nvSpPr>
          <p:cNvPr id="208" name="Google Shape;208;p25"/>
          <p:cNvSpPr/>
          <p:nvPr/>
        </p:nvSpPr>
        <p:spPr>
          <a:xfrm>
            <a:off x="7345025" y="288920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96</a:t>
            </a:r>
            <a:endParaRPr sz="800">
              <a:solidFill>
                <a:srgbClr val="FFFFFF"/>
              </a:solidFill>
            </a:endParaRPr>
          </a:p>
        </p:txBody>
      </p:sp>
      <p:sp>
        <p:nvSpPr>
          <p:cNvPr id="209" name="Google Shape;209;p25"/>
          <p:cNvSpPr/>
          <p:nvPr/>
        </p:nvSpPr>
        <p:spPr>
          <a:xfrm>
            <a:off x="572050" y="29113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45</a:t>
            </a:r>
            <a:endParaRPr sz="800">
              <a:solidFill>
                <a:srgbClr val="FFFFFF"/>
              </a:solidFill>
            </a:endParaRPr>
          </a:p>
        </p:txBody>
      </p:sp>
      <p:sp>
        <p:nvSpPr>
          <p:cNvPr id="210" name="Google Shape;210;p25"/>
          <p:cNvSpPr/>
          <p:nvPr/>
        </p:nvSpPr>
        <p:spPr>
          <a:xfrm>
            <a:off x="406050" y="35290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33</a:t>
            </a:r>
            <a:endParaRPr sz="800">
              <a:solidFill>
                <a:srgbClr val="FFFFFF"/>
              </a:solidFill>
            </a:endParaRPr>
          </a:p>
        </p:txBody>
      </p:sp>
      <p:sp>
        <p:nvSpPr>
          <p:cNvPr id="211" name="Google Shape;211;p25"/>
          <p:cNvSpPr/>
          <p:nvPr/>
        </p:nvSpPr>
        <p:spPr>
          <a:xfrm>
            <a:off x="6610900" y="8753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17</a:t>
            </a:r>
            <a:endParaRPr sz="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26"/>
          <p:cNvSpPr txBox="1"/>
          <p:nvPr>
            <p:ph idx="12" type="sldNum"/>
          </p:nvPr>
        </p:nvSpPr>
        <p:spPr>
          <a:xfrm>
            <a:off x="8472458" y="4282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6"/>
          <p:cNvSpPr txBox="1"/>
          <p:nvPr/>
        </p:nvSpPr>
        <p:spPr>
          <a:xfrm>
            <a:off x="3474700" y="582825"/>
            <a:ext cx="23208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0000"/>
                </a:solidFill>
                <a:latin typeface="Exo 2"/>
                <a:ea typeface="Exo 2"/>
                <a:cs typeface="Exo 2"/>
                <a:sym typeface="Exo 2"/>
              </a:rPr>
              <a:t>  </a:t>
            </a:r>
            <a:endParaRPr/>
          </a:p>
        </p:txBody>
      </p:sp>
      <p:sp>
        <p:nvSpPr>
          <p:cNvPr id="218" name="Google Shape;218;p26"/>
          <p:cNvSpPr txBox="1"/>
          <p:nvPr/>
        </p:nvSpPr>
        <p:spPr>
          <a:xfrm>
            <a:off x="666750" y="259525"/>
            <a:ext cx="82782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Выявляем пользовательские требования </a:t>
            </a:r>
            <a:endParaRPr sz="3000"/>
          </a:p>
        </p:txBody>
      </p:sp>
      <p:sp>
        <p:nvSpPr>
          <p:cNvPr id="219" name="Google Shape;219;p26"/>
          <p:cNvSpPr txBox="1"/>
          <p:nvPr/>
        </p:nvSpPr>
        <p:spPr>
          <a:xfrm>
            <a:off x="212550" y="4576150"/>
            <a:ext cx="86064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UR-103</a:t>
            </a:r>
            <a:r>
              <a:rPr lang="en" sz="1800"/>
              <a:t> Мастер должен иметь возможность сформировать предложение</a:t>
            </a:r>
            <a:endParaRPr sz="1800"/>
          </a:p>
        </p:txBody>
      </p:sp>
      <p:grpSp>
        <p:nvGrpSpPr>
          <p:cNvPr id="220" name="Google Shape;220;p26"/>
          <p:cNvGrpSpPr/>
          <p:nvPr/>
        </p:nvGrpSpPr>
        <p:grpSpPr>
          <a:xfrm>
            <a:off x="6" y="828887"/>
            <a:ext cx="9196546" cy="3417146"/>
            <a:chOff x="199650" y="546111"/>
            <a:chExt cx="8853900" cy="3185853"/>
          </a:xfrm>
        </p:grpSpPr>
        <p:pic>
          <p:nvPicPr>
            <p:cNvPr id="221" name="Google Shape;221;p26"/>
            <p:cNvPicPr preferRelativeResize="0"/>
            <p:nvPr/>
          </p:nvPicPr>
          <p:blipFill>
            <a:blip r:embed="rId4">
              <a:alphaModFix/>
            </a:blip>
            <a:stretch>
              <a:fillRect/>
            </a:stretch>
          </p:blipFill>
          <p:spPr>
            <a:xfrm>
              <a:off x="199650" y="546111"/>
              <a:ext cx="8795476" cy="3185853"/>
            </a:xfrm>
            <a:prstGeom prst="rect">
              <a:avLst/>
            </a:prstGeom>
            <a:noFill/>
            <a:ln>
              <a:noFill/>
            </a:ln>
          </p:spPr>
        </p:pic>
        <p:sp>
          <p:nvSpPr>
            <p:cNvPr id="222" name="Google Shape;222;p26"/>
            <p:cNvSpPr/>
            <p:nvPr/>
          </p:nvSpPr>
          <p:spPr>
            <a:xfrm>
              <a:off x="6054000" y="1135175"/>
              <a:ext cx="1024800" cy="783900"/>
            </a:xfrm>
            <a:prstGeom prst="roundRect">
              <a:avLst>
                <a:gd fmla="val 16667" name="adj"/>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txBox="1"/>
            <p:nvPr/>
          </p:nvSpPr>
          <p:spPr>
            <a:xfrm>
              <a:off x="5991325" y="1795613"/>
              <a:ext cx="14088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UR-101</a:t>
              </a:r>
              <a:endParaRPr sz="2400">
                <a:solidFill>
                  <a:srgbClr val="FF0000"/>
                </a:solidFill>
              </a:endParaRPr>
            </a:p>
          </p:txBody>
        </p:sp>
        <p:sp>
          <p:nvSpPr>
            <p:cNvPr id="224" name="Google Shape;224;p26"/>
            <p:cNvSpPr/>
            <p:nvPr/>
          </p:nvSpPr>
          <p:spPr>
            <a:xfrm>
              <a:off x="7824575" y="1135175"/>
              <a:ext cx="1087800" cy="816000"/>
            </a:xfrm>
            <a:prstGeom prst="roundRect">
              <a:avLst>
                <a:gd fmla="val 16667" name="adj"/>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txBox="1"/>
            <p:nvPr/>
          </p:nvSpPr>
          <p:spPr>
            <a:xfrm>
              <a:off x="7764750" y="1842875"/>
              <a:ext cx="12888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UR-102</a:t>
              </a:r>
              <a:endParaRPr sz="2400">
                <a:solidFill>
                  <a:srgbClr val="FF0000"/>
                </a:solidFill>
              </a:endParaRPr>
            </a:p>
          </p:txBody>
        </p:sp>
        <p:sp>
          <p:nvSpPr>
            <p:cNvPr id="226" name="Google Shape;226;p26"/>
            <p:cNvSpPr/>
            <p:nvPr/>
          </p:nvSpPr>
          <p:spPr>
            <a:xfrm>
              <a:off x="581925" y="851225"/>
              <a:ext cx="1024800" cy="783900"/>
            </a:xfrm>
            <a:prstGeom prst="roundRect">
              <a:avLst>
                <a:gd fmla="val 16667" name="adj"/>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txBox="1"/>
            <p:nvPr/>
          </p:nvSpPr>
          <p:spPr>
            <a:xfrm>
              <a:off x="581925" y="1576038"/>
              <a:ext cx="14088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UR-103</a:t>
              </a:r>
              <a:endParaRPr sz="1800">
                <a:solidFill>
                  <a:srgbClr val="FF0000"/>
                </a:solidFill>
              </a:endParaRPr>
            </a:p>
          </p:txBody>
        </p:sp>
      </p:grpSp>
      <p:sp>
        <p:nvSpPr>
          <p:cNvPr id="228" name="Google Shape;228;p26"/>
          <p:cNvSpPr txBox="1"/>
          <p:nvPr/>
        </p:nvSpPr>
        <p:spPr>
          <a:xfrm>
            <a:off x="203100" y="4268875"/>
            <a:ext cx="87378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UR-102</a:t>
            </a:r>
            <a:r>
              <a:rPr lang="en" sz="1800"/>
              <a:t> Консультант должен иметь возможность записать клиента на станцию</a:t>
            </a:r>
            <a:endParaRPr sz="1800"/>
          </a:p>
        </p:txBody>
      </p:sp>
      <p:sp>
        <p:nvSpPr>
          <p:cNvPr id="229" name="Google Shape;229;p26"/>
          <p:cNvSpPr/>
          <p:nvPr/>
        </p:nvSpPr>
        <p:spPr>
          <a:xfrm>
            <a:off x="331900" y="121005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22</a:t>
            </a:r>
            <a:endParaRPr sz="800">
              <a:solidFill>
                <a:srgbClr val="FFFFFF"/>
              </a:solidFill>
            </a:endParaRPr>
          </a:p>
        </p:txBody>
      </p:sp>
      <p:sp>
        <p:nvSpPr>
          <p:cNvPr id="230" name="Google Shape;230;p26"/>
          <p:cNvSpPr/>
          <p:nvPr/>
        </p:nvSpPr>
        <p:spPr>
          <a:xfrm>
            <a:off x="1794675" y="17788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14</a:t>
            </a:r>
            <a:endParaRPr sz="800">
              <a:solidFill>
                <a:srgbClr val="FFFFFF"/>
              </a:solidFill>
            </a:endParaRPr>
          </a:p>
        </p:txBody>
      </p:sp>
      <p:sp>
        <p:nvSpPr>
          <p:cNvPr id="231" name="Google Shape;231;p26"/>
          <p:cNvSpPr/>
          <p:nvPr/>
        </p:nvSpPr>
        <p:spPr>
          <a:xfrm>
            <a:off x="1794675" y="30701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87</a:t>
            </a:r>
            <a:endParaRPr sz="800">
              <a:solidFill>
                <a:srgbClr val="FFFFFF"/>
              </a:solidFill>
            </a:endParaRPr>
          </a:p>
        </p:txBody>
      </p:sp>
      <p:sp>
        <p:nvSpPr>
          <p:cNvPr id="232" name="Google Shape;232;p26"/>
          <p:cNvSpPr/>
          <p:nvPr/>
        </p:nvSpPr>
        <p:spPr>
          <a:xfrm>
            <a:off x="4689575" y="276875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21</a:t>
            </a:r>
            <a:endParaRPr sz="800">
              <a:solidFill>
                <a:srgbClr val="FFFFFF"/>
              </a:solidFill>
            </a:endParaRPr>
          </a:p>
        </p:txBody>
      </p:sp>
      <p:sp>
        <p:nvSpPr>
          <p:cNvPr id="233" name="Google Shape;233;p26"/>
          <p:cNvSpPr/>
          <p:nvPr/>
        </p:nvSpPr>
        <p:spPr>
          <a:xfrm>
            <a:off x="6127850" y="15556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35</a:t>
            </a:r>
            <a:endParaRPr sz="800">
              <a:solidFill>
                <a:srgbClr val="FFFFFF"/>
              </a:solidFill>
            </a:endParaRPr>
          </a:p>
        </p:txBody>
      </p:sp>
      <p:sp>
        <p:nvSpPr>
          <p:cNvPr id="234" name="Google Shape;234;p26"/>
          <p:cNvSpPr/>
          <p:nvPr/>
        </p:nvSpPr>
        <p:spPr>
          <a:xfrm>
            <a:off x="7958025" y="15182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11</a:t>
            </a:r>
            <a:endParaRPr sz="800">
              <a:solidFill>
                <a:srgbClr val="FFFFFF"/>
              </a:solidFill>
            </a:endParaRPr>
          </a:p>
        </p:txBody>
      </p:sp>
      <p:sp>
        <p:nvSpPr>
          <p:cNvPr id="235" name="Google Shape;235;p26"/>
          <p:cNvSpPr/>
          <p:nvPr/>
        </p:nvSpPr>
        <p:spPr>
          <a:xfrm>
            <a:off x="7345025" y="2889200"/>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96</a:t>
            </a:r>
            <a:endParaRPr sz="800">
              <a:solidFill>
                <a:srgbClr val="FFFFFF"/>
              </a:solidFill>
            </a:endParaRPr>
          </a:p>
        </p:txBody>
      </p:sp>
      <p:sp>
        <p:nvSpPr>
          <p:cNvPr id="236" name="Google Shape;236;p26"/>
          <p:cNvSpPr/>
          <p:nvPr/>
        </p:nvSpPr>
        <p:spPr>
          <a:xfrm>
            <a:off x="572050" y="29113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45</a:t>
            </a:r>
            <a:endParaRPr sz="800">
              <a:solidFill>
                <a:srgbClr val="FFFFFF"/>
              </a:solidFill>
            </a:endParaRPr>
          </a:p>
        </p:txBody>
      </p:sp>
      <p:sp>
        <p:nvSpPr>
          <p:cNvPr id="237" name="Google Shape;237;p26"/>
          <p:cNvSpPr/>
          <p:nvPr/>
        </p:nvSpPr>
        <p:spPr>
          <a:xfrm>
            <a:off x="406050" y="352907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33</a:t>
            </a:r>
            <a:endParaRPr sz="800">
              <a:solidFill>
                <a:srgbClr val="FFFFFF"/>
              </a:solidFill>
            </a:endParaRPr>
          </a:p>
        </p:txBody>
      </p:sp>
      <p:sp>
        <p:nvSpPr>
          <p:cNvPr id="238" name="Google Shape;238;p26"/>
          <p:cNvSpPr/>
          <p:nvPr/>
        </p:nvSpPr>
        <p:spPr>
          <a:xfrm>
            <a:off x="6610900" y="875325"/>
            <a:ext cx="336900" cy="1470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17</a:t>
            </a:r>
            <a:endParaRPr sz="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27"/>
          <p:cNvSpPr txBox="1"/>
          <p:nvPr/>
        </p:nvSpPr>
        <p:spPr>
          <a:xfrm>
            <a:off x="2140550" y="206950"/>
            <a:ext cx="5118900" cy="5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Используем слои </a:t>
            </a:r>
            <a:endParaRPr sz="3600"/>
          </a:p>
        </p:txBody>
      </p:sp>
      <p:pic>
        <p:nvPicPr>
          <p:cNvPr id="245" name="Google Shape;245;p27"/>
          <p:cNvPicPr preferRelativeResize="0"/>
          <p:nvPr/>
        </p:nvPicPr>
        <p:blipFill rotWithShape="1">
          <a:blip r:embed="rId4">
            <a:alphaModFix/>
          </a:blip>
          <a:srcRect b="53179" l="0" r="0" t="0"/>
          <a:stretch/>
        </p:blipFill>
        <p:spPr>
          <a:xfrm rot="-5400000">
            <a:off x="119913" y="1856262"/>
            <a:ext cx="3697075" cy="2336701"/>
          </a:xfrm>
          <a:prstGeom prst="rect">
            <a:avLst/>
          </a:prstGeom>
          <a:noFill/>
          <a:ln>
            <a:noFill/>
          </a:ln>
        </p:spPr>
      </p:pic>
      <p:sp>
        <p:nvSpPr>
          <p:cNvPr id="246" name="Google Shape;246;p27"/>
          <p:cNvSpPr txBox="1"/>
          <p:nvPr/>
        </p:nvSpPr>
        <p:spPr>
          <a:xfrm>
            <a:off x="3278700" y="3383476"/>
            <a:ext cx="5550900" cy="29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1500"/>
              </a:spcBef>
              <a:spcAft>
                <a:spcPts val="0"/>
              </a:spcAft>
              <a:buNone/>
            </a:pPr>
            <a:r>
              <a:t/>
            </a:r>
            <a:endParaRPr b="1" sz="2400">
              <a:solidFill>
                <a:schemeClr val="dk1"/>
              </a:solidFill>
            </a:endParaRPr>
          </a:p>
          <a:p>
            <a:pPr indent="0" lvl="0" marL="0" rtl="0" algn="l">
              <a:lnSpc>
                <a:spcPct val="100000"/>
              </a:lnSpc>
              <a:spcBef>
                <a:spcPts val="1500"/>
              </a:spcBef>
              <a:spcAft>
                <a:spcPts val="0"/>
              </a:spcAft>
              <a:buNone/>
            </a:pPr>
            <a:r>
              <a:t/>
            </a:r>
            <a:endParaRPr b="1" sz="2400">
              <a:solidFill>
                <a:schemeClr val="dk1"/>
              </a:solidFill>
            </a:endParaRPr>
          </a:p>
          <a:p>
            <a:pPr indent="0" lvl="0" marL="0" rtl="0" algn="l">
              <a:lnSpc>
                <a:spcPct val="100000"/>
              </a:lnSpc>
              <a:spcBef>
                <a:spcPts val="1500"/>
              </a:spcBef>
              <a:spcAft>
                <a:spcPts val="0"/>
              </a:spcAft>
              <a:buNone/>
            </a:pPr>
            <a:r>
              <a:t/>
            </a:r>
            <a:endParaRPr b="1" sz="2400">
              <a:solidFill>
                <a:schemeClr val="dk1"/>
              </a:solidFill>
            </a:endParaRPr>
          </a:p>
          <a:p>
            <a:pPr indent="0" lvl="0" marL="0" rtl="0" algn="l">
              <a:lnSpc>
                <a:spcPct val="100000"/>
              </a:lnSpc>
              <a:spcBef>
                <a:spcPts val="1500"/>
              </a:spcBef>
              <a:spcAft>
                <a:spcPts val="0"/>
              </a:spcAft>
              <a:buNone/>
            </a:pPr>
            <a:r>
              <a:t/>
            </a:r>
            <a:endParaRPr b="1" sz="2400">
              <a:solidFill>
                <a:schemeClr val="dk1"/>
              </a:solidFill>
            </a:endParaRPr>
          </a:p>
          <a:p>
            <a:pPr indent="-381000" lvl="0" marL="457200" rtl="0" algn="l">
              <a:lnSpc>
                <a:spcPct val="100000"/>
              </a:lnSpc>
              <a:spcBef>
                <a:spcPts val="1500"/>
              </a:spcBef>
              <a:spcAft>
                <a:spcPts val="0"/>
              </a:spcAft>
              <a:buClr>
                <a:schemeClr val="dk1"/>
              </a:buClr>
              <a:buSzPts val="2400"/>
              <a:buChar char="●"/>
            </a:pPr>
            <a:r>
              <a:rPr b="1" lang="en" sz="2400">
                <a:solidFill>
                  <a:schemeClr val="dk1"/>
                </a:solidFill>
              </a:rPr>
              <a:t>Н</a:t>
            </a:r>
            <a:r>
              <a:rPr b="1" lang="en" sz="2400">
                <a:solidFill>
                  <a:schemeClr val="dk1"/>
                </a:solidFill>
              </a:rPr>
              <a:t>акладываем слой за слоем </a:t>
            </a:r>
            <a:endParaRPr b="1" sz="2400">
              <a:solidFill>
                <a:schemeClr val="dk1"/>
              </a:solidFill>
            </a:endParaRPr>
          </a:p>
          <a:p>
            <a:pPr indent="-381000" lvl="0" marL="457200" rtl="0" algn="l">
              <a:lnSpc>
                <a:spcPct val="100000"/>
              </a:lnSpc>
              <a:spcBef>
                <a:spcPts val="1500"/>
              </a:spcBef>
              <a:spcAft>
                <a:spcPts val="0"/>
              </a:spcAft>
              <a:buClr>
                <a:schemeClr val="dk1"/>
              </a:buClr>
              <a:buSzPts val="2400"/>
              <a:buChar char="●"/>
            </a:pPr>
            <a:r>
              <a:rPr b="1" lang="en" sz="2400">
                <a:solidFill>
                  <a:schemeClr val="dk1"/>
                </a:solidFill>
              </a:rPr>
              <a:t>Вносим изменения </a:t>
            </a:r>
            <a:endParaRPr b="1" sz="2400">
              <a:solidFill>
                <a:schemeClr val="dk1"/>
              </a:solidFill>
              <a:latin typeface="Exo 2"/>
              <a:ea typeface="Exo 2"/>
              <a:cs typeface="Exo 2"/>
              <a:sym typeface="Exo 2"/>
            </a:endParaRPr>
          </a:p>
          <a:p>
            <a:pPr indent="0" lvl="0" marL="0" rtl="0" algn="l">
              <a:lnSpc>
                <a:spcPct val="150000"/>
              </a:lnSpc>
              <a:spcBef>
                <a:spcPts val="0"/>
              </a:spcBef>
              <a:spcAft>
                <a:spcPts val="0"/>
              </a:spcAft>
              <a:buNone/>
            </a:pPr>
            <a:r>
              <a:t/>
            </a:r>
            <a:endParaRPr b="1" sz="2400">
              <a:solidFill>
                <a:schemeClr val="dk1"/>
              </a:solidFill>
              <a:latin typeface="Exo 2"/>
              <a:ea typeface="Exo 2"/>
              <a:cs typeface="Exo 2"/>
              <a:sym typeface="Exo 2"/>
            </a:endParaRPr>
          </a:p>
        </p:txBody>
      </p:sp>
      <p:grpSp>
        <p:nvGrpSpPr>
          <p:cNvPr id="247" name="Google Shape;247;p27"/>
          <p:cNvGrpSpPr/>
          <p:nvPr/>
        </p:nvGrpSpPr>
        <p:grpSpPr>
          <a:xfrm>
            <a:off x="4063236" y="2699286"/>
            <a:ext cx="2168808" cy="956992"/>
            <a:chOff x="3453625" y="2089699"/>
            <a:chExt cx="2656225" cy="1206800"/>
          </a:xfrm>
        </p:grpSpPr>
        <p:pic>
          <p:nvPicPr>
            <p:cNvPr id="248" name="Google Shape;248;p27"/>
            <p:cNvPicPr preferRelativeResize="0"/>
            <p:nvPr/>
          </p:nvPicPr>
          <p:blipFill>
            <a:blip r:embed="rId5">
              <a:alphaModFix/>
            </a:blip>
            <a:stretch>
              <a:fillRect/>
            </a:stretch>
          </p:blipFill>
          <p:spPr>
            <a:xfrm>
              <a:off x="3453625" y="2089699"/>
              <a:ext cx="1582250" cy="1206800"/>
            </a:xfrm>
            <a:prstGeom prst="rect">
              <a:avLst/>
            </a:prstGeom>
            <a:noFill/>
            <a:ln>
              <a:noFill/>
            </a:ln>
          </p:spPr>
        </p:pic>
        <p:sp>
          <p:nvSpPr>
            <p:cNvPr id="249" name="Google Shape;249;p27"/>
            <p:cNvSpPr txBox="1"/>
            <p:nvPr/>
          </p:nvSpPr>
          <p:spPr>
            <a:xfrm>
              <a:off x="4890650" y="2439300"/>
              <a:ext cx="1219200" cy="264900"/>
            </a:xfrm>
            <a:prstGeom prst="rect">
              <a:avLst/>
            </a:prstGeom>
            <a:noFill/>
            <a:ln>
              <a:noFill/>
            </a:ln>
          </p:spPr>
          <p:txBody>
            <a:bodyPr anchorCtr="0" anchor="ctr" bIns="91425" lIns="91425" spcFirstLastPara="1" rIns="91425" wrap="square" tIns="91425">
              <a:noAutofit/>
            </a:bodyPr>
            <a:lstStyle/>
            <a:p>
              <a:pPr indent="0" lvl="0" marL="0" rtl="0" algn="l">
                <a:spcBef>
                  <a:spcPts val="1500"/>
                </a:spcBef>
                <a:spcAft>
                  <a:spcPts val="0"/>
                </a:spcAft>
                <a:buNone/>
              </a:pPr>
              <a:r>
                <a:rPr b="1" lang="en" sz="2400">
                  <a:solidFill>
                    <a:schemeClr val="dk1"/>
                  </a:solidFill>
                </a:rPr>
                <a:t>&lt;=30</a:t>
              </a:r>
              <a:endParaRPr/>
            </a:p>
          </p:txBody>
        </p:sp>
      </p:grpSp>
      <p:grpSp>
        <p:nvGrpSpPr>
          <p:cNvPr id="250" name="Google Shape;250;p27"/>
          <p:cNvGrpSpPr/>
          <p:nvPr/>
        </p:nvGrpSpPr>
        <p:grpSpPr>
          <a:xfrm>
            <a:off x="6241163" y="2699287"/>
            <a:ext cx="1991955" cy="956992"/>
            <a:chOff x="6012875" y="2089700"/>
            <a:chExt cx="2483425" cy="1206800"/>
          </a:xfrm>
        </p:grpSpPr>
        <p:pic>
          <p:nvPicPr>
            <p:cNvPr id="251" name="Google Shape;251;p27"/>
            <p:cNvPicPr preferRelativeResize="0"/>
            <p:nvPr/>
          </p:nvPicPr>
          <p:blipFill>
            <a:blip r:embed="rId6">
              <a:alphaModFix/>
            </a:blip>
            <a:stretch>
              <a:fillRect/>
            </a:stretch>
          </p:blipFill>
          <p:spPr>
            <a:xfrm>
              <a:off x="6012875" y="2089700"/>
              <a:ext cx="1344623" cy="1206800"/>
            </a:xfrm>
            <a:prstGeom prst="rect">
              <a:avLst/>
            </a:prstGeom>
            <a:noFill/>
            <a:ln>
              <a:noFill/>
            </a:ln>
          </p:spPr>
        </p:pic>
        <p:sp>
          <p:nvSpPr>
            <p:cNvPr id="252" name="Google Shape;252;p27"/>
            <p:cNvSpPr txBox="1"/>
            <p:nvPr/>
          </p:nvSpPr>
          <p:spPr>
            <a:xfrm>
              <a:off x="7394100" y="2648700"/>
              <a:ext cx="1102200" cy="264900"/>
            </a:xfrm>
            <a:prstGeom prst="rect">
              <a:avLst/>
            </a:prstGeom>
            <a:noFill/>
            <a:ln>
              <a:noFill/>
            </a:ln>
          </p:spPr>
          <p:txBody>
            <a:bodyPr anchorCtr="0" anchor="ctr" bIns="91425" lIns="91425" spcFirstLastPara="1" rIns="91425" wrap="square" tIns="91425">
              <a:noAutofit/>
            </a:bodyPr>
            <a:lstStyle/>
            <a:p>
              <a:pPr indent="0" lvl="0" marL="0" rtl="0" algn="l">
                <a:spcBef>
                  <a:spcPts val="1500"/>
                </a:spcBef>
                <a:spcAft>
                  <a:spcPts val="0"/>
                </a:spcAft>
                <a:buNone/>
              </a:pPr>
              <a:r>
                <a:rPr b="1" lang="en" sz="2400">
                  <a:solidFill>
                    <a:schemeClr val="dk1"/>
                  </a:solidFill>
                </a:rPr>
                <a:t>&lt;=14</a:t>
              </a:r>
              <a:endParaRPr b="1" sz="2400">
                <a:solidFill>
                  <a:schemeClr val="dk1"/>
                </a:solidFill>
              </a:endParaRPr>
            </a:p>
            <a:p>
              <a:pPr indent="0" lvl="0" marL="0" rtl="0" algn="l">
                <a:spcBef>
                  <a:spcPts val="1500"/>
                </a:spcBef>
                <a:spcAft>
                  <a:spcPts val="0"/>
                </a:spcAft>
                <a:buNone/>
              </a:pPr>
              <a:r>
                <a:t/>
              </a:r>
              <a:endParaRPr/>
            </a:p>
          </p:txBody>
        </p:sp>
      </p:grpSp>
      <p:sp>
        <p:nvSpPr>
          <p:cNvPr id="253" name="Google Shape;253;p27"/>
          <p:cNvSpPr txBox="1"/>
          <p:nvPr/>
        </p:nvSpPr>
        <p:spPr>
          <a:xfrm>
            <a:off x="3453625" y="847250"/>
            <a:ext cx="5118900" cy="1793400"/>
          </a:xfrm>
          <a:prstGeom prst="rect">
            <a:avLst/>
          </a:prstGeom>
          <a:noFill/>
          <a:ln>
            <a:noFill/>
          </a:ln>
        </p:spPr>
        <p:txBody>
          <a:bodyPr anchorCtr="0" anchor="ctr" bIns="91425" lIns="91425" spcFirstLastPara="1" rIns="91425" wrap="square" tIns="91425">
            <a:noAutofit/>
          </a:bodyPr>
          <a:lstStyle/>
          <a:p>
            <a:pPr indent="-381000" lvl="0" marL="457200" rtl="0" algn="l">
              <a:spcBef>
                <a:spcPts val="1500"/>
              </a:spcBef>
              <a:spcAft>
                <a:spcPts val="0"/>
              </a:spcAft>
              <a:buClr>
                <a:schemeClr val="dk1"/>
              </a:buClr>
              <a:buSzPts val="2400"/>
              <a:buChar char="●"/>
            </a:pPr>
            <a:r>
              <a:rPr b="1" lang="en" sz="2400">
                <a:solidFill>
                  <a:schemeClr val="dk1"/>
                </a:solidFill>
              </a:rPr>
              <a:t>Документы </a:t>
            </a:r>
            <a:endParaRPr b="1" sz="2400">
              <a:solidFill>
                <a:schemeClr val="dk1"/>
              </a:solidFill>
            </a:endParaRPr>
          </a:p>
          <a:p>
            <a:pPr indent="-381000" lvl="0" marL="457200" rtl="0" algn="l">
              <a:spcBef>
                <a:spcPts val="1500"/>
              </a:spcBef>
              <a:spcAft>
                <a:spcPts val="0"/>
              </a:spcAft>
              <a:buClr>
                <a:schemeClr val="dk1"/>
              </a:buClr>
              <a:buSzPts val="2400"/>
              <a:buChar char="●"/>
            </a:pPr>
            <a:r>
              <a:rPr b="1" lang="en" sz="2400">
                <a:solidFill>
                  <a:schemeClr val="dk1"/>
                </a:solidFill>
              </a:rPr>
              <a:t>Статусы</a:t>
            </a:r>
            <a:endParaRPr b="1" sz="2400">
              <a:solidFill>
                <a:schemeClr val="dk1"/>
              </a:solidFill>
            </a:endParaRPr>
          </a:p>
          <a:p>
            <a:pPr indent="-381000" lvl="0" marL="457200" rtl="0" algn="l">
              <a:spcBef>
                <a:spcPts val="1500"/>
              </a:spcBef>
              <a:spcAft>
                <a:spcPts val="0"/>
              </a:spcAft>
              <a:buClr>
                <a:schemeClr val="dk1"/>
              </a:buClr>
              <a:buSzPts val="2400"/>
              <a:buChar char="●"/>
            </a:pPr>
            <a:r>
              <a:rPr b="1" lang="en" sz="2400">
                <a:solidFill>
                  <a:schemeClr val="dk1"/>
                </a:solidFill>
              </a:rPr>
              <a:t>Показатели эффективности</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28"/>
          <p:cNvSpPr txBox="1"/>
          <p:nvPr/>
        </p:nvSpPr>
        <p:spPr>
          <a:xfrm>
            <a:off x="708825" y="176250"/>
            <a:ext cx="8667300" cy="5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Оценка решения с внешними экспертами  </a:t>
            </a:r>
            <a:endParaRPr sz="3000"/>
          </a:p>
        </p:txBody>
      </p:sp>
      <p:sp>
        <p:nvSpPr>
          <p:cNvPr id="260" name="Google Shape;260;p28"/>
          <p:cNvSpPr txBox="1"/>
          <p:nvPr/>
        </p:nvSpPr>
        <p:spPr>
          <a:xfrm>
            <a:off x="781275" y="1583413"/>
            <a:ext cx="8522400" cy="1325400"/>
          </a:xfrm>
          <a:prstGeom prst="rect">
            <a:avLst/>
          </a:prstGeom>
          <a:noFill/>
          <a:ln>
            <a:noFill/>
          </a:ln>
        </p:spPr>
        <p:txBody>
          <a:bodyPr anchorCtr="0" anchor="ctr"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Char char="●"/>
            </a:pPr>
            <a:r>
              <a:rPr b="1" lang="en" sz="2400">
                <a:solidFill>
                  <a:schemeClr val="dk1"/>
                </a:solidFill>
              </a:rPr>
              <a:t>Для оценки процессов сторонними экспертами BPMN </a:t>
            </a:r>
            <a:r>
              <a:rPr b="1" lang="en" sz="2400">
                <a:solidFill>
                  <a:schemeClr val="dk1"/>
                </a:solidFill>
              </a:rPr>
              <a:t>преобразуем </a:t>
            </a:r>
            <a:r>
              <a:rPr b="1" lang="en" sz="2400">
                <a:solidFill>
                  <a:schemeClr val="dk1"/>
                </a:solidFill>
              </a:rPr>
              <a:t>в диаграмму активности</a:t>
            </a:r>
            <a:endParaRPr b="1" sz="2400">
              <a:solidFill>
                <a:schemeClr val="dk1"/>
              </a:solidFill>
            </a:endParaRPr>
          </a:p>
          <a:p>
            <a:pPr indent="-381000" lvl="0" marL="457200" rtl="0" algn="l">
              <a:lnSpc>
                <a:spcPct val="150000"/>
              </a:lnSpc>
              <a:spcBef>
                <a:spcPts val="0"/>
              </a:spcBef>
              <a:spcAft>
                <a:spcPts val="0"/>
              </a:spcAft>
              <a:buClr>
                <a:schemeClr val="dk1"/>
              </a:buClr>
              <a:buSzPts val="2400"/>
              <a:buChar char="●"/>
            </a:pPr>
            <a:r>
              <a:rPr b="1" lang="en" sz="2400">
                <a:solidFill>
                  <a:schemeClr val="dk1"/>
                </a:solidFill>
              </a:rPr>
              <a:t>Рассылаем, встречаемся, обсуждаем </a:t>
            </a:r>
            <a:endParaRPr b="1" sz="2400">
              <a:solidFill>
                <a:schemeClr val="dk1"/>
              </a:solidFill>
            </a:endParaRPr>
          </a:p>
          <a:p>
            <a:pPr indent="-381000" lvl="0" marL="457200" rtl="0" algn="l">
              <a:lnSpc>
                <a:spcPct val="150000"/>
              </a:lnSpc>
              <a:spcBef>
                <a:spcPts val="0"/>
              </a:spcBef>
              <a:spcAft>
                <a:spcPts val="0"/>
              </a:spcAft>
              <a:buClr>
                <a:schemeClr val="dk1"/>
              </a:buClr>
              <a:buSzPts val="2400"/>
              <a:buChar char="●"/>
            </a:pPr>
            <a:r>
              <a:rPr b="1" lang="en" sz="2400">
                <a:solidFill>
                  <a:schemeClr val="dk1"/>
                </a:solidFill>
              </a:rPr>
              <a:t>Собираем обратную связь и вносим изменения  </a:t>
            </a:r>
            <a:r>
              <a:rPr b="1" lang="en" sz="2400">
                <a:solidFill>
                  <a:schemeClr val="dk1"/>
                </a:solidFill>
              </a:rPr>
              <a:t> </a:t>
            </a:r>
            <a:endParaRPr b="1" sz="2400">
              <a:solidFill>
                <a:schemeClr val="dk1"/>
              </a:solidFill>
            </a:endParaRPr>
          </a:p>
        </p:txBody>
      </p:sp>
      <p:pic>
        <p:nvPicPr>
          <p:cNvPr id="261" name="Google Shape;261;p28"/>
          <p:cNvPicPr preferRelativeResize="0"/>
          <p:nvPr/>
        </p:nvPicPr>
        <p:blipFill>
          <a:blip r:embed="rId4">
            <a:alphaModFix/>
          </a:blip>
          <a:stretch>
            <a:fillRect/>
          </a:stretch>
        </p:blipFill>
        <p:spPr>
          <a:xfrm>
            <a:off x="800100" y="3621850"/>
            <a:ext cx="7772401" cy="12512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29"/>
          <p:cNvSpPr txBox="1"/>
          <p:nvPr/>
        </p:nvSpPr>
        <p:spPr>
          <a:xfrm>
            <a:off x="1897125" y="107325"/>
            <a:ext cx="5175900" cy="5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Судьба проекта сегодня ? </a:t>
            </a:r>
            <a:endParaRPr sz="3000"/>
          </a:p>
        </p:txBody>
      </p:sp>
      <p:sp>
        <p:nvSpPr>
          <p:cNvPr id="268" name="Google Shape;268;p29"/>
          <p:cNvSpPr txBox="1"/>
          <p:nvPr/>
        </p:nvSpPr>
        <p:spPr>
          <a:xfrm>
            <a:off x="621600" y="2406888"/>
            <a:ext cx="8522400" cy="1325400"/>
          </a:xfrm>
          <a:prstGeom prst="rect">
            <a:avLst/>
          </a:prstGeom>
          <a:noFill/>
          <a:ln>
            <a:noFill/>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t/>
            </a:r>
            <a:endParaRPr b="1" sz="2400">
              <a:solidFill>
                <a:schemeClr val="dk1"/>
              </a:solidFill>
            </a:endParaRPr>
          </a:p>
          <a:p>
            <a:pPr indent="0" lvl="0" marL="457200" rtl="0" algn="l">
              <a:lnSpc>
                <a:spcPct val="150000"/>
              </a:lnSpc>
              <a:spcBef>
                <a:spcPts val="0"/>
              </a:spcBef>
              <a:spcAft>
                <a:spcPts val="0"/>
              </a:spcAft>
              <a:buNone/>
            </a:pPr>
            <a:r>
              <a:rPr b="1" lang="en" sz="2400">
                <a:solidFill>
                  <a:schemeClr val="dk1"/>
                </a:solidFill>
              </a:rPr>
              <a:t>      </a:t>
            </a:r>
            <a:endParaRPr b="1" sz="24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Бюджет и прогноз по срокам реализации</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Поиск коробочного решения</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Расчет дельты на доработку</a:t>
            </a:r>
            <a:endParaRPr b="1" sz="2200">
              <a:solidFill>
                <a:schemeClr val="dk1"/>
              </a:solidFill>
            </a:endParaRPr>
          </a:p>
          <a:p>
            <a:pPr indent="0" lvl="0" marL="0" rtl="0" algn="l">
              <a:lnSpc>
                <a:spcPct val="150000"/>
              </a:lnSpc>
              <a:spcBef>
                <a:spcPts val="0"/>
              </a:spcBef>
              <a:spcAft>
                <a:spcPts val="0"/>
              </a:spcAft>
              <a:buNone/>
            </a:pPr>
            <a:r>
              <a:t/>
            </a:r>
            <a:endParaRPr b="1" sz="3000">
              <a:solidFill>
                <a:schemeClr val="dk1"/>
              </a:solidFill>
            </a:endParaRPr>
          </a:p>
          <a:p>
            <a:pPr indent="-361950" lvl="0" marL="457200" rtl="0" algn="l">
              <a:lnSpc>
                <a:spcPct val="150000"/>
              </a:lnSpc>
              <a:spcBef>
                <a:spcPts val="0"/>
              </a:spcBef>
              <a:spcAft>
                <a:spcPts val="0"/>
              </a:spcAft>
              <a:buClr>
                <a:schemeClr val="dk1"/>
              </a:buClr>
              <a:buSzPts val="2100"/>
              <a:buChar char="●"/>
            </a:pPr>
            <a:r>
              <a:rPr b="1" lang="en" sz="2100">
                <a:solidFill>
                  <a:schemeClr val="dk1"/>
                </a:solidFill>
              </a:rPr>
              <a:t>Выбрано коробочное решение </a:t>
            </a:r>
            <a:endParaRPr b="1" sz="2100">
              <a:solidFill>
                <a:schemeClr val="dk1"/>
              </a:solidFill>
            </a:endParaRPr>
          </a:p>
          <a:p>
            <a:pPr indent="-361950" lvl="0" marL="457200" rtl="0" algn="l">
              <a:lnSpc>
                <a:spcPct val="150000"/>
              </a:lnSpc>
              <a:spcBef>
                <a:spcPts val="0"/>
              </a:spcBef>
              <a:spcAft>
                <a:spcPts val="0"/>
              </a:spcAft>
              <a:buClr>
                <a:schemeClr val="dk1"/>
              </a:buClr>
              <a:buSzPts val="2100"/>
              <a:buChar char="●"/>
            </a:pPr>
            <a:r>
              <a:rPr b="1" lang="en" sz="2100">
                <a:solidFill>
                  <a:schemeClr val="dk1"/>
                </a:solidFill>
              </a:rPr>
              <a:t>Доработан функционал и в эксплуатации у клиента</a:t>
            </a:r>
            <a:endParaRPr b="1" sz="2100">
              <a:solidFill>
                <a:schemeClr val="dk1"/>
              </a:solidFill>
            </a:endParaRPr>
          </a:p>
          <a:p>
            <a:pPr indent="-361950" lvl="0" marL="457200" rtl="0" algn="l">
              <a:lnSpc>
                <a:spcPct val="150000"/>
              </a:lnSpc>
              <a:spcBef>
                <a:spcPts val="0"/>
              </a:spcBef>
              <a:spcAft>
                <a:spcPts val="0"/>
              </a:spcAft>
              <a:buClr>
                <a:schemeClr val="dk1"/>
              </a:buClr>
              <a:buSzPts val="2100"/>
              <a:buChar char="●"/>
            </a:pPr>
            <a:r>
              <a:rPr b="1" lang="en" sz="2100">
                <a:solidFill>
                  <a:schemeClr val="dk1"/>
                </a:solidFill>
              </a:rPr>
              <a:t>Работы по доработке версии 2.0 в процессе </a:t>
            </a:r>
            <a:endParaRPr b="1" sz="2100">
              <a:solidFill>
                <a:schemeClr val="dk1"/>
              </a:solidFill>
            </a:endParaRPr>
          </a:p>
          <a:p>
            <a:pPr indent="0" lvl="0" marL="457200" rtl="0" algn="l">
              <a:lnSpc>
                <a:spcPct val="150000"/>
              </a:lnSpc>
              <a:spcBef>
                <a:spcPts val="0"/>
              </a:spcBef>
              <a:spcAft>
                <a:spcPts val="0"/>
              </a:spcAft>
              <a:buNone/>
            </a:pPr>
            <a:r>
              <a:rPr b="1" lang="en" sz="2400">
                <a:solidFill>
                  <a:schemeClr val="dk1"/>
                </a:solidFill>
              </a:rPr>
              <a:t>   </a:t>
            </a:r>
            <a:endParaRPr b="1" sz="2400">
              <a:solidFill>
                <a:schemeClr val="dk1"/>
              </a:solidFill>
            </a:endParaRPr>
          </a:p>
        </p:txBody>
      </p:sp>
      <p:pic>
        <p:nvPicPr>
          <p:cNvPr id="269" name="Google Shape;269;p29"/>
          <p:cNvPicPr preferRelativeResize="0"/>
          <p:nvPr/>
        </p:nvPicPr>
        <p:blipFill>
          <a:blip r:embed="rId4">
            <a:alphaModFix/>
          </a:blip>
          <a:stretch>
            <a:fillRect/>
          </a:stretch>
        </p:blipFill>
        <p:spPr>
          <a:xfrm>
            <a:off x="7430725" y="2735925"/>
            <a:ext cx="1300800" cy="1300800"/>
          </a:xfrm>
          <a:prstGeom prst="rect">
            <a:avLst/>
          </a:prstGeom>
          <a:noFill/>
          <a:ln>
            <a:noFill/>
          </a:ln>
        </p:spPr>
      </p:pic>
      <p:pic>
        <p:nvPicPr>
          <p:cNvPr id="270" name="Google Shape;270;p29"/>
          <p:cNvPicPr preferRelativeResize="0"/>
          <p:nvPr/>
        </p:nvPicPr>
        <p:blipFill>
          <a:blip r:embed="rId5">
            <a:alphaModFix/>
          </a:blip>
          <a:stretch>
            <a:fillRect/>
          </a:stretch>
        </p:blipFill>
        <p:spPr>
          <a:xfrm>
            <a:off x="7262650" y="1020200"/>
            <a:ext cx="1499475" cy="1499475"/>
          </a:xfrm>
          <a:prstGeom prst="rect">
            <a:avLst/>
          </a:prstGeom>
          <a:noFill/>
          <a:ln>
            <a:noFill/>
          </a:ln>
        </p:spPr>
      </p:pic>
      <p:sp>
        <p:nvSpPr>
          <p:cNvPr id="271" name="Google Shape;271;p29"/>
          <p:cNvSpPr txBox="1"/>
          <p:nvPr/>
        </p:nvSpPr>
        <p:spPr>
          <a:xfrm>
            <a:off x="218600" y="980125"/>
            <a:ext cx="5897100" cy="471000"/>
          </a:xfrm>
          <a:prstGeom prst="rect">
            <a:avLst/>
          </a:prstGeom>
          <a:noFill/>
          <a:ln>
            <a:noFill/>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rPr b="1" lang="en" sz="2500">
                <a:solidFill>
                  <a:schemeClr val="dk1"/>
                </a:solidFill>
              </a:rPr>
              <a:t>На основе спецификации:</a:t>
            </a:r>
            <a:r>
              <a:rPr b="1" lang="en" sz="2000">
                <a:solidFill>
                  <a:schemeClr val="dk1"/>
                </a:solidFill>
              </a:rPr>
              <a:t> </a:t>
            </a:r>
            <a:endParaRPr/>
          </a:p>
        </p:txBody>
      </p:sp>
      <p:sp>
        <p:nvSpPr>
          <p:cNvPr id="272" name="Google Shape;272;p29"/>
          <p:cNvSpPr txBox="1"/>
          <p:nvPr/>
        </p:nvSpPr>
        <p:spPr>
          <a:xfrm>
            <a:off x="294800" y="3266125"/>
            <a:ext cx="4691700" cy="471000"/>
          </a:xfrm>
          <a:prstGeom prst="rect">
            <a:avLst/>
          </a:prstGeom>
          <a:noFill/>
          <a:ln>
            <a:noFill/>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rPr b="1" lang="en" sz="2500">
                <a:solidFill>
                  <a:schemeClr val="dk1"/>
                </a:solidFill>
              </a:rPr>
              <a:t>Результат</a:t>
            </a:r>
            <a:r>
              <a:rPr b="1" lang="en" sz="2500">
                <a:solidFill>
                  <a:schemeClr val="dk1"/>
                </a:solidFill>
              </a:rPr>
              <a:t>:</a:t>
            </a:r>
            <a:r>
              <a:rPr b="1" lang="en" sz="2000">
                <a:solidFill>
                  <a:schemeClr val="dk1"/>
                </a:solidFil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8" name="Google Shape;278;p30"/>
          <p:cNvSpPr txBox="1"/>
          <p:nvPr/>
        </p:nvSpPr>
        <p:spPr>
          <a:xfrm>
            <a:off x="2737525" y="270350"/>
            <a:ext cx="4035000" cy="5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Типичные ошибки   </a:t>
            </a:r>
            <a:endParaRPr sz="3000"/>
          </a:p>
        </p:txBody>
      </p:sp>
      <p:sp>
        <p:nvSpPr>
          <p:cNvPr id="279" name="Google Shape;279;p30"/>
          <p:cNvSpPr txBox="1"/>
          <p:nvPr/>
        </p:nvSpPr>
        <p:spPr>
          <a:xfrm>
            <a:off x="627925" y="1667750"/>
            <a:ext cx="7944600" cy="3205500"/>
          </a:xfrm>
          <a:prstGeom prst="rect">
            <a:avLst/>
          </a:prstGeom>
          <a:noFill/>
          <a:ln>
            <a:noFill/>
          </a:ln>
        </p:spPr>
        <p:txBody>
          <a:bodyPr anchorCtr="0" anchor="ctr" bIns="91425" lIns="91425" spcFirstLastPara="1" rIns="91425" wrap="square" tIns="91425">
            <a:noAutofit/>
          </a:bodyPr>
          <a:lstStyle/>
          <a:p>
            <a:pPr indent="-368300" lvl="0" marL="457200" rtl="0" algn="l">
              <a:lnSpc>
                <a:spcPct val="150000"/>
              </a:lnSpc>
              <a:spcBef>
                <a:spcPts val="0"/>
              </a:spcBef>
              <a:spcAft>
                <a:spcPts val="0"/>
              </a:spcAft>
              <a:buClr>
                <a:schemeClr val="dk1"/>
              </a:buClr>
              <a:buSzPts val="2200"/>
              <a:buChar char="●"/>
            </a:pPr>
            <a:r>
              <a:rPr b="1" lang="en" sz="2200">
                <a:solidFill>
                  <a:schemeClr val="dk1"/>
                </a:solidFill>
              </a:rPr>
              <a:t>Контролировать рамки проекта</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Уметь говорить нет  </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Выявлять неявное до конца, если не получается - убирать </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Связывать требования к бизнес целям </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Выявлять лиц, принимающих проект </a:t>
            </a:r>
            <a:endParaRPr b="1" sz="2200">
              <a:solidFill>
                <a:schemeClr val="dk1"/>
              </a:solidFill>
            </a:endParaRPr>
          </a:p>
          <a:p>
            <a:pPr indent="-368300" lvl="0" marL="457200" rtl="0" algn="l">
              <a:lnSpc>
                <a:spcPct val="150000"/>
              </a:lnSpc>
              <a:spcBef>
                <a:spcPts val="0"/>
              </a:spcBef>
              <a:spcAft>
                <a:spcPts val="0"/>
              </a:spcAft>
              <a:buClr>
                <a:schemeClr val="dk1"/>
              </a:buClr>
              <a:buSzPts val="2200"/>
              <a:buChar char="●"/>
            </a:pPr>
            <a:r>
              <a:rPr b="1" lang="en" sz="2200">
                <a:solidFill>
                  <a:schemeClr val="dk1"/>
                </a:solidFill>
              </a:rPr>
              <a:t>Регулировать уровень детализации</a:t>
            </a:r>
            <a:endParaRPr b="1" sz="2200">
              <a:solidFill>
                <a:schemeClr val="dk1"/>
              </a:solidFill>
            </a:endParaRPr>
          </a:p>
        </p:txBody>
      </p:sp>
      <p:pic>
        <p:nvPicPr>
          <p:cNvPr id="280" name="Google Shape;280;p30"/>
          <p:cNvPicPr preferRelativeResize="0"/>
          <p:nvPr/>
        </p:nvPicPr>
        <p:blipFill>
          <a:blip r:embed="rId4">
            <a:alphaModFix/>
          </a:blip>
          <a:stretch>
            <a:fillRect/>
          </a:stretch>
        </p:blipFill>
        <p:spPr>
          <a:xfrm>
            <a:off x="800096" y="270350"/>
            <a:ext cx="1296050" cy="952200"/>
          </a:xfrm>
          <a:prstGeom prst="rect">
            <a:avLst/>
          </a:prstGeom>
          <a:noFill/>
          <a:ln>
            <a:noFill/>
          </a:ln>
        </p:spPr>
      </p:pic>
      <p:pic>
        <p:nvPicPr>
          <p:cNvPr id="281" name="Google Shape;281;p30"/>
          <p:cNvPicPr preferRelativeResize="0"/>
          <p:nvPr/>
        </p:nvPicPr>
        <p:blipFill>
          <a:blip r:embed="rId5">
            <a:alphaModFix amt="21000"/>
          </a:blip>
          <a:stretch>
            <a:fillRect/>
          </a:stretch>
        </p:blipFill>
        <p:spPr>
          <a:xfrm>
            <a:off x="7131700" y="3552225"/>
            <a:ext cx="1413376" cy="1413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p31"/>
          <p:cNvSpPr txBox="1"/>
          <p:nvPr>
            <p:ph idx="12" type="sldNum"/>
          </p:nvPr>
        </p:nvSpPr>
        <p:spPr>
          <a:xfrm>
            <a:off x="8518583"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31"/>
          <p:cNvSpPr txBox="1"/>
          <p:nvPr/>
        </p:nvSpPr>
        <p:spPr>
          <a:xfrm>
            <a:off x="1514800" y="86950"/>
            <a:ext cx="5730600" cy="6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rgbClr val="FF0000"/>
                </a:solidFill>
              </a:rPr>
              <a:t>Алгоритм действий </a:t>
            </a:r>
            <a:endParaRPr sz="3000"/>
          </a:p>
        </p:txBody>
      </p:sp>
      <p:grpSp>
        <p:nvGrpSpPr>
          <p:cNvPr id="288" name="Google Shape;288;p31"/>
          <p:cNvGrpSpPr/>
          <p:nvPr/>
        </p:nvGrpSpPr>
        <p:grpSpPr>
          <a:xfrm>
            <a:off x="800100" y="3941201"/>
            <a:ext cx="7766316" cy="917709"/>
            <a:chOff x="800100" y="3941201"/>
            <a:chExt cx="7766316" cy="917709"/>
          </a:xfrm>
        </p:grpSpPr>
        <p:sp>
          <p:nvSpPr>
            <p:cNvPr id="289" name="Google Shape;289;p31"/>
            <p:cNvSpPr/>
            <p:nvPr/>
          </p:nvSpPr>
          <p:spPr>
            <a:xfrm>
              <a:off x="800100" y="3941210"/>
              <a:ext cx="11646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Exo 2"/>
                  <a:ea typeface="Exo 2"/>
                  <a:cs typeface="Exo 2"/>
                  <a:sym typeface="Exo 2"/>
                </a:rPr>
                <a:t> </a:t>
              </a:r>
              <a:r>
                <a:rPr b="1" lang="en" sz="1200">
                  <a:solidFill>
                    <a:schemeClr val="dk1"/>
                  </a:solidFill>
                </a:rPr>
                <a:t>BPMN</a:t>
              </a:r>
              <a:endParaRPr sz="1200"/>
            </a:p>
          </p:txBody>
        </p:sp>
        <p:sp>
          <p:nvSpPr>
            <p:cNvPr id="290" name="Google Shape;290;p31"/>
            <p:cNvSpPr/>
            <p:nvPr/>
          </p:nvSpPr>
          <p:spPr>
            <a:xfrm>
              <a:off x="2106667" y="3941210"/>
              <a:ext cx="11646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Exo 2"/>
                  <a:ea typeface="Exo 2"/>
                  <a:cs typeface="Exo 2"/>
                  <a:sym typeface="Exo 2"/>
                </a:rPr>
                <a:t> </a:t>
              </a:r>
              <a:r>
                <a:rPr b="1" lang="en" sz="1200">
                  <a:solidFill>
                    <a:schemeClr val="dk1"/>
                  </a:solidFill>
                </a:rPr>
                <a:t>Use Cases</a:t>
              </a:r>
              <a:endParaRPr sz="1200"/>
            </a:p>
          </p:txBody>
        </p:sp>
        <p:sp>
          <p:nvSpPr>
            <p:cNvPr id="291" name="Google Shape;291;p31"/>
            <p:cNvSpPr/>
            <p:nvPr/>
          </p:nvSpPr>
          <p:spPr>
            <a:xfrm>
              <a:off x="3413246" y="3941210"/>
              <a:ext cx="12108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rPr>
                <a:t>Activity  </a:t>
              </a:r>
              <a:endParaRPr b="1" sz="1200">
                <a:solidFill>
                  <a:schemeClr val="dk1"/>
                </a:solidFill>
              </a:endParaRPr>
            </a:p>
            <a:p>
              <a:pPr indent="0" lvl="0" marL="0" rtl="0" algn="ctr">
                <a:spcBef>
                  <a:spcPts val="0"/>
                </a:spcBef>
                <a:spcAft>
                  <a:spcPts val="0"/>
                </a:spcAft>
                <a:buNone/>
              </a:pPr>
              <a:r>
                <a:rPr b="1" lang="en" sz="1200">
                  <a:solidFill>
                    <a:schemeClr val="dk1"/>
                  </a:solidFill>
                </a:rPr>
                <a:t>Diagram</a:t>
              </a:r>
              <a:endParaRPr sz="1200"/>
            </a:p>
          </p:txBody>
        </p:sp>
        <p:sp>
          <p:nvSpPr>
            <p:cNvPr id="292" name="Google Shape;292;p31"/>
            <p:cNvSpPr/>
            <p:nvPr/>
          </p:nvSpPr>
          <p:spPr>
            <a:xfrm>
              <a:off x="6078001" y="3941201"/>
              <a:ext cx="11646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rPr>
                <a:t>SRS</a:t>
              </a:r>
              <a:endParaRPr sz="1200"/>
            </a:p>
          </p:txBody>
        </p:sp>
        <p:sp>
          <p:nvSpPr>
            <p:cNvPr id="293" name="Google Shape;293;p31"/>
            <p:cNvSpPr/>
            <p:nvPr/>
          </p:nvSpPr>
          <p:spPr>
            <a:xfrm>
              <a:off x="4754231" y="3941201"/>
              <a:ext cx="11646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Exo 2"/>
                  <a:ea typeface="Exo 2"/>
                  <a:cs typeface="Exo 2"/>
                  <a:sym typeface="Exo 2"/>
                </a:rPr>
                <a:t>Feedback</a:t>
              </a:r>
              <a:endParaRPr sz="1200"/>
            </a:p>
          </p:txBody>
        </p:sp>
        <p:sp>
          <p:nvSpPr>
            <p:cNvPr id="294" name="Google Shape;294;p31"/>
            <p:cNvSpPr/>
            <p:nvPr/>
          </p:nvSpPr>
          <p:spPr>
            <a:xfrm>
              <a:off x="7401816" y="3941201"/>
              <a:ext cx="1164600" cy="917700"/>
            </a:xfrm>
            <a:prstGeom prst="roundRect">
              <a:avLst>
                <a:gd fmla="val 16667" name="adj"/>
              </a:avLst>
            </a:prstGeom>
            <a:solidFill>
              <a:srgbClr val="FFFFFF"/>
            </a:solidFill>
            <a:ln cap="flat" cmpd="sng" w="28575">
              <a:solidFill>
                <a:srgbClr val="CC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Exo 2"/>
                  <a:ea typeface="Exo 2"/>
                  <a:cs typeface="Exo 2"/>
                  <a:sym typeface="Exo 2"/>
                </a:rPr>
                <a:t>Develop</a:t>
              </a:r>
              <a:r>
                <a:rPr b="1" lang="en" sz="1000">
                  <a:solidFill>
                    <a:schemeClr val="dk1"/>
                  </a:solidFill>
                  <a:latin typeface="Exo 2"/>
                  <a:ea typeface="Exo 2"/>
                  <a:cs typeface="Exo 2"/>
                  <a:sym typeface="Exo 2"/>
                </a:rPr>
                <a:t> </a:t>
              </a:r>
              <a:endParaRPr sz="1000"/>
            </a:p>
          </p:txBody>
        </p:sp>
        <p:cxnSp>
          <p:nvCxnSpPr>
            <p:cNvPr id="295" name="Google Shape;295;p31"/>
            <p:cNvCxnSpPr>
              <a:stCxn id="291" idx="1"/>
              <a:endCxn id="290" idx="3"/>
            </p:cNvCxnSpPr>
            <p:nvPr/>
          </p:nvCxnSpPr>
          <p:spPr>
            <a:xfrm rot="10800000">
              <a:off x="3271346" y="4400060"/>
              <a:ext cx="141900" cy="0"/>
            </a:xfrm>
            <a:prstGeom prst="straightConnector1">
              <a:avLst/>
            </a:prstGeom>
            <a:noFill/>
            <a:ln cap="flat" cmpd="sng" w="28575">
              <a:solidFill>
                <a:srgbClr val="CCCCCC"/>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96" name="Google Shape;296;p31"/>
            <p:cNvCxnSpPr>
              <a:stCxn id="293" idx="1"/>
              <a:endCxn id="291" idx="3"/>
            </p:cNvCxnSpPr>
            <p:nvPr/>
          </p:nvCxnSpPr>
          <p:spPr>
            <a:xfrm rot="10800000">
              <a:off x="4624031" y="4400051"/>
              <a:ext cx="130200" cy="0"/>
            </a:xfrm>
            <a:prstGeom prst="straightConnector1">
              <a:avLst/>
            </a:prstGeom>
            <a:noFill/>
            <a:ln cap="flat" cmpd="sng" w="28575">
              <a:solidFill>
                <a:srgbClr val="CCCCCC"/>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97" name="Google Shape;297;p31"/>
            <p:cNvCxnSpPr>
              <a:stCxn id="292" idx="1"/>
              <a:endCxn id="293" idx="3"/>
            </p:cNvCxnSpPr>
            <p:nvPr/>
          </p:nvCxnSpPr>
          <p:spPr>
            <a:xfrm rot="10800000">
              <a:off x="5918701" y="4400051"/>
              <a:ext cx="159300" cy="0"/>
            </a:xfrm>
            <a:prstGeom prst="straightConnector1">
              <a:avLst/>
            </a:prstGeom>
            <a:noFill/>
            <a:ln cap="flat" cmpd="sng" w="28575">
              <a:solidFill>
                <a:srgbClr val="CCCCCC"/>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98" name="Google Shape;298;p31"/>
            <p:cNvCxnSpPr>
              <a:stCxn id="289" idx="3"/>
              <a:endCxn id="290" idx="1"/>
            </p:cNvCxnSpPr>
            <p:nvPr/>
          </p:nvCxnSpPr>
          <p:spPr>
            <a:xfrm>
              <a:off x="1964700" y="4400060"/>
              <a:ext cx="141900" cy="0"/>
            </a:xfrm>
            <a:prstGeom prst="straightConnector1">
              <a:avLst/>
            </a:prstGeom>
            <a:noFill/>
            <a:ln cap="flat" cmpd="sng" w="28575">
              <a:solidFill>
                <a:srgbClr val="CCCCCC"/>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99" name="Google Shape;299;p31"/>
            <p:cNvCxnSpPr>
              <a:stCxn id="294" idx="1"/>
              <a:endCxn id="292" idx="3"/>
            </p:cNvCxnSpPr>
            <p:nvPr/>
          </p:nvCxnSpPr>
          <p:spPr>
            <a:xfrm rot="10800000">
              <a:off x="7242516" y="4400051"/>
              <a:ext cx="159300" cy="0"/>
            </a:xfrm>
            <a:prstGeom prst="straightConnector1">
              <a:avLst/>
            </a:prstGeom>
            <a:noFill/>
            <a:ln cap="flat" cmpd="sng" w="28575">
              <a:solidFill>
                <a:srgbClr val="CCCCCC"/>
              </a:solidFill>
              <a:prstDash val="solid"/>
              <a:round/>
              <a:headEnd len="med" w="med" type="none"/>
              <a:tailEnd len="med" w="med" type="none"/>
            </a:ln>
            <a:effectLst>
              <a:outerShdw blurRad="57150" rotWithShape="0" algn="bl" dir="5400000" dist="19050">
                <a:srgbClr val="000000">
                  <a:alpha val="50000"/>
                </a:srgbClr>
              </a:outerShdw>
            </a:effectLst>
          </p:spPr>
        </p:cxnSp>
      </p:grpSp>
      <p:sp>
        <p:nvSpPr>
          <p:cNvPr id="300" name="Google Shape;300;p31"/>
          <p:cNvSpPr txBox="1"/>
          <p:nvPr/>
        </p:nvSpPr>
        <p:spPr>
          <a:xfrm>
            <a:off x="723900" y="993925"/>
            <a:ext cx="7842600" cy="2943300"/>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Создаем схему планируемого бизнес процесса</a:t>
            </a:r>
            <a:endParaRPr b="1"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Описываем цели пользователей в системе </a:t>
            </a:r>
            <a:endParaRPr b="1"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Конвертируем наш BPMN в Activity diagram </a:t>
            </a:r>
            <a:endParaRPr b="1"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Собираем обратную связь на встречах либо при анкетировании</a:t>
            </a:r>
            <a:endParaRPr b="1"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Обновляем спецификацию </a:t>
            </a:r>
            <a:endParaRPr b="1" sz="2000">
              <a:solidFill>
                <a:schemeClr val="dk1"/>
              </a:solidFill>
            </a:endParaRPr>
          </a:p>
          <a:p>
            <a:pPr indent="-355600" lvl="0" marL="457200" rtl="0" algn="l">
              <a:lnSpc>
                <a:spcPct val="115000"/>
              </a:lnSpc>
              <a:spcBef>
                <a:spcPts val="0"/>
              </a:spcBef>
              <a:spcAft>
                <a:spcPts val="0"/>
              </a:spcAft>
              <a:buClr>
                <a:schemeClr val="dk1"/>
              </a:buClr>
              <a:buSzPts val="2000"/>
              <a:buAutoNum type="arabicPeriod"/>
            </a:pPr>
            <a:r>
              <a:rPr b="1" lang="en" sz="2000">
                <a:solidFill>
                  <a:schemeClr val="dk1"/>
                </a:solidFill>
              </a:rPr>
              <a:t>На основе документации приступаем к разработке либо модификации ПО </a:t>
            </a:r>
            <a:endParaRPr b="1" sz="2000">
              <a:solidFill>
                <a:schemeClr val="dk1"/>
              </a:solidFill>
            </a:endParaRPr>
          </a:p>
          <a:p>
            <a:pPr indent="0" lvl="0" marL="457200" rtl="0" algn="l">
              <a:lnSpc>
                <a:spcPct val="115000"/>
              </a:lnSpc>
              <a:spcBef>
                <a:spcPts val="0"/>
              </a:spcBef>
              <a:spcAft>
                <a:spcPts val="0"/>
              </a:spcAft>
              <a:buNone/>
            </a:pPr>
            <a:r>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nvSpPr>
        <p:spPr>
          <a:xfrm>
            <a:off x="2326800" y="127200"/>
            <a:ext cx="62457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Олег Романович   </a:t>
            </a:r>
            <a:endParaRPr b="1" sz="3600"/>
          </a:p>
        </p:txBody>
      </p:sp>
      <p:sp>
        <p:nvSpPr>
          <p:cNvPr id="64" name="Google Shape;64;p14"/>
          <p:cNvSpPr txBox="1"/>
          <p:nvPr/>
        </p:nvSpPr>
        <p:spPr>
          <a:xfrm>
            <a:off x="6703950" y="768050"/>
            <a:ext cx="942900" cy="28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Exo 2"/>
              <a:ea typeface="Exo 2"/>
              <a:cs typeface="Exo 2"/>
              <a:sym typeface="Exo 2"/>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 name="Google Shape;66;p14"/>
          <p:cNvSpPr txBox="1"/>
          <p:nvPr/>
        </p:nvSpPr>
        <p:spPr>
          <a:xfrm>
            <a:off x="658375" y="900525"/>
            <a:ext cx="6554400" cy="1427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rPr>
              <a:t>   </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 sz="2000">
                <a:solidFill>
                  <a:schemeClr val="dk1"/>
                </a:solidFill>
              </a:rPr>
              <a:t>Продажи/ведение клиентов 2 года</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 sz="2000">
                <a:solidFill>
                  <a:schemeClr val="dk1"/>
                </a:solidFill>
              </a:rPr>
              <a:t>Аналитика 2 года </a:t>
            </a:r>
            <a:endParaRPr b="1"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 sz="2000">
                <a:solidFill>
                  <a:schemeClr val="dk1"/>
                </a:solidFill>
              </a:rPr>
              <a:t>Компании:</a:t>
            </a:r>
            <a:endParaRPr b="1" sz="2000">
              <a:solidFill>
                <a:schemeClr val="dk1"/>
              </a:solidFill>
            </a:endParaRPr>
          </a:p>
          <a:p>
            <a:pPr indent="0" lvl="0" marL="457200" rtl="0" algn="l">
              <a:lnSpc>
                <a:spcPct val="115000"/>
              </a:lnSpc>
              <a:spcBef>
                <a:spcPts val="0"/>
              </a:spcBef>
              <a:spcAft>
                <a:spcPts val="0"/>
              </a:spcAft>
              <a:buNone/>
            </a:pPr>
            <a:r>
              <a:rPr b="1" lang="en" sz="2000">
                <a:solidFill>
                  <a:schemeClr val="dk1"/>
                </a:solidFill>
              </a:rPr>
              <a:t> </a:t>
            </a:r>
            <a:endParaRPr b="1" sz="2000">
              <a:solidFill>
                <a:schemeClr val="dk1"/>
              </a:solidFill>
            </a:endParaRPr>
          </a:p>
        </p:txBody>
      </p:sp>
      <p:pic>
        <p:nvPicPr>
          <p:cNvPr id="67" name="Google Shape;67;p14"/>
          <p:cNvPicPr preferRelativeResize="0"/>
          <p:nvPr/>
        </p:nvPicPr>
        <p:blipFill>
          <a:blip r:embed="rId4">
            <a:alphaModFix/>
          </a:blip>
          <a:stretch>
            <a:fillRect/>
          </a:stretch>
        </p:blipFill>
        <p:spPr>
          <a:xfrm>
            <a:off x="6261425" y="861549"/>
            <a:ext cx="2529300" cy="2583025"/>
          </a:xfrm>
          <a:prstGeom prst="rect">
            <a:avLst/>
          </a:prstGeom>
          <a:noFill/>
          <a:ln>
            <a:noFill/>
          </a:ln>
        </p:spPr>
      </p:pic>
      <p:pic>
        <p:nvPicPr>
          <p:cNvPr id="68" name="Google Shape;68;p14"/>
          <p:cNvPicPr preferRelativeResize="0"/>
          <p:nvPr/>
        </p:nvPicPr>
        <p:blipFill>
          <a:blip r:embed="rId5">
            <a:alphaModFix/>
          </a:blip>
          <a:stretch>
            <a:fillRect/>
          </a:stretch>
        </p:blipFill>
        <p:spPr>
          <a:xfrm>
            <a:off x="3261225" y="2174300"/>
            <a:ext cx="1116450" cy="1252100"/>
          </a:xfrm>
          <a:prstGeom prst="rect">
            <a:avLst/>
          </a:prstGeom>
          <a:noFill/>
          <a:ln>
            <a:noFill/>
          </a:ln>
        </p:spPr>
      </p:pic>
      <p:pic>
        <p:nvPicPr>
          <p:cNvPr id="69" name="Google Shape;69;p14"/>
          <p:cNvPicPr preferRelativeResize="0"/>
          <p:nvPr/>
        </p:nvPicPr>
        <p:blipFill>
          <a:blip r:embed="rId6">
            <a:alphaModFix/>
          </a:blip>
          <a:stretch>
            <a:fillRect/>
          </a:stretch>
        </p:blipFill>
        <p:spPr>
          <a:xfrm>
            <a:off x="4716225" y="2045725"/>
            <a:ext cx="1252100" cy="1252100"/>
          </a:xfrm>
          <a:prstGeom prst="rect">
            <a:avLst/>
          </a:prstGeom>
          <a:noFill/>
          <a:ln>
            <a:noFill/>
          </a:ln>
        </p:spPr>
      </p:pic>
      <p:pic>
        <p:nvPicPr>
          <p:cNvPr id="70" name="Google Shape;70;p14"/>
          <p:cNvPicPr preferRelativeResize="0"/>
          <p:nvPr/>
        </p:nvPicPr>
        <p:blipFill>
          <a:blip r:embed="rId7">
            <a:alphaModFix/>
          </a:blip>
          <a:stretch>
            <a:fillRect/>
          </a:stretch>
        </p:blipFill>
        <p:spPr>
          <a:xfrm>
            <a:off x="840350" y="2430725"/>
            <a:ext cx="2082316" cy="482100"/>
          </a:xfrm>
          <a:prstGeom prst="rect">
            <a:avLst/>
          </a:prstGeom>
          <a:noFill/>
          <a:ln>
            <a:noFill/>
          </a:ln>
        </p:spPr>
      </p:pic>
      <p:pic>
        <p:nvPicPr>
          <p:cNvPr id="71" name="Google Shape;71;p14"/>
          <p:cNvPicPr preferRelativeResize="0"/>
          <p:nvPr/>
        </p:nvPicPr>
        <p:blipFill>
          <a:blip r:embed="rId8">
            <a:alphaModFix/>
          </a:blip>
          <a:stretch>
            <a:fillRect/>
          </a:stretch>
        </p:blipFill>
        <p:spPr>
          <a:xfrm>
            <a:off x="800104" y="3537175"/>
            <a:ext cx="3178000" cy="1335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32"/>
          <p:cNvSpPr txBox="1"/>
          <p:nvPr>
            <p:ph idx="12" type="sldNum"/>
          </p:nvPr>
        </p:nvSpPr>
        <p:spPr>
          <a:xfrm>
            <a:off x="8472033" y="4643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6" name="Google Shape;306;p32"/>
          <p:cNvSpPr txBox="1"/>
          <p:nvPr/>
        </p:nvSpPr>
        <p:spPr>
          <a:xfrm>
            <a:off x="1706700" y="137500"/>
            <a:ext cx="5730600" cy="6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rgbClr val="FF0000"/>
                </a:solidFill>
              </a:rPr>
              <a:t>Выводы </a:t>
            </a:r>
            <a:endParaRPr sz="3000"/>
          </a:p>
        </p:txBody>
      </p:sp>
      <p:sp>
        <p:nvSpPr>
          <p:cNvPr id="307" name="Google Shape;307;p32"/>
          <p:cNvSpPr txBox="1"/>
          <p:nvPr/>
        </p:nvSpPr>
        <p:spPr>
          <a:xfrm>
            <a:off x="648900" y="1667750"/>
            <a:ext cx="7923600" cy="3335100"/>
          </a:xfrm>
          <a:prstGeom prst="rect">
            <a:avLst/>
          </a:prstGeom>
          <a:noFill/>
          <a:ln>
            <a:noFill/>
          </a:ln>
        </p:spPr>
        <p:txBody>
          <a:bodyPr anchorCtr="0" anchor="ctr"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Char char="●"/>
            </a:pPr>
            <a:r>
              <a:rPr b="1" lang="en" sz="2200">
                <a:solidFill>
                  <a:schemeClr val="dk1"/>
                </a:solidFill>
              </a:rPr>
              <a:t>Познакомились с наиболее оптимальными способами коммуникаций с заинтересованными лицами в автодомене </a:t>
            </a:r>
            <a:endParaRPr b="1" sz="2200">
              <a:solidFill>
                <a:schemeClr val="dk1"/>
              </a:solidFill>
            </a:endParaRPr>
          </a:p>
          <a:p>
            <a:pPr indent="0" lvl="0" marL="457200" rtl="0" algn="l">
              <a:lnSpc>
                <a:spcPct val="100000"/>
              </a:lnSpc>
              <a:spcBef>
                <a:spcPts val="0"/>
              </a:spcBef>
              <a:spcAft>
                <a:spcPts val="0"/>
              </a:spcAft>
              <a:buNone/>
            </a:pPr>
            <a:r>
              <a:t/>
            </a:r>
            <a:endParaRPr b="1"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 sz="2200">
                <a:solidFill>
                  <a:schemeClr val="dk1"/>
                </a:solidFill>
              </a:rPr>
              <a:t>Узнали </a:t>
            </a:r>
            <a:r>
              <a:rPr b="1" lang="en" sz="2200">
                <a:solidFill>
                  <a:schemeClr val="dk1"/>
                </a:solidFill>
              </a:rPr>
              <a:t>почему стоит использовать </a:t>
            </a:r>
            <a:r>
              <a:rPr b="1" lang="en" sz="2200">
                <a:solidFill>
                  <a:schemeClr val="dk1"/>
                </a:solidFill>
              </a:rPr>
              <a:t>преимущественно  </a:t>
            </a:r>
            <a:r>
              <a:rPr b="1" lang="en" sz="2200">
                <a:solidFill>
                  <a:schemeClr val="dk1"/>
                </a:solidFill>
              </a:rPr>
              <a:t>графику в документации</a:t>
            </a:r>
            <a:endParaRPr b="1" sz="2200">
              <a:solidFill>
                <a:schemeClr val="dk1"/>
              </a:solidFill>
            </a:endParaRPr>
          </a:p>
          <a:p>
            <a:pPr indent="0" lvl="0" marL="457200" rtl="0" algn="l">
              <a:lnSpc>
                <a:spcPct val="100000"/>
              </a:lnSpc>
              <a:spcBef>
                <a:spcPts val="0"/>
              </a:spcBef>
              <a:spcAft>
                <a:spcPts val="0"/>
              </a:spcAft>
              <a:buNone/>
            </a:pPr>
            <a:r>
              <a:t/>
            </a:r>
            <a:endParaRPr b="1"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 sz="2200">
                <a:solidFill>
                  <a:schemeClr val="dk1"/>
                </a:solidFill>
              </a:rPr>
              <a:t>Познакомились с наиболее действенными форматами встреч с заинтересованными лицами</a:t>
            </a:r>
            <a:endParaRPr b="1" sz="2200">
              <a:solidFill>
                <a:schemeClr val="dk1"/>
              </a:solidFill>
            </a:endParaRPr>
          </a:p>
          <a:p>
            <a:pPr indent="0" lvl="0" marL="457200" rtl="0" algn="l">
              <a:lnSpc>
                <a:spcPct val="115000"/>
              </a:lnSpc>
              <a:spcBef>
                <a:spcPts val="0"/>
              </a:spcBef>
              <a:spcAft>
                <a:spcPts val="0"/>
              </a:spcAft>
              <a:buNone/>
            </a:pPr>
            <a:r>
              <a:t/>
            </a:r>
            <a:endParaRPr b="1" sz="2400">
              <a:solidFill>
                <a:schemeClr val="dk1"/>
              </a:solidFill>
            </a:endParaRPr>
          </a:p>
        </p:txBody>
      </p:sp>
      <p:pic>
        <p:nvPicPr>
          <p:cNvPr id="308" name="Google Shape;308;p32"/>
          <p:cNvPicPr preferRelativeResize="0"/>
          <p:nvPr/>
        </p:nvPicPr>
        <p:blipFill>
          <a:blip r:embed="rId4">
            <a:alphaModFix/>
          </a:blip>
          <a:stretch>
            <a:fillRect/>
          </a:stretch>
        </p:blipFill>
        <p:spPr>
          <a:xfrm>
            <a:off x="725150" y="137500"/>
            <a:ext cx="1588075" cy="1588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4" name="Google Shape;314;p33"/>
          <p:cNvSpPr txBox="1"/>
          <p:nvPr/>
        </p:nvSpPr>
        <p:spPr>
          <a:xfrm>
            <a:off x="700925" y="6700"/>
            <a:ext cx="8287500" cy="7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Для самостоятельного изучения </a:t>
            </a:r>
            <a:endParaRPr sz="3000">
              <a:solidFill>
                <a:schemeClr val="dk1"/>
              </a:solidFill>
            </a:endParaRPr>
          </a:p>
        </p:txBody>
      </p:sp>
      <p:pic>
        <p:nvPicPr>
          <p:cNvPr id="315" name="Google Shape;315;p33"/>
          <p:cNvPicPr preferRelativeResize="0"/>
          <p:nvPr/>
        </p:nvPicPr>
        <p:blipFill>
          <a:blip r:embed="rId4">
            <a:alphaModFix/>
          </a:blip>
          <a:stretch>
            <a:fillRect/>
          </a:stretch>
        </p:blipFill>
        <p:spPr>
          <a:xfrm>
            <a:off x="836325" y="1667762"/>
            <a:ext cx="3993300" cy="2706775"/>
          </a:xfrm>
          <a:prstGeom prst="rect">
            <a:avLst/>
          </a:prstGeom>
          <a:noFill/>
          <a:ln>
            <a:noFill/>
          </a:ln>
        </p:spPr>
      </p:pic>
      <p:sp>
        <p:nvSpPr>
          <p:cNvPr id="316" name="Google Shape;316;p33"/>
          <p:cNvSpPr txBox="1"/>
          <p:nvPr/>
        </p:nvSpPr>
        <p:spPr>
          <a:xfrm>
            <a:off x="723900" y="1197950"/>
            <a:ext cx="4753200" cy="292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2000">
                <a:solidFill>
                  <a:schemeClr val="dk1"/>
                </a:solidFill>
              </a:rPr>
              <a:t>Дэвид Сиббет - “Визуализируй это”</a:t>
            </a:r>
            <a:endParaRPr/>
          </a:p>
        </p:txBody>
      </p:sp>
      <p:pic>
        <p:nvPicPr>
          <p:cNvPr id="317" name="Google Shape;317;p33"/>
          <p:cNvPicPr preferRelativeResize="0"/>
          <p:nvPr/>
        </p:nvPicPr>
        <p:blipFill rotWithShape="1">
          <a:blip r:embed="rId5">
            <a:alphaModFix/>
          </a:blip>
          <a:srcRect b="31661" l="0" r="0" t="0"/>
          <a:stretch/>
        </p:blipFill>
        <p:spPr>
          <a:xfrm>
            <a:off x="4916675" y="1667738"/>
            <a:ext cx="2700576" cy="2706776"/>
          </a:xfrm>
          <a:prstGeom prst="rect">
            <a:avLst/>
          </a:prstGeom>
          <a:noFill/>
          <a:ln>
            <a:noFill/>
          </a:ln>
        </p:spPr>
      </p:pic>
      <p:sp>
        <p:nvSpPr>
          <p:cNvPr id="318" name="Google Shape;318;p33"/>
          <p:cNvSpPr txBox="1"/>
          <p:nvPr/>
        </p:nvSpPr>
        <p:spPr>
          <a:xfrm>
            <a:off x="4786050" y="4595650"/>
            <a:ext cx="3993300" cy="353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chemeClr val="dk1"/>
                </a:solidFill>
              </a:rPr>
              <a:t>Кевин Дункан - “Книга диаграмм”</a:t>
            </a:r>
            <a:endParaRPr b="1" sz="2000">
              <a:solidFill>
                <a:schemeClr val="dk1"/>
              </a:solidFill>
            </a:endParaRPr>
          </a:p>
        </p:txBody>
      </p:sp>
      <p:pic>
        <p:nvPicPr>
          <p:cNvPr id="319" name="Google Shape;319;p33"/>
          <p:cNvPicPr preferRelativeResize="0"/>
          <p:nvPr/>
        </p:nvPicPr>
        <p:blipFill>
          <a:blip r:embed="rId6">
            <a:alphaModFix/>
          </a:blip>
          <a:stretch>
            <a:fillRect/>
          </a:stretch>
        </p:blipFill>
        <p:spPr>
          <a:xfrm>
            <a:off x="7707950" y="724249"/>
            <a:ext cx="864564" cy="766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3" name="Shape 323"/>
        <p:cNvGrpSpPr/>
        <p:nvPr/>
      </p:nvGrpSpPr>
      <p:grpSpPr>
        <a:xfrm>
          <a:off x="0" y="0"/>
          <a:ext cx="0" cy="0"/>
          <a:chOff x="0" y="0"/>
          <a:chExt cx="0" cy="0"/>
        </a:xfrm>
      </p:grpSpPr>
      <p:pic>
        <p:nvPicPr>
          <p:cNvPr id="324" name="Google Shape;324;p34"/>
          <p:cNvPicPr preferRelativeResize="0"/>
          <p:nvPr/>
        </p:nvPicPr>
        <p:blipFill>
          <a:blip r:embed="rId4">
            <a:alphaModFix/>
          </a:blip>
          <a:stretch>
            <a:fillRect/>
          </a:stretch>
        </p:blipFill>
        <p:spPr>
          <a:xfrm>
            <a:off x="5019176" y="1677925"/>
            <a:ext cx="3553200" cy="2013025"/>
          </a:xfrm>
          <a:prstGeom prst="rect">
            <a:avLst/>
          </a:prstGeom>
          <a:noFill/>
          <a:ln>
            <a:noFill/>
          </a:ln>
        </p:spPr>
      </p:pic>
      <p:sp>
        <p:nvSpPr>
          <p:cNvPr id="325" name="Google Shape;32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4"/>
          <p:cNvSpPr txBox="1"/>
          <p:nvPr/>
        </p:nvSpPr>
        <p:spPr>
          <a:xfrm>
            <a:off x="700925" y="6700"/>
            <a:ext cx="8287500" cy="7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Для самостоятельного изучения </a:t>
            </a:r>
            <a:endParaRPr sz="3000">
              <a:solidFill>
                <a:schemeClr val="dk1"/>
              </a:solidFill>
            </a:endParaRPr>
          </a:p>
        </p:txBody>
      </p:sp>
      <p:sp>
        <p:nvSpPr>
          <p:cNvPr id="327" name="Google Shape;327;p34"/>
          <p:cNvSpPr txBox="1"/>
          <p:nvPr/>
        </p:nvSpPr>
        <p:spPr>
          <a:xfrm>
            <a:off x="723900" y="1274150"/>
            <a:ext cx="4753200" cy="292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2000">
                <a:solidFill>
                  <a:schemeClr val="dk1"/>
                </a:solidFill>
              </a:rPr>
              <a:t>Infinite Skills - “UML Fundamentals”</a:t>
            </a:r>
            <a:endParaRPr/>
          </a:p>
        </p:txBody>
      </p:sp>
      <p:sp>
        <p:nvSpPr>
          <p:cNvPr id="328" name="Google Shape;328;p34"/>
          <p:cNvSpPr txBox="1"/>
          <p:nvPr/>
        </p:nvSpPr>
        <p:spPr>
          <a:xfrm>
            <a:off x="5019175" y="3690950"/>
            <a:ext cx="3553200" cy="766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rPr>
              <a:t>Zbigniew Misiak - “BPMN for Business analysts” </a:t>
            </a:r>
            <a:endParaRPr b="1" sz="2000">
              <a:solidFill>
                <a:schemeClr val="dk1"/>
              </a:solidFill>
            </a:endParaRPr>
          </a:p>
        </p:txBody>
      </p:sp>
      <p:pic>
        <p:nvPicPr>
          <p:cNvPr id="329" name="Google Shape;329;p34"/>
          <p:cNvPicPr preferRelativeResize="0"/>
          <p:nvPr/>
        </p:nvPicPr>
        <p:blipFill>
          <a:blip r:embed="rId5">
            <a:alphaModFix/>
          </a:blip>
          <a:stretch>
            <a:fillRect/>
          </a:stretch>
        </p:blipFill>
        <p:spPr>
          <a:xfrm>
            <a:off x="800100" y="1667750"/>
            <a:ext cx="4101873" cy="2013025"/>
          </a:xfrm>
          <a:prstGeom prst="rect">
            <a:avLst/>
          </a:prstGeom>
          <a:noFill/>
          <a:ln>
            <a:noFill/>
          </a:ln>
        </p:spPr>
      </p:pic>
      <p:pic>
        <p:nvPicPr>
          <p:cNvPr id="330" name="Google Shape;330;p34"/>
          <p:cNvPicPr preferRelativeResize="0"/>
          <p:nvPr/>
        </p:nvPicPr>
        <p:blipFill rotWithShape="1">
          <a:blip r:embed="rId6">
            <a:alphaModFix/>
          </a:blip>
          <a:srcRect b="0" l="0" r="0" t="27119"/>
          <a:stretch/>
        </p:blipFill>
        <p:spPr>
          <a:xfrm>
            <a:off x="866400" y="1973250"/>
            <a:ext cx="2513775" cy="1603050"/>
          </a:xfrm>
          <a:prstGeom prst="rect">
            <a:avLst/>
          </a:prstGeom>
          <a:noFill/>
          <a:ln>
            <a:noFill/>
          </a:ln>
        </p:spPr>
      </p:pic>
      <p:pic>
        <p:nvPicPr>
          <p:cNvPr id="331" name="Google Shape;331;p34"/>
          <p:cNvPicPr preferRelativeResize="0"/>
          <p:nvPr/>
        </p:nvPicPr>
        <p:blipFill rotWithShape="1">
          <a:blip r:embed="rId7">
            <a:alphaModFix/>
          </a:blip>
          <a:srcRect b="0" l="0" r="0" t="15318"/>
          <a:stretch/>
        </p:blipFill>
        <p:spPr>
          <a:xfrm>
            <a:off x="5095375" y="1854850"/>
            <a:ext cx="1832325" cy="1659175"/>
          </a:xfrm>
          <a:prstGeom prst="rect">
            <a:avLst/>
          </a:prstGeom>
          <a:noFill/>
          <a:ln>
            <a:noFill/>
          </a:ln>
        </p:spPr>
      </p:pic>
      <p:pic>
        <p:nvPicPr>
          <p:cNvPr id="332" name="Google Shape;332;p34"/>
          <p:cNvPicPr preferRelativeResize="0"/>
          <p:nvPr/>
        </p:nvPicPr>
        <p:blipFill>
          <a:blip r:embed="rId8">
            <a:alphaModFix/>
          </a:blip>
          <a:stretch>
            <a:fillRect/>
          </a:stretch>
        </p:blipFill>
        <p:spPr>
          <a:xfrm>
            <a:off x="7768500" y="773200"/>
            <a:ext cx="803876" cy="8038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6" name="Shape 336"/>
        <p:cNvGrpSpPr/>
        <p:nvPr/>
      </p:nvGrpSpPr>
      <p:grpSpPr>
        <a:xfrm>
          <a:off x="0" y="0"/>
          <a:ext cx="0" cy="0"/>
          <a:chOff x="0" y="0"/>
          <a:chExt cx="0" cy="0"/>
        </a:xfrm>
      </p:grpSpPr>
      <p:sp>
        <p:nvSpPr>
          <p:cNvPr id="337" name="Google Shape;33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35"/>
          <p:cNvSpPr txBox="1"/>
          <p:nvPr/>
        </p:nvSpPr>
        <p:spPr>
          <a:xfrm>
            <a:off x="2987250" y="210200"/>
            <a:ext cx="3000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600">
              <a:solidFill>
                <a:schemeClr val="dk1"/>
              </a:solidFill>
            </a:endParaRPr>
          </a:p>
        </p:txBody>
      </p:sp>
      <p:sp>
        <p:nvSpPr>
          <p:cNvPr id="339" name="Google Shape;339;p35"/>
          <p:cNvSpPr txBox="1"/>
          <p:nvPr/>
        </p:nvSpPr>
        <p:spPr>
          <a:xfrm>
            <a:off x="134375" y="4520125"/>
            <a:ext cx="2542500" cy="5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Exo 2"/>
              <a:ea typeface="Exo 2"/>
              <a:cs typeface="Exo 2"/>
              <a:sym typeface="Exo 2"/>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sp>
        <p:nvSpPr>
          <p:cNvPr id="340" name="Google Shape;340;p35"/>
          <p:cNvSpPr txBox="1"/>
          <p:nvPr/>
        </p:nvSpPr>
        <p:spPr>
          <a:xfrm>
            <a:off x="3298025" y="1958650"/>
            <a:ext cx="4580100" cy="134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Roboto"/>
                <a:ea typeface="Roboto"/>
                <a:cs typeface="Roboto"/>
                <a:sym typeface="Roboto"/>
              </a:rPr>
              <a:t>Oleg Ramanovich</a:t>
            </a:r>
            <a:r>
              <a:rPr lang="en" sz="2500">
                <a:solidFill>
                  <a:schemeClr val="dk1"/>
                </a:solidFill>
                <a:latin typeface="Roboto"/>
                <a:ea typeface="Roboto"/>
                <a:cs typeface="Roboto"/>
                <a:sym typeface="Roboto"/>
              </a:rPr>
              <a:t> </a:t>
            </a:r>
            <a:endParaRPr sz="2500">
              <a:solidFill>
                <a:schemeClr val="dk1"/>
              </a:solidFill>
            </a:endParaRPr>
          </a:p>
          <a:p>
            <a:pPr indent="0" lvl="0" marL="0" rtl="0" algn="l">
              <a:spcBef>
                <a:spcPts val="0"/>
              </a:spcBef>
              <a:spcAft>
                <a:spcPts val="0"/>
              </a:spcAft>
              <a:buNone/>
            </a:pPr>
            <a:r>
              <a:rPr lang="en" sz="2500">
                <a:solidFill>
                  <a:schemeClr val="dk1"/>
                </a:solidFill>
                <a:latin typeface="Exo 2"/>
                <a:ea typeface="Exo 2"/>
                <a:cs typeface="Exo 2"/>
                <a:sym typeface="Exo 2"/>
              </a:rPr>
              <a:t>ramanovich.com</a:t>
            </a:r>
            <a:endParaRPr sz="2500">
              <a:solidFill>
                <a:schemeClr val="dk1"/>
              </a:solidFill>
              <a:latin typeface="Exo 2"/>
              <a:ea typeface="Exo 2"/>
              <a:cs typeface="Exo 2"/>
              <a:sym typeface="Exo 2"/>
            </a:endParaRPr>
          </a:p>
          <a:p>
            <a:pPr indent="0" lvl="0" marL="0" rtl="0" algn="l">
              <a:spcBef>
                <a:spcPts val="0"/>
              </a:spcBef>
              <a:spcAft>
                <a:spcPts val="0"/>
              </a:spcAft>
              <a:buNone/>
            </a:pPr>
            <a:r>
              <a:rPr lang="en" sz="2500">
                <a:solidFill>
                  <a:schemeClr val="dk1"/>
                </a:solidFill>
                <a:latin typeface="Exo 2"/>
                <a:ea typeface="Exo 2"/>
                <a:cs typeface="Exo 2"/>
                <a:sym typeface="Exo 2"/>
              </a:rPr>
              <a:t>oleg.ramanovich.s@gmail.com</a:t>
            </a:r>
            <a:endParaRPr sz="2500">
              <a:solidFill>
                <a:schemeClr val="dk1"/>
              </a:solidFill>
              <a:latin typeface="Exo 2"/>
              <a:ea typeface="Exo 2"/>
              <a:cs typeface="Exo 2"/>
              <a:sym typeface="Exo 2"/>
            </a:endParaRPr>
          </a:p>
          <a:p>
            <a:pPr indent="0" lvl="0" marL="0" rtl="0" algn="ctr">
              <a:spcBef>
                <a:spcPts val="0"/>
              </a:spcBef>
              <a:spcAft>
                <a:spcPts val="0"/>
              </a:spcAft>
              <a:buNone/>
            </a:pPr>
            <a:r>
              <a:t/>
            </a:r>
            <a:endParaRPr sz="2000">
              <a:solidFill>
                <a:schemeClr val="dk1"/>
              </a:solidFill>
              <a:latin typeface="Roboto"/>
              <a:ea typeface="Roboto"/>
              <a:cs typeface="Roboto"/>
              <a:sym typeface="Roboto"/>
            </a:endParaRPr>
          </a:p>
        </p:txBody>
      </p:sp>
      <p:sp>
        <p:nvSpPr>
          <p:cNvPr id="341" name="Google Shape;341;p35"/>
          <p:cNvSpPr txBox="1"/>
          <p:nvPr/>
        </p:nvSpPr>
        <p:spPr>
          <a:xfrm>
            <a:off x="2805125" y="210200"/>
            <a:ext cx="3000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Контакты</a:t>
            </a:r>
            <a:endParaRPr b="1" sz="3600">
              <a:solidFill>
                <a:schemeClr val="dk1"/>
              </a:solidFill>
            </a:endParaRPr>
          </a:p>
        </p:txBody>
      </p:sp>
      <p:pic>
        <p:nvPicPr>
          <p:cNvPr id="342" name="Google Shape;342;p35"/>
          <p:cNvPicPr preferRelativeResize="0"/>
          <p:nvPr/>
        </p:nvPicPr>
        <p:blipFill>
          <a:blip r:embed="rId4">
            <a:alphaModFix/>
          </a:blip>
          <a:stretch>
            <a:fillRect/>
          </a:stretch>
        </p:blipFill>
        <p:spPr>
          <a:xfrm>
            <a:off x="1387925" y="1730050"/>
            <a:ext cx="1727875" cy="1700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36"/>
          <p:cNvSpPr txBox="1"/>
          <p:nvPr/>
        </p:nvSpPr>
        <p:spPr>
          <a:xfrm>
            <a:off x="2987250" y="210200"/>
            <a:ext cx="3000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Вопросы</a:t>
            </a:r>
            <a:endParaRPr b="1" sz="3600">
              <a:solidFill>
                <a:schemeClr val="dk1"/>
              </a:solidFill>
            </a:endParaRPr>
          </a:p>
        </p:txBody>
      </p:sp>
      <p:sp>
        <p:nvSpPr>
          <p:cNvPr id="349" name="Google Shape;349;p36"/>
          <p:cNvSpPr txBox="1"/>
          <p:nvPr/>
        </p:nvSpPr>
        <p:spPr>
          <a:xfrm>
            <a:off x="134375" y="4520125"/>
            <a:ext cx="2542500" cy="5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Exo 2"/>
              <a:ea typeface="Exo 2"/>
              <a:cs typeface="Exo 2"/>
              <a:sym typeface="Exo 2"/>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pic>
        <p:nvPicPr>
          <p:cNvPr id="350" name="Google Shape;350;p36"/>
          <p:cNvPicPr preferRelativeResize="0"/>
          <p:nvPr/>
        </p:nvPicPr>
        <p:blipFill>
          <a:blip r:embed="rId4">
            <a:alphaModFix amt="35000"/>
          </a:blip>
          <a:stretch>
            <a:fillRect/>
          </a:stretch>
        </p:blipFill>
        <p:spPr>
          <a:xfrm>
            <a:off x="3252762" y="1374288"/>
            <a:ext cx="2316575" cy="2316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4" name="Shape 354"/>
        <p:cNvGrpSpPr/>
        <p:nvPr/>
      </p:nvGrpSpPr>
      <p:grpSpPr>
        <a:xfrm>
          <a:off x="0" y="0"/>
          <a:ext cx="0" cy="0"/>
          <a:chOff x="0" y="0"/>
          <a:chExt cx="0" cy="0"/>
        </a:xfrm>
      </p:grpSpPr>
      <p:sp>
        <p:nvSpPr>
          <p:cNvPr id="355" name="Google Shape;35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37"/>
          <p:cNvSpPr txBox="1"/>
          <p:nvPr/>
        </p:nvSpPr>
        <p:spPr>
          <a:xfrm>
            <a:off x="3475550" y="1894775"/>
            <a:ext cx="39837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Nice Question ! </a:t>
            </a:r>
            <a:endParaRPr sz="3000"/>
          </a:p>
        </p:txBody>
      </p:sp>
      <p:pic>
        <p:nvPicPr>
          <p:cNvPr id="357" name="Google Shape;357;p37"/>
          <p:cNvPicPr preferRelativeResize="0"/>
          <p:nvPr/>
        </p:nvPicPr>
        <p:blipFill>
          <a:blip r:embed="rId4">
            <a:alphaModFix/>
          </a:blip>
          <a:stretch>
            <a:fillRect/>
          </a:stretch>
        </p:blipFill>
        <p:spPr>
          <a:xfrm>
            <a:off x="1737500" y="1103100"/>
            <a:ext cx="1371600" cy="1905000"/>
          </a:xfrm>
          <a:prstGeom prst="rect">
            <a:avLst/>
          </a:prstGeom>
          <a:noFill/>
          <a:ln>
            <a:noFill/>
          </a:ln>
        </p:spPr>
      </p:pic>
      <p:sp>
        <p:nvSpPr>
          <p:cNvPr id="358" name="Google Shape;358;p37"/>
          <p:cNvSpPr txBox="1"/>
          <p:nvPr/>
        </p:nvSpPr>
        <p:spPr>
          <a:xfrm>
            <a:off x="134375" y="4520125"/>
            <a:ext cx="2542500" cy="5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5"/>
          <p:cNvSpPr txBox="1"/>
          <p:nvPr/>
        </p:nvSpPr>
        <p:spPr>
          <a:xfrm>
            <a:off x="626825" y="1376650"/>
            <a:ext cx="8574000" cy="3146700"/>
          </a:xfrm>
          <a:prstGeom prst="rect">
            <a:avLst/>
          </a:prstGeom>
          <a:noFill/>
          <a:ln>
            <a:noFill/>
          </a:ln>
        </p:spPr>
        <p:txBody>
          <a:bodyPr anchorCtr="0" anchor="t" bIns="91425" lIns="91425" spcFirstLastPara="1" rIns="91425" wrap="square" tIns="182875">
            <a:noAutofit/>
          </a:bodyPr>
          <a:lstStyle/>
          <a:p>
            <a:pPr indent="-368300" lvl="0" marL="457200" rtl="0" algn="l">
              <a:lnSpc>
                <a:spcPct val="112000"/>
              </a:lnSpc>
              <a:spcBef>
                <a:spcPts val="1000"/>
              </a:spcBef>
              <a:spcAft>
                <a:spcPts val="0"/>
              </a:spcAft>
              <a:buSzPts val="2200"/>
              <a:buChar char="●"/>
            </a:pPr>
            <a:r>
              <a:rPr b="1" lang="en" sz="2200"/>
              <a:t>Подбирать наилучшие методы взаимодействия с заинтересованными лицами в автобизнесе </a:t>
            </a:r>
            <a:endParaRPr b="1" sz="2200"/>
          </a:p>
          <a:p>
            <a:pPr indent="-368300" lvl="0" marL="457200" rtl="0" algn="l">
              <a:lnSpc>
                <a:spcPct val="112000"/>
              </a:lnSpc>
              <a:spcBef>
                <a:spcPts val="1000"/>
              </a:spcBef>
              <a:spcAft>
                <a:spcPts val="0"/>
              </a:spcAft>
              <a:buSzPts val="2200"/>
              <a:buChar char="●"/>
            </a:pPr>
            <a:r>
              <a:rPr b="1" lang="en" sz="2200"/>
              <a:t>Выбирать наилучший формат встреч для сбора требований</a:t>
            </a:r>
            <a:endParaRPr b="1" sz="2200"/>
          </a:p>
          <a:p>
            <a:pPr indent="-368300" lvl="0" marL="457200" rtl="0" algn="l">
              <a:lnSpc>
                <a:spcPct val="112000"/>
              </a:lnSpc>
              <a:spcBef>
                <a:spcPts val="1000"/>
              </a:spcBef>
              <a:spcAft>
                <a:spcPts val="0"/>
              </a:spcAft>
              <a:buSzPts val="2200"/>
              <a:buChar char="●"/>
            </a:pPr>
            <a:r>
              <a:rPr b="1" lang="en" sz="2200"/>
              <a:t>Трансформировать схемы BPMN и UML</a:t>
            </a:r>
            <a:endParaRPr b="1" sz="2200"/>
          </a:p>
          <a:p>
            <a:pPr indent="-368300" lvl="0" marL="457200" rtl="0" algn="l">
              <a:lnSpc>
                <a:spcPct val="112000"/>
              </a:lnSpc>
              <a:spcBef>
                <a:spcPts val="1000"/>
              </a:spcBef>
              <a:spcAft>
                <a:spcPts val="0"/>
              </a:spcAft>
              <a:buSzPts val="2200"/>
              <a:buChar char="●"/>
            </a:pPr>
            <a:r>
              <a:rPr b="1" lang="en" sz="2200"/>
              <a:t>Выявлять наиболее оптимальные методы сбора обратной связи в автобизнесе</a:t>
            </a:r>
            <a:endParaRPr b="1" sz="2200"/>
          </a:p>
          <a:p>
            <a:pPr indent="0" lvl="0" marL="0" rtl="0" algn="l">
              <a:lnSpc>
                <a:spcPct val="115000"/>
              </a:lnSpc>
              <a:spcBef>
                <a:spcPts val="0"/>
              </a:spcBef>
              <a:spcAft>
                <a:spcPts val="0"/>
              </a:spcAft>
              <a:buNone/>
            </a:pPr>
            <a:r>
              <a:t/>
            </a:r>
            <a:endParaRPr b="1" sz="2200"/>
          </a:p>
          <a:p>
            <a:pPr indent="0" lvl="0" marL="0" rtl="0" algn="l">
              <a:lnSpc>
                <a:spcPct val="115000"/>
              </a:lnSpc>
              <a:spcBef>
                <a:spcPts val="0"/>
              </a:spcBef>
              <a:spcAft>
                <a:spcPts val="0"/>
              </a:spcAft>
              <a:buNone/>
            </a:pPr>
            <a:r>
              <a:t/>
            </a:r>
            <a:endParaRPr b="1" sz="2200">
              <a:latin typeface="Exo 2"/>
              <a:ea typeface="Exo 2"/>
              <a:cs typeface="Exo 2"/>
              <a:sym typeface="Exo 2"/>
            </a:endParaRPr>
          </a:p>
          <a:p>
            <a:pPr indent="0" lvl="0" marL="0" rtl="0" algn="l">
              <a:lnSpc>
                <a:spcPct val="115000"/>
              </a:lnSpc>
              <a:spcBef>
                <a:spcPts val="0"/>
              </a:spcBef>
              <a:spcAft>
                <a:spcPts val="0"/>
              </a:spcAft>
              <a:buNone/>
            </a:pPr>
            <a:r>
              <a:t/>
            </a:r>
            <a:endParaRPr b="1" sz="2200">
              <a:latin typeface="Exo 2"/>
              <a:ea typeface="Exo 2"/>
              <a:cs typeface="Exo 2"/>
              <a:sym typeface="Exo 2"/>
            </a:endParaRPr>
          </a:p>
        </p:txBody>
      </p:sp>
      <p:sp>
        <p:nvSpPr>
          <p:cNvPr id="77" name="Google Shape;77;p15"/>
          <p:cNvSpPr txBox="1"/>
          <p:nvPr/>
        </p:nvSpPr>
        <p:spPr>
          <a:xfrm>
            <a:off x="2071700" y="-66000"/>
            <a:ext cx="6679500" cy="104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После доклада вы сможете:   </a:t>
            </a:r>
            <a:endParaRPr sz="3600">
              <a:solidFill>
                <a:srgbClr val="FF0000"/>
              </a:solidFill>
            </a:endParaRPr>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Image result for plan" id="79" name="Google Shape;79;p15"/>
          <p:cNvPicPr preferRelativeResize="0"/>
          <p:nvPr/>
        </p:nvPicPr>
        <p:blipFill>
          <a:blip r:embed="rId4">
            <a:alphaModFix/>
          </a:blip>
          <a:stretch>
            <a:fillRect/>
          </a:stretch>
        </p:blipFill>
        <p:spPr>
          <a:xfrm>
            <a:off x="763825" y="212050"/>
            <a:ext cx="1128375" cy="104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5" name="Google Shape;85;p16"/>
          <p:cNvSpPr txBox="1"/>
          <p:nvPr/>
        </p:nvSpPr>
        <p:spPr>
          <a:xfrm>
            <a:off x="1095700" y="77775"/>
            <a:ext cx="7054200" cy="78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Где я применил?  </a:t>
            </a:r>
            <a:endParaRPr b="1" sz="3600">
              <a:solidFill>
                <a:schemeClr val="dk1"/>
              </a:solidFill>
            </a:endParaRPr>
          </a:p>
        </p:txBody>
      </p:sp>
      <p:grpSp>
        <p:nvGrpSpPr>
          <p:cNvPr id="86" name="Google Shape;86;p16"/>
          <p:cNvGrpSpPr/>
          <p:nvPr/>
        </p:nvGrpSpPr>
        <p:grpSpPr>
          <a:xfrm>
            <a:off x="705763" y="1423900"/>
            <a:ext cx="2476800" cy="1200300"/>
            <a:chOff x="4647413" y="2265000"/>
            <a:chExt cx="2476800" cy="1200300"/>
          </a:xfrm>
        </p:grpSpPr>
        <p:pic>
          <p:nvPicPr>
            <p:cNvPr id="87" name="Google Shape;87;p16"/>
            <p:cNvPicPr preferRelativeResize="0"/>
            <p:nvPr/>
          </p:nvPicPr>
          <p:blipFill>
            <a:blip r:embed="rId4">
              <a:alphaModFix/>
            </a:blip>
            <a:stretch>
              <a:fillRect/>
            </a:stretch>
          </p:blipFill>
          <p:spPr>
            <a:xfrm>
              <a:off x="5429238" y="2265000"/>
              <a:ext cx="796400" cy="910186"/>
            </a:xfrm>
            <a:prstGeom prst="rect">
              <a:avLst/>
            </a:prstGeom>
            <a:noFill/>
            <a:ln>
              <a:noFill/>
            </a:ln>
          </p:spPr>
        </p:pic>
        <p:sp>
          <p:nvSpPr>
            <p:cNvPr id="88" name="Google Shape;88;p16"/>
            <p:cNvSpPr txBox="1"/>
            <p:nvPr/>
          </p:nvSpPr>
          <p:spPr>
            <a:xfrm>
              <a:off x="4647413" y="3206400"/>
              <a:ext cx="2476800" cy="258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b="1" lang="en" sz="2400">
                  <a:solidFill>
                    <a:schemeClr val="dk1"/>
                  </a:solidFill>
                </a:rPr>
                <a:t>&gt;</a:t>
              </a:r>
              <a:r>
                <a:rPr b="1" lang="en" sz="2400">
                  <a:solidFill>
                    <a:schemeClr val="dk1"/>
                  </a:solidFill>
                </a:rPr>
                <a:t> 1000 человек</a:t>
              </a:r>
              <a:endParaRPr/>
            </a:p>
          </p:txBody>
        </p:sp>
      </p:grpSp>
      <p:grpSp>
        <p:nvGrpSpPr>
          <p:cNvPr id="89" name="Google Shape;89;p16"/>
          <p:cNvGrpSpPr/>
          <p:nvPr/>
        </p:nvGrpSpPr>
        <p:grpSpPr>
          <a:xfrm>
            <a:off x="2710575" y="1423900"/>
            <a:ext cx="4496100" cy="1532350"/>
            <a:chOff x="5837925" y="1076550"/>
            <a:chExt cx="4496100" cy="1532350"/>
          </a:xfrm>
        </p:grpSpPr>
        <p:pic>
          <p:nvPicPr>
            <p:cNvPr id="90" name="Google Shape;90;p16"/>
            <p:cNvPicPr preferRelativeResize="0"/>
            <p:nvPr/>
          </p:nvPicPr>
          <p:blipFill>
            <a:blip r:embed="rId5">
              <a:alphaModFix/>
            </a:blip>
            <a:stretch>
              <a:fillRect/>
            </a:stretch>
          </p:blipFill>
          <p:spPr>
            <a:xfrm>
              <a:off x="7687775" y="1076550"/>
              <a:ext cx="796391" cy="915002"/>
            </a:xfrm>
            <a:prstGeom prst="rect">
              <a:avLst/>
            </a:prstGeom>
            <a:noFill/>
            <a:ln>
              <a:noFill/>
            </a:ln>
          </p:spPr>
        </p:pic>
        <p:sp>
          <p:nvSpPr>
            <p:cNvPr id="91" name="Google Shape;91;p16"/>
            <p:cNvSpPr txBox="1"/>
            <p:nvPr/>
          </p:nvSpPr>
          <p:spPr>
            <a:xfrm>
              <a:off x="5837925" y="2027800"/>
              <a:ext cx="4496100" cy="58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Распределенные </a:t>
              </a:r>
              <a:endParaRPr b="1" sz="2400">
                <a:solidFill>
                  <a:schemeClr val="dk1"/>
                </a:solidFill>
              </a:endParaRPr>
            </a:p>
            <a:p>
              <a:pPr indent="0" lvl="0" marL="0" rtl="0" algn="ctr">
                <a:spcBef>
                  <a:spcPts val="0"/>
                </a:spcBef>
                <a:spcAft>
                  <a:spcPts val="0"/>
                </a:spcAft>
                <a:buNone/>
              </a:pPr>
              <a:r>
                <a:rPr b="1" lang="en" sz="2400">
                  <a:solidFill>
                    <a:schemeClr val="dk1"/>
                  </a:solidFill>
                </a:rPr>
                <a:t>филиалы </a:t>
              </a:r>
              <a:endParaRPr/>
            </a:p>
          </p:txBody>
        </p:sp>
      </p:grpSp>
      <p:grpSp>
        <p:nvGrpSpPr>
          <p:cNvPr id="92" name="Google Shape;92;p16"/>
          <p:cNvGrpSpPr/>
          <p:nvPr/>
        </p:nvGrpSpPr>
        <p:grpSpPr>
          <a:xfrm>
            <a:off x="2268950" y="3402112"/>
            <a:ext cx="1542300" cy="1313713"/>
            <a:chOff x="3310400" y="2168737"/>
            <a:chExt cx="1542300" cy="1313713"/>
          </a:xfrm>
        </p:grpSpPr>
        <p:pic>
          <p:nvPicPr>
            <p:cNvPr id="93" name="Google Shape;93;p16"/>
            <p:cNvPicPr preferRelativeResize="0"/>
            <p:nvPr/>
          </p:nvPicPr>
          <p:blipFill>
            <a:blip r:embed="rId6">
              <a:alphaModFix/>
            </a:blip>
            <a:stretch>
              <a:fillRect/>
            </a:stretch>
          </p:blipFill>
          <p:spPr>
            <a:xfrm>
              <a:off x="3561262" y="2168737"/>
              <a:ext cx="1040575" cy="1037526"/>
            </a:xfrm>
            <a:prstGeom prst="rect">
              <a:avLst/>
            </a:prstGeom>
            <a:noFill/>
            <a:ln>
              <a:noFill/>
            </a:ln>
          </p:spPr>
        </p:pic>
        <p:sp>
          <p:nvSpPr>
            <p:cNvPr id="94" name="Google Shape;94;p16"/>
            <p:cNvSpPr txBox="1"/>
            <p:nvPr/>
          </p:nvSpPr>
          <p:spPr>
            <a:xfrm>
              <a:off x="3310400" y="2950550"/>
              <a:ext cx="1542300" cy="531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b="1" lang="en" sz="2400">
                  <a:solidFill>
                    <a:schemeClr val="dk1"/>
                  </a:solidFill>
                </a:rPr>
                <a:t>~ 12 мес </a:t>
              </a:r>
              <a:endParaRPr/>
            </a:p>
          </p:txBody>
        </p:sp>
      </p:grpSp>
      <p:grpSp>
        <p:nvGrpSpPr>
          <p:cNvPr id="95" name="Google Shape;95;p16"/>
          <p:cNvGrpSpPr/>
          <p:nvPr/>
        </p:nvGrpSpPr>
        <p:grpSpPr>
          <a:xfrm>
            <a:off x="6098300" y="3402100"/>
            <a:ext cx="1495500" cy="1448050"/>
            <a:chOff x="8652425" y="3163600"/>
            <a:chExt cx="1495500" cy="1448050"/>
          </a:xfrm>
        </p:grpSpPr>
        <p:pic>
          <p:nvPicPr>
            <p:cNvPr id="96" name="Google Shape;96;p16"/>
            <p:cNvPicPr preferRelativeResize="0"/>
            <p:nvPr/>
          </p:nvPicPr>
          <p:blipFill>
            <a:blip r:embed="rId7">
              <a:alphaModFix/>
            </a:blip>
            <a:stretch>
              <a:fillRect/>
            </a:stretch>
          </p:blipFill>
          <p:spPr>
            <a:xfrm>
              <a:off x="8910825" y="3163600"/>
              <a:ext cx="686255" cy="915000"/>
            </a:xfrm>
            <a:prstGeom prst="rect">
              <a:avLst/>
            </a:prstGeom>
            <a:noFill/>
            <a:ln>
              <a:noFill/>
            </a:ln>
          </p:spPr>
        </p:pic>
        <p:sp>
          <p:nvSpPr>
            <p:cNvPr id="97" name="Google Shape;97;p16"/>
            <p:cNvSpPr txBox="1"/>
            <p:nvPr/>
          </p:nvSpPr>
          <p:spPr>
            <a:xfrm>
              <a:off x="8652425" y="3827450"/>
              <a:ext cx="1495500" cy="7842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b="1" lang="en" sz="2400">
                  <a:solidFill>
                    <a:schemeClr val="dk1"/>
                  </a:solidFill>
                </a:rPr>
                <a:t>  </a:t>
              </a:r>
              <a:r>
                <a:rPr b="1" lang="en" sz="2400">
                  <a:solidFill>
                    <a:schemeClr val="dk1"/>
                  </a:solidFill>
                </a:rPr>
                <a:t> 8+2</a:t>
              </a:r>
              <a:endParaRPr b="1" sz="2400">
                <a:solidFill>
                  <a:schemeClr val="dk1"/>
                </a:solidFill>
              </a:endParaRPr>
            </a:p>
          </p:txBody>
        </p:sp>
      </p:grpSp>
      <p:grpSp>
        <p:nvGrpSpPr>
          <p:cNvPr id="98" name="Google Shape;98;p16"/>
          <p:cNvGrpSpPr/>
          <p:nvPr/>
        </p:nvGrpSpPr>
        <p:grpSpPr>
          <a:xfrm>
            <a:off x="7346425" y="1423900"/>
            <a:ext cx="1302300" cy="1294600"/>
            <a:chOff x="1257400" y="3262250"/>
            <a:chExt cx="1302300" cy="1294600"/>
          </a:xfrm>
        </p:grpSpPr>
        <p:pic>
          <p:nvPicPr>
            <p:cNvPr id="99" name="Google Shape;99;p16"/>
            <p:cNvPicPr preferRelativeResize="0"/>
            <p:nvPr/>
          </p:nvPicPr>
          <p:blipFill>
            <a:blip r:embed="rId8">
              <a:alphaModFix/>
            </a:blip>
            <a:stretch>
              <a:fillRect/>
            </a:stretch>
          </p:blipFill>
          <p:spPr>
            <a:xfrm>
              <a:off x="1293075" y="3262250"/>
              <a:ext cx="1143744" cy="915000"/>
            </a:xfrm>
            <a:prstGeom prst="rect">
              <a:avLst/>
            </a:prstGeom>
            <a:noFill/>
            <a:ln>
              <a:noFill/>
            </a:ln>
          </p:spPr>
        </p:pic>
        <p:sp>
          <p:nvSpPr>
            <p:cNvPr id="100" name="Google Shape;100;p16"/>
            <p:cNvSpPr txBox="1"/>
            <p:nvPr/>
          </p:nvSpPr>
          <p:spPr>
            <a:xfrm>
              <a:off x="1257400" y="3975750"/>
              <a:ext cx="1302300" cy="5811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b="1" lang="en" sz="2400">
                  <a:solidFill>
                    <a:schemeClr val="dk1"/>
                  </a:solidFill>
                </a:rPr>
                <a:t>Scrum</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7"/>
          <p:cNvSpPr txBox="1"/>
          <p:nvPr/>
        </p:nvSpPr>
        <p:spPr>
          <a:xfrm>
            <a:off x="1913100" y="290575"/>
            <a:ext cx="6338100" cy="91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Особенности экспертов в автобизнесе</a:t>
            </a:r>
            <a:endParaRPr b="1" sz="3600">
              <a:solidFill>
                <a:srgbClr val="FF0000"/>
              </a:solidFill>
            </a:endParaRPr>
          </a:p>
        </p:txBody>
      </p:sp>
      <p:sp>
        <p:nvSpPr>
          <p:cNvPr id="106" name="Google Shape;106;p17"/>
          <p:cNvSpPr txBox="1"/>
          <p:nvPr/>
        </p:nvSpPr>
        <p:spPr>
          <a:xfrm>
            <a:off x="664500" y="1667750"/>
            <a:ext cx="8647200" cy="3498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chemeClr val="dk1"/>
              </a:buClr>
              <a:buSzPts val="2400"/>
              <a:buChar char="●"/>
            </a:pPr>
            <a:r>
              <a:rPr b="1" lang="en" sz="2400">
                <a:solidFill>
                  <a:schemeClr val="dk1"/>
                </a:solidFill>
              </a:rPr>
              <a:t>Консервативны по отношению к отрасли IT</a:t>
            </a:r>
            <a:endParaRPr b="1" sz="2400">
              <a:solidFill>
                <a:schemeClr val="dk1"/>
              </a:solidFill>
            </a:endParaRPr>
          </a:p>
          <a:p>
            <a:pPr indent="-381000" lvl="0" marL="457200" rtl="0" algn="l">
              <a:lnSpc>
                <a:spcPct val="115000"/>
              </a:lnSpc>
              <a:spcBef>
                <a:spcPts val="1000"/>
              </a:spcBef>
              <a:spcAft>
                <a:spcPts val="0"/>
              </a:spcAft>
              <a:buSzPts val="2400"/>
              <a:buChar char="●"/>
            </a:pPr>
            <a:r>
              <a:rPr b="1" lang="en" sz="2400"/>
              <a:t>Нехватка</a:t>
            </a:r>
            <a:r>
              <a:rPr b="1" lang="en" sz="2400"/>
              <a:t> экспертов  </a:t>
            </a:r>
            <a:endParaRPr b="1" sz="2400"/>
          </a:p>
          <a:p>
            <a:pPr indent="-381000" lvl="0" marL="457200" rtl="0" algn="l">
              <a:lnSpc>
                <a:spcPct val="115000"/>
              </a:lnSpc>
              <a:spcBef>
                <a:spcPts val="1000"/>
              </a:spcBef>
              <a:spcAft>
                <a:spcPts val="0"/>
              </a:spcAft>
              <a:buSzPts val="2400"/>
              <a:buChar char="●"/>
            </a:pPr>
            <a:r>
              <a:rPr b="1" lang="en" sz="2400"/>
              <a:t>Управляют компанией с применением Excel</a:t>
            </a:r>
            <a:endParaRPr b="1" sz="2400"/>
          </a:p>
          <a:p>
            <a:pPr indent="-381000" lvl="0" marL="457200" rtl="0" algn="l">
              <a:lnSpc>
                <a:spcPct val="115000"/>
              </a:lnSpc>
              <a:spcBef>
                <a:spcPts val="1000"/>
              </a:spcBef>
              <a:spcAft>
                <a:spcPts val="0"/>
              </a:spcAft>
              <a:buClr>
                <a:schemeClr val="dk1"/>
              </a:buClr>
              <a:buSzPts val="2400"/>
              <a:buChar char="●"/>
            </a:pPr>
            <a:r>
              <a:rPr b="1" lang="en" sz="2400">
                <a:solidFill>
                  <a:schemeClr val="dk1"/>
                </a:solidFill>
              </a:rPr>
              <a:t>Пренебрегают</a:t>
            </a:r>
            <a:r>
              <a:rPr b="1" lang="en" sz="2400">
                <a:solidFill>
                  <a:schemeClr val="dk1"/>
                </a:solidFill>
              </a:rPr>
              <a:t> прочтением документации даже в небольшом объёме </a:t>
            </a:r>
            <a:endParaRPr b="1" sz="2400">
              <a:solidFill>
                <a:schemeClr val="dk1"/>
              </a:solidFill>
            </a:endParaRPr>
          </a:p>
          <a:p>
            <a:pPr indent="0" lvl="0" marL="0" rtl="0" algn="l">
              <a:lnSpc>
                <a:spcPct val="150000"/>
              </a:lnSpc>
              <a:spcBef>
                <a:spcPts val="0"/>
              </a:spcBef>
              <a:spcAft>
                <a:spcPts val="0"/>
              </a:spcAft>
              <a:buNone/>
            </a:pPr>
            <a:r>
              <a:t/>
            </a:r>
            <a:endParaRPr b="1" sz="2400">
              <a:solidFill>
                <a:schemeClr val="dk1"/>
              </a:solidFill>
            </a:endParaRPr>
          </a:p>
          <a:p>
            <a:pPr indent="0" lvl="0" marL="0" rtl="0" algn="l">
              <a:lnSpc>
                <a:spcPct val="150000"/>
              </a:lnSpc>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p:txBody>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8" name="Google Shape;108;p17"/>
          <p:cNvGrpSpPr/>
          <p:nvPr/>
        </p:nvGrpSpPr>
        <p:grpSpPr>
          <a:xfrm>
            <a:off x="777895" y="93508"/>
            <a:ext cx="1185903" cy="1112969"/>
            <a:chOff x="530675" y="346100"/>
            <a:chExt cx="1620750" cy="1620750"/>
          </a:xfrm>
        </p:grpSpPr>
        <p:pic>
          <p:nvPicPr>
            <p:cNvPr descr="Image result for service" id="109" name="Google Shape;109;p17"/>
            <p:cNvPicPr preferRelativeResize="0"/>
            <p:nvPr/>
          </p:nvPicPr>
          <p:blipFill>
            <a:blip r:embed="rId4">
              <a:alphaModFix/>
            </a:blip>
            <a:stretch>
              <a:fillRect/>
            </a:stretch>
          </p:blipFill>
          <p:spPr>
            <a:xfrm>
              <a:off x="530675" y="346100"/>
              <a:ext cx="1620750" cy="1620750"/>
            </a:xfrm>
            <a:prstGeom prst="rect">
              <a:avLst/>
            </a:prstGeom>
            <a:noFill/>
            <a:ln>
              <a:noFill/>
            </a:ln>
          </p:spPr>
        </p:pic>
        <p:sp>
          <p:nvSpPr>
            <p:cNvPr id="110" name="Google Shape;110;p17"/>
            <p:cNvSpPr/>
            <p:nvPr/>
          </p:nvSpPr>
          <p:spPr>
            <a:xfrm>
              <a:off x="727150" y="1597500"/>
              <a:ext cx="188400" cy="18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1764025" y="1589575"/>
              <a:ext cx="188400" cy="18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8"/>
          <p:cNvSpPr txBox="1"/>
          <p:nvPr/>
        </p:nvSpPr>
        <p:spPr>
          <a:xfrm>
            <a:off x="659150" y="1435250"/>
            <a:ext cx="7581000" cy="36018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500"/>
              </a:spcBef>
              <a:spcAft>
                <a:spcPts val="0"/>
              </a:spcAft>
              <a:buSzPts val="2200"/>
              <a:buChar char="●"/>
            </a:pPr>
            <a:r>
              <a:rPr b="1" lang="en" sz="2200">
                <a:solidFill>
                  <a:schemeClr val="dk1"/>
                </a:solidFill>
              </a:rPr>
              <a:t>Требуется объяснять, для чего аналитик на проекте</a:t>
            </a:r>
            <a:endParaRPr b="1" sz="2200">
              <a:solidFill>
                <a:schemeClr val="dk1"/>
              </a:solidFill>
            </a:endParaRPr>
          </a:p>
          <a:p>
            <a:pPr indent="-368300" lvl="0" marL="457200" rtl="0" algn="l">
              <a:lnSpc>
                <a:spcPct val="115000"/>
              </a:lnSpc>
              <a:spcBef>
                <a:spcPts val="1500"/>
              </a:spcBef>
              <a:spcAft>
                <a:spcPts val="0"/>
              </a:spcAft>
              <a:buSzPts val="2200"/>
              <a:buChar char="●"/>
            </a:pPr>
            <a:r>
              <a:rPr b="1" lang="en" sz="2200"/>
              <a:t>Не любят интервью с “глупыми” вопросами</a:t>
            </a:r>
            <a:endParaRPr b="1" sz="2200"/>
          </a:p>
          <a:p>
            <a:pPr indent="-368300" lvl="0" marL="457200" rtl="0" algn="l">
              <a:lnSpc>
                <a:spcPct val="115000"/>
              </a:lnSpc>
              <a:spcBef>
                <a:spcPts val="1500"/>
              </a:spcBef>
              <a:spcAft>
                <a:spcPts val="0"/>
              </a:spcAft>
              <a:buSzPts val="2200"/>
              <a:buChar char="●"/>
            </a:pPr>
            <a:r>
              <a:rPr b="1" lang="en" sz="2200"/>
              <a:t>“Сделайте мне вон как у тех ребят, но с зеленой кнопкой”  Балдук И.В. </a:t>
            </a:r>
            <a:endParaRPr b="1" sz="2200"/>
          </a:p>
          <a:p>
            <a:pPr indent="-368300" lvl="0" marL="457200" rtl="0" algn="l">
              <a:lnSpc>
                <a:spcPct val="115000"/>
              </a:lnSpc>
              <a:spcBef>
                <a:spcPts val="1500"/>
              </a:spcBef>
              <a:spcAft>
                <a:spcPts val="0"/>
              </a:spcAft>
              <a:buSzPts val="2200"/>
              <a:buChar char="●"/>
            </a:pPr>
            <a:r>
              <a:rPr b="1" lang="en" sz="2200"/>
              <a:t>“Вы и так все тут знаете, за что вам платят, сделайте сами и хорошо” Орешкин В.Г.  </a:t>
            </a:r>
            <a:endParaRPr b="1" sz="2200"/>
          </a:p>
          <a:p>
            <a:pPr indent="0" lvl="0" marL="0" rtl="0" algn="l">
              <a:lnSpc>
                <a:spcPct val="115000"/>
              </a:lnSpc>
              <a:spcBef>
                <a:spcPts val="0"/>
              </a:spcBef>
              <a:spcAft>
                <a:spcPts val="0"/>
              </a:spcAft>
              <a:buNone/>
            </a:pPr>
            <a:r>
              <a:rPr b="1" lang="en" sz="2400"/>
              <a:t> </a:t>
            </a:r>
            <a:endParaRPr b="1" sz="2400"/>
          </a:p>
          <a:p>
            <a:pPr indent="0" lvl="0" marL="0" rtl="0" algn="l">
              <a:lnSpc>
                <a:spcPct val="115000"/>
              </a:lnSpc>
              <a:spcBef>
                <a:spcPts val="0"/>
              </a:spcBef>
              <a:spcAft>
                <a:spcPts val="0"/>
              </a:spcAft>
              <a:buNone/>
            </a:pPr>
            <a:r>
              <a:t/>
            </a:r>
            <a:endParaRPr b="1" sz="2400">
              <a:latin typeface="Exo 2"/>
              <a:ea typeface="Exo 2"/>
              <a:cs typeface="Exo 2"/>
              <a:sym typeface="Exo 2"/>
            </a:endParaRPr>
          </a:p>
        </p:txBody>
      </p:sp>
      <p:sp>
        <p:nvSpPr>
          <p:cNvPr id="117" name="Google Shape;117;p18"/>
          <p:cNvSpPr txBox="1"/>
          <p:nvPr/>
        </p:nvSpPr>
        <p:spPr>
          <a:xfrm>
            <a:off x="1584000" y="275050"/>
            <a:ext cx="7248900" cy="3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Эксперты внутри компании</a:t>
            </a:r>
            <a:endParaRPr sz="3600">
              <a:solidFill>
                <a:srgbClr val="FF0000"/>
              </a:solidFill>
            </a:endParaRPr>
          </a:p>
        </p:txBody>
      </p:sp>
      <p:sp>
        <p:nvSpPr>
          <p:cNvPr id="118" name="Google Shape;11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18"/>
          <p:cNvPicPr preferRelativeResize="0"/>
          <p:nvPr/>
        </p:nvPicPr>
        <p:blipFill>
          <a:blip r:embed="rId4">
            <a:alphaModFix/>
          </a:blip>
          <a:stretch>
            <a:fillRect/>
          </a:stretch>
        </p:blipFill>
        <p:spPr>
          <a:xfrm>
            <a:off x="784275" y="868587"/>
            <a:ext cx="1341224" cy="566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9"/>
          <p:cNvSpPr txBox="1"/>
          <p:nvPr/>
        </p:nvSpPr>
        <p:spPr>
          <a:xfrm>
            <a:off x="684875" y="1303400"/>
            <a:ext cx="8272800" cy="29991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b="1" lang="en" sz="2000"/>
              <a:t>Увеличить реализацию продукции через участников сети </a:t>
            </a:r>
            <a:r>
              <a:rPr b="1" lang="en" sz="2000">
                <a:solidFill>
                  <a:schemeClr val="dk1"/>
                </a:solidFill>
              </a:rPr>
              <a:t>12%</a:t>
            </a:r>
            <a:endParaRPr>
              <a:solidFill>
                <a:schemeClr val="dk1"/>
              </a:solidFill>
            </a:endParaRPr>
          </a:p>
          <a:p>
            <a:pPr indent="-355600" lvl="0" marL="457200" rtl="0" algn="l">
              <a:lnSpc>
                <a:spcPct val="150000"/>
              </a:lnSpc>
              <a:spcBef>
                <a:spcPts val="0"/>
              </a:spcBef>
              <a:spcAft>
                <a:spcPts val="0"/>
              </a:spcAft>
              <a:buSzPts val="2000"/>
              <a:buChar char="●"/>
            </a:pPr>
            <a:r>
              <a:rPr b="1" lang="en" sz="2000"/>
              <a:t>Предоставить статистику по выработке филиалов в часах </a:t>
            </a:r>
            <a:endParaRPr b="1" sz="2000"/>
          </a:p>
          <a:p>
            <a:pPr indent="-355600" lvl="0" marL="457200" rtl="0" algn="l">
              <a:lnSpc>
                <a:spcPct val="150000"/>
              </a:lnSpc>
              <a:spcBef>
                <a:spcPts val="0"/>
              </a:spcBef>
              <a:spcAft>
                <a:spcPts val="0"/>
              </a:spcAft>
              <a:buSzPts val="2000"/>
              <a:buChar char="●"/>
            </a:pPr>
            <a:r>
              <a:rPr b="1" lang="en" sz="2000"/>
              <a:t>Увеличить количество заявок благодаря колл центру </a:t>
            </a:r>
            <a:endParaRPr b="1" sz="2000"/>
          </a:p>
          <a:p>
            <a:pPr indent="0" lvl="0" marL="457200" rtl="0" algn="l">
              <a:lnSpc>
                <a:spcPct val="150000"/>
              </a:lnSpc>
              <a:spcBef>
                <a:spcPts val="0"/>
              </a:spcBef>
              <a:spcAft>
                <a:spcPts val="0"/>
              </a:spcAft>
              <a:buNone/>
            </a:pPr>
            <a:r>
              <a:rPr b="1" lang="en" sz="2000"/>
              <a:t>30%</a:t>
            </a:r>
            <a:endParaRPr b="1" sz="2000"/>
          </a:p>
          <a:p>
            <a:pPr indent="-355600" lvl="0" marL="457200" rtl="0" algn="l">
              <a:lnSpc>
                <a:spcPct val="150000"/>
              </a:lnSpc>
              <a:spcBef>
                <a:spcPts val="0"/>
              </a:spcBef>
              <a:spcAft>
                <a:spcPts val="0"/>
              </a:spcAft>
              <a:buSzPts val="2000"/>
              <a:buChar char="●"/>
            </a:pPr>
            <a:r>
              <a:rPr b="1" lang="en" sz="2000"/>
              <a:t>Уменьшить количество гарантийных обращений </a:t>
            </a:r>
            <a:endParaRPr b="1" sz="2000"/>
          </a:p>
          <a:p>
            <a:pPr indent="0" lvl="0" marL="457200" rtl="0" algn="l">
              <a:lnSpc>
                <a:spcPct val="150000"/>
              </a:lnSpc>
              <a:spcBef>
                <a:spcPts val="0"/>
              </a:spcBef>
              <a:spcAft>
                <a:spcPts val="0"/>
              </a:spcAft>
              <a:buNone/>
            </a:pPr>
            <a:r>
              <a:rPr b="1" lang="en" sz="2000"/>
              <a:t>15%</a:t>
            </a:r>
            <a:endParaRPr b="1" sz="2000"/>
          </a:p>
          <a:p>
            <a:pPr indent="0" lvl="0" marL="0" rtl="0" algn="l">
              <a:lnSpc>
                <a:spcPct val="150000"/>
              </a:lnSpc>
              <a:spcBef>
                <a:spcPts val="0"/>
              </a:spcBef>
              <a:spcAft>
                <a:spcPts val="0"/>
              </a:spcAft>
              <a:buNone/>
            </a:pPr>
            <a:r>
              <a:t/>
            </a:r>
            <a:endParaRPr b="1" sz="2000">
              <a:latin typeface="Exo 2"/>
              <a:ea typeface="Exo 2"/>
              <a:cs typeface="Exo 2"/>
              <a:sym typeface="Exo 2"/>
            </a:endParaRPr>
          </a:p>
        </p:txBody>
      </p:sp>
      <p:sp>
        <p:nvSpPr>
          <p:cNvPr id="125" name="Google Shape;125;p19"/>
          <p:cNvSpPr txBox="1"/>
          <p:nvPr/>
        </p:nvSpPr>
        <p:spPr>
          <a:xfrm>
            <a:off x="1898075" y="332063"/>
            <a:ext cx="6882000" cy="80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0000"/>
                </a:solidFill>
              </a:rPr>
              <a:t>Ц</a:t>
            </a:r>
            <a:r>
              <a:rPr b="1" lang="en" sz="3600">
                <a:solidFill>
                  <a:srgbClr val="FF0000"/>
                </a:solidFill>
              </a:rPr>
              <a:t>енность</a:t>
            </a:r>
            <a:r>
              <a:rPr b="1" lang="en" sz="3600">
                <a:solidFill>
                  <a:srgbClr val="FF0000"/>
                </a:solidFill>
              </a:rPr>
              <a:t> разрабатываемой системы </a:t>
            </a:r>
            <a:endParaRPr sz="3600">
              <a:solidFill>
                <a:srgbClr val="FF0000"/>
              </a:solidFill>
            </a:endParaRPr>
          </a:p>
        </p:txBody>
      </p:sp>
      <p:sp>
        <p:nvSpPr>
          <p:cNvPr id="126" name="Google Shape;12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Image result for auto repair station" id="127" name="Google Shape;127;p19"/>
          <p:cNvPicPr preferRelativeResize="0"/>
          <p:nvPr/>
        </p:nvPicPr>
        <p:blipFill>
          <a:blip r:embed="rId4">
            <a:alphaModFix/>
          </a:blip>
          <a:stretch>
            <a:fillRect/>
          </a:stretch>
        </p:blipFill>
        <p:spPr>
          <a:xfrm rot="3243635">
            <a:off x="856550" y="190859"/>
            <a:ext cx="807477" cy="990142"/>
          </a:xfrm>
          <a:prstGeom prst="rect">
            <a:avLst/>
          </a:prstGeom>
          <a:noFill/>
          <a:ln>
            <a:noFill/>
          </a:ln>
        </p:spPr>
      </p:pic>
      <p:pic>
        <p:nvPicPr>
          <p:cNvPr id="128" name="Google Shape;128;p19"/>
          <p:cNvPicPr preferRelativeResize="0"/>
          <p:nvPr/>
        </p:nvPicPr>
        <p:blipFill>
          <a:blip r:embed="rId5">
            <a:alphaModFix amt="34000"/>
          </a:blip>
          <a:stretch>
            <a:fillRect/>
          </a:stretch>
        </p:blipFill>
        <p:spPr>
          <a:xfrm>
            <a:off x="3338050" y="3709600"/>
            <a:ext cx="3356275" cy="1678126"/>
          </a:xfrm>
          <a:prstGeom prst="rect">
            <a:avLst/>
          </a:prstGeom>
          <a:noFill/>
          <a:ln>
            <a:noFill/>
          </a:ln>
        </p:spPr>
      </p:pic>
      <p:sp>
        <p:nvSpPr>
          <p:cNvPr id="129" name="Google Shape;129;p19"/>
          <p:cNvSpPr txBox="1"/>
          <p:nvPr/>
        </p:nvSpPr>
        <p:spPr>
          <a:xfrm>
            <a:off x="8114075" y="1667750"/>
            <a:ext cx="1155300" cy="332100"/>
          </a:xfrm>
          <a:prstGeom prst="rect">
            <a:avLst/>
          </a:prstGeom>
          <a:noFill/>
          <a:ln>
            <a:noFill/>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0"/>
          <p:cNvSpPr txBox="1"/>
          <p:nvPr/>
        </p:nvSpPr>
        <p:spPr>
          <a:xfrm>
            <a:off x="1969475" y="219750"/>
            <a:ext cx="6041400" cy="5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Предпосылки к диалогу</a:t>
            </a:r>
            <a:endParaRPr sz="3600">
              <a:solidFill>
                <a:srgbClr val="FF0000"/>
              </a:solidFill>
            </a:endParaRPr>
          </a:p>
        </p:txBody>
      </p:sp>
      <p:sp>
        <p:nvSpPr>
          <p:cNvPr id="135" name="Google Shape;135;p20"/>
          <p:cNvSpPr txBox="1"/>
          <p:nvPr/>
        </p:nvSpPr>
        <p:spPr>
          <a:xfrm>
            <a:off x="2225550" y="1014675"/>
            <a:ext cx="8053500" cy="1619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rPr b="1" lang="en" sz="2400"/>
              <a:t>190 блок схем </a:t>
            </a:r>
            <a:endParaRPr b="1" sz="2400"/>
          </a:p>
          <a:p>
            <a:pPr indent="0" lvl="0" marL="0" rtl="0" algn="l">
              <a:lnSpc>
                <a:spcPct val="150000"/>
              </a:lnSpc>
              <a:spcBef>
                <a:spcPts val="0"/>
              </a:spcBef>
              <a:spcAft>
                <a:spcPts val="0"/>
              </a:spcAft>
              <a:buNone/>
            </a:pPr>
            <a:r>
              <a:rPr b="1" lang="en" sz="2400">
                <a:solidFill>
                  <a:schemeClr val="dk1"/>
                </a:solidFill>
              </a:rPr>
              <a:t>40 описанных бизнес процессов  </a:t>
            </a:r>
            <a:endParaRPr b="1" sz="2400">
              <a:solidFill>
                <a:schemeClr val="dk1"/>
              </a:solidFill>
            </a:endParaRPr>
          </a:p>
          <a:p>
            <a:pPr indent="0" lvl="0" marL="0" rtl="0" algn="l">
              <a:lnSpc>
                <a:spcPct val="150000"/>
              </a:lnSpc>
              <a:spcBef>
                <a:spcPts val="0"/>
              </a:spcBef>
              <a:spcAft>
                <a:spcPts val="0"/>
              </a:spcAft>
              <a:buNone/>
            </a:pPr>
            <a:r>
              <a:t/>
            </a:r>
            <a:endParaRPr b="1" sz="2400">
              <a:solidFill>
                <a:schemeClr val="dk1"/>
              </a:solidFill>
            </a:endParaRPr>
          </a:p>
          <a:p>
            <a:pPr indent="0" lvl="0" marL="0" rtl="0" algn="l">
              <a:lnSpc>
                <a:spcPct val="150000"/>
              </a:lnSpc>
              <a:spcBef>
                <a:spcPts val="0"/>
              </a:spcBef>
              <a:spcAft>
                <a:spcPts val="0"/>
              </a:spcAft>
              <a:buNone/>
            </a:pPr>
            <a:r>
              <a:t/>
            </a:r>
            <a:endParaRPr b="1" sz="2200">
              <a:solidFill>
                <a:schemeClr val="dk1"/>
              </a:solidFill>
            </a:endParaRPr>
          </a:p>
          <a:p>
            <a:pPr indent="0" lvl="0" marL="0" rtl="0" algn="l">
              <a:lnSpc>
                <a:spcPct val="150000"/>
              </a:lnSpc>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rPr b="1" lang="en" sz="2400">
                <a:latin typeface="Exo 2"/>
                <a:ea typeface="Exo 2"/>
                <a:cs typeface="Exo 2"/>
                <a:sym typeface="Exo 2"/>
              </a:rPr>
              <a:t> </a:t>
            </a:r>
            <a:endParaRPr b="1" sz="2400">
              <a:latin typeface="Exo 2"/>
              <a:ea typeface="Exo 2"/>
              <a:cs typeface="Exo 2"/>
              <a:sym typeface="Exo 2"/>
            </a:endParaRPr>
          </a:p>
          <a:p>
            <a:pPr indent="0" lvl="0" marL="0" rtl="0" algn="l">
              <a:spcBef>
                <a:spcPts val="0"/>
              </a:spcBef>
              <a:spcAft>
                <a:spcPts val="0"/>
              </a:spcAft>
              <a:buNone/>
            </a:pPr>
            <a:r>
              <a:rPr b="1" lang="en" sz="2400">
                <a:latin typeface="Exo 2"/>
                <a:ea typeface="Exo 2"/>
                <a:cs typeface="Exo 2"/>
                <a:sym typeface="Exo 2"/>
              </a:rPr>
              <a:t>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p:txBody>
      </p:sp>
      <p:sp>
        <p:nvSpPr>
          <p:cNvPr id="136" name="Google Shape;13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37" name="Google Shape;137;p20"/>
          <p:cNvGrpSpPr/>
          <p:nvPr/>
        </p:nvGrpSpPr>
        <p:grpSpPr>
          <a:xfrm>
            <a:off x="840354" y="1667759"/>
            <a:ext cx="1329766" cy="2978745"/>
            <a:chOff x="728775" y="1022963"/>
            <a:chExt cx="2137200" cy="3994563"/>
          </a:xfrm>
        </p:grpSpPr>
        <p:sp>
          <p:nvSpPr>
            <p:cNvPr id="138" name="Google Shape;138;p20"/>
            <p:cNvSpPr/>
            <p:nvPr/>
          </p:nvSpPr>
          <p:spPr>
            <a:xfrm>
              <a:off x="728775" y="1022963"/>
              <a:ext cx="2137200" cy="665700"/>
            </a:xfrm>
            <a:prstGeom prst="rect">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728775" y="2018125"/>
              <a:ext cx="2137200" cy="665700"/>
            </a:xfrm>
            <a:prstGeom prst="flowChartInputOutpu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20"/>
            <p:cNvCxnSpPr>
              <a:stCxn id="138" idx="2"/>
              <a:endCxn id="139" idx="1"/>
            </p:cNvCxnSpPr>
            <p:nvPr/>
          </p:nvCxnSpPr>
          <p:spPr>
            <a:xfrm>
              <a:off x="1797375" y="1688663"/>
              <a:ext cx="0" cy="329400"/>
            </a:xfrm>
            <a:prstGeom prst="straightConnector1">
              <a:avLst/>
            </a:prstGeom>
            <a:noFill/>
            <a:ln cap="flat" cmpd="sng" w="9525">
              <a:solidFill>
                <a:srgbClr val="000000"/>
              </a:solidFill>
              <a:prstDash val="solid"/>
              <a:round/>
              <a:headEnd len="med" w="med" type="none"/>
              <a:tailEnd len="med" w="med" type="triangle"/>
            </a:ln>
          </p:spPr>
        </p:cxnSp>
        <p:sp>
          <p:nvSpPr>
            <p:cNvPr id="141" name="Google Shape;141;p20"/>
            <p:cNvSpPr/>
            <p:nvPr/>
          </p:nvSpPr>
          <p:spPr>
            <a:xfrm>
              <a:off x="728775" y="3069325"/>
              <a:ext cx="2137200" cy="6657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20"/>
            <p:cNvCxnSpPr>
              <a:stCxn id="139" idx="4"/>
              <a:endCxn id="141" idx="0"/>
            </p:cNvCxnSpPr>
            <p:nvPr/>
          </p:nvCxnSpPr>
          <p:spPr>
            <a:xfrm>
              <a:off x="1797375" y="2683825"/>
              <a:ext cx="0" cy="385500"/>
            </a:xfrm>
            <a:prstGeom prst="straightConnector1">
              <a:avLst/>
            </a:prstGeom>
            <a:noFill/>
            <a:ln cap="flat" cmpd="sng" w="9525">
              <a:solidFill>
                <a:srgbClr val="000000"/>
              </a:solidFill>
              <a:prstDash val="solid"/>
              <a:round/>
              <a:headEnd len="med" w="med" type="none"/>
              <a:tailEnd len="med" w="med" type="triangle"/>
            </a:ln>
          </p:spPr>
        </p:cxnSp>
        <p:cxnSp>
          <p:nvCxnSpPr>
            <p:cNvPr id="143" name="Google Shape;143;p20"/>
            <p:cNvCxnSpPr/>
            <p:nvPr/>
          </p:nvCxnSpPr>
          <p:spPr>
            <a:xfrm>
              <a:off x="1797375" y="3735025"/>
              <a:ext cx="0" cy="385500"/>
            </a:xfrm>
            <a:prstGeom prst="straightConnector1">
              <a:avLst/>
            </a:prstGeom>
            <a:noFill/>
            <a:ln cap="flat" cmpd="sng" w="9525">
              <a:solidFill>
                <a:srgbClr val="000000"/>
              </a:solidFill>
              <a:prstDash val="solid"/>
              <a:round/>
              <a:headEnd len="med" w="med" type="none"/>
              <a:tailEnd len="med" w="med" type="triangle"/>
            </a:ln>
          </p:spPr>
        </p:cxnSp>
        <p:sp>
          <p:nvSpPr>
            <p:cNvPr id="144" name="Google Shape;144;p20"/>
            <p:cNvSpPr/>
            <p:nvPr/>
          </p:nvSpPr>
          <p:spPr>
            <a:xfrm>
              <a:off x="1348875" y="4120525"/>
              <a:ext cx="897000" cy="897000"/>
            </a:xfrm>
            <a:prstGeom prst="diamond">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5" name="Google Shape;145;p20"/>
          <p:cNvPicPr preferRelativeResize="0"/>
          <p:nvPr/>
        </p:nvPicPr>
        <p:blipFill>
          <a:blip r:embed="rId4">
            <a:alphaModFix/>
          </a:blip>
          <a:stretch>
            <a:fillRect/>
          </a:stretch>
        </p:blipFill>
        <p:spPr>
          <a:xfrm>
            <a:off x="4104400" y="932125"/>
            <a:ext cx="548700" cy="548700"/>
          </a:xfrm>
          <a:prstGeom prst="rect">
            <a:avLst/>
          </a:prstGeom>
          <a:noFill/>
          <a:ln>
            <a:noFill/>
          </a:ln>
        </p:spPr>
      </p:pic>
      <p:pic>
        <p:nvPicPr>
          <p:cNvPr id="146" name="Google Shape;146;p20"/>
          <p:cNvPicPr preferRelativeResize="0"/>
          <p:nvPr/>
        </p:nvPicPr>
        <p:blipFill>
          <a:blip r:embed="rId5">
            <a:alphaModFix/>
          </a:blip>
          <a:stretch>
            <a:fillRect/>
          </a:stretch>
        </p:blipFill>
        <p:spPr>
          <a:xfrm>
            <a:off x="800100" y="368523"/>
            <a:ext cx="929975" cy="929975"/>
          </a:xfrm>
          <a:prstGeom prst="rect">
            <a:avLst/>
          </a:prstGeom>
          <a:noFill/>
          <a:ln>
            <a:noFill/>
          </a:ln>
        </p:spPr>
      </p:pic>
      <p:sp>
        <p:nvSpPr>
          <p:cNvPr id="147" name="Google Shape;147;p20"/>
          <p:cNvSpPr txBox="1"/>
          <p:nvPr/>
        </p:nvSpPr>
        <p:spPr>
          <a:xfrm>
            <a:off x="2292925" y="2986450"/>
            <a:ext cx="5804100" cy="1886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b="1" sz="2400">
              <a:solidFill>
                <a:schemeClr val="dk1"/>
              </a:solidFill>
            </a:endParaRPr>
          </a:p>
          <a:p>
            <a:pPr indent="0" lvl="0" marL="0" rtl="0" algn="l">
              <a:lnSpc>
                <a:spcPct val="150000"/>
              </a:lnSpc>
              <a:spcBef>
                <a:spcPts val="0"/>
              </a:spcBef>
              <a:spcAft>
                <a:spcPts val="0"/>
              </a:spcAft>
              <a:buNone/>
            </a:pPr>
            <a:r>
              <a:rPr b="1" lang="en" sz="2400">
                <a:solidFill>
                  <a:schemeClr val="dk1"/>
                </a:solidFill>
              </a:rPr>
              <a:t>50% блок схем не позволяет осязать процесс целиком</a:t>
            </a:r>
            <a:endParaRPr/>
          </a:p>
        </p:txBody>
      </p:sp>
      <p:pic>
        <p:nvPicPr>
          <p:cNvPr id="148" name="Google Shape;148;p20"/>
          <p:cNvPicPr preferRelativeResize="0"/>
          <p:nvPr/>
        </p:nvPicPr>
        <p:blipFill>
          <a:blip r:embed="rId6">
            <a:alphaModFix/>
          </a:blip>
          <a:stretch>
            <a:fillRect/>
          </a:stretch>
        </p:blipFill>
        <p:spPr>
          <a:xfrm>
            <a:off x="3945688" y="2916600"/>
            <a:ext cx="707425" cy="638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1"/>
          <p:cNvSpPr txBox="1"/>
          <p:nvPr/>
        </p:nvSpPr>
        <p:spPr>
          <a:xfrm>
            <a:off x="2061500" y="270350"/>
            <a:ext cx="61836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0000"/>
                </a:solidFill>
              </a:rPr>
              <a:t>Выбранные методы  </a:t>
            </a:r>
            <a:endParaRPr sz="3600"/>
          </a:p>
        </p:txBody>
      </p:sp>
      <p:sp>
        <p:nvSpPr>
          <p:cNvPr id="154" name="Google Shape;15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1"/>
          <p:cNvSpPr txBox="1"/>
          <p:nvPr/>
        </p:nvSpPr>
        <p:spPr>
          <a:xfrm>
            <a:off x="618425" y="795625"/>
            <a:ext cx="8202600" cy="4261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t>    </a:t>
            </a:r>
            <a:endParaRPr b="1" sz="2500"/>
          </a:p>
          <a:p>
            <a:pPr indent="0" lvl="0" marL="0" rtl="0" algn="l">
              <a:spcBef>
                <a:spcPts val="0"/>
              </a:spcBef>
              <a:spcAft>
                <a:spcPts val="0"/>
              </a:spcAft>
              <a:buNone/>
            </a:pPr>
            <a:r>
              <a:t/>
            </a:r>
            <a:endParaRPr b="1" sz="2400"/>
          </a:p>
          <a:p>
            <a:pPr indent="-368300" lvl="0" marL="457200" rtl="0" algn="l">
              <a:lnSpc>
                <a:spcPct val="115000"/>
              </a:lnSpc>
              <a:spcBef>
                <a:spcPts val="0"/>
              </a:spcBef>
              <a:spcAft>
                <a:spcPts val="0"/>
              </a:spcAft>
              <a:buSzPts val="2200"/>
              <a:buChar char="●"/>
            </a:pPr>
            <a:r>
              <a:rPr b="1" lang="en" sz="2200">
                <a:solidFill>
                  <a:schemeClr val="dk1"/>
                </a:solidFill>
              </a:rPr>
              <a:t>Ориентация на детальное описание потоков работ </a:t>
            </a:r>
            <a:endParaRPr b="1" sz="2200">
              <a:solidFill>
                <a:schemeClr val="dk1"/>
              </a:solidFill>
            </a:endParaRPr>
          </a:p>
          <a:p>
            <a:pPr indent="0" lvl="0" marL="457200" rtl="0" algn="l">
              <a:lnSpc>
                <a:spcPct val="115000"/>
              </a:lnSpc>
              <a:spcBef>
                <a:spcPts val="0"/>
              </a:spcBef>
              <a:spcAft>
                <a:spcPts val="0"/>
              </a:spcAft>
              <a:buNone/>
            </a:pPr>
            <a:r>
              <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
            </a:pPr>
            <a:r>
              <a:rPr b="1" lang="en" sz="2200">
                <a:solidFill>
                  <a:schemeClr val="dk1"/>
                </a:solidFill>
              </a:rPr>
              <a:t>Применяем для моделирования процессов</a:t>
            </a:r>
            <a:endParaRPr b="1" sz="2200">
              <a:solidFill>
                <a:schemeClr val="dk1"/>
              </a:solidFill>
            </a:endParaRPr>
          </a:p>
          <a:p>
            <a:pPr indent="0" lvl="0" marL="457200" rtl="0" algn="l">
              <a:lnSpc>
                <a:spcPct val="115000"/>
              </a:lnSpc>
              <a:spcBef>
                <a:spcPts val="0"/>
              </a:spcBef>
              <a:spcAft>
                <a:spcPts val="0"/>
              </a:spcAft>
              <a:buNone/>
            </a:pPr>
            <a:r>
              <a:t/>
            </a:r>
            <a:endParaRPr b="1" sz="2200">
              <a:solidFill>
                <a:schemeClr val="dk1"/>
              </a:solidFill>
            </a:endParaRPr>
          </a:p>
          <a:p>
            <a:pPr indent="-368300" lvl="0" marL="457200" rtl="0" algn="l">
              <a:lnSpc>
                <a:spcPct val="115000"/>
              </a:lnSpc>
              <a:spcBef>
                <a:spcPts val="0"/>
              </a:spcBef>
              <a:spcAft>
                <a:spcPts val="0"/>
              </a:spcAft>
              <a:buSzPts val="2200"/>
              <a:buChar char="●"/>
            </a:pPr>
            <a:r>
              <a:rPr b="1" lang="en" sz="2200"/>
              <a:t>Для заказчика нотация представляется как  “усовершенствованная” блок схема</a:t>
            </a:r>
            <a:endParaRPr b="1" sz="2200"/>
          </a:p>
          <a:p>
            <a:pPr indent="0" lvl="0" marL="457200" rtl="0" algn="l">
              <a:spcBef>
                <a:spcPts val="0"/>
              </a:spcBef>
              <a:spcAft>
                <a:spcPts val="0"/>
              </a:spcAft>
              <a:buNone/>
            </a:pPr>
            <a:r>
              <a:rPr b="1" lang="en" sz="2200"/>
              <a:t> </a:t>
            </a:r>
            <a:endParaRPr b="1" sz="2200"/>
          </a:p>
          <a:p>
            <a:pPr indent="0" lvl="0" marL="457200" rtl="0" algn="l">
              <a:spcBef>
                <a:spcPts val="0"/>
              </a:spcBef>
              <a:spcAft>
                <a:spcPts val="0"/>
              </a:spcAft>
              <a:buNone/>
            </a:pPr>
            <a:r>
              <a:t/>
            </a:r>
            <a:endParaRPr b="1" sz="2400">
              <a:latin typeface="Exo 2"/>
              <a:ea typeface="Exo 2"/>
              <a:cs typeface="Exo 2"/>
              <a:sym typeface="Exo 2"/>
            </a:endParaRPr>
          </a:p>
          <a:p>
            <a:pPr indent="0" lvl="0" marL="0" rtl="0" algn="l">
              <a:spcBef>
                <a:spcPts val="0"/>
              </a:spcBef>
              <a:spcAft>
                <a:spcPts val="0"/>
              </a:spcAft>
              <a:buNone/>
            </a:pPr>
            <a:r>
              <a:rPr b="1" lang="en" sz="2400">
                <a:latin typeface="Exo 2"/>
                <a:ea typeface="Exo 2"/>
                <a:cs typeface="Exo 2"/>
                <a:sym typeface="Exo 2"/>
              </a:rPr>
              <a:t> </a:t>
            </a:r>
            <a:endParaRPr b="1" sz="2400">
              <a:latin typeface="Exo 2"/>
              <a:ea typeface="Exo 2"/>
              <a:cs typeface="Exo 2"/>
              <a:sym typeface="Exo 2"/>
            </a:endParaRPr>
          </a:p>
          <a:p>
            <a:pPr indent="0" lvl="0" marL="0" rtl="0" algn="l">
              <a:spcBef>
                <a:spcPts val="0"/>
              </a:spcBef>
              <a:spcAft>
                <a:spcPts val="0"/>
              </a:spcAft>
              <a:buNone/>
            </a:pPr>
            <a:r>
              <a:t/>
            </a:r>
            <a:endParaRPr b="1" sz="2400">
              <a:latin typeface="Exo 2"/>
              <a:ea typeface="Exo 2"/>
              <a:cs typeface="Exo 2"/>
              <a:sym typeface="Exo 2"/>
            </a:endParaRPr>
          </a:p>
        </p:txBody>
      </p:sp>
      <p:sp>
        <p:nvSpPr>
          <p:cNvPr id="156" name="Google Shape;156;p21"/>
          <p:cNvSpPr txBox="1"/>
          <p:nvPr/>
        </p:nvSpPr>
        <p:spPr>
          <a:xfrm>
            <a:off x="6032000" y="693450"/>
            <a:ext cx="12765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1"/>
          <p:cNvPicPr preferRelativeResize="0"/>
          <p:nvPr/>
        </p:nvPicPr>
        <p:blipFill>
          <a:blip r:embed="rId4">
            <a:alphaModFix/>
          </a:blip>
          <a:stretch>
            <a:fillRect/>
          </a:stretch>
        </p:blipFill>
        <p:spPr>
          <a:xfrm>
            <a:off x="800100" y="367513"/>
            <a:ext cx="883175" cy="838974"/>
          </a:xfrm>
          <a:prstGeom prst="rect">
            <a:avLst/>
          </a:prstGeom>
          <a:noFill/>
          <a:ln>
            <a:noFill/>
          </a:ln>
        </p:spPr>
      </p:pic>
      <p:sp>
        <p:nvSpPr>
          <p:cNvPr id="158" name="Google Shape;158;p21"/>
          <p:cNvSpPr txBox="1"/>
          <p:nvPr/>
        </p:nvSpPr>
        <p:spPr>
          <a:xfrm>
            <a:off x="1317000" y="769650"/>
            <a:ext cx="7551900" cy="5805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b="1" lang="en" sz="2500">
                <a:solidFill>
                  <a:schemeClr val="dk1"/>
                </a:solidFill>
              </a:rPr>
              <a:t>Business Process Modeling Notation (BPMN) </a:t>
            </a:r>
            <a:endParaRPr/>
          </a:p>
        </p:txBody>
      </p:sp>
      <p:pic>
        <p:nvPicPr>
          <p:cNvPr id="159" name="Google Shape;159;p21"/>
          <p:cNvPicPr preferRelativeResize="0"/>
          <p:nvPr/>
        </p:nvPicPr>
        <p:blipFill>
          <a:blip r:embed="rId5">
            <a:alphaModFix/>
          </a:blip>
          <a:stretch>
            <a:fillRect/>
          </a:stretch>
        </p:blipFill>
        <p:spPr>
          <a:xfrm>
            <a:off x="1754750" y="4287909"/>
            <a:ext cx="2229858" cy="585241"/>
          </a:xfrm>
          <a:prstGeom prst="rect">
            <a:avLst/>
          </a:prstGeom>
          <a:noFill/>
          <a:ln>
            <a:noFill/>
          </a:ln>
        </p:spPr>
      </p:pic>
      <p:pic>
        <p:nvPicPr>
          <p:cNvPr id="160" name="Google Shape;160;p21"/>
          <p:cNvPicPr preferRelativeResize="0"/>
          <p:nvPr/>
        </p:nvPicPr>
        <p:blipFill>
          <a:blip r:embed="rId6">
            <a:alphaModFix/>
          </a:blip>
          <a:stretch>
            <a:fillRect/>
          </a:stretch>
        </p:blipFill>
        <p:spPr>
          <a:xfrm>
            <a:off x="4608241" y="4199925"/>
            <a:ext cx="2470559" cy="67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