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80"/>
  </p:notesMasterIdLst>
  <p:sldIdLst>
    <p:sldId id="256" r:id="rId3"/>
    <p:sldId id="371" r:id="rId4"/>
    <p:sldId id="312" r:id="rId5"/>
    <p:sldId id="391" r:id="rId6"/>
    <p:sldId id="370" r:id="rId7"/>
    <p:sldId id="368" r:id="rId8"/>
    <p:sldId id="317" r:id="rId9"/>
    <p:sldId id="315" r:id="rId10"/>
    <p:sldId id="357" r:id="rId11"/>
    <p:sldId id="359" r:id="rId12"/>
    <p:sldId id="358" r:id="rId13"/>
    <p:sldId id="360" r:id="rId14"/>
    <p:sldId id="361" r:id="rId15"/>
    <p:sldId id="355" r:id="rId16"/>
    <p:sldId id="362" r:id="rId17"/>
    <p:sldId id="363" r:id="rId18"/>
    <p:sldId id="321" r:id="rId19"/>
    <p:sldId id="339" r:id="rId20"/>
    <p:sldId id="319" r:id="rId21"/>
    <p:sldId id="320" r:id="rId22"/>
    <p:sldId id="372" r:id="rId23"/>
    <p:sldId id="342" r:id="rId24"/>
    <p:sldId id="341" r:id="rId25"/>
    <p:sldId id="344" r:id="rId26"/>
    <p:sldId id="345" r:id="rId27"/>
    <p:sldId id="340" r:id="rId28"/>
    <p:sldId id="343" r:id="rId29"/>
    <p:sldId id="352" r:id="rId30"/>
    <p:sldId id="366" r:id="rId31"/>
    <p:sldId id="322" r:id="rId32"/>
    <p:sldId id="325" r:id="rId33"/>
    <p:sldId id="364" r:id="rId34"/>
    <p:sldId id="326" r:id="rId35"/>
    <p:sldId id="354" r:id="rId36"/>
    <p:sldId id="365" r:id="rId37"/>
    <p:sldId id="392" r:id="rId38"/>
    <p:sldId id="327" r:id="rId39"/>
    <p:sldId id="328" r:id="rId40"/>
    <p:sldId id="367" r:id="rId41"/>
    <p:sldId id="330" r:id="rId42"/>
    <p:sldId id="338" r:id="rId43"/>
    <p:sldId id="337" r:id="rId44"/>
    <p:sldId id="347" r:id="rId45"/>
    <p:sldId id="348" r:id="rId46"/>
    <p:sldId id="350" r:id="rId47"/>
    <p:sldId id="331" r:id="rId48"/>
    <p:sldId id="351" r:id="rId49"/>
    <p:sldId id="332" r:id="rId50"/>
    <p:sldId id="336" r:id="rId51"/>
    <p:sldId id="373" r:id="rId52"/>
    <p:sldId id="333" r:id="rId53"/>
    <p:sldId id="374" r:id="rId54"/>
    <p:sldId id="384" r:id="rId55"/>
    <p:sldId id="376" r:id="rId56"/>
    <p:sldId id="383" r:id="rId57"/>
    <p:sldId id="382" r:id="rId58"/>
    <p:sldId id="381" r:id="rId59"/>
    <p:sldId id="389" r:id="rId60"/>
    <p:sldId id="334" r:id="rId61"/>
    <p:sldId id="375" r:id="rId62"/>
    <p:sldId id="378" r:id="rId63"/>
    <p:sldId id="335" r:id="rId64"/>
    <p:sldId id="346" r:id="rId65"/>
    <p:sldId id="379" r:id="rId66"/>
    <p:sldId id="388" r:id="rId67"/>
    <p:sldId id="390" r:id="rId68"/>
    <p:sldId id="311" r:id="rId69"/>
    <p:sldId id="318" r:id="rId70"/>
    <p:sldId id="313" r:id="rId71"/>
    <p:sldId id="349" r:id="rId72"/>
    <p:sldId id="314" r:id="rId73"/>
    <p:sldId id="316" r:id="rId74"/>
    <p:sldId id="353" r:id="rId75"/>
    <p:sldId id="308" r:id="rId76"/>
    <p:sldId id="307" r:id="rId77"/>
    <p:sldId id="309" r:id="rId78"/>
    <p:sldId id="310" r:id="rId7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407F1B8-ED30-4F79-B0B6-795DC816344D}">
          <p14:sldIdLst>
            <p14:sldId id="256"/>
            <p14:sldId id="371"/>
            <p14:sldId id="312"/>
            <p14:sldId id="391"/>
            <p14:sldId id="370"/>
            <p14:sldId id="368"/>
            <p14:sldId id="317"/>
            <p14:sldId id="315"/>
            <p14:sldId id="357"/>
            <p14:sldId id="359"/>
            <p14:sldId id="358"/>
            <p14:sldId id="360"/>
            <p14:sldId id="361"/>
            <p14:sldId id="355"/>
            <p14:sldId id="362"/>
            <p14:sldId id="363"/>
            <p14:sldId id="321"/>
            <p14:sldId id="339"/>
            <p14:sldId id="319"/>
            <p14:sldId id="320"/>
            <p14:sldId id="372"/>
            <p14:sldId id="342"/>
            <p14:sldId id="341"/>
            <p14:sldId id="344"/>
            <p14:sldId id="345"/>
            <p14:sldId id="340"/>
            <p14:sldId id="343"/>
            <p14:sldId id="352"/>
            <p14:sldId id="366"/>
            <p14:sldId id="322"/>
            <p14:sldId id="325"/>
            <p14:sldId id="364"/>
            <p14:sldId id="326"/>
            <p14:sldId id="354"/>
            <p14:sldId id="365"/>
            <p14:sldId id="392"/>
            <p14:sldId id="327"/>
            <p14:sldId id="328"/>
            <p14:sldId id="367"/>
            <p14:sldId id="330"/>
            <p14:sldId id="338"/>
            <p14:sldId id="337"/>
            <p14:sldId id="347"/>
            <p14:sldId id="348"/>
            <p14:sldId id="350"/>
            <p14:sldId id="331"/>
            <p14:sldId id="351"/>
            <p14:sldId id="332"/>
            <p14:sldId id="336"/>
            <p14:sldId id="373"/>
            <p14:sldId id="333"/>
            <p14:sldId id="374"/>
            <p14:sldId id="384"/>
            <p14:sldId id="376"/>
            <p14:sldId id="383"/>
            <p14:sldId id="382"/>
            <p14:sldId id="381"/>
            <p14:sldId id="389"/>
            <p14:sldId id="334"/>
            <p14:sldId id="375"/>
            <p14:sldId id="378"/>
            <p14:sldId id="335"/>
            <p14:sldId id="346"/>
            <p14:sldId id="379"/>
            <p14:sldId id="388"/>
            <p14:sldId id="390"/>
          </p14:sldIdLst>
        </p14:section>
        <p14:section name="Раздел без заголовка" id="{DCF5B1F3-DB37-4978-B13D-CC1A35B61B41}">
          <p14:sldIdLst>
            <p14:sldId id="311"/>
            <p14:sldId id="318"/>
            <p14:sldId id="313"/>
            <p14:sldId id="349"/>
            <p14:sldId id="314"/>
            <p14:sldId id="316"/>
            <p14:sldId id="353"/>
            <p14:sldId id="308"/>
            <p14:sldId id="307"/>
            <p14:sldId id="309"/>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Леонид Выговский" initials="ЛВ" lastIdx="3" clrIdx="0">
    <p:extLst>
      <p:ext uri="{19B8F6BF-5375-455C-9EA6-DF929625EA0E}">
        <p15:presenceInfo xmlns:p15="http://schemas.microsoft.com/office/powerpoint/2012/main" userId="a450cda6820b7d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0000"/>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9" autoAdjust="0"/>
    <p:restoredTop sz="86364" autoAdjust="0"/>
  </p:normalViewPr>
  <p:slideViewPr>
    <p:cSldViewPr>
      <p:cViewPr varScale="1">
        <p:scale>
          <a:sx n="65" d="100"/>
          <a:sy n="65" d="100"/>
        </p:scale>
        <p:origin x="58" y="283"/>
      </p:cViewPr>
      <p:guideLst>
        <p:guide orient="horz" pos="2160"/>
        <p:guide pos="3840"/>
      </p:guideLst>
    </p:cSldViewPr>
  </p:slideViewPr>
  <p:notesTextViewPr>
    <p:cViewPr>
      <p:scale>
        <a:sx n="100" d="100"/>
        <a:sy n="100" d="100"/>
      </p:scale>
      <p:origin x="0" y="0"/>
    </p:cViewPr>
  </p:notesTextViewPr>
  <p:notesViewPr>
    <p:cSldViewPr>
      <p:cViewPr varScale="1">
        <p:scale>
          <a:sx n="66" d="100"/>
          <a:sy n="66" d="100"/>
        </p:scale>
        <p:origin x="200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4T00:36:21.697" idx="2">
    <p:pos x="10" y="10"/>
    <p:text>Перевести на русский язык</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14T00:36:30.306" idx="3">
    <p:pos x="10" y="10"/>
    <p:text>Перевести на русский язык</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14T00:35:50.381" idx="1">
    <p:pos x="10" y="10"/>
    <p:text>Здесь надо перевести на русский язык сохранив стилистику. Это важно! Также переделать цифры на 99,9</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74F7E-2A86-46E1-81F3-1D7CB250E9E6}" type="datetimeFigureOut">
              <a:rPr lang="ru-RU" smtClean="0"/>
              <a:pPr/>
              <a:t>28.04.2018</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ECBB6D-3102-4938-A0BE-C73099B6994B}" type="slidenum">
              <a:rPr lang="ru-RU" smtClean="0"/>
              <a:pPr/>
              <a:t>‹#›</a:t>
            </a:fld>
            <a:endParaRPr lang="ru-RU"/>
          </a:p>
        </p:txBody>
      </p:sp>
    </p:spTree>
    <p:extLst>
      <p:ext uri="{BB962C8B-B14F-4D97-AF65-F5344CB8AC3E}">
        <p14:creationId xmlns:p14="http://schemas.microsoft.com/office/powerpoint/2010/main" val="323331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buFont typeface="Arial" charset="0"/>
              <a:buNone/>
            </a:pP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Рассказываем</a:t>
            </a:r>
            <a:r>
              <a:rPr lang="ru-RU" baseline="0" dirty="0" smtClean="0"/>
              <a:t> про </a:t>
            </a:r>
            <a:r>
              <a:rPr lang="en-US" baseline="0" dirty="0" smtClean="0"/>
              <a:t>Tele2 </a:t>
            </a:r>
            <a:r>
              <a:rPr lang="ru-RU" baseline="0" smtClean="0"/>
              <a:t>и </a:t>
            </a:r>
            <a:r>
              <a:rPr lang="en-US" baseline="0" smtClean="0"/>
              <a:t>Livetex, </a:t>
            </a:r>
            <a:r>
              <a:rPr lang="ru-RU" baseline="0" smtClean="0"/>
              <a:t>также про подпись 100Гб файла. Здесь особенный кейс, т.к. подразумевает возможности различных архитектурных решений – например, вынести данные из </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31</a:t>
            </a:fld>
            <a:endParaRPr lang="ru-RU"/>
          </a:p>
        </p:txBody>
      </p:sp>
    </p:spTree>
    <p:extLst>
      <p:ext uri="{BB962C8B-B14F-4D97-AF65-F5344CB8AC3E}">
        <p14:creationId xmlns:p14="http://schemas.microsoft.com/office/powerpoint/2010/main" val="374137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Рассказать,</a:t>
            </a:r>
            <a:r>
              <a:rPr lang="ru-RU" baseline="0" dirty="0" smtClean="0"/>
              <a:t> что это </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34</a:t>
            </a:fld>
            <a:endParaRPr lang="ru-RU"/>
          </a:p>
        </p:txBody>
      </p:sp>
    </p:spTree>
    <p:extLst>
      <p:ext uri="{BB962C8B-B14F-4D97-AF65-F5344CB8AC3E}">
        <p14:creationId xmlns:p14="http://schemas.microsoft.com/office/powerpoint/2010/main" val="100595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Возникает проблема согласованности</a:t>
            </a:r>
            <a:r>
              <a:rPr lang="ru-RU" baseline="0" dirty="0" smtClean="0"/>
              <a:t> – когда один сервер знает одно, а другой – другое.</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37</a:t>
            </a:fld>
            <a:endParaRPr lang="ru-RU"/>
          </a:p>
        </p:txBody>
      </p:sp>
    </p:spTree>
    <p:extLst>
      <p:ext uri="{BB962C8B-B14F-4D97-AF65-F5344CB8AC3E}">
        <p14:creationId xmlns:p14="http://schemas.microsoft.com/office/powerpoint/2010/main" val="1681629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Пример</a:t>
            </a:r>
            <a:r>
              <a:rPr lang="ru-RU" baseline="0" dirty="0" smtClean="0"/>
              <a:t> </a:t>
            </a:r>
            <a:r>
              <a:rPr lang="ru-RU" baseline="0" dirty="0" smtClean="0"/>
              <a:t>– распространение сообщений. Если мы говорим про сообщения уровня «</a:t>
            </a:r>
            <a:r>
              <a:rPr lang="en-US" baseline="0" dirty="0" smtClean="0"/>
              <a:t>SOS</a:t>
            </a:r>
            <a:r>
              <a:rPr lang="ru-RU" baseline="0" dirty="0" smtClean="0"/>
              <a:t>»</a:t>
            </a:r>
            <a:r>
              <a:rPr lang="en-US" baseline="0" dirty="0" smtClean="0"/>
              <a:t>, </a:t>
            </a:r>
            <a:r>
              <a:rPr lang="ru-RU" baseline="0" dirty="0" smtClean="0"/>
              <a:t>то вероятно, нам надо </a:t>
            </a:r>
            <a:r>
              <a:rPr lang="ru-RU" baseline="0" dirty="0" err="1" smtClean="0"/>
              <a:t>выбирть</a:t>
            </a:r>
            <a:r>
              <a:rPr lang="ru-RU" baseline="0" dirty="0" smtClean="0"/>
              <a:t> доступность и устойчивость. Ожидать и гарантировать, что все службы спасения увидят наш призыв одновременно не имеет смысл. А если мы делаем систему распределенного он </a:t>
            </a:r>
            <a:r>
              <a:rPr lang="ru-RU" baseline="0" dirty="0" err="1" smtClean="0"/>
              <a:t>лайн</a:t>
            </a:r>
            <a:r>
              <a:rPr lang="ru-RU" baseline="0" dirty="0" smtClean="0"/>
              <a:t> турнира, то здесь нас гораздо больше интересует </a:t>
            </a:r>
            <a:r>
              <a:rPr lang="ru-RU" baseline="0" dirty="0" err="1" smtClean="0"/>
              <a:t>консистентность</a:t>
            </a:r>
            <a:r>
              <a:rPr lang="ru-RU" baseline="0" dirty="0" smtClean="0"/>
              <a:t> – может быть важно, чтобы все участники </a:t>
            </a:r>
            <a:r>
              <a:rPr lang="ru-RU" baseline="0" dirty="0" err="1" smtClean="0"/>
              <a:t>уведили</a:t>
            </a:r>
            <a:r>
              <a:rPr lang="ru-RU" baseline="0" dirty="0" smtClean="0"/>
              <a:t> информацию о начале соревнования одновременно. </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38</a:t>
            </a:fld>
            <a:endParaRPr lang="ru-RU"/>
          </a:p>
        </p:txBody>
      </p:sp>
    </p:spTree>
    <p:extLst>
      <p:ext uri="{BB962C8B-B14F-4D97-AF65-F5344CB8AC3E}">
        <p14:creationId xmlns:p14="http://schemas.microsoft.com/office/powerpoint/2010/main" val="119314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Нас интересует не надежность. Когда все рушится и падает – вот</a:t>
            </a:r>
            <a:r>
              <a:rPr lang="ru-RU" baseline="0" dirty="0" smtClean="0"/>
              <a:t> тогда нам интересно. Даже если было спроектировано с расчет на нагрузку в 300 000 раз больше, </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42</a:t>
            </a:fld>
            <a:endParaRPr lang="ru-RU"/>
          </a:p>
        </p:txBody>
      </p:sp>
    </p:spTree>
    <p:extLst>
      <p:ext uri="{BB962C8B-B14F-4D97-AF65-F5344CB8AC3E}">
        <p14:creationId xmlns:p14="http://schemas.microsoft.com/office/powerpoint/2010/main" val="1064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у нас есть что-то интересное, значит это</a:t>
            </a:r>
            <a:r>
              <a:rPr lang="ru-RU" baseline="0" dirty="0" smtClean="0"/>
              <a:t> что-то надо как-то мерить. И здесь нам на помощь приходят магические девятки.</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43</a:t>
            </a:fld>
            <a:endParaRPr lang="ru-RU"/>
          </a:p>
        </p:txBody>
      </p:sp>
    </p:spTree>
    <p:extLst>
      <p:ext uri="{BB962C8B-B14F-4D97-AF65-F5344CB8AC3E}">
        <p14:creationId xmlns:p14="http://schemas.microsoft.com/office/powerpoint/2010/main" val="148419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Теперь вы знаете ответ на то,</a:t>
            </a:r>
            <a:r>
              <a:rPr lang="ru-RU" baseline="0" dirty="0" smtClean="0"/>
              <a:t> что такое 999. С одной стороны, много девяток сильно усложняют и приводят к серьезному удорожанию проекта. С другой стороны, к сожалению, даже много наших девяток нам не помогут, если мы интегрируется с внешними системами.</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44</a:t>
            </a:fld>
            <a:endParaRPr lang="ru-RU"/>
          </a:p>
        </p:txBody>
      </p:sp>
    </p:spTree>
    <p:extLst>
      <p:ext uri="{BB962C8B-B14F-4D97-AF65-F5344CB8AC3E}">
        <p14:creationId xmlns:p14="http://schemas.microsoft.com/office/powerpoint/2010/main" val="497789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99.9 – максимальное время не работоспособности</a:t>
            </a:r>
            <a:r>
              <a:rPr lang="ru-RU" baseline="0" dirty="0" smtClean="0"/>
              <a:t> внешней системы. Плюс подключаем формулу</a:t>
            </a:r>
          </a:p>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45</a:t>
            </a:fld>
            <a:endParaRPr lang="ru-RU"/>
          </a:p>
        </p:txBody>
      </p:sp>
    </p:spTree>
    <p:extLst>
      <p:ext uri="{BB962C8B-B14F-4D97-AF65-F5344CB8AC3E}">
        <p14:creationId xmlns:p14="http://schemas.microsoft.com/office/powerpoint/2010/main" val="826910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Самая большая проблема </a:t>
            </a:r>
            <a:r>
              <a:rPr lang="en-US" dirty="0" smtClean="0"/>
              <a:t>SLA </a:t>
            </a:r>
            <a:r>
              <a:rPr lang="ru-RU" dirty="0" smtClean="0"/>
              <a:t>инверсии в том, что</a:t>
            </a:r>
            <a:r>
              <a:rPr lang="ru-RU" baseline="0" dirty="0" smtClean="0"/>
              <a:t> </a:t>
            </a:r>
            <a:r>
              <a:rPr lang="ru-RU" baseline="0" dirty="0" err="1" smtClean="0"/>
              <a:t>сумарно</a:t>
            </a:r>
            <a:r>
              <a:rPr lang="ru-RU" baseline="0" dirty="0" smtClean="0"/>
              <a:t> ошибка накапливается. Вероятности независимых событий умножаются</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46</a:t>
            </a:fld>
            <a:endParaRPr lang="ru-RU"/>
          </a:p>
        </p:txBody>
      </p:sp>
    </p:spTree>
    <p:extLst>
      <p:ext uri="{BB962C8B-B14F-4D97-AF65-F5344CB8AC3E}">
        <p14:creationId xmlns:p14="http://schemas.microsoft.com/office/powerpoint/2010/main" val="2983487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baseline="0" dirty="0" smtClean="0"/>
              <a:t>финансы </a:t>
            </a:r>
            <a:r>
              <a:rPr lang="en-US" baseline="0" dirty="0" smtClean="0"/>
              <a:t>vs </a:t>
            </a:r>
            <a:r>
              <a:rPr lang="ru-RU" baseline="0" dirty="0" err="1" smtClean="0"/>
              <a:t>чатики</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48</a:t>
            </a:fld>
            <a:endParaRPr lang="ru-RU"/>
          </a:p>
        </p:txBody>
      </p:sp>
    </p:spTree>
    <p:extLst>
      <p:ext uri="{BB962C8B-B14F-4D97-AF65-F5344CB8AC3E}">
        <p14:creationId xmlns:p14="http://schemas.microsoft.com/office/powerpoint/2010/main" val="62496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8</a:t>
            </a:fld>
            <a:endParaRPr lang="ru-RU"/>
          </a:p>
        </p:txBody>
      </p:sp>
    </p:spTree>
    <p:extLst>
      <p:ext uri="{BB962C8B-B14F-4D97-AF65-F5344CB8AC3E}">
        <p14:creationId xmlns:p14="http://schemas.microsoft.com/office/powerpoint/2010/main" val="1852962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Проблема</a:t>
            </a:r>
            <a:r>
              <a:rPr lang="ru-RU" baseline="0" dirty="0" smtClean="0"/>
              <a:t> возникает с тем, что делать, если система долго лежала. Но здесь еще есть аспект – как учитывать статистику БП? Что важно – время выполнения БП или скорость работы Оператора?</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49</a:t>
            </a:fld>
            <a:endParaRPr lang="ru-RU"/>
          </a:p>
        </p:txBody>
      </p:sp>
    </p:spTree>
    <p:extLst>
      <p:ext uri="{BB962C8B-B14F-4D97-AF65-F5344CB8AC3E}">
        <p14:creationId xmlns:p14="http://schemas.microsoft.com/office/powerpoint/2010/main" val="419776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51</a:t>
            </a:fld>
            <a:endParaRPr lang="ru-RU"/>
          </a:p>
        </p:txBody>
      </p:sp>
    </p:spTree>
    <p:extLst>
      <p:ext uri="{BB962C8B-B14F-4D97-AF65-F5344CB8AC3E}">
        <p14:creationId xmlns:p14="http://schemas.microsoft.com/office/powerpoint/2010/main" val="28220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Кейс</a:t>
            </a:r>
            <a:r>
              <a:rPr lang="ru-RU" baseline="0" dirty="0" smtClean="0"/>
              <a:t> про проводки платежей в ИБФ</a:t>
            </a:r>
            <a:br>
              <a:rPr lang="ru-RU" baseline="0" dirty="0" smtClean="0"/>
            </a:br>
            <a:r>
              <a:rPr lang="ru-RU" baseline="0" dirty="0" smtClean="0"/>
              <a:t>Кейс про залипающих операторов в </a:t>
            </a:r>
            <a:r>
              <a:rPr lang="en-US" baseline="0" dirty="0" err="1" smtClean="0"/>
              <a:t>livetex</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59</a:t>
            </a:fld>
            <a:endParaRPr lang="ru-RU"/>
          </a:p>
        </p:txBody>
      </p:sp>
    </p:spTree>
    <p:extLst>
      <p:ext uri="{BB962C8B-B14F-4D97-AF65-F5344CB8AC3E}">
        <p14:creationId xmlns:p14="http://schemas.microsoft.com/office/powerpoint/2010/main" val="1734606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60</a:t>
            </a:fld>
            <a:endParaRPr lang="ru-RU"/>
          </a:p>
        </p:txBody>
      </p:sp>
    </p:spTree>
    <p:extLst>
      <p:ext uri="{BB962C8B-B14F-4D97-AF65-F5344CB8AC3E}">
        <p14:creationId xmlns:p14="http://schemas.microsoft.com/office/powerpoint/2010/main" val="279356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Пример цифровой подписи. Удобно прикладывать файлы вообще без нее. Это быстро и просто. Даже реализуемо. Менее удобно просить прикладывать цифровую подпись</a:t>
            </a:r>
            <a:r>
              <a:rPr lang="ru-RU" baseline="0" dirty="0" smtClean="0"/>
              <a:t>. Еще менее удобно каждый раз запрашивать пароль к </a:t>
            </a:r>
            <a:r>
              <a:rPr lang="ru-RU" baseline="0" dirty="0" err="1" smtClean="0"/>
              <a:t>подписе</a:t>
            </a:r>
            <a:r>
              <a:rPr lang="ru-RU" baseline="0" dirty="0" smtClean="0"/>
              <a:t>.</a:t>
            </a:r>
          </a:p>
        </p:txBody>
      </p:sp>
      <p:sp>
        <p:nvSpPr>
          <p:cNvPr id="4" name="Номер слайда 3"/>
          <p:cNvSpPr>
            <a:spLocks noGrp="1"/>
          </p:cNvSpPr>
          <p:nvPr>
            <p:ph type="sldNum" sz="quarter" idx="10"/>
          </p:nvPr>
        </p:nvSpPr>
        <p:spPr/>
        <p:txBody>
          <a:bodyPr/>
          <a:lstStyle/>
          <a:p>
            <a:fld id="{40ECBB6D-3102-4938-A0BE-C73099B6994B}" type="slidenum">
              <a:rPr lang="ru-RU" smtClean="0"/>
              <a:pPr/>
              <a:t>62</a:t>
            </a:fld>
            <a:endParaRPr lang="ru-RU"/>
          </a:p>
        </p:txBody>
      </p:sp>
    </p:spTree>
    <p:extLst>
      <p:ext uri="{BB962C8B-B14F-4D97-AF65-F5344CB8AC3E}">
        <p14:creationId xmlns:p14="http://schemas.microsoft.com/office/powerpoint/2010/main" val="4015730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Другой пример с ЭЦП это реализуемость. ЭЦП, особенно некоторые ее виды, фактически </a:t>
            </a:r>
            <a:r>
              <a:rPr lang="ru-RU" baseline="0" dirty="0" err="1" smtClean="0"/>
              <a:t>приравнеа</a:t>
            </a:r>
            <a:r>
              <a:rPr lang="ru-RU" baseline="0" dirty="0" smtClean="0"/>
              <a:t> к подписи человека и несет ту же юридическую силу. За неправильно поставленную подпись, например, может быть ответственность вплоть до уголовной. Проблема </a:t>
            </a:r>
            <a:r>
              <a:rPr lang="ru-RU" baseline="0" dirty="0" err="1" smtClean="0"/>
              <a:t>заключаеся</a:t>
            </a:r>
            <a:r>
              <a:rPr lang="ru-RU" baseline="0" dirty="0" smtClean="0"/>
              <a:t> в том, что реально гарантировать, что приложенная подпись к файлу принадлежит тому, кто ее прикладывает, не возможно. В </a:t>
            </a:r>
            <a:r>
              <a:rPr lang="ru-RU" baseline="0" dirty="0" err="1" smtClean="0"/>
              <a:t>конце-концов</a:t>
            </a:r>
            <a:r>
              <a:rPr lang="ru-RU" baseline="0" dirty="0" smtClean="0"/>
              <a:t> самое надежное место для пароля – это </a:t>
            </a:r>
            <a:r>
              <a:rPr lang="ru-RU" baseline="0" dirty="0" err="1" smtClean="0"/>
              <a:t>стикер</a:t>
            </a:r>
            <a:r>
              <a:rPr lang="ru-RU" baseline="0" dirty="0" smtClean="0"/>
              <a:t> на мониторе. </a:t>
            </a:r>
            <a:endParaRPr lang="ru-RU" dirty="0" smtClean="0"/>
          </a:p>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63</a:t>
            </a:fld>
            <a:endParaRPr lang="ru-RU"/>
          </a:p>
        </p:txBody>
      </p:sp>
    </p:spTree>
    <p:extLst>
      <p:ext uri="{BB962C8B-B14F-4D97-AF65-F5344CB8AC3E}">
        <p14:creationId xmlns:p14="http://schemas.microsoft.com/office/powerpoint/2010/main" val="174011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0ECBB6D-3102-4938-A0BE-C73099B6994B}" type="slidenum">
              <a:rPr lang="ru-RU" smtClean="0"/>
              <a:pPr/>
              <a:t>64</a:t>
            </a:fld>
            <a:endParaRPr lang="ru-RU"/>
          </a:p>
        </p:txBody>
      </p:sp>
    </p:spTree>
    <p:extLst>
      <p:ext uri="{BB962C8B-B14F-4D97-AF65-F5344CB8AC3E}">
        <p14:creationId xmlns:p14="http://schemas.microsoft.com/office/powerpoint/2010/main" val="3384066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66</a:t>
            </a:fld>
            <a:endParaRPr lang="ru-RU"/>
          </a:p>
        </p:txBody>
      </p:sp>
    </p:spTree>
    <p:extLst>
      <p:ext uri="{BB962C8B-B14F-4D97-AF65-F5344CB8AC3E}">
        <p14:creationId xmlns:p14="http://schemas.microsoft.com/office/powerpoint/2010/main" val="2108919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buFont typeface="Arial" charset="0"/>
              <a:buNone/>
            </a:pP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67</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68</a:t>
            </a:fld>
            <a:endParaRPr lang="ru-RU"/>
          </a:p>
        </p:txBody>
      </p:sp>
    </p:spTree>
    <p:extLst>
      <p:ext uri="{BB962C8B-B14F-4D97-AF65-F5344CB8AC3E}">
        <p14:creationId xmlns:p14="http://schemas.microsoft.com/office/powerpoint/2010/main" val="354730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Удовлетворяя</a:t>
            </a:r>
            <a:r>
              <a:rPr lang="ru-RU" baseline="0" dirty="0" smtClean="0"/>
              <a:t> как самые прогрессивные желания</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9</a:t>
            </a:fld>
            <a:endParaRPr lang="ru-RU"/>
          </a:p>
        </p:txBody>
      </p:sp>
    </p:spTree>
    <p:extLst>
      <p:ext uri="{BB962C8B-B14F-4D97-AF65-F5344CB8AC3E}">
        <p14:creationId xmlns:p14="http://schemas.microsoft.com/office/powerpoint/2010/main" val="852152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69</a:t>
            </a:fld>
            <a:endParaRPr lang="ru-RU"/>
          </a:p>
        </p:txBody>
      </p:sp>
    </p:spTree>
    <p:extLst>
      <p:ext uri="{BB962C8B-B14F-4D97-AF65-F5344CB8AC3E}">
        <p14:creationId xmlns:p14="http://schemas.microsoft.com/office/powerpoint/2010/main" val="184600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Внутренние</a:t>
            </a:r>
            <a:r>
              <a:rPr lang="ru-RU" baseline="0" dirty="0" smtClean="0"/>
              <a:t> свойства тоже важны, но в целом, нам я сегодня буду больше говорить о взаимодействии системы с внешним миром.</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70</a:t>
            </a:fld>
            <a:endParaRPr lang="ru-RU"/>
          </a:p>
        </p:txBody>
      </p:sp>
    </p:spTree>
    <p:extLst>
      <p:ext uri="{BB962C8B-B14F-4D97-AF65-F5344CB8AC3E}">
        <p14:creationId xmlns:p14="http://schemas.microsoft.com/office/powerpoint/2010/main" val="226753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71</a:t>
            </a:fld>
            <a:endParaRPr lang="ru-RU"/>
          </a:p>
        </p:txBody>
      </p:sp>
    </p:spTree>
    <p:extLst>
      <p:ext uri="{BB962C8B-B14F-4D97-AF65-F5344CB8AC3E}">
        <p14:creationId xmlns:p14="http://schemas.microsoft.com/office/powerpoint/2010/main" val="3658223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72</a:t>
            </a:fld>
            <a:endParaRPr lang="ru-RU"/>
          </a:p>
        </p:txBody>
      </p:sp>
    </p:spTree>
    <p:extLst>
      <p:ext uri="{BB962C8B-B14F-4D97-AF65-F5344CB8AC3E}">
        <p14:creationId xmlns:p14="http://schemas.microsoft.com/office/powerpoint/2010/main" val="2720999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buFont typeface="Arial" charset="0"/>
              <a:buNone/>
            </a:pP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buFont typeface="Arial" charset="0"/>
              <a:buNone/>
            </a:pP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buFont typeface="Arial" charset="0"/>
              <a:buNone/>
            </a:pP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buFont typeface="Arial" charset="0"/>
              <a:buNone/>
            </a:pP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77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 и устоявшиеся</a:t>
            </a:r>
            <a:r>
              <a:rPr lang="ru-RU" baseline="0" dirty="0" smtClean="0"/>
              <a:t> традиции – курительный зал</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11</a:t>
            </a:fld>
            <a:endParaRPr lang="ru-RU"/>
          </a:p>
        </p:txBody>
      </p:sp>
    </p:spTree>
    <p:extLst>
      <p:ext uri="{BB962C8B-B14F-4D97-AF65-F5344CB8AC3E}">
        <p14:creationId xmlns:p14="http://schemas.microsoft.com/office/powerpoint/2010/main" val="416248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en-US" dirty="0" smtClean="0"/>
              <a:t>he metallurgists went further in their investigation. They found during the rush to complete the Titanic on time, the builders purposely resorted to inferior metal than specified by the designers. The builders were also faced with a critical shortage of skilled riveting labor. This led to a compounded error of inferior rivets being installed by inferior tradesmen that likely explains the randomness of failed areas.</a:t>
            </a:r>
            <a:endParaRPr lang="ru-RU" dirty="0" smtClean="0"/>
          </a:p>
          <a:p>
            <a:r>
              <a:rPr lang="en-US" dirty="0" smtClean="0"/>
              <a:t>https://lenta.ru/news/2008/04/18/rivets/</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17</a:t>
            </a:fld>
            <a:endParaRPr lang="ru-RU"/>
          </a:p>
        </p:txBody>
      </p:sp>
    </p:spTree>
    <p:extLst>
      <p:ext uri="{BB962C8B-B14F-4D97-AF65-F5344CB8AC3E}">
        <p14:creationId xmlns:p14="http://schemas.microsoft.com/office/powerpoint/2010/main" val="295477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19</a:t>
            </a:fld>
            <a:endParaRPr lang="ru-RU"/>
          </a:p>
        </p:txBody>
      </p:sp>
    </p:spTree>
    <p:extLst>
      <p:ext uri="{BB962C8B-B14F-4D97-AF65-F5344CB8AC3E}">
        <p14:creationId xmlns:p14="http://schemas.microsoft.com/office/powerpoint/2010/main" val="927635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22</a:t>
            </a:fld>
            <a:endParaRPr lang="ru-RU"/>
          </a:p>
        </p:txBody>
      </p:sp>
    </p:spTree>
    <p:extLst>
      <p:ext uri="{BB962C8B-B14F-4D97-AF65-F5344CB8AC3E}">
        <p14:creationId xmlns:p14="http://schemas.microsoft.com/office/powerpoint/2010/main" val="327464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Поскольку</a:t>
            </a:r>
            <a:r>
              <a:rPr lang="ru-RU" baseline="0" dirty="0" smtClean="0"/>
              <a:t> мы говорим, что качество это совокупность характеристик объекта, то нам может быть интересно – о каких же именно характеристиках идет речь.</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23</a:t>
            </a:fld>
            <a:endParaRPr lang="ru-RU"/>
          </a:p>
        </p:txBody>
      </p:sp>
    </p:spTree>
    <p:extLst>
      <p:ext uri="{BB962C8B-B14F-4D97-AF65-F5344CB8AC3E}">
        <p14:creationId xmlns:p14="http://schemas.microsoft.com/office/powerpoint/2010/main" val="96519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Здесь главный</a:t>
            </a:r>
            <a:r>
              <a:rPr lang="ru-RU" baseline="0" dirty="0" smtClean="0"/>
              <a:t> акцент на том, что все требования обычно идут к серверной части.</a:t>
            </a:r>
            <a:endParaRPr lang="ru-RU" dirty="0"/>
          </a:p>
        </p:txBody>
      </p:sp>
      <p:sp>
        <p:nvSpPr>
          <p:cNvPr id="4" name="Номер слайда 3"/>
          <p:cNvSpPr>
            <a:spLocks noGrp="1"/>
          </p:cNvSpPr>
          <p:nvPr>
            <p:ph type="sldNum" sz="quarter" idx="10"/>
          </p:nvPr>
        </p:nvSpPr>
        <p:spPr/>
        <p:txBody>
          <a:bodyPr/>
          <a:lstStyle/>
          <a:p>
            <a:fld id="{40ECBB6D-3102-4938-A0BE-C73099B6994B}" type="slidenum">
              <a:rPr lang="ru-RU" smtClean="0"/>
              <a:pPr/>
              <a:t>30</a:t>
            </a:fld>
            <a:endParaRPr lang="ru-RU"/>
          </a:p>
        </p:txBody>
      </p:sp>
    </p:spTree>
    <p:extLst>
      <p:ext uri="{BB962C8B-B14F-4D97-AF65-F5344CB8AC3E}">
        <p14:creationId xmlns:p14="http://schemas.microsoft.com/office/powerpoint/2010/main" val="2820647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mailto:info@taskdata.com"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ru-RU"/>
          </a:p>
        </p:txBody>
      </p:sp>
      <p:sp>
        <p:nvSpPr>
          <p:cNvPr id="4" name="Прямоугольник 3">
            <a:extLst>
              <a:ext uri="{FF2B5EF4-FFF2-40B4-BE49-F238E27FC236}">
                <a16:creationId xmlns:a16="http://schemas.microsoft.com/office/drawing/2014/main" id="{9BFA3AEC-9958-4C7D-82EF-B918A8DF0B00}"/>
              </a:ext>
            </a:extLst>
          </p:cNvPr>
          <p:cNvSpPr/>
          <p:nvPr userDrawn="1"/>
        </p:nvSpPr>
        <p:spPr>
          <a:xfrm>
            <a:off x="191344" y="0"/>
            <a:ext cx="159385" cy="733425"/>
          </a:xfrm>
          <a:prstGeom prst="rect">
            <a:avLst/>
          </a:prstGeom>
          <a:solidFill>
            <a:srgbClr val="05B2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Группа 4">
            <a:extLst>
              <a:ext uri="{FF2B5EF4-FFF2-40B4-BE49-F238E27FC236}">
                <a16:creationId xmlns:a16="http://schemas.microsoft.com/office/drawing/2014/main" id="{5439305C-24B9-4B36-ABE1-85079A621A0C}"/>
              </a:ext>
            </a:extLst>
          </p:cNvPr>
          <p:cNvGrpSpPr/>
          <p:nvPr userDrawn="1"/>
        </p:nvGrpSpPr>
        <p:grpSpPr>
          <a:xfrm>
            <a:off x="89832" y="101802"/>
            <a:ext cx="2170255" cy="589405"/>
            <a:chOff x="1430195" y="5737199"/>
            <a:chExt cx="3524619" cy="957229"/>
          </a:xfrm>
        </p:grpSpPr>
        <p:pic>
          <p:nvPicPr>
            <p:cNvPr id="6" name="Рисунок 5">
              <a:extLst>
                <a:ext uri="{FF2B5EF4-FFF2-40B4-BE49-F238E27FC236}">
                  <a16:creationId xmlns:a16="http://schemas.microsoft.com/office/drawing/2014/main" id="{7F3FF447-9149-4876-A594-3248DBF39E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33"/>
            <a:stretch/>
          </p:blipFill>
          <p:spPr>
            <a:xfrm>
              <a:off x="2103325" y="5737199"/>
              <a:ext cx="2158613" cy="695351"/>
            </a:xfrm>
            <a:prstGeom prst="rect">
              <a:avLst/>
            </a:prstGeom>
          </p:spPr>
        </p:pic>
        <p:sp>
          <p:nvSpPr>
            <p:cNvPr id="7" name="Прямоугольник 6">
              <a:extLst>
                <a:ext uri="{FF2B5EF4-FFF2-40B4-BE49-F238E27FC236}">
                  <a16:creationId xmlns:a16="http://schemas.microsoft.com/office/drawing/2014/main" id="{B5098CDD-0E75-4C21-95E6-CF1423DE457B}"/>
                </a:ext>
              </a:extLst>
            </p:cNvPr>
            <p:cNvSpPr/>
            <p:nvPr/>
          </p:nvSpPr>
          <p:spPr>
            <a:xfrm>
              <a:off x="1430195" y="6369527"/>
              <a:ext cx="3524619" cy="324901"/>
            </a:xfrm>
            <a:prstGeom prst="rect">
              <a:avLst/>
            </a:prstGeom>
          </p:spPr>
          <p:txBody>
            <a:bodyPr wrap="square">
              <a:spAutoFit/>
            </a:bodyPr>
            <a:lstStyle/>
            <a:p>
              <a:pPr algn="ctr"/>
              <a:r>
                <a:rPr lang="ru-RU" sz="700" dirty="0">
                  <a:solidFill>
                    <a:srgbClr val="1C437D"/>
                  </a:solidFill>
                </a:rPr>
                <a:t>Заставьте данные работать на Вас</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2255573" y="6356353"/>
            <a:ext cx="1536171" cy="365125"/>
          </a:xfrm>
          <a:prstGeom prst="rect">
            <a:avLst/>
          </a:prstGeom>
        </p:spPr>
        <p:txBody>
          <a:bodyPr/>
          <a:lstStyle/>
          <a:p>
            <a:endParaRPr lang="ru-RU"/>
          </a:p>
        </p:txBody>
      </p:sp>
      <p:sp>
        <p:nvSpPr>
          <p:cNvPr id="5" name="Нижний колонтитул 4"/>
          <p:cNvSpPr>
            <a:spLocks noGrp="1"/>
          </p:cNvSpPr>
          <p:nvPr>
            <p:ph type="ftr" sz="quarter" idx="11"/>
          </p:nvPr>
        </p:nvSpPr>
        <p:spPr>
          <a:xfrm>
            <a:off x="1583500" y="6420813"/>
            <a:ext cx="8544949" cy="365125"/>
          </a:xfrm>
          <a:prstGeom prst="rect">
            <a:avLst/>
          </a:prstGeom>
        </p:spPr>
        <p:txBody>
          <a:bodyPr/>
          <a:lstStyle/>
          <a:p>
            <a:r>
              <a:rPr lang="ru-RU"/>
              <a:t>Андрей Майоров (</a:t>
            </a:r>
            <a:r>
              <a:rPr lang="en-US"/>
              <a:t>xor@byte-force.com, twitter.com/xorets)</a:t>
            </a:r>
            <a:endParaRPr lang="ru-RU"/>
          </a:p>
        </p:txBody>
      </p:sp>
      <p:sp>
        <p:nvSpPr>
          <p:cNvPr id="6" name="Номер слайда 5"/>
          <p:cNvSpPr>
            <a:spLocks noGrp="1"/>
          </p:cNvSpPr>
          <p:nvPr>
            <p:ph type="sldNum" sz="quarter" idx="12"/>
          </p:nvPr>
        </p:nvSpPr>
        <p:spPr>
          <a:xfrm>
            <a:off x="10416481" y="6438729"/>
            <a:ext cx="1198827" cy="365125"/>
          </a:xfrm>
          <a:prstGeom prst="rect">
            <a:avLst/>
          </a:prstGeom>
        </p:spPr>
        <p:txBody>
          <a:bodyPr/>
          <a:lstStyle/>
          <a:p>
            <a:fld id="{82464181-07E1-4CA6-BDAF-86CD0CF8B73E}"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2255573" y="6356353"/>
            <a:ext cx="1536171" cy="365125"/>
          </a:xfrm>
          <a:prstGeom prst="rect">
            <a:avLst/>
          </a:prstGeom>
        </p:spPr>
        <p:txBody>
          <a:bodyPr/>
          <a:lstStyle/>
          <a:p>
            <a:endParaRPr lang="ru-RU"/>
          </a:p>
        </p:txBody>
      </p:sp>
      <p:sp>
        <p:nvSpPr>
          <p:cNvPr id="5" name="Нижний колонтитул 4"/>
          <p:cNvSpPr>
            <a:spLocks noGrp="1"/>
          </p:cNvSpPr>
          <p:nvPr>
            <p:ph type="ftr" sz="quarter" idx="11"/>
          </p:nvPr>
        </p:nvSpPr>
        <p:spPr>
          <a:xfrm>
            <a:off x="1583500" y="6420813"/>
            <a:ext cx="8544949" cy="365125"/>
          </a:xfrm>
          <a:prstGeom prst="rect">
            <a:avLst/>
          </a:prstGeom>
        </p:spPr>
        <p:txBody>
          <a:bodyPr/>
          <a:lstStyle/>
          <a:p>
            <a:r>
              <a:rPr lang="ru-RU"/>
              <a:t>Андрей Майоров (</a:t>
            </a:r>
            <a:r>
              <a:rPr lang="en-US"/>
              <a:t>xor@byte-force.com, twitter.com/xorets)</a:t>
            </a:r>
            <a:endParaRPr lang="ru-RU"/>
          </a:p>
        </p:txBody>
      </p:sp>
      <p:sp>
        <p:nvSpPr>
          <p:cNvPr id="6" name="Номер слайда 5"/>
          <p:cNvSpPr>
            <a:spLocks noGrp="1"/>
          </p:cNvSpPr>
          <p:nvPr>
            <p:ph type="sldNum" sz="quarter" idx="12"/>
          </p:nvPr>
        </p:nvSpPr>
        <p:spPr>
          <a:xfrm>
            <a:off x="10416481" y="6438729"/>
            <a:ext cx="1198827" cy="365125"/>
          </a:xfrm>
          <a:prstGeom prst="rect">
            <a:avLst/>
          </a:prstGeom>
        </p:spPr>
        <p:txBody>
          <a:bodyPr/>
          <a:lstStyle/>
          <a:p>
            <a:fld id="{82464181-07E1-4CA6-BDAF-86CD0CF8B73E}"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Заглавный слайд">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0CA61CD-AC3B-4A7F-8D33-A3295C8D49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Группа 9">
            <a:extLst>
              <a:ext uri="{FF2B5EF4-FFF2-40B4-BE49-F238E27FC236}">
                <a16:creationId xmlns:a16="http://schemas.microsoft.com/office/drawing/2014/main" id="{14A5EA77-C4ED-45D1-AD5D-BEA80BC10EF1}"/>
              </a:ext>
            </a:extLst>
          </p:cNvPr>
          <p:cNvGrpSpPr/>
          <p:nvPr userDrawn="1"/>
        </p:nvGrpSpPr>
        <p:grpSpPr>
          <a:xfrm rot="10800000">
            <a:off x="10124522" y="1666808"/>
            <a:ext cx="1508679" cy="4299033"/>
            <a:chOff x="9901237" y="547691"/>
            <a:chExt cx="2146680" cy="6117041"/>
          </a:xfrm>
          <a:solidFill>
            <a:srgbClr val="7DCEE3"/>
          </a:solidFill>
        </p:grpSpPr>
        <p:cxnSp>
          <p:nvCxnSpPr>
            <p:cNvPr id="11" name="Прямая соединительная линия 10">
              <a:extLst>
                <a:ext uri="{FF2B5EF4-FFF2-40B4-BE49-F238E27FC236}">
                  <a16:creationId xmlns:a16="http://schemas.microsoft.com/office/drawing/2014/main" id="{168ECD0D-AC30-4595-AC92-82641714C661}"/>
                </a:ext>
              </a:extLst>
            </p:cNvPr>
            <p:cNvCxnSpPr/>
            <p:nvPr/>
          </p:nvCxnSpPr>
          <p:spPr>
            <a:xfrm>
              <a:off x="10134600" y="2507253"/>
              <a:ext cx="957262" cy="1099342"/>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97725B3E-2F71-4084-893F-9EB7253A3DC8}"/>
                </a:ext>
              </a:extLst>
            </p:cNvPr>
            <p:cNvCxnSpPr>
              <a:cxnSpLocks/>
            </p:cNvCxnSpPr>
            <p:nvPr/>
          </p:nvCxnSpPr>
          <p:spPr>
            <a:xfrm flipH="1">
              <a:off x="10134601" y="1075353"/>
              <a:ext cx="646413" cy="1431900"/>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BBDEA7DB-50BC-4521-BE7A-82C0C09164F9}"/>
                </a:ext>
              </a:extLst>
            </p:cNvPr>
            <p:cNvCxnSpPr>
              <a:cxnSpLocks/>
            </p:cNvCxnSpPr>
            <p:nvPr/>
          </p:nvCxnSpPr>
          <p:spPr>
            <a:xfrm flipH="1" flipV="1">
              <a:off x="11121415" y="3603247"/>
              <a:ext cx="710999" cy="1577599"/>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9D0FC891-CEC7-4D34-AD99-D41F7CA4E888}"/>
                </a:ext>
              </a:extLst>
            </p:cNvPr>
            <p:cNvCxnSpPr>
              <a:cxnSpLocks/>
            </p:cNvCxnSpPr>
            <p:nvPr/>
          </p:nvCxnSpPr>
          <p:spPr>
            <a:xfrm flipH="1" flipV="1">
              <a:off x="10369487" y="4959153"/>
              <a:ext cx="1462927" cy="213713"/>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BFBEA322-1D1A-439F-A2CC-0097983BD8AC}"/>
                </a:ext>
              </a:extLst>
            </p:cNvPr>
            <p:cNvCxnSpPr/>
            <p:nvPr/>
          </p:nvCxnSpPr>
          <p:spPr>
            <a:xfrm flipV="1">
              <a:off x="10332243" y="3606595"/>
              <a:ext cx="759619" cy="1340557"/>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8BEFA3CA-BD7B-4F1D-BF67-9E204AEEF6B6}"/>
                </a:ext>
              </a:extLst>
            </p:cNvPr>
            <p:cNvCxnSpPr>
              <a:cxnSpLocks/>
            </p:cNvCxnSpPr>
            <p:nvPr/>
          </p:nvCxnSpPr>
          <p:spPr>
            <a:xfrm flipH="1" flipV="1">
              <a:off x="10332244" y="4947152"/>
              <a:ext cx="598788" cy="1371068"/>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sp>
          <p:nvSpPr>
            <p:cNvPr id="17" name="Овал 16">
              <a:extLst>
                <a:ext uri="{FF2B5EF4-FFF2-40B4-BE49-F238E27FC236}">
                  <a16:creationId xmlns:a16="http://schemas.microsoft.com/office/drawing/2014/main" id="{0065EED4-B312-4A51-822C-2682C30A629C}"/>
                </a:ext>
              </a:extLst>
            </p:cNvPr>
            <p:cNvSpPr/>
            <p:nvPr/>
          </p:nvSpPr>
          <p:spPr>
            <a:xfrm>
              <a:off x="9941166" y="2298696"/>
              <a:ext cx="469948" cy="4699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Овал 23">
              <a:extLst>
                <a:ext uri="{FF2B5EF4-FFF2-40B4-BE49-F238E27FC236}">
                  <a16:creationId xmlns:a16="http://schemas.microsoft.com/office/drawing/2014/main" id="{8AF41384-4D27-4DA6-A680-EA8CC2433148}"/>
                </a:ext>
              </a:extLst>
            </p:cNvPr>
            <p:cNvSpPr/>
            <p:nvPr/>
          </p:nvSpPr>
          <p:spPr>
            <a:xfrm rot="1828876">
              <a:off x="10789790" y="3505708"/>
              <a:ext cx="657224" cy="6572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Овал 24">
              <a:extLst>
                <a:ext uri="{FF2B5EF4-FFF2-40B4-BE49-F238E27FC236}">
                  <a16:creationId xmlns:a16="http://schemas.microsoft.com/office/drawing/2014/main" id="{3BE5F0EB-5C68-48C4-A402-D80C0644EFFC}"/>
                </a:ext>
              </a:extLst>
            </p:cNvPr>
            <p:cNvSpPr/>
            <p:nvPr/>
          </p:nvSpPr>
          <p:spPr>
            <a:xfrm rot="2126025">
              <a:off x="9901237" y="4463475"/>
              <a:ext cx="862014" cy="862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Овал 25">
              <a:extLst>
                <a:ext uri="{FF2B5EF4-FFF2-40B4-BE49-F238E27FC236}">
                  <a16:creationId xmlns:a16="http://schemas.microsoft.com/office/drawing/2014/main" id="{ABC09009-1CB5-4AE2-BEA1-0EA972914FA7}"/>
                </a:ext>
              </a:extLst>
            </p:cNvPr>
            <p:cNvSpPr/>
            <p:nvPr/>
          </p:nvSpPr>
          <p:spPr>
            <a:xfrm rot="1093540">
              <a:off x="11616910" y="5129392"/>
              <a:ext cx="431007" cy="4310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Овал 26">
              <a:extLst>
                <a:ext uri="{FF2B5EF4-FFF2-40B4-BE49-F238E27FC236}">
                  <a16:creationId xmlns:a16="http://schemas.microsoft.com/office/drawing/2014/main" id="{5C4D07D6-3188-4DB8-A06F-5F7757EA5D83}"/>
                </a:ext>
              </a:extLst>
            </p:cNvPr>
            <p:cNvSpPr/>
            <p:nvPr/>
          </p:nvSpPr>
          <p:spPr>
            <a:xfrm>
              <a:off x="10613231" y="907570"/>
              <a:ext cx="335566" cy="3355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67C3537D-FA68-4365-9615-EAC89C8CCC45}"/>
                </a:ext>
              </a:extLst>
            </p:cNvPr>
            <p:cNvSpPr/>
            <p:nvPr/>
          </p:nvSpPr>
          <p:spPr>
            <a:xfrm>
              <a:off x="10398961" y="6351641"/>
              <a:ext cx="313091" cy="3130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54A76EF4-F846-430B-A79A-B5601A05570B}"/>
                </a:ext>
              </a:extLst>
            </p:cNvPr>
            <p:cNvSpPr/>
            <p:nvPr/>
          </p:nvSpPr>
          <p:spPr>
            <a:xfrm>
              <a:off x="11825530" y="1678568"/>
              <a:ext cx="218558" cy="2185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0" name="Прямая соединительная линия 29">
              <a:extLst>
                <a:ext uri="{FF2B5EF4-FFF2-40B4-BE49-F238E27FC236}">
                  <a16:creationId xmlns:a16="http://schemas.microsoft.com/office/drawing/2014/main" id="{31DBFE8C-F805-4BA1-8AFB-8EDAC20F8BAB}"/>
                </a:ext>
              </a:extLst>
            </p:cNvPr>
            <p:cNvCxnSpPr>
              <a:cxnSpLocks/>
              <a:stCxn id="29" idx="3"/>
            </p:cNvCxnSpPr>
            <p:nvPr/>
          </p:nvCxnSpPr>
          <p:spPr>
            <a:xfrm flipH="1">
              <a:off x="10127717" y="1865119"/>
              <a:ext cx="1729820" cy="732122"/>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F4C683FF-4A6B-49C4-8B58-A8CB9EB15ACC}"/>
                </a:ext>
              </a:extLst>
            </p:cNvPr>
            <p:cNvCxnSpPr>
              <a:cxnSpLocks/>
              <a:stCxn id="29" idx="5"/>
            </p:cNvCxnSpPr>
            <p:nvPr/>
          </p:nvCxnSpPr>
          <p:spPr>
            <a:xfrm flipH="1" flipV="1">
              <a:off x="10774131" y="1116207"/>
              <a:ext cx="1237950" cy="748912"/>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30B63F33-B34F-4874-9635-654ABD8EF6E5}"/>
                </a:ext>
              </a:extLst>
            </p:cNvPr>
            <p:cNvSpPr/>
            <p:nvPr/>
          </p:nvSpPr>
          <p:spPr>
            <a:xfrm>
              <a:off x="11284421" y="547691"/>
              <a:ext cx="176678" cy="1766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3" name="Прямая соединительная линия 32">
              <a:extLst>
                <a:ext uri="{FF2B5EF4-FFF2-40B4-BE49-F238E27FC236}">
                  <a16:creationId xmlns:a16="http://schemas.microsoft.com/office/drawing/2014/main" id="{6AD8D035-EB5C-4511-805B-5ACD6B5F94B4}"/>
                </a:ext>
              </a:extLst>
            </p:cNvPr>
            <p:cNvCxnSpPr>
              <a:cxnSpLocks/>
              <a:stCxn id="32" idx="4"/>
              <a:endCxn id="29" idx="0"/>
            </p:cNvCxnSpPr>
            <p:nvPr/>
          </p:nvCxnSpPr>
          <p:spPr>
            <a:xfrm rot="10800000" flipH="1" flipV="1">
              <a:off x="11372760" y="724370"/>
              <a:ext cx="562049" cy="954198"/>
            </a:xfrm>
            <a:prstGeom prst="line">
              <a:avLst/>
            </a:prstGeom>
            <a:grpFill/>
            <a:ln w="12700">
              <a:noFill/>
            </a:ln>
          </p:spPr>
          <p:style>
            <a:lnRef idx="1">
              <a:schemeClr val="accent1"/>
            </a:lnRef>
            <a:fillRef idx="0">
              <a:schemeClr val="accent1"/>
            </a:fillRef>
            <a:effectRef idx="0">
              <a:schemeClr val="accent1"/>
            </a:effectRef>
            <a:fontRef idx="minor">
              <a:schemeClr val="tx1"/>
            </a:fontRef>
          </p:style>
        </p:cxnSp>
      </p:grpSp>
      <p:grpSp>
        <p:nvGrpSpPr>
          <p:cNvPr id="34" name="Группа 33">
            <a:extLst>
              <a:ext uri="{FF2B5EF4-FFF2-40B4-BE49-F238E27FC236}">
                <a16:creationId xmlns:a16="http://schemas.microsoft.com/office/drawing/2014/main" id="{295508D1-57DE-4BBE-A367-5079DBE51521}"/>
              </a:ext>
            </a:extLst>
          </p:cNvPr>
          <p:cNvGrpSpPr/>
          <p:nvPr userDrawn="1"/>
        </p:nvGrpSpPr>
        <p:grpSpPr>
          <a:xfrm flipH="1">
            <a:off x="8874157" y="810845"/>
            <a:ext cx="2565842" cy="5042157"/>
            <a:chOff x="9597866" y="907570"/>
            <a:chExt cx="2679006" cy="5578433"/>
          </a:xfrm>
          <a:solidFill>
            <a:srgbClr val="0EADD7"/>
          </a:solidFill>
        </p:grpSpPr>
        <p:cxnSp>
          <p:nvCxnSpPr>
            <p:cNvPr id="35" name="Прямая соединительная линия 34">
              <a:extLst>
                <a:ext uri="{FF2B5EF4-FFF2-40B4-BE49-F238E27FC236}">
                  <a16:creationId xmlns:a16="http://schemas.microsoft.com/office/drawing/2014/main" id="{32898EBF-F468-4D64-878E-1C505D3EDC95}"/>
                </a:ext>
              </a:extLst>
            </p:cNvPr>
            <p:cNvCxnSpPr/>
            <p:nvPr/>
          </p:nvCxnSpPr>
          <p:spPr>
            <a:xfrm>
              <a:off x="10134600" y="2507253"/>
              <a:ext cx="957262" cy="1099342"/>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60D88771-0EB0-45D3-8C27-2760E31849C8}"/>
                </a:ext>
              </a:extLst>
            </p:cNvPr>
            <p:cNvCxnSpPr>
              <a:cxnSpLocks/>
            </p:cNvCxnSpPr>
            <p:nvPr/>
          </p:nvCxnSpPr>
          <p:spPr>
            <a:xfrm flipH="1">
              <a:off x="10134601" y="1075353"/>
              <a:ext cx="646413" cy="1431900"/>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724D5554-06CA-45E8-BA62-EECC26127345}"/>
                </a:ext>
              </a:extLst>
            </p:cNvPr>
            <p:cNvCxnSpPr>
              <a:cxnSpLocks/>
            </p:cNvCxnSpPr>
            <p:nvPr/>
          </p:nvCxnSpPr>
          <p:spPr>
            <a:xfrm flipH="1" flipV="1">
              <a:off x="11121415" y="3603247"/>
              <a:ext cx="710999" cy="1577599"/>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61933051-671D-4F7B-BD51-2D0471DDB7F7}"/>
                </a:ext>
              </a:extLst>
            </p:cNvPr>
            <p:cNvCxnSpPr>
              <a:cxnSpLocks/>
            </p:cNvCxnSpPr>
            <p:nvPr/>
          </p:nvCxnSpPr>
          <p:spPr>
            <a:xfrm flipH="1" flipV="1">
              <a:off x="10369487" y="4959153"/>
              <a:ext cx="1462927" cy="213713"/>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1611420B-2DB2-4953-8306-C7F921A3F77D}"/>
                </a:ext>
              </a:extLst>
            </p:cNvPr>
            <p:cNvCxnSpPr/>
            <p:nvPr/>
          </p:nvCxnSpPr>
          <p:spPr>
            <a:xfrm flipV="1">
              <a:off x="10332243" y="3606595"/>
              <a:ext cx="759619" cy="1340557"/>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1B23F11F-51ED-4451-BE6B-D77FC50FDC38}"/>
                </a:ext>
              </a:extLst>
            </p:cNvPr>
            <p:cNvCxnSpPr>
              <a:cxnSpLocks/>
            </p:cNvCxnSpPr>
            <p:nvPr/>
          </p:nvCxnSpPr>
          <p:spPr>
            <a:xfrm flipH="1" flipV="1">
              <a:off x="10332244" y="4947152"/>
              <a:ext cx="598788" cy="1371068"/>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sp>
          <p:nvSpPr>
            <p:cNvPr id="41" name="Овал 40">
              <a:extLst>
                <a:ext uri="{FF2B5EF4-FFF2-40B4-BE49-F238E27FC236}">
                  <a16:creationId xmlns:a16="http://schemas.microsoft.com/office/drawing/2014/main" id="{2608BDFD-D2A2-40B5-9141-A895015482FE}"/>
                </a:ext>
              </a:extLst>
            </p:cNvPr>
            <p:cNvSpPr/>
            <p:nvPr/>
          </p:nvSpPr>
          <p:spPr>
            <a:xfrm>
              <a:off x="9941166" y="2298696"/>
              <a:ext cx="469948" cy="469948"/>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Овал 41">
              <a:extLst>
                <a:ext uri="{FF2B5EF4-FFF2-40B4-BE49-F238E27FC236}">
                  <a16:creationId xmlns:a16="http://schemas.microsoft.com/office/drawing/2014/main" id="{8E4F863E-8AEF-4D81-BE06-79AB0F103302}"/>
                </a:ext>
              </a:extLst>
            </p:cNvPr>
            <p:cNvSpPr/>
            <p:nvPr/>
          </p:nvSpPr>
          <p:spPr>
            <a:xfrm>
              <a:off x="10763250" y="3277983"/>
              <a:ext cx="657225" cy="657225"/>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Овал 42">
              <a:extLst>
                <a:ext uri="{FF2B5EF4-FFF2-40B4-BE49-F238E27FC236}">
                  <a16:creationId xmlns:a16="http://schemas.microsoft.com/office/drawing/2014/main" id="{07ED1FA1-4CB3-40A7-974B-D2DA862B92AC}"/>
                </a:ext>
              </a:extLst>
            </p:cNvPr>
            <p:cNvSpPr/>
            <p:nvPr/>
          </p:nvSpPr>
          <p:spPr>
            <a:xfrm>
              <a:off x="9901237" y="4463476"/>
              <a:ext cx="862013" cy="862013"/>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5E07DF96-FADA-4E00-8D73-58D724B5D283}"/>
                </a:ext>
              </a:extLst>
            </p:cNvPr>
            <p:cNvSpPr/>
            <p:nvPr/>
          </p:nvSpPr>
          <p:spPr>
            <a:xfrm>
              <a:off x="11616911" y="4957363"/>
              <a:ext cx="431007" cy="431007"/>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276064FA-CFBB-4B82-9483-5859B62D8534}"/>
                </a:ext>
              </a:extLst>
            </p:cNvPr>
            <p:cNvSpPr/>
            <p:nvPr/>
          </p:nvSpPr>
          <p:spPr>
            <a:xfrm>
              <a:off x="10613231" y="907570"/>
              <a:ext cx="335566" cy="335566"/>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Овал 45">
              <a:extLst>
                <a:ext uri="{FF2B5EF4-FFF2-40B4-BE49-F238E27FC236}">
                  <a16:creationId xmlns:a16="http://schemas.microsoft.com/office/drawing/2014/main" id="{BB6FDC81-D1BB-4238-AC08-E80FBAF42EC7}"/>
                </a:ext>
              </a:extLst>
            </p:cNvPr>
            <p:cNvSpPr/>
            <p:nvPr/>
          </p:nvSpPr>
          <p:spPr>
            <a:xfrm>
              <a:off x="10763249" y="6150437"/>
              <a:ext cx="335566" cy="335566"/>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Прямая соединительная линия 46">
              <a:extLst>
                <a:ext uri="{FF2B5EF4-FFF2-40B4-BE49-F238E27FC236}">
                  <a16:creationId xmlns:a16="http://schemas.microsoft.com/office/drawing/2014/main" id="{09513B67-0E91-4CC8-95B0-D5ACFE5FF6F4}"/>
                </a:ext>
              </a:extLst>
            </p:cNvPr>
            <p:cNvCxnSpPr>
              <a:cxnSpLocks/>
            </p:cNvCxnSpPr>
            <p:nvPr/>
          </p:nvCxnSpPr>
          <p:spPr>
            <a:xfrm flipH="1" flipV="1">
              <a:off x="10774128" y="1149930"/>
              <a:ext cx="1106394" cy="981785"/>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sp>
          <p:nvSpPr>
            <p:cNvPr id="48" name="Овал 47">
              <a:extLst>
                <a:ext uri="{FF2B5EF4-FFF2-40B4-BE49-F238E27FC236}">
                  <a16:creationId xmlns:a16="http://schemas.microsoft.com/office/drawing/2014/main" id="{4827B243-7F8F-458D-A864-3FEAC4EEC5FD}"/>
                </a:ext>
              </a:extLst>
            </p:cNvPr>
            <p:cNvSpPr/>
            <p:nvPr/>
          </p:nvSpPr>
          <p:spPr>
            <a:xfrm rot="483651">
              <a:off x="12178242" y="1026037"/>
              <a:ext cx="98630" cy="98630"/>
            </a:xfrm>
            <a:prstGeom prst="ellipse">
              <a:avLst/>
            </a:prstGeom>
            <a:grp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9" name="Прямая соединительная линия 48">
              <a:extLst>
                <a:ext uri="{FF2B5EF4-FFF2-40B4-BE49-F238E27FC236}">
                  <a16:creationId xmlns:a16="http://schemas.microsoft.com/office/drawing/2014/main" id="{467E1355-2348-474A-96A3-DD6CD70E1966}"/>
                </a:ext>
              </a:extLst>
            </p:cNvPr>
            <p:cNvCxnSpPr>
              <a:cxnSpLocks/>
              <a:stCxn id="48" idx="4"/>
            </p:cNvCxnSpPr>
            <p:nvPr/>
          </p:nvCxnSpPr>
          <p:spPr>
            <a:xfrm flipH="1">
              <a:off x="11961205" y="1124179"/>
              <a:ext cx="259826" cy="972124"/>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D25A6313-8F2B-428B-8D40-57F0544A3B69}"/>
                </a:ext>
              </a:extLst>
            </p:cNvPr>
            <p:cNvCxnSpPr>
              <a:cxnSpLocks/>
              <a:stCxn id="26" idx="4"/>
              <a:endCxn id="45" idx="4"/>
            </p:cNvCxnSpPr>
            <p:nvPr/>
          </p:nvCxnSpPr>
          <p:spPr>
            <a:xfrm flipH="1" flipV="1">
              <a:off x="10763769" y="1243136"/>
              <a:ext cx="17245" cy="1478510"/>
            </a:xfrm>
            <a:prstGeom prst="line">
              <a:avLst/>
            </a:prstGeom>
            <a:grpFill/>
            <a:ln w="12700">
              <a:solidFill>
                <a:srgbClr val="0EADD7">
                  <a:alpha val="50000"/>
                </a:srgb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EA5DD137-80DA-48A5-ACB2-69E924B94DA2}"/>
                </a:ext>
              </a:extLst>
            </p:cNvPr>
            <p:cNvCxnSpPr>
              <a:cxnSpLocks/>
              <a:stCxn id="25" idx="6"/>
              <a:endCxn id="26" idx="2"/>
            </p:cNvCxnSpPr>
            <p:nvPr/>
          </p:nvCxnSpPr>
          <p:spPr>
            <a:xfrm flipV="1">
              <a:off x="9970106" y="2933210"/>
              <a:ext cx="692920" cy="103516"/>
            </a:xfrm>
            <a:prstGeom prst="line">
              <a:avLst/>
            </a:prstGeom>
            <a:grpFill/>
            <a:ln w="12700">
              <a:solidFill>
                <a:srgbClr val="0EADD7">
                  <a:alpha val="50000"/>
                </a:srgb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id="{0E1D2DB4-1AFA-42AC-A224-438E224C994A}"/>
                </a:ext>
              </a:extLst>
            </p:cNvPr>
            <p:cNvCxnSpPr>
              <a:cxnSpLocks/>
              <a:stCxn id="17" idx="4"/>
              <a:endCxn id="25" idx="1"/>
            </p:cNvCxnSpPr>
            <p:nvPr/>
          </p:nvCxnSpPr>
          <p:spPr>
            <a:xfrm flipV="1">
              <a:off x="9597866" y="3561487"/>
              <a:ext cx="61987" cy="1322467"/>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7F7D3267-53C1-4DB2-BCBA-D4ABFB8B423F}"/>
                </a:ext>
              </a:extLst>
            </p:cNvPr>
            <p:cNvCxnSpPr>
              <a:cxnSpLocks/>
              <a:stCxn id="29" idx="1"/>
              <a:endCxn id="27" idx="5"/>
            </p:cNvCxnSpPr>
            <p:nvPr/>
          </p:nvCxnSpPr>
          <p:spPr>
            <a:xfrm flipH="1">
              <a:off x="10128775" y="5706650"/>
              <a:ext cx="702887" cy="401665"/>
            </a:xfrm>
            <a:prstGeom prst="line">
              <a:avLst/>
            </a:prstGeom>
            <a:grpFill/>
            <a:ln w="12700">
              <a:solidFill>
                <a:srgbClr val="0EADD7">
                  <a:alpha val="50000"/>
                </a:srgb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5E367B41-E994-4818-A2F3-9EE6BFB27469}"/>
                </a:ext>
              </a:extLst>
            </p:cNvPr>
            <p:cNvCxnSpPr>
              <a:cxnSpLocks/>
              <a:stCxn id="24" idx="4"/>
              <a:endCxn id="25" idx="0"/>
            </p:cNvCxnSpPr>
            <p:nvPr/>
          </p:nvCxnSpPr>
          <p:spPr>
            <a:xfrm flipH="1" flipV="1">
              <a:off x="9895774" y="3504077"/>
              <a:ext cx="271201" cy="331068"/>
            </a:xfrm>
            <a:prstGeom prst="line">
              <a:avLst/>
            </a:prstGeom>
            <a:grpFill/>
            <a:ln w="12700">
              <a:solidFill>
                <a:srgbClr val="0EADD7"/>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a:extLst>
              <a:ext uri="{FF2B5EF4-FFF2-40B4-BE49-F238E27FC236}">
                <a16:creationId xmlns:a16="http://schemas.microsoft.com/office/drawing/2014/main" id="{DEBB5228-2684-4364-9A21-DDEE999415DA}"/>
              </a:ext>
            </a:extLst>
          </p:cNvPr>
          <p:cNvGrpSpPr/>
          <p:nvPr userDrawn="1"/>
        </p:nvGrpSpPr>
        <p:grpSpPr>
          <a:xfrm>
            <a:off x="7823782" y="1967759"/>
            <a:ext cx="2223466" cy="2223466"/>
            <a:chOff x="7151228" y="1431213"/>
            <a:chExt cx="2688340" cy="2688340"/>
          </a:xfrm>
        </p:grpSpPr>
        <p:sp>
          <p:nvSpPr>
            <p:cNvPr id="56" name="Овал 55">
              <a:extLst>
                <a:ext uri="{FF2B5EF4-FFF2-40B4-BE49-F238E27FC236}">
                  <a16:creationId xmlns:a16="http://schemas.microsoft.com/office/drawing/2014/main" id="{F473291B-B668-42C3-AD0B-A69D2298F8AE}"/>
                </a:ext>
              </a:extLst>
            </p:cNvPr>
            <p:cNvSpPr/>
            <p:nvPr/>
          </p:nvSpPr>
          <p:spPr>
            <a:xfrm flipH="1">
              <a:off x="7151228" y="1431213"/>
              <a:ext cx="2688340" cy="2688340"/>
            </a:xfrm>
            <a:prstGeom prst="ellipse">
              <a:avLst/>
            </a:prstGeom>
            <a:solidFill>
              <a:schemeClr val="bg1"/>
            </a:solidFill>
            <a:ln w="34925">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7" name="Группа 56">
              <a:extLst>
                <a:ext uri="{FF2B5EF4-FFF2-40B4-BE49-F238E27FC236}">
                  <a16:creationId xmlns:a16="http://schemas.microsoft.com/office/drawing/2014/main" id="{47E34858-8673-4389-8AA5-46D4FDFB61F0}"/>
                </a:ext>
              </a:extLst>
            </p:cNvPr>
            <p:cNvGrpSpPr/>
            <p:nvPr/>
          </p:nvGrpSpPr>
          <p:grpSpPr>
            <a:xfrm>
              <a:off x="7213240" y="2274375"/>
              <a:ext cx="2595026" cy="925604"/>
              <a:chOff x="952084" y="5367841"/>
              <a:chExt cx="4214474" cy="1503236"/>
            </a:xfrm>
          </p:grpSpPr>
          <p:pic>
            <p:nvPicPr>
              <p:cNvPr id="58" name="Рисунок 57">
                <a:extLst>
                  <a:ext uri="{FF2B5EF4-FFF2-40B4-BE49-F238E27FC236}">
                    <a16:creationId xmlns:a16="http://schemas.microsoft.com/office/drawing/2014/main" id="{AC5A319D-0CA2-4D1F-A20B-AF506BFA4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5813" y="5367841"/>
                <a:ext cx="3681658" cy="1185978"/>
              </a:xfrm>
              <a:prstGeom prst="rect">
                <a:avLst/>
              </a:prstGeom>
            </p:spPr>
          </p:pic>
          <p:sp>
            <p:nvSpPr>
              <p:cNvPr id="59" name="Прямоугольник 58">
                <a:extLst>
                  <a:ext uri="{FF2B5EF4-FFF2-40B4-BE49-F238E27FC236}">
                    <a16:creationId xmlns:a16="http://schemas.microsoft.com/office/drawing/2014/main" id="{D40925E5-AD80-481D-8904-3A1199FEF9D2}"/>
                  </a:ext>
                </a:extLst>
              </p:cNvPr>
              <p:cNvSpPr/>
              <p:nvPr/>
            </p:nvSpPr>
            <p:spPr>
              <a:xfrm>
                <a:off x="952084" y="6372484"/>
                <a:ext cx="4214474" cy="4985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1C447F"/>
                    </a:solidFill>
                    <a:effectLst/>
                    <a:uLnTx/>
                    <a:uFillTx/>
                    <a:latin typeface="Calibri" panose="020F0502020204030204"/>
                    <a:ea typeface="+mn-ea"/>
                    <a:cs typeface="+mn-cs"/>
                  </a:rPr>
                  <a:t>Заставьте данные работать на Вас</a:t>
                </a:r>
              </a:p>
            </p:txBody>
          </p:sp>
        </p:grpSp>
      </p:grpSp>
      <p:sp>
        <p:nvSpPr>
          <p:cNvPr id="60" name="Овал 59">
            <a:extLst>
              <a:ext uri="{FF2B5EF4-FFF2-40B4-BE49-F238E27FC236}">
                <a16:creationId xmlns:a16="http://schemas.microsoft.com/office/drawing/2014/main" id="{F1A35168-5252-4DF5-9B03-003A1FEF77A9}"/>
              </a:ext>
            </a:extLst>
          </p:cNvPr>
          <p:cNvSpPr/>
          <p:nvPr userDrawn="1"/>
        </p:nvSpPr>
        <p:spPr>
          <a:xfrm flipH="1">
            <a:off x="9067211" y="1885301"/>
            <a:ext cx="218558" cy="218558"/>
          </a:xfrm>
          <a:prstGeom prst="ellipse">
            <a:avLst/>
          </a:prstGeom>
          <a:solidFill>
            <a:srgbClr val="0EADD7"/>
          </a:solidFill>
          <a:ln>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Заголовок 1">
            <a:extLst>
              <a:ext uri="{FF2B5EF4-FFF2-40B4-BE49-F238E27FC236}">
                <a16:creationId xmlns:a16="http://schemas.microsoft.com/office/drawing/2014/main" id="{21A41360-8924-47EC-B4D3-77BC689B286D}"/>
              </a:ext>
            </a:extLst>
          </p:cNvPr>
          <p:cNvSpPr>
            <a:spLocks noGrp="1"/>
          </p:cNvSpPr>
          <p:nvPr>
            <p:ph type="title" hasCustomPrompt="1"/>
          </p:nvPr>
        </p:nvSpPr>
        <p:spPr>
          <a:xfrm>
            <a:off x="556176" y="2796526"/>
            <a:ext cx="5226786" cy="450850"/>
          </a:xfrm>
          <a:prstGeom prst="rect">
            <a:avLst/>
          </a:prstGeom>
        </p:spPr>
        <p:txBody>
          <a:bodyPr lIns="72000" tIns="36000" rIns="72000" bIns="36000" anchor="t" anchorCtr="0"/>
          <a:lstStyle>
            <a:lvl1pPr>
              <a:defRPr lang="ru-RU" sz="1800" kern="1200" dirty="0">
                <a:solidFill>
                  <a:schemeClr val="bg1"/>
                </a:solidFill>
                <a:latin typeface="+mj-lt"/>
                <a:ea typeface="+mn-ea"/>
                <a:cs typeface="+mn-cs"/>
              </a:defRPr>
            </a:lvl1pPr>
          </a:lstStyle>
          <a:p>
            <a:r>
              <a:rPr lang="ru-RU" dirty="0"/>
              <a:t>Название раздела</a:t>
            </a:r>
          </a:p>
        </p:txBody>
      </p:sp>
    </p:spTree>
    <p:extLst>
      <p:ext uri="{BB962C8B-B14F-4D97-AF65-F5344CB8AC3E}">
        <p14:creationId xmlns:p14="http://schemas.microsoft.com/office/powerpoint/2010/main" val="2791592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C836F32-8FB4-46CA-994E-C76577E72C8C}"/>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2136860"/>
            <a:ext cx="6677025" cy="4714875"/>
          </a:xfrm>
          <a:prstGeom prst="rect">
            <a:avLst/>
          </a:prstGeom>
        </p:spPr>
      </p:pic>
      <p:pic>
        <p:nvPicPr>
          <p:cNvPr id="6" name="Рисунок 5">
            <a:extLst>
              <a:ext uri="{FF2B5EF4-FFF2-40B4-BE49-F238E27FC236}">
                <a16:creationId xmlns:a16="http://schemas.microsoft.com/office/drawing/2014/main" id="{9358199A-A14A-443D-99FE-A4B1351B767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flipH="1">
            <a:off x="5514975" y="2132290"/>
            <a:ext cx="6677025" cy="4714875"/>
          </a:xfrm>
          <a:prstGeom prst="rect">
            <a:avLst/>
          </a:prstGeom>
        </p:spPr>
      </p:pic>
      <p:sp>
        <p:nvSpPr>
          <p:cNvPr id="7" name="Прямоугольник 6">
            <a:extLst>
              <a:ext uri="{FF2B5EF4-FFF2-40B4-BE49-F238E27FC236}">
                <a16:creationId xmlns:a16="http://schemas.microsoft.com/office/drawing/2014/main" id="{9BFA3AEC-9958-4C7D-82EF-B918A8DF0B00}"/>
              </a:ext>
            </a:extLst>
          </p:cNvPr>
          <p:cNvSpPr/>
          <p:nvPr userDrawn="1"/>
        </p:nvSpPr>
        <p:spPr>
          <a:xfrm>
            <a:off x="345440" y="0"/>
            <a:ext cx="159385" cy="733425"/>
          </a:xfrm>
          <a:prstGeom prst="rect">
            <a:avLst/>
          </a:prstGeom>
          <a:solidFill>
            <a:srgbClr val="05B2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Прямая соединительная линия 7">
            <a:extLst>
              <a:ext uri="{FF2B5EF4-FFF2-40B4-BE49-F238E27FC236}">
                <a16:creationId xmlns:a16="http://schemas.microsoft.com/office/drawing/2014/main" id="{9BA78BDD-630B-45D3-9131-F4649FA98C67}"/>
              </a:ext>
            </a:extLst>
          </p:cNvPr>
          <p:cNvCxnSpPr>
            <a:cxnSpLocks/>
          </p:cNvCxnSpPr>
          <p:nvPr userDrawn="1"/>
        </p:nvCxnSpPr>
        <p:spPr>
          <a:xfrm>
            <a:off x="11082969" y="722590"/>
            <a:ext cx="1109031" cy="0"/>
          </a:xfrm>
          <a:prstGeom prst="line">
            <a:avLst/>
          </a:prstGeom>
          <a:ln w="38100">
            <a:solidFill>
              <a:srgbClr val="05B2DF"/>
            </a:solidFill>
          </a:ln>
        </p:spPr>
        <p:style>
          <a:lnRef idx="1">
            <a:schemeClr val="accent1"/>
          </a:lnRef>
          <a:fillRef idx="0">
            <a:schemeClr val="accent1"/>
          </a:fillRef>
          <a:effectRef idx="0">
            <a:schemeClr val="accent1"/>
          </a:effectRef>
          <a:fontRef idx="minor">
            <a:schemeClr val="tx1"/>
          </a:fontRef>
        </p:style>
      </p:cxnSp>
      <p:grpSp>
        <p:nvGrpSpPr>
          <p:cNvPr id="9" name="Группа 8">
            <a:extLst>
              <a:ext uri="{FF2B5EF4-FFF2-40B4-BE49-F238E27FC236}">
                <a16:creationId xmlns:a16="http://schemas.microsoft.com/office/drawing/2014/main" id="{5439305C-24B9-4B36-ABE1-85079A621A0C}"/>
              </a:ext>
            </a:extLst>
          </p:cNvPr>
          <p:cNvGrpSpPr/>
          <p:nvPr userDrawn="1"/>
        </p:nvGrpSpPr>
        <p:grpSpPr>
          <a:xfrm>
            <a:off x="243928" y="101802"/>
            <a:ext cx="2170255" cy="589405"/>
            <a:chOff x="1430195" y="5737199"/>
            <a:chExt cx="3524619" cy="957229"/>
          </a:xfrm>
        </p:grpSpPr>
        <p:pic>
          <p:nvPicPr>
            <p:cNvPr id="10" name="Рисунок 9">
              <a:extLst>
                <a:ext uri="{FF2B5EF4-FFF2-40B4-BE49-F238E27FC236}">
                  <a16:creationId xmlns:a16="http://schemas.microsoft.com/office/drawing/2014/main" id="{7F3FF447-9149-4876-A594-3248DBF39E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333"/>
            <a:stretch/>
          </p:blipFill>
          <p:spPr>
            <a:xfrm>
              <a:off x="2103325" y="5737199"/>
              <a:ext cx="2158613" cy="695351"/>
            </a:xfrm>
            <a:prstGeom prst="rect">
              <a:avLst/>
            </a:prstGeom>
          </p:spPr>
        </p:pic>
        <p:sp>
          <p:nvSpPr>
            <p:cNvPr id="11" name="Прямоугольник 10">
              <a:extLst>
                <a:ext uri="{FF2B5EF4-FFF2-40B4-BE49-F238E27FC236}">
                  <a16:creationId xmlns:a16="http://schemas.microsoft.com/office/drawing/2014/main" id="{B5098CDD-0E75-4C21-95E6-CF1423DE457B}"/>
                </a:ext>
              </a:extLst>
            </p:cNvPr>
            <p:cNvSpPr/>
            <p:nvPr/>
          </p:nvSpPr>
          <p:spPr>
            <a:xfrm>
              <a:off x="1430195" y="6369527"/>
              <a:ext cx="3524619" cy="3249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1C437D"/>
                  </a:solidFill>
                  <a:effectLst/>
                  <a:uLnTx/>
                  <a:uFillTx/>
                  <a:latin typeface="Calibri" panose="020F0502020204030204"/>
                  <a:ea typeface="+mn-ea"/>
                  <a:cs typeface="+mn-cs"/>
                </a:rPr>
                <a:t>Заставьте данные работать на Вас</a:t>
              </a:r>
            </a:p>
          </p:txBody>
        </p:sp>
      </p:grpSp>
      <p:sp>
        <p:nvSpPr>
          <p:cNvPr id="12" name="Прямоугольник 11">
            <a:extLst>
              <a:ext uri="{FF2B5EF4-FFF2-40B4-BE49-F238E27FC236}">
                <a16:creationId xmlns:a16="http://schemas.microsoft.com/office/drawing/2014/main" id="{7AE3812D-03CF-4BA5-B104-1C48B40F25FA}"/>
              </a:ext>
            </a:extLst>
          </p:cNvPr>
          <p:cNvSpPr/>
          <p:nvPr userDrawn="1"/>
        </p:nvSpPr>
        <p:spPr>
          <a:xfrm>
            <a:off x="0" y="6346676"/>
            <a:ext cx="504825" cy="254293"/>
          </a:xfrm>
          <a:prstGeom prst="rect">
            <a:avLst/>
          </a:prstGeom>
          <a:solidFill>
            <a:srgbClr val="1C4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Прямоугольник 12">
            <a:extLst>
              <a:ext uri="{FF2B5EF4-FFF2-40B4-BE49-F238E27FC236}">
                <a16:creationId xmlns:a16="http://schemas.microsoft.com/office/drawing/2014/main" id="{549682F4-6B6C-4F85-B13E-4ABEBF23A34D}"/>
              </a:ext>
            </a:extLst>
          </p:cNvPr>
          <p:cNvSpPr/>
          <p:nvPr userDrawn="1"/>
        </p:nvSpPr>
        <p:spPr>
          <a:xfrm>
            <a:off x="0" y="6330006"/>
            <a:ext cx="50482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ru-RU"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Заголовок 1">
            <a:extLst>
              <a:ext uri="{FF2B5EF4-FFF2-40B4-BE49-F238E27FC236}">
                <a16:creationId xmlns:a16="http://schemas.microsoft.com/office/drawing/2014/main" id="{D3620CEF-D4D2-4F4B-BFDF-AD5CE9722C63}"/>
              </a:ext>
            </a:extLst>
          </p:cNvPr>
          <p:cNvSpPr>
            <a:spLocks noGrp="1"/>
          </p:cNvSpPr>
          <p:nvPr>
            <p:ph type="title" hasCustomPrompt="1"/>
          </p:nvPr>
        </p:nvSpPr>
        <p:spPr>
          <a:xfrm>
            <a:off x="2575998" y="199823"/>
            <a:ext cx="9533624" cy="450850"/>
          </a:xfrm>
          <a:prstGeom prst="rect">
            <a:avLst/>
          </a:prstGeom>
        </p:spPr>
        <p:txBody>
          <a:bodyPr lIns="72000" tIns="36000" rIns="72000" bIns="36000" anchor="ctr" anchorCtr="0"/>
          <a:lstStyle>
            <a:lvl1pPr algn="r">
              <a:defRPr lang="ru-RU" sz="3600" b="0" kern="1200" dirty="0">
                <a:solidFill>
                  <a:srgbClr val="1D3461"/>
                </a:solidFill>
                <a:latin typeface="+mn-lt"/>
                <a:ea typeface="+mn-ea"/>
                <a:cs typeface="+mn-cs"/>
              </a:defRPr>
            </a:lvl1pPr>
          </a:lstStyle>
          <a:p>
            <a:r>
              <a:rPr lang="ru-RU" dirty="0"/>
              <a:t>Заголовок слайда</a:t>
            </a:r>
          </a:p>
        </p:txBody>
      </p:sp>
      <p:sp>
        <p:nvSpPr>
          <p:cNvPr id="19" name="Текст 18">
            <a:extLst>
              <a:ext uri="{FF2B5EF4-FFF2-40B4-BE49-F238E27FC236}">
                <a16:creationId xmlns:a16="http://schemas.microsoft.com/office/drawing/2014/main" id="{AF53C8A1-2422-45CF-8295-7F896224B9C4}"/>
              </a:ext>
            </a:extLst>
          </p:cNvPr>
          <p:cNvSpPr>
            <a:spLocks noGrp="1"/>
          </p:cNvSpPr>
          <p:nvPr>
            <p:ph type="body" sz="quarter" idx="10" hasCustomPrompt="1"/>
          </p:nvPr>
        </p:nvSpPr>
        <p:spPr>
          <a:xfrm>
            <a:off x="1854200" y="1304925"/>
            <a:ext cx="9351355" cy="523875"/>
          </a:xfrm>
          <a:prstGeom prst="rect">
            <a:avLst/>
          </a:prstGeom>
        </p:spPr>
        <p:txBody>
          <a:bodyPr/>
          <a:lstStyle>
            <a:lvl1pPr marL="0" indent="0">
              <a:buNone/>
              <a:defRPr/>
            </a:lvl1pPr>
          </a:lstStyle>
          <a:p>
            <a:pPr lvl="0"/>
            <a:r>
              <a:rPr lang="ru-RU" dirty="0"/>
              <a:t>Подзаголовок</a:t>
            </a:r>
          </a:p>
        </p:txBody>
      </p:sp>
      <p:sp>
        <p:nvSpPr>
          <p:cNvPr id="20" name="Текст 18">
            <a:extLst>
              <a:ext uri="{FF2B5EF4-FFF2-40B4-BE49-F238E27FC236}">
                <a16:creationId xmlns:a16="http://schemas.microsoft.com/office/drawing/2014/main" id="{090A2FBF-94EA-46B5-8071-CF0715E108AA}"/>
              </a:ext>
            </a:extLst>
          </p:cNvPr>
          <p:cNvSpPr>
            <a:spLocks noGrp="1"/>
          </p:cNvSpPr>
          <p:nvPr>
            <p:ph type="body" sz="quarter" idx="11" hasCustomPrompt="1"/>
          </p:nvPr>
        </p:nvSpPr>
        <p:spPr>
          <a:xfrm>
            <a:off x="2414183" y="2069960"/>
            <a:ext cx="8193518" cy="523875"/>
          </a:xfrm>
          <a:prstGeom prst="rect">
            <a:avLst/>
          </a:prstGeom>
        </p:spPr>
        <p:txBody>
          <a:bodyPr/>
          <a:lstStyle>
            <a:lvl1pPr marL="0" indent="0">
              <a:buNone/>
              <a:defRPr sz="1600" b="0">
                <a:latin typeface="+mj-lt"/>
              </a:defRPr>
            </a:lvl1pPr>
          </a:lstStyle>
          <a:p>
            <a:pPr lvl="0"/>
            <a:r>
              <a:rPr lang="ru-RU" dirty="0"/>
              <a:t>Текст</a:t>
            </a:r>
          </a:p>
        </p:txBody>
      </p:sp>
    </p:spTree>
    <p:extLst>
      <p:ext uri="{BB962C8B-B14F-4D97-AF65-F5344CB8AC3E}">
        <p14:creationId xmlns:p14="http://schemas.microsoft.com/office/powerpoint/2010/main" val="30165587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еребивочный слайд">
    <p:bg>
      <p:bgPr>
        <a:solidFill>
          <a:schemeClr val="bg1"/>
        </a:solidFill>
        <a:effectLst/>
      </p:bgPr>
    </p:bg>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04741CB4-9839-4A9A-A55E-7B30C8EB5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8" name="Группа 7">
            <a:extLst>
              <a:ext uri="{FF2B5EF4-FFF2-40B4-BE49-F238E27FC236}">
                <a16:creationId xmlns:a16="http://schemas.microsoft.com/office/drawing/2014/main" id="{02E5E7C0-8AEC-449F-959D-76F9DCB29F5B}"/>
              </a:ext>
            </a:extLst>
          </p:cNvPr>
          <p:cNvGrpSpPr/>
          <p:nvPr userDrawn="1"/>
        </p:nvGrpSpPr>
        <p:grpSpPr>
          <a:xfrm>
            <a:off x="345440" y="0"/>
            <a:ext cx="5560060" cy="6840872"/>
            <a:chOff x="345440" y="0"/>
            <a:chExt cx="5560060" cy="6840872"/>
          </a:xfrm>
        </p:grpSpPr>
        <p:sp>
          <p:nvSpPr>
            <p:cNvPr id="9" name="Прямоугольник 8">
              <a:extLst>
                <a:ext uri="{FF2B5EF4-FFF2-40B4-BE49-F238E27FC236}">
                  <a16:creationId xmlns:a16="http://schemas.microsoft.com/office/drawing/2014/main" id="{F3989028-F0D1-4B0E-9188-19F26BA0E027}"/>
                </a:ext>
              </a:extLst>
            </p:cNvPr>
            <p:cNvSpPr/>
            <p:nvPr/>
          </p:nvSpPr>
          <p:spPr>
            <a:xfrm>
              <a:off x="345440" y="5096781"/>
              <a:ext cx="5560060" cy="17440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Прямоугольник 9">
              <a:extLst>
                <a:ext uri="{FF2B5EF4-FFF2-40B4-BE49-F238E27FC236}">
                  <a16:creationId xmlns:a16="http://schemas.microsoft.com/office/drawing/2014/main" id="{29CE2361-45B5-468F-92FE-06F93079D728}"/>
                </a:ext>
              </a:extLst>
            </p:cNvPr>
            <p:cNvSpPr/>
            <p:nvPr/>
          </p:nvSpPr>
          <p:spPr>
            <a:xfrm>
              <a:off x="345440" y="0"/>
              <a:ext cx="5560060" cy="5009381"/>
            </a:xfrm>
            <a:prstGeom prst="rect">
              <a:avLst/>
            </a:prstGeom>
            <a:gradFill>
              <a:gsLst>
                <a:gs pos="100000">
                  <a:srgbClr val="1C437D">
                    <a:alpha val="90000"/>
                  </a:srgbClr>
                </a:gs>
                <a:gs pos="0">
                  <a:srgbClr val="1C43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Прямоугольник 10">
              <a:extLst>
                <a:ext uri="{FF2B5EF4-FFF2-40B4-BE49-F238E27FC236}">
                  <a16:creationId xmlns:a16="http://schemas.microsoft.com/office/drawing/2014/main" id="{9D0A1A3A-2016-4280-895C-9EDD73F7643C}"/>
                </a:ext>
              </a:extLst>
            </p:cNvPr>
            <p:cNvSpPr/>
            <p:nvPr/>
          </p:nvSpPr>
          <p:spPr>
            <a:xfrm>
              <a:off x="448122" y="1666808"/>
              <a:ext cx="542653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ТаскДата</a:t>
              </a:r>
              <a:endParaRPr kumimoji="0" lang="ru-RU" sz="4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cxnSp>
          <p:nvCxnSpPr>
            <p:cNvPr id="12" name="Прямая соединительная линия 11">
              <a:extLst>
                <a:ext uri="{FF2B5EF4-FFF2-40B4-BE49-F238E27FC236}">
                  <a16:creationId xmlns:a16="http://schemas.microsoft.com/office/drawing/2014/main" id="{B17B2D37-F26B-422B-A9EE-546C30E024B0}"/>
                </a:ext>
              </a:extLst>
            </p:cNvPr>
            <p:cNvCxnSpPr>
              <a:cxnSpLocks/>
            </p:cNvCxnSpPr>
            <p:nvPr/>
          </p:nvCxnSpPr>
          <p:spPr>
            <a:xfrm>
              <a:off x="345440" y="2497805"/>
              <a:ext cx="5188585" cy="0"/>
            </a:xfrm>
            <a:prstGeom prst="line">
              <a:avLst/>
            </a:prstGeom>
            <a:ln w="38100">
              <a:solidFill>
                <a:srgbClr val="05B2DF"/>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91E8F432-F5BC-43C5-A59A-CF5A9E4DD136}"/>
                </a:ext>
              </a:extLst>
            </p:cNvPr>
            <p:cNvSpPr/>
            <p:nvPr/>
          </p:nvSpPr>
          <p:spPr>
            <a:xfrm>
              <a:off x="345440" y="5035081"/>
              <a:ext cx="5560060" cy="36000"/>
            </a:xfrm>
            <a:prstGeom prst="rect">
              <a:avLst/>
            </a:prstGeom>
            <a:solidFill>
              <a:srgbClr val="1C4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Группа 13">
            <a:extLst>
              <a:ext uri="{FF2B5EF4-FFF2-40B4-BE49-F238E27FC236}">
                <a16:creationId xmlns:a16="http://schemas.microsoft.com/office/drawing/2014/main" id="{A41DBCB2-E6A9-422A-9BAC-5F0B065043F9}"/>
              </a:ext>
            </a:extLst>
          </p:cNvPr>
          <p:cNvGrpSpPr/>
          <p:nvPr userDrawn="1"/>
        </p:nvGrpSpPr>
        <p:grpSpPr>
          <a:xfrm>
            <a:off x="1827957" y="5473329"/>
            <a:ext cx="2595026" cy="735522"/>
            <a:chOff x="454519" y="5440960"/>
            <a:chExt cx="4214474" cy="1194534"/>
          </a:xfrm>
        </p:grpSpPr>
        <p:pic>
          <p:nvPicPr>
            <p:cNvPr id="15" name="Рисунок 14">
              <a:extLst>
                <a:ext uri="{FF2B5EF4-FFF2-40B4-BE49-F238E27FC236}">
                  <a16:creationId xmlns:a16="http://schemas.microsoft.com/office/drawing/2014/main" id="{899AC4D7-C28E-43F9-8EAE-792086CF3F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5824" y="5440960"/>
              <a:ext cx="2761245" cy="889482"/>
            </a:xfrm>
            <a:prstGeom prst="rect">
              <a:avLst/>
            </a:prstGeom>
          </p:spPr>
        </p:pic>
        <p:sp>
          <p:nvSpPr>
            <p:cNvPr id="16" name="Прямоугольник 15">
              <a:extLst>
                <a:ext uri="{FF2B5EF4-FFF2-40B4-BE49-F238E27FC236}">
                  <a16:creationId xmlns:a16="http://schemas.microsoft.com/office/drawing/2014/main" id="{5FB2A5FF-5ED8-4B05-A8EC-7AECAED67EFB}"/>
                </a:ext>
              </a:extLst>
            </p:cNvPr>
            <p:cNvSpPr/>
            <p:nvPr/>
          </p:nvSpPr>
          <p:spPr>
            <a:xfrm>
              <a:off x="454519" y="6260608"/>
              <a:ext cx="4214474" cy="374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1C447F"/>
                  </a:solidFill>
                  <a:effectLst/>
                  <a:uLnTx/>
                  <a:uFillTx/>
                  <a:latin typeface="Calibri" panose="020F0502020204030204"/>
                  <a:ea typeface="+mn-ea"/>
                  <a:cs typeface="+mn-cs"/>
                </a:rPr>
                <a:t>Заставьте данные работать на Вас</a:t>
              </a:r>
            </a:p>
          </p:txBody>
        </p:sp>
      </p:grpSp>
      <p:sp>
        <p:nvSpPr>
          <p:cNvPr id="19" name="Заголовок 1">
            <a:extLst>
              <a:ext uri="{FF2B5EF4-FFF2-40B4-BE49-F238E27FC236}">
                <a16:creationId xmlns:a16="http://schemas.microsoft.com/office/drawing/2014/main" id="{7EA442D6-34B5-49D5-BAA8-1CCB4864BF54}"/>
              </a:ext>
            </a:extLst>
          </p:cNvPr>
          <p:cNvSpPr>
            <a:spLocks noGrp="1"/>
          </p:cNvSpPr>
          <p:nvPr>
            <p:ph type="title" hasCustomPrompt="1"/>
          </p:nvPr>
        </p:nvSpPr>
        <p:spPr>
          <a:xfrm>
            <a:off x="556176" y="2796526"/>
            <a:ext cx="5226786" cy="450850"/>
          </a:xfrm>
          <a:prstGeom prst="rect">
            <a:avLst/>
          </a:prstGeom>
        </p:spPr>
        <p:txBody>
          <a:bodyPr lIns="72000" tIns="36000" rIns="72000" bIns="36000" anchor="t" anchorCtr="0"/>
          <a:lstStyle>
            <a:lvl1pPr>
              <a:defRPr lang="ru-RU" sz="1800" kern="1200" dirty="0">
                <a:solidFill>
                  <a:schemeClr val="bg1"/>
                </a:solidFill>
                <a:latin typeface="+mj-lt"/>
                <a:ea typeface="+mn-ea"/>
                <a:cs typeface="+mn-cs"/>
              </a:defRPr>
            </a:lvl1pPr>
          </a:lstStyle>
          <a:p>
            <a:r>
              <a:rPr lang="ru-RU" dirty="0"/>
              <a:t>НАЗВАНИЕ РАЗДЕЛА</a:t>
            </a:r>
          </a:p>
        </p:txBody>
      </p:sp>
    </p:spTree>
    <p:extLst>
      <p:ext uri="{BB962C8B-B14F-4D97-AF65-F5344CB8AC3E}">
        <p14:creationId xmlns:p14="http://schemas.microsoft.com/office/powerpoint/2010/main" val="5735503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Финальный слайд">
    <p:bg>
      <p:bgPr>
        <a:solidFill>
          <a:schemeClr val="bg1"/>
        </a:solidFill>
        <a:effectLst/>
      </p:bgPr>
    </p:bg>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04741CB4-9839-4A9A-A55E-7B30C8EB5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8" name="Группа 7">
            <a:extLst>
              <a:ext uri="{FF2B5EF4-FFF2-40B4-BE49-F238E27FC236}">
                <a16:creationId xmlns:a16="http://schemas.microsoft.com/office/drawing/2014/main" id="{02E5E7C0-8AEC-449F-959D-76F9DCB29F5B}"/>
              </a:ext>
            </a:extLst>
          </p:cNvPr>
          <p:cNvGrpSpPr/>
          <p:nvPr userDrawn="1"/>
        </p:nvGrpSpPr>
        <p:grpSpPr>
          <a:xfrm>
            <a:off x="345440" y="0"/>
            <a:ext cx="5560060" cy="6840872"/>
            <a:chOff x="345440" y="0"/>
            <a:chExt cx="5560060" cy="6840872"/>
          </a:xfrm>
        </p:grpSpPr>
        <p:sp>
          <p:nvSpPr>
            <p:cNvPr id="9" name="Прямоугольник 8">
              <a:extLst>
                <a:ext uri="{FF2B5EF4-FFF2-40B4-BE49-F238E27FC236}">
                  <a16:creationId xmlns:a16="http://schemas.microsoft.com/office/drawing/2014/main" id="{F3989028-F0D1-4B0E-9188-19F26BA0E027}"/>
                </a:ext>
              </a:extLst>
            </p:cNvPr>
            <p:cNvSpPr/>
            <p:nvPr/>
          </p:nvSpPr>
          <p:spPr>
            <a:xfrm>
              <a:off x="345440" y="5096781"/>
              <a:ext cx="5560060" cy="17440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Прямоугольник 9">
              <a:extLst>
                <a:ext uri="{FF2B5EF4-FFF2-40B4-BE49-F238E27FC236}">
                  <a16:creationId xmlns:a16="http://schemas.microsoft.com/office/drawing/2014/main" id="{29CE2361-45B5-468F-92FE-06F93079D728}"/>
                </a:ext>
              </a:extLst>
            </p:cNvPr>
            <p:cNvSpPr/>
            <p:nvPr/>
          </p:nvSpPr>
          <p:spPr>
            <a:xfrm>
              <a:off x="345440" y="0"/>
              <a:ext cx="5560060" cy="5009381"/>
            </a:xfrm>
            <a:prstGeom prst="rect">
              <a:avLst/>
            </a:prstGeom>
            <a:gradFill>
              <a:gsLst>
                <a:gs pos="100000">
                  <a:srgbClr val="1C437D">
                    <a:alpha val="90000"/>
                  </a:srgbClr>
                </a:gs>
                <a:gs pos="0">
                  <a:srgbClr val="1C43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Прямоугольник 10">
              <a:extLst>
                <a:ext uri="{FF2B5EF4-FFF2-40B4-BE49-F238E27FC236}">
                  <a16:creationId xmlns:a16="http://schemas.microsoft.com/office/drawing/2014/main" id="{9D0A1A3A-2016-4280-895C-9EDD73F7643C}"/>
                </a:ext>
              </a:extLst>
            </p:cNvPr>
            <p:cNvSpPr/>
            <p:nvPr/>
          </p:nvSpPr>
          <p:spPr>
            <a:xfrm>
              <a:off x="448122" y="1666808"/>
              <a:ext cx="542653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err="1">
                  <a:ln>
                    <a:noFill/>
                  </a:ln>
                  <a:solidFill>
                    <a:prstClr val="white"/>
                  </a:solidFill>
                  <a:effectLst/>
                  <a:uLnTx/>
                  <a:uFillTx/>
                  <a:latin typeface="Calibri" panose="020F0502020204030204"/>
                  <a:ea typeface="+mn-ea"/>
                  <a:cs typeface="Calibri" panose="020F0502020204030204" pitchFamily="34" charset="0"/>
                </a:rPr>
                <a:t>ТаскДата</a:t>
              </a:r>
              <a:endParaRPr kumimoji="0" lang="ru-RU" sz="4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cxnSp>
          <p:nvCxnSpPr>
            <p:cNvPr id="12" name="Прямая соединительная линия 11">
              <a:extLst>
                <a:ext uri="{FF2B5EF4-FFF2-40B4-BE49-F238E27FC236}">
                  <a16:creationId xmlns:a16="http://schemas.microsoft.com/office/drawing/2014/main" id="{B17B2D37-F26B-422B-A9EE-546C30E024B0}"/>
                </a:ext>
              </a:extLst>
            </p:cNvPr>
            <p:cNvCxnSpPr>
              <a:cxnSpLocks/>
            </p:cNvCxnSpPr>
            <p:nvPr/>
          </p:nvCxnSpPr>
          <p:spPr>
            <a:xfrm>
              <a:off x="345440" y="2497805"/>
              <a:ext cx="5188585" cy="0"/>
            </a:xfrm>
            <a:prstGeom prst="line">
              <a:avLst/>
            </a:prstGeom>
            <a:ln w="38100">
              <a:solidFill>
                <a:srgbClr val="05B2DF"/>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91E8F432-F5BC-43C5-A59A-CF5A9E4DD136}"/>
                </a:ext>
              </a:extLst>
            </p:cNvPr>
            <p:cNvSpPr/>
            <p:nvPr/>
          </p:nvSpPr>
          <p:spPr>
            <a:xfrm>
              <a:off x="345440" y="5035081"/>
              <a:ext cx="5560060" cy="36000"/>
            </a:xfrm>
            <a:prstGeom prst="rect">
              <a:avLst/>
            </a:prstGeom>
            <a:solidFill>
              <a:srgbClr val="1C4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Группа 13">
            <a:extLst>
              <a:ext uri="{FF2B5EF4-FFF2-40B4-BE49-F238E27FC236}">
                <a16:creationId xmlns:a16="http://schemas.microsoft.com/office/drawing/2014/main" id="{A41DBCB2-E6A9-422A-9BAC-5F0B065043F9}"/>
              </a:ext>
            </a:extLst>
          </p:cNvPr>
          <p:cNvGrpSpPr/>
          <p:nvPr userDrawn="1"/>
        </p:nvGrpSpPr>
        <p:grpSpPr>
          <a:xfrm>
            <a:off x="1827957" y="5473329"/>
            <a:ext cx="2595026" cy="735522"/>
            <a:chOff x="454519" y="5440960"/>
            <a:chExt cx="4214474" cy="1194534"/>
          </a:xfrm>
        </p:grpSpPr>
        <p:pic>
          <p:nvPicPr>
            <p:cNvPr id="15" name="Рисунок 14">
              <a:extLst>
                <a:ext uri="{FF2B5EF4-FFF2-40B4-BE49-F238E27FC236}">
                  <a16:creationId xmlns:a16="http://schemas.microsoft.com/office/drawing/2014/main" id="{899AC4D7-C28E-43F9-8EAE-792086CF3F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5824" y="5440960"/>
              <a:ext cx="2761245" cy="889482"/>
            </a:xfrm>
            <a:prstGeom prst="rect">
              <a:avLst/>
            </a:prstGeom>
          </p:spPr>
        </p:pic>
        <p:sp>
          <p:nvSpPr>
            <p:cNvPr id="16" name="Прямоугольник 15">
              <a:extLst>
                <a:ext uri="{FF2B5EF4-FFF2-40B4-BE49-F238E27FC236}">
                  <a16:creationId xmlns:a16="http://schemas.microsoft.com/office/drawing/2014/main" id="{5FB2A5FF-5ED8-4B05-A8EC-7AECAED67EFB}"/>
                </a:ext>
              </a:extLst>
            </p:cNvPr>
            <p:cNvSpPr/>
            <p:nvPr/>
          </p:nvSpPr>
          <p:spPr>
            <a:xfrm>
              <a:off x="454519" y="6260608"/>
              <a:ext cx="4214474" cy="374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1C447F"/>
                  </a:solidFill>
                  <a:effectLst/>
                  <a:uLnTx/>
                  <a:uFillTx/>
                  <a:latin typeface="Calibri" panose="020F0502020204030204"/>
                  <a:ea typeface="+mn-ea"/>
                  <a:cs typeface="+mn-cs"/>
                </a:rPr>
                <a:t>Заставьте данные работать на Вас</a:t>
              </a:r>
            </a:p>
          </p:txBody>
        </p:sp>
      </p:grpSp>
      <p:sp>
        <p:nvSpPr>
          <p:cNvPr id="18" name="Прямоугольник 17">
            <a:extLst>
              <a:ext uri="{FF2B5EF4-FFF2-40B4-BE49-F238E27FC236}">
                <a16:creationId xmlns:a16="http://schemas.microsoft.com/office/drawing/2014/main" id="{6103181C-02D2-4C0D-933A-E1436DD2F916}"/>
              </a:ext>
            </a:extLst>
          </p:cNvPr>
          <p:cNvSpPr/>
          <p:nvPr userDrawn="1"/>
        </p:nvSpPr>
        <p:spPr>
          <a:xfrm>
            <a:off x="625923" y="2762290"/>
            <a:ext cx="5084214"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r>
              <a:rPr kumimoji="0" lang="ru-RU" sz="1600" b="0" i="0" u="none" strike="noStrike" kern="1200" cap="none" spc="0" normalizeH="0" baseline="0" noProof="0" dirty="0">
                <a:ln>
                  <a:noFill/>
                </a:ln>
                <a:solidFill>
                  <a:prstClr val="white"/>
                </a:solidFill>
                <a:effectLst/>
                <a:uLnTx/>
                <a:uFillTx/>
                <a:latin typeface="Calibri Light" panose="020F0302020204030204"/>
                <a:cs typeface="Arial"/>
                <a:sym typeface="Arial"/>
              </a:rPr>
              <a:t>Россия, Санкт-Петербург</a:t>
            </a:r>
          </a:p>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r>
              <a:rPr kumimoji="0" lang="ru-RU" sz="1600" b="0" i="0" u="none" strike="noStrike" kern="1200" cap="none" spc="0" normalizeH="0" baseline="0" noProof="0" dirty="0">
                <a:ln>
                  <a:noFill/>
                </a:ln>
                <a:solidFill>
                  <a:prstClr val="white"/>
                </a:solidFill>
                <a:effectLst/>
                <a:uLnTx/>
                <a:uFillTx/>
                <a:latin typeface="Calibri Light" panose="020F0302020204030204"/>
                <a:cs typeface="Arial"/>
                <a:sym typeface="Arial"/>
              </a:rPr>
              <a:t>199106, Средний проспект В.О, 88A</a:t>
            </a:r>
          </a:p>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lang="ru-RU" sz="1600" b="0" i="0" u="none" strike="noStrike" kern="1200" cap="none" spc="0" normalizeH="0" baseline="0" noProof="0" dirty="0">
              <a:ln>
                <a:noFill/>
              </a:ln>
              <a:solidFill>
                <a:prstClr val="white"/>
              </a:solidFill>
              <a:effectLst/>
              <a:uLnTx/>
              <a:uFillTx/>
              <a:latin typeface="Calibri Light" panose="020F0302020204030204"/>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r>
              <a:rPr kumimoji="0" lang="ru-RU" sz="1600" b="0" i="0" u="none" strike="noStrike" kern="1200" cap="none" spc="0" normalizeH="0" baseline="0" noProof="0" dirty="0">
                <a:ln>
                  <a:noFill/>
                </a:ln>
                <a:solidFill>
                  <a:prstClr val="white"/>
                </a:solidFill>
                <a:effectLst/>
                <a:uLnTx/>
                <a:uFillTx/>
                <a:latin typeface="Calibri Light" panose="020F0302020204030204"/>
                <a:cs typeface="Arial"/>
                <a:sym typeface="Arial"/>
              </a:rPr>
              <a:t>Тел: +7 812 385 0337 </a:t>
            </a:r>
          </a:p>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r>
              <a:rPr kumimoji="0" lang="ru-RU" sz="1600" b="0" i="0" u="none" strike="noStrike" kern="1200" cap="none" spc="0" normalizeH="0" baseline="0" noProof="0" dirty="0" err="1">
                <a:ln>
                  <a:noFill/>
                </a:ln>
                <a:solidFill>
                  <a:prstClr val="white"/>
                </a:solidFill>
                <a:effectLst/>
                <a:uLnTx/>
                <a:uFillTx/>
                <a:latin typeface="Calibri Light" panose="020F0302020204030204"/>
                <a:cs typeface="Arial"/>
                <a:sym typeface="Arial"/>
              </a:rPr>
              <a:t>email</a:t>
            </a:r>
            <a:r>
              <a:rPr kumimoji="0" lang="ru-RU" sz="1600" b="0" i="0" u="none" strike="noStrike" kern="1200" cap="none" spc="0" normalizeH="0" baseline="0" noProof="0" dirty="0">
                <a:ln>
                  <a:noFill/>
                </a:ln>
                <a:solidFill>
                  <a:prstClr val="white"/>
                </a:solidFill>
                <a:effectLst/>
                <a:uLnTx/>
                <a:uFillTx/>
                <a:latin typeface="Calibri Light" panose="020F0302020204030204"/>
                <a:cs typeface="Arial"/>
                <a:sym typeface="Arial"/>
              </a:rPr>
              <a:t>: </a:t>
            </a:r>
            <a:r>
              <a:rPr kumimoji="0" lang="ru-RU" sz="1600" b="0" i="0" u="none" strike="noStrike" kern="1200" cap="none" spc="0" normalizeH="0" baseline="0" noProof="0" dirty="0">
                <a:ln>
                  <a:noFill/>
                </a:ln>
                <a:solidFill>
                  <a:srgbClr val="00B0F0"/>
                </a:solidFill>
                <a:effectLst/>
                <a:uLnTx/>
                <a:uFillTx/>
                <a:latin typeface="Calibri Light" panose="020F0302020204030204"/>
                <a:cs typeface="Arial"/>
                <a:sym typeface="Arial"/>
                <a:hlinkClick r:id="rId4"/>
              </a:rPr>
              <a:t>info@taskdata.com</a:t>
            </a:r>
            <a:endParaRPr kumimoji="0" lang="ru-RU" sz="1600" b="0" i="0" u="none" strike="noStrike" kern="1200" cap="none" spc="0" normalizeH="0" baseline="0" noProof="0" dirty="0">
              <a:ln>
                <a:noFill/>
              </a:ln>
              <a:solidFill>
                <a:srgbClr val="00B0F0"/>
              </a:solidFill>
              <a:effectLst/>
              <a:uLnTx/>
              <a:uFillTx/>
              <a:latin typeface="Calibri Light" panose="020F0302020204030204"/>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lang="ru-RU" sz="1600" b="0" i="0" u="none" strike="noStrike" kern="1200" cap="none" spc="0" normalizeH="0" baseline="0" noProof="0" dirty="0">
              <a:ln>
                <a:noFill/>
              </a:ln>
              <a:solidFill>
                <a:prstClr val="white"/>
              </a:solidFill>
              <a:effectLst/>
              <a:uLnTx/>
              <a:uFillTx/>
              <a:latin typeface="Calibri Light" panose="020F0302020204030204"/>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r>
              <a:rPr kumimoji="0" lang="en-US" sz="1600" b="0" i="0" u="none" strike="noStrike" kern="1200" cap="none" spc="0" normalizeH="0" baseline="0" noProof="0" dirty="0">
                <a:ln>
                  <a:noFill/>
                </a:ln>
                <a:solidFill>
                  <a:srgbClr val="0EADD7"/>
                </a:solidFill>
                <a:effectLst/>
                <a:uLnTx/>
                <a:uFill>
                  <a:solidFill>
                    <a:srgbClr val="0000FF"/>
                  </a:solidFill>
                </a:uFill>
                <a:latin typeface="Calibri Light" panose="020F0302020204030204"/>
                <a:cs typeface="Arial"/>
                <a:sym typeface="Arial"/>
              </a:rPr>
              <a:t>www.taskdata.com</a:t>
            </a:r>
          </a:p>
        </p:txBody>
      </p:sp>
      <p:pic>
        <p:nvPicPr>
          <p:cNvPr id="19" name="Рисунок 18">
            <a:extLst>
              <a:ext uri="{FF2B5EF4-FFF2-40B4-BE49-F238E27FC236}">
                <a16:creationId xmlns:a16="http://schemas.microsoft.com/office/drawing/2014/main" id="{856F6AFD-B8D9-4C73-A93A-2344ACDA20B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994465" y="2339719"/>
            <a:ext cx="2080948" cy="2080948"/>
          </a:xfrm>
          <a:prstGeom prst="rect">
            <a:avLst/>
          </a:prstGeom>
        </p:spPr>
      </p:pic>
    </p:spTree>
    <p:extLst>
      <p:ext uri="{BB962C8B-B14F-4D97-AF65-F5344CB8AC3E}">
        <p14:creationId xmlns:p14="http://schemas.microsoft.com/office/powerpoint/2010/main" val="265482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3051" y="116632"/>
            <a:ext cx="10972800" cy="1143000"/>
          </a:xfrm>
        </p:spPr>
        <p:txBody>
          <a:bodyPr/>
          <a:lstStyle>
            <a:lvl1pPr algn="ctr">
              <a:defRPr/>
            </a:lvl1pPr>
          </a:lstStyle>
          <a:p>
            <a:r>
              <a:rPr lang="ru-RU" smtClean="0"/>
              <a:t>Образец заголовка</a:t>
            </a:r>
            <a:endParaRPr lang="ru-RU" dirty="0"/>
          </a:p>
        </p:txBody>
      </p:sp>
      <p:sp>
        <p:nvSpPr>
          <p:cNvPr id="3" name="Содержимое 2"/>
          <p:cNvSpPr>
            <a:spLocks noGrp="1"/>
          </p:cNvSpPr>
          <p:nvPr>
            <p:ph idx="1"/>
          </p:nvPr>
        </p:nvSpPr>
        <p:spPr/>
        <p:txBody>
          <a:bodyPr/>
          <a:lstStyle>
            <a:lvl1pPr>
              <a:buFontTx/>
              <a:buNone/>
              <a:defRPr/>
            </a:lvl1pPr>
            <a:lvl2pPr>
              <a:buFont typeface="Arial" pitchFamily="34" charset="0"/>
              <a:buChar char="•"/>
              <a:defRPr/>
            </a:lvl2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Прямоугольник 6">
            <a:extLst>
              <a:ext uri="{FF2B5EF4-FFF2-40B4-BE49-F238E27FC236}">
                <a16:creationId xmlns:a16="http://schemas.microsoft.com/office/drawing/2014/main" id="{9BFA3AEC-9958-4C7D-82EF-B918A8DF0B00}"/>
              </a:ext>
            </a:extLst>
          </p:cNvPr>
          <p:cNvSpPr/>
          <p:nvPr userDrawn="1"/>
        </p:nvSpPr>
        <p:spPr>
          <a:xfrm>
            <a:off x="191344" y="0"/>
            <a:ext cx="159385" cy="733425"/>
          </a:xfrm>
          <a:prstGeom prst="rect">
            <a:avLst/>
          </a:prstGeom>
          <a:solidFill>
            <a:srgbClr val="05B2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a:extLst>
              <a:ext uri="{FF2B5EF4-FFF2-40B4-BE49-F238E27FC236}">
                <a16:creationId xmlns:a16="http://schemas.microsoft.com/office/drawing/2014/main" id="{5439305C-24B9-4B36-ABE1-85079A621A0C}"/>
              </a:ext>
            </a:extLst>
          </p:cNvPr>
          <p:cNvGrpSpPr/>
          <p:nvPr userDrawn="1"/>
        </p:nvGrpSpPr>
        <p:grpSpPr>
          <a:xfrm>
            <a:off x="89832" y="101802"/>
            <a:ext cx="2170255" cy="589405"/>
            <a:chOff x="1430195" y="5737199"/>
            <a:chExt cx="3524619" cy="957229"/>
          </a:xfrm>
        </p:grpSpPr>
        <p:pic>
          <p:nvPicPr>
            <p:cNvPr id="9" name="Рисунок 8">
              <a:extLst>
                <a:ext uri="{FF2B5EF4-FFF2-40B4-BE49-F238E27FC236}">
                  <a16:creationId xmlns:a16="http://schemas.microsoft.com/office/drawing/2014/main" id="{7F3FF447-9149-4876-A594-3248DBF39E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33"/>
            <a:stretch/>
          </p:blipFill>
          <p:spPr>
            <a:xfrm>
              <a:off x="2103325" y="5737199"/>
              <a:ext cx="2158613" cy="695351"/>
            </a:xfrm>
            <a:prstGeom prst="rect">
              <a:avLst/>
            </a:prstGeom>
          </p:spPr>
        </p:pic>
        <p:sp>
          <p:nvSpPr>
            <p:cNvPr id="10" name="Прямоугольник 9">
              <a:extLst>
                <a:ext uri="{FF2B5EF4-FFF2-40B4-BE49-F238E27FC236}">
                  <a16:creationId xmlns:a16="http://schemas.microsoft.com/office/drawing/2014/main" id="{B5098CDD-0E75-4C21-95E6-CF1423DE457B}"/>
                </a:ext>
              </a:extLst>
            </p:cNvPr>
            <p:cNvSpPr/>
            <p:nvPr/>
          </p:nvSpPr>
          <p:spPr>
            <a:xfrm>
              <a:off x="1430195" y="6369527"/>
              <a:ext cx="3524619" cy="324901"/>
            </a:xfrm>
            <a:prstGeom prst="rect">
              <a:avLst/>
            </a:prstGeom>
          </p:spPr>
          <p:txBody>
            <a:bodyPr wrap="square">
              <a:spAutoFit/>
            </a:bodyPr>
            <a:lstStyle/>
            <a:p>
              <a:pPr algn="ctr"/>
              <a:r>
                <a:rPr lang="ru-RU" sz="700" dirty="0">
                  <a:solidFill>
                    <a:srgbClr val="1C437D"/>
                  </a:solidFill>
                </a:rPr>
                <a:t>Заставьте данные работать на Вас</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Прямоугольник 3">
            <a:extLst>
              <a:ext uri="{FF2B5EF4-FFF2-40B4-BE49-F238E27FC236}">
                <a16:creationId xmlns:a16="http://schemas.microsoft.com/office/drawing/2014/main" id="{9BFA3AEC-9958-4C7D-82EF-B918A8DF0B00}"/>
              </a:ext>
            </a:extLst>
          </p:cNvPr>
          <p:cNvSpPr/>
          <p:nvPr userDrawn="1"/>
        </p:nvSpPr>
        <p:spPr>
          <a:xfrm>
            <a:off x="191344" y="0"/>
            <a:ext cx="159385" cy="733425"/>
          </a:xfrm>
          <a:prstGeom prst="rect">
            <a:avLst/>
          </a:prstGeom>
          <a:solidFill>
            <a:srgbClr val="05B2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Группа 4">
            <a:extLst>
              <a:ext uri="{FF2B5EF4-FFF2-40B4-BE49-F238E27FC236}">
                <a16:creationId xmlns:a16="http://schemas.microsoft.com/office/drawing/2014/main" id="{5439305C-24B9-4B36-ABE1-85079A621A0C}"/>
              </a:ext>
            </a:extLst>
          </p:cNvPr>
          <p:cNvGrpSpPr/>
          <p:nvPr userDrawn="1"/>
        </p:nvGrpSpPr>
        <p:grpSpPr>
          <a:xfrm>
            <a:off x="89832" y="101802"/>
            <a:ext cx="2170255" cy="589405"/>
            <a:chOff x="1430195" y="5737199"/>
            <a:chExt cx="3524619" cy="957229"/>
          </a:xfrm>
        </p:grpSpPr>
        <p:pic>
          <p:nvPicPr>
            <p:cNvPr id="6" name="Рисунок 5">
              <a:extLst>
                <a:ext uri="{FF2B5EF4-FFF2-40B4-BE49-F238E27FC236}">
                  <a16:creationId xmlns:a16="http://schemas.microsoft.com/office/drawing/2014/main" id="{7F3FF447-9149-4876-A594-3248DBF39E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33"/>
            <a:stretch/>
          </p:blipFill>
          <p:spPr>
            <a:xfrm>
              <a:off x="2103325" y="5737199"/>
              <a:ext cx="2158613" cy="695351"/>
            </a:xfrm>
            <a:prstGeom prst="rect">
              <a:avLst/>
            </a:prstGeom>
          </p:spPr>
        </p:pic>
        <p:sp>
          <p:nvSpPr>
            <p:cNvPr id="7" name="Прямоугольник 6">
              <a:extLst>
                <a:ext uri="{FF2B5EF4-FFF2-40B4-BE49-F238E27FC236}">
                  <a16:creationId xmlns:a16="http://schemas.microsoft.com/office/drawing/2014/main" id="{B5098CDD-0E75-4C21-95E6-CF1423DE457B}"/>
                </a:ext>
              </a:extLst>
            </p:cNvPr>
            <p:cNvSpPr/>
            <p:nvPr/>
          </p:nvSpPr>
          <p:spPr>
            <a:xfrm>
              <a:off x="1430195" y="6369527"/>
              <a:ext cx="3524619" cy="324901"/>
            </a:xfrm>
            <a:prstGeom prst="rect">
              <a:avLst/>
            </a:prstGeom>
          </p:spPr>
          <p:txBody>
            <a:bodyPr wrap="square">
              <a:spAutoFit/>
            </a:bodyPr>
            <a:lstStyle/>
            <a:p>
              <a:pPr algn="ctr"/>
              <a:r>
                <a:rPr lang="ru-RU" sz="700" dirty="0">
                  <a:solidFill>
                    <a:srgbClr val="1C437D"/>
                  </a:solidFill>
                </a:rPr>
                <a:t>Заставьте данные работать на Вас</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1500" b="1"/>
            </a:lvl1pPr>
          </a:lstStyle>
          <a:p>
            <a:r>
              <a:rPr lang="ru-RU" smtClean="0"/>
              <a:t>Образец заголовка</a:t>
            </a:r>
            <a:endParaRPr lang="ru-RU"/>
          </a:p>
        </p:txBody>
      </p:sp>
      <p:sp>
        <p:nvSpPr>
          <p:cNvPr id="3" name="Содержимое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a:xfrm>
            <a:off x="2255573" y="6356353"/>
            <a:ext cx="1536171" cy="365125"/>
          </a:xfrm>
          <a:prstGeom prst="rect">
            <a:avLst/>
          </a:prstGeom>
        </p:spPr>
        <p:txBody>
          <a:bodyPr/>
          <a:lstStyle/>
          <a:p>
            <a:endParaRPr lang="ru-RU"/>
          </a:p>
        </p:txBody>
      </p:sp>
      <p:sp>
        <p:nvSpPr>
          <p:cNvPr id="6" name="Нижний колонтитул 5"/>
          <p:cNvSpPr>
            <a:spLocks noGrp="1"/>
          </p:cNvSpPr>
          <p:nvPr>
            <p:ph type="ftr" sz="quarter" idx="11"/>
          </p:nvPr>
        </p:nvSpPr>
        <p:spPr>
          <a:xfrm>
            <a:off x="1583500" y="6420813"/>
            <a:ext cx="8544949" cy="365125"/>
          </a:xfrm>
          <a:prstGeom prst="rect">
            <a:avLst/>
          </a:prstGeom>
        </p:spPr>
        <p:txBody>
          <a:bodyPr/>
          <a:lstStyle/>
          <a:p>
            <a:r>
              <a:rPr lang="ru-RU"/>
              <a:t>Андрей Майоров (</a:t>
            </a:r>
            <a:r>
              <a:rPr lang="en-US"/>
              <a:t>xor@byte-force.com, twitter.com/xorets)</a:t>
            </a:r>
            <a:endParaRPr lang="ru-RU"/>
          </a:p>
        </p:txBody>
      </p:sp>
      <p:sp>
        <p:nvSpPr>
          <p:cNvPr id="7" name="Номер слайда 6"/>
          <p:cNvSpPr>
            <a:spLocks noGrp="1"/>
          </p:cNvSpPr>
          <p:nvPr>
            <p:ph type="sldNum" sz="quarter" idx="12"/>
          </p:nvPr>
        </p:nvSpPr>
        <p:spPr>
          <a:xfrm>
            <a:off x="10416481" y="6438729"/>
            <a:ext cx="1198827" cy="365125"/>
          </a:xfrm>
          <a:prstGeom prst="rect">
            <a:avLst/>
          </a:prstGeom>
        </p:spPr>
        <p:txBody>
          <a:bodyPr/>
          <a:lstStyle/>
          <a:p>
            <a:fld id="{82464181-07E1-4CA6-BDAF-86CD0CF8B73E}"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a:xfrm>
            <a:off x="2255573" y="6356353"/>
            <a:ext cx="1536171" cy="365125"/>
          </a:xfrm>
          <a:prstGeom prst="rect">
            <a:avLst/>
          </a:prstGeom>
        </p:spPr>
        <p:txBody>
          <a:bodyPr/>
          <a:lstStyle/>
          <a:p>
            <a:endParaRPr lang="ru-RU"/>
          </a:p>
        </p:txBody>
      </p:sp>
      <p:sp>
        <p:nvSpPr>
          <p:cNvPr id="6" name="Нижний колонтитул 5"/>
          <p:cNvSpPr>
            <a:spLocks noGrp="1"/>
          </p:cNvSpPr>
          <p:nvPr>
            <p:ph type="ftr" sz="quarter" idx="11"/>
          </p:nvPr>
        </p:nvSpPr>
        <p:spPr>
          <a:xfrm>
            <a:off x="1583500" y="6420813"/>
            <a:ext cx="8544949" cy="365125"/>
          </a:xfrm>
          <a:prstGeom prst="rect">
            <a:avLst/>
          </a:prstGeom>
        </p:spPr>
        <p:txBody>
          <a:bodyPr/>
          <a:lstStyle/>
          <a:p>
            <a:r>
              <a:rPr lang="ru-RU"/>
              <a:t>Андрей Майоров (</a:t>
            </a:r>
            <a:r>
              <a:rPr lang="en-US"/>
              <a:t>xor@byte-force.com, twitter.com/xorets)</a:t>
            </a:r>
            <a:endParaRPr lang="ru-RU"/>
          </a:p>
        </p:txBody>
      </p:sp>
      <p:sp>
        <p:nvSpPr>
          <p:cNvPr id="7" name="Номер слайда 6"/>
          <p:cNvSpPr>
            <a:spLocks noGrp="1"/>
          </p:cNvSpPr>
          <p:nvPr>
            <p:ph type="sldNum" sz="quarter" idx="12"/>
          </p:nvPr>
        </p:nvSpPr>
        <p:spPr>
          <a:xfrm>
            <a:off x="10416481" y="6438729"/>
            <a:ext cx="1198827" cy="365125"/>
          </a:xfrm>
          <a:prstGeom prst="rect">
            <a:avLst/>
          </a:prstGeom>
        </p:spPr>
        <p:txBody>
          <a:bodyPr/>
          <a:lstStyle/>
          <a:p>
            <a:fld id="{82464181-07E1-4CA6-BDAF-86CD0CF8B73E}"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pic>
        <p:nvPicPr>
          <p:cNvPr id="8" name="Рисунок 7">
            <a:extLst>
              <a:ext uri="{FF2B5EF4-FFF2-40B4-BE49-F238E27FC236}">
                <a16:creationId xmlns:a16="http://schemas.microsoft.com/office/drawing/2014/main" id="{7F96982E-92D4-467D-9B61-C4223EAAF9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76521" y="92073"/>
            <a:ext cx="1262316" cy="582207"/>
          </a:xfrm>
          <a:prstGeom prst="rect">
            <a:avLst/>
          </a:prstGeom>
        </p:spPr>
      </p:pic>
      <p:sp>
        <p:nvSpPr>
          <p:cNvPr id="5" name="Прямоугольник 4">
            <a:extLst>
              <a:ext uri="{FF2B5EF4-FFF2-40B4-BE49-F238E27FC236}">
                <a16:creationId xmlns:a16="http://schemas.microsoft.com/office/drawing/2014/main" id="{9BFA3AEC-9958-4C7D-82EF-B918A8DF0B00}"/>
              </a:ext>
            </a:extLst>
          </p:cNvPr>
          <p:cNvSpPr/>
          <p:nvPr userDrawn="1"/>
        </p:nvSpPr>
        <p:spPr>
          <a:xfrm>
            <a:off x="191344" y="0"/>
            <a:ext cx="159385" cy="733425"/>
          </a:xfrm>
          <a:prstGeom prst="rect">
            <a:avLst/>
          </a:prstGeom>
          <a:solidFill>
            <a:srgbClr val="05B2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a16="http://schemas.microsoft.com/office/drawing/2014/main" id="{5439305C-24B9-4B36-ABE1-85079A621A0C}"/>
              </a:ext>
            </a:extLst>
          </p:cNvPr>
          <p:cNvGrpSpPr/>
          <p:nvPr userDrawn="1"/>
        </p:nvGrpSpPr>
        <p:grpSpPr>
          <a:xfrm>
            <a:off x="89832" y="101802"/>
            <a:ext cx="2170255" cy="589405"/>
            <a:chOff x="1430195" y="5737199"/>
            <a:chExt cx="3524619" cy="957229"/>
          </a:xfrm>
        </p:grpSpPr>
        <p:pic>
          <p:nvPicPr>
            <p:cNvPr id="7" name="Рисунок 6">
              <a:extLst>
                <a:ext uri="{FF2B5EF4-FFF2-40B4-BE49-F238E27FC236}">
                  <a16:creationId xmlns:a16="http://schemas.microsoft.com/office/drawing/2014/main" id="{7F3FF447-9149-4876-A594-3248DBF39E5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23333"/>
            <a:stretch/>
          </p:blipFill>
          <p:spPr>
            <a:xfrm>
              <a:off x="2103325" y="5737199"/>
              <a:ext cx="2158613" cy="695351"/>
            </a:xfrm>
            <a:prstGeom prst="rect">
              <a:avLst/>
            </a:prstGeom>
          </p:spPr>
        </p:pic>
        <p:sp>
          <p:nvSpPr>
            <p:cNvPr id="9" name="Прямоугольник 8">
              <a:extLst>
                <a:ext uri="{FF2B5EF4-FFF2-40B4-BE49-F238E27FC236}">
                  <a16:creationId xmlns:a16="http://schemas.microsoft.com/office/drawing/2014/main" id="{B5098CDD-0E75-4C21-95E6-CF1423DE457B}"/>
                </a:ext>
              </a:extLst>
            </p:cNvPr>
            <p:cNvSpPr/>
            <p:nvPr/>
          </p:nvSpPr>
          <p:spPr>
            <a:xfrm>
              <a:off x="1430195" y="6369527"/>
              <a:ext cx="3524619" cy="324901"/>
            </a:xfrm>
            <a:prstGeom prst="rect">
              <a:avLst/>
            </a:prstGeom>
          </p:spPr>
          <p:txBody>
            <a:bodyPr wrap="square">
              <a:spAutoFit/>
            </a:bodyPr>
            <a:lstStyle/>
            <a:p>
              <a:pPr algn="ctr"/>
              <a:r>
                <a:rPr lang="ru-RU" sz="700" dirty="0">
                  <a:solidFill>
                    <a:srgbClr val="1C437D"/>
                  </a:solidFill>
                </a:rPr>
                <a:t>Заставьте данные работать на Вас</a:t>
              </a:r>
            </a:p>
          </p:txBody>
        </p:sp>
      </p:grpSp>
      <p:sp>
        <p:nvSpPr>
          <p:cNvPr id="10" name="Текст 2"/>
          <p:cNvSpPr txBox="1">
            <a:spLocks/>
          </p:cNvSpPr>
          <p:nvPr userDrawn="1"/>
        </p:nvSpPr>
        <p:spPr>
          <a:xfrm>
            <a:off x="767408" y="6453336"/>
            <a:ext cx="10972800" cy="257278"/>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ru-RU" sz="1400" dirty="0" smtClean="0">
                <a:solidFill>
                  <a:schemeClr val="accent1">
                    <a:lumMod val="75000"/>
                  </a:schemeClr>
                </a:solidFill>
              </a:rPr>
              <a:t>Выговский Леонид.</a:t>
            </a:r>
            <a:r>
              <a:rPr lang="ru-RU" sz="1400" baseline="0" dirty="0" smtClean="0">
                <a:solidFill>
                  <a:schemeClr val="accent1">
                    <a:lumMod val="75000"/>
                  </a:schemeClr>
                </a:solidFill>
              </a:rPr>
              <a:t> Качество ИС – взгляд архитектора, 2018г</a:t>
            </a:r>
            <a:endParaRPr lang="ru-RU" sz="1400" dirty="0">
              <a:solidFill>
                <a:schemeClr val="accent1">
                  <a:lumMod val="7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76F41A18-9C1F-4C43-8082-EC3B1CAFCB11}"/>
              </a:ext>
            </a:extLst>
          </p:cNvPr>
          <p:cNvGrpSpPr/>
          <p:nvPr userDrawn="1"/>
        </p:nvGrpSpPr>
        <p:grpSpPr>
          <a:xfrm>
            <a:off x="4984267" y="2317267"/>
            <a:ext cx="2223466" cy="2223466"/>
            <a:chOff x="7151228" y="1431213"/>
            <a:chExt cx="2688340" cy="2688340"/>
          </a:xfrm>
        </p:grpSpPr>
        <p:sp>
          <p:nvSpPr>
            <p:cNvPr id="9" name="Овал 8">
              <a:extLst>
                <a:ext uri="{FF2B5EF4-FFF2-40B4-BE49-F238E27FC236}">
                  <a16:creationId xmlns:a16="http://schemas.microsoft.com/office/drawing/2014/main" id="{D8911D4F-F10C-41CF-9B27-A5701E0B94A4}"/>
                </a:ext>
              </a:extLst>
            </p:cNvPr>
            <p:cNvSpPr/>
            <p:nvPr/>
          </p:nvSpPr>
          <p:spPr>
            <a:xfrm flipH="1">
              <a:off x="7151228" y="1431213"/>
              <a:ext cx="2688340" cy="2688340"/>
            </a:xfrm>
            <a:prstGeom prst="ellipse">
              <a:avLst/>
            </a:prstGeom>
            <a:solidFill>
              <a:schemeClr val="bg1"/>
            </a:solidFill>
            <a:ln w="34925">
              <a:solidFill>
                <a:srgbClr val="0EA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Группа 9">
              <a:extLst>
                <a:ext uri="{FF2B5EF4-FFF2-40B4-BE49-F238E27FC236}">
                  <a16:creationId xmlns:a16="http://schemas.microsoft.com/office/drawing/2014/main" id="{74BE7E26-82D2-4A89-A82E-C06C74F5AC58}"/>
                </a:ext>
              </a:extLst>
            </p:cNvPr>
            <p:cNvGrpSpPr/>
            <p:nvPr/>
          </p:nvGrpSpPr>
          <p:grpSpPr>
            <a:xfrm>
              <a:off x="7213240" y="2274375"/>
              <a:ext cx="2595026" cy="925604"/>
              <a:chOff x="952084" y="5367841"/>
              <a:chExt cx="4214474" cy="1503236"/>
            </a:xfrm>
          </p:grpSpPr>
          <p:pic>
            <p:nvPicPr>
              <p:cNvPr id="11" name="Рисунок 10">
                <a:extLst>
                  <a:ext uri="{FF2B5EF4-FFF2-40B4-BE49-F238E27FC236}">
                    <a16:creationId xmlns:a16="http://schemas.microsoft.com/office/drawing/2014/main" id="{ED0DB6DD-8090-42AB-8846-15084C5638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65813" y="5367841"/>
                <a:ext cx="3681658" cy="1185978"/>
              </a:xfrm>
              <a:prstGeom prst="rect">
                <a:avLst/>
              </a:prstGeom>
            </p:spPr>
          </p:pic>
          <p:sp>
            <p:nvSpPr>
              <p:cNvPr id="12" name="Прямоугольник 11">
                <a:extLst>
                  <a:ext uri="{FF2B5EF4-FFF2-40B4-BE49-F238E27FC236}">
                    <a16:creationId xmlns:a16="http://schemas.microsoft.com/office/drawing/2014/main" id="{C295CC72-C365-49CF-BF38-C1E1FBBEAE69}"/>
                  </a:ext>
                </a:extLst>
              </p:cNvPr>
              <p:cNvSpPr/>
              <p:nvPr/>
            </p:nvSpPr>
            <p:spPr>
              <a:xfrm>
                <a:off x="952084" y="6372484"/>
                <a:ext cx="4214474" cy="4985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1C447F"/>
                    </a:solidFill>
                    <a:effectLst/>
                    <a:uLnTx/>
                    <a:uFillTx/>
                    <a:latin typeface="Calibri" panose="020F0502020204030204"/>
                    <a:ea typeface="+mn-ea"/>
                    <a:cs typeface="+mn-cs"/>
                  </a:rPr>
                  <a:t>Заставьте данные работать на Вас</a:t>
                </a:r>
              </a:p>
            </p:txBody>
          </p:sp>
        </p:grpSp>
      </p:grpSp>
    </p:spTree>
    <p:extLst>
      <p:ext uri="{BB962C8B-B14F-4D97-AF65-F5344CB8AC3E}">
        <p14:creationId xmlns:p14="http://schemas.microsoft.com/office/powerpoint/2010/main" val="3403621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0"/>
            <a:ext cx="12192000" cy="6858000"/>
          </a:xfrm>
          <a:prstGeom prst="rect">
            <a:avLst/>
          </a:prstGeom>
        </p:spPr>
      </p:pic>
      <p:sp>
        <p:nvSpPr>
          <p:cNvPr id="2" name="Заголовок 1"/>
          <p:cNvSpPr>
            <a:spLocks noGrp="1"/>
          </p:cNvSpPr>
          <p:nvPr>
            <p:ph type="ctrTitle"/>
          </p:nvPr>
        </p:nvSpPr>
        <p:spPr>
          <a:xfrm>
            <a:off x="3179133" y="2357648"/>
            <a:ext cx="5829300" cy="1102519"/>
          </a:xfrm>
        </p:spPr>
        <p:txBody>
          <a:bodyPr>
            <a:normAutofit/>
          </a:bodyPr>
          <a:lstStyle/>
          <a:p>
            <a:r>
              <a:rPr lang="ru-RU" dirty="0"/>
              <a:t>Качество </a:t>
            </a:r>
            <a:r>
              <a:rPr lang="ru-RU" dirty="0" smtClean="0"/>
              <a:t>ИС </a:t>
            </a:r>
            <a:br>
              <a:rPr lang="ru-RU" dirty="0" smtClean="0"/>
            </a:br>
            <a:r>
              <a:rPr lang="ru-RU" dirty="0" smtClean="0"/>
              <a:t>как </a:t>
            </a:r>
            <a:r>
              <a:rPr lang="ru-RU" dirty="0"/>
              <a:t>это видит архитектор</a:t>
            </a:r>
          </a:p>
        </p:txBody>
      </p:sp>
      <p:sp>
        <p:nvSpPr>
          <p:cNvPr id="3" name="Подзаголовок 2"/>
          <p:cNvSpPr>
            <a:spLocks noGrp="1"/>
          </p:cNvSpPr>
          <p:nvPr>
            <p:ph type="subTitle" idx="1"/>
          </p:nvPr>
        </p:nvSpPr>
        <p:spPr>
          <a:xfrm>
            <a:off x="3719736" y="5085184"/>
            <a:ext cx="4800600" cy="901266"/>
          </a:xfrm>
        </p:spPr>
        <p:txBody>
          <a:bodyPr>
            <a:normAutofit fontScale="70000" lnSpcReduction="20000"/>
          </a:bodyPr>
          <a:lstStyle/>
          <a:p>
            <a:r>
              <a:rPr lang="ru-RU" dirty="0" smtClean="0">
                <a:solidFill>
                  <a:schemeClr val="bg1"/>
                </a:solidFill>
              </a:rPr>
              <a:t>Выговский Леонид</a:t>
            </a:r>
            <a:endParaRPr lang="ru-RU" dirty="0">
              <a:solidFill>
                <a:schemeClr val="bg1"/>
              </a:solidFill>
            </a:endParaRPr>
          </a:p>
          <a:p>
            <a:r>
              <a:rPr lang="ru-RU" dirty="0" err="1" smtClean="0">
                <a:solidFill>
                  <a:schemeClr val="bg1">
                    <a:lumMod val="75000"/>
                  </a:schemeClr>
                </a:solidFill>
              </a:rPr>
              <a:t>ТаскДата</a:t>
            </a:r>
            <a:endParaRPr lang="en-US" dirty="0">
              <a:solidFill>
                <a:schemeClr val="bg1">
                  <a:lumMod val="75000"/>
                </a:schemeClr>
              </a:solidFill>
            </a:endParaRPr>
          </a:p>
          <a:p>
            <a:r>
              <a:rPr lang="en-US" dirty="0" smtClean="0">
                <a:solidFill>
                  <a:schemeClr val="bg1">
                    <a:lumMod val="75000"/>
                  </a:schemeClr>
                </a:solidFill>
              </a:rPr>
              <a:t>vygovskiy.com</a:t>
            </a:r>
            <a:endParaRPr lang="ru-RU" dirty="0">
              <a:solidFill>
                <a:schemeClr val="bg1">
                  <a:lumMod val="75000"/>
                </a:schemeClr>
              </a:solidFill>
            </a:endParaRPr>
          </a:p>
        </p:txBody>
      </p:sp>
      <p:pic>
        <p:nvPicPr>
          <p:cNvPr id="5" name="Рисунок 4">
            <a:extLst>
              <a:ext uri="{FF2B5EF4-FFF2-40B4-BE49-F238E27FC236}">
                <a16:creationId xmlns:a16="http://schemas.microsoft.com/office/drawing/2014/main" id="{A31DF5E2-3BB3-4697-BA61-01580F0E5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797" y="705860"/>
            <a:ext cx="2715975" cy="1338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4294967295"/>
          </p:nvPr>
        </p:nvSpPr>
        <p:spPr>
          <a:xfrm>
            <a:off x="1583500" y="6420813"/>
            <a:ext cx="8544949" cy="365125"/>
          </a:xfrm>
          <a:prstGeom prst="rect">
            <a:avLst/>
          </a:prstGeom>
        </p:spPr>
        <p:txBody>
          <a:bodyPr/>
          <a:lstStyle/>
          <a:p>
            <a:r>
              <a:rPr lang="ru-RU" smtClean="0"/>
              <a:t>Андрей Майоров (</a:t>
            </a:r>
            <a:r>
              <a:rPr lang="en-US" smtClean="0"/>
              <a:t>xor@byte-force.com, twitter.com/xorets)</a:t>
            </a:r>
            <a:endParaRPr lang="ru-RU"/>
          </a:p>
        </p:txBody>
      </p:sp>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10</a:t>
            </a:fld>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483" y="12440"/>
            <a:ext cx="8832981" cy="6845560"/>
          </a:xfrm>
          <a:prstGeom prst="rect">
            <a:avLst/>
          </a:prstGeom>
        </p:spPr>
      </p:pic>
    </p:spTree>
    <p:extLst>
      <p:ext uri="{BB962C8B-B14F-4D97-AF65-F5344CB8AC3E}">
        <p14:creationId xmlns:p14="http://schemas.microsoft.com/office/powerpoint/2010/main" val="27790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11</a:t>
            </a:fld>
            <a:endParaRPr lang="ru-RU"/>
          </a:p>
        </p:txBody>
      </p:sp>
    </p:spTree>
    <p:extLst>
      <p:ext uri="{BB962C8B-B14F-4D97-AF65-F5344CB8AC3E}">
        <p14:creationId xmlns:p14="http://schemas.microsoft.com/office/powerpoint/2010/main" val="2349976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12</a:t>
            </a:fld>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752" y="73388"/>
            <a:ext cx="4248472" cy="6547903"/>
          </a:xfrm>
          <a:prstGeom prst="rect">
            <a:avLst/>
          </a:prstGeom>
        </p:spPr>
      </p:pic>
    </p:spTree>
    <p:extLst>
      <p:ext uri="{BB962C8B-B14F-4D97-AF65-F5344CB8AC3E}">
        <p14:creationId xmlns:p14="http://schemas.microsoft.com/office/powerpoint/2010/main" val="316997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13</a:t>
            </a:fld>
            <a:endParaRPr lang="ru-RU"/>
          </a:p>
        </p:txBody>
      </p:sp>
    </p:spTree>
    <p:extLst>
      <p:ext uri="{BB962C8B-B14F-4D97-AF65-F5344CB8AC3E}">
        <p14:creationId xmlns:p14="http://schemas.microsoft.com/office/powerpoint/2010/main" val="2220953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708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4294967295"/>
          </p:nvPr>
        </p:nvSpPr>
        <p:spPr>
          <a:xfrm>
            <a:off x="1583500" y="6420813"/>
            <a:ext cx="8544949" cy="365125"/>
          </a:xfrm>
          <a:prstGeom prst="rect">
            <a:avLst/>
          </a:prstGeom>
        </p:spPr>
        <p:txBody>
          <a:bodyPr/>
          <a:lstStyle/>
          <a:p>
            <a:r>
              <a:rPr lang="ru-RU" smtClean="0"/>
              <a:t>Андрей Майоров (</a:t>
            </a:r>
            <a:r>
              <a:rPr lang="en-US" smtClean="0"/>
              <a:t>xor@byte-force.com, twitter.com/xorets)</a:t>
            </a:r>
            <a:endParaRPr lang="ru-RU"/>
          </a:p>
        </p:txBody>
      </p:sp>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15</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7" y="0"/>
            <a:ext cx="8712968" cy="12499840"/>
          </a:xfrm>
          <a:prstGeom prst="rect">
            <a:avLst/>
          </a:prstGeom>
        </p:spPr>
      </p:pic>
    </p:spTree>
    <p:extLst>
      <p:ext uri="{BB962C8B-B14F-4D97-AF65-F5344CB8AC3E}">
        <p14:creationId xmlns:p14="http://schemas.microsoft.com/office/powerpoint/2010/main" val="123895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16</a:t>
            </a:fld>
            <a:endParaRPr lang="ru-RU"/>
          </a:p>
        </p:txBody>
      </p:sp>
    </p:spTree>
    <p:extLst>
      <p:ext uri="{BB962C8B-B14F-4D97-AF65-F5344CB8AC3E}">
        <p14:creationId xmlns:p14="http://schemas.microsoft.com/office/powerpoint/2010/main" val="2596930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Заклепки</a:t>
            </a:r>
            <a:endParaRPr lang="ru-RU" dirty="0"/>
          </a:p>
        </p:txBody>
      </p:sp>
      <p:pic>
        <p:nvPicPr>
          <p:cNvPr id="5" name="Объект 4"/>
          <p:cNvPicPr>
            <a:picLocks noGrp="1" noChangeAspect="1"/>
          </p:cNvPicPr>
          <p:nvPr>
            <p:ph idx="1"/>
          </p:nvPr>
        </p:nvPicPr>
        <p:blipFill rotWithShape="1">
          <a:blip r:embed="rId3">
            <a:extLst>
              <a:ext uri="{28A0092B-C50C-407E-A947-70E740481C1C}">
                <a14:useLocalDpi xmlns:a14="http://schemas.microsoft.com/office/drawing/2010/main" val="0"/>
              </a:ext>
            </a:extLst>
          </a:blip>
          <a:srcRect t="10699" b="27485"/>
          <a:stretch/>
        </p:blipFill>
        <p:spPr>
          <a:xfrm>
            <a:off x="0" y="1420200"/>
            <a:ext cx="12192000" cy="5026965"/>
          </a:xfrm>
          <a:prstGeom prst="rect">
            <a:avLst/>
          </a:prstGeom>
        </p:spPr>
      </p:pic>
    </p:spTree>
    <p:extLst>
      <p:ext uri="{BB962C8B-B14F-4D97-AF65-F5344CB8AC3E}">
        <p14:creationId xmlns:p14="http://schemas.microsoft.com/office/powerpoint/2010/main" val="94187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 это было</a:t>
            </a:r>
            <a:endParaRPr lang="ru-RU" dirty="0"/>
          </a:p>
        </p:txBody>
      </p:sp>
      <p:pic>
        <p:nvPicPr>
          <p:cNvPr id="4" name="Объект 3"/>
          <p:cNvPicPr>
            <a:picLocks noGrp="1" noChangeAspect="1"/>
          </p:cNvPicPr>
          <p:nvPr>
            <p:ph idx="1"/>
          </p:nvPr>
        </p:nvPicPr>
        <p:blipFill>
          <a:blip r:embed="rId2"/>
          <a:stretch>
            <a:fillRect/>
          </a:stretch>
        </p:blipFill>
        <p:spPr>
          <a:xfrm>
            <a:off x="609600" y="1340768"/>
            <a:ext cx="10877107" cy="5035698"/>
          </a:xfrm>
          <a:prstGeom prst="rect">
            <a:avLst/>
          </a:prstGeom>
        </p:spPr>
      </p:pic>
    </p:spTree>
    <p:extLst>
      <p:ext uri="{BB962C8B-B14F-4D97-AF65-F5344CB8AC3E}">
        <p14:creationId xmlns:p14="http://schemas.microsoft.com/office/powerpoint/2010/main" val="1156136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ru-RU" dirty="0" smtClean="0">
                <a:solidFill>
                  <a:schemeClr val="bg1">
                    <a:lumMod val="85000"/>
                  </a:schemeClr>
                </a:solidFill>
              </a:rPr>
              <a:t>Печальный конец</a:t>
            </a:r>
            <a:endParaRPr lang="ru-RU" dirty="0">
              <a:solidFill>
                <a:schemeClr val="bg1">
                  <a:lumMod val="85000"/>
                </a:schemeClr>
              </a:solidFill>
            </a:endParaRPr>
          </a:p>
        </p:txBody>
      </p:sp>
    </p:spTree>
    <p:extLst>
      <p:ext uri="{BB962C8B-B14F-4D97-AF65-F5344CB8AC3E}">
        <p14:creationId xmlns:p14="http://schemas.microsoft.com/office/powerpoint/2010/main" val="259461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Будет ли мне интересно?</a:t>
            </a:r>
            <a:endParaRPr lang="ru-RU" dirty="0"/>
          </a:p>
        </p:txBody>
      </p:sp>
      <p:sp>
        <p:nvSpPr>
          <p:cNvPr id="5" name="Текст 4"/>
          <p:cNvSpPr>
            <a:spLocks noGrp="1"/>
          </p:cNvSpPr>
          <p:nvPr>
            <p:ph type="body" idx="1"/>
          </p:nvPr>
        </p:nvSpPr>
        <p:spPr/>
        <p:txBody>
          <a:bodyPr>
            <a:normAutofit/>
          </a:bodyPr>
          <a:lstStyle/>
          <a:p>
            <a:r>
              <a:rPr lang="ru-RU" sz="1800" dirty="0" smtClean="0"/>
              <a:t>А может еще и полезно?</a:t>
            </a:r>
            <a:endParaRPr lang="ru-RU" sz="1800" dirty="0"/>
          </a:p>
        </p:txBody>
      </p:sp>
    </p:spTree>
    <p:extLst>
      <p:ext uri="{BB962C8B-B14F-4D97-AF65-F5344CB8AC3E}">
        <p14:creationId xmlns:p14="http://schemas.microsoft.com/office/powerpoint/2010/main" val="386894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Задача архитектора</a:t>
            </a:r>
            <a:endParaRPr lang="ru-RU" dirty="0"/>
          </a:p>
        </p:txBody>
      </p:sp>
      <p:sp>
        <p:nvSpPr>
          <p:cNvPr id="5" name="Объект 4"/>
          <p:cNvSpPr>
            <a:spLocks noGrp="1"/>
          </p:cNvSpPr>
          <p:nvPr>
            <p:ph idx="1"/>
          </p:nvPr>
        </p:nvSpPr>
        <p:spPr/>
        <p:txBody>
          <a:bodyPr/>
          <a:lstStyle/>
          <a:p>
            <a:pPr algn="ctr"/>
            <a:r>
              <a:rPr lang="ru-RU" dirty="0" smtClean="0"/>
              <a:t>Построить систему достаточно качественную, </a:t>
            </a:r>
          </a:p>
          <a:p>
            <a:pPr algn="ctr"/>
            <a:r>
              <a:rPr lang="ru-RU" dirty="0" smtClean="0"/>
              <a:t>и при этом уложиться в срок и бюджет</a:t>
            </a:r>
            <a:endParaRPr lang="ru-RU" dirty="0"/>
          </a:p>
        </p:txBody>
      </p:sp>
    </p:spTree>
    <p:extLst>
      <p:ext uri="{BB962C8B-B14F-4D97-AF65-F5344CB8AC3E}">
        <p14:creationId xmlns:p14="http://schemas.microsoft.com/office/powerpoint/2010/main" val="321702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Что такое качество?</a:t>
            </a:r>
            <a:endParaRPr lang="ru-RU" dirty="0"/>
          </a:p>
        </p:txBody>
      </p:sp>
      <p:sp>
        <p:nvSpPr>
          <p:cNvPr id="6" name="Текст 5"/>
          <p:cNvSpPr>
            <a:spLocks noGrp="1"/>
          </p:cNvSpPr>
          <p:nvPr>
            <p:ph type="body" idx="1"/>
          </p:nvPr>
        </p:nvSpPr>
        <p:spPr/>
        <p:txBody>
          <a:bodyPr/>
          <a:lstStyle/>
          <a:p>
            <a:endParaRPr lang="ru-RU"/>
          </a:p>
        </p:txBody>
      </p:sp>
      <p:sp>
        <p:nvSpPr>
          <p:cNvPr id="4" name="Номер слайда 3"/>
          <p:cNvSpPr>
            <a:spLocks noGrp="1"/>
          </p:cNvSpPr>
          <p:nvPr>
            <p:ph type="sldNum" sz="quarter" idx="4294967295"/>
          </p:nvPr>
        </p:nvSpPr>
        <p:spPr>
          <a:xfrm>
            <a:off x="10993438" y="6438900"/>
            <a:ext cx="1198562" cy="365125"/>
          </a:xfrm>
          <a:prstGeom prst="rect">
            <a:avLst/>
          </a:prstGeom>
        </p:spPr>
        <p:txBody>
          <a:bodyPr/>
          <a:lstStyle/>
          <a:p>
            <a:fld id="{82464181-07E1-4CA6-BDAF-86CD0CF8B73E}" type="slidenum">
              <a:rPr lang="ru-RU" smtClean="0"/>
              <a:pPr/>
              <a:t>21</a:t>
            </a:fld>
            <a:endParaRPr lang="ru-RU"/>
          </a:p>
        </p:txBody>
      </p:sp>
    </p:spTree>
    <p:extLst>
      <p:ext uri="{BB962C8B-B14F-4D97-AF65-F5344CB8AC3E}">
        <p14:creationId xmlns:p14="http://schemas.microsoft.com/office/powerpoint/2010/main" val="184751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Качество</a:t>
            </a:r>
            <a:endParaRPr lang="ru-RU" dirty="0"/>
          </a:p>
        </p:txBody>
      </p:sp>
      <p:sp>
        <p:nvSpPr>
          <p:cNvPr id="3" name="Объект 2"/>
          <p:cNvSpPr>
            <a:spLocks noGrp="1"/>
          </p:cNvSpPr>
          <p:nvPr>
            <p:ph idx="1"/>
          </p:nvPr>
        </p:nvSpPr>
        <p:spPr/>
        <p:txBody>
          <a:bodyPr/>
          <a:lstStyle/>
          <a:p>
            <a:pPr indent="0"/>
            <a:r>
              <a:rPr lang="ru-RU" dirty="0"/>
              <a:t>Качество продукции и услуг организации определяется способностью удовлетворять потребителей и преднамеренным или непреднамеренным влиянием на соответствующие заинтересованные стороны</a:t>
            </a:r>
            <a:r>
              <a:rPr lang="ru-RU" dirty="0" smtClean="0"/>
              <a:t>.</a:t>
            </a:r>
          </a:p>
          <a:p>
            <a:pPr indent="0"/>
            <a:endParaRPr lang="ru-RU" dirty="0"/>
          </a:p>
          <a:p>
            <a:pPr indent="0" algn="r"/>
            <a:r>
              <a:rPr lang="ru-RU" i="1" dirty="0">
                <a:solidFill>
                  <a:schemeClr val="bg1">
                    <a:lumMod val="50000"/>
                  </a:schemeClr>
                </a:solidFill>
              </a:rPr>
              <a:t>ГОСТ Р ИСО 9000-2015 Системы менеджмента качества. </a:t>
            </a:r>
            <a:r>
              <a:rPr lang="ru-RU" i="1" dirty="0" smtClean="0">
                <a:solidFill>
                  <a:schemeClr val="bg1">
                    <a:lumMod val="50000"/>
                  </a:schemeClr>
                </a:solidFill>
              </a:rPr>
              <a:t/>
            </a:r>
            <a:br>
              <a:rPr lang="ru-RU" i="1" dirty="0" smtClean="0">
                <a:solidFill>
                  <a:schemeClr val="bg1">
                    <a:lumMod val="50000"/>
                  </a:schemeClr>
                </a:solidFill>
              </a:rPr>
            </a:br>
            <a:r>
              <a:rPr lang="ru-RU" i="1" dirty="0" smtClean="0">
                <a:solidFill>
                  <a:schemeClr val="bg1">
                    <a:lumMod val="50000"/>
                  </a:schemeClr>
                </a:solidFill>
              </a:rPr>
              <a:t>Основные </a:t>
            </a:r>
            <a:r>
              <a:rPr lang="ru-RU" i="1" dirty="0">
                <a:solidFill>
                  <a:schemeClr val="bg1">
                    <a:lumMod val="50000"/>
                  </a:schemeClr>
                </a:solidFill>
              </a:rPr>
              <a:t>положения и словарь (с Поправкой)</a:t>
            </a:r>
          </a:p>
          <a:p>
            <a:pPr indent="0"/>
            <a:endParaRPr lang="ru-RU" dirty="0"/>
          </a:p>
        </p:txBody>
      </p:sp>
    </p:spTree>
    <p:extLst>
      <p:ext uri="{BB962C8B-B14F-4D97-AF65-F5344CB8AC3E}">
        <p14:creationId xmlns:p14="http://schemas.microsoft.com/office/powerpoint/2010/main" val="3726575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Качество</a:t>
            </a:r>
            <a:endParaRPr lang="ru-RU" dirty="0"/>
          </a:p>
        </p:txBody>
      </p:sp>
      <p:sp>
        <p:nvSpPr>
          <p:cNvPr id="3" name="Объект 2"/>
          <p:cNvSpPr>
            <a:spLocks noGrp="1"/>
          </p:cNvSpPr>
          <p:nvPr>
            <p:ph idx="1"/>
          </p:nvPr>
        </p:nvSpPr>
        <p:spPr/>
        <p:txBody>
          <a:bodyPr/>
          <a:lstStyle/>
          <a:p>
            <a:pPr indent="0"/>
            <a:r>
              <a:rPr lang="ru-RU" dirty="0" smtClean="0"/>
              <a:t>Совокупность </a:t>
            </a:r>
            <a:r>
              <a:rPr lang="ru-RU" dirty="0"/>
              <a:t>характеристик объекта, относящихся к его способности удовлетворять определенные и планируемые потребности</a:t>
            </a:r>
            <a:r>
              <a:rPr lang="ru-RU" dirty="0" smtClean="0"/>
              <a:t>.</a:t>
            </a:r>
          </a:p>
          <a:p>
            <a:pPr indent="0" algn="r"/>
            <a:r>
              <a:rPr lang="ru-RU" i="1" dirty="0" smtClean="0"/>
              <a:t>Техническое определение</a:t>
            </a:r>
            <a:endParaRPr lang="ru-RU" i="1" dirty="0"/>
          </a:p>
        </p:txBody>
      </p:sp>
    </p:spTree>
    <p:extLst>
      <p:ext uri="{BB962C8B-B14F-4D97-AF65-F5344CB8AC3E}">
        <p14:creationId xmlns:p14="http://schemas.microsoft.com/office/powerpoint/2010/main" val="62087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3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25</a:t>
            </a:fld>
            <a:endParaRPr lang="ru-RU"/>
          </a:p>
        </p:txBody>
      </p:sp>
    </p:spTree>
    <p:extLst>
      <p:ext uri="{BB962C8B-B14F-4D97-AF65-F5344CB8AC3E}">
        <p14:creationId xmlns:p14="http://schemas.microsoft.com/office/powerpoint/2010/main" val="291292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Модели качества</a:t>
            </a:r>
            <a:endParaRPr lang="ru-RU" dirty="0"/>
          </a:p>
        </p:txBody>
      </p:sp>
      <p:sp>
        <p:nvSpPr>
          <p:cNvPr id="3" name="Объект 2"/>
          <p:cNvSpPr>
            <a:spLocks noGrp="1"/>
          </p:cNvSpPr>
          <p:nvPr>
            <p:ph idx="1"/>
          </p:nvPr>
        </p:nvSpPr>
        <p:spPr/>
        <p:txBody>
          <a:bodyPr/>
          <a:lstStyle/>
          <a:p>
            <a:r>
              <a:rPr lang="ru-RU" dirty="0" smtClean="0"/>
              <a:t>Какие характеристики интересны в первую очередь?</a:t>
            </a:r>
          </a:p>
          <a:p>
            <a:r>
              <a:rPr lang="ru-RU" dirty="0" smtClean="0"/>
              <a:t>Как выбрать характеристики так, чтобы получить магические 20/80?</a:t>
            </a:r>
            <a:endParaRPr lang="ru-RU" dirty="0"/>
          </a:p>
        </p:txBody>
      </p:sp>
    </p:spTree>
    <p:extLst>
      <p:ext uri="{BB962C8B-B14F-4D97-AF65-F5344CB8AC3E}">
        <p14:creationId xmlns:p14="http://schemas.microsoft.com/office/powerpoint/2010/main" val="366094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ru-RU" dirty="0" smtClean="0"/>
              <a:t>Модель качества </a:t>
            </a:r>
            <a:r>
              <a:rPr lang="en-US" dirty="0" err="1" smtClean="0"/>
              <a:t>SQuaRE</a:t>
            </a:r>
            <a:endParaRPr lang="ru-RU" dirty="0"/>
          </a:p>
        </p:txBody>
      </p:sp>
      <p:pic>
        <p:nvPicPr>
          <p:cNvPr id="4"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77744" y="-13691"/>
            <a:ext cx="5904656" cy="6825330"/>
          </a:xfrm>
        </p:spPr>
      </p:pic>
      <p:sp>
        <p:nvSpPr>
          <p:cNvPr id="5" name="TextBox 4"/>
          <p:cNvSpPr txBox="1"/>
          <p:nvPr/>
        </p:nvSpPr>
        <p:spPr>
          <a:xfrm>
            <a:off x="609600" y="1417638"/>
            <a:ext cx="5068144" cy="3785652"/>
          </a:xfrm>
          <a:prstGeom prst="rect">
            <a:avLst/>
          </a:prstGeom>
          <a:noFill/>
        </p:spPr>
        <p:txBody>
          <a:bodyPr wrap="square" rtlCol="0">
            <a:spAutoFit/>
          </a:bodyPr>
          <a:lstStyle/>
          <a:p>
            <a:r>
              <a:rPr lang="ru-RU" sz="2400" dirty="0"/>
              <a:t>ГОСТ Р ИСО/МЭК 25010-2015 </a:t>
            </a:r>
            <a:r>
              <a:rPr lang="ru-RU" sz="2400" dirty="0" smtClean="0"/>
              <a:t/>
            </a:r>
            <a:br>
              <a:rPr lang="ru-RU" sz="2400" dirty="0" smtClean="0"/>
            </a:br>
            <a:r>
              <a:rPr lang="ru-RU" sz="2400" dirty="0" smtClean="0"/>
              <a:t/>
            </a:r>
            <a:br>
              <a:rPr lang="ru-RU" sz="2400" dirty="0" smtClean="0"/>
            </a:br>
            <a:r>
              <a:rPr lang="ru-RU" sz="2400" dirty="0" smtClean="0">
                <a:solidFill>
                  <a:schemeClr val="bg1">
                    <a:lumMod val="50000"/>
                  </a:schemeClr>
                </a:solidFill>
              </a:rPr>
              <a:t>Информационные </a:t>
            </a:r>
            <a:r>
              <a:rPr lang="ru-RU" sz="2400" dirty="0">
                <a:solidFill>
                  <a:schemeClr val="bg1">
                    <a:lumMod val="50000"/>
                  </a:schemeClr>
                </a:solidFill>
              </a:rPr>
              <a:t>технологии (ИТ). Системная и программная инженерия. Требования и оценка качества систем и программного обеспечения (</a:t>
            </a:r>
            <a:r>
              <a:rPr lang="ru-RU" sz="2400" dirty="0" err="1">
                <a:solidFill>
                  <a:schemeClr val="bg1">
                    <a:lumMod val="50000"/>
                  </a:schemeClr>
                </a:solidFill>
              </a:rPr>
              <a:t>SQuaRE</a:t>
            </a:r>
            <a:r>
              <a:rPr lang="ru-RU" sz="2400" dirty="0">
                <a:solidFill>
                  <a:schemeClr val="bg1">
                    <a:lumMod val="50000"/>
                  </a:schemeClr>
                </a:solidFill>
              </a:rPr>
              <a:t>). </a:t>
            </a:r>
            <a:r>
              <a:rPr lang="ru-RU" sz="2400" dirty="0" smtClean="0">
                <a:solidFill>
                  <a:schemeClr val="bg1">
                    <a:lumMod val="50000"/>
                  </a:schemeClr>
                </a:solidFill>
              </a:rPr>
              <a:t/>
            </a:r>
            <a:br>
              <a:rPr lang="ru-RU" sz="2400" dirty="0" smtClean="0">
                <a:solidFill>
                  <a:schemeClr val="bg1">
                    <a:lumMod val="50000"/>
                  </a:schemeClr>
                </a:solidFill>
              </a:rPr>
            </a:br>
            <a:r>
              <a:rPr lang="ru-RU" sz="2400" dirty="0" smtClean="0">
                <a:solidFill>
                  <a:schemeClr val="bg1">
                    <a:lumMod val="50000"/>
                  </a:schemeClr>
                </a:solidFill>
              </a:rPr>
              <a:t>Модели </a:t>
            </a:r>
            <a:r>
              <a:rPr lang="ru-RU" sz="2400" dirty="0">
                <a:solidFill>
                  <a:schemeClr val="bg1">
                    <a:lumMod val="50000"/>
                  </a:schemeClr>
                </a:solidFill>
              </a:rPr>
              <a:t>качества систем и программных продуктов</a:t>
            </a:r>
          </a:p>
          <a:p>
            <a:endParaRPr lang="ru-RU" sz="2400" dirty="0">
              <a:solidFill>
                <a:schemeClr val="bg1">
                  <a:lumMod val="50000"/>
                </a:schemeClr>
              </a:solidFill>
            </a:endParaRPr>
          </a:p>
        </p:txBody>
      </p:sp>
    </p:spTree>
    <p:extLst>
      <p:ext uri="{BB962C8B-B14F-4D97-AF65-F5344CB8AC3E}">
        <p14:creationId xmlns:p14="http://schemas.microsoft.com/office/powerpoint/2010/main" val="2079297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Модель качества </a:t>
            </a:r>
            <a:r>
              <a:rPr lang="en-US" dirty="0" err="1" smtClean="0"/>
              <a:t>SQuaRE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916" y="1196752"/>
            <a:ext cx="11606168" cy="4392488"/>
          </a:xfrm>
        </p:spPr>
      </p:pic>
    </p:spTree>
    <p:extLst>
      <p:ext uri="{BB962C8B-B14F-4D97-AF65-F5344CB8AC3E}">
        <p14:creationId xmlns:p14="http://schemas.microsoft.com/office/powerpoint/2010/main" val="280066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Производительность</a:t>
            </a:r>
            <a:endParaRPr lang="ru-RU" dirty="0"/>
          </a:p>
        </p:txBody>
      </p:sp>
      <p:sp>
        <p:nvSpPr>
          <p:cNvPr id="5" name="Текст 4"/>
          <p:cNvSpPr>
            <a:spLocks noGrp="1"/>
          </p:cNvSpPr>
          <p:nvPr>
            <p:ph type="body" idx="1"/>
          </p:nvPr>
        </p:nvSpPr>
        <p:spPr/>
        <p:txBody>
          <a:bodyPr>
            <a:normAutofit/>
          </a:bodyPr>
          <a:lstStyle/>
          <a:p>
            <a:r>
              <a:rPr lang="en-US" sz="1800" dirty="0" err="1" smtClean="0"/>
              <a:t>Citius</a:t>
            </a:r>
            <a:r>
              <a:rPr lang="ru-RU" sz="1800" dirty="0" smtClean="0"/>
              <a:t>, </a:t>
            </a:r>
            <a:r>
              <a:rPr lang="ru-RU" sz="1800" dirty="0"/>
              <a:t>с</a:t>
            </a:r>
            <a:r>
              <a:rPr lang="en-US" sz="1800" dirty="0" err="1" smtClean="0"/>
              <a:t>itius</a:t>
            </a:r>
            <a:r>
              <a:rPr lang="ru-RU" sz="1800" dirty="0" smtClean="0"/>
              <a:t>, </a:t>
            </a:r>
            <a:r>
              <a:rPr lang="ru-RU" sz="1800" dirty="0"/>
              <a:t>с</a:t>
            </a:r>
            <a:r>
              <a:rPr lang="en-US" sz="1800" dirty="0" err="1" smtClean="0"/>
              <a:t>itius</a:t>
            </a:r>
            <a:r>
              <a:rPr lang="ru-RU" sz="1800" dirty="0" smtClean="0"/>
              <a:t>!</a:t>
            </a:r>
            <a:endParaRPr lang="ru-RU" sz="1800" dirty="0"/>
          </a:p>
        </p:txBody>
      </p:sp>
    </p:spTree>
    <p:extLst>
      <p:ext uri="{BB962C8B-B14F-4D97-AF65-F5344CB8AC3E}">
        <p14:creationId xmlns:p14="http://schemas.microsoft.com/office/powerpoint/2010/main" val="4525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 докладчике</a:t>
            </a:r>
            <a:endParaRPr lang="ru-RU" dirty="0"/>
          </a:p>
        </p:txBody>
      </p:sp>
      <p:sp>
        <p:nvSpPr>
          <p:cNvPr id="6" name="Объект 5"/>
          <p:cNvSpPr>
            <a:spLocks noGrp="1"/>
          </p:cNvSpPr>
          <p:nvPr>
            <p:ph idx="1"/>
          </p:nvPr>
        </p:nvSpPr>
        <p:spPr/>
        <p:txBody>
          <a:bodyPr/>
          <a:lstStyle/>
          <a:p>
            <a:r>
              <a:rPr lang="ru-RU" b="1" dirty="0" smtClean="0"/>
              <a:t>2003г</a:t>
            </a:r>
            <a:r>
              <a:rPr lang="ru-RU" dirty="0" smtClean="0"/>
              <a:t> – старт работы профессиональным разработчиком</a:t>
            </a:r>
          </a:p>
          <a:p>
            <a:r>
              <a:rPr lang="ru-RU" b="1" dirty="0" smtClean="0"/>
              <a:t>2008г</a:t>
            </a:r>
            <a:r>
              <a:rPr lang="ru-RU" dirty="0" smtClean="0"/>
              <a:t> – начал техническое руководство </a:t>
            </a:r>
            <a:r>
              <a:rPr lang="ru-RU" dirty="0" err="1" smtClean="0"/>
              <a:t>стартапом</a:t>
            </a:r>
            <a:r>
              <a:rPr lang="ru-RU" dirty="0" smtClean="0"/>
              <a:t> по анализу контента из сети Интернет.</a:t>
            </a:r>
          </a:p>
          <a:p>
            <a:r>
              <a:rPr lang="ru-RU" b="1" dirty="0" smtClean="0"/>
              <a:t>2012г </a:t>
            </a:r>
            <a:r>
              <a:rPr lang="ru-RU" dirty="0" smtClean="0"/>
              <a:t>– управление командой разработки Интернет-банка для физических лиц</a:t>
            </a:r>
          </a:p>
          <a:p>
            <a:r>
              <a:rPr lang="ru-RU" b="1" dirty="0" smtClean="0"/>
              <a:t>201</a:t>
            </a:r>
            <a:r>
              <a:rPr lang="en-US" b="1" dirty="0" smtClean="0"/>
              <a:t>5</a:t>
            </a:r>
            <a:r>
              <a:rPr lang="ru-RU" b="1" dirty="0" smtClean="0"/>
              <a:t>г</a:t>
            </a:r>
            <a:r>
              <a:rPr lang="ru-RU" dirty="0" smtClean="0"/>
              <a:t> –курс Архитектура Информационных систем (</a:t>
            </a:r>
            <a:r>
              <a:rPr lang="ru-RU" dirty="0" err="1" smtClean="0"/>
              <a:t>СПбГЭТУ</a:t>
            </a:r>
            <a:r>
              <a:rPr lang="ru-RU" dirty="0" smtClean="0"/>
              <a:t> «ЛЭТИ»)</a:t>
            </a:r>
            <a:endParaRPr lang="en-US" dirty="0" smtClean="0"/>
          </a:p>
          <a:p>
            <a:r>
              <a:rPr lang="en-US" b="1" dirty="0" smtClean="0"/>
              <a:t>2015</a:t>
            </a:r>
            <a:r>
              <a:rPr lang="ru-RU" b="1" dirty="0" smtClean="0"/>
              <a:t>г</a:t>
            </a:r>
            <a:r>
              <a:rPr lang="ru-RU" dirty="0" smtClean="0"/>
              <a:t> – архитектор </a:t>
            </a:r>
            <a:r>
              <a:rPr lang="ru-RU" dirty="0" err="1" smtClean="0"/>
              <a:t>омниканальной</a:t>
            </a:r>
            <a:r>
              <a:rPr lang="ru-RU" dirty="0" smtClean="0"/>
              <a:t> платформы </a:t>
            </a:r>
            <a:r>
              <a:rPr lang="en-US" dirty="0" err="1" smtClean="0"/>
              <a:t>LiveTex</a:t>
            </a:r>
            <a:endParaRPr lang="ru-RU" dirty="0" smtClean="0"/>
          </a:p>
          <a:p>
            <a:r>
              <a:rPr lang="ru-RU" b="1" dirty="0" smtClean="0"/>
              <a:t>2017г </a:t>
            </a:r>
            <a:r>
              <a:rPr lang="ru-RU" dirty="0" smtClean="0"/>
              <a:t>– архитектор решений уровня ЕГАИС в </a:t>
            </a:r>
            <a:r>
              <a:rPr lang="en-US" dirty="0" err="1" smtClean="0"/>
              <a:t>TaskData</a:t>
            </a:r>
            <a:endParaRPr lang="ru-RU" dirty="0" smtClean="0"/>
          </a:p>
          <a:p>
            <a:endParaRPr lang="ru-RU" dirty="0"/>
          </a:p>
        </p:txBody>
      </p:sp>
    </p:spTree>
    <p:extLst>
      <p:ext uri="{BB962C8B-B14F-4D97-AF65-F5344CB8AC3E}">
        <p14:creationId xmlns:p14="http://schemas.microsoft.com/office/powerpoint/2010/main" val="159898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Производительность</a:t>
            </a:r>
            <a:endParaRPr lang="ru-RU" dirty="0"/>
          </a:p>
        </p:txBody>
      </p:sp>
      <p:sp>
        <p:nvSpPr>
          <p:cNvPr id="3" name="Объект 2"/>
          <p:cNvSpPr>
            <a:spLocks noGrp="1"/>
          </p:cNvSpPr>
          <p:nvPr>
            <p:ph idx="1"/>
          </p:nvPr>
        </p:nvSpPr>
        <p:spPr/>
        <p:txBody>
          <a:bodyPr/>
          <a:lstStyle/>
          <a:p>
            <a:r>
              <a:rPr lang="ru-RU" dirty="0" smtClean="0"/>
              <a:t>Количество пользователей (активных, с сессией и т.д.)</a:t>
            </a:r>
          </a:p>
          <a:p>
            <a:r>
              <a:rPr lang="ru-RU" dirty="0" smtClean="0"/>
              <a:t>Профиль пользователей (что и как делают)</a:t>
            </a:r>
          </a:p>
          <a:p>
            <a:r>
              <a:rPr lang="ru-RU" dirty="0" smtClean="0"/>
              <a:t>Ограничения по времени (</a:t>
            </a:r>
            <a:r>
              <a:rPr lang="ru-RU" dirty="0" err="1" smtClean="0"/>
              <a:t>мс</a:t>
            </a:r>
            <a:r>
              <a:rPr lang="ru-RU" dirty="0" smtClean="0"/>
              <a:t> на страницу)</a:t>
            </a:r>
          </a:p>
          <a:p>
            <a:endParaRPr lang="ru-RU" dirty="0"/>
          </a:p>
        </p:txBody>
      </p:sp>
      <p:sp>
        <p:nvSpPr>
          <p:cNvPr id="4" name="Улыбающееся лицо 3"/>
          <p:cNvSpPr/>
          <p:nvPr/>
        </p:nvSpPr>
        <p:spPr>
          <a:xfrm>
            <a:off x="3071664" y="3573016"/>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5" name="Куб 4"/>
          <p:cNvSpPr/>
          <p:nvPr/>
        </p:nvSpPr>
        <p:spPr>
          <a:xfrm>
            <a:off x="6528048" y="3465004"/>
            <a:ext cx="1080120" cy="1368152"/>
          </a:xfrm>
          <a:prstGeom prst="cub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Цилиндр 5"/>
          <p:cNvSpPr/>
          <p:nvPr/>
        </p:nvSpPr>
        <p:spPr>
          <a:xfrm>
            <a:off x="8446604" y="3500011"/>
            <a:ext cx="792088" cy="1152128"/>
          </a:xfrm>
          <a:prstGeom prst="can">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7" name="Стрелка вправо 6"/>
          <p:cNvSpPr/>
          <p:nvPr/>
        </p:nvSpPr>
        <p:spPr>
          <a:xfrm>
            <a:off x="4922720" y="3863183"/>
            <a:ext cx="978408"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6775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Производительность</a:t>
            </a:r>
            <a:endParaRPr lang="ru-RU" dirty="0"/>
          </a:p>
        </p:txBody>
      </p:sp>
      <p:sp>
        <p:nvSpPr>
          <p:cNvPr id="3" name="Объект 2"/>
          <p:cNvSpPr>
            <a:spLocks noGrp="1"/>
          </p:cNvSpPr>
          <p:nvPr>
            <p:ph idx="1"/>
          </p:nvPr>
        </p:nvSpPr>
        <p:spPr/>
        <p:txBody>
          <a:bodyPr/>
          <a:lstStyle/>
          <a:p>
            <a:r>
              <a:rPr lang="ru-RU" dirty="0" smtClean="0"/>
              <a:t>Количество пользователей (активных, с сессией и т.д.)</a:t>
            </a:r>
          </a:p>
          <a:p>
            <a:r>
              <a:rPr lang="ru-RU" dirty="0" smtClean="0"/>
              <a:t>Профиль пользователей (что и как делают)</a:t>
            </a:r>
          </a:p>
          <a:p>
            <a:r>
              <a:rPr lang="ru-RU" dirty="0" smtClean="0"/>
              <a:t>Ограничения по времени (</a:t>
            </a:r>
            <a:r>
              <a:rPr lang="ru-RU" dirty="0" err="1" smtClean="0"/>
              <a:t>мс</a:t>
            </a:r>
            <a:r>
              <a:rPr lang="ru-RU" dirty="0" smtClean="0"/>
              <a:t> на страницу)</a:t>
            </a:r>
          </a:p>
          <a:p>
            <a:endParaRPr lang="ru-RU" dirty="0"/>
          </a:p>
        </p:txBody>
      </p:sp>
      <p:sp>
        <p:nvSpPr>
          <p:cNvPr id="4" name="Улыбающееся лицо 3"/>
          <p:cNvSpPr/>
          <p:nvPr/>
        </p:nvSpPr>
        <p:spPr>
          <a:xfrm>
            <a:off x="2870404" y="3025602"/>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5" name="Куб 4"/>
          <p:cNvSpPr/>
          <p:nvPr/>
        </p:nvSpPr>
        <p:spPr>
          <a:xfrm>
            <a:off x="6528048" y="3465004"/>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6" name="Цилиндр 5"/>
          <p:cNvSpPr/>
          <p:nvPr/>
        </p:nvSpPr>
        <p:spPr>
          <a:xfrm>
            <a:off x="8245344" y="3529435"/>
            <a:ext cx="792088" cy="1152128"/>
          </a:xfrm>
          <a:prstGeom prst="can">
            <a:avLst>
              <a:gd name="adj" fmla="val 1846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7" name="Стрелка вправо 6"/>
          <p:cNvSpPr/>
          <p:nvPr/>
        </p:nvSpPr>
        <p:spPr>
          <a:xfrm>
            <a:off x="4722764" y="3906764"/>
            <a:ext cx="1445244"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8" name="Прямоугольник с двумя скругленными соседними углами 7"/>
          <p:cNvSpPr/>
          <p:nvPr/>
        </p:nvSpPr>
        <p:spPr>
          <a:xfrm rot="10800000">
            <a:off x="2639616" y="4360295"/>
            <a:ext cx="1687016" cy="689321"/>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cxnSp>
        <p:nvCxnSpPr>
          <p:cNvPr id="10" name="Прямая со стрелкой 9"/>
          <p:cNvCxnSpPr>
            <a:stCxn id="5" idx="5"/>
            <a:endCxn id="6" idx="2"/>
          </p:cNvCxnSpPr>
          <p:nvPr/>
        </p:nvCxnSpPr>
        <p:spPr>
          <a:xfrm>
            <a:off x="7608168" y="4078765"/>
            <a:ext cx="637176" cy="2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9696" y="5271071"/>
            <a:ext cx="3528392" cy="369332"/>
          </a:xfrm>
          <a:prstGeom prst="rect">
            <a:avLst/>
          </a:prstGeom>
          <a:noFill/>
        </p:spPr>
        <p:txBody>
          <a:bodyPr wrap="square" rtlCol="0">
            <a:spAutoFit/>
          </a:bodyPr>
          <a:lstStyle/>
          <a:p>
            <a:r>
              <a:rPr lang="en-US" dirty="0"/>
              <a:t>Windows XP, 512Mb RAM</a:t>
            </a:r>
            <a:endParaRPr lang="ru-RU" dirty="0"/>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447" y="4384862"/>
            <a:ext cx="640184" cy="640184"/>
          </a:xfrm>
          <a:prstGeom prst="rect">
            <a:avLst/>
          </a:prstGeom>
        </p:spPr>
      </p:pic>
    </p:spTree>
    <p:extLst>
      <p:ext uri="{BB962C8B-B14F-4D97-AF65-F5344CB8AC3E}">
        <p14:creationId xmlns:p14="http://schemas.microsoft.com/office/powerpoint/2010/main" val="150284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stretch>
            <a:fillRect/>
          </a:stretch>
        </p:blipFill>
        <p:spPr>
          <a:xfrm>
            <a:off x="6600056" y="3037652"/>
            <a:ext cx="2520280" cy="1214744"/>
          </a:xfrm>
          <a:prstGeom prst="rect">
            <a:avLst/>
          </a:prstGeom>
        </p:spPr>
      </p:pic>
      <p:pic>
        <p:nvPicPr>
          <p:cNvPr id="4" name="Рисунок 3"/>
          <p:cNvPicPr>
            <a:picLocks noChangeAspect="1"/>
          </p:cNvPicPr>
          <p:nvPr/>
        </p:nvPicPr>
        <p:blipFill rotWithShape="1">
          <a:blip r:embed="rId3"/>
          <a:srcRect l="4762" t="15190" b="9116"/>
          <a:stretch/>
        </p:blipFill>
        <p:spPr>
          <a:xfrm>
            <a:off x="3287688" y="2924944"/>
            <a:ext cx="1440160" cy="1440160"/>
          </a:xfrm>
          <a:prstGeom prst="rect">
            <a:avLst/>
          </a:prstGeom>
        </p:spPr>
      </p:pic>
      <p:sp>
        <p:nvSpPr>
          <p:cNvPr id="6" name="TextBox 5"/>
          <p:cNvSpPr txBox="1"/>
          <p:nvPr/>
        </p:nvSpPr>
        <p:spPr>
          <a:xfrm>
            <a:off x="3543795" y="4653136"/>
            <a:ext cx="927946" cy="369332"/>
          </a:xfrm>
          <a:prstGeom prst="rect">
            <a:avLst/>
          </a:prstGeom>
          <a:noFill/>
        </p:spPr>
        <p:txBody>
          <a:bodyPr wrap="none" rtlCol="0">
            <a:spAutoFit/>
          </a:bodyPr>
          <a:lstStyle/>
          <a:p>
            <a:r>
              <a:rPr lang="en-US" dirty="0" smtClean="0"/>
              <a:t>Chrome</a:t>
            </a:r>
            <a:endParaRPr lang="ru-RU" dirty="0"/>
          </a:p>
        </p:txBody>
      </p:sp>
      <p:sp>
        <p:nvSpPr>
          <p:cNvPr id="7" name="TextBox 6"/>
          <p:cNvSpPr txBox="1"/>
          <p:nvPr/>
        </p:nvSpPr>
        <p:spPr>
          <a:xfrm>
            <a:off x="6744313" y="4645062"/>
            <a:ext cx="2231765" cy="369332"/>
          </a:xfrm>
          <a:prstGeom prst="rect">
            <a:avLst/>
          </a:prstGeom>
          <a:noFill/>
        </p:spPr>
        <p:txBody>
          <a:bodyPr wrap="none" rtlCol="0">
            <a:spAutoFit/>
          </a:bodyPr>
          <a:lstStyle/>
          <a:p>
            <a:r>
              <a:rPr lang="ru-RU" dirty="0" smtClean="0"/>
              <a:t>Гигабайт оперативки</a:t>
            </a:r>
            <a:endParaRPr lang="ru-RU" dirty="0"/>
          </a:p>
        </p:txBody>
      </p:sp>
    </p:spTree>
    <p:extLst>
      <p:ext uri="{BB962C8B-B14F-4D97-AF65-F5344CB8AC3E}">
        <p14:creationId xmlns:p14="http://schemas.microsoft.com/office/powerpoint/2010/main" val="31291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87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про ЭЦП в браузере</a:t>
            </a:r>
            <a:endParaRPr lang="ru-RU" dirty="0"/>
          </a:p>
        </p:txBody>
      </p:sp>
      <p:sp>
        <p:nvSpPr>
          <p:cNvPr id="3" name="Объект 2"/>
          <p:cNvSpPr>
            <a:spLocks noGrp="1"/>
          </p:cNvSpPr>
          <p:nvPr>
            <p:ph idx="1"/>
          </p:nvPr>
        </p:nvSpPr>
        <p:spPr/>
        <p:txBody>
          <a:bodyPr/>
          <a:lstStyle/>
          <a:p>
            <a:r>
              <a:rPr lang="ru-RU" dirty="0" smtClean="0"/>
              <a:t>ЭЦП – электронная цифровая подпись. </a:t>
            </a:r>
          </a:p>
          <a:p>
            <a:r>
              <a:rPr lang="ru-RU" dirty="0" smtClean="0">
                <a:solidFill>
                  <a:schemeClr val="bg1">
                    <a:lumMod val="65000"/>
                  </a:schemeClr>
                </a:solidFill>
              </a:rPr>
              <a:t>Почти</a:t>
            </a:r>
            <a:r>
              <a:rPr lang="ru-RU" dirty="0" smtClean="0"/>
              <a:t> Аналог обычной подписи из паспорта</a:t>
            </a:r>
            <a:endParaRPr lang="ru-RU" dirty="0"/>
          </a:p>
        </p:txBody>
      </p:sp>
      <p:sp>
        <p:nvSpPr>
          <p:cNvPr id="6" name="Прямоугольник 5"/>
          <p:cNvSpPr/>
          <p:nvPr/>
        </p:nvSpPr>
        <p:spPr>
          <a:xfrm>
            <a:off x="2207568" y="3205809"/>
            <a:ext cx="2232248" cy="93610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ru-RU" dirty="0" smtClean="0"/>
              <a:t>Данные</a:t>
            </a:r>
            <a:endParaRPr lang="ru-RU" dirty="0"/>
          </a:p>
        </p:txBody>
      </p:sp>
      <p:sp>
        <p:nvSpPr>
          <p:cNvPr id="7" name="Стрелка вправо 6"/>
          <p:cNvSpPr/>
          <p:nvPr/>
        </p:nvSpPr>
        <p:spPr>
          <a:xfrm>
            <a:off x="4689516" y="4105909"/>
            <a:ext cx="978408"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8" name="Блок-схема: типовой процесс 7"/>
          <p:cNvSpPr/>
          <p:nvPr/>
        </p:nvSpPr>
        <p:spPr>
          <a:xfrm>
            <a:off x="5775213" y="3205809"/>
            <a:ext cx="2348216" cy="2402556"/>
          </a:xfrm>
          <a:prstGeom prst="flowChartPredefined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dirty="0" smtClean="0"/>
              <a:t>Ресурсоемкий расчет ЭЦП</a:t>
            </a:r>
            <a:endParaRPr lang="ru-RU" sz="2000" dirty="0"/>
          </a:p>
        </p:txBody>
      </p:sp>
      <p:sp>
        <p:nvSpPr>
          <p:cNvPr id="9" name="Стрелка вправо 8"/>
          <p:cNvSpPr/>
          <p:nvPr/>
        </p:nvSpPr>
        <p:spPr>
          <a:xfrm>
            <a:off x="8408753" y="4105909"/>
            <a:ext cx="978408"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10" name="Прямоугольник 9"/>
          <p:cNvSpPr/>
          <p:nvPr/>
        </p:nvSpPr>
        <p:spPr>
          <a:xfrm>
            <a:off x="2207568" y="4640210"/>
            <a:ext cx="2232248" cy="93610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dirty="0" smtClean="0"/>
              <a:t>Секретный ключ автора данных</a:t>
            </a:r>
            <a:endParaRPr lang="ru-RU" dirty="0"/>
          </a:p>
        </p:txBody>
      </p:sp>
      <p:sp>
        <p:nvSpPr>
          <p:cNvPr id="11" name="Улыбающееся лицо 10"/>
          <p:cNvSpPr/>
          <p:nvPr/>
        </p:nvSpPr>
        <p:spPr>
          <a:xfrm>
            <a:off x="461705" y="3906465"/>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12" name="Прямоугольник 11"/>
          <p:cNvSpPr/>
          <p:nvPr/>
        </p:nvSpPr>
        <p:spPr>
          <a:xfrm>
            <a:off x="9815310" y="3906465"/>
            <a:ext cx="1921281" cy="105382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ru-RU" dirty="0" smtClean="0"/>
              <a:t>Подпись</a:t>
            </a:r>
            <a:endParaRPr lang="ru-RU" dirty="0"/>
          </a:p>
        </p:txBody>
      </p:sp>
      <p:sp>
        <p:nvSpPr>
          <p:cNvPr id="4" name="TextBox 3"/>
          <p:cNvSpPr txBox="1"/>
          <p:nvPr/>
        </p:nvSpPr>
        <p:spPr>
          <a:xfrm>
            <a:off x="274557" y="5206982"/>
            <a:ext cx="1551066" cy="369332"/>
          </a:xfrm>
          <a:prstGeom prst="rect">
            <a:avLst/>
          </a:prstGeom>
          <a:noFill/>
        </p:spPr>
        <p:txBody>
          <a:bodyPr wrap="none" rtlCol="0">
            <a:spAutoFit/>
          </a:bodyPr>
          <a:lstStyle/>
          <a:p>
            <a:r>
              <a:rPr lang="ru-RU" dirty="0" smtClean="0"/>
              <a:t>Автор данных</a:t>
            </a:r>
            <a:endParaRPr lang="ru-RU" dirty="0"/>
          </a:p>
        </p:txBody>
      </p:sp>
      <p:pic>
        <p:nvPicPr>
          <p:cNvPr id="13" name="Рисунок 12"/>
          <p:cNvPicPr>
            <a:picLocks noChangeAspect="1"/>
          </p:cNvPicPr>
          <p:nvPr/>
        </p:nvPicPr>
        <p:blipFill>
          <a:blip r:embed="rId3"/>
          <a:stretch>
            <a:fillRect/>
          </a:stretch>
        </p:blipFill>
        <p:spPr>
          <a:xfrm>
            <a:off x="9037123" y="764704"/>
            <a:ext cx="2880320" cy="2880320"/>
          </a:xfrm>
          <a:prstGeom prst="rect">
            <a:avLst/>
          </a:prstGeom>
        </p:spPr>
      </p:pic>
    </p:spTree>
    <p:extLst>
      <p:ext uri="{BB962C8B-B14F-4D97-AF65-F5344CB8AC3E}">
        <p14:creationId xmlns:p14="http://schemas.microsoft.com/office/powerpoint/2010/main" val="420041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Масштабируемость</a:t>
            </a:r>
            <a:endParaRPr lang="ru-RU" dirty="0"/>
          </a:p>
        </p:txBody>
      </p:sp>
      <p:sp>
        <p:nvSpPr>
          <p:cNvPr id="5" name="Текст 4"/>
          <p:cNvSpPr>
            <a:spLocks noGrp="1"/>
          </p:cNvSpPr>
          <p:nvPr>
            <p:ph type="body" idx="1"/>
          </p:nvPr>
        </p:nvSpPr>
        <p:spPr/>
        <p:txBody>
          <a:bodyPr>
            <a:normAutofit/>
          </a:bodyPr>
          <a:lstStyle/>
          <a:p>
            <a:r>
              <a:rPr lang="ru-RU" sz="1800" dirty="0" smtClean="0"/>
              <a:t>Хорошей системы должно быть много</a:t>
            </a:r>
            <a:endParaRPr lang="ru-RU" sz="1800" dirty="0"/>
          </a:p>
        </p:txBody>
      </p:sp>
    </p:spTree>
    <p:extLst>
      <p:ext uri="{BB962C8B-B14F-4D97-AF65-F5344CB8AC3E}">
        <p14:creationId xmlns:p14="http://schemas.microsoft.com/office/powerpoint/2010/main" val="6215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Типы масштабирования</a:t>
            </a:r>
            <a:endParaRPr lang="ru-RU" dirty="0"/>
          </a:p>
        </p:txBody>
      </p:sp>
      <p:sp>
        <p:nvSpPr>
          <p:cNvPr id="6" name="Куб 5"/>
          <p:cNvSpPr/>
          <p:nvPr/>
        </p:nvSpPr>
        <p:spPr>
          <a:xfrm>
            <a:off x="1683171" y="2826060"/>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7" name="Куб 6"/>
          <p:cNvSpPr/>
          <p:nvPr/>
        </p:nvSpPr>
        <p:spPr>
          <a:xfrm>
            <a:off x="7464152" y="1412776"/>
            <a:ext cx="1080120" cy="2097360"/>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8" name="Куб 7"/>
          <p:cNvSpPr/>
          <p:nvPr/>
        </p:nvSpPr>
        <p:spPr>
          <a:xfrm>
            <a:off x="5951984" y="4086200"/>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9" name="Куб 8"/>
          <p:cNvSpPr/>
          <p:nvPr/>
        </p:nvSpPr>
        <p:spPr>
          <a:xfrm>
            <a:off x="7032104" y="4086200"/>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10" name="Куб 9"/>
          <p:cNvSpPr/>
          <p:nvPr/>
        </p:nvSpPr>
        <p:spPr>
          <a:xfrm>
            <a:off x="8184232" y="4086200"/>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11" name="Куб 10"/>
          <p:cNvSpPr/>
          <p:nvPr/>
        </p:nvSpPr>
        <p:spPr>
          <a:xfrm>
            <a:off x="9336360" y="4086200"/>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12" name="Стрелка вправо 11"/>
          <p:cNvSpPr/>
          <p:nvPr/>
        </p:nvSpPr>
        <p:spPr>
          <a:xfrm>
            <a:off x="3071662" y="2120428"/>
            <a:ext cx="2550821" cy="683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вертикальное</a:t>
            </a:r>
            <a:endParaRPr lang="ru-RU" dirty="0"/>
          </a:p>
        </p:txBody>
      </p:sp>
      <p:sp>
        <p:nvSpPr>
          <p:cNvPr id="13" name="Стрелка вправо 12"/>
          <p:cNvSpPr/>
          <p:nvPr/>
        </p:nvSpPr>
        <p:spPr>
          <a:xfrm>
            <a:off x="3071662" y="4428316"/>
            <a:ext cx="2550821" cy="683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горизонтальное</a:t>
            </a:r>
            <a:endParaRPr lang="ru-RU" dirty="0"/>
          </a:p>
        </p:txBody>
      </p:sp>
    </p:spTree>
    <p:extLst>
      <p:ext uri="{BB962C8B-B14F-4D97-AF65-F5344CB8AC3E}">
        <p14:creationId xmlns:p14="http://schemas.microsoft.com/office/powerpoint/2010/main" val="253934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Масштабируемость</a:t>
            </a:r>
            <a:endParaRPr lang="ru-RU" dirty="0"/>
          </a:p>
        </p:txBody>
      </p:sp>
      <p:sp>
        <p:nvSpPr>
          <p:cNvPr id="5" name="Улыбающееся лицо 4"/>
          <p:cNvSpPr/>
          <p:nvPr/>
        </p:nvSpPr>
        <p:spPr>
          <a:xfrm>
            <a:off x="1806440" y="3140968"/>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6" name="Куб 5"/>
          <p:cNvSpPr/>
          <p:nvPr/>
        </p:nvSpPr>
        <p:spPr>
          <a:xfrm>
            <a:off x="5663952" y="1716270"/>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u-RU" dirty="0"/>
              <a:t>1</a:t>
            </a:r>
          </a:p>
        </p:txBody>
      </p:sp>
      <p:sp>
        <p:nvSpPr>
          <p:cNvPr id="7" name="Цилиндр 6"/>
          <p:cNvSpPr/>
          <p:nvPr/>
        </p:nvSpPr>
        <p:spPr>
          <a:xfrm>
            <a:off x="7824192" y="3192434"/>
            <a:ext cx="792088" cy="1152128"/>
          </a:xfrm>
          <a:prstGeom prst="can">
            <a:avLst>
              <a:gd name="adj" fmla="val 1846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8" name="Стрелка вправо 7"/>
          <p:cNvSpPr/>
          <p:nvPr/>
        </p:nvSpPr>
        <p:spPr>
          <a:xfrm>
            <a:off x="3570636" y="3526182"/>
            <a:ext cx="1445244"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u-RU" sz="8000" dirty="0">
                <a:solidFill>
                  <a:schemeClr val="accent1">
                    <a:lumMod val="50000"/>
                  </a:schemeClr>
                </a:solidFill>
              </a:rPr>
              <a:t>?</a:t>
            </a:r>
          </a:p>
        </p:txBody>
      </p:sp>
      <p:sp>
        <p:nvSpPr>
          <p:cNvPr id="9" name="Куб 8"/>
          <p:cNvSpPr/>
          <p:nvPr/>
        </p:nvSpPr>
        <p:spPr>
          <a:xfrm>
            <a:off x="5663952" y="3140968"/>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u-RU" dirty="0"/>
              <a:t>2</a:t>
            </a:r>
          </a:p>
        </p:txBody>
      </p:sp>
      <p:sp>
        <p:nvSpPr>
          <p:cNvPr id="10" name="Куб 9"/>
          <p:cNvSpPr/>
          <p:nvPr/>
        </p:nvSpPr>
        <p:spPr>
          <a:xfrm>
            <a:off x="5663952" y="4565666"/>
            <a:ext cx="1080120" cy="1368152"/>
          </a:xfrm>
          <a:prstGeom prst="cube">
            <a:avLst>
              <a:gd name="adj" fmla="val 1302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u-RU" dirty="0"/>
              <a:t>3</a:t>
            </a:r>
          </a:p>
        </p:txBody>
      </p:sp>
    </p:spTree>
    <p:extLst>
      <p:ext uri="{BB962C8B-B14F-4D97-AF65-F5344CB8AC3E}">
        <p14:creationId xmlns:p14="http://schemas.microsoft.com/office/powerpoint/2010/main" val="255861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Масштабируемость</a:t>
            </a:r>
            <a:endParaRPr lang="ru-RU" dirty="0"/>
          </a:p>
        </p:txBody>
      </p:sp>
      <p:sp>
        <p:nvSpPr>
          <p:cNvPr id="3" name="Объект 2"/>
          <p:cNvSpPr>
            <a:spLocks noGrp="1"/>
          </p:cNvSpPr>
          <p:nvPr>
            <p:ph idx="1"/>
          </p:nvPr>
        </p:nvSpPr>
        <p:spPr>
          <a:xfrm>
            <a:off x="479376" y="1417638"/>
            <a:ext cx="6336704" cy="4525963"/>
          </a:xfrm>
        </p:spPr>
        <p:txBody>
          <a:bodyPr>
            <a:normAutofit fontScale="92500" lnSpcReduction="10000"/>
          </a:bodyPr>
          <a:lstStyle/>
          <a:p>
            <a:r>
              <a:rPr lang="en-US" dirty="0" smtClean="0"/>
              <a:t>CAP </a:t>
            </a:r>
            <a:r>
              <a:rPr lang="ru-RU" dirty="0" smtClean="0"/>
              <a:t>теорема – выбери два из трех</a:t>
            </a:r>
            <a:endParaRPr lang="en-US" dirty="0" smtClean="0"/>
          </a:p>
          <a:p>
            <a:endParaRPr lang="en-US" dirty="0"/>
          </a:p>
          <a:p>
            <a:r>
              <a:rPr lang="ru-RU" dirty="0"/>
              <a:t>Согласованность (</a:t>
            </a:r>
            <a:r>
              <a:rPr lang="ru-RU" b="1" dirty="0" err="1"/>
              <a:t>Consistency</a:t>
            </a:r>
            <a:r>
              <a:rPr lang="ru-RU" dirty="0"/>
              <a:t>) — Ваши клиенты единожды обновив информацию всегда могут получить самые актуальные данные при их последующем запросе. И не важно, насколько быстро они вам перезвонят.</a:t>
            </a:r>
          </a:p>
          <a:p>
            <a:r>
              <a:rPr lang="ru-RU" dirty="0"/>
              <a:t>Доступность (</a:t>
            </a:r>
            <a:r>
              <a:rPr lang="ru-RU" b="1" dirty="0" err="1"/>
              <a:t>Availability</a:t>
            </a:r>
            <a:r>
              <a:rPr lang="ru-RU" dirty="0"/>
              <a:t>) — </a:t>
            </a:r>
            <a:r>
              <a:rPr lang="ru-RU" dirty="0" smtClean="0"/>
              <a:t>ваша система всегда </a:t>
            </a:r>
            <a:r>
              <a:rPr lang="ru-RU" dirty="0"/>
              <a:t>доступна для звонков в тот момент, когда хотя бы один из </a:t>
            </a:r>
            <a:r>
              <a:rPr lang="ru-RU" dirty="0" smtClean="0"/>
              <a:t>сервисов работает.</a:t>
            </a:r>
            <a:endParaRPr lang="ru-RU" dirty="0"/>
          </a:p>
          <a:p>
            <a:r>
              <a:rPr lang="ru-RU" dirty="0"/>
              <a:t>Терпимость к разделению сети. (</a:t>
            </a:r>
            <a:r>
              <a:rPr lang="ru-RU" b="1" dirty="0" err="1"/>
              <a:t>Partition</a:t>
            </a:r>
            <a:r>
              <a:rPr lang="ru-RU" b="1" dirty="0"/>
              <a:t> </a:t>
            </a:r>
            <a:r>
              <a:rPr lang="ru-RU" b="1" dirty="0" err="1"/>
              <a:t>Tolerance</a:t>
            </a:r>
            <a:r>
              <a:rPr lang="ru-RU" dirty="0"/>
              <a:t>) </a:t>
            </a:r>
            <a:r>
              <a:rPr lang="ru-RU" dirty="0" smtClean="0"/>
              <a:t>– ваша система все корректна, даже если один из сервисов не работает</a:t>
            </a:r>
            <a:endParaRPr lang="ru-RU"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6810" t="2172" r="16569"/>
          <a:stretch/>
        </p:blipFill>
        <p:spPr>
          <a:xfrm>
            <a:off x="6816080" y="1620482"/>
            <a:ext cx="4550296" cy="4553571"/>
          </a:xfrm>
          <a:prstGeom prst="rect">
            <a:avLst/>
          </a:prstGeom>
        </p:spPr>
      </p:pic>
    </p:spTree>
    <p:extLst>
      <p:ext uri="{BB962C8B-B14F-4D97-AF65-F5344CB8AC3E}">
        <p14:creationId xmlns:p14="http://schemas.microsoft.com/office/powerpoint/2010/main" val="240867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Надежность</a:t>
            </a:r>
            <a:endParaRPr lang="ru-RU" dirty="0"/>
          </a:p>
        </p:txBody>
      </p:sp>
      <p:sp>
        <p:nvSpPr>
          <p:cNvPr id="5" name="Текст 4"/>
          <p:cNvSpPr>
            <a:spLocks noGrp="1"/>
          </p:cNvSpPr>
          <p:nvPr>
            <p:ph type="body" idx="1"/>
          </p:nvPr>
        </p:nvSpPr>
        <p:spPr/>
        <p:txBody>
          <a:bodyPr/>
          <a:lstStyle/>
          <a:p>
            <a:endParaRPr lang="ru-RU"/>
          </a:p>
        </p:txBody>
      </p:sp>
    </p:spTree>
    <p:extLst>
      <p:ext uri="{BB962C8B-B14F-4D97-AF65-F5344CB8AC3E}">
        <p14:creationId xmlns:p14="http://schemas.microsoft.com/office/powerpoint/2010/main" val="4048020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6637" b="58273"/>
          <a:stretch/>
        </p:blipFill>
        <p:spPr>
          <a:xfrm>
            <a:off x="1631504" y="1124744"/>
            <a:ext cx="8701915" cy="4320480"/>
          </a:xfrm>
        </p:spPr>
      </p:pic>
    </p:spTree>
    <p:extLst>
      <p:ext uri="{BB962C8B-B14F-4D97-AF65-F5344CB8AC3E}">
        <p14:creationId xmlns:p14="http://schemas.microsoft.com/office/powerpoint/2010/main" val="285812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Надежность</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136" y="1417638"/>
            <a:ext cx="5093727" cy="4889664"/>
          </a:xfrm>
          <a:prstGeom prst="rect">
            <a:avLst/>
          </a:prstGeom>
        </p:spPr>
      </p:pic>
    </p:spTree>
    <p:extLst>
      <p:ext uri="{BB962C8B-B14F-4D97-AF65-F5344CB8AC3E}">
        <p14:creationId xmlns:p14="http://schemas.microsoft.com/office/powerpoint/2010/main" val="141377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76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Ненадежность</a:t>
            </a:r>
            <a:endParaRPr lang="ru-RU" dirty="0"/>
          </a:p>
        </p:txBody>
      </p:sp>
      <p:sp>
        <p:nvSpPr>
          <p:cNvPr id="7" name="Прямоугольник 6"/>
          <p:cNvSpPr/>
          <p:nvPr/>
        </p:nvSpPr>
        <p:spPr>
          <a:xfrm>
            <a:off x="5807968" y="6525343"/>
            <a:ext cx="6192688" cy="369332"/>
          </a:xfrm>
          <a:prstGeom prst="rect">
            <a:avLst/>
          </a:prstGeom>
        </p:spPr>
        <p:txBody>
          <a:bodyPr wrap="square">
            <a:spAutoFit/>
          </a:bodyPr>
          <a:lstStyle/>
          <a:p>
            <a:r>
              <a:rPr lang="ru-RU" dirty="0">
                <a:solidFill>
                  <a:schemeClr val="bg1">
                    <a:lumMod val="85000"/>
                  </a:schemeClr>
                </a:solidFill>
              </a:rPr>
              <a:t>http://primrep.ru/wp-content/uploads/2016/03/most_novy.jpg</a:t>
            </a:r>
          </a:p>
        </p:txBody>
      </p:sp>
    </p:spTree>
    <p:extLst>
      <p:ext uri="{BB962C8B-B14F-4D97-AF65-F5344CB8AC3E}">
        <p14:creationId xmlns:p14="http://schemas.microsoft.com/office/powerpoint/2010/main" val="79469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Ненадежность. Магические девятки</a:t>
            </a: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703941303"/>
              </p:ext>
            </p:extLst>
          </p:nvPr>
        </p:nvGraphicFramePr>
        <p:xfrm>
          <a:off x="1055440" y="1268760"/>
          <a:ext cx="9865096" cy="5040558"/>
        </p:xfrm>
        <a:graphic>
          <a:graphicData uri="http://schemas.openxmlformats.org/drawingml/2006/table">
            <a:tbl>
              <a:tblPr>
                <a:tableStyleId>{5C22544A-7EE6-4342-B048-85BDC9FD1C3A}</a:tableStyleId>
              </a:tblPr>
              <a:tblGrid>
                <a:gridCol w="2644271">
                  <a:extLst>
                    <a:ext uri="{9D8B030D-6E8A-4147-A177-3AD203B41FA5}">
                      <a16:colId xmlns:a16="http://schemas.microsoft.com/office/drawing/2014/main" val="4121304974"/>
                    </a:ext>
                  </a:extLst>
                </a:gridCol>
                <a:gridCol w="2461908">
                  <a:extLst>
                    <a:ext uri="{9D8B030D-6E8A-4147-A177-3AD203B41FA5}">
                      <a16:colId xmlns:a16="http://schemas.microsoft.com/office/drawing/2014/main" val="1326587992"/>
                    </a:ext>
                  </a:extLst>
                </a:gridCol>
                <a:gridCol w="1914817">
                  <a:extLst>
                    <a:ext uri="{9D8B030D-6E8A-4147-A177-3AD203B41FA5}">
                      <a16:colId xmlns:a16="http://schemas.microsoft.com/office/drawing/2014/main" val="1270960060"/>
                    </a:ext>
                  </a:extLst>
                </a:gridCol>
                <a:gridCol w="2844100">
                  <a:extLst>
                    <a:ext uri="{9D8B030D-6E8A-4147-A177-3AD203B41FA5}">
                      <a16:colId xmlns:a16="http://schemas.microsoft.com/office/drawing/2014/main" val="3192928297"/>
                    </a:ext>
                  </a:extLst>
                </a:gridCol>
              </a:tblGrid>
              <a:tr h="1041720">
                <a:tc>
                  <a:txBody>
                    <a:bodyPr/>
                    <a:lstStyle/>
                    <a:p>
                      <a:pPr algn="ctr" fontAlgn="ctr"/>
                      <a:r>
                        <a:rPr lang="ru-RU" sz="2800" b="1" u="none" strike="noStrike" dirty="0">
                          <a:effectLst/>
                        </a:rPr>
                        <a:t>Доступность, %</a:t>
                      </a:r>
                      <a:endParaRPr lang="ru-RU" sz="2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b="1" u="none" strike="noStrike" dirty="0">
                          <a:effectLst/>
                        </a:rPr>
                        <a:t>Простой в год</a:t>
                      </a:r>
                      <a:endParaRPr lang="ru-RU" sz="2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b="1" u="none" strike="noStrike" dirty="0">
                          <a:effectLst/>
                        </a:rPr>
                        <a:t>Простой в месяц</a:t>
                      </a:r>
                      <a:endParaRPr lang="ru-RU" sz="2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b="1" u="none" strike="noStrike" dirty="0">
                          <a:effectLst/>
                        </a:rPr>
                        <a:t>Простой в неделю</a:t>
                      </a:r>
                      <a:endParaRPr lang="ru-RU" sz="2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318874392"/>
                  </a:ext>
                </a:extLst>
              </a:tr>
              <a:tr h="666473">
                <a:tc>
                  <a:txBody>
                    <a:bodyPr/>
                    <a:lstStyle/>
                    <a:p>
                      <a:pPr algn="r" fontAlgn="ctr"/>
                      <a:r>
                        <a:rPr lang="ru-RU" sz="2800" u="none" strike="noStrike" dirty="0">
                          <a:effectLst/>
                        </a:rPr>
                        <a:t>90</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36,5 дней</a:t>
                      </a:r>
                      <a:endParaRPr lang="ru-RU" sz="2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72 часа</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16,8 часов</a:t>
                      </a:r>
                      <a:endParaRPr lang="ru-RU"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1553207"/>
                  </a:ext>
                </a:extLst>
              </a:tr>
              <a:tr h="666473">
                <a:tc>
                  <a:txBody>
                    <a:bodyPr/>
                    <a:lstStyle/>
                    <a:p>
                      <a:pPr algn="r" fontAlgn="ctr"/>
                      <a:r>
                        <a:rPr lang="ru-RU" sz="2800" u="none" strike="noStrike" dirty="0">
                          <a:effectLst/>
                        </a:rPr>
                        <a:t>99</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3,65 дней</a:t>
                      </a:r>
                      <a:endParaRPr lang="ru-RU" sz="2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7,20 часов</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1,68 часов</a:t>
                      </a:r>
                      <a:endParaRPr lang="ru-RU"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46876276"/>
                  </a:ext>
                </a:extLst>
              </a:tr>
              <a:tr h="666473">
                <a:tc>
                  <a:txBody>
                    <a:bodyPr/>
                    <a:lstStyle/>
                    <a:p>
                      <a:pPr algn="r" fontAlgn="ctr"/>
                      <a:r>
                        <a:rPr lang="ru-RU" sz="2800" u="none" strike="noStrike" dirty="0">
                          <a:effectLst/>
                        </a:rPr>
                        <a:t>99,9</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8,76 часов</a:t>
                      </a:r>
                      <a:endParaRPr lang="ru-RU" sz="2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43,2 минут</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10,1 минут</a:t>
                      </a:r>
                      <a:endParaRPr lang="ru-RU" sz="2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99442845"/>
                  </a:ext>
                </a:extLst>
              </a:tr>
              <a:tr h="666473">
                <a:tc>
                  <a:txBody>
                    <a:bodyPr/>
                    <a:lstStyle/>
                    <a:p>
                      <a:pPr algn="r" fontAlgn="ctr"/>
                      <a:r>
                        <a:rPr lang="ru-RU" sz="2800" u="none" strike="noStrike" dirty="0">
                          <a:effectLst/>
                        </a:rPr>
                        <a:t>99,99</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52,56 мин</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4,32 минут</a:t>
                      </a:r>
                      <a:endParaRPr lang="ru-RU" sz="2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1,01 минут</a:t>
                      </a:r>
                      <a:endParaRPr lang="ru-RU" sz="2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66616385"/>
                  </a:ext>
                </a:extLst>
              </a:tr>
              <a:tr h="666473">
                <a:tc>
                  <a:txBody>
                    <a:bodyPr/>
                    <a:lstStyle/>
                    <a:p>
                      <a:pPr algn="r" fontAlgn="ctr"/>
                      <a:r>
                        <a:rPr lang="ru-RU" sz="2800" u="none" strike="noStrike" dirty="0">
                          <a:effectLst/>
                        </a:rPr>
                        <a:t>99,999</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5,26 мин</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25,9 секунд</a:t>
                      </a:r>
                      <a:endParaRPr lang="ru-RU" sz="2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6,05 секунд</a:t>
                      </a:r>
                      <a:endParaRPr lang="ru-RU" sz="2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2452862"/>
                  </a:ext>
                </a:extLst>
              </a:tr>
              <a:tr h="666473">
                <a:tc>
                  <a:txBody>
                    <a:bodyPr/>
                    <a:lstStyle/>
                    <a:p>
                      <a:pPr algn="r" fontAlgn="ctr"/>
                      <a:r>
                        <a:rPr lang="ru-RU" sz="2800" u="none" strike="noStrike" dirty="0">
                          <a:effectLst/>
                        </a:rPr>
                        <a:t>99,9999</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31,5 сек</a:t>
                      </a:r>
                      <a:endParaRPr lang="ru-RU"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a:effectLst/>
                        </a:rPr>
                        <a:t>2,59 секунд</a:t>
                      </a:r>
                      <a:endParaRPr lang="ru-RU" sz="2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ru-RU" sz="2800" u="none" strike="noStrike" dirty="0">
                          <a:effectLst/>
                        </a:rPr>
                        <a:t>0,605 секунд</a:t>
                      </a:r>
                      <a:endParaRPr lang="ru-RU" sz="2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41427514"/>
                  </a:ext>
                </a:extLst>
              </a:tr>
            </a:tbl>
          </a:graphicData>
        </a:graphic>
      </p:graphicFrame>
    </p:spTree>
    <p:extLst>
      <p:ext uri="{BB962C8B-B14F-4D97-AF65-F5344CB8AC3E}">
        <p14:creationId xmlns:p14="http://schemas.microsoft.com/office/powerpoint/2010/main" val="292757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91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Ненадежность</a:t>
            </a:r>
            <a:endParaRPr lang="ru-RU" dirty="0"/>
          </a:p>
        </p:txBody>
      </p:sp>
      <p:sp>
        <p:nvSpPr>
          <p:cNvPr id="4" name="Скругленный прямоугольник 3"/>
          <p:cNvSpPr/>
          <p:nvPr/>
        </p:nvSpPr>
        <p:spPr>
          <a:xfrm>
            <a:off x="1741389" y="2636912"/>
            <a:ext cx="2664296" cy="13681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Наша система</a:t>
            </a:r>
            <a:br>
              <a:rPr lang="ru-RU" sz="2400" dirty="0" smtClean="0"/>
            </a:br>
            <a:r>
              <a:rPr lang="ru-RU" sz="2400" dirty="0" smtClean="0"/>
              <a:t>99.9999%</a:t>
            </a:r>
            <a:br>
              <a:rPr lang="ru-RU" sz="2400" dirty="0" smtClean="0"/>
            </a:br>
            <a:r>
              <a:rPr lang="ru-RU" sz="2400" dirty="0" smtClean="0"/>
              <a:t>(мы постарались)</a:t>
            </a:r>
            <a:endParaRPr lang="ru-RU" sz="2400" dirty="0"/>
          </a:p>
        </p:txBody>
      </p:sp>
      <p:sp>
        <p:nvSpPr>
          <p:cNvPr id="5" name="Улыбающееся лицо 4"/>
          <p:cNvSpPr/>
          <p:nvPr/>
        </p:nvSpPr>
        <p:spPr>
          <a:xfrm>
            <a:off x="255776" y="2744924"/>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6114439" y="1268760"/>
            <a:ext cx="2664296" cy="974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Внешняя система</a:t>
            </a:r>
            <a:br>
              <a:rPr lang="ru-RU" sz="2400" dirty="0" smtClean="0"/>
            </a:br>
            <a:r>
              <a:rPr lang="ru-RU" sz="2400" dirty="0" smtClean="0"/>
              <a:t>99.9%</a:t>
            </a:r>
            <a:endParaRPr lang="ru-RU" sz="2400" dirty="0"/>
          </a:p>
        </p:txBody>
      </p:sp>
      <p:sp>
        <p:nvSpPr>
          <p:cNvPr id="7" name="Скругленный прямоугольник 6"/>
          <p:cNvSpPr/>
          <p:nvPr/>
        </p:nvSpPr>
        <p:spPr>
          <a:xfrm>
            <a:off x="6118554" y="2425380"/>
            <a:ext cx="2664296" cy="974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Внешняя система</a:t>
            </a:r>
            <a:br>
              <a:rPr lang="ru-RU" sz="2400" dirty="0" smtClean="0"/>
            </a:br>
            <a:r>
              <a:rPr lang="ru-RU" sz="2400" dirty="0" smtClean="0"/>
              <a:t>99.9%</a:t>
            </a:r>
            <a:endParaRPr lang="ru-RU" sz="2400" dirty="0"/>
          </a:p>
        </p:txBody>
      </p:sp>
      <p:sp>
        <p:nvSpPr>
          <p:cNvPr id="8" name="Скругленный прямоугольник 7"/>
          <p:cNvSpPr/>
          <p:nvPr/>
        </p:nvSpPr>
        <p:spPr>
          <a:xfrm>
            <a:off x="6141704" y="3572422"/>
            <a:ext cx="2664296" cy="974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Внешняя система</a:t>
            </a:r>
            <a:br>
              <a:rPr lang="ru-RU" sz="2400" dirty="0" smtClean="0"/>
            </a:br>
            <a:r>
              <a:rPr lang="ru-RU" sz="2400" dirty="0" smtClean="0"/>
              <a:t>99.9%</a:t>
            </a:r>
            <a:endParaRPr lang="ru-RU" sz="2400" dirty="0"/>
          </a:p>
        </p:txBody>
      </p:sp>
      <p:sp>
        <p:nvSpPr>
          <p:cNvPr id="9" name="Скругленный прямоугольник 8"/>
          <p:cNvSpPr/>
          <p:nvPr/>
        </p:nvSpPr>
        <p:spPr>
          <a:xfrm>
            <a:off x="6141704" y="5389056"/>
            <a:ext cx="2664296" cy="974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Внешняя система</a:t>
            </a:r>
            <a:br>
              <a:rPr lang="ru-RU" sz="2400" dirty="0" smtClean="0"/>
            </a:br>
            <a:r>
              <a:rPr lang="ru-RU" sz="2400" dirty="0" smtClean="0"/>
              <a:t>99.9%</a:t>
            </a:r>
            <a:endParaRPr lang="ru-RU" sz="2400" dirty="0"/>
          </a:p>
        </p:txBody>
      </p:sp>
      <p:cxnSp>
        <p:nvCxnSpPr>
          <p:cNvPr id="13" name="Прямая со стрелкой 12"/>
          <p:cNvCxnSpPr>
            <a:stCxn id="4" idx="3"/>
            <a:endCxn id="6" idx="1"/>
          </p:cNvCxnSpPr>
          <p:nvPr/>
        </p:nvCxnSpPr>
        <p:spPr>
          <a:xfrm flipV="1">
            <a:off x="4405685" y="1755788"/>
            <a:ext cx="1708754" cy="15652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Прямая со стрелкой 14"/>
          <p:cNvCxnSpPr>
            <a:stCxn id="4" idx="3"/>
            <a:endCxn id="7" idx="1"/>
          </p:cNvCxnSpPr>
          <p:nvPr/>
        </p:nvCxnSpPr>
        <p:spPr>
          <a:xfrm flipV="1">
            <a:off x="4405685" y="2912408"/>
            <a:ext cx="1712869" cy="4085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Прямая со стрелкой 16"/>
          <p:cNvCxnSpPr>
            <a:stCxn id="4" idx="3"/>
            <a:endCxn id="8" idx="1"/>
          </p:cNvCxnSpPr>
          <p:nvPr/>
        </p:nvCxnSpPr>
        <p:spPr>
          <a:xfrm>
            <a:off x="4405685" y="3320988"/>
            <a:ext cx="1736019" cy="7384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Прямая со стрелкой 18"/>
          <p:cNvCxnSpPr>
            <a:stCxn id="4" idx="3"/>
            <a:endCxn id="9" idx="1"/>
          </p:cNvCxnSpPr>
          <p:nvPr/>
        </p:nvCxnSpPr>
        <p:spPr>
          <a:xfrm>
            <a:off x="4405685" y="3320988"/>
            <a:ext cx="1736019" cy="255509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Прямая соединительная линия 11"/>
          <p:cNvCxnSpPr>
            <a:stCxn id="8" idx="2"/>
            <a:endCxn id="9" idx="0"/>
          </p:cNvCxnSpPr>
          <p:nvPr/>
        </p:nvCxnSpPr>
        <p:spPr>
          <a:xfrm>
            <a:off x="7473852" y="4546477"/>
            <a:ext cx="0" cy="842579"/>
          </a:xfrm>
          <a:prstGeom prst="line">
            <a:avLst/>
          </a:prstGeom>
          <a:ln w="571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Правая фигурная скобка 15"/>
          <p:cNvSpPr/>
          <p:nvPr/>
        </p:nvSpPr>
        <p:spPr>
          <a:xfrm>
            <a:off x="8806000" y="1167557"/>
            <a:ext cx="1216309" cy="5195554"/>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dirty="0"/>
          </a:p>
        </p:txBody>
      </p:sp>
      <p:sp>
        <p:nvSpPr>
          <p:cNvPr id="18" name="TextBox 17"/>
          <p:cNvSpPr txBox="1"/>
          <p:nvPr/>
        </p:nvSpPr>
        <p:spPr>
          <a:xfrm rot="5400000">
            <a:off x="9932212" y="3411391"/>
            <a:ext cx="2321982" cy="707886"/>
          </a:xfrm>
          <a:prstGeom prst="rect">
            <a:avLst/>
          </a:prstGeom>
          <a:noFill/>
        </p:spPr>
        <p:txBody>
          <a:bodyPr wrap="none" rtlCol="0">
            <a:spAutoFit/>
          </a:bodyPr>
          <a:lstStyle/>
          <a:p>
            <a:r>
              <a:rPr lang="ru-RU" sz="4000" dirty="0" smtClean="0"/>
              <a:t>10 систем</a:t>
            </a:r>
            <a:endParaRPr lang="ru-RU" sz="4000" dirty="0"/>
          </a:p>
        </p:txBody>
      </p:sp>
    </p:spTree>
    <p:extLst>
      <p:ext uri="{BB962C8B-B14F-4D97-AF65-F5344CB8AC3E}">
        <p14:creationId xmlns:p14="http://schemas.microsoft.com/office/powerpoint/2010/main" val="3545435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Ненадежность</a:t>
            </a:r>
            <a:endParaRPr lang="ru-RU" dirty="0"/>
          </a:p>
        </p:txBody>
      </p:sp>
      <p:sp>
        <p:nvSpPr>
          <p:cNvPr id="3" name="Объект 2"/>
          <p:cNvSpPr>
            <a:spLocks noGrp="1"/>
          </p:cNvSpPr>
          <p:nvPr>
            <p:ph idx="1"/>
          </p:nvPr>
        </p:nvSpPr>
        <p:spPr/>
        <p:txBody>
          <a:bodyPr/>
          <a:lstStyle/>
          <a:p>
            <a:pPr marL="0" indent="0"/>
            <a:r>
              <a:rPr lang="en-US" dirty="0" smtClean="0"/>
              <a:t>SLA</a:t>
            </a:r>
            <a:r>
              <a:rPr lang="ru-RU" dirty="0" smtClean="0"/>
              <a:t>-инверсия – падают сторонние сервисы</a:t>
            </a:r>
            <a:r>
              <a:rPr lang="en-US" dirty="0" smtClean="0"/>
              <a:t/>
            </a:r>
            <a:br>
              <a:rPr lang="en-US" dirty="0" smtClean="0"/>
            </a:br>
            <a:r>
              <a:rPr lang="en-US" i="1" dirty="0" smtClean="0">
                <a:solidFill>
                  <a:schemeClr val="bg1">
                    <a:lumMod val="50000"/>
                  </a:schemeClr>
                </a:solidFill>
              </a:rPr>
              <a:t>Service-Level </a:t>
            </a:r>
            <a:r>
              <a:rPr lang="en-US" i="1" dirty="0">
                <a:solidFill>
                  <a:schemeClr val="bg1">
                    <a:lumMod val="50000"/>
                  </a:schemeClr>
                </a:solidFill>
              </a:rPr>
              <a:t>Agreement </a:t>
            </a:r>
            <a:endParaRPr lang="ru-RU" i="1" dirty="0">
              <a:solidFill>
                <a:schemeClr val="bg1">
                  <a:lumMod val="50000"/>
                </a:schemeClr>
              </a:solidFill>
            </a:endParaRPr>
          </a:p>
        </p:txBody>
      </p:sp>
      <mc:AlternateContent xmlns:mc="http://schemas.openxmlformats.org/markup-compatibility/2006" xmlns:a14="http://schemas.microsoft.com/office/drawing/2010/main">
        <mc:Choice Requires="a14">
          <p:sp>
            <p:nvSpPr>
              <p:cNvPr id="21" name="TextBox 20"/>
              <p:cNvSpPr txBox="1"/>
              <p:nvPr/>
            </p:nvSpPr>
            <p:spPr>
              <a:xfrm>
                <a:off x="695400" y="2852936"/>
                <a:ext cx="10801200" cy="1490536"/>
              </a:xfrm>
              <a:prstGeom prst="rect">
                <a:avLst/>
              </a:prstGeom>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latin typeface="Cambria Math" panose="02040503050406030204" pitchFamily="18" charset="0"/>
                            </a:rPr>
                          </m:ctrlPr>
                        </m:sSubPr>
                        <m:e>
                          <m:r>
                            <a:rPr lang="en-US" sz="4000" i="1" smtClean="0">
                              <a:latin typeface="Cambria Math" panose="02040503050406030204" pitchFamily="18" charset="0"/>
                            </a:rPr>
                            <m:t>𝑝</m:t>
                          </m:r>
                        </m:e>
                        <m:sub>
                          <m:r>
                            <a:rPr lang="ru-RU" sz="4000" b="0" i="1" smtClean="0">
                              <a:latin typeface="Cambria Math" panose="02040503050406030204" pitchFamily="18" charset="0"/>
                            </a:rPr>
                            <m:t>настоящая</m:t>
                          </m:r>
                        </m:sub>
                      </m:sSub>
                      <m:r>
                        <a:rPr lang="ru-RU" sz="4000" b="0" i="1" smtClean="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𝑝</m:t>
                          </m:r>
                        </m:e>
                        <m:sub>
                          <m:r>
                            <a:rPr lang="ru-RU" sz="4000" i="1">
                              <a:latin typeface="Cambria Math" panose="02040503050406030204" pitchFamily="18" charset="0"/>
                            </a:rPr>
                            <m:t>системы</m:t>
                          </m:r>
                        </m:sub>
                      </m:sSub>
                      <m:r>
                        <a:rPr lang="ru-RU" sz="4000" b="0" i="1" smtClean="0">
                          <a:latin typeface="Cambria Math" panose="02040503050406030204" pitchFamily="18" charset="0"/>
                        </a:rPr>
                        <m:t>∗</m:t>
                      </m:r>
                      <m:nary>
                        <m:naryPr>
                          <m:chr m:val="∏"/>
                          <m:subHide m:val="on"/>
                          <m:supHide m:val="on"/>
                          <m:ctrlPr>
                            <a:rPr lang="ru-RU" sz="4000" b="0" i="1" smtClean="0">
                              <a:latin typeface="Cambria Math" panose="02040503050406030204" pitchFamily="18" charset="0"/>
                            </a:rPr>
                          </m:ctrlPr>
                        </m:naryPr>
                        <m:sub/>
                        <m:sup/>
                        <m:e>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𝑝</m:t>
                              </m:r>
                            </m:e>
                            <m:sub>
                              <m:r>
                                <a:rPr lang="ru-RU" sz="4000" b="0" i="1" smtClean="0">
                                  <a:latin typeface="Cambria Math" panose="02040503050406030204" pitchFamily="18" charset="0"/>
                                </a:rPr>
                                <m:t>внешней системы</m:t>
                              </m:r>
                            </m:sub>
                          </m:sSub>
                        </m:e>
                      </m:nary>
                      <m:r>
                        <a:rPr lang="ru-RU" sz="4000" b="0" i="1" smtClean="0">
                          <a:latin typeface="Cambria Math" panose="02040503050406030204" pitchFamily="18" charset="0"/>
                        </a:rPr>
                        <m:t> </m:t>
                      </m:r>
                    </m:oMath>
                  </m:oMathPara>
                </a14:m>
                <a:endParaRPr lang="ru-RU" sz="4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95400" y="2852936"/>
                <a:ext cx="10801200" cy="1490536"/>
              </a:xfrm>
              <a:prstGeom prst="rect">
                <a:avLst/>
              </a:prstGeom>
              <a:blipFill>
                <a:blip r:embed="rId3"/>
                <a:stretch>
                  <a:fillRect/>
                </a:stretch>
              </a:blipFill>
              <a:ln/>
            </p:spPr>
            <p:txBody>
              <a:bodyPr/>
              <a:lstStyle/>
              <a:p>
                <a:r>
                  <a:rPr lang="ru-RU">
                    <a:noFill/>
                  </a:rPr>
                  <a:t> </a:t>
                </a:r>
              </a:p>
            </p:txBody>
          </p:sp>
        </mc:Fallback>
      </mc:AlternateContent>
    </p:spTree>
    <p:extLst>
      <p:ext uri="{BB962C8B-B14F-4D97-AF65-F5344CB8AC3E}">
        <p14:creationId xmlns:p14="http://schemas.microsoft.com/office/powerpoint/2010/main" val="3841202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Расчет</a:t>
            </a:r>
            <a:endParaRPr lang="ru-RU" dirty="0"/>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609600" y="1600203"/>
                <a:ext cx="10972800" cy="964701"/>
              </a:xfrm>
            </p:spPr>
            <p:txBody>
              <a:bodyPr/>
              <a:lstStyle/>
              <a:p>
                <a:pPr/>
                <a14:m>
                  <m:oMathPara xmlns:m="http://schemas.openxmlformats.org/officeDocument/2006/math">
                    <m:oMathParaPr>
                      <m:jc m:val="centerGroup"/>
                    </m:oMathParaPr>
                    <m:oMath xmlns:m="http://schemas.openxmlformats.org/officeDocument/2006/math">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𝑝</m:t>
                          </m:r>
                        </m:e>
                        <m:sub>
                          <m:r>
                            <a:rPr lang="ru-RU" sz="4400" b="0" i="1" smtClean="0">
                              <a:latin typeface="Cambria Math" panose="02040503050406030204" pitchFamily="18" charset="0"/>
                            </a:rPr>
                            <m:t>реальная</m:t>
                          </m:r>
                        </m:sub>
                      </m:sSub>
                      <m:r>
                        <a:rPr lang="en-US" sz="4400" b="0" i="1" smtClean="0">
                          <a:latin typeface="Cambria Math" panose="02040503050406030204" pitchFamily="18" charset="0"/>
                        </a:rPr>
                        <m:t>= </m:t>
                      </m:r>
                      <m:r>
                        <a:rPr lang="ru-RU" sz="4400" b="0" i="1" smtClean="0">
                          <a:latin typeface="Cambria Math" panose="02040503050406030204" pitchFamily="18" charset="0"/>
                        </a:rPr>
                        <m:t>0,999999∗</m:t>
                      </m:r>
                      <m:sSup>
                        <m:sSupPr>
                          <m:ctrlPr>
                            <a:rPr lang="en-US" sz="4400" b="0" i="1" smtClean="0">
                              <a:latin typeface="Cambria Math" panose="02040503050406030204" pitchFamily="18" charset="0"/>
                            </a:rPr>
                          </m:ctrlPr>
                        </m:sSupPr>
                        <m:e>
                          <m:d>
                            <m:dPr>
                              <m:ctrlPr>
                                <a:rPr lang="ru-RU" sz="4400" b="0" i="1" smtClean="0">
                                  <a:latin typeface="Cambria Math" panose="02040503050406030204" pitchFamily="18" charset="0"/>
                                </a:rPr>
                              </m:ctrlPr>
                            </m:dPr>
                            <m:e>
                              <m:r>
                                <a:rPr lang="ru-RU" sz="4400" b="0" i="1" smtClean="0">
                                  <a:latin typeface="Cambria Math" panose="02040503050406030204" pitchFamily="18" charset="0"/>
                                </a:rPr>
                                <m:t>0,999</m:t>
                              </m:r>
                            </m:e>
                          </m:d>
                        </m:e>
                        <m:sup>
                          <m:r>
                            <a:rPr lang="en-US" sz="4400" b="0" i="1" smtClean="0">
                              <a:latin typeface="Cambria Math" panose="02040503050406030204" pitchFamily="18" charset="0"/>
                            </a:rPr>
                            <m:t>10</m:t>
                          </m:r>
                        </m:sup>
                      </m:sSup>
                      <m:r>
                        <a:rPr lang="en-US" sz="4400" b="0" i="1" smtClean="0">
                          <a:latin typeface="Cambria Math" panose="02040503050406030204" pitchFamily="18" charset="0"/>
                        </a:rPr>
                        <m:t>=0,99</m:t>
                      </m:r>
                    </m:oMath>
                  </m:oMathPara>
                </a14:m>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609600" y="1600203"/>
                <a:ext cx="10972800" cy="964701"/>
              </a:xfrm>
              <a:blipFill>
                <a:blip r:embed="rId2"/>
                <a:stretch>
                  <a:fillRect/>
                </a:stretch>
              </a:blipFill>
            </p:spPr>
            <p:txBody>
              <a:bodyPr/>
              <a:lstStyle/>
              <a:p>
                <a:r>
                  <a:rPr lang="ru-RU">
                    <a:noFill/>
                  </a:rPr>
                  <a:t> </a:t>
                </a:r>
              </a:p>
            </p:txBody>
          </p:sp>
        </mc:Fallback>
      </mc:AlternateContent>
      <p:sp>
        <p:nvSpPr>
          <p:cNvPr id="18" name="TextBox 17"/>
          <p:cNvSpPr txBox="1"/>
          <p:nvPr/>
        </p:nvSpPr>
        <p:spPr>
          <a:xfrm>
            <a:off x="1127448" y="3284984"/>
            <a:ext cx="1023892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3200" dirty="0" smtClean="0"/>
              <a:t>Вместо 31,5 секунды получили 315 536 секунд (3,65 дня) </a:t>
            </a:r>
            <a:endParaRPr lang="ru-RU" sz="3200" dirty="0"/>
          </a:p>
        </p:txBody>
      </p:sp>
    </p:spTree>
    <p:extLst>
      <p:ext uri="{BB962C8B-B14F-4D97-AF65-F5344CB8AC3E}">
        <p14:creationId xmlns:p14="http://schemas.microsoft.com/office/powerpoint/2010/main" val="556689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Ненадежность очередей</a:t>
            </a:r>
            <a:endParaRPr lang="ru-RU" dirty="0"/>
          </a:p>
        </p:txBody>
      </p:sp>
      <p:sp>
        <p:nvSpPr>
          <p:cNvPr id="3" name="Объект 2"/>
          <p:cNvSpPr>
            <a:spLocks noGrp="1"/>
          </p:cNvSpPr>
          <p:nvPr>
            <p:ph idx="1"/>
          </p:nvPr>
        </p:nvSpPr>
        <p:spPr/>
        <p:txBody>
          <a:bodyPr/>
          <a:lstStyle/>
          <a:p>
            <a:r>
              <a:rPr lang="ru-RU" dirty="0" smtClean="0"/>
              <a:t>Дилемма очередей:</a:t>
            </a:r>
          </a:p>
          <a:p>
            <a:pPr marL="342900" indent="-342900">
              <a:buFont typeface="Arial" panose="020B0604020202020204" pitchFamily="34" charset="0"/>
              <a:buChar char="•"/>
            </a:pPr>
            <a:r>
              <a:rPr lang="ru-RU" dirty="0" smtClean="0"/>
              <a:t>Сообщение обработать дважды</a:t>
            </a:r>
          </a:p>
          <a:p>
            <a:pPr marL="342900" indent="-342900">
              <a:buFont typeface="Arial" panose="020B0604020202020204" pitchFamily="34" charset="0"/>
              <a:buChar char="•"/>
            </a:pPr>
            <a:r>
              <a:rPr lang="ru-RU" dirty="0" smtClean="0"/>
              <a:t>Сообщение потерять</a:t>
            </a:r>
          </a:p>
          <a:p>
            <a:pPr marL="342900" indent="-342900">
              <a:buFont typeface="Arial" panose="020B0604020202020204" pitchFamily="34" charset="0"/>
              <a:buChar char="•"/>
            </a:pPr>
            <a:endParaRPr lang="ru-RU" dirty="0"/>
          </a:p>
          <a:p>
            <a:pPr marL="342900" indent="-342900">
              <a:buFont typeface="Arial" panose="020B0604020202020204" pitchFamily="34" charset="0"/>
              <a:buChar char="•"/>
            </a:pPr>
            <a:endParaRPr lang="ru-RU" dirty="0" smtClean="0"/>
          </a:p>
        </p:txBody>
      </p:sp>
      <p:sp>
        <p:nvSpPr>
          <p:cNvPr id="4" name="Цилиндр 3"/>
          <p:cNvSpPr/>
          <p:nvPr/>
        </p:nvSpPr>
        <p:spPr>
          <a:xfrm rot="5400000">
            <a:off x="8138100" y="3393043"/>
            <a:ext cx="558996" cy="1667716"/>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ru-RU" dirty="0" smtClean="0"/>
              <a:t>Очередь входящих</a:t>
            </a:r>
            <a:endParaRPr lang="ru-RU" dirty="0"/>
          </a:p>
        </p:txBody>
      </p:sp>
      <p:sp>
        <p:nvSpPr>
          <p:cNvPr id="5" name="Цилиндр 4"/>
          <p:cNvSpPr/>
          <p:nvPr/>
        </p:nvSpPr>
        <p:spPr>
          <a:xfrm rot="5400000">
            <a:off x="8138100" y="4626214"/>
            <a:ext cx="558996" cy="1667716"/>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ru-RU" dirty="0" smtClean="0"/>
              <a:t>Очередь исходящих</a:t>
            </a:r>
            <a:endParaRPr lang="ru-RU" dirty="0"/>
          </a:p>
        </p:txBody>
      </p:sp>
      <p:sp>
        <p:nvSpPr>
          <p:cNvPr id="6" name="Улыбающееся лицо 5"/>
          <p:cNvSpPr/>
          <p:nvPr/>
        </p:nvSpPr>
        <p:spPr>
          <a:xfrm>
            <a:off x="2135560" y="4304304"/>
            <a:ext cx="1134047" cy="993770"/>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pic>
        <p:nvPicPr>
          <p:cNvPr id="7" name="Рисунок 6"/>
          <p:cNvPicPr>
            <a:picLocks noChangeAspect="1"/>
          </p:cNvPicPr>
          <p:nvPr/>
        </p:nvPicPr>
        <p:blipFill rotWithShape="1">
          <a:blip r:embed="rId3"/>
          <a:srcRect l="4762" t="15190" b="9116"/>
          <a:stretch/>
        </p:blipFill>
        <p:spPr>
          <a:xfrm>
            <a:off x="3639726" y="4366415"/>
            <a:ext cx="1000630" cy="931659"/>
          </a:xfrm>
          <a:prstGeom prst="rect">
            <a:avLst/>
          </a:prstGeom>
        </p:spPr>
      </p:pic>
      <p:sp>
        <p:nvSpPr>
          <p:cNvPr id="8" name="Скругленный прямоугольник 7"/>
          <p:cNvSpPr/>
          <p:nvPr/>
        </p:nvSpPr>
        <p:spPr>
          <a:xfrm>
            <a:off x="5189736" y="3845156"/>
            <a:ext cx="1836225" cy="763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t>API</a:t>
            </a:r>
            <a:endParaRPr lang="ru-RU" sz="2400" dirty="0"/>
          </a:p>
        </p:txBody>
      </p:sp>
      <p:sp>
        <p:nvSpPr>
          <p:cNvPr id="9" name="Скругленный прямоугольник 8"/>
          <p:cNvSpPr/>
          <p:nvPr/>
        </p:nvSpPr>
        <p:spPr>
          <a:xfrm>
            <a:off x="5217490" y="5078326"/>
            <a:ext cx="1836225" cy="76349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dirty="0" smtClean="0"/>
              <a:t>Доставка сообщений</a:t>
            </a:r>
            <a:endParaRPr lang="ru-RU" sz="2400" dirty="0"/>
          </a:p>
        </p:txBody>
      </p:sp>
      <p:sp>
        <p:nvSpPr>
          <p:cNvPr id="10" name="Скругленный прямоугольник 9"/>
          <p:cNvSpPr/>
          <p:nvPr/>
        </p:nvSpPr>
        <p:spPr>
          <a:xfrm>
            <a:off x="9914849" y="4404003"/>
            <a:ext cx="1914134" cy="8564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dirty="0" smtClean="0"/>
              <a:t>Обработка запроса</a:t>
            </a:r>
            <a:endParaRPr lang="ru-RU" sz="2400" dirty="0"/>
          </a:p>
        </p:txBody>
      </p:sp>
      <p:cxnSp>
        <p:nvCxnSpPr>
          <p:cNvPr id="11" name="Соединительная линия уступом 10"/>
          <p:cNvCxnSpPr>
            <a:stCxn id="8" idx="3"/>
            <a:endCxn id="4" idx="3"/>
          </p:cNvCxnSpPr>
          <p:nvPr/>
        </p:nvCxnSpPr>
        <p:spPr>
          <a:xfrm flipV="1">
            <a:off x="7025961" y="4226901"/>
            <a:ext cx="557779" cy="1"/>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Соединительная линия уступом 11"/>
          <p:cNvCxnSpPr>
            <a:stCxn id="9" idx="3"/>
            <a:endCxn id="5" idx="3"/>
          </p:cNvCxnSpPr>
          <p:nvPr/>
        </p:nvCxnSpPr>
        <p:spPr>
          <a:xfrm flipV="1">
            <a:off x="7053715" y="5460072"/>
            <a:ext cx="530025" cy="1"/>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Соединительная линия уступом 12"/>
          <p:cNvCxnSpPr>
            <a:stCxn id="4" idx="1"/>
            <a:endCxn id="10" idx="0"/>
          </p:cNvCxnSpPr>
          <p:nvPr/>
        </p:nvCxnSpPr>
        <p:spPr>
          <a:xfrm>
            <a:off x="9251456" y="4226901"/>
            <a:ext cx="1620461" cy="177102"/>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Соединительная линия уступом 13"/>
          <p:cNvCxnSpPr>
            <a:stCxn id="5" idx="1"/>
            <a:endCxn id="10" idx="2"/>
          </p:cNvCxnSpPr>
          <p:nvPr/>
        </p:nvCxnSpPr>
        <p:spPr>
          <a:xfrm flipV="1">
            <a:off x="9251456" y="5260486"/>
            <a:ext cx="1620461" cy="199586"/>
          </a:xfrm>
          <a:prstGeom prst="bentConnector2">
            <a:avLst/>
          </a:prstGeom>
          <a:ln>
            <a:headEnd type="arrow"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5" name="Соединительная линия уступом 14"/>
          <p:cNvCxnSpPr>
            <a:stCxn id="7" idx="0"/>
            <a:endCxn id="8" idx="1"/>
          </p:cNvCxnSpPr>
          <p:nvPr/>
        </p:nvCxnSpPr>
        <p:spPr>
          <a:xfrm rot="5400000" flipH="1" flipV="1">
            <a:off x="4595132" y="3771812"/>
            <a:ext cx="139513" cy="1049695"/>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Соединительная линия уступом 15"/>
          <p:cNvCxnSpPr>
            <a:stCxn id="7" idx="2"/>
            <a:endCxn id="9" idx="1"/>
          </p:cNvCxnSpPr>
          <p:nvPr/>
        </p:nvCxnSpPr>
        <p:spPr>
          <a:xfrm rot="16200000" flipH="1">
            <a:off x="4597767" y="4840348"/>
            <a:ext cx="161998" cy="1077449"/>
          </a:xfrm>
          <a:prstGeom prst="bentConnector2">
            <a:avLst/>
          </a:prstGeom>
          <a:ln>
            <a:headEnd type="arrow"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53416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Ненадежность, время и бизнес</a:t>
            </a:r>
            <a:endParaRPr lang="ru-RU" dirty="0"/>
          </a:p>
        </p:txBody>
      </p:sp>
      <p:sp>
        <p:nvSpPr>
          <p:cNvPr id="4" name="Скругленный прямоугольник 3"/>
          <p:cNvSpPr/>
          <p:nvPr/>
        </p:nvSpPr>
        <p:spPr>
          <a:xfrm>
            <a:off x="2423592" y="3068960"/>
            <a:ext cx="1728192"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smtClean="0"/>
              <a:t>Ввести заявку клиента</a:t>
            </a:r>
            <a:endParaRPr lang="ru-RU" dirty="0"/>
          </a:p>
        </p:txBody>
      </p:sp>
      <p:sp>
        <p:nvSpPr>
          <p:cNvPr id="5" name="Скругленный прямоугольник 4"/>
          <p:cNvSpPr/>
          <p:nvPr/>
        </p:nvSpPr>
        <p:spPr>
          <a:xfrm>
            <a:off x="4791472" y="3065579"/>
            <a:ext cx="2520280" cy="79208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dirty="0"/>
              <a:t>Передать данные во внешнюю систему</a:t>
            </a:r>
          </a:p>
        </p:txBody>
      </p:sp>
      <p:sp>
        <p:nvSpPr>
          <p:cNvPr id="6" name="Скругленный прямоугольник 5"/>
          <p:cNvSpPr/>
          <p:nvPr/>
        </p:nvSpPr>
        <p:spPr>
          <a:xfrm>
            <a:off x="7752184" y="3065579"/>
            <a:ext cx="2016224"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smtClean="0"/>
              <a:t>Сообщить результат обработки</a:t>
            </a:r>
            <a:endParaRPr lang="ru-RU" dirty="0"/>
          </a:p>
        </p:txBody>
      </p:sp>
      <p:cxnSp>
        <p:nvCxnSpPr>
          <p:cNvPr id="8" name="Прямая со стрелкой 7"/>
          <p:cNvCxnSpPr>
            <a:stCxn id="4" idx="3"/>
            <a:endCxn id="5" idx="1"/>
          </p:cNvCxnSpPr>
          <p:nvPr/>
        </p:nvCxnSpPr>
        <p:spPr>
          <a:xfrm flipV="1">
            <a:off x="4151784" y="3461624"/>
            <a:ext cx="639688" cy="3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stCxn id="5" idx="3"/>
            <a:endCxn id="6" idx="1"/>
          </p:cNvCxnSpPr>
          <p:nvPr/>
        </p:nvCxnSpPr>
        <p:spPr>
          <a:xfrm>
            <a:off x="7311752" y="3461623"/>
            <a:ext cx="440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Правая фигурная скобка 6"/>
          <p:cNvSpPr/>
          <p:nvPr/>
        </p:nvSpPr>
        <p:spPr>
          <a:xfrm rot="5400000">
            <a:off x="5913275" y="803413"/>
            <a:ext cx="430479" cy="7409846"/>
          </a:xfrm>
          <a:prstGeom prst="rightBrace">
            <a:avLst>
              <a:gd name="adj1" fmla="val 14717"/>
              <a:gd name="adj2" fmla="val 49950"/>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ru-RU"/>
          </a:p>
        </p:txBody>
      </p:sp>
      <p:sp>
        <p:nvSpPr>
          <p:cNvPr id="11" name="TextBox 10"/>
          <p:cNvSpPr txBox="1"/>
          <p:nvPr/>
        </p:nvSpPr>
        <p:spPr>
          <a:xfrm>
            <a:off x="3825094" y="4970958"/>
            <a:ext cx="4606839" cy="369332"/>
          </a:xfrm>
          <a:prstGeom prst="rect">
            <a:avLst/>
          </a:prstGeom>
          <a:noFill/>
        </p:spPr>
        <p:txBody>
          <a:bodyPr wrap="none" rtlCol="0">
            <a:spAutoFit/>
          </a:bodyPr>
          <a:lstStyle/>
          <a:p>
            <a:r>
              <a:rPr lang="ru-RU" dirty="0" smtClean="0"/>
              <a:t>бизнес-метрики качества работы с клиентом</a:t>
            </a:r>
            <a:endParaRPr lang="ru-RU" dirty="0"/>
          </a:p>
        </p:txBody>
      </p:sp>
    </p:spTree>
    <p:extLst>
      <p:ext uri="{BB962C8B-B14F-4D97-AF65-F5344CB8AC3E}">
        <p14:creationId xmlns:p14="http://schemas.microsoft.com/office/powerpoint/2010/main" val="214897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4036" b="-1384"/>
          <a:stretch/>
        </p:blipFill>
        <p:spPr>
          <a:xfrm>
            <a:off x="3431704" y="908720"/>
            <a:ext cx="5076119" cy="6273601"/>
          </a:xfrm>
        </p:spPr>
      </p:pic>
    </p:spTree>
    <p:extLst>
      <p:ext uri="{BB962C8B-B14F-4D97-AF65-F5344CB8AC3E}">
        <p14:creationId xmlns:p14="http://schemas.microsoft.com/office/powerpoint/2010/main" val="163978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err="1" smtClean="0"/>
              <a:t>Поддерживаемость</a:t>
            </a:r>
            <a:endParaRPr lang="ru-RU" dirty="0"/>
          </a:p>
        </p:txBody>
      </p:sp>
      <p:sp>
        <p:nvSpPr>
          <p:cNvPr id="5" name="Текст 4"/>
          <p:cNvSpPr>
            <a:spLocks noGrp="1"/>
          </p:cNvSpPr>
          <p:nvPr>
            <p:ph type="body" idx="1"/>
          </p:nvPr>
        </p:nvSpPr>
        <p:spPr/>
        <p:txBody>
          <a:bodyPr>
            <a:normAutofit/>
          </a:bodyPr>
          <a:lstStyle/>
          <a:p>
            <a:r>
              <a:rPr lang="ru-RU" sz="1800" dirty="0" smtClean="0"/>
              <a:t>Как жить, когда все ломается? </a:t>
            </a:r>
            <a:r>
              <a:rPr lang="en-US" sz="1800" dirty="0" smtClean="0"/>
              <a:t>Troubleshoot’</a:t>
            </a:r>
            <a:r>
              <a:rPr lang="ru-RU" sz="1800" dirty="0" err="1" smtClean="0"/>
              <a:t>ить</a:t>
            </a:r>
            <a:r>
              <a:rPr lang="ru-RU" sz="1800" dirty="0" smtClean="0"/>
              <a:t>!</a:t>
            </a:r>
            <a:endParaRPr lang="ru-RU" sz="1800" dirty="0"/>
          </a:p>
        </p:txBody>
      </p:sp>
    </p:spTree>
    <p:extLst>
      <p:ext uri="{BB962C8B-B14F-4D97-AF65-F5344CB8AC3E}">
        <p14:creationId xmlns:p14="http://schemas.microsoft.com/office/powerpoint/2010/main" val="371320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Мониторинг</a:t>
            </a:r>
            <a:endParaRPr lang="ru-RU" dirty="0"/>
          </a:p>
        </p:txBody>
      </p:sp>
      <p:sp>
        <p:nvSpPr>
          <p:cNvPr id="3" name="Объект 2"/>
          <p:cNvSpPr>
            <a:spLocks noGrp="1"/>
          </p:cNvSpPr>
          <p:nvPr>
            <p:ph idx="1"/>
          </p:nvPr>
        </p:nvSpPr>
        <p:spPr/>
        <p:txBody>
          <a:bodyPr/>
          <a:lstStyle/>
          <a:p>
            <a:r>
              <a:rPr lang="ru-RU" dirty="0" smtClean="0"/>
              <a:t>Мониторинг:</a:t>
            </a:r>
          </a:p>
          <a:p>
            <a:pPr marL="342900" indent="-342900">
              <a:buFont typeface="Arial" panose="020B0604020202020204" pitchFamily="34" charset="0"/>
              <a:buChar char="•"/>
            </a:pPr>
            <a:r>
              <a:rPr lang="ru-RU" dirty="0" smtClean="0"/>
              <a:t>Технический – жив компонент системы или нет</a:t>
            </a:r>
          </a:p>
          <a:p>
            <a:pPr marL="342900" indent="-342900">
              <a:buFont typeface="Arial" panose="020B0604020202020204" pitchFamily="34" charset="0"/>
              <a:buChar char="•"/>
            </a:pPr>
            <a:r>
              <a:rPr lang="ru-RU" dirty="0" smtClean="0"/>
              <a:t>Функциональный (бизнес) – может система выполнять задачу, или нет</a:t>
            </a:r>
          </a:p>
          <a:p>
            <a:pPr marL="642938" lvl="1" indent="-342900"/>
            <a:r>
              <a:rPr lang="ru-RU" dirty="0" smtClean="0"/>
              <a:t>может использоваться для расчета </a:t>
            </a:r>
            <a:r>
              <a:rPr lang="en-US" dirty="0" smtClean="0"/>
              <a:t>SLA</a:t>
            </a:r>
            <a:endParaRPr lang="ru-RU" dirty="0"/>
          </a:p>
        </p:txBody>
      </p:sp>
    </p:spTree>
    <p:extLst>
      <p:ext uri="{BB962C8B-B14F-4D97-AF65-F5344CB8AC3E}">
        <p14:creationId xmlns:p14="http://schemas.microsoft.com/office/powerpoint/2010/main" val="70812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Журналы (</a:t>
            </a:r>
            <a:r>
              <a:rPr lang="ru-RU" dirty="0" err="1" smtClean="0"/>
              <a:t>логи</a:t>
            </a:r>
            <a:r>
              <a:rPr lang="ru-RU" dirty="0" smtClean="0"/>
              <a:t>)</a:t>
            </a:r>
            <a:endParaRPr lang="ru-RU" dirty="0"/>
          </a:p>
        </p:txBody>
      </p:sp>
      <p:sp>
        <p:nvSpPr>
          <p:cNvPr id="3" name="Объект 2"/>
          <p:cNvSpPr>
            <a:spLocks noGrp="1"/>
          </p:cNvSpPr>
          <p:nvPr>
            <p:ph idx="1"/>
          </p:nvPr>
        </p:nvSpPr>
        <p:spPr/>
        <p:txBody>
          <a:bodyPr/>
          <a:lstStyle/>
          <a:p>
            <a:r>
              <a:rPr lang="ru-RU" dirty="0" smtClean="0"/>
              <a:t>Служебная и отладочная информация о том, что происходило в системе</a:t>
            </a:r>
            <a:endParaRPr lang="ru-RU" dirty="0"/>
          </a:p>
        </p:txBody>
      </p:sp>
    </p:spTree>
    <p:extLst>
      <p:ext uri="{BB962C8B-B14F-4D97-AF65-F5344CB8AC3E}">
        <p14:creationId xmlns:p14="http://schemas.microsoft.com/office/powerpoint/2010/main" val="169384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600" y="332656"/>
            <a:ext cx="6639573" cy="6100108"/>
          </a:xfrm>
          <a:prstGeom prst="rect">
            <a:avLst/>
          </a:prstGeom>
        </p:spPr>
      </p:pic>
    </p:spTree>
    <p:extLst>
      <p:ext uri="{BB962C8B-B14F-4D97-AF65-F5344CB8AC3E}">
        <p14:creationId xmlns:p14="http://schemas.microsoft.com/office/powerpoint/2010/main" val="146587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Журналы (</a:t>
            </a:r>
            <a:r>
              <a:rPr lang="ru-RU" dirty="0" err="1" smtClean="0"/>
              <a:t>логи</a:t>
            </a:r>
            <a:r>
              <a:rPr lang="ru-RU" dirty="0" smtClean="0"/>
              <a:t>)</a:t>
            </a:r>
            <a:endParaRPr lang="ru-RU" dirty="0"/>
          </a:p>
        </p:txBody>
      </p:sp>
      <p:sp>
        <p:nvSpPr>
          <p:cNvPr id="3" name="Объект 2"/>
          <p:cNvSpPr>
            <a:spLocks noGrp="1"/>
          </p:cNvSpPr>
          <p:nvPr>
            <p:ph idx="1"/>
          </p:nvPr>
        </p:nvSpPr>
        <p:spPr/>
        <p:txBody>
          <a:bodyPr/>
          <a:lstStyle/>
          <a:p>
            <a:pPr marL="342900" indent="-342900">
              <a:buFont typeface="Arial" panose="020B0604020202020204" pitchFamily="34" charset="0"/>
              <a:buChar char="•"/>
            </a:pPr>
            <a:r>
              <a:rPr lang="ru-RU" dirty="0" smtClean="0"/>
              <a:t>Вывести</a:t>
            </a:r>
          </a:p>
          <a:p>
            <a:pPr marL="342900" indent="-342900">
              <a:buFont typeface="Arial" panose="020B0604020202020204" pitchFamily="34" charset="0"/>
              <a:buChar char="•"/>
            </a:pPr>
            <a:r>
              <a:rPr lang="ru-RU" dirty="0" smtClean="0"/>
              <a:t>Централизованно сохранить</a:t>
            </a:r>
          </a:p>
        </p:txBody>
      </p:sp>
    </p:spTree>
    <p:extLst>
      <p:ext uri="{BB962C8B-B14F-4D97-AF65-F5344CB8AC3E}">
        <p14:creationId xmlns:p14="http://schemas.microsoft.com/office/powerpoint/2010/main" val="2622059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04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Журнал - </a:t>
            </a:r>
            <a:r>
              <a:rPr lang="en-US" dirty="0" err="1" smtClean="0"/>
              <a:t>correlationId</a:t>
            </a:r>
            <a:endParaRPr lang="ru-RU" dirty="0"/>
          </a:p>
        </p:txBody>
      </p:sp>
      <p:sp>
        <p:nvSpPr>
          <p:cNvPr id="3" name="Объект 2"/>
          <p:cNvSpPr>
            <a:spLocks noGrp="1"/>
          </p:cNvSpPr>
          <p:nvPr>
            <p:ph idx="1"/>
          </p:nvPr>
        </p:nvSpPr>
        <p:spPr/>
        <p:txBody>
          <a:bodyPr/>
          <a:lstStyle/>
          <a:p>
            <a:r>
              <a:rPr lang="ru-RU" dirty="0" smtClean="0"/>
              <a:t>Уникальная строка, которая связывает записи в журналах между собой</a:t>
            </a:r>
            <a:endParaRPr lang="ru-RU" dirty="0"/>
          </a:p>
        </p:txBody>
      </p:sp>
    </p:spTree>
    <p:extLst>
      <p:ext uri="{BB962C8B-B14F-4D97-AF65-F5344CB8AC3E}">
        <p14:creationId xmlns:p14="http://schemas.microsoft.com/office/powerpoint/2010/main" val="1401321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40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375" r="14177" b="5526"/>
          <a:stretch/>
        </p:blipFill>
        <p:spPr>
          <a:xfrm>
            <a:off x="1847528" y="0"/>
            <a:ext cx="8928992" cy="6872607"/>
          </a:xfrm>
          <a:prstGeom prst="rect">
            <a:avLst/>
          </a:prstGeom>
        </p:spPr>
      </p:pic>
      <p:sp>
        <p:nvSpPr>
          <p:cNvPr id="3" name="Номер слайда 2"/>
          <p:cNvSpPr>
            <a:spLocks noGrp="1"/>
          </p:cNvSpPr>
          <p:nvPr>
            <p:ph type="sldNum" sz="quarter" idx="4294967295"/>
          </p:nvPr>
        </p:nvSpPr>
        <p:spPr>
          <a:xfrm>
            <a:off x="10416481" y="6438729"/>
            <a:ext cx="1198827" cy="365125"/>
          </a:xfrm>
          <a:prstGeom prst="rect">
            <a:avLst/>
          </a:prstGeom>
        </p:spPr>
        <p:txBody>
          <a:bodyPr/>
          <a:lstStyle/>
          <a:p>
            <a:fld id="{82464181-07E1-4CA6-BDAF-86CD0CF8B73E}" type="slidenum">
              <a:rPr lang="ru-RU" smtClean="0"/>
              <a:pPr/>
              <a:t>58</a:t>
            </a:fld>
            <a:endParaRPr lang="ru-RU"/>
          </a:p>
        </p:txBody>
      </p:sp>
    </p:spTree>
    <p:extLst>
      <p:ext uri="{BB962C8B-B14F-4D97-AF65-F5344CB8AC3E}">
        <p14:creationId xmlns:p14="http://schemas.microsoft.com/office/powerpoint/2010/main" val="295553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 починить</a:t>
            </a:r>
            <a:endParaRPr lang="ru-RU" dirty="0"/>
          </a:p>
        </p:txBody>
      </p:sp>
      <p:sp>
        <p:nvSpPr>
          <p:cNvPr id="3" name="Объект 2"/>
          <p:cNvSpPr>
            <a:spLocks noGrp="1"/>
          </p:cNvSpPr>
          <p:nvPr>
            <p:ph idx="1"/>
          </p:nvPr>
        </p:nvSpPr>
        <p:spPr/>
        <p:txBody>
          <a:bodyPr/>
          <a:lstStyle/>
          <a:p>
            <a:r>
              <a:rPr lang="ru-RU" dirty="0" smtClean="0"/>
              <a:t>Инструменты:</a:t>
            </a:r>
          </a:p>
          <a:p>
            <a:pPr marL="342900" indent="-342900">
              <a:buFont typeface="Arial" panose="020B0604020202020204" pitchFamily="34" charset="0"/>
              <a:buChar char="•"/>
            </a:pPr>
            <a:r>
              <a:rPr lang="ru-RU" dirty="0" smtClean="0"/>
              <a:t>Исправления данных:</a:t>
            </a:r>
          </a:p>
          <a:p>
            <a:pPr marL="642938" lvl="1" indent="-342900"/>
            <a:r>
              <a:rPr lang="ru-RU" dirty="0" smtClean="0"/>
              <a:t>Надо менять версию и время обновления?</a:t>
            </a:r>
          </a:p>
          <a:p>
            <a:pPr marL="642938" lvl="1" indent="-342900"/>
            <a:r>
              <a:rPr lang="ru-RU" dirty="0" smtClean="0"/>
              <a:t>Должен быть специальный инструмент пользователя?</a:t>
            </a:r>
          </a:p>
          <a:p>
            <a:pPr marL="342900" indent="-342900">
              <a:buFont typeface="Arial" panose="020B0604020202020204" pitchFamily="34" charset="0"/>
              <a:buChar char="•"/>
            </a:pPr>
            <a:r>
              <a:rPr lang="ru-RU" dirty="0" smtClean="0"/>
              <a:t>Управление бизнес-процессом</a:t>
            </a:r>
          </a:p>
          <a:p>
            <a:pPr marL="642938" lvl="1" indent="-342900"/>
            <a:r>
              <a:rPr lang="ru-RU" dirty="0" smtClean="0"/>
              <a:t>«Проталкивание»</a:t>
            </a:r>
          </a:p>
          <a:p>
            <a:pPr marL="642938" lvl="1" indent="-342900"/>
            <a:r>
              <a:rPr lang="ru-RU" dirty="0" smtClean="0"/>
              <a:t>Вернуться на шаг назад</a:t>
            </a:r>
          </a:p>
          <a:p>
            <a:pPr marL="342900" indent="-342900"/>
            <a:endParaRPr lang="ru-RU" dirty="0" smtClean="0"/>
          </a:p>
          <a:p>
            <a:pPr marL="342900" indent="-342900">
              <a:buFont typeface="Arial" panose="020B0604020202020204" pitchFamily="34" charset="0"/>
              <a:buChar char="•"/>
            </a:pPr>
            <a:endParaRPr lang="ru-RU" dirty="0"/>
          </a:p>
        </p:txBody>
      </p:sp>
    </p:spTree>
    <p:extLst>
      <p:ext uri="{BB962C8B-B14F-4D97-AF65-F5344CB8AC3E}">
        <p14:creationId xmlns:p14="http://schemas.microsoft.com/office/powerpoint/2010/main" val="255809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Цилиндр 3"/>
          <p:cNvSpPr/>
          <p:nvPr/>
        </p:nvSpPr>
        <p:spPr>
          <a:xfrm rot="5400000">
            <a:off x="7096008" y="1459309"/>
            <a:ext cx="648072" cy="1800200"/>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ru-RU" dirty="0" smtClean="0"/>
              <a:t>Очередь входящих</a:t>
            </a:r>
            <a:endParaRPr lang="ru-RU" dirty="0"/>
          </a:p>
        </p:txBody>
      </p:sp>
      <p:sp>
        <p:nvSpPr>
          <p:cNvPr id="5" name="Цилиндр 4"/>
          <p:cNvSpPr/>
          <p:nvPr/>
        </p:nvSpPr>
        <p:spPr>
          <a:xfrm rot="5400000">
            <a:off x="7096008" y="2888986"/>
            <a:ext cx="648072" cy="1800200"/>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ru-RU" dirty="0" smtClean="0"/>
              <a:t>Очередь исходящих</a:t>
            </a:r>
            <a:endParaRPr lang="ru-RU" dirty="0"/>
          </a:p>
        </p:txBody>
      </p:sp>
      <p:sp>
        <p:nvSpPr>
          <p:cNvPr id="6" name="Улыбающееся лицо 5"/>
          <p:cNvSpPr/>
          <p:nvPr/>
        </p:nvSpPr>
        <p:spPr>
          <a:xfrm>
            <a:off x="638959" y="2449146"/>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pic>
        <p:nvPicPr>
          <p:cNvPr id="8" name="Рисунок 7"/>
          <p:cNvPicPr>
            <a:picLocks noChangeAspect="1"/>
          </p:cNvPicPr>
          <p:nvPr/>
        </p:nvPicPr>
        <p:blipFill rotWithShape="1">
          <a:blip r:embed="rId3"/>
          <a:srcRect l="4762" t="15190" b="9116"/>
          <a:stretch/>
        </p:blipFill>
        <p:spPr>
          <a:xfrm>
            <a:off x="2262617" y="2521154"/>
            <a:ext cx="1080120" cy="1080120"/>
          </a:xfrm>
          <a:prstGeom prst="rect">
            <a:avLst/>
          </a:prstGeom>
        </p:spPr>
      </p:pic>
      <p:sp>
        <p:nvSpPr>
          <p:cNvPr id="9" name="Скругленный прямоугольник 8"/>
          <p:cNvSpPr/>
          <p:nvPr/>
        </p:nvSpPr>
        <p:spPr>
          <a:xfrm>
            <a:off x="3935760" y="1916832"/>
            <a:ext cx="1982095" cy="8851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t>API</a:t>
            </a:r>
            <a:endParaRPr lang="ru-RU" sz="2400" dirty="0"/>
          </a:p>
        </p:txBody>
      </p:sp>
      <p:sp>
        <p:nvSpPr>
          <p:cNvPr id="10" name="Скругленный прямоугольник 9"/>
          <p:cNvSpPr/>
          <p:nvPr/>
        </p:nvSpPr>
        <p:spPr>
          <a:xfrm>
            <a:off x="3965719" y="3346509"/>
            <a:ext cx="1982095" cy="8851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Доставка сообщений</a:t>
            </a:r>
            <a:endParaRPr lang="ru-RU" sz="2400" dirty="0"/>
          </a:p>
        </p:txBody>
      </p:sp>
      <p:sp>
        <p:nvSpPr>
          <p:cNvPr id="12" name="Скругленный прямоугольник 11"/>
          <p:cNvSpPr/>
          <p:nvPr/>
        </p:nvSpPr>
        <p:spPr>
          <a:xfrm>
            <a:off x="9036238" y="2564732"/>
            <a:ext cx="2066193" cy="9929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Обработка запроса</a:t>
            </a:r>
            <a:endParaRPr lang="ru-RU" sz="2400" dirty="0"/>
          </a:p>
        </p:txBody>
      </p:sp>
      <p:cxnSp>
        <p:nvCxnSpPr>
          <p:cNvPr id="16" name="Соединительная линия уступом 15"/>
          <p:cNvCxnSpPr>
            <a:stCxn id="9" idx="3"/>
            <a:endCxn id="4" idx="3"/>
          </p:cNvCxnSpPr>
          <p:nvPr/>
        </p:nvCxnSpPr>
        <p:spPr>
          <a:xfrm flipV="1">
            <a:off x="5917855" y="2359409"/>
            <a:ext cx="602089" cy="1"/>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8" name="Соединительная линия уступом 17"/>
          <p:cNvCxnSpPr>
            <a:stCxn id="10" idx="3"/>
            <a:endCxn id="5" idx="3"/>
          </p:cNvCxnSpPr>
          <p:nvPr/>
        </p:nvCxnSpPr>
        <p:spPr>
          <a:xfrm flipV="1">
            <a:off x="5947814" y="3789086"/>
            <a:ext cx="572130" cy="1"/>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0" name="Соединительная линия уступом 19"/>
          <p:cNvCxnSpPr>
            <a:stCxn id="4" idx="1"/>
            <a:endCxn id="12" idx="0"/>
          </p:cNvCxnSpPr>
          <p:nvPr/>
        </p:nvCxnSpPr>
        <p:spPr>
          <a:xfrm>
            <a:off x="8320144" y="2359409"/>
            <a:ext cx="1749191" cy="20532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Соединительная линия уступом 21"/>
          <p:cNvCxnSpPr>
            <a:stCxn id="5" idx="1"/>
            <a:endCxn id="12" idx="2"/>
          </p:cNvCxnSpPr>
          <p:nvPr/>
        </p:nvCxnSpPr>
        <p:spPr>
          <a:xfrm flipV="1">
            <a:off x="8320144" y="3557696"/>
            <a:ext cx="1749191" cy="231390"/>
          </a:xfrm>
          <a:prstGeom prst="bentConnector2">
            <a:avLst/>
          </a:prstGeom>
          <a:ln>
            <a:headEnd type="arrow"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8" name="Соединительная линия уступом 27"/>
          <p:cNvCxnSpPr>
            <a:stCxn id="8" idx="0"/>
            <a:endCxn id="9" idx="1"/>
          </p:cNvCxnSpPr>
          <p:nvPr/>
        </p:nvCxnSpPr>
        <p:spPr>
          <a:xfrm rot="5400000" flipH="1" flipV="1">
            <a:off x="3288346" y="1873741"/>
            <a:ext cx="161744" cy="113308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Соединительная линия уступом 31"/>
          <p:cNvCxnSpPr>
            <a:stCxn id="8" idx="2"/>
            <a:endCxn id="10" idx="1"/>
          </p:cNvCxnSpPr>
          <p:nvPr/>
        </p:nvCxnSpPr>
        <p:spPr>
          <a:xfrm rot="16200000" flipH="1">
            <a:off x="3290292" y="3113659"/>
            <a:ext cx="187813" cy="1163042"/>
          </a:xfrm>
          <a:prstGeom prst="bentConnector2">
            <a:avLst/>
          </a:prstGeom>
          <a:ln>
            <a:headEnd type="arrow"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77305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Журналы (</a:t>
            </a:r>
            <a:r>
              <a:rPr lang="ru-RU" dirty="0" err="1" smtClean="0"/>
              <a:t>логи</a:t>
            </a:r>
            <a:r>
              <a:rPr lang="ru-RU" dirty="0" smtClean="0"/>
              <a:t>)</a:t>
            </a:r>
            <a:endParaRPr lang="ru-RU" dirty="0"/>
          </a:p>
        </p:txBody>
      </p:sp>
      <p:pic>
        <p:nvPicPr>
          <p:cNvPr id="3" name="Рисунок 2"/>
          <p:cNvPicPr>
            <a:picLocks noChangeAspect="1"/>
          </p:cNvPicPr>
          <p:nvPr/>
        </p:nvPicPr>
        <p:blipFill>
          <a:blip r:embed="rId3"/>
          <a:stretch>
            <a:fillRect/>
          </a:stretch>
        </p:blipFill>
        <p:spPr>
          <a:xfrm>
            <a:off x="2207568" y="1029527"/>
            <a:ext cx="8001000" cy="5805264"/>
          </a:xfrm>
          <a:prstGeom prst="rect">
            <a:avLst/>
          </a:prstGeom>
        </p:spPr>
      </p:pic>
    </p:spTree>
    <p:extLst>
      <p:ext uri="{BB962C8B-B14F-4D97-AF65-F5344CB8AC3E}">
        <p14:creationId xmlns:p14="http://schemas.microsoft.com/office/powerpoint/2010/main" val="3605819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Безопасность</a:t>
            </a:r>
            <a:endParaRPr lang="ru-RU" dirty="0"/>
          </a:p>
        </p:txBody>
      </p:sp>
      <p:sp>
        <p:nvSpPr>
          <p:cNvPr id="5" name="Текст 4"/>
          <p:cNvSpPr>
            <a:spLocks noGrp="1"/>
          </p:cNvSpPr>
          <p:nvPr>
            <p:ph type="body" idx="1"/>
          </p:nvPr>
        </p:nvSpPr>
        <p:spPr/>
        <p:txBody>
          <a:bodyPr/>
          <a:lstStyle/>
          <a:p>
            <a:endParaRPr lang="ru-RU"/>
          </a:p>
        </p:txBody>
      </p:sp>
    </p:spTree>
    <p:extLst>
      <p:ext uri="{BB962C8B-B14F-4D97-AF65-F5344CB8AC3E}">
        <p14:creationId xmlns:p14="http://schemas.microsoft.com/office/powerpoint/2010/main" val="212600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Безопасность</a:t>
            </a:r>
            <a:endParaRPr lang="ru-RU" dirty="0"/>
          </a:p>
        </p:txBody>
      </p:sp>
      <p:sp>
        <p:nvSpPr>
          <p:cNvPr id="5" name="TextBox 4"/>
          <p:cNvSpPr txBox="1"/>
          <p:nvPr/>
        </p:nvSpPr>
        <p:spPr>
          <a:xfrm>
            <a:off x="3058932" y="2993799"/>
            <a:ext cx="1139414" cy="461665"/>
          </a:xfrm>
          <a:prstGeom prst="rect">
            <a:avLst/>
          </a:prstGeom>
          <a:noFill/>
        </p:spPr>
        <p:txBody>
          <a:bodyPr wrap="none" rtlCol="0">
            <a:spAutoFit/>
          </a:bodyPr>
          <a:lstStyle/>
          <a:p>
            <a:r>
              <a:rPr lang="ru-RU" sz="2400" dirty="0"/>
              <a:t>Удобно</a:t>
            </a:r>
          </a:p>
        </p:txBody>
      </p:sp>
      <p:sp>
        <p:nvSpPr>
          <p:cNvPr id="6" name="TextBox 5"/>
          <p:cNvSpPr txBox="1"/>
          <p:nvPr/>
        </p:nvSpPr>
        <p:spPr>
          <a:xfrm>
            <a:off x="7783339" y="1974886"/>
            <a:ext cx="1560042" cy="461665"/>
          </a:xfrm>
          <a:prstGeom prst="rect">
            <a:avLst/>
          </a:prstGeom>
          <a:noFill/>
        </p:spPr>
        <p:txBody>
          <a:bodyPr wrap="none" rtlCol="0">
            <a:spAutoFit/>
          </a:bodyPr>
          <a:lstStyle/>
          <a:p>
            <a:r>
              <a:rPr lang="ru-RU" sz="2400" dirty="0"/>
              <a:t>Безопасно</a:t>
            </a:r>
          </a:p>
        </p:txBody>
      </p:sp>
      <p:sp>
        <p:nvSpPr>
          <p:cNvPr id="7" name="TextBox 6"/>
          <p:cNvSpPr txBox="1"/>
          <p:nvPr/>
        </p:nvSpPr>
        <p:spPr>
          <a:xfrm>
            <a:off x="7381819" y="4941169"/>
            <a:ext cx="1751249" cy="461665"/>
          </a:xfrm>
          <a:prstGeom prst="rect">
            <a:avLst/>
          </a:prstGeom>
          <a:noFill/>
        </p:spPr>
        <p:txBody>
          <a:bodyPr wrap="none" rtlCol="0">
            <a:spAutoFit/>
          </a:bodyPr>
          <a:lstStyle/>
          <a:p>
            <a:r>
              <a:rPr lang="ru-RU" sz="2400" dirty="0"/>
              <a:t>Реализуемо</a:t>
            </a: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445" y="1382909"/>
            <a:ext cx="4145111" cy="4145111"/>
          </a:xfrm>
          <a:prstGeom prst="rect">
            <a:avLst/>
          </a:prstGeom>
        </p:spPr>
      </p:pic>
    </p:spTree>
    <p:extLst>
      <p:ext uri="{BB962C8B-B14F-4D97-AF65-F5344CB8AC3E}">
        <p14:creationId xmlns:p14="http://schemas.microsoft.com/office/powerpoint/2010/main" val="276423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Безопасность?..</a:t>
            </a:r>
            <a:endParaRPr lang="ru-RU"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2900"/>
            <a:ext cx="7867650" cy="5245100"/>
          </a:xfrm>
          <a:prstGeom prst="rect">
            <a:avLst/>
          </a:prstGeom>
        </p:spPr>
      </p:pic>
      <p:pic>
        <p:nvPicPr>
          <p:cNvPr id="6" name="Объект 5"/>
          <p:cNvPicPr>
            <a:picLocks noGrp="1" noChangeAspect="1"/>
          </p:cNvPicPr>
          <p:nvPr>
            <p:ph idx="1"/>
          </p:nvPr>
        </p:nvPicPr>
        <p:blipFill rotWithShape="1">
          <a:blip r:embed="rId4">
            <a:extLst>
              <a:ext uri="{28A0092B-C50C-407E-A947-70E740481C1C}">
                <a14:useLocalDpi xmlns:a14="http://schemas.microsoft.com/office/drawing/2010/main" val="0"/>
              </a:ext>
            </a:extLst>
          </a:blip>
          <a:srcRect l="14539" r="22022" b="31273"/>
          <a:stretch/>
        </p:blipFill>
        <p:spPr>
          <a:xfrm>
            <a:off x="6816080" y="1268760"/>
            <a:ext cx="5077486" cy="4125457"/>
          </a:xfrm>
        </p:spPr>
      </p:pic>
      <p:sp>
        <p:nvSpPr>
          <p:cNvPr id="8" name="Стрелка вправо 7"/>
          <p:cNvSpPr/>
          <p:nvPr/>
        </p:nvSpPr>
        <p:spPr>
          <a:xfrm rot="20881033">
            <a:off x="4700637" y="4083315"/>
            <a:ext cx="3687139" cy="1512168"/>
          </a:xfrm>
          <a:prstGeom prst="rightArrow">
            <a:avLst>
              <a:gd name="adj1" fmla="val 50000"/>
              <a:gd name="adj2" fmla="val 59414"/>
            </a:avLst>
          </a:prstGeom>
          <a:solidFill>
            <a:srgbClr val="C0504D">
              <a:alpha val="4117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92579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И что дальше?</a:t>
            </a:r>
            <a:endParaRPr lang="ru-RU" dirty="0"/>
          </a:p>
        </p:txBody>
      </p:sp>
      <p:sp>
        <p:nvSpPr>
          <p:cNvPr id="5" name="Текст 4"/>
          <p:cNvSpPr>
            <a:spLocks noGrp="1"/>
          </p:cNvSpPr>
          <p:nvPr>
            <p:ph type="body" idx="1"/>
          </p:nvPr>
        </p:nvSpPr>
        <p:spPr/>
        <p:txBody>
          <a:bodyPr/>
          <a:lstStyle/>
          <a:p>
            <a:endParaRPr lang="ru-RU"/>
          </a:p>
        </p:txBody>
      </p:sp>
      <p:pic>
        <p:nvPicPr>
          <p:cNvPr id="6" name="Рисунок 5"/>
          <p:cNvPicPr>
            <a:picLocks noChangeAspect="1"/>
          </p:cNvPicPr>
          <p:nvPr/>
        </p:nvPicPr>
        <p:blipFill>
          <a:blip r:embed="rId3"/>
          <a:stretch>
            <a:fillRect/>
          </a:stretch>
        </p:blipFill>
        <p:spPr>
          <a:xfrm>
            <a:off x="6137972" y="908720"/>
            <a:ext cx="5544616" cy="5544616"/>
          </a:xfrm>
          <a:prstGeom prst="rect">
            <a:avLst/>
          </a:prstGeom>
        </p:spPr>
      </p:pic>
    </p:spTree>
    <p:extLst>
      <p:ext uri="{BB962C8B-B14F-4D97-AF65-F5344CB8AC3E}">
        <p14:creationId xmlns:p14="http://schemas.microsoft.com/office/powerpoint/2010/main" val="186399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Система пяти шагов </a:t>
            </a:r>
            <a:endParaRPr lang="ru-RU" dirty="0"/>
          </a:p>
        </p:txBody>
      </p:sp>
      <p:sp>
        <p:nvSpPr>
          <p:cNvPr id="5" name="Объект 4"/>
          <p:cNvSpPr>
            <a:spLocks noGrp="1"/>
          </p:cNvSpPr>
          <p:nvPr>
            <p:ph idx="1"/>
          </p:nvPr>
        </p:nvSpPr>
        <p:spPr/>
        <p:txBody>
          <a:bodyPr/>
          <a:lstStyle/>
          <a:p>
            <a:pPr marL="457200" indent="-457200">
              <a:buAutoNum type="arabicPeriod"/>
            </a:pPr>
            <a:r>
              <a:rPr lang="ru-RU" dirty="0" smtClean="0"/>
              <a:t>Изучить</a:t>
            </a:r>
            <a:r>
              <a:rPr lang="ru-RU" dirty="0"/>
              <a:t>, как система устроена </a:t>
            </a:r>
            <a:r>
              <a:rPr lang="ru-RU" dirty="0" smtClean="0"/>
              <a:t>внутри</a:t>
            </a:r>
          </a:p>
          <a:p>
            <a:pPr marL="457200" indent="-457200">
              <a:buAutoNum type="arabicPeriod"/>
            </a:pPr>
            <a:r>
              <a:rPr lang="ru-RU" dirty="0" smtClean="0"/>
              <a:t>Понять, как скажется на пользователях поломка частей системы.</a:t>
            </a:r>
          </a:p>
          <a:p>
            <a:pPr marL="457200" indent="-457200">
              <a:buAutoNum type="arabicPeriod"/>
            </a:pPr>
            <a:r>
              <a:rPr lang="ru-RU" dirty="0" smtClean="0"/>
              <a:t>Написать требования на ломающуюся систему</a:t>
            </a:r>
          </a:p>
          <a:p>
            <a:pPr marL="457200" indent="-457200">
              <a:buAutoNum type="arabicPeriod"/>
            </a:pPr>
            <a:r>
              <a:rPr lang="ru-RU" dirty="0" smtClean="0"/>
              <a:t>Узнать, как будут анализироваться ошибки</a:t>
            </a:r>
          </a:p>
          <a:p>
            <a:pPr marL="457200" indent="-457200">
              <a:buAutoNum type="arabicPeriod"/>
            </a:pPr>
            <a:r>
              <a:rPr lang="ru-RU" dirty="0" smtClean="0"/>
              <a:t>Вместе с архитектором донести важность реализации подсистем мониторинга и </a:t>
            </a:r>
            <a:r>
              <a:rPr lang="en-US" dirty="0" smtClean="0"/>
              <a:t>troubleshooting’</a:t>
            </a:r>
            <a:r>
              <a:rPr lang="ru-RU" dirty="0" smtClean="0"/>
              <a:t>а до заказчика</a:t>
            </a:r>
          </a:p>
          <a:p>
            <a:pPr marL="457200" indent="-457200">
              <a:buAutoNum type="arabicPeriod"/>
            </a:pPr>
            <a:endParaRPr lang="ru-RU" dirty="0" smtClean="0"/>
          </a:p>
          <a:p>
            <a:pPr marL="457200" indent="-457200">
              <a:buAutoNum type="arabicPeriod"/>
            </a:pPr>
            <a:endParaRPr lang="ru-RU" dirty="0"/>
          </a:p>
          <a:p>
            <a:pPr marL="457200" indent="-457200">
              <a:buAutoNum type="arabicPeriod"/>
            </a:pPr>
            <a:endParaRPr lang="ru-RU" dirty="0"/>
          </a:p>
        </p:txBody>
      </p:sp>
      <p:pic>
        <p:nvPicPr>
          <p:cNvPr id="2" name="Рисунок 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FilmGrain/>
                    </a14:imgEffect>
                    <a14:imgEffect>
                      <a14:saturation sat="231000"/>
                    </a14:imgEffect>
                  </a14:imgLayer>
                </a14:imgProps>
              </a:ext>
            </a:extLst>
          </a:blip>
          <a:stretch>
            <a:fillRect/>
          </a:stretch>
        </p:blipFill>
        <p:spPr>
          <a:xfrm>
            <a:off x="8976320" y="4005064"/>
            <a:ext cx="2700423" cy="2717092"/>
          </a:xfrm>
          <a:prstGeom prst="rect">
            <a:avLst/>
          </a:prstGeom>
          <a:noFill/>
        </p:spPr>
      </p:pic>
    </p:spTree>
    <p:extLst>
      <p:ext uri="{BB962C8B-B14F-4D97-AF65-F5344CB8AC3E}">
        <p14:creationId xmlns:p14="http://schemas.microsoft.com/office/powerpoint/2010/main" val="39325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C5E73BB-DC72-43CE-9F51-CCD8083FC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188640"/>
            <a:ext cx="3559049" cy="1749107"/>
          </a:xfrm>
          <a:prstGeom prst="rect">
            <a:avLst/>
          </a:prstGeom>
        </p:spPr>
      </p:pic>
      <p:sp>
        <p:nvSpPr>
          <p:cNvPr id="4" name="Title 1"/>
          <p:cNvSpPr txBox="1">
            <a:spLocks/>
          </p:cNvSpPr>
          <p:nvPr/>
        </p:nvSpPr>
        <p:spPr>
          <a:xfrm>
            <a:off x="1127448" y="2488314"/>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ru-RU" sz="3300" dirty="0"/>
              <a:t>Спасибо за </a:t>
            </a:r>
            <a:r>
              <a:rPr lang="ru-RU" sz="3300" dirty="0" smtClean="0"/>
              <a:t>внимание!</a:t>
            </a:r>
            <a:endParaRPr lang="ru-RU" sz="3300" dirty="0"/>
          </a:p>
        </p:txBody>
      </p:sp>
      <p:sp>
        <p:nvSpPr>
          <p:cNvPr id="6" name="Content Placeholder 2"/>
          <p:cNvSpPr txBox="1">
            <a:spLocks/>
          </p:cNvSpPr>
          <p:nvPr/>
        </p:nvSpPr>
        <p:spPr>
          <a:xfrm>
            <a:off x="1127448" y="3482486"/>
            <a:ext cx="6172200" cy="3394472"/>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sz="2700" dirty="0" smtClean="0">
                <a:solidFill>
                  <a:schemeClr val="accent1">
                    <a:lumMod val="50000"/>
                  </a:schemeClr>
                </a:solidFill>
              </a:rPr>
              <a:t>Выговский Леонид</a:t>
            </a:r>
            <a:endParaRPr lang="ru-RU" sz="2700" dirty="0">
              <a:solidFill>
                <a:schemeClr val="accent1">
                  <a:lumMod val="50000"/>
                </a:schemeClr>
              </a:solidFill>
            </a:endParaRPr>
          </a:p>
          <a:p>
            <a:r>
              <a:rPr lang="en-US" sz="2700" dirty="0" err="1" smtClean="0">
                <a:solidFill>
                  <a:schemeClr val="accent1">
                    <a:lumMod val="50000"/>
                  </a:schemeClr>
                </a:solidFill>
              </a:rPr>
              <a:t>TaskData</a:t>
            </a:r>
            <a:endParaRPr lang="en-US" sz="2700" dirty="0">
              <a:solidFill>
                <a:schemeClr val="accent1">
                  <a:lumMod val="50000"/>
                </a:schemeClr>
              </a:solidFill>
            </a:endParaRPr>
          </a:p>
          <a:p>
            <a:r>
              <a:rPr lang="en-US" sz="2700" dirty="0" smtClean="0">
                <a:solidFill>
                  <a:schemeClr val="accent1">
                    <a:lumMod val="50000"/>
                  </a:schemeClr>
                </a:solidFill>
              </a:rPr>
              <a:t>leonid.vygovskiy@gmail.com</a:t>
            </a:r>
            <a:endParaRPr lang="en-US" sz="2700" dirty="0">
              <a:solidFill>
                <a:schemeClr val="accent1">
                  <a:lumMod val="50000"/>
                </a:schemeClr>
              </a:solidFill>
            </a:endParaRPr>
          </a:p>
          <a:p>
            <a:r>
              <a:rPr lang="en-US" sz="2700" dirty="0" smtClean="0">
                <a:solidFill>
                  <a:schemeClr val="accent1">
                    <a:lumMod val="50000"/>
                  </a:schemeClr>
                </a:solidFill>
              </a:rPr>
              <a:t>http://vygovskiy.com</a:t>
            </a:r>
            <a:endParaRPr lang="en-US" sz="2700" dirty="0">
              <a:solidFill>
                <a:schemeClr val="accent1">
                  <a:lumMod val="50000"/>
                </a:schemeClr>
              </a:solidFill>
            </a:endParaRPr>
          </a:p>
          <a:p>
            <a:endParaRPr lang="en-US" sz="2400" dirty="0"/>
          </a:p>
        </p:txBody>
      </p:sp>
    </p:spTree>
    <p:extLst>
      <p:ext uri="{BB962C8B-B14F-4D97-AF65-F5344CB8AC3E}">
        <p14:creationId xmlns:p14="http://schemas.microsoft.com/office/powerpoint/2010/main" val="1841760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6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Архитектура и архитекторы</a:t>
            </a:r>
            <a:endParaRPr lang="ru-RU" dirty="0"/>
          </a:p>
        </p:txBody>
      </p:sp>
      <p:sp>
        <p:nvSpPr>
          <p:cNvPr id="5" name="Текст 4"/>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746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Что такое архитектура</a:t>
            </a:r>
            <a:endParaRPr lang="ru-RU" dirty="0"/>
          </a:p>
        </p:txBody>
      </p:sp>
      <p:sp>
        <p:nvSpPr>
          <p:cNvPr id="4" name="Объект 3"/>
          <p:cNvSpPr>
            <a:spLocks noGrp="1"/>
          </p:cNvSpPr>
          <p:nvPr>
            <p:ph idx="1"/>
          </p:nvPr>
        </p:nvSpPr>
        <p:spPr/>
        <p:txBody>
          <a:bodyPr/>
          <a:lstStyle/>
          <a:p>
            <a:r>
              <a:rPr lang="ru-RU" dirty="0"/>
              <a:t>Основные понятия или свойства системы в окружающей среде, воплощенной в ее элементах, отношениях и конкретных принципах ее проекта и развития</a:t>
            </a:r>
            <a:r>
              <a:rPr lang="ru-RU" dirty="0" smtClean="0"/>
              <a:t>.</a:t>
            </a:r>
          </a:p>
          <a:p>
            <a:endParaRPr lang="ru-RU" dirty="0"/>
          </a:p>
          <a:p>
            <a:pPr algn="r"/>
            <a:r>
              <a:rPr lang="ru-RU" i="1" dirty="0">
                <a:solidFill>
                  <a:schemeClr val="bg1">
                    <a:lumMod val="50000"/>
                  </a:schemeClr>
                </a:solidFill>
              </a:rPr>
              <a:t>ГОСТ Р 57100-2016/ISO/IEC/IEEE 42010:2011 </a:t>
            </a:r>
            <a:r>
              <a:rPr lang="ru-RU" i="1" dirty="0" smtClean="0">
                <a:solidFill>
                  <a:schemeClr val="bg1">
                    <a:lumMod val="50000"/>
                  </a:schemeClr>
                </a:solidFill>
              </a:rPr>
              <a:t/>
            </a:r>
            <a:br>
              <a:rPr lang="ru-RU" i="1" dirty="0" smtClean="0">
                <a:solidFill>
                  <a:schemeClr val="bg1">
                    <a:lumMod val="50000"/>
                  </a:schemeClr>
                </a:solidFill>
              </a:rPr>
            </a:br>
            <a:r>
              <a:rPr lang="ru-RU" i="1" dirty="0" smtClean="0">
                <a:solidFill>
                  <a:schemeClr val="bg1">
                    <a:lumMod val="50000"/>
                  </a:schemeClr>
                </a:solidFill>
              </a:rPr>
              <a:t>Системная </a:t>
            </a:r>
            <a:r>
              <a:rPr lang="ru-RU" i="1" dirty="0">
                <a:solidFill>
                  <a:schemeClr val="bg1">
                    <a:lumMod val="50000"/>
                  </a:schemeClr>
                </a:solidFill>
              </a:rPr>
              <a:t>и программная инженерия. </a:t>
            </a:r>
            <a:r>
              <a:rPr lang="ru-RU" i="1" dirty="0" smtClean="0">
                <a:solidFill>
                  <a:schemeClr val="bg1">
                    <a:lumMod val="50000"/>
                  </a:schemeClr>
                </a:solidFill>
              </a:rPr>
              <a:t/>
            </a:r>
            <a:br>
              <a:rPr lang="ru-RU" i="1" dirty="0" smtClean="0">
                <a:solidFill>
                  <a:schemeClr val="bg1">
                    <a:lumMod val="50000"/>
                  </a:schemeClr>
                </a:solidFill>
              </a:rPr>
            </a:br>
            <a:r>
              <a:rPr lang="ru-RU" i="1" dirty="0" smtClean="0">
                <a:solidFill>
                  <a:schemeClr val="bg1">
                    <a:lumMod val="50000"/>
                  </a:schemeClr>
                </a:solidFill>
              </a:rPr>
              <a:t>Описание </a:t>
            </a:r>
            <a:r>
              <a:rPr lang="ru-RU" i="1" dirty="0">
                <a:solidFill>
                  <a:schemeClr val="bg1">
                    <a:lumMod val="50000"/>
                  </a:schemeClr>
                </a:solidFill>
              </a:rPr>
              <a:t>архитектуры</a:t>
            </a:r>
          </a:p>
          <a:p>
            <a:pPr algn="r"/>
            <a:endParaRPr lang="ru-RU" dirty="0"/>
          </a:p>
        </p:txBody>
      </p:sp>
    </p:spTree>
    <p:extLst>
      <p:ext uri="{BB962C8B-B14F-4D97-AF65-F5344CB8AC3E}">
        <p14:creationId xmlns:p14="http://schemas.microsoft.com/office/powerpoint/2010/main" val="111911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Идеальный проект</a:t>
            </a:r>
            <a:endParaRPr lang="ru-RU" dirty="0"/>
          </a:p>
        </p:txBody>
      </p:sp>
      <p:sp>
        <p:nvSpPr>
          <p:cNvPr id="5" name="Текст 4"/>
          <p:cNvSpPr>
            <a:spLocks noGrp="1"/>
          </p:cNvSpPr>
          <p:nvPr>
            <p:ph type="body" idx="1"/>
          </p:nvPr>
        </p:nvSpPr>
        <p:spPr/>
        <p:txBody>
          <a:bodyPr>
            <a:normAutofit/>
          </a:bodyPr>
          <a:lstStyle/>
          <a:p>
            <a:r>
              <a:rPr lang="ru-RU" sz="1800" dirty="0" smtClean="0"/>
              <a:t>Вдохновляющая история</a:t>
            </a:r>
            <a:endParaRPr lang="ru-RU" sz="1800" dirty="0"/>
          </a:p>
        </p:txBody>
      </p:sp>
    </p:spTree>
    <p:extLst>
      <p:ext uri="{BB962C8B-B14F-4D97-AF65-F5344CB8AC3E}">
        <p14:creationId xmlns:p14="http://schemas.microsoft.com/office/powerpoint/2010/main" val="1896642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Прямоугольник 2"/>
          <p:cNvSpPr/>
          <p:nvPr/>
        </p:nvSpPr>
        <p:spPr>
          <a:xfrm>
            <a:off x="6023992" y="1600203"/>
            <a:ext cx="3096344" cy="46064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4" name="Объект 3"/>
          <p:cNvSpPr>
            <a:spLocks noGrp="1"/>
          </p:cNvSpPr>
          <p:nvPr>
            <p:ph idx="1"/>
          </p:nvPr>
        </p:nvSpPr>
        <p:spPr/>
        <p:txBody>
          <a:bodyPr/>
          <a:lstStyle/>
          <a:p>
            <a:r>
              <a:rPr lang="ru-RU" dirty="0"/>
              <a:t>Основные понятия или свойства системы </a:t>
            </a:r>
            <a:r>
              <a:rPr lang="ru-RU" b="1" dirty="0"/>
              <a:t>в окружающей среде</a:t>
            </a:r>
            <a:r>
              <a:rPr lang="ru-RU" dirty="0"/>
              <a:t>, воплощенной в ее элементах, отношениях и конкретных принципах ее проекта и развития</a:t>
            </a:r>
            <a:r>
              <a:rPr lang="ru-RU" dirty="0" smtClean="0"/>
              <a:t>.</a:t>
            </a:r>
          </a:p>
          <a:p>
            <a:endParaRPr lang="ru-RU" dirty="0"/>
          </a:p>
          <a:p>
            <a:pPr algn="r"/>
            <a:r>
              <a:rPr lang="ru-RU" i="1" dirty="0">
                <a:solidFill>
                  <a:schemeClr val="bg1">
                    <a:lumMod val="50000"/>
                  </a:schemeClr>
                </a:solidFill>
              </a:rPr>
              <a:t>ГОСТ Р 57100-2016/ISO/IEC/IEEE 42010:2011 </a:t>
            </a:r>
            <a:r>
              <a:rPr lang="ru-RU" i="1" dirty="0" smtClean="0">
                <a:solidFill>
                  <a:schemeClr val="bg1">
                    <a:lumMod val="50000"/>
                  </a:schemeClr>
                </a:solidFill>
              </a:rPr>
              <a:t/>
            </a:r>
            <a:br>
              <a:rPr lang="ru-RU" i="1" dirty="0" smtClean="0">
                <a:solidFill>
                  <a:schemeClr val="bg1">
                    <a:lumMod val="50000"/>
                  </a:schemeClr>
                </a:solidFill>
              </a:rPr>
            </a:br>
            <a:r>
              <a:rPr lang="ru-RU" i="1" dirty="0" smtClean="0">
                <a:solidFill>
                  <a:schemeClr val="bg1">
                    <a:lumMod val="50000"/>
                  </a:schemeClr>
                </a:solidFill>
              </a:rPr>
              <a:t>Системная </a:t>
            </a:r>
            <a:r>
              <a:rPr lang="ru-RU" i="1" dirty="0">
                <a:solidFill>
                  <a:schemeClr val="bg1">
                    <a:lumMod val="50000"/>
                  </a:schemeClr>
                </a:solidFill>
              </a:rPr>
              <a:t>и программная инженерия. </a:t>
            </a:r>
            <a:r>
              <a:rPr lang="ru-RU" i="1" dirty="0" smtClean="0">
                <a:solidFill>
                  <a:schemeClr val="bg1">
                    <a:lumMod val="50000"/>
                  </a:schemeClr>
                </a:solidFill>
              </a:rPr>
              <a:t/>
            </a:r>
            <a:br>
              <a:rPr lang="ru-RU" i="1" dirty="0" smtClean="0">
                <a:solidFill>
                  <a:schemeClr val="bg1">
                    <a:lumMod val="50000"/>
                  </a:schemeClr>
                </a:solidFill>
              </a:rPr>
            </a:br>
            <a:r>
              <a:rPr lang="ru-RU" i="1" dirty="0" smtClean="0">
                <a:solidFill>
                  <a:schemeClr val="bg1">
                    <a:lumMod val="50000"/>
                  </a:schemeClr>
                </a:solidFill>
              </a:rPr>
              <a:t>Описание </a:t>
            </a:r>
            <a:r>
              <a:rPr lang="ru-RU" i="1" dirty="0">
                <a:solidFill>
                  <a:schemeClr val="bg1">
                    <a:lumMod val="50000"/>
                  </a:schemeClr>
                </a:solidFill>
              </a:rPr>
              <a:t>архитектуры</a:t>
            </a:r>
          </a:p>
          <a:p>
            <a:pPr algn="r"/>
            <a:endParaRPr lang="ru-RU" dirty="0"/>
          </a:p>
        </p:txBody>
      </p:sp>
      <p:sp>
        <p:nvSpPr>
          <p:cNvPr id="2" name="Заголовок 1"/>
          <p:cNvSpPr>
            <a:spLocks noGrp="1"/>
          </p:cNvSpPr>
          <p:nvPr>
            <p:ph type="title"/>
          </p:nvPr>
        </p:nvSpPr>
        <p:spPr/>
        <p:txBody>
          <a:bodyPr/>
          <a:lstStyle/>
          <a:p>
            <a:r>
              <a:rPr lang="ru-RU" dirty="0" smtClean="0"/>
              <a:t>Что такое архитектура</a:t>
            </a:r>
            <a:endParaRPr lang="ru-RU" dirty="0"/>
          </a:p>
        </p:txBody>
      </p:sp>
    </p:spTree>
    <p:extLst>
      <p:ext uri="{BB962C8B-B14F-4D97-AF65-F5344CB8AC3E}">
        <p14:creationId xmlns:p14="http://schemas.microsoft.com/office/powerpoint/2010/main" val="268931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Какие архитекторы бывают?</a:t>
            </a:r>
            <a:endParaRPr lang="ru-RU" dirty="0"/>
          </a:p>
        </p:txBody>
      </p:sp>
      <p:sp>
        <p:nvSpPr>
          <p:cNvPr id="6" name="Прямоугольник 5"/>
          <p:cNvSpPr/>
          <p:nvPr/>
        </p:nvSpPr>
        <p:spPr>
          <a:xfrm>
            <a:off x="5602288" y="6021288"/>
            <a:ext cx="4608512" cy="369332"/>
          </a:xfrm>
          <a:prstGeom prst="rect">
            <a:avLst/>
          </a:prstGeom>
        </p:spPr>
        <p:txBody>
          <a:bodyPr wrap="square">
            <a:spAutoFit/>
          </a:bodyPr>
          <a:lstStyle/>
          <a:p>
            <a:r>
              <a:rPr lang="ru-RU" dirty="0"/>
              <a:t>https://mxsmirnov.com/2016/07/29/recruting/</a:t>
            </a:r>
          </a:p>
        </p:txBody>
      </p:sp>
      <p:pic>
        <p:nvPicPr>
          <p:cNvPr id="7" name="Объект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1039" y="1268761"/>
            <a:ext cx="7769923" cy="4525963"/>
          </a:xfrm>
          <a:prstGeom prst="rect">
            <a:avLst/>
          </a:prstGeom>
        </p:spPr>
      </p:pic>
    </p:spTree>
    <p:extLst>
      <p:ext uri="{BB962C8B-B14F-4D97-AF65-F5344CB8AC3E}">
        <p14:creationId xmlns:p14="http://schemas.microsoft.com/office/powerpoint/2010/main" val="405678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Какие архитекторы бывают?</a:t>
            </a:r>
            <a:endParaRPr lang="ru-RU" dirty="0"/>
          </a:p>
        </p:txBody>
      </p:sp>
      <p:sp>
        <p:nvSpPr>
          <p:cNvPr id="6" name="Прямоугольник 5"/>
          <p:cNvSpPr/>
          <p:nvPr/>
        </p:nvSpPr>
        <p:spPr>
          <a:xfrm>
            <a:off x="5602288" y="6021288"/>
            <a:ext cx="4608512" cy="369332"/>
          </a:xfrm>
          <a:prstGeom prst="rect">
            <a:avLst/>
          </a:prstGeom>
        </p:spPr>
        <p:txBody>
          <a:bodyPr wrap="square">
            <a:spAutoFit/>
          </a:bodyPr>
          <a:lstStyle/>
          <a:p>
            <a:r>
              <a:rPr lang="ru-RU" dirty="0"/>
              <a:t>https://mxsmirnov.com/2016/07/29/recruting/</a:t>
            </a:r>
          </a:p>
        </p:txBody>
      </p:sp>
      <p:pic>
        <p:nvPicPr>
          <p:cNvPr id="7" name="Объект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1039" y="1268761"/>
            <a:ext cx="7769923" cy="4525963"/>
          </a:xfrm>
          <a:prstGeom prst="rect">
            <a:avLst/>
          </a:prstGeom>
        </p:spPr>
      </p:pic>
      <p:sp>
        <p:nvSpPr>
          <p:cNvPr id="3" name="Прямоугольник 2"/>
          <p:cNvSpPr/>
          <p:nvPr/>
        </p:nvSpPr>
        <p:spPr>
          <a:xfrm>
            <a:off x="5951984" y="1196752"/>
            <a:ext cx="2088232" cy="4680520"/>
          </a:xfrm>
          <a:prstGeom prst="rect">
            <a:avLst/>
          </a:prstGeom>
          <a:noFill/>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140982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про ЭЦП в браузере</a:t>
            </a:r>
            <a:endParaRPr lang="ru-RU" dirty="0"/>
          </a:p>
        </p:txBody>
      </p:sp>
      <p:sp>
        <p:nvSpPr>
          <p:cNvPr id="3" name="Объект 2"/>
          <p:cNvSpPr>
            <a:spLocks noGrp="1"/>
          </p:cNvSpPr>
          <p:nvPr>
            <p:ph idx="1"/>
          </p:nvPr>
        </p:nvSpPr>
        <p:spPr/>
        <p:txBody>
          <a:bodyPr/>
          <a:lstStyle/>
          <a:p>
            <a:r>
              <a:rPr lang="ru-RU" dirty="0" smtClean="0"/>
              <a:t>ЭЦП – электронная цифровая подпись.</a:t>
            </a:r>
            <a:endParaRPr lang="ru-RU" dirty="0"/>
          </a:p>
        </p:txBody>
      </p:sp>
      <p:sp>
        <p:nvSpPr>
          <p:cNvPr id="6" name="Прямоугольник 5"/>
          <p:cNvSpPr/>
          <p:nvPr/>
        </p:nvSpPr>
        <p:spPr>
          <a:xfrm>
            <a:off x="2160666" y="2322588"/>
            <a:ext cx="2232248" cy="93610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ru-RU" dirty="0" smtClean="0"/>
              <a:t>Данные</a:t>
            </a:r>
            <a:endParaRPr lang="ru-RU" dirty="0"/>
          </a:p>
        </p:txBody>
      </p:sp>
      <p:sp>
        <p:nvSpPr>
          <p:cNvPr id="7" name="Стрелка вправо 6"/>
          <p:cNvSpPr/>
          <p:nvPr/>
        </p:nvSpPr>
        <p:spPr>
          <a:xfrm>
            <a:off x="4637528" y="3620868"/>
            <a:ext cx="978408"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8" name="Блок-схема: типовой процесс 7"/>
          <p:cNvSpPr/>
          <p:nvPr/>
        </p:nvSpPr>
        <p:spPr>
          <a:xfrm>
            <a:off x="5728311" y="2322588"/>
            <a:ext cx="2348216" cy="3338660"/>
          </a:xfrm>
          <a:prstGeom prst="flowChartPredefined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dirty="0" smtClean="0"/>
              <a:t>Алгоритм ЭЦП</a:t>
            </a:r>
            <a:endParaRPr lang="ru-RU" sz="2000" dirty="0"/>
          </a:p>
        </p:txBody>
      </p:sp>
      <p:sp>
        <p:nvSpPr>
          <p:cNvPr id="9" name="Стрелка вправо 8"/>
          <p:cNvSpPr/>
          <p:nvPr/>
        </p:nvSpPr>
        <p:spPr>
          <a:xfrm>
            <a:off x="8361851" y="3620868"/>
            <a:ext cx="978408" cy="48463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10" name="Прямоугольник 9"/>
          <p:cNvSpPr/>
          <p:nvPr/>
        </p:nvSpPr>
        <p:spPr>
          <a:xfrm>
            <a:off x="2159951" y="4725144"/>
            <a:ext cx="2232248" cy="9361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ru-RU" dirty="0" smtClean="0"/>
              <a:t>Публичный ключ автора данных</a:t>
            </a:r>
            <a:endParaRPr lang="ru-RU" dirty="0"/>
          </a:p>
        </p:txBody>
      </p:sp>
      <p:sp>
        <p:nvSpPr>
          <p:cNvPr id="11" name="Улыбающееся лицо 10"/>
          <p:cNvSpPr/>
          <p:nvPr/>
        </p:nvSpPr>
        <p:spPr>
          <a:xfrm>
            <a:off x="414803" y="3023244"/>
            <a:ext cx="1224136" cy="1152128"/>
          </a:xfrm>
          <a:prstGeom prst="smileyFac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dirty="0"/>
          </a:p>
        </p:txBody>
      </p:sp>
      <p:sp>
        <p:nvSpPr>
          <p:cNvPr id="12" name="Прямоугольник 11"/>
          <p:cNvSpPr/>
          <p:nvPr/>
        </p:nvSpPr>
        <p:spPr>
          <a:xfrm>
            <a:off x="9687428" y="3336270"/>
            <a:ext cx="1921281" cy="105382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ru-RU" dirty="0" smtClean="0"/>
              <a:t>Результат проверки</a:t>
            </a:r>
            <a:endParaRPr lang="ru-RU" dirty="0"/>
          </a:p>
        </p:txBody>
      </p:sp>
      <p:sp>
        <p:nvSpPr>
          <p:cNvPr id="4" name="TextBox 3"/>
          <p:cNvSpPr txBox="1"/>
          <p:nvPr/>
        </p:nvSpPr>
        <p:spPr>
          <a:xfrm>
            <a:off x="227655" y="4323761"/>
            <a:ext cx="1619354" cy="369332"/>
          </a:xfrm>
          <a:prstGeom prst="rect">
            <a:avLst/>
          </a:prstGeom>
          <a:noFill/>
        </p:spPr>
        <p:txBody>
          <a:bodyPr wrap="none" rtlCol="0">
            <a:spAutoFit/>
          </a:bodyPr>
          <a:lstStyle/>
          <a:p>
            <a:r>
              <a:rPr lang="ru-RU" dirty="0" smtClean="0"/>
              <a:t>Проверяющий</a:t>
            </a:r>
            <a:endParaRPr lang="ru-RU" dirty="0"/>
          </a:p>
        </p:txBody>
      </p:sp>
      <p:sp>
        <p:nvSpPr>
          <p:cNvPr id="13" name="Прямоугольник 12"/>
          <p:cNvSpPr/>
          <p:nvPr/>
        </p:nvSpPr>
        <p:spPr>
          <a:xfrm>
            <a:off x="2163497" y="3465004"/>
            <a:ext cx="2228702" cy="105382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ru-RU" dirty="0" smtClean="0"/>
              <a:t>Подпись</a:t>
            </a:r>
            <a:endParaRPr lang="ru-RU" dirty="0"/>
          </a:p>
        </p:txBody>
      </p:sp>
    </p:spTree>
    <p:extLst>
      <p:ext uri="{BB962C8B-B14F-4D97-AF65-F5344CB8AC3E}">
        <p14:creationId xmlns:p14="http://schemas.microsoft.com/office/powerpoint/2010/main" val="4154037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ru-RU" sz="3300"/>
              <a:t>Слайд с фото</a:t>
            </a:r>
            <a:endParaRPr lang="ru-RU" sz="3300" dirty="0"/>
          </a:p>
        </p:txBody>
      </p:sp>
      <p:pic>
        <p:nvPicPr>
          <p:cNvPr id="8" name="Picture 2"/>
          <p:cNvPicPr>
            <a:picLocks noChangeAspect="1" noChangeArrowheads="1"/>
          </p:cNvPicPr>
          <p:nvPr/>
        </p:nvPicPr>
        <p:blipFill>
          <a:blip r:embed="rId3" cstate="print"/>
          <a:srcRect/>
          <a:stretch>
            <a:fillRect/>
          </a:stretch>
        </p:blipFill>
        <p:spPr bwMode="auto">
          <a:xfrm>
            <a:off x="2667000" y="2057400"/>
            <a:ext cx="6858000" cy="4580930"/>
          </a:xfrm>
          <a:prstGeom prst="rect">
            <a:avLst/>
          </a:prstGeom>
          <a:noFill/>
          <a:ln w="9525">
            <a:noFill/>
            <a:miter lim="800000"/>
            <a:headEnd/>
            <a:tailEnd/>
          </a:ln>
        </p:spPr>
      </p:pic>
      <p:pic>
        <p:nvPicPr>
          <p:cNvPr id="3" name="Рисунок 2">
            <a:extLst>
              <a:ext uri="{FF2B5EF4-FFF2-40B4-BE49-F238E27FC236}">
                <a16:creationId xmlns:a16="http://schemas.microsoft.com/office/drawing/2014/main" id="{7F96982E-92D4-467D-9B61-C4223EAAF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6028" y="866887"/>
            <a:ext cx="905455" cy="444989"/>
          </a:xfrm>
          <a:prstGeom prst="rect">
            <a:avLst/>
          </a:prstGeom>
        </p:spPr>
      </p:pic>
    </p:spTree>
    <p:extLst>
      <p:ext uri="{BB962C8B-B14F-4D97-AF65-F5344CB8AC3E}">
        <p14:creationId xmlns:p14="http://schemas.microsoft.com/office/powerpoint/2010/main" val="1262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2"/>
          <p:cNvPicPr>
            <a:picLocks noChangeAspect="1" noChangeArrowheads="1"/>
          </p:cNvPicPr>
          <p:nvPr/>
        </p:nvPicPr>
        <p:blipFill>
          <a:blip r:embed="rId3" cstate="print"/>
          <a:srcRect/>
          <a:stretch>
            <a:fillRect/>
          </a:stretch>
        </p:blipFill>
        <p:spPr bwMode="auto">
          <a:xfrm>
            <a:off x="2667002" y="857251"/>
            <a:ext cx="6857999" cy="5164038"/>
          </a:xfrm>
          <a:prstGeom prst="rect">
            <a:avLst/>
          </a:prstGeom>
          <a:noFill/>
          <a:ln w="9525">
            <a:noFill/>
            <a:miter lim="800000"/>
            <a:headEnd/>
            <a:tailEnd/>
          </a:ln>
        </p:spPr>
      </p:pic>
      <p:sp>
        <p:nvSpPr>
          <p:cNvPr id="10" name="Title 1"/>
          <p:cNvSpPr txBox="1">
            <a:spLocks/>
          </p:cNvSpPr>
          <p:nvPr/>
        </p:nvSpPr>
        <p:spPr>
          <a:xfrm>
            <a:off x="2667000" y="1063229"/>
            <a:ext cx="68580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ru-RU" sz="3300"/>
              <a:t>Полноэкранное фото</a:t>
            </a:r>
            <a:endParaRPr lang="ru-RU" sz="3300" dirty="0"/>
          </a:p>
        </p:txBody>
      </p:sp>
    </p:spTree>
    <p:extLst>
      <p:ext uri="{BB962C8B-B14F-4D97-AF65-F5344CB8AC3E}">
        <p14:creationId xmlns:p14="http://schemas.microsoft.com/office/powerpoint/2010/main" val="256529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ru-RU" sz="3300"/>
              <a:t>Сравнение</a:t>
            </a:r>
            <a:endParaRPr lang="ru-RU" sz="3300" dirty="0"/>
          </a:p>
        </p:txBody>
      </p:sp>
      <p:sp>
        <p:nvSpPr>
          <p:cNvPr id="5" name="Content Placeholder 7"/>
          <p:cNvSpPr txBox="1">
            <a:spLocks/>
          </p:cNvSpPr>
          <p:nvPr/>
        </p:nvSpPr>
        <p:spPr>
          <a:xfrm>
            <a:off x="3009900" y="2078851"/>
            <a:ext cx="2708058" cy="3186354"/>
          </a:xfrm>
          <a:prstGeom prst="rect">
            <a:avLst/>
          </a:prstGeom>
        </p:spPr>
        <p:txBody>
          <a:bodyPr vert="horz" lIns="68580" tIns="34290" rIns="68580" bIns="3429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ru-RU" sz="3000" b="1">
                <a:solidFill>
                  <a:schemeClr val="accent5">
                    <a:lumMod val="50000"/>
                  </a:schemeClr>
                </a:solidFill>
              </a:rPr>
              <a:t>Слева</a:t>
            </a:r>
            <a:endParaRPr lang="ru-RU" sz="3000" b="1" dirty="0">
              <a:solidFill>
                <a:schemeClr val="accent5">
                  <a:lumMod val="50000"/>
                </a:schemeClr>
              </a:solidFill>
            </a:endParaRPr>
          </a:p>
        </p:txBody>
      </p:sp>
      <p:sp>
        <p:nvSpPr>
          <p:cNvPr id="6" name="Content Placeholder 8"/>
          <p:cNvSpPr txBox="1">
            <a:spLocks/>
          </p:cNvSpPr>
          <p:nvPr/>
        </p:nvSpPr>
        <p:spPr>
          <a:xfrm>
            <a:off x="6528048" y="2078851"/>
            <a:ext cx="2654052" cy="3186354"/>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ru-RU" sz="3000" b="1">
                <a:solidFill>
                  <a:schemeClr val="accent6">
                    <a:lumMod val="75000"/>
                  </a:schemeClr>
                </a:solidFill>
              </a:rPr>
              <a:t>Справа</a:t>
            </a:r>
            <a:endParaRPr lang="ru-RU" sz="3000" b="1" dirty="0">
              <a:solidFill>
                <a:schemeClr val="accent6">
                  <a:lumMod val="75000"/>
                </a:schemeClr>
              </a:solidFill>
            </a:endParaRPr>
          </a:p>
        </p:txBody>
      </p:sp>
      <p:cxnSp>
        <p:nvCxnSpPr>
          <p:cNvPr id="9" name="Straight Connector 10"/>
          <p:cNvCxnSpPr/>
          <p:nvPr/>
        </p:nvCxnSpPr>
        <p:spPr>
          <a:xfrm rot="5400000">
            <a:off x="4585404" y="3726033"/>
            <a:ext cx="307834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D4991619-E92F-491C-8671-623DE81E46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028" y="866887"/>
            <a:ext cx="905455" cy="444989"/>
          </a:xfrm>
          <a:prstGeom prst="rect">
            <a:avLst/>
          </a:prstGeom>
        </p:spPr>
      </p:pic>
    </p:spTree>
    <p:extLst>
      <p:ext uri="{BB962C8B-B14F-4D97-AF65-F5344CB8AC3E}">
        <p14:creationId xmlns:p14="http://schemas.microsoft.com/office/powerpoint/2010/main" val="372116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txBox="1">
            <a:spLocks/>
          </p:cNvSpPr>
          <p:nvPr/>
        </p:nvSpPr>
        <p:spPr>
          <a:xfrm>
            <a:off x="3009900" y="106322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3300"/>
              <a:t>Bullet list</a:t>
            </a:r>
            <a:endParaRPr lang="ru-RU" sz="3300" dirty="0"/>
          </a:p>
        </p:txBody>
      </p:sp>
      <p:sp>
        <p:nvSpPr>
          <p:cNvPr id="8" name="Content Placeholder 2"/>
          <p:cNvSpPr txBox="1">
            <a:spLocks/>
          </p:cNvSpPr>
          <p:nvPr/>
        </p:nvSpPr>
        <p:spPr>
          <a:xfrm>
            <a:off x="3009900" y="2057401"/>
            <a:ext cx="6515100" cy="3394472"/>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Font typeface="Arial" pitchFamily="34" charset="0"/>
              <a:buChar char="•"/>
            </a:pPr>
            <a:r>
              <a:rPr lang="ru-RU" sz="3000" spc="-113" dirty="0">
                <a:solidFill>
                  <a:schemeClr val="accent4">
                    <a:lumMod val="75000"/>
                  </a:schemeClr>
                </a:solidFill>
              </a:rPr>
              <a:t>Пункты можно выделять цветами.</a:t>
            </a:r>
          </a:p>
          <a:p>
            <a:pPr algn="l">
              <a:buFont typeface="Arial" pitchFamily="34" charset="0"/>
              <a:buChar char="•"/>
            </a:pPr>
            <a:r>
              <a:rPr lang="ru-RU" sz="3000" dirty="0">
                <a:solidFill>
                  <a:schemeClr val="accent5">
                    <a:lumMod val="50000"/>
                  </a:schemeClr>
                </a:solidFill>
              </a:rPr>
              <a:t>Так получается веселее</a:t>
            </a:r>
            <a:endParaRPr lang="ru-RU" sz="3000" dirty="0"/>
          </a:p>
          <a:p>
            <a:pPr algn="l">
              <a:buFont typeface="Arial" pitchFamily="34" charset="0"/>
              <a:buChar char="•"/>
            </a:pPr>
            <a:r>
              <a:rPr lang="ru-RU" sz="3000" dirty="0">
                <a:solidFill>
                  <a:schemeClr val="accent3">
                    <a:lumMod val="75000"/>
                  </a:schemeClr>
                </a:solidFill>
              </a:rPr>
              <a:t>и лучше различается визуально</a:t>
            </a:r>
          </a:p>
          <a:p>
            <a:pPr algn="l">
              <a:buFont typeface="Arial" pitchFamily="34" charset="0"/>
              <a:buChar char="•"/>
            </a:pPr>
            <a:r>
              <a:rPr lang="ru-RU" sz="3000" dirty="0">
                <a:solidFill>
                  <a:schemeClr val="accent6">
                    <a:lumMod val="75000"/>
                  </a:schemeClr>
                </a:solidFill>
              </a:rPr>
              <a:t>(не увлекайтесь количеством)</a:t>
            </a:r>
          </a:p>
        </p:txBody>
      </p:sp>
      <p:pic>
        <p:nvPicPr>
          <p:cNvPr id="6" name="Рисунок 5">
            <a:extLst>
              <a:ext uri="{FF2B5EF4-FFF2-40B4-BE49-F238E27FC236}">
                <a16:creationId xmlns:a16="http://schemas.microsoft.com/office/drawing/2014/main" id="{B14FF0FE-E618-4B8C-BA39-FC7ACDBAE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028" y="866887"/>
            <a:ext cx="905455" cy="444989"/>
          </a:xfrm>
          <a:prstGeom prst="rect">
            <a:avLst/>
          </a:prstGeom>
        </p:spPr>
      </p:pic>
    </p:spTree>
    <p:extLst>
      <p:ext uri="{BB962C8B-B14F-4D97-AF65-F5344CB8AC3E}">
        <p14:creationId xmlns:p14="http://schemas.microsoft.com/office/powerpoint/2010/main" val="61493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68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templat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Презентация1" id="{65853D8E-0126-4B3C-AA55-98C4365E9D5B}" vid="{5B92CDAC-8680-455E-A253-5CF1C58B6D28}"/>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skData2017-presentation_Template" id="{DD431841-8757-4447-8E83-B61450BE67FF}" vid="{746232A7-50C9-4CBD-B432-738947A857ED}"/>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pwuhgc4w33971</Template>
  <TotalTime>2457</TotalTime>
  <Words>1436</Words>
  <Application>Microsoft Office PowerPoint</Application>
  <PresentationFormat>Широкоэкранный</PresentationFormat>
  <Paragraphs>279</Paragraphs>
  <Slides>77</Slides>
  <Notes>37</Notes>
  <HiddenSlides>13</HiddenSlides>
  <MMClips>0</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77</vt:i4>
      </vt:variant>
    </vt:vector>
  </HeadingPairs>
  <TitlesOfParts>
    <vt:vector size="83" baseType="lpstr">
      <vt:lpstr>Arial</vt:lpstr>
      <vt:lpstr>Calibri</vt:lpstr>
      <vt:lpstr>Calibri Light</vt:lpstr>
      <vt:lpstr>Cambria Math</vt:lpstr>
      <vt:lpstr>presentation-template</vt:lpstr>
      <vt:lpstr>Тема Office</vt:lpstr>
      <vt:lpstr>Качество ИС  как это видит архитектор</vt:lpstr>
      <vt:lpstr>Будет ли мне интересно?</vt:lpstr>
      <vt:lpstr>О докладчике</vt:lpstr>
      <vt:lpstr>Презентация PowerPoint</vt:lpstr>
      <vt:lpstr>Презентация PowerPoint</vt:lpstr>
      <vt:lpstr>Презентация PowerPoint</vt:lpstr>
      <vt:lpstr>Идеальный проект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Заклепки</vt:lpstr>
      <vt:lpstr>Как это было</vt:lpstr>
      <vt:lpstr>Печальный конец</vt:lpstr>
      <vt:lpstr>Задача архитектора</vt:lpstr>
      <vt:lpstr>Что такое качество?</vt:lpstr>
      <vt:lpstr>Качество</vt:lpstr>
      <vt:lpstr>Качество</vt:lpstr>
      <vt:lpstr>Презентация PowerPoint</vt:lpstr>
      <vt:lpstr>Презентация PowerPoint</vt:lpstr>
      <vt:lpstr>Модели качества</vt:lpstr>
      <vt:lpstr>Модель качества SQuaRE</vt:lpstr>
      <vt:lpstr>Модель качества SQuaRE</vt:lpstr>
      <vt:lpstr>Производительность</vt:lpstr>
      <vt:lpstr>Производительность</vt:lpstr>
      <vt:lpstr>Производительность</vt:lpstr>
      <vt:lpstr>Презентация PowerPoint</vt:lpstr>
      <vt:lpstr>Презентация PowerPoint</vt:lpstr>
      <vt:lpstr>История про ЭЦП в браузере</vt:lpstr>
      <vt:lpstr>Масштабируемость</vt:lpstr>
      <vt:lpstr>Типы масштабирования</vt:lpstr>
      <vt:lpstr>Масштабируемость</vt:lpstr>
      <vt:lpstr>Масштабируемость</vt:lpstr>
      <vt:lpstr>Надежность</vt:lpstr>
      <vt:lpstr>Надежность</vt:lpstr>
      <vt:lpstr>Презентация PowerPoint</vt:lpstr>
      <vt:lpstr>Ненадежность</vt:lpstr>
      <vt:lpstr>Ненадежность. Магические девятки</vt:lpstr>
      <vt:lpstr>Презентация PowerPoint</vt:lpstr>
      <vt:lpstr>Ненадежность</vt:lpstr>
      <vt:lpstr>Ненадежность</vt:lpstr>
      <vt:lpstr>Расчет</vt:lpstr>
      <vt:lpstr>Ненадежность очередей</vt:lpstr>
      <vt:lpstr>Ненадежность, время и бизнес</vt:lpstr>
      <vt:lpstr>Поддерживаемость</vt:lpstr>
      <vt:lpstr>Мониторинг</vt:lpstr>
      <vt:lpstr>Журналы (логи)</vt:lpstr>
      <vt:lpstr>Презентация PowerPoint</vt:lpstr>
      <vt:lpstr>Журналы (логи)</vt:lpstr>
      <vt:lpstr>Презентация PowerPoint</vt:lpstr>
      <vt:lpstr>Журнал - correlationId</vt:lpstr>
      <vt:lpstr>Презентация PowerPoint</vt:lpstr>
      <vt:lpstr>Презентация PowerPoint</vt:lpstr>
      <vt:lpstr>Как починить</vt:lpstr>
      <vt:lpstr>Журналы (логи)</vt:lpstr>
      <vt:lpstr>Безопасность</vt:lpstr>
      <vt:lpstr>Безопасность</vt:lpstr>
      <vt:lpstr>Безопасность?..</vt:lpstr>
      <vt:lpstr>И что дальше?</vt:lpstr>
      <vt:lpstr>Система пяти шагов </vt:lpstr>
      <vt:lpstr>Презентация PowerPoint</vt:lpstr>
      <vt:lpstr>Презентация PowerPoint</vt:lpstr>
      <vt:lpstr>Архитектура и архитекторы</vt:lpstr>
      <vt:lpstr>Что такое архитектура</vt:lpstr>
      <vt:lpstr>Что такое архитектура</vt:lpstr>
      <vt:lpstr>Какие архитекторы бывают?</vt:lpstr>
      <vt:lpstr>Какие архитекторы бывают?</vt:lpstr>
      <vt:lpstr>История про ЭЦП в браузере</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доклада</dc:title>
  <dc:creator>Леонид Выговский</dc:creator>
  <cp:lastModifiedBy>Леонид Выговский</cp:lastModifiedBy>
  <cp:revision>112</cp:revision>
  <dcterms:created xsi:type="dcterms:W3CDTF">2018-03-18T18:14:52Z</dcterms:created>
  <dcterms:modified xsi:type="dcterms:W3CDTF">2018-04-27T21:55:50Z</dcterms:modified>
</cp:coreProperties>
</file>