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84" r:id="rId9"/>
    <p:sldId id="285" r:id="rId10"/>
    <p:sldId id="286" r:id="rId11"/>
    <p:sldId id="287" r:id="rId12"/>
    <p:sldId id="291" r:id="rId13"/>
    <p:sldId id="290" r:id="rId14"/>
    <p:sldId id="289" r:id="rId15"/>
    <p:sldId id="288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79" r:id="rId24"/>
    <p:sldId id="280" r:id="rId25"/>
    <p:sldId id="281" r:id="rId26"/>
    <p:sldId id="282" r:id="rId27"/>
    <p:sldId id="299" r:id="rId28"/>
    <p:sldId id="283" r:id="rId29"/>
    <p:sldId id="30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7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C8FAE-2E79-476D-9347-C7E1CFF191DA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8F8B1-376D-4A87-B88E-5302E4DA6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1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8F8B1-376D-4A87-B88E-5302E4DA6F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00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8F8B1-376D-4A87-B88E-5302E4DA6F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3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3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3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1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1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73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2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0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1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5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9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2A8F2-E199-4A12-8A0F-61A158D3B6D8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71B7F-E2DB-4659-8E97-B1553B869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4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hipaa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hs.gov/hipaa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hipaa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hipaa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hipaa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aajournal.com/common-hipaa-violation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itrustalliance.net/csf-license-agreemen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l7.org/fhi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l7.org/fhir/medication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l7.org/fhir/history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liancy-group.com/hipaa-fines-directory-year/" TargetMode="External"/><Relationship Id="rId2" Type="http://schemas.openxmlformats.org/officeDocument/2006/relationships/hyperlink" Target="https://www.hipaajournal.com/common-hipaa-violatio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gs.statcounter.com/vendor-market-share/mobile-tablet-console/united-states-of-americ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library/publications/2020/demo/p60-271.html" TargetMode="External"/><Relationship Id="rId2" Type="http://schemas.openxmlformats.org/officeDocument/2006/relationships/hyperlink" Target="https://data.census.gov/cedsci/table?tid=ACSST1Y2019.S1601&amp;hidePreview=tru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businesstat.ru/images/demo/voluntary_health_insurance_russia_demo_businesstat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tezio.com/industries/healthcare-software-development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xmlns="" id="{1D4229A5-CCE8-4E4E-BDD1-4CD4A09B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26825" r="28299" b="4876"/>
          <a:stretch/>
        </p:blipFill>
        <p:spPr>
          <a:xfrm>
            <a:off x="0" y="-9332"/>
            <a:ext cx="12192000" cy="6867331"/>
          </a:xfrm>
          <a:prstGeom prst="rect">
            <a:avLst/>
          </a:prstGeom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DBEC7741-DBAA-485F-9F85-BFBEF4F3E5FF}"/>
              </a:ext>
            </a:extLst>
          </p:cNvPr>
          <p:cNvSpPr/>
          <p:nvPr/>
        </p:nvSpPr>
        <p:spPr>
          <a:xfrm>
            <a:off x="0" y="-9332"/>
            <a:ext cx="12192000" cy="686733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s://analystdays.ru/files/autoupload/50/50/74/kyeb2h4i469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5" y="432049"/>
            <a:ext cx="2126035" cy="10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3672" y="2132856"/>
            <a:ext cx="11013488" cy="1902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Эпизод,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где аналитик помогает создать виртуальную медицинскую клинику в США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D314F4-D4C4-491E-B4FA-E480B67DE1A5}"/>
              </a:ext>
            </a:extLst>
          </p:cNvPr>
          <p:cNvSpPr txBox="1"/>
          <p:nvPr/>
        </p:nvSpPr>
        <p:spPr>
          <a:xfrm>
            <a:off x="551035" y="5157192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Алена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Сальникова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Artezio</a:t>
            </a:r>
          </a:p>
          <a:p>
            <a:r>
              <a:rPr lang="en-US" sz="2000" b="1" dirty="0">
                <a:solidFill>
                  <a:srgbClr val="98C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alenavsalnikova@gmail.com</a:t>
            </a:r>
            <a:endParaRPr lang="ru-RU" sz="2000" b="1" dirty="0">
              <a:solidFill>
                <a:srgbClr val="98C2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Законодательство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43200"/>
            <a:ext cx="4904232" cy="3433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Предписывающая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права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 = Инструкция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Минздрав</a:t>
            </a:r>
            <a:endParaRPr lang="ru-RU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10</a:t>
            </a:fld>
            <a:endParaRPr lang="ru-RU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0E5BFBD3-F97A-4E25-BFAB-486543FCFC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5999" y="1690688"/>
            <a:ext cx="1" cy="46420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38199" y="1687504"/>
            <a:ext cx="2008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9567" y="1687504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США: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9567" y="2743200"/>
            <a:ext cx="4904232" cy="3433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Прецедентная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права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 = Цели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HHS (Department of Health and Human Services)</a:t>
            </a:r>
            <a:endParaRPr lang="ru-RU" sz="3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PHI (Protected Health Information)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https://www.hhs.gov/hipaa/index.html</a:t>
            </a: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6604214" y="5815562"/>
            <a:ext cx="5197642" cy="54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Сезон 6, эпизод 4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PHI (Protected Health Information)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604946EA-FDE5-447F-B2B9-F9C5BB37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15" y="2213516"/>
            <a:ext cx="4633762" cy="3404395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https://www.hhs.gov/hipaa/index.html</a:t>
            </a: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PHI (Protected Health Information)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BAA (Business Associate Agreement)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https://www.hhs.gov/hipaa/index.html</a:t>
            </a: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PHI (Protected Health Information)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BAA (Business Associate Agreement)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Принудительное исполнение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https://www.hhs.gov/hipaa/index.html</a:t>
            </a: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PHI (Protected Health Information)</a:t>
            </a:r>
            <a:endParaRPr lang="ru-RU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BAA (Business Associate Agreement)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Принудительное исполнение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Уведомление о нарушении</a:t>
            </a:r>
            <a:b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HIPAA Compliance Officer (Security &amp; Privacy Officers)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https://www.hhs.gov/hipaa/index.html</a:t>
            </a: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9"/>
            <a:ext cx="10515600" cy="76809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Опубликованные нарушения = Закон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and Accountability Act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https://www.hipaajournal.com/common-hipaa-violations/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4B505765-C2B9-49C2-BB93-1279DF1C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507" y="2831585"/>
            <a:ext cx="8634983" cy="30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ENO8qzFU4AI6d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-134" r="5140" b="1"/>
          <a:stretch/>
        </p:blipFill>
        <p:spPr bwMode="auto">
          <a:xfrm>
            <a:off x="0" y="-9144"/>
            <a:ext cx="12198096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просто так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взять и выполнить требования </a:t>
            </a:r>
            <a:r>
              <a:rPr lang="en-US" sz="2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endParaRPr lang="ru-RU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analystdays.ru/files/autoupload/50/50/74/kyeb2h4i46956.png">
            <a:extLst>
              <a:ext uri="{FF2B5EF4-FFF2-40B4-BE49-F238E27FC236}">
                <a16:creationId xmlns:a16="http://schemas.microsoft.com/office/drawing/2014/main" xmlns="" id="{43962A07-9A07-4A21-9A2A-6288D30A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08" y="6167818"/>
            <a:ext cx="1091232" cy="5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HITRUST CSF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9"/>
            <a:ext cx="4876800" cy="376134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Protection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 Protection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Media Security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Device Security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Protection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Management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Management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Protection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Protection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 Management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Common Security Framework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разработанный </a:t>
            </a:r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HITRUST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https://hitrustalliance.net/csf-license-agreement/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fortress-networks.com/wp-content/uploads/2015/06/hitrust_ven_diagram.png">
            <a:extLst>
              <a:ext uri="{FF2B5EF4-FFF2-40B4-BE49-F238E27FC236}">
                <a16:creationId xmlns:a16="http://schemas.microsoft.com/office/drawing/2014/main" xmlns="" id="{FC4C6CE8-A7B7-42C4-92A0-17F25A137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 bwMode="auto">
          <a:xfrm>
            <a:off x="6428232" y="1876557"/>
            <a:ext cx="5508104" cy="416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989832" y="2167128"/>
            <a:ext cx="4876800" cy="37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11"/>
            </a:pP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Logging &amp; Monitoring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Education, Training &amp;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Party Security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Management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Continuity &amp;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Recovery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&amp; Environmental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11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Protection &amp; Privacy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HL7 FHIR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7128"/>
            <a:ext cx="10515600" cy="40098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Готовая модель данных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cases</a:t>
            </a: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Глоссарий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19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1008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Fast Healthcare Interoperability Resources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05D0E-9180-4284-A38A-2192E67F8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" t="7356" r="2894" b="17370"/>
          <a:stretch/>
        </p:blipFill>
        <p:spPr>
          <a:xfrm>
            <a:off x="-20584" y="-18288"/>
            <a:ext cx="12212584" cy="6894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80530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Сезон 1, эпизод 4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  <p:pic>
        <p:nvPicPr>
          <p:cNvPr id="7" name="Picture 2" descr="https://analystdays.ru/files/autoupload/50/50/74/kyeb2h4i46956.png">
            <a:extLst>
              <a:ext uri="{FF2B5EF4-FFF2-40B4-BE49-F238E27FC236}">
                <a16:creationId xmlns:a16="http://schemas.microsoft.com/office/drawing/2014/main" xmlns="" id="{43962A07-9A07-4A21-9A2A-6288D30A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08" y="6167818"/>
            <a:ext cx="1091232" cy="5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HL7 FHIR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20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361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Fast Healthcare Interoperability Resources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http://hl7.org/fhir/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xmlns="" id="{E1F41AAF-432D-4AB6-878E-3178C14BA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0965"/>
            <a:ext cx="7036172" cy="56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HL7 FHIR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21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2747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Fast Healthcare Interoperability Resources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http://hl7.org/fhir/medication.html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96" y="408029"/>
            <a:ext cx="69532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HL7 FHIR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22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7053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Fast Healthcare Interoperability Resources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http://hl7.org/fhir/history.html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173376F1-0C99-4E5C-A7CD-2D936A4D3330}"/>
              </a:ext>
            </a:extLst>
          </p:cNvPr>
          <p:cNvGrpSpPr/>
          <p:nvPr/>
        </p:nvGrpSpPr>
        <p:grpSpPr>
          <a:xfrm>
            <a:off x="1400112" y="3002438"/>
            <a:ext cx="1450504" cy="1008112"/>
            <a:chOff x="457200" y="2852936"/>
            <a:chExt cx="1450504" cy="100811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C52CA043-0E46-47FE-B476-D59C8AC7670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12976"/>
              <a:ext cx="145050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1987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xmlns="" id="{4A174B33-FEA7-489D-9BE6-28FD269D159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2936"/>
              <a:ext cx="1450504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HL7 1</a:t>
              </a:r>
            </a:p>
          </p:txBody>
        </p:sp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C635C28A-B413-4FBE-9227-0B554CFEEE34}"/>
              </a:ext>
            </a:extLst>
          </p:cNvPr>
          <p:cNvGrpSpPr/>
          <p:nvPr/>
        </p:nvGrpSpPr>
        <p:grpSpPr>
          <a:xfrm>
            <a:off x="3435307" y="3002438"/>
            <a:ext cx="1450504" cy="1008112"/>
            <a:chOff x="457200" y="2852936"/>
            <a:chExt cx="1450504" cy="1008112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164AE6D7-44DB-4021-BF2B-71C67AA954C6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12976"/>
              <a:ext cx="145050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xmlns="" id="{E2262A95-2876-4253-8AF6-2F7F310F0A38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2936"/>
              <a:ext cx="1450504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HL7 3.0</a:t>
              </a:r>
            </a:p>
          </p:txBody>
        </p:sp>
      </p:grpSp>
      <p:grpSp>
        <p:nvGrpSpPr>
          <p:cNvPr id="15" name="Group 27">
            <a:extLst>
              <a:ext uri="{FF2B5EF4-FFF2-40B4-BE49-F238E27FC236}">
                <a16:creationId xmlns:a16="http://schemas.microsoft.com/office/drawing/2014/main" xmlns="" id="{9C99031C-86EE-413B-9F24-456E8BFF20F9}"/>
              </a:ext>
            </a:extLst>
          </p:cNvPr>
          <p:cNvGrpSpPr/>
          <p:nvPr/>
        </p:nvGrpSpPr>
        <p:grpSpPr>
          <a:xfrm>
            <a:off x="5472982" y="3002438"/>
            <a:ext cx="1450504" cy="1008112"/>
            <a:chOff x="457200" y="2852936"/>
            <a:chExt cx="1450504" cy="1008112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985CFCB2-CE52-49E4-AE0E-C15FEA18594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12976"/>
              <a:ext cx="145050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8CD97B83-BA43-4AE1-BD7C-6C4694931290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2936"/>
              <a:ext cx="1450504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RfH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xmlns="" id="{6585CA0F-3A24-4458-BEE9-E09F197FD911}"/>
              </a:ext>
            </a:extLst>
          </p:cNvPr>
          <p:cNvCxnSpPr>
            <a:cxnSpLocks/>
          </p:cNvCxnSpPr>
          <p:nvPr/>
        </p:nvCxnSpPr>
        <p:spPr>
          <a:xfrm>
            <a:off x="3010426" y="3749950"/>
            <a:ext cx="219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1">
            <a:extLst>
              <a:ext uri="{FF2B5EF4-FFF2-40B4-BE49-F238E27FC236}">
                <a16:creationId xmlns:a16="http://schemas.microsoft.com/office/drawing/2014/main" xmlns="" id="{69F98EA0-2EF7-4A31-8EF9-9472F6BE67AC}"/>
              </a:ext>
            </a:extLst>
          </p:cNvPr>
          <p:cNvCxnSpPr>
            <a:cxnSpLocks/>
          </p:cNvCxnSpPr>
          <p:nvPr/>
        </p:nvCxnSpPr>
        <p:spPr>
          <a:xfrm>
            <a:off x="5077835" y="3749950"/>
            <a:ext cx="219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>
            <a:extLst>
              <a:ext uri="{FF2B5EF4-FFF2-40B4-BE49-F238E27FC236}">
                <a16:creationId xmlns:a16="http://schemas.microsoft.com/office/drawing/2014/main" xmlns="" id="{536394A2-3FC5-4968-B852-F5449F8BCBA9}"/>
              </a:ext>
            </a:extLst>
          </p:cNvPr>
          <p:cNvCxnSpPr>
            <a:cxnSpLocks/>
          </p:cNvCxnSpPr>
          <p:nvPr/>
        </p:nvCxnSpPr>
        <p:spPr>
          <a:xfrm>
            <a:off x="7015450" y="3748392"/>
            <a:ext cx="219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73376F1-0C99-4E5C-A7CD-2D936A4D3330}"/>
              </a:ext>
            </a:extLst>
          </p:cNvPr>
          <p:cNvGrpSpPr/>
          <p:nvPr/>
        </p:nvGrpSpPr>
        <p:grpSpPr>
          <a:xfrm>
            <a:off x="7414234" y="3002438"/>
            <a:ext cx="1450504" cy="1008112"/>
            <a:chOff x="457200" y="2852936"/>
            <a:chExt cx="1450504" cy="100811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C52CA043-0E46-47FE-B476-D59C8AC7670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12976"/>
              <a:ext cx="145050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xmlns="" id="{4A174B33-FEA7-489D-9BE6-28FD269D159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2936"/>
              <a:ext cx="1450504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FHIR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44">
            <a:extLst>
              <a:ext uri="{FF2B5EF4-FFF2-40B4-BE49-F238E27FC236}">
                <a16:creationId xmlns:a16="http://schemas.microsoft.com/office/drawing/2014/main" xmlns="" id="{6795CA08-3E81-45E7-B93E-7DF7446B7539}"/>
              </a:ext>
            </a:extLst>
          </p:cNvPr>
          <p:cNvCxnSpPr>
            <a:cxnSpLocks/>
          </p:cNvCxnSpPr>
          <p:nvPr/>
        </p:nvCxnSpPr>
        <p:spPr>
          <a:xfrm>
            <a:off x="9065906" y="3746371"/>
            <a:ext cx="2195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">
            <a:extLst>
              <a:ext uri="{FF2B5EF4-FFF2-40B4-BE49-F238E27FC236}">
                <a16:creationId xmlns:a16="http://schemas.microsoft.com/office/drawing/2014/main" xmlns="" id="{173376F1-0C99-4E5C-A7CD-2D936A4D3330}"/>
              </a:ext>
            </a:extLst>
          </p:cNvPr>
          <p:cNvGrpSpPr/>
          <p:nvPr/>
        </p:nvGrpSpPr>
        <p:grpSpPr>
          <a:xfrm>
            <a:off x="9470777" y="3004772"/>
            <a:ext cx="1450504" cy="1008112"/>
            <a:chOff x="457200" y="2852936"/>
            <a:chExt cx="1450504" cy="1008112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C52CA043-0E46-47FE-B476-D59C8AC7670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212976"/>
              <a:ext cx="145050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</a:t>
              </a:r>
              <a:r>
                <a:rPr lang="ru-RU" sz="4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4A174B33-FEA7-489D-9BE6-28FD269D159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52936"/>
              <a:ext cx="1450504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FHIR R4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401135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 </a:t>
            </a:r>
            <a:b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957" y="1669841"/>
            <a:ext cx="7923847" cy="41457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8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Культурные особенности США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Языки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Законы штатов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Девайсы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24</a:t>
            </a:fld>
            <a:endParaRPr lang="ru-RU" dirty="0"/>
          </a:p>
        </p:txBody>
      </p:sp>
      <p:pic>
        <p:nvPicPr>
          <p:cNvPr id="6" name="Picture 2" descr="Image result for друзья сериал праздник">
            <a:extLst>
              <a:ext uri="{FF2B5EF4-FFF2-40B4-BE49-F238E27FC236}">
                <a16:creationId xmlns:a16="http://schemas.microsoft.com/office/drawing/2014/main" xmlns="" id="{A528D132-CD5E-4EED-8BF5-2315CFDC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39" y="1690688"/>
            <a:ext cx="5559069" cy="38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477739" y="5705834"/>
            <a:ext cx="6324117" cy="54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Сезон 8, эпизод 6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Тех. поддержка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 </a:t>
            </a:r>
          </a:p>
          <a:p>
            <a:pPr marL="457200" lvl="1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 compliant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BAA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Business Associate Agreement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Деперсонализация данных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разработчик-заказчик-администратор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5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 (PHI, BAA)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HITRUST CSF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HL7 FHIR</a:t>
            </a: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Интеграции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Культурные особенности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Тех. поддержка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7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СПАСИБО! ВОПРОСЫ?</a:t>
            </a:r>
            <a:endParaRPr lang="ru-RU" dirty="0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4F02DDAD-F6B2-482D-AF2D-12E9CA7B7661}"/>
              </a:ext>
            </a:extLst>
          </p:cNvPr>
          <p:cNvGrpSpPr/>
          <p:nvPr/>
        </p:nvGrpSpPr>
        <p:grpSpPr>
          <a:xfrm>
            <a:off x="2268139" y="1893716"/>
            <a:ext cx="7655716" cy="2325202"/>
            <a:chOff x="2333406" y="2560592"/>
            <a:chExt cx="6248709" cy="202540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132C3E00-116F-4D30-A37F-C415F7D56FA9}"/>
                </a:ext>
              </a:extLst>
            </p:cNvPr>
            <p:cNvSpPr txBox="1">
              <a:spLocks/>
            </p:cNvSpPr>
            <p:nvPr/>
          </p:nvSpPr>
          <p:spPr>
            <a:xfrm>
              <a:off x="4067944" y="2564904"/>
              <a:ext cx="4514171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АЛЕНА САЛЬНИКОВА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xmlns="" id="{A47AA897-398E-4582-BAAB-FD30C6AE49B2}"/>
                </a:ext>
              </a:extLst>
            </p:cNvPr>
            <p:cNvSpPr txBox="1">
              <a:spLocks/>
            </p:cNvSpPr>
            <p:nvPr/>
          </p:nvSpPr>
          <p:spPr>
            <a:xfrm>
              <a:off x="2339752" y="2560592"/>
              <a:ext cx="1631581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Спикер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55AFEB09-A813-43FB-853F-25F3C42CBB6E}"/>
                </a:ext>
              </a:extLst>
            </p:cNvPr>
            <p:cNvSpPr txBox="1">
              <a:spLocks/>
            </p:cNvSpPr>
            <p:nvPr/>
          </p:nvSpPr>
          <p:spPr>
            <a:xfrm>
              <a:off x="2342081" y="3068543"/>
              <a:ext cx="1629251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Компания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B585A322-6705-444B-ACB9-91D105BC1E6E}"/>
                </a:ext>
              </a:extLst>
            </p:cNvPr>
            <p:cNvSpPr txBox="1">
              <a:spLocks/>
            </p:cNvSpPr>
            <p:nvPr/>
          </p:nvSpPr>
          <p:spPr>
            <a:xfrm>
              <a:off x="4067944" y="3068543"/>
              <a:ext cx="4514171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ARTEZIO</a:t>
              </a:r>
              <a:endPara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xmlns="" id="{3C22C1E9-366C-4132-A7C6-7C5D36A50EFB}"/>
                </a:ext>
              </a:extLst>
            </p:cNvPr>
            <p:cNvSpPr txBox="1">
              <a:spLocks/>
            </p:cNvSpPr>
            <p:nvPr/>
          </p:nvSpPr>
          <p:spPr>
            <a:xfrm>
              <a:off x="2339753" y="4081938"/>
              <a:ext cx="1637928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E-mail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BD822AF1-9368-4825-8D46-67BB81304736}"/>
                </a:ext>
              </a:extLst>
            </p:cNvPr>
            <p:cNvSpPr txBox="1">
              <a:spLocks/>
            </p:cNvSpPr>
            <p:nvPr/>
          </p:nvSpPr>
          <p:spPr>
            <a:xfrm>
              <a:off x="4061597" y="4078043"/>
              <a:ext cx="4520518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ALENAVSALNIKOVA@GMAIL.COM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xmlns="" id="{1C32A8CA-8C7C-467E-B7A5-91222CA84A81}"/>
                </a:ext>
              </a:extLst>
            </p:cNvPr>
            <p:cNvSpPr txBox="1">
              <a:spLocks/>
            </p:cNvSpPr>
            <p:nvPr/>
          </p:nvSpPr>
          <p:spPr>
            <a:xfrm>
              <a:off x="2333406" y="3573987"/>
              <a:ext cx="1637927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Telegram</a:t>
              </a:r>
              <a:endPara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D18E3D6D-9D55-49C8-94C7-C42978838634}"/>
                </a:ext>
              </a:extLst>
            </p:cNvPr>
            <p:cNvSpPr txBox="1">
              <a:spLocks/>
            </p:cNvSpPr>
            <p:nvPr/>
          </p:nvSpPr>
          <p:spPr>
            <a:xfrm>
              <a:off x="4061597" y="3573987"/>
              <a:ext cx="4520518" cy="5040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+7 (910) 875-03-57</a:t>
              </a:r>
              <a:endPara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8536E01-63CF-416F-8F07-66D95B7D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90" y="4668065"/>
            <a:ext cx="6134415" cy="120656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4641538-A640-41D1-B5BD-57302FD7C0AC}"/>
              </a:ext>
            </a:extLst>
          </p:cNvPr>
          <p:cNvSpPr txBox="1">
            <a:spLocks/>
          </p:cNvSpPr>
          <p:nvPr/>
        </p:nvSpPr>
        <p:spPr>
          <a:xfrm>
            <a:off x="3179674" y="6317742"/>
            <a:ext cx="5832648" cy="380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 Days #11. analystdays.com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 10 нарушений закона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https://www.hipaajournal.com/common-hipaa-violations/</a:t>
            </a:r>
            <a:r>
              <a:rPr lang="ru-RU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штрафов за нарушения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HIPAA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https://compliancy-group.com/hipaa-fines-directory-year/</a:t>
            </a:r>
            <a:r>
              <a:rPr lang="ru-RU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Статистика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девайсов в США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https://gs.statcounter.com/vendor-market-share/mobile-tablet-console/united-states-of-america</a:t>
            </a:r>
            <a:r>
              <a:rPr lang="ru-RU" sz="2400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5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4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Процент испаноговорящего населения в США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https://data.census.gov/cedsci/table?tid=ACSST1Y2019.S1601&amp;hidePreview=true</a:t>
            </a:r>
            <a:r>
              <a:rPr lang="en-GB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4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Процент населения США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имеющего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мед. страховку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https://www.census.gov/library/publications/2020/demo/p60-271.html</a:t>
            </a:r>
            <a:r>
              <a:rPr lang="en-GB" sz="2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u="sng" dirty="0" smtClean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4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Процент населения России, имеющего полис ДМС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https://businesstat.ru/images/demo/voluntary_health_insurance_russia_demo_businesstat.pdf</a:t>
            </a:r>
            <a:r>
              <a:rPr lang="ru-RU" sz="2400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4"/>
            </a:pPr>
            <a:endParaRPr lang="en-GB" u="sng" dirty="0" smtClean="0">
              <a:solidFill>
                <a:srgbClr val="7B77BA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0" y="365125"/>
            <a:ext cx="6050280" cy="132556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Алена Сальникова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0" y="2505455"/>
            <a:ext cx="6050280" cy="36715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 лет в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Продуктовая разработка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контракты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на международном рынке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2046" r="3146"/>
          <a:stretch/>
        </p:blipFill>
        <p:spPr>
          <a:xfrm>
            <a:off x="-36512" y="-9144"/>
            <a:ext cx="4754816" cy="68671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03520" y="1506022"/>
            <a:ext cx="605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Ведущий аналитик, </a:t>
            </a:r>
            <a:r>
              <a:rPr lang="en-US" sz="2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Artezio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6181" b="2754"/>
          <a:stretch/>
        </p:blipFill>
        <p:spPr>
          <a:xfrm>
            <a:off x="670393" y="1598476"/>
            <a:ext cx="10851212" cy="41442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Artezio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Healthcare</a:t>
            </a: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BFD71B7F-E2DB-4659-8E97-B1553B8694E3}" type="slidenum">
              <a:rPr lang="ru-RU" smtClean="0"/>
              <a:pPr algn="ctr"/>
              <a:t>4</a:t>
            </a:fld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6089904"/>
            <a:ext cx="7555992" cy="2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https://www.artezio.com/industries/healthcare-software-development/</a:t>
            </a:r>
            <a:r>
              <a:rPr lang="ru-RU" sz="1400" u="sng" dirty="0" smtClean="0">
                <a:solidFill>
                  <a:srgbClr val="7B77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rgbClr val="7B77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Виртуальная мед. клиника в США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87751"/>
            <a:ext cx="10515600" cy="35892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артефактов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проекте</a:t>
            </a:r>
            <a:endParaRPr 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особенностей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 США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6920BC1D-4AFD-4D0A-A0C0-0C10D3E33BEC}" type="slidenum">
              <a:rPr lang="ru-RU"/>
              <a:t>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506022"/>
            <a:ext cx="4908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Специализация: эндокринология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43200"/>
            <a:ext cx="4904232" cy="3433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частные клиники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ОМС и ДМС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Аптеки с лекарствами, отпускаемыми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без рецептов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6</a:t>
            </a:fld>
            <a:endParaRPr lang="ru-RU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0E5BFBD3-F97A-4E25-BFAB-486543FCFC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5999" y="1690688"/>
            <a:ext cx="1" cy="46420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38199" y="1687504"/>
            <a:ext cx="2008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9567" y="1687504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США: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9567" y="2743200"/>
            <a:ext cx="4904232" cy="343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 выписываются врачом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Лекарства по рецепту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Мед. страховка в США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5303499"/>
            <a:ext cx="5197642" cy="5442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Сезон 1, эпизод 17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7</a:t>
            </a:fld>
            <a:endParaRPr lang="ru-RU" dirty="0"/>
          </a:p>
        </p:txBody>
      </p:sp>
      <p:pic>
        <p:nvPicPr>
          <p:cNvPr id="6" name="Picture 4" descr="https://productplacementblog.com/wp-content/uploads/2019/03/Adidas-Sneakers-and-Trackpants-Worn-by-Matt-LeBlanc-Joey-Tribbiani-in-Friends-Season-6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7533"/>
          <a:stretch/>
        </p:blipFill>
        <p:spPr bwMode="auto">
          <a:xfrm>
            <a:off x="6158961" y="1693221"/>
            <a:ext cx="5194839" cy="341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v1.popcornnews.ru/upload/image/01-friends-guest-stars-clooney-wyl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197641" cy="342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156158" y="5303498"/>
            <a:ext cx="5197642" cy="54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Сезон 6, эпизод 4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43200"/>
            <a:ext cx="4904232" cy="3433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частные клиники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ОМС и ДМС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Аптеки с лекарствами, отпускаемыми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без рецептов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8</a:t>
            </a:fld>
            <a:endParaRPr lang="ru-RU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0E5BFBD3-F97A-4E25-BFAB-486543FCFC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5999" y="1690688"/>
            <a:ext cx="1" cy="46420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38199" y="1687504"/>
            <a:ext cx="2008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9567" y="1687504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США: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9567" y="2743200"/>
            <a:ext cx="4904232" cy="343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 выписываются врачом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Лекарства по рецепту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Законодательство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43200"/>
            <a:ext cx="4904232" cy="3433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Предписывающая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права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 = Инструкция</a:t>
            </a:r>
            <a:endParaRPr lang="ru-RU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CE6ED9-D671-4154-AF6A-67A02D09E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8" y="6176962"/>
            <a:ext cx="1091232" cy="52091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85971" y="6332747"/>
            <a:ext cx="5020056" cy="365125"/>
          </a:xfrm>
        </p:spPr>
        <p:txBody>
          <a:bodyPr/>
          <a:lstStyle/>
          <a:p>
            <a:pPr algn="ctr"/>
            <a:fld id="{ADF4710A-D3BB-41B3-8695-01F0CF264FD7}" type="slidenum">
              <a:rPr lang="ru-RU" smtClean="0"/>
              <a:t>9</a:t>
            </a:fld>
            <a:endParaRPr lang="ru-RU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xmlns="" id="{0E5BFBD3-F97A-4E25-BFAB-486543FCFC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5999" y="1690688"/>
            <a:ext cx="1" cy="46420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38199" y="1687504"/>
            <a:ext cx="2008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9567" y="1687504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США: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449567" y="2743200"/>
            <a:ext cx="4904232" cy="343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Прецедентная </a:t>
            </a:r>
            <a:b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права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 = Цели</a:t>
            </a:r>
            <a:endParaRPr lang="ru-RU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396</Words>
  <Application>Microsoft Office PowerPoint</Application>
  <PresentationFormat>Широкоэкранный</PresentationFormat>
  <Paragraphs>198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Inter</vt:lpstr>
      <vt:lpstr>Тема Office</vt:lpstr>
      <vt:lpstr>Презентация PowerPoint</vt:lpstr>
      <vt:lpstr>Сезон 1, эпизод 4 </vt:lpstr>
      <vt:lpstr>Алена Сальникова</vt:lpstr>
      <vt:lpstr>Artezio Healthcare</vt:lpstr>
      <vt:lpstr>Виртуальная мед. клиника в США</vt:lpstr>
      <vt:lpstr>Здравоохранение</vt:lpstr>
      <vt:lpstr>Мед. страховка в США</vt:lpstr>
      <vt:lpstr>Здравоохранение</vt:lpstr>
      <vt:lpstr>Законодательство</vt:lpstr>
      <vt:lpstr>Законодательство</vt:lpstr>
      <vt:lpstr>HIPAA</vt:lpstr>
      <vt:lpstr>HIPAA</vt:lpstr>
      <vt:lpstr>HIPAA</vt:lpstr>
      <vt:lpstr>HIPAA</vt:lpstr>
      <vt:lpstr>HIPAA</vt:lpstr>
      <vt:lpstr>HIPAA</vt:lpstr>
      <vt:lpstr>Нельзя просто так</vt:lpstr>
      <vt:lpstr>HITRUST CSF</vt:lpstr>
      <vt:lpstr>HL7 FHIR</vt:lpstr>
      <vt:lpstr>HL7 FHIR</vt:lpstr>
      <vt:lpstr>HL7 FHIR</vt:lpstr>
      <vt:lpstr>HL7 FHIR</vt:lpstr>
      <vt:lpstr>Интеграции</vt:lpstr>
      <vt:lpstr>Культурные особенности США</vt:lpstr>
      <vt:lpstr>Тех. поддержка</vt:lpstr>
      <vt:lpstr>Выводы</vt:lpstr>
      <vt:lpstr>СПАСИБО! ВОПРОСЫ?</vt:lpstr>
      <vt:lpstr>Полезные ссылки</vt:lpstr>
      <vt:lpstr>Полезные ссылки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21</cp:revision>
  <dcterms:created xsi:type="dcterms:W3CDTF">2020-10-04T13:43:27Z</dcterms:created>
  <dcterms:modified xsi:type="dcterms:W3CDTF">2020-10-04T17:44:48Z</dcterms:modified>
</cp:coreProperties>
</file>