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8"/>
  </p:notesMasterIdLst>
  <p:sldIdLst>
    <p:sldId id="271" r:id="rId2"/>
    <p:sldId id="272" r:id="rId3"/>
    <p:sldId id="303" r:id="rId4"/>
    <p:sldId id="274" r:id="rId5"/>
    <p:sldId id="275" r:id="rId6"/>
    <p:sldId id="276" r:id="rId7"/>
    <p:sldId id="317" r:id="rId8"/>
    <p:sldId id="316" r:id="rId9"/>
    <p:sldId id="315" r:id="rId10"/>
    <p:sldId id="280" r:id="rId11"/>
    <p:sldId id="304" r:id="rId12"/>
    <p:sldId id="281" r:id="rId13"/>
    <p:sldId id="282" r:id="rId14"/>
    <p:sldId id="283" r:id="rId15"/>
    <p:sldId id="305" r:id="rId16"/>
    <p:sldId id="284" r:id="rId17"/>
    <p:sldId id="285" r:id="rId18"/>
    <p:sldId id="286" r:id="rId19"/>
    <p:sldId id="306" r:id="rId20"/>
    <p:sldId id="287" r:id="rId21"/>
    <p:sldId id="288" r:id="rId22"/>
    <p:sldId id="289" r:id="rId23"/>
    <p:sldId id="290" r:id="rId24"/>
    <p:sldId id="291" r:id="rId25"/>
    <p:sldId id="292" r:id="rId26"/>
    <p:sldId id="307" r:id="rId27"/>
    <p:sldId id="293" r:id="rId28"/>
    <p:sldId id="294" r:id="rId29"/>
    <p:sldId id="295" r:id="rId30"/>
    <p:sldId id="308" r:id="rId31"/>
    <p:sldId id="310" r:id="rId32"/>
    <p:sldId id="312" r:id="rId33"/>
    <p:sldId id="313" r:id="rId34"/>
    <p:sldId id="314" r:id="rId35"/>
    <p:sldId id="309" r:id="rId36"/>
    <p:sldId id="297" r:id="rId37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7E2FF"/>
    <a:srgbClr val="D7D6D0"/>
    <a:srgbClr val="008DC2"/>
    <a:srgbClr val="0092C2"/>
    <a:srgbClr val="008EC3"/>
    <a:srgbClr val="C5DCFF"/>
    <a:srgbClr val="E74D58"/>
    <a:srgbClr val="B8AA9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0" autoAdjust="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859" y="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459FF-4A79-401E-84EF-47F84F0DAC5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5259E4-FC19-454C-8153-C9DB38C38F6F}">
      <dgm:prSet phldrT="[Text]" custT="1"/>
      <dgm:spPr/>
      <dgm:t>
        <a:bodyPr/>
        <a:lstStyle/>
        <a:p>
          <a:endParaRPr lang="ru-RU" sz="2200" dirty="0" smtClean="0">
            <a:solidFill>
              <a:schemeClr val="bg1"/>
            </a:solidFill>
          </a:endParaRPr>
        </a:p>
        <a:p>
          <a:r>
            <a:rPr lang="ru-RU" sz="1800" dirty="0" smtClean="0">
              <a:solidFill>
                <a:schemeClr val="bg1"/>
              </a:solidFill>
            </a:rPr>
            <a:t>Топ </a:t>
          </a:r>
        </a:p>
        <a:p>
          <a:r>
            <a:rPr lang="ru-RU" sz="1800" dirty="0" smtClean="0">
              <a:solidFill>
                <a:schemeClr val="bg1"/>
              </a:solidFill>
            </a:rPr>
            <a:t>менеджмент</a:t>
          </a:r>
          <a:endParaRPr lang="ru-RU" sz="1800" dirty="0">
            <a:solidFill>
              <a:schemeClr val="bg1"/>
            </a:solidFill>
          </a:endParaRPr>
        </a:p>
      </dgm:t>
    </dgm:pt>
    <dgm:pt modelId="{D4314C89-980A-47AF-AFC5-1E5F1AE8A414}" type="parTrans" cxnId="{130D4F2C-2F1C-4614-AFDC-BA87EA121619}">
      <dgm:prSet/>
      <dgm:spPr/>
      <dgm:t>
        <a:bodyPr/>
        <a:lstStyle/>
        <a:p>
          <a:endParaRPr lang="ru-RU"/>
        </a:p>
      </dgm:t>
    </dgm:pt>
    <dgm:pt modelId="{A46A0DBD-CC40-4E3D-A179-E294229FBBC6}" type="sibTrans" cxnId="{130D4F2C-2F1C-4614-AFDC-BA87EA121619}">
      <dgm:prSet/>
      <dgm:spPr/>
      <dgm:t>
        <a:bodyPr/>
        <a:lstStyle/>
        <a:p>
          <a:endParaRPr lang="ru-RU"/>
        </a:p>
      </dgm:t>
    </dgm:pt>
    <dgm:pt modelId="{82D140D6-4EF8-4233-80FC-08B1D009F592}">
      <dgm:prSet phldrT="[Text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Линейные руководители</a:t>
          </a:r>
          <a:endParaRPr lang="ru-RU" dirty="0">
            <a:solidFill>
              <a:schemeClr val="bg1"/>
            </a:solidFill>
          </a:endParaRPr>
        </a:p>
      </dgm:t>
    </dgm:pt>
    <dgm:pt modelId="{1EB681F3-9F55-4CE4-A68E-86FD3086D452}" type="parTrans" cxnId="{38E48A8F-DC70-47BF-BD19-2CBA984EFF51}">
      <dgm:prSet/>
      <dgm:spPr/>
      <dgm:t>
        <a:bodyPr/>
        <a:lstStyle/>
        <a:p>
          <a:endParaRPr lang="ru-RU"/>
        </a:p>
      </dgm:t>
    </dgm:pt>
    <dgm:pt modelId="{69DEE603-456B-43C5-8A95-A6F6CE8FB660}" type="sibTrans" cxnId="{38E48A8F-DC70-47BF-BD19-2CBA984EFF51}">
      <dgm:prSet/>
      <dgm:spPr/>
      <dgm:t>
        <a:bodyPr/>
        <a:lstStyle/>
        <a:p>
          <a:endParaRPr lang="ru-RU"/>
        </a:p>
      </dgm:t>
    </dgm:pt>
    <dgm:pt modelId="{A7BCC0DD-2E7D-4561-924D-2F399E283658}">
      <dgm:prSet phldrT="[Text]" custT="1"/>
      <dgm:spPr/>
      <dgm:t>
        <a:bodyPr/>
        <a:lstStyle/>
        <a:p>
          <a:r>
            <a:rPr lang="ru-RU" sz="4800" dirty="0" smtClean="0">
              <a:solidFill>
                <a:schemeClr val="bg1"/>
              </a:solidFill>
            </a:rPr>
            <a:t>Сотрудники</a:t>
          </a:r>
          <a:endParaRPr lang="ru-RU" sz="4800" dirty="0">
            <a:solidFill>
              <a:schemeClr val="bg1"/>
            </a:solidFill>
          </a:endParaRPr>
        </a:p>
      </dgm:t>
    </dgm:pt>
    <dgm:pt modelId="{C363A969-83D1-4847-B742-5754C3FA4163}" type="parTrans" cxnId="{F8FB2740-8606-4960-80DD-5DDA97BDD96E}">
      <dgm:prSet/>
      <dgm:spPr/>
      <dgm:t>
        <a:bodyPr/>
        <a:lstStyle/>
        <a:p>
          <a:endParaRPr lang="ru-RU"/>
        </a:p>
      </dgm:t>
    </dgm:pt>
    <dgm:pt modelId="{7EB8AE67-5557-41E4-9F4A-EB40EEE1763A}" type="sibTrans" cxnId="{F8FB2740-8606-4960-80DD-5DDA97BDD96E}">
      <dgm:prSet/>
      <dgm:spPr/>
      <dgm:t>
        <a:bodyPr/>
        <a:lstStyle/>
        <a:p>
          <a:endParaRPr lang="ru-RU"/>
        </a:p>
      </dgm:t>
    </dgm:pt>
    <dgm:pt modelId="{8383F927-B710-41A4-B855-5991225A8E60}" type="pres">
      <dgm:prSet presAssocID="{837459FF-4A79-401E-84EF-47F84F0DAC53}" presName="Name0" presStyleCnt="0">
        <dgm:presLayoutVars>
          <dgm:dir/>
          <dgm:animLvl val="lvl"/>
          <dgm:resizeHandles val="exact"/>
        </dgm:presLayoutVars>
      </dgm:prSet>
      <dgm:spPr/>
    </dgm:pt>
    <dgm:pt modelId="{F7C7B894-0AEB-40F7-8B85-5D2ADA233AF4}" type="pres">
      <dgm:prSet presAssocID="{F35259E4-FC19-454C-8153-C9DB38C38F6F}" presName="Name8" presStyleCnt="0"/>
      <dgm:spPr/>
    </dgm:pt>
    <dgm:pt modelId="{238A742D-0010-4120-9A74-88EF433C1C42}" type="pres">
      <dgm:prSet presAssocID="{F35259E4-FC19-454C-8153-C9DB38C38F6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128C3-8C3A-4CDB-A611-FEB012747372}" type="pres">
      <dgm:prSet presAssocID="{F35259E4-FC19-454C-8153-C9DB38C38F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F42B3-7C27-4161-AAFF-7BA56A3D386D}" type="pres">
      <dgm:prSet presAssocID="{82D140D6-4EF8-4233-80FC-08B1D009F592}" presName="Name8" presStyleCnt="0"/>
      <dgm:spPr/>
    </dgm:pt>
    <dgm:pt modelId="{71DE9E7E-77C8-4A1D-97FC-E762E63E58B3}" type="pres">
      <dgm:prSet presAssocID="{82D140D6-4EF8-4233-80FC-08B1D009F59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1DF4F-C3EB-46F9-B6CB-B449142BD4F5}" type="pres">
      <dgm:prSet presAssocID="{82D140D6-4EF8-4233-80FC-08B1D009F5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62E5-2E5A-4B06-A838-7E3611490850}" type="pres">
      <dgm:prSet presAssocID="{A7BCC0DD-2E7D-4561-924D-2F399E283658}" presName="Name8" presStyleCnt="0"/>
      <dgm:spPr/>
    </dgm:pt>
    <dgm:pt modelId="{1269E72F-8583-447F-8EDF-8C3D96B1389C}" type="pres">
      <dgm:prSet presAssocID="{A7BCC0DD-2E7D-4561-924D-2F399E28365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3712B-4727-4CE7-99AE-F8FDE93A1150}" type="pres">
      <dgm:prSet presAssocID="{A7BCC0DD-2E7D-4561-924D-2F399E2836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081FC-EA34-43DE-AD08-C65521BE5C43}" type="presOf" srcId="{A7BCC0DD-2E7D-4561-924D-2F399E283658}" destId="{5443712B-4727-4CE7-99AE-F8FDE93A1150}" srcOrd="1" destOrd="0" presId="urn:microsoft.com/office/officeart/2005/8/layout/pyramid1"/>
    <dgm:cxn modelId="{06CED437-A5DA-4741-8CD0-64B72062E443}" type="presOf" srcId="{A7BCC0DD-2E7D-4561-924D-2F399E283658}" destId="{1269E72F-8583-447F-8EDF-8C3D96B1389C}" srcOrd="0" destOrd="0" presId="urn:microsoft.com/office/officeart/2005/8/layout/pyramid1"/>
    <dgm:cxn modelId="{2A3988D8-AEA2-465B-916B-561A9DBBBB78}" type="presOf" srcId="{F35259E4-FC19-454C-8153-C9DB38C38F6F}" destId="{238A742D-0010-4120-9A74-88EF433C1C42}" srcOrd="0" destOrd="0" presId="urn:microsoft.com/office/officeart/2005/8/layout/pyramid1"/>
    <dgm:cxn modelId="{5B028FD5-2012-4BA9-BA0E-B00A69147B71}" type="presOf" srcId="{837459FF-4A79-401E-84EF-47F84F0DAC53}" destId="{8383F927-B710-41A4-B855-5991225A8E60}" srcOrd="0" destOrd="0" presId="urn:microsoft.com/office/officeart/2005/8/layout/pyramid1"/>
    <dgm:cxn modelId="{130D4F2C-2F1C-4614-AFDC-BA87EA121619}" srcId="{837459FF-4A79-401E-84EF-47F84F0DAC53}" destId="{F35259E4-FC19-454C-8153-C9DB38C38F6F}" srcOrd="0" destOrd="0" parTransId="{D4314C89-980A-47AF-AFC5-1E5F1AE8A414}" sibTransId="{A46A0DBD-CC40-4E3D-A179-E294229FBBC6}"/>
    <dgm:cxn modelId="{599CEDF0-AE6C-40D0-B5CD-F4DE4108CAE3}" type="presOf" srcId="{82D140D6-4EF8-4233-80FC-08B1D009F592}" destId="{71DE9E7E-77C8-4A1D-97FC-E762E63E58B3}" srcOrd="0" destOrd="0" presId="urn:microsoft.com/office/officeart/2005/8/layout/pyramid1"/>
    <dgm:cxn modelId="{38E48A8F-DC70-47BF-BD19-2CBA984EFF51}" srcId="{837459FF-4A79-401E-84EF-47F84F0DAC53}" destId="{82D140D6-4EF8-4233-80FC-08B1D009F592}" srcOrd="1" destOrd="0" parTransId="{1EB681F3-9F55-4CE4-A68E-86FD3086D452}" sibTransId="{69DEE603-456B-43C5-8A95-A6F6CE8FB660}"/>
    <dgm:cxn modelId="{8156BBE8-29F5-45AD-99F3-70F981F8C9ED}" type="presOf" srcId="{82D140D6-4EF8-4233-80FC-08B1D009F592}" destId="{36A1DF4F-C3EB-46F9-B6CB-B449142BD4F5}" srcOrd="1" destOrd="0" presId="urn:microsoft.com/office/officeart/2005/8/layout/pyramid1"/>
    <dgm:cxn modelId="{D03B7A86-2A71-4D18-870E-BDF42EBD4575}" type="presOf" srcId="{F35259E4-FC19-454C-8153-C9DB38C38F6F}" destId="{D02128C3-8C3A-4CDB-A611-FEB012747372}" srcOrd="1" destOrd="0" presId="urn:microsoft.com/office/officeart/2005/8/layout/pyramid1"/>
    <dgm:cxn modelId="{F8FB2740-8606-4960-80DD-5DDA97BDD96E}" srcId="{837459FF-4A79-401E-84EF-47F84F0DAC53}" destId="{A7BCC0DD-2E7D-4561-924D-2F399E283658}" srcOrd="2" destOrd="0" parTransId="{C363A969-83D1-4847-B742-5754C3FA4163}" sibTransId="{7EB8AE67-5557-41E4-9F4A-EB40EEE1763A}"/>
    <dgm:cxn modelId="{D7DA4DB1-AA5A-4DA8-87D6-5B86B6BC6DFA}" type="presParOf" srcId="{8383F927-B710-41A4-B855-5991225A8E60}" destId="{F7C7B894-0AEB-40F7-8B85-5D2ADA233AF4}" srcOrd="0" destOrd="0" presId="urn:microsoft.com/office/officeart/2005/8/layout/pyramid1"/>
    <dgm:cxn modelId="{B8CCDB07-8451-4FE4-B0BC-B578B8DDEFAA}" type="presParOf" srcId="{F7C7B894-0AEB-40F7-8B85-5D2ADA233AF4}" destId="{238A742D-0010-4120-9A74-88EF433C1C42}" srcOrd="0" destOrd="0" presId="urn:microsoft.com/office/officeart/2005/8/layout/pyramid1"/>
    <dgm:cxn modelId="{BD1CDC80-4FC3-4850-A83B-038C0519338E}" type="presParOf" srcId="{F7C7B894-0AEB-40F7-8B85-5D2ADA233AF4}" destId="{D02128C3-8C3A-4CDB-A611-FEB012747372}" srcOrd="1" destOrd="0" presId="urn:microsoft.com/office/officeart/2005/8/layout/pyramid1"/>
    <dgm:cxn modelId="{0E46952F-22C2-4299-85AC-B2A52635482F}" type="presParOf" srcId="{8383F927-B710-41A4-B855-5991225A8E60}" destId="{9B9F42B3-7C27-4161-AAFF-7BA56A3D386D}" srcOrd="1" destOrd="0" presId="urn:microsoft.com/office/officeart/2005/8/layout/pyramid1"/>
    <dgm:cxn modelId="{8A90603D-3D0A-4B53-9466-33A4C5B073F3}" type="presParOf" srcId="{9B9F42B3-7C27-4161-AAFF-7BA56A3D386D}" destId="{71DE9E7E-77C8-4A1D-97FC-E762E63E58B3}" srcOrd="0" destOrd="0" presId="urn:microsoft.com/office/officeart/2005/8/layout/pyramid1"/>
    <dgm:cxn modelId="{1EF12F4C-0266-43BB-8E03-324CE7EF6191}" type="presParOf" srcId="{9B9F42B3-7C27-4161-AAFF-7BA56A3D386D}" destId="{36A1DF4F-C3EB-46F9-B6CB-B449142BD4F5}" srcOrd="1" destOrd="0" presId="urn:microsoft.com/office/officeart/2005/8/layout/pyramid1"/>
    <dgm:cxn modelId="{73AF8936-5EC9-4E2C-B562-B9D259FB13E8}" type="presParOf" srcId="{8383F927-B710-41A4-B855-5991225A8E60}" destId="{7D5D62E5-2E5A-4B06-A838-7E3611490850}" srcOrd="2" destOrd="0" presId="urn:microsoft.com/office/officeart/2005/8/layout/pyramid1"/>
    <dgm:cxn modelId="{0D05991A-45F2-4CE4-B34D-4D9CF65F2E20}" type="presParOf" srcId="{7D5D62E5-2E5A-4B06-A838-7E3611490850}" destId="{1269E72F-8583-447F-8EDF-8C3D96B1389C}" srcOrd="0" destOrd="0" presId="urn:microsoft.com/office/officeart/2005/8/layout/pyramid1"/>
    <dgm:cxn modelId="{201E3D61-F043-493C-9C53-BCF578102563}" type="presParOf" srcId="{7D5D62E5-2E5A-4B06-A838-7E3611490850}" destId="{5443712B-4727-4CE7-99AE-F8FDE93A115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A742D-0010-4120-9A74-88EF433C1C42}">
      <dsp:nvSpPr>
        <dsp:cNvPr id="0" name=""/>
        <dsp:cNvSpPr/>
      </dsp:nvSpPr>
      <dsp:spPr>
        <a:xfrm>
          <a:off x="2105058" y="0"/>
          <a:ext cx="2105059" cy="1302633"/>
        </a:xfrm>
        <a:prstGeom prst="trapezoid">
          <a:avLst>
            <a:gd name="adj" fmla="val 80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chemeClr val="bg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Топ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менеджмент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105058" y="0"/>
        <a:ext cx="2105059" cy="1302633"/>
      </dsp:txXfrm>
    </dsp:sp>
    <dsp:sp modelId="{71DE9E7E-77C8-4A1D-97FC-E762E63E58B3}">
      <dsp:nvSpPr>
        <dsp:cNvPr id="0" name=""/>
        <dsp:cNvSpPr/>
      </dsp:nvSpPr>
      <dsp:spPr>
        <a:xfrm>
          <a:off x="1052529" y="1302633"/>
          <a:ext cx="4210118" cy="1302633"/>
        </a:xfrm>
        <a:prstGeom prst="trapezoid">
          <a:avLst>
            <a:gd name="adj" fmla="val 80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bg1"/>
              </a:solidFill>
            </a:rPr>
            <a:t>Линейные руководители</a:t>
          </a:r>
          <a:endParaRPr lang="ru-RU" sz="3500" kern="1200" dirty="0">
            <a:solidFill>
              <a:schemeClr val="bg1"/>
            </a:solidFill>
          </a:endParaRPr>
        </a:p>
      </dsp:txBody>
      <dsp:txXfrm>
        <a:off x="1789300" y="1302633"/>
        <a:ext cx="2736576" cy="1302633"/>
      </dsp:txXfrm>
    </dsp:sp>
    <dsp:sp modelId="{1269E72F-8583-447F-8EDF-8C3D96B1389C}">
      <dsp:nvSpPr>
        <dsp:cNvPr id="0" name=""/>
        <dsp:cNvSpPr/>
      </dsp:nvSpPr>
      <dsp:spPr>
        <a:xfrm>
          <a:off x="0" y="2605267"/>
          <a:ext cx="6315177" cy="1302633"/>
        </a:xfrm>
        <a:prstGeom prst="trapezoid">
          <a:avLst>
            <a:gd name="adj" fmla="val 808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bg1"/>
              </a:solidFill>
            </a:rPr>
            <a:t>Сотрудники</a:t>
          </a:r>
          <a:endParaRPr lang="ru-RU" sz="4800" kern="1200" dirty="0">
            <a:solidFill>
              <a:schemeClr val="bg1"/>
            </a:solidFill>
          </a:endParaRPr>
        </a:p>
      </dsp:txBody>
      <dsp:txXfrm>
        <a:off x="1105155" y="2605267"/>
        <a:ext cx="4104865" cy="130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1AD77FE-8F84-4A87-92EF-BC4AC8F66A00}" type="datetimeFigureOut">
              <a:rPr lang="de-DE" smtClean="0"/>
              <a:pPr/>
              <a:t>23.12.2015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EC34E5E-BE66-47E8-B56A-6BFA0CAFE0C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88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34E5E-BE66-47E8-B56A-6BFA0CAFE0C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0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251519" y="850056"/>
            <a:ext cx="6948000" cy="360000"/>
          </a:xfrm>
        </p:spPr>
        <p:txBody>
          <a:bodyPr lIns="0" tIns="0" rIns="0" bIns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1296054"/>
            <a:ext cx="6948000" cy="557798"/>
          </a:xfrm>
        </p:spPr>
        <p:txBody>
          <a:bodyPr lIns="0" anchor="t"/>
          <a:lstStyle>
            <a:lvl1pPr>
              <a:spcAft>
                <a:spcPts val="0"/>
              </a:spcAft>
              <a:defRPr sz="1800" baseline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Referent, Datum, Ort</a:t>
            </a:r>
          </a:p>
        </p:txBody>
      </p:sp>
      <p:sp>
        <p:nvSpPr>
          <p:cNvPr id="4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178000"/>
            <a:ext cx="9144000" cy="4680000"/>
          </a:xfrm>
          <a:solidFill>
            <a:srgbClr val="CDCDCD"/>
          </a:solidFill>
        </p:spPr>
        <p:txBody>
          <a:bodyPr lIns="180000" tIns="180000" rIns="180000"/>
          <a:lstStyle>
            <a:lvl1pPr>
              <a:defRPr baseline="0"/>
            </a:lvl1pPr>
          </a:lstStyle>
          <a:p>
            <a:r>
              <a:rPr lang="de-DE" dirty="0" smtClean="0"/>
              <a:t>Bitte hier auf das Bild-Symbol klicken und ein Bild einfügen.</a:t>
            </a:r>
            <a:endParaRPr lang="de-DE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91836"/>
            <a:ext cx="8640694" cy="28281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idx="1"/>
          </p:nvPr>
        </p:nvSpPr>
        <p:spPr>
          <a:xfrm>
            <a:off x="252000" y="1260000"/>
            <a:ext cx="8640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buClr>
                <a:srgbClr val="0054BB"/>
              </a:buClr>
              <a:defRPr/>
            </a:lvl2pPr>
            <a:lvl3pPr>
              <a:buClr>
                <a:srgbClr val="0054BB"/>
              </a:buClr>
              <a:defRPr/>
            </a:lvl3pPr>
            <a:lvl4pPr>
              <a:buClr>
                <a:srgbClr val="0054BB"/>
              </a:buClr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91836"/>
            <a:ext cx="8640694" cy="28281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seite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idx="1"/>
          </p:nvPr>
        </p:nvSpPr>
        <p:spPr>
          <a:xfrm>
            <a:off x="252000" y="1260000"/>
            <a:ext cx="4193391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buClr>
                <a:srgbClr val="0054BB"/>
              </a:buClr>
              <a:defRPr/>
            </a:lvl2pPr>
            <a:lvl3pPr>
              <a:buClr>
                <a:srgbClr val="0054BB"/>
              </a:buClr>
              <a:defRPr/>
            </a:lvl3pPr>
            <a:lvl4pPr>
              <a:buClr>
                <a:srgbClr val="0054BB"/>
              </a:buClr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idx="13"/>
          </p:nvPr>
        </p:nvSpPr>
        <p:spPr>
          <a:xfrm>
            <a:off x="4697391" y="1260000"/>
            <a:ext cx="4193391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2pPr>
              <a:buClr>
                <a:srgbClr val="0054BB"/>
              </a:buClr>
              <a:defRPr/>
            </a:lvl2pPr>
            <a:lvl3pPr>
              <a:buClr>
                <a:srgbClr val="0054BB"/>
              </a:buClr>
              <a:defRPr/>
            </a:lvl3pPr>
            <a:lvl4pPr>
              <a:buClr>
                <a:srgbClr val="0054BB"/>
              </a:buClr>
              <a:defRPr/>
            </a:lvl4pPr>
          </a:lstStyle>
          <a:p>
            <a:pPr lvl="0"/>
            <a:endParaRPr lang="de-DE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91836"/>
            <a:ext cx="8640694" cy="282819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8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endParaRPr lang="de-DE" dirty="0"/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variante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de-DE" sz="1400" dirty="0" err="1" smtClean="0">
              <a:solidFill>
                <a:schemeClr val="tx1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178000"/>
            <a:ext cx="9144000" cy="4680000"/>
          </a:xfrm>
          <a:solidFill>
            <a:srgbClr val="CDCDCD"/>
          </a:solidFill>
        </p:spPr>
        <p:txBody>
          <a:bodyPr lIns="180000" tIns="180000" rIns="180000"/>
          <a:lstStyle>
            <a:lvl1pPr>
              <a:defRPr baseline="0"/>
            </a:lvl1pPr>
          </a:lstStyle>
          <a:p>
            <a:r>
              <a:rPr lang="de-DE" dirty="0" smtClean="0"/>
              <a:t>Bitte hier auf das Bild-Symbol klicken und ein Bild einfügen.</a:t>
            </a:r>
            <a:endParaRPr lang="de-DE" dirty="0"/>
          </a:p>
        </p:txBody>
      </p:sp>
      <p:sp>
        <p:nvSpPr>
          <p:cNvPr id="11" name="Titel 11"/>
          <p:cNvSpPr>
            <a:spLocks noGrp="1"/>
          </p:cNvSpPr>
          <p:nvPr>
            <p:ph type="title"/>
          </p:nvPr>
        </p:nvSpPr>
        <p:spPr>
          <a:xfrm>
            <a:off x="251519" y="850056"/>
            <a:ext cx="6948000" cy="360000"/>
          </a:xfrm>
        </p:spPr>
        <p:txBody>
          <a:bodyPr lIns="0" tIns="0" rIns="0" bIns="0"/>
          <a:lstStyle>
            <a:lvl1pPr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2000" y="1296054"/>
            <a:ext cx="6948000" cy="557798"/>
          </a:xfrm>
        </p:spPr>
        <p:txBody>
          <a:bodyPr lIns="0" anchor="t"/>
          <a:lstStyle>
            <a:lvl1pPr>
              <a:spcAft>
                <a:spcPts val="0"/>
              </a:spcAft>
              <a:defRPr sz="1800" baseline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Referent, Datum, Ort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IO_EK=2181;MIO_UPDATE=True;MIO_VERSION=24.06.2014 16:42:16;MIO_DBID=04C3A4F6-43CB-4C77-973D-7C328AA5EC17;MIO_LASTDOWNLOADED=24.06.2014 16:42:16;MIO_OBJECTNAME=Master blanko(nur in Ausnahmefällen zu verwenden!);MIO_LASTEDITORNAME=Yvonne Hei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19" y="252000"/>
            <a:ext cx="8640000" cy="39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rtlCol="0" anchor="t" anchorCtr="0">
            <a:noAutofit/>
          </a:bodyPr>
          <a:lstStyle/>
          <a:p>
            <a:pPr marL="0" lvl="0"/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6210" y="6513345"/>
            <a:ext cx="5864225" cy="1584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lnSpc>
                <a:spcPct val="100000"/>
              </a:lnSpc>
              <a:defRPr sz="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000" y="6513345"/>
            <a:ext cx="226118" cy="1584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lnSpc>
                <a:spcPct val="100000"/>
              </a:lnSpc>
              <a:defRPr sz="8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4EF52DEE-8E31-4566-81B0-650184D754F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52000" y="1260000"/>
            <a:ext cx="8640000" cy="49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empower - DO NOT DELETE!!!" hidden="1"/>
          <p:cNvSpPr/>
          <p:nvPr userDrawn="1">
            <p:custDataLst>
              <p:tags r:id="rId8"/>
            </p:custDataLst>
          </p:nvPr>
        </p:nvSpPr>
        <p:spPr>
          <a:xfrm>
            <a:off x="-1270000" y="-1270000"/>
            <a:ext cx="0" cy="0"/>
          </a:xfrm>
          <a:prstGeom prst="ellipse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63746" y="6047557"/>
            <a:ext cx="1627773" cy="646232"/>
          </a:xfrm>
          <a:prstGeom prst="rect">
            <a:avLst/>
          </a:prstGeom>
        </p:spPr>
      </p:pic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1" r:id="rId4"/>
    <p:sldLayoutId id="2147483778" r:id="rId5"/>
    <p:sldLayoutId id="214748378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1" kern="1200" dirty="0">
          <a:solidFill>
            <a:schemeClr val="accent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Font typeface="+mj-lt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54BB"/>
        </a:buClr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54BB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54BB"/>
        </a:buClr>
        <a:buFont typeface="Arial" panose="020B0604020202020204" pitchFamily="34" charset="0"/>
        <a:buChar char="•"/>
        <a:tabLst>
          <a:tab pos="809625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2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158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" Target="slide3.xml"/><Relationship Id="rId3" Type="http://schemas.openxmlformats.org/officeDocument/2006/relationships/tags" Target="../tags/tag22.xml"/><Relationship Id="rId21" Type="http://schemas.openxmlformats.org/officeDocument/2006/relationships/slide" Target="slide26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5.jp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4.xml"/><Relationship Id="rId20" Type="http://schemas.openxmlformats.org/officeDocument/2006/relationships/slide" Target="slide1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slide" Target="slide15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slide" Target="slide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" Target="slide3.xml"/><Relationship Id="rId3" Type="http://schemas.openxmlformats.org/officeDocument/2006/relationships/tags" Target="../tags/tag37.xml"/><Relationship Id="rId21" Type="http://schemas.openxmlformats.org/officeDocument/2006/relationships/slide" Target="slide26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5.jp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4.xml"/><Relationship Id="rId20" Type="http://schemas.openxmlformats.org/officeDocument/2006/relationships/slide" Target="slide19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" Target="slide11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" Target="slide3.xml"/><Relationship Id="rId3" Type="http://schemas.openxmlformats.org/officeDocument/2006/relationships/tags" Target="../tags/tag53.xml"/><Relationship Id="rId21" Type="http://schemas.openxmlformats.org/officeDocument/2006/relationships/slide" Target="slide26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5.jpg"/><Relationship Id="rId2" Type="http://schemas.openxmlformats.org/officeDocument/2006/relationships/tags" Target="../tags/tag52.xml"/><Relationship Id="rId16" Type="http://schemas.openxmlformats.org/officeDocument/2006/relationships/slideLayout" Target="../slideLayouts/slideLayout4.xml"/><Relationship Id="rId20" Type="http://schemas.openxmlformats.org/officeDocument/2006/relationships/slide" Target="slide15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slide" Target="slide11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slide" Target="slide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mailto:lubchen@list.ru" TargetMode="External"/><Relationship Id="rId5" Type="http://schemas.openxmlformats.org/officeDocument/2006/relationships/hyperlink" Target="https://ru.linkedin.com/in/liubovdubovitskaya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slide" Target="slide3.xml"/><Relationship Id="rId3" Type="http://schemas.openxmlformats.org/officeDocument/2006/relationships/tags" Target="../tags/tag73.xml"/><Relationship Id="rId21" Type="http://schemas.openxmlformats.org/officeDocument/2006/relationships/slide" Target="slide19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5.jpg"/><Relationship Id="rId2" Type="http://schemas.openxmlformats.org/officeDocument/2006/relationships/tags" Target="../tags/tag72.xml"/><Relationship Id="rId16" Type="http://schemas.openxmlformats.org/officeDocument/2006/relationships/slideLayout" Target="../slideLayouts/slideLayout4.xml"/><Relationship Id="rId20" Type="http://schemas.openxmlformats.org/officeDocument/2006/relationships/slide" Target="slide15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10" Type="http://schemas.openxmlformats.org/officeDocument/2006/relationships/tags" Target="../tags/tag80.xml"/><Relationship Id="rId19" Type="http://schemas.openxmlformats.org/officeDocument/2006/relationships/slide" Target="slide11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" Target="slide11.xml"/><Relationship Id="rId3" Type="http://schemas.openxmlformats.org/officeDocument/2006/relationships/tags" Target="../tags/tag5.xml"/><Relationship Id="rId21" Type="http://schemas.openxmlformats.org/officeDocument/2006/relationships/slide" Target="slide26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.jpg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4.xml"/><Relationship Id="rId20" Type="http://schemas.openxmlformats.org/officeDocument/2006/relationships/slide" Target="slide19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" Target="slide15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" Target="slide3.xml"/><Relationship Id="rId3" Type="http://schemas.openxmlformats.org/officeDocument/2006/relationships/tags" Target="../tags/tag88.xml"/><Relationship Id="rId21" Type="http://schemas.openxmlformats.org/officeDocument/2006/relationships/slide" Target="slide19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5.jpg"/><Relationship Id="rId2" Type="http://schemas.openxmlformats.org/officeDocument/2006/relationships/tags" Target="../tags/tag87.xml"/><Relationship Id="rId16" Type="http://schemas.openxmlformats.org/officeDocument/2006/relationships/slideLayout" Target="../slideLayouts/slideLayout4.xml"/><Relationship Id="rId20" Type="http://schemas.openxmlformats.org/officeDocument/2006/relationships/slide" Target="slide1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slide" Target="slide11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Бизнес-аналитик и управление организационными изменениями: обороняться или наступать?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239" y="197727"/>
            <a:ext cx="1627773" cy="652329"/>
          </a:xfrm>
          <a:prstGeom prst="rect">
            <a:avLst/>
          </a:prstGeom>
        </p:spPr>
      </p:pic>
      <p:pic>
        <p:nvPicPr>
          <p:cNvPr id="9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" b="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3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Сверху вниз и снизу вверх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изменений</a:t>
            </a:r>
            <a:endParaRPr lang="de-DE" dirty="0"/>
          </a:p>
        </p:txBody>
      </p:sp>
      <p:sp>
        <p:nvSpPr>
          <p:cNvPr id="9" name="Down Arrow 8"/>
          <p:cNvSpPr/>
          <p:nvPr/>
        </p:nvSpPr>
        <p:spPr>
          <a:xfrm>
            <a:off x="7301561" y="1420837"/>
            <a:ext cx="701040" cy="2109230"/>
          </a:xfrm>
          <a:prstGeom prst="down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70465746"/>
              </p:ext>
            </p:extLst>
          </p:nvPr>
        </p:nvGraphicFramePr>
        <p:xfrm>
          <a:off x="1437337" y="1618319"/>
          <a:ext cx="6315177" cy="390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 rot="10800000">
            <a:off x="486210" y="3258250"/>
            <a:ext cx="701040" cy="2225040"/>
          </a:xfrm>
          <a:prstGeom prst="down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9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224805" y="220740"/>
            <a:ext cx="8919195" cy="5967010"/>
            <a:chOff x="224805" y="220740"/>
            <a:chExt cx="8919195" cy="5967010"/>
          </a:xfrm>
        </p:grpSpPr>
        <p:pic>
          <p:nvPicPr>
            <p:cNvPr id="19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" y="260647"/>
              <a:ext cx="8758829" cy="5927103"/>
            </a:xfrm>
            <a:prstGeom prst="rect">
              <a:avLst/>
            </a:prstGeom>
          </p:spPr>
        </p:pic>
        <p:sp>
          <p:nvSpPr>
            <p:cNvPr id="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999" y="220740"/>
              <a:ext cx="8640000" cy="396000"/>
            </a:xfrm>
            <a:prstGeom prst="rect">
              <a:avLst/>
            </a:prstGeom>
          </p:spPr>
          <p:txBody>
            <a:bodyPr vert="horz" lIns="180000" tIns="108000" rIns="36000" bIns="3600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400" b="1">
                  <a:solidFill>
                    <a:schemeClr val="tx2"/>
                  </a:solidFill>
                  <a:latin typeface="Swis721 Mio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ru-RU" altLang="en-US" sz="2200" smtClean="0">
                  <a:solidFill>
                    <a:schemeClr val="accent1"/>
                  </a:solidFill>
                  <a:latin typeface="Calibri" pitchFamily="34" charset="0"/>
                  <a:cs typeface="+mj-cs"/>
                </a:rPr>
                <a:t>Ключевые аспекты доклада:</a:t>
              </a:r>
              <a:endParaRPr lang="de-DE" altLang="en-US" sz="2200" dirty="0">
                <a:solidFill>
                  <a:schemeClr val="accent1"/>
                </a:solidFill>
                <a:latin typeface="Calibri" pitchFamily="34" charset="0"/>
                <a:cs typeface="+mj-cs"/>
              </a:endParaRPr>
            </a:p>
          </p:txBody>
        </p:sp>
        <p:sp>
          <p:nvSpPr>
            <p:cNvPr id="5" name="Rechteck 6">
              <a:hlinkClick r:id="rId18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319" y="1257300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Изменения и страх перемен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hteck 5">
              <a:hlinkClick r:id="rId18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805" y="1257300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1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hteck 6">
              <a:hlinkClick r:id="rId1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319" y="2293634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Управление изменениями vs. управление проектами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hteck 5">
              <a:hlinkClick r:id="rId1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805" y="2293634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3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hteck 6">
              <a:hlinkClick r:id="rId20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4319" y="2811801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Роли в процессе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hteck 5">
              <a:hlinkClick r:id="rId20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05" y="2811801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4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hteck 6">
              <a:hlinkClick r:id="rId21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4319" y="3329968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Модели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hteck 5">
              <a:hlinkClick r:id="rId21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805" y="3329968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5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hteck 6">
              <a:hlinkClick r:id="rId22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4319" y="3848135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Бизнес-аналитик и управление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hteck 5">
              <a:hlinkClick r:id="rId22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805" y="3848135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6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hteck 8"/>
            <p:cNvSpPr/>
            <p:nvPr>
              <p:custDataLst>
                <p:tags r:id="rId14"/>
              </p:custDataLst>
            </p:nvPr>
          </p:nvSpPr>
          <p:spPr>
            <a:xfrm>
              <a:off x="654319" y="1775467"/>
              <a:ext cx="7635804" cy="482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63000">
                  <a:schemeClr val="accent1">
                    <a:alpha val="72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bg1"/>
                  </a:solidFill>
                </a:rPr>
                <a:t>Кривая принятия изменений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>
              <p:custDataLst>
                <p:tags r:id="rId15"/>
              </p:custDataLst>
            </p:nvPr>
          </p:nvSpPr>
          <p:spPr>
            <a:xfrm>
              <a:off x="224805" y="1775467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2</a:t>
              </a:r>
              <a:endParaRPr lang="de-DE" sz="4800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7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Изменения навязываются «сверху вниз»</a:t>
            </a:r>
            <a:endParaRPr lang="ru-R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2" y="1349450"/>
            <a:ext cx="8723387" cy="41357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Кривая принятия изменений сотрудниками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Изменения навязываются «сверху вниз»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Кривая принятия изменений: менеджмент и сотрудники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77728"/>
            <a:ext cx="5994536" cy="4068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0435" y="1311792"/>
            <a:ext cx="2541084" cy="351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dirty="0" smtClean="0">
                <a:latin typeface="+mj-lt"/>
              </a:rPr>
              <a:t>Важно помнить, что менеджмент узнает о всех грядущих масштабных внутрикорпоративных изменениях намного раньше, чем остальные сотрудники. </a:t>
            </a: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210" y="6186690"/>
            <a:ext cx="6438841" cy="319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400" i="1" dirty="0" smtClean="0">
                <a:latin typeface="+mj-lt"/>
              </a:rPr>
              <a:t>Источник:</a:t>
            </a:r>
            <a:r>
              <a:rPr lang="en-US" sz="1400" i="1" dirty="0" smtClean="0">
                <a:latin typeface="+mj-lt"/>
              </a:rPr>
              <a:t> BASF EMEA Office Workspace Framework</a:t>
            </a:r>
            <a:endParaRPr lang="ru-RU" sz="1400" i="1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9371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Распределение сотрудников по категориям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Кривая принятия новшеств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018491"/>
            <a:ext cx="6527360" cy="4037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40" y="6190229"/>
            <a:ext cx="6230652" cy="323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319" y="5415431"/>
            <a:ext cx="8454199" cy="609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Используемая в маркетинге кривая принятия нового продукта так же актуальна и для категоризации сотрудников по скорости принятия изменений в рамках компании </a:t>
            </a:r>
          </a:p>
        </p:txBody>
      </p:sp>
    </p:spTree>
    <p:extLst>
      <p:ext uri="{BB962C8B-B14F-4D97-AF65-F5344CB8AC3E}">
        <p14:creationId xmlns:p14="http://schemas.microsoft.com/office/powerpoint/2010/main" val="2130244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224805" y="220740"/>
            <a:ext cx="8919195" cy="5967010"/>
            <a:chOff x="224805" y="220740"/>
            <a:chExt cx="8919195" cy="5967010"/>
          </a:xfrm>
        </p:grpSpPr>
        <p:pic>
          <p:nvPicPr>
            <p:cNvPr id="19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" y="260647"/>
              <a:ext cx="8758829" cy="5927103"/>
            </a:xfrm>
            <a:prstGeom prst="rect">
              <a:avLst/>
            </a:prstGeom>
          </p:spPr>
        </p:pic>
        <p:sp>
          <p:nvSpPr>
            <p:cNvPr id="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999" y="220740"/>
              <a:ext cx="8640000" cy="396000"/>
            </a:xfrm>
            <a:prstGeom prst="rect">
              <a:avLst/>
            </a:prstGeom>
          </p:spPr>
          <p:txBody>
            <a:bodyPr vert="horz" lIns="180000" tIns="108000" rIns="36000" bIns="3600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400" b="1">
                  <a:solidFill>
                    <a:schemeClr val="tx2"/>
                  </a:solidFill>
                  <a:latin typeface="Swis721 Mio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ru-RU" altLang="en-US" sz="2200" smtClean="0">
                  <a:solidFill>
                    <a:schemeClr val="accent1"/>
                  </a:solidFill>
                  <a:latin typeface="Calibri" pitchFamily="34" charset="0"/>
                  <a:cs typeface="+mj-cs"/>
                </a:rPr>
                <a:t>Ключевые аспекты доклада:</a:t>
              </a:r>
              <a:endParaRPr lang="de-DE" altLang="en-US" sz="2200" dirty="0">
                <a:solidFill>
                  <a:schemeClr val="accent1"/>
                </a:solidFill>
                <a:latin typeface="Calibri" pitchFamily="34" charset="0"/>
                <a:cs typeface="+mj-cs"/>
              </a:endParaRPr>
            </a:p>
          </p:txBody>
        </p:sp>
        <p:sp>
          <p:nvSpPr>
            <p:cNvPr id="5" name="Rechteck 6">
              <a:hlinkClick r:id="rId18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319" y="1257300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Изменения и страх перемен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hteck 5">
              <a:hlinkClick r:id="rId18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805" y="1257300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1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hteck 6">
              <a:hlinkClick r:id="rId1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319" y="1775467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Кривая принятия изменений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hteck 5">
              <a:hlinkClick r:id="rId1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805" y="1775467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2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hteck 6">
              <a:hlinkClick r:id="rId20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4319" y="2811801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Роли в процессе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hteck 5">
              <a:hlinkClick r:id="rId20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05" y="2811801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4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hteck 6">
              <a:hlinkClick r:id="rId21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4319" y="3329968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Модели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hteck 5">
              <a:hlinkClick r:id="rId21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805" y="3329968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5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hteck 6">
              <a:hlinkClick r:id="rId22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4319" y="3848135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Бизнес-аналитик и управление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hteck 5">
              <a:hlinkClick r:id="rId22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805" y="3848135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6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hteck 8"/>
            <p:cNvSpPr/>
            <p:nvPr>
              <p:custDataLst>
                <p:tags r:id="rId14"/>
              </p:custDataLst>
            </p:nvPr>
          </p:nvSpPr>
          <p:spPr>
            <a:xfrm>
              <a:off x="654319" y="2293634"/>
              <a:ext cx="7635804" cy="482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63000">
                  <a:schemeClr val="accent1">
                    <a:alpha val="72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bg1"/>
                  </a:solidFill>
                </a:rPr>
                <a:t>Управление изменениями vs. управление проектами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>
              <p:custDataLst>
                <p:tags r:id="rId15"/>
              </p:custDataLst>
            </p:nvPr>
          </p:nvSpPr>
          <p:spPr>
            <a:xfrm>
              <a:off x="224805" y="2293634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3</a:t>
              </a:r>
              <a:endParaRPr lang="de-DE" sz="4800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Где границы </a:t>
            </a:r>
            <a:r>
              <a:rPr lang="en-US" dirty="0" smtClean="0"/>
              <a:t>change management? 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изменениями </a:t>
            </a:r>
            <a:r>
              <a:rPr lang="en-US" dirty="0" smtClean="0"/>
              <a:t>vs. </a:t>
            </a:r>
            <a:r>
              <a:rPr lang="ru-RU" dirty="0" smtClean="0"/>
              <a:t>управление проектом</a:t>
            </a:r>
            <a:endParaRPr lang="ru-RU" dirty="0"/>
          </a:p>
        </p:txBody>
      </p:sp>
      <p:sp>
        <p:nvSpPr>
          <p:cNvPr id="6" name="Oval 5"/>
          <p:cNvSpPr/>
          <p:nvPr/>
        </p:nvSpPr>
        <p:spPr>
          <a:xfrm>
            <a:off x="1394105" y="1275045"/>
            <a:ext cx="4999548" cy="4731720"/>
          </a:xfrm>
          <a:prstGeom prst="ellipse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27079" y="1275045"/>
            <a:ext cx="4999548" cy="4731720"/>
          </a:xfrm>
          <a:prstGeom prst="ellipse">
            <a:avLst/>
          </a:prstGeom>
          <a:solidFill>
            <a:srgbClr val="FFC000">
              <a:alpha val="6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59239" y="3069464"/>
            <a:ext cx="2743200" cy="1142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Управление проектом </a:t>
            </a:r>
          </a:p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(акцент на техническую составляющую)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5474341" y="3145399"/>
            <a:ext cx="2743200" cy="9910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Управление изменениями</a:t>
            </a:r>
          </a:p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(акцент на человеческий фактор)</a:t>
            </a:r>
          </a:p>
        </p:txBody>
      </p:sp>
    </p:spTree>
    <p:extLst>
      <p:ext uri="{BB962C8B-B14F-4D97-AF65-F5344CB8AC3E}">
        <p14:creationId xmlns:p14="http://schemas.microsoft.com/office/powerpoint/2010/main" val="82886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Кейс из практики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Дубовицкая</a:t>
            </a:r>
            <a:r>
              <a:rPr lang="ru-RU" dirty="0" smtClean="0"/>
              <a:t>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изменениями </a:t>
            </a:r>
            <a:r>
              <a:rPr lang="en-US" dirty="0" smtClean="0"/>
              <a:t>vs. </a:t>
            </a:r>
            <a:r>
              <a:rPr lang="ru-RU" dirty="0" smtClean="0"/>
              <a:t>управление проектом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r="3985" b="8794"/>
          <a:stretch/>
        </p:blipFill>
        <p:spPr>
          <a:xfrm>
            <a:off x="250824" y="1257190"/>
            <a:ext cx="4061615" cy="2864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33" t="13163" r="5733" b="3488"/>
          <a:stretch/>
        </p:blipFill>
        <p:spPr>
          <a:xfrm>
            <a:off x="4395760" y="2949565"/>
            <a:ext cx="4464500" cy="29852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8119" y="2145961"/>
            <a:ext cx="4159783" cy="573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latin typeface="+mj-lt"/>
              </a:rPr>
              <a:t>Сотрудники могут встречать Вас и идею о нововведениях по-разному…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19" y="4962903"/>
            <a:ext cx="3680401" cy="573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b="1" dirty="0" smtClean="0">
                <a:latin typeface="+mj-lt"/>
              </a:rPr>
              <a:t>Очень по-разному… </a:t>
            </a:r>
          </a:p>
        </p:txBody>
      </p:sp>
    </p:spTree>
    <p:extLst>
      <p:ext uri="{BB962C8B-B14F-4D97-AF65-F5344CB8AC3E}">
        <p14:creationId xmlns:p14="http://schemas.microsoft.com/office/powerpoint/2010/main" val="234288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Связь управления проектами и управления изменениями</a:t>
            </a:r>
            <a:endParaRPr lang="ru-RU" dirty="0"/>
          </a:p>
        </p:txBody>
      </p:sp>
      <p:graphicFrame>
        <p:nvGraphicFramePr>
          <p:cNvPr id="7" name="Inhaltsplatzhalter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1936521"/>
              </p:ext>
            </p:extLst>
          </p:nvPr>
        </p:nvGraphicFramePr>
        <p:xfrm>
          <a:off x="252413" y="1412875"/>
          <a:ext cx="8640000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000"/>
                <a:gridCol w="2880000"/>
                <a:gridCol w="2880000"/>
              </a:tblGrid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Аспект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проектом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изменениями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Головная боль руководителя проекта: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сделать так, чтобы все работало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сделать так,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чтобы люди с этим работали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акцент: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Сроки, деньги, качество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Люди, коммуникации, вовлеченность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DCDCD"/>
                    </a:solidFill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завершения: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Конец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срока реализации проекта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Элемент корпоративной культуры, «здесь так принято»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Основная проблема: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Ограничения по срокам, деньгам и качеству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D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Противостояние переменам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DCDCD"/>
                    </a:solidFill>
                  </a:tcPr>
                </a:tc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Неделегируемые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функции Заказчика: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решений, оплата услуг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решений, коммуникация с сотрудниками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7E5F9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vs. Change Management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39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224805" y="220740"/>
            <a:ext cx="8919195" cy="5967010"/>
            <a:chOff x="224805" y="220740"/>
            <a:chExt cx="8919195" cy="5967010"/>
          </a:xfrm>
        </p:grpSpPr>
        <p:pic>
          <p:nvPicPr>
            <p:cNvPr id="19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" y="260647"/>
              <a:ext cx="8758829" cy="5927103"/>
            </a:xfrm>
            <a:prstGeom prst="rect">
              <a:avLst/>
            </a:prstGeom>
          </p:spPr>
        </p:pic>
        <p:sp>
          <p:nvSpPr>
            <p:cNvPr id="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999" y="220740"/>
              <a:ext cx="8640000" cy="396000"/>
            </a:xfrm>
            <a:prstGeom prst="rect">
              <a:avLst/>
            </a:prstGeom>
          </p:spPr>
          <p:txBody>
            <a:bodyPr vert="horz" lIns="180000" tIns="108000" rIns="36000" bIns="3600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400" b="1">
                  <a:solidFill>
                    <a:schemeClr val="tx2"/>
                  </a:solidFill>
                  <a:latin typeface="Swis721 Mio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ru-RU" altLang="en-US" sz="2200" smtClean="0">
                  <a:solidFill>
                    <a:schemeClr val="accent1"/>
                  </a:solidFill>
                  <a:latin typeface="Calibri" pitchFamily="34" charset="0"/>
                  <a:cs typeface="+mj-cs"/>
                </a:rPr>
                <a:t>Ключевые аспекты доклада:</a:t>
              </a:r>
              <a:endParaRPr lang="de-DE" altLang="en-US" sz="2200" dirty="0">
                <a:solidFill>
                  <a:schemeClr val="accent1"/>
                </a:solidFill>
                <a:latin typeface="Calibri" pitchFamily="34" charset="0"/>
                <a:cs typeface="+mj-cs"/>
              </a:endParaRPr>
            </a:p>
          </p:txBody>
        </p:sp>
        <p:sp>
          <p:nvSpPr>
            <p:cNvPr id="5" name="Rechteck 6">
              <a:hlinkClick r:id="rId18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319" y="1257300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Изменения и страх перемен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hteck 5">
              <a:hlinkClick r:id="rId18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805" y="1257300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1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hteck 6">
              <a:hlinkClick r:id="rId1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319" y="1775467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Кривая принятия изменений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hteck 5">
              <a:hlinkClick r:id="rId1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805" y="1775467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2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hteck 6">
              <a:hlinkClick r:id="rId20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4319" y="2293634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Управление изменениями vs. управление проектами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hteck 5">
              <a:hlinkClick r:id="rId20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05" y="2293634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3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hteck 6">
              <a:hlinkClick r:id="rId21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4319" y="3329968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Модели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hteck 5">
              <a:hlinkClick r:id="rId21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805" y="3329968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5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hteck 6">
              <a:hlinkClick r:id="rId22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4319" y="3848135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Бизнес-аналитик и управление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hteck 5">
              <a:hlinkClick r:id="rId22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805" y="3848135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6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hteck 8"/>
            <p:cNvSpPr/>
            <p:nvPr>
              <p:custDataLst>
                <p:tags r:id="rId14"/>
              </p:custDataLst>
            </p:nvPr>
          </p:nvSpPr>
          <p:spPr>
            <a:xfrm>
              <a:off x="654319" y="2811801"/>
              <a:ext cx="7635804" cy="482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63000">
                  <a:schemeClr val="accent1">
                    <a:alpha val="72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bg1"/>
                  </a:solidFill>
                </a:rPr>
                <a:t>Роли в процессе управления организационными изменениями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>
              <p:custDataLst>
                <p:tags r:id="rId15"/>
              </p:custDataLst>
            </p:nvPr>
          </p:nvSpPr>
          <p:spPr>
            <a:xfrm>
              <a:off x="224805" y="2811801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  <a:endParaRPr lang="de-DE" sz="4800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1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 докладчике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90413"/>
            <a:ext cx="1302961" cy="17700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8320" y="1190413"/>
            <a:ext cx="6873240" cy="1402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1400" b="1" dirty="0"/>
              <a:t>Любовь </a:t>
            </a:r>
            <a:r>
              <a:rPr lang="ru-RU" sz="1400" b="1" dirty="0" err="1" smtClean="0"/>
              <a:t>Дубовицкая</a:t>
            </a:r>
            <a:endParaRPr lang="ru-RU" sz="1400" dirty="0"/>
          </a:p>
          <a:p>
            <a:pPr algn="just"/>
            <a:r>
              <a:rPr lang="ru-RU" sz="1400" b="1" dirty="0"/>
              <a:t>К.ф.н., менеджер по качеству </a:t>
            </a:r>
            <a:r>
              <a:rPr lang="en-US" sz="1400" b="1" dirty="0"/>
              <a:t>Drees</a:t>
            </a:r>
            <a:r>
              <a:rPr lang="ru-RU" sz="1400" b="1" dirty="0"/>
              <a:t> &amp; </a:t>
            </a:r>
            <a:r>
              <a:rPr lang="en-US" sz="1400" b="1" dirty="0" err="1"/>
              <a:t>Sommer</a:t>
            </a:r>
            <a:r>
              <a:rPr lang="en-US" sz="1400" b="1" dirty="0"/>
              <a:t> Russia</a:t>
            </a:r>
            <a:r>
              <a:rPr lang="ru-RU" sz="1400" b="1" dirty="0"/>
              <a:t> &amp; </a:t>
            </a:r>
            <a:r>
              <a:rPr lang="en-US" sz="1400" b="1" dirty="0"/>
              <a:t>CIS</a:t>
            </a:r>
            <a:r>
              <a:rPr lang="ru-RU" sz="1400" b="1" dirty="0"/>
              <a:t>, действительный член Российского отделения международной ассоциации BPM </a:t>
            </a:r>
            <a:r>
              <a:rPr lang="ru-RU" sz="1400" b="1" dirty="0" smtClean="0"/>
              <a:t>профессионалов</a:t>
            </a:r>
            <a:r>
              <a:rPr lang="en-US" sz="1400" b="1" dirty="0" smtClean="0"/>
              <a:t> ABPMP</a:t>
            </a:r>
            <a:r>
              <a:rPr lang="ru-RU" sz="1400" b="1" dirty="0" smtClean="0"/>
              <a:t>, </a:t>
            </a:r>
            <a:r>
              <a:rPr lang="ru-RU" sz="1400" b="1" dirty="0"/>
              <a:t>преподаватель и консультант.</a:t>
            </a:r>
            <a:r>
              <a:rPr lang="ru-RU" sz="1400" dirty="0"/>
              <a:t> </a:t>
            </a: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1798320" y="2363265"/>
            <a:ext cx="6979920" cy="2108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400" b="1" dirty="0"/>
              <a:t>Профессиональный </a:t>
            </a:r>
            <a:r>
              <a:rPr lang="ru-RU" sz="1400" b="1" dirty="0" smtClean="0"/>
              <a:t>опыт:</a:t>
            </a:r>
            <a:endParaRPr lang="ru-RU" sz="1400" dirty="0"/>
          </a:p>
          <a:p>
            <a:r>
              <a:rPr lang="ru-RU" sz="1400" dirty="0"/>
              <a:t>08.2011 – по настоящее время работа в </a:t>
            </a:r>
            <a:r>
              <a:rPr lang="en-US" sz="1400" dirty="0"/>
              <a:t>Drees</a:t>
            </a:r>
            <a:r>
              <a:rPr lang="ru-RU" sz="1400" dirty="0"/>
              <a:t> &amp; </a:t>
            </a:r>
            <a:r>
              <a:rPr lang="en-US" sz="1400" dirty="0" err="1"/>
              <a:t>Sommer</a:t>
            </a:r>
            <a:r>
              <a:rPr lang="en-US" sz="1400" dirty="0"/>
              <a:t> Russia</a:t>
            </a:r>
            <a:r>
              <a:rPr lang="ru-RU" sz="1400" dirty="0"/>
              <a:t> &amp; </a:t>
            </a:r>
            <a:r>
              <a:rPr lang="en-US" sz="1400" dirty="0"/>
              <a:t>CIS </a:t>
            </a:r>
            <a:r>
              <a:rPr lang="ru-RU" sz="1400" dirty="0"/>
              <a:t>с курированием следующих направлений:</a:t>
            </a:r>
          </a:p>
          <a:p>
            <a:pPr marL="174625" lvl="1" indent="-174625"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Управление </a:t>
            </a:r>
            <a:r>
              <a:rPr lang="ru-RU" sz="1400" dirty="0" smtClean="0"/>
              <a:t>качеством</a:t>
            </a:r>
            <a:r>
              <a:rPr lang="en-US" sz="1400" dirty="0" smtClean="0"/>
              <a:t>: </a:t>
            </a:r>
            <a:r>
              <a:rPr lang="ru-RU" sz="1400" dirty="0" smtClean="0"/>
              <a:t>внутренний аудит и контроль;</a:t>
            </a:r>
            <a:endParaRPr lang="ru-RU" sz="1400" dirty="0"/>
          </a:p>
          <a:p>
            <a:pPr marL="174625" lvl="1" indent="-174625"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Внутрикорпоративный университет – Академия </a:t>
            </a:r>
            <a:r>
              <a:rPr lang="en-US" sz="1400" dirty="0"/>
              <a:t>Drees</a:t>
            </a:r>
            <a:r>
              <a:rPr lang="ru-RU" sz="1400" dirty="0"/>
              <a:t> &amp; </a:t>
            </a:r>
            <a:r>
              <a:rPr lang="en-US" sz="1400" dirty="0" err="1"/>
              <a:t>Sommer</a:t>
            </a:r>
            <a:r>
              <a:rPr lang="ru-RU" sz="1400" dirty="0"/>
              <a:t>;</a:t>
            </a:r>
          </a:p>
          <a:p>
            <a:pPr marL="174625" lvl="1" indent="-174625"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Оптимизация </a:t>
            </a:r>
            <a:r>
              <a:rPr lang="ru-RU" sz="1400" dirty="0"/>
              <a:t>и совершенствование внутренних бизнес-процессов;</a:t>
            </a:r>
          </a:p>
          <a:p>
            <a:pPr marL="174625" lvl="1" indent="-174625"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в проектах в качестве эксперта по организационному консалтингу и управлению изменениями. 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err="1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19" y="4634413"/>
            <a:ext cx="8527415" cy="1368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400" b="1" dirty="0" smtClean="0">
                <a:latin typeface="+mj-lt"/>
              </a:rPr>
              <a:t>Контактная информация</a:t>
            </a:r>
            <a:r>
              <a:rPr lang="ru-RU" sz="1400" dirty="0" smtClean="0">
                <a:latin typeface="+mj-lt"/>
              </a:rPr>
              <a:t>:</a:t>
            </a:r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+mj-lt"/>
              </a:rPr>
              <a:t>LinkedIn: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ru.linkedin.com/in/liubovdubovitskaya</a:t>
            </a:r>
            <a:endParaRPr lang="en-US" sz="1400" dirty="0" smtClean="0"/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+mj-lt"/>
              </a:rPr>
              <a:t>E-Mail: </a:t>
            </a:r>
            <a:r>
              <a:rPr lang="en-US" sz="1400" dirty="0" smtClean="0">
                <a:latin typeface="+mj-lt"/>
                <a:hlinkClick r:id="rId6"/>
              </a:rPr>
              <a:t>lubchen@list.ru</a:t>
            </a:r>
            <a:r>
              <a:rPr lang="en-US" sz="1400" dirty="0" smtClean="0">
                <a:latin typeface="+mj-lt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latin typeface="+mj-lt"/>
              </a:rPr>
              <a:t>Моб. Тел.: 8 (916) 293-50-43</a:t>
            </a:r>
            <a:endParaRPr lang="en-US" sz="14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en-US" sz="1400" dirty="0" smtClean="0">
              <a:latin typeface="+mj-lt"/>
            </a:endParaRPr>
          </a:p>
          <a:p>
            <a:pPr>
              <a:spcAft>
                <a:spcPts val="300"/>
              </a:spcAft>
            </a:pPr>
            <a:endParaRPr lang="ru-RU" sz="1400" dirty="0" err="1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952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Роли в процессе управления </a:t>
            </a:r>
            <a:r>
              <a:rPr lang="ru-RU" dirty="0" smtClean="0"/>
              <a:t>изменениями (по </a:t>
            </a:r>
            <a:r>
              <a:rPr lang="en-US" dirty="0" err="1" smtClean="0"/>
              <a:t>Prosci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850" y="6414869"/>
            <a:ext cx="5864225" cy="158400"/>
          </a:xfrm>
        </p:spPr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модель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569" y="2432694"/>
            <a:ext cx="2540781" cy="254078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939" y="1202478"/>
            <a:ext cx="2443045" cy="24430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03380" y="3864630"/>
            <a:ext cx="2620511" cy="2550239"/>
            <a:chOff x="5656170" y="0"/>
            <a:chExt cx="2637714" cy="2737026"/>
          </a:xfrm>
        </p:grpSpPr>
        <p:sp>
          <p:nvSpPr>
            <p:cNvPr id="14" name="Shape 13"/>
            <p:cNvSpPr/>
            <p:nvPr/>
          </p:nvSpPr>
          <p:spPr>
            <a:xfrm>
              <a:off x="5656170" y="0"/>
              <a:ext cx="2637714" cy="2737026"/>
            </a:xfrm>
            <a:prstGeom prst="gear9">
              <a:avLst/>
            </a:prstGeom>
            <a:solidFill>
              <a:schemeClr val="accent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Поддержи-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вающие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подразделе-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44029" y="1244437"/>
            <a:ext cx="2547505" cy="2493764"/>
            <a:chOff x="5647325" y="170110"/>
            <a:chExt cx="2547505" cy="2493764"/>
          </a:xfrm>
        </p:grpSpPr>
        <p:sp>
          <p:nvSpPr>
            <p:cNvPr id="17" name="Shape 16"/>
            <p:cNvSpPr/>
            <p:nvPr/>
          </p:nvSpPr>
          <p:spPr>
            <a:xfrm>
              <a:off x="5647325" y="170110"/>
              <a:ext cx="2547505" cy="2493764"/>
            </a:xfrm>
            <a:prstGeom prst="gear9">
              <a:avLst/>
            </a:prstGeom>
            <a:solidFill>
              <a:srgbClr val="0092C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Топ-менеджмент и высшее руководство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2532" y="3762061"/>
            <a:ext cx="2732008" cy="2732008"/>
            <a:chOff x="5656170" y="0"/>
            <a:chExt cx="2732008" cy="2732008"/>
          </a:xfrm>
        </p:grpSpPr>
        <p:sp>
          <p:nvSpPr>
            <p:cNvPr id="20" name="Shape 19"/>
            <p:cNvSpPr/>
            <p:nvPr/>
          </p:nvSpPr>
          <p:spPr>
            <a:xfrm>
              <a:off x="5656170" y="0"/>
              <a:ext cx="2732008" cy="2732008"/>
            </a:xfrm>
            <a:prstGeom prst="gear9">
              <a:avLst/>
            </a:prstGeom>
            <a:solidFill>
              <a:srgbClr val="002965">
                <a:alpha val="5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dirty="0"/>
            </a:p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Проектная команда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11911" y="1748719"/>
            <a:ext cx="1494330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6148" y="3270713"/>
            <a:ext cx="1461230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по управлению изменениями</a:t>
            </a:r>
          </a:p>
        </p:txBody>
      </p:sp>
      <p:sp>
        <p:nvSpPr>
          <p:cNvPr id="3" name="Smiley Face 2"/>
          <p:cNvSpPr/>
          <p:nvPr/>
        </p:nvSpPr>
        <p:spPr>
          <a:xfrm>
            <a:off x="2942796" y="4077039"/>
            <a:ext cx="733352" cy="629418"/>
          </a:xfrm>
          <a:prstGeom prst="smileyFac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67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Роли в процессе управления </a:t>
            </a:r>
            <a:r>
              <a:rPr lang="ru-RU" dirty="0" smtClean="0"/>
              <a:t>изменениями (по </a:t>
            </a:r>
            <a:r>
              <a:rPr lang="en-US" dirty="0" err="1" smtClean="0"/>
              <a:t>Prosci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модель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25" y="1119819"/>
            <a:ext cx="2540781" cy="2540781"/>
          </a:xfrm>
          <a:prstGeom prst="rect">
            <a:avLst/>
          </a:prstGeom>
          <a:noFill/>
        </p:spPr>
      </p:pic>
      <p:sp>
        <p:nvSpPr>
          <p:cNvPr id="21" name="Shape 4"/>
          <p:cNvSpPr/>
          <p:nvPr/>
        </p:nvSpPr>
        <p:spPr>
          <a:xfrm>
            <a:off x="1663147" y="4500497"/>
            <a:ext cx="1633498" cy="140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200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329" y="1922722"/>
            <a:ext cx="1595772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17520" y="1201624"/>
            <a:ext cx="5873999" cy="25355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исследовании 2007 года наличие выделенных ресурсов (команды) для управления изменениями было на четвертом месте в списке самых важных факторов успеха нововведений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больше данных подтверждают наличие прямой зависимости между успехом инициативы и тем, насколько хорошо был решен вопрос с ресурсами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выделенных ресурсов усилия по внедрению изменений не будут завершены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41" y="3904999"/>
            <a:ext cx="3742262" cy="24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0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Роли в процессе управления </a:t>
            </a:r>
            <a:r>
              <a:rPr lang="ru-RU" dirty="0" smtClean="0"/>
              <a:t>изменениями (по </a:t>
            </a:r>
            <a:r>
              <a:rPr lang="en-US" dirty="0" err="1" smtClean="0"/>
              <a:t>Prosci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модель</a:t>
            </a:r>
            <a:endParaRPr lang="ru-RU" dirty="0"/>
          </a:p>
        </p:txBody>
      </p:sp>
      <p:sp>
        <p:nvSpPr>
          <p:cNvPr id="21" name="Shape 4"/>
          <p:cNvSpPr/>
          <p:nvPr/>
        </p:nvSpPr>
        <p:spPr>
          <a:xfrm>
            <a:off x="1663147" y="4500497"/>
            <a:ext cx="1633498" cy="140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200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006" y="1922722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35726" y="1256540"/>
            <a:ext cx="5684520" cy="26354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исследованиях 2007, 2005, 2003, 2000 годов активное и видимое участие первого лица компании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месте в списке самых важных факторов успеха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нововведений – потому что это является критическим фактором успеха. 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Сотрудники хотят видеть приверженность топ-менеджмента к изменениям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Степень участия спонсоров определяет успех или провал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latin typeface="+mj-lt"/>
            </a:endParaRP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082535"/>
            <a:ext cx="2432515" cy="245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932" y="3944762"/>
            <a:ext cx="1885198" cy="25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Роли в процессе управления </a:t>
            </a:r>
            <a:r>
              <a:rPr lang="ru-RU" dirty="0" smtClean="0"/>
              <a:t>изменениями (по </a:t>
            </a:r>
            <a:r>
              <a:rPr lang="en-US" dirty="0" err="1" smtClean="0"/>
              <a:t>Prosci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модель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006" y="1922722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17520" y="1038094"/>
            <a:ext cx="5684520" cy="3267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Линейные менеджеры и руководители находятся в самом эпицентре событий, ведь именно их сотрудники теперь будут вынуждены работать по-новому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каждой организации происходят как макро, так и микро изменения – менеджмент среднего звена помогает своим сотрудникам в обоих случаях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линейного менеджера к переменам отразится (будет скопировано) на отношении его подчиненных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39" y="1118074"/>
            <a:ext cx="2443045" cy="2443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0727" y="1660618"/>
            <a:ext cx="1516667" cy="14483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среднего звена и руководители отделов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452" y="3991003"/>
            <a:ext cx="4921440" cy="24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Роли в процессе управления </a:t>
            </a:r>
            <a:r>
              <a:rPr lang="ru-RU" dirty="0" smtClean="0"/>
              <a:t>изменениями (по </a:t>
            </a:r>
            <a:r>
              <a:rPr lang="en-US" dirty="0" err="1" smtClean="0"/>
              <a:t>Prosci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модель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2006" y="1922722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Команда по управлению изменениями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017520" y="1356360"/>
            <a:ext cx="5684520" cy="4830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Проектная команда занята управлением технической стороной перемен. Они определяют какой будет модель работы будущего.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 направления и менеджмента техническая сторона изменений не продвинется вперед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 будет наиболее успешным только при условии включения в проект на самой ранней стадии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latin typeface="+mj-lt"/>
            </a:endParaRPr>
          </a:p>
        </p:txBody>
      </p:sp>
      <p:sp>
        <p:nvSpPr>
          <p:cNvPr id="12" name="Shape 11"/>
          <p:cNvSpPr/>
          <p:nvPr/>
        </p:nvSpPr>
        <p:spPr>
          <a:xfrm>
            <a:off x="113280" y="1163826"/>
            <a:ext cx="2732008" cy="2732008"/>
          </a:xfrm>
          <a:prstGeom prst="gear9">
            <a:avLst/>
          </a:prstGeom>
          <a:solidFill>
            <a:srgbClr val="002965">
              <a:alpha val="5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Проектная команда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009" y="3910829"/>
            <a:ext cx="3292426" cy="24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Роли в процессе управления </a:t>
            </a:r>
            <a:r>
              <a:rPr lang="ru-RU" dirty="0" smtClean="0"/>
              <a:t>изменениями (по </a:t>
            </a:r>
            <a:r>
              <a:rPr lang="en-US" dirty="0" err="1" smtClean="0"/>
              <a:t>Prosci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Дубовицкая</a:t>
            </a:r>
            <a:r>
              <a:rPr lang="ru-RU" dirty="0" smtClean="0"/>
              <a:t>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Ролевая модель</a:t>
            </a:r>
            <a:endParaRPr lang="ru-RU" dirty="0"/>
          </a:p>
        </p:txBody>
      </p:sp>
      <p:sp>
        <p:nvSpPr>
          <p:cNvPr id="21" name="Shape 4"/>
          <p:cNvSpPr/>
          <p:nvPr/>
        </p:nvSpPr>
        <p:spPr>
          <a:xfrm>
            <a:off x="1663147" y="4500497"/>
            <a:ext cx="1633498" cy="14043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040" tIns="66040" rIns="66040" bIns="66040" numCol="1" spcCol="1270" anchor="ctr" anchorCtr="0">
            <a:noAutofit/>
          </a:bodyPr>
          <a:lstStyle/>
          <a:p>
            <a:pPr lvl="0" algn="ctr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200" kern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8926" y="1843498"/>
            <a:ext cx="1365818" cy="934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Менеджмент среднего звена и руководители отделов</a:t>
            </a: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3460357" y="1155869"/>
            <a:ext cx="5041465" cy="2552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Поддерживающие подразделения привносят экспертизу по различным функциональным направлениям, включая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оргразвитие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обучение, коммуникацию, специалистов по предметным областям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некоторых случаях представители поддерживающих подразделений могут входить в состав команды по управлению изменениями  </a:t>
            </a:r>
          </a:p>
          <a:p>
            <a:pPr marL="174625" lvl="1" indent="-174625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19" y="1138139"/>
            <a:ext cx="2836300" cy="2545563"/>
            <a:chOff x="5656170" y="0"/>
            <a:chExt cx="2854920" cy="2732008"/>
          </a:xfrm>
        </p:grpSpPr>
        <p:sp>
          <p:nvSpPr>
            <p:cNvPr id="13" name="Shape 12"/>
            <p:cNvSpPr/>
            <p:nvPr/>
          </p:nvSpPr>
          <p:spPr>
            <a:xfrm>
              <a:off x="5656170" y="0"/>
              <a:ext cx="2854920" cy="2732008"/>
            </a:xfrm>
            <a:prstGeom prst="gear9">
              <a:avLst/>
            </a:prstGeom>
            <a:solidFill>
              <a:schemeClr val="accent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Поддержи-</a:t>
              </a:r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вающие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подразделе-</a:t>
              </a:r>
            </a:p>
            <a:p>
              <a:pPr algn="ctr"/>
              <a:r>
                <a:rPr lang="ru-RU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hape 4"/>
            <p:cNvSpPr/>
            <p:nvPr/>
          </p:nvSpPr>
          <p:spPr>
            <a:xfrm>
              <a:off x="6205425" y="639960"/>
              <a:ext cx="1633498" cy="1404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200" kern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753" y="3861097"/>
            <a:ext cx="3712838" cy="24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26</a:t>
            </a:fld>
            <a:endParaRPr lang="de-DE" dirty="0"/>
          </a:p>
        </p:txBody>
      </p:sp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224805" y="220740"/>
            <a:ext cx="8919195" cy="5967010"/>
            <a:chOff x="224805" y="220740"/>
            <a:chExt cx="8919195" cy="5967010"/>
          </a:xfrm>
        </p:grpSpPr>
        <p:pic>
          <p:nvPicPr>
            <p:cNvPr id="19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" y="260647"/>
              <a:ext cx="8758829" cy="5927103"/>
            </a:xfrm>
            <a:prstGeom prst="rect">
              <a:avLst/>
            </a:prstGeom>
          </p:spPr>
        </p:pic>
        <p:sp>
          <p:nvSpPr>
            <p:cNvPr id="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999" y="220740"/>
              <a:ext cx="8640000" cy="396000"/>
            </a:xfrm>
            <a:prstGeom prst="rect">
              <a:avLst/>
            </a:prstGeom>
          </p:spPr>
          <p:txBody>
            <a:bodyPr vert="horz" lIns="180000" tIns="108000" rIns="36000" bIns="3600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400" b="1">
                  <a:solidFill>
                    <a:schemeClr val="tx2"/>
                  </a:solidFill>
                  <a:latin typeface="Swis721 Mio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ru-RU" altLang="en-US" sz="2200" smtClean="0">
                  <a:solidFill>
                    <a:schemeClr val="accent1"/>
                  </a:solidFill>
                  <a:latin typeface="Calibri" pitchFamily="34" charset="0"/>
                  <a:cs typeface="+mj-cs"/>
                </a:rPr>
                <a:t>Ключевые аспекты доклада:</a:t>
              </a:r>
              <a:endParaRPr lang="de-DE" altLang="en-US" sz="2200" dirty="0">
                <a:solidFill>
                  <a:schemeClr val="accent1"/>
                </a:solidFill>
                <a:latin typeface="Calibri" pitchFamily="34" charset="0"/>
                <a:cs typeface="+mj-cs"/>
              </a:endParaRPr>
            </a:p>
          </p:txBody>
        </p:sp>
        <p:sp>
          <p:nvSpPr>
            <p:cNvPr id="5" name="Rechteck 6">
              <a:hlinkClick r:id="rId18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319" y="1257300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Изменения и страх перемен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hteck 5">
              <a:hlinkClick r:id="rId18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805" y="1257300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1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hteck 6">
              <a:hlinkClick r:id="rId1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319" y="1775467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Кривая принятия изменений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hteck 5">
              <a:hlinkClick r:id="rId1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805" y="1775467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2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hteck 6">
              <a:hlinkClick r:id="rId20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4319" y="2293634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Управление изменениями vs. управление проектами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hteck 5">
              <a:hlinkClick r:id="rId20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05" y="2293634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3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hteck 6">
              <a:hlinkClick r:id="rId21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4319" y="2811801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Роли в процессе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hteck 5">
              <a:hlinkClick r:id="rId21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805" y="2811801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4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hteck 6">
              <a:hlinkClick r:id="rId22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4319" y="3848135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Бизнес-аналитик и управление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hteck 5">
              <a:hlinkClick r:id="rId22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805" y="3848135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6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hteck 8"/>
            <p:cNvSpPr/>
            <p:nvPr>
              <p:custDataLst>
                <p:tags r:id="rId14"/>
              </p:custDataLst>
            </p:nvPr>
          </p:nvSpPr>
          <p:spPr>
            <a:xfrm>
              <a:off x="654319" y="3329968"/>
              <a:ext cx="7635804" cy="482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63000">
                  <a:schemeClr val="accent1">
                    <a:alpha val="72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bg1"/>
                  </a:solidFill>
                </a:rPr>
                <a:t>Модели управления организационными изменениями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>
              <p:custDataLst>
                <p:tags r:id="rId15"/>
              </p:custDataLst>
            </p:nvPr>
          </p:nvSpPr>
          <p:spPr>
            <a:xfrm>
              <a:off x="224805" y="3329968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  <a:endParaRPr lang="de-DE" sz="4800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0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91991" y="1532490"/>
            <a:ext cx="2247837" cy="428244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1602" y="1532490"/>
            <a:ext cx="2086933" cy="4282440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1213" y="1532490"/>
            <a:ext cx="2086933" cy="4282440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824" y="1532490"/>
            <a:ext cx="2086933" cy="4282440"/>
          </a:xfrm>
          <a:prstGeom prst="rect">
            <a:avLst/>
          </a:prstGeom>
          <a:solidFill>
            <a:srgbClr val="002965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По методологии </a:t>
            </a:r>
            <a:r>
              <a:rPr lang="en-US" dirty="0" smtClean="0"/>
              <a:t>Change First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зрелости организации по управлению изменениями</a:t>
            </a:r>
            <a:endParaRPr lang="ru-RU" dirty="0"/>
          </a:p>
        </p:txBody>
      </p:sp>
      <p:sp>
        <p:nvSpPr>
          <p:cNvPr id="3" name="Pentagon 2"/>
          <p:cNvSpPr/>
          <p:nvPr/>
        </p:nvSpPr>
        <p:spPr>
          <a:xfrm>
            <a:off x="251519" y="1676400"/>
            <a:ext cx="1973521" cy="960120"/>
          </a:xfrm>
          <a:prstGeom prst="homePlate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Зачаточный</a:t>
            </a:r>
          </a:p>
        </p:txBody>
      </p:sp>
      <p:sp>
        <p:nvSpPr>
          <p:cNvPr id="7" name="Pentagon 6"/>
          <p:cNvSpPr/>
          <p:nvPr/>
        </p:nvSpPr>
        <p:spPr>
          <a:xfrm>
            <a:off x="2431561" y="1676400"/>
            <a:ext cx="1973521" cy="960120"/>
          </a:xfrm>
          <a:prstGeom prst="homePlate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Осязаемый</a:t>
            </a:r>
          </a:p>
        </p:txBody>
      </p:sp>
      <p:sp>
        <p:nvSpPr>
          <p:cNvPr id="8" name="Pentagon 7"/>
          <p:cNvSpPr/>
          <p:nvPr/>
        </p:nvSpPr>
        <p:spPr>
          <a:xfrm>
            <a:off x="4611603" y="1676400"/>
            <a:ext cx="1973521" cy="960120"/>
          </a:xfrm>
          <a:prstGeom prst="homePlate">
            <a:avLst/>
          </a:prstGeom>
          <a:solidFill>
            <a:schemeClr val="accent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Организационный</a:t>
            </a:r>
          </a:p>
        </p:txBody>
      </p:sp>
      <p:sp>
        <p:nvSpPr>
          <p:cNvPr id="9" name="Pentagon 8"/>
          <p:cNvSpPr/>
          <p:nvPr/>
        </p:nvSpPr>
        <p:spPr>
          <a:xfrm>
            <a:off x="6791991" y="1676400"/>
            <a:ext cx="2140311" cy="96012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Институциональный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19" y="291084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Управление изменениями в проектах представлено лишь базовыми коммуникациями и тренингами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7918" y="291084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Управление изменениями используется в проектах компании, но без постоянства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8307" y="291084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Управление изменениями постоянно используется на всех ключевых проектах компании и применяется при изменениях внутренних процессов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5385" y="2880360"/>
            <a:ext cx="1973521" cy="2904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dirty="0" smtClean="0">
                <a:latin typeface="+mj-lt"/>
              </a:rPr>
              <a:t>Бизнес-спонсоры из топ-менеджмента управляют общей способностью организации к 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606525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1280160" y="1264920"/>
            <a:ext cx="2590800" cy="5077755"/>
          </a:xfrm>
          <a:prstGeom prst="down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8 Принципов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управления изменениями Джона </a:t>
            </a:r>
            <a:r>
              <a:rPr lang="ru-RU" dirty="0" err="1" smtClean="0"/>
              <a:t>Коттера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51519" y="1264920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 Создание ощущения срочности изменений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825" y="1916291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 Создание прочной коалиции сторонников перемен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824" y="2567662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 Разработка виденья и стратегии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823" y="3219033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 </a:t>
            </a:r>
            <a:r>
              <a:rPr lang="ru-RU" b="1" dirty="0" err="1" smtClean="0">
                <a:solidFill>
                  <a:schemeClr val="bg1"/>
                </a:solidFill>
              </a:rPr>
              <a:t>Коммуницирование</a:t>
            </a:r>
            <a:r>
              <a:rPr lang="ru-RU" b="1" dirty="0" smtClean="0">
                <a:solidFill>
                  <a:schemeClr val="bg1"/>
                </a:solidFill>
              </a:rPr>
              <a:t> виденья будущего состояния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0822" y="3870404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 Добиться массовой поддержки плана перемен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0821" y="4521775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6 Планирование и достижение быстрых побед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821" y="5173146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7 Наращивание успеха и усиление изменений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0820" y="5824515"/>
            <a:ext cx="4960561" cy="518160"/>
          </a:xfrm>
          <a:prstGeom prst="rect">
            <a:avLst/>
          </a:prstGeom>
          <a:solidFill>
            <a:srgbClr val="00296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8 Закрепление новых принципов в культуре организации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518" y="1318796"/>
            <a:ext cx="1480187" cy="2273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600" y="390195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38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Стандарт по управлению изменениями </a:t>
            </a:r>
            <a:r>
              <a:rPr lang="en-US" dirty="0" smtClean="0"/>
              <a:t>ACMP</a:t>
            </a:r>
            <a:endParaRPr lang="ru-RU" dirty="0"/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Методологии практического управления изменениями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08735"/>
            <a:ext cx="4457700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1520" y="1434465"/>
            <a:ext cx="4349999" cy="4404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>
              <a:spcAft>
                <a:spcPts val="300"/>
              </a:spcAft>
            </a:pPr>
            <a:r>
              <a:rPr lang="ru-RU" dirty="0" smtClean="0">
                <a:latin typeface="+mj-lt"/>
              </a:rPr>
              <a:t>Одним из наиболее приближенных к практике управления изменениями руководств на наш взгляд является Стандарт по управлению изменениями Ассоциации профессионалов управления изменениями </a:t>
            </a:r>
            <a:r>
              <a:rPr lang="en-US" dirty="0" smtClean="0">
                <a:latin typeface="+mj-lt"/>
              </a:rPr>
              <a:t>(ACMP)</a:t>
            </a:r>
            <a:r>
              <a:rPr lang="ru-RU" dirty="0" smtClean="0">
                <a:latin typeface="+mj-lt"/>
              </a:rPr>
              <a:t>. </a:t>
            </a:r>
          </a:p>
          <a:p>
            <a:pPr algn="just">
              <a:spcAft>
                <a:spcPts val="300"/>
              </a:spcAft>
            </a:pPr>
            <a:endParaRPr lang="ru-RU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9503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224805" y="220740"/>
            <a:ext cx="8919195" cy="5967010"/>
            <a:chOff x="224805" y="220740"/>
            <a:chExt cx="8919195" cy="5967010"/>
          </a:xfrm>
        </p:grpSpPr>
        <p:pic>
          <p:nvPicPr>
            <p:cNvPr id="19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" y="260647"/>
              <a:ext cx="8758829" cy="5927103"/>
            </a:xfrm>
            <a:prstGeom prst="rect">
              <a:avLst/>
            </a:prstGeom>
          </p:spPr>
        </p:pic>
        <p:sp>
          <p:nvSpPr>
            <p:cNvPr id="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999" y="220740"/>
              <a:ext cx="8640000" cy="396000"/>
            </a:xfrm>
            <a:prstGeom prst="rect">
              <a:avLst/>
            </a:prstGeom>
          </p:spPr>
          <p:txBody>
            <a:bodyPr vert="horz" lIns="180000" tIns="108000" rIns="36000" bIns="3600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400" b="1">
                  <a:solidFill>
                    <a:schemeClr val="tx2"/>
                  </a:solidFill>
                  <a:latin typeface="Swis721 Mio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ru-RU" altLang="en-US" sz="2200" smtClean="0">
                  <a:solidFill>
                    <a:schemeClr val="accent1"/>
                  </a:solidFill>
                  <a:latin typeface="Calibri" pitchFamily="34" charset="0"/>
                  <a:cs typeface="+mj-cs"/>
                </a:rPr>
                <a:t>Ключевые аспекты доклада:</a:t>
              </a:r>
              <a:endParaRPr lang="de-DE" altLang="en-US" sz="2200" dirty="0">
                <a:solidFill>
                  <a:schemeClr val="accent1"/>
                </a:solidFill>
                <a:latin typeface="Calibri" pitchFamily="34" charset="0"/>
                <a:cs typeface="+mj-cs"/>
              </a:endParaRPr>
            </a:p>
          </p:txBody>
        </p:sp>
        <p:sp>
          <p:nvSpPr>
            <p:cNvPr id="7" name="Rechteck 6">
              <a:hlinkClick r:id="rId18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319" y="1775467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Кривая принятия изменений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hteck 5">
              <a:hlinkClick r:id="rId18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805" y="1775467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2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hteck 6">
              <a:hlinkClick r:id="rId1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319" y="2293634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Управление изменениями vs. управление проектами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hteck 5">
              <a:hlinkClick r:id="rId1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805" y="2293634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3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hteck 6">
              <a:hlinkClick r:id="rId20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4319" y="2811801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Роли в процессе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hteck 5">
              <a:hlinkClick r:id="rId20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05" y="2811801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4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hteck 6">
              <a:hlinkClick r:id="rId21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4319" y="3329968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Модели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hteck 5">
              <a:hlinkClick r:id="rId21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805" y="3329968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5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hteck 6">
              <a:hlinkClick r:id="rId22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4319" y="3848135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Бизнес-аналитик и управление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Rechteck 5">
              <a:hlinkClick r:id="rId22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805" y="3848135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6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hteck 8"/>
            <p:cNvSpPr/>
            <p:nvPr>
              <p:custDataLst>
                <p:tags r:id="rId14"/>
              </p:custDataLst>
            </p:nvPr>
          </p:nvSpPr>
          <p:spPr>
            <a:xfrm>
              <a:off x="654319" y="1257300"/>
              <a:ext cx="7635804" cy="482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63000">
                  <a:schemeClr val="accent1">
                    <a:alpha val="72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bg1"/>
                  </a:solidFill>
                </a:rPr>
                <a:t>Изменения и страх перемен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>
              <p:custDataLst>
                <p:tags r:id="rId15"/>
              </p:custDataLst>
            </p:nvPr>
          </p:nvSpPr>
          <p:spPr>
            <a:xfrm>
              <a:off x="224805" y="1257300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  <a:endParaRPr lang="de-DE" sz="4800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4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224805" y="220740"/>
            <a:ext cx="8919195" cy="5967010"/>
            <a:chOff x="224805" y="220740"/>
            <a:chExt cx="8919195" cy="5967010"/>
          </a:xfrm>
        </p:grpSpPr>
        <p:pic>
          <p:nvPicPr>
            <p:cNvPr id="19" name="Grafik 1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71" y="260647"/>
              <a:ext cx="8758829" cy="5927103"/>
            </a:xfrm>
            <a:prstGeom prst="rect">
              <a:avLst/>
            </a:prstGeom>
          </p:spPr>
        </p:pic>
        <p:sp>
          <p:nvSpPr>
            <p:cNvPr id="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1999" y="220740"/>
              <a:ext cx="8640000" cy="396000"/>
            </a:xfrm>
            <a:prstGeom prst="rect">
              <a:avLst/>
            </a:prstGeom>
          </p:spPr>
          <p:txBody>
            <a:bodyPr vert="horz" lIns="180000" tIns="108000" rIns="36000" bIns="36000" rtlCol="0" anchor="t" anchorCtr="0">
              <a:noAutofit/>
            </a:bodyPr>
            <a:lstStyle>
              <a:lvl1pPr>
                <a:spcBef>
                  <a:spcPct val="0"/>
                </a:spcBef>
                <a:buNone/>
                <a:defRPr sz="2400" b="1">
                  <a:solidFill>
                    <a:schemeClr val="tx2"/>
                  </a:solidFill>
                  <a:latin typeface="Swis721 Mio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ru-RU" altLang="en-US" sz="2200" smtClean="0">
                  <a:solidFill>
                    <a:schemeClr val="accent1"/>
                  </a:solidFill>
                  <a:latin typeface="Calibri" pitchFamily="34" charset="0"/>
                  <a:cs typeface="+mj-cs"/>
                </a:rPr>
                <a:t>Ключевые аспекты доклада:</a:t>
              </a:r>
              <a:endParaRPr lang="de-DE" altLang="en-US" sz="2200" dirty="0">
                <a:solidFill>
                  <a:schemeClr val="accent1"/>
                </a:solidFill>
                <a:latin typeface="Calibri" pitchFamily="34" charset="0"/>
                <a:cs typeface="+mj-cs"/>
              </a:endParaRPr>
            </a:p>
          </p:txBody>
        </p:sp>
        <p:sp>
          <p:nvSpPr>
            <p:cNvPr id="5" name="Rechteck 6">
              <a:hlinkClick r:id="rId18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654319" y="1257300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Изменения и страх перемен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hteck 5">
              <a:hlinkClick r:id="rId18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805" y="1257300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1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hteck 6">
              <a:hlinkClick r:id="rId19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319" y="1775467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Кривая принятия изменений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hteck 5">
              <a:hlinkClick r:id="rId19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805" y="1775467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2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hteck 6">
              <a:hlinkClick r:id="rId20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4319" y="2293634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Управление изменениями vs. управление проектами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Rechteck 5">
              <a:hlinkClick r:id="rId20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4805" y="2293634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3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hteck 6">
              <a:hlinkClick r:id="rId21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4319" y="2811801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Роли в процессе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Rechteck 5">
              <a:hlinkClick r:id="rId21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805" y="2811801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4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hteck 6">
              <a:hlinkClick r:id="rId22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4319" y="3329968"/>
              <a:ext cx="7635804" cy="482400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51218">
                  <a:schemeClr val="accent3">
                    <a:alpha val="71000"/>
                  </a:schemeClr>
                </a:gs>
                <a:gs pos="1250">
                  <a:schemeClr val="accent3">
                    <a:alpha val="92000"/>
                  </a:schemeClr>
                </a:gs>
              </a:gsLst>
              <a:lin ang="0" scaled="1"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accent1"/>
                  </a:solidFill>
                </a:rPr>
                <a:t>Модели управления организационными изменениями</a:t>
              </a:r>
              <a:endParaRPr lang="de-DE" sz="1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Rechteck 5">
              <a:hlinkClick r:id="rId22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805" y="3329968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rgbClr val="579BFF"/>
                  </a:solidFill>
                  <a:latin typeface="Calibri" panose="020F0502020204030204" pitchFamily="34" charset="0"/>
                </a:rPr>
                <a:t>5</a:t>
              </a:r>
              <a:endParaRPr lang="de-DE" sz="4800" dirty="0" smtClean="0">
                <a:solidFill>
                  <a:srgbClr val="579B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hteck 8"/>
            <p:cNvSpPr/>
            <p:nvPr>
              <p:custDataLst>
                <p:tags r:id="rId14"/>
              </p:custDataLst>
            </p:nvPr>
          </p:nvSpPr>
          <p:spPr>
            <a:xfrm>
              <a:off x="654319" y="3848135"/>
              <a:ext cx="7635804" cy="482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63000">
                  <a:schemeClr val="accent1">
                    <a:alpha val="72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 w="12700"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r>
                <a:rPr lang="ru-RU" sz="1400" smtClean="0">
                  <a:solidFill>
                    <a:schemeClr val="bg1"/>
                  </a:solidFill>
                </a:rPr>
                <a:t>Бизнес-аналитик и управление организационными изменениями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hteck 7"/>
            <p:cNvSpPr/>
            <p:nvPr>
              <p:custDataLst>
                <p:tags r:id="rId15"/>
              </p:custDataLst>
            </p:nvPr>
          </p:nvSpPr>
          <p:spPr>
            <a:xfrm>
              <a:off x="224805" y="3848135"/>
              <a:ext cx="360000" cy="4824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666666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480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6</a:t>
              </a:r>
              <a:endParaRPr lang="de-DE" sz="4800" dirty="0" smtClean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3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78118" y="604911"/>
            <a:ext cx="970671" cy="5598941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РУКОВОДСТВО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725" y="914404"/>
            <a:ext cx="970671" cy="5598941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1179085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Обороняться или наступать?</a:t>
            </a:r>
            <a:endParaRPr lang="ru-R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145" y="1182419"/>
            <a:ext cx="7181710" cy="47857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92423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Определите свое место и роль в проекте по изменениям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4" y="1018491"/>
            <a:ext cx="5078436" cy="5079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367344">
            <a:off x="1002424" y="1793154"/>
            <a:ext cx="1575765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АНАЛИТИК?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1961" y="5375278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ПРОЕКТА?</a:t>
            </a:r>
          </a:p>
        </p:txBody>
      </p:sp>
      <p:sp>
        <p:nvSpPr>
          <p:cNvPr id="10" name="TextBox 9"/>
          <p:cNvSpPr txBox="1"/>
          <p:nvPr/>
        </p:nvSpPr>
        <p:spPr>
          <a:xfrm rot="20864582">
            <a:off x="1104594" y="4128559"/>
            <a:ext cx="1955594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ЭКСПЕРТ?</a:t>
            </a:r>
          </a:p>
        </p:txBody>
      </p:sp>
      <p:sp>
        <p:nvSpPr>
          <p:cNvPr id="11" name="TextBox 10"/>
          <p:cNvSpPr txBox="1"/>
          <p:nvPr/>
        </p:nvSpPr>
        <p:spPr>
          <a:xfrm rot="1006363">
            <a:off x="6181709" y="4455796"/>
            <a:ext cx="2507254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ЗАКАЗЧИКА?</a:t>
            </a:r>
          </a:p>
        </p:txBody>
      </p:sp>
      <p:sp>
        <p:nvSpPr>
          <p:cNvPr id="12" name="TextBox 11"/>
          <p:cNvSpPr txBox="1"/>
          <p:nvPr/>
        </p:nvSpPr>
        <p:spPr>
          <a:xfrm rot="20631236">
            <a:off x="6189007" y="1367197"/>
            <a:ext cx="2213955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ПРЕДСТАВИТЕЛЬ ПОДРЯДЧИКА?</a:t>
            </a:r>
          </a:p>
        </p:txBody>
      </p:sp>
    </p:spTree>
    <p:extLst>
      <p:ext uri="{BB962C8B-B14F-4D97-AF65-F5344CB8AC3E}">
        <p14:creationId xmlns:p14="http://schemas.microsoft.com/office/powerpoint/2010/main" val="38763862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Модель Джона </a:t>
            </a:r>
            <a:r>
              <a:rPr lang="ru-RU" dirty="0" err="1" smtClean="0"/>
              <a:t>Коттера</a:t>
            </a:r>
            <a:r>
              <a:rPr lang="ru-RU" dirty="0" smtClean="0"/>
              <a:t> + коммуникация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5" y="1040383"/>
            <a:ext cx="9155526" cy="4942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2473" y="5264913"/>
            <a:ext cx="6161649" cy="436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КОММУНИЦИРУЙТЕ!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305" y="4136942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РАССКАЗЫВАЙТЕ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058" y="2847667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ОБЪЯСНЯЙТЕ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291" y="1706641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УБЕЖДАЙТЕ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4522" y="1637842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СПРАШИВАЙТЕ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9071" y="1629764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СЛУШАЙТЕ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2105" y="2397493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ДОКАЗЫВАЙТЕ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2105" y="3812343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ПОКАЗЫВАЙТЕ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0674" y="4347960"/>
            <a:ext cx="2189761" cy="7033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221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" y="-33737"/>
            <a:ext cx="9144000" cy="59984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28" y="-33737"/>
            <a:ext cx="9144828" cy="5998439"/>
          </a:xfrm>
          <a:prstGeom prst="rect">
            <a:avLst/>
          </a:prstGeom>
          <a:solidFill>
            <a:srgbClr val="FFFFFF">
              <a:alpha val="73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Воевать нельзя жить мирно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Доклад </a:t>
            </a:r>
            <a:r>
              <a:rPr lang="ru-RU" dirty="0" err="1" smtClean="0"/>
              <a:t>Дубовицкой</a:t>
            </a:r>
            <a:r>
              <a:rPr lang="ru-RU" dirty="0" smtClean="0"/>
              <a:t> Л.В. </a:t>
            </a:r>
            <a:r>
              <a:rPr lang="de-DE" dirty="0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для бизнес-аналитика</a:t>
            </a:r>
            <a:endParaRPr lang="ru-RU" dirty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250825" y="1077604"/>
            <a:ext cx="3909001" cy="4784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Максимальное снижение противостояния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больше не враг!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максимально качественной информации - минимизация переделок 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Укоренение нововведений в корпоративной культуре организации – Вы работали не зря!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культуры поддержки изменений в организации – уважение к труду аналитика</a:t>
            </a: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latin typeface="+mj-lt"/>
            </a:endParaRPr>
          </a:p>
          <a:p>
            <a:pPr marL="174625" lvl="1" indent="-174625" algn="just">
              <a:spcAft>
                <a:spcPts val="300"/>
              </a:spcAft>
              <a:buClr>
                <a:schemeClr val="dk2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253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9675"/>
          </a:xfr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9932" y="2989620"/>
            <a:ext cx="4602480" cy="1569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sz="2800" b="1" dirty="0" smtClean="0">
                <a:latin typeface="+mj-lt"/>
              </a:rPr>
              <a:t>ЕСЛИ ИЗМЕНЕНИЙ НЕ ИЗБЕЖАТЬ, ТО ИХ НУЖНО ВОЗГЛАВИТЬ!</a:t>
            </a:r>
          </a:p>
        </p:txBody>
      </p:sp>
    </p:spTree>
    <p:extLst>
      <p:ext uri="{BB962C8B-B14F-4D97-AF65-F5344CB8AC3E}">
        <p14:creationId xmlns:p14="http://schemas.microsoft.com/office/powerpoint/2010/main" val="2223783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Определяемся с понятиями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597" y="4984844"/>
            <a:ext cx="5220332" cy="1201846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–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переход от текущего состояния к целевому будущему состоянию.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(Стандарт по управлению изменениями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ACMP)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изменение?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97" y="1234748"/>
            <a:ext cx="5333356" cy="35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Страхи сотрудников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2001" y="1260000"/>
            <a:ext cx="3878040" cy="2313194"/>
          </a:xfrm>
        </p:spPr>
        <p:txBody>
          <a:bodyPr/>
          <a:lstStyle/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потери работы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увеличения нагрузки и количества задач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вмешательства руководства в деятельность сотрудника или подразделения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недостатка собственных знаний и компетенций для успешного освоения новых методов работы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dk2"/>
              </a:buClr>
              <a:buSzPct val="100000"/>
            </a:pPr>
            <a:endParaRPr lang="en-US" dirty="0"/>
          </a:p>
          <a:p>
            <a:pPr lvl="1">
              <a:buClr>
                <a:schemeClr val="dk2"/>
              </a:buClr>
              <a:buSzPct val="100000"/>
              <a:buNone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Изменений боятся все!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01" y="1504191"/>
            <a:ext cx="4479618" cy="44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48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Страхи руководителей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Изменений боятся все!</a:t>
            </a:r>
            <a:endParaRPr lang="ru-RU" dirty="0"/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2000" y="1260000"/>
            <a:ext cx="3067975" cy="4029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54BB"/>
              </a:buClr>
              <a:buFont typeface="Wingdings" panose="05000000000000000000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54BB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54BB"/>
              </a:buClr>
              <a:buFont typeface="Arial" panose="020B0604020202020204" pitchFamily="34" charset="0"/>
              <a:buChar char="•"/>
              <a:tabLst>
                <a:tab pos="809625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2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потерять власть и статус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потерять работу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к новой форме властного воздействия (не сила, а знание)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перед критикой</a:t>
            </a:r>
          </a:p>
          <a:p>
            <a:pPr lvl="1" algn="just">
              <a:buClr>
                <a:schemeClr val="dk2"/>
              </a:buClr>
              <a:buSzPct val="100000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перед неизвестностью</a:t>
            </a:r>
          </a:p>
          <a:p>
            <a:pPr lvl="1">
              <a:buClr>
                <a:schemeClr val="dk2"/>
              </a:buClr>
              <a:buSzPct val="100000"/>
              <a:buNone/>
            </a:pP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60" y="1358474"/>
            <a:ext cx="5388930" cy="30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7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Страхи аналитиков???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Изменений боятся все!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32" y="1071856"/>
            <a:ext cx="7371178" cy="48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00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Причины сопротивления переменам</a:t>
            </a:r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Доклад Дубовицкой Л.В. </a:t>
            </a:r>
            <a:r>
              <a:rPr lang="de-DE" smtClean="0"/>
              <a:t>Analyst Days 2016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2DEE-8E31-4566-81B0-650184D754F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Изменений боятся все!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8" y="1150187"/>
            <a:ext cx="7146388" cy="4778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1953" y="5562557"/>
            <a:ext cx="5078437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ПРОТИВ ТЕЧЕНИЯ?!</a:t>
            </a:r>
          </a:p>
        </p:txBody>
      </p:sp>
    </p:spTree>
    <p:extLst>
      <p:ext uri="{BB962C8B-B14F-4D97-AF65-F5344CB8AC3E}">
        <p14:creationId xmlns:p14="http://schemas.microsoft.com/office/powerpoint/2010/main" val="14100438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Причины сопротивления переменам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Дубовицкая Любовь, Практическое управление организационными изменениями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Изменений боятся все!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20" y="1123002"/>
            <a:ext cx="4786503" cy="48135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574" y="1533380"/>
            <a:ext cx="1802364" cy="9425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Сопротивление на личностном уровне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574" y="3123027"/>
            <a:ext cx="1802364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Сопротивление на уровне группы или организации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5043270"/>
            <a:ext cx="1802364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причины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8387" y="1519628"/>
            <a:ext cx="1802364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Политические причины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8387" y="2938941"/>
            <a:ext cx="1693132" cy="11816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Культурологические причины</a:t>
            </a:r>
          </a:p>
        </p:txBody>
      </p:sp>
    </p:spTree>
    <p:extLst>
      <p:ext uri="{BB962C8B-B14F-4D97-AF65-F5344CB8AC3E}">
        <p14:creationId xmlns:p14="http://schemas.microsoft.com/office/powerpoint/2010/main" val="114783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2"/>
  <p:tag name="MIO_SHOW_DATE" val="False"/>
  <p:tag name="MIO_SHOW_FOOTER" val="True"/>
  <p:tag name="MIO_SHOW_PAGENUMBER" val="True"/>
  <p:tag name="MIO_AVOID_BLANK_LAYOUT" val="True"/>
  <p:tag name="MIO_NUMBER_OF_VALID_LAYOUTS" val="6"/>
  <p:tag name="MIO_MST_COLOR_1" val="0,0,0,Dunkel 1"/>
  <p:tag name="MIO_MST_COLOR_2" val="255,255,255,Hell 1"/>
  <p:tag name="MIO_MST_COLOR_3" val="0,84,187,Dunkel 2"/>
  <p:tag name="MIO_MST_COLOR_4" val="231,77,48,Hell 2"/>
  <p:tag name="MIO_MST_COLOR_5" val="0,41,101,Akzent 1"/>
  <p:tag name="MIO_MST_COLOR_6" val="197,220,255,Akzent 2"/>
  <p:tag name="MIO_MST_COLOR_7" val="153,194,255,Akzent 3"/>
  <p:tag name="MIO_MST_COLOR_8" val="51,134,255,Akzent 4"/>
  <p:tag name="MIO_MST_COLOR_9" val="128,212,255,Akzent 5"/>
  <p:tag name="MIO_MST_COLOR_10" val="135,139,142,Akzent 6"/>
  <p:tag name="MIO_MST_COLOR_11" val="32,179,254,"/>
  <p:tag name="MIO_MST_COLOR_12" val="89,89,89,"/>
  <p:tag name="MIO_HDS" val="True"/>
  <p:tag name="MIO_EK" val="2181"/>
  <p:tag name="MIO_UPDATE" val="True"/>
  <p:tag name="MIO_VERSION" val="22.07.2015 16:07:42"/>
  <p:tag name="MIO_DBID" val="04C3A4F6-43CB-4C77-973D-7C328AA5EC17"/>
  <p:tag name="MIO_LASTDOWNLOADED" val="18.12.2015 16:14:16"/>
  <p:tag name="MIO_OBJECTNAME" val="Master blanko(nur in Ausnahmefällen zu verwenden!)"/>
  <p:tag name="MIO_LASTEDITORNAME" val="Yvonne Hei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  <p:tag name="MIO_SKIP_CDCHECK" val="Wah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  <p:tag name="MIO_SKIP_CDCHECK" val="Wah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  <p:tag name="MIO_SKIP_CDCHECK" val="Wah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Кривая принятия изменений"/>
  <p:tag name="MIO_EK" val="550"/>
  <p:tag name="MIO_GUID" val="f9c19281-ce33-4274-82f1-879db08e2174"/>
  <p:tag name="MIO_VERSION" val="31.12.9999 23:59:59"/>
  <p:tag name="MIO_DBID" val="04C3A4F6-43CB-4C77-973D-7C328AA5EC17"/>
  <p:tag name="MIO_LASTDOWNLOADED" val="18.12.2015 17:04:35"/>
  <p:tag name="MIO_UPDAT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SLIDEDECORA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Изменения и страх перемен"/>
  <p:tag name="MIO_EK" val="550"/>
  <p:tag name="MIO_GUID" val="75c2df7b-8ea1-4ca4-8888-727159bb0dc7"/>
  <p:tag name="MIO_VERSION" val="31.12.9999 23:59:59"/>
  <p:tag name="MIO_DBID" val="04C3A4F6-43CB-4C77-973D-7C328AA5EC17"/>
  <p:tag name="MIO_LASTDOWNLOADED" val="18.12.2015 17:04:35"/>
  <p:tag name="MIO_UPDAT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  <p:tag name="MIO_SKIP_CDCHECK" val="Wah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  <p:tag name="MIO_SKIP_CDCHECK" val="Wah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Управление изменениями vs. управление проектами"/>
  <p:tag name="MIO_EK" val="550"/>
  <p:tag name="MIO_GUID" val="0fb4dc84-e677-4952-b84d-b395c34d3cd0"/>
  <p:tag name="MIO_VERSION" val="31.12.9999 23:59:59"/>
  <p:tag name="MIO_DBID" val="04C3A4F6-43CB-4C77-973D-7C328AA5EC17"/>
  <p:tag name="MIO_LASTDOWNLOADED" val="18.12.2015 17:04:35"/>
  <p:tag name="MIO_UPDAT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SLIDEDECORA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SLIDEDECORATI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  <p:tag name="MIO_SKIP_CDCHECK" val="Wah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  <p:tag name="MIO_SKIP_CDCHECK" val="Wah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e13418a-ca56-458a-af10-518af7317659"/>
  <p:tag name="MIO_EK" val="660"/>
  <p:tag name="MIO_UPDATE" val="True"/>
  <p:tag name="MIO_VERSION" val="23.09.2014 12:29:30"/>
  <p:tag name="MIO_DBID" val="04C3A4F6-43CB-4C77-973D-7C328AA5EC17"/>
  <p:tag name="MIO_LASTDOWNLOADED" val="28.09.2015 09:15:29"/>
  <p:tag name="MIO_OBJECTNAME" val="Rows"/>
  <p:tag name="MIO_LASTEDITORNAME" val="(Yvonne Heil)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Роли в процессе управления организационными изменениями"/>
  <p:tag name="MIO_EK" val="550"/>
  <p:tag name="MIO_GUID" val="8c43a80d-1519-4a89-9e46-1d7aac60a71d"/>
  <p:tag name="MIO_VERSION" val="31.12.9999 23:59:59"/>
  <p:tag name="MIO_DBID" val="04C3A4F6-43CB-4C77-973D-7C328AA5EC17"/>
  <p:tag name="MIO_LASTDOWNLOADED" val="18.12.2015 17:04:35"/>
  <p:tag name="MIO_UPDAT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SLIDEDECORA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  <p:tag name="MIO_SKIP_CDCHECK" val="Wah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  <p:tag name="MIO_SKIP_CDCHECK" val="Wah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" val="EMPOWERBULLE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Модели управления организационными изменениями"/>
  <p:tag name="MIO_EK" val="550"/>
  <p:tag name="MIO_GUID" val="be8a2ea7-6352-4247-b975-e1f1169446b8"/>
  <p:tag name="MIO_VERSION" val="31.12.9999 23:59:59"/>
  <p:tag name="MIO_DBID" val="04C3A4F6-43CB-4C77-973D-7C328AA5EC17"/>
  <p:tag name="MIO_LASTDOWNLOADED" val="18.12.2015 17:04:35"/>
  <p:tag name="MIO_UPDAT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SLIDEDECORATI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  <p:tag name="MIO_SKIP_CDCHECK" val="Wah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  <p:tag name="MIO_SKIP_CDCHECK" val="Wah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ELEMENTNAME" val="Бизнес-аналитик и управление организационными изменениями"/>
  <p:tag name="MIO_EK" val="550"/>
  <p:tag name="MIO_GUID" val="b230225e-417e-4d83-9a8d-09d932857bb8"/>
  <p:tag name="MIO_VERSION" val="31.12.9999 23:59:59"/>
  <p:tag name="MIO_DBID" val="04C3A4F6-43CB-4C77-973D-7C328AA5EC17"/>
  <p:tag name="MIO_LASTDOWNLOADED" val="18.12.2015 17:04:35"/>
  <p:tag name="MIO_UPDATE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SLIDEDECORATIO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  <p:tag name="MIO_SKIP_CDCHECK" val="Wah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  <p:tag name="MIO_SKIP_CDCHECK" val="Wah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  <p:tag name="MIO_SKIP_CDCHECK" val="Wahr"/>
</p:tagLst>
</file>

<file path=ppt/theme/theme1.xml><?xml version="1.0" encoding="utf-8"?>
<a:theme xmlns:a="http://schemas.openxmlformats.org/drawingml/2006/main" name="3_Drees &amp; Sommer">
  <a:themeElements>
    <a:clrScheme name="Drees &amp; Sommer Colour">
      <a:dk1>
        <a:srgbClr val="000000"/>
      </a:dk1>
      <a:lt1>
        <a:srgbClr val="FFFFFF"/>
      </a:lt1>
      <a:dk2>
        <a:srgbClr val="0054BB"/>
      </a:dk2>
      <a:lt2>
        <a:srgbClr val="E74D30"/>
      </a:lt2>
      <a:accent1>
        <a:srgbClr val="002965"/>
      </a:accent1>
      <a:accent2>
        <a:srgbClr val="C5DCFF"/>
      </a:accent2>
      <a:accent3>
        <a:srgbClr val="99C2FF"/>
      </a:accent3>
      <a:accent4>
        <a:srgbClr val="3386FF"/>
      </a:accent4>
      <a:accent5>
        <a:srgbClr val="80D4FF"/>
      </a:accent5>
      <a:accent6>
        <a:srgbClr val="878B8E"/>
      </a:accent6>
      <a:hlink>
        <a:srgbClr val="20B3FE"/>
      </a:hlink>
      <a:folHlink>
        <a:srgbClr val="59595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965"/>
        </a:solidFill>
        <a:ln w="12700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300"/>
          </a:spcAft>
          <a:defRPr sz="1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test.potx" id="{C8D71C51-FF45-4B94-9667-58FE8C7900A9}" vid="{0815DAB6-BB5C-4463-9368-3670027B3D9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On-screen Show (4:3)</PresentationFormat>
  <Paragraphs>318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Wingdings</vt:lpstr>
      <vt:lpstr>3_Drees &amp; Sommer</vt:lpstr>
      <vt:lpstr>Бизнес-аналитик и управление организационными изменениями: обороняться или наступать?</vt:lpstr>
      <vt:lpstr>О докладчике</vt:lpstr>
      <vt:lpstr>PowerPoint Presentation</vt:lpstr>
      <vt:lpstr>Что такое изменение? </vt:lpstr>
      <vt:lpstr>Изменений боятся все!</vt:lpstr>
      <vt:lpstr>Изменений боятся все!</vt:lpstr>
      <vt:lpstr>Изменений боятся все!</vt:lpstr>
      <vt:lpstr>Изменений боятся все!</vt:lpstr>
      <vt:lpstr>Изменений боятся все!</vt:lpstr>
      <vt:lpstr>Направления изменений</vt:lpstr>
      <vt:lpstr>PowerPoint Presentation</vt:lpstr>
      <vt:lpstr>Кривая принятия изменений сотрудниками</vt:lpstr>
      <vt:lpstr>Кривая принятия изменений: менеджмент и сотрудники</vt:lpstr>
      <vt:lpstr>Кривая принятия новшеств</vt:lpstr>
      <vt:lpstr>PowerPoint Presentation</vt:lpstr>
      <vt:lpstr>Управление изменениями vs. управление проектом</vt:lpstr>
      <vt:lpstr>Управление изменениями vs. управление проектом</vt:lpstr>
      <vt:lpstr>Project Management vs. Change Management</vt:lpstr>
      <vt:lpstr>PowerPoint Presentation</vt:lpstr>
      <vt:lpstr>Ролевая модель</vt:lpstr>
      <vt:lpstr>Ролевая модель</vt:lpstr>
      <vt:lpstr>Ролевая модель</vt:lpstr>
      <vt:lpstr>Ролевая модель</vt:lpstr>
      <vt:lpstr>Ролевая модель</vt:lpstr>
      <vt:lpstr>Ролевая модель</vt:lpstr>
      <vt:lpstr>PowerPoint Presentation</vt:lpstr>
      <vt:lpstr>Модели зрелости организации по управлению изменениями</vt:lpstr>
      <vt:lpstr>Модель управления изменениями Джона Коттера</vt:lpstr>
      <vt:lpstr>Методологии практического управления изменениями</vt:lpstr>
      <vt:lpstr>PowerPoint Presentation</vt:lpstr>
      <vt:lpstr>PowerPoint Presentation</vt:lpstr>
      <vt:lpstr>Что делать?</vt:lpstr>
      <vt:lpstr>Шаг 1</vt:lpstr>
      <vt:lpstr>Шаг 2</vt:lpstr>
      <vt:lpstr>Результаты для бизнес-аналитика</vt:lpstr>
      <vt:lpstr>PowerPoint Presentation</vt:lpstr>
    </vt:vector>
  </TitlesOfParts>
  <Company>Drees &amp; Sommer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Lubov Dubovitskaya</dc:creator>
  <cp:lastModifiedBy>Dubovitskaya, Lubov</cp:lastModifiedBy>
  <cp:revision>43</cp:revision>
  <dcterms:created xsi:type="dcterms:W3CDTF">2015-07-22T14:07:42Z</dcterms:created>
  <dcterms:modified xsi:type="dcterms:W3CDTF">2015-12-23T06:04:14Z</dcterms:modified>
</cp:coreProperties>
</file>