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256" r:id="rId2"/>
    <p:sldId id="313" r:id="rId3"/>
    <p:sldId id="315" r:id="rId4"/>
    <p:sldId id="357" r:id="rId5"/>
    <p:sldId id="356" r:id="rId6"/>
    <p:sldId id="437" r:id="rId7"/>
    <p:sldId id="436" r:id="rId8"/>
    <p:sldId id="317" r:id="rId9"/>
    <p:sldId id="365" r:id="rId10"/>
    <p:sldId id="363" r:id="rId11"/>
    <p:sldId id="366" r:id="rId12"/>
    <p:sldId id="316" r:id="rId13"/>
    <p:sldId id="369" r:id="rId14"/>
    <p:sldId id="368" r:id="rId15"/>
    <p:sldId id="367" r:id="rId16"/>
    <p:sldId id="322" r:id="rId17"/>
    <p:sldId id="370" r:id="rId18"/>
    <p:sldId id="373" r:id="rId19"/>
    <p:sldId id="372" r:id="rId20"/>
    <p:sldId id="371" r:id="rId21"/>
    <p:sldId id="318" r:id="rId22"/>
    <p:sldId id="323" r:id="rId23"/>
    <p:sldId id="376" r:id="rId24"/>
    <p:sldId id="375" r:id="rId25"/>
    <p:sldId id="374" r:id="rId26"/>
    <p:sldId id="324" r:id="rId27"/>
    <p:sldId id="380" r:id="rId28"/>
    <p:sldId id="379" r:id="rId29"/>
    <p:sldId id="378" r:id="rId30"/>
    <p:sldId id="377" r:id="rId31"/>
    <p:sldId id="381" r:id="rId32"/>
    <p:sldId id="382" r:id="rId33"/>
    <p:sldId id="383" r:id="rId34"/>
    <p:sldId id="329" r:id="rId35"/>
    <p:sldId id="384" r:id="rId36"/>
    <p:sldId id="427" r:id="rId37"/>
    <p:sldId id="330" r:id="rId38"/>
    <p:sldId id="386" r:id="rId39"/>
    <p:sldId id="331" r:id="rId40"/>
    <p:sldId id="438" r:id="rId41"/>
    <p:sldId id="333" r:id="rId42"/>
    <p:sldId id="389" r:id="rId43"/>
    <p:sldId id="441" r:id="rId44"/>
    <p:sldId id="440" r:id="rId45"/>
    <p:sldId id="435" r:id="rId46"/>
    <p:sldId id="334" r:id="rId47"/>
    <p:sldId id="391" r:id="rId48"/>
    <p:sldId id="442" r:id="rId49"/>
    <p:sldId id="336" r:id="rId50"/>
    <p:sldId id="439" r:id="rId51"/>
    <p:sldId id="396" r:id="rId52"/>
    <p:sldId id="338" r:id="rId53"/>
    <p:sldId id="399" r:id="rId54"/>
    <p:sldId id="445" r:id="rId55"/>
    <p:sldId id="444" r:id="rId56"/>
    <p:sldId id="443" r:id="rId57"/>
    <p:sldId id="335" r:id="rId58"/>
    <p:sldId id="339" r:id="rId59"/>
    <p:sldId id="403" r:id="rId60"/>
    <p:sldId id="404" r:id="rId61"/>
    <p:sldId id="405" r:id="rId62"/>
    <p:sldId id="406" r:id="rId63"/>
    <p:sldId id="407" r:id="rId64"/>
    <p:sldId id="341" r:id="rId65"/>
    <p:sldId id="411" r:id="rId66"/>
    <p:sldId id="410" r:id="rId67"/>
    <p:sldId id="409" r:id="rId68"/>
    <p:sldId id="413" r:id="rId69"/>
    <p:sldId id="412" r:id="rId70"/>
    <p:sldId id="343" r:id="rId71"/>
    <p:sldId id="344" r:id="rId72"/>
    <p:sldId id="346" r:id="rId73"/>
    <p:sldId id="312" r:id="rId7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87743" autoAdjust="0"/>
  </p:normalViewPr>
  <p:slideViewPr>
    <p:cSldViewPr>
      <p:cViewPr varScale="1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3EFCD-427C-4841-B5B4-6EB0A5E2DA11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E6E85-7E21-4499-895E-92C587000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672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023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4BB00-7FB8-4D6D-AB3D-3A91DCC0114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analystdays.ru/ru/talk/59496" TargetMode="External"/><Relationship Id="rId5" Type="http://schemas.openxmlformats.org/officeDocument/2006/relationships/hyperlink" Target="https://analystdays.ru/ru/talk/59495" TargetMode="Externa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mailto:shalomovich@lanit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facebook.com/max.shalomovich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Архитектура и ее аналитики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/>
          </a:bodyPr>
          <a:lstStyle/>
          <a:p>
            <a:r>
              <a:rPr lang="ru-RU" dirty="0" err="1" smtClean="0"/>
              <a:t>Шаломович</a:t>
            </a:r>
            <a:r>
              <a:rPr lang="ru-RU" dirty="0" smtClean="0"/>
              <a:t> Максим, ЛАНИТ</a:t>
            </a:r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7C14F6-0F1B-4F40-8250-DACEBAABB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025" y="476672"/>
            <a:ext cx="2555950" cy="12363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 зверь?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3563887" y="1268760"/>
            <a:ext cx="4527341" cy="1191542"/>
          </a:xfrm>
          <a:prstGeom prst="wedgeRoundRectCallout">
            <a:avLst>
              <a:gd name="adj1" fmla="val 51023"/>
              <a:gd name="adj2" fmla="val 10367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такое архитектурные требования?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3710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 зверь?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1907704" y="2760038"/>
            <a:ext cx="4680520" cy="1614164"/>
          </a:xfrm>
          <a:prstGeom prst="wedgeRoundRectCallout">
            <a:avLst>
              <a:gd name="adj1" fmla="val -59585"/>
              <a:gd name="adj2" fmla="val -3897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Ну.. Это требования, оказывающие значительное влияние на архитектуру системы</a:t>
            </a:r>
            <a:endParaRPr lang="ru-RU" sz="28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3563887" y="1268760"/>
            <a:ext cx="4527341" cy="1191542"/>
          </a:xfrm>
          <a:prstGeom prst="wedgeRoundRectCallout">
            <a:avLst>
              <a:gd name="adj1" fmla="val 51023"/>
              <a:gd name="adj2" fmla="val 10367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такое архитектурные требования?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603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 зверь?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1907704" y="2760038"/>
            <a:ext cx="4680520" cy="1614164"/>
          </a:xfrm>
          <a:prstGeom prst="wedgeRoundRectCallout">
            <a:avLst>
              <a:gd name="adj1" fmla="val -59585"/>
              <a:gd name="adj2" fmla="val -3897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Ну.. Это требования, оказывающие значительное влияние на архитектуру системы</a:t>
            </a:r>
            <a:endParaRPr lang="ru-RU" sz="2800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497106" y="4891596"/>
            <a:ext cx="5811198" cy="985676"/>
          </a:xfrm>
          <a:prstGeom prst="wedgeRoundRectCallout">
            <a:avLst>
              <a:gd name="adj1" fmla="val 56806"/>
              <a:gd name="adj2" fmla="val -134629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Спасибо, стало </a:t>
            </a:r>
            <a:r>
              <a:rPr lang="ru-RU" sz="2800" dirty="0" err="1" smtClean="0"/>
              <a:t>намноооооооого</a:t>
            </a:r>
            <a:r>
              <a:rPr lang="ru-RU" sz="2800" dirty="0" smtClean="0"/>
              <a:t> легче…</a:t>
            </a:r>
            <a:endParaRPr lang="ru-RU" sz="28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3563887" y="1268760"/>
            <a:ext cx="4527341" cy="1191542"/>
          </a:xfrm>
          <a:prstGeom prst="wedgeRoundRectCallout">
            <a:avLst>
              <a:gd name="adj1" fmla="val 51023"/>
              <a:gd name="adj2" fmla="val 10367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такое архитектурные требования?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3696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78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051720" y="1363720"/>
            <a:ext cx="6048672" cy="1110108"/>
          </a:xfrm>
          <a:prstGeom prst="wedgeRoundRectCallout">
            <a:avLst>
              <a:gd name="adj1" fmla="val -59099"/>
              <a:gd name="adj2" fmla="val 15695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Помогают принять архитектурные решения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00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051720" y="1363720"/>
            <a:ext cx="6048672" cy="1110108"/>
          </a:xfrm>
          <a:prstGeom prst="wedgeRoundRectCallout">
            <a:avLst>
              <a:gd name="adj1" fmla="val -59099"/>
              <a:gd name="adj2" fmla="val 15695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Помогают принять архитектурные решения</a:t>
            </a:r>
            <a:endParaRPr lang="ru-RU" sz="28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331952" y="3090232"/>
            <a:ext cx="5327392" cy="1110108"/>
          </a:xfrm>
          <a:prstGeom prst="wedgeRoundRectCallout">
            <a:avLst>
              <a:gd name="adj1" fmla="val -83490"/>
              <a:gd name="adj2" fmla="val 3174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2) Важны именно на начальных этапах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2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051720" y="1363720"/>
            <a:ext cx="6048672" cy="1110108"/>
          </a:xfrm>
          <a:prstGeom prst="wedgeRoundRectCallout">
            <a:avLst>
              <a:gd name="adj1" fmla="val -59099"/>
              <a:gd name="adj2" fmla="val 15695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Помогают принять архитектурные решения</a:t>
            </a:r>
            <a:endParaRPr lang="ru-RU" sz="28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331952" y="3090232"/>
            <a:ext cx="5327392" cy="1110108"/>
          </a:xfrm>
          <a:prstGeom prst="wedgeRoundRectCallout">
            <a:avLst>
              <a:gd name="adj1" fmla="val -83490"/>
              <a:gd name="adj2" fmla="val 3174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2) Важны именно на начальных этапах</a:t>
            </a:r>
            <a:endParaRPr lang="ru-RU" sz="2800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2123728" y="5246242"/>
            <a:ext cx="6048672" cy="1110108"/>
          </a:xfrm>
          <a:prstGeom prst="wedgeRoundRectCallout">
            <a:avLst>
              <a:gd name="adj1" fmla="val -59855"/>
              <a:gd name="adj2" fmla="val -11981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3) При этом их сложно распознать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4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5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339752" y="1918774"/>
            <a:ext cx="6048672" cy="1110108"/>
          </a:xfrm>
          <a:prstGeom prst="wedgeRoundRectCallout">
            <a:avLst>
              <a:gd name="adj1" fmla="val -64238"/>
              <a:gd name="adj2" fmla="val 1264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Ограничения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9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19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339752" y="1918774"/>
            <a:ext cx="6048672" cy="1110108"/>
          </a:xfrm>
          <a:prstGeom prst="wedgeRoundRectCallout">
            <a:avLst>
              <a:gd name="adj1" fmla="val -64238"/>
              <a:gd name="adj2" fmla="val 1264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Ограничения</a:t>
            </a:r>
            <a:endParaRPr lang="ru-RU" sz="28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64185" y="3602585"/>
            <a:ext cx="6048672" cy="1110108"/>
          </a:xfrm>
          <a:prstGeom prst="wedgeRoundRectCallout">
            <a:avLst>
              <a:gd name="adj1" fmla="val -72101"/>
              <a:gd name="adj2" fmla="val -531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2) Требования к качеству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84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F314BB00-7FB8-4D6D-AB3D-3A91DCC0114D}" type="slidenum">
              <a:rPr lang="ru-RU" smtClean="0"/>
              <a:t>2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2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339752" y="1918774"/>
            <a:ext cx="6048672" cy="1110108"/>
          </a:xfrm>
          <a:prstGeom prst="wedgeRoundRectCallout">
            <a:avLst>
              <a:gd name="adj1" fmla="val -64238"/>
              <a:gd name="adj2" fmla="val 1264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Ограничения</a:t>
            </a:r>
            <a:endParaRPr lang="ru-RU" sz="28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64185" y="3602585"/>
            <a:ext cx="6048672" cy="1110108"/>
          </a:xfrm>
          <a:prstGeom prst="wedgeRoundRectCallout">
            <a:avLst>
              <a:gd name="adj1" fmla="val -72101"/>
              <a:gd name="adj2" fmla="val -531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2) Требования к качеству</a:t>
            </a:r>
            <a:endParaRPr lang="ru-RU" sz="2800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2123728" y="5246242"/>
            <a:ext cx="6048672" cy="1110108"/>
          </a:xfrm>
          <a:prstGeom prst="wedgeRoundRectCallout">
            <a:avLst>
              <a:gd name="adj1" fmla="val -59855"/>
              <a:gd name="adj2" fmla="val -11981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3) И некоторые функциональные требования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01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2339752" y="1918774"/>
            <a:ext cx="6048672" cy="1110108"/>
          </a:xfrm>
          <a:prstGeom prst="wedgeRoundRectCallout">
            <a:avLst>
              <a:gd name="adj1" fmla="val -64238"/>
              <a:gd name="adj2" fmla="val 1264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1) Ограничения</a:t>
            </a:r>
            <a:endParaRPr lang="ru-RU" sz="28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64185" y="3602585"/>
            <a:ext cx="6048672" cy="1110108"/>
          </a:xfrm>
          <a:prstGeom prst="wedgeRoundRectCallout">
            <a:avLst>
              <a:gd name="adj1" fmla="val -72101"/>
              <a:gd name="adj2" fmla="val -531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2) Требования к качеству</a:t>
            </a:r>
            <a:endParaRPr lang="ru-RU" sz="2800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2123728" y="5246242"/>
            <a:ext cx="6048672" cy="1110108"/>
          </a:xfrm>
          <a:prstGeom prst="wedgeRoundRectCallout">
            <a:avLst>
              <a:gd name="adj1" fmla="val -59855"/>
              <a:gd name="adj2" fmla="val -11981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3) И некоторые функциональные требования</a:t>
            </a:r>
            <a:endParaRPr lang="ru-RU" sz="2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08" y="3356992"/>
            <a:ext cx="1089017" cy="1089017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195736" y="1133405"/>
            <a:ext cx="6840760" cy="3951779"/>
          </a:xfrm>
          <a:prstGeom prst="roundRect">
            <a:avLst/>
          </a:prstGeom>
          <a:noFill/>
          <a:ln w="5715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b="1" dirty="0" smtClean="0"/>
              <a:t>Нефункциональные требования</a:t>
            </a:r>
            <a:endParaRPr lang="ru-RU" sz="2800" b="1" dirty="0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68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Ограничения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3" y="2906713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0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Ограничения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Уже принятые решения</a:t>
            </a:r>
            <a:r>
              <a:rPr lang="ru-RU" sz="2800" dirty="0" smtClean="0"/>
              <a:t>, которые </a:t>
            </a:r>
            <a:r>
              <a:rPr lang="ru-RU" sz="2800" b="1" dirty="0" smtClean="0"/>
              <a:t>есть в системе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4199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Уже принятые решения</a:t>
            </a:r>
            <a:r>
              <a:rPr lang="ru-RU" sz="2800" dirty="0"/>
              <a:t>, которые </a:t>
            </a:r>
            <a:r>
              <a:rPr lang="ru-RU" sz="2800" b="1" dirty="0"/>
              <a:t>есть в системе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3"/>
            <a:ext cx="6635080" cy="233285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Ограничивают выбор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Ограничения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0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Уже принятые решения</a:t>
            </a:r>
            <a:r>
              <a:rPr lang="ru-RU" sz="2800" dirty="0"/>
              <a:t>, которые </a:t>
            </a:r>
            <a:r>
              <a:rPr lang="ru-RU" sz="2800" b="1" dirty="0"/>
              <a:t>есть в системе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3"/>
            <a:ext cx="6635080" cy="233285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Ограничивают выбор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Не должны меняться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Ограничения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02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Уже принятые решения</a:t>
            </a:r>
            <a:r>
              <a:rPr lang="ru-RU" sz="2800" dirty="0"/>
              <a:t>, которые </a:t>
            </a:r>
            <a:r>
              <a:rPr lang="ru-RU" sz="2800" b="1" dirty="0"/>
              <a:t>есть в системе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3"/>
            <a:ext cx="6635080" cy="233285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Ограничивают выбор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Не должны меняться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….следовательно – должны быть обоснованными!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ru-RU" dirty="0" smtClean="0"/>
              <a:t>Ограничения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9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75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языку программирования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на языке </a:t>
            </a:r>
            <a:r>
              <a:rPr lang="en-US" sz="2000" dirty="0" smtClean="0"/>
              <a:t>Java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6831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29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языку программирования</a:t>
            </a:r>
            <a:endParaRPr lang="ru-RU" sz="2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357301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составу ПО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на языке </a:t>
            </a:r>
            <a:r>
              <a:rPr lang="en-US" sz="2000" dirty="0" smtClean="0"/>
              <a:t>Java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538686" y="4261364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с использованием СУБД </a:t>
            </a:r>
            <a:r>
              <a:rPr lang="en-US" sz="2000" dirty="0" smtClean="0"/>
              <a:t>PostgreSQL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621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Давайте знакомиться: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3028950" y="1600200"/>
            <a:ext cx="565785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Максим </a:t>
            </a:r>
            <a:r>
              <a:rPr lang="ru-RU" sz="3200" dirty="0" err="1" smtClean="0"/>
              <a:t>Шаломович</a:t>
            </a:r>
            <a:endParaRPr lang="ru-RU" dirty="0" smtClean="0"/>
          </a:p>
          <a:p>
            <a:pPr marL="457200" indent="-457200"/>
            <a:r>
              <a:rPr lang="ru-RU" dirty="0" smtClean="0"/>
              <a:t>Системный архитектор </a:t>
            </a:r>
            <a:r>
              <a:rPr lang="ru-RU" dirty="0"/>
              <a:t>в компании ЛАНИТ</a:t>
            </a:r>
          </a:p>
          <a:p>
            <a:pPr marL="457200" indent="-457200"/>
            <a:r>
              <a:rPr lang="ru-RU" dirty="0"/>
              <a:t>Работаю в проектах заказной разработки информационных систем</a:t>
            </a:r>
          </a:p>
          <a:p>
            <a:pPr marL="457200" indent="-457200"/>
            <a:r>
              <a:rPr lang="ru-RU" dirty="0"/>
              <a:t>Проектирование систем, анализ, организация процессов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82464181-07E1-4CA6-BDAF-86CD0CF8B73E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72816"/>
            <a:ext cx="2599382" cy="3059559"/>
          </a:xfrm>
          <a:prstGeom prst="rect">
            <a:avLst/>
          </a:prstGeom>
        </p:spPr>
      </p:pic>
      <p:pic>
        <p:nvPicPr>
          <p:cNvPr id="9" name="Объект 8"/>
          <p:cNvPicPr>
            <a:picLocks noGrp="1" noChangeAspect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574489" cy="1574489"/>
          </a:xfrm>
        </p:spPr>
      </p:pic>
      <p:sp>
        <p:nvSpPr>
          <p:cNvPr id="11" name="Прямоугольник 10"/>
          <p:cNvSpPr/>
          <p:nvPr/>
        </p:nvSpPr>
        <p:spPr>
          <a:xfrm>
            <a:off x="971600" y="5892581"/>
            <a:ext cx="7325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«Архитектор в заказной разработке» </a:t>
            </a:r>
            <a:r>
              <a:rPr lang="ru-RU" dirty="0" smtClean="0">
                <a:hlinkClick r:id="rId5"/>
              </a:rPr>
              <a:t>https</a:t>
            </a:r>
            <a:r>
              <a:rPr lang="ru-RU" dirty="0">
                <a:hlinkClick r:id="rId5"/>
              </a:rPr>
              <a:t>://</a:t>
            </a:r>
            <a:r>
              <a:rPr lang="ru-RU" dirty="0" smtClean="0">
                <a:hlinkClick r:id="rId5"/>
              </a:rPr>
              <a:t>analystdays.ru/ru/talk/59495</a:t>
            </a:r>
            <a:endParaRPr lang="ru-RU" dirty="0" smtClean="0"/>
          </a:p>
          <a:p>
            <a:r>
              <a:rPr lang="ru-RU" dirty="0" smtClean="0"/>
              <a:t>«Истории об анализе и дизайне»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analystdays.ru/ru/talk/59496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726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языку программирования</a:t>
            </a:r>
            <a:endParaRPr lang="ru-RU" sz="2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357301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составу ПО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83568" y="519033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лицензированию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на языке </a:t>
            </a:r>
            <a:r>
              <a:rPr lang="en-US" sz="2000" dirty="0" smtClean="0"/>
              <a:t>Java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538686" y="4261364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с использованием СУБД </a:t>
            </a:r>
            <a:r>
              <a:rPr lang="en-US" sz="2000" dirty="0" smtClean="0"/>
              <a:t>PostgreSQL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538686" y="5848408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разработано на базе ПО с открытым исходным кодом»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2404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типу оборудованию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развернуто на виртуальной инфраструктуре»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151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типу оборудованию</a:t>
            </a:r>
            <a:endParaRPr lang="ru-RU" sz="2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357301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составу и мощности оборудования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развернуто на виртуальной инфраструктуре»</a:t>
            </a:r>
            <a:endParaRPr lang="ru-RU" sz="20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538686" y="4261364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развернуто на серверах с 16 </a:t>
            </a:r>
            <a:r>
              <a:rPr lang="en-US" sz="2000" dirty="0" smtClean="0"/>
              <a:t>CPU</a:t>
            </a:r>
            <a:r>
              <a:rPr lang="ru-RU" sz="2000" dirty="0" smtClean="0"/>
              <a:t> и 32 ГБ </a:t>
            </a:r>
            <a:r>
              <a:rPr lang="en-US" sz="2000" dirty="0" smtClean="0"/>
              <a:t>RAM</a:t>
            </a:r>
            <a:r>
              <a:rPr lang="ru-RU" sz="2000" dirty="0" smtClean="0"/>
              <a:t>…»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9330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ограничений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988840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типу оборудованию</a:t>
            </a:r>
            <a:endParaRPr lang="ru-RU" sz="2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357301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составу и мощности оборудования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83568" y="519033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ИБ в части нормативов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67432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развернуто на виртуальной инфраструктуре»</a:t>
            </a:r>
            <a:endParaRPr lang="ru-RU" sz="20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538686" y="4261364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«ПО должно быть развернуто на серверах с 16 </a:t>
            </a:r>
            <a:r>
              <a:rPr lang="en-US" sz="2000" dirty="0" smtClean="0"/>
              <a:t>CPU</a:t>
            </a:r>
            <a:r>
              <a:rPr lang="ru-RU" sz="2000" dirty="0" smtClean="0"/>
              <a:t> и 32 ГБ </a:t>
            </a:r>
            <a:r>
              <a:rPr lang="en-US" sz="2000" dirty="0" smtClean="0"/>
              <a:t>RAM</a:t>
            </a:r>
            <a:r>
              <a:rPr lang="ru-RU" sz="2000" dirty="0" smtClean="0"/>
              <a:t>…»</a:t>
            </a:r>
            <a:endParaRPr lang="ru-RU" sz="2000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538686" y="5848408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«Система является ГИС и должна соответствовать приказу 17 ФСТЭК РФ»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428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Если можно не фиксировать – лучше не фиксировать!</a:t>
            </a:r>
          </a:p>
          <a:p>
            <a:pPr marL="0" indent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0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Если можно не фиксировать – лучше не фиксировать!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sz="3200" dirty="0" smtClean="0"/>
              <a:t>…кроме требований по ИБ!</a:t>
            </a:r>
          </a:p>
          <a:p>
            <a:pPr marL="0" indent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7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качеству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3" y="2906713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2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/>
              <a:t>Наблюдаемые свойства системы и ожидания от использования этой системы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7504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39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/>
              <a:t>Наблюдаемые свойства системы и ожидания от использования этой системы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2"/>
            <a:ext cx="6635080" cy="2856711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*</a:t>
            </a:r>
            <a:r>
              <a:rPr lang="en-US" dirty="0" smtClean="0"/>
              <a:t>-abilities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Требования к качеству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3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/>
              <a:t>Наблюдаемые свойства системы и ожидания от использования этой системы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2"/>
            <a:ext cx="6635080" cy="2856711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*</a:t>
            </a:r>
            <a:r>
              <a:rPr lang="en-US" dirty="0" smtClean="0"/>
              <a:t>-abilities</a:t>
            </a:r>
            <a:r>
              <a:rPr lang="ru-RU" dirty="0" smtClean="0"/>
              <a:t> </a:t>
            </a:r>
            <a:endParaRPr lang="en-US" dirty="0" smtClean="0"/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Scalability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Availability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Reliability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….</a:t>
            </a:r>
            <a:endParaRPr lang="ru-RU" dirty="0" smtClean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Требования к качеству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76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41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9" y="126215"/>
            <a:ext cx="1089017" cy="1089017"/>
          </a:xfrm>
          <a:prstGeom prst="rect">
            <a:avLst/>
          </a:prstGeom>
        </p:spPr>
      </p:pic>
      <p:sp>
        <p:nvSpPr>
          <p:cNvPr id="16" name="Прямоугольная выноска 15"/>
          <p:cNvSpPr/>
          <p:nvPr/>
        </p:nvSpPr>
        <p:spPr>
          <a:xfrm>
            <a:off x="467544" y="1628800"/>
            <a:ext cx="3672408" cy="4176464"/>
          </a:xfrm>
          <a:prstGeom prst="wedgeRectCallout">
            <a:avLst>
              <a:gd name="adj1" fmla="val 54787"/>
              <a:gd name="adj2" fmla="val -6065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ая выноска 16"/>
          <p:cNvSpPr/>
          <p:nvPr/>
        </p:nvSpPr>
        <p:spPr>
          <a:xfrm>
            <a:off x="4860032" y="1628800"/>
            <a:ext cx="3816424" cy="4176464"/>
          </a:xfrm>
          <a:prstGeom prst="wedgeRectCallout">
            <a:avLst>
              <a:gd name="adj1" fmla="val -54693"/>
              <a:gd name="adj2" fmla="val -6005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5120"/>
            <a:ext cx="800985" cy="80098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896" y="1775120"/>
            <a:ext cx="864096" cy="864096"/>
          </a:xfrm>
          <a:prstGeom prst="rect">
            <a:avLst/>
          </a:prstGeom>
        </p:spPr>
      </p:pic>
      <p:sp>
        <p:nvSpPr>
          <p:cNvPr id="21" name="Объект 2"/>
          <p:cNvSpPr txBox="1">
            <a:spLocks/>
          </p:cNvSpPr>
          <p:nvPr/>
        </p:nvSpPr>
        <p:spPr>
          <a:xfrm>
            <a:off x="683568" y="2700466"/>
            <a:ext cx="3384376" cy="330347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/>
              <a:t>Свойства системы «времени проектирования» (</a:t>
            </a:r>
            <a:r>
              <a:rPr lang="en-US" sz="2000" b="1" dirty="0" smtClean="0"/>
              <a:t>design-time)</a:t>
            </a:r>
            <a:r>
              <a:rPr lang="ru-RU" sz="2000" b="1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Внутренняя структура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Внешние границы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Повторное использование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Модифицируемость</a:t>
            </a: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5041896" y="2700466"/>
            <a:ext cx="3635688" cy="330347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/>
              <a:t>Свойства системы «времени выполнения» (</a:t>
            </a:r>
            <a:r>
              <a:rPr lang="en-US" sz="2000" b="1" dirty="0" smtClean="0"/>
              <a:t>run-time)</a:t>
            </a:r>
            <a:r>
              <a:rPr lang="ru-RU" sz="2000" b="1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Надежность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Масштабируемость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Режимы функционирования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Информационная безопасность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Производительность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63579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2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594694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внутренней структуре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280174"/>
            <a:ext cx="6209778" cy="12646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«Подсистемы системы не должны зависеть друг от друга»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состоять из следующих подсистем»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2171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594694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внутренней структуре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280174"/>
            <a:ext cx="6209778" cy="12646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«Подсистемы системы не должны зависеть друг от друга»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состоять из следующих подсистем»</a:t>
            </a:r>
            <a:endParaRPr lang="ru-RU" sz="20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83568" y="359422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внешнему окружению</a:t>
            </a:r>
            <a:endParaRPr lang="ru-RU" sz="2400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538686" y="431733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«Для выполнения функции А система должна взаимодействовать с внешней системой </a:t>
            </a:r>
            <a:r>
              <a:rPr lang="en-US" sz="2000" dirty="0"/>
              <a:t>B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4375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1594694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внутренней структуре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2280174"/>
            <a:ext cx="6209778" cy="12646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«Подсистемы системы не должны зависеть друг от друга»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состоять из следующих подсистем»</a:t>
            </a:r>
            <a:endParaRPr lang="ru-RU" sz="20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5152551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модифицируемости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2538686" y="5838031"/>
            <a:ext cx="5976664" cy="932802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«Система должна иметь возможность расширения функций в части…»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83568" y="3594226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внешнему окружению</a:t>
            </a:r>
            <a:endParaRPr lang="ru-RU" sz="2400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538686" y="4317330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«Для выполнения функции А система должна взаимодействовать с внешней системой </a:t>
            </a:r>
            <a:r>
              <a:rPr lang="en-US" sz="2000" dirty="0"/>
              <a:t>B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9617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внешнему окружению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538686" y="2242632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«Для выполнения функции А система должна взаимодействовать с внешней системой </a:t>
            </a:r>
            <a:r>
              <a:rPr lang="en-US" sz="2000" dirty="0"/>
              <a:t>B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916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design-time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3077853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модифицируемости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3763333"/>
            <a:ext cx="5976664" cy="932802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«Система должна иметь возможность расширения функций в части…»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внешнему окружению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538686" y="2242632"/>
            <a:ext cx="5976664" cy="79208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«Для выполнения функции А система должна взаимодействовать с внешней системой </a:t>
            </a:r>
            <a:r>
              <a:rPr lang="en-US" sz="2000" dirty="0"/>
              <a:t>B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1041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run-time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28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run-time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49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надежности/ доступности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411760" y="2204864"/>
            <a:ext cx="6103590" cy="154514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«Уровень доступности системы </a:t>
            </a:r>
            <a:r>
              <a:rPr lang="en-US" sz="2000" dirty="0" smtClean="0"/>
              <a:t>XY.Z%</a:t>
            </a:r>
            <a:r>
              <a:rPr lang="ru-RU" sz="2000" dirty="0" smtClean="0"/>
              <a:t>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«Максимальное время простоя (</a:t>
            </a:r>
            <a:r>
              <a:rPr lang="en-US" sz="2000" dirty="0" smtClean="0"/>
              <a:t>RTO)</a:t>
            </a:r>
            <a:r>
              <a:rPr lang="ru-RU" sz="2000" dirty="0" smtClean="0"/>
              <a:t>…»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«Максимальная допустимая потеря информации (</a:t>
            </a:r>
            <a:r>
              <a:rPr lang="en-US" sz="2000" dirty="0" smtClean="0"/>
              <a:t>RPO</a:t>
            </a:r>
            <a:r>
              <a:rPr lang="ru-RU" sz="2000" dirty="0" smtClean="0"/>
              <a:t>)…»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Модель отказов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93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6" name="Скругленная прямоугольная выноска 15"/>
          <p:cNvSpPr/>
          <p:nvPr/>
        </p:nvSpPr>
        <p:spPr>
          <a:xfrm>
            <a:off x="3059832" y="757966"/>
            <a:ext cx="4680520" cy="1809673"/>
          </a:xfrm>
          <a:prstGeom prst="wedgeRoundRectCallout">
            <a:avLst>
              <a:gd name="adj1" fmla="val -83921"/>
              <a:gd name="adj2" fmla="val 6751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из того, что обычно делают аналитики, особенно важно для архитектуры?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8127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run-time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надежности/ доступности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411760" y="2204864"/>
            <a:ext cx="6103590" cy="154514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«Уровень доступности системы </a:t>
            </a:r>
            <a:r>
              <a:rPr lang="en-US" sz="2000" dirty="0" smtClean="0"/>
              <a:t>XY.Z%</a:t>
            </a:r>
            <a:r>
              <a:rPr lang="ru-RU" sz="2000" dirty="0" smtClean="0"/>
              <a:t>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«Максимальное время простоя (</a:t>
            </a:r>
            <a:r>
              <a:rPr lang="en-US" sz="2000" dirty="0" smtClean="0"/>
              <a:t>RTO)</a:t>
            </a:r>
            <a:r>
              <a:rPr lang="ru-RU" sz="2000" dirty="0" smtClean="0"/>
              <a:t>…»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«Максимальная допустимая потеря информации (</a:t>
            </a:r>
            <a:r>
              <a:rPr lang="en-US" sz="2000" dirty="0" smtClean="0"/>
              <a:t>RPO</a:t>
            </a:r>
            <a:r>
              <a:rPr lang="ru-RU" sz="2000" dirty="0" smtClean="0"/>
              <a:t>)…»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Модель отказов</a:t>
            </a:r>
            <a:endParaRPr lang="ru-RU" sz="20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683568" y="3931105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масштабированию</a:t>
            </a:r>
            <a:endParaRPr lang="ru-RU" sz="2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2538686" y="4654209"/>
            <a:ext cx="5976664" cy="161145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поддерживать горизонтальное масштабирование в части обработки поступающих запросов»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поддерживать вертикальное масштабирование в части хранения данных»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6976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run-time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6624736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информационной безопасности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538686" y="2242632"/>
            <a:ext cx="5976664" cy="1978456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 системе должен быть реализован сбор событий ИБ»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 системе должна быть реализована авторизация всех функций»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«Все данные, хранящиеся в системе, должны бать зашифрованы»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3727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</a:t>
            </a:r>
            <a:r>
              <a:rPr lang="en-US" dirty="0" smtClean="0"/>
              <a:t>run-time</a:t>
            </a:r>
            <a:r>
              <a:rPr lang="ru-RU" dirty="0" smtClean="0"/>
              <a:t> качеству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4395315"/>
            <a:ext cx="6552728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производительности</a:t>
            </a:r>
            <a:endParaRPr lang="ru-RU" sz="2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38686" y="5080795"/>
            <a:ext cx="5976664" cy="1444549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обрабатывать 1000 запросов в минуту»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«Система должна обслуживать 40 000 пользователей одновременно»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6624736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Требования к информационной безопасности</a:t>
            </a:r>
            <a:endParaRPr lang="ru-RU" sz="24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538686" y="2242632"/>
            <a:ext cx="5976664" cy="1978456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 системе должен быть реализован сбор событий ИБ»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 системе должна быть реализована авторизация всех функций»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«Все данные, хранящиеся в системе, должны бать зашифрованы»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1288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0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использование сценариев качества («</a:t>
            </a:r>
            <a:r>
              <a:rPr lang="en-US" dirty="0" smtClean="0"/>
              <a:t>quality scenario</a:t>
            </a:r>
            <a:r>
              <a:rPr lang="ru-RU" dirty="0" smtClean="0"/>
              <a:t>»):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Стимул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Объект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Реакция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Измерение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8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использование сценариев качества («</a:t>
            </a:r>
            <a:r>
              <a:rPr lang="en-US" dirty="0" smtClean="0"/>
              <a:t>quality scenario</a:t>
            </a:r>
            <a:r>
              <a:rPr lang="ru-RU" dirty="0" smtClean="0"/>
              <a:t>»):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Стимул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Объект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Реакция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Измерение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1115616" y="4751103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обращения пользователя к функции А система должна отправить результат обработки или сообщение об ошибке не более чем за 2 секунды</a:t>
            </a:r>
            <a:r>
              <a:rPr lang="en-US" sz="2000" dirty="0" smtClean="0"/>
              <a:t> </a:t>
            </a:r>
            <a:r>
              <a:rPr lang="ru-RU" sz="2000" dirty="0" smtClean="0"/>
              <a:t>в 95% случаев»</a:t>
            </a:r>
            <a:endParaRPr lang="ru-RU" sz="2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2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использование сценариев качества («</a:t>
            </a:r>
            <a:r>
              <a:rPr lang="en-US" dirty="0" smtClean="0"/>
              <a:t>quality scenario</a:t>
            </a:r>
            <a:r>
              <a:rPr lang="ru-RU" dirty="0" smtClean="0"/>
              <a:t>»):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Стимул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Объект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Реакция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Измерение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1115616" y="4751103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обращения пользователя к функции А система должна отправить результат обработки или сообщение об ошибке не более чем за 2 секунды»</a:t>
            </a:r>
            <a:endParaRPr lang="ru-RU" sz="20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837180" y="4907415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отказа какого-либо сервера, обеспечивающего хранение данных, система не должна допускать потери данных»</a:t>
            </a:r>
            <a:endParaRPr lang="ru-RU" sz="2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31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использование сценариев качества («</a:t>
            </a:r>
            <a:r>
              <a:rPr lang="en-US" dirty="0" smtClean="0"/>
              <a:t>quality scenario</a:t>
            </a:r>
            <a:r>
              <a:rPr lang="ru-RU" dirty="0" smtClean="0"/>
              <a:t>»):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Стимул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Объект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Реакция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Измерение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1115616" y="4751103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обращения пользователя к функции А система должна отправить результат обработки или сообщение об ошибке не более чем за 2 секунды»</a:t>
            </a:r>
            <a:endParaRPr lang="ru-RU" sz="20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837180" y="4907415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отказа какого-либо сервера, обеспечивающего хранение данных, система не должна допускать потери данных»</a:t>
            </a:r>
            <a:endParaRPr lang="ru-RU" sz="20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83568" y="5071409"/>
            <a:ext cx="7343677" cy="102159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«В случае необходимости поддержки нового интерфейса передачи данных система должна быть доработана не более чем за 4 часа»</a:t>
            </a:r>
            <a:endParaRPr lang="ru-RU" sz="2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43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3" y="2906713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59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5" name="Скругленная прямоугольная выноска 14"/>
          <p:cNvSpPr/>
          <p:nvPr/>
        </p:nvSpPr>
        <p:spPr>
          <a:xfrm>
            <a:off x="755576" y="1918774"/>
            <a:ext cx="7632848" cy="1294202"/>
          </a:xfrm>
          <a:prstGeom prst="wedgeRoundRectCallout">
            <a:avLst>
              <a:gd name="adj1" fmla="val -39748"/>
              <a:gd name="adj2" fmla="val -1014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Требования к функциям</a:t>
            </a:r>
            <a:endParaRPr lang="ru-RU" sz="2800" dirty="0"/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683568" y="3308593"/>
            <a:ext cx="7704856" cy="233285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Определения не помогают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Непонятно, как определить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….на практике – читать ТЗ и выявлять риски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65312" y="274638"/>
            <a:ext cx="7499176" cy="1143000"/>
          </a:xfrm>
        </p:spPr>
        <p:txBody>
          <a:bodyPr/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sp>
        <p:nvSpPr>
          <p:cNvPr id="11" name="Скругленная прямоугольная выноска 10"/>
          <p:cNvSpPr/>
          <p:nvPr/>
        </p:nvSpPr>
        <p:spPr>
          <a:xfrm>
            <a:off x="1475656" y="3068960"/>
            <a:ext cx="5811198" cy="985676"/>
          </a:xfrm>
          <a:prstGeom prst="wedgeRoundRectCallout">
            <a:avLst>
              <a:gd name="adj1" fmla="val 61068"/>
              <a:gd name="adj2" fmla="val 1595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Ладно, что там у тебя?</a:t>
            </a:r>
            <a:endParaRPr lang="ru-RU" sz="28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6" name="Скругленная прямоугольная выноска 15"/>
          <p:cNvSpPr/>
          <p:nvPr/>
        </p:nvSpPr>
        <p:spPr>
          <a:xfrm>
            <a:off x="3059832" y="757966"/>
            <a:ext cx="4680520" cy="1809673"/>
          </a:xfrm>
          <a:prstGeom prst="wedgeRoundRectCallout">
            <a:avLst>
              <a:gd name="adj1" fmla="val -83921"/>
              <a:gd name="adj2" fmla="val 6751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из того, что обычно делают аналитики, особенно важно для архитектуры?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939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Критические бизнес-функции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5445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2499497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 поиска (явные или нет)</a:t>
            </a:r>
            <a:endParaRPr lang="ru-RU" sz="2400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Критические бизнес-функции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7711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2499497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 поиска (явные или нет)</a:t>
            </a:r>
            <a:endParaRPr lang="ru-RU" sz="2400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Критические бизнес-функции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83568" y="3488068"/>
            <a:ext cx="5976664" cy="116506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Функции, связанные с историчностью данных (доступ к историческим данным, изменение исторических данных)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0899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2499497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 поиска (явные или нет)</a:t>
            </a:r>
            <a:endParaRPr lang="ru-RU" sz="2400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Критические бизнес-функции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83568" y="3488068"/>
            <a:ext cx="5976664" cy="116506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Функции, связанные с историчностью данных (доступ к историческим данным, изменение исторических данных)</a:t>
            </a:r>
            <a:endParaRPr lang="ru-RU" sz="2400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83568" y="4849619"/>
            <a:ext cx="5976664" cy="955645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Функции, требующие обращения к внешним системам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7884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65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89397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временные характеристики функций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294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2609989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надежность функций</a:t>
            </a:r>
            <a:endParaRPr lang="ru-RU" sz="2400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89397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временные характеристики функций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289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683568" y="2609989"/>
            <a:ext cx="5976664" cy="79208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надежность функций</a:t>
            </a:r>
            <a:endParaRPr lang="ru-RU" sz="2400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83568" y="1519528"/>
            <a:ext cx="5976664" cy="89397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временные характеристики функций</a:t>
            </a:r>
            <a:endParaRPr lang="ru-RU" sz="2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83568" y="3593620"/>
            <a:ext cx="5976664" cy="915500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«Намеки» на </a:t>
            </a:r>
            <a:r>
              <a:rPr lang="ru-RU" sz="2400" dirty="0" smtClean="0">
                <a:solidFill>
                  <a:schemeClr val="tx1"/>
                </a:solidFill>
              </a:rPr>
              <a:t>контроль дублирования запросов и ответов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52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14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«</a:t>
            </a:r>
            <a:r>
              <a:rPr lang="en-US" dirty="0" smtClean="0"/>
              <a:t>Use Case</a:t>
            </a:r>
            <a:r>
              <a:rPr lang="ru-RU" dirty="0" smtClean="0"/>
              <a:t>»: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Основной сценарий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Альтернативные сценарии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Сценарии исключений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69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59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sp>
        <p:nvSpPr>
          <p:cNvPr id="11" name="Скругленная прямоугольная выноска 10"/>
          <p:cNvSpPr/>
          <p:nvPr/>
        </p:nvSpPr>
        <p:spPr>
          <a:xfrm>
            <a:off x="1475656" y="3068960"/>
            <a:ext cx="5811198" cy="985676"/>
          </a:xfrm>
          <a:prstGeom prst="wedgeRoundRectCallout">
            <a:avLst>
              <a:gd name="adj1" fmla="val 61068"/>
              <a:gd name="adj2" fmla="val 1595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Ладно, что там у тебя?</a:t>
            </a:r>
            <a:endParaRPr lang="ru-RU" sz="28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  <p:sp>
        <p:nvSpPr>
          <p:cNvPr id="16" name="Скругленная прямоугольная выноска 15"/>
          <p:cNvSpPr/>
          <p:nvPr/>
        </p:nvSpPr>
        <p:spPr>
          <a:xfrm>
            <a:off x="3059832" y="757966"/>
            <a:ext cx="4680520" cy="1809673"/>
          </a:xfrm>
          <a:prstGeom prst="wedgeRoundRectCallout">
            <a:avLst>
              <a:gd name="adj1" fmla="val -83921"/>
              <a:gd name="adj2" fmla="val 6751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Что из того, что обычно делают аналитики, особенно важно для архитектуры?</a:t>
            </a:r>
            <a:endParaRPr lang="ru-RU" sz="2800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040995" y="4329525"/>
            <a:ext cx="4680520" cy="916211"/>
          </a:xfrm>
          <a:prstGeom prst="wedgeRoundRectCallout">
            <a:avLst>
              <a:gd name="adj1" fmla="val -78885"/>
              <a:gd name="adj2" fmla="val -14014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ТРЕБОВАНИЯ!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9257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по выявлению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Помогает «</a:t>
            </a:r>
            <a:r>
              <a:rPr lang="en-US" dirty="0" smtClean="0"/>
              <a:t>Use Case</a:t>
            </a:r>
            <a:r>
              <a:rPr lang="ru-RU" dirty="0" smtClean="0"/>
              <a:t>»: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Основной сценарий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Альтернативные сценарии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Сценарии исключений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Помним про </a:t>
            </a:r>
            <a:r>
              <a:rPr lang="en-US" dirty="0" smtClean="0"/>
              <a:t>transaction-flow </a:t>
            </a:r>
            <a:r>
              <a:rPr lang="ru-RU" dirty="0" smtClean="0"/>
              <a:t>по Якобсону: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Прием данных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err="1" smtClean="0"/>
              <a:t>Валидация</a:t>
            </a:r>
            <a:r>
              <a:rPr lang="ru-RU" dirty="0" smtClean="0"/>
              <a:t> данных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Обработка данных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ru-RU" dirty="0" smtClean="0"/>
              <a:t>Возврат результата обработки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70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630"/>
            <a:ext cx="1089017" cy="10890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20" y="2276872"/>
            <a:ext cx="1334922" cy="133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Подведение итогов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71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3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72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2097535" y="835083"/>
            <a:ext cx="5173851" cy="796610"/>
          </a:xfrm>
          <a:prstGeom prst="wedgeRoundRectCallout">
            <a:avLst>
              <a:gd name="adj1" fmla="val -66246"/>
              <a:gd name="adj2" fmla="val 166401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Помните про </a:t>
            </a:r>
            <a:r>
              <a:rPr lang="ru-RU" sz="2800" b="1" dirty="0" smtClean="0"/>
              <a:t>архитектурные требования</a:t>
            </a:r>
            <a:endParaRPr lang="ru-RU" sz="2800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50" y="1195196"/>
            <a:ext cx="872994" cy="872994"/>
          </a:xfrm>
          <a:prstGeom prst="rect">
            <a:avLst/>
          </a:prstGeom>
        </p:spPr>
      </p:pic>
      <p:sp>
        <p:nvSpPr>
          <p:cNvPr id="12" name="Скругленная прямоугольная выноска 11"/>
          <p:cNvSpPr/>
          <p:nvPr/>
        </p:nvSpPr>
        <p:spPr>
          <a:xfrm>
            <a:off x="2483768" y="2328407"/>
            <a:ext cx="5616624" cy="796610"/>
          </a:xfrm>
          <a:prstGeom prst="wedgeRoundRectCallout">
            <a:avLst>
              <a:gd name="adj1" fmla="val -69801"/>
              <a:gd name="adj2" fmla="val 3324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Решите, </a:t>
            </a:r>
            <a:r>
              <a:rPr lang="ru-RU" sz="2800" b="1" dirty="0" smtClean="0"/>
              <a:t>стоит ли их фиксировать</a:t>
            </a:r>
            <a:r>
              <a:rPr lang="ru-RU" sz="2800" dirty="0" smtClean="0"/>
              <a:t>?</a:t>
            </a:r>
            <a:endParaRPr lang="ru-RU" sz="2800" dirty="0"/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2987824" y="3432542"/>
            <a:ext cx="5760640" cy="796610"/>
          </a:xfrm>
          <a:prstGeom prst="wedgeRoundRectCallout">
            <a:avLst>
              <a:gd name="adj1" fmla="val -77538"/>
              <a:gd name="adj2" fmla="val -7006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Задавайте </a:t>
            </a:r>
            <a:r>
              <a:rPr lang="ru-RU" sz="2800" b="1" dirty="0" smtClean="0"/>
              <a:t>правильные</a:t>
            </a:r>
            <a:r>
              <a:rPr lang="ru-RU" sz="2800" dirty="0" smtClean="0"/>
              <a:t> вопросы</a:t>
            </a:r>
            <a:endParaRPr lang="ru-RU" sz="2800" dirty="0"/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1619672" y="4648063"/>
            <a:ext cx="5060535" cy="945441"/>
          </a:xfrm>
          <a:prstGeom prst="wedgeRoundRectCallout">
            <a:avLst>
              <a:gd name="adj1" fmla="val -63445"/>
              <a:gd name="adj2" fmla="val -175579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Составьте </a:t>
            </a:r>
            <a:r>
              <a:rPr lang="ru-RU" sz="2800" b="1" dirty="0" smtClean="0"/>
              <a:t>чек-лист</a:t>
            </a:r>
            <a:r>
              <a:rPr lang="ru-RU" sz="2800" dirty="0" smtClean="0"/>
              <a:t>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5448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Спасибо за </a:t>
            </a:r>
            <a:r>
              <a:rPr lang="ru-RU" dirty="0" smtClean="0"/>
              <a:t>внимание</a:t>
            </a:r>
          </a:p>
          <a:p>
            <a:r>
              <a:rPr lang="ru-RU" dirty="0" smtClean="0"/>
              <a:t>Вопросы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348880"/>
            <a:ext cx="8229600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err="1" smtClean="0">
                <a:solidFill>
                  <a:schemeClr val="tx1"/>
                </a:solidFill>
              </a:rPr>
              <a:t>Шаломович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Максим</a:t>
            </a:r>
          </a:p>
          <a:p>
            <a:r>
              <a:rPr lang="ru-RU" sz="3600" dirty="0" smtClean="0"/>
              <a:t>ЛАНИТ</a:t>
            </a:r>
            <a:endParaRPr lang="en-US" sz="3600" dirty="0" smtClean="0"/>
          </a:p>
          <a:p>
            <a:r>
              <a:rPr lang="en-US" dirty="0" smtClean="0">
                <a:hlinkClick r:id="rId3"/>
              </a:rPr>
              <a:t>shalomovich@lanit.ru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https://www.facebook.com/max.shalomovich</a:t>
            </a:r>
            <a:endParaRPr lang="en-US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www.linkedin.com/in/maxshalomovich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8191A0-42F4-42C0-B467-B653BC6CFC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79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Архитектурные требования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8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32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 зверь?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14BB00-7FB8-4D6D-AB3D-3A91DCC0114D}" type="slidenum">
              <a:rPr lang="ru-RU" smtClean="0"/>
              <a:t>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142F15-32C0-4816-AD50-969C9C533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591"/>
            <a:ext cx="1216154" cy="588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587"/>
            <a:ext cx="1161026" cy="116102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8" y="2293441"/>
            <a:ext cx="1089017" cy="108901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262128"/>
            <a:ext cx="872994" cy="87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17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FA69AB36-F199-4ED2-AF6A-ED32E291CF5E}" vid="{EDE085A7-08A3-4520-9C0A-DDCA55ED4F1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AnalystDays9_tmpl</Template>
  <TotalTime>1579</TotalTime>
  <Words>1521</Words>
  <Application>Microsoft Office PowerPoint</Application>
  <PresentationFormat>Экран (4:3)</PresentationFormat>
  <Paragraphs>347</Paragraphs>
  <Slides>73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73</vt:i4>
      </vt:variant>
    </vt:vector>
  </HeadingPairs>
  <TitlesOfParts>
    <vt:vector size="77" baseType="lpstr">
      <vt:lpstr>Arial</vt:lpstr>
      <vt:lpstr>Calibri</vt:lpstr>
      <vt:lpstr>Wingdings</vt:lpstr>
      <vt:lpstr>presentation-template</vt:lpstr>
      <vt:lpstr>Архитектура и ее аналитики</vt:lpstr>
      <vt:lpstr>Вступление</vt:lpstr>
      <vt:lpstr>Давайте знакомиться:</vt:lpstr>
      <vt:lpstr>Презентация PowerPoint</vt:lpstr>
      <vt:lpstr>Презентация PowerPoint</vt:lpstr>
      <vt:lpstr>Презентация PowerPoint</vt:lpstr>
      <vt:lpstr>Презентация PowerPoint</vt:lpstr>
      <vt:lpstr>Архитектурные требования</vt:lpstr>
      <vt:lpstr>Что за зверь?</vt:lpstr>
      <vt:lpstr>Что за зверь?</vt:lpstr>
      <vt:lpstr>Что за зверь?</vt:lpstr>
      <vt:lpstr>Что за зверь?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Архитектурные требования</vt:lpstr>
      <vt:lpstr>Ограничения</vt:lpstr>
      <vt:lpstr>Ограничения</vt:lpstr>
      <vt:lpstr>Ограничения</vt:lpstr>
      <vt:lpstr>Ограничения</vt:lpstr>
      <vt:lpstr>Ограничения</vt:lpstr>
      <vt:lpstr>Виды ограничений</vt:lpstr>
      <vt:lpstr>Виды ограничений</vt:lpstr>
      <vt:lpstr>Виды ограничений</vt:lpstr>
      <vt:lpstr>Виды ограничений</vt:lpstr>
      <vt:lpstr>Виды ограничений</vt:lpstr>
      <vt:lpstr>Виды ограничений</vt:lpstr>
      <vt:lpstr>Виды ограничений</vt:lpstr>
      <vt:lpstr>Советы по выявлению</vt:lpstr>
      <vt:lpstr>Советы по выявлению</vt:lpstr>
      <vt:lpstr>Советы по выявлению</vt:lpstr>
      <vt:lpstr>Требования к качеству</vt:lpstr>
      <vt:lpstr>Требования к качеству</vt:lpstr>
      <vt:lpstr>Требования к качеству</vt:lpstr>
      <vt:lpstr>Требования к качеству</vt:lpstr>
      <vt:lpstr>Презентация PowerPoint</vt:lpstr>
      <vt:lpstr>Требования к design-time качеству</vt:lpstr>
      <vt:lpstr>Требования к design-time качеству</vt:lpstr>
      <vt:lpstr>Требования к design-time качеству</vt:lpstr>
      <vt:lpstr>Требования к design-time качеству</vt:lpstr>
      <vt:lpstr>Требования к design-time качеству</vt:lpstr>
      <vt:lpstr>Требования к design-time качеству</vt:lpstr>
      <vt:lpstr>Требования к run-time качеству</vt:lpstr>
      <vt:lpstr>Требования к run-time качеству</vt:lpstr>
      <vt:lpstr>Требования к run-time качеству</vt:lpstr>
      <vt:lpstr>Требования к run-time качеству</vt:lpstr>
      <vt:lpstr>Требования к run-time качеству</vt:lpstr>
      <vt:lpstr>Советы по выявлению</vt:lpstr>
      <vt:lpstr>Советы по выявлению</vt:lpstr>
      <vt:lpstr>Советы по выявлению</vt:lpstr>
      <vt:lpstr>Советы по выявлению</vt:lpstr>
      <vt:lpstr>Советы по выявлению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Функциональные требования</vt:lpstr>
      <vt:lpstr>Советы по выявлению</vt:lpstr>
      <vt:lpstr>Советы по выявлению</vt:lpstr>
      <vt:lpstr>Советы по выявлению</vt:lpstr>
      <vt:lpstr>Подведение итогов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Maxim Shalomovich</dc:creator>
  <cp:lastModifiedBy>Maxim Shalomovich</cp:lastModifiedBy>
  <cp:revision>58</cp:revision>
  <cp:lastPrinted>2018-11-29T16:26:55Z</cp:lastPrinted>
  <dcterms:created xsi:type="dcterms:W3CDTF">2018-11-26T09:59:09Z</dcterms:created>
  <dcterms:modified xsi:type="dcterms:W3CDTF">2018-11-30T08:30:01Z</dcterms:modified>
</cp:coreProperties>
</file>