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304" r:id="rId4"/>
    <p:sldId id="311" r:id="rId5"/>
    <p:sldId id="312" r:id="rId6"/>
    <p:sldId id="326" r:id="rId7"/>
    <p:sldId id="316" r:id="rId8"/>
    <p:sldId id="313" r:id="rId9"/>
    <p:sldId id="306" r:id="rId10"/>
    <p:sldId id="305" r:id="rId11"/>
    <p:sldId id="285" r:id="rId12"/>
    <p:sldId id="321" r:id="rId13"/>
    <p:sldId id="315" r:id="rId14"/>
    <p:sldId id="322" r:id="rId15"/>
    <p:sldId id="323" r:id="rId16"/>
    <p:sldId id="324" r:id="rId17"/>
    <p:sldId id="325" r:id="rId18"/>
    <p:sldId id="317" r:id="rId19"/>
    <p:sldId id="284" r:id="rId20"/>
    <p:sldId id="314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k laberschek" initials="tl" lastIdx="0" clrIdx="0">
    <p:extLst>
      <p:ext uri="{19B8F6BF-5375-455C-9EA6-DF929625EA0E}">
        <p15:presenceInfo xmlns:p15="http://schemas.microsoft.com/office/powerpoint/2012/main" userId="5f85809a2af44e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8E1"/>
    <a:srgbClr val="C65919"/>
    <a:srgbClr val="A31A51"/>
    <a:srgbClr val="FCE400"/>
    <a:srgbClr val="D3E1F1"/>
    <a:srgbClr val="E0ECF4"/>
    <a:srgbClr val="D6DCE4"/>
    <a:srgbClr val="D0CECE"/>
    <a:srgbClr val="E7E6E6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959" autoAdjust="0"/>
  </p:normalViewPr>
  <p:slideViewPr>
    <p:cSldViewPr snapToGrid="0">
      <p:cViewPr varScale="1">
        <p:scale>
          <a:sx n="49" d="100"/>
          <a:sy n="49" d="100"/>
        </p:scale>
        <p:origin x="1925" y="53"/>
      </p:cViewPr>
      <p:guideLst>
        <p:guide orient="horz" pos="3984"/>
        <p:guide pos="3840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6670-26F7-4ABA-9E2A-6A0AC47E3AD7}" type="datetimeFigureOut">
              <a:rPr lang="en-US" smtClean="0">
                <a:latin typeface="Open Sans" panose="020B0606030504020204" pitchFamily="34" charset="0"/>
              </a:rPr>
              <a:t>10/9/2020</a:t>
            </a:fld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A72D-AEAB-42DE-BB37-1DE08E6F580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4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514CF61-3A57-4391-891A-62EA046995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DFA6EAA-CE61-4754-A534-884FE32D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</a:t>
            </a:r>
            <a:r>
              <a:rPr lang="ru-RU" baseline="0" dirty="0" smtClean="0"/>
              <a:t> на сл.2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7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КЭП</a:t>
            </a:r>
          </a:p>
          <a:p>
            <a:pPr marL="0" indent="0">
              <a:buNone/>
            </a:pPr>
            <a:r>
              <a:rPr lang="ru-RU" dirty="0" smtClean="0"/>
              <a:t>1.рассогласованность</a:t>
            </a:r>
            <a:r>
              <a:rPr lang="ru-RU" baseline="0" dirty="0" smtClean="0"/>
              <a:t> слов и действий</a:t>
            </a:r>
          </a:p>
          <a:p>
            <a:pPr marL="0" indent="0">
              <a:buNone/>
            </a:pPr>
            <a:r>
              <a:rPr lang="ru-RU" baseline="0" dirty="0" smtClean="0"/>
              <a:t>2. Пример с нереальными требованиями</a:t>
            </a:r>
          </a:p>
          <a:p>
            <a:pPr marL="0" indent="0">
              <a:buNone/>
            </a:pPr>
            <a:r>
              <a:rPr lang="ru-RU" baseline="0" dirty="0" smtClean="0"/>
              <a:t>3. Встречи, время, протоколы</a:t>
            </a:r>
          </a:p>
          <a:p>
            <a:pPr marL="0" indent="0">
              <a:buNone/>
            </a:pPr>
            <a:r>
              <a:rPr lang="ru-RU" baseline="0" dirty="0" smtClean="0"/>
              <a:t>4. Пример некачественного сбора требований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Динамика несоблюдения (пример, нарушения сроков)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Некорректная консультация, отказ от </a:t>
            </a:r>
            <a:r>
              <a:rPr lang="ru-RU" baseline="0" dirty="0" err="1" smtClean="0"/>
              <a:t>коммитов</a:t>
            </a:r>
            <a:r>
              <a:rPr lang="ru-RU" baseline="0" dirty="0" smtClean="0"/>
              <a:t>. Пример из интеграции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effectLst/>
              </a:rPr>
              <a:t>проработка постановки; консультации заказчика; при приемке трассировка</a:t>
            </a:r>
            <a:r>
              <a:rPr lang="ru-RU" baseline="0" dirty="0" smtClean="0">
                <a:effectLst/>
              </a:rPr>
              <a:t> до </a:t>
            </a:r>
            <a:r>
              <a:rPr lang="ru-RU" dirty="0" smtClean="0">
                <a:effectLst/>
              </a:rPr>
              <a:t>бизнес-целей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effectLst/>
              </a:rPr>
              <a:t>Пример</a:t>
            </a:r>
            <a:r>
              <a:rPr lang="ru-RU" baseline="0" dirty="0" smtClean="0">
                <a:effectLst/>
              </a:rPr>
              <a:t> с </a:t>
            </a:r>
            <a:r>
              <a:rPr lang="ru-RU" baseline="0" dirty="0" err="1" smtClean="0">
                <a:effectLst/>
              </a:rPr>
              <a:t>планограммой</a:t>
            </a:r>
            <a:r>
              <a:rPr lang="ru-RU" baseline="0" dirty="0" smtClean="0">
                <a:effectLst/>
              </a:rPr>
              <a:t>. Орфография в документах, коммуникация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>
                <a:effectLst/>
              </a:rPr>
              <a:t>Сокрытие </a:t>
            </a:r>
            <a:endParaRPr lang="ru-RU" baseline="0" dirty="0" smtClean="0">
              <a:effectLst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/>
              <a:t>Утраченное доверие</a:t>
            </a:r>
            <a:r>
              <a:rPr lang="ru-RU" baseline="0" dirty="0" smtClean="0"/>
              <a:t> – не безвыходная ситуация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0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реабилитироваться? </a:t>
            </a:r>
            <a:br>
              <a:rPr lang="ru-RU" dirty="0" smtClean="0"/>
            </a:br>
            <a:r>
              <a:rPr lang="ru-RU" dirty="0" smtClean="0"/>
              <a:t>Себя,</a:t>
            </a:r>
            <a:r>
              <a:rPr lang="ru-RU" baseline="0" dirty="0" smtClean="0"/>
              <a:t> предшественники</a:t>
            </a:r>
            <a:endParaRPr lang="ru-RU" dirty="0" smtClean="0"/>
          </a:p>
          <a:p>
            <a:r>
              <a:rPr lang="ru-RU" dirty="0" smtClean="0"/>
              <a:t>1.</a:t>
            </a:r>
            <a:r>
              <a:rPr lang="ru-RU" baseline="0" dirty="0" smtClean="0"/>
              <a:t> Признание ошибок. Расследование и поиск чужих ошибок. </a:t>
            </a:r>
            <a:br>
              <a:rPr lang="ru-RU" baseline="0" dirty="0" smtClean="0"/>
            </a:br>
            <a:r>
              <a:rPr lang="ru-RU" baseline="0" dirty="0" smtClean="0"/>
              <a:t>2. Переезд, </a:t>
            </a:r>
            <a:r>
              <a:rPr lang="ru-RU" baseline="0" dirty="0" err="1" smtClean="0"/>
              <a:t>доп.фичи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dirty="0" smtClean="0"/>
              <a:t>3. Важно соблюдение исправлений</a:t>
            </a:r>
            <a:br>
              <a:rPr lang="ru-RU" dirty="0" smtClean="0"/>
            </a:br>
            <a:r>
              <a:rPr lang="ru-RU" dirty="0" smtClean="0"/>
              <a:t>4.</a:t>
            </a:r>
            <a:r>
              <a:rPr lang="ru-RU" baseline="0" dirty="0" smtClean="0"/>
              <a:t> Буфер при оценке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Вовлечение (концепция,</a:t>
            </a:r>
            <a:r>
              <a:rPr lang="ru-RU" baseline="0" dirty="0" smtClean="0"/>
              <a:t> инициировать статусы, обсуждать сразу проблемы)</a:t>
            </a:r>
            <a:br>
              <a:rPr lang="ru-RU" baseline="0" dirty="0" smtClean="0"/>
            </a:br>
            <a:r>
              <a:rPr lang="ru-RU" baseline="0" dirty="0" smtClean="0"/>
              <a:t>- сопричастность</a:t>
            </a:r>
            <a:br>
              <a:rPr lang="ru-RU" baseline="0" dirty="0" smtClean="0"/>
            </a:br>
            <a:r>
              <a:rPr lang="ru-RU" baseline="0" dirty="0" smtClean="0"/>
              <a:t>2. </a:t>
            </a:r>
            <a:r>
              <a:rPr lang="ru-RU" baseline="0" dirty="0" err="1" smtClean="0"/>
              <a:t>вигерс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3. встречи, конструктивная конфронтация</a:t>
            </a:r>
            <a:br>
              <a:rPr lang="ru-RU" baseline="0" dirty="0" smtClean="0"/>
            </a:br>
            <a:r>
              <a:rPr lang="ru-RU" baseline="0" dirty="0" smtClean="0"/>
              <a:t>4. Скорость, качество работы, </a:t>
            </a:r>
            <a:r>
              <a:rPr lang="ru-RU" baseline="0" dirty="0" err="1" smtClean="0"/>
              <a:t>юзабилити</a:t>
            </a:r>
            <a:r>
              <a:rPr lang="ru-RU" baseline="0" dirty="0" smtClean="0"/>
              <a:t>, обратная связь, улучшения по </a:t>
            </a:r>
            <a:r>
              <a:rPr lang="ru-RU" baseline="0" dirty="0" err="1" smtClean="0"/>
              <a:t>фичам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снижении</a:t>
            </a:r>
            <a:r>
              <a:rPr lang="ru-RU" baseline="0" dirty="0" smtClean="0"/>
              <a:t> доверия знаем что делать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доверие относится к работе аналитика?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Два фронта коммуникации – дальше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Кому</a:t>
            </a:r>
            <a:r>
              <a:rPr lang="ru-RU" baseline="0" dirty="0" smtClean="0"/>
              <a:t> полезен: контекст </a:t>
            </a:r>
            <a:r>
              <a:rPr lang="ru-RU" baseline="0" dirty="0" err="1" smtClean="0"/>
              <a:t>аутсорса</a:t>
            </a:r>
            <a:r>
              <a:rPr lang="ru-RU" baseline="0" dirty="0" smtClean="0"/>
              <a:t>, но </a:t>
            </a:r>
            <a:r>
              <a:rPr lang="ru-RU" baseline="0" dirty="0" err="1" smtClean="0"/>
              <a:t>релевантно</a:t>
            </a:r>
            <a:r>
              <a:rPr lang="ru-RU" baseline="0" dirty="0" smtClean="0"/>
              <a:t> для продуктовой разработки.</a:t>
            </a:r>
          </a:p>
          <a:p>
            <a:r>
              <a:rPr lang="ru-RU" baseline="0" dirty="0" smtClean="0"/>
              <a:t>Полезно </a:t>
            </a:r>
            <a:r>
              <a:rPr lang="ru-RU" baseline="0" dirty="0" err="1" smtClean="0"/>
              <a:t>джунам</a:t>
            </a:r>
            <a:r>
              <a:rPr lang="ru-RU" baseline="0" dirty="0" smtClean="0"/>
              <a:t> (точки роста) и сеньорам (дополнение к </a:t>
            </a:r>
            <a:r>
              <a:rPr lang="ru-RU" baseline="0" dirty="0" err="1" smtClean="0"/>
              <a:t>стейкхолдер</a:t>
            </a:r>
            <a:r>
              <a:rPr lang="ru-RU" baseline="0" dirty="0" smtClean="0"/>
              <a:t> менеджменту) – дальше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Возвращаясь</a:t>
            </a:r>
            <a:r>
              <a:rPr lang="ru-RU" baseline="0" dirty="0" smtClean="0"/>
              <a:t> к теме, встречалось ли в опыте что-то из следующих ситуаций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</a:t>
            </a:r>
            <a:r>
              <a:rPr lang="ru-RU" baseline="0" dirty="0" smtClean="0"/>
              <a:t> имее</a:t>
            </a:r>
            <a:r>
              <a:rPr lang="ru-RU" dirty="0" smtClean="0"/>
              <a:t>те дело с сопротивляющимися или неосведомленными </a:t>
            </a:r>
            <a:r>
              <a:rPr lang="ru-RU" dirty="0" err="1" smtClean="0"/>
              <a:t>стейкхолдерами</a:t>
            </a:r>
            <a:endParaRPr lang="ru-RU" dirty="0" smtClean="0"/>
          </a:p>
          <a:p>
            <a:r>
              <a:rPr lang="ru-RU" dirty="0" smtClean="0"/>
              <a:t>Речь доклада про союзников и нейтральных</a:t>
            </a:r>
          </a:p>
          <a:p>
            <a:r>
              <a:rPr lang="ru-RU" dirty="0" smtClean="0"/>
              <a:t>Они</a:t>
            </a:r>
            <a:r>
              <a:rPr lang="ru-RU" baseline="0" dirty="0" smtClean="0"/>
              <a:t> выдали кредит доверия и вопрос как его не снизить – дальше слайд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плюсы для проекта в управлении доверием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начала,</a:t>
            </a:r>
            <a:r>
              <a:rPr lang="ru-RU" baseline="0" dirty="0" smtClean="0"/>
              <a:t> чтобы управлять доверием нужно текущее положение</a:t>
            </a:r>
            <a:br>
              <a:rPr lang="ru-RU" baseline="0" dirty="0" smtClean="0"/>
            </a:br>
            <a:r>
              <a:rPr lang="ru-RU" baseline="0" dirty="0" smtClean="0"/>
              <a:t>Дальше - </a:t>
            </a:r>
            <a:r>
              <a:rPr lang="ru-RU" baseline="0" dirty="0" err="1" smtClean="0"/>
              <a:t>триггериться</a:t>
            </a:r>
            <a:r>
              <a:rPr lang="ru-RU" baseline="0" dirty="0" smtClean="0"/>
              <a:t> по событиям – следующий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оценить текущее положение определим</a:t>
            </a:r>
            <a:r>
              <a:rPr lang="ru-RU" baseline="0" dirty="0" smtClean="0"/>
              <a:t> шкалу доверия</a:t>
            </a:r>
          </a:p>
          <a:p>
            <a:r>
              <a:rPr lang="ru-RU" baseline="0" dirty="0" smtClean="0"/>
              <a:t>Крайние точки. Норма. Между ними – переходные состояния. </a:t>
            </a:r>
            <a:br>
              <a:rPr lang="ru-RU" baseline="0" dirty="0" smtClean="0"/>
            </a:br>
            <a:r>
              <a:rPr lang="ru-RU" baseline="0" dirty="0" smtClean="0"/>
              <a:t>Как перемещаться? </a:t>
            </a:r>
            <a:br>
              <a:rPr lang="ru-RU" baseline="0" dirty="0" smtClean="0"/>
            </a:br>
            <a:r>
              <a:rPr lang="ru-RU" baseline="0" dirty="0" smtClean="0"/>
              <a:t>– следующий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4E9EA8-39E2-4874-BDBC-07EF0A3F9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27"/>
            <a:ext cx="12191998" cy="6854543"/>
          </a:xfrm>
          <a:prstGeom prst="rect">
            <a:avLst/>
          </a:prstGeom>
        </p:spPr>
      </p:pic>
      <p:pic>
        <p:nvPicPr>
          <p:cNvPr id="17" name="Graphic 20">
            <a:extLst>
              <a:ext uri="{FF2B5EF4-FFF2-40B4-BE49-F238E27FC236}">
                <a16:creationId xmlns="" xmlns:a16="http://schemas.microsoft.com/office/drawing/2014/main" id="{8592D222-075D-44FC-AD90-77B750255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2230" y="5481027"/>
            <a:ext cx="2080601" cy="10439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1EF8123-56DE-42B7-AA73-ED5AB3B1035F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79E048A-5690-41A0-AEA4-9AF37209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03" y="2735357"/>
            <a:ext cx="11099027" cy="1413007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defRPr sz="4400" b="0">
                <a:solidFill>
                  <a:schemeClr val="bg1"/>
                </a:solidFill>
                <a:latin typeface="+mj-lt"/>
                <a:ea typeface="Open Sans" panose="020B0706030804020204" pitchFamily="34" charset="0"/>
                <a:cs typeface="Open Sans" panose="020B07060308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50" name="Group 4">
            <a:extLst>
              <a:ext uri="{FF2B5EF4-FFF2-40B4-BE49-F238E27FC236}">
                <a16:creationId xmlns="" xmlns:a16="http://schemas.microsoft.com/office/drawing/2014/main" id="{1BB6C26A-A620-4BD7-A5A4-6942F87E42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3803" y="5678484"/>
            <a:ext cx="1254126" cy="654049"/>
            <a:chOff x="448" y="3577"/>
            <a:chExt cx="790" cy="412"/>
          </a:xfrm>
          <a:solidFill>
            <a:schemeClr val="bg1"/>
          </a:solidFill>
        </p:grpSpPr>
        <p:sp>
          <p:nvSpPr>
            <p:cNvPr id="51" name="Freeform 5">
              <a:extLst>
                <a:ext uri="{FF2B5EF4-FFF2-40B4-BE49-F238E27FC236}">
                  <a16:creationId xmlns="" xmlns:a16="http://schemas.microsoft.com/office/drawing/2014/main" id="{383140D0-0060-4F4A-86B6-C803ECFD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586"/>
              <a:ext cx="46" cy="111"/>
            </a:xfrm>
            <a:custGeom>
              <a:avLst/>
              <a:gdLst>
                <a:gd name="T0" fmla="*/ 99 w 99"/>
                <a:gd name="T1" fmla="*/ 233 h 237"/>
                <a:gd name="T2" fmla="*/ 99 w 99"/>
                <a:gd name="T3" fmla="*/ 233 h 237"/>
                <a:gd name="T4" fmla="*/ 27 w 99"/>
                <a:gd name="T5" fmla="*/ 176 h 237"/>
                <a:gd name="T6" fmla="*/ 27 w 99"/>
                <a:gd name="T7" fmla="*/ 84 h 237"/>
                <a:gd name="T8" fmla="*/ 0 w 99"/>
                <a:gd name="T9" fmla="*/ 84 h 237"/>
                <a:gd name="T10" fmla="*/ 0 w 99"/>
                <a:gd name="T11" fmla="*/ 51 h 237"/>
                <a:gd name="T12" fmla="*/ 27 w 99"/>
                <a:gd name="T13" fmla="*/ 51 h 237"/>
                <a:gd name="T14" fmla="*/ 27 w 99"/>
                <a:gd name="T15" fmla="*/ 4 h 237"/>
                <a:gd name="T16" fmla="*/ 64 w 99"/>
                <a:gd name="T17" fmla="*/ 0 h 237"/>
                <a:gd name="T18" fmla="*/ 64 w 99"/>
                <a:gd name="T19" fmla="*/ 51 h 237"/>
                <a:gd name="T20" fmla="*/ 98 w 99"/>
                <a:gd name="T21" fmla="*/ 51 h 237"/>
                <a:gd name="T22" fmla="*/ 98 w 99"/>
                <a:gd name="T23" fmla="*/ 84 h 237"/>
                <a:gd name="T24" fmla="*/ 64 w 99"/>
                <a:gd name="T25" fmla="*/ 84 h 237"/>
                <a:gd name="T26" fmla="*/ 64 w 99"/>
                <a:gd name="T27" fmla="*/ 175 h 237"/>
                <a:gd name="T28" fmla="*/ 99 w 99"/>
                <a:gd name="T29" fmla="*/ 199 h 237"/>
                <a:gd name="T30" fmla="*/ 99 w 99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237">
                  <a:moveTo>
                    <a:pt x="99" y="233"/>
                  </a:moveTo>
                  <a:lnTo>
                    <a:pt x="99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4"/>
                  </a:lnTo>
                  <a:lnTo>
                    <a:pt x="64" y="0"/>
                  </a:lnTo>
                  <a:lnTo>
                    <a:pt x="64" y="51"/>
                  </a:lnTo>
                  <a:lnTo>
                    <a:pt x="98" y="51"/>
                  </a:lnTo>
                  <a:lnTo>
                    <a:pt x="98" y="84"/>
                  </a:lnTo>
                  <a:lnTo>
                    <a:pt x="64" y="84"/>
                  </a:lnTo>
                  <a:lnTo>
                    <a:pt x="64" y="175"/>
                  </a:lnTo>
                  <a:cubicBezTo>
                    <a:pt x="64" y="190"/>
                    <a:pt x="73" y="203"/>
                    <a:pt x="99" y="199"/>
                  </a:cubicBezTo>
                  <a:lnTo>
                    <a:pt x="99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">
              <a:extLst>
                <a:ext uri="{FF2B5EF4-FFF2-40B4-BE49-F238E27FC236}">
                  <a16:creationId xmlns="" xmlns:a16="http://schemas.microsoft.com/office/drawing/2014/main" id="{8D694BBA-DEE8-4888-AE49-64A4B983D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577"/>
              <a:ext cx="75" cy="117"/>
            </a:xfrm>
            <a:custGeom>
              <a:avLst/>
              <a:gdLst>
                <a:gd name="T0" fmla="*/ 39 w 164"/>
                <a:gd name="T1" fmla="*/ 0 h 251"/>
                <a:gd name="T2" fmla="*/ 39 w 164"/>
                <a:gd name="T3" fmla="*/ 0 h 251"/>
                <a:gd name="T4" fmla="*/ 39 w 164"/>
                <a:gd name="T5" fmla="*/ 83 h 251"/>
                <a:gd name="T6" fmla="*/ 83 w 164"/>
                <a:gd name="T7" fmla="*/ 67 h 251"/>
                <a:gd name="T8" fmla="*/ 164 w 164"/>
                <a:gd name="T9" fmla="*/ 145 h 251"/>
                <a:gd name="T10" fmla="*/ 164 w 164"/>
                <a:gd name="T11" fmla="*/ 251 h 251"/>
                <a:gd name="T12" fmla="*/ 125 w 164"/>
                <a:gd name="T13" fmla="*/ 251 h 251"/>
                <a:gd name="T14" fmla="*/ 125 w 164"/>
                <a:gd name="T15" fmla="*/ 145 h 251"/>
                <a:gd name="T16" fmla="*/ 77 w 164"/>
                <a:gd name="T17" fmla="*/ 101 h 251"/>
                <a:gd name="T18" fmla="*/ 39 w 164"/>
                <a:gd name="T19" fmla="*/ 113 h 251"/>
                <a:gd name="T20" fmla="*/ 39 w 164"/>
                <a:gd name="T21" fmla="*/ 251 h 251"/>
                <a:gd name="T22" fmla="*/ 0 w 164"/>
                <a:gd name="T23" fmla="*/ 251 h 251"/>
                <a:gd name="T24" fmla="*/ 0 w 164"/>
                <a:gd name="T25" fmla="*/ 0 h 251"/>
                <a:gd name="T26" fmla="*/ 39 w 164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251">
                  <a:moveTo>
                    <a:pt x="39" y="0"/>
                  </a:moveTo>
                  <a:lnTo>
                    <a:pt x="39" y="0"/>
                  </a:lnTo>
                  <a:lnTo>
                    <a:pt x="39" y="83"/>
                  </a:lnTo>
                  <a:cubicBezTo>
                    <a:pt x="53" y="71"/>
                    <a:pt x="71" y="67"/>
                    <a:pt x="83" y="67"/>
                  </a:cubicBezTo>
                  <a:cubicBezTo>
                    <a:pt x="129" y="67"/>
                    <a:pt x="164" y="95"/>
                    <a:pt x="164" y="145"/>
                  </a:cubicBezTo>
                  <a:lnTo>
                    <a:pt x="164" y="251"/>
                  </a:lnTo>
                  <a:lnTo>
                    <a:pt x="125" y="251"/>
                  </a:lnTo>
                  <a:lnTo>
                    <a:pt x="125" y="145"/>
                  </a:lnTo>
                  <a:cubicBezTo>
                    <a:pt x="125" y="117"/>
                    <a:pt x="103" y="102"/>
                    <a:pt x="77" y="101"/>
                  </a:cubicBezTo>
                  <a:cubicBezTo>
                    <a:pt x="65" y="101"/>
                    <a:pt x="51" y="106"/>
                    <a:pt x="39" y="113"/>
                  </a:cubicBezTo>
                  <a:lnTo>
                    <a:pt x="3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">
              <a:extLst>
                <a:ext uri="{FF2B5EF4-FFF2-40B4-BE49-F238E27FC236}">
                  <a16:creationId xmlns="" xmlns:a16="http://schemas.microsoft.com/office/drawing/2014/main" id="{4C6FFDF0-F90A-46E4-A620-4E9BDDD53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" y="3577"/>
              <a:ext cx="18" cy="117"/>
            </a:xfrm>
            <a:custGeom>
              <a:avLst/>
              <a:gdLst>
                <a:gd name="T0" fmla="*/ 40 w 40"/>
                <a:gd name="T1" fmla="*/ 251 h 251"/>
                <a:gd name="T2" fmla="*/ 40 w 40"/>
                <a:gd name="T3" fmla="*/ 251 h 251"/>
                <a:gd name="T4" fmla="*/ 1 w 40"/>
                <a:gd name="T5" fmla="*/ 251 h 251"/>
                <a:gd name="T6" fmla="*/ 1 w 40"/>
                <a:gd name="T7" fmla="*/ 70 h 251"/>
                <a:gd name="T8" fmla="*/ 40 w 40"/>
                <a:gd name="T9" fmla="*/ 70 h 251"/>
                <a:gd name="T10" fmla="*/ 40 w 40"/>
                <a:gd name="T11" fmla="*/ 251 h 251"/>
                <a:gd name="T12" fmla="*/ 0 w 40"/>
                <a:gd name="T13" fmla="*/ 0 h 251"/>
                <a:gd name="T14" fmla="*/ 0 w 40"/>
                <a:gd name="T15" fmla="*/ 0 h 251"/>
                <a:gd name="T16" fmla="*/ 40 w 40"/>
                <a:gd name="T17" fmla="*/ 0 h 251"/>
                <a:gd name="T18" fmla="*/ 40 w 40"/>
                <a:gd name="T19" fmla="*/ 42 h 251"/>
                <a:gd name="T20" fmla="*/ 0 w 40"/>
                <a:gd name="T21" fmla="*/ 42 h 251"/>
                <a:gd name="T22" fmla="*/ 0 w 40"/>
                <a:gd name="T2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51">
                  <a:moveTo>
                    <a:pt x="40" y="251"/>
                  </a:moveTo>
                  <a:lnTo>
                    <a:pt x="40" y="251"/>
                  </a:lnTo>
                  <a:lnTo>
                    <a:pt x="1" y="251"/>
                  </a:lnTo>
                  <a:lnTo>
                    <a:pt x="1" y="70"/>
                  </a:lnTo>
                  <a:lnTo>
                    <a:pt x="40" y="70"/>
                  </a:lnTo>
                  <a:lnTo>
                    <a:pt x="40" y="2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="" xmlns:a16="http://schemas.microsoft.com/office/drawing/2014/main" id="{219D67C5-382C-4EE6-8EA1-4219916A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3608"/>
              <a:ext cx="76" cy="86"/>
            </a:xfrm>
            <a:custGeom>
              <a:avLst/>
              <a:gdLst>
                <a:gd name="T0" fmla="*/ 32 w 165"/>
                <a:gd name="T1" fmla="*/ 3 h 184"/>
                <a:gd name="T2" fmla="*/ 32 w 165"/>
                <a:gd name="T3" fmla="*/ 3 h 184"/>
                <a:gd name="T4" fmla="*/ 37 w 165"/>
                <a:gd name="T5" fmla="*/ 25 h 184"/>
                <a:gd name="T6" fmla="*/ 83 w 165"/>
                <a:gd name="T7" fmla="*/ 0 h 184"/>
                <a:gd name="T8" fmla="*/ 165 w 165"/>
                <a:gd name="T9" fmla="*/ 79 h 184"/>
                <a:gd name="T10" fmla="*/ 165 w 165"/>
                <a:gd name="T11" fmla="*/ 184 h 184"/>
                <a:gd name="T12" fmla="*/ 126 w 165"/>
                <a:gd name="T13" fmla="*/ 184 h 184"/>
                <a:gd name="T14" fmla="*/ 126 w 165"/>
                <a:gd name="T15" fmla="*/ 79 h 184"/>
                <a:gd name="T16" fmla="*/ 39 w 165"/>
                <a:gd name="T17" fmla="*/ 54 h 184"/>
                <a:gd name="T18" fmla="*/ 39 w 165"/>
                <a:gd name="T19" fmla="*/ 184 h 184"/>
                <a:gd name="T20" fmla="*/ 0 w 165"/>
                <a:gd name="T21" fmla="*/ 184 h 184"/>
                <a:gd name="T22" fmla="*/ 0 w 165"/>
                <a:gd name="T23" fmla="*/ 3 h 184"/>
                <a:gd name="T24" fmla="*/ 32 w 165"/>
                <a:gd name="T25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4">
                  <a:moveTo>
                    <a:pt x="32" y="3"/>
                  </a:moveTo>
                  <a:lnTo>
                    <a:pt x="32" y="3"/>
                  </a:lnTo>
                  <a:lnTo>
                    <a:pt x="37" y="25"/>
                  </a:lnTo>
                  <a:cubicBezTo>
                    <a:pt x="49" y="7"/>
                    <a:pt x="71" y="0"/>
                    <a:pt x="83" y="0"/>
                  </a:cubicBezTo>
                  <a:cubicBezTo>
                    <a:pt x="134" y="0"/>
                    <a:pt x="165" y="28"/>
                    <a:pt x="165" y="79"/>
                  </a:cubicBezTo>
                  <a:lnTo>
                    <a:pt x="165" y="184"/>
                  </a:lnTo>
                  <a:lnTo>
                    <a:pt x="126" y="184"/>
                  </a:lnTo>
                  <a:lnTo>
                    <a:pt x="126" y="79"/>
                  </a:lnTo>
                  <a:cubicBezTo>
                    <a:pt x="126" y="33"/>
                    <a:pt x="68" y="19"/>
                    <a:pt x="39" y="54"/>
                  </a:cubicBezTo>
                  <a:lnTo>
                    <a:pt x="39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="" xmlns:a16="http://schemas.microsoft.com/office/drawing/2014/main" id="{C937CC3B-0FB0-44FA-B111-EE47CFB30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" y="3577"/>
              <a:ext cx="76" cy="117"/>
            </a:xfrm>
            <a:custGeom>
              <a:avLst/>
              <a:gdLst>
                <a:gd name="T0" fmla="*/ 38 w 166"/>
                <a:gd name="T1" fmla="*/ 148 h 251"/>
                <a:gd name="T2" fmla="*/ 38 w 166"/>
                <a:gd name="T3" fmla="*/ 148 h 251"/>
                <a:gd name="T4" fmla="*/ 116 w 166"/>
                <a:gd name="T5" fmla="*/ 70 h 251"/>
                <a:gd name="T6" fmla="*/ 163 w 166"/>
                <a:gd name="T7" fmla="*/ 70 h 251"/>
                <a:gd name="T8" fmla="*/ 83 w 166"/>
                <a:gd name="T9" fmla="*/ 149 h 251"/>
                <a:gd name="T10" fmla="*/ 166 w 166"/>
                <a:gd name="T11" fmla="*/ 251 h 251"/>
                <a:gd name="T12" fmla="*/ 121 w 166"/>
                <a:gd name="T13" fmla="*/ 251 h 251"/>
                <a:gd name="T14" fmla="*/ 38 w 166"/>
                <a:gd name="T15" fmla="*/ 148 h 251"/>
                <a:gd name="T16" fmla="*/ 38 w 166"/>
                <a:gd name="T17" fmla="*/ 251 h 251"/>
                <a:gd name="T18" fmla="*/ 38 w 166"/>
                <a:gd name="T19" fmla="*/ 251 h 251"/>
                <a:gd name="T20" fmla="*/ 0 w 166"/>
                <a:gd name="T21" fmla="*/ 251 h 251"/>
                <a:gd name="T22" fmla="*/ 0 w 166"/>
                <a:gd name="T23" fmla="*/ 0 h 251"/>
                <a:gd name="T24" fmla="*/ 38 w 166"/>
                <a:gd name="T25" fmla="*/ 0 h 251"/>
                <a:gd name="T26" fmla="*/ 38 w 166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51">
                  <a:moveTo>
                    <a:pt x="38" y="148"/>
                  </a:moveTo>
                  <a:lnTo>
                    <a:pt x="38" y="148"/>
                  </a:lnTo>
                  <a:lnTo>
                    <a:pt x="116" y="70"/>
                  </a:lnTo>
                  <a:lnTo>
                    <a:pt x="163" y="70"/>
                  </a:lnTo>
                  <a:lnTo>
                    <a:pt x="83" y="149"/>
                  </a:lnTo>
                  <a:lnTo>
                    <a:pt x="166" y="251"/>
                  </a:lnTo>
                  <a:lnTo>
                    <a:pt x="121" y="251"/>
                  </a:lnTo>
                  <a:lnTo>
                    <a:pt x="38" y="148"/>
                  </a:lnTo>
                  <a:close/>
                  <a:moveTo>
                    <a:pt x="38" y="251"/>
                  </a:moveTo>
                  <a:lnTo>
                    <a:pt x="38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="" xmlns:a16="http://schemas.microsoft.com/office/drawing/2014/main" id="{4569B4CC-1941-49F2-A2B9-863503A0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675"/>
              <a:ext cx="20" cy="20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="" xmlns:a16="http://schemas.microsoft.com/office/drawing/2014/main" id="{F5CD8107-EBFE-4CEF-B8DF-E2AC5EFDF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754"/>
              <a:ext cx="75" cy="88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3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3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5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="" xmlns:a16="http://schemas.microsoft.com/office/drawing/2014/main" id="{E595765D-1DE0-414D-83E6-5DD21FA8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753"/>
              <a:ext cx="55" cy="87"/>
            </a:xfrm>
            <a:custGeom>
              <a:avLst/>
              <a:gdLst>
                <a:gd name="T0" fmla="*/ 32 w 120"/>
                <a:gd name="T1" fmla="*/ 5 h 186"/>
                <a:gd name="T2" fmla="*/ 32 w 120"/>
                <a:gd name="T3" fmla="*/ 5 h 186"/>
                <a:gd name="T4" fmla="*/ 36 w 120"/>
                <a:gd name="T5" fmla="*/ 24 h 186"/>
                <a:gd name="T6" fmla="*/ 79 w 120"/>
                <a:gd name="T7" fmla="*/ 0 h 186"/>
                <a:gd name="T8" fmla="*/ 120 w 120"/>
                <a:gd name="T9" fmla="*/ 12 h 186"/>
                <a:gd name="T10" fmla="*/ 104 w 120"/>
                <a:gd name="T11" fmla="*/ 43 h 186"/>
                <a:gd name="T12" fmla="*/ 38 w 120"/>
                <a:gd name="T13" fmla="*/ 73 h 186"/>
                <a:gd name="T14" fmla="*/ 38 w 120"/>
                <a:gd name="T15" fmla="*/ 186 h 186"/>
                <a:gd name="T16" fmla="*/ 0 w 120"/>
                <a:gd name="T17" fmla="*/ 186 h 186"/>
                <a:gd name="T18" fmla="*/ 0 w 120"/>
                <a:gd name="T19" fmla="*/ 5 h 186"/>
                <a:gd name="T20" fmla="*/ 32 w 120"/>
                <a:gd name="T21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6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3"/>
                    <a:pt x="67" y="1"/>
                    <a:pt x="79" y="0"/>
                  </a:cubicBezTo>
                  <a:cubicBezTo>
                    <a:pt x="91" y="0"/>
                    <a:pt x="108" y="4"/>
                    <a:pt x="120" y="12"/>
                  </a:cubicBezTo>
                  <a:lnTo>
                    <a:pt x="104" y="43"/>
                  </a:lnTo>
                  <a:cubicBezTo>
                    <a:pt x="76" y="26"/>
                    <a:pt x="38" y="37"/>
                    <a:pt x="38" y="73"/>
                  </a:cubicBezTo>
                  <a:lnTo>
                    <a:pt x="38" y="186"/>
                  </a:lnTo>
                  <a:lnTo>
                    <a:pt x="0" y="186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="" xmlns:a16="http://schemas.microsoft.com/office/drawing/2014/main" id="{02680E49-F0BF-4F60-8DF9-0398ACC50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2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2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3" y="134"/>
                    <a:pt x="62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="" xmlns:a16="http://schemas.microsoft.com/office/drawing/2014/main" id="{56872B22-E2AF-4F28-AFA4-0AEAF8A5C6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" y="3744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6 h 209"/>
                <a:gd name="T16" fmla="*/ 128 w 158"/>
                <a:gd name="T17" fmla="*/ 206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3 w 158"/>
                <a:gd name="T25" fmla="*/ 85 h 209"/>
                <a:gd name="T26" fmla="*/ 121 w 158"/>
                <a:gd name="T27" fmla="*/ 95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2 h 209"/>
                <a:gd name="T36" fmla="*/ 158 w 158"/>
                <a:gd name="T37" fmla="*/ 88 h 209"/>
                <a:gd name="T38" fmla="*/ 158 w 158"/>
                <a:gd name="T39" fmla="*/ 206 h 209"/>
                <a:gd name="T40" fmla="*/ 128 w 158"/>
                <a:gd name="T41" fmla="*/ 20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19"/>
                    <a:pt x="98" y="115"/>
                    <a:pt x="84" y="115"/>
                  </a:cubicBezTo>
                  <a:cubicBezTo>
                    <a:pt x="60" y="114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8"/>
                    <a:pt x="121" y="158"/>
                  </a:cubicBezTo>
                  <a:close/>
                  <a:moveTo>
                    <a:pt x="128" y="206"/>
                  </a:moveTo>
                  <a:lnTo>
                    <a:pt x="128" y="206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2"/>
                    <a:pt x="83" y="85"/>
                  </a:cubicBezTo>
                  <a:cubicBezTo>
                    <a:pt x="95" y="85"/>
                    <a:pt x="113" y="88"/>
                    <a:pt x="121" y="95"/>
                  </a:cubicBezTo>
                  <a:lnTo>
                    <a:pt x="121" y="88"/>
                  </a:lnTo>
                  <a:cubicBezTo>
                    <a:pt x="121" y="59"/>
                    <a:pt x="98" y="51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2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6"/>
                  </a:lnTo>
                  <a:lnTo>
                    <a:pt x="128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="" xmlns:a16="http://schemas.microsoft.com/office/drawing/2014/main" id="{6E867C1E-1000-40AF-A13F-08805732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731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3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="" xmlns:a16="http://schemas.microsoft.com/office/drawing/2014/main" id="{1A9BF518-194B-4495-BD99-211F83E3F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3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="" xmlns:a16="http://schemas.microsoft.com/office/drawing/2014/main" id="{51D2A768-01C4-4B95-9CDC-534440EF2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3821"/>
              <a:ext cx="20" cy="20"/>
            </a:xfrm>
            <a:custGeom>
              <a:avLst/>
              <a:gdLst>
                <a:gd name="T0" fmla="*/ 0 w 44"/>
                <a:gd name="T1" fmla="*/ 0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="" xmlns:a16="http://schemas.microsoft.com/office/drawing/2014/main" id="{E7BCB45A-7BC9-4E5E-8D45-645E130FE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" y="3890"/>
              <a:ext cx="73" cy="98"/>
            </a:xfrm>
            <a:custGeom>
              <a:avLst/>
              <a:gdLst>
                <a:gd name="T0" fmla="*/ 122 w 159"/>
                <a:gd name="T1" fmla="*/ 158 h 209"/>
                <a:gd name="T2" fmla="*/ 122 w 159"/>
                <a:gd name="T3" fmla="*/ 158 h 209"/>
                <a:gd name="T4" fmla="*/ 122 w 159"/>
                <a:gd name="T5" fmla="*/ 127 h 209"/>
                <a:gd name="T6" fmla="*/ 85 w 159"/>
                <a:gd name="T7" fmla="*/ 115 h 209"/>
                <a:gd name="T8" fmla="*/ 37 w 159"/>
                <a:gd name="T9" fmla="*/ 146 h 209"/>
                <a:gd name="T10" fmla="*/ 80 w 159"/>
                <a:gd name="T11" fmla="*/ 176 h 209"/>
                <a:gd name="T12" fmla="*/ 122 w 159"/>
                <a:gd name="T13" fmla="*/ 158 h 209"/>
                <a:gd name="T14" fmla="*/ 129 w 159"/>
                <a:gd name="T15" fmla="*/ 207 h 209"/>
                <a:gd name="T16" fmla="*/ 129 w 159"/>
                <a:gd name="T17" fmla="*/ 207 h 209"/>
                <a:gd name="T18" fmla="*/ 122 w 159"/>
                <a:gd name="T19" fmla="*/ 185 h 209"/>
                <a:gd name="T20" fmla="*/ 71 w 159"/>
                <a:gd name="T21" fmla="*/ 209 h 209"/>
                <a:gd name="T22" fmla="*/ 0 w 159"/>
                <a:gd name="T23" fmla="*/ 146 h 209"/>
                <a:gd name="T24" fmla="*/ 84 w 159"/>
                <a:gd name="T25" fmla="*/ 85 h 209"/>
                <a:gd name="T26" fmla="*/ 122 w 159"/>
                <a:gd name="T27" fmla="*/ 96 h 209"/>
                <a:gd name="T28" fmla="*/ 122 w 159"/>
                <a:gd name="T29" fmla="*/ 88 h 209"/>
                <a:gd name="T30" fmla="*/ 77 w 159"/>
                <a:gd name="T31" fmla="*/ 52 h 209"/>
                <a:gd name="T32" fmla="*/ 27 w 159"/>
                <a:gd name="T33" fmla="*/ 67 h 209"/>
                <a:gd name="T34" fmla="*/ 11 w 159"/>
                <a:gd name="T35" fmla="*/ 43 h 209"/>
                <a:gd name="T36" fmla="*/ 159 w 159"/>
                <a:gd name="T37" fmla="*/ 88 h 209"/>
                <a:gd name="T38" fmla="*/ 159 w 159"/>
                <a:gd name="T39" fmla="*/ 207 h 209"/>
                <a:gd name="T40" fmla="*/ 129 w 159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09">
                  <a:moveTo>
                    <a:pt x="122" y="158"/>
                  </a:moveTo>
                  <a:lnTo>
                    <a:pt x="122" y="158"/>
                  </a:lnTo>
                  <a:lnTo>
                    <a:pt x="122" y="127"/>
                  </a:lnTo>
                  <a:cubicBezTo>
                    <a:pt x="113" y="120"/>
                    <a:pt x="98" y="116"/>
                    <a:pt x="85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50" y="176"/>
                    <a:pt x="80" y="176"/>
                  </a:cubicBezTo>
                  <a:cubicBezTo>
                    <a:pt x="94" y="176"/>
                    <a:pt x="112" y="169"/>
                    <a:pt x="122" y="158"/>
                  </a:cubicBezTo>
                  <a:close/>
                  <a:moveTo>
                    <a:pt x="129" y="207"/>
                  </a:moveTo>
                  <a:lnTo>
                    <a:pt x="129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1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4" y="88"/>
                    <a:pt x="122" y="96"/>
                  </a:cubicBezTo>
                  <a:lnTo>
                    <a:pt x="122" y="88"/>
                  </a:lnTo>
                  <a:cubicBezTo>
                    <a:pt x="122" y="59"/>
                    <a:pt x="99" y="52"/>
                    <a:pt x="77" y="52"/>
                  </a:cubicBezTo>
                  <a:cubicBezTo>
                    <a:pt x="58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9" y="10"/>
                    <a:pt x="159" y="88"/>
                  </a:cubicBezTo>
                  <a:lnTo>
                    <a:pt x="159" y="207"/>
                  </a:lnTo>
                  <a:lnTo>
                    <a:pt x="129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="" xmlns:a16="http://schemas.microsoft.com/office/drawing/2014/main" id="{776983F5-26DD-4EE1-A4BB-B684CB9A2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4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="" xmlns:a16="http://schemas.microsoft.com/office/drawing/2014/main" id="{8B12B11A-C5CB-4E88-9EB8-726D9139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9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6" y="40"/>
                    <a:pt x="109" y="36"/>
                    <a:pt x="94" y="36"/>
                  </a:cubicBezTo>
                  <a:cubicBezTo>
                    <a:pt x="66" y="36"/>
                    <a:pt x="39" y="56"/>
                    <a:pt x="39" y="96"/>
                  </a:cubicBezTo>
                  <a:cubicBezTo>
                    <a:pt x="39" y="127"/>
                    <a:pt x="58" y="154"/>
                    <a:pt x="94" y="154"/>
                  </a:cubicBezTo>
                  <a:cubicBezTo>
                    <a:pt x="112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20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4" y="1"/>
                    <a:pt x="94" y="0"/>
                  </a:cubicBezTo>
                  <a:cubicBezTo>
                    <a:pt x="120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">
              <a:extLst>
                <a:ext uri="{FF2B5EF4-FFF2-40B4-BE49-F238E27FC236}">
                  <a16:creationId xmlns="" xmlns:a16="http://schemas.microsoft.com/office/drawing/2014/main" id="{A0E96849-2AE0-4EE2-874D-25A98CA02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3899"/>
              <a:ext cx="87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3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2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">
              <a:extLst>
                <a:ext uri="{FF2B5EF4-FFF2-40B4-BE49-F238E27FC236}">
                  <a16:creationId xmlns="" xmlns:a16="http://schemas.microsoft.com/office/drawing/2014/main" id="{0AFC7266-2422-471E-98EF-EB6439EB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3868"/>
              <a:ext cx="30" cy="121"/>
            </a:xfrm>
            <a:custGeom>
              <a:avLst/>
              <a:gdLst>
                <a:gd name="T0" fmla="*/ 66 w 66"/>
                <a:gd name="T1" fmla="*/ 253 h 258"/>
                <a:gd name="T2" fmla="*/ 66 w 66"/>
                <a:gd name="T3" fmla="*/ 253 h 258"/>
                <a:gd name="T4" fmla="*/ 0 w 66"/>
                <a:gd name="T5" fmla="*/ 197 h 258"/>
                <a:gd name="T6" fmla="*/ 0 w 66"/>
                <a:gd name="T7" fmla="*/ 0 h 258"/>
                <a:gd name="T8" fmla="*/ 39 w 66"/>
                <a:gd name="T9" fmla="*/ 0 h 258"/>
                <a:gd name="T10" fmla="*/ 39 w 66"/>
                <a:gd name="T11" fmla="*/ 197 h 258"/>
                <a:gd name="T12" fmla="*/ 66 w 66"/>
                <a:gd name="T13" fmla="*/ 218 h 258"/>
                <a:gd name="T14" fmla="*/ 66 w 66"/>
                <a:gd name="T15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58">
                  <a:moveTo>
                    <a:pt x="66" y="253"/>
                  </a:moveTo>
                  <a:lnTo>
                    <a:pt x="66" y="253"/>
                  </a:lnTo>
                  <a:cubicBezTo>
                    <a:pt x="23" y="258"/>
                    <a:pt x="0" y="239"/>
                    <a:pt x="0" y="197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197"/>
                  </a:lnTo>
                  <a:cubicBezTo>
                    <a:pt x="39" y="211"/>
                    <a:pt x="44" y="220"/>
                    <a:pt x="66" y="218"/>
                  </a:cubicBezTo>
                  <a:lnTo>
                    <a:pt x="66" y="2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">
              <a:extLst>
                <a:ext uri="{FF2B5EF4-FFF2-40B4-BE49-F238E27FC236}">
                  <a16:creationId xmlns="" xmlns:a16="http://schemas.microsoft.com/office/drawing/2014/main" id="{53E12D82-396D-40C2-A7C9-A5293F5E3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5 w 191"/>
                <a:gd name="T11" fmla="*/ 131 h 189"/>
                <a:gd name="T12" fmla="*/ 145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1 w 191"/>
                <a:gd name="T19" fmla="*/ 95 h 189"/>
                <a:gd name="T20" fmla="*/ 93 w 191"/>
                <a:gd name="T21" fmla="*/ 1 h 189"/>
                <a:gd name="T22" fmla="*/ 181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5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5" y="131"/>
                  </a:moveTo>
                  <a:lnTo>
                    <a:pt x="145" y="131"/>
                  </a:lnTo>
                  <a:lnTo>
                    <a:pt x="172" y="149"/>
                  </a:lnTo>
                  <a:cubicBezTo>
                    <a:pt x="151" y="177"/>
                    <a:pt x="124" y="189"/>
                    <a:pt x="93" y="189"/>
                  </a:cubicBezTo>
                  <a:cubicBezTo>
                    <a:pt x="32" y="189"/>
                    <a:pt x="0" y="142"/>
                    <a:pt x="1" y="95"/>
                  </a:cubicBezTo>
                  <a:cubicBezTo>
                    <a:pt x="1" y="48"/>
                    <a:pt x="33" y="1"/>
                    <a:pt x="93" y="1"/>
                  </a:cubicBezTo>
                  <a:cubicBezTo>
                    <a:pt x="154" y="0"/>
                    <a:pt x="191" y="54"/>
                    <a:pt x="181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10" y="155"/>
                    <a:pt x="130" y="152"/>
                    <a:pt x="145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">
              <a:extLst>
                <a:ext uri="{FF2B5EF4-FFF2-40B4-BE49-F238E27FC236}">
                  <a16:creationId xmlns="" xmlns:a16="http://schemas.microsoft.com/office/drawing/2014/main" id="{B1218211-0AA2-4047-9E65-C8B91471A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3899"/>
              <a:ext cx="55" cy="88"/>
            </a:xfrm>
            <a:custGeom>
              <a:avLst/>
              <a:gdLst>
                <a:gd name="T0" fmla="*/ 32 w 120"/>
                <a:gd name="T1" fmla="*/ 5 h 187"/>
                <a:gd name="T2" fmla="*/ 32 w 120"/>
                <a:gd name="T3" fmla="*/ 5 h 187"/>
                <a:gd name="T4" fmla="*/ 36 w 120"/>
                <a:gd name="T5" fmla="*/ 24 h 187"/>
                <a:gd name="T6" fmla="*/ 79 w 120"/>
                <a:gd name="T7" fmla="*/ 0 h 187"/>
                <a:gd name="T8" fmla="*/ 120 w 120"/>
                <a:gd name="T9" fmla="*/ 12 h 187"/>
                <a:gd name="T10" fmla="*/ 104 w 120"/>
                <a:gd name="T11" fmla="*/ 44 h 187"/>
                <a:gd name="T12" fmla="*/ 38 w 120"/>
                <a:gd name="T13" fmla="*/ 73 h 187"/>
                <a:gd name="T14" fmla="*/ 38 w 120"/>
                <a:gd name="T15" fmla="*/ 187 h 187"/>
                <a:gd name="T16" fmla="*/ 0 w 120"/>
                <a:gd name="T17" fmla="*/ 187 h 187"/>
                <a:gd name="T18" fmla="*/ 0 w 120"/>
                <a:gd name="T19" fmla="*/ 5 h 187"/>
                <a:gd name="T20" fmla="*/ 32 w 120"/>
                <a:gd name="T21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7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4"/>
                    <a:pt x="67" y="1"/>
                    <a:pt x="79" y="0"/>
                  </a:cubicBezTo>
                  <a:cubicBezTo>
                    <a:pt x="91" y="0"/>
                    <a:pt x="107" y="4"/>
                    <a:pt x="120" y="12"/>
                  </a:cubicBezTo>
                  <a:lnTo>
                    <a:pt x="104" y="44"/>
                  </a:lnTo>
                  <a:cubicBezTo>
                    <a:pt x="76" y="27"/>
                    <a:pt x="38" y="38"/>
                    <a:pt x="38" y="73"/>
                  </a:cubicBezTo>
                  <a:lnTo>
                    <a:pt x="38" y="187"/>
                  </a:lnTo>
                  <a:lnTo>
                    <a:pt x="0" y="187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">
              <a:extLst>
                <a:ext uri="{FF2B5EF4-FFF2-40B4-BE49-F238E27FC236}">
                  <a16:creationId xmlns="" xmlns:a16="http://schemas.microsoft.com/office/drawing/2014/main" id="{C3FCFF7D-E545-49AD-8CBC-7754842BC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" y="3890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7 h 209"/>
                <a:gd name="T16" fmla="*/ 128 w 158"/>
                <a:gd name="T17" fmla="*/ 207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4 w 158"/>
                <a:gd name="T25" fmla="*/ 85 h 209"/>
                <a:gd name="T26" fmla="*/ 121 w 158"/>
                <a:gd name="T27" fmla="*/ 96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3 h 209"/>
                <a:gd name="T36" fmla="*/ 158 w 158"/>
                <a:gd name="T37" fmla="*/ 88 h 209"/>
                <a:gd name="T38" fmla="*/ 158 w 158"/>
                <a:gd name="T39" fmla="*/ 207 h 209"/>
                <a:gd name="T40" fmla="*/ 128 w 158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20"/>
                    <a:pt x="98" y="116"/>
                    <a:pt x="84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9"/>
                    <a:pt x="121" y="158"/>
                  </a:cubicBezTo>
                  <a:close/>
                  <a:moveTo>
                    <a:pt x="128" y="207"/>
                  </a:moveTo>
                  <a:lnTo>
                    <a:pt x="128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3" y="88"/>
                    <a:pt x="121" y="96"/>
                  </a:cubicBezTo>
                  <a:lnTo>
                    <a:pt x="121" y="88"/>
                  </a:lnTo>
                  <a:cubicBezTo>
                    <a:pt x="121" y="59"/>
                    <a:pt x="98" y="52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7"/>
                  </a:lnTo>
                  <a:lnTo>
                    <a:pt x="128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>
              <a:extLst>
                <a:ext uri="{FF2B5EF4-FFF2-40B4-BE49-F238E27FC236}">
                  <a16:creationId xmlns="" xmlns:a16="http://schemas.microsoft.com/office/drawing/2014/main" id="{52C18C97-C1FE-42DD-BEB1-13F3E036B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877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4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>
              <a:extLst>
                <a:ext uri="{FF2B5EF4-FFF2-40B4-BE49-F238E27FC236}">
                  <a16:creationId xmlns="" xmlns:a16="http://schemas.microsoft.com/office/drawing/2014/main" id="{0C624EB7-2D5D-449A-9EF0-F173AAE7D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8">
              <a:extLst>
                <a:ext uri="{FF2B5EF4-FFF2-40B4-BE49-F238E27FC236}">
                  <a16:creationId xmlns="" xmlns:a16="http://schemas.microsoft.com/office/drawing/2014/main" id="{77187D63-5A51-4E66-9B98-49619C65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967"/>
              <a:ext cx="21" cy="20"/>
            </a:xfrm>
            <a:custGeom>
              <a:avLst/>
              <a:gdLst>
                <a:gd name="T0" fmla="*/ 0 w 44"/>
                <a:gd name="T1" fmla="*/ 0 h 42"/>
                <a:gd name="T2" fmla="*/ 0 w 44"/>
                <a:gd name="T3" fmla="*/ 0 h 42"/>
                <a:gd name="T4" fmla="*/ 44 w 44"/>
                <a:gd name="T5" fmla="*/ 0 h 42"/>
                <a:gd name="T6" fmla="*/ 44 w 44"/>
                <a:gd name="T7" fmla="*/ 42 h 42"/>
                <a:gd name="T8" fmla="*/ 0 w 44"/>
                <a:gd name="T9" fmla="*/ 42 h 42"/>
                <a:gd name="T10" fmla="*/ 0 w 4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FB9A12-5DD3-4453-8406-1E6F4EE73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803" y="4148138"/>
            <a:ext cx="11099027" cy="7095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523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9330934-FEDC-4183-BEB0-027D5724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11121286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6" name="Graphic 20">
            <a:extLst>
              <a:ext uri="{FF2B5EF4-FFF2-40B4-BE49-F238E27FC236}">
                <a16:creationId xmlns="" xmlns:a16="http://schemas.microsoft.com/office/drawing/2014/main" id="{BC45EDF0-80EB-4449-9910-968FCADA0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AC75DA-342A-47A1-813B-19385687E279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4E1FA7B-850D-4F12-9C0F-B3FCCDD54ABF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D290CA-DC20-4032-9341-28076350D2B1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accent1"/>
                </a:solidFill>
                <a:latin typeface="+mj-lt"/>
              </a:rPr>
              <a:t>www.luxoft.com</a:t>
            </a:r>
          </a:p>
        </p:txBody>
      </p:sp>
      <p:sp>
        <p:nvSpPr>
          <p:cNvPr id="14" name="Header" descr="Click to add header">
            <a:extLst>
              <a:ext uri="{FF2B5EF4-FFF2-40B4-BE49-F238E27FC236}">
                <a16:creationId xmlns="" xmlns:a16="http://schemas.microsoft.com/office/drawing/2014/main" id="{51CB9160-EDAC-47CE-8401-D26BDC67F7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17" y="615663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518250"/>
            <a:ext cx="11110800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lang="en-US" sz="12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51361-62C4-49E9-894A-ECE6EFC26C1E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accent1"/>
                </a:solidFill>
                <a:latin typeface="+mj-lt"/>
              </a:rPr>
              <a:t>www.luxoft.com</a:t>
            </a:r>
          </a:p>
        </p:txBody>
      </p:sp>
      <p:sp>
        <p:nvSpPr>
          <p:cNvPr id="17" name="Header" descr="Click to add header">
            <a:extLst>
              <a:ext uri="{FF2B5EF4-FFF2-40B4-BE49-F238E27FC236}">
                <a16:creationId xmlns="" xmlns:a16="http://schemas.microsoft.com/office/drawing/2014/main" id="{3275C444-6EA0-4D87-91C7-E2B7D0D607E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20" name="Podtytuł 2">
            <a:extLst>
              <a:ext uri="{FF2B5EF4-FFF2-40B4-BE49-F238E27FC236}">
                <a16:creationId xmlns="" xmlns:a16="http://schemas.microsoft.com/office/drawing/2014/main" id="{ED862DCD-A680-4ECC-8C3D-36FD49B330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3B77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FE6D593B-9C32-48F9-B97C-F93FCE1F2B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969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5031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518250"/>
            <a:ext cx="5358063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4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4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20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1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="" xmlns:a16="http://schemas.microsoft.com/office/drawing/2014/main" id="{7522E9D4-98A4-4F4E-A5B9-AB5393D2F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4860" y="1518250"/>
            <a:ext cx="5358063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4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4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20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1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981E6E52-E51D-44E8-883F-429D203716A1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3C5012-FF1A-43E3-AA74-08C751004407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accent1"/>
                </a:solidFill>
                <a:latin typeface="+mj-lt"/>
              </a:rPr>
              <a:t>www.luxoft.com</a:t>
            </a:r>
          </a:p>
        </p:txBody>
      </p:sp>
      <p:sp>
        <p:nvSpPr>
          <p:cNvPr id="21" name="Header" descr="Click to add header">
            <a:extLst>
              <a:ext uri="{FF2B5EF4-FFF2-40B4-BE49-F238E27FC236}">
                <a16:creationId xmlns="" xmlns:a16="http://schemas.microsoft.com/office/drawing/2014/main" id="{191CFBC5-8D70-4281-90E4-15C5AC2BE876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7" name="Podtytuł 2">
            <a:extLst>
              <a:ext uri="{FF2B5EF4-FFF2-40B4-BE49-F238E27FC236}">
                <a16:creationId xmlns="" xmlns:a16="http://schemas.microsoft.com/office/drawing/2014/main" id="{F6EF0223-D106-4E0C-BBC5-C04C9B9513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3B77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8688C2A5-E1E4-49F5-AE2E-79C84219F3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6839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5031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518250"/>
            <a:ext cx="3483978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4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4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20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1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="" xmlns:a16="http://schemas.microsoft.com/office/drawing/2014/main" id="{0A72CE0A-08A7-4560-8D3A-5754E7DAA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5535" y="1518250"/>
            <a:ext cx="3483978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4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4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20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1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F96D74CA-1B86-4DD5-96A8-9D6135D358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8945" y="1518250"/>
            <a:ext cx="3483978" cy="445233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40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4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20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1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="" xmlns:a16="http://schemas.microsoft.com/office/drawing/2014/main" id="{426C360E-784E-4383-8D5C-CDE8C66DDD69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981AFD-E658-4D99-8B95-13E2FC1FECA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accent1"/>
                </a:solidFill>
                <a:latin typeface="+mj-lt"/>
              </a:rPr>
              <a:t>www.luxoft.com</a:t>
            </a:r>
          </a:p>
        </p:txBody>
      </p:sp>
      <p:sp>
        <p:nvSpPr>
          <p:cNvPr id="24" name="Header" descr="Click to add header">
            <a:extLst>
              <a:ext uri="{FF2B5EF4-FFF2-40B4-BE49-F238E27FC236}">
                <a16:creationId xmlns="" xmlns:a16="http://schemas.microsoft.com/office/drawing/2014/main" id="{46931259-C9B4-4426-9C1E-7DE0156178D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21" name="Podtytuł 2">
            <a:extLst>
              <a:ext uri="{FF2B5EF4-FFF2-40B4-BE49-F238E27FC236}">
                <a16:creationId xmlns="" xmlns:a16="http://schemas.microsoft.com/office/drawing/2014/main" id="{3CC1BCA6-6C50-423F-B3DC-78D745367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3B77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D19B47C8-D34B-4D67-B100-8E614AD2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6749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8CD830-42F3-4F51-842C-FF6C63385C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"/>
              <a:tabLst/>
              <a:defRPr lang="en-US" sz="16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"/>
              <a:tabLst/>
              <a:defRPr sz="1400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"/>
              <a:tabLst/>
              <a:defRPr sz="1200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Open Sans" panose="020B0606030504020204" pitchFamily="34" charset="0"/>
              <a:buChar char="-"/>
              <a:tabLst/>
              <a:defRPr sz="1100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"/>
              <a:tabLst/>
              <a:defRPr sz="1100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71E0E8-D458-4976-96BF-17DC1B16A3E3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9" name="Header" descr="Click to add header">
            <a:extLst>
              <a:ext uri="{FF2B5EF4-FFF2-40B4-BE49-F238E27FC236}">
                <a16:creationId xmlns="" xmlns:a16="http://schemas.microsoft.com/office/drawing/2014/main" id="{1C35F512-4B2E-4008-9F17-76ABD16A3BB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31B71369-D06A-487D-B0F8-FE235D8A66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F0C3943D-0471-4A8E-8E2E-4D75EBC3A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051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8CD830-42F3-4F51-842C-FF6C63385C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"/>
              <a:tabLst/>
              <a:defRPr lang="en-US" sz="16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"/>
              <a:tabLst/>
              <a:defRPr sz="1400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"/>
              <a:tabLst/>
              <a:defRPr sz="1200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Open Sans" panose="020B0606030504020204" pitchFamily="34" charset="0"/>
              <a:buChar char="-"/>
              <a:tabLst/>
              <a:defRPr sz="1100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"/>
              <a:tabLst/>
              <a:defRPr sz="1100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A9019F-D491-48A9-B0C3-D28441FF9821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9" name="Header" descr="Click to add header">
            <a:extLst>
              <a:ext uri="{FF2B5EF4-FFF2-40B4-BE49-F238E27FC236}">
                <a16:creationId xmlns="" xmlns:a16="http://schemas.microsoft.com/office/drawing/2014/main" id="{11EEF447-07A5-4A7E-B054-01479A7D5AA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7" name="Podtytuł 2">
            <a:extLst>
              <a:ext uri="{FF2B5EF4-FFF2-40B4-BE49-F238E27FC236}">
                <a16:creationId xmlns="" xmlns:a16="http://schemas.microsoft.com/office/drawing/2014/main" id="{8F3C352B-2B7A-4E42-8CFB-9BFDA9ACC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DFBE3FA8-E5C8-4BDC-8755-785CCDC4A0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641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B6C3C1-8D4C-4F83-9483-FDC35B3A8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3416"/>
            <a:ext cx="12191999" cy="6854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6E8D392B-B8AF-4AEE-88E5-EB10E3607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BF3C8F-9CF5-4077-926A-CF909F4D33C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9" name="Header" descr="Click to add header">
            <a:extLst>
              <a:ext uri="{FF2B5EF4-FFF2-40B4-BE49-F238E27FC236}">
                <a16:creationId xmlns="" xmlns:a16="http://schemas.microsoft.com/office/drawing/2014/main" id="{B12D2ABE-87A2-42A1-9978-785DA67584C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05307151-C290-4725-9BF9-29C948E298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7AE245BF-62DA-4F37-8F61-28980F447A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4304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C31DAD-17BA-4F0E-8E70-87C570636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9"/>
            <a:ext cx="12191997" cy="6855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B59D75AC-EF55-4D6A-AFD9-9390D053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DDE9BB-393D-4153-82EE-958193C8BF5B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5444518F-35DE-45C2-92DF-C3EC7DCF9AF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3C9BC7F5-4467-47E5-A5DF-D336FFB72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C02A69BB-3C53-4F8A-B34A-C3E28DB34E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285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21D42A-16B6-42F1-BA05-A8F47666D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8"/>
            <a:ext cx="12192000" cy="6855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30A557DB-92F5-4B19-84F2-7DD477B1E3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2B14F0-FFE6-45CC-BD15-6DD2EE8E2894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3" name="Header" descr="Click to add header">
            <a:extLst>
              <a:ext uri="{FF2B5EF4-FFF2-40B4-BE49-F238E27FC236}">
                <a16:creationId xmlns="" xmlns:a16="http://schemas.microsoft.com/office/drawing/2014/main" id="{947967CB-5B96-45A6-8A61-C46E152A53E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D2B223B-5EE2-43F9-80CA-E7B3BA0849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99096FF1-8333-4317-89C1-212F19E4B6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71363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525B6E-7EE5-46A1-BB11-5E33E0300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478"/>
            <a:ext cx="12192000" cy="6855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682A573D-5061-4D30-A6D8-29A15DEBD1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25" y="1358900"/>
            <a:ext cx="11110800" cy="4611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5AB77B-FCFC-4299-8B43-45CC2C4B96C0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719034FC-6C98-4428-B6D3-FEC90FA6668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A247099C-D01D-474E-8105-27D69A418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32884036-2AA8-4C93-90A5-E85A5F0594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239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41E8E9-726F-4353-B097-A8118685B1A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20">
            <a:extLst>
              <a:ext uri="{FF2B5EF4-FFF2-40B4-BE49-F238E27FC236}">
                <a16:creationId xmlns="" xmlns:a16="http://schemas.microsoft.com/office/drawing/2014/main" id="{8592D222-075D-44FC-AD90-77B750255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2230" y="5481027"/>
            <a:ext cx="2080601" cy="10439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1EF8123-56DE-42B7-AA73-ED5AB3B1035F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79E048A-5690-41A0-AEA4-9AF37209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03" y="2735357"/>
            <a:ext cx="11099027" cy="140960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>
              <a:defRPr sz="4400" b="0">
                <a:solidFill>
                  <a:schemeClr val="bg1"/>
                </a:solidFill>
                <a:latin typeface="+mj-lt"/>
                <a:ea typeface="Open Sans" panose="020B0706030804020204" pitchFamily="34" charset="0"/>
                <a:cs typeface="Open Sans" panose="020B0706030804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4">
            <a:extLst>
              <a:ext uri="{FF2B5EF4-FFF2-40B4-BE49-F238E27FC236}">
                <a16:creationId xmlns="" xmlns:a16="http://schemas.microsoft.com/office/drawing/2014/main" id="{0B634A99-BEFA-4412-89F8-A8C8109783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3803" y="5678484"/>
            <a:ext cx="1254126" cy="654049"/>
            <a:chOff x="448" y="3577"/>
            <a:chExt cx="790" cy="412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D77DC6EE-2DB4-46F6-A795-787594369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586"/>
              <a:ext cx="46" cy="111"/>
            </a:xfrm>
            <a:custGeom>
              <a:avLst/>
              <a:gdLst>
                <a:gd name="T0" fmla="*/ 99 w 99"/>
                <a:gd name="T1" fmla="*/ 233 h 237"/>
                <a:gd name="T2" fmla="*/ 99 w 99"/>
                <a:gd name="T3" fmla="*/ 233 h 237"/>
                <a:gd name="T4" fmla="*/ 27 w 99"/>
                <a:gd name="T5" fmla="*/ 176 h 237"/>
                <a:gd name="T6" fmla="*/ 27 w 99"/>
                <a:gd name="T7" fmla="*/ 84 h 237"/>
                <a:gd name="T8" fmla="*/ 0 w 99"/>
                <a:gd name="T9" fmla="*/ 84 h 237"/>
                <a:gd name="T10" fmla="*/ 0 w 99"/>
                <a:gd name="T11" fmla="*/ 51 h 237"/>
                <a:gd name="T12" fmla="*/ 27 w 99"/>
                <a:gd name="T13" fmla="*/ 51 h 237"/>
                <a:gd name="T14" fmla="*/ 27 w 99"/>
                <a:gd name="T15" fmla="*/ 4 h 237"/>
                <a:gd name="T16" fmla="*/ 64 w 99"/>
                <a:gd name="T17" fmla="*/ 0 h 237"/>
                <a:gd name="T18" fmla="*/ 64 w 99"/>
                <a:gd name="T19" fmla="*/ 51 h 237"/>
                <a:gd name="T20" fmla="*/ 98 w 99"/>
                <a:gd name="T21" fmla="*/ 51 h 237"/>
                <a:gd name="T22" fmla="*/ 98 w 99"/>
                <a:gd name="T23" fmla="*/ 84 h 237"/>
                <a:gd name="T24" fmla="*/ 64 w 99"/>
                <a:gd name="T25" fmla="*/ 84 h 237"/>
                <a:gd name="T26" fmla="*/ 64 w 99"/>
                <a:gd name="T27" fmla="*/ 175 h 237"/>
                <a:gd name="T28" fmla="*/ 99 w 99"/>
                <a:gd name="T29" fmla="*/ 199 h 237"/>
                <a:gd name="T30" fmla="*/ 99 w 99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237">
                  <a:moveTo>
                    <a:pt x="99" y="233"/>
                  </a:moveTo>
                  <a:lnTo>
                    <a:pt x="99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4"/>
                  </a:lnTo>
                  <a:lnTo>
                    <a:pt x="64" y="0"/>
                  </a:lnTo>
                  <a:lnTo>
                    <a:pt x="64" y="51"/>
                  </a:lnTo>
                  <a:lnTo>
                    <a:pt x="98" y="51"/>
                  </a:lnTo>
                  <a:lnTo>
                    <a:pt x="98" y="84"/>
                  </a:lnTo>
                  <a:lnTo>
                    <a:pt x="64" y="84"/>
                  </a:lnTo>
                  <a:lnTo>
                    <a:pt x="64" y="175"/>
                  </a:lnTo>
                  <a:cubicBezTo>
                    <a:pt x="64" y="190"/>
                    <a:pt x="73" y="203"/>
                    <a:pt x="99" y="199"/>
                  </a:cubicBezTo>
                  <a:lnTo>
                    <a:pt x="99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B9FA66C-4A44-4CC0-8656-388DBFC9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577"/>
              <a:ext cx="75" cy="117"/>
            </a:xfrm>
            <a:custGeom>
              <a:avLst/>
              <a:gdLst>
                <a:gd name="T0" fmla="*/ 39 w 164"/>
                <a:gd name="T1" fmla="*/ 0 h 251"/>
                <a:gd name="T2" fmla="*/ 39 w 164"/>
                <a:gd name="T3" fmla="*/ 0 h 251"/>
                <a:gd name="T4" fmla="*/ 39 w 164"/>
                <a:gd name="T5" fmla="*/ 83 h 251"/>
                <a:gd name="T6" fmla="*/ 83 w 164"/>
                <a:gd name="T7" fmla="*/ 67 h 251"/>
                <a:gd name="T8" fmla="*/ 164 w 164"/>
                <a:gd name="T9" fmla="*/ 145 h 251"/>
                <a:gd name="T10" fmla="*/ 164 w 164"/>
                <a:gd name="T11" fmla="*/ 251 h 251"/>
                <a:gd name="T12" fmla="*/ 125 w 164"/>
                <a:gd name="T13" fmla="*/ 251 h 251"/>
                <a:gd name="T14" fmla="*/ 125 w 164"/>
                <a:gd name="T15" fmla="*/ 145 h 251"/>
                <a:gd name="T16" fmla="*/ 77 w 164"/>
                <a:gd name="T17" fmla="*/ 101 h 251"/>
                <a:gd name="T18" fmla="*/ 39 w 164"/>
                <a:gd name="T19" fmla="*/ 113 h 251"/>
                <a:gd name="T20" fmla="*/ 39 w 164"/>
                <a:gd name="T21" fmla="*/ 251 h 251"/>
                <a:gd name="T22" fmla="*/ 0 w 164"/>
                <a:gd name="T23" fmla="*/ 251 h 251"/>
                <a:gd name="T24" fmla="*/ 0 w 164"/>
                <a:gd name="T25" fmla="*/ 0 h 251"/>
                <a:gd name="T26" fmla="*/ 39 w 164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251">
                  <a:moveTo>
                    <a:pt x="39" y="0"/>
                  </a:moveTo>
                  <a:lnTo>
                    <a:pt x="39" y="0"/>
                  </a:lnTo>
                  <a:lnTo>
                    <a:pt x="39" y="83"/>
                  </a:lnTo>
                  <a:cubicBezTo>
                    <a:pt x="53" y="71"/>
                    <a:pt x="71" y="67"/>
                    <a:pt x="83" y="67"/>
                  </a:cubicBezTo>
                  <a:cubicBezTo>
                    <a:pt x="129" y="67"/>
                    <a:pt x="164" y="95"/>
                    <a:pt x="164" y="145"/>
                  </a:cubicBezTo>
                  <a:lnTo>
                    <a:pt x="164" y="251"/>
                  </a:lnTo>
                  <a:lnTo>
                    <a:pt x="125" y="251"/>
                  </a:lnTo>
                  <a:lnTo>
                    <a:pt x="125" y="145"/>
                  </a:lnTo>
                  <a:cubicBezTo>
                    <a:pt x="125" y="117"/>
                    <a:pt x="103" y="102"/>
                    <a:pt x="77" y="101"/>
                  </a:cubicBezTo>
                  <a:cubicBezTo>
                    <a:pt x="65" y="101"/>
                    <a:pt x="51" y="106"/>
                    <a:pt x="39" y="113"/>
                  </a:cubicBezTo>
                  <a:lnTo>
                    <a:pt x="3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96F1B720-2886-4D4A-BA96-3D4ECC411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" y="3577"/>
              <a:ext cx="18" cy="117"/>
            </a:xfrm>
            <a:custGeom>
              <a:avLst/>
              <a:gdLst>
                <a:gd name="T0" fmla="*/ 40 w 40"/>
                <a:gd name="T1" fmla="*/ 251 h 251"/>
                <a:gd name="T2" fmla="*/ 40 w 40"/>
                <a:gd name="T3" fmla="*/ 251 h 251"/>
                <a:gd name="T4" fmla="*/ 1 w 40"/>
                <a:gd name="T5" fmla="*/ 251 h 251"/>
                <a:gd name="T6" fmla="*/ 1 w 40"/>
                <a:gd name="T7" fmla="*/ 70 h 251"/>
                <a:gd name="T8" fmla="*/ 40 w 40"/>
                <a:gd name="T9" fmla="*/ 70 h 251"/>
                <a:gd name="T10" fmla="*/ 40 w 40"/>
                <a:gd name="T11" fmla="*/ 251 h 251"/>
                <a:gd name="T12" fmla="*/ 0 w 40"/>
                <a:gd name="T13" fmla="*/ 0 h 251"/>
                <a:gd name="T14" fmla="*/ 0 w 40"/>
                <a:gd name="T15" fmla="*/ 0 h 251"/>
                <a:gd name="T16" fmla="*/ 40 w 40"/>
                <a:gd name="T17" fmla="*/ 0 h 251"/>
                <a:gd name="T18" fmla="*/ 40 w 40"/>
                <a:gd name="T19" fmla="*/ 42 h 251"/>
                <a:gd name="T20" fmla="*/ 0 w 40"/>
                <a:gd name="T21" fmla="*/ 42 h 251"/>
                <a:gd name="T22" fmla="*/ 0 w 40"/>
                <a:gd name="T2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51">
                  <a:moveTo>
                    <a:pt x="40" y="251"/>
                  </a:moveTo>
                  <a:lnTo>
                    <a:pt x="40" y="251"/>
                  </a:lnTo>
                  <a:lnTo>
                    <a:pt x="1" y="251"/>
                  </a:lnTo>
                  <a:lnTo>
                    <a:pt x="1" y="70"/>
                  </a:lnTo>
                  <a:lnTo>
                    <a:pt x="40" y="70"/>
                  </a:lnTo>
                  <a:lnTo>
                    <a:pt x="40" y="2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793D4455-0567-4A9A-B060-FA6144CC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3608"/>
              <a:ext cx="76" cy="86"/>
            </a:xfrm>
            <a:custGeom>
              <a:avLst/>
              <a:gdLst>
                <a:gd name="T0" fmla="*/ 32 w 165"/>
                <a:gd name="T1" fmla="*/ 3 h 184"/>
                <a:gd name="T2" fmla="*/ 32 w 165"/>
                <a:gd name="T3" fmla="*/ 3 h 184"/>
                <a:gd name="T4" fmla="*/ 37 w 165"/>
                <a:gd name="T5" fmla="*/ 25 h 184"/>
                <a:gd name="T6" fmla="*/ 83 w 165"/>
                <a:gd name="T7" fmla="*/ 0 h 184"/>
                <a:gd name="T8" fmla="*/ 165 w 165"/>
                <a:gd name="T9" fmla="*/ 79 h 184"/>
                <a:gd name="T10" fmla="*/ 165 w 165"/>
                <a:gd name="T11" fmla="*/ 184 h 184"/>
                <a:gd name="T12" fmla="*/ 126 w 165"/>
                <a:gd name="T13" fmla="*/ 184 h 184"/>
                <a:gd name="T14" fmla="*/ 126 w 165"/>
                <a:gd name="T15" fmla="*/ 79 h 184"/>
                <a:gd name="T16" fmla="*/ 39 w 165"/>
                <a:gd name="T17" fmla="*/ 54 h 184"/>
                <a:gd name="T18" fmla="*/ 39 w 165"/>
                <a:gd name="T19" fmla="*/ 184 h 184"/>
                <a:gd name="T20" fmla="*/ 0 w 165"/>
                <a:gd name="T21" fmla="*/ 184 h 184"/>
                <a:gd name="T22" fmla="*/ 0 w 165"/>
                <a:gd name="T23" fmla="*/ 3 h 184"/>
                <a:gd name="T24" fmla="*/ 32 w 165"/>
                <a:gd name="T25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4">
                  <a:moveTo>
                    <a:pt x="32" y="3"/>
                  </a:moveTo>
                  <a:lnTo>
                    <a:pt x="32" y="3"/>
                  </a:lnTo>
                  <a:lnTo>
                    <a:pt x="37" y="25"/>
                  </a:lnTo>
                  <a:cubicBezTo>
                    <a:pt x="49" y="7"/>
                    <a:pt x="71" y="0"/>
                    <a:pt x="83" y="0"/>
                  </a:cubicBezTo>
                  <a:cubicBezTo>
                    <a:pt x="134" y="0"/>
                    <a:pt x="165" y="28"/>
                    <a:pt x="165" y="79"/>
                  </a:cubicBezTo>
                  <a:lnTo>
                    <a:pt x="165" y="184"/>
                  </a:lnTo>
                  <a:lnTo>
                    <a:pt x="126" y="184"/>
                  </a:lnTo>
                  <a:lnTo>
                    <a:pt x="126" y="79"/>
                  </a:lnTo>
                  <a:cubicBezTo>
                    <a:pt x="126" y="33"/>
                    <a:pt x="68" y="19"/>
                    <a:pt x="39" y="54"/>
                  </a:cubicBezTo>
                  <a:lnTo>
                    <a:pt x="39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AB48982E-5315-4B27-815F-2F46803066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" y="3577"/>
              <a:ext cx="76" cy="117"/>
            </a:xfrm>
            <a:custGeom>
              <a:avLst/>
              <a:gdLst>
                <a:gd name="T0" fmla="*/ 38 w 166"/>
                <a:gd name="T1" fmla="*/ 148 h 251"/>
                <a:gd name="T2" fmla="*/ 38 w 166"/>
                <a:gd name="T3" fmla="*/ 148 h 251"/>
                <a:gd name="T4" fmla="*/ 116 w 166"/>
                <a:gd name="T5" fmla="*/ 70 h 251"/>
                <a:gd name="T6" fmla="*/ 163 w 166"/>
                <a:gd name="T7" fmla="*/ 70 h 251"/>
                <a:gd name="T8" fmla="*/ 83 w 166"/>
                <a:gd name="T9" fmla="*/ 149 h 251"/>
                <a:gd name="T10" fmla="*/ 166 w 166"/>
                <a:gd name="T11" fmla="*/ 251 h 251"/>
                <a:gd name="T12" fmla="*/ 121 w 166"/>
                <a:gd name="T13" fmla="*/ 251 h 251"/>
                <a:gd name="T14" fmla="*/ 38 w 166"/>
                <a:gd name="T15" fmla="*/ 148 h 251"/>
                <a:gd name="T16" fmla="*/ 38 w 166"/>
                <a:gd name="T17" fmla="*/ 251 h 251"/>
                <a:gd name="T18" fmla="*/ 38 w 166"/>
                <a:gd name="T19" fmla="*/ 251 h 251"/>
                <a:gd name="T20" fmla="*/ 0 w 166"/>
                <a:gd name="T21" fmla="*/ 251 h 251"/>
                <a:gd name="T22" fmla="*/ 0 w 166"/>
                <a:gd name="T23" fmla="*/ 0 h 251"/>
                <a:gd name="T24" fmla="*/ 38 w 166"/>
                <a:gd name="T25" fmla="*/ 0 h 251"/>
                <a:gd name="T26" fmla="*/ 38 w 166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51">
                  <a:moveTo>
                    <a:pt x="38" y="148"/>
                  </a:moveTo>
                  <a:lnTo>
                    <a:pt x="38" y="148"/>
                  </a:lnTo>
                  <a:lnTo>
                    <a:pt x="116" y="70"/>
                  </a:lnTo>
                  <a:lnTo>
                    <a:pt x="163" y="70"/>
                  </a:lnTo>
                  <a:lnTo>
                    <a:pt x="83" y="149"/>
                  </a:lnTo>
                  <a:lnTo>
                    <a:pt x="166" y="251"/>
                  </a:lnTo>
                  <a:lnTo>
                    <a:pt x="121" y="251"/>
                  </a:lnTo>
                  <a:lnTo>
                    <a:pt x="38" y="148"/>
                  </a:lnTo>
                  <a:close/>
                  <a:moveTo>
                    <a:pt x="38" y="251"/>
                  </a:moveTo>
                  <a:lnTo>
                    <a:pt x="38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A69EE9DC-ECE0-4135-9E5B-302A7A920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675"/>
              <a:ext cx="20" cy="20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A11C4C9E-4F4B-4D5B-8DC9-455686915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754"/>
              <a:ext cx="75" cy="88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3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3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5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C47C1DDD-822F-4DC4-A637-14CE95BB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753"/>
              <a:ext cx="55" cy="87"/>
            </a:xfrm>
            <a:custGeom>
              <a:avLst/>
              <a:gdLst>
                <a:gd name="T0" fmla="*/ 32 w 120"/>
                <a:gd name="T1" fmla="*/ 5 h 186"/>
                <a:gd name="T2" fmla="*/ 32 w 120"/>
                <a:gd name="T3" fmla="*/ 5 h 186"/>
                <a:gd name="T4" fmla="*/ 36 w 120"/>
                <a:gd name="T5" fmla="*/ 24 h 186"/>
                <a:gd name="T6" fmla="*/ 79 w 120"/>
                <a:gd name="T7" fmla="*/ 0 h 186"/>
                <a:gd name="T8" fmla="*/ 120 w 120"/>
                <a:gd name="T9" fmla="*/ 12 h 186"/>
                <a:gd name="T10" fmla="*/ 104 w 120"/>
                <a:gd name="T11" fmla="*/ 43 h 186"/>
                <a:gd name="T12" fmla="*/ 38 w 120"/>
                <a:gd name="T13" fmla="*/ 73 h 186"/>
                <a:gd name="T14" fmla="*/ 38 w 120"/>
                <a:gd name="T15" fmla="*/ 186 h 186"/>
                <a:gd name="T16" fmla="*/ 0 w 120"/>
                <a:gd name="T17" fmla="*/ 186 h 186"/>
                <a:gd name="T18" fmla="*/ 0 w 120"/>
                <a:gd name="T19" fmla="*/ 5 h 186"/>
                <a:gd name="T20" fmla="*/ 32 w 120"/>
                <a:gd name="T21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6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3"/>
                    <a:pt x="67" y="1"/>
                    <a:pt x="79" y="0"/>
                  </a:cubicBezTo>
                  <a:cubicBezTo>
                    <a:pt x="91" y="0"/>
                    <a:pt x="108" y="4"/>
                    <a:pt x="120" y="12"/>
                  </a:cubicBezTo>
                  <a:lnTo>
                    <a:pt x="104" y="43"/>
                  </a:lnTo>
                  <a:cubicBezTo>
                    <a:pt x="76" y="26"/>
                    <a:pt x="38" y="37"/>
                    <a:pt x="38" y="73"/>
                  </a:cubicBezTo>
                  <a:lnTo>
                    <a:pt x="38" y="186"/>
                  </a:lnTo>
                  <a:lnTo>
                    <a:pt x="0" y="186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="" xmlns:a16="http://schemas.microsoft.com/office/drawing/2014/main" id="{2058A415-5D7B-4799-B8DB-30C98CCE6C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2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2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3" y="134"/>
                    <a:pt x="62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5BF196B1-A93D-4581-8C95-1481DD16B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" y="3744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6 h 209"/>
                <a:gd name="T16" fmla="*/ 128 w 158"/>
                <a:gd name="T17" fmla="*/ 206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3 w 158"/>
                <a:gd name="T25" fmla="*/ 85 h 209"/>
                <a:gd name="T26" fmla="*/ 121 w 158"/>
                <a:gd name="T27" fmla="*/ 95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2 h 209"/>
                <a:gd name="T36" fmla="*/ 158 w 158"/>
                <a:gd name="T37" fmla="*/ 88 h 209"/>
                <a:gd name="T38" fmla="*/ 158 w 158"/>
                <a:gd name="T39" fmla="*/ 206 h 209"/>
                <a:gd name="T40" fmla="*/ 128 w 158"/>
                <a:gd name="T41" fmla="*/ 20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19"/>
                    <a:pt x="98" y="115"/>
                    <a:pt x="84" y="115"/>
                  </a:cubicBezTo>
                  <a:cubicBezTo>
                    <a:pt x="60" y="114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8"/>
                    <a:pt x="121" y="158"/>
                  </a:cubicBezTo>
                  <a:close/>
                  <a:moveTo>
                    <a:pt x="128" y="206"/>
                  </a:moveTo>
                  <a:lnTo>
                    <a:pt x="128" y="206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2"/>
                    <a:pt x="83" y="85"/>
                  </a:cubicBezTo>
                  <a:cubicBezTo>
                    <a:pt x="95" y="85"/>
                    <a:pt x="113" y="88"/>
                    <a:pt x="121" y="95"/>
                  </a:cubicBezTo>
                  <a:lnTo>
                    <a:pt x="121" y="88"/>
                  </a:lnTo>
                  <a:cubicBezTo>
                    <a:pt x="121" y="59"/>
                    <a:pt x="98" y="51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2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6"/>
                  </a:lnTo>
                  <a:lnTo>
                    <a:pt x="128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="" xmlns:a16="http://schemas.microsoft.com/office/drawing/2014/main" id="{C7B25B3A-3C8E-43AC-9A01-238FCCC8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731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3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="" xmlns:a16="http://schemas.microsoft.com/office/drawing/2014/main" id="{2286DC1C-BF0D-4DCC-AE85-3E435B33B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3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="" xmlns:a16="http://schemas.microsoft.com/office/drawing/2014/main" id="{EC2E5D3D-D1F5-4744-BA61-168888312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3821"/>
              <a:ext cx="20" cy="20"/>
            </a:xfrm>
            <a:custGeom>
              <a:avLst/>
              <a:gdLst>
                <a:gd name="T0" fmla="*/ 0 w 44"/>
                <a:gd name="T1" fmla="*/ 0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F4E7CE68-9640-41F3-811F-830EAECB1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" y="3890"/>
              <a:ext cx="73" cy="98"/>
            </a:xfrm>
            <a:custGeom>
              <a:avLst/>
              <a:gdLst>
                <a:gd name="T0" fmla="*/ 122 w 159"/>
                <a:gd name="T1" fmla="*/ 158 h 209"/>
                <a:gd name="T2" fmla="*/ 122 w 159"/>
                <a:gd name="T3" fmla="*/ 158 h 209"/>
                <a:gd name="T4" fmla="*/ 122 w 159"/>
                <a:gd name="T5" fmla="*/ 127 h 209"/>
                <a:gd name="T6" fmla="*/ 85 w 159"/>
                <a:gd name="T7" fmla="*/ 115 h 209"/>
                <a:gd name="T8" fmla="*/ 37 w 159"/>
                <a:gd name="T9" fmla="*/ 146 h 209"/>
                <a:gd name="T10" fmla="*/ 80 w 159"/>
                <a:gd name="T11" fmla="*/ 176 h 209"/>
                <a:gd name="T12" fmla="*/ 122 w 159"/>
                <a:gd name="T13" fmla="*/ 158 h 209"/>
                <a:gd name="T14" fmla="*/ 129 w 159"/>
                <a:gd name="T15" fmla="*/ 207 h 209"/>
                <a:gd name="T16" fmla="*/ 129 w 159"/>
                <a:gd name="T17" fmla="*/ 207 h 209"/>
                <a:gd name="T18" fmla="*/ 122 w 159"/>
                <a:gd name="T19" fmla="*/ 185 h 209"/>
                <a:gd name="T20" fmla="*/ 71 w 159"/>
                <a:gd name="T21" fmla="*/ 209 h 209"/>
                <a:gd name="T22" fmla="*/ 0 w 159"/>
                <a:gd name="T23" fmla="*/ 146 h 209"/>
                <a:gd name="T24" fmla="*/ 84 w 159"/>
                <a:gd name="T25" fmla="*/ 85 h 209"/>
                <a:gd name="T26" fmla="*/ 122 w 159"/>
                <a:gd name="T27" fmla="*/ 96 h 209"/>
                <a:gd name="T28" fmla="*/ 122 w 159"/>
                <a:gd name="T29" fmla="*/ 88 h 209"/>
                <a:gd name="T30" fmla="*/ 77 w 159"/>
                <a:gd name="T31" fmla="*/ 52 h 209"/>
                <a:gd name="T32" fmla="*/ 27 w 159"/>
                <a:gd name="T33" fmla="*/ 67 h 209"/>
                <a:gd name="T34" fmla="*/ 11 w 159"/>
                <a:gd name="T35" fmla="*/ 43 h 209"/>
                <a:gd name="T36" fmla="*/ 159 w 159"/>
                <a:gd name="T37" fmla="*/ 88 h 209"/>
                <a:gd name="T38" fmla="*/ 159 w 159"/>
                <a:gd name="T39" fmla="*/ 207 h 209"/>
                <a:gd name="T40" fmla="*/ 129 w 159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09">
                  <a:moveTo>
                    <a:pt x="122" y="158"/>
                  </a:moveTo>
                  <a:lnTo>
                    <a:pt x="122" y="158"/>
                  </a:lnTo>
                  <a:lnTo>
                    <a:pt x="122" y="127"/>
                  </a:lnTo>
                  <a:cubicBezTo>
                    <a:pt x="113" y="120"/>
                    <a:pt x="98" y="116"/>
                    <a:pt x="85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50" y="176"/>
                    <a:pt x="80" y="176"/>
                  </a:cubicBezTo>
                  <a:cubicBezTo>
                    <a:pt x="94" y="176"/>
                    <a:pt x="112" y="169"/>
                    <a:pt x="122" y="158"/>
                  </a:cubicBezTo>
                  <a:close/>
                  <a:moveTo>
                    <a:pt x="129" y="207"/>
                  </a:moveTo>
                  <a:lnTo>
                    <a:pt x="129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1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4" y="88"/>
                    <a:pt x="122" y="96"/>
                  </a:cubicBezTo>
                  <a:lnTo>
                    <a:pt x="122" y="88"/>
                  </a:lnTo>
                  <a:cubicBezTo>
                    <a:pt x="122" y="59"/>
                    <a:pt x="99" y="52"/>
                    <a:pt x="77" y="52"/>
                  </a:cubicBezTo>
                  <a:cubicBezTo>
                    <a:pt x="58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9" y="10"/>
                    <a:pt x="159" y="88"/>
                  </a:cubicBezTo>
                  <a:lnTo>
                    <a:pt x="159" y="207"/>
                  </a:lnTo>
                  <a:lnTo>
                    <a:pt x="129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EB1EA98E-A6D8-4FBF-BE75-61220BA5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4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3D5C2AC5-4E7C-45CE-8BAF-8C4E97AA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9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6" y="40"/>
                    <a:pt x="109" y="36"/>
                    <a:pt x="94" y="36"/>
                  </a:cubicBezTo>
                  <a:cubicBezTo>
                    <a:pt x="66" y="36"/>
                    <a:pt x="39" y="56"/>
                    <a:pt x="39" y="96"/>
                  </a:cubicBezTo>
                  <a:cubicBezTo>
                    <a:pt x="39" y="127"/>
                    <a:pt x="58" y="154"/>
                    <a:pt x="94" y="154"/>
                  </a:cubicBezTo>
                  <a:cubicBezTo>
                    <a:pt x="112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20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4" y="1"/>
                    <a:pt x="94" y="0"/>
                  </a:cubicBezTo>
                  <a:cubicBezTo>
                    <a:pt x="120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="" xmlns:a16="http://schemas.microsoft.com/office/drawing/2014/main" id="{DCF1D7E1-A158-4FE4-9BFE-180DC2836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3899"/>
              <a:ext cx="87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3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2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="" xmlns:a16="http://schemas.microsoft.com/office/drawing/2014/main" id="{B10BD6DF-8DA6-435D-B6AE-680137047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3868"/>
              <a:ext cx="30" cy="121"/>
            </a:xfrm>
            <a:custGeom>
              <a:avLst/>
              <a:gdLst>
                <a:gd name="T0" fmla="*/ 66 w 66"/>
                <a:gd name="T1" fmla="*/ 253 h 258"/>
                <a:gd name="T2" fmla="*/ 66 w 66"/>
                <a:gd name="T3" fmla="*/ 253 h 258"/>
                <a:gd name="T4" fmla="*/ 0 w 66"/>
                <a:gd name="T5" fmla="*/ 197 h 258"/>
                <a:gd name="T6" fmla="*/ 0 w 66"/>
                <a:gd name="T7" fmla="*/ 0 h 258"/>
                <a:gd name="T8" fmla="*/ 39 w 66"/>
                <a:gd name="T9" fmla="*/ 0 h 258"/>
                <a:gd name="T10" fmla="*/ 39 w 66"/>
                <a:gd name="T11" fmla="*/ 197 h 258"/>
                <a:gd name="T12" fmla="*/ 66 w 66"/>
                <a:gd name="T13" fmla="*/ 218 h 258"/>
                <a:gd name="T14" fmla="*/ 66 w 66"/>
                <a:gd name="T15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58">
                  <a:moveTo>
                    <a:pt x="66" y="253"/>
                  </a:moveTo>
                  <a:lnTo>
                    <a:pt x="66" y="253"/>
                  </a:lnTo>
                  <a:cubicBezTo>
                    <a:pt x="23" y="258"/>
                    <a:pt x="0" y="239"/>
                    <a:pt x="0" y="197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197"/>
                  </a:lnTo>
                  <a:cubicBezTo>
                    <a:pt x="39" y="211"/>
                    <a:pt x="44" y="220"/>
                    <a:pt x="66" y="218"/>
                  </a:cubicBezTo>
                  <a:lnTo>
                    <a:pt x="66" y="2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="" xmlns:a16="http://schemas.microsoft.com/office/drawing/2014/main" id="{1774E86C-3E29-4C94-8899-4A784B535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5 w 191"/>
                <a:gd name="T11" fmla="*/ 131 h 189"/>
                <a:gd name="T12" fmla="*/ 145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1 w 191"/>
                <a:gd name="T19" fmla="*/ 95 h 189"/>
                <a:gd name="T20" fmla="*/ 93 w 191"/>
                <a:gd name="T21" fmla="*/ 1 h 189"/>
                <a:gd name="T22" fmla="*/ 181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5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5" y="131"/>
                  </a:moveTo>
                  <a:lnTo>
                    <a:pt x="145" y="131"/>
                  </a:lnTo>
                  <a:lnTo>
                    <a:pt x="172" y="149"/>
                  </a:lnTo>
                  <a:cubicBezTo>
                    <a:pt x="151" y="177"/>
                    <a:pt x="124" y="189"/>
                    <a:pt x="93" y="189"/>
                  </a:cubicBezTo>
                  <a:cubicBezTo>
                    <a:pt x="32" y="189"/>
                    <a:pt x="0" y="142"/>
                    <a:pt x="1" y="95"/>
                  </a:cubicBezTo>
                  <a:cubicBezTo>
                    <a:pt x="1" y="48"/>
                    <a:pt x="33" y="1"/>
                    <a:pt x="93" y="1"/>
                  </a:cubicBezTo>
                  <a:cubicBezTo>
                    <a:pt x="154" y="0"/>
                    <a:pt x="191" y="54"/>
                    <a:pt x="181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10" y="155"/>
                    <a:pt x="130" y="152"/>
                    <a:pt x="145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="" xmlns:a16="http://schemas.microsoft.com/office/drawing/2014/main" id="{61152DBD-83BB-40FA-865C-BD7E9712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3899"/>
              <a:ext cx="55" cy="88"/>
            </a:xfrm>
            <a:custGeom>
              <a:avLst/>
              <a:gdLst>
                <a:gd name="T0" fmla="*/ 32 w 120"/>
                <a:gd name="T1" fmla="*/ 5 h 187"/>
                <a:gd name="T2" fmla="*/ 32 w 120"/>
                <a:gd name="T3" fmla="*/ 5 h 187"/>
                <a:gd name="T4" fmla="*/ 36 w 120"/>
                <a:gd name="T5" fmla="*/ 24 h 187"/>
                <a:gd name="T6" fmla="*/ 79 w 120"/>
                <a:gd name="T7" fmla="*/ 0 h 187"/>
                <a:gd name="T8" fmla="*/ 120 w 120"/>
                <a:gd name="T9" fmla="*/ 12 h 187"/>
                <a:gd name="T10" fmla="*/ 104 w 120"/>
                <a:gd name="T11" fmla="*/ 44 h 187"/>
                <a:gd name="T12" fmla="*/ 38 w 120"/>
                <a:gd name="T13" fmla="*/ 73 h 187"/>
                <a:gd name="T14" fmla="*/ 38 w 120"/>
                <a:gd name="T15" fmla="*/ 187 h 187"/>
                <a:gd name="T16" fmla="*/ 0 w 120"/>
                <a:gd name="T17" fmla="*/ 187 h 187"/>
                <a:gd name="T18" fmla="*/ 0 w 120"/>
                <a:gd name="T19" fmla="*/ 5 h 187"/>
                <a:gd name="T20" fmla="*/ 32 w 120"/>
                <a:gd name="T21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7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4"/>
                    <a:pt x="67" y="1"/>
                    <a:pt x="79" y="0"/>
                  </a:cubicBezTo>
                  <a:cubicBezTo>
                    <a:pt x="91" y="0"/>
                    <a:pt x="107" y="4"/>
                    <a:pt x="120" y="12"/>
                  </a:cubicBezTo>
                  <a:lnTo>
                    <a:pt x="104" y="44"/>
                  </a:lnTo>
                  <a:cubicBezTo>
                    <a:pt x="76" y="27"/>
                    <a:pt x="38" y="38"/>
                    <a:pt x="38" y="73"/>
                  </a:cubicBezTo>
                  <a:lnTo>
                    <a:pt x="38" y="187"/>
                  </a:lnTo>
                  <a:lnTo>
                    <a:pt x="0" y="187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="" xmlns:a16="http://schemas.microsoft.com/office/drawing/2014/main" id="{5B2204F3-5608-468C-9AA1-8AACED751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" y="3890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7 h 209"/>
                <a:gd name="T16" fmla="*/ 128 w 158"/>
                <a:gd name="T17" fmla="*/ 207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4 w 158"/>
                <a:gd name="T25" fmla="*/ 85 h 209"/>
                <a:gd name="T26" fmla="*/ 121 w 158"/>
                <a:gd name="T27" fmla="*/ 96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3 h 209"/>
                <a:gd name="T36" fmla="*/ 158 w 158"/>
                <a:gd name="T37" fmla="*/ 88 h 209"/>
                <a:gd name="T38" fmla="*/ 158 w 158"/>
                <a:gd name="T39" fmla="*/ 207 h 209"/>
                <a:gd name="T40" fmla="*/ 128 w 158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20"/>
                    <a:pt x="98" y="116"/>
                    <a:pt x="84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9"/>
                    <a:pt x="121" y="158"/>
                  </a:cubicBezTo>
                  <a:close/>
                  <a:moveTo>
                    <a:pt x="128" y="207"/>
                  </a:moveTo>
                  <a:lnTo>
                    <a:pt x="128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3" y="88"/>
                    <a:pt x="121" y="96"/>
                  </a:cubicBezTo>
                  <a:lnTo>
                    <a:pt x="121" y="88"/>
                  </a:lnTo>
                  <a:cubicBezTo>
                    <a:pt x="121" y="59"/>
                    <a:pt x="98" y="52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7"/>
                  </a:lnTo>
                  <a:lnTo>
                    <a:pt x="128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="" xmlns:a16="http://schemas.microsoft.com/office/drawing/2014/main" id="{88236153-6A3A-40DE-BF9E-2B6963C9B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877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4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="" xmlns:a16="http://schemas.microsoft.com/office/drawing/2014/main" id="{90F9C318-9C53-408A-81DD-166031DBD6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="" xmlns:a16="http://schemas.microsoft.com/office/drawing/2014/main" id="{091AE662-9491-461B-B57F-0FF7DEA5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967"/>
              <a:ext cx="21" cy="20"/>
            </a:xfrm>
            <a:custGeom>
              <a:avLst/>
              <a:gdLst>
                <a:gd name="T0" fmla="*/ 0 w 44"/>
                <a:gd name="T1" fmla="*/ 0 h 42"/>
                <a:gd name="T2" fmla="*/ 0 w 44"/>
                <a:gd name="T3" fmla="*/ 0 h 42"/>
                <a:gd name="T4" fmla="*/ 44 w 44"/>
                <a:gd name="T5" fmla="*/ 0 h 42"/>
                <a:gd name="T6" fmla="*/ 44 w 44"/>
                <a:gd name="T7" fmla="*/ 42 h 42"/>
                <a:gd name="T8" fmla="*/ 0 w 44"/>
                <a:gd name="T9" fmla="*/ 42 h 42"/>
                <a:gd name="T10" fmla="*/ 0 w 4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209E91AA-5C2A-4641-8806-D2515D4F9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803" y="4148138"/>
            <a:ext cx="11099027" cy="7095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41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B6C3C1-8D4C-4F83-9483-FDC35B3A8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3416"/>
            <a:ext cx="12191999" cy="68545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0109A-9D3C-4B60-8E7E-F2CBF997AB6B}"/>
              </a:ext>
            </a:extLst>
          </p:cNvPr>
          <p:cNvSpPr/>
          <p:nvPr userDrawn="1"/>
        </p:nvSpPr>
        <p:spPr>
          <a:xfrm>
            <a:off x="491971" y="1426464"/>
            <a:ext cx="11208058" cy="474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6E8D392B-B8AF-4AEE-88E5-EB10E3607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556" y="1566856"/>
            <a:ext cx="10695938" cy="4403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BF3C8F-9CF5-4077-926A-CF909F4D33C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9" name="Header" descr="Click to add header">
            <a:extLst>
              <a:ext uri="{FF2B5EF4-FFF2-40B4-BE49-F238E27FC236}">
                <a16:creationId xmlns="" xmlns:a16="http://schemas.microsoft.com/office/drawing/2014/main" id="{B12D2ABE-87A2-42A1-9978-785DA67584C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05307151-C290-4725-9BF9-29C948E298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7AE245BF-62DA-4F37-8F61-28980F447A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43955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C31DAD-17BA-4F0E-8E70-87C570636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9"/>
            <a:ext cx="12191997" cy="6855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2DDE9BB-393D-4153-82EE-958193C8BF5B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5444518F-35DE-45C2-92DF-C3EC7DCF9AF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3C9BC7F5-4467-47E5-A5DF-D336FFB72D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C02A69BB-3C53-4F8A-B34A-C3E28DB34E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0A78A3B-87FC-4F25-A4BE-D260FBF0D73B}"/>
              </a:ext>
            </a:extLst>
          </p:cNvPr>
          <p:cNvSpPr/>
          <p:nvPr userDrawn="1"/>
        </p:nvSpPr>
        <p:spPr>
          <a:xfrm>
            <a:off x="491971" y="1426464"/>
            <a:ext cx="11208058" cy="474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EB2E9A0F-31F6-4F56-A314-ABE0D3178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556" y="1566856"/>
            <a:ext cx="10695938" cy="4403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707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21D42A-16B6-42F1-BA05-A8F47666D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8"/>
            <a:ext cx="12192000" cy="6855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02B14F0-FFE6-45CC-BD15-6DD2EE8E2894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3" name="Header" descr="Click to add header">
            <a:extLst>
              <a:ext uri="{FF2B5EF4-FFF2-40B4-BE49-F238E27FC236}">
                <a16:creationId xmlns="" xmlns:a16="http://schemas.microsoft.com/office/drawing/2014/main" id="{947967CB-5B96-45A6-8A61-C46E152A53E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2" name="Podtytuł 2">
            <a:extLst>
              <a:ext uri="{FF2B5EF4-FFF2-40B4-BE49-F238E27FC236}">
                <a16:creationId xmlns="" xmlns:a16="http://schemas.microsoft.com/office/drawing/2014/main" id="{DD2B223B-5EE2-43F9-80CA-E7B3BA0849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99096FF1-8333-4317-89C1-212F19E4B6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5F5FAEB-738F-43F0-92E0-709D0202A876}"/>
              </a:ext>
            </a:extLst>
          </p:cNvPr>
          <p:cNvSpPr/>
          <p:nvPr userDrawn="1"/>
        </p:nvSpPr>
        <p:spPr>
          <a:xfrm>
            <a:off x="491971" y="1426464"/>
            <a:ext cx="11208058" cy="474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E9ADF714-FE8B-4654-8BC5-F8A20DDD5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556" y="1566856"/>
            <a:ext cx="10695938" cy="4403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016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525B6E-7EE5-46A1-BB11-5E33E0300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478"/>
            <a:ext cx="12192000" cy="6855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2DE464-2D52-4303-B344-19DB6B0C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0" y="612648"/>
            <a:ext cx="11111105" cy="403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F5AB77B-FCFC-4299-8B43-45CC2C4B96C0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719034FC-6C98-4428-B6D3-FEC90FA6668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8" name="Podtytuł 2">
            <a:extLst>
              <a:ext uri="{FF2B5EF4-FFF2-40B4-BE49-F238E27FC236}">
                <a16:creationId xmlns="" xmlns:a16="http://schemas.microsoft.com/office/drawing/2014/main" id="{A247099C-D01D-474E-8105-27D69A418B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chapter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32884036-2AA8-4C93-90A5-E85A5F0594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1005860"/>
            <a:ext cx="11110913" cy="3444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3662249-33AE-4764-AD55-DF513BF4D19E}"/>
              </a:ext>
            </a:extLst>
          </p:cNvPr>
          <p:cNvSpPr/>
          <p:nvPr userDrawn="1"/>
        </p:nvSpPr>
        <p:spPr>
          <a:xfrm>
            <a:off x="491971" y="1426464"/>
            <a:ext cx="11208058" cy="474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FFF32CF5-3875-4580-B8CD-9CF741BB0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556" y="1566856"/>
            <a:ext cx="10695938" cy="4403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3901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B227D81-8321-498B-9677-ECD39A77A36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20" name="Text Placeholder 17">
            <a:extLst>
              <a:ext uri="{FF2B5EF4-FFF2-40B4-BE49-F238E27FC236}">
                <a16:creationId xmlns="" xmlns:a16="http://schemas.microsoft.com/office/drawing/2014/main" id="{BE0BC756-72E5-4559-B898-C8FD09D68E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2425" y="1945867"/>
            <a:ext cx="7908053" cy="3409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="" xmlns:a16="http://schemas.microsoft.com/office/drawing/2014/main" id="{5B7B39EC-5CB0-43D7-AB1E-C96125AE9EB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38365" y="2046350"/>
            <a:ext cx="680727" cy="648072"/>
          </a:xfrm>
          <a:custGeom>
            <a:avLst/>
            <a:gdLst>
              <a:gd name="T0" fmla="*/ 0 w 243"/>
              <a:gd name="T1" fmla="*/ 0 h 221"/>
              <a:gd name="T2" fmla="*/ 112 w 243"/>
              <a:gd name="T3" fmla="*/ 0 h 221"/>
              <a:gd name="T4" fmla="*/ 112 w 243"/>
              <a:gd name="T5" fmla="*/ 91 h 221"/>
              <a:gd name="T6" fmla="*/ 92 w 243"/>
              <a:gd name="T7" fmla="*/ 170 h 221"/>
              <a:gd name="T8" fmla="*/ 24 w 243"/>
              <a:gd name="T9" fmla="*/ 221 h 221"/>
              <a:gd name="T10" fmla="*/ 0 w 243"/>
              <a:gd name="T11" fmla="*/ 173 h 221"/>
              <a:gd name="T12" fmla="*/ 41 w 243"/>
              <a:gd name="T13" fmla="*/ 144 h 221"/>
              <a:gd name="T14" fmla="*/ 54 w 243"/>
              <a:gd name="T15" fmla="*/ 109 h 221"/>
              <a:gd name="T16" fmla="*/ 0 w 243"/>
              <a:gd name="T17" fmla="*/ 109 h 221"/>
              <a:gd name="T18" fmla="*/ 0 w 243"/>
              <a:gd name="T19" fmla="*/ 0 h 221"/>
              <a:gd name="T20" fmla="*/ 131 w 243"/>
              <a:gd name="T21" fmla="*/ 0 h 221"/>
              <a:gd name="T22" fmla="*/ 243 w 243"/>
              <a:gd name="T23" fmla="*/ 0 h 221"/>
              <a:gd name="T24" fmla="*/ 243 w 243"/>
              <a:gd name="T25" fmla="*/ 91 h 221"/>
              <a:gd name="T26" fmla="*/ 223 w 243"/>
              <a:gd name="T27" fmla="*/ 170 h 221"/>
              <a:gd name="T28" fmla="*/ 155 w 243"/>
              <a:gd name="T29" fmla="*/ 221 h 221"/>
              <a:gd name="T30" fmla="*/ 131 w 243"/>
              <a:gd name="T31" fmla="*/ 173 h 221"/>
              <a:gd name="T32" fmla="*/ 172 w 243"/>
              <a:gd name="T33" fmla="*/ 144 h 221"/>
              <a:gd name="T34" fmla="*/ 185 w 243"/>
              <a:gd name="T35" fmla="*/ 109 h 221"/>
              <a:gd name="T36" fmla="*/ 131 w 243"/>
              <a:gd name="T37" fmla="*/ 109 h 221"/>
              <a:gd name="T38" fmla="*/ 131 w 243"/>
              <a:gd name="T3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3" h="221">
                <a:moveTo>
                  <a:pt x="0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2" y="124"/>
                  <a:pt x="106" y="150"/>
                  <a:pt x="92" y="170"/>
                </a:cubicBezTo>
                <a:cubicBezTo>
                  <a:pt x="79" y="189"/>
                  <a:pt x="56" y="206"/>
                  <a:pt x="24" y="221"/>
                </a:cubicBezTo>
                <a:cubicBezTo>
                  <a:pt x="0" y="173"/>
                  <a:pt x="0" y="173"/>
                  <a:pt x="0" y="173"/>
                </a:cubicBezTo>
                <a:cubicBezTo>
                  <a:pt x="20" y="163"/>
                  <a:pt x="34" y="153"/>
                  <a:pt x="41" y="144"/>
                </a:cubicBezTo>
                <a:cubicBezTo>
                  <a:pt x="49" y="134"/>
                  <a:pt x="53" y="123"/>
                  <a:pt x="54" y="109"/>
                </a:cubicBezTo>
                <a:cubicBezTo>
                  <a:pt x="0" y="109"/>
                  <a:pt x="0" y="109"/>
                  <a:pt x="0" y="109"/>
                </a:cubicBezTo>
                <a:lnTo>
                  <a:pt x="0" y="0"/>
                </a:lnTo>
                <a:close/>
                <a:moveTo>
                  <a:pt x="13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3" y="124"/>
                  <a:pt x="237" y="150"/>
                  <a:pt x="223" y="170"/>
                </a:cubicBezTo>
                <a:cubicBezTo>
                  <a:pt x="210" y="189"/>
                  <a:pt x="187" y="206"/>
                  <a:pt x="155" y="221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51" y="163"/>
                  <a:pt x="165" y="153"/>
                  <a:pt x="172" y="144"/>
                </a:cubicBezTo>
                <a:cubicBezTo>
                  <a:pt x="180" y="134"/>
                  <a:pt x="184" y="123"/>
                  <a:pt x="185" y="109"/>
                </a:cubicBezTo>
                <a:cubicBezTo>
                  <a:pt x="131" y="109"/>
                  <a:pt x="131" y="109"/>
                  <a:pt x="131" y="109"/>
                </a:cubicBez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BDDDF1-010D-4F24-865F-EBAB8982547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8" name="Header" descr="Click to add header">
            <a:extLst>
              <a:ext uri="{FF2B5EF4-FFF2-40B4-BE49-F238E27FC236}">
                <a16:creationId xmlns="" xmlns:a16="http://schemas.microsoft.com/office/drawing/2014/main" id="{0B6A1EC8-3BA6-4D79-9194-322E97B5E1E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2179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237B8483-1A98-421A-9256-FB5F65C3E9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0128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B227D81-8321-498B-9677-ECD39A77A36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C9568092-5091-402E-A943-DDE3D8990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2425" y="1945867"/>
            <a:ext cx="7908053" cy="3409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D7194DC4-40A5-44EF-9F3A-AF46AF7943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38365" y="2046350"/>
            <a:ext cx="680727" cy="648072"/>
          </a:xfrm>
          <a:custGeom>
            <a:avLst/>
            <a:gdLst>
              <a:gd name="T0" fmla="*/ 0 w 243"/>
              <a:gd name="T1" fmla="*/ 0 h 221"/>
              <a:gd name="T2" fmla="*/ 112 w 243"/>
              <a:gd name="T3" fmla="*/ 0 h 221"/>
              <a:gd name="T4" fmla="*/ 112 w 243"/>
              <a:gd name="T5" fmla="*/ 91 h 221"/>
              <a:gd name="T6" fmla="*/ 92 w 243"/>
              <a:gd name="T7" fmla="*/ 170 h 221"/>
              <a:gd name="T8" fmla="*/ 24 w 243"/>
              <a:gd name="T9" fmla="*/ 221 h 221"/>
              <a:gd name="T10" fmla="*/ 0 w 243"/>
              <a:gd name="T11" fmla="*/ 173 h 221"/>
              <a:gd name="T12" fmla="*/ 41 w 243"/>
              <a:gd name="T13" fmla="*/ 144 h 221"/>
              <a:gd name="T14" fmla="*/ 54 w 243"/>
              <a:gd name="T15" fmla="*/ 109 h 221"/>
              <a:gd name="T16" fmla="*/ 0 w 243"/>
              <a:gd name="T17" fmla="*/ 109 h 221"/>
              <a:gd name="T18" fmla="*/ 0 w 243"/>
              <a:gd name="T19" fmla="*/ 0 h 221"/>
              <a:gd name="T20" fmla="*/ 131 w 243"/>
              <a:gd name="T21" fmla="*/ 0 h 221"/>
              <a:gd name="T22" fmla="*/ 243 w 243"/>
              <a:gd name="T23" fmla="*/ 0 h 221"/>
              <a:gd name="T24" fmla="*/ 243 w 243"/>
              <a:gd name="T25" fmla="*/ 91 h 221"/>
              <a:gd name="T26" fmla="*/ 223 w 243"/>
              <a:gd name="T27" fmla="*/ 170 h 221"/>
              <a:gd name="T28" fmla="*/ 155 w 243"/>
              <a:gd name="T29" fmla="*/ 221 h 221"/>
              <a:gd name="T30" fmla="*/ 131 w 243"/>
              <a:gd name="T31" fmla="*/ 173 h 221"/>
              <a:gd name="T32" fmla="*/ 172 w 243"/>
              <a:gd name="T33" fmla="*/ 144 h 221"/>
              <a:gd name="T34" fmla="*/ 185 w 243"/>
              <a:gd name="T35" fmla="*/ 109 h 221"/>
              <a:gd name="T36" fmla="*/ 131 w 243"/>
              <a:gd name="T37" fmla="*/ 109 h 221"/>
              <a:gd name="T38" fmla="*/ 131 w 243"/>
              <a:gd name="T3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3" h="221">
                <a:moveTo>
                  <a:pt x="0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2" y="124"/>
                  <a:pt x="106" y="150"/>
                  <a:pt x="92" y="170"/>
                </a:cubicBezTo>
                <a:cubicBezTo>
                  <a:pt x="79" y="189"/>
                  <a:pt x="56" y="206"/>
                  <a:pt x="24" y="221"/>
                </a:cubicBezTo>
                <a:cubicBezTo>
                  <a:pt x="0" y="173"/>
                  <a:pt x="0" y="173"/>
                  <a:pt x="0" y="173"/>
                </a:cubicBezTo>
                <a:cubicBezTo>
                  <a:pt x="20" y="163"/>
                  <a:pt x="34" y="153"/>
                  <a:pt x="41" y="144"/>
                </a:cubicBezTo>
                <a:cubicBezTo>
                  <a:pt x="49" y="134"/>
                  <a:pt x="53" y="123"/>
                  <a:pt x="54" y="109"/>
                </a:cubicBezTo>
                <a:cubicBezTo>
                  <a:pt x="0" y="109"/>
                  <a:pt x="0" y="109"/>
                  <a:pt x="0" y="109"/>
                </a:cubicBezTo>
                <a:lnTo>
                  <a:pt x="0" y="0"/>
                </a:lnTo>
                <a:close/>
                <a:moveTo>
                  <a:pt x="13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3" y="124"/>
                  <a:pt x="237" y="150"/>
                  <a:pt x="223" y="170"/>
                </a:cubicBezTo>
                <a:cubicBezTo>
                  <a:pt x="210" y="189"/>
                  <a:pt x="187" y="206"/>
                  <a:pt x="155" y="221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51" y="163"/>
                  <a:pt x="165" y="153"/>
                  <a:pt x="172" y="144"/>
                </a:cubicBezTo>
                <a:cubicBezTo>
                  <a:pt x="180" y="134"/>
                  <a:pt x="184" y="123"/>
                  <a:pt x="185" y="109"/>
                </a:cubicBezTo>
                <a:cubicBezTo>
                  <a:pt x="131" y="109"/>
                  <a:pt x="131" y="109"/>
                  <a:pt x="131" y="109"/>
                </a:cubicBez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49BA98-A4A8-44FB-AAB7-42995898AE7E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F1B007CB-502E-450E-A1CF-B3E180E2AD1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2179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58886375-1D63-4C91-8705-CC9108C420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2638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B9D449C-45DD-4754-A308-6FC0D675D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9"/>
            <a:ext cx="12191997" cy="685504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4343290-ED1A-4724-9983-8EE7C81D3142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3342B0A-B345-41DF-A066-1440567792F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A16EE555-8349-4048-BF8C-C578DCA5F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7139A64-1FAA-4CCD-AC2F-A6990DDD4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2425" y="1945867"/>
            <a:ext cx="7908053" cy="3409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39B6B473-4CCB-437E-80B1-A87F348E05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38365" y="2046350"/>
            <a:ext cx="680727" cy="648072"/>
          </a:xfrm>
          <a:custGeom>
            <a:avLst/>
            <a:gdLst>
              <a:gd name="T0" fmla="*/ 0 w 243"/>
              <a:gd name="T1" fmla="*/ 0 h 221"/>
              <a:gd name="T2" fmla="*/ 112 w 243"/>
              <a:gd name="T3" fmla="*/ 0 h 221"/>
              <a:gd name="T4" fmla="*/ 112 w 243"/>
              <a:gd name="T5" fmla="*/ 91 h 221"/>
              <a:gd name="T6" fmla="*/ 92 w 243"/>
              <a:gd name="T7" fmla="*/ 170 h 221"/>
              <a:gd name="T8" fmla="*/ 24 w 243"/>
              <a:gd name="T9" fmla="*/ 221 h 221"/>
              <a:gd name="T10" fmla="*/ 0 w 243"/>
              <a:gd name="T11" fmla="*/ 173 h 221"/>
              <a:gd name="T12" fmla="*/ 41 w 243"/>
              <a:gd name="T13" fmla="*/ 144 h 221"/>
              <a:gd name="T14" fmla="*/ 54 w 243"/>
              <a:gd name="T15" fmla="*/ 109 h 221"/>
              <a:gd name="T16" fmla="*/ 0 w 243"/>
              <a:gd name="T17" fmla="*/ 109 h 221"/>
              <a:gd name="T18" fmla="*/ 0 w 243"/>
              <a:gd name="T19" fmla="*/ 0 h 221"/>
              <a:gd name="T20" fmla="*/ 131 w 243"/>
              <a:gd name="T21" fmla="*/ 0 h 221"/>
              <a:gd name="T22" fmla="*/ 243 w 243"/>
              <a:gd name="T23" fmla="*/ 0 h 221"/>
              <a:gd name="T24" fmla="*/ 243 w 243"/>
              <a:gd name="T25" fmla="*/ 91 h 221"/>
              <a:gd name="T26" fmla="*/ 223 w 243"/>
              <a:gd name="T27" fmla="*/ 170 h 221"/>
              <a:gd name="T28" fmla="*/ 155 w 243"/>
              <a:gd name="T29" fmla="*/ 221 h 221"/>
              <a:gd name="T30" fmla="*/ 131 w 243"/>
              <a:gd name="T31" fmla="*/ 173 h 221"/>
              <a:gd name="T32" fmla="*/ 172 w 243"/>
              <a:gd name="T33" fmla="*/ 144 h 221"/>
              <a:gd name="T34" fmla="*/ 185 w 243"/>
              <a:gd name="T35" fmla="*/ 109 h 221"/>
              <a:gd name="T36" fmla="*/ 131 w 243"/>
              <a:gd name="T37" fmla="*/ 109 h 221"/>
              <a:gd name="T38" fmla="*/ 131 w 243"/>
              <a:gd name="T3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3" h="221">
                <a:moveTo>
                  <a:pt x="0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2" y="124"/>
                  <a:pt x="106" y="150"/>
                  <a:pt x="92" y="170"/>
                </a:cubicBezTo>
                <a:cubicBezTo>
                  <a:pt x="79" y="189"/>
                  <a:pt x="56" y="206"/>
                  <a:pt x="24" y="221"/>
                </a:cubicBezTo>
                <a:cubicBezTo>
                  <a:pt x="0" y="173"/>
                  <a:pt x="0" y="173"/>
                  <a:pt x="0" y="173"/>
                </a:cubicBezTo>
                <a:cubicBezTo>
                  <a:pt x="20" y="163"/>
                  <a:pt x="34" y="153"/>
                  <a:pt x="41" y="144"/>
                </a:cubicBezTo>
                <a:cubicBezTo>
                  <a:pt x="49" y="134"/>
                  <a:pt x="53" y="123"/>
                  <a:pt x="54" y="109"/>
                </a:cubicBezTo>
                <a:cubicBezTo>
                  <a:pt x="0" y="109"/>
                  <a:pt x="0" y="109"/>
                  <a:pt x="0" y="109"/>
                </a:cubicBezTo>
                <a:lnTo>
                  <a:pt x="0" y="0"/>
                </a:lnTo>
                <a:close/>
                <a:moveTo>
                  <a:pt x="131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91"/>
                  <a:pt x="243" y="91"/>
                  <a:pt x="243" y="91"/>
                </a:cubicBezTo>
                <a:cubicBezTo>
                  <a:pt x="243" y="124"/>
                  <a:pt x="237" y="150"/>
                  <a:pt x="223" y="170"/>
                </a:cubicBezTo>
                <a:cubicBezTo>
                  <a:pt x="210" y="189"/>
                  <a:pt x="187" y="206"/>
                  <a:pt x="155" y="221"/>
                </a:cubicBezTo>
                <a:cubicBezTo>
                  <a:pt x="131" y="173"/>
                  <a:pt x="131" y="173"/>
                  <a:pt x="131" y="173"/>
                </a:cubicBezTo>
                <a:cubicBezTo>
                  <a:pt x="151" y="163"/>
                  <a:pt x="165" y="153"/>
                  <a:pt x="172" y="144"/>
                </a:cubicBezTo>
                <a:cubicBezTo>
                  <a:pt x="180" y="134"/>
                  <a:pt x="184" y="123"/>
                  <a:pt x="185" y="109"/>
                </a:cubicBezTo>
                <a:cubicBezTo>
                  <a:pt x="131" y="109"/>
                  <a:pt x="131" y="109"/>
                  <a:pt x="131" y="109"/>
                </a:cubicBez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53C41F-4A45-40E7-9A85-B03271B32D42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1" name="Header" descr="Click to add header">
            <a:extLst>
              <a:ext uri="{FF2B5EF4-FFF2-40B4-BE49-F238E27FC236}">
                <a16:creationId xmlns="" xmlns:a16="http://schemas.microsoft.com/office/drawing/2014/main" id="{519E99CF-3ED2-4306-BB19-9236830C5DC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2179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9" name="Podtytuł 2">
            <a:extLst>
              <a:ext uri="{FF2B5EF4-FFF2-40B4-BE49-F238E27FC236}">
                <a16:creationId xmlns="" xmlns:a16="http://schemas.microsoft.com/office/drawing/2014/main" id="{94B52EAC-9D57-4BF0-A902-4DB83726FC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2403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_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30A07D-E958-493E-9AC1-7211F513C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9"/>
            <a:ext cx="12191997" cy="685504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2C2BFCB-C419-420E-9479-871894E421C7}"/>
              </a:ext>
            </a:extLst>
          </p:cNvPr>
          <p:cNvSpPr/>
          <p:nvPr userDrawn="1"/>
        </p:nvSpPr>
        <p:spPr>
          <a:xfrm>
            <a:off x="526468" y="1240973"/>
            <a:ext cx="11157531" cy="4635846"/>
          </a:xfrm>
          <a:prstGeom prst="roundRect">
            <a:avLst>
              <a:gd name="adj" fmla="val 1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32AEAF5-1520-4552-8BD4-DBD343F376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77138" y="1240974"/>
            <a:ext cx="4106861" cy="46358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0000" anchor="t"/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16" name="Graphic 20">
            <a:extLst>
              <a:ext uri="{FF2B5EF4-FFF2-40B4-BE49-F238E27FC236}">
                <a16:creationId xmlns="" xmlns:a16="http://schemas.microsoft.com/office/drawing/2014/main" id="{2D5D48C0-A8C1-4066-BC23-CFC1A672C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AAD8CCA-D00A-4678-B986-AE248628DE4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29" y="1418497"/>
            <a:ext cx="6668771" cy="532022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65EA655A-8917-4505-BE55-D094B963FE0D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D70C75-BAA2-48BC-B6F3-4F004C0C63B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7" name="Header" descr="Click to add header">
            <a:extLst>
              <a:ext uri="{FF2B5EF4-FFF2-40B4-BE49-F238E27FC236}">
                <a16:creationId xmlns="" xmlns:a16="http://schemas.microsoft.com/office/drawing/2014/main" id="{6C1A8099-8A36-4EA7-A5E6-F44D45D2187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4" name="Podtytuł 2">
            <a:extLst>
              <a:ext uri="{FF2B5EF4-FFF2-40B4-BE49-F238E27FC236}">
                <a16:creationId xmlns="" xmlns:a16="http://schemas.microsoft.com/office/drawing/2014/main" id="{7759A5F7-C52E-4DCA-8543-294198E786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Symbol zastępczy tekstu 8">
            <a:extLst>
              <a:ext uri="{FF2B5EF4-FFF2-40B4-BE49-F238E27FC236}">
                <a16:creationId xmlns="" xmlns:a16="http://schemas.microsoft.com/office/drawing/2014/main" id="{2F0C4544-7980-458E-9C6B-F35690261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29" y="2016633"/>
            <a:ext cx="6668770" cy="37393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100" b="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1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5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9904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_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9B88B83-F159-4897-BB52-652AD3173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-6096"/>
            <a:ext cx="12192000" cy="68640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2C2BFCB-C419-420E-9479-871894E421C7}"/>
              </a:ext>
            </a:extLst>
          </p:cNvPr>
          <p:cNvSpPr/>
          <p:nvPr userDrawn="1"/>
        </p:nvSpPr>
        <p:spPr>
          <a:xfrm>
            <a:off x="526468" y="1240973"/>
            <a:ext cx="11157531" cy="4635846"/>
          </a:xfrm>
          <a:prstGeom prst="roundRect">
            <a:avLst>
              <a:gd name="adj" fmla="val 1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32AEAF5-1520-4552-8BD4-DBD343F376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77138" y="1240974"/>
            <a:ext cx="4106861" cy="46358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0000" anchor="t"/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16" name="Graphic 20">
            <a:extLst>
              <a:ext uri="{FF2B5EF4-FFF2-40B4-BE49-F238E27FC236}">
                <a16:creationId xmlns="" xmlns:a16="http://schemas.microsoft.com/office/drawing/2014/main" id="{2D5D48C0-A8C1-4066-BC23-CFC1A672C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FAAD8CCA-D00A-4678-B986-AE248628DE4F}"/>
              </a:ext>
            </a:extLst>
          </p:cNvPr>
          <p:cNvCxnSpPr>
            <a:cxnSpLocks/>
          </p:cNvCxnSpPr>
          <p:nvPr userDrawn="1"/>
        </p:nvCxnSpPr>
        <p:spPr>
          <a:xfrm>
            <a:off x="583900" y="0"/>
            <a:ext cx="0" cy="2323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29" y="1418497"/>
            <a:ext cx="6668771" cy="532022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A09739C7-CC83-4AF7-AC35-FBC647FA5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29" y="2016633"/>
            <a:ext cx="6668770" cy="37393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 sz="1100" b="0"/>
            </a:lvl1pPr>
            <a:lvl2pPr marL="715963" marR="0" indent="-2587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1100"/>
            </a:lvl2pPr>
            <a:lvl3pPr marL="1168400" marR="0" indent="-25400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50"/>
            </a:lvl3pPr>
            <a:lvl4pPr marL="1611313" marR="0" indent="-261938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</a:lstStyle>
          <a:p>
            <a:pPr marL="271463" marR="0" lvl="0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271463" marR="0" lvl="1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271463" marR="0" lvl="2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271463" marR="0" lvl="3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71463" marR="0" lvl="4" indent="-271463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lang="en-US" sz="1100" b="1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9E72800A-4D08-45B2-BDA7-3BF01235A54F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4AD187-7240-472E-BEF1-7A334766042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20" name="Header" descr="Click to add header">
            <a:extLst>
              <a:ext uri="{FF2B5EF4-FFF2-40B4-BE49-F238E27FC236}">
                <a16:creationId xmlns="" xmlns:a16="http://schemas.microsoft.com/office/drawing/2014/main" id="{0C9E2BC3-4E1D-4FF9-86A0-1FE7CF4B854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  <p:sp>
        <p:nvSpPr>
          <p:cNvPr id="17" name="Podtytuł 2">
            <a:extLst>
              <a:ext uri="{FF2B5EF4-FFF2-40B4-BE49-F238E27FC236}">
                <a16:creationId xmlns="" xmlns:a16="http://schemas.microsoft.com/office/drawing/2014/main" id="{F920E035-D31B-4836-B274-788106130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817" y="313643"/>
            <a:ext cx="11111105" cy="2847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8537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B55AAA-3AD9-48CC-B410-1DE93093B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602" y="-6096"/>
            <a:ext cx="5470876" cy="68640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20">
            <a:extLst>
              <a:ext uri="{FF2B5EF4-FFF2-40B4-BE49-F238E27FC236}">
                <a16:creationId xmlns="" xmlns:a16="http://schemas.microsoft.com/office/drawing/2014/main" id="{73205B17-1AB7-4821-8B9C-49A14AED6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8073" y="5506539"/>
            <a:ext cx="2080601" cy="1043975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="" xmlns:a16="http://schemas.microsoft.com/office/drawing/2014/main" id="{0EFD41C6-E4BD-4C4D-B85E-AF46048C24FF}"/>
              </a:ext>
            </a:extLst>
          </p:cNvPr>
          <p:cNvSpPr txBox="1">
            <a:spLocks/>
          </p:cNvSpPr>
          <p:nvPr userDrawn="1"/>
        </p:nvSpPr>
        <p:spPr>
          <a:xfrm>
            <a:off x="583900" y="2732183"/>
            <a:ext cx="5997372" cy="1003982"/>
          </a:xfrm>
          <a:prstGeom prst="rect">
            <a:avLst/>
          </a:prstGeom>
        </p:spPr>
        <p:txBody>
          <a:bodyPr wrap="none"/>
          <a:lstStyle>
            <a:lvl1pPr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3067" b="1" kern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311150">
              <a:spcBef>
                <a:spcPct val="0"/>
              </a:spcBef>
              <a:spcAft>
                <a:spcPct val="35000"/>
              </a:spcAft>
            </a:pPr>
            <a:r>
              <a:rPr lang="en-US" sz="4400" b="1" noProof="0">
                <a:solidFill>
                  <a:schemeClr val="accent1"/>
                </a:solidFill>
                <a:latin typeface="+mn-lt"/>
              </a:rPr>
              <a:t>Thank</a:t>
            </a:r>
            <a:r>
              <a:rPr lang="en-US" sz="4400" b="0" noProof="0">
                <a:solidFill>
                  <a:schemeClr val="accent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4400" b="0" noProof="0">
                <a:solidFill>
                  <a:schemeClr val="accent1"/>
                </a:solidFill>
                <a:latin typeface="+mj-lt"/>
              </a:rPr>
              <a:t>You!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="" xmlns:a16="http://schemas.microsoft.com/office/drawing/2014/main" id="{94039066-2DE8-47E1-B3F7-A2793AF1FA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3803" y="5678484"/>
            <a:ext cx="1254126" cy="654049"/>
            <a:chOff x="448" y="3577"/>
            <a:chExt cx="790" cy="412"/>
          </a:xfrm>
          <a:solidFill>
            <a:schemeClr val="accent1"/>
          </a:solidFill>
        </p:grpSpPr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5E85A9DD-914F-4C5E-805D-DD6610B0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" y="3586"/>
              <a:ext cx="46" cy="111"/>
            </a:xfrm>
            <a:custGeom>
              <a:avLst/>
              <a:gdLst>
                <a:gd name="T0" fmla="*/ 99 w 99"/>
                <a:gd name="T1" fmla="*/ 233 h 237"/>
                <a:gd name="T2" fmla="*/ 99 w 99"/>
                <a:gd name="T3" fmla="*/ 233 h 237"/>
                <a:gd name="T4" fmla="*/ 27 w 99"/>
                <a:gd name="T5" fmla="*/ 176 h 237"/>
                <a:gd name="T6" fmla="*/ 27 w 99"/>
                <a:gd name="T7" fmla="*/ 84 h 237"/>
                <a:gd name="T8" fmla="*/ 0 w 99"/>
                <a:gd name="T9" fmla="*/ 84 h 237"/>
                <a:gd name="T10" fmla="*/ 0 w 99"/>
                <a:gd name="T11" fmla="*/ 51 h 237"/>
                <a:gd name="T12" fmla="*/ 27 w 99"/>
                <a:gd name="T13" fmla="*/ 51 h 237"/>
                <a:gd name="T14" fmla="*/ 27 w 99"/>
                <a:gd name="T15" fmla="*/ 4 h 237"/>
                <a:gd name="T16" fmla="*/ 64 w 99"/>
                <a:gd name="T17" fmla="*/ 0 h 237"/>
                <a:gd name="T18" fmla="*/ 64 w 99"/>
                <a:gd name="T19" fmla="*/ 51 h 237"/>
                <a:gd name="T20" fmla="*/ 98 w 99"/>
                <a:gd name="T21" fmla="*/ 51 h 237"/>
                <a:gd name="T22" fmla="*/ 98 w 99"/>
                <a:gd name="T23" fmla="*/ 84 h 237"/>
                <a:gd name="T24" fmla="*/ 64 w 99"/>
                <a:gd name="T25" fmla="*/ 84 h 237"/>
                <a:gd name="T26" fmla="*/ 64 w 99"/>
                <a:gd name="T27" fmla="*/ 175 h 237"/>
                <a:gd name="T28" fmla="*/ 99 w 99"/>
                <a:gd name="T29" fmla="*/ 199 h 237"/>
                <a:gd name="T30" fmla="*/ 99 w 99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237">
                  <a:moveTo>
                    <a:pt x="99" y="233"/>
                  </a:moveTo>
                  <a:lnTo>
                    <a:pt x="99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4"/>
                  </a:lnTo>
                  <a:lnTo>
                    <a:pt x="64" y="0"/>
                  </a:lnTo>
                  <a:lnTo>
                    <a:pt x="64" y="51"/>
                  </a:lnTo>
                  <a:lnTo>
                    <a:pt x="98" y="51"/>
                  </a:lnTo>
                  <a:lnTo>
                    <a:pt x="98" y="84"/>
                  </a:lnTo>
                  <a:lnTo>
                    <a:pt x="64" y="84"/>
                  </a:lnTo>
                  <a:lnTo>
                    <a:pt x="64" y="175"/>
                  </a:lnTo>
                  <a:cubicBezTo>
                    <a:pt x="64" y="190"/>
                    <a:pt x="73" y="203"/>
                    <a:pt x="99" y="199"/>
                  </a:cubicBezTo>
                  <a:lnTo>
                    <a:pt x="99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DF697E4A-3CD5-458E-A8A9-6A57BB6A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577"/>
              <a:ext cx="75" cy="117"/>
            </a:xfrm>
            <a:custGeom>
              <a:avLst/>
              <a:gdLst>
                <a:gd name="T0" fmla="*/ 39 w 164"/>
                <a:gd name="T1" fmla="*/ 0 h 251"/>
                <a:gd name="T2" fmla="*/ 39 w 164"/>
                <a:gd name="T3" fmla="*/ 0 h 251"/>
                <a:gd name="T4" fmla="*/ 39 w 164"/>
                <a:gd name="T5" fmla="*/ 83 h 251"/>
                <a:gd name="T6" fmla="*/ 83 w 164"/>
                <a:gd name="T7" fmla="*/ 67 h 251"/>
                <a:gd name="T8" fmla="*/ 164 w 164"/>
                <a:gd name="T9" fmla="*/ 145 h 251"/>
                <a:gd name="T10" fmla="*/ 164 w 164"/>
                <a:gd name="T11" fmla="*/ 251 h 251"/>
                <a:gd name="T12" fmla="*/ 125 w 164"/>
                <a:gd name="T13" fmla="*/ 251 h 251"/>
                <a:gd name="T14" fmla="*/ 125 w 164"/>
                <a:gd name="T15" fmla="*/ 145 h 251"/>
                <a:gd name="T16" fmla="*/ 77 w 164"/>
                <a:gd name="T17" fmla="*/ 101 h 251"/>
                <a:gd name="T18" fmla="*/ 39 w 164"/>
                <a:gd name="T19" fmla="*/ 113 h 251"/>
                <a:gd name="T20" fmla="*/ 39 w 164"/>
                <a:gd name="T21" fmla="*/ 251 h 251"/>
                <a:gd name="T22" fmla="*/ 0 w 164"/>
                <a:gd name="T23" fmla="*/ 251 h 251"/>
                <a:gd name="T24" fmla="*/ 0 w 164"/>
                <a:gd name="T25" fmla="*/ 0 h 251"/>
                <a:gd name="T26" fmla="*/ 39 w 164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251">
                  <a:moveTo>
                    <a:pt x="39" y="0"/>
                  </a:moveTo>
                  <a:lnTo>
                    <a:pt x="39" y="0"/>
                  </a:lnTo>
                  <a:lnTo>
                    <a:pt x="39" y="83"/>
                  </a:lnTo>
                  <a:cubicBezTo>
                    <a:pt x="53" y="71"/>
                    <a:pt x="71" y="67"/>
                    <a:pt x="83" y="67"/>
                  </a:cubicBezTo>
                  <a:cubicBezTo>
                    <a:pt x="129" y="67"/>
                    <a:pt x="164" y="95"/>
                    <a:pt x="164" y="145"/>
                  </a:cubicBezTo>
                  <a:lnTo>
                    <a:pt x="164" y="251"/>
                  </a:lnTo>
                  <a:lnTo>
                    <a:pt x="125" y="251"/>
                  </a:lnTo>
                  <a:lnTo>
                    <a:pt x="125" y="145"/>
                  </a:lnTo>
                  <a:cubicBezTo>
                    <a:pt x="125" y="117"/>
                    <a:pt x="103" y="102"/>
                    <a:pt x="77" y="101"/>
                  </a:cubicBezTo>
                  <a:cubicBezTo>
                    <a:pt x="65" y="101"/>
                    <a:pt x="51" y="106"/>
                    <a:pt x="39" y="113"/>
                  </a:cubicBezTo>
                  <a:lnTo>
                    <a:pt x="3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0A06AE1E-0731-4172-8A75-9E04B141E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" y="3577"/>
              <a:ext cx="18" cy="117"/>
            </a:xfrm>
            <a:custGeom>
              <a:avLst/>
              <a:gdLst>
                <a:gd name="T0" fmla="*/ 40 w 40"/>
                <a:gd name="T1" fmla="*/ 251 h 251"/>
                <a:gd name="T2" fmla="*/ 40 w 40"/>
                <a:gd name="T3" fmla="*/ 251 h 251"/>
                <a:gd name="T4" fmla="*/ 1 w 40"/>
                <a:gd name="T5" fmla="*/ 251 h 251"/>
                <a:gd name="T6" fmla="*/ 1 w 40"/>
                <a:gd name="T7" fmla="*/ 70 h 251"/>
                <a:gd name="T8" fmla="*/ 40 w 40"/>
                <a:gd name="T9" fmla="*/ 70 h 251"/>
                <a:gd name="T10" fmla="*/ 40 w 40"/>
                <a:gd name="T11" fmla="*/ 251 h 251"/>
                <a:gd name="T12" fmla="*/ 0 w 40"/>
                <a:gd name="T13" fmla="*/ 0 h 251"/>
                <a:gd name="T14" fmla="*/ 0 w 40"/>
                <a:gd name="T15" fmla="*/ 0 h 251"/>
                <a:gd name="T16" fmla="*/ 40 w 40"/>
                <a:gd name="T17" fmla="*/ 0 h 251"/>
                <a:gd name="T18" fmla="*/ 40 w 40"/>
                <a:gd name="T19" fmla="*/ 42 h 251"/>
                <a:gd name="T20" fmla="*/ 0 w 40"/>
                <a:gd name="T21" fmla="*/ 42 h 251"/>
                <a:gd name="T22" fmla="*/ 0 w 40"/>
                <a:gd name="T2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51">
                  <a:moveTo>
                    <a:pt x="40" y="251"/>
                  </a:moveTo>
                  <a:lnTo>
                    <a:pt x="40" y="251"/>
                  </a:lnTo>
                  <a:lnTo>
                    <a:pt x="1" y="251"/>
                  </a:lnTo>
                  <a:lnTo>
                    <a:pt x="1" y="70"/>
                  </a:lnTo>
                  <a:lnTo>
                    <a:pt x="40" y="70"/>
                  </a:lnTo>
                  <a:lnTo>
                    <a:pt x="40" y="2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17E8E1BE-0FDE-4831-A5D6-3AFAFA64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3608"/>
              <a:ext cx="76" cy="86"/>
            </a:xfrm>
            <a:custGeom>
              <a:avLst/>
              <a:gdLst>
                <a:gd name="T0" fmla="*/ 32 w 165"/>
                <a:gd name="T1" fmla="*/ 3 h 184"/>
                <a:gd name="T2" fmla="*/ 32 w 165"/>
                <a:gd name="T3" fmla="*/ 3 h 184"/>
                <a:gd name="T4" fmla="*/ 37 w 165"/>
                <a:gd name="T5" fmla="*/ 25 h 184"/>
                <a:gd name="T6" fmla="*/ 83 w 165"/>
                <a:gd name="T7" fmla="*/ 0 h 184"/>
                <a:gd name="T8" fmla="*/ 165 w 165"/>
                <a:gd name="T9" fmla="*/ 79 h 184"/>
                <a:gd name="T10" fmla="*/ 165 w 165"/>
                <a:gd name="T11" fmla="*/ 184 h 184"/>
                <a:gd name="T12" fmla="*/ 126 w 165"/>
                <a:gd name="T13" fmla="*/ 184 h 184"/>
                <a:gd name="T14" fmla="*/ 126 w 165"/>
                <a:gd name="T15" fmla="*/ 79 h 184"/>
                <a:gd name="T16" fmla="*/ 39 w 165"/>
                <a:gd name="T17" fmla="*/ 54 h 184"/>
                <a:gd name="T18" fmla="*/ 39 w 165"/>
                <a:gd name="T19" fmla="*/ 184 h 184"/>
                <a:gd name="T20" fmla="*/ 0 w 165"/>
                <a:gd name="T21" fmla="*/ 184 h 184"/>
                <a:gd name="T22" fmla="*/ 0 w 165"/>
                <a:gd name="T23" fmla="*/ 3 h 184"/>
                <a:gd name="T24" fmla="*/ 32 w 165"/>
                <a:gd name="T25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4">
                  <a:moveTo>
                    <a:pt x="32" y="3"/>
                  </a:moveTo>
                  <a:lnTo>
                    <a:pt x="32" y="3"/>
                  </a:lnTo>
                  <a:lnTo>
                    <a:pt x="37" y="25"/>
                  </a:lnTo>
                  <a:cubicBezTo>
                    <a:pt x="49" y="7"/>
                    <a:pt x="71" y="0"/>
                    <a:pt x="83" y="0"/>
                  </a:cubicBezTo>
                  <a:cubicBezTo>
                    <a:pt x="134" y="0"/>
                    <a:pt x="165" y="28"/>
                    <a:pt x="165" y="79"/>
                  </a:cubicBezTo>
                  <a:lnTo>
                    <a:pt x="165" y="184"/>
                  </a:lnTo>
                  <a:lnTo>
                    <a:pt x="126" y="184"/>
                  </a:lnTo>
                  <a:lnTo>
                    <a:pt x="126" y="79"/>
                  </a:lnTo>
                  <a:cubicBezTo>
                    <a:pt x="126" y="33"/>
                    <a:pt x="68" y="19"/>
                    <a:pt x="39" y="54"/>
                  </a:cubicBezTo>
                  <a:lnTo>
                    <a:pt x="39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DDA893A2-A9BF-4E41-BF63-F018860DF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" y="3577"/>
              <a:ext cx="76" cy="117"/>
            </a:xfrm>
            <a:custGeom>
              <a:avLst/>
              <a:gdLst>
                <a:gd name="T0" fmla="*/ 38 w 166"/>
                <a:gd name="T1" fmla="*/ 148 h 251"/>
                <a:gd name="T2" fmla="*/ 38 w 166"/>
                <a:gd name="T3" fmla="*/ 148 h 251"/>
                <a:gd name="T4" fmla="*/ 116 w 166"/>
                <a:gd name="T5" fmla="*/ 70 h 251"/>
                <a:gd name="T6" fmla="*/ 163 w 166"/>
                <a:gd name="T7" fmla="*/ 70 h 251"/>
                <a:gd name="T8" fmla="*/ 83 w 166"/>
                <a:gd name="T9" fmla="*/ 149 h 251"/>
                <a:gd name="T10" fmla="*/ 166 w 166"/>
                <a:gd name="T11" fmla="*/ 251 h 251"/>
                <a:gd name="T12" fmla="*/ 121 w 166"/>
                <a:gd name="T13" fmla="*/ 251 h 251"/>
                <a:gd name="T14" fmla="*/ 38 w 166"/>
                <a:gd name="T15" fmla="*/ 148 h 251"/>
                <a:gd name="T16" fmla="*/ 38 w 166"/>
                <a:gd name="T17" fmla="*/ 251 h 251"/>
                <a:gd name="T18" fmla="*/ 38 w 166"/>
                <a:gd name="T19" fmla="*/ 251 h 251"/>
                <a:gd name="T20" fmla="*/ 0 w 166"/>
                <a:gd name="T21" fmla="*/ 251 h 251"/>
                <a:gd name="T22" fmla="*/ 0 w 166"/>
                <a:gd name="T23" fmla="*/ 0 h 251"/>
                <a:gd name="T24" fmla="*/ 38 w 166"/>
                <a:gd name="T25" fmla="*/ 0 h 251"/>
                <a:gd name="T26" fmla="*/ 38 w 166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51">
                  <a:moveTo>
                    <a:pt x="38" y="148"/>
                  </a:moveTo>
                  <a:lnTo>
                    <a:pt x="38" y="148"/>
                  </a:lnTo>
                  <a:lnTo>
                    <a:pt x="116" y="70"/>
                  </a:lnTo>
                  <a:lnTo>
                    <a:pt x="163" y="70"/>
                  </a:lnTo>
                  <a:lnTo>
                    <a:pt x="83" y="149"/>
                  </a:lnTo>
                  <a:lnTo>
                    <a:pt x="166" y="251"/>
                  </a:lnTo>
                  <a:lnTo>
                    <a:pt x="121" y="251"/>
                  </a:lnTo>
                  <a:lnTo>
                    <a:pt x="38" y="148"/>
                  </a:lnTo>
                  <a:close/>
                  <a:moveTo>
                    <a:pt x="38" y="251"/>
                  </a:moveTo>
                  <a:lnTo>
                    <a:pt x="38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5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E939399E-9D89-49D8-8782-DBFD7117A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675"/>
              <a:ext cx="20" cy="20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95C2F29D-8A2D-4D7E-BF05-B6EFD0239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3754"/>
              <a:ext cx="75" cy="88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3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3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5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256ED6B6-4512-476F-8921-0C252C70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753"/>
              <a:ext cx="55" cy="87"/>
            </a:xfrm>
            <a:custGeom>
              <a:avLst/>
              <a:gdLst>
                <a:gd name="T0" fmla="*/ 32 w 120"/>
                <a:gd name="T1" fmla="*/ 5 h 186"/>
                <a:gd name="T2" fmla="*/ 32 w 120"/>
                <a:gd name="T3" fmla="*/ 5 h 186"/>
                <a:gd name="T4" fmla="*/ 36 w 120"/>
                <a:gd name="T5" fmla="*/ 24 h 186"/>
                <a:gd name="T6" fmla="*/ 79 w 120"/>
                <a:gd name="T7" fmla="*/ 0 h 186"/>
                <a:gd name="T8" fmla="*/ 120 w 120"/>
                <a:gd name="T9" fmla="*/ 12 h 186"/>
                <a:gd name="T10" fmla="*/ 104 w 120"/>
                <a:gd name="T11" fmla="*/ 43 h 186"/>
                <a:gd name="T12" fmla="*/ 38 w 120"/>
                <a:gd name="T13" fmla="*/ 73 h 186"/>
                <a:gd name="T14" fmla="*/ 38 w 120"/>
                <a:gd name="T15" fmla="*/ 186 h 186"/>
                <a:gd name="T16" fmla="*/ 0 w 120"/>
                <a:gd name="T17" fmla="*/ 186 h 186"/>
                <a:gd name="T18" fmla="*/ 0 w 120"/>
                <a:gd name="T19" fmla="*/ 5 h 186"/>
                <a:gd name="T20" fmla="*/ 32 w 120"/>
                <a:gd name="T21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6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3"/>
                    <a:pt x="67" y="1"/>
                    <a:pt x="79" y="0"/>
                  </a:cubicBezTo>
                  <a:cubicBezTo>
                    <a:pt x="91" y="0"/>
                    <a:pt x="108" y="4"/>
                    <a:pt x="120" y="12"/>
                  </a:cubicBezTo>
                  <a:lnTo>
                    <a:pt x="104" y="43"/>
                  </a:lnTo>
                  <a:cubicBezTo>
                    <a:pt x="76" y="26"/>
                    <a:pt x="38" y="37"/>
                    <a:pt x="38" y="73"/>
                  </a:cubicBezTo>
                  <a:lnTo>
                    <a:pt x="38" y="186"/>
                  </a:lnTo>
                  <a:lnTo>
                    <a:pt x="0" y="186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="" xmlns:a16="http://schemas.microsoft.com/office/drawing/2014/main" id="{B0A7CAC1-6169-43E7-837C-B3F98298F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2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2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3" y="134"/>
                    <a:pt x="62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ADC2047D-D2E4-460B-9579-AEAA66CF9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" y="3744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6 h 209"/>
                <a:gd name="T16" fmla="*/ 128 w 158"/>
                <a:gd name="T17" fmla="*/ 206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3 w 158"/>
                <a:gd name="T25" fmla="*/ 85 h 209"/>
                <a:gd name="T26" fmla="*/ 121 w 158"/>
                <a:gd name="T27" fmla="*/ 95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2 h 209"/>
                <a:gd name="T36" fmla="*/ 158 w 158"/>
                <a:gd name="T37" fmla="*/ 88 h 209"/>
                <a:gd name="T38" fmla="*/ 158 w 158"/>
                <a:gd name="T39" fmla="*/ 206 h 209"/>
                <a:gd name="T40" fmla="*/ 128 w 158"/>
                <a:gd name="T41" fmla="*/ 20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19"/>
                    <a:pt x="98" y="115"/>
                    <a:pt x="84" y="115"/>
                  </a:cubicBezTo>
                  <a:cubicBezTo>
                    <a:pt x="60" y="114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8"/>
                    <a:pt x="121" y="158"/>
                  </a:cubicBezTo>
                  <a:close/>
                  <a:moveTo>
                    <a:pt x="128" y="206"/>
                  </a:moveTo>
                  <a:lnTo>
                    <a:pt x="128" y="206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2"/>
                    <a:pt x="83" y="85"/>
                  </a:cubicBezTo>
                  <a:cubicBezTo>
                    <a:pt x="95" y="85"/>
                    <a:pt x="113" y="88"/>
                    <a:pt x="121" y="95"/>
                  </a:cubicBezTo>
                  <a:lnTo>
                    <a:pt x="121" y="88"/>
                  </a:lnTo>
                  <a:cubicBezTo>
                    <a:pt x="121" y="59"/>
                    <a:pt x="98" y="51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2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6"/>
                  </a:lnTo>
                  <a:lnTo>
                    <a:pt x="128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="" xmlns:a16="http://schemas.microsoft.com/office/drawing/2014/main" id="{49921C58-A197-42F5-9CF2-B53F551E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731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3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="" xmlns:a16="http://schemas.microsoft.com/office/drawing/2014/main" id="{0DEB0D4D-B115-45ED-853A-2386D8A5E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" y="3753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3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="" xmlns:a16="http://schemas.microsoft.com/office/drawing/2014/main" id="{4A7B8736-4036-46DA-823C-EB3D0B7C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3821"/>
              <a:ext cx="20" cy="20"/>
            </a:xfrm>
            <a:custGeom>
              <a:avLst/>
              <a:gdLst>
                <a:gd name="T0" fmla="*/ 0 w 44"/>
                <a:gd name="T1" fmla="*/ 0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75B683FC-7683-4770-BA11-DC8C08D2A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" y="3890"/>
              <a:ext cx="73" cy="98"/>
            </a:xfrm>
            <a:custGeom>
              <a:avLst/>
              <a:gdLst>
                <a:gd name="T0" fmla="*/ 122 w 159"/>
                <a:gd name="T1" fmla="*/ 158 h 209"/>
                <a:gd name="T2" fmla="*/ 122 w 159"/>
                <a:gd name="T3" fmla="*/ 158 h 209"/>
                <a:gd name="T4" fmla="*/ 122 w 159"/>
                <a:gd name="T5" fmla="*/ 127 h 209"/>
                <a:gd name="T6" fmla="*/ 85 w 159"/>
                <a:gd name="T7" fmla="*/ 115 h 209"/>
                <a:gd name="T8" fmla="*/ 37 w 159"/>
                <a:gd name="T9" fmla="*/ 146 h 209"/>
                <a:gd name="T10" fmla="*/ 80 w 159"/>
                <a:gd name="T11" fmla="*/ 176 h 209"/>
                <a:gd name="T12" fmla="*/ 122 w 159"/>
                <a:gd name="T13" fmla="*/ 158 h 209"/>
                <a:gd name="T14" fmla="*/ 129 w 159"/>
                <a:gd name="T15" fmla="*/ 207 h 209"/>
                <a:gd name="T16" fmla="*/ 129 w 159"/>
                <a:gd name="T17" fmla="*/ 207 h 209"/>
                <a:gd name="T18" fmla="*/ 122 w 159"/>
                <a:gd name="T19" fmla="*/ 185 h 209"/>
                <a:gd name="T20" fmla="*/ 71 w 159"/>
                <a:gd name="T21" fmla="*/ 209 h 209"/>
                <a:gd name="T22" fmla="*/ 0 w 159"/>
                <a:gd name="T23" fmla="*/ 146 h 209"/>
                <a:gd name="T24" fmla="*/ 84 w 159"/>
                <a:gd name="T25" fmla="*/ 85 h 209"/>
                <a:gd name="T26" fmla="*/ 122 w 159"/>
                <a:gd name="T27" fmla="*/ 96 h 209"/>
                <a:gd name="T28" fmla="*/ 122 w 159"/>
                <a:gd name="T29" fmla="*/ 88 h 209"/>
                <a:gd name="T30" fmla="*/ 77 w 159"/>
                <a:gd name="T31" fmla="*/ 52 h 209"/>
                <a:gd name="T32" fmla="*/ 27 w 159"/>
                <a:gd name="T33" fmla="*/ 67 h 209"/>
                <a:gd name="T34" fmla="*/ 11 w 159"/>
                <a:gd name="T35" fmla="*/ 43 h 209"/>
                <a:gd name="T36" fmla="*/ 159 w 159"/>
                <a:gd name="T37" fmla="*/ 88 h 209"/>
                <a:gd name="T38" fmla="*/ 159 w 159"/>
                <a:gd name="T39" fmla="*/ 207 h 209"/>
                <a:gd name="T40" fmla="*/ 129 w 159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09">
                  <a:moveTo>
                    <a:pt x="122" y="158"/>
                  </a:moveTo>
                  <a:lnTo>
                    <a:pt x="122" y="158"/>
                  </a:lnTo>
                  <a:lnTo>
                    <a:pt x="122" y="127"/>
                  </a:lnTo>
                  <a:cubicBezTo>
                    <a:pt x="113" y="120"/>
                    <a:pt x="98" y="116"/>
                    <a:pt x="85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50" y="176"/>
                    <a:pt x="80" y="176"/>
                  </a:cubicBezTo>
                  <a:cubicBezTo>
                    <a:pt x="94" y="176"/>
                    <a:pt x="112" y="169"/>
                    <a:pt x="122" y="158"/>
                  </a:cubicBezTo>
                  <a:close/>
                  <a:moveTo>
                    <a:pt x="129" y="207"/>
                  </a:moveTo>
                  <a:lnTo>
                    <a:pt x="129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1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4" y="88"/>
                    <a:pt x="122" y="96"/>
                  </a:cubicBezTo>
                  <a:lnTo>
                    <a:pt x="122" y="88"/>
                  </a:lnTo>
                  <a:cubicBezTo>
                    <a:pt x="122" y="59"/>
                    <a:pt x="99" y="52"/>
                    <a:pt x="77" y="52"/>
                  </a:cubicBezTo>
                  <a:cubicBezTo>
                    <a:pt x="58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9" y="10"/>
                    <a:pt x="159" y="88"/>
                  </a:cubicBezTo>
                  <a:lnTo>
                    <a:pt x="159" y="207"/>
                  </a:lnTo>
                  <a:lnTo>
                    <a:pt x="129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6C69D152-2AF8-4F7E-986C-94330D0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4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BC84A27D-A0BB-4530-9FF6-AEF52ABFE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9"/>
              <a:ext cx="75" cy="89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9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6" y="40"/>
                    <a:pt x="109" y="36"/>
                    <a:pt x="94" y="36"/>
                  </a:cubicBezTo>
                  <a:cubicBezTo>
                    <a:pt x="66" y="36"/>
                    <a:pt x="39" y="56"/>
                    <a:pt x="39" y="96"/>
                  </a:cubicBezTo>
                  <a:cubicBezTo>
                    <a:pt x="39" y="127"/>
                    <a:pt x="58" y="154"/>
                    <a:pt x="94" y="154"/>
                  </a:cubicBezTo>
                  <a:cubicBezTo>
                    <a:pt x="112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20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4" y="1"/>
                    <a:pt x="94" y="0"/>
                  </a:cubicBezTo>
                  <a:cubicBezTo>
                    <a:pt x="120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="" xmlns:a16="http://schemas.microsoft.com/office/drawing/2014/main" id="{13F76E94-41B3-4B14-92D7-F6548446E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3899"/>
              <a:ext cx="87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3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2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="" xmlns:a16="http://schemas.microsoft.com/office/drawing/2014/main" id="{8E1C2F6A-CB02-4214-931A-74D08466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3868"/>
              <a:ext cx="30" cy="121"/>
            </a:xfrm>
            <a:custGeom>
              <a:avLst/>
              <a:gdLst>
                <a:gd name="T0" fmla="*/ 66 w 66"/>
                <a:gd name="T1" fmla="*/ 253 h 258"/>
                <a:gd name="T2" fmla="*/ 66 w 66"/>
                <a:gd name="T3" fmla="*/ 253 h 258"/>
                <a:gd name="T4" fmla="*/ 0 w 66"/>
                <a:gd name="T5" fmla="*/ 197 h 258"/>
                <a:gd name="T6" fmla="*/ 0 w 66"/>
                <a:gd name="T7" fmla="*/ 0 h 258"/>
                <a:gd name="T8" fmla="*/ 39 w 66"/>
                <a:gd name="T9" fmla="*/ 0 h 258"/>
                <a:gd name="T10" fmla="*/ 39 w 66"/>
                <a:gd name="T11" fmla="*/ 197 h 258"/>
                <a:gd name="T12" fmla="*/ 66 w 66"/>
                <a:gd name="T13" fmla="*/ 218 h 258"/>
                <a:gd name="T14" fmla="*/ 66 w 66"/>
                <a:gd name="T15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58">
                  <a:moveTo>
                    <a:pt x="66" y="253"/>
                  </a:moveTo>
                  <a:lnTo>
                    <a:pt x="66" y="253"/>
                  </a:lnTo>
                  <a:cubicBezTo>
                    <a:pt x="23" y="258"/>
                    <a:pt x="0" y="239"/>
                    <a:pt x="0" y="197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197"/>
                  </a:lnTo>
                  <a:cubicBezTo>
                    <a:pt x="39" y="211"/>
                    <a:pt x="44" y="220"/>
                    <a:pt x="66" y="218"/>
                  </a:cubicBezTo>
                  <a:lnTo>
                    <a:pt x="66" y="2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="" xmlns:a16="http://schemas.microsoft.com/office/drawing/2014/main" id="{1304A616-80C1-4911-B063-4838F1C15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5 w 191"/>
                <a:gd name="T11" fmla="*/ 131 h 189"/>
                <a:gd name="T12" fmla="*/ 145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1 w 191"/>
                <a:gd name="T19" fmla="*/ 95 h 189"/>
                <a:gd name="T20" fmla="*/ 93 w 191"/>
                <a:gd name="T21" fmla="*/ 1 h 189"/>
                <a:gd name="T22" fmla="*/ 181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5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5" y="131"/>
                  </a:moveTo>
                  <a:lnTo>
                    <a:pt x="145" y="131"/>
                  </a:lnTo>
                  <a:lnTo>
                    <a:pt x="172" y="149"/>
                  </a:lnTo>
                  <a:cubicBezTo>
                    <a:pt x="151" y="177"/>
                    <a:pt x="124" y="189"/>
                    <a:pt x="93" y="189"/>
                  </a:cubicBezTo>
                  <a:cubicBezTo>
                    <a:pt x="32" y="189"/>
                    <a:pt x="0" y="142"/>
                    <a:pt x="1" y="95"/>
                  </a:cubicBezTo>
                  <a:cubicBezTo>
                    <a:pt x="1" y="48"/>
                    <a:pt x="33" y="1"/>
                    <a:pt x="93" y="1"/>
                  </a:cubicBezTo>
                  <a:cubicBezTo>
                    <a:pt x="154" y="0"/>
                    <a:pt x="191" y="54"/>
                    <a:pt x="181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10" y="155"/>
                    <a:pt x="130" y="152"/>
                    <a:pt x="145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="" xmlns:a16="http://schemas.microsoft.com/office/drawing/2014/main" id="{54563159-7737-46F5-883D-BF19722FC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3899"/>
              <a:ext cx="55" cy="88"/>
            </a:xfrm>
            <a:custGeom>
              <a:avLst/>
              <a:gdLst>
                <a:gd name="T0" fmla="*/ 32 w 120"/>
                <a:gd name="T1" fmla="*/ 5 h 187"/>
                <a:gd name="T2" fmla="*/ 32 w 120"/>
                <a:gd name="T3" fmla="*/ 5 h 187"/>
                <a:gd name="T4" fmla="*/ 36 w 120"/>
                <a:gd name="T5" fmla="*/ 24 h 187"/>
                <a:gd name="T6" fmla="*/ 79 w 120"/>
                <a:gd name="T7" fmla="*/ 0 h 187"/>
                <a:gd name="T8" fmla="*/ 120 w 120"/>
                <a:gd name="T9" fmla="*/ 12 h 187"/>
                <a:gd name="T10" fmla="*/ 104 w 120"/>
                <a:gd name="T11" fmla="*/ 44 h 187"/>
                <a:gd name="T12" fmla="*/ 38 w 120"/>
                <a:gd name="T13" fmla="*/ 73 h 187"/>
                <a:gd name="T14" fmla="*/ 38 w 120"/>
                <a:gd name="T15" fmla="*/ 187 h 187"/>
                <a:gd name="T16" fmla="*/ 0 w 120"/>
                <a:gd name="T17" fmla="*/ 187 h 187"/>
                <a:gd name="T18" fmla="*/ 0 w 120"/>
                <a:gd name="T19" fmla="*/ 5 h 187"/>
                <a:gd name="T20" fmla="*/ 32 w 120"/>
                <a:gd name="T21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7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4"/>
                    <a:pt x="67" y="1"/>
                    <a:pt x="79" y="0"/>
                  </a:cubicBezTo>
                  <a:cubicBezTo>
                    <a:pt x="91" y="0"/>
                    <a:pt x="107" y="4"/>
                    <a:pt x="120" y="12"/>
                  </a:cubicBezTo>
                  <a:lnTo>
                    <a:pt x="104" y="44"/>
                  </a:lnTo>
                  <a:cubicBezTo>
                    <a:pt x="76" y="27"/>
                    <a:pt x="38" y="38"/>
                    <a:pt x="38" y="73"/>
                  </a:cubicBezTo>
                  <a:lnTo>
                    <a:pt x="38" y="187"/>
                  </a:lnTo>
                  <a:lnTo>
                    <a:pt x="0" y="187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="" xmlns:a16="http://schemas.microsoft.com/office/drawing/2014/main" id="{D2003220-348B-4A7D-AE49-CB52A93A5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" y="3890"/>
              <a:ext cx="73" cy="9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7 h 209"/>
                <a:gd name="T16" fmla="*/ 128 w 158"/>
                <a:gd name="T17" fmla="*/ 207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4 w 158"/>
                <a:gd name="T25" fmla="*/ 85 h 209"/>
                <a:gd name="T26" fmla="*/ 121 w 158"/>
                <a:gd name="T27" fmla="*/ 96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3 h 209"/>
                <a:gd name="T36" fmla="*/ 158 w 158"/>
                <a:gd name="T37" fmla="*/ 88 h 209"/>
                <a:gd name="T38" fmla="*/ 158 w 158"/>
                <a:gd name="T39" fmla="*/ 207 h 209"/>
                <a:gd name="T40" fmla="*/ 128 w 158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20"/>
                    <a:pt x="98" y="116"/>
                    <a:pt x="84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9"/>
                    <a:pt x="121" y="158"/>
                  </a:cubicBezTo>
                  <a:close/>
                  <a:moveTo>
                    <a:pt x="128" y="207"/>
                  </a:moveTo>
                  <a:lnTo>
                    <a:pt x="128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3" y="88"/>
                    <a:pt x="121" y="96"/>
                  </a:cubicBezTo>
                  <a:lnTo>
                    <a:pt x="121" y="88"/>
                  </a:lnTo>
                  <a:cubicBezTo>
                    <a:pt x="121" y="59"/>
                    <a:pt x="98" y="52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7"/>
                  </a:lnTo>
                  <a:lnTo>
                    <a:pt x="128" y="2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="" xmlns:a16="http://schemas.microsoft.com/office/drawing/2014/main" id="{F49E1022-D1D1-419E-A508-0C8F62BF3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877"/>
              <a:ext cx="46" cy="112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4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="" xmlns:a16="http://schemas.microsoft.com/office/drawing/2014/main" id="{D7F0382A-B301-45D1-8CD2-8D3A1CDC34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" y="3899"/>
              <a:ext cx="88" cy="89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="" xmlns:a16="http://schemas.microsoft.com/office/drawing/2014/main" id="{8ACBD021-4986-4AA8-8D47-1EDA71B0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967"/>
              <a:ext cx="21" cy="20"/>
            </a:xfrm>
            <a:custGeom>
              <a:avLst/>
              <a:gdLst>
                <a:gd name="T0" fmla="*/ 0 w 44"/>
                <a:gd name="T1" fmla="*/ 0 h 42"/>
                <a:gd name="T2" fmla="*/ 0 w 44"/>
                <a:gd name="T3" fmla="*/ 0 h 42"/>
                <a:gd name="T4" fmla="*/ 44 w 44"/>
                <a:gd name="T5" fmla="*/ 0 h 42"/>
                <a:gd name="T6" fmla="*/ 44 w 44"/>
                <a:gd name="T7" fmla="*/ 42 h 42"/>
                <a:gd name="T8" fmla="*/ 0 w 44"/>
                <a:gd name="T9" fmla="*/ 42 h 42"/>
                <a:gd name="T10" fmla="*/ 0 w 4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18E01D6-734E-4DA7-9A09-45DB65ADE6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8300" y="0"/>
            <a:ext cx="54737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360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E96D995E-3199-4A0F-9BCC-DB4FBAE3C46D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D2D3D5-8322-4E22-B2B9-985D3190BEB7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1" name="Header" descr="Click to add header">
            <a:extLst>
              <a:ext uri="{FF2B5EF4-FFF2-40B4-BE49-F238E27FC236}">
                <a16:creationId xmlns="" xmlns:a16="http://schemas.microsoft.com/office/drawing/2014/main" id="{8B9AE255-37DD-45C3-B900-0E498EA8197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3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E96D995E-3199-4A0F-9BCC-DB4FBAE3C46D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D2D3D5-8322-4E22-B2B9-985D3190BEB7}"/>
              </a:ext>
            </a:extLst>
          </p:cNvPr>
          <p:cNvSpPr txBox="1"/>
          <p:nvPr userDrawn="1"/>
        </p:nvSpPr>
        <p:spPr>
          <a:xfrm>
            <a:off x="10830788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 dirty="0" smtClean="0">
                <a:solidFill>
                  <a:schemeClr val="bg1"/>
                </a:solidFill>
                <a:latin typeface="+mj-lt"/>
              </a:rPr>
              <a:t>www.luxoft</a:t>
            </a:r>
            <a:r>
              <a:rPr lang="ru-RU" sz="800" noProof="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800" noProof="0" dirty="0" smtClean="0">
                <a:solidFill>
                  <a:schemeClr val="bg1"/>
                </a:solidFill>
                <a:latin typeface="+mj-lt"/>
              </a:rPr>
              <a:t>training.ru</a:t>
            </a:r>
            <a:endParaRPr lang="en-US" sz="8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Header" descr="Click to add header">
            <a:extLst>
              <a:ext uri="{FF2B5EF4-FFF2-40B4-BE49-F238E27FC236}">
                <a16:creationId xmlns:a16="http://schemas.microsoft.com/office/drawing/2014/main" xmlns="" id="{8B9AE255-37DD-45C3-B900-0E498EA8197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9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18E01D6-734E-4DA7-9A09-45DB65ADE6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8300" y="0"/>
            <a:ext cx="54737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0000"/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CEAD3730-70E8-4C0A-86BB-C53007E81CBB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B0932AF-E52C-48B7-992B-52DC5F1BD64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accent1"/>
                </a:solidFill>
                <a:latin typeface="+mj-lt"/>
              </a:rPr>
              <a:t>www.luxoft.com</a:t>
            </a:r>
          </a:p>
        </p:txBody>
      </p:sp>
      <p:sp>
        <p:nvSpPr>
          <p:cNvPr id="11" name="Header" descr="Click to add header">
            <a:extLst>
              <a:ext uri="{FF2B5EF4-FFF2-40B4-BE49-F238E27FC236}">
                <a16:creationId xmlns="" xmlns:a16="http://schemas.microsoft.com/office/drawing/2014/main" id="{92807CE0-7758-47DB-B7C9-87471EF391F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4FC429-02FA-42C4-B096-8FD83E7F3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603" y="-1"/>
            <a:ext cx="546004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72A5139B-74B0-4E31-A1B4-9EFDDA4534AF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69023E-3339-4BAF-A592-48EBAB2F1FBF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4" name="Header" descr="Click to add header">
            <a:extLst>
              <a:ext uri="{FF2B5EF4-FFF2-40B4-BE49-F238E27FC236}">
                <a16:creationId xmlns="" xmlns:a16="http://schemas.microsoft.com/office/drawing/2014/main" id="{D3E864E0-C2A9-4F5C-BC3F-98F1CB8275E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4482AA-146D-4CBA-BA62-3E731893F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125" y="-764"/>
            <a:ext cx="5451875" cy="6858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AB45E04B-6C56-4636-A1F8-9BDD3FB88D13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30F4EB-90C9-49FE-B4DA-DEA3DDEF4F00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3" name="Header" descr="Click to add header">
            <a:extLst>
              <a:ext uri="{FF2B5EF4-FFF2-40B4-BE49-F238E27FC236}">
                <a16:creationId xmlns="" xmlns:a16="http://schemas.microsoft.com/office/drawing/2014/main" id="{20B3E859-F70F-4182-9C02-8A0EA380132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ky view looking up at the camera&#10;&#10;Description automatically generated">
            <a:extLst>
              <a:ext uri="{FF2B5EF4-FFF2-40B4-BE49-F238E27FC236}">
                <a16:creationId xmlns="" xmlns:a16="http://schemas.microsoft.com/office/drawing/2014/main" id="{747DA41A-61A4-4211-8B26-86E54B9EC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829" y="0"/>
            <a:ext cx="546716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AB45E04B-6C56-4636-A1F8-9BDD3FB88D13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2095E0-B2D0-41F0-B244-CC2C47D1DE94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4" name="Header" descr="Click to add header">
            <a:extLst>
              <a:ext uri="{FF2B5EF4-FFF2-40B4-BE49-F238E27FC236}">
                <a16:creationId xmlns="" xmlns:a16="http://schemas.microsoft.com/office/drawing/2014/main" id="{1C15FE3C-2522-4C03-B878-9B538E3CDA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aser&#10;&#10;Description automatically generated">
            <a:extLst>
              <a:ext uri="{FF2B5EF4-FFF2-40B4-BE49-F238E27FC236}">
                <a16:creationId xmlns="" xmlns:a16="http://schemas.microsoft.com/office/drawing/2014/main" id="{27EE5981-6B55-4509-B275-35AB9F6E4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95" y="-765"/>
            <a:ext cx="5449205" cy="6858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AB45E04B-6C56-4636-A1F8-9BDD3FB88D13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4053F3-6E32-4211-8710-6A34F8F9896A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4" name="Header" descr="Click to add header">
            <a:extLst>
              <a:ext uri="{FF2B5EF4-FFF2-40B4-BE49-F238E27FC236}">
                <a16:creationId xmlns="" xmlns:a16="http://schemas.microsoft.com/office/drawing/2014/main" id="{29C84A59-A17C-404F-8998-BFF8816770A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299" y="6388710"/>
            <a:ext cx="3777675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1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0FC4CE-DA51-4E8F-8A94-62C4D713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409" y="0"/>
            <a:ext cx="54735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A55A5D-F6D6-4F9B-A2B3-4D916D72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00" y="2735358"/>
            <a:ext cx="6006471" cy="30933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Graphic 20">
            <a:extLst>
              <a:ext uri="{FF2B5EF4-FFF2-40B4-BE49-F238E27FC236}">
                <a16:creationId xmlns="" xmlns:a16="http://schemas.microsoft.com/office/drawing/2014/main" id="{4E5D5DA9-EDDF-4E5A-B312-89A7368E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821" y="6306394"/>
            <a:ext cx="690062" cy="34625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D5B1932-FB6E-41E3-AA00-76DE2E235D4E}"/>
              </a:ext>
            </a:extLst>
          </p:cNvPr>
          <p:cNvCxnSpPr>
            <a:cxnSpLocks/>
          </p:cNvCxnSpPr>
          <p:nvPr userDrawn="1"/>
        </p:nvCxnSpPr>
        <p:spPr>
          <a:xfrm>
            <a:off x="583900" y="1"/>
            <a:ext cx="0" cy="2124074"/>
          </a:xfrm>
          <a:prstGeom prst="line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AB45E04B-6C56-4636-A1F8-9BDD3FB88D13}"/>
              </a:ext>
            </a:extLst>
          </p:cNvPr>
          <p:cNvSpPr txBox="1">
            <a:spLocks/>
          </p:cNvSpPr>
          <p:nvPr userDrawn="1"/>
        </p:nvSpPr>
        <p:spPr>
          <a:xfrm>
            <a:off x="11705191" y="6397312"/>
            <a:ext cx="262426" cy="195814"/>
          </a:xfrm>
          <a:prstGeom prst="rect">
            <a:avLst/>
          </a:prstGeom>
        </p:spPr>
        <p:txBody>
          <a:bodyPr vert="horz" wrap="none" lIns="72000" tIns="36000" rIns="72000" bIns="3600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D38CA3D-2CD8-594B-9A3A-2730C2DC3F11}" type="slidenum">
              <a:rPr lang="en-US" sz="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86F7A2-4E94-472D-B0ED-993FD5D373EB}"/>
              </a:ext>
            </a:extLst>
          </p:cNvPr>
          <p:cNvSpPr txBox="1"/>
          <p:nvPr userDrawn="1"/>
        </p:nvSpPr>
        <p:spPr>
          <a:xfrm>
            <a:off x="10720357" y="6388710"/>
            <a:ext cx="882567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800" noProof="0">
                <a:solidFill>
                  <a:schemeClr val="bg1"/>
                </a:solidFill>
                <a:latin typeface="+mj-lt"/>
              </a:rPr>
              <a:t>www.luxoft.com</a:t>
            </a:r>
          </a:p>
        </p:txBody>
      </p:sp>
      <p:sp>
        <p:nvSpPr>
          <p:cNvPr id="14" name="Header" descr="Click to add header">
            <a:extLst>
              <a:ext uri="{FF2B5EF4-FFF2-40B4-BE49-F238E27FC236}">
                <a16:creationId xmlns="" xmlns:a16="http://schemas.microsoft.com/office/drawing/2014/main" id="{BE54BFFC-F249-4371-B62B-F9444B8B6B4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8300" y="6388710"/>
            <a:ext cx="3777674" cy="215444"/>
          </a:xfrm>
          <a:prstGeom prst="rect">
            <a:avLst/>
          </a:prstGeom>
        </p:spPr>
        <p:txBody>
          <a:bodyPr wrap="none" lIns="90000" tIns="46800" rIns="90000" bIns="468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</a:t>
            </a:r>
            <a:r>
              <a:rPr lang="en-US" dirty="0"/>
              <a:t> </a:t>
            </a:r>
            <a:r>
              <a:rPr lang="en-US" noProof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9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="" xmlns:a16="http://schemas.microsoft.com/office/drawing/2014/main" id="{21167414-B8A9-47DB-8DFC-776DCC30C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3236" y="6604397"/>
            <a:ext cx="22923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Open Sans" panose="020B0606030504020204" pitchFamily="34" charset="0"/>
                <a:ea typeface="Open Sans" panose="02000403000000020004" pitchFamily="2" charset="0"/>
                <a:cs typeface="Open Sans" panose="020B0606030504020204" pitchFamily="3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EEFB62-FCCD-4FB9-88B4-9B68868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A72613-0D92-4D7C-BEE1-4CB43817A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7E5A42-5546-4481-BA3B-E053FC893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0" r:id="rId2"/>
    <p:sldLayoutId id="2147483776" r:id="rId3"/>
    <p:sldLayoutId id="2147483777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803" r:id="rId10"/>
    <p:sldLayoutId id="2147483774" r:id="rId11"/>
    <p:sldLayoutId id="2147483778" r:id="rId12"/>
    <p:sldLayoutId id="2147483779" r:id="rId13"/>
    <p:sldLayoutId id="2147483798" r:id="rId14"/>
    <p:sldLayoutId id="2147483802" r:id="rId15"/>
    <p:sldLayoutId id="2147483787" r:id="rId16"/>
    <p:sldLayoutId id="2147483788" r:id="rId17"/>
    <p:sldLayoutId id="2147483790" r:id="rId18"/>
    <p:sldLayoutId id="2147483791" r:id="rId19"/>
    <p:sldLayoutId id="2147483810" r:id="rId20"/>
    <p:sldLayoutId id="2147483811" r:id="rId21"/>
    <p:sldLayoutId id="2147483812" r:id="rId22"/>
    <p:sldLayoutId id="2147483814" r:id="rId23"/>
    <p:sldLayoutId id="2147483792" r:id="rId24"/>
    <p:sldLayoutId id="2147483793" r:id="rId25"/>
    <p:sldLayoutId id="2147483794" r:id="rId26"/>
    <p:sldLayoutId id="2147483772" r:id="rId27"/>
    <p:sldLayoutId id="2147483773" r:id="rId28"/>
    <p:sldLayoutId id="2147483783" r:id="rId29"/>
    <p:sldLayoutId id="2147483815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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254000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313" indent="-261938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Clr>
          <a:schemeClr val="accent1"/>
        </a:buClr>
        <a:buFont typeface="Open Sans" panose="020B0606030504020204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71463" algn="l" defTabSz="914400" rtl="0" eaLnBrk="1" latinLnBrk="0" hangingPunct="1">
        <a:lnSpc>
          <a:spcPct val="13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c.ru/books/56813-skorost-doveriya-to-chto-menyaet-vse-vyzhimka-klyuchevyh-idey-iz-knigi-ot-stivena-kov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slideshare.net/ssuser796ae4/ss-276521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luxoft-training.ru/?utm_source=prez&amp;utm_medium=conf&amp;utm_campaign=analystdays11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A753D8-8E2D-4927-AF85-724AF990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66" y="2380347"/>
            <a:ext cx="7686182" cy="1413007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построить доверительные отношения на проекте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10CF2B-1C6B-44F4-9676-F86918BE6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165" y="3943935"/>
            <a:ext cx="11099027" cy="709567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Соболева Анастасия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9" y="286996"/>
            <a:ext cx="3326601" cy="15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859" y="1489528"/>
            <a:ext cx="11110800" cy="35544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 какой </a:t>
            </a:r>
            <a:r>
              <a:rPr lang="ru-RU" sz="2800" dirty="0"/>
              <a:t>отметке доверие </a:t>
            </a:r>
            <a:r>
              <a:rPr lang="ru-RU" sz="2800" dirty="0" smtClean="0"/>
              <a:t>сейчас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Триггеры: доверие падает </a:t>
            </a:r>
            <a:r>
              <a:rPr lang="ru-RU" sz="2800" dirty="0"/>
              <a:t>или повышается</a:t>
            </a:r>
            <a:endParaRPr lang="ru-RU" sz="2800" dirty="0">
              <a:effectLst/>
            </a:endParaRPr>
          </a:p>
        </p:txBody>
      </p:sp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47968" y="206867"/>
            <a:ext cx="8107843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Важно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20" y="2889504"/>
            <a:ext cx="5169625" cy="309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8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5537200" y="3471343"/>
            <a:ext cx="4866640" cy="2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972317" y="129374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Шкала доверия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74" y="3581867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1" y="3586359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83535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5345" y="886020"/>
            <a:ext cx="45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Состояние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743783" y="1004558"/>
            <a:ext cx="4868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Нет контроля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Простор принятия </a:t>
            </a:r>
            <a:r>
              <a:rPr lang="ru-RU" sz="2400" dirty="0" smtClean="0"/>
              <a:t>решений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Инновации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Лояльность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48735" y="1017226"/>
            <a:ext cx="4043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Тотальный контроль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Регулярная отчетность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Критика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Эскалация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22907" y="3907069"/>
            <a:ext cx="5790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Частичный контроль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Партнерство в принятии решений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Обсуждение проблем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 в рамках договора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2086" y="3871860"/>
            <a:ext cx="45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Состояние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087341" y="3534817"/>
            <a:ext cx="145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норма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087341" y="3540676"/>
            <a:ext cx="145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норма</a:t>
            </a:r>
            <a:endParaRPr lang="ru-RU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179233" y="3564691"/>
            <a:ext cx="3150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недоверие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8913856" y="3532851"/>
            <a:ext cx="123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доверие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4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DC30F7E-A07D-4DFD-8692-8CCB298F1A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Usability Testing Using Customer Journey Map. </a:t>
            </a:r>
            <a:r>
              <a:rPr lang="en-US" smtClean="0"/>
              <a:t>Real case</a:t>
            </a:r>
            <a:r>
              <a:rPr lang="ru-RU"/>
              <a:t>.</a:t>
            </a:r>
            <a:endParaRPr lang="en-US"/>
          </a:p>
        </p:txBody>
      </p:sp>
      <p:pic>
        <p:nvPicPr>
          <p:cNvPr id="8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2995" y="2236990"/>
            <a:ext cx="9547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Два </a:t>
            </a:r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принципа: 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последовательность поведения и согласованность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7022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537200" y="3459153"/>
            <a:ext cx="5383153" cy="523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15173" y="107333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шкале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83" y="2916322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" y="3690965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71343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5" y="3559905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" y="2523638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0547" y="302545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508208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10686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67373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182968" y="3022250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05869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374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253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69332" y="4209505"/>
            <a:ext cx="43846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Непоследовательность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Утаивание проблем, информации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Неуважительная коммуникация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Перекладывание ответственности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61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537200" y="3459153"/>
            <a:ext cx="5383153" cy="523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15173" y="107333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шкале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83" y="2916322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" y="3690965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71343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238918" y="4202498"/>
            <a:ext cx="471077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Нарушение обязательств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Отказ от ранее сказанного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Низкое качество </a:t>
            </a:r>
            <a:r>
              <a:rPr lang="ru-RU" dirty="0" smtClean="0"/>
              <a:t>результата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Некомпетентность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Имитация исправления ошибок</a:t>
            </a:r>
          </a:p>
        </p:txBody>
      </p:sp>
      <p:pic>
        <p:nvPicPr>
          <p:cNvPr id="3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5" y="3559905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" y="2523638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0547" y="302545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508208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10686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67373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182968" y="3022250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05869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374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253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69332" y="4209505"/>
            <a:ext cx="43846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Непоследовательность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Утаивание проблем, информации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Неуважительная коммуникация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Перекладывание ответственности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97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38918" y="854873"/>
            <a:ext cx="48406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Признание ошибок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Компенсация урона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Исправлять неправильное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Результат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Выполнение </a:t>
            </a:r>
            <a:r>
              <a:rPr lang="ru-RU" dirty="0" smtClean="0"/>
              <a:t>обязательств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537200" y="3459153"/>
            <a:ext cx="5383153" cy="523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15173" y="107333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шкале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83" y="2916322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" y="3690965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71343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5" y="3559905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" y="2523638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0547" y="302545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508208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10686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67373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182968" y="3022250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05869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374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253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537200" y="3459153"/>
            <a:ext cx="5383153" cy="523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15173" y="107333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шкале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83" y="2916322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" y="3690965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71343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98303" y="920637"/>
            <a:ext cx="404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Прозрачность 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ожиданиями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Демонстрация уважения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Совершенствование</a:t>
            </a:r>
            <a:endParaRPr lang="ru-RU" dirty="0"/>
          </a:p>
        </p:txBody>
      </p:sp>
      <p:pic>
        <p:nvPicPr>
          <p:cNvPr id="3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5" y="3559905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" y="2523638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0547" y="302545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508208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10686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67373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182968" y="3022250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05869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374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253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38918" y="854873"/>
            <a:ext cx="48406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Признание ошибок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Компенсация урона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Исправлять неправильное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Результат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Выполнение </a:t>
            </a:r>
            <a:r>
              <a:rPr lang="ru-RU" dirty="0" smtClean="0"/>
              <a:t>обязательств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62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38918" y="854873"/>
            <a:ext cx="48406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Признание ошибок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Компенсация урона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Исправлять неправильное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Результат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Выполнение </a:t>
            </a:r>
            <a:r>
              <a:rPr lang="ru-RU" dirty="0" smtClean="0"/>
              <a:t>обязательств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537200" y="3459153"/>
            <a:ext cx="5383153" cy="5236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1330839" y="4694045"/>
            <a:ext cx="2769989" cy="3040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R="0" indent="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None/>
              <a:tabLst/>
              <a:defRPr lang="en-US"/>
            </a:lvl1pPr>
            <a:lvl2pPr marL="715963" marR="0" indent="-2587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"/>
              <a:tabLst/>
              <a:defRPr sz="950"/>
            </a:lvl2pPr>
            <a:lvl3pPr marL="1168400" marR="0" indent="-254000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150"/>
            </a:lvl3pPr>
            <a:lvl4pPr marL="1611313" marR="0" indent="-261938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Open Sans" panose="020B0606030504020204" pitchFamily="34" charset="0"/>
              <a:buChar char="-"/>
              <a:tabLst/>
              <a:defRPr sz="1000"/>
            </a:lvl4pPr>
            <a:lvl5pPr marL="2063750" marR="0" indent="-271463" fontAlgn="auto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1F3C77"/>
              </a:buClr>
              <a:buSzTx/>
              <a:buFont typeface="Wingdings" panose="05000000000000000000" pitchFamily="2" charset="2"/>
              <a:buChar char=""/>
              <a:tabLst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15173" y="107333"/>
            <a:ext cx="6006471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по шкале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83" y="2916322"/>
            <a:ext cx="424644" cy="4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майл негатив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3" y="3690965"/>
            <a:ext cx="571001" cy="57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Текст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56482" y="3471343"/>
            <a:ext cx="4680718" cy="322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37200" y="2885440"/>
            <a:ext cx="0" cy="5859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/>
          <p:cNvSpPr/>
          <p:nvPr/>
        </p:nvSpPr>
        <p:spPr>
          <a:xfrm rot="5400000">
            <a:off x="5608776" y="2588259"/>
            <a:ext cx="408486" cy="571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59777" y="935192"/>
            <a:ext cx="404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Прозрачность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ожиданиями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Демонстрация уважения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Совершенствование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238918" y="4202498"/>
            <a:ext cx="471077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Нарушение обязательств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Отказ от ранее сказанного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Низкое качество </a:t>
            </a:r>
            <a:r>
              <a:rPr lang="ru-RU" dirty="0" smtClean="0"/>
              <a:t>результата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Некомпетентность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Имитация исправления ошибок</a:t>
            </a:r>
          </a:p>
        </p:txBody>
      </p:sp>
      <p:pic>
        <p:nvPicPr>
          <p:cNvPr id="3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5" y="3559905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Use Case Diagram Actor Icons - Download Free Vector Icons | Noun Projec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" y="2523638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060547" y="302545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508208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710686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67373" y="3017012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9182968" y="3022250"/>
            <a:ext cx="358139" cy="2251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05869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6374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253384" y="3829512"/>
            <a:ext cx="358139" cy="225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69332" y="4209505"/>
            <a:ext cx="43846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Непоследовательность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Утаивание проблем, информации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Неуважительная коммуникация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Перекладывание ответственности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95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699" y="1289757"/>
            <a:ext cx="11110800" cy="3554449"/>
          </a:xfrm>
        </p:spPr>
        <p:txBody>
          <a:bodyPr/>
          <a:lstStyle/>
          <a:p>
            <a:pPr>
              <a:buSzPct val="160000"/>
              <a:buBlip>
                <a:blip r:embed="rId2"/>
              </a:buBlip>
            </a:pPr>
            <a:r>
              <a:rPr lang="ru-RU" sz="2800" dirty="0" smtClean="0"/>
              <a:t>   Оценка текущего положения на проекте</a:t>
            </a:r>
          </a:p>
          <a:p>
            <a:pPr>
              <a:buSzPct val="160000"/>
              <a:buBlip>
                <a:blip r:embed="rId2"/>
              </a:buBlip>
            </a:pPr>
            <a:r>
              <a:rPr lang="ru-RU" sz="2800" dirty="0" smtClean="0"/>
              <a:t>   На что обращать внимание: доверие растет или падает</a:t>
            </a:r>
          </a:p>
          <a:p>
            <a:pPr>
              <a:buSzPct val="160000"/>
              <a:buBlip>
                <a:blip r:embed="rId2"/>
              </a:buBlip>
            </a:pPr>
            <a:r>
              <a:rPr lang="ru-RU" sz="2800" dirty="0" smtClean="0"/>
              <a:t>   Как доверие не понижать</a:t>
            </a:r>
          </a:p>
          <a:p>
            <a:pPr>
              <a:buSzPct val="160000"/>
              <a:buBlip>
                <a:blip r:embed="rId2"/>
              </a:buBlip>
            </a:pPr>
            <a:r>
              <a:rPr lang="ru-RU" sz="2800" dirty="0"/>
              <a:t> </a:t>
            </a:r>
            <a:r>
              <a:rPr lang="ru-RU" sz="2800" dirty="0" smtClean="0"/>
              <a:t>  Реабилитироваться возможно и какими действиями</a:t>
            </a:r>
          </a:p>
          <a:p>
            <a:pPr>
              <a:buSzPct val="160000"/>
              <a:buBlip>
                <a:blip r:embed="rId2"/>
              </a:buBlip>
            </a:pPr>
            <a:r>
              <a:rPr lang="ru-RU" sz="2800" dirty="0"/>
              <a:t> </a:t>
            </a:r>
            <a:r>
              <a:rPr lang="ru-RU" sz="2800" dirty="0" smtClean="0"/>
              <a:t>  Какими действиями доверие наращиват</a:t>
            </a:r>
            <a:r>
              <a:rPr lang="ru-RU" sz="2800" dirty="0"/>
              <a:t>ь</a:t>
            </a:r>
            <a:endParaRPr lang="ru-RU" sz="2800" dirty="0" smtClean="0"/>
          </a:p>
        </p:txBody>
      </p:sp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47968" y="206867"/>
            <a:ext cx="8107843" cy="801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Что узнали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91" y="157345"/>
            <a:ext cx="3573741" cy="17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574" y="2570672"/>
            <a:ext cx="4201064" cy="159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58512" y="157345"/>
            <a:ext cx="3406446" cy="80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 txBox="1">
            <a:spLocks/>
          </p:cNvSpPr>
          <p:nvPr/>
        </p:nvSpPr>
        <p:spPr>
          <a:xfrm>
            <a:off x="558730" y="1010325"/>
            <a:ext cx="6180083" cy="3554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2587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2540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61938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Open Sans" panose="020B0606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714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10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ru-RU" sz="1800" dirty="0" smtClean="0"/>
              <a:t>Стивен </a:t>
            </a:r>
            <a:r>
              <a:rPr lang="ru-RU" sz="1800" dirty="0" err="1" smtClean="0"/>
              <a:t>Кови</a:t>
            </a:r>
            <a:r>
              <a:rPr lang="ru-RU" sz="1800" dirty="0" smtClean="0"/>
              <a:t> мл. «Скорость доверия. То что меняет все»</a:t>
            </a:r>
            <a:br>
              <a:rPr lang="ru-RU" sz="1800" dirty="0" smtClean="0"/>
            </a:br>
            <a:r>
              <a:rPr lang="ru-RU" sz="1800" dirty="0" smtClean="0"/>
              <a:t>Выжимка: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vc.ru/books/56813-skorost-doveriya-to-chto-menyaet-vse-vyzhimka-klyuchevyh-idey-iz-knigi-ot-stivena-kovi</a:t>
            </a:r>
            <a:r>
              <a:rPr lang="ru-RU" sz="1800" dirty="0" smtClean="0"/>
              <a:t> </a:t>
            </a:r>
          </a:p>
          <a:p>
            <a:pPr marL="273050" indent="-273050">
              <a:lnSpc>
                <a:spcPct val="10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en-US" sz="1800" dirty="0"/>
              <a:t>Friedman A., Miles S. Stakeholders: Theory and Practice. Oxford: </a:t>
            </a:r>
            <a:r>
              <a:rPr lang="en-US" sz="1800" dirty="0" err="1"/>
              <a:t>OxfordUniversity</a:t>
            </a:r>
            <a:r>
              <a:rPr lang="en-US" sz="1800" dirty="0"/>
              <a:t> Press, 2006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marL="273050" indent="-273050">
              <a:lnSpc>
                <a:spcPct val="10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en-US" sz="1800" dirty="0"/>
              <a:t>Freeman R.E. Strategic Management: A Stakeholder Approach. Boston,1984.</a:t>
            </a:r>
            <a:endParaRPr lang="ru-RU" sz="1800" dirty="0" smtClean="0"/>
          </a:p>
          <a:p>
            <a:pPr marL="273050" indent="-273050">
              <a:lnSpc>
                <a:spcPct val="10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ru-RU" sz="1800" dirty="0"/>
              <a:t>Александр </a:t>
            </a:r>
            <a:r>
              <a:rPr lang="ru-RU" sz="1800" dirty="0" smtClean="0"/>
              <a:t>Орлов «Конструктивная </a:t>
            </a:r>
            <a:r>
              <a:rPr lang="ru-RU" sz="1800" dirty="0"/>
              <a:t>конфронтация: как решать конфликты по </a:t>
            </a:r>
            <a:r>
              <a:rPr lang="ru-RU" sz="1800" dirty="0" smtClean="0"/>
              <a:t>схемам»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www.slideshare.net/ssuser796ae4/ss-27652103</a:t>
            </a:r>
            <a:r>
              <a:rPr lang="ru-RU" sz="1800" dirty="0" smtClean="0"/>
              <a:t> </a:t>
            </a:r>
          </a:p>
          <a:p>
            <a:pPr marL="273050" indent="-273050">
              <a:lnSpc>
                <a:spcPct val="100000"/>
              </a:lnSpc>
              <a:buFont typeface="+mj-lt"/>
              <a:buAutoNum type="arabicPeriod"/>
              <a:tabLst>
                <a:tab pos="273050" algn="l"/>
              </a:tabLst>
            </a:pPr>
            <a:r>
              <a:rPr lang="ru-RU" sz="1800" dirty="0" smtClean="0"/>
              <a:t>Паттерсон К., </a:t>
            </a:r>
            <a:r>
              <a:rPr lang="ru-RU" sz="1800" dirty="0" err="1" smtClean="0"/>
              <a:t>Гренни</a:t>
            </a:r>
            <a:r>
              <a:rPr lang="ru-RU" sz="1800" dirty="0" smtClean="0"/>
              <a:t> Дж., Макмиллан Р., </a:t>
            </a:r>
            <a:r>
              <a:rPr lang="ru-RU" sz="1800" dirty="0" err="1" smtClean="0"/>
              <a:t>Свитцлеp</a:t>
            </a:r>
            <a:r>
              <a:rPr lang="ru-RU" sz="1800" dirty="0" smtClean="0"/>
              <a:t> Э. «Трудные </a:t>
            </a:r>
            <a:r>
              <a:rPr lang="ru-RU" sz="1800" dirty="0"/>
              <a:t>диалоги Что и как говорить, когда ставки </a:t>
            </a:r>
            <a:r>
              <a:rPr lang="ru-RU" sz="1800" dirty="0" smtClean="0"/>
              <a:t>высоки»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867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28" y="172941"/>
            <a:ext cx="6006471" cy="80147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себе: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F62900-6589-4871-9F8D-709E2A048B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61ED3F3B-AF54-4F02-B22E-DEC224501216}"/>
              </a:ext>
            </a:extLst>
          </p:cNvPr>
          <p:cNvSpPr txBox="1">
            <a:spLocks/>
          </p:cNvSpPr>
          <p:nvPr/>
        </p:nvSpPr>
        <p:spPr>
          <a:xfrm>
            <a:off x="711828" y="1084952"/>
            <a:ext cx="5896006" cy="4452338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2587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254000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1313" indent="-261938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Open Sans" panose="020B0606030504020204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71463" algn="l" defTabSz="914400" rtl="0" eaLnBrk="1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Соболева Анастасия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 и системный анализ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Заказная разработка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Luxoft)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10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Блог: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t.me/analyst_way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Контакт: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S0boleva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53" y="4186283"/>
            <a:ext cx="357767" cy="345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03" y="4904917"/>
            <a:ext cx="357767" cy="345064"/>
          </a:xfrm>
          <a:prstGeom prst="rect">
            <a:avLst/>
          </a:prstGeom>
        </p:spPr>
      </p:pic>
      <p:pic>
        <p:nvPicPr>
          <p:cNvPr id="15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12"/>
          <a:stretch/>
        </p:blipFill>
        <p:spPr>
          <a:xfrm>
            <a:off x="7159614" y="1070178"/>
            <a:ext cx="3124939" cy="49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91" y="157345"/>
            <a:ext cx="3573741" cy="170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574" y="2570672"/>
            <a:ext cx="4201064" cy="159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65519" y="1769200"/>
            <a:ext cx="3406446" cy="80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Вопросы?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811" y="220717"/>
            <a:ext cx="732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F3C77"/>
                </a:solidFill>
              </a:rPr>
              <a:t>Luxoft Training </a:t>
            </a:r>
            <a:r>
              <a:rPr lang="en-US" sz="1400" dirty="0" smtClean="0">
                <a:solidFill>
                  <a:srgbClr val="1F3C77"/>
                </a:solidFill>
              </a:rPr>
              <a:t>– </a:t>
            </a:r>
            <a:r>
              <a:rPr lang="ru-RU" sz="1200" dirty="0" smtClean="0">
                <a:solidFill>
                  <a:srgbClr val="1F3C77"/>
                </a:solidFill>
              </a:rPr>
              <a:t>один из ведущих провайдеров по обучению и консалтингу</a:t>
            </a:r>
            <a:br>
              <a:rPr lang="ru-RU" sz="1200" dirty="0" smtClean="0">
                <a:solidFill>
                  <a:srgbClr val="1F3C77"/>
                </a:solidFill>
              </a:rPr>
            </a:br>
            <a:r>
              <a:rPr lang="ru-RU" sz="1200" dirty="0" smtClean="0">
                <a:solidFill>
                  <a:srgbClr val="1F3C77"/>
                </a:solidFill>
              </a:rPr>
              <a:t>в России, СНГ и странах Восточной Европы,</a:t>
            </a:r>
            <a:r>
              <a:rPr lang="en-US" sz="1200" dirty="0" smtClean="0">
                <a:solidFill>
                  <a:srgbClr val="1F3C77"/>
                </a:solidFill>
              </a:rPr>
              <a:t> </a:t>
            </a:r>
            <a:r>
              <a:rPr lang="ru-RU" sz="1200" dirty="0" smtClean="0">
                <a:solidFill>
                  <a:srgbClr val="1F3C77"/>
                </a:solidFill>
              </a:rPr>
              <a:t>авторизованный </a:t>
            </a:r>
            <a:r>
              <a:rPr lang="en-US" sz="1200" dirty="0" smtClean="0">
                <a:solidFill>
                  <a:srgbClr val="1F3C77"/>
                </a:solidFill>
              </a:rPr>
              <a:t>IIBA</a:t>
            </a:r>
            <a:r>
              <a:rPr lang="ru-RU" sz="1200" dirty="0" smtClean="0">
                <a:solidFill>
                  <a:srgbClr val="1F3C77"/>
                </a:solidFill>
              </a:rPr>
              <a:t>.</a:t>
            </a:r>
          </a:p>
        </p:txBody>
      </p:sp>
      <p:sp>
        <p:nvSpPr>
          <p:cNvPr id="16" name="TextBox 15">
            <a:hlinkClick r:id="rId2"/>
          </p:cNvPr>
          <p:cNvSpPr txBox="1"/>
          <p:nvPr/>
        </p:nvSpPr>
        <p:spPr>
          <a:xfrm>
            <a:off x="210853" y="6337005"/>
            <a:ext cx="161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F3C77"/>
                </a:solidFill>
              </a:rPr>
              <a:t>l</a:t>
            </a:r>
            <a:r>
              <a:rPr lang="en-US" sz="1200" dirty="0" smtClean="0">
                <a:solidFill>
                  <a:srgbClr val="1F3C77"/>
                </a:solidFill>
              </a:rPr>
              <a:t>uxoft-training.ru</a:t>
            </a:r>
            <a:endParaRPr lang="ru-RU" sz="1200" dirty="0">
              <a:solidFill>
                <a:srgbClr val="1F3C7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1810" y="6340917"/>
            <a:ext cx="1814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education@luxoft.com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474" y="2334014"/>
            <a:ext cx="6482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3C77"/>
                </a:solidFill>
              </a:rPr>
              <a:t>O</a:t>
            </a:r>
            <a:r>
              <a:rPr lang="ru-RU" sz="2400" dirty="0" smtClean="0">
                <a:solidFill>
                  <a:srgbClr val="1F3C77"/>
                </a:solidFill>
              </a:rPr>
              <a:t>нлайн-квиз </a:t>
            </a:r>
            <a:r>
              <a:rPr lang="en-US" sz="2400" b="1" dirty="0" smtClean="0">
                <a:solidFill>
                  <a:srgbClr val="F58220"/>
                </a:solidFill>
              </a:rPr>
              <a:t>Analyst Star </a:t>
            </a:r>
            <a:endParaRPr lang="ru-RU" sz="2400" b="1" dirty="0" smtClean="0">
              <a:solidFill>
                <a:srgbClr val="F58220"/>
              </a:solidFill>
            </a:endParaRPr>
          </a:p>
          <a:p>
            <a:pPr algn="ctr"/>
            <a:r>
              <a:rPr lang="ru-RU" sz="2400" dirty="0">
                <a:solidFill>
                  <a:srgbClr val="1F3C77"/>
                </a:solidFill>
              </a:rPr>
              <a:t>и</a:t>
            </a:r>
            <a:r>
              <a:rPr lang="ru-RU" sz="2400" dirty="0" smtClean="0">
                <a:solidFill>
                  <a:srgbClr val="1F3C77"/>
                </a:solidFill>
              </a:rPr>
              <a:t> </a:t>
            </a:r>
            <a:r>
              <a:rPr lang="ru-RU" sz="2400" dirty="0">
                <a:solidFill>
                  <a:srgbClr val="1F3C77"/>
                </a:solidFill>
              </a:rPr>
              <a:t>розыгрыш по </a:t>
            </a:r>
            <a:r>
              <a:rPr lang="ru-RU" sz="2400" dirty="0" smtClean="0">
                <a:solidFill>
                  <a:srgbClr val="1F3C77"/>
                </a:solidFill>
              </a:rPr>
              <a:t>бизнес-задачкам </a:t>
            </a:r>
            <a:endParaRPr lang="ru-RU" dirty="0">
              <a:solidFill>
                <a:srgbClr val="1F3C7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0626" y="5044232"/>
            <a:ext cx="410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1F3C77"/>
                </a:solidFill>
              </a:rPr>
              <a:t>Приходите</a:t>
            </a:r>
            <a:r>
              <a:rPr lang="en-US" dirty="0" smtClean="0">
                <a:solidFill>
                  <a:srgbClr val="1F3C77"/>
                </a:solidFill>
              </a:rPr>
              <a:t> </a:t>
            </a:r>
            <a:r>
              <a:rPr lang="ru-RU" dirty="0" smtClean="0">
                <a:solidFill>
                  <a:srgbClr val="1F3C77"/>
                </a:solidFill>
              </a:rPr>
              <a:t>и побеждайте!</a:t>
            </a:r>
            <a:endParaRPr lang="en-US" dirty="0" smtClean="0">
              <a:solidFill>
                <a:srgbClr val="1F3C77"/>
              </a:solidFill>
            </a:endParaRPr>
          </a:p>
          <a:p>
            <a:pPr algn="ctr"/>
            <a:r>
              <a:rPr lang="ru-RU" dirty="0" smtClean="0">
                <a:solidFill>
                  <a:srgbClr val="1F3C77"/>
                </a:solidFill>
              </a:rPr>
              <a:t>Ждем </a:t>
            </a:r>
            <a:r>
              <a:rPr lang="ru-RU" dirty="0">
                <a:solidFill>
                  <a:srgbClr val="1F3C77"/>
                </a:solidFill>
              </a:rPr>
              <a:t>вас на стенде Luxoft Training!</a:t>
            </a:r>
            <a:endParaRPr lang="ru-RU" dirty="0"/>
          </a:p>
        </p:txBody>
      </p:sp>
      <p:sp>
        <p:nvSpPr>
          <p:cNvPr id="43" name="Symbol zastępczy tekstu 6">
            <a:extLst>
              <a:ext uri="{FF2B5EF4-FFF2-40B4-BE49-F238E27FC236}">
                <a16:creationId xmlns:a16="http://schemas.microsoft.com/office/drawing/2014/main" xmlns="" id="{E2D1F473-67A3-4653-B0DD-42AB318E6CE3}"/>
              </a:ext>
            </a:extLst>
          </p:cNvPr>
          <p:cNvSpPr txBox="1">
            <a:spLocks/>
          </p:cNvSpPr>
          <p:nvPr/>
        </p:nvSpPr>
        <p:spPr>
          <a:xfrm>
            <a:off x="5333786" y="1024908"/>
            <a:ext cx="1833556" cy="6140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pl-PL" sz="180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1</a:t>
            </a:r>
            <a:r>
              <a:rPr lang="ru-RU" altLang="pl-PL" sz="1800" b="1" dirty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4</a:t>
            </a:r>
            <a:r>
              <a:rPr lang="ru-RU" altLang="pl-PL" sz="180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 </a:t>
            </a:r>
            <a:r>
              <a:rPr lang="ru-RU" altLang="pl-PL" sz="1800" b="1" dirty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лет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pl-PL" sz="1050" b="1" dirty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НА ВНЕШНЕМ РЫНКЕ</a:t>
            </a:r>
            <a:endParaRPr lang="ru-RU" sz="1050" dirty="0">
              <a:solidFill>
                <a:srgbClr val="1F3C77"/>
              </a:solidFill>
            </a:endParaRPr>
          </a:p>
        </p:txBody>
      </p:sp>
      <p:sp>
        <p:nvSpPr>
          <p:cNvPr id="46" name="Symbol zastępczy tekstu 6">
            <a:extLst>
              <a:ext uri="{FF2B5EF4-FFF2-40B4-BE49-F238E27FC236}">
                <a16:creationId xmlns:a16="http://schemas.microsoft.com/office/drawing/2014/main" xmlns="" id="{E2D1F473-67A3-4653-B0DD-42AB318E6CE3}"/>
              </a:ext>
            </a:extLst>
          </p:cNvPr>
          <p:cNvSpPr txBox="1">
            <a:spLocks/>
          </p:cNvSpPr>
          <p:nvPr/>
        </p:nvSpPr>
        <p:spPr>
          <a:xfrm>
            <a:off x="790474" y="1024908"/>
            <a:ext cx="1611216" cy="6140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pl-PL" sz="180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250</a:t>
            </a:r>
            <a:r>
              <a:rPr lang="ru-RU" altLang="pl-PL" sz="1800" b="1" dirty="0" smtClean="0">
                <a:solidFill>
                  <a:srgbClr val="003B77"/>
                </a:solidFill>
                <a:latin typeface="Open Sans"/>
                <a:cs typeface="Open Sans"/>
                <a:sym typeface="Open Sans Bold" charset="0"/>
              </a:rPr>
              <a:t>+</a:t>
            </a:r>
            <a:endParaRPr lang="ru-RU" altLang="pl-PL" sz="1800" b="1" dirty="0">
              <a:solidFill>
                <a:srgbClr val="003B77"/>
              </a:solidFill>
              <a:latin typeface="Open Sans"/>
              <a:cs typeface="Open Sans"/>
              <a:sym typeface="Open Sans Bold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pl-PL" sz="105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ИНСТРУКТОРОВ</a:t>
            </a:r>
            <a:endParaRPr lang="ru-RU" sz="1050" dirty="0">
              <a:solidFill>
                <a:srgbClr val="1F3C7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6218" y="3602265"/>
            <a:ext cx="4690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C77"/>
                </a:solidFill>
              </a:rPr>
              <a:t>онлайн-квиз </a:t>
            </a:r>
            <a:r>
              <a:rPr lang="ru-RU" b="1" dirty="0" smtClean="0">
                <a:solidFill>
                  <a:srgbClr val="1F3C77"/>
                </a:solidFill>
              </a:rPr>
              <a:t>9 октября, 14:10-14:30</a:t>
            </a:r>
            <a:r>
              <a:rPr lang="ru-RU" dirty="0" smtClean="0">
                <a:solidFill>
                  <a:srgbClr val="1F3C77"/>
                </a:solidFill>
              </a:rPr>
              <a:t>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C77"/>
                </a:solidFill>
              </a:rPr>
              <a:t>онлайн-квиз </a:t>
            </a:r>
            <a:r>
              <a:rPr lang="ru-RU" b="1" dirty="0" smtClean="0">
                <a:solidFill>
                  <a:srgbClr val="1F3C77"/>
                </a:solidFill>
              </a:rPr>
              <a:t>10 октября, 14:10-14:30</a:t>
            </a:r>
            <a:r>
              <a:rPr lang="ru-RU" dirty="0" smtClean="0">
                <a:solidFill>
                  <a:srgbClr val="1F3C77"/>
                </a:solidFill>
              </a:rPr>
              <a:t>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F3C77"/>
                </a:solidFill>
              </a:rPr>
              <a:t>розыгрыш </a:t>
            </a:r>
            <a:r>
              <a:rPr lang="ru-RU" b="1" dirty="0" smtClean="0">
                <a:solidFill>
                  <a:srgbClr val="1F3C77"/>
                </a:solidFill>
              </a:rPr>
              <a:t>10 </a:t>
            </a:r>
            <a:r>
              <a:rPr lang="ru-RU" b="1" dirty="0">
                <a:solidFill>
                  <a:srgbClr val="1F3C77"/>
                </a:solidFill>
              </a:rPr>
              <a:t>октября, 16:20-16:40</a:t>
            </a:r>
            <a:r>
              <a:rPr lang="ru-RU" dirty="0" smtClean="0">
                <a:solidFill>
                  <a:srgbClr val="1F3C77"/>
                </a:solidFill>
              </a:rPr>
              <a:t>.</a:t>
            </a:r>
            <a:endParaRPr lang="ru-RU" dirty="0">
              <a:solidFill>
                <a:srgbClr val="1F3C77"/>
              </a:solidFill>
            </a:endParaRP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xmlns="" id="{E2D1F473-67A3-4653-B0DD-42AB318E6CE3}"/>
              </a:ext>
            </a:extLst>
          </p:cNvPr>
          <p:cNvSpPr txBox="1">
            <a:spLocks/>
          </p:cNvSpPr>
          <p:nvPr/>
        </p:nvSpPr>
        <p:spPr>
          <a:xfrm>
            <a:off x="2999679" y="1024908"/>
            <a:ext cx="1801372" cy="6140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4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pl-PL" sz="180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~300</a:t>
            </a:r>
            <a:endParaRPr lang="ru-RU" altLang="pl-PL" sz="1800" b="1" dirty="0">
              <a:solidFill>
                <a:srgbClr val="003B77"/>
              </a:solidFill>
              <a:latin typeface="Open Sans"/>
              <a:cs typeface="Open Sans"/>
              <a:sym typeface="Open Sans Bold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pl-PL" sz="1050" b="1" dirty="0" smtClean="0">
                <a:solidFill>
                  <a:srgbClr val="1F3C77"/>
                </a:solidFill>
                <a:latin typeface="Open Sans"/>
                <a:cs typeface="Open Sans"/>
                <a:sym typeface="Open Sans Bold" charset="0"/>
              </a:rPr>
              <a:t>КУРСОВ И ПРОГРАММ</a:t>
            </a:r>
            <a:endParaRPr lang="ru-RU" sz="1050" dirty="0">
              <a:solidFill>
                <a:srgbClr val="1F3C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59" y="-16992"/>
            <a:ext cx="4305841" cy="6874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3" y="5045689"/>
            <a:ext cx="1177371" cy="1177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1" y="2241670"/>
            <a:ext cx="836621" cy="83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03" y="2269771"/>
            <a:ext cx="975279" cy="7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1" y="96527"/>
            <a:ext cx="4283029" cy="303270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effectLst>
            <a:reflection endPos="0" dir="5400000" sy="-100000" algn="bl" rotWithShape="0"/>
            <a:softEdge rad="635000"/>
          </a:effectLst>
        </p:spPr>
      </p:pic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2058454" y="3296264"/>
            <a:ext cx="10670876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Почему доверие важно?</a:t>
            </a:r>
          </a:p>
          <a:p>
            <a:endParaRPr lang="ru-RU" dirty="0" smtClean="0"/>
          </a:p>
          <a:p>
            <a:r>
              <a:rPr lang="ru-RU" dirty="0" smtClean="0"/>
              <a:t>Какое место в работе аналитика занимает доверие?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1" y="706484"/>
            <a:ext cx="5343465" cy="380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1521124" y="4872652"/>
            <a:ext cx="10670876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Доверие - </a:t>
            </a:r>
            <a:r>
              <a:rPr lang="ru-RU" dirty="0" smtClean="0"/>
              <a:t> </a:t>
            </a:r>
            <a:r>
              <a:rPr lang="ru-RU" dirty="0"/>
              <a:t>вопрос коммуникаций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202" y="1175000"/>
            <a:ext cx="11273918" cy="3554449"/>
          </a:xfrm>
        </p:spPr>
        <p:txBody>
          <a:bodyPr/>
          <a:lstStyle/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Шкала доверия: для оценки текущего состояния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Триггеры: доверие растет или падает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2 основных принципа доверия между людьми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Действия, снимающие кредит доверия 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Как реабилитироваться </a:t>
            </a:r>
            <a:r>
              <a:rPr lang="ru-RU" sz="2800" dirty="0"/>
              <a:t>в глазах заказчика </a:t>
            </a:r>
            <a:endParaRPr lang="ru-RU" sz="2800" dirty="0" smtClean="0"/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Как наращивать </a:t>
            </a:r>
            <a:r>
              <a:rPr lang="ru-RU" sz="2800" dirty="0"/>
              <a:t>и </a:t>
            </a:r>
            <a:r>
              <a:rPr lang="ru-RU" sz="2800" dirty="0" smtClean="0"/>
              <a:t>укреплять доверие</a:t>
            </a:r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ru-RU" sz="2800" dirty="0" smtClean="0"/>
              <a:t>Рекомендации по литературе</a:t>
            </a:r>
            <a:endParaRPr lang="ru-RU" sz="2800" dirty="0"/>
          </a:p>
          <a:p>
            <a:pPr marL="630238" indent="-630238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47968" y="206867"/>
            <a:ext cx="8107843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Что узнаете из доклада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1" y="706484"/>
            <a:ext cx="5343465" cy="380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1521124" y="4872652"/>
            <a:ext cx="10670876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Доверие - </a:t>
            </a:r>
            <a:r>
              <a:rPr lang="ru-RU" dirty="0" smtClean="0"/>
              <a:t> </a:t>
            </a:r>
            <a:r>
              <a:rPr lang="ru-RU" dirty="0"/>
              <a:t>вопрос коммуникаций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699" y="1280232"/>
            <a:ext cx="11110800" cy="3554449"/>
          </a:xfrm>
        </p:spPr>
        <p:txBody>
          <a:bodyPr/>
          <a:lstStyle/>
          <a:p>
            <a:r>
              <a:rPr lang="ru-RU" sz="2800" dirty="0" smtClean="0"/>
              <a:t>Постоянные отчеты </a:t>
            </a:r>
            <a:r>
              <a:rPr lang="ru-RU" sz="2800" dirty="0"/>
              <a:t>о статусе </a:t>
            </a:r>
            <a:r>
              <a:rPr lang="ru-RU" sz="2800" dirty="0" smtClean="0"/>
              <a:t>работы</a:t>
            </a:r>
          </a:p>
          <a:p>
            <a:r>
              <a:rPr lang="ru-RU" sz="2800" dirty="0" smtClean="0"/>
              <a:t>Эскалация при ошибках и проблемах</a:t>
            </a:r>
            <a:endParaRPr lang="ru-RU" sz="2800" dirty="0"/>
          </a:p>
          <a:p>
            <a:r>
              <a:rPr lang="ru-RU" sz="2800" dirty="0" smtClean="0"/>
              <a:t>Критика</a:t>
            </a:r>
            <a:endParaRPr lang="ru-RU" sz="2800" dirty="0"/>
          </a:p>
          <a:p>
            <a:r>
              <a:rPr lang="ru-RU" sz="2800" dirty="0" smtClean="0"/>
              <a:t>Исключение из принятия решений</a:t>
            </a:r>
          </a:p>
          <a:p>
            <a:r>
              <a:rPr lang="ru-RU" sz="2800" dirty="0"/>
              <a:t>Замещение участников </a:t>
            </a:r>
            <a:r>
              <a:rPr lang="ru-RU" sz="2800" dirty="0" smtClean="0"/>
              <a:t>команды</a:t>
            </a:r>
          </a:p>
          <a:p>
            <a:r>
              <a:rPr lang="ru-RU" sz="2800" dirty="0" smtClean="0"/>
              <a:t>Смена подрядчика</a:t>
            </a:r>
          </a:p>
        </p:txBody>
      </p:sp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47968" y="206867"/>
            <a:ext cx="8107843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Ситуации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4" y="1885350"/>
            <a:ext cx="3633216" cy="42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13" y="1044485"/>
            <a:ext cx="7384732" cy="305532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859" y="0"/>
            <a:ext cx="11110800" cy="3554449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Матрица </a:t>
            </a:r>
            <a:r>
              <a:rPr lang="ru-RU" sz="44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стейкхолдеров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9920" y="1186628"/>
            <a:ext cx="6126480" cy="1137920"/>
          </a:xfrm>
          <a:prstGeom prst="rect">
            <a:avLst/>
          </a:prstGeom>
          <a:solidFill>
            <a:schemeClr val="accent4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9859" y="4396799"/>
            <a:ext cx="11104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Есть кредит 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доверия. </a:t>
            </a:r>
          </a:p>
          <a:p>
            <a:r>
              <a:rPr lang="ru-RU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Вопрос: как доверие повысить?</a:t>
            </a:r>
            <a:endParaRPr lang="ru-RU" sz="44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004C1EE-5ACE-46D0-AF69-1C2E3B8D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859" y="1160739"/>
            <a:ext cx="11110800" cy="3554449"/>
          </a:xfrm>
        </p:spPr>
        <p:txBody>
          <a:bodyPr/>
          <a:lstStyle/>
          <a:p>
            <a:r>
              <a:rPr lang="ru-RU" sz="2800" dirty="0"/>
              <a:t>Снизить риски неудачи </a:t>
            </a:r>
            <a:r>
              <a:rPr lang="ru-RU" sz="2800" dirty="0" smtClean="0"/>
              <a:t>проекта</a:t>
            </a:r>
          </a:p>
          <a:p>
            <a:r>
              <a:rPr lang="ru-RU" sz="2800" dirty="0"/>
              <a:t>Снизить риски дисконнекта </a:t>
            </a:r>
          </a:p>
          <a:p>
            <a:r>
              <a:rPr lang="ru-RU" sz="2800" dirty="0"/>
              <a:t>Повысить скорость </a:t>
            </a:r>
            <a:r>
              <a:rPr lang="ru-RU" sz="2800" dirty="0" smtClean="0"/>
              <a:t>работы</a:t>
            </a:r>
          </a:p>
          <a:p>
            <a:r>
              <a:rPr lang="ru-RU" sz="2800" dirty="0" smtClean="0"/>
              <a:t>Усилить позиции </a:t>
            </a:r>
            <a:r>
              <a:rPr lang="ru-RU" sz="2800" dirty="0"/>
              <a:t>в глазах союзников </a:t>
            </a:r>
          </a:p>
          <a:p>
            <a:r>
              <a:rPr lang="ru-RU" sz="2800" dirty="0" smtClean="0"/>
              <a:t>Привлечь </a:t>
            </a:r>
            <a:r>
              <a:rPr lang="ru-RU" sz="2800" dirty="0"/>
              <a:t>в союзники </a:t>
            </a:r>
            <a:r>
              <a:rPr lang="ru-RU" sz="2800" dirty="0" smtClean="0"/>
              <a:t>нейтральных</a:t>
            </a:r>
            <a:endParaRPr lang="ru-RU" sz="28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"/>
            </a:pPr>
            <a:endParaRPr lang="en-US" sz="2800" dirty="0"/>
          </a:p>
        </p:txBody>
      </p:sp>
      <p:pic>
        <p:nvPicPr>
          <p:cNvPr id="10" name="Picture 4" descr="Картинки по запросу &quot;analyst days 11&quot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47" y="242228"/>
            <a:ext cx="1680612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="" xmlns:a16="http://schemas.microsoft.com/office/drawing/2014/main" id="{7B4E5129-E1D0-4E44-BDD2-D9187BBB2E98}"/>
              </a:ext>
            </a:extLst>
          </p:cNvPr>
          <p:cNvSpPr txBox="1">
            <a:spLocks/>
          </p:cNvSpPr>
          <p:nvPr/>
        </p:nvSpPr>
        <p:spPr>
          <a:xfrm>
            <a:off x="647968" y="206867"/>
            <a:ext cx="8107843" cy="801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Наши цели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Файл:Миссия, видение, цел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32" y="1962635"/>
            <a:ext cx="3730752" cy="43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Luxoft 20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3C77"/>
      </a:accent1>
      <a:accent2>
        <a:srgbClr val="68A1CB"/>
      </a:accent2>
      <a:accent3>
        <a:srgbClr val="356DAD"/>
      </a:accent3>
      <a:accent4>
        <a:srgbClr val="C65919"/>
      </a:accent4>
      <a:accent5>
        <a:srgbClr val="A31A51"/>
      </a:accent5>
      <a:accent6>
        <a:srgbClr val="FCE400"/>
      </a:accent6>
      <a:hlink>
        <a:srgbClr val="0563C1"/>
      </a:hlink>
      <a:folHlink>
        <a:srgbClr val="954F72"/>
      </a:folHlink>
    </a:clrScheme>
    <a:fontScheme name="Open 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5331_CO_Luxoft_Template_Lightweight___2019-12-11.potx" id="{BBF36670-203D-4B3A-8B72-4B7897AAE0EF}" vid="{A1BC2DCE-4B98-4A03-8203-AF610FF45B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Luxoft_Template_Lightweight</Template>
  <TotalTime>23440</TotalTime>
  <Words>639</Words>
  <Application>Microsoft Office PowerPoint</Application>
  <PresentationFormat>Широкоэкранный</PresentationFormat>
  <Paragraphs>194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Open Sans</vt:lpstr>
      <vt:lpstr>Open Sans Bold</vt:lpstr>
      <vt:lpstr>Open Sans Light</vt:lpstr>
      <vt:lpstr>Wingdings</vt:lpstr>
      <vt:lpstr>Master Layout</vt:lpstr>
      <vt:lpstr>Как построить доверительные отношения на проекте</vt:lpstr>
      <vt:lpstr>О себе: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Anastasiia_Soboleva</dc:creator>
  <cp:lastModifiedBy>Anastasiia_Soboleva</cp:lastModifiedBy>
  <cp:revision>173</cp:revision>
  <cp:lastPrinted>2019-08-15T19:20:17Z</cp:lastPrinted>
  <dcterms:created xsi:type="dcterms:W3CDTF">2020-02-09T17:42:00Z</dcterms:created>
  <dcterms:modified xsi:type="dcterms:W3CDTF">2020-10-09T20:58:53Z</dcterms:modified>
</cp:coreProperties>
</file>