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6" r:id="rId5"/>
    <p:sldMasterId id="2147483663" r:id="rId6"/>
  </p:sldMasterIdLst>
  <p:notesMasterIdLst>
    <p:notesMasterId r:id="rId77"/>
  </p:notesMasterIdLst>
  <p:handoutMasterIdLst>
    <p:handoutMasterId r:id="rId78"/>
  </p:handoutMasterIdLst>
  <p:sldIdLst>
    <p:sldId id="261" r:id="rId7"/>
    <p:sldId id="291" r:id="rId8"/>
    <p:sldId id="256" r:id="rId9"/>
    <p:sldId id="259" r:id="rId10"/>
    <p:sldId id="260" r:id="rId11"/>
    <p:sldId id="262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288" r:id="rId36"/>
    <p:sldId id="264" r:id="rId37"/>
    <p:sldId id="293" r:id="rId38"/>
    <p:sldId id="265" r:id="rId39"/>
    <p:sldId id="292" r:id="rId40"/>
    <p:sldId id="289" r:id="rId41"/>
    <p:sldId id="267" r:id="rId42"/>
    <p:sldId id="294" r:id="rId43"/>
    <p:sldId id="270" r:id="rId44"/>
    <p:sldId id="318" r:id="rId45"/>
    <p:sldId id="276" r:id="rId46"/>
    <p:sldId id="269" r:id="rId47"/>
    <p:sldId id="321" r:id="rId48"/>
    <p:sldId id="271" r:id="rId49"/>
    <p:sldId id="320" r:id="rId50"/>
    <p:sldId id="272" r:id="rId51"/>
    <p:sldId id="319" r:id="rId52"/>
    <p:sldId id="275" r:id="rId53"/>
    <p:sldId id="277" r:id="rId54"/>
    <p:sldId id="286" r:id="rId55"/>
    <p:sldId id="280" r:id="rId56"/>
    <p:sldId id="322" r:id="rId57"/>
    <p:sldId id="283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278" r:id="rId74"/>
    <p:sldId id="287" r:id="rId75"/>
    <p:sldId id="290" r:id="rId7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- 4 min" id="{464D16A2-28B1-4E20-8EB8-4C67D3CBD52F}">
          <p14:sldIdLst>
            <p14:sldId id="261"/>
            <p14:sldId id="291"/>
          </p14:sldIdLst>
        </p14:section>
        <p14:section name="Problem statement - 3 min" id="{8E8C8EC2-CED7-40B8-816F-86651F2BE1AC}">
          <p14:sldIdLst>
            <p14:sldId id="256"/>
            <p14:sldId id="259"/>
          </p14:sldIdLst>
        </p14:section>
        <p14:section name="Problem elaboration - 18 min" id="{6F228AF8-3031-4E2A-A564-6E163374DB4E}">
          <p14:sldIdLst>
            <p14:sldId id="260"/>
            <p14:sldId id="262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288"/>
            <p14:sldId id="264"/>
            <p14:sldId id="293"/>
            <p14:sldId id="265"/>
            <p14:sldId id="292"/>
            <p14:sldId id="289"/>
            <p14:sldId id="267"/>
            <p14:sldId id="294"/>
            <p14:sldId id="270"/>
            <p14:sldId id="318"/>
            <p14:sldId id="276"/>
            <p14:sldId id="269"/>
            <p14:sldId id="321"/>
            <p14:sldId id="271"/>
            <p14:sldId id="320"/>
            <p14:sldId id="272"/>
            <p14:sldId id="319"/>
            <p14:sldId id="275"/>
            <p14:sldId id="277"/>
            <p14:sldId id="286"/>
            <p14:sldId id="280"/>
            <p14:sldId id="322"/>
            <p14:sldId id="283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278"/>
          </p14:sldIdLst>
        </p14:section>
        <p14:section name="The approch - 3 min" id="{016BB2C8-713C-4DEB-968F-C0D49BBE8C59}">
          <p14:sldIdLst>
            <p14:sldId id="287"/>
          </p14:sldIdLst>
        </p14:section>
        <p14:section name="Summary - 3 min" id="{68A2E1F4-3477-4301-BC61-A9097E088FE7}">
          <p14:sldIdLst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147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Semenova" initials="NS" lastIdx="6" clrIdx="0">
    <p:extLst>
      <p:ext uri="{19B8F6BF-5375-455C-9EA6-DF929625EA0E}">
        <p15:presenceInfo xmlns:p15="http://schemas.microsoft.com/office/powerpoint/2012/main" userId="S::Natalia_Semenova@epam.com::7d42dd87-e63a-4ed9-bbc1-c55bad3721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CE"/>
    <a:srgbClr val="133C41"/>
    <a:srgbClr val="FEFEFE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6569D-51F8-47F6-BF7A-B90C8919B24F}" v="63" dt="2021-05-22T15:06:36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 snapToGrid="0">
      <p:cViewPr varScale="1">
        <p:scale>
          <a:sx n="84" d="100"/>
          <a:sy n="84" d="100"/>
        </p:scale>
        <p:origin x="708" y="64"/>
      </p:cViewPr>
      <p:guideLst/>
    </p:cSldViewPr>
  </p:slideViewPr>
  <p:notesTextViewPr>
    <p:cViewPr>
      <p:scale>
        <a:sx n="133" d="100"/>
        <a:sy n="133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736"/>
        <p:guide pos="147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microsoft.com/office/2015/10/relationships/revisionInfo" Target="revisionInfo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C14FC-A894-4869-A797-1EC82735D106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33E97-F2BE-44DB-A57D-0C85E2CBF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8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99C05-63F9-4248-8E20-3ACD9DF9DE7F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4FABB-6DBE-47C4-B626-20167906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/>
              <a:t>[</a:t>
            </a:r>
            <a:r>
              <a:rPr lang="ru-RU" b="1" i="1" dirty="0"/>
              <a:t>4 </a:t>
            </a:r>
            <a:r>
              <a:rPr lang="en-US" b="1" i="1" dirty="0"/>
              <a:t>min]</a:t>
            </a:r>
            <a:r>
              <a:rPr lang="ru-RU" b="1" i="1" dirty="0"/>
              <a:t>:</a:t>
            </a:r>
            <a:r>
              <a:rPr lang="en-US" b="1" i="1" dirty="0"/>
              <a:t> </a:t>
            </a:r>
            <a:r>
              <a:rPr lang="ru-RU" b="1" i="1" dirty="0"/>
              <a:t>3 на ожидание и 1 на речь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Ну что друзья, можем считать, что </a:t>
            </a:r>
            <a:r>
              <a:rPr lang="ru-RU" b="1" dirty="0"/>
              <a:t>разминка</a:t>
            </a:r>
            <a:r>
              <a:rPr lang="ru-RU" dirty="0"/>
              <a:t> к докладу по рискам прошла успешно?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У кого-то, кстати, появилось желание </a:t>
            </a:r>
            <a:r>
              <a:rPr lang="ru-RU" b="1" dirty="0"/>
              <a:t>переголосовать</a:t>
            </a:r>
            <a:r>
              <a:rPr lang="ru-RU" dirty="0"/>
              <a:t> за риск о том, что докладчик не приедете на собственное выступление?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Ладно, я на самом деле здесь. И очень рада видеть </a:t>
            </a:r>
            <a:r>
              <a:rPr lang="ru-RU" b="1" dirty="0"/>
              <a:t>знакомые лица</a:t>
            </a:r>
            <a:r>
              <a:rPr lang="ru-RU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Знаете, у нас с вами сегодня немного </a:t>
            </a:r>
            <a:r>
              <a:rPr lang="ru-RU" b="1" dirty="0"/>
              <a:t>необычный доклад</a:t>
            </a:r>
            <a:r>
              <a:rPr lang="ru-RU" dirty="0"/>
              <a:t>. И для того, чтоб он был интересным и полезным, я прошу вас активно участвовать.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Поэтому, не убирайте далеко ваши </a:t>
            </a:r>
            <a:r>
              <a:rPr lang="ru-RU" b="1" dirty="0"/>
              <a:t>телефоны</a:t>
            </a:r>
            <a:r>
              <a:rPr lang="ru-RU" dirty="0"/>
              <a:t>. И руки поднимайте или не поднимайте осознанно.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b="1" dirty="0"/>
              <a:t>Ваше мнение </a:t>
            </a:r>
            <a:r>
              <a:rPr lang="ru-RU" dirty="0"/>
              <a:t>важно.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А полученные результаты будут выложены уже сегодня вечером вместе с презентацией, и послужат нам в дальнейшем хорошим </a:t>
            </a:r>
            <a:r>
              <a:rPr lang="ru-RU" b="1" dirty="0"/>
              <a:t>подспорьем</a:t>
            </a:r>
            <a:r>
              <a:rPr lang="ru-RU" dirty="0"/>
              <a:t> в работе с рисками.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Но давайте </a:t>
            </a:r>
            <a:r>
              <a:rPr lang="ru-RU" b="1" dirty="0"/>
              <a:t>ближе к делу</a:t>
            </a:r>
            <a:r>
              <a:rPr lang="ru-RU" dirty="0"/>
              <a:t>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1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2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72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85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1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56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15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3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96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3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04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05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5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44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1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32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45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5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33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9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Непредвиденные обстоятельства существенно меняют ход проекта: 1 минута</a:t>
            </a:r>
          </a:p>
          <a:p>
            <a:r>
              <a:rPr lang="ru-RU" i="1" dirty="0"/>
              <a:t>Инструмент управления рисками используется формально. Реально не помогает в предупреждении и решении проблем: 1 минута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[1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Коллеги, кому из вас знакома ситуация, когда </a:t>
            </a:r>
            <a:r>
              <a:rPr lang="ru-RU" b="1" dirty="0"/>
              <a:t>непредвиденные обстоятельства меняют ход проекта</a:t>
            </a:r>
            <a:r>
              <a:rPr lang="ru-RU" dirty="0"/>
              <a:t>? Например: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на поздних этапах разработки клиент озвучивает </a:t>
            </a:r>
            <a:r>
              <a:rPr lang="ru-RU" u="sng" dirty="0"/>
              <a:t>новые архитектурно-важные требования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или из вашей команды </a:t>
            </a:r>
            <a:r>
              <a:rPr lang="ru-RU" u="sng" dirty="0"/>
              <a:t>уходит ключевой специалист</a:t>
            </a:r>
            <a:r>
              <a:rPr lang="ru-RU" dirty="0"/>
              <a:t>, на котором все держалось?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Приходилось ли вам в подобных ситуациях когда-то жалеть о том, что ничего не было сделано заранее, чтоб их </a:t>
            </a:r>
            <a:r>
              <a:rPr lang="ru-RU" b="1" dirty="0"/>
              <a:t>избежать</a:t>
            </a:r>
            <a:r>
              <a:rPr lang="ru-RU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Пожалуйста, </a:t>
            </a:r>
            <a:r>
              <a:rPr lang="ru-RU" b="1" dirty="0">
                <a:highlight>
                  <a:srgbClr val="00FFFF"/>
                </a:highlight>
              </a:rPr>
              <a:t>поднимите руки</a:t>
            </a:r>
            <a:r>
              <a:rPr lang="ru-RU" dirty="0">
                <a:highlight>
                  <a:srgbClr val="00FFFF"/>
                </a:highlight>
              </a:rPr>
              <a:t> </a:t>
            </a:r>
            <a:r>
              <a:rPr lang="ru-RU" dirty="0"/>
              <a:t>те, кто в той или иной мере </a:t>
            </a:r>
            <a:r>
              <a:rPr lang="ru-RU" b="1" dirty="0"/>
              <a:t>сталкивался с подобными ситуациями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Ну судя по всему, вопрос более чем </a:t>
            </a:r>
            <a:r>
              <a:rPr lang="ru-RU" b="1" dirty="0"/>
              <a:t>актуальный</a:t>
            </a: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[1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Такие ситуации мы называем </a:t>
            </a:r>
            <a:r>
              <a:rPr lang="ru-RU" b="1" dirty="0"/>
              <a:t>рисками</a:t>
            </a:r>
            <a:r>
              <a:rPr lang="ru-RU" dirty="0"/>
              <a:t>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И я уверена, что вы знаете о существовании </a:t>
            </a:r>
            <a:r>
              <a:rPr lang="ru-RU" b="1" dirty="0"/>
              <a:t>инструментов</a:t>
            </a:r>
            <a:r>
              <a:rPr lang="ru-RU" dirty="0"/>
              <a:t> управления ими.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Кто не слышал,  </a:t>
            </a:r>
            <a:r>
              <a:rPr lang="ru-RU" dirty="0">
                <a:highlight>
                  <a:srgbClr val="00FFFF"/>
                </a:highlight>
              </a:rPr>
              <a:t>Поднимите руки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Не много рук</a:t>
            </a:r>
            <a:r>
              <a:rPr lang="ru-RU" dirty="0"/>
              <a:t>. И это говорит о том, что </a:t>
            </a:r>
            <a:r>
              <a:rPr lang="ru-RU" b="1" dirty="0"/>
              <a:t>проблема существования рисков известна</a:t>
            </a:r>
            <a:r>
              <a:rPr lang="ru-RU" dirty="0"/>
              <a:t>. И более того, ее пытаются решать.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В некоторых компаниях, например в нашей, проектные риски действительно </a:t>
            </a:r>
            <a:r>
              <a:rPr lang="ru-RU" b="1" dirty="0"/>
              <a:t>логируются</a:t>
            </a:r>
            <a:r>
              <a:rPr lang="ru-RU" dirty="0"/>
              <a:t> и коммуницируются до высшего менеджмента.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dirty="0"/>
              <a:t>-</a:t>
            </a:r>
            <a:r>
              <a:rPr lang="en-US" dirty="0"/>
              <a:t>&gt; </a:t>
            </a:r>
            <a:r>
              <a:rPr lang="ru-RU" dirty="0"/>
              <a:t>Например, в таком вот виде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29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[1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Думаю, что большинство из вас знают уже, что риски не записываются вот так просто. И для каждого риска есть </a:t>
            </a:r>
            <a:r>
              <a:rPr lang="ru-RU" b="1" dirty="0"/>
              <a:t>условие</a:t>
            </a:r>
            <a:r>
              <a:rPr lang="ru-RU" dirty="0"/>
              <a:t>, т.е. при каком условии риск "сыграет"; и есть </a:t>
            </a:r>
            <a:r>
              <a:rPr lang="ru-RU" b="1" dirty="0"/>
              <a:t>результат</a:t>
            </a:r>
            <a:r>
              <a:rPr lang="ru-RU" dirty="0"/>
              <a:t>, т.е. что в таком случае произойдет, какими будут последствия.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Это не очень сложная задача, я ее уже </a:t>
            </a:r>
            <a:r>
              <a:rPr lang="ru-RU" b="1" dirty="0"/>
              <a:t>сделала за вас </a:t>
            </a:r>
            <a:r>
              <a:rPr lang="ru-RU" dirty="0"/>
              <a:t>в целях экономии времени. Давайте проговорим, какие 3 риска мы будем рассматривать в ходе доклада: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1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2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Ну и далее, представьте, что у нас не 3 риска, а все 20 тут. И описаны они, как правило, чуть </a:t>
            </a:r>
            <a:r>
              <a:rPr lang="ru-RU" b="1" dirty="0"/>
              <a:t>более подробно</a:t>
            </a:r>
            <a:r>
              <a:rPr lang="ru-RU" dirty="0"/>
              <a:t> (это здесь я упростила, чтоб нам легче было с ними работать).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Понятно, что </a:t>
            </a:r>
            <a:r>
              <a:rPr lang="ru-RU" b="1" dirty="0"/>
              <a:t>вероятность</a:t>
            </a:r>
            <a:r>
              <a:rPr lang="ru-RU" dirty="0"/>
              <a:t> их возникновения разная, и </a:t>
            </a:r>
            <a:r>
              <a:rPr lang="ru-RU" b="1" dirty="0"/>
              <a:t>степень влияния</a:t>
            </a:r>
            <a:r>
              <a:rPr lang="ru-RU" dirty="0"/>
              <a:t> тоже разная. И для того, что нам как-то понимать, какие риски имеют более высокий уровень, нам нужно это все как-то оценить. Вроде ничего сложного. Вопрос только в том, в чем же их оценивать.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3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/>
              <a:t>[</a:t>
            </a:r>
            <a:r>
              <a:rPr lang="ru-RU" i="1" dirty="0"/>
              <a:t>0.5</a:t>
            </a:r>
            <a:r>
              <a:rPr lang="en-US" i="1" dirty="0"/>
              <a:t> min]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Давайте проголосуем. </a:t>
            </a:r>
            <a:r>
              <a:rPr lang="ru-RU" dirty="0">
                <a:highlight>
                  <a:srgbClr val="FF00FF"/>
                </a:highlight>
              </a:rPr>
              <a:t>[mentimeter] 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Вы видите на экране и у себя на телефонах несколько вариантов. Можете выбрать один из них. (Можно начинать). Отдельно голосуем за измерение вероятности и изменение степени влияния.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Очень надеюсь, что вот уже сейчас, пока вы голосуете, вы задаетесь вопросом: а что значит "средний уровень", или что значит "8 из 10", или что значит "скорее да" или "скорее нет"..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Очень правильные вопросы, и кому на них отвечать, если не аналитику ))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4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34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/>
              <a:t>[</a:t>
            </a:r>
            <a:r>
              <a:rPr lang="ru-RU" i="1"/>
              <a:t>0,5</a:t>
            </a:r>
            <a:r>
              <a:rPr lang="en-US" i="1"/>
              <a:t> min]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/>
              <a:t>Но если с вероятностью возникновения все более или менее понятно, ну то есть ее действительно можно оценить по шкале или в процентах, то вот с влиянием риска все намного сложнее..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/>
              <a:t>Давайте посмотрим. Вы предложили изменять</a:t>
            </a:r>
            <a:r>
              <a:rPr lang="en-US"/>
              <a:t> </a:t>
            </a:r>
            <a:r>
              <a:rPr lang="ru-RU"/>
              <a:t>вероятность возникновения в: (перечисляем). Вроде неплохо, много вариантов, и можно выбрать.. А вот с измерением последствий сложнее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26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[1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i="0" dirty="0"/>
              <a:t>И на моей практике обсуждение масштаба возможных последствий очень часто оборачивалось в </a:t>
            </a:r>
            <a:r>
              <a:rPr lang="ru-RU" b="1" i="0" dirty="0"/>
              <a:t>бесконечные дискуссии</a:t>
            </a:r>
            <a:r>
              <a:rPr lang="ru-RU" i="0" dirty="0"/>
              <a:t>. Например: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b="1" i="0" dirty="0"/>
              <a:t>Архитектор</a:t>
            </a:r>
            <a:r>
              <a:rPr lang="ru-RU" i="0" dirty="0"/>
              <a:t> говорит, что риск 1 важнее, потому что он коренным образом влияет на архитектуру.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b="1" i="0" dirty="0"/>
              <a:t>Менеджер</a:t>
            </a:r>
            <a:r>
              <a:rPr lang="ru-RU" i="0" dirty="0"/>
              <a:t> считает, что риск 2 приоритетнее, потому что это вопрос денег, выделенных на проект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b="1" i="0" dirty="0"/>
              <a:t>Аналитик</a:t>
            </a:r>
            <a:r>
              <a:rPr lang="ru-RU" i="0" dirty="0"/>
              <a:t> говорит, что риск 3, если реализуется, нанесет нам такой урон репутации, что этот клиент вообще на захочет с нами работать и мы потеряем проект или аккаунт.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ну и т.д.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Я думаю, вы уже догадались, к чему я клоню. Напрашивается некая </a:t>
            </a:r>
            <a:r>
              <a:rPr lang="ru-RU" b="1" dirty="0"/>
              <a:t>систематизация того, на что эти риски влияют</a:t>
            </a:r>
            <a:r>
              <a:rPr lang="ru-RU" dirty="0"/>
              <a:t>. Ну вот первый, например – влияет на скоп, второй на объем работ, третий - бизнес клиента и нашу репутацию..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3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/>
              <a:t>[1 min]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/>
              <a:t>Давайте подумаем (и зафиксируем ваши мысли через [</a:t>
            </a:r>
            <a:r>
              <a:rPr lang="ru-RU">
                <a:highlight>
                  <a:srgbClr val="FF00FF"/>
                </a:highlight>
              </a:rPr>
              <a:t>mentimeter</a:t>
            </a:r>
            <a:r>
              <a:rPr lang="ru-RU"/>
              <a:t>] ) какие еще </a:t>
            </a:r>
            <a:r>
              <a:rPr lang="ru-RU" b="1"/>
              <a:t>категории зон влияния</a:t>
            </a:r>
            <a:r>
              <a:rPr lang="ru-RU"/>
              <a:t> можно выделить. У вас минута, вы можете начинать. Я бы предложила начать с категорий для этого кейса, и если останется время, расширить список другими категориями, которые также могут быть релевантными в других ситуациях.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/>
              <a:t>В дальнейшем при реальной работе вы всегда сможете обратиться к результатам этого брейншторма и выбрать наиболее важные параметры для вашего проекта.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/>
              <a:t>Посмотрим, что у нас получается.. (комментирую голосование: импровизирую, как указанные риски могут повлиять на различные параметры)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/>
              <a:t>Спасибо, эти результаты теперь наше общее достояние. Посмотрите, сколько вариантов!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/>
              <a:t>Но не все эти категории одинаково важны и полезных в различных ситуациях. И хорошо, если аналитик умеет профасилитировать командную работу для выбора 4-7 критических критериев, которые в итоге будут оцениваться в рамках проекта.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/>
              <a:t>Я заранее выбрала несколько критериев, и теперь предлагаю нам с вами вместе подумать, в чем же можно их оценить.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7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03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/>
              <a:t>[</a:t>
            </a:r>
            <a:r>
              <a:rPr lang="ru-RU" i="1" dirty="0"/>
              <a:t>1 </a:t>
            </a:r>
            <a:r>
              <a:rPr lang="en-US" i="1" dirty="0"/>
              <a:t>min]</a:t>
            </a:r>
            <a:endParaRPr lang="ru-RU" i="1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Возьмите пожалуйста ваши телефоны, и давайте выскажемся. [mentimeter] Будет несколько вопросов, переключаться они будут достаточно быстро и автоматически. У вас всего 30 секунд, чтоб ответить на каждый вопрос. Поэтому пишем кратко и практически первое, что придет в голову.</a:t>
            </a:r>
            <a:endParaRPr lang="en-US" i="0" dirty="0"/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Начнем с простого. В чем (по какой шкале) будем измерять, и крайние варианты оценки. </a:t>
            </a:r>
            <a:endParaRPr lang="en-US" i="0" dirty="0"/>
          </a:p>
          <a:p>
            <a:pPr marL="857250" marR="0" lvl="2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Например, вероятность может измеряться по десятибальной шкале, и крайние оценки 1 и 10.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i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i="0" dirty="0"/>
              <a:t>ИМП: вы предлагаете измерять влияние на скоп: юзер стори, фичи, количество требований.. Если скоп изменится на 2 бизнес требования - это много или мало?? 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681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Попытки управлять рисками приводят лишь к трате времени и пустым разговорам: 1 минута</a:t>
            </a:r>
          </a:p>
          <a:p>
            <a:r>
              <a:rPr lang="ru-RU" dirty="0"/>
              <a:t>________________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 </a:t>
            </a:r>
            <a:endParaRPr lang="ru-RU" b="1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[1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Я не буду говорить за тех менеджеров, которые получают такие риск-логи - уверена, это действительно даем им некое видение.. Эти вопросы мы оставим </a:t>
            </a:r>
            <a:r>
              <a:rPr lang="ru-RU" b="1" dirty="0"/>
              <a:t>за рамками</a:t>
            </a:r>
            <a:r>
              <a:rPr lang="ru-RU" dirty="0"/>
              <a:t> нашего сегодняшнего доклада..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У меня к вам другой вопрос. Что вы, как аналитик, сможете </a:t>
            </a:r>
            <a:r>
              <a:rPr lang="ru-RU" b="1" dirty="0"/>
              <a:t>сделать для уменьшения вероятности возникновения риска</a:t>
            </a:r>
            <a:r>
              <a:rPr lang="ru-RU" dirty="0"/>
              <a:t>?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Какую подкапотную работу понадобится сделать, чтоб предоставить информация о рисках в таком виде?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Как вы </a:t>
            </a:r>
            <a:r>
              <a:rPr lang="ru-RU" b="1" dirty="0"/>
              <a:t>построите работу с командой </a:t>
            </a:r>
            <a:r>
              <a:rPr lang="ru-RU" dirty="0"/>
              <a:t>над этими вопросами?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На основании каких данных вы будете </a:t>
            </a:r>
            <a:r>
              <a:rPr lang="ru-RU" b="1" dirty="0"/>
              <a:t>оценивать вероятность и приоритет </a:t>
            </a:r>
            <a:r>
              <a:rPr lang="ru-RU" dirty="0"/>
              <a:t>каждого риска?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 сожалению, очень часто работа с рисками расценивается формальность и</a:t>
            </a:r>
            <a:r>
              <a:rPr lang="ru-RU" b="1" dirty="0"/>
              <a:t> пустая трата времени, </a:t>
            </a:r>
            <a:r>
              <a:rPr lang="ru-RU" b="0" dirty="0"/>
              <a:t>и </a:t>
            </a:r>
            <a:r>
              <a:rPr lang="ru-RU" dirty="0"/>
              <a:t>занимается этим зачастую менеджер, в одиночку...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А могу попроссить </a:t>
            </a:r>
            <a:r>
              <a:rPr lang="ru-RU" dirty="0">
                <a:highlight>
                  <a:srgbClr val="00FFFF"/>
                </a:highlight>
              </a:rPr>
              <a:t>поднять руки</a:t>
            </a:r>
            <a:r>
              <a:rPr lang="ru-RU" dirty="0"/>
              <a:t> тех,кто встречал в своей практике такие инструменты или подходы управления рисками, которые </a:t>
            </a:r>
            <a:r>
              <a:rPr lang="ru-RU" b="1" dirty="0"/>
              <a:t>реально помогали </a:t>
            </a:r>
            <a:r>
              <a:rPr lang="ru-RU" dirty="0"/>
              <a:t>бы предупреждать их появление, заранее принимать меры и делать проект более предсказуемым?</a:t>
            </a:r>
            <a:endParaRPr lang="en-US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Спасибо! Думаю, вы подтвердите, что </a:t>
            </a:r>
            <a:r>
              <a:rPr lang="ru-RU" b="1" dirty="0"/>
              <a:t>грамотно выстроенная работа с рисками </a:t>
            </a:r>
            <a:r>
              <a:rPr lang="ru-RU" dirty="0"/>
              <a:t>действительно может существенно изменить качество принимаемых на проекте решений.</a:t>
            </a:r>
          </a:p>
          <a:p>
            <a:pPr marL="1200150" lvl="3" indent="-171450">
              <a:buFont typeface="Arial" panose="020B0604020202020204" pitchFamily="34" charset="0"/>
              <a:buChar char="•"/>
            </a:pPr>
            <a:r>
              <a:rPr lang="ru-RU" dirty="0"/>
              <a:t>И я буду благодарна вам за ваши </a:t>
            </a:r>
            <a:r>
              <a:rPr lang="ru-RU" b="1" dirty="0"/>
              <a:t>комментарии, вопросы и дополнения после презентации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3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[</a:t>
            </a:r>
            <a:r>
              <a:rPr lang="ru-RU" i="1" dirty="0"/>
              <a:t>1 </a:t>
            </a:r>
            <a:r>
              <a:rPr lang="en-US" i="1" dirty="0"/>
              <a:t>min]</a:t>
            </a:r>
            <a:endParaRPr lang="ru-RU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6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9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050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45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3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01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41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[min]</a:t>
            </a:r>
            <a:endParaRPr lang="ru-RU" i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Спасибо! Вы просто супер! Мы вместе только что придумали </a:t>
            </a:r>
            <a:r>
              <a:rPr lang="ru-RU" b="1" i="0" dirty="0"/>
              <a:t>столько разнообразных вариантов</a:t>
            </a:r>
            <a:r>
              <a:rPr lang="ru-RU" i="0" dirty="0"/>
              <a:t>.. Но дальше начинается самое интересное..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На примере влияния на скоп мы уже разобрали, </a:t>
            </a:r>
            <a:r>
              <a:rPr lang="ru-RU" b="1" i="0" dirty="0"/>
              <a:t>насколько по-разному можно изменять это влияние</a:t>
            </a:r>
            <a:r>
              <a:rPr lang="ru-RU" i="0" dirty="0"/>
              <a:t>. И здесь нет единого правильно ответа: он зависит от проекта, команды, тех компетенций, которые имеются при оценивании рисков, тех перспектив, которые важно рассматривать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Также и с другими зонами влияния.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И для того, чтоб выработать правильные критерии и шкалу оценки, необходимо провести командную калибровку, на которой: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Определить имеющие значение зоны влияния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Определить шкалу оценки, что имеено мы можем и должны оценивать в разрезе даже каждой зоны влияния (на примере скопа)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Откалибровать шкалу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Это сложно, и обычно сопровождается горячими дискуссиями. Зато помогает всем договорится о единых правилах, и лишает этих дискуссий уже реальные воркошопы по оценке рисков.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Ну и далее нам же нужно как-то эти риски сравнивать. А сравнивать такие разные понятия – сложно. Поэтому нам важно привести все наши оценки к некой единой шкале, и далее ее также откаллибровать.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Формально, казалось бы это легко: мы проставляем просто некие коэффициенты для 3 или 4 (сколько выбрали) градаций по каждой зоне влияния. Но практическая сложность в том, что эти результате эти шкалы должны быть сопоставимы.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То есть, например, единичка по зоне «скоп» должна быть сопоставима с единичками по зонам «объем работ», «качество и пр.». Также же с двойками, четверками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Опять же, градация шкал тоже может получаться разной. Кто-то использует подряд натуральные числа 1, 2, 3, 4.. Кому-то больше нравится ряд фибоначчи, гдекаждое последующее число это сумма предыдыщих: 1, 1, 2, 3, 5, 8 и т.д.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Мне больше нравится параболические функции (1, 2, 4, 9), т.к. Это дает оптимельное на мой взгляд увеличение шага, отражающего более критичность степени влияния более высоких рисков.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Но в любом случае, инструмент будет для вас реально рабочим только если бы хорошо его откалибруете. Иначе это будет активность ради активности, и она опять превратится в формальность.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575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[1 min]</a:t>
            </a:r>
            <a:endParaRPr lang="ru-RU" i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В итоге, мы получаем что-то похожее вот на такую таблицу: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Вы видите слева условия возникновения риска и его последствия.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В самой левой колонке с цифрами – оценки вероятности возникновения риска (как помните, мы там выбрали относительную шкалу в %)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Далее под бледным заголовком – это зоны влияния риска. Сумма баллов по каждой строке подсчитана в столце «Влияние».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То есть мы видим, что на данном примере потенциально самое большое влияние окажет второй риск, а самое малое – третий.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Но это еще не говорит нам  о том, что второй риск важнее третьего.  Как раз наоборот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Смотрите, вероятность появления третьяго риска мы оценили на 4, а второго – на единицу.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Итоговый уровень риска – это произведение вероятности на степень влияния.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И в итоге в правой колонке мы видим, какие риски для нас приоритетенее. 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i="0" dirty="0"/>
              <a:t>Именно этот уровень и является для нам критерим приоритетности рисков.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90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И это еще не все. Вы же понимаете, что выявить риски и оценить их – это еще только полдела. На это работа не заканчивается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А далее нам нужно опредилить стратегию работы с риском. Их всего 4: снизить, передать (делегировать), принять, уклониться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Обозначить общий план работы с ним (митигации)</a:t>
            </a:r>
          </a:p>
          <a:p>
            <a:pPr marL="1200150" lvl="3" indent="-171450">
              <a:buFont typeface="Arial" panose="020B0604020202020204" pitchFamily="34" charset="0"/>
              <a:buChar char="•"/>
            </a:pPr>
            <a:r>
              <a:rPr lang="ru-RU" dirty="0"/>
              <a:t>Прописать конкретные шаги и назначить ответсвенного за риск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Например, для первого риска (о том, что выбранная система не поддержит интеграцию), мы можем определиться со следующим: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Т.к. Конечное решение принимает клиент, и мы скорее всего знаем его системный ландшафт хуже, было бы неправильно полностью брать на себя ответственность за риск. То есть в конечно счете его нужно передать клиенту. Но будет очень хорошо с нашей стороны, если мы предварительно снизим его, предоставив клиенту свое обоснованное видение и сравнительный анализ систем по интеграционным возможностям всех выбираемых систем.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Для этого, мы поручим архитектору сделать этот анализ, проверем внутренне ревью и потом уже представим результаты клиенту. Владельцем риска назначим архитектора.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1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[</a:t>
            </a:r>
            <a:r>
              <a:rPr lang="ru-RU" i="1" dirty="0"/>
              <a:t>3</a:t>
            </a:r>
            <a:r>
              <a:rPr lang="en-US" i="1" dirty="0"/>
              <a:t> min]</a:t>
            </a:r>
            <a:endParaRPr lang="ru-RU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Давайте </a:t>
            </a:r>
            <a:r>
              <a:rPr lang="ru-RU" b="1" dirty="0"/>
              <a:t>рассмотрим пример</a:t>
            </a:r>
            <a:r>
              <a:rPr lang="ru-RU" dirty="0"/>
              <a:t>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Прошу вникнуть в его суть, потому как мы будем возвращаться к нему несколько раз.</a:t>
            </a:r>
            <a:br>
              <a:rPr lang="ru-RU" dirty="0"/>
            </a:b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Клиент </a:t>
            </a:r>
            <a:r>
              <a:rPr lang="ru-RU" b="1" dirty="0"/>
              <a:t>выбирает SAAS платформу </a:t>
            </a:r>
            <a:r>
              <a:rPr lang="ru-RU" dirty="0"/>
              <a:t>на основе </a:t>
            </a:r>
            <a:r>
              <a:rPr lang="ru-RU" b="1" dirty="0"/>
              <a:t>опросника</a:t>
            </a:r>
            <a:r>
              <a:rPr lang="ru-RU" dirty="0"/>
              <a:t> на 150 пунктов.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Команда поставщика платформы будет конфигурировать ее по собранными нами требованиям. </a:t>
            </a:r>
            <a:r>
              <a:rPr lang="ru-RU" b="1" dirty="0"/>
              <a:t>Мы будем отвечать </a:t>
            </a:r>
            <a:r>
              <a:rPr lang="ru-RU" dirty="0"/>
              <a:t>за реализацию бизнес- и пользовательских требований на этой платформе, за интеграцию этой платформы с системами клиента и за поставку end-to-end.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b="1" dirty="0"/>
              <a:t>Мы видим риски </a:t>
            </a:r>
            <a:r>
              <a:rPr lang="ru-RU" dirty="0"/>
              <a:t>выбора платформ, и не хотим, чтоб клиент выбрал "слабое решение"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Ответы были получены от 8 вендоров.  </a:t>
            </a:r>
            <a:r>
              <a:rPr lang="ru-RU" b="1" dirty="0"/>
              <a:t>Обсуждение</a:t>
            </a:r>
            <a:r>
              <a:rPr lang="ru-RU" dirty="0"/>
              <a:t> всех 150 пунктов по 8 платформам (а это 1200 ответов) </a:t>
            </a:r>
            <a:r>
              <a:rPr lang="ru-RU" b="1" dirty="0"/>
              <a:t>не представляется возможным</a:t>
            </a:r>
            <a:r>
              <a:rPr lang="ru-RU" dirty="0"/>
              <a:t>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Клиент явно "</a:t>
            </a:r>
            <a:r>
              <a:rPr lang="ru-RU" b="1" dirty="0"/>
              <a:t>буксует</a:t>
            </a:r>
            <a:r>
              <a:rPr lang="ru-RU" dirty="0"/>
              <a:t>" с приемом решения. Обсуждения плюсов-минусов разных платформ превращается в бесконечные </a:t>
            </a:r>
            <a:r>
              <a:rPr lang="ru-RU" b="1" dirty="0"/>
              <a:t>бесформенные дискуссии</a:t>
            </a:r>
            <a:r>
              <a:rPr lang="ru-RU" dirty="0"/>
              <a:t>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И неплохо было бы ему как-то </a:t>
            </a:r>
            <a:r>
              <a:rPr lang="ru-RU" b="1" dirty="0"/>
              <a:t>помочь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Но решение очень сложное. Предусмотреть все невозможно. И нам </a:t>
            </a:r>
            <a:r>
              <a:rPr lang="ru-RU" b="1" dirty="0"/>
              <a:t>не хочется нести ответственность</a:t>
            </a:r>
            <a:r>
              <a:rPr lang="ru-RU" dirty="0"/>
              <a:t> за его принятие.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От членов нашей команды звучат такие заявления, как "</a:t>
            </a:r>
            <a:r>
              <a:rPr lang="ru-RU" b="1" dirty="0"/>
              <a:t>пусть сами выберут</a:t>
            </a:r>
            <a:r>
              <a:rPr lang="ru-RU" dirty="0"/>
              <a:t>, а мы уже будем разбираться с тем, что получим"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Но, </a:t>
            </a:r>
            <a:r>
              <a:rPr lang="ru-RU" b="1" dirty="0"/>
              <a:t>оставаясь в стороне, мы </a:t>
            </a:r>
            <a:r>
              <a:rPr lang="ru-RU" dirty="0"/>
              <a:t>во-первых, работаем против репутации своей компании; во-вторых, ставим под вопрос успех проекта вообще, так как интегрировать это решение в сущ. арх. ландшафт клиента - наша задача.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64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/>
              <a:t>[</a:t>
            </a:r>
            <a:r>
              <a:rPr lang="ru-RU" i="1" dirty="0"/>
              <a:t>0,5</a:t>
            </a:r>
            <a:r>
              <a:rPr lang="en-US" i="1" dirty="0"/>
              <a:t> min]</a:t>
            </a:r>
            <a:endParaRPr lang="ru-RU" i="1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Давайте для практики попробуем определить стратегию и ближайшие действия для риска с необходимостью кастомизации.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Напоминаю, суть риска в том, что выбранная платформа может не поддерживать из коробки нужной клиенту функциональности. Это значит, что нам придется вручную допиливать и кастомизировать. А это всегда выливается в бОльшие расходы и объем работ.</a:t>
            </a:r>
          </a:p>
          <a:p>
            <a:pPr marL="857250" marR="0" lvl="2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Выбрали стратегию? Переключаемся на следующий слайд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81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80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/>
              <a:t>[</a:t>
            </a:r>
            <a:r>
              <a:rPr lang="ru-RU" i="1" dirty="0"/>
              <a:t>1,5</a:t>
            </a:r>
            <a:r>
              <a:rPr lang="en-US" i="1" dirty="0"/>
              <a:t> min]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И пишем ближашие действия. Напишите хотя бы одно, лучше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149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92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81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78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60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618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490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/>
              <a:t>[1 min]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И вот тут давайте попробуем подойти к решению вопроса о выборе SAAS платформы со </a:t>
            </a:r>
            <a:r>
              <a:rPr lang="ru-RU" b="1" dirty="0"/>
              <a:t>стороны рисков</a:t>
            </a:r>
            <a:r>
              <a:rPr lang="ru-RU" dirty="0"/>
              <a:t>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dirty="0"/>
              <a:t>Я уверена, что даже не зная подробностей, что там было в опроснике, вы сможете </a:t>
            </a:r>
            <a:r>
              <a:rPr lang="ru-RU" b="1" dirty="0"/>
              <a:t>сходу назвать несколько рисков</a:t>
            </a:r>
            <a:r>
              <a:rPr lang="ru-RU" dirty="0"/>
              <a:t>, которые могут реализоваться, если мы сейчас ничего не предпримем.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ru-RU" dirty="0"/>
              <a:t>Пожалуйста, возьмите свои телефоны </a:t>
            </a:r>
            <a:r>
              <a:rPr lang="ru-RU" dirty="0">
                <a:highlight>
                  <a:srgbClr val="FF00FF"/>
                </a:highlight>
              </a:rPr>
              <a:t>[mentimeter] </a:t>
            </a:r>
            <a:r>
              <a:rPr lang="ru-RU" dirty="0"/>
              <a:t>и назовите эти </a:t>
            </a:r>
            <a:r>
              <a:rPr lang="ru-RU" b="1" dirty="0"/>
              <a:t>риски в наиболее простой форме</a:t>
            </a:r>
            <a:r>
              <a:rPr lang="ru-RU" dirty="0"/>
              <a:t>: буквально 3-4-5 слов про каждый. - Только чтобы была понятна суть. (Раскладывать на составляющие пока не надо). 1-2 рисков будет достаточно с каждого, но если успеете предложить больше - шикарно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ru-RU" i="1" dirty="0"/>
              <a:t>Комментирую появление рисков</a:t>
            </a:r>
            <a:endParaRPr lang="en-US" i="1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Супер, спасибо! Смотрите, какой у нас получился брейншторм. Всего за 1 минуту </a:t>
            </a:r>
            <a:r>
              <a:rPr lang="ru-RU" b="1" i="0" dirty="0"/>
              <a:t>мы получили более сотни предложений </a:t>
            </a:r>
            <a:r>
              <a:rPr lang="ru-RU" i="0" dirty="0"/>
              <a:t>по рисками.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Теперь нужно найти одного аналитика, и попросить его причесать это в эксельку, исключить дубликаты</a:t>
            </a:r>
            <a:r>
              <a:rPr lang="en-US" i="0" dirty="0"/>
              <a:t>, </a:t>
            </a:r>
            <a:r>
              <a:rPr lang="ru-RU" i="0" dirty="0"/>
              <a:t>ограничения, какие-то нерелеватные инпуты и получить таким образом </a:t>
            </a:r>
            <a:r>
              <a:rPr lang="ru-RU" b="1" i="0" dirty="0"/>
              <a:t>лог, с которого можно начинать работу</a:t>
            </a:r>
            <a:r>
              <a:rPr lang="ru-RU" i="0" dirty="0"/>
              <a:t>. Все результаты нашей совместной работы я обязательно вставлю в итоговую презентацию. </a:t>
            </a:r>
          </a:p>
          <a:p>
            <a:pPr marL="857250" marR="0" lvl="2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i="0" dirty="0"/>
              <a:t>Ну, а так как у нас с вами всего полчаса, мы немного упростим себе задачу, и далее будем </a:t>
            </a:r>
            <a:r>
              <a:rPr lang="ru-RU" b="1" i="0" dirty="0"/>
              <a:t>рассматривать всего 3 риска</a:t>
            </a:r>
            <a:r>
              <a:rPr lang="ru-RU" i="0" dirty="0"/>
              <a:t>. Они, возможно, не самые критические из всего того, что вы предложили. Но зато дают хорошую почву для тренировки.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40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59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69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966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041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786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509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861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711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i="0" dirty="0"/>
              <a:t>В итоге в правой колонке мы получаем список действий. Хорошо бы сразу, конечно, указывать там и даты, когда это будет сделать.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ru-RU" i="0" dirty="0"/>
              <a:t>В любом случае, вот эти уже </a:t>
            </a:r>
            <a:r>
              <a:rPr lang="en-US" i="0" dirty="0"/>
              <a:t>action items </a:t>
            </a:r>
            <a:r>
              <a:rPr lang="ru-RU" i="0" dirty="0"/>
              <a:t>вы можете непосредственно включать в вашие проектные активности, планировать на них время, сессии, и понимать, формулировать ожидания к результаты и даты его получения.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372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9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01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7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4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466" y="141241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DATE OR VENUE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1466" y="3049747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Please add subtitle here</a:t>
            </a:r>
          </a:p>
        </p:txBody>
      </p:sp>
      <p:pic>
        <p:nvPicPr>
          <p:cNvPr id="5" name="Picture Placeholder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37" y="0"/>
            <a:ext cx="3810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333937" y="0"/>
            <a:ext cx="3810000" cy="5143500"/>
          </a:xfrm>
          <a:prstGeom prst="rect">
            <a:avLst/>
          </a:prstGeom>
          <a:solidFill>
            <a:srgbClr val="46454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627880" y="511280"/>
            <a:ext cx="891284" cy="3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8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8" y="1092491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0972" y="1092491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one title here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7188" y="4120134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57188" y="1698020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7188" y="2303549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7188" y="2909078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57188" y="3514607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10972" y="1697608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TWO title here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710972" y="2302725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THREE title here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710972" y="2907842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…</a:t>
            </a: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710972" y="3512959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And delete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710972" y="4118077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The extras</a:t>
            </a: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2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73894" y="1780394"/>
            <a:ext cx="3986211" cy="269635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73893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73893" y="1437495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Please put title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333999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228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406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215867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480321" y="1780394"/>
            <a:ext cx="3993357" cy="269635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0321" y="1079500"/>
            <a:ext cx="3986213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Please put name here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894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2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80321" y="1437495"/>
            <a:ext cx="399354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Please put title here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orient="horz" pos="15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Color Canv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>
                <a:latin typeface="+mj-lt"/>
              </a:rPr>
              <a:t>In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consectetur</a:t>
            </a:r>
            <a:r>
              <a:rPr lang="en-US" sz="1100">
                <a:latin typeface="+mj-lt"/>
              </a:rPr>
              <a:t>. In dolor ipsum, gravida et </a:t>
            </a:r>
            <a:r>
              <a:rPr lang="en-US" sz="1100" err="1">
                <a:latin typeface="+mj-lt"/>
              </a:rPr>
              <a:t>sagittis</a:t>
            </a:r>
            <a:r>
              <a:rPr lang="en-US" sz="1100">
                <a:latin typeface="+mj-lt"/>
              </a:rPr>
              <a:t> id, </a:t>
            </a:r>
            <a:r>
              <a:rPr lang="en-US" sz="1100" err="1">
                <a:latin typeface="+mj-lt"/>
              </a:rPr>
              <a:t>sollicitudin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nisl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tempus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. Nam in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metus</a:t>
            </a:r>
            <a:r>
              <a:rPr lang="en-US" sz="1100">
                <a:latin typeface="+mj-lt"/>
              </a:rPr>
              <a:t>, ac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purus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consequat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lectus</a:t>
            </a:r>
            <a:r>
              <a:rPr lang="en-US" sz="1100">
                <a:latin typeface="+mj-lt"/>
              </a:rPr>
              <a:t> sit </a:t>
            </a:r>
            <a:r>
              <a:rPr lang="en-US" sz="1100" err="1">
                <a:latin typeface="+mj-lt"/>
              </a:rPr>
              <a:t>amet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pharetra,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venenatis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erat</a:t>
            </a:r>
            <a:r>
              <a:rPr lang="en-US" sz="1100">
                <a:latin typeface="+mj-lt"/>
              </a:rPr>
              <a:t> libero.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lorem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commodo</a:t>
            </a:r>
            <a:r>
              <a:rPr lang="en-US" sz="1100">
                <a:latin typeface="+mj-lt"/>
              </a:rPr>
              <a:t> vitae ex at, pharetra convallis </a:t>
            </a:r>
            <a:r>
              <a:rPr lang="en-US" sz="1100" err="1">
                <a:latin typeface="+mj-lt"/>
              </a:rPr>
              <a:t>nunc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vehicula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mauris</a:t>
            </a:r>
            <a:r>
              <a:rPr lang="en-US" sz="1100">
                <a:latin typeface="+mj-lt"/>
              </a:rPr>
              <a:t> ligula. </a:t>
            </a:r>
            <a:r>
              <a:rPr lang="en-US" sz="1100" err="1">
                <a:latin typeface="+mj-lt"/>
              </a:rPr>
              <a:t>Suspendisse</a:t>
            </a:r>
            <a:r>
              <a:rPr lang="en-US" sz="1100">
                <a:latin typeface="+mj-lt"/>
              </a:rPr>
              <a:t> in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congue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odio</a:t>
            </a:r>
            <a:r>
              <a:rPr lang="en-US" sz="1100">
                <a:latin typeface="+mj-lt"/>
              </a:rPr>
              <a:t> pharetra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. Nam </a:t>
            </a:r>
            <a:r>
              <a:rPr lang="en-US" sz="1100" err="1">
                <a:latin typeface="+mj-lt"/>
              </a:rPr>
              <a:t>vel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auctor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justo</a:t>
            </a:r>
            <a:r>
              <a:rPr lang="en-US" sz="1100">
                <a:latin typeface="+mj-lt"/>
              </a:rPr>
              <a:t>, vitae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Duis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sapien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pellentesque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massa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Nulla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feugiat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turpis</a:t>
            </a:r>
            <a:r>
              <a:rPr lang="en-US" sz="1100">
                <a:latin typeface="+mj-lt"/>
              </a:rPr>
              <a:t> et </a:t>
            </a:r>
            <a:r>
              <a:rPr lang="en-US" sz="1100" err="1">
                <a:latin typeface="+mj-lt"/>
              </a:rPr>
              <a:t>posuere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ipsum </a:t>
            </a:r>
            <a:r>
              <a:rPr lang="en-US" sz="1100" err="1">
                <a:latin typeface="+mj-lt"/>
              </a:rPr>
              <a:t>sem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tincidunt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est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ante semper diam. </a:t>
            </a:r>
            <a:r>
              <a:rPr lang="en-US" sz="1100" err="1">
                <a:latin typeface="+mj-lt"/>
              </a:rPr>
              <a:t>Nullam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quis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sem. </a:t>
            </a:r>
            <a:r>
              <a:rPr lang="en-US" sz="1100" err="1">
                <a:latin typeface="+mj-lt"/>
              </a:rPr>
              <a:t>Morbi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iaculis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elit</a:t>
            </a:r>
            <a:r>
              <a:rPr lang="en-US" sz="1100">
                <a:latin typeface="+mj-lt"/>
              </a:rPr>
              <a:t>, non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ac.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ultrices</a:t>
            </a:r>
            <a:r>
              <a:rPr lang="en-US" sz="1100">
                <a:latin typeface="+mj-lt"/>
              </a:rPr>
              <a:t> mi lorem,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5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n Color Canv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9" y="1079500"/>
            <a:ext cx="3986214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0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Color Canva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1127175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</a:p>
          <a:p>
            <a:pPr lvl="0"/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35751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/>
              <a:t>ADD TITILE HERE</a:t>
            </a:r>
          </a:p>
        </p:txBody>
      </p:sp>
      <p:sp>
        <p:nvSpPr>
          <p:cNvPr id="4" name="Title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31463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/>
              <a:t>ADD TITILE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body" sz="quarter" idx="12" hasCustomPrompt="1"/>
          </p:nvPr>
        </p:nvSpPr>
        <p:spPr>
          <a:xfrm>
            <a:off x="1127175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/>
              <a:t>ADD TITILE HERE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735751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</a:p>
          <a:p>
            <a:pPr lvl="0"/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3431463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</a:p>
          <a:p>
            <a:pPr lvl="0"/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7371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EPAM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80953" y="2098360"/>
            <a:ext cx="5582093" cy="5873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algn="ctr">
              <a:lnSpc>
                <a:spcPts val="2400"/>
              </a:lnSpc>
            </a:pPr>
            <a:r>
              <a:rPr lang="en-US" sz="1600" baseline="0">
                <a:solidFill>
                  <a:schemeClr val="bg1"/>
                </a:solidFill>
                <a:latin typeface="+mj-lt"/>
              </a:rPr>
              <a:t>Please add call out or quote here</a:t>
            </a:r>
            <a:br>
              <a:rPr lang="en-US" sz="1600" baseline="0">
                <a:solidFill>
                  <a:schemeClr val="bg1"/>
                </a:solidFill>
                <a:latin typeface="+mj-lt"/>
              </a:rPr>
            </a:br>
            <a:r>
              <a:rPr lang="en-US" sz="1600" baseline="0">
                <a:solidFill>
                  <a:schemeClr val="bg1"/>
                </a:solidFill>
                <a:latin typeface="+mj-lt"/>
              </a:rPr>
              <a:t>sit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consectetur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nec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gravida,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dapibus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turpis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porttitor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tincidunt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nibh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Orci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varius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natoque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penatibus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et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magnis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dis parturient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montes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nascetur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ridiculus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mus. Nam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eget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enim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mauris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Vivamus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sit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congue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nunc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Duis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posuere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rutrum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quis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justo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Phasellus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bibendum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vehicula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id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ornare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Nam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commodo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purus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Proin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lectus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leo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in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lacinia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convallis. </a:t>
            </a:r>
            <a:endParaRPr lang="en-US" sz="1600" b="1" spc="200" baseline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>
            <a:off x="1" y="-122440"/>
            <a:ext cx="1548202" cy="1187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 rot="10800000">
            <a:off x="7595798" y="3681859"/>
            <a:ext cx="1548202" cy="1187447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6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31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040C60-A39E-8442-A520-BA092303AC98}"/>
              </a:ext>
            </a:extLst>
          </p:cNvPr>
          <p:cNvCxnSpPr/>
          <p:nvPr userDrawn="1"/>
        </p:nvCxnSpPr>
        <p:spPr>
          <a:xfrm flipV="1">
            <a:off x="5986464" y="703218"/>
            <a:ext cx="0" cy="4123421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1FF28FE-B84E-5D44-B6A6-4B55087B12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1726"/>
            <a:ext cx="5986464" cy="40899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7" name="Shape 920">
            <a:extLst>
              <a:ext uri="{FF2B5EF4-FFF2-40B4-BE49-F238E27FC236}">
                <a16:creationId xmlns:a16="http://schemas.microsoft.com/office/drawing/2014/main" id="{D1A5E50C-7A92-6F49-870C-2507B203D755}"/>
              </a:ext>
            </a:extLst>
          </p:cNvPr>
          <p:cNvSpPr/>
          <p:nvPr userDrawn="1"/>
        </p:nvSpPr>
        <p:spPr>
          <a:xfrm>
            <a:off x="5986464" y="711726"/>
            <a:ext cx="3157536" cy="51859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8575" rIns="0" bIns="28575" anchor="ctr">
            <a:noAutofit/>
          </a:bodyPr>
          <a:lstStyle/>
          <a:p>
            <a:pPr marR="23813" indent="23813" algn="ctr" defTabSz="309567">
              <a:lnSpc>
                <a:spcPct val="90000"/>
              </a:lnSpc>
              <a:defRPr sz="2800" cap="all">
                <a:solidFill>
                  <a:srgbClr val="FFFFFF"/>
                </a:solidFill>
                <a:latin typeface="Oswald DemiBold"/>
                <a:ea typeface="Oswald DemiBold"/>
                <a:cs typeface="Oswald DemiBold"/>
                <a:sym typeface="Oswald DemiBold"/>
              </a:defRPr>
            </a:pPr>
            <a:endParaRPr sz="1200" b="1" kern="0" cap="all" spc="1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Oswald DemiBold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6B7237-6AD3-844E-9A6E-C3E0C1013A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6462" y="769496"/>
            <a:ext cx="3157537" cy="438912"/>
          </a:xfrm>
          <a:noFill/>
          <a:ln>
            <a:noFill/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/>
              <a:t>ADD TITILE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4328E10-B013-0A4C-A50C-6D1D6CFD70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93213" y="1772289"/>
            <a:ext cx="2656378" cy="3054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8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ts val="148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D56F5B-8455-0345-910E-53CDD8476F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3213" y="1429389"/>
            <a:ext cx="2656378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</p:spTree>
    <p:extLst>
      <p:ext uri="{BB962C8B-B14F-4D97-AF65-F5344CB8AC3E}">
        <p14:creationId xmlns:p14="http://schemas.microsoft.com/office/powerpoint/2010/main" val="151189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Custom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466" y="141241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1466" y="3843769"/>
            <a:ext cx="1945326" cy="399456"/>
          </a:xfrm>
        </p:spPr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DATE OR VENUE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1466" y="3049747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Please add subtitle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US"/>
              <a:t>Please add cover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73801" y="0"/>
            <a:ext cx="530352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627880" y="511280"/>
            <a:ext cx="891284" cy="316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81AF72-7AD6-334A-BFA2-32789379DA3D}"/>
              </a:ext>
            </a:extLst>
          </p:cNvPr>
          <p:cNvSpPr txBox="1"/>
          <p:nvPr userDrawn="1"/>
        </p:nvSpPr>
        <p:spPr>
          <a:xfrm>
            <a:off x="421400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PUBLIC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2021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264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38DE0-131E-E04E-BD2E-B00FD5B34CB6}"/>
              </a:ext>
            </a:extLst>
          </p:cNvPr>
          <p:cNvSpPr txBox="1"/>
          <p:nvPr userDrawn="1"/>
        </p:nvSpPr>
        <p:spPr>
          <a:xfrm>
            <a:off x="1307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PUBLIC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2021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554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EP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>
                <a:latin typeface="+mn-lt"/>
              </a:defRPr>
            </a:lvl1pPr>
          </a:lstStyle>
          <a:p>
            <a:r>
              <a:rPr lang="en-US"/>
              <a:t>Please add BREAKER SLIDE TITLE HERE</a:t>
            </a:r>
            <a:br>
              <a:rPr lang="en-US"/>
            </a:br>
            <a:r>
              <a:rPr lang="en-US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860875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Br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/>
              <a:t>Please add BREAKER SLIDE TITLE HERE</a:t>
            </a:r>
            <a:br>
              <a:rPr lang="en-US"/>
            </a:br>
            <a:r>
              <a:rPr lang="en-US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3046195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Lim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/>
              <a:t>Please add BREAKER SLIDE TITLE HERE</a:t>
            </a:r>
            <a:br>
              <a:rPr lang="en-US"/>
            </a:br>
            <a:r>
              <a:rPr lang="en-US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625251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Cor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/>
              <a:t>Please add BREAKER SLIDE TITLE HERE</a:t>
            </a:r>
            <a:br>
              <a:rPr lang="en-US"/>
            </a:br>
            <a:r>
              <a:rPr lang="en-US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216545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E38DE0-131E-E04E-BD2E-B00FD5B34CB6}"/>
              </a:ext>
            </a:extLst>
          </p:cNvPr>
          <p:cNvSpPr txBox="1"/>
          <p:nvPr userDrawn="1"/>
        </p:nvSpPr>
        <p:spPr>
          <a:xfrm>
            <a:off x="1307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PUBLIC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2021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787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>
                <a:latin typeface="+mj-lt"/>
              </a:rPr>
              <a:t>In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consectetur</a:t>
            </a:r>
            <a:r>
              <a:rPr lang="en-US" sz="1100">
                <a:latin typeface="+mj-lt"/>
              </a:rPr>
              <a:t>. In dolor ipsum, gravida et </a:t>
            </a:r>
            <a:r>
              <a:rPr lang="en-US" sz="1100" err="1">
                <a:latin typeface="+mj-lt"/>
              </a:rPr>
              <a:t>sagittis</a:t>
            </a:r>
            <a:r>
              <a:rPr lang="en-US" sz="1100">
                <a:latin typeface="+mj-lt"/>
              </a:rPr>
              <a:t> id, </a:t>
            </a:r>
            <a:r>
              <a:rPr lang="en-US" sz="1100" err="1">
                <a:latin typeface="+mj-lt"/>
              </a:rPr>
              <a:t>sollicitudin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nisl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tempus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. Nam in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metus</a:t>
            </a:r>
            <a:r>
              <a:rPr lang="en-US" sz="1100">
                <a:latin typeface="+mj-lt"/>
              </a:rPr>
              <a:t>, ac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purus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consequat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lectus</a:t>
            </a:r>
            <a:r>
              <a:rPr lang="en-US" sz="1100">
                <a:latin typeface="+mj-lt"/>
              </a:rPr>
              <a:t> sit </a:t>
            </a:r>
            <a:r>
              <a:rPr lang="en-US" sz="1100" err="1">
                <a:latin typeface="+mj-lt"/>
              </a:rPr>
              <a:t>amet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pharetra,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venenatis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erat</a:t>
            </a:r>
            <a:r>
              <a:rPr lang="en-US" sz="1100">
                <a:latin typeface="+mj-lt"/>
              </a:rPr>
              <a:t> libero.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lorem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commodo</a:t>
            </a:r>
            <a:r>
              <a:rPr lang="en-US" sz="1100">
                <a:latin typeface="+mj-lt"/>
              </a:rPr>
              <a:t> vitae ex at, pharetra convallis </a:t>
            </a:r>
            <a:r>
              <a:rPr lang="en-US" sz="1100" err="1">
                <a:latin typeface="+mj-lt"/>
              </a:rPr>
              <a:t>nunc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vehicula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mauris</a:t>
            </a:r>
            <a:r>
              <a:rPr lang="en-US" sz="1100">
                <a:latin typeface="+mj-lt"/>
              </a:rPr>
              <a:t> ligula. </a:t>
            </a:r>
            <a:r>
              <a:rPr lang="en-US" sz="1100" err="1">
                <a:latin typeface="+mj-lt"/>
              </a:rPr>
              <a:t>Suspendisse</a:t>
            </a:r>
            <a:r>
              <a:rPr lang="en-US" sz="1100">
                <a:latin typeface="+mj-lt"/>
              </a:rPr>
              <a:t> in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congue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odio</a:t>
            </a:r>
            <a:r>
              <a:rPr lang="en-US" sz="1100">
                <a:latin typeface="+mj-lt"/>
              </a:rPr>
              <a:t> pharetra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. Nam </a:t>
            </a:r>
            <a:r>
              <a:rPr lang="en-US" sz="1100" err="1">
                <a:latin typeface="+mj-lt"/>
              </a:rPr>
              <a:t>vel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auctor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justo</a:t>
            </a:r>
            <a:r>
              <a:rPr lang="en-US" sz="1100">
                <a:latin typeface="+mj-lt"/>
              </a:rPr>
              <a:t>, vitae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Duis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sapien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pellentesque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massa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Nulla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feugiat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turpis</a:t>
            </a:r>
            <a:r>
              <a:rPr lang="en-US" sz="1100">
                <a:latin typeface="+mj-lt"/>
              </a:rPr>
              <a:t> et </a:t>
            </a:r>
            <a:r>
              <a:rPr lang="en-US" sz="1100" err="1">
                <a:latin typeface="+mj-lt"/>
              </a:rPr>
              <a:t>posuere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ipsum </a:t>
            </a:r>
            <a:r>
              <a:rPr lang="en-US" sz="1100" err="1">
                <a:latin typeface="+mj-lt"/>
              </a:rPr>
              <a:t>sem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tincidunt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est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ante semper diam. </a:t>
            </a:r>
            <a:r>
              <a:rPr lang="en-US" sz="1100" err="1">
                <a:latin typeface="+mj-lt"/>
              </a:rPr>
              <a:t>Nullam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quis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sem. </a:t>
            </a:r>
            <a:r>
              <a:rPr lang="en-US" sz="1100" err="1">
                <a:latin typeface="+mj-lt"/>
              </a:rPr>
              <a:t>Morbi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iaculis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elit</a:t>
            </a:r>
            <a:r>
              <a:rPr lang="en-US" sz="1100">
                <a:latin typeface="+mj-lt"/>
              </a:rPr>
              <a:t>, non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ac.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ultrices</a:t>
            </a:r>
            <a:r>
              <a:rPr lang="en-US" sz="1100">
                <a:latin typeface="+mj-lt"/>
              </a:rPr>
              <a:t> mi lorem,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2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00600" y="1079500"/>
            <a:ext cx="3986213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7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422400"/>
            <a:ext cx="8429625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>
                <a:latin typeface="+mj-lt"/>
              </a:rPr>
              <a:t>In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consectetur</a:t>
            </a:r>
            <a:r>
              <a:rPr lang="en-US" sz="1100">
                <a:latin typeface="+mj-lt"/>
              </a:rPr>
              <a:t>. In dolor ipsum, gravida et </a:t>
            </a:r>
            <a:r>
              <a:rPr lang="en-US" sz="1100" err="1">
                <a:latin typeface="+mj-lt"/>
              </a:rPr>
              <a:t>sagittis</a:t>
            </a:r>
            <a:r>
              <a:rPr lang="en-US" sz="1100">
                <a:latin typeface="+mj-lt"/>
              </a:rPr>
              <a:t> id, </a:t>
            </a:r>
            <a:r>
              <a:rPr lang="en-US" sz="1100" err="1">
                <a:latin typeface="+mj-lt"/>
              </a:rPr>
              <a:t>sollicitudin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nisl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tempus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. Nam in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metus</a:t>
            </a:r>
            <a:r>
              <a:rPr lang="en-US" sz="1100">
                <a:latin typeface="+mj-lt"/>
              </a:rPr>
              <a:t>, ac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purus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Praesent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consequat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lectus</a:t>
            </a:r>
            <a:r>
              <a:rPr lang="en-US" sz="1100">
                <a:latin typeface="+mj-lt"/>
              </a:rPr>
              <a:t> sit </a:t>
            </a:r>
            <a:r>
              <a:rPr lang="en-US" sz="1100" err="1">
                <a:latin typeface="+mj-lt"/>
              </a:rPr>
              <a:t>amet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pharetra,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venenatis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lacinia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erat</a:t>
            </a:r>
            <a:r>
              <a:rPr lang="en-US" sz="1100">
                <a:latin typeface="+mj-lt"/>
              </a:rPr>
              <a:t> libero.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lorem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commodo</a:t>
            </a:r>
            <a:r>
              <a:rPr lang="en-US" sz="1100">
                <a:latin typeface="+mj-lt"/>
              </a:rPr>
              <a:t> vitae ex at, pharetra convallis </a:t>
            </a:r>
            <a:r>
              <a:rPr lang="en-US" sz="1100" err="1">
                <a:latin typeface="+mj-lt"/>
              </a:rPr>
              <a:t>nunc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vehicula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mauris</a:t>
            </a:r>
            <a:r>
              <a:rPr lang="en-US" sz="1100">
                <a:latin typeface="+mj-lt"/>
              </a:rPr>
              <a:t> ligula. </a:t>
            </a:r>
            <a:r>
              <a:rPr lang="en-US" sz="1100" err="1">
                <a:latin typeface="+mj-lt"/>
              </a:rPr>
              <a:t>Suspendisse</a:t>
            </a:r>
            <a:r>
              <a:rPr lang="en-US" sz="1100">
                <a:latin typeface="+mj-lt"/>
              </a:rPr>
              <a:t> in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congue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odio</a:t>
            </a:r>
            <a:r>
              <a:rPr lang="en-US" sz="1100">
                <a:latin typeface="+mj-lt"/>
              </a:rPr>
              <a:t> pharetra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. Nam </a:t>
            </a:r>
            <a:r>
              <a:rPr lang="en-US" sz="1100" err="1">
                <a:latin typeface="+mj-lt"/>
              </a:rPr>
              <a:t>vel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auctor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justo</a:t>
            </a:r>
            <a:r>
              <a:rPr lang="en-US" sz="1100">
                <a:latin typeface="+mj-lt"/>
              </a:rPr>
              <a:t>, vitae </a:t>
            </a:r>
            <a:r>
              <a:rPr lang="en-US" sz="1100" err="1">
                <a:latin typeface="+mj-lt"/>
              </a:rPr>
              <a:t>hendrerit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orci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Duis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sapien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bibendum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tellus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pellentesque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massa</a:t>
            </a:r>
            <a:r>
              <a:rPr lang="en-US" sz="1100">
                <a:latin typeface="+mj-lt"/>
              </a:rPr>
              <a:t>. </a:t>
            </a:r>
            <a:r>
              <a:rPr lang="en-US" sz="1100" err="1">
                <a:latin typeface="+mj-lt"/>
              </a:rPr>
              <a:t>Nulla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feugiat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turpis</a:t>
            </a:r>
            <a:r>
              <a:rPr lang="en-US" sz="1100">
                <a:latin typeface="+mj-lt"/>
              </a:rPr>
              <a:t> et </a:t>
            </a:r>
            <a:r>
              <a:rPr lang="en-US" sz="1100" err="1">
                <a:latin typeface="+mj-lt"/>
              </a:rPr>
              <a:t>posuere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viverra</a:t>
            </a:r>
            <a:r>
              <a:rPr lang="en-US" sz="1100">
                <a:latin typeface="+mj-lt"/>
              </a:rPr>
              <a:t>, ipsum </a:t>
            </a:r>
            <a:r>
              <a:rPr lang="en-US" sz="1100" err="1">
                <a:latin typeface="+mj-lt"/>
              </a:rPr>
              <a:t>sem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tincidunt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est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finibus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tempor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ante semper diam. </a:t>
            </a:r>
            <a:r>
              <a:rPr lang="en-US" sz="1100" err="1">
                <a:latin typeface="+mj-lt"/>
              </a:rPr>
              <a:t>Nullam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quis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neque</a:t>
            </a:r>
            <a:r>
              <a:rPr lang="en-US" sz="1100">
                <a:latin typeface="+mj-lt"/>
              </a:rPr>
              <a:t>, </a:t>
            </a:r>
            <a:r>
              <a:rPr lang="en-US" sz="1100" err="1">
                <a:latin typeface="+mj-lt"/>
              </a:rPr>
              <a:t>nec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sem. </a:t>
            </a:r>
            <a:r>
              <a:rPr lang="en-US" sz="1100" err="1">
                <a:latin typeface="+mj-lt"/>
              </a:rPr>
              <a:t>Morbi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egestas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iaculis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. In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tortor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elit</a:t>
            </a:r>
            <a:r>
              <a:rPr lang="en-US" sz="1100">
                <a:latin typeface="+mj-lt"/>
              </a:rPr>
              <a:t>, non </a:t>
            </a:r>
            <a:r>
              <a:rPr lang="en-US" sz="1100" err="1">
                <a:latin typeface="+mj-lt"/>
              </a:rPr>
              <a:t>euismod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eros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accumsan</a:t>
            </a:r>
            <a:r>
              <a:rPr lang="en-US" sz="1100">
                <a:latin typeface="+mj-lt"/>
              </a:rPr>
              <a:t> ac. </a:t>
            </a:r>
            <a:r>
              <a:rPr lang="en-US" sz="1100" err="1">
                <a:latin typeface="+mj-lt"/>
              </a:rPr>
              <a:t>Sed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ultrices</a:t>
            </a:r>
            <a:r>
              <a:rPr lang="en-US" sz="1100">
                <a:latin typeface="+mj-lt"/>
              </a:rPr>
              <a:t> mi lorem, </a:t>
            </a:r>
            <a:r>
              <a:rPr lang="en-US" sz="1100" err="1">
                <a:latin typeface="+mj-lt"/>
              </a:rPr>
              <a:t>ut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dignissim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nibh</a:t>
            </a:r>
            <a:r>
              <a:rPr lang="en-US" sz="1100">
                <a:latin typeface="+mj-lt"/>
              </a:rPr>
              <a:t> </a:t>
            </a:r>
            <a:r>
              <a:rPr lang="en-US" sz="1100" err="1">
                <a:latin typeface="+mj-lt"/>
              </a:rPr>
              <a:t>facilisis</a:t>
            </a:r>
            <a:r>
              <a:rPr lang="en-US" sz="1100">
                <a:latin typeface="+mj-lt"/>
              </a:rPr>
              <a:t> vel.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8" y="1079500"/>
            <a:ext cx="8429625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7" y="1079500"/>
            <a:ext cx="3993359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1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1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2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31466" y="1412416"/>
            <a:ext cx="4315968" cy="1421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add title here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25596" y="3843769"/>
            <a:ext cx="1945326" cy="3994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82880" tIns="91440" rIns="182880" bIns="0" rtlCol="0" anchor="ctr" anchorCtr="0"/>
          <a:lstStyle>
            <a:lvl1pPr algn="l">
              <a:defRPr sz="1200" b="1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96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b="1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rgbClr val="133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4" y="1079500"/>
            <a:ext cx="8426449" cy="3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  <a:p>
            <a:pPr lvl="1"/>
            <a:r>
              <a:rPr lang="en-US"/>
              <a:t>Second</a:t>
            </a:r>
          </a:p>
          <a:p>
            <a:pPr lvl="2"/>
            <a:r>
              <a:rPr lang="en-US"/>
              <a:t>third</a:t>
            </a:r>
          </a:p>
          <a:p>
            <a:pPr lvl="3"/>
            <a:r>
              <a:rPr lang="en-US"/>
              <a:t>fourth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r>
              <a:rPr lang="en-US"/>
              <a:t>Please Add Slide Headline Here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8E00D-81AB-8847-9E12-0981E03F6A7D}"/>
              </a:ext>
            </a:extLst>
          </p:cNvPr>
          <p:cNvSpPr txBox="1"/>
          <p:nvPr userDrawn="1"/>
        </p:nvSpPr>
        <p:spPr>
          <a:xfrm>
            <a:off x="9435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PUBLIC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2021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73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81" r:id="rId3"/>
    <p:sldLayoutId id="2147483682" r:id="rId4"/>
    <p:sldLayoutId id="2147483685" r:id="rId5"/>
    <p:sldLayoutId id="2147483686" r:id="rId6"/>
    <p:sldLayoutId id="2147483687" r:id="rId7"/>
    <p:sldLayoutId id="2147483692" r:id="rId8"/>
    <p:sldLayoutId id="2147483688" r:id="rId9"/>
    <p:sldLayoutId id="2147483689" r:id="rId10"/>
    <p:sldLayoutId id="2147483684" r:id="rId11"/>
    <p:sldLayoutId id="2147483695" r:id="rId12"/>
    <p:sldLayoutId id="2147483694" r:id="rId13"/>
    <p:sldLayoutId id="2147483690" r:id="rId14"/>
    <p:sldLayoutId id="2147483697" r:id="rId15"/>
    <p:sldLayoutId id="2147483691" r:id="rId16"/>
    <p:sldLayoutId id="2147483698" r:id="rId1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 cap="none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1600"/>
        </a:lnSpc>
        <a:spcBef>
          <a:spcPts val="264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orient="horz" pos="338" userDrawn="1">
          <p15:clr>
            <a:srgbClr val="F26B43"/>
          </p15:clr>
        </p15:guide>
        <p15:guide id="3" orient="horz" pos="680" userDrawn="1">
          <p15:clr>
            <a:srgbClr val="F26B43"/>
          </p15:clr>
        </p15:guide>
        <p15:guide id="4" orient="horz" pos="2820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5535" userDrawn="1">
          <p15:clr>
            <a:srgbClr val="F26B43"/>
          </p15:clr>
        </p15:guide>
        <p15:guide id="7" orient="horz" pos="896" userDrawn="1">
          <p15:clr>
            <a:srgbClr val="F26B43"/>
          </p15:clr>
        </p15:guide>
        <p15:guide id="8" pos="2736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orient="horz" pos="3036" userDrawn="1">
          <p15:clr>
            <a:srgbClr val="F26B43"/>
          </p15:clr>
        </p15:guide>
        <p15:guide id="11" orient="horz" pos="3084" userDrawn="1">
          <p15:clr>
            <a:srgbClr val="F26B43"/>
          </p15:clr>
        </p15:guide>
        <p15:guide id="12" orient="horz" pos="31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0954" y="1803228"/>
            <a:ext cx="5582093" cy="12201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n-US" sz="4400" b="1" spc="2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2217A-8F11-8743-849F-F8E866BEB919}"/>
              </a:ext>
            </a:extLst>
          </p:cNvPr>
          <p:cNvSpPr txBox="1"/>
          <p:nvPr userDrawn="1"/>
        </p:nvSpPr>
        <p:spPr>
          <a:xfrm>
            <a:off x="9435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PUBLIC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2020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61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94F0-30DE-41FC-965C-A12EADD40F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188" y="1651378"/>
            <a:ext cx="8429625" cy="2756849"/>
          </a:xfrm>
        </p:spPr>
        <p:txBody>
          <a:bodyPr/>
          <a:lstStyle/>
          <a:p>
            <a:r>
              <a:rPr lang="ru-RU" dirty="0"/>
              <a:t>Микрофон не сработает с раза</a:t>
            </a:r>
            <a:br>
              <a:rPr lang="ru-RU" dirty="0"/>
            </a:br>
            <a:r>
              <a:rPr lang="ru-RU" dirty="0"/>
              <a:t>первого</a:t>
            </a:r>
          </a:p>
          <a:p>
            <a:r>
              <a:rPr lang="ru-RU" dirty="0"/>
              <a:t>В кликере сядет батарейка или он сломается</a:t>
            </a:r>
            <a:br>
              <a:rPr lang="ru-RU" dirty="0"/>
            </a:br>
            <a:endParaRPr lang="ru-RU" dirty="0"/>
          </a:p>
          <a:p>
            <a:r>
              <a:rPr lang="ru-RU" dirty="0"/>
              <a:t>Докладчик не приедет на собственное выступление</a:t>
            </a:r>
            <a:br>
              <a:rPr lang="ru-RU" dirty="0"/>
            </a:br>
            <a:endParaRPr lang="ru-RU" dirty="0"/>
          </a:p>
          <a:p>
            <a:r>
              <a:rPr lang="ru-RU" dirty="0"/>
              <a:t>Отключат электричество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Презентация не начнется из-за недостатка прогосовавших</a:t>
            </a:r>
          </a:p>
          <a:p>
            <a:endParaRPr lang="ru-RU" dirty="0"/>
          </a:p>
          <a:p>
            <a:r>
              <a:rPr lang="ru-RU" dirty="0"/>
              <a:t>Голосовалка (</a:t>
            </a:r>
            <a:r>
              <a:rPr lang="en-US" dirty="0"/>
              <a:t>mentimeter) </a:t>
            </a:r>
            <a:r>
              <a:rPr lang="ru-RU" dirty="0"/>
              <a:t>не сработает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Какой риск наиболее вероятен сейчас?</a:t>
            </a:r>
            <a:endParaRPr lang="en-US" b="1" cap="none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F2AFF-D051-4BCA-8C61-77A9EBB9CEC1}"/>
              </a:ext>
            </a:extLst>
          </p:cNvPr>
          <p:cNvSpPr txBox="1"/>
          <p:nvPr/>
        </p:nvSpPr>
        <p:spPr>
          <a:xfrm>
            <a:off x="6229969" y="997035"/>
            <a:ext cx="22882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</a:rPr>
              <a:t>Доклад начнется после вашего голосования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429F1-EF4E-49AF-B501-8487C1EE3709}"/>
              </a:ext>
            </a:extLst>
          </p:cNvPr>
          <p:cNvSpPr txBox="1"/>
          <p:nvPr/>
        </p:nvSpPr>
        <p:spPr>
          <a:xfrm>
            <a:off x="6798407" y="1783475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ГОЛОСОВАТЬ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5C59B3D-A4F9-41E2-92A1-7EB57E828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6" y="2185696"/>
            <a:ext cx="1575110" cy="15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8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4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4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5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4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0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959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52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1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24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494"/>
            <a:ext cx="9143999" cy="54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72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4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090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34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44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46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500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04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60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3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029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2" y="-139705"/>
            <a:ext cx="9138512" cy="51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Управление рисками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1466" y="3049747"/>
            <a:ext cx="4315968" cy="536672"/>
          </a:xfrm>
        </p:spPr>
        <p:txBody>
          <a:bodyPr/>
          <a:lstStyle/>
          <a:p>
            <a:r>
              <a:rPr lang="ru-RU" dirty="0"/>
              <a:t>Красивая теория и реальная практика</a:t>
            </a:r>
            <a:br>
              <a:rPr lang="en-US" dirty="0"/>
            </a:br>
            <a:r>
              <a:rPr lang="ru-RU" dirty="0"/>
              <a:t>Как использовать технику эффективно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CDE02-3891-4A52-AFE6-A5BA32B0F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person with his mouth open&#10;&#10;Description automatically generated with medium confidence">
            <a:extLst>
              <a:ext uri="{FF2B5EF4-FFF2-40B4-BE49-F238E27FC236}">
                <a16:creationId xmlns:a16="http://schemas.microsoft.com/office/drawing/2014/main" id="{82A04790-0034-4459-9D43-64B038E5DC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5" r="29175"/>
          <a:stretch>
            <a:fillRect/>
          </a:stretch>
        </p:blipFill>
        <p:spPr/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9513C7A-DEE4-40B2-8945-32B0C4923AA8}"/>
              </a:ext>
            </a:extLst>
          </p:cNvPr>
          <p:cNvSpPr txBox="1">
            <a:spLocks/>
          </p:cNvSpPr>
          <p:nvPr/>
        </p:nvSpPr>
        <p:spPr>
          <a:xfrm>
            <a:off x="531466" y="4106509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/>
              <a:t>Наталья Семенова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33196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5B88-4A04-4757-9799-30401A46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 рисков</a:t>
            </a:r>
            <a:endParaRPr lang="en-US" dirty="0"/>
          </a:p>
        </p:txBody>
      </p:sp>
      <p:pic>
        <p:nvPicPr>
          <p:cNvPr id="7" name="Picture Placeholder 6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B725672D-89F7-42D3-8862-921DECC204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601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4F224-047B-42CF-A33B-AB245CA42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6409DAB9-5865-401D-B3DA-E9252655F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479875"/>
              </p:ext>
            </p:extLst>
          </p:nvPr>
        </p:nvGraphicFramePr>
        <p:xfrm>
          <a:off x="360364" y="1027603"/>
          <a:ext cx="4251207" cy="329946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168722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2082485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</a:tblGrid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Условие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Последствия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Выбранная система не поддерживает интеграцию с  компонентами и системами клиента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Придется менять архитектуру клиентской системы или отказываться от платформы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Большой объем критически важной функциональности требует кастомизации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 впишемся в согласованный бюджет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Клиент выберет платформу, не приняв во внимание ее критических ограничений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Можем потерятьдоверие клиента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...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...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125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079499"/>
            <a:ext cx="4617350" cy="194540"/>
          </a:xfr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По какой шкале измерять вероятность риска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4F61F7-15D6-4939-8832-73CBA15E5D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188" y="1651378"/>
            <a:ext cx="4716613" cy="2756849"/>
          </a:xfrm>
        </p:spPr>
        <p:txBody>
          <a:bodyPr/>
          <a:lstStyle/>
          <a:p>
            <a:r>
              <a:rPr lang="ru-RU" dirty="0"/>
              <a:t>Низкая </a:t>
            </a:r>
            <a:r>
              <a:rPr lang="en-US" dirty="0"/>
              <a:t>/ </a:t>
            </a:r>
            <a:r>
              <a:rPr lang="ru-RU" dirty="0"/>
              <a:t>средняя </a:t>
            </a:r>
            <a:r>
              <a:rPr lang="en-US" dirty="0"/>
              <a:t>/ </a:t>
            </a:r>
            <a:r>
              <a:rPr lang="ru-RU" dirty="0"/>
              <a:t>высокая </a:t>
            </a:r>
            <a:r>
              <a:rPr lang="en-US" dirty="0"/>
              <a:t>/ </a:t>
            </a:r>
            <a:r>
              <a:rPr lang="ru-RU" dirty="0"/>
              <a:t>критическая</a:t>
            </a:r>
            <a:br>
              <a:rPr lang="ru-RU" dirty="0"/>
            </a:br>
            <a:endParaRPr lang="ru-RU" dirty="0"/>
          </a:p>
          <a:p>
            <a:r>
              <a:rPr lang="ru-RU" dirty="0"/>
              <a:t>В % , от 1 до 100</a:t>
            </a:r>
            <a:br>
              <a:rPr lang="ru-RU" dirty="0"/>
            </a:br>
            <a:endParaRPr lang="ru-RU" dirty="0"/>
          </a:p>
          <a:p>
            <a:r>
              <a:rPr lang="ru-RU" dirty="0"/>
              <a:t>В баллах от 1 до 10</a:t>
            </a:r>
            <a:br>
              <a:rPr lang="ru-RU" dirty="0"/>
            </a:br>
            <a:endParaRPr lang="ru-RU" dirty="0"/>
          </a:p>
          <a:p>
            <a:r>
              <a:rPr lang="ru-RU" dirty="0"/>
              <a:t>Точно нет </a:t>
            </a:r>
            <a:r>
              <a:rPr lang="en-US" dirty="0"/>
              <a:t>/ </a:t>
            </a:r>
            <a:r>
              <a:rPr lang="ru-RU" dirty="0"/>
              <a:t>скорее нет </a:t>
            </a:r>
            <a:r>
              <a:rPr lang="en-US" dirty="0"/>
              <a:t>/ </a:t>
            </a:r>
            <a:r>
              <a:rPr lang="ru-RU" dirty="0"/>
              <a:t>равновероятно </a:t>
            </a:r>
            <a:r>
              <a:rPr lang="en-US" dirty="0"/>
              <a:t>/ </a:t>
            </a:r>
            <a:r>
              <a:rPr lang="ru-RU" dirty="0"/>
              <a:t>скорее да </a:t>
            </a:r>
            <a:r>
              <a:rPr lang="en-US" dirty="0"/>
              <a:t>/ </a:t>
            </a:r>
            <a:r>
              <a:rPr lang="ru-RU" dirty="0"/>
              <a:t>точно да</a:t>
            </a:r>
            <a:br>
              <a:rPr lang="ru-RU" dirty="0"/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03012-F269-4CD6-8D86-4D1D52F340FD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55A345FE-CA0C-4712-B643-152DDDBFD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282494"/>
            <a:ext cx="9138516" cy="542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53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194540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По какой шкале измерять влияние риска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17630-AE3C-43F9-B2CA-A161B817D24B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B8D573E8-6D7C-4020-AC23-6FC2C5E45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9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282494"/>
            <a:ext cx="9138516" cy="54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04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9CAD-8F26-49EB-A225-82760675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Какой риск важнее?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3269E-D9D3-4958-92AF-35880C116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EF3AEC-F0C0-4ECE-87A9-0F7A01539D9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8371429"/>
              </p:ext>
            </p:extLst>
          </p:nvPr>
        </p:nvGraphicFramePr>
        <p:xfrm>
          <a:off x="357188" y="1079500"/>
          <a:ext cx="8463817" cy="345948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2194943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2042615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1408753">
                  <a:extLst>
                    <a:ext uri="{9D8B030D-6E8A-4147-A177-3AD203B41FA5}">
                      <a16:colId xmlns:a16="http://schemas.microsoft.com/office/drawing/2014/main" val="1248630412"/>
                    </a:ext>
                  </a:extLst>
                </a:gridCol>
                <a:gridCol w="1408753">
                  <a:extLst>
                    <a:ext uri="{9D8B030D-6E8A-4147-A177-3AD203B41FA5}">
                      <a16:colId xmlns:a16="http://schemas.microsoft.com/office/drawing/2014/main" val="1481353896"/>
                    </a:ext>
                  </a:extLst>
                </a:gridCol>
                <a:gridCol w="1408753">
                  <a:extLst>
                    <a:ext uri="{9D8B030D-6E8A-4147-A177-3AD203B41FA5}">
                      <a16:colId xmlns:a16="http://schemas.microsoft.com/office/drawing/2014/main" val="2087641634"/>
                    </a:ext>
                  </a:extLst>
                </a:gridCol>
              </a:tblGrid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Условие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Последствия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Вероятность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Влияние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Уровень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Выбранная система не поддерживает интеграцию с  компонентами и системами клиента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Придется менять архитектуру клиентской системы или отказываться от платформы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Большой объем критически важной функциональности требует кастомизации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Не впишемся в согласованный бюджет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Клиент выберет платформу, не приняв во внимание ее ограничения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Ограничения платформы окажутся критическими. Можем потерять доверие клиента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...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...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1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002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399725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Какие категории зон влияния рисков стоит выделить?</a:t>
            </a: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83A14-D393-4E99-BB90-75F9E20DFD65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1DF1F50-0C76-4345-9F69-B590DC092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1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282494"/>
            <a:ext cx="9138516" cy="542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65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399725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В чем измерять влияние риска на границы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scope)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 проекта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145EE-AD79-4479-A456-EF6243B16489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CF58D262-82CE-49C7-9A07-780AA698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0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6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9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721D-C263-48F3-BFEA-860A0D95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BD97B-E198-4946-B748-1CD5316A2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67F28-4325-4589-9B3B-0ACDD528F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C9E7166-2FE0-41C3-AE09-7FF07D872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r="5721" b="8727"/>
          <a:stretch/>
        </p:blipFill>
        <p:spPr>
          <a:xfrm>
            <a:off x="-1" y="0"/>
            <a:ext cx="9144001" cy="4826640"/>
          </a:xfrm>
          <a:prstGeom prst="rect">
            <a:avLst/>
          </a:prstGeom>
        </p:spPr>
      </p:pic>
      <p:pic>
        <p:nvPicPr>
          <p:cNvPr id="14" name="Picture 13" descr="A person in a suit standing in front of a large window&#10;&#10;Description automatically generated with low confidence" hidden="1">
            <a:extLst>
              <a:ext uri="{FF2B5EF4-FFF2-40B4-BE49-F238E27FC236}">
                <a16:creationId xmlns:a16="http://schemas.microsoft.com/office/drawing/2014/main" id="{9A604D38-13F0-4BF7-8B91-4DB0FB490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 b="7913"/>
          <a:stretch/>
        </p:blipFill>
        <p:spPr>
          <a:xfrm>
            <a:off x="0" y="-213815"/>
            <a:ext cx="9144000" cy="504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9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41A4-71AD-43BB-BC0D-30A42615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на границы проекта </a:t>
            </a:r>
            <a:r>
              <a:rPr lang="en-US" dirty="0"/>
              <a:t>(scope)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64C7-7B99-4A7A-B3CB-A42E9BA3B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E0E043C-C71B-4AB6-B1CD-1BF08D9451C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27641686"/>
              </p:ext>
            </p:extLst>
          </p:nvPr>
        </p:nvGraphicFramePr>
        <p:xfrm>
          <a:off x="358776" y="700814"/>
          <a:ext cx="8426448" cy="4077283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846179">
                  <a:extLst>
                    <a:ext uri="{9D8B030D-6E8A-4147-A177-3AD203B41FA5}">
                      <a16:colId xmlns:a16="http://schemas.microsoft.com/office/drawing/2014/main" val="1591213758"/>
                    </a:ext>
                  </a:extLst>
                </a:gridCol>
                <a:gridCol w="752104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1836717">
                  <a:extLst>
                    <a:ext uri="{9D8B030D-6E8A-4147-A177-3AD203B41FA5}">
                      <a16:colId xmlns:a16="http://schemas.microsoft.com/office/drawing/2014/main" val="2661236820"/>
                    </a:ext>
                  </a:extLst>
                </a:gridCol>
                <a:gridCol w="1702130">
                  <a:extLst>
                    <a:ext uri="{9D8B030D-6E8A-4147-A177-3AD203B41FA5}">
                      <a16:colId xmlns:a16="http://schemas.microsoft.com/office/drawing/2014/main" val="6739544"/>
                    </a:ext>
                  </a:extLst>
                </a:gridCol>
                <a:gridCol w="1983032">
                  <a:extLst>
                    <a:ext uri="{9D8B030D-6E8A-4147-A177-3AD203B41FA5}">
                      <a16:colId xmlns:a16="http://schemas.microsoft.com/office/drawing/2014/main" val="2141838530"/>
                    </a:ext>
                  </a:extLst>
                </a:gridCol>
              </a:tblGrid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Обобщенно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Относит</a:t>
                      </a:r>
                      <a:r>
                        <a:rPr lang="en-US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шкала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Абсолютные функциональные единицы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Реализуемые</a:t>
                      </a:r>
                      <a:b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бизнес-процессы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Техническая</a:t>
                      </a:r>
                      <a:b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реализация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От противного (если изменениями скопа пренебречь, то...)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451642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Нет влияния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Нет влияния ни на одну функцию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 влияет на бизнес-процессы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 влияет на реализацию и технологии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Успешность проекта и производительность бизнеса не изменятся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87523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Низкое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Менее 20%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Влияние менее чем на 4 функции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Некритичные изменения в бизнес-процессах, которыми можно на время пренебречь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Технологии не меняют, реализация меняется несущественно (%?)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Продукт будет выполнять все функции, хотя не супер-эффективно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Среднее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От 21 до 80%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Влияние на 5-10 функций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Необходима корректировка бизнес-процессов в рамках реализуемого скопа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Существенное изменение реализации (%?) без изменения технологий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Критический функционал будет доступен. Часть функций потребует обходных путей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Высокое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Более 81%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Влияние более чем на 11 функций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Нужен новый дизайн бизнес-процессов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Необходимо изменить технологии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</a:rPr>
                        <a:t>Бизнес-предназначение продукта будет недостижимым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Критичное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83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202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399725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В чем измерять влияние риска на качество реализации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E94B5-F127-44DC-8FA9-BFC3294ACBED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49BBDBC6-5C5F-4A7E-A6AF-1794F288B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3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6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41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788036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В чем измерять влияние риска на длительность проекта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6C489C-57EE-4A0F-B8C8-FF869C3C9E52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A484C67B-BB4A-49AA-BBC1-376BD4FDA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97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6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96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399725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В чем измерять влияние риска на нашу репутацию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5AB230-0BBA-40A3-A249-98809C691E5A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C34603FA-0EC5-41D0-9C8A-9FB1A7D1A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0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6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81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1E1D-C33F-41D6-B5A6-C5C2398F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Калибровка оценок 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082670-3C9C-4DB0-B008-218093053BA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15151719"/>
              </p:ext>
            </p:extLst>
          </p:nvPr>
        </p:nvGraphicFramePr>
        <p:xfrm>
          <a:off x="358776" y="980872"/>
          <a:ext cx="8426444" cy="3596640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288350">
                  <a:extLst>
                    <a:ext uri="{9D8B030D-6E8A-4147-A177-3AD203B41FA5}">
                      <a16:colId xmlns:a16="http://schemas.microsoft.com/office/drawing/2014/main" val="15912137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66823089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2661236820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6739544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500923202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2256472738"/>
                    </a:ext>
                  </a:extLst>
                </a:gridCol>
                <a:gridCol w="1019027">
                  <a:extLst>
                    <a:ext uri="{9D8B030D-6E8A-4147-A177-3AD203B41FA5}">
                      <a16:colId xmlns:a16="http://schemas.microsoft.com/office/drawing/2014/main" val="3183796437"/>
                    </a:ext>
                  </a:extLst>
                </a:gridCol>
                <a:gridCol w="796625">
                  <a:extLst>
                    <a:ext uri="{9D8B030D-6E8A-4147-A177-3AD203B41FA5}">
                      <a16:colId xmlns:a16="http://schemas.microsoft.com/office/drawing/2014/main" val="4042667791"/>
                    </a:ext>
                  </a:extLst>
                </a:gridCol>
              </a:tblGrid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Границы проекта </a:t>
                      </a: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Объем работ (всего на команду проекта)</a:t>
                      </a: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Качество реализации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Длительность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Репутация подрядчика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Бизнес клиента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Стоимость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Вероятность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</a:rPr>
                        <a:t>Нет</a:t>
                      </a:r>
                    </a:p>
                  </a:txBody>
                  <a:tcPr marT="91440" marB="91440" vert="vert27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границы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объем работ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качество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длительность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репутацию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бизнес клиента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Нет влияния на стоимость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Менее 10%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687523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</a:rPr>
                        <a:t>Низкий</a:t>
                      </a:r>
                    </a:p>
                  </a:txBody>
                  <a:tcPr marT="91440" marB="91440" vert="vert27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Продукт будет выполнять все функции, хотя не супер-эффективно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Менее 5 рабочих дней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Несущественные проблемы с качеством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Увеличение длительности проекта на 3 недели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Несущественные ожидания клиента могут быть неоправданы, но доверие останется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Бизнес сможет работать и выполнять все функции, хотя не супер-эффективно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Менее 20% изменения стоимости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От 10 до 50%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</a:rPr>
                        <a:t>Средний</a:t>
                      </a:r>
                    </a:p>
                  </a:txBody>
                  <a:tcPr marT="91440" marB="91440" vert="vert27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Критический функционал будет доступен. Часть функций потребует обходных путей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6-20 рабочих дней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Существенные проблемы с качеством, но продукт все еще рабочий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Увеличение длительности на 3-8 недель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Репутация подрядчика существенно пострадает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Задачи бизнеса будут достигаться не самыми короткими путями, но работа возможна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20-80% изменения стоимости проекта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От 51 до 90%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</a:rPr>
                        <a:t>Высокий</a:t>
                      </a:r>
                    </a:p>
                  </a:txBody>
                  <a:tcPr marT="91440" marB="91440" vert="vert27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Бизнес-предназначение продукта будет недостижимым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Более 21 рабочего дня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Продукт не может использоваться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Увеличение длительности более чем на 8 недель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Репутация сильно пострает. Доверие к подрядчику будет подорвано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Бизнес-потребности проекта не будут реализованы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Более 80% изменения стоимости проеат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Более 90%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BDDF2-CE3B-467B-B8E7-F10351B5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63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1E1D-C33F-41D6-B5A6-C5C2398F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рисков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082670-3C9C-4DB0-B008-218093053BA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23053220"/>
              </p:ext>
            </p:extLst>
          </p:nvPr>
        </p:nvGraphicFramePr>
        <p:xfrm>
          <a:off x="358779" y="1123950"/>
          <a:ext cx="8426442" cy="2773680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369351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1410761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4053830223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2051539587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1855948069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2287312655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4199801413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458630089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1315682239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1522195705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2120088141"/>
                    </a:ext>
                  </a:extLst>
                </a:gridCol>
                <a:gridCol w="564633">
                  <a:extLst>
                    <a:ext uri="{9D8B030D-6E8A-4147-A177-3AD203B41FA5}">
                      <a16:colId xmlns:a16="http://schemas.microsoft.com/office/drawing/2014/main" val="3318487887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Условие</a:t>
                      </a: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Последствия</a:t>
                      </a:r>
                      <a:endParaRPr lang="ru-RU" sz="8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Вероятн. риска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Компоненты влияния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</a:endParaRPr>
                    </a:p>
                  </a:txBody>
                  <a:tcPr marT="91440" marB="91440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Влияние</a:t>
                      </a:r>
                    </a:p>
                  </a:txBody>
                  <a:tcPr marL="45720"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Уровень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Скоп проекта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Объем работ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Качество реализации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Длительность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Репутация подрячика</a:t>
                      </a:r>
                    </a:p>
                  </a:txBody>
                  <a:tcPr marL="45720"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Бизнес клиента</a:t>
                      </a:r>
                    </a:p>
                  </a:txBody>
                  <a:tcPr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Стоимость проекта</a:t>
                      </a:r>
                    </a:p>
                  </a:txBody>
                  <a:tcPr marL="45720" marR="45720"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91440" marB="91440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90588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Выбранная система не поддерживает интеграцию с  компонентами и системами клиента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Придется менять архитектуру клиентской системы или отказываться от платформы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Большой объем функциональности потребует кастомизации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Не впишемся в согласованный бюджет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Клиент выберет платформу не приняв во внимание ее критических ограничений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Риск потерять доверие клиента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BDDF2-CE3B-467B-B8E7-F10351B5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39B4F2-A1E8-4150-95BA-4EDE2898AA37}"/>
              </a:ext>
            </a:extLst>
          </p:cNvPr>
          <p:cNvSpPr/>
          <p:nvPr/>
        </p:nvSpPr>
        <p:spPr>
          <a:xfrm>
            <a:off x="3138985" y="1123950"/>
            <a:ext cx="564107" cy="28956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568E3-D22C-4122-A7D1-ADBBBAAB93F7}"/>
              </a:ext>
            </a:extLst>
          </p:cNvPr>
          <p:cNvSpPr/>
          <p:nvPr/>
        </p:nvSpPr>
        <p:spPr>
          <a:xfrm>
            <a:off x="7656394" y="1123950"/>
            <a:ext cx="564107" cy="28956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4FF9E-7FA9-4742-9508-58F15A70C024}"/>
              </a:ext>
            </a:extLst>
          </p:cNvPr>
          <p:cNvSpPr/>
          <p:nvPr/>
        </p:nvSpPr>
        <p:spPr>
          <a:xfrm>
            <a:off x="8219146" y="1123950"/>
            <a:ext cx="564107" cy="289560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09F4-FC8A-44BE-941B-F3253C1A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рисков к действиям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5997E-A9AA-4852-BD5C-685C5D39C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49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755FD7C-3CC3-4DA9-AB92-29F62E053AB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56130092"/>
              </p:ext>
            </p:extLst>
          </p:nvPr>
        </p:nvGraphicFramePr>
        <p:xfrm>
          <a:off x="357188" y="1079500"/>
          <a:ext cx="8463816" cy="2316480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692763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1692763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915722">
                  <a:extLst>
                    <a:ext uri="{9D8B030D-6E8A-4147-A177-3AD203B41FA5}">
                      <a16:colId xmlns:a16="http://schemas.microsoft.com/office/drawing/2014/main" val="1248630412"/>
                    </a:ext>
                  </a:extLst>
                </a:gridCol>
                <a:gridCol w="1869743">
                  <a:extLst>
                    <a:ext uri="{9D8B030D-6E8A-4147-A177-3AD203B41FA5}">
                      <a16:colId xmlns:a16="http://schemas.microsoft.com/office/drawing/2014/main" val="1481353896"/>
                    </a:ext>
                  </a:extLst>
                </a:gridCol>
                <a:gridCol w="2292825">
                  <a:extLst>
                    <a:ext uri="{9D8B030D-6E8A-4147-A177-3AD203B41FA5}">
                      <a16:colId xmlns:a16="http://schemas.microsoft.com/office/drawing/2014/main" val="2087641634"/>
                    </a:ext>
                  </a:extLst>
                </a:gridCol>
              </a:tblGrid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Условие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Последствия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Стратегия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План митигации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</a:rPr>
                        <a:t>Действия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Выбранная система не поддерживает интеграцию с  компонентами и системами клиента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Придется менять архитектуру клиентской системы или отказываться от платформы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</a:rPr>
                        <a:t>Снизить и передать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Предоставить клиенту отчет по интегр. возможностям платформ и оставить решение за клиентом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</a:rPr>
                        <a:t>Архитектору:  сделать сравнительный анализ возможностей интеграции.  До 1 июня</a:t>
                      </a:r>
                      <a:br>
                        <a:rPr lang="ru-RU" sz="1050" dirty="0">
                          <a:effectLst/>
                          <a:latin typeface="Calibri" panose="020F0502020204030204" pitchFamily="34" charset="0"/>
                        </a:rPr>
                      </a:b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28600" marR="0" indent="-22860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</a:rPr>
                        <a:t>Аналитику: подготовить презентацию. До 3 июня</a:t>
                      </a:r>
                      <a:br>
                        <a:rPr lang="ru-RU" sz="1050" dirty="0">
                          <a:effectLst/>
                          <a:latin typeface="Calibri" panose="020F0502020204030204" pitchFamily="34" charset="0"/>
                        </a:rPr>
                      </a:br>
                      <a:endParaRPr lang="ru-RU" sz="105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28600" marR="0" indent="-22860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</a:rPr>
                        <a:t>Менеджеру: Организовать встречу с клиентом. До 5 июня</a:t>
                      </a:r>
                    </a:p>
                  </a:txBody>
                  <a:tcPr marL="137160" marR="137160" marT="137160" marB="13716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96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227A-6D3C-4390-AEF6-FD42C624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Кейс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FD959-56F9-4281-803E-DCF62C453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D7AFE04E-1777-4C17-A3FB-894FBA545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39751"/>
              </p:ext>
            </p:extLst>
          </p:nvPr>
        </p:nvGraphicFramePr>
        <p:xfrm>
          <a:off x="4985071" y="2821314"/>
          <a:ext cx="2610207" cy="1373827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290023">
                  <a:extLst>
                    <a:ext uri="{9D8B030D-6E8A-4147-A177-3AD203B41FA5}">
                      <a16:colId xmlns:a16="http://schemas.microsoft.com/office/drawing/2014/main" val="4176998758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1223536032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2100548381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4142190712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2692846944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3030390547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3778601479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3735973382"/>
                    </a:ext>
                  </a:extLst>
                </a:gridCol>
                <a:gridCol w="290023">
                  <a:extLst>
                    <a:ext uri="{9D8B030D-6E8A-4147-A177-3AD203B41FA5}">
                      <a16:colId xmlns:a16="http://schemas.microsoft.com/office/drawing/2014/main" val="2624738112"/>
                    </a:ext>
                  </a:extLst>
                </a:gridCol>
              </a:tblGrid>
              <a:tr h="196261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626864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14176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458463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48412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148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3061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149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09484"/>
                  </a:ext>
                </a:extLst>
              </a:tr>
              <a:tr h="19626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150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+</a:t>
                      </a:r>
                      <a:r>
                        <a:rPr lang="en-US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/</a:t>
                      </a: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+</a:t>
                      </a:r>
                      <a:endParaRPr lang="en-US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66998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AE0305FD-ABBD-467D-BF21-53969543AFD5}"/>
              </a:ext>
            </a:extLst>
          </p:cNvPr>
          <p:cNvSpPr/>
          <p:nvPr/>
        </p:nvSpPr>
        <p:spPr>
          <a:xfrm>
            <a:off x="4923546" y="3193593"/>
            <a:ext cx="2671732" cy="629511"/>
          </a:xfrm>
          <a:prstGeom prst="rect">
            <a:avLst/>
          </a:prstGeom>
          <a:gradFill>
            <a:gsLst>
              <a:gs pos="92000">
                <a:schemeClr val="bg1">
                  <a:alpha val="0"/>
                </a:schemeClr>
              </a:gs>
              <a:gs pos="7000">
                <a:schemeClr val="bg1">
                  <a:alpha val="0"/>
                </a:schemeClr>
              </a:gs>
              <a:gs pos="61332">
                <a:srgbClr val="FFFFFF"/>
              </a:gs>
              <a:gs pos="41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Office worker male with solid fill">
            <a:extLst>
              <a:ext uri="{FF2B5EF4-FFF2-40B4-BE49-F238E27FC236}">
                <a16:creationId xmlns:a16="http://schemas.microsoft.com/office/drawing/2014/main" id="{9FC70DDD-E8BB-4CEB-9740-9EEB3342C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9593" y="936642"/>
            <a:ext cx="320610" cy="320610"/>
          </a:xfrm>
          <a:prstGeom prst="rect">
            <a:avLst/>
          </a:prstGeom>
        </p:spPr>
      </p:pic>
      <p:pic>
        <p:nvPicPr>
          <p:cNvPr id="11" name="Graphic 10" descr="User with solid fill">
            <a:extLst>
              <a:ext uri="{FF2B5EF4-FFF2-40B4-BE49-F238E27FC236}">
                <a16:creationId xmlns:a16="http://schemas.microsoft.com/office/drawing/2014/main" id="{924F10B9-574E-4E0F-BB13-36400F9A3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0811" y="936641"/>
            <a:ext cx="320610" cy="320610"/>
          </a:xfrm>
          <a:prstGeom prst="rect">
            <a:avLst/>
          </a:prstGeom>
        </p:spPr>
      </p:pic>
      <p:pic>
        <p:nvPicPr>
          <p:cNvPr id="13" name="Graphic 12" descr="Male profile with solid fill">
            <a:extLst>
              <a:ext uri="{FF2B5EF4-FFF2-40B4-BE49-F238E27FC236}">
                <a16:creationId xmlns:a16="http://schemas.microsoft.com/office/drawing/2014/main" id="{7F969D29-5C1D-4041-B983-E298054471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5202" y="936642"/>
            <a:ext cx="320610" cy="3206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34B12-A051-4328-B836-2507F781FC0E}"/>
              </a:ext>
            </a:extLst>
          </p:cNvPr>
          <p:cNvSpPr txBox="1"/>
          <p:nvPr/>
        </p:nvSpPr>
        <p:spPr>
          <a:xfrm>
            <a:off x="1232740" y="1792662"/>
            <a:ext cx="2126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Предоставление требований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Приемка готового решения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4C53C-75D5-4943-A939-FFC942435860}"/>
              </a:ext>
            </a:extLst>
          </p:cNvPr>
          <p:cNvSpPr txBox="1"/>
          <p:nvPr/>
        </p:nvSpPr>
        <p:spPr>
          <a:xfrm>
            <a:off x="3555175" y="1792662"/>
            <a:ext cx="2054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Ответственность за итоговую реализацию</a:t>
            </a:r>
            <a:endParaRPr lang="en-US" sz="11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Интеграция систем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00B29-F5A5-4C0C-841C-FA4E35F2B516}"/>
              </a:ext>
            </a:extLst>
          </p:cNvPr>
          <p:cNvSpPr txBox="1"/>
          <p:nvPr/>
        </p:nvSpPr>
        <p:spPr>
          <a:xfrm>
            <a:off x="5844307" y="1814542"/>
            <a:ext cx="2053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Предоставление данных о возможностях платформы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</a:rPr>
              <a:t>Конфигурация платформы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836305-EC87-4302-81F6-E86618FC5829}"/>
              </a:ext>
            </a:extLst>
          </p:cNvPr>
          <p:cNvSpPr txBox="1"/>
          <p:nvPr/>
        </p:nvSpPr>
        <p:spPr>
          <a:xfrm>
            <a:off x="1813300" y="1277280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КЛИЕНТ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35DFF4-76BA-4CA8-890A-D259C2D3E5F5}"/>
              </a:ext>
            </a:extLst>
          </p:cNvPr>
          <p:cNvSpPr txBox="1"/>
          <p:nvPr/>
        </p:nvSpPr>
        <p:spPr>
          <a:xfrm>
            <a:off x="4294758" y="1282392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МЫ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414A1-CD1B-4F5F-BB54-D5DEF2876E8F}"/>
              </a:ext>
            </a:extLst>
          </p:cNvPr>
          <p:cNvSpPr txBox="1"/>
          <p:nvPr/>
        </p:nvSpPr>
        <p:spPr>
          <a:xfrm>
            <a:off x="6415412" y="1277280"/>
            <a:ext cx="911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</a:rPr>
              <a:t>ВЕНДОР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21744B-05C6-43DA-891A-19E436B2666A}"/>
              </a:ext>
            </a:extLst>
          </p:cNvPr>
          <p:cNvGrpSpPr/>
          <p:nvPr/>
        </p:nvGrpSpPr>
        <p:grpSpPr>
          <a:xfrm>
            <a:off x="1877542" y="2821314"/>
            <a:ext cx="2758921" cy="1373827"/>
            <a:chOff x="1947485" y="2856142"/>
            <a:chExt cx="2539758" cy="1264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7E91928-9C9F-45B3-BBF0-5E1F4F905DF9}"/>
                </a:ext>
              </a:extLst>
            </p:cNvPr>
            <p:cNvSpPr/>
            <p:nvPr/>
          </p:nvSpPr>
          <p:spPr>
            <a:xfrm>
              <a:off x="1947485" y="2856142"/>
              <a:ext cx="2126673" cy="1264693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Системы клиента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AF36CEF-7469-40FD-A01C-447E075B8F90}"/>
                </a:ext>
              </a:extLst>
            </p:cNvPr>
            <p:cNvSpPr/>
            <p:nvPr/>
          </p:nvSpPr>
          <p:spPr>
            <a:xfrm>
              <a:off x="3015176" y="3415994"/>
              <a:ext cx="1472067" cy="393154"/>
            </a:xfrm>
            <a:prstGeom prst="roundRect">
              <a:avLst/>
            </a:prstGeom>
            <a:solidFill>
              <a:schemeClr val="accent6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SAAS-</a:t>
              </a:r>
              <a:r>
                <a:rPr lang="ru-RU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платформа</a:t>
              </a:r>
              <a:endParaRPr lang="en-US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pic>
          <p:nvPicPr>
            <p:cNvPr id="7" name="Graphic 6" descr="Gears with solid fill">
              <a:extLst>
                <a:ext uri="{FF2B5EF4-FFF2-40B4-BE49-F238E27FC236}">
                  <a16:creationId xmlns:a16="http://schemas.microsoft.com/office/drawing/2014/main" id="{E364AD59-EF3B-4339-B916-280FA6F1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619020">
              <a:off x="2284186" y="3226574"/>
              <a:ext cx="869531" cy="86953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7F4B0D-2A7D-4B45-B131-4BBB3C55D587}"/>
              </a:ext>
            </a:extLst>
          </p:cNvPr>
          <p:cNvSpPr txBox="1"/>
          <p:nvPr/>
        </p:nvSpPr>
        <p:spPr>
          <a:xfrm>
            <a:off x="7125541" y="2641400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/>
              <a:t>вендоры</a:t>
            </a:r>
            <a:endParaRPr 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0A4337-7CBA-4B85-8201-EE36FC0F28EA}"/>
              </a:ext>
            </a:extLst>
          </p:cNvPr>
          <p:cNvSpPr txBox="1"/>
          <p:nvPr/>
        </p:nvSpPr>
        <p:spPr>
          <a:xfrm rot="16200000">
            <a:off x="4642059" y="2894176"/>
            <a:ext cx="5629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/>
              <a:t>вопросы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02796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044058"/>
            <a:ext cx="4617350" cy="615553"/>
          </a:xfrm>
        </p:spPr>
        <p:txBody>
          <a:bodyPr wrap="square">
            <a:spAutoFit/>
          </a:bodyPr>
          <a:lstStyle/>
          <a:p>
            <a:pPr marL="0" marR="0" fontAlgn="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2"/>
                </a:solidFill>
              </a:rPr>
              <a:t>Какую стратегию применим для риска: </a:t>
            </a:r>
            <a:r>
              <a:rPr lang="ru-RU" sz="1200" cap="none" dirty="0">
                <a:solidFill>
                  <a:schemeClr val="tx2"/>
                </a:solidFill>
                <a:effectLst/>
                <a:latin typeface="+mn-lt"/>
              </a:rPr>
              <a:t>Большой объем функциональности потребует кастомизации</a:t>
            </a:r>
            <a:r>
              <a:rPr lang="ru-RU" cap="none" dirty="0">
                <a:solidFill>
                  <a:schemeClr val="tx2"/>
                </a:solidFill>
              </a:rPr>
              <a:t> </a:t>
            </a:r>
            <a:endParaRPr lang="en-US" cap="none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4F61F7-15D6-4939-8832-73CBA15E5D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188" y="1966537"/>
            <a:ext cx="4716613" cy="2441690"/>
          </a:xfrm>
        </p:spPr>
        <p:txBody>
          <a:bodyPr/>
          <a:lstStyle/>
          <a:p>
            <a:r>
              <a:rPr lang="ru-RU" dirty="0"/>
              <a:t>Уклониться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Передать</a:t>
            </a:r>
            <a:br>
              <a:rPr lang="ru-RU" dirty="0"/>
            </a:br>
            <a:endParaRPr lang="ru-RU" dirty="0"/>
          </a:p>
          <a:p>
            <a:r>
              <a:rPr lang="ru-RU" dirty="0"/>
              <a:t>Снизить</a:t>
            </a:r>
            <a:br>
              <a:rPr lang="ru-RU" dirty="0"/>
            </a:br>
            <a:endParaRPr lang="ru-RU" dirty="0"/>
          </a:p>
          <a:p>
            <a:r>
              <a:rPr lang="ru-RU" dirty="0"/>
              <a:t>Принять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71492-03F1-42C3-BD43-0D5EFC29CAE0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E76BDC57-2608-4DEA-9A62-B632C8644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61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30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2354106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2"/>
                </a:solidFill>
              </a:rPr>
              <a:t>Какие шаги для реализации выбранной стратегии с риском нужно сделать в первую очередь?</a:t>
            </a:r>
            <a:endParaRPr lang="en-US" sz="1600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cap="none" dirty="0">
                <a:solidFill>
                  <a:schemeClr val="tx2"/>
                </a:solidFill>
              </a:rPr>
              <a:t>Условие: </a:t>
            </a:r>
            <a:r>
              <a:rPr lang="ru-RU" cap="none" dirty="0">
                <a:solidFill>
                  <a:schemeClr val="tx2"/>
                </a:solidFill>
                <a:effectLst/>
                <a:latin typeface="+mn-lt"/>
              </a:rPr>
              <a:t>Большой объем функциональности потребует кастомизацие. Последствия: не впишемся с согласованный бюджет</a:t>
            </a:r>
            <a:endParaRPr lang="ru-RU" cap="none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429F1-EF4E-49AF-B501-8487C1EE3709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B19FDA9-94A4-4F1F-9DEB-9358E8237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8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62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12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58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81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35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596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72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384886-90A6-4C5B-838E-37B10E7DE3DD}"/>
              </a:ext>
            </a:extLst>
          </p:cNvPr>
          <p:cNvSpPr/>
          <p:nvPr/>
        </p:nvSpPr>
        <p:spPr>
          <a:xfrm>
            <a:off x="5331725" y="0"/>
            <a:ext cx="3812275" cy="482663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0739-4EB1-4249-AB7B-4747BFB07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15C13-C4CF-46D5-BC9B-1BA33CBFDA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188" y="1869266"/>
            <a:ext cx="4617350" cy="1203535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</a:rPr>
              <a:t>Какие риски возникают при нашем невмешательстве в выбор платформы?</a:t>
            </a: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70B29-A2D2-482C-B713-268AD075E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F83C12-ECD7-467F-B926-97CF15B4DE1F}"/>
              </a:ext>
            </a:extLst>
          </p:cNvPr>
          <p:cNvSpPr txBox="1"/>
          <p:nvPr/>
        </p:nvSpPr>
        <p:spPr>
          <a:xfrm>
            <a:off x="6877135" y="1079499"/>
            <a:ext cx="1151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ГОЛОСОВАТЬ</a:t>
            </a:r>
            <a:endParaRPr lang="en-US" dirty="0"/>
          </a:p>
        </p:txBody>
      </p:sp>
      <p:pic>
        <p:nvPicPr>
          <p:cNvPr id="26" name="Picture 25" descr="Qr code&#10;&#10;Description automatically generated">
            <a:extLst>
              <a:ext uri="{FF2B5EF4-FFF2-40B4-BE49-F238E27FC236}">
                <a16:creationId xmlns:a16="http://schemas.microsoft.com/office/drawing/2014/main" id="{E43ADFAF-5AC3-428A-81F7-2F6B57FD2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87" y="1869266"/>
            <a:ext cx="1855307" cy="185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7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5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525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546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279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25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56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53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71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1E1D-C33F-41D6-B5A6-C5C2398F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Риск-лог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082670-3C9C-4DB0-B008-218093053BA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07740780"/>
              </p:ext>
            </p:extLst>
          </p:nvPr>
        </p:nvGraphicFramePr>
        <p:xfrm>
          <a:off x="423223" y="682055"/>
          <a:ext cx="8546414" cy="3478111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505467">
                  <a:extLst>
                    <a:ext uri="{9D8B030D-6E8A-4147-A177-3AD203B41FA5}">
                      <a16:colId xmlns:a16="http://schemas.microsoft.com/office/drawing/2014/main" val="147368827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52993629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4053830223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1748798061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3318487887"/>
                    </a:ext>
                  </a:extLst>
                </a:gridCol>
                <a:gridCol w="513255">
                  <a:extLst>
                    <a:ext uri="{9D8B030D-6E8A-4147-A177-3AD203B41FA5}">
                      <a16:colId xmlns:a16="http://schemas.microsoft.com/office/drawing/2014/main" val="2707510740"/>
                    </a:ext>
                  </a:extLst>
                </a:gridCol>
                <a:gridCol w="705134">
                  <a:extLst>
                    <a:ext uri="{9D8B030D-6E8A-4147-A177-3AD203B41FA5}">
                      <a16:colId xmlns:a16="http://schemas.microsoft.com/office/drawing/2014/main" val="307705405"/>
                    </a:ext>
                  </a:extLst>
                </a:gridCol>
                <a:gridCol w="2060600">
                  <a:extLst>
                    <a:ext uri="{9D8B030D-6E8A-4147-A177-3AD203B41FA5}">
                      <a16:colId xmlns:a16="http://schemas.microsoft.com/office/drawing/2014/main" val="1854481600"/>
                    </a:ext>
                  </a:extLst>
                </a:gridCol>
                <a:gridCol w="766393">
                  <a:extLst>
                    <a:ext uri="{9D8B030D-6E8A-4147-A177-3AD203B41FA5}">
                      <a16:colId xmlns:a16="http://schemas.microsoft.com/office/drawing/2014/main" val="2411442773"/>
                    </a:ext>
                  </a:extLst>
                </a:gridCol>
                <a:gridCol w="406035">
                  <a:extLst>
                    <a:ext uri="{9D8B030D-6E8A-4147-A177-3AD203B41FA5}">
                      <a16:colId xmlns:a16="http://schemas.microsoft.com/office/drawing/2014/main" val="3152497755"/>
                    </a:ext>
                  </a:extLst>
                </a:gridCol>
              </a:tblGrid>
              <a:tr h="94827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Условие </a:t>
                      </a:r>
                      <a:endParaRPr lang="ru-RU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Последствия</a:t>
                      </a:r>
                      <a:endParaRPr lang="ru-RU" sz="10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Вероятность</a:t>
                      </a:r>
                      <a:endParaRPr lang="ru-RU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Влияние</a:t>
                      </a:r>
                      <a:endParaRPr lang="ru-RU" sz="1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Уровень</a:t>
                      </a: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Владелец</a:t>
                      </a: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Стратегия</a:t>
                      </a: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 митигации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Действия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Остаточный риск</a:t>
                      </a:r>
                    </a:p>
                  </a:txBody>
                  <a:tcPr marT="91440" marB="91440" vert="vert27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398299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Выбранная система не поддерживает интеграцию с  компонентами системами клиента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Придется менять архитектуру клиентской системы или отказываться от платформы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Петя 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Снизить и передать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Предоставить клиенту отчет по интегр. возможностям платформ и оставить решение за клиентом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637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Большой объем функциональности требует кастомизации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 впишемся в согласованный бюджет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Ваня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Передать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Перевести риски отсутсвия функционала из коробки на выбранного подрядчика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60031"/>
                  </a:ext>
                </a:extLst>
              </a:tr>
              <a:tr h="35872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Клиент выберет платформу, не приняв во внимание ее критических ограничений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Можем потерять доверие клиента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Маша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Снизить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Сделать сравнительный анализ и предоставить его клиенту вместе с импакт-анализом и критериями принятия решений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marB="91440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4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BDDF2-CE3B-467B-B8E7-F10351B5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7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DD8E1C8-4CA7-46CF-AC99-81B10AD5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</p:spPr>
        <p:txBody>
          <a:bodyPr/>
          <a:lstStyle/>
          <a:p>
            <a:r>
              <a:rPr lang="ru-RU" dirty="0"/>
              <a:t>План действия для митигации рисков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CCDB8B-CBCD-4FB3-BE0C-7BF3EC6EFE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189" y="1079500"/>
            <a:ext cx="3986211" cy="339725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Собрать вводные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Исключить ненужное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Определить зоны влияния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Сделать калибровку шкал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Оценить риски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Определить стратегии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/>
              <a:t>Выработать план действий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/>
              <a:t>Регулярно обновлять лог и планы</a:t>
            </a:r>
          </a:p>
        </p:txBody>
      </p:sp>
      <p:pic>
        <p:nvPicPr>
          <p:cNvPr id="7" name="Picture Placeholder 6" descr="A picture containing sky, outdoor, person, trouser&#10;&#10;Description automatically generated">
            <a:extLst>
              <a:ext uri="{FF2B5EF4-FFF2-40B4-BE49-F238E27FC236}">
                <a16:creationId xmlns:a16="http://schemas.microsoft.com/office/drawing/2014/main" id="{BE39B799-A393-4384-BD65-9BEFB3F238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24270"/>
          <a:stretch/>
        </p:blipFill>
        <p:spPr>
          <a:xfrm>
            <a:off x="5334000" y="0"/>
            <a:ext cx="3810000" cy="481965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F72A-3966-4C18-B505-6910BCBC0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3A707DD9-E92B-45E8-BE0A-E6B2EDF345EB}" type="slidenum">
              <a:rPr lang="en-US" smtClean="0"/>
              <a:pPr>
                <a:spcAft>
                  <a:spcPts val="600"/>
                </a:spcAft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6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754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161C-CD04-4156-A9F6-F30E067D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66" y="2028966"/>
            <a:ext cx="4315968" cy="805377"/>
          </a:xfrm>
        </p:spPr>
        <p:txBody>
          <a:bodyPr/>
          <a:lstStyle/>
          <a:p>
            <a:r>
              <a:rPr lang="ru-RU" dirty="0"/>
              <a:t>Спасибо!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8DDF-ABEB-4458-B76E-F826A35E31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1466" y="3612995"/>
            <a:ext cx="4315968" cy="1260088"/>
          </a:xfrm>
        </p:spPr>
        <p:txBody>
          <a:bodyPr/>
          <a:lstStyle/>
          <a:p>
            <a:r>
              <a:rPr lang="en-US" b="0" dirty="0"/>
              <a:t>Natalia Semenova</a:t>
            </a:r>
            <a:endParaRPr lang="ru-RU" b="0" dirty="0"/>
          </a:p>
          <a:p>
            <a:r>
              <a:rPr lang="en-US" b="0" dirty="0"/>
              <a:t>Lead Business analyst</a:t>
            </a:r>
          </a:p>
          <a:p>
            <a:endParaRPr lang="en-US" b="0" dirty="0"/>
          </a:p>
          <a:p>
            <a:r>
              <a:rPr lang="en-US" b="0" dirty="0"/>
              <a:t>Telegram: @nletra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6DF2B32-EE00-457D-AA50-825F403CF14D}"/>
              </a:ext>
            </a:extLst>
          </p:cNvPr>
          <p:cNvSpPr txBox="1">
            <a:spLocks/>
          </p:cNvSpPr>
          <p:nvPr/>
        </p:nvSpPr>
        <p:spPr>
          <a:xfrm>
            <a:off x="531466" y="2834344"/>
            <a:ext cx="4315968" cy="32145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Вопросы?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271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3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D5525E-644F-4C29-BB16-1BC5AB2D61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70813" y="4826000"/>
            <a:ext cx="1373187" cy="317500"/>
          </a:xfrm>
          <a:prstGeom prst="rect">
            <a:avLst/>
          </a:prstGeom>
        </p:spPr>
        <p:txBody>
          <a:bodyPr/>
          <a:lstStyle/>
          <a:p>
            <a:fld id="{3A707DD9-E92B-45E8-BE0A-E6B2EDF345E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16793-AFF8-4C14-9FF3-AC2A2E3C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1" y="-139705"/>
            <a:ext cx="9138515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8289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Custom 6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464547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740A320D-646C-4C12-89B1-0B127236B0F7}"/>
    </a:ext>
  </a:extLst>
</a:theme>
</file>

<file path=ppt/theme/theme2.xml><?xml version="1.0" encoding="utf-8"?>
<a:theme xmlns:a="http://schemas.openxmlformats.org/drawingml/2006/main" name="General">
  <a:themeElements>
    <a:clrScheme name="Custom 7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5C4EAAF8-284D-4A65-B20F-C47DE8AC2658}"/>
    </a:ext>
  </a:extLst>
</a:theme>
</file>

<file path=ppt/theme/theme3.xml><?xml version="1.0" encoding="utf-8"?>
<a:theme xmlns:a="http://schemas.openxmlformats.org/drawingml/2006/main" name="Breakers">
  <a:themeElements>
    <a:clrScheme name="Custom 8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67367244-F583-44E6-8F01-4BEACD6866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FB29D16B50554EAE3D785D30FFAA49" ma:contentTypeVersion="14" ma:contentTypeDescription="Create a new document." ma:contentTypeScope="" ma:versionID="4437e608d462d369b942e0cea331f4ac">
  <xsd:schema xmlns:xsd="http://www.w3.org/2001/XMLSchema" xmlns:xs="http://www.w3.org/2001/XMLSchema" xmlns:p="http://schemas.microsoft.com/office/2006/metadata/properties" xmlns:ns3="72fd5efd-94e6-4905-b388-3fd35a71b1be" xmlns:ns4="cd1ebcaf-cad9-4178-9cb5-8d97d8dc3616" targetNamespace="http://schemas.microsoft.com/office/2006/metadata/properties" ma:root="true" ma:fieldsID="548ca8653d37138ed271a98283ab2adf" ns3:_="" ns4:_="">
    <xsd:import namespace="72fd5efd-94e6-4905-b388-3fd35a71b1be"/>
    <xsd:import namespace="cd1ebcaf-cad9-4178-9cb5-8d97d8dc36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d5efd-94e6-4905-b388-3fd35a71b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ebcaf-cad9-4178-9cb5-8d97d8dc3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9908AF-8DD4-4B6D-AA52-8717C1E25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fd5efd-94e6-4905-b388-3fd35a71b1be"/>
    <ds:schemaRef ds:uri="cd1ebcaf-cad9-4178-9cb5-8d97d8dc3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38EC9E-C3C7-4BC0-8BA8-5E5D538E31F6}">
  <ds:schemaRefs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72fd5efd-94e6-4905-b388-3fd35a71b1be"/>
    <ds:schemaRef ds:uri="http://purl.org/dc/dcmitype/"/>
    <ds:schemaRef ds:uri="cd1ebcaf-cad9-4178-9cb5-8d97d8dc3616"/>
  </ds:schemaRefs>
</ds:datastoreItem>
</file>

<file path=customXml/itemProps3.xml><?xml version="1.0" encoding="utf-8"?>
<ds:datastoreItem xmlns:ds="http://schemas.openxmlformats.org/officeDocument/2006/customXml" ds:itemID="{F07D54A2-EC14-49B6-9726-9BAEC5117F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6288</TotalTime>
  <Words>3962</Words>
  <Application>Microsoft Office PowerPoint</Application>
  <PresentationFormat>On-screen Show (16:9)</PresentationFormat>
  <Paragraphs>630</Paragraphs>
  <Slides>70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Covers</vt:lpstr>
      <vt:lpstr>General</vt:lpstr>
      <vt:lpstr>Breakers</vt:lpstr>
      <vt:lpstr>PowerPoint Presentation</vt:lpstr>
      <vt:lpstr>PowerPoint Presentation</vt:lpstr>
      <vt:lpstr>Управление рисками</vt:lpstr>
      <vt:lpstr>PowerPoint Presentation</vt:lpstr>
      <vt:lpstr>Кейс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Лог рисков</vt:lpstr>
      <vt:lpstr>PowerPoint Presentation</vt:lpstr>
      <vt:lpstr>PowerPoint Presentation</vt:lpstr>
      <vt:lpstr>PowerPoint Presentation</vt:lpstr>
      <vt:lpstr>PowerPoint Presentation</vt:lpstr>
      <vt:lpstr>Какой риск важнее?</vt:lpstr>
      <vt:lpstr>PowerPoint Presentation</vt:lpstr>
      <vt:lpstr>PowerPoint Presentation</vt:lpstr>
      <vt:lpstr>PowerPoint Presentation</vt:lpstr>
      <vt:lpstr>PowerPoint Presentation</vt:lpstr>
      <vt:lpstr>Влияние на границы проекта (scope)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Калибровка оценок </vt:lpstr>
      <vt:lpstr>Оценка рисков</vt:lpstr>
      <vt:lpstr>От рисков к действиям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Риск-лог</vt:lpstr>
      <vt:lpstr>План действия для митигации рисков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Markowitz</dc:creator>
  <cp:lastModifiedBy>Natalia Semenova</cp:lastModifiedBy>
  <cp:revision>4</cp:revision>
  <dcterms:created xsi:type="dcterms:W3CDTF">2018-01-26T19:23:30Z</dcterms:created>
  <dcterms:modified xsi:type="dcterms:W3CDTF">2021-05-22T15:08:51Z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0x010100A5FB29D16B50554EAE3D785D30FFAA49</vt:lpwstr>
  </property>
</Properties>
</file>