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00" r:id="rId3"/>
    <p:sldId id="261" r:id="rId4"/>
    <p:sldId id="301" r:id="rId5"/>
    <p:sldId id="272" r:id="rId6"/>
    <p:sldId id="274" r:id="rId7"/>
    <p:sldId id="295" r:id="rId8"/>
    <p:sldId id="297" r:id="rId9"/>
    <p:sldId id="276" r:id="rId10"/>
    <p:sldId id="277" r:id="rId11"/>
    <p:sldId id="279" r:id="rId12"/>
    <p:sldId id="292" r:id="rId13"/>
    <p:sldId id="298" r:id="rId14"/>
    <p:sldId id="280" r:id="rId15"/>
    <p:sldId id="281" r:id="rId16"/>
    <p:sldId id="282" r:id="rId17"/>
    <p:sldId id="283" r:id="rId18"/>
    <p:sldId id="293" r:id="rId19"/>
    <p:sldId id="299" r:id="rId20"/>
    <p:sldId id="285" r:id="rId21"/>
    <p:sldId id="286" r:id="rId22"/>
    <p:sldId id="290" r:id="rId23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24">
          <p15:clr>
            <a:srgbClr val="A4A3A4"/>
          </p15:clr>
        </p15:guide>
        <p15:guide id="2" orient="horz" pos="1501">
          <p15:clr>
            <a:srgbClr val="A4A3A4"/>
          </p15:clr>
        </p15:guide>
        <p15:guide id="3" pos="354">
          <p15:clr>
            <a:srgbClr val="A4A3A4"/>
          </p15:clr>
        </p15:guide>
        <p15:guide id="4" pos="47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 Muts" initials="CM" lastIdx="1" clrIdx="0">
    <p:extLst>
      <p:ext uri="{19B8F6BF-5375-455C-9EA6-DF929625EA0E}">
        <p15:presenceInfo xmlns:p15="http://schemas.microsoft.com/office/powerpoint/2012/main" userId="37227045_tp_dropbox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ADA"/>
    <a:srgbClr val="4671C6"/>
    <a:srgbClr val="FFEA92"/>
    <a:srgbClr val="DBD9DC"/>
    <a:srgbClr val="201F1D"/>
    <a:srgbClr val="252422"/>
    <a:srgbClr val="151412"/>
    <a:srgbClr val="3ABCA7"/>
    <a:srgbClr val="88B9FF"/>
    <a:srgbClr val="F2D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72657" autoAdjust="0"/>
  </p:normalViewPr>
  <p:slideViewPr>
    <p:cSldViewPr snapToGrid="0" snapToObjects="1" showGuides="1">
      <p:cViewPr varScale="1">
        <p:scale>
          <a:sx n="67" d="100"/>
          <a:sy n="67" d="100"/>
        </p:scale>
        <p:origin x="736" y="48"/>
      </p:cViewPr>
      <p:guideLst>
        <p:guide orient="horz" pos="924"/>
        <p:guide orient="horz" pos="1501"/>
        <p:guide pos="354"/>
        <p:guide pos="474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264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 Muts" userId="37227045_tp_dropbox" providerId="OAuth2" clId="{D133F433-E799-B446-B616-708589066B30}"/>
  </pc:docChgLst>
  <pc:docChgLst>
    <pc:chgData name="Cat Muts" userId="37227045_tp_dropbox" providerId="OAuth2" clId="{DFF5181C-F08D-124C-8452-D19D45FC4435}"/>
    <pc:docChg chg="undo custSel delSld modSld sldOrd">
      <pc:chgData name="Cat Muts" userId="37227045_tp_dropbox" providerId="OAuth2" clId="{DFF5181C-F08D-124C-8452-D19D45FC4435}" dt="2019-05-23T10:30:44.266" v="1431" actId="20577"/>
      <pc:docMkLst>
        <pc:docMk/>
      </pc:docMkLst>
      <pc:sldChg chg="modNotesTx">
        <pc:chgData name="Cat Muts" userId="37227045_tp_dropbox" providerId="OAuth2" clId="{DFF5181C-F08D-124C-8452-D19D45FC4435}" dt="2019-05-23T07:20:07.875" v="604" actId="20577"/>
        <pc:sldMkLst>
          <pc:docMk/>
          <pc:sldMk cId="148276772" sldId="256"/>
        </pc:sldMkLst>
      </pc:sldChg>
      <pc:sldChg chg="modSp modNotesTx">
        <pc:chgData name="Cat Muts" userId="37227045_tp_dropbox" providerId="OAuth2" clId="{DFF5181C-F08D-124C-8452-D19D45FC4435}" dt="2019-05-23T09:39:33.904" v="620" actId="20577"/>
        <pc:sldMkLst>
          <pc:docMk/>
          <pc:sldMk cId="1063176050" sldId="272"/>
        </pc:sldMkLst>
        <pc:picChg chg="mod">
          <ac:chgData name="Cat Muts" userId="37227045_tp_dropbox" providerId="OAuth2" clId="{DFF5181C-F08D-124C-8452-D19D45FC4435}" dt="2019-05-20T06:55:45.289" v="9" actId="1076"/>
          <ac:picMkLst>
            <pc:docMk/>
            <pc:sldMk cId="1063176050" sldId="272"/>
            <ac:picMk id="9" creationId="{00000000-0000-0000-0000-000000000000}"/>
          </ac:picMkLst>
        </pc:picChg>
      </pc:sldChg>
      <pc:sldChg chg="addSp delSp modSp delAnim modNotesTx">
        <pc:chgData name="Cat Muts" userId="37227045_tp_dropbox" providerId="OAuth2" clId="{DFF5181C-F08D-124C-8452-D19D45FC4435}" dt="2019-05-23T09:43:02.185" v="840" actId="1076"/>
        <pc:sldMkLst>
          <pc:docMk/>
          <pc:sldMk cId="627039896" sldId="279"/>
        </pc:sldMkLst>
        <pc:picChg chg="add mod">
          <ac:chgData name="Cat Muts" userId="37227045_tp_dropbox" providerId="OAuth2" clId="{DFF5181C-F08D-124C-8452-D19D45FC4435}" dt="2019-05-23T09:43:02.185" v="840" actId="1076"/>
          <ac:picMkLst>
            <pc:docMk/>
            <pc:sldMk cId="627039896" sldId="279"/>
            <ac:picMk id="3" creationId="{A52641BA-445F-7C43-93EC-8095D177A032}"/>
          </ac:picMkLst>
        </pc:picChg>
        <pc:picChg chg="del">
          <ac:chgData name="Cat Muts" userId="37227045_tp_dropbox" providerId="OAuth2" clId="{DFF5181C-F08D-124C-8452-D19D45FC4435}" dt="2019-05-23T09:42:54.201" v="838" actId="21"/>
          <ac:picMkLst>
            <pc:docMk/>
            <pc:sldMk cId="627039896" sldId="279"/>
            <ac:picMk id="7" creationId="{00000000-0000-0000-0000-000000000000}"/>
          </ac:picMkLst>
        </pc:picChg>
      </pc:sldChg>
      <pc:sldChg chg="modNotesTx">
        <pc:chgData name="Cat Muts" userId="37227045_tp_dropbox" providerId="OAuth2" clId="{DFF5181C-F08D-124C-8452-D19D45FC4435}" dt="2019-05-22T22:07:04.048" v="369" actId="20577"/>
        <pc:sldMkLst>
          <pc:docMk/>
          <pc:sldMk cId="1794845929" sldId="280"/>
        </pc:sldMkLst>
      </pc:sldChg>
      <pc:sldChg chg="del ord modNotesTx">
        <pc:chgData name="Cat Muts" userId="37227045_tp_dropbox" providerId="OAuth2" clId="{DFF5181C-F08D-124C-8452-D19D45FC4435}" dt="2019-05-23T09:43:10.641" v="841" actId="2696"/>
        <pc:sldMkLst>
          <pc:docMk/>
          <pc:sldMk cId="4203403696" sldId="284"/>
        </pc:sldMkLst>
      </pc:sldChg>
      <pc:sldChg chg="modNotesTx">
        <pc:chgData name="Cat Muts" userId="37227045_tp_dropbox" providerId="OAuth2" clId="{DFF5181C-F08D-124C-8452-D19D45FC4435}" dt="2019-05-23T10:30:44.266" v="1431" actId="20577"/>
        <pc:sldMkLst>
          <pc:docMk/>
          <pc:sldMk cId="2098528677" sldId="285"/>
        </pc:sldMkLst>
      </pc:sldChg>
      <pc:sldChg chg="delSp modSp mod modClrScheme chgLayout">
        <pc:chgData name="Cat Muts" userId="37227045_tp_dropbox" providerId="OAuth2" clId="{DFF5181C-F08D-124C-8452-D19D45FC4435}" dt="2019-05-23T06:56:41.583" v="518" actId="1076"/>
        <pc:sldMkLst>
          <pc:docMk/>
          <pc:sldMk cId="136681761" sldId="290"/>
        </pc:sldMkLst>
        <pc:spChg chg="mod ord">
          <ac:chgData name="Cat Muts" userId="37227045_tp_dropbox" providerId="OAuth2" clId="{DFF5181C-F08D-124C-8452-D19D45FC4435}" dt="2019-05-23T06:56:41.583" v="518" actId="1076"/>
          <ac:spMkLst>
            <pc:docMk/>
            <pc:sldMk cId="136681761" sldId="290"/>
            <ac:spMk id="2" creationId="{00000000-0000-0000-0000-000000000000}"/>
          </ac:spMkLst>
        </pc:spChg>
        <pc:picChg chg="del">
          <ac:chgData name="Cat Muts" userId="37227045_tp_dropbox" providerId="OAuth2" clId="{DFF5181C-F08D-124C-8452-D19D45FC4435}" dt="2019-05-23T06:55:25.531" v="491" actId="21"/>
          <ac:picMkLst>
            <pc:docMk/>
            <pc:sldMk cId="136681761" sldId="290"/>
            <ac:picMk id="4" creationId="{00000000-0000-0000-0000-000000000000}"/>
          </ac:picMkLst>
        </pc:picChg>
      </pc:sldChg>
      <pc:sldChg chg="modSp">
        <pc:chgData name="Cat Muts" userId="37227045_tp_dropbox" providerId="OAuth2" clId="{DFF5181C-F08D-124C-8452-D19D45FC4435}" dt="2019-05-17T06:41:48.282" v="3" actId="1076"/>
        <pc:sldMkLst>
          <pc:docMk/>
          <pc:sldMk cId="787075811" sldId="293"/>
        </pc:sldMkLst>
        <pc:picChg chg="mod">
          <ac:chgData name="Cat Muts" userId="37227045_tp_dropbox" providerId="OAuth2" clId="{DFF5181C-F08D-124C-8452-D19D45FC4435}" dt="2019-05-17T06:41:48.282" v="3" actId="1076"/>
          <ac:picMkLst>
            <pc:docMk/>
            <pc:sldMk cId="787075811" sldId="293"/>
            <ac:picMk id="12" creationId="{00000000-0000-0000-0000-000000000000}"/>
          </ac:picMkLst>
        </pc:picChg>
      </pc:sldChg>
      <pc:sldChg chg="addSp delSp modSp modNotesTx">
        <pc:chgData name="Cat Muts" userId="37227045_tp_dropbox" providerId="OAuth2" clId="{DFF5181C-F08D-124C-8452-D19D45FC4435}" dt="2019-05-23T09:42:38.781" v="834" actId="21"/>
        <pc:sldMkLst>
          <pc:docMk/>
          <pc:sldMk cId="1469846146" sldId="298"/>
        </pc:sldMkLst>
        <pc:picChg chg="add del mod">
          <ac:chgData name="Cat Muts" userId="37227045_tp_dropbox" providerId="OAuth2" clId="{DFF5181C-F08D-124C-8452-D19D45FC4435}" dt="2019-05-23T09:42:38.781" v="834" actId="21"/>
          <ac:picMkLst>
            <pc:docMk/>
            <pc:sldMk cId="1469846146" sldId="298"/>
            <ac:picMk id="3" creationId="{0EFAF2C2-8D73-A048-B580-4F699B4F6A2B}"/>
          </ac:picMkLst>
        </pc:picChg>
      </pc:sldChg>
      <pc:sldChg chg="modNotesTx">
        <pc:chgData name="Cat Muts" userId="37227045_tp_dropbox" providerId="OAuth2" clId="{DFF5181C-F08D-124C-8452-D19D45FC4435}" dt="2019-05-23T06:31:40.121" v="487" actId="20577"/>
        <pc:sldMkLst>
          <pc:docMk/>
          <pc:sldMk cId="202739241" sldId="29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5568" tIns="47784" rIns="95568" bIns="4778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5568" tIns="47784" rIns="95568" bIns="47784" rtlCol="0"/>
          <a:lstStyle>
            <a:lvl1pPr algn="r">
              <a:defRPr sz="1300"/>
            </a:lvl1pPr>
          </a:lstStyle>
          <a:p>
            <a:fld id="{142DECE0-0DFF-BD44-88D2-0FF326440D26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5568" tIns="47784" rIns="95568" bIns="4778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5568" tIns="47784" rIns="95568" bIns="47784" rtlCol="0" anchor="b"/>
          <a:lstStyle>
            <a:lvl1pPr algn="r">
              <a:defRPr sz="1300"/>
            </a:lvl1pPr>
          </a:lstStyle>
          <a:p>
            <a:fld id="{6F2DD2E3-D5F2-4A45-AF19-CC16CA563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139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5568" tIns="47784" rIns="95568" bIns="4778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5568" tIns="47784" rIns="95568" bIns="47784" rtlCol="0"/>
          <a:lstStyle>
            <a:lvl1pPr algn="r">
              <a:defRPr sz="1300"/>
            </a:lvl1pPr>
          </a:lstStyle>
          <a:p>
            <a:fld id="{524079EE-3B77-AA4E-B586-B4DC1EA01BA6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8" tIns="47784" rIns="95568" bIns="477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5568" tIns="47784" rIns="95568" bIns="47784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5568" tIns="47784" rIns="95568" bIns="4778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5568" tIns="47784" rIns="95568" bIns="47784" rtlCol="0" anchor="b"/>
          <a:lstStyle>
            <a:lvl1pPr algn="r">
              <a:defRPr sz="1300"/>
            </a:lvl1pPr>
          </a:lstStyle>
          <a:p>
            <a:fld id="{6830FA47-062E-4A4D-8B01-918B25201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908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300" dirty="0"/>
              <a:t>Добрый день, коллеги! Меня зовут Екатерина Литвинова и я работаю с компанией </a:t>
            </a:r>
            <a:r>
              <a:rPr lang="ru-RU" sz="1300" dirty="0" err="1"/>
              <a:t>Materialise</a:t>
            </a:r>
            <a:r>
              <a:rPr lang="ru-RU" sz="1300" dirty="0"/>
              <a:t> в качестве функционального аналитика. Сегодня мы с Вами будем говорить о качестве программного продукта с точки зрения функциональной пригодности. Я расскажу почему мы в своей команде озаботились этим вопросом и чего достигли, какие преимущества получили и чем это пригодится Вам.</a:t>
            </a:r>
            <a:endParaRPr lang="ru-RU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FA47-062E-4A4D-8B01-918B252010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41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300" dirty="0"/>
              <a:t>В качестве технического решения был выбран так называемый </a:t>
            </a:r>
            <a:r>
              <a:rPr lang="en-US" sz="1300" dirty="0"/>
              <a:t>Elastic Stack</a:t>
            </a:r>
            <a:r>
              <a:rPr lang="ru-RU" sz="1300" dirty="0"/>
              <a:t>. Как это работает?</a:t>
            </a:r>
          </a:p>
          <a:p>
            <a:pPr rtl="0"/>
            <a:endParaRPr lang="ru-RU" sz="1300" dirty="0"/>
          </a:p>
          <a:p>
            <a:pPr defTabSz="477840">
              <a:defRPr/>
            </a:pPr>
            <a:r>
              <a:rPr lang="ru-RU" sz="1300" dirty="0"/>
              <a:t>При работе нашей системы в браузере специальные фрагменты </a:t>
            </a:r>
            <a:r>
              <a:rPr lang="en-US" sz="1300" dirty="0"/>
              <a:t>JavaScript</a:t>
            </a:r>
            <a:r>
              <a:rPr lang="ru-RU" sz="1300" dirty="0"/>
              <a:t> отправляют информацию об интересующих нас событиях на сервер, и все данные сохраняются в базу </a:t>
            </a:r>
            <a:r>
              <a:rPr lang="en-US" sz="1300" dirty="0" err="1"/>
              <a:t>ElasticSearch</a:t>
            </a:r>
            <a:r>
              <a:rPr lang="en-US" sz="1300" dirty="0"/>
              <a:t>.</a:t>
            </a:r>
            <a:endParaRPr lang="ru-RU" sz="1300" dirty="0"/>
          </a:p>
          <a:p>
            <a:pPr defTabSz="477840">
              <a:defRPr/>
            </a:pPr>
            <a:endParaRPr lang="en-US" sz="1300" dirty="0"/>
          </a:p>
          <a:p>
            <a:pPr defTabSz="477840">
              <a:defRPr/>
            </a:pPr>
            <a:r>
              <a:rPr lang="ru-RU" sz="1300" dirty="0"/>
              <a:t>Аналитик и менеджер продукта пользуются средствами визуализации и анализа данных </a:t>
            </a:r>
            <a:r>
              <a:rPr lang="en-US" sz="1300" dirty="0" err="1"/>
              <a:t>Kibana</a:t>
            </a:r>
            <a:r>
              <a:rPr lang="ru-RU" sz="1300" dirty="0"/>
              <a:t>. Не скажу, что они на 100% нас удовлетворяют, но всегда есть возможность выгрузить сырые данные в </a:t>
            </a:r>
            <a:r>
              <a:rPr lang="en-US" sz="1300" dirty="0"/>
              <a:t>Excel, </a:t>
            </a:r>
            <a:r>
              <a:rPr lang="ru-RU" sz="1300" dirty="0"/>
              <a:t>чтобы сопоставить их с данными из других источников или, например, провести более сложный частотный анализ.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FA47-062E-4A4D-8B01-918B252010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19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Событий</a:t>
            </a:r>
            <a:r>
              <a:rPr lang="ru-RU" baseline="0" dirty="0"/>
              <a:t> много и без определенной их стандартизации не обойтись. Мы выделили для себя следующие параметры, которые обязательны для каждого события.</a:t>
            </a:r>
          </a:p>
          <a:p>
            <a:r>
              <a:rPr lang="ru-RU" baseline="0" dirty="0"/>
              <a:t>Во-первых, это временная метка события, чтобы знать когда оно произошло.</a:t>
            </a:r>
          </a:p>
          <a:p>
            <a:r>
              <a:rPr lang="ru-RU" baseline="0" dirty="0"/>
              <a:t>Собственно, тип события. Например, попытка авторизации в системе или просмотр офиса. Тип объекта, над которым выполняется действие. Например, заказ, пользователь или офис.</a:t>
            </a:r>
          </a:p>
          <a:p>
            <a:r>
              <a:rPr lang="ru-RU" baseline="0" dirty="0"/>
              <a:t>В четвертых, данные о пользователе, включая его роль, идентификатор, если есть, и в обязательном порядке его местоположение.</a:t>
            </a:r>
          </a:p>
          <a:p>
            <a:endParaRPr lang="ru-RU" baseline="0" dirty="0"/>
          </a:p>
          <a:p>
            <a:pPr marL="0" indent="0" rtl="0">
              <a:buFont typeface="+mj-lt"/>
              <a:buNone/>
            </a:pPr>
            <a:r>
              <a:rPr lang="ru-RU" sz="1200" dirty="0"/>
              <a:t>На волне современных переживаний по поводу слежки за пользователями также хочется затронуть вопрос приватности.</a:t>
            </a:r>
          </a:p>
          <a:p>
            <a:pPr rtl="0"/>
            <a:r>
              <a:rPr lang="ru-RU" sz="1200" dirty="0"/>
              <a:t>Мы не копались и не будем копаться в данных пациентов и пользователей</a:t>
            </a:r>
            <a:r>
              <a:rPr lang="en-US" sz="1200" dirty="0"/>
              <a:t>. </a:t>
            </a:r>
            <a:r>
              <a:rPr lang="ru-RU" sz="1200" dirty="0"/>
              <a:t>Наоборот, мы всячески их защищаем, например, выполняя требования </a:t>
            </a:r>
            <a:r>
              <a:rPr lang="en-US" sz="1200" dirty="0"/>
              <a:t>GDPR.</a:t>
            </a:r>
            <a:r>
              <a:rPr lang="ru-RU" sz="1200" dirty="0"/>
              <a:t> А потому никаких личных данных мы не собираем в статистике.</a:t>
            </a:r>
          </a:p>
          <a:p>
            <a:endParaRPr lang="ru-RU" baseline="0" dirty="0"/>
          </a:p>
          <a:p>
            <a:r>
              <a:rPr lang="ru-RU" baseline="0" dirty="0"/>
              <a:t>Конечно, же узнаем, с какого устройства заходил пользователь, какая у него операционная система и какой браузер.</a:t>
            </a:r>
          </a:p>
          <a:p>
            <a:r>
              <a:rPr lang="ru-RU" baseline="0" dirty="0"/>
              <a:t>Для большинства событий собираются также специфичные данные, такие как, например, время загрузки для события загрузки файлов или тип скачиваемого файла для события скачивания файла.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FA47-062E-4A4D-8B01-918B252010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2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наглядности давайте рассмотрим результат сбора и анализа данных на примере.</a:t>
            </a:r>
          </a:p>
          <a:p>
            <a:r>
              <a:rPr lang="ru-RU" dirty="0"/>
              <a:t>В</a:t>
            </a:r>
            <a:r>
              <a:rPr lang="ru-RU" baseline="0" dirty="0"/>
              <a:t> несколько кликов в </a:t>
            </a:r>
            <a:r>
              <a:rPr lang="en-US" baseline="0" dirty="0" err="1"/>
              <a:t>Kibana</a:t>
            </a:r>
            <a:r>
              <a:rPr lang="en-US" baseline="0" dirty="0"/>
              <a:t> </a:t>
            </a:r>
            <a:r>
              <a:rPr lang="ru-RU" baseline="0" dirty="0"/>
              <a:t>можно настроить вот такую диаграмку распределения количества событий в зависимости от их типа. Это статистика с нашего сервера разработки за последние 90 дней.</a:t>
            </a:r>
          </a:p>
          <a:p>
            <a:r>
              <a:rPr lang="ru-RU" baseline="0" dirty="0"/>
              <a:t>Всего 14 типов визуализации данных. Также эти данные можно выгрузить в </a:t>
            </a:r>
            <a:r>
              <a:rPr lang="en-US" baseline="0" dirty="0"/>
              <a:t>Excel </a:t>
            </a:r>
            <a:r>
              <a:rPr lang="ru-RU" baseline="0" dirty="0"/>
              <a:t>для сопоставления с информацией из других источников или другого анализа.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0FA47-062E-4A4D-8B01-918B252010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20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Итак, после</a:t>
            </a:r>
            <a:r>
              <a:rPr lang="ru-RU" baseline="0" dirty="0"/>
              <a:t> разворачивания платформы для сбора статистики неизменно возникает вопрос: за сбор каких событий браться в первую очередь?</a:t>
            </a:r>
          </a:p>
          <a:p>
            <a:r>
              <a:rPr lang="ru-RU" baseline="0" dirty="0"/>
              <a:t>Мы для себя на него ответили так: ключевые, связанные с новой или дорабатываемой функциональностью, не отраженные в аудите. При чем всеми этими характеристиками может обладать одно событие.</a:t>
            </a:r>
          </a:p>
          <a:p>
            <a:endParaRPr lang="ru-RU" baseline="0" dirty="0"/>
          </a:p>
          <a:p>
            <a:r>
              <a:rPr lang="ru-RU" baseline="0" dirty="0"/>
              <a:t>В нашем первом релизе статистики мы включили только три типа событий: открытие заказа, скачивание файлов, загрузка файлов.</a:t>
            </a:r>
          </a:p>
          <a:p>
            <a:endParaRPr lang="ru-RU" baseline="0" dirty="0"/>
          </a:p>
          <a:p>
            <a:r>
              <a:rPr lang="ru-RU" baseline="0" dirty="0"/>
              <a:t>Почему открытие заказа? Заказ является ключевой сущностью нашей системы, а потому данные по открытию заказов позволили нам понять как часто, насколько интенсивно и с помощью каких устройств наши пользователи посещают систему.</a:t>
            </a:r>
          </a:p>
          <a:p>
            <a:r>
              <a:rPr lang="ru-RU" dirty="0"/>
              <a:t>Почему скачивание файлов?</a:t>
            </a:r>
            <a:r>
              <a:rPr lang="ru-RU" baseline="0" dirty="0"/>
              <a:t> Мы считаем эту функциональность ключевой, поскольку хирург и инженеры обмениваются информацией через файлы снимков, плана операции и другие.</a:t>
            </a:r>
          </a:p>
          <a:p>
            <a:r>
              <a:rPr lang="ru-RU" baseline="0" dirty="0"/>
              <a:t>А вот загрузка файлов попала в эту компанию еще и потому, что в следующем проекте планировалось дорабатывать эту функциональность.</a:t>
            </a:r>
            <a:endParaRPr lang="ru-RU" dirty="0"/>
          </a:p>
          <a:p>
            <a:endParaRPr lang="ru-RU" dirty="0"/>
          </a:p>
          <a:p>
            <a:r>
              <a:rPr lang="ru-RU" dirty="0"/>
              <a:t>Уже в течение</a:t>
            </a:r>
            <a:r>
              <a:rPr lang="ru-RU" baseline="0" dirty="0"/>
              <a:t> месяца после релиза мы вместе с менеджером продукта составили </a:t>
            </a:r>
            <a:r>
              <a:rPr lang="ru-RU" baseline="0" dirty="0" err="1"/>
              <a:t>беклог</a:t>
            </a:r>
            <a:r>
              <a:rPr lang="ru-RU" baseline="0" dirty="0"/>
              <a:t> типов событий с указанием</a:t>
            </a:r>
            <a:r>
              <a:rPr lang="en-US" baseline="0" dirty="0"/>
              <a:t> </a:t>
            </a:r>
            <a:r>
              <a:rPr lang="ru-RU" baseline="0" dirty="0"/>
              <a:t>приоритетов.</a:t>
            </a:r>
          </a:p>
          <a:p>
            <a:endParaRPr lang="ru-RU" baseline="0" dirty="0"/>
          </a:p>
          <a:p>
            <a:r>
              <a:rPr lang="ru-RU" baseline="0" dirty="0"/>
              <a:t>На текущий момент мы выполнили уже весь </a:t>
            </a:r>
            <a:r>
              <a:rPr lang="ru-RU" baseline="0" dirty="0" err="1"/>
              <a:t>беклог</a:t>
            </a:r>
            <a:r>
              <a:rPr lang="ru-RU" baseline="0" dirty="0"/>
              <a:t> и за первый год мы превысили отметку в 50 типов событий.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FA47-062E-4A4D-8B01-918B252010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86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300" dirty="0"/>
              <a:t>Итого, для запуска проекта нам потребовалось:</a:t>
            </a:r>
            <a:endParaRPr lang="ru-RU" b="0" dirty="0">
              <a:effectLst/>
            </a:endParaRPr>
          </a:p>
          <a:p>
            <a:pPr marL="238920" indent="-238920" fontAlgn="base">
              <a:buAutoNum type="arabicPeriod"/>
            </a:pPr>
            <a:r>
              <a:rPr lang="ru-RU" sz="1300" dirty="0"/>
              <a:t>понять и сформулировать свои потребности</a:t>
            </a:r>
          </a:p>
          <a:p>
            <a:pPr marL="238920" indent="-238920" fontAlgn="base">
              <a:buAutoNum type="arabicPeriod"/>
            </a:pPr>
            <a:r>
              <a:rPr lang="ru-RU" sz="1300" dirty="0"/>
              <a:t>выбрать инструмент сбора статистики</a:t>
            </a:r>
          </a:p>
          <a:p>
            <a:pPr marL="238920" indent="-238920" fontAlgn="base">
              <a:buAutoNum type="arabicPeriod"/>
            </a:pPr>
            <a:r>
              <a:rPr lang="ru-RU" sz="1300" dirty="0"/>
              <a:t>развернуть и настроить его</a:t>
            </a:r>
          </a:p>
          <a:p>
            <a:pPr marL="238920" indent="-238920" fontAlgn="base">
              <a:buAutoNum type="arabicPeriod"/>
            </a:pPr>
            <a:r>
              <a:rPr lang="ru-RU" sz="1300" dirty="0"/>
              <a:t>реализовать сбор отдельных метрик</a:t>
            </a:r>
          </a:p>
          <a:p>
            <a:pPr marL="238920" indent="-238920" fontAlgn="base">
              <a:buAutoNum type="arabicPeriod"/>
            </a:pPr>
            <a:r>
              <a:rPr lang="ru-RU" sz="1300" dirty="0"/>
              <a:t>протестировать решение</a:t>
            </a:r>
          </a:p>
          <a:p>
            <a:pPr marL="238920" indent="-238920" fontAlgn="base">
              <a:buAutoNum type="arabicPeriod"/>
            </a:pPr>
            <a:endParaRPr lang="ru-RU" sz="1300" dirty="0"/>
          </a:p>
          <a:p>
            <a:pPr fontAlgn="base"/>
            <a:r>
              <a:rPr lang="ru-RU" sz="1300" dirty="0"/>
              <a:t>Конечно, ничто не даётся бесплатно. Нам это стоило несколько недель подготовки аналитика и архитектора. Далее около одной недели на развертывание и в среднем до дня на анализ, разработку и тестирование каждого нового типа события.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FA47-062E-4A4D-8B01-918B252010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34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300" dirty="0"/>
              <a:t>На текущий момент наш рабочий процесс выглядит так:</a:t>
            </a:r>
          </a:p>
          <a:p>
            <a:pPr rtl="0"/>
            <a:endParaRPr lang="ru-RU" sz="1300" dirty="0"/>
          </a:p>
          <a:p>
            <a:pPr rtl="0"/>
            <a:r>
              <a:rPr lang="ru-RU" sz="1300" dirty="0"/>
              <a:t>Во-первых, когда менеджер продукта приходит с потребностями, в добавок к обычному процессу выяснения требований мы стараемся проверить рабочие гипотезы, используя нашу статистику.</a:t>
            </a:r>
          </a:p>
          <a:p>
            <a:pPr fontAlgn="base"/>
            <a:r>
              <a:rPr lang="ru-RU" sz="1300" dirty="0"/>
              <a:t>Например, при решении отказаться от поддержки устаревшего </a:t>
            </a:r>
            <a:r>
              <a:rPr lang="ru-RU" sz="1300" dirty="0" err="1"/>
              <a:t>SilverLight</a:t>
            </a:r>
            <a:r>
              <a:rPr lang="ru-RU" sz="1300" dirty="0"/>
              <a:t> </a:t>
            </a:r>
            <a:r>
              <a:rPr lang="ru-RU" sz="1300" dirty="0" err="1"/>
              <a:t>контрола</a:t>
            </a:r>
            <a:r>
              <a:rPr lang="ru-RU" sz="1300" dirty="0"/>
              <a:t>, мы проанализировали его использование различными ролями и смогли убедить менеджера продукта пойти на эти непопулярные меры.</a:t>
            </a:r>
          </a:p>
          <a:p>
            <a:pPr fontAlgn="base"/>
            <a:r>
              <a:rPr lang="ru-RU" sz="1300" dirty="0"/>
              <a:t>Я все-таки говорю, «стараемся», потому что идеи бывают настолько новы, что данных для их проверки может просто не быть.</a:t>
            </a:r>
          </a:p>
          <a:p>
            <a:pPr fontAlgn="base"/>
            <a:endParaRPr lang="ru-RU" sz="1300" dirty="0"/>
          </a:p>
          <a:p>
            <a:pPr rtl="0" fontAlgn="base"/>
            <a:r>
              <a:rPr lang="ru-RU" sz="1300" dirty="0"/>
              <a:t>Во-вторых, на этапе описания требований к системе аналитик теперь обязательно добавляет раздел посвящённый сбору метрик качества разрабатываемого функционала.</a:t>
            </a:r>
          </a:p>
          <a:p>
            <a:pPr rtl="0" fontAlgn="base"/>
            <a:r>
              <a:rPr lang="ru-RU" sz="1300" dirty="0"/>
              <a:t>Фактически мы планируем как будем проверять использование функционала ещё до реализации решения.</a:t>
            </a:r>
          </a:p>
          <a:p>
            <a:pPr rtl="0" fontAlgn="base"/>
            <a:endParaRPr lang="ru-RU" sz="1300" dirty="0"/>
          </a:p>
          <a:p>
            <a:pPr rtl="0" fontAlgn="base"/>
            <a:r>
              <a:rPr lang="ru-RU" sz="1300" dirty="0"/>
              <a:t>В третьих, разработка теперь включает не только уже привычное написание тестов, но и сбор статистики.</a:t>
            </a:r>
          </a:p>
          <a:p>
            <a:pPr rtl="0" fontAlgn="base"/>
            <a:endParaRPr lang="ru-RU" sz="1300" dirty="0"/>
          </a:p>
          <a:p>
            <a:pPr rtl="0" fontAlgn="base"/>
            <a:r>
              <a:rPr lang="ru-RU" sz="1300" dirty="0"/>
              <a:t>В четвертых, мы обязательно тестируем сбор статистики наравне с основным функционалом, ведь некорректные данные хуже, чем их отсутствие.</a:t>
            </a:r>
          </a:p>
          <a:p>
            <a:pPr rtl="0" fontAlgn="base"/>
            <a:endParaRPr lang="ru-RU" sz="1300" dirty="0"/>
          </a:p>
          <a:p>
            <a:pPr rtl="0" fontAlgn="base"/>
            <a:r>
              <a:rPr lang="ru-RU" sz="1300" dirty="0"/>
              <a:t>И наконец, спустя несколько месяцев мы делаем анализ метрик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FA47-062E-4A4D-8B01-918B252010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56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300" dirty="0"/>
              <a:t>Давайте рассмотрим наш процесс на примере одного функционала.</a:t>
            </a:r>
          </a:p>
          <a:p>
            <a:pPr rtl="0"/>
            <a:endParaRPr lang="ru-RU" sz="1300" dirty="0"/>
          </a:p>
          <a:p>
            <a:pPr rtl="0"/>
            <a:r>
              <a:rPr lang="ru-RU" sz="1300" dirty="0"/>
              <a:t>Для того, чтобы снимки пациентов можно было использовать для планирования операции, они должны соответствовать определенным стандартам качества. Обычно проверкой снимков занимаются сотрудники нашей компании вручную. Но в начале прошлого года к нам обратились представители бизнес-подразделения с предложением делать экспресс-проверку снимков уже при загрузке. Это необходимо, чтобы не давать загрузить отвратительные экземпляры и файлы не являющиеся снимками, например, весь рабочий стол или фильм.</a:t>
            </a:r>
          </a:p>
          <a:p>
            <a:pPr rtl="0"/>
            <a:endParaRPr lang="ru-RU" b="0" dirty="0">
              <a:effectLst/>
            </a:endParaRPr>
          </a:p>
          <a:p>
            <a:pPr rtl="0"/>
            <a:r>
              <a:rPr lang="ru-RU" sz="1300" dirty="0"/>
              <a:t>Итак, стартовали анализ. На основании имеющихся данных мы смогли принять решение какие браузеры поддерживать, чтобы удовлетворить больше 60% пользователей.</a:t>
            </a:r>
          </a:p>
          <a:p>
            <a:pPr rtl="0"/>
            <a:endParaRPr lang="ru-RU" b="0" dirty="0">
              <a:effectLst/>
            </a:endParaRPr>
          </a:p>
          <a:p>
            <a:pPr rtl="0"/>
            <a:r>
              <a:rPr lang="ru-RU" sz="1300" dirty="0"/>
              <a:t>При описании требований к функционалу были продуманы метрики. Оказалось трудным держать себя в руках и не записывать в базу малейший чих пользователя и системы. Нас в этом плане уравновесили разработчики своей экономичностью.</a:t>
            </a:r>
          </a:p>
          <a:p>
            <a:pPr rtl="0"/>
            <a:endParaRPr lang="ru-RU" b="0" dirty="0">
              <a:effectLst/>
            </a:endParaRPr>
          </a:p>
          <a:p>
            <a:pPr rtl="0"/>
            <a:r>
              <a:rPr lang="ru-RU" sz="1300" dirty="0"/>
              <a:t>При тестировании выявили несколько незначительных недочетов в сборе статистики, исправили и… </a:t>
            </a:r>
            <a:r>
              <a:rPr lang="ru-RU" sz="1300" dirty="0" err="1"/>
              <a:t>отрелизили</a:t>
            </a:r>
            <a:r>
              <a:rPr lang="ru-RU" sz="1300" dirty="0"/>
              <a:t> систему.</a:t>
            </a:r>
            <a:endParaRPr lang="ru-RU" b="0" dirty="0">
              <a:effectLst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FA47-062E-4A4D-8B01-918B252010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12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300" dirty="0"/>
              <a:t>… и тут наберемся терпения…</a:t>
            </a:r>
            <a:endParaRPr lang="ru-RU" b="0" dirty="0">
              <a:effectLst/>
            </a:endParaRPr>
          </a:p>
          <a:p>
            <a:pPr rtl="0"/>
            <a:r>
              <a:rPr lang="ru-RU" sz="1300" dirty="0"/>
              <a:t>Функционал новый.</a:t>
            </a:r>
          </a:p>
          <a:p>
            <a:pPr rtl="0"/>
            <a:r>
              <a:rPr lang="ru-RU" sz="1300" dirty="0"/>
              <a:t>Запуск пока только с одним пилотным партнером.</a:t>
            </a:r>
          </a:p>
          <a:p>
            <a:pPr rtl="0"/>
            <a:r>
              <a:rPr lang="ru-RU" sz="1300" dirty="0"/>
              <a:t>Спустя 2 месяца мы сделали анализ, но поняли только тот факт, что оно работает.</a:t>
            </a:r>
          </a:p>
          <a:p>
            <a:pPr rtl="0"/>
            <a:r>
              <a:rPr lang="ru-RU" sz="1300" dirty="0"/>
              <a:t>Чтобы получить сколько-нибудь репрезентативную статистику о качестве работы нам пришлось прождать больше трёх месяцев.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FA47-062E-4A4D-8B01-918B252010C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41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300" dirty="0"/>
              <a:t>Сейчас мы уже собрали достаточно данных, чтобы прийти к менеджеру продукта с предложениями.</a:t>
            </a:r>
          </a:p>
          <a:p>
            <a:pPr rtl="0"/>
            <a:endParaRPr lang="ru-RU" sz="1300" dirty="0"/>
          </a:p>
          <a:p>
            <a:pPr rtl="0"/>
            <a:r>
              <a:rPr lang="ru-RU" sz="1300" dirty="0"/>
              <a:t>Во-первых, как мы можем адаптировать функционал для других партнёров.</a:t>
            </a:r>
          </a:p>
          <a:p>
            <a:pPr rtl="0"/>
            <a:r>
              <a:rPr lang="ru-RU" sz="1300" dirty="0"/>
              <a:t>Во-вторых, предложить идеи куда нужно развиваться.</a:t>
            </a:r>
          </a:p>
          <a:p>
            <a:pPr rtl="0"/>
            <a:r>
              <a:rPr lang="ru-RU" sz="1300" dirty="0"/>
              <a:t>В третьих, показать какой ранее реализованный функционал не пригодился.</a:t>
            </a:r>
          </a:p>
          <a:p>
            <a:pPr rtl="0"/>
            <a:r>
              <a:rPr lang="ru-RU" sz="1300" dirty="0"/>
              <a:t>В четвертых, избежать лишних трат на заведомо не нужный функционал.</a:t>
            </a:r>
          </a:p>
          <a:p>
            <a:pPr rtl="0"/>
            <a:endParaRPr lang="ru-RU" sz="1300" dirty="0"/>
          </a:p>
          <a:p>
            <a:pPr defTabSz="477840">
              <a:defRPr/>
            </a:pPr>
            <a:r>
              <a:rPr lang="ru-RU" sz="1300" dirty="0"/>
              <a:t>И это я говорю только о проекте экспресс-проверки снимков при загрузке! Мы уже сейчас вместе с менеджером продукта полностью пересмотрели содержание следующего проекта.</a:t>
            </a:r>
          </a:p>
          <a:p>
            <a:pPr rtl="0"/>
            <a:endParaRPr lang="ru-RU" sz="1300" dirty="0"/>
          </a:p>
          <a:p>
            <a:pPr rtl="0"/>
            <a:r>
              <a:rPr lang="ru-RU" sz="1300" dirty="0"/>
              <a:t>Кроме того, мы теперь стараемся делать пилотные проекты, собирать статистику и проверять свои гипотезы при малых затратах. При этом не так жалко выбросить функционал, если он не пригодился.</a:t>
            </a:r>
          </a:p>
          <a:p>
            <a:pPr rtl="0"/>
            <a:endParaRPr lang="ru-RU" sz="1300" dirty="0"/>
          </a:p>
          <a:p>
            <a:pPr rtl="0"/>
            <a:r>
              <a:rPr lang="ru-RU" sz="1300" dirty="0"/>
              <a:t>Имея статистику мы можем принять обоснованное решение об отказе от поддержки старых версий браузеров и устаревших технологий.</a:t>
            </a:r>
          </a:p>
          <a:p>
            <a:pPr rtl="0"/>
            <a:endParaRPr lang="ru-RU" sz="1300" dirty="0"/>
          </a:p>
          <a:p>
            <a:pPr rtl="0"/>
            <a:r>
              <a:rPr lang="ru-RU" sz="1300" dirty="0"/>
              <a:t>И наконец, не только наш менеджер продукта оценил подход. М</a:t>
            </a:r>
            <a:r>
              <a:rPr lang="ru-RU" dirty="0"/>
              <a:t>енеджеры продуктов</a:t>
            </a:r>
            <a:r>
              <a:rPr lang="ru-RU" baseline="0" dirty="0"/>
              <a:t> синтегрированных с нашим обращаются за статистикой, а соседние команды запланировали в ближайших релизах перенять наш опыт.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0FA47-062E-4A4D-8B01-918B252010C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86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Но в этом всем великолепии есть и невероятные </a:t>
            </a:r>
            <a:r>
              <a:rPr lang="ru-RU" baseline="0" dirty="0"/>
              <a:t>сложности. Итак по порядку.</a:t>
            </a:r>
          </a:p>
          <a:p>
            <a:endParaRPr lang="ru-RU" baseline="0" dirty="0"/>
          </a:p>
          <a:p>
            <a:r>
              <a:rPr lang="ru-RU" baseline="0" dirty="0"/>
              <a:t>Если аналитику не составляет особого труда добавить требования к параметрам собираемой статистики относительно нового функционала, то уже на этапе разработки возникает искушение сэкономить и не реализовывать каждый новый параметр. Ведь у нас еще столько функционала, который требуется бизнесу. И приходится каждый раз напоминать менеджерам продукта и проекта как было раньше, выдерживать бои, но не отступать от генерального плана. </a:t>
            </a:r>
          </a:p>
          <a:p>
            <a:endParaRPr lang="ru-RU" baseline="0" dirty="0"/>
          </a:p>
          <a:p>
            <a:r>
              <a:rPr lang="ru-RU" dirty="0"/>
              <a:t>Во-вторых, аналитики </a:t>
            </a:r>
            <a:r>
              <a:rPr lang="ru-RU" baseline="0" dirty="0"/>
              <a:t>неожиданно обнаружили собственное внутреннее сопротивление. В пылу новых проектов нужно постоянно напоминать себе о необходимости сделать ретро-анализ и целенаправленно планировать эти активности.</a:t>
            </a:r>
          </a:p>
          <a:p>
            <a:endParaRPr lang="ru-RU" baseline="0" dirty="0"/>
          </a:p>
          <a:p>
            <a:r>
              <a:rPr lang="ru-RU" baseline="0" dirty="0"/>
              <a:t>Но даже если вы запланировали активность ретро-анализа, может оказаться, что данных для него еще попросту не накопилось. Нужно быть готовым вернуться к анализу собранной статистики через 2-3-4 месяца. Это объективная реальность.</a:t>
            </a:r>
            <a:endParaRPr lang="en-US" baseline="0" dirty="0"/>
          </a:p>
          <a:p>
            <a:endParaRPr lang="en-US" baseline="0" dirty="0"/>
          </a:p>
          <a:p>
            <a:r>
              <a:rPr lang="ru-RU" baseline="0" dirty="0"/>
              <a:t>Может так случиться, что эти грабли окажутся для вас непреодолимы и вы не сможете запустить конвейер регулярного пост-анализа. Но игра стоит свеч. Собранная статистика обязательно будет полезна для планирования новой функциональности и тушения пожаров.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FA47-062E-4A4D-8B01-918B252010C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94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r>
              <a:rPr lang="ru-RU" sz="1200" dirty="0"/>
              <a:t>Знакомьтесь, это Фредди. А наш продукт - онлайн-система для работы с медицинскими заказами. Мы как компания помогаем планировать операции, занимаемся 3D печатью </a:t>
            </a:r>
            <a:r>
              <a:rPr lang="ru-RU" sz="1200" dirty="0" err="1"/>
              <a:t>имплантов</a:t>
            </a:r>
            <a:r>
              <a:rPr lang="ru-RU" sz="1200" dirty="0"/>
              <a:t> и </a:t>
            </a:r>
            <a:r>
              <a:rPr lang="ru-RU" sz="1200" dirty="0" err="1"/>
              <a:t>направителей</a:t>
            </a:r>
            <a:r>
              <a:rPr lang="ru-RU" sz="1200" dirty="0"/>
              <a:t>. Мы делаем мир лучше и здоровее.</a:t>
            </a:r>
            <a:endParaRPr lang="ru-RU" b="0" dirty="0">
              <a:effectLst/>
            </a:endParaRPr>
          </a:p>
          <a:p>
            <a:pPr rtl="0"/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r>
              <a:rPr lang="ru-RU" sz="1200" dirty="0"/>
              <a:t>В своей текущей реинкарнации наша система зародилась почти 5 лет назад</a:t>
            </a:r>
            <a:r>
              <a:rPr lang="en-US" sz="1200" dirty="0"/>
              <a:t>. </a:t>
            </a:r>
          </a:p>
          <a:p>
            <a:pPr rtl="0"/>
            <a:r>
              <a:rPr lang="ru-RU" sz="1200" dirty="0"/>
              <a:t>Продукт продолжает развиваться, пополняясь новыми партнерами и новым функционалом. Уже выпущено 11 полноценных релизов и готовится 12й.</a:t>
            </a:r>
          </a:p>
          <a:p>
            <a:pPr rtl="0"/>
            <a:endParaRPr lang="ru-RU" sz="1200" dirty="0"/>
          </a:p>
          <a:p>
            <a:pPr rtl="0"/>
            <a:r>
              <a:rPr lang="ru-RU" sz="1200" dirty="0"/>
              <a:t>Кроме того, наш отдел занимается разработкой и других экспериментальных медицинских проектов.</a:t>
            </a:r>
            <a:endParaRPr lang="ru-RU" b="0" dirty="0">
              <a:effectLst/>
            </a:endParaRPr>
          </a:p>
          <a:p>
            <a:pPr rtl="0"/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r>
              <a:rPr lang="ru-RU" sz="1200" dirty="0"/>
              <a:t>Специфика нашего бизнеса заключается в полной взаимной изолированности аналитиков и конечных пользователей</a:t>
            </a:r>
            <a:r>
              <a:rPr lang="en-US" sz="1200" dirty="0"/>
              <a:t>. </a:t>
            </a:r>
            <a:r>
              <a:rPr lang="ru-RU" sz="1200" dirty="0"/>
              <a:t>Это происходит потому что хирурги, работающие в системе, являются не нашими клиентами, а клиентами партнёров, которые их к нам привели.</a:t>
            </a:r>
            <a:endParaRPr lang="ru-RU" b="0" dirty="0">
              <a:effectLst/>
            </a:endParaRPr>
          </a:p>
        </p:txBody>
      </p:sp>
      <p:sp>
        <p:nvSpPr>
          <p:cNvPr id="198" name="Google Shape;19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0713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300" dirty="0"/>
              <a:t>Какие выводы мы для себя сделали?</a:t>
            </a:r>
            <a:endParaRPr lang="ru-RU" b="0" dirty="0">
              <a:effectLst/>
            </a:endParaRPr>
          </a:p>
          <a:p>
            <a:pPr rtl="0"/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r>
              <a:rPr lang="ru-RU" sz="1300" b="0" dirty="0">
                <a:effectLst/>
              </a:rPr>
              <a:t>Знания -</a:t>
            </a:r>
            <a:r>
              <a:rPr lang="ru-RU" sz="1300" dirty="0"/>
              <a:t> это сила. А сбор статистики – это мощный инструмент получения новых знаний о том как на самом пользуются продуктом.</a:t>
            </a:r>
            <a:endParaRPr lang="ru-RU" b="0" dirty="0">
              <a:effectLst/>
            </a:endParaRPr>
          </a:p>
          <a:p>
            <a:pPr rtl="0"/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r>
              <a:rPr lang="ru-RU" b="0" dirty="0">
                <a:effectLst/>
              </a:rPr>
              <a:t>Время – деньги. </a:t>
            </a:r>
            <a:r>
              <a:rPr lang="ru-RU" sz="1300" dirty="0"/>
              <a:t>Анализом данных нужно заниматься уже сегодня, чтобы завтрашние решения были лучше вчерашних.</a:t>
            </a:r>
            <a:endParaRPr lang="ru-RU" b="0" dirty="0">
              <a:effectLst/>
            </a:endParaRPr>
          </a:p>
          <a:p>
            <a:pPr rtl="0"/>
            <a:endParaRPr lang="ru-RU" b="0" dirty="0">
              <a:effectLst/>
            </a:endParaRPr>
          </a:p>
          <a:p>
            <a:pPr rtl="0"/>
            <a:r>
              <a:rPr lang="ru-RU" b="0" baseline="0" dirty="0">
                <a:effectLst/>
              </a:rPr>
              <a:t>Даже самые лучшие данные бесполезны, если к ним не обращаются.</a:t>
            </a:r>
            <a:endParaRPr lang="ru-RU" b="0" dirty="0">
              <a:effectLst/>
            </a:endParaRPr>
          </a:p>
          <a:p>
            <a:pPr rtl="0"/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r>
              <a:rPr lang="ru-RU" sz="1300" dirty="0"/>
              <a:t>Данные – это всегда сюрприз: никогда не знаешь, что тебе попадётся и какую гипотезу они подтвердят.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FA47-062E-4A4D-8B01-918B252010C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06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300" dirty="0"/>
              <a:t>Построение процесса сбора статистики и ретроспективного анализа системы это долгий путь к действительно качественной системе, функциональной и удобной в использовании.</a:t>
            </a:r>
          </a:p>
          <a:p>
            <a:pPr rtl="0"/>
            <a:endParaRPr lang="ru-RU" b="0" dirty="0">
              <a:effectLst/>
            </a:endParaRPr>
          </a:p>
          <a:p>
            <a:pPr rtl="0"/>
            <a:r>
              <a:rPr lang="ru-RU" sz="1300" dirty="0"/>
              <a:t>Да, это долгий путь. Но открывающиеся горизонты неудержимо манят.</a:t>
            </a:r>
            <a:endParaRPr lang="ru-RU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FA47-062E-4A4D-8B01-918B252010C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875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Благодарю</a:t>
            </a:r>
            <a:r>
              <a:rPr lang="ru-RU" baseline="0" dirty="0"/>
              <a:t> за внимание! Ваши вопросы!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FA47-062E-4A4D-8B01-918B252010C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01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300" dirty="0"/>
              <a:t>Наши первые релизы строились на слепом доверии менеджеру продукта: раз он говорит, что этот функционал нужен, то так тому и быть.</a:t>
            </a:r>
            <a:r>
              <a:rPr lang="en-US" sz="1300" dirty="0"/>
              <a:t> </a:t>
            </a:r>
            <a:r>
              <a:rPr lang="ru-RU" sz="1300" dirty="0"/>
              <a:t>И это при том, что ни он, ни мы не общались с пользователями.</a:t>
            </a:r>
            <a:endParaRPr lang="ru-RU" b="0" dirty="0">
              <a:effectLst/>
            </a:endParaRPr>
          </a:p>
          <a:p>
            <a:pPr rtl="0"/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r>
              <a:rPr lang="ru-RU" sz="1300" dirty="0"/>
              <a:t>Но в начале 2017 года у нас сменился менеджер продукта на временно исполняющего его обязанности. И как вам известно, нет ничего более постоянного, чем что-то временное. Временно – это оказалось на год. Так вышло, что новому менеджеру продукта мы доверяли еще больше. Потому беклог был кардинально отрефакторен и некоторый ранее реализованный функционал выбросили так как по мнению временного менеджера продукта он не использовался.</a:t>
            </a:r>
          </a:p>
          <a:p>
            <a:pPr rtl="0"/>
            <a:endParaRPr lang="ru-RU" sz="1300" dirty="0"/>
          </a:p>
          <a:p>
            <a:pPr rtl="0"/>
            <a:r>
              <a:rPr lang="ru-RU" sz="1300" dirty="0"/>
              <a:t>Получается, что мы тратили раньше кучу времени и сил на разработку, развитие и поддержку функционала, который, возможно, никогда не использовался. А значит компания получала нулевой возврат своих инвестиций.</a:t>
            </a:r>
            <a:endParaRPr lang="ru-RU" b="0" dirty="0">
              <a:effectLst/>
            </a:endParaRPr>
          </a:p>
          <a:p>
            <a:pPr rtl="0"/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r>
              <a:rPr lang="ru-RU" sz="1300" dirty="0"/>
              <a:t>В поиске нового менеджера продукта перед нами встал вопрос: как объективно определить какой функционал используется и необходим пользователям, а на что не стоит тратить время на разработку и поддержку? Говоря другими словами, мы пришли к необходимости ретроспективного анализа в своих проектах.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FA47-062E-4A4D-8B01-918B252010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40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/>
              <a:t>Здесь</a:t>
            </a:r>
            <a:r>
              <a:rPr lang="ru-RU" baseline="0" dirty="0"/>
              <a:t> необходимо сделать лирическое отступление. То, что лично мы в своем проекте почувствовали необходимость в ретроспективном анализе, совсем не означает, что это нужно Вам. Потому давайте поговорим о целевой аудитории.</a:t>
            </a:r>
          </a:p>
          <a:p>
            <a:endParaRPr lang="ru-RU" baseline="0" dirty="0"/>
          </a:p>
          <a:p>
            <a:pPr defTabSz="441015">
              <a:defRPr/>
            </a:pPr>
            <a:r>
              <a:rPr lang="ru-RU" baseline="0" dirty="0"/>
              <a:t>Во-первых, такой анализ нужен тем, у кого от релиза к релизу появляются противоречивые требования к продукту. Сегодня с пеной у рта заказчик доказывает, что первой должна открываться форма создания заказа. А завтра слезно просит изменить на список всех заказов продавца. Это звоночек, что первичное выделение профилей пользователей могло оказаться не корректным. Возможно, Вам требуется их пересмотреть и для разных групп продавцов должно применяться разное поведение системы.</a:t>
            </a:r>
          </a:p>
          <a:p>
            <a:endParaRPr lang="ru-RU" baseline="0" dirty="0"/>
          </a:p>
          <a:p>
            <a:r>
              <a:rPr lang="ru-RU" baseline="0" dirty="0"/>
              <a:t>Во-вторых, Вам могут обращаться со «странными» вопросами в поддержку. Например, что заказ не может быть создан, хотя «я все ввел». Возможно, тот самый пользователь, который должен создавать заказы, не обладает всей информацией, которая считалась необходимой согласно первичному анализу.</a:t>
            </a:r>
          </a:p>
          <a:p>
            <a:endParaRPr lang="ru-RU" baseline="0" dirty="0"/>
          </a:p>
          <a:p>
            <a:r>
              <a:rPr lang="ru-RU" baseline="0" dirty="0"/>
              <a:t>В третьих, Вас должно беспокоить, что после релиза нет НИКАКИХ вопросов по новой функциональности. Возможно, ее не нашли или того хуже - она никому не нужна?</a:t>
            </a:r>
          </a:p>
          <a:p>
            <a:endParaRPr lang="ru-RU" baseline="0" dirty="0"/>
          </a:p>
          <a:p>
            <a:r>
              <a:rPr lang="ru-RU" baseline="0" dirty="0"/>
              <a:t>Еще больше усугубляется ситуация, когда у Вас, как и у нас нет доступа к конечным пользователям и некого спросить «ну как вам?»</a:t>
            </a:r>
            <a:r>
              <a:rPr lang="en-US" baseline="0" dirty="0"/>
              <a:t> </a:t>
            </a:r>
            <a:r>
              <a:rPr lang="ru-RU" baseline="0" dirty="0"/>
              <a:t>Или система </a:t>
            </a:r>
            <a:r>
              <a:rPr lang="en-US" baseline="0" dirty="0"/>
              <a:t>B2C</a:t>
            </a:r>
            <a:r>
              <a:rPr lang="ru-RU" baseline="0" dirty="0"/>
              <a:t>, и пользователей так много, что сложно сделать репрезентативную выборку их мнений. </a:t>
            </a:r>
          </a:p>
          <a:p>
            <a:endParaRPr lang="ru-RU" baseline="0" dirty="0"/>
          </a:p>
          <a:p>
            <a:r>
              <a:rPr lang="ru-RU" baseline="0" dirty="0"/>
              <a:t>И даже если все с виду хорошо, уже спустя год работы системы стоит удостовериться, что все хорошо и система работает как задумывалось. И даже если не так, как задумывалось, то по крайней мере удобно для пользователей.</a:t>
            </a:r>
            <a:r>
              <a:rPr lang="en-US" baseline="0" dirty="0"/>
              <a:t> </a:t>
            </a:r>
            <a:r>
              <a:rPr lang="ru-RU" baseline="0" dirty="0"/>
              <a:t>Почему именно год? Потому что бизнес, как и природа, подвержен сезонным колебаниям и выборка за меньший период может отказаться не репрезентативной.</a:t>
            </a:r>
          </a:p>
          <a:p>
            <a:endParaRPr lang="ru-RU" baseline="0" dirty="0"/>
          </a:p>
          <a:p>
            <a:r>
              <a:rPr lang="ru-RU" baseline="0" dirty="0"/>
              <a:t>Получается, что ретроспективный анализ нужен в очень многих, если не во всех проектах.</a:t>
            </a:r>
          </a:p>
        </p:txBody>
      </p:sp>
      <p:sp>
        <p:nvSpPr>
          <p:cNvPr id="413" name="Google Shape;41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5478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300" dirty="0"/>
              <a:t>А это значит нам придется разобраться с тем как делать ретроспективный анализ.</a:t>
            </a:r>
          </a:p>
          <a:p>
            <a:pPr rtl="0"/>
            <a:endParaRPr lang="ru-RU" sz="1300" dirty="0"/>
          </a:p>
          <a:p>
            <a:pPr rtl="0"/>
            <a:r>
              <a:rPr lang="ru-RU" sz="1300" dirty="0"/>
              <a:t>Начнем с самого начала: с тех самых бизнес-требований, которые были положены в основу системы. Ведь цель ретро-анализа – проверить насколько результаты первичного анализа соответствуют реальности.</a:t>
            </a:r>
          </a:p>
          <a:p>
            <a:pPr rtl="0"/>
            <a:endParaRPr lang="ru-RU" sz="1300" dirty="0"/>
          </a:p>
          <a:p>
            <a:pPr rtl="0"/>
            <a:r>
              <a:rPr lang="ru-RU" sz="1300" dirty="0"/>
              <a:t>Но за что же хвататься? Не будем изобретать велосипед, а воспользуемся хорошо нам известными инструментами сбора и анализа требований. Можно провести опрос, интервью или анкетирование, можно сделать фотографию рабочего дня, можно проанализировать существующие рабочие инструкции. </a:t>
            </a:r>
          </a:p>
          <a:p>
            <a:pPr rtl="0"/>
            <a:endParaRPr lang="ru-RU" sz="1300" dirty="0"/>
          </a:p>
          <a:p>
            <a:pPr defTabSz="441015">
              <a:defRPr/>
            </a:pPr>
            <a:r>
              <a:rPr lang="ru-RU" sz="1300" dirty="0"/>
              <a:t>Если все это работает на вашем проекте, я очень за вас рада. Единственным пожеланием будет: проводите такой анализ регулярно и… не забывайте, что люди врут. Специально или неосознанно.</a:t>
            </a:r>
          </a:p>
          <a:p>
            <a:pPr rtl="0"/>
            <a:endParaRPr lang="ru-RU" sz="1300" dirty="0"/>
          </a:p>
          <a:p>
            <a:pPr rtl="0"/>
            <a:r>
              <a:rPr lang="ru-RU" sz="1300" dirty="0"/>
              <a:t>Кроме того, как вы помните, специфика нашего бизнеса заключается в полной взаимной изолированности аналитиков и конечных пользователей</a:t>
            </a:r>
            <a:r>
              <a:rPr lang="en-US" sz="1300" dirty="0"/>
              <a:t>.</a:t>
            </a:r>
            <a:r>
              <a:rPr lang="ru-RU" sz="1300" dirty="0"/>
              <a:t> Мы не можем провести интервью. Даже выборочные. Мы не можем разослать опросный лист.</a:t>
            </a:r>
            <a:r>
              <a:rPr lang="en-US" sz="1300" dirty="0"/>
              <a:t> </a:t>
            </a:r>
            <a:r>
              <a:rPr lang="ru-RU" sz="1300" dirty="0"/>
              <a:t>Потому в поисках объективной информации мы стали копаться в себе - в собственной системе.</a:t>
            </a:r>
            <a:endParaRPr lang="ru-RU" b="0" dirty="0">
              <a:effectLst/>
            </a:endParaRPr>
          </a:p>
          <a:p>
            <a:pPr rtl="0"/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r>
              <a:rPr lang="ru-RU" sz="1300" dirty="0"/>
              <a:t>Нам в этом смысле повезло: поскольку система медицинская, то одним из обязательных требований является аудит всех действий пользователей, изменяющих данные. Это необходимо, чтобы в случае расследования можно было восстановить картину событий.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FA47-062E-4A4D-8B01-918B252010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55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300" dirty="0"/>
              <a:t>Какие ценные данные мы смогли получить в результате самоанализа? Давайте рассмотрим на примере.</a:t>
            </a:r>
            <a:endParaRPr lang="ru-RU" b="0" dirty="0">
              <a:effectLst/>
            </a:endParaRPr>
          </a:p>
          <a:p>
            <a:pPr rtl="0"/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r>
              <a:rPr lang="ru-RU" sz="1300" dirty="0"/>
              <a:t>Для того, чтобы планировать операцию, необходимо заглянуть внутрь болезни, а значит не обойтись без снимков пациента. Как-то у нас запросили много дорогого сложного функционала для загрузки снимков из госпиталя без авторизации в системе.</a:t>
            </a:r>
          </a:p>
          <a:p>
            <a:pPr rtl="0"/>
            <a:endParaRPr lang="ru-RU" b="0" dirty="0">
              <a:effectLst/>
            </a:endParaRPr>
          </a:p>
          <a:p>
            <a:pPr rtl="0"/>
            <a:r>
              <a:rPr lang="ru-RU" sz="1300" dirty="0"/>
              <a:t>Мы провели исследование: какие роли загружают снимки пациентов. И оказалось, что на 70% это наши сотрудники.</a:t>
            </a:r>
          </a:p>
          <a:p>
            <a:pPr rtl="0"/>
            <a:r>
              <a:rPr lang="ru-RU" sz="1300" dirty="0"/>
              <a:t>Конечно, из этого факта можно сделать два различных вывода:</a:t>
            </a:r>
          </a:p>
          <a:p>
            <a:pPr rtl="0"/>
            <a:endParaRPr lang="ru-RU" sz="1300" dirty="0"/>
          </a:p>
          <a:p>
            <a:r>
              <a:rPr lang="ru-RU" sz="1300" dirty="0"/>
              <a:t>Первый. Что хирурги не обладают необходимыми навыками работы с компьютером или не хотят тратить своё ценное время на рутину, а значит развивать направление загрузки снимков из госпиталей не стоит.</a:t>
            </a:r>
          </a:p>
          <a:p>
            <a:r>
              <a:rPr lang="ru-RU" sz="1300" dirty="0"/>
              <a:t>Второй. Что существующий функционал настолько скуден, что не удовлетворяет пользователей и его необходимо срочно развивать.</a:t>
            </a:r>
            <a:endParaRPr lang="ru-RU" b="0" dirty="0">
              <a:effectLst/>
            </a:endParaRPr>
          </a:p>
          <a:p>
            <a:pPr rtl="0"/>
            <a:endParaRPr lang="ru-RU" sz="1300" dirty="0"/>
          </a:p>
          <a:p>
            <a:pPr rtl="0"/>
            <a:r>
              <a:rPr lang="ru-RU" sz="1300" dirty="0"/>
              <a:t>Мы решили не рисковать, а запустили пилотный проект, горазд меньшего масштаба, чем планировалось изначально. Он показал, что первый вывод оказался правильным. Хирургам гораздо больше нравится держать в руках скальпель, чем мышку.</a:t>
            </a:r>
            <a:endParaRPr lang="ru-RU" b="0" dirty="0">
              <a:effectLst/>
            </a:endParaRPr>
          </a:p>
          <a:p>
            <a:pPr rtl="0"/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r>
              <a:rPr lang="ru-RU" sz="1300" dirty="0"/>
              <a:t>Как видите, в системах </a:t>
            </a:r>
            <a:r>
              <a:rPr lang="ru-RU" sz="1300" dirty="0" err="1"/>
              <a:t>аудирующих</a:t>
            </a:r>
            <a:r>
              <a:rPr lang="ru-RU" sz="1300" dirty="0"/>
              <a:t> изменения, уже содержатся важные данные, которые стоит собирать, анализировать и использовать для принятия дальнейших решений.</a:t>
            </a:r>
            <a:endParaRPr lang="ru-RU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FA47-062E-4A4D-8B01-918B252010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06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Но</a:t>
            </a:r>
            <a:r>
              <a:rPr lang="ru-RU" baseline="0" dirty="0"/>
              <a:t> давайте зададимся вопросом: был ли наш ретроспективный анализ хоть сколько-нибудь системным? Если обобщить, то пример, о котором я рассказала, выглядит так…</a:t>
            </a:r>
          </a:p>
          <a:p>
            <a:r>
              <a:rPr lang="ru-RU" baseline="0" dirty="0"/>
              <a:t>При возникновении проблем, мы обращались к данным аудита и усиленно пытались придумать можно ли вообще имеющиеся данные использовать в решении проблемы и как это сделать наилучшим образом. Получается, что мы подходили к решению проблем реактивно. И процесс явно нуждался в улучшениях.</a:t>
            </a:r>
          </a:p>
          <a:p>
            <a:endParaRPr lang="ru-RU" baseline="0" dirty="0"/>
          </a:p>
          <a:p>
            <a:r>
              <a:rPr lang="ru-RU" dirty="0"/>
              <a:t>Мы</a:t>
            </a:r>
            <a:r>
              <a:rPr lang="ru-RU" baseline="0" dirty="0"/>
              <a:t> решили действовать </a:t>
            </a:r>
            <a:r>
              <a:rPr lang="ru-RU" baseline="0" dirty="0" err="1"/>
              <a:t>проактивно</a:t>
            </a:r>
            <a:r>
              <a:rPr lang="ru-RU" baseline="0" dirty="0"/>
              <a:t>. В первую очередь поставили себе цель - через месяц после окончания проекта анализировать его результаты.</a:t>
            </a:r>
          </a:p>
          <a:p>
            <a:r>
              <a:rPr lang="ru-RU" baseline="0" dirty="0"/>
              <a:t>Да, спустя месяц после одного из релизов мы попытались понять как результаты проекта отражены в аудите. Но данных удалось раздобыть крайне мало, а потому выводы не радовали красочностью и репрезентативностью.</a:t>
            </a:r>
          </a:p>
          <a:p>
            <a:r>
              <a:rPr lang="ru-RU" baseline="0" dirty="0"/>
              <a:t>Процесс все еще нуждался в улучшениях, потому мы решили заранее заботиться о том как результаты проекта будут отражены в аудите.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FA47-062E-4A4D-8B01-918B252010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76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Это значит, что при первичном анализе необходимой функциональности мы заранее можем и должны определить</a:t>
            </a:r>
            <a:r>
              <a:rPr lang="ru-RU" baseline="0" dirty="0"/>
              <a:t> критерии успешности проекта или его составных частей и придумать как мы соберем данные анализа этих критериев.</a:t>
            </a:r>
            <a:endParaRPr lang="ru-RU" dirty="0"/>
          </a:p>
          <a:p>
            <a:r>
              <a:rPr lang="ru-RU" baseline="0" dirty="0"/>
              <a:t>В таком случае появится возможность расширить аудит еще на этапе разработки проекта. А значит нам будет что проанализировать и сделать выводы.</a:t>
            </a:r>
          </a:p>
          <a:p>
            <a:r>
              <a:rPr lang="ru-RU" baseline="0" dirty="0"/>
              <a:t>Конечно, время для анализа необходимо запланировать, чтобы в спешке нового проекта была возможность проанализировать результаты и сделать выводы.</a:t>
            </a:r>
          </a:p>
          <a:p>
            <a:endParaRPr lang="ru-RU" baseline="0" dirty="0"/>
          </a:p>
          <a:p>
            <a:r>
              <a:rPr lang="ru-RU" baseline="0" dirty="0"/>
              <a:t>Это рабочий процесс ретро-анализа на основании аудита. Он хорошо зарекомендовал себя. Но скоро и его оказалось мало.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FA47-062E-4A4D-8B01-918B252010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88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7840">
              <a:defRPr/>
            </a:pPr>
            <a:r>
              <a:rPr lang="ru-RU" sz="1300" dirty="0"/>
              <a:t>А мало оказалось именно данных собираемых в аудите изменений. Давайте снова обратимся к примеру.</a:t>
            </a:r>
          </a:p>
          <a:p>
            <a:pPr defTabSz="477840">
              <a:defRPr/>
            </a:pPr>
            <a:endParaRPr lang="ru-RU" sz="1300" dirty="0"/>
          </a:p>
          <a:p>
            <a:pPr defTabSz="477840">
              <a:defRPr/>
            </a:pPr>
            <a:r>
              <a:rPr lang="ru-RU" sz="1300" dirty="0"/>
              <a:t>В нашем проекте следующим вопросом возникшем на пути, стала поддержка функционала в разрезе браузеров.</a:t>
            </a:r>
          </a:p>
          <a:p>
            <a:pPr defTabSz="477840">
              <a:defRPr/>
            </a:pPr>
            <a:r>
              <a:rPr lang="ru-RU" sz="1300" dirty="0"/>
              <a:t>Стоит ли поддерживать сложный функционал в старых версиях браузеров</a:t>
            </a:r>
            <a:r>
              <a:rPr lang="en-US" sz="1300" dirty="0"/>
              <a:t>, </a:t>
            </a:r>
            <a:r>
              <a:rPr lang="ru-RU" sz="1300" dirty="0"/>
              <a:t>если им мало пользуются?</a:t>
            </a:r>
          </a:p>
          <a:p>
            <a:pPr defTabSz="477840">
              <a:defRPr/>
            </a:pPr>
            <a:r>
              <a:rPr lang="ru-RU" sz="1300" dirty="0"/>
              <a:t>Стоит ли улучшать работу на мобильных устройствах? Или никому это не нужно?</a:t>
            </a:r>
          </a:p>
          <a:p>
            <a:pPr defTabSz="477840">
              <a:defRPr/>
            </a:pPr>
            <a:r>
              <a:rPr lang="ru-RU" sz="1300" dirty="0"/>
              <a:t>Важно ли исправить отложенные ошибки прошлых релизов? Или этого все равно никто не почувствует?</a:t>
            </a:r>
          </a:p>
          <a:p>
            <a:pPr fontAlgn="base"/>
            <a:endParaRPr lang="ru-RU" sz="1300" dirty="0"/>
          </a:p>
          <a:p>
            <a:pPr fontAlgn="base"/>
            <a:r>
              <a:rPr lang="ru-RU" sz="1300" dirty="0"/>
              <a:t>Нам необходимо было понять: готовы ли пользователи откататься от устаревшего </a:t>
            </a:r>
            <a:r>
              <a:rPr lang="en-US" sz="1300" dirty="0"/>
              <a:t>Internet Explorer </a:t>
            </a:r>
            <a:r>
              <a:rPr lang="ru-RU" sz="1300" dirty="0"/>
              <a:t>в пользу других браузеров. И ключевой вопрос: какому количеству внешних пользователей будет трудно переключиться? Для этого нам надо было понять долю пользователей, которые не являются нашими сотрудниками, пользовались когда-либо </a:t>
            </a:r>
            <a:r>
              <a:rPr lang="en-US" sz="1300" dirty="0"/>
              <a:t>Internet Explorer</a:t>
            </a:r>
            <a:r>
              <a:rPr lang="ru-RU" sz="1300" dirty="0"/>
              <a:t>, и никогда не заходили в нашу систему из других браузеров.</a:t>
            </a:r>
          </a:p>
          <a:p>
            <a:pPr fontAlgn="base"/>
            <a:endParaRPr lang="ru-RU" sz="1300" dirty="0"/>
          </a:p>
          <a:p>
            <a:pPr fontAlgn="base"/>
            <a:r>
              <a:rPr lang="ru-RU" sz="1300" dirty="0"/>
              <a:t>Подобных задач возникало много. Потребности превосходили возможности существующего аудита. Все время появлялись новые требования.</a:t>
            </a:r>
          </a:p>
          <a:p>
            <a:pPr fontAlgn="base"/>
            <a:r>
              <a:rPr lang="ru-RU" sz="1300" dirty="0"/>
              <a:t>Поэтому мы решили строить полноценную систему сбора информации о действиях пользователей.</a:t>
            </a:r>
            <a:endParaRPr lang="ru-RU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FA47-062E-4A4D-8B01-918B252010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13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version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terialise_BL_Wordmark_sRG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62" y="589280"/>
            <a:ext cx="2523688" cy="1524000"/>
          </a:xfrm>
          <a:prstGeom prst="rect">
            <a:avLst/>
          </a:prstGeom>
        </p:spPr>
      </p:pic>
      <p:pic>
        <p:nvPicPr>
          <p:cNvPr id="25" name="Picture 24" descr="pagina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647"/>
            <a:ext cx="9144000" cy="4986528"/>
          </a:xfrm>
          <a:prstGeom prst="rect">
            <a:avLst/>
          </a:prstGeom>
        </p:spPr>
      </p:pic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86406" y="465651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3503" y="3204586"/>
            <a:ext cx="5213801" cy="1102519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lang="en-US" sz="3600" b="1" kern="1200" dirty="0">
                <a:solidFill>
                  <a:srgbClr val="006FB7"/>
                </a:solidFill>
                <a:latin typeface="Exo 2 Medium"/>
                <a:ea typeface="Exo 2 Medium"/>
                <a:cs typeface="Exo 2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object 15"/>
          <p:cNvSpPr txBox="1"/>
          <p:nvPr userDrawn="1"/>
        </p:nvSpPr>
        <p:spPr>
          <a:xfrm>
            <a:off x="3295276" y="3262465"/>
            <a:ext cx="5084444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>
              <a:lnSpc>
                <a:spcPct val="80000"/>
              </a:lnSpc>
            </a:pPr>
            <a:endParaRPr sz="3500" dirty="0">
              <a:latin typeface="Arial"/>
              <a:cs typeface="Arial"/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432603" y="4678842"/>
            <a:ext cx="498538" cy="246948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CC31800-EA3F-C942-A3F9-43DB171805C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644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579968" y="1397331"/>
            <a:ext cx="2473325" cy="238125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>
              <a:buFont typeface="Arial"/>
              <a:buNone/>
              <a:defRPr sz="1100" b="1">
                <a:solidFill>
                  <a:schemeClr val="bg1"/>
                </a:solidFill>
              </a:defRPr>
            </a:lvl1pPr>
            <a:lvl2pPr marL="265113" indent="0">
              <a:buFont typeface="Arial"/>
              <a:buNone/>
              <a:defRPr>
                <a:solidFill>
                  <a:schemeClr val="bg1"/>
                </a:solidFill>
              </a:defRPr>
            </a:lvl2pPr>
            <a:lvl3pPr marL="539750" indent="0">
              <a:buNone/>
              <a:defRPr>
                <a:solidFill>
                  <a:schemeClr val="bg1"/>
                </a:solidFill>
              </a:defRPr>
            </a:lvl3pPr>
            <a:lvl4pPr marL="715962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269345" y="1397331"/>
            <a:ext cx="2473325" cy="238125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>
              <a:buFont typeface="Arial"/>
              <a:buNone/>
              <a:defRPr sz="1100" b="1">
                <a:solidFill>
                  <a:schemeClr val="bg1"/>
                </a:solidFill>
              </a:defRPr>
            </a:lvl1pPr>
            <a:lvl2pPr marL="265113" indent="0">
              <a:buFont typeface="Arial"/>
              <a:buNone/>
              <a:defRPr>
                <a:solidFill>
                  <a:schemeClr val="bg1"/>
                </a:solidFill>
              </a:defRPr>
            </a:lvl2pPr>
            <a:lvl3pPr marL="539750" indent="0">
              <a:buNone/>
              <a:defRPr>
                <a:solidFill>
                  <a:schemeClr val="bg1"/>
                </a:solidFill>
              </a:defRPr>
            </a:lvl3pPr>
            <a:lvl4pPr marL="715962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5958548" y="1397331"/>
            <a:ext cx="2473325" cy="238125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>
              <a:buFont typeface="Arial"/>
              <a:buNone/>
              <a:defRPr sz="1100" b="1">
                <a:solidFill>
                  <a:schemeClr val="bg1"/>
                </a:solidFill>
              </a:defRPr>
            </a:lvl1pPr>
            <a:lvl2pPr marL="265113" indent="0">
              <a:buFont typeface="Arial"/>
              <a:buNone/>
              <a:defRPr>
                <a:solidFill>
                  <a:schemeClr val="bg1"/>
                </a:solidFill>
              </a:defRPr>
            </a:lvl2pPr>
            <a:lvl3pPr marL="539750" indent="0">
              <a:buNone/>
              <a:defRPr>
                <a:solidFill>
                  <a:schemeClr val="bg1"/>
                </a:solidFill>
              </a:defRPr>
            </a:lvl3pPr>
            <a:lvl4pPr marL="715962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5"/>
          </p:nvPr>
        </p:nvSpPr>
        <p:spPr>
          <a:xfrm>
            <a:off x="3269345" y="1641910"/>
            <a:ext cx="2473325" cy="1262063"/>
          </a:xfrm>
          <a:solidFill>
            <a:schemeClr val="bg1">
              <a:lumMod val="85000"/>
            </a:schemeClr>
          </a:solidFill>
        </p:spPr>
        <p:txBody>
          <a:bodyPr tIns="72000">
            <a:noAutofit/>
          </a:bodyPr>
          <a:lstStyle>
            <a:lvl1pPr marL="0" indent="0" algn="l">
              <a:buFont typeface="Arial"/>
              <a:buNone/>
              <a:defRPr sz="1050"/>
            </a:lvl1pPr>
            <a:lvl2pPr marL="88900" indent="-88900" algn="l">
              <a:buFont typeface="Lucida Grande"/>
              <a:buChar char="-"/>
              <a:defRPr sz="1000"/>
            </a:lvl2pPr>
            <a:lvl3pPr marL="177800" indent="-88900" algn="l">
              <a:buFont typeface="Arial"/>
              <a:buChar char="•"/>
              <a:tabLst/>
              <a:defRPr sz="900"/>
            </a:lvl3pPr>
            <a:lvl4pPr marL="715962" indent="0" algn="l">
              <a:buNone/>
              <a:defRPr sz="600"/>
            </a:lvl4pPr>
            <a:lvl5pPr marL="1828800" indent="0" algn="l">
              <a:buNone/>
              <a:defRPr sz="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5958548" y="1631750"/>
            <a:ext cx="2473325" cy="1262063"/>
          </a:xfrm>
          <a:solidFill>
            <a:schemeClr val="accent2"/>
          </a:solidFill>
        </p:spPr>
        <p:txBody>
          <a:bodyPr tIns="72000">
            <a:noAutofit/>
          </a:bodyPr>
          <a:lstStyle>
            <a:lvl1pPr marL="0" indent="0" algn="l">
              <a:buFont typeface="Arial"/>
              <a:buNone/>
              <a:defRPr sz="1050">
                <a:solidFill>
                  <a:srgbClr val="FFFFFF"/>
                </a:solidFill>
              </a:defRPr>
            </a:lvl1pPr>
            <a:lvl2pPr marL="88900" indent="-88900" algn="l">
              <a:buFont typeface="Lucida Grande"/>
              <a:buChar char="-"/>
              <a:defRPr sz="1000">
                <a:solidFill>
                  <a:srgbClr val="FFFFFF"/>
                </a:solidFill>
              </a:defRPr>
            </a:lvl2pPr>
            <a:lvl3pPr marL="177800" indent="-88900" algn="l">
              <a:buFont typeface="Arial"/>
              <a:buChar char="•"/>
              <a:tabLst/>
              <a:defRPr sz="900">
                <a:solidFill>
                  <a:srgbClr val="FFFFFF"/>
                </a:solidFill>
              </a:defRPr>
            </a:lvl3pPr>
            <a:lvl4pPr marL="715962" indent="0" algn="l">
              <a:buNone/>
              <a:defRPr sz="600"/>
            </a:lvl4pPr>
            <a:lvl5pPr marL="1828800" indent="0" algn="l">
              <a:buNone/>
              <a:defRPr sz="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" name="Text Placeholder 28"/>
          <p:cNvSpPr>
            <a:spLocks noGrp="1"/>
          </p:cNvSpPr>
          <p:nvPr>
            <p:ph type="body" sz="quarter" idx="17"/>
          </p:nvPr>
        </p:nvSpPr>
        <p:spPr>
          <a:xfrm>
            <a:off x="579968" y="1631750"/>
            <a:ext cx="2473325" cy="1262063"/>
          </a:xfrm>
          <a:solidFill>
            <a:schemeClr val="accent3"/>
          </a:solidFill>
        </p:spPr>
        <p:txBody>
          <a:bodyPr tIns="72000">
            <a:noAutofit/>
          </a:bodyPr>
          <a:lstStyle>
            <a:lvl1pPr marL="0" indent="0" algn="l">
              <a:buFont typeface="Arial"/>
              <a:buNone/>
              <a:defRPr sz="1050"/>
            </a:lvl1pPr>
            <a:lvl2pPr marL="88900" indent="-88900" algn="l">
              <a:buFont typeface="Lucida Grande"/>
              <a:buChar char="-"/>
              <a:defRPr sz="1000"/>
            </a:lvl2pPr>
            <a:lvl3pPr marL="177800" indent="-88900" algn="l">
              <a:buFont typeface="Arial"/>
              <a:buChar char="•"/>
              <a:tabLst/>
              <a:defRPr sz="900"/>
            </a:lvl3pPr>
            <a:lvl4pPr marL="715962" indent="0" algn="l">
              <a:buNone/>
              <a:defRPr sz="600"/>
            </a:lvl4pPr>
            <a:lvl5pPr marL="1828800" indent="0" algn="l">
              <a:buNone/>
              <a:defRPr sz="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8"/>
          </p:nvPr>
        </p:nvSpPr>
        <p:spPr>
          <a:xfrm>
            <a:off x="579968" y="2899728"/>
            <a:ext cx="2473325" cy="1590675"/>
          </a:xfrm>
        </p:spPr>
        <p:txBody>
          <a:bodyPr/>
          <a:lstStyle>
            <a:lvl1pPr marL="0" indent="0" algn="ctr">
              <a:buFont typeface="Arial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32"/>
          <p:cNvSpPr>
            <a:spLocks noGrp="1"/>
          </p:cNvSpPr>
          <p:nvPr>
            <p:ph type="pic" sz="quarter" idx="19"/>
          </p:nvPr>
        </p:nvSpPr>
        <p:spPr>
          <a:xfrm>
            <a:off x="3269345" y="2909888"/>
            <a:ext cx="2473325" cy="1590675"/>
          </a:xfrm>
        </p:spPr>
        <p:txBody>
          <a:bodyPr/>
          <a:lstStyle>
            <a:lvl1pPr marL="0" indent="0" algn="ctr">
              <a:buFont typeface="Arial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32"/>
          <p:cNvSpPr>
            <a:spLocks noGrp="1"/>
          </p:cNvSpPr>
          <p:nvPr>
            <p:ph type="pic" sz="quarter" idx="20"/>
          </p:nvPr>
        </p:nvSpPr>
        <p:spPr>
          <a:xfrm>
            <a:off x="5955374" y="2899728"/>
            <a:ext cx="2473325" cy="1590675"/>
          </a:xfrm>
        </p:spPr>
        <p:txBody>
          <a:bodyPr/>
          <a:lstStyle>
            <a:lvl1pPr marL="0" indent="0" algn="ctr">
              <a:buFont typeface="Arial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" y="296230"/>
            <a:ext cx="6096000" cy="85725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432603" y="4678842"/>
            <a:ext cx="498538" cy="246948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CC31800-EA3F-C942-A3F9-43DB171805CE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86406" y="4656518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919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Dark Picture"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terialise_WT_s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352" y="3960813"/>
            <a:ext cx="1417311" cy="70050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59389" y="1037702"/>
            <a:ext cx="6053970" cy="166111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lang="en-US" sz="5000" b="1" kern="1200" dirty="0">
                <a:solidFill>
                  <a:schemeClr val="bg1"/>
                </a:solidFill>
                <a:latin typeface="Exo 2 Medium"/>
                <a:ea typeface="Exo 2 Medium"/>
                <a:cs typeface="Exo 2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8791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Light Picture "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terialise_BL_s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694" y="3961086"/>
            <a:ext cx="1419839" cy="70175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959697" y="1198232"/>
            <a:ext cx="6515301" cy="1553846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lang="en-US" sz="5000" b="1" kern="1200" dirty="0">
                <a:solidFill>
                  <a:srgbClr val="006FB7"/>
                </a:solidFill>
                <a:latin typeface="Exo 2 Medium"/>
                <a:ea typeface="Exo 2 Medium"/>
                <a:cs typeface="Exo 2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1780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835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 - version 2">
  <p:cSld name="2_Title Slide - version 2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568772" y="2209556"/>
            <a:ext cx="3732778" cy="1439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Exo 2 Medium"/>
              <a:buNone/>
              <a:defRPr sz="3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/>
          <p:nvPr/>
        </p:nvSpPr>
        <p:spPr>
          <a:xfrm>
            <a:off x="3295276" y="3262466"/>
            <a:ext cx="508444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525" marR="381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000000"/>
              </a:solidFill>
              <a:latin typeface="Exo 2 Medium"/>
              <a:ea typeface="Exo 2 Medium"/>
              <a:cs typeface="Exo 2 Medium"/>
              <a:sym typeface="Exo 2 Medium"/>
            </a:endParaRPr>
          </a:p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"/>
            <a:ext cx="9143999" cy="545426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/>
          <p:nvPr/>
        </p:nvSpPr>
        <p:spPr>
          <a:xfrm>
            <a:off x="354459" y="2333136"/>
            <a:ext cx="3732778" cy="1439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endParaRPr sz="3500">
              <a:solidFill>
                <a:srgbClr val="FFFFFF"/>
              </a:solidFill>
              <a:latin typeface="Exo 2 Medium"/>
              <a:ea typeface="Exo 2 Medium"/>
              <a:cs typeface="Exo 2 Medium"/>
              <a:sym typeface="Exo 2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30140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 - version 2" preserve="1" userDrawn="1">
  <p:cSld name="3_Title Slide - version 2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/>
        </p:nvSpPr>
        <p:spPr>
          <a:xfrm>
            <a:off x="3295276" y="3262466"/>
            <a:ext cx="508444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525" marR="381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000000"/>
              </a:solidFill>
              <a:latin typeface="Exo 2 Medium"/>
              <a:ea typeface="Exo 2 Medium"/>
              <a:cs typeface="Exo 2 Medium"/>
              <a:sym typeface="Exo 2 Medium"/>
            </a:endParaRPr>
          </a:p>
        </p:txBody>
      </p:sp>
      <p:pic>
        <p:nvPicPr>
          <p:cNvPr id="6" name="Google Shape;382;p52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27350" y="0"/>
            <a:ext cx="9271351" cy="51972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59389" y="1037701"/>
            <a:ext cx="3707438" cy="2084805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lang="en-US" sz="5000" b="1" kern="1200" dirty="0">
                <a:solidFill>
                  <a:schemeClr val="bg1"/>
                </a:solidFill>
                <a:latin typeface="Exo 2 Medium"/>
                <a:ea typeface="Exo 2 Medium"/>
                <a:cs typeface="Exo 2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1835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version 2"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ina3kopi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5"/>
            <a:ext cx="9180002" cy="49113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771" y="2209555"/>
            <a:ext cx="4358336" cy="1439353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lang="en-US" sz="3600" b="1" kern="1200" dirty="0">
                <a:solidFill>
                  <a:schemeClr val="bg1"/>
                </a:solidFill>
                <a:latin typeface="Exo 2 Medium"/>
                <a:ea typeface="Exo 2 Medium"/>
                <a:cs typeface="Exo 2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object 15"/>
          <p:cNvSpPr txBox="1"/>
          <p:nvPr userDrawn="1"/>
        </p:nvSpPr>
        <p:spPr>
          <a:xfrm>
            <a:off x="3295276" y="3262465"/>
            <a:ext cx="5084444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>
              <a:lnSpc>
                <a:spcPct val="80000"/>
              </a:lnSpc>
            </a:pPr>
            <a:endParaRPr sz="3500" dirty="0">
              <a:latin typeface="Arial"/>
              <a:cs typeface="Arial"/>
            </a:endParaRPr>
          </a:p>
        </p:txBody>
      </p:sp>
      <p:pic>
        <p:nvPicPr>
          <p:cNvPr id="10" name="Picture 9" descr="Materialise_WT_s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352" y="454614"/>
            <a:ext cx="1417311" cy="70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version 3"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ina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94"/>
            <a:ext cx="9144000" cy="5153694"/>
          </a:xfrm>
          <a:prstGeom prst="rect">
            <a:avLst/>
          </a:prstGeom>
        </p:spPr>
      </p:pic>
      <p:sp>
        <p:nvSpPr>
          <p:cNvPr id="20" name="object 15"/>
          <p:cNvSpPr txBox="1"/>
          <p:nvPr userDrawn="1"/>
        </p:nvSpPr>
        <p:spPr>
          <a:xfrm>
            <a:off x="3295276" y="3262465"/>
            <a:ext cx="5084444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>
              <a:lnSpc>
                <a:spcPct val="80000"/>
              </a:lnSpc>
            </a:pPr>
            <a:endParaRPr sz="3500" dirty="0">
              <a:latin typeface="Arial"/>
              <a:cs typeface="Arial"/>
            </a:endParaRPr>
          </a:p>
        </p:txBody>
      </p:sp>
      <p:pic>
        <p:nvPicPr>
          <p:cNvPr id="13" name="Picture 12" descr="Materialise_BL_s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694" y="3961086"/>
            <a:ext cx="1419839" cy="70175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68771" y="1489878"/>
            <a:ext cx="4358336" cy="1439353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lang="en-US" sz="3600" b="1" kern="1200" dirty="0">
                <a:solidFill>
                  <a:schemeClr val="bg1"/>
                </a:solidFill>
                <a:latin typeface="Exo 2 Medium"/>
                <a:ea typeface="Exo 2 Medium"/>
                <a:cs typeface="Exo 2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9136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version 4">
    <p:bg>
      <p:bgPr>
        <a:blipFill dpi="0" rotWithShape="1">
          <a:blip r:embed="rId2">
            <a:lum bright="70000" contrast="-70000"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pagina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569"/>
            <a:ext cx="9144000" cy="4494315"/>
          </a:xfrm>
          <a:prstGeom prst="rect">
            <a:avLst/>
          </a:prstGeom>
        </p:spPr>
      </p:pic>
      <p:sp>
        <p:nvSpPr>
          <p:cNvPr id="20" name="object 15"/>
          <p:cNvSpPr txBox="1"/>
          <p:nvPr userDrawn="1"/>
        </p:nvSpPr>
        <p:spPr>
          <a:xfrm>
            <a:off x="3295276" y="3262465"/>
            <a:ext cx="5084444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>
              <a:lnSpc>
                <a:spcPct val="80000"/>
              </a:lnSpc>
            </a:pPr>
            <a:endParaRPr sz="3500" dirty="0">
              <a:latin typeface="Arial"/>
              <a:cs typeface="Arial"/>
            </a:endParaRPr>
          </a:p>
        </p:txBody>
      </p:sp>
      <p:pic>
        <p:nvPicPr>
          <p:cNvPr id="10" name="Picture 9" descr="Materialise_BL_s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352" y="454614"/>
            <a:ext cx="1419839" cy="70175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05765" y="1916592"/>
            <a:ext cx="4358336" cy="1439353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lang="en-US" sz="3600" b="1" kern="1200" dirty="0">
                <a:solidFill>
                  <a:schemeClr val="bg1"/>
                </a:solidFill>
                <a:latin typeface="Exo 2 Medium"/>
                <a:ea typeface="Exo 2 Medium"/>
                <a:cs typeface="Exo 2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9050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199" y="2075310"/>
            <a:ext cx="7077075" cy="24655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432603" y="4678842"/>
            <a:ext cx="498538" cy="246948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CC31800-EA3F-C942-A3F9-43DB171805C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1829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199" y="2075310"/>
            <a:ext cx="7077075" cy="24655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432603" y="4678842"/>
            <a:ext cx="498538" cy="246948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CC31800-EA3F-C942-A3F9-43DB171805CE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6" name="Google Shape;418;p57"/>
          <p:cNvPicPr preferRelativeResize="0"/>
          <p:nvPr userDrawn="1"/>
        </p:nvPicPr>
        <p:blipFill rotWithShape="1">
          <a:blip r:embed="rId2">
            <a:alphaModFix/>
          </a:blip>
          <a:srcRect l="80965" r="-11"/>
          <a:stretch/>
        </p:blipFill>
        <p:spPr>
          <a:xfrm>
            <a:off x="-11723" y="0"/>
            <a:ext cx="329222" cy="145161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4133" y="227434"/>
            <a:ext cx="6592492" cy="1224175"/>
          </a:xfrm>
        </p:spPr>
        <p:txBody>
          <a:bodyPr>
            <a:noAutofit/>
          </a:bodyPr>
          <a:lstStyle>
            <a:lvl1pPr>
              <a:defRPr lang="en-US" sz="3600" b="1" kern="1200" dirty="0">
                <a:solidFill>
                  <a:srgbClr val="006FB7"/>
                </a:solidFill>
                <a:latin typeface="Exo 2 Medium"/>
                <a:ea typeface="Exo 2 Medium"/>
                <a:cs typeface="Exo 2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1571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432603" y="4678842"/>
            <a:ext cx="498538" cy="246948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CC31800-EA3F-C942-A3F9-43DB171805CE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6" name="Google Shape;418;p57"/>
          <p:cNvPicPr preferRelativeResize="0"/>
          <p:nvPr userDrawn="1"/>
        </p:nvPicPr>
        <p:blipFill rotWithShape="1">
          <a:blip r:embed="rId2">
            <a:alphaModFix/>
          </a:blip>
          <a:srcRect l="80965" r="-11"/>
          <a:stretch/>
        </p:blipFill>
        <p:spPr>
          <a:xfrm>
            <a:off x="-11723" y="0"/>
            <a:ext cx="329222" cy="145161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4133" y="227434"/>
            <a:ext cx="6592492" cy="1224175"/>
          </a:xfrm>
        </p:spPr>
        <p:txBody>
          <a:bodyPr>
            <a:noAutofit/>
          </a:bodyPr>
          <a:lstStyle>
            <a:lvl1pPr>
              <a:defRPr lang="en-US" sz="3600" b="1" kern="1200" dirty="0">
                <a:solidFill>
                  <a:srgbClr val="006FB7"/>
                </a:solidFill>
                <a:latin typeface="Exo 2 Medium"/>
                <a:ea typeface="Exo 2 Medium"/>
                <a:cs typeface="Exo 2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65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2075310"/>
            <a:ext cx="5581922" cy="24655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28"/>
          <p:cNvSpPr>
            <a:spLocks noGrp="1"/>
          </p:cNvSpPr>
          <p:nvPr>
            <p:ph type="body" sz="quarter" idx="17"/>
          </p:nvPr>
        </p:nvSpPr>
        <p:spPr>
          <a:xfrm>
            <a:off x="6643898" y="1687960"/>
            <a:ext cx="1884758" cy="1179066"/>
          </a:xfrm>
          <a:solidFill>
            <a:schemeClr val="accent2"/>
          </a:solidFill>
        </p:spPr>
        <p:txBody>
          <a:bodyPr tIns="93600">
            <a:noAutofit/>
          </a:bodyPr>
          <a:lstStyle>
            <a:lvl1pPr marL="0" indent="0" algn="l">
              <a:buFont typeface="Arial"/>
              <a:buNone/>
              <a:defRPr sz="1000">
                <a:solidFill>
                  <a:schemeClr val="bg1"/>
                </a:solidFill>
              </a:defRPr>
            </a:lvl1pPr>
            <a:lvl2pPr marL="88900" indent="-88900" algn="l">
              <a:buFont typeface="Lucida Grande"/>
              <a:buChar char="-"/>
              <a:defRPr sz="900">
                <a:solidFill>
                  <a:schemeClr val="bg1"/>
                </a:solidFill>
              </a:defRPr>
            </a:lvl2pPr>
            <a:lvl3pPr marL="177800" indent="-88900" algn="l">
              <a:buFont typeface="Arial"/>
              <a:buChar char="•"/>
              <a:tabLst/>
              <a:defRPr sz="800">
                <a:solidFill>
                  <a:schemeClr val="bg1"/>
                </a:solidFill>
              </a:defRPr>
            </a:lvl3pPr>
            <a:lvl4pPr marL="715962" indent="0" algn="l">
              <a:buNone/>
              <a:defRPr sz="600"/>
            </a:lvl4pPr>
            <a:lvl5pPr marL="1828800" indent="0" algn="l">
              <a:buNone/>
              <a:defRPr sz="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28"/>
          <p:cNvSpPr>
            <a:spLocks noGrp="1"/>
          </p:cNvSpPr>
          <p:nvPr>
            <p:ph type="body" sz="quarter" idx="19"/>
          </p:nvPr>
        </p:nvSpPr>
        <p:spPr>
          <a:xfrm>
            <a:off x="6643898" y="3238931"/>
            <a:ext cx="1884758" cy="1179066"/>
          </a:xfrm>
          <a:solidFill>
            <a:schemeClr val="bg1">
              <a:lumMod val="85000"/>
            </a:schemeClr>
          </a:solidFill>
        </p:spPr>
        <p:txBody>
          <a:bodyPr tIns="93600">
            <a:noAutofit/>
          </a:bodyPr>
          <a:lstStyle>
            <a:lvl1pPr marL="0" indent="0" algn="l">
              <a:buFont typeface="Arial"/>
              <a:buNone/>
              <a:defRPr sz="1000"/>
            </a:lvl1pPr>
            <a:lvl2pPr marL="88900" indent="-88900" algn="l">
              <a:buFont typeface="Lucida Grande"/>
              <a:buChar char="-"/>
              <a:defRPr sz="900"/>
            </a:lvl2pPr>
            <a:lvl3pPr marL="177800" indent="-88900" algn="l">
              <a:buFont typeface="Arial"/>
              <a:buChar char="•"/>
              <a:tabLst/>
              <a:defRPr sz="800"/>
            </a:lvl3pPr>
            <a:lvl4pPr marL="715962" indent="0" algn="l">
              <a:buNone/>
              <a:defRPr sz="600"/>
            </a:lvl4pPr>
            <a:lvl5pPr marL="1828800" indent="0" algn="l">
              <a:buNone/>
              <a:defRPr sz="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6643898" y="1451735"/>
            <a:ext cx="1884758" cy="238125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>
              <a:buFont typeface="Arial"/>
              <a:buNone/>
              <a:defRPr sz="1050">
                <a:solidFill>
                  <a:schemeClr val="bg1"/>
                </a:solidFill>
              </a:defRPr>
            </a:lvl1pPr>
            <a:lvl2pPr marL="265113" indent="0">
              <a:buFont typeface="Arial"/>
              <a:buNone/>
              <a:defRPr>
                <a:solidFill>
                  <a:schemeClr val="bg1"/>
                </a:solidFill>
              </a:defRPr>
            </a:lvl2pPr>
            <a:lvl3pPr marL="539750" indent="0">
              <a:buNone/>
              <a:defRPr>
                <a:solidFill>
                  <a:schemeClr val="bg1"/>
                </a:solidFill>
              </a:defRPr>
            </a:lvl3pPr>
            <a:lvl4pPr marL="715962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643898" y="3002706"/>
            <a:ext cx="1884758" cy="238125"/>
          </a:xfrm>
          <a:solidFill>
            <a:srgbClr val="F0B322"/>
          </a:solidFill>
        </p:spPr>
        <p:txBody>
          <a:bodyPr anchor="ctr">
            <a:noAutofit/>
          </a:bodyPr>
          <a:lstStyle>
            <a:lvl1pPr marL="0" indent="0">
              <a:buFont typeface="Arial"/>
              <a:buNone/>
              <a:defRPr sz="1050">
                <a:solidFill>
                  <a:schemeClr val="bg1"/>
                </a:solidFill>
              </a:defRPr>
            </a:lvl1pPr>
            <a:lvl2pPr marL="265113" indent="0">
              <a:buFont typeface="Arial"/>
              <a:buNone/>
              <a:defRPr>
                <a:solidFill>
                  <a:schemeClr val="bg1"/>
                </a:solidFill>
              </a:defRPr>
            </a:lvl2pPr>
            <a:lvl3pPr marL="539750" indent="0">
              <a:buNone/>
              <a:defRPr>
                <a:solidFill>
                  <a:schemeClr val="bg1"/>
                </a:solidFill>
              </a:defRPr>
            </a:lvl3pPr>
            <a:lvl4pPr marL="715962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432603" y="4678842"/>
            <a:ext cx="498538" cy="246948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CC31800-EA3F-C942-A3F9-43DB171805CE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Google Shape;418;p57"/>
          <p:cNvPicPr preferRelativeResize="0"/>
          <p:nvPr userDrawn="1"/>
        </p:nvPicPr>
        <p:blipFill rotWithShape="1">
          <a:blip r:embed="rId2">
            <a:alphaModFix/>
          </a:blip>
          <a:srcRect l="80965" r="-11"/>
          <a:stretch/>
        </p:blipFill>
        <p:spPr>
          <a:xfrm>
            <a:off x="-11723" y="0"/>
            <a:ext cx="329222" cy="14516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74133" y="227434"/>
            <a:ext cx="6592492" cy="1224175"/>
          </a:xfrm>
        </p:spPr>
        <p:txBody>
          <a:bodyPr>
            <a:noAutofit/>
          </a:bodyPr>
          <a:lstStyle>
            <a:lvl1pPr>
              <a:defRPr lang="en-US" sz="3600" b="1" kern="1200" dirty="0">
                <a:solidFill>
                  <a:srgbClr val="006FB7"/>
                </a:solidFill>
                <a:latin typeface="Exo 2 Medium"/>
                <a:ea typeface="Exo 2 Medium"/>
                <a:cs typeface="Exo 2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283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- 1 Pictur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55848" cy="5143500"/>
          </a:xfrm>
        </p:spPr>
        <p:txBody>
          <a:bodyPr/>
          <a:lstStyle>
            <a:lvl1pPr marL="0" indent="0" algn="ctr">
              <a:buFont typeface="Arial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432603" y="4678842"/>
            <a:ext cx="498538" cy="246948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CC31800-EA3F-C942-A3F9-43DB171805CE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44777" y="1624615"/>
            <a:ext cx="3123337" cy="1679986"/>
          </a:xfrm>
        </p:spPr>
        <p:txBody>
          <a:bodyPr>
            <a:noAutofit/>
          </a:bodyPr>
          <a:lstStyle>
            <a:lvl1pPr>
              <a:defRPr lang="en-US" sz="3600" b="1" kern="1200" dirty="0">
                <a:solidFill>
                  <a:srgbClr val="006FB7"/>
                </a:solidFill>
                <a:latin typeface="Exo 2 Medium"/>
                <a:ea typeface="Exo 2 Medium"/>
                <a:cs typeface="Exo 2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526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4133" y="227435"/>
            <a:ext cx="60960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583" y="2067343"/>
            <a:ext cx="7066517" cy="2261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</p:txBody>
      </p:sp>
      <p:pic>
        <p:nvPicPr>
          <p:cNvPr id="12" name="Picture 11" descr="Materialise_BL_sRGB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352" y="454614"/>
            <a:ext cx="1419839" cy="701752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79022" y="465651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416920" y="4685567"/>
            <a:ext cx="498538" cy="246948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2"/>
                </a:solidFill>
                <a:latin typeface="Arial Hebrew" charset="-79"/>
                <a:ea typeface="Arial Hebrew" charset="-79"/>
                <a:cs typeface="Arial Hebrew" charset="-79"/>
              </a:defRPr>
            </a:lvl1pPr>
          </a:lstStyle>
          <a:p>
            <a:fld id="{0CC31800-EA3F-C942-A3F9-43DB171805C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789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80" r:id="rId6"/>
    <p:sldLayoutId id="2147483681" r:id="rId7"/>
    <p:sldLayoutId id="2147483673" r:id="rId8"/>
    <p:sldLayoutId id="2147483667" r:id="rId9"/>
    <p:sldLayoutId id="2147483654" r:id="rId10"/>
    <p:sldLayoutId id="2147483669" r:id="rId11"/>
    <p:sldLayoutId id="2147483670" r:id="rId12"/>
    <p:sldLayoutId id="2147483677" r:id="rId13"/>
    <p:sldLayoutId id="2147483678" r:id="rId14"/>
    <p:sldLayoutId id="2147483682" r:id="rId15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Arial"/>
          <a:ea typeface="+mj-ea"/>
          <a:cs typeface="+mj-cs"/>
        </a:defRPr>
      </a:lvl1pPr>
    </p:titleStyle>
    <p:bodyStyle>
      <a:lvl1pPr marL="355600" indent="-355600" algn="l" defTabSz="4572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SzPct val="120000"/>
        <a:buFontTx/>
        <a:buBlip>
          <a:blip r:embed="rId18"/>
        </a:buBlip>
        <a:defRPr sz="1600" kern="1200">
          <a:solidFill>
            <a:schemeClr val="accent2"/>
          </a:solidFill>
          <a:latin typeface="Arial"/>
          <a:ea typeface="+mn-ea"/>
          <a:cs typeface="+mn-cs"/>
        </a:defRPr>
      </a:lvl1pPr>
      <a:lvl2pPr marL="720725" indent="-365125" algn="l" defTabSz="4572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SzPct val="125000"/>
        <a:buFontTx/>
        <a:buBlip>
          <a:blip r:embed="rId18"/>
        </a:buBlip>
        <a:defRPr sz="1400" kern="1200">
          <a:solidFill>
            <a:schemeClr val="accent2"/>
          </a:solidFill>
          <a:latin typeface="Arial"/>
          <a:ea typeface="+mn-ea"/>
          <a:cs typeface="+mn-cs"/>
        </a:defRPr>
      </a:lvl2pPr>
      <a:lvl3pPr marL="893763" indent="-173038" algn="l" defTabSz="4572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Lucida Grande"/>
        <a:buChar char="-"/>
        <a:tabLst/>
        <a:defRPr sz="1200" kern="1200">
          <a:solidFill>
            <a:schemeClr val="accent2"/>
          </a:solidFill>
          <a:latin typeface="Arial"/>
          <a:ea typeface="+mn-ea"/>
          <a:cs typeface="+mn-cs"/>
        </a:defRPr>
      </a:lvl3pPr>
      <a:lvl4pPr marL="1076325" indent="-182563" algn="l" defTabSz="4572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/>
        <a:buChar char="–"/>
        <a:defRPr sz="1100" kern="1200">
          <a:solidFill>
            <a:schemeClr val="accent2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0.png"/><Relationship Id="rId3" Type="http://schemas.openxmlformats.org/officeDocument/2006/relationships/image" Target="../media/image35.png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37.png"/><Relationship Id="rId5" Type="http://schemas.openxmlformats.org/officeDocument/2006/relationships/image" Target="../media/image44.png"/><Relationship Id="rId10" Type="http://schemas.openxmlformats.org/officeDocument/2006/relationships/image" Target="../media/image36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23503" y="2372495"/>
            <a:ext cx="5463296" cy="1662759"/>
          </a:xfrm>
        </p:spPr>
        <p:txBody>
          <a:bodyPr/>
          <a:lstStyle/>
          <a:p>
            <a:r>
              <a:rPr lang="ru-RU" dirty="0"/>
              <a:t>Кто и как на самом деле пользуется системой?</a:t>
            </a:r>
            <a:endParaRPr lang="en-US" dirty="0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474132" y="4283984"/>
            <a:ext cx="8212667" cy="377238"/>
          </a:xfrm>
          <a:prstGeom prst="rect">
            <a:avLst/>
          </a:prstGeom>
        </p:spPr>
        <p:txBody>
          <a:bodyPr>
            <a:noAutofit/>
          </a:bodyPr>
          <a:lstStyle>
            <a:lvl1pPr marL="355600" indent="-355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SzPct val="120000"/>
              <a:buFontTx/>
              <a:buBlip>
                <a:blip r:embed="rId3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+mn-cs"/>
              </a:defRPr>
            </a:lvl1pPr>
            <a:lvl2pPr marL="720725" indent="-365125" algn="l" defTabSz="4572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SzPct val="125000"/>
              <a:buFontTx/>
              <a:buBlip>
                <a:blip r:embed="rId3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+mn-cs"/>
              </a:defRPr>
            </a:lvl2pPr>
            <a:lvl3pPr marL="893763" indent="-173038" algn="l" defTabSz="4572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Lucida Grande"/>
              <a:buChar char="-"/>
              <a:tabLst/>
              <a:defRPr sz="1200" kern="1200">
                <a:solidFill>
                  <a:schemeClr val="accent2"/>
                </a:solidFill>
                <a:latin typeface="Arial"/>
                <a:ea typeface="+mn-ea"/>
                <a:cs typeface="+mn-cs"/>
              </a:defRPr>
            </a:lvl3pPr>
            <a:lvl4pPr marL="1076325" indent="-182563" algn="l" defTabSz="4572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/>
              <a:buChar char="–"/>
              <a:defRPr sz="1100" kern="1200">
                <a:solidFill>
                  <a:schemeClr val="accent2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b="1" dirty="0">
                <a:solidFill>
                  <a:srgbClr val="006FB7"/>
                </a:solidFill>
                <a:latin typeface="Exo 2 Medium"/>
                <a:ea typeface="Exo 2 Medium"/>
                <a:cs typeface="Exo 2 Medium"/>
              </a:rPr>
              <a:t>Екатерина Литвинова</a:t>
            </a:r>
          </a:p>
        </p:txBody>
      </p:sp>
      <p:pic>
        <p:nvPicPr>
          <p:cNvPr id="1026" name="Picture 2" descr="https://analystdays.ru/files/autoupload/24/39/95/wk0wgmkr4276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02" y="2958928"/>
            <a:ext cx="220027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7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Arrow 18"/>
          <p:cNvSpPr/>
          <p:nvPr/>
        </p:nvSpPr>
        <p:spPr>
          <a:xfrm>
            <a:off x="803584" y="593980"/>
            <a:ext cx="7528123" cy="4885510"/>
          </a:xfrm>
          <a:prstGeom prst="rightArrow">
            <a:avLst/>
          </a:prstGeom>
          <a:solidFill>
            <a:srgbClr val="E7EAF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это работает?</a:t>
            </a:r>
            <a:br>
              <a:rPr lang="ru-RU" dirty="0"/>
            </a:br>
            <a:endParaRPr lang="uk-U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967" y="1848043"/>
            <a:ext cx="579600" cy="57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967" y="2349238"/>
            <a:ext cx="579600" cy="57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967" y="2850433"/>
            <a:ext cx="579600" cy="57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584" y="3572849"/>
            <a:ext cx="568959" cy="5689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29044" y="4129677"/>
            <a:ext cx="7040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0D0D16"/>
                </a:solidFill>
                <a:latin typeface="Arial"/>
                <a:cs typeface="Arial"/>
              </a:rPr>
              <a:t>tracker.js</a:t>
            </a:r>
            <a:endParaRPr lang="uk-UA" sz="1000" dirty="0" err="1">
              <a:solidFill>
                <a:srgbClr val="0D0D16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89" y="2178062"/>
            <a:ext cx="1383137" cy="1383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99" y="2178062"/>
            <a:ext cx="1251235" cy="12512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645" y="2137843"/>
            <a:ext cx="2857500" cy="14859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223" y="2021701"/>
            <a:ext cx="1856777" cy="169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5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713" y="3463530"/>
            <a:ext cx="579600" cy="57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Какие данные собирать?</a:t>
            </a:r>
            <a:br>
              <a:rPr lang="ru-RU" dirty="0"/>
            </a:br>
            <a:endParaRPr lang="uk-U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47" y="1652015"/>
            <a:ext cx="580718" cy="5807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0435" y="2432460"/>
            <a:ext cx="2241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D0D16"/>
                </a:solidFill>
                <a:latin typeface="Arial"/>
                <a:cs typeface="Arial"/>
              </a:rPr>
              <a:t>Пользователь</a:t>
            </a:r>
            <a:endParaRPr lang="en-US" sz="2400" dirty="0">
              <a:solidFill>
                <a:srgbClr val="0D0D16"/>
              </a:solidFill>
              <a:latin typeface="Arial"/>
              <a:cs typeface="Arial"/>
            </a:endParaRPr>
          </a:p>
          <a:p>
            <a:pPr algn="ctr"/>
            <a:r>
              <a:rPr lang="ru-RU" sz="1600" dirty="0">
                <a:solidFill>
                  <a:srgbClr val="0D0D16"/>
                </a:solidFill>
                <a:latin typeface="Arial"/>
                <a:cs typeface="Arial"/>
              </a:rPr>
              <a:t>Роль и Место</a:t>
            </a:r>
            <a:endParaRPr lang="uk-UA" sz="1600" dirty="0" err="1">
              <a:solidFill>
                <a:srgbClr val="0D0D16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2555" y="2289821"/>
            <a:ext cx="1707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D0D16"/>
                </a:solidFill>
                <a:latin typeface="Arial"/>
                <a:cs typeface="Arial"/>
              </a:rPr>
              <a:t>Timestamp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35" y="1652015"/>
            <a:ext cx="579600" cy="57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5847" y="2326880"/>
            <a:ext cx="2034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D0D16"/>
                </a:solidFill>
                <a:latin typeface="Arial"/>
                <a:cs typeface="Arial"/>
              </a:rPr>
              <a:t>Тип</a:t>
            </a:r>
          </a:p>
          <a:p>
            <a:pPr algn="ctr"/>
            <a:r>
              <a:rPr lang="ru-RU" sz="2400" dirty="0">
                <a:solidFill>
                  <a:srgbClr val="0D0D16"/>
                </a:solidFill>
                <a:latin typeface="Arial"/>
                <a:cs typeface="Arial"/>
              </a:rPr>
              <a:t>объекта</a:t>
            </a:r>
            <a:endParaRPr lang="uk-UA" sz="1600" dirty="0" err="1">
              <a:solidFill>
                <a:srgbClr val="0D0D16"/>
              </a:solidFill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16" y="3411271"/>
            <a:ext cx="579600" cy="579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05900" y="4008568"/>
            <a:ext cx="17711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Тип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устройства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270" y="3368145"/>
            <a:ext cx="579600" cy="57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761" y="3428968"/>
            <a:ext cx="579600" cy="57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85" y="3428968"/>
            <a:ext cx="579600" cy="579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48875" y="4037047"/>
            <a:ext cx="2302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D0D16"/>
                </a:solidFill>
                <a:latin typeface="Arial"/>
                <a:cs typeface="Arial"/>
              </a:rPr>
              <a:t>Операционная</a:t>
            </a:r>
          </a:p>
          <a:p>
            <a:pPr algn="ctr"/>
            <a:r>
              <a:rPr lang="ru-RU" sz="2400" dirty="0">
                <a:solidFill>
                  <a:srgbClr val="0D0D16"/>
                </a:solidFill>
                <a:latin typeface="Arial"/>
                <a:cs typeface="Arial"/>
              </a:rPr>
              <a:t>система</a:t>
            </a:r>
            <a:endParaRPr lang="uk-UA" sz="2400" dirty="0" err="1">
              <a:solidFill>
                <a:srgbClr val="0D0D16"/>
              </a:solidFill>
              <a:latin typeface="Arial"/>
              <a:cs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045" y="3463530"/>
            <a:ext cx="579600" cy="579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844" y="3463530"/>
            <a:ext cx="579600" cy="579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989453" y="4043130"/>
            <a:ext cx="1360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D0D16"/>
                </a:solidFill>
                <a:latin typeface="Arial"/>
                <a:cs typeface="Arial"/>
              </a:rPr>
              <a:t>Браузер</a:t>
            </a:r>
            <a:endParaRPr lang="uk-UA" sz="2400" dirty="0" err="1">
              <a:solidFill>
                <a:srgbClr val="0D0D16"/>
              </a:solidFill>
              <a:latin typeface="Arial"/>
              <a:cs typeface="Arial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975" y="1652015"/>
            <a:ext cx="579600" cy="5796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634584" y="2326880"/>
            <a:ext cx="1390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rgbClr val="0D0D16"/>
                </a:solidFill>
                <a:latin typeface="Arial"/>
                <a:cs typeface="Arial"/>
              </a:rPr>
              <a:t>Тип</a:t>
            </a:r>
          </a:p>
          <a:p>
            <a:pPr algn="ctr"/>
            <a:r>
              <a:rPr lang="ru-RU" sz="2400" dirty="0">
                <a:solidFill>
                  <a:srgbClr val="0D0D16"/>
                </a:solidFill>
                <a:latin typeface="Arial"/>
                <a:cs typeface="Arial"/>
              </a:rPr>
              <a:t>события</a:t>
            </a:r>
            <a:endParaRPr lang="uk-UA" sz="2400" dirty="0" err="1">
              <a:solidFill>
                <a:srgbClr val="0D0D16"/>
              </a:solidFill>
              <a:latin typeface="Arial"/>
              <a:cs typeface="Arial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3"/>
          <a:srcRect l="42569" t="18889" r="43056" b="55679"/>
          <a:stretch/>
        </p:blipFill>
        <p:spPr>
          <a:xfrm>
            <a:off x="7720163" y="3416435"/>
            <a:ext cx="582414" cy="5796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885853" y="3990871"/>
            <a:ext cx="22413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rgbClr val="0D0D16"/>
                </a:solidFill>
                <a:latin typeface="Arial"/>
                <a:cs typeface="Arial"/>
              </a:rPr>
              <a:t>Специфичные</a:t>
            </a:r>
          </a:p>
          <a:p>
            <a:pPr algn="ctr"/>
            <a:r>
              <a:rPr lang="ru-RU" sz="2400" dirty="0">
                <a:solidFill>
                  <a:srgbClr val="0D0D16"/>
                </a:solidFill>
                <a:latin typeface="Arial"/>
                <a:cs typeface="Arial"/>
              </a:rPr>
              <a:t>данные</a:t>
            </a:r>
            <a:endParaRPr lang="uk-UA" sz="2400" dirty="0" err="1">
              <a:solidFill>
                <a:srgbClr val="0D0D16"/>
              </a:solidFill>
              <a:latin typeface="Arial"/>
              <a:cs typeface="Arial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A52641BA-445F-7C43-93EC-8095D177A0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295" y="1645969"/>
            <a:ext cx="643852" cy="64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3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  <p:bldP spid="18" grpId="0"/>
      <p:bldP spid="22" grpId="0"/>
      <p:bldP spid="25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E4158E-2A86-4840-B3EC-EE22F3D8E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визуализации</a:t>
            </a:r>
            <a:br>
              <a:rPr lang="ru-RU" dirty="0"/>
            </a:b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335" y="1200647"/>
            <a:ext cx="6086406" cy="386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7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Какие события анализировать?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986" y="1507458"/>
            <a:ext cx="1317358" cy="13173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62" y="3100638"/>
            <a:ext cx="1317358" cy="13173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079" y="1507458"/>
            <a:ext cx="1322655" cy="13226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376" y="3252886"/>
            <a:ext cx="1317358" cy="131735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5034013" y="3388093"/>
            <a:ext cx="1414721" cy="1029903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84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Arrow 13"/>
          <p:cNvSpPr/>
          <p:nvPr/>
        </p:nvSpPr>
        <p:spPr>
          <a:xfrm>
            <a:off x="803584" y="593980"/>
            <a:ext cx="7528123" cy="4885510"/>
          </a:xfrm>
          <a:prstGeom prst="rightArrow">
            <a:avLst/>
          </a:prstGeom>
          <a:solidFill>
            <a:srgbClr val="E7EAF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143230" y="2011926"/>
            <a:ext cx="1701698" cy="1334780"/>
          </a:xfrm>
          <a:custGeom>
            <a:avLst/>
            <a:gdLst>
              <a:gd name="connsiteX0" fmla="*/ 0 w 1701698"/>
              <a:gd name="connsiteY0" fmla="*/ 0 h 1954204"/>
              <a:gd name="connsiteX1" fmla="*/ 1701698 w 1701698"/>
              <a:gd name="connsiteY1" fmla="*/ 0 h 1954204"/>
              <a:gd name="connsiteX2" fmla="*/ 1701698 w 1701698"/>
              <a:gd name="connsiteY2" fmla="*/ 1954204 h 1954204"/>
              <a:gd name="connsiteX3" fmla="*/ 0 w 1701698"/>
              <a:gd name="connsiteY3" fmla="*/ 1954204 h 1954204"/>
              <a:gd name="connsiteX4" fmla="*/ 0 w 1701698"/>
              <a:gd name="connsiteY4" fmla="*/ 0 h 195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698" h="1954204">
                <a:moveTo>
                  <a:pt x="0" y="0"/>
                </a:moveTo>
                <a:lnTo>
                  <a:pt x="1701698" y="0"/>
                </a:lnTo>
                <a:lnTo>
                  <a:pt x="1701698" y="1954204"/>
                </a:lnTo>
                <a:lnTo>
                  <a:pt x="0" y="1954204"/>
                </a:lnTo>
                <a:lnTo>
                  <a:pt x="0" y="0"/>
                </a:lnTo>
                <a:close/>
              </a:path>
            </a:pathLst>
          </a:custGeom>
          <a:solidFill>
            <a:srgbClr val="5C9CEE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kern="1200" dirty="0">
                <a:solidFill>
                  <a:schemeClr val="tx1"/>
                </a:solidFill>
              </a:rPr>
              <a:t>Понять и сформулировать потребности</a:t>
            </a:r>
          </a:p>
        </p:txBody>
      </p:sp>
      <p:sp>
        <p:nvSpPr>
          <p:cNvPr id="10" name="Freeform 9"/>
          <p:cNvSpPr/>
          <p:nvPr/>
        </p:nvSpPr>
        <p:spPr>
          <a:xfrm>
            <a:off x="1930013" y="2011926"/>
            <a:ext cx="1701698" cy="1334780"/>
          </a:xfrm>
          <a:custGeom>
            <a:avLst/>
            <a:gdLst>
              <a:gd name="connsiteX0" fmla="*/ 0 w 1701698"/>
              <a:gd name="connsiteY0" fmla="*/ 0 h 1954204"/>
              <a:gd name="connsiteX1" fmla="*/ 1701698 w 1701698"/>
              <a:gd name="connsiteY1" fmla="*/ 0 h 1954204"/>
              <a:gd name="connsiteX2" fmla="*/ 1701698 w 1701698"/>
              <a:gd name="connsiteY2" fmla="*/ 1954204 h 1954204"/>
              <a:gd name="connsiteX3" fmla="*/ 0 w 1701698"/>
              <a:gd name="connsiteY3" fmla="*/ 1954204 h 1954204"/>
              <a:gd name="connsiteX4" fmla="*/ 0 w 1701698"/>
              <a:gd name="connsiteY4" fmla="*/ 0 h 195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698" h="1954204">
                <a:moveTo>
                  <a:pt x="0" y="0"/>
                </a:moveTo>
                <a:lnTo>
                  <a:pt x="1701698" y="0"/>
                </a:lnTo>
                <a:lnTo>
                  <a:pt x="1701698" y="1954204"/>
                </a:lnTo>
                <a:lnTo>
                  <a:pt x="0" y="1954204"/>
                </a:lnTo>
                <a:lnTo>
                  <a:pt x="0" y="0"/>
                </a:lnTo>
                <a:close/>
              </a:path>
            </a:pathLst>
          </a:custGeom>
          <a:solidFill>
            <a:srgbClr val="9FD479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kern="1200" dirty="0">
                <a:solidFill>
                  <a:schemeClr val="tx1"/>
                </a:solidFill>
              </a:rPr>
              <a:t>Выбрать инструмент сбора статистики</a:t>
            </a:r>
          </a:p>
        </p:txBody>
      </p:sp>
      <p:sp>
        <p:nvSpPr>
          <p:cNvPr id="11" name="Freeform 10"/>
          <p:cNvSpPr/>
          <p:nvPr/>
        </p:nvSpPr>
        <p:spPr>
          <a:xfrm>
            <a:off x="3716796" y="2011926"/>
            <a:ext cx="1701698" cy="1334780"/>
          </a:xfrm>
          <a:custGeom>
            <a:avLst/>
            <a:gdLst>
              <a:gd name="connsiteX0" fmla="*/ 0 w 1701698"/>
              <a:gd name="connsiteY0" fmla="*/ 0 h 1954204"/>
              <a:gd name="connsiteX1" fmla="*/ 1701698 w 1701698"/>
              <a:gd name="connsiteY1" fmla="*/ 0 h 1954204"/>
              <a:gd name="connsiteX2" fmla="*/ 1701698 w 1701698"/>
              <a:gd name="connsiteY2" fmla="*/ 1954204 h 1954204"/>
              <a:gd name="connsiteX3" fmla="*/ 0 w 1701698"/>
              <a:gd name="connsiteY3" fmla="*/ 1954204 h 1954204"/>
              <a:gd name="connsiteX4" fmla="*/ 0 w 1701698"/>
              <a:gd name="connsiteY4" fmla="*/ 0 h 195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698" h="1954204">
                <a:moveTo>
                  <a:pt x="0" y="0"/>
                </a:moveTo>
                <a:lnTo>
                  <a:pt x="1701698" y="0"/>
                </a:lnTo>
                <a:lnTo>
                  <a:pt x="1701698" y="1954204"/>
                </a:lnTo>
                <a:lnTo>
                  <a:pt x="0" y="1954204"/>
                </a:lnTo>
                <a:lnTo>
                  <a:pt x="0" y="0"/>
                </a:lnTo>
                <a:close/>
              </a:path>
            </a:pathLst>
          </a:custGeom>
          <a:solidFill>
            <a:srgbClr val="F2DF33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kern="1200" dirty="0">
                <a:solidFill>
                  <a:schemeClr val="tx1"/>
                </a:solidFill>
              </a:rPr>
              <a:t>Развернуть и настроить инструмент сбора статистики</a:t>
            </a:r>
          </a:p>
        </p:txBody>
      </p:sp>
      <p:sp>
        <p:nvSpPr>
          <p:cNvPr id="12" name="Freeform 11"/>
          <p:cNvSpPr/>
          <p:nvPr/>
        </p:nvSpPr>
        <p:spPr>
          <a:xfrm>
            <a:off x="5503580" y="2011926"/>
            <a:ext cx="1701698" cy="1334780"/>
          </a:xfrm>
          <a:custGeom>
            <a:avLst/>
            <a:gdLst>
              <a:gd name="connsiteX0" fmla="*/ 0 w 1701698"/>
              <a:gd name="connsiteY0" fmla="*/ 0 h 1954204"/>
              <a:gd name="connsiteX1" fmla="*/ 1701698 w 1701698"/>
              <a:gd name="connsiteY1" fmla="*/ 0 h 1954204"/>
              <a:gd name="connsiteX2" fmla="*/ 1701698 w 1701698"/>
              <a:gd name="connsiteY2" fmla="*/ 1954204 h 1954204"/>
              <a:gd name="connsiteX3" fmla="*/ 0 w 1701698"/>
              <a:gd name="connsiteY3" fmla="*/ 1954204 h 1954204"/>
              <a:gd name="connsiteX4" fmla="*/ 0 w 1701698"/>
              <a:gd name="connsiteY4" fmla="*/ 0 h 195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698" h="1954204">
                <a:moveTo>
                  <a:pt x="0" y="0"/>
                </a:moveTo>
                <a:lnTo>
                  <a:pt x="1701698" y="0"/>
                </a:lnTo>
                <a:lnTo>
                  <a:pt x="1701698" y="1954204"/>
                </a:lnTo>
                <a:lnTo>
                  <a:pt x="0" y="1954204"/>
                </a:lnTo>
                <a:lnTo>
                  <a:pt x="0" y="0"/>
                </a:lnTo>
                <a:close/>
              </a:path>
            </a:pathLst>
          </a:custGeom>
          <a:solidFill>
            <a:srgbClr val="3ABCA7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kern="1200" dirty="0">
                <a:solidFill>
                  <a:schemeClr val="tx1"/>
                </a:solidFill>
              </a:rPr>
              <a:t>Реализовать сбор отдельных метрик</a:t>
            </a:r>
          </a:p>
        </p:txBody>
      </p:sp>
      <p:sp>
        <p:nvSpPr>
          <p:cNvPr id="13" name="Freeform 12"/>
          <p:cNvSpPr/>
          <p:nvPr/>
        </p:nvSpPr>
        <p:spPr>
          <a:xfrm>
            <a:off x="7290363" y="2011926"/>
            <a:ext cx="1701698" cy="1334780"/>
          </a:xfrm>
          <a:custGeom>
            <a:avLst/>
            <a:gdLst>
              <a:gd name="connsiteX0" fmla="*/ 0 w 1701698"/>
              <a:gd name="connsiteY0" fmla="*/ 0 h 1954204"/>
              <a:gd name="connsiteX1" fmla="*/ 1701698 w 1701698"/>
              <a:gd name="connsiteY1" fmla="*/ 0 h 1954204"/>
              <a:gd name="connsiteX2" fmla="*/ 1701698 w 1701698"/>
              <a:gd name="connsiteY2" fmla="*/ 1954204 h 1954204"/>
              <a:gd name="connsiteX3" fmla="*/ 0 w 1701698"/>
              <a:gd name="connsiteY3" fmla="*/ 1954204 h 1954204"/>
              <a:gd name="connsiteX4" fmla="*/ 0 w 1701698"/>
              <a:gd name="connsiteY4" fmla="*/ 0 h 195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698" h="1954204">
                <a:moveTo>
                  <a:pt x="0" y="0"/>
                </a:moveTo>
                <a:lnTo>
                  <a:pt x="1701698" y="0"/>
                </a:lnTo>
                <a:lnTo>
                  <a:pt x="1701698" y="1954204"/>
                </a:lnTo>
                <a:lnTo>
                  <a:pt x="0" y="1954204"/>
                </a:lnTo>
                <a:lnTo>
                  <a:pt x="0" y="0"/>
                </a:lnTo>
                <a:close/>
              </a:path>
            </a:pathLst>
          </a:custGeom>
          <a:solidFill>
            <a:srgbClr val="88B9FF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kern="1200" dirty="0">
                <a:solidFill>
                  <a:schemeClr val="tx1"/>
                </a:solidFill>
              </a:rPr>
              <a:t>Протестировать решение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делать</a:t>
            </a:r>
            <a:br>
              <a:rPr lang="ru-RU" dirty="0"/>
            </a:br>
            <a:r>
              <a:rPr lang="ru-RU" dirty="0"/>
              <a:t>и сколько это стоит?</a:t>
            </a:r>
          </a:p>
        </p:txBody>
      </p:sp>
      <p:sp>
        <p:nvSpPr>
          <p:cNvPr id="15" name="Freeform 14"/>
          <p:cNvSpPr/>
          <p:nvPr/>
        </p:nvSpPr>
        <p:spPr>
          <a:xfrm>
            <a:off x="143230" y="3427264"/>
            <a:ext cx="1701698" cy="667666"/>
          </a:xfrm>
          <a:custGeom>
            <a:avLst/>
            <a:gdLst>
              <a:gd name="connsiteX0" fmla="*/ 0 w 1701698"/>
              <a:gd name="connsiteY0" fmla="*/ 0 h 1954204"/>
              <a:gd name="connsiteX1" fmla="*/ 1701698 w 1701698"/>
              <a:gd name="connsiteY1" fmla="*/ 0 h 1954204"/>
              <a:gd name="connsiteX2" fmla="*/ 1701698 w 1701698"/>
              <a:gd name="connsiteY2" fmla="*/ 1954204 h 1954204"/>
              <a:gd name="connsiteX3" fmla="*/ 0 w 1701698"/>
              <a:gd name="connsiteY3" fmla="*/ 1954204 h 1954204"/>
              <a:gd name="connsiteX4" fmla="*/ 0 w 1701698"/>
              <a:gd name="connsiteY4" fmla="*/ 0 h 195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698" h="1954204">
                <a:moveTo>
                  <a:pt x="0" y="0"/>
                </a:moveTo>
                <a:lnTo>
                  <a:pt x="1701698" y="0"/>
                </a:lnTo>
                <a:lnTo>
                  <a:pt x="1701698" y="1954204"/>
                </a:lnTo>
                <a:lnTo>
                  <a:pt x="0" y="1954204"/>
                </a:lnTo>
                <a:lnTo>
                  <a:pt x="0" y="0"/>
                </a:lnTo>
                <a:close/>
              </a:path>
            </a:pathLst>
          </a:custGeom>
          <a:solidFill>
            <a:srgbClr val="5C9CEE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tx1"/>
                </a:solidFill>
              </a:rPr>
              <a:t>1-2 чел</a:t>
            </a:r>
            <a:r>
              <a:rPr lang="en-US" dirty="0">
                <a:solidFill>
                  <a:schemeClr val="tx1"/>
                </a:solidFill>
              </a:rPr>
              <a:t>*</a:t>
            </a:r>
            <a:r>
              <a:rPr lang="ru-RU" dirty="0">
                <a:solidFill>
                  <a:schemeClr val="tx1"/>
                </a:solidFill>
              </a:rPr>
              <a:t>недели</a:t>
            </a:r>
          </a:p>
        </p:txBody>
      </p:sp>
      <p:sp>
        <p:nvSpPr>
          <p:cNvPr id="16" name="Freeform 15"/>
          <p:cNvSpPr/>
          <p:nvPr/>
        </p:nvSpPr>
        <p:spPr>
          <a:xfrm>
            <a:off x="1930013" y="3427264"/>
            <a:ext cx="1701698" cy="667666"/>
          </a:xfrm>
          <a:custGeom>
            <a:avLst/>
            <a:gdLst>
              <a:gd name="connsiteX0" fmla="*/ 0 w 1701698"/>
              <a:gd name="connsiteY0" fmla="*/ 0 h 1954204"/>
              <a:gd name="connsiteX1" fmla="*/ 1701698 w 1701698"/>
              <a:gd name="connsiteY1" fmla="*/ 0 h 1954204"/>
              <a:gd name="connsiteX2" fmla="*/ 1701698 w 1701698"/>
              <a:gd name="connsiteY2" fmla="*/ 1954204 h 1954204"/>
              <a:gd name="connsiteX3" fmla="*/ 0 w 1701698"/>
              <a:gd name="connsiteY3" fmla="*/ 1954204 h 1954204"/>
              <a:gd name="connsiteX4" fmla="*/ 0 w 1701698"/>
              <a:gd name="connsiteY4" fmla="*/ 0 h 195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698" h="1954204">
                <a:moveTo>
                  <a:pt x="0" y="0"/>
                </a:moveTo>
                <a:lnTo>
                  <a:pt x="1701698" y="0"/>
                </a:lnTo>
                <a:lnTo>
                  <a:pt x="1701698" y="1954204"/>
                </a:lnTo>
                <a:lnTo>
                  <a:pt x="0" y="1954204"/>
                </a:lnTo>
                <a:lnTo>
                  <a:pt x="0" y="0"/>
                </a:lnTo>
                <a:close/>
              </a:path>
            </a:pathLst>
          </a:custGeom>
          <a:solidFill>
            <a:srgbClr val="9FD479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tx1"/>
                </a:solidFill>
              </a:rPr>
              <a:t>1 чел</a:t>
            </a:r>
            <a:r>
              <a:rPr lang="en-US" dirty="0">
                <a:solidFill>
                  <a:schemeClr val="tx1"/>
                </a:solidFill>
              </a:rPr>
              <a:t>*</a:t>
            </a:r>
            <a:r>
              <a:rPr lang="ru-RU" dirty="0">
                <a:solidFill>
                  <a:schemeClr val="tx1"/>
                </a:solidFill>
              </a:rPr>
              <a:t>недели</a:t>
            </a:r>
          </a:p>
        </p:txBody>
      </p:sp>
      <p:sp>
        <p:nvSpPr>
          <p:cNvPr id="17" name="Freeform 16"/>
          <p:cNvSpPr/>
          <p:nvPr/>
        </p:nvSpPr>
        <p:spPr>
          <a:xfrm>
            <a:off x="3716796" y="3427264"/>
            <a:ext cx="1701698" cy="667666"/>
          </a:xfrm>
          <a:custGeom>
            <a:avLst/>
            <a:gdLst>
              <a:gd name="connsiteX0" fmla="*/ 0 w 1701698"/>
              <a:gd name="connsiteY0" fmla="*/ 0 h 1954204"/>
              <a:gd name="connsiteX1" fmla="*/ 1701698 w 1701698"/>
              <a:gd name="connsiteY1" fmla="*/ 0 h 1954204"/>
              <a:gd name="connsiteX2" fmla="*/ 1701698 w 1701698"/>
              <a:gd name="connsiteY2" fmla="*/ 1954204 h 1954204"/>
              <a:gd name="connsiteX3" fmla="*/ 0 w 1701698"/>
              <a:gd name="connsiteY3" fmla="*/ 1954204 h 1954204"/>
              <a:gd name="connsiteX4" fmla="*/ 0 w 1701698"/>
              <a:gd name="connsiteY4" fmla="*/ 0 h 195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698" h="1954204">
                <a:moveTo>
                  <a:pt x="0" y="0"/>
                </a:moveTo>
                <a:lnTo>
                  <a:pt x="1701698" y="0"/>
                </a:lnTo>
                <a:lnTo>
                  <a:pt x="1701698" y="1954204"/>
                </a:lnTo>
                <a:lnTo>
                  <a:pt x="0" y="1954204"/>
                </a:lnTo>
                <a:lnTo>
                  <a:pt x="0" y="0"/>
                </a:lnTo>
                <a:close/>
              </a:path>
            </a:pathLst>
          </a:custGeom>
          <a:solidFill>
            <a:srgbClr val="F2DF33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tx1"/>
                </a:solidFill>
              </a:rPr>
              <a:t>1 чел</a:t>
            </a:r>
            <a:r>
              <a:rPr lang="en-US" dirty="0">
                <a:solidFill>
                  <a:schemeClr val="tx1"/>
                </a:solidFill>
              </a:rPr>
              <a:t>*</a:t>
            </a:r>
            <a:r>
              <a:rPr lang="ru-RU" dirty="0">
                <a:solidFill>
                  <a:schemeClr val="tx1"/>
                </a:solidFill>
              </a:rPr>
              <a:t>неделя</a:t>
            </a:r>
          </a:p>
        </p:txBody>
      </p:sp>
      <p:sp>
        <p:nvSpPr>
          <p:cNvPr id="18" name="Freeform 17"/>
          <p:cNvSpPr/>
          <p:nvPr/>
        </p:nvSpPr>
        <p:spPr>
          <a:xfrm>
            <a:off x="5503579" y="3427264"/>
            <a:ext cx="3488481" cy="667666"/>
          </a:xfrm>
          <a:custGeom>
            <a:avLst/>
            <a:gdLst>
              <a:gd name="connsiteX0" fmla="*/ 0 w 1701698"/>
              <a:gd name="connsiteY0" fmla="*/ 0 h 1954204"/>
              <a:gd name="connsiteX1" fmla="*/ 1701698 w 1701698"/>
              <a:gd name="connsiteY1" fmla="*/ 0 h 1954204"/>
              <a:gd name="connsiteX2" fmla="*/ 1701698 w 1701698"/>
              <a:gd name="connsiteY2" fmla="*/ 1954204 h 1954204"/>
              <a:gd name="connsiteX3" fmla="*/ 0 w 1701698"/>
              <a:gd name="connsiteY3" fmla="*/ 1954204 h 1954204"/>
              <a:gd name="connsiteX4" fmla="*/ 0 w 1701698"/>
              <a:gd name="connsiteY4" fmla="*/ 0 h 195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698" h="1954204">
                <a:moveTo>
                  <a:pt x="0" y="0"/>
                </a:moveTo>
                <a:lnTo>
                  <a:pt x="1701698" y="0"/>
                </a:lnTo>
                <a:lnTo>
                  <a:pt x="1701698" y="1954204"/>
                </a:lnTo>
                <a:lnTo>
                  <a:pt x="0" y="1954204"/>
                </a:lnTo>
                <a:lnTo>
                  <a:pt x="0" y="0"/>
                </a:lnTo>
                <a:close/>
              </a:path>
            </a:pathLst>
          </a:custGeom>
          <a:solidFill>
            <a:srgbClr val="3ABCA7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tx1"/>
                </a:solidFill>
              </a:rPr>
              <a:t>0,2 чел</a:t>
            </a:r>
            <a:r>
              <a:rPr lang="en-US" dirty="0">
                <a:solidFill>
                  <a:schemeClr val="tx1"/>
                </a:solidFill>
              </a:rPr>
              <a:t>*</a:t>
            </a:r>
            <a:r>
              <a:rPr lang="ru-RU" dirty="0">
                <a:solidFill>
                  <a:schemeClr val="tx1"/>
                </a:solidFill>
              </a:rPr>
              <a:t>недели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tx1"/>
                </a:solidFill>
              </a:rPr>
              <a:t>на 1 событие</a:t>
            </a:r>
          </a:p>
        </p:txBody>
      </p:sp>
    </p:spTree>
    <p:extLst>
      <p:ext uri="{BB962C8B-B14F-4D97-AF65-F5344CB8AC3E}">
        <p14:creationId xmlns:p14="http://schemas.microsoft.com/office/powerpoint/2010/main" val="179484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ight Arrow 21"/>
          <p:cNvSpPr/>
          <p:nvPr/>
        </p:nvSpPr>
        <p:spPr>
          <a:xfrm>
            <a:off x="803584" y="593980"/>
            <a:ext cx="7528123" cy="4885510"/>
          </a:xfrm>
          <a:prstGeom prst="rightArrow">
            <a:avLst/>
          </a:prstGeom>
          <a:solidFill>
            <a:srgbClr val="E7EAF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Рабочий процесс аналитика сегодня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" y="2366716"/>
            <a:ext cx="1438766" cy="14387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277" y="2116907"/>
            <a:ext cx="1716856" cy="171685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524661" y="2253398"/>
            <a:ext cx="909102" cy="888684"/>
          </a:xfrm>
          <a:prstGeom prst="roundRect">
            <a:avLst/>
          </a:prstGeom>
          <a:solidFill>
            <a:srgbClr val="88B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419" y="2344947"/>
            <a:ext cx="705586" cy="7055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987" y="2350199"/>
            <a:ext cx="1491349" cy="14913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218" y="2750192"/>
            <a:ext cx="290816" cy="2908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003" y="2331150"/>
            <a:ext cx="1438766" cy="14387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386" y="2531702"/>
            <a:ext cx="456029" cy="4560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074" y="2344947"/>
            <a:ext cx="1331516" cy="1331516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8235370" y="2612816"/>
            <a:ext cx="503568" cy="362519"/>
          </a:xfrm>
          <a:prstGeom prst="roundRect">
            <a:avLst/>
          </a:prstGeom>
          <a:solidFill>
            <a:srgbClr val="B7E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19" y="2588757"/>
            <a:ext cx="396103" cy="39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4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Arrow 16"/>
          <p:cNvSpPr/>
          <p:nvPr/>
        </p:nvSpPr>
        <p:spPr>
          <a:xfrm>
            <a:off x="803584" y="593980"/>
            <a:ext cx="7528123" cy="4885510"/>
          </a:xfrm>
          <a:prstGeom prst="rightArrow">
            <a:avLst/>
          </a:prstGeom>
          <a:solidFill>
            <a:srgbClr val="E7EAF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</a:t>
            </a:r>
            <a:br>
              <a:rPr lang="ru-RU" dirty="0"/>
            </a:br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702" y="2116907"/>
            <a:ext cx="1716856" cy="171685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639086" y="2253398"/>
            <a:ext cx="909102" cy="888684"/>
          </a:xfrm>
          <a:prstGeom prst="roundRect">
            <a:avLst/>
          </a:prstGeom>
          <a:solidFill>
            <a:srgbClr val="88B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844" y="2344947"/>
            <a:ext cx="705586" cy="7055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412" y="2350199"/>
            <a:ext cx="1491349" cy="14913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643" y="2750192"/>
            <a:ext cx="290816" cy="2908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28" y="2331150"/>
            <a:ext cx="1438766" cy="14387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11" y="2531702"/>
            <a:ext cx="456029" cy="45602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803585" y="1100218"/>
            <a:ext cx="1901516" cy="3861787"/>
          </a:xfrm>
          <a:prstGeom prst="rightArrow">
            <a:avLst>
              <a:gd name="adj1" fmla="val 62874"/>
              <a:gd name="adj2" fmla="val 50000"/>
            </a:avLst>
          </a:prstGeom>
          <a:solidFill>
            <a:srgbClr val="B9E9E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/>
          <p:cNvSpPr txBox="1"/>
          <p:nvPr/>
        </p:nvSpPr>
        <p:spPr>
          <a:xfrm rot="16200000">
            <a:off x="711628" y="2744347"/>
            <a:ext cx="2455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D0D16"/>
                </a:solidFill>
                <a:latin typeface="Arial"/>
                <a:cs typeface="Arial"/>
              </a:rPr>
              <a:t>Поддержка</a:t>
            </a:r>
          </a:p>
          <a:p>
            <a:pPr algn="ctr"/>
            <a:r>
              <a:rPr lang="ru-RU" sz="1600" dirty="0">
                <a:solidFill>
                  <a:srgbClr val="0D0D16"/>
                </a:solidFill>
                <a:latin typeface="Arial"/>
                <a:cs typeface="Arial"/>
              </a:rPr>
              <a:t>браузеров</a:t>
            </a:r>
            <a:endParaRPr lang="en-US" sz="1600" dirty="0" err="1">
              <a:solidFill>
                <a:srgbClr val="0D0D16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" y="2366716"/>
            <a:ext cx="1438766" cy="143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3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3" b="4843"/>
          <a:stretch>
            <a:fillRect/>
          </a:stretch>
        </p:blipFill>
        <p:spPr/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Ждем данных…</a:t>
            </a:r>
          </a:p>
        </p:txBody>
      </p:sp>
    </p:spTree>
    <p:extLst>
      <p:ext uri="{BB962C8B-B14F-4D97-AF65-F5344CB8AC3E}">
        <p14:creationId xmlns:p14="http://schemas.microsoft.com/office/powerpoint/2010/main" val="245017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DCE8A1-B1AC-FD4E-9A62-743EB8068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Преимущества наличия статистики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070" y="1486182"/>
            <a:ext cx="1225778" cy="12257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77" y="1492130"/>
            <a:ext cx="1225778" cy="122577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373228" y="1905108"/>
            <a:ext cx="350982" cy="38792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3" y="1498945"/>
            <a:ext cx="1225779" cy="12257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996" y="3170733"/>
            <a:ext cx="1225778" cy="12257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640" y="3170732"/>
            <a:ext cx="1225778" cy="12257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724" y="3783621"/>
            <a:ext cx="489610" cy="4896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1263" y="3170733"/>
            <a:ext cx="1319164" cy="13191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056" y="1468094"/>
            <a:ext cx="1243866" cy="124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7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302" y="2196847"/>
            <a:ext cx="1840822" cy="1840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Наши грабли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659" y="2196847"/>
            <a:ext cx="2864745" cy="18408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39" y="2196847"/>
            <a:ext cx="1840822" cy="18408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726" y="2937530"/>
            <a:ext cx="944923" cy="94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5270" y="208542"/>
            <a:ext cx="1053372" cy="520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178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/>
              <a:t>Выводы</a:t>
            </a:r>
            <a:endParaRPr lang="ru-RU" sz="36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71179" y="1625198"/>
            <a:ext cx="50159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ru-RU" sz="3600" dirty="0"/>
              <a:t>1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375114" y="1625198"/>
            <a:ext cx="50159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ru-RU" sz="3600" dirty="0"/>
              <a:t>2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658252" y="1625198"/>
            <a:ext cx="50159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ru-RU" sz="3600" dirty="0"/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699" y="3005343"/>
            <a:ext cx="1426989" cy="14269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057" y="2630874"/>
            <a:ext cx="1605979" cy="16059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77" y="2683128"/>
            <a:ext cx="1626474" cy="162647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459077" y="1625198"/>
            <a:ext cx="50159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ru-RU" sz="3600" dirty="0"/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35" y="2683128"/>
            <a:ext cx="1626474" cy="162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2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2953"/>
            <a:ext cx="9144000" cy="6112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447" y="1741715"/>
            <a:ext cx="626839" cy="62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9389" y="1037701"/>
            <a:ext cx="3707438" cy="338189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Ваши</a:t>
            </a:r>
            <a:br>
              <a:rPr lang="ru-RU" b="1" dirty="0"/>
            </a:br>
            <a:r>
              <a:rPr lang="ru-RU" b="1" dirty="0"/>
              <a:t>вопросы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2100" dirty="0"/>
              <a:t>Мои контакты </a:t>
            </a:r>
            <a:r>
              <a:rPr lang="en-US" sz="2100" dirty="0"/>
              <a:t>https://www.linkedin.com/in/</a:t>
            </a:r>
            <a:r>
              <a:rPr lang="ru-RU" sz="2100" dirty="0"/>
              <a:t/>
            </a:r>
            <a:br>
              <a:rPr lang="ru-RU" sz="2100" dirty="0"/>
            </a:br>
            <a:r>
              <a:rPr lang="en-US" sz="2100" dirty="0" err="1"/>
              <a:t>katerynalitvinova</a:t>
            </a:r>
            <a:r>
              <a:rPr lang="en-US" sz="2100" dirty="0"/>
              <a:t>/</a:t>
            </a: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/>
              <a:t>Были использованы</a:t>
            </a:r>
            <a:br>
              <a:rPr lang="ru-RU" sz="2100" dirty="0"/>
            </a:br>
            <a:r>
              <a:rPr lang="ru-RU" sz="2100" dirty="0"/>
              <a:t>картинки отсюда</a:t>
            </a:r>
            <a:br>
              <a:rPr lang="ru-RU" sz="2100" dirty="0"/>
            </a:br>
            <a:r>
              <a:rPr lang="en-US" sz="2100" dirty="0" err="1"/>
              <a:t>flaticon.com</a:t>
            </a:r>
            <a:endParaRPr lang="uk-UA" sz="2100" dirty="0"/>
          </a:p>
        </p:txBody>
      </p:sp>
    </p:spTree>
    <p:extLst>
      <p:ext uri="{BB962C8B-B14F-4D97-AF65-F5344CB8AC3E}">
        <p14:creationId xmlns:p14="http://schemas.microsoft.com/office/powerpoint/2010/main" val="13668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8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Ð°ÑÑÐ¸Ð½ÐºÐ¸ Ð¿Ð¾ Ð·Ð°Ð¿ÑÐ¾ÑÑ ÐºÐ°ÑÐµÑÑÐ²Ð¾ Ð¼ÐµÐ½ÐµÐ´Ð¶ÐµÑ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674" y="556202"/>
            <a:ext cx="5856026" cy="424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86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57"/>
          <p:cNvPicPr preferRelativeResize="0"/>
          <p:nvPr/>
        </p:nvPicPr>
        <p:blipFill rotWithShape="1">
          <a:blip r:embed="rId3">
            <a:alphaModFix/>
          </a:blip>
          <a:srcRect l="80965" r="-11"/>
          <a:stretch/>
        </p:blipFill>
        <p:spPr>
          <a:xfrm>
            <a:off x="-11723" y="0"/>
            <a:ext cx="329222" cy="1451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38" y="1718733"/>
            <a:ext cx="1365046" cy="13650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823" y="1570160"/>
            <a:ext cx="1519699" cy="1519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447" y="1570160"/>
            <a:ext cx="1513693" cy="15136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884" y="3412067"/>
            <a:ext cx="1282498" cy="12824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177" y="3412067"/>
            <a:ext cx="1282498" cy="128249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Признаки необходимости ретроспективного анализа</a:t>
            </a:r>
          </a:p>
        </p:txBody>
      </p:sp>
    </p:spTree>
    <p:extLst>
      <p:ext uri="{BB962C8B-B14F-4D97-AF65-F5344CB8AC3E}">
        <p14:creationId xmlns:p14="http://schemas.microsoft.com/office/powerpoint/2010/main" val="133900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065" y="122106"/>
            <a:ext cx="9711267" cy="48848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5535" y="2057402"/>
            <a:ext cx="8602591" cy="6498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err="1"/>
          </a:p>
        </p:txBody>
      </p:sp>
    </p:spTree>
    <p:extLst>
      <p:ext uri="{BB962C8B-B14F-4D97-AF65-F5344CB8AC3E}">
        <p14:creationId xmlns:p14="http://schemas.microsoft.com/office/powerpoint/2010/main" val="106317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Какие данные мы смогли получить?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9" t="32398" r="28327" b="23368"/>
          <a:stretch/>
        </p:blipFill>
        <p:spPr>
          <a:xfrm>
            <a:off x="5712824" y="2098766"/>
            <a:ext cx="2938672" cy="2138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68" y="2014400"/>
            <a:ext cx="1056459" cy="10564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68" y="3390354"/>
            <a:ext cx="1056459" cy="105645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131005" y="3897352"/>
            <a:ext cx="686224" cy="2"/>
          </a:xfrm>
          <a:prstGeom prst="straightConnector1">
            <a:avLst/>
          </a:prstGeom>
          <a:ln w="76200" cmpd="sng">
            <a:solidFill>
              <a:schemeClr val="tx1"/>
            </a:solidFill>
            <a:prstDash val="sys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131005" y="2516772"/>
            <a:ext cx="686224" cy="2"/>
          </a:xfrm>
          <a:prstGeom prst="straightConnector1">
            <a:avLst/>
          </a:prstGeom>
          <a:ln w="76200" cmpd="sng">
            <a:solidFill>
              <a:schemeClr val="tx1"/>
            </a:solidFill>
            <a:prstDash val="sys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65058" y="3312577"/>
            <a:ext cx="1015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D0D16"/>
                </a:solidFill>
                <a:latin typeface="Arial"/>
                <a:cs typeface="Arial"/>
              </a:rPr>
              <a:t>70%</a:t>
            </a:r>
            <a:endParaRPr lang="ru-RU" sz="3200" dirty="0" err="1">
              <a:solidFill>
                <a:srgbClr val="0D0D16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079" y="2223407"/>
            <a:ext cx="2057943" cy="205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8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Как может выглядеть</a:t>
            </a:r>
            <a:br>
              <a:rPr lang="ru-RU" dirty="0"/>
            </a:br>
            <a:r>
              <a:rPr lang="ru-RU" dirty="0"/>
              <a:t>процесс ретро-анализа?</a:t>
            </a:r>
          </a:p>
        </p:txBody>
      </p:sp>
      <p:sp>
        <p:nvSpPr>
          <p:cNvPr id="20" name="Freeform 19"/>
          <p:cNvSpPr/>
          <p:nvPr/>
        </p:nvSpPr>
        <p:spPr>
          <a:xfrm>
            <a:off x="2892850" y="2047242"/>
            <a:ext cx="485314" cy="1890039"/>
          </a:xfrm>
          <a:custGeom>
            <a:avLst/>
            <a:gdLst>
              <a:gd name="connsiteX0" fmla="*/ 0 w 485314"/>
              <a:gd name="connsiteY0" fmla="*/ 113545 h 567725"/>
              <a:gd name="connsiteX1" fmla="*/ 242657 w 485314"/>
              <a:gd name="connsiteY1" fmla="*/ 113545 h 567725"/>
              <a:gd name="connsiteX2" fmla="*/ 242657 w 485314"/>
              <a:gd name="connsiteY2" fmla="*/ 0 h 567725"/>
              <a:gd name="connsiteX3" fmla="*/ 485314 w 485314"/>
              <a:gd name="connsiteY3" fmla="*/ 283863 h 567725"/>
              <a:gd name="connsiteX4" fmla="*/ 242657 w 485314"/>
              <a:gd name="connsiteY4" fmla="*/ 567725 h 567725"/>
              <a:gd name="connsiteX5" fmla="*/ 242657 w 485314"/>
              <a:gd name="connsiteY5" fmla="*/ 454180 h 567725"/>
              <a:gd name="connsiteX6" fmla="*/ 0 w 485314"/>
              <a:gd name="connsiteY6" fmla="*/ 454180 h 567725"/>
              <a:gd name="connsiteX7" fmla="*/ 0 w 485314"/>
              <a:gd name="connsiteY7" fmla="*/ 113545 h 56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314" h="567725">
                <a:moveTo>
                  <a:pt x="0" y="113545"/>
                </a:moveTo>
                <a:lnTo>
                  <a:pt x="242657" y="113545"/>
                </a:lnTo>
                <a:lnTo>
                  <a:pt x="242657" y="0"/>
                </a:lnTo>
                <a:lnTo>
                  <a:pt x="485314" y="283863"/>
                </a:lnTo>
                <a:lnTo>
                  <a:pt x="242657" y="567725"/>
                </a:lnTo>
                <a:lnTo>
                  <a:pt x="242657" y="454180"/>
                </a:lnTo>
                <a:lnTo>
                  <a:pt x="0" y="454180"/>
                </a:lnTo>
                <a:lnTo>
                  <a:pt x="0" y="11354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3545" rIns="145594" bIns="11354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89" y="1905409"/>
            <a:ext cx="2244177" cy="22441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442" y="2117713"/>
            <a:ext cx="1819568" cy="1819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787" y="2013351"/>
            <a:ext cx="2136235" cy="2136235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5795540" y="2082477"/>
            <a:ext cx="485314" cy="1890039"/>
          </a:xfrm>
          <a:custGeom>
            <a:avLst/>
            <a:gdLst>
              <a:gd name="connsiteX0" fmla="*/ 0 w 485314"/>
              <a:gd name="connsiteY0" fmla="*/ 113545 h 567725"/>
              <a:gd name="connsiteX1" fmla="*/ 242657 w 485314"/>
              <a:gd name="connsiteY1" fmla="*/ 113545 h 567725"/>
              <a:gd name="connsiteX2" fmla="*/ 242657 w 485314"/>
              <a:gd name="connsiteY2" fmla="*/ 0 h 567725"/>
              <a:gd name="connsiteX3" fmla="*/ 485314 w 485314"/>
              <a:gd name="connsiteY3" fmla="*/ 283863 h 567725"/>
              <a:gd name="connsiteX4" fmla="*/ 242657 w 485314"/>
              <a:gd name="connsiteY4" fmla="*/ 567725 h 567725"/>
              <a:gd name="connsiteX5" fmla="*/ 242657 w 485314"/>
              <a:gd name="connsiteY5" fmla="*/ 454180 h 567725"/>
              <a:gd name="connsiteX6" fmla="*/ 0 w 485314"/>
              <a:gd name="connsiteY6" fmla="*/ 454180 h 567725"/>
              <a:gd name="connsiteX7" fmla="*/ 0 w 485314"/>
              <a:gd name="connsiteY7" fmla="*/ 113545 h 56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314" h="567725">
                <a:moveTo>
                  <a:pt x="0" y="113545"/>
                </a:moveTo>
                <a:lnTo>
                  <a:pt x="242657" y="113545"/>
                </a:lnTo>
                <a:lnTo>
                  <a:pt x="242657" y="0"/>
                </a:lnTo>
                <a:lnTo>
                  <a:pt x="485314" y="283863"/>
                </a:lnTo>
                <a:lnTo>
                  <a:pt x="242657" y="567725"/>
                </a:lnTo>
                <a:lnTo>
                  <a:pt x="242657" y="454180"/>
                </a:lnTo>
                <a:lnTo>
                  <a:pt x="0" y="454180"/>
                </a:lnTo>
                <a:lnTo>
                  <a:pt x="0" y="11354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3545" rIns="145594" bIns="11354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19" y="2126591"/>
            <a:ext cx="1431936" cy="143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5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Рабочий процесс ретроспективного анализа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416" y="2093758"/>
            <a:ext cx="1796191" cy="1796191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2892850" y="2047242"/>
            <a:ext cx="485314" cy="1890039"/>
          </a:xfrm>
          <a:custGeom>
            <a:avLst/>
            <a:gdLst>
              <a:gd name="connsiteX0" fmla="*/ 0 w 485314"/>
              <a:gd name="connsiteY0" fmla="*/ 113545 h 567725"/>
              <a:gd name="connsiteX1" fmla="*/ 242657 w 485314"/>
              <a:gd name="connsiteY1" fmla="*/ 113545 h 567725"/>
              <a:gd name="connsiteX2" fmla="*/ 242657 w 485314"/>
              <a:gd name="connsiteY2" fmla="*/ 0 h 567725"/>
              <a:gd name="connsiteX3" fmla="*/ 485314 w 485314"/>
              <a:gd name="connsiteY3" fmla="*/ 283863 h 567725"/>
              <a:gd name="connsiteX4" fmla="*/ 242657 w 485314"/>
              <a:gd name="connsiteY4" fmla="*/ 567725 h 567725"/>
              <a:gd name="connsiteX5" fmla="*/ 242657 w 485314"/>
              <a:gd name="connsiteY5" fmla="*/ 454180 h 567725"/>
              <a:gd name="connsiteX6" fmla="*/ 0 w 485314"/>
              <a:gd name="connsiteY6" fmla="*/ 454180 h 567725"/>
              <a:gd name="connsiteX7" fmla="*/ 0 w 485314"/>
              <a:gd name="connsiteY7" fmla="*/ 113545 h 56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314" h="567725">
                <a:moveTo>
                  <a:pt x="0" y="113545"/>
                </a:moveTo>
                <a:lnTo>
                  <a:pt x="242657" y="113545"/>
                </a:lnTo>
                <a:lnTo>
                  <a:pt x="242657" y="0"/>
                </a:lnTo>
                <a:lnTo>
                  <a:pt x="485314" y="283863"/>
                </a:lnTo>
                <a:lnTo>
                  <a:pt x="242657" y="567725"/>
                </a:lnTo>
                <a:lnTo>
                  <a:pt x="242657" y="454180"/>
                </a:lnTo>
                <a:lnTo>
                  <a:pt x="0" y="454180"/>
                </a:lnTo>
                <a:lnTo>
                  <a:pt x="0" y="11354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3545" rIns="145594" bIns="11354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/>
          </a:p>
        </p:txBody>
      </p:sp>
      <p:sp>
        <p:nvSpPr>
          <p:cNvPr id="14" name="Freeform 13"/>
          <p:cNvSpPr/>
          <p:nvPr/>
        </p:nvSpPr>
        <p:spPr>
          <a:xfrm>
            <a:off x="5795540" y="2082477"/>
            <a:ext cx="485314" cy="1890039"/>
          </a:xfrm>
          <a:custGeom>
            <a:avLst/>
            <a:gdLst>
              <a:gd name="connsiteX0" fmla="*/ 0 w 485314"/>
              <a:gd name="connsiteY0" fmla="*/ 113545 h 567725"/>
              <a:gd name="connsiteX1" fmla="*/ 242657 w 485314"/>
              <a:gd name="connsiteY1" fmla="*/ 113545 h 567725"/>
              <a:gd name="connsiteX2" fmla="*/ 242657 w 485314"/>
              <a:gd name="connsiteY2" fmla="*/ 0 h 567725"/>
              <a:gd name="connsiteX3" fmla="*/ 485314 w 485314"/>
              <a:gd name="connsiteY3" fmla="*/ 283863 h 567725"/>
              <a:gd name="connsiteX4" fmla="*/ 242657 w 485314"/>
              <a:gd name="connsiteY4" fmla="*/ 567725 h 567725"/>
              <a:gd name="connsiteX5" fmla="*/ 242657 w 485314"/>
              <a:gd name="connsiteY5" fmla="*/ 454180 h 567725"/>
              <a:gd name="connsiteX6" fmla="*/ 0 w 485314"/>
              <a:gd name="connsiteY6" fmla="*/ 454180 h 567725"/>
              <a:gd name="connsiteX7" fmla="*/ 0 w 485314"/>
              <a:gd name="connsiteY7" fmla="*/ 113545 h 56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314" h="567725">
                <a:moveTo>
                  <a:pt x="0" y="113545"/>
                </a:moveTo>
                <a:lnTo>
                  <a:pt x="242657" y="113545"/>
                </a:lnTo>
                <a:lnTo>
                  <a:pt x="242657" y="0"/>
                </a:lnTo>
                <a:lnTo>
                  <a:pt x="485314" y="283863"/>
                </a:lnTo>
                <a:lnTo>
                  <a:pt x="242657" y="567725"/>
                </a:lnTo>
                <a:lnTo>
                  <a:pt x="242657" y="454180"/>
                </a:lnTo>
                <a:lnTo>
                  <a:pt x="0" y="454180"/>
                </a:lnTo>
                <a:lnTo>
                  <a:pt x="0" y="11354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3545" rIns="145594" bIns="11354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15" y="2079893"/>
            <a:ext cx="1892623" cy="18926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207" y="2079893"/>
            <a:ext cx="19431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1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Почему обычного аудита оказалось мало?</a:t>
            </a:r>
          </a:p>
        </p:txBody>
      </p:sp>
      <p:sp>
        <p:nvSpPr>
          <p:cNvPr id="3" name="Oval 2"/>
          <p:cNvSpPr/>
          <p:nvPr/>
        </p:nvSpPr>
        <p:spPr>
          <a:xfrm>
            <a:off x="3487528" y="1567699"/>
            <a:ext cx="2468880" cy="2468880"/>
          </a:xfrm>
          <a:prstGeom prst="ellipse">
            <a:avLst/>
          </a:prstGeom>
          <a:solidFill>
            <a:srgbClr val="5C9CEE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5" name="Oval 4"/>
          <p:cNvSpPr/>
          <p:nvPr/>
        </p:nvSpPr>
        <p:spPr>
          <a:xfrm>
            <a:off x="4140860" y="2406561"/>
            <a:ext cx="2468880" cy="2468880"/>
          </a:xfrm>
          <a:prstGeom prst="ellipse">
            <a:avLst/>
          </a:prstGeom>
          <a:solidFill>
            <a:srgbClr val="F2DF33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6" name="Oval 5"/>
          <p:cNvSpPr/>
          <p:nvPr/>
        </p:nvSpPr>
        <p:spPr>
          <a:xfrm>
            <a:off x="2834196" y="2406561"/>
            <a:ext cx="2468880" cy="2468880"/>
          </a:xfrm>
          <a:prstGeom prst="ellipse">
            <a:avLst/>
          </a:prstGeom>
          <a:solidFill>
            <a:srgbClr val="9FD479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3615226" y="1636874"/>
            <a:ext cx="2213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D0D16"/>
                </a:solidFill>
                <a:latin typeface="Arial"/>
                <a:cs typeface="Arial"/>
              </a:rPr>
              <a:t>Внешние пользователи</a:t>
            </a:r>
            <a:endParaRPr lang="en-US" sz="2000" dirty="0">
              <a:solidFill>
                <a:srgbClr val="0D0D16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 rot="3103062">
            <a:off x="2562161" y="3596902"/>
            <a:ext cx="2213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D0D16"/>
                </a:solidFill>
                <a:latin typeface="Arial"/>
                <a:cs typeface="Arial"/>
              </a:rPr>
              <a:t>Использовали </a:t>
            </a:r>
            <a:r>
              <a:rPr lang="en-US" sz="2000" dirty="0">
                <a:solidFill>
                  <a:srgbClr val="0D0D16"/>
                </a:solidFill>
                <a:latin typeface="Arial"/>
                <a:cs typeface="Arial"/>
              </a:rPr>
              <a:t>Internet Explorer</a:t>
            </a:r>
          </a:p>
        </p:txBody>
      </p:sp>
      <p:sp>
        <p:nvSpPr>
          <p:cNvPr id="12" name="TextBox 11"/>
          <p:cNvSpPr txBox="1"/>
          <p:nvPr/>
        </p:nvSpPr>
        <p:spPr>
          <a:xfrm rot="18519357">
            <a:off x="4659650" y="3561760"/>
            <a:ext cx="2310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D0D16"/>
                </a:solidFill>
                <a:latin typeface="Arial"/>
                <a:cs typeface="Arial"/>
              </a:rPr>
              <a:t>Не использовали другие браузеры</a:t>
            </a:r>
            <a:endParaRPr lang="en-US" sz="2000" dirty="0">
              <a:solidFill>
                <a:srgbClr val="0D0D16"/>
              </a:solidFill>
              <a:latin typeface="Arial"/>
              <a:cs typeface="Arial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-2700000" flipH="1">
            <a:off x="3974813" y="3259602"/>
            <a:ext cx="1185143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-2700000" flipH="1">
            <a:off x="4055543" y="3006789"/>
            <a:ext cx="914400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-2700000" flipH="1">
            <a:off x="4033782" y="3465875"/>
            <a:ext cx="1280160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-2700000" flipH="1">
            <a:off x="4292474" y="3627276"/>
            <a:ext cx="1097280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-2700000" flipH="1">
            <a:off x="4665414" y="3773820"/>
            <a:ext cx="731520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07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9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-thema">
  <a:themeElements>
    <a:clrScheme name="Materialise">
      <a:dk1>
        <a:sysClr val="windowText" lastClr="000000"/>
      </a:dk1>
      <a:lt1>
        <a:sysClr val="window" lastClr="FFFFFF"/>
      </a:lt1>
      <a:dk2>
        <a:srgbClr val="FFFFFF"/>
      </a:dk2>
      <a:lt2>
        <a:srgbClr val="939598"/>
      </a:lt2>
      <a:accent1>
        <a:srgbClr val="0058A5"/>
      </a:accent1>
      <a:accent2>
        <a:srgbClr val="0D0D16"/>
      </a:accent2>
      <a:accent3>
        <a:srgbClr val="F0B322"/>
      </a:accent3>
      <a:accent4>
        <a:srgbClr val="3379B9"/>
      </a:accent4>
      <a:accent5>
        <a:srgbClr val="3D3D48"/>
      </a:accent5>
      <a:accent6>
        <a:srgbClr val="6696CA"/>
      </a:accent6>
      <a:hlink>
        <a:srgbClr val="6E6E77"/>
      </a:hlink>
      <a:folHlink>
        <a:srgbClr val="006FE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 sz="14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rgbClr val="0D0D16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C81170AE-C23A-4F61-AAB3-12E01D64BB47}" vid="{B4A47BE9-AF4A-478D-9010-645F1734B4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16-9 Materialise</Template>
  <TotalTime>4916</TotalTime>
  <Words>2589</Words>
  <Application>Microsoft Office PowerPoint</Application>
  <PresentationFormat>On-screen Show (16:9)</PresentationFormat>
  <Paragraphs>243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Hebrew</vt:lpstr>
      <vt:lpstr>Calibri</vt:lpstr>
      <vt:lpstr>Exo 2 Medium</vt:lpstr>
      <vt:lpstr>Lucida Grande</vt:lpstr>
      <vt:lpstr>Office-thema</vt:lpstr>
      <vt:lpstr>Кто и как на самом деле пользуется системой?</vt:lpstr>
      <vt:lpstr>PowerPoint Presentation</vt:lpstr>
      <vt:lpstr>PowerPoint Presentation</vt:lpstr>
      <vt:lpstr>Признаки необходимости ретроспективного анализа</vt:lpstr>
      <vt:lpstr>PowerPoint Presentation</vt:lpstr>
      <vt:lpstr>Какие данные мы смогли получить?</vt:lpstr>
      <vt:lpstr>Как может выглядеть процесс ретро-анализа?</vt:lpstr>
      <vt:lpstr>Рабочий процесс ретроспективного анализа</vt:lpstr>
      <vt:lpstr>Почему обычного аудита оказалось мало?</vt:lpstr>
      <vt:lpstr>Как это работает? </vt:lpstr>
      <vt:lpstr>Какие данные собирать? </vt:lpstr>
      <vt:lpstr>Пример визуализации </vt:lpstr>
      <vt:lpstr>Какие события анализировать?</vt:lpstr>
      <vt:lpstr>Что делать и сколько это стоит?</vt:lpstr>
      <vt:lpstr>Рабочий процесс аналитика сегодня</vt:lpstr>
      <vt:lpstr>Пример </vt:lpstr>
      <vt:lpstr>Ждем данных…</vt:lpstr>
      <vt:lpstr>Преимущества наличия статистики</vt:lpstr>
      <vt:lpstr>Наши грабли</vt:lpstr>
      <vt:lpstr>Выводы</vt:lpstr>
      <vt:lpstr>PowerPoint Presentation</vt:lpstr>
      <vt:lpstr>Ваши вопросы  Мои контакты https://www.linkedin.com/in/ katerynalitvinova/  Были использованы картинки отсюда flaticon.com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Kateryna Litvinova</dc:creator>
  <cp:lastModifiedBy>Cat Muts</cp:lastModifiedBy>
  <cp:revision>170</cp:revision>
  <cp:lastPrinted>2019-05-13T06:43:54Z</cp:lastPrinted>
  <dcterms:created xsi:type="dcterms:W3CDTF">2018-11-06T09:49:53Z</dcterms:created>
  <dcterms:modified xsi:type="dcterms:W3CDTF">2019-05-24T06:35:57Z</dcterms:modified>
</cp:coreProperties>
</file>