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7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74" r:id="rId3"/>
    <p:sldId id="280" r:id="rId4"/>
    <p:sldId id="281" r:id="rId5"/>
    <p:sldId id="291" r:id="rId6"/>
    <p:sldId id="292" r:id="rId7"/>
    <p:sldId id="385" r:id="rId8"/>
    <p:sldId id="387" r:id="rId9"/>
    <p:sldId id="384" r:id="rId10"/>
    <p:sldId id="258" r:id="rId11"/>
    <p:sldId id="273" r:id="rId12"/>
    <p:sldId id="282" r:id="rId13"/>
    <p:sldId id="260" r:id="rId14"/>
    <p:sldId id="261" r:id="rId15"/>
    <p:sldId id="289" r:id="rId16"/>
    <p:sldId id="264" r:id="rId17"/>
    <p:sldId id="265" r:id="rId18"/>
    <p:sldId id="332" r:id="rId19"/>
    <p:sldId id="340" r:id="rId20"/>
    <p:sldId id="341" r:id="rId21"/>
    <p:sldId id="333" r:id="rId22"/>
    <p:sldId id="342" r:id="rId23"/>
    <p:sldId id="334" r:id="rId24"/>
    <p:sldId id="343" r:id="rId25"/>
    <p:sldId id="344" r:id="rId26"/>
    <p:sldId id="335" r:id="rId27"/>
    <p:sldId id="345" r:id="rId28"/>
    <p:sldId id="336" r:id="rId29"/>
    <p:sldId id="337" r:id="rId30"/>
    <p:sldId id="338" r:id="rId31"/>
    <p:sldId id="339" r:id="rId32"/>
    <p:sldId id="355" r:id="rId33"/>
    <p:sldId id="357" r:id="rId34"/>
    <p:sldId id="358" r:id="rId35"/>
    <p:sldId id="356" r:id="rId36"/>
    <p:sldId id="359" r:id="rId37"/>
    <p:sldId id="354" r:id="rId38"/>
    <p:sldId id="351" r:id="rId39"/>
    <p:sldId id="300" r:id="rId40"/>
    <p:sldId id="330" r:id="rId41"/>
    <p:sldId id="331" r:id="rId42"/>
    <p:sldId id="276" r:id="rId43"/>
    <p:sldId id="360" r:id="rId44"/>
    <p:sldId id="361" r:id="rId45"/>
    <p:sldId id="363" r:id="rId46"/>
    <p:sldId id="362" r:id="rId47"/>
    <p:sldId id="303" r:id="rId48"/>
    <p:sldId id="364" r:id="rId49"/>
    <p:sldId id="367" r:id="rId50"/>
    <p:sldId id="368" r:id="rId51"/>
    <p:sldId id="366" r:id="rId52"/>
    <p:sldId id="304" r:id="rId53"/>
    <p:sldId id="373" r:id="rId54"/>
    <p:sldId id="312" r:id="rId55"/>
    <p:sldId id="305" r:id="rId56"/>
    <p:sldId id="369" r:id="rId57"/>
    <p:sldId id="269" r:id="rId58"/>
    <p:sldId id="283" r:id="rId59"/>
    <p:sldId id="287" r:id="rId60"/>
    <p:sldId id="308" r:id="rId61"/>
    <p:sldId id="310" r:id="rId62"/>
    <p:sldId id="270" r:id="rId63"/>
    <p:sldId id="275" r:id="rId64"/>
    <p:sldId id="329" r:id="rId65"/>
    <p:sldId id="316" r:id="rId66"/>
    <p:sldId id="325" r:id="rId67"/>
    <p:sldId id="306" r:id="rId68"/>
    <p:sldId id="319" r:id="rId69"/>
    <p:sldId id="321" r:id="rId70"/>
    <p:sldId id="320" r:id="rId71"/>
    <p:sldId id="323" r:id="rId72"/>
    <p:sldId id="374" r:id="rId73"/>
    <p:sldId id="375" r:id="rId74"/>
    <p:sldId id="376" r:id="rId75"/>
    <p:sldId id="377" r:id="rId76"/>
    <p:sldId id="388" r:id="rId77"/>
    <p:sldId id="271" r:id="rId78"/>
    <p:sldId id="278" r:id="rId79"/>
    <p:sldId id="372" r:id="rId80"/>
    <p:sldId id="370" r:id="rId81"/>
    <p:sldId id="371" r:id="rId82"/>
    <p:sldId id="378" r:id="rId83"/>
    <p:sldId id="379" r:id="rId84"/>
    <p:sldId id="380" r:id="rId85"/>
    <p:sldId id="381" r:id="rId8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2" autoAdjust="0"/>
    <p:restoredTop sz="86382" autoAdjust="0"/>
  </p:normalViewPr>
  <p:slideViewPr>
    <p:cSldViewPr snapToGrid="0">
      <p:cViewPr varScale="1">
        <p:scale>
          <a:sx n="112" d="100"/>
          <a:sy n="112" d="100"/>
        </p:scale>
        <p:origin x="208" y="496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7E5DA-737E-47E5-BC6E-F4DE543BFD4B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0BC8171-D345-4901-92E6-D373AE54627F}">
      <dgm:prSet phldrT="[Текст]" custT="1"/>
      <dgm:spPr>
        <a:solidFill>
          <a:schemeClr val="accent2">
            <a:lumMod val="20000"/>
            <a:lumOff val="80000"/>
            <a:alpha val="50196"/>
          </a:schemeClr>
        </a:solidFill>
      </dgm:spPr>
      <dgm:t>
        <a:bodyPr/>
        <a:lstStyle/>
        <a:p>
          <a:br>
            <a:rPr lang="ru-RU" sz="1900" dirty="0"/>
          </a:br>
          <a:br>
            <a:rPr lang="ru-RU" sz="1900" dirty="0"/>
          </a:br>
          <a:br>
            <a:rPr lang="ru-RU" sz="1900" dirty="0"/>
          </a:br>
          <a:br>
            <a:rPr lang="ru-RU" sz="1900" dirty="0"/>
          </a:br>
          <a:r>
            <a:rPr lang="ru-RU" sz="2100" dirty="0">
              <a:solidFill>
                <a:schemeClr val="tx1"/>
              </a:solidFill>
            </a:rPr>
            <a:t>ИДЕЯ</a:t>
          </a:r>
        </a:p>
      </dgm:t>
    </dgm:pt>
    <dgm:pt modelId="{5FEC36D1-102B-4DC9-A37E-7A7FA6C659D2}" type="parTrans" cxnId="{EBDFA5C4-3396-429C-B8CB-3FD76F3080CA}">
      <dgm:prSet/>
      <dgm:spPr/>
      <dgm:t>
        <a:bodyPr/>
        <a:lstStyle/>
        <a:p>
          <a:endParaRPr lang="ru-RU"/>
        </a:p>
      </dgm:t>
    </dgm:pt>
    <dgm:pt modelId="{273A83DB-23CE-4471-BA9D-D5D43A18A02F}" type="sibTrans" cxnId="{EBDFA5C4-3396-429C-B8CB-3FD76F3080CA}">
      <dgm:prSet/>
      <dgm:spPr/>
      <dgm:t>
        <a:bodyPr/>
        <a:lstStyle/>
        <a:p>
          <a:endParaRPr lang="ru-RU"/>
        </a:p>
      </dgm:t>
    </dgm:pt>
    <dgm:pt modelId="{4533C9B4-BFA5-4B82-9A11-2DE4F4A70004}">
      <dgm:prSet phldrT="[Текст]" custT="1"/>
      <dgm:spPr>
        <a:solidFill>
          <a:schemeClr val="accent2">
            <a:lumMod val="40000"/>
            <a:lumOff val="60000"/>
            <a:alpha val="49804"/>
          </a:schemeClr>
        </a:solidFill>
      </dgm:spPr>
      <dgm:t>
        <a:bodyPr/>
        <a:lstStyle/>
        <a:p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r>
            <a:rPr lang="ru-RU" sz="2100" dirty="0">
              <a:solidFill>
                <a:schemeClr val="tx1"/>
              </a:solidFill>
            </a:rPr>
            <a:t>РЕЗУЛЬТАТ</a:t>
          </a:r>
        </a:p>
      </dgm:t>
    </dgm:pt>
    <dgm:pt modelId="{8E59281A-97B4-413B-A63F-0E0641DF1DC8}" type="parTrans" cxnId="{9B41764F-27E3-4123-B71F-9DA39680F480}">
      <dgm:prSet/>
      <dgm:spPr/>
      <dgm:t>
        <a:bodyPr/>
        <a:lstStyle/>
        <a:p>
          <a:endParaRPr lang="ru-RU"/>
        </a:p>
      </dgm:t>
    </dgm:pt>
    <dgm:pt modelId="{48C5642D-0540-42A6-AA93-13ECB154F470}" type="sibTrans" cxnId="{9B41764F-27E3-4123-B71F-9DA39680F480}">
      <dgm:prSet/>
      <dgm:spPr/>
      <dgm:t>
        <a:bodyPr/>
        <a:lstStyle/>
        <a:p>
          <a:endParaRPr lang="ru-RU"/>
        </a:p>
      </dgm:t>
    </dgm:pt>
    <dgm:pt modelId="{E58BC620-C4CB-4D41-A20A-2E2EEFA681CA}">
      <dgm:prSet phldrT="[Текст]" custT="1"/>
      <dgm:spPr>
        <a:solidFill>
          <a:schemeClr val="accent2">
            <a:lumMod val="40000"/>
            <a:lumOff val="60000"/>
            <a:alpha val="49804"/>
          </a:schemeClr>
        </a:solidFill>
      </dgm:spPr>
      <dgm:t>
        <a:bodyPr/>
        <a:lstStyle/>
        <a:p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r>
            <a:rPr lang="ru-RU" sz="2100" dirty="0">
              <a:solidFill>
                <a:schemeClr val="tx1"/>
              </a:solidFill>
            </a:rPr>
            <a:t>ПРОЦЕСС</a:t>
          </a:r>
        </a:p>
      </dgm:t>
    </dgm:pt>
    <dgm:pt modelId="{DF113349-A7F4-40C4-9ECC-55175CB23F52}" type="parTrans" cxnId="{F0EAB919-8202-4AE6-9F1F-7C2BE699F758}">
      <dgm:prSet/>
      <dgm:spPr/>
      <dgm:t>
        <a:bodyPr/>
        <a:lstStyle/>
        <a:p>
          <a:endParaRPr lang="ru-RU"/>
        </a:p>
      </dgm:t>
    </dgm:pt>
    <dgm:pt modelId="{2F39DD63-D536-4705-B7B2-68B1F56BA59E}" type="sibTrans" cxnId="{F0EAB919-8202-4AE6-9F1F-7C2BE699F758}">
      <dgm:prSet/>
      <dgm:spPr/>
      <dgm:t>
        <a:bodyPr/>
        <a:lstStyle/>
        <a:p>
          <a:endParaRPr lang="ru-RU"/>
        </a:p>
      </dgm:t>
    </dgm:pt>
    <dgm:pt modelId="{BA128251-78F5-49FE-97A3-10E9992F6525}">
      <dgm:prSet phldrT="[Текст]" custT="1"/>
      <dgm:spPr>
        <a:solidFill>
          <a:schemeClr val="accent2">
            <a:lumMod val="40000"/>
            <a:lumOff val="60000"/>
            <a:alpha val="49804"/>
          </a:schemeClr>
        </a:solidFill>
      </dgm:spPr>
      <dgm:t>
        <a:bodyPr/>
        <a:lstStyle/>
        <a:p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br>
            <a:rPr lang="ru-RU" sz="1800" dirty="0">
              <a:solidFill>
                <a:schemeClr val="tx1"/>
              </a:solidFill>
            </a:rPr>
          </a:br>
          <a:r>
            <a:rPr lang="ru-RU" sz="2100" dirty="0">
              <a:solidFill>
                <a:schemeClr val="tx1"/>
              </a:solidFill>
            </a:rPr>
            <a:t>ПРИЗНАНИЕ</a:t>
          </a:r>
        </a:p>
      </dgm:t>
    </dgm:pt>
    <dgm:pt modelId="{E2B9E6A1-72FE-45FF-93B3-CA4A3946A183}" type="parTrans" cxnId="{6ED02A80-8E3C-4ECC-9A20-CB6C1B73553C}">
      <dgm:prSet/>
      <dgm:spPr/>
      <dgm:t>
        <a:bodyPr/>
        <a:lstStyle/>
        <a:p>
          <a:endParaRPr lang="ru-RU"/>
        </a:p>
      </dgm:t>
    </dgm:pt>
    <dgm:pt modelId="{1B7F5614-8A28-4037-9A76-0EF24A93182E}" type="sibTrans" cxnId="{6ED02A80-8E3C-4ECC-9A20-CB6C1B73553C}">
      <dgm:prSet/>
      <dgm:spPr/>
      <dgm:t>
        <a:bodyPr/>
        <a:lstStyle/>
        <a:p>
          <a:endParaRPr lang="ru-RU"/>
        </a:p>
      </dgm:t>
    </dgm:pt>
    <dgm:pt modelId="{0D21C191-A2D0-4BA8-AC67-B41727EF8914}" type="pres">
      <dgm:prSet presAssocID="{BB17E5DA-737E-47E5-BC6E-F4DE543BFD4B}" presName="compositeShape" presStyleCnt="0">
        <dgm:presLayoutVars>
          <dgm:chMax val="7"/>
          <dgm:dir/>
          <dgm:resizeHandles val="exact"/>
        </dgm:presLayoutVars>
      </dgm:prSet>
      <dgm:spPr/>
    </dgm:pt>
    <dgm:pt modelId="{9F8205D0-12C6-4B85-B930-93A824239767}" type="pres">
      <dgm:prSet presAssocID="{BB17E5DA-737E-47E5-BC6E-F4DE543BFD4B}" presName="wedge1" presStyleLbl="node1" presStyleIdx="0" presStyleCnt="4" custScaleX="135857" custScaleY="122949"/>
      <dgm:spPr/>
    </dgm:pt>
    <dgm:pt modelId="{4F6CFA1A-D808-48B3-8350-D961DD7BA814}" type="pres">
      <dgm:prSet presAssocID="{BB17E5DA-737E-47E5-BC6E-F4DE543BFD4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73AB60-A121-4C49-B7B0-9120AD275590}" type="pres">
      <dgm:prSet presAssocID="{BB17E5DA-737E-47E5-BC6E-F4DE543BFD4B}" presName="wedge2" presStyleLbl="node1" presStyleIdx="1" presStyleCnt="4" custScaleX="129777" custScaleY="119763" custLinFactNeighborY="383"/>
      <dgm:spPr/>
    </dgm:pt>
    <dgm:pt modelId="{95CC2F1E-7A6A-4265-BB79-E612755C1DA4}" type="pres">
      <dgm:prSet presAssocID="{BB17E5DA-737E-47E5-BC6E-F4DE543BFD4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E72C81-F694-4D04-9321-87D7BF0869D0}" type="pres">
      <dgm:prSet presAssocID="{BB17E5DA-737E-47E5-BC6E-F4DE543BFD4B}" presName="wedge3" presStyleLbl="node1" presStyleIdx="2" presStyleCnt="4" custScaleX="123541" custScaleY="121487"/>
      <dgm:spPr/>
    </dgm:pt>
    <dgm:pt modelId="{A84530FF-B876-42DB-8AC4-1700578F370F}" type="pres">
      <dgm:prSet presAssocID="{BB17E5DA-737E-47E5-BC6E-F4DE543BFD4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8F93B5B-A48C-40A1-8B54-8C508BC44F93}" type="pres">
      <dgm:prSet presAssocID="{BB17E5DA-737E-47E5-BC6E-F4DE543BFD4B}" presName="wedge4" presStyleLbl="node1" presStyleIdx="3" presStyleCnt="4" custScaleX="123363" custScaleY="117150"/>
      <dgm:spPr/>
    </dgm:pt>
    <dgm:pt modelId="{1947E06B-559A-432F-B7DA-8123C9072BAE}" type="pres">
      <dgm:prSet presAssocID="{BB17E5DA-737E-47E5-BC6E-F4DE543BFD4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EAB919-8202-4AE6-9F1F-7C2BE699F758}" srcId="{BB17E5DA-737E-47E5-BC6E-F4DE543BFD4B}" destId="{E58BC620-C4CB-4D41-A20A-2E2EEFA681CA}" srcOrd="2" destOrd="0" parTransId="{DF113349-A7F4-40C4-9ECC-55175CB23F52}" sibTransId="{2F39DD63-D536-4705-B7B2-68B1F56BA59E}"/>
    <dgm:cxn modelId="{16184420-222B-42C6-B7A6-C3D2495D57C1}" type="presOf" srcId="{4533C9B4-BFA5-4B82-9A11-2DE4F4A70004}" destId="{9473AB60-A121-4C49-B7B0-9120AD275590}" srcOrd="0" destOrd="0" presId="urn:microsoft.com/office/officeart/2005/8/layout/chart3"/>
    <dgm:cxn modelId="{9B41764F-27E3-4123-B71F-9DA39680F480}" srcId="{BB17E5DA-737E-47E5-BC6E-F4DE543BFD4B}" destId="{4533C9B4-BFA5-4B82-9A11-2DE4F4A70004}" srcOrd="1" destOrd="0" parTransId="{8E59281A-97B4-413B-A63F-0E0641DF1DC8}" sibTransId="{48C5642D-0540-42A6-AA93-13ECB154F470}"/>
    <dgm:cxn modelId="{2BE9FC4F-449D-4083-BAA0-B5581B6B1F34}" type="presOf" srcId="{BB17E5DA-737E-47E5-BC6E-F4DE543BFD4B}" destId="{0D21C191-A2D0-4BA8-AC67-B41727EF8914}" srcOrd="0" destOrd="0" presId="urn:microsoft.com/office/officeart/2005/8/layout/chart3"/>
    <dgm:cxn modelId="{71684B59-CD7E-43F5-9655-030A09D8F5F3}" type="presOf" srcId="{BA128251-78F5-49FE-97A3-10E9992F6525}" destId="{68F93B5B-A48C-40A1-8B54-8C508BC44F93}" srcOrd="0" destOrd="0" presId="urn:microsoft.com/office/officeart/2005/8/layout/chart3"/>
    <dgm:cxn modelId="{5BBD545C-0D7B-4B1E-842F-7AAD85D325C1}" type="presOf" srcId="{E58BC620-C4CB-4D41-A20A-2E2EEFA681CA}" destId="{C6E72C81-F694-4D04-9321-87D7BF0869D0}" srcOrd="0" destOrd="0" presId="urn:microsoft.com/office/officeart/2005/8/layout/chart3"/>
    <dgm:cxn modelId="{4D13B267-F231-498B-AAA9-39C50BDC9C24}" type="presOf" srcId="{E58BC620-C4CB-4D41-A20A-2E2EEFA681CA}" destId="{A84530FF-B876-42DB-8AC4-1700578F370F}" srcOrd="1" destOrd="0" presId="urn:microsoft.com/office/officeart/2005/8/layout/chart3"/>
    <dgm:cxn modelId="{DC0E106E-0984-4BDC-9923-A00D2FB510E5}" type="presOf" srcId="{90BC8171-D345-4901-92E6-D373AE54627F}" destId="{4F6CFA1A-D808-48B3-8350-D961DD7BA814}" srcOrd="1" destOrd="0" presId="urn:microsoft.com/office/officeart/2005/8/layout/chart3"/>
    <dgm:cxn modelId="{6ED02A80-8E3C-4ECC-9A20-CB6C1B73553C}" srcId="{BB17E5DA-737E-47E5-BC6E-F4DE543BFD4B}" destId="{BA128251-78F5-49FE-97A3-10E9992F6525}" srcOrd="3" destOrd="0" parTransId="{E2B9E6A1-72FE-45FF-93B3-CA4A3946A183}" sibTransId="{1B7F5614-8A28-4037-9A76-0EF24A93182E}"/>
    <dgm:cxn modelId="{4DFE619B-3B7C-4C08-9C51-D1646CFD0796}" type="presOf" srcId="{BA128251-78F5-49FE-97A3-10E9992F6525}" destId="{1947E06B-559A-432F-B7DA-8123C9072BAE}" srcOrd="1" destOrd="0" presId="urn:microsoft.com/office/officeart/2005/8/layout/chart3"/>
    <dgm:cxn modelId="{540791A8-ECF9-4912-9331-9C91699A173E}" type="presOf" srcId="{4533C9B4-BFA5-4B82-9A11-2DE4F4A70004}" destId="{95CC2F1E-7A6A-4265-BB79-E612755C1DA4}" srcOrd="1" destOrd="0" presId="urn:microsoft.com/office/officeart/2005/8/layout/chart3"/>
    <dgm:cxn modelId="{EBDFA5C4-3396-429C-B8CB-3FD76F3080CA}" srcId="{BB17E5DA-737E-47E5-BC6E-F4DE543BFD4B}" destId="{90BC8171-D345-4901-92E6-D373AE54627F}" srcOrd="0" destOrd="0" parTransId="{5FEC36D1-102B-4DC9-A37E-7A7FA6C659D2}" sibTransId="{273A83DB-23CE-4471-BA9D-D5D43A18A02F}"/>
    <dgm:cxn modelId="{098DA9F8-309D-451E-B53F-4E4F8B92F507}" type="presOf" srcId="{90BC8171-D345-4901-92E6-D373AE54627F}" destId="{9F8205D0-12C6-4B85-B930-93A824239767}" srcOrd="0" destOrd="0" presId="urn:microsoft.com/office/officeart/2005/8/layout/chart3"/>
    <dgm:cxn modelId="{FB9AA2A6-854E-4099-9043-FC80FFAE118E}" type="presParOf" srcId="{0D21C191-A2D0-4BA8-AC67-B41727EF8914}" destId="{9F8205D0-12C6-4B85-B930-93A824239767}" srcOrd="0" destOrd="0" presId="urn:microsoft.com/office/officeart/2005/8/layout/chart3"/>
    <dgm:cxn modelId="{C4C75334-49A5-4375-8D4C-9A1D4D5A5CD7}" type="presParOf" srcId="{0D21C191-A2D0-4BA8-AC67-B41727EF8914}" destId="{4F6CFA1A-D808-48B3-8350-D961DD7BA814}" srcOrd="1" destOrd="0" presId="urn:microsoft.com/office/officeart/2005/8/layout/chart3"/>
    <dgm:cxn modelId="{8D399C1C-7362-4591-9FD3-1410A5F89FCB}" type="presParOf" srcId="{0D21C191-A2D0-4BA8-AC67-B41727EF8914}" destId="{9473AB60-A121-4C49-B7B0-9120AD275590}" srcOrd="2" destOrd="0" presId="urn:microsoft.com/office/officeart/2005/8/layout/chart3"/>
    <dgm:cxn modelId="{892F1E59-8429-4C18-BEA8-633838F9327C}" type="presParOf" srcId="{0D21C191-A2D0-4BA8-AC67-B41727EF8914}" destId="{95CC2F1E-7A6A-4265-BB79-E612755C1DA4}" srcOrd="3" destOrd="0" presId="urn:microsoft.com/office/officeart/2005/8/layout/chart3"/>
    <dgm:cxn modelId="{7F552CDA-1B5F-42A7-85D9-E5A0EBB11750}" type="presParOf" srcId="{0D21C191-A2D0-4BA8-AC67-B41727EF8914}" destId="{C6E72C81-F694-4D04-9321-87D7BF0869D0}" srcOrd="4" destOrd="0" presId="urn:microsoft.com/office/officeart/2005/8/layout/chart3"/>
    <dgm:cxn modelId="{B8D9C138-418C-46E4-BAD4-FCEFFD9B9E48}" type="presParOf" srcId="{0D21C191-A2D0-4BA8-AC67-B41727EF8914}" destId="{A84530FF-B876-42DB-8AC4-1700578F370F}" srcOrd="5" destOrd="0" presId="urn:microsoft.com/office/officeart/2005/8/layout/chart3"/>
    <dgm:cxn modelId="{0223E39E-3524-4D93-8BC9-26A127B5C1C2}" type="presParOf" srcId="{0D21C191-A2D0-4BA8-AC67-B41727EF8914}" destId="{68F93B5B-A48C-40A1-8B54-8C508BC44F93}" srcOrd="6" destOrd="0" presId="urn:microsoft.com/office/officeart/2005/8/layout/chart3"/>
    <dgm:cxn modelId="{B81E31EA-7643-4E95-8776-1A3F48E48196}" type="presParOf" srcId="{0D21C191-A2D0-4BA8-AC67-B41727EF8914}" destId="{1947E06B-559A-432F-B7DA-8123C9072BA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6359F-DC41-4346-A343-D19A17A371B1}" type="doc">
      <dgm:prSet loTypeId="urn:microsoft.com/office/officeart/2005/8/layout/chart3" loCatId="relationship" qsTypeId="urn:microsoft.com/office/officeart/2005/8/quickstyle/simple1" qsCatId="simple" csTypeId="urn:microsoft.com/office/officeart/2005/8/colors/accent1_1" csCatId="accent1" phldr="1"/>
      <dgm:spPr/>
    </dgm:pt>
    <dgm:pt modelId="{483F6872-BB95-4B29-A886-65FBE884C2C4}">
      <dgm:prSet phldrT="[Текст]" custT="1"/>
      <dgm:spPr/>
      <dgm:t>
        <a:bodyPr/>
        <a:lstStyle/>
        <a:p>
          <a:br>
            <a:rPr lang="ru-RU" sz="2700" dirty="0"/>
          </a:br>
          <a:br>
            <a:rPr lang="ru-RU" sz="2700" dirty="0"/>
          </a:br>
          <a:r>
            <a:rPr lang="ru-RU" sz="2000" dirty="0"/>
            <a:t>Технологии</a:t>
          </a:r>
          <a:endParaRPr lang="ru-RU" sz="2700" dirty="0"/>
        </a:p>
      </dgm:t>
    </dgm:pt>
    <dgm:pt modelId="{E18DB962-2B92-4185-9E0C-06DCFD6854B2}" type="parTrans" cxnId="{7F331C07-B2EF-4AA7-8FA1-7FF0E1D89EAE}">
      <dgm:prSet/>
      <dgm:spPr/>
      <dgm:t>
        <a:bodyPr/>
        <a:lstStyle/>
        <a:p>
          <a:endParaRPr lang="ru-RU"/>
        </a:p>
      </dgm:t>
    </dgm:pt>
    <dgm:pt modelId="{CFCF5C8D-2AC7-4CBD-9C69-5E10D74CF6ED}" type="sibTrans" cxnId="{7F331C07-B2EF-4AA7-8FA1-7FF0E1D89EAE}">
      <dgm:prSet/>
      <dgm:spPr/>
      <dgm:t>
        <a:bodyPr/>
        <a:lstStyle/>
        <a:p>
          <a:endParaRPr lang="ru-RU"/>
        </a:p>
      </dgm:t>
    </dgm:pt>
    <dgm:pt modelId="{2543651C-5927-4BBA-85B8-FD5F50FEF4F4}">
      <dgm:prSet phldrT="[Текст]" custT="1"/>
      <dgm:spPr/>
      <dgm:t>
        <a:bodyPr/>
        <a:lstStyle/>
        <a:p>
          <a:br>
            <a:rPr lang="ru-RU" sz="2000" dirty="0"/>
          </a:br>
          <a:br>
            <a:rPr lang="ru-RU" sz="2000" dirty="0"/>
          </a:br>
          <a:r>
            <a:rPr lang="ru-RU" sz="2000" dirty="0"/>
            <a:t>Отношения в компании</a:t>
          </a:r>
          <a:endParaRPr lang="ru-RU" sz="2100" dirty="0"/>
        </a:p>
      </dgm:t>
    </dgm:pt>
    <dgm:pt modelId="{5E30592E-947D-4015-A94D-90729F398650}" type="parTrans" cxnId="{631CBEBD-594F-4822-8D97-702F7CD9A6B3}">
      <dgm:prSet/>
      <dgm:spPr/>
      <dgm:t>
        <a:bodyPr/>
        <a:lstStyle/>
        <a:p>
          <a:endParaRPr lang="ru-RU"/>
        </a:p>
      </dgm:t>
    </dgm:pt>
    <dgm:pt modelId="{9A1DFF7D-CB6C-4BF4-94CB-BE984C946217}" type="sibTrans" cxnId="{631CBEBD-594F-4822-8D97-702F7CD9A6B3}">
      <dgm:prSet/>
      <dgm:spPr/>
      <dgm:t>
        <a:bodyPr/>
        <a:lstStyle/>
        <a:p>
          <a:endParaRPr lang="ru-RU"/>
        </a:p>
      </dgm:t>
    </dgm:pt>
    <dgm:pt modelId="{422AF823-ABC2-4050-9B04-0947BD7ADC1E}">
      <dgm:prSet phldrT="[Текст]" custT="1"/>
      <dgm:spPr/>
      <dgm:t>
        <a:bodyPr/>
        <a:lstStyle/>
        <a:p>
          <a:br>
            <a:rPr lang="ru-RU" sz="2100" dirty="0"/>
          </a:br>
          <a:br>
            <a:rPr lang="ru-RU" sz="2800" dirty="0"/>
          </a:br>
          <a:r>
            <a:rPr lang="ru-RU" sz="2000" dirty="0"/>
            <a:t>Работа с клиентами</a:t>
          </a:r>
          <a:endParaRPr lang="ru-RU" sz="2800" dirty="0"/>
        </a:p>
      </dgm:t>
    </dgm:pt>
    <dgm:pt modelId="{8E4F6875-8541-4CFE-8ED0-45E92147F48C}" type="parTrans" cxnId="{FE1CC7E9-B02D-4F7D-A1CC-1D7D4EBAAA41}">
      <dgm:prSet/>
      <dgm:spPr/>
      <dgm:t>
        <a:bodyPr/>
        <a:lstStyle/>
        <a:p>
          <a:endParaRPr lang="ru-RU"/>
        </a:p>
      </dgm:t>
    </dgm:pt>
    <dgm:pt modelId="{CC87EC3D-275F-48B9-9088-50E525122D98}" type="sibTrans" cxnId="{FE1CC7E9-B02D-4F7D-A1CC-1D7D4EBAAA41}">
      <dgm:prSet/>
      <dgm:spPr/>
      <dgm:t>
        <a:bodyPr/>
        <a:lstStyle/>
        <a:p>
          <a:endParaRPr lang="ru-RU"/>
        </a:p>
      </dgm:t>
    </dgm:pt>
    <dgm:pt modelId="{A5470EFC-9A1C-48DB-BCD7-833542EAB539}" type="pres">
      <dgm:prSet presAssocID="{5B46359F-DC41-4346-A343-D19A17A371B1}" presName="compositeShape" presStyleCnt="0">
        <dgm:presLayoutVars>
          <dgm:chMax val="7"/>
          <dgm:dir/>
          <dgm:resizeHandles val="exact"/>
        </dgm:presLayoutVars>
      </dgm:prSet>
      <dgm:spPr/>
    </dgm:pt>
    <dgm:pt modelId="{71F3F75B-CA64-4186-A579-4197A603AB1A}" type="pres">
      <dgm:prSet presAssocID="{5B46359F-DC41-4346-A343-D19A17A371B1}" presName="wedge1" presStyleLbl="node1" presStyleIdx="0" presStyleCnt="3" custScaleX="139688" custScaleY="119678" custLinFactNeighborX="-993" custLinFactNeighborY="2672"/>
      <dgm:spPr/>
    </dgm:pt>
    <dgm:pt modelId="{083BCCFA-5A66-4772-B854-1D8196A2EE14}" type="pres">
      <dgm:prSet presAssocID="{5B46359F-DC41-4346-A343-D19A17A371B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865998-0A42-4D3F-BAFC-DD6463012D44}" type="pres">
      <dgm:prSet presAssocID="{5B46359F-DC41-4346-A343-D19A17A371B1}" presName="wedge2" presStyleLbl="node1" presStyleIdx="1" presStyleCnt="3" custScaleX="140860" custScaleY="111364" custLinFactNeighborX="473" custLinFactNeighborY="4868"/>
      <dgm:spPr/>
    </dgm:pt>
    <dgm:pt modelId="{96A638B2-CE26-4AD6-81C8-15B115F42DBA}" type="pres">
      <dgm:prSet presAssocID="{5B46359F-DC41-4346-A343-D19A17A371B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2C1C703-80C3-4864-A091-8BE8A3455284}" type="pres">
      <dgm:prSet presAssocID="{5B46359F-DC41-4346-A343-D19A17A371B1}" presName="wedge3" presStyleLbl="node1" presStyleIdx="2" presStyleCnt="3" custScaleX="136130" custScaleY="120106" custLinFactNeighborX="-3311"/>
      <dgm:spPr/>
    </dgm:pt>
    <dgm:pt modelId="{46E9327D-8273-4305-B65C-A9D72F981815}" type="pres">
      <dgm:prSet presAssocID="{5B46359F-DC41-4346-A343-D19A17A371B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CC5A605-E7B8-4732-9F5E-365D7D31DAFD}" type="presOf" srcId="{5B46359F-DC41-4346-A343-D19A17A371B1}" destId="{A5470EFC-9A1C-48DB-BCD7-833542EAB539}" srcOrd="0" destOrd="0" presId="urn:microsoft.com/office/officeart/2005/8/layout/chart3"/>
    <dgm:cxn modelId="{7F331C07-B2EF-4AA7-8FA1-7FF0E1D89EAE}" srcId="{5B46359F-DC41-4346-A343-D19A17A371B1}" destId="{483F6872-BB95-4B29-A886-65FBE884C2C4}" srcOrd="1" destOrd="0" parTransId="{E18DB962-2B92-4185-9E0C-06DCFD6854B2}" sibTransId="{CFCF5C8D-2AC7-4CBD-9C69-5E10D74CF6ED}"/>
    <dgm:cxn modelId="{71C60215-76D9-4938-845D-C040EA4923A2}" type="presOf" srcId="{2543651C-5927-4BBA-85B8-FD5F50FEF4F4}" destId="{46E9327D-8273-4305-B65C-A9D72F981815}" srcOrd="1" destOrd="0" presId="urn:microsoft.com/office/officeart/2005/8/layout/chart3"/>
    <dgm:cxn modelId="{F488CB1F-BEDD-43D9-BEE4-00CAE11D2DED}" type="presOf" srcId="{483F6872-BB95-4B29-A886-65FBE884C2C4}" destId="{96A638B2-CE26-4AD6-81C8-15B115F42DBA}" srcOrd="1" destOrd="0" presId="urn:microsoft.com/office/officeart/2005/8/layout/chart3"/>
    <dgm:cxn modelId="{692B235A-9DAD-4ED3-AFBB-70E8ECB54129}" type="presOf" srcId="{422AF823-ABC2-4050-9B04-0947BD7ADC1E}" destId="{71F3F75B-CA64-4186-A579-4197A603AB1A}" srcOrd="0" destOrd="0" presId="urn:microsoft.com/office/officeart/2005/8/layout/chart3"/>
    <dgm:cxn modelId="{50584660-02D3-4FE0-89C1-8E47806BC8FC}" type="presOf" srcId="{2543651C-5927-4BBA-85B8-FD5F50FEF4F4}" destId="{52C1C703-80C3-4864-A091-8BE8A3455284}" srcOrd="0" destOrd="0" presId="urn:microsoft.com/office/officeart/2005/8/layout/chart3"/>
    <dgm:cxn modelId="{F13DFF63-F926-421D-BF39-4EE15265811F}" type="presOf" srcId="{422AF823-ABC2-4050-9B04-0947BD7ADC1E}" destId="{083BCCFA-5A66-4772-B854-1D8196A2EE14}" srcOrd="1" destOrd="0" presId="urn:microsoft.com/office/officeart/2005/8/layout/chart3"/>
    <dgm:cxn modelId="{C5A45BAE-569C-4ECB-900A-D0548DD25526}" type="presOf" srcId="{483F6872-BB95-4B29-A886-65FBE884C2C4}" destId="{A4865998-0A42-4D3F-BAFC-DD6463012D44}" srcOrd="0" destOrd="0" presId="urn:microsoft.com/office/officeart/2005/8/layout/chart3"/>
    <dgm:cxn modelId="{631CBEBD-594F-4822-8D97-702F7CD9A6B3}" srcId="{5B46359F-DC41-4346-A343-D19A17A371B1}" destId="{2543651C-5927-4BBA-85B8-FD5F50FEF4F4}" srcOrd="2" destOrd="0" parTransId="{5E30592E-947D-4015-A94D-90729F398650}" sibTransId="{9A1DFF7D-CB6C-4BF4-94CB-BE984C946217}"/>
    <dgm:cxn modelId="{FE1CC7E9-B02D-4F7D-A1CC-1D7D4EBAAA41}" srcId="{5B46359F-DC41-4346-A343-D19A17A371B1}" destId="{422AF823-ABC2-4050-9B04-0947BD7ADC1E}" srcOrd="0" destOrd="0" parTransId="{8E4F6875-8541-4CFE-8ED0-45E92147F48C}" sibTransId="{CC87EC3D-275F-48B9-9088-50E525122D98}"/>
    <dgm:cxn modelId="{CA6456BA-751A-4381-AA27-01266695D37F}" type="presParOf" srcId="{A5470EFC-9A1C-48DB-BCD7-833542EAB539}" destId="{71F3F75B-CA64-4186-A579-4197A603AB1A}" srcOrd="0" destOrd="0" presId="urn:microsoft.com/office/officeart/2005/8/layout/chart3"/>
    <dgm:cxn modelId="{3F146B35-BA86-4ED0-84C1-55D1234EFBD8}" type="presParOf" srcId="{A5470EFC-9A1C-48DB-BCD7-833542EAB539}" destId="{083BCCFA-5A66-4772-B854-1D8196A2EE14}" srcOrd="1" destOrd="0" presId="urn:microsoft.com/office/officeart/2005/8/layout/chart3"/>
    <dgm:cxn modelId="{AE8999C5-0C3C-4679-B12F-54830C26B88F}" type="presParOf" srcId="{A5470EFC-9A1C-48DB-BCD7-833542EAB539}" destId="{A4865998-0A42-4D3F-BAFC-DD6463012D44}" srcOrd="2" destOrd="0" presId="urn:microsoft.com/office/officeart/2005/8/layout/chart3"/>
    <dgm:cxn modelId="{1504D891-6CDC-4FB0-B64C-93BC17D06C43}" type="presParOf" srcId="{A5470EFC-9A1C-48DB-BCD7-833542EAB539}" destId="{96A638B2-CE26-4AD6-81C8-15B115F42DBA}" srcOrd="3" destOrd="0" presId="urn:microsoft.com/office/officeart/2005/8/layout/chart3"/>
    <dgm:cxn modelId="{FA2BC559-2832-4E82-AAEF-20719EC0F71A}" type="presParOf" srcId="{A5470EFC-9A1C-48DB-BCD7-833542EAB539}" destId="{52C1C703-80C3-4864-A091-8BE8A3455284}" srcOrd="4" destOrd="0" presId="urn:microsoft.com/office/officeart/2005/8/layout/chart3"/>
    <dgm:cxn modelId="{FCB3AF71-FA68-42CE-8EFB-BB04068E4AB7}" type="presParOf" srcId="{A5470EFC-9A1C-48DB-BCD7-833542EAB539}" destId="{46E9327D-8273-4305-B65C-A9D72F98181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205D0-12C6-4B85-B930-93A824239767}">
      <dsp:nvSpPr>
        <dsp:cNvPr id="0" name=""/>
        <dsp:cNvSpPr/>
      </dsp:nvSpPr>
      <dsp:spPr>
        <a:xfrm>
          <a:off x="115341" y="-129708"/>
          <a:ext cx="4772533" cy="431908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lumMod val="20000"/>
            <a:lumOff val="80000"/>
            <a:alpha val="5019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900" kern="1200" dirty="0"/>
          </a:br>
          <a:br>
            <a:rPr lang="ru-RU" sz="1900" kern="1200" dirty="0"/>
          </a:br>
          <a:br>
            <a:rPr lang="ru-RU" sz="1900" kern="1200" dirty="0"/>
          </a:br>
          <a:br>
            <a:rPr lang="ru-RU" sz="1900" kern="1200" dirty="0"/>
          </a:br>
          <a:r>
            <a:rPr lang="ru-RU" sz="2100" kern="1200" dirty="0">
              <a:solidFill>
                <a:schemeClr val="tx1"/>
              </a:solidFill>
            </a:rPr>
            <a:t>ИДЕЯ</a:t>
          </a:r>
        </a:p>
      </dsp:txBody>
      <dsp:txXfrm>
        <a:off x="2556151" y="669322"/>
        <a:ext cx="1761292" cy="1285442"/>
      </dsp:txXfrm>
    </dsp:sp>
    <dsp:sp modelId="{9473AB60-A121-4C49-B7B0-9120AD275590}">
      <dsp:nvSpPr>
        <dsp:cNvPr id="0" name=""/>
        <dsp:cNvSpPr/>
      </dsp:nvSpPr>
      <dsp:spPr>
        <a:xfrm>
          <a:off x="74089" y="87750"/>
          <a:ext cx="4558948" cy="4207165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lumMod val="40000"/>
            <a:lumOff val="6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r>
            <a:rPr lang="ru-RU" sz="2100" kern="1200" dirty="0">
              <a:solidFill>
                <a:schemeClr val="tx1"/>
              </a:solidFill>
            </a:rPr>
            <a:t>РЕЗУЛЬТАТ</a:t>
          </a:r>
        </a:p>
      </dsp:txBody>
      <dsp:txXfrm>
        <a:off x="2434973" y="2266461"/>
        <a:ext cx="1682469" cy="1252132"/>
      </dsp:txXfrm>
    </dsp:sp>
    <dsp:sp modelId="{C6E72C81-F694-4D04-9321-87D7BF0869D0}">
      <dsp:nvSpPr>
        <dsp:cNvPr id="0" name=""/>
        <dsp:cNvSpPr/>
      </dsp:nvSpPr>
      <dsp:spPr>
        <a:xfrm>
          <a:off x="183622" y="44015"/>
          <a:ext cx="4339883" cy="4267728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lumMod val="40000"/>
            <a:lumOff val="6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r>
            <a:rPr lang="ru-RU" sz="2100" kern="1200" dirty="0">
              <a:solidFill>
                <a:schemeClr val="tx1"/>
              </a:solidFill>
            </a:rPr>
            <a:t>ПРОЦЕСС</a:t>
          </a:r>
        </a:p>
      </dsp:txBody>
      <dsp:txXfrm>
        <a:off x="674442" y="2254088"/>
        <a:ext cx="1601623" cy="1270157"/>
      </dsp:txXfrm>
    </dsp:sp>
    <dsp:sp modelId="{68F93B5B-A48C-40A1-8B54-8C508BC44F93}">
      <dsp:nvSpPr>
        <dsp:cNvPr id="0" name=""/>
        <dsp:cNvSpPr/>
      </dsp:nvSpPr>
      <dsp:spPr>
        <a:xfrm>
          <a:off x="186748" y="120192"/>
          <a:ext cx="4333630" cy="4115373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lumMod val="40000"/>
            <a:lumOff val="6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br>
            <a:rPr lang="ru-RU" sz="1800" kern="1200" dirty="0">
              <a:solidFill>
                <a:schemeClr val="tx1"/>
              </a:solidFill>
            </a:rPr>
          </a:br>
          <a:r>
            <a:rPr lang="ru-RU" sz="2100" kern="1200" dirty="0">
              <a:solidFill>
                <a:schemeClr val="tx1"/>
              </a:solidFill>
            </a:rPr>
            <a:t>ПРИЗНАНИЕ</a:t>
          </a:r>
        </a:p>
      </dsp:txBody>
      <dsp:txXfrm>
        <a:off x="676861" y="879576"/>
        <a:ext cx="1599315" cy="122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F75B-CA64-4186-A579-4197A603AB1A}">
      <dsp:nvSpPr>
        <dsp:cNvPr id="0" name=""/>
        <dsp:cNvSpPr/>
      </dsp:nvSpPr>
      <dsp:spPr>
        <a:xfrm>
          <a:off x="498932" y="24011"/>
          <a:ext cx="4403338" cy="377257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100" kern="1200" dirty="0"/>
          </a:br>
          <a:br>
            <a:rPr lang="ru-RU" sz="2800" kern="1200" dirty="0"/>
          </a:br>
          <a:r>
            <a:rPr lang="ru-RU" sz="2000" kern="1200" dirty="0"/>
            <a:t>Работа с клиентами</a:t>
          </a:r>
          <a:endParaRPr lang="ru-RU" sz="2800" kern="1200" dirty="0"/>
        </a:p>
      </dsp:txBody>
      <dsp:txXfrm>
        <a:off x="2892985" y="720140"/>
        <a:ext cx="1493990" cy="1257523"/>
      </dsp:txXfrm>
    </dsp:sp>
    <dsp:sp modelId="{A4865998-0A42-4D3F-BAFC-DD6463012D44}">
      <dsp:nvSpPr>
        <dsp:cNvPr id="0" name=""/>
        <dsp:cNvSpPr/>
      </dsp:nvSpPr>
      <dsp:spPr>
        <a:xfrm>
          <a:off x="364180" y="318092"/>
          <a:ext cx="4440283" cy="351049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700" kern="1200" dirty="0"/>
          </a:br>
          <a:br>
            <a:rPr lang="ru-RU" sz="2700" kern="1200" dirty="0"/>
          </a:br>
          <a:r>
            <a:rPr lang="ru-RU" sz="2000" kern="1200" dirty="0"/>
            <a:t>Технологии</a:t>
          </a:r>
          <a:endParaRPr lang="ru-RU" sz="2700" kern="1200" dirty="0"/>
        </a:p>
      </dsp:txBody>
      <dsp:txXfrm>
        <a:off x="1579972" y="2533044"/>
        <a:ext cx="2008699" cy="1086580"/>
      </dsp:txXfrm>
    </dsp:sp>
    <dsp:sp modelId="{52C1C703-80C3-4864-A091-8BE8A3455284}">
      <dsp:nvSpPr>
        <dsp:cNvPr id="0" name=""/>
        <dsp:cNvSpPr/>
      </dsp:nvSpPr>
      <dsp:spPr>
        <a:xfrm>
          <a:off x="319449" y="26854"/>
          <a:ext cx="4291181" cy="3786061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000" kern="1200" dirty="0"/>
          </a:br>
          <a:br>
            <a:rPr lang="ru-RU" sz="2000" kern="1200" dirty="0"/>
          </a:br>
          <a:r>
            <a:rPr lang="ru-RU" sz="2000" kern="1200" dirty="0"/>
            <a:t>Отношения в компании</a:t>
          </a:r>
          <a:endParaRPr lang="ru-RU" sz="2100" kern="1200" dirty="0"/>
        </a:p>
      </dsp:txBody>
      <dsp:txXfrm>
        <a:off x="779218" y="770545"/>
        <a:ext cx="1455936" cy="126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A764C-F91F-4E73-9637-E2FC1EADE693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D421-D96D-4347-838E-72DDC9AD0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36A32-A590-4D99-A0E1-B29A68F298AF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5E5ED-623D-4478-A2F4-45DACE14B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68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None/>
            </a:pPr>
            <a:r>
              <a:rPr lang="ru-RU" dirty="0"/>
              <a:t>Прогнозирование: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Видение; Цель; Стратегия; Задачи. 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Проектирование: 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 и инициативы; Должности; Структуры;  Регламенты.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Сценирование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Расстановка кадров; Объяснение и пропаганда; Мотивация и ответственность; Полномочия.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Администрирование: </a:t>
            </a:r>
            <a:r>
              <a:rPr lang="ru-RU" b="0" dirty="0"/>
              <a:t>Мониторинг; Выявление отклонений;</a:t>
            </a:r>
            <a:r>
              <a:rPr lang="ru-RU" b="0" baseline="0" dirty="0"/>
              <a:t> Управление воздействием; Оценка результатов.</a:t>
            </a:r>
            <a:endParaRPr lang="ru-RU" b="0" dirty="0"/>
          </a:p>
          <a:p>
            <a:endParaRPr lang="ru-RU" dirty="0"/>
          </a:p>
          <a:p>
            <a:r>
              <a:rPr lang="ru-RU" dirty="0"/>
              <a:t>Анализ:</a:t>
            </a:r>
            <a:r>
              <a:rPr lang="ru-RU" baseline="0" dirty="0"/>
              <a:t> Администрирование – Сценирование – Проектирование – Прогнозирование</a:t>
            </a:r>
          </a:p>
          <a:p>
            <a:r>
              <a:rPr lang="ru-RU" baseline="0" dirty="0"/>
              <a:t>Выстраивание архитектуры: Прогнозирование- Проектирование – Сценирование - Администрирование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2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7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Продукт: Что продаем? </a:t>
            </a:r>
            <a:br>
              <a:rPr lang="ru-RU" dirty="0"/>
            </a:br>
            <a:r>
              <a:rPr lang="ru-RU" dirty="0"/>
              <a:t>Клиенты: кому продаем? –</a:t>
            </a:r>
            <a:r>
              <a:rPr lang="ru-RU" baseline="0" dirty="0"/>
              <a:t> </a:t>
            </a:r>
            <a:r>
              <a:rPr lang="ru-RU" baseline="0" dirty="0">
                <a:solidFill>
                  <a:srgbClr val="FF0000"/>
                </a:solidFill>
              </a:rPr>
              <a:t>портрет клиента?)</a:t>
            </a:r>
            <a:br>
              <a:rPr lang="ru-RU" dirty="0"/>
            </a:br>
            <a:r>
              <a:rPr lang="ru-RU" dirty="0"/>
              <a:t>Проблема: Чем не довольны клиенты? </a:t>
            </a:r>
            <a:br>
              <a:rPr lang="ru-RU" dirty="0"/>
            </a:br>
            <a:r>
              <a:rPr lang="ru-RU" dirty="0"/>
              <a:t>Решение6 Каким образом мы это решим? </a:t>
            </a:r>
            <a:br>
              <a:rPr lang="ru-RU" dirty="0"/>
            </a:br>
            <a:r>
              <a:rPr lang="ru-RU" dirty="0"/>
              <a:t>Ценность: </a:t>
            </a:r>
            <a:r>
              <a:rPr lang="ru-RU" sz="20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За что клиенты будут платить? </a:t>
            </a:r>
            <a:r>
              <a:rPr lang="ru-RU" sz="1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(удовольствие - решение проблем – заработок/экономия)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Для нас: Территория, Рынки, Объемы, Структура, Численность, Финансы</a:t>
            </a:r>
          </a:p>
          <a:p>
            <a:pPr lvl="0"/>
            <a:r>
              <a:rPr lang="ru-RU" dirty="0"/>
              <a:t>Для клиентов: Потребление, Использование, Благосостояние, Образ жизни, Возможности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66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ru-RU" sz="1200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Диснейленда проста. Это место, где люди обретают счастье и узнают новое. Это место, где родители и дети приятно проводят время вместе; место, где учителя и ученики открывают большие возможности познания и обучения. Там пожилые люди смогут утолить свою ностальгию по минувшим дням, а молодые – насладиться вызовами будущего. Там для всеобщего обозрения и изучения будут представлены чудеса Природы и чудеса, созданные Человеком. Диснейленд основан на тех идеалах, мечтах и суровых, но достоверных фактах, которые создали Америку и посвящен этим идеалам, мечтам и фактам. Уникальное оборудование Диснейленда позволит наглядно продемонстрировать эти мечты и факты, превратить их в источник отваги и вдохновения для всего мира.</a:t>
            </a:r>
          </a:p>
          <a:p>
            <a:pPr marL="0" lvl="1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ru-RU" sz="1200" b="0" i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Диснейленд будет понемножку и ярмаркой, и выставкой, и площадкой для игр, и общественным центром, и музеем живых фактов, и местом, где можно увидеть красоту и волшебство. Он вберет в себя достижения, радости и надежды мира, в котором мы живем. И он будет напоминать и показывать нам, как сделать все эти чудеса частью нашей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5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Для клиентов: </a:t>
            </a:r>
            <a:r>
              <a:rPr lang="ru-RU" sz="1200" b="0" i="0" dirty="0"/>
              <a:t>Банк, которому ценен каждый клиент, Банк-партнер, который ежедневно готов помочь каждому клиенту во всем, что связано с финансами. Банк, которому можно доверять. Банк, который постоянно работает и совершенствуется, чтобы радовать своих клиентов и улучшать свою работу. Лучший банк на рынке.</a:t>
            </a:r>
          </a:p>
          <a:p>
            <a:pPr lvl="0"/>
            <a:br>
              <a:rPr lang="ru-RU" sz="1200" b="0" i="0" dirty="0"/>
            </a:br>
            <a:r>
              <a:rPr lang="ru-RU" sz="1200" b="0" i="0" dirty="0"/>
              <a:t>Для сотрудников: Банк, который ценит своих сотрудников, заботится о них. Банк, который дает возможность сотрудникам развиваться лично и профессионально, работать в котором стремятся лучшие профессионалы. Банк, в котором сотрудники чувствуют себя активными участниками всех процессов, а не «винтиками в большой машине». Банк, который обеспечивает своим сотрудникам достойный материальный достаток и положение в обществе. Банк, работой в котором можно гордиться, который уважают, сотрудники которого уверены в своем будущем.</a:t>
            </a:r>
          </a:p>
          <a:p>
            <a:pPr lvl="0"/>
            <a:endParaRPr lang="ru-RU" sz="1200" b="0" i="0" dirty="0"/>
          </a:p>
          <a:p>
            <a:pPr lvl="0"/>
            <a:r>
              <a:rPr lang="ru-RU" sz="1200" b="0" i="0" dirty="0"/>
              <a:t>Для акционеров и инвесторов: Банк, который является лидером в стране по рентабельности капитала и доходности для акционеров. Банк, приверженный высоким стандартам корпоративного управления, строящий свою работу на принципах открытости, прозрачности и предсказуемости. Банк, последовательно проводящий взвешенный, разумный и профессиональный подход к рискам. Банк, активно внедряющий высокие стандарты социальной ответственности.</a:t>
            </a:r>
          </a:p>
          <a:p>
            <a:pPr lvl="0"/>
            <a:endParaRPr lang="ru-RU" sz="1200" b="0" i="0" dirty="0"/>
          </a:p>
          <a:p>
            <a:pPr lvl="0"/>
            <a:r>
              <a:rPr lang="ru-RU" sz="1200" b="0" i="0" dirty="0"/>
              <a:t>Для общества: Ведущий банк, опора финансовой системы страны, основа ее роста и благополучия. Активный участник экономического и социального развития каждого региона и города. Российский банк, активно участвующий в развитии мировой финансовой системы. </a:t>
            </a:r>
            <a:r>
              <a:rPr lang="ru-RU" sz="1200" b="0" i="0" dirty="0" err="1"/>
              <a:t>тветственный</a:t>
            </a:r>
            <a:r>
              <a:rPr lang="ru-RU" sz="1200" b="0" i="0" dirty="0"/>
              <a:t> банк, осознающий последствия своих решений и активно инвестирующий в рост финансовой грамотности и культуры. Банк, в котором работают люди с активной жизненной позицией.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1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0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Получаемый результат не соответствует ожидаемому?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29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4107-430B-49E8-A435-ECBF2F2BCDC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62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5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Бизнес-процессы не  помогают в достижении целей компании, а доставляют лишние проблемы?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5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5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5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15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15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15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конкурентов?????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конкурентов?????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Поставленные задачи не соответствуют направлению развития проекта?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80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482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7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7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7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93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278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B862-8B50-4107-B675-5FAE14610EFD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Бизнес-инжиниринг —</a:t>
            </a:r>
            <a:r>
              <a:rPr lang="ru-RU" dirty="0"/>
              <a:t> это деятельность по </a:t>
            </a:r>
            <a:r>
              <a:rPr lang="ru-RU" b="1" dirty="0"/>
              <a:t>созданию, изменению или реорганизации предприятия</a:t>
            </a:r>
            <a:r>
              <a:rPr lang="ru-RU" dirty="0"/>
              <a:t>, основанная на использовании инженерного подхода, обеспечивающая </a:t>
            </a:r>
            <a:r>
              <a:rPr lang="ru-RU" b="1" dirty="0"/>
              <a:t>согласованность различных компонентов предприятия</a:t>
            </a:r>
            <a:r>
              <a:rPr lang="ru-RU" dirty="0"/>
              <a:t> (стратегии, структуры, процессов, информационных систем).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None/>
            </a:pPr>
            <a:r>
              <a:rPr lang="ru-RU" dirty="0"/>
              <a:t>Прогнозирование: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Видение; Цель; Стратегия; Задачи. 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Проектирование: 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 и инициативы; Должности; Структуры;  Регламенты.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Сценирование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Расстановка кадров; Объяснение и пропаганда; Мотивация и ответственность; Полномочия.</a:t>
            </a:r>
          </a:p>
          <a:p>
            <a:pPr marL="285750" indent="-28575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Администрирование: </a:t>
            </a:r>
            <a:r>
              <a:rPr lang="ru-RU" b="0" dirty="0"/>
              <a:t>Мониторинг; Выявление отклонений;</a:t>
            </a:r>
            <a:r>
              <a:rPr lang="ru-RU" b="0" baseline="0" dirty="0"/>
              <a:t> Управление воздействием; Оценка результатов.</a:t>
            </a:r>
            <a:endParaRPr lang="ru-RU" b="0" dirty="0"/>
          </a:p>
          <a:p>
            <a:endParaRPr lang="ru-RU" dirty="0"/>
          </a:p>
          <a:p>
            <a:r>
              <a:rPr lang="ru-RU" dirty="0"/>
              <a:t>Анализ:</a:t>
            </a:r>
            <a:r>
              <a:rPr lang="ru-RU" baseline="0" dirty="0"/>
              <a:t> Администрирование – Сценирование – Проектирование – Прогнозирование</a:t>
            </a:r>
          </a:p>
          <a:p>
            <a:r>
              <a:rPr lang="ru-RU" baseline="0" dirty="0"/>
              <a:t>Выстраивание архитектуры: Прогнозирование- Проектирование – Сценирование - Администрирование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E5ED-623D-4478-A2F4-45DACE14B9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2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F2C5-45DF-48BD-A44B-B889E09769F4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39B6-0256-48E2-8B5B-191C5B9D0570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1168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7EF1-07C7-4CFA-BD95-FA78049AE6DB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739E-797B-4E14-9E21-B205C1285D55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3852-1024-4EC9-BEC6-CFDB557684E8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C57-BFD3-4C4E-B60C-FE8BC3B34BF7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6858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6858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672E-729D-4177-BD64-39DC430059CD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1E14-6B70-457B-B8BE-1A2B65D045D1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1E43-D6BD-4BD7-ABAC-9CFA7C81EA33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E1B4-B46D-40EE-8D82-FAB209634AAD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9275-99BF-4488-B1E5-FB2A025338EC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9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lIns="68580" tIns="34290" rIns="68580" bIns="6858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565DCEB-D15A-4D6C-966F-4C5637F3AA9E}" type="datetime1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2B7738-A3C9-4825-BB26-DD26FB057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2529" y="3909059"/>
            <a:ext cx="6400800" cy="84369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600" dirty="0" err="1"/>
              <a:t>Истюкова</a:t>
            </a:r>
            <a:r>
              <a:rPr lang="ru-RU" sz="2600" dirty="0"/>
              <a:t> Оксана; </a:t>
            </a:r>
            <a:r>
              <a:rPr lang="ru-RU" sz="2600" dirty="0" err="1"/>
              <a:t>Норбит</a:t>
            </a:r>
            <a:r>
              <a:rPr lang="ru-RU" sz="2600" dirty="0"/>
              <a:t>.</a:t>
            </a:r>
          </a:p>
          <a:p>
            <a:pPr algn="r"/>
            <a:r>
              <a:rPr lang="ru-RU" sz="1900" dirty="0"/>
              <a:t>+79308028753</a:t>
            </a:r>
            <a:br>
              <a:rPr lang="ru-RU" dirty="0"/>
            </a:br>
            <a:r>
              <a:rPr lang="en-US" sz="1900" dirty="0"/>
              <a:t>Skype: </a:t>
            </a:r>
            <a:r>
              <a:rPr lang="en-US" sz="1900" dirty="0" err="1"/>
              <a:t>oksana.radzinskaya</a:t>
            </a:r>
            <a:endParaRPr lang="ru-RU" sz="19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55" y="1129449"/>
            <a:ext cx="8229600" cy="1102519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chemeClr val="tx1"/>
                </a:solidFill>
              </a:rPr>
              <a:t>Оценка соответствия модели основных бизнес-процессов стратегии компании</a:t>
            </a:r>
          </a:p>
        </p:txBody>
      </p:sp>
      <p:pic>
        <p:nvPicPr>
          <p:cNvPr id="13209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27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7" y="79496"/>
            <a:ext cx="8686600" cy="718528"/>
          </a:xfrm>
          <a:effectLst/>
        </p:spPr>
        <p:txBody>
          <a:bodyPr vert="horz" lIns="68580" tIns="34290" rIns="68580" bIns="34290" rtlCol="0" anchor="ctr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Взаимосвязь стратегии и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бизнес-процессов?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0597" y="1014755"/>
            <a:ext cx="3590780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100" b="1" dirty="0"/>
              <a:t>Бизнес-инжиниринг</a:t>
            </a:r>
            <a:endParaRPr lang="ru-RU" sz="2100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33" y="1488467"/>
            <a:ext cx="2378852" cy="2830606"/>
          </a:xfrm>
          <a:prstGeom prst="rect">
            <a:avLst/>
          </a:prstGeom>
          <a:noFill/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779" y="894329"/>
            <a:ext cx="736155" cy="73615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5592631" y="15762"/>
            <a:ext cx="763316" cy="391847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03277" y="1625214"/>
            <a:ext cx="363603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/>
              <a:t>Инновации, конкуренция, внешние угрозы</a:t>
            </a:r>
          </a:p>
        </p:txBody>
      </p:sp>
      <p:sp>
        <p:nvSpPr>
          <p:cNvPr id="11" name="Нашивка 10"/>
          <p:cNvSpPr/>
          <p:nvPr/>
        </p:nvSpPr>
        <p:spPr>
          <a:xfrm rot="5400000">
            <a:off x="4441525" y="1213089"/>
            <a:ext cx="3060220" cy="4671204"/>
          </a:xfrm>
          <a:prstGeom prst="chevron">
            <a:avLst>
              <a:gd name="adj" fmla="val 155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0128" y="2665559"/>
            <a:ext cx="2199736" cy="4787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Стратегия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40912" y="3271564"/>
            <a:ext cx="2176013" cy="4787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Бизнес-процессы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66791" y="3905606"/>
            <a:ext cx="2163074" cy="4787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Информационная система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2983" y="2650462"/>
            <a:ext cx="1981919" cy="17490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Руководство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Отношения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Культура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Власть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7342" y="4427920"/>
            <a:ext cx="363603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100" i="1" u="sng" dirty="0"/>
              <a:t>Трансформация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491" y="2598170"/>
            <a:ext cx="2356532" cy="12319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2602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верх стрелка 13"/>
          <p:cNvSpPr/>
          <p:nvPr/>
        </p:nvSpPr>
        <p:spPr>
          <a:xfrm rot="10800000">
            <a:off x="645459" y="1990168"/>
            <a:ext cx="5298141" cy="1021976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2" y="30258"/>
            <a:ext cx="7514035" cy="689162"/>
          </a:xfrm>
          <a:effectLst/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Модель анализа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предприятия</a:t>
            </a:r>
            <a:r>
              <a:rPr lang="en-US" b="1" i="1" dirty="0">
                <a:solidFill>
                  <a:schemeClr val="tx1"/>
                </a:solidFill>
              </a:rPr>
              <a:t>\</a:t>
            </a:r>
            <a:r>
              <a:rPr lang="ru-RU" b="1" i="1" dirty="0">
                <a:solidFill>
                  <a:schemeClr val="tx1"/>
                </a:solidFill>
              </a:rPr>
              <a:t>системы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65779" y="4671170"/>
            <a:ext cx="457200" cy="342900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3866"/>
              </p:ext>
            </p:extLst>
          </p:nvPr>
        </p:nvGraphicFramePr>
        <p:xfrm>
          <a:off x="538053" y="1602068"/>
          <a:ext cx="5909812" cy="685800"/>
        </p:xfrm>
        <a:graphic>
          <a:graphicData uri="http://schemas.openxmlformats.org/drawingml/2006/table">
            <a:tbl>
              <a:tblPr firstCol="1" bandCol="1">
                <a:tableStyleId>{BC89EF96-8CEA-46FF-86C4-4CE0E7609802}</a:tableStyleId>
              </a:tblPr>
              <a:tblGrid>
                <a:gridCol w="2954906">
                  <a:extLst>
                    <a:ext uri="{9D8B030D-6E8A-4147-A177-3AD203B41FA5}">
                      <a16:colId xmlns:a16="http://schemas.microsoft.com/office/drawing/2014/main" val="290626833"/>
                    </a:ext>
                  </a:extLst>
                </a:gridCol>
                <a:gridCol w="2954906">
                  <a:extLst>
                    <a:ext uri="{9D8B030D-6E8A-4147-A177-3AD203B41FA5}">
                      <a16:colId xmlns:a16="http://schemas.microsoft.com/office/drawing/2014/main" val="80571373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effectLst/>
                        </a:rPr>
                        <a:t>1. Стратегия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4. Мониторинг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03399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>
                          <a:effectLst/>
                        </a:rPr>
                        <a:t>2. Процессы и структуры</a:t>
                      </a:r>
                      <a:endParaRPr lang="ru-RU" sz="1800" b="1" kern="1200" baseline="0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 3. Кадры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094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062318"/>
            <a:ext cx="34748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i="1" u="sng" dirty="0"/>
              <a:t>Анализ предприятия</a:t>
            </a:r>
            <a:r>
              <a:rPr lang="en-US" sz="1800" i="1" u="sng" dirty="0"/>
              <a:t>\</a:t>
            </a:r>
            <a:r>
              <a:rPr lang="ru-RU" sz="1800" i="1" u="sng" dirty="0"/>
              <a:t>системы: </a:t>
            </a:r>
          </a:p>
        </p:txBody>
      </p:sp>
      <p:sp>
        <p:nvSpPr>
          <p:cNvPr id="27650" name="AutoShape 2" descr="ÐÐ°ÑÑÐ¸Ð½ÐºÐ¸ Ð¿Ð¾ Ð·Ð°Ð¿ÑÐ¾ÑÑ Ð¿Ð¾ ÑÐ°ÑÐ¾Ð²Ð¾Ð¹ Ð¸ Ð¿ÑÐ¾ÑÐ¸Ð² ÑÐ°ÑÐ¾Ð²Ð¾Ð¹ ÑÑÑÐµÐ»ÐºÐµ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ÐÐ°ÑÑÐ¸Ð½ÐºÐ¸ Ð¿Ð¾ Ð·Ð°Ð¿ÑÐ¾ÑÑ Ð¿Ð¾ ÑÐ°ÑÐ¾Ð²Ð¾Ð¹ Ð¸ Ð¿ÑÐ¾ÑÐ¸Ð² ÑÐ°ÑÐ¾Ð²Ð¾Ð¹ ÑÑÑÐµÐ»ÐºÐµ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png;base64,iVBORw0KGgoAAAANSUhEUgAAAPIAAADQCAMAAAAK0syrAAAAe1BMVEX///8AAADIyMj6+vru7u7j4+Pf39/x8fHV1dXs7Oyenp5fX1+rq6sVFRVxcXHOzs6ysrJ3d3dYWFhoaGjZ2dmWlpa6urrBwcEjIyOEhIQeHh5DQ0OLi4uBgYEcHBwxMTEqKiqioqI8PDw1NTVKSkoQEBBHR0dSUlJkZGTdxPi9AAAJkklEQVR4nN1da4PpPBBeirbuSrFYWg72///C12Jt0ZlM0kkyfZ+v52yTkcvcn3x8WENrNO+nX9+n3XI1ODYax+0y2yfDTd5fdOwN6glBe54m2waK/VfeDAPfM+VAEM83J1zYApbD7iz0PeVKiOeTHVncXxx7aaemqz1LE21xf7GbLFq+56+LWbo3lveG7feiRls87laV94bVcORbFBqaUxZ5b9jl8pc6HzAKfMVQtNION9zyXnFq+hYMQjyxIvAP9gvfwpUh/rIm8FVocSttaUsXcZZ1fffZL60yfLd9y/lAc+1C4B+kMizRkFMPq5BJuMfGR4cSXzD1bZu0zF0HY8y9Sjx3L/AFPX8nOnB5ip/gS19FS18SX65uLxL3/Ql8QRI7FziwZ1DTsIwcS9ymh/CK2CWTTXfc7LTviH6ivNO1mZ4bO5U40jcwe5t+BwjaBmG8SA0Cg58OJV5ozm2Yzwh6JZxvDnrf/bYv6h25zrSyVEejhOOezsdP1mR8hoafuOwaRHHmGhbdwEnslx4KmJheqmGfHCIdOHAoqRLvx5Xs/2hIHGdrXWaiOk6qx23iDU0tbC1HQGlr3OMxE1opSWi76/xJmULCZ/S3SFfl3qJnRZnAjjduQYoUb1iHLCInjJ6zjxoRImu2IiVN9dBnK2OrfbaujWE/PjpqiW2FaFpnxcB7K8PGSoF7FgNxqoW2MWag9Bb5T3ERHfxE27A7VRfnYWZh0CIC1CSwoJpVG+vbQXR5jIzPr5kjhcRuom/RCpwA+1iBImLhKiQTQg5Wj30oxUF2F1UOAFea/TdXxH2c1nKU//rco4SowCvHSd+yi5vdBELjMpnzEPq7NzflHgJNtbmX+N2fS7g1VIjF1e1HYcqQP81hwq6T0dvaUxVa5y/ye+IvKxhhEvur0Wmn03V26H3aSEz9QyR2mxR6RWCpRh+za/3keG0jyGCJ+Y08EUhhiTMZJVjcaCHb2rZ/7AlIENduDMQbkEX+nx5kZJHd5DjdA/Gg/BbY2UMXlDjxPTVbgBf5f7qtEcPLUjrEP8ByxYHvmakw6veNrAbYhZJQBY5gcc3DHwz8WrBW48w/S048zqO2XwlrKFmNLK+YPea51b1kwYyMbLsrWJnPFEz0uS6Q1cNTUbyeQw/mz2Uvcl7hDIKWl7g+vCJmL5Nd6uRDoQT62tp0GfAew9HYk+C+9hvhU6BEr9INRWhfb333ZWEoVTLk2xYqip7YnHJFvB7kO4ghuhaUlBGsoaC0P9HRhYraDnZnXQmggUw7zlDxjWCvEanfoWjnADK95HI/YKWHFO0MRTYz2xM3B9qLSGi0gWpD5CahFF0J6gMJBXPF3tfKUl7lcYaKQ1zM3gTqGuKV4jgHwN+xV6EwISD00CmOM1SG3HcjgTZITT14Dg0qARKqooh91OhFBCWVXcmgB0IzwBVHzNgGGAZkZmUoB/kGzHcGiiVkamVqn2AD1c7AX4iMDmDlO28AjzOko+RwEv2hrSNxYwUdZ6jCXmI5DFKwVAbIsgB01M6pLDRoHOQbAO0M6DmBAWytg3xD+XEGQn1fjuVRg6qRi8hKjW2gYVecjgIDGShKjzNgiYizsA3pEcvkAFoqpRUBGfNulbgKgAUnLD6gp5GLKKn7AHSdhyYKDJo8M0W8+85Al52swqdKPFRv2hlgeRAlckUCvdd6ISA5I0lkdfs4jsOLdgb+mySRKzOOD5+/J19kBsLiZ+0sfmOzMGE+HWfp15e5Ri7iUPSFpSspJs7i4nEWboqQaIooKAS2ALtGSB0jI6XtX2RLtFvBc5BvWD6+Ktp55HkD5I7HcZYcImBm1P/duYIDQVC82RS/5T6Cw33sdNwd9LsSgrrsZM13NSQ4dM++ynezU3CCBmc40Uf2+2Hg3yWk4ZhJuR+KV3CyVU20poM/M1tySj34ZHv6ZVnIN8sunIijZglGQEbuWPafr4iKwaCalcfcAJCBELdm3YqgrgDmTORhrVup2w+gDk3qMtWtoPEDvn+oxgTkrwiJEpQBUKxosVcR9StOhirIyWcRsusye3OuCKiEgrxI9Ws0gPiq6EcRSgdI3dmQWj3SO9nq1jQE+dEar5fUrTUMcjZ0iIzq1QAItP7p3T31avOErh6tlw5q1cwbQk1SekFZ6Na3QypfDWAQUO/mqVFjfgBlMDT1C7izRcRGngDyOus+4AEGmcTpKfCBB92Z1oZKBVxkbbupNoQ5YFGBPqFiTWiRYIZ2fROiJuRX4CMHJmGrWlCcwfyCJuevDkR28I2TGX0P/JyY6iAosdIwLW2RT0oJv3BlePiQ1KYM7yKASRdMKX8RglkRWxsuXyUHc18hnEYYeTTF/IIVTRbdgt8dUrEtYF+FRfZPCY484VtlPQQTv9uaGkbv71dTYa8fVdMnUh9xwMpX/1X8tsynOhCNXN27lfkgC1Z5P1T/uQISn92BTesGhwMQYI8ruXjW+x3oKnBUtKCFk0sPlifaXXFiGULYQ2l4GTrPdPBiUdcPh+GtcFzRC0mPHuK8GnyhSEWBrLukTYAY1j/gO2UquiVnD5gq5sHZ2CTkmdotPgvejhdVV4PNF7Z/oSKLOTP7dqqe4Z319JxqBvxmEeZfXOH1YfGGjUtU3f+feHw+3s4vTmAhstUKGoI55Afs1CrBgfIHzlbMT0JHmK0QTa4eutFlD4lFhLZ0e1U7SIjtgR1vLjamMLftLN4ipGbahC9Y0qL8yJY9WBqlB5PQrZTUFGX7aXNiC15SXUu2N7QusIF1T45K3bIfVzpgEZV90YW/Tme5mJgaoWGfTOe1chKV0SAE2KYGazBXOMVFaL0lVAE5fUqXSaU6d1k81pC30Vg7S4wpIkNvGHZn6rkF4XwDPKoCwWV/3ky/pba36c+A18+DMG6mE01xG/p1qdXQNuud3iWTTXfc7LTviOZ5+jVdY9kBGK7bTgPmHnltZB5KhtkZL7SQeCHjitCHX+zCV2470Oan5oLHOnh2bhMSel7LVFpojs4OvDOPjc00jDGGArrTQpcnOhNS/95kIk1UIxXAzXRHX5Et4sFUADPTH0JmirkSnIW17lzcPjaCzFKc5HUeXhAz0PsC2Au5td5haXufRa7wAzn7RTYUy3PxwAitvdPELhdDX4wiznlIUVdDcZc0glla1TxZTRcCTEs9zFJzl+MwWdRjQ78hXkz0n9Q49tKOHLvSAEFrsaGHBpfD7qx227kUQXue9hTaa/2VN4Ggb43RGs373a/vf7vlanDxso/bZbZPhpt8vPDrL/wH22CDo5GeCN0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730" y="2883946"/>
            <a:ext cx="2010336" cy="2010336"/>
          </a:xfrm>
          <a:prstGeom prst="rect">
            <a:avLst/>
          </a:prstGeom>
          <a:noFill/>
        </p:spPr>
      </p:pic>
      <p:pic>
        <p:nvPicPr>
          <p:cNvPr id="1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038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2" y="30258"/>
            <a:ext cx="7514035" cy="689162"/>
          </a:xfrm>
          <a:effectLst/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Модель анализа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предприятия</a:t>
            </a:r>
            <a:r>
              <a:rPr lang="en-US" b="1" i="1" dirty="0">
                <a:solidFill>
                  <a:schemeClr val="tx1"/>
                </a:solidFill>
              </a:rPr>
              <a:t>\</a:t>
            </a:r>
            <a:r>
              <a:rPr lang="ru-RU" b="1" i="1" dirty="0">
                <a:solidFill>
                  <a:schemeClr val="tx1"/>
                </a:solidFill>
              </a:rPr>
              <a:t>системы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65779" y="4671170"/>
            <a:ext cx="457200" cy="342900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62318"/>
            <a:ext cx="34748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i="1" u="sng" dirty="0"/>
              <a:t>Анализ предприятия</a:t>
            </a:r>
            <a:r>
              <a:rPr lang="en-US" sz="1800" i="1" u="sng" dirty="0"/>
              <a:t>\</a:t>
            </a:r>
            <a:r>
              <a:rPr lang="ru-RU" sz="1800" i="1" u="sng" dirty="0"/>
              <a:t>системы: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5076" y="2897841"/>
            <a:ext cx="32893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i="1" u="sng" dirty="0"/>
              <a:t>Выстраивание архитектуры: 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10800000" flipH="1">
            <a:off x="3133165" y="3756934"/>
            <a:ext cx="5540189" cy="936090"/>
          </a:xfrm>
          <a:prstGeom prst="curvedDownArrow">
            <a:avLst>
              <a:gd name="adj1" fmla="val 30646"/>
              <a:gd name="adj2" fmla="val 50000"/>
              <a:gd name="adj3" fmla="val 2643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0800000">
            <a:off x="712694" y="2002090"/>
            <a:ext cx="5365377" cy="768004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730" y="2883946"/>
            <a:ext cx="2010336" cy="2010336"/>
          </a:xfrm>
          <a:prstGeom prst="rect">
            <a:avLst/>
          </a:prstGeom>
          <a:noFill/>
        </p:spPr>
      </p:pic>
      <p:pic>
        <p:nvPicPr>
          <p:cNvPr id="1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3866"/>
              </p:ext>
            </p:extLst>
          </p:nvPr>
        </p:nvGraphicFramePr>
        <p:xfrm>
          <a:off x="538053" y="1602068"/>
          <a:ext cx="5909812" cy="685800"/>
        </p:xfrm>
        <a:graphic>
          <a:graphicData uri="http://schemas.openxmlformats.org/drawingml/2006/table">
            <a:tbl>
              <a:tblPr firstCol="1" bandCol="1">
                <a:tableStyleId>{BC89EF96-8CEA-46FF-86C4-4CE0E7609802}</a:tableStyleId>
              </a:tblPr>
              <a:tblGrid>
                <a:gridCol w="2954906">
                  <a:extLst>
                    <a:ext uri="{9D8B030D-6E8A-4147-A177-3AD203B41FA5}">
                      <a16:colId xmlns:a16="http://schemas.microsoft.com/office/drawing/2014/main" val="290626833"/>
                    </a:ext>
                  </a:extLst>
                </a:gridCol>
                <a:gridCol w="2954906">
                  <a:extLst>
                    <a:ext uri="{9D8B030D-6E8A-4147-A177-3AD203B41FA5}">
                      <a16:colId xmlns:a16="http://schemas.microsoft.com/office/drawing/2014/main" val="80571373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effectLst/>
                        </a:rPr>
                        <a:t>1. Стратегия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4. Мониторинг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03399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>
                          <a:effectLst/>
                        </a:rPr>
                        <a:t>2. Процессы и структуры</a:t>
                      </a:r>
                      <a:endParaRPr lang="ru-RU" sz="1800" b="1" kern="1200" baseline="0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 3. Кадры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0946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3866"/>
              </p:ext>
            </p:extLst>
          </p:nvPr>
        </p:nvGraphicFramePr>
        <p:xfrm>
          <a:off x="2860629" y="3290660"/>
          <a:ext cx="5909812" cy="685800"/>
        </p:xfrm>
        <a:graphic>
          <a:graphicData uri="http://schemas.openxmlformats.org/drawingml/2006/table">
            <a:tbl>
              <a:tblPr firstCol="1" bandCol="1">
                <a:tableStyleId>{BC89EF96-8CEA-46FF-86C4-4CE0E7609802}</a:tableStyleId>
              </a:tblPr>
              <a:tblGrid>
                <a:gridCol w="2954906">
                  <a:extLst>
                    <a:ext uri="{9D8B030D-6E8A-4147-A177-3AD203B41FA5}">
                      <a16:colId xmlns:a16="http://schemas.microsoft.com/office/drawing/2014/main" val="290626833"/>
                    </a:ext>
                  </a:extLst>
                </a:gridCol>
                <a:gridCol w="2954906">
                  <a:extLst>
                    <a:ext uri="{9D8B030D-6E8A-4147-A177-3AD203B41FA5}">
                      <a16:colId xmlns:a16="http://schemas.microsoft.com/office/drawing/2014/main" val="80571373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effectLst/>
                        </a:rPr>
                        <a:t>1. Стратегия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4. Мониторинг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03399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1800" b="1" kern="1200" dirty="0">
                          <a:effectLst/>
                        </a:rPr>
                        <a:t>2. Процессы и структуры</a:t>
                      </a:r>
                      <a:endParaRPr lang="ru-RU" sz="1800" b="1" kern="1200" baseline="0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effectLst/>
                        </a:rPr>
                        <a:t> 3. Кадры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0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8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7269" y="0"/>
            <a:ext cx="7624482" cy="618565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Стратегическое видение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3146612" y="793378"/>
          <a:ext cx="4961964" cy="418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Картинки по запросу IDEA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65" y="1218489"/>
            <a:ext cx="719669" cy="7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AWARD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98" y="1395262"/>
            <a:ext cx="563843" cy="7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PROCESS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18" y="3033664"/>
            <a:ext cx="580745" cy="5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ownloadicons.net/sites/default/files/objective-88507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01" y="3038051"/>
            <a:ext cx="616699" cy="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pic>
        <p:nvPicPr>
          <p:cNvPr id="25602" name="Picture 2" descr="ÐÐ°ÑÑÐ¸Ð½ÐºÐ¸ Ð¿Ð¾ Ð·Ð°Ð¿ÑÐ¾ÑÑ ÑÐ¸Ð¿ Ð¸ Ð´ÐµÐ¹Ð» ÑÐ¾ÐºÐºÐ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046" y="2145576"/>
            <a:ext cx="2505495" cy="2505496"/>
          </a:xfrm>
          <a:prstGeom prst="rect">
            <a:avLst/>
          </a:prstGeom>
          <a:noFill/>
        </p:spPr>
      </p:pic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9050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22333" y="992816"/>
            <a:ext cx="3134438" cy="3752309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ts val="338"/>
              </a:spcBef>
            </a:pPr>
            <a:r>
              <a:rPr lang="ru-RU" sz="2400" b="1" dirty="0"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ПРОДУКТ</a:t>
            </a:r>
          </a:p>
          <a:p>
            <a:pPr algn="ctr">
              <a:spcBef>
                <a:spcPts val="338"/>
              </a:spcBef>
            </a:pPr>
            <a:endParaRPr lang="ru-RU" sz="2400" b="1" dirty="0">
              <a:solidFill>
                <a:schemeClr val="accent2"/>
              </a:solidFill>
              <a:effectLst>
                <a:glow rad="63500">
                  <a:schemeClr val="accent4">
                    <a:satMod val="175000"/>
                    <a:alpha val="8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38"/>
              </a:spcBef>
            </a:pPr>
            <a:r>
              <a:rPr lang="ru-RU" sz="2400" b="1" dirty="0"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КЛИЕНТЫ</a:t>
            </a:r>
          </a:p>
          <a:p>
            <a:pPr algn="ctr">
              <a:spcBef>
                <a:spcPts val="338"/>
              </a:spcBef>
            </a:pPr>
            <a:endParaRPr lang="ru-RU" sz="2400" b="1" dirty="0">
              <a:solidFill>
                <a:schemeClr val="accent2"/>
              </a:solidFill>
              <a:effectLst>
                <a:glow rad="63500">
                  <a:schemeClr val="accent4">
                    <a:satMod val="175000"/>
                    <a:alpha val="8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38"/>
              </a:spcBef>
            </a:pPr>
            <a:r>
              <a:rPr lang="ru-RU" sz="2400" b="1" dirty="0"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ПРОБЛЕМА</a:t>
            </a:r>
          </a:p>
          <a:p>
            <a:pPr algn="ctr">
              <a:spcBef>
                <a:spcPts val="338"/>
              </a:spcBef>
            </a:pPr>
            <a:endParaRPr lang="ru-RU" sz="2400" b="1" dirty="0">
              <a:solidFill>
                <a:schemeClr val="accent2"/>
              </a:solidFill>
              <a:effectLst>
                <a:glow rad="63500">
                  <a:schemeClr val="accent4">
                    <a:satMod val="175000"/>
                    <a:alpha val="8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38"/>
              </a:spcBef>
            </a:pPr>
            <a:r>
              <a:rPr lang="ru-RU" sz="2400" b="1" dirty="0"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РЕШЕНИЕ</a:t>
            </a:r>
          </a:p>
          <a:p>
            <a:pPr algn="ctr">
              <a:spcBef>
                <a:spcPts val="338"/>
              </a:spcBef>
            </a:pPr>
            <a:endParaRPr lang="ru-RU" sz="2400" b="1" dirty="0">
              <a:solidFill>
                <a:schemeClr val="accent2"/>
              </a:solidFill>
              <a:effectLst>
                <a:glow rad="63500">
                  <a:schemeClr val="accent4">
                    <a:satMod val="175000"/>
                    <a:alpha val="8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38"/>
              </a:spcBef>
            </a:pPr>
            <a:r>
              <a:rPr lang="ru-RU" sz="2400" b="1" dirty="0">
                <a:effectLst>
                  <a:glow rad="63500">
                    <a:schemeClr val="accent4">
                      <a:satMod val="175000"/>
                      <a:alpha val="8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ЦЕННОСТЬ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116183" y="-121021"/>
            <a:ext cx="5776868" cy="838200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chemeClr val="tx1"/>
                </a:solidFill>
              </a:rPr>
              <a:t>Стратегическое видение: идея</a:t>
            </a:r>
          </a:p>
        </p:txBody>
      </p:sp>
      <p:pic>
        <p:nvPicPr>
          <p:cNvPr id="2050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91" y="956174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80" y="1758100"/>
            <a:ext cx="504339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diamond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1" y="4223663"/>
            <a:ext cx="503081" cy="5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LIGHTNING IC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28" y="2621599"/>
            <a:ext cx="562621" cy="5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SOLUTION IC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78" y="3365694"/>
            <a:ext cx="583722" cy="5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573024" y="938179"/>
            <a:ext cx="2709019" cy="695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atin typeface="Lobster" panose="02000506000000020003" pitchFamily="2" charset="-52"/>
              </a:rPr>
              <a:t>Идея</a:t>
            </a:r>
          </a:p>
          <a:p>
            <a:r>
              <a:rPr lang="ru-RU" sz="1600" b="1" i="1" dirty="0">
                <a:latin typeface="+mn-lt"/>
              </a:rPr>
              <a:t>«Мы предложим…»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64162" y="4671171"/>
            <a:ext cx="457200" cy="342900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pic>
        <p:nvPicPr>
          <p:cNvPr id="23554" name="Picture 2" descr="ÐÐ°ÑÑÐ¸Ð½ÐºÐ¸ Ð¿Ð¾ Ð·Ð°Ð¿ÑÐ¾ÑÑ ÑÐ¸Ð¿ Ð¸ Ð´ÐµÐ¹Ð» ÑÐ¾ÐºÐºÐ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541" y="2372985"/>
            <a:ext cx="1735931" cy="2407445"/>
          </a:xfrm>
          <a:prstGeom prst="rect">
            <a:avLst/>
          </a:prstGeom>
          <a:noFill/>
        </p:spPr>
      </p:pic>
      <p:pic>
        <p:nvPicPr>
          <p:cNvPr id="1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583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573307" y="994203"/>
            <a:ext cx="2333767" cy="74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atin typeface="Lobster" panose="02000506000000020003" pitchFamily="2" charset="-52"/>
              </a:rPr>
              <a:t>Результат</a:t>
            </a:r>
          </a:p>
          <a:p>
            <a:r>
              <a:rPr lang="ru-RU" sz="1600" b="1" i="1" dirty="0">
                <a:latin typeface="+mn-lt"/>
              </a:rPr>
              <a:t>«Мы достигнем…»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965705" y="1258282"/>
            <a:ext cx="2761436" cy="1121846"/>
          </a:xfrm>
          <a:prstGeom prst="cloudCallout">
            <a:avLst>
              <a:gd name="adj1" fmla="val -66154"/>
              <a:gd name="adj2" fmla="val 402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 все это возможно на основе вашей идеи? Серьёзно?!!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11716" y="-24937"/>
            <a:ext cx="7334113" cy="699247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Стратегическое видение: результат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17059" y="3690338"/>
            <a:ext cx="2514605" cy="895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dirty="0">
                <a:latin typeface="+mn-lt"/>
              </a:rPr>
              <a:t>РЕЗУЛЬТАТ ДЛЯ НАС</a:t>
            </a:r>
          </a:p>
          <a:p>
            <a:pPr algn="ctr"/>
            <a:endParaRPr lang="ru-RU" sz="2500" i="1" dirty="0">
              <a:latin typeface="Lobster" panose="02000506000000020003" pitchFamily="2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65378" y="3670169"/>
            <a:ext cx="2554946" cy="942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dirty="0">
                <a:latin typeface="+mn-lt"/>
              </a:rPr>
              <a:t>РЕЗУЛЬТАТ ДЛЯ КЛИЕНТОВ</a:t>
            </a:r>
          </a:p>
          <a:p>
            <a:pPr algn="ctr"/>
            <a:endParaRPr lang="ru-RU" sz="2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64161" y="4671170"/>
            <a:ext cx="457200" cy="342900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10" name="Picture 10" descr="http://pngimg.com/uploads/chip_and_dale/chip_and_dale_PNG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25" y="2732492"/>
            <a:ext cx="1300199" cy="2096093"/>
          </a:xfrm>
          <a:prstGeom prst="rect">
            <a:avLst/>
          </a:prstGeom>
          <a:noFill/>
        </p:spPr>
      </p:pic>
      <p:pic>
        <p:nvPicPr>
          <p:cNvPr id="51202" name="Picture 2" descr="ÐÐ°ÑÑÐ¸Ð½ÐºÐ¸ Ð¿Ð¾ Ð·Ð°Ð¿ÑÐ¾ÑÑ ÑÐ¸Ð¿ Ð¸ Ð´ÐµÐ¹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9092" y="2003612"/>
            <a:ext cx="1939410" cy="1486881"/>
          </a:xfrm>
          <a:prstGeom prst="rect">
            <a:avLst/>
          </a:prstGeom>
          <a:noFill/>
        </p:spPr>
      </p:pic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67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770284" y="1075335"/>
            <a:ext cx="3061251" cy="773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i="1" dirty="0">
                <a:latin typeface="Lobster" panose="02000506000000020003" pitchFamily="2" charset="-52"/>
              </a:rPr>
              <a:t>Процесс</a:t>
            </a:r>
          </a:p>
          <a:p>
            <a:r>
              <a:rPr lang="ru-RU" sz="1800" b="1" i="1" dirty="0">
                <a:latin typeface="+mn-lt"/>
              </a:rPr>
              <a:t>Как мы будем работать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2237186"/>
              </p:ext>
            </p:extLst>
          </p:nvPr>
        </p:nvGraphicFramePr>
        <p:xfrm>
          <a:off x="3861157" y="1179555"/>
          <a:ext cx="5282843" cy="375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5" y="1658375"/>
            <a:ext cx="6075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relations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48" y="1771877"/>
            <a:ext cx="6075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assembly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50" y="3630292"/>
            <a:ext cx="6075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21977" y="1"/>
            <a:ext cx="6979025" cy="67235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Стратегическое видение: процесс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64162" y="4671171"/>
            <a:ext cx="457200" cy="342900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304085"/>
            <a:ext cx="2891118" cy="2327351"/>
          </a:xfrm>
          <a:prstGeom prst="rect">
            <a:avLst/>
          </a:prstGeom>
          <a:noFill/>
        </p:spPr>
      </p:pic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9738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3355580" y="849827"/>
            <a:ext cx="2005481" cy="74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i="1" dirty="0">
                <a:latin typeface="Lobster" panose="02000506000000020003" pitchFamily="2" charset="-52"/>
              </a:rPr>
              <a:t>Признание</a:t>
            </a:r>
          </a:p>
          <a:p>
            <a:r>
              <a:rPr lang="ru-RU" sz="1600" b="1" i="1" dirty="0">
                <a:latin typeface="+mn-lt"/>
              </a:rPr>
              <a:t>«Мы станем…»</a:t>
            </a:r>
          </a:p>
        </p:txBody>
      </p:sp>
      <p:pic>
        <p:nvPicPr>
          <p:cNvPr id="9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8" y="2770095"/>
            <a:ext cx="907162" cy="9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relations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27" y="2798927"/>
            <a:ext cx="861273" cy="8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investor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r="24027"/>
          <a:stretch/>
        </p:blipFill>
        <p:spPr bwMode="auto">
          <a:xfrm>
            <a:off x="5230902" y="2748951"/>
            <a:ext cx="779933" cy="7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society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4" y="2786927"/>
            <a:ext cx="874059" cy="8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6824" y="1"/>
            <a:ext cx="7530352" cy="672353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Стратегическое видение: признание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732" y="3761114"/>
            <a:ext cx="1761026" cy="74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latin typeface="+mn-lt"/>
              </a:rPr>
              <a:t>Для клиентов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75643" y="3767837"/>
            <a:ext cx="1821546" cy="74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latin typeface="+mn-lt"/>
              </a:rPr>
              <a:t>Для сотрудников</a:t>
            </a:r>
            <a:endParaRPr lang="ru-RU" sz="1400" dirty="0"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47347" y="3747665"/>
            <a:ext cx="1761026" cy="745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latin typeface="+mn-lt"/>
              </a:rPr>
              <a:t>Для инвесторов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65258" y="3767837"/>
            <a:ext cx="1761026" cy="710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202500" tIns="81000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latin typeface="+mn-lt"/>
              </a:rPr>
              <a:t>Для общества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11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1052343" y="1259106"/>
            <a:ext cx="1374641" cy="759620"/>
          </a:xfrm>
          <a:prstGeom prst="cloudCallout">
            <a:avLst>
              <a:gd name="adj1" fmla="val 115805"/>
              <a:gd name="adj2" fmla="val 68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Нас будут любить?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6716806" y="1071283"/>
            <a:ext cx="1776706" cy="960890"/>
          </a:xfrm>
          <a:prstGeom prst="cloudCallout">
            <a:avLst>
              <a:gd name="adj1" fmla="val -102499"/>
              <a:gd name="adj2" fmla="val 61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Да! </a:t>
            </a:r>
            <a:br>
              <a:rPr lang="ru-RU" dirty="0">
                <a:solidFill>
                  <a:sysClr val="windowText" lastClr="000000"/>
                </a:solidFill>
              </a:rPr>
            </a:br>
            <a:r>
              <a:rPr lang="ru-RU" dirty="0">
                <a:solidFill>
                  <a:sysClr val="windowText" lastClr="000000"/>
                </a:solidFill>
              </a:rPr>
              <a:t>Потому что мы реально крутые!</a:t>
            </a: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 b="47911"/>
          <a:stretch>
            <a:fillRect/>
          </a:stretch>
        </p:blipFill>
        <p:spPr bwMode="auto">
          <a:xfrm>
            <a:off x="3281083" y="1750850"/>
            <a:ext cx="2675825" cy="1078743"/>
          </a:xfrm>
          <a:prstGeom prst="rect">
            <a:avLst/>
          </a:prstGeom>
          <a:noFill/>
        </p:spPr>
      </p:pic>
      <p:pic>
        <p:nvPicPr>
          <p:cNvPr id="2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75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148" y="711518"/>
            <a:ext cx="8880832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идеи:</a:t>
            </a: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гостиница 3*.</a:t>
            </a:r>
          </a:p>
          <a:p>
            <a:pPr>
              <a:lnSpc>
                <a:spcPct val="150000"/>
              </a:lnSpc>
            </a:pPr>
            <a:r>
              <a:rPr lang="ru-RU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–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путешественники.</a:t>
            </a:r>
          </a:p>
          <a:p>
            <a:pPr marL="214313" indent="-214313" algn="just">
              <a:lnSpc>
                <a:spcPct val="150000"/>
              </a:lnSpc>
            </a:pPr>
            <a:endParaRPr lang="ru-RU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7326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148" y="711518"/>
            <a:ext cx="8880832" cy="24929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идеи:</a:t>
            </a: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гостиница 3*.</a:t>
            </a:r>
          </a:p>
          <a:p>
            <a:pPr>
              <a:lnSpc>
                <a:spcPct val="150000"/>
              </a:lnSpc>
            </a:pPr>
            <a:r>
              <a:rPr lang="ru-RU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–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путешественники.</a:t>
            </a:r>
          </a:p>
          <a:p>
            <a:pPr algn="just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мест и коммуникаций для работы;</a:t>
            </a:r>
          </a:p>
          <a:p>
            <a:pPr algn="just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гостиницы.</a:t>
            </a:r>
          </a:p>
        </p:txBody>
      </p:sp>
      <p:sp>
        <p:nvSpPr>
          <p:cNvPr id="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36732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83" y="61044"/>
            <a:ext cx="7514035" cy="646235"/>
          </a:xfr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Рассматриваемые вопросы</a:t>
            </a:r>
          </a:p>
        </p:txBody>
      </p:sp>
      <p:sp>
        <p:nvSpPr>
          <p:cNvPr id="1026" name="AutoShape 2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0271" y="838200"/>
            <a:ext cx="3267635" cy="92333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2700" dirty="0"/>
              <a:t>Ожидания</a:t>
            </a:r>
            <a:endParaRPr lang="ru-RU" sz="2100" dirty="0"/>
          </a:p>
          <a:p>
            <a:pPr algn="r">
              <a:spcAft>
                <a:spcPts val="900"/>
              </a:spcAft>
            </a:pPr>
            <a:r>
              <a:rPr lang="en-US" sz="2100" dirty="0"/>
              <a:t> </a:t>
            </a:r>
            <a:r>
              <a:rPr lang="ru-RU" sz="2100" dirty="0"/>
              <a:t>результат? </a:t>
            </a:r>
          </a:p>
        </p:txBody>
      </p: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5687" y="847252"/>
            <a:ext cx="595054" cy="524350"/>
          </a:xfrm>
          <a:prstGeom prst="rect">
            <a:avLst/>
          </a:prstGeom>
          <a:noFill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8564162" y="4671171"/>
            <a:ext cx="457200" cy="342900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148" y="711518"/>
            <a:ext cx="8880832" cy="39472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идеи:</a:t>
            </a:r>
          </a:p>
          <a:p>
            <a:pPr lvl="0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гостиница 3*.</a:t>
            </a:r>
          </a:p>
          <a:p>
            <a:pPr>
              <a:lnSpc>
                <a:spcPct val="150000"/>
              </a:lnSpc>
            </a:pPr>
            <a:r>
              <a:rPr lang="ru-RU" sz="2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–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путешественники.</a:t>
            </a:r>
          </a:p>
          <a:p>
            <a:pPr algn="just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мест и коммуникаций для работы;</a:t>
            </a:r>
          </a:p>
          <a:p>
            <a:pPr algn="just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гостиницы.</a:t>
            </a:r>
          </a:p>
          <a:p>
            <a:pPr algn="just">
              <a:lnSpc>
                <a:spcPct val="150000"/>
              </a:lnSpc>
            </a:pPr>
            <a:r>
              <a:rPr lang="ru-RU" sz="21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бизнес-гостиницы 3* для комфортной работы и отдыха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</a:t>
            </a: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путешественников.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12</a:t>
            </a:r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367326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490" y="1600201"/>
            <a:ext cx="4020887" cy="2662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Для клиентов: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Комфортное размещение и услуги: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 Работа наедине и в компании;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Отдых.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922" y="848350"/>
            <a:ext cx="1571328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37961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490" y="1600201"/>
            <a:ext cx="4020887" cy="2662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Для клиентов: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Комфортное размещение и услуги: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 Работа наедине и в компании;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Отдых.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8757" y="1586754"/>
            <a:ext cx="4083101" cy="2662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Для себя: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Номерной фонд: 160-180;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Заполненность</a:t>
            </a:r>
            <a:r>
              <a:rPr lang="ru-RU" sz="1800" dirty="0">
                <a:solidFill>
                  <a:schemeClr val="tx1"/>
                </a:solidFill>
              </a:rPr>
              <a:t> в день: 80%;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Центр города;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Стоимость: 2500 – 5000.</a:t>
            </a:r>
          </a:p>
          <a:p>
            <a:pPr algn="ctr"/>
            <a:endParaRPr lang="ru-RU" sz="1800" b="1" i="1" u="sng" dirty="0"/>
          </a:p>
        </p:txBody>
      </p:sp>
      <p:sp>
        <p:nvSpPr>
          <p:cNvPr id="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922" y="848350"/>
            <a:ext cx="1571328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37961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62" y="1305548"/>
            <a:ext cx="4359798" cy="170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2325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Взаимоотношения: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Обеспечение сервиса;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Быстрая коммуникация;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Обучение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ru-RU" sz="1800" dirty="0">
                <a:solidFill>
                  <a:schemeClr val="tx1"/>
                </a:solidFill>
              </a:rPr>
              <a:t>студенты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8942" y="1"/>
            <a:ext cx="8606117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370" y="592856"/>
            <a:ext cx="1166986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Процесс:</a:t>
            </a:r>
          </a:p>
        </p:txBody>
      </p:sp>
      <p:pic>
        <p:nvPicPr>
          <p:cNvPr id="1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156500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62" y="1305548"/>
            <a:ext cx="4359798" cy="170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2325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Взаимоотношения: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Обеспечение сервиса;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Быстрая коммуникация;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Обучение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ru-RU" sz="1800" dirty="0">
                <a:solidFill>
                  <a:schemeClr val="tx1"/>
                </a:solidFill>
              </a:rPr>
              <a:t>студенты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1397" y="1305548"/>
            <a:ext cx="4321583" cy="170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2325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Работа с клиентами: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Сервис;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Скидочная</a:t>
            </a:r>
            <a:r>
              <a:rPr lang="ru-RU" sz="1800" dirty="0">
                <a:solidFill>
                  <a:schemeClr val="tx1"/>
                </a:solidFill>
              </a:rPr>
              <a:t> система.</a:t>
            </a:r>
          </a:p>
          <a:p>
            <a:pPr algn="ctr"/>
            <a:endParaRPr lang="ru-RU" sz="1800" b="1" i="1" u="sng" dirty="0"/>
          </a:p>
        </p:txBody>
      </p:sp>
      <p:sp>
        <p:nvSpPr>
          <p:cNvPr id="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8942" y="1"/>
            <a:ext cx="8606117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370" y="592856"/>
            <a:ext cx="1166986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Процесс:</a:t>
            </a:r>
          </a:p>
        </p:txBody>
      </p:sp>
      <p:pic>
        <p:nvPicPr>
          <p:cNvPr id="1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156500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62" y="1305548"/>
            <a:ext cx="4359798" cy="170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2325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Взаимоотношения: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Обеспечение сервиса;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Быстрая коммуникация;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Обучение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ru-RU" sz="1800" dirty="0">
                <a:solidFill>
                  <a:schemeClr val="tx1"/>
                </a:solidFill>
              </a:rPr>
              <a:t>студенты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1397" y="1305548"/>
            <a:ext cx="4321583" cy="170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2325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Работа с клиентами: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Сервис;</a:t>
            </a:r>
          </a:p>
          <a:p>
            <a:pPr marL="257175" indent="-257175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/>
                </a:solidFill>
              </a:rPr>
              <a:t>Скидочная</a:t>
            </a:r>
            <a:r>
              <a:rPr lang="ru-RU" sz="1800" dirty="0">
                <a:solidFill>
                  <a:schemeClr val="tx1"/>
                </a:solidFill>
              </a:rPr>
              <a:t> система.</a:t>
            </a:r>
          </a:p>
          <a:p>
            <a:pPr algn="ctr"/>
            <a:endParaRPr lang="ru-RU" sz="18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0096" y="3418523"/>
            <a:ext cx="6476093" cy="1263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1800" b="1" i="1" u="sng" dirty="0">
                <a:solidFill>
                  <a:schemeClr val="tx1"/>
                </a:solidFill>
              </a:rPr>
              <a:t>Технологии:</a:t>
            </a:r>
          </a:p>
          <a:p>
            <a:pPr marL="257175" indent="-257175" algn="ctr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Технологическое оснащение территории.</a:t>
            </a:r>
          </a:p>
        </p:txBody>
      </p:sp>
      <p:sp>
        <p:nvSpPr>
          <p:cNvPr id="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68942" y="1"/>
            <a:ext cx="8606117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370" y="592856"/>
            <a:ext cx="1166986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Процесс:</a:t>
            </a:r>
          </a:p>
        </p:txBody>
      </p:sp>
      <p:pic>
        <p:nvPicPr>
          <p:cNvPr id="1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1565006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Общественное признание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468" y="1203263"/>
            <a:ext cx="4396642" cy="1698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Клиенты:</a:t>
            </a:r>
          </a:p>
          <a:p>
            <a:pPr indent="5954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Комфортное совмещение работы и отдыха.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2168" y="3181395"/>
            <a:ext cx="3622927" cy="1631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Сотрудники: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Возможность совмещения работы и учебы + обучение;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19066" y="0"/>
            <a:ext cx="8606117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370" y="592855"/>
            <a:ext cx="1493037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Признание:</a:t>
            </a:r>
          </a:p>
        </p:txBody>
      </p:sp>
      <p:pic>
        <p:nvPicPr>
          <p:cNvPr id="15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76" y="1089366"/>
            <a:ext cx="740806" cy="7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relation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40" y="3124789"/>
            <a:ext cx="703332" cy="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2554774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Общественное признание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468" y="1093535"/>
            <a:ext cx="4396642" cy="15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Клиенты:</a:t>
            </a:r>
          </a:p>
          <a:p>
            <a:pPr indent="5954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Комфортное совмещение работы и отдыха.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1728" y="1093536"/>
            <a:ext cx="3877056" cy="1515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Общество: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Привлечение финансов в город.</a:t>
            </a:r>
          </a:p>
          <a:p>
            <a:pPr algn="ctr"/>
            <a:endParaRPr lang="ru-RU" sz="18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468" y="2838764"/>
            <a:ext cx="4396642" cy="1645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Акционеры:</a:t>
            </a:r>
          </a:p>
          <a:p>
            <a:pPr marL="257175" indent="-257175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Стабильный доход.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3920" y="2852211"/>
            <a:ext cx="3877056" cy="1631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Сотрудники: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Возможность совмещения работы и учебы + обучение;</a:t>
            </a:r>
            <a:endParaRPr lang="ru-RU" sz="2100" b="1" i="1" u="sng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Процесс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19066" y="0"/>
            <a:ext cx="8606117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Ожидаемые результаты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370" y="507511"/>
            <a:ext cx="1493037" cy="55399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Признание:</a:t>
            </a:r>
          </a:p>
        </p:txBody>
      </p:sp>
      <p:pic>
        <p:nvPicPr>
          <p:cNvPr id="15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76" y="1016214"/>
            <a:ext cx="740806" cy="7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relations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40" y="2844373"/>
            <a:ext cx="703332" cy="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society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66" y="1026975"/>
            <a:ext cx="713774" cy="7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investor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r="24027"/>
          <a:stretch/>
        </p:blipFill>
        <p:spPr bwMode="auto">
          <a:xfrm>
            <a:off x="3734608" y="2844133"/>
            <a:ext cx="636908" cy="6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8496" y="4854309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793377" y="0"/>
            <a:ext cx="7570694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700" b="1" i="1" dirty="0"/>
              <a:t>Пример 1: Стратегическое видение </a:t>
            </a:r>
          </a:p>
        </p:txBody>
      </p:sp>
    </p:spTree>
    <p:extLst>
      <p:ext uri="{BB962C8B-B14F-4D97-AF65-F5344CB8AC3E}">
        <p14:creationId xmlns:p14="http://schemas.microsoft.com/office/powerpoint/2010/main" val="255477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0.gstatic.com/images?q=tbn:ANd9GcSY9WZMGBiCXhp1Wn20H0Kr8hJKPbL1cQ-rcdrwzfNR0zcYEB7K4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128822" y="1659031"/>
            <a:ext cx="2057400" cy="125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179085"/>
            <a:ext cx="7530352" cy="47556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Цель и стратегия</a:t>
            </a:r>
          </a:p>
        </p:txBody>
      </p:sp>
      <p:sp>
        <p:nvSpPr>
          <p:cNvPr id="15364" name="AutoShape 4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MSEhUSEhMVEhUXFxcVEhgYFxYaFRcSGBcXGBUVFxgYHSggGBslGxUYITEhJyorLy4uGB8zODMtNygtLisBCgoKDg0OGxAQGy0mICYtMC8vLS8tLS8vLS0rLS0tLS0tLS4tLS0tLS0vLS0tLS0tLS0tLS0tLS0tLS0tLS0tLf/AABEIANkA6QMBEQACEQEDEQH/xAAcAAEAAwEBAQEBAAAAAAAAAAAABQYHBAMBAgj/xABHEAACAQIBCAcFBgMGBAcAAAABAgADEQQFBhIhMUFRYQcTInGBkaEyQlKxwSNicoKS0RRDojNTssLh8BYkY/EVNFRzg5PD/8QAGwEBAAIDAQEAAAAAAAAAAAAAAAQFAgMGAQf/xAA4EQACAQMBBAgGAQMEAwEAAAAAAQIDBBEhBRIxQRNRYXGBkbHRIjKhweHwQhQzUgYVI/E0Q3JT/9oADAMBAAIRAxEAPwDcYAgCAIAgCAIAgCAIAgCAIAgCAIAgCAIAgCAIAgCAIAgCAIAgCAIAgCAIAgCAIAgHwmeNpcQfZ6BAEAQBAEAQBAEAQBAEAQBAEAQBAEAQBAEAQBAEAQBAEAQBAIjEYnSN927unPXF10ks8uRNhT3UMHjrOEJ1NqHI7pnZXu7UVOT0fqeVaWY7yJeXxDEAQBAPOrXVfaZV7yB855nB6ot8Ec//AIrQ/vqX/wBifvPN6PWbOhqf4vyZ7UsUjey6t3MD8p6mmYSi48Ue09MRAEAQBAEAQBAEAQBAEAQBAEAQBAEAQBAOfH1dCk7cFJ9JGvJuFvOS5J+hspR3ppdpWxX7IPIGcYquIotN3Uj8TiTuOvd3zTKq85RsUS64Kv1lNH+JQfEjXO8oVelpRn1pMpZx3ZNEZl3OnC4TVWqjTtcU17VQ8OyNg5mwmU6sYcWSLeyrV/kjp18vMoWVulKs1xhqS0huap2n/SLKvm0iyun/ABRdUdiQWtWWe7RfvkVPH5yYyt/aYmqeQbQX9KWE0SqzlxZZ07K3p/LBevqRLKCbkXPE7fOayUm0sIaI4RgZPgQXvYX9YGXwJPBZdxNL+zr1F5aWkPJriZxqTjwZFqWdCp80F5Y9C05K6SK6WFZRUHFdTeTXB81m6N3JfMisrbEpvWlLHfqvf1LxkbPCliPYIY7SuyoON0OsjmLiS4VoT4MpbizrUPnWnXy8yew+NR9hE2kU6IAgCAIAgCAIAgCAIAgCAIAgHwm08bSWWOJ4NjaY2tbwMiyv7ePGXqbFRm+CI/LmKWph6qUnVqhUhVDLcnhrM017mhXoyjCaeV1m2lTlConJMg/4CtoL2QSFANmU67a985WpY3GW4rK7GiwVaBEYwMpswKnmCJElSnB4msG5ST4ERl3PHE00XC0T1QC3aoP7RgxJsD7gGzVr5idPs+4l/TRiuWV9STa7Pozbqz17OX5KSzXJJNyTck6ySd5J2mbi4WiLJkbMfG4mxFLqkPvVezq5LbSPlbnN0KE5ECvtO3paZy+pe/AuGTuiqkLGvXeod4QBF9dI+okiNoubKqrtuo/7cUu/X2J3DZgZPT+Rpc2eo3oWt6TaremuRDntS6l/PySX2On/AIMwH/paXlPegp/4o1/7hdf/AKPzOXE9H+T3/kFDxSpUHppW9J47em+RshtS6j/LPek/sQWUeiqmddDEOh4VAHHdddEj1mmVouTJtLbk1/cin3ae5Tss5n4vC3L0tNB79PtLbifeXvIAkapQnDii1obQoVtFLD6np+CFptYgg2I1gg2IPEEbJHyTGsrDLdkPO5hZcSSeFUDtj8YHtjnt75LpXbWk+HWUl5smMvio6Pq5eHV6F9wWWittIh1IurA3UjiDLFNNZRz0ouL3ZLDJ/D4lXFwZ6YntAEAQBAEAQBAEAQBAEAQDyxFEONE3HMGxB4gzTXoxrQ3ZZ8NGZQk4vKIbGZDqt7GIt+JAfUESpqbHcv8A2ea9sEuN2lxj9SvYnNvEUnFRq9LR13sH0rWINh48ZBurCNtT3pSRJp3KqaJMhXxbITZ2Ug7iRK6nvYymyU4rmj1TOSqBovo1V3hwPn+95MjUm1iTz3mp0Y8VoR+UMirjqiVMOwpD2awe5Cbwy21ttOru2a7ZUrqjbvcqfCnrzaJ1vddDTaks9WC85sZsYLCWZStWr/eVLaQP3BsQd2viTLmheWX8aib7ypu7u5r6S0XUvv1loFVfiHmJOVxSfCS80V26+o+6Y4iZ9JDrR5hn3SE93k+Z4fZkBAEAQCp5y5i0MTd6YFCrt0lHYY/fX6ix79kjVbaM9VoyytNp1aPwy+KPV7MyzK2Sa2FqdXWXRbaDtVh8SneP9m0rKlOUHiR0tC4p1470H+O87MgZbbDnQa70WPaTeD8acG+frM6Fw6T7CNe2MLiOVpLk/sy8YXHGnovTbTptrUjYR9CN4lvGSkso5SpTlCTjJYaLZk3KS1Rt1zIwO+AIAgCAIAgCAIAgCAIAgAwCm5Xx3WubeyNndu/fxnz/AGneu5rNr5eC7vzxLy2o9HDtKljE1nvM2UZaI3Mj0wr1HWnTBLMbKOf7c5Y0k5tRXFmEpKKyzScHmgtKmFSoQ9hpm11Z7azbaB4yfc7Dp1knvNP6eRW/1ss6rQ48XgcRS1lNNeKa/MbR5Tn7nYdejqlldnsSIXFOfPBzUspc5WblSBv3Uzqp5QMzjcTiYOmjqp5RkuF7JcTW6R00spDjJtLaTXM1SoHjlGrVYaVCu1Nxr0SFam/IhgSPykS0obVy8SehiqaitYp/T0/JA0ekCrQcU8ZQBB2VKWq446DHz7UtZXDg8TWnWiTT2dTuIb9CWvOL5eK9i55IyzQxS6dCorjeNjL+JTrHjJEKkZrMWV1a3qUXiosHfMzScGWskUsVTNKstxtU+8rbmU7j/szXUpxqLEjdQuJ0J78H+TGs4chVMHV6uprB103A1OvHkRvG7xBlNWpOlLDOttbqFxDej4rqOjNzKwpE0qh+xc6/uNucfWbLa46OWHwf0I20bLp4b0fmX17PYtFKu1Cpa/7EbiJcHLF1yXjxVXnPTw74AgCAIAgCAIAgCAIAgHDlmto0m4myj8xtK7atSULWW7xennob7aO9UWe8q9TDzjJ22C4jUIXH4Y6VgL32cTeZ0k1hGW8i25qZvCgOtqD7Vh+heA5nefDv6/Z9m6Md6fzP6fvMqbq46R7seHqT2JxC00Z3YIqglmJsABtJMsW0tWRoxcmoxWWzKM7ukOpWJpYQmlS2GprFV/w76a/1d2yQaty3pE6Sy2TGn8dbV9XJe/p3lOwuUqlPYxI4HWP9JXVbanV+Za9ZZ1LenPivInsDnDfUeyeezwMq62zmtVqiuq2k4arVE1h8skb5BdCUeBEcUyQpZXU7QD6HzE8ef5xT+jMdzqZ6fx1rm9ht27BI/wAWfhPd3TU4c88FfA0apU6V0OzWFZW28NVvKduoSVpTUuKSMNmVFG6ks6NMo+Axb0nFSk5RxsZTr7uY5HVIqk4vMWdFUpxqR3ZrKNWzOz0XE2o17JW90jUlTu+FuW/dwFlb3Sn8MuPqczfbNdH46esfqvwXGTCqIzOHIyYui1J9R2o29H3MPqN4JmqtSVSO6yRbXEqFRTj49qMUxuDejUalUFnQ2YfUcQRYjkZQzi4ycXxOwp1I1IKceDLLkPFdfRNI66lIXp8Wp/D4ftLSxrb0dx8V6fg57atruT6WPB8e/wDJKZDyiabDXqk4qTQMLXDqCJ6eHrAEAQBAEAQBAEAQBAKh0iZfTDU6SW0neoGAvsRDcsfGw8TwkDaEVOlu8858iy2dazrSlJcEvq+R5YDLWGxBRadQF39lNene1yLcgDr2apUf0zm8RWpulTq003KLwuZZMFktUIdgCw2cu7nzlpZ7OhRe/LWXoV9W4c9FwO2rUCqWYhVAJYnUABrJJ3CWXA0JNvCMTz5zubGvoISuHU9gbDUI/mP9Bu27dlbWrb7wuB1uz7BW8d6Xzv6di+7/AF1aaCyJfN7NvEY1rUU7INnqNqpryvvPIXPdNlOlKfAi3N5St18b16lxNLyL0a4WkAa5bEvvv2ad+SA6x+ImTIW0Fx1Ofr7Yrz+T4V9fP2wSeVczMNVA0F/h2AsDTAC6tl02H0POYVrGlU5YfYQoXVRPLee8qGU8z8XQBZAMQo3U9VS3HQbV4AkysnsmedGiUryGNUyNyThsRVqBXw9bRB1oabjS4B2YABeI38bXE322yKcJb09X9DTVu3JYjoTmfeKxNqZpV9F0BLU0JUkn74NmsBaxFtusywrRqPDg8GVnVt45jWjnPPq/esoFTK1SvqqqgdSbkU1SoeT6IF/KV1eUn8y1L+ypwim4N4fLOV4H1DvGo7RxB3ESKyazWsxM5v4lOpqn7ZBt/vE2aX4hv8Dv1W1pc9It2XFfU5faNl0Mt+Hyv6Pq9i2SaVhRukzImmgxSDtJZavOmTqb8pPkTwlff0cx6RcuPcXOyLndl0MuD4d/5KBk7FmjUWoPdOscV2EeUrKdR05qS5F3cUVWpuD5llyioRwy+ywDr3Hb/vnOiTTWUca04vD4lqzWyjfskz0xLTAEAQBAEAQBAEAQBAMBzxyx/F4upVBugOhS4dWtwCO83b80qq09+bZ2tjb9BQjB8eL737cC79EWQ7I+Mca3vTo8kB7bDvYW/Jzkq1hpvMqNtXOZKiuWr7+X09TR5LKEzDpWzkuf4KkdWpsQQdu9aXyY/l5yFc1P4LxOh2PZ/wDvn4e/2Rm0hl+WzMbM5sa3WVLrh1NiRqNRhtRTuHFvAa9Y30aO+8vgVm0NoK3W7HWT+na/sv17NhMMlJFp01CIosqqLADulikksI5Sc5Tk5SeWz2npiIAgEZnBlDqaRO86hAM4pUnrPquxJnh6WTKOYaVaHZsuIAurbj9x+XPd5gx7i3VRacSdY3sreWHrF8V90ZnVoMjMjqVZSQwO0EbRKWSaeGdXGSklKLymdGTsW9GolWmbMhuPqDyIuD3zyM3CSkuKMKtONSDhLgzcMl45a9JKybHF+471PMG48J0NOoqkVJczjK1KVKbhLij2xFFXVkYXVgVYcVIsRMpJNYZjGTi1JcUYblLBGhWqUW2oxXvHut4ix8ZzlSG5JxfI7SjVVWnGa5omsHU6zCfepNb8h/7/ANMtrCpvUsdWhzm1aO5X3l/LXx5nXkHF6LDkfQyaVppWDq6SAz08PeAIAgCAIAgH5dgASdgFz3CepZ0PG8LJUsblVy1wxHCxItLGFBJYwVNS4k3nJw5Zzw0cJXUn7XQ0aZG/TIQnkV0r+Eh31B0qbnHh6Frsaqrm5jSn396WplGFw7VHSmntOyon4mIUeplCll4R9AnNQi5y4LXyP6LybgloUqdFPZRVQdwFrnmdstoxUUkjhatR1JucuLeTwy9lNcLh6ldtYRbgfEx1IvixA8Z5OSjFtmVvRdarGmuZ/PeIrtUZqjnSdiWc8WJuT5yqbbeWdxGMYRUY8ESOa+RGxmISitwvtVWHu0xbSPebgDmRM6cN+WDRd3Kt6Tm+PLtZvuDwqUqa06ahUQBVA2ACWiSSwjipzlOTlJ5bPUmemJnedPSUEJpYMLUI1Gq2umDv0B7/AH7O+RKlzjSBe2ex3Jb1fRdXPx6vXuM+x+cGKrm9XEVW5Byq/oWy+kiSqTlxZd07ShTWIwXln1ObD4yqputWoh4q7g+YMwcmuZsdKm+MV5I7DnhiXZadRzXQfF7YHJt/jeSIXEor4tSkubClUnimsP6GwZmU8O1EVaJ0ydTX1Mrb1I3GTadSNRZiUlehOjPdmixzYaSgdJmQwQMWg1iy1ua7EfvB1dxHCVt9R06ReJebIusPoZeH3RnyyqZfGhdGGUf7TDk7PtE7tQceeifEyz2dV4033+5Q7Yo/LVXc/sX6WhRmZdJ2C0cQlUbKiWP4kNr/AKWXylPtCGJqXWvQ6PY9XepOHU/UiM2X7b0zsdCPEf6EzHZ88VHHrXoNr080lLqfqfMDU0aljzB7/wDYlyc6aVmziNJLT08JuAIAgCAIAgHFlt9HD1m4Uqh8lM20FmrFdq9TRcvdozfY/QzepjeyDfcPlLxU8M5zpMorGVcVe82SpRnFxlwYpV50qiqQeGnlHf0YYHrcejHWKSvV5X1Ivjd7/lnHK3dK4dOX8f1H066v419nqrD+ePyvDGDbZMObM36YspWSjhgfaJqv3L2UB7ySfyyHdy0US+2HRzKVV8tF48f3tMvkI6I2LopyOKWF69h2650uYpLcIPHW35hLC2hiOes5bbFx0lbo1wj68/bwLtJJUGYdKWdJJOComwA/5hhvuLil3WN27wOIkK5q/wAF4nQ7Isljp5+Hv7GaOwGsyIkXzkkss5Xygo2a5mqbI8rqKPyco6tQjozVK7ytCQyWi2uNZO2R6reTOgo4yuJas18sthKwqC5Q6qq/En7jaP8AWYUa7pT3uXM1Xlsrinu8+T7TaqVQMAym4IBB3EHWDL9NNZRyDTTwzyxuGWrTem+tXUq3cRaeSipRcXzMqc3CSkuKMMrUDTdkb2kZkbvUkH1E5uScW0+R2sZqcVJc1nzJfNDFdVi6Lbi2ge5+z8yD4TZaz3K0X4eZFv6e/byXZny1NjnRHIlQ6TcPpYZH3pUH6WBB9dGQNoxzST6mWuyJ4rOPWvQz/I9TRrUz963nq+srLWWK0X2+uhc30d63muzPlqe2OOhXbk9/Ox+s6E5IvealazWg8LdPQIAgCAIAgHjjKHWU3T4lZfMEfWZRluyTMZx3ouL5mI4Ja1SkAlKo5W6toozWKki2oTpXOHFteZyTpVE8KL8iLyhgMQNbUKyjnTcfMR0kHwa8zNUai4xZcehV163Egnt6NOw+4C2l6lfOVG0aKU1VXNY8i/2fcydHoHwTbXjj2+pq8ryaYh0mYvrMoVR/dqlMeC6Z9ahlbcPNRnX7Jp7trF9eX9vsVmjSLsqLtdgi/iYgD1M0pZeCwlJRTk+Wvkf0ZQWnRRKYKqqKqqCQOyoAHylxGDxhI4CpVTk5SfE8cZlNVRmQh2CkqoPtMBqW51C51TN0540RhGrScknLCMPxub+Nu1SrRZixLOwKMSxN2NkJO0yrla1lq4s7GltWxeIQqJY4Z09SDxeGJGiwKnmCPnNWsXqiY9ytH4WmuzUjauB0Re82KpkiTtnFZyefUMBe2qN5cCO6cksnZkyqVcW3zTVWUZUZtSLPTEr5Fgaz0f4w1MIFO2mxp+Gpl9GA8Jd7Pqb1HHVocvtSnuV21z1LLJpXGP574fQx1a2xir/qUE+t5QXkd2tLzOs2dPeto9mn1InD1NFlb4SG8jf6SInhpkua3otG7AzqjiCv5+JfA1uWgfKoki3qzQl+8yds14uY+PozKcIbOh+8vzEoqbxOPevU6ass05LsfodWcBtXbuU/0j9p0xxiLjmzU7Y8IBe56eCAIAgCAVHLWeCUyyq6IVJBDghgRyNvlLCjZ7yyyrr3+62o/UpeUM+cY7WoVWb8FIN/kMmq0t4r4l9SD/VXc38L+iI7H5fxi6Jdno6QuFICm97MSCLg3vqm+FKi1oskepVrqWGzj/4pxQ2V2/pP0mToU+o8Var1nXkvPStTrLUKozezpaIDFSRdSd6mw4bOU1ztoTW6zZG5qU3vriiyN0k1zsSkPBj/AJppWzKXW/p7Hr2xccoryfuVbG4mnWqvWqJpO7Fm1sBc8ADsmH+z22d5pvxZNj/qjaMYKnGSSXVFffJ64bH0qZulJFI2EKL+e2b4bPoQ+WKIVbbN5W0qVJPxO1M4GOzXNroJEVV5M6FyzVOxSZg6UDYqlTqPlTL1RdbBl5kEDznioxfA9daa4n5wJp42o1FgLshdSNoKkA259oHwMrNo2kVFPrLzY20akJ/C+H7hlLyjgGWo1JtqMVbmVNrzmn8DaPpCxWhGS4NZPanTFrW1TRJmbSxg96GGUG4E1ym2a+jinlHdTEjs9Zo3Rl/Z1uGmvno/9pa7L+WXf9jn9sfPHuLrLUpjKukT/wA6f/bS/rKPaH97wX3On2V/4/iyt21GV8uBYm709g7hOrXA4h8SFz2P/I1+5f8AGsj3f9mRM2f/AOTD95GS4cdpe8fOUEPnXejqKvyS7memcj/bt3L8p05xaLlm37Y7hAL+J6eH2AIAgCAfllB2gGeptHjSZzZVxgo0alX4VJHf7o87TOlB1JqPWaq9RUqcp9SMBy1iTWdnY3ufT/evxnTRgoxwjlN9yllkQ6zxm5M0XodyArmtiqihlH2KAgEaRszmx5aIHeZV7QrYxBd5b2FHKc5LuNDxWa2Cqe1hqXeqhT5pYyDG5qx4SZMla0ZcYow/L1AUsTXpKLKlWoqC51IHOiLnbqtNK2zcQk1LDLuP+lrGvRjOOYtpcHnXGvElM1cjpWDVKtygOiqgkXa1ySRrsARs48pOp7VnWhmMcPzK9/6XpUKuJy3ljhw8z3y9kNApahdSPduSCOROsGSKF7LOKhrvf9OQlByt1hrl1/kqYxzDYxHiZZZRynRtB8ex1Fie8kwsBwb4l26LMKOtqYyswp0kpsiFtQYkg1H/AAqEtfix4Sn2hcKT3Fy4l1s21cFvNavgQGOzrp169RhhsOys7FGZHDlLnQLFWHa0bTnqk1q3FHb0KEkoxVWS4aZ07cHNSEr2XDOqmJpZgzqpiamYs1Do8wuhhdI/zHZh+EWUeqnzl3s2G7Rz1v8ABzO1am9Xx1LH3LPLArTIM9K+njaxGwFU/SoB9bzn7yW9Wl5HWbPhu20e3XzZHYGjp1ET4nVfNgPrIsFmSXaiRVluwcupM3CdUcWVvpCq2wTj4mpqP1hvksh37xRfh6lhsuObldmfQzDBLeog+8PnKags1YrtR0N1LdozfY/Q58tvpYhxzVfQCdIceaBm4n2kAvc9PBAEAQBAEAqnSTWIwoQfzKiqe4Bn+aiT9nR/5XJ8l+Cs2rJ9Corm17/YyWrgGl3vplBuNEdVoEbZqrVoUoOcuCJlpbVLitGlTWr/AHPgal0M1vscRT4VFf8AUgX/APOcpSryrSlOXFs7raVpC2jSpw4KOO/Dy345NEm4qzC+kTC9XlCvwfRqDuZBf+oNKy4WKjOx2XPetY9mV9T3zbxVqOjwufMmWdpH/iXj6mdenmWT7lDGyWkbKVIsGZ+RsFlCgyVqCddSOiXS6OVYHQclCNI7Rrv7POJV6tN/DI5fbWzaVOtv7uktfHn7+JnWUsmnDVnpVVGlTYqb3seDWvrBFj3GV1Tadzlxk/sTaWwbCpBVaaazrxz69RG5Ty7Wqr1Wnans0V1AgbAeI5bJpdSUlqZQtaVKXw+bPmS8Jr0j4SLVnyLG3o/yZOUxIciYzqpiapGLJLJWAavUWkm1ja+4Dex5Aa5jCnKrNQjzNFarGlBzlyNmwmHWmi011KqhR3AWnTwgoRUVwRx05ucnJ8WfMbiVpU3qN7KKWPcBeJyUYuT5HtODnJRXFmIVapdmdvaZizd7Ek+pnMSk5Nt8ztIxUYqK5aeRO5k4TrMZT4JeofyjV/UVkiyhv112akLaNTct5dun74GszoTlSj9KGKtTo0uLM57lFh/j9JWbSn8MY+Pl/wBl1saHxyn2Y8/+ilZJS9Qcrn0t9ZDsY71ddmpP2nPdt324RF4NutxQPGoX8AS30l8cuajmpSu14PC4T0CAIAgCAIBVukKif4dKtrrSqq9TlSIZXbw0ge4GTLKeJuPWvqQb+m5QTXJ/grDZMDAFe0DbRI1g32W43k3pccSvdHPAgc+sjPhuo0v5iuSBuZSuonfqYSk2pcyqNRXy+rOy/wBMWdOmp1Gvj0Xcn+6nf0RY3QxdSkdlWlcfipkED9LP5SDavE2ustNtU96ip9T9f+ka/LA5cy/pjydZqGJA2g0XPMXen83kK7jwkdDsOtpKk+9ej+xRcj1jpMigklbgAEnUeA75Ksaicd0vJNZwz0xhce0rL+JSPmJYLBvp7nJrzJ7o0yj1WORb9mqrUzwvbSQ+a2/NMKqzEgbaodJat846/Zlk6WshJWprVp2GIA0R/wBRPhPMHYeZG/VXVaSlrzObsr6VBOD+V/R/vEx3D5OZWIqKVYGxVhYg8wZDqSxoX9vRU0p8iXpLIkmTTqpiaZGLJDJ2CqVnFOkpdjuHDiTuHMzGMJTluxWWaqtWFOO9N4Rq+aubq4RLtZqrDttuA+BeXPf5AXVpaqisvi+Pscve3juJaaRXD3ZPSYQSjdJOWbKMKh1tZ6vJQbqviRfw5ys2hWwujXiXWybbMnWfLRd5n6yoZfGjdG2TtGm9cjW50U/Au0+LX/TLfZtLEXN8/RHPbWrb01TXLj3v8FzlmVBk+fmO63GMAbrTApjvGtvU2/LKG+qb9Vrq0Op2ZS3LdN89fYh0q9XRq1N9tFe86vmR5STs2HzT8CFtiprGn4+33OXNChd3qblGiO87fQestCkNbzWw9lvPTwn4AgCAIAgCAfCIBx4LJGHonSpUKVMm+tUVTr27BM5VJS4sxUIrVIq/Sxk/rMGKoGui6sfwN2G/xKfyyHdRzDPUXGxqu5cbr/ksePEyrIOUf4bE0a+6m4LfgOpx+ktIMJbslI6S5pdNSlT619eX1Nszgy21EDQSoysukKiU2qL3di9tVjrFjfVvlzFJ6nJ2ttGpnea7m8epnOc+XMViUNLRrVEJB0f4dhrBuDqp3nlTo3HDWS+tqNtQe+sJ/wD1+SHyDlKrRp1NG9Kz2diADpWtoHS13Fjq3Xmik1uvcXM3VoRqtNrPsdpzqxI2VtLvCkegnrqyRodtT/xOb/iXtrUqUaZdWDq6jRcMpuDcbdY2T2N01ozNQxFxTeHo13lhbPSnVqirVpOwAFlBFr+MkqlnXJAewZPhNeR7ZazrweKUCrgixAsraei6jgGUXA5bJhO1jP5iRQ2XcUH8FXHhp5FWejhy106xF4Flb10RI72bDPFlnGNVL4sN92Dsw6YcbVLd7H6Wnq2bR5p+ZrlGr1k/k3L4oro0gKY36IAvzJ2nxkiFvCmsRWCBWsukeZ6knSztb4r99pnuIjy2bHqOrDZ21DpAKtU6JKD2TfdfcRe3DbNNRSisorq9n0MlvP4W+PUZ3iq71KjPUJLsSXJ26XC262y2605icpSk3LidRTjGMFGHDkdOSMntiKqUk2sdZ+FfeY9wilTdWaguZhXrRo03OXI2fCYdaaLTQWVQFXuGqdLCKhFRXBHHTm5ycpcWc+WsoDD0KlY+6uocWOpV8SRMa1RU4OTNlvRdaooLmYqzliWY3JJLHiSbk+c5ptt5Z2SSSwjmzlr6KU6I/G/frAHz9J0NvS6OmonI3dbpa0p8uXcWXNbJ5SmiEdo9p+87vAWHhN5GNSydR0EAnp4dUAQBAEAQBAEAQDwx+EWtTek4urqyN3MLH5zySysMzpzdOSnHitT+dcfg2o1Ho1PapsUbmQdo5HaORlRKLi8M7qnUjUgpx4PU1/ovy31+FFFjepQsh4ml/LbyBX8vOWFvPejjqOX2tbdFW31wlr48/fxLiTbWdUkFUYJnVlMYitUdQAhYsABa5OxjzsB4kySqeINHeWds6NBRfHBXmWQJxPJRPPrtAhiumAQSt7XG8SO8J6kSvGW61HiWjJ74auLpt95b2cd4+uyTY1M8GUkr28oPEnkt1Po+FWmtSjXK3Hs1Fv8A1La3kZsU2SKe25L54+RC5RzRxlHWaPWL8VPt/wBPtek96Rk+ltWjPnjv/cEKGANiLEbQdoPMT3pCYq+Tqo4hRtRTPd9GLnnmez1UI1JoniGb5GeqQi3nVkjmlSZ8ZRUG4tUZ/wAAQr/iZB4zGbWCv2tOHQY5tn7zjyZ/zVXQej7Q7JqIrBtEaQsxGu95Q3FrKdWTg13Z1Ndpexp0Iqopd+NPMu2ZOQBh6XWPY1agBO/RTaEB9Sf2EmWdt0Ucy4v9wVt/edPPEflX17SyyaV5mvSNlrrKgwyHs0zepzqW1D8oPmTwlPf196XRrlx7zodk225DpZcXw7vyVbCgXLNqVRpN4TRZUekqZfBa+xI2lcdFRwuL09yMyVQOKxJqMOyDpt3D2E9PQy+OXNUzawWk2kYPC5AT0CAIAgCAIAgCAIAgGW9LeQtFlxiDU1qdbk2ym57x2fBZCuqeu+joti3WU6Eu9fdffzKfmtltsHiErC5X2aq/FTNtId4sCOYkelU3JZLS8tlcUnB8eXebDnVlNf8Aw6rWpMGD0wKbDf1pCKR+uW9PEmjmLCg3dxhNcHr4a/Yx+tk0iS8nZxrpkZiMMV2yHVSXEwbTPBU4ypqT3nk8UT8jDgMGF1I2EGxHcRsmKm0a5W8JcUXHJHSBjaACkpWUbqi9q3JkI8zebY3M49pBq7Itp6rK7n7/AIJ+j0qNbtYVb8qp+RSZ/wBa/wDH6kR7DXKf0/JGZcz0TFCzYKjfczMzMO5kCsPOYSvZcom6jsron/cfgv8Av0Ktr3GYxvWvmRNlQ6mfrrKg2AHxm6N7TfHQj1YVoL4Fnxx6nfgcvnCA9Wpes9hc7fugAe6L+z5nfMndxekNWVNS2rTlv3Dwuoks08NV69atX7SqzaVjr0SdZPNue6KFsovflxNNzeua6OHy/v0NlXYJMK8gM8M4BhKXZINV7imOHFyOA9TbnIt1cdFHTi+BOsbR3E9flXH2MluSbm5JNzxJO/mZQ6t9p1TxFdSRzZarmy4dNbEgvbex9lPkfKX9tR6KnjnzOTvLjp6rly5dxa83MkdWq0xrY63PFv2GySCIaXkvCCmgG+enh2wBAEAQBAEAQBAEAQDnyhgkr03pVBpI6lWHI8DuPOeSSksMzp1JU5qceKMBziyLUwddqNS5trRtz0z7LD5EbiDKqpBwlhna2tzG4pqcfFdTO3JOX2GGq4Jz9m9nok7KdZXFQKTuRitjwJvsJtvt6+5ozTXtl0sa8OK49qax5r6llwyU69tA9s7aZ1VVb4WT2gfCWkasWRHX3OL06+Rbs3c1kpHrKqqzkEAEAhVIsRzJGo8tXGYzlvaFVeX8qvwQ4epXs5+jNWvUwRCHaaTHsfkb3e46u6QaltnWBLtNstfDX17efj1+veZxlLJtbDtoV6T0jsGkLA/hbY3gTIcouPzIvqVanVWabTPBZgzYeizBnh6rMGeHqsxZ4WHJOaeJrDTK9TTGsvUBGr7q7W9Bzm6naVKnLC7SvuNo0aWmcvqXufcLkhFqEUwXbZpHae74RLWjQjSWhztxdTrvMuHUaJm1kEURpvrc+k3kU7M4cu08JT031sdVNAe07fQDed3kJprV40o5ZJtbWdxPdjw5vqMgyllCpiKjVapuzeQG5VG4CUNSpKpJykdZRowowUIcDnxGJFFNM+2f7Mf5zylhY22P+SXh7lNtO8z/AMMPH29ztzYyMQeuqAmo2tQdqg7SfvH0lmUhp2buS9EaTCenhYYAgCAIAgCAIAgCAIAgCAQOeGbSY6jomy1FuaL/AAtvB4qbC47jtAmqrSU1gm2V5K2qZWqfFfvMw3H4KpQqNSqqUdTZgfQg7wdoO+Vkk4vDOwpVI1IqcHlMt2ZGfTYW1HEXehsVtZekOHFk5bRuvskijX3dJcCr2hsxVvjpaS6uT9n6muYTFJVQVKbK6MLqym4I7xJ6aayjmJwlCTjJYaPaemJ516CupV1V1O0MAQe8GeNZ4nsZOLynhlexmYmAqa+oCH/psyDyU29Jplb03yJ0Np3MP5Z79SPbozwe564/Ov1SYOzp9pvW2bjs8jow/R3gl2io/wCKoR/gtH9HS/WYS2vcvml4E5k/IWGoa6VGmh+LRu36jr9ZuhRhD5UiHVua1X55N/vUcGdWNIUUU1s/ymw0H7zdyEtFQzC7n0gHPnPnfSwt0W1Wt8AOpebnd3be7bIte6jS0Wr/AHiWFns+pX+J6R6/YyzKGPqV6hq1WLMfIDcqjcBwlNUqSm96TOmpUYUo7kFhHlUqrSXTfXf2F3sfovOS7W03/jnw9fwVm0L/AKPNOn83N9X59DtyNkZ6j9fiBdjrRNy8CRu5Dz1y3OdNGyDkb3mE9PC0qthYQD7AEAQBAEAQBAEAQBAEAQBAK/ndmrSxydrsVVH2dQDWPusPeXl5WmqrSU12k2yvp20tNU+K/eZi2WsjVsJU6qumifdI1o44o28eo3gSunCUHhnWW9xTrx3qb913nrkHODEYNtKg9gdbI2um3evHmLHnEKkocDG4tKVwsVF48zS8hdJeGq2XEA4d95PapE8mGtfEDvk2FzF/Noc/cbHrQ1p/Evr5exc8LikqqHputRTsZWDA+IkhNPgVU4Sg8SWGe09MQYBTstZ1ujlEW1t5ngISpnJiD71oPThw2etGhV6ys3WtwXtN+w8SJrlVjE307apPgsdrPmW8/wCviAVo/YUz8JvUI5t7vh5ytrXc5aLRfUv7XZdKHxT+J/Ty/e4q6i/MnzJkLGXoWbaSyz1XU2gi9bV+AeyvOod3dLG3sv5VPL3KK92pn4KPn7e5N5HyAdPrKh62qd/uryUfWWRRl/yNkO3aeenhYkUAWEA/UAQBAEAQBAEAQBAEAQBAEAQBAOPKmTKWJpmlWQVEO47jxBGtTzGuYyipLDNlKtOlLfg8MzDOPo2q07vhW61NugxAqDubY3jbxkOpataxOgtdswl8NZYfWuH4KNicO9NtCorIw3MCD5GRWmtGXUJxmt6LyuwYau9M6VN2ptxRip81IhNrgJwjNYkk+8nMNnpj02YpyODLTf1ZSfWbOnqLmRJbOtZcYL6r0Z3r0h4/+8Q//Gv0nv8AVVDQ9kW3U/Mj8dnNiq2tqij8NOmPXRvMHc1esyWy7Vfx+r9yuVmeux0nZhzJt5bIlVljVmELWnvPcWEcj4FwbAX4TxTTMZ0ZRJzJWFbR0SCT8KjSbxHu/mInv9LOo88Ea5bRpUY4+Z9nuWDB5EqNtPVqdoU3qEcC+xe5fOTqNvCnw49ZTXN7Vr/M9Orl+S1ZFzZ0QFRAi8t/MnaTN5ELfk/JKUxsuZ6eElAEAQBAEAQBAEAQBAEAQBAEAQBAEAQBAODKWSKNddGrTVxwYAj1mMoqSw0Z06s6bzBtPsKhlLo1w7XNPSp/ha48mv6TTK2g+GhY09sXEOOH3/gr+K6OKins1dXNPqG+k0u06mTI7d/yh5P8HG2Y1ce+vkZj/Ry6zZ/vlP8Awf0Pq5lVt7D9J/eFZPnL6GEttx5Q+v4OnDZkEbST4Wm1WcOeWRJ7XrP5EkS+EzOHwk9+/vAsD4zfClCHyogVbmrV+eTf71E9gs1wABYKOAsB5CZmgmsLkemm689B3qoGwWgH6gCAIAgCAIAgCAIAgCAIAgCAIAgCAIAgCAIAgCAfk0xwEA/PUrwEA/QpjgIB9AgH2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15362" name="AutoShape 2" descr="ÐÐ°ÑÑÐ¸Ð½ÐºÐ¸ Ð¿Ð¾ Ð·Ð°Ð¿ÑÐ¾ÑÑ Ð¿Ð°Ð·Ð»Ñ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img.artlebedev.ru/everything/puzzlus/puzzlus-process.jpg"/>
          <p:cNvPicPr>
            <a:picLocks noChangeAspect="1" noChangeArrowheads="1"/>
          </p:cNvPicPr>
          <p:nvPr/>
        </p:nvPicPr>
        <p:blipFill>
          <a:blip r:embed="rId4" cstate="print"/>
          <a:srcRect l="26642" t="45658" r="22496" b="9737"/>
          <a:stretch>
            <a:fillRect/>
          </a:stretch>
        </p:blipFill>
        <p:spPr bwMode="auto">
          <a:xfrm rot="10800000">
            <a:off x="242048" y="3144719"/>
            <a:ext cx="1492623" cy="1647413"/>
          </a:xfrm>
          <a:prstGeom prst="rect">
            <a:avLst/>
          </a:prstGeom>
          <a:noFill/>
        </p:spPr>
      </p:pic>
      <p:cxnSp>
        <p:nvCxnSpPr>
          <p:cNvPr id="34" name="Скругленная соединительная линия 33"/>
          <p:cNvCxnSpPr>
            <a:stCxn id="15372" idx="2"/>
            <a:endCxn id="8" idx="1"/>
          </p:cNvCxnSpPr>
          <p:nvPr/>
        </p:nvCxnSpPr>
        <p:spPr>
          <a:xfrm rot="5400000" flipH="1" flipV="1">
            <a:off x="1628287" y="1644183"/>
            <a:ext cx="860609" cy="2140463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610233">
            <a:off x="1303202" y="2497234"/>
            <a:ext cx="14627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b="1" dirty="0"/>
              <a:t>Стратегия</a:t>
            </a:r>
            <a:endParaRPr lang="ru-RU" b="1" dirty="0"/>
          </a:p>
        </p:txBody>
      </p:sp>
      <p:pic>
        <p:nvPicPr>
          <p:cNvPr id="14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1314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0.gstatic.com/images?q=tbn:ANd9GcSY9WZMGBiCXhp1Wn20H0Kr8hJKPbL1cQ-rcdrwzfNR0zcYEB7K4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73625" y="2111464"/>
            <a:ext cx="2057400" cy="125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179085"/>
            <a:ext cx="7530352" cy="47556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Цель и стратегия</a:t>
            </a:r>
          </a:p>
        </p:txBody>
      </p:sp>
      <p:sp>
        <p:nvSpPr>
          <p:cNvPr id="15364" name="AutoShape 4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MSEhUSEhMVEhUXFxcVEhgYFxYaFRcSGBcXGBUVFxgYHSggGBslGxUYITEhJyorLy4uGB8zODMtNygtLisBCgoKDg0OGxAQGy0mICYtMC8vLS8tLS8vLS0rLS0tLS0tLS4tLS0tLS0vLS0tLS0tLS0tLS0tLS0tLS0tLS0tLf/AABEIANkA6QMBEQACEQEDEQH/xAAcAAEAAwEBAQEBAAAAAAAAAAAABQYHBAMBAgj/xABHEAACAQIBCAcFBgMGBAcAAAABAgADEQQFBhIhMUFRYQcTInGBkaEyQlKxwSNicoKS0RRDojNTssLh8BYkY/EVNFRzg5PD/8QAGwEBAAIDAQEAAAAAAAAAAAAAAAQFAgMGAQf/xAA4EQACAQMBBAgGAQMEAwEAAAAAAQIDBBEhBRIxQRNRYXGBkbHRIjKhweHwQhQzUgYVI/E0Q3JT/9oADAMBAAIRAxEAPwDcYAgCAIAgCAIAgCAIAgCAIAgCAIAgCAIAgCAIAgCAIAgCAIAgCAIAgCAIAgCAIAgHwmeNpcQfZ6BAEAQBAEAQBAEAQBAEAQBAEAQBAEAQBAEAQBAEAQBAEAQBAIjEYnSN927unPXF10ks8uRNhT3UMHjrOEJ1NqHI7pnZXu7UVOT0fqeVaWY7yJeXxDEAQBAPOrXVfaZV7yB855nB6ot8Ec//AIrQ/vqX/wBifvPN6PWbOhqf4vyZ7UsUjey6t3MD8p6mmYSi48Ue09MRAEAQBAEAQBAEAQBAEAQBAEAQBAEAQBAOfH1dCk7cFJ9JGvJuFvOS5J+hspR3ppdpWxX7IPIGcYquIotN3Uj8TiTuOvd3zTKq85RsUS64Kv1lNH+JQfEjXO8oVelpRn1pMpZx3ZNEZl3OnC4TVWqjTtcU17VQ8OyNg5mwmU6sYcWSLeyrV/kjp18vMoWVulKs1xhqS0huap2n/SLKvm0iyun/ABRdUdiQWtWWe7RfvkVPH5yYyt/aYmqeQbQX9KWE0SqzlxZZ07K3p/LBevqRLKCbkXPE7fOayUm0sIaI4RgZPgQXvYX9YGXwJPBZdxNL+zr1F5aWkPJriZxqTjwZFqWdCp80F5Y9C05K6SK6WFZRUHFdTeTXB81m6N3JfMisrbEpvWlLHfqvf1LxkbPCliPYIY7SuyoON0OsjmLiS4VoT4MpbizrUPnWnXy8yew+NR9hE2kU6IAgCAIAgCAIAgCAIAgCAIAgHwm08bSWWOJ4NjaY2tbwMiyv7ePGXqbFRm+CI/LmKWph6qUnVqhUhVDLcnhrM017mhXoyjCaeV1m2lTlConJMg/4CtoL2QSFANmU67a985WpY3GW4rK7GiwVaBEYwMpswKnmCJElSnB4msG5ST4ERl3PHE00XC0T1QC3aoP7RgxJsD7gGzVr5idPs+4l/TRiuWV9STa7Pozbqz17OX5KSzXJJNyTck6ySd5J2mbi4WiLJkbMfG4mxFLqkPvVezq5LbSPlbnN0KE5ECvtO3paZy+pe/AuGTuiqkLGvXeod4QBF9dI+okiNoubKqrtuo/7cUu/X2J3DZgZPT+Rpc2eo3oWt6TaremuRDntS6l/PySX2On/AIMwH/paXlPegp/4o1/7hdf/AKPzOXE9H+T3/kFDxSpUHppW9J47em+RshtS6j/LPek/sQWUeiqmddDEOh4VAHHdddEj1mmVouTJtLbk1/cin3ae5Tss5n4vC3L0tNB79PtLbifeXvIAkapQnDii1obQoVtFLD6np+CFptYgg2I1gg2IPEEbJHyTGsrDLdkPO5hZcSSeFUDtj8YHtjnt75LpXbWk+HWUl5smMvio6Pq5eHV6F9wWWittIh1IurA3UjiDLFNNZRz0ouL3ZLDJ/D4lXFwZ6YntAEAQBAEAQBAEAQBAEAQDyxFEONE3HMGxB4gzTXoxrQ3ZZ8NGZQk4vKIbGZDqt7GIt+JAfUESpqbHcv8A2ea9sEuN2lxj9SvYnNvEUnFRq9LR13sH0rWINh48ZBurCNtT3pSRJp3KqaJMhXxbITZ2Ug7iRK6nvYymyU4rmj1TOSqBovo1V3hwPn+95MjUm1iTz3mp0Y8VoR+UMirjqiVMOwpD2awe5Cbwy21ttOru2a7ZUrqjbvcqfCnrzaJ1vddDTaks9WC85sZsYLCWZStWr/eVLaQP3BsQd2viTLmheWX8aib7ypu7u5r6S0XUvv1loFVfiHmJOVxSfCS80V26+o+6Y4iZ9JDrR5hn3SE93k+Z4fZkBAEAQCp5y5i0MTd6YFCrt0lHYY/fX6ix79kjVbaM9VoyytNp1aPwy+KPV7MyzK2Sa2FqdXWXRbaDtVh8SneP9m0rKlOUHiR0tC4p1470H+O87MgZbbDnQa70WPaTeD8acG+frM6Fw6T7CNe2MLiOVpLk/sy8YXHGnovTbTptrUjYR9CN4lvGSkso5SpTlCTjJYaLZk3KS1Rt1zIwO+AIAgCAIAgCAIAgCAIAgAwCm5Xx3WubeyNndu/fxnz/AGneu5rNr5eC7vzxLy2o9HDtKljE1nvM2UZaI3Mj0wr1HWnTBLMbKOf7c5Y0k5tRXFmEpKKyzScHmgtKmFSoQ9hpm11Z7azbaB4yfc7Dp1knvNP6eRW/1ss6rQ48XgcRS1lNNeKa/MbR5Tn7nYdejqlldnsSIXFOfPBzUspc5WblSBv3Uzqp5QMzjcTiYOmjqp5RkuF7JcTW6R00spDjJtLaTXM1SoHjlGrVYaVCu1Nxr0SFam/IhgSPykS0obVy8SehiqaitYp/T0/JA0ekCrQcU8ZQBB2VKWq446DHz7UtZXDg8TWnWiTT2dTuIb9CWvOL5eK9i55IyzQxS6dCorjeNjL+JTrHjJEKkZrMWV1a3qUXiosHfMzScGWskUsVTNKstxtU+8rbmU7j/szXUpxqLEjdQuJ0J78H+TGs4chVMHV6uprB103A1OvHkRvG7xBlNWpOlLDOttbqFxDej4rqOjNzKwpE0qh+xc6/uNucfWbLa46OWHwf0I20bLp4b0fmX17PYtFKu1Cpa/7EbiJcHLF1yXjxVXnPTw74AgCAIAgCAIAgCAIAgHDlmto0m4myj8xtK7atSULWW7xennob7aO9UWe8q9TDzjJ22C4jUIXH4Y6VgL32cTeZ0k1hGW8i25qZvCgOtqD7Vh+heA5nefDv6/Z9m6Md6fzP6fvMqbq46R7seHqT2JxC00Z3YIqglmJsABtJMsW0tWRoxcmoxWWzKM7ukOpWJpYQmlS2GprFV/w76a/1d2yQaty3pE6Sy2TGn8dbV9XJe/p3lOwuUqlPYxI4HWP9JXVbanV+Za9ZZ1LenPivInsDnDfUeyeezwMq62zmtVqiuq2k4arVE1h8skb5BdCUeBEcUyQpZXU7QD6HzE8ef5xT+jMdzqZ6fx1rm9ht27BI/wAWfhPd3TU4c88FfA0apU6V0OzWFZW28NVvKduoSVpTUuKSMNmVFG6ks6NMo+Axb0nFSk5RxsZTr7uY5HVIqk4vMWdFUpxqR3ZrKNWzOz0XE2o17JW90jUlTu+FuW/dwFlb3Sn8MuPqczfbNdH46esfqvwXGTCqIzOHIyYui1J9R2o29H3MPqN4JmqtSVSO6yRbXEqFRTj49qMUxuDejUalUFnQ2YfUcQRYjkZQzi4ycXxOwp1I1IKceDLLkPFdfRNI66lIXp8Wp/D4ftLSxrb0dx8V6fg57atruT6WPB8e/wDJKZDyiabDXqk4qTQMLXDqCJ6eHrAEAQBAEAQBAEAQBAKh0iZfTDU6SW0neoGAvsRDcsfGw8TwkDaEVOlu8858iy2dazrSlJcEvq+R5YDLWGxBRadQF39lNene1yLcgDr2apUf0zm8RWpulTq003KLwuZZMFktUIdgCw2cu7nzlpZ7OhRe/LWXoV9W4c9FwO2rUCqWYhVAJYnUABrJJ3CWXA0JNvCMTz5zubGvoISuHU9gbDUI/mP9Bu27dlbWrb7wuB1uz7BW8d6Xzv6di+7/AF1aaCyJfN7NvEY1rUU7INnqNqpryvvPIXPdNlOlKfAi3N5St18b16lxNLyL0a4WkAa5bEvvv2ad+SA6x+ImTIW0Fx1Ofr7Yrz+T4V9fP2wSeVczMNVA0F/h2AsDTAC6tl02H0POYVrGlU5YfYQoXVRPLee8qGU8z8XQBZAMQo3U9VS3HQbV4AkysnsmedGiUryGNUyNyThsRVqBXw9bRB1oabjS4B2YABeI38bXE322yKcJb09X9DTVu3JYjoTmfeKxNqZpV9F0BLU0JUkn74NmsBaxFtusywrRqPDg8GVnVt45jWjnPPq/esoFTK1SvqqqgdSbkU1SoeT6IF/KV1eUn8y1L+ypwim4N4fLOV4H1DvGo7RxB3ESKyazWsxM5v4lOpqn7ZBt/vE2aX4hv8Dv1W1pc9It2XFfU5faNl0Mt+Hyv6Pq9i2SaVhRukzImmgxSDtJZavOmTqb8pPkTwlff0cx6RcuPcXOyLndl0MuD4d/5KBk7FmjUWoPdOscV2EeUrKdR05qS5F3cUVWpuD5llyioRwy+ywDr3Hb/vnOiTTWUca04vD4lqzWyjfskz0xLTAEAQBAEAQBAEAQBAMBzxyx/F4upVBugOhS4dWtwCO83b80qq09+bZ2tjb9BQjB8eL737cC79EWQ7I+Mca3vTo8kB7bDvYW/Jzkq1hpvMqNtXOZKiuWr7+X09TR5LKEzDpWzkuf4KkdWpsQQdu9aXyY/l5yFc1P4LxOh2PZ/wDvn4e/2Rm0hl+WzMbM5sa3WVLrh1NiRqNRhtRTuHFvAa9Y30aO+8vgVm0NoK3W7HWT+na/sv17NhMMlJFp01CIosqqLADulikksI5Sc5Tk5SeWz2npiIAgEZnBlDqaRO86hAM4pUnrPquxJnh6WTKOYaVaHZsuIAurbj9x+XPd5gx7i3VRacSdY3sreWHrF8V90ZnVoMjMjqVZSQwO0EbRKWSaeGdXGSklKLymdGTsW9GolWmbMhuPqDyIuD3zyM3CSkuKMKtONSDhLgzcMl45a9JKybHF+471PMG48J0NOoqkVJczjK1KVKbhLij2xFFXVkYXVgVYcVIsRMpJNYZjGTi1JcUYblLBGhWqUW2oxXvHut4ix8ZzlSG5JxfI7SjVVWnGa5omsHU6zCfepNb8h/7/ANMtrCpvUsdWhzm1aO5X3l/LXx5nXkHF6LDkfQyaVppWDq6SAz08PeAIAgCAIAgH5dgASdgFz3CepZ0PG8LJUsblVy1wxHCxItLGFBJYwVNS4k3nJw5Zzw0cJXUn7XQ0aZG/TIQnkV0r+Eh31B0qbnHh6Frsaqrm5jSn396WplGFw7VHSmntOyon4mIUeplCll4R9AnNQi5y4LXyP6LybgloUqdFPZRVQdwFrnmdstoxUUkjhatR1JucuLeTwy9lNcLh6ldtYRbgfEx1IvixA8Z5OSjFtmVvRdarGmuZ/PeIrtUZqjnSdiWc8WJuT5yqbbeWdxGMYRUY8ESOa+RGxmISitwvtVWHu0xbSPebgDmRM6cN+WDRd3Kt6Tm+PLtZvuDwqUqa06ahUQBVA2ACWiSSwjipzlOTlJ5bPUmemJnedPSUEJpYMLUI1Gq2umDv0B7/AH7O+RKlzjSBe2ex3Jb1fRdXPx6vXuM+x+cGKrm9XEVW5Byq/oWy+kiSqTlxZd07ShTWIwXln1ObD4yqputWoh4q7g+YMwcmuZsdKm+MV5I7DnhiXZadRzXQfF7YHJt/jeSIXEor4tSkubClUnimsP6GwZmU8O1EVaJ0ydTX1Mrb1I3GTadSNRZiUlehOjPdmixzYaSgdJmQwQMWg1iy1ua7EfvB1dxHCVt9R06ReJebIusPoZeH3RnyyqZfGhdGGUf7TDk7PtE7tQceeifEyz2dV4033+5Q7Yo/LVXc/sX6WhRmZdJ2C0cQlUbKiWP4kNr/AKWXylPtCGJqXWvQ6PY9XepOHU/UiM2X7b0zsdCPEf6EzHZ88VHHrXoNr080lLqfqfMDU0aljzB7/wDYlyc6aVmziNJLT08JuAIAgCAIAgHFlt9HD1m4Uqh8lM20FmrFdq9TRcvdozfY/QzepjeyDfcPlLxU8M5zpMorGVcVe82SpRnFxlwYpV50qiqQeGnlHf0YYHrcejHWKSvV5X1Ivjd7/lnHK3dK4dOX8f1H066v419nqrD+ePyvDGDbZMObM36YspWSjhgfaJqv3L2UB7ySfyyHdy0US+2HRzKVV8tF48f3tMvkI6I2LopyOKWF69h2650uYpLcIPHW35hLC2hiOes5bbFx0lbo1wj68/bwLtJJUGYdKWdJJOComwA/5hhvuLil3WN27wOIkK5q/wAF4nQ7Isljp5+Hv7GaOwGsyIkXzkkss5Xygo2a5mqbI8rqKPyco6tQjozVK7ytCQyWi2uNZO2R6reTOgo4yuJas18sthKwqC5Q6qq/En7jaP8AWYUa7pT3uXM1Xlsrinu8+T7TaqVQMAym4IBB3EHWDL9NNZRyDTTwzyxuGWrTem+tXUq3cRaeSipRcXzMqc3CSkuKMMrUDTdkb2kZkbvUkH1E5uScW0+R2sZqcVJc1nzJfNDFdVi6Lbi2ge5+z8yD4TZaz3K0X4eZFv6e/byXZny1NjnRHIlQ6TcPpYZH3pUH6WBB9dGQNoxzST6mWuyJ4rOPWvQz/I9TRrUz963nq+srLWWK0X2+uhc30d63muzPlqe2OOhXbk9/Ox+s6E5IvealazWg8LdPQIAgCAIAgHjjKHWU3T4lZfMEfWZRluyTMZx3ouL5mI4Ja1SkAlKo5W6toozWKki2oTpXOHFteZyTpVE8KL8iLyhgMQNbUKyjnTcfMR0kHwa8zNUai4xZcehV163Egnt6NOw+4C2l6lfOVG0aKU1VXNY8i/2fcydHoHwTbXjj2+pq8ryaYh0mYvrMoVR/dqlMeC6Z9ahlbcPNRnX7Jp7trF9eX9vsVmjSLsqLtdgi/iYgD1M0pZeCwlJRTk+Wvkf0ZQWnRRKYKqqKqqCQOyoAHylxGDxhI4CpVTk5SfE8cZlNVRmQh2CkqoPtMBqW51C51TN0540RhGrScknLCMPxub+Nu1SrRZixLOwKMSxN2NkJO0yrla1lq4s7GltWxeIQqJY4Z09SDxeGJGiwKnmCPnNWsXqiY9ytH4WmuzUjauB0Re82KpkiTtnFZyefUMBe2qN5cCO6cksnZkyqVcW3zTVWUZUZtSLPTEr5Fgaz0f4w1MIFO2mxp+Gpl9GA8Jd7Pqb1HHVocvtSnuV21z1LLJpXGP574fQx1a2xir/qUE+t5QXkd2tLzOs2dPeto9mn1InD1NFlb4SG8jf6SInhpkua3otG7AzqjiCv5+JfA1uWgfKoki3qzQl+8yds14uY+PozKcIbOh+8vzEoqbxOPevU6ass05LsfodWcBtXbuU/0j9p0xxiLjmzU7Y8IBe56eCAIAgCAVHLWeCUyyq6IVJBDghgRyNvlLCjZ7yyyrr3+62o/UpeUM+cY7WoVWb8FIN/kMmq0t4r4l9SD/VXc38L+iI7H5fxi6Jdno6QuFICm97MSCLg3vqm+FKi1oskepVrqWGzj/4pxQ2V2/pP0mToU+o8Var1nXkvPStTrLUKozezpaIDFSRdSd6mw4bOU1ztoTW6zZG5qU3vriiyN0k1zsSkPBj/AJppWzKXW/p7Hr2xccoryfuVbG4mnWqvWqJpO7Fm1sBc8ADsmH+z22d5pvxZNj/qjaMYKnGSSXVFffJ64bH0qZulJFI2EKL+e2b4bPoQ+WKIVbbN5W0qVJPxO1M4GOzXNroJEVV5M6FyzVOxSZg6UDYqlTqPlTL1RdbBl5kEDznioxfA9daa4n5wJp42o1FgLshdSNoKkA259oHwMrNo2kVFPrLzY20akJ/C+H7hlLyjgGWo1JtqMVbmVNrzmn8DaPpCxWhGS4NZPanTFrW1TRJmbSxg96GGUG4E1ym2a+jinlHdTEjs9Zo3Rl/Z1uGmvno/9pa7L+WXf9jn9sfPHuLrLUpjKukT/wA6f/bS/rKPaH97wX3On2V/4/iyt21GV8uBYm709g7hOrXA4h8SFz2P/I1+5f8AGsj3f9mRM2f/AOTD95GS4cdpe8fOUEPnXejqKvyS7memcj/bt3L8p05xaLlm37Y7hAL+J6eH2AIAgCAfllB2gGeptHjSZzZVxgo0alX4VJHf7o87TOlB1JqPWaq9RUqcp9SMBy1iTWdnY3ufT/evxnTRgoxwjlN9yllkQ6zxm5M0XodyArmtiqihlH2KAgEaRszmx5aIHeZV7QrYxBd5b2FHKc5LuNDxWa2Cqe1hqXeqhT5pYyDG5qx4SZMla0ZcYow/L1AUsTXpKLKlWoqC51IHOiLnbqtNK2zcQk1LDLuP+lrGvRjOOYtpcHnXGvElM1cjpWDVKtygOiqgkXa1ySRrsARs48pOp7VnWhmMcPzK9/6XpUKuJy3ljhw8z3y9kNApahdSPduSCOROsGSKF7LOKhrvf9OQlByt1hrl1/kqYxzDYxHiZZZRynRtB8ex1Fie8kwsBwb4l26LMKOtqYyswp0kpsiFtQYkg1H/AAqEtfix4Sn2hcKT3Fy4l1s21cFvNavgQGOzrp169RhhsOys7FGZHDlLnQLFWHa0bTnqk1q3FHb0KEkoxVWS4aZ07cHNSEr2XDOqmJpZgzqpiamYs1Do8wuhhdI/zHZh+EWUeqnzl3s2G7Rz1v8ABzO1am9Xx1LH3LPLArTIM9K+njaxGwFU/SoB9bzn7yW9Wl5HWbPhu20e3XzZHYGjp1ET4nVfNgPrIsFmSXaiRVluwcupM3CdUcWVvpCq2wTj4mpqP1hvksh37xRfh6lhsuObldmfQzDBLeog+8PnKags1YrtR0N1LdozfY/Q58tvpYhxzVfQCdIceaBm4n2kAvc9PBAEAQBAEAqnSTWIwoQfzKiqe4Bn+aiT9nR/5XJ8l+Cs2rJ9Corm17/YyWrgGl3vplBuNEdVoEbZqrVoUoOcuCJlpbVLitGlTWr/AHPgal0M1vscRT4VFf8AUgX/APOcpSryrSlOXFs7raVpC2jSpw4KOO/Dy345NEm4qzC+kTC9XlCvwfRqDuZBf+oNKy4WKjOx2XPetY9mV9T3zbxVqOjwufMmWdpH/iXj6mdenmWT7lDGyWkbKVIsGZ+RsFlCgyVqCddSOiXS6OVYHQclCNI7Rrv7POJV6tN/DI5fbWzaVOtv7uktfHn7+JnWUsmnDVnpVVGlTYqb3seDWvrBFj3GV1Tadzlxk/sTaWwbCpBVaaazrxz69RG5Ty7Wqr1Wnans0V1AgbAeI5bJpdSUlqZQtaVKXw+bPmS8Jr0j4SLVnyLG3o/yZOUxIciYzqpiapGLJLJWAavUWkm1ja+4Dex5Aa5jCnKrNQjzNFarGlBzlyNmwmHWmi011KqhR3AWnTwgoRUVwRx05ucnJ8WfMbiVpU3qN7KKWPcBeJyUYuT5HtODnJRXFmIVapdmdvaZizd7Ek+pnMSk5Nt8ztIxUYqK5aeRO5k4TrMZT4JeofyjV/UVkiyhv112akLaNTct5dun74GszoTlSj9KGKtTo0uLM57lFh/j9JWbSn8MY+Pl/wBl1saHxyn2Y8/+ilZJS9Qcrn0t9ZDsY71ddmpP2nPdt324RF4NutxQPGoX8AS30l8cuajmpSu14PC4T0CAIAgCAIBVukKif4dKtrrSqq9TlSIZXbw0ge4GTLKeJuPWvqQb+m5QTXJ/grDZMDAFe0DbRI1g32W43k3pccSvdHPAgc+sjPhuo0v5iuSBuZSuonfqYSk2pcyqNRXy+rOy/wBMWdOmp1Gvj0Xcn+6nf0RY3QxdSkdlWlcfipkED9LP5SDavE2ustNtU96ip9T9f+ka/LA5cy/pjydZqGJA2g0XPMXen83kK7jwkdDsOtpKk+9ej+xRcj1jpMigklbgAEnUeA75Ksaicd0vJNZwz0xhce0rL+JSPmJYLBvp7nJrzJ7o0yj1WORb9mqrUzwvbSQ+a2/NMKqzEgbaodJat846/Zlk6WshJWprVp2GIA0R/wBRPhPMHYeZG/VXVaSlrzObsr6VBOD+V/R/vEx3D5OZWIqKVYGxVhYg8wZDqSxoX9vRU0p8iXpLIkmTTqpiaZGLJDJ2CqVnFOkpdjuHDiTuHMzGMJTluxWWaqtWFOO9N4Rq+aubq4RLtZqrDttuA+BeXPf5AXVpaqisvi+Pscve3juJaaRXD3ZPSYQSjdJOWbKMKh1tZ6vJQbqviRfw5ys2hWwujXiXWybbMnWfLRd5n6yoZfGjdG2TtGm9cjW50U/Au0+LX/TLfZtLEXN8/RHPbWrb01TXLj3v8FzlmVBk+fmO63GMAbrTApjvGtvU2/LKG+qb9Vrq0Op2ZS3LdN89fYh0q9XRq1N9tFe86vmR5STs2HzT8CFtiprGn4+33OXNChd3qblGiO87fQestCkNbzWw9lvPTwn4AgCAIAgCAfCIBx4LJGHonSpUKVMm+tUVTr27BM5VJS4sxUIrVIq/Sxk/rMGKoGui6sfwN2G/xKfyyHdRzDPUXGxqu5cbr/ksePEyrIOUf4bE0a+6m4LfgOpx+ktIMJbslI6S5pdNSlT619eX1Nszgy21EDQSoysukKiU2qL3di9tVjrFjfVvlzFJ6nJ2ttGpnea7m8epnOc+XMViUNLRrVEJB0f4dhrBuDqp3nlTo3HDWS+tqNtQe+sJ/wD1+SHyDlKrRp1NG9Kz2diADpWtoHS13Fjq3Xmik1uvcXM3VoRqtNrPsdpzqxI2VtLvCkegnrqyRodtT/xOb/iXtrUqUaZdWDq6jRcMpuDcbdY2T2N01ozNQxFxTeHo13lhbPSnVqirVpOwAFlBFr+MkqlnXJAewZPhNeR7ZazrweKUCrgixAsraei6jgGUXA5bJhO1jP5iRQ2XcUH8FXHhp5FWejhy106xF4Flb10RI72bDPFlnGNVL4sN92Dsw6YcbVLd7H6Wnq2bR5p+ZrlGr1k/k3L4oro0gKY36IAvzJ2nxkiFvCmsRWCBWsukeZ6knSztb4r99pnuIjy2bHqOrDZ21DpAKtU6JKD2TfdfcRe3DbNNRSisorq9n0MlvP4W+PUZ3iq71KjPUJLsSXJ26XC262y2605icpSk3LidRTjGMFGHDkdOSMntiKqUk2sdZ+FfeY9wilTdWaguZhXrRo03OXI2fCYdaaLTQWVQFXuGqdLCKhFRXBHHTm5ycpcWc+WsoDD0KlY+6uocWOpV8SRMa1RU4OTNlvRdaooLmYqzliWY3JJLHiSbk+c5ptt5Z2SSSwjmzlr6KU6I/G/frAHz9J0NvS6OmonI3dbpa0p8uXcWXNbJ5SmiEdo9p+87vAWHhN5GNSydR0EAnp4dUAQBAEAQBAEAQDwx+EWtTek4urqyN3MLH5zySysMzpzdOSnHitT+dcfg2o1Ho1PapsUbmQdo5HaORlRKLi8M7qnUjUgpx4PU1/ovy31+FFFjepQsh4ml/LbyBX8vOWFvPejjqOX2tbdFW31wlr48/fxLiTbWdUkFUYJnVlMYitUdQAhYsABa5OxjzsB4kySqeINHeWds6NBRfHBXmWQJxPJRPPrtAhiumAQSt7XG8SO8J6kSvGW61HiWjJ74auLpt95b2cd4+uyTY1M8GUkr28oPEnkt1Po+FWmtSjXK3Hs1Fv8A1La3kZsU2SKe25L54+RC5RzRxlHWaPWL8VPt/wBPtek96Rk+ltWjPnjv/cEKGANiLEbQdoPMT3pCYq+Tqo4hRtRTPd9GLnnmez1UI1JoniGb5GeqQi3nVkjmlSZ8ZRUG4tUZ/wAAQr/iZB4zGbWCv2tOHQY5tn7zjyZ/zVXQej7Q7JqIrBtEaQsxGu95Q3FrKdWTg13Z1Ndpexp0Iqopd+NPMu2ZOQBh6XWPY1agBO/RTaEB9Sf2EmWdt0Ucy4v9wVt/edPPEflX17SyyaV5mvSNlrrKgwyHs0zepzqW1D8oPmTwlPf196XRrlx7zodk225DpZcXw7vyVbCgXLNqVRpN4TRZUekqZfBa+xI2lcdFRwuL09yMyVQOKxJqMOyDpt3D2E9PQy+OXNUzawWk2kYPC5AT0CAIAgCAIAgCAIAgGW9LeQtFlxiDU1qdbk2ym57x2fBZCuqeu+joti3WU6Eu9fdffzKfmtltsHiErC5X2aq/FTNtId4sCOYkelU3JZLS8tlcUnB8eXebDnVlNf8Aw6rWpMGD0wKbDf1pCKR+uW9PEmjmLCg3dxhNcHr4a/Yx+tk0iS8nZxrpkZiMMV2yHVSXEwbTPBU4ypqT3nk8UT8jDgMGF1I2EGxHcRsmKm0a5W8JcUXHJHSBjaACkpWUbqi9q3JkI8zebY3M49pBq7Itp6rK7n7/AIJ+j0qNbtYVb8qp+RSZ/wBa/wDH6kR7DXKf0/JGZcz0TFCzYKjfczMzMO5kCsPOYSvZcom6jsron/cfgv8Av0Ktr3GYxvWvmRNlQ6mfrrKg2AHxm6N7TfHQj1YVoL4Fnxx6nfgcvnCA9Wpes9hc7fugAe6L+z5nfMndxekNWVNS2rTlv3Dwuoks08NV69atX7SqzaVjr0SdZPNue6KFsovflxNNzeua6OHy/v0NlXYJMK8gM8M4BhKXZINV7imOHFyOA9TbnIt1cdFHTi+BOsbR3E9flXH2MluSbm5JNzxJO/mZQ6t9p1TxFdSRzZarmy4dNbEgvbex9lPkfKX9tR6KnjnzOTvLjp6rly5dxa83MkdWq0xrY63PFv2GySCIaXkvCCmgG+enh2wBAEAQBAEAQBAEAQDnyhgkr03pVBpI6lWHI8DuPOeSSksMzp1JU5qceKMBziyLUwddqNS5trRtz0z7LD5EbiDKqpBwlhna2tzG4pqcfFdTO3JOX2GGq4Jz9m9nok7KdZXFQKTuRitjwJvsJtvt6+5ozTXtl0sa8OK49qax5r6llwyU69tA9s7aZ1VVb4WT2gfCWkasWRHX3OL06+Rbs3c1kpHrKqqzkEAEAhVIsRzJGo8tXGYzlvaFVeX8qvwQ4epXs5+jNWvUwRCHaaTHsfkb3e46u6QaltnWBLtNstfDX17efj1+veZxlLJtbDtoV6T0jsGkLA/hbY3gTIcouPzIvqVanVWabTPBZgzYeizBnh6rMGeHqsxZ4WHJOaeJrDTK9TTGsvUBGr7q7W9Bzm6naVKnLC7SvuNo0aWmcvqXufcLkhFqEUwXbZpHae74RLWjQjSWhztxdTrvMuHUaJm1kEURpvrc+k3kU7M4cu08JT031sdVNAe07fQDed3kJprV40o5ZJtbWdxPdjw5vqMgyllCpiKjVapuzeQG5VG4CUNSpKpJykdZRowowUIcDnxGJFFNM+2f7Mf5zylhY22P+SXh7lNtO8z/AMMPH29ztzYyMQeuqAmo2tQdqg7SfvH0lmUhp2buS9EaTCenhYYAgCAIAgCAIAgCAIAgCAQOeGbSY6jomy1FuaL/AAtvB4qbC47jtAmqrSU1gm2V5K2qZWqfFfvMw3H4KpQqNSqqUdTZgfQg7wdoO+Vkk4vDOwpVI1IqcHlMt2ZGfTYW1HEXehsVtZekOHFk5bRuvskijX3dJcCr2hsxVvjpaS6uT9n6muYTFJVQVKbK6MLqym4I7xJ6aayjmJwlCTjJYaPaemJ516CupV1V1O0MAQe8GeNZ4nsZOLynhlexmYmAqa+oCH/psyDyU29Jplb03yJ0Np3MP5Z79SPbozwe564/Ov1SYOzp9pvW2bjs8jow/R3gl2io/wCKoR/gtH9HS/WYS2vcvml4E5k/IWGoa6VGmh+LRu36jr9ZuhRhD5UiHVua1X55N/vUcGdWNIUUU1s/ymw0H7zdyEtFQzC7n0gHPnPnfSwt0W1Wt8AOpebnd3be7bIte6jS0Wr/AHiWFns+pX+J6R6/YyzKGPqV6hq1WLMfIDcqjcBwlNUqSm96TOmpUYUo7kFhHlUqrSXTfXf2F3sfovOS7W03/jnw9fwVm0L/AKPNOn83N9X59DtyNkZ6j9fiBdjrRNy8CRu5Dz1y3OdNGyDkb3mE9PC0qthYQD7AEAQBAEAQBAEAQBAEAQBAK/ndmrSxydrsVVH2dQDWPusPeXl5WmqrSU12k2yvp20tNU+K/eZi2WsjVsJU6qumifdI1o44o28eo3gSunCUHhnWW9xTrx3qb913nrkHODEYNtKg9gdbI2um3evHmLHnEKkocDG4tKVwsVF48zS8hdJeGq2XEA4d95PapE8mGtfEDvk2FzF/Noc/cbHrQ1p/Evr5exc8LikqqHputRTsZWDA+IkhNPgVU4Sg8SWGe09MQYBTstZ1ujlEW1t5ngISpnJiD71oPThw2etGhV6ys3WtwXtN+w8SJrlVjE307apPgsdrPmW8/wCviAVo/YUz8JvUI5t7vh5ytrXc5aLRfUv7XZdKHxT+J/Ty/e4q6i/MnzJkLGXoWbaSyz1XU2gi9bV+AeyvOod3dLG3sv5VPL3KK92pn4KPn7e5N5HyAdPrKh62qd/uryUfWWRRl/yNkO3aeenhYkUAWEA/UAQBAEAQBAEAQBAEAQBAEAQBAOPKmTKWJpmlWQVEO47jxBGtTzGuYyipLDNlKtOlLfg8MzDOPo2q07vhW61NugxAqDubY3jbxkOpataxOgtdswl8NZYfWuH4KNicO9NtCorIw3MCD5GRWmtGXUJxmt6LyuwYau9M6VN2ptxRip81IhNrgJwjNYkk+8nMNnpj02YpyODLTf1ZSfWbOnqLmRJbOtZcYL6r0Z3r0h4/+8Q//Gv0nv8AVVDQ9kW3U/Mj8dnNiq2tqij8NOmPXRvMHc1esyWy7Vfx+r9yuVmeux0nZhzJt5bIlVljVmELWnvPcWEcj4FwbAX4TxTTMZ0ZRJzJWFbR0SCT8KjSbxHu/mInv9LOo88Ea5bRpUY4+Z9nuWDB5EqNtPVqdoU3qEcC+xe5fOTqNvCnw49ZTXN7Vr/M9Orl+S1ZFzZ0QFRAi8t/MnaTN5ELfk/JKUxsuZ6eElAEAQBAEAQBAEAQBAEAQBAEAQBAEAQBAODKWSKNddGrTVxwYAj1mMoqSw0Z06s6bzBtPsKhlLo1w7XNPSp/ha48mv6TTK2g+GhY09sXEOOH3/gr+K6OKins1dXNPqG+k0u06mTI7d/yh5P8HG2Y1ce+vkZj/Ry6zZ/vlP8Awf0Pq5lVt7D9J/eFZPnL6GEttx5Q+v4OnDZkEbST4Wm1WcOeWRJ7XrP5EkS+EzOHwk9+/vAsD4zfClCHyogVbmrV+eTf71E9gs1wABYKOAsB5CZmgmsLkemm689B3qoGwWgH6gCAIAgCAIAgCAIAgCAIAgCAIAgCAIAgCAIAgCAfk0xwEA/PUrwEA/QpjgIB9AgH2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64906" y="758232"/>
            <a:ext cx="2060945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Смысл;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Показатель;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Значение.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15362" name="AutoShape 2" descr="ÐÐ°ÑÑÐ¸Ð½ÐºÐ¸ Ð¿Ð¾ Ð·Ð°Ð¿ÑÐ¾ÑÑ Ð¿Ð°Ð·Ð»Ñ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img.artlebedev.ru/everything/puzzlus/puzzlus-process.jpg"/>
          <p:cNvPicPr>
            <a:picLocks noChangeAspect="1" noChangeArrowheads="1"/>
          </p:cNvPicPr>
          <p:nvPr/>
        </p:nvPicPr>
        <p:blipFill>
          <a:blip r:embed="rId4" cstate="print"/>
          <a:srcRect l="26642" t="45658" r="22496" b="9737"/>
          <a:stretch>
            <a:fillRect/>
          </a:stretch>
        </p:blipFill>
        <p:spPr bwMode="auto">
          <a:xfrm rot="10800000">
            <a:off x="167072" y="3190932"/>
            <a:ext cx="1492623" cy="1647413"/>
          </a:xfrm>
          <a:prstGeom prst="rect">
            <a:avLst/>
          </a:prstGeom>
          <a:noFill/>
        </p:spPr>
      </p:pic>
      <p:cxnSp>
        <p:nvCxnSpPr>
          <p:cNvPr id="34" name="Скругленная соединительная линия 33"/>
          <p:cNvCxnSpPr>
            <a:stCxn id="15372" idx="2"/>
            <a:endCxn id="8" idx="1"/>
          </p:cNvCxnSpPr>
          <p:nvPr/>
        </p:nvCxnSpPr>
        <p:spPr>
          <a:xfrm rot="5400000" flipH="1" flipV="1">
            <a:off x="1766309" y="1883616"/>
            <a:ext cx="454390" cy="216024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847067">
            <a:off x="1041836" y="2372134"/>
            <a:ext cx="14627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b="1" dirty="0"/>
              <a:t>Стратегия</a:t>
            </a:r>
            <a:endParaRPr lang="ru-RU" b="1" dirty="0"/>
          </a:p>
        </p:txBody>
      </p:sp>
      <p:pic>
        <p:nvPicPr>
          <p:cNvPr id="15374" name="Picture 14" descr="ÐÐ°ÑÑÐ¸Ð½ÐºÐ¸ Ð¿Ð¾ Ð·Ð°Ð¿ÑÐ¾ÑÑ ÑÐµÐ»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238" y="669142"/>
            <a:ext cx="1078427" cy="1078427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6200000">
            <a:off x="4585772" y="1870203"/>
            <a:ext cx="681361" cy="409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1314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83" y="61044"/>
            <a:ext cx="7514035" cy="646235"/>
          </a:xfr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Рассматриваемые вопросы</a:t>
            </a:r>
          </a:p>
        </p:txBody>
      </p:sp>
      <p:sp>
        <p:nvSpPr>
          <p:cNvPr id="1026" name="AutoShape 2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49548" y="1235622"/>
            <a:ext cx="4404488" cy="807913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/>
              <a:t>Бизнес-процессы </a:t>
            </a:r>
            <a:r>
              <a:rPr lang="en-US" sz="2700" b="1" i="1" dirty="0"/>
              <a:t>VS</a:t>
            </a:r>
            <a:endParaRPr lang="ru-RU" sz="2100" b="1" i="1" dirty="0"/>
          </a:p>
          <a:p>
            <a:pPr algn="r"/>
            <a:r>
              <a:rPr lang="ru-RU" sz="2100" dirty="0"/>
              <a:t>Стратегия компании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906" y="797859"/>
            <a:ext cx="3267635" cy="92333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2700" dirty="0"/>
              <a:t>Ожидания</a:t>
            </a:r>
            <a:endParaRPr lang="ru-RU" sz="2100" dirty="0"/>
          </a:p>
          <a:p>
            <a:pPr algn="r">
              <a:spcAft>
                <a:spcPts val="900"/>
              </a:spcAft>
            </a:pPr>
            <a:r>
              <a:rPr lang="en-US" sz="2100" dirty="0"/>
              <a:t> </a:t>
            </a:r>
            <a:r>
              <a:rPr lang="ru-RU" sz="2100" dirty="0"/>
              <a:t>результат? </a:t>
            </a:r>
          </a:p>
        </p:txBody>
      </p:sp>
      <p:pic>
        <p:nvPicPr>
          <p:cNvPr id="2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84322" y="806911"/>
            <a:ext cx="595054" cy="524350"/>
          </a:xfrm>
          <a:prstGeom prst="rect">
            <a:avLst/>
          </a:prstGeom>
          <a:noFill/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564162" y="4671170"/>
            <a:ext cx="457200" cy="342900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0.gstatic.com/images?q=tbn:ANd9GcSY9WZMGBiCXhp1Wn20H0Kr8hJKPbL1cQ-rcdrwzfNR0zcYEB7K4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73625" y="2111464"/>
            <a:ext cx="2057400" cy="125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179085"/>
            <a:ext cx="7530352" cy="47556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Цель и стратегия</a:t>
            </a:r>
          </a:p>
        </p:txBody>
      </p:sp>
      <p:sp>
        <p:nvSpPr>
          <p:cNvPr id="15364" name="AutoShape 4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MSEhUSEhMVEhUXFxcVEhgYFxYaFRcSGBcXGBUVFxgYHSggGBslGxUYITEhJyorLy4uGB8zODMtNygtLisBCgoKDg0OGxAQGy0mICYtMC8vLS8tLS8vLS0rLS0tLS0tLS4tLS0tLS0vLS0tLS0tLS0tLS0tLS0tLS0tLS0tLf/AABEIANkA6QMBEQACEQEDEQH/xAAcAAEAAwEBAQEBAAAAAAAAAAAABQYHBAMBAgj/xABHEAACAQIBCAcFBgMGBAcAAAABAgADEQQFBhIhMUFRYQcTInGBkaEyQlKxwSNicoKS0RRDojNTssLh8BYkY/EVNFRzg5PD/8QAGwEBAAIDAQEAAAAAAAAAAAAAAAQFAgMGAQf/xAA4EQACAQMBBAgGAQMEAwEAAAAAAQIDBBEhBRIxQRNRYXGBkbHRIjKhweHwQhQzUgYVI/E0Q3JT/9oADAMBAAIRAxEAPwDcYAgCAIAgCAIAgCAIAgCAIAgCAIAgCAIAgCAIAgCAIAgCAIAgCAIAgCAIAgCAIAgHwmeNpcQfZ6BAEAQBAEAQBAEAQBAEAQBAEAQBAEAQBAEAQBAEAQBAEAQBAIjEYnSN927unPXF10ks8uRNhT3UMHjrOEJ1NqHI7pnZXu7UVOT0fqeVaWY7yJeXxDEAQBAPOrXVfaZV7yB855nB6ot8Ec//AIrQ/vqX/wBifvPN6PWbOhqf4vyZ7UsUjey6t3MD8p6mmYSi48Ue09MRAEAQBAEAQBAEAQBAEAQBAEAQBAEAQBAOfH1dCk7cFJ9JGvJuFvOS5J+hspR3ppdpWxX7IPIGcYquIotN3Uj8TiTuOvd3zTKq85RsUS64Kv1lNH+JQfEjXO8oVelpRn1pMpZx3ZNEZl3OnC4TVWqjTtcU17VQ8OyNg5mwmU6sYcWSLeyrV/kjp18vMoWVulKs1xhqS0huap2n/SLKvm0iyun/ABRdUdiQWtWWe7RfvkVPH5yYyt/aYmqeQbQX9KWE0SqzlxZZ07K3p/LBevqRLKCbkXPE7fOayUm0sIaI4RgZPgQXvYX9YGXwJPBZdxNL+zr1F5aWkPJriZxqTjwZFqWdCp80F5Y9C05K6SK6WFZRUHFdTeTXB81m6N3JfMisrbEpvWlLHfqvf1LxkbPCliPYIY7SuyoON0OsjmLiS4VoT4MpbizrUPnWnXy8yew+NR9hE2kU6IAgCAIAgCAIAgCAIAgCAIAgHwm08bSWWOJ4NjaY2tbwMiyv7ePGXqbFRm+CI/LmKWph6qUnVqhUhVDLcnhrM017mhXoyjCaeV1m2lTlConJMg/4CtoL2QSFANmU67a985WpY3GW4rK7GiwVaBEYwMpswKnmCJElSnB4msG5ST4ERl3PHE00XC0T1QC3aoP7RgxJsD7gGzVr5idPs+4l/TRiuWV9STa7Pozbqz17OX5KSzXJJNyTck6ySd5J2mbi4WiLJkbMfG4mxFLqkPvVezq5LbSPlbnN0KE5ECvtO3paZy+pe/AuGTuiqkLGvXeod4QBF9dI+okiNoubKqrtuo/7cUu/X2J3DZgZPT+Rpc2eo3oWt6TaremuRDntS6l/PySX2On/AIMwH/paXlPegp/4o1/7hdf/AKPzOXE9H+T3/kFDxSpUHppW9J47em+RshtS6j/LPek/sQWUeiqmddDEOh4VAHHdddEj1mmVouTJtLbk1/cin3ae5Tss5n4vC3L0tNB79PtLbifeXvIAkapQnDii1obQoVtFLD6np+CFptYgg2I1gg2IPEEbJHyTGsrDLdkPO5hZcSSeFUDtj8YHtjnt75LpXbWk+HWUl5smMvio6Pq5eHV6F9wWWittIh1IurA3UjiDLFNNZRz0ouL3ZLDJ/D4lXFwZ6YntAEAQBAEAQBAEAQBAEAQDyxFEONE3HMGxB4gzTXoxrQ3ZZ8NGZQk4vKIbGZDqt7GIt+JAfUESpqbHcv8A2ea9sEuN2lxj9SvYnNvEUnFRq9LR13sH0rWINh48ZBurCNtT3pSRJp3KqaJMhXxbITZ2Ug7iRK6nvYymyU4rmj1TOSqBovo1V3hwPn+95MjUm1iTz3mp0Y8VoR+UMirjqiVMOwpD2awe5Cbwy21ttOru2a7ZUrqjbvcqfCnrzaJ1vddDTaks9WC85sZsYLCWZStWr/eVLaQP3BsQd2viTLmheWX8aib7ypu7u5r6S0XUvv1loFVfiHmJOVxSfCS80V26+o+6Y4iZ9JDrR5hn3SE93k+Z4fZkBAEAQCp5y5i0MTd6YFCrt0lHYY/fX6ix79kjVbaM9VoyytNp1aPwy+KPV7MyzK2Sa2FqdXWXRbaDtVh8SneP9m0rKlOUHiR0tC4p1470H+O87MgZbbDnQa70WPaTeD8acG+frM6Fw6T7CNe2MLiOVpLk/sy8YXHGnovTbTptrUjYR9CN4lvGSkso5SpTlCTjJYaLZk3KS1Rt1zIwO+AIAgCAIAgCAIAgCAIAgAwCm5Xx3WubeyNndu/fxnz/AGneu5rNr5eC7vzxLy2o9HDtKljE1nvM2UZaI3Mj0wr1HWnTBLMbKOf7c5Y0k5tRXFmEpKKyzScHmgtKmFSoQ9hpm11Z7azbaB4yfc7Dp1knvNP6eRW/1ss6rQ48XgcRS1lNNeKa/MbR5Tn7nYdejqlldnsSIXFOfPBzUspc5WblSBv3Uzqp5QMzjcTiYOmjqp5RkuF7JcTW6R00spDjJtLaTXM1SoHjlGrVYaVCu1Nxr0SFam/IhgSPykS0obVy8SehiqaitYp/T0/JA0ekCrQcU8ZQBB2VKWq446DHz7UtZXDg8TWnWiTT2dTuIb9CWvOL5eK9i55IyzQxS6dCorjeNjL+JTrHjJEKkZrMWV1a3qUXiosHfMzScGWskUsVTNKstxtU+8rbmU7j/szXUpxqLEjdQuJ0J78H+TGs4chVMHV6uprB103A1OvHkRvG7xBlNWpOlLDOttbqFxDej4rqOjNzKwpE0qh+xc6/uNucfWbLa46OWHwf0I20bLp4b0fmX17PYtFKu1Cpa/7EbiJcHLF1yXjxVXnPTw74AgCAIAgCAIAgCAIAgHDlmto0m4myj8xtK7atSULWW7xennob7aO9UWe8q9TDzjJ22C4jUIXH4Y6VgL32cTeZ0k1hGW8i25qZvCgOtqD7Vh+heA5nefDv6/Z9m6Md6fzP6fvMqbq46R7seHqT2JxC00Z3YIqglmJsABtJMsW0tWRoxcmoxWWzKM7ukOpWJpYQmlS2GprFV/w76a/1d2yQaty3pE6Sy2TGn8dbV9XJe/p3lOwuUqlPYxI4HWP9JXVbanV+Za9ZZ1LenPivInsDnDfUeyeezwMq62zmtVqiuq2k4arVE1h8skb5BdCUeBEcUyQpZXU7QD6HzE8ef5xT+jMdzqZ6fx1rm9ht27BI/wAWfhPd3TU4c88FfA0apU6V0OzWFZW28NVvKduoSVpTUuKSMNmVFG6ks6NMo+Axb0nFSk5RxsZTr7uY5HVIqk4vMWdFUpxqR3ZrKNWzOz0XE2o17JW90jUlTu+FuW/dwFlb3Sn8MuPqczfbNdH46esfqvwXGTCqIzOHIyYui1J9R2o29H3MPqN4JmqtSVSO6yRbXEqFRTj49qMUxuDejUalUFnQ2YfUcQRYjkZQzi4ycXxOwp1I1IKceDLLkPFdfRNI66lIXp8Wp/D4ftLSxrb0dx8V6fg57atruT6WPB8e/wDJKZDyiabDXqk4qTQMLXDqCJ6eHrAEAQBAEAQBAEAQBAKh0iZfTDU6SW0neoGAvsRDcsfGw8TwkDaEVOlu8858iy2dazrSlJcEvq+R5YDLWGxBRadQF39lNene1yLcgDr2apUf0zm8RWpulTq003KLwuZZMFktUIdgCw2cu7nzlpZ7OhRe/LWXoV9W4c9FwO2rUCqWYhVAJYnUABrJJ3CWXA0JNvCMTz5zubGvoISuHU9gbDUI/mP9Bu27dlbWrb7wuB1uz7BW8d6Xzv6di+7/AF1aaCyJfN7NvEY1rUU7INnqNqpryvvPIXPdNlOlKfAi3N5St18b16lxNLyL0a4WkAa5bEvvv2ad+SA6x+ImTIW0Fx1Ofr7Yrz+T4V9fP2wSeVczMNVA0F/h2AsDTAC6tl02H0POYVrGlU5YfYQoXVRPLee8qGU8z8XQBZAMQo3U9VS3HQbV4AkysnsmedGiUryGNUyNyThsRVqBXw9bRB1oabjS4B2YABeI38bXE322yKcJb09X9DTVu3JYjoTmfeKxNqZpV9F0BLU0JUkn74NmsBaxFtusywrRqPDg8GVnVt45jWjnPPq/esoFTK1SvqqqgdSbkU1SoeT6IF/KV1eUn8y1L+ypwim4N4fLOV4H1DvGo7RxB3ESKyazWsxM5v4lOpqn7ZBt/vE2aX4hv8Dv1W1pc9It2XFfU5faNl0Mt+Hyv6Pq9i2SaVhRukzImmgxSDtJZavOmTqb8pPkTwlff0cx6RcuPcXOyLndl0MuD4d/5KBk7FmjUWoPdOscV2EeUrKdR05qS5F3cUVWpuD5llyioRwy+ywDr3Hb/vnOiTTWUca04vD4lqzWyjfskz0xLTAEAQBAEAQBAEAQBAMBzxyx/F4upVBugOhS4dWtwCO83b80qq09+bZ2tjb9BQjB8eL737cC79EWQ7I+Mca3vTo8kB7bDvYW/Jzkq1hpvMqNtXOZKiuWr7+X09TR5LKEzDpWzkuf4KkdWpsQQdu9aXyY/l5yFc1P4LxOh2PZ/wDvn4e/2Rm0hl+WzMbM5sa3WVLrh1NiRqNRhtRTuHFvAa9Y30aO+8vgVm0NoK3W7HWT+na/sv17NhMMlJFp01CIosqqLADulikksI5Sc5Tk5SeWz2npiIAgEZnBlDqaRO86hAM4pUnrPquxJnh6WTKOYaVaHZsuIAurbj9x+XPd5gx7i3VRacSdY3sreWHrF8V90ZnVoMjMjqVZSQwO0EbRKWSaeGdXGSklKLymdGTsW9GolWmbMhuPqDyIuD3zyM3CSkuKMKtONSDhLgzcMl45a9JKybHF+471PMG48J0NOoqkVJczjK1KVKbhLij2xFFXVkYXVgVYcVIsRMpJNYZjGTi1JcUYblLBGhWqUW2oxXvHut4ix8ZzlSG5JxfI7SjVVWnGa5omsHU6zCfepNb8h/7/ANMtrCpvUsdWhzm1aO5X3l/LXx5nXkHF6LDkfQyaVppWDq6SAz08PeAIAgCAIAgH5dgASdgFz3CepZ0PG8LJUsblVy1wxHCxItLGFBJYwVNS4k3nJw5Zzw0cJXUn7XQ0aZG/TIQnkV0r+Eh31B0qbnHh6Frsaqrm5jSn396WplGFw7VHSmntOyon4mIUeplCll4R9AnNQi5y4LXyP6LybgloUqdFPZRVQdwFrnmdstoxUUkjhatR1JucuLeTwy9lNcLh6ldtYRbgfEx1IvixA8Z5OSjFtmVvRdarGmuZ/PeIrtUZqjnSdiWc8WJuT5yqbbeWdxGMYRUY8ESOa+RGxmISitwvtVWHu0xbSPebgDmRM6cN+WDRd3Kt6Tm+PLtZvuDwqUqa06ahUQBVA2ACWiSSwjipzlOTlJ5bPUmemJnedPSUEJpYMLUI1Gq2umDv0B7/AH7O+RKlzjSBe2ex3Jb1fRdXPx6vXuM+x+cGKrm9XEVW5Byq/oWy+kiSqTlxZd07ShTWIwXln1ObD4yqputWoh4q7g+YMwcmuZsdKm+MV5I7DnhiXZadRzXQfF7YHJt/jeSIXEor4tSkubClUnimsP6GwZmU8O1EVaJ0ydTX1Mrb1I3GTadSNRZiUlehOjPdmixzYaSgdJmQwQMWg1iy1ua7EfvB1dxHCVt9R06ReJebIusPoZeH3RnyyqZfGhdGGUf7TDk7PtE7tQceeifEyz2dV4033+5Q7Yo/LVXc/sX6WhRmZdJ2C0cQlUbKiWP4kNr/AKWXylPtCGJqXWvQ6PY9XepOHU/UiM2X7b0zsdCPEf6EzHZ88VHHrXoNr080lLqfqfMDU0aljzB7/wDYlyc6aVmziNJLT08JuAIAgCAIAgHFlt9HD1m4Uqh8lM20FmrFdq9TRcvdozfY/QzepjeyDfcPlLxU8M5zpMorGVcVe82SpRnFxlwYpV50qiqQeGnlHf0YYHrcejHWKSvV5X1Ivjd7/lnHK3dK4dOX8f1H066v419nqrD+ePyvDGDbZMObM36YspWSjhgfaJqv3L2UB7ySfyyHdy0US+2HRzKVV8tF48f3tMvkI6I2LopyOKWF69h2650uYpLcIPHW35hLC2hiOes5bbFx0lbo1wj68/bwLtJJUGYdKWdJJOComwA/5hhvuLil3WN27wOIkK5q/wAF4nQ7Isljp5+Hv7GaOwGsyIkXzkkss5Xygo2a5mqbI8rqKPyco6tQjozVK7ytCQyWi2uNZO2R6reTOgo4yuJas18sthKwqC5Q6qq/En7jaP8AWYUa7pT3uXM1Xlsrinu8+T7TaqVQMAym4IBB3EHWDL9NNZRyDTTwzyxuGWrTem+tXUq3cRaeSipRcXzMqc3CSkuKMMrUDTdkb2kZkbvUkH1E5uScW0+R2sZqcVJc1nzJfNDFdVi6Lbi2ge5+z8yD4TZaz3K0X4eZFv6e/byXZny1NjnRHIlQ6TcPpYZH3pUH6WBB9dGQNoxzST6mWuyJ4rOPWvQz/I9TRrUz963nq+srLWWK0X2+uhc30d63muzPlqe2OOhXbk9/Ox+s6E5IvealazWg8LdPQIAgCAIAgHjjKHWU3T4lZfMEfWZRluyTMZx3ouL5mI4Ja1SkAlKo5W6toozWKki2oTpXOHFteZyTpVE8KL8iLyhgMQNbUKyjnTcfMR0kHwa8zNUai4xZcehV163Egnt6NOw+4C2l6lfOVG0aKU1VXNY8i/2fcydHoHwTbXjj2+pq8ryaYh0mYvrMoVR/dqlMeC6Z9ahlbcPNRnX7Jp7trF9eX9vsVmjSLsqLtdgi/iYgD1M0pZeCwlJRTk+Wvkf0ZQWnRRKYKqqKqqCQOyoAHylxGDxhI4CpVTk5SfE8cZlNVRmQh2CkqoPtMBqW51C51TN0540RhGrScknLCMPxub+Nu1SrRZixLOwKMSxN2NkJO0yrla1lq4s7GltWxeIQqJY4Z09SDxeGJGiwKnmCPnNWsXqiY9ytH4WmuzUjauB0Re82KpkiTtnFZyefUMBe2qN5cCO6cksnZkyqVcW3zTVWUZUZtSLPTEr5Fgaz0f4w1MIFO2mxp+Gpl9GA8Jd7Pqb1HHVocvtSnuV21z1LLJpXGP574fQx1a2xir/qUE+t5QXkd2tLzOs2dPeto9mn1InD1NFlb4SG8jf6SInhpkua3otG7AzqjiCv5+JfA1uWgfKoki3qzQl+8yds14uY+PozKcIbOh+8vzEoqbxOPevU6ass05LsfodWcBtXbuU/0j9p0xxiLjmzU7Y8IBe56eCAIAgCAVHLWeCUyyq6IVJBDghgRyNvlLCjZ7yyyrr3+62o/UpeUM+cY7WoVWb8FIN/kMmq0t4r4l9SD/VXc38L+iI7H5fxi6Jdno6QuFICm97MSCLg3vqm+FKi1oskepVrqWGzj/4pxQ2V2/pP0mToU+o8Var1nXkvPStTrLUKozezpaIDFSRdSd6mw4bOU1ztoTW6zZG5qU3vriiyN0k1zsSkPBj/AJppWzKXW/p7Hr2xccoryfuVbG4mnWqvWqJpO7Fm1sBc8ADsmH+z22d5pvxZNj/qjaMYKnGSSXVFffJ64bH0qZulJFI2EKL+e2b4bPoQ+WKIVbbN5W0qVJPxO1M4GOzXNroJEVV5M6FyzVOxSZg6UDYqlTqPlTL1RdbBl5kEDznioxfA9daa4n5wJp42o1FgLshdSNoKkA259oHwMrNo2kVFPrLzY20akJ/C+H7hlLyjgGWo1JtqMVbmVNrzmn8DaPpCxWhGS4NZPanTFrW1TRJmbSxg96GGUG4E1ym2a+jinlHdTEjs9Zo3Rl/Z1uGmvno/9pa7L+WXf9jn9sfPHuLrLUpjKukT/wA6f/bS/rKPaH97wX3On2V/4/iyt21GV8uBYm709g7hOrXA4h8SFz2P/I1+5f8AGsj3f9mRM2f/AOTD95GS4cdpe8fOUEPnXejqKvyS7memcj/bt3L8p05xaLlm37Y7hAL+J6eH2AIAgCAfllB2gGeptHjSZzZVxgo0alX4VJHf7o87TOlB1JqPWaq9RUqcp9SMBy1iTWdnY3ufT/evxnTRgoxwjlN9yllkQ6zxm5M0XodyArmtiqihlH2KAgEaRszmx5aIHeZV7QrYxBd5b2FHKc5LuNDxWa2Cqe1hqXeqhT5pYyDG5qx4SZMla0ZcYow/L1AUsTXpKLKlWoqC51IHOiLnbqtNK2zcQk1LDLuP+lrGvRjOOYtpcHnXGvElM1cjpWDVKtygOiqgkXa1ySRrsARs48pOp7VnWhmMcPzK9/6XpUKuJy3ljhw8z3y9kNApahdSPduSCOROsGSKF7LOKhrvf9OQlByt1hrl1/kqYxzDYxHiZZZRynRtB8ex1Fie8kwsBwb4l26LMKOtqYyswp0kpsiFtQYkg1H/AAqEtfix4Sn2hcKT3Fy4l1s21cFvNavgQGOzrp169RhhsOys7FGZHDlLnQLFWHa0bTnqk1q3FHb0KEkoxVWS4aZ07cHNSEr2XDOqmJpZgzqpiamYs1Do8wuhhdI/zHZh+EWUeqnzl3s2G7Rz1v8ABzO1am9Xx1LH3LPLArTIM9K+njaxGwFU/SoB9bzn7yW9Wl5HWbPhu20e3XzZHYGjp1ET4nVfNgPrIsFmSXaiRVluwcupM3CdUcWVvpCq2wTj4mpqP1hvksh37xRfh6lhsuObldmfQzDBLeog+8PnKags1YrtR0N1LdozfY/Q58tvpYhxzVfQCdIceaBm4n2kAvc9PBAEAQBAEAqnSTWIwoQfzKiqe4Bn+aiT9nR/5XJ8l+Cs2rJ9Corm17/YyWrgGl3vplBuNEdVoEbZqrVoUoOcuCJlpbVLitGlTWr/AHPgal0M1vscRT4VFf8AUgX/APOcpSryrSlOXFs7raVpC2jSpw4KOO/Dy345NEm4qzC+kTC9XlCvwfRqDuZBf+oNKy4WKjOx2XPetY9mV9T3zbxVqOjwufMmWdpH/iXj6mdenmWT7lDGyWkbKVIsGZ+RsFlCgyVqCddSOiXS6OVYHQclCNI7Rrv7POJV6tN/DI5fbWzaVOtv7uktfHn7+JnWUsmnDVnpVVGlTYqb3seDWvrBFj3GV1Tadzlxk/sTaWwbCpBVaaazrxz69RG5Ty7Wqr1Wnans0V1AgbAeI5bJpdSUlqZQtaVKXw+bPmS8Jr0j4SLVnyLG3o/yZOUxIciYzqpiapGLJLJWAavUWkm1ja+4Dex5Aa5jCnKrNQjzNFarGlBzlyNmwmHWmi011KqhR3AWnTwgoRUVwRx05ucnJ8WfMbiVpU3qN7KKWPcBeJyUYuT5HtODnJRXFmIVapdmdvaZizd7Ek+pnMSk5Nt8ztIxUYqK5aeRO5k4TrMZT4JeofyjV/UVkiyhv112akLaNTct5dun74GszoTlSj9KGKtTo0uLM57lFh/j9JWbSn8MY+Pl/wBl1saHxyn2Y8/+ilZJS9Qcrn0t9ZDsY71ddmpP2nPdt324RF4NutxQPGoX8AS30l8cuajmpSu14PC4T0CAIAgCAIBVukKif4dKtrrSqq9TlSIZXbw0ge4GTLKeJuPWvqQb+m5QTXJ/grDZMDAFe0DbRI1g32W43k3pccSvdHPAgc+sjPhuo0v5iuSBuZSuonfqYSk2pcyqNRXy+rOy/wBMWdOmp1Gvj0Xcn+6nf0RY3QxdSkdlWlcfipkED9LP5SDavE2ustNtU96ip9T9f+ka/LA5cy/pjydZqGJA2g0XPMXen83kK7jwkdDsOtpKk+9ej+xRcj1jpMigklbgAEnUeA75Ksaicd0vJNZwz0xhce0rL+JSPmJYLBvp7nJrzJ7o0yj1WORb9mqrUzwvbSQ+a2/NMKqzEgbaodJat846/Zlk6WshJWprVp2GIA0R/wBRPhPMHYeZG/VXVaSlrzObsr6VBOD+V/R/vEx3D5OZWIqKVYGxVhYg8wZDqSxoX9vRU0p8iXpLIkmTTqpiaZGLJDJ2CqVnFOkpdjuHDiTuHMzGMJTluxWWaqtWFOO9N4Rq+aubq4RLtZqrDttuA+BeXPf5AXVpaqisvi+Pscve3juJaaRXD3ZPSYQSjdJOWbKMKh1tZ6vJQbqviRfw5ys2hWwujXiXWybbMnWfLRd5n6yoZfGjdG2TtGm9cjW50U/Au0+LX/TLfZtLEXN8/RHPbWrb01TXLj3v8FzlmVBk+fmO63GMAbrTApjvGtvU2/LKG+qb9Vrq0Op2ZS3LdN89fYh0q9XRq1N9tFe86vmR5STs2HzT8CFtiprGn4+33OXNChd3qblGiO87fQestCkNbzWw9lvPTwn4AgCAIAgCAfCIBx4LJGHonSpUKVMm+tUVTr27BM5VJS4sxUIrVIq/Sxk/rMGKoGui6sfwN2G/xKfyyHdRzDPUXGxqu5cbr/ksePEyrIOUf4bE0a+6m4LfgOpx+ktIMJbslI6S5pdNSlT619eX1Nszgy21EDQSoysukKiU2qL3di9tVjrFjfVvlzFJ6nJ2ttGpnea7m8epnOc+XMViUNLRrVEJB0f4dhrBuDqp3nlTo3HDWS+tqNtQe+sJ/wD1+SHyDlKrRp1NG9Kz2diADpWtoHS13Fjq3Xmik1uvcXM3VoRqtNrPsdpzqxI2VtLvCkegnrqyRodtT/xOb/iXtrUqUaZdWDq6jRcMpuDcbdY2T2N01ozNQxFxTeHo13lhbPSnVqirVpOwAFlBFr+MkqlnXJAewZPhNeR7ZazrweKUCrgixAsraei6jgGUXA5bJhO1jP5iRQ2XcUH8FXHhp5FWejhy106xF4Flb10RI72bDPFlnGNVL4sN92Dsw6YcbVLd7H6Wnq2bR5p+ZrlGr1k/k3L4oro0gKY36IAvzJ2nxkiFvCmsRWCBWsukeZ6knSztb4r99pnuIjy2bHqOrDZ21DpAKtU6JKD2TfdfcRe3DbNNRSisorq9n0MlvP4W+PUZ3iq71KjPUJLsSXJ26XC262y2605icpSk3LidRTjGMFGHDkdOSMntiKqUk2sdZ+FfeY9wilTdWaguZhXrRo03OXI2fCYdaaLTQWVQFXuGqdLCKhFRXBHHTm5ycpcWc+WsoDD0KlY+6uocWOpV8SRMa1RU4OTNlvRdaooLmYqzliWY3JJLHiSbk+c5ptt5Z2SSSwjmzlr6KU6I/G/frAHz9J0NvS6OmonI3dbpa0p8uXcWXNbJ5SmiEdo9p+87vAWHhN5GNSydR0EAnp4dUAQBAEAQBAEAQDwx+EWtTek4urqyN3MLH5zySysMzpzdOSnHitT+dcfg2o1Ho1PapsUbmQdo5HaORlRKLi8M7qnUjUgpx4PU1/ovy31+FFFjepQsh4ml/LbyBX8vOWFvPejjqOX2tbdFW31wlr48/fxLiTbWdUkFUYJnVlMYitUdQAhYsABa5OxjzsB4kySqeINHeWds6NBRfHBXmWQJxPJRPPrtAhiumAQSt7XG8SO8J6kSvGW61HiWjJ74auLpt95b2cd4+uyTY1M8GUkr28oPEnkt1Po+FWmtSjXK3Hs1Fv8A1La3kZsU2SKe25L54+RC5RzRxlHWaPWL8VPt/wBPtek96Rk+ltWjPnjv/cEKGANiLEbQdoPMT3pCYq+Tqo4hRtRTPd9GLnnmez1UI1JoniGb5GeqQi3nVkjmlSZ8ZRUG4tUZ/wAAQr/iZB4zGbWCv2tOHQY5tn7zjyZ/zVXQej7Q7JqIrBtEaQsxGu95Q3FrKdWTg13Z1Ndpexp0Iqopd+NPMu2ZOQBh6XWPY1agBO/RTaEB9Sf2EmWdt0Ucy4v9wVt/edPPEflX17SyyaV5mvSNlrrKgwyHs0zepzqW1D8oPmTwlPf196XRrlx7zodk225DpZcXw7vyVbCgXLNqVRpN4TRZUekqZfBa+xI2lcdFRwuL09yMyVQOKxJqMOyDpt3D2E9PQy+OXNUzawWk2kYPC5AT0CAIAgCAIAgCAIAgGW9LeQtFlxiDU1qdbk2ym57x2fBZCuqeu+joti3WU6Eu9fdffzKfmtltsHiErC5X2aq/FTNtId4sCOYkelU3JZLS8tlcUnB8eXebDnVlNf8Aw6rWpMGD0wKbDf1pCKR+uW9PEmjmLCg3dxhNcHr4a/Yx+tk0iS8nZxrpkZiMMV2yHVSXEwbTPBU4ypqT3nk8UT8jDgMGF1I2EGxHcRsmKm0a5W8JcUXHJHSBjaACkpWUbqi9q3JkI8zebY3M49pBq7Itp6rK7n7/AIJ+j0qNbtYVb8qp+RSZ/wBa/wDH6kR7DXKf0/JGZcz0TFCzYKjfczMzMO5kCsPOYSvZcom6jsron/cfgv8Av0Ktr3GYxvWvmRNlQ6mfrrKg2AHxm6N7TfHQj1YVoL4Fnxx6nfgcvnCA9Wpes9hc7fugAe6L+z5nfMndxekNWVNS2rTlv3Dwuoks08NV69atX7SqzaVjr0SdZPNue6KFsovflxNNzeua6OHy/v0NlXYJMK8gM8M4BhKXZINV7imOHFyOA9TbnIt1cdFHTi+BOsbR3E9flXH2MluSbm5JNzxJO/mZQ6t9p1TxFdSRzZarmy4dNbEgvbex9lPkfKX9tR6KnjnzOTvLjp6rly5dxa83MkdWq0xrY63PFv2GySCIaXkvCCmgG+enh2wBAEAQBAEAQBAEAQDnyhgkr03pVBpI6lWHI8DuPOeSSksMzp1JU5qceKMBziyLUwddqNS5trRtz0z7LD5EbiDKqpBwlhna2tzG4pqcfFdTO3JOX2GGq4Jz9m9nok7KdZXFQKTuRitjwJvsJtvt6+5ozTXtl0sa8OK49qax5r6llwyU69tA9s7aZ1VVb4WT2gfCWkasWRHX3OL06+Rbs3c1kpHrKqqzkEAEAhVIsRzJGo8tXGYzlvaFVeX8qvwQ4epXs5+jNWvUwRCHaaTHsfkb3e46u6QaltnWBLtNstfDX17efj1+veZxlLJtbDtoV6T0jsGkLA/hbY3gTIcouPzIvqVanVWabTPBZgzYeizBnh6rMGeHqsxZ4WHJOaeJrDTK9TTGsvUBGr7q7W9Bzm6naVKnLC7SvuNo0aWmcvqXufcLkhFqEUwXbZpHae74RLWjQjSWhztxdTrvMuHUaJm1kEURpvrc+k3kU7M4cu08JT031sdVNAe07fQDed3kJprV40o5ZJtbWdxPdjw5vqMgyllCpiKjVapuzeQG5VG4CUNSpKpJykdZRowowUIcDnxGJFFNM+2f7Mf5zylhY22P+SXh7lNtO8z/AMMPH29ztzYyMQeuqAmo2tQdqg7SfvH0lmUhp2buS9EaTCenhYYAgCAIAgCAIAgCAIAgCAQOeGbSY6jomy1FuaL/AAtvB4qbC47jtAmqrSU1gm2V5K2qZWqfFfvMw3H4KpQqNSqqUdTZgfQg7wdoO+Vkk4vDOwpVI1IqcHlMt2ZGfTYW1HEXehsVtZekOHFk5bRuvskijX3dJcCr2hsxVvjpaS6uT9n6muYTFJVQVKbK6MLqym4I7xJ6aayjmJwlCTjJYaPaemJ516CupV1V1O0MAQe8GeNZ4nsZOLynhlexmYmAqa+oCH/psyDyU29Jplb03yJ0Np3MP5Z79SPbozwe564/Ov1SYOzp9pvW2bjs8jow/R3gl2io/wCKoR/gtH9HS/WYS2vcvml4E5k/IWGoa6VGmh+LRu36jr9ZuhRhD5UiHVua1X55N/vUcGdWNIUUU1s/ymw0H7zdyEtFQzC7n0gHPnPnfSwt0W1Wt8AOpebnd3be7bIte6jS0Wr/AHiWFns+pX+J6R6/YyzKGPqV6hq1WLMfIDcqjcBwlNUqSm96TOmpUYUo7kFhHlUqrSXTfXf2F3sfovOS7W03/jnw9fwVm0L/AKPNOn83N9X59DtyNkZ6j9fiBdjrRNy8CRu5Dz1y3OdNGyDkb3mE9PC0qthYQD7AEAQBAEAQBAEAQBAEAQBAK/ndmrSxydrsVVH2dQDWPusPeXl5WmqrSU12k2yvp20tNU+K/eZi2WsjVsJU6qumifdI1o44o28eo3gSunCUHhnWW9xTrx3qb913nrkHODEYNtKg9gdbI2um3evHmLHnEKkocDG4tKVwsVF48zS8hdJeGq2XEA4d95PapE8mGtfEDvk2FzF/Noc/cbHrQ1p/Evr5exc8LikqqHputRTsZWDA+IkhNPgVU4Sg8SWGe09MQYBTstZ1ujlEW1t5ngISpnJiD71oPThw2etGhV6ys3WtwXtN+w8SJrlVjE307apPgsdrPmW8/wCviAVo/YUz8JvUI5t7vh5ytrXc5aLRfUv7XZdKHxT+J/Ty/e4q6i/MnzJkLGXoWbaSyz1XU2gi9bV+AeyvOod3dLG3sv5VPL3KK92pn4KPn7e5N5HyAdPrKh62qd/uryUfWWRRl/yNkO3aeenhYkUAWEA/UAQBAEAQBAEAQBAEAQBAEAQBAOPKmTKWJpmlWQVEO47jxBGtTzGuYyipLDNlKtOlLfg8MzDOPo2q07vhW61NugxAqDubY3jbxkOpataxOgtdswl8NZYfWuH4KNicO9NtCorIw3MCD5GRWmtGXUJxmt6LyuwYau9M6VN2ptxRip81IhNrgJwjNYkk+8nMNnpj02YpyODLTf1ZSfWbOnqLmRJbOtZcYL6r0Z3r0h4/+8Q//Gv0nv8AVVDQ9kW3U/Mj8dnNiq2tqij8NOmPXRvMHc1esyWy7Vfx+r9yuVmeux0nZhzJt5bIlVljVmELWnvPcWEcj4FwbAX4TxTTMZ0ZRJzJWFbR0SCT8KjSbxHu/mInv9LOo88Ea5bRpUY4+Z9nuWDB5EqNtPVqdoU3qEcC+xe5fOTqNvCnw49ZTXN7Vr/M9Orl+S1ZFzZ0QFRAi8t/MnaTN5ELfk/JKUxsuZ6eElAEAQBAEAQBAEAQBAEAQBAEAQBAEAQBAODKWSKNddGrTVxwYAj1mMoqSw0Z06s6bzBtPsKhlLo1w7XNPSp/ha48mv6TTK2g+GhY09sXEOOH3/gr+K6OKins1dXNPqG+k0u06mTI7d/yh5P8HG2Y1ce+vkZj/Ry6zZ/vlP8Awf0Pq5lVt7D9J/eFZPnL6GEttx5Q+v4OnDZkEbST4Wm1WcOeWRJ7XrP5EkS+EzOHwk9+/vAsD4zfClCHyogVbmrV+eTf71E9gs1wABYKOAsB5CZmgmsLkemm689B3qoGwWgH6gCAIAgCAIAgCAIAgCAIAgCAIAgCAIAgCAIAgCAfk0xwEA/PUrwEA/QpjgIB9AgH2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64906" y="758232"/>
            <a:ext cx="2060945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Смысл;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Показатель;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Значение.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15362" name="AutoShape 2" descr="ÐÐ°ÑÑÐ¸Ð½ÐºÐ¸ Ð¿Ð¾ Ð·Ð°Ð¿ÑÐ¾ÑÑ Ð¿Ð°Ð·Ð»Ñ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img.artlebedev.ru/everything/puzzlus/puzzlus-process.jpg"/>
          <p:cNvPicPr>
            <a:picLocks noChangeAspect="1" noChangeArrowheads="1"/>
          </p:cNvPicPr>
          <p:nvPr/>
        </p:nvPicPr>
        <p:blipFill>
          <a:blip r:embed="rId4" cstate="print"/>
          <a:srcRect l="26642" t="45658" r="22496" b="9737"/>
          <a:stretch>
            <a:fillRect/>
          </a:stretch>
        </p:blipFill>
        <p:spPr bwMode="auto">
          <a:xfrm rot="10800000">
            <a:off x="167072" y="3154356"/>
            <a:ext cx="1492623" cy="1647413"/>
          </a:xfrm>
          <a:prstGeom prst="rect">
            <a:avLst/>
          </a:prstGeom>
          <a:noFill/>
        </p:spPr>
      </p:pic>
      <p:cxnSp>
        <p:nvCxnSpPr>
          <p:cNvPr id="34" name="Скругленная соединительная линия 33"/>
          <p:cNvCxnSpPr>
            <a:stCxn id="15372" idx="2"/>
            <a:endCxn id="8" idx="1"/>
          </p:cNvCxnSpPr>
          <p:nvPr/>
        </p:nvCxnSpPr>
        <p:spPr>
          <a:xfrm rot="5400000" flipH="1" flipV="1">
            <a:off x="1784597" y="1865328"/>
            <a:ext cx="417814" cy="216024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847067">
            <a:off x="1041836" y="2372134"/>
            <a:ext cx="14627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b="1" dirty="0"/>
              <a:t>Стратегия</a:t>
            </a:r>
            <a:endParaRPr lang="ru-RU" b="1" dirty="0"/>
          </a:p>
        </p:txBody>
      </p:sp>
      <p:pic>
        <p:nvPicPr>
          <p:cNvPr id="15374" name="Picture 14" descr="ÐÐ°ÑÑÐ¸Ð½ÐºÐ¸ Ð¿Ð¾ Ð·Ð°Ð¿ÑÐ¾ÑÑ ÑÐµÐ»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238" y="669142"/>
            <a:ext cx="1078427" cy="1078427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6200000">
            <a:off x="4585772" y="1870203"/>
            <a:ext cx="681361" cy="409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7" name="Picture 16" descr="ÐÐ°ÑÑÐ¸Ð½ÐºÐ¸ Ð¿Ð¾ Ð·Ð°Ð¿ÑÐ¾ÑÑ Ð±Ð¸ÑÐµÐ¿Ñ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05" y="1747569"/>
            <a:ext cx="1143000" cy="11430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73132" y="2888117"/>
            <a:ext cx="169956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dirty="0"/>
              <a:t>Конкурентное </a:t>
            </a:r>
          </a:p>
          <a:p>
            <a:r>
              <a:rPr lang="ru-RU" sz="1800" dirty="0"/>
              <a:t>преимущество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97505" y="1734095"/>
            <a:ext cx="811394" cy="1182702"/>
            <a:chOff x="7596673" y="2312126"/>
            <a:chExt cx="1081859" cy="1576936"/>
          </a:xfrm>
        </p:grpSpPr>
        <p:sp>
          <p:nvSpPr>
            <p:cNvPr id="20" name="Стрелка вправо 19"/>
            <p:cNvSpPr/>
            <p:nvPr/>
          </p:nvSpPr>
          <p:spPr>
            <a:xfrm rot="16200000">
              <a:off x="7424440" y="2484359"/>
              <a:ext cx="908481" cy="564015"/>
            </a:xfrm>
            <a:prstGeom prst="rightArrow">
              <a:avLst/>
            </a:prstGeom>
            <a:solidFill>
              <a:schemeClr val="accent6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Фигура, имеющая форму буквы L 2"/>
            <p:cNvSpPr/>
            <p:nvPr/>
          </p:nvSpPr>
          <p:spPr>
            <a:xfrm>
              <a:off x="7733221" y="2601090"/>
              <a:ext cx="945311" cy="1287972"/>
            </a:xfrm>
            <a:prstGeom prst="corner">
              <a:avLst>
                <a:gd name="adj1" fmla="val 38390"/>
                <a:gd name="adj2" fmla="val 31756"/>
              </a:avLst>
            </a:prstGeom>
            <a:solidFill>
              <a:schemeClr val="accent6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29409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0.gstatic.com/images?q=tbn:ANd9GcSY9WZMGBiCXhp1Wn20H0Kr8hJKPbL1cQ-rcdrwzfNR0zcYEB7K4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024288" y="2019563"/>
            <a:ext cx="2057400" cy="1250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179085"/>
            <a:ext cx="7530352" cy="47556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Цель и стратегия</a:t>
            </a:r>
          </a:p>
        </p:txBody>
      </p:sp>
      <p:sp>
        <p:nvSpPr>
          <p:cNvPr id="15364" name="AutoShape 4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xQTEhQUEBQVFBUVFBUUGBcWFhQVFRcUFBQWFxUUFBQYHiggGBolHBQYITIhKCkrLi4xFx8zODYsNygtLisBCgoKDg0OGxAQGywkICQsNCwsNCwsLCwvLCwsLCwsLCwsLCwsLCwsLCwsLCwsLCwsLCwsLCwsLCwsLCwsLCwsLP/AABEIAOMA3gMBEQACEQEDEQH/xAAcAAEAAgMBAQEAAAAAAAAAAAAABgcDBAUCAQj/xABFEAACAQICBgYGCAUDAgcAAAABAgADEQQxBQYSIUFRB2FxgZGhEyIyQlKxFCMzYnKSwdFDU4KisiRz4bPCFRZUY5Pi8P/EABsBAQACAwEBAAAAAAAAAAAAAAAEBQEDBgIH/8QAPxEAAgECAgUKBQMCBAcBAAAAAAECAwQRMQUSIUFRBhNhcYGRobHB0RQiMkLwM1LhYnIjNENTFSSSorLC8Rb/2gAMAwEAAhEDEQA/ALxgCAIAgCAIAgCAIAgCAIAgCAIAgCAIAgCAeajhQSxAABJJyAGZMArDWXW2pXYpRYpRG4WurP1sc7dXjM4A4WCxb0m2qTsjcwbePOZBaurGmxiaW0bB13OOF+DDqP7zyDBjNLGrUWjQNtprFhnsrvdhyAHHmRzmcASCYAgCAIAgCAIAgCAIAgCAIAgCAIAgCAIAgCAIAgEJ6SdMbCLh0O+p6z/gB3L3kf29cygV6syDIsAz0tK/Rgz3OzskMAbbQ4L4wDudFmlcVicRUqmkgw2wU9J620XDXCUyTYjO9gOGc84jAtGAIAgCAIAgCAIAgCAIAgCAIAgCAIAgCAIAgCAIBSmsOP8AT4mrUvcFrL+Bdy+Qv3zJg0lmTJ5xOKWmu03cOJPICAb2jsCKanF46w2BtJTOSDgWHFz5fLAK9w2teMStUfC4irQR6jOKat9WATwpm6+U8nrAsfVfpZrqQuORaq/zKY2KgHMr7Ld1pkwXBgcYlamtSkwZHAZSOIPy7IMGeAIAgCAIAgCAIAgCAIAgCAIAgCAIAgCAIBztYsX6LC1nGa02t+Iiy+ZEApNRPRg8YrFimLneTkBmTBk6WhNFbP8AqcWQGAuqn2aY5n73y7ZgEM1y1lOMf0dK4oqfzn4j1dUw2ekjl4XDTAZ2MLhpk8l7dHejHoYNRU3F2NUD4VYCw8r/ANUAk8AQBAEAQBAEAQBAPl4B59KOY8RMYozqvgeg18pkxkfYAgCAIAgCAIAgEZ6RKuzgnHxPTX+4N/2zKBUGLxgQcychGINrR2EWiDicYwDDeoOSd3FvlAIrrJrO+LOxTutEHLi3W37TDZ6SOfhMNMA7ui9HNUYLTRnY5KoLHwEyeS1dTtQNgrVxgFxvWluIB4Gocj2CAWHAEAQBAEAQBANTSWk6VBNuu6ovWczyUZk9Qnic4wWMmbqFtVrz1KUW30evAgulukwXIwtK/J6u4doRd9u0iQal/ugu86W25MvOvPsj7v2ZFcfrfjKvtV2UcqYFMeI9bzkSd1Vlv7i7o6Hs6WUE+vb/AB4HFrVGf7Rmf8TFvnNDk3mWMIRh9KS6lh5GL0Q5DwEwbNZ8TLRcp7DMn4SVPisypNZGucYz+pJ9ax8zqYPWXF0iNjEVN3Bm2xu4We82xuKkcpMhVdGWlVfNTXYsPLAkGjukmuv29NKo5rem1vMHykmF/NfUsSqr8mqEv0pOPXtXoyYaH14wley7fonPu1bLv5BvZPjJlO7pz34dZQ3WhLu326usuMdvhn4ElvJJUCAIAgHwm28wCq+knXGnUH0eiNoK4JfO7C4CoOI35wCuX0zRwx26p9LXPs013hL/ABNleZMmodF6S0g219GrsPdApslMcrM4C9955e0zsRK9DdEWNaxq+iojjtNtuP6UFv7hBhsnWh+inDU99d3rHl9mngvrecyYJto7RlGguzQppTH3QBftOZ74BtwBAEAQBAEAQCJa4a5phb06Nqlfl7tPrfmfu+NpEuLpU9izLzRehp3X+JU2Q8X1e5VOkMdUrualZy7nieA5KMlHUJUznKbxkzt6FvToQ1KSwX5nxNeeDcLwDqYHV3FVt9OhUI5kbK+LWvNsaFSWUWQq2kbWj9dRefkdWn0f40+5TX8VQf8AaDNysqv4yDLlBZLe31L3wPTdHuNHCkeyof1UTLsavQYXKKye+Xd/Jz8XqjjKe9qDkfcs/kpvNUrarH7SVS0vZVMqi7dnmcaqhU7LgqeTAqfA75paazLCMoyWMXiujaeZg9Ha0HrTicKQKb7Sfy39Ze7ivdN9K5qU8nsK280VbXSxlHCXFbH/AD2lm6ua40MVZb+jq/y2I3n7jZN8+qWlG6hU2ZM46/0PXtPm+qPFeq3eRJJJKk8VqoUFmIAGZMAqfX7XvbDUqBtTyLDN/wD6zIKlNSti66UMMperUbZUDzJPAAbyeFp5M5H6J6P9R6OjaAUWqV3satYjezfCpO8IOA7+MyYJZAEAQBAEAQBAEAQBAInr5rR9FQU6R+vqDdx2Fy2yOfAD9pEurjm1gs2XehtF/Fz15/RHPpfD3/kqFmJJJJJJJJO8kneSTxMpm8TvUklgj5Bkkmq+p9bF2c/VUfjI3t/trx7cu2SqFrKptyRT6R0zRtPlXzT4cOt+mfUWboXVbDYb7OmC3xv6z+Jy7BaWdO3p08kcdd6Uubp/PLZwWxfnWdqbyvEAQBANbG4CnVGzVpo45MobwvlPMoRl9SxNtKvUovWpyafQ8CIaa6OaL3OGY0m+E3ZD47xIdSxg/o2F9aco61PZWWsuOT9mV/pnQNfCm1ZCBwYb0PY36Suq0Z0/qR1NppChdLGlLbw39xzB/wA+GRmomk+1N13qAijiQaigEipu2lUD+ITYFeG1nvGcs7S4nJ6j29PuchpzRVClB16bUejc/wC3p6Muo42vWu5q3SmStPwLdvV8/IWRypU2PxtStUWlRBd3YKqrvJY7gAJ5PR+g+izo/XRtL0lUB8XVH1j5hFO/0KHlfM8SOQEyeSeQBAEAQBAEAQBAEAQDT0tpBcPSerUyRSesngB1ma6lRU4uTN9tbzuKsaUM2UVpLHvXqvVqm7Ob9QHBR1AbpQzm5y1mfS7e3hb0lShkvzHtNWeTeTPULVL6QfT4gfUqfVU/xGGZP3B55ZZzrW21/mll5nO6a0u7f/Bov53m/wBv8+RayKAABuA3ADIDkJbHEttvFnqDBzNMafw+GH19RVOYXNz2IN81VK0Kf1Ml2thcXT/wo49O7vIjjek5AbUaDN1uwTyF5ElpBfbEvaPJio/1KiXUsfY556Tq38in+Z/2mv4+XBEv/wDMUf8AcfcjZw/Sef4mH3fcff4MN/jPUdIcYmmfJdfZU717MkGjNfMJVsGc0W5VRsj84uvnJELylLfh1lXcaCvKO1R1l/Tt8MyTJUDAFSCDkRvB7DJKeJTtNPBnjE4dailaihlO4ggEEdhhpNYMzCcoSUoPBrgV7pvo7X0ith32KbN6ytclBzpn3uw5c5U3VvGnti89x1VpyilzbjWjjJLY1v6+HWiG63f6OpUw6jZUEML5upAKsx48d2QN+MsbemqdNLfvOevLyrd1Neo8eHBFbaT0i1RtlLkk23cZtZGReHQ50eJhaa4zEWfE1Fum8FaSN8PAuRmeGXO5NNYoTjKLcZLBotKZPIgCAIAgCAIAgCAIB8JgFZdJel9vYpKdxJbtCnce8/4ynu62u8Fkdjyfs9Ruo8/f88SBSGdQdHV/RZxOIp0RcBjdiPdRd7H9B1kTbRpupNRId/dq1oSqvdl0vd+cC9cLh1poqUwFVVCqBkABYCXySSwR81qTlUk5yeLe1mWZPBA9dtdvRFqGFINQbnqbiEPwrzf5SBc3ep8sMzpdEaE55KtX+ncuPX0eZWVWoWYs5LMTckkkk8yTKttt4s7KMYxSjFYJHmYPQgCAIB0tC6dr4U3oOQOKHfTPavDtFjNtOtOm/lZDu7ChdLCrHbx39/uWpqtrUMWjH0bI6WDDeUJPwv8ApmJYxvouOW3gcRpLRcrOaWsmnlx7V65HVdwPWf3hbsMhyn989ra7iCl9sdxBukLRFHGoFrFqdRbinVQXO/3WHFeo9xEjLSEqLxz6OJtVBSyKxwmrtPCOQKgrONxcLsheagEnfzPdJM76VWGGrq45nTaH0OqeFettf2r19u8nuoOtX0dhQrH6lz6pP8Nif8Sc+WfOe7S41HqSy8jbpvRXxEeepL51n/UvdbuORbIMtzhz7AEAQBAEAQBAEAQDnabxWwlhm27u4/8A7rke5qascOJKtKWvPHgU5rXX2sS33Qq+AufNpSze0+gaMhqW66cX+dxyJ5J5ZHRLo/1a1c5lhSXsUBm8SR+WWdhDY59hyHKa4xnCity1n27F+dJYcsTlSPa76b+i4ZmQ/WOdhOonNu4XPhI9zW5uGKz3Fpoiy+LuFGX0ra/btKWJ4njv67nMmUZ9ESwyPhMGSY6t6hVK6rUxDGjTO8Lb6xhzsdyDtueqTaNnKaxlsXic9f6fp0G4UVrSW/cvf82k0wupGCQfY7Z5uzN5Xt5SdG0pLcc7U05fT+/DqSX8mStqdgmFvo6D8JZT4qZl2tJ/aeI6ZvovHnG+vB+aODpXo4psCcNUZD8L+sv5sx5yPOwi/oZaW3KWpF4V4pritj9vIjOB1KxBr+jrKaaCxaoN6kE2tTPEny49cCdKVN4SRcVtOW6oc5TeLeS39v5t3FnYHBJh6YSmoUJkOo8SeJPOe/0tr+pPwONrVp3E3ObxxOVpPSWfo/Wvmh3G/VK64r4dpsp0+JsaA0NYirV2gTvWmxBC9Z6+q8n6P0c21WrrbuXqzVXr/bEjnSPqzni6A/3lH/VH6+POTby3/wBSPadBoDSeVtVf9r/9fbuK8lYdaWr0b6xmtTOHqm9SkoKn4qQsPFdw7xLezr661HmvI4fT2juYnz9NfLJ7eh/z7k2k054QBAEAQBAEAQBAIrp/E3qEcF9X95V3U8ZtcC6sqeFNPiVTpV716p++3kbfpIDzO4tlhRiuhGpMG8ufo8obGAo/e23P9TsflaXdosKSPnmnKjnfT6MF3JEkkkqSqOlTGlsUlPhTpg/1VCSfJVlTfzxmo8EdvyboqNvKpvk/BfjIXIJ0RMOjnQIr1TWqC9OiRYHJqp3i/Uo394k2yo68tZ5LzOf0/fuhSVKDwlLwX85d5a5MtzhjyTAMbVBlffGJnBvaC08ylqxxCWJ5cAAls/l2SrqyUU3PbJ+BsW14RI7pfSVtxve9gVub9tpT1673bSZTpEB09pjaJVCrHI1FFj+FCTcdZ8JihQ268u7gdVo3RmrhUqrqXq/YnuoesZxNLYqm9amBtH40yV+3gevtnSWlfnI4PNHP6b0b8LV14L5JZdD4exKHUEEEXBFiDkQcxJbWOZSptPFFK63aF+iYhkH2bevTP3D7t+and4c5RXFHmp4btx9G0VffF26m/qWyXXx7fc5+jNIPQqpVpe0hv1EcVPURcd8105uElJEu5t4XFJ0p5P8AMewvjR2MWtSSrTN1dQw7+B6xlL+E1OKkt58yrUZUakqc808DZno1CAIAgCAIAgCAQHHVrsx5sT4mUVSWMmzp6MNWKXQV3pIfXVPxt5m80HWW/wClHqRrQbi7tRz/AKDDf7Y8iZe236Ueo+caY/z1XrO7N5WlK9IB/wBfX/o/6ayku/1n+bj6HoP/ACNPt82R6Ri2Lf6OaAXA0zxdqjn85UeSiXVmsKSOA0/Ucr6S4JLwx9SRs0lFKQPX/Wh6bChh22SV2nce0A2SqeHMnrEr7y4cXqR7TqNBaKp1o/EVlisdi6t7K8asxNyzE8yST4ysxeeJ16hFLBJYdRL9QtM4gVSGdmw6KTULm6puOyQ7bwb8L5Xm2N1OmsG9hz2m7K2dPGMUqjfy4ZvjsXmTLEaR9KL0T6QHipBHiN0h1HWqPCnFt9Xrkc1zPMvCpsfSYV0arKwq+sXUqbEjZBFjsnn1ywstEKHz19sn3L+TX8ZKE1KnuePcVZpTANQqvSbeUNgeanerd4ImmrTdObiz6HaXMbmjGrHeu5712My6C0k2Gr06q+6bMOaHc48N/aBM0qnNzUjzfWsbqhKk962de4vOm4IBXeCAQeo7xL9PHI+ZNOLweZGukPRPp8KXUevR+sHMrb118N/9IkS8p69PHetpc6Cu+YulF5T2Pr3eOztKhlMd+WZ0U6U2qdTDt/DPpF/C59Ydzb/6paWFTGLhwON5S2urUjXX3bH1rLw8ifywOYEAQBAEAQBABgFaYmpnOdkzsKcdhDNMpas3XY+X/E8nQWjxpLoNKCSW/wBGeJ28Eq8abuh8doeTiXNlLGl1HA8oKWpet/uSfp6EskspCoOk7DbON2rWFSmjX5lbqfkJT30cKuPFHd8nautaav7W137fcichl8W30bYkPglUHfTd0PVc7Y8mEubKWNJLgcDygpOF65fuSfp6EhxDSWUhUWvVBlxlQtk4Rl7NkL81MpbxNVnifQdA1IysoJbsU+/H1I+zWzva4vbgL7z3CR4R1ngWVxVdKm5pYtbjfx+mg9JaVAFKAudm/rO1/bqEZnqmJU2pbSvsKOt/zVV4zl/2rguB1+jvShWuaPu1FLD8a8fC8n2M3GWrxK/lDQVSiq2+L8GWQJanFkJ6SMKPqaoG8k0zuz3bS3P5pWaQhlLsOu5MV2+cov8AuXk/QhMrTqy3OjrHmpg1DG5pM1PuG9P7WA7pdWc9al1bDgdPUFSvG1lJY+j8USZ1BBB3gixHMHMSUUybTxRRWm8D6DEVaXBHIH4c18iJz9WGpNxPp9nX5+hCpxXjvN3UvHehxtBr2DN6Nuyp6oH5ip7pstp6tVEbS9DnrOa3pYrs2+WJeEvD5wIAgCAIAgCAIBV+kRsu6/CzDwJE5yosJNdJ2dv80Iy4pEX04u9W7v1E8oubN4JxOZMk0nnRPpHZq1aBPtqKi/iTc3fYj8ssLCeDcTl+U1vrU4VlueD6nl4+ZZxloccQfpU0dt0ErKLmk1m57FSw/wAgsg38MYKXA6Pk3cqFeVJ/ctnWv4xKtlSdsS/o20v6KuaTH1awFuXpFBt4i48JOsqurPVe/wAznuUNpztBVYrbDyftn3lj1Dcy3OHI1rnoH6SgZPtaYOzyYG10PhcH95FuqHOxxWaLjQ2k/g6jjP6JZ9D4+5VmMVqbFWBVhuIO4g9cp9Vp4M7tVYzjrQeKZpKLXtlnPbeO1miEFBYLIl3Rzo5mxBrWOxTUi/As26w57r+Ul2cG5625FJp+5jChzWO2T8EWbLQ40jHSNb6Kl8/TLbt2H/S8g3/6a6zouTWPxcsP2vzRXMqDuCxOiatuxC8jTbxDD/tlno97JI5HlRDbSl1ry9ywRLE5QqPpJoBcaxHv00bv3rf+2U16sKvYd9yfm5WST3Nr19SLhyvrDMEEdo3iRU8NpdOKksHkz9C4OuKlNHGTqrDsYA/rOii8UmfKqsHCbg9za7jNMngQBAEAQBAEArXXCnsYmp96zjsYb/MGUN5HVrPp2nX6Klr28ejYRTH+sCJHiXdH5XicmeiebmiNIHD16dZc0a9ua5MveCRPdObhJSW4j3VvG4oypS3r/wCeJfGGxC1EV0N1dQynmGFwZ0EWmsUfMalOVObhJYNPBnjGYdaiMji6upVhzBFjEoqSwYpVJUpqcHg08UUZprRb4as9F/dO4/Eh9lh2jzvKCrTdOTiz6ZZ3ULqiqsN+fQ96NJSQQQbEG4IzBGRE1klpNYMtXVPWQYlNlyBWQesPjA/iL+o4S6trlVVg8z5/pfRUrSevD6Hl0dD9OPWdt5LKY5OldDUK4+uphiMm3hh2MN811KUJ/UiZbX9xbfpSaXDNdzONT1JwgN9lz1Go1vLfNPwdImy09eNYYpdiJDhaK01CU1CqMlUWA7pJjFRWCKmpUnUk5zeLfE2FMyeCC9I+kAz06Km+xd26mYWUdtr/AJpV6QqYtQW7adlyZtnGE67+7YupZ+PkQ2Vx1JYPRRSsMRU5mmn5QzH/ACEs9Hx2SZyPKiosaVPrffgvQn5aWJyZVvScf9Yv+wn+dSVF/wDq9nudzyb/AMm/7n5RIkZCOgLz1Pe+Cwx/9mn5KBL6h+lHqPmulI4XlVf1PzOxNxAEAQBAEAQBAIZ0jYP1ErD3TsN2Hevncd8rdI08Upo6DQNb55Unv2r1K2xFSViR19OJoGZJQgFi9GWsG76JUO8XakTxGbU+7eR38pZ2Nb/TfYcjyi0e0/iYLol6P0f8lgNLE5QjWueroxdK6WFZLlCciOKMeR58D3yNc2/Ox2Zot9EaSdnVwl9Dz6OldXiVFUpsrFXBVlJBU7iCMwZStNPBn0CM4zipReKeQo1mRgyEqym4INiD1Qm08UYnCM4uMlinmTrQmu6sAmL9RsvSD2G62Huny7JaUb5PZU2dJyGkOTs4tzttq4PNdXHzJQlZXAZGDKcipBB7xJ6aksUc1Upzpy1Zpp9Ow+TJ4AgHE09rRTw4KoRUq5bIO5Tzc8OzORa91GnsW1/mZc6O0NWumpTWrDjvfV7lcV67OzO52mYkkniTKWUnJ4s76lTjTgoQWCWR4mD2W5qRo80cIgYWZ71WHEbXsg9ihZeWlPUpLp2nzvTdyq93LVyj8q7M/HEkQkgqipukKuHxzge4lNO8LtH/ADlNeyxqvoPoGgKbhYxfFt+OHoRuRC5Lz1Pp7OCwwP8AJTzW8vqH6Ueo+a6UlrXlV/1M7E3EAQBAEAQBAEA09L4EVqNSkffUi/I8D3GxnipBTg48TfbV3QqxqLcyiMYjKzI4sykqw5EGxE59pp4M+m0ZRnFTjtT2o1rzBtPsA90arIyshKspDAjMEZETKbTxR4nCM4uMlinmXHqlrGuMpb7CqlhUX5Oo+E+WUu7euqsenefPdKaNlZ1dm2Dyfo+leOZ2mkkqyL62arJihtpZKwFg3BwMlf8AQ8JEuLZVVisy50Xpedo9Se2HDh0r1RV+OwVSi5SqpRhwPEcwciOsSnnCUHhJHdULinXgp03ivzuNYzybjJh8S9M3pOyH7rFb9ts56jOUdsXga6tCnVWFSKkulYnQXWXFj+O3etM+ZWb1d1v3FfLQti3jzS72vJmvidNYioLVKzkcgdkd4W08SuKks5M3UdG2tJ4wppPv88TRAmknYHqDJItTNAHE1Q7j6mmbm+TsMkH6+HGS7W35yWLyRSaZ0krWlqQfzyy6Fx9uktdZdHAH2tWVEZ3NlVSxPIAXM8yaSxZ7p05VJKEc3sKNx2LNWpUqtnUdn7No3A7hYd056ctaTlxPqNCiqNKNNZRSXcYNkncMzuHadwnnM2NpbWfoPR+H9HSp0x7iKn5VA/SdFGOrFI+V1qnOVJT4tvvNiejWIAgCAIAgCAIBWXSloPZYYqmNzWSrbg2SOe32e5ZWX1HB84u07Dk5fYp203tW2PVvXZn3lesZXo6iTPlOpwMy0eVLcZZ5PZs6Px1ShUWpRbZdcjwI4qw4g8p7hOUHjE03FvTr03TqLFP8xXSW3q1rJTxabvUqgevTvvH3l5rLqhcRqrpPn+ktGVLOe3bF5P0fBnXIm8rDQ0noylXXZrIGHDmOtWzE8VKcaiwkiRbXda2lrUpYeT60QPS+olRSWwzCovwNZXHUDk3lK6rYSW2DxOrs+UlKeEa61XxW1e68SLYzA1KRtVpun4lIHccjIM4Sh9SwOgo3NGssack+pmsJ5N59tAMmHw71DamrOeSgn5ZTMYuWSxNdSrCktabSXS8CXaC1HZiGxR2Fz9Gp9Y9TMNy92/sk+jYt7amzoObv+UcIJwttr4vJdS3+XWWBhaCooRFCqosABYAS0jFRWCOQqVJ1JOc3i3mzYAmTWQvpH02FQYamfWexqdSZhe059g65XX1bBc2u06jk7YOU/iZrYtkevj2efUV1Ks7I7epWj/T42itrqjelbqFMgj+7ZHfJFtDXqLvKzS9xzFpN72tVduzyxLwl4fORAEAQBAEAQBAEAw4zCpVRqdQBkcFWB4gzEoqSwZ7pVJUpqcHg1tRROtWgnwdY03uVNzTf406/vDIj9xKStRdOWB9Fsb6F5RVSOe9cH7PccJjNZIbMtDEcD4zDie4VNzNmeDcZMNXamwemxVlNwwNiJmMnF4o8VKcKkXCaxT4lh6ua9K9kxdkfIVB7DfiHuHy7JaUL1PZU2dJx+keT84Yzttq4b11cfMmNwRcG4O8EbwR1GWGZzLTTwZ4YQYMTpfcd/bGZlNrajn19B4dzdqFInn6Nb+NpqdGm84olw0jdwWEasl2s8Jq9hRlh6P5FPzEwqFJfaj3LSl7LOrLvZ0aVEKLKAByAAHlNqSWRClOU3jJt9ZlAmTyewIMnC1n1oTCjZWz1iNycFB95zwHVxkW4uVS2LMt9F6IqXj1pbIcePQvfcVViKzOzO5LMxLMTmSZSyk5PFnf06cacVCKwS2IxzB7LY6M9CehoGs4s9axF8xSHsjv3t3jlLeypasNZ5vyOG5QX3PV+ai/lh/5b+7LvJnJpz4gCAIAgCAIAgCAfDAOPrPoOnjKJpVNxzR7b0fgw6uY4zXVpKpHBkyxvZ2lVTj2rivzIojTWjamGqtSrrssvgynJ1PFTKecHCWqzu6FzTuKaqU3in4dD6Tk1GmEjMmbWFxttz5c+XbPMocDdTrYbJHQU33iaiUnifYMnU0Rp+vhvsn9X4G9ZPDh3Wm6lXnT+lkC70bb3X6kdvFbH3+5MtG6/0m3YhGpHmt3Ty9YeBlhTv4v61gczc8mq0NtGSkuD2P28iR4LSlGt9lVR+oML/lzkuFWE/pZSV7K4ofqQa7PXI2ys2EUbMA+7MA52kNP4aj9pVUH4VO0/5VuZpncU4Zsn2+jLqv8ApweHF7F3sh2m9fHcFcKpprlttYufwrkvmeyQK185bIbDpbHk7Tp/NcPWfBZe78CGuxJJYkk7ySSSTzJOZle3idKkksEj5Bkk+ourX0qrt1R9RTPrcnbhTHMcT4cZLtbfnJYvJFLpnSfwlPUg/nll0Lj7d+4uNRbKXJwB9gCAIAgCAIAgCAeS0A8FoB4LQDha0av0sbS2Ku5hco49pD+q8xxmurSVRYMmWd7UtZ60cnmuP8lHaw6Dq4Sp6OsM96uPYcc1P6ZiVdSlKDwZ2Vrd07mGvB9a3o5LGeUbmeqGMZDuy5HL/iHBSMwrShkdXC49X3ZHkf0PGaZU2ibTrwn1m1NZvEAWgGzSx9VfYrVV/DUqL8jPaqTWTfeaJ21Gf1Qi+uKfoZzpzE/+orf/ACN873nrn6n7n3mr/h9r/tR/6Ua1bG1G9urUf8Tu3zM8ucnm2b4UKUPpgl1JL0MAE8G0QBAO/qjq22Le7XWip9duLH4EPPmeHbJVvbuq8XkVGldKws4YR2zeS4dL9t5cWCopTRUpqFRRYKMgJcxiorBHAVKk6k3ObxbzNkGZPB9gCAIAgCAIAgHwmAYzAMbGAYmMyDBUeDBzdLYKnXpmnXQOh4HMHmpzB6xPMoqSwZto1p0Z69N4MqbWjUarQu+HvWpZ2/iIPvAe0OseEgVbZx2x2o6e00vTrfLU+WXg/YhbGaC0Z4JmTWzZw+kXTjccjv8APOeZU4s2wuqkOnrOhQ0yh9sFfMTU6D3EuF9B/VsN6liUb2WB79/hNTi1miVGrCX0tGWeTYIAgHxmAzNu3dM4GG0szVq6RQZHaPV+89qnI0yuILJ4nb1V0FUxrBmvToA72GbW91D+uQkqha67xeRT6S0wreOrH6ty4dL9t5cGj6KU0WnTUKiiwUZAS2jFRWCOIqVZ1Juc3i2dBGg8GdTAMkAQBAEAQBAEA8tAPBgGJoBheZRg1qkA1qkA1KhgEV1h1VoYglivo6h99LAk/eXJvn1zVOhGRPttI1qGzHFcH6FfaW1PxFG5UelXmmfemfheRZW8o9Jd0dKUKmxvVfT7kedSDYggjMHce8TThgTU01ijxMmDyYPJ7SswyZh2EiNVPcelUmsm+8yjHVPjbxM883Hge/iKv7mfDinObt+YxqxW4c9Uecn3mbB4OpWa1NWc9W/xJynpRb2JHidWFNa1SWHWTzVvUlQQ+KIY/wAtfZ/rbj2Dzkmna75lPdaZbWrQ2dLz7EWPhFAACgAAWAG4ADgAMpLSw2FE228WdOjBg3KcGTZSYBmgCAIAgCAIAgAwDGwgGNlgGFlgGCokyYNaokA1atOAadajMg0a1CAcnSOiadX7Smr9oBI7DmJ5lGLzRthWqU/ok0RvGamUT7O2nY1x4NeanbwZNhpSvHPBnKralH3ah71/Yzw7bgzfHS/GHia//k6p8Y/Kf3mPhnxPf/F4/t8TPR1NPvOe4AfO89K2W9muWl5fbHxOvgNUKS22lL/iNx4DdPaoQRHnpK4lk8OolOj9GhAAqhQOAAA8ptSSyIMpyk8ZPF9J2sNhpk8nUoUJgG/SpQDbppMGTOiwD3AEAQBAEAQBAEAQDwVgGNkgGNqcAwvSgGB6EyYNd8NANephIBr1MDAMD6O6pnEGI6M6oxB8/wDCuqMQZE0V1RiDYp6N6pjEG3SwHVANylhIBtU8PMGTZSlAMoWAeoAgCAIAgCAIAgCAIAgCAeSsA8mnAPBpQDwaMA8HDwDwcNAPJwsAfRIA+iQD0MLAMgw0AyLQgGQUoB7CwD7AEAQBAEAQBAEAQBAEAQBAEAQBAEAQD5aALQBaALQBaAfbQBAEAQBAEAQB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MSEhUSEhMVEhUXFxcVEhgYFxYaFRcSGBcXGBUVFxgYHSggGBslGxUYITEhJyorLy4uGB8zODMtNygtLisBCgoKDg0OGxAQGy0mICYtMC8vLS8tLS8vLS0rLS0tLS0tLS4tLS0tLS0vLS0tLS0tLS0tLS0tLS0tLS0tLS0tLf/AABEIANkA6QMBEQACEQEDEQH/xAAcAAEAAwEBAQEBAAAAAAAAAAAABQYHBAMBAgj/xABHEAACAQIBCAcFBgMGBAcAAAABAgADEQQFBhIhMUFRYQcTInGBkaEyQlKxwSNicoKS0RRDojNTssLh8BYkY/EVNFRzg5PD/8QAGwEBAAIDAQEAAAAAAAAAAAAAAAQFAgMGAQf/xAA4EQACAQMBBAgGAQMEAwEAAAAAAQIDBBEhBRIxQRNRYXGBkbHRIjKhweHwQhQzUgYVI/E0Q3JT/9oADAMBAAIRAxEAPwDcYAgCAIAgCAIAgCAIAgCAIAgCAIAgCAIAgCAIAgCAIAgCAIAgCAIAgCAIAgCAIAgHwmeNpcQfZ6BAEAQBAEAQBAEAQBAEAQBAEAQBAEAQBAEAQBAEAQBAEAQBAIjEYnSN927unPXF10ks8uRNhT3UMHjrOEJ1NqHI7pnZXu7UVOT0fqeVaWY7yJeXxDEAQBAPOrXVfaZV7yB855nB6ot8Ec//AIrQ/vqX/wBifvPN6PWbOhqf4vyZ7UsUjey6t3MD8p6mmYSi48Ue09MRAEAQBAEAQBAEAQBAEAQBAEAQBAEAQBAOfH1dCk7cFJ9JGvJuFvOS5J+hspR3ppdpWxX7IPIGcYquIotN3Uj8TiTuOvd3zTKq85RsUS64Kv1lNH+JQfEjXO8oVelpRn1pMpZx3ZNEZl3OnC4TVWqjTtcU17VQ8OyNg5mwmU6sYcWSLeyrV/kjp18vMoWVulKs1xhqS0huap2n/SLKvm0iyun/ABRdUdiQWtWWe7RfvkVPH5yYyt/aYmqeQbQX9KWE0SqzlxZZ07K3p/LBevqRLKCbkXPE7fOayUm0sIaI4RgZPgQXvYX9YGXwJPBZdxNL+zr1F5aWkPJriZxqTjwZFqWdCp80F5Y9C05K6SK6WFZRUHFdTeTXB81m6N3JfMisrbEpvWlLHfqvf1LxkbPCliPYIY7SuyoON0OsjmLiS4VoT4MpbizrUPnWnXy8yew+NR9hE2kU6IAgCAIAgCAIAgCAIAgCAIAgHwm08bSWWOJ4NjaY2tbwMiyv7ePGXqbFRm+CI/LmKWph6qUnVqhUhVDLcnhrM017mhXoyjCaeV1m2lTlConJMg/4CtoL2QSFANmU67a985WpY3GW4rK7GiwVaBEYwMpswKnmCJElSnB4msG5ST4ERl3PHE00XC0T1QC3aoP7RgxJsD7gGzVr5idPs+4l/TRiuWV9STa7Pozbqz17OX5KSzXJJNyTck6ySd5J2mbi4WiLJkbMfG4mxFLqkPvVezq5LbSPlbnN0KE5ECvtO3paZy+pe/AuGTuiqkLGvXeod4QBF9dI+okiNoubKqrtuo/7cUu/X2J3DZgZPT+Rpc2eo3oWt6TaremuRDntS6l/PySX2On/AIMwH/paXlPegp/4o1/7hdf/AKPzOXE9H+T3/kFDxSpUHppW9J47em+RshtS6j/LPek/sQWUeiqmddDEOh4VAHHdddEj1mmVouTJtLbk1/cin3ae5Tss5n4vC3L0tNB79PtLbifeXvIAkapQnDii1obQoVtFLD6np+CFptYgg2I1gg2IPEEbJHyTGsrDLdkPO5hZcSSeFUDtj8YHtjnt75LpXbWk+HWUl5smMvio6Pq5eHV6F9wWWittIh1IurA3UjiDLFNNZRz0ouL3ZLDJ/D4lXFwZ6YntAEAQBAEAQBAEAQBAEAQDyxFEONE3HMGxB4gzTXoxrQ3ZZ8NGZQk4vKIbGZDqt7GIt+JAfUESpqbHcv8A2ea9sEuN2lxj9SvYnNvEUnFRq9LR13sH0rWINh48ZBurCNtT3pSRJp3KqaJMhXxbITZ2Ug7iRK6nvYymyU4rmj1TOSqBovo1V3hwPn+95MjUm1iTz3mp0Y8VoR+UMirjqiVMOwpD2awe5Cbwy21ttOru2a7ZUrqjbvcqfCnrzaJ1vddDTaks9WC85sZsYLCWZStWr/eVLaQP3BsQd2viTLmheWX8aib7ypu7u5r6S0XUvv1loFVfiHmJOVxSfCS80V26+o+6Y4iZ9JDrR5hn3SE93k+Z4fZkBAEAQCp5y5i0MTd6YFCrt0lHYY/fX6ix79kjVbaM9VoyytNp1aPwy+KPV7MyzK2Sa2FqdXWXRbaDtVh8SneP9m0rKlOUHiR0tC4p1470H+O87MgZbbDnQa70WPaTeD8acG+frM6Fw6T7CNe2MLiOVpLk/sy8YXHGnovTbTptrUjYR9CN4lvGSkso5SpTlCTjJYaLZk3KS1Rt1zIwO+AIAgCAIAgCAIAgCAIAgAwCm5Xx3WubeyNndu/fxnz/AGneu5rNr5eC7vzxLy2o9HDtKljE1nvM2UZaI3Mj0wr1HWnTBLMbKOf7c5Y0k5tRXFmEpKKyzScHmgtKmFSoQ9hpm11Z7azbaB4yfc7Dp1knvNP6eRW/1ss6rQ48XgcRS1lNNeKa/MbR5Tn7nYdejqlldnsSIXFOfPBzUspc5WblSBv3Uzqp5QMzjcTiYOmjqp5RkuF7JcTW6R00spDjJtLaTXM1SoHjlGrVYaVCu1Nxr0SFam/IhgSPykS0obVy8SehiqaitYp/T0/JA0ekCrQcU8ZQBB2VKWq446DHz7UtZXDg8TWnWiTT2dTuIb9CWvOL5eK9i55IyzQxS6dCorjeNjL+JTrHjJEKkZrMWV1a3qUXiosHfMzScGWskUsVTNKstxtU+8rbmU7j/szXUpxqLEjdQuJ0J78H+TGs4chVMHV6uprB103A1OvHkRvG7xBlNWpOlLDOttbqFxDej4rqOjNzKwpE0qh+xc6/uNucfWbLa46OWHwf0I20bLp4b0fmX17PYtFKu1Cpa/7EbiJcHLF1yXjxVXnPTw74AgCAIAgCAIAgCAIAgHDlmto0m4myj8xtK7atSULWW7xennob7aO9UWe8q9TDzjJ22C4jUIXH4Y6VgL32cTeZ0k1hGW8i25qZvCgOtqD7Vh+heA5nefDv6/Z9m6Md6fzP6fvMqbq46R7seHqT2JxC00Z3YIqglmJsABtJMsW0tWRoxcmoxWWzKM7ukOpWJpYQmlS2GprFV/w76a/1d2yQaty3pE6Sy2TGn8dbV9XJe/p3lOwuUqlPYxI4HWP9JXVbanV+Za9ZZ1LenPivInsDnDfUeyeezwMq62zmtVqiuq2k4arVE1h8skb5BdCUeBEcUyQpZXU7QD6HzE8ef5xT+jMdzqZ6fx1rm9ht27BI/wAWfhPd3TU4c88FfA0apU6V0OzWFZW28NVvKduoSVpTUuKSMNmVFG6ks6NMo+Axb0nFSk5RxsZTr7uY5HVIqk4vMWdFUpxqR3ZrKNWzOz0XE2o17JW90jUlTu+FuW/dwFlb3Sn8MuPqczfbNdH46esfqvwXGTCqIzOHIyYui1J9R2o29H3MPqN4JmqtSVSO6yRbXEqFRTj49qMUxuDejUalUFnQ2YfUcQRYjkZQzi4ycXxOwp1I1IKceDLLkPFdfRNI66lIXp8Wp/D4ftLSxrb0dx8V6fg57atruT6WPB8e/wDJKZDyiabDXqk4qTQMLXDqCJ6eHrAEAQBAEAQBAEAQBAKh0iZfTDU6SW0neoGAvsRDcsfGw8TwkDaEVOlu8858iy2dazrSlJcEvq+R5YDLWGxBRadQF39lNene1yLcgDr2apUf0zm8RWpulTq003KLwuZZMFktUIdgCw2cu7nzlpZ7OhRe/LWXoV9W4c9FwO2rUCqWYhVAJYnUABrJJ3CWXA0JNvCMTz5zubGvoISuHU9gbDUI/mP9Bu27dlbWrb7wuB1uz7BW8d6Xzv6di+7/AF1aaCyJfN7NvEY1rUU7INnqNqpryvvPIXPdNlOlKfAi3N5St18b16lxNLyL0a4WkAa5bEvvv2ad+SA6x+ImTIW0Fx1Ofr7Yrz+T4V9fP2wSeVczMNVA0F/h2AsDTAC6tl02H0POYVrGlU5YfYQoXVRPLee8qGU8z8XQBZAMQo3U9VS3HQbV4AkysnsmedGiUryGNUyNyThsRVqBXw9bRB1oabjS4B2YABeI38bXE322yKcJb09X9DTVu3JYjoTmfeKxNqZpV9F0BLU0JUkn74NmsBaxFtusywrRqPDg8GVnVt45jWjnPPq/esoFTK1SvqqqgdSbkU1SoeT6IF/KV1eUn8y1L+ypwim4N4fLOV4H1DvGo7RxB3ESKyazWsxM5v4lOpqn7ZBt/vE2aX4hv8Dv1W1pc9It2XFfU5faNl0Mt+Hyv6Pq9i2SaVhRukzImmgxSDtJZavOmTqb8pPkTwlff0cx6RcuPcXOyLndl0MuD4d/5KBk7FmjUWoPdOscV2EeUrKdR05qS5F3cUVWpuD5llyioRwy+ywDr3Hb/vnOiTTWUca04vD4lqzWyjfskz0xLTAEAQBAEAQBAEAQBAMBzxyx/F4upVBugOhS4dWtwCO83b80qq09+bZ2tjb9BQjB8eL737cC79EWQ7I+Mca3vTo8kB7bDvYW/Jzkq1hpvMqNtXOZKiuWr7+X09TR5LKEzDpWzkuf4KkdWpsQQdu9aXyY/l5yFc1P4LxOh2PZ/wDvn4e/2Rm0hl+WzMbM5sa3WVLrh1NiRqNRhtRTuHFvAa9Y30aO+8vgVm0NoK3W7HWT+na/sv17NhMMlJFp01CIosqqLADulikksI5Sc5Tk5SeWz2npiIAgEZnBlDqaRO86hAM4pUnrPquxJnh6WTKOYaVaHZsuIAurbj9x+XPd5gx7i3VRacSdY3sreWHrF8V90ZnVoMjMjqVZSQwO0EbRKWSaeGdXGSklKLymdGTsW9GolWmbMhuPqDyIuD3zyM3CSkuKMKtONSDhLgzcMl45a9JKybHF+471PMG48J0NOoqkVJczjK1KVKbhLij2xFFXVkYXVgVYcVIsRMpJNYZjGTi1JcUYblLBGhWqUW2oxXvHut4ix8ZzlSG5JxfI7SjVVWnGa5omsHU6zCfepNb8h/7/ANMtrCpvUsdWhzm1aO5X3l/LXx5nXkHF6LDkfQyaVppWDq6SAz08PeAIAgCAIAgH5dgASdgFz3CepZ0PG8LJUsblVy1wxHCxItLGFBJYwVNS4k3nJw5Zzw0cJXUn7XQ0aZG/TIQnkV0r+Eh31B0qbnHh6Frsaqrm5jSn396WplGFw7VHSmntOyon4mIUeplCll4R9AnNQi5y4LXyP6LybgloUqdFPZRVQdwFrnmdstoxUUkjhatR1JucuLeTwy9lNcLh6ldtYRbgfEx1IvixA8Z5OSjFtmVvRdarGmuZ/PeIrtUZqjnSdiWc8WJuT5yqbbeWdxGMYRUY8ESOa+RGxmISitwvtVWHu0xbSPebgDmRM6cN+WDRd3Kt6Tm+PLtZvuDwqUqa06ahUQBVA2ACWiSSwjipzlOTlJ5bPUmemJnedPSUEJpYMLUI1Gq2umDv0B7/AH7O+RKlzjSBe2ex3Jb1fRdXPx6vXuM+x+cGKrm9XEVW5Byq/oWy+kiSqTlxZd07ShTWIwXln1ObD4yqputWoh4q7g+YMwcmuZsdKm+MV5I7DnhiXZadRzXQfF7YHJt/jeSIXEor4tSkubClUnimsP6GwZmU8O1EVaJ0ydTX1Mrb1I3GTadSNRZiUlehOjPdmixzYaSgdJmQwQMWg1iy1ua7EfvB1dxHCVt9R06ReJebIusPoZeH3RnyyqZfGhdGGUf7TDk7PtE7tQceeifEyz2dV4033+5Q7Yo/LVXc/sX6WhRmZdJ2C0cQlUbKiWP4kNr/AKWXylPtCGJqXWvQ6PY9XepOHU/UiM2X7b0zsdCPEf6EzHZ88VHHrXoNr080lLqfqfMDU0aljzB7/wDYlyc6aVmziNJLT08JuAIAgCAIAgHFlt9HD1m4Uqh8lM20FmrFdq9TRcvdozfY/QzepjeyDfcPlLxU8M5zpMorGVcVe82SpRnFxlwYpV50qiqQeGnlHf0YYHrcejHWKSvV5X1Ivjd7/lnHK3dK4dOX8f1H066v419nqrD+ePyvDGDbZMObM36YspWSjhgfaJqv3L2UB7ySfyyHdy0US+2HRzKVV8tF48f3tMvkI6I2LopyOKWF69h2650uYpLcIPHW35hLC2hiOes5bbFx0lbo1wj68/bwLtJJUGYdKWdJJOComwA/5hhvuLil3WN27wOIkK5q/wAF4nQ7Isljp5+Hv7GaOwGsyIkXzkkss5Xygo2a5mqbI8rqKPyco6tQjozVK7ytCQyWi2uNZO2R6reTOgo4yuJas18sthKwqC5Q6qq/En7jaP8AWYUa7pT3uXM1Xlsrinu8+T7TaqVQMAym4IBB3EHWDL9NNZRyDTTwzyxuGWrTem+tXUq3cRaeSipRcXzMqc3CSkuKMMrUDTdkb2kZkbvUkH1E5uScW0+R2sZqcVJc1nzJfNDFdVi6Lbi2ge5+z8yD4TZaz3K0X4eZFv6e/byXZny1NjnRHIlQ6TcPpYZH3pUH6WBB9dGQNoxzST6mWuyJ4rOPWvQz/I9TRrUz963nq+srLWWK0X2+uhc30d63muzPlqe2OOhXbk9/Ox+s6E5IvealazWg8LdPQIAgCAIAgHjjKHWU3T4lZfMEfWZRluyTMZx3ouL5mI4Ja1SkAlKo5W6toozWKki2oTpXOHFteZyTpVE8KL8iLyhgMQNbUKyjnTcfMR0kHwa8zNUai4xZcehV163Egnt6NOw+4C2l6lfOVG0aKU1VXNY8i/2fcydHoHwTbXjj2+pq8ryaYh0mYvrMoVR/dqlMeC6Z9ahlbcPNRnX7Jp7trF9eX9vsVmjSLsqLtdgi/iYgD1M0pZeCwlJRTk+Wvkf0ZQWnRRKYKqqKqqCQOyoAHylxGDxhI4CpVTk5SfE8cZlNVRmQh2CkqoPtMBqW51C51TN0540RhGrScknLCMPxub+Nu1SrRZixLOwKMSxN2NkJO0yrla1lq4s7GltWxeIQqJY4Z09SDxeGJGiwKnmCPnNWsXqiY9ytH4WmuzUjauB0Re82KpkiTtnFZyefUMBe2qN5cCO6cksnZkyqVcW3zTVWUZUZtSLPTEr5Fgaz0f4w1MIFO2mxp+Gpl9GA8Jd7Pqb1HHVocvtSnuV21z1LLJpXGP574fQx1a2xir/qUE+t5QXkd2tLzOs2dPeto9mn1InD1NFlb4SG8jf6SInhpkua3otG7AzqjiCv5+JfA1uWgfKoki3qzQl+8yds14uY+PozKcIbOh+8vzEoqbxOPevU6ass05LsfodWcBtXbuU/0j9p0xxiLjmzU7Y8IBe56eCAIAgCAVHLWeCUyyq6IVJBDghgRyNvlLCjZ7yyyrr3+62o/UpeUM+cY7WoVWb8FIN/kMmq0t4r4l9SD/VXc38L+iI7H5fxi6Jdno6QuFICm97MSCLg3vqm+FKi1oskepVrqWGzj/4pxQ2V2/pP0mToU+o8Var1nXkvPStTrLUKozezpaIDFSRdSd6mw4bOU1ztoTW6zZG5qU3vriiyN0k1zsSkPBj/AJppWzKXW/p7Hr2xccoryfuVbG4mnWqvWqJpO7Fm1sBc8ADsmH+z22d5pvxZNj/qjaMYKnGSSXVFffJ64bH0qZulJFI2EKL+e2b4bPoQ+WKIVbbN5W0qVJPxO1M4GOzXNroJEVV5M6FyzVOxSZg6UDYqlTqPlTL1RdbBl5kEDznioxfA9daa4n5wJp42o1FgLshdSNoKkA259oHwMrNo2kVFPrLzY20akJ/C+H7hlLyjgGWo1JtqMVbmVNrzmn8DaPpCxWhGS4NZPanTFrW1TRJmbSxg96GGUG4E1ym2a+jinlHdTEjs9Zo3Rl/Z1uGmvno/9pa7L+WXf9jn9sfPHuLrLUpjKukT/wA6f/bS/rKPaH97wX3On2V/4/iyt21GV8uBYm709g7hOrXA4h8SFz2P/I1+5f8AGsj3f9mRM2f/AOTD95GS4cdpe8fOUEPnXejqKvyS7memcj/bt3L8p05xaLlm37Y7hAL+J6eH2AIAgCAfllB2gGeptHjSZzZVxgo0alX4VJHf7o87TOlB1JqPWaq9RUqcp9SMBy1iTWdnY3ufT/evxnTRgoxwjlN9yllkQ6zxm5M0XodyArmtiqihlH2KAgEaRszmx5aIHeZV7QrYxBd5b2FHKc5LuNDxWa2Cqe1hqXeqhT5pYyDG5qx4SZMla0ZcYow/L1AUsTXpKLKlWoqC51IHOiLnbqtNK2zcQk1LDLuP+lrGvRjOOYtpcHnXGvElM1cjpWDVKtygOiqgkXa1ySRrsARs48pOp7VnWhmMcPzK9/6XpUKuJy3ljhw8z3y9kNApahdSPduSCOROsGSKF7LOKhrvf9OQlByt1hrl1/kqYxzDYxHiZZZRynRtB8ex1Fie8kwsBwb4l26LMKOtqYyswp0kpsiFtQYkg1H/AAqEtfix4Sn2hcKT3Fy4l1s21cFvNavgQGOzrp169RhhsOys7FGZHDlLnQLFWHa0bTnqk1q3FHb0KEkoxVWS4aZ07cHNSEr2XDOqmJpZgzqpiamYs1Do8wuhhdI/zHZh+EWUeqnzl3s2G7Rz1v8ABzO1am9Xx1LH3LPLArTIM9K+njaxGwFU/SoB9bzn7yW9Wl5HWbPhu20e3XzZHYGjp1ET4nVfNgPrIsFmSXaiRVluwcupM3CdUcWVvpCq2wTj4mpqP1hvksh37xRfh6lhsuObldmfQzDBLeog+8PnKags1YrtR0N1LdozfY/Q58tvpYhxzVfQCdIceaBm4n2kAvc9PBAEAQBAEAqnSTWIwoQfzKiqe4Bn+aiT9nR/5XJ8l+Cs2rJ9Corm17/YyWrgGl3vplBuNEdVoEbZqrVoUoOcuCJlpbVLitGlTWr/AHPgal0M1vscRT4VFf8AUgX/APOcpSryrSlOXFs7raVpC2jSpw4KOO/Dy345NEm4qzC+kTC9XlCvwfRqDuZBf+oNKy4WKjOx2XPetY9mV9T3zbxVqOjwufMmWdpH/iXj6mdenmWT7lDGyWkbKVIsGZ+RsFlCgyVqCddSOiXS6OVYHQclCNI7Rrv7POJV6tN/DI5fbWzaVOtv7uktfHn7+JnWUsmnDVnpVVGlTYqb3seDWvrBFj3GV1Tadzlxk/sTaWwbCpBVaaazrxz69RG5Ty7Wqr1Wnans0V1AgbAeI5bJpdSUlqZQtaVKXw+bPmS8Jr0j4SLVnyLG3o/yZOUxIciYzqpiapGLJLJWAavUWkm1ja+4Dex5Aa5jCnKrNQjzNFarGlBzlyNmwmHWmi011KqhR3AWnTwgoRUVwRx05ucnJ8WfMbiVpU3qN7KKWPcBeJyUYuT5HtODnJRXFmIVapdmdvaZizd7Ek+pnMSk5Nt8ztIxUYqK5aeRO5k4TrMZT4JeofyjV/UVkiyhv112akLaNTct5dun74GszoTlSj9KGKtTo0uLM57lFh/j9JWbSn8MY+Pl/wBl1saHxyn2Y8/+ilZJS9Qcrn0t9ZDsY71ddmpP2nPdt324RF4NutxQPGoX8AS30l8cuajmpSu14PC4T0CAIAgCAIBVukKif4dKtrrSqq9TlSIZXbw0ge4GTLKeJuPWvqQb+m5QTXJ/grDZMDAFe0DbRI1g32W43k3pccSvdHPAgc+sjPhuo0v5iuSBuZSuonfqYSk2pcyqNRXy+rOy/wBMWdOmp1Gvj0Xcn+6nf0RY3QxdSkdlWlcfipkED9LP5SDavE2ustNtU96ip9T9f+ka/LA5cy/pjydZqGJA2g0XPMXen83kK7jwkdDsOtpKk+9ej+xRcj1jpMigklbgAEnUeA75Ksaicd0vJNZwz0xhce0rL+JSPmJYLBvp7nJrzJ7o0yj1WORb9mqrUzwvbSQ+a2/NMKqzEgbaodJat846/Zlk6WshJWprVp2GIA0R/wBRPhPMHYeZG/VXVaSlrzObsr6VBOD+V/R/vEx3D5OZWIqKVYGxVhYg8wZDqSxoX9vRU0p8iXpLIkmTTqpiaZGLJDJ2CqVnFOkpdjuHDiTuHMzGMJTluxWWaqtWFOO9N4Rq+aubq4RLtZqrDttuA+BeXPf5AXVpaqisvi+Pscve3juJaaRXD3ZPSYQSjdJOWbKMKh1tZ6vJQbqviRfw5ys2hWwujXiXWybbMnWfLRd5n6yoZfGjdG2TtGm9cjW50U/Au0+LX/TLfZtLEXN8/RHPbWrb01TXLj3v8FzlmVBk+fmO63GMAbrTApjvGtvU2/LKG+qb9Vrq0Op2ZS3LdN89fYh0q9XRq1N9tFe86vmR5STs2HzT8CFtiprGn4+33OXNChd3qblGiO87fQestCkNbzWw9lvPTwn4AgCAIAgCAfCIBx4LJGHonSpUKVMm+tUVTr27BM5VJS4sxUIrVIq/Sxk/rMGKoGui6sfwN2G/xKfyyHdRzDPUXGxqu5cbr/ksePEyrIOUf4bE0a+6m4LfgOpx+ktIMJbslI6S5pdNSlT619eX1Nszgy21EDQSoysukKiU2qL3di9tVjrFjfVvlzFJ6nJ2ttGpnea7m8epnOc+XMViUNLRrVEJB0f4dhrBuDqp3nlTo3HDWS+tqNtQe+sJ/wD1+SHyDlKrRp1NG9Kz2diADpWtoHS13Fjq3Xmik1uvcXM3VoRqtNrPsdpzqxI2VtLvCkegnrqyRodtT/xOb/iXtrUqUaZdWDq6jRcMpuDcbdY2T2N01ozNQxFxTeHo13lhbPSnVqirVpOwAFlBFr+MkqlnXJAewZPhNeR7ZazrweKUCrgixAsraei6jgGUXA5bJhO1jP5iRQ2XcUH8FXHhp5FWejhy106xF4Flb10RI72bDPFlnGNVL4sN92Dsw6YcbVLd7H6Wnq2bR5p+ZrlGr1k/k3L4oro0gKY36IAvzJ2nxkiFvCmsRWCBWsukeZ6knSztb4r99pnuIjy2bHqOrDZ21DpAKtU6JKD2TfdfcRe3DbNNRSisorq9n0MlvP4W+PUZ3iq71KjPUJLsSXJ26XC262y2605icpSk3LidRTjGMFGHDkdOSMntiKqUk2sdZ+FfeY9wilTdWaguZhXrRo03OXI2fCYdaaLTQWVQFXuGqdLCKhFRXBHHTm5ycpcWc+WsoDD0KlY+6uocWOpV8SRMa1RU4OTNlvRdaooLmYqzliWY3JJLHiSbk+c5ptt5Z2SSSwjmzlr6KU6I/G/frAHz9J0NvS6OmonI3dbpa0p8uXcWXNbJ5SmiEdo9p+87vAWHhN5GNSydR0EAnp4dUAQBAEAQBAEAQDwx+EWtTek4urqyN3MLH5zySysMzpzdOSnHitT+dcfg2o1Ho1PapsUbmQdo5HaORlRKLi8M7qnUjUgpx4PU1/ovy31+FFFjepQsh4ml/LbyBX8vOWFvPejjqOX2tbdFW31wlr48/fxLiTbWdUkFUYJnVlMYitUdQAhYsABa5OxjzsB4kySqeINHeWds6NBRfHBXmWQJxPJRPPrtAhiumAQSt7XG8SO8J6kSvGW61HiWjJ74auLpt95b2cd4+uyTY1M8GUkr28oPEnkt1Po+FWmtSjXK3Hs1Fv8A1La3kZsU2SKe25L54+RC5RzRxlHWaPWL8VPt/wBPtek96Rk+ltWjPnjv/cEKGANiLEbQdoPMT3pCYq+Tqo4hRtRTPd9GLnnmez1UI1JoniGb5GeqQi3nVkjmlSZ8ZRUG4tUZ/wAAQr/iZB4zGbWCv2tOHQY5tn7zjyZ/zVXQej7Q7JqIrBtEaQsxGu95Q3FrKdWTg13Z1Ndpexp0Iqopd+NPMu2ZOQBh6XWPY1agBO/RTaEB9Sf2EmWdt0Ucy4v9wVt/edPPEflX17SyyaV5mvSNlrrKgwyHs0zepzqW1D8oPmTwlPf196XRrlx7zodk225DpZcXw7vyVbCgXLNqVRpN4TRZUekqZfBa+xI2lcdFRwuL09yMyVQOKxJqMOyDpt3D2E9PQy+OXNUzawWk2kYPC5AT0CAIAgCAIAgCAIAgGW9LeQtFlxiDU1qdbk2ym57x2fBZCuqeu+joti3WU6Eu9fdffzKfmtltsHiErC5X2aq/FTNtId4sCOYkelU3JZLS8tlcUnB8eXebDnVlNf8Aw6rWpMGD0wKbDf1pCKR+uW9PEmjmLCg3dxhNcHr4a/Yx+tk0iS8nZxrpkZiMMV2yHVSXEwbTPBU4ypqT3nk8UT8jDgMGF1I2EGxHcRsmKm0a5W8JcUXHJHSBjaACkpWUbqi9q3JkI8zebY3M49pBq7Itp6rK7n7/AIJ+j0qNbtYVb8qp+RSZ/wBa/wDH6kR7DXKf0/JGZcz0TFCzYKjfczMzMO5kCsPOYSvZcom6jsron/cfgv8Av0Ktr3GYxvWvmRNlQ6mfrrKg2AHxm6N7TfHQj1YVoL4Fnxx6nfgcvnCA9Wpes9hc7fugAe6L+z5nfMndxekNWVNS2rTlv3Dwuoks08NV69atX7SqzaVjr0SdZPNue6KFsovflxNNzeua6OHy/v0NlXYJMK8gM8M4BhKXZINV7imOHFyOA9TbnIt1cdFHTi+BOsbR3E9flXH2MluSbm5JNzxJO/mZQ6t9p1TxFdSRzZarmy4dNbEgvbex9lPkfKX9tR6KnjnzOTvLjp6rly5dxa83MkdWq0xrY63PFv2GySCIaXkvCCmgG+enh2wBAEAQBAEAQBAEAQDnyhgkr03pVBpI6lWHI8DuPOeSSksMzp1JU5qceKMBziyLUwddqNS5trRtz0z7LD5EbiDKqpBwlhna2tzG4pqcfFdTO3JOX2GGq4Jz9m9nok7KdZXFQKTuRitjwJvsJtvt6+5ozTXtl0sa8OK49qax5r6llwyU69tA9s7aZ1VVb4WT2gfCWkasWRHX3OL06+Rbs3c1kpHrKqqzkEAEAhVIsRzJGo8tXGYzlvaFVeX8qvwQ4epXs5+jNWvUwRCHaaTHsfkb3e46u6QaltnWBLtNstfDX17efj1+veZxlLJtbDtoV6T0jsGkLA/hbY3gTIcouPzIvqVanVWabTPBZgzYeizBnh6rMGeHqsxZ4WHJOaeJrDTK9TTGsvUBGr7q7W9Bzm6naVKnLC7SvuNo0aWmcvqXufcLkhFqEUwXbZpHae74RLWjQjSWhztxdTrvMuHUaJm1kEURpvrc+k3kU7M4cu08JT031sdVNAe07fQDed3kJprV40o5ZJtbWdxPdjw5vqMgyllCpiKjVapuzeQG5VG4CUNSpKpJykdZRowowUIcDnxGJFFNM+2f7Mf5zylhY22P+SXh7lNtO8z/AMMPH29ztzYyMQeuqAmo2tQdqg7SfvH0lmUhp2buS9EaTCenhYYAgCAIAgCAIAgCAIAgCAQOeGbSY6jomy1FuaL/AAtvB4qbC47jtAmqrSU1gm2V5K2qZWqfFfvMw3H4KpQqNSqqUdTZgfQg7wdoO+Vkk4vDOwpVI1IqcHlMt2ZGfTYW1HEXehsVtZekOHFk5bRuvskijX3dJcCr2hsxVvjpaS6uT9n6muYTFJVQVKbK6MLqym4I7xJ6aayjmJwlCTjJYaPaemJ516CupV1V1O0MAQe8GeNZ4nsZOLynhlexmYmAqa+oCH/psyDyU29Jplb03yJ0Np3MP5Z79SPbozwe564/Ov1SYOzp9pvW2bjs8jow/R3gl2io/wCKoR/gtH9HS/WYS2vcvml4E5k/IWGoa6VGmh+LRu36jr9ZuhRhD5UiHVua1X55N/vUcGdWNIUUU1s/ymw0H7zdyEtFQzC7n0gHPnPnfSwt0W1Wt8AOpebnd3be7bIte6jS0Wr/AHiWFns+pX+J6R6/YyzKGPqV6hq1WLMfIDcqjcBwlNUqSm96TOmpUYUo7kFhHlUqrSXTfXf2F3sfovOS7W03/jnw9fwVm0L/AKPNOn83N9X59DtyNkZ6j9fiBdjrRNy8CRu5Dz1y3OdNGyDkb3mE9PC0qthYQD7AEAQBAEAQBAEAQBAEAQBAK/ndmrSxydrsVVH2dQDWPusPeXl5WmqrSU12k2yvp20tNU+K/eZi2WsjVsJU6qumifdI1o44o28eo3gSunCUHhnWW9xTrx3qb913nrkHODEYNtKg9gdbI2um3evHmLHnEKkocDG4tKVwsVF48zS8hdJeGq2XEA4d95PapE8mGtfEDvk2FzF/Noc/cbHrQ1p/Evr5exc8LikqqHputRTsZWDA+IkhNPgVU4Sg8SWGe09MQYBTstZ1ujlEW1t5ngISpnJiD71oPThw2etGhV6ys3WtwXtN+w8SJrlVjE307apPgsdrPmW8/wCviAVo/YUz8JvUI5t7vh5ytrXc5aLRfUv7XZdKHxT+J/Ty/e4q6i/MnzJkLGXoWbaSyz1XU2gi9bV+AeyvOod3dLG3sv5VPL3KK92pn4KPn7e5N5HyAdPrKh62qd/uryUfWWRRl/yNkO3aeenhYkUAWEA/UAQBAEAQBAEAQBAEAQBAEAQBAOPKmTKWJpmlWQVEO47jxBGtTzGuYyipLDNlKtOlLfg8MzDOPo2q07vhW61NugxAqDubY3jbxkOpataxOgtdswl8NZYfWuH4KNicO9NtCorIw3MCD5GRWmtGXUJxmt6LyuwYau9M6VN2ptxRip81IhNrgJwjNYkk+8nMNnpj02YpyODLTf1ZSfWbOnqLmRJbOtZcYL6r0Z3r0h4/+8Q//Gv0nv8AVVDQ9kW3U/Mj8dnNiq2tqij8NOmPXRvMHc1esyWy7Vfx+r9yuVmeux0nZhzJt5bIlVljVmELWnvPcWEcj4FwbAX4TxTTMZ0ZRJzJWFbR0SCT8KjSbxHu/mInv9LOo88Ea5bRpUY4+Z9nuWDB5EqNtPVqdoU3qEcC+xe5fOTqNvCnw49ZTXN7Vr/M9Orl+S1ZFzZ0QFRAi8t/MnaTN5ELfk/JKUxsuZ6eElAEAQBAEAQBAEAQBAEAQBAEAQBAEAQBAODKWSKNddGrTVxwYAj1mMoqSw0Z06s6bzBtPsKhlLo1w7XNPSp/ha48mv6TTK2g+GhY09sXEOOH3/gr+K6OKins1dXNPqG+k0u06mTI7d/yh5P8HG2Y1ce+vkZj/Ry6zZ/vlP8Awf0Pq5lVt7D9J/eFZPnL6GEttx5Q+v4OnDZkEbST4Wm1WcOeWRJ7XrP5EkS+EzOHwk9+/vAsD4zfClCHyogVbmrV+eTf71E9gs1wABYKOAsB5CZmgmsLkemm689B3qoGwWgH6gCAIAgCAIAgCAIAgCAIAgCAIAgCAIAgCAIAgCAfk0xwEA/PUrwEA/QpjgIB9AgH2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64906" y="758232"/>
            <a:ext cx="2060945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Смысл;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Показатель;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800" dirty="0"/>
              <a:t>Значение.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15362" name="AutoShape 2" descr="ÐÐ°ÑÑÐ¸Ð½ÐºÐ¸ Ð¿Ð¾ Ð·Ð°Ð¿ÑÐ¾ÑÑ Ð¿Ð°Ð·Ð»Ñ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tatic.wixstatic.com/media/16f1a2_d075ee6975d347ebbaca50b24cbac93a~mv2.png/v1/fill/w_473,h_408,al_c,q_80,usm_0.66_1.00_0.01/16f1a2_d075ee6975d347ebbaca50b24cbac93a~mv2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img.artlebedev.ru/everything/puzzlus/puzzlus-process.jpg"/>
          <p:cNvPicPr>
            <a:picLocks noChangeAspect="1" noChangeArrowheads="1"/>
          </p:cNvPicPr>
          <p:nvPr/>
        </p:nvPicPr>
        <p:blipFill>
          <a:blip r:embed="rId4" cstate="print"/>
          <a:srcRect l="26642" t="45658" r="22496" b="9737"/>
          <a:stretch>
            <a:fillRect/>
          </a:stretch>
        </p:blipFill>
        <p:spPr bwMode="auto">
          <a:xfrm rot="10800000">
            <a:off x="154880" y="3154356"/>
            <a:ext cx="1492623" cy="1647413"/>
          </a:xfrm>
          <a:prstGeom prst="rect">
            <a:avLst/>
          </a:prstGeom>
          <a:noFill/>
        </p:spPr>
      </p:pic>
      <p:cxnSp>
        <p:nvCxnSpPr>
          <p:cNvPr id="34" name="Скругленная соединительная линия 33"/>
          <p:cNvCxnSpPr>
            <a:stCxn id="15372" idx="2"/>
            <a:endCxn id="8" idx="1"/>
          </p:cNvCxnSpPr>
          <p:nvPr/>
        </p:nvCxnSpPr>
        <p:spPr>
          <a:xfrm rot="5400000" flipH="1" flipV="1">
            <a:off x="1707882" y="1837951"/>
            <a:ext cx="509715" cy="212309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847067">
            <a:off x="1041836" y="2372134"/>
            <a:ext cx="14627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b="1" dirty="0"/>
              <a:t>Стратегия</a:t>
            </a:r>
            <a:endParaRPr lang="ru-RU" b="1" dirty="0"/>
          </a:p>
        </p:txBody>
      </p:sp>
      <p:pic>
        <p:nvPicPr>
          <p:cNvPr id="15374" name="Picture 14" descr="ÐÐ°ÑÑÐ¸Ð½ÐºÐ¸ Ð¿Ð¾ Ð·Ð°Ð¿ÑÐ¾ÑÑ ÑÐµÐ»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238" y="669142"/>
            <a:ext cx="1078427" cy="1078427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16200000">
            <a:off x="4585772" y="1870203"/>
            <a:ext cx="681361" cy="409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7" name="Picture 16" descr="ÐÐ°ÑÑÐ¸Ð½ÐºÐ¸ Ð¿Ð¾ Ð·Ð°Ð¿ÑÐ¾ÑÑ Ð±Ð¸ÑÐµÐ¿Ñ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05" y="1747569"/>
            <a:ext cx="1143000" cy="11430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73132" y="2888117"/>
            <a:ext cx="169956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dirty="0"/>
              <a:t>Конкурентное </a:t>
            </a:r>
          </a:p>
          <a:p>
            <a:r>
              <a:rPr lang="ru-RU" sz="1800" dirty="0"/>
              <a:t>преимущество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97505" y="1734095"/>
            <a:ext cx="811394" cy="1182702"/>
            <a:chOff x="7596673" y="2312126"/>
            <a:chExt cx="1081859" cy="1576936"/>
          </a:xfrm>
        </p:grpSpPr>
        <p:sp>
          <p:nvSpPr>
            <p:cNvPr id="20" name="Стрелка вправо 19"/>
            <p:cNvSpPr/>
            <p:nvPr/>
          </p:nvSpPr>
          <p:spPr>
            <a:xfrm rot="16200000">
              <a:off x="7424440" y="2484359"/>
              <a:ext cx="908481" cy="564015"/>
            </a:xfrm>
            <a:prstGeom prst="rightArrow">
              <a:avLst/>
            </a:prstGeom>
            <a:solidFill>
              <a:schemeClr val="accent6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Фигура, имеющая форму буквы L 2"/>
            <p:cNvSpPr/>
            <p:nvPr/>
          </p:nvSpPr>
          <p:spPr>
            <a:xfrm>
              <a:off x="7733221" y="2601090"/>
              <a:ext cx="945311" cy="1287972"/>
            </a:xfrm>
            <a:prstGeom prst="corner">
              <a:avLst>
                <a:gd name="adj1" fmla="val 38390"/>
                <a:gd name="adj2" fmla="val 31756"/>
              </a:avLst>
            </a:prstGeom>
            <a:solidFill>
              <a:schemeClr val="accent6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20" descr="ÐÐ°ÑÑÐ¸Ð½ÐºÐ¸ Ð¿Ð¾ Ð·Ð°Ð¿ÑÐ¾ÑÑ ÐºÐ¸ÑÐ¿Ð¸ÑÐ¸ Ð² ÑÑÐ½Ð´Ð°Ð¼ÐµÐ½Ñ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3119" y="3464295"/>
            <a:ext cx="1577648" cy="109072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517828" y="4477630"/>
            <a:ext cx="182477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dirty="0"/>
              <a:t>Факторы успеха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158899" y="2943045"/>
            <a:ext cx="467212" cy="423011"/>
          </a:xfrm>
          <a:prstGeom prst="rightArrow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86039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pic>
        <p:nvPicPr>
          <p:cNvPr id="67586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04" y="2832084"/>
            <a:ext cx="1865904" cy="1878427"/>
          </a:xfrm>
          <a:prstGeom prst="rect">
            <a:avLst/>
          </a:prstGeom>
          <a:noFill/>
        </p:spPr>
      </p:pic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pic>
        <p:nvPicPr>
          <p:cNvPr id="67586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251005" y="1387187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</a:t>
            </a:r>
            <a:r>
              <a:rPr lang="ru-RU" sz="2100" dirty="0"/>
              <a:t>Определить шкалу качества и шкалу цен.</a:t>
            </a:r>
            <a:r>
              <a:rPr lang="ru-RU" sz="2000" dirty="0"/>
              <a:t> </a:t>
            </a:r>
          </a:p>
        </p:txBody>
      </p:sp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251005" y="1387187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</a:t>
            </a:r>
            <a:r>
              <a:rPr lang="ru-RU" sz="2100" dirty="0"/>
              <a:t>Определить шкалу качества и шкалу цен.</a:t>
            </a:r>
            <a:r>
              <a:rPr lang="ru-RU" sz="2000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689502" y="1888029"/>
            <a:ext cx="5966520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100" dirty="0"/>
              <a:t>3. Составить перечень конкурентов.</a:t>
            </a:r>
          </a:p>
        </p:txBody>
      </p:sp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pic>
        <p:nvPicPr>
          <p:cNvPr id="10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251005" y="1387187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</a:t>
            </a:r>
            <a:r>
              <a:rPr lang="ru-RU" sz="2100" dirty="0"/>
              <a:t>Определить шкалу качества и шкалу цен.</a:t>
            </a:r>
            <a:r>
              <a:rPr lang="ru-RU" sz="2000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689502" y="1888029"/>
            <a:ext cx="5966520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100" dirty="0"/>
              <a:t>3. Составить перечень конкурентов.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028244" y="2301589"/>
            <a:ext cx="6899625" cy="1027658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4. Определить их конкурентные преимущества, факторы успеха, слабые стороны.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pic>
        <p:nvPicPr>
          <p:cNvPr id="11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251005" y="1387187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</a:t>
            </a:r>
            <a:r>
              <a:rPr lang="ru-RU" sz="2100" dirty="0"/>
              <a:t>Определить шкалу качества и шкалу цен.</a:t>
            </a:r>
            <a:r>
              <a:rPr lang="ru-RU" sz="2000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689502" y="1888029"/>
            <a:ext cx="5966520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100" dirty="0"/>
              <a:t>3. Составить перечень конкурентов.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028244" y="2301589"/>
            <a:ext cx="6899625" cy="1027658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4. Определить их конкурентные преимущества, факторы успеха, слабые стороны.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429333" y="3213913"/>
            <a:ext cx="6423722" cy="551755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5*. Измерить объем рынка.</a:t>
            </a:r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pic>
        <p:nvPicPr>
          <p:cNvPr id="12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27364" y="898816"/>
            <a:ext cx="7772400" cy="547601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100" dirty="0"/>
              <a:t>Составить перечень продуктовых категорий.</a:t>
            </a:r>
            <a:r>
              <a:rPr lang="ru-RU" dirty="0"/>
              <a:t>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251005" y="1387187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</a:t>
            </a:r>
            <a:r>
              <a:rPr lang="ru-RU" sz="2100" dirty="0"/>
              <a:t>Определить шкалу качества и шкалу цен.</a:t>
            </a:r>
            <a:r>
              <a:rPr lang="ru-RU" sz="2000" dirty="0"/>
              <a:t>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689502" y="1888029"/>
            <a:ext cx="5966520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100" dirty="0"/>
              <a:t>3. Составить перечень конкурентов.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028244" y="2301589"/>
            <a:ext cx="6899625" cy="1027658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4. Определить их конкурентные преимущества, факторы успеха, слабые стороны.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429333" y="3213913"/>
            <a:ext cx="6423722" cy="551755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5*. Измерить объем рынка.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720278" y="3764631"/>
            <a:ext cx="6423722" cy="551755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6. Сделать «проекцию» рынка.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pic>
        <p:nvPicPr>
          <p:cNvPr id="13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14400" y="205979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Стратегия: факторы успеха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709" y="60675"/>
            <a:ext cx="7283450" cy="745629"/>
          </a:xfrm>
        </p:spPr>
        <p:txBody>
          <a:bodyPr/>
          <a:lstStyle/>
          <a:p>
            <a:pPr algn="l"/>
            <a:r>
              <a:rPr lang="ru-RU" sz="2700" b="1" i="1" dirty="0">
                <a:solidFill>
                  <a:schemeClr val="bg1"/>
                </a:solidFill>
                <a:latin typeface="Lobster" panose="02000506000000020003" pitchFamily="2" charset="-52"/>
              </a:rPr>
              <a:t>Итоговая карта: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507" y="796042"/>
            <a:ext cx="4044949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/>
              <a:t>Что анализируем: </a:t>
            </a:r>
            <a:endParaRPr lang="ru-RU" sz="1800" dirty="0"/>
          </a:p>
          <a:p>
            <a:pPr marL="192881" indent="-192881">
              <a:lnSpc>
                <a:spcPct val="150000"/>
              </a:lnSpc>
              <a:buFontTx/>
              <a:buAutoNum type="arabicPeriod"/>
            </a:pPr>
            <a:r>
              <a:rPr lang="ru-RU" sz="1800" dirty="0"/>
              <a:t>Кластеры игроков рынка</a:t>
            </a:r>
          </a:p>
          <a:p>
            <a:pPr marL="192881" indent="-192881">
              <a:lnSpc>
                <a:spcPct val="150000"/>
              </a:lnSpc>
              <a:buFontTx/>
              <a:buAutoNum type="arabicPeriod"/>
            </a:pPr>
            <a:r>
              <a:rPr lang="ru-RU" sz="1800" dirty="0"/>
              <a:t>Зоны рынка</a:t>
            </a:r>
          </a:p>
          <a:p>
            <a:pPr marL="192881" indent="-192881">
              <a:lnSpc>
                <a:spcPct val="150000"/>
              </a:lnSpc>
              <a:buFontTx/>
              <a:buAutoNum type="arabicPeriod"/>
            </a:pPr>
            <a:r>
              <a:rPr lang="ru-RU" sz="1800" dirty="0"/>
              <a:t>Правила игры</a:t>
            </a:r>
          </a:p>
          <a:p>
            <a:pPr marL="192881" indent="-192881">
              <a:buFontTx/>
              <a:buAutoNum type="arabicPeriod"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5142" y="168571"/>
            <a:ext cx="7772400" cy="567105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i="1" dirty="0">
                <a:latin typeface="+mj-lt"/>
                <a:ea typeface="+mj-ea"/>
                <a:cs typeface="+mj-cs"/>
              </a:rPr>
              <a:t>Факторы успеха: «проекция» рынка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17</a:t>
            </a:r>
          </a:p>
        </p:txBody>
      </p:sp>
      <p:pic>
        <p:nvPicPr>
          <p:cNvPr id="13" name="Picture 2" descr="ÐÐ°ÑÑÐ¸Ð½ÐºÐ¸ Ð¿Ð¾ Ð·Ð°Ð¿ÑÐ¾ÑÑ ÑÐ¸Ð¿ Ð¸ Ð´ÐµÐ¹Ð» Ð³Ð°ÐµÑ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80" y="2832084"/>
            <a:ext cx="1865904" cy="18784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779776" y="1699766"/>
          <a:ext cx="5754625" cy="30122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888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$$$$</a:t>
                      </a:r>
                      <a:endParaRPr lang="ru-RU" sz="3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Ц, Ч, Ш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88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$$$</a:t>
                      </a:r>
                      <a:endParaRPr lang="ru-RU" sz="3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Ф,Х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О, Н, С, Т, У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П, Р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88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$$</a:t>
                      </a:r>
                      <a:endParaRPr lang="ru-RU" sz="3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М, К, Л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Г, Д, Е, Ж, З, 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88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</a:t>
                      </a:r>
                      <a:endParaRPr lang="ru-RU" sz="32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Б, В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5-конечная звезда 17"/>
          <p:cNvSpPr/>
          <p:nvPr/>
        </p:nvSpPr>
        <p:spPr>
          <a:xfrm>
            <a:off x="7431024" y="4265168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680960" y="4259072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943088" y="4252976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205216" y="4259072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254496" y="4271264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504432" y="4265168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766560" y="4259072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205984" y="4259072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455920" y="4265168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352544" y="4246880"/>
            <a:ext cx="310896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43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2730" y="870697"/>
            <a:ext cx="8525435" cy="25957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IT – </a:t>
            </a:r>
            <a:r>
              <a:rPr lang="ru-RU" dirty="0"/>
              <a:t>Компания: производство и продажа.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Цель: Рост чистой прибыли в 2 раза.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83" y="61044"/>
            <a:ext cx="7514035" cy="646235"/>
          </a:xfr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Рассматриваемые вопросы</a:t>
            </a:r>
          </a:p>
        </p:txBody>
      </p:sp>
      <p:sp>
        <p:nvSpPr>
          <p:cNvPr id="1026" name="AutoShape 2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OEAAADhCAMAAAAJbSJIAAABsFBMVEX////KZgNnMwGdYy/+m2wAAABmZWn/ZgBnMgH//8zMZwNpNAH9mmzQaQOcYy//nm6iZjD//9P//8///9RqaW3/awALAAC0WwL/onAqAABRKABiMAAgAABFIgAxAAAoFADt7u9LJQAdDgBBIACVmpzAYQKXTAI4AAB6gINbLgDf4eIXCwCdSQDVVQApAACLRgIcAACnVALnjWLn5+f/nNA0GQC9wMGXPADQ0dJ3PAEsFgDpXQBSIQC5WgAnDwBDAABwKwCipqi4cE49QEJaORuPWiurRACHh4eIUzp/UCYAAA13SjZ0dHRYWFhhJgBJHQDl5risakuvs7RZGABXNietrYqHNQDLfFZOTk7DTQB3Ph+VW0AZGxyHIwBtRCChQABQEQA4JhVCFABJLR8mKSo3ODg2DAAzQkcAGB8zIBh0QxE7FQDISABVZGgyPD9wORsqHRk6MCpOAAAYLDQAHippEgB8MAA7JgwhFgCKim6RUTBgPR1ZY1F7QiseHggAFhTcgbBLSzQ2Dix2O15QH0AzPinFxZw5Ii69cZeOVXIeLSYkAByMknZudmDOzqM1RDg7WbkGAAAeeklEQVR4nN1di18aSbYGQinppmhjoCEQpHkqoEFwIeArgu8oKMYIjqwxPuIjE+Nu9ppMMruzs/dudu/dSfZfvlXV7wdqdmemO/v9ZhCFJv1xTp1XVZ2y2X5JcOWNxJC3PXt0dNTuWV2sljK/6D/3K6OcqHfurznO5uc9tzDm58/Ogi/Yw6GNMbNv7edAqQe8OJvvQ7ilBP79LD3aWSybfYP/Hso9IDh/S0OOwHOrD9OcB2uzZt/kv4FE5+WZETteVefwK33P59NDZt/nvwhuEaRvdaOHqM3t9uFRuRzpGy2Zfa//EoZAd/EREQKBaWTeA8y+2X8BCSU/j/KJh/zW5wHzwh+W3/ad9Zh9v1+KUucq/cQEl8FyHyaIKPaxnr4HX5me9tz3dOOHnUafZzkSmScECcMPH/q+Mj3lQFf5Lc/Nzb3NZufmle/wZPv60otm3/WXoBTsynB+d3d52SOMUI8wQpHDuNUHOLNv+wswdCZopJGWypKT/7aLPOPZqtm3/QU4FCjMLV9pbVRqioT49YSoHEuIzYNcce4Kin0KvEOKe+Y1+8ZvjPIaicayfgiDIkWPhtqt+eXdD3Nvn5++i8XevXuefbu77GE5s+/8pkjgYdj3oQLtdhjf7dPIzTO/O/ecBbHxYjgYTIccLocjlA7H4uMs+GrMqRcHK7eydgTKDjwKdohcDMSK0XSIxnDwwBxj6FfXV+MTO5jPLhYhEmLqeR9vQud334JsMRiSqbmE/9EDDdAP+qsJbLC/73s+RdkJxeI8lt1bNhZPO2S5Sdxc5AkdS6PHybrZt34zZF7geGwciZCioJ3Kv/sQY4tBJTmHUoYuIsNikEiSM/vmbwQS0SzTmBxAj7AYD+nZIVoul/yEjkdph4se2DD75m+E6hly33Mpyg7D7s0chLki7eAlJSmnpKCEJv4/HEcMHZNfh0vEMVvf8yRlpw4CbkBRSWAgQVGGPE+HI4oZur4Sa1pHecMuQEbGv8QwS0iI0bQhQ4dAjkg1WqTJQPwqIrfZ5begGMHDcIdxFopITeNGQlSpKx3kGX4dA7EzHaQdRcQw1WSczIWd8mcN1VQJGssQ/Vj7KsIagCxnKI4Y5jDDlTyKa4wHouALyWOUyJmenC2VyhmOM5vDleAwH5lhswJhpJulES2pgw6HkcOMZmO76ejLF/dHs4dH9aHERpkzm40RMixmKGlpKwQhimZcKgfPGxkpakPkivHoNJibl/OpW/NnZ+mXo2B2tWq1qn/5PtY30dIwhSiE6aB+4AlAeUUwXJxmwfO5ZRS8eoQ0yyMlkLfOHC/Z2YSV5qlK9xBDGmUWlH+FcToxw1CQljmhHAKxiobjxfEYC7Lvns992F2eJ9M2EjuPMp/EOcnZvU6CM5uZiNIA7XLRIGm3Jw8CPENHEIsqijhNx1iWRazeYlrLeKpNMSWlzJKF4rFM85bDMulj9QUWWAyZUJh1onGYRjIEhNQuktX8vEceal+Evj4Haw1dre5jhvEcirnjBSdTQ7Y0Ot+Nk8fj4f8XZea5Jf8QReghMwGevlvAGjYnsU/TwTgbRQwrTRS2pShY9BgLzNP1V80rZLLxDFgkQV4czWafz81nIUX5NwOBCzuE2fkPWd0986JSysyje8UjvaVv/kGdM5saRiZxOL473zcfiYCcP2lnC63RVCUMnu8aEuwGhU3l0Tf/4twKGspVj+6f8RPauOb0/F02kh2fm9udv96qeG6ph57SZ/T1nY22rcAvswrSyhmnLiazq+Q8mtc9ovg+AK8VbGimzl4949uV0hWv9PV5dosdYIUJjbGe0fkvdG9K96ByESLwLONbcF6ftUIBjsxo8+EyhufWl/tzjXqSAiSi1+OdtcBSlHIn1HdreXeumAUnHYyTx+w4isr46OXLOWLhzcVOZuterzUILo4u7453DmfbPT1eET09Jzk6nEUJAx9U9xnNGgq/Ky0MmQCfuwAn7R78IT3eo7bZ9Gy2Nogc4vvBNyQC/QIoCCHlT1XSRRYFAB+WBd3tJlR+dn/3IBtL55L26Tr5OG/H/CUaYwAIX7dMr6d9BDpFMmtBEZ5JP2gurZwC8E5IKcScgifsmV9GOv72HQDpSj6J3m+nkqCOP8oC2UQVtNX0erz1Q4BkWg8ShgLgRYBhmIC70Ko1d5ZWwOkBQMM1i9A5PHrMbq4s7dRaBWaFhvxcB0otH6NPAuYX3tqHPWrxedudDpJpj7ddUTNEqTAGg1E4CBQU9oPrFDB/9A5mMydeBVNvjg5Nr51ySIBq+bXBkTCAZnMqhlmBoRv9x6zUAmsZ1ee4ncIXcJGnxEsmzR+CNlBXC7DekUTqPU+pGYocMI2Yu3Cu+qDSpCjiApAv6tgyG9VqiTOHHEZdLUHvrIKx91wSBj+HWHDKQswGagn1R71qMfxXwNSikp66fgAEdbOC0hJQqygakwq6b9QM0y1GkqG7FXivSGW5Mmcbeym+zBwIF1JBIKFqDsN2vac7vG/8Koa4Nux2ugUpMt/IudAqYrBqa4sydham+cnxEFDAnNxeI0ItwyklQyq/yTid4lh0Kxi2kT9Filh6z/DknYFNLEQqD1Qwg2CmcyXDExVDux0wIkEkSkbS0g2AnDqKGhJzkpq24niRSkXN0Iz898sYwiiyJbIMa+LI6gA8YVgHh4fSOGU6dgrOqAmao6bgCoI6hlRqhRFtKR5sr4SvCQgMAZAkzCylkuxPP5kvQ1vi6AohaiwNEiJQeEQnw/KfgZSU11Ilw9Ya+Hx3XUWwYwZBm+2o3Z2iniHdZIRRiBl+w6tdFd9+GygY4oEI1vtv3/lOyfBPJsVvne4UNf4QIclKgRsiU3gjMyTISuPQjQnevt2voPjxaeKaW/mlMNtVUTUxDXFwTUahpt+QtKEkkdiUXrz/GRO8ffvu5x/5lz6t3/1sWi1qUROaKhjmNAztyceioXETSXE2HHOLqAkMA6+f3rnNo//O+senTz/fvtPf/9G8PTXlQ03+JDKcJUsveQjr2ypLAafCnvwBX98WGYqyrX1/97aMfgT0485PZiaKVXBkxLHtgnaqEhyPRaKVPOQDsdGCUk9rbzj0DWlEWAC3jZDlTGSIOR7WvVqS9TW8UgFUYNKfC4JKEi/j83fE0MzN28wSrkOSUejkXwnsC4NQhbvfmb7xa2MWzGqKNT3TREHTNMTrE3PZdBJPtq0EJIeBKLpfz1bHqo8BWFq5OG0RuX66o+PXf/cpMMuUKpBZ7KhJeju5YLEYD4EUHoUQpgCNHl/WFHrqDBRir1+HV5puhgkUCsT86PjdubP+/R+16aRJyCQOwZFUd3sznssnk1P5XEqwM1hlKQoohiKzcyEWaEQ7+lGno586a+p00lyMbax2cKHN2/M4h0woBpScBrRXsijilGOXpU1GkRbjgflPrY7e/RGgLyGwb3pJSgmutDgLQApq3aGdsucrgA1eSKSkpJcnHCjwwYxSRT8lVtG73G/MJqVDafEYaPJDCuZjS81acwUciAZVxY9p/fEHrR29+2nV9qrgZN5bYxiqsPpSFbQhXZ1CSXuBr5by5SglSaaw1Pn08Y6aYP/tHxdtiCHjtN6q2gwYViopBVNh9mBlaanG6IVHCDZRfvS0X8Ww/+5HkvZ6C4FvTCpEdUcGJJW1Uio5vcJLj5HoqXgGdvi45rvPiCSPO7c//rWHwx/2xtk6NpmPHoeq1JBKsi13y63kpZYjMqHrQhbR+fT08/r6+uennwC/Gnrs1fvCidl8dCg9UUrQDotLB2gIOuWhJ41C4VeAAuzvgRaJcvUVO9kqWHAHxmpeNQjzIDq6JEtMVlS36Baf4mzid1qGf/0OfS2B1glnNh892sP7KZkizFVitYCxhRFE+M/Pd273r2sZPu1fCwRI/mE5zM4mLhV6SrEtRsdK/sE0dwoDPyGKHzUM15++D7x/ZTYZQyxypRmZIQw2lfUZ6Yk0n3aK7Ozrn+7Kpae/kcff3f2+8Nr0pKkbyg2JIeU/DTAqwWmeFk7Ry4G1p/23+//659/85n/Z36AHoqQPJi0YygjIPJIYwkrTeVDD5W5ebuITt1upqk4nu96PhiJi9/e/4QcAbn+0QlLYFUBmSLcOBFehkJ/O7DCF/0NC/PwPLMC/o4d/fHf3xxsuUkgAM76K2SlJS1MXIbzYmx99XQ0qiq6Rtbnz9C+IHdLVP/9we/3wRv8S9+aSgve5X5aOARJbsqkB4ozF1WAe4EL3R/BnzBGs3/3xRjMVZZCHdjj4S/PRY+yebGqm8jdi6Cz8gOPt9R//8t//89f1ux9vtFqvBKbQPzRlxsq+thyaUn7l5KhUEtYPxSaulPbfWf+8jpKMG8Vq1VGUVtvhEzMmpsqDsppSQEvGGIE/frrL54X9t/90k5v27uHwkPKbExbUhxUOQ6p1S7IzEqKT+eP3JH26u36DCVGu+phfsUOZFJpzICmXoKabAY2Oyk9UUqyBT08/Pv3x6LrlJaWhzr1LO19If2RWwb8M7HL4XVxxK8pq3Z0G42y9Hxy6hh+3yjaGk/xEgR02zFvbV2IVUkyBlRZfG1VDz5HRLJfSoQqGhUIlXvmYNjPyIb5KpAjzodjFylKzVmu1au/ff/Ma4Zv3tYJTx5K5OqGoPsLrOWEyn8rbYT5bgU9MpMgdP0lKyTC6r6Q/latU1sDQRqmcQSiXEq86r3W51ZUUMyyk/JV0LJKupLPpcT+SpqmVuI2TJ1NYpSSScOqJxoyUX70saDgG3nevPR0jR+vP5cnMpB/g7w+aXGsstdmZ4SmiWNTU8Axb1/uB8mOtGAO1bhTLJGsRp1zpFIViJvNXupcW66ATG80etheN3RwH1PV9LMXzhOFUxSu/qgQUREHpCytsF7K1r55ZKU8GNBSZQm3/WOs1yhvVATnexVSz0B4HVtgwZOsiPAnH2KYKa6YKbvKECRTuKa1k+RX72wUgiRCmcGORYg6kkpao+WeuuYtEjam9J5OnTOuAXSGmB8UIDZni0KORXt9IWFpdG8Qzr7ASRp5/xvzl7jbsGxeRhyiXqkOGC2NKg2yiNLTGC49pZXd4rQ0MZLjSoneoZDt+5uvt7d0Sq5QwWCkmhYFI5a2w78uG7c2qd3UxYTxqMqSotihU5ZjAyhJPtvAY3FubnBw9IQR9L5Ni4SAOY5hoPmohhjxWrzJ83CgvOvdBc5N3IMwF7k1EO1jMb2IkK4nQD0MpvDZgCv1yaampqTYnP9ff2LHgNQpLbAy3KigENtMOh4uOP/T1bsVezkTEYUjhyYJ4NogiXzhlCUsjYUOu8W7o7ywhuv5AC7SczClYWcHdJujsxAJY6PX1ZpWF5tQUDmyoYYtsYBdRAl6Of1YF+g0jG64WH8EVCi28vOZ0GoRwC43prUYvRlYujeTHUXzaeDLYGeJ+VQJXg1sED0JroJ7YqKIMtqHveTW2mGjv4+SxdYCrAkwBhHHrkzRoYEPT65sU3SFlR54RNqplS63RKPeAfRftoOnG/uCLNRcdMo4nS/u4yn9awGlyYAX3cHMEp3t5bNNQIBjDO3KsNQDLbTAp9mzjW9PR/ADaONKMI2xumOYO7/6n8TuxoSEyHAE4W0JJBYsIwidWsqGZOuHnkvtf4V6QoO6dBQNaSzGEzU3hFDuOgBuQDhsPCb/t4uQ2W/H7c2GUWlNwywKbSyUMIX5Gza8akyGavq9h+Aq7DCaGq3EH7lP8fUS3sDecnJxAolxYe/lwZCTrH35kIYIlsG/UU1CU5r6mlNQhrn6lhR9On2Nbmm74fAtgm7c2jRFfr+/hsZWOU1gFoStbmdFA1Tuo9JqMwJ0a7jAFAGlll+1tNARjMzGNiPp+ayF+3OELiZ/L4Al6Sr8ArLyx6ZzENUyTxKggGMIxzTi7wNuaXt/0CH4c5UykpEbGeASqqSLbKnXaW3xNVgvzDANZ/i3pNYFgb4OE4NvWmf0eA+krCPK92jBoSYSr3hPMDWlpgEEMQ3z31iyRoW9inPiNCes4Qu5KgrKeorGoSKqwniJLc9oKMKRVH34DtjMjM7ERnqAl6hYEs1eqqHJATh5x0lXE5Z+eHiwtueVmhGByeobw831roVA7ce96CQqgJ6WdsBl+w2xgswlWYrT4Fjoe29qemJj49tErzkxOKnDA1Y2ZhiBpLiiK5rjFp8EXrWkA5LfSjmgEgPPrpm1+VST2aTWRLhT53pANIRAfes9n982dZjxILI1LbLVI0xbr2d5x6dnoCaejvBbu83W1xGu+ksEA92aaLgZp5UW0dYwoRkbZs1QnRjH+pseDvBIKDDeEUbi0UwA0HQ/TYo9T/GCFLgsKbAx0sTMqYYbE7yF0xF82hMumTO0gcBAUurZKGYnVegxLw/Aq0PE4zfe7pl/wAsLb1pkWy6zg1JBnKHQ6pVkrJYS2GzIMAUmcND+bW60xgdpFYZPkvoih3MR11PxeNWpsDKqshLEII1HxTfQDnsBxgVk62AHk77jzrvARtMt6C/lKD+jr/AQdj9BCY3ZHmvcWmf2As9UCQdy9nI5GgkLHbxQRWGbrk4Qx4/7PSglGsxJb+h7PoN1CAfdOkXTHpot8MdFBh0aVpWTLoKMMWQzUlS5m5T8JhyJsvCadhkLjQRofl0DKNHToQcd6AsTomeRZuSRiioFJ0+lsUSFk3pmPkV35KC1MYyHSxViRDu2zR9aYPtP/iXeILlFMLroYSUsNoKOxrJRZYXfAy/CEnzlEvh6f50GPpyPskUUqMpxBPMVpByIdjLHFcDQaLkbYoiZzpHGH4GN+h2mBpengOI1kmLbOUQlVo+Vz9UmdbQkFw/E4iOkyYxc9ULK1+eVvpA5M846SfmEVH9F+YJDVlEf11hRpaDhCp1kpHHMIXecnVwWCbqZZxPLjI3LLCPHi0sjaHYb0DNORGP4xPk5L0TcfeIIav8/bySyF0e9ITYkXGbXIMBx8aBQzlnRCpCMxPiGiI0opoiehC2EC2M1sknSDH8X0C0sEo4nFybxhgW9WNxIlj+HA3lxKG1BMI7X+YA5IkTRGDhtwWOO8i8N22n5k9ALOEUVnoXmCswqZHwqyl6TtwWwIu/t4mAh53wqmhhucjnfZ85B40TX8TkeUL9HFmtgqy/3mEKUl4qksg1Zw95knybThioiNziHyC+LRXNK0Gv8kHVNG5jQrN2w7sfWgARyKkdjUCp30y14XhPakfjMrBygq160oTGSk+FVa0M+0AN7qQztY/A2ErLCFNAHSuBXNpc7WZJ5AO8yLU08Kq0Io4QKNS8jfVYamiUltADqLg7lxKxS4V++TdS5wT0OxtLiPmeeNZ9dCgFb4CrrYFDd6M0uEVAlkQ0jQDStMpHnzfLtZOPNGORYTj3LxuB0vrzNSVJzdKwYmLSwxxQ5/8wmJHjbQZWkwYwGGGwlx8whMzgC5Jn1IWrbgo8mygBQjpCwKJ0/hmIp1+kBaYRo4HeZdoHcynJ14aT7DMZCQ++lCavi+uCTonCyty6KhmAulYyFawdCFsvtx5cIFelput+COCTu1FkGjt9cCDDP3T8aV+5qhuAzrFW79ASshRBHAKBiXDwik6fG1EfUpXsAp7TMpxCHfYW9oYWJkfPK/TK+RZvb88aRdAZi8T4bj+TBpLhTzUzDnrywsxLJR/uzRUBg89PEMxYml4g4j7odiajQcJKwWv332bG3LhL2FGnD3oKqFAmaF45DzSaK8VD4Ok7lKroFnOAEAEQDWwIivd1uppS5FT0VmJwcvSRyT+PbZwlrvNTtofg107FpQkM2cDyd55cVrsSu5KJjo9c2M9E6wE72903i9SFgOVenxHUVrpc08zJMtJRsLiOG3FghLh4b13YT8IAdhJMmvIgRJCGFu0jcx7fMtPPT5thZ6e31FReoYYp0ymFO84Q5/cPm3zxYWBkwfhqqt6ZKaVtK4dRlvYymywQsGn62N9PayeBq+t7d3BAiJBSnntxh5y56bhcKuUO73z7afWSB3GlvV9vHExx3ivySzSurU+JrP93DL55vcRgyn0w6RIR1fEfZ6E4Yt3MlumCzdPpz4rRXO7rCBeErDENtP/COtbloe2t8eR3o640P6GpZCNjottsZy81Ep6bdI1LR0Yon83lbd0mgpzKV59ZxSCRG5/3Ds8hlYeDYJglLyi+JT1cYuch6k3SJ7KEQAuwZA8I/Qoeqtj2ysPR+PFONpKdlwCYNQwfCCXDxlASchozqjFlVFjuIUm4F5jvYIkCs1xMo0FVaGxGzC7l7TgzUlNM3JZZlS+SylJpjd3pYokrVOTfWeLnzQHnmn30LLR8m+TgWLFK3YM5ArUop2Q36w7fNto1HIc6RDCoJCO8wlsc3ioKWEWN1TkCoqnQfMsXlINiZDmHRM41W+volJEMaHrKfDqjHIm9JTceNP3lJCtA3tyaenFNWj0g9ijlw+n6oUWSAsofSNTDemY9NrjSXNtkM38ffChdYaibbE/SlBUhW1/UQG9dnIw8uZrYWJlyMiw0uyotm3wFsZRcsMphaSNv5MWawdZPl4cGs4P3y5pzWfyKBO+Hwo1p55KC6DncjyRJ9oN8cibygHubBhKZ+IkKkODS1ulAe0USrlH8V0Hs6IBH2Nbf4Jn/aKLTJw/zaGVX01ZlMyxMalPg5PvUQEJ0WCvdvC021d3xr+4Afpui3rLHZWYFXbip0Y1LWH4lp7LLoJXpR7eiVdUrU5h6wFUicdDvUESVuMCUmE04LBGfmdmFJIliYAVPUQq3kMAu6eTkkJRT8Q9hP4Jp8JXEf1IlQpqd16HgOj/MSQIYrXgmvE3c9sCUz3mtKJHkIRys2saPIwy3kMm0EqJcsjn22M9DZ4gr6JgR1VUx6eKdDVtJ5YbqmQQdFGEghMvQX8IPx2ptNinEpXT8r5TVr39SQtJ8T6lBE5iWMylX6XjYGVlrqRN4/ARVJ3Cdyz2kg8vIKgne/fAmHMqedHjpfRaziVt1p/T9BVSRWaF9P2+eAZnmorWkSIrNmUNGC7GRqlWPQ9+NwGrkJgaK2KjY17cD1DmNvRMcTO8MJIhFbrCWEbG7wBw6C+6y42pOkuntRa1tSg/q1nKJ+OIPaDJr5Qb0j5t983m5QKN2GYPDUQYWAz1+VK+MgCSxVk3IAhlVoSwzW5iMjUil1joYalPOINxqHqNEux/lTopqPYmFoqcOuSWqjuGCgzJmEcdvJdr7MYw+v9IeU/0Pl75rTbILQgQ112oLvhSlNnaA4qV1xlTofZ7mC736pww9OaxJdxn15F0A4HObNJqdDuajF4UFpfwRQep66Uu9UCU69BIUp1vyRkkw4kZZgd4L+SIDVlsVpNonsGzDMcVZztzDA14KKuucBanbxsttLM1RKRLCk+dKZ5Eb1agHbze3fqcE1QA0NNN+466y60dg74A/WuIZizXFX4GocIwrEsxstQzg/1x3oZXMCZzUiL2akrbhvmKlDC9ezMbGXdHYtXmRqKtVOU0Mb5RgQvrZX+EiiOJzEQ4eRUfnh4OO8n7fKuH4SWanYl4aqBCOqrQ4uLi0Or7cPsQGNr6uqRCC8tSdB23LViCmeUro0rJ9qgke8qSYras6CKYlT1E4jCLRtMQpRWQa7L15EHFnP1Esa6pYjwnmGS8MYo+YX2xjH3K9/4zXFu7C8MdpyQd1cMSvn23OOhUmJoKLFhxSnSLmpK+Q2rglVdlIeP1gUg1rhERnd4ZuDceg7RxhllwVTSODiZ1UqQ8qdBHMc7wuKVqZnH1srxMQwyKMrOGhtG3UwOlcvZiX3NJ3lfApN7de7XJXAtyvt6IcZSxm3yNn6vdYmU0KLUEYlU/Jgr3sFhpZIpVz0fyGpnIGAw1W2GpTowZez2IUzmipEU5ginrEOx/Gr0cgqmdFMQaEBtdXFvmfbvu7l9NApDANc4uo3iXx2lwz2SEsGsPq6Bja4GI+PFX4uhJCmYjIbx/rdhK6SJ5fM9QeGolHZtO5bCFZdyG3W2MWyXz/pQfjU5vK/ICquiVx/IA0p3o1SSvc7ml4bO7z/Z8pMe3ZSa4h/Os4emF00zJ1uIX7dMAfpv1uuwnPB2RvdmHuanhBl/crLJ760QoJbxCW9o0BhXS+HWyc2jLy5TSqzWz0dH7w0+2tt79CBmcG7Lr48MSKL4IxXPGlVLKfvev7SeghvLZDJWiUuPkQlNZdOk2bZOgHlgwdDyC8ENQH8kmMT8UlHN2jv7EwunQTcG9wCvyMcGZTyqPpIb5v4DBIhxHMJ+PhnER2gp+Q2zVnDUPwO8OMmDKRRgKXdawOFRr1UMxb+JoQbyFPZw1K44thImL8HQfwg/W2kQ4uhfnqhG9nT40aEV3PTPBJDE+37FSSRCr7NomWznZwCeT0vyBFGkReiZHkP+vKjOQDiexzEbnNoaPPyPkp6A+v2BNWifGm6MHlf/A+lhcNzq72a9iTJn9o3cCP8PdSSifVNoFnYAAAAASUVORK5CYII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cont.ws/uploads/pic/2018/11/chip_and_dale_PNG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676" y="3062006"/>
            <a:ext cx="716830" cy="1523805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8071343" y="2360954"/>
            <a:ext cx="956603" cy="625845"/>
          </a:xfrm>
          <a:prstGeom prst="cloudCallout">
            <a:avLst>
              <a:gd name="adj1" fmla="val -25391"/>
              <a:gd name="adj2" fmla="val 931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Нам туда!</a:t>
            </a:r>
          </a:p>
        </p:txBody>
      </p:sp>
      <p:pic>
        <p:nvPicPr>
          <p:cNvPr id="1036" name="Picture 12" descr="https://sticker-boom.ru/image/cache/catalog/SKUPIC/CARTOONS/chip/SKU-SB000458-500x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75141" y="3089636"/>
            <a:ext cx="768042" cy="720789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 flipH="1">
            <a:off x="5212081" y="2650526"/>
            <a:ext cx="833510" cy="413655"/>
          </a:xfrm>
          <a:prstGeom prst="cloudCallout">
            <a:avLst>
              <a:gd name="adj1" fmla="val -40252"/>
              <a:gd name="adj2" fmla="val 80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Ага!</a:t>
            </a:r>
          </a:p>
        </p:txBody>
      </p:sp>
      <p:sp>
        <p:nvSpPr>
          <p:cNvPr id="15" name="Выноска-облако 14"/>
          <p:cNvSpPr/>
          <p:nvPr/>
        </p:nvSpPr>
        <p:spPr>
          <a:xfrm flipH="1">
            <a:off x="3322597" y="2712072"/>
            <a:ext cx="961019" cy="431946"/>
          </a:xfrm>
          <a:prstGeom prst="cloudCallout">
            <a:avLst>
              <a:gd name="adj1" fmla="val -52303"/>
              <a:gd name="adj2" fmla="val 667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Бегу!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947" y="1849753"/>
            <a:ext cx="2683512" cy="807913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/>
              <a:t>Задача</a:t>
            </a:r>
          </a:p>
          <a:p>
            <a:pPr algn="r"/>
            <a:r>
              <a:rPr lang="ru-RU" sz="2400" dirty="0"/>
              <a:t>Развитие </a:t>
            </a:r>
          </a:p>
        </p:txBody>
      </p:sp>
      <p:pic>
        <p:nvPicPr>
          <p:cNvPr id="1044" name="Picture 20" descr="ÐÐ°ÑÑÐ¸Ð½ÐºÐ¸ Ð¿Ð¾ Ð·Ð°Ð¿ÑÐ¾ÑÑ ÑÐ¸Ð¿ Ð¸ Ð´ÐµÐ¹Ð» ÑÐ¾Ðº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0891" y="3094192"/>
            <a:ext cx="1742844" cy="1518764"/>
          </a:xfrm>
          <a:prstGeom prst="rect">
            <a:avLst/>
          </a:prstGeom>
          <a:noFill/>
        </p:spPr>
      </p:pic>
      <p:pic>
        <p:nvPicPr>
          <p:cNvPr id="1046" name="Picture 22" descr="https://mssngr.su/_data/stickers/161000/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98224"/>
            <a:ext cx="2194560" cy="21945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70571" y="1074258"/>
            <a:ext cx="4404488" cy="807913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/>
              <a:t>Бизнес-процессы </a:t>
            </a:r>
            <a:r>
              <a:rPr lang="en-US" sz="2700" b="1" i="1" dirty="0"/>
              <a:t>VS</a:t>
            </a:r>
            <a:endParaRPr lang="ru-RU" sz="2100" b="1" i="1" dirty="0"/>
          </a:p>
          <a:p>
            <a:pPr algn="r"/>
            <a:r>
              <a:rPr lang="ru-RU" sz="2100" dirty="0"/>
              <a:t>Стратегия компании</a:t>
            </a:r>
          </a:p>
        </p:txBody>
      </p:sp>
      <p:sp>
        <p:nvSpPr>
          <p:cNvPr id="21" name="Не равно 20"/>
          <p:cNvSpPr/>
          <p:nvPr/>
        </p:nvSpPr>
        <p:spPr>
          <a:xfrm>
            <a:off x="1398494" y="1963272"/>
            <a:ext cx="416859" cy="242047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247" y="811306"/>
            <a:ext cx="3267635" cy="78483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sz="2100" b="1" dirty="0"/>
              <a:t>Ожидания</a:t>
            </a:r>
            <a:endParaRPr lang="ru-RU" sz="1800" b="1" dirty="0"/>
          </a:p>
          <a:p>
            <a:pPr algn="r">
              <a:spcAft>
                <a:spcPts val="900"/>
              </a:spcAft>
            </a:pPr>
            <a:r>
              <a:rPr lang="en-US" sz="1800" dirty="0"/>
              <a:t> </a:t>
            </a:r>
            <a:r>
              <a:rPr lang="ru-RU" sz="1800" dirty="0"/>
              <a:t>результат? </a:t>
            </a:r>
          </a:p>
        </p:txBody>
      </p:sp>
      <p:pic>
        <p:nvPicPr>
          <p:cNvPr id="2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01935" y="837665"/>
            <a:ext cx="514372" cy="453254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1</a:t>
            </a:r>
          </a:p>
        </p:txBody>
      </p:sp>
      <p:pic>
        <p:nvPicPr>
          <p:cNvPr id="4098" name="Picture 2" descr="ÐÐ°ÑÑÐ¸Ð½ÐºÐ¸ Ð¿Ð¾ Ð·Ð°Ð¿ÑÐ¾ÑÑ ÑÐ¸Ð¿ Ð¸ Ð´ÐµÐ¹Ð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98250" y="2971801"/>
            <a:ext cx="849940" cy="1669115"/>
          </a:xfrm>
          <a:prstGeom prst="rect">
            <a:avLst/>
          </a:prstGeom>
          <a:noFill/>
        </p:spPr>
      </p:pic>
      <p:pic>
        <p:nvPicPr>
          <p:cNvPr id="2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2730" y="870696"/>
            <a:ext cx="8525435" cy="3219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IT – </a:t>
            </a:r>
            <a:r>
              <a:rPr lang="ru-RU" dirty="0"/>
              <a:t>Компания: производство и продажа.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Цель: Рост чистой прибыли в 2 раза.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Продукт: поисковый </a:t>
            </a:r>
            <a:r>
              <a:rPr lang="en-US" dirty="0"/>
              <a:t>web-</a:t>
            </a:r>
            <a:r>
              <a:rPr lang="ru-RU" dirty="0"/>
              <a:t>сервис .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Целевое состояние продукта: продукт, сам себя продающий. </a:t>
            </a:r>
          </a:p>
          <a:p>
            <a:endParaRPr lang="ru-RU" dirty="0"/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2730" y="870697"/>
            <a:ext cx="8525435" cy="36929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IT – </a:t>
            </a:r>
            <a:r>
              <a:rPr lang="ru-RU" dirty="0"/>
              <a:t>Компания: производство и продажа.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Цель: Рост чистой прибыли в 2 раза.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Продукт: поисковый </a:t>
            </a:r>
            <a:r>
              <a:rPr lang="en-US" dirty="0"/>
              <a:t>web-</a:t>
            </a:r>
            <a:r>
              <a:rPr lang="ru-RU" dirty="0"/>
              <a:t>сервис .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Целевое состояние продукта: продукт, сам себя продающий.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Полученные задачи по проекту: </a:t>
            </a:r>
            <a:br>
              <a:rPr lang="ru-RU" dirty="0"/>
            </a:br>
            <a:r>
              <a:rPr lang="ru-RU" dirty="0"/>
              <a:t>- расширение данных для поиска; </a:t>
            </a:r>
            <a:br>
              <a:rPr lang="ru-RU" dirty="0"/>
            </a:br>
            <a:r>
              <a:rPr lang="ru-RU" dirty="0"/>
              <a:t>- добавить формы обратной связи и вопроса / ответа под тот же бизнес - процесс. </a:t>
            </a:r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pic>
        <p:nvPicPr>
          <p:cNvPr id="7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" y="1080865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4560" y="1154920"/>
            <a:ext cx="7577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ПРОДУКТ: распространяющая себя поисковая </a:t>
            </a:r>
            <a:r>
              <a:rPr lang="en-US" sz="1800" dirty="0">
                <a:latin typeface="Calibri" pitchFamily="34" charset="0"/>
              </a:rPr>
              <a:t>web-</a:t>
            </a:r>
            <a:r>
              <a:rPr lang="ru-RU" sz="1800" dirty="0"/>
              <a:t> система</a:t>
            </a:r>
          </a:p>
        </p:txBody>
      </p:sp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pic>
        <p:nvPicPr>
          <p:cNvPr id="7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" y="1080865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" y="1835493"/>
            <a:ext cx="504339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1843" y="1217266"/>
            <a:ext cx="7577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ПРОДУКТ: распространяющая себя поисковая </a:t>
            </a:r>
            <a:r>
              <a:rPr lang="en-US" sz="1800" dirty="0">
                <a:latin typeface="Calibri" pitchFamily="34" charset="0"/>
              </a:rPr>
              <a:t>web-</a:t>
            </a:r>
            <a:r>
              <a:rPr lang="ru-RU" sz="1800" dirty="0"/>
              <a:t> система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049" y="1895253"/>
            <a:ext cx="761371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КЛИЕНТЫ: </a:t>
            </a:r>
            <a:r>
              <a:rPr lang="en-US" sz="1800" dirty="0"/>
              <a:t>B2B</a:t>
            </a:r>
            <a:r>
              <a:rPr lang="ru-RU" sz="1800" dirty="0"/>
              <a:t>. 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pic>
        <p:nvPicPr>
          <p:cNvPr id="7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" y="1080865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" y="1835493"/>
            <a:ext cx="504339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LIGHTNING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9" y="2596661"/>
            <a:ext cx="562621" cy="5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6905" y="1080105"/>
            <a:ext cx="7577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ПРОДУКТ: распространяющая себя поисковая </a:t>
            </a:r>
            <a:r>
              <a:rPr lang="en-US" sz="1800" dirty="0">
                <a:latin typeface="Calibri" pitchFamily="34" charset="0"/>
              </a:rPr>
              <a:t>web-</a:t>
            </a:r>
            <a:r>
              <a:rPr lang="ru-RU" sz="1800" dirty="0"/>
              <a:t> система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049" y="1895253"/>
            <a:ext cx="761371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КЛИЕНТЫ: </a:t>
            </a:r>
            <a:r>
              <a:rPr lang="en-US" sz="1800" dirty="0"/>
              <a:t>B2B</a:t>
            </a:r>
            <a:r>
              <a:rPr lang="ru-RU" sz="1800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458" y="2603964"/>
            <a:ext cx="757536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ПРОБЛЕМА: долго, много времени, неудобно. Проблема выбора.</a:t>
            </a:r>
          </a:p>
        </p:txBody>
      </p:sp>
      <p:pic>
        <p:nvPicPr>
          <p:cNvPr id="1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pic>
        <p:nvPicPr>
          <p:cNvPr id="7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" y="1080865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" y="1835493"/>
            <a:ext cx="504339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LIGHTNING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9" y="2596661"/>
            <a:ext cx="562621" cy="5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SOLUTION IC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" y="3359893"/>
            <a:ext cx="583722" cy="5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6905" y="1080105"/>
            <a:ext cx="7577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ПРОДУКТ: распространяющая себя поисковая </a:t>
            </a:r>
            <a:r>
              <a:rPr lang="en-US" sz="1800" dirty="0">
                <a:latin typeface="Calibri" pitchFamily="34" charset="0"/>
              </a:rPr>
              <a:t>web-</a:t>
            </a:r>
            <a:r>
              <a:rPr lang="ru-RU" sz="1800" dirty="0"/>
              <a:t> система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049" y="1895253"/>
            <a:ext cx="761371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КЛИЕНТЫ: </a:t>
            </a:r>
            <a:r>
              <a:rPr lang="en-US" sz="1800" dirty="0"/>
              <a:t>B2B</a:t>
            </a:r>
            <a:r>
              <a:rPr lang="ru-RU" sz="1800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458" y="2603964"/>
            <a:ext cx="75753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ПРОБЛЕМА: долго, много времени, неудобно. Проблема выбора.</a:t>
            </a:r>
          </a:p>
          <a:p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518" y="3439631"/>
            <a:ext cx="756128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РЕШЕНИЕ: покупка доступа </a:t>
            </a:r>
            <a:r>
              <a:rPr lang="ru-RU" sz="1800" dirty="0" err="1"/>
              <a:t>онлайн</a:t>
            </a:r>
            <a:endParaRPr lang="ru-RU" sz="1800" dirty="0"/>
          </a:p>
        </p:txBody>
      </p:sp>
      <p:pic>
        <p:nvPicPr>
          <p:cNvPr id="1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1</a:t>
            </a:r>
            <a:r>
              <a:rPr lang="en-US" dirty="0"/>
              <a:t>9</a:t>
            </a:r>
            <a:endParaRPr lang="ru-RU" dirty="0"/>
          </a:p>
        </p:txBody>
      </p:sp>
      <p:pic>
        <p:nvPicPr>
          <p:cNvPr id="7" name="Picture 2" descr="Картинки по запросу gif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4" y="1080865"/>
            <a:ext cx="489673" cy="48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" y="1835493"/>
            <a:ext cx="504339" cy="5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diamond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8" y="4156806"/>
            <a:ext cx="503081" cy="5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LIGHTNING IC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9" y="2596661"/>
            <a:ext cx="562621" cy="5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SOLUTION IC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2" y="3359893"/>
            <a:ext cx="583722" cy="5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6905" y="1080105"/>
            <a:ext cx="7577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ПРОДУКТ: распространяющая себя поисковая </a:t>
            </a:r>
            <a:r>
              <a:rPr lang="en-US" sz="1800" dirty="0">
                <a:latin typeface="Calibri" pitchFamily="34" charset="0"/>
              </a:rPr>
              <a:t>web-</a:t>
            </a:r>
            <a:r>
              <a:rPr lang="ru-RU" sz="1800" dirty="0"/>
              <a:t> система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049" y="1895253"/>
            <a:ext cx="761371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КЛИЕНТЫ: </a:t>
            </a:r>
            <a:r>
              <a:rPr lang="en-US" sz="1800" dirty="0"/>
              <a:t>B2B</a:t>
            </a:r>
            <a:r>
              <a:rPr lang="ru-RU" sz="1800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458" y="2603964"/>
            <a:ext cx="75753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ПРОБЛЕМА: долго, много времени, неудобно. Проблема выбора.</a:t>
            </a:r>
          </a:p>
          <a:p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518" y="3439631"/>
            <a:ext cx="756128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РЕШЕНИЕ: покупка доступа </a:t>
            </a:r>
            <a:r>
              <a:rPr lang="ru-RU" sz="1800" dirty="0" err="1"/>
              <a:t>онлайн</a:t>
            </a: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1844" y="4197813"/>
            <a:ext cx="343906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dirty="0"/>
              <a:t>ЦЕННОСТЬ: экономия времени.</a:t>
            </a:r>
          </a:p>
        </p:txBody>
      </p:sp>
      <p:pic>
        <p:nvPicPr>
          <p:cNvPr id="1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7091" y="1150743"/>
          <a:ext cx="8688186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нас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клиента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цикла сделки 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затрат на продажи;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числа клиентов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074" y="685809"/>
            <a:ext cx="135800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i="1" u="sng" dirty="0"/>
              <a:t>Результат</a:t>
            </a:r>
            <a:r>
              <a:rPr lang="ru-RU" sz="2100" i="1" u="sng" dirty="0"/>
              <a:t>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3578" y="1720732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5656" y="2146759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86046" y="2518757"/>
            <a:ext cx="261851" cy="336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7091" y="1150743"/>
          <a:ext cx="8688186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нас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клиента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цикла сделки 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затрат на продажи;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числа клиентов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Экономия времени;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Независимость  от третьих  лиц в получении информации.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074" y="685809"/>
            <a:ext cx="1358000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i="1" u="sng" dirty="0"/>
              <a:t>Результат</a:t>
            </a:r>
            <a:r>
              <a:rPr lang="ru-RU" sz="2100" i="1" u="sng" dirty="0"/>
              <a:t>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3578" y="1720732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5656" y="2146759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86046" y="2518757"/>
            <a:ext cx="261851" cy="336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073" y="573590"/>
            <a:ext cx="155052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Результат: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05" y="2994675"/>
            <a:ext cx="116459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Процесс: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2934" y="3362502"/>
          <a:ext cx="8725593" cy="129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Взаимоотношения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/>
                        <a:t>Оплата «полезного» труда.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7089" y="1001119"/>
          <a:ext cx="8688186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нас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клиента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цикла сделки 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затрат на продажи;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числа клиентов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Экономия времени;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Независимость  от третьих  лиц в получении информации.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73578" y="1608513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5656" y="2034540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86046" y="2406538"/>
            <a:ext cx="261851" cy="336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pic>
        <p:nvPicPr>
          <p:cNvPr id="1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Для кого?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116107"/>
            <a:ext cx="3859306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1. Для бизнес – аналитиков (консультантов)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801" y="1465065"/>
            <a:ext cx="3455894" cy="684803"/>
          </a:xfrm>
          <a:prstGeom prst="rect">
            <a:avLst/>
          </a:prstGeom>
        </p:spPr>
        <p:txBody>
          <a:bodyPr vert="horz" wrap="square" lIns="68580" tIns="34290" rIns="68580" bIns="34290">
            <a:sp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Для продуктовых аналитиков </a:t>
            </a:r>
          </a:p>
        </p:txBody>
      </p:sp>
      <p:pic>
        <p:nvPicPr>
          <p:cNvPr id="63490" name="Picture 2" descr="ÐÐ°ÑÑÐ¸Ð½ÐºÐ¸ Ð¿Ð¾ Ð·Ð°Ð¿ÑÐ¾ÑÑ ÑÐ¸Ð¿ Ð¸ Ð´ÐµÐ¹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848" y="2438559"/>
            <a:ext cx="2904564" cy="2489792"/>
          </a:xfrm>
          <a:prstGeom prst="rect">
            <a:avLst/>
          </a:prstGeom>
          <a:noFill/>
        </p:spPr>
      </p:pic>
      <p:pic>
        <p:nvPicPr>
          <p:cNvPr id="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073" y="658934"/>
            <a:ext cx="155052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Результат: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05" y="2994675"/>
            <a:ext cx="116459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Процесс: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2934" y="3362501"/>
          <a:ext cx="8725593" cy="126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47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Взаимоотношения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Работа с клиентами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/>
                        <a:t>Оплата «полезного» труда.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dirty="0"/>
                        <a:t>Доверие</a:t>
                      </a:r>
                      <a:r>
                        <a:rPr lang="en-US" sz="1800" baseline="0" dirty="0"/>
                        <a:t> </a:t>
                      </a:r>
                      <a:r>
                        <a:rPr lang="ru-RU" sz="1800" baseline="0" dirty="0"/>
                        <a:t>и и</a:t>
                      </a:r>
                      <a:r>
                        <a:rPr lang="ru-RU" sz="1800" dirty="0"/>
                        <a:t>нформированность;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dirty="0" err="1"/>
                        <a:t>Бонусы\акции</a:t>
                      </a:r>
                      <a:r>
                        <a:rPr lang="ru-RU" sz="18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9281" y="1049887"/>
          <a:ext cx="8688186" cy="17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нас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клиента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цикла сделки 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затрат на продажи;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числа клиентов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Экономия времени;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Независимость  от третьих  лиц в получении информации.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73578" y="1608513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5656" y="2034540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86046" y="2406538"/>
            <a:ext cx="261851" cy="336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pic>
        <p:nvPicPr>
          <p:cNvPr id="1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2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073" y="573590"/>
            <a:ext cx="155052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Результат: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05" y="2994675"/>
            <a:ext cx="116459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100" i="1" u="sng" dirty="0"/>
              <a:t>Процесс: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2934" y="3362501"/>
          <a:ext cx="8725593" cy="130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12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Взаимоотношения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Работа с клиентами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Технологии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/>
                        <a:t>Оплата «полезного» труда.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82563" indent="-18256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dirty="0"/>
                        <a:t>Доверие</a:t>
                      </a:r>
                      <a:r>
                        <a:rPr lang="ru-RU" sz="1800" baseline="0" dirty="0"/>
                        <a:t> и </a:t>
                      </a:r>
                      <a:r>
                        <a:rPr lang="ru-RU" sz="1800" baseline="0" dirty="0" err="1"/>
                        <a:t>и</a:t>
                      </a:r>
                      <a:r>
                        <a:rPr lang="ru-RU" sz="1800" dirty="0" err="1"/>
                        <a:t>нфо-ность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182563" indent="-18256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ru-RU" sz="1800" dirty="0" err="1"/>
                        <a:t>Бонусы\акции</a:t>
                      </a:r>
                      <a:r>
                        <a:rPr lang="ru-RU" sz="18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Платежный терминал</a:t>
                      </a:r>
                    </a:p>
                    <a:p>
                      <a:pPr marL="85725" indent="-85725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Продвижение.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7089" y="1001119"/>
          <a:ext cx="8688186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нас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</a:rPr>
                        <a:t>Результат для клиента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цикла сделки 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 затрат на продажи;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baseline="0" dirty="0"/>
                        <a:t>     числа клиентов 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Экономия времени;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800" dirty="0"/>
                        <a:t>Независимость  от третьих  лиц в получении информации.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73578" y="1608513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5656" y="2034540"/>
            <a:ext cx="274320" cy="34913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86046" y="2406538"/>
            <a:ext cx="261851" cy="3366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20</a:t>
            </a:r>
          </a:p>
        </p:txBody>
      </p:sp>
      <p:pic>
        <p:nvPicPr>
          <p:cNvPr id="17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2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76953" y="1151047"/>
            <a:ext cx="3692739" cy="147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Общество: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Улучшение качества услуг – рост потребления</a:t>
            </a:r>
          </a:p>
          <a:p>
            <a:pPr algn="ctr"/>
            <a:endParaRPr lang="ru-RU" sz="1800" b="1" i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2444" y="2911917"/>
            <a:ext cx="3880619" cy="1425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Акционеры: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Рост чистой прибыли вне зависимости от отдела продаж</a:t>
            </a:r>
          </a:p>
          <a:p>
            <a:pPr algn="ctr"/>
            <a:endParaRPr lang="ru-RU" dirty="0"/>
          </a:p>
        </p:txBody>
      </p:sp>
      <p:pic>
        <p:nvPicPr>
          <p:cNvPr id="20" name="Picture 6" descr="Картинки по запросу society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6" y="1196384"/>
            <a:ext cx="531425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investor ic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r="24027"/>
          <a:stretch/>
        </p:blipFill>
        <p:spPr bwMode="auto">
          <a:xfrm>
            <a:off x="3488680" y="2917525"/>
            <a:ext cx="478198" cy="4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443" y="1118037"/>
            <a:ext cx="3880619" cy="1399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Клиенты: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Доступ к необходимой информации 24\7\365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76953" y="1090087"/>
            <a:ext cx="3692739" cy="147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Общество: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Улучшение качества услуг – рост потребления</a:t>
            </a:r>
          </a:p>
          <a:p>
            <a:pPr algn="ctr"/>
            <a:endParaRPr lang="ru-RU" sz="1800" b="1" i="1" u="sng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2444" y="2850957"/>
            <a:ext cx="3880619" cy="1425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Акционеры: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Рост чистой прибыли вне зависимости от отдела продаж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76952" y="2864403"/>
            <a:ext cx="3708143" cy="1411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ru-RU" sz="2100" b="1" i="1" u="sng" dirty="0">
                <a:solidFill>
                  <a:schemeClr val="tx1"/>
                </a:solidFill>
              </a:rPr>
              <a:t>Сотрудники: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Развитие компетенций </a:t>
            </a: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8" name="Picture 4" descr="Картинки по запросу client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9" y="1090086"/>
            <a:ext cx="647710" cy="6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relation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5" y="2856564"/>
            <a:ext cx="541127" cy="5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society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46" y="1135424"/>
            <a:ext cx="531425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investor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r="24027"/>
          <a:stretch/>
        </p:blipFill>
        <p:spPr bwMode="auto">
          <a:xfrm>
            <a:off x="3488680" y="2856565"/>
            <a:ext cx="478198" cy="4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817124" y="67109"/>
            <a:ext cx="7543800" cy="66441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Стратегическое видение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2186" y="1"/>
            <a:ext cx="7543800" cy="90228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цель и стратегия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22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403961"/>
              </p:ext>
            </p:extLst>
          </p:nvPr>
        </p:nvGraphicFramePr>
        <p:xfrm>
          <a:off x="540500" y="2256907"/>
          <a:ext cx="8325024" cy="227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989">
                  <a:extLst>
                    <a:ext uri="{9D8B030D-6E8A-4147-A177-3AD203B41FA5}">
                      <a16:colId xmlns:a16="http://schemas.microsoft.com/office/drawing/2014/main" val="3471783774"/>
                    </a:ext>
                  </a:extLst>
                </a:gridCol>
                <a:gridCol w="2457440">
                  <a:extLst>
                    <a:ext uri="{9D8B030D-6E8A-4147-A177-3AD203B41FA5}">
                      <a16:colId xmlns:a16="http://schemas.microsoft.com/office/drawing/2014/main" val="2379534639"/>
                    </a:ext>
                  </a:extLst>
                </a:gridCol>
                <a:gridCol w="2506595">
                  <a:extLst>
                    <a:ext uri="{9D8B030D-6E8A-4147-A177-3AD203B41FA5}">
                      <a16:colId xmlns:a16="http://schemas.microsoft.com/office/drawing/2014/main" val="3615565806"/>
                    </a:ext>
                  </a:extLst>
                </a:gridCol>
              </a:tblGrid>
              <a:tr h="345319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Смысл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Значение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0518372"/>
                  </a:ext>
                </a:extLst>
              </a:tr>
              <a:tr h="345319">
                <a:tc>
                  <a:txBody>
                    <a:bodyPr/>
                    <a:lstStyle/>
                    <a:p>
                      <a:r>
                        <a:rPr lang="ru-RU" sz="1800" dirty="0"/>
                        <a:t>Рост</a:t>
                      </a:r>
                      <a:r>
                        <a:rPr lang="ru-RU" sz="1800" baseline="0" dirty="0"/>
                        <a:t> чистой прибыли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Прибыль</a:t>
                      </a:r>
                      <a:r>
                        <a:rPr lang="ru-RU" sz="1800" baseline="0" dirty="0"/>
                        <a:t>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2 раза (</a:t>
                      </a:r>
                      <a:r>
                        <a:rPr lang="ru-RU" sz="1800" dirty="0" err="1"/>
                        <a:t>ХХХр</a:t>
                      </a:r>
                      <a:r>
                        <a:rPr lang="ru-RU" sz="18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182065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800" dirty="0"/>
                        <a:t>Рост числа 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Число клиентов-покупателей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1,5 раза  (ХХ клиентов)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5326275"/>
                  </a:ext>
                </a:extLst>
              </a:tr>
              <a:tr h="345319">
                <a:tc>
                  <a:txBody>
                    <a:bodyPr/>
                    <a:lstStyle/>
                    <a:p>
                      <a:r>
                        <a:rPr lang="ru-RU" sz="1800" dirty="0"/>
                        <a:t>Рост доли рынка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Доля рынка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</a:t>
                      </a:r>
                      <a:r>
                        <a:rPr lang="ru-RU" sz="1800" baseline="0" dirty="0"/>
                        <a:t> 25% рынка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800" dirty="0"/>
                        <a:t>Сокращение затрат на продажи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Затраты</a:t>
                      </a:r>
                      <a:r>
                        <a:rPr lang="ru-RU" sz="1800" baseline="0" dirty="0"/>
                        <a:t> на продажи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</a:t>
                      </a:r>
                      <a:r>
                        <a:rPr lang="ru-RU" sz="1800" baseline="0" dirty="0"/>
                        <a:t>  40% сократить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2188" y="1141808"/>
            <a:ext cx="810359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i="1" u="sng" dirty="0"/>
              <a:t>Цель</a:t>
            </a:r>
            <a:r>
              <a:rPr lang="ru-RU" sz="1800" dirty="0"/>
              <a:t>: увеличение чистой годовой прибыли с продукта в 2 раза за счет сокращения затрат на продажи и увеличения доли рынка. </a:t>
            </a:r>
          </a:p>
        </p:txBody>
      </p:sp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7678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2965307"/>
              </p:ext>
            </p:extLst>
          </p:nvPr>
        </p:nvGraphicFramePr>
        <p:xfrm>
          <a:off x="239108" y="966356"/>
          <a:ext cx="8674894" cy="35540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1248">
                  <a:extLst>
                    <a:ext uri="{9D8B030D-6E8A-4147-A177-3AD203B41FA5}">
                      <a16:colId xmlns:a16="http://schemas.microsoft.com/office/drawing/2014/main" val="4091477073"/>
                    </a:ext>
                  </a:extLst>
                </a:gridCol>
                <a:gridCol w="5023646">
                  <a:extLst>
                    <a:ext uri="{9D8B030D-6E8A-4147-A177-3AD203B41FA5}">
                      <a16:colId xmlns:a16="http://schemas.microsoft.com/office/drawing/2014/main" val="501388720"/>
                    </a:ext>
                  </a:extLst>
                </a:gridCol>
              </a:tblGrid>
              <a:tr h="336370">
                <a:tc>
                  <a:txBody>
                    <a:bodyPr/>
                    <a:lstStyle/>
                    <a:p>
                      <a:r>
                        <a:rPr lang="ru-RU" sz="1800" dirty="0"/>
                        <a:t>Конкурентное преимущество: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 Факторы успеха: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2290299"/>
                  </a:ext>
                </a:extLst>
              </a:tr>
              <a:tr h="389846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???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Продукт в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8221385"/>
                  </a:ext>
                </a:extLst>
              </a:tr>
              <a:tr h="275647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Понятный графический дизайн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48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Стандартный набор данных для данной области и аналитика по ним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48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Приложения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android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36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Интернет-продвижение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Онлайн-оплата</a:t>
                      </a:r>
                      <a:endParaRPr lang="ru-RU" sz="1800" b="1" i="1" u="sng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2820972"/>
                  </a:ext>
                </a:extLst>
              </a:tr>
              <a:tr h="268536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7500700"/>
                  </a:ext>
                </a:extLst>
              </a:tr>
              <a:tr h="389846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Возможность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демо-доступа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6671929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23</a:t>
            </a:r>
          </a:p>
        </p:txBody>
      </p:sp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92186" y="1"/>
            <a:ext cx="7543800" cy="75590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цель и стратегия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2965307"/>
              </p:ext>
            </p:extLst>
          </p:nvPr>
        </p:nvGraphicFramePr>
        <p:xfrm>
          <a:off x="239108" y="966356"/>
          <a:ext cx="8674894" cy="3750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1248">
                  <a:extLst>
                    <a:ext uri="{9D8B030D-6E8A-4147-A177-3AD203B41FA5}">
                      <a16:colId xmlns:a16="http://schemas.microsoft.com/office/drawing/2014/main" val="4091477073"/>
                    </a:ext>
                  </a:extLst>
                </a:gridCol>
                <a:gridCol w="5023646">
                  <a:extLst>
                    <a:ext uri="{9D8B030D-6E8A-4147-A177-3AD203B41FA5}">
                      <a16:colId xmlns:a16="http://schemas.microsoft.com/office/drawing/2014/main" val="50138872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1800" dirty="0"/>
                        <a:t>Конкурентное преимущество: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/>
                        <a:t> Факторы успеха: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2290299"/>
                  </a:ext>
                </a:extLst>
              </a:tr>
              <a:tr h="411480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Игровой </a:t>
                      </a:r>
                      <a:r>
                        <a:rPr lang="ru-RU" sz="1800" dirty="0" err="1">
                          <a:latin typeface="+mn-lt"/>
                        </a:rPr>
                        <a:t>контент</a:t>
                      </a:r>
                      <a:r>
                        <a:rPr lang="ru-RU" sz="1800" dirty="0">
                          <a:latin typeface="+mn-lt"/>
                        </a:rPr>
                        <a:t> по принципу «привлеки друга - получи </a:t>
                      </a:r>
                      <a:r>
                        <a:rPr lang="ru-RU" sz="1800" dirty="0" err="1">
                          <a:latin typeface="+mn-lt"/>
                        </a:rPr>
                        <a:t>скидку\</a:t>
                      </a:r>
                      <a:r>
                        <a:rPr lang="ru-RU" sz="1800" dirty="0">
                          <a:latin typeface="+mn-lt"/>
                        </a:rPr>
                        <a:t> бонусы»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Продукт в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8221385"/>
                  </a:ext>
                </a:extLst>
              </a:tr>
              <a:tr h="26656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Понятный графический дизайн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68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Стандартный набор данных для данной области и аналитика по ним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8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Приложения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android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Интернет-продвижение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Онлайн-оплата</a:t>
                      </a:r>
                      <a:endParaRPr lang="ru-RU" sz="1800" b="1" i="1" u="sng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2820972"/>
                  </a:ext>
                </a:extLst>
              </a:tr>
              <a:tr h="308659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7500700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Возможность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демо-доступа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6671929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24</a:t>
            </a:r>
          </a:p>
        </p:txBody>
      </p:sp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92186" y="1"/>
            <a:ext cx="7543800" cy="75590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цель и стратегия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32999" y="62344"/>
            <a:ext cx="7517950" cy="68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i="1" dirty="0"/>
              <a:t>Стратегия –</a:t>
            </a:r>
            <a:r>
              <a:rPr lang="en-US" sz="2700" b="1" i="1" dirty="0"/>
              <a:t>&gt;</a:t>
            </a:r>
            <a:r>
              <a:rPr lang="ru-RU" sz="2700" b="1" i="1" dirty="0"/>
              <a:t> процессы: </a:t>
            </a:r>
          </a:p>
          <a:p>
            <a:pPr algn="l"/>
            <a:r>
              <a:rPr lang="ru-RU" sz="2700" b="1" i="1" dirty="0"/>
              <a:t>Сбалансированная система показателей (ССП)</a:t>
            </a:r>
          </a:p>
        </p:txBody>
      </p:sp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031" y="2639170"/>
            <a:ext cx="2190005" cy="2190005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564162" y="4671170"/>
            <a:ext cx="457200" cy="342900"/>
          </a:xfrm>
        </p:spPr>
        <p:txBody>
          <a:bodyPr/>
          <a:lstStyle/>
          <a:p>
            <a:r>
              <a:rPr lang="ru-RU" dirty="0"/>
              <a:t>25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057400" y="995084"/>
          <a:ext cx="6598919" cy="38554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ru-RU" sz="1800" dirty="0"/>
                        <a:t>Уровень ССП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ru-RU" sz="1800" dirty="0"/>
                        <a:t>Суть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ru-RU" sz="1800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None/>
                      </a:pPr>
                      <a:r>
                        <a:rPr lang="ru-RU" sz="1800" dirty="0"/>
                        <a:t>Максимизация прибыль ИЛИ Минимизация</a:t>
                      </a:r>
                      <a:r>
                        <a:rPr lang="ru-RU" sz="1800" baseline="0" dirty="0"/>
                        <a:t> затрат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14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ru-RU" sz="1800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Характеристики продукта \ услуги + Имидж</a:t>
                      </a:r>
                    </a:p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Взаимоотношения с клиентами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555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ru-RU" sz="1800" dirty="0"/>
                        <a:t>Процессы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Управление</a:t>
                      </a:r>
                      <a:r>
                        <a:rPr lang="ru-RU" sz="1800" baseline="0" dirty="0"/>
                        <a:t> клиентами</a:t>
                      </a:r>
                    </a:p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aseline="0" dirty="0"/>
                        <a:t>Управление операциями</a:t>
                      </a:r>
                    </a:p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aseline="0" dirty="0"/>
                        <a:t>Управление инновациями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78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ru-RU" sz="1800" dirty="0"/>
                        <a:t>Персонал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Человеческий капитал</a:t>
                      </a:r>
                    </a:p>
                    <a:p>
                      <a:pPr>
                        <a:lnSpc>
                          <a:spcPts val="28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Организационный капитал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9382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6404119" y="1108953"/>
            <a:ext cx="2555057" cy="879756"/>
          </a:xfrm>
          <a:prstGeom prst="cloudCallout">
            <a:avLst>
              <a:gd name="adj1" fmla="val -63434"/>
              <a:gd name="adj2" fmla="val 736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/>
              <a:t>Конкурентное  преимущество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1079770" y="1780162"/>
            <a:ext cx="1996433" cy="735925"/>
          </a:xfrm>
          <a:prstGeom prst="cloudCallout">
            <a:avLst>
              <a:gd name="adj1" fmla="val 71868"/>
              <a:gd name="adj2" fmla="val 783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dirty="0"/>
              <a:t>Фактор успеха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02781" y="62344"/>
            <a:ext cx="7522241" cy="68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i="1" dirty="0"/>
              <a:t>Сбалансированная система показателей</a:t>
            </a:r>
          </a:p>
        </p:txBody>
      </p:sp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031" y="2651362"/>
            <a:ext cx="2190005" cy="2190005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26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467502" y="1620941"/>
          <a:ext cx="2671482" cy="17373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67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Финансы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Клиенты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Процессы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Персонал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93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839" y="2663554"/>
            <a:ext cx="2190005" cy="2190005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27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1305" y="893667"/>
          <a:ext cx="2671482" cy="15544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67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Финансы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Клиенты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Процессы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Персонал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07024" y="2617177"/>
          <a:ext cx="6477000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/>
                        <a:t>Смысл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Показатель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Значение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Срок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Ответственный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8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800" dirty="0"/>
                        <a:t>1.1.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800" dirty="0"/>
                        <a:t>1.2.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Стрелка углом 12"/>
          <p:cNvSpPr/>
          <p:nvPr/>
        </p:nvSpPr>
        <p:spPr>
          <a:xfrm rot="5400000">
            <a:off x="3872751" y="595966"/>
            <a:ext cx="1559861" cy="2312894"/>
          </a:xfrm>
          <a:prstGeom prst="bentArrow">
            <a:avLst>
              <a:gd name="adj1" fmla="val 7626"/>
              <a:gd name="adj2" fmla="val 18411"/>
              <a:gd name="adj3" fmla="val 18023"/>
              <a:gd name="adj4" fmla="val 2979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2781" y="62344"/>
            <a:ext cx="7522241" cy="68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i="1" dirty="0"/>
              <a:t>Сбалансированная система показателей</a:t>
            </a:r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938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Ограничения?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79930" y="1099298"/>
            <a:ext cx="7772400" cy="1813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Для работы с последующими технологиями необходимо: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Доступ к бизнес – процессам;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Общение с руководством компании.</a:t>
            </a:r>
          </a:p>
          <a:p>
            <a:endParaRPr lang="ru-RU" dirty="0"/>
          </a:p>
        </p:txBody>
      </p:sp>
      <p:pic>
        <p:nvPicPr>
          <p:cNvPr id="62468" name="Picture 4" descr="ÐÐ°ÑÑÐ¸Ð½ÐºÐ¸ Ð¿Ð¾ Ð·Ð°Ð¿ÑÐ¾ÑÑ ÑÐ¸Ð¿ Ð¸ Ð´ÐµÐ¹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272" y="2641784"/>
            <a:ext cx="2595282" cy="2421036"/>
          </a:xfrm>
          <a:prstGeom prst="rect">
            <a:avLst/>
          </a:prstGeom>
          <a:noFill/>
        </p:spPr>
      </p:pic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839" y="2675746"/>
            <a:ext cx="2190005" cy="2190005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27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1305" y="893667"/>
          <a:ext cx="2671482" cy="15544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67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Финансы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Клиенты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Процессы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Персонал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Стрелка углом 12"/>
          <p:cNvSpPr/>
          <p:nvPr/>
        </p:nvSpPr>
        <p:spPr>
          <a:xfrm rot="5400000">
            <a:off x="3882907" y="1043868"/>
            <a:ext cx="1559861" cy="2321761"/>
          </a:xfrm>
          <a:prstGeom prst="bentArrow">
            <a:avLst>
              <a:gd name="adj1" fmla="val 7626"/>
              <a:gd name="adj2" fmla="val 18411"/>
              <a:gd name="adj3" fmla="val 18023"/>
              <a:gd name="adj4" fmla="val 2979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433536" y="3023307"/>
          <a:ext cx="6477000" cy="937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/>
                        <a:t>Смысл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Показатель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Значение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Срок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Ответственный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dirty="0"/>
                        <a:t>1.1.1.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500" dirty="0"/>
                        <a:t>1.1.2.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195" y="919263"/>
            <a:ext cx="227627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/>
              <a:t>1.1. из «Финансы»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3450888" y="977630"/>
            <a:ext cx="445040" cy="3720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2781" y="62344"/>
            <a:ext cx="7522241" cy="68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i="1" dirty="0"/>
              <a:t>Сбалансированная система показателей</a:t>
            </a:r>
          </a:p>
        </p:txBody>
      </p:sp>
      <p:pic>
        <p:nvPicPr>
          <p:cNvPr id="1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9382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839" y="2687938"/>
            <a:ext cx="2190005" cy="2190005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565779" y="4666133"/>
            <a:ext cx="457200" cy="342900"/>
          </a:xfrm>
        </p:spPr>
        <p:txBody>
          <a:bodyPr/>
          <a:lstStyle/>
          <a:p>
            <a:r>
              <a:rPr lang="ru-RU" dirty="0"/>
              <a:t>28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808832" y="956011"/>
          <a:ext cx="6832249" cy="352039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83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098">
                <a:tc>
                  <a:txBody>
                    <a:bodyPr/>
                    <a:lstStyle/>
                    <a:p>
                      <a:pPr algn="l"/>
                      <a:r>
                        <a:rPr lang="ru-RU" sz="2100" dirty="0"/>
                        <a:t>Финансы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098">
                <a:tc>
                  <a:txBody>
                    <a:bodyPr/>
                    <a:lstStyle/>
                    <a:p>
                      <a:pPr algn="l"/>
                      <a:r>
                        <a:rPr lang="ru-RU" sz="2100" dirty="0"/>
                        <a:t>Клиенты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98">
                <a:tc>
                  <a:txBody>
                    <a:bodyPr/>
                    <a:lstStyle/>
                    <a:p>
                      <a:pPr algn="l"/>
                      <a:r>
                        <a:rPr lang="ru-RU" sz="2100" dirty="0"/>
                        <a:t>Процессы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098">
                <a:tc>
                  <a:txBody>
                    <a:bodyPr/>
                    <a:lstStyle/>
                    <a:p>
                      <a:pPr algn="l"/>
                      <a:r>
                        <a:rPr lang="ru-RU" sz="2100" dirty="0"/>
                        <a:t>Персонал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5149734" y="1034935"/>
            <a:ext cx="623455" cy="336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341322" y="1411087"/>
            <a:ext cx="623455" cy="336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1.1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26974" y="1425634"/>
            <a:ext cx="623455" cy="336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</a:t>
            </a:r>
          </a:p>
        </p:txBody>
      </p:sp>
      <p:sp>
        <p:nvSpPr>
          <p:cNvPr id="20" name="Овал 19"/>
          <p:cNvSpPr/>
          <p:nvPr/>
        </p:nvSpPr>
        <p:spPr>
          <a:xfrm>
            <a:off x="5604857" y="2113512"/>
            <a:ext cx="791787" cy="355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1.2.1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79029" y="2115589"/>
            <a:ext cx="791787" cy="355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1.2.2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3237" y="2951019"/>
            <a:ext cx="791787" cy="355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1.1.1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234939" y="2905299"/>
            <a:ext cx="1423556" cy="415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1.1.2. и 1.2.1.1.</a:t>
            </a:r>
          </a:p>
        </p:txBody>
      </p:sp>
      <p:sp>
        <p:nvSpPr>
          <p:cNvPr id="25" name="Овал 24"/>
          <p:cNvSpPr/>
          <p:nvPr/>
        </p:nvSpPr>
        <p:spPr>
          <a:xfrm>
            <a:off x="7018020" y="2990505"/>
            <a:ext cx="974667" cy="355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1.2.2.1</a:t>
            </a:r>
          </a:p>
        </p:txBody>
      </p:sp>
      <p:cxnSp>
        <p:nvCxnSpPr>
          <p:cNvPr id="27" name="Прямая со стрелкой 26"/>
          <p:cNvCxnSpPr>
            <a:stCxn id="11" idx="2"/>
            <a:endCxn id="12" idx="0"/>
          </p:cNvCxnSpPr>
          <p:nvPr/>
        </p:nvCxnSpPr>
        <p:spPr>
          <a:xfrm flipH="1">
            <a:off x="4653049" y="1203268"/>
            <a:ext cx="496685" cy="207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6"/>
            <a:endCxn id="14" idx="0"/>
          </p:cNvCxnSpPr>
          <p:nvPr/>
        </p:nvCxnSpPr>
        <p:spPr>
          <a:xfrm>
            <a:off x="5773189" y="1203268"/>
            <a:ext cx="465513" cy="222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4"/>
            <a:endCxn id="20" idx="0"/>
          </p:cNvCxnSpPr>
          <p:nvPr/>
        </p:nvCxnSpPr>
        <p:spPr>
          <a:xfrm flipH="1">
            <a:off x="6000750" y="1762298"/>
            <a:ext cx="237952" cy="351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4"/>
            <a:endCxn id="22" idx="0"/>
          </p:cNvCxnSpPr>
          <p:nvPr/>
        </p:nvCxnSpPr>
        <p:spPr>
          <a:xfrm>
            <a:off x="6238702" y="1762298"/>
            <a:ext cx="936221" cy="353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2" idx="4"/>
            <a:endCxn id="25" idx="0"/>
          </p:cNvCxnSpPr>
          <p:nvPr/>
        </p:nvCxnSpPr>
        <p:spPr>
          <a:xfrm>
            <a:off x="7174923" y="2470958"/>
            <a:ext cx="330431" cy="519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0" idx="4"/>
            <a:endCxn id="24" idx="0"/>
          </p:cNvCxnSpPr>
          <p:nvPr/>
        </p:nvCxnSpPr>
        <p:spPr>
          <a:xfrm flipH="1">
            <a:off x="5946717" y="2468880"/>
            <a:ext cx="54033" cy="436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2" idx="4"/>
            <a:endCxn id="24" idx="0"/>
          </p:cNvCxnSpPr>
          <p:nvPr/>
        </p:nvCxnSpPr>
        <p:spPr>
          <a:xfrm>
            <a:off x="4653049" y="1747752"/>
            <a:ext cx="1293668" cy="1157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2" idx="4"/>
            <a:endCxn id="23" idx="0"/>
          </p:cNvCxnSpPr>
          <p:nvPr/>
        </p:nvCxnSpPr>
        <p:spPr>
          <a:xfrm flipH="1">
            <a:off x="4469130" y="1747752"/>
            <a:ext cx="183920" cy="1203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4214553" y="3865419"/>
            <a:ext cx="1521229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1.1.1.1 и 1.2.2.1.1</a:t>
            </a:r>
          </a:p>
        </p:txBody>
      </p:sp>
      <p:sp>
        <p:nvSpPr>
          <p:cNvPr id="45" name="Овал 44"/>
          <p:cNvSpPr/>
          <p:nvPr/>
        </p:nvSpPr>
        <p:spPr>
          <a:xfrm>
            <a:off x="6197139" y="3765665"/>
            <a:ext cx="1670858" cy="648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1.2.2.1.2, 1.1.2.1 и 1.2.1.1.1</a:t>
            </a:r>
          </a:p>
        </p:txBody>
      </p:sp>
      <p:cxnSp>
        <p:nvCxnSpPr>
          <p:cNvPr id="47" name="Прямая со стрелкой 46"/>
          <p:cNvCxnSpPr>
            <a:endCxn id="44" idx="0"/>
          </p:cNvCxnSpPr>
          <p:nvPr/>
        </p:nvCxnSpPr>
        <p:spPr>
          <a:xfrm>
            <a:off x="4501342" y="3341716"/>
            <a:ext cx="473826" cy="523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5" idx="4"/>
            <a:endCxn id="44" idx="0"/>
          </p:cNvCxnSpPr>
          <p:nvPr/>
        </p:nvCxnSpPr>
        <p:spPr>
          <a:xfrm flipH="1">
            <a:off x="4975168" y="3345873"/>
            <a:ext cx="2530186" cy="519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4" idx="4"/>
            <a:endCxn id="45" idx="0"/>
          </p:cNvCxnSpPr>
          <p:nvPr/>
        </p:nvCxnSpPr>
        <p:spPr>
          <a:xfrm>
            <a:off x="5946717" y="3320936"/>
            <a:ext cx="1085851" cy="444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45" idx="0"/>
          </p:cNvCxnSpPr>
          <p:nvPr/>
        </p:nvCxnSpPr>
        <p:spPr>
          <a:xfrm flipH="1">
            <a:off x="7032567" y="3354186"/>
            <a:ext cx="561110" cy="411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702781" y="62344"/>
            <a:ext cx="7522241" cy="68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i="1" dirty="0"/>
              <a:t>Сбалансированная система показателей</a:t>
            </a:r>
          </a:p>
        </p:txBody>
      </p:sp>
      <p:pic>
        <p:nvPicPr>
          <p:cNvPr id="3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59382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77" y="40340"/>
            <a:ext cx="7584141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Процессы и структуры: метод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тестирования критериев</a:t>
            </a:r>
          </a:p>
        </p:txBody>
      </p:sp>
      <p:pic>
        <p:nvPicPr>
          <p:cNvPr id="4" name="Объект 4"/>
          <p:cNvPicPr/>
          <p:nvPr/>
        </p:nvPicPr>
        <p:blipFill rotWithShape="1">
          <a:blip r:embed="rId2" cstate="print"/>
          <a:srcRect l="7533" t="10542" r="35897" b="35612"/>
          <a:stretch/>
        </p:blipFill>
        <p:spPr bwMode="auto">
          <a:xfrm>
            <a:off x="740127" y="904059"/>
            <a:ext cx="7637930" cy="4000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4162" y="4671171"/>
            <a:ext cx="457200" cy="342900"/>
          </a:xfrm>
        </p:spPr>
        <p:txBody>
          <a:bodyPr/>
          <a:lstStyle/>
          <a:p>
            <a:r>
              <a:rPr lang="ru-RU" dirty="0"/>
              <a:t>29</a:t>
            </a:r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3182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9382" y="205979"/>
            <a:ext cx="7967750" cy="493268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i="1" dirty="0">
                <a:latin typeface="+mj-lt"/>
                <a:ea typeface="+mj-ea"/>
                <a:cs typeface="+mj-cs"/>
              </a:rPr>
              <a:t>Пример 2: Анализ текущего состояния 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332" y="1150749"/>
            <a:ext cx="8295468" cy="20159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/>
              <a:t>Администрирование – основные показатели: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Количество клиентов;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План продаж;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Прибыль;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500" dirty="0"/>
          </a:p>
          <a:p>
            <a:endParaRPr lang="ru-RU" dirty="0"/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502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128" y="735941"/>
            <a:ext cx="6687519" cy="9771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/>
              <a:t>Администрирование – показатели: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/>
              <a:t>Количество клиентов;  План продаж; Прибыль.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41" y="1519657"/>
            <a:ext cx="8896339" cy="311773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9382" y="205979"/>
            <a:ext cx="7967750" cy="493268"/>
          </a:xfrm>
          <a:prstGeom prst="rect">
            <a:avLst/>
          </a:prstGeom>
        </p:spPr>
        <p:txBody>
          <a:bodyPr lIns="68580" tIns="34290" rIns="68580" bIns="6858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i="1" dirty="0">
                <a:latin typeface="+mj-lt"/>
                <a:ea typeface="+mj-ea"/>
                <a:cs typeface="+mj-cs"/>
              </a:rPr>
              <a:t>Пример 2: Анализ текущего состояния 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5843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4656" y="95097"/>
            <a:ext cx="7543800" cy="64814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Цель и стратегия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929" y="929834"/>
            <a:ext cx="8794034" cy="4616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i="1" u="sng" dirty="0"/>
              <a:t>Цель</a:t>
            </a:r>
            <a:r>
              <a:rPr lang="ru-RU" sz="1700" dirty="0"/>
              <a:t>: увеличение чистой годовой прибыли с продукта в 2 раза.</a:t>
            </a:r>
          </a:p>
        </p:txBody>
      </p:sp>
      <p:graphicFrame>
        <p:nvGraphicFramePr>
          <p:cNvPr id="10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2965307"/>
              </p:ext>
            </p:extLst>
          </p:nvPr>
        </p:nvGraphicFramePr>
        <p:xfrm>
          <a:off x="189232" y="1483963"/>
          <a:ext cx="8674894" cy="30855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1248">
                  <a:extLst>
                    <a:ext uri="{9D8B030D-6E8A-4147-A177-3AD203B41FA5}">
                      <a16:colId xmlns:a16="http://schemas.microsoft.com/office/drawing/2014/main" val="4091477073"/>
                    </a:ext>
                  </a:extLst>
                </a:gridCol>
                <a:gridCol w="5023646">
                  <a:extLst>
                    <a:ext uri="{9D8B030D-6E8A-4147-A177-3AD203B41FA5}">
                      <a16:colId xmlns:a16="http://schemas.microsoft.com/office/drawing/2014/main" val="501388720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1800" dirty="0"/>
                        <a:t>Конкурентное преимущество: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ru-RU" sz="1800" dirty="0"/>
                        <a:t> Факторы успеха: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2290299"/>
                  </a:ext>
                </a:extLst>
              </a:tr>
              <a:tr h="304800">
                <a:tc rowSpan="8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Игровой </a:t>
                      </a:r>
                      <a:r>
                        <a:rPr lang="ru-RU" sz="1800" dirty="0" err="1">
                          <a:latin typeface="+mn-lt"/>
                        </a:rPr>
                        <a:t>контент</a:t>
                      </a:r>
                      <a:r>
                        <a:rPr lang="ru-RU" sz="1800" dirty="0">
                          <a:latin typeface="+mn-lt"/>
                        </a:rPr>
                        <a:t> по принципу «привлеки друга - получи </a:t>
                      </a:r>
                      <a:r>
                        <a:rPr lang="ru-RU" sz="1800" dirty="0" err="1">
                          <a:latin typeface="+mn-lt"/>
                        </a:rPr>
                        <a:t>скидку\</a:t>
                      </a:r>
                      <a:r>
                        <a:rPr lang="ru-RU" sz="1800" dirty="0">
                          <a:latin typeface="+mn-lt"/>
                        </a:rPr>
                        <a:t> бонусы»</a:t>
                      </a:r>
                      <a:endParaRPr lang="ru-RU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Продукт в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web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822138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Понятный графический дизайн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Стандартный набор данных для данной области и аналитика по ним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Приложения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ios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android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Интернет-продвижение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1" i="1" u="sng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Онлайн-оплата</a:t>
                      </a:r>
                      <a:endParaRPr lang="ru-RU" sz="1800" b="1" i="1" u="sng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2820972"/>
                  </a:ext>
                </a:extLst>
              </a:tr>
              <a:tr h="230029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75007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Возможность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демо-доступа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6671929"/>
                  </a:ext>
                </a:extLst>
              </a:tr>
            </a:tbl>
          </a:graphicData>
        </a:graphic>
      </p:graphicFrame>
      <p:pic>
        <p:nvPicPr>
          <p:cNvPr id="8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9881" y="74028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стратегия – процессы: ССП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33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11417"/>
              </p:ext>
            </p:extLst>
          </p:nvPr>
        </p:nvGraphicFramePr>
        <p:xfrm>
          <a:off x="155036" y="909701"/>
          <a:ext cx="8879236" cy="351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064">
                  <a:extLst>
                    <a:ext uri="{9D8B030D-6E8A-4147-A177-3AD203B41FA5}">
                      <a16:colId xmlns:a16="http://schemas.microsoft.com/office/drawing/2014/main" val="1374323733"/>
                    </a:ext>
                  </a:extLst>
                </a:gridCol>
                <a:gridCol w="9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177">
                  <a:extLst>
                    <a:ext uri="{9D8B030D-6E8A-4147-A177-3AD203B41FA5}">
                      <a16:colId xmlns:a16="http://schemas.microsoft.com/office/drawing/2014/main" val="3754550493"/>
                    </a:ext>
                  </a:extLst>
                </a:gridCol>
                <a:gridCol w="1775847">
                  <a:extLst>
                    <a:ext uri="{9D8B030D-6E8A-4147-A177-3AD203B41FA5}">
                      <a16:colId xmlns:a16="http://schemas.microsoft.com/office/drawing/2014/main" val="3896287951"/>
                    </a:ext>
                  </a:extLst>
                </a:gridCol>
                <a:gridCol w="2022639">
                  <a:extLst>
                    <a:ext uri="{9D8B030D-6E8A-4147-A177-3AD203B41FA5}">
                      <a16:colId xmlns:a16="http://schemas.microsoft.com/office/drawing/2014/main" val="3609655763"/>
                    </a:ext>
                  </a:extLst>
                </a:gridCol>
                <a:gridCol w="1529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20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Цели</a:t>
                      </a: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Пределы ±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30055333"/>
                  </a:ext>
                </a:extLst>
              </a:tr>
              <a:tr h="61722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96677"/>
                  </a:ext>
                </a:extLst>
              </a:tr>
              <a:tr h="967264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1.Рост чистой прибыли </a:t>
                      </a: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ХХХр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Менеджер продукта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34782137"/>
                  </a:ext>
                </a:extLst>
              </a:tr>
              <a:tr h="1447324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Сокращение затрат на продажи </a:t>
                      </a: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на продажи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 40% сократить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46603766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8069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412" y="1129539"/>
          <a:ext cx="8680704" cy="26697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395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399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39996" y="1234440"/>
            <a:ext cx="1577340" cy="425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7668" y="1664208"/>
            <a:ext cx="2249424" cy="516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Сокращение затрат на продажи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6584" y="1645920"/>
            <a:ext cx="1668780" cy="475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Рост чистой прибыли</a:t>
            </a:r>
          </a:p>
        </p:txBody>
      </p:sp>
      <p:cxnSp>
        <p:nvCxnSpPr>
          <p:cNvPr id="11" name="Shape 10"/>
          <p:cNvCxnSpPr>
            <a:stCxn id="9" idx="0"/>
            <a:endCxn id="7" idx="1"/>
          </p:cNvCxnSpPr>
          <p:nvPr/>
        </p:nvCxnSpPr>
        <p:spPr>
          <a:xfrm rot="5400000" flipH="1" flipV="1">
            <a:off x="3781044" y="886968"/>
            <a:ext cx="198882" cy="131902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0"/>
            <a:endCxn id="7" idx="3"/>
          </p:cNvCxnSpPr>
          <p:nvPr/>
        </p:nvCxnSpPr>
        <p:spPr>
          <a:xfrm rot="16200000" flipV="1">
            <a:off x="6756273" y="808101"/>
            <a:ext cx="217170" cy="149504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5561" y="187036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ССП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556" y="823861"/>
          <a:ext cx="8680704" cy="38959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436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871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Процессы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24528" y="864108"/>
            <a:ext cx="1138428" cy="260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3016" y="1170432"/>
            <a:ext cx="2894076" cy="26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Сокращение затрат на продажи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3352" y="1865376"/>
            <a:ext cx="2907792" cy="288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Увеличение клиентской базы</a:t>
            </a:r>
          </a:p>
        </p:txBody>
      </p:sp>
      <p:cxnSp>
        <p:nvCxnSpPr>
          <p:cNvPr id="11" name="Shape 10"/>
          <p:cNvCxnSpPr>
            <a:stCxn id="14" idx="0"/>
            <a:endCxn id="7" idx="1"/>
          </p:cNvCxnSpPr>
          <p:nvPr/>
        </p:nvCxnSpPr>
        <p:spPr>
          <a:xfrm rot="5400000" flipH="1" flipV="1">
            <a:off x="3474720" y="448056"/>
            <a:ext cx="203454" cy="12961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0"/>
            <a:endCxn id="7" idx="3"/>
          </p:cNvCxnSpPr>
          <p:nvPr/>
        </p:nvCxnSpPr>
        <p:spPr>
          <a:xfrm rot="16200000" flipV="1">
            <a:off x="6238494" y="118872"/>
            <a:ext cx="176022" cy="192709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92808" y="1197864"/>
            <a:ext cx="2071116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Рост чистой прибыли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71516" y="1856232"/>
            <a:ext cx="1837944" cy="310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Рост доли рынка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69480" y="2601468"/>
            <a:ext cx="1453896" cy="580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Лояльность клиента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36192" y="2633472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Сокращение времени на приобретение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74720" y="2624328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Увеличение прибыльности клиента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72100" y="2601468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Сокращение времени на поиск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66744" y="3552444"/>
            <a:ext cx="2286000" cy="429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Время в поисковых системах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87668" y="3543300"/>
            <a:ext cx="2240280" cy="429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Узнаваемость бренда</a:t>
            </a:r>
          </a:p>
        </p:txBody>
      </p:sp>
      <p:cxnSp>
        <p:nvCxnSpPr>
          <p:cNvPr id="40" name="Соединительная линия уступом 39"/>
          <p:cNvCxnSpPr>
            <a:stCxn id="30" idx="0"/>
            <a:endCxn id="9" idx="2"/>
          </p:cNvCxnSpPr>
          <p:nvPr/>
        </p:nvCxnSpPr>
        <p:spPr>
          <a:xfrm rot="5400000" flipH="1" flipV="1">
            <a:off x="2510028" y="2016252"/>
            <a:ext cx="480060" cy="75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5" idx="0"/>
            <a:endCxn id="9" idx="2"/>
          </p:cNvCxnSpPr>
          <p:nvPr/>
        </p:nvCxnSpPr>
        <p:spPr>
          <a:xfrm rot="16200000" flipV="1">
            <a:off x="3483864" y="1796796"/>
            <a:ext cx="470916" cy="1184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9" idx="0"/>
            <a:endCxn id="14" idx="2"/>
          </p:cNvCxnSpPr>
          <p:nvPr/>
        </p:nvCxnSpPr>
        <p:spPr>
          <a:xfrm rot="16200000" flipV="1">
            <a:off x="2808351" y="1546479"/>
            <a:ext cx="438912" cy="1988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28" idx="0"/>
            <a:endCxn id="14" idx="2"/>
          </p:cNvCxnSpPr>
          <p:nvPr/>
        </p:nvCxnSpPr>
        <p:spPr>
          <a:xfrm rot="16200000" flipV="1">
            <a:off x="4344543" y="10287"/>
            <a:ext cx="429768" cy="32621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29" idx="0"/>
            <a:endCxn id="28" idx="3"/>
          </p:cNvCxnSpPr>
          <p:nvPr/>
        </p:nvCxnSpPr>
        <p:spPr>
          <a:xfrm rot="16200000" flipV="1">
            <a:off x="7258050" y="1863090"/>
            <a:ext cx="589788" cy="88696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36" idx="0"/>
            <a:endCxn id="9" idx="2"/>
          </p:cNvCxnSpPr>
          <p:nvPr/>
        </p:nvCxnSpPr>
        <p:spPr>
          <a:xfrm rot="16200000" flipV="1">
            <a:off x="4443984" y="836676"/>
            <a:ext cx="448056" cy="30815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37" idx="0"/>
            <a:endCxn id="36" idx="2"/>
          </p:cNvCxnSpPr>
          <p:nvPr/>
        </p:nvCxnSpPr>
        <p:spPr>
          <a:xfrm rot="5400000" flipH="1" flipV="1">
            <a:off x="5376672" y="2720340"/>
            <a:ext cx="265176" cy="1399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38" idx="0"/>
            <a:endCxn id="36" idx="2"/>
          </p:cNvCxnSpPr>
          <p:nvPr/>
        </p:nvCxnSpPr>
        <p:spPr>
          <a:xfrm rot="16200000" flipV="1">
            <a:off x="6780276" y="2715768"/>
            <a:ext cx="256032" cy="1399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9" idx="3"/>
            <a:endCxn id="28" idx="1"/>
          </p:cNvCxnSpPr>
          <p:nvPr/>
        </p:nvCxnSpPr>
        <p:spPr>
          <a:xfrm>
            <a:off x="4581144" y="2009394"/>
            <a:ext cx="690372" cy="2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45561" y="187036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ССП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3172" y="860437"/>
          <a:ext cx="8680704" cy="38959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436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871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Процессы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24528" y="888492"/>
            <a:ext cx="1138428" cy="260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3016" y="1194816"/>
            <a:ext cx="2894076" cy="26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Сокращение затрат на продажи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3352" y="1889760"/>
            <a:ext cx="2907792" cy="288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Увеличение клиентской базы</a:t>
            </a:r>
          </a:p>
        </p:txBody>
      </p:sp>
      <p:cxnSp>
        <p:nvCxnSpPr>
          <p:cNvPr id="11" name="Shape 10"/>
          <p:cNvCxnSpPr>
            <a:stCxn id="14" idx="0"/>
            <a:endCxn id="7" idx="1"/>
          </p:cNvCxnSpPr>
          <p:nvPr/>
        </p:nvCxnSpPr>
        <p:spPr>
          <a:xfrm rot="5400000" flipH="1" flipV="1">
            <a:off x="3474720" y="472440"/>
            <a:ext cx="203454" cy="12961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0"/>
            <a:endCxn id="7" idx="3"/>
          </p:cNvCxnSpPr>
          <p:nvPr/>
        </p:nvCxnSpPr>
        <p:spPr>
          <a:xfrm rot="16200000" flipV="1">
            <a:off x="6238494" y="143256"/>
            <a:ext cx="176022" cy="192709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92808" y="1222248"/>
            <a:ext cx="2071116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Рост чистой прибыли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71516" y="1880616"/>
            <a:ext cx="1837944" cy="310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Рост доли рынка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69480" y="2625852"/>
            <a:ext cx="1453896" cy="580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Лояльность клиента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36192" y="2657856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Сокращение времени на приобретение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74720" y="2648712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Увеличение прибыльности клиента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72100" y="2625852"/>
            <a:ext cx="1673352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Сокращение времени на поиск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66744" y="3576828"/>
            <a:ext cx="2286000" cy="429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Время в поисковых системах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87668" y="3567684"/>
            <a:ext cx="2240280" cy="429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Узнаваемость бренда</a:t>
            </a:r>
          </a:p>
        </p:txBody>
      </p:sp>
      <p:cxnSp>
        <p:nvCxnSpPr>
          <p:cNvPr id="40" name="Соединительная линия уступом 39"/>
          <p:cNvCxnSpPr>
            <a:stCxn id="30" idx="0"/>
            <a:endCxn id="9" idx="2"/>
          </p:cNvCxnSpPr>
          <p:nvPr/>
        </p:nvCxnSpPr>
        <p:spPr>
          <a:xfrm rot="5400000" flipH="1" flipV="1">
            <a:off x="2510028" y="2040636"/>
            <a:ext cx="480060" cy="75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5" idx="0"/>
            <a:endCxn id="9" idx="2"/>
          </p:cNvCxnSpPr>
          <p:nvPr/>
        </p:nvCxnSpPr>
        <p:spPr>
          <a:xfrm rot="16200000" flipV="1">
            <a:off x="3483864" y="1821180"/>
            <a:ext cx="470916" cy="1184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9" idx="0"/>
            <a:endCxn id="14" idx="2"/>
          </p:cNvCxnSpPr>
          <p:nvPr/>
        </p:nvCxnSpPr>
        <p:spPr>
          <a:xfrm rot="16200000" flipV="1">
            <a:off x="2808351" y="1570863"/>
            <a:ext cx="438912" cy="1988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28" idx="0"/>
            <a:endCxn id="14" idx="2"/>
          </p:cNvCxnSpPr>
          <p:nvPr/>
        </p:nvCxnSpPr>
        <p:spPr>
          <a:xfrm rot="16200000" flipV="1">
            <a:off x="4344543" y="34671"/>
            <a:ext cx="429768" cy="32621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29" idx="0"/>
            <a:endCxn id="28" idx="3"/>
          </p:cNvCxnSpPr>
          <p:nvPr/>
        </p:nvCxnSpPr>
        <p:spPr>
          <a:xfrm rot="16200000" flipV="1">
            <a:off x="7258050" y="1887474"/>
            <a:ext cx="589788" cy="88696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36" idx="0"/>
            <a:endCxn id="9" idx="2"/>
          </p:cNvCxnSpPr>
          <p:nvPr/>
        </p:nvCxnSpPr>
        <p:spPr>
          <a:xfrm rot="16200000" flipV="1">
            <a:off x="4443984" y="861060"/>
            <a:ext cx="448056" cy="30815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37" idx="0"/>
            <a:endCxn id="36" idx="2"/>
          </p:cNvCxnSpPr>
          <p:nvPr/>
        </p:nvCxnSpPr>
        <p:spPr>
          <a:xfrm rot="5400000" flipH="1" flipV="1">
            <a:off x="5376672" y="2744724"/>
            <a:ext cx="265176" cy="1399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38" idx="0"/>
            <a:endCxn id="36" idx="2"/>
          </p:cNvCxnSpPr>
          <p:nvPr/>
        </p:nvCxnSpPr>
        <p:spPr>
          <a:xfrm rot="16200000" flipV="1">
            <a:off x="6780276" y="2740152"/>
            <a:ext cx="256032" cy="1399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9" idx="3"/>
            <a:endCxn id="28" idx="1"/>
          </p:cNvCxnSpPr>
          <p:nvPr/>
        </p:nvCxnSpPr>
        <p:spPr>
          <a:xfrm>
            <a:off x="4581144" y="2033778"/>
            <a:ext cx="690372" cy="2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5-конечная звезда 26"/>
          <p:cNvSpPr/>
          <p:nvPr/>
        </p:nvSpPr>
        <p:spPr>
          <a:xfrm>
            <a:off x="4814316" y="3000756"/>
            <a:ext cx="425196" cy="3429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45561" y="187036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ССП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3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1376" y="898816"/>
            <a:ext cx="8595360" cy="122259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/>
              <a:t>1. Описание ключевых этапов анализа и выстраивания  работы системы \ организации:  стратегия, процессы  и структуры, кадры, мониторинг;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02208" y="193787"/>
            <a:ext cx="7772400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доклада 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78107"/>
              </p:ext>
            </p:extLst>
          </p:nvPr>
        </p:nvGraphicFramePr>
        <p:xfrm>
          <a:off x="132736" y="762900"/>
          <a:ext cx="8781140" cy="3913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016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525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Процессы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24528" y="790956"/>
            <a:ext cx="1138428" cy="260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3016" y="1097280"/>
            <a:ext cx="2894076" cy="26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Сокращение затрат на продажи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3352" y="1792224"/>
            <a:ext cx="3236976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1.2.Увеличение клиентской базы</a:t>
            </a:r>
          </a:p>
        </p:txBody>
      </p:sp>
      <p:cxnSp>
        <p:nvCxnSpPr>
          <p:cNvPr id="11" name="Shape 10"/>
          <p:cNvCxnSpPr>
            <a:stCxn id="14" idx="0"/>
            <a:endCxn id="7" idx="1"/>
          </p:cNvCxnSpPr>
          <p:nvPr/>
        </p:nvCxnSpPr>
        <p:spPr>
          <a:xfrm rot="5400000" flipH="1" flipV="1">
            <a:off x="3637268" y="569527"/>
            <a:ext cx="235529" cy="93899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0"/>
            <a:endCxn id="7" idx="3"/>
          </p:cNvCxnSpPr>
          <p:nvPr/>
        </p:nvCxnSpPr>
        <p:spPr>
          <a:xfrm rot="16200000" flipV="1">
            <a:off x="6238494" y="45720"/>
            <a:ext cx="176022" cy="192709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49978" y="1156787"/>
            <a:ext cx="2071116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Рост чистой прибыли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73268" y="1728216"/>
            <a:ext cx="2656332" cy="406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indent="-342900" algn="ctr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Рост доли рынка</a:t>
            </a:r>
          </a:p>
          <a:p>
            <a:pPr marL="342900" indent="-342900" algn="ctr"/>
            <a:r>
              <a:rPr lang="ru-RU" sz="1500" dirty="0">
                <a:solidFill>
                  <a:schemeClr val="tx1"/>
                </a:solidFill>
              </a:rPr>
              <a:t>1.1.Лояльность клиентов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36193" y="2439972"/>
            <a:ext cx="1392173" cy="534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1.2.1.Время на приобретение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15422" y="2444016"/>
            <a:ext cx="2386584" cy="566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1.2.3. Время на поиск + узнаваемость бренда</a:t>
            </a:r>
          </a:p>
        </p:txBody>
      </p:sp>
      <p:cxnSp>
        <p:nvCxnSpPr>
          <p:cNvPr id="40" name="Соединительная линия уступом 39"/>
          <p:cNvCxnSpPr>
            <a:stCxn id="30" idx="0"/>
            <a:endCxn id="9" idx="2"/>
          </p:cNvCxnSpPr>
          <p:nvPr/>
        </p:nvCxnSpPr>
        <p:spPr>
          <a:xfrm rot="5400000" flipH="1" flipV="1">
            <a:off x="2575346" y="1723478"/>
            <a:ext cx="373428" cy="10595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9" idx="0"/>
            <a:endCxn id="14" idx="2"/>
          </p:cNvCxnSpPr>
          <p:nvPr/>
        </p:nvCxnSpPr>
        <p:spPr>
          <a:xfrm rot="16200000" flipV="1">
            <a:off x="3085270" y="1585654"/>
            <a:ext cx="406837" cy="630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28" idx="0"/>
            <a:endCxn id="14" idx="2"/>
          </p:cNvCxnSpPr>
          <p:nvPr/>
        </p:nvCxnSpPr>
        <p:spPr>
          <a:xfrm rot="16200000" flipV="1">
            <a:off x="4922071" y="-251148"/>
            <a:ext cx="342829" cy="36158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36" idx="0"/>
            <a:endCxn id="9" idx="2"/>
          </p:cNvCxnSpPr>
          <p:nvPr/>
        </p:nvCxnSpPr>
        <p:spPr>
          <a:xfrm rot="16200000" flipV="1">
            <a:off x="4461542" y="896843"/>
            <a:ext cx="377472" cy="2716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9" idx="3"/>
            <a:endCxn id="28" idx="1"/>
          </p:cNvCxnSpPr>
          <p:nvPr/>
        </p:nvCxnSpPr>
        <p:spPr>
          <a:xfrm>
            <a:off x="4910328" y="1929384"/>
            <a:ext cx="662940" cy="2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6133633" y="3282696"/>
            <a:ext cx="1587148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Настройка индексации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63924" y="3296150"/>
            <a:ext cx="1879092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Мероприятия по развитию бренда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21703" y="4016372"/>
            <a:ext cx="1587148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Сокращение сотрудников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1497" y="4029826"/>
            <a:ext cx="2029589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Перераспределение сотрудников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6751" y="2443851"/>
            <a:ext cx="1570286" cy="620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1.2.2. Прибыльность клиента</a:t>
            </a:r>
          </a:p>
        </p:txBody>
      </p:sp>
      <p:cxnSp>
        <p:nvCxnSpPr>
          <p:cNvPr id="16" name="Соединительная линия уступом 15"/>
          <p:cNvCxnSpPr>
            <a:stCxn id="20" idx="0"/>
            <a:endCxn id="36" idx="2"/>
          </p:cNvCxnSpPr>
          <p:nvPr/>
        </p:nvCxnSpPr>
        <p:spPr>
          <a:xfrm rot="5400000" flipH="1" flipV="1">
            <a:off x="5313490" y="2600926"/>
            <a:ext cx="285206" cy="110524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93" idx="0"/>
            <a:endCxn id="36" idx="2"/>
          </p:cNvCxnSpPr>
          <p:nvPr/>
        </p:nvCxnSpPr>
        <p:spPr>
          <a:xfrm rot="16200000" flipV="1">
            <a:off x="6332085" y="2687573"/>
            <a:ext cx="271752" cy="9184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8" idx="2"/>
          </p:cNvCxnSpPr>
          <p:nvPr/>
        </p:nvCxnSpPr>
        <p:spPr>
          <a:xfrm rot="16200000" flipV="1">
            <a:off x="6685111" y="1971971"/>
            <a:ext cx="2524007" cy="1314120"/>
          </a:xfrm>
          <a:prstGeom prst="bentConnector3">
            <a:avLst>
              <a:gd name="adj1" fmla="val 9075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2" idx="0"/>
          </p:cNvCxnSpPr>
          <p:nvPr/>
        </p:nvCxnSpPr>
        <p:spPr>
          <a:xfrm rot="5400000" flipH="1" flipV="1">
            <a:off x="7050017" y="2475669"/>
            <a:ext cx="120432" cy="298788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1" idx="0"/>
          </p:cNvCxnSpPr>
          <p:nvPr/>
        </p:nvCxnSpPr>
        <p:spPr>
          <a:xfrm flipV="1">
            <a:off x="7715277" y="3909394"/>
            <a:ext cx="5504" cy="1069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536193" y="3335740"/>
            <a:ext cx="1218069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Разработка модулей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409426" y="4016372"/>
            <a:ext cx="1911668" cy="5349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Гибкость ценовой политики</a:t>
            </a:r>
          </a:p>
        </p:txBody>
      </p:sp>
      <p:cxnSp>
        <p:nvCxnSpPr>
          <p:cNvPr id="61" name="Соединительная линия уступом 60"/>
          <p:cNvCxnSpPr>
            <a:stCxn id="63" idx="0"/>
            <a:endCxn id="30" idx="2"/>
          </p:cNvCxnSpPr>
          <p:nvPr/>
        </p:nvCxnSpPr>
        <p:spPr>
          <a:xfrm rot="5400000" flipH="1" flipV="1">
            <a:off x="2008330" y="3111793"/>
            <a:ext cx="360845" cy="870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63" idx="0"/>
            <a:endCxn id="23" idx="2"/>
          </p:cNvCxnSpPr>
          <p:nvPr/>
        </p:nvCxnSpPr>
        <p:spPr>
          <a:xfrm rot="5400000" flipH="1" flipV="1">
            <a:off x="2873039" y="2336885"/>
            <a:ext cx="271044" cy="172666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64" idx="0"/>
            <a:endCxn id="23" idx="2"/>
          </p:cNvCxnSpPr>
          <p:nvPr/>
        </p:nvCxnSpPr>
        <p:spPr>
          <a:xfrm rot="5400000" flipH="1" flipV="1">
            <a:off x="3142739" y="3287217"/>
            <a:ext cx="951675" cy="50663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5-конечная звезда 71"/>
          <p:cNvSpPr/>
          <p:nvPr/>
        </p:nvSpPr>
        <p:spPr>
          <a:xfrm>
            <a:off x="1406020" y="3706792"/>
            <a:ext cx="425196" cy="3429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3" name="5-конечная звезда 72"/>
          <p:cNvSpPr/>
          <p:nvPr/>
        </p:nvSpPr>
        <p:spPr>
          <a:xfrm>
            <a:off x="2300323" y="4254959"/>
            <a:ext cx="425196" cy="3429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4" name="5-конечная звезда 73"/>
          <p:cNvSpPr/>
          <p:nvPr/>
        </p:nvSpPr>
        <p:spPr>
          <a:xfrm>
            <a:off x="5611333" y="3207203"/>
            <a:ext cx="425196" cy="3429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75" name="5-конечная звезда 74"/>
          <p:cNvSpPr/>
          <p:nvPr/>
        </p:nvSpPr>
        <p:spPr>
          <a:xfrm>
            <a:off x="7396127" y="3155974"/>
            <a:ext cx="425196" cy="3429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cxnSp>
        <p:nvCxnSpPr>
          <p:cNvPr id="70" name="Соединительная линия уступом 69"/>
          <p:cNvCxnSpPr>
            <a:stCxn id="23" idx="0"/>
            <a:endCxn id="9" idx="2"/>
          </p:cNvCxnSpPr>
          <p:nvPr/>
        </p:nvCxnSpPr>
        <p:spPr>
          <a:xfrm rot="16200000" flipV="1">
            <a:off x="3393214" y="1965171"/>
            <a:ext cx="377307" cy="58005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 txBox="1">
            <a:spLocks/>
          </p:cNvSpPr>
          <p:nvPr/>
        </p:nvSpPr>
        <p:spPr>
          <a:xfrm>
            <a:off x="245561" y="187036"/>
            <a:ext cx="8217211" cy="538007"/>
          </a:xfrm>
          <a:prstGeom prst="rect">
            <a:avLst/>
          </a:prstGeom>
        </p:spPr>
        <p:txBody>
          <a:bodyPr lIns="68580" tIns="34290" rIns="68580" bIns="68580" anchor="b" anchorCtr="0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000" b="1" i="1" dirty="0">
                <a:latin typeface="+mj-lt"/>
                <a:ea typeface="+mj-ea"/>
                <a:cs typeface="+mj-cs"/>
              </a:rPr>
              <a:t>Пример 2: ССП</a:t>
            </a:r>
            <a:endParaRPr lang="ru-RU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42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4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42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48685"/>
              </p:ext>
            </p:extLst>
          </p:nvPr>
        </p:nvGraphicFramePr>
        <p:xfrm>
          <a:off x="121676" y="658264"/>
          <a:ext cx="8723982" cy="43128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Финансы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42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Клиенты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725"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  <a:p>
                      <a:pPr algn="ctr"/>
                      <a:r>
                        <a:rPr lang="ru-RU" sz="1800" b="1" dirty="0"/>
                        <a:t>Процессы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Персонал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120157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24528" y="712886"/>
            <a:ext cx="1138428" cy="260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3016" y="1019210"/>
            <a:ext cx="2894076" cy="26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Сокращение затрат на продажи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3352" y="1714154"/>
            <a:ext cx="3236976" cy="274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1.2.Увеличение клиентской базы</a:t>
            </a:r>
          </a:p>
        </p:txBody>
      </p:sp>
      <p:cxnSp>
        <p:nvCxnSpPr>
          <p:cNvPr id="11" name="Shape 10"/>
          <p:cNvCxnSpPr>
            <a:stCxn id="14" idx="0"/>
            <a:endCxn id="7" idx="1"/>
          </p:cNvCxnSpPr>
          <p:nvPr/>
        </p:nvCxnSpPr>
        <p:spPr>
          <a:xfrm rot="5400000" flipH="1" flipV="1">
            <a:off x="3637268" y="491456"/>
            <a:ext cx="235529" cy="93899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8" idx="0"/>
            <a:endCxn id="7" idx="3"/>
          </p:cNvCxnSpPr>
          <p:nvPr/>
        </p:nvCxnSpPr>
        <p:spPr>
          <a:xfrm rot="16200000" flipV="1">
            <a:off x="6238494" y="-32350"/>
            <a:ext cx="176022" cy="192709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49978" y="1078717"/>
            <a:ext cx="2071116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Рост чистой прибыли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73268" y="1650146"/>
            <a:ext cx="2656332" cy="406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indent="-342900" algn="ctr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Рост доли рынка</a:t>
            </a:r>
          </a:p>
          <a:p>
            <a:pPr marL="342900" indent="-342900" algn="ctr"/>
            <a:r>
              <a:rPr lang="ru-RU" sz="1500" dirty="0">
                <a:solidFill>
                  <a:schemeClr val="tx1"/>
                </a:solidFill>
              </a:rPr>
              <a:t>1.1.Лояльность клиентов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36193" y="2361902"/>
            <a:ext cx="1392173" cy="534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1.2.1.Время на приобретение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15422" y="2365946"/>
            <a:ext cx="2386584" cy="566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1.2.3. Время на поиск + узнаваемость бренда</a:t>
            </a:r>
          </a:p>
        </p:txBody>
      </p:sp>
      <p:cxnSp>
        <p:nvCxnSpPr>
          <p:cNvPr id="40" name="Соединительная линия уступом 39"/>
          <p:cNvCxnSpPr>
            <a:stCxn id="30" idx="0"/>
            <a:endCxn id="9" idx="2"/>
          </p:cNvCxnSpPr>
          <p:nvPr/>
        </p:nvCxnSpPr>
        <p:spPr>
          <a:xfrm rot="5400000" flipH="1" flipV="1">
            <a:off x="2575346" y="1645407"/>
            <a:ext cx="373428" cy="10595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9" idx="0"/>
            <a:endCxn id="14" idx="2"/>
          </p:cNvCxnSpPr>
          <p:nvPr/>
        </p:nvCxnSpPr>
        <p:spPr>
          <a:xfrm rot="16200000" flipV="1">
            <a:off x="3085270" y="1507583"/>
            <a:ext cx="406837" cy="630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28" idx="0"/>
            <a:endCxn id="14" idx="2"/>
          </p:cNvCxnSpPr>
          <p:nvPr/>
        </p:nvCxnSpPr>
        <p:spPr>
          <a:xfrm rot="16200000" flipV="1">
            <a:off x="4922071" y="-329218"/>
            <a:ext cx="342829" cy="36158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36" idx="0"/>
            <a:endCxn id="9" idx="2"/>
          </p:cNvCxnSpPr>
          <p:nvPr/>
        </p:nvCxnSpPr>
        <p:spPr>
          <a:xfrm rot="16200000" flipV="1">
            <a:off x="4461542" y="818773"/>
            <a:ext cx="377472" cy="2716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9" idx="3"/>
            <a:endCxn id="28" idx="1"/>
          </p:cNvCxnSpPr>
          <p:nvPr/>
        </p:nvCxnSpPr>
        <p:spPr>
          <a:xfrm>
            <a:off x="4910328" y="1851314"/>
            <a:ext cx="662940" cy="2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6133633" y="3204626"/>
            <a:ext cx="1587148" cy="3952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Настройка индексации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63924" y="3218080"/>
            <a:ext cx="1879092" cy="38178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Мероприятия по развитию бренда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49944" y="3880184"/>
            <a:ext cx="1587148" cy="42978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Сокращение сотрудников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6470" y="3882015"/>
            <a:ext cx="1916126" cy="4279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Перераспределение сотрудников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86751" y="2365780"/>
            <a:ext cx="1570286" cy="620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1.2.2. Прибыльность клиента</a:t>
            </a:r>
          </a:p>
        </p:txBody>
      </p:sp>
      <p:cxnSp>
        <p:nvCxnSpPr>
          <p:cNvPr id="16" name="Соединительная линия уступом 15"/>
          <p:cNvCxnSpPr>
            <a:stCxn id="20" idx="0"/>
            <a:endCxn id="36" idx="2"/>
          </p:cNvCxnSpPr>
          <p:nvPr/>
        </p:nvCxnSpPr>
        <p:spPr>
          <a:xfrm rot="5400000" flipH="1" flipV="1">
            <a:off x="5313490" y="2522856"/>
            <a:ext cx="285206" cy="110524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93" idx="0"/>
            <a:endCxn id="36" idx="2"/>
          </p:cNvCxnSpPr>
          <p:nvPr/>
        </p:nvCxnSpPr>
        <p:spPr>
          <a:xfrm rot="16200000" flipV="1">
            <a:off x="6332085" y="2609503"/>
            <a:ext cx="271752" cy="91849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8" idx="2"/>
          </p:cNvCxnSpPr>
          <p:nvPr/>
        </p:nvCxnSpPr>
        <p:spPr>
          <a:xfrm rot="16200000" flipV="1">
            <a:off x="6734964" y="1844047"/>
            <a:ext cx="2424302" cy="1314122"/>
          </a:xfrm>
          <a:prstGeom prst="bentConnector3">
            <a:avLst>
              <a:gd name="adj1" fmla="val 9027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2" idx="3"/>
          </p:cNvCxnSpPr>
          <p:nvPr/>
        </p:nvCxnSpPr>
        <p:spPr>
          <a:xfrm flipV="1">
            <a:off x="6892596" y="3719513"/>
            <a:ext cx="1711580" cy="376481"/>
          </a:xfrm>
          <a:prstGeom prst="bentConnector3">
            <a:avLst>
              <a:gd name="adj1" fmla="val 925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1" idx="0"/>
          </p:cNvCxnSpPr>
          <p:nvPr/>
        </p:nvCxnSpPr>
        <p:spPr>
          <a:xfrm flipV="1">
            <a:off x="7943518" y="3715091"/>
            <a:ext cx="5504" cy="1650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536193" y="3257670"/>
            <a:ext cx="1218069" cy="422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Разработка модулей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085653" y="3831322"/>
            <a:ext cx="1727774" cy="385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Гибкость ценовой политики</a:t>
            </a:r>
          </a:p>
        </p:txBody>
      </p:sp>
      <p:cxnSp>
        <p:nvCxnSpPr>
          <p:cNvPr id="61" name="Соединительная линия уступом 60"/>
          <p:cNvCxnSpPr>
            <a:stCxn id="63" idx="0"/>
            <a:endCxn id="30" idx="2"/>
          </p:cNvCxnSpPr>
          <p:nvPr/>
        </p:nvCxnSpPr>
        <p:spPr>
          <a:xfrm rot="5400000" flipH="1" flipV="1">
            <a:off x="2008330" y="3033723"/>
            <a:ext cx="360845" cy="870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63" idx="0"/>
            <a:endCxn id="23" idx="2"/>
          </p:cNvCxnSpPr>
          <p:nvPr/>
        </p:nvCxnSpPr>
        <p:spPr>
          <a:xfrm rot="5400000" flipH="1" flipV="1">
            <a:off x="2873039" y="2258815"/>
            <a:ext cx="271044" cy="172666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64" idx="0"/>
            <a:endCxn id="23" idx="2"/>
          </p:cNvCxnSpPr>
          <p:nvPr/>
        </p:nvCxnSpPr>
        <p:spPr>
          <a:xfrm rot="5400000" flipH="1" flipV="1">
            <a:off x="2988368" y="2947798"/>
            <a:ext cx="844697" cy="92235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573268" y="4583212"/>
            <a:ext cx="2656332" cy="303458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Переобучение менеджеров</a:t>
            </a:r>
          </a:p>
        </p:txBody>
      </p:sp>
      <p:cxnSp>
        <p:nvCxnSpPr>
          <p:cNvPr id="26" name="Соединительная линия уступом 25"/>
          <p:cNvCxnSpPr>
            <a:stCxn id="42" idx="0"/>
            <a:endCxn id="22" idx="2"/>
          </p:cNvCxnSpPr>
          <p:nvPr/>
        </p:nvCxnSpPr>
        <p:spPr>
          <a:xfrm rot="16200000" flipV="1">
            <a:off x="6281365" y="3963142"/>
            <a:ext cx="273239" cy="96690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42" idx="0"/>
            <a:endCxn id="21" idx="2"/>
          </p:cNvCxnSpPr>
          <p:nvPr/>
        </p:nvCxnSpPr>
        <p:spPr>
          <a:xfrm rot="5400000" flipH="1" flipV="1">
            <a:off x="7285857" y="3925551"/>
            <a:ext cx="273239" cy="104208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123363" y="4572985"/>
            <a:ext cx="2656332" cy="303458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Развитие компетенций </a:t>
            </a:r>
          </a:p>
        </p:txBody>
      </p:sp>
      <p:cxnSp>
        <p:nvCxnSpPr>
          <p:cNvPr id="55" name="Соединительная линия уступом 54"/>
          <p:cNvCxnSpPr>
            <a:stCxn id="66" idx="0"/>
            <a:endCxn id="20" idx="2"/>
          </p:cNvCxnSpPr>
          <p:nvPr/>
        </p:nvCxnSpPr>
        <p:spPr>
          <a:xfrm rot="5400000" flipH="1" flipV="1">
            <a:off x="3690941" y="3360456"/>
            <a:ext cx="973116" cy="1451942"/>
          </a:xfrm>
          <a:prstGeom prst="bentConnector3">
            <a:avLst>
              <a:gd name="adj1" fmla="val 1894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245561" y="65116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ССП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44" name="Номер слайда 2"/>
          <p:cNvSpPr txBox="1">
            <a:spLocks/>
          </p:cNvSpPr>
          <p:nvPr/>
        </p:nvSpPr>
        <p:spPr>
          <a:xfrm>
            <a:off x="8565779" y="4683363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63344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124" y="38155"/>
            <a:ext cx="7543800" cy="839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процессы: метод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тестирования критериев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9030" y="967667"/>
          <a:ext cx="8825346" cy="3806473"/>
        </p:xfrm>
        <a:graphic>
          <a:graphicData uri="http://schemas.openxmlformats.org/drawingml/2006/table">
            <a:tbl>
              <a:tblPr/>
              <a:tblGrid>
                <a:gridCol w="229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576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УКП\КФУ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прибыльности клиента +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Онлайн-оплата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Интернет-продвижение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5207" marR="5207" marT="520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6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Цели: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Гибкость ценовой политики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Разработка модулей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Развитие бренда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Настройка индексации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 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3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Вес: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1.1.Процесс разработки требований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1.2.Процесс разработки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1.3.Процесс тестирования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2.1.Процесс  первичных продаж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2.2.Процесс сопровождения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3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ИТОГО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59922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1480" y="933351"/>
          <a:ext cx="8825346" cy="3792315"/>
        </p:xfrm>
        <a:graphic>
          <a:graphicData uri="http://schemas.openxmlformats.org/drawingml/2006/table">
            <a:tbl>
              <a:tblPr/>
              <a:tblGrid>
                <a:gridCol w="229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86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УКП\КФУ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прибыльности клиента +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Онлайн-оплата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Интернет-продвижение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5207" marR="5207" marT="520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6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Цели: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Гибкость ценовой политики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Разработка модулей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Развитие бренда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Настройка индексации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 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Вес: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8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1.1.Процесс разработки требований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1.2.Процесс разработки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1.3.Процесс тестирования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8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2.1.Процесс  первичных продаж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8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2.2.Процесс сопровождения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47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ИТОГО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5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17124" y="38155"/>
            <a:ext cx="7543800" cy="839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процессы: метод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тестирования критериев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2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563" y="929285"/>
          <a:ext cx="8825346" cy="3740792"/>
        </p:xfrm>
        <a:graphic>
          <a:graphicData uri="http://schemas.openxmlformats.org/drawingml/2006/table">
            <a:tbl>
              <a:tblPr/>
              <a:tblGrid>
                <a:gridCol w="229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032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УКП\КФУ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прибыльности клиента +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Онлайн-оплата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Интернет-продвижение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5207" marR="5207" marT="520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32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Цели: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Гибкость ценовой политики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Разработка модулей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Развитие бренда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Настройка индексации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 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2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Вес: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1.1.Процесс разработки требований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1.2.Процесс разработки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1.3.Процесс тестирования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2.1.Процесс  первичных продаж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2.2.Процесс сопровождения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52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ИТОГО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713375"/>
            <a:ext cx="457200" cy="342900"/>
          </a:xfrm>
        </p:spPr>
        <p:txBody>
          <a:bodyPr/>
          <a:lstStyle/>
          <a:p>
            <a:r>
              <a:rPr lang="ru-RU" dirty="0"/>
              <a:t>35</a:t>
            </a:r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17124" y="38155"/>
            <a:ext cx="7543800" cy="839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процессы: метод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тестирования критериев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26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4563" y="929285"/>
          <a:ext cx="8825346" cy="3762511"/>
        </p:xfrm>
        <a:graphic>
          <a:graphicData uri="http://schemas.openxmlformats.org/drawingml/2006/table">
            <a:tbl>
              <a:tblPr/>
              <a:tblGrid>
                <a:gridCol w="229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86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УКП\КФУ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прибыльности клиента +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Онлайн-оплата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Интернет-продвижение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5207" marR="5207" marT="5207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6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Цели: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Гибкость ценовой политики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Разработка модулей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Развитие бренда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Настройка индексации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 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2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Вес: 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1.1.Процесс разработки требований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1.2.Процесс разработки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1.3.Процесс тестирования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0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2.1.Процесс  первичных продаж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0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2.2.Процесс сопровождения </a:t>
                      </a:r>
                    </a:p>
                  </a:txBody>
                  <a:tcPr marL="5207" marR="5207" marT="52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92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ИТОГО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 </a:t>
                      </a:r>
                    </a:p>
                  </a:txBody>
                  <a:tcPr marL="5207" marR="5207" marT="520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36</a:t>
            </a:r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17124" y="38155"/>
            <a:ext cx="7543800" cy="839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процессы: метод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тестирования критериев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26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1" y="203116"/>
            <a:ext cx="7572983" cy="69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Оценка соответствия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бизнес-процессов стратегии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464" y="1094979"/>
            <a:ext cx="8761835" cy="33700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indent="0" eaLnBrk="0" fontAlgn="base" hangingPunct="0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ru-RU" sz="3800" dirty="0">
                <a:ea typeface="ＭＳ Ｐゴシック" charset="-128"/>
                <a:cs typeface="ＭＳ Ｐゴシック" charset="-128"/>
              </a:rPr>
              <a:t>Позволяет:</a:t>
            </a:r>
          </a:p>
          <a:p>
            <a:pPr marL="385763" indent="-385763" eaLnBrk="0" fontAlgn="base" hangingPunct="0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00" dirty="0">
                <a:ea typeface="ＭＳ Ｐゴシック" charset="-128"/>
                <a:cs typeface="ＭＳ Ｐゴシック" charset="-128"/>
              </a:rPr>
              <a:t>Оценить полноту \ избыточность текущей модели БП.</a:t>
            </a:r>
          </a:p>
          <a:p>
            <a:pPr marL="385763" indent="-385763" eaLnBrk="0" fontAlgn="base" hangingPunct="0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3800" dirty="0"/>
              <a:t>Оценить корректность факторов успеха, затраты со стороны БП и скорректировать план работ в зависимости от приоритетов.</a:t>
            </a:r>
          </a:p>
          <a:p>
            <a:pPr marL="385763" indent="-385763" eaLnBrk="0" fontAlgn="base" hangingPunct="0">
              <a:spcAft>
                <a:spcPct val="0"/>
              </a:spcAft>
              <a:buFont typeface="+mj-lt"/>
              <a:buAutoNum type="arabicPeriod"/>
            </a:pPr>
            <a:endParaRPr lang="ru-RU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37</a:t>
            </a:r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18417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1" y="203116"/>
            <a:ext cx="7572983" cy="69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Оценка соответствия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бизнес-процессов стратегии компании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38</a:t>
            </a:r>
          </a:p>
        </p:txBody>
      </p:sp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8224" y="1015238"/>
          <a:ext cx="2755392" cy="283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5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/>
                        <a:t>Анализ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Оцениваем текущие показатели;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Оцениваем и описываем текущие</a:t>
                      </a:r>
                      <a:r>
                        <a:rPr lang="ru-RU" baseline="0" dirty="0"/>
                        <a:t> процессы, структуры, текущую стратегию*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Ожидания</a:t>
                      </a:r>
                      <a:r>
                        <a:rPr lang="ru-RU" baseline="0" dirty="0"/>
                        <a:t> </a:t>
                      </a:r>
                      <a:r>
                        <a:rPr lang="en-US" baseline="0" dirty="0" err="1"/>
                        <a:t>vs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Реальность?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2256" y="1009142"/>
          <a:ext cx="5279136" cy="340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/>
                        <a:t>Выстраивание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Описываем</a:t>
                      </a:r>
                      <a:r>
                        <a:rPr lang="ru-RU" baseline="0" dirty="0"/>
                        <a:t> </a:t>
                      </a:r>
                      <a:r>
                        <a:rPr lang="ru-RU" i="1" u="sng" baseline="0" dirty="0"/>
                        <a:t>стратегическое видение</a:t>
                      </a:r>
                      <a:endParaRPr lang="ru-RU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Описываем 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Анализируем конкурентов: факторы успеха</a:t>
                      </a:r>
                      <a:r>
                        <a:rPr lang="ru-RU" baseline="0" dirty="0"/>
                        <a:t> и конкурентные преимущества их и наши?</a:t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* корректируем цели \ видение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  Выстраиваем </a:t>
                      </a:r>
                      <a:r>
                        <a:rPr lang="ru-RU" i="1" u="sng" dirty="0"/>
                        <a:t>ССП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  Оцениваем модель процессов</a:t>
                      </a:r>
                      <a:r>
                        <a:rPr lang="ru-RU" baseline="0" dirty="0"/>
                        <a:t> с помощью </a:t>
                      </a:r>
                      <a:r>
                        <a:rPr lang="ru-RU" i="1" u="sng" baseline="0" dirty="0"/>
                        <a:t>метода тестирования критериев</a:t>
                      </a:r>
                      <a:endParaRPr lang="ru-RU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0" u="none" dirty="0"/>
                        <a:t>6. Корректируем</a:t>
                      </a:r>
                      <a:r>
                        <a:rPr lang="ru-RU" i="0" u="none" baseline="0" dirty="0"/>
                        <a:t> модель процессов.</a:t>
                      </a:r>
                      <a:endParaRPr lang="ru-RU" i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3" name="Скругленная соединительная линия 12"/>
          <p:cNvCxnSpPr/>
          <p:nvPr/>
        </p:nvCxnSpPr>
        <p:spPr>
          <a:xfrm flipV="1">
            <a:off x="2682240" y="1219200"/>
            <a:ext cx="2231136" cy="2206752"/>
          </a:xfrm>
          <a:prstGeom prst="curvedConnector3">
            <a:avLst>
              <a:gd name="adj1" fmla="val 3032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417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991" y="0"/>
            <a:ext cx="7772400" cy="857250"/>
          </a:xfrm>
        </p:spPr>
        <p:txBody>
          <a:bodyPr bIns="68580" anchor="b" anchorCtr="0"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72" y="902208"/>
            <a:ext cx="5913035" cy="3673473"/>
          </a:xfrm>
          <a:prstGeom prst="rect">
            <a:avLst/>
          </a:prstGeom>
          <a:noFill/>
        </p:spPr>
      </p:pic>
      <p:pic>
        <p:nvPicPr>
          <p:cNvPr id="4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743200" y="4104735"/>
            <a:ext cx="6400800" cy="843693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marR="0" lvl="0" indent="-205740" algn="r" defTabSz="914400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Истюкова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Оксана;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Норбит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205740" marR="0" lvl="0" indent="-205740" algn="r" defTabSz="914400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oksana.radzinskaya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" marR="0" lvl="0" indent="-205740" algn="l" defTabSz="914400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978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766610"/>
          </a:xfrm>
        </p:spPr>
        <p:txBody>
          <a:bodyPr bIns="68580" anchor="b" anchorCtr="0">
            <a:normAutofit/>
          </a:bodyPr>
          <a:lstStyle/>
          <a:p>
            <a:pPr algn="ctr"/>
            <a:r>
              <a:rPr lang="ru-RU" sz="2700" b="1" i="1" dirty="0">
                <a:solidFill>
                  <a:schemeClr val="tx1"/>
                </a:solidFill>
              </a:rPr>
              <a:t>Приложения</a:t>
            </a:r>
          </a:p>
        </p:txBody>
      </p:sp>
      <p:pic>
        <p:nvPicPr>
          <p:cNvPr id="3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1376" y="898816"/>
            <a:ext cx="8595360" cy="122259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/>
              <a:t>1. Описание ключевых этапов анализа и выстраивания  работы системы \ организации:  стратегия, процессы  и структуры, кадры, мониторинг;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043741" y="2155283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Технологии описания стратегии, видения и цели; 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02208" y="193787"/>
            <a:ext cx="7772400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доклада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9881" y="154390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 ССП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81626"/>
              </p:ext>
            </p:extLst>
          </p:nvPr>
        </p:nvGraphicFramePr>
        <p:xfrm>
          <a:off x="143744" y="863014"/>
          <a:ext cx="8879235" cy="415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181">
                  <a:extLst>
                    <a:ext uri="{9D8B030D-6E8A-4147-A177-3AD203B41FA5}">
                      <a16:colId xmlns:a16="http://schemas.microsoft.com/office/drawing/2014/main" val="1374323733"/>
                    </a:ext>
                  </a:extLst>
                </a:gridCol>
                <a:gridCol w="2266627">
                  <a:extLst>
                    <a:ext uri="{9D8B030D-6E8A-4147-A177-3AD203B41FA5}">
                      <a16:colId xmlns:a16="http://schemas.microsoft.com/office/drawing/2014/main" val="11972507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36441405"/>
                    </a:ext>
                  </a:extLst>
                </a:gridCol>
                <a:gridCol w="2069024">
                  <a:extLst>
                    <a:ext uri="{9D8B030D-6E8A-4147-A177-3AD203B41FA5}">
                      <a16:colId xmlns:a16="http://schemas.microsoft.com/office/drawing/2014/main" val="375957838"/>
                    </a:ext>
                  </a:extLst>
                </a:gridCol>
                <a:gridCol w="1490803">
                  <a:extLst>
                    <a:ext uri="{9D8B030D-6E8A-4147-A177-3AD203B41FA5}">
                      <a16:colId xmlns:a16="http://schemas.microsoft.com/office/drawing/2014/main" val="1318067708"/>
                    </a:ext>
                  </a:extLst>
                </a:gridCol>
              </a:tblGrid>
              <a:tr h="346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Пределы ±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30055333"/>
                  </a:ext>
                </a:extLst>
              </a:tr>
              <a:tr h="2905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Клиенты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59485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Увеличить клиентскую базу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клиентов, 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% клиентов, купивших онлайн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В 1,5 раза</a:t>
                      </a:r>
                      <a:b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от 40%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18419328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 доли рынка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рынка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25% рынка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6057063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лояльности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продлившихся клиентов;                        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От 70%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83747188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времени на приобретение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Мин. время на приобретение продукта;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~1-2 минуты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Менеджер продукта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01.04.2019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33592193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Увеличение прибыльности клиента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привлеченных клиентом клиентов; Прибыльность клиента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от 15%              </a:t>
                      </a:r>
                      <a:b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до 20% от стоимости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01.05.2019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95656114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времени на поиск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Время на поиск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 минуты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Менеджер продукта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01.07.2019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14435217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5607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9881" y="154390"/>
            <a:ext cx="8217211" cy="538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2: ССП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5779" y="4671171"/>
            <a:ext cx="457200" cy="3429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13177"/>
              </p:ext>
            </p:extLst>
          </p:nvPr>
        </p:nvGraphicFramePr>
        <p:xfrm>
          <a:off x="143744" y="758403"/>
          <a:ext cx="8899517" cy="456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24">
                  <a:extLst>
                    <a:ext uri="{9D8B030D-6E8A-4147-A177-3AD203B41FA5}">
                      <a16:colId xmlns:a16="http://schemas.microsoft.com/office/drawing/2014/main" val="1374323733"/>
                    </a:ext>
                  </a:extLst>
                </a:gridCol>
                <a:gridCol w="2522349">
                  <a:extLst>
                    <a:ext uri="{9D8B030D-6E8A-4147-A177-3AD203B41FA5}">
                      <a16:colId xmlns:a16="http://schemas.microsoft.com/office/drawing/2014/main" val="304479064"/>
                    </a:ext>
                  </a:extLst>
                </a:gridCol>
                <a:gridCol w="1185620">
                  <a:extLst>
                    <a:ext uri="{9D8B030D-6E8A-4147-A177-3AD203B41FA5}">
                      <a16:colId xmlns:a16="http://schemas.microsoft.com/office/drawing/2014/main" val="185870015"/>
                    </a:ext>
                  </a:extLst>
                </a:gridCol>
                <a:gridCol w="2208509">
                  <a:extLst>
                    <a:ext uri="{9D8B030D-6E8A-4147-A177-3AD203B41FA5}">
                      <a16:colId xmlns:a16="http://schemas.microsoft.com/office/drawing/2014/main" val="1956549321"/>
                    </a:ext>
                  </a:extLst>
                </a:gridCol>
                <a:gridCol w="1232115">
                  <a:extLst>
                    <a:ext uri="{9D8B030D-6E8A-4147-A177-3AD203B41FA5}">
                      <a16:colId xmlns:a16="http://schemas.microsoft.com/office/drawing/2014/main" val="3705856224"/>
                    </a:ext>
                  </a:extLst>
                </a:gridCol>
              </a:tblGrid>
              <a:tr h="346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Пределы ±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30055333"/>
                  </a:ext>
                </a:extLst>
              </a:tr>
              <a:tr h="2905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Процессы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59485"/>
                  </a:ext>
                </a:extLst>
              </a:tr>
              <a:tr h="624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Настройка индексации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Позиция в выдаче в поисковых системах по ключевым запросам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ниже 5-й позиции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Менеджер продукта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01.06.2019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18419328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по развитию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бренда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мероприятий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3 за месяц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Менеджер продукта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31.12.2019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6057063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Перераспределение сотрудников отдела продаж и сопровождения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%сотрудников отдела первичных продаж     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2.%сотрудников отдела вторичных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1. 35%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2. 65%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15.06.2019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83747188"/>
                  </a:ext>
                </a:extLst>
              </a:tr>
              <a:tr h="624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числа сотрудников отдела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Сокращение числа сотрудников отдела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80% от текущего числа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15.07.2019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33592193"/>
                  </a:ext>
                </a:extLst>
              </a:tr>
              <a:tr h="478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Гибкость ценовой политики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тарифов, адаптированных под бонусы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 до 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15.03.2019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95656114"/>
                  </a:ext>
                </a:extLst>
              </a:tr>
              <a:tr h="6243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Разработка модулей  онлайн-оплаты и</a:t>
                      </a: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распространения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1.Эффективность производственного цикла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2.Период  безубыточности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1.от 80%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 месяцев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Директор департамента продаж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15.07.2019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14435217"/>
                  </a:ext>
                </a:extLst>
              </a:tr>
            </a:tbl>
          </a:graphicData>
        </a:graphic>
      </p:graphicFrame>
      <p:pic>
        <p:nvPicPr>
          <p:cNvPr id="5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1588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Анализ конкурентов: звезды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891" y="682770"/>
            <a:ext cx="9049109" cy="46628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Шкала качества: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4 звезды: </a:t>
            </a: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 отеля от </a:t>
            </a:r>
            <a:r>
              <a:rPr lang="ru-RU" sz="1600" b="1" dirty="0">
                <a:solidFill>
                  <a:srgbClr val="007BA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4*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+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центральное расположение.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3 звезды: </a:t>
            </a:r>
          </a:p>
          <a:p>
            <a:pPr marL="257175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класс отеля от </a:t>
            </a:r>
            <a:r>
              <a:rPr lang="ru-RU" sz="1600" b="1" dirty="0">
                <a:solidFill>
                  <a:srgbClr val="007BA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2*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rgbClr val="007BA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апартаменты «типа люкс»  +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расстояние до 5 км от центра или до вокзала. 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 звезды: </a:t>
            </a:r>
          </a:p>
          <a:p>
            <a:pPr marL="257175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класс отеля от </a:t>
            </a:r>
            <a:r>
              <a:rPr lang="ru-RU" sz="1600" b="1" dirty="0">
                <a:solidFill>
                  <a:srgbClr val="007BA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1* ИЛИ апартаменты Или хостелы с комнатами по типу отелей 1*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или расстояние от центра от 5 до 15 км.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 звезда: </a:t>
            </a:r>
          </a:p>
          <a:p>
            <a:pPr marL="257175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класс отеля – </a:t>
            </a:r>
            <a:r>
              <a:rPr lang="ru-RU" sz="1600" b="1" dirty="0">
                <a:solidFill>
                  <a:srgbClr val="007BA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0*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большое число кроватей в одной комнате.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или расстояние от центра более 15 км.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1</a:t>
            </a:r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1272799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Анализ конкурентов: цены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793" t="23878" r="50235" b="11970"/>
          <a:stretch/>
        </p:blipFill>
        <p:spPr>
          <a:xfrm>
            <a:off x="211970" y="754577"/>
            <a:ext cx="6711351" cy="422682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1</a:t>
            </a:r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2444" y="910244"/>
            <a:ext cx="189530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/>
              <a:t>Шкала цен</a:t>
            </a:r>
          </a:p>
        </p:txBody>
      </p:sp>
    </p:spTree>
    <p:extLst>
      <p:ext uri="{BB962C8B-B14F-4D97-AF65-F5344CB8AC3E}">
        <p14:creationId xmlns:p14="http://schemas.microsoft.com/office/powerpoint/2010/main" val="1734950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Анализ конкурентов: сводная</a:t>
            </a:r>
          </a:p>
        </p:txBody>
      </p:sp>
      <p:pic>
        <p:nvPicPr>
          <p:cNvPr id="6146" name="Picture 2" descr="https://pp.vk.me/c637716/v637716423/1a5b9/iJr8AsyhP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4811" r="4886"/>
          <a:stretch/>
        </p:blipFill>
        <p:spPr bwMode="auto">
          <a:xfrm rot="16200000">
            <a:off x="1773367" y="-812405"/>
            <a:ext cx="4182539" cy="77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1</a:t>
            </a:r>
          </a:p>
        </p:txBody>
      </p:sp>
      <p:pic>
        <p:nvPicPr>
          <p:cNvPr id="6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963005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97576" y="1"/>
            <a:ext cx="7846424" cy="8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700" b="1" i="1" dirty="0">
                <a:solidFill>
                  <a:schemeClr val="bg1"/>
                </a:solidFill>
              </a:rPr>
              <a:t>Анализ конкурентов: объем рынка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43888" t="49878" r="8752" b="29142"/>
          <a:stretch/>
        </p:blipFill>
        <p:spPr>
          <a:xfrm>
            <a:off x="232913" y="1035171"/>
            <a:ext cx="8686800" cy="1623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913" y="2796171"/>
            <a:ext cx="8617789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развитые срезы: Бизнес-эконом цены за 3*;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Предпосылки: большая часть потока – рабочие люди,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–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путешественники;</a:t>
            </a:r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Перспектива: ЧМ 2018 – открытие отелей 4*, 5*.</a:t>
            </a:r>
          </a:p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ориентируясь на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–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путешественников мы будем иметь стабильный поток клиентов, вопрос в уникальности – сектор 3* (2*?).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493268"/>
          </a:xfrm>
        </p:spPr>
        <p:txBody>
          <a:bodyPr bIns="68580" anchor="b" anchorCtr="0"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Пример 1</a:t>
            </a:r>
          </a:p>
        </p:txBody>
      </p:sp>
      <p:pic>
        <p:nvPicPr>
          <p:cNvPr id="9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8565779" y="4671171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>
              <a:defRPr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6479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1376" y="898816"/>
            <a:ext cx="8595360" cy="122259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/>
              <a:t>1. Описание ключевых этапов анализа и выстраивания  работы системы \ организации:  стратегия, процессы  и структуры, кадры, мониторинг;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043741" y="2155283"/>
            <a:ext cx="7452421" cy="54760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2.  Технологии описания стратегии, видения и цели; 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1531006" y="2741469"/>
            <a:ext cx="7052162" cy="489411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</a:pPr>
            <a:r>
              <a:rPr lang="ru-RU" sz="2000" dirty="0"/>
              <a:t>3. Технологии взаимосвязи стратегии и бизнес-процессов;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987296" y="3230879"/>
            <a:ext cx="6733309" cy="634815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marL="205740" indent="-205740">
              <a:lnSpc>
                <a:spcPct val="150000"/>
              </a:lnSpc>
              <a:buClr>
                <a:schemeClr val="accent1"/>
              </a:buClr>
              <a:buSzPct val="85000"/>
            </a:pPr>
            <a:r>
              <a:rPr lang="ru-RU" sz="2100" dirty="0"/>
              <a:t>*** 2 примера:</a:t>
            </a:r>
            <a:r>
              <a:rPr lang="en-US" sz="2100" dirty="0"/>
              <a:t> IT </a:t>
            </a:r>
            <a:r>
              <a:rPr lang="ru-RU" sz="2100" dirty="0"/>
              <a:t>и гостиничный бизнес. </a:t>
            </a:r>
          </a:p>
        </p:txBody>
      </p:sp>
      <p:pic>
        <p:nvPicPr>
          <p:cNvPr id="11" name="Picture 2" descr="https://analystdays.ru/files/autoupload/69/36/96/3f4vhkyk44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27" y="66700"/>
            <a:ext cx="1093557" cy="534944"/>
          </a:xfrm>
          <a:prstGeom prst="rect">
            <a:avLst/>
          </a:prstGeom>
          <a:noFill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5408" y="4675913"/>
            <a:ext cx="457200" cy="342900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496" y="4866501"/>
            <a:ext cx="415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Истюкова</a:t>
            </a:r>
            <a:r>
              <a:rPr lang="ru-RU" sz="1200" dirty="0"/>
              <a:t> Оксана; </a:t>
            </a:r>
            <a:r>
              <a:rPr lang="ru-RU" sz="1200" dirty="0" err="1"/>
              <a:t>Норбит</a:t>
            </a:r>
            <a:r>
              <a:rPr lang="ru-RU" sz="1200" dirty="0"/>
              <a:t>, </a:t>
            </a:r>
            <a:r>
              <a:rPr lang="en-US" sz="1200" dirty="0"/>
              <a:t>Skype: </a:t>
            </a:r>
            <a:r>
              <a:rPr lang="en-US" sz="1200" dirty="0" err="1"/>
              <a:t>oksana.radzinskaya</a:t>
            </a:r>
            <a:endParaRPr lang="ru-RU" sz="12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02208" y="193787"/>
            <a:ext cx="7772400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доклада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7194</TotalTime>
  <Words>4220</Words>
  <Application>Microsoft Macintosh PowerPoint</Application>
  <PresentationFormat>Экран (16:9)</PresentationFormat>
  <Paragraphs>1130</Paragraphs>
  <Slides>85</Slides>
  <Notes>53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7" baseType="lpstr">
      <vt:lpstr>ＭＳ Ｐゴシック</vt:lpstr>
      <vt:lpstr>Arial</vt:lpstr>
      <vt:lpstr>Calibri</vt:lpstr>
      <vt:lpstr>Cambria</vt:lpstr>
      <vt:lpstr>Century Gothic</vt:lpstr>
      <vt:lpstr>Franklin Gothic Book</vt:lpstr>
      <vt:lpstr>Lobster</vt:lpstr>
      <vt:lpstr>Perpetua</vt:lpstr>
      <vt:lpstr>Symbol</vt:lpstr>
      <vt:lpstr>Times New Roman</vt:lpstr>
      <vt:lpstr>Wingdings 2</vt:lpstr>
      <vt:lpstr>Справедливость</vt:lpstr>
      <vt:lpstr>Оценка соответствия модели основных бизнес-процессов стратегии компании</vt:lpstr>
      <vt:lpstr>Рассматриваемые вопросы</vt:lpstr>
      <vt:lpstr>Рассматриваемые вопросы</vt:lpstr>
      <vt:lpstr>Рассматриваемые вопросы</vt:lpstr>
      <vt:lpstr>Для кого?  </vt:lpstr>
      <vt:lpstr>Ограничения?  </vt:lpstr>
      <vt:lpstr>Презентация PowerPoint</vt:lpstr>
      <vt:lpstr>Презентация PowerPoint</vt:lpstr>
      <vt:lpstr>Презентация PowerPoint</vt:lpstr>
      <vt:lpstr>Взаимосвязь стратегии и  бизнес-процессов?</vt:lpstr>
      <vt:lpstr>Модель анализа  предприятия\системы</vt:lpstr>
      <vt:lpstr>Модель анализа  предприятия\системы</vt:lpstr>
      <vt:lpstr>Стратегическое видение</vt:lpstr>
      <vt:lpstr>Стратегическое видение: идея</vt:lpstr>
      <vt:lpstr>Стратегическое видение: результат</vt:lpstr>
      <vt:lpstr>Стратегическое видение: процесс</vt:lpstr>
      <vt:lpstr>Стратегическое видение: признание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 стратегия</vt:lpstr>
      <vt:lpstr>Цель и стратегия</vt:lpstr>
      <vt:lpstr>Цель и стратегия</vt:lpstr>
      <vt:lpstr>Цель и стратегия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карта:</vt:lpstr>
      <vt:lpstr>Пример 2</vt:lpstr>
      <vt:lpstr>Пример 2</vt:lpstr>
      <vt:lpstr>Пример 2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Стратегическое видение</vt:lpstr>
      <vt:lpstr>Пример 2: цель и стратегия</vt:lpstr>
      <vt:lpstr>Пример 2: цель и стратегия</vt:lpstr>
      <vt:lpstr>Пример 2: цель и стратегия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Процессы и структуры: метод  тестирования критериев</vt:lpstr>
      <vt:lpstr>Презентация PowerPoint</vt:lpstr>
      <vt:lpstr>Презентация PowerPoint</vt:lpstr>
      <vt:lpstr>Пример 2: Цель и стратегия</vt:lpstr>
      <vt:lpstr>Пример 2: стратегия – процессы: ССП</vt:lpstr>
      <vt:lpstr>Пример 2: ССП</vt:lpstr>
      <vt:lpstr>Пример 2: ССП</vt:lpstr>
      <vt:lpstr>Пример 2: ССП</vt:lpstr>
      <vt:lpstr>Презентация PowerPoint</vt:lpstr>
      <vt:lpstr>Пример 2: ССП</vt:lpstr>
      <vt:lpstr>Пример 2: процессы: метод  тестирования критериев</vt:lpstr>
      <vt:lpstr>Пример 2: процессы: метод  тестирования критериев</vt:lpstr>
      <vt:lpstr>Пример 2: процессы: метод  тестирования критериев</vt:lpstr>
      <vt:lpstr>Пример 2: процессы: метод  тестирования критериев</vt:lpstr>
      <vt:lpstr>Оценка соответствия  бизнес-процессов стратегии компании</vt:lpstr>
      <vt:lpstr>Оценка соответствия  бизнес-процессов стратегии компании</vt:lpstr>
      <vt:lpstr>Спасибо за внимание!</vt:lpstr>
      <vt:lpstr>Приложения</vt:lpstr>
      <vt:lpstr>Пример 2:  ССП</vt:lpstr>
      <vt:lpstr>Пример 2: ССП</vt:lpstr>
      <vt:lpstr>Пример 1</vt:lpstr>
      <vt:lpstr>Пример 1</vt:lpstr>
      <vt:lpstr>Пример 1</vt:lpstr>
      <vt:lpstr>Пример 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Выстраивание соответствия процессов стратегии компании</dc:title>
  <dc:creator>Истюкова Оксана Владимировна</dc:creator>
  <cp:lastModifiedBy>Анастасия Барышникова</cp:lastModifiedBy>
  <cp:revision>350</cp:revision>
  <cp:lastPrinted>2019-05-24T04:11:45Z</cp:lastPrinted>
  <dcterms:created xsi:type="dcterms:W3CDTF">2019-02-26T12:08:35Z</dcterms:created>
  <dcterms:modified xsi:type="dcterms:W3CDTF">2019-05-24T04:15:57Z</dcterms:modified>
</cp:coreProperties>
</file>