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938" r:id="rId1"/>
  </p:sldMasterIdLst>
  <p:notesMasterIdLst>
    <p:notesMasterId r:id="rId30"/>
  </p:notesMasterIdLst>
  <p:handoutMasterIdLst>
    <p:handoutMasterId r:id="rId31"/>
  </p:handoutMasterIdLst>
  <p:sldIdLst>
    <p:sldId id="275" r:id="rId2"/>
    <p:sldId id="305" r:id="rId3"/>
    <p:sldId id="372" r:id="rId4"/>
    <p:sldId id="413" r:id="rId5"/>
    <p:sldId id="410" r:id="rId6"/>
    <p:sldId id="397" r:id="rId7"/>
    <p:sldId id="299" r:id="rId8"/>
    <p:sldId id="316" r:id="rId9"/>
    <p:sldId id="395" r:id="rId10"/>
    <p:sldId id="368" r:id="rId11"/>
    <p:sldId id="406" r:id="rId12"/>
    <p:sldId id="279" r:id="rId13"/>
    <p:sldId id="365" r:id="rId14"/>
    <p:sldId id="338" r:id="rId15"/>
    <p:sldId id="377" r:id="rId16"/>
    <p:sldId id="416" r:id="rId17"/>
    <p:sldId id="348" r:id="rId18"/>
    <p:sldId id="417" r:id="rId19"/>
    <p:sldId id="351" r:id="rId20"/>
    <p:sldId id="419" r:id="rId21"/>
    <p:sldId id="412" r:id="rId22"/>
    <p:sldId id="407" r:id="rId23"/>
    <p:sldId id="420" r:id="rId24"/>
    <p:sldId id="411" r:id="rId25"/>
    <p:sldId id="421" r:id="rId26"/>
    <p:sldId id="423" r:id="rId27"/>
    <p:sldId id="362" r:id="rId28"/>
    <p:sldId id="286" r:id="rId29"/>
  </p:sldIdLst>
  <p:sldSz cx="12188825" cy="6858000"/>
  <p:notesSz cx="7315200" cy="12344400"/>
  <p:embeddedFontLst>
    <p:embeddedFont>
      <p:font typeface="Open Sans" panose="020B0606030504020204" pitchFamily="34" charset="0"/>
      <p:regular r:id="rId32"/>
      <p:bold r:id="rId33"/>
      <p:italic r:id="rId34"/>
      <p:boldItalic r:id="rId35"/>
    </p:embeddedFont>
    <p:embeddedFont>
      <p:font typeface="Century Gothic" panose="020B0502020202020204" pitchFamily="34" charset="0"/>
      <p:regular r:id="rId36"/>
      <p:bold r:id="rId37"/>
      <p:italic r:id="rId38"/>
      <p:boldItalic r:id="rId39"/>
    </p:embeddedFont>
    <p:embeddedFont>
      <p:font typeface="Verdana" panose="020B0604030504040204" pitchFamily="34" charset="0"/>
      <p:regular r:id="rId40"/>
      <p:bold r:id="rId41"/>
      <p:italic r:id="rId42"/>
      <p:boldItalic r:id="rId43"/>
    </p:embeddedFont>
    <p:embeddedFont>
      <p:font typeface="Segoe UI" panose="020B0502040204020203" pitchFamily="34" charset="0"/>
      <p:regular r:id="rId44"/>
      <p:bold r:id="rId45"/>
      <p:italic r:id="rId46"/>
      <p:boldItalic r:id="rId47"/>
    </p:embeddedFont>
    <p:embeddedFont>
      <p:font typeface="Times" panose="02020603050405020304" pitchFamily="18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39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888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D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078" autoAdjust="0"/>
    <p:restoredTop sz="92191" autoAdjust="0"/>
  </p:normalViewPr>
  <p:slideViewPr>
    <p:cSldViewPr>
      <p:cViewPr varScale="1">
        <p:scale>
          <a:sx n="61" d="100"/>
          <a:sy n="61" d="100"/>
        </p:scale>
        <p:origin x="400" y="48"/>
      </p:cViewPr>
      <p:guideLst>
        <p:guide pos="3839"/>
        <p:guide orient="horz"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184"/>
    </p:cViewPr>
  </p:sorterViewPr>
  <p:notesViewPr>
    <p:cSldViewPr>
      <p:cViewPr varScale="1">
        <p:scale>
          <a:sx n="67" d="100"/>
          <a:sy n="67" d="100"/>
        </p:scale>
        <p:origin x="2748" y="102"/>
      </p:cViewPr>
      <p:guideLst>
        <p:guide orient="horz" pos="3888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10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20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0A81BE17-8D2C-4E28-934F-2C4354C6EF78}"/>
    <pc:docChg chg="addSld delSld modSld modSection">
      <pc:chgData name="" userId="" providerId="" clId="Web-{0A81BE17-8D2C-4E28-934F-2C4354C6EF78}" dt="2018-02-16T04:54:14.940" v="89"/>
      <pc:docMkLst>
        <pc:docMk/>
      </pc:docMkLst>
      <pc:sldChg chg="addSp delSp modSp">
        <pc:chgData name="" userId="" providerId="" clId="Web-{0A81BE17-8D2C-4E28-934F-2C4354C6EF78}" dt="2018-02-16T04:53:56.722" v="88"/>
        <pc:sldMkLst>
          <pc:docMk/>
          <pc:sldMk cId="2665853835" sldId="276"/>
        </pc:sldMkLst>
        <pc:spChg chg="add del mod">
          <ac:chgData name="" userId="" providerId="" clId="Web-{0A81BE17-8D2C-4E28-934F-2C4354C6EF78}" dt="2018-02-16T04:53:56.722" v="88"/>
          <ac:spMkLst>
            <pc:docMk/>
            <pc:sldMk cId="2665853835" sldId="276"/>
            <ac:spMk id="4" creationId="{E5E0EA32-B667-42D3-BF2C-DB747F346D2F}"/>
          </ac:spMkLst>
        </pc:spChg>
        <pc:spChg chg="del mod">
          <ac:chgData name="" userId="" providerId="" clId="Web-{0A81BE17-8D2C-4E28-934F-2C4354C6EF78}" dt="2018-02-16T04:37:36.941" v="60"/>
          <ac:spMkLst>
            <pc:docMk/>
            <pc:sldMk cId="2665853835" sldId="276"/>
            <ac:spMk id="5" creationId="{00000000-0000-0000-0000-000000000000}"/>
          </ac:spMkLst>
        </pc:spChg>
        <pc:spChg chg="del mod">
          <ac:chgData name="" userId="" providerId="" clId="Web-{0A81BE17-8D2C-4E28-934F-2C4354C6EF78}" dt="2018-02-16T04:37:24.970" v="55"/>
          <ac:spMkLst>
            <pc:docMk/>
            <pc:sldMk cId="2665853835" sldId="276"/>
            <ac:spMk id="7" creationId="{00000000-0000-0000-0000-000000000000}"/>
          </ac:spMkLst>
        </pc:spChg>
        <pc:spChg chg="del">
          <ac:chgData name="" userId="" providerId="" clId="Web-{0A81BE17-8D2C-4E28-934F-2C4354C6EF78}" dt="2018-02-16T04:37:15.501" v="51"/>
          <ac:spMkLst>
            <pc:docMk/>
            <pc:sldMk cId="2665853835" sldId="276"/>
            <ac:spMk id="8" creationId="{00000000-0000-0000-0000-000000000000}"/>
          </ac:spMkLst>
        </pc:spChg>
        <pc:spChg chg="del mod">
          <ac:chgData name="" userId="" providerId="" clId="Web-{0A81BE17-8D2C-4E28-934F-2C4354C6EF78}" dt="2018-02-16T04:37:09.954" v="50"/>
          <ac:spMkLst>
            <pc:docMk/>
            <pc:sldMk cId="2665853835" sldId="276"/>
            <ac:spMk id="9" creationId="{00000000-0000-0000-0000-000000000000}"/>
          </ac:spMkLst>
        </pc:spChg>
        <pc:picChg chg="mod">
          <ac:chgData name="" userId="" providerId="" clId="Web-{0A81BE17-8D2C-4E28-934F-2C4354C6EF78}" dt="2018-02-16T04:37:47.800" v="61"/>
          <ac:picMkLst>
            <pc:docMk/>
            <pc:sldMk cId="2665853835" sldId="276"/>
            <ac:picMk id="10" creationId="{00000000-0000-0000-0000-000000000000}"/>
          </ac:picMkLst>
        </pc:picChg>
      </pc:sldChg>
      <pc:sldChg chg="delSp modSp add replId">
        <pc:chgData name="" userId="" providerId="" clId="Web-{0A81BE17-8D2C-4E28-934F-2C4354C6EF78}" dt="2018-02-16T04:38:22.929" v="65"/>
        <pc:sldMkLst>
          <pc:docMk/>
          <pc:sldMk cId="605891009" sldId="384"/>
        </pc:sldMkLst>
        <pc:spChg chg="del">
          <ac:chgData name="" userId="" providerId="" clId="Web-{0A81BE17-8D2C-4E28-934F-2C4354C6EF78}" dt="2018-02-16T04:38:08.147" v="64"/>
          <ac:spMkLst>
            <pc:docMk/>
            <pc:sldMk cId="605891009" sldId="384"/>
            <ac:spMk id="7" creationId="{00000000-0000-0000-0000-000000000000}"/>
          </ac:spMkLst>
        </pc:spChg>
        <pc:spChg chg="del">
          <ac:chgData name="" userId="" providerId="" clId="Web-{0A81BE17-8D2C-4E28-934F-2C4354C6EF78}" dt="2018-02-16T04:38:06.101" v="63"/>
          <ac:spMkLst>
            <pc:docMk/>
            <pc:sldMk cId="605891009" sldId="384"/>
            <ac:spMk id="8" creationId="{00000000-0000-0000-0000-000000000000}"/>
          </ac:spMkLst>
        </pc:spChg>
        <pc:spChg chg="del">
          <ac:chgData name="" userId="" providerId="" clId="Web-{0A81BE17-8D2C-4E28-934F-2C4354C6EF78}" dt="2018-02-16T04:38:04.163" v="62"/>
          <ac:spMkLst>
            <pc:docMk/>
            <pc:sldMk cId="605891009" sldId="384"/>
            <ac:spMk id="9" creationId="{00000000-0000-0000-0000-000000000000}"/>
          </ac:spMkLst>
        </pc:spChg>
        <pc:picChg chg="mod">
          <ac:chgData name="" userId="" providerId="" clId="Web-{0A81BE17-8D2C-4E28-934F-2C4354C6EF78}" dt="2018-02-16T04:38:22.929" v="65"/>
          <ac:picMkLst>
            <pc:docMk/>
            <pc:sldMk cId="605891009" sldId="384"/>
            <ac:picMk id="10" creationId="{00000000-0000-0000-0000-000000000000}"/>
          </ac:picMkLst>
        </pc:picChg>
      </pc:sldChg>
      <pc:sldChg chg="delSp modSp add replId">
        <pc:chgData name="" userId="" providerId="" clId="Web-{0A81BE17-8D2C-4E28-934F-2C4354C6EF78}" dt="2018-02-16T04:38:55.121" v="68"/>
        <pc:sldMkLst>
          <pc:docMk/>
          <pc:sldMk cId="1926430693" sldId="385"/>
        </pc:sldMkLst>
        <pc:spChg chg="del">
          <ac:chgData name="" userId="" providerId="" clId="Web-{0A81BE17-8D2C-4E28-934F-2C4354C6EF78}" dt="2018-02-16T04:38:39.152" v="67"/>
          <ac:spMkLst>
            <pc:docMk/>
            <pc:sldMk cId="1926430693" sldId="385"/>
            <ac:spMk id="8" creationId="{00000000-0000-0000-0000-000000000000}"/>
          </ac:spMkLst>
        </pc:spChg>
        <pc:spChg chg="del">
          <ac:chgData name="" userId="" providerId="" clId="Web-{0A81BE17-8D2C-4E28-934F-2C4354C6EF78}" dt="2018-02-16T04:38:37.480" v="66"/>
          <ac:spMkLst>
            <pc:docMk/>
            <pc:sldMk cId="1926430693" sldId="385"/>
            <ac:spMk id="9" creationId="{00000000-0000-0000-0000-000000000000}"/>
          </ac:spMkLst>
        </pc:spChg>
        <pc:picChg chg="mod">
          <ac:chgData name="" userId="" providerId="" clId="Web-{0A81BE17-8D2C-4E28-934F-2C4354C6EF78}" dt="2018-02-16T04:38:55.121" v="68"/>
          <ac:picMkLst>
            <pc:docMk/>
            <pc:sldMk cId="1926430693" sldId="385"/>
            <ac:picMk id="10" creationId="{00000000-0000-0000-0000-000000000000}"/>
          </ac:picMkLst>
        </pc:picChg>
      </pc:sldChg>
      <pc:sldChg chg="addSp delSp modSp add replId">
        <pc:chgData name="" userId="" providerId="" clId="Web-{0A81BE17-8D2C-4E28-934F-2C4354C6EF78}" dt="2018-02-16T04:42:52.366" v="79"/>
        <pc:sldMkLst>
          <pc:docMk/>
          <pc:sldMk cId="2936661472" sldId="386"/>
        </pc:sldMkLst>
        <pc:spChg chg="del">
          <ac:chgData name="" userId="" providerId="" clId="Web-{0A81BE17-8D2C-4E28-934F-2C4354C6EF78}" dt="2018-02-16T04:39:21.871" v="71"/>
          <ac:spMkLst>
            <pc:docMk/>
            <pc:sldMk cId="2936661472" sldId="386"/>
            <ac:spMk id="3" creationId="{00000000-0000-0000-0000-000000000000}"/>
          </ac:spMkLst>
        </pc:spChg>
        <pc:spChg chg="add del mod">
          <ac:chgData name="" userId="" providerId="" clId="Web-{0A81BE17-8D2C-4E28-934F-2C4354C6EF78}" dt="2018-02-16T04:42:52.366" v="79"/>
          <ac:spMkLst>
            <pc:docMk/>
            <pc:sldMk cId="2936661472" sldId="386"/>
            <ac:spMk id="9" creationId="{00000000-0000-0000-0000-000000000000}"/>
          </ac:spMkLst>
        </pc:spChg>
      </pc:sldChg>
      <pc:sldChg chg="modSp add replId">
        <pc:chgData name="" userId="" providerId="" clId="Web-{0A81BE17-8D2C-4E28-934F-2C4354C6EF78}" dt="2018-02-16T04:46:32.880" v="84"/>
        <pc:sldMkLst>
          <pc:docMk/>
          <pc:sldMk cId="2187521795" sldId="387"/>
        </pc:sldMkLst>
        <pc:spChg chg="mod">
          <ac:chgData name="" userId="" providerId="" clId="Web-{0A81BE17-8D2C-4E28-934F-2C4354C6EF78}" dt="2018-02-16T04:46:32.880" v="84"/>
          <ac:spMkLst>
            <pc:docMk/>
            <pc:sldMk cId="2187521795" sldId="387"/>
            <ac:spMk id="9" creationId="{00000000-0000-0000-0000-000000000000}"/>
          </ac:spMkLst>
        </pc:spChg>
      </pc:sldChg>
      <pc:sldChg chg="new del">
        <pc:chgData name="" userId="" providerId="" clId="Web-{0A81BE17-8D2C-4E28-934F-2C4354C6EF78}" dt="2018-02-16T04:54:14.940" v="89"/>
        <pc:sldMkLst>
          <pc:docMk/>
          <pc:sldMk cId="3374972576" sldId="388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B5ECF2-C3A7-4440-A631-4F52636EE6C9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CA"/>
        </a:p>
      </dgm:t>
    </dgm:pt>
    <dgm:pt modelId="{FF04D605-9DB1-4CEB-8ACF-C60F13F0E0E7}">
      <dgm:prSet custT="1"/>
      <dgm:spPr>
        <a:xfrm>
          <a:off x="4183" y="0"/>
          <a:ext cx="2435044" cy="369332"/>
        </a:xfr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n-CA" sz="1600" b="1" dirty="0">
              <a:solidFill>
                <a:schemeClr val="accent6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Strategic Context</a:t>
          </a:r>
        </a:p>
      </dgm:t>
    </dgm:pt>
    <dgm:pt modelId="{8EBCDBEF-8172-49F3-B544-A2CCAFBBD9F2}" type="parTrans" cxnId="{1FFFC7B5-62C1-4121-AF18-226DFFB128F2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2F20D9F8-C180-49EB-AE3E-CBB94819EE47}" type="sibTrans" cxnId="{1FFFC7B5-62C1-4121-AF18-226DFFB128F2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906D28BF-23DC-4B0D-9F4D-188CF996CB04}">
      <dgm:prSet custT="1"/>
      <dgm:spPr>
        <a:xfrm>
          <a:off x="2195722" y="0"/>
          <a:ext cx="2435044" cy="369332"/>
        </a:xfrm>
        <a:solidFill>
          <a:srgbClr val="DDBA97"/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n-CA" sz="1600" b="1" dirty="0">
              <a:solidFill>
                <a:schemeClr val="accent3">
                  <a:lumMod val="50000"/>
                </a:schemeClr>
              </a:solidFill>
              <a:latin typeface="Calibri" panose="020F0502020204030204"/>
              <a:ea typeface="+mn-ea"/>
              <a:cs typeface="+mn-cs"/>
            </a:rPr>
            <a:t>Business Design</a:t>
          </a:r>
        </a:p>
      </dgm:t>
    </dgm:pt>
    <dgm:pt modelId="{5943778C-D823-4653-84CE-BEF21482BCE6}" type="parTrans" cxnId="{A8B03DDC-3696-448F-8386-5E8BAC2F4B18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C145ADCA-B109-4B84-9AFA-C03F0DBDC511}" type="sibTrans" cxnId="{A8B03DDC-3696-448F-8386-5E8BAC2F4B18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822EF0FA-93DE-41C1-BD9F-B83FB46CA72E}">
      <dgm:prSet custT="1"/>
      <dgm:spPr>
        <a:xfrm>
          <a:off x="4387262" y="0"/>
          <a:ext cx="2435044" cy="369332"/>
        </a:xfrm>
        <a:solidFill>
          <a:schemeClr val="accent1">
            <a:lumMod val="40000"/>
            <a:lumOff val="60000"/>
          </a:scheme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n-CA" sz="1600" b="1" dirty="0">
              <a:solidFill>
                <a:schemeClr val="accent1">
                  <a:lumMod val="75000"/>
                </a:schemeClr>
              </a:solidFill>
              <a:latin typeface="Calibri" panose="020F0502020204030204"/>
              <a:ea typeface="+mn-ea"/>
              <a:cs typeface="+mn-cs"/>
            </a:rPr>
            <a:t>Business Change</a:t>
          </a:r>
        </a:p>
      </dgm:t>
    </dgm:pt>
    <dgm:pt modelId="{CD5D9ADB-BA30-4D37-9372-9A449E1FEF0F}" type="parTrans" cxnId="{B7EC34AD-C485-418E-8CEF-4A96A7A167B2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432480E5-D295-416B-917D-01E918CDEA90}" type="sibTrans" cxnId="{B7EC34AD-C485-418E-8CEF-4A96A7A167B2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3B4CE30F-0E32-45A3-AB94-D4CD2774949D}">
      <dgm:prSet custT="1"/>
      <dgm:spPr>
        <a:xfrm>
          <a:off x="6578802" y="0"/>
          <a:ext cx="2435044" cy="369332"/>
        </a:xfrm>
        <a:solidFill>
          <a:srgbClr val="70AD47">
            <a:lumMod val="20000"/>
            <a:lumOff val="8000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rtl="0"/>
          <a:r>
            <a:rPr lang="en-CA" sz="1600" b="1" dirty="0">
              <a:solidFill>
                <a:srgbClr val="008000"/>
              </a:solidFill>
              <a:latin typeface="Calibri" panose="020F0502020204030204"/>
              <a:ea typeface="+mn-ea"/>
              <a:cs typeface="+mn-cs"/>
            </a:rPr>
            <a:t>Business Operations</a:t>
          </a:r>
        </a:p>
      </dgm:t>
    </dgm:pt>
    <dgm:pt modelId="{926E33AB-0A4C-4C5A-9361-5E023A182742}" type="parTrans" cxnId="{6DD1CFE5-5FE3-41E9-B388-8A0DD0754332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6DF29CEF-C593-490B-8F6A-828D5F431ED7}" type="sibTrans" cxnId="{6DD1CFE5-5FE3-41E9-B388-8A0DD0754332}">
      <dgm:prSet/>
      <dgm:spPr/>
      <dgm:t>
        <a:bodyPr/>
        <a:lstStyle/>
        <a:p>
          <a:endParaRPr lang="en-CA" sz="1600" b="1">
            <a:solidFill>
              <a:schemeClr val="accent3">
                <a:lumMod val="50000"/>
              </a:schemeClr>
            </a:solidFill>
          </a:endParaRPr>
        </a:p>
      </dgm:t>
    </dgm:pt>
    <dgm:pt modelId="{B912D50B-B1E3-41AF-BB32-F94876AB2B90}" type="pres">
      <dgm:prSet presAssocID="{E7B5ECF2-C3A7-4440-A631-4F52636EE6C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CA"/>
        </a:p>
      </dgm:t>
    </dgm:pt>
    <dgm:pt modelId="{E5454DF8-7944-4CE2-9780-A979E03E3914}" type="pres">
      <dgm:prSet presAssocID="{FF04D605-9DB1-4CEB-8ACF-C60F13F0E0E7}" presName="parTxOnly" presStyleLbl="node1" presStyleIdx="0" presStyleCnt="4" custLinFactNeighborX="-14602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CA"/>
        </a:p>
      </dgm:t>
    </dgm:pt>
    <dgm:pt modelId="{9C4D2A28-00F4-419F-932C-9390F0B513EE}" type="pres">
      <dgm:prSet presAssocID="{2F20D9F8-C180-49EB-AE3E-CBB94819EE47}" presName="parTxOnlySpace" presStyleCnt="0"/>
      <dgm:spPr/>
    </dgm:pt>
    <dgm:pt modelId="{BC28652F-C003-4A32-80FE-391A19A79F1A}" type="pres">
      <dgm:prSet presAssocID="{906D28BF-23DC-4B0D-9F4D-188CF996CB04}" presName="parTxOnly" presStyleLbl="node1" presStyleIdx="1" presStyleCnt="4" custLinFactNeighborX="-4897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CA"/>
        </a:p>
      </dgm:t>
    </dgm:pt>
    <dgm:pt modelId="{F9A285D5-0157-4477-843D-75AD8571861A}" type="pres">
      <dgm:prSet presAssocID="{C145ADCA-B109-4B84-9AFA-C03F0DBDC511}" presName="parTxOnlySpace" presStyleCnt="0"/>
      <dgm:spPr/>
    </dgm:pt>
    <dgm:pt modelId="{43C060B8-5D38-48C5-9822-3D1980D40B33}" type="pres">
      <dgm:prSet presAssocID="{822EF0FA-93DE-41C1-BD9F-B83FB46CA72E}" presName="parTxOnly" presStyleLbl="node1" presStyleIdx="2" presStyleCnt="4" custScaleX="98304" custLinFactNeighborX="12769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CA"/>
        </a:p>
      </dgm:t>
    </dgm:pt>
    <dgm:pt modelId="{FCFAD12D-CA31-4B2E-BB2E-1A096C929DBF}" type="pres">
      <dgm:prSet presAssocID="{432480E5-D295-416B-917D-01E918CDEA90}" presName="parTxOnlySpace" presStyleCnt="0"/>
      <dgm:spPr/>
    </dgm:pt>
    <dgm:pt modelId="{E1D2B595-5E62-4E54-A94E-B156DB8EE97D}" type="pres">
      <dgm:prSet presAssocID="{3B4CE30F-0E32-45A3-AB94-D4CD2774949D}" presName="parTxOnly" presStyleLbl="node1" presStyleIdx="3" presStyleCnt="4" custScaleX="88793" custLinFactNeighborX="-48712">
        <dgm:presLayoutVars>
          <dgm:chMax val="0"/>
          <dgm:chPref val="0"/>
          <dgm:bulletEnabled val="1"/>
        </dgm:presLayoutVars>
      </dgm:prSet>
      <dgm:spPr>
        <a:prstGeom prst="chevron">
          <a:avLst/>
        </a:prstGeom>
      </dgm:spPr>
      <dgm:t>
        <a:bodyPr/>
        <a:lstStyle/>
        <a:p>
          <a:endParaRPr lang="en-CA"/>
        </a:p>
      </dgm:t>
    </dgm:pt>
  </dgm:ptLst>
  <dgm:cxnLst>
    <dgm:cxn modelId="{FB9C0478-FEA1-4361-B7A5-EFC5A42440F5}" type="presOf" srcId="{FF04D605-9DB1-4CEB-8ACF-C60F13F0E0E7}" destId="{E5454DF8-7944-4CE2-9780-A979E03E3914}" srcOrd="0" destOrd="0" presId="urn:microsoft.com/office/officeart/2005/8/layout/chevron1"/>
    <dgm:cxn modelId="{1FFFC7B5-62C1-4121-AF18-226DFFB128F2}" srcId="{E7B5ECF2-C3A7-4440-A631-4F52636EE6C9}" destId="{FF04D605-9DB1-4CEB-8ACF-C60F13F0E0E7}" srcOrd="0" destOrd="0" parTransId="{8EBCDBEF-8172-49F3-B544-A2CCAFBBD9F2}" sibTransId="{2F20D9F8-C180-49EB-AE3E-CBB94819EE47}"/>
    <dgm:cxn modelId="{215B48F7-2E26-4110-AC85-AF24FC956059}" type="presOf" srcId="{822EF0FA-93DE-41C1-BD9F-B83FB46CA72E}" destId="{43C060B8-5D38-48C5-9822-3D1980D40B33}" srcOrd="0" destOrd="0" presId="urn:microsoft.com/office/officeart/2005/8/layout/chevron1"/>
    <dgm:cxn modelId="{DA7D2033-B4DF-4DC8-A671-949695AB49C3}" type="presOf" srcId="{E7B5ECF2-C3A7-4440-A631-4F52636EE6C9}" destId="{B912D50B-B1E3-41AF-BB32-F94876AB2B90}" srcOrd="0" destOrd="0" presId="urn:microsoft.com/office/officeart/2005/8/layout/chevron1"/>
    <dgm:cxn modelId="{6DD1CFE5-5FE3-41E9-B388-8A0DD0754332}" srcId="{E7B5ECF2-C3A7-4440-A631-4F52636EE6C9}" destId="{3B4CE30F-0E32-45A3-AB94-D4CD2774949D}" srcOrd="3" destOrd="0" parTransId="{926E33AB-0A4C-4C5A-9361-5E023A182742}" sibTransId="{6DF29CEF-C593-490B-8F6A-828D5F431ED7}"/>
    <dgm:cxn modelId="{8117AB5F-A7A9-4384-9428-9841EB36B10C}" type="presOf" srcId="{3B4CE30F-0E32-45A3-AB94-D4CD2774949D}" destId="{E1D2B595-5E62-4E54-A94E-B156DB8EE97D}" srcOrd="0" destOrd="0" presId="urn:microsoft.com/office/officeart/2005/8/layout/chevron1"/>
    <dgm:cxn modelId="{B7EC34AD-C485-418E-8CEF-4A96A7A167B2}" srcId="{E7B5ECF2-C3A7-4440-A631-4F52636EE6C9}" destId="{822EF0FA-93DE-41C1-BD9F-B83FB46CA72E}" srcOrd="2" destOrd="0" parTransId="{CD5D9ADB-BA30-4D37-9372-9A449E1FEF0F}" sibTransId="{432480E5-D295-416B-917D-01E918CDEA90}"/>
    <dgm:cxn modelId="{A8B03DDC-3696-448F-8386-5E8BAC2F4B18}" srcId="{E7B5ECF2-C3A7-4440-A631-4F52636EE6C9}" destId="{906D28BF-23DC-4B0D-9F4D-188CF996CB04}" srcOrd="1" destOrd="0" parTransId="{5943778C-D823-4653-84CE-BEF21482BCE6}" sibTransId="{C145ADCA-B109-4B84-9AFA-C03F0DBDC511}"/>
    <dgm:cxn modelId="{F158018B-7F7F-4E6F-96A2-DAE4C18A167C}" type="presOf" srcId="{906D28BF-23DC-4B0D-9F4D-188CF996CB04}" destId="{BC28652F-C003-4A32-80FE-391A19A79F1A}" srcOrd="0" destOrd="0" presId="urn:microsoft.com/office/officeart/2005/8/layout/chevron1"/>
    <dgm:cxn modelId="{EB982608-78CD-4954-BF70-ACEA74AD905E}" type="presParOf" srcId="{B912D50B-B1E3-41AF-BB32-F94876AB2B90}" destId="{E5454DF8-7944-4CE2-9780-A979E03E3914}" srcOrd="0" destOrd="0" presId="urn:microsoft.com/office/officeart/2005/8/layout/chevron1"/>
    <dgm:cxn modelId="{D9A3BBEF-9377-4896-854E-58B9B9AD6B19}" type="presParOf" srcId="{B912D50B-B1E3-41AF-BB32-F94876AB2B90}" destId="{9C4D2A28-00F4-419F-932C-9390F0B513EE}" srcOrd="1" destOrd="0" presId="urn:microsoft.com/office/officeart/2005/8/layout/chevron1"/>
    <dgm:cxn modelId="{DFC03A12-6AF7-4FF1-9142-8EC68C712F06}" type="presParOf" srcId="{B912D50B-B1E3-41AF-BB32-F94876AB2B90}" destId="{BC28652F-C003-4A32-80FE-391A19A79F1A}" srcOrd="2" destOrd="0" presId="urn:microsoft.com/office/officeart/2005/8/layout/chevron1"/>
    <dgm:cxn modelId="{E03FAD9B-252B-4A95-A647-D5C145FE6587}" type="presParOf" srcId="{B912D50B-B1E3-41AF-BB32-F94876AB2B90}" destId="{F9A285D5-0157-4477-843D-75AD8571861A}" srcOrd="3" destOrd="0" presId="urn:microsoft.com/office/officeart/2005/8/layout/chevron1"/>
    <dgm:cxn modelId="{A4AC1FAF-6361-4D07-9E29-8C9AA3FE77F5}" type="presParOf" srcId="{B912D50B-B1E3-41AF-BB32-F94876AB2B90}" destId="{43C060B8-5D38-48C5-9822-3D1980D40B33}" srcOrd="4" destOrd="0" presId="urn:microsoft.com/office/officeart/2005/8/layout/chevron1"/>
    <dgm:cxn modelId="{E855E2F6-0520-4B72-BD43-EB20501FC6C9}" type="presParOf" srcId="{B912D50B-B1E3-41AF-BB32-F94876AB2B90}" destId="{FCFAD12D-CA31-4B2E-BB2E-1A096C929DBF}" srcOrd="5" destOrd="0" presId="urn:microsoft.com/office/officeart/2005/8/layout/chevron1"/>
    <dgm:cxn modelId="{881D0F30-B7E4-4438-A00F-DEC84CB9E98F}" type="presParOf" srcId="{B912D50B-B1E3-41AF-BB32-F94876AB2B90}" destId="{E1D2B595-5E62-4E54-A94E-B156DB8EE97D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128FCA9C-FF92-4024-BDEC-A6D3B663DC09}" type="datetimeFigureOut">
              <a:rPr lang="en-US"/>
              <a:t>3/28/2018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1725038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11725038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A446DCAE-1661-43FF-8A44-43DAFDC1FD90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l">
              <a:defRPr sz="15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/>
          <a:lstStyle>
            <a:lvl1pPr algn="r">
              <a:defRPr sz="1500"/>
            </a:lvl1pPr>
          </a:lstStyle>
          <a:p>
            <a:fld id="{772AB877-E7B1-4681-847E-D0918612832B}" type="datetimeFigureOut">
              <a:rPr lang="en-US"/>
              <a:t>3/28/2018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455613" y="925513"/>
            <a:ext cx="8226426" cy="4629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12334" tIns="56167" rIns="112334" bIns="56167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5863590"/>
            <a:ext cx="5852160" cy="5554980"/>
          </a:xfrm>
          <a:prstGeom prst="rect">
            <a:avLst/>
          </a:prstGeom>
        </p:spPr>
        <p:txBody>
          <a:bodyPr vert="horz" lIns="112334" tIns="56167" rIns="112334" bIns="56167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1725038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l">
              <a:defRPr sz="15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11725038"/>
            <a:ext cx="3169920" cy="617220"/>
          </a:xfrm>
          <a:prstGeom prst="rect">
            <a:avLst/>
          </a:prstGeom>
        </p:spPr>
        <p:txBody>
          <a:bodyPr vert="horz" lIns="112334" tIns="56167" rIns="112334" bIns="56167" rtlCol="0" anchor="b"/>
          <a:lstStyle>
            <a:lvl1pPr algn="r">
              <a:defRPr sz="1500"/>
            </a:lvl1pPr>
          </a:lstStyle>
          <a:p>
            <a:fld id="{69C971FF-EF28-4195-A575-329446EFAA5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Robots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3D1B1-7E59-40EB-AFAB-4870D7D088A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3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090613" y="2135188"/>
            <a:ext cx="10234613" cy="57594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05568" y="8111568"/>
            <a:ext cx="6441012" cy="768240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Nirvana!!!</a:t>
            </a:r>
          </a:p>
          <a:p>
            <a:endParaRPr lang="en-US" dirty="0"/>
          </a:p>
          <a:p>
            <a:r>
              <a:rPr lang="en-US" dirty="0"/>
              <a:t>Ability to deliver the capability to enable organization to change quickly and effectively.</a:t>
            </a:r>
          </a:p>
          <a:p>
            <a:r>
              <a:rPr lang="en-US" dirty="0"/>
              <a:t>You will be more successful in delivering the results of your projects and programs. As a result you are recognized as a expert beyond IT organization, you are essential resource for the Business.</a:t>
            </a:r>
          </a:p>
          <a:p>
            <a:endParaRPr lang="en-US" dirty="0"/>
          </a:p>
          <a:p>
            <a:r>
              <a:rPr lang="en-US" dirty="0"/>
              <a:t>We have Rapid Change environments, Business Solutions evolve much easier. </a:t>
            </a:r>
          </a:p>
          <a:p>
            <a:r>
              <a:rPr lang="en-US" dirty="0"/>
              <a:t>Delivers the appropriate Product and Services to the marketplace, it delivers them faster and delivered in a supportive cultural environment when they go to market in the way that they suppose to.</a:t>
            </a:r>
          </a:p>
          <a:p>
            <a:r>
              <a:rPr lang="en-US" dirty="0"/>
              <a:t>Develop environments that assume that enable variation and change.</a:t>
            </a:r>
          </a:p>
          <a:p>
            <a:endParaRPr lang="en-US" dirty="0"/>
          </a:p>
          <a:p>
            <a:pPr defTabSz="1515561">
              <a:defRPr/>
            </a:pPr>
            <a:r>
              <a:rPr lang="en-CA" b="1" dirty="0"/>
              <a:t>Ultimate goal for optimum culture: </a:t>
            </a:r>
            <a:r>
              <a:rPr lang="en-CA" dirty="0"/>
              <a:t>Cultural efficiency (not effectiveness) Proactively making things better, feel empowered to collaborate, documentation is continuously updated (to have the record to be able) if up-to-date documentation is not in place means that the culture is not optimal; however if it is in place does not mean the culture is there.</a:t>
            </a:r>
          </a:p>
          <a:p>
            <a:pPr defTabSz="1515561">
              <a:defRPr/>
            </a:pPr>
            <a:endParaRPr lang="en-CA" dirty="0"/>
          </a:p>
          <a:p>
            <a:pPr defTabSz="1515561">
              <a:defRPr/>
            </a:pPr>
            <a:r>
              <a:rPr lang="en-CA" dirty="0"/>
              <a:t>Traditional way is to identify opportunity for product, service and capability uniquely for that service or product. For a very narrow product line.</a:t>
            </a:r>
          </a:p>
          <a:p>
            <a:pPr defTabSz="1515561">
              <a:defRPr/>
            </a:pPr>
            <a:r>
              <a:rPr lang="en-CA" dirty="0"/>
              <a:t>Now when we have shorter time to market we have to continue improving, enhancing, innovative. Business as usual does not exist anymore.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560784" y="16220297"/>
            <a:ext cx="3489609" cy="85266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C56317E-6C03-4F3C-AEF7-7E2C9F753FA1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058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Example = manufacture chocolate 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2F632-64D1-4ADB-B8EA-0679B213F03B}" type="slidenum">
              <a:rPr lang="en-CA" smtClean="0"/>
              <a:pPr/>
              <a:t>10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5846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123340">
              <a:defRPr/>
            </a:pPr>
            <a:r>
              <a:rPr lang="en-CA" dirty="0"/>
              <a:t>Development of the Business Architecture requires</a:t>
            </a:r>
            <a:r>
              <a:rPr lang="en-CA" baseline="0" dirty="0"/>
              <a:t> professional practices, this is our approach to that. </a:t>
            </a:r>
            <a:r>
              <a:rPr lang="en-CA" dirty="0"/>
              <a:t>At PRG we take</a:t>
            </a:r>
            <a:r>
              <a:rPr lang="en-CA" baseline="0" dirty="0"/>
              <a:t> the following approach to building Business Architecture…. </a:t>
            </a:r>
            <a:r>
              <a:rPr lang="en-CA" dirty="0"/>
              <a:t>&lt;explain the landscape&gt;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3D1B1-7E59-40EB-AFAB-4870D7D088A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9259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20.Must understand both needs – the delivery of output results and expectations of how service will be provided.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419D2ED-E892-B044-8EBA-A076A1EEE25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1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380061">
              <a:defRPr/>
            </a:pPr>
            <a:r>
              <a:rPr lang="en-US" altLang="en-US" dirty="0"/>
              <a:t>ADD THAT THE CRITERIA MUST BE ESTABLISHED FIRST – AGAINST THE STRATEGIC INTENT AND ESPECIALLY THE VALUE PROPOSITION</a:t>
            </a:r>
          </a:p>
          <a:p>
            <a:pPr defTabSz="1380061">
              <a:defRPr/>
            </a:pPr>
            <a:r>
              <a:rPr lang="en-US" altLang="en-US" dirty="0"/>
              <a:t>- Water the flowers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2F632-64D1-4ADB-B8EA-0679B213F03B}" type="slidenum">
              <a:rPr lang="en-CA" smtClean="0"/>
              <a:pPr/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6473265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3D1B1-7E59-40EB-AFAB-4870D7D088A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5846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33D1B1-7E59-40EB-AFAB-4870D7D088A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888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9" y="684008"/>
            <a:ext cx="4418690" cy="1758458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707707" y="2493448"/>
            <a:ext cx="10782301" cy="211432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67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580430" y="4626650"/>
            <a:ext cx="5057321" cy="14666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6400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14938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Slide_With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55552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295883" y="2295006"/>
            <a:ext cx="2538718" cy="3206607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320776" y="2295006"/>
            <a:ext cx="2538718" cy="3206607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0806" y="1837813"/>
            <a:ext cx="3047208" cy="4120998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217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Content_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platzhalter 41"/>
          <p:cNvSpPr>
            <a:spLocks noGrp="1"/>
          </p:cNvSpPr>
          <p:nvPr>
            <p:ph idx="1"/>
          </p:nvPr>
        </p:nvSpPr>
        <p:spPr>
          <a:xfrm>
            <a:off x="713138" y="1782728"/>
            <a:ext cx="10785866" cy="2114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/>
          </p:nvPr>
        </p:nvSpPr>
        <p:spPr>
          <a:xfrm>
            <a:off x="707740" y="3924008"/>
            <a:ext cx="10785866" cy="2114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2858740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ter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30"/>
          <p:cNvCxnSpPr/>
          <p:nvPr userDrawn="1"/>
        </p:nvCxnSpPr>
        <p:spPr>
          <a:xfrm flipV="1">
            <a:off x="701817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1"/>
          <p:cNvCxnSpPr/>
          <p:nvPr userDrawn="1"/>
        </p:nvCxnSpPr>
        <p:spPr>
          <a:xfrm flipV="1">
            <a:off x="11499005" y="2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8"/>
          <p:cNvSpPr txBox="1">
            <a:spLocks/>
          </p:cNvSpPr>
          <p:nvPr userDrawn="1"/>
        </p:nvSpPr>
        <p:spPr>
          <a:xfrm>
            <a:off x="11397627" y="11977"/>
            <a:ext cx="725216" cy="470262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068952F-5E95-44E1-9562-3F7BE09D45B9}" type="slidenum">
              <a:rPr lang="en-US" sz="1050" smtClean="0">
                <a:solidFill>
                  <a:srgbClr val="FFFFFF"/>
                </a:solidFill>
              </a:rPr>
              <a:pPr algn="ctr"/>
              <a:t>‹#›</a:t>
            </a:fld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31"/>
          <p:cNvCxnSpPr/>
          <p:nvPr userDrawn="1"/>
        </p:nvCxnSpPr>
        <p:spPr>
          <a:xfrm flipV="1">
            <a:off x="1220082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0"/>
          <p:cNvCxnSpPr/>
          <p:nvPr userDrawn="1"/>
        </p:nvCxnSpPr>
        <p:spPr>
          <a:xfrm flipV="1">
            <a:off x="6460317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/>
          <p:cNvCxnSpPr/>
          <p:nvPr userDrawn="1"/>
        </p:nvCxnSpPr>
        <p:spPr>
          <a:xfrm>
            <a:off x="0" y="684008"/>
            <a:ext cx="12212143" cy="14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 userDrawn="1"/>
        </p:nvCxnSpPr>
        <p:spPr>
          <a:xfrm>
            <a:off x="0" y="6084009"/>
            <a:ext cx="1221214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 userDrawn="1"/>
        </p:nvCxnSpPr>
        <p:spPr>
          <a:xfrm>
            <a:off x="0" y="1404009"/>
            <a:ext cx="12122842" cy="9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 userDrawn="1"/>
        </p:nvCxnSpPr>
        <p:spPr>
          <a:xfrm flipV="1">
            <a:off x="0" y="2475976"/>
            <a:ext cx="12212143" cy="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 userDrawn="1"/>
        </p:nvCxnSpPr>
        <p:spPr>
          <a:xfrm flipV="1">
            <a:off x="0" y="3132000"/>
            <a:ext cx="12212143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 userDrawn="1"/>
        </p:nvCxnSpPr>
        <p:spPr>
          <a:xfrm>
            <a:off x="0" y="3897053"/>
            <a:ext cx="12200822" cy="26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 userDrawn="1"/>
        </p:nvCxnSpPr>
        <p:spPr>
          <a:xfrm flipV="1">
            <a:off x="0" y="5292000"/>
            <a:ext cx="12212143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0"/>
          <p:cNvCxnSpPr/>
          <p:nvPr userDrawn="1"/>
        </p:nvCxnSpPr>
        <p:spPr>
          <a:xfrm flipV="1">
            <a:off x="718013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0"/>
          <p:cNvCxnSpPr/>
          <p:nvPr userDrawn="1"/>
        </p:nvCxnSpPr>
        <p:spPr>
          <a:xfrm flipV="1">
            <a:off x="5740505" y="-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31"/>
          <p:cNvCxnSpPr/>
          <p:nvPr userDrawn="1"/>
        </p:nvCxnSpPr>
        <p:spPr>
          <a:xfrm flipV="1">
            <a:off x="8619755" y="1197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31"/>
          <p:cNvCxnSpPr/>
          <p:nvPr userDrawn="1"/>
        </p:nvCxnSpPr>
        <p:spPr>
          <a:xfrm flipV="1">
            <a:off x="789994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30"/>
          <p:cNvCxnSpPr/>
          <p:nvPr userDrawn="1"/>
        </p:nvCxnSpPr>
        <p:spPr>
          <a:xfrm flipV="1">
            <a:off x="430088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31"/>
          <p:cNvCxnSpPr/>
          <p:nvPr userDrawn="1"/>
        </p:nvCxnSpPr>
        <p:spPr>
          <a:xfrm flipV="1">
            <a:off x="142163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31"/>
          <p:cNvCxnSpPr/>
          <p:nvPr userDrawn="1"/>
        </p:nvCxnSpPr>
        <p:spPr>
          <a:xfrm flipV="1">
            <a:off x="214144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1"/>
          <p:cNvCxnSpPr/>
          <p:nvPr userDrawn="1"/>
        </p:nvCxnSpPr>
        <p:spPr>
          <a:xfrm flipV="1">
            <a:off x="2861255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31"/>
          <p:cNvCxnSpPr/>
          <p:nvPr userDrawn="1"/>
        </p:nvCxnSpPr>
        <p:spPr>
          <a:xfrm flipV="1">
            <a:off x="3581067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31"/>
          <p:cNvCxnSpPr/>
          <p:nvPr userDrawn="1"/>
        </p:nvCxnSpPr>
        <p:spPr>
          <a:xfrm flipV="1">
            <a:off x="502069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31"/>
          <p:cNvCxnSpPr/>
          <p:nvPr userDrawn="1"/>
        </p:nvCxnSpPr>
        <p:spPr>
          <a:xfrm flipV="1">
            <a:off x="9339567" y="1197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31"/>
          <p:cNvCxnSpPr/>
          <p:nvPr userDrawn="1"/>
        </p:nvCxnSpPr>
        <p:spPr>
          <a:xfrm flipV="1">
            <a:off x="1005938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31"/>
          <p:cNvCxnSpPr/>
          <p:nvPr userDrawn="1"/>
        </p:nvCxnSpPr>
        <p:spPr>
          <a:xfrm flipV="1">
            <a:off x="1077919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 userDrawn="1"/>
        </p:nvCxnSpPr>
        <p:spPr>
          <a:xfrm flipV="1">
            <a:off x="0" y="4581129"/>
            <a:ext cx="12122842" cy="2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 userDrawn="1"/>
        </p:nvCxnSpPr>
        <p:spPr>
          <a:xfrm>
            <a:off x="0" y="1764008"/>
            <a:ext cx="12212143" cy="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3" y="6093368"/>
            <a:ext cx="3455100" cy="649462"/>
          </a:xfrm>
          <a:prstGeom prst="rect">
            <a:avLst/>
          </a:prstGeom>
        </p:spPr>
      </p:pic>
      <p:cxnSp>
        <p:nvCxnSpPr>
          <p:cNvPr id="53" name="Straight Connector 31"/>
          <p:cNvCxnSpPr/>
          <p:nvPr userDrawn="1"/>
        </p:nvCxnSpPr>
        <p:spPr>
          <a:xfrm flipV="1">
            <a:off x="4660786" y="1197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1"/>
          <p:cNvCxnSpPr/>
          <p:nvPr userDrawn="1"/>
        </p:nvCxnSpPr>
        <p:spPr>
          <a:xfrm flipV="1">
            <a:off x="7540036" y="-1710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1"/>
          <p:cNvCxnSpPr/>
          <p:nvPr userDrawn="1"/>
        </p:nvCxnSpPr>
        <p:spPr>
          <a:xfrm flipV="1">
            <a:off x="3940973" y="-17108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402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66525" y="838205"/>
            <a:ext cx="1005578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24">
                <a:solidFill>
                  <a:srgbClr val="006767"/>
                </a:solidFill>
                <a:latin typeface="+mj-lt"/>
              </a:defRPr>
            </a:lvl1pPr>
            <a:lvl2pPr marL="371364" indent="0">
              <a:buNone/>
              <a:defRPr/>
            </a:lvl2pPr>
            <a:lvl3pPr marL="742727" indent="0">
              <a:buNone/>
              <a:defRPr/>
            </a:lvl3pPr>
            <a:lvl4pPr marL="1114091" indent="0">
              <a:buNone/>
              <a:defRPr/>
            </a:lvl4pPr>
            <a:lvl5pPr marL="14854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066525" y="1347650"/>
            <a:ext cx="10055780" cy="2531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feld 6"/>
          <p:cNvSpPr txBox="1"/>
          <p:nvPr userDrawn="1"/>
        </p:nvSpPr>
        <p:spPr>
          <a:xfrm>
            <a:off x="1747445" y="6500607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71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291" y="312483"/>
            <a:ext cx="4418690" cy="175845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66522" y="2611176"/>
            <a:ext cx="10055781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67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3666964" y="5415133"/>
            <a:ext cx="4854897" cy="1020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b="1">
                <a:solidFill>
                  <a:srgbClr val="FF6400"/>
                </a:solidFill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DATE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16938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840823"/>
          </a:xfrm>
          <a:prstGeom prst="rect">
            <a:avLst/>
          </a:prstGeom>
        </p:spPr>
        <p:txBody>
          <a:bodyPr anchor="ctr"/>
          <a:lstStyle>
            <a:lvl1pPr>
              <a:defRPr lang="en-CA" sz="3599" dirty="0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2" y="1378226"/>
            <a:ext cx="10512862" cy="479873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4" name="Textfeld 6"/>
          <p:cNvSpPr txBox="1"/>
          <p:nvPr userDrawn="1"/>
        </p:nvSpPr>
        <p:spPr>
          <a:xfrm>
            <a:off x="1747445" y="6500607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4727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982" y="338622"/>
            <a:ext cx="10512862" cy="840822"/>
          </a:xfrm>
          <a:prstGeom prst="rect">
            <a:avLst/>
          </a:prstGeom>
        </p:spPr>
        <p:txBody>
          <a:bodyPr anchor="ctr"/>
          <a:lstStyle>
            <a:lvl1pPr>
              <a:defRPr lang="en-CA" sz="3599" dirty="0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CA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789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162" y="152400"/>
            <a:ext cx="10868369" cy="5943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feld 6"/>
          <p:cNvSpPr txBox="1"/>
          <p:nvPr userDrawn="1"/>
        </p:nvSpPr>
        <p:spPr>
          <a:xfrm>
            <a:off x="1747445" y="6500607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7438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031471" y="263525"/>
            <a:ext cx="9344766" cy="717550"/>
          </a:xfrm>
          <a:prstGeom prst="rect">
            <a:avLst/>
          </a:prstGeom>
        </p:spPr>
        <p:txBody>
          <a:bodyPr anchor="ctr"/>
          <a:lstStyle>
            <a:lvl1pPr>
              <a:defRPr lang="en-US" sz="3599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031471" y="1906588"/>
            <a:ext cx="4570809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05427" y="1906588"/>
            <a:ext cx="4570809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2031471" y="4040188"/>
            <a:ext cx="4570809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5427" y="4040188"/>
            <a:ext cx="4570809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29579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1187" y="476672"/>
            <a:ext cx="10366452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11187" y="1052736"/>
            <a:ext cx="10366452" cy="324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grpSp>
        <p:nvGrpSpPr>
          <p:cNvPr id="9" name="Group 7"/>
          <p:cNvGrpSpPr/>
          <p:nvPr userDrawn="1"/>
        </p:nvGrpSpPr>
        <p:grpSpPr>
          <a:xfrm>
            <a:off x="927140" y="2039873"/>
            <a:ext cx="711327" cy="592360"/>
            <a:chOff x="3751266" y="2411176"/>
            <a:chExt cx="711512" cy="592360"/>
          </a:xfrm>
        </p:grpSpPr>
        <p:sp>
          <p:nvSpPr>
            <p:cNvPr id="10" name="Rectangle 8"/>
            <p:cNvSpPr/>
            <p:nvPr/>
          </p:nvSpPr>
          <p:spPr>
            <a:xfrm>
              <a:off x="3751266" y="2411176"/>
              <a:ext cx="711512" cy="592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9"/>
            <p:cNvGrpSpPr>
              <a:grpSpLocks noChangeAspect="1"/>
            </p:cNvGrpSpPr>
            <p:nvPr/>
          </p:nvGrpSpPr>
          <p:grpSpPr>
            <a:xfrm>
              <a:off x="3953959" y="2517696"/>
              <a:ext cx="382551" cy="396000"/>
              <a:chOff x="10913269" y="4616450"/>
              <a:chExt cx="406401" cy="420688"/>
            </a:xfrm>
            <a:solidFill>
              <a:schemeClr val="bg1"/>
            </a:solidFill>
          </p:grpSpPr>
          <p:sp>
            <p:nvSpPr>
              <p:cNvPr id="12" name="Freeform 87"/>
              <p:cNvSpPr>
                <a:spLocks noEditPoints="1"/>
              </p:cNvSpPr>
              <p:nvPr/>
            </p:nvSpPr>
            <p:spPr bwMode="auto">
              <a:xfrm>
                <a:off x="10913269" y="4616450"/>
                <a:ext cx="307975" cy="404812"/>
              </a:xfrm>
              <a:custGeom>
                <a:avLst/>
                <a:gdLst>
                  <a:gd name="T0" fmla="*/ 184 w 291"/>
                  <a:gd name="T1" fmla="*/ 252 h 384"/>
                  <a:gd name="T2" fmla="*/ 226 w 291"/>
                  <a:gd name="T3" fmla="*/ 264 h 384"/>
                  <a:gd name="T4" fmla="*/ 291 w 291"/>
                  <a:gd name="T5" fmla="*/ 200 h 384"/>
                  <a:gd name="T6" fmla="*/ 291 w 291"/>
                  <a:gd name="T7" fmla="*/ 19 h 384"/>
                  <a:gd name="T8" fmla="*/ 272 w 291"/>
                  <a:gd name="T9" fmla="*/ 0 h 384"/>
                  <a:gd name="T10" fmla="*/ 17 w 291"/>
                  <a:gd name="T11" fmla="*/ 0 h 384"/>
                  <a:gd name="T12" fmla="*/ 0 w 291"/>
                  <a:gd name="T13" fmla="*/ 19 h 384"/>
                  <a:gd name="T14" fmla="*/ 0 w 291"/>
                  <a:gd name="T15" fmla="*/ 366 h 384"/>
                  <a:gd name="T16" fmla="*/ 17 w 291"/>
                  <a:gd name="T17" fmla="*/ 384 h 384"/>
                  <a:gd name="T18" fmla="*/ 140 w 291"/>
                  <a:gd name="T19" fmla="*/ 384 h 384"/>
                  <a:gd name="T20" fmla="*/ 132 w 291"/>
                  <a:gd name="T21" fmla="*/ 377 h 384"/>
                  <a:gd name="T22" fmla="*/ 110 w 291"/>
                  <a:gd name="T23" fmla="*/ 325 h 384"/>
                  <a:gd name="T24" fmla="*/ 132 w 291"/>
                  <a:gd name="T25" fmla="*/ 273 h 384"/>
                  <a:gd name="T26" fmla="*/ 184 w 291"/>
                  <a:gd name="T27" fmla="*/ 252 h 384"/>
                  <a:gd name="T28" fmla="*/ 96 w 291"/>
                  <a:gd name="T29" fmla="*/ 51 h 384"/>
                  <a:gd name="T30" fmla="*/ 115 w 291"/>
                  <a:gd name="T31" fmla="*/ 32 h 384"/>
                  <a:gd name="T32" fmla="*/ 241 w 291"/>
                  <a:gd name="T33" fmla="*/ 32 h 384"/>
                  <a:gd name="T34" fmla="*/ 259 w 291"/>
                  <a:gd name="T35" fmla="*/ 51 h 384"/>
                  <a:gd name="T36" fmla="*/ 259 w 291"/>
                  <a:gd name="T37" fmla="*/ 58 h 384"/>
                  <a:gd name="T38" fmla="*/ 241 w 291"/>
                  <a:gd name="T39" fmla="*/ 77 h 384"/>
                  <a:gd name="T40" fmla="*/ 115 w 291"/>
                  <a:gd name="T41" fmla="*/ 77 h 384"/>
                  <a:gd name="T42" fmla="*/ 96 w 291"/>
                  <a:gd name="T43" fmla="*/ 58 h 384"/>
                  <a:gd name="T44" fmla="*/ 96 w 291"/>
                  <a:gd name="T45" fmla="*/ 51 h 384"/>
                  <a:gd name="T46" fmla="*/ 96 w 291"/>
                  <a:gd name="T47" fmla="*/ 121 h 384"/>
                  <a:gd name="T48" fmla="*/ 115 w 291"/>
                  <a:gd name="T49" fmla="*/ 102 h 384"/>
                  <a:gd name="T50" fmla="*/ 241 w 291"/>
                  <a:gd name="T51" fmla="*/ 102 h 384"/>
                  <a:gd name="T52" fmla="*/ 259 w 291"/>
                  <a:gd name="T53" fmla="*/ 121 h 384"/>
                  <a:gd name="T54" fmla="*/ 259 w 291"/>
                  <a:gd name="T55" fmla="*/ 129 h 384"/>
                  <a:gd name="T56" fmla="*/ 241 w 291"/>
                  <a:gd name="T57" fmla="*/ 147 h 384"/>
                  <a:gd name="T58" fmla="*/ 115 w 291"/>
                  <a:gd name="T59" fmla="*/ 147 h 384"/>
                  <a:gd name="T60" fmla="*/ 96 w 291"/>
                  <a:gd name="T61" fmla="*/ 129 h 384"/>
                  <a:gd name="T62" fmla="*/ 96 w 291"/>
                  <a:gd name="T63" fmla="*/ 121 h 384"/>
                  <a:gd name="T64" fmla="*/ 52 w 291"/>
                  <a:gd name="T65" fmla="*/ 215 h 384"/>
                  <a:gd name="T66" fmla="*/ 30 w 291"/>
                  <a:gd name="T67" fmla="*/ 194 h 384"/>
                  <a:gd name="T68" fmla="*/ 52 w 291"/>
                  <a:gd name="T69" fmla="*/ 172 h 384"/>
                  <a:gd name="T70" fmla="*/ 73 w 291"/>
                  <a:gd name="T71" fmla="*/ 194 h 384"/>
                  <a:gd name="T72" fmla="*/ 52 w 291"/>
                  <a:gd name="T73" fmla="*/ 215 h 384"/>
                  <a:gd name="T74" fmla="*/ 52 w 291"/>
                  <a:gd name="T75" fmla="*/ 144 h 384"/>
                  <a:gd name="T76" fmla="*/ 30 w 291"/>
                  <a:gd name="T77" fmla="*/ 122 h 384"/>
                  <a:gd name="T78" fmla="*/ 52 w 291"/>
                  <a:gd name="T79" fmla="*/ 100 h 384"/>
                  <a:gd name="T80" fmla="*/ 73 w 291"/>
                  <a:gd name="T81" fmla="*/ 122 h 384"/>
                  <a:gd name="T82" fmla="*/ 52 w 291"/>
                  <a:gd name="T83" fmla="*/ 144 h 384"/>
                  <a:gd name="T84" fmla="*/ 52 w 291"/>
                  <a:gd name="T85" fmla="*/ 76 h 384"/>
                  <a:gd name="T86" fmla="*/ 30 w 291"/>
                  <a:gd name="T87" fmla="*/ 54 h 384"/>
                  <a:gd name="T88" fmla="*/ 52 w 291"/>
                  <a:gd name="T89" fmla="*/ 32 h 384"/>
                  <a:gd name="T90" fmla="*/ 73 w 291"/>
                  <a:gd name="T91" fmla="*/ 54 h 384"/>
                  <a:gd name="T92" fmla="*/ 52 w 291"/>
                  <a:gd name="T93" fmla="*/ 76 h 384"/>
                  <a:gd name="T94" fmla="*/ 96 w 291"/>
                  <a:gd name="T95" fmla="*/ 196 h 384"/>
                  <a:gd name="T96" fmla="*/ 96 w 291"/>
                  <a:gd name="T97" fmla="*/ 188 h 384"/>
                  <a:gd name="T98" fmla="*/ 115 w 291"/>
                  <a:gd name="T99" fmla="*/ 170 h 384"/>
                  <a:gd name="T100" fmla="*/ 241 w 291"/>
                  <a:gd name="T101" fmla="*/ 170 h 384"/>
                  <a:gd name="T102" fmla="*/ 259 w 291"/>
                  <a:gd name="T103" fmla="*/ 188 h 384"/>
                  <a:gd name="T104" fmla="*/ 259 w 291"/>
                  <a:gd name="T105" fmla="*/ 196 h 384"/>
                  <a:gd name="T106" fmla="*/ 241 w 291"/>
                  <a:gd name="T107" fmla="*/ 214 h 384"/>
                  <a:gd name="T108" fmla="*/ 115 w 291"/>
                  <a:gd name="T109" fmla="*/ 214 h 384"/>
                  <a:gd name="T110" fmla="*/ 96 w 291"/>
                  <a:gd name="T111" fmla="*/ 196 h 384"/>
                  <a:gd name="T112" fmla="*/ 96 w 291"/>
                  <a:gd name="T113" fmla="*/ 196 h 384"/>
                  <a:gd name="T114" fmla="*/ 96 w 291"/>
                  <a:gd name="T115" fmla="*/ 19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1" h="384">
                    <a:moveTo>
                      <a:pt x="184" y="252"/>
                    </a:moveTo>
                    <a:cubicBezTo>
                      <a:pt x="199" y="252"/>
                      <a:pt x="213" y="256"/>
                      <a:pt x="226" y="264"/>
                    </a:cubicBezTo>
                    <a:cubicBezTo>
                      <a:pt x="226" y="264"/>
                      <a:pt x="288" y="202"/>
                      <a:pt x="291" y="200"/>
                    </a:cubicBezTo>
                    <a:cubicBezTo>
                      <a:pt x="291" y="19"/>
                      <a:pt x="291" y="19"/>
                      <a:pt x="291" y="19"/>
                    </a:cubicBezTo>
                    <a:cubicBezTo>
                      <a:pt x="291" y="8"/>
                      <a:pt x="282" y="0"/>
                      <a:pt x="27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0" y="19"/>
                    </a:cubicBezTo>
                    <a:cubicBezTo>
                      <a:pt x="0" y="366"/>
                      <a:pt x="0" y="366"/>
                      <a:pt x="0" y="366"/>
                    </a:cubicBezTo>
                    <a:cubicBezTo>
                      <a:pt x="0" y="376"/>
                      <a:pt x="7" y="384"/>
                      <a:pt x="17" y="384"/>
                    </a:cubicBezTo>
                    <a:cubicBezTo>
                      <a:pt x="140" y="384"/>
                      <a:pt x="140" y="384"/>
                      <a:pt x="140" y="384"/>
                    </a:cubicBezTo>
                    <a:cubicBezTo>
                      <a:pt x="132" y="377"/>
                      <a:pt x="132" y="377"/>
                      <a:pt x="132" y="377"/>
                    </a:cubicBezTo>
                    <a:cubicBezTo>
                      <a:pt x="118" y="363"/>
                      <a:pt x="110" y="345"/>
                      <a:pt x="110" y="325"/>
                    </a:cubicBezTo>
                    <a:cubicBezTo>
                      <a:pt x="110" y="305"/>
                      <a:pt x="118" y="287"/>
                      <a:pt x="132" y="273"/>
                    </a:cubicBezTo>
                    <a:cubicBezTo>
                      <a:pt x="146" y="259"/>
                      <a:pt x="164" y="252"/>
                      <a:pt x="184" y="252"/>
                    </a:cubicBezTo>
                    <a:close/>
                    <a:moveTo>
                      <a:pt x="96" y="51"/>
                    </a:moveTo>
                    <a:cubicBezTo>
                      <a:pt x="96" y="40"/>
                      <a:pt x="104" y="32"/>
                      <a:pt x="115" y="32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51" y="32"/>
                      <a:pt x="259" y="40"/>
                      <a:pt x="259" y="51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59" y="68"/>
                      <a:pt x="251" y="77"/>
                      <a:pt x="241" y="77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04" y="77"/>
                      <a:pt x="96" y="68"/>
                      <a:pt x="96" y="58"/>
                    </a:cubicBezTo>
                    <a:lnTo>
                      <a:pt x="96" y="51"/>
                    </a:lnTo>
                    <a:close/>
                    <a:moveTo>
                      <a:pt x="96" y="121"/>
                    </a:moveTo>
                    <a:cubicBezTo>
                      <a:pt x="96" y="111"/>
                      <a:pt x="104" y="102"/>
                      <a:pt x="115" y="102"/>
                    </a:cubicBezTo>
                    <a:cubicBezTo>
                      <a:pt x="241" y="102"/>
                      <a:pt x="241" y="102"/>
                      <a:pt x="241" y="102"/>
                    </a:cubicBezTo>
                    <a:cubicBezTo>
                      <a:pt x="251" y="102"/>
                      <a:pt x="259" y="111"/>
                      <a:pt x="259" y="121"/>
                    </a:cubicBezTo>
                    <a:cubicBezTo>
                      <a:pt x="259" y="129"/>
                      <a:pt x="259" y="129"/>
                      <a:pt x="259" y="129"/>
                    </a:cubicBezTo>
                    <a:cubicBezTo>
                      <a:pt x="259" y="139"/>
                      <a:pt x="251" y="147"/>
                      <a:pt x="241" y="147"/>
                    </a:cubicBezTo>
                    <a:cubicBezTo>
                      <a:pt x="115" y="147"/>
                      <a:pt x="115" y="147"/>
                      <a:pt x="115" y="147"/>
                    </a:cubicBezTo>
                    <a:cubicBezTo>
                      <a:pt x="104" y="147"/>
                      <a:pt x="96" y="139"/>
                      <a:pt x="96" y="129"/>
                    </a:cubicBezTo>
                    <a:lnTo>
                      <a:pt x="96" y="121"/>
                    </a:lnTo>
                    <a:close/>
                    <a:moveTo>
                      <a:pt x="52" y="215"/>
                    </a:moveTo>
                    <a:cubicBezTo>
                      <a:pt x="39" y="215"/>
                      <a:pt x="30" y="206"/>
                      <a:pt x="30" y="194"/>
                    </a:cubicBezTo>
                    <a:cubicBezTo>
                      <a:pt x="30" y="181"/>
                      <a:pt x="39" y="172"/>
                      <a:pt x="52" y="172"/>
                    </a:cubicBezTo>
                    <a:cubicBezTo>
                      <a:pt x="64" y="172"/>
                      <a:pt x="73" y="181"/>
                      <a:pt x="73" y="194"/>
                    </a:cubicBezTo>
                    <a:cubicBezTo>
                      <a:pt x="73" y="206"/>
                      <a:pt x="63" y="215"/>
                      <a:pt x="52" y="215"/>
                    </a:cubicBezTo>
                    <a:close/>
                    <a:moveTo>
                      <a:pt x="52" y="144"/>
                    </a:moveTo>
                    <a:cubicBezTo>
                      <a:pt x="39" y="144"/>
                      <a:pt x="30" y="134"/>
                      <a:pt x="30" y="122"/>
                    </a:cubicBezTo>
                    <a:cubicBezTo>
                      <a:pt x="30" y="110"/>
                      <a:pt x="39" y="100"/>
                      <a:pt x="52" y="100"/>
                    </a:cubicBezTo>
                    <a:cubicBezTo>
                      <a:pt x="64" y="100"/>
                      <a:pt x="73" y="110"/>
                      <a:pt x="73" y="122"/>
                    </a:cubicBezTo>
                    <a:cubicBezTo>
                      <a:pt x="73" y="134"/>
                      <a:pt x="63" y="144"/>
                      <a:pt x="52" y="144"/>
                    </a:cubicBezTo>
                    <a:close/>
                    <a:moveTo>
                      <a:pt x="52" y="76"/>
                    </a:moveTo>
                    <a:cubicBezTo>
                      <a:pt x="39" y="76"/>
                      <a:pt x="30" y="66"/>
                      <a:pt x="30" y="54"/>
                    </a:cubicBezTo>
                    <a:cubicBezTo>
                      <a:pt x="30" y="42"/>
                      <a:pt x="39" y="32"/>
                      <a:pt x="52" y="32"/>
                    </a:cubicBezTo>
                    <a:cubicBezTo>
                      <a:pt x="64" y="32"/>
                      <a:pt x="73" y="42"/>
                      <a:pt x="73" y="54"/>
                    </a:cubicBezTo>
                    <a:cubicBezTo>
                      <a:pt x="73" y="66"/>
                      <a:pt x="63" y="76"/>
                      <a:pt x="52" y="76"/>
                    </a:cubicBezTo>
                    <a:close/>
                    <a:moveTo>
                      <a:pt x="96" y="196"/>
                    </a:moveTo>
                    <a:cubicBezTo>
                      <a:pt x="96" y="188"/>
                      <a:pt x="96" y="188"/>
                      <a:pt x="96" y="188"/>
                    </a:cubicBezTo>
                    <a:cubicBezTo>
                      <a:pt x="96" y="178"/>
                      <a:pt x="104" y="170"/>
                      <a:pt x="115" y="170"/>
                    </a:cubicBezTo>
                    <a:cubicBezTo>
                      <a:pt x="241" y="170"/>
                      <a:pt x="241" y="170"/>
                      <a:pt x="241" y="170"/>
                    </a:cubicBezTo>
                    <a:cubicBezTo>
                      <a:pt x="251" y="170"/>
                      <a:pt x="259" y="178"/>
                      <a:pt x="259" y="188"/>
                    </a:cubicBezTo>
                    <a:cubicBezTo>
                      <a:pt x="259" y="196"/>
                      <a:pt x="259" y="196"/>
                      <a:pt x="259" y="196"/>
                    </a:cubicBezTo>
                    <a:cubicBezTo>
                      <a:pt x="259" y="206"/>
                      <a:pt x="251" y="214"/>
                      <a:pt x="241" y="214"/>
                    </a:cubicBezTo>
                    <a:cubicBezTo>
                      <a:pt x="115" y="214"/>
                      <a:pt x="115" y="214"/>
                      <a:pt x="115" y="214"/>
                    </a:cubicBezTo>
                    <a:cubicBezTo>
                      <a:pt x="104" y="214"/>
                      <a:pt x="96" y="206"/>
                      <a:pt x="96" y="196"/>
                    </a:cubicBezTo>
                    <a:close/>
                    <a:moveTo>
                      <a:pt x="96" y="196"/>
                    </a:moveTo>
                    <a:cubicBezTo>
                      <a:pt x="96" y="196"/>
                      <a:pt x="96" y="196"/>
                      <a:pt x="96" y="19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88"/>
              <p:cNvSpPr>
                <a:spLocks noEditPoints="1"/>
              </p:cNvSpPr>
              <p:nvPr/>
            </p:nvSpPr>
            <p:spPr bwMode="auto">
              <a:xfrm>
                <a:off x="11067257" y="4840288"/>
                <a:ext cx="252413" cy="196850"/>
              </a:xfrm>
              <a:custGeom>
                <a:avLst/>
                <a:gdLst>
                  <a:gd name="T0" fmla="*/ 59 w 238"/>
                  <a:gd name="T1" fmla="*/ 179 h 188"/>
                  <a:gd name="T2" fmla="*/ 82 w 238"/>
                  <a:gd name="T3" fmla="*/ 188 h 188"/>
                  <a:gd name="T4" fmla="*/ 104 w 238"/>
                  <a:gd name="T5" fmla="*/ 179 h 188"/>
                  <a:gd name="T6" fmla="*/ 225 w 238"/>
                  <a:gd name="T7" fmla="*/ 58 h 188"/>
                  <a:gd name="T8" fmla="*/ 226 w 238"/>
                  <a:gd name="T9" fmla="*/ 14 h 188"/>
                  <a:gd name="T10" fmla="*/ 180 w 238"/>
                  <a:gd name="T11" fmla="*/ 13 h 188"/>
                  <a:gd name="T12" fmla="*/ 95 w 238"/>
                  <a:gd name="T13" fmla="*/ 99 h 188"/>
                  <a:gd name="T14" fmla="*/ 69 w 238"/>
                  <a:gd name="T15" fmla="*/ 99 h 188"/>
                  <a:gd name="T16" fmla="*/ 58 w 238"/>
                  <a:gd name="T17" fmla="*/ 88 h 188"/>
                  <a:gd name="T18" fmla="*/ 13 w 238"/>
                  <a:gd name="T19" fmla="*/ 88 h 188"/>
                  <a:gd name="T20" fmla="*/ 13 w 238"/>
                  <a:gd name="T21" fmla="*/ 132 h 188"/>
                  <a:gd name="T22" fmla="*/ 59 w 238"/>
                  <a:gd name="T23" fmla="*/ 179 h 188"/>
                  <a:gd name="T24" fmla="*/ 59 w 238"/>
                  <a:gd name="T25" fmla="*/ 179 h 188"/>
                  <a:gd name="T26" fmla="*/ 59 w 238"/>
                  <a:gd name="T27" fmla="*/ 179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8" h="188">
                    <a:moveTo>
                      <a:pt x="59" y="179"/>
                    </a:moveTo>
                    <a:cubicBezTo>
                      <a:pt x="66" y="185"/>
                      <a:pt x="74" y="188"/>
                      <a:pt x="82" y="188"/>
                    </a:cubicBezTo>
                    <a:cubicBezTo>
                      <a:pt x="90" y="188"/>
                      <a:pt x="98" y="185"/>
                      <a:pt x="104" y="179"/>
                    </a:cubicBezTo>
                    <a:cubicBezTo>
                      <a:pt x="225" y="58"/>
                      <a:pt x="225" y="58"/>
                      <a:pt x="225" y="58"/>
                    </a:cubicBezTo>
                    <a:cubicBezTo>
                      <a:pt x="237" y="46"/>
                      <a:pt x="238" y="26"/>
                      <a:pt x="226" y="14"/>
                    </a:cubicBezTo>
                    <a:cubicBezTo>
                      <a:pt x="214" y="1"/>
                      <a:pt x="193" y="0"/>
                      <a:pt x="180" y="13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88" y="106"/>
                      <a:pt x="76" y="106"/>
                      <a:pt x="69" y="9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45" y="75"/>
                      <a:pt x="25" y="75"/>
                      <a:pt x="13" y="88"/>
                    </a:cubicBezTo>
                    <a:cubicBezTo>
                      <a:pt x="0" y="100"/>
                      <a:pt x="0" y="120"/>
                      <a:pt x="13" y="132"/>
                    </a:cubicBezTo>
                    <a:lnTo>
                      <a:pt x="59" y="179"/>
                    </a:lnTo>
                    <a:close/>
                    <a:moveTo>
                      <a:pt x="59" y="179"/>
                    </a:moveTo>
                    <a:cubicBezTo>
                      <a:pt x="59" y="179"/>
                      <a:pt x="59" y="179"/>
                      <a:pt x="59" y="179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" name="Gruppieren 13"/>
          <p:cNvGrpSpPr/>
          <p:nvPr userDrawn="1"/>
        </p:nvGrpSpPr>
        <p:grpSpPr>
          <a:xfrm>
            <a:off x="927140" y="3370505"/>
            <a:ext cx="711327" cy="592360"/>
            <a:chOff x="1350233" y="3500300"/>
            <a:chExt cx="711512" cy="592360"/>
          </a:xfrm>
        </p:grpSpPr>
        <p:sp>
          <p:nvSpPr>
            <p:cNvPr id="15" name="Rectangle 12"/>
            <p:cNvSpPr/>
            <p:nvPr userDrawn="1"/>
          </p:nvSpPr>
          <p:spPr>
            <a:xfrm>
              <a:off x="1350233" y="3500300"/>
              <a:ext cx="711512" cy="592360"/>
            </a:xfrm>
            <a:prstGeom prst="rect">
              <a:avLst/>
            </a:prstGeom>
            <a:solidFill>
              <a:srgbClr val="F0B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6" name="Group 13"/>
            <p:cNvGrpSpPr>
              <a:grpSpLocks noChangeAspect="1"/>
            </p:cNvGrpSpPr>
            <p:nvPr userDrawn="1"/>
          </p:nvGrpSpPr>
          <p:grpSpPr>
            <a:xfrm>
              <a:off x="1507989" y="3598575"/>
              <a:ext cx="396000" cy="396000"/>
              <a:chOff x="2646363" y="2706688"/>
              <a:chExt cx="566737" cy="566737"/>
            </a:xfrm>
            <a:solidFill>
              <a:schemeClr val="bg1"/>
            </a:solidFill>
          </p:grpSpPr>
          <p:sp>
            <p:nvSpPr>
              <p:cNvPr id="17" name="Freeform 235"/>
              <p:cNvSpPr>
                <a:spLocks noEditPoints="1"/>
              </p:cNvSpPr>
              <p:nvPr/>
            </p:nvSpPr>
            <p:spPr bwMode="auto">
              <a:xfrm>
                <a:off x="2646363" y="2706688"/>
                <a:ext cx="566737" cy="342900"/>
              </a:xfrm>
              <a:custGeom>
                <a:avLst/>
                <a:gdLst>
                  <a:gd name="T0" fmla="*/ 144 w 150"/>
                  <a:gd name="T1" fmla="*/ 0 h 91"/>
                  <a:gd name="T2" fmla="*/ 7 w 150"/>
                  <a:gd name="T3" fmla="*/ 0 h 91"/>
                  <a:gd name="T4" fmla="*/ 0 w 150"/>
                  <a:gd name="T5" fmla="*/ 7 h 91"/>
                  <a:gd name="T6" fmla="*/ 0 w 150"/>
                  <a:gd name="T7" fmla="*/ 91 h 91"/>
                  <a:gd name="T8" fmla="*/ 6 w 150"/>
                  <a:gd name="T9" fmla="*/ 89 h 91"/>
                  <a:gd name="T10" fmla="*/ 14 w 150"/>
                  <a:gd name="T11" fmla="*/ 89 h 91"/>
                  <a:gd name="T12" fmla="*/ 14 w 150"/>
                  <a:gd name="T13" fmla="*/ 85 h 91"/>
                  <a:gd name="T14" fmla="*/ 34 w 150"/>
                  <a:gd name="T15" fmla="*/ 85 h 91"/>
                  <a:gd name="T16" fmla="*/ 38 w 150"/>
                  <a:gd name="T17" fmla="*/ 82 h 91"/>
                  <a:gd name="T18" fmla="*/ 34 w 150"/>
                  <a:gd name="T19" fmla="*/ 79 h 91"/>
                  <a:gd name="T20" fmla="*/ 14 w 150"/>
                  <a:gd name="T21" fmla="*/ 79 h 91"/>
                  <a:gd name="T22" fmla="*/ 14 w 150"/>
                  <a:gd name="T23" fmla="*/ 41 h 91"/>
                  <a:gd name="T24" fmla="*/ 38 w 150"/>
                  <a:gd name="T25" fmla="*/ 41 h 91"/>
                  <a:gd name="T26" fmla="*/ 38 w 150"/>
                  <a:gd name="T27" fmla="*/ 62 h 91"/>
                  <a:gd name="T28" fmla="*/ 41 w 150"/>
                  <a:gd name="T29" fmla="*/ 65 h 91"/>
                  <a:gd name="T30" fmla="*/ 58 w 150"/>
                  <a:gd name="T31" fmla="*/ 65 h 91"/>
                  <a:gd name="T32" fmla="*/ 62 w 150"/>
                  <a:gd name="T33" fmla="*/ 62 h 91"/>
                  <a:gd name="T34" fmla="*/ 58 w 150"/>
                  <a:gd name="T35" fmla="*/ 58 h 91"/>
                  <a:gd name="T36" fmla="*/ 44 w 150"/>
                  <a:gd name="T37" fmla="*/ 58 h 91"/>
                  <a:gd name="T38" fmla="*/ 44 w 150"/>
                  <a:gd name="T39" fmla="*/ 38 h 91"/>
                  <a:gd name="T40" fmla="*/ 41 w 150"/>
                  <a:gd name="T41" fmla="*/ 34 h 91"/>
                  <a:gd name="T42" fmla="*/ 14 w 150"/>
                  <a:gd name="T43" fmla="*/ 34 h 91"/>
                  <a:gd name="T44" fmla="*/ 14 w 150"/>
                  <a:gd name="T45" fmla="*/ 14 h 91"/>
                  <a:gd name="T46" fmla="*/ 58 w 150"/>
                  <a:gd name="T47" fmla="*/ 14 h 91"/>
                  <a:gd name="T48" fmla="*/ 58 w 150"/>
                  <a:gd name="T49" fmla="*/ 44 h 91"/>
                  <a:gd name="T50" fmla="*/ 62 w 150"/>
                  <a:gd name="T51" fmla="*/ 48 h 91"/>
                  <a:gd name="T52" fmla="*/ 65 w 150"/>
                  <a:gd name="T53" fmla="*/ 44 h 91"/>
                  <a:gd name="T54" fmla="*/ 65 w 150"/>
                  <a:gd name="T55" fmla="*/ 14 h 91"/>
                  <a:gd name="T56" fmla="*/ 97 w 150"/>
                  <a:gd name="T57" fmla="*/ 14 h 91"/>
                  <a:gd name="T58" fmla="*/ 97 w 150"/>
                  <a:gd name="T59" fmla="*/ 34 h 91"/>
                  <a:gd name="T60" fmla="*/ 85 w 150"/>
                  <a:gd name="T61" fmla="*/ 34 h 91"/>
                  <a:gd name="T62" fmla="*/ 82 w 150"/>
                  <a:gd name="T63" fmla="*/ 38 h 91"/>
                  <a:gd name="T64" fmla="*/ 85 w 150"/>
                  <a:gd name="T65" fmla="*/ 41 h 91"/>
                  <a:gd name="T66" fmla="*/ 116 w 150"/>
                  <a:gd name="T67" fmla="*/ 41 h 91"/>
                  <a:gd name="T68" fmla="*/ 120 w 150"/>
                  <a:gd name="T69" fmla="*/ 38 h 91"/>
                  <a:gd name="T70" fmla="*/ 116 w 150"/>
                  <a:gd name="T71" fmla="*/ 34 h 91"/>
                  <a:gd name="T72" fmla="*/ 104 w 150"/>
                  <a:gd name="T73" fmla="*/ 34 h 91"/>
                  <a:gd name="T74" fmla="*/ 104 w 150"/>
                  <a:gd name="T75" fmla="*/ 14 h 91"/>
                  <a:gd name="T76" fmla="*/ 137 w 150"/>
                  <a:gd name="T77" fmla="*/ 14 h 91"/>
                  <a:gd name="T78" fmla="*/ 137 w 150"/>
                  <a:gd name="T79" fmla="*/ 38 h 91"/>
                  <a:gd name="T80" fmla="*/ 138 w 150"/>
                  <a:gd name="T81" fmla="*/ 39 h 91"/>
                  <a:gd name="T82" fmla="*/ 150 w 150"/>
                  <a:gd name="T83" fmla="*/ 47 h 91"/>
                  <a:gd name="T84" fmla="*/ 150 w 150"/>
                  <a:gd name="T85" fmla="*/ 7 h 91"/>
                  <a:gd name="T86" fmla="*/ 144 w 150"/>
                  <a:gd name="T87" fmla="*/ 0 h 91"/>
                  <a:gd name="T88" fmla="*/ 144 w 150"/>
                  <a:gd name="T89" fmla="*/ 0 h 91"/>
                  <a:gd name="T90" fmla="*/ 144 w 150"/>
                  <a:gd name="T9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0" h="91">
                    <a:moveTo>
                      <a:pt x="14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" y="89"/>
                      <a:pt x="4" y="89"/>
                      <a:pt x="6" y="89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6" y="85"/>
                      <a:pt x="38" y="84"/>
                      <a:pt x="38" y="82"/>
                    </a:cubicBezTo>
                    <a:cubicBezTo>
                      <a:pt x="38" y="80"/>
                      <a:pt x="36" y="79"/>
                      <a:pt x="34" y="79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3"/>
                      <a:pt x="39" y="65"/>
                      <a:pt x="41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60" y="65"/>
                      <a:pt x="62" y="63"/>
                      <a:pt x="62" y="62"/>
                    </a:cubicBezTo>
                    <a:cubicBezTo>
                      <a:pt x="62" y="60"/>
                      <a:pt x="60" y="58"/>
                      <a:pt x="58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6"/>
                      <a:pt x="43" y="34"/>
                      <a:pt x="41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8" y="46"/>
                      <a:pt x="60" y="48"/>
                      <a:pt x="62" y="48"/>
                    </a:cubicBezTo>
                    <a:cubicBezTo>
                      <a:pt x="63" y="48"/>
                      <a:pt x="65" y="46"/>
                      <a:pt x="65" y="4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4" y="34"/>
                      <a:pt x="82" y="36"/>
                      <a:pt x="82" y="38"/>
                    </a:cubicBezTo>
                    <a:cubicBezTo>
                      <a:pt x="82" y="39"/>
                      <a:pt x="84" y="41"/>
                      <a:pt x="85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8" y="41"/>
                      <a:pt x="120" y="39"/>
                      <a:pt x="120" y="38"/>
                    </a:cubicBezTo>
                    <a:cubicBezTo>
                      <a:pt x="120" y="36"/>
                      <a:pt x="118" y="34"/>
                      <a:pt x="116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9"/>
                      <a:pt x="137" y="39"/>
                      <a:pt x="138" y="39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7"/>
                      <a:pt x="150" y="7"/>
                      <a:pt x="150" y="7"/>
                    </a:cubicBezTo>
                    <a:cubicBezTo>
                      <a:pt x="150" y="3"/>
                      <a:pt x="147" y="0"/>
                      <a:pt x="144" y="0"/>
                    </a:cubicBezTo>
                    <a:close/>
                    <a:moveTo>
                      <a:pt x="144" y="0"/>
                    </a:moveTo>
                    <a:cubicBezTo>
                      <a:pt x="144" y="0"/>
                      <a:pt x="144" y="0"/>
                      <a:pt x="144" y="0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236"/>
              <p:cNvSpPr>
                <a:spLocks noEditPoints="1"/>
              </p:cNvSpPr>
              <p:nvPr/>
            </p:nvSpPr>
            <p:spPr bwMode="auto">
              <a:xfrm>
                <a:off x="2646363" y="2967038"/>
                <a:ext cx="566737" cy="306387"/>
              </a:xfrm>
              <a:custGeom>
                <a:avLst/>
                <a:gdLst>
                  <a:gd name="T0" fmla="*/ 137 w 150"/>
                  <a:gd name="T1" fmla="*/ 9 h 81"/>
                  <a:gd name="T2" fmla="*/ 137 w 150"/>
                  <a:gd name="T3" fmla="*/ 23 h 81"/>
                  <a:gd name="T4" fmla="*/ 113 w 150"/>
                  <a:gd name="T5" fmla="*/ 23 h 81"/>
                  <a:gd name="T6" fmla="*/ 113 w 150"/>
                  <a:gd name="T7" fmla="*/ 10 h 81"/>
                  <a:gd name="T8" fmla="*/ 109 w 150"/>
                  <a:gd name="T9" fmla="*/ 6 h 81"/>
                  <a:gd name="T10" fmla="*/ 106 w 150"/>
                  <a:gd name="T11" fmla="*/ 10 h 81"/>
                  <a:gd name="T12" fmla="*/ 106 w 150"/>
                  <a:gd name="T13" fmla="*/ 51 h 81"/>
                  <a:gd name="T14" fmla="*/ 109 w 150"/>
                  <a:gd name="T15" fmla="*/ 54 h 81"/>
                  <a:gd name="T16" fmla="*/ 113 w 150"/>
                  <a:gd name="T17" fmla="*/ 51 h 81"/>
                  <a:gd name="T18" fmla="*/ 113 w 150"/>
                  <a:gd name="T19" fmla="*/ 30 h 81"/>
                  <a:gd name="T20" fmla="*/ 137 w 150"/>
                  <a:gd name="T21" fmla="*/ 30 h 81"/>
                  <a:gd name="T22" fmla="*/ 137 w 150"/>
                  <a:gd name="T23" fmla="*/ 68 h 81"/>
                  <a:gd name="T24" fmla="*/ 82 w 150"/>
                  <a:gd name="T25" fmla="*/ 68 h 81"/>
                  <a:gd name="T26" fmla="*/ 82 w 150"/>
                  <a:gd name="T27" fmla="*/ 40 h 81"/>
                  <a:gd name="T28" fmla="*/ 92 w 150"/>
                  <a:gd name="T29" fmla="*/ 40 h 81"/>
                  <a:gd name="T30" fmla="*/ 96 w 150"/>
                  <a:gd name="T31" fmla="*/ 37 h 81"/>
                  <a:gd name="T32" fmla="*/ 92 w 150"/>
                  <a:gd name="T33" fmla="*/ 34 h 81"/>
                  <a:gd name="T34" fmla="*/ 79 w 150"/>
                  <a:gd name="T35" fmla="*/ 34 h 81"/>
                  <a:gd name="T36" fmla="*/ 75 w 150"/>
                  <a:gd name="T37" fmla="*/ 37 h 81"/>
                  <a:gd name="T38" fmla="*/ 75 w 150"/>
                  <a:gd name="T39" fmla="*/ 51 h 81"/>
                  <a:gd name="T40" fmla="*/ 44 w 150"/>
                  <a:gd name="T41" fmla="*/ 51 h 81"/>
                  <a:gd name="T42" fmla="*/ 41 w 150"/>
                  <a:gd name="T43" fmla="*/ 54 h 81"/>
                  <a:gd name="T44" fmla="*/ 44 w 150"/>
                  <a:gd name="T45" fmla="*/ 57 h 81"/>
                  <a:gd name="T46" fmla="*/ 75 w 150"/>
                  <a:gd name="T47" fmla="*/ 57 h 81"/>
                  <a:gd name="T48" fmla="*/ 75 w 150"/>
                  <a:gd name="T49" fmla="*/ 68 h 81"/>
                  <a:gd name="T50" fmla="*/ 14 w 150"/>
                  <a:gd name="T51" fmla="*/ 68 h 81"/>
                  <a:gd name="T52" fmla="*/ 14 w 150"/>
                  <a:gd name="T53" fmla="*/ 47 h 81"/>
                  <a:gd name="T54" fmla="*/ 6 w 150"/>
                  <a:gd name="T55" fmla="*/ 47 h 81"/>
                  <a:gd name="T56" fmla="*/ 0 w 150"/>
                  <a:gd name="T57" fmla="*/ 46 h 81"/>
                  <a:gd name="T58" fmla="*/ 0 w 150"/>
                  <a:gd name="T59" fmla="*/ 75 h 81"/>
                  <a:gd name="T60" fmla="*/ 7 w 150"/>
                  <a:gd name="T61" fmla="*/ 81 h 81"/>
                  <a:gd name="T62" fmla="*/ 144 w 150"/>
                  <a:gd name="T63" fmla="*/ 81 h 81"/>
                  <a:gd name="T64" fmla="*/ 150 w 150"/>
                  <a:gd name="T65" fmla="*/ 75 h 81"/>
                  <a:gd name="T66" fmla="*/ 150 w 150"/>
                  <a:gd name="T67" fmla="*/ 0 h 81"/>
                  <a:gd name="T68" fmla="*/ 138 w 150"/>
                  <a:gd name="T69" fmla="*/ 8 h 81"/>
                  <a:gd name="T70" fmla="*/ 137 w 150"/>
                  <a:gd name="T71" fmla="*/ 9 h 81"/>
                  <a:gd name="T72" fmla="*/ 137 w 150"/>
                  <a:gd name="T73" fmla="*/ 9 h 81"/>
                  <a:gd name="T74" fmla="*/ 137 w 150"/>
                  <a:gd name="T75" fmla="*/ 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0" h="81">
                    <a:moveTo>
                      <a:pt x="137" y="9"/>
                    </a:moveTo>
                    <a:cubicBezTo>
                      <a:pt x="137" y="23"/>
                      <a:pt x="137" y="23"/>
                      <a:pt x="137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3" y="8"/>
                      <a:pt x="111" y="6"/>
                      <a:pt x="109" y="6"/>
                    </a:cubicBezTo>
                    <a:cubicBezTo>
                      <a:pt x="108" y="6"/>
                      <a:pt x="106" y="8"/>
                      <a:pt x="106" y="10"/>
                    </a:cubicBezTo>
                    <a:cubicBezTo>
                      <a:pt x="106" y="51"/>
                      <a:pt x="106" y="51"/>
                      <a:pt x="106" y="51"/>
                    </a:cubicBezTo>
                    <a:cubicBezTo>
                      <a:pt x="106" y="53"/>
                      <a:pt x="108" y="54"/>
                      <a:pt x="109" y="54"/>
                    </a:cubicBezTo>
                    <a:cubicBezTo>
                      <a:pt x="111" y="54"/>
                      <a:pt x="113" y="53"/>
                      <a:pt x="113" y="5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4" y="40"/>
                      <a:pt x="96" y="39"/>
                      <a:pt x="96" y="37"/>
                    </a:cubicBezTo>
                    <a:cubicBezTo>
                      <a:pt x="96" y="35"/>
                      <a:pt x="94" y="34"/>
                      <a:pt x="92" y="34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77" y="34"/>
                      <a:pt x="75" y="35"/>
                      <a:pt x="75" y="37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1" y="52"/>
                      <a:pt x="41" y="54"/>
                    </a:cubicBezTo>
                    <a:cubicBezTo>
                      <a:pt x="41" y="56"/>
                      <a:pt x="43" y="57"/>
                      <a:pt x="44" y="57"/>
                    </a:cubicBezTo>
                    <a:cubicBezTo>
                      <a:pt x="75" y="57"/>
                      <a:pt x="75" y="57"/>
                      <a:pt x="75" y="5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4" y="47"/>
                      <a:pt x="2" y="47"/>
                      <a:pt x="0" y="46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3" y="81"/>
                      <a:pt x="7" y="81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7" y="81"/>
                      <a:pt x="150" y="78"/>
                      <a:pt x="150" y="75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38" y="8"/>
                      <a:pt x="138" y="8"/>
                      <a:pt x="138" y="8"/>
                    </a:cubicBezTo>
                    <a:cubicBezTo>
                      <a:pt x="137" y="8"/>
                      <a:pt x="137" y="9"/>
                      <a:pt x="137" y="9"/>
                    </a:cubicBezTo>
                    <a:close/>
                    <a:moveTo>
                      <a:pt x="137" y="9"/>
                    </a:moveTo>
                    <a:cubicBezTo>
                      <a:pt x="137" y="9"/>
                      <a:pt x="137" y="9"/>
                      <a:pt x="137" y="9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237"/>
              <p:cNvSpPr>
                <a:spLocks noEditPoints="1"/>
              </p:cNvSpPr>
              <p:nvPr/>
            </p:nvSpPr>
            <p:spPr bwMode="auto">
              <a:xfrm>
                <a:off x="2646363" y="2871788"/>
                <a:ext cx="566737" cy="246062"/>
              </a:xfrm>
              <a:custGeom>
                <a:avLst/>
                <a:gdLst>
                  <a:gd name="T0" fmla="*/ 148 w 150"/>
                  <a:gd name="T1" fmla="*/ 10 h 65"/>
                  <a:gd name="T2" fmla="*/ 134 w 150"/>
                  <a:gd name="T3" fmla="*/ 1 h 65"/>
                  <a:gd name="T4" fmla="*/ 129 w 150"/>
                  <a:gd name="T5" fmla="*/ 0 h 65"/>
                  <a:gd name="T6" fmla="*/ 126 w 150"/>
                  <a:gd name="T7" fmla="*/ 5 h 65"/>
                  <a:gd name="T8" fmla="*/ 126 w 150"/>
                  <a:gd name="T9" fmla="*/ 7 h 65"/>
                  <a:gd name="T10" fmla="*/ 86 w 150"/>
                  <a:gd name="T11" fmla="*/ 7 h 65"/>
                  <a:gd name="T12" fmla="*/ 79 w 150"/>
                  <a:gd name="T13" fmla="*/ 14 h 65"/>
                  <a:gd name="T14" fmla="*/ 79 w 150"/>
                  <a:gd name="T15" fmla="*/ 35 h 65"/>
                  <a:gd name="T16" fmla="*/ 59 w 150"/>
                  <a:gd name="T17" fmla="*/ 35 h 65"/>
                  <a:gd name="T18" fmla="*/ 52 w 150"/>
                  <a:gd name="T19" fmla="*/ 41 h 65"/>
                  <a:gd name="T20" fmla="*/ 52 w 150"/>
                  <a:gd name="T21" fmla="*/ 52 h 65"/>
                  <a:gd name="T22" fmla="*/ 7 w 150"/>
                  <a:gd name="T23" fmla="*/ 52 h 65"/>
                  <a:gd name="T24" fmla="*/ 0 w 150"/>
                  <a:gd name="T25" fmla="*/ 59 h 65"/>
                  <a:gd name="T26" fmla="*/ 7 w 150"/>
                  <a:gd name="T27" fmla="*/ 65 h 65"/>
                  <a:gd name="T28" fmla="*/ 59 w 150"/>
                  <a:gd name="T29" fmla="*/ 65 h 65"/>
                  <a:gd name="T30" fmla="*/ 65 w 150"/>
                  <a:gd name="T31" fmla="*/ 59 h 65"/>
                  <a:gd name="T32" fmla="*/ 65 w 150"/>
                  <a:gd name="T33" fmla="*/ 48 h 65"/>
                  <a:gd name="T34" fmla="*/ 86 w 150"/>
                  <a:gd name="T35" fmla="*/ 48 h 65"/>
                  <a:gd name="T36" fmla="*/ 93 w 150"/>
                  <a:gd name="T37" fmla="*/ 41 h 65"/>
                  <a:gd name="T38" fmla="*/ 93 w 150"/>
                  <a:gd name="T39" fmla="*/ 21 h 65"/>
                  <a:gd name="T40" fmla="*/ 126 w 150"/>
                  <a:gd name="T41" fmla="*/ 21 h 65"/>
                  <a:gd name="T42" fmla="*/ 126 w 150"/>
                  <a:gd name="T43" fmla="*/ 23 h 65"/>
                  <a:gd name="T44" fmla="*/ 129 w 150"/>
                  <a:gd name="T45" fmla="*/ 28 h 65"/>
                  <a:gd name="T46" fmla="*/ 132 w 150"/>
                  <a:gd name="T47" fmla="*/ 28 h 65"/>
                  <a:gd name="T48" fmla="*/ 134 w 150"/>
                  <a:gd name="T49" fmla="*/ 27 h 65"/>
                  <a:gd name="T50" fmla="*/ 148 w 150"/>
                  <a:gd name="T51" fmla="*/ 18 h 65"/>
                  <a:gd name="T52" fmla="*/ 150 w 150"/>
                  <a:gd name="T53" fmla="*/ 14 h 65"/>
                  <a:gd name="T54" fmla="*/ 148 w 150"/>
                  <a:gd name="T55" fmla="*/ 10 h 65"/>
                  <a:gd name="T56" fmla="*/ 148 w 150"/>
                  <a:gd name="T57" fmla="*/ 10 h 65"/>
                  <a:gd name="T58" fmla="*/ 148 w 150"/>
                  <a:gd name="T5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65">
                    <a:moveTo>
                      <a:pt x="148" y="10"/>
                    </a:moveTo>
                    <a:cubicBezTo>
                      <a:pt x="134" y="1"/>
                      <a:pt x="134" y="1"/>
                      <a:pt x="134" y="1"/>
                    </a:cubicBezTo>
                    <a:cubicBezTo>
                      <a:pt x="133" y="0"/>
                      <a:pt x="131" y="0"/>
                      <a:pt x="129" y="0"/>
                    </a:cubicBezTo>
                    <a:cubicBezTo>
                      <a:pt x="128" y="1"/>
                      <a:pt x="126" y="3"/>
                      <a:pt x="126" y="5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2" y="7"/>
                      <a:pt x="79" y="10"/>
                      <a:pt x="79" y="14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5" y="35"/>
                      <a:pt x="52" y="38"/>
                      <a:pt x="52" y="41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3" y="52"/>
                      <a:pt x="0" y="55"/>
                      <a:pt x="0" y="59"/>
                    </a:cubicBezTo>
                    <a:cubicBezTo>
                      <a:pt x="0" y="62"/>
                      <a:pt x="3" y="65"/>
                      <a:pt x="7" y="65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62" y="65"/>
                      <a:pt x="65" y="62"/>
                      <a:pt x="65" y="5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0" y="48"/>
                      <a:pt x="93" y="45"/>
                      <a:pt x="93" y="4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26" y="25"/>
                      <a:pt x="128" y="27"/>
                      <a:pt x="129" y="28"/>
                    </a:cubicBezTo>
                    <a:cubicBezTo>
                      <a:pt x="130" y="28"/>
                      <a:pt x="131" y="28"/>
                      <a:pt x="132" y="28"/>
                    </a:cubicBezTo>
                    <a:cubicBezTo>
                      <a:pt x="133" y="28"/>
                      <a:pt x="134" y="28"/>
                      <a:pt x="134" y="27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50" y="17"/>
                      <a:pt x="150" y="16"/>
                      <a:pt x="150" y="14"/>
                    </a:cubicBezTo>
                    <a:cubicBezTo>
                      <a:pt x="150" y="12"/>
                      <a:pt x="150" y="11"/>
                      <a:pt x="148" y="10"/>
                    </a:cubicBezTo>
                    <a:close/>
                    <a:moveTo>
                      <a:pt x="148" y="10"/>
                    </a:moveTo>
                    <a:cubicBezTo>
                      <a:pt x="148" y="10"/>
                      <a:pt x="148" y="10"/>
                      <a:pt x="148" y="10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0" name="Gruppieren 19"/>
          <p:cNvGrpSpPr/>
          <p:nvPr userDrawn="1"/>
        </p:nvGrpSpPr>
        <p:grpSpPr>
          <a:xfrm>
            <a:off x="927140" y="2705189"/>
            <a:ext cx="711327" cy="592360"/>
            <a:chOff x="1350233" y="2867130"/>
            <a:chExt cx="711512" cy="592360"/>
          </a:xfrm>
        </p:grpSpPr>
        <p:sp>
          <p:nvSpPr>
            <p:cNvPr id="21" name="Rectangle 18"/>
            <p:cNvSpPr/>
            <p:nvPr/>
          </p:nvSpPr>
          <p:spPr>
            <a:xfrm>
              <a:off x="1350233" y="2867130"/>
              <a:ext cx="711512" cy="592360"/>
            </a:xfrm>
            <a:prstGeom prst="rect">
              <a:avLst/>
            </a:prstGeom>
            <a:solidFill>
              <a:srgbClr val="00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2" name="Group 19"/>
            <p:cNvGrpSpPr>
              <a:grpSpLocks noChangeAspect="1"/>
            </p:cNvGrpSpPr>
            <p:nvPr/>
          </p:nvGrpSpPr>
          <p:grpSpPr>
            <a:xfrm>
              <a:off x="1525024" y="2947310"/>
              <a:ext cx="342052" cy="432000"/>
              <a:chOff x="819944" y="899319"/>
              <a:chExt cx="428625" cy="541338"/>
            </a:xfrm>
            <a:solidFill>
              <a:schemeClr val="bg1"/>
            </a:solidFill>
          </p:grpSpPr>
          <p:sp>
            <p:nvSpPr>
              <p:cNvPr id="23" name="Freeform 5"/>
              <p:cNvSpPr>
                <a:spLocks noEditPoints="1"/>
              </p:cNvSpPr>
              <p:nvPr/>
            </p:nvSpPr>
            <p:spPr bwMode="auto">
              <a:xfrm>
                <a:off x="880269" y="899319"/>
                <a:ext cx="115888" cy="117475"/>
              </a:xfrm>
              <a:custGeom>
                <a:avLst/>
                <a:gdLst>
                  <a:gd name="T0" fmla="*/ 84 w 84"/>
                  <a:gd name="T1" fmla="*/ 42 h 84"/>
                  <a:gd name="T2" fmla="*/ 42 w 84"/>
                  <a:gd name="T3" fmla="*/ 84 h 84"/>
                  <a:gd name="T4" fmla="*/ 0 w 84"/>
                  <a:gd name="T5" fmla="*/ 42 h 84"/>
                  <a:gd name="T6" fmla="*/ 42 w 84"/>
                  <a:gd name="T7" fmla="*/ 0 h 84"/>
                  <a:gd name="T8" fmla="*/ 84 w 84"/>
                  <a:gd name="T9" fmla="*/ 42 h 84"/>
                  <a:gd name="T10" fmla="*/ 84 w 84"/>
                  <a:gd name="T11" fmla="*/ 42 h 84"/>
                  <a:gd name="T12" fmla="*/ 84 w 84"/>
                  <a:gd name="T13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84">
                    <a:moveTo>
                      <a:pt x="84" y="42"/>
                    </a:moveTo>
                    <a:cubicBezTo>
                      <a:pt x="84" y="65"/>
                      <a:pt x="65" y="84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lose/>
                    <a:moveTo>
                      <a:pt x="84" y="42"/>
                    </a:moveTo>
                    <a:cubicBezTo>
                      <a:pt x="84" y="42"/>
                      <a:pt x="84" y="42"/>
                      <a:pt x="84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1072357" y="899319"/>
                <a:ext cx="115888" cy="117475"/>
              </a:xfrm>
              <a:custGeom>
                <a:avLst/>
                <a:gdLst>
                  <a:gd name="T0" fmla="*/ 84 w 84"/>
                  <a:gd name="T1" fmla="*/ 42 h 84"/>
                  <a:gd name="T2" fmla="*/ 42 w 84"/>
                  <a:gd name="T3" fmla="*/ 84 h 84"/>
                  <a:gd name="T4" fmla="*/ 0 w 84"/>
                  <a:gd name="T5" fmla="*/ 42 h 84"/>
                  <a:gd name="T6" fmla="*/ 42 w 84"/>
                  <a:gd name="T7" fmla="*/ 0 h 84"/>
                  <a:gd name="T8" fmla="*/ 84 w 84"/>
                  <a:gd name="T9" fmla="*/ 42 h 84"/>
                  <a:gd name="T10" fmla="*/ 84 w 84"/>
                  <a:gd name="T11" fmla="*/ 42 h 84"/>
                  <a:gd name="T12" fmla="*/ 84 w 84"/>
                  <a:gd name="T13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84">
                    <a:moveTo>
                      <a:pt x="84" y="42"/>
                    </a:moveTo>
                    <a:cubicBezTo>
                      <a:pt x="84" y="65"/>
                      <a:pt x="65" y="84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lose/>
                    <a:moveTo>
                      <a:pt x="84" y="42"/>
                    </a:moveTo>
                    <a:cubicBezTo>
                      <a:pt x="84" y="42"/>
                      <a:pt x="84" y="42"/>
                      <a:pt x="84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819944" y="1012032"/>
                <a:ext cx="428625" cy="428625"/>
              </a:xfrm>
              <a:custGeom>
                <a:avLst/>
                <a:gdLst>
                  <a:gd name="T0" fmla="*/ 306 w 308"/>
                  <a:gd name="T1" fmla="*/ 116 h 308"/>
                  <a:gd name="T2" fmla="*/ 286 w 308"/>
                  <a:gd name="T3" fmla="*/ 26 h 308"/>
                  <a:gd name="T4" fmla="*/ 251 w 308"/>
                  <a:gd name="T5" fmla="*/ 0 h 308"/>
                  <a:gd name="T6" fmla="*/ 251 w 308"/>
                  <a:gd name="T7" fmla="*/ 0 h 308"/>
                  <a:gd name="T8" fmla="*/ 241 w 308"/>
                  <a:gd name="T9" fmla="*/ 1 h 308"/>
                  <a:gd name="T10" fmla="*/ 233 w 308"/>
                  <a:gd name="T11" fmla="*/ 4 h 308"/>
                  <a:gd name="T12" fmla="*/ 210 w 308"/>
                  <a:gd name="T13" fmla="*/ 33 h 308"/>
                  <a:gd name="T14" fmla="*/ 210 w 308"/>
                  <a:gd name="T15" fmla="*/ 35 h 308"/>
                  <a:gd name="T16" fmla="*/ 198 w 308"/>
                  <a:gd name="T17" fmla="*/ 73 h 308"/>
                  <a:gd name="T18" fmla="*/ 153 w 308"/>
                  <a:gd name="T19" fmla="*/ 82 h 308"/>
                  <a:gd name="T20" fmla="*/ 139 w 308"/>
                  <a:gd name="T21" fmla="*/ 89 h 308"/>
                  <a:gd name="T22" fmla="*/ 110 w 308"/>
                  <a:gd name="T23" fmla="*/ 77 h 308"/>
                  <a:gd name="T24" fmla="*/ 98 w 308"/>
                  <a:gd name="T25" fmla="*/ 35 h 308"/>
                  <a:gd name="T26" fmla="*/ 98 w 308"/>
                  <a:gd name="T27" fmla="*/ 33 h 308"/>
                  <a:gd name="T28" fmla="*/ 76 w 308"/>
                  <a:gd name="T29" fmla="*/ 4 h 308"/>
                  <a:gd name="T30" fmla="*/ 67 w 308"/>
                  <a:gd name="T31" fmla="*/ 1 h 308"/>
                  <a:gd name="T32" fmla="*/ 57 w 308"/>
                  <a:gd name="T33" fmla="*/ 0 h 308"/>
                  <a:gd name="T34" fmla="*/ 57 w 308"/>
                  <a:gd name="T35" fmla="*/ 0 h 308"/>
                  <a:gd name="T36" fmla="*/ 22 w 308"/>
                  <a:gd name="T37" fmla="*/ 26 h 308"/>
                  <a:gd name="T38" fmla="*/ 3 w 308"/>
                  <a:gd name="T39" fmla="*/ 116 h 308"/>
                  <a:gd name="T40" fmla="*/ 14 w 308"/>
                  <a:gd name="T41" fmla="*/ 147 h 308"/>
                  <a:gd name="T42" fmla="*/ 14 w 308"/>
                  <a:gd name="T43" fmla="*/ 286 h 308"/>
                  <a:gd name="T44" fmla="*/ 36 w 308"/>
                  <a:gd name="T45" fmla="*/ 308 h 308"/>
                  <a:gd name="T46" fmla="*/ 36 w 308"/>
                  <a:gd name="T47" fmla="*/ 308 h 308"/>
                  <a:gd name="T48" fmla="*/ 58 w 308"/>
                  <a:gd name="T49" fmla="*/ 286 h 308"/>
                  <a:gd name="T50" fmla="*/ 59 w 308"/>
                  <a:gd name="T51" fmla="*/ 154 h 308"/>
                  <a:gd name="T52" fmla="*/ 78 w 308"/>
                  <a:gd name="T53" fmla="*/ 132 h 308"/>
                  <a:gd name="T54" fmla="*/ 85 w 308"/>
                  <a:gd name="T55" fmla="*/ 98 h 308"/>
                  <a:gd name="T56" fmla="*/ 150 w 308"/>
                  <a:gd name="T57" fmla="*/ 124 h 308"/>
                  <a:gd name="T58" fmla="*/ 153 w 308"/>
                  <a:gd name="T59" fmla="*/ 124 h 308"/>
                  <a:gd name="T60" fmla="*/ 168 w 308"/>
                  <a:gd name="T61" fmla="*/ 114 h 308"/>
                  <a:gd name="T62" fmla="*/ 222 w 308"/>
                  <a:gd name="T63" fmla="*/ 95 h 308"/>
                  <a:gd name="T64" fmla="*/ 230 w 308"/>
                  <a:gd name="T65" fmla="*/ 132 h 308"/>
                  <a:gd name="T66" fmla="*/ 250 w 308"/>
                  <a:gd name="T67" fmla="*/ 154 h 308"/>
                  <a:gd name="T68" fmla="*/ 250 w 308"/>
                  <a:gd name="T69" fmla="*/ 286 h 308"/>
                  <a:gd name="T70" fmla="*/ 272 w 308"/>
                  <a:gd name="T71" fmla="*/ 308 h 308"/>
                  <a:gd name="T72" fmla="*/ 272 w 308"/>
                  <a:gd name="T73" fmla="*/ 308 h 308"/>
                  <a:gd name="T74" fmla="*/ 294 w 308"/>
                  <a:gd name="T75" fmla="*/ 286 h 308"/>
                  <a:gd name="T76" fmla="*/ 294 w 308"/>
                  <a:gd name="T77" fmla="*/ 147 h 308"/>
                  <a:gd name="T78" fmla="*/ 306 w 308"/>
                  <a:gd name="T79" fmla="*/ 116 h 308"/>
                  <a:gd name="T80" fmla="*/ 306 w 308"/>
                  <a:gd name="T81" fmla="*/ 116 h 308"/>
                  <a:gd name="T82" fmla="*/ 306 w 308"/>
                  <a:gd name="T83" fmla="*/ 116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8" h="308">
                    <a:moveTo>
                      <a:pt x="306" y="116"/>
                    </a:moveTo>
                    <a:cubicBezTo>
                      <a:pt x="286" y="26"/>
                      <a:pt x="286" y="26"/>
                      <a:pt x="286" y="26"/>
                    </a:cubicBezTo>
                    <a:cubicBezTo>
                      <a:pt x="283" y="9"/>
                      <a:pt x="265" y="1"/>
                      <a:pt x="251" y="0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251" y="0"/>
                      <a:pt x="246" y="0"/>
                      <a:pt x="241" y="1"/>
                    </a:cubicBezTo>
                    <a:cubicBezTo>
                      <a:pt x="237" y="2"/>
                      <a:pt x="233" y="4"/>
                      <a:pt x="233" y="4"/>
                    </a:cubicBezTo>
                    <a:cubicBezTo>
                      <a:pt x="222" y="10"/>
                      <a:pt x="212" y="20"/>
                      <a:pt x="210" y="33"/>
                    </a:cubicBezTo>
                    <a:cubicBezTo>
                      <a:pt x="210" y="34"/>
                      <a:pt x="210" y="35"/>
                      <a:pt x="210" y="35"/>
                    </a:cubicBezTo>
                    <a:cubicBezTo>
                      <a:pt x="207" y="55"/>
                      <a:pt x="204" y="68"/>
                      <a:pt x="198" y="73"/>
                    </a:cubicBezTo>
                    <a:cubicBezTo>
                      <a:pt x="192" y="79"/>
                      <a:pt x="178" y="82"/>
                      <a:pt x="153" y="82"/>
                    </a:cubicBezTo>
                    <a:cubicBezTo>
                      <a:pt x="147" y="82"/>
                      <a:pt x="142" y="85"/>
                      <a:pt x="139" y="89"/>
                    </a:cubicBezTo>
                    <a:cubicBezTo>
                      <a:pt x="123" y="86"/>
                      <a:pt x="114" y="82"/>
                      <a:pt x="110" y="77"/>
                    </a:cubicBezTo>
                    <a:cubicBezTo>
                      <a:pt x="103" y="70"/>
                      <a:pt x="101" y="56"/>
                      <a:pt x="98" y="35"/>
                    </a:cubicBezTo>
                    <a:cubicBezTo>
                      <a:pt x="98" y="35"/>
                      <a:pt x="98" y="34"/>
                      <a:pt x="98" y="33"/>
                    </a:cubicBezTo>
                    <a:cubicBezTo>
                      <a:pt x="96" y="20"/>
                      <a:pt x="86" y="10"/>
                      <a:pt x="76" y="4"/>
                    </a:cubicBezTo>
                    <a:cubicBezTo>
                      <a:pt x="76" y="4"/>
                      <a:pt x="71" y="2"/>
                      <a:pt x="67" y="1"/>
                    </a:cubicBezTo>
                    <a:cubicBezTo>
                      <a:pt x="62" y="0"/>
                      <a:pt x="57" y="0"/>
                      <a:pt x="5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43" y="1"/>
                      <a:pt x="26" y="9"/>
                      <a:pt x="22" y="26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0" y="128"/>
                      <a:pt x="5" y="139"/>
                      <a:pt x="14" y="147"/>
                    </a:cubicBezTo>
                    <a:cubicBezTo>
                      <a:pt x="14" y="286"/>
                      <a:pt x="14" y="286"/>
                      <a:pt x="14" y="286"/>
                    </a:cubicBezTo>
                    <a:cubicBezTo>
                      <a:pt x="14" y="298"/>
                      <a:pt x="24" y="308"/>
                      <a:pt x="36" y="308"/>
                    </a:cubicBezTo>
                    <a:cubicBezTo>
                      <a:pt x="36" y="308"/>
                      <a:pt x="36" y="308"/>
                      <a:pt x="36" y="308"/>
                    </a:cubicBezTo>
                    <a:cubicBezTo>
                      <a:pt x="49" y="308"/>
                      <a:pt x="58" y="298"/>
                      <a:pt x="58" y="286"/>
                    </a:cubicBezTo>
                    <a:cubicBezTo>
                      <a:pt x="59" y="154"/>
                      <a:pt x="59" y="154"/>
                      <a:pt x="59" y="154"/>
                    </a:cubicBezTo>
                    <a:cubicBezTo>
                      <a:pt x="68" y="150"/>
                      <a:pt x="75" y="143"/>
                      <a:pt x="78" y="132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97" y="112"/>
                      <a:pt x="116" y="120"/>
                      <a:pt x="150" y="124"/>
                    </a:cubicBezTo>
                    <a:cubicBezTo>
                      <a:pt x="151" y="124"/>
                      <a:pt x="152" y="124"/>
                      <a:pt x="153" y="124"/>
                    </a:cubicBezTo>
                    <a:cubicBezTo>
                      <a:pt x="160" y="124"/>
                      <a:pt x="166" y="120"/>
                      <a:pt x="168" y="114"/>
                    </a:cubicBezTo>
                    <a:cubicBezTo>
                      <a:pt x="195" y="112"/>
                      <a:pt x="212" y="107"/>
                      <a:pt x="222" y="95"/>
                    </a:cubicBezTo>
                    <a:cubicBezTo>
                      <a:pt x="230" y="132"/>
                      <a:pt x="230" y="132"/>
                      <a:pt x="230" y="132"/>
                    </a:cubicBezTo>
                    <a:cubicBezTo>
                      <a:pt x="233" y="143"/>
                      <a:pt x="240" y="150"/>
                      <a:pt x="250" y="154"/>
                    </a:cubicBezTo>
                    <a:cubicBezTo>
                      <a:pt x="250" y="286"/>
                      <a:pt x="250" y="286"/>
                      <a:pt x="250" y="286"/>
                    </a:cubicBezTo>
                    <a:cubicBezTo>
                      <a:pt x="250" y="298"/>
                      <a:pt x="260" y="308"/>
                      <a:pt x="272" y="308"/>
                    </a:cubicBezTo>
                    <a:cubicBezTo>
                      <a:pt x="272" y="308"/>
                      <a:pt x="272" y="308"/>
                      <a:pt x="272" y="308"/>
                    </a:cubicBezTo>
                    <a:cubicBezTo>
                      <a:pt x="284" y="308"/>
                      <a:pt x="294" y="298"/>
                      <a:pt x="294" y="286"/>
                    </a:cubicBezTo>
                    <a:cubicBezTo>
                      <a:pt x="294" y="147"/>
                      <a:pt x="294" y="147"/>
                      <a:pt x="294" y="147"/>
                    </a:cubicBezTo>
                    <a:cubicBezTo>
                      <a:pt x="303" y="139"/>
                      <a:pt x="308" y="128"/>
                      <a:pt x="306" y="116"/>
                    </a:cubicBezTo>
                    <a:close/>
                    <a:moveTo>
                      <a:pt x="306" y="116"/>
                    </a:moveTo>
                    <a:cubicBezTo>
                      <a:pt x="306" y="116"/>
                      <a:pt x="306" y="116"/>
                      <a:pt x="306" y="1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6" name="Gruppieren 25"/>
          <p:cNvGrpSpPr/>
          <p:nvPr userDrawn="1"/>
        </p:nvGrpSpPr>
        <p:grpSpPr>
          <a:xfrm>
            <a:off x="927140" y="4035821"/>
            <a:ext cx="711327" cy="592360"/>
            <a:chOff x="1350233" y="4133470"/>
            <a:chExt cx="711512" cy="592360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350233" y="4133470"/>
              <a:ext cx="711512" cy="592360"/>
            </a:xfrm>
            <a:prstGeom prst="rect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208"/>
            <p:cNvSpPr>
              <a:spLocks noEditPoints="1"/>
            </p:cNvSpPr>
            <p:nvPr userDrawn="1"/>
          </p:nvSpPr>
          <p:spPr bwMode="auto">
            <a:xfrm>
              <a:off x="1484334" y="4197578"/>
              <a:ext cx="450828" cy="468270"/>
            </a:xfrm>
            <a:custGeom>
              <a:avLst/>
              <a:gdLst>
                <a:gd name="T0" fmla="*/ 727 w 1516"/>
                <a:gd name="T1" fmla="*/ 307 h 1577"/>
                <a:gd name="T2" fmla="*/ 727 w 1516"/>
                <a:gd name="T3" fmla="*/ 0 h 1577"/>
                <a:gd name="T4" fmla="*/ 727 w 1516"/>
                <a:gd name="T5" fmla="*/ 1393 h 1577"/>
                <a:gd name="T6" fmla="*/ 727 w 1516"/>
                <a:gd name="T7" fmla="*/ 1577 h 1577"/>
                <a:gd name="T8" fmla="*/ 727 w 1516"/>
                <a:gd name="T9" fmla="*/ 1393 h 1577"/>
                <a:gd name="T10" fmla="*/ 430 w 1516"/>
                <a:gd name="T11" fmla="*/ 222 h 1577"/>
                <a:gd name="T12" fmla="*/ 359 w 1516"/>
                <a:gd name="T13" fmla="*/ 263 h 1577"/>
                <a:gd name="T14" fmla="*/ 1009 w 1516"/>
                <a:gd name="T15" fmla="*/ 1307 h 1577"/>
                <a:gd name="T16" fmla="*/ 1111 w 1516"/>
                <a:gd name="T17" fmla="*/ 1484 h 1577"/>
                <a:gd name="T18" fmla="*/ 1009 w 1516"/>
                <a:gd name="T19" fmla="*/ 1307 h 1577"/>
                <a:gd name="T20" fmla="*/ 195 w 1516"/>
                <a:gd name="T21" fmla="*/ 512 h 1577"/>
                <a:gd name="T22" fmla="*/ 106 w 1516"/>
                <a:gd name="T23" fmla="*/ 461 h 1577"/>
                <a:gd name="T24" fmla="*/ 1360 w 1516"/>
                <a:gd name="T25" fmla="*/ 1054 h 1577"/>
                <a:gd name="T26" fmla="*/ 1247 w 1516"/>
                <a:gd name="T27" fmla="*/ 1249 h 1577"/>
                <a:gd name="T28" fmla="*/ 1360 w 1516"/>
                <a:gd name="T29" fmla="*/ 1054 h 1577"/>
                <a:gd name="T30" fmla="*/ 61 w 1516"/>
                <a:gd name="T31" fmla="*/ 758 h 1577"/>
                <a:gd name="T32" fmla="*/ 61 w 1516"/>
                <a:gd name="T33" fmla="*/ 881 h 1577"/>
                <a:gd name="T34" fmla="*/ 1393 w 1516"/>
                <a:gd name="T35" fmla="*/ 696 h 1577"/>
                <a:gd name="T36" fmla="*/ 1393 w 1516"/>
                <a:gd name="T37" fmla="*/ 942 h 1577"/>
                <a:gd name="T38" fmla="*/ 1393 w 1516"/>
                <a:gd name="T39" fmla="*/ 696 h 1577"/>
                <a:gd name="T40" fmla="*/ 89 w 1516"/>
                <a:gd name="T41" fmla="*/ 1188 h 1577"/>
                <a:gd name="T42" fmla="*/ 213 w 1516"/>
                <a:gd name="T43" fmla="*/ 1116 h 1577"/>
                <a:gd name="T44" fmla="*/ 1370 w 1516"/>
                <a:gd name="T45" fmla="*/ 602 h 1577"/>
                <a:gd name="T46" fmla="*/ 1237 w 1516"/>
                <a:gd name="T47" fmla="*/ 371 h 1577"/>
                <a:gd name="T48" fmla="*/ 1370 w 1516"/>
                <a:gd name="T49" fmla="*/ 602 h 1577"/>
                <a:gd name="T50" fmla="*/ 323 w 1516"/>
                <a:gd name="T51" fmla="*/ 1355 h 1577"/>
                <a:gd name="T52" fmla="*/ 465 w 1516"/>
                <a:gd name="T53" fmla="*/ 1437 h 1577"/>
                <a:gd name="T54" fmla="*/ 1132 w 1516"/>
                <a:gd name="T55" fmla="*/ 119 h 1577"/>
                <a:gd name="T56" fmla="*/ 988 w 1516"/>
                <a:gd name="T57" fmla="*/ 367 h 1577"/>
                <a:gd name="T58" fmla="*/ 1132 w 1516"/>
                <a:gd name="T59" fmla="*/ 119 h 1577"/>
                <a:gd name="T60" fmla="*/ 778 w 1516"/>
                <a:gd name="T61" fmla="*/ 410 h 1577"/>
                <a:gd name="T62" fmla="*/ 676 w 1516"/>
                <a:gd name="T63" fmla="*/ 790 h 1577"/>
                <a:gd name="T64" fmla="*/ 398 w 1516"/>
                <a:gd name="T65" fmla="*/ 1068 h 1577"/>
                <a:gd name="T66" fmla="*/ 778 w 1516"/>
                <a:gd name="T67" fmla="*/ 849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6" h="1577">
                  <a:moveTo>
                    <a:pt x="881" y="154"/>
                  </a:moveTo>
                  <a:cubicBezTo>
                    <a:pt x="881" y="238"/>
                    <a:pt x="812" y="307"/>
                    <a:pt x="727" y="307"/>
                  </a:cubicBezTo>
                  <a:cubicBezTo>
                    <a:pt x="642" y="307"/>
                    <a:pt x="573" y="238"/>
                    <a:pt x="573" y="154"/>
                  </a:cubicBezTo>
                  <a:cubicBezTo>
                    <a:pt x="573" y="69"/>
                    <a:pt x="642" y="0"/>
                    <a:pt x="727" y="0"/>
                  </a:cubicBezTo>
                  <a:cubicBezTo>
                    <a:pt x="812" y="0"/>
                    <a:pt x="881" y="69"/>
                    <a:pt x="881" y="154"/>
                  </a:cubicBezTo>
                  <a:close/>
                  <a:moveTo>
                    <a:pt x="727" y="1393"/>
                  </a:moveTo>
                  <a:cubicBezTo>
                    <a:pt x="676" y="1393"/>
                    <a:pt x="635" y="1434"/>
                    <a:pt x="635" y="1485"/>
                  </a:cubicBezTo>
                  <a:cubicBezTo>
                    <a:pt x="635" y="1536"/>
                    <a:pt x="676" y="1577"/>
                    <a:pt x="727" y="1577"/>
                  </a:cubicBezTo>
                  <a:cubicBezTo>
                    <a:pt x="778" y="1577"/>
                    <a:pt x="819" y="1536"/>
                    <a:pt x="819" y="1485"/>
                  </a:cubicBezTo>
                  <a:cubicBezTo>
                    <a:pt x="819" y="1434"/>
                    <a:pt x="778" y="1393"/>
                    <a:pt x="727" y="1393"/>
                  </a:cubicBezTo>
                  <a:close/>
                  <a:moveTo>
                    <a:pt x="415" y="278"/>
                  </a:moveTo>
                  <a:cubicBezTo>
                    <a:pt x="434" y="267"/>
                    <a:pt x="441" y="242"/>
                    <a:pt x="430" y="222"/>
                  </a:cubicBezTo>
                  <a:cubicBezTo>
                    <a:pt x="418" y="203"/>
                    <a:pt x="393" y="196"/>
                    <a:pt x="374" y="207"/>
                  </a:cubicBezTo>
                  <a:cubicBezTo>
                    <a:pt x="354" y="219"/>
                    <a:pt x="347" y="244"/>
                    <a:pt x="359" y="263"/>
                  </a:cubicBezTo>
                  <a:cubicBezTo>
                    <a:pt x="370" y="283"/>
                    <a:pt x="395" y="290"/>
                    <a:pt x="415" y="278"/>
                  </a:cubicBezTo>
                  <a:close/>
                  <a:moveTo>
                    <a:pt x="1009" y="1307"/>
                  </a:moveTo>
                  <a:cubicBezTo>
                    <a:pt x="960" y="1335"/>
                    <a:pt x="943" y="1398"/>
                    <a:pt x="971" y="1447"/>
                  </a:cubicBezTo>
                  <a:cubicBezTo>
                    <a:pt x="999" y="1496"/>
                    <a:pt x="1062" y="1512"/>
                    <a:pt x="1111" y="1484"/>
                  </a:cubicBezTo>
                  <a:cubicBezTo>
                    <a:pt x="1160" y="1456"/>
                    <a:pt x="1177" y="1393"/>
                    <a:pt x="1149" y="1344"/>
                  </a:cubicBezTo>
                  <a:cubicBezTo>
                    <a:pt x="1120" y="1295"/>
                    <a:pt x="1058" y="1279"/>
                    <a:pt x="1009" y="1307"/>
                  </a:cubicBezTo>
                  <a:close/>
                  <a:moveTo>
                    <a:pt x="125" y="531"/>
                  </a:moveTo>
                  <a:cubicBezTo>
                    <a:pt x="149" y="545"/>
                    <a:pt x="181" y="536"/>
                    <a:pt x="195" y="512"/>
                  </a:cubicBezTo>
                  <a:cubicBezTo>
                    <a:pt x="209" y="487"/>
                    <a:pt x="201" y="456"/>
                    <a:pt x="176" y="442"/>
                  </a:cubicBezTo>
                  <a:cubicBezTo>
                    <a:pt x="152" y="428"/>
                    <a:pt x="120" y="436"/>
                    <a:pt x="106" y="461"/>
                  </a:cubicBezTo>
                  <a:cubicBezTo>
                    <a:pt x="92" y="485"/>
                    <a:pt x="101" y="517"/>
                    <a:pt x="125" y="531"/>
                  </a:cubicBezTo>
                  <a:close/>
                  <a:moveTo>
                    <a:pt x="1360" y="1054"/>
                  </a:moveTo>
                  <a:cubicBezTo>
                    <a:pt x="1306" y="1023"/>
                    <a:pt x="1237" y="1042"/>
                    <a:pt x="1206" y="1096"/>
                  </a:cubicBezTo>
                  <a:cubicBezTo>
                    <a:pt x="1175" y="1149"/>
                    <a:pt x="1193" y="1218"/>
                    <a:pt x="1247" y="1249"/>
                  </a:cubicBezTo>
                  <a:cubicBezTo>
                    <a:pt x="1301" y="1281"/>
                    <a:pt x="1370" y="1262"/>
                    <a:pt x="1401" y="1208"/>
                  </a:cubicBezTo>
                  <a:cubicBezTo>
                    <a:pt x="1432" y="1154"/>
                    <a:pt x="1414" y="1086"/>
                    <a:pt x="1360" y="1054"/>
                  </a:cubicBezTo>
                  <a:close/>
                  <a:moveTo>
                    <a:pt x="123" y="819"/>
                  </a:moveTo>
                  <a:cubicBezTo>
                    <a:pt x="123" y="785"/>
                    <a:pt x="95" y="758"/>
                    <a:pt x="61" y="758"/>
                  </a:cubicBezTo>
                  <a:cubicBezTo>
                    <a:pt x="28" y="758"/>
                    <a:pt x="0" y="785"/>
                    <a:pt x="0" y="819"/>
                  </a:cubicBezTo>
                  <a:cubicBezTo>
                    <a:pt x="0" y="853"/>
                    <a:pt x="28" y="881"/>
                    <a:pt x="61" y="881"/>
                  </a:cubicBezTo>
                  <a:cubicBezTo>
                    <a:pt x="95" y="881"/>
                    <a:pt x="123" y="853"/>
                    <a:pt x="123" y="819"/>
                  </a:cubicBezTo>
                  <a:close/>
                  <a:moveTo>
                    <a:pt x="1393" y="696"/>
                  </a:moveTo>
                  <a:cubicBezTo>
                    <a:pt x="1325" y="696"/>
                    <a:pt x="1270" y="751"/>
                    <a:pt x="1270" y="819"/>
                  </a:cubicBezTo>
                  <a:cubicBezTo>
                    <a:pt x="1270" y="887"/>
                    <a:pt x="1325" y="942"/>
                    <a:pt x="1393" y="942"/>
                  </a:cubicBezTo>
                  <a:cubicBezTo>
                    <a:pt x="1460" y="942"/>
                    <a:pt x="1516" y="887"/>
                    <a:pt x="1516" y="819"/>
                  </a:cubicBezTo>
                  <a:cubicBezTo>
                    <a:pt x="1515" y="751"/>
                    <a:pt x="1460" y="696"/>
                    <a:pt x="1393" y="696"/>
                  </a:cubicBezTo>
                  <a:close/>
                  <a:moveTo>
                    <a:pt x="115" y="1090"/>
                  </a:moveTo>
                  <a:cubicBezTo>
                    <a:pt x="81" y="1110"/>
                    <a:pt x="69" y="1154"/>
                    <a:pt x="89" y="1188"/>
                  </a:cubicBezTo>
                  <a:cubicBezTo>
                    <a:pt x="108" y="1222"/>
                    <a:pt x="152" y="1234"/>
                    <a:pt x="186" y="1214"/>
                  </a:cubicBezTo>
                  <a:cubicBezTo>
                    <a:pt x="221" y="1194"/>
                    <a:pt x="232" y="1150"/>
                    <a:pt x="213" y="1116"/>
                  </a:cubicBezTo>
                  <a:cubicBezTo>
                    <a:pt x="193" y="1082"/>
                    <a:pt x="149" y="1070"/>
                    <a:pt x="115" y="1090"/>
                  </a:cubicBezTo>
                  <a:close/>
                  <a:moveTo>
                    <a:pt x="1370" y="602"/>
                  </a:moveTo>
                  <a:cubicBezTo>
                    <a:pt x="1434" y="565"/>
                    <a:pt x="1455" y="483"/>
                    <a:pt x="1419" y="420"/>
                  </a:cubicBezTo>
                  <a:cubicBezTo>
                    <a:pt x="1382" y="356"/>
                    <a:pt x="1301" y="334"/>
                    <a:pt x="1237" y="371"/>
                  </a:cubicBezTo>
                  <a:cubicBezTo>
                    <a:pt x="1173" y="408"/>
                    <a:pt x="1151" y="489"/>
                    <a:pt x="1188" y="553"/>
                  </a:cubicBezTo>
                  <a:cubicBezTo>
                    <a:pt x="1225" y="617"/>
                    <a:pt x="1306" y="638"/>
                    <a:pt x="1370" y="602"/>
                  </a:cubicBezTo>
                  <a:close/>
                  <a:moveTo>
                    <a:pt x="435" y="1325"/>
                  </a:moveTo>
                  <a:cubicBezTo>
                    <a:pt x="396" y="1302"/>
                    <a:pt x="346" y="1315"/>
                    <a:pt x="323" y="1355"/>
                  </a:cubicBezTo>
                  <a:cubicBezTo>
                    <a:pt x="301" y="1394"/>
                    <a:pt x="314" y="1444"/>
                    <a:pt x="353" y="1466"/>
                  </a:cubicBezTo>
                  <a:cubicBezTo>
                    <a:pt x="392" y="1489"/>
                    <a:pt x="443" y="1476"/>
                    <a:pt x="465" y="1437"/>
                  </a:cubicBezTo>
                  <a:cubicBezTo>
                    <a:pt x="488" y="1397"/>
                    <a:pt x="474" y="1347"/>
                    <a:pt x="435" y="1325"/>
                  </a:cubicBezTo>
                  <a:close/>
                  <a:moveTo>
                    <a:pt x="1132" y="119"/>
                  </a:moveTo>
                  <a:cubicBezTo>
                    <a:pt x="1063" y="79"/>
                    <a:pt x="975" y="103"/>
                    <a:pt x="936" y="171"/>
                  </a:cubicBezTo>
                  <a:cubicBezTo>
                    <a:pt x="896" y="240"/>
                    <a:pt x="920" y="327"/>
                    <a:pt x="988" y="367"/>
                  </a:cubicBezTo>
                  <a:cubicBezTo>
                    <a:pt x="1057" y="406"/>
                    <a:pt x="1144" y="383"/>
                    <a:pt x="1184" y="314"/>
                  </a:cubicBezTo>
                  <a:cubicBezTo>
                    <a:pt x="1224" y="246"/>
                    <a:pt x="1200" y="158"/>
                    <a:pt x="1132" y="119"/>
                  </a:cubicBezTo>
                  <a:close/>
                  <a:moveTo>
                    <a:pt x="778" y="849"/>
                  </a:moveTo>
                  <a:cubicBezTo>
                    <a:pt x="778" y="410"/>
                    <a:pt x="778" y="410"/>
                    <a:pt x="778" y="410"/>
                  </a:cubicBezTo>
                  <a:cubicBezTo>
                    <a:pt x="676" y="410"/>
                    <a:pt x="676" y="410"/>
                    <a:pt x="676" y="410"/>
                  </a:cubicBezTo>
                  <a:cubicBezTo>
                    <a:pt x="676" y="790"/>
                    <a:pt x="676" y="790"/>
                    <a:pt x="676" y="790"/>
                  </a:cubicBezTo>
                  <a:cubicBezTo>
                    <a:pt x="347" y="980"/>
                    <a:pt x="347" y="980"/>
                    <a:pt x="347" y="980"/>
                  </a:cubicBezTo>
                  <a:cubicBezTo>
                    <a:pt x="398" y="1068"/>
                    <a:pt x="398" y="1068"/>
                    <a:pt x="398" y="1068"/>
                  </a:cubicBezTo>
                  <a:lnTo>
                    <a:pt x="778" y="849"/>
                  </a:lnTo>
                  <a:close/>
                  <a:moveTo>
                    <a:pt x="778" y="849"/>
                  </a:moveTo>
                  <a:cubicBezTo>
                    <a:pt x="778" y="849"/>
                    <a:pt x="778" y="849"/>
                    <a:pt x="778" y="84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uppieren 28"/>
          <p:cNvGrpSpPr/>
          <p:nvPr userDrawn="1"/>
        </p:nvGrpSpPr>
        <p:grpSpPr>
          <a:xfrm>
            <a:off x="927140" y="4701137"/>
            <a:ext cx="711327" cy="592360"/>
            <a:chOff x="1350233" y="4766640"/>
            <a:chExt cx="711512" cy="592360"/>
          </a:xfrm>
        </p:grpSpPr>
        <p:sp>
          <p:nvSpPr>
            <p:cNvPr id="30" name="Rectangle 28"/>
            <p:cNvSpPr/>
            <p:nvPr userDrawn="1"/>
          </p:nvSpPr>
          <p:spPr>
            <a:xfrm>
              <a:off x="1350233" y="4766640"/>
              <a:ext cx="711512" cy="5923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31" name="Group 29"/>
            <p:cNvGrpSpPr/>
            <p:nvPr userDrawn="1"/>
          </p:nvGrpSpPr>
          <p:grpSpPr>
            <a:xfrm>
              <a:off x="1470245" y="4826406"/>
              <a:ext cx="471488" cy="471488"/>
              <a:chOff x="4501356" y="934244"/>
              <a:chExt cx="471488" cy="471488"/>
            </a:xfrm>
            <a:solidFill>
              <a:schemeClr val="bg1"/>
            </a:solidFill>
          </p:grpSpPr>
          <p:sp>
            <p:nvSpPr>
              <p:cNvPr id="32" name="Freeform 40"/>
              <p:cNvSpPr>
                <a:spLocks noEditPoints="1"/>
              </p:cNvSpPr>
              <p:nvPr/>
            </p:nvSpPr>
            <p:spPr bwMode="auto">
              <a:xfrm>
                <a:off x="4704556" y="1137444"/>
                <a:ext cx="65088" cy="63500"/>
              </a:xfrm>
              <a:custGeom>
                <a:avLst/>
                <a:gdLst>
                  <a:gd name="T0" fmla="*/ 391 w 391"/>
                  <a:gd name="T1" fmla="*/ 195 h 391"/>
                  <a:gd name="T2" fmla="*/ 195 w 391"/>
                  <a:gd name="T3" fmla="*/ 391 h 391"/>
                  <a:gd name="T4" fmla="*/ 0 w 391"/>
                  <a:gd name="T5" fmla="*/ 195 h 391"/>
                  <a:gd name="T6" fmla="*/ 195 w 391"/>
                  <a:gd name="T7" fmla="*/ 0 h 391"/>
                  <a:gd name="T8" fmla="*/ 391 w 391"/>
                  <a:gd name="T9" fmla="*/ 195 h 391"/>
                  <a:gd name="T10" fmla="*/ 391 w 391"/>
                  <a:gd name="T11" fmla="*/ 195 h 391"/>
                  <a:gd name="T12" fmla="*/ 391 w 391"/>
                  <a:gd name="T13" fmla="*/ 195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391">
                    <a:moveTo>
                      <a:pt x="391" y="195"/>
                    </a:moveTo>
                    <a:cubicBezTo>
                      <a:pt x="391" y="303"/>
                      <a:pt x="303" y="391"/>
                      <a:pt x="195" y="391"/>
                    </a:cubicBezTo>
                    <a:cubicBezTo>
                      <a:pt x="88" y="391"/>
                      <a:pt x="0" y="303"/>
                      <a:pt x="0" y="195"/>
                    </a:cubicBezTo>
                    <a:cubicBezTo>
                      <a:pt x="0" y="88"/>
                      <a:pt x="88" y="0"/>
                      <a:pt x="195" y="0"/>
                    </a:cubicBezTo>
                    <a:cubicBezTo>
                      <a:pt x="303" y="0"/>
                      <a:pt x="391" y="88"/>
                      <a:pt x="391" y="195"/>
                    </a:cubicBezTo>
                    <a:close/>
                    <a:moveTo>
                      <a:pt x="391" y="195"/>
                    </a:moveTo>
                    <a:cubicBezTo>
                      <a:pt x="391" y="195"/>
                      <a:pt x="391" y="195"/>
                      <a:pt x="391" y="1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41"/>
              <p:cNvSpPr>
                <a:spLocks noEditPoints="1"/>
              </p:cNvSpPr>
              <p:nvPr/>
            </p:nvSpPr>
            <p:spPr bwMode="auto">
              <a:xfrm>
                <a:off x="4501356" y="934244"/>
                <a:ext cx="471488" cy="471488"/>
              </a:xfrm>
              <a:custGeom>
                <a:avLst/>
                <a:gdLst>
                  <a:gd name="T0" fmla="*/ 1512 w 2897"/>
                  <a:gd name="T1" fmla="*/ 2898 h 2898"/>
                  <a:gd name="T2" fmla="*/ 1608 w 2897"/>
                  <a:gd name="T3" fmla="*/ 2638 h 2898"/>
                  <a:gd name="T4" fmla="*/ 2297 w 2897"/>
                  <a:gd name="T5" fmla="*/ 2297 h 2898"/>
                  <a:gd name="T6" fmla="*/ 2637 w 2897"/>
                  <a:gd name="T7" fmla="*/ 1609 h 2898"/>
                  <a:gd name="T8" fmla="*/ 2897 w 2897"/>
                  <a:gd name="T9" fmla="*/ 1513 h 2898"/>
                  <a:gd name="T10" fmla="*/ 2801 w 2897"/>
                  <a:gd name="T11" fmla="*/ 1289 h 2898"/>
                  <a:gd name="T12" fmla="*/ 2554 w 2897"/>
                  <a:gd name="T13" fmla="*/ 982 h 2898"/>
                  <a:gd name="T14" fmla="*/ 1915 w 2897"/>
                  <a:gd name="T15" fmla="*/ 344 h 2898"/>
                  <a:gd name="T16" fmla="*/ 1608 w 2897"/>
                  <a:gd name="T17" fmla="*/ 96 h 2898"/>
                  <a:gd name="T18" fmla="*/ 1384 w 2897"/>
                  <a:gd name="T19" fmla="*/ 0 h 2898"/>
                  <a:gd name="T20" fmla="*/ 1288 w 2897"/>
                  <a:gd name="T21" fmla="*/ 260 h 2898"/>
                  <a:gd name="T22" fmla="*/ 600 w 2897"/>
                  <a:gd name="T23" fmla="*/ 601 h 2898"/>
                  <a:gd name="T24" fmla="*/ 259 w 2897"/>
                  <a:gd name="T25" fmla="*/ 1289 h 2898"/>
                  <a:gd name="T26" fmla="*/ 0 w 2897"/>
                  <a:gd name="T27" fmla="*/ 1385 h 2898"/>
                  <a:gd name="T28" fmla="*/ 96 w 2897"/>
                  <a:gd name="T29" fmla="*/ 1609 h 2898"/>
                  <a:gd name="T30" fmla="*/ 343 w 2897"/>
                  <a:gd name="T31" fmla="*/ 1916 h 2898"/>
                  <a:gd name="T32" fmla="*/ 981 w 2897"/>
                  <a:gd name="T33" fmla="*/ 2554 h 2898"/>
                  <a:gd name="T34" fmla="*/ 1288 w 2897"/>
                  <a:gd name="T35" fmla="*/ 2802 h 2898"/>
                  <a:gd name="T36" fmla="*/ 826 w 2897"/>
                  <a:gd name="T37" fmla="*/ 2071 h 2898"/>
                  <a:gd name="T38" fmla="*/ 722 w 2897"/>
                  <a:gd name="T39" fmla="*/ 1609 h 2898"/>
                  <a:gd name="T40" fmla="*/ 818 w 2897"/>
                  <a:gd name="T41" fmla="*/ 1385 h 2898"/>
                  <a:gd name="T42" fmla="*/ 583 w 2897"/>
                  <a:gd name="T43" fmla="*/ 1289 h 2898"/>
                  <a:gd name="T44" fmla="*/ 1288 w 2897"/>
                  <a:gd name="T45" fmla="*/ 584 h 2898"/>
                  <a:gd name="T46" fmla="*/ 1384 w 2897"/>
                  <a:gd name="T47" fmla="*/ 818 h 2898"/>
                  <a:gd name="T48" fmla="*/ 1608 w 2897"/>
                  <a:gd name="T49" fmla="*/ 722 h 2898"/>
                  <a:gd name="T50" fmla="*/ 2070 w 2897"/>
                  <a:gd name="T51" fmla="*/ 827 h 2898"/>
                  <a:gd name="T52" fmla="*/ 2175 w 2897"/>
                  <a:gd name="T53" fmla="*/ 1289 h 2898"/>
                  <a:gd name="T54" fmla="*/ 2079 w 2897"/>
                  <a:gd name="T55" fmla="*/ 1513 h 2898"/>
                  <a:gd name="T56" fmla="*/ 2313 w 2897"/>
                  <a:gd name="T57" fmla="*/ 1609 h 2898"/>
                  <a:gd name="T58" fmla="*/ 1608 w 2897"/>
                  <a:gd name="T59" fmla="*/ 2314 h 2898"/>
                  <a:gd name="T60" fmla="*/ 1512 w 2897"/>
                  <a:gd name="T61" fmla="*/ 2079 h 2898"/>
                  <a:gd name="T62" fmla="*/ 1288 w 2897"/>
                  <a:gd name="T63" fmla="*/ 2175 h 2898"/>
                  <a:gd name="T64" fmla="*/ 826 w 2897"/>
                  <a:gd name="T65" fmla="*/ 2071 h 2898"/>
                  <a:gd name="T66" fmla="*/ 826 w 2897"/>
                  <a:gd name="T67" fmla="*/ 2071 h 2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97" h="2898">
                    <a:moveTo>
                      <a:pt x="1384" y="2898"/>
                    </a:moveTo>
                    <a:cubicBezTo>
                      <a:pt x="1512" y="2898"/>
                      <a:pt x="1512" y="2898"/>
                      <a:pt x="1512" y="2898"/>
                    </a:cubicBezTo>
                    <a:cubicBezTo>
                      <a:pt x="1565" y="2898"/>
                      <a:pt x="1608" y="2855"/>
                      <a:pt x="1608" y="2802"/>
                    </a:cubicBezTo>
                    <a:cubicBezTo>
                      <a:pt x="1608" y="2638"/>
                      <a:pt x="1608" y="2638"/>
                      <a:pt x="1608" y="2638"/>
                    </a:cubicBezTo>
                    <a:cubicBezTo>
                      <a:pt x="1714" y="2624"/>
                      <a:pt x="1817" y="2596"/>
                      <a:pt x="1915" y="2554"/>
                    </a:cubicBezTo>
                    <a:cubicBezTo>
                      <a:pt x="2058" y="2494"/>
                      <a:pt x="2186" y="2407"/>
                      <a:pt x="2297" y="2297"/>
                    </a:cubicBezTo>
                    <a:cubicBezTo>
                      <a:pt x="2407" y="2187"/>
                      <a:pt x="2493" y="2059"/>
                      <a:pt x="2554" y="1916"/>
                    </a:cubicBezTo>
                    <a:cubicBezTo>
                      <a:pt x="2595" y="1817"/>
                      <a:pt x="2623" y="1714"/>
                      <a:pt x="2637" y="1609"/>
                    </a:cubicBezTo>
                    <a:cubicBezTo>
                      <a:pt x="2801" y="1609"/>
                      <a:pt x="2801" y="1609"/>
                      <a:pt x="2801" y="1609"/>
                    </a:cubicBezTo>
                    <a:cubicBezTo>
                      <a:pt x="2854" y="1609"/>
                      <a:pt x="2897" y="1566"/>
                      <a:pt x="2897" y="1513"/>
                    </a:cubicBezTo>
                    <a:cubicBezTo>
                      <a:pt x="2897" y="1385"/>
                      <a:pt x="2897" y="1385"/>
                      <a:pt x="2897" y="1385"/>
                    </a:cubicBezTo>
                    <a:cubicBezTo>
                      <a:pt x="2897" y="1332"/>
                      <a:pt x="2854" y="1289"/>
                      <a:pt x="2801" y="1289"/>
                    </a:cubicBezTo>
                    <a:cubicBezTo>
                      <a:pt x="2637" y="1289"/>
                      <a:pt x="2637" y="1289"/>
                      <a:pt x="2637" y="1289"/>
                    </a:cubicBezTo>
                    <a:cubicBezTo>
                      <a:pt x="2623" y="1183"/>
                      <a:pt x="2595" y="1081"/>
                      <a:pt x="2554" y="982"/>
                    </a:cubicBezTo>
                    <a:cubicBezTo>
                      <a:pt x="2493" y="839"/>
                      <a:pt x="2407" y="711"/>
                      <a:pt x="2297" y="601"/>
                    </a:cubicBezTo>
                    <a:cubicBezTo>
                      <a:pt x="2186" y="490"/>
                      <a:pt x="2058" y="404"/>
                      <a:pt x="1915" y="344"/>
                    </a:cubicBezTo>
                    <a:cubicBezTo>
                      <a:pt x="1817" y="302"/>
                      <a:pt x="1714" y="274"/>
                      <a:pt x="1608" y="260"/>
                    </a:cubicBezTo>
                    <a:cubicBezTo>
                      <a:pt x="1608" y="96"/>
                      <a:pt x="1608" y="96"/>
                      <a:pt x="1608" y="96"/>
                    </a:cubicBezTo>
                    <a:cubicBezTo>
                      <a:pt x="1608" y="43"/>
                      <a:pt x="1565" y="0"/>
                      <a:pt x="1512" y="0"/>
                    </a:cubicBezTo>
                    <a:cubicBezTo>
                      <a:pt x="1384" y="0"/>
                      <a:pt x="1384" y="0"/>
                      <a:pt x="1384" y="0"/>
                    </a:cubicBezTo>
                    <a:cubicBezTo>
                      <a:pt x="1331" y="0"/>
                      <a:pt x="1288" y="43"/>
                      <a:pt x="1288" y="96"/>
                    </a:cubicBezTo>
                    <a:cubicBezTo>
                      <a:pt x="1288" y="260"/>
                      <a:pt x="1288" y="260"/>
                      <a:pt x="1288" y="260"/>
                    </a:cubicBezTo>
                    <a:cubicBezTo>
                      <a:pt x="1183" y="274"/>
                      <a:pt x="1080" y="302"/>
                      <a:pt x="981" y="344"/>
                    </a:cubicBezTo>
                    <a:cubicBezTo>
                      <a:pt x="838" y="404"/>
                      <a:pt x="710" y="490"/>
                      <a:pt x="600" y="601"/>
                    </a:cubicBezTo>
                    <a:cubicBezTo>
                      <a:pt x="490" y="711"/>
                      <a:pt x="403" y="839"/>
                      <a:pt x="343" y="982"/>
                    </a:cubicBezTo>
                    <a:cubicBezTo>
                      <a:pt x="301" y="1081"/>
                      <a:pt x="273" y="1183"/>
                      <a:pt x="259" y="1289"/>
                    </a:cubicBezTo>
                    <a:cubicBezTo>
                      <a:pt x="96" y="1289"/>
                      <a:pt x="96" y="1289"/>
                      <a:pt x="96" y="1289"/>
                    </a:cubicBezTo>
                    <a:cubicBezTo>
                      <a:pt x="43" y="1289"/>
                      <a:pt x="0" y="1332"/>
                      <a:pt x="0" y="1385"/>
                    </a:cubicBezTo>
                    <a:cubicBezTo>
                      <a:pt x="0" y="1513"/>
                      <a:pt x="0" y="1513"/>
                      <a:pt x="0" y="1513"/>
                    </a:cubicBezTo>
                    <a:cubicBezTo>
                      <a:pt x="0" y="1566"/>
                      <a:pt x="43" y="1609"/>
                      <a:pt x="96" y="1609"/>
                    </a:cubicBezTo>
                    <a:cubicBezTo>
                      <a:pt x="259" y="1609"/>
                      <a:pt x="259" y="1609"/>
                      <a:pt x="259" y="1609"/>
                    </a:cubicBezTo>
                    <a:cubicBezTo>
                      <a:pt x="273" y="1714"/>
                      <a:pt x="301" y="1817"/>
                      <a:pt x="343" y="1916"/>
                    </a:cubicBezTo>
                    <a:cubicBezTo>
                      <a:pt x="403" y="2059"/>
                      <a:pt x="490" y="2187"/>
                      <a:pt x="600" y="2297"/>
                    </a:cubicBezTo>
                    <a:cubicBezTo>
                      <a:pt x="710" y="2407"/>
                      <a:pt x="838" y="2494"/>
                      <a:pt x="981" y="2554"/>
                    </a:cubicBezTo>
                    <a:cubicBezTo>
                      <a:pt x="1080" y="2596"/>
                      <a:pt x="1183" y="2624"/>
                      <a:pt x="1288" y="2638"/>
                    </a:cubicBezTo>
                    <a:cubicBezTo>
                      <a:pt x="1288" y="2802"/>
                      <a:pt x="1288" y="2802"/>
                      <a:pt x="1288" y="2802"/>
                    </a:cubicBezTo>
                    <a:cubicBezTo>
                      <a:pt x="1288" y="2855"/>
                      <a:pt x="1331" y="2898"/>
                      <a:pt x="1384" y="2898"/>
                    </a:cubicBezTo>
                    <a:close/>
                    <a:moveTo>
                      <a:pt x="826" y="2071"/>
                    </a:moveTo>
                    <a:cubicBezTo>
                      <a:pt x="699" y="1943"/>
                      <a:pt x="615" y="1783"/>
                      <a:pt x="583" y="1609"/>
                    </a:cubicBezTo>
                    <a:cubicBezTo>
                      <a:pt x="722" y="1609"/>
                      <a:pt x="722" y="1609"/>
                      <a:pt x="722" y="1609"/>
                    </a:cubicBezTo>
                    <a:cubicBezTo>
                      <a:pt x="775" y="1609"/>
                      <a:pt x="818" y="1566"/>
                      <a:pt x="818" y="1513"/>
                    </a:cubicBezTo>
                    <a:cubicBezTo>
                      <a:pt x="818" y="1385"/>
                      <a:pt x="818" y="1385"/>
                      <a:pt x="818" y="1385"/>
                    </a:cubicBezTo>
                    <a:cubicBezTo>
                      <a:pt x="818" y="1332"/>
                      <a:pt x="775" y="1289"/>
                      <a:pt x="722" y="1289"/>
                    </a:cubicBezTo>
                    <a:cubicBezTo>
                      <a:pt x="583" y="1289"/>
                      <a:pt x="583" y="1289"/>
                      <a:pt x="583" y="1289"/>
                    </a:cubicBezTo>
                    <a:cubicBezTo>
                      <a:pt x="615" y="1115"/>
                      <a:pt x="699" y="955"/>
                      <a:pt x="826" y="827"/>
                    </a:cubicBezTo>
                    <a:cubicBezTo>
                      <a:pt x="954" y="699"/>
                      <a:pt x="1114" y="615"/>
                      <a:pt x="1288" y="584"/>
                    </a:cubicBezTo>
                    <a:cubicBezTo>
                      <a:pt x="1288" y="722"/>
                      <a:pt x="1288" y="722"/>
                      <a:pt x="1288" y="722"/>
                    </a:cubicBezTo>
                    <a:cubicBezTo>
                      <a:pt x="1288" y="775"/>
                      <a:pt x="1331" y="818"/>
                      <a:pt x="1384" y="818"/>
                    </a:cubicBezTo>
                    <a:cubicBezTo>
                      <a:pt x="1512" y="818"/>
                      <a:pt x="1512" y="818"/>
                      <a:pt x="1512" y="818"/>
                    </a:cubicBezTo>
                    <a:cubicBezTo>
                      <a:pt x="1565" y="818"/>
                      <a:pt x="1608" y="775"/>
                      <a:pt x="1608" y="722"/>
                    </a:cubicBezTo>
                    <a:cubicBezTo>
                      <a:pt x="1608" y="584"/>
                      <a:pt x="1608" y="584"/>
                      <a:pt x="1608" y="584"/>
                    </a:cubicBezTo>
                    <a:cubicBezTo>
                      <a:pt x="1782" y="615"/>
                      <a:pt x="1943" y="699"/>
                      <a:pt x="2070" y="827"/>
                    </a:cubicBezTo>
                    <a:cubicBezTo>
                      <a:pt x="2198" y="955"/>
                      <a:pt x="2282" y="1115"/>
                      <a:pt x="2313" y="1289"/>
                    </a:cubicBezTo>
                    <a:cubicBezTo>
                      <a:pt x="2175" y="1289"/>
                      <a:pt x="2175" y="1289"/>
                      <a:pt x="2175" y="1289"/>
                    </a:cubicBezTo>
                    <a:cubicBezTo>
                      <a:pt x="2122" y="1289"/>
                      <a:pt x="2079" y="1332"/>
                      <a:pt x="2079" y="1385"/>
                    </a:cubicBezTo>
                    <a:cubicBezTo>
                      <a:pt x="2079" y="1513"/>
                      <a:pt x="2079" y="1513"/>
                      <a:pt x="2079" y="1513"/>
                    </a:cubicBezTo>
                    <a:cubicBezTo>
                      <a:pt x="2079" y="1566"/>
                      <a:pt x="2122" y="1609"/>
                      <a:pt x="2175" y="1609"/>
                    </a:cubicBezTo>
                    <a:cubicBezTo>
                      <a:pt x="2313" y="1609"/>
                      <a:pt x="2313" y="1609"/>
                      <a:pt x="2313" y="1609"/>
                    </a:cubicBezTo>
                    <a:cubicBezTo>
                      <a:pt x="2282" y="1783"/>
                      <a:pt x="2198" y="1943"/>
                      <a:pt x="2070" y="2071"/>
                    </a:cubicBezTo>
                    <a:cubicBezTo>
                      <a:pt x="1943" y="2199"/>
                      <a:pt x="1782" y="2282"/>
                      <a:pt x="1608" y="2314"/>
                    </a:cubicBezTo>
                    <a:cubicBezTo>
                      <a:pt x="1608" y="2175"/>
                      <a:pt x="1608" y="2175"/>
                      <a:pt x="1608" y="2175"/>
                    </a:cubicBezTo>
                    <a:cubicBezTo>
                      <a:pt x="1608" y="2122"/>
                      <a:pt x="1565" y="2079"/>
                      <a:pt x="1512" y="2079"/>
                    </a:cubicBezTo>
                    <a:cubicBezTo>
                      <a:pt x="1384" y="2079"/>
                      <a:pt x="1384" y="2079"/>
                      <a:pt x="1384" y="2079"/>
                    </a:cubicBezTo>
                    <a:cubicBezTo>
                      <a:pt x="1331" y="2079"/>
                      <a:pt x="1288" y="2122"/>
                      <a:pt x="1288" y="2175"/>
                    </a:cubicBezTo>
                    <a:cubicBezTo>
                      <a:pt x="1288" y="2314"/>
                      <a:pt x="1288" y="2314"/>
                      <a:pt x="1288" y="2314"/>
                    </a:cubicBezTo>
                    <a:cubicBezTo>
                      <a:pt x="1114" y="2282"/>
                      <a:pt x="954" y="2199"/>
                      <a:pt x="826" y="2071"/>
                    </a:cubicBezTo>
                    <a:close/>
                    <a:moveTo>
                      <a:pt x="826" y="2071"/>
                    </a:moveTo>
                    <a:cubicBezTo>
                      <a:pt x="826" y="2071"/>
                      <a:pt x="826" y="2071"/>
                      <a:pt x="826" y="20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4" name="Gruppieren 33"/>
          <p:cNvGrpSpPr/>
          <p:nvPr userDrawn="1"/>
        </p:nvGrpSpPr>
        <p:grpSpPr>
          <a:xfrm>
            <a:off x="927140" y="5366452"/>
            <a:ext cx="711327" cy="592360"/>
            <a:chOff x="1350233" y="5399810"/>
            <a:chExt cx="711512" cy="592360"/>
          </a:xfrm>
        </p:grpSpPr>
        <p:sp>
          <p:nvSpPr>
            <p:cNvPr id="35" name="Rectangle 32"/>
            <p:cNvSpPr/>
            <p:nvPr userDrawn="1"/>
          </p:nvSpPr>
          <p:spPr>
            <a:xfrm>
              <a:off x="1350233" y="5399810"/>
              <a:ext cx="711512" cy="59236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sp>
          <p:nvSpPr>
            <p:cNvPr id="36" name="Freeform 155"/>
            <p:cNvSpPr>
              <a:spLocks noEditPoints="1"/>
            </p:cNvSpPr>
            <p:nvPr userDrawn="1"/>
          </p:nvSpPr>
          <p:spPr bwMode="auto">
            <a:xfrm>
              <a:off x="1502258" y="5478762"/>
              <a:ext cx="387950" cy="434455"/>
            </a:xfrm>
            <a:custGeom>
              <a:avLst/>
              <a:gdLst>
                <a:gd name="T0" fmla="*/ 111 w 131"/>
                <a:gd name="T1" fmla="*/ 74 h 147"/>
                <a:gd name="T2" fmla="*/ 82 w 131"/>
                <a:gd name="T3" fmla="*/ 58 h 147"/>
                <a:gd name="T4" fmla="*/ 117 w 131"/>
                <a:gd name="T5" fmla="*/ 56 h 147"/>
                <a:gd name="T6" fmla="*/ 129 w 131"/>
                <a:gd name="T7" fmla="*/ 34 h 147"/>
                <a:gd name="T8" fmla="*/ 111 w 131"/>
                <a:gd name="T9" fmla="*/ 16 h 147"/>
                <a:gd name="T10" fmla="*/ 66 w 131"/>
                <a:gd name="T11" fmla="*/ 0 h 147"/>
                <a:gd name="T12" fmla="*/ 49 w 131"/>
                <a:gd name="T13" fmla="*/ 31 h 147"/>
                <a:gd name="T14" fmla="*/ 14 w 131"/>
                <a:gd name="T15" fmla="*/ 34 h 147"/>
                <a:gd name="T16" fmla="*/ 3 w 131"/>
                <a:gd name="T17" fmla="*/ 58 h 147"/>
                <a:gd name="T18" fmla="*/ 20 w 131"/>
                <a:gd name="T19" fmla="*/ 74 h 147"/>
                <a:gd name="T20" fmla="*/ 49 w 131"/>
                <a:gd name="T21" fmla="*/ 141 h 147"/>
                <a:gd name="T22" fmla="*/ 76 w 131"/>
                <a:gd name="T23" fmla="*/ 147 h 147"/>
                <a:gd name="T24" fmla="*/ 82 w 131"/>
                <a:gd name="T25" fmla="*/ 116 h 147"/>
                <a:gd name="T26" fmla="*/ 117 w 131"/>
                <a:gd name="T27" fmla="*/ 114 h 147"/>
                <a:gd name="T28" fmla="*/ 129 w 131"/>
                <a:gd name="T29" fmla="*/ 92 h 147"/>
                <a:gd name="T30" fmla="*/ 49 w 131"/>
                <a:gd name="T31" fmla="*/ 64 h 147"/>
                <a:gd name="T32" fmla="*/ 11 w 131"/>
                <a:gd name="T33" fmla="*/ 53 h 147"/>
                <a:gd name="T34" fmla="*/ 49 w 131"/>
                <a:gd name="T35" fmla="*/ 41 h 147"/>
                <a:gd name="T36" fmla="*/ 76 w 131"/>
                <a:gd name="T37" fmla="*/ 55 h 147"/>
                <a:gd name="T38" fmla="*/ 55 w 131"/>
                <a:gd name="T39" fmla="*/ 43 h 147"/>
                <a:gd name="T40" fmla="*/ 76 w 131"/>
                <a:gd name="T41" fmla="*/ 55 h 147"/>
                <a:gd name="T42" fmla="*/ 76 w 131"/>
                <a:gd name="T43" fmla="*/ 31 h 147"/>
                <a:gd name="T44" fmla="*/ 55 w 131"/>
                <a:gd name="T45" fmla="*/ 18 h 147"/>
                <a:gd name="T46" fmla="*/ 55 w 131"/>
                <a:gd name="T47" fmla="*/ 67 h 147"/>
                <a:gd name="T48" fmla="*/ 76 w 131"/>
                <a:gd name="T49" fmla="*/ 80 h 147"/>
                <a:gd name="T50" fmla="*/ 55 w 131"/>
                <a:gd name="T51" fmla="*/ 67 h 147"/>
                <a:gd name="T52" fmla="*/ 76 w 131"/>
                <a:gd name="T53" fmla="*/ 104 h 147"/>
                <a:gd name="T54" fmla="*/ 55 w 131"/>
                <a:gd name="T55" fmla="*/ 92 h 147"/>
                <a:gd name="T56" fmla="*/ 55 w 131"/>
                <a:gd name="T57" fmla="*/ 129 h 147"/>
                <a:gd name="T58" fmla="*/ 76 w 131"/>
                <a:gd name="T59" fmla="*/ 116 h 147"/>
                <a:gd name="T60" fmla="*/ 55 w 131"/>
                <a:gd name="T61" fmla="*/ 129 h 147"/>
                <a:gd name="T62" fmla="*/ 111 w 131"/>
                <a:gd name="T63" fmla="*/ 49 h 147"/>
                <a:gd name="T64" fmla="*/ 82 w 131"/>
                <a:gd name="T65" fmla="*/ 25 h 147"/>
                <a:gd name="T66" fmla="*/ 120 w 131"/>
                <a:gd name="T67" fmla="*/ 38 h 147"/>
                <a:gd name="T68" fmla="*/ 82 w 131"/>
                <a:gd name="T69" fmla="*/ 107 h 147"/>
                <a:gd name="T70" fmla="*/ 110 w 131"/>
                <a:gd name="T71" fmla="*/ 84 h 147"/>
                <a:gd name="T72" fmla="*/ 111 w 131"/>
                <a:gd name="T73" fmla="*/ 107 h 147"/>
                <a:gd name="T74" fmla="*/ 111 w 131"/>
                <a:gd name="T75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47">
                  <a:moveTo>
                    <a:pt x="117" y="77"/>
                  </a:moveTo>
                  <a:cubicBezTo>
                    <a:pt x="116" y="75"/>
                    <a:pt x="114" y="74"/>
                    <a:pt x="111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14" y="58"/>
                    <a:pt x="116" y="57"/>
                    <a:pt x="117" y="56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37"/>
                    <a:pt x="129" y="34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6" y="17"/>
                    <a:pt x="114" y="16"/>
                    <a:pt x="111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7"/>
                    <a:pt x="75" y="0"/>
                    <a:pt x="66" y="0"/>
                  </a:cubicBezTo>
                  <a:cubicBezTo>
                    <a:pt x="57" y="0"/>
                    <a:pt x="49" y="7"/>
                    <a:pt x="49" y="17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8" y="31"/>
                    <a:pt x="15" y="32"/>
                    <a:pt x="14" y="34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0" y="52"/>
                    <a:pt x="1" y="56"/>
                    <a:pt x="3" y="5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6" y="73"/>
                    <a:pt x="18" y="74"/>
                    <a:pt x="20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141"/>
                    <a:pt x="49" y="141"/>
                    <a:pt x="49" y="141"/>
                  </a:cubicBezTo>
                  <a:cubicBezTo>
                    <a:pt x="49" y="144"/>
                    <a:pt x="52" y="147"/>
                    <a:pt x="55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80" y="147"/>
                    <a:pt x="82" y="144"/>
                    <a:pt x="82" y="141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4" y="116"/>
                    <a:pt x="116" y="116"/>
                    <a:pt x="117" y="11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31" y="99"/>
                    <a:pt x="131" y="95"/>
                    <a:pt x="129" y="92"/>
                  </a:cubicBezTo>
                  <a:lnTo>
                    <a:pt x="117" y="77"/>
                  </a:lnTo>
                  <a:close/>
                  <a:moveTo>
                    <a:pt x="49" y="64"/>
                  </a:moveTo>
                  <a:cubicBezTo>
                    <a:pt x="21" y="64"/>
                    <a:pt x="21" y="64"/>
                    <a:pt x="21" y="6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49" y="41"/>
                    <a:pt x="49" y="41"/>
                    <a:pt x="49" y="41"/>
                  </a:cubicBezTo>
                  <a:lnTo>
                    <a:pt x="49" y="64"/>
                  </a:lnTo>
                  <a:close/>
                  <a:moveTo>
                    <a:pt x="76" y="55"/>
                  </a:moveTo>
                  <a:cubicBezTo>
                    <a:pt x="55" y="55"/>
                    <a:pt x="55" y="55"/>
                    <a:pt x="55" y="55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76" y="43"/>
                    <a:pt x="76" y="43"/>
                    <a:pt x="76" y="43"/>
                  </a:cubicBezTo>
                  <a:lnTo>
                    <a:pt x="76" y="55"/>
                  </a:lnTo>
                  <a:close/>
                  <a:moveTo>
                    <a:pt x="76" y="18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18"/>
                    <a:pt x="55" y="18"/>
                    <a:pt x="55" y="18"/>
                  </a:cubicBezTo>
                  <a:lnTo>
                    <a:pt x="76" y="18"/>
                  </a:lnTo>
                  <a:close/>
                  <a:moveTo>
                    <a:pt x="55" y="67"/>
                  </a:moveTo>
                  <a:cubicBezTo>
                    <a:pt x="76" y="67"/>
                    <a:pt x="76" y="67"/>
                    <a:pt x="76" y="67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55" y="80"/>
                    <a:pt x="55" y="80"/>
                    <a:pt x="55" y="80"/>
                  </a:cubicBezTo>
                  <a:lnTo>
                    <a:pt x="55" y="67"/>
                  </a:lnTo>
                  <a:close/>
                  <a:moveTo>
                    <a:pt x="76" y="92"/>
                  </a:moveTo>
                  <a:cubicBezTo>
                    <a:pt x="76" y="104"/>
                    <a:pt x="76" y="104"/>
                    <a:pt x="76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92"/>
                    <a:pt x="55" y="92"/>
                    <a:pt x="55" y="92"/>
                  </a:cubicBezTo>
                  <a:lnTo>
                    <a:pt x="76" y="92"/>
                  </a:lnTo>
                  <a:close/>
                  <a:moveTo>
                    <a:pt x="55" y="129"/>
                  </a:moveTo>
                  <a:cubicBezTo>
                    <a:pt x="55" y="116"/>
                    <a:pt x="55" y="116"/>
                    <a:pt x="55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129"/>
                    <a:pt x="76" y="129"/>
                    <a:pt x="76" y="129"/>
                  </a:cubicBezTo>
                  <a:lnTo>
                    <a:pt x="55" y="129"/>
                  </a:lnTo>
                  <a:close/>
                  <a:moveTo>
                    <a:pt x="120" y="38"/>
                  </a:moveTo>
                  <a:cubicBezTo>
                    <a:pt x="111" y="49"/>
                    <a:pt x="111" y="49"/>
                    <a:pt x="111" y="49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110" y="25"/>
                    <a:pt x="110" y="25"/>
                    <a:pt x="110" y="25"/>
                  </a:cubicBezTo>
                  <a:lnTo>
                    <a:pt x="120" y="38"/>
                  </a:lnTo>
                  <a:close/>
                  <a:moveTo>
                    <a:pt x="111" y="107"/>
                  </a:moveTo>
                  <a:cubicBezTo>
                    <a:pt x="82" y="107"/>
                    <a:pt x="82" y="107"/>
                    <a:pt x="82" y="107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110" y="84"/>
                    <a:pt x="110" y="84"/>
                    <a:pt x="110" y="84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11" y="107"/>
                  </a:lnTo>
                  <a:close/>
                  <a:moveTo>
                    <a:pt x="111" y="107"/>
                  </a:moveTo>
                  <a:cubicBezTo>
                    <a:pt x="111" y="107"/>
                    <a:pt x="111" y="107"/>
                    <a:pt x="111" y="107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799" kern="0" dirty="0">
                <a:solidFill>
                  <a:srgbClr val="AFAFAF"/>
                </a:solidFill>
              </a:endParaRPr>
            </a:p>
          </p:txBody>
        </p:sp>
      </p:grpSp>
      <p:grpSp>
        <p:nvGrpSpPr>
          <p:cNvPr id="37" name="Group 34"/>
          <p:cNvGrpSpPr/>
          <p:nvPr userDrawn="1"/>
        </p:nvGrpSpPr>
        <p:grpSpPr>
          <a:xfrm>
            <a:off x="927140" y="1373963"/>
            <a:ext cx="711327" cy="592360"/>
            <a:chOff x="3756155" y="1771951"/>
            <a:chExt cx="711512" cy="592360"/>
          </a:xfrm>
        </p:grpSpPr>
        <p:sp>
          <p:nvSpPr>
            <p:cNvPr id="38" name="Rectangle 35"/>
            <p:cNvSpPr/>
            <p:nvPr/>
          </p:nvSpPr>
          <p:spPr>
            <a:xfrm>
              <a:off x="3756155" y="1771951"/>
              <a:ext cx="711512" cy="592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sp>
          <p:nvSpPr>
            <p:cNvPr id="39" name="Freeform 172"/>
            <p:cNvSpPr>
              <a:spLocks noEditPoints="1"/>
            </p:cNvSpPr>
            <p:nvPr/>
          </p:nvSpPr>
          <p:spPr bwMode="auto">
            <a:xfrm>
              <a:off x="3914589" y="1875288"/>
              <a:ext cx="410966" cy="399556"/>
            </a:xfrm>
            <a:custGeom>
              <a:avLst/>
              <a:gdLst>
                <a:gd name="T0" fmla="*/ 22 w 45"/>
                <a:gd name="T1" fmla="*/ 0 h 45"/>
                <a:gd name="T2" fmla="*/ 0 w 45"/>
                <a:gd name="T3" fmla="*/ 22 h 45"/>
                <a:gd name="T4" fmla="*/ 22 w 45"/>
                <a:gd name="T5" fmla="*/ 45 h 45"/>
                <a:gd name="T6" fmla="*/ 45 w 45"/>
                <a:gd name="T7" fmla="*/ 22 h 45"/>
                <a:gd name="T8" fmla="*/ 22 w 45"/>
                <a:gd name="T9" fmla="*/ 0 h 45"/>
                <a:gd name="T10" fmla="*/ 42 w 45"/>
                <a:gd name="T11" fmla="*/ 22 h 45"/>
                <a:gd name="T12" fmla="*/ 38 w 45"/>
                <a:gd name="T13" fmla="*/ 34 h 45"/>
                <a:gd name="T14" fmla="*/ 37 w 45"/>
                <a:gd name="T15" fmla="*/ 31 h 45"/>
                <a:gd name="T16" fmla="*/ 38 w 45"/>
                <a:gd name="T17" fmla="*/ 24 h 45"/>
                <a:gd name="T18" fmla="*/ 35 w 45"/>
                <a:gd name="T19" fmla="*/ 19 h 45"/>
                <a:gd name="T20" fmla="*/ 30 w 45"/>
                <a:gd name="T21" fmla="*/ 16 h 45"/>
                <a:gd name="T22" fmla="*/ 33 w 45"/>
                <a:gd name="T23" fmla="*/ 8 h 45"/>
                <a:gd name="T24" fmla="*/ 28 w 45"/>
                <a:gd name="T25" fmla="*/ 6 h 45"/>
                <a:gd name="T26" fmla="*/ 29 w 45"/>
                <a:gd name="T27" fmla="*/ 4 h 45"/>
                <a:gd name="T28" fmla="*/ 42 w 45"/>
                <a:gd name="T29" fmla="*/ 22 h 45"/>
                <a:gd name="T30" fmla="*/ 20 w 45"/>
                <a:gd name="T31" fmla="*/ 3 h 45"/>
                <a:gd name="T32" fmla="*/ 17 w 45"/>
                <a:gd name="T33" fmla="*/ 5 h 45"/>
                <a:gd name="T34" fmla="*/ 14 w 45"/>
                <a:gd name="T35" fmla="*/ 8 h 45"/>
                <a:gd name="T36" fmla="*/ 11 w 45"/>
                <a:gd name="T37" fmla="*/ 12 h 45"/>
                <a:gd name="T38" fmla="*/ 13 w 45"/>
                <a:gd name="T39" fmla="*/ 14 h 45"/>
                <a:gd name="T40" fmla="*/ 16 w 45"/>
                <a:gd name="T41" fmla="*/ 15 h 45"/>
                <a:gd name="T42" fmla="*/ 23 w 45"/>
                <a:gd name="T43" fmla="*/ 22 h 45"/>
                <a:gd name="T44" fmla="*/ 18 w 45"/>
                <a:gd name="T45" fmla="*/ 28 h 45"/>
                <a:gd name="T46" fmla="*/ 17 w 45"/>
                <a:gd name="T47" fmla="*/ 31 h 45"/>
                <a:gd name="T48" fmla="*/ 17 w 45"/>
                <a:gd name="T49" fmla="*/ 37 h 45"/>
                <a:gd name="T50" fmla="*/ 13 w 45"/>
                <a:gd name="T51" fmla="*/ 32 h 45"/>
                <a:gd name="T52" fmla="*/ 12 w 45"/>
                <a:gd name="T53" fmla="*/ 27 h 45"/>
                <a:gd name="T54" fmla="*/ 8 w 45"/>
                <a:gd name="T55" fmla="*/ 22 h 45"/>
                <a:gd name="T56" fmla="*/ 10 w 45"/>
                <a:gd name="T57" fmla="*/ 17 h 45"/>
                <a:gd name="T58" fmla="*/ 5 w 45"/>
                <a:gd name="T59" fmla="*/ 16 h 45"/>
                <a:gd name="T60" fmla="*/ 20 w 45"/>
                <a:gd name="T61" fmla="*/ 3 h 45"/>
                <a:gd name="T62" fmla="*/ 16 w 45"/>
                <a:gd name="T63" fmla="*/ 41 h 45"/>
                <a:gd name="T64" fmla="*/ 19 w 45"/>
                <a:gd name="T65" fmla="*/ 39 h 45"/>
                <a:gd name="T66" fmla="*/ 22 w 45"/>
                <a:gd name="T67" fmla="*/ 38 h 45"/>
                <a:gd name="T68" fmla="*/ 28 w 45"/>
                <a:gd name="T69" fmla="*/ 37 h 45"/>
                <a:gd name="T70" fmla="*/ 33 w 45"/>
                <a:gd name="T71" fmla="*/ 38 h 45"/>
                <a:gd name="T72" fmla="*/ 22 w 45"/>
                <a:gd name="T73" fmla="*/ 42 h 45"/>
                <a:gd name="T74" fmla="*/ 16 w 45"/>
                <a:gd name="T75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5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  <a:moveTo>
                    <a:pt x="42" y="22"/>
                  </a:moveTo>
                  <a:cubicBezTo>
                    <a:pt x="42" y="27"/>
                    <a:pt x="40" y="31"/>
                    <a:pt x="38" y="34"/>
                  </a:cubicBezTo>
                  <a:cubicBezTo>
                    <a:pt x="37" y="34"/>
                    <a:pt x="36" y="32"/>
                    <a:pt x="37" y="31"/>
                  </a:cubicBezTo>
                  <a:cubicBezTo>
                    <a:pt x="38" y="29"/>
                    <a:pt x="38" y="25"/>
                    <a:pt x="38" y="24"/>
                  </a:cubicBezTo>
                  <a:cubicBezTo>
                    <a:pt x="38" y="23"/>
                    <a:pt x="37" y="19"/>
                    <a:pt x="35" y="19"/>
                  </a:cubicBezTo>
                  <a:cubicBezTo>
                    <a:pt x="33" y="19"/>
                    <a:pt x="32" y="19"/>
                    <a:pt x="30" y="16"/>
                  </a:cubicBezTo>
                  <a:cubicBezTo>
                    <a:pt x="28" y="11"/>
                    <a:pt x="35" y="10"/>
                    <a:pt x="33" y="8"/>
                  </a:cubicBezTo>
                  <a:cubicBezTo>
                    <a:pt x="32" y="7"/>
                    <a:pt x="28" y="11"/>
                    <a:pt x="28" y="6"/>
                  </a:cubicBezTo>
                  <a:cubicBezTo>
                    <a:pt x="28" y="5"/>
                    <a:pt x="28" y="5"/>
                    <a:pt x="29" y="4"/>
                  </a:cubicBezTo>
                  <a:cubicBezTo>
                    <a:pt x="36" y="7"/>
                    <a:pt x="42" y="14"/>
                    <a:pt x="42" y="22"/>
                  </a:cubicBezTo>
                  <a:close/>
                  <a:moveTo>
                    <a:pt x="20" y="3"/>
                  </a:moveTo>
                  <a:cubicBezTo>
                    <a:pt x="19" y="4"/>
                    <a:pt x="18" y="5"/>
                    <a:pt x="17" y="5"/>
                  </a:cubicBezTo>
                  <a:cubicBezTo>
                    <a:pt x="16" y="7"/>
                    <a:pt x="15" y="7"/>
                    <a:pt x="14" y="8"/>
                  </a:cubicBezTo>
                  <a:cubicBezTo>
                    <a:pt x="13" y="9"/>
                    <a:pt x="11" y="11"/>
                    <a:pt x="11" y="12"/>
                  </a:cubicBezTo>
                  <a:cubicBezTo>
                    <a:pt x="11" y="13"/>
                    <a:pt x="12" y="15"/>
                    <a:pt x="13" y="14"/>
                  </a:cubicBezTo>
                  <a:cubicBezTo>
                    <a:pt x="13" y="14"/>
                    <a:pt x="15" y="14"/>
                    <a:pt x="16" y="15"/>
                  </a:cubicBezTo>
                  <a:cubicBezTo>
                    <a:pt x="18" y="15"/>
                    <a:pt x="26" y="15"/>
                    <a:pt x="23" y="22"/>
                  </a:cubicBezTo>
                  <a:cubicBezTo>
                    <a:pt x="22" y="24"/>
                    <a:pt x="19" y="24"/>
                    <a:pt x="18" y="28"/>
                  </a:cubicBezTo>
                  <a:cubicBezTo>
                    <a:pt x="18" y="28"/>
                    <a:pt x="17" y="30"/>
                    <a:pt x="17" y="31"/>
                  </a:cubicBezTo>
                  <a:cubicBezTo>
                    <a:pt x="17" y="32"/>
                    <a:pt x="18" y="37"/>
                    <a:pt x="17" y="37"/>
                  </a:cubicBezTo>
                  <a:cubicBezTo>
                    <a:pt x="16" y="37"/>
                    <a:pt x="13" y="33"/>
                    <a:pt x="13" y="32"/>
                  </a:cubicBezTo>
                  <a:cubicBezTo>
                    <a:pt x="13" y="31"/>
                    <a:pt x="12" y="29"/>
                    <a:pt x="12" y="27"/>
                  </a:cubicBezTo>
                  <a:cubicBezTo>
                    <a:pt x="12" y="25"/>
                    <a:pt x="8" y="25"/>
                    <a:pt x="8" y="22"/>
                  </a:cubicBezTo>
                  <a:cubicBezTo>
                    <a:pt x="8" y="19"/>
                    <a:pt x="10" y="18"/>
                    <a:pt x="10" y="17"/>
                  </a:cubicBezTo>
                  <a:cubicBezTo>
                    <a:pt x="9" y="16"/>
                    <a:pt x="6" y="16"/>
                    <a:pt x="5" y="16"/>
                  </a:cubicBezTo>
                  <a:cubicBezTo>
                    <a:pt x="7" y="9"/>
                    <a:pt x="13" y="4"/>
                    <a:pt x="20" y="3"/>
                  </a:cubicBezTo>
                  <a:close/>
                  <a:moveTo>
                    <a:pt x="16" y="41"/>
                  </a:moveTo>
                  <a:cubicBezTo>
                    <a:pt x="18" y="40"/>
                    <a:pt x="18" y="39"/>
                    <a:pt x="19" y="39"/>
                  </a:cubicBezTo>
                  <a:cubicBezTo>
                    <a:pt x="20" y="39"/>
                    <a:pt x="21" y="39"/>
                    <a:pt x="22" y="38"/>
                  </a:cubicBezTo>
                  <a:cubicBezTo>
                    <a:pt x="23" y="38"/>
                    <a:pt x="26" y="37"/>
                    <a:pt x="28" y="37"/>
                  </a:cubicBezTo>
                  <a:cubicBezTo>
                    <a:pt x="29" y="37"/>
                    <a:pt x="32" y="37"/>
                    <a:pt x="33" y="38"/>
                  </a:cubicBezTo>
                  <a:cubicBezTo>
                    <a:pt x="30" y="40"/>
                    <a:pt x="26" y="42"/>
                    <a:pt x="22" y="42"/>
                  </a:cubicBezTo>
                  <a:cubicBezTo>
                    <a:pt x="20" y="42"/>
                    <a:pt x="18" y="41"/>
                    <a:pt x="16" y="4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999">
                <a:solidFill>
                  <a:srgbClr val="344B4A"/>
                </a:solidFill>
              </a:endParaRPr>
            </a:p>
          </p:txBody>
        </p:sp>
      </p:grp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12100" y="1448780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812100" y="2114854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812100" y="2780928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9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1812100" y="3447002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1812100" y="4113076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1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1812100" y="4779150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812100" y="5445224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1010532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_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9" y="684008"/>
            <a:ext cx="4418690" cy="1758458"/>
          </a:xfrm>
          <a:prstGeom prst="rect">
            <a:avLst/>
          </a:prstGeom>
        </p:spPr>
      </p:pic>
      <p:sp>
        <p:nvSpPr>
          <p:cNvPr id="15" name="Title 2"/>
          <p:cNvSpPr>
            <a:spLocks noGrp="1"/>
          </p:cNvSpPr>
          <p:nvPr>
            <p:ph type="title"/>
          </p:nvPr>
        </p:nvSpPr>
        <p:spPr>
          <a:xfrm>
            <a:off x="707707" y="2493448"/>
            <a:ext cx="10782301" cy="2114326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6767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CA" dirty="0"/>
          </a:p>
        </p:txBody>
      </p:sp>
      <p:sp>
        <p:nvSpPr>
          <p:cNvPr id="16" name="Textplatzhalter 11"/>
          <p:cNvSpPr>
            <a:spLocks noGrp="1"/>
          </p:cNvSpPr>
          <p:nvPr>
            <p:ph type="body" sz="quarter" idx="11"/>
          </p:nvPr>
        </p:nvSpPr>
        <p:spPr>
          <a:xfrm>
            <a:off x="3580430" y="4626650"/>
            <a:ext cx="5057321" cy="14666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rgbClr val="FF6400"/>
                </a:solidFill>
              </a:defRPr>
            </a:lvl1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301681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_Col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911187" y="476672"/>
            <a:ext cx="10366452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911187" y="1052736"/>
            <a:ext cx="10366452" cy="32403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Agenda</a:t>
            </a:r>
          </a:p>
        </p:txBody>
      </p:sp>
      <p:grpSp>
        <p:nvGrpSpPr>
          <p:cNvPr id="9" name="Group 7"/>
          <p:cNvGrpSpPr/>
          <p:nvPr userDrawn="1"/>
        </p:nvGrpSpPr>
        <p:grpSpPr>
          <a:xfrm>
            <a:off x="927140" y="2039873"/>
            <a:ext cx="711327" cy="592360"/>
            <a:chOff x="3751266" y="2411176"/>
            <a:chExt cx="711512" cy="592360"/>
          </a:xfrm>
        </p:grpSpPr>
        <p:sp>
          <p:nvSpPr>
            <p:cNvPr id="10" name="Rectangle 8"/>
            <p:cNvSpPr/>
            <p:nvPr/>
          </p:nvSpPr>
          <p:spPr>
            <a:xfrm>
              <a:off x="3751266" y="2411176"/>
              <a:ext cx="711512" cy="5923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1" name="Group 9"/>
            <p:cNvGrpSpPr>
              <a:grpSpLocks noChangeAspect="1"/>
            </p:cNvGrpSpPr>
            <p:nvPr/>
          </p:nvGrpSpPr>
          <p:grpSpPr>
            <a:xfrm>
              <a:off x="3953959" y="2517696"/>
              <a:ext cx="382551" cy="396000"/>
              <a:chOff x="10913269" y="4616450"/>
              <a:chExt cx="406401" cy="420688"/>
            </a:xfrm>
            <a:solidFill>
              <a:schemeClr val="bg1"/>
            </a:solidFill>
          </p:grpSpPr>
          <p:sp>
            <p:nvSpPr>
              <p:cNvPr id="12" name="Freeform 87"/>
              <p:cNvSpPr>
                <a:spLocks noEditPoints="1"/>
              </p:cNvSpPr>
              <p:nvPr/>
            </p:nvSpPr>
            <p:spPr bwMode="auto">
              <a:xfrm>
                <a:off x="10913269" y="4616450"/>
                <a:ext cx="307975" cy="404812"/>
              </a:xfrm>
              <a:custGeom>
                <a:avLst/>
                <a:gdLst>
                  <a:gd name="T0" fmla="*/ 184 w 291"/>
                  <a:gd name="T1" fmla="*/ 252 h 384"/>
                  <a:gd name="T2" fmla="*/ 226 w 291"/>
                  <a:gd name="T3" fmla="*/ 264 h 384"/>
                  <a:gd name="T4" fmla="*/ 291 w 291"/>
                  <a:gd name="T5" fmla="*/ 200 h 384"/>
                  <a:gd name="T6" fmla="*/ 291 w 291"/>
                  <a:gd name="T7" fmla="*/ 19 h 384"/>
                  <a:gd name="T8" fmla="*/ 272 w 291"/>
                  <a:gd name="T9" fmla="*/ 0 h 384"/>
                  <a:gd name="T10" fmla="*/ 17 w 291"/>
                  <a:gd name="T11" fmla="*/ 0 h 384"/>
                  <a:gd name="T12" fmla="*/ 0 w 291"/>
                  <a:gd name="T13" fmla="*/ 19 h 384"/>
                  <a:gd name="T14" fmla="*/ 0 w 291"/>
                  <a:gd name="T15" fmla="*/ 366 h 384"/>
                  <a:gd name="T16" fmla="*/ 17 w 291"/>
                  <a:gd name="T17" fmla="*/ 384 h 384"/>
                  <a:gd name="T18" fmla="*/ 140 w 291"/>
                  <a:gd name="T19" fmla="*/ 384 h 384"/>
                  <a:gd name="T20" fmla="*/ 132 w 291"/>
                  <a:gd name="T21" fmla="*/ 377 h 384"/>
                  <a:gd name="T22" fmla="*/ 110 w 291"/>
                  <a:gd name="T23" fmla="*/ 325 h 384"/>
                  <a:gd name="T24" fmla="*/ 132 w 291"/>
                  <a:gd name="T25" fmla="*/ 273 h 384"/>
                  <a:gd name="T26" fmla="*/ 184 w 291"/>
                  <a:gd name="T27" fmla="*/ 252 h 384"/>
                  <a:gd name="T28" fmla="*/ 96 w 291"/>
                  <a:gd name="T29" fmla="*/ 51 h 384"/>
                  <a:gd name="T30" fmla="*/ 115 w 291"/>
                  <a:gd name="T31" fmla="*/ 32 h 384"/>
                  <a:gd name="T32" fmla="*/ 241 w 291"/>
                  <a:gd name="T33" fmla="*/ 32 h 384"/>
                  <a:gd name="T34" fmla="*/ 259 w 291"/>
                  <a:gd name="T35" fmla="*/ 51 h 384"/>
                  <a:gd name="T36" fmla="*/ 259 w 291"/>
                  <a:gd name="T37" fmla="*/ 58 h 384"/>
                  <a:gd name="T38" fmla="*/ 241 w 291"/>
                  <a:gd name="T39" fmla="*/ 77 h 384"/>
                  <a:gd name="T40" fmla="*/ 115 w 291"/>
                  <a:gd name="T41" fmla="*/ 77 h 384"/>
                  <a:gd name="T42" fmla="*/ 96 w 291"/>
                  <a:gd name="T43" fmla="*/ 58 h 384"/>
                  <a:gd name="T44" fmla="*/ 96 w 291"/>
                  <a:gd name="T45" fmla="*/ 51 h 384"/>
                  <a:gd name="T46" fmla="*/ 96 w 291"/>
                  <a:gd name="T47" fmla="*/ 121 h 384"/>
                  <a:gd name="T48" fmla="*/ 115 w 291"/>
                  <a:gd name="T49" fmla="*/ 102 h 384"/>
                  <a:gd name="T50" fmla="*/ 241 w 291"/>
                  <a:gd name="T51" fmla="*/ 102 h 384"/>
                  <a:gd name="T52" fmla="*/ 259 w 291"/>
                  <a:gd name="T53" fmla="*/ 121 h 384"/>
                  <a:gd name="T54" fmla="*/ 259 w 291"/>
                  <a:gd name="T55" fmla="*/ 129 h 384"/>
                  <a:gd name="T56" fmla="*/ 241 w 291"/>
                  <a:gd name="T57" fmla="*/ 147 h 384"/>
                  <a:gd name="T58" fmla="*/ 115 w 291"/>
                  <a:gd name="T59" fmla="*/ 147 h 384"/>
                  <a:gd name="T60" fmla="*/ 96 w 291"/>
                  <a:gd name="T61" fmla="*/ 129 h 384"/>
                  <a:gd name="T62" fmla="*/ 96 w 291"/>
                  <a:gd name="T63" fmla="*/ 121 h 384"/>
                  <a:gd name="T64" fmla="*/ 52 w 291"/>
                  <a:gd name="T65" fmla="*/ 215 h 384"/>
                  <a:gd name="T66" fmla="*/ 30 w 291"/>
                  <a:gd name="T67" fmla="*/ 194 h 384"/>
                  <a:gd name="T68" fmla="*/ 52 w 291"/>
                  <a:gd name="T69" fmla="*/ 172 h 384"/>
                  <a:gd name="T70" fmla="*/ 73 w 291"/>
                  <a:gd name="T71" fmla="*/ 194 h 384"/>
                  <a:gd name="T72" fmla="*/ 52 w 291"/>
                  <a:gd name="T73" fmla="*/ 215 h 384"/>
                  <a:gd name="T74" fmla="*/ 52 w 291"/>
                  <a:gd name="T75" fmla="*/ 144 h 384"/>
                  <a:gd name="T76" fmla="*/ 30 w 291"/>
                  <a:gd name="T77" fmla="*/ 122 h 384"/>
                  <a:gd name="T78" fmla="*/ 52 w 291"/>
                  <a:gd name="T79" fmla="*/ 100 h 384"/>
                  <a:gd name="T80" fmla="*/ 73 w 291"/>
                  <a:gd name="T81" fmla="*/ 122 h 384"/>
                  <a:gd name="T82" fmla="*/ 52 w 291"/>
                  <a:gd name="T83" fmla="*/ 144 h 384"/>
                  <a:gd name="T84" fmla="*/ 52 w 291"/>
                  <a:gd name="T85" fmla="*/ 76 h 384"/>
                  <a:gd name="T86" fmla="*/ 30 w 291"/>
                  <a:gd name="T87" fmla="*/ 54 h 384"/>
                  <a:gd name="T88" fmla="*/ 52 w 291"/>
                  <a:gd name="T89" fmla="*/ 32 h 384"/>
                  <a:gd name="T90" fmla="*/ 73 w 291"/>
                  <a:gd name="T91" fmla="*/ 54 h 384"/>
                  <a:gd name="T92" fmla="*/ 52 w 291"/>
                  <a:gd name="T93" fmla="*/ 76 h 384"/>
                  <a:gd name="T94" fmla="*/ 96 w 291"/>
                  <a:gd name="T95" fmla="*/ 196 h 384"/>
                  <a:gd name="T96" fmla="*/ 96 w 291"/>
                  <a:gd name="T97" fmla="*/ 188 h 384"/>
                  <a:gd name="T98" fmla="*/ 115 w 291"/>
                  <a:gd name="T99" fmla="*/ 170 h 384"/>
                  <a:gd name="T100" fmla="*/ 241 w 291"/>
                  <a:gd name="T101" fmla="*/ 170 h 384"/>
                  <a:gd name="T102" fmla="*/ 259 w 291"/>
                  <a:gd name="T103" fmla="*/ 188 h 384"/>
                  <a:gd name="T104" fmla="*/ 259 w 291"/>
                  <a:gd name="T105" fmla="*/ 196 h 384"/>
                  <a:gd name="T106" fmla="*/ 241 w 291"/>
                  <a:gd name="T107" fmla="*/ 214 h 384"/>
                  <a:gd name="T108" fmla="*/ 115 w 291"/>
                  <a:gd name="T109" fmla="*/ 214 h 384"/>
                  <a:gd name="T110" fmla="*/ 96 w 291"/>
                  <a:gd name="T111" fmla="*/ 196 h 384"/>
                  <a:gd name="T112" fmla="*/ 96 w 291"/>
                  <a:gd name="T113" fmla="*/ 196 h 384"/>
                  <a:gd name="T114" fmla="*/ 96 w 291"/>
                  <a:gd name="T115" fmla="*/ 196 h 3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291" h="384">
                    <a:moveTo>
                      <a:pt x="184" y="252"/>
                    </a:moveTo>
                    <a:cubicBezTo>
                      <a:pt x="199" y="252"/>
                      <a:pt x="213" y="256"/>
                      <a:pt x="226" y="264"/>
                    </a:cubicBezTo>
                    <a:cubicBezTo>
                      <a:pt x="226" y="264"/>
                      <a:pt x="288" y="202"/>
                      <a:pt x="291" y="200"/>
                    </a:cubicBezTo>
                    <a:cubicBezTo>
                      <a:pt x="291" y="19"/>
                      <a:pt x="291" y="19"/>
                      <a:pt x="291" y="19"/>
                    </a:cubicBezTo>
                    <a:cubicBezTo>
                      <a:pt x="291" y="8"/>
                      <a:pt x="282" y="0"/>
                      <a:pt x="27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8"/>
                      <a:pt x="0" y="19"/>
                    </a:cubicBezTo>
                    <a:cubicBezTo>
                      <a:pt x="0" y="366"/>
                      <a:pt x="0" y="366"/>
                      <a:pt x="0" y="366"/>
                    </a:cubicBezTo>
                    <a:cubicBezTo>
                      <a:pt x="0" y="376"/>
                      <a:pt x="7" y="384"/>
                      <a:pt x="17" y="384"/>
                    </a:cubicBezTo>
                    <a:cubicBezTo>
                      <a:pt x="140" y="384"/>
                      <a:pt x="140" y="384"/>
                      <a:pt x="140" y="384"/>
                    </a:cubicBezTo>
                    <a:cubicBezTo>
                      <a:pt x="132" y="377"/>
                      <a:pt x="132" y="377"/>
                      <a:pt x="132" y="377"/>
                    </a:cubicBezTo>
                    <a:cubicBezTo>
                      <a:pt x="118" y="363"/>
                      <a:pt x="110" y="345"/>
                      <a:pt x="110" y="325"/>
                    </a:cubicBezTo>
                    <a:cubicBezTo>
                      <a:pt x="110" y="305"/>
                      <a:pt x="118" y="287"/>
                      <a:pt x="132" y="273"/>
                    </a:cubicBezTo>
                    <a:cubicBezTo>
                      <a:pt x="146" y="259"/>
                      <a:pt x="164" y="252"/>
                      <a:pt x="184" y="252"/>
                    </a:cubicBezTo>
                    <a:close/>
                    <a:moveTo>
                      <a:pt x="96" y="51"/>
                    </a:moveTo>
                    <a:cubicBezTo>
                      <a:pt x="96" y="40"/>
                      <a:pt x="104" y="32"/>
                      <a:pt x="115" y="32"/>
                    </a:cubicBezTo>
                    <a:cubicBezTo>
                      <a:pt x="241" y="32"/>
                      <a:pt x="241" y="32"/>
                      <a:pt x="241" y="32"/>
                    </a:cubicBezTo>
                    <a:cubicBezTo>
                      <a:pt x="251" y="32"/>
                      <a:pt x="259" y="40"/>
                      <a:pt x="259" y="51"/>
                    </a:cubicBezTo>
                    <a:cubicBezTo>
                      <a:pt x="259" y="58"/>
                      <a:pt x="259" y="58"/>
                      <a:pt x="259" y="58"/>
                    </a:cubicBezTo>
                    <a:cubicBezTo>
                      <a:pt x="259" y="68"/>
                      <a:pt x="251" y="77"/>
                      <a:pt x="241" y="77"/>
                    </a:cubicBezTo>
                    <a:cubicBezTo>
                      <a:pt x="115" y="77"/>
                      <a:pt x="115" y="77"/>
                      <a:pt x="115" y="77"/>
                    </a:cubicBezTo>
                    <a:cubicBezTo>
                      <a:pt x="104" y="77"/>
                      <a:pt x="96" y="68"/>
                      <a:pt x="96" y="58"/>
                    </a:cubicBezTo>
                    <a:lnTo>
                      <a:pt x="96" y="51"/>
                    </a:lnTo>
                    <a:close/>
                    <a:moveTo>
                      <a:pt x="96" y="121"/>
                    </a:moveTo>
                    <a:cubicBezTo>
                      <a:pt x="96" y="111"/>
                      <a:pt x="104" y="102"/>
                      <a:pt x="115" y="102"/>
                    </a:cubicBezTo>
                    <a:cubicBezTo>
                      <a:pt x="241" y="102"/>
                      <a:pt x="241" y="102"/>
                      <a:pt x="241" y="102"/>
                    </a:cubicBezTo>
                    <a:cubicBezTo>
                      <a:pt x="251" y="102"/>
                      <a:pt x="259" y="111"/>
                      <a:pt x="259" y="121"/>
                    </a:cubicBezTo>
                    <a:cubicBezTo>
                      <a:pt x="259" y="129"/>
                      <a:pt x="259" y="129"/>
                      <a:pt x="259" y="129"/>
                    </a:cubicBezTo>
                    <a:cubicBezTo>
                      <a:pt x="259" y="139"/>
                      <a:pt x="251" y="147"/>
                      <a:pt x="241" y="147"/>
                    </a:cubicBezTo>
                    <a:cubicBezTo>
                      <a:pt x="115" y="147"/>
                      <a:pt x="115" y="147"/>
                      <a:pt x="115" y="147"/>
                    </a:cubicBezTo>
                    <a:cubicBezTo>
                      <a:pt x="104" y="147"/>
                      <a:pt x="96" y="139"/>
                      <a:pt x="96" y="129"/>
                    </a:cubicBezTo>
                    <a:lnTo>
                      <a:pt x="96" y="121"/>
                    </a:lnTo>
                    <a:close/>
                    <a:moveTo>
                      <a:pt x="52" y="215"/>
                    </a:moveTo>
                    <a:cubicBezTo>
                      <a:pt x="39" y="215"/>
                      <a:pt x="30" y="206"/>
                      <a:pt x="30" y="194"/>
                    </a:cubicBezTo>
                    <a:cubicBezTo>
                      <a:pt x="30" y="181"/>
                      <a:pt x="39" y="172"/>
                      <a:pt x="52" y="172"/>
                    </a:cubicBezTo>
                    <a:cubicBezTo>
                      <a:pt x="64" y="172"/>
                      <a:pt x="73" y="181"/>
                      <a:pt x="73" y="194"/>
                    </a:cubicBezTo>
                    <a:cubicBezTo>
                      <a:pt x="73" y="206"/>
                      <a:pt x="63" y="215"/>
                      <a:pt x="52" y="215"/>
                    </a:cubicBezTo>
                    <a:close/>
                    <a:moveTo>
                      <a:pt x="52" y="144"/>
                    </a:moveTo>
                    <a:cubicBezTo>
                      <a:pt x="39" y="144"/>
                      <a:pt x="30" y="134"/>
                      <a:pt x="30" y="122"/>
                    </a:cubicBezTo>
                    <a:cubicBezTo>
                      <a:pt x="30" y="110"/>
                      <a:pt x="39" y="100"/>
                      <a:pt x="52" y="100"/>
                    </a:cubicBezTo>
                    <a:cubicBezTo>
                      <a:pt x="64" y="100"/>
                      <a:pt x="73" y="110"/>
                      <a:pt x="73" y="122"/>
                    </a:cubicBezTo>
                    <a:cubicBezTo>
                      <a:pt x="73" y="134"/>
                      <a:pt x="63" y="144"/>
                      <a:pt x="52" y="144"/>
                    </a:cubicBezTo>
                    <a:close/>
                    <a:moveTo>
                      <a:pt x="52" y="76"/>
                    </a:moveTo>
                    <a:cubicBezTo>
                      <a:pt x="39" y="76"/>
                      <a:pt x="30" y="66"/>
                      <a:pt x="30" y="54"/>
                    </a:cubicBezTo>
                    <a:cubicBezTo>
                      <a:pt x="30" y="42"/>
                      <a:pt x="39" y="32"/>
                      <a:pt x="52" y="32"/>
                    </a:cubicBezTo>
                    <a:cubicBezTo>
                      <a:pt x="64" y="32"/>
                      <a:pt x="73" y="42"/>
                      <a:pt x="73" y="54"/>
                    </a:cubicBezTo>
                    <a:cubicBezTo>
                      <a:pt x="73" y="66"/>
                      <a:pt x="63" y="76"/>
                      <a:pt x="52" y="76"/>
                    </a:cubicBezTo>
                    <a:close/>
                    <a:moveTo>
                      <a:pt x="96" y="196"/>
                    </a:moveTo>
                    <a:cubicBezTo>
                      <a:pt x="96" y="188"/>
                      <a:pt x="96" y="188"/>
                      <a:pt x="96" y="188"/>
                    </a:cubicBezTo>
                    <a:cubicBezTo>
                      <a:pt x="96" y="178"/>
                      <a:pt x="104" y="170"/>
                      <a:pt x="115" y="170"/>
                    </a:cubicBezTo>
                    <a:cubicBezTo>
                      <a:pt x="241" y="170"/>
                      <a:pt x="241" y="170"/>
                      <a:pt x="241" y="170"/>
                    </a:cubicBezTo>
                    <a:cubicBezTo>
                      <a:pt x="251" y="170"/>
                      <a:pt x="259" y="178"/>
                      <a:pt x="259" y="188"/>
                    </a:cubicBezTo>
                    <a:cubicBezTo>
                      <a:pt x="259" y="196"/>
                      <a:pt x="259" y="196"/>
                      <a:pt x="259" y="196"/>
                    </a:cubicBezTo>
                    <a:cubicBezTo>
                      <a:pt x="259" y="206"/>
                      <a:pt x="251" y="214"/>
                      <a:pt x="241" y="214"/>
                    </a:cubicBezTo>
                    <a:cubicBezTo>
                      <a:pt x="115" y="214"/>
                      <a:pt x="115" y="214"/>
                      <a:pt x="115" y="214"/>
                    </a:cubicBezTo>
                    <a:cubicBezTo>
                      <a:pt x="104" y="214"/>
                      <a:pt x="96" y="206"/>
                      <a:pt x="96" y="196"/>
                    </a:cubicBezTo>
                    <a:close/>
                    <a:moveTo>
                      <a:pt x="96" y="196"/>
                    </a:moveTo>
                    <a:cubicBezTo>
                      <a:pt x="96" y="196"/>
                      <a:pt x="96" y="196"/>
                      <a:pt x="96" y="196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88"/>
              <p:cNvSpPr>
                <a:spLocks noEditPoints="1"/>
              </p:cNvSpPr>
              <p:nvPr/>
            </p:nvSpPr>
            <p:spPr bwMode="auto">
              <a:xfrm>
                <a:off x="11067257" y="4840288"/>
                <a:ext cx="252413" cy="196850"/>
              </a:xfrm>
              <a:custGeom>
                <a:avLst/>
                <a:gdLst>
                  <a:gd name="T0" fmla="*/ 59 w 238"/>
                  <a:gd name="T1" fmla="*/ 179 h 188"/>
                  <a:gd name="T2" fmla="*/ 82 w 238"/>
                  <a:gd name="T3" fmla="*/ 188 h 188"/>
                  <a:gd name="T4" fmla="*/ 104 w 238"/>
                  <a:gd name="T5" fmla="*/ 179 h 188"/>
                  <a:gd name="T6" fmla="*/ 225 w 238"/>
                  <a:gd name="T7" fmla="*/ 58 h 188"/>
                  <a:gd name="T8" fmla="*/ 226 w 238"/>
                  <a:gd name="T9" fmla="*/ 14 h 188"/>
                  <a:gd name="T10" fmla="*/ 180 w 238"/>
                  <a:gd name="T11" fmla="*/ 13 h 188"/>
                  <a:gd name="T12" fmla="*/ 95 w 238"/>
                  <a:gd name="T13" fmla="*/ 99 h 188"/>
                  <a:gd name="T14" fmla="*/ 69 w 238"/>
                  <a:gd name="T15" fmla="*/ 99 h 188"/>
                  <a:gd name="T16" fmla="*/ 58 w 238"/>
                  <a:gd name="T17" fmla="*/ 88 h 188"/>
                  <a:gd name="T18" fmla="*/ 13 w 238"/>
                  <a:gd name="T19" fmla="*/ 88 h 188"/>
                  <a:gd name="T20" fmla="*/ 13 w 238"/>
                  <a:gd name="T21" fmla="*/ 132 h 188"/>
                  <a:gd name="T22" fmla="*/ 59 w 238"/>
                  <a:gd name="T23" fmla="*/ 179 h 188"/>
                  <a:gd name="T24" fmla="*/ 59 w 238"/>
                  <a:gd name="T25" fmla="*/ 179 h 188"/>
                  <a:gd name="T26" fmla="*/ 59 w 238"/>
                  <a:gd name="T27" fmla="*/ 179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38" h="188">
                    <a:moveTo>
                      <a:pt x="59" y="179"/>
                    </a:moveTo>
                    <a:cubicBezTo>
                      <a:pt x="66" y="185"/>
                      <a:pt x="74" y="188"/>
                      <a:pt x="82" y="188"/>
                    </a:cubicBezTo>
                    <a:cubicBezTo>
                      <a:pt x="90" y="188"/>
                      <a:pt x="98" y="185"/>
                      <a:pt x="104" y="179"/>
                    </a:cubicBezTo>
                    <a:cubicBezTo>
                      <a:pt x="225" y="58"/>
                      <a:pt x="225" y="58"/>
                      <a:pt x="225" y="58"/>
                    </a:cubicBezTo>
                    <a:cubicBezTo>
                      <a:pt x="237" y="46"/>
                      <a:pt x="238" y="26"/>
                      <a:pt x="226" y="14"/>
                    </a:cubicBezTo>
                    <a:cubicBezTo>
                      <a:pt x="214" y="1"/>
                      <a:pt x="193" y="0"/>
                      <a:pt x="180" y="13"/>
                    </a:cubicBezTo>
                    <a:cubicBezTo>
                      <a:pt x="95" y="99"/>
                      <a:pt x="95" y="99"/>
                      <a:pt x="95" y="99"/>
                    </a:cubicBezTo>
                    <a:cubicBezTo>
                      <a:pt x="88" y="106"/>
                      <a:pt x="76" y="106"/>
                      <a:pt x="69" y="99"/>
                    </a:cubicBezTo>
                    <a:cubicBezTo>
                      <a:pt x="58" y="88"/>
                      <a:pt x="58" y="88"/>
                      <a:pt x="58" y="88"/>
                    </a:cubicBezTo>
                    <a:cubicBezTo>
                      <a:pt x="45" y="75"/>
                      <a:pt x="25" y="75"/>
                      <a:pt x="13" y="88"/>
                    </a:cubicBezTo>
                    <a:cubicBezTo>
                      <a:pt x="0" y="100"/>
                      <a:pt x="0" y="120"/>
                      <a:pt x="13" y="132"/>
                    </a:cubicBezTo>
                    <a:lnTo>
                      <a:pt x="59" y="179"/>
                    </a:lnTo>
                    <a:close/>
                    <a:moveTo>
                      <a:pt x="59" y="179"/>
                    </a:moveTo>
                    <a:cubicBezTo>
                      <a:pt x="59" y="179"/>
                      <a:pt x="59" y="179"/>
                      <a:pt x="59" y="179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14" name="Gruppieren 13"/>
          <p:cNvGrpSpPr/>
          <p:nvPr userDrawn="1"/>
        </p:nvGrpSpPr>
        <p:grpSpPr>
          <a:xfrm>
            <a:off x="927140" y="3370505"/>
            <a:ext cx="711327" cy="592360"/>
            <a:chOff x="1350233" y="3500300"/>
            <a:chExt cx="711512" cy="592360"/>
          </a:xfrm>
        </p:grpSpPr>
        <p:sp>
          <p:nvSpPr>
            <p:cNvPr id="15" name="Rectangle 12"/>
            <p:cNvSpPr/>
            <p:nvPr userDrawn="1"/>
          </p:nvSpPr>
          <p:spPr>
            <a:xfrm>
              <a:off x="1350233" y="3500300"/>
              <a:ext cx="711512" cy="592360"/>
            </a:xfrm>
            <a:prstGeom prst="rect">
              <a:avLst/>
            </a:prstGeom>
            <a:solidFill>
              <a:srgbClr val="F0B1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16" name="Group 13"/>
            <p:cNvGrpSpPr>
              <a:grpSpLocks noChangeAspect="1"/>
            </p:cNvGrpSpPr>
            <p:nvPr userDrawn="1"/>
          </p:nvGrpSpPr>
          <p:grpSpPr>
            <a:xfrm>
              <a:off x="1507989" y="3598575"/>
              <a:ext cx="396000" cy="396000"/>
              <a:chOff x="2646363" y="2706688"/>
              <a:chExt cx="566737" cy="566737"/>
            </a:xfrm>
            <a:solidFill>
              <a:schemeClr val="bg1"/>
            </a:solidFill>
          </p:grpSpPr>
          <p:sp>
            <p:nvSpPr>
              <p:cNvPr id="17" name="Freeform 235"/>
              <p:cNvSpPr>
                <a:spLocks noEditPoints="1"/>
              </p:cNvSpPr>
              <p:nvPr/>
            </p:nvSpPr>
            <p:spPr bwMode="auto">
              <a:xfrm>
                <a:off x="2646363" y="2706688"/>
                <a:ext cx="566737" cy="342900"/>
              </a:xfrm>
              <a:custGeom>
                <a:avLst/>
                <a:gdLst>
                  <a:gd name="T0" fmla="*/ 144 w 150"/>
                  <a:gd name="T1" fmla="*/ 0 h 91"/>
                  <a:gd name="T2" fmla="*/ 7 w 150"/>
                  <a:gd name="T3" fmla="*/ 0 h 91"/>
                  <a:gd name="T4" fmla="*/ 0 w 150"/>
                  <a:gd name="T5" fmla="*/ 7 h 91"/>
                  <a:gd name="T6" fmla="*/ 0 w 150"/>
                  <a:gd name="T7" fmla="*/ 91 h 91"/>
                  <a:gd name="T8" fmla="*/ 6 w 150"/>
                  <a:gd name="T9" fmla="*/ 89 h 91"/>
                  <a:gd name="T10" fmla="*/ 14 w 150"/>
                  <a:gd name="T11" fmla="*/ 89 h 91"/>
                  <a:gd name="T12" fmla="*/ 14 w 150"/>
                  <a:gd name="T13" fmla="*/ 85 h 91"/>
                  <a:gd name="T14" fmla="*/ 34 w 150"/>
                  <a:gd name="T15" fmla="*/ 85 h 91"/>
                  <a:gd name="T16" fmla="*/ 38 w 150"/>
                  <a:gd name="T17" fmla="*/ 82 h 91"/>
                  <a:gd name="T18" fmla="*/ 34 w 150"/>
                  <a:gd name="T19" fmla="*/ 79 h 91"/>
                  <a:gd name="T20" fmla="*/ 14 w 150"/>
                  <a:gd name="T21" fmla="*/ 79 h 91"/>
                  <a:gd name="T22" fmla="*/ 14 w 150"/>
                  <a:gd name="T23" fmla="*/ 41 h 91"/>
                  <a:gd name="T24" fmla="*/ 38 w 150"/>
                  <a:gd name="T25" fmla="*/ 41 h 91"/>
                  <a:gd name="T26" fmla="*/ 38 w 150"/>
                  <a:gd name="T27" fmla="*/ 62 h 91"/>
                  <a:gd name="T28" fmla="*/ 41 w 150"/>
                  <a:gd name="T29" fmla="*/ 65 h 91"/>
                  <a:gd name="T30" fmla="*/ 58 w 150"/>
                  <a:gd name="T31" fmla="*/ 65 h 91"/>
                  <a:gd name="T32" fmla="*/ 62 w 150"/>
                  <a:gd name="T33" fmla="*/ 62 h 91"/>
                  <a:gd name="T34" fmla="*/ 58 w 150"/>
                  <a:gd name="T35" fmla="*/ 58 h 91"/>
                  <a:gd name="T36" fmla="*/ 44 w 150"/>
                  <a:gd name="T37" fmla="*/ 58 h 91"/>
                  <a:gd name="T38" fmla="*/ 44 w 150"/>
                  <a:gd name="T39" fmla="*/ 38 h 91"/>
                  <a:gd name="T40" fmla="*/ 41 w 150"/>
                  <a:gd name="T41" fmla="*/ 34 h 91"/>
                  <a:gd name="T42" fmla="*/ 14 w 150"/>
                  <a:gd name="T43" fmla="*/ 34 h 91"/>
                  <a:gd name="T44" fmla="*/ 14 w 150"/>
                  <a:gd name="T45" fmla="*/ 14 h 91"/>
                  <a:gd name="T46" fmla="*/ 58 w 150"/>
                  <a:gd name="T47" fmla="*/ 14 h 91"/>
                  <a:gd name="T48" fmla="*/ 58 w 150"/>
                  <a:gd name="T49" fmla="*/ 44 h 91"/>
                  <a:gd name="T50" fmla="*/ 62 w 150"/>
                  <a:gd name="T51" fmla="*/ 48 h 91"/>
                  <a:gd name="T52" fmla="*/ 65 w 150"/>
                  <a:gd name="T53" fmla="*/ 44 h 91"/>
                  <a:gd name="T54" fmla="*/ 65 w 150"/>
                  <a:gd name="T55" fmla="*/ 14 h 91"/>
                  <a:gd name="T56" fmla="*/ 97 w 150"/>
                  <a:gd name="T57" fmla="*/ 14 h 91"/>
                  <a:gd name="T58" fmla="*/ 97 w 150"/>
                  <a:gd name="T59" fmla="*/ 34 h 91"/>
                  <a:gd name="T60" fmla="*/ 85 w 150"/>
                  <a:gd name="T61" fmla="*/ 34 h 91"/>
                  <a:gd name="T62" fmla="*/ 82 w 150"/>
                  <a:gd name="T63" fmla="*/ 38 h 91"/>
                  <a:gd name="T64" fmla="*/ 85 w 150"/>
                  <a:gd name="T65" fmla="*/ 41 h 91"/>
                  <a:gd name="T66" fmla="*/ 116 w 150"/>
                  <a:gd name="T67" fmla="*/ 41 h 91"/>
                  <a:gd name="T68" fmla="*/ 120 w 150"/>
                  <a:gd name="T69" fmla="*/ 38 h 91"/>
                  <a:gd name="T70" fmla="*/ 116 w 150"/>
                  <a:gd name="T71" fmla="*/ 34 h 91"/>
                  <a:gd name="T72" fmla="*/ 104 w 150"/>
                  <a:gd name="T73" fmla="*/ 34 h 91"/>
                  <a:gd name="T74" fmla="*/ 104 w 150"/>
                  <a:gd name="T75" fmla="*/ 14 h 91"/>
                  <a:gd name="T76" fmla="*/ 137 w 150"/>
                  <a:gd name="T77" fmla="*/ 14 h 91"/>
                  <a:gd name="T78" fmla="*/ 137 w 150"/>
                  <a:gd name="T79" fmla="*/ 38 h 91"/>
                  <a:gd name="T80" fmla="*/ 138 w 150"/>
                  <a:gd name="T81" fmla="*/ 39 h 91"/>
                  <a:gd name="T82" fmla="*/ 150 w 150"/>
                  <a:gd name="T83" fmla="*/ 47 h 91"/>
                  <a:gd name="T84" fmla="*/ 150 w 150"/>
                  <a:gd name="T85" fmla="*/ 7 h 91"/>
                  <a:gd name="T86" fmla="*/ 144 w 150"/>
                  <a:gd name="T87" fmla="*/ 0 h 91"/>
                  <a:gd name="T88" fmla="*/ 144 w 150"/>
                  <a:gd name="T89" fmla="*/ 0 h 91"/>
                  <a:gd name="T90" fmla="*/ 144 w 150"/>
                  <a:gd name="T91" fmla="*/ 0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150" h="91">
                    <a:moveTo>
                      <a:pt x="144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1"/>
                      <a:pt x="0" y="91"/>
                      <a:pt x="0" y="91"/>
                    </a:cubicBezTo>
                    <a:cubicBezTo>
                      <a:pt x="2" y="89"/>
                      <a:pt x="4" y="89"/>
                      <a:pt x="6" y="89"/>
                    </a:cubicBezTo>
                    <a:cubicBezTo>
                      <a:pt x="14" y="89"/>
                      <a:pt x="14" y="89"/>
                      <a:pt x="14" y="89"/>
                    </a:cubicBezTo>
                    <a:cubicBezTo>
                      <a:pt x="14" y="85"/>
                      <a:pt x="14" y="85"/>
                      <a:pt x="14" y="85"/>
                    </a:cubicBezTo>
                    <a:cubicBezTo>
                      <a:pt x="34" y="85"/>
                      <a:pt x="34" y="85"/>
                      <a:pt x="34" y="85"/>
                    </a:cubicBezTo>
                    <a:cubicBezTo>
                      <a:pt x="36" y="85"/>
                      <a:pt x="38" y="84"/>
                      <a:pt x="38" y="82"/>
                    </a:cubicBezTo>
                    <a:cubicBezTo>
                      <a:pt x="38" y="80"/>
                      <a:pt x="36" y="79"/>
                      <a:pt x="34" y="79"/>
                    </a:cubicBezTo>
                    <a:cubicBezTo>
                      <a:pt x="14" y="79"/>
                      <a:pt x="14" y="79"/>
                      <a:pt x="14" y="79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38" y="41"/>
                      <a:pt x="38" y="41"/>
                      <a:pt x="38" y="41"/>
                    </a:cubicBezTo>
                    <a:cubicBezTo>
                      <a:pt x="38" y="62"/>
                      <a:pt x="38" y="62"/>
                      <a:pt x="38" y="62"/>
                    </a:cubicBezTo>
                    <a:cubicBezTo>
                      <a:pt x="38" y="63"/>
                      <a:pt x="39" y="65"/>
                      <a:pt x="41" y="65"/>
                    </a:cubicBezTo>
                    <a:cubicBezTo>
                      <a:pt x="58" y="65"/>
                      <a:pt x="58" y="65"/>
                      <a:pt x="58" y="65"/>
                    </a:cubicBezTo>
                    <a:cubicBezTo>
                      <a:pt x="60" y="65"/>
                      <a:pt x="62" y="63"/>
                      <a:pt x="62" y="62"/>
                    </a:cubicBezTo>
                    <a:cubicBezTo>
                      <a:pt x="62" y="60"/>
                      <a:pt x="60" y="58"/>
                      <a:pt x="58" y="58"/>
                    </a:cubicBezTo>
                    <a:cubicBezTo>
                      <a:pt x="44" y="58"/>
                      <a:pt x="44" y="58"/>
                      <a:pt x="44" y="58"/>
                    </a:cubicBezTo>
                    <a:cubicBezTo>
                      <a:pt x="44" y="38"/>
                      <a:pt x="44" y="38"/>
                      <a:pt x="44" y="38"/>
                    </a:cubicBezTo>
                    <a:cubicBezTo>
                      <a:pt x="44" y="36"/>
                      <a:pt x="43" y="34"/>
                      <a:pt x="41" y="34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8" y="44"/>
                      <a:pt x="58" y="44"/>
                      <a:pt x="58" y="44"/>
                    </a:cubicBezTo>
                    <a:cubicBezTo>
                      <a:pt x="58" y="46"/>
                      <a:pt x="60" y="48"/>
                      <a:pt x="62" y="48"/>
                    </a:cubicBezTo>
                    <a:cubicBezTo>
                      <a:pt x="63" y="48"/>
                      <a:pt x="65" y="46"/>
                      <a:pt x="65" y="44"/>
                    </a:cubicBezTo>
                    <a:cubicBezTo>
                      <a:pt x="65" y="14"/>
                      <a:pt x="65" y="14"/>
                      <a:pt x="65" y="14"/>
                    </a:cubicBezTo>
                    <a:cubicBezTo>
                      <a:pt x="97" y="14"/>
                      <a:pt x="97" y="14"/>
                      <a:pt x="97" y="14"/>
                    </a:cubicBezTo>
                    <a:cubicBezTo>
                      <a:pt x="97" y="34"/>
                      <a:pt x="97" y="34"/>
                      <a:pt x="97" y="34"/>
                    </a:cubicBezTo>
                    <a:cubicBezTo>
                      <a:pt x="85" y="34"/>
                      <a:pt x="85" y="34"/>
                      <a:pt x="85" y="34"/>
                    </a:cubicBezTo>
                    <a:cubicBezTo>
                      <a:pt x="84" y="34"/>
                      <a:pt x="82" y="36"/>
                      <a:pt x="82" y="38"/>
                    </a:cubicBezTo>
                    <a:cubicBezTo>
                      <a:pt x="82" y="39"/>
                      <a:pt x="84" y="41"/>
                      <a:pt x="85" y="41"/>
                    </a:cubicBezTo>
                    <a:cubicBezTo>
                      <a:pt x="116" y="41"/>
                      <a:pt x="116" y="41"/>
                      <a:pt x="116" y="41"/>
                    </a:cubicBezTo>
                    <a:cubicBezTo>
                      <a:pt x="118" y="41"/>
                      <a:pt x="120" y="39"/>
                      <a:pt x="120" y="38"/>
                    </a:cubicBezTo>
                    <a:cubicBezTo>
                      <a:pt x="120" y="36"/>
                      <a:pt x="118" y="34"/>
                      <a:pt x="116" y="34"/>
                    </a:cubicBezTo>
                    <a:cubicBezTo>
                      <a:pt x="104" y="34"/>
                      <a:pt x="104" y="34"/>
                      <a:pt x="104" y="34"/>
                    </a:cubicBezTo>
                    <a:cubicBezTo>
                      <a:pt x="104" y="14"/>
                      <a:pt x="104" y="14"/>
                      <a:pt x="104" y="14"/>
                    </a:cubicBezTo>
                    <a:cubicBezTo>
                      <a:pt x="137" y="14"/>
                      <a:pt x="137" y="14"/>
                      <a:pt x="137" y="14"/>
                    </a:cubicBezTo>
                    <a:cubicBezTo>
                      <a:pt x="137" y="38"/>
                      <a:pt x="137" y="38"/>
                      <a:pt x="137" y="38"/>
                    </a:cubicBezTo>
                    <a:cubicBezTo>
                      <a:pt x="137" y="39"/>
                      <a:pt x="137" y="39"/>
                      <a:pt x="138" y="39"/>
                    </a:cubicBezTo>
                    <a:cubicBezTo>
                      <a:pt x="150" y="47"/>
                      <a:pt x="150" y="47"/>
                      <a:pt x="150" y="47"/>
                    </a:cubicBezTo>
                    <a:cubicBezTo>
                      <a:pt x="150" y="7"/>
                      <a:pt x="150" y="7"/>
                      <a:pt x="150" y="7"/>
                    </a:cubicBezTo>
                    <a:cubicBezTo>
                      <a:pt x="150" y="3"/>
                      <a:pt x="147" y="0"/>
                      <a:pt x="144" y="0"/>
                    </a:cubicBezTo>
                    <a:close/>
                    <a:moveTo>
                      <a:pt x="144" y="0"/>
                    </a:moveTo>
                    <a:cubicBezTo>
                      <a:pt x="144" y="0"/>
                      <a:pt x="144" y="0"/>
                      <a:pt x="144" y="0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236"/>
              <p:cNvSpPr>
                <a:spLocks noEditPoints="1"/>
              </p:cNvSpPr>
              <p:nvPr/>
            </p:nvSpPr>
            <p:spPr bwMode="auto">
              <a:xfrm>
                <a:off x="2646363" y="2967038"/>
                <a:ext cx="566737" cy="306387"/>
              </a:xfrm>
              <a:custGeom>
                <a:avLst/>
                <a:gdLst>
                  <a:gd name="T0" fmla="*/ 137 w 150"/>
                  <a:gd name="T1" fmla="*/ 9 h 81"/>
                  <a:gd name="T2" fmla="*/ 137 w 150"/>
                  <a:gd name="T3" fmla="*/ 23 h 81"/>
                  <a:gd name="T4" fmla="*/ 113 w 150"/>
                  <a:gd name="T5" fmla="*/ 23 h 81"/>
                  <a:gd name="T6" fmla="*/ 113 w 150"/>
                  <a:gd name="T7" fmla="*/ 10 h 81"/>
                  <a:gd name="T8" fmla="*/ 109 w 150"/>
                  <a:gd name="T9" fmla="*/ 6 h 81"/>
                  <a:gd name="T10" fmla="*/ 106 w 150"/>
                  <a:gd name="T11" fmla="*/ 10 h 81"/>
                  <a:gd name="T12" fmla="*/ 106 w 150"/>
                  <a:gd name="T13" fmla="*/ 51 h 81"/>
                  <a:gd name="T14" fmla="*/ 109 w 150"/>
                  <a:gd name="T15" fmla="*/ 54 h 81"/>
                  <a:gd name="T16" fmla="*/ 113 w 150"/>
                  <a:gd name="T17" fmla="*/ 51 h 81"/>
                  <a:gd name="T18" fmla="*/ 113 w 150"/>
                  <a:gd name="T19" fmla="*/ 30 h 81"/>
                  <a:gd name="T20" fmla="*/ 137 w 150"/>
                  <a:gd name="T21" fmla="*/ 30 h 81"/>
                  <a:gd name="T22" fmla="*/ 137 w 150"/>
                  <a:gd name="T23" fmla="*/ 68 h 81"/>
                  <a:gd name="T24" fmla="*/ 82 w 150"/>
                  <a:gd name="T25" fmla="*/ 68 h 81"/>
                  <a:gd name="T26" fmla="*/ 82 w 150"/>
                  <a:gd name="T27" fmla="*/ 40 h 81"/>
                  <a:gd name="T28" fmla="*/ 92 w 150"/>
                  <a:gd name="T29" fmla="*/ 40 h 81"/>
                  <a:gd name="T30" fmla="*/ 96 w 150"/>
                  <a:gd name="T31" fmla="*/ 37 h 81"/>
                  <a:gd name="T32" fmla="*/ 92 w 150"/>
                  <a:gd name="T33" fmla="*/ 34 h 81"/>
                  <a:gd name="T34" fmla="*/ 79 w 150"/>
                  <a:gd name="T35" fmla="*/ 34 h 81"/>
                  <a:gd name="T36" fmla="*/ 75 w 150"/>
                  <a:gd name="T37" fmla="*/ 37 h 81"/>
                  <a:gd name="T38" fmla="*/ 75 w 150"/>
                  <a:gd name="T39" fmla="*/ 51 h 81"/>
                  <a:gd name="T40" fmla="*/ 44 w 150"/>
                  <a:gd name="T41" fmla="*/ 51 h 81"/>
                  <a:gd name="T42" fmla="*/ 41 w 150"/>
                  <a:gd name="T43" fmla="*/ 54 h 81"/>
                  <a:gd name="T44" fmla="*/ 44 w 150"/>
                  <a:gd name="T45" fmla="*/ 57 h 81"/>
                  <a:gd name="T46" fmla="*/ 75 w 150"/>
                  <a:gd name="T47" fmla="*/ 57 h 81"/>
                  <a:gd name="T48" fmla="*/ 75 w 150"/>
                  <a:gd name="T49" fmla="*/ 68 h 81"/>
                  <a:gd name="T50" fmla="*/ 14 w 150"/>
                  <a:gd name="T51" fmla="*/ 68 h 81"/>
                  <a:gd name="T52" fmla="*/ 14 w 150"/>
                  <a:gd name="T53" fmla="*/ 47 h 81"/>
                  <a:gd name="T54" fmla="*/ 6 w 150"/>
                  <a:gd name="T55" fmla="*/ 47 h 81"/>
                  <a:gd name="T56" fmla="*/ 0 w 150"/>
                  <a:gd name="T57" fmla="*/ 46 h 81"/>
                  <a:gd name="T58" fmla="*/ 0 w 150"/>
                  <a:gd name="T59" fmla="*/ 75 h 81"/>
                  <a:gd name="T60" fmla="*/ 7 w 150"/>
                  <a:gd name="T61" fmla="*/ 81 h 81"/>
                  <a:gd name="T62" fmla="*/ 144 w 150"/>
                  <a:gd name="T63" fmla="*/ 81 h 81"/>
                  <a:gd name="T64" fmla="*/ 150 w 150"/>
                  <a:gd name="T65" fmla="*/ 75 h 81"/>
                  <a:gd name="T66" fmla="*/ 150 w 150"/>
                  <a:gd name="T67" fmla="*/ 0 h 81"/>
                  <a:gd name="T68" fmla="*/ 138 w 150"/>
                  <a:gd name="T69" fmla="*/ 8 h 81"/>
                  <a:gd name="T70" fmla="*/ 137 w 150"/>
                  <a:gd name="T71" fmla="*/ 9 h 81"/>
                  <a:gd name="T72" fmla="*/ 137 w 150"/>
                  <a:gd name="T73" fmla="*/ 9 h 81"/>
                  <a:gd name="T74" fmla="*/ 137 w 150"/>
                  <a:gd name="T75" fmla="*/ 9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50" h="81">
                    <a:moveTo>
                      <a:pt x="137" y="9"/>
                    </a:moveTo>
                    <a:cubicBezTo>
                      <a:pt x="137" y="23"/>
                      <a:pt x="137" y="23"/>
                      <a:pt x="137" y="23"/>
                    </a:cubicBezTo>
                    <a:cubicBezTo>
                      <a:pt x="113" y="23"/>
                      <a:pt x="113" y="23"/>
                      <a:pt x="113" y="23"/>
                    </a:cubicBezTo>
                    <a:cubicBezTo>
                      <a:pt x="113" y="10"/>
                      <a:pt x="113" y="10"/>
                      <a:pt x="113" y="10"/>
                    </a:cubicBezTo>
                    <a:cubicBezTo>
                      <a:pt x="113" y="8"/>
                      <a:pt x="111" y="6"/>
                      <a:pt x="109" y="6"/>
                    </a:cubicBezTo>
                    <a:cubicBezTo>
                      <a:pt x="108" y="6"/>
                      <a:pt x="106" y="8"/>
                      <a:pt x="106" y="10"/>
                    </a:cubicBezTo>
                    <a:cubicBezTo>
                      <a:pt x="106" y="51"/>
                      <a:pt x="106" y="51"/>
                      <a:pt x="106" y="51"/>
                    </a:cubicBezTo>
                    <a:cubicBezTo>
                      <a:pt x="106" y="53"/>
                      <a:pt x="108" y="54"/>
                      <a:pt x="109" y="54"/>
                    </a:cubicBezTo>
                    <a:cubicBezTo>
                      <a:pt x="111" y="54"/>
                      <a:pt x="113" y="53"/>
                      <a:pt x="113" y="51"/>
                    </a:cubicBezTo>
                    <a:cubicBezTo>
                      <a:pt x="113" y="30"/>
                      <a:pt x="113" y="30"/>
                      <a:pt x="113" y="30"/>
                    </a:cubicBezTo>
                    <a:cubicBezTo>
                      <a:pt x="137" y="30"/>
                      <a:pt x="137" y="30"/>
                      <a:pt x="137" y="30"/>
                    </a:cubicBezTo>
                    <a:cubicBezTo>
                      <a:pt x="137" y="68"/>
                      <a:pt x="137" y="68"/>
                      <a:pt x="137" y="68"/>
                    </a:cubicBezTo>
                    <a:cubicBezTo>
                      <a:pt x="82" y="68"/>
                      <a:pt x="82" y="68"/>
                      <a:pt x="82" y="68"/>
                    </a:cubicBezTo>
                    <a:cubicBezTo>
                      <a:pt x="82" y="40"/>
                      <a:pt x="82" y="40"/>
                      <a:pt x="82" y="40"/>
                    </a:cubicBezTo>
                    <a:cubicBezTo>
                      <a:pt x="92" y="40"/>
                      <a:pt x="92" y="40"/>
                      <a:pt x="92" y="40"/>
                    </a:cubicBezTo>
                    <a:cubicBezTo>
                      <a:pt x="94" y="40"/>
                      <a:pt x="96" y="39"/>
                      <a:pt x="96" y="37"/>
                    </a:cubicBezTo>
                    <a:cubicBezTo>
                      <a:pt x="96" y="35"/>
                      <a:pt x="94" y="34"/>
                      <a:pt x="92" y="34"/>
                    </a:cubicBezTo>
                    <a:cubicBezTo>
                      <a:pt x="79" y="34"/>
                      <a:pt x="79" y="34"/>
                      <a:pt x="79" y="34"/>
                    </a:cubicBezTo>
                    <a:cubicBezTo>
                      <a:pt x="77" y="34"/>
                      <a:pt x="75" y="35"/>
                      <a:pt x="75" y="37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44" y="51"/>
                      <a:pt x="44" y="51"/>
                      <a:pt x="44" y="51"/>
                    </a:cubicBezTo>
                    <a:cubicBezTo>
                      <a:pt x="43" y="51"/>
                      <a:pt x="41" y="52"/>
                      <a:pt x="41" y="54"/>
                    </a:cubicBezTo>
                    <a:cubicBezTo>
                      <a:pt x="41" y="56"/>
                      <a:pt x="43" y="57"/>
                      <a:pt x="44" y="57"/>
                    </a:cubicBezTo>
                    <a:cubicBezTo>
                      <a:pt x="75" y="57"/>
                      <a:pt x="75" y="57"/>
                      <a:pt x="75" y="57"/>
                    </a:cubicBezTo>
                    <a:cubicBezTo>
                      <a:pt x="75" y="68"/>
                      <a:pt x="75" y="68"/>
                      <a:pt x="75" y="68"/>
                    </a:cubicBezTo>
                    <a:cubicBezTo>
                      <a:pt x="14" y="68"/>
                      <a:pt x="14" y="68"/>
                      <a:pt x="14" y="68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6" y="47"/>
                      <a:pt x="6" y="47"/>
                      <a:pt x="6" y="47"/>
                    </a:cubicBezTo>
                    <a:cubicBezTo>
                      <a:pt x="4" y="47"/>
                      <a:pt x="2" y="47"/>
                      <a:pt x="0" y="46"/>
                    </a:cubicBezTo>
                    <a:cubicBezTo>
                      <a:pt x="0" y="75"/>
                      <a:pt x="0" y="75"/>
                      <a:pt x="0" y="75"/>
                    </a:cubicBezTo>
                    <a:cubicBezTo>
                      <a:pt x="0" y="78"/>
                      <a:pt x="3" y="81"/>
                      <a:pt x="7" y="81"/>
                    </a:cubicBezTo>
                    <a:cubicBezTo>
                      <a:pt x="144" y="81"/>
                      <a:pt x="144" y="81"/>
                      <a:pt x="144" y="81"/>
                    </a:cubicBezTo>
                    <a:cubicBezTo>
                      <a:pt x="147" y="81"/>
                      <a:pt x="150" y="78"/>
                      <a:pt x="150" y="75"/>
                    </a:cubicBezTo>
                    <a:cubicBezTo>
                      <a:pt x="150" y="0"/>
                      <a:pt x="150" y="0"/>
                      <a:pt x="150" y="0"/>
                    </a:cubicBezTo>
                    <a:cubicBezTo>
                      <a:pt x="138" y="8"/>
                      <a:pt x="138" y="8"/>
                      <a:pt x="138" y="8"/>
                    </a:cubicBezTo>
                    <a:cubicBezTo>
                      <a:pt x="137" y="8"/>
                      <a:pt x="137" y="9"/>
                      <a:pt x="137" y="9"/>
                    </a:cubicBezTo>
                    <a:close/>
                    <a:moveTo>
                      <a:pt x="137" y="9"/>
                    </a:moveTo>
                    <a:cubicBezTo>
                      <a:pt x="137" y="9"/>
                      <a:pt x="137" y="9"/>
                      <a:pt x="137" y="9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237"/>
              <p:cNvSpPr>
                <a:spLocks noEditPoints="1"/>
              </p:cNvSpPr>
              <p:nvPr/>
            </p:nvSpPr>
            <p:spPr bwMode="auto">
              <a:xfrm>
                <a:off x="2646363" y="2871788"/>
                <a:ext cx="566737" cy="246062"/>
              </a:xfrm>
              <a:custGeom>
                <a:avLst/>
                <a:gdLst>
                  <a:gd name="T0" fmla="*/ 148 w 150"/>
                  <a:gd name="T1" fmla="*/ 10 h 65"/>
                  <a:gd name="T2" fmla="*/ 134 w 150"/>
                  <a:gd name="T3" fmla="*/ 1 h 65"/>
                  <a:gd name="T4" fmla="*/ 129 w 150"/>
                  <a:gd name="T5" fmla="*/ 0 h 65"/>
                  <a:gd name="T6" fmla="*/ 126 w 150"/>
                  <a:gd name="T7" fmla="*/ 5 h 65"/>
                  <a:gd name="T8" fmla="*/ 126 w 150"/>
                  <a:gd name="T9" fmla="*/ 7 h 65"/>
                  <a:gd name="T10" fmla="*/ 86 w 150"/>
                  <a:gd name="T11" fmla="*/ 7 h 65"/>
                  <a:gd name="T12" fmla="*/ 79 w 150"/>
                  <a:gd name="T13" fmla="*/ 14 h 65"/>
                  <a:gd name="T14" fmla="*/ 79 w 150"/>
                  <a:gd name="T15" fmla="*/ 35 h 65"/>
                  <a:gd name="T16" fmla="*/ 59 w 150"/>
                  <a:gd name="T17" fmla="*/ 35 h 65"/>
                  <a:gd name="T18" fmla="*/ 52 w 150"/>
                  <a:gd name="T19" fmla="*/ 41 h 65"/>
                  <a:gd name="T20" fmla="*/ 52 w 150"/>
                  <a:gd name="T21" fmla="*/ 52 h 65"/>
                  <a:gd name="T22" fmla="*/ 7 w 150"/>
                  <a:gd name="T23" fmla="*/ 52 h 65"/>
                  <a:gd name="T24" fmla="*/ 0 w 150"/>
                  <a:gd name="T25" fmla="*/ 59 h 65"/>
                  <a:gd name="T26" fmla="*/ 7 w 150"/>
                  <a:gd name="T27" fmla="*/ 65 h 65"/>
                  <a:gd name="T28" fmla="*/ 59 w 150"/>
                  <a:gd name="T29" fmla="*/ 65 h 65"/>
                  <a:gd name="T30" fmla="*/ 65 w 150"/>
                  <a:gd name="T31" fmla="*/ 59 h 65"/>
                  <a:gd name="T32" fmla="*/ 65 w 150"/>
                  <a:gd name="T33" fmla="*/ 48 h 65"/>
                  <a:gd name="T34" fmla="*/ 86 w 150"/>
                  <a:gd name="T35" fmla="*/ 48 h 65"/>
                  <a:gd name="T36" fmla="*/ 93 w 150"/>
                  <a:gd name="T37" fmla="*/ 41 h 65"/>
                  <a:gd name="T38" fmla="*/ 93 w 150"/>
                  <a:gd name="T39" fmla="*/ 21 h 65"/>
                  <a:gd name="T40" fmla="*/ 126 w 150"/>
                  <a:gd name="T41" fmla="*/ 21 h 65"/>
                  <a:gd name="T42" fmla="*/ 126 w 150"/>
                  <a:gd name="T43" fmla="*/ 23 h 65"/>
                  <a:gd name="T44" fmla="*/ 129 w 150"/>
                  <a:gd name="T45" fmla="*/ 28 h 65"/>
                  <a:gd name="T46" fmla="*/ 132 w 150"/>
                  <a:gd name="T47" fmla="*/ 28 h 65"/>
                  <a:gd name="T48" fmla="*/ 134 w 150"/>
                  <a:gd name="T49" fmla="*/ 27 h 65"/>
                  <a:gd name="T50" fmla="*/ 148 w 150"/>
                  <a:gd name="T51" fmla="*/ 18 h 65"/>
                  <a:gd name="T52" fmla="*/ 150 w 150"/>
                  <a:gd name="T53" fmla="*/ 14 h 65"/>
                  <a:gd name="T54" fmla="*/ 148 w 150"/>
                  <a:gd name="T55" fmla="*/ 10 h 65"/>
                  <a:gd name="T56" fmla="*/ 148 w 150"/>
                  <a:gd name="T57" fmla="*/ 10 h 65"/>
                  <a:gd name="T58" fmla="*/ 148 w 150"/>
                  <a:gd name="T59" fmla="*/ 1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" h="65">
                    <a:moveTo>
                      <a:pt x="148" y="10"/>
                    </a:moveTo>
                    <a:cubicBezTo>
                      <a:pt x="134" y="1"/>
                      <a:pt x="134" y="1"/>
                      <a:pt x="134" y="1"/>
                    </a:cubicBezTo>
                    <a:cubicBezTo>
                      <a:pt x="133" y="0"/>
                      <a:pt x="131" y="0"/>
                      <a:pt x="129" y="0"/>
                    </a:cubicBezTo>
                    <a:cubicBezTo>
                      <a:pt x="128" y="1"/>
                      <a:pt x="126" y="3"/>
                      <a:pt x="126" y="5"/>
                    </a:cubicBezTo>
                    <a:cubicBezTo>
                      <a:pt x="126" y="7"/>
                      <a:pt x="126" y="7"/>
                      <a:pt x="126" y="7"/>
                    </a:cubicBezTo>
                    <a:cubicBezTo>
                      <a:pt x="86" y="7"/>
                      <a:pt x="86" y="7"/>
                      <a:pt x="86" y="7"/>
                    </a:cubicBezTo>
                    <a:cubicBezTo>
                      <a:pt x="82" y="7"/>
                      <a:pt x="79" y="10"/>
                      <a:pt x="79" y="14"/>
                    </a:cubicBezTo>
                    <a:cubicBezTo>
                      <a:pt x="79" y="35"/>
                      <a:pt x="79" y="35"/>
                      <a:pt x="79" y="35"/>
                    </a:cubicBezTo>
                    <a:cubicBezTo>
                      <a:pt x="59" y="35"/>
                      <a:pt x="59" y="35"/>
                      <a:pt x="59" y="35"/>
                    </a:cubicBezTo>
                    <a:cubicBezTo>
                      <a:pt x="55" y="35"/>
                      <a:pt x="52" y="38"/>
                      <a:pt x="52" y="41"/>
                    </a:cubicBezTo>
                    <a:cubicBezTo>
                      <a:pt x="52" y="52"/>
                      <a:pt x="52" y="52"/>
                      <a:pt x="52" y="52"/>
                    </a:cubicBezTo>
                    <a:cubicBezTo>
                      <a:pt x="7" y="52"/>
                      <a:pt x="7" y="52"/>
                      <a:pt x="7" y="52"/>
                    </a:cubicBezTo>
                    <a:cubicBezTo>
                      <a:pt x="3" y="52"/>
                      <a:pt x="0" y="55"/>
                      <a:pt x="0" y="59"/>
                    </a:cubicBezTo>
                    <a:cubicBezTo>
                      <a:pt x="0" y="62"/>
                      <a:pt x="3" y="65"/>
                      <a:pt x="7" y="65"/>
                    </a:cubicBezTo>
                    <a:cubicBezTo>
                      <a:pt x="59" y="65"/>
                      <a:pt x="59" y="65"/>
                      <a:pt x="59" y="65"/>
                    </a:cubicBezTo>
                    <a:cubicBezTo>
                      <a:pt x="62" y="65"/>
                      <a:pt x="65" y="62"/>
                      <a:pt x="65" y="59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86" y="48"/>
                      <a:pt x="86" y="48"/>
                      <a:pt x="86" y="48"/>
                    </a:cubicBezTo>
                    <a:cubicBezTo>
                      <a:pt x="90" y="48"/>
                      <a:pt x="93" y="45"/>
                      <a:pt x="93" y="41"/>
                    </a:cubicBezTo>
                    <a:cubicBezTo>
                      <a:pt x="93" y="21"/>
                      <a:pt x="93" y="21"/>
                      <a:pt x="93" y="21"/>
                    </a:cubicBezTo>
                    <a:cubicBezTo>
                      <a:pt x="126" y="21"/>
                      <a:pt x="126" y="21"/>
                      <a:pt x="126" y="21"/>
                    </a:cubicBezTo>
                    <a:cubicBezTo>
                      <a:pt x="126" y="23"/>
                      <a:pt x="126" y="23"/>
                      <a:pt x="126" y="23"/>
                    </a:cubicBezTo>
                    <a:cubicBezTo>
                      <a:pt x="126" y="25"/>
                      <a:pt x="128" y="27"/>
                      <a:pt x="129" y="28"/>
                    </a:cubicBezTo>
                    <a:cubicBezTo>
                      <a:pt x="130" y="28"/>
                      <a:pt x="131" y="28"/>
                      <a:pt x="132" y="28"/>
                    </a:cubicBezTo>
                    <a:cubicBezTo>
                      <a:pt x="133" y="28"/>
                      <a:pt x="134" y="28"/>
                      <a:pt x="134" y="27"/>
                    </a:cubicBezTo>
                    <a:cubicBezTo>
                      <a:pt x="148" y="18"/>
                      <a:pt x="148" y="18"/>
                      <a:pt x="148" y="18"/>
                    </a:cubicBezTo>
                    <a:cubicBezTo>
                      <a:pt x="150" y="17"/>
                      <a:pt x="150" y="16"/>
                      <a:pt x="150" y="14"/>
                    </a:cubicBezTo>
                    <a:cubicBezTo>
                      <a:pt x="150" y="12"/>
                      <a:pt x="150" y="11"/>
                      <a:pt x="148" y="10"/>
                    </a:cubicBezTo>
                    <a:close/>
                    <a:moveTo>
                      <a:pt x="148" y="10"/>
                    </a:moveTo>
                    <a:cubicBezTo>
                      <a:pt x="148" y="10"/>
                      <a:pt x="148" y="10"/>
                      <a:pt x="148" y="10"/>
                    </a:cubicBezTo>
                  </a:path>
                </a:pathLst>
              </a:custGeom>
              <a:grpFill/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0" name="Gruppieren 19"/>
          <p:cNvGrpSpPr/>
          <p:nvPr userDrawn="1"/>
        </p:nvGrpSpPr>
        <p:grpSpPr>
          <a:xfrm>
            <a:off x="927140" y="2705189"/>
            <a:ext cx="711327" cy="592360"/>
            <a:chOff x="1350233" y="2867130"/>
            <a:chExt cx="711512" cy="592360"/>
          </a:xfrm>
        </p:grpSpPr>
        <p:sp>
          <p:nvSpPr>
            <p:cNvPr id="21" name="Rectangle 18"/>
            <p:cNvSpPr/>
            <p:nvPr/>
          </p:nvSpPr>
          <p:spPr>
            <a:xfrm>
              <a:off x="1350233" y="2867130"/>
              <a:ext cx="711512" cy="592360"/>
            </a:xfrm>
            <a:prstGeom prst="rect">
              <a:avLst/>
            </a:prstGeom>
            <a:solidFill>
              <a:srgbClr val="00676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22" name="Group 19"/>
            <p:cNvGrpSpPr>
              <a:grpSpLocks noChangeAspect="1"/>
            </p:cNvGrpSpPr>
            <p:nvPr/>
          </p:nvGrpSpPr>
          <p:grpSpPr>
            <a:xfrm>
              <a:off x="1525024" y="2947310"/>
              <a:ext cx="342052" cy="432000"/>
              <a:chOff x="819944" y="899319"/>
              <a:chExt cx="428625" cy="541338"/>
            </a:xfrm>
            <a:solidFill>
              <a:schemeClr val="bg1"/>
            </a:solidFill>
          </p:grpSpPr>
          <p:sp>
            <p:nvSpPr>
              <p:cNvPr id="23" name="Freeform 5"/>
              <p:cNvSpPr>
                <a:spLocks noEditPoints="1"/>
              </p:cNvSpPr>
              <p:nvPr/>
            </p:nvSpPr>
            <p:spPr bwMode="auto">
              <a:xfrm>
                <a:off x="880269" y="899319"/>
                <a:ext cx="115888" cy="117475"/>
              </a:xfrm>
              <a:custGeom>
                <a:avLst/>
                <a:gdLst>
                  <a:gd name="T0" fmla="*/ 84 w 84"/>
                  <a:gd name="T1" fmla="*/ 42 h 84"/>
                  <a:gd name="T2" fmla="*/ 42 w 84"/>
                  <a:gd name="T3" fmla="*/ 84 h 84"/>
                  <a:gd name="T4" fmla="*/ 0 w 84"/>
                  <a:gd name="T5" fmla="*/ 42 h 84"/>
                  <a:gd name="T6" fmla="*/ 42 w 84"/>
                  <a:gd name="T7" fmla="*/ 0 h 84"/>
                  <a:gd name="T8" fmla="*/ 84 w 84"/>
                  <a:gd name="T9" fmla="*/ 42 h 84"/>
                  <a:gd name="T10" fmla="*/ 84 w 84"/>
                  <a:gd name="T11" fmla="*/ 42 h 84"/>
                  <a:gd name="T12" fmla="*/ 84 w 84"/>
                  <a:gd name="T13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84">
                    <a:moveTo>
                      <a:pt x="84" y="42"/>
                    </a:moveTo>
                    <a:cubicBezTo>
                      <a:pt x="84" y="65"/>
                      <a:pt x="65" y="84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lose/>
                    <a:moveTo>
                      <a:pt x="84" y="42"/>
                    </a:moveTo>
                    <a:cubicBezTo>
                      <a:pt x="84" y="42"/>
                      <a:pt x="84" y="42"/>
                      <a:pt x="84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6"/>
              <p:cNvSpPr>
                <a:spLocks noEditPoints="1"/>
              </p:cNvSpPr>
              <p:nvPr/>
            </p:nvSpPr>
            <p:spPr bwMode="auto">
              <a:xfrm>
                <a:off x="1072357" y="899319"/>
                <a:ext cx="115888" cy="117475"/>
              </a:xfrm>
              <a:custGeom>
                <a:avLst/>
                <a:gdLst>
                  <a:gd name="T0" fmla="*/ 84 w 84"/>
                  <a:gd name="T1" fmla="*/ 42 h 84"/>
                  <a:gd name="T2" fmla="*/ 42 w 84"/>
                  <a:gd name="T3" fmla="*/ 84 h 84"/>
                  <a:gd name="T4" fmla="*/ 0 w 84"/>
                  <a:gd name="T5" fmla="*/ 42 h 84"/>
                  <a:gd name="T6" fmla="*/ 42 w 84"/>
                  <a:gd name="T7" fmla="*/ 0 h 84"/>
                  <a:gd name="T8" fmla="*/ 84 w 84"/>
                  <a:gd name="T9" fmla="*/ 42 h 84"/>
                  <a:gd name="T10" fmla="*/ 84 w 84"/>
                  <a:gd name="T11" fmla="*/ 42 h 84"/>
                  <a:gd name="T12" fmla="*/ 84 w 84"/>
                  <a:gd name="T13" fmla="*/ 42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4" h="84">
                    <a:moveTo>
                      <a:pt x="84" y="42"/>
                    </a:moveTo>
                    <a:cubicBezTo>
                      <a:pt x="84" y="65"/>
                      <a:pt x="65" y="84"/>
                      <a:pt x="42" y="84"/>
                    </a:cubicBezTo>
                    <a:cubicBezTo>
                      <a:pt x="19" y="84"/>
                      <a:pt x="0" y="65"/>
                      <a:pt x="0" y="42"/>
                    </a:cubicBezTo>
                    <a:cubicBezTo>
                      <a:pt x="0" y="19"/>
                      <a:pt x="19" y="0"/>
                      <a:pt x="42" y="0"/>
                    </a:cubicBezTo>
                    <a:cubicBezTo>
                      <a:pt x="65" y="0"/>
                      <a:pt x="84" y="19"/>
                      <a:pt x="84" y="42"/>
                    </a:cubicBezTo>
                    <a:close/>
                    <a:moveTo>
                      <a:pt x="84" y="42"/>
                    </a:moveTo>
                    <a:cubicBezTo>
                      <a:pt x="84" y="42"/>
                      <a:pt x="84" y="42"/>
                      <a:pt x="84" y="4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7"/>
              <p:cNvSpPr>
                <a:spLocks noEditPoints="1"/>
              </p:cNvSpPr>
              <p:nvPr/>
            </p:nvSpPr>
            <p:spPr bwMode="auto">
              <a:xfrm>
                <a:off x="819944" y="1012032"/>
                <a:ext cx="428625" cy="428625"/>
              </a:xfrm>
              <a:custGeom>
                <a:avLst/>
                <a:gdLst>
                  <a:gd name="T0" fmla="*/ 306 w 308"/>
                  <a:gd name="T1" fmla="*/ 116 h 308"/>
                  <a:gd name="T2" fmla="*/ 286 w 308"/>
                  <a:gd name="T3" fmla="*/ 26 h 308"/>
                  <a:gd name="T4" fmla="*/ 251 w 308"/>
                  <a:gd name="T5" fmla="*/ 0 h 308"/>
                  <a:gd name="T6" fmla="*/ 251 w 308"/>
                  <a:gd name="T7" fmla="*/ 0 h 308"/>
                  <a:gd name="T8" fmla="*/ 241 w 308"/>
                  <a:gd name="T9" fmla="*/ 1 h 308"/>
                  <a:gd name="T10" fmla="*/ 233 w 308"/>
                  <a:gd name="T11" fmla="*/ 4 h 308"/>
                  <a:gd name="T12" fmla="*/ 210 w 308"/>
                  <a:gd name="T13" fmla="*/ 33 h 308"/>
                  <a:gd name="T14" fmla="*/ 210 w 308"/>
                  <a:gd name="T15" fmla="*/ 35 h 308"/>
                  <a:gd name="T16" fmla="*/ 198 w 308"/>
                  <a:gd name="T17" fmla="*/ 73 h 308"/>
                  <a:gd name="T18" fmla="*/ 153 w 308"/>
                  <a:gd name="T19" fmla="*/ 82 h 308"/>
                  <a:gd name="T20" fmla="*/ 139 w 308"/>
                  <a:gd name="T21" fmla="*/ 89 h 308"/>
                  <a:gd name="T22" fmla="*/ 110 w 308"/>
                  <a:gd name="T23" fmla="*/ 77 h 308"/>
                  <a:gd name="T24" fmla="*/ 98 w 308"/>
                  <a:gd name="T25" fmla="*/ 35 h 308"/>
                  <a:gd name="T26" fmla="*/ 98 w 308"/>
                  <a:gd name="T27" fmla="*/ 33 h 308"/>
                  <a:gd name="T28" fmla="*/ 76 w 308"/>
                  <a:gd name="T29" fmla="*/ 4 h 308"/>
                  <a:gd name="T30" fmla="*/ 67 w 308"/>
                  <a:gd name="T31" fmla="*/ 1 h 308"/>
                  <a:gd name="T32" fmla="*/ 57 w 308"/>
                  <a:gd name="T33" fmla="*/ 0 h 308"/>
                  <a:gd name="T34" fmla="*/ 57 w 308"/>
                  <a:gd name="T35" fmla="*/ 0 h 308"/>
                  <a:gd name="T36" fmla="*/ 22 w 308"/>
                  <a:gd name="T37" fmla="*/ 26 h 308"/>
                  <a:gd name="T38" fmla="*/ 3 w 308"/>
                  <a:gd name="T39" fmla="*/ 116 h 308"/>
                  <a:gd name="T40" fmla="*/ 14 w 308"/>
                  <a:gd name="T41" fmla="*/ 147 h 308"/>
                  <a:gd name="T42" fmla="*/ 14 w 308"/>
                  <a:gd name="T43" fmla="*/ 286 h 308"/>
                  <a:gd name="T44" fmla="*/ 36 w 308"/>
                  <a:gd name="T45" fmla="*/ 308 h 308"/>
                  <a:gd name="T46" fmla="*/ 36 w 308"/>
                  <a:gd name="T47" fmla="*/ 308 h 308"/>
                  <a:gd name="T48" fmla="*/ 58 w 308"/>
                  <a:gd name="T49" fmla="*/ 286 h 308"/>
                  <a:gd name="T50" fmla="*/ 59 w 308"/>
                  <a:gd name="T51" fmla="*/ 154 h 308"/>
                  <a:gd name="T52" fmla="*/ 78 w 308"/>
                  <a:gd name="T53" fmla="*/ 132 h 308"/>
                  <a:gd name="T54" fmla="*/ 85 w 308"/>
                  <a:gd name="T55" fmla="*/ 98 h 308"/>
                  <a:gd name="T56" fmla="*/ 150 w 308"/>
                  <a:gd name="T57" fmla="*/ 124 h 308"/>
                  <a:gd name="T58" fmla="*/ 153 w 308"/>
                  <a:gd name="T59" fmla="*/ 124 h 308"/>
                  <a:gd name="T60" fmla="*/ 168 w 308"/>
                  <a:gd name="T61" fmla="*/ 114 h 308"/>
                  <a:gd name="T62" fmla="*/ 222 w 308"/>
                  <a:gd name="T63" fmla="*/ 95 h 308"/>
                  <a:gd name="T64" fmla="*/ 230 w 308"/>
                  <a:gd name="T65" fmla="*/ 132 h 308"/>
                  <a:gd name="T66" fmla="*/ 250 w 308"/>
                  <a:gd name="T67" fmla="*/ 154 h 308"/>
                  <a:gd name="T68" fmla="*/ 250 w 308"/>
                  <a:gd name="T69" fmla="*/ 286 h 308"/>
                  <a:gd name="T70" fmla="*/ 272 w 308"/>
                  <a:gd name="T71" fmla="*/ 308 h 308"/>
                  <a:gd name="T72" fmla="*/ 272 w 308"/>
                  <a:gd name="T73" fmla="*/ 308 h 308"/>
                  <a:gd name="T74" fmla="*/ 294 w 308"/>
                  <a:gd name="T75" fmla="*/ 286 h 308"/>
                  <a:gd name="T76" fmla="*/ 294 w 308"/>
                  <a:gd name="T77" fmla="*/ 147 h 308"/>
                  <a:gd name="T78" fmla="*/ 306 w 308"/>
                  <a:gd name="T79" fmla="*/ 116 h 308"/>
                  <a:gd name="T80" fmla="*/ 306 w 308"/>
                  <a:gd name="T81" fmla="*/ 116 h 308"/>
                  <a:gd name="T82" fmla="*/ 306 w 308"/>
                  <a:gd name="T83" fmla="*/ 116 h 3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8" h="308">
                    <a:moveTo>
                      <a:pt x="306" y="116"/>
                    </a:moveTo>
                    <a:cubicBezTo>
                      <a:pt x="286" y="26"/>
                      <a:pt x="286" y="26"/>
                      <a:pt x="286" y="26"/>
                    </a:cubicBezTo>
                    <a:cubicBezTo>
                      <a:pt x="283" y="9"/>
                      <a:pt x="265" y="1"/>
                      <a:pt x="251" y="0"/>
                    </a:cubicBezTo>
                    <a:cubicBezTo>
                      <a:pt x="251" y="0"/>
                      <a:pt x="251" y="0"/>
                      <a:pt x="251" y="0"/>
                    </a:cubicBezTo>
                    <a:cubicBezTo>
                      <a:pt x="251" y="0"/>
                      <a:pt x="246" y="0"/>
                      <a:pt x="241" y="1"/>
                    </a:cubicBezTo>
                    <a:cubicBezTo>
                      <a:pt x="237" y="2"/>
                      <a:pt x="233" y="4"/>
                      <a:pt x="233" y="4"/>
                    </a:cubicBezTo>
                    <a:cubicBezTo>
                      <a:pt x="222" y="10"/>
                      <a:pt x="212" y="20"/>
                      <a:pt x="210" y="33"/>
                    </a:cubicBezTo>
                    <a:cubicBezTo>
                      <a:pt x="210" y="34"/>
                      <a:pt x="210" y="35"/>
                      <a:pt x="210" y="35"/>
                    </a:cubicBezTo>
                    <a:cubicBezTo>
                      <a:pt x="207" y="55"/>
                      <a:pt x="204" y="68"/>
                      <a:pt x="198" y="73"/>
                    </a:cubicBezTo>
                    <a:cubicBezTo>
                      <a:pt x="192" y="79"/>
                      <a:pt x="178" y="82"/>
                      <a:pt x="153" y="82"/>
                    </a:cubicBezTo>
                    <a:cubicBezTo>
                      <a:pt x="147" y="82"/>
                      <a:pt x="142" y="85"/>
                      <a:pt x="139" y="89"/>
                    </a:cubicBezTo>
                    <a:cubicBezTo>
                      <a:pt x="123" y="86"/>
                      <a:pt x="114" y="82"/>
                      <a:pt x="110" y="77"/>
                    </a:cubicBezTo>
                    <a:cubicBezTo>
                      <a:pt x="103" y="70"/>
                      <a:pt x="101" y="56"/>
                      <a:pt x="98" y="35"/>
                    </a:cubicBezTo>
                    <a:cubicBezTo>
                      <a:pt x="98" y="35"/>
                      <a:pt x="98" y="34"/>
                      <a:pt x="98" y="33"/>
                    </a:cubicBezTo>
                    <a:cubicBezTo>
                      <a:pt x="96" y="20"/>
                      <a:pt x="86" y="10"/>
                      <a:pt x="76" y="4"/>
                    </a:cubicBezTo>
                    <a:cubicBezTo>
                      <a:pt x="76" y="4"/>
                      <a:pt x="71" y="2"/>
                      <a:pt x="67" y="1"/>
                    </a:cubicBezTo>
                    <a:cubicBezTo>
                      <a:pt x="62" y="0"/>
                      <a:pt x="57" y="0"/>
                      <a:pt x="5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43" y="1"/>
                      <a:pt x="26" y="9"/>
                      <a:pt x="22" y="26"/>
                    </a:cubicBezTo>
                    <a:cubicBezTo>
                      <a:pt x="3" y="116"/>
                      <a:pt x="3" y="116"/>
                      <a:pt x="3" y="116"/>
                    </a:cubicBezTo>
                    <a:cubicBezTo>
                      <a:pt x="0" y="128"/>
                      <a:pt x="5" y="139"/>
                      <a:pt x="14" y="147"/>
                    </a:cubicBezTo>
                    <a:cubicBezTo>
                      <a:pt x="14" y="286"/>
                      <a:pt x="14" y="286"/>
                      <a:pt x="14" y="286"/>
                    </a:cubicBezTo>
                    <a:cubicBezTo>
                      <a:pt x="14" y="298"/>
                      <a:pt x="24" y="308"/>
                      <a:pt x="36" y="308"/>
                    </a:cubicBezTo>
                    <a:cubicBezTo>
                      <a:pt x="36" y="308"/>
                      <a:pt x="36" y="308"/>
                      <a:pt x="36" y="308"/>
                    </a:cubicBezTo>
                    <a:cubicBezTo>
                      <a:pt x="49" y="308"/>
                      <a:pt x="58" y="298"/>
                      <a:pt x="58" y="286"/>
                    </a:cubicBezTo>
                    <a:cubicBezTo>
                      <a:pt x="59" y="154"/>
                      <a:pt x="59" y="154"/>
                      <a:pt x="59" y="154"/>
                    </a:cubicBezTo>
                    <a:cubicBezTo>
                      <a:pt x="68" y="150"/>
                      <a:pt x="75" y="143"/>
                      <a:pt x="78" y="132"/>
                    </a:cubicBezTo>
                    <a:cubicBezTo>
                      <a:pt x="85" y="98"/>
                      <a:pt x="85" y="98"/>
                      <a:pt x="85" y="98"/>
                    </a:cubicBezTo>
                    <a:cubicBezTo>
                      <a:pt x="97" y="112"/>
                      <a:pt x="116" y="120"/>
                      <a:pt x="150" y="124"/>
                    </a:cubicBezTo>
                    <a:cubicBezTo>
                      <a:pt x="151" y="124"/>
                      <a:pt x="152" y="124"/>
                      <a:pt x="153" y="124"/>
                    </a:cubicBezTo>
                    <a:cubicBezTo>
                      <a:pt x="160" y="124"/>
                      <a:pt x="166" y="120"/>
                      <a:pt x="168" y="114"/>
                    </a:cubicBezTo>
                    <a:cubicBezTo>
                      <a:pt x="195" y="112"/>
                      <a:pt x="212" y="107"/>
                      <a:pt x="222" y="95"/>
                    </a:cubicBezTo>
                    <a:cubicBezTo>
                      <a:pt x="230" y="132"/>
                      <a:pt x="230" y="132"/>
                      <a:pt x="230" y="132"/>
                    </a:cubicBezTo>
                    <a:cubicBezTo>
                      <a:pt x="233" y="143"/>
                      <a:pt x="240" y="150"/>
                      <a:pt x="250" y="154"/>
                    </a:cubicBezTo>
                    <a:cubicBezTo>
                      <a:pt x="250" y="286"/>
                      <a:pt x="250" y="286"/>
                      <a:pt x="250" y="286"/>
                    </a:cubicBezTo>
                    <a:cubicBezTo>
                      <a:pt x="250" y="298"/>
                      <a:pt x="260" y="308"/>
                      <a:pt x="272" y="308"/>
                    </a:cubicBezTo>
                    <a:cubicBezTo>
                      <a:pt x="272" y="308"/>
                      <a:pt x="272" y="308"/>
                      <a:pt x="272" y="308"/>
                    </a:cubicBezTo>
                    <a:cubicBezTo>
                      <a:pt x="284" y="308"/>
                      <a:pt x="294" y="298"/>
                      <a:pt x="294" y="286"/>
                    </a:cubicBezTo>
                    <a:cubicBezTo>
                      <a:pt x="294" y="147"/>
                      <a:pt x="294" y="147"/>
                      <a:pt x="294" y="147"/>
                    </a:cubicBezTo>
                    <a:cubicBezTo>
                      <a:pt x="303" y="139"/>
                      <a:pt x="308" y="128"/>
                      <a:pt x="306" y="116"/>
                    </a:cubicBezTo>
                    <a:close/>
                    <a:moveTo>
                      <a:pt x="306" y="116"/>
                    </a:moveTo>
                    <a:cubicBezTo>
                      <a:pt x="306" y="116"/>
                      <a:pt x="306" y="116"/>
                      <a:pt x="306" y="11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6" name="Gruppieren 25"/>
          <p:cNvGrpSpPr/>
          <p:nvPr userDrawn="1"/>
        </p:nvGrpSpPr>
        <p:grpSpPr>
          <a:xfrm>
            <a:off x="927140" y="4035821"/>
            <a:ext cx="711327" cy="592360"/>
            <a:chOff x="1350233" y="4133470"/>
            <a:chExt cx="711512" cy="592360"/>
          </a:xfrm>
        </p:grpSpPr>
        <p:sp>
          <p:nvSpPr>
            <p:cNvPr id="27" name="Rectangle 26"/>
            <p:cNvSpPr/>
            <p:nvPr userDrawn="1"/>
          </p:nvSpPr>
          <p:spPr>
            <a:xfrm>
              <a:off x="1350233" y="4133470"/>
              <a:ext cx="711512" cy="592360"/>
            </a:xfrm>
            <a:prstGeom prst="rect">
              <a:avLst/>
            </a:prstGeom>
            <a:solidFill>
              <a:srgbClr val="FF64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sp>
          <p:nvSpPr>
            <p:cNvPr id="28" name="Freeform 208"/>
            <p:cNvSpPr>
              <a:spLocks noEditPoints="1"/>
            </p:cNvSpPr>
            <p:nvPr userDrawn="1"/>
          </p:nvSpPr>
          <p:spPr bwMode="auto">
            <a:xfrm>
              <a:off x="1484334" y="4197578"/>
              <a:ext cx="450828" cy="468270"/>
            </a:xfrm>
            <a:custGeom>
              <a:avLst/>
              <a:gdLst>
                <a:gd name="T0" fmla="*/ 727 w 1516"/>
                <a:gd name="T1" fmla="*/ 307 h 1577"/>
                <a:gd name="T2" fmla="*/ 727 w 1516"/>
                <a:gd name="T3" fmla="*/ 0 h 1577"/>
                <a:gd name="T4" fmla="*/ 727 w 1516"/>
                <a:gd name="T5" fmla="*/ 1393 h 1577"/>
                <a:gd name="T6" fmla="*/ 727 w 1516"/>
                <a:gd name="T7" fmla="*/ 1577 h 1577"/>
                <a:gd name="T8" fmla="*/ 727 w 1516"/>
                <a:gd name="T9" fmla="*/ 1393 h 1577"/>
                <a:gd name="T10" fmla="*/ 430 w 1516"/>
                <a:gd name="T11" fmla="*/ 222 h 1577"/>
                <a:gd name="T12" fmla="*/ 359 w 1516"/>
                <a:gd name="T13" fmla="*/ 263 h 1577"/>
                <a:gd name="T14" fmla="*/ 1009 w 1516"/>
                <a:gd name="T15" fmla="*/ 1307 h 1577"/>
                <a:gd name="T16" fmla="*/ 1111 w 1516"/>
                <a:gd name="T17" fmla="*/ 1484 h 1577"/>
                <a:gd name="T18" fmla="*/ 1009 w 1516"/>
                <a:gd name="T19" fmla="*/ 1307 h 1577"/>
                <a:gd name="T20" fmla="*/ 195 w 1516"/>
                <a:gd name="T21" fmla="*/ 512 h 1577"/>
                <a:gd name="T22" fmla="*/ 106 w 1516"/>
                <a:gd name="T23" fmla="*/ 461 h 1577"/>
                <a:gd name="T24" fmla="*/ 1360 w 1516"/>
                <a:gd name="T25" fmla="*/ 1054 h 1577"/>
                <a:gd name="T26" fmla="*/ 1247 w 1516"/>
                <a:gd name="T27" fmla="*/ 1249 h 1577"/>
                <a:gd name="T28" fmla="*/ 1360 w 1516"/>
                <a:gd name="T29" fmla="*/ 1054 h 1577"/>
                <a:gd name="T30" fmla="*/ 61 w 1516"/>
                <a:gd name="T31" fmla="*/ 758 h 1577"/>
                <a:gd name="T32" fmla="*/ 61 w 1516"/>
                <a:gd name="T33" fmla="*/ 881 h 1577"/>
                <a:gd name="T34" fmla="*/ 1393 w 1516"/>
                <a:gd name="T35" fmla="*/ 696 h 1577"/>
                <a:gd name="T36" fmla="*/ 1393 w 1516"/>
                <a:gd name="T37" fmla="*/ 942 h 1577"/>
                <a:gd name="T38" fmla="*/ 1393 w 1516"/>
                <a:gd name="T39" fmla="*/ 696 h 1577"/>
                <a:gd name="T40" fmla="*/ 89 w 1516"/>
                <a:gd name="T41" fmla="*/ 1188 h 1577"/>
                <a:gd name="T42" fmla="*/ 213 w 1516"/>
                <a:gd name="T43" fmla="*/ 1116 h 1577"/>
                <a:gd name="T44" fmla="*/ 1370 w 1516"/>
                <a:gd name="T45" fmla="*/ 602 h 1577"/>
                <a:gd name="T46" fmla="*/ 1237 w 1516"/>
                <a:gd name="T47" fmla="*/ 371 h 1577"/>
                <a:gd name="T48" fmla="*/ 1370 w 1516"/>
                <a:gd name="T49" fmla="*/ 602 h 1577"/>
                <a:gd name="T50" fmla="*/ 323 w 1516"/>
                <a:gd name="T51" fmla="*/ 1355 h 1577"/>
                <a:gd name="T52" fmla="*/ 465 w 1516"/>
                <a:gd name="T53" fmla="*/ 1437 h 1577"/>
                <a:gd name="T54" fmla="*/ 1132 w 1516"/>
                <a:gd name="T55" fmla="*/ 119 h 1577"/>
                <a:gd name="T56" fmla="*/ 988 w 1516"/>
                <a:gd name="T57" fmla="*/ 367 h 1577"/>
                <a:gd name="T58" fmla="*/ 1132 w 1516"/>
                <a:gd name="T59" fmla="*/ 119 h 1577"/>
                <a:gd name="T60" fmla="*/ 778 w 1516"/>
                <a:gd name="T61" fmla="*/ 410 h 1577"/>
                <a:gd name="T62" fmla="*/ 676 w 1516"/>
                <a:gd name="T63" fmla="*/ 790 h 1577"/>
                <a:gd name="T64" fmla="*/ 398 w 1516"/>
                <a:gd name="T65" fmla="*/ 1068 h 1577"/>
                <a:gd name="T66" fmla="*/ 778 w 1516"/>
                <a:gd name="T67" fmla="*/ 849 h 1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516" h="1577">
                  <a:moveTo>
                    <a:pt x="881" y="154"/>
                  </a:moveTo>
                  <a:cubicBezTo>
                    <a:pt x="881" y="238"/>
                    <a:pt x="812" y="307"/>
                    <a:pt x="727" y="307"/>
                  </a:cubicBezTo>
                  <a:cubicBezTo>
                    <a:pt x="642" y="307"/>
                    <a:pt x="573" y="238"/>
                    <a:pt x="573" y="154"/>
                  </a:cubicBezTo>
                  <a:cubicBezTo>
                    <a:pt x="573" y="69"/>
                    <a:pt x="642" y="0"/>
                    <a:pt x="727" y="0"/>
                  </a:cubicBezTo>
                  <a:cubicBezTo>
                    <a:pt x="812" y="0"/>
                    <a:pt x="881" y="69"/>
                    <a:pt x="881" y="154"/>
                  </a:cubicBezTo>
                  <a:close/>
                  <a:moveTo>
                    <a:pt x="727" y="1393"/>
                  </a:moveTo>
                  <a:cubicBezTo>
                    <a:pt x="676" y="1393"/>
                    <a:pt x="635" y="1434"/>
                    <a:pt x="635" y="1485"/>
                  </a:cubicBezTo>
                  <a:cubicBezTo>
                    <a:pt x="635" y="1536"/>
                    <a:pt x="676" y="1577"/>
                    <a:pt x="727" y="1577"/>
                  </a:cubicBezTo>
                  <a:cubicBezTo>
                    <a:pt x="778" y="1577"/>
                    <a:pt x="819" y="1536"/>
                    <a:pt x="819" y="1485"/>
                  </a:cubicBezTo>
                  <a:cubicBezTo>
                    <a:pt x="819" y="1434"/>
                    <a:pt x="778" y="1393"/>
                    <a:pt x="727" y="1393"/>
                  </a:cubicBezTo>
                  <a:close/>
                  <a:moveTo>
                    <a:pt x="415" y="278"/>
                  </a:moveTo>
                  <a:cubicBezTo>
                    <a:pt x="434" y="267"/>
                    <a:pt x="441" y="242"/>
                    <a:pt x="430" y="222"/>
                  </a:cubicBezTo>
                  <a:cubicBezTo>
                    <a:pt x="418" y="203"/>
                    <a:pt x="393" y="196"/>
                    <a:pt x="374" y="207"/>
                  </a:cubicBezTo>
                  <a:cubicBezTo>
                    <a:pt x="354" y="219"/>
                    <a:pt x="347" y="244"/>
                    <a:pt x="359" y="263"/>
                  </a:cubicBezTo>
                  <a:cubicBezTo>
                    <a:pt x="370" y="283"/>
                    <a:pt x="395" y="290"/>
                    <a:pt x="415" y="278"/>
                  </a:cubicBezTo>
                  <a:close/>
                  <a:moveTo>
                    <a:pt x="1009" y="1307"/>
                  </a:moveTo>
                  <a:cubicBezTo>
                    <a:pt x="960" y="1335"/>
                    <a:pt x="943" y="1398"/>
                    <a:pt x="971" y="1447"/>
                  </a:cubicBezTo>
                  <a:cubicBezTo>
                    <a:pt x="999" y="1496"/>
                    <a:pt x="1062" y="1512"/>
                    <a:pt x="1111" y="1484"/>
                  </a:cubicBezTo>
                  <a:cubicBezTo>
                    <a:pt x="1160" y="1456"/>
                    <a:pt x="1177" y="1393"/>
                    <a:pt x="1149" y="1344"/>
                  </a:cubicBezTo>
                  <a:cubicBezTo>
                    <a:pt x="1120" y="1295"/>
                    <a:pt x="1058" y="1279"/>
                    <a:pt x="1009" y="1307"/>
                  </a:cubicBezTo>
                  <a:close/>
                  <a:moveTo>
                    <a:pt x="125" y="531"/>
                  </a:moveTo>
                  <a:cubicBezTo>
                    <a:pt x="149" y="545"/>
                    <a:pt x="181" y="536"/>
                    <a:pt x="195" y="512"/>
                  </a:cubicBezTo>
                  <a:cubicBezTo>
                    <a:pt x="209" y="487"/>
                    <a:pt x="201" y="456"/>
                    <a:pt x="176" y="442"/>
                  </a:cubicBezTo>
                  <a:cubicBezTo>
                    <a:pt x="152" y="428"/>
                    <a:pt x="120" y="436"/>
                    <a:pt x="106" y="461"/>
                  </a:cubicBezTo>
                  <a:cubicBezTo>
                    <a:pt x="92" y="485"/>
                    <a:pt x="101" y="517"/>
                    <a:pt x="125" y="531"/>
                  </a:cubicBezTo>
                  <a:close/>
                  <a:moveTo>
                    <a:pt x="1360" y="1054"/>
                  </a:moveTo>
                  <a:cubicBezTo>
                    <a:pt x="1306" y="1023"/>
                    <a:pt x="1237" y="1042"/>
                    <a:pt x="1206" y="1096"/>
                  </a:cubicBezTo>
                  <a:cubicBezTo>
                    <a:pt x="1175" y="1149"/>
                    <a:pt x="1193" y="1218"/>
                    <a:pt x="1247" y="1249"/>
                  </a:cubicBezTo>
                  <a:cubicBezTo>
                    <a:pt x="1301" y="1281"/>
                    <a:pt x="1370" y="1262"/>
                    <a:pt x="1401" y="1208"/>
                  </a:cubicBezTo>
                  <a:cubicBezTo>
                    <a:pt x="1432" y="1154"/>
                    <a:pt x="1414" y="1086"/>
                    <a:pt x="1360" y="1054"/>
                  </a:cubicBezTo>
                  <a:close/>
                  <a:moveTo>
                    <a:pt x="123" y="819"/>
                  </a:moveTo>
                  <a:cubicBezTo>
                    <a:pt x="123" y="785"/>
                    <a:pt x="95" y="758"/>
                    <a:pt x="61" y="758"/>
                  </a:cubicBezTo>
                  <a:cubicBezTo>
                    <a:pt x="28" y="758"/>
                    <a:pt x="0" y="785"/>
                    <a:pt x="0" y="819"/>
                  </a:cubicBezTo>
                  <a:cubicBezTo>
                    <a:pt x="0" y="853"/>
                    <a:pt x="28" y="881"/>
                    <a:pt x="61" y="881"/>
                  </a:cubicBezTo>
                  <a:cubicBezTo>
                    <a:pt x="95" y="881"/>
                    <a:pt x="123" y="853"/>
                    <a:pt x="123" y="819"/>
                  </a:cubicBezTo>
                  <a:close/>
                  <a:moveTo>
                    <a:pt x="1393" y="696"/>
                  </a:moveTo>
                  <a:cubicBezTo>
                    <a:pt x="1325" y="696"/>
                    <a:pt x="1270" y="751"/>
                    <a:pt x="1270" y="819"/>
                  </a:cubicBezTo>
                  <a:cubicBezTo>
                    <a:pt x="1270" y="887"/>
                    <a:pt x="1325" y="942"/>
                    <a:pt x="1393" y="942"/>
                  </a:cubicBezTo>
                  <a:cubicBezTo>
                    <a:pt x="1460" y="942"/>
                    <a:pt x="1516" y="887"/>
                    <a:pt x="1516" y="819"/>
                  </a:cubicBezTo>
                  <a:cubicBezTo>
                    <a:pt x="1515" y="751"/>
                    <a:pt x="1460" y="696"/>
                    <a:pt x="1393" y="696"/>
                  </a:cubicBezTo>
                  <a:close/>
                  <a:moveTo>
                    <a:pt x="115" y="1090"/>
                  </a:moveTo>
                  <a:cubicBezTo>
                    <a:pt x="81" y="1110"/>
                    <a:pt x="69" y="1154"/>
                    <a:pt x="89" y="1188"/>
                  </a:cubicBezTo>
                  <a:cubicBezTo>
                    <a:pt x="108" y="1222"/>
                    <a:pt x="152" y="1234"/>
                    <a:pt x="186" y="1214"/>
                  </a:cubicBezTo>
                  <a:cubicBezTo>
                    <a:pt x="221" y="1194"/>
                    <a:pt x="232" y="1150"/>
                    <a:pt x="213" y="1116"/>
                  </a:cubicBezTo>
                  <a:cubicBezTo>
                    <a:pt x="193" y="1082"/>
                    <a:pt x="149" y="1070"/>
                    <a:pt x="115" y="1090"/>
                  </a:cubicBezTo>
                  <a:close/>
                  <a:moveTo>
                    <a:pt x="1370" y="602"/>
                  </a:moveTo>
                  <a:cubicBezTo>
                    <a:pt x="1434" y="565"/>
                    <a:pt x="1455" y="483"/>
                    <a:pt x="1419" y="420"/>
                  </a:cubicBezTo>
                  <a:cubicBezTo>
                    <a:pt x="1382" y="356"/>
                    <a:pt x="1301" y="334"/>
                    <a:pt x="1237" y="371"/>
                  </a:cubicBezTo>
                  <a:cubicBezTo>
                    <a:pt x="1173" y="408"/>
                    <a:pt x="1151" y="489"/>
                    <a:pt x="1188" y="553"/>
                  </a:cubicBezTo>
                  <a:cubicBezTo>
                    <a:pt x="1225" y="617"/>
                    <a:pt x="1306" y="638"/>
                    <a:pt x="1370" y="602"/>
                  </a:cubicBezTo>
                  <a:close/>
                  <a:moveTo>
                    <a:pt x="435" y="1325"/>
                  </a:moveTo>
                  <a:cubicBezTo>
                    <a:pt x="396" y="1302"/>
                    <a:pt x="346" y="1315"/>
                    <a:pt x="323" y="1355"/>
                  </a:cubicBezTo>
                  <a:cubicBezTo>
                    <a:pt x="301" y="1394"/>
                    <a:pt x="314" y="1444"/>
                    <a:pt x="353" y="1466"/>
                  </a:cubicBezTo>
                  <a:cubicBezTo>
                    <a:pt x="392" y="1489"/>
                    <a:pt x="443" y="1476"/>
                    <a:pt x="465" y="1437"/>
                  </a:cubicBezTo>
                  <a:cubicBezTo>
                    <a:pt x="488" y="1397"/>
                    <a:pt x="474" y="1347"/>
                    <a:pt x="435" y="1325"/>
                  </a:cubicBezTo>
                  <a:close/>
                  <a:moveTo>
                    <a:pt x="1132" y="119"/>
                  </a:moveTo>
                  <a:cubicBezTo>
                    <a:pt x="1063" y="79"/>
                    <a:pt x="975" y="103"/>
                    <a:pt x="936" y="171"/>
                  </a:cubicBezTo>
                  <a:cubicBezTo>
                    <a:pt x="896" y="240"/>
                    <a:pt x="920" y="327"/>
                    <a:pt x="988" y="367"/>
                  </a:cubicBezTo>
                  <a:cubicBezTo>
                    <a:pt x="1057" y="406"/>
                    <a:pt x="1144" y="383"/>
                    <a:pt x="1184" y="314"/>
                  </a:cubicBezTo>
                  <a:cubicBezTo>
                    <a:pt x="1224" y="246"/>
                    <a:pt x="1200" y="158"/>
                    <a:pt x="1132" y="119"/>
                  </a:cubicBezTo>
                  <a:close/>
                  <a:moveTo>
                    <a:pt x="778" y="849"/>
                  </a:moveTo>
                  <a:cubicBezTo>
                    <a:pt x="778" y="410"/>
                    <a:pt x="778" y="410"/>
                    <a:pt x="778" y="410"/>
                  </a:cubicBezTo>
                  <a:cubicBezTo>
                    <a:pt x="676" y="410"/>
                    <a:pt x="676" y="410"/>
                    <a:pt x="676" y="410"/>
                  </a:cubicBezTo>
                  <a:cubicBezTo>
                    <a:pt x="676" y="790"/>
                    <a:pt x="676" y="790"/>
                    <a:pt x="676" y="790"/>
                  </a:cubicBezTo>
                  <a:cubicBezTo>
                    <a:pt x="347" y="980"/>
                    <a:pt x="347" y="980"/>
                    <a:pt x="347" y="980"/>
                  </a:cubicBezTo>
                  <a:cubicBezTo>
                    <a:pt x="398" y="1068"/>
                    <a:pt x="398" y="1068"/>
                    <a:pt x="398" y="1068"/>
                  </a:cubicBezTo>
                  <a:lnTo>
                    <a:pt x="778" y="849"/>
                  </a:lnTo>
                  <a:close/>
                  <a:moveTo>
                    <a:pt x="778" y="849"/>
                  </a:moveTo>
                  <a:cubicBezTo>
                    <a:pt x="778" y="849"/>
                    <a:pt x="778" y="849"/>
                    <a:pt x="778" y="849"/>
                  </a:cubicBezTo>
                </a:path>
              </a:pathLst>
            </a:custGeom>
            <a:solidFill>
              <a:schemeClr val="bg2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799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29" name="Gruppieren 28"/>
          <p:cNvGrpSpPr/>
          <p:nvPr userDrawn="1"/>
        </p:nvGrpSpPr>
        <p:grpSpPr>
          <a:xfrm>
            <a:off x="927140" y="4701137"/>
            <a:ext cx="711327" cy="592360"/>
            <a:chOff x="1350233" y="4766640"/>
            <a:chExt cx="711512" cy="592360"/>
          </a:xfrm>
        </p:grpSpPr>
        <p:sp>
          <p:nvSpPr>
            <p:cNvPr id="30" name="Rectangle 28"/>
            <p:cNvSpPr/>
            <p:nvPr userDrawn="1"/>
          </p:nvSpPr>
          <p:spPr>
            <a:xfrm>
              <a:off x="1350233" y="4766640"/>
              <a:ext cx="711512" cy="59236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grpSp>
          <p:nvGrpSpPr>
            <p:cNvPr id="31" name="Group 29"/>
            <p:cNvGrpSpPr/>
            <p:nvPr userDrawn="1"/>
          </p:nvGrpSpPr>
          <p:grpSpPr>
            <a:xfrm>
              <a:off x="1470245" y="4826406"/>
              <a:ext cx="471488" cy="471488"/>
              <a:chOff x="4501356" y="934244"/>
              <a:chExt cx="471488" cy="471488"/>
            </a:xfrm>
            <a:solidFill>
              <a:schemeClr val="bg1"/>
            </a:solidFill>
          </p:grpSpPr>
          <p:sp>
            <p:nvSpPr>
              <p:cNvPr id="32" name="Freeform 40"/>
              <p:cNvSpPr>
                <a:spLocks noEditPoints="1"/>
              </p:cNvSpPr>
              <p:nvPr/>
            </p:nvSpPr>
            <p:spPr bwMode="auto">
              <a:xfrm>
                <a:off x="4704556" y="1137444"/>
                <a:ext cx="65088" cy="63500"/>
              </a:xfrm>
              <a:custGeom>
                <a:avLst/>
                <a:gdLst>
                  <a:gd name="T0" fmla="*/ 391 w 391"/>
                  <a:gd name="T1" fmla="*/ 195 h 391"/>
                  <a:gd name="T2" fmla="*/ 195 w 391"/>
                  <a:gd name="T3" fmla="*/ 391 h 391"/>
                  <a:gd name="T4" fmla="*/ 0 w 391"/>
                  <a:gd name="T5" fmla="*/ 195 h 391"/>
                  <a:gd name="T6" fmla="*/ 195 w 391"/>
                  <a:gd name="T7" fmla="*/ 0 h 391"/>
                  <a:gd name="T8" fmla="*/ 391 w 391"/>
                  <a:gd name="T9" fmla="*/ 195 h 391"/>
                  <a:gd name="T10" fmla="*/ 391 w 391"/>
                  <a:gd name="T11" fmla="*/ 195 h 391"/>
                  <a:gd name="T12" fmla="*/ 391 w 391"/>
                  <a:gd name="T13" fmla="*/ 195 h 3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1" h="391">
                    <a:moveTo>
                      <a:pt x="391" y="195"/>
                    </a:moveTo>
                    <a:cubicBezTo>
                      <a:pt x="391" y="303"/>
                      <a:pt x="303" y="391"/>
                      <a:pt x="195" y="391"/>
                    </a:cubicBezTo>
                    <a:cubicBezTo>
                      <a:pt x="88" y="391"/>
                      <a:pt x="0" y="303"/>
                      <a:pt x="0" y="195"/>
                    </a:cubicBezTo>
                    <a:cubicBezTo>
                      <a:pt x="0" y="88"/>
                      <a:pt x="88" y="0"/>
                      <a:pt x="195" y="0"/>
                    </a:cubicBezTo>
                    <a:cubicBezTo>
                      <a:pt x="303" y="0"/>
                      <a:pt x="391" y="88"/>
                      <a:pt x="391" y="195"/>
                    </a:cubicBezTo>
                    <a:close/>
                    <a:moveTo>
                      <a:pt x="391" y="195"/>
                    </a:moveTo>
                    <a:cubicBezTo>
                      <a:pt x="391" y="195"/>
                      <a:pt x="391" y="195"/>
                      <a:pt x="391" y="195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41"/>
              <p:cNvSpPr>
                <a:spLocks noEditPoints="1"/>
              </p:cNvSpPr>
              <p:nvPr/>
            </p:nvSpPr>
            <p:spPr bwMode="auto">
              <a:xfrm>
                <a:off x="4501356" y="934244"/>
                <a:ext cx="471488" cy="471488"/>
              </a:xfrm>
              <a:custGeom>
                <a:avLst/>
                <a:gdLst>
                  <a:gd name="T0" fmla="*/ 1512 w 2897"/>
                  <a:gd name="T1" fmla="*/ 2898 h 2898"/>
                  <a:gd name="T2" fmla="*/ 1608 w 2897"/>
                  <a:gd name="T3" fmla="*/ 2638 h 2898"/>
                  <a:gd name="T4" fmla="*/ 2297 w 2897"/>
                  <a:gd name="T5" fmla="*/ 2297 h 2898"/>
                  <a:gd name="T6" fmla="*/ 2637 w 2897"/>
                  <a:gd name="T7" fmla="*/ 1609 h 2898"/>
                  <a:gd name="T8" fmla="*/ 2897 w 2897"/>
                  <a:gd name="T9" fmla="*/ 1513 h 2898"/>
                  <a:gd name="T10" fmla="*/ 2801 w 2897"/>
                  <a:gd name="T11" fmla="*/ 1289 h 2898"/>
                  <a:gd name="T12" fmla="*/ 2554 w 2897"/>
                  <a:gd name="T13" fmla="*/ 982 h 2898"/>
                  <a:gd name="T14" fmla="*/ 1915 w 2897"/>
                  <a:gd name="T15" fmla="*/ 344 h 2898"/>
                  <a:gd name="T16" fmla="*/ 1608 w 2897"/>
                  <a:gd name="T17" fmla="*/ 96 h 2898"/>
                  <a:gd name="T18" fmla="*/ 1384 w 2897"/>
                  <a:gd name="T19" fmla="*/ 0 h 2898"/>
                  <a:gd name="T20" fmla="*/ 1288 w 2897"/>
                  <a:gd name="T21" fmla="*/ 260 h 2898"/>
                  <a:gd name="T22" fmla="*/ 600 w 2897"/>
                  <a:gd name="T23" fmla="*/ 601 h 2898"/>
                  <a:gd name="T24" fmla="*/ 259 w 2897"/>
                  <a:gd name="T25" fmla="*/ 1289 h 2898"/>
                  <a:gd name="T26" fmla="*/ 0 w 2897"/>
                  <a:gd name="T27" fmla="*/ 1385 h 2898"/>
                  <a:gd name="T28" fmla="*/ 96 w 2897"/>
                  <a:gd name="T29" fmla="*/ 1609 h 2898"/>
                  <a:gd name="T30" fmla="*/ 343 w 2897"/>
                  <a:gd name="T31" fmla="*/ 1916 h 2898"/>
                  <a:gd name="T32" fmla="*/ 981 w 2897"/>
                  <a:gd name="T33" fmla="*/ 2554 h 2898"/>
                  <a:gd name="T34" fmla="*/ 1288 w 2897"/>
                  <a:gd name="T35" fmla="*/ 2802 h 2898"/>
                  <a:gd name="T36" fmla="*/ 826 w 2897"/>
                  <a:gd name="T37" fmla="*/ 2071 h 2898"/>
                  <a:gd name="T38" fmla="*/ 722 w 2897"/>
                  <a:gd name="T39" fmla="*/ 1609 h 2898"/>
                  <a:gd name="T40" fmla="*/ 818 w 2897"/>
                  <a:gd name="T41" fmla="*/ 1385 h 2898"/>
                  <a:gd name="T42" fmla="*/ 583 w 2897"/>
                  <a:gd name="T43" fmla="*/ 1289 h 2898"/>
                  <a:gd name="T44" fmla="*/ 1288 w 2897"/>
                  <a:gd name="T45" fmla="*/ 584 h 2898"/>
                  <a:gd name="T46" fmla="*/ 1384 w 2897"/>
                  <a:gd name="T47" fmla="*/ 818 h 2898"/>
                  <a:gd name="T48" fmla="*/ 1608 w 2897"/>
                  <a:gd name="T49" fmla="*/ 722 h 2898"/>
                  <a:gd name="T50" fmla="*/ 2070 w 2897"/>
                  <a:gd name="T51" fmla="*/ 827 h 2898"/>
                  <a:gd name="T52" fmla="*/ 2175 w 2897"/>
                  <a:gd name="T53" fmla="*/ 1289 h 2898"/>
                  <a:gd name="T54" fmla="*/ 2079 w 2897"/>
                  <a:gd name="T55" fmla="*/ 1513 h 2898"/>
                  <a:gd name="T56" fmla="*/ 2313 w 2897"/>
                  <a:gd name="T57" fmla="*/ 1609 h 2898"/>
                  <a:gd name="T58" fmla="*/ 1608 w 2897"/>
                  <a:gd name="T59" fmla="*/ 2314 h 2898"/>
                  <a:gd name="T60" fmla="*/ 1512 w 2897"/>
                  <a:gd name="T61" fmla="*/ 2079 h 2898"/>
                  <a:gd name="T62" fmla="*/ 1288 w 2897"/>
                  <a:gd name="T63" fmla="*/ 2175 h 2898"/>
                  <a:gd name="T64" fmla="*/ 826 w 2897"/>
                  <a:gd name="T65" fmla="*/ 2071 h 2898"/>
                  <a:gd name="T66" fmla="*/ 826 w 2897"/>
                  <a:gd name="T67" fmla="*/ 2071 h 28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2897" h="2898">
                    <a:moveTo>
                      <a:pt x="1384" y="2898"/>
                    </a:moveTo>
                    <a:cubicBezTo>
                      <a:pt x="1512" y="2898"/>
                      <a:pt x="1512" y="2898"/>
                      <a:pt x="1512" y="2898"/>
                    </a:cubicBezTo>
                    <a:cubicBezTo>
                      <a:pt x="1565" y="2898"/>
                      <a:pt x="1608" y="2855"/>
                      <a:pt x="1608" y="2802"/>
                    </a:cubicBezTo>
                    <a:cubicBezTo>
                      <a:pt x="1608" y="2638"/>
                      <a:pt x="1608" y="2638"/>
                      <a:pt x="1608" y="2638"/>
                    </a:cubicBezTo>
                    <a:cubicBezTo>
                      <a:pt x="1714" y="2624"/>
                      <a:pt x="1817" y="2596"/>
                      <a:pt x="1915" y="2554"/>
                    </a:cubicBezTo>
                    <a:cubicBezTo>
                      <a:pt x="2058" y="2494"/>
                      <a:pt x="2186" y="2407"/>
                      <a:pt x="2297" y="2297"/>
                    </a:cubicBezTo>
                    <a:cubicBezTo>
                      <a:pt x="2407" y="2187"/>
                      <a:pt x="2493" y="2059"/>
                      <a:pt x="2554" y="1916"/>
                    </a:cubicBezTo>
                    <a:cubicBezTo>
                      <a:pt x="2595" y="1817"/>
                      <a:pt x="2623" y="1714"/>
                      <a:pt x="2637" y="1609"/>
                    </a:cubicBezTo>
                    <a:cubicBezTo>
                      <a:pt x="2801" y="1609"/>
                      <a:pt x="2801" y="1609"/>
                      <a:pt x="2801" y="1609"/>
                    </a:cubicBezTo>
                    <a:cubicBezTo>
                      <a:pt x="2854" y="1609"/>
                      <a:pt x="2897" y="1566"/>
                      <a:pt x="2897" y="1513"/>
                    </a:cubicBezTo>
                    <a:cubicBezTo>
                      <a:pt x="2897" y="1385"/>
                      <a:pt x="2897" y="1385"/>
                      <a:pt x="2897" y="1385"/>
                    </a:cubicBezTo>
                    <a:cubicBezTo>
                      <a:pt x="2897" y="1332"/>
                      <a:pt x="2854" y="1289"/>
                      <a:pt x="2801" y="1289"/>
                    </a:cubicBezTo>
                    <a:cubicBezTo>
                      <a:pt x="2637" y="1289"/>
                      <a:pt x="2637" y="1289"/>
                      <a:pt x="2637" y="1289"/>
                    </a:cubicBezTo>
                    <a:cubicBezTo>
                      <a:pt x="2623" y="1183"/>
                      <a:pt x="2595" y="1081"/>
                      <a:pt x="2554" y="982"/>
                    </a:cubicBezTo>
                    <a:cubicBezTo>
                      <a:pt x="2493" y="839"/>
                      <a:pt x="2407" y="711"/>
                      <a:pt x="2297" y="601"/>
                    </a:cubicBezTo>
                    <a:cubicBezTo>
                      <a:pt x="2186" y="490"/>
                      <a:pt x="2058" y="404"/>
                      <a:pt x="1915" y="344"/>
                    </a:cubicBezTo>
                    <a:cubicBezTo>
                      <a:pt x="1817" y="302"/>
                      <a:pt x="1714" y="274"/>
                      <a:pt x="1608" y="260"/>
                    </a:cubicBezTo>
                    <a:cubicBezTo>
                      <a:pt x="1608" y="96"/>
                      <a:pt x="1608" y="96"/>
                      <a:pt x="1608" y="96"/>
                    </a:cubicBezTo>
                    <a:cubicBezTo>
                      <a:pt x="1608" y="43"/>
                      <a:pt x="1565" y="0"/>
                      <a:pt x="1512" y="0"/>
                    </a:cubicBezTo>
                    <a:cubicBezTo>
                      <a:pt x="1384" y="0"/>
                      <a:pt x="1384" y="0"/>
                      <a:pt x="1384" y="0"/>
                    </a:cubicBezTo>
                    <a:cubicBezTo>
                      <a:pt x="1331" y="0"/>
                      <a:pt x="1288" y="43"/>
                      <a:pt x="1288" y="96"/>
                    </a:cubicBezTo>
                    <a:cubicBezTo>
                      <a:pt x="1288" y="260"/>
                      <a:pt x="1288" y="260"/>
                      <a:pt x="1288" y="260"/>
                    </a:cubicBezTo>
                    <a:cubicBezTo>
                      <a:pt x="1183" y="274"/>
                      <a:pt x="1080" y="302"/>
                      <a:pt x="981" y="344"/>
                    </a:cubicBezTo>
                    <a:cubicBezTo>
                      <a:pt x="838" y="404"/>
                      <a:pt x="710" y="490"/>
                      <a:pt x="600" y="601"/>
                    </a:cubicBezTo>
                    <a:cubicBezTo>
                      <a:pt x="490" y="711"/>
                      <a:pt x="403" y="839"/>
                      <a:pt x="343" y="982"/>
                    </a:cubicBezTo>
                    <a:cubicBezTo>
                      <a:pt x="301" y="1081"/>
                      <a:pt x="273" y="1183"/>
                      <a:pt x="259" y="1289"/>
                    </a:cubicBezTo>
                    <a:cubicBezTo>
                      <a:pt x="96" y="1289"/>
                      <a:pt x="96" y="1289"/>
                      <a:pt x="96" y="1289"/>
                    </a:cubicBezTo>
                    <a:cubicBezTo>
                      <a:pt x="43" y="1289"/>
                      <a:pt x="0" y="1332"/>
                      <a:pt x="0" y="1385"/>
                    </a:cubicBezTo>
                    <a:cubicBezTo>
                      <a:pt x="0" y="1513"/>
                      <a:pt x="0" y="1513"/>
                      <a:pt x="0" y="1513"/>
                    </a:cubicBezTo>
                    <a:cubicBezTo>
                      <a:pt x="0" y="1566"/>
                      <a:pt x="43" y="1609"/>
                      <a:pt x="96" y="1609"/>
                    </a:cubicBezTo>
                    <a:cubicBezTo>
                      <a:pt x="259" y="1609"/>
                      <a:pt x="259" y="1609"/>
                      <a:pt x="259" y="1609"/>
                    </a:cubicBezTo>
                    <a:cubicBezTo>
                      <a:pt x="273" y="1714"/>
                      <a:pt x="301" y="1817"/>
                      <a:pt x="343" y="1916"/>
                    </a:cubicBezTo>
                    <a:cubicBezTo>
                      <a:pt x="403" y="2059"/>
                      <a:pt x="490" y="2187"/>
                      <a:pt x="600" y="2297"/>
                    </a:cubicBezTo>
                    <a:cubicBezTo>
                      <a:pt x="710" y="2407"/>
                      <a:pt x="838" y="2494"/>
                      <a:pt x="981" y="2554"/>
                    </a:cubicBezTo>
                    <a:cubicBezTo>
                      <a:pt x="1080" y="2596"/>
                      <a:pt x="1183" y="2624"/>
                      <a:pt x="1288" y="2638"/>
                    </a:cubicBezTo>
                    <a:cubicBezTo>
                      <a:pt x="1288" y="2802"/>
                      <a:pt x="1288" y="2802"/>
                      <a:pt x="1288" y="2802"/>
                    </a:cubicBezTo>
                    <a:cubicBezTo>
                      <a:pt x="1288" y="2855"/>
                      <a:pt x="1331" y="2898"/>
                      <a:pt x="1384" y="2898"/>
                    </a:cubicBezTo>
                    <a:close/>
                    <a:moveTo>
                      <a:pt x="826" y="2071"/>
                    </a:moveTo>
                    <a:cubicBezTo>
                      <a:pt x="699" y="1943"/>
                      <a:pt x="615" y="1783"/>
                      <a:pt x="583" y="1609"/>
                    </a:cubicBezTo>
                    <a:cubicBezTo>
                      <a:pt x="722" y="1609"/>
                      <a:pt x="722" y="1609"/>
                      <a:pt x="722" y="1609"/>
                    </a:cubicBezTo>
                    <a:cubicBezTo>
                      <a:pt x="775" y="1609"/>
                      <a:pt x="818" y="1566"/>
                      <a:pt x="818" y="1513"/>
                    </a:cubicBezTo>
                    <a:cubicBezTo>
                      <a:pt x="818" y="1385"/>
                      <a:pt x="818" y="1385"/>
                      <a:pt x="818" y="1385"/>
                    </a:cubicBezTo>
                    <a:cubicBezTo>
                      <a:pt x="818" y="1332"/>
                      <a:pt x="775" y="1289"/>
                      <a:pt x="722" y="1289"/>
                    </a:cubicBezTo>
                    <a:cubicBezTo>
                      <a:pt x="583" y="1289"/>
                      <a:pt x="583" y="1289"/>
                      <a:pt x="583" y="1289"/>
                    </a:cubicBezTo>
                    <a:cubicBezTo>
                      <a:pt x="615" y="1115"/>
                      <a:pt x="699" y="955"/>
                      <a:pt x="826" y="827"/>
                    </a:cubicBezTo>
                    <a:cubicBezTo>
                      <a:pt x="954" y="699"/>
                      <a:pt x="1114" y="615"/>
                      <a:pt x="1288" y="584"/>
                    </a:cubicBezTo>
                    <a:cubicBezTo>
                      <a:pt x="1288" y="722"/>
                      <a:pt x="1288" y="722"/>
                      <a:pt x="1288" y="722"/>
                    </a:cubicBezTo>
                    <a:cubicBezTo>
                      <a:pt x="1288" y="775"/>
                      <a:pt x="1331" y="818"/>
                      <a:pt x="1384" y="818"/>
                    </a:cubicBezTo>
                    <a:cubicBezTo>
                      <a:pt x="1512" y="818"/>
                      <a:pt x="1512" y="818"/>
                      <a:pt x="1512" y="818"/>
                    </a:cubicBezTo>
                    <a:cubicBezTo>
                      <a:pt x="1565" y="818"/>
                      <a:pt x="1608" y="775"/>
                      <a:pt x="1608" y="722"/>
                    </a:cubicBezTo>
                    <a:cubicBezTo>
                      <a:pt x="1608" y="584"/>
                      <a:pt x="1608" y="584"/>
                      <a:pt x="1608" y="584"/>
                    </a:cubicBezTo>
                    <a:cubicBezTo>
                      <a:pt x="1782" y="615"/>
                      <a:pt x="1943" y="699"/>
                      <a:pt x="2070" y="827"/>
                    </a:cubicBezTo>
                    <a:cubicBezTo>
                      <a:pt x="2198" y="955"/>
                      <a:pt x="2282" y="1115"/>
                      <a:pt x="2313" y="1289"/>
                    </a:cubicBezTo>
                    <a:cubicBezTo>
                      <a:pt x="2175" y="1289"/>
                      <a:pt x="2175" y="1289"/>
                      <a:pt x="2175" y="1289"/>
                    </a:cubicBezTo>
                    <a:cubicBezTo>
                      <a:pt x="2122" y="1289"/>
                      <a:pt x="2079" y="1332"/>
                      <a:pt x="2079" y="1385"/>
                    </a:cubicBezTo>
                    <a:cubicBezTo>
                      <a:pt x="2079" y="1513"/>
                      <a:pt x="2079" y="1513"/>
                      <a:pt x="2079" y="1513"/>
                    </a:cubicBezTo>
                    <a:cubicBezTo>
                      <a:pt x="2079" y="1566"/>
                      <a:pt x="2122" y="1609"/>
                      <a:pt x="2175" y="1609"/>
                    </a:cubicBezTo>
                    <a:cubicBezTo>
                      <a:pt x="2313" y="1609"/>
                      <a:pt x="2313" y="1609"/>
                      <a:pt x="2313" y="1609"/>
                    </a:cubicBezTo>
                    <a:cubicBezTo>
                      <a:pt x="2282" y="1783"/>
                      <a:pt x="2198" y="1943"/>
                      <a:pt x="2070" y="2071"/>
                    </a:cubicBezTo>
                    <a:cubicBezTo>
                      <a:pt x="1943" y="2199"/>
                      <a:pt x="1782" y="2282"/>
                      <a:pt x="1608" y="2314"/>
                    </a:cubicBezTo>
                    <a:cubicBezTo>
                      <a:pt x="1608" y="2175"/>
                      <a:pt x="1608" y="2175"/>
                      <a:pt x="1608" y="2175"/>
                    </a:cubicBezTo>
                    <a:cubicBezTo>
                      <a:pt x="1608" y="2122"/>
                      <a:pt x="1565" y="2079"/>
                      <a:pt x="1512" y="2079"/>
                    </a:cubicBezTo>
                    <a:cubicBezTo>
                      <a:pt x="1384" y="2079"/>
                      <a:pt x="1384" y="2079"/>
                      <a:pt x="1384" y="2079"/>
                    </a:cubicBezTo>
                    <a:cubicBezTo>
                      <a:pt x="1331" y="2079"/>
                      <a:pt x="1288" y="2122"/>
                      <a:pt x="1288" y="2175"/>
                    </a:cubicBezTo>
                    <a:cubicBezTo>
                      <a:pt x="1288" y="2314"/>
                      <a:pt x="1288" y="2314"/>
                      <a:pt x="1288" y="2314"/>
                    </a:cubicBezTo>
                    <a:cubicBezTo>
                      <a:pt x="1114" y="2282"/>
                      <a:pt x="954" y="2199"/>
                      <a:pt x="826" y="2071"/>
                    </a:cubicBezTo>
                    <a:close/>
                    <a:moveTo>
                      <a:pt x="826" y="2071"/>
                    </a:moveTo>
                    <a:cubicBezTo>
                      <a:pt x="826" y="2071"/>
                      <a:pt x="826" y="2071"/>
                      <a:pt x="826" y="207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799" dirty="0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34" name="Gruppieren 33"/>
          <p:cNvGrpSpPr/>
          <p:nvPr userDrawn="1"/>
        </p:nvGrpSpPr>
        <p:grpSpPr>
          <a:xfrm>
            <a:off x="927140" y="5366452"/>
            <a:ext cx="711327" cy="592360"/>
            <a:chOff x="1350233" y="5399810"/>
            <a:chExt cx="711512" cy="592360"/>
          </a:xfrm>
        </p:grpSpPr>
        <p:sp>
          <p:nvSpPr>
            <p:cNvPr id="35" name="Rectangle 32"/>
            <p:cNvSpPr/>
            <p:nvPr userDrawn="1"/>
          </p:nvSpPr>
          <p:spPr>
            <a:xfrm>
              <a:off x="1350233" y="5399810"/>
              <a:ext cx="711512" cy="592360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sp>
          <p:nvSpPr>
            <p:cNvPr id="36" name="Freeform 155"/>
            <p:cNvSpPr>
              <a:spLocks noEditPoints="1"/>
            </p:cNvSpPr>
            <p:nvPr userDrawn="1"/>
          </p:nvSpPr>
          <p:spPr bwMode="auto">
            <a:xfrm>
              <a:off x="1502258" y="5478762"/>
              <a:ext cx="387950" cy="434455"/>
            </a:xfrm>
            <a:custGeom>
              <a:avLst/>
              <a:gdLst>
                <a:gd name="T0" fmla="*/ 111 w 131"/>
                <a:gd name="T1" fmla="*/ 74 h 147"/>
                <a:gd name="T2" fmla="*/ 82 w 131"/>
                <a:gd name="T3" fmla="*/ 58 h 147"/>
                <a:gd name="T4" fmla="*/ 117 w 131"/>
                <a:gd name="T5" fmla="*/ 56 h 147"/>
                <a:gd name="T6" fmla="*/ 129 w 131"/>
                <a:gd name="T7" fmla="*/ 34 h 147"/>
                <a:gd name="T8" fmla="*/ 111 w 131"/>
                <a:gd name="T9" fmla="*/ 16 h 147"/>
                <a:gd name="T10" fmla="*/ 66 w 131"/>
                <a:gd name="T11" fmla="*/ 0 h 147"/>
                <a:gd name="T12" fmla="*/ 49 w 131"/>
                <a:gd name="T13" fmla="*/ 31 h 147"/>
                <a:gd name="T14" fmla="*/ 14 w 131"/>
                <a:gd name="T15" fmla="*/ 34 h 147"/>
                <a:gd name="T16" fmla="*/ 3 w 131"/>
                <a:gd name="T17" fmla="*/ 58 h 147"/>
                <a:gd name="T18" fmla="*/ 20 w 131"/>
                <a:gd name="T19" fmla="*/ 74 h 147"/>
                <a:gd name="T20" fmla="*/ 49 w 131"/>
                <a:gd name="T21" fmla="*/ 141 h 147"/>
                <a:gd name="T22" fmla="*/ 76 w 131"/>
                <a:gd name="T23" fmla="*/ 147 h 147"/>
                <a:gd name="T24" fmla="*/ 82 w 131"/>
                <a:gd name="T25" fmla="*/ 116 h 147"/>
                <a:gd name="T26" fmla="*/ 117 w 131"/>
                <a:gd name="T27" fmla="*/ 114 h 147"/>
                <a:gd name="T28" fmla="*/ 129 w 131"/>
                <a:gd name="T29" fmla="*/ 92 h 147"/>
                <a:gd name="T30" fmla="*/ 49 w 131"/>
                <a:gd name="T31" fmla="*/ 64 h 147"/>
                <a:gd name="T32" fmla="*/ 11 w 131"/>
                <a:gd name="T33" fmla="*/ 53 h 147"/>
                <a:gd name="T34" fmla="*/ 49 w 131"/>
                <a:gd name="T35" fmla="*/ 41 h 147"/>
                <a:gd name="T36" fmla="*/ 76 w 131"/>
                <a:gd name="T37" fmla="*/ 55 h 147"/>
                <a:gd name="T38" fmla="*/ 55 w 131"/>
                <a:gd name="T39" fmla="*/ 43 h 147"/>
                <a:gd name="T40" fmla="*/ 76 w 131"/>
                <a:gd name="T41" fmla="*/ 55 h 147"/>
                <a:gd name="T42" fmla="*/ 76 w 131"/>
                <a:gd name="T43" fmla="*/ 31 h 147"/>
                <a:gd name="T44" fmla="*/ 55 w 131"/>
                <a:gd name="T45" fmla="*/ 18 h 147"/>
                <a:gd name="T46" fmla="*/ 55 w 131"/>
                <a:gd name="T47" fmla="*/ 67 h 147"/>
                <a:gd name="T48" fmla="*/ 76 w 131"/>
                <a:gd name="T49" fmla="*/ 80 h 147"/>
                <a:gd name="T50" fmla="*/ 55 w 131"/>
                <a:gd name="T51" fmla="*/ 67 h 147"/>
                <a:gd name="T52" fmla="*/ 76 w 131"/>
                <a:gd name="T53" fmla="*/ 104 h 147"/>
                <a:gd name="T54" fmla="*/ 55 w 131"/>
                <a:gd name="T55" fmla="*/ 92 h 147"/>
                <a:gd name="T56" fmla="*/ 55 w 131"/>
                <a:gd name="T57" fmla="*/ 129 h 147"/>
                <a:gd name="T58" fmla="*/ 76 w 131"/>
                <a:gd name="T59" fmla="*/ 116 h 147"/>
                <a:gd name="T60" fmla="*/ 55 w 131"/>
                <a:gd name="T61" fmla="*/ 129 h 147"/>
                <a:gd name="T62" fmla="*/ 111 w 131"/>
                <a:gd name="T63" fmla="*/ 49 h 147"/>
                <a:gd name="T64" fmla="*/ 82 w 131"/>
                <a:gd name="T65" fmla="*/ 25 h 147"/>
                <a:gd name="T66" fmla="*/ 120 w 131"/>
                <a:gd name="T67" fmla="*/ 38 h 147"/>
                <a:gd name="T68" fmla="*/ 82 w 131"/>
                <a:gd name="T69" fmla="*/ 107 h 147"/>
                <a:gd name="T70" fmla="*/ 110 w 131"/>
                <a:gd name="T71" fmla="*/ 84 h 147"/>
                <a:gd name="T72" fmla="*/ 111 w 131"/>
                <a:gd name="T73" fmla="*/ 107 h 147"/>
                <a:gd name="T74" fmla="*/ 111 w 131"/>
                <a:gd name="T75" fmla="*/ 107 h 1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31" h="147">
                  <a:moveTo>
                    <a:pt x="117" y="77"/>
                  </a:moveTo>
                  <a:cubicBezTo>
                    <a:pt x="116" y="75"/>
                    <a:pt x="114" y="74"/>
                    <a:pt x="111" y="74"/>
                  </a:cubicBezTo>
                  <a:cubicBezTo>
                    <a:pt x="82" y="74"/>
                    <a:pt x="82" y="74"/>
                    <a:pt x="82" y="74"/>
                  </a:cubicBezTo>
                  <a:cubicBezTo>
                    <a:pt x="82" y="58"/>
                    <a:pt x="82" y="58"/>
                    <a:pt x="82" y="58"/>
                  </a:cubicBezTo>
                  <a:cubicBezTo>
                    <a:pt x="112" y="58"/>
                    <a:pt x="112" y="58"/>
                    <a:pt x="112" y="58"/>
                  </a:cubicBezTo>
                  <a:cubicBezTo>
                    <a:pt x="114" y="58"/>
                    <a:pt x="116" y="57"/>
                    <a:pt x="117" y="56"/>
                  </a:cubicBezTo>
                  <a:cubicBezTo>
                    <a:pt x="128" y="43"/>
                    <a:pt x="128" y="43"/>
                    <a:pt x="128" y="43"/>
                  </a:cubicBezTo>
                  <a:cubicBezTo>
                    <a:pt x="131" y="41"/>
                    <a:pt x="131" y="37"/>
                    <a:pt x="129" y="34"/>
                  </a:cubicBezTo>
                  <a:cubicBezTo>
                    <a:pt x="117" y="19"/>
                    <a:pt x="117" y="19"/>
                    <a:pt x="117" y="19"/>
                  </a:cubicBezTo>
                  <a:cubicBezTo>
                    <a:pt x="116" y="17"/>
                    <a:pt x="114" y="16"/>
                    <a:pt x="111" y="16"/>
                  </a:cubicBezTo>
                  <a:cubicBezTo>
                    <a:pt x="82" y="16"/>
                    <a:pt x="82" y="16"/>
                    <a:pt x="82" y="16"/>
                  </a:cubicBezTo>
                  <a:cubicBezTo>
                    <a:pt x="82" y="7"/>
                    <a:pt x="75" y="0"/>
                    <a:pt x="66" y="0"/>
                  </a:cubicBezTo>
                  <a:cubicBezTo>
                    <a:pt x="57" y="0"/>
                    <a:pt x="49" y="7"/>
                    <a:pt x="49" y="17"/>
                  </a:cubicBezTo>
                  <a:cubicBezTo>
                    <a:pt x="49" y="31"/>
                    <a:pt x="49" y="31"/>
                    <a:pt x="49" y="31"/>
                  </a:cubicBezTo>
                  <a:cubicBezTo>
                    <a:pt x="20" y="31"/>
                    <a:pt x="20" y="31"/>
                    <a:pt x="20" y="31"/>
                  </a:cubicBezTo>
                  <a:cubicBezTo>
                    <a:pt x="18" y="31"/>
                    <a:pt x="15" y="32"/>
                    <a:pt x="14" y="34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0" y="52"/>
                    <a:pt x="1" y="56"/>
                    <a:pt x="3" y="58"/>
                  </a:cubicBezTo>
                  <a:cubicBezTo>
                    <a:pt x="14" y="71"/>
                    <a:pt x="14" y="71"/>
                    <a:pt x="14" y="71"/>
                  </a:cubicBezTo>
                  <a:cubicBezTo>
                    <a:pt x="16" y="73"/>
                    <a:pt x="18" y="74"/>
                    <a:pt x="20" y="74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49" y="141"/>
                    <a:pt x="49" y="141"/>
                    <a:pt x="49" y="141"/>
                  </a:cubicBezTo>
                  <a:cubicBezTo>
                    <a:pt x="49" y="144"/>
                    <a:pt x="52" y="147"/>
                    <a:pt x="55" y="147"/>
                  </a:cubicBezTo>
                  <a:cubicBezTo>
                    <a:pt x="76" y="147"/>
                    <a:pt x="76" y="147"/>
                    <a:pt x="76" y="147"/>
                  </a:cubicBezTo>
                  <a:cubicBezTo>
                    <a:pt x="80" y="147"/>
                    <a:pt x="82" y="144"/>
                    <a:pt x="82" y="141"/>
                  </a:cubicBezTo>
                  <a:cubicBezTo>
                    <a:pt x="82" y="116"/>
                    <a:pt x="82" y="116"/>
                    <a:pt x="82" y="116"/>
                  </a:cubicBezTo>
                  <a:cubicBezTo>
                    <a:pt x="112" y="116"/>
                    <a:pt x="112" y="116"/>
                    <a:pt x="112" y="116"/>
                  </a:cubicBezTo>
                  <a:cubicBezTo>
                    <a:pt x="114" y="116"/>
                    <a:pt x="116" y="116"/>
                    <a:pt x="117" y="114"/>
                  </a:cubicBezTo>
                  <a:cubicBezTo>
                    <a:pt x="128" y="101"/>
                    <a:pt x="128" y="101"/>
                    <a:pt x="128" y="101"/>
                  </a:cubicBezTo>
                  <a:cubicBezTo>
                    <a:pt x="131" y="99"/>
                    <a:pt x="131" y="95"/>
                    <a:pt x="129" y="92"/>
                  </a:cubicBezTo>
                  <a:lnTo>
                    <a:pt x="117" y="77"/>
                  </a:lnTo>
                  <a:close/>
                  <a:moveTo>
                    <a:pt x="49" y="64"/>
                  </a:moveTo>
                  <a:cubicBezTo>
                    <a:pt x="21" y="64"/>
                    <a:pt x="21" y="64"/>
                    <a:pt x="21" y="64"/>
                  </a:cubicBezTo>
                  <a:cubicBezTo>
                    <a:pt x="11" y="53"/>
                    <a:pt x="11" y="53"/>
                    <a:pt x="11" y="53"/>
                  </a:cubicBezTo>
                  <a:cubicBezTo>
                    <a:pt x="21" y="41"/>
                    <a:pt x="21" y="41"/>
                    <a:pt x="21" y="41"/>
                  </a:cubicBezTo>
                  <a:cubicBezTo>
                    <a:pt x="49" y="41"/>
                    <a:pt x="49" y="41"/>
                    <a:pt x="49" y="41"/>
                  </a:cubicBezTo>
                  <a:lnTo>
                    <a:pt x="49" y="64"/>
                  </a:lnTo>
                  <a:close/>
                  <a:moveTo>
                    <a:pt x="76" y="55"/>
                  </a:moveTo>
                  <a:cubicBezTo>
                    <a:pt x="55" y="55"/>
                    <a:pt x="55" y="55"/>
                    <a:pt x="55" y="55"/>
                  </a:cubicBezTo>
                  <a:cubicBezTo>
                    <a:pt x="55" y="43"/>
                    <a:pt x="55" y="43"/>
                    <a:pt x="55" y="43"/>
                  </a:cubicBezTo>
                  <a:cubicBezTo>
                    <a:pt x="76" y="43"/>
                    <a:pt x="76" y="43"/>
                    <a:pt x="76" y="43"/>
                  </a:cubicBezTo>
                  <a:lnTo>
                    <a:pt x="76" y="55"/>
                  </a:lnTo>
                  <a:close/>
                  <a:moveTo>
                    <a:pt x="76" y="18"/>
                  </a:moveTo>
                  <a:cubicBezTo>
                    <a:pt x="76" y="31"/>
                    <a:pt x="76" y="31"/>
                    <a:pt x="76" y="31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5" y="18"/>
                    <a:pt x="55" y="18"/>
                    <a:pt x="55" y="18"/>
                  </a:cubicBezTo>
                  <a:lnTo>
                    <a:pt x="76" y="18"/>
                  </a:lnTo>
                  <a:close/>
                  <a:moveTo>
                    <a:pt x="55" y="67"/>
                  </a:moveTo>
                  <a:cubicBezTo>
                    <a:pt x="76" y="67"/>
                    <a:pt x="76" y="67"/>
                    <a:pt x="76" y="67"/>
                  </a:cubicBezTo>
                  <a:cubicBezTo>
                    <a:pt x="76" y="80"/>
                    <a:pt x="76" y="80"/>
                    <a:pt x="76" y="80"/>
                  </a:cubicBezTo>
                  <a:cubicBezTo>
                    <a:pt x="55" y="80"/>
                    <a:pt x="55" y="80"/>
                    <a:pt x="55" y="80"/>
                  </a:cubicBezTo>
                  <a:lnTo>
                    <a:pt x="55" y="67"/>
                  </a:lnTo>
                  <a:close/>
                  <a:moveTo>
                    <a:pt x="76" y="92"/>
                  </a:moveTo>
                  <a:cubicBezTo>
                    <a:pt x="76" y="104"/>
                    <a:pt x="76" y="104"/>
                    <a:pt x="76" y="104"/>
                  </a:cubicBezTo>
                  <a:cubicBezTo>
                    <a:pt x="55" y="104"/>
                    <a:pt x="55" y="104"/>
                    <a:pt x="55" y="104"/>
                  </a:cubicBezTo>
                  <a:cubicBezTo>
                    <a:pt x="55" y="92"/>
                    <a:pt x="55" y="92"/>
                    <a:pt x="55" y="92"/>
                  </a:cubicBezTo>
                  <a:lnTo>
                    <a:pt x="76" y="92"/>
                  </a:lnTo>
                  <a:close/>
                  <a:moveTo>
                    <a:pt x="55" y="129"/>
                  </a:moveTo>
                  <a:cubicBezTo>
                    <a:pt x="55" y="116"/>
                    <a:pt x="55" y="116"/>
                    <a:pt x="55" y="116"/>
                  </a:cubicBezTo>
                  <a:cubicBezTo>
                    <a:pt x="76" y="116"/>
                    <a:pt x="76" y="116"/>
                    <a:pt x="76" y="116"/>
                  </a:cubicBezTo>
                  <a:cubicBezTo>
                    <a:pt x="76" y="129"/>
                    <a:pt x="76" y="129"/>
                    <a:pt x="76" y="129"/>
                  </a:cubicBezTo>
                  <a:lnTo>
                    <a:pt x="55" y="129"/>
                  </a:lnTo>
                  <a:close/>
                  <a:moveTo>
                    <a:pt x="120" y="38"/>
                  </a:moveTo>
                  <a:cubicBezTo>
                    <a:pt x="111" y="49"/>
                    <a:pt x="111" y="49"/>
                    <a:pt x="111" y="49"/>
                  </a:cubicBezTo>
                  <a:cubicBezTo>
                    <a:pt x="82" y="49"/>
                    <a:pt x="82" y="49"/>
                    <a:pt x="82" y="49"/>
                  </a:cubicBezTo>
                  <a:cubicBezTo>
                    <a:pt x="82" y="25"/>
                    <a:pt x="82" y="25"/>
                    <a:pt x="82" y="25"/>
                  </a:cubicBezTo>
                  <a:cubicBezTo>
                    <a:pt x="110" y="25"/>
                    <a:pt x="110" y="25"/>
                    <a:pt x="110" y="25"/>
                  </a:cubicBezTo>
                  <a:lnTo>
                    <a:pt x="120" y="38"/>
                  </a:lnTo>
                  <a:close/>
                  <a:moveTo>
                    <a:pt x="111" y="107"/>
                  </a:moveTo>
                  <a:cubicBezTo>
                    <a:pt x="82" y="107"/>
                    <a:pt x="82" y="107"/>
                    <a:pt x="82" y="107"/>
                  </a:cubicBezTo>
                  <a:cubicBezTo>
                    <a:pt x="82" y="84"/>
                    <a:pt x="82" y="84"/>
                    <a:pt x="82" y="84"/>
                  </a:cubicBezTo>
                  <a:cubicBezTo>
                    <a:pt x="110" y="84"/>
                    <a:pt x="110" y="84"/>
                    <a:pt x="110" y="84"/>
                  </a:cubicBezTo>
                  <a:cubicBezTo>
                    <a:pt x="120" y="96"/>
                    <a:pt x="120" y="96"/>
                    <a:pt x="120" y="96"/>
                  </a:cubicBezTo>
                  <a:lnTo>
                    <a:pt x="111" y="107"/>
                  </a:lnTo>
                  <a:close/>
                  <a:moveTo>
                    <a:pt x="111" y="107"/>
                  </a:moveTo>
                  <a:cubicBezTo>
                    <a:pt x="111" y="107"/>
                    <a:pt x="111" y="107"/>
                    <a:pt x="111" y="107"/>
                  </a:cubicBezTo>
                </a:path>
              </a:pathLst>
            </a:custGeom>
            <a:solidFill>
              <a:sysClr val="window" lastClr="FFFFFF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sz="1799" kern="0" dirty="0">
                <a:solidFill>
                  <a:srgbClr val="AFAFAF"/>
                </a:solidFill>
              </a:endParaRPr>
            </a:p>
          </p:txBody>
        </p:sp>
      </p:grpSp>
      <p:grpSp>
        <p:nvGrpSpPr>
          <p:cNvPr id="37" name="Group 34"/>
          <p:cNvGrpSpPr/>
          <p:nvPr userDrawn="1"/>
        </p:nvGrpSpPr>
        <p:grpSpPr>
          <a:xfrm>
            <a:off x="927140" y="1373963"/>
            <a:ext cx="711327" cy="592360"/>
            <a:chOff x="3756155" y="1771951"/>
            <a:chExt cx="711512" cy="592360"/>
          </a:xfrm>
        </p:grpSpPr>
        <p:sp>
          <p:nvSpPr>
            <p:cNvPr id="38" name="Rectangle 35"/>
            <p:cNvSpPr/>
            <p:nvPr/>
          </p:nvSpPr>
          <p:spPr>
            <a:xfrm>
              <a:off x="3756155" y="1771951"/>
              <a:ext cx="711512" cy="592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dirty="0">
                <a:solidFill>
                  <a:srgbClr val="FFFFFF"/>
                </a:solidFill>
              </a:endParaRPr>
            </a:p>
          </p:txBody>
        </p:sp>
        <p:sp>
          <p:nvSpPr>
            <p:cNvPr id="39" name="Freeform 172"/>
            <p:cNvSpPr>
              <a:spLocks noEditPoints="1"/>
            </p:cNvSpPr>
            <p:nvPr/>
          </p:nvSpPr>
          <p:spPr bwMode="auto">
            <a:xfrm>
              <a:off x="3914589" y="1875288"/>
              <a:ext cx="410966" cy="399556"/>
            </a:xfrm>
            <a:custGeom>
              <a:avLst/>
              <a:gdLst>
                <a:gd name="T0" fmla="*/ 22 w 45"/>
                <a:gd name="T1" fmla="*/ 0 h 45"/>
                <a:gd name="T2" fmla="*/ 0 w 45"/>
                <a:gd name="T3" fmla="*/ 22 h 45"/>
                <a:gd name="T4" fmla="*/ 22 w 45"/>
                <a:gd name="T5" fmla="*/ 45 h 45"/>
                <a:gd name="T6" fmla="*/ 45 w 45"/>
                <a:gd name="T7" fmla="*/ 22 h 45"/>
                <a:gd name="T8" fmla="*/ 22 w 45"/>
                <a:gd name="T9" fmla="*/ 0 h 45"/>
                <a:gd name="T10" fmla="*/ 42 w 45"/>
                <a:gd name="T11" fmla="*/ 22 h 45"/>
                <a:gd name="T12" fmla="*/ 38 w 45"/>
                <a:gd name="T13" fmla="*/ 34 h 45"/>
                <a:gd name="T14" fmla="*/ 37 w 45"/>
                <a:gd name="T15" fmla="*/ 31 h 45"/>
                <a:gd name="T16" fmla="*/ 38 w 45"/>
                <a:gd name="T17" fmla="*/ 24 h 45"/>
                <a:gd name="T18" fmla="*/ 35 w 45"/>
                <a:gd name="T19" fmla="*/ 19 h 45"/>
                <a:gd name="T20" fmla="*/ 30 w 45"/>
                <a:gd name="T21" fmla="*/ 16 h 45"/>
                <a:gd name="T22" fmla="*/ 33 w 45"/>
                <a:gd name="T23" fmla="*/ 8 h 45"/>
                <a:gd name="T24" fmla="*/ 28 w 45"/>
                <a:gd name="T25" fmla="*/ 6 h 45"/>
                <a:gd name="T26" fmla="*/ 29 w 45"/>
                <a:gd name="T27" fmla="*/ 4 h 45"/>
                <a:gd name="T28" fmla="*/ 42 w 45"/>
                <a:gd name="T29" fmla="*/ 22 h 45"/>
                <a:gd name="T30" fmla="*/ 20 w 45"/>
                <a:gd name="T31" fmla="*/ 3 h 45"/>
                <a:gd name="T32" fmla="*/ 17 w 45"/>
                <a:gd name="T33" fmla="*/ 5 h 45"/>
                <a:gd name="T34" fmla="*/ 14 w 45"/>
                <a:gd name="T35" fmla="*/ 8 h 45"/>
                <a:gd name="T36" fmla="*/ 11 w 45"/>
                <a:gd name="T37" fmla="*/ 12 h 45"/>
                <a:gd name="T38" fmla="*/ 13 w 45"/>
                <a:gd name="T39" fmla="*/ 14 h 45"/>
                <a:gd name="T40" fmla="*/ 16 w 45"/>
                <a:gd name="T41" fmla="*/ 15 h 45"/>
                <a:gd name="T42" fmla="*/ 23 w 45"/>
                <a:gd name="T43" fmla="*/ 22 h 45"/>
                <a:gd name="T44" fmla="*/ 18 w 45"/>
                <a:gd name="T45" fmla="*/ 28 h 45"/>
                <a:gd name="T46" fmla="*/ 17 w 45"/>
                <a:gd name="T47" fmla="*/ 31 h 45"/>
                <a:gd name="T48" fmla="*/ 17 w 45"/>
                <a:gd name="T49" fmla="*/ 37 h 45"/>
                <a:gd name="T50" fmla="*/ 13 w 45"/>
                <a:gd name="T51" fmla="*/ 32 h 45"/>
                <a:gd name="T52" fmla="*/ 12 w 45"/>
                <a:gd name="T53" fmla="*/ 27 h 45"/>
                <a:gd name="T54" fmla="*/ 8 w 45"/>
                <a:gd name="T55" fmla="*/ 22 h 45"/>
                <a:gd name="T56" fmla="*/ 10 w 45"/>
                <a:gd name="T57" fmla="*/ 17 h 45"/>
                <a:gd name="T58" fmla="*/ 5 w 45"/>
                <a:gd name="T59" fmla="*/ 16 h 45"/>
                <a:gd name="T60" fmla="*/ 20 w 45"/>
                <a:gd name="T61" fmla="*/ 3 h 45"/>
                <a:gd name="T62" fmla="*/ 16 w 45"/>
                <a:gd name="T63" fmla="*/ 41 h 45"/>
                <a:gd name="T64" fmla="*/ 19 w 45"/>
                <a:gd name="T65" fmla="*/ 39 h 45"/>
                <a:gd name="T66" fmla="*/ 22 w 45"/>
                <a:gd name="T67" fmla="*/ 38 h 45"/>
                <a:gd name="T68" fmla="*/ 28 w 45"/>
                <a:gd name="T69" fmla="*/ 37 h 45"/>
                <a:gd name="T70" fmla="*/ 33 w 45"/>
                <a:gd name="T71" fmla="*/ 38 h 45"/>
                <a:gd name="T72" fmla="*/ 22 w 45"/>
                <a:gd name="T73" fmla="*/ 42 h 45"/>
                <a:gd name="T74" fmla="*/ 16 w 45"/>
                <a:gd name="T75" fmla="*/ 41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5" h="45">
                  <a:moveTo>
                    <a:pt x="22" y="0"/>
                  </a:moveTo>
                  <a:cubicBezTo>
                    <a:pt x="10" y="0"/>
                    <a:pt x="0" y="10"/>
                    <a:pt x="0" y="22"/>
                  </a:cubicBezTo>
                  <a:cubicBezTo>
                    <a:pt x="0" y="35"/>
                    <a:pt x="10" y="45"/>
                    <a:pt x="22" y="45"/>
                  </a:cubicBezTo>
                  <a:cubicBezTo>
                    <a:pt x="35" y="45"/>
                    <a:pt x="45" y="35"/>
                    <a:pt x="45" y="22"/>
                  </a:cubicBezTo>
                  <a:cubicBezTo>
                    <a:pt x="45" y="10"/>
                    <a:pt x="35" y="0"/>
                    <a:pt x="22" y="0"/>
                  </a:cubicBezTo>
                  <a:close/>
                  <a:moveTo>
                    <a:pt x="42" y="22"/>
                  </a:moveTo>
                  <a:cubicBezTo>
                    <a:pt x="42" y="27"/>
                    <a:pt x="40" y="31"/>
                    <a:pt x="38" y="34"/>
                  </a:cubicBezTo>
                  <a:cubicBezTo>
                    <a:pt x="37" y="34"/>
                    <a:pt x="36" y="32"/>
                    <a:pt x="37" y="31"/>
                  </a:cubicBezTo>
                  <a:cubicBezTo>
                    <a:pt x="38" y="29"/>
                    <a:pt x="38" y="25"/>
                    <a:pt x="38" y="24"/>
                  </a:cubicBezTo>
                  <a:cubicBezTo>
                    <a:pt x="38" y="23"/>
                    <a:pt x="37" y="19"/>
                    <a:pt x="35" y="19"/>
                  </a:cubicBezTo>
                  <a:cubicBezTo>
                    <a:pt x="33" y="19"/>
                    <a:pt x="32" y="19"/>
                    <a:pt x="30" y="16"/>
                  </a:cubicBezTo>
                  <a:cubicBezTo>
                    <a:pt x="28" y="11"/>
                    <a:pt x="35" y="10"/>
                    <a:pt x="33" y="8"/>
                  </a:cubicBezTo>
                  <a:cubicBezTo>
                    <a:pt x="32" y="7"/>
                    <a:pt x="28" y="11"/>
                    <a:pt x="28" y="6"/>
                  </a:cubicBezTo>
                  <a:cubicBezTo>
                    <a:pt x="28" y="5"/>
                    <a:pt x="28" y="5"/>
                    <a:pt x="29" y="4"/>
                  </a:cubicBezTo>
                  <a:cubicBezTo>
                    <a:pt x="36" y="7"/>
                    <a:pt x="42" y="14"/>
                    <a:pt x="42" y="22"/>
                  </a:cubicBezTo>
                  <a:close/>
                  <a:moveTo>
                    <a:pt x="20" y="3"/>
                  </a:moveTo>
                  <a:cubicBezTo>
                    <a:pt x="19" y="4"/>
                    <a:pt x="18" y="5"/>
                    <a:pt x="17" y="5"/>
                  </a:cubicBezTo>
                  <a:cubicBezTo>
                    <a:pt x="16" y="7"/>
                    <a:pt x="15" y="7"/>
                    <a:pt x="14" y="8"/>
                  </a:cubicBezTo>
                  <a:cubicBezTo>
                    <a:pt x="13" y="9"/>
                    <a:pt x="11" y="11"/>
                    <a:pt x="11" y="12"/>
                  </a:cubicBezTo>
                  <a:cubicBezTo>
                    <a:pt x="11" y="13"/>
                    <a:pt x="12" y="15"/>
                    <a:pt x="13" y="14"/>
                  </a:cubicBezTo>
                  <a:cubicBezTo>
                    <a:pt x="13" y="14"/>
                    <a:pt x="15" y="14"/>
                    <a:pt x="16" y="15"/>
                  </a:cubicBezTo>
                  <a:cubicBezTo>
                    <a:pt x="18" y="15"/>
                    <a:pt x="26" y="15"/>
                    <a:pt x="23" y="22"/>
                  </a:cubicBezTo>
                  <a:cubicBezTo>
                    <a:pt x="22" y="24"/>
                    <a:pt x="19" y="24"/>
                    <a:pt x="18" y="28"/>
                  </a:cubicBezTo>
                  <a:cubicBezTo>
                    <a:pt x="18" y="28"/>
                    <a:pt x="17" y="30"/>
                    <a:pt x="17" y="31"/>
                  </a:cubicBezTo>
                  <a:cubicBezTo>
                    <a:pt x="17" y="32"/>
                    <a:pt x="18" y="37"/>
                    <a:pt x="17" y="37"/>
                  </a:cubicBezTo>
                  <a:cubicBezTo>
                    <a:pt x="16" y="37"/>
                    <a:pt x="13" y="33"/>
                    <a:pt x="13" y="32"/>
                  </a:cubicBezTo>
                  <a:cubicBezTo>
                    <a:pt x="13" y="31"/>
                    <a:pt x="12" y="29"/>
                    <a:pt x="12" y="27"/>
                  </a:cubicBezTo>
                  <a:cubicBezTo>
                    <a:pt x="12" y="25"/>
                    <a:pt x="8" y="25"/>
                    <a:pt x="8" y="22"/>
                  </a:cubicBezTo>
                  <a:cubicBezTo>
                    <a:pt x="8" y="19"/>
                    <a:pt x="10" y="18"/>
                    <a:pt x="10" y="17"/>
                  </a:cubicBezTo>
                  <a:cubicBezTo>
                    <a:pt x="9" y="16"/>
                    <a:pt x="6" y="16"/>
                    <a:pt x="5" y="16"/>
                  </a:cubicBezTo>
                  <a:cubicBezTo>
                    <a:pt x="7" y="9"/>
                    <a:pt x="13" y="4"/>
                    <a:pt x="20" y="3"/>
                  </a:cubicBezTo>
                  <a:close/>
                  <a:moveTo>
                    <a:pt x="16" y="41"/>
                  </a:moveTo>
                  <a:cubicBezTo>
                    <a:pt x="18" y="40"/>
                    <a:pt x="18" y="39"/>
                    <a:pt x="19" y="39"/>
                  </a:cubicBezTo>
                  <a:cubicBezTo>
                    <a:pt x="20" y="39"/>
                    <a:pt x="21" y="39"/>
                    <a:pt x="22" y="38"/>
                  </a:cubicBezTo>
                  <a:cubicBezTo>
                    <a:pt x="23" y="38"/>
                    <a:pt x="26" y="37"/>
                    <a:pt x="28" y="37"/>
                  </a:cubicBezTo>
                  <a:cubicBezTo>
                    <a:pt x="29" y="37"/>
                    <a:pt x="32" y="37"/>
                    <a:pt x="33" y="38"/>
                  </a:cubicBezTo>
                  <a:cubicBezTo>
                    <a:pt x="30" y="40"/>
                    <a:pt x="26" y="42"/>
                    <a:pt x="22" y="42"/>
                  </a:cubicBezTo>
                  <a:cubicBezTo>
                    <a:pt x="20" y="42"/>
                    <a:pt x="18" y="41"/>
                    <a:pt x="16" y="41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id-ID" sz="1999">
                <a:solidFill>
                  <a:srgbClr val="344B4A"/>
                </a:solidFill>
              </a:endParaRPr>
            </a:p>
          </p:txBody>
        </p:sp>
      </p:grpSp>
      <p:sp>
        <p:nvSpPr>
          <p:cNvPr id="46" name="Textfeld 45"/>
          <p:cNvSpPr txBox="1"/>
          <p:nvPr userDrawn="1"/>
        </p:nvSpPr>
        <p:spPr>
          <a:xfrm>
            <a:off x="1595085" y="6500374"/>
            <a:ext cx="2159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2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1812100" y="1448780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7" name="Textplatzhalter 2"/>
          <p:cNvSpPr>
            <a:spLocks noGrp="1"/>
          </p:cNvSpPr>
          <p:nvPr>
            <p:ph type="body" sz="quarter" idx="14"/>
          </p:nvPr>
        </p:nvSpPr>
        <p:spPr>
          <a:xfrm>
            <a:off x="1812100" y="2114854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8" name="Textplatzhalter 2"/>
          <p:cNvSpPr>
            <a:spLocks noGrp="1"/>
          </p:cNvSpPr>
          <p:nvPr>
            <p:ph type="body" sz="quarter" idx="15"/>
          </p:nvPr>
        </p:nvSpPr>
        <p:spPr>
          <a:xfrm>
            <a:off x="1812100" y="2780928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9" name="Textplatzhalter 2"/>
          <p:cNvSpPr>
            <a:spLocks noGrp="1"/>
          </p:cNvSpPr>
          <p:nvPr>
            <p:ph type="body" sz="quarter" idx="16"/>
          </p:nvPr>
        </p:nvSpPr>
        <p:spPr>
          <a:xfrm>
            <a:off x="1812100" y="3447002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0" name="Textplatzhalter 2"/>
          <p:cNvSpPr>
            <a:spLocks noGrp="1"/>
          </p:cNvSpPr>
          <p:nvPr>
            <p:ph type="body" sz="quarter" idx="17"/>
          </p:nvPr>
        </p:nvSpPr>
        <p:spPr>
          <a:xfrm>
            <a:off x="1812100" y="4113076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1" name="Textplatzhalter 2"/>
          <p:cNvSpPr>
            <a:spLocks noGrp="1"/>
          </p:cNvSpPr>
          <p:nvPr>
            <p:ph type="body" sz="quarter" idx="18"/>
          </p:nvPr>
        </p:nvSpPr>
        <p:spPr>
          <a:xfrm>
            <a:off x="1812100" y="4779150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52" name="Textplatzhalter 2"/>
          <p:cNvSpPr>
            <a:spLocks noGrp="1"/>
          </p:cNvSpPr>
          <p:nvPr>
            <p:ph type="body" sz="quarter" idx="19"/>
          </p:nvPr>
        </p:nvSpPr>
        <p:spPr>
          <a:xfrm>
            <a:off x="1812100" y="5445224"/>
            <a:ext cx="9429544" cy="46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/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574227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No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24963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With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platzhalter 41"/>
          <p:cNvSpPr>
            <a:spLocks noGrp="1"/>
          </p:cNvSpPr>
          <p:nvPr>
            <p:ph idx="1"/>
          </p:nvPr>
        </p:nvSpPr>
        <p:spPr>
          <a:xfrm>
            <a:off x="713138" y="1782728"/>
            <a:ext cx="1078586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0954569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TwoContent_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platzhalter 41"/>
          <p:cNvSpPr>
            <a:spLocks noGrp="1"/>
          </p:cNvSpPr>
          <p:nvPr>
            <p:ph idx="1"/>
          </p:nvPr>
        </p:nvSpPr>
        <p:spPr>
          <a:xfrm>
            <a:off x="713139" y="1782728"/>
            <a:ext cx="5045363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/>
          </p:nvPr>
        </p:nvSpPr>
        <p:spPr>
          <a:xfrm>
            <a:off x="6460318" y="1778714"/>
            <a:ext cx="5045363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902611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TwoContent_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platzhalter 41"/>
          <p:cNvSpPr>
            <a:spLocks noGrp="1"/>
          </p:cNvSpPr>
          <p:nvPr>
            <p:ph idx="1"/>
          </p:nvPr>
        </p:nvSpPr>
        <p:spPr>
          <a:xfrm>
            <a:off x="713140" y="1782728"/>
            <a:ext cx="3587740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41"/>
          <p:cNvSpPr>
            <a:spLocks noGrp="1"/>
          </p:cNvSpPr>
          <p:nvPr>
            <p:ph idx="13"/>
          </p:nvPr>
        </p:nvSpPr>
        <p:spPr>
          <a:xfrm>
            <a:off x="4660784" y="1778714"/>
            <a:ext cx="684489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8808340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TwoContent_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platzhalter 41"/>
          <p:cNvSpPr>
            <a:spLocks noGrp="1"/>
          </p:cNvSpPr>
          <p:nvPr>
            <p:ph idx="1"/>
          </p:nvPr>
        </p:nvSpPr>
        <p:spPr>
          <a:xfrm>
            <a:off x="7905866" y="1792016"/>
            <a:ext cx="3587740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/>
          </p:nvPr>
        </p:nvSpPr>
        <p:spPr>
          <a:xfrm>
            <a:off x="725297" y="1792016"/>
            <a:ext cx="6814740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176833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ader_ThreeContent_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platzhalter 41"/>
          <p:cNvSpPr>
            <a:spLocks noGrp="1"/>
          </p:cNvSpPr>
          <p:nvPr>
            <p:ph idx="13" hasCustomPrompt="1"/>
          </p:nvPr>
        </p:nvSpPr>
        <p:spPr>
          <a:xfrm>
            <a:off x="706942" y="1772816"/>
            <a:ext cx="3419109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4" name="Textplatzhalter 41"/>
          <p:cNvSpPr>
            <a:spLocks noGrp="1"/>
          </p:cNvSpPr>
          <p:nvPr>
            <p:ph idx="14" hasCustomPrompt="1"/>
          </p:nvPr>
        </p:nvSpPr>
        <p:spPr>
          <a:xfrm>
            <a:off x="8074497" y="1772816"/>
            <a:ext cx="3419109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5" name="Textplatzhalter 41"/>
          <p:cNvSpPr>
            <a:spLocks noGrp="1"/>
          </p:cNvSpPr>
          <p:nvPr>
            <p:ph idx="15" hasCustomPrompt="1"/>
          </p:nvPr>
        </p:nvSpPr>
        <p:spPr>
          <a:xfrm>
            <a:off x="4390719" y="1772816"/>
            <a:ext cx="3419109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7442896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FourContent_1: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 hasCustomPrompt="1"/>
          </p:nvPr>
        </p:nvSpPr>
        <p:spPr>
          <a:xfrm>
            <a:off x="706942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Textplatzhalter 41"/>
          <p:cNvSpPr>
            <a:spLocks noGrp="1"/>
          </p:cNvSpPr>
          <p:nvPr>
            <p:ph idx="14" hasCustomPrompt="1"/>
          </p:nvPr>
        </p:nvSpPr>
        <p:spPr>
          <a:xfrm>
            <a:off x="8866290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7" name="Textplatzhalter 41"/>
          <p:cNvSpPr>
            <a:spLocks noGrp="1"/>
          </p:cNvSpPr>
          <p:nvPr>
            <p:ph idx="15" hasCustomPrompt="1"/>
          </p:nvPr>
        </p:nvSpPr>
        <p:spPr>
          <a:xfrm>
            <a:off x="6146507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Textplatzhalter 41"/>
          <p:cNvSpPr>
            <a:spLocks noGrp="1"/>
          </p:cNvSpPr>
          <p:nvPr>
            <p:ph idx="16" hasCustomPrompt="1"/>
          </p:nvPr>
        </p:nvSpPr>
        <p:spPr>
          <a:xfrm>
            <a:off x="3426724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237359318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Slide_With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9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No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681898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2295883" y="2295006"/>
            <a:ext cx="2538718" cy="3206607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7320776" y="2295006"/>
            <a:ext cx="2538718" cy="3206607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4570806" y="1837813"/>
            <a:ext cx="3047208" cy="4120998"/>
          </a:xfrm>
          <a:prstGeom prst="rect">
            <a:avLst/>
          </a:prstGeom>
          <a:solidFill>
            <a:srgbClr val="D9D9D9"/>
          </a:solidFill>
        </p:spPr>
        <p:txBody>
          <a:bodyPr/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986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Content_Stack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 userDrawn="1"/>
        </p:nvSpPr>
        <p:spPr>
          <a:xfrm>
            <a:off x="1595085" y="6500373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platzhalter 41"/>
          <p:cNvSpPr>
            <a:spLocks noGrp="1"/>
          </p:cNvSpPr>
          <p:nvPr>
            <p:ph idx="1"/>
          </p:nvPr>
        </p:nvSpPr>
        <p:spPr>
          <a:xfrm>
            <a:off x="713138" y="1782728"/>
            <a:ext cx="10785866" cy="2114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/>
          </p:nvPr>
        </p:nvSpPr>
        <p:spPr>
          <a:xfrm>
            <a:off x="707740" y="3924008"/>
            <a:ext cx="10785866" cy="21143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2343074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aster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30"/>
          <p:cNvCxnSpPr/>
          <p:nvPr userDrawn="1"/>
        </p:nvCxnSpPr>
        <p:spPr>
          <a:xfrm flipV="1">
            <a:off x="701817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31"/>
          <p:cNvCxnSpPr/>
          <p:nvPr userDrawn="1"/>
        </p:nvCxnSpPr>
        <p:spPr>
          <a:xfrm flipV="1">
            <a:off x="11499005" y="2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Slide Number Placeholder 8"/>
          <p:cNvSpPr txBox="1">
            <a:spLocks/>
          </p:cNvSpPr>
          <p:nvPr userDrawn="1"/>
        </p:nvSpPr>
        <p:spPr>
          <a:xfrm>
            <a:off x="11397627" y="11977"/>
            <a:ext cx="725216" cy="470262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068952F-5E95-44E1-9562-3F7BE09D45B9}" type="slidenum">
              <a:rPr lang="en-US" sz="1050" smtClean="0">
                <a:solidFill>
                  <a:srgbClr val="FFFFFF"/>
                </a:solidFill>
              </a:rPr>
              <a:pPr algn="ctr"/>
              <a:t>‹#›</a:t>
            </a:fld>
            <a:endParaRPr lang="en-US" sz="1100" dirty="0">
              <a:solidFill>
                <a:srgbClr val="FFFFFF"/>
              </a:solidFill>
            </a:endParaRPr>
          </a:p>
        </p:txBody>
      </p:sp>
      <p:cxnSp>
        <p:nvCxnSpPr>
          <p:cNvPr id="46" name="Straight Connector 31"/>
          <p:cNvCxnSpPr/>
          <p:nvPr userDrawn="1"/>
        </p:nvCxnSpPr>
        <p:spPr>
          <a:xfrm flipV="1">
            <a:off x="1220082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30"/>
          <p:cNvCxnSpPr/>
          <p:nvPr userDrawn="1"/>
        </p:nvCxnSpPr>
        <p:spPr>
          <a:xfrm flipV="1">
            <a:off x="6460317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Gerader Verbinder 3"/>
          <p:cNvCxnSpPr/>
          <p:nvPr userDrawn="1"/>
        </p:nvCxnSpPr>
        <p:spPr>
          <a:xfrm>
            <a:off x="0" y="684008"/>
            <a:ext cx="12212143" cy="14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 userDrawn="1"/>
        </p:nvCxnSpPr>
        <p:spPr>
          <a:xfrm>
            <a:off x="0" y="6084009"/>
            <a:ext cx="12212143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 userDrawn="1"/>
        </p:nvCxnSpPr>
        <p:spPr>
          <a:xfrm>
            <a:off x="0" y="1404009"/>
            <a:ext cx="12122842" cy="935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 userDrawn="1"/>
        </p:nvCxnSpPr>
        <p:spPr>
          <a:xfrm flipV="1">
            <a:off x="0" y="2475976"/>
            <a:ext cx="12212143" cy="80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 userDrawn="1"/>
        </p:nvCxnSpPr>
        <p:spPr>
          <a:xfrm flipV="1">
            <a:off x="0" y="3132000"/>
            <a:ext cx="12212143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 userDrawn="1"/>
        </p:nvCxnSpPr>
        <p:spPr>
          <a:xfrm>
            <a:off x="0" y="3897053"/>
            <a:ext cx="12200822" cy="265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r Verbinder 58"/>
          <p:cNvCxnSpPr/>
          <p:nvPr userDrawn="1"/>
        </p:nvCxnSpPr>
        <p:spPr>
          <a:xfrm flipV="1">
            <a:off x="0" y="5292000"/>
            <a:ext cx="12212143" cy="7200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30"/>
          <p:cNvCxnSpPr/>
          <p:nvPr userDrawn="1"/>
        </p:nvCxnSpPr>
        <p:spPr>
          <a:xfrm flipV="1">
            <a:off x="718013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30"/>
          <p:cNvCxnSpPr/>
          <p:nvPr userDrawn="1"/>
        </p:nvCxnSpPr>
        <p:spPr>
          <a:xfrm flipV="1">
            <a:off x="5740505" y="-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31"/>
          <p:cNvCxnSpPr/>
          <p:nvPr userDrawn="1"/>
        </p:nvCxnSpPr>
        <p:spPr>
          <a:xfrm flipV="1">
            <a:off x="8619755" y="1197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31"/>
          <p:cNvCxnSpPr/>
          <p:nvPr userDrawn="1"/>
        </p:nvCxnSpPr>
        <p:spPr>
          <a:xfrm flipV="1">
            <a:off x="789994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30"/>
          <p:cNvCxnSpPr/>
          <p:nvPr userDrawn="1"/>
        </p:nvCxnSpPr>
        <p:spPr>
          <a:xfrm flipV="1">
            <a:off x="430088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31"/>
          <p:cNvCxnSpPr/>
          <p:nvPr userDrawn="1"/>
        </p:nvCxnSpPr>
        <p:spPr>
          <a:xfrm flipV="1">
            <a:off x="142163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31"/>
          <p:cNvCxnSpPr/>
          <p:nvPr userDrawn="1"/>
        </p:nvCxnSpPr>
        <p:spPr>
          <a:xfrm flipV="1">
            <a:off x="214144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31"/>
          <p:cNvCxnSpPr/>
          <p:nvPr userDrawn="1"/>
        </p:nvCxnSpPr>
        <p:spPr>
          <a:xfrm flipV="1">
            <a:off x="2861255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31"/>
          <p:cNvCxnSpPr/>
          <p:nvPr userDrawn="1"/>
        </p:nvCxnSpPr>
        <p:spPr>
          <a:xfrm flipV="1">
            <a:off x="3581067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31"/>
          <p:cNvCxnSpPr/>
          <p:nvPr userDrawn="1"/>
        </p:nvCxnSpPr>
        <p:spPr>
          <a:xfrm flipV="1">
            <a:off x="502069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31"/>
          <p:cNvCxnSpPr/>
          <p:nvPr userDrawn="1"/>
        </p:nvCxnSpPr>
        <p:spPr>
          <a:xfrm flipV="1">
            <a:off x="9339567" y="1197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31"/>
          <p:cNvCxnSpPr/>
          <p:nvPr userDrawn="1"/>
        </p:nvCxnSpPr>
        <p:spPr>
          <a:xfrm flipV="1">
            <a:off x="10059380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31"/>
          <p:cNvCxnSpPr/>
          <p:nvPr userDrawn="1"/>
        </p:nvCxnSpPr>
        <p:spPr>
          <a:xfrm flipV="1">
            <a:off x="10779192" y="1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 userDrawn="1"/>
        </p:nvCxnSpPr>
        <p:spPr>
          <a:xfrm flipV="1">
            <a:off x="0" y="4581129"/>
            <a:ext cx="12122842" cy="268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Gerader Verbinder 84"/>
          <p:cNvCxnSpPr/>
          <p:nvPr userDrawn="1"/>
        </p:nvCxnSpPr>
        <p:spPr>
          <a:xfrm>
            <a:off x="0" y="1764008"/>
            <a:ext cx="12212143" cy="936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3" y="6093368"/>
            <a:ext cx="3455100" cy="649462"/>
          </a:xfrm>
          <a:prstGeom prst="rect">
            <a:avLst/>
          </a:prstGeom>
        </p:spPr>
      </p:pic>
      <p:cxnSp>
        <p:nvCxnSpPr>
          <p:cNvPr id="53" name="Straight Connector 31"/>
          <p:cNvCxnSpPr/>
          <p:nvPr userDrawn="1"/>
        </p:nvCxnSpPr>
        <p:spPr>
          <a:xfrm flipV="1">
            <a:off x="4660786" y="1197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31"/>
          <p:cNvCxnSpPr/>
          <p:nvPr userDrawn="1"/>
        </p:nvCxnSpPr>
        <p:spPr>
          <a:xfrm flipV="1">
            <a:off x="7540036" y="-17107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31"/>
          <p:cNvCxnSpPr/>
          <p:nvPr userDrawn="1"/>
        </p:nvCxnSpPr>
        <p:spPr>
          <a:xfrm flipV="1">
            <a:off x="3940973" y="-17108"/>
            <a:ext cx="0" cy="6858001"/>
          </a:xfrm>
          <a:prstGeom prst="line">
            <a:avLst/>
          </a:prstGeom>
          <a:ln w="3175">
            <a:solidFill>
              <a:srgbClr val="FF006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2097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66523" y="838201"/>
            <a:ext cx="1005578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066523" y="1347650"/>
            <a:ext cx="10055780" cy="2531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feld 6"/>
          <p:cNvSpPr txBox="1"/>
          <p:nvPr userDrawn="1"/>
        </p:nvSpPr>
        <p:spPr>
          <a:xfrm>
            <a:off x="1747445" y="6500607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87216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162" y="228600"/>
            <a:ext cx="10868369" cy="762000"/>
          </a:xfrm>
          <a:prstGeom prst="rect">
            <a:avLst/>
          </a:prstGeom>
        </p:spPr>
        <p:txBody>
          <a:bodyPr anchor="ctr"/>
          <a:lstStyle>
            <a:lvl1pPr>
              <a:defRPr lang="en-US" sz="3599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162" y="1143000"/>
            <a:ext cx="5078677" cy="5029200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143000"/>
            <a:ext cx="5078677" cy="5029200"/>
          </a:xfrm>
          <a:prstGeom prst="rect">
            <a:avLst/>
          </a:prstGeom>
        </p:spPr>
        <p:txBody>
          <a:bodyPr/>
          <a:lstStyle>
            <a:lvl1pPr>
              <a:defRPr sz="2799"/>
            </a:lvl1pPr>
            <a:lvl2pPr>
              <a:defRPr sz="2399"/>
            </a:lvl2pPr>
            <a:lvl3pPr>
              <a:defRPr sz="1999"/>
            </a:lvl3pPr>
            <a:lvl4pPr>
              <a:defRPr sz="1799"/>
            </a:lvl4pPr>
            <a:lvl5pPr>
              <a:defRPr sz="1799"/>
            </a:lvl5pPr>
            <a:lvl6pPr>
              <a:defRPr sz="1799"/>
            </a:lvl6pPr>
            <a:lvl7pPr>
              <a:defRPr sz="1799"/>
            </a:lvl7pPr>
            <a:lvl8pPr>
              <a:defRPr sz="1799"/>
            </a:lvl8pPr>
            <a:lvl9pPr>
              <a:defRPr sz="17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9887513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1143000"/>
          </a:xfrm>
          <a:prstGeom prst="rect">
            <a:avLst/>
          </a:prstGeom>
        </p:spPr>
        <p:txBody>
          <a:bodyPr anchor="ctr"/>
          <a:lstStyle>
            <a:lvl1pPr>
              <a:defRPr lang="en-US" sz="3599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442" y="1535113"/>
            <a:ext cx="5385514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442" y="2174875"/>
            <a:ext cx="5385514" cy="3951288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0" y="1535113"/>
            <a:ext cx="5387630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0" y="2174875"/>
            <a:ext cx="5387630" cy="3951288"/>
          </a:xfrm>
          <a:prstGeom prst="rect">
            <a:avLst/>
          </a:prstGeom>
        </p:spPr>
        <p:txBody>
          <a:bodyPr/>
          <a:lstStyle>
            <a:lvl1pPr>
              <a:defRPr sz="2399"/>
            </a:lvl1pPr>
            <a:lvl2pPr>
              <a:defRPr sz="1999"/>
            </a:lvl2pPr>
            <a:lvl3pPr>
              <a:defRPr sz="1799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54268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Word Slide (Standar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 noChangeAspect="1"/>
          </p:cNvSpPr>
          <p:nvPr>
            <p:ph type="title"/>
          </p:nvPr>
        </p:nvSpPr>
        <p:spPr>
          <a:xfrm>
            <a:off x="543549" y="0"/>
            <a:ext cx="11007589" cy="1133142"/>
          </a:xfrm>
          <a:prstGeom prst="rect">
            <a:avLst/>
          </a:prstGeom>
        </p:spPr>
        <p:txBody>
          <a:bodyPr anchor="ctr"/>
          <a:lstStyle>
            <a:lvl1pPr>
              <a:defRPr lang="en-AU" sz="3599" noProof="0" dirty="0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 noProof="0"/>
              <a:t>Click to edit Master title style</a:t>
            </a:r>
            <a:endParaRPr lang="en-AU" noProof="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>
          <a:xfrm>
            <a:off x="5736059" y="6481482"/>
            <a:ext cx="647663" cy="21303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rgbClr val="008000"/>
                </a:solidFill>
                <a:latin typeface="Arial"/>
                <a:cs typeface="Arial"/>
              </a:defRPr>
            </a:lvl1pPr>
          </a:lstStyle>
          <a:p>
            <a:fld id="{1E920337-7C9C-7D42-91BB-CAE11E8446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541075" y="1542654"/>
            <a:ext cx="10995336" cy="4464050"/>
          </a:xfrm>
          <a:prstGeom prst="rect">
            <a:avLst/>
          </a:prstGeom>
        </p:spPr>
        <p:txBody>
          <a:bodyPr vert="horz" lIns="0"/>
          <a:lstStyle>
            <a:lvl1pPr marL="0" marR="0" indent="0" algn="l" defTabSz="843830" rtl="0" eaLnBrk="1" fontAlgn="auto" latinLnBrk="0" hangingPunct="1">
              <a:lnSpc>
                <a:spcPct val="100000"/>
              </a:lnSpc>
              <a:spcBef>
                <a:spcPts val="554"/>
              </a:spcBef>
              <a:spcAft>
                <a:spcPts val="554"/>
              </a:spcAft>
              <a:buClrTx/>
              <a:buSzTx/>
              <a:buFont typeface="Arial"/>
              <a:buNone/>
              <a:tabLst/>
              <a:defRPr b="0"/>
            </a:lvl1pPr>
            <a:lvl2pPr marL="0" marR="0" indent="0" algn="l" defTabSz="84383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554"/>
              </a:spcAft>
              <a:buClr>
                <a:schemeClr val="tx2"/>
              </a:buClr>
              <a:buSzPct val="150000"/>
              <a:buFont typeface="Arial"/>
              <a:buNone/>
              <a:tabLst/>
              <a:defRPr baseline="0"/>
            </a:lvl2pPr>
            <a:lvl3pPr>
              <a:buClrTx/>
              <a:buSzPct val="100000"/>
              <a:defRPr sz="1108"/>
            </a:lvl3pPr>
            <a:lvl4pPr marL="830541" indent="-99665">
              <a:buClrTx/>
              <a:buFont typeface="Lucida Grande"/>
              <a:buChar char="-"/>
              <a:defRPr sz="1108"/>
            </a:lvl4pPr>
            <a:lvl5pPr marL="1162757" indent="-99665">
              <a:buClrTx/>
              <a:buSzPct val="100000"/>
              <a:buFont typeface="Lucida Grande"/>
              <a:buChar char="-"/>
              <a:defRPr sz="1108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1307127" y="6481482"/>
            <a:ext cx="1125123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2000"/>
              </a:lnSpc>
            </a:pPr>
            <a:endParaRPr lang="en-CA" sz="1108" dirty="0">
              <a:solidFill>
                <a:srgbClr val="000000"/>
              </a:solidFill>
              <a:latin typeface="Arial"/>
              <a:ea typeface="Segoe UI" pitchFamily="34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8044672"/>
      </p:ext>
    </p:extLst>
  </p:cSld>
  <p:clrMapOvr>
    <a:masterClrMapping/>
  </p:clrMapOvr>
  <p:transition spd="slow">
    <p:wipe dir="r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7613" y="1828799"/>
            <a:ext cx="9753600" cy="3048001"/>
          </a:xfrm>
          <a:prstGeom prst="rect">
            <a:avLst/>
          </a:prstGeom>
        </p:spPr>
        <p:txBody>
          <a:bodyPr anchor="ctr"/>
          <a:lstStyle>
            <a:lvl1pPr>
              <a:defRPr sz="3599">
                <a:solidFill>
                  <a:srgbClr val="006767"/>
                </a:solidFill>
                <a:ea typeface="+mn-ea"/>
                <a:cs typeface="+mn-cs"/>
              </a:defRPr>
            </a:lvl1pPr>
          </a:lstStyle>
          <a:p>
            <a:pPr marL="0" lvl="0" indent="0" algn="ctr">
              <a:spcBef>
                <a:spcPts val="1000"/>
              </a:spcBef>
              <a:buFont typeface="Arial" panose="020B0604020202020204" pitchFamily="34" charset="0"/>
            </a:pPr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7614" y="5029200"/>
            <a:ext cx="7848600" cy="1143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301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7614" y="3429000"/>
            <a:ext cx="9753600" cy="2362199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400" b="0" cap="all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13150" y="685801"/>
            <a:ext cx="7853063" cy="1142999"/>
          </a:xfrm>
          <a:prstGeom prst="rect">
            <a:avLst/>
          </a:prstGeom>
        </p:spPr>
        <p:txBody>
          <a:bodyPr anchor="t"/>
          <a:lstStyle>
            <a:lvl1pPr marL="0" indent="0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08836" y="6448427"/>
            <a:ext cx="6638176" cy="180974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151812" y="6448427"/>
            <a:ext cx="1396259" cy="180974"/>
          </a:xfrm>
          <a:prstGeom prst="rect">
            <a:avLst/>
          </a:prstGeom>
        </p:spPr>
        <p:txBody>
          <a:bodyPr/>
          <a:lstStyle/>
          <a:p>
            <a:fld id="{EDF33987-6305-4E2A-BF18-EF013ECE927B}" type="datetimeFigureOut">
              <a:rPr lang="en-US"/>
              <a:t>3/28/2018</a:t>
            </a:fld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28212" y="6448427"/>
            <a:ext cx="1143001" cy="180974"/>
          </a:xfrm>
          <a:prstGeom prst="rect">
            <a:avLst/>
          </a:prstGeom>
        </p:spPr>
        <p:txBody>
          <a:bodyPr/>
          <a:lstStyle/>
          <a:p>
            <a:fld id="{F36C87F6-986D-49E6-AF40-1B3A1EE8064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675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66525" y="838205"/>
            <a:ext cx="1005578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24">
                <a:solidFill>
                  <a:srgbClr val="006767"/>
                </a:solidFill>
                <a:latin typeface="+mj-lt"/>
              </a:defRPr>
            </a:lvl1pPr>
            <a:lvl2pPr marL="371364" indent="0">
              <a:buNone/>
              <a:defRPr/>
            </a:lvl2pPr>
            <a:lvl3pPr marL="742727" indent="0">
              <a:buNone/>
              <a:defRPr/>
            </a:lvl3pPr>
            <a:lvl4pPr marL="1114091" indent="0">
              <a:buNone/>
              <a:defRPr/>
            </a:lvl4pPr>
            <a:lvl5pPr marL="14854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1066525" y="1347650"/>
            <a:ext cx="10055780" cy="2531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8608435" y="6273082"/>
            <a:ext cx="2879250" cy="29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6400"/>
                </a:solidFill>
              </a:defRPr>
            </a:lvl1pPr>
          </a:lstStyle>
          <a:p>
            <a:r>
              <a:rPr lang="de-DE" dirty="0"/>
              <a:t>© Process Renewal Group 2017</a:t>
            </a:r>
          </a:p>
        </p:txBody>
      </p:sp>
    </p:spTree>
    <p:extLst>
      <p:ext uri="{BB962C8B-B14F-4D97-AF65-F5344CB8AC3E}">
        <p14:creationId xmlns:p14="http://schemas.microsoft.com/office/powerpoint/2010/main" val="86922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With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platzhalter 41"/>
          <p:cNvSpPr>
            <a:spLocks noGrp="1"/>
          </p:cNvSpPr>
          <p:nvPr>
            <p:ph idx="1"/>
          </p:nvPr>
        </p:nvSpPr>
        <p:spPr>
          <a:xfrm>
            <a:off x="713138" y="1782728"/>
            <a:ext cx="1078586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5014253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524" y="838203"/>
            <a:ext cx="1005578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24">
                <a:solidFill>
                  <a:srgbClr val="006767"/>
                </a:solidFill>
                <a:latin typeface="+mj-lt"/>
              </a:defRPr>
            </a:lvl1pPr>
            <a:lvl2pPr marL="371364" indent="0">
              <a:buNone/>
              <a:defRPr/>
            </a:lvl2pPr>
            <a:lvl3pPr marL="742727" indent="0">
              <a:buNone/>
              <a:defRPr/>
            </a:lvl3pPr>
            <a:lvl4pPr marL="1114091" indent="0">
              <a:buNone/>
              <a:defRPr/>
            </a:lvl4pPr>
            <a:lvl5pPr marL="14854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66524" y="1347650"/>
            <a:ext cx="10055780" cy="2531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8608435" y="6273082"/>
            <a:ext cx="2879250" cy="29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6400"/>
                </a:solidFill>
              </a:defRPr>
            </a:lvl1pPr>
          </a:lstStyle>
          <a:p>
            <a:r>
              <a:rPr lang="de-DE" dirty="0"/>
              <a:t>© Process Renewal Group 2017</a:t>
            </a:r>
          </a:p>
        </p:txBody>
      </p:sp>
    </p:spTree>
    <p:extLst>
      <p:ext uri="{BB962C8B-B14F-4D97-AF65-F5344CB8AC3E}">
        <p14:creationId xmlns:p14="http://schemas.microsoft.com/office/powerpoint/2010/main" val="39190867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066524" y="838203"/>
            <a:ext cx="10055780" cy="50886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924">
                <a:solidFill>
                  <a:srgbClr val="006767"/>
                </a:solidFill>
                <a:latin typeface="+mj-lt"/>
              </a:defRPr>
            </a:lvl1pPr>
            <a:lvl2pPr marL="371364" indent="0">
              <a:buNone/>
              <a:defRPr/>
            </a:lvl2pPr>
            <a:lvl3pPr marL="742727" indent="0">
              <a:buNone/>
              <a:defRPr/>
            </a:lvl3pPr>
            <a:lvl4pPr marL="1114091" indent="0">
              <a:buNone/>
              <a:defRPr/>
            </a:lvl4pPr>
            <a:lvl5pPr marL="148545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066524" y="1347650"/>
            <a:ext cx="10055780" cy="25314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3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8608435" y="6273082"/>
            <a:ext cx="2879250" cy="29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6400"/>
                </a:solidFill>
              </a:defRPr>
            </a:lvl1pPr>
          </a:lstStyle>
          <a:p>
            <a:r>
              <a:rPr lang="de-DE" dirty="0"/>
              <a:t>© Process Renewal Group 2017</a:t>
            </a:r>
          </a:p>
        </p:txBody>
      </p:sp>
    </p:spTree>
    <p:extLst>
      <p:ext uri="{BB962C8B-B14F-4D97-AF65-F5344CB8AC3E}">
        <p14:creationId xmlns:p14="http://schemas.microsoft.com/office/powerpoint/2010/main" val="3353836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8608435" y="6273082"/>
            <a:ext cx="2879250" cy="29003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6400"/>
                </a:solidFill>
              </a:defRPr>
            </a:lvl1pPr>
          </a:lstStyle>
          <a:p>
            <a:r>
              <a:rPr lang="de-DE" dirty="0" smtClean="0"/>
              <a:t>© Process Renewal Group 2017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86434984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TwoContent_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platzhalter 41"/>
          <p:cNvSpPr>
            <a:spLocks noGrp="1"/>
          </p:cNvSpPr>
          <p:nvPr>
            <p:ph idx="1"/>
          </p:nvPr>
        </p:nvSpPr>
        <p:spPr>
          <a:xfrm>
            <a:off x="713139" y="1782728"/>
            <a:ext cx="5045363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/>
          </p:nvPr>
        </p:nvSpPr>
        <p:spPr>
          <a:xfrm>
            <a:off x="6460318" y="1778714"/>
            <a:ext cx="5045363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56549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TwoContent_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platzhalter 41"/>
          <p:cNvSpPr>
            <a:spLocks noGrp="1"/>
          </p:cNvSpPr>
          <p:nvPr>
            <p:ph idx="1"/>
          </p:nvPr>
        </p:nvSpPr>
        <p:spPr>
          <a:xfrm>
            <a:off x="713140" y="1782728"/>
            <a:ext cx="3587740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4" name="Textplatzhalter 41"/>
          <p:cNvSpPr>
            <a:spLocks noGrp="1"/>
          </p:cNvSpPr>
          <p:nvPr>
            <p:ph idx="13"/>
          </p:nvPr>
        </p:nvSpPr>
        <p:spPr>
          <a:xfrm>
            <a:off x="4660784" y="1778714"/>
            <a:ext cx="684489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74113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TwoContent_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platzhalter 41"/>
          <p:cNvSpPr>
            <a:spLocks noGrp="1"/>
          </p:cNvSpPr>
          <p:nvPr>
            <p:ph idx="1"/>
          </p:nvPr>
        </p:nvSpPr>
        <p:spPr>
          <a:xfrm>
            <a:off x="7905866" y="1792016"/>
            <a:ext cx="3587740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/>
          </p:nvPr>
        </p:nvSpPr>
        <p:spPr>
          <a:xfrm>
            <a:off x="725297" y="1792016"/>
            <a:ext cx="6814740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3pPr>
              <a:defRPr/>
            </a:lvl3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410923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eader_ThreeContent_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platzhalter 41"/>
          <p:cNvSpPr>
            <a:spLocks noGrp="1"/>
          </p:cNvSpPr>
          <p:nvPr>
            <p:ph idx="13" hasCustomPrompt="1"/>
          </p:nvPr>
        </p:nvSpPr>
        <p:spPr>
          <a:xfrm>
            <a:off x="706942" y="1772816"/>
            <a:ext cx="3419109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4" name="Textplatzhalter 41"/>
          <p:cNvSpPr>
            <a:spLocks noGrp="1"/>
          </p:cNvSpPr>
          <p:nvPr>
            <p:ph idx="14" hasCustomPrompt="1"/>
          </p:nvPr>
        </p:nvSpPr>
        <p:spPr>
          <a:xfrm>
            <a:off x="8074497" y="1772816"/>
            <a:ext cx="3419109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5" name="Textplatzhalter 41"/>
          <p:cNvSpPr>
            <a:spLocks noGrp="1"/>
          </p:cNvSpPr>
          <p:nvPr>
            <p:ph idx="15" hasCustomPrompt="1"/>
          </p:nvPr>
        </p:nvSpPr>
        <p:spPr>
          <a:xfrm>
            <a:off x="4390719" y="1772816"/>
            <a:ext cx="3419109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301600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_FourContent_1:1: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14421" y="707967"/>
            <a:ext cx="10773263" cy="67463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599">
                <a:solidFill>
                  <a:srgbClr val="006767"/>
                </a:solidFill>
                <a:latin typeface="+mj-lt"/>
              </a:defRPr>
            </a:lvl1pPr>
            <a:lvl2pPr marL="457063" indent="0">
              <a:buNone/>
              <a:defRPr/>
            </a:lvl2pPr>
            <a:lvl3pPr marL="914126" indent="0">
              <a:buNone/>
              <a:defRPr/>
            </a:lvl3pPr>
            <a:lvl4pPr marL="1371189" indent="0">
              <a:buNone/>
              <a:defRPr/>
            </a:lvl4pPr>
            <a:lvl5pPr marL="1828251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713138" y="1413367"/>
            <a:ext cx="10785866" cy="34128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 b="0">
                <a:solidFill>
                  <a:srgbClr val="FF64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platzhalter 41"/>
          <p:cNvSpPr>
            <a:spLocks noGrp="1"/>
          </p:cNvSpPr>
          <p:nvPr>
            <p:ph idx="13" hasCustomPrompt="1"/>
          </p:nvPr>
        </p:nvSpPr>
        <p:spPr>
          <a:xfrm>
            <a:off x="706942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6" name="Textplatzhalter 41"/>
          <p:cNvSpPr>
            <a:spLocks noGrp="1"/>
          </p:cNvSpPr>
          <p:nvPr>
            <p:ph idx="14" hasCustomPrompt="1"/>
          </p:nvPr>
        </p:nvSpPr>
        <p:spPr>
          <a:xfrm>
            <a:off x="8866290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7" name="Textplatzhalter 41"/>
          <p:cNvSpPr>
            <a:spLocks noGrp="1"/>
          </p:cNvSpPr>
          <p:nvPr>
            <p:ph idx="15" hasCustomPrompt="1"/>
          </p:nvPr>
        </p:nvSpPr>
        <p:spPr>
          <a:xfrm>
            <a:off x="6146507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8" name="Textplatzhalter 41"/>
          <p:cNvSpPr>
            <a:spLocks noGrp="1"/>
          </p:cNvSpPr>
          <p:nvPr>
            <p:ph idx="16" hasCustomPrompt="1"/>
          </p:nvPr>
        </p:nvSpPr>
        <p:spPr>
          <a:xfrm>
            <a:off x="3426724" y="1782727"/>
            <a:ext cx="2627316" cy="4301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/>
            </a:lvl1pPr>
            <a:lvl2pPr marL="450715" indent="-228531">
              <a:defRPr/>
            </a:lvl2pPr>
            <a:lvl3pPr marL="807796" indent="-228531">
              <a:defRPr/>
            </a:lvl3pPr>
            <a:lvl4pPr marL="1072828" indent="-228531">
              <a:defRPr baseline="0"/>
            </a:lvl4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1636352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 txBox="1">
            <a:spLocks/>
          </p:cNvSpPr>
          <p:nvPr userDrawn="1"/>
        </p:nvSpPr>
        <p:spPr>
          <a:xfrm>
            <a:off x="11305138" y="11977"/>
            <a:ext cx="725216" cy="470262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068952F-5E95-44E1-9562-3F7BE09D45B9}" type="slidenum">
              <a:rPr lang="en-US" sz="1050" smtClean="0">
                <a:solidFill>
                  <a:srgbClr val="FFFFFF"/>
                </a:solidFill>
              </a:rPr>
              <a:pPr algn="ctr"/>
              <a:t>‹#›</a:t>
            </a:fld>
            <a:endParaRPr lang="en-US" sz="1100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/>
          <p:nvPr userDrawn="1"/>
        </p:nvSpPr>
        <p:spPr>
          <a:xfrm>
            <a:off x="11517981" y="-1"/>
            <a:ext cx="484506" cy="484632"/>
          </a:xfrm>
          <a:prstGeom prst="rect">
            <a:avLst/>
          </a:prstGeom>
          <a:solidFill>
            <a:srgbClr val="00676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</a:endParaRPr>
          </a:p>
        </p:txBody>
      </p:sp>
      <p:sp>
        <p:nvSpPr>
          <p:cNvPr id="8" name="Rectangle 18"/>
          <p:cNvSpPr/>
          <p:nvPr userDrawn="1"/>
        </p:nvSpPr>
        <p:spPr>
          <a:xfrm>
            <a:off x="11517981" y="505096"/>
            <a:ext cx="484506" cy="69671"/>
          </a:xfrm>
          <a:prstGeom prst="rect">
            <a:avLst/>
          </a:prstGeom>
          <a:solidFill>
            <a:srgbClr val="FF6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>
              <a:solidFill>
                <a:srgbClr val="FFFFFF"/>
              </a:solidFill>
            </a:endParaRPr>
          </a:p>
        </p:txBody>
      </p:sp>
      <p:sp>
        <p:nvSpPr>
          <p:cNvPr id="9" name="Slide Number Placeholder 8"/>
          <p:cNvSpPr txBox="1">
            <a:spLocks/>
          </p:cNvSpPr>
          <p:nvPr userDrawn="1"/>
        </p:nvSpPr>
        <p:spPr>
          <a:xfrm>
            <a:off x="11397627" y="11977"/>
            <a:ext cx="725216" cy="470262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r" defTabSz="685800" rtl="0" eaLnBrk="1" latinLnBrk="0" hangingPunct="1">
              <a:defRPr sz="9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3068952F-5E95-44E1-9562-3F7BE09D45B9}" type="slidenum">
              <a:rPr lang="en-US" sz="1050" smtClean="0">
                <a:solidFill>
                  <a:srgbClr val="FFFFFF"/>
                </a:solidFill>
              </a:rPr>
              <a:pPr algn="ctr"/>
              <a:t>‹#›</a:t>
            </a:fld>
            <a:endParaRPr lang="en-US" sz="1100" dirty="0">
              <a:solidFill>
                <a:srgbClr val="FFFFFF"/>
              </a:solidFill>
            </a:endParaRPr>
          </a:p>
        </p:txBody>
      </p:sp>
      <p:pic>
        <p:nvPicPr>
          <p:cNvPr id="13" name="Picture 3"/>
          <p:cNvPicPr>
            <a:picLocks noChangeAspect="1"/>
          </p:cNvPicPr>
          <p:nvPr userDrawn="1"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03" y="6093368"/>
            <a:ext cx="3455100" cy="649462"/>
          </a:xfrm>
          <a:prstGeom prst="rect">
            <a:avLst/>
          </a:prstGeom>
        </p:spPr>
      </p:pic>
      <p:sp>
        <p:nvSpPr>
          <p:cNvPr id="10" name="Textfeld 6"/>
          <p:cNvSpPr txBox="1"/>
          <p:nvPr userDrawn="1"/>
        </p:nvSpPr>
        <p:spPr>
          <a:xfrm>
            <a:off x="1747445" y="6500607"/>
            <a:ext cx="215967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b="1" dirty="0">
                <a:solidFill>
                  <a:srgbClr val="344B4A">
                    <a:lumMod val="60000"/>
                    <a:lumOff val="40000"/>
                  </a:srgbClr>
                </a:solidFill>
              </a:rPr>
              <a:t>www.processrenewal.com</a:t>
            </a:r>
            <a:endParaRPr lang="en-US" sz="1100" b="1" dirty="0">
              <a:solidFill>
                <a:srgbClr val="344B4A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1" name="Fußzeilenplatzhalter 1"/>
          <p:cNvSpPr txBox="1">
            <a:spLocks/>
          </p:cNvSpPr>
          <p:nvPr userDrawn="1"/>
        </p:nvSpPr>
        <p:spPr>
          <a:xfrm>
            <a:off x="8760795" y="6273316"/>
            <a:ext cx="2879250" cy="290034"/>
          </a:xfrm>
          <a:prstGeom prst="rect">
            <a:avLst/>
          </a:prstGeom>
        </p:spPr>
        <p:txBody>
          <a:bodyPr vert="horz" lIns="91416" tIns="45708" rIns="91416" bIns="45708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rgbClr val="000000">
                    <a:tint val="75000"/>
                  </a:srgbClr>
                </a:solidFill>
              </a:rPr>
              <a:t>© Process Renewal Group </a:t>
            </a:r>
            <a:r>
              <a:rPr lang="de-DE" sz="1200" dirty="0" smtClean="0">
                <a:solidFill>
                  <a:srgbClr val="000000">
                    <a:tint val="75000"/>
                  </a:srgbClr>
                </a:solidFill>
              </a:rPr>
              <a:t>2018</a:t>
            </a:r>
            <a:endParaRPr lang="de-DE" sz="1200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880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9" r:id="rId1"/>
    <p:sldLayoutId id="2147483940" r:id="rId2"/>
    <p:sldLayoutId id="2147483941" r:id="rId3"/>
    <p:sldLayoutId id="2147483942" r:id="rId4"/>
    <p:sldLayoutId id="2147483943" r:id="rId5"/>
    <p:sldLayoutId id="2147483944" r:id="rId6"/>
    <p:sldLayoutId id="2147483945" r:id="rId7"/>
    <p:sldLayoutId id="2147483946" r:id="rId8"/>
    <p:sldLayoutId id="2147483947" r:id="rId9"/>
    <p:sldLayoutId id="2147483948" r:id="rId10"/>
    <p:sldLayoutId id="2147483949" r:id="rId11"/>
    <p:sldLayoutId id="2147483950" r:id="rId12"/>
    <p:sldLayoutId id="2147483951" r:id="rId13"/>
    <p:sldLayoutId id="2147483952" r:id="rId14"/>
    <p:sldLayoutId id="2147483953" r:id="rId15"/>
    <p:sldLayoutId id="2147483954" r:id="rId16"/>
    <p:sldLayoutId id="2147483955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  <p:sldLayoutId id="2147483966" r:id="rId27"/>
    <p:sldLayoutId id="2147483967" r:id="rId28"/>
    <p:sldLayoutId id="2147483968" r:id="rId29"/>
    <p:sldLayoutId id="2147483969" r:id="rId30"/>
    <p:sldLayoutId id="2147483970" r:id="rId31"/>
    <p:sldLayoutId id="2147483971" r:id="rId32"/>
    <p:sldLayoutId id="2147483972" r:id="rId33"/>
    <p:sldLayoutId id="2147483974" r:id="rId34"/>
    <p:sldLayoutId id="2147483975" r:id="rId35"/>
    <p:sldLayoutId id="2147483976" r:id="rId36"/>
    <p:sldLayoutId id="2147483977" r:id="rId37"/>
    <p:sldLayoutId id="2147483978" r:id="rId38"/>
    <p:sldLayoutId id="2147483660" r:id="rId39"/>
    <p:sldLayoutId id="2147483664" r:id="rId40"/>
    <p:sldLayoutId id="2147483979" r:id="rId41"/>
    <p:sldLayoutId id="2147483980" r:id="rId42"/>
  </p:sldLayoutIdLst>
  <p:hf sldNum="0"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72">
          <p15:clr>
            <a:srgbClr val="F26B43"/>
          </p15:clr>
        </p15:guide>
        <p15:guide id="2" pos="7008">
          <p15:clr>
            <a:srgbClr val="F26B43"/>
          </p15:clr>
        </p15:guide>
        <p15:guide id="3" orient="horz" pos="3792">
          <p15:clr>
            <a:srgbClr val="F26B43"/>
          </p15:clr>
        </p15:guide>
        <p15:guide id="4" orient="horz" pos="528">
          <p15:clr>
            <a:srgbClr val="F26B43"/>
          </p15:clr>
        </p15:guide>
        <p15:guide id="5" orient="horz" pos="100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8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31.gif"/><Relationship Id="rId5" Type="http://schemas.openxmlformats.org/officeDocument/2006/relationships/diagramData" Target="../diagrams/data1.xml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microsoft.com/office/2007/relationships/diagramDrawing" Target="../diagrams/drawing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3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9.png"/><Relationship Id="rId11" Type="http://schemas.openxmlformats.org/officeDocument/2006/relationships/image" Target="../media/image56.png"/><Relationship Id="rId5" Type="http://schemas.openxmlformats.org/officeDocument/2006/relationships/image" Target="../media/image53.png"/><Relationship Id="rId10" Type="http://schemas.openxmlformats.org/officeDocument/2006/relationships/image" Target="../media/image39.png"/><Relationship Id="rId4" Type="http://schemas.openxmlformats.org/officeDocument/2006/relationships/image" Target="../media/image52.png"/><Relationship Id="rId9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jpg"/><Relationship Id="rId18" Type="http://schemas.openxmlformats.org/officeDocument/2006/relationships/image" Target="../media/image17.jpeg"/><Relationship Id="rId3" Type="http://schemas.openxmlformats.org/officeDocument/2006/relationships/image" Target="../media/image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://www.bing.com/images/search?q=gore+tex&amp;view=detailv2&amp;&amp;&amp;id=46BFB2DAC407F27B4869EAAB1E9928F36BB70319&amp;selectedIndex=0&amp;ccid=3ctA8Mx5&amp;simid=608015585524058411&amp;thid=JN.Ra+Fk0pphkhIRTn8rSOxmw" TargetMode="External"/><Relationship Id="rId11" Type="http://schemas.openxmlformats.org/officeDocument/2006/relationships/image" Target="../media/image10.jpeg"/><Relationship Id="rId5" Type="http://schemas.openxmlformats.org/officeDocument/2006/relationships/image" Target="../media/image5.png"/><Relationship Id="rId15" Type="http://schemas.openxmlformats.org/officeDocument/2006/relationships/image" Target="../media/image14.jpeg"/><Relationship Id="rId10" Type="http://schemas.openxmlformats.org/officeDocument/2006/relationships/image" Target="../media/image9.jpg"/><Relationship Id="rId19" Type="http://schemas.openxmlformats.org/officeDocument/2006/relationships/image" Target="../media/image18.jpeg"/><Relationship Id="rId4" Type="http://schemas.openxmlformats.org/officeDocument/2006/relationships/image" Target="../media/image4.png"/><Relationship Id="rId9" Type="http://schemas.openxmlformats.org/officeDocument/2006/relationships/image" Target="../media/image8.gif"/><Relationship Id="rId1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Road to Business Agility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body" sz="quarter" idx="11"/>
          </p:nvPr>
        </p:nvSpPr>
        <p:spPr>
          <a:xfrm>
            <a:off x="3358108" y="5600347"/>
            <a:ext cx="5898358" cy="1034046"/>
          </a:xfrm>
        </p:spPr>
        <p:txBody>
          <a:bodyPr>
            <a:noAutofit/>
          </a:bodyPr>
          <a:lstStyle/>
          <a:p>
            <a:endParaRPr lang="en-US" sz="2000" dirty="0"/>
          </a:p>
          <a:p>
            <a:r>
              <a:rPr lang="en-US" sz="2000" dirty="0" smtClean="0"/>
              <a:t>busagilitymanifesto.org</a:t>
            </a:r>
          </a:p>
          <a:p>
            <a:r>
              <a:rPr lang="en-US" sz="2000" dirty="0" smtClean="0"/>
              <a:t>processrenewal.com</a:t>
            </a:r>
            <a:endParaRPr lang="en-US" sz="2000" dirty="0"/>
          </a:p>
          <a:p>
            <a:endParaRPr lang="en-US" sz="2000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38028" y="4301530"/>
            <a:ext cx="6957646" cy="1643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Roger 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T. Burlton, P. Eng., CMC</a:t>
            </a:r>
          </a:p>
          <a:p>
            <a:pPr algn="ctr" eaLnBrk="0" fontAlgn="base" hangingPunct="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dirty="0">
                <a:solidFill>
                  <a:srgbClr val="000000"/>
                </a:solidFill>
                <a:cs typeface="Arial" charset="0"/>
              </a:rPr>
              <a:t>+</a:t>
            </a:r>
            <a:r>
              <a:rPr lang="en-US" dirty="0" smtClean="0">
                <a:solidFill>
                  <a:srgbClr val="000000"/>
                </a:solidFill>
                <a:cs typeface="Arial" charset="0"/>
              </a:rPr>
              <a:t>1-604-240-5436</a:t>
            </a:r>
          </a:p>
          <a:p>
            <a:pPr algn="ctr" eaLnBrk="0" fontAlgn="base" hangingPunct="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Roger.Burlton@processrenewal.com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20000"/>
              </a:spcAft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Twitter</a:t>
            </a:r>
            <a:r>
              <a:rPr lang="en-US" dirty="0">
                <a:solidFill>
                  <a:srgbClr val="000000"/>
                </a:solidFill>
                <a:cs typeface="Arial" charset="0"/>
              </a:rPr>
              <a:t>: @</a:t>
            </a:r>
            <a:r>
              <a:rPr lang="en-US" dirty="0" err="1">
                <a:solidFill>
                  <a:srgbClr val="000000"/>
                </a:solidFill>
                <a:cs typeface="Arial" charset="0"/>
              </a:rPr>
              <a:t>RogerBurlton</a:t>
            </a:r>
            <a:endParaRPr lang="en-US" dirty="0">
              <a:solidFill>
                <a:srgbClr val="000000"/>
              </a:solidFill>
              <a:cs typeface="Arial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392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7828" y="191985"/>
            <a:ext cx="10513169" cy="90667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228531" indent="-228531" algn="ctr">
              <a:buClr>
                <a:schemeClr val="tx1"/>
              </a:buClr>
              <a:buSzPct val="80000"/>
              <a:buFont typeface="Arial" panose="020B0604020202020204" pitchFamily="34" charset="0"/>
            </a:pPr>
            <a:r>
              <a:rPr lang="en-CA" sz="3200" dirty="0"/>
              <a:t>Customer Experience and Digitalization </a:t>
            </a:r>
            <a:r>
              <a:rPr lang="en-CA" sz="3200" dirty="0" smtClean="0"/>
              <a:t>Demand </a:t>
            </a:r>
            <a:r>
              <a:rPr lang="en-CA" sz="3200" dirty="0"/>
              <a:t>Business Integrity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52224" y="2519513"/>
            <a:ext cx="7926564" cy="2637679"/>
            <a:chOff x="2006557" y="1451628"/>
            <a:chExt cx="7928629" cy="2638366"/>
          </a:xfrm>
        </p:grpSpPr>
        <p:sp>
          <p:nvSpPr>
            <p:cNvPr id="22" name="Rounded Rectangle 21"/>
            <p:cNvSpPr/>
            <p:nvPr/>
          </p:nvSpPr>
          <p:spPr>
            <a:xfrm>
              <a:off x="2104568" y="3069387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rgbClr val="33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b="1" dirty="0">
                <a:latin typeface="PMN Caecilia LT 45 Light"/>
                <a:cs typeface="PMN Caecilia LT 45 Light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3790322" y="3069387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rgbClr val="33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b="1" dirty="0">
                <a:latin typeface="PMN Caecilia LT 45 Light"/>
                <a:cs typeface="PMN Caecilia LT 45 Light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5476076" y="3069387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rgbClr val="33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b="1" dirty="0">
                <a:latin typeface="PMN Caecilia LT 45 Light"/>
                <a:cs typeface="PMN Caecilia LT 45 Light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7161830" y="3069387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rgbClr val="33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b="1" dirty="0">
                <a:latin typeface="PMN Caecilia LT 45 Light"/>
                <a:cs typeface="PMN Caecilia LT 45 Light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8803071" y="3068132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rgbClr val="337777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799" b="1" dirty="0">
                <a:latin typeface="PMN Caecilia LT 45 Light"/>
                <a:cs typeface="PMN Caecilia LT 45 Light"/>
              </a:endParaRPr>
            </a:p>
          </p:txBody>
        </p:sp>
        <p:sp>
          <p:nvSpPr>
            <p:cNvPr id="27" name="Rounded Rectangle 26"/>
            <p:cNvSpPr/>
            <p:nvPr/>
          </p:nvSpPr>
          <p:spPr>
            <a:xfrm>
              <a:off x="2104568" y="1808827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b="1" dirty="0">
                  <a:latin typeface="PMN Caecilia LT 45 Light"/>
                  <a:cs typeface="PMN Caecilia LT 45 Light"/>
                </a:rPr>
                <a:t>\</a:t>
              </a: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3790322" y="1808826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b="1" dirty="0">
                  <a:latin typeface="PMN Caecilia LT 45 Light"/>
                  <a:cs typeface="PMN Caecilia LT 45 Light"/>
                </a:rPr>
                <a:t>\</a:t>
              </a: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7161829" y="1808825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b="1" dirty="0">
                  <a:latin typeface="PMN Caecilia LT 45 Light"/>
                  <a:cs typeface="PMN Caecilia LT 45 Light"/>
                </a:rPr>
                <a:t>\</a:t>
              </a:r>
            </a:p>
          </p:txBody>
        </p:sp>
        <p:sp>
          <p:nvSpPr>
            <p:cNvPr id="30" name="Rounded Rectangle 29"/>
            <p:cNvSpPr/>
            <p:nvPr/>
          </p:nvSpPr>
          <p:spPr>
            <a:xfrm>
              <a:off x="8803070" y="1808827"/>
              <a:ext cx="1132115" cy="619041"/>
            </a:xfrm>
            <a:prstGeom prst="roundRect">
              <a:avLst>
                <a:gd name="adj" fmla="val 1094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99" b="1" dirty="0">
                  <a:latin typeface="PMN Caecilia LT 45 Light"/>
                  <a:cs typeface="PMN Caecilia LT 45 Light"/>
                </a:rPr>
                <a:t>\</a:t>
              </a:r>
            </a:p>
          </p:txBody>
        </p:sp>
        <p:cxnSp>
          <p:nvCxnSpPr>
            <p:cNvPr id="31" name="Straight Arrow Connector 30"/>
            <p:cNvCxnSpPr>
              <a:stCxn id="27" idx="3"/>
              <a:endCxn id="28" idx="1"/>
            </p:cNvCxnSpPr>
            <p:nvPr/>
          </p:nvCxnSpPr>
          <p:spPr>
            <a:xfrm flipV="1">
              <a:off x="3236683" y="2118347"/>
              <a:ext cx="553639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stCxn id="28" idx="3"/>
              <a:endCxn id="29" idx="1"/>
            </p:cNvCxnSpPr>
            <p:nvPr/>
          </p:nvCxnSpPr>
          <p:spPr>
            <a:xfrm flipV="1">
              <a:off x="4922437" y="2118346"/>
              <a:ext cx="2239392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9" idx="3"/>
              <a:endCxn id="30" idx="1"/>
            </p:cNvCxnSpPr>
            <p:nvPr/>
          </p:nvCxnSpPr>
          <p:spPr>
            <a:xfrm>
              <a:off x="8293944" y="2118346"/>
              <a:ext cx="509126" cy="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stCxn id="22" idx="3"/>
              <a:endCxn id="23" idx="1"/>
            </p:cNvCxnSpPr>
            <p:nvPr/>
          </p:nvCxnSpPr>
          <p:spPr>
            <a:xfrm>
              <a:off x="3236683" y="3378908"/>
              <a:ext cx="55363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23" idx="3"/>
              <a:endCxn id="24" idx="1"/>
            </p:cNvCxnSpPr>
            <p:nvPr/>
          </p:nvCxnSpPr>
          <p:spPr>
            <a:xfrm>
              <a:off x="4922437" y="3378908"/>
              <a:ext cx="553639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25" idx="1"/>
            </p:cNvCxnSpPr>
            <p:nvPr/>
          </p:nvCxnSpPr>
          <p:spPr>
            <a:xfrm flipV="1">
              <a:off x="6600450" y="3378908"/>
              <a:ext cx="561380" cy="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/>
            <p:cNvCxnSpPr>
              <a:stCxn id="25" idx="3"/>
              <a:endCxn id="26" idx="1"/>
            </p:cNvCxnSpPr>
            <p:nvPr/>
          </p:nvCxnSpPr>
          <p:spPr>
            <a:xfrm flipV="1">
              <a:off x="8293945" y="3377653"/>
              <a:ext cx="509126" cy="1255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/>
            <p:cNvCxnSpPr/>
            <p:nvPr/>
          </p:nvCxnSpPr>
          <p:spPr>
            <a:xfrm>
              <a:off x="2876016" y="2457359"/>
              <a:ext cx="0" cy="64151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/>
            <p:nvPr/>
          </p:nvCxnSpPr>
          <p:spPr>
            <a:xfrm>
              <a:off x="4568459" y="2457359"/>
              <a:ext cx="0" cy="64151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/>
            <p:cNvCxnSpPr/>
            <p:nvPr/>
          </p:nvCxnSpPr>
          <p:spPr>
            <a:xfrm>
              <a:off x="7929280" y="2457359"/>
              <a:ext cx="0" cy="64151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/>
            <p:cNvCxnSpPr/>
            <p:nvPr/>
          </p:nvCxnSpPr>
          <p:spPr>
            <a:xfrm>
              <a:off x="9613701" y="2457358"/>
              <a:ext cx="0" cy="641519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Arrow Connector 41"/>
            <p:cNvCxnSpPr/>
            <p:nvPr/>
          </p:nvCxnSpPr>
          <p:spPr>
            <a:xfrm flipV="1">
              <a:off x="2523090" y="2427866"/>
              <a:ext cx="0" cy="64026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/>
            <p:nvPr/>
          </p:nvCxnSpPr>
          <p:spPr>
            <a:xfrm flipV="1">
              <a:off x="4199490" y="2429121"/>
              <a:ext cx="0" cy="64026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/>
            <p:nvPr/>
          </p:nvCxnSpPr>
          <p:spPr>
            <a:xfrm flipV="1">
              <a:off x="7568332" y="2424645"/>
              <a:ext cx="0" cy="64026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/>
            <p:nvPr/>
          </p:nvCxnSpPr>
          <p:spPr>
            <a:xfrm flipV="1">
              <a:off x="9220669" y="2429121"/>
              <a:ext cx="0" cy="640266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008596" y="1451628"/>
              <a:ext cx="30073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1799" b="1" dirty="0">
                  <a:solidFill>
                    <a:schemeClr val="tx2"/>
                  </a:solidFill>
                </a:rPr>
                <a:t>Customer Activities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006557" y="3720694"/>
              <a:ext cx="3181700" cy="3693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A" sz="1799" b="1" dirty="0" smtClean="0">
                  <a:solidFill>
                    <a:schemeClr val="tx2"/>
                  </a:solidFill>
                </a:rPr>
                <a:t>Our Value Chain Activities</a:t>
              </a:r>
              <a:endParaRPr lang="en-CA" sz="1799" b="1" dirty="0">
                <a:solidFill>
                  <a:schemeClr val="tx2"/>
                </a:solidFill>
              </a:endParaRPr>
            </a:p>
          </p:txBody>
        </p:sp>
      </p:grpSp>
      <p:pic>
        <p:nvPicPr>
          <p:cNvPr id="48" name="Picture 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13" y="1882193"/>
            <a:ext cx="1781739" cy="1135024"/>
          </a:xfrm>
          <a:prstGeom prst="rect">
            <a:avLst/>
          </a:prstGeom>
          <a:noFill/>
          <a:ln>
            <a:noFill/>
          </a:ln>
          <a:effectLst>
            <a:softEdge rad="508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Placeholder 2"/>
          <p:cNvSpPr>
            <a:spLocks noGrp="1"/>
          </p:cNvSpPr>
          <p:nvPr/>
        </p:nvSpPr>
        <p:spPr>
          <a:xfrm>
            <a:off x="549796" y="1171591"/>
            <a:ext cx="10730723" cy="5087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006767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600" dirty="0">
                <a:solidFill>
                  <a:srgbClr val="FF6400"/>
                </a:solidFill>
                <a:latin typeface="Open Sans"/>
              </a:rPr>
              <a:t>Customers </a:t>
            </a:r>
            <a:r>
              <a:rPr lang="en-CA" sz="1600" dirty="0" smtClean="0">
                <a:solidFill>
                  <a:srgbClr val="FF6400"/>
                </a:solidFill>
                <a:latin typeface="Open Sans"/>
              </a:rPr>
              <a:t>are integral participants in our processes / We are optional for theirs</a:t>
            </a:r>
            <a:endParaRPr lang="en-CA" sz="1600" dirty="0">
              <a:solidFill>
                <a:srgbClr val="FF6400"/>
              </a:solidFill>
              <a:latin typeface="Open San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261030" y="5550331"/>
            <a:ext cx="99371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333333"/>
                </a:solidFill>
                <a:latin typeface="PT Serif"/>
              </a:rPr>
              <a:t>Failure to consistently meet contractual obligations and commitments to external stakeholders is incompatible with a customer-centric focus</a:t>
            </a:r>
            <a:r>
              <a:rPr lang="en-CA" sz="1600" dirty="0" smtClean="0">
                <a:solidFill>
                  <a:schemeClr val="tx2"/>
                </a:solidFill>
              </a:rPr>
              <a:t>. </a:t>
            </a:r>
            <a:endParaRPr lang="en-CA" sz="1600" dirty="0">
              <a:solidFill>
                <a:schemeClr val="tx2"/>
              </a:solidFill>
            </a:endParaRPr>
          </a:p>
          <a:p>
            <a:pPr algn="ctr"/>
            <a:r>
              <a:rPr lang="en-CA" sz="1200" dirty="0" smtClean="0">
                <a:solidFill>
                  <a:srgbClr val="FF7D29"/>
                </a:solidFill>
              </a:rPr>
              <a:t>Business Agility Manifesto IX.2</a:t>
            </a:r>
            <a:endParaRPr lang="en-CA" sz="1200" dirty="0">
              <a:solidFill>
                <a:srgbClr val="FF7D29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089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marL="228531" indent="-228531" algn="ctr">
              <a:buClr>
                <a:schemeClr val="tx1"/>
              </a:buClr>
              <a:buSzPct val="80000"/>
              <a:buFont typeface="Arial" panose="020B0604020202020204" pitchFamily="34" charset="0"/>
            </a:pPr>
            <a:r>
              <a:rPr lang="en-CA" sz="3200" dirty="0"/>
              <a:t>However</a:t>
            </a:r>
            <a:r>
              <a:rPr lang="en-CA" sz="3200" dirty="0" smtClean="0"/>
              <a:t>: We do not have the Business Knowledge and </a:t>
            </a:r>
            <a:r>
              <a:rPr lang="en-CA" sz="3200" dirty="0"/>
              <a:t>Our Dots do not </a:t>
            </a:r>
            <a:r>
              <a:rPr lang="en-CA" sz="3200" dirty="0" smtClean="0"/>
              <a:t>Usually Connect</a:t>
            </a:r>
            <a:endParaRPr lang="en-CA" sz="3200" dirty="0"/>
          </a:p>
        </p:txBody>
      </p:sp>
      <p:sp>
        <p:nvSpPr>
          <p:cNvPr id="26" name="Text Placeholder 2"/>
          <p:cNvSpPr>
            <a:spLocks noGrp="1"/>
          </p:cNvSpPr>
          <p:nvPr/>
        </p:nvSpPr>
        <p:spPr>
          <a:xfrm>
            <a:off x="569439" y="1195621"/>
            <a:ext cx="10730723" cy="508728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rgbClr val="006767"/>
                </a:solidFill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1600" dirty="0" smtClean="0">
                <a:solidFill>
                  <a:srgbClr val="FF6400"/>
                </a:solidFill>
                <a:latin typeface="Open Sans"/>
              </a:rPr>
              <a:t>Lack of business knowledge about the impact of change is extremely risky to value creation</a:t>
            </a:r>
            <a:endParaRPr lang="en-CA" sz="1600" dirty="0">
              <a:solidFill>
                <a:srgbClr val="FF6400"/>
              </a:solidFill>
              <a:latin typeface="Open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76382" y="5622339"/>
            <a:ext cx="98294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>
                <a:solidFill>
                  <a:srgbClr val="333333"/>
                </a:solidFill>
                <a:latin typeface="PT Serif"/>
              </a:rPr>
              <a:t>Knowledge of the dependencies in a value chain enables prediction of the impacts of change and provides natural criteria for scoping the boundaries of business design and software implementation initiatives</a:t>
            </a:r>
            <a:r>
              <a:rPr lang="en-CA" sz="1600" dirty="0" smtClean="0">
                <a:solidFill>
                  <a:srgbClr val="333333"/>
                </a:solidFill>
                <a:latin typeface="PT Serif"/>
              </a:rPr>
              <a:t>.</a:t>
            </a:r>
            <a:endParaRPr lang="en-CA" sz="1600" dirty="0" smtClean="0">
              <a:solidFill>
                <a:schemeClr val="tx2"/>
              </a:solidFill>
            </a:endParaRPr>
          </a:p>
          <a:p>
            <a:pPr algn="ctr"/>
            <a:r>
              <a:rPr lang="en-CA" sz="1200" dirty="0" smtClean="0">
                <a:solidFill>
                  <a:srgbClr val="FF7D29"/>
                </a:solidFill>
              </a:rPr>
              <a:t>Business </a:t>
            </a:r>
            <a:r>
              <a:rPr lang="en-CA" sz="1200" dirty="0">
                <a:solidFill>
                  <a:srgbClr val="FF7D29"/>
                </a:solidFill>
              </a:rPr>
              <a:t>Agility Manifesto </a:t>
            </a:r>
            <a:r>
              <a:rPr lang="en-CA" sz="1200" dirty="0" smtClean="0">
                <a:solidFill>
                  <a:srgbClr val="FF7D29"/>
                </a:solidFill>
              </a:rPr>
              <a:t>IV.5</a:t>
            </a:r>
            <a:endParaRPr lang="en-CA" sz="1200" b="0" i="0" dirty="0">
              <a:solidFill>
                <a:srgbClr val="FF7D29"/>
              </a:solidFill>
              <a:effectLst/>
              <a:latin typeface="PT Serif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988" y="1782622"/>
            <a:ext cx="7632848" cy="37267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01791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07707" y="3194134"/>
            <a:ext cx="10782301" cy="712952"/>
          </a:xfrm>
        </p:spPr>
        <p:txBody>
          <a:bodyPr anchor="ctr"/>
          <a:lstStyle/>
          <a:p>
            <a:r>
              <a:rPr lang="en-CA" sz="4400" dirty="0"/>
              <a:t>Business Architecture Can Help Business Agility</a:t>
            </a:r>
            <a:endParaRPr lang="en-US" sz="4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TextBox 4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75294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44" y="356148"/>
            <a:ext cx="10512862" cy="84060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CA" sz="3200" dirty="0" smtClean="0"/>
              <a:t>Business Architecture can Provide Agility capability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7981" y="1367817"/>
            <a:ext cx="10512862" cy="479748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800" dirty="0">
                <a:solidFill>
                  <a:schemeClr val="tx2"/>
                </a:solidFill>
              </a:rPr>
              <a:t>The goal of Business Architecture is ultimately to identify non-redundant, reusable resources to be able to execute the business strategy</a:t>
            </a:r>
            <a:r>
              <a:rPr lang="en-CA" sz="2800" dirty="0" smtClean="0">
                <a:solidFill>
                  <a:schemeClr val="tx2"/>
                </a:solidFill>
              </a:rPr>
              <a:t>.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 smtClean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2200" dirty="0"/>
              <a:t>* According to Burlton, Ross, Zachman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2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en-CA" sz="2800" dirty="0">
              <a:solidFill>
                <a:schemeClr val="tx2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CA" sz="1800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4" name="Picture 2" descr="https://s-media-cache-ak0.pinimg.com/736x/c4/5f/66/c45f66c20a82db46214652f709d176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092" y="3253684"/>
            <a:ext cx="5967376" cy="2927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05780" y="3627877"/>
            <a:ext cx="2304256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CA" sz="2400" b="1" dirty="0" smtClean="0">
                <a:solidFill>
                  <a:srgbClr val="00B050"/>
                </a:solidFill>
              </a:rPr>
              <a:t>Separate the Stable from the Dynamic</a:t>
            </a:r>
            <a:endParaRPr lang="en-CA" sz="24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71610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Rectangle 116"/>
          <p:cNvSpPr/>
          <p:nvPr/>
        </p:nvSpPr>
        <p:spPr>
          <a:xfrm>
            <a:off x="8380038" y="2572745"/>
            <a:ext cx="1119558" cy="1603136"/>
          </a:xfrm>
          <a:prstGeom prst="rect">
            <a:avLst/>
          </a:prstGeom>
          <a:solidFill>
            <a:srgbClr val="A9D18E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9499596" y="2572745"/>
            <a:ext cx="1149038" cy="1603136"/>
          </a:xfrm>
          <a:prstGeom prst="rect">
            <a:avLst/>
          </a:prstGeom>
          <a:solidFill>
            <a:srgbClr val="7CB953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98" name="Rectangle 197"/>
          <p:cNvSpPr/>
          <p:nvPr/>
        </p:nvSpPr>
        <p:spPr>
          <a:xfrm>
            <a:off x="8377411" y="4166052"/>
            <a:ext cx="1116776" cy="1449897"/>
          </a:xfrm>
          <a:prstGeom prst="rect">
            <a:avLst/>
          </a:prstGeom>
          <a:solidFill>
            <a:srgbClr val="D4E8C6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210" name="Rectangle 209"/>
          <p:cNvSpPr/>
          <p:nvPr/>
        </p:nvSpPr>
        <p:spPr>
          <a:xfrm>
            <a:off x="9494188" y="4160330"/>
            <a:ext cx="1154447" cy="1473118"/>
          </a:xfrm>
          <a:prstGeom prst="rect">
            <a:avLst/>
          </a:prstGeom>
          <a:solidFill>
            <a:srgbClr val="669E40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217" name="Rectangle 216"/>
          <p:cNvSpPr/>
          <p:nvPr/>
        </p:nvSpPr>
        <p:spPr>
          <a:xfrm>
            <a:off x="8377412" y="2574941"/>
            <a:ext cx="2261702" cy="3052005"/>
          </a:xfrm>
          <a:prstGeom prst="rect">
            <a:avLst/>
          </a:prstGeom>
          <a:noFill/>
          <a:ln w="19050">
            <a:solidFill>
              <a:srgbClr val="669E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CA" sz="3200" dirty="0" smtClean="0"/>
              <a:t>Business architecture Stages and Artifacts</a:t>
            </a:r>
            <a:endParaRPr lang="en-CA" sz="3200" dirty="0"/>
          </a:p>
        </p:txBody>
      </p:sp>
      <p:sp>
        <p:nvSpPr>
          <p:cNvPr id="111" name="Rectangle 110"/>
          <p:cNvSpPr/>
          <p:nvPr/>
        </p:nvSpPr>
        <p:spPr>
          <a:xfrm>
            <a:off x="7142636" y="2572745"/>
            <a:ext cx="1240185" cy="15958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12" name="Rectangle 111"/>
          <p:cNvSpPr/>
          <p:nvPr/>
        </p:nvSpPr>
        <p:spPr>
          <a:xfrm>
            <a:off x="5936166" y="4164995"/>
            <a:ext cx="1270108" cy="145454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3459090" y="4164909"/>
            <a:ext cx="1216806" cy="1468539"/>
          </a:xfrm>
          <a:prstGeom prst="rect">
            <a:avLst/>
          </a:prstGeom>
          <a:solidFill>
            <a:srgbClr val="948A54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14" name="Rectangle 113"/>
          <p:cNvSpPr/>
          <p:nvPr/>
        </p:nvSpPr>
        <p:spPr>
          <a:xfrm>
            <a:off x="4668784" y="2572744"/>
            <a:ext cx="1278950" cy="1594274"/>
          </a:xfrm>
          <a:prstGeom prst="rect">
            <a:avLst/>
          </a:prstGeom>
          <a:solidFill>
            <a:srgbClr val="D8D4B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15" name="Rectangle 114"/>
          <p:cNvSpPr/>
          <p:nvPr/>
        </p:nvSpPr>
        <p:spPr>
          <a:xfrm>
            <a:off x="5938910" y="2572745"/>
            <a:ext cx="1240185" cy="15958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 dirty="0">
              <a:solidFill>
                <a:prstClr val="white"/>
              </a:solidFill>
            </a:endParaRPr>
          </a:p>
        </p:txBody>
      </p:sp>
      <p:sp>
        <p:nvSpPr>
          <p:cNvPr id="116" name="Rectangle 115"/>
          <p:cNvSpPr/>
          <p:nvPr/>
        </p:nvSpPr>
        <p:spPr>
          <a:xfrm>
            <a:off x="2231095" y="2582138"/>
            <a:ext cx="1235046" cy="15937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18" name="Rectangle 117"/>
          <p:cNvSpPr/>
          <p:nvPr/>
        </p:nvSpPr>
        <p:spPr>
          <a:xfrm>
            <a:off x="3462404" y="2572744"/>
            <a:ext cx="1212271" cy="1593307"/>
          </a:xfrm>
          <a:prstGeom prst="rect">
            <a:avLst/>
          </a:prstGeom>
          <a:solidFill>
            <a:srgbClr val="EEECE1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19" name="Rectangle 118"/>
          <p:cNvSpPr/>
          <p:nvPr/>
        </p:nvSpPr>
        <p:spPr>
          <a:xfrm>
            <a:off x="919268" y="2582138"/>
            <a:ext cx="1313706" cy="1593744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20" name="Rectangle 119"/>
          <p:cNvSpPr/>
          <p:nvPr/>
        </p:nvSpPr>
        <p:spPr>
          <a:xfrm>
            <a:off x="919271" y="4149850"/>
            <a:ext cx="1315354" cy="1489203"/>
          </a:xfrm>
          <a:prstGeom prst="rect">
            <a:avLst/>
          </a:prstGeom>
          <a:solidFill>
            <a:srgbClr val="4BACC6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875192" y="2091946"/>
            <a:ext cx="1312058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Business Ecosystem </a:t>
            </a:r>
          </a:p>
        </p:txBody>
      </p:sp>
      <p:sp>
        <p:nvSpPr>
          <p:cNvPr id="125" name="TextBox 124"/>
          <p:cNvSpPr txBox="1"/>
          <p:nvPr/>
        </p:nvSpPr>
        <p:spPr>
          <a:xfrm>
            <a:off x="3291411" y="2091946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9810">
                    <a:lumMod val="50000"/>
                  </a:srgbClr>
                </a:solidFill>
              </a:rPr>
              <a:t>Business Capabilities</a:t>
            </a:r>
          </a:p>
        </p:txBody>
      </p:sp>
      <p:sp>
        <p:nvSpPr>
          <p:cNvPr id="126" name="TextBox 125"/>
          <p:cNvSpPr txBox="1"/>
          <p:nvPr/>
        </p:nvSpPr>
        <p:spPr>
          <a:xfrm>
            <a:off x="3311703" y="5646613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9810">
                    <a:lumMod val="50000"/>
                  </a:srgbClr>
                </a:solidFill>
              </a:rPr>
              <a:t>Business Processes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4597756" y="2071106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9810">
                    <a:lumMod val="50000"/>
                  </a:srgbClr>
                </a:solidFill>
              </a:rPr>
              <a:t>Business Performance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5846964" y="5629855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4600">
                    <a:lumMod val="75000"/>
                  </a:srgbClr>
                </a:solidFill>
              </a:rPr>
              <a:t>Resource Requirements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8248983" y="2091946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008000"/>
                </a:solidFill>
              </a:rPr>
              <a:t>End to End Management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6035624" y="2091946"/>
            <a:ext cx="1024782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4600">
                    <a:lumMod val="75000"/>
                  </a:srgbClr>
                </a:solidFill>
              </a:rPr>
              <a:t>Change Priorities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1123794" y="5637947"/>
            <a:ext cx="957792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Strategic</a:t>
            </a:r>
          </a:p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Intent</a:t>
            </a:r>
          </a:p>
        </p:txBody>
      </p:sp>
      <p:pic>
        <p:nvPicPr>
          <p:cNvPr id="133" name="Picture 18" descr="http://icons.iconarchive.com/icons/blackvariant/button-ui-system-apps/1024/Chess-ico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96612" y="4502307"/>
            <a:ext cx="759016" cy="7590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9369436" y="5629855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008000"/>
                </a:solidFill>
              </a:rPr>
              <a:t>Business</a:t>
            </a:r>
          </a:p>
          <a:p>
            <a:pPr algn="ctr"/>
            <a:r>
              <a:rPr lang="en-CA" sz="1100" b="1" dirty="0">
                <a:solidFill>
                  <a:srgbClr val="008000"/>
                </a:solidFill>
              </a:rPr>
              <a:t> Results</a:t>
            </a:r>
          </a:p>
        </p:txBody>
      </p:sp>
      <p:pic>
        <p:nvPicPr>
          <p:cNvPr id="136" name="Picture 1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050" y="3012507"/>
            <a:ext cx="863096" cy="826416"/>
          </a:xfrm>
          <a:prstGeom prst="rect">
            <a:avLst/>
          </a:prstGeom>
        </p:spPr>
      </p:pic>
      <p:sp>
        <p:nvSpPr>
          <p:cNvPr id="137" name="TextBox 136"/>
          <p:cNvSpPr txBox="1"/>
          <p:nvPr/>
        </p:nvSpPr>
        <p:spPr>
          <a:xfrm>
            <a:off x="8228333" y="5629855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008000"/>
                </a:solidFill>
              </a:rPr>
              <a:t>Continuous Improvement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9352591" y="2091946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008000"/>
                </a:solidFill>
              </a:rPr>
              <a:t>Business Sustainability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7005893" y="2091946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4600">
                    <a:lumMod val="75000"/>
                  </a:srgbClr>
                </a:solidFill>
              </a:rPr>
              <a:t>Change </a:t>
            </a:r>
          </a:p>
          <a:p>
            <a:pPr algn="ctr"/>
            <a:r>
              <a:rPr lang="en-CA" sz="1100" b="1" dirty="0">
                <a:solidFill>
                  <a:srgbClr val="B24600">
                    <a:lumMod val="75000"/>
                  </a:srgbClr>
                </a:solidFill>
              </a:rPr>
              <a:t>Roadmap</a:t>
            </a:r>
          </a:p>
        </p:txBody>
      </p:sp>
      <p:graphicFrame>
        <p:nvGraphicFramePr>
          <p:cNvPr id="140" name="Diagram 139"/>
          <p:cNvGraphicFramePr/>
          <p:nvPr>
            <p:extLst/>
          </p:nvPr>
        </p:nvGraphicFramePr>
        <p:xfrm>
          <a:off x="919268" y="1701258"/>
          <a:ext cx="10024214" cy="3857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141" name="Right Arrow 140"/>
          <p:cNvSpPr/>
          <p:nvPr/>
        </p:nvSpPr>
        <p:spPr>
          <a:xfrm rot="5400000">
            <a:off x="1093424" y="3250886"/>
            <a:ext cx="571474" cy="344343"/>
          </a:xfrm>
          <a:prstGeom prst="rightArrow">
            <a:avLst/>
          </a:prstGeom>
          <a:solidFill>
            <a:srgbClr val="7F3F3C"/>
          </a:solidFill>
          <a:ln w="25400" cap="flat" cmpd="sng" algn="ctr">
            <a:solidFill>
              <a:srgbClr val="7F3200"/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4529374" y="5629855"/>
            <a:ext cx="1421005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9810">
                    <a:lumMod val="50000"/>
                  </a:srgbClr>
                </a:solidFill>
              </a:rPr>
              <a:t>Business Information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2431345" y="2091946"/>
            <a:ext cx="787190" cy="430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Strategic</a:t>
            </a:r>
          </a:p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Framing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7020439" y="5629855"/>
            <a:ext cx="1453309" cy="430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100" b="1" dirty="0">
                <a:solidFill>
                  <a:srgbClr val="B24600">
                    <a:lumMod val="75000"/>
                  </a:srgbClr>
                </a:solidFill>
              </a:rPr>
              <a:t>Resource Transformation</a:t>
            </a:r>
          </a:p>
        </p:txBody>
      </p:sp>
      <p:grpSp>
        <p:nvGrpSpPr>
          <p:cNvPr id="145" name="Group 144"/>
          <p:cNvGrpSpPr/>
          <p:nvPr/>
        </p:nvGrpSpPr>
        <p:grpSpPr>
          <a:xfrm>
            <a:off x="3613997" y="3115746"/>
            <a:ext cx="927163" cy="619936"/>
            <a:chOff x="4018198" y="2869527"/>
            <a:chExt cx="805576" cy="583376"/>
          </a:xfrm>
          <a:solidFill>
            <a:srgbClr val="CC3300"/>
          </a:solidFill>
        </p:grpSpPr>
        <p:sp>
          <p:nvSpPr>
            <p:cNvPr id="146" name="Hexagon 145"/>
            <p:cNvSpPr/>
            <p:nvPr/>
          </p:nvSpPr>
          <p:spPr>
            <a:xfrm>
              <a:off x="4018198" y="2869527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white"/>
                </a:solidFill>
              </a:endParaRPr>
            </a:p>
          </p:txBody>
        </p:sp>
        <p:sp>
          <p:nvSpPr>
            <p:cNvPr id="147" name="Hexagon 146"/>
            <p:cNvSpPr/>
            <p:nvPr/>
          </p:nvSpPr>
          <p:spPr>
            <a:xfrm>
              <a:off x="4229663" y="2987593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b="1" kern="0">
                <a:solidFill>
                  <a:prstClr val="white"/>
                </a:solidFill>
              </a:endParaRPr>
            </a:p>
          </p:txBody>
        </p:sp>
        <p:sp>
          <p:nvSpPr>
            <p:cNvPr id="148" name="Hexagon 147"/>
            <p:cNvSpPr/>
            <p:nvPr/>
          </p:nvSpPr>
          <p:spPr>
            <a:xfrm>
              <a:off x="4441404" y="3089651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b="1" kern="0">
                <a:solidFill>
                  <a:prstClr val="white"/>
                </a:solidFill>
              </a:endParaRPr>
            </a:p>
          </p:txBody>
        </p:sp>
      </p:grpSp>
      <p:sp>
        <p:nvSpPr>
          <p:cNvPr id="150" name="TextBox 149"/>
          <p:cNvSpPr txBox="1"/>
          <p:nvPr/>
        </p:nvSpPr>
        <p:spPr>
          <a:xfrm>
            <a:off x="2255192" y="5629855"/>
            <a:ext cx="1125335" cy="430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Strategic</a:t>
            </a:r>
          </a:p>
          <a:p>
            <a:pPr algn="ctr"/>
            <a:r>
              <a:rPr lang="en-CA" sz="1100" b="1" dirty="0">
                <a:solidFill>
                  <a:srgbClr val="3DB2B2">
                    <a:lumMod val="75000"/>
                  </a:srgbClr>
                </a:solidFill>
              </a:rPr>
              <a:t>Requirements</a:t>
            </a:r>
          </a:p>
        </p:txBody>
      </p:sp>
      <p:sp>
        <p:nvSpPr>
          <p:cNvPr id="151" name="Freeform 287"/>
          <p:cNvSpPr>
            <a:spLocks noEditPoints="1"/>
          </p:cNvSpPr>
          <p:nvPr/>
        </p:nvSpPr>
        <p:spPr bwMode="auto">
          <a:xfrm>
            <a:off x="1748710" y="3178419"/>
            <a:ext cx="292518" cy="520026"/>
          </a:xfrm>
          <a:custGeom>
            <a:avLst/>
            <a:gdLst>
              <a:gd name="T0" fmla="*/ 27 w 27"/>
              <a:gd name="T1" fmla="*/ 29 h 47"/>
              <a:gd name="T2" fmla="*/ 25 w 27"/>
              <a:gd name="T3" fmla="*/ 31 h 47"/>
              <a:gd name="T4" fmla="*/ 22 w 27"/>
              <a:gd name="T5" fmla="*/ 29 h 47"/>
              <a:gd name="T6" fmla="*/ 22 w 27"/>
              <a:gd name="T7" fmla="*/ 19 h 47"/>
              <a:gd name="T8" fmla="*/ 20 w 27"/>
              <a:gd name="T9" fmla="*/ 19 h 47"/>
              <a:gd name="T10" fmla="*/ 20 w 27"/>
              <a:gd name="T11" fmla="*/ 44 h 47"/>
              <a:gd name="T12" fmla="*/ 17 w 27"/>
              <a:gd name="T13" fmla="*/ 47 h 47"/>
              <a:gd name="T14" fmla="*/ 14 w 27"/>
              <a:gd name="T15" fmla="*/ 44 h 47"/>
              <a:gd name="T16" fmla="*/ 14 w 27"/>
              <a:gd name="T17" fmla="*/ 31 h 47"/>
              <a:gd name="T18" fmla="*/ 13 w 27"/>
              <a:gd name="T19" fmla="*/ 31 h 47"/>
              <a:gd name="T20" fmla="*/ 13 w 27"/>
              <a:gd name="T21" fmla="*/ 44 h 47"/>
              <a:gd name="T22" fmla="*/ 10 w 27"/>
              <a:gd name="T23" fmla="*/ 47 h 47"/>
              <a:gd name="T24" fmla="*/ 7 w 27"/>
              <a:gd name="T25" fmla="*/ 44 h 47"/>
              <a:gd name="T26" fmla="*/ 7 w 27"/>
              <a:gd name="T27" fmla="*/ 19 h 47"/>
              <a:gd name="T28" fmla="*/ 5 w 27"/>
              <a:gd name="T29" fmla="*/ 19 h 47"/>
              <a:gd name="T30" fmla="*/ 5 w 27"/>
              <a:gd name="T31" fmla="*/ 29 h 47"/>
              <a:gd name="T32" fmla="*/ 2 w 27"/>
              <a:gd name="T33" fmla="*/ 31 h 47"/>
              <a:gd name="T34" fmla="*/ 0 w 27"/>
              <a:gd name="T35" fmla="*/ 29 h 47"/>
              <a:gd name="T36" fmla="*/ 0 w 27"/>
              <a:gd name="T37" fmla="*/ 18 h 47"/>
              <a:gd name="T38" fmla="*/ 5 w 27"/>
              <a:gd name="T39" fmla="*/ 12 h 47"/>
              <a:gd name="T40" fmla="*/ 22 w 27"/>
              <a:gd name="T41" fmla="*/ 12 h 47"/>
              <a:gd name="T42" fmla="*/ 27 w 27"/>
              <a:gd name="T43" fmla="*/ 18 h 47"/>
              <a:gd name="T44" fmla="*/ 27 w 27"/>
              <a:gd name="T45" fmla="*/ 29 h 47"/>
              <a:gd name="T46" fmla="*/ 14 w 27"/>
              <a:gd name="T47" fmla="*/ 12 h 47"/>
              <a:gd name="T48" fmla="*/ 8 w 27"/>
              <a:gd name="T49" fmla="*/ 6 h 47"/>
              <a:gd name="T50" fmla="*/ 14 w 27"/>
              <a:gd name="T51" fmla="*/ 0 h 47"/>
              <a:gd name="T52" fmla="*/ 20 w 27"/>
              <a:gd name="T53" fmla="*/ 6 h 47"/>
              <a:gd name="T54" fmla="*/ 14 w 27"/>
              <a:gd name="T55" fmla="*/ 12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27" h="47">
                <a:moveTo>
                  <a:pt x="27" y="29"/>
                </a:moveTo>
                <a:cubicBezTo>
                  <a:pt x="27" y="30"/>
                  <a:pt x="26" y="31"/>
                  <a:pt x="25" y="31"/>
                </a:cubicBezTo>
                <a:cubicBezTo>
                  <a:pt x="23" y="31"/>
                  <a:pt x="22" y="30"/>
                  <a:pt x="22" y="29"/>
                </a:cubicBezTo>
                <a:cubicBezTo>
                  <a:pt x="22" y="19"/>
                  <a:pt x="22" y="19"/>
                  <a:pt x="22" y="19"/>
                </a:cubicBezTo>
                <a:cubicBezTo>
                  <a:pt x="20" y="19"/>
                  <a:pt x="20" y="19"/>
                  <a:pt x="20" y="19"/>
                </a:cubicBezTo>
                <a:cubicBezTo>
                  <a:pt x="20" y="44"/>
                  <a:pt x="20" y="44"/>
                  <a:pt x="20" y="44"/>
                </a:cubicBezTo>
                <a:cubicBezTo>
                  <a:pt x="20" y="45"/>
                  <a:pt x="19" y="47"/>
                  <a:pt x="17" y="47"/>
                </a:cubicBezTo>
                <a:cubicBezTo>
                  <a:pt x="16" y="47"/>
                  <a:pt x="14" y="45"/>
                  <a:pt x="14" y="44"/>
                </a:cubicBezTo>
                <a:cubicBezTo>
                  <a:pt x="14" y="31"/>
                  <a:pt x="14" y="31"/>
                  <a:pt x="14" y="31"/>
                </a:cubicBezTo>
                <a:cubicBezTo>
                  <a:pt x="13" y="31"/>
                  <a:pt x="13" y="31"/>
                  <a:pt x="13" y="31"/>
                </a:cubicBezTo>
                <a:cubicBezTo>
                  <a:pt x="13" y="44"/>
                  <a:pt x="13" y="44"/>
                  <a:pt x="13" y="44"/>
                </a:cubicBezTo>
                <a:cubicBezTo>
                  <a:pt x="13" y="45"/>
                  <a:pt x="11" y="47"/>
                  <a:pt x="10" y="47"/>
                </a:cubicBezTo>
                <a:cubicBezTo>
                  <a:pt x="8" y="47"/>
                  <a:pt x="7" y="45"/>
                  <a:pt x="7" y="44"/>
                </a:cubicBezTo>
                <a:cubicBezTo>
                  <a:pt x="7" y="19"/>
                  <a:pt x="7" y="19"/>
                  <a:pt x="7" y="19"/>
                </a:cubicBezTo>
                <a:cubicBezTo>
                  <a:pt x="5" y="19"/>
                  <a:pt x="5" y="19"/>
                  <a:pt x="5" y="19"/>
                </a:cubicBezTo>
                <a:cubicBezTo>
                  <a:pt x="5" y="29"/>
                  <a:pt x="5" y="29"/>
                  <a:pt x="5" y="29"/>
                </a:cubicBezTo>
                <a:cubicBezTo>
                  <a:pt x="5" y="30"/>
                  <a:pt x="4" y="31"/>
                  <a:pt x="2" y="31"/>
                </a:cubicBezTo>
                <a:cubicBezTo>
                  <a:pt x="1" y="31"/>
                  <a:pt x="0" y="30"/>
                  <a:pt x="0" y="29"/>
                </a:cubicBezTo>
                <a:cubicBezTo>
                  <a:pt x="0" y="18"/>
                  <a:pt x="0" y="18"/>
                  <a:pt x="0" y="18"/>
                </a:cubicBezTo>
                <a:cubicBezTo>
                  <a:pt x="0" y="15"/>
                  <a:pt x="2" y="12"/>
                  <a:pt x="5" y="12"/>
                </a:cubicBezTo>
                <a:cubicBezTo>
                  <a:pt x="22" y="12"/>
                  <a:pt x="22" y="12"/>
                  <a:pt x="22" y="12"/>
                </a:cubicBezTo>
                <a:cubicBezTo>
                  <a:pt x="25" y="12"/>
                  <a:pt x="27" y="15"/>
                  <a:pt x="27" y="18"/>
                </a:cubicBezTo>
                <a:lnTo>
                  <a:pt x="27" y="29"/>
                </a:lnTo>
                <a:close/>
                <a:moveTo>
                  <a:pt x="14" y="12"/>
                </a:moveTo>
                <a:cubicBezTo>
                  <a:pt x="10" y="12"/>
                  <a:pt x="8" y="9"/>
                  <a:pt x="8" y="6"/>
                </a:cubicBezTo>
                <a:cubicBezTo>
                  <a:pt x="8" y="2"/>
                  <a:pt x="10" y="0"/>
                  <a:pt x="14" y="0"/>
                </a:cubicBezTo>
                <a:cubicBezTo>
                  <a:pt x="17" y="0"/>
                  <a:pt x="20" y="2"/>
                  <a:pt x="20" y="6"/>
                </a:cubicBezTo>
                <a:cubicBezTo>
                  <a:pt x="20" y="9"/>
                  <a:pt x="17" y="12"/>
                  <a:pt x="14" y="12"/>
                </a:cubicBezTo>
                <a:close/>
              </a:path>
            </a:pathLst>
          </a:custGeom>
          <a:solidFill>
            <a:srgbClr val="7F3F3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799" b="1">
              <a:solidFill>
                <a:srgbClr val="000000"/>
              </a:solidFill>
            </a:endParaRPr>
          </a:p>
        </p:txBody>
      </p:sp>
      <p:sp>
        <p:nvSpPr>
          <p:cNvPr id="152" name="Freeform 440"/>
          <p:cNvSpPr>
            <a:spLocks noEditPoints="1"/>
          </p:cNvSpPr>
          <p:nvPr/>
        </p:nvSpPr>
        <p:spPr bwMode="auto">
          <a:xfrm>
            <a:off x="9858833" y="3200523"/>
            <a:ext cx="473595" cy="450382"/>
          </a:xfrm>
          <a:custGeom>
            <a:avLst/>
            <a:gdLst>
              <a:gd name="T0" fmla="*/ 11 w 43"/>
              <a:gd name="T1" fmla="*/ 36 h 41"/>
              <a:gd name="T2" fmla="*/ 9 w 43"/>
              <a:gd name="T3" fmla="*/ 38 h 41"/>
              <a:gd name="T4" fmla="*/ 1 w 43"/>
              <a:gd name="T5" fmla="*/ 38 h 41"/>
              <a:gd name="T6" fmla="*/ 0 w 43"/>
              <a:gd name="T7" fmla="*/ 36 h 41"/>
              <a:gd name="T8" fmla="*/ 0 w 43"/>
              <a:gd name="T9" fmla="*/ 19 h 41"/>
              <a:gd name="T10" fmla="*/ 1 w 43"/>
              <a:gd name="T11" fmla="*/ 17 h 41"/>
              <a:gd name="T12" fmla="*/ 9 w 43"/>
              <a:gd name="T13" fmla="*/ 17 h 41"/>
              <a:gd name="T14" fmla="*/ 11 w 43"/>
              <a:gd name="T15" fmla="*/ 19 h 41"/>
              <a:gd name="T16" fmla="*/ 11 w 43"/>
              <a:gd name="T17" fmla="*/ 36 h 41"/>
              <a:gd name="T18" fmla="*/ 5 w 43"/>
              <a:gd name="T19" fmla="*/ 31 h 41"/>
              <a:gd name="T20" fmla="*/ 3 w 43"/>
              <a:gd name="T21" fmla="*/ 33 h 41"/>
              <a:gd name="T22" fmla="*/ 5 w 43"/>
              <a:gd name="T23" fmla="*/ 34 h 41"/>
              <a:gd name="T24" fmla="*/ 7 w 43"/>
              <a:gd name="T25" fmla="*/ 33 h 41"/>
              <a:gd name="T26" fmla="*/ 5 w 43"/>
              <a:gd name="T27" fmla="*/ 31 h 41"/>
              <a:gd name="T28" fmla="*/ 41 w 43"/>
              <a:gd name="T29" fmla="*/ 23 h 41"/>
              <a:gd name="T30" fmla="*/ 41 w 43"/>
              <a:gd name="T31" fmla="*/ 25 h 41"/>
              <a:gd name="T32" fmla="*/ 40 w 43"/>
              <a:gd name="T33" fmla="*/ 29 h 41"/>
              <a:gd name="T34" fmla="*/ 40 w 43"/>
              <a:gd name="T35" fmla="*/ 32 h 41"/>
              <a:gd name="T36" fmla="*/ 39 w 43"/>
              <a:gd name="T37" fmla="*/ 34 h 41"/>
              <a:gd name="T38" fmla="*/ 38 w 43"/>
              <a:gd name="T39" fmla="*/ 39 h 41"/>
              <a:gd name="T40" fmla="*/ 32 w 43"/>
              <a:gd name="T41" fmla="*/ 41 h 41"/>
              <a:gd name="T42" fmla="*/ 31 w 43"/>
              <a:gd name="T43" fmla="*/ 41 h 41"/>
              <a:gd name="T44" fmla="*/ 29 w 43"/>
              <a:gd name="T45" fmla="*/ 41 h 41"/>
              <a:gd name="T46" fmla="*/ 29 w 43"/>
              <a:gd name="T47" fmla="*/ 41 h 41"/>
              <a:gd name="T48" fmla="*/ 18 w 43"/>
              <a:gd name="T49" fmla="*/ 39 h 41"/>
              <a:gd name="T50" fmla="*/ 14 w 43"/>
              <a:gd name="T51" fmla="*/ 38 h 41"/>
              <a:gd name="T52" fmla="*/ 13 w 43"/>
              <a:gd name="T53" fmla="*/ 36 h 41"/>
              <a:gd name="T54" fmla="*/ 13 w 43"/>
              <a:gd name="T55" fmla="*/ 19 h 41"/>
              <a:gd name="T56" fmla="*/ 14 w 43"/>
              <a:gd name="T57" fmla="*/ 17 h 41"/>
              <a:gd name="T58" fmla="*/ 19 w 43"/>
              <a:gd name="T59" fmla="*/ 12 h 41"/>
              <a:gd name="T60" fmla="*/ 22 w 43"/>
              <a:gd name="T61" fmla="*/ 9 h 41"/>
              <a:gd name="T62" fmla="*/ 23 w 43"/>
              <a:gd name="T63" fmla="*/ 5 h 41"/>
              <a:gd name="T64" fmla="*/ 25 w 43"/>
              <a:gd name="T65" fmla="*/ 1 h 41"/>
              <a:gd name="T66" fmla="*/ 26 w 43"/>
              <a:gd name="T67" fmla="*/ 0 h 41"/>
              <a:gd name="T68" fmla="*/ 32 w 43"/>
              <a:gd name="T69" fmla="*/ 7 h 41"/>
              <a:gd name="T70" fmla="*/ 31 w 43"/>
              <a:gd name="T71" fmla="*/ 12 h 41"/>
              <a:gd name="T72" fmla="*/ 30 w 43"/>
              <a:gd name="T73" fmla="*/ 14 h 41"/>
              <a:gd name="T74" fmla="*/ 37 w 43"/>
              <a:gd name="T75" fmla="*/ 14 h 41"/>
              <a:gd name="T76" fmla="*/ 43 w 43"/>
              <a:gd name="T77" fmla="*/ 19 h 41"/>
              <a:gd name="T78" fmla="*/ 41 w 43"/>
              <a:gd name="T79" fmla="*/ 23 h 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43" h="41">
                <a:moveTo>
                  <a:pt x="11" y="36"/>
                </a:moveTo>
                <a:cubicBezTo>
                  <a:pt x="11" y="37"/>
                  <a:pt x="10" y="38"/>
                  <a:pt x="9" y="38"/>
                </a:cubicBezTo>
                <a:cubicBezTo>
                  <a:pt x="1" y="38"/>
                  <a:pt x="1" y="38"/>
                  <a:pt x="1" y="38"/>
                </a:cubicBezTo>
                <a:cubicBezTo>
                  <a:pt x="0" y="38"/>
                  <a:pt x="0" y="37"/>
                  <a:pt x="0" y="36"/>
                </a:cubicBezTo>
                <a:cubicBezTo>
                  <a:pt x="0" y="19"/>
                  <a:pt x="0" y="19"/>
                  <a:pt x="0" y="19"/>
                </a:cubicBezTo>
                <a:cubicBezTo>
                  <a:pt x="0" y="18"/>
                  <a:pt x="0" y="17"/>
                  <a:pt x="1" y="17"/>
                </a:cubicBezTo>
                <a:cubicBezTo>
                  <a:pt x="9" y="17"/>
                  <a:pt x="9" y="17"/>
                  <a:pt x="9" y="17"/>
                </a:cubicBezTo>
                <a:cubicBezTo>
                  <a:pt x="10" y="17"/>
                  <a:pt x="11" y="18"/>
                  <a:pt x="11" y="19"/>
                </a:cubicBezTo>
                <a:lnTo>
                  <a:pt x="11" y="36"/>
                </a:lnTo>
                <a:close/>
                <a:moveTo>
                  <a:pt x="5" y="31"/>
                </a:moveTo>
                <a:cubicBezTo>
                  <a:pt x="4" y="31"/>
                  <a:pt x="3" y="32"/>
                  <a:pt x="3" y="33"/>
                </a:cubicBezTo>
                <a:cubicBezTo>
                  <a:pt x="3" y="34"/>
                  <a:pt x="4" y="34"/>
                  <a:pt x="5" y="34"/>
                </a:cubicBezTo>
                <a:cubicBezTo>
                  <a:pt x="6" y="34"/>
                  <a:pt x="7" y="34"/>
                  <a:pt x="7" y="33"/>
                </a:cubicBezTo>
                <a:cubicBezTo>
                  <a:pt x="7" y="32"/>
                  <a:pt x="6" y="31"/>
                  <a:pt x="5" y="31"/>
                </a:cubicBezTo>
                <a:close/>
                <a:moveTo>
                  <a:pt x="41" y="23"/>
                </a:moveTo>
                <a:cubicBezTo>
                  <a:pt x="41" y="24"/>
                  <a:pt x="41" y="25"/>
                  <a:pt x="41" y="25"/>
                </a:cubicBezTo>
                <a:cubicBezTo>
                  <a:pt x="42" y="26"/>
                  <a:pt x="41" y="28"/>
                  <a:pt x="40" y="29"/>
                </a:cubicBezTo>
                <a:cubicBezTo>
                  <a:pt x="41" y="30"/>
                  <a:pt x="41" y="31"/>
                  <a:pt x="40" y="32"/>
                </a:cubicBezTo>
                <a:cubicBezTo>
                  <a:pt x="40" y="33"/>
                  <a:pt x="40" y="34"/>
                  <a:pt x="39" y="34"/>
                </a:cubicBezTo>
                <a:cubicBezTo>
                  <a:pt x="39" y="36"/>
                  <a:pt x="39" y="38"/>
                  <a:pt x="38" y="39"/>
                </a:cubicBezTo>
                <a:cubicBezTo>
                  <a:pt x="36" y="41"/>
                  <a:pt x="35" y="41"/>
                  <a:pt x="32" y="41"/>
                </a:cubicBezTo>
                <a:cubicBezTo>
                  <a:pt x="32" y="41"/>
                  <a:pt x="32" y="41"/>
                  <a:pt x="31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9" y="41"/>
                  <a:pt x="29" y="41"/>
                  <a:pt x="29" y="41"/>
                </a:cubicBezTo>
                <a:cubicBezTo>
                  <a:pt x="25" y="41"/>
                  <a:pt x="21" y="40"/>
                  <a:pt x="18" y="39"/>
                </a:cubicBezTo>
                <a:cubicBezTo>
                  <a:pt x="17" y="38"/>
                  <a:pt x="15" y="38"/>
                  <a:pt x="14" y="38"/>
                </a:cubicBezTo>
                <a:cubicBezTo>
                  <a:pt x="13" y="38"/>
                  <a:pt x="13" y="37"/>
                  <a:pt x="13" y="36"/>
                </a:cubicBezTo>
                <a:cubicBezTo>
                  <a:pt x="13" y="19"/>
                  <a:pt x="13" y="19"/>
                  <a:pt x="13" y="19"/>
                </a:cubicBezTo>
                <a:cubicBezTo>
                  <a:pt x="13" y="18"/>
                  <a:pt x="13" y="17"/>
                  <a:pt x="14" y="17"/>
                </a:cubicBezTo>
                <a:cubicBezTo>
                  <a:pt x="15" y="17"/>
                  <a:pt x="18" y="14"/>
                  <a:pt x="19" y="12"/>
                </a:cubicBezTo>
                <a:cubicBezTo>
                  <a:pt x="20" y="11"/>
                  <a:pt x="21" y="10"/>
                  <a:pt x="22" y="9"/>
                </a:cubicBezTo>
                <a:cubicBezTo>
                  <a:pt x="23" y="8"/>
                  <a:pt x="23" y="7"/>
                  <a:pt x="23" y="5"/>
                </a:cubicBezTo>
                <a:cubicBezTo>
                  <a:pt x="24" y="3"/>
                  <a:pt x="24" y="2"/>
                  <a:pt x="25" y="1"/>
                </a:cubicBezTo>
                <a:cubicBezTo>
                  <a:pt x="25" y="0"/>
                  <a:pt x="26" y="0"/>
                  <a:pt x="26" y="0"/>
                </a:cubicBezTo>
                <a:cubicBezTo>
                  <a:pt x="32" y="0"/>
                  <a:pt x="32" y="5"/>
                  <a:pt x="32" y="7"/>
                </a:cubicBezTo>
                <a:cubicBezTo>
                  <a:pt x="32" y="9"/>
                  <a:pt x="31" y="11"/>
                  <a:pt x="31" y="12"/>
                </a:cubicBezTo>
                <a:cubicBezTo>
                  <a:pt x="30" y="13"/>
                  <a:pt x="30" y="13"/>
                  <a:pt x="30" y="14"/>
                </a:cubicBezTo>
                <a:cubicBezTo>
                  <a:pt x="37" y="14"/>
                  <a:pt x="37" y="14"/>
                  <a:pt x="37" y="14"/>
                </a:cubicBezTo>
                <a:cubicBezTo>
                  <a:pt x="40" y="14"/>
                  <a:pt x="43" y="16"/>
                  <a:pt x="43" y="19"/>
                </a:cubicBezTo>
                <a:cubicBezTo>
                  <a:pt x="43" y="20"/>
                  <a:pt x="42" y="22"/>
                  <a:pt x="41" y="23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rgbClr val="990033"/>
            </a:solidFill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id-ID" sz="1799" b="1">
              <a:solidFill>
                <a:srgbClr val="000000"/>
              </a:solidFill>
            </a:endParaRPr>
          </a:p>
        </p:txBody>
      </p:sp>
      <p:grpSp>
        <p:nvGrpSpPr>
          <p:cNvPr id="154" name="Group 153"/>
          <p:cNvGrpSpPr/>
          <p:nvPr/>
        </p:nvGrpSpPr>
        <p:grpSpPr>
          <a:xfrm>
            <a:off x="4807169" y="3120531"/>
            <a:ext cx="631520" cy="612167"/>
            <a:chOff x="1302954" y="4293096"/>
            <a:chExt cx="1695207" cy="1512168"/>
          </a:xfrm>
        </p:grpSpPr>
        <p:sp>
          <p:nvSpPr>
            <p:cNvPr id="163" name="Pie 162"/>
            <p:cNvSpPr/>
            <p:nvPr/>
          </p:nvSpPr>
          <p:spPr>
            <a:xfrm>
              <a:off x="1323812" y="4293096"/>
              <a:ext cx="1674349" cy="1512168"/>
            </a:xfrm>
            <a:prstGeom prst="pie">
              <a:avLst>
                <a:gd name="adj1" fmla="val 10770899"/>
                <a:gd name="adj2" fmla="val 21588367"/>
              </a:avLst>
            </a:prstGeom>
            <a:solidFill>
              <a:srgbClr val="CC3300"/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  <p:sp>
          <p:nvSpPr>
            <p:cNvPr id="164" name="Pie 163"/>
            <p:cNvSpPr/>
            <p:nvPr/>
          </p:nvSpPr>
          <p:spPr>
            <a:xfrm>
              <a:off x="1302954" y="4293096"/>
              <a:ext cx="1674349" cy="1512168"/>
            </a:xfrm>
            <a:prstGeom prst="pie">
              <a:avLst>
                <a:gd name="adj1" fmla="val 10770899"/>
                <a:gd name="adj2" fmla="val 1784239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  <p:sp>
          <p:nvSpPr>
            <p:cNvPr id="165" name="Pie 164"/>
            <p:cNvSpPr/>
            <p:nvPr/>
          </p:nvSpPr>
          <p:spPr>
            <a:xfrm>
              <a:off x="1306879" y="4293096"/>
              <a:ext cx="1674349" cy="1512168"/>
            </a:xfrm>
            <a:prstGeom prst="pie">
              <a:avLst>
                <a:gd name="adj1" fmla="val 10770899"/>
                <a:gd name="adj2" fmla="val 13978475"/>
              </a:avLst>
            </a:prstGeom>
            <a:solidFill>
              <a:srgbClr val="669E40"/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55" name="Group 154"/>
          <p:cNvGrpSpPr/>
          <p:nvPr/>
        </p:nvGrpSpPr>
        <p:grpSpPr>
          <a:xfrm>
            <a:off x="4944106" y="3292847"/>
            <a:ext cx="631520" cy="612167"/>
            <a:chOff x="1302954" y="4293096"/>
            <a:chExt cx="1695207" cy="1512168"/>
          </a:xfrm>
        </p:grpSpPr>
        <p:sp>
          <p:nvSpPr>
            <p:cNvPr id="160" name="Pie 159"/>
            <p:cNvSpPr/>
            <p:nvPr/>
          </p:nvSpPr>
          <p:spPr>
            <a:xfrm>
              <a:off x="1323812" y="4293096"/>
              <a:ext cx="1674349" cy="1512168"/>
            </a:xfrm>
            <a:prstGeom prst="pie">
              <a:avLst>
                <a:gd name="adj1" fmla="val 10770899"/>
                <a:gd name="adj2" fmla="val 21588367"/>
              </a:avLst>
            </a:prstGeom>
            <a:solidFill>
              <a:srgbClr val="CC3300"/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  <p:sp>
          <p:nvSpPr>
            <p:cNvPr id="161" name="Pie 160"/>
            <p:cNvSpPr/>
            <p:nvPr/>
          </p:nvSpPr>
          <p:spPr>
            <a:xfrm>
              <a:off x="1302954" y="4293096"/>
              <a:ext cx="1674349" cy="1512168"/>
            </a:xfrm>
            <a:prstGeom prst="pie">
              <a:avLst>
                <a:gd name="adj1" fmla="val 10770899"/>
                <a:gd name="adj2" fmla="val 1784239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  <p:sp>
          <p:nvSpPr>
            <p:cNvPr id="162" name="Pie 161"/>
            <p:cNvSpPr/>
            <p:nvPr/>
          </p:nvSpPr>
          <p:spPr>
            <a:xfrm>
              <a:off x="1306879" y="4293096"/>
              <a:ext cx="1674349" cy="1512168"/>
            </a:xfrm>
            <a:prstGeom prst="pie">
              <a:avLst>
                <a:gd name="adj1" fmla="val 10770899"/>
                <a:gd name="adj2" fmla="val 13978475"/>
              </a:avLst>
            </a:prstGeom>
            <a:solidFill>
              <a:srgbClr val="669E40"/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56" name="Group 155"/>
          <p:cNvGrpSpPr/>
          <p:nvPr/>
        </p:nvGrpSpPr>
        <p:grpSpPr>
          <a:xfrm>
            <a:off x="5081045" y="3497199"/>
            <a:ext cx="631520" cy="612167"/>
            <a:chOff x="1302954" y="4293096"/>
            <a:chExt cx="1695207" cy="1512168"/>
          </a:xfrm>
        </p:grpSpPr>
        <p:sp>
          <p:nvSpPr>
            <p:cNvPr id="157" name="Pie 156"/>
            <p:cNvSpPr/>
            <p:nvPr/>
          </p:nvSpPr>
          <p:spPr>
            <a:xfrm>
              <a:off x="1323812" y="4293096"/>
              <a:ext cx="1674349" cy="1512168"/>
            </a:xfrm>
            <a:prstGeom prst="pie">
              <a:avLst>
                <a:gd name="adj1" fmla="val 10770899"/>
                <a:gd name="adj2" fmla="val 21588367"/>
              </a:avLst>
            </a:prstGeom>
            <a:solidFill>
              <a:srgbClr val="CC3300"/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  <p:sp>
          <p:nvSpPr>
            <p:cNvPr id="158" name="Pie 157"/>
            <p:cNvSpPr/>
            <p:nvPr/>
          </p:nvSpPr>
          <p:spPr>
            <a:xfrm>
              <a:off x="1302954" y="4293096"/>
              <a:ext cx="1674349" cy="1512168"/>
            </a:xfrm>
            <a:prstGeom prst="pie">
              <a:avLst>
                <a:gd name="adj1" fmla="val 10770899"/>
                <a:gd name="adj2" fmla="val 17842397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  <p:sp>
          <p:nvSpPr>
            <p:cNvPr id="159" name="Pie 158"/>
            <p:cNvSpPr/>
            <p:nvPr/>
          </p:nvSpPr>
          <p:spPr>
            <a:xfrm>
              <a:off x="1306879" y="4293096"/>
              <a:ext cx="1674349" cy="1512168"/>
            </a:xfrm>
            <a:prstGeom prst="pie">
              <a:avLst>
                <a:gd name="adj1" fmla="val 10770899"/>
                <a:gd name="adj2" fmla="val 13978475"/>
              </a:avLst>
            </a:prstGeom>
            <a:solidFill>
              <a:srgbClr val="669E40"/>
            </a:solidFill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b="1" kern="0">
                <a:solidFill>
                  <a:prstClr val="black"/>
                </a:solidFill>
              </a:endParaRPr>
            </a:p>
          </p:txBody>
        </p:sp>
      </p:grpSp>
      <p:grpSp>
        <p:nvGrpSpPr>
          <p:cNvPr id="166" name="Group 165"/>
          <p:cNvGrpSpPr/>
          <p:nvPr/>
        </p:nvGrpSpPr>
        <p:grpSpPr>
          <a:xfrm>
            <a:off x="3708655" y="4623548"/>
            <a:ext cx="883081" cy="516534"/>
            <a:chOff x="2127177" y="5829541"/>
            <a:chExt cx="623252" cy="364554"/>
          </a:xfrm>
          <a:solidFill>
            <a:srgbClr val="CC3300"/>
          </a:solidFill>
        </p:grpSpPr>
        <p:sp>
          <p:nvSpPr>
            <p:cNvPr id="167" name="Chevron 166"/>
            <p:cNvSpPr/>
            <p:nvPr/>
          </p:nvSpPr>
          <p:spPr>
            <a:xfrm>
              <a:off x="2127177" y="5829541"/>
              <a:ext cx="365544" cy="207169"/>
            </a:xfrm>
            <a:prstGeom prst="chevron">
              <a:avLst/>
            </a:prstGeom>
            <a:grpFill/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b="1" kern="0">
                <a:solidFill>
                  <a:prstClr val="white"/>
                </a:solidFill>
              </a:endParaRPr>
            </a:p>
          </p:txBody>
        </p:sp>
        <p:sp>
          <p:nvSpPr>
            <p:cNvPr id="168" name="Chevron 167"/>
            <p:cNvSpPr/>
            <p:nvPr/>
          </p:nvSpPr>
          <p:spPr>
            <a:xfrm>
              <a:off x="2256031" y="5908234"/>
              <a:ext cx="365544" cy="207169"/>
            </a:xfrm>
            <a:prstGeom prst="chevron">
              <a:avLst/>
            </a:prstGeom>
            <a:grpFill/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b="1" kern="0">
                <a:solidFill>
                  <a:prstClr val="white"/>
                </a:solidFill>
              </a:endParaRPr>
            </a:p>
          </p:txBody>
        </p:sp>
        <p:sp>
          <p:nvSpPr>
            <p:cNvPr id="169" name="Chevron 168"/>
            <p:cNvSpPr/>
            <p:nvPr/>
          </p:nvSpPr>
          <p:spPr>
            <a:xfrm>
              <a:off x="2384885" y="5986926"/>
              <a:ext cx="365544" cy="207169"/>
            </a:xfrm>
            <a:prstGeom prst="chevron">
              <a:avLst/>
            </a:prstGeom>
            <a:grpFill/>
            <a:ln w="25400" cap="flat" cmpd="sng" algn="ctr">
              <a:solidFill>
                <a:srgbClr val="990033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b="1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170" name="Group 169"/>
          <p:cNvGrpSpPr/>
          <p:nvPr/>
        </p:nvGrpSpPr>
        <p:grpSpPr>
          <a:xfrm>
            <a:off x="6304101" y="4516503"/>
            <a:ext cx="650570" cy="676291"/>
            <a:chOff x="4903873" y="4030481"/>
            <a:chExt cx="402986" cy="418919"/>
          </a:xfrm>
        </p:grpSpPr>
        <p:sp>
          <p:nvSpPr>
            <p:cNvPr id="171" name="Isosceles Triangle 170"/>
            <p:cNvSpPr/>
            <p:nvPr/>
          </p:nvSpPr>
          <p:spPr>
            <a:xfrm>
              <a:off x="4903873" y="4030481"/>
              <a:ext cx="288686" cy="228600"/>
            </a:xfrm>
            <a:prstGeom prst="triangl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  <p:sp>
          <p:nvSpPr>
            <p:cNvPr id="172" name="Isosceles Triangle 171"/>
            <p:cNvSpPr/>
            <p:nvPr/>
          </p:nvSpPr>
          <p:spPr>
            <a:xfrm>
              <a:off x="5018173" y="4144781"/>
              <a:ext cx="288686" cy="228600"/>
            </a:xfrm>
            <a:prstGeom prst="triangl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  <p:sp>
          <p:nvSpPr>
            <p:cNvPr id="173" name="Isosceles Triangle 172"/>
            <p:cNvSpPr/>
            <p:nvPr/>
          </p:nvSpPr>
          <p:spPr>
            <a:xfrm>
              <a:off x="4903873" y="4220800"/>
              <a:ext cx="288686" cy="228600"/>
            </a:xfrm>
            <a:prstGeom prst="triangl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</p:grpSp>
      <p:sp>
        <p:nvSpPr>
          <p:cNvPr id="174" name="AutoShape 3"/>
          <p:cNvSpPr>
            <a:spLocks noChangeAspect="1" noChangeArrowheads="1" noTextEdit="1"/>
          </p:cNvSpPr>
          <p:nvPr/>
        </p:nvSpPr>
        <p:spPr bwMode="auto">
          <a:xfrm>
            <a:off x="6853973" y="3839481"/>
            <a:ext cx="582010" cy="5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CA" sz="1799" b="1">
              <a:solidFill>
                <a:srgbClr val="000000"/>
              </a:solidFill>
            </a:endParaRPr>
          </a:p>
        </p:txBody>
      </p:sp>
      <p:sp>
        <p:nvSpPr>
          <p:cNvPr id="175" name="Rectangle 174"/>
          <p:cNvSpPr/>
          <p:nvPr/>
        </p:nvSpPr>
        <p:spPr>
          <a:xfrm>
            <a:off x="4668783" y="4164995"/>
            <a:ext cx="1270125" cy="1454545"/>
          </a:xfrm>
          <a:prstGeom prst="rect">
            <a:avLst/>
          </a:prstGeom>
          <a:solidFill>
            <a:srgbClr val="E7E4D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grpSp>
        <p:nvGrpSpPr>
          <p:cNvPr id="176" name="Group 175"/>
          <p:cNvGrpSpPr/>
          <p:nvPr/>
        </p:nvGrpSpPr>
        <p:grpSpPr>
          <a:xfrm>
            <a:off x="4932922" y="4581812"/>
            <a:ext cx="769922" cy="600006"/>
            <a:chOff x="4051197" y="4307927"/>
            <a:chExt cx="724517" cy="564621"/>
          </a:xfrm>
          <a:solidFill>
            <a:srgbClr val="CC3300"/>
          </a:solidFill>
        </p:grpSpPr>
        <p:sp>
          <p:nvSpPr>
            <p:cNvPr id="177" name="Rectangle 176"/>
            <p:cNvSpPr/>
            <p:nvPr/>
          </p:nvSpPr>
          <p:spPr>
            <a:xfrm>
              <a:off x="4051197" y="4307927"/>
              <a:ext cx="419717" cy="259821"/>
            </a:xfrm>
            <a:prstGeom prst="rect">
              <a:avLst/>
            </a:prstGeom>
            <a:grpFill/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srgbClr val="FFFFFF"/>
                </a:solidFill>
              </a:endParaRPr>
            </a:p>
          </p:txBody>
        </p:sp>
        <p:sp>
          <p:nvSpPr>
            <p:cNvPr id="178" name="Rectangle 177"/>
            <p:cNvSpPr/>
            <p:nvPr/>
          </p:nvSpPr>
          <p:spPr>
            <a:xfrm>
              <a:off x="4203597" y="4460327"/>
              <a:ext cx="419717" cy="259821"/>
            </a:xfrm>
            <a:prstGeom prst="rect">
              <a:avLst/>
            </a:prstGeom>
            <a:grpFill/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srgbClr val="FFFFFF"/>
                </a:solidFill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4355997" y="4612727"/>
              <a:ext cx="419717" cy="259821"/>
            </a:xfrm>
            <a:prstGeom prst="rect">
              <a:avLst/>
            </a:prstGeom>
            <a:grpFill/>
            <a:ln w="19050">
              <a:solidFill>
                <a:srgbClr val="9900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srgbClr val="FFFFFF"/>
                </a:solidFill>
              </a:endParaRP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7358348" y="3142631"/>
            <a:ext cx="961842" cy="566163"/>
            <a:chOff x="7130117" y="3037078"/>
            <a:chExt cx="678839" cy="399580"/>
          </a:xfrm>
        </p:grpSpPr>
        <p:sp>
          <p:nvSpPr>
            <p:cNvPr id="181" name="Pentagon 180"/>
            <p:cNvSpPr/>
            <p:nvPr/>
          </p:nvSpPr>
          <p:spPr>
            <a:xfrm>
              <a:off x="7130117" y="3037078"/>
              <a:ext cx="423044" cy="111152"/>
            </a:xfrm>
            <a:prstGeom prst="homePlat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  <p:sp>
          <p:nvSpPr>
            <p:cNvPr id="182" name="Pentagon 181"/>
            <p:cNvSpPr/>
            <p:nvPr/>
          </p:nvSpPr>
          <p:spPr>
            <a:xfrm>
              <a:off x="7271612" y="3177829"/>
              <a:ext cx="423044" cy="111152"/>
            </a:xfrm>
            <a:prstGeom prst="homePlat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  <p:sp>
          <p:nvSpPr>
            <p:cNvPr id="183" name="Pentagon 182"/>
            <p:cNvSpPr/>
            <p:nvPr/>
          </p:nvSpPr>
          <p:spPr>
            <a:xfrm>
              <a:off x="7385912" y="3325506"/>
              <a:ext cx="423044" cy="111152"/>
            </a:xfrm>
            <a:prstGeom prst="homePlat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</p:grpSp>
      <p:grpSp>
        <p:nvGrpSpPr>
          <p:cNvPr id="184" name="Group 183"/>
          <p:cNvGrpSpPr/>
          <p:nvPr/>
        </p:nvGrpSpPr>
        <p:grpSpPr>
          <a:xfrm>
            <a:off x="4369768" y="3872226"/>
            <a:ext cx="582010" cy="582010"/>
            <a:chOff x="4662488" y="3560763"/>
            <a:chExt cx="547687" cy="547687"/>
          </a:xfrm>
        </p:grpSpPr>
        <p:sp>
          <p:nvSpPr>
            <p:cNvPr id="185" name="AutoShape 3"/>
            <p:cNvSpPr>
              <a:spLocks noChangeAspect="1" noChangeArrowheads="1" noTextEdit="1"/>
            </p:cNvSpPr>
            <p:nvPr/>
          </p:nvSpPr>
          <p:spPr bwMode="auto">
            <a:xfrm>
              <a:off x="4662488" y="3560763"/>
              <a:ext cx="547687" cy="547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186" name="Freeform 5"/>
            <p:cNvSpPr>
              <a:spLocks noEditPoints="1"/>
            </p:cNvSpPr>
            <p:nvPr/>
          </p:nvSpPr>
          <p:spPr bwMode="auto">
            <a:xfrm>
              <a:off x="4662488" y="3562350"/>
              <a:ext cx="547687" cy="544512"/>
            </a:xfrm>
            <a:custGeom>
              <a:avLst/>
              <a:gdLst>
                <a:gd name="T0" fmla="*/ 51 w 690"/>
                <a:gd name="T1" fmla="*/ 251 h 687"/>
                <a:gd name="T2" fmla="*/ 57 w 690"/>
                <a:gd name="T3" fmla="*/ 247 h 687"/>
                <a:gd name="T4" fmla="*/ 62 w 690"/>
                <a:gd name="T5" fmla="*/ 244 h 687"/>
                <a:gd name="T6" fmla="*/ 64 w 690"/>
                <a:gd name="T7" fmla="*/ 246 h 687"/>
                <a:gd name="T8" fmla="*/ 65 w 690"/>
                <a:gd name="T9" fmla="*/ 244 h 687"/>
                <a:gd name="T10" fmla="*/ 76 w 690"/>
                <a:gd name="T11" fmla="*/ 251 h 687"/>
                <a:gd name="T12" fmla="*/ 122 w 690"/>
                <a:gd name="T13" fmla="*/ 299 h 687"/>
                <a:gd name="T14" fmla="*/ 132 w 690"/>
                <a:gd name="T15" fmla="*/ 266 h 687"/>
                <a:gd name="T16" fmla="*/ 145 w 690"/>
                <a:gd name="T17" fmla="*/ 236 h 687"/>
                <a:gd name="T18" fmla="*/ 162 w 690"/>
                <a:gd name="T19" fmla="*/ 209 h 687"/>
                <a:gd name="T20" fmla="*/ 183 w 690"/>
                <a:gd name="T21" fmla="*/ 183 h 687"/>
                <a:gd name="T22" fmla="*/ 209 w 690"/>
                <a:gd name="T23" fmla="*/ 163 h 687"/>
                <a:gd name="T24" fmla="*/ 236 w 690"/>
                <a:gd name="T25" fmla="*/ 144 h 687"/>
                <a:gd name="T26" fmla="*/ 266 w 690"/>
                <a:gd name="T27" fmla="*/ 131 h 687"/>
                <a:gd name="T28" fmla="*/ 298 w 690"/>
                <a:gd name="T29" fmla="*/ 121 h 687"/>
                <a:gd name="T30" fmla="*/ 300 w 690"/>
                <a:gd name="T31" fmla="*/ 0 h 687"/>
                <a:gd name="T32" fmla="*/ 271 w 690"/>
                <a:gd name="T33" fmla="*/ 5 h 687"/>
                <a:gd name="T34" fmla="*/ 216 w 690"/>
                <a:gd name="T35" fmla="*/ 22 h 687"/>
                <a:gd name="T36" fmla="*/ 165 w 690"/>
                <a:gd name="T37" fmla="*/ 48 h 687"/>
                <a:gd name="T38" fmla="*/ 118 w 690"/>
                <a:gd name="T39" fmla="*/ 81 h 687"/>
                <a:gd name="T40" fmla="*/ 79 w 690"/>
                <a:gd name="T41" fmla="*/ 121 h 687"/>
                <a:gd name="T42" fmla="*/ 46 w 690"/>
                <a:gd name="T43" fmla="*/ 168 h 687"/>
                <a:gd name="T44" fmla="*/ 21 w 690"/>
                <a:gd name="T45" fmla="*/ 219 h 687"/>
                <a:gd name="T46" fmla="*/ 5 w 690"/>
                <a:gd name="T47" fmla="*/ 275 h 687"/>
                <a:gd name="T48" fmla="*/ 51 w 690"/>
                <a:gd name="T49" fmla="*/ 251 h 687"/>
                <a:gd name="T50" fmla="*/ 640 w 690"/>
                <a:gd name="T51" fmla="*/ 434 h 687"/>
                <a:gd name="T52" fmla="*/ 635 w 690"/>
                <a:gd name="T53" fmla="*/ 437 h 687"/>
                <a:gd name="T54" fmla="*/ 629 w 690"/>
                <a:gd name="T55" fmla="*/ 439 h 687"/>
                <a:gd name="T56" fmla="*/ 628 w 690"/>
                <a:gd name="T57" fmla="*/ 439 h 687"/>
                <a:gd name="T58" fmla="*/ 626 w 690"/>
                <a:gd name="T59" fmla="*/ 439 h 687"/>
                <a:gd name="T60" fmla="*/ 616 w 690"/>
                <a:gd name="T61" fmla="*/ 434 h 687"/>
                <a:gd name="T62" fmla="*/ 616 w 690"/>
                <a:gd name="T63" fmla="*/ 434 h 687"/>
                <a:gd name="T64" fmla="*/ 569 w 690"/>
                <a:gd name="T65" fmla="*/ 384 h 687"/>
                <a:gd name="T66" fmla="*/ 561 w 690"/>
                <a:gd name="T67" fmla="*/ 418 h 687"/>
                <a:gd name="T68" fmla="*/ 546 w 690"/>
                <a:gd name="T69" fmla="*/ 448 h 687"/>
                <a:gd name="T70" fmla="*/ 529 w 690"/>
                <a:gd name="T71" fmla="*/ 478 h 687"/>
                <a:gd name="T72" fmla="*/ 507 w 690"/>
                <a:gd name="T73" fmla="*/ 503 h 687"/>
                <a:gd name="T74" fmla="*/ 481 w 690"/>
                <a:gd name="T75" fmla="*/ 525 h 687"/>
                <a:gd name="T76" fmla="*/ 453 w 690"/>
                <a:gd name="T77" fmla="*/ 544 h 687"/>
                <a:gd name="T78" fmla="*/ 421 w 690"/>
                <a:gd name="T79" fmla="*/ 557 h 687"/>
                <a:gd name="T80" fmla="*/ 388 w 690"/>
                <a:gd name="T81" fmla="*/ 567 h 687"/>
                <a:gd name="T82" fmla="*/ 394 w 690"/>
                <a:gd name="T83" fmla="*/ 687 h 687"/>
                <a:gd name="T84" fmla="*/ 424 w 690"/>
                <a:gd name="T85" fmla="*/ 682 h 687"/>
                <a:gd name="T86" fmla="*/ 479 w 690"/>
                <a:gd name="T87" fmla="*/ 663 h 687"/>
                <a:gd name="T88" fmla="*/ 529 w 690"/>
                <a:gd name="T89" fmla="*/ 638 h 687"/>
                <a:gd name="T90" fmla="*/ 574 w 690"/>
                <a:gd name="T91" fmla="*/ 604 h 687"/>
                <a:gd name="T92" fmla="*/ 613 w 690"/>
                <a:gd name="T93" fmla="*/ 563 h 687"/>
                <a:gd name="T94" fmla="*/ 646 w 690"/>
                <a:gd name="T95" fmla="*/ 517 h 687"/>
                <a:gd name="T96" fmla="*/ 670 w 690"/>
                <a:gd name="T97" fmla="*/ 466 h 687"/>
                <a:gd name="T98" fmla="*/ 686 w 690"/>
                <a:gd name="T99" fmla="*/ 409 h 687"/>
                <a:gd name="T100" fmla="*/ 640 w 690"/>
                <a:gd name="T101" fmla="*/ 43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" h="687">
                  <a:moveTo>
                    <a:pt x="54" y="253"/>
                  </a:moveTo>
                  <a:lnTo>
                    <a:pt x="51" y="251"/>
                  </a:lnTo>
                  <a:lnTo>
                    <a:pt x="51" y="251"/>
                  </a:lnTo>
                  <a:lnTo>
                    <a:pt x="57" y="247"/>
                  </a:lnTo>
                  <a:lnTo>
                    <a:pt x="62" y="244"/>
                  </a:lnTo>
                  <a:lnTo>
                    <a:pt x="62" y="244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65" y="244"/>
                  </a:lnTo>
                  <a:lnTo>
                    <a:pt x="65" y="244"/>
                  </a:lnTo>
                  <a:lnTo>
                    <a:pt x="71" y="247"/>
                  </a:lnTo>
                  <a:lnTo>
                    <a:pt x="76" y="251"/>
                  </a:lnTo>
                  <a:lnTo>
                    <a:pt x="122" y="299"/>
                  </a:lnTo>
                  <a:lnTo>
                    <a:pt x="122" y="299"/>
                  </a:lnTo>
                  <a:lnTo>
                    <a:pt x="126" y="282"/>
                  </a:lnTo>
                  <a:lnTo>
                    <a:pt x="132" y="266"/>
                  </a:lnTo>
                  <a:lnTo>
                    <a:pt x="138" y="251"/>
                  </a:lnTo>
                  <a:lnTo>
                    <a:pt x="145" y="236"/>
                  </a:lnTo>
                  <a:lnTo>
                    <a:pt x="153" y="222"/>
                  </a:lnTo>
                  <a:lnTo>
                    <a:pt x="162" y="209"/>
                  </a:lnTo>
                  <a:lnTo>
                    <a:pt x="172" y="196"/>
                  </a:lnTo>
                  <a:lnTo>
                    <a:pt x="183" y="183"/>
                  </a:lnTo>
                  <a:lnTo>
                    <a:pt x="195" y="172"/>
                  </a:lnTo>
                  <a:lnTo>
                    <a:pt x="209" y="163"/>
                  </a:lnTo>
                  <a:lnTo>
                    <a:pt x="222" y="153"/>
                  </a:lnTo>
                  <a:lnTo>
                    <a:pt x="236" y="144"/>
                  </a:lnTo>
                  <a:lnTo>
                    <a:pt x="250" y="137"/>
                  </a:lnTo>
                  <a:lnTo>
                    <a:pt x="266" y="131"/>
                  </a:lnTo>
                  <a:lnTo>
                    <a:pt x="282" y="125"/>
                  </a:lnTo>
                  <a:lnTo>
                    <a:pt x="298" y="121"/>
                  </a:lnTo>
                  <a:lnTo>
                    <a:pt x="363" y="6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71" y="5"/>
                  </a:lnTo>
                  <a:lnTo>
                    <a:pt x="243" y="12"/>
                  </a:lnTo>
                  <a:lnTo>
                    <a:pt x="216" y="22"/>
                  </a:lnTo>
                  <a:lnTo>
                    <a:pt x="189" y="33"/>
                  </a:lnTo>
                  <a:lnTo>
                    <a:pt x="165" y="48"/>
                  </a:lnTo>
                  <a:lnTo>
                    <a:pt x="140" y="64"/>
                  </a:lnTo>
                  <a:lnTo>
                    <a:pt x="118" y="81"/>
                  </a:lnTo>
                  <a:lnTo>
                    <a:pt x="98" y="100"/>
                  </a:lnTo>
                  <a:lnTo>
                    <a:pt x="79" y="121"/>
                  </a:lnTo>
                  <a:lnTo>
                    <a:pt x="62" y="143"/>
                  </a:lnTo>
                  <a:lnTo>
                    <a:pt x="46" y="168"/>
                  </a:lnTo>
                  <a:lnTo>
                    <a:pt x="33" y="192"/>
                  </a:lnTo>
                  <a:lnTo>
                    <a:pt x="21" y="219"/>
                  </a:lnTo>
                  <a:lnTo>
                    <a:pt x="12" y="246"/>
                  </a:lnTo>
                  <a:lnTo>
                    <a:pt x="5" y="275"/>
                  </a:lnTo>
                  <a:lnTo>
                    <a:pt x="0" y="304"/>
                  </a:lnTo>
                  <a:lnTo>
                    <a:pt x="51" y="251"/>
                  </a:lnTo>
                  <a:lnTo>
                    <a:pt x="54" y="253"/>
                  </a:lnTo>
                  <a:close/>
                  <a:moveTo>
                    <a:pt x="640" y="434"/>
                  </a:moveTo>
                  <a:lnTo>
                    <a:pt x="640" y="434"/>
                  </a:lnTo>
                  <a:lnTo>
                    <a:pt x="635" y="437"/>
                  </a:lnTo>
                  <a:lnTo>
                    <a:pt x="629" y="439"/>
                  </a:lnTo>
                  <a:lnTo>
                    <a:pt x="629" y="439"/>
                  </a:lnTo>
                  <a:lnTo>
                    <a:pt x="628" y="439"/>
                  </a:lnTo>
                  <a:lnTo>
                    <a:pt x="628" y="439"/>
                  </a:lnTo>
                  <a:lnTo>
                    <a:pt x="626" y="439"/>
                  </a:lnTo>
                  <a:lnTo>
                    <a:pt x="626" y="439"/>
                  </a:lnTo>
                  <a:lnTo>
                    <a:pt x="620" y="437"/>
                  </a:lnTo>
                  <a:lnTo>
                    <a:pt x="616" y="434"/>
                  </a:lnTo>
                  <a:lnTo>
                    <a:pt x="618" y="430"/>
                  </a:lnTo>
                  <a:lnTo>
                    <a:pt x="616" y="434"/>
                  </a:lnTo>
                  <a:lnTo>
                    <a:pt x="569" y="384"/>
                  </a:lnTo>
                  <a:lnTo>
                    <a:pt x="569" y="384"/>
                  </a:lnTo>
                  <a:lnTo>
                    <a:pt x="565" y="401"/>
                  </a:lnTo>
                  <a:lnTo>
                    <a:pt x="561" y="418"/>
                  </a:lnTo>
                  <a:lnTo>
                    <a:pt x="553" y="434"/>
                  </a:lnTo>
                  <a:lnTo>
                    <a:pt x="546" y="448"/>
                  </a:lnTo>
                  <a:lnTo>
                    <a:pt x="539" y="463"/>
                  </a:lnTo>
                  <a:lnTo>
                    <a:pt x="529" y="478"/>
                  </a:lnTo>
                  <a:lnTo>
                    <a:pt x="518" y="491"/>
                  </a:lnTo>
                  <a:lnTo>
                    <a:pt x="507" y="503"/>
                  </a:lnTo>
                  <a:lnTo>
                    <a:pt x="495" y="514"/>
                  </a:lnTo>
                  <a:lnTo>
                    <a:pt x="481" y="525"/>
                  </a:lnTo>
                  <a:lnTo>
                    <a:pt x="468" y="535"/>
                  </a:lnTo>
                  <a:lnTo>
                    <a:pt x="453" y="544"/>
                  </a:lnTo>
                  <a:lnTo>
                    <a:pt x="437" y="551"/>
                  </a:lnTo>
                  <a:lnTo>
                    <a:pt x="421" y="557"/>
                  </a:lnTo>
                  <a:lnTo>
                    <a:pt x="405" y="563"/>
                  </a:lnTo>
                  <a:lnTo>
                    <a:pt x="388" y="567"/>
                  </a:lnTo>
                  <a:lnTo>
                    <a:pt x="329" y="623"/>
                  </a:lnTo>
                  <a:lnTo>
                    <a:pt x="394" y="687"/>
                  </a:lnTo>
                  <a:lnTo>
                    <a:pt x="394" y="687"/>
                  </a:lnTo>
                  <a:lnTo>
                    <a:pt x="424" y="682"/>
                  </a:lnTo>
                  <a:lnTo>
                    <a:pt x="452" y="674"/>
                  </a:lnTo>
                  <a:lnTo>
                    <a:pt x="479" y="663"/>
                  </a:lnTo>
                  <a:lnTo>
                    <a:pt x="504" y="652"/>
                  </a:lnTo>
                  <a:lnTo>
                    <a:pt x="529" y="638"/>
                  </a:lnTo>
                  <a:lnTo>
                    <a:pt x="552" y="622"/>
                  </a:lnTo>
                  <a:lnTo>
                    <a:pt x="574" y="604"/>
                  </a:lnTo>
                  <a:lnTo>
                    <a:pt x="595" y="584"/>
                  </a:lnTo>
                  <a:lnTo>
                    <a:pt x="613" y="563"/>
                  </a:lnTo>
                  <a:lnTo>
                    <a:pt x="630" y="541"/>
                  </a:lnTo>
                  <a:lnTo>
                    <a:pt x="646" y="517"/>
                  </a:lnTo>
                  <a:lnTo>
                    <a:pt x="659" y="491"/>
                  </a:lnTo>
                  <a:lnTo>
                    <a:pt x="670" y="466"/>
                  </a:lnTo>
                  <a:lnTo>
                    <a:pt x="679" y="437"/>
                  </a:lnTo>
                  <a:lnTo>
                    <a:pt x="686" y="409"/>
                  </a:lnTo>
                  <a:lnTo>
                    <a:pt x="690" y="380"/>
                  </a:lnTo>
                  <a:lnTo>
                    <a:pt x="640" y="434"/>
                  </a:lnTo>
                  <a:close/>
                </a:path>
              </a:pathLst>
            </a:custGeom>
            <a:solidFill>
              <a:srgbClr val="948A54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187" name="Freeform 6"/>
            <p:cNvSpPr>
              <a:spLocks/>
            </p:cNvSpPr>
            <p:nvPr/>
          </p:nvSpPr>
          <p:spPr bwMode="auto">
            <a:xfrm>
              <a:off x="4968875" y="3560763"/>
              <a:ext cx="239712" cy="285750"/>
            </a:xfrm>
            <a:custGeom>
              <a:avLst/>
              <a:gdLst>
                <a:gd name="T0" fmla="*/ 181 w 303"/>
                <a:gd name="T1" fmla="*/ 297 h 360"/>
                <a:gd name="T2" fmla="*/ 242 w 303"/>
                <a:gd name="T3" fmla="*/ 360 h 360"/>
                <a:gd name="T4" fmla="*/ 303 w 303"/>
                <a:gd name="T5" fmla="*/ 296 h 360"/>
                <a:gd name="T6" fmla="*/ 303 w 303"/>
                <a:gd name="T7" fmla="*/ 296 h 360"/>
                <a:gd name="T8" fmla="*/ 298 w 303"/>
                <a:gd name="T9" fmla="*/ 267 h 360"/>
                <a:gd name="T10" fmla="*/ 289 w 303"/>
                <a:gd name="T11" fmla="*/ 239 h 360"/>
                <a:gd name="T12" fmla="*/ 280 w 303"/>
                <a:gd name="T13" fmla="*/ 212 h 360"/>
                <a:gd name="T14" fmla="*/ 269 w 303"/>
                <a:gd name="T15" fmla="*/ 187 h 360"/>
                <a:gd name="T16" fmla="*/ 254 w 303"/>
                <a:gd name="T17" fmla="*/ 162 h 360"/>
                <a:gd name="T18" fmla="*/ 238 w 303"/>
                <a:gd name="T19" fmla="*/ 139 h 360"/>
                <a:gd name="T20" fmla="*/ 221 w 303"/>
                <a:gd name="T21" fmla="*/ 117 h 360"/>
                <a:gd name="T22" fmla="*/ 201 w 303"/>
                <a:gd name="T23" fmla="*/ 96 h 360"/>
                <a:gd name="T24" fmla="*/ 181 w 303"/>
                <a:gd name="T25" fmla="*/ 78 h 360"/>
                <a:gd name="T26" fmla="*/ 159 w 303"/>
                <a:gd name="T27" fmla="*/ 61 h 360"/>
                <a:gd name="T28" fmla="*/ 135 w 303"/>
                <a:gd name="T29" fmla="*/ 45 h 360"/>
                <a:gd name="T30" fmla="*/ 111 w 303"/>
                <a:gd name="T31" fmla="*/ 33 h 360"/>
                <a:gd name="T32" fmla="*/ 84 w 303"/>
                <a:gd name="T33" fmla="*/ 21 h 360"/>
                <a:gd name="T34" fmla="*/ 57 w 303"/>
                <a:gd name="T35" fmla="*/ 12 h 360"/>
                <a:gd name="T36" fmla="*/ 29 w 303"/>
                <a:gd name="T37" fmla="*/ 5 h 360"/>
                <a:gd name="T38" fmla="*/ 0 w 303"/>
                <a:gd name="T39" fmla="*/ 0 h 360"/>
                <a:gd name="T40" fmla="*/ 51 w 303"/>
                <a:gd name="T41" fmla="*/ 49 h 360"/>
                <a:gd name="T42" fmla="*/ 51 w 303"/>
                <a:gd name="T43" fmla="*/ 49 h 360"/>
                <a:gd name="T44" fmla="*/ 55 w 303"/>
                <a:gd name="T45" fmla="*/ 54 h 360"/>
                <a:gd name="T46" fmla="*/ 56 w 303"/>
                <a:gd name="T47" fmla="*/ 60 h 360"/>
                <a:gd name="T48" fmla="*/ 56 w 303"/>
                <a:gd name="T49" fmla="*/ 60 h 360"/>
                <a:gd name="T50" fmla="*/ 56 w 303"/>
                <a:gd name="T51" fmla="*/ 61 h 360"/>
                <a:gd name="T52" fmla="*/ 56 w 303"/>
                <a:gd name="T53" fmla="*/ 61 h 360"/>
                <a:gd name="T54" fmla="*/ 56 w 303"/>
                <a:gd name="T55" fmla="*/ 61 h 360"/>
                <a:gd name="T56" fmla="*/ 56 w 303"/>
                <a:gd name="T57" fmla="*/ 61 h 360"/>
                <a:gd name="T58" fmla="*/ 55 w 303"/>
                <a:gd name="T59" fmla="*/ 67 h 360"/>
                <a:gd name="T60" fmla="*/ 51 w 303"/>
                <a:gd name="T61" fmla="*/ 73 h 360"/>
                <a:gd name="T62" fmla="*/ 49 w 303"/>
                <a:gd name="T63" fmla="*/ 71 h 360"/>
                <a:gd name="T64" fmla="*/ 51 w 303"/>
                <a:gd name="T65" fmla="*/ 73 h 360"/>
                <a:gd name="T66" fmla="*/ 0 w 303"/>
                <a:gd name="T67" fmla="*/ 121 h 360"/>
                <a:gd name="T68" fmla="*/ 0 w 303"/>
                <a:gd name="T69" fmla="*/ 121 h 360"/>
                <a:gd name="T70" fmla="*/ 17 w 303"/>
                <a:gd name="T71" fmla="*/ 125 h 360"/>
                <a:gd name="T72" fmla="*/ 33 w 303"/>
                <a:gd name="T73" fmla="*/ 129 h 360"/>
                <a:gd name="T74" fmla="*/ 49 w 303"/>
                <a:gd name="T75" fmla="*/ 136 h 360"/>
                <a:gd name="T76" fmla="*/ 63 w 303"/>
                <a:gd name="T77" fmla="*/ 143 h 360"/>
                <a:gd name="T78" fmla="*/ 78 w 303"/>
                <a:gd name="T79" fmla="*/ 151 h 360"/>
                <a:gd name="T80" fmla="*/ 92 w 303"/>
                <a:gd name="T81" fmla="*/ 160 h 360"/>
                <a:gd name="T82" fmla="*/ 105 w 303"/>
                <a:gd name="T83" fmla="*/ 171 h 360"/>
                <a:gd name="T84" fmla="*/ 117 w 303"/>
                <a:gd name="T85" fmla="*/ 182 h 360"/>
                <a:gd name="T86" fmla="*/ 128 w 303"/>
                <a:gd name="T87" fmla="*/ 193 h 360"/>
                <a:gd name="T88" fmla="*/ 139 w 303"/>
                <a:gd name="T89" fmla="*/ 206 h 360"/>
                <a:gd name="T90" fmla="*/ 149 w 303"/>
                <a:gd name="T91" fmla="*/ 220 h 360"/>
                <a:gd name="T92" fmla="*/ 157 w 303"/>
                <a:gd name="T93" fmla="*/ 233 h 360"/>
                <a:gd name="T94" fmla="*/ 165 w 303"/>
                <a:gd name="T95" fmla="*/ 249 h 360"/>
                <a:gd name="T96" fmla="*/ 172 w 303"/>
                <a:gd name="T97" fmla="*/ 264 h 360"/>
                <a:gd name="T98" fmla="*/ 177 w 303"/>
                <a:gd name="T99" fmla="*/ 280 h 360"/>
                <a:gd name="T100" fmla="*/ 181 w 303"/>
                <a:gd name="T101" fmla="*/ 297 h 360"/>
                <a:gd name="T102" fmla="*/ 181 w 303"/>
                <a:gd name="T103" fmla="*/ 29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3" h="360">
                  <a:moveTo>
                    <a:pt x="181" y="297"/>
                  </a:moveTo>
                  <a:lnTo>
                    <a:pt x="242" y="360"/>
                  </a:lnTo>
                  <a:lnTo>
                    <a:pt x="303" y="296"/>
                  </a:lnTo>
                  <a:lnTo>
                    <a:pt x="303" y="296"/>
                  </a:lnTo>
                  <a:lnTo>
                    <a:pt x="298" y="267"/>
                  </a:lnTo>
                  <a:lnTo>
                    <a:pt x="289" y="239"/>
                  </a:lnTo>
                  <a:lnTo>
                    <a:pt x="280" y="212"/>
                  </a:lnTo>
                  <a:lnTo>
                    <a:pt x="269" y="187"/>
                  </a:lnTo>
                  <a:lnTo>
                    <a:pt x="254" y="162"/>
                  </a:lnTo>
                  <a:lnTo>
                    <a:pt x="238" y="139"/>
                  </a:lnTo>
                  <a:lnTo>
                    <a:pt x="221" y="117"/>
                  </a:lnTo>
                  <a:lnTo>
                    <a:pt x="201" y="96"/>
                  </a:lnTo>
                  <a:lnTo>
                    <a:pt x="181" y="78"/>
                  </a:lnTo>
                  <a:lnTo>
                    <a:pt x="159" y="61"/>
                  </a:lnTo>
                  <a:lnTo>
                    <a:pt x="135" y="45"/>
                  </a:lnTo>
                  <a:lnTo>
                    <a:pt x="111" y="33"/>
                  </a:lnTo>
                  <a:lnTo>
                    <a:pt x="84" y="21"/>
                  </a:lnTo>
                  <a:lnTo>
                    <a:pt x="57" y="12"/>
                  </a:lnTo>
                  <a:lnTo>
                    <a:pt x="29" y="5"/>
                  </a:lnTo>
                  <a:lnTo>
                    <a:pt x="0" y="0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5" y="54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5" y="67"/>
                  </a:lnTo>
                  <a:lnTo>
                    <a:pt x="51" y="73"/>
                  </a:lnTo>
                  <a:lnTo>
                    <a:pt x="49" y="71"/>
                  </a:lnTo>
                  <a:lnTo>
                    <a:pt x="51" y="7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17" y="125"/>
                  </a:lnTo>
                  <a:lnTo>
                    <a:pt x="33" y="129"/>
                  </a:lnTo>
                  <a:lnTo>
                    <a:pt x="49" y="136"/>
                  </a:lnTo>
                  <a:lnTo>
                    <a:pt x="63" y="143"/>
                  </a:lnTo>
                  <a:lnTo>
                    <a:pt x="78" y="151"/>
                  </a:lnTo>
                  <a:lnTo>
                    <a:pt x="92" y="160"/>
                  </a:lnTo>
                  <a:lnTo>
                    <a:pt x="105" y="171"/>
                  </a:lnTo>
                  <a:lnTo>
                    <a:pt x="117" y="182"/>
                  </a:lnTo>
                  <a:lnTo>
                    <a:pt x="128" y="193"/>
                  </a:lnTo>
                  <a:lnTo>
                    <a:pt x="139" y="206"/>
                  </a:lnTo>
                  <a:lnTo>
                    <a:pt x="149" y="220"/>
                  </a:lnTo>
                  <a:lnTo>
                    <a:pt x="157" y="233"/>
                  </a:lnTo>
                  <a:lnTo>
                    <a:pt x="165" y="249"/>
                  </a:lnTo>
                  <a:lnTo>
                    <a:pt x="172" y="264"/>
                  </a:lnTo>
                  <a:lnTo>
                    <a:pt x="177" y="280"/>
                  </a:lnTo>
                  <a:lnTo>
                    <a:pt x="181" y="297"/>
                  </a:lnTo>
                  <a:lnTo>
                    <a:pt x="181" y="297"/>
                  </a:lnTo>
                  <a:close/>
                </a:path>
              </a:pathLst>
            </a:custGeom>
            <a:solidFill>
              <a:srgbClr val="ABA887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188" name="Freeform 7"/>
            <p:cNvSpPr>
              <a:spLocks/>
            </p:cNvSpPr>
            <p:nvPr/>
          </p:nvSpPr>
          <p:spPr bwMode="auto">
            <a:xfrm>
              <a:off x="4664075" y="3817938"/>
              <a:ext cx="244475" cy="290512"/>
            </a:xfrm>
            <a:custGeom>
              <a:avLst/>
              <a:gdLst>
                <a:gd name="T0" fmla="*/ 255 w 309"/>
                <a:gd name="T1" fmla="*/ 309 h 365"/>
                <a:gd name="T2" fmla="*/ 253 w 309"/>
                <a:gd name="T3" fmla="*/ 311 h 365"/>
                <a:gd name="T4" fmla="*/ 253 w 309"/>
                <a:gd name="T5" fmla="*/ 311 h 365"/>
                <a:gd name="T6" fmla="*/ 249 w 309"/>
                <a:gd name="T7" fmla="*/ 306 h 365"/>
                <a:gd name="T8" fmla="*/ 248 w 309"/>
                <a:gd name="T9" fmla="*/ 300 h 365"/>
                <a:gd name="T10" fmla="*/ 248 w 309"/>
                <a:gd name="T11" fmla="*/ 300 h 365"/>
                <a:gd name="T12" fmla="*/ 248 w 309"/>
                <a:gd name="T13" fmla="*/ 299 h 365"/>
                <a:gd name="T14" fmla="*/ 248 w 309"/>
                <a:gd name="T15" fmla="*/ 299 h 365"/>
                <a:gd name="T16" fmla="*/ 248 w 309"/>
                <a:gd name="T17" fmla="*/ 299 h 365"/>
                <a:gd name="T18" fmla="*/ 248 w 309"/>
                <a:gd name="T19" fmla="*/ 299 h 365"/>
                <a:gd name="T20" fmla="*/ 249 w 309"/>
                <a:gd name="T21" fmla="*/ 293 h 365"/>
                <a:gd name="T22" fmla="*/ 253 w 309"/>
                <a:gd name="T23" fmla="*/ 287 h 365"/>
                <a:gd name="T24" fmla="*/ 301 w 309"/>
                <a:gd name="T25" fmla="*/ 243 h 365"/>
                <a:gd name="T26" fmla="*/ 301 w 309"/>
                <a:gd name="T27" fmla="*/ 243 h 365"/>
                <a:gd name="T28" fmla="*/ 284 w 309"/>
                <a:gd name="T29" fmla="*/ 239 h 365"/>
                <a:gd name="T30" fmla="*/ 268 w 309"/>
                <a:gd name="T31" fmla="*/ 233 h 365"/>
                <a:gd name="T32" fmla="*/ 252 w 309"/>
                <a:gd name="T33" fmla="*/ 227 h 365"/>
                <a:gd name="T34" fmla="*/ 236 w 309"/>
                <a:gd name="T35" fmla="*/ 220 h 365"/>
                <a:gd name="T36" fmla="*/ 221 w 309"/>
                <a:gd name="T37" fmla="*/ 211 h 365"/>
                <a:gd name="T38" fmla="*/ 208 w 309"/>
                <a:gd name="T39" fmla="*/ 201 h 365"/>
                <a:gd name="T40" fmla="*/ 194 w 309"/>
                <a:gd name="T41" fmla="*/ 190 h 365"/>
                <a:gd name="T42" fmla="*/ 182 w 309"/>
                <a:gd name="T43" fmla="*/ 179 h 365"/>
                <a:gd name="T44" fmla="*/ 171 w 309"/>
                <a:gd name="T45" fmla="*/ 167 h 365"/>
                <a:gd name="T46" fmla="*/ 161 w 309"/>
                <a:gd name="T47" fmla="*/ 154 h 365"/>
                <a:gd name="T48" fmla="*/ 152 w 309"/>
                <a:gd name="T49" fmla="*/ 140 h 365"/>
                <a:gd name="T50" fmla="*/ 143 w 309"/>
                <a:gd name="T51" fmla="*/ 126 h 365"/>
                <a:gd name="T52" fmla="*/ 136 w 309"/>
                <a:gd name="T53" fmla="*/ 110 h 365"/>
                <a:gd name="T54" fmla="*/ 130 w 309"/>
                <a:gd name="T55" fmla="*/ 94 h 365"/>
                <a:gd name="T56" fmla="*/ 125 w 309"/>
                <a:gd name="T57" fmla="*/ 78 h 365"/>
                <a:gd name="T58" fmla="*/ 121 w 309"/>
                <a:gd name="T59" fmla="*/ 61 h 365"/>
                <a:gd name="T60" fmla="*/ 63 w 309"/>
                <a:gd name="T61" fmla="*/ 0 h 365"/>
                <a:gd name="T62" fmla="*/ 0 w 309"/>
                <a:gd name="T63" fmla="*/ 66 h 365"/>
                <a:gd name="T64" fmla="*/ 0 w 309"/>
                <a:gd name="T65" fmla="*/ 66 h 365"/>
                <a:gd name="T66" fmla="*/ 5 w 309"/>
                <a:gd name="T67" fmla="*/ 95 h 365"/>
                <a:gd name="T68" fmla="*/ 12 w 309"/>
                <a:gd name="T69" fmla="*/ 123 h 365"/>
                <a:gd name="T70" fmla="*/ 23 w 309"/>
                <a:gd name="T71" fmla="*/ 151 h 365"/>
                <a:gd name="T72" fmla="*/ 34 w 309"/>
                <a:gd name="T73" fmla="*/ 177 h 365"/>
                <a:gd name="T74" fmla="*/ 49 w 309"/>
                <a:gd name="T75" fmla="*/ 203 h 365"/>
                <a:gd name="T76" fmla="*/ 65 w 309"/>
                <a:gd name="T77" fmla="*/ 226 h 365"/>
                <a:gd name="T78" fmla="*/ 83 w 309"/>
                <a:gd name="T79" fmla="*/ 248 h 365"/>
                <a:gd name="T80" fmla="*/ 103 w 309"/>
                <a:gd name="T81" fmla="*/ 269 h 365"/>
                <a:gd name="T82" fmla="*/ 124 w 309"/>
                <a:gd name="T83" fmla="*/ 288 h 365"/>
                <a:gd name="T84" fmla="*/ 147 w 309"/>
                <a:gd name="T85" fmla="*/ 305 h 365"/>
                <a:gd name="T86" fmla="*/ 171 w 309"/>
                <a:gd name="T87" fmla="*/ 320 h 365"/>
                <a:gd name="T88" fmla="*/ 197 w 309"/>
                <a:gd name="T89" fmla="*/ 333 h 365"/>
                <a:gd name="T90" fmla="*/ 222 w 309"/>
                <a:gd name="T91" fmla="*/ 344 h 365"/>
                <a:gd name="T92" fmla="*/ 251 w 309"/>
                <a:gd name="T93" fmla="*/ 354 h 365"/>
                <a:gd name="T94" fmla="*/ 280 w 309"/>
                <a:gd name="T95" fmla="*/ 360 h 365"/>
                <a:gd name="T96" fmla="*/ 309 w 309"/>
                <a:gd name="T97" fmla="*/ 365 h 365"/>
                <a:gd name="T98" fmla="*/ 253 w 309"/>
                <a:gd name="T99" fmla="*/ 311 h 365"/>
                <a:gd name="T100" fmla="*/ 255 w 309"/>
                <a:gd name="T101" fmla="*/ 30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9" h="365">
                  <a:moveTo>
                    <a:pt x="255" y="309"/>
                  </a:moveTo>
                  <a:lnTo>
                    <a:pt x="253" y="311"/>
                  </a:lnTo>
                  <a:lnTo>
                    <a:pt x="253" y="311"/>
                  </a:lnTo>
                  <a:lnTo>
                    <a:pt x="249" y="306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48" y="299"/>
                  </a:lnTo>
                  <a:lnTo>
                    <a:pt x="248" y="299"/>
                  </a:lnTo>
                  <a:lnTo>
                    <a:pt x="248" y="299"/>
                  </a:lnTo>
                  <a:lnTo>
                    <a:pt x="248" y="299"/>
                  </a:lnTo>
                  <a:lnTo>
                    <a:pt x="249" y="293"/>
                  </a:lnTo>
                  <a:lnTo>
                    <a:pt x="253" y="287"/>
                  </a:lnTo>
                  <a:lnTo>
                    <a:pt x="301" y="243"/>
                  </a:lnTo>
                  <a:lnTo>
                    <a:pt x="301" y="243"/>
                  </a:lnTo>
                  <a:lnTo>
                    <a:pt x="284" y="239"/>
                  </a:lnTo>
                  <a:lnTo>
                    <a:pt x="268" y="233"/>
                  </a:lnTo>
                  <a:lnTo>
                    <a:pt x="252" y="227"/>
                  </a:lnTo>
                  <a:lnTo>
                    <a:pt x="236" y="220"/>
                  </a:lnTo>
                  <a:lnTo>
                    <a:pt x="221" y="211"/>
                  </a:lnTo>
                  <a:lnTo>
                    <a:pt x="208" y="201"/>
                  </a:lnTo>
                  <a:lnTo>
                    <a:pt x="194" y="190"/>
                  </a:lnTo>
                  <a:lnTo>
                    <a:pt x="182" y="179"/>
                  </a:lnTo>
                  <a:lnTo>
                    <a:pt x="171" y="167"/>
                  </a:lnTo>
                  <a:lnTo>
                    <a:pt x="161" y="154"/>
                  </a:lnTo>
                  <a:lnTo>
                    <a:pt x="152" y="140"/>
                  </a:lnTo>
                  <a:lnTo>
                    <a:pt x="143" y="126"/>
                  </a:lnTo>
                  <a:lnTo>
                    <a:pt x="136" y="110"/>
                  </a:lnTo>
                  <a:lnTo>
                    <a:pt x="130" y="94"/>
                  </a:lnTo>
                  <a:lnTo>
                    <a:pt x="125" y="78"/>
                  </a:lnTo>
                  <a:lnTo>
                    <a:pt x="121" y="61"/>
                  </a:lnTo>
                  <a:lnTo>
                    <a:pt x="63" y="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5" y="95"/>
                  </a:lnTo>
                  <a:lnTo>
                    <a:pt x="12" y="123"/>
                  </a:lnTo>
                  <a:lnTo>
                    <a:pt x="23" y="151"/>
                  </a:lnTo>
                  <a:lnTo>
                    <a:pt x="34" y="177"/>
                  </a:lnTo>
                  <a:lnTo>
                    <a:pt x="49" y="203"/>
                  </a:lnTo>
                  <a:lnTo>
                    <a:pt x="65" y="226"/>
                  </a:lnTo>
                  <a:lnTo>
                    <a:pt x="83" y="248"/>
                  </a:lnTo>
                  <a:lnTo>
                    <a:pt x="103" y="269"/>
                  </a:lnTo>
                  <a:lnTo>
                    <a:pt x="124" y="288"/>
                  </a:lnTo>
                  <a:lnTo>
                    <a:pt x="147" y="305"/>
                  </a:lnTo>
                  <a:lnTo>
                    <a:pt x="171" y="320"/>
                  </a:lnTo>
                  <a:lnTo>
                    <a:pt x="197" y="333"/>
                  </a:lnTo>
                  <a:lnTo>
                    <a:pt x="222" y="344"/>
                  </a:lnTo>
                  <a:lnTo>
                    <a:pt x="251" y="354"/>
                  </a:lnTo>
                  <a:lnTo>
                    <a:pt x="280" y="360"/>
                  </a:lnTo>
                  <a:lnTo>
                    <a:pt x="309" y="365"/>
                  </a:lnTo>
                  <a:lnTo>
                    <a:pt x="253" y="311"/>
                  </a:lnTo>
                  <a:lnTo>
                    <a:pt x="255" y="309"/>
                  </a:lnTo>
                  <a:close/>
                </a:path>
              </a:pathLst>
            </a:custGeom>
            <a:solidFill>
              <a:srgbClr val="D8D4BA"/>
            </a:solidFill>
            <a:ln w="9525">
              <a:solidFill>
                <a:srgbClr val="000000"/>
              </a:solidFill>
              <a:round/>
              <a:headEnd/>
              <a:tailEnd/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</p:grpSp>
      <p:sp>
        <p:nvSpPr>
          <p:cNvPr id="189" name="Rectangle 188"/>
          <p:cNvSpPr/>
          <p:nvPr/>
        </p:nvSpPr>
        <p:spPr>
          <a:xfrm>
            <a:off x="2229937" y="4162527"/>
            <a:ext cx="1235046" cy="147173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grpSp>
        <p:nvGrpSpPr>
          <p:cNvPr id="190" name="Group 189"/>
          <p:cNvGrpSpPr/>
          <p:nvPr/>
        </p:nvGrpSpPr>
        <p:grpSpPr>
          <a:xfrm>
            <a:off x="1901858" y="3839480"/>
            <a:ext cx="582010" cy="582010"/>
            <a:chOff x="2174845" y="5333914"/>
            <a:chExt cx="410765" cy="410765"/>
          </a:xfrm>
        </p:grpSpPr>
        <p:sp>
          <p:nvSpPr>
            <p:cNvPr id="191" name="AutoShape 3"/>
            <p:cNvSpPr>
              <a:spLocks noChangeAspect="1" noChangeArrowheads="1" noTextEdit="1"/>
            </p:cNvSpPr>
            <p:nvPr/>
          </p:nvSpPr>
          <p:spPr bwMode="auto">
            <a:xfrm>
              <a:off x="2174845" y="5333914"/>
              <a:ext cx="410765" cy="4107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192" name="Freeform 5"/>
            <p:cNvSpPr>
              <a:spLocks noEditPoints="1"/>
            </p:cNvSpPr>
            <p:nvPr/>
          </p:nvSpPr>
          <p:spPr bwMode="auto">
            <a:xfrm>
              <a:off x="2174845" y="5335104"/>
              <a:ext cx="410765" cy="408384"/>
            </a:xfrm>
            <a:custGeom>
              <a:avLst/>
              <a:gdLst>
                <a:gd name="T0" fmla="*/ 51 w 690"/>
                <a:gd name="T1" fmla="*/ 251 h 687"/>
                <a:gd name="T2" fmla="*/ 57 w 690"/>
                <a:gd name="T3" fmla="*/ 247 h 687"/>
                <a:gd name="T4" fmla="*/ 62 w 690"/>
                <a:gd name="T5" fmla="*/ 244 h 687"/>
                <a:gd name="T6" fmla="*/ 64 w 690"/>
                <a:gd name="T7" fmla="*/ 246 h 687"/>
                <a:gd name="T8" fmla="*/ 65 w 690"/>
                <a:gd name="T9" fmla="*/ 244 h 687"/>
                <a:gd name="T10" fmla="*/ 76 w 690"/>
                <a:gd name="T11" fmla="*/ 251 h 687"/>
                <a:gd name="T12" fmla="*/ 122 w 690"/>
                <a:gd name="T13" fmla="*/ 299 h 687"/>
                <a:gd name="T14" fmla="*/ 132 w 690"/>
                <a:gd name="T15" fmla="*/ 266 h 687"/>
                <a:gd name="T16" fmla="*/ 145 w 690"/>
                <a:gd name="T17" fmla="*/ 236 h 687"/>
                <a:gd name="T18" fmla="*/ 162 w 690"/>
                <a:gd name="T19" fmla="*/ 209 h 687"/>
                <a:gd name="T20" fmla="*/ 183 w 690"/>
                <a:gd name="T21" fmla="*/ 183 h 687"/>
                <a:gd name="T22" fmla="*/ 209 w 690"/>
                <a:gd name="T23" fmla="*/ 163 h 687"/>
                <a:gd name="T24" fmla="*/ 236 w 690"/>
                <a:gd name="T25" fmla="*/ 144 h 687"/>
                <a:gd name="T26" fmla="*/ 266 w 690"/>
                <a:gd name="T27" fmla="*/ 131 h 687"/>
                <a:gd name="T28" fmla="*/ 298 w 690"/>
                <a:gd name="T29" fmla="*/ 121 h 687"/>
                <a:gd name="T30" fmla="*/ 300 w 690"/>
                <a:gd name="T31" fmla="*/ 0 h 687"/>
                <a:gd name="T32" fmla="*/ 271 w 690"/>
                <a:gd name="T33" fmla="*/ 5 h 687"/>
                <a:gd name="T34" fmla="*/ 216 w 690"/>
                <a:gd name="T35" fmla="*/ 22 h 687"/>
                <a:gd name="T36" fmla="*/ 165 w 690"/>
                <a:gd name="T37" fmla="*/ 48 h 687"/>
                <a:gd name="T38" fmla="*/ 118 w 690"/>
                <a:gd name="T39" fmla="*/ 81 h 687"/>
                <a:gd name="T40" fmla="*/ 79 w 690"/>
                <a:gd name="T41" fmla="*/ 121 h 687"/>
                <a:gd name="T42" fmla="*/ 46 w 690"/>
                <a:gd name="T43" fmla="*/ 168 h 687"/>
                <a:gd name="T44" fmla="*/ 21 w 690"/>
                <a:gd name="T45" fmla="*/ 219 h 687"/>
                <a:gd name="T46" fmla="*/ 5 w 690"/>
                <a:gd name="T47" fmla="*/ 275 h 687"/>
                <a:gd name="T48" fmla="*/ 51 w 690"/>
                <a:gd name="T49" fmla="*/ 251 h 687"/>
                <a:gd name="T50" fmla="*/ 640 w 690"/>
                <a:gd name="T51" fmla="*/ 434 h 687"/>
                <a:gd name="T52" fmla="*/ 635 w 690"/>
                <a:gd name="T53" fmla="*/ 437 h 687"/>
                <a:gd name="T54" fmla="*/ 629 w 690"/>
                <a:gd name="T55" fmla="*/ 439 h 687"/>
                <a:gd name="T56" fmla="*/ 628 w 690"/>
                <a:gd name="T57" fmla="*/ 439 h 687"/>
                <a:gd name="T58" fmla="*/ 626 w 690"/>
                <a:gd name="T59" fmla="*/ 439 h 687"/>
                <a:gd name="T60" fmla="*/ 616 w 690"/>
                <a:gd name="T61" fmla="*/ 434 h 687"/>
                <a:gd name="T62" fmla="*/ 616 w 690"/>
                <a:gd name="T63" fmla="*/ 434 h 687"/>
                <a:gd name="T64" fmla="*/ 569 w 690"/>
                <a:gd name="T65" fmla="*/ 384 h 687"/>
                <a:gd name="T66" fmla="*/ 561 w 690"/>
                <a:gd name="T67" fmla="*/ 418 h 687"/>
                <a:gd name="T68" fmla="*/ 546 w 690"/>
                <a:gd name="T69" fmla="*/ 448 h 687"/>
                <a:gd name="T70" fmla="*/ 529 w 690"/>
                <a:gd name="T71" fmla="*/ 478 h 687"/>
                <a:gd name="T72" fmla="*/ 507 w 690"/>
                <a:gd name="T73" fmla="*/ 503 h 687"/>
                <a:gd name="T74" fmla="*/ 481 w 690"/>
                <a:gd name="T75" fmla="*/ 525 h 687"/>
                <a:gd name="T76" fmla="*/ 453 w 690"/>
                <a:gd name="T77" fmla="*/ 544 h 687"/>
                <a:gd name="T78" fmla="*/ 421 w 690"/>
                <a:gd name="T79" fmla="*/ 557 h 687"/>
                <a:gd name="T80" fmla="*/ 388 w 690"/>
                <a:gd name="T81" fmla="*/ 567 h 687"/>
                <a:gd name="T82" fmla="*/ 394 w 690"/>
                <a:gd name="T83" fmla="*/ 687 h 687"/>
                <a:gd name="T84" fmla="*/ 424 w 690"/>
                <a:gd name="T85" fmla="*/ 682 h 687"/>
                <a:gd name="T86" fmla="*/ 479 w 690"/>
                <a:gd name="T87" fmla="*/ 663 h 687"/>
                <a:gd name="T88" fmla="*/ 529 w 690"/>
                <a:gd name="T89" fmla="*/ 638 h 687"/>
                <a:gd name="T90" fmla="*/ 574 w 690"/>
                <a:gd name="T91" fmla="*/ 604 h 687"/>
                <a:gd name="T92" fmla="*/ 613 w 690"/>
                <a:gd name="T93" fmla="*/ 563 h 687"/>
                <a:gd name="T94" fmla="*/ 646 w 690"/>
                <a:gd name="T95" fmla="*/ 517 h 687"/>
                <a:gd name="T96" fmla="*/ 670 w 690"/>
                <a:gd name="T97" fmla="*/ 466 h 687"/>
                <a:gd name="T98" fmla="*/ 686 w 690"/>
                <a:gd name="T99" fmla="*/ 409 h 687"/>
                <a:gd name="T100" fmla="*/ 640 w 690"/>
                <a:gd name="T101" fmla="*/ 43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" h="687">
                  <a:moveTo>
                    <a:pt x="54" y="253"/>
                  </a:moveTo>
                  <a:lnTo>
                    <a:pt x="51" y="251"/>
                  </a:lnTo>
                  <a:lnTo>
                    <a:pt x="51" y="251"/>
                  </a:lnTo>
                  <a:lnTo>
                    <a:pt x="57" y="247"/>
                  </a:lnTo>
                  <a:lnTo>
                    <a:pt x="62" y="244"/>
                  </a:lnTo>
                  <a:lnTo>
                    <a:pt x="62" y="244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65" y="244"/>
                  </a:lnTo>
                  <a:lnTo>
                    <a:pt x="65" y="244"/>
                  </a:lnTo>
                  <a:lnTo>
                    <a:pt x="71" y="247"/>
                  </a:lnTo>
                  <a:lnTo>
                    <a:pt x="76" y="251"/>
                  </a:lnTo>
                  <a:lnTo>
                    <a:pt x="122" y="299"/>
                  </a:lnTo>
                  <a:lnTo>
                    <a:pt x="122" y="299"/>
                  </a:lnTo>
                  <a:lnTo>
                    <a:pt x="126" y="282"/>
                  </a:lnTo>
                  <a:lnTo>
                    <a:pt x="132" y="266"/>
                  </a:lnTo>
                  <a:lnTo>
                    <a:pt x="138" y="251"/>
                  </a:lnTo>
                  <a:lnTo>
                    <a:pt x="145" y="236"/>
                  </a:lnTo>
                  <a:lnTo>
                    <a:pt x="153" y="222"/>
                  </a:lnTo>
                  <a:lnTo>
                    <a:pt x="162" y="209"/>
                  </a:lnTo>
                  <a:lnTo>
                    <a:pt x="172" y="196"/>
                  </a:lnTo>
                  <a:lnTo>
                    <a:pt x="183" y="183"/>
                  </a:lnTo>
                  <a:lnTo>
                    <a:pt x="195" y="172"/>
                  </a:lnTo>
                  <a:lnTo>
                    <a:pt x="209" y="163"/>
                  </a:lnTo>
                  <a:lnTo>
                    <a:pt x="222" y="153"/>
                  </a:lnTo>
                  <a:lnTo>
                    <a:pt x="236" y="144"/>
                  </a:lnTo>
                  <a:lnTo>
                    <a:pt x="250" y="137"/>
                  </a:lnTo>
                  <a:lnTo>
                    <a:pt x="266" y="131"/>
                  </a:lnTo>
                  <a:lnTo>
                    <a:pt x="282" y="125"/>
                  </a:lnTo>
                  <a:lnTo>
                    <a:pt x="298" y="121"/>
                  </a:lnTo>
                  <a:lnTo>
                    <a:pt x="363" y="6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71" y="5"/>
                  </a:lnTo>
                  <a:lnTo>
                    <a:pt x="243" y="12"/>
                  </a:lnTo>
                  <a:lnTo>
                    <a:pt x="216" y="22"/>
                  </a:lnTo>
                  <a:lnTo>
                    <a:pt x="189" y="33"/>
                  </a:lnTo>
                  <a:lnTo>
                    <a:pt x="165" y="48"/>
                  </a:lnTo>
                  <a:lnTo>
                    <a:pt x="140" y="64"/>
                  </a:lnTo>
                  <a:lnTo>
                    <a:pt x="118" y="81"/>
                  </a:lnTo>
                  <a:lnTo>
                    <a:pt x="98" y="100"/>
                  </a:lnTo>
                  <a:lnTo>
                    <a:pt x="79" y="121"/>
                  </a:lnTo>
                  <a:lnTo>
                    <a:pt x="62" y="143"/>
                  </a:lnTo>
                  <a:lnTo>
                    <a:pt x="46" y="168"/>
                  </a:lnTo>
                  <a:lnTo>
                    <a:pt x="33" y="192"/>
                  </a:lnTo>
                  <a:lnTo>
                    <a:pt x="21" y="219"/>
                  </a:lnTo>
                  <a:lnTo>
                    <a:pt x="12" y="246"/>
                  </a:lnTo>
                  <a:lnTo>
                    <a:pt x="5" y="275"/>
                  </a:lnTo>
                  <a:lnTo>
                    <a:pt x="0" y="304"/>
                  </a:lnTo>
                  <a:lnTo>
                    <a:pt x="51" y="251"/>
                  </a:lnTo>
                  <a:lnTo>
                    <a:pt x="54" y="253"/>
                  </a:lnTo>
                  <a:close/>
                  <a:moveTo>
                    <a:pt x="640" y="434"/>
                  </a:moveTo>
                  <a:lnTo>
                    <a:pt x="640" y="434"/>
                  </a:lnTo>
                  <a:lnTo>
                    <a:pt x="635" y="437"/>
                  </a:lnTo>
                  <a:lnTo>
                    <a:pt x="629" y="439"/>
                  </a:lnTo>
                  <a:lnTo>
                    <a:pt x="629" y="439"/>
                  </a:lnTo>
                  <a:lnTo>
                    <a:pt x="628" y="439"/>
                  </a:lnTo>
                  <a:lnTo>
                    <a:pt x="628" y="439"/>
                  </a:lnTo>
                  <a:lnTo>
                    <a:pt x="626" y="439"/>
                  </a:lnTo>
                  <a:lnTo>
                    <a:pt x="626" y="439"/>
                  </a:lnTo>
                  <a:lnTo>
                    <a:pt x="620" y="437"/>
                  </a:lnTo>
                  <a:lnTo>
                    <a:pt x="616" y="434"/>
                  </a:lnTo>
                  <a:lnTo>
                    <a:pt x="618" y="430"/>
                  </a:lnTo>
                  <a:lnTo>
                    <a:pt x="616" y="434"/>
                  </a:lnTo>
                  <a:lnTo>
                    <a:pt x="569" y="384"/>
                  </a:lnTo>
                  <a:lnTo>
                    <a:pt x="569" y="384"/>
                  </a:lnTo>
                  <a:lnTo>
                    <a:pt x="565" y="401"/>
                  </a:lnTo>
                  <a:lnTo>
                    <a:pt x="561" y="418"/>
                  </a:lnTo>
                  <a:lnTo>
                    <a:pt x="553" y="434"/>
                  </a:lnTo>
                  <a:lnTo>
                    <a:pt x="546" y="448"/>
                  </a:lnTo>
                  <a:lnTo>
                    <a:pt x="539" y="463"/>
                  </a:lnTo>
                  <a:lnTo>
                    <a:pt x="529" y="478"/>
                  </a:lnTo>
                  <a:lnTo>
                    <a:pt x="518" y="491"/>
                  </a:lnTo>
                  <a:lnTo>
                    <a:pt x="507" y="503"/>
                  </a:lnTo>
                  <a:lnTo>
                    <a:pt x="495" y="514"/>
                  </a:lnTo>
                  <a:lnTo>
                    <a:pt x="481" y="525"/>
                  </a:lnTo>
                  <a:lnTo>
                    <a:pt x="468" y="535"/>
                  </a:lnTo>
                  <a:lnTo>
                    <a:pt x="453" y="544"/>
                  </a:lnTo>
                  <a:lnTo>
                    <a:pt x="437" y="551"/>
                  </a:lnTo>
                  <a:lnTo>
                    <a:pt x="421" y="557"/>
                  </a:lnTo>
                  <a:lnTo>
                    <a:pt x="405" y="563"/>
                  </a:lnTo>
                  <a:lnTo>
                    <a:pt x="388" y="567"/>
                  </a:lnTo>
                  <a:lnTo>
                    <a:pt x="329" y="623"/>
                  </a:lnTo>
                  <a:lnTo>
                    <a:pt x="394" y="687"/>
                  </a:lnTo>
                  <a:lnTo>
                    <a:pt x="394" y="687"/>
                  </a:lnTo>
                  <a:lnTo>
                    <a:pt x="424" y="682"/>
                  </a:lnTo>
                  <a:lnTo>
                    <a:pt x="452" y="674"/>
                  </a:lnTo>
                  <a:lnTo>
                    <a:pt x="479" y="663"/>
                  </a:lnTo>
                  <a:lnTo>
                    <a:pt x="504" y="652"/>
                  </a:lnTo>
                  <a:lnTo>
                    <a:pt x="529" y="638"/>
                  </a:lnTo>
                  <a:lnTo>
                    <a:pt x="552" y="622"/>
                  </a:lnTo>
                  <a:lnTo>
                    <a:pt x="574" y="604"/>
                  </a:lnTo>
                  <a:lnTo>
                    <a:pt x="595" y="584"/>
                  </a:lnTo>
                  <a:lnTo>
                    <a:pt x="613" y="563"/>
                  </a:lnTo>
                  <a:lnTo>
                    <a:pt x="630" y="541"/>
                  </a:lnTo>
                  <a:lnTo>
                    <a:pt x="646" y="517"/>
                  </a:lnTo>
                  <a:lnTo>
                    <a:pt x="659" y="491"/>
                  </a:lnTo>
                  <a:lnTo>
                    <a:pt x="670" y="466"/>
                  </a:lnTo>
                  <a:lnTo>
                    <a:pt x="679" y="437"/>
                  </a:lnTo>
                  <a:lnTo>
                    <a:pt x="686" y="409"/>
                  </a:lnTo>
                  <a:lnTo>
                    <a:pt x="690" y="380"/>
                  </a:lnTo>
                  <a:lnTo>
                    <a:pt x="640" y="434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193" name="Freeform 6"/>
            <p:cNvSpPr>
              <a:spLocks/>
            </p:cNvSpPr>
            <p:nvPr/>
          </p:nvSpPr>
          <p:spPr bwMode="auto">
            <a:xfrm>
              <a:off x="2404635" y="5333914"/>
              <a:ext cx="179784" cy="214312"/>
            </a:xfrm>
            <a:custGeom>
              <a:avLst/>
              <a:gdLst>
                <a:gd name="T0" fmla="*/ 181 w 303"/>
                <a:gd name="T1" fmla="*/ 297 h 360"/>
                <a:gd name="T2" fmla="*/ 242 w 303"/>
                <a:gd name="T3" fmla="*/ 360 h 360"/>
                <a:gd name="T4" fmla="*/ 303 w 303"/>
                <a:gd name="T5" fmla="*/ 296 h 360"/>
                <a:gd name="T6" fmla="*/ 303 w 303"/>
                <a:gd name="T7" fmla="*/ 296 h 360"/>
                <a:gd name="T8" fmla="*/ 298 w 303"/>
                <a:gd name="T9" fmla="*/ 267 h 360"/>
                <a:gd name="T10" fmla="*/ 289 w 303"/>
                <a:gd name="T11" fmla="*/ 239 h 360"/>
                <a:gd name="T12" fmla="*/ 280 w 303"/>
                <a:gd name="T13" fmla="*/ 212 h 360"/>
                <a:gd name="T14" fmla="*/ 269 w 303"/>
                <a:gd name="T15" fmla="*/ 187 h 360"/>
                <a:gd name="T16" fmla="*/ 254 w 303"/>
                <a:gd name="T17" fmla="*/ 162 h 360"/>
                <a:gd name="T18" fmla="*/ 238 w 303"/>
                <a:gd name="T19" fmla="*/ 139 h 360"/>
                <a:gd name="T20" fmla="*/ 221 w 303"/>
                <a:gd name="T21" fmla="*/ 117 h 360"/>
                <a:gd name="T22" fmla="*/ 201 w 303"/>
                <a:gd name="T23" fmla="*/ 96 h 360"/>
                <a:gd name="T24" fmla="*/ 181 w 303"/>
                <a:gd name="T25" fmla="*/ 78 h 360"/>
                <a:gd name="T26" fmla="*/ 159 w 303"/>
                <a:gd name="T27" fmla="*/ 61 h 360"/>
                <a:gd name="T28" fmla="*/ 135 w 303"/>
                <a:gd name="T29" fmla="*/ 45 h 360"/>
                <a:gd name="T30" fmla="*/ 111 w 303"/>
                <a:gd name="T31" fmla="*/ 33 h 360"/>
                <a:gd name="T32" fmla="*/ 84 w 303"/>
                <a:gd name="T33" fmla="*/ 21 h 360"/>
                <a:gd name="T34" fmla="*/ 57 w 303"/>
                <a:gd name="T35" fmla="*/ 12 h 360"/>
                <a:gd name="T36" fmla="*/ 29 w 303"/>
                <a:gd name="T37" fmla="*/ 5 h 360"/>
                <a:gd name="T38" fmla="*/ 0 w 303"/>
                <a:gd name="T39" fmla="*/ 0 h 360"/>
                <a:gd name="T40" fmla="*/ 51 w 303"/>
                <a:gd name="T41" fmla="*/ 49 h 360"/>
                <a:gd name="T42" fmla="*/ 51 w 303"/>
                <a:gd name="T43" fmla="*/ 49 h 360"/>
                <a:gd name="T44" fmla="*/ 55 w 303"/>
                <a:gd name="T45" fmla="*/ 54 h 360"/>
                <a:gd name="T46" fmla="*/ 56 w 303"/>
                <a:gd name="T47" fmla="*/ 60 h 360"/>
                <a:gd name="T48" fmla="*/ 56 w 303"/>
                <a:gd name="T49" fmla="*/ 60 h 360"/>
                <a:gd name="T50" fmla="*/ 56 w 303"/>
                <a:gd name="T51" fmla="*/ 61 h 360"/>
                <a:gd name="T52" fmla="*/ 56 w 303"/>
                <a:gd name="T53" fmla="*/ 61 h 360"/>
                <a:gd name="T54" fmla="*/ 56 w 303"/>
                <a:gd name="T55" fmla="*/ 61 h 360"/>
                <a:gd name="T56" fmla="*/ 56 w 303"/>
                <a:gd name="T57" fmla="*/ 61 h 360"/>
                <a:gd name="T58" fmla="*/ 55 w 303"/>
                <a:gd name="T59" fmla="*/ 67 h 360"/>
                <a:gd name="T60" fmla="*/ 51 w 303"/>
                <a:gd name="T61" fmla="*/ 73 h 360"/>
                <a:gd name="T62" fmla="*/ 49 w 303"/>
                <a:gd name="T63" fmla="*/ 71 h 360"/>
                <a:gd name="T64" fmla="*/ 51 w 303"/>
                <a:gd name="T65" fmla="*/ 73 h 360"/>
                <a:gd name="T66" fmla="*/ 0 w 303"/>
                <a:gd name="T67" fmla="*/ 121 h 360"/>
                <a:gd name="T68" fmla="*/ 0 w 303"/>
                <a:gd name="T69" fmla="*/ 121 h 360"/>
                <a:gd name="T70" fmla="*/ 17 w 303"/>
                <a:gd name="T71" fmla="*/ 125 h 360"/>
                <a:gd name="T72" fmla="*/ 33 w 303"/>
                <a:gd name="T73" fmla="*/ 129 h 360"/>
                <a:gd name="T74" fmla="*/ 49 w 303"/>
                <a:gd name="T75" fmla="*/ 136 h 360"/>
                <a:gd name="T76" fmla="*/ 63 w 303"/>
                <a:gd name="T77" fmla="*/ 143 h 360"/>
                <a:gd name="T78" fmla="*/ 78 w 303"/>
                <a:gd name="T79" fmla="*/ 151 h 360"/>
                <a:gd name="T80" fmla="*/ 92 w 303"/>
                <a:gd name="T81" fmla="*/ 160 h 360"/>
                <a:gd name="T82" fmla="*/ 105 w 303"/>
                <a:gd name="T83" fmla="*/ 171 h 360"/>
                <a:gd name="T84" fmla="*/ 117 w 303"/>
                <a:gd name="T85" fmla="*/ 182 h 360"/>
                <a:gd name="T86" fmla="*/ 128 w 303"/>
                <a:gd name="T87" fmla="*/ 193 h 360"/>
                <a:gd name="T88" fmla="*/ 139 w 303"/>
                <a:gd name="T89" fmla="*/ 206 h 360"/>
                <a:gd name="T90" fmla="*/ 149 w 303"/>
                <a:gd name="T91" fmla="*/ 220 h 360"/>
                <a:gd name="T92" fmla="*/ 157 w 303"/>
                <a:gd name="T93" fmla="*/ 233 h 360"/>
                <a:gd name="T94" fmla="*/ 165 w 303"/>
                <a:gd name="T95" fmla="*/ 249 h 360"/>
                <a:gd name="T96" fmla="*/ 172 w 303"/>
                <a:gd name="T97" fmla="*/ 264 h 360"/>
                <a:gd name="T98" fmla="*/ 177 w 303"/>
                <a:gd name="T99" fmla="*/ 280 h 360"/>
                <a:gd name="T100" fmla="*/ 181 w 303"/>
                <a:gd name="T101" fmla="*/ 297 h 360"/>
                <a:gd name="T102" fmla="*/ 181 w 303"/>
                <a:gd name="T103" fmla="*/ 29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3" h="360">
                  <a:moveTo>
                    <a:pt x="181" y="297"/>
                  </a:moveTo>
                  <a:lnTo>
                    <a:pt x="242" y="360"/>
                  </a:lnTo>
                  <a:lnTo>
                    <a:pt x="303" y="296"/>
                  </a:lnTo>
                  <a:lnTo>
                    <a:pt x="303" y="296"/>
                  </a:lnTo>
                  <a:lnTo>
                    <a:pt x="298" y="267"/>
                  </a:lnTo>
                  <a:lnTo>
                    <a:pt x="289" y="239"/>
                  </a:lnTo>
                  <a:lnTo>
                    <a:pt x="280" y="212"/>
                  </a:lnTo>
                  <a:lnTo>
                    <a:pt x="269" y="187"/>
                  </a:lnTo>
                  <a:lnTo>
                    <a:pt x="254" y="162"/>
                  </a:lnTo>
                  <a:lnTo>
                    <a:pt x="238" y="139"/>
                  </a:lnTo>
                  <a:lnTo>
                    <a:pt x="221" y="117"/>
                  </a:lnTo>
                  <a:lnTo>
                    <a:pt x="201" y="96"/>
                  </a:lnTo>
                  <a:lnTo>
                    <a:pt x="181" y="78"/>
                  </a:lnTo>
                  <a:lnTo>
                    <a:pt x="159" y="61"/>
                  </a:lnTo>
                  <a:lnTo>
                    <a:pt x="135" y="45"/>
                  </a:lnTo>
                  <a:lnTo>
                    <a:pt x="111" y="33"/>
                  </a:lnTo>
                  <a:lnTo>
                    <a:pt x="84" y="21"/>
                  </a:lnTo>
                  <a:lnTo>
                    <a:pt x="57" y="12"/>
                  </a:lnTo>
                  <a:lnTo>
                    <a:pt x="29" y="5"/>
                  </a:lnTo>
                  <a:lnTo>
                    <a:pt x="0" y="0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5" y="54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5" y="67"/>
                  </a:lnTo>
                  <a:lnTo>
                    <a:pt x="51" y="73"/>
                  </a:lnTo>
                  <a:lnTo>
                    <a:pt x="49" y="71"/>
                  </a:lnTo>
                  <a:lnTo>
                    <a:pt x="51" y="7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17" y="125"/>
                  </a:lnTo>
                  <a:lnTo>
                    <a:pt x="33" y="129"/>
                  </a:lnTo>
                  <a:lnTo>
                    <a:pt x="49" y="136"/>
                  </a:lnTo>
                  <a:lnTo>
                    <a:pt x="63" y="143"/>
                  </a:lnTo>
                  <a:lnTo>
                    <a:pt x="78" y="151"/>
                  </a:lnTo>
                  <a:lnTo>
                    <a:pt x="92" y="160"/>
                  </a:lnTo>
                  <a:lnTo>
                    <a:pt x="105" y="171"/>
                  </a:lnTo>
                  <a:lnTo>
                    <a:pt x="117" y="182"/>
                  </a:lnTo>
                  <a:lnTo>
                    <a:pt x="128" y="193"/>
                  </a:lnTo>
                  <a:lnTo>
                    <a:pt x="139" y="206"/>
                  </a:lnTo>
                  <a:lnTo>
                    <a:pt x="149" y="220"/>
                  </a:lnTo>
                  <a:lnTo>
                    <a:pt x="157" y="233"/>
                  </a:lnTo>
                  <a:lnTo>
                    <a:pt x="165" y="249"/>
                  </a:lnTo>
                  <a:lnTo>
                    <a:pt x="172" y="264"/>
                  </a:lnTo>
                  <a:lnTo>
                    <a:pt x="177" y="280"/>
                  </a:lnTo>
                  <a:lnTo>
                    <a:pt x="181" y="297"/>
                  </a:lnTo>
                  <a:lnTo>
                    <a:pt x="181" y="297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rgbClr val="006767"/>
              </a:solidFill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194" name="Freeform 7"/>
            <p:cNvSpPr>
              <a:spLocks/>
            </p:cNvSpPr>
            <p:nvPr/>
          </p:nvSpPr>
          <p:spPr bwMode="auto">
            <a:xfrm>
              <a:off x="2176035" y="5526795"/>
              <a:ext cx="183356" cy="217884"/>
            </a:xfrm>
            <a:custGeom>
              <a:avLst/>
              <a:gdLst>
                <a:gd name="T0" fmla="*/ 255 w 309"/>
                <a:gd name="T1" fmla="*/ 309 h 365"/>
                <a:gd name="T2" fmla="*/ 253 w 309"/>
                <a:gd name="T3" fmla="*/ 311 h 365"/>
                <a:gd name="T4" fmla="*/ 253 w 309"/>
                <a:gd name="T5" fmla="*/ 311 h 365"/>
                <a:gd name="T6" fmla="*/ 249 w 309"/>
                <a:gd name="T7" fmla="*/ 306 h 365"/>
                <a:gd name="T8" fmla="*/ 248 w 309"/>
                <a:gd name="T9" fmla="*/ 300 h 365"/>
                <a:gd name="T10" fmla="*/ 248 w 309"/>
                <a:gd name="T11" fmla="*/ 300 h 365"/>
                <a:gd name="T12" fmla="*/ 248 w 309"/>
                <a:gd name="T13" fmla="*/ 299 h 365"/>
                <a:gd name="T14" fmla="*/ 248 w 309"/>
                <a:gd name="T15" fmla="*/ 299 h 365"/>
                <a:gd name="T16" fmla="*/ 248 w 309"/>
                <a:gd name="T17" fmla="*/ 299 h 365"/>
                <a:gd name="T18" fmla="*/ 248 w 309"/>
                <a:gd name="T19" fmla="*/ 299 h 365"/>
                <a:gd name="T20" fmla="*/ 249 w 309"/>
                <a:gd name="T21" fmla="*/ 293 h 365"/>
                <a:gd name="T22" fmla="*/ 253 w 309"/>
                <a:gd name="T23" fmla="*/ 287 h 365"/>
                <a:gd name="T24" fmla="*/ 301 w 309"/>
                <a:gd name="T25" fmla="*/ 243 h 365"/>
                <a:gd name="T26" fmla="*/ 301 w 309"/>
                <a:gd name="T27" fmla="*/ 243 h 365"/>
                <a:gd name="T28" fmla="*/ 284 w 309"/>
                <a:gd name="T29" fmla="*/ 239 h 365"/>
                <a:gd name="T30" fmla="*/ 268 w 309"/>
                <a:gd name="T31" fmla="*/ 233 h 365"/>
                <a:gd name="T32" fmla="*/ 252 w 309"/>
                <a:gd name="T33" fmla="*/ 227 h 365"/>
                <a:gd name="T34" fmla="*/ 236 w 309"/>
                <a:gd name="T35" fmla="*/ 220 h 365"/>
                <a:gd name="T36" fmla="*/ 221 w 309"/>
                <a:gd name="T37" fmla="*/ 211 h 365"/>
                <a:gd name="T38" fmla="*/ 208 w 309"/>
                <a:gd name="T39" fmla="*/ 201 h 365"/>
                <a:gd name="T40" fmla="*/ 194 w 309"/>
                <a:gd name="T41" fmla="*/ 190 h 365"/>
                <a:gd name="T42" fmla="*/ 182 w 309"/>
                <a:gd name="T43" fmla="*/ 179 h 365"/>
                <a:gd name="T44" fmla="*/ 171 w 309"/>
                <a:gd name="T45" fmla="*/ 167 h 365"/>
                <a:gd name="T46" fmla="*/ 161 w 309"/>
                <a:gd name="T47" fmla="*/ 154 h 365"/>
                <a:gd name="T48" fmla="*/ 152 w 309"/>
                <a:gd name="T49" fmla="*/ 140 h 365"/>
                <a:gd name="T50" fmla="*/ 143 w 309"/>
                <a:gd name="T51" fmla="*/ 126 h 365"/>
                <a:gd name="T52" fmla="*/ 136 w 309"/>
                <a:gd name="T53" fmla="*/ 110 h 365"/>
                <a:gd name="T54" fmla="*/ 130 w 309"/>
                <a:gd name="T55" fmla="*/ 94 h 365"/>
                <a:gd name="T56" fmla="*/ 125 w 309"/>
                <a:gd name="T57" fmla="*/ 78 h 365"/>
                <a:gd name="T58" fmla="*/ 121 w 309"/>
                <a:gd name="T59" fmla="*/ 61 h 365"/>
                <a:gd name="T60" fmla="*/ 63 w 309"/>
                <a:gd name="T61" fmla="*/ 0 h 365"/>
                <a:gd name="T62" fmla="*/ 0 w 309"/>
                <a:gd name="T63" fmla="*/ 66 h 365"/>
                <a:gd name="T64" fmla="*/ 0 w 309"/>
                <a:gd name="T65" fmla="*/ 66 h 365"/>
                <a:gd name="T66" fmla="*/ 5 w 309"/>
                <a:gd name="T67" fmla="*/ 95 h 365"/>
                <a:gd name="T68" fmla="*/ 12 w 309"/>
                <a:gd name="T69" fmla="*/ 123 h 365"/>
                <a:gd name="T70" fmla="*/ 23 w 309"/>
                <a:gd name="T71" fmla="*/ 151 h 365"/>
                <a:gd name="T72" fmla="*/ 34 w 309"/>
                <a:gd name="T73" fmla="*/ 177 h 365"/>
                <a:gd name="T74" fmla="*/ 49 w 309"/>
                <a:gd name="T75" fmla="*/ 203 h 365"/>
                <a:gd name="T76" fmla="*/ 65 w 309"/>
                <a:gd name="T77" fmla="*/ 226 h 365"/>
                <a:gd name="T78" fmla="*/ 83 w 309"/>
                <a:gd name="T79" fmla="*/ 248 h 365"/>
                <a:gd name="T80" fmla="*/ 103 w 309"/>
                <a:gd name="T81" fmla="*/ 269 h 365"/>
                <a:gd name="T82" fmla="*/ 124 w 309"/>
                <a:gd name="T83" fmla="*/ 288 h 365"/>
                <a:gd name="T84" fmla="*/ 147 w 309"/>
                <a:gd name="T85" fmla="*/ 305 h 365"/>
                <a:gd name="T86" fmla="*/ 171 w 309"/>
                <a:gd name="T87" fmla="*/ 320 h 365"/>
                <a:gd name="T88" fmla="*/ 197 w 309"/>
                <a:gd name="T89" fmla="*/ 333 h 365"/>
                <a:gd name="T90" fmla="*/ 222 w 309"/>
                <a:gd name="T91" fmla="*/ 344 h 365"/>
                <a:gd name="T92" fmla="*/ 251 w 309"/>
                <a:gd name="T93" fmla="*/ 354 h 365"/>
                <a:gd name="T94" fmla="*/ 280 w 309"/>
                <a:gd name="T95" fmla="*/ 360 h 365"/>
                <a:gd name="T96" fmla="*/ 309 w 309"/>
                <a:gd name="T97" fmla="*/ 365 h 365"/>
                <a:gd name="T98" fmla="*/ 253 w 309"/>
                <a:gd name="T99" fmla="*/ 311 h 365"/>
                <a:gd name="T100" fmla="*/ 255 w 309"/>
                <a:gd name="T101" fmla="*/ 309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309" h="365">
                  <a:moveTo>
                    <a:pt x="255" y="309"/>
                  </a:moveTo>
                  <a:lnTo>
                    <a:pt x="253" y="311"/>
                  </a:lnTo>
                  <a:lnTo>
                    <a:pt x="253" y="311"/>
                  </a:lnTo>
                  <a:lnTo>
                    <a:pt x="249" y="306"/>
                  </a:lnTo>
                  <a:lnTo>
                    <a:pt x="248" y="300"/>
                  </a:lnTo>
                  <a:lnTo>
                    <a:pt x="248" y="300"/>
                  </a:lnTo>
                  <a:lnTo>
                    <a:pt x="248" y="299"/>
                  </a:lnTo>
                  <a:lnTo>
                    <a:pt x="248" y="299"/>
                  </a:lnTo>
                  <a:lnTo>
                    <a:pt x="248" y="299"/>
                  </a:lnTo>
                  <a:lnTo>
                    <a:pt x="248" y="299"/>
                  </a:lnTo>
                  <a:lnTo>
                    <a:pt x="249" y="293"/>
                  </a:lnTo>
                  <a:lnTo>
                    <a:pt x="253" y="287"/>
                  </a:lnTo>
                  <a:lnTo>
                    <a:pt x="301" y="243"/>
                  </a:lnTo>
                  <a:lnTo>
                    <a:pt x="301" y="243"/>
                  </a:lnTo>
                  <a:lnTo>
                    <a:pt x="284" y="239"/>
                  </a:lnTo>
                  <a:lnTo>
                    <a:pt x="268" y="233"/>
                  </a:lnTo>
                  <a:lnTo>
                    <a:pt x="252" y="227"/>
                  </a:lnTo>
                  <a:lnTo>
                    <a:pt x="236" y="220"/>
                  </a:lnTo>
                  <a:lnTo>
                    <a:pt x="221" y="211"/>
                  </a:lnTo>
                  <a:lnTo>
                    <a:pt x="208" y="201"/>
                  </a:lnTo>
                  <a:lnTo>
                    <a:pt x="194" y="190"/>
                  </a:lnTo>
                  <a:lnTo>
                    <a:pt x="182" y="179"/>
                  </a:lnTo>
                  <a:lnTo>
                    <a:pt x="171" y="167"/>
                  </a:lnTo>
                  <a:lnTo>
                    <a:pt x="161" y="154"/>
                  </a:lnTo>
                  <a:lnTo>
                    <a:pt x="152" y="140"/>
                  </a:lnTo>
                  <a:lnTo>
                    <a:pt x="143" y="126"/>
                  </a:lnTo>
                  <a:lnTo>
                    <a:pt x="136" y="110"/>
                  </a:lnTo>
                  <a:lnTo>
                    <a:pt x="130" y="94"/>
                  </a:lnTo>
                  <a:lnTo>
                    <a:pt x="125" y="78"/>
                  </a:lnTo>
                  <a:lnTo>
                    <a:pt x="121" y="61"/>
                  </a:lnTo>
                  <a:lnTo>
                    <a:pt x="63" y="0"/>
                  </a:lnTo>
                  <a:lnTo>
                    <a:pt x="0" y="66"/>
                  </a:lnTo>
                  <a:lnTo>
                    <a:pt x="0" y="66"/>
                  </a:lnTo>
                  <a:lnTo>
                    <a:pt x="5" y="95"/>
                  </a:lnTo>
                  <a:lnTo>
                    <a:pt x="12" y="123"/>
                  </a:lnTo>
                  <a:lnTo>
                    <a:pt x="23" y="151"/>
                  </a:lnTo>
                  <a:lnTo>
                    <a:pt x="34" y="177"/>
                  </a:lnTo>
                  <a:lnTo>
                    <a:pt x="49" y="203"/>
                  </a:lnTo>
                  <a:lnTo>
                    <a:pt x="65" y="226"/>
                  </a:lnTo>
                  <a:lnTo>
                    <a:pt x="83" y="248"/>
                  </a:lnTo>
                  <a:lnTo>
                    <a:pt x="103" y="269"/>
                  </a:lnTo>
                  <a:lnTo>
                    <a:pt x="124" y="288"/>
                  </a:lnTo>
                  <a:lnTo>
                    <a:pt x="147" y="305"/>
                  </a:lnTo>
                  <a:lnTo>
                    <a:pt x="171" y="320"/>
                  </a:lnTo>
                  <a:lnTo>
                    <a:pt x="197" y="333"/>
                  </a:lnTo>
                  <a:lnTo>
                    <a:pt x="222" y="344"/>
                  </a:lnTo>
                  <a:lnTo>
                    <a:pt x="251" y="354"/>
                  </a:lnTo>
                  <a:lnTo>
                    <a:pt x="280" y="360"/>
                  </a:lnTo>
                  <a:lnTo>
                    <a:pt x="309" y="365"/>
                  </a:lnTo>
                  <a:lnTo>
                    <a:pt x="253" y="311"/>
                  </a:lnTo>
                  <a:lnTo>
                    <a:pt x="255" y="309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rgbClr val="006767"/>
              </a:solidFill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</p:grpSp>
      <p:grpSp>
        <p:nvGrpSpPr>
          <p:cNvPr id="195" name="Group 194"/>
          <p:cNvGrpSpPr/>
          <p:nvPr/>
        </p:nvGrpSpPr>
        <p:grpSpPr>
          <a:xfrm rot="5400000">
            <a:off x="2563736" y="4584059"/>
            <a:ext cx="578055" cy="595515"/>
            <a:chOff x="2853005" y="4483865"/>
            <a:chExt cx="845870" cy="618344"/>
          </a:xfrm>
        </p:grpSpPr>
        <p:pic>
          <p:nvPicPr>
            <p:cNvPr id="196" name="Picture 4" descr="Related imag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3005" y="4483865"/>
              <a:ext cx="617025" cy="61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7" name="Picture 4" descr="Related image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850" y="4485183"/>
              <a:ext cx="617025" cy="617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99" name="Picture 19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8384" y="4598299"/>
            <a:ext cx="560999" cy="567032"/>
          </a:xfrm>
          <a:prstGeom prst="rect">
            <a:avLst/>
          </a:prstGeom>
        </p:spPr>
      </p:pic>
      <p:sp>
        <p:nvSpPr>
          <p:cNvPr id="201" name="Rectangle 200"/>
          <p:cNvSpPr/>
          <p:nvPr/>
        </p:nvSpPr>
        <p:spPr>
          <a:xfrm>
            <a:off x="7172549" y="4164996"/>
            <a:ext cx="1219094" cy="14607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/>
            <a:endParaRPr lang="en-CA" sz="1799" b="1" kern="0">
              <a:solidFill>
                <a:prstClr val="white"/>
              </a:solidFill>
            </a:endParaRPr>
          </a:p>
        </p:txBody>
      </p:sp>
      <p:grpSp>
        <p:nvGrpSpPr>
          <p:cNvPr id="202" name="Group 201"/>
          <p:cNvGrpSpPr/>
          <p:nvPr/>
        </p:nvGrpSpPr>
        <p:grpSpPr>
          <a:xfrm>
            <a:off x="7445818" y="4585079"/>
            <a:ext cx="815411" cy="593471"/>
            <a:chOff x="7191851" y="4084733"/>
            <a:chExt cx="575492" cy="418854"/>
          </a:xfrm>
        </p:grpSpPr>
        <p:cxnSp>
          <p:nvCxnSpPr>
            <p:cNvPr id="203" name="Elbow Connector 202"/>
            <p:cNvCxnSpPr>
              <a:stCxn id="205" idx="2"/>
            </p:cNvCxnSpPr>
            <p:nvPr/>
          </p:nvCxnSpPr>
          <p:spPr>
            <a:xfrm rot="16200000" flipH="1">
              <a:off x="7399207" y="4260022"/>
              <a:ext cx="80529" cy="222715"/>
            </a:xfrm>
            <a:prstGeom prst="bentConnector2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4" name="Isosceles Triangle 203"/>
            <p:cNvSpPr/>
            <p:nvPr/>
          </p:nvSpPr>
          <p:spPr>
            <a:xfrm>
              <a:off x="7478657" y="4274987"/>
              <a:ext cx="288686" cy="228600"/>
            </a:xfrm>
            <a:prstGeom prst="triangle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  <p:sp>
          <p:nvSpPr>
            <p:cNvPr id="205" name="Rectangle 204"/>
            <p:cNvSpPr/>
            <p:nvPr/>
          </p:nvSpPr>
          <p:spPr>
            <a:xfrm>
              <a:off x="7191851" y="4084733"/>
              <a:ext cx="272527" cy="246382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 b="1">
                <a:solidFill>
                  <a:prstClr val="white"/>
                </a:solidFill>
              </a:endParaRPr>
            </a:p>
          </p:txBody>
        </p:sp>
      </p:grpSp>
      <p:sp>
        <p:nvSpPr>
          <p:cNvPr id="206" name="Freeform 7"/>
          <p:cNvSpPr>
            <a:spLocks/>
          </p:cNvSpPr>
          <p:nvPr/>
        </p:nvSpPr>
        <p:spPr bwMode="auto">
          <a:xfrm>
            <a:off x="6855658" y="4112772"/>
            <a:ext cx="259795" cy="308719"/>
          </a:xfrm>
          <a:custGeom>
            <a:avLst/>
            <a:gdLst>
              <a:gd name="T0" fmla="*/ 255 w 309"/>
              <a:gd name="T1" fmla="*/ 309 h 365"/>
              <a:gd name="T2" fmla="*/ 253 w 309"/>
              <a:gd name="T3" fmla="*/ 311 h 365"/>
              <a:gd name="T4" fmla="*/ 253 w 309"/>
              <a:gd name="T5" fmla="*/ 311 h 365"/>
              <a:gd name="T6" fmla="*/ 249 w 309"/>
              <a:gd name="T7" fmla="*/ 306 h 365"/>
              <a:gd name="T8" fmla="*/ 248 w 309"/>
              <a:gd name="T9" fmla="*/ 300 h 365"/>
              <a:gd name="T10" fmla="*/ 248 w 309"/>
              <a:gd name="T11" fmla="*/ 300 h 365"/>
              <a:gd name="T12" fmla="*/ 248 w 309"/>
              <a:gd name="T13" fmla="*/ 299 h 365"/>
              <a:gd name="T14" fmla="*/ 248 w 309"/>
              <a:gd name="T15" fmla="*/ 299 h 365"/>
              <a:gd name="T16" fmla="*/ 248 w 309"/>
              <a:gd name="T17" fmla="*/ 299 h 365"/>
              <a:gd name="T18" fmla="*/ 248 w 309"/>
              <a:gd name="T19" fmla="*/ 299 h 365"/>
              <a:gd name="T20" fmla="*/ 249 w 309"/>
              <a:gd name="T21" fmla="*/ 293 h 365"/>
              <a:gd name="T22" fmla="*/ 253 w 309"/>
              <a:gd name="T23" fmla="*/ 287 h 365"/>
              <a:gd name="T24" fmla="*/ 301 w 309"/>
              <a:gd name="T25" fmla="*/ 243 h 365"/>
              <a:gd name="T26" fmla="*/ 301 w 309"/>
              <a:gd name="T27" fmla="*/ 243 h 365"/>
              <a:gd name="T28" fmla="*/ 284 w 309"/>
              <a:gd name="T29" fmla="*/ 239 h 365"/>
              <a:gd name="T30" fmla="*/ 268 w 309"/>
              <a:gd name="T31" fmla="*/ 233 h 365"/>
              <a:gd name="T32" fmla="*/ 252 w 309"/>
              <a:gd name="T33" fmla="*/ 227 h 365"/>
              <a:gd name="T34" fmla="*/ 236 w 309"/>
              <a:gd name="T35" fmla="*/ 220 h 365"/>
              <a:gd name="T36" fmla="*/ 221 w 309"/>
              <a:gd name="T37" fmla="*/ 211 h 365"/>
              <a:gd name="T38" fmla="*/ 208 w 309"/>
              <a:gd name="T39" fmla="*/ 201 h 365"/>
              <a:gd name="T40" fmla="*/ 194 w 309"/>
              <a:gd name="T41" fmla="*/ 190 h 365"/>
              <a:gd name="T42" fmla="*/ 182 w 309"/>
              <a:gd name="T43" fmla="*/ 179 h 365"/>
              <a:gd name="T44" fmla="*/ 171 w 309"/>
              <a:gd name="T45" fmla="*/ 167 h 365"/>
              <a:gd name="T46" fmla="*/ 161 w 309"/>
              <a:gd name="T47" fmla="*/ 154 h 365"/>
              <a:gd name="T48" fmla="*/ 152 w 309"/>
              <a:gd name="T49" fmla="*/ 140 h 365"/>
              <a:gd name="T50" fmla="*/ 143 w 309"/>
              <a:gd name="T51" fmla="*/ 126 h 365"/>
              <a:gd name="T52" fmla="*/ 136 w 309"/>
              <a:gd name="T53" fmla="*/ 110 h 365"/>
              <a:gd name="T54" fmla="*/ 130 w 309"/>
              <a:gd name="T55" fmla="*/ 94 h 365"/>
              <a:gd name="T56" fmla="*/ 125 w 309"/>
              <a:gd name="T57" fmla="*/ 78 h 365"/>
              <a:gd name="T58" fmla="*/ 121 w 309"/>
              <a:gd name="T59" fmla="*/ 61 h 365"/>
              <a:gd name="T60" fmla="*/ 63 w 309"/>
              <a:gd name="T61" fmla="*/ 0 h 365"/>
              <a:gd name="T62" fmla="*/ 0 w 309"/>
              <a:gd name="T63" fmla="*/ 66 h 365"/>
              <a:gd name="T64" fmla="*/ 0 w 309"/>
              <a:gd name="T65" fmla="*/ 66 h 365"/>
              <a:gd name="T66" fmla="*/ 5 w 309"/>
              <a:gd name="T67" fmla="*/ 95 h 365"/>
              <a:gd name="T68" fmla="*/ 12 w 309"/>
              <a:gd name="T69" fmla="*/ 123 h 365"/>
              <a:gd name="T70" fmla="*/ 23 w 309"/>
              <a:gd name="T71" fmla="*/ 151 h 365"/>
              <a:gd name="T72" fmla="*/ 34 w 309"/>
              <a:gd name="T73" fmla="*/ 177 h 365"/>
              <a:gd name="T74" fmla="*/ 49 w 309"/>
              <a:gd name="T75" fmla="*/ 203 h 365"/>
              <a:gd name="T76" fmla="*/ 65 w 309"/>
              <a:gd name="T77" fmla="*/ 226 h 365"/>
              <a:gd name="T78" fmla="*/ 83 w 309"/>
              <a:gd name="T79" fmla="*/ 248 h 365"/>
              <a:gd name="T80" fmla="*/ 103 w 309"/>
              <a:gd name="T81" fmla="*/ 269 h 365"/>
              <a:gd name="T82" fmla="*/ 124 w 309"/>
              <a:gd name="T83" fmla="*/ 288 h 365"/>
              <a:gd name="T84" fmla="*/ 147 w 309"/>
              <a:gd name="T85" fmla="*/ 305 h 365"/>
              <a:gd name="T86" fmla="*/ 171 w 309"/>
              <a:gd name="T87" fmla="*/ 320 h 365"/>
              <a:gd name="T88" fmla="*/ 197 w 309"/>
              <a:gd name="T89" fmla="*/ 333 h 365"/>
              <a:gd name="T90" fmla="*/ 222 w 309"/>
              <a:gd name="T91" fmla="*/ 344 h 365"/>
              <a:gd name="T92" fmla="*/ 251 w 309"/>
              <a:gd name="T93" fmla="*/ 354 h 365"/>
              <a:gd name="T94" fmla="*/ 280 w 309"/>
              <a:gd name="T95" fmla="*/ 360 h 365"/>
              <a:gd name="T96" fmla="*/ 309 w 309"/>
              <a:gd name="T97" fmla="*/ 365 h 365"/>
              <a:gd name="T98" fmla="*/ 253 w 309"/>
              <a:gd name="T99" fmla="*/ 311 h 365"/>
              <a:gd name="T100" fmla="*/ 255 w 309"/>
              <a:gd name="T101" fmla="*/ 309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09" h="365">
                <a:moveTo>
                  <a:pt x="255" y="309"/>
                </a:moveTo>
                <a:lnTo>
                  <a:pt x="253" y="311"/>
                </a:lnTo>
                <a:lnTo>
                  <a:pt x="253" y="311"/>
                </a:lnTo>
                <a:lnTo>
                  <a:pt x="249" y="306"/>
                </a:lnTo>
                <a:lnTo>
                  <a:pt x="248" y="300"/>
                </a:lnTo>
                <a:lnTo>
                  <a:pt x="248" y="300"/>
                </a:lnTo>
                <a:lnTo>
                  <a:pt x="248" y="299"/>
                </a:lnTo>
                <a:lnTo>
                  <a:pt x="248" y="299"/>
                </a:lnTo>
                <a:lnTo>
                  <a:pt x="248" y="299"/>
                </a:lnTo>
                <a:lnTo>
                  <a:pt x="248" y="299"/>
                </a:lnTo>
                <a:lnTo>
                  <a:pt x="249" y="293"/>
                </a:lnTo>
                <a:lnTo>
                  <a:pt x="253" y="287"/>
                </a:lnTo>
                <a:lnTo>
                  <a:pt x="301" y="243"/>
                </a:lnTo>
                <a:lnTo>
                  <a:pt x="301" y="243"/>
                </a:lnTo>
                <a:lnTo>
                  <a:pt x="284" y="239"/>
                </a:lnTo>
                <a:lnTo>
                  <a:pt x="268" y="233"/>
                </a:lnTo>
                <a:lnTo>
                  <a:pt x="252" y="227"/>
                </a:lnTo>
                <a:lnTo>
                  <a:pt x="236" y="220"/>
                </a:lnTo>
                <a:lnTo>
                  <a:pt x="221" y="211"/>
                </a:lnTo>
                <a:lnTo>
                  <a:pt x="208" y="201"/>
                </a:lnTo>
                <a:lnTo>
                  <a:pt x="194" y="190"/>
                </a:lnTo>
                <a:lnTo>
                  <a:pt x="182" y="179"/>
                </a:lnTo>
                <a:lnTo>
                  <a:pt x="171" y="167"/>
                </a:lnTo>
                <a:lnTo>
                  <a:pt x="161" y="154"/>
                </a:lnTo>
                <a:lnTo>
                  <a:pt x="152" y="140"/>
                </a:lnTo>
                <a:lnTo>
                  <a:pt x="143" y="126"/>
                </a:lnTo>
                <a:lnTo>
                  <a:pt x="136" y="110"/>
                </a:lnTo>
                <a:lnTo>
                  <a:pt x="130" y="94"/>
                </a:lnTo>
                <a:lnTo>
                  <a:pt x="125" y="78"/>
                </a:lnTo>
                <a:lnTo>
                  <a:pt x="121" y="61"/>
                </a:lnTo>
                <a:lnTo>
                  <a:pt x="63" y="0"/>
                </a:lnTo>
                <a:lnTo>
                  <a:pt x="0" y="66"/>
                </a:lnTo>
                <a:lnTo>
                  <a:pt x="0" y="66"/>
                </a:lnTo>
                <a:lnTo>
                  <a:pt x="5" y="95"/>
                </a:lnTo>
                <a:lnTo>
                  <a:pt x="12" y="123"/>
                </a:lnTo>
                <a:lnTo>
                  <a:pt x="23" y="151"/>
                </a:lnTo>
                <a:lnTo>
                  <a:pt x="34" y="177"/>
                </a:lnTo>
                <a:lnTo>
                  <a:pt x="49" y="203"/>
                </a:lnTo>
                <a:lnTo>
                  <a:pt x="65" y="226"/>
                </a:lnTo>
                <a:lnTo>
                  <a:pt x="83" y="248"/>
                </a:lnTo>
                <a:lnTo>
                  <a:pt x="103" y="269"/>
                </a:lnTo>
                <a:lnTo>
                  <a:pt x="124" y="288"/>
                </a:lnTo>
                <a:lnTo>
                  <a:pt x="147" y="305"/>
                </a:lnTo>
                <a:lnTo>
                  <a:pt x="171" y="320"/>
                </a:lnTo>
                <a:lnTo>
                  <a:pt x="197" y="333"/>
                </a:lnTo>
                <a:lnTo>
                  <a:pt x="222" y="344"/>
                </a:lnTo>
                <a:lnTo>
                  <a:pt x="251" y="354"/>
                </a:lnTo>
                <a:lnTo>
                  <a:pt x="280" y="360"/>
                </a:lnTo>
                <a:lnTo>
                  <a:pt x="309" y="365"/>
                </a:lnTo>
                <a:lnTo>
                  <a:pt x="253" y="311"/>
                </a:lnTo>
                <a:lnTo>
                  <a:pt x="255" y="309"/>
                </a:lnTo>
                <a:close/>
              </a:path>
            </a:pathLst>
          </a:custGeom>
          <a:solidFill>
            <a:srgbClr val="FFA266"/>
          </a:solidFill>
          <a:ln>
            <a:solidFill>
              <a:schemeClr val="accent2">
                <a:lumMod val="75000"/>
              </a:schemeClr>
            </a:solidFill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CA" sz="1799" b="1">
              <a:solidFill>
                <a:srgbClr val="000000"/>
              </a:solidFill>
            </a:endParaRPr>
          </a:p>
        </p:txBody>
      </p:sp>
      <p:grpSp>
        <p:nvGrpSpPr>
          <p:cNvPr id="207" name="Group 206"/>
          <p:cNvGrpSpPr/>
          <p:nvPr/>
        </p:nvGrpSpPr>
        <p:grpSpPr>
          <a:xfrm>
            <a:off x="6853973" y="3839480"/>
            <a:ext cx="582010" cy="580323"/>
            <a:chOff x="6774145" y="3504713"/>
            <a:chExt cx="410765" cy="409574"/>
          </a:xfrm>
        </p:grpSpPr>
        <p:sp>
          <p:nvSpPr>
            <p:cNvPr id="208" name="Freeform 6"/>
            <p:cNvSpPr>
              <a:spLocks/>
            </p:cNvSpPr>
            <p:nvPr/>
          </p:nvSpPr>
          <p:spPr bwMode="auto">
            <a:xfrm>
              <a:off x="7003934" y="3504713"/>
              <a:ext cx="179784" cy="214312"/>
            </a:xfrm>
            <a:custGeom>
              <a:avLst/>
              <a:gdLst>
                <a:gd name="T0" fmla="*/ 181 w 303"/>
                <a:gd name="T1" fmla="*/ 297 h 360"/>
                <a:gd name="T2" fmla="*/ 242 w 303"/>
                <a:gd name="T3" fmla="*/ 360 h 360"/>
                <a:gd name="T4" fmla="*/ 303 w 303"/>
                <a:gd name="T5" fmla="*/ 296 h 360"/>
                <a:gd name="T6" fmla="*/ 303 w 303"/>
                <a:gd name="T7" fmla="*/ 296 h 360"/>
                <a:gd name="T8" fmla="*/ 298 w 303"/>
                <a:gd name="T9" fmla="*/ 267 h 360"/>
                <a:gd name="T10" fmla="*/ 289 w 303"/>
                <a:gd name="T11" fmla="*/ 239 h 360"/>
                <a:gd name="T12" fmla="*/ 280 w 303"/>
                <a:gd name="T13" fmla="*/ 212 h 360"/>
                <a:gd name="T14" fmla="*/ 269 w 303"/>
                <a:gd name="T15" fmla="*/ 187 h 360"/>
                <a:gd name="T16" fmla="*/ 254 w 303"/>
                <a:gd name="T17" fmla="*/ 162 h 360"/>
                <a:gd name="T18" fmla="*/ 238 w 303"/>
                <a:gd name="T19" fmla="*/ 139 h 360"/>
                <a:gd name="T20" fmla="*/ 221 w 303"/>
                <a:gd name="T21" fmla="*/ 117 h 360"/>
                <a:gd name="T22" fmla="*/ 201 w 303"/>
                <a:gd name="T23" fmla="*/ 96 h 360"/>
                <a:gd name="T24" fmla="*/ 181 w 303"/>
                <a:gd name="T25" fmla="*/ 78 h 360"/>
                <a:gd name="T26" fmla="*/ 159 w 303"/>
                <a:gd name="T27" fmla="*/ 61 h 360"/>
                <a:gd name="T28" fmla="*/ 135 w 303"/>
                <a:gd name="T29" fmla="*/ 45 h 360"/>
                <a:gd name="T30" fmla="*/ 111 w 303"/>
                <a:gd name="T31" fmla="*/ 33 h 360"/>
                <a:gd name="T32" fmla="*/ 84 w 303"/>
                <a:gd name="T33" fmla="*/ 21 h 360"/>
                <a:gd name="T34" fmla="*/ 57 w 303"/>
                <a:gd name="T35" fmla="*/ 12 h 360"/>
                <a:gd name="T36" fmla="*/ 29 w 303"/>
                <a:gd name="T37" fmla="*/ 5 h 360"/>
                <a:gd name="T38" fmla="*/ 0 w 303"/>
                <a:gd name="T39" fmla="*/ 0 h 360"/>
                <a:gd name="T40" fmla="*/ 51 w 303"/>
                <a:gd name="T41" fmla="*/ 49 h 360"/>
                <a:gd name="T42" fmla="*/ 51 w 303"/>
                <a:gd name="T43" fmla="*/ 49 h 360"/>
                <a:gd name="T44" fmla="*/ 55 w 303"/>
                <a:gd name="T45" fmla="*/ 54 h 360"/>
                <a:gd name="T46" fmla="*/ 56 w 303"/>
                <a:gd name="T47" fmla="*/ 60 h 360"/>
                <a:gd name="T48" fmla="*/ 56 w 303"/>
                <a:gd name="T49" fmla="*/ 60 h 360"/>
                <a:gd name="T50" fmla="*/ 56 w 303"/>
                <a:gd name="T51" fmla="*/ 61 h 360"/>
                <a:gd name="T52" fmla="*/ 56 w 303"/>
                <a:gd name="T53" fmla="*/ 61 h 360"/>
                <a:gd name="T54" fmla="*/ 56 w 303"/>
                <a:gd name="T55" fmla="*/ 61 h 360"/>
                <a:gd name="T56" fmla="*/ 56 w 303"/>
                <a:gd name="T57" fmla="*/ 61 h 360"/>
                <a:gd name="T58" fmla="*/ 55 w 303"/>
                <a:gd name="T59" fmla="*/ 67 h 360"/>
                <a:gd name="T60" fmla="*/ 51 w 303"/>
                <a:gd name="T61" fmla="*/ 73 h 360"/>
                <a:gd name="T62" fmla="*/ 49 w 303"/>
                <a:gd name="T63" fmla="*/ 71 h 360"/>
                <a:gd name="T64" fmla="*/ 51 w 303"/>
                <a:gd name="T65" fmla="*/ 73 h 360"/>
                <a:gd name="T66" fmla="*/ 0 w 303"/>
                <a:gd name="T67" fmla="*/ 121 h 360"/>
                <a:gd name="T68" fmla="*/ 0 w 303"/>
                <a:gd name="T69" fmla="*/ 121 h 360"/>
                <a:gd name="T70" fmla="*/ 17 w 303"/>
                <a:gd name="T71" fmla="*/ 125 h 360"/>
                <a:gd name="T72" fmla="*/ 33 w 303"/>
                <a:gd name="T73" fmla="*/ 129 h 360"/>
                <a:gd name="T74" fmla="*/ 49 w 303"/>
                <a:gd name="T75" fmla="*/ 136 h 360"/>
                <a:gd name="T76" fmla="*/ 63 w 303"/>
                <a:gd name="T77" fmla="*/ 143 h 360"/>
                <a:gd name="T78" fmla="*/ 78 w 303"/>
                <a:gd name="T79" fmla="*/ 151 h 360"/>
                <a:gd name="T80" fmla="*/ 92 w 303"/>
                <a:gd name="T81" fmla="*/ 160 h 360"/>
                <a:gd name="T82" fmla="*/ 105 w 303"/>
                <a:gd name="T83" fmla="*/ 171 h 360"/>
                <a:gd name="T84" fmla="*/ 117 w 303"/>
                <a:gd name="T85" fmla="*/ 182 h 360"/>
                <a:gd name="T86" fmla="*/ 128 w 303"/>
                <a:gd name="T87" fmla="*/ 193 h 360"/>
                <a:gd name="T88" fmla="*/ 139 w 303"/>
                <a:gd name="T89" fmla="*/ 206 h 360"/>
                <a:gd name="T90" fmla="*/ 149 w 303"/>
                <a:gd name="T91" fmla="*/ 220 h 360"/>
                <a:gd name="T92" fmla="*/ 157 w 303"/>
                <a:gd name="T93" fmla="*/ 233 h 360"/>
                <a:gd name="T94" fmla="*/ 165 w 303"/>
                <a:gd name="T95" fmla="*/ 249 h 360"/>
                <a:gd name="T96" fmla="*/ 172 w 303"/>
                <a:gd name="T97" fmla="*/ 264 h 360"/>
                <a:gd name="T98" fmla="*/ 177 w 303"/>
                <a:gd name="T99" fmla="*/ 280 h 360"/>
                <a:gd name="T100" fmla="*/ 181 w 303"/>
                <a:gd name="T101" fmla="*/ 297 h 360"/>
                <a:gd name="T102" fmla="*/ 181 w 303"/>
                <a:gd name="T103" fmla="*/ 297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303" h="360">
                  <a:moveTo>
                    <a:pt x="181" y="297"/>
                  </a:moveTo>
                  <a:lnTo>
                    <a:pt x="242" y="360"/>
                  </a:lnTo>
                  <a:lnTo>
                    <a:pt x="303" y="296"/>
                  </a:lnTo>
                  <a:lnTo>
                    <a:pt x="303" y="296"/>
                  </a:lnTo>
                  <a:lnTo>
                    <a:pt x="298" y="267"/>
                  </a:lnTo>
                  <a:lnTo>
                    <a:pt x="289" y="239"/>
                  </a:lnTo>
                  <a:lnTo>
                    <a:pt x="280" y="212"/>
                  </a:lnTo>
                  <a:lnTo>
                    <a:pt x="269" y="187"/>
                  </a:lnTo>
                  <a:lnTo>
                    <a:pt x="254" y="162"/>
                  </a:lnTo>
                  <a:lnTo>
                    <a:pt x="238" y="139"/>
                  </a:lnTo>
                  <a:lnTo>
                    <a:pt x="221" y="117"/>
                  </a:lnTo>
                  <a:lnTo>
                    <a:pt x="201" y="96"/>
                  </a:lnTo>
                  <a:lnTo>
                    <a:pt x="181" y="78"/>
                  </a:lnTo>
                  <a:lnTo>
                    <a:pt x="159" y="61"/>
                  </a:lnTo>
                  <a:lnTo>
                    <a:pt x="135" y="45"/>
                  </a:lnTo>
                  <a:lnTo>
                    <a:pt x="111" y="33"/>
                  </a:lnTo>
                  <a:lnTo>
                    <a:pt x="84" y="21"/>
                  </a:lnTo>
                  <a:lnTo>
                    <a:pt x="57" y="12"/>
                  </a:lnTo>
                  <a:lnTo>
                    <a:pt x="29" y="5"/>
                  </a:lnTo>
                  <a:lnTo>
                    <a:pt x="0" y="0"/>
                  </a:lnTo>
                  <a:lnTo>
                    <a:pt x="51" y="49"/>
                  </a:lnTo>
                  <a:lnTo>
                    <a:pt x="51" y="49"/>
                  </a:lnTo>
                  <a:lnTo>
                    <a:pt x="55" y="54"/>
                  </a:lnTo>
                  <a:lnTo>
                    <a:pt x="56" y="60"/>
                  </a:lnTo>
                  <a:lnTo>
                    <a:pt x="56" y="60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6" y="61"/>
                  </a:lnTo>
                  <a:lnTo>
                    <a:pt x="55" y="67"/>
                  </a:lnTo>
                  <a:lnTo>
                    <a:pt x="51" y="73"/>
                  </a:lnTo>
                  <a:lnTo>
                    <a:pt x="49" y="71"/>
                  </a:lnTo>
                  <a:lnTo>
                    <a:pt x="51" y="73"/>
                  </a:lnTo>
                  <a:lnTo>
                    <a:pt x="0" y="121"/>
                  </a:lnTo>
                  <a:lnTo>
                    <a:pt x="0" y="121"/>
                  </a:lnTo>
                  <a:lnTo>
                    <a:pt x="17" y="125"/>
                  </a:lnTo>
                  <a:lnTo>
                    <a:pt x="33" y="129"/>
                  </a:lnTo>
                  <a:lnTo>
                    <a:pt x="49" y="136"/>
                  </a:lnTo>
                  <a:lnTo>
                    <a:pt x="63" y="143"/>
                  </a:lnTo>
                  <a:lnTo>
                    <a:pt x="78" y="151"/>
                  </a:lnTo>
                  <a:lnTo>
                    <a:pt x="92" y="160"/>
                  </a:lnTo>
                  <a:lnTo>
                    <a:pt x="105" y="171"/>
                  </a:lnTo>
                  <a:lnTo>
                    <a:pt x="117" y="182"/>
                  </a:lnTo>
                  <a:lnTo>
                    <a:pt x="128" y="193"/>
                  </a:lnTo>
                  <a:lnTo>
                    <a:pt x="139" y="206"/>
                  </a:lnTo>
                  <a:lnTo>
                    <a:pt x="149" y="220"/>
                  </a:lnTo>
                  <a:lnTo>
                    <a:pt x="157" y="233"/>
                  </a:lnTo>
                  <a:lnTo>
                    <a:pt x="165" y="249"/>
                  </a:lnTo>
                  <a:lnTo>
                    <a:pt x="172" y="264"/>
                  </a:lnTo>
                  <a:lnTo>
                    <a:pt x="177" y="280"/>
                  </a:lnTo>
                  <a:lnTo>
                    <a:pt x="181" y="297"/>
                  </a:lnTo>
                  <a:lnTo>
                    <a:pt x="181" y="297"/>
                  </a:lnTo>
                  <a:close/>
                </a:path>
              </a:pathLst>
            </a:custGeom>
            <a:solidFill>
              <a:srgbClr val="FFA266"/>
            </a:solidFill>
            <a:ln>
              <a:solidFill>
                <a:schemeClr val="accent2">
                  <a:lumMod val="75000"/>
                </a:schemeClr>
              </a:solidFill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  <p:sp>
          <p:nvSpPr>
            <p:cNvPr id="209" name="Freeform 5"/>
            <p:cNvSpPr>
              <a:spLocks noEditPoints="1"/>
            </p:cNvSpPr>
            <p:nvPr/>
          </p:nvSpPr>
          <p:spPr bwMode="auto">
            <a:xfrm>
              <a:off x="6774145" y="3505903"/>
              <a:ext cx="410765" cy="408384"/>
            </a:xfrm>
            <a:custGeom>
              <a:avLst/>
              <a:gdLst>
                <a:gd name="T0" fmla="*/ 51 w 690"/>
                <a:gd name="T1" fmla="*/ 251 h 687"/>
                <a:gd name="T2" fmla="*/ 57 w 690"/>
                <a:gd name="T3" fmla="*/ 247 h 687"/>
                <a:gd name="T4" fmla="*/ 62 w 690"/>
                <a:gd name="T5" fmla="*/ 244 h 687"/>
                <a:gd name="T6" fmla="*/ 64 w 690"/>
                <a:gd name="T7" fmla="*/ 246 h 687"/>
                <a:gd name="T8" fmla="*/ 65 w 690"/>
                <a:gd name="T9" fmla="*/ 244 h 687"/>
                <a:gd name="T10" fmla="*/ 76 w 690"/>
                <a:gd name="T11" fmla="*/ 251 h 687"/>
                <a:gd name="T12" fmla="*/ 122 w 690"/>
                <a:gd name="T13" fmla="*/ 299 h 687"/>
                <a:gd name="T14" fmla="*/ 132 w 690"/>
                <a:gd name="T15" fmla="*/ 266 h 687"/>
                <a:gd name="T16" fmla="*/ 145 w 690"/>
                <a:gd name="T17" fmla="*/ 236 h 687"/>
                <a:gd name="T18" fmla="*/ 162 w 690"/>
                <a:gd name="T19" fmla="*/ 209 h 687"/>
                <a:gd name="T20" fmla="*/ 183 w 690"/>
                <a:gd name="T21" fmla="*/ 183 h 687"/>
                <a:gd name="T22" fmla="*/ 209 w 690"/>
                <a:gd name="T23" fmla="*/ 163 h 687"/>
                <a:gd name="T24" fmla="*/ 236 w 690"/>
                <a:gd name="T25" fmla="*/ 144 h 687"/>
                <a:gd name="T26" fmla="*/ 266 w 690"/>
                <a:gd name="T27" fmla="*/ 131 h 687"/>
                <a:gd name="T28" fmla="*/ 298 w 690"/>
                <a:gd name="T29" fmla="*/ 121 h 687"/>
                <a:gd name="T30" fmla="*/ 300 w 690"/>
                <a:gd name="T31" fmla="*/ 0 h 687"/>
                <a:gd name="T32" fmla="*/ 271 w 690"/>
                <a:gd name="T33" fmla="*/ 5 h 687"/>
                <a:gd name="T34" fmla="*/ 216 w 690"/>
                <a:gd name="T35" fmla="*/ 22 h 687"/>
                <a:gd name="T36" fmla="*/ 165 w 690"/>
                <a:gd name="T37" fmla="*/ 48 h 687"/>
                <a:gd name="T38" fmla="*/ 118 w 690"/>
                <a:gd name="T39" fmla="*/ 81 h 687"/>
                <a:gd name="T40" fmla="*/ 79 w 690"/>
                <a:gd name="T41" fmla="*/ 121 h 687"/>
                <a:gd name="T42" fmla="*/ 46 w 690"/>
                <a:gd name="T43" fmla="*/ 168 h 687"/>
                <a:gd name="T44" fmla="*/ 21 w 690"/>
                <a:gd name="T45" fmla="*/ 219 h 687"/>
                <a:gd name="T46" fmla="*/ 5 w 690"/>
                <a:gd name="T47" fmla="*/ 275 h 687"/>
                <a:gd name="T48" fmla="*/ 51 w 690"/>
                <a:gd name="T49" fmla="*/ 251 h 687"/>
                <a:gd name="T50" fmla="*/ 640 w 690"/>
                <a:gd name="T51" fmla="*/ 434 h 687"/>
                <a:gd name="T52" fmla="*/ 635 w 690"/>
                <a:gd name="T53" fmla="*/ 437 h 687"/>
                <a:gd name="T54" fmla="*/ 629 w 690"/>
                <a:gd name="T55" fmla="*/ 439 h 687"/>
                <a:gd name="T56" fmla="*/ 628 w 690"/>
                <a:gd name="T57" fmla="*/ 439 h 687"/>
                <a:gd name="T58" fmla="*/ 626 w 690"/>
                <a:gd name="T59" fmla="*/ 439 h 687"/>
                <a:gd name="T60" fmla="*/ 616 w 690"/>
                <a:gd name="T61" fmla="*/ 434 h 687"/>
                <a:gd name="T62" fmla="*/ 616 w 690"/>
                <a:gd name="T63" fmla="*/ 434 h 687"/>
                <a:gd name="T64" fmla="*/ 569 w 690"/>
                <a:gd name="T65" fmla="*/ 384 h 687"/>
                <a:gd name="T66" fmla="*/ 561 w 690"/>
                <a:gd name="T67" fmla="*/ 418 h 687"/>
                <a:gd name="T68" fmla="*/ 546 w 690"/>
                <a:gd name="T69" fmla="*/ 448 h 687"/>
                <a:gd name="T70" fmla="*/ 529 w 690"/>
                <a:gd name="T71" fmla="*/ 478 h 687"/>
                <a:gd name="T72" fmla="*/ 507 w 690"/>
                <a:gd name="T73" fmla="*/ 503 h 687"/>
                <a:gd name="T74" fmla="*/ 481 w 690"/>
                <a:gd name="T75" fmla="*/ 525 h 687"/>
                <a:gd name="T76" fmla="*/ 453 w 690"/>
                <a:gd name="T77" fmla="*/ 544 h 687"/>
                <a:gd name="T78" fmla="*/ 421 w 690"/>
                <a:gd name="T79" fmla="*/ 557 h 687"/>
                <a:gd name="T80" fmla="*/ 388 w 690"/>
                <a:gd name="T81" fmla="*/ 567 h 687"/>
                <a:gd name="T82" fmla="*/ 394 w 690"/>
                <a:gd name="T83" fmla="*/ 687 h 687"/>
                <a:gd name="T84" fmla="*/ 424 w 690"/>
                <a:gd name="T85" fmla="*/ 682 h 687"/>
                <a:gd name="T86" fmla="*/ 479 w 690"/>
                <a:gd name="T87" fmla="*/ 663 h 687"/>
                <a:gd name="T88" fmla="*/ 529 w 690"/>
                <a:gd name="T89" fmla="*/ 638 h 687"/>
                <a:gd name="T90" fmla="*/ 574 w 690"/>
                <a:gd name="T91" fmla="*/ 604 h 687"/>
                <a:gd name="T92" fmla="*/ 613 w 690"/>
                <a:gd name="T93" fmla="*/ 563 h 687"/>
                <a:gd name="T94" fmla="*/ 646 w 690"/>
                <a:gd name="T95" fmla="*/ 517 h 687"/>
                <a:gd name="T96" fmla="*/ 670 w 690"/>
                <a:gd name="T97" fmla="*/ 466 h 687"/>
                <a:gd name="T98" fmla="*/ 686 w 690"/>
                <a:gd name="T99" fmla="*/ 409 h 687"/>
                <a:gd name="T100" fmla="*/ 640 w 690"/>
                <a:gd name="T101" fmla="*/ 434 h 6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690" h="687">
                  <a:moveTo>
                    <a:pt x="54" y="253"/>
                  </a:moveTo>
                  <a:lnTo>
                    <a:pt x="51" y="251"/>
                  </a:lnTo>
                  <a:lnTo>
                    <a:pt x="51" y="251"/>
                  </a:lnTo>
                  <a:lnTo>
                    <a:pt x="57" y="247"/>
                  </a:lnTo>
                  <a:lnTo>
                    <a:pt x="62" y="244"/>
                  </a:lnTo>
                  <a:lnTo>
                    <a:pt x="62" y="244"/>
                  </a:lnTo>
                  <a:lnTo>
                    <a:pt x="64" y="246"/>
                  </a:lnTo>
                  <a:lnTo>
                    <a:pt x="64" y="246"/>
                  </a:lnTo>
                  <a:lnTo>
                    <a:pt x="65" y="244"/>
                  </a:lnTo>
                  <a:lnTo>
                    <a:pt x="65" y="244"/>
                  </a:lnTo>
                  <a:lnTo>
                    <a:pt x="71" y="247"/>
                  </a:lnTo>
                  <a:lnTo>
                    <a:pt x="76" y="251"/>
                  </a:lnTo>
                  <a:lnTo>
                    <a:pt x="122" y="299"/>
                  </a:lnTo>
                  <a:lnTo>
                    <a:pt x="122" y="299"/>
                  </a:lnTo>
                  <a:lnTo>
                    <a:pt x="126" y="282"/>
                  </a:lnTo>
                  <a:lnTo>
                    <a:pt x="132" y="266"/>
                  </a:lnTo>
                  <a:lnTo>
                    <a:pt x="138" y="251"/>
                  </a:lnTo>
                  <a:lnTo>
                    <a:pt x="145" y="236"/>
                  </a:lnTo>
                  <a:lnTo>
                    <a:pt x="153" y="222"/>
                  </a:lnTo>
                  <a:lnTo>
                    <a:pt x="162" y="209"/>
                  </a:lnTo>
                  <a:lnTo>
                    <a:pt x="172" y="196"/>
                  </a:lnTo>
                  <a:lnTo>
                    <a:pt x="183" y="183"/>
                  </a:lnTo>
                  <a:lnTo>
                    <a:pt x="195" y="172"/>
                  </a:lnTo>
                  <a:lnTo>
                    <a:pt x="209" y="163"/>
                  </a:lnTo>
                  <a:lnTo>
                    <a:pt x="222" y="153"/>
                  </a:lnTo>
                  <a:lnTo>
                    <a:pt x="236" y="144"/>
                  </a:lnTo>
                  <a:lnTo>
                    <a:pt x="250" y="137"/>
                  </a:lnTo>
                  <a:lnTo>
                    <a:pt x="266" y="131"/>
                  </a:lnTo>
                  <a:lnTo>
                    <a:pt x="282" y="125"/>
                  </a:lnTo>
                  <a:lnTo>
                    <a:pt x="298" y="121"/>
                  </a:lnTo>
                  <a:lnTo>
                    <a:pt x="363" y="60"/>
                  </a:lnTo>
                  <a:lnTo>
                    <a:pt x="300" y="0"/>
                  </a:lnTo>
                  <a:lnTo>
                    <a:pt x="300" y="0"/>
                  </a:lnTo>
                  <a:lnTo>
                    <a:pt x="271" y="5"/>
                  </a:lnTo>
                  <a:lnTo>
                    <a:pt x="243" y="12"/>
                  </a:lnTo>
                  <a:lnTo>
                    <a:pt x="216" y="22"/>
                  </a:lnTo>
                  <a:lnTo>
                    <a:pt x="189" y="33"/>
                  </a:lnTo>
                  <a:lnTo>
                    <a:pt x="165" y="48"/>
                  </a:lnTo>
                  <a:lnTo>
                    <a:pt x="140" y="64"/>
                  </a:lnTo>
                  <a:lnTo>
                    <a:pt x="118" y="81"/>
                  </a:lnTo>
                  <a:lnTo>
                    <a:pt x="98" y="100"/>
                  </a:lnTo>
                  <a:lnTo>
                    <a:pt x="79" y="121"/>
                  </a:lnTo>
                  <a:lnTo>
                    <a:pt x="62" y="143"/>
                  </a:lnTo>
                  <a:lnTo>
                    <a:pt x="46" y="168"/>
                  </a:lnTo>
                  <a:lnTo>
                    <a:pt x="33" y="192"/>
                  </a:lnTo>
                  <a:lnTo>
                    <a:pt x="21" y="219"/>
                  </a:lnTo>
                  <a:lnTo>
                    <a:pt x="12" y="246"/>
                  </a:lnTo>
                  <a:lnTo>
                    <a:pt x="5" y="275"/>
                  </a:lnTo>
                  <a:lnTo>
                    <a:pt x="0" y="304"/>
                  </a:lnTo>
                  <a:lnTo>
                    <a:pt x="51" y="251"/>
                  </a:lnTo>
                  <a:lnTo>
                    <a:pt x="54" y="253"/>
                  </a:lnTo>
                  <a:close/>
                  <a:moveTo>
                    <a:pt x="640" y="434"/>
                  </a:moveTo>
                  <a:lnTo>
                    <a:pt x="640" y="434"/>
                  </a:lnTo>
                  <a:lnTo>
                    <a:pt x="635" y="437"/>
                  </a:lnTo>
                  <a:lnTo>
                    <a:pt x="629" y="439"/>
                  </a:lnTo>
                  <a:lnTo>
                    <a:pt x="629" y="439"/>
                  </a:lnTo>
                  <a:lnTo>
                    <a:pt x="628" y="439"/>
                  </a:lnTo>
                  <a:lnTo>
                    <a:pt x="628" y="439"/>
                  </a:lnTo>
                  <a:lnTo>
                    <a:pt x="626" y="439"/>
                  </a:lnTo>
                  <a:lnTo>
                    <a:pt x="626" y="439"/>
                  </a:lnTo>
                  <a:lnTo>
                    <a:pt x="620" y="437"/>
                  </a:lnTo>
                  <a:lnTo>
                    <a:pt x="616" y="434"/>
                  </a:lnTo>
                  <a:lnTo>
                    <a:pt x="618" y="430"/>
                  </a:lnTo>
                  <a:lnTo>
                    <a:pt x="616" y="434"/>
                  </a:lnTo>
                  <a:lnTo>
                    <a:pt x="569" y="384"/>
                  </a:lnTo>
                  <a:lnTo>
                    <a:pt x="569" y="384"/>
                  </a:lnTo>
                  <a:lnTo>
                    <a:pt x="565" y="401"/>
                  </a:lnTo>
                  <a:lnTo>
                    <a:pt x="561" y="418"/>
                  </a:lnTo>
                  <a:lnTo>
                    <a:pt x="553" y="434"/>
                  </a:lnTo>
                  <a:lnTo>
                    <a:pt x="546" y="448"/>
                  </a:lnTo>
                  <a:lnTo>
                    <a:pt x="539" y="463"/>
                  </a:lnTo>
                  <a:lnTo>
                    <a:pt x="529" y="478"/>
                  </a:lnTo>
                  <a:lnTo>
                    <a:pt x="518" y="491"/>
                  </a:lnTo>
                  <a:lnTo>
                    <a:pt x="507" y="503"/>
                  </a:lnTo>
                  <a:lnTo>
                    <a:pt x="495" y="514"/>
                  </a:lnTo>
                  <a:lnTo>
                    <a:pt x="481" y="525"/>
                  </a:lnTo>
                  <a:lnTo>
                    <a:pt x="468" y="535"/>
                  </a:lnTo>
                  <a:lnTo>
                    <a:pt x="453" y="544"/>
                  </a:lnTo>
                  <a:lnTo>
                    <a:pt x="437" y="551"/>
                  </a:lnTo>
                  <a:lnTo>
                    <a:pt x="421" y="557"/>
                  </a:lnTo>
                  <a:lnTo>
                    <a:pt x="405" y="563"/>
                  </a:lnTo>
                  <a:lnTo>
                    <a:pt x="388" y="567"/>
                  </a:lnTo>
                  <a:lnTo>
                    <a:pt x="329" y="623"/>
                  </a:lnTo>
                  <a:lnTo>
                    <a:pt x="394" y="687"/>
                  </a:lnTo>
                  <a:lnTo>
                    <a:pt x="394" y="687"/>
                  </a:lnTo>
                  <a:lnTo>
                    <a:pt x="424" y="682"/>
                  </a:lnTo>
                  <a:lnTo>
                    <a:pt x="452" y="674"/>
                  </a:lnTo>
                  <a:lnTo>
                    <a:pt x="479" y="663"/>
                  </a:lnTo>
                  <a:lnTo>
                    <a:pt x="504" y="652"/>
                  </a:lnTo>
                  <a:lnTo>
                    <a:pt x="529" y="638"/>
                  </a:lnTo>
                  <a:lnTo>
                    <a:pt x="552" y="622"/>
                  </a:lnTo>
                  <a:lnTo>
                    <a:pt x="574" y="604"/>
                  </a:lnTo>
                  <a:lnTo>
                    <a:pt x="595" y="584"/>
                  </a:lnTo>
                  <a:lnTo>
                    <a:pt x="613" y="563"/>
                  </a:lnTo>
                  <a:lnTo>
                    <a:pt x="630" y="541"/>
                  </a:lnTo>
                  <a:lnTo>
                    <a:pt x="646" y="517"/>
                  </a:lnTo>
                  <a:lnTo>
                    <a:pt x="659" y="491"/>
                  </a:lnTo>
                  <a:lnTo>
                    <a:pt x="670" y="466"/>
                  </a:lnTo>
                  <a:lnTo>
                    <a:pt x="679" y="437"/>
                  </a:lnTo>
                  <a:lnTo>
                    <a:pt x="686" y="409"/>
                  </a:lnTo>
                  <a:lnTo>
                    <a:pt x="690" y="380"/>
                  </a:lnTo>
                  <a:lnTo>
                    <a:pt x="640" y="434"/>
                  </a:lnTo>
                  <a:close/>
                </a:path>
              </a:pathLst>
            </a:custGeom>
            <a:solidFill>
              <a:srgbClr val="FFD7BD"/>
            </a:solidFill>
            <a:ln>
              <a:solidFill>
                <a:schemeClr val="accent2">
                  <a:lumMod val="75000"/>
                </a:schemeClr>
              </a:solidFill>
            </a:ln>
            <a:extLst/>
          </p:spPr>
          <p:txBody>
            <a:bodyPr vert="horz" wrap="square" lIns="68562" tIns="34281" rIns="68562" bIns="34281" numCol="1" anchor="t" anchorCtr="0" compatLnSpc="1">
              <a:prstTxWarp prst="textNoShape">
                <a:avLst/>
              </a:prstTxWarp>
            </a:bodyPr>
            <a:lstStyle/>
            <a:p>
              <a:endParaRPr lang="en-CA" sz="1799" b="1">
                <a:solidFill>
                  <a:srgbClr val="000000"/>
                </a:solidFill>
              </a:endParaRPr>
            </a:p>
          </p:txBody>
        </p:sp>
      </p:grpSp>
      <p:sp>
        <p:nvSpPr>
          <p:cNvPr id="212" name="AutoShape 3"/>
          <p:cNvSpPr>
            <a:spLocks noChangeAspect="1" noChangeArrowheads="1" noTextEdit="1"/>
          </p:cNvSpPr>
          <p:nvPr/>
        </p:nvSpPr>
        <p:spPr bwMode="auto">
          <a:xfrm>
            <a:off x="9188154" y="3846194"/>
            <a:ext cx="582010" cy="582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CA" sz="1799" b="1">
              <a:solidFill>
                <a:srgbClr val="000000"/>
              </a:solidFill>
            </a:endParaRPr>
          </a:p>
        </p:txBody>
      </p:sp>
      <p:sp>
        <p:nvSpPr>
          <p:cNvPr id="213" name="Freeform 7"/>
          <p:cNvSpPr>
            <a:spLocks/>
          </p:cNvSpPr>
          <p:nvPr/>
        </p:nvSpPr>
        <p:spPr bwMode="auto">
          <a:xfrm>
            <a:off x="9189841" y="4119485"/>
            <a:ext cx="259795" cy="308719"/>
          </a:xfrm>
          <a:custGeom>
            <a:avLst/>
            <a:gdLst>
              <a:gd name="T0" fmla="*/ 255 w 309"/>
              <a:gd name="T1" fmla="*/ 309 h 365"/>
              <a:gd name="T2" fmla="*/ 253 w 309"/>
              <a:gd name="T3" fmla="*/ 311 h 365"/>
              <a:gd name="T4" fmla="*/ 253 w 309"/>
              <a:gd name="T5" fmla="*/ 311 h 365"/>
              <a:gd name="T6" fmla="*/ 249 w 309"/>
              <a:gd name="T7" fmla="*/ 306 h 365"/>
              <a:gd name="T8" fmla="*/ 248 w 309"/>
              <a:gd name="T9" fmla="*/ 300 h 365"/>
              <a:gd name="T10" fmla="*/ 248 w 309"/>
              <a:gd name="T11" fmla="*/ 300 h 365"/>
              <a:gd name="T12" fmla="*/ 248 w 309"/>
              <a:gd name="T13" fmla="*/ 299 h 365"/>
              <a:gd name="T14" fmla="*/ 248 w 309"/>
              <a:gd name="T15" fmla="*/ 299 h 365"/>
              <a:gd name="T16" fmla="*/ 248 w 309"/>
              <a:gd name="T17" fmla="*/ 299 h 365"/>
              <a:gd name="T18" fmla="*/ 248 w 309"/>
              <a:gd name="T19" fmla="*/ 299 h 365"/>
              <a:gd name="T20" fmla="*/ 249 w 309"/>
              <a:gd name="T21" fmla="*/ 293 h 365"/>
              <a:gd name="T22" fmla="*/ 253 w 309"/>
              <a:gd name="T23" fmla="*/ 287 h 365"/>
              <a:gd name="T24" fmla="*/ 301 w 309"/>
              <a:gd name="T25" fmla="*/ 243 h 365"/>
              <a:gd name="T26" fmla="*/ 301 w 309"/>
              <a:gd name="T27" fmla="*/ 243 h 365"/>
              <a:gd name="T28" fmla="*/ 284 w 309"/>
              <a:gd name="T29" fmla="*/ 239 h 365"/>
              <a:gd name="T30" fmla="*/ 268 w 309"/>
              <a:gd name="T31" fmla="*/ 233 h 365"/>
              <a:gd name="T32" fmla="*/ 252 w 309"/>
              <a:gd name="T33" fmla="*/ 227 h 365"/>
              <a:gd name="T34" fmla="*/ 236 w 309"/>
              <a:gd name="T35" fmla="*/ 220 h 365"/>
              <a:gd name="T36" fmla="*/ 221 w 309"/>
              <a:gd name="T37" fmla="*/ 211 h 365"/>
              <a:gd name="T38" fmla="*/ 208 w 309"/>
              <a:gd name="T39" fmla="*/ 201 h 365"/>
              <a:gd name="T40" fmla="*/ 194 w 309"/>
              <a:gd name="T41" fmla="*/ 190 h 365"/>
              <a:gd name="T42" fmla="*/ 182 w 309"/>
              <a:gd name="T43" fmla="*/ 179 h 365"/>
              <a:gd name="T44" fmla="*/ 171 w 309"/>
              <a:gd name="T45" fmla="*/ 167 h 365"/>
              <a:gd name="T46" fmla="*/ 161 w 309"/>
              <a:gd name="T47" fmla="*/ 154 h 365"/>
              <a:gd name="T48" fmla="*/ 152 w 309"/>
              <a:gd name="T49" fmla="*/ 140 h 365"/>
              <a:gd name="T50" fmla="*/ 143 w 309"/>
              <a:gd name="T51" fmla="*/ 126 h 365"/>
              <a:gd name="T52" fmla="*/ 136 w 309"/>
              <a:gd name="T53" fmla="*/ 110 h 365"/>
              <a:gd name="T54" fmla="*/ 130 w 309"/>
              <a:gd name="T55" fmla="*/ 94 h 365"/>
              <a:gd name="T56" fmla="*/ 125 w 309"/>
              <a:gd name="T57" fmla="*/ 78 h 365"/>
              <a:gd name="T58" fmla="*/ 121 w 309"/>
              <a:gd name="T59" fmla="*/ 61 h 365"/>
              <a:gd name="T60" fmla="*/ 63 w 309"/>
              <a:gd name="T61" fmla="*/ 0 h 365"/>
              <a:gd name="T62" fmla="*/ 0 w 309"/>
              <a:gd name="T63" fmla="*/ 66 h 365"/>
              <a:gd name="T64" fmla="*/ 0 w 309"/>
              <a:gd name="T65" fmla="*/ 66 h 365"/>
              <a:gd name="T66" fmla="*/ 5 w 309"/>
              <a:gd name="T67" fmla="*/ 95 h 365"/>
              <a:gd name="T68" fmla="*/ 12 w 309"/>
              <a:gd name="T69" fmla="*/ 123 h 365"/>
              <a:gd name="T70" fmla="*/ 23 w 309"/>
              <a:gd name="T71" fmla="*/ 151 h 365"/>
              <a:gd name="T72" fmla="*/ 34 w 309"/>
              <a:gd name="T73" fmla="*/ 177 h 365"/>
              <a:gd name="T74" fmla="*/ 49 w 309"/>
              <a:gd name="T75" fmla="*/ 203 h 365"/>
              <a:gd name="T76" fmla="*/ 65 w 309"/>
              <a:gd name="T77" fmla="*/ 226 h 365"/>
              <a:gd name="T78" fmla="*/ 83 w 309"/>
              <a:gd name="T79" fmla="*/ 248 h 365"/>
              <a:gd name="T80" fmla="*/ 103 w 309"/>
              <a:gd name="T81" fmla="*/ 269 h 365"/>
              <a:gd name="T82" fmla="*/ 124 w 309"/>
              <a:gd name="T83" fmla="*/ 288 h 365"/>
              <a:gd name="T84" fmla="*/ 147 w 309"/>
              <a:gd name="T85" fmla="*/ 305 h 365"/>
              <a:gd name="T86" fmla="*/ 171 w 309"/>
              <a:gd name="T87" fmla="*/ 320 h 365"/>
              <a:gd name="T88" fmla="*/ 197 w 309"/>
              <a:gd name="T89" fmla="*/ 333 h 365"/>
              <a:gd name="T90" fmla="*/ 222 w 309"/>
              <a:gd name="T91" fmla="*/ 344 h 365"/>
              <a:gd name="T92" fmla="*/ 251 w 309"/>
              <a:gd name="T93" fmla="*/ 354 h 365"/>
              <a:gd name="T94" fmla="*/ 280 w 309"/>
              <a:gd name="T95" fmla="*/ 360 h 365"/>
              <a:gd name="T96" fmla="*/ 309 w 309"/>
              <a:gd name="T97" fmla="*/ 365 h 365"/>
              <a:gd name="T98" fmla="*/ 253 w 309"/>
              <a:gd name="T99" fmla="*/ 311 h 365"/>
              <a:gd name="T100" fmla="*/ 255 w 309"/>
              <a:gd name="T101" fmla="*/ 309 h 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309" h="365">
                <a:moveTo>
                  <a:pt x="255" y="309"/>
                </a:moveTo>
                <a:lnTo>
                  <a:pt x="253" y="311"/>
                </a:lnTo>
                <a:lnTo>
                  <a:pt x="253" y="311"/>
                </a:lnTo>
                <a:lnTo>
                  <a:pt x="249" y="306"/>
                </a:lnTo>
                <a:lnTo>
                  <a:pt x="248" y="300"/>
                </a:lnTo>
                <a:lnTo>
                  <a:pt x="248" y="300"/>
                </a:lnTo>
                <a:lnTo>
                  <a:pt x="248" y="299"/>
                </a:lnTo>
                <a:lnTo>
                  <a:pt x="248" y="299"/>
                </a:lnTo>
                <a:lnTo>
                  <a:pt x="248" y="299"/>
                </a:lnTo>
                <a:lnTo>
                  <a:pt x="248" y="299"/>
                </a:lnTo>
                <a:lnTo>
                  <a:pt x="249" y="293"/>
                </a:lnTo>
                <a:lnTo>
                  <a:pt x="253" y="287"/>
                </a:lnTo>
                <a:lnTo>
                  <a:pt x="301" y="243"/>
                </a:lnTo>
                <a:lnTo>
                  <a:pt x="301" y="243"/>
                </a:lnTo>
                <a:lnTo>
                  <a:pt x="284" y="239"/>
                </a:lnTo>
                <a:lnTo>
                  <a:pt x="268" y="233"/>
                </a:lnTo>
                <a:lnTo>
                  <a:pt x="252" y="227"/>
                </a:lnTo>
                <a:lnTo>
                  <a:pt x="236" y="220"/>
                </a:lnTo>
                <a:lnTo>
                  <a:pt x="221" y="211"/>
                </a:lnTo>
                <a:lnTo>
                  <a:pt x="208" y="201"/>
                </a:lnTo>
                <a:lnTo>
                  <a:pt x="194" y="190"/>
                </a:lnTo>
                <a:lnTo>
                  <a:pt x="182" y="179"/>
                </a:lnTo>
                <a:lnTo>
                  <a:pt x="171" y="167"/>
                </a:lnTo>
                <a:lnTo>
                  <a:pt x="161" y="154"/>
                </a:lnTo>
                <a:lnTo>
                  <a:pt x="152" y="140"/>
                </a:lnTo>
                <a:lnTo>
                  <a:pt x="143" y="126"/>
                </a:lnTo>
                <a:lnTo>
                  <a:pt x="136" y="110"/>
                </a:lnTo>
                <a:lnTo>
                  <a:pt x="130" y="94"/>
                </a:lnTo>
                <a:lnTo>
                  <a:pt x="125" y="78"/>
                </a:lnTo>
                <a:lnTo>
                  <a:pt x="121" y="61"/>
                </a:lnTo>
                <a:lnTo>
                  <a:pt x="63" y="0"/>
                </a:lnTo>
                <a:lnTo>
                  <a:pt x="0" y="66"/>
                </a:lnTo>
                <a:lnTo>
                  <a:pt x="0" y="66"/>
                </a:lnTo>
                <a:lnTo>
                  <a:pt x="5" y="95"/>
                </a:lnTo>
                <a:lnTo>
                  <a:pt x="12" y="123"/>
                </a:lnTo>
                <a:lnTo>
                  <a:pt x="23" y="151"/>
                </a:lnTo>
                <a:lnTo>
                  <a:pt x="34" y="177"/>
                </a:lnTo>
                <a:lnTo>
                  <a:pt x="49" y="203"/>
                </a:lnTo>
                <a:lnTo>
                  <a:pt x="65" y="226"/>
                </a:lnTo>
                <a:lnTo>
                  <a:pt x="83" y="248"/>
                </a:lnTo>
                <a:lnTo>
                  <a:pt x="103" y="269"/>
                </a:lnTo>
                <a:lnTo>
                  <a:pt x="124" y="288"/>
                </a:lnTo>
                <a:lnTo>
                  <a:pt x="147" y="305"/>
                </a:lnTo>
                <a:lnTo>
                  <a:pt x="171" y="320"/>
                </a:lnTo>
                <a:lnTo>
                  <a:pt x="197" y="333"/>
                </a:lnTo>
                <a:lnTo>
                  <a:pt x="222" y="344"/>
                </a:lnTo>
                <a:lnTo>
                  <a:pt x="251" y="354"/>
                </a:lnTo>
                <a:lnTo>
                  <a:pt x="280" y="360"/>
                </a:lnTo>
                <a:lnTo>
                  <a:pt x="309" y="365"/>
                </a:lnTo>
                <a:lnTo>
                  <a:pt x="253" y="311"/>
                </a:lnTo>
                <a:lnTo>
                  <a:pt x="255" y="309"/>
                </a:lnTo>
                <a:close/>
              </a:path>
            </a:pathLst>
          </a:custGeom>
          <a:solidFill>
            <a:srgbClr val="7CB953"/>
          </a:solidFill>
          <a:ln>
            <a:solidFill>
              <a:schemeClr val="bg2">
                <a:lumMod val="50000"/>
              </a:schemeClr>
            </a:solidFill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CA" sz="1799" b="1">
              <a:solidFill>
                <a:srgbClr val="000000"/>
              </a:solidFill>
            </a:endParaRPr>
          </a:p>
        </p:txBody>
      </p:sp>
      <p:sp>
        <p:nvSpPr>
          <p:cNvPr id="214" name="Freeform 5"/>
          <p:cNvSpPr>
            <a:spLocks noEditPoints="1"/>
          </p:cNvSpPr>
          <p:nvPr/>
        </p:nvSpPr>
        <p:spPr bwMode="auto">
          <a:xfrm>
            <a:off x="9188154" y="3847880"/>
            <a:ext cx="582010" cy="578636"/>
          </a:xfrm>
          <a:custGeom>
            <a:avLst/>
            <a:gdLst>
              <a:gd name="T0" fmla="*/ 51 w 690"/>
              <a:gd name="T1" fmla="*/ 251 h 687"/>
              <a:gd name="T2" fmla="*/ 57 w 690"/>
              <a:gd name="T3" fmla="*/ 247 h 687"/>
              <a:gd name="T4" fmla="*/ 62 w 690"/>
              <a:gd name="T5" fmla="*/ 244 h 687"/>
              <a:gd name="T6" fmla="*/ 64 w 690"/>
              <a:gd name="T7" fmla="*/ 246 h 687"/>
              <a:gd name="T8" fmla="*/ 65 w 690"/>
              <a:gd name="T9" fmla="*/ 244 h 687"/>
              <a:gd name="T10" fmla="*/ 76 w 690"/>
              <a:gd name="T11" fmla="*/ 251 h 687"/>
              <a:gd name="T12" fmla="*/ 122 w 690"/>
              <a:gd name="T13" fmla="*/ 299 h 687"/>
              <a:gd name="T14" fmla="*/ 132 w 690"/>
              <a:gd name="T15" fmla="*/ 266 h 687"/>
              <a:gd name="T16" fmla="*/ 145 w 690"/>
              <a:gd name="T17" fmla="*/ 236 h 687"/>
              <a:gd name="T18" fmla="*/ 162 w 690"/>
              <a:gd name="T19" fmla="*/ 209 h 687"/>
              <a:gd name="T20" fmla="*/ 183 w 690"/>
              <a:gd name="T21" fmla="*/ 183 h 687"/>
              <a:gd name="T22" fmla="*/ 209 w 690"/>
              <a:gd name="T23" fmla="*/ 163 h 687"/>
              <a:gd name="T24" fmla="*/ 236 w 690"/>
              <a:gd name="T25" fmla="*/ 144 h 687"/>
              <a:gd name="T26" fmla="*/ 266 w 690"/>
              <a:gd name="T27" fmla="*/ 131 h 687"/>
              <a:gd name="T28" fmla="*/ 298 w 690"/>
              <a:gd name="T29" fmla="*/ 121 h 687"/>
              <a:gd name="T30" fmla="*/ 300 w 690"/>
              <a:gd name="T31" fmla="*/ 0 h 687"/>
              <a:gd name="T32" fmla="*/ 271 w 690"/>
              <a:gd name="T33" fmla="*/ 5 h 687"/>
              <a:gd name="T34" fmla="*/ 216 w 690"/>
              <a:gd name="T35" fmla="*/ 22 h 687"/>
              <a:gd name="T36" fmla="*/ 165 w 690"/>
              <a:gd name="T37" fmla="*/ 48 h 687"/>
              <a:gd name="T38" fmla="*/ 118 w 690"/>
              <a:gd name="T39" fmla="*/ 81 h 687"/>
              <a:gd name="T40" fmla="*/ 79 w 690"/>
              <a:gd name="T41" fmla="*/ 121 h 687"/>
              <a:gd name="T42" fmla="*/ 46 w 690"/>
              <a:gd name="T43" fmla="*/ 168 h 687"/>
              <a:gd name="T44" fmla="*/ 21 w 690"/>
              <a:gd name="T45" fmla="*/ 219 h 687"/>
              <a:gd name="T46" fmla="*/ 5 w 690"/>
              <a:gd name="T47" fmla="*/ 275 h 687"/>
              <a:gd name="T48" fmla="*/ 51 w 690"/>
              <a:gd name="T49" fmla="*/ 251 h 687"/>
              <a:gd name="T50" fmla="*/ 640 w 690"/>
              <a:gd name="T51" fmla="*/ 434 h 687"/>
              <a:gd name="T52" fmla="*/ 635 w 690"/>
              <a:gd name="T53" fmla="*/ 437 h 687"/>
              <a:gd name="T54" fmla="*/ 629 w 690"/>
              <a:gd name="T55" fmla="*/ 439 h 687"/>
              <a:gd name="T56" fmla="*/ 628 w 690"/>
              <a:gd name="T57" fmla="*/ 439 h 687"/>
              <a:gd name="T58" fmla="*/ 626 w 690"/>
              <a:gd name="T59" fmla="*/ 439 h 687"/>
              <a:gd name="T60" fmla="*/ 616 w 690"/>
              <a:gd name="T61" fmla="*/ 434 h 687"/>
              <a:gd name="T62" fmla="*/ 616 w 690"/>
              <a:gd name="T63" fmla="*/ 434 h 687"/>
              <a:gd name="T64" fmla="*/ 569 w 690"/>
              <a:gd name="T65" fmla="*/ 384 h 687"/>
              <a:gd name="T66" fmla="*/ 561 w 690"/>
              <a:gd name="T67" fmla="*/ 418 h 687"/>
              <a:gd name="T68" fmla="*/ 546 w 690"/>
              <a:gd name="T69" fmla="*/ 448 h 687"/>
              <a:gd name="T70" fmla="*/ 529 w 690"/>
              <a:gd name="T71" fmla="*/ 478 h 687"/>
              <a:gd name="T72" fmla="*/ 507 w 690"/>
              <a:gd name="T73" fmla="*/ 503 h 687"/>
              <a:gd name="T74" fmla="*/ 481 w 690"/>
              <a:gd name="T75" fmla="*/ 525 h 687"/>
              <a:gd name="T76" fmla="*/ 453 w 690"/>
              <a:gd name="T77" fmla="*/ 544 h 687"/>
              <a:gd name="T78" fmla="*/ 421 w 690"/>
              <a:gd name="T79" fmla="*/ 557 h 687"/>
              <a:gd name="T80" fmla="*/ 388 w 690"/>
              <a:gd name="T81" fmla="*/ 567 h 687"/>
              <a:gd name="T82" fmla="*/ 394 w 690"/>
              <a:gd name="T83" fmla="*/ 687 h 687"/>
              <a:gd name="T84" fmla="*/ 424 w 690"/>
              <a:gd name="T85" fmla="*/ 682 h 687"/>
              <a:gd name="T86" fmla="*/ 479 w 690"/>
              <a:gd name="T87" fmla="*/ 663 h 687"/>
              <a:gd name="T88" fmla="*/ 529 w 690"/>
              <a:gd name="T89" fmla="*/ 638 h 687"/>
              <a:gd name="T90" fmla="*/ 574 w 690"/>
              <a:gd name="T91" fmla="*/ 604 h 687"/>
              <a:gd name="T92" fmla="*/ 613 w 690"/>
              <a:gd name="T93" fmla="*/ 563 h 687"/>
              <a:gd name="T94" fmla="*/ 646 w 690"/>
              <a:gd name="T95" fmla="*/ 517 h 687"/>
              <a:gd name="T96" fmla="*/ 670 w 690"/>
              <a:gd name="T97" fmla="*/ 466 h 687"/>
              <a:gd name="T98" fmla="*/ 686 w 690"/>
              <a:gd name="T99" fmla="*/ 409 h 687"/>
              <a:gd name="T100" fmla="*/ 640 w 690"/>
              <a:gd name="T101" fmla="*/ 434 h 68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690" h="687">
                <a:moveTo>
                  <a:pt x="54" y="253"/>
                </a:moveTo>
                <a:lnTo>
                  <a:pt x="51" y="251"/>
                </a:lnTo>
                <a:lnTo>
                  <a:pt x="51" y="251"/>
                </a:lnTo>
                <a:lnTo>
                  <a:pt x="57" y="247"/>
                </a:lnTo>
                <a:lnTo>
                  <a:pt x="62" y="244"/>
                </a:lnTo>
                <a:lnTo>
                  <a:pt x="62" y="244"/>
                </a:lnTo>
                <a:lnTo>
                  <a:pt x="64" y="246"/>
                </a:lnTo>
                <a:lnTo>
                  <a:pt x="64" y="246"/>
                </a:lnTo>
                <a:lnTo>
                  <a:pt x="65" y="244"/>
                </a:lnTo>
                <a:lnTo>
                  <a:pt x="65" y="244"/>
                </a:lnTo>
                <a:lnTo>
                  <a:pt x="71" y="247"/>
                </a:lnTo>
                <a:lnTo>
                  <a:pt x="76" y="251"/>
                </a:lnTo>
                <a:lnTo>
                  <a:pt x="122" y="299"/>
                </a:lnTo>
                <a:lnTo>
                  <a:pt x="122" y="299"/>
                </a:lnTo>
                <a:lnTo>
                  <a:pt x="126" y="282"/>
                </a:lnTo>
                <a:lnTo>
                  <a:pt x="132" y="266"/>
                </a:lnTo>
                <a:lnTo>
                  <a:pt x="138" y="251"/>
                </a:lnTo>
                <a:lnTo>
                  <a:pt x="145" y="236"/>
                </a:lnTo>
                <a:lnTo>
                  <a:pt x="153" y="222"/>
                </a:lnTo>
                <a:lnTo>
                  <a:pt x="162" y="209"/>
                </a:lnTo>
                <a:lnTo>
                  <a:pt x="172" y="196"/>
                </a:lnTo>
                <a:lnTo>
                  <a:pt x="183" y="183"/>
                </a:lnTo>
                <a:lnTo>
                  <a:pt x="195" y="172"/>
                </a:lnTo>
                <a:lnTo>
                  <a:pt x="209" y="163"/>
                </a:lnTo>
                <a:lnTo>
                  <a:pt x="222" y="153"/>
                </a:lnTo>
                <a:lnTo>
                  <a:pt x="236" y="144"/>
                </a:lnTo>
                <a:lnTo>
                  <a:pt x="250" y="137"/>
                </a:lnTo>
                <a:lnTo>
                  <a:pt x="266" y="131"/>
                </a:lnTo>
                <a:lnTo>
                  <a:pt x="282" y="125"/>
                </a:lnTo>
                <a:lnTo>
                  <a:pt x="298" y="121"/>
                </a:lnTo>
                <a:lnTo>
                  <a:pt x="363" y="60"/>
                </a:lnTo>
                <a:lnTo>
                  <a:pt x="300" y="0"/>
                </a:lnTo>
                <a:lnTo>
                  <a:pt x="300" y="0"/>
                </a:lnTo>
                <a:lnTo>
                  <a:pt x="271" y="5"/>
                </a:lnTo>
                <a:lnTo>
                  <a:pt x="243" y="12"/>
                </a:lnTo>
                <a:lnTo>
                  <a:pt x="216" y="22"/>
                </a:lnTo>
                <a:lnTo>
                  <a:pt x="189" y="33"/>
                </a:lnTo>
                <a:lnTo>
                  <a:pt x="165" y="48"/>
                </a:lnTo>
                <a:lnTo>
                  <a:pt x="140" y="64"/>
                </a:lnTo>
                <a:lnTo>
                  <a:pt x="118" y="81"/>
                </a:lnTo>
                <a:lnTo>
                  <a:pt x="98" y="100"/>
                </a:lnTo>
                <a:lnTo>
                  <a:pt x="79" y="121"/>
                </a:lnTo>
                <a:lnTo>
                  <a:pt x="62" y="143"/>
                </a:lnTo>
                <a:lnTo>
                  <a:pt x="46" y="168"/>
                </a:lnTo>
                <a:lnTo>
                  <a:pt x="33" y="192"/>
                </a:lnTo>
                <a:lnTo>
                  <a:pt x="21" y="219"/>
                </a:lnTo>
                <a:lnTo>
                  <a:pt x="12" y="246"/>
                </a:lnTo>
                <a:lnTo>
                  <a:pt x="5" y="275"/>
                </a:lnTo>
                <a:lnTo>
                  <a:pt x="0" y="304"/>
                </a:lnTo>
                <a:lnTo>
                  <a:pt x="51" y="251"/>
                </a:lnTo>
                <a:lnTo>
                  <a:pt x="54" y="253"/>
                </a:lnTo>
                <a:close/>
                <a:moveTo>
                  <a:pt x="640" y="434"/>
                </a:moveTo>
                <a:lnTo>
                  <a:pt x="640" y="434"/>
                </a:lnTo>
                <a:lnTo>
                  <a:pt x="635" y="437"/>
                </a:lnTo>
                <a:lnTo>
                  <a:pt x="629" y="439"/>
                </a:lnTo>
                <a:lnTo>
                  <a:pt x="629" y="439"/>
                </a:lnTo>
                <a:lnTo>
                  <a:pt x="628" y="439"/>
                </a:lnTo>
                <a:lnTo>
                  <a:pt x="628" y="439"/>
                </a:lnTo>
                <a:lnTo>
                  <a:pt x="626" y="439"/>
                </a:lnTo>
                <a:lnTo>
                  <a:pt x="626" y="439"/>
                </a:lnTo>
                <a:lnTo>
                  <a:pt x="620" y="437"/>
                </a:lnTo>
                <a:lnTo>
                  <a:pt x="616" y="434"/>
                </a:lnTo>
                <a:lnTo>
                  <a:pt x="618" y="430"/>
                </a:lnTo>
                <a:lnTo>
                  <a:pt x="616" y="434"/>
                </a:lnTo>
                <a:lnTo>
                  <a:pt x="569" y="384"/>
                </a:lnTo>
                <a:lnTo>
                  <a:pt x="569" y="384"/>
                </a:lnTo>
                <a:lnTo>
                  <a:pt x="565" y="401"/>
                </a:lnTo>
                <a:lnTo>
                  <a:pt x="561" y="418"/>
                </a:lnTo>
                <a:lnTo>
                  <a:pt x="553" y="434"/>
                </a:lnTo>
                <a:lnTo>
                  <a:pt x="546" y="448"/>
                </a:lnTo>
                <a:lnTo>
                  <a:pt x="539" y="463"/>
                </a:lnTo>
                <a:lnTo>
                  <a:pt x="529" y="478"/>
                </a:lnTo>
                <a:lnTo>
                  <a:pt x="518" y="491"/>
                </a:lnTo>
                <a:lnTo>
                  <a:pt x="507" y="503"/>
                </a:lnTo>
                <a:lnTo>
                  <a:pt x="495" y="514"/>
                </a:lnTo>
                <a:lnTo>
                  <a:pt x="481" y="525"/>
                </a:lnTo>
                <a:lnTo>
                  <a:pt x="468" y="535"/>
                </a:lnTo>
                <a:lnTo>
                  <a:pt x="453" y="544"/>
                </a:lnTo>
                <a:lnTo>
                  <a:pt x="437" y="551"/>
                </a:lnTo>
                <a:lnTo>
                  <a:pt x="421" y="557"/>
                </a:lnTo>
                <a:lnTo>
                  <a:pt x="405" y="563"/>
                </a:lnTo>
                <a:lnTo>
                  <a:pt x="388" y="567"/>
                </a:lnTo>
                <a:lnTo>
                  <a:pt x="329" y="623"/>
                </a:lnTo>
                <a:lnTo>
                  <a:pt x="394" y="687"/>
                </a:lnTo>
                <a:lnTo>
                  <a:pt x="394" y="687"/>
                </a:lnTo>
                <a:lnTo>
                  <a:pt x="424" y="682"/>
                </a:lnTo>
                <a:lnTo>
                  <a:pt x="452" y="674"/>
                </a:lnTo>
                <a:lnTo>
                  <a:pt x="479" y="663"/>
                </a:lnTo>
                <a:lnTo>
                  <a:pt x="504" y="652"/>
                </a:lnTo>
                <a:lnTo>
                  <a:pt x="529" y="638"/>
                </a:lnTo>
                <a:lnTo>
                  <a:pt x="552" y="622"/>
                </a:lnTo>
                <a:lnTo>
                  <a:pt x="574" y="604"/>
                </a:lnTo>
                <a:lnTo>
                  <a:pt x="595" y="584"/>
                </a:lnTo>
                <a:lnTo>
                  <a:pt x="613" y="563"/>
                </a:lnTo>
                <a:lnTo>
                  <a:pt x="630" y="541"/>
                </a:lnTo>
                <a:lnTo>
                  <a:pt x="646" y="517"/>
                </a:lnTo>
                <a:lnTo>
                  <a:pt x="659" y="491"/>
                </a:lnTo>
                <a:lnTo>
                  <a:pt x="670" y="466"/>
                </a:lnTo>
                <a:lnTo>
                  <a:pt x="679" y="437"/>
                </a:lnTo>
                <a:lnTo>
                  <a:pt x="686" y="409"/>
                </a:lnTo>
                <a:lnTo>
                  <a:pt x="690" y="380"/>
                </a:lnTo>
                <a:lnTo>
                  <a:pt x="640" y="434"/>
                </a:lnTo>
                <a:close/>
              </a:path>
            </a:pathLst>
          </a:custGeom>
          <a:solidFill>
            <a:srgbClr val="D4E8C6"/>
          </a:solidFill>
          <a:ln>
            <a:solidFill>
              <a:schemeClr val="bg2">
                <a:lumMod val="50000"/>
              </a:schemeClr>
            </a:solidFill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CA" sz="1799" b="1">
              <a:solidFill>
                <a:srgbClr val="000000"/>
              </a:solidFill>
            </a:endParaRPr>
          </a:p>
        </p:txBody>
      </p:sp>
      <p:sp>
        <p:nvSpPr>
          <p:cNvPr id="215" name="Freeform 6"/>
          <p:cNvSpPr>
            <a:spLocks/>
          </p:cNvSpPr>
          <p:nvPr/>
        </p:nvSpPr>
        <p:spPr bwMode="auto">
          <a:xfrm>
            <a:off x="9513743" y="3846193"/>
            <a:ext cx="254735" cy="303657"/>
          </a:xfrm>
          <a:custGeom>
            <a:avLst/>
            <a:gdLst>
              <a:gd name="T0" fmla="*/ 181 w 303"/>
              <a:gd name="T1" fmla="*/ 297 h 360"/>
              <a:gd name="T2" fmla="*/ 242 w 303"/>
              <a:gd name="T3" fmla="*/ 360 h 360"/>
              <a:gd name="T4" fmla="*/ 303 w 303"/>
              <a:gd name="T5" fmla="*/ 296 h 360"/>
              <a:gd name="T6" fmla="*/ 303 w 303"/>
              <a:gd name="T7" fmla="*/ 296 h 360"/>
              <a:gd name="T8" fmla="*/ 298 w 303"/>
              <a:gd name="T9" fmla="*/ 267 h 360"/>
              <a:gd name="T10" fmla="*/ 289 w 303"/>
              <a:gd name="T11" fmla="*/ 239 h 360"/>
              <a:gd name="T12" fmla="*/ 280 w 303"/>
              <a:gd name="T13" fmla="*/ 212 h 360"/>
              <a:gd name="T14" fmla="*/ 269 w 303"/>
              <a:gd name="T15" fmla="*/ 187 h 360"/>
              <a:gd name="T16" fmla="*/ 254 w 303"/>
              <a:gd name="T17" fmla="*/ 162 h 360"/>
              <a:gd name="T18" fmla="*/ 238 w 303"/>
              <a:gd name="T19" fmla="*/ 139 h 360"/>
              <a:gd name="T20" fmla="*/ 221 w 303"/>
              <a:gd name="T21" fmla="*/ 117 h 360"/>
              <a:gd name="T22" fmla="*/ 201 w 303"/>
              <a:gd name="T23" fmla="*/ 96 h 360"/>
              <a:gd name="T24" fmla="*/ 181 w 303"/>
              <a:gd name="T25" fmla="*/ 78 h 360"/>
              <a:gd name="T26" fmla="*/ 159 w 303"/>
              <a:gd name="T27" fmla="*/ 61 h 360"/>
              <a:gd name="T28" fmla="*/ 135 w 303"/>
              <a:gd name="T29" fmla="*/ 45 h 360"/>
              <a:gd name="T30" fmla="*/ 111 w 303"/>
              <a:gd name="T31" fmla="*/ 33 h 360"/>
              <a:gd name="T32" fmla="*/ 84 w 303"/>
              <a:gd name="T33" fmla="*/ 21 h 360"/>
              <a:gd name="T34" fmla="*/ 57 w 303"/>
              <a:gd name="T35" fmla="*/ 12 h 360"/>
              <a:gd name="T36" fmla="*/ 29 w 303"/>
              <a:gd name="T37" fmla="*/ 5 h 360"/>
              <a:gd name="T38" fmla="*/ 0 w 303"/>
              <a:gd name="T39" fmla="*/ 0 h 360"/>
              <a:gd name="T40" fmla="*/ 51 w 303"/>
              <a:gd name="T41" fmla="*/ 49 h 360"/>
              <a:gd name="T42" fmla="*/ 51 w 303"/>
              <a:gd name="T43" fmla="*/ 49 h 360"/>
              <a:gd name="T44" fmla="*/ 55 w 303"/>
              <a:gd name="T45" fmla="*/ 54 h 360"/>
              <a:gd name="T46" fmla="*/ 56 w 303"/>
              <a:gd name="T47" fmla="*/ 60 h 360"/>
              <a:gd name="T48" fmla="*/ 56 w 303"/>
              <a:gd name="T49" fmla="*/ 60 h 360"/>
              <a:gd name="T50" fmla="*/ 56 w 303"/>
              <a:gd name="T51" fmla="*/ 61 h 360"/>
              <a:gd name="T52" fmla="*/ 56 w 303"/>
              <a:gd name="T53" fmla="*/ 61 h 360"/>
              <a:gd name="T54" fmla="*/ 56 w 303"/>
              <a:gd name="T55" fmla="*/ 61 h 360"/>
              <a:gd name="T56" fmla="*/ 56 w 303"/>
              <a:gd name="T57" fmla="*/ 61 h 360"/>
              <a:gd name="T58" fmla="*/ 55 w 303"/>
              <a:gd name="T59" fmla="*/ 67 h 360"/>
              <a:gd name="T60" fmla="*/ 51 w 303"/>
              <a:gd name="T61" fmla="*/ 73 h 360"/>
              <a:gd name="T62" fmla="*/ 49 w 303"/>
              <a:gd name="T63" fmla="*/ 71 h 360"/>
              <a:gd name="T64" fmla="*/ 51 w 303"/>
              <a:gd name="T65" fmla="*/ 73 h 360"/>
              <a:gd name="T66" fmla="*/ 0 w 303"/>
              <a:gd name="T67" fmla="*/ 121 h 360"/>
              <a:gd name="T68" fmla="*/ 0 w 303"/>
              <a:gd name="T69" fmla="*/ 121 h 360"/>
              <a:gd name="T70" fmla="*/ 17 w 303"/>
              <a:gd name="T71" fmla="*/ 125 h 360"/>
              <a:gd name="T72" fmla="*/ 33 w 303"/>
              <a:gd name="T73" fmla="*/ 129 h 360"/>
              <a:gd name="T74" fmla="*/ 49 w 303"/>
              <a:gd name="T75" fmla="*/ 136 h 360"/>
              <a:gd name="T76" fmla="*/ 63 w 303"/>
              <a:gd name="T77" fmla="*/ 143 h 360"/>
              <a:gd name="T78" fmla="*/ 78 w 303"/>
              <a:gd name="T79" fmla="*/ 151 h 360"/>
              <a:gd name="T80" fmla="*/ 92 w 303"/>
              <a:gd name="T81" fmla="*/ 160 h 360"/>
              <a:gd name="T82" fmla="*/ 105 w 303"/>
              <a:gd name="T83" fmla="*/ 171 h 360"/>
              <a:gd name="T84" fmla="*/ 117 w 303"/>
              <a:gd name="T85" fmla="*/ 182 h 360"/>
              <a:gd name="T86" fmla="*/ 128 w 303"/>
              <a:gd name="T87" fmla="*/ 193 h 360"/>
              <a:gd name="T88" fmla="*/ 139 w 303"/>
              <a:gd name="T89" fmla="*/ 206 h 360"/>
              <a:gd name="T90" fmla="*/ 149 w 303"/>
              <a:gd name="T91" fmla="*/ 220 h 360"/>
              <a:gd name="T92" fmla="*/ 157 w 303"/>
              <a:gd name="T93" fmla="*/ 233 h 360"/>
              <a:gd name="T94" fmla="*/ 165 w 303"/>
              <a:gd name="T95" fmla="*/ 249 h 360"/>
              <a:gd name="T96" fmla="*/ 172 w 303"/>
              <a:gd name="T97" fmla="*/ 264 h 360"/>
              <a:gd name="T98" fmla="*/ 177 w 303"/>
              <a:gd name="T99" fmla="*/ 280 h 360"/>
              <a:gd name="T100" fmla="*/ 181 w 303"/>
              <a:gd name="T101" fmla="*/ 297 h 360"/>
              <a:gd name="T102" fmla="*/ 181 w 303"/>
              <a:gd name="T103" fmla="*/ 297 h 3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303" h="360">
                <a:moveTo>
                  <a:pt x="181" y="297"/>
                </a:moveTo>
                <a:lnTo>
                  <a:pt x="242" y="360"/>
                </a:lnTo>
                <a:lnTo>
                  <a:pt x="303" y="296"/>
                </a:lnTo>
                <a:lnTo>
                  <a:pt x="303" y="296"/>
                </a:lnTo>
                <a:lnTo>
                  <a:pt x="298" y="267"/>
                </a:lnTo>
                <a:lnTo>
                  <a:pt x="289" y="239"/>
                </a:lnTo>
                <a:lnTo>
                  <a:pt x="280" y="212"/>
                </a:lnTo>
                <a:lnTo>
                  <a:pt x="269" y="187"/>
                </a:lnTo>
                <a:lnTo>
                  <a:pt x="254" y="162"/>
                </a:lnTo>
                <a:lnTo>
                  <a:pt x="238" y="139"/>
                </a:lnTo>
                <a:lnTo>
                  <a:pt x="221" y="117"/>
                </a:lnTo>
                <a:lnTo>
                  <a:pt x="201" y="96"/>
                </a:lnTo>
                <a:lnTo>
                  <a:pt x="181" y="78"/>
                </a:lnTo>
                <a:lnTo>
                  <a:pt x="159" y="61"/>
                </a:lnTo>
                <a:lnTo>
                  <a:pt x="135" y="45"/>
                </a:lnTo>
                <a:lnTo>
                  <a:pt x="111" y="33"/>
                </a:lnTo>
                <a:lnTo>
                  <a:pt x="84" y="21"/>
                </a:lnTo>
                <a:lnTo>
                  <a:pt x="57" y="12"/>
                </a:lnTo>
                <a:lnTo>
                  <a:pt x="29" y="5"/>
                </a:lnTo>
                <a:lnTo>
                  <a:pt x="0" y="0"/>
                </a:lnTo>
                <a:lnTo>
                  <a:pt x="51" y="49"/>
                </a:lnTo>
                <a:lnTo>
                  <a:pt x="51" y="49"/>
                </a:lnTo>
                <a:lnTo>
                  <a:pt x="55" y="54"/>
                </a:lnTo>
                <a:lnTo>
                  <a:pt x="56" y="60"/>
                </a:lnTo>
                <a:lnTo>
                  <a:pt x="56" y="60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6" y="61"/>
                </a:lnTo>
                <a:lnTo>
                  <a:pt x="55" y="67"/>
                </a:lnTo>
                <a:lnTo>
                  <a:pt x="51" y="73"/>
                </a:lnTo>
                <a:lnTo>
                  <a:pt x="49" y="71"/>
                </a:lnTo>
                <a:lnTo>
                  <a:pt x="51" y="73"/>
                </a:lnTo>
                <a:lnTo>
                  <a:pt x="0" y="121"/>
                </a:lnTo>
                <a:lnTo>
                  <a:pt x="0" y="121"/>
                </a:lnTo>
                <a:lnTo>
                  <a:pt x="17" y="125"/>
                </a:lnTo>
                <a:lnTo>
                  <a:pt x="33" y="129"/>
                </a:lnTo>
                <a:lnTo>
                  <a:pt x="49" y="136"/>
                </a:lnTo>
                <a:lnTo>
                  <a:pt x="63" y="143"/>
                </a:lnTo>
                <a:lnTo>
                  <a:pt x="78" y="151"/>
                </a:lnTo>
                <a:lnTo>
                  <a:pt x="92" y="160"/>
                </a:lnTo>
                <a:lnTo>
                  <a:pt x="105" y="171"/>
                </a:lnTo>
                <a:lnTo>
                  <a:pt x="117" y="182"/>
                </a:lnTo>
                <a:lnTo>
                  <a:pt x="128" y="193"/>
                </a:lnTo>
                <a:lnTo>
                  <a:pt x="139" y="206"/>
                </a:lnTo>
                <a:lnTo>
                  <a:pt x="149" y="220"/>
                </a:lnTo>
                <a:lnTo>
                  <a:pt x="157" y="233"/>
                </a:lnTo>
                <a:lnTo>
                  <a:pt x="165" y="249"/>
                </a:lnTo>
                <a:lnTo>
                  <a:pt x="172" y="264"/>
                </a:lnTo>
                <a:lnTo>
                  <a:pt x="177" y="280"/>
                </a:lnTo>
                <a:lnTo>
                  <a:pt x="181" y="297"/>
                </a:lnTo>
                <a:lnTo>
                  <a:pt x="181" y="297"/>
                </a:lnTo>
                <a:close/>
              </a:path>
            </a:pathLst>
          </a:custGeom>
          <a:solidFill>
            <a:srgbClr val="A9D18E"/>
          </a:solidFill>
          <a:ln>
            <a:solidFill>
              <a:schemeClr val="bg2">
                <a:lumMod val="50000"/>
              </a:schemeClr>
            </a:solidFill>
          </a:ln>
          <a:extLst/>
        </p:spPr>
        <p:txBody>
          <a:bodyPr vert="horz" wrap="square" lIns="68562" tIns="34281" rIns="68562" bIns="34281" numCol="1" anchor="t" anchorCtr="0" compatLnSpc="1">
            <a:prstTxWarp prst="textNoShape">
              <a:avLst/>
            </a:prstTxWarp>
          </a:bodyPr>
          <a:lstStyle/>
          <a:p>
            <a:endParaRPr lang="en-CA" sz="1799" b="1">
              <a:solidFill>
                <a:srgbClr val="000000"/>
              </a:solidFill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5933650" y="2574941"/>
            <a:ext cx="2443761" cy="3052005"/>
          </a:xfrm>
          <a:prstGeom prst="rect">
            <a:avLst/>
          </a:prstGeom>
          <a:noFill/>
          <a:ln w="19050">
            <a:solidFill>
              <a:srgbClr val="FF863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sp>
        <p:nvSpPr>
          <p:cNvPr id="123" name="Down Arrow 122"/>
          <p:cNvSpPr/>
          <p:nvPr/>
        </p:nvSpPr>
        <p:spPr>
          <a:xfrm rot="16200000">
            <a:off x="3397675" y="4037520"/>
            <a:ext cx="354364" cy="237433"/>
          </a:xfrm>
          <a:prstGeom prst="downArrow">
            <a:avLst/>
          </a:prstGeom>
          <a:solidFill>
            <a:schemeClr val="accent6">
              <a:lumMod val="40000"/>
              <a:lumOff val="6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131" name="Down Arrow 130"/>
          <p:cNvSpPr/>
          <p:nvPr/>
        </p:nvSpPr>
        <p:spPr>
          <a:xfrm rot="16200000">
            <a:off x="5904733" y="4016538"/>
            <a:ext cx="354364" cy="301296"/>
          </a:xfrm>
          <a:prstGeom prst="downArrow">
            <a:avLst/>
          </a:prstGeom>
          <a:solidFill>
            <a:srgbClr val="D8D4BA"/>
          </a:solidFill>
          <a:ln w="25400" cap="flat" cmpd="sng" algn="ctr">
            <a:solidFill>
              <a:schemeClr val="accent3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200" name="Down Arrow 199"/>
          <p:cNvSpPr/>
          <p:nvPr/>
        </p:nvSpPr>
        <p:spPr>
          <a:xfrm rot="16200000">
            <a:off x="8353898" y="4016143"/>
            <a:ext cx="354364" cy="302085"/>
          </a:xfrm>
          <a:prstGeom prst="downArrow">
            <a:avLst/>
          </a:prstGeom>
          <a:solidFill>
            <a:srgbClr val="FFD7BD"/>
          </a:solidFill>
          <a:ln w="25400" cap="flat" cmpd="sng" algn="ctr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CA" sz="1799" b="1" kern="0">
              <a:solidFill>
                <a:prstClr val="white"/>
              </a:solidFill>
            </a:endParaRPr>
          </a:p>
        </p:txBody>
      </p:sp>
      <p:sp>
        <p:nvSpPr>
          <p:cNvPr id="218" name="Flowchart: Process 217"/>
          <p:cNvSpPr/>
          <p:nvPr/>
        </p:nvSpPr>
        <p:spPr>
          <a:xfrm>
            <a:off x="6420475" y="3073771"/>
            <a:ext cx="373376" cy="403991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sp>
        <p:nvSpPr>
          <p:cNvPr id="219" name="Flowchart: Process 218"/>
          <p:cNvSpPr/>
          <p:nvPr/>
        </p:nvSpPr>
        <p:spPr>
          <a:xfrm>
            <a:off x="6083053" y="3292847"/>
            <a:ext cx="555654" cy="401184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sp>
        <p:nvSpPr>
          <p:cNvPr id="220" name="Flowchart: Process 219"/>
          <p:cNvSpPr/>
          <p:nvPr/>
        </p:nvSpPr>
        <p:spPr>
          <a:xfrm>
            <a:off x="6527074" y="3372744"/>
            <a:ext cx="554975" cy="321288"/>
          </a:xfrm>
          <a:prstGeom prst="flowChartProcess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31388" y="3039383"/>
            <a:ext cx="31282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dirty="0">
                <a:solidFill>
                  <a:srgbClr val="FFFFFF"/>
                </a:solidFill>
              </a:rPr>
              <a:t>1</a:t>
            </a:r>
          </a:p>
        </p:txBody>
      </p:sp>
      <p:sp>
        <p:nvSpPr>
          <p:cNvPr id="221" name="TextBox 220"/>
          <p:cNvSpPr txBox="1"/>
          <p:nvPr/>
        </p:nvSpPr>
        <p:spPr>
          <a:xfrm>
            <a:off x="6132277" y="3294941"/>
            <a:ext cx="31282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dirty="0">
                <a:solidFill>
                  <a:srgbClr val="FFFFFF"/>
                </a:solidFill>
              </a:rPr>
              <a:t>2</a:t>
            </a:r>
          </a:p>
        </p:txBody>
      </p:sp>
      <p:sp>
        <p:nvSpPr>
          <p:cNvPr id="222" name="TextBox 221"/>
          <p:cNvSpPr txBox="1"/>
          <p:nvPr/>
        </p:nvSpPr>
        <p:spPr>
          <a:xfrm>
            <a:off x="6753442" y="3347721"/>
            <a:ext cx="31282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dirty="0">
                <a:solidFill>
                  <a:srgbClr val="FFFFFF"/>
                </a:solidFill>
              </a:rPr>
              <a:t>3</a:t>
            </a:r>
          </a:p>
        </p:txBody>
      </p:sp>
      <p:sp>
        <p:nvSpPr>
          <p:cNvPr id="110" name="Rectangle 109"/>
          <p:cNvSpPr/>
          <p:nvPr/>
        </p:nvSpPr>
        <p:spPr>
          <a:xfrm>
            <a:off x="3456140" y="2574941"/>
            <a:ext cx="2473250" cy="3052005"/>
          </a:xfrm>
          <a:prstGeom prst="rect">
            <a:avLst/>
          </a:prstGeom>
          <a:noFill/>
          <a:ln w="19050">
            <a:solidFill>
              <a:srgbClr val="8672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19268" y="2574942"/>
            <a:ext cx="2539357" cy="3050819"/>
          </a:xfrm>
          <a:prstGeom prst="rect">
            <a:avLst/>
          </a:prstGeom>
          <a:noFill/>
          <a:ln w="19050">
            <a:solidFill>
              <a:srgbClr val="2E868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458222" y="3110296"/>
            <a:ext cx="850764" cy="610715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9798638" y="4581207"/>
            <a:ext cx="588167" cy="583059"/>
            <a:chOff x="10925223" y="4332550"/>
            <a:chExt cx="588320" cy="583211"/>
          </a:xfrm>
        </p:grpSpPr>
        <p:sp>
          <p:nvSpPr>
            <p:cNvPr id="12" name="Oval 11"/>
            <p:cNvSpPr/>
            <p:nvPr/>
          </p:nvSpPr>
          <p:spPr>
            <a:xfrm>
              <a:off x="10925223" y="4332550"/>
              <a:ext cx="588320" cy="583211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223" name="Oval 222"/>
            <p:cNvSpPr/>
            <p:nvPr/>
          </p:nvSpPr>
          <p:spPr>
            <a:xfrm>
              <a:off x="10975984" y="4382870"/>
              <a:ext cx="486799" cy="482571"/>
            </a:xfrm>
            <a:prstGeom prst="ellipse">
              <a:avLst/>
            </a:prstGeom>
            <a:solidFill>
              <a:srgbClr val="FFE0C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224" name="Oval 223"/>
            <p:cNvSpPr/>
            <p:nvPr/>
          </p:nvSpPr>
          <p:spPr>
            <a:xfrm>
              <a:off x="11087406" y="4493324"/>
              <a:ext cx="263954" cy="261662"/>
            </a:xfrm>
            <a:prstGeom prst="ellipse">
              <a:avLst/>
            </a:prstGeom>
            <a:solidFill>
              <a:srgbClr val="CC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225" name="Oval 224"/>
            <p:cNvSpPr/>
            <p:nvPr/>
          </p:nvSpPr>
          <p:spPr>
            <a:xfrm>
              <a:off x="11166574" y="4571804"/>
              <a:ext cx="105619" cy="104702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</p:grpSp>
      <p:sp>
        <p:nvSpPr>
          <p:cNvPr id="121" name="TextBox 120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78312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 animBg="1"/>
      <p:bldP spid="134" grpId="0" animBg="1"/>
      <p:bldP spid="198" grpId="0" animBg="1"/>
      <p:bldP spid="210" grpId="0" animBg="1"/>
      <p:bldP spid="217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8" grpId="0" animBg="1"/>
      <p:bldP spid="119" grpId="0" animBg="1"/>
      <p:bldP spid="120" grpId="0" animBg="1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2" grpId="0"/>
      <p:bldP spid="135" grpId="0"/>
      <p:bldP spid="137" grpId="0"/>
      <p:bldP spid="138" grpId="0"/>
      <p:bldP spid="139" grpId="0"/>
      <p:bldP spid="141" grpId="0" animBg="1"/>
      <p:bldP spid="142" grpId="0"/>
      <p:bldP spid="143" grpId="0"/>
      <p:bldP spid="144" grpId="0"/>
      <p:bldP spid="150" grpId="0"/>
      <p:bldP spid="151" grpId="0" animBg="1"/>
      <p:bldP spid="152" grpId="0" animBg="1"/>
      <p:bldP spid="174" grpId="0"/>
      <p:bldP spid="175" grpId="0" animBg="1"/>
      <p:bldP spid="189" grpId="0" animBg="1"/>
      <p:bldP spid="201" grpId="0" animBg="1"/>
      <p:bldP spid="206" grpId="0" animBg="1"/>
      <p:bldP spid="212" grpId="0"/>
      <p:bldP spid="213" grpId="0" animBg="1"/>
      <p:bldP spid="214" grpId="0" animBg="1"/>
      <p:bldP spid="215" grpId="0" animBg="1"/>
      <p:bldP spid="149" grpId="0" animBg="1"/>
      <p:bldP spid="123" grpId="0" animBg="1"/>
      <p:bldP spid="131" grpId="0" animBg="1"/>
      <p:bldP spid="200" grpId="0" animBg="1"/>
      <p:bldP spid="218" grpId="0" animBg="1"/>
      <p:bldP spid="219" grpId="0" animBg="1"/>
      <p:bldP spid="220" grpId="0" animBg="1"/>
      <p:bldP spid="6" grpId="0"/>
      <p:bldP spid="221" grpId="0"/>
      <p:bldP spid="222" grpId="0"/>
      <p:bldP spid="110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981844" y="729287"/>
            <a:ext cx="10121561" cy="703202"/>
          </a:xfrm>
          <a:extLst/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buClr>
                <a:schemeClr val="tx1"/>
              </a:buClr>
              <a:buSzPct val="80000"/>
              <a:buFont typeface="Arial" pitchFamily="34" charset="0"/>
            </a:pPr>
            <a:r>
              <a:rPr lang="en-CA" sz="3200" dirty="0"/>
              <a:t>Business value: </a:t>
            </a:r>
            <a:r>
              <a:rPr lang="en-CA" sz="3200" dirty="0" smtClean="0"/>
              <a:t>Who Cares and What’s </a:t>
            </a:r>
            <a:r>
              <a:rPr lang="en-CA" sz="3200" dirty="0"/>
              <a:t>Important to Stakeholders</a:t>
            </a:r>
          </a:p>
        </p:txBody>
      </p:sp>
      <p:sp>
        <p:nvSpPr>
          <p:cNvPr id="58372" name="Content Placeholder 2"/>
          <p:cNvSpPr>
            <a:spLocks noGrp="1"/>
          </p:cNvSpPr>
          <p:nvPr>
            <p:ph idx="1"/>
          </p:nvPr>
        </p:nvSpPr>
        <p:spPr>
          <a:xfrm>
            <a:off x="1413892" y="1700808"/>
            <a:ext cx="6984776" cy="3677881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9802" lvl="1" indent="0">
              <a:lnSpc>
                <a:spcPct val="100000"/>
              </a:lnSpc>
              <a:spcBef>
                <a:spcPts val="277"/>
              </a:spcBef>
              <a:buNone/>
            </a:pPr>
            <a:endParaRPr lang="en-CA" sz="1600" b="1" dirty="0">
              <a:solidFill>
                <a:schemeClr val="tx2"/>
              </a:solidFill>
            </a:endParaRPr>
          </a:p>
          <a:p>
            <a:pPr marL="509802" lvl="1" indent="0">
              <a:lnSpc>
                <a:spcPct val="100000"/>
              </a:lnSpc>
              <a:spcBef>
                <a:spcPts val="277"/>
              </a:spcBef>
              <a:buNone/>
            </a:pPr>
            <a:r>
              <a:rPr lang="en-CA" sz="2400" b="1" dirty="0" smtClean="0">
                <a:solidFill>
                  <a:schemeClr val="tx2"/>
                </a:solidFill>
              </a:rPr>
              <a:t>Exchanges</a:t>
            </a:r>
          </a:p>
          <a:p>
            <a:pPr marL="738402" lvl="2" indent="0">
              <a:lnSpc>
                <a:spcPct val="100000"/>
              </a:lnSpc>
              <a:spcBef>
                <a:spcPts val="277"/>
              </a:spcBef>
              <a:buNone/>
            </a:pPr>
            <a:r>
              <a:rPr lang="en-CA" sz="2000" dirty="0" smtClean="0">
                <a:solidFill>
                  <a:schemeClr val="tx2"/>
                </a:solidFill>
              </a:rPr>
              <a:t>Products, Services and Information</a:t>
            </a:r>
            <a:endParaRPr lang="en-CA" sz="2000" dirty="0">
              <a:solidFill>
                <a:schemeClr val="tx2"/>
              </a:solidFill>
            </a:endParaRPr>
          </a:p>
          <a:p>
            <a:pPr marL="509802" lvl="1" indent="0">
              <a:lnSpc>
                <a:spcPct val="100000"/>
              </a:lnSpc>
              <a:spcBef>
                <a:spcPts val="277"/>
              </a:spcBef>
              <a:buNone/>
            </a:pPr>
            <a:endParaRPr lang="en-CA" sz="2400" b="1" dirty="0">
              <a:solidFill>
                <a:schemeClr val="tx2"/>
              </a:solidFill>
            </a:endParaRPr>
          </a:p>
          <a:p>
            <a:pPr marL="509802" lvl="1" indent="0">
              <a:lnSpc>
                <a:spcPct val="100000"/>
              </a:lnSpc>
              <a:spcBef>
                <a:spcPts val="277"/>
              </a:spcBef>
              <a:buNone/>
            </a:pPr>
            <a:r>
              <a:rPr lang="en-CA" sz="2400" b="1" dirty="0" smtClean="0">
                <a:solidFill>
                  <a:schemeClr val="tx2"/>
                </a:solidFill>
              </a:rPr>
              <a:t>Expectations</a:t>
            </a:r>
          </a:p>
          <a:p>
            <a:pPr marL="738402" lvl="2" indent="0">
              <a:lnSpc>
                <a:spcPct val="100000"/>
              </a:lnSpc>
              <a:spcBef>
                <a:spcPts val="277"/>
              </a:spcBef>
              <a:buNone/>
            </a:pPr>
            <a:r>
              <a:rPr lang="en-CA" sz="2000" dirty="0">
                <a:solidFill>
                  <a:schemeClr val="tx2"/>
                </a:solidFill>
              </a:rPr>
              <a:t>What outcomes are important</a:t>
            </a:r>
          </a:p>
          <a:p>
            <a:pPr marL="509802" lvl="1" indent="0">
              <a:lnSpc>
                <a:spcPct val="100000"/>
              </a:lnSpc>
              <a:spcBef>
                <a:spcPts val="277"/>
              </a:spcBef>
              <a:buNone/>
            </a:pPr>
            <a:endParaRPr lang="en-CA" sz="2400" b="1" dirty="0" smtClean="0">
              <a:solidFill>
                <a:schemeClr val="tx2"/>
              </a:solidFill>
            </a:endParaRPr>
          </a:p>
          <a:p>
            <a:pPr marL="509802" lvl="1" indent="0">
              <a:lnSpc>
                <a:spcPct val="100000"/>
              </a:lnSpc>
              <a:spcBef>
                <a:spcPts val="277"/>
              </a:spcBef>
              <a:buNone/>
            </a:pPr>
            <a:r>
              <a:rPr lang="en-CA" sz="2400" b="1" dirty="0" smtClean="0">
                <a:solidFill>
                  <a:schemeClr val="tx2"/>
                </a:solidFill>
              </a:rPr>
              <a:t>Experience</a:t>
            </a:r>
          </a:p>
          <a:p>
            <a:pPr marL="738402" lvl="2" indent="0">
              <a:lnSpc>
                <a:spcPct val="100000"/>
              </a:lnSpc>
              <a:spcBef>
                <a:spcPts val="277"/>
              </a:spcBef>
              <a:buNone/>
            </a:pPr>
            <a:r>
              <a:rPr lang="en-CA" sz="2000" dirty="0">
                <a:solidFill>
                  <a:schemeClr val="tx2"/>
                </a:solidFill>
              </a:rPr>
              <a:t>Nature of </a:t>
            </a:r>
            <a:r>
              <a:rPr lang="en-CA" sz="2000" dirty="0" smtClean="0">
                <a:solidFill>
                  <a:schemeClr val="tx2"/>
                </a:solidFill>
              </a:rPr>
              <a:t>interaction</a:t>
            </a:r>
            <a:endParaRPr lang="en-CA" sz="2000" dirty="0">
              <a:solidFill>
                <a:schemeClr val="tx2"/>
              </a:solidFill>
            </a:endParaRPr>
          </a:p>
          <a:p>
            <a:pPr lvl="1">
              <a:lnSpc>
                <a:spcPct val="100000"/>
              </a:lnSpc>
              <a:spcBef>
                <a:spcPts val="277"/>
              </a:spcBef>
              <a:buFont typeface="Arial"/>
              <a:buChar char="•"/>
              <a:defRPr/>
            </a:pPr>
            <a:endParaRPr lang="en-CA" sz="1600" dirty="0">
              <a:solidFill>
                <a:schemeClr val="tx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41884" y="5354620"/>
            <a:ext cx="1013756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831"/>
              </a:spcBef>
              <a:spcAft>
                <a:spcPts val="831"/>
              </a:spcAft>
            </a:pPr>
            <a:r>
              <a:rPr lang="en-CA" sz="1600" dirty="0"/>
              <a:t>Inconsistent or conflicting business results impacting external stakeholders such as customers, regulators, etc. lowers credibility and creates potential legal liabilities</a:t>
            </a:r>
            <a:r>
              <a:rPr lang="en-CA" sz="1600" dirty="0" smtClean="0"/>
              <a:t>. </a:t>
            </a:r>
            <a:br>
              <a:rPr lang="en-CA" sz="1600" dirty="0" smtClean="0"/>
            </a:br>
            <a:r>
              <a:rPr lang="en-CA" sz="1200" dirty="0" smtClean="0">
                <a:solidFill>
                  <a:srgbClr val="FF7D29"/>
                </a:solidFill>
              </a:rPr>
              <a:t>Business </a:t>
            </a:r>
            <a:r>
              <a:rPr lang="en-CA" sz="1200" dirty="0">
                <a:solidFill>
                  <a:srgbClr val="FF7D29"/>
                </a:solidFill>
              </a:rPr>
              <a:t>Agility Manifesto IX.1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393" y="1651056"/>
            <a:ext cx="3266816" cy="32925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323613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119" y="385003"/>
            <a:ext cx="10715366" cy="761802"/>
          </a:xfrm>
          <a:extLst/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CA" sz="3200" dirty="0"/>
              <a:t>Business Agility Requires </a:t>
            </a:r>
            <a:r>
              <a:rPr lang="en-CA" sz="3200" dirty="0" smtClean="0"/>
              <a:t>Assessment </a:t>
            </a:r>
            <a:r>
              <a:rPr lang="en-CA" sz="3200" dirty="0"/>
              <a:t>of Strategic </a:t>
            </a:r>
            <a:r>
              <a:rPr lang="en-CA" sz="3200" dirty="0" smtClean="0"/>
              <a:t>Intent </a:t>
            </a:r>
            <a:r>
              <a:rPr lang="en-CA" sz="3200" dirty="0"/>
              <a:t>and the Ecosystem</a:t>
            </a: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2218584" y="1089350"/>
            <a:ext cx="7541834" cy="189806"/>
          </a:xfrm>
          <a:prstGeom prst="rect">
            <a:avLst/>
          </a:prstGeom>
        </p:spPr>
        <p:txBody>
          <a:bodyPr/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>
                <a:solidFill>
                  <a:srgbClr val="FF6400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CA" sz="1799" dirty="0"/>
              <a:t>How should we deal with the external uncertainties?</a:t>
            </a:r>
          </a:p>
          <a:p>
            <a:r>
              <a:rPr lang="en-CA" sz="1799" dirty="0"/>
              <a:t> What are the risks?</a:t>
            </a:r>
          </a:p>
        </p:txBody>
      </p:sp>
      <p:pic>
        <p:nvPicPr>
          <p:cNvPr id="74754" name="Picture 2" descr="Image result for swot analysis templat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56"/>
          <a:stretch/>
        </p:blipFill>
        <p:spPr bwMode="auto">
          <a:xfrm>
            <a:off x="9045972" y="2507562"/>
            <a:ext cx="2665064" cy="2633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ight Arrow 2"/>
          <p:cNvSpPr/>
          <p:nvPr/>
        </p:nvSpPr>
        <p:spPr>
          <a:xfrm>
            <a:off x="3430810" y="3481646"/>
            <a:ext cx="1619758" cy="667246"/>
          </a:xfrm>
          <a:prstGeom prst="rightArrow">
            <a:avLst/>
          </a:prstGeom>
          <a:solidFill>
            <a:srgbClr val="42B3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/>
          </a:p>
        </p:txBody>
      </p:sp>
      <p:sp>
        <p:nvSpPr>
          <p:cNvPr id="370" name="Right Arrow 369"/>
          <p:cNvSpPr/>
          <p:nvPr/>
        </p:nvSpPr>
        <p:spPr>
          <a:xfrm>
            <a:off x="7196298" y="3494156"/>
            <a:ext cx="1619758" cy="667246"/>
          </a:xfrm>
          <a:prstGeom prst="rightArrow">
            <a:avLst/>
          </a:prstGeom>
          <a:solidFill>
            <a:srgbClr val="42B39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/>
          </a:p>
        </p:txBody>
      </p:sp>
      <p:sp>
        <p:nvSpPr>
          <p:cNvPr id="4" name="TextBox 3"/>
          <p:cNvSpPr txBox="1"/>
          <p:nvPr/>
        </p:nvSpPr>
        <p:spPr>
          <a:xfrm>
            <a:off x="117053" y="3979615"/>
            <a:ext cx="8675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2"/>
                </a:solidFill>
              </a:rPr>
              <a:t>STEEPL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40689" y="5868076"/>
            <a:ext cx="345549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dirty="0">
                <a:solidFill>
                  <a:schemeClr val="tx2"/>
                </a:solidFill>
              </a:rPr>
              <a:t>Alternative Business Scenarios</a:t>
            </a:r>
          </a:p>
        </p:txBody>
      </p:sp>
      <p:sp>
        <p:nvSpPr>
          <p:cNvPr id="372" name="TextBox 371"/>
          <p:cNvSpPr txBox="1"/>
          <p:nvPr/>
        </p:nvSpPr>
        <p:spPr>
          <a:xfrm>
            <a:off x="11278988" y="2205934"/>
            <a:ext cx="753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600" dirty="0">
                <a:solidFill>
                  <a:schemeClr val="tx2"/>
                </a:solidFill>
              </a:rPr>
              <a:t>SWOT</a:t>
            </a:r>
          </a:p>
        </p:txBody>
      </p:sp>
      <p:pic>
        <p:nvPicPr>
          <p:cNvPr id="375" name="Picture 37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61" y="1818130"/>
            <a:ext cx="2098391" cy="2114926"/>
          </a:xfrm>
          <a:prstGeom prst="rect">
            <a:avLst/>
          </a:prstGeom>
        </p:spPr>
      </p:pic>
      <p:sp>
        <p:nvSpPr>
          <p:cNvPr id="376" name="TextBox 375"/>
          <p:cNvSpPr txBox="1"/>
          <p:nvPr/>
        </p:nvSpPr>
        <p:spPr>
          <a:xfrm>
            <a:off x="45740" y="1755185"/>
            <a:ext cx="12515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>
                <a:solidFill>
                  <a:schemeClr val="tx2"/>
                </a:solidFill>
              </a:rPr>
              <a:t>North Star</a:t>
            </a:r>
            <a:endParaRPr lang="en-CA" sz="1600" dirty="0">
              <a:solidFill>
                <a:schemeClr val="tx2"/>
              </a:solidFill>
            </a:endParaRPr>
          </a:p>
        </p:txBody>
      </p:sp>
      <p:sp>
        <p:nvSpPr>
          <p:cNvPr id="75229" name="AutoShape 530" descr="Image result for sun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3078" name="Picture 6" descr="Image result for crystal 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326" y="3306908"/>
            <a:ext cx="1786978" cy="14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5230" name="Group 75229"/>
          <p:cNvGrpSpPr/>
          <p:nvPr/>
        </p:nvGrpSpPr>
        <p:grpSpPr>
          <a:xfrm>
            <a:off x="4654252" y="1932899"/>
            <a:ext cx="1786978" cy="1323712"/>
            <a:chOff x="6530714" y="4312226"/>
            <a:chExt cx="2400300" cy="1905000"/>
          </a:xfrm>
        </p:grpSpPr>
        <p:pic>
          <p:nvPicPr>
            <p:cNvPr id="893" name="Picture 6" descr="Image result for crystal bal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0714" y="4312226"/>
              <a:ext cx="2400300" cy="190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04" name="Picture 532" descr="Related imag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9370" y="4349218"/>
              <a:ext cx="1673627" cy="1673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02" name="Picture 6" descr="Image result for crystal b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530" y="4358866"/>
            <a:ext cx="1786978" cy="1418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4" name="Picture 522" descr="Image result for lightning bol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489" y="4526501"/>
            <a:ext cx="1046207" cy="97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598" y="3927177"/>
            <a:ext cx="1763521" cy="1926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06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439" y="761933"/>
            <a:ext cx="10614614" cy="761802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 smtClean="0"/>
              <a:t>Isolate the Stable ‘Whats’ from the Dynamic ‘Hows’: </a:t>
            </a:r>
            <a:br>
              <a:rPr lang="en-US" sz="3200" dirty="0" smtClean="0"/>
            </a:br>
            <a:r>
              <a:rPr lang="en-US" sz="3200" dirty="0" smtClean="0"/>
              <a:t>Business concept Model</a:t>
            </a:r>
            <a:endParaRPr lang="en-CA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822439" y="4673866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tx2"/>
                </a:solidFill>
              </a:rPr>
              <a:t>Business Capabilities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0900" y="3029891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tx2"/>
                </a:solidFill>
              </a:rPr>
              <a:t>Business Information</a:t>
            </a:r>
          </a:p>
        </p:txBody>
      </p:sp>
      <p:pic>
        <p:nvPicPr>
          <p:cNvPr id="9" name="Picture 10" descr="Image result for gavel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3702" y="4711597"/>
            <a:ext cx="769307" cy="630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303236" y="5288922"/>
            <a:ext cx="1033093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tx2"/>
                </a:solidFill>
              </a:rPr>
              <a:t>Business Rules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034650" y="2443796"/>
            <a:ext cx="618744" cy="482191"/>
            <a:chOff x="4051197" y="4307927"/>
            <a:chExt cx="724517" cy="564621"/>
          </a:xfrm>
          <a:solidFill>
            <a:srgbClr val="CA9EFC"/>
          </a:solidFill>
        </p:grpSpPr>
        <p:sp>
          <p:nvSpPr>
            <p:cNvPr id="12" name="Rectangle 11"/>
            <p:cNvSpPr/>
            <p:nvPr/>
          </p:nvSpPr>
          <p:spPr>
            <a:xfrm>
              <a:off x="4051197" y="4307927"/>
              <a:ext cx="419717" cy="259821"/>
            </a:xfrm>
            <a:prstGeom prst="rect">
              <a:avLst/>
            </a:prstGeom>
            <a:grpFill/>
            <a:ln w="19050">
              <a:solidFill>
                <a:srgbClr val="9B6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203597" y="4460327"/>
              <a:ext cx="419717" cy="259821"/>
            </a:xfrm>
            <a:prstGeom prst="rect">
              <a:avLst/>
            </a:prstGeom>
            <a:grpFill/>
            <a:ln w="19050">
              <a:solidFill>
                <a:srgbClr val="9B6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4355997" y="4612727"/>
              <a:ext cx="419717" cy="259821"/>
            </a:xfrm>
            <a:prstGeom prst="rect">
              <a:avLst/>
            </a:prstGeom>
            <a:grpFill/>
            <a:ln w="19050">
              <a:solidFill>
                <a:srgbClr val="9B6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1125773" y="4067856"/>
            <a:ext cx="774203" cy="560657"/>
            <a:chOff x="4018198" y="2869527"/>
            <a:chExt cx="805576" cy="583376"/>
          </a:xfrm>
          <a:solidFill>
            <a:srgbClr val="CA9EFC"/>
          </a:solidFill>
        </p:grpSpPr>
        <p:sp>
          <p:nvSpPr>
            <p:cNvPr id="16" name="Hexagon 15"/>
            <p:cNvSpPr/>
            <p:nvPr/>
          </p:nvSpPr>
          <p:spPr>
            <a:xfrm>
              <a:off x="4018198" y="2869527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B63D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17" name="Hexagon 16"/>
            <p:cNvSpPr/>
            <p:nvPr/>
          </p:nvSpPr>
          <p:spPr>
            <a:xfrm>
              <a:off x="4229663" y="2987593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B63D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18" name="Hexagon 17"/>
            <p:cNvSpPr/>
            <p:nvPr/>
          </p:nvSpPr>
          <p:spPr>
            <a:xfrm>
              <a:off x="4441404" y="3089651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B63D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kern="0">
                <a:solidFill>
                  <a:prstClr val="white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9968219" y="2166651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tx2"/>
                </a:solidFill>
              </a:rPr>
              <a:t>Business Processes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10307493" y="1567082"/>
            <a:ext cx="630621" cy="471716"/>
            <a:chOff x="5279956" y="2876445"/>
            <a:chExt cx="736848" cy="551176"/>
          </a:xfrm>
          <a:solidFill>
            <a:srgbClr val="A061DB"/>
          </a:solidFill>
        </p:grpSpPr>
        <p:sp>
          <p:nvSpPr>
            <p:cNvPr id="21" name="Rounded Rectangle 196"/>
            <p:cNvSpPr/>
            <p:nvPr/>
          </p:nvSpPr>
          <p:spPr>
            <a:xfrm>
              <a:off x="5279956" y="2876445"/>
              <a:ext cx="432048" cy="246376"/>
            </a:xfrm>
            <a:prstGeom prst="roundRect">
              <a:avLst/>
            </a:prstGeom>
            <a:grpFill/>
            <a:ln w="25400" cap="flat" cmpd="sng" algn="ctr">
              <a:solidFill>
                <a:srgbClr val="65039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22" name="Rounded Rectangle 197"/>
            <p:cNvSpPr/>
            <p:nvPr/>
          </p:nvSpPr>
          <p:spPr>
            <a:xfrm>
              <a:off x="5432356" y="3028845"/>
              <a:ext cx="432048" cy="246376"/>
            </a:xfrm>
            <a:prstGeom prst="roundRect">
              <a:avLst/>
            </a:prstGeom>
            <a:grpFill/>
            <a:ln w="25400" cap="flat" cmpd="sng" algn="ctr">
              <a:solidFill>
                <a:srgbClr val="65039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23" name="Rounded Rectangle 92"/>
            <p:cNvSpPr/>
            <p:nvPr/>
          </p:nvSpPr>
          <p:spPr>
            <a:xfrm>
              <a:off x="5584756" y="3181245"/>
              <a:ext cx="432048" cy="246376"/>
            </a:xfrm>
            <a:prstGeom prst="roundRect">
              <a:avLst/>
            </a:prstGeom>
            <a:grpFill/>
            <a:ln w="25400" cap="flat" cmpd="sng" algn="ctr">
              <a:solidFill>
                <a:srgbClr val="65039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085712" y="3719780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chemeClr val="tx2"/>
                </a:solidFill>
              </a:rPr>
              <a:t>Business Performance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10454131" y="3236259"/>
            <a:ext cx="567574" cy="619880"/>
            <a:chOff x="5149769" y="4281684"/>
            <a:chExt cx="852001" cy="930518"/>
          </a:xfrm>
        </p:grpSpPr>
        <p:grpSp>
          <p:nvGrpSpPr>
            <p:cNvPr id="26" name="Group 25"/>
            <p:cNvGrpSpPr/>
            <p:nvPr/>
          </p:nvGrpSpPr>
          <p:grpSpPr>
            <a:xfrm>
              <a:off x="5149769" y="4281684"/>
              <a:ext cx="594277" cy="576064"/>
              <a:chOff x="1302954" y="4293096"/>
              <a:chExt cx="1695207" cy="1512168"/>
            </a:xfrm>
          </p:grpSpPr>
          <p:sp>
            <p:nvSpPr>
              <p:cNvPr id="35" name="Pie 111"/>
              <p:cNvSpPr/>
              <p:nvPr/>
            </p:nvSpPr>
            <p:spPr>
              <a:xfrm>
                <a:off x="1323812" y="4293096"/>
                <a:ext cx="1674349" cy="1512168"/>
              </a:xfrm>
              <a:prstGeom prst="pie">
                <a:avLst>
                  <a:gd name="adj1" fmla="val 10770899"/>
                  <a:gd name="adj2" fmla="val 215883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Pie 112"/>
              <p:cNvSpPr/>
              <p:nvPr/>
            </p:nvSpPr>
            <p:spPr>
              <a:xfrm>
                <a:off x="1302954" y="4293096"/>
                <a:ext cx="1674349" cy="1512168"/>
              </a:xfrm>
              <a:prstGeom prst="pie">
                <a:avLst>
                  <a:gd name="adj1" fmla="val 10770899"/>
                  <a:gd name="adj2" fmla="val 1784239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Pie 113"/>
              <p:cNvSpPr/>
              <p:nvPr/>
            </p:nvSpPr>
            <p:spPr>
              <a:xfrm>
                <a:off x="1306879" y="4293096"/>
                <a:ext cx="1674349" cy="1512168"/>
              </a:xfrm>
              <a:prstGeom prst="pie">
                <a:avLst>
                  <a:gd name="adj1" fmla="val 10770899"/>
                  <a:gd name="adj2" fmla="val 13978475"/>
                </a:avLst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5278631" y="4443838"/>
              <a:ext cx="594277" cy="576064"/>
              <a:chOff x="1302954" y="4293096"/>
              <a:chExt cx="1695207" cy="1512168"/>
            </a:xfrm>
          </p:grpSpPr>
          <p:sp>
            <p:nvSpPr>
              <p:cNvPr id="32" name="Pie 117"/>
              <p:cNvSpPr/>
              <p:nvPr/>
            </p:nvSpPr>
            <p:spPr>
              <a:xfrm>
                <a:off x="1323812" y="4293096"/>
                <a:ext cx="1674349" cy="1512168"/>
              </a:xfrm>
              <a:prstGeom prst="pie">
                <a:avLst>
                  <a:gd name="adj1" fmla="val 10770899"/>
                  <a:gd name="adj2" fmla="val 215883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Pie 120"/>
              <p:cNvSpPr/>
              <p:nvPr/>
            </p:nvSpPr>
            <p:spPr>
              <a:xfrm>
                <a:off x="1302954" y="4293096"/>
                <a:ext cx="1674349" cy="1512168"/>
              </a:xfrm>
              <a:prstGeom prst="pie">
                <a:avLst>
                  <a:gd name="adj1" fmla="val 10770899"/>
                  <a:gd name="adj2" fmla="val 1784239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Pie 122"/>
              <p:cNvSpPr/>
              <p:nvPr/>
            </p:nvSpPr>
            <p:spPr>
              <a:xfrm>
                <a:off x="1306879" y="4293096"/>
                <a:ext cx="1674349" cy="1512168"/>
              </a:xfrm>
              <a:prstGeom prst="pie">
                <a:avLst>
                  <a:gd name="adj1" fmla="val 10770899"/>
                  <a:gd name="adj2" fmla="val 13978475"/>
                </a:avLst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5407493" y="4636138"/>
              <a:ext cx="594277" cy="576064"/>
              <a:chOff x="1302954" y="4293096"/>
              <a:chExt cx="1695207" cy="1512168"/>
            </a:xfrm>
          </p:grpSpPr>
          <p:sp>
            <p:nvSpPr>
              <p:cNvPr id="29" name="Pie 126"/>
              <p:cNvSpPr/>
              <p:nvPr/>
            </p:nvSpPr>
            <p:spPr>
              <a:xfrm>
                <a:off x="1323812" y="4293096"/>
                <a:ext cx="1674349" cy="1512168"/>
              </a:xfrm>
              <a:prstGeom prst="pie">
                <a:avLst>
                  <a:gd name="adj1" fmla="val 10770899"/>
                  <a:gd name="adj2" fmla="val 215883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Pie 146"/>
              <p:cNvSpPr/>
              <p:nvPr/>
            </p:nvSpPr>
            <p:spPr>
              <a:xfrm>
                <a:off x="1302954" y="4293096"/>
                <a:ext cx="1674349" cy="1512168"/>
              </a:xfrm>
              <a:prstGeom prst="pie">
                <a:avLst>
                  <a:gd name="adj1" fmla="val 10770899"/>
                  <a:gd name="adj2" fmla="val 1784239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Pie 162"/>
              <p:cNvSpPr/>
              <p:nvPr/>
            </p:nvSpPr>
            <p:spPr>
              <a:xfrm>
                <a:off x="1306879" y="4293096"/>
                <a:ext cx="1674349" cy="1512168"/>
              </a:xfrm>
              <a:prstGeom prst="pie">
                <a:avLst>
                  <a:gd name="adj1" fmla="val 10770899"/>
                  <a:gd name="adj2" fmla="val 13978475"/>
                </a:avLst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</p:grp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6333" y="1652187"/>
            <a:ext cx="7769522" cy="4135184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7657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 txBox="1">
            <a:spLocks/>
          </p:cNvSpPr>
          <p:nvPr/>
        </p:nvSpPr>
        <p:spPr>
          <a:xfrm>
            <a:off x="660228" y="229433"/>
            <a:ext cx="10868369" cy="76180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algn="ctr" defTabSz="914126">
              <a:lnSpc>
                <a:spcPct val="90000"/>
              </a:lnSpc>
              <a:spcBef>
                <a:spcPct val="0"/>
              </a:spcBef>
              <a:buNone/>
              <a:defRPr sz="3200">
                <a:solidFill>
                  <a:srgbClr val="006767"/>
                </a:solidFill>
                <a:latin typeface="+mj-lt"/>
              </a:defRPr>
            </a:lvl1pPr>
          </a:lstStyle>
          <a:p>
            <a:r>
              <a:rPr lang="en-US" dirty="0"/>
              <a:t>Business Processes and Capabilities: </a:t>
            </a:r>
          </a:p>
          <a:p>
            <a:r>
              <a:rPr lang="en-US" dirty="0"/>
              <a:t>A many to many association </a:t>
            </a:r>
            <a:endParaRPr lang="en-CA" dirty="0"/>
          </a:p>
        </p:txBody>
      </p:sp>
      <p:sp>
        <p:nvSpPr>
          <p:cNvPr id="17" name="Text Placeholder 2"/>
          <p:cNvSpPr txBox="1">
            <a:spLocks/>
          </p:cNvSpPr>
          <p:nvPr/>
        </p:nvSpPr>
        <p:spPr>
          <a:xfrm>
            <a:off x="1377401" y="991172"/>
            <a:ext cx="9541548" cy="565620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>
                <a:solidFill>
                  <a:srgbClr val="FF6400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CA" sz="1799" dirty="0"/>
              <a:t>Business processes require shared capabilities delivered as shared services</a:t>
            </a:r>
          </a:p>
          <a:p>
            <a:endParaRPr lang="en-CA" sz="1799" dirty="0"/>
          </a:p>
        </p:txBody>
      </p:sp>
      <p:sp>
        <p:nvSpPr>
          <p:cNvPr id="3" name="TextBox 2"/>
          <p:cNvSpPr txBox="1"/>
          <p:nvPr/>
        </p:nvSpPr>
        <p:spPr>
          <a:xfrm>
            <a:off x="7247818" y="1596987"/>
            <a:ext cx="2715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Things we do, measure and manage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170133" y="5002834"/>
            <a:ext cx="2828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Things we develop, implement and use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465056" y="3107807"/>
            <a:ext cx="3047206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FF0000"/>
                </a:solidFill>
              </a:rPr>
              <a:t>Capabilities that must change to improve broken processes</a:t>
            </a:r>
          </a:p>
        </p:txBody>
      </p:sp>
      <p:sp>
        <p:nvSpPr>
          <p:cNvPr id="22" name="Rectangle 21"/>
          <p:cNvSpPr/>
          <p:nvPr/>
        </p:nvSpPr>
        <p:spPr bwMode="auto">
          <a:xfrm>
            <a:off x="1597504" y="4535781"/>
            <a:ext cx="687902" cy="30716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23" name="Chevron 22"/>
          <p:cNvSpPr/>
          <p:nvPr/>
        </p:nvSpPr>
        <p:spPr bwMode="auto">
          <a:xfrm>
            <a:off x="1599783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24" name="Chevron 23"/>
          <p:cNvSpPr/>
          <p:nvPr/>
        </p:nvSpPr>
        <p:spPr bwMode="auto">
          <a:xfrm>
            <a:off x="2285404" y="2287241"/>
            <a:ext cx="806050" cy="305536"/>
          </a:xfrm>
          <a:prstGeom prst="chevron">
            <a:avLst/>
          </a:prstGeom>
          <a:solidFill>
            <a:srgbClr val="94DD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25" name="Chevron 24"/>
          <p:cNvSpPr/>
          <p:nvPr/>
        </p:nvSpPr>
        <p:spPr bwMode="auto">
          <a:xfrm>
            <a:off x="2971026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26" name="Chevron 25"/>
          <p:cNvSpPr/>
          <p:nvPr/>
        </p:nvSpPr>
        <p:spPr bwMode="auto">
          <a:xfrm>
            <a:off x="3656647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27" name="Chevron 26"/>
          <p:cNvSpPr/>
          <p:nvPr/>
        </p:nvSpPr>
        <p:spPr bwMode="auto">
          <a:xfrm>
            <a:off x="4342268" y="2287241"/>
            <a:ext cx="806050" cy="305536"/>
          </a:xfrm>
          <a:prstGeom prst="chevron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28" name="Chevron 27"/>
          <p:cNvSpPr/>
          <p:nvPr/>
        </p:nvSpPr>
        <p:spPr bwMode="auto">
          <a:xfrm>
            <a:off x="5027890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29" name="Chevron 28"/>
          <p:cNvSpPr/>
          <p:nvPr/>
        </p:nvSpPr>
        <p:spPr bwMode="auto">
          <a:xfrm>
            <a:off x="5713511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0" name="Chevron 29"/>
          <p:cNvSpPr/>
          <p:nvPr/>
        </p:nvSpPr>
        <p:spPr bwMode="auto">
          <a:xfrm>
            <a:off x="6399133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1" name="Chevron 30"/>
          <p:cNvSpPr/>
          <p:nvPr/>
        </p:nvSpPr>
        <p:spPr bwMode="auto">
          <a:xfrm>
            <a:off x="7084754" y="2287241"/>
            <a:ext cx="806050" cy="305536"/>
          </a:xfrm>
          <a:prstGeom prst="chevron">
            <a:avLst/>
          </a:prstGeom>
          <a:solidFill>
            <a:srgbClr val="94DD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2" name="Chevron 31"/>
          <p:cNvSpPr/>
          <p:nvPr/>
        </p:nvSpPr>
        <p:spPr bwMode="auto">
          <a:xfrm>
            <a:off x="7770375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3" name="Chevron 32"/>
          <p:cNvSpPr/>
          <p:nvPr/>
        </p:nvSpPr>
        <p:spPr bwMode="auto">
          <a:xfrm>
            <a:off x="8455997" y="2287241"/>
            <a:ext cx="806050" cy="305536"/>
          </a:xfrm>
          <a:prstGeom prst="chevron">
            <a:avLst/>
          </a:prstGeom>
          <a:solidFill>
            <a:srgbClr val="94DD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4" name="Chevron 33"/>
          <p:cNvSpPr/>
          <p:nvPr/>
        </p:nvSpPr>
        <p:spPr bwMode="auto">
          <a:xfrm>
            <a:off x="9141618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5" name="Chevron 34"/>
          <p:cNvSpPr/>
          <p:nvPr/>
        </p:nvSpPr>
        <p:spPr bwMode="auto">
          <a:xfrm>
            <a:off x="9827240" y="2287241"/>
            <a:ext cx="806050" cy="305536"/>
          </a:xfrm>
          <a:prstGeom prst="chevron">
            <a:avLst/>
          </a:prstGeom>
          <a:solidFill>
            <a:srgbClr val="FBD8A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36" name="Rectangle 35"/>
          <p:cNvSpPr/>
          <p:nvPr/>
        </p:nvSpPr>
        <p:spPr bwMode="auto">
          <a:xfrm>
            <a:off x="2359305" y="4535781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37" name="Rectangle 36"/>
          <p:cNvSpPr/>
          <p:nvPr/>
        </p:nvSpPr>
        <p:spPr bwMode="auto">
          <a:xfrm>
            <a:off x="3121107" y="4535780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38" name="Rectangle 37"/>
          <p:cNvSpPr/>
          <p:nvPr/>
        </p:nvSpPr>
        <p:spPr bwMode="auto">
          <a:xfrm>
            <a:off x="3882908" y="4535779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39" name="Rectangle 38"/>
          <p:cNvSpPr/>
          <p:nvPr/>
        </p:nvSpPr>
        <p:spPr bwMode="auto">
          <a:xfrm>
            <a:off x="4644710" y="4535778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0" name="Rectangle 39"/>
          <p:cNvSpPr/>
          <p:nvPr/>
        </p:nvSpPr>
        <p:spPr bwMode="auto">
          <a:xfrm>
            <a:off x="5406512" y="4535777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1" name="Rectangle 40"/>
          <p:cNvSpPr/>
          <p:nvPr/>
        </p:nvSpPr>
        <p:spPr bwMode="auto">
          <a:xfrm>
            <a:off x="6168313" y="4535776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2" name="Rectangle 41"/>
          <p:cNvSpPr/>
          <p:nvPr/>
        </p:nvSpPr>
        <p:spPr bwMode="auto">
          <a:xfrm>
            <a:off x="6930115" y="4535775"/>
            <a:ext cx="687902" cy="30716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43" name="Rectangle 42"/>
          <p:cNvSpPr/>
          <p:nvPr/>
        </p:nvSpPr>
        <p:spPr bwMode="auto">
          <a:xfrm>
            <a:off x="7691916" y="4535774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4" name="Rectangle 43"/>
          <p:cNvSpPr/>
          <p:nvPr/>
        </p:nvSpPr>
        <p:spPr bwMode="auto">
          <a:xfrm>
            <a:off x="8453718" y="4535773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5" name="Rectangle 44"/>
          <p:cNvSpPr/>
          <p:nvPr/>
        </p:nvSpPr>
        <p:spPr bwMode="auto">
          <a:xfrm>
            <a:off x="9215519" y="4535772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6" name="Rectangle 45"/>
          <p:cNvSpPr/>
          <p:nvPr/>
        </p:nvSpPr>
        <p:spPr bwMode="auto">
          <a:xfrm>
            <a:off x="9977321" y="4535771"/>
            <a:ext cx="687902" cy="307167"/>
          </a:xfrm>
          <a:prstGeom prst="rect">
            <a:avLst/>
          </a:prstGeom>
          <a:solidFill>
            <a:srgbClr val="006EC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CA" sz="1799"/>
          </a:p>
        </p:txBody>
      </p:sp>
      <p:sp>
        <p:nvSpPr>
          <p:cNvPr id="47" name="TextBox 46"/>
          <p:cNvSpPr txBox="1"/>
          <p:nvPr/>
        </p:nvSpPr>
        <p:spPr>
          <a:xfrm>
            <a:off x="5503699" y="5145220"/>
            <a:ext cx="1181426" cy="300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0000"/>
                </a:solidFill>
                <a:latin typeface="Verdana"/>
              </a:rPr>
              <a:t>Capabilities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559058" y="1791399"/>
            <a:ext cx="1032386" cy="3000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350" dirty="0">
                <a:solidFill>
                  <a:srgbClr val="000000"/>
                </a:solidFill>
                <a:latin typeface="Verdana"/>
              </a:rPr>
              <a:t>Processes</a:t>
            </a:r>
          </a:p>
        </p:txBody>
      </p:sp>
      <p:sp>
        <p:nvSpPr>
          <p:cNvPr id="49" name="Freeform 48"/>
          <p:cNvSpPr/>
          <p:nvPr/>
        </p:nvSpPr>
        <p:spPr bwMode="auto">
          <a:xfrm>
            <a:off x="4816949" y="2631816"/>
            <a:ext cx="2456230" cy="1904494"/>
          </a:xfrm>
          <a:custGeom>
            <a:avLst/>
            <a:gdLst>
              <a:gd name="connsiteX0" fmla="*/ 37733 w 2534632"/>
              <a:gd name="connsiteY0" fmla="*/ 0 h 1789889"/>
              <a:gd name="connsiteX1" fmla="*/ 290652 w 2534632"/>
              <a:gd name="connsiteY1" fmla="*/ 447472 h 1789889"/>
              <a:gd name="connsiteX2" fmla="*/ 2187546 w 2534632"/>
              <a:gd name="connsiteY2" fmla="*/ 564204 h 1789889"/>
              <a:gd name="connsiteX3" fmla="*/ 2528014 w 2534632"/>
              <a:gd name="connsiteY3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632" h="1789889">
                <a:moveTo>
                  <a:pt x="37733" y="0"/>
                </a:moveTo>
                <a:cubicBezTo>
                  <a:pt x="-14959" y="176719"/>
                  <a:pt x="-67650" y="353438"/>
                  <a:pt x="290652" y="447472"/>
                </a:cubicBezTo>
                <a:cubicBezTo>
                  <a:pt x="648954" y="541506"/>
                  <a:pt x="1814652" y="340468"/>
                  <a:pt x="2187546" y="564204"/>
                </a:cubicBezTo>
                <a:cubicBezTo>
                  <a:pt x="2560440" y="787940"/>
                  <a:pt x="2544227" y="1288914"/>
                  <a:pt x="2528014" y="1789889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50" name="Freeform 49"/>
          <p:cNvSpPr/>
          <p:nvPr/>
        </p:nvSpPr>
        <p:spPr bwMode="auto">
          <a:xfrm flipH="1">
            <a:off x="2083330" y="2631275"/>
            <a:ext cx="2507506" cy="1904494"/>
          </a:xfrm>
          <a:custGeom>
            <a:avLst/>
            <a:gdLst>
              <a:gd name="connsiteX0" fmla="*/ 37733 w 2534632"/>
              <a:gd name="connsiteY0" fmla="*/ 0 h 1789889"/>
              <a:gd name="connsiteX1" fmla="*/ 290652 w 2534632"/>
              <a:gd name="connsiteY1" fmla="*/ 447472 h 1789889"/>
              <a:gd name="connsiteX2" fmla="*/ 2187546 w 2534632"/>
              <a:gd name="connsiteY2" fmla="*/ 564204 h 1789889"/>
              <a:gd name="connsiteX3" fmla="*/ 2528014 w 2534632"/>
              <a:gd name="connsiteY3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632" h="1789889">
                <a:moveTo>
                  <a:pt x="37733" y="0"/>
                </a:moveTo>
                <a:cubicBezTo>
                  <a:pt x="-14959" y="176719"/>
                  <a:pt x="-67650" y="353438"/>
                  <a:pt x="290652" y="447472"/>
                </a:cubicBezTo>
                <a:cubicBezTo>
                  <a:pt x="648954" y="541506"/>
                  <a:pt x="1814652" y="340468"/>
                  <a:pt x="2187546" y="564204"/>
                </a:cubicBezTo>
                <a:cubicBezTo>
                  <a:pt x="2560440" y="787940"/>
                  <a:pt x="2544227" y="1288914"/>
                  <a:pt x="2528014" y="1789889"/>
                </a:cubicBezTo>
              </a:path>
            </a:pathLst>
          </a:cu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51" name="Freeform 50"/>
          <p:cNvSpPr/>
          <p:nvPr/>
        </p:nvSpPr>
        <p:spPr bwMode="auto">
          <a:xfrm flipV="1">
            <a:off x="7519537" y="2592240"/>
            <a:ext cx="1241181" cy="1929268"/>
          </a:xfrm>
          <a:custGeom>
            <a:avLst/>
            <a:gdLst>
              <a:gd name="connsiteX0" fmla="*/ 37733 w 2534632"/>
              <a:gd name="connsiteY0" fmla="*/ 0 h 1789889"/>
              <a:gd name="connsiteX1" fmla="*/ 290652 w 2534632"/>
              <a:gd name="connsiteY1" fmla="*/ 447472 h 1789889"/>
              <a:gd name="connsiteX2" fmla="*/ 2187546 w 2534632"/>
              <a:gd name="connsiteY2" fmla="*/ 564204 h 1789889"/>
              <a:gd name="connsiteX3" fmla="*/ 2528014 w 2534632"/>
              <a:gd name="connsiteY3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632" h="1789889">
                <a:moveTo>
                  <a:pt x="37733" y="0"/>
                </a:moveTo>
                <a:cubicBezTo>
                  <a:pt x="-14959" y="176719"/>
                  <a:pt x="-67650" y="353438"/>
                  <a:pt x="290652" y="447472"/>
                </a:cubicBezTo>
                <a:cubicBezTo>
                  <a:pt x="648954" y="541506"/>
                  <a:pt x="1814652" y="340468"/>
                  <a:pt x="2187546" y="564204"/>
                </a:cubicBezTo>
                <a:cubicBezTo>
                  <a:pt x="2560440" y="787940"/>
                  <a:pt x="2544227" y="1288914"/>
                  <a:pt x="2528014" y="178988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52" name="Freeform 51"/>
          <p:cNvSpPr/>
          <p:nvPr/>
        </p:nvSpPr>
        <p:spPr bwMode="auto">
          <a:xfrm flipV="1">
            <a:off x="7395577" y="2606964"/>
            <a:ext cx="70078" cy="1918757"/>
          </a:xfrm>
          <a:custGeom>
            <a:avLst/>
            <a:gdLst>
              <a:gd name="connsiteX0" fmla="*/ 37733 w 2534632"/>
              <a:gd name="connsiteY0" fmla="*/ 0 h 1789889"/>
              <a:gd name="connsiteX1" fmla="*/ 290652 w 2534632"/>
              <a:gd name="connsiteY1" fmla="*/ 447472 h 1789889"/>
              <a:gd name="connsiteX2" fmla="*/ 2187546 w 2534632"/>
              <a:gd name="connsiteY2" fmla="*/ 564204 h 1789889"/>
              <a:gd name="connsiteX3" fmla="*/ 2528014 w 2534632"/>
              <a:gd name="connsiteY3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632" h="1789889">
                <a:moveTo>
                  <a:pt x="37733" y="0"/>
                </a:moveTo>
                <a:cubicBezTo>
                  <a:pt x="-14959" y="176719"/>
                  <a:pt x="-67650" y="353438"/>
                  <a:pt x="290652" y="447472"/>
                </a:cubicBezTo>
                <a:cubicBezTo>
                  <a:pt x="648954" y="541506"/>
                  <a:pt x="1814652" y="340468"/>
                  <a:pt x="2187546" y="564204"/>
                </a:cubicBezTo>
                <a:cubicBezTo>
                  <a:pt x="2560440" y="787940"/>
                  <a:pt x="2544227" y="1288914"/>
                  <a:pt x="2528014" y="178988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53" name="Freeform 52"/>
          <p:cNvSpPr/>
          <p:nvPr/>
        </p:nvSpPr>
        <p:spPr bwMode="auto">
          <a:xfrm flipH="1" flipV="1">
            <a:off x="2666303" y="2577977"/>
            <a:ext cx="4472333" cy="1943533"/>
          </a:xfrm>
          <a:custGeom>
            <a:avLst/>
            <a:gdLst>
              <a:gd name="connsiteX0" fmla="*/ 37733 w 2534632"/>
              <a:gd name="connsiteY0" fmla="*/ 0 h 1789889"/>
              <a:gd name="connsiteX1" fmla="*/ 290652 w 2534632"/>
              <a:gd name="connsiteY1" fmla="*/ 447472 h 1789889"/>
              <a:gd name="connsiteX2" fmla="*/ 2187546 w 2534632"/>
              <a:gd name="connsiteY2" fmla="*/ 564204 h 1789889"/>
              <a:gd name="connsiteX3" fmla="*/ 2528014 w 2534632"/>
              <a:gd name="connsiteY3" fmla="*/ 1789889 h 1789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34632" h="1789889">
                <a:moveTo>
                  <a:pt x="37733" y="0"/>
                </a:moveTo>
                <a:cubicBezTo>
                  <a:pt x="-14959" y="176719"/>
                  <a:pt x="-67650" y="353438"/>
                  <a:pt x="290652" y="447472"/>
                </a:cubicBezTo>
                <a:cubicBezTo>
                  <a:pt x="648954" y="541506"/>
                  <a:pt x="1814652" y="340468"/>
                  <a:pt x="2187546" y="564204"/>
                </a:cubicBezTo>
                <a:cubicBezTo>
                  <a:pt x="2560440" y="787940"/>
                  <a:pt x="2544227" y="1288914"/>
                  <a:pt x="2528014" y="1789889"/>
                </a:cubicBezTo>
              </a:path>
            </a:pathLst>
          </a:cu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0" spcFirstLastPara="0" vertOverflow="overflow" horzOverflow="overflow" vert="horz" wrap="square" lIns="91416" tIns="45708" rIns="91416" bIns="4570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CA" sz="2399">
              <a:latin typeface="Times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349933" y="4012695"/>
            <a:ext cx="3047206" cy="523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dirty="0">
                <a:solidFill>
                  <a:srgbClr val="0070C0"/>
                </a:solidFill>
              </a:rPr>
              <a:t>Processes impacted by any change in capability</a:t>
            </a:r>
          </a:p>
        </p:txBody>
      </p:sp>
      <p:sp>
        <p:nvSpPr>
          <p:cNvPr id="55" name="TextBox 54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923224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1844" y="246963"/>
            <a:ext cx="10585176" cy="92844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/>
              <a:t>Isolate the Stable </a:t>
            </a:r>
            <a:r>
              <a:rPr lang="en-US" sz="3200" dirty="0" smtClean="0"/>
              <a:t>‘Whats’ </a:t>
            </a:r>
            <a:r>
              <a:rPr lang="en-US" sz="3200" dirty="0"/>
              <a:t>from the Dynamic </a:t>
            </a:r>
            <a:r>
              <a:rPr lang="en-US" sz="3200" dirty="0" smtClean="0"/>
              <a:t>‘Hows’: </a:t>
            </a:r>
            <a:br>
              <a:rPr lang="en-US" sz="3200" dirty="0" smtClean="0"/>
            </a:br>
            <a:r>
              <a:rPr lang="en-CA" sz="3200" dirty="0" smtClean="0"/>
              <a:t>measures of Value Follow the Process Hierarchy</a:t>
            </a:r>
            <a:endParaRPr lang="en-CA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073431" y="1819549"/>
            <a:ext cx="2106819" cy="1000010"/>
          </a:xfrm>
          <a:prstGeom prst="rect">
            <a:avLst/>
          </a:prstGeom>
          <a:noFill/>
        </p:spPr>
        <p:txBody>
          <a:bodyPr wrap="square" lIns="99032" tIns="49515" rIns="99032" bIns="49515" rtlCol="0">
            <a:spAutoFit/>
          </a:bodyPr>
          <a:lstStyle/>
          <a:p>
            <a:pPr defTabSz="742708"/>
            <a:r>
              <a:rPr lang="en-CA" sz="1949" dirty="0">
                <a:solidFill>
                  <a:srgbClr val="3A3838"/>
                </a:solidFill>
                <a:latin typeface="Open Sans"/>
              </a:rPr>
              <a:t>Level 0 </a:t>
            </a:r>
          </a:p>
          <a:p>
            <a:pPr defTabSz="742708"/>
            <a:r>
              <a:rPr lang="en-CA" sz="1949" dirty="0">
                <a:solidFill>
                  <a:srgbClr val="3A3838"/>
                </a:solidFill>
                <a:latin typeface="Open Sans"/>
              </a:rPr>
              <a:t>(Value Chain) Process KPIs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05616" y="3099775"/>
            <a:ext cx="2108114" cy="1000010"/>
          </a:xfrm>
          <a:prstGeom prst="rect">
            <a:avLst/>
          </a:prstGeom>
          <a:noFill/>
        </p:spPr>
        <p:txBody>
          <a:bodyPr wrap="square" lIns="99032" tIns="49515" rIns="99032" bIns="49515" rtlCol="0">
            <a:spAutoFit/>
          </a:bodyPr>
          <a:lstStyle/>
          <a:p>
            <a:pPr defTabSz="742708"/>
            <a:r>
              <a:rPr lang="en-CA" sz="1949" dirty="0">
                <a:solidFill>
                  <a:srgbClr val="3A3838"/>
                </a:solidFill>
                <a:latin typeface="Open Sans"/>
              </a:rPr>
              <a:t>Level 1 </a:t>
            </a:r>
          </a:p>
          <a:p>
            <a:pPr defTabSz="742708"/>
            <a:r>
              <a:rPr lang="en-CA" sz="1949" dirty="0">
                <a:solidFill>
                  <a:srgbClr val="3A3838"/>
                </a:solidFill>
                <a:latin typeface="Open Sans"/>
              </a:rPr>
              <a:t>(Value Stream) Process KPIs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632206" y="4385172"/>
            <a:ext cx="1557360" cy="1000010"/>
          </a:xfrm>
          <a:prstGeom prst="rect">
            <a:avLst/>
          </a:prstGeom>
          <a:noFill/>
        </p:spPr>
        <p:txBody>
          <a:bodyPr wrap="square" lIns="99032" tIns="49515" rIns="99032" bIns="49515" rtlCol="0">
            <a:spAutoFit/>
          </a:bodyPr>
          <a:lstStyle/>
          <a:p>
            <a:pPr defTabSz="742708"/>
            <a:r>
              <a:rPr lang="en-CA" sz="1949" dirty="0">
                <a:solidFill>
                  <a:srgbClr val="3A3838"/>
                </a:solidFill>
                <a:latin typeface="Open Sans"/>
              </a:rPr>
              <a:t>Level 2 Process </a:t>
            </a:r>
          </a:p>
          <a:p>
            <a:pPr defTabSz="742708"/>
            <a:r>
              <a:rPr lang="en-CA" sz="1949" dirty="0">
                <a:solidFill>
                  <a:srgbClr val="3A3838"/>
                </a:solidFill>
                <a:latin typeface="Open Sans"/>
              </a:rPr>
              <a:t>KPIs</a:t>
            </a:r>
          </a:p>
        </p:txBody>
      </p:sp>
      <p:sp>
        <p:nvSpPr>
          <p:cNvPr id="29" name="Bent Arrow 28"/>
          <p:cNvSpPr/>
          <p:nvPr/>
        </p:nvSpPr>
        <p:spPr>
          <a:xfrm rot="5400000">
            <a:off x="8754371" y="3486776"/>
            <a:ext cx="756996" cy="859232"/>
          </a:xfrm>
          <a:prstGeom prst="bentArrow">
            <a:avLst>
              <a:gd name="adj1" fmla="val 25000"/>
              <a:gd name="adj2" fmla="val 5316"/>
              <a:gd name="adj3" fmla="val 6586"/>
              <a:gd name="adj4" fmla="val 44346"/>
            </a:avLst>
          </a:prstGeom>
          <a:solidFill>
            <a:srgbClr val="018182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lIns="99032" tIns="49515" rIns="99032" bIns="49515" rtlCol="0" anchor="ctr"/>
          <a:lstStyle/>
          <a:p>
            <a:pPr algn="ctr" defTabSz="742708">
              <a:defRPr/>
            </a:pPr>
            <a:endParaRPr lang="en-CA" sz="1463" kern="0" dirty="0">
              <a:solidFill>
                <a:srgbClr val="3A3838"/>
              </a:solidFill>
              <a:latin typeface="Open Sans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175" y="1833737"/>
            <a:ext cx="2280573" cy="1002308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2740" y="3097478"/>
            <a:ext cx="2280573" cy="100230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4870" y="3097478"/>
            <a:ext cx="2280573" cy="10023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5150" y="4294892"/>
            <a:ext cx="2280573" cy="100230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3866" y="4294892"/>
            <a:ext cx="2280573" cy="100230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582" y="4294892"/>
            <a:ext cx="2280573" cy="1002308"/>
          </a:xfrm>
          <a:prstGeom prst="rect">
            <a:avLst/>
          </a:prstGeom>
        </p:spPr>
      </p:pic>
      <p:sp>
        <p:nvSpPr>
          <p:cNvPr id="36" name="Bent Arrow 35"/>
          <p:cNvSpPr/>
          <p:nvPr/>
        </p:nvSpPr>
        <p:spPr>
          <a:xfrm rot="5400000">
            <a:off x="7373866" y="2248717"/>
            <a:ext cx="756996" cy="859232"/>
          </a:xfrm>
          <a:prstGeom prst="bentArrow">
            <a:avLst>
              <a:gd name="adj1" fmla="val 25000"/>
              <a:gd name="adj2" fmla="val 5316"/>
              <a:gd name="adj3" fmla="val 6586"/>
              <a:gd name="adj4" fmla="val 44346"/>
            </a:avLst>
          </a:prstGeom>
          <a:solidFill>
            <a:srgbClr val="018182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lIns="99032" tIns="49515" rIns="99032" bIns="49515" rtlCol="0" anchor="ctr"/>
          <a:lstStyle/>
          <a:p>
            <a:pPr algn="ctr" defTabSz="742708">
              <a:defRPr/>
            </a:pPr>
            <a:endParaRPr lang="en-CA" sz="1463" kern="0" dirty="0">
              <a:solidFill>
                <a:srgbClr val="3A3838"/>
              </a:solidFill>
              <a:latin typeface="Open Sans"/>
            </a:endParaRPr>
          </a:p>
        </p:txBody>
      </p:sp>
      <p:sp>
        <p:nvSpPr>
          <p:cNvPr id="15" name="Rectangle 11"/>
          <p:cNvSpPr>
            <a:spLocks noChangeArrowheads="1"/>
          </p:cNvSpPr>
          <p:nvPr/>
        </p:nvSpPr>
        <p:spPr bwMode="auto">
          <a:xfrm>
            <a:off x="1988255" y="5468250"/>
            <a:ext cx="8785458" cy="654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9722" tIns="49862" rIns="99722" bIns="49862">
            <a:spAutoFit/>
          </a:bodyPr>
          <a:lstStyle/>
          <a:p>
            <a:pPr algn="ctr">
              <a:spcBef>
                <a:spcPct val="25000"/>
              </a:spcBef>
              <a:spcAft>
                <a:spcPct val="70000"/>
              </a:spcAft>
              <a:defRPr/>
            </a:pPr>
            <a:r>
              <a:rPr lang="en-US" sz="1799" i="1" dirty="0">
                <a:solidFill>
                  <a:srgbClr val="FF6400"/>
                </a:solidFill>
              </a:rPr>
              <a:t>Process performance must be directly traceable to strategic performance objectives</a:t>
            </a: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001733" y="1087170"/>
            <a:ext cx="8170321" cy="205622"/>
          </a:xfrm>
          <a:prstGeom prst="rect">
            <a:avLst/>
          </a:prstGeom>
        </p:spPr>
        <p:txBody>
          <a:bodyPr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b="0">
                <a:solidFill>
                  <a:srgbClr val="FF6400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CA" sz="1799" dirty="0"/>
              <a:t>Tracing</a:t>
            </a:r>
            <a:r>
              <a:rPr lang="en-CA" sz="1799" dirty="0">
                <a:solidFill>
                  <a:srgbClr val="006767"/>
                </a:solidFill>
              </a:rPr>
              <a:t> </a:t>
            </a:r>
            <a:r>
              <a:rPr lang="en-CA" sz="1799" dirty="0"/>
              <a:t>business performance using the process hierarchy </a:t>
            </a:r>
          </a:p>
        </p:txBody>
      </p:sp>
      <p:sp>
        <p:nvSpPr>
          <p:cNvPr id="17" name="TextBox 16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75180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Why Business Agility is the Issue of the Century</a:t>
            </a:r>
            <a:br>
              <a:rPr lang="en-US" sz="4400" dirty="0"/>
            </a:b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extBox 1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6151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520" y="548680"/>
            <a:ext cx="10058679" cy="499541"/>
          </a:xfrm>
          <a:extLst/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CA" sz="3200" dirty="0"/>
              <a:t>Prioritize Processes: Pain-Gain Triage (Nine Block)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8801" y="1852784"/>
            <a:ext cx="4817083" cy="3897959"/>
          </a:xfrm>
        </p:spPr>
        <p:txBody>
          <a:bodyPr>
            <a:noAutofit/>
          </a:bodyPr>
          <a:lstStyle/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Verdana" pitchFamily="34" charset="0"/>
              <a:buAutoNum type="arabicPeriod"/>
            </a:pPr>
            <a:r>
              <a:rPr lang="en-US" altLang="en-US" sz="1800" b="1" dirty="0" smtClean="0">
                <a:solidFill>
                  <a:schemeClr val="tx2"/>
                </a:solidFill>
              </a:rPr>
              <a:t>First Process </a:t>
            </a:r>
            <a:r>
              <a:rPr lang="en-US" altLang="en-US" sz="1800" b="1" dirty="0">
                <a:solidFill>
                  <a:schemeClr val="tx2"/>
                </a:solidFill>
              </a:rPr>
              <a:t>Gain</a:t>
            </a:r>
          </a:p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+mj-lt"/>
              <a:buAutoNum type="arabicPeriod" startAt="2"/>
            </a:pPr>
            <a:endParaRPr lang="en-US" altLang="en-US" sz="1800" b="1" dirty="0" smtClean="0">
              <a:solidFill>
                <a:schemeClr val="tx2"/>
              </a:solidFill>
            </a:endParaRPr>
          </a:p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+mj-lt"/>
              <a:buAutoNum type="arabicPeriod" startAt="2"/>
            </a:pPr>
            <a:endParaRPr lang="en-US" altLang="en-US" sz="1800" b="1" dirty="0"/>
          </a:p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+mj-lt"/>
              <a:buAutoNum type="arabicPeriod" startAt="2"/>
            </a:pPr>
            <a:endParaRPr lang="en-US" altLang="en-US" sz="1800" b="1" dirty="0" smtClean="0">
              <a:solidFill>
                <a:schemeClr val="tx2"/>
              </a:solidFill>
            </a:endParaRPr>
          </a:p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+mj-lt"/>
              <a:buAutoNum type="arabicPeriod" startAt="2"/>
            </a:pPr>
            <a:endParaRPr lang="en-US" altLang="en-US" sz="1800" b="1" dirty="0"/>
          </a:p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+mj-lt"/>
              <a:buAutoNum type="arabicPeriod" startAt="2"/>
            </a:pPr>
            <a:endParaRPr lang="en-US" altLang="en-US" sz="1800" b="1" dirty="0" smtClean="0">
              <a:solidFill>
                <a:schemeClr val="tx2"/>
              </a:solidFill>
            </a:endParaRPr>
          </a:p>
          <a:p>
            <a:pPr marL="342805" indent="-342805">
              <a:spcBef>
                <a:spcPts val="450"/>
              </a:spcBef>
              <a:spcAft>
                <a:spcPts val="450"/>
              </a:spcAft>
              <a:buFont typeface="+mj-lt"/>
              <a:buAutoNum type="arabicPeriod" startAt="2"/>
            </a:pPr>
            <a:r>
              <a:rPr lang="en-US" altLang="en-US" sz="1800" b="1" dirty="0" smtClean="0">
                <a:solidFill>
                  <a:schemeClr val="tx2"/>
                </a:solidFill>
              </a:rPr>
              <a:t>Then Process </a:t>
            </a:r>
            <a:r>
              <a:rPr lang="en-US" altLang="en-US" sz="1800" b="1" dirty="0">
                <a:solidFill>
                  <a:schemeClr val="tx2"/>
                </a:solidFill>
              </a:rPr>
              <a:t>Pain</a:t>
            </a:r>
          </a:p>
          <a:p>
            <a:endParaRPr lang="en-CA" sz="2599" dirty="0">
              <a:solidFill>
                <a:schemeClr val="tx2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340" y="1852784"/>
            <a:ext cx="4968552" cy="4234221"/>
          </a:xfrm>
          <a:prstGeom prst="rect">
            <a:avLst/>
          </a:prstGeom>
        </p:spPr>
      </p:pic>
      <p:sp>
        <p:nvSpPr>
          <p:cNvPr id="13" name="Text Placeholder 5"/>
          <p:cNvSpPr txBox="1">
            <a:spLocks/>
          </p:cNvSpPr>
          <p:nvPr/>
        </p:nvSpPr>
        <p:spPr>
          <a:xfrm>
            <a:off x="1991025" y="1269323"/>
            <a:ext cx="8170321" cy="205622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>
                <a:solidFill>
                  <a:srgbClr val="FF6400"/>
                </a:solidFill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CA" sz="1799" dirty="0"/>
              <a:t>Invest in what’s both strategic and potentially broken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491" y="2353972"/>
            <a:ext cx="1400474" cy="141151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5316" y="4656429"/>
            <a:ext cx="2500824" cy="10370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373404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 smtClean="0"/>
              <a:t>Assure </a:t>
            </a:r>
            <a:r>
              <a:rPr lang="en-CA" sz="4400" dirty="0" err="1" smtClean="0"/>
              <a:t>INtegrity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Box 5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88260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ent Arrow 2"/>
          <p:cNvSpPr/>
          <p:nvPr/>
        </p:nvSpPr>
        <p:spPr>
          <a:xfrm rot="5400000">
            <a:off x="2752241" y="1044623"/>
            <a:ext cx="512079" cy="13396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7988"/>
            </a:avLst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4" name="Bent Arrow 3"/>
          <p:cNvSpPr/>
          <p:nvPr/>
        </p:nvSpPr>
        <p:spPr>
          <a:xfrm>
            <a:off x="8478509" y="1380274"/>
            <a:ext cx="1282556" cy="473591"/>
          </a:xfrm>
          <a:prstGeom prst="bentArrow">
            <a:avLst/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9570395" y="1499116"/>
            <a:ext cx="1788068" cy="1225061"/>
          </a:xfrm>
          <a:prstGeom prst="roundRect">
            <a:avLst/>
          </a:prstGeom>
          <a:blipFill rotWithShape="1">
            <a:blip r:embed="rId2"/>
            <a:stretch>
              <a:fillRect/>
            </a:stretch>
          </a:blipFill>
          <a:ln w="12700" cap="flat" cmpd="sng" algn="ctr"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prstDash val="solid"/>
            <a:miter lim="800000"/>
          </a:ln>
          <a:effectLst>
            <a:softEdge rad="63500"/>
          </a:effectLst>
        </p:spPr>
      </p:sp>
      <p:sp>
        <p:nvSpPr>
          <p:cNvPr id="6" name="TextBox 5"/>
          <p:cNvSpPr txBox="1"/>
          <p:nvPr/>
        </p:nvSpPr>
        <p:spPr>
          <a:xfrm>
            <a:off x="9829286" y="2724177"/>
            <a:ext cx="1309633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dirty="0">
                <a:solidFill>
                  <a:srgbClr val="3A3838"/>
                </a:solidFill>
                <a:latin typeface="Open Sans"/>
              </a:rPr>
              <a:t>Customer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9964" y="5278348"/>
            <a:ext cx="1434334" cy="95172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TextBox 7"/>
          <p:cNvSpPr txBox="1"/>
          <p:nvPr/>
        </p:nvSpPr>
        <p:spPr>
          <a:xfrm>
            <a:off x="5521101" y="6185238"/>
            <a:ext cx="958667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dirty="0">
                <a:solidFill>
                  <a:srgbClr val="3A3838"/>
                </a:solidFill>
                <a:latin typeface="Open Sans"/>
              </a:rPr>
              <a:t>Owner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4483" y="4607616"/>
            <a:ext cx="1431164" cy="951724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TextBox 9"/>
          <p:cNvSpPr txBox="1"/>
          <p:nvPr/>
        </p:nvSpPr>
        <p:spPr>
          <a:xfrm>
            <a:off x="10284322" y="5532020"/>
            <a:ext cx="731100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dirty="0">
                <a:solidFill>
                  <a:srgbClr val="3A3838"/>
                </a:solidFill>
                <a:latin typeface="Open Sans"/>
              </a:rPr>
              <a:t>Staff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170" y="4398225"/>
            <a:ext cx="983635" cy="1475453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TextBox 11"/>
          <p:cNvSpPr txBox="1"/>
          <p:nvPr/>
        </p:nvSpPr>
        <p:spPr>
          <a:xfrm>
            <a:off x="1095442" y="5824784"/>
            <a:ext cx="113655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dirty="0">
                <a:solidFill>
                  <a:srgbClr val="3A3838"/>
                </a:solidFill>
                <a:latin typeface="Open Sans"/>
              </a:rPr>
              <a:t>Supplier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438" y="1499116"/>
            <a:ext cx="1069101" cy="1425468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4" name="TextBox 13"/>
          <p:cNvSpPr txBox="1"/>
          <p:nvPr/>
        </p:nvSpPr>
        <p:spPr>
          <a:xfrm>
            <a:off x="1027204" y="2857648"/>
            <a:ext cx="1312838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dirty="0">
                <a:solidFill>
                  <a:srgbClr val="3A3838"/>
                </a:solidFill>
                <a:latin typeface="Open Sans"/>
              </a:rPr>
              <a:t>Regulator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837981" y="188640"/>
            <a:ext cx="10788006" cy="8406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indent="0" algn="ctr" defTabSz="914126">
              <a:lnSpc>
                <a:spcPct val="90000"/>
              </a:lnSpc>
              <a:spcBef>
                <a:spcPct val="0"/>
              </a:spcBef>
              <a:buFont typeface="Arial" panose="020B0604020202020204" pitchFamily="34" charset="0"/>
              <a:buNone/>
              <a:defRPr sz="3200">
                <a:solidFill>
                  <a:srgbClr val="006767"/>
                </a:solidFill>
                <a:latin typeface="+mj-lt"/>
              </a:defRPr>
            </a:lvl1pPr>
            <a:lvl2pPr marL="371364" indent="0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399"/>
            </a:lvl2pPr>
            <a:lvl3pPr marL="742727" indent="0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999"/>
            </a:lvl3pPr>
            <a:lvl4pPr marL="1114091" indent="0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/>
            </a:lvl4pPr>
            <a:lvl5pPr marL="1485454" indent="0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799"/>
            </a:lvl5pPr>
            <a:lvl6pPr marL="2513846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6pPr>
            <a:lvl7pPr marL="2970908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7pPr>
            <a:lvl8pPr marL="3427971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8pPr>
            <a:lvl9pPr marL="3885034" indent="-228531" defTabSz="914126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/>
            </a:lvl9pPr>
          </a:lstStyle>
          <a:p>
            <a:r>
              <a:rPr lang="en-CA" dirty="0"/>
              <a:t>Re-Align </a:t>
            </a:r>
            <a:r>
              <a:rPr lang="en-CA" dirty="0" smtClean="0"/>
              <a:t>All Internal </a:t>
            </a:r>
            <a:r>
              <a:rPr lang="en-CA" dirty="0"/>
              <a:t>motivations with those of outside Stakeholder’s</a:t>
            </a:r>
          </a:p>
        </p:txBody>
      </p:sp>
      <p:sp>
        <p:nvSpPr>
          <p:cNvPr id="16" name="Rectangle 89"/>
          <p:cNvSpPr/>
          <p:nvPr/>
        </p:nvSpPr>
        <p:spPr>
          <a:xfrm>
            <a:off x="3593710" y="1970465"/>
            <a:ext cx="5022185" cy="2822676"/>
          </a:xfrm>
          <a:prstGeom prst="roundRect">
            <a:avLst/>
          </a:prstGeom>
          <a:gradFill rotWithShape="1">
            <a:gsLst>
              <a:gs pos="0">
                <a:srgbClr val="15A185">
                  <a:lumMod val="110000"/>
                  <a:satMod val="105000"/>
                  <a:tint val="67000"/>
                </a:srgbClr>
              </a:gs>
              <a:gs pos="50000">
                <a:srgbClr val="15A185">
                  <a:lumMod val="105000"/>
                  <a:satMod val="103000"/>
                  <a:tint val="73000"/>
                </a:srgbClr>
              </a:gs>
              <a:gs pos="100000">
                <a:srgbClr val="15A18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15A18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3A3838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Open Sans"/>
            </a:endParaRPr>
          </a:p>
        </p:txBody>
      </p:sp>
      <p:grpSp>
        <p:nvGrpSpPr>
          <p:cNvPr id="17" name="SmartArt Placeholder 1025"/>
          <p:cNvGrpSpPr>
            <a:grpSpLocks/>
          </p:cNvGrpSpPr>
          <p:nvPr/>
        </p:nvGrpSpPr>
        <p:grpSpPr bwMode="auto">
          <a:xfrm>
            <a:off x="3635670" y="2114092"/>
            <a:ext cx="4913621" cy="2629793"/>
            <a:chOff x="1400" y="1323"/>
            <a:chExt cx="2781" cy="1662"/>
          </a:xfrm>
          <a:solidFill>
            <a:srgbClr val="FFFFFF"/>
          </a:solidFill>
        </p:grpSpPr>
        <p:cxnSp>
          <p:nvCxnSpPr>
            <p:cNvPr id="18" name="_s1028"/>
            <p:cNvCxnSpPr>
              <a:cxnSpLocks noChangeShapeType="1"/>
              <a:stCxn id="81" idx="0"/>
              <a:endCxn id="49" idx="2"/>
            </p:cNvCxnSpPr>
            <p:nvPr/>
          </p:nvCxnSpPr>
          <p:spPr bwMode="auto">
            <a:xfrm rot="5400000" flipH="1">
              <a:off x="3426" y="927"/>
              <a:ext cx="64" cy="1114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19" name="_s1029"/>
            <p:cNvCxnSpPr>
              <a:cxnSpLocks noChangeShapeType="1"/>
              <a:stCxn id="79" idx="3"/>
              <a:endCxn id="50" idx="2"/>
            </p:cNvCxnSpPr>
            <p:nvPr/>
          </p:nvCxnSpPr>
          <p:spPr bwMode="auto">
            <a:xfrm flipV="1">
              <a:off x="1733" y="1644"/>
              <a:ext cx="57" cy="511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0" name="_s1030"/>
            <p:cNvCxnSpPr>
              <a:cxnSpLocks noChangeShapeType="1"/>
              <a:stCxn id="78" idx="3"/>
              <a:endCxn id="50" idx="2"/>
            </p:cNvCxnSpPr>
            <p:nvPr/>
          </p:nvCxnSpPr>
          <p:spPr bwMode="auto">
            <a:xfrm flipV="1">
              <a:off x="1733" y="1644"/>
              <a:ext cx="57" cy="319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1" name="_s1031"/>
            <p:cNvCxnSpPr>
              <a:cxnSpLocks noChangeShapeType="1"/>
              <a:stCxn id="77" idx="3"/>
              <a:endCxn id="50" idx="2"/>
            </p:cNvCxnSpPr>
            <p:nvPr/>
          </p:nvCxnSpPr>
          <p:spPr bwMode="auto">
            <a:xfrm flipV="1">
              <a:off x="1733" y="1644"/>
              <a:ext cx="57" cy="127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2" name="_s1032"/>
            <p:cNvCxnSpPr>
              <a:cxnSpLocks noChangeShapeType="1"/>
              <a:stCxn id="76" idx="0"/>
              <a:endCxn id="49" idx="2"/>
            </p:cNvCxnSpPr>
            <p:nvPr/>
          </p:nvCxnSpPr>
          <p:spPr bwMode="auto">
            <a:xfrm rot="5400000" flipH="1">
              <a:off x="3232" y="1121"/>
              <a:ext cx="64" cy="725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3" name="_s1033"/>
            <p:cNvCxnSpPr>
              <a:cxnSpLocks noChangeShapeType="1"/>
              <a:stCxn id="75" idx="1"/>
              <a:endCxn id="62" idx="2"/>
            </p:cNvCxnSpPr>
            <p:nvPr/>
          </p:nvCxnSpPr>
          <p:spPr bwMode="auto">
            <a:xfrm rot="10800000">
              <a:off x="2012" y="1834"/>
              <a:ext cx="55" cy="511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4" name="_s1034"/>
            <p:cNvCxnSpPr>
              <a:cxnSpLocks noChangeShapeType="1"/>
              <a:stCxn id="74" idx="1"/>
              <a:endCxn id="62" idx="2"/>
            </p:cNvCxnSpPr>
            <p:nvPr/>
          </p:nvCxnSpPr>
          <p:spPr bwMode="auto">
            <a:xfrm rot="10800000">
              <a:off x="2012" y="1834"/>
              <a:ext cx="55" cy="320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5" name="_s1035"/>
            <p:cNvCxnSpPr>
              <a:cxnSpLocks noChangeShapeType="1"/>
              <a:stCxn id="73" idx="1"/>
              <a:endCxn id="62" idx="2"/>
            </p:cNvCxnSpPr>
            <p:nvPr/>
          </p:nvCxnSpPr>
          <p:spPr bwMode="auto">
            <a:xfrm rot="10800000">
              <a:off x="2012" y="1834"/>
              <a:ext cx="55" cy="129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6" name="_s1036"/>
            <p:cNvCxnSpPr>
              <a:cxnSpLocks noChangeShapeType="1"/>
              <a:stCxn id="72" idx="1"/>
              <a:endCxn id="60" idx="2"/>
            </p:cNvCxnSpPr>
            <p:nvPr/>
          </p:nvCxnSpPr>
          <p:spPr bwMode="auto">
            <a:xfrm rot="10800000">
              <a:off x="3237" y="1834"/>
              <a:ext cx="55" cy="702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7" name="_s1037"/>
            <p:cNvCxnSpPr>
              <a:cxnSpLocks noChangeShapeType="1"/>
              <a:stCxn id="71" idx="1"/>
              <a:endCxn id="60" idx="2"/>
            </p:cNvCxnSpPr>
            <p:nvPr/>
          </p:nvCxnSpPr>
          <p:spPr bwMode="auto">
            <a:xfrm rot="10800000">
              <a:off x="3237" y="1834"/>
              <a:ext cx="55" cy="511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8" name="_s1038"/>
            <p:cNvCxnSpPr>
              <a:cxnSpLocks noChangeShapeType="1"/>
              <a:stCxn id="70" idx="1"/>
              <a:endCxn id="60" idx="2"/>
            </p:cNvCxnSpPr>
            <p:nvPr/>
          </p:nvCxnSpPr>
          <p:spPr bwMode="auto">
            <a:xfrm rot="10800000">
              <a:off x="3237" y="1834"/>
              <a:ext cx="55" cy="320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29" name="_s1039"/>
            <p:cNvCxnSpPr>
              <a:cxnSpLocks noChangeShapeType="1"/>
              <a:stCxn id="69" idx="1"/>
              <a:endCxn id="60" idx="2"/>
            </p:cNvCxnSpPr>
            <p:nvPr/>
          </p:nvCxnSpPr>
          <p:spPr bwMode="auto">
            <a:xfrm rot="10800000">
              <a:off x="3237" y="1834"/>
              <a:ext cx="55" cy="129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0" name="_s1040"/>
            <p:cNvCxnSpPr>
              <a:cxnSpLocks noChangeShapeType="1"/>
              <a:stCxn id="68" idx="1"/>
              <a:endCxn id="61" idx="2"/>
            </p:cNvCxnSpPr>
            <p:nvPr/>
          </p:nvCxnSpPr>
          <p:spPr bwMode="auto">
            <a:xfrm rot="10800000">
              <a:off x="3683" y="1834"/>
              <a:ext cx="55" cy="894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1" name="_s1041"/>
            <p:cNvCxnSpPr>
              <a:cxnSpLocks noChangeShapeType="1"/>
              <a:stCxn id="67" idx="1"/>
              <a:endCxn id="61" idx="2"/>
            </p:cNvCxnSpPr>
            <p:nvPr/>
          </p:nvCxnSpPr>
          <p:spPr bwMode="auto">
            <a:xfrm rot="10800000">
              <a:off x="3683" y="1834"/>
              <a:ext cx="55" cy="702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2" name="_s1042"/>
            <p:cNvCxnSpPr>
              <a:cxnSpLocks noChangeShapeType="1"/>
              <a:stCxn id="66" idx="1"/>
              <a:endCxn id="61" idx="2"/>
            </p:cNvCxnSpPr>
            <p:nvPr/>
          </p:nvCxnSpPr>
          <p:spPr bwMode="auto">
            <a:xfrm rot="10800000">
              <a:off x="3683" y="1834"/>
              <a:ext cx="55" cy="511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3" name="_s1043"/>
            <p:cNvCxnSpPr>
              <a:cxnSpLocks noChangeShapeType="1"/>
              <a:stCxn id="65" idx="1"/>
              <a:endCxn id="61" idx="2"/>
            </p:cNvCxnSpPr>
            <p:nvPr/>
          </p:nvCxnSpPr>
          <p:spPr bwMode="auto">
            <a:xfrm rot="10800000">
              <a:off x="3683" y="1834"/>
              <a:ext cx="55" cy="320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4" name="_s1044"/>
            <p:cNvCxnSpPr>
              <a:cxnSpLocks noChangeShapeType="1"/>
              <a:stCxn id="64" idx="1"/>
              <a:endCxn id="61" idx="2"/>
            </p:cNvCxnSpPr>
            <p:nvPr/>
          </p:nvCxnSpPr>
          <p:spPr bwMode="auto">
            <a:xfrm rot="10800000">
              <a:off x="3683" y="1834"/>
              <a:ext cx="55" cy="129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5" name="_s1045"/>
            <p:cNvCxnSpPr>
              <a:cxnSpLocks noChangeShapeType="1"/>
              <a:stCxn id="63" idx="0"/>
              <a:endCxn id="51" idx="2"/>
            </p:cNvCxnSpPr>
            <p:nvPr/>
          </p:nvCxnSpPr>
          <p:spPr bwMode="auto">
            <a:xfrm rot="5400000" flipH="1">
              <a:off x="2272" y="1579"/>
              <a:ext cx="64" cy="194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6" name="_s1046"/>
            <p:cNvCxnSpPr>
              <a:cxnSpLocks noChangeShapeType="1"/>
              <a:stCxn id="62" idx="0"/>
              <a:endCxn id="51" idx="2"/>
            </p:cNvCxnSpPr>
            <p:nvPr/>
          </p:nvCxnSpPr>
          <p:spPr bwMode="auto">
            <a:xfrm rot="16200000">
              <a:off x="2078" y="1578"/>
              <a:ext cx="64" cy="195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7" name="_s1047"/>
            <p:cNvCxnSpPr>
              <a:cxnSpLocks noChangeShapeType="1"/>
              <a:stCxn id="61" idx="0"/>
              <a:endCxn id="52" idx="2"/>
            </p:cNvCxnSpPr>
            <p:nvPr/>
          </p:nvCxnSpPr>
          <p:spPr bwMode="auto">
            <a:xfrm rot="5400000" flipH="1">
              <a:off x="3428" y="1453"/>
              <a:ext cx="64" cy="446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38" name="_s1048"/>
            <p:cNvCxnSpPr>
              <a:cxnSpLocks noChangeShapeType="1"/>
              <a:stCxn id="60" idx="0"/>
              <a:endCxn id="52" idx="2"/>
            </p:cNvCxnSpPr>
            <p:nvPr/>
          </p:nvCxnSpPr>
          <p:spPr bwMode="auto">
            <a:xfrm rot="16200000">
              <a:off x="3206" y="1675"/>
              <a:ext cx="64" cy="1"/>
            </a:xfrm>
            <a:prstGeom prst="straightConnector1">
              <a:avLst/>
            </a:prstGeom>
            <a:grpFill/>
            <a:ln w="28575">
              <a:solidFill>
                <a:srgbClr val="15A185"/>
              </a:solidFill>
              <a:round/>
              <a:headEnd/>
              <a:tailEnd/>
            </a:ln>
            <a:extLst/>
          </p:spPr>
        </p:cxnSp>
        <p:cxnSp>
          <p:nvCxnSpPr>
            <p:cNvPr id="39" name="_s1049"/>
            <p:cNvCxnSpPr>
              <a:cxnSpLocks noChangeShapeType="1"/>
              <a:stCxn id="59" idx="1"/>
              <a:endCxn id="53" idx="2"/>
            </p:cNvCxnSpPr>
            <p:nvPr/>
          </p:nvCxnSpPr>
          <p:spPr bwMode="auto">
            <a:xfrm rot="10800000">
              <a:off x="2787" y="1835"/>
              <a:ext cx="55" cy="1086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0" name="_s1050"/>
            <p:cNvCxnSpPr>
              <a:cxnSpLocks noChangeShapeType="1"/>
              <a:stCxn id="58" idx="1"/>
              <a:endCxn id="53" idx="2"/>
            </p:cNvCxnSpPr>
            <p:nvPr/>
          </p:nvCxnSpPr>
          <p:spPr bwMode="auto">
            <a:xfrm rot="10800000">
              <a:off x="2787" y="1835"/>
              <a:ext cx="55" cy="893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1" name="_s1051"/>
            <p:cNvCxnSpPr>
              <a:cxnSpLocks noChangeShapeType="1"/>
              <a:stCxn id="57" idx="1"/>
              <a:endCxn id="53" idx="2"/>
            </p:cNvCxnSpPr>
            <p:nvPr/>
          </p:nvCxnSpPr>
          <p:spPr bwMode="auto">
            <a:xfrm rot="10800000">
              <a:off x="2787" y="1835"/>
              <a:ext cx="55" cy="702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2" name="_s1052"/>
            <p:cNvCxnSpPr>
              <a:cxnSpLocks noChangeShapeType="1"/>
              <a:stCxn id="56" idx="1"/>
              <a:endCxn id="53" idx="2"/>
            </p:cNvCxnSpPr>
            <p:nvPr/>
          </p:nvCxnSpPr>
          <p:spPr bwMode="auto">
            <a:xfrm rot="10800000">
              <a:off x="2787" y="1835"/>
              <a:ext cx="55" cy="510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3" name="_s1053"/>
            <p:cNvCxnSpPr>
              <a:cxnSpLocks noChangeShapeType="1"/>
              <a:stCxn id="55" idx="1"/>
              <a:endCxn id="53" idx="2"/>
            </p:cNvCxnSpPr>
            <p:nvPr/>
          </p:nvCxnSpPr>
          <p:spPr bwMode="auto">
            <a:xfrm rot="10800000">
              <a:off x="2787" y="1835"/>
              <a:ext cx="55" cy="320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4" name="_s1054"/>
            <p:cNvCxnSpPr>
              <a:cxnSpLocks noChangeShapeType="1"/>
              <a:stCxn id="54" idx="1"/>
              <a:endCxn id="53" idx="2"/>
            </p:cNvCxnSpPr>
            <p:nvPr/>
          </p:nvCxnSpPr>
          <p:spPr bwMode="auto">
            <a:xfrm rot="10800000">
              <a:off x="2787" y="1835"/>
              <a:ext cx="55" cy="129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5" name="_s1055"/>
            <p:cNvCxnSpPr>
              <a:cxnSpLocks noChangeShapeType="1"/>
              <a:stCxn id="53" idx="0"/>
              <a:endCxn id="52" idx="2"/>
            </p:cNvCxnSpPr>
            <p:nvPr/>
          </p:nvCxnSpPr>
          <p:spPr bwMode="auto">
            <a:xfrm rot="16200000">
              <a:off x="2980" y="1451"/>
              <a:ext cx="64" cy="450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6" name="_s1056"/>
            <p:cNvCxnSpPr>
              <a:cxnSpLocks noChangeShapeType="1"/>
              <a:stCxn id="52" idx="0"/>
              <a:endCxn id="49" idx="2"/>
            </p:cNvCxnSpPr>
            <p:nvPr/>
          </p:nvCxnSpPr>
          <p:spPr bwMode="auto">
            <a:xfrm rot="5400000" flipH="1">
              <a:off x="3037" y="1316"/>
              <a:ext cx="64" cy="336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7" name="_s1057"/>
            <p:cNvCxnSpPr>
              <a:cxnSpLocks noChangeShapeType="1"/>
              <a:stCxn id="51" idx="0"/>
              <a:endCxn id="49" idx="2"/>
            </p:cNvCxnSpPr>
            <p:nvPr/>
          </p:nvCxnSpPr>
          <p:spPr bwMode="auto">
            <a:xfrm rot="16200000">
              <a:off x="2522" y="1137"/>
              <a:ext cx="64" cy="694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cxnSp>
          <p:nvCxnSpPr>
            <p:cNvPr id="48" name="_s1058"/>
            <p:cNvCxnSpPr>
              <a:cxnSpLocks noChangeShapeType="1"/>
              <a:stCxn id="50" idx="0"/>
              <a:endCxn id="49" idx="2"/>
            </p:cNvCxnSpPr>
            <p:nvPr/>
          </p:nvCxnSpPr>
          <p:spPr bwMode="auto">
            <a:xfrm rot="16200000">
              <a:off x="2314" y="928"/>
              <a:ext cx="64" cy="1111"/>
            </a:xfrm>
            <a:prstGeom prst="bentConnector3">
              <a:avLst>
                <a:gd name="adj1" fmla="val 50792"/>
              </a:avLst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  <p:sp>
          <p:nvSpPr>
            <p:cNvPr id="49" name="_s1059"/>
            <p:cNvSpPr>
              <a:spLocks noChangeArrowheads="1"/>
            </p:cNvSpPr>
            <p:nvPr/>
          </p:nvSpPr>
          <p:spPr bwMode="auto">
            <a:xfrm>
              <a:off x="2736" y="1323"/>
              <a:ext cx="330" cy="12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0" name="_s1060"/>
            <p:cNvSpPr>
              <a:spLocks noChangeArrowheads="1"/>
            </p:cNvSpPr>
            <p:nvPr/>
          </p:nvSpPr>
          <p:spPr bwMode="auto">
            <a:xfrm>
              <a:off x="1621" y="1516"/>
              <a:ext cx="337" cy="12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1" name="_s1061"/>
            <p:cNvSpPr>
              <a:spLocks noChangeArrowheads="1"/>
            </p:cNvSpPr>
            <p:nvPr/>
          </p:nvSpPr>
          <p:spPr bwMode="auto">
            <a:xfrm>
              <a:off x="2038" y="1516"/>
              <a:ext cx="336" cy="12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2" name="_s1062"/>
            <p:cNvSpPr>
              <a:spLocks noChangeArrowheads="1"/>
            </p:cNvSpPr>
            <p:nvPr/>
          </p:nvSpPr>
          <p:spPr bwMode="auto">
            <a:xfrm>
              <a:off x="3070" y="1516"/>
              <a:ext cx="333" cy="12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3" name="_s1063"/>
            <p:cNvSpPr>
              <a:spLocks noChangeArrowheads="1"/>
            </p:cNvSpPr>
            <p:nvPr/>
          </p:nvSpPr>
          <p:spPr bwMode="auto">
            <a:xfrm>
              <a:off x="2623" y="1708"/>
              <a:ext cx="327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4" name="_s1064"/>
            <p:cNvSpPr>
              <a:spLocks noChangeArrowheads="1"/>
            </p:cNvSpPr>
            <p:nvPr/>
          </p:nvSpPr>
          <p:spPr bwMode="auto">
            <a:xfrm>
              <a:off x="2842" y="1899"/>
              <a:ext cx="338" cy="12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5" name="_s1065"/>
            <p:cNvSpPr>
              <a:spLocks noChangeArrowheads="1"/>
            </p:cNvSpPr>
            <p:nvPr/>
          </p:nvSpPr>
          <p:spPr bwMode="auto">
            <a:xfrm>
              <a:off x="2842" y="2091"/>
              <a:ext cx="338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6" name="_s1066"/>
            <p:cNvSpPr>
              <a:spLocks noChangeArrowheads="1"/>
            </p:cNvSpPr>
            <p:nvPr/>
          </p:nvSpPr>
          <p:spPr bwMode="auto">
            <a:xfrm>
              <a:off x="2842" y="2282"/>
              <a:ext cx="338" cy="127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rgbClr val="15A18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7" name="_s1067"/>
            <p:cNvSpPr>
              <a:spLocks noChangeArrowheads="1"/>
            </p:cNvSpPr>
            <p:nvPr/>
          </p:nvSpPr>
          <p:spPr bwMode="auto">
            <a:xfrm>
              <a:off x="2842" y="2473"/>
              <a:ext cx="338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8" name="_s1068"/>
            <p:cNvSpPr>
              <a:spLocks noChangeArrowheads="1"/>
            </p:cNvSpPr>
            <p:nvPr/>
          </p:nvSpPr>
          <p:spPr bwMode="auto">
            <a:xfrm>
              <a:off x="2842" y="2664"/>
              <a:ext cx="338" cy="129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59" name="_s1069"/>
            <p:cNvSpPr>
              <a:spLocks noChangeArrowheads="1"/>
            </p:cNvSpPr>
            <p:nvPr/>
          </p:nvSpPr>
          <p:spPr bwMode="auto">
            <a:xfrm>
              <a:off x="2842" y="2857"/>
              <a:ext cx="338" cy="128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0" name="_s1070"/>
            <p:cNvSpPr>
              <a:spLocks noChangeArrowheads="1"/>
            </p:cNvSpPr>
            <p:nvPr/>
          </p:nvSpPr>
          <p:spPr bwMode="auto">
            <a:xfrm>
              <a:off x="3070" y="1708"/>
              <a:ext cx="333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1" name="_s1071"/>
            <p:cNvSpPr>
              <a:spLocks noChangeArrowheads="1"/>
            </p:cNvSpPr>
            <p:nvPr/>
          </p:nvSpPr>
          <p:spPr bwMode="auto">
            <a:xfrm>
              <a:off x="3516" y="1708"/>
              <a:ext cx="333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2" name="_s1072"/>
            <p:cNvSpPr>
              <a:spLocks noChangeArrowheads="1"/>
            </p:cNvSpPr>
            <p:nvPr/>
          </p:nvSpPr>
          <p:spPr bwMode="auto">
            <a:xfrm>
              <a:off x="1845" y="1708"/>
              <a:ext cx="333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3" name="_s1073"/>
            <p:cNvSpPr>
              <a:spLocks noChangeArrowheads="1"/>
            </p:cNvSpPr>
            <p:nvPr/>
          </p:nvSpPr>
          <p:spPr bwMode="auto">
            <a:xfrm>
              <a:off x="2234" y="1708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rgbClr val="15A18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4" name="_s1074"/>
            <p:cNvSpPr>
              <a:spLocks noChangeArrowheads="1"/>
            </p:cNvSpPr>
            <p:nvPr/>
          </p:nvSpPr>
          <p:spPr bwMode="auto">
            <a:xfrm>
              <a:off x="3738" y="1899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5" name="_s1075"/>
            <p:cNvSpPr>
              <a:spLocks noChangeArrowheads="1"/>
            </p:cNvSpPr>
            <p:nvPr/>
          </p:nvSpPr>
          <p:spPr bwMode="auto">
            <a:xfrm>
              <a:off x="3738" y="2091"/>
              <a:ext cx="333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6" name="_s1076"/>
            <p:cNvSpPr>
              <a:spLocks noChangeArrowheads="1"/>
            </p:cNvSpPr>
            <p:nvPr/>
          </p:nvSpPr>
          <p:spPr bwMode="auto">
            <a:xfrm>
              <a:off x="3738" y="2282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rgbClr val="15A18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7" name="_s1077"/>
            <p:cNvSpPr>
              <a:spLocks noChangeArrowheads="1"/>
            </p:cNvSpPr>
            <p:nvPr/>
          </p:nvSpPr>
          <p:spPr bwMode="auto">
            <a:xfrm>
              <a:off x="3738" y="2473"/>
              <a:ext cx="333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8" name="_s1078"/>
            <p:cNvSpPr>
              <a:spLocks noChangeArrowheads="1"/>
            </p:cNvSpPr>
            <p:nvPr/>
          </p:nvSpPr>
          <p:spPr bwMode="auto">
            <a:xfrm>
              <a:off x="3738" y="2664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69" name="_s1079"/>
            <p:cNvSpPr>
              <a:spLocks noChangeArrowheads="1"/>
            </p:cNvSpPr>
            <p:nvPr/>
          </p:nvSpPr>
          <p:spPr bwMode="auto">
            <a:xfrm>
              <a:off x="3292" y="1899"/>
              <a:ext cx="334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0" name="_s1080"/>
            <p:cNvSpPr>
              <a:spLocks noChangeArrowheads="1"/>
            </p:cNvSpPr>
            <p:nvPr/>
          </p:nvSpPr>
          <p:spPr bwMode="auto">
            <a:xfrm>
              <a:off x="3292" y="2091"/>
              <a:ext cx="334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1" name="_s1081"/>
            <p:cNvSpPr>
              <a:spLocks noChangeArrowheads="1"/>
            </p:cNvSpPr>
            <p:nvPr/>
          </p:nvSpPr>
          <p:spPr bwMode="auto">
            <a:xfrm>
              <a:off x="3292" y="2282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2" name="_s1082"/>
            <p:cNvSpPr>
              <a:spLocks noChangeArrowheads="1"/>
            </p:cNvSpPr>
            <p:nvPr/>
          </p:nvSpPr>
          <p:spPr bwMode="auto">
            <a:xfrm>
              <a:off x="3292" y="2473"/>
              <a:ext cx="334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3" name="_s1083"/>
            <p:cNvSpPr>
              <a:spLocks noChangeArrowheads="1"/>
            </p:cNvSpPr>
            <p:nvPr/>
          </p:nvSpPr>
          <p:spPr bwMode="auto">
            <a:xfrm>
              <a:off x="2067" y="1899"/>
              <a:ext cx="332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4" name="_s1084"/>
            <p:cNvSpPr>
              <a:spLocks noChangeArrowheads="1"/>
            </p:cNvSpPr>
            <p:nvPr/>
          </p:nvSpPr>
          <p:spPr bwMode="auto">
            <a:xfrm>
              <a:off x="2067" y="2091"/>
              <a:ext cx="332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5" name="_s1085"/>
            <p:cNvSpPr>
              <a:spLocks noChangeArrowheads="1"/>
            </p:cNvSpPr>
            <p:nvPr/>
          </p:nvSpPr>
          <p:spPr bwMode="auto">
            <a:xfrm>
              <a:off x="2067" y="2282"/>
              <a:ext cx="332" cy="127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rgbClr val="15A18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6" name="_s1086"/>
            <p:cNvSpPr>
              <a:spLocks noChangeArrowheads="1"/>
            </p:cNvSpPr>
            <p:nvPr/>
          </p:nvSpPr>
          <p:spPr bwMode="auto">
            <a:xfrm>
              <a:off x="3459" y="1516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7" name="_s1087"/>
            <p:cNvSpPr>
              <a:spLocks noChangeArrowheads="1"/>
            </p:cNvSpPr>
            <p:nvPr/>
          </p:nvSpPr>
          <p:spPr bwMode="auto">
            <a:xfrm>
              <a:off x="1400" y="1708"/>
              <a:ext cx="333" cy="126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8" name="_s1088"/>
            <p:cNvSpPr>
              <a:spLocks noChangeArrowheads="1"/>
            </p:cNvSpPr>
            <p:nvPr/>
          </p:nvSpPr>
          <p:spPr bwMode="auto">
            <a:xfrm>
              <a:off x="1400" y="1899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 algn="ctr">
              <a:solidFill>
                <a:srgbClr val="15A185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79" name="_s1089"/>
            <p:cNvSpPr>
              <a:spLocks noChangeArrowheads="1"/>
            </p:cNvSpPr>
            <p:nvPr/>
          </p:nvSpPr>
          <p:spPr bwMode="auto">
            <a:xfrm>
              <a:off x="1400" y="2091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0" name="_s1090"/>
            <p:cNvSpPr>
              <a:spLocks noChangeArrowheads="1"/>
            </p:cNvSpPr>
            <p:nvPr/>
          </p:nvSpPr>
          <p:spPr bwMode="auto">
            <a:xfrm>
              <a:off x="1401" y="2282"/>
              <a:ext cx="332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81" name="_s1091"/>
            <p:cNvSpPr>
              <a:spLocks noChangeArrowheads="1"/>
            </p:cNvSpPr>
            <p:nvPr/>
          </p:nvSpPr>
          <p:spPr bwMode="auto">
            <a:xfrm>
              <a:off x="3848" y="1516"/>
              <a:ext cx="333" cy="127"/>
            </a:xfrm>
            <a:prstGeom prst="roundRect">
              <a:avLst>
                <a:gd name="adj" fmla="val 16667"/>
              </a:avLst>
            </a:prstGeom>
            <a:grpFill/>
            <a:ln w="9525">
              <a:solidFill>
                <a:srgbClr val="15A185"/>
              </a:solidFill>
              <a:round/>
              <a:headEnd/>
              <a:tailEnd/>
            </a:ln>
          </p:spPr>
          <p:txBody>
            <a:bodyPr vert="horz" wrap="none" lIns="0" tIns="0" rIns="0" bIns="0" numCol="1" anchor="ctr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2400" b="1" kern="1200">
                  <a:solidFill>
                    <a:schemeClr val="tx1"/>
                  </a:solidFill>
                  <a:latin typeface="Times New Roman" pitchFamily="18" charset="0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00" b="1" i="0" u="none" strike="noStrike" kern="1200" cap="none" spc="0" normalizeH="0" baseline="0" noProof="0">
                <a:ln>
                  <a:noFill/>
                </a:ln>
                <a:solidFill>
                  <a:srgbClr val="15A185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cxnSp>
          <p:nvCxnSpPr>
            <p:cNvPr id="82" name="_s1092"/>
            <p:cNvCxnSpPr>
              <a:cxnSpLocks noChangeShapeType="1"/>
              <a:stCxn id="80" idx="3"/>
              <a:endCxn id="50" idx="2"/>
            </p:cNvCxnSpPr>
            <p:nvPr/>
          </p:nvCxnSpPr>
          <p:spPr bwMode="auto">
            <a:xfrm flipV="1">
              <a:off x="1733" y="1644"/>
              <a:ext cx="57" cy="701"/>
            </a:xfrm>
            <a:prstGeom prst="bentConnector2">
              <a:avLst/>
            </a:prstGeom>
            <a:grpFill/>
            <a:ln w="28575">
              <a:solidFill>
                <a:srgbClr val="15A185"/>
              </a:solidFill>
              <a:miter lim="800000"/>
              <a:headEnd/>
              <a:tailEnd/>
            </a:ln>
            <a:extLst/>
          </p:spPr>
        </p:cxnSp>
      </p:grpSp>
      <p:sp>
        <p:nvSpPr>
          <p:cNvPr id="83" name="Oval Callout 82"/>
          <p:cNvSpPr/>
          <p:nvPr/>
        </p:nvSpPr>
        <p:spPr bwMode="auto">
          <a:xfrm>
            <a:off x="3550897" y="1313542"/>
            <a:ext cx="914162" cy="663550"/>
          </a:xfrm>
          <a:prstGeom prst="wedgeEllipseCallout">
            <a:avLst>
              <a:gd name="adj1" fmla="val 44957"/>
              <a:gd name="adj2" fmla="val 125342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to increase sales</a:t>
            </a:r>
          </a:p>
        </p:txBody>
      </p:sp>
      <p:sp>
        <p:nvSpPr>
          <p:cNvPr id="84" name="Oval Callout 83"/>
          <p:cNvSpPr/>
          <p:nvPr/>
        </p:nvSpPr>
        <p:spPr bwMode="auto">
          <a:xfrm>
            <a:off x="4465059" y="1288222"/>
            <a:ext cx="914162" cy="663550"/>
          </a:xfrm>
          <a:prstGeom prst="wedgeEllipseCallout">
            <a:avLst>
              <a:gd name="adj1" fmla="val 23027"/>
              <a:gd name="adj2" fmla="val 131383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to reduce risk</a:t>
            </a:r>
          </a:p>
        </p:txBody>
      </p:sp>
      <p:sp>
        <p:nvSpPr>
          <p:cNvPr id="85" name="Oval Callout 84"/>
          <p:cNvSpPr/>
          <p:nvPr/>
        </p:nvSpPr>
        <p:spPr bwMode="auto">
          <a:xfrm>
            <a:off x="7207545" y="1286217"/>
            <a:ext cx="914162" cy="663550"/>
          </a:xfrm>
          <a:prstGeom prst="wedgeEllipseCallout">
            <a:avLst>
              <a:gd name="adj1" fmla="val -31359"/>
              <a:gd name="adj2" fmla="val 136217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to optimize cash</a:t>
            </a:r>
          </a:p>
        </p:txBody>
      </p:sp>
      <p:sp>
        <p:nvSpPr>
          <p:cNvPr id="86" name="Oval Callout 85"/>
          <p:cNvSpPr/>
          <p:nvPr/>
        </p:nvSpPr>
        <p:spPr bwMode="auto">
          <a:xfrm>
            <a:off x="6293383" y="1288222"/>
            <a:ext cx="914162" cy="663550"/>
          </a:xfrm>
          <a:prstGeom prst="wedgeEllipseCallout">
            <a:avLst>
              <a:gd name="adj1" fmla="val 220"/>
              <a:gd name="adj2" fmla="val 136218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to cut costs</a:t>
            </a:r>
          </a:p>
        </p:txBody>
      </p:sp>
      <p:sp>
        <p:nvSpPr>
          <p:cNvPr id="87" name="Oval Callout 86"/>
          <p:cNvSpPr/>
          <p:nvPr/>
        </p:nvSpPr>
        <p:spPr bwMode="auto">
          <a:xfrm>
            <a:off x="5379221" y="1292250"/>
            <a:ext cx="914162" cy="663550"/>
          </a:xfrm>
          <a:prstGeom prst="wedgeEllipseCallout">
            <a:avLst>
              <a:gd name="adj1" fmla="val 44080"/>
              <a:gd name="adj2" fmla="val 91502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to keep my job</a:t>
            </a:r>
          </a:p>
        </p:txBody>
      </p:sp>
      <p:sp>
        <p:nvSpPr>
          <p:cNvPr id="88" name="Oval Callout 87"/>
          <p:cNvSpPr/>
          <p:nvPr/>
        </p:nvSpPr>
        <p:spPr bwMode="auto">
          <a:xfrm>
            <a:off x="8121707" y="1286217"/>
            <a:ext cx="1088133" cy="663550"/>
          </a:xfrm>
          <a:prstGeom prst="wedgeEllipseCallout">
            <a:avLst>
              <a:gd name="adj1" fmla="val -54166"/>
              <a:gd name="adj2" fmla="val 137425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to deliver new products</a:t>
            </a:r>
          </a:p>
        </p:txBody>
      </p:sp>
      <p:sp>
        <p:nvSpPr>
          <p:cNvPr id="89" name="Bent Arrow 88"/>
          <p:cNvSpPr/>
          <p:nvPr/>
        </p:nvSpPr>
        <p:spPr>
          <a:xfrm rot="10800000">
            <a:off x="8617827" y="2792941"/>
            <a:ext cx="1211459" cy="473591"/>
          </a:xfrm>
          <a:prstGeom prst="bentArrow">
            <a:avLst/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0" name="Bent Arrow 89"/>
          <p:cNvSpPr/>
          <p:nvPr/>
        </p:nvSpPr>
        <p:spPr>
          <a:xfrm rot="16200000">
            <a:off x="4579821" y="5089764"/>
            <a:ext cx="806694" cy="473591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7988"/>
            </a:avLst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1" name="Bent Arrow 90"/>
          <p:cNvSpPr/>
          <p:nvPr/>
        </p:nvSpPr>
        <p:spPr>
          <a:xfrm rot="10800000">
            <a:off x="6654298" y="4967588"/>
            <a:ext cx="543282" cy="79083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7988"/>
            </a:avLst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2" name="Bent Arrow 91"/>
          <p:cNvSpPr/>
          <p:nvPr/>
        </p:nvSpPr>
        <p:spPr>
          <a:xfrm>
            <a:off x="2020263" y="3989913"/>
            <a:ext cx="1282556" cy="473591"/>
          </a:xfrm>
          <a:prstGeom prst="bentArrow">
            <a:avLst/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3" name="Bent Arrow 92"/>
          <p:cNvSpPr/>
          <p:nvPr/>
        </p:nvSpPr>
        <p:spPr>
          <a:xfrm rot="10800000">
            <a:off x="2313086" y="4979604"/>
            <a:ext cx="1282556" cy="473591"/>
          </a:xfrm>
          <a:prstGeom prst="bentArrow">
            <a:avLst/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4" name="Bent Arrow 93"/>
          <p:cNvSpPr/>
          <p:nvPr/>
        </p:nvSpPr>
        <p:spPr>
          <a:xfrm rot="16200000">
            <a:off x="2565099" y="2259667"/>
            <a:ext cx="512079" cy="13396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7988"/>
            </a:avLst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5" name="Bent Arrow 94"/>
          <p:cNvSpPr/>
          <p:nvPr/>
        </p:nvSpPr>
        <p:spPr>
          <a:xfrm rot="5400000">
            <a:off x="9109137" y="3696519"/>
            <a:ext cx="512079" cy="130809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7988"/>
            </a:avLst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6" name="Bent Arrow 95"/>
          <p:cNvSpPr/>
          <p:nvPr/>
        </p:nvSpPr>
        <p:spPr>
          <a:xfrm rot="16200000">
            <a:off x="8903444" y="4505236"/>
            <a:ext cx="512079" cy="1339605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37988"/>
            </a:avLst>
          </a:prstGeom>
          <a:solidFill>
            <a:srgbClr val="15A185"/>
          </a:solidFill>
          <a:ln w="12700" cap="flat" cmpd="sng" algn="ctr">
            <a:solidFill>
              <a:srgbClr val="15A18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799" b="0" i="0" u="none" strike="noStrike" kern="0" cap="none" spc="0" normalizeH="0" baseline="0" noProof="0" dirty="0" smtClean="0">
              <a:ln>
                <a:noFill/>
              </a:ln>
              <a:solidFill>
                <a:srgbClr val="15A185"/>
              </a:solidFill>
              <a:effectLst/>
              <a:uLnTx/>
              <a:uFillTx/>
              <a:latin typeface="Open Sans"/>
            </a:endParaRPr>
          </a:p>
        </p:txBody>
      </p:sp>
      <p:sp>
        <p:nvSpPr>
          <p:cNvPr id="97" name="Oval Callout 96"/>
          <p:cNvSpPr/>
          <p:nvPr/>
        </p:nvSpPr>
        <p:spPr bwMode="auto">
          <a:xfrm>
            <a:off x="10130051" y="3119874"/>
            <a:ext cx="1228412" cy="813869"/>
          </a:xfrm>
          <a:prstGeom prst="wedgeEllipseCallout">
            <a:avLst>
              <a:gd name="adj1" fmla="val -38887"/>
              <a:gd name="adj2" fmla="val -155186"/>
            </a:avLst>
          </a:prstGeom>
          <a:solidFill>
            <a:srgbClr val="CCECFF"/>
          </a:solidFill>
          <a:ln w="9525" cap="flat" cmpd="sng" algn="ctr">
            <a:solidFill>
              <a:srgbClr val="15A185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16" tIns="45708" rIns="91416" bIns="45708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900" b="0" i="1" u="none" strike="noStrike" kern="0" cap="none" spc="0" normalizeH="0" baseline="0" noProof="0" dirty="0" smtClean="0">
                <a:ln>
                  <a:noFill/>
                </a:ln>
                <a:solidFill>
                  <a:srgbClr val="3A3838"/>
                </a:solidFill>
                <a:effectLst/>
                <a:uLnTx/>
                <a:uFillTx/>
                <a:latin typeface="Open Sans"/>
              </a:rPr>
              <a:t>I need you to provide the service you promised</a:t>
            </a:r>
          </a:p>
        </p:txBody>
      </p:sp>
      <p:sp>
        <p:nvSpPr>
          <p:cNvPr id="98" name="TextBox 97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5911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1197868" y="597412"/>
            <a:ext cx="9421938" cy="569066"/>
          </a:xfrm>
          <a:extLst/>
        </p:spPr>
        <p:txBody>
          <a:bodyPr vert="horz" lIns="91440" tIns="45720" rIns="91440" bIns="45720" rtlCol="0" anchor="b">
            <a:noAutofit/>
          </a:bodyPr>
          <a:lstStyle/>
          <a:p>
            <a:pPr>
              <a:spcBef>
                <a:spcPct val="0"/>
              </a:spcBef>
            </a:pPr>
            <a:r>
              <a:rPr lang="en-US" sz="3200" dirty="0"/>
              <a:t>Business Architecture: </a:t>
            </a:r>
          </a:p>
          <a:p>
            <a:pPr>
              <a:spcBef>
                <a:spcPct val="0"/>
              </a:spcBef>
            </a:pPr>
            <a:r>
              <a:rPr lang="en-US" sz="3200" dirty="0"/>
              <a:t>Alignment for Business Agility</a:t>
            </a:r>
            <a:endParaRPr lang="en-CA" sz="3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040006" y="1125108"/>
            <a:ext cx="10082296" cy="45708"/>
          </a:xfrm>
        </p:spPr>
        <p:txBody>
          <a:bodyPr>
            <a:noAutofit/>
          </a:bodyPr>
          <a:lstStyle/>
          <a:p>
            <a:r>
              <a:rPr lang="en-CA" sz="2000" dirty="0"/>
              <a:t>Be agile in each domain and in the connections among them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848" y="1553770"/>
            <a:ext cx="7069579" cy="4718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8507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/>
              <a:t>The Road Ahead</a:t>
            </a:r>
            <a:r>
              <a:rPr lang="en-US" sz="4400" dirty="0"/>
              <a:t/>
            </a:r>
            <a:br>
              <a:rPr lang="en-US" sz="4400" dirty="0"/>
            </a:b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TextBox 5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11946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Title 1"/>
          <p:cNvSpPr txBox="1">
            <a:spLocks/>
          </p:cNvSpPr>
          <p:nvPr/>
        </p:nvSpPr>
        <p:spPr>
          <a:xfrm>
            <a:off x="1055591" y="215623"/>
            <a:ext cx="10042690" cy="75875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rgbClr val="00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599" dirty="0"/>
              <a:t>There </a:t>
            </a:r>
            <a:r>
              <a:rPr lang="en-CA" sz="3599" dirty="0" smtClean="0"/>
              <a:t>is a Lot of Knowledge that you must Have Access to</a:t>
            </a:r>
            <a:endParaRPr lang="en-CA" sz="3599" dirty="0"/>
          </a:p>
        </p:txBody>
      </p:sp>
      <p:sp>
        <p:nvSpPr>
          <p:cNvPr id="222" name="TextBox 221"/>
          <p:cNvSpPr txBox="1"/>
          <p:nvPr/>
        </p:nvSpPr>
        <p:spPr>
          <a:xfrm>
            <a:off x="3646259" y="2055106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006767"/>
                </a:solidFill>
              </a:rPr>
              <a:t>Business Performance</a:t>
            </a:r>
          </a:p>
        </p:txBody>
      </p:sp>
      <p:sp>
        <p:nvSpPr>
          <p:cNvPr id="224" name="TextBox 223"/>
          <p:cNvSpPr txBox="1"/>
          <p:nvPr/>
        </p:nvSpPr>
        <p:spPr>
          <a:xfrm>
            <a:off x="2387112" y="4954653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006767"/>
                </a:solidFill>
              </a:rPr>
              <a:t>Business Capabilities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117999" y="2796352"/>
            <a:ext cx="1336854" cy="1187482"/>
            <a:chOff x="8602452" y="3470350"/>
            <a:chExt cx="1337202" cy="1187791"/>
          </a:xfrm>
        </p:grpSpPr>
        <p:pic>
          <p:nvPicPr>
            <p:cNvPr id="201" name="Picture 4" descr="http://www.sagemanager.com/wp-content/sdaolpu/2010/12/icon_strategic-action-plans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8811321" y="3470350"/>
              <a:ext cx="819884" cy="8198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6" name="TextBox 225"/>
            <p:cNvSpPr txBox="1"/>
            <p:nvPr/>
          </p:nvSpPr>
          <p:spPr>
            <a:xfrm>
              <a:off x="8602452" y="4196476"/>
              <a:ext cx="1337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Process-Centric Management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17411" y="4298255"/>
            <a:ext cx="1008618" cy="1146089"/>
            <a:chOff x="6266863" y="4765770"/>
            <a:chExt cx="1008881" cy="1146388"/>
          </a:xfrm>
        </p:grpSpPr>
        <p:pic>
          <p:nvPicPr>
            <p:cNvPr id="200" name="Picture 2" descr="http://bezier-curve.com/material/076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66863" y="4765770"/>
              <a:ext cx="1008881" cy="10088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7" name="TextBox 226"/>
            <p:cNvSpPr txBox="1"/>
            <p:nvPr/>
          </p:nvSpPr>
          <p:spPr>
            <a:xfrm>
              <a:off x="6289130" y="5450493"/>
              <a:ext cx="9643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Change Priorities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0000332" y="2796352"/>
            <a:ext cx="1336854" cy="1001489"/>
            <a:chOff x="10612012" y="4244618"/>
            <a:chExt cx="1337202" cy="1001750"/>
          </a:xfrm>
        </p:grpSpPr>
        <p:sp>
          <p:nvSpPr>
            <p:cNvPr id="240" name="TextBox 239"/>
            <p:cNvSpPr txBox="1"/>
            <p:nvPr/>
          </p:nvSpPr>
          <p:spPr>
            <a:xfrm>
              <a:off x="10612012" y="4784703"/>
              <a:ext cx="1337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Business</a:t>
              </a:r>
            </a:p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 Results</a:t>
              </a:r>
            </a:p>
          </p:txBody>
        </p:sp>
        <p:pic>
          <p:nvPicPr>
            <p:cNvPr id="241" name="Picture 2" descr="http://www.clker.com/cliparts/Y/J/h/7/t/V/bullseye-hi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90108" y="4244618"/>
              <a:ext cx="533009" cy="53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270998" y="1343475"/>
            <a:ext cx="853792" cy="1195152"/>
            <a:chOff x="2610495" y="1722207"/>
            <a:chExt cx="854014" cy="1195463"/>
          </a:xfrm>
        </p:grpSpPr>
        <p:sp>
          <p:nvSpPr>
            <p:cNvPr id="242" name="TextBox 241"/>
            <p:cNvSpPr txBox="1"/>
            <p:nvPr/>
          </p:nvSpPr>
          <p:spPr>
            <a:xfrm>
              <a:off x="2610495" y="2456005"/>
              <a:ext cx="8067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CA" sz="1200" dirty="0">
                  <a:solidFill>
                    <a:srgbClr val="006767"/>
                  </a:solidFill>
                </a:rPr>
                <a:t>Strategic</a:t>
              </a:r>
            </a:p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Framing</a:t>
              </a:r>
            </a:p>
          </p:txBody>
        </p:sp>
        <p:pic>
          <p:nvPicPr>
            <p:cNvPr id="248" name="Picture 24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2313" y="1722207"/>
              <a:ext cx="812196" cy="777678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9400527" y="4298255"/>
            <a:ext cx="1336854" cy="974818"/>
            <a:chOff x="9231761" y="4605956"/>
            <a:chExt cx="1337202" cy="975072"/>
          </a:xfrm>
        </p:grpSpPr>
        <p:sp>
          <p:nvSpPr>
            <p:cNvPr id="257" name="TextBox 256"/>
            <p:cNvSpPr txBox="1"/>
            <p:nvPr/>
          </p:nvSpPr>
          <p:spPr>
            <a:xfrm>
              <a:off x="9231761" y="5119363"/>
              <a:ext cx="1337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Continuous Improvement</a:t>
              </a:r>
            </a:p>
          </p:txBody>
        </p:sp>
        <p:pic>
          <p:nvPicPr>
            <p:cNvPr id="258" name="Picture 257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711" y="4605956"/>
              <a:ext cx="527914" cy="533592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12203" y="4298255"/>
            <a:ext cx="1000409" cy="1088902"/>
            <a:chOff x="641200" y="4282710"/>
            <a:chExt cx="1000670" cy="1089186"/>
          </a:xfrm>
        </p:grpSpPr>
        <p:sp>
          <p:nvSpPr>
            <p:cNvPr id="190" name="Right Arrow 189"/>
            <p:cNvSpPr/>
            <p:nvPr/>
          </p:nvSpPr>
          <p:spPr>
            <a:xfrm rot="16200000">
              <a:off x="604542" y="4389578"/>
              <a:ext cx="537772" cy="324036"/>
            </a:xfrm>
            <a:prstGeom prst="rightArrow">
              <a:avLst/>
            </a:prstGeom>
            <a:solidFill>
              <a:srgbClr val="FF000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srgbClr val="006767"/>
                </a:solidFill>
              </a:endParaRPr>
            </a:p>
          </p:txBody>
        </p:sp>
        <p:sp>
          <p:nvSpPr>
            <p:cNvPr id="219" name="TextBox 218"/>
            <p:cNvSpPr txBox="1"/>
            <p:nvPr/>
          </p:nvSpPr>
          <p:spPr>
            <a:xfrm>
              <a:off x="641200" y="4910231"/>
              <a:ext cx="10006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Business Ecosystem</a:t>
              </a:r>
            </a:p>
          </p:txBody>
        </p:sp>
        <p:sp>
          <p:nvSpPr>
            <p:cNvPr id="191" name="Right Arrow 190"/>
            <p:cNvSpPr/>
            <p:nvPr/>
          </p:nvSpPr>
          <p:spPr>
            <a:xfrm rot="16200000">
              <a:off x="1119076" y="4389578"/>
              <a:ext cx="537772" cy="324036"/>
            </a:xfrm>
            <a:prstGeom prst="rightArrow">
              <a:avLst/>
            </a:prstGeom>
            <a:solidFill>
              <a:srgbClr val="00B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srgbClr val="006767"/>
                </a:solidFill>
              </a:endParaRPr>
            </a:p>
          </p:txBody>
        </p:sp>
      </p:grpSp>
      <p:sp>
        <p:nvSpPr>
          <p:cNvPr id="223" name="TextBox 222"/>
          <p:cNvSpPr txBox="1"/>
          <p:nvPr/>
        </p:nvSpPr>
        <p:spPr>
          <a:xfrm>
            <a:off x="2932593" y="3373775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006767"/>
                </a:solidFill>
              </a:rPr>
              <a:t>Business Processes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4298465" y="4873177"/>
            <a:ext cx="1336854" cy="461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200" dirty="0">
                <a:solidFill>
                  <a:srgbClr val="006767"/>
                </a:solidFill>
              </a:rPr>
              <a:t>Business Information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6261484" y="2796352"/>
            <a:ext cx="1311033" cy="1035482"/>
            <a:chOff x="6802325" y="2750618"/>
            <a:chExt cx="1311375" cy="1035752"/>
          </a:xfrm>
        </p:grpSpPr>
        <p:sp>
          <p:nvSpPr>
            <p:cNvPr id="245" name="Pentagon 244"/>
            <p:cNvSpPr/>
            <p:nvPr/>
          </p:nvSpPr>
          <p:spPr>
            <a:xfrm>
              <a:off x="7013069" y="2750618"/>
              <a:ext cx="564059" cy="148202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B889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006767"/>
                </a:solidFill>
              </a:endParaRPr>
            </a:p>
          </p:txBody>
        </p:sp>
        <p:sp>
          <p:nvSpPr>
            <p:cNvPr id="246" name="Pentagon 245"/>
            <p:cNvSpPr/>
            <p:nvPr/>
          </p:nvSpPr>
          <p:spPr>
            <a:xfrm>
              <a:off x="7166393" y="2957566"/>
              <a:ext cx="564059" cy="148202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B889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006767"/>
                </a:solidFill>
              </a:endParaRPr>
            </a:p>
          </p:txBody>
        </p:sp>
        <p:sp>
          <p:nvSpPr>
            <p:cNvPr id="247" name="Pentagon 246"/>
            <p:cNvSpPr/>
            <p:nvPr/>
          </p:nvSpPr>
          <p:spPr>
            <a:xfrm>
              <a:off x="7308570" y="3188786"/>
              <a:ext cx="564059" cy="148202"/>
            </a:xfrm>
            <a:prstGeom prst="homePlate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rgbClr val="B889D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006767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802325" y="3324705"/>
              <a:ext cx="13113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Transformation Roadmap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362904" y="1343474"/>
            <a:ext cx="1336854" cy="1141889"/>
            <a:chOff x="7318793" y="4177262"/>
            <a:chExt cx="1337202" cy="1142186"/>
          </a:xfrm>
        </p:grpSpPr>
        <p:sp>
          <p:nvSpPr>
            <p:cNvPr id="98" name="TextBox 97"/>
            <p:cNvSpPr txBox="1"/>
            <p:nvPr/>
          </p:nvSpPr>
          <p:spPr>
            <a:xfrm>
              <a:off x="7318793" y="4857783"/>
              <a:ext cx="1337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Change </a:t>
              </a:r>
            </a:p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Program</a:t>
              </a:r>
            </a:p>
          </p:txBody>
        </p:sp>
        <p:pic>
          <p:nvPicPr>
            <p:cNvPr id="1026" name="Picture 2" descr="Image result for delta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34453" y="4177262"/>
              <a:ext cx="694774" cy="6947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/>
          <p:cNvGrpSpPr/>
          <p:nvPr/>
        </p:nvGrpSpPr>
        <p:grpSpPr>
          <a:xfrm>
            <a:off x="5504582" y="1343475"/>
            <a:ext cx="1336854" cy="1044473"/>
            <a:chOff x="8025606" y="1889327"/>
            <a:chExt cx="1337202" cy="1044745"/>
          </a:xfrm>
        </p:grpSpPr>
        <p:sp>
          <p:nvSpPr>
            <p:cNvPr id="225" name="TextBox 224"/>
            <p:cNvSpPr txBox="1"/>
            <p:nvPr/>
          </p:nvSpPr>
          <p:spPr>
            <a:xfrm>
              <a:off x="8025606" y="2472407"/>
              <a:ext cx="1337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Business Transformation</a:t>
              </a:r>
            </a:p>
          </p:txBody>
        </p:sp>
        <p:sp>
          <p:nvSpPr>
            <p:cNvPr id="4" name="Chevron 3"/>
            <p:cNvSpPr/>
            <p:nvPr/>
          </p:nvSpPr>
          <p:spPr>
            <a:xfrm>
              <a:off x="8115060" y="1889327"/>
              <a:ext cx="487392" cy="276225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006767"/>
                </a:solidFill>
              </a:endParaRPr>
            </a:p>
          </p:txBody>
        </p:sp>
        <p:sp>
          <p:nvSpPr>
            <p:cNvPr id="105" name="Chevron 104"/>
            <p:cNvSpPr/>
            <p:nvPr/>
          </p:nvSpPr>
          <p:spPr>
            <a:xfrm>
              <a:off x="8267460" y="2041727"/>
              <a:ext cx="487392" cy="276225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006767"/>
                </a:solidFill>
              </a:endParaRPr>
            </a:p>
          </p:txBody>
        </p:sp>
        <p:sp>
          <p:nvSpPr>
            <p:cNvPr id="106" name="Chevron 105"/>
            <p:cNvSpPr/>
            <p:nvPr/>
          </p:nvSpPr>
          <p:spPr>
            <a:xfrm>
              <a:off x="8419860" y="2194127"/>
              <a:ext cx="487392" cy="276225"/>
            </a:xfrm>
            <a:prstGeom prst="chevron">
              <a:avLst/>
            </a:prstGeom>
            <a:solidFill>
              <a:schemeClr val="accent4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006767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14930" y="2796352"/>
            <a:ext cx="901072" cy="998293"/>
            <a:chOff x="5075997" y="3717272"/>
            <a:chExt cx="901307" cy="998553"/>
          </a:xfrm>
        </p:grpSpPr>
        <p:pic>
          <p:nvPicPr>
            <p:cNvPr id="91144" name="Picture 8" descr="Related image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06861" y="3717272"/>
              <a:ext cx="639581" cy="6395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TextBox 107"/>
            <p:cNvSpPr txBox="1"/>
            <p:nvPr/>
          </p:nvSpPr>
          <p:spPr>
            <a:xfrm>
              <a:off x="5075997" y="4254160"/>
              <a:ext cx="901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Business Decisions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209818" y="4298255"/>
            <a:ext cx="1033093" cy="1038869"/>
            <a:chOff x="5131695" y="5450493"/>
            <a:chExt cx="1033362" cy="1039140"/>
          </a:xfrm>
        </p:grpSpPr>
        <p:pic>
          <p:nvPicPr>
            <p:cNvPr id="91146" name="Picture 10" descr="Image result for gavel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2185" y="5450493"/>
              <a:ext cx="769507" cy="6301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9" name="TextBox 108"/>
            <p:cNvSpPr txBox="1"/>
            <p:nvPr/>
          </p:nvSpPr>
          <p:spPr>
            <a:xfrm>
              <a:off x="5131695" y="6027968"/>
              <a:ext cx="103336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Business Rules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486040" y="2796352"/>
            <a:ext cx="901072" cy="1121379"/>
            <a:chOff x="1650905" y="2989453"/>
            <a:chExt cx="901307" cy="1121671"/>
          </a:xfrm>
        </p:grpSpPr>
        <p:sp>
          <p:nvSpPr>
            <p:cNvPr id="232" name="TextBox 231"/>
            <p:cNvSpPr txBox="1"/>
            <p:nvPr/>
          </p:nvSpPr>
          <p:spPr>
            <a:xfrm>
              <a:off x="1650905" y="3649459"/>
              <a:ext cx="90130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Strategic</a:t>
              </a:r>
            </a:p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Intent</a:t>
              </a:r>
            </a:p>
          </p:txBody>
        </p:sp>
        <p:pic>
          <p:nvPicPr>
            <p:cNvPr id="233" name="Picture 18" descr="http://icons.iconarchive.com/icons/blackvariant/button-ui-system-apps/1024/Chess-icon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739360" y="2989453"/>
              <a:ext cx="714255" cy="7142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ounded Rectangle 21"/>
          <p:cNvSpPr/>
          <p:nvPr/>
        </p:nvSpPr>
        <p:spPr>
          <a:xfrm>
            <a:off x="263284" y="1125344"/>
            <a:ext cx="11224401" cy="4679301"/>
          </a:xfrm>
          <a:prstGeom prst="round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CA" sz="1799"/>
          </a:p>
        </p:txBody>
      </p:sp>
      <p:grpSp>
        <p:nvGrpSpPr>
          <p:cNvPr id="19" name="Group 18"/>
          <p:cNvGrpSpPr/>
          <p:nvPr/>
        </p:nvGrpSpPr>
        <p:grpSpPr>
          <a:xfrm>
            <a:off x="591807" y="1383140"/>
            <a:ext cx="1167465" cy="1000216"/>
            <a:chOff x="591961" y="1382606"/>
            <a:chExt cx="1167769" cy="1000477"/>
          </a:xfrm>
        </p:grpSpPr>
        <p:sp>
          <p:nvSpPr>
            <p:cNvPr id="220" name="TextBox 219"/>
            <p:cNvSpPr txBox="1"/>
            <p:nvPr/>
          </p:nvSpPr>
          <p:spPr>
            <a:xfrm>
              <a:off x="591961" y="1921418"/>
              <a:ext cx="11677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Stakeholder Expectations</a:t>
              </a:r>
            </a:p>
          </p:txBody>
        </p:sp>
        <p:sp>
          <p:nvSpPr>
            <p:cNvPr id="82" name="Freeform 287"/>
            <p:cNvSpPr>
              <a:spLocks noEditPoints="1"/>
            </p:cNvSpPr>
            <p:nvPr/>
          </p:nvSpPr>
          <p:spPr bwMode="auto">
            <a:xfrm>
              <a:off x="767283" y="1382606"/>
              <a:ext cx="275266" cy="489357"/>
            </a:xfrm>
            <a:custGeom>
              <a:avLst/>
              <a:gdLst>
                <a:gd name="T0" fmla="*/ 27 w 27"/>
                <a:gd name="T1" fmla="*/ 29 h 47"/>
                <a:gd name="T2" fmla="*/ 25 w 27"/>
                <a:gd name="T3" fmla="*/ 31 h 47"/>
                <a:gd name="T4" fmla="*/ 22 w 27"/>
                <a:gd name="T5" fmla="*/ 29 h 47"/>
                <a:gd name="T6" fmla="*/ 22 w 27"/>
                <a:gd name="T7" fmla="*/ 19 h 47"/>
                <a:gd name="T8" fmla="*/ 20 w 27"/>
                <a:gd name="T9" fmla="*/ 19 h 47"/>
                <a:gd name="T10" fmla="*/ 20 w 27"/>
                <a:gd name="T11" fmla="*/ 44 h 47"/>
                <a:gd name="T12" fmla="*/ 17 w 27"/>
                <a:gd name="T13" fmla="*/ 47 h 47"/>
                <a:gd name="T14" fmla="*/ 14 w 27"/>
                <a:gd name="T15" fmla="*/ 44 h 47"/>
                <a:gd name="T16" fmla="*/ 14 w 27"/>
                <a:gd name="T17" fmla="*/ 31 h 47"/>
                <a:gd name="T18" fmla="*/ 13 w 27"/>
                <a:gd name="T19" fmla="*/ 31 h 47"/>
                <a:gd name="T20" fmla="*/ 13 w 27"/>
                <a:gd name="T21" fmla="*/ 44 h 47"/>
                <a:gd name="T22" fmla="*/ 10 w 27"/>
                <a:gd name="T23" fmla="*/ 47 h 47"/>
                <a:gd name="T24" fmla="*/ 7 w 27"/>
                <a:gd name="T25" fmla="*/ 44 h 47"/>
                <a:gd name="T26" fmla="*/ 7 w 27"/>
                <a:gd name="T27" fmla="*/ 19 h 47"/>
                <a:gd name="T28" fmla="*/ 5 w 27"/>
                <a:gd name="T29" fmla="*/ 19 h 47"/>
                <a:gd name="T30" fmla="*/ 5 w 27"/>
                <a:gd name="T31" fmla="*/ 29 h 47"/>
                <a:gd name="T32" fmla="*/ 2 w 27"/>
                <a:gd name="T33" fmla="*/ 31 h 47"/>
                <a:gd name="T34" fmla="*/ 0 w 27"/>
                <a:gd name="T35" fmla="*/ 29 h 47"/>
                <a:gd name="T36" fmla="*/ 0 w 27"/>
                <a:gd name="T37" fmla="*/ 18 h 47"/>
                <a:gd name="T38" fmla="*/ 5 w 27"/>
                <a:gd name="T39" fmla="*/ 12 h 47"/>
                <a:gd name="T40" fmla="*/ 22 w 27"/>
                <a:gd name="T41" fmla="*/ 12 h 47"/>
                <a:gd name="T42" fmla="*/ 27 w 27"/>
                <a:gd name="T43" fmla="*/ 18 h 47"/>
                <a:gd name="T44" fmla="*/ 27 w 27"/>
                <a:gd name="T45" fmla="*/ 29 h 47"/>
                <a:gd name="T46" fmla="*/ 14 w 27"/>
                <a:gd name="T47" fmla="*/ 12 h 47"/>
                <a:gd name="T48" fmla="*/ 8 w 27"/>
                <a:gd name="T49" fmla="*/ 6 h 47"/>
                <a:gd name="T50" fmla="*/ 14 w 27"/>
                <a:gd name="T51" fmla="*/ 0 h 47"/>
                <a:gd name="T52" fmla="*/ 20 w 27"/>
                <a:gd name="T53" fmla="*/ 6 h 47"/>
                <a:gd name="T54" fmla="*/ 14 w 27"/>
                <a:gd name="T55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47">
                  <a:moveTo>
                    <a:pt x="27" y="29"/>
                  </a:moveTo>
                  <a:cubicBezTo>
                    <a:pt x="27" y="30"/>
                    <a:pt x="26" y="31"/>
                    <a:pt x="25" y="31"/>
                  </a:cubicBezTo>
                  <a:cubicBezTo>
                    <a:pt x="23" y="31"/>
                    <a:pt x="22" y="30"/>
                    <a:pt x="22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5"/>
                    <a:pt x="19" y="47"/>
                    <a:pt x="17" y="47"/>
                  </a:cubicBezTo>
                  <a:cubicBezTo>
                    <a:pt x="16" y="47"/>
                    <a:pt x="14" y="45"/>
                    <a:pt x="14" y="4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1" y="47"/>
                    <a:pt x="10" y="47"/>
                  </a:cubicBezTo>
                  <a:cubicBezTo>
                    <a:pt x="8" y="47"/>
                    <a:pt x="7" y="45"/>
                    <a:pt x="7" y="4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4" y="31"/>
                    <a:pt x="2" y="31"/>
                  </a:cubicBezTo>
                  <a:cubicBezTo>
                    <a:pt x="1" y="31"/>
                    <a:pt x="0" y="30"/>
                    <a:pt x="0" y="2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2" y="12"/>
                    <a:pt x="5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5" y="12"/>
                    <a:pt x="27" y="15"/>
                    <a:pt x="27" y="18"/>
                  </a:cubicBezTo>
                  <a:lnTo>
                    <a:pt x="27" y="29"/>
                  </a:lnTo>
                  <a:close/>
                  <a:moveTo>
                    <a:pt x="14" y="12"/>
                  </a:moveTo>
                  <a:cubicBezTo>
                    <a:pt x="10" y="12"/>
                    <a:pt x="8" y="9"/>
                    <a:pt x="8" y="6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17" y="0"/>
                    <a:pt x="20" y="2"/>
                    <a:pt x="20" y="6"/>
                  </a:cubicBezTo>
                  <a:cubicBezTo>
                    <a:pt x="20" y="9"/>
                    <a:pt x="17" y="12"/>
                    <a:pt x="14" y="12"/>
                  </a:cubicBezTo>
                  <a:close/>
                </a:path>
              </a:pathLst>
            </a:custGeom>
            <a:solidFill>
              <a:srgbClr val="7F3F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1799"/>
            </a:p>
          </p:txBody>
        </p:sp>
        <p:sp>
          <p:nvSpPr>
            <p:cNvPr id="83" name="Freeform 287"/>
            <p:cNvSpPr>
              <a:spLocks noEditPoints="1"/>
            </p:cNvSpPr>
            <p:nvPr/>
          </p:nvSpPr>
          <p:spPr bwMode="auto">
            <a:xfrm>
              <a:off x="1265544" y="1391766"/>
              <a:ext cx="275266" cy="489357"/>
            </a:xfrm>
            <a:custGeom>
              <a:avLst/>
              <a:gdLst>
                <a:gd name="T0" fmla="*/ 27 w 27"/>
                <a:gd name="T1" fmla="*/ 29 h 47"/>
                <a:gd name="T2" fmla="*/ 25 w 27"/>
                <a:gd name="T3" fmla="*/ 31 h 47"/>
                <a:gd name="T4" fmla="*/ 22 w 27"/>
                <a:gd name="T5" fmla="*/ 29 h 47"/>
                <a:gd name="T6" fmla="*/ 22 w 27"/>
                <a:gd name="T7" fmla="*/ 19 h 47"/>
                <a:gd name="T8" fmla="*/ 20 w 27"/>
                <a:gd name="T9" fmla="*/ 19 h 47"/>
                <a:gd name="T10" fmla="*/ 20 w 27"/>
                <a:gd name="T11" fmla="*/ 44 h 47"/>
                <a:gd name="T12" fmla="*/ 17 w 27"/>
                <a:gd name="T13" fmla="*/ 47 h 47"/>
                <a:gd name="T14" fmla="*/ 14 w 27"/>
                <a:gd name="T15" fmla="*/ 44 h 47"/>
                <a:gd name="T16" fmla="*/ 14 w 27"/>
                <a:gd name="T17" fmla="*/ 31 h 47"/>
                <a:gd name="T18" fmla="*/ 13 w 27"/>
                <a:gd name="T19" fmla="*/ 31 h 47"/>
                <a:gd name="T20" fmla="*/ 13 w 27"/>
                <a:gd name="T21" fmla="*/ 44 h 47"/>
                <a:gd name="T22" fmla="*/ 10 w 27"/>
                <a:gd name="T23" fmla="*/ 47 h 47"/>
                <a:gd name="T24" fmla="*/ 7 w 27"/>
                <a:gd name="T25" fmla="*/ 44 h 47"/>
                <a:gd name="T26" fmla="*/ 7 w 27"/>
                <a:gd name="T27" fmla="*/ 19 h 47"/>
                <a:gd name="T28" fmla="*/ 5 w 27"/>
                <a:gd name="T29" fmla="*/ 19 h 47"/>
                <a:gd name="T30" fmla="*/ 5 w 27"/>
                <a:gd name="T31" fmla="*/ 29 h 47"/>
                <a:gd name="T32" fmla="*/ 2 w 27"/>
                <a:gd name="T33" fmla="*/ 31 h 47"/>
                <a:gd name="T34" fmla="*/ 0 w 27"/>
                <a:gd name="T35" fmla="*/ 29 h 47"/>
                <a:gd name="T36" fmla="*/ 0 w 27"/>
                <a:gd name="T37" fmla="*/ 18 h 47"/>
                <a:gd name="T38" fmla="*/ 5 w 27"/>
                <a:gd name="T39" fmla="*/ 12 h 47"/>
                <a:gd name="T40" fmla="*/ 22 w 27"/>
                <a:gd name="T41" fmla="*/ 12 h 47"/>
                <a:gd name="T42" fmla="*/ 27 w 27"/>
                <a:gd name="T43" fmla="*/ 18 h 47"/>
                <a:gd name="T44" fmla="*/ 27 w 27"/>
                <a:gd name="T45" fmla="*/ 29 h 47"/>
                <a:gd name="T46" fmla="*/ 14 w 27"/>
                <a:gd name="T47" fmla="*/ 12 h 47"/>
                <a:gd name="T48" fmla="*/ 8 w 27"/>
                <a:gd name="T49" fmla="*/ 6 h 47"/>
                <a:gd name="T50" fmla="*/ 14 w 27"/>
                <a:gd name="T51" fmla="*/ 0 h 47"/>
                <a:gd name="T52" fmla="*/ 20 w 27"/>
                <a:gd name="T53" fmla="*/ 6 h 47"/>
                <a:gd name="T54" fmla="*/ 14 w 27"/>
                <a:gd name="T55" fmla="*/ 12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" h="47">
                  <a:moveTo>
                    <a:pt x="27" y="29"/>
                  </a:moveTo>
                  <a:cubicBezTo>
                    <a:pt x="27" y="30"/>
                    <a:pt x="26" y="31"/>
                    <a:pt x="25" y="31"/>
                  </a:cubicBezTo>
                  <a:cubicBezTo>
                    <a:pt x="23" y="31"/>
                    <a:pt x="22" y="30"/>
                    <a:pt x="22" y="2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44"/>
                    <a:pt x="20" y="44"/>
                    <a:pt x="20" y="44"/>
                  </a:cubicBezTo>
                  <a:cubicBezTo>
                    <a:pt x="20" y="45"/>
                    <a:pt x="19" y="47"/>
                    <a:pt x="17" y="47"/>
                  </a:cubicBezTo>
                  <a:cubicBezTo>
                    <a:pt x="16" y="47"/>
                    <a:pt x="14" y="45"/>
                    <a:pt x="14" y="44"/>
                  </a:cubicBezTo>
                  <a:cubicBezTo>
                    <a:pt x="14" y="31"/>
                    <a:pt x="14" y="31"/>
                    <a:pt x="14" y="31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4"/>
                    <a:pt x="13" y="44"/>
                    <a:pt x="13" y="44"/>
                  </a:cubicBezTo>
                  <a:cubicBezTo>
                    <a:pt x="13" y="45"/>
                    <a:pt x="11" y="47"/>
                    <a:pt x="10" y="47"/>
                  </a:cubicBezTo>
                  <a:cubicBezTo>
                    <a:pt x="8" y="47"/>
                    <a:pt x="7" y="45"/>
                    <a:pt x="7" y="44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29"/>
                    <a:pt x="5" y="29"/>
                    <a:pt x="5" y="29"/>
                  </a:cubicBezTo>
                  <a:cubicBezTo>
                    <a:pt x="5" y="30"/>
                    <a:pt x="4" y="31"/>
                    <a:pt x="2" y="31"/>
                  </a:cubicBezTo>
                  <a:cubicBezTo>
                    <a:pt x="1" y="31"/>
                    <a:pt x="0" y="30"/>
                    <a:pt x="0" y="29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5"/>
                    <a:pt x="2" y="12"/>
                    <a:pt x="5" y="12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25" y="12"/>
                    <a:pt x="27" y="15"/>
                    <a:pt x="27" y="18"/>
                  </a:cubicBezTo>
                  <a:lnTo>
                    <a:pt x="27" y="29"/>
                  </a:lnTo>
                  <a:close/>
                  <a:moveTo>
                    <a:pt x="14" y="12"/>
                  </a:moveTo>
                  <a:cubicBezTo>
                    <a:pt x="10" y="12"/>
                    <a:pt x="8" y="9"/>
                    <a:pt x="8" y="6"/>
                  </a:cubicBezTo>
                  <a:cubicBezTo>
                    <a:pt x="8" y="2"/>
                    <a:pt x="10" y="0"/>
                    <a:pt x="14" y="0"/>
                  </a:cubicBezTo>
                  <a:cubicBezTo>
                    <a:pt x="17" y="0"/>
                    <a:pt x="20" y="2"/>
                    <a:pt x="20" y="6"/>
                  </a:cubicBezTo>
                  <a:cubicBezTo>
                    <a:pt x="20" y="9"/>
                    <a:pt x="17" y="12"/>
                    <a:pt x="14" y="12"/>
                  </a:cubicBezTo>
                  <a:close/>
                </a:path>
              </a:pathLst>
            </a:custGeom>
            <a:solidFill>
              <a:srgbClr val="7F3F3C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1799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9221225" y="1370190"/>
            <a:ext cx="1336854" cy="912889"/>
            <a:chOff x="9223628" y="1369653"/>
            <a:chExt cx="1337202" cy="913127"/>
          </a:xfrm>
        </p:grpSpPr>
        <p:sp>
          <p:nvSpPr>
            <p:cNvPr id="260" name="TextBox 259"/>
            <p:cNvSpPr txBox="1"/>
            <p:nvPr/>
          </p:nvSpPr>
          <p:spPr>
            <a:xfrm>
              <a:off x="9223628" y="1821115"/>
              <a:ext cx="13372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A" sz="1200" dirty="0">
                  <a:solidFill>
                    <a:srgbClr val="006767"/>
                  </a:solidFill>
                </a:rPr>
                <a:t>Business Sustainability</a:t>
              </a:r>
            </a:p>
          </p:txBody>
        </p:sp>
        <p:sp>
          <p:nvSpPr>
            <p:cNvPr id="84" name="Freeform 440"/>
            <p:cNvSpPr>
              <a:spLocks noEditPoints="1"/>
            </p:cNvSpPr>
            <p:nvPr/>
          </p:nvSpPr>
          <p:spPr bwMode="auto">
            <a:xfrm>
              <a:off x="9625912" y="1369653"/>
              <a:ext cx="445665" cy="423821"/>
            </a:xfrm>
            <a:custGeom>
              <a:avLst/>
              <a:gdLst>
                <a:gd name="T0" fmla="*/ 11 w 43"/>
                <a:gd name="T1" fmla="*/ 36 h 41"/>
                <a:gd name="T2" fmla="*/ 9 w 43"/>
                <a:gd name="T3" fmla="*/ 38 h 41"/>
                <a:gd name="T4" fmla="*/ 1 w 43"/>
                <a:gd name="T5" fmla="*/ 38 h 41"/>
                <a:gd name="T6" fmla="*/ 0 w 43"/>
                <a:gd name="T7" fmla="*/ 36 h 41"/>
                <a:gd name="T8" fmla="*/ 0 w 43"/>
                <a:gd name="T9" fmla="*/ 19 h 41"/>
                <a:gd name="T10" fmla="*/ 1 w 43"/>
                <a:gd name="T11" fmla="*/ 17 h 41"/>
                <a:gd name="T12" fmla="*/ 9 w 43"/>
                <a:gd name="T13" fmla="*/ 17 h 41"/>
                <a:gd name="T14" fmla="*/ 11 w 43"/>
                <a:gd name="T15" fmla="*/ 19 h 41"/>
                <a:gd name="T16" fmla="*/ 11 w 43"/>
                <a:gd name="T17" fmla="*/ 36 h 41"/>
                <a:gd name="T18" fmla="*/ 5 w 43"/>
                <a:gd name="T19" fmla="*/ 31 h 41"/>
                <a:gd name="T20" fmla="*/ 3 w 43"/>
                <a:gd name="T21" fmla="*/ 33 h 41"/>
                <a:gd name="T22" fmla="*/ 5 w 43"/>
                <a:gd name="T23" fmla="*/ 34 h 41"/>
                <a:gd name="T24" fmla="*/ 7 w 43"/>
                <a:gd name="T25" fmla="*/ 33 h 41"/>
                <a:gd name="T26" fmla="*/ 5 w 43"/>
                <a:gd name="T27" fmla="*/ 31 h 41"/>
                <a:gd name="T28" fmla="*/ 41 w 43"/>
                <a:gd name="T29" fmla="*/ 23 h 41"/>
                <a:gd name="T30" fmla="*/ 41 w 43"/>
                <a:gd name="T31" fmla="*/ 25 h 41"/>
                <a:gd name="T32" fmla="*/ 40 w 43"/>
                <a:gd name="T33" fmla="*/ 29 h 41"/>
                <a:gd name="T34" fmla="*/ 40 w 43"/>
                <a:gd name="T35" fmla="*/ 32 h 41"/>
                <a:gd name="T36" fmla="*/ 39 w 43"/>
                <a:gd name="T37" fmla="*/ 34 h 41"/>
                <a:gd name="T38" fmla="*/ 38 w 43"/>
                <a:gd name="T39" fmla="*/ 39 h 41"/>
                <a:gd name="T40" fmla="*/ 32 w 43"/>
                <a:gd name="T41" fmla="*/ 41 h 41"/>
                <a:gd name="T42" fmla="*/ 31 w 43"/>
                <a:gd name="T43" fmla="*/ 41 h 41"/>
                <a:gd name="T44" fmla="*/ 29 w 43"/>
                <a:gd name="T45" fmla="*/ 41 h 41"/>
                <a:gd name="T46" fmla="*/ 29 w 43"/>
                <a:gd name="T47" fmla="*/ 41 h 41"/>
                <a:gd name="T48" fmla="*/ 18 w 43"/>
                <a:gd name="T49" fmla="*/ 39 h 41"/>
                <a:gd name="T50" fmla="*/ 14 w 43"/>
                <a:gd name="T51" fmla="*/ 38 h 41"/>
                <a:gd name="T52" fmla="*/ 13 w 43"/>
                <a:gd name="T53" fmla="*/ 36 h 41"/>
                <a:gd name="T54" fmla="*/ 13 w 43"/>
                <a:gd name="T55" fmla="*/ 19 h 41"/>
                <a:gd name="T56" fmla="*/ 14 w 43"/>
                <a:gd name="T57" fmla="*/ 17 h 41"/>
                <a:gd name="T58" fmla="*/ 19 w 43"/>
                <a:gd name="T59" fmla="*/ 12 h 41"/>
                <a:gd name="T60" fmla="*/ 22 w 43"/>
                <a:gd name="T61" fmla="*/ 9 h 41"/>
                <a:gd name="T62" fmla="*/ 23 w 43"/>
                <a:gd name="T63" fmla="*/ 5 h 41"/>
                <a:gd name="T64" fmla="*/ 25 w 43"/>
                <a:gd name="T65" fmla="*/ 1 h 41"/>
                <a:gd name="T66" fmla="*/ 26 w 43"/>
                <a:gd name="T67" fmla="*/ 0 h 41"/>
                <a:gd name="T68" fmla="*/ 32 w 43"/>
                <a:gd name="T69" fmla="*/ 7 h 41"/>
                <a:gd name="T70" fmla="*/ 31 w 43"/>
                <a:gd name="T71" fmla="*/ 12 h 41"/>
                <a:gd name="T72" fmla="*/ 30 w 43"/>
                <a:gd name="T73" fmla="*/ 14 h 41"/>
                <a:gd name="T74" fmla="*/ 37 w 43"/>
                <a:gd name="T75" fmla="*/ 14 h 41"/>
                <a:gd name="T76" fmla="*/ 43 w 43"/>
                <a:gd name="T77" fmla="*/ 19 h 41"/>
                <a:gd name="T78" fmla="*/ 41 w 43"/>
                <a:gd name="T79" fmla="*/ 2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3" h="41">
                  <a:moveTo>
                    <a:pt x="11" y="36"/>
                  </a:moveTo>
                  <a:cubicBezTo>
                    <a:pt x="11" y="37"/>
                    <a:pt x="10" y="38"/>
                    <a:pt x="9" y="38"/>
                  </a:cubicBezTo>
                  <a:cubicBezTo>
                    <a:pt x="1" y="38"/>
                    <a:pt x="1" y="38"/>
                    <a:pt x="1" y="38"/>
                  </a:cubicBezTo>
                  <a:cubicBezTo>
                    <a:pt x="0" y="38"/>
                    <a:pt x="0" y="37"/>
                    <a:pt x="0" y="36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8"/>
                    <a:pt x="0" y="17"/>
                    <a:pt x="1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7"/>
                    <a:pt x="11" y="18"/>
                    <a:pt x="11" y="19"/>
                  </a:cubicBezTo>
                  <a:lnTo>
                    <a:pt x="11" y="36"/>
                  </a:lnTo>
                  <a:close/>
                  <a:moveTo>
                    <a:pt x="5" y="31"/>
                  </a:moveTo>
                  <a:cubicBezTo>
                    <a:pt x="4" y="31"/>
                    <a:pt x="3" y="32"/>
                    <a:pt x="3" y="33"/>
                  </a:cubicBezTo>
                  <a:cubicBezTo>
                    <a:pt x="3" y="34"/>
                    <a:pt x="4" y="34"/>
                    <a:pt x="5" y="34"/>
                  </a:cubicBezTo>
                  <a:cubicBezTo>
                    <a:pt x="6" y="34"/>
                    <a:pt x="7" y="34"/>
                    <a:pt x="7" y="33"/>
                  </a:cubicBezTo>
                  <a:cubicBezTo>
                    <a:pt x="7" y="32"/>
                    <a:pt x="6" y="31"/>
                    <a:pt x="5" y="31"/>
                  </a:cubicBezTo>
                  <a:close/>
                  <a:moveTo>
                    <a:pt x="41" y="23"/>
                  </a:moveTo>
                  <a:cubicBezTo>
                    <a:pt x="41" y="24"/>
                    <a:pt x="41" y="25"/>
                    <a:pt x="41" y="25"/>
                  </a:cubicBezTo>
                  <a:cubicBezTo>
                    <a:pt x="42" y="26"/>
                    <a:pt x="41" y="28"/>
                    <a:pt x="40" y="29"/>
                  </a:cubicBezTo>
                  <a:cubicBezTo>
                    <a:pt x="41" y="30"/>
                    <a:pt x="41" y="31"/>
                    <a:pt x="40" y="32"/>
                  </a:cubicBezTo>
                  <a:cubicBezTo>
                    <a:pt x="40" y="33"/>
                    <a:pt x="40" y="34"/>
                    <a:pt x="39" y="34"/>
                  </a:cubicBezTo>
                  <a:cubicBezTo>
                    <a:pt x="39" y="36"/>
                    <a:pt x="39" y="38"/>
                    <a:pt x="38" y="39"/>
                  </a:cubicBezTo>
                  <a:cubicBezTo>
                    <a:pt x="36" y="41"/>
                    <a:pt x="35" y="41"/>
                    <a:pt x="32" y="41"/>
                  </a:cubicBezTo>
                  <a:cubicBezTo>
                    <a:pt x="32" y="41"/>
                    <a:pt x="32" y="41"/>
                    <a:pt x="31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9" y="41"/>
                    <a:pt x="29" y="41"/>
                    <a:pt x="29" y="41"/>
                  </a:cubicBezTo>
                  <a:cubicBezTo>
                    <a:pt x="25" y="41"/>
                    <a:pt x="21" y="40"/>
                    <a:pt x="18" y="39"/>
                  </a:cubicBezTo>
                  <a:cubicBezTo>
                    <a:pt x="17" y="38"/>
                    <a:pt x="15" y="38"/>
                    <a:pt x="14" y="38"/>
                  </a:cubicBezTo>
                  <a:cubicBezTo>
                    <a:pt x="13" y="38"/>
                    <a:pt x="13" y="37"/>
                    <a:pt x="13" y="36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8"/>
                    <a:pt x="13" y="17"/>
                    <a:pt x="14" y="17"/>
                  </a:cubicBezTo>
                  <a:cubicBezTo>
                    <a:pt x="15" y="17"/>
                    <a:pt x="18" y="14"/>
                    <a:pt x="19" y="12"/>
                  </a:cubicBezTo>
                  <a:cubicBezTo>
                    <a:pt x="20" y="11"/>
                    <a:pt x="21" y="10"/>
                    <a:pt x="22" y="9"/>
                  </a:cubicBezTo>
                  <a:cubicBezTo>
                    <a:pt x="23" y="8"/>
                    <a:pt x="23" y="7"/>
                    <a:pt x="23" y="5"/>
                  </a:cubicBezTo>
                  <a:cubicBezTo>
                    <a:pt x="24" y="3"/>
                    <a:pt x="24" y="2"/>
                    <a:pt x="25" y="1"/>
                  </a:cubicBezTo>
                  <a:cubicBezTo>
                    <a:pt x="25" y="0"/>
                    <a:pt x="26" y="0"/>
                    <a:pt x="26" y="0"/>
                  </a:cubicBezTo>
                  <a:cubicBezTo>
                    <a:pt x="32" y="0"/>
                    <a:pt x="32" y="5"/>
                    <a:pt x="32" y="7"/>
                  </a:cubicBezTo>
                  <a:cubicBezTo>
                    <a:pt x="32" y="9"/>
                    <a:pt x="31" y="11"/>
                    <a:pt x="31" y="12"/>
                  </a:cubicBezTo>
                  <a:cubicBezTo>
                    <a:pt x="30" y="13"/>
                    <a:pt x="30" y="13"/>
                    <a:pt x="30" y="14"/>
                  </a:cubicBezTo>
                  <a:cubicBezTo>
                    <a:pt x="37" y="14"/>
                    <a:pt x="37" y="14"/>
                    <a:pt x="37" y="14"/>
                  </a:cubicBezTo>
                  <a:cubicBezTo>
                    <a:pt x="40" y="14"/>
                    <a:pt x="43" y="16"/>
                    <a:pt x="43" y="19"/>
                  </a:cubicBezTo>
                  <a:cubicBezTo>
                    <a:pt x="43" y="20"/>
                    <a:pt x="42" y="22"/>
                    <a:pt x="41" y="23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16" tIns="45708" rIns="91416" bIns="45708" numCol="1" anchor="t" anchorCtr="0" compatLnSpc="1">
              <a:prstTxWarp prst="textNoShape">
                <a:avLst/>
              </a:prstTxWarp>
            </a:bodyPr>
            <a:lstStyle/>
            <a:p>
              <a:endParaRPr lang="id-ID" sz="1799"/>
            </a:p>
          </p:txBody>
        </p:sp>
      </p:grpSp>
      <p:grpSp>
        <p:nvGrpSpPr>
          <p:cNvPr id="87" name="Group 86"/>
          <p:cNvGrpSpPr/>
          <p:nvPr/>
        </p:nvGrpSpPr>
        <p:grpSpPr>
          <a:xfrm>
            <a:off x="4592215" y="4395641"/>
            <a:ext cx="618744" cy="482191"/>
            <a:chOff x="4051197" y="4307927"/>
            <a:chExt cx="724517" cy="564621"/>
          </a:xfrm>
          <a:solidFill>
            <a:srgbClr val="CA9EFC"/>
          </a:solidFill>
        </p:grpSpPr>
        <p:sp>
          <p:nvSpPr>
            <p:cNvPr id="88" name="Rectangle 87"/>
            <p:cNvSpPr/>
            <p:nvPr/>
          </p:nvSpPr>
          <p:spPr>
            <a:xfrm>
              <a:off x="4051197" y="4307927"/>
              <a:ext cx="419717" cy="259821"/>
            </a:xfrm>
            <a:prstGeom prst="rect">
              <a:avLst/>
            </a:prstGeom>
            <a:grpFill/>
            <a:ln w="19050">
              <a:solidFill>
                <a:srgbClr val="9B6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203597" y="4460327"/>
              <a:ext cx="419717" cy="259821"/>
            </a:xfrm>
            <a:prstGeom prst="rect">
              <a:avLst/>
            </a:prstGeom>
            <a:grpFill/>
            <a:ln w="19050">
              <a:solidFill>
                <a:srgbClr val="9B6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4355997" y="4612727"/>
              <a:ext cx="419717" cy="259821"/>
            </a:xfrm>
            <a:prstGeom prst="rect">
              <a:avLst/>
            </a:prstGeom>
            <a:grpFill/>
            <a:ln w="19050">
              <a:solidFill>
                <a:srgbClr val="9B63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 sz="1799">
                <a:solidFill>
                  <a:srgbClr val="FFFFFF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2690445" y="4405504"/>
            <a:ext cx="774203" cy="560657"/>
            <a:chOff x="4018198" y="2869527"/>
            <a:chExt cx="805576" cy="583376"/>
          </a:xfrm>
          <a:solidFill>
            <a:srgbClr val="CA9EFC"/>
          </a:solidFill>
        </p:grpSpPr>
        <p:sp>
          <p:nvSpPr>
            <p:cNvPr id="94" name="Hexagon 93"/>
            <p:cNvSpPr/>
            <p:nvPr/>
          </p:nvSpPr>
          <p:spPr>
            <a:xfrm>
              <a:off x="4018198" y="2869527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B63D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95" name="Hexagon 94"/>
            <p:cNvSpPr/>
            <p:nvPr/>
          </p:nvSpPr>
          <p:spPr>
            <a:xfrm>
              <a:off x="4229663" y="2987593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B63D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100" name="Hexagon 99"/>
            <p:cNvSpPr/>
            <p:nvPr/>
          </p:nvSpPr>
          <p:spPr>
            <a:xfrm>
              <a:off x="4441404" y="3089651"/>
              <a:ext cx="382370" cy="363252"/>
            </a:xfrm>
            <a:prstGeom prst="hexagon">
              <a:avLst/>
            </a:prstGeom>
            <a:grpFill/>
            <a:ln w="25400" cap="flat" cmpd="sng" algn="ctr">
              <a:solidFill>
                <a:srgbClr val="9B63D1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CA" sz="1799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3271868" y="2861793"/>
            <a:ext cx="630621" cy="471716"/>
            <a:chOff x="5279956" y="2876445"/>
            <a:chExt cx="736848" cy="551176"/>
          </a:xfrm>
          <a:solidFill>
            <a:srgbClr val="A061DB"/>
          </a:solidFill>
        </p:grpSpPr>
        <p:sp>
          <p:nvSpPr>
            <p:cNvPr id="103" name="Rounded Rectangle 196"/>
            <p:cNvSpPr/>
            <p:nvPr/>
          </p:nvSpPr>
          <p:spPr>
            <a:xfrm>
              <a:off x="5279956" y="2876445"/>
              <a:ext cx="432048" cy="246376"/>
            </a:xfrm>
            <a:prstGeom prst="roundRect">
              <a:avLst/>
            </a:prstGeom>
            <a:grpFill/>
            <a:ln w="25400" cap="flat" cmpd="sng" algn="ctr">
              <a:solidFill>
                <a:srgbClr val="65039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104" name="Rounded Rectangle 197"/>
            <p:cNvSpPr/>
            <p:nvPr/>
          </p:nvSpPr>
          <p:spPr>
            <a:xfrm>
              <a:off x="5432356" y="3028845"/>
              <a:ext cx="432048" cy="246376"/>
            </a:xfrm>
            <a:prstGeom prst="roundRect">
              <a:avLst/>
            </a:prstGeom>
            <a:grpFill/>
            <a:ln w="25400" cap="flat" cmpd="sng" algn="ctr">
              <a:solidFill>
                <a:srgbClr val="65039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  <p:sp>
          <p:nvSpPr>
            <p:cNvPr id="107" name="Rounded Rectangle 92"/>
            <p:cNvSpPr/>
            <p:nvPr/>
          </p:nvSpPr>
          <p:spPr>
            <a:xfrm>
              <a:off x="5584756" y="3181245"/>
              <a:ext cx="432048" cy="246376"/>
            </a:xfrm>
            <a:prstGeom prst="roundRect">
              <a:avLst/>
            </a:prstGeom>
            <a:grpFill/>
            <a:ln w="25400" cap="flat" cmpd="sng" algn="ctr">
              <a:solidFill>
                <a:srgbClr val="65039A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CA" sz="1799" kern="0">
                <a:solidFill>
                  <a:prstClr val="white"/>
                </a:solidFill>
              </a:endParaRP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4014678" y="1571586"/>
            <a:ext cx="567574" cy="619880"/>
            <a:chOff x="5149769" y="4281684"/>
            <a:chExt cx="852001" cy="930518"/>
          </a:xfrm>
        </p:grpSpPr>
        <p:grpSp>
          <p:nvGrpSpPr>
            <p:cNvPr id="111" name="Group 110"/>
            <p:cNvGrpSpPr/>
            <p:nvPr/>
          </p:nvGrpSpPr>
          <p:grpSpPr>
            <a:xfrm>
              <a:off x="5149769" y="4281684"/>
              <a:ext cx="594277" cy="576064"/>
              <a:chOff x="1302954" y="4293096"/>
              <a:chExt cx="1695207" cy="1512168"/>
            </a:xfrm>
          </p:grpSpPr>
          <p:sp>
            <p:nvSpPr>
              <p:cNvPr id="120" name="Pie 111"/>
              <p:cNvSpPr/>
              <p:nvPr/>
            </p:nvSpPr>
            <p:spPr>
              <a:xfrm>
                <a:off x="1323812" y="4293096"/>
                <a:ext cx="1674349" cy="1512168"/>
              </a:xfrm>
              <a:prstGeom prst="pie">
                <a:avLst>
                  <a:gd name="adj1" fmla="val 10770899"/>
                  <a:gd name="adj2" fmla="val 215883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Pie 112"/>
              <p:cNvSpPr/>
              <p:nvPr/>
            </p:nvSpPr>
            <p:spPr>
              <a:xfrm>
                <a:off x="1302954" y="4293096"/>
                <a:ext cx="1674349" cy="1512168"/>
              </a:xfrm>
              <a:prstGeom prst="pie">
                <a:avLst>
                  <a:gd name="adj1" fmla="val 10770899"/>
                  <a:gd name="adj2" fmla="val 1784239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Pie 113"/>
              <p:cNvSpPr/>
              <p:nvPr/>
            </p:nvSpPr>
            <p:spPr>
              <a:xfrm>
                <a:off x="1306879" y="4293096"/>
                <a:ext cx="1674349" cy="1512168"/>
              </a:xfrm>
              <a:prstGeom prst="pie">
                <a:avLst>
                  <a:gd name="adj1" fmla="val 10770899"/>
                  <a:gd name="adj2" fmla="val 13978475"/>
                </a:avLst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2" name="Group 111"/>
            <p:cNvGrpSpPr/>
            <p:nvPr/>
          </p:nvGrpSpPr>
          <p:grpSpPr>
            <a:xfrm>
              <a:off x="5278631" y="4443838"/>
              <a:ext cx="594277" cy="576064"/>
              <a:chOff x="1302954" y="4293096"/>
              <a:chExt cx="1695207" cy="1512168"/>
            </a:xfrm>
          </p:grpSpPr>
          <p:sp>
            <p:nvSpPr>
              <p:cNvPr id="117" name="Pie 117"/>
              <p:cNvSpPr/>
              <p:nvPr/>
            </p:nvSpPr>
            <p:spPr>
              <a:xfrm>
                <a:off x="1323812" y="4293096"/>
                <a:ext cx="1674349" cy="1512168"/>
              </a:xfrm>
              <a:prstGeom prst="pie">
                <a:avLst>
                  <a:gd name="adj1" fmla="val 10770899"/>
                  <a:gd name="adj2" fmla="val 215883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Pie 120"/>
              <p:cNvSpPr/>
              <p:nvPr/>
            </p:nvSpPr>
            <p:spPr>
              <a:xfrm>
                <a:off x="1302954" y="4293096"/>
                <a:ext cx="1674349" cy="1512168"/>
              </a:xfrm>
              <a:prstGeom prst="pie">
                <a:avLst>
                  <a:gd name="adj1" fmla="val 10770899"/>
                  <a:gd name="adj2" fmla="val 1784239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Pie 122"/>
              <p:cNvSpPr/>
              <p:nvPr/>
            </p:nvSpPr>
            <p:spPr>
              <a:xfrm>
                <a:off x="1306879" y="4293096"/>
                <a:ext cx="1674349" cy="1512168"/>
              </a:xfrm>
              <a:prstGeom prst="pie">
                <a:avLst>
                  <a:gd name="adj1" fmla="val 10770899"/>
                  <a:gd name="adj2" fmla="val 13978475"/>
                </a:avLst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3" name="Group 112"/>
            <p:cNvGrpSpPr/>
            <p:nvPr/>
          </p:nvGrpSpPr>
          <p:grpSpPr>
            <a:xfrm>
              <a:off x="5407493" y="4636138"/>
              <a:ext cx="594277" cy="576064"/>
              <a:chOff x="1302954" y="4293096"/>
              <a:chExt cx="1695207" cy="1512168"/>
            </a:xfrm>
          </p:grpSpPr>
          <p:sp>
            <p:nvSpPr>
              <p:cNvPr id="114" name="Pie 126"/>
              <p:cNvSpPr/>
              <p:nvPr/>
            </p:nvSpPr>
            <p:spPr>
              <a:xfrm>
                <a:off x="1323812" y="4293096"/>
                <a:ext cx="1674349" cy="1512168"/>
              </a:xfrm>
              <a:prstGeom prst="pie">
                <a:avLst>
                  <a:gd name="adj1" fmla="val 10770899"/>
                  <a:gd name="adj2" fmla="val 21588367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Pie 146"/>
              <p:cNvSpPr/>
              <p:nvPr/>
            </p:nvSpPr>
            <p:spPr>
              <a:xfrm>
                <a:off x="1302954" y="4293096"/>
                <a:ext cx="1674349" cy="1512168"/>
              </a:xfrm>
              <a:prstGeom prst="pie">
                <a:avLst>
                  <a:gd name="adj1" fmla="val 10770899"/>
                  <a:gd name="adj2" fmla="val 17842397"/>
                </a:avLst>
              </a:prstGeom>
              <a:solidFill>
                <a:schemeClr val="accent3">
                  <a:lumMod val="40000"/>
                  <a:lumOff val="60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Pie 162"/>
              <p:cNvSpPr/>
              <p:nvPr/>
            </p:nvSpPr>
            <p:spPr>
              <a:xfrm>
                <a:off x="1306879" y="4293096"/>
                <a:ext cx="1674349" cy="1512168"/>
              </a:xfrm>
              <a:prstGeom prst="pie">
                <a:avLst>
                  <a:gd name="adj1" fmla="val 10770899"/>
                  <a:gd name="adj2" fmla="val 13978475"/>
                </a:avLst>
              </a:prstGeom>
              <a:solidFill>
                <a:schemeClr val="bg2">
                  <a:lumMod val="75000"/>
                </a:schemeClr>
              </a:solidFill>
              <a:ln w="25400" cap="flat" cmpd="sng" algn="ctr">
                <a:solidFill>
                  <a:srgbClr val="65039A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CA" sz="1799" kern="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5596965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 result for monitor and keyboard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17"/>
          <a:stretch/>
        </p:blipFill>
        <p:spPr bwMode="auto">
          <a:xfrm>
            <a:off x="2494012" y="207805"/>
            <a:ext cx="6840760" cy="5813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Title 1"/>
          <p:cNvSpPr txBox="1">
            <a:spLocks/>
          </p:cNvSpPr>
          <p:nvPr/>
        </p:nvSpPr>
        <p:spPr>
          <a:xfrm>
            <a:off x="1055591" y="215623"/>
            <a:ext cx="10042690" cy="758754"/>
          </a:xfrm>
          <a:prstGeom prst="rect">
            <a:avLst/>
          </a:prstGeom>
        </p:spPr>
        <p:txBody>
          <a:bodyPr anchor="ctr"/>
          <a:lstStyle>
            <a:lvl1pPr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>
                <a:solidFill>
                  <a:srgbClr val="00676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3599" dirty="0" smtClean="0"/>
              <a:t>You will need a trustworthy Knowledge Base and Professional Discipline to Make this Work</a:t>
            </a:r>
            <a:endParaRPr lang="en-CA" sz="3599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8108" y="1608018"/>
            <a:ext cx="4824536" cy="280831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701570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>
              <a:buClr>
                <a:schemeClr val="tx1"/>
              </a:buClr>
              <a:buSzPct val="80000"/>
              <a:buFont typeface="Arial" pitchFamily="34" charset="0"/>
            </a:pPr>
            <a:r>
              <a:rPr lang="en-CA" sz="3200" dirty="0" smtClean="0"/>
              <a:t>Investment </a:t>
            </a:r>
            <a:r>
              <a:rPr lang="en-CA" sz="3200" dirty="0" smtClean="0"/>
              <a:t>in Business Agility</a:t>
            </a:r>
            <a:endParaRPr lang="en-CA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7614" y="1828800"/>
            <a:ext cx="6676998" cy="4343400"/>
          </a:xfrm>
        </p:spPr>
        <p:txBody>
          <a:bodyPr>
            <a:normAutofit/>
          </a:bodyPr>
          <a:lstStyle/>
          <a:p>
            <a:r>
              <a:rPr lang="en-CA" sz="2400" dirty="0" smtClean="0"/>
              <a:t>Investing in software alone is risky and does not assure sufficient ROI.</a:t>
            </a:r>
            <a:endParaRPr lang="en-CA" sz="2400" dirty="0"/>
          </a:p>
          <a:p>
            <a:r>
              <a:rPr lang="en-CA" sz="2400" dirty="0" smtClean="0"/>
              <a:t>Scrap </a:t>
            </a:r>
            <a:r>
              <a:rPr lang="en-CA" sz="2400" dirty="0"/>
              <a:t>and rework </a:t>
            </a:r>
            <a:r>
              <a:rPr lang="en-CA" sz="2400" dirty="0" smtClean="0"/>
              <a:t>is a pure waste of your scarcest resources.</a:t>
            </a:r>
            <a:endParaRPr lang="en-CA" sz="2400" dirty="0"/>
          </a:p>
          <a:p>
            <a:r>
              <a:rPr lang="en-CA" sz="2400" dirty="0" smtClean="0"/>
              <a:t>Optimizing </a:t>
            </a:r>
            <a:r>
              <a:rPr lang="en-CA" sz="2400" dirty="0"/>
              <a:t>for silos </a:t>
            </a:r>
            <a:r>
              <a:rPr lang="en-CA" sz="2400" dirty="0" smtClean="0"/>
              <a:t>sub-optimizes </a:t>
            </a:r>
            <a:r>
              <a:rPr lang="en-CA" sz="2400" dirty="0"/>
              <a:t>customer </a:t>
            </a:r>
            <a:r>
              <a:rPr lang="en-CA" sz="2400" dirty="0" smtClean="0"/>
              <a:t>value</a:t>
            </a:r>
            <a:r>
              <a:rPr lang="en-CA" sz="2400" dirty="0"/>
              <a:t>.</a:t>
            </a:r>
          </a:p>
          <a:p>
            <a:r>
              <a:rPr lang="en-CA" sz="2400" dirty="0" smtClean="0"/>
              <a:t>Value </a:t>
            </a:r>
            <a:r>
              <a:rPr lang="en-CA" sz="2400" dirty="0"/>
              <a:t>creation </a:t>
            </a:r>
            <a:r>
              <a:rPr lang="en-CA" sz="2400" dirty="0" smtClean="0"/>
              <a:t>and the Value Chain must be the change perspective</a:t>
            </a:r>
            <a:r>
              <a:rPr lang="en-CA" sz="2400" dirty="0" smtClean="0"/>
              <a:t>.</a:t>
            </a:r>
          </a:p>
          <a:p>
            <a:r>
              <a:rPr lang="en-CA" sz="2400" dirty="0" smtClean="0"/>
              <a:t>Business knowledge management is essential</a:t>
            </a:r>
            <a:endParaRPr lang="en-CA" sz="2400" dirty="0"/>
          </a:p>
        </p:txBody>
      </p:sp>
      <p:pic>
        <p:nvPicPr>
          <p:cNvPr id="4102" name="Picture 6" descr="Image result for investment strateg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0636" y="2276872"/>
            <a:ext cx="3874195" cy="251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294099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Q &amp; 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425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77" y="1530166"/>
            <a:ext cx="2439132" cy="12038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9267" y="1376376"/>
            <a:ext cx="1372775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i="1" dirty="0"/>
              <a:t>Work Cells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6984" y="1746098"/>
            <a:ext cx="3552186" cy="3377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74385" y="1375973"/>
            <a:ext cx="2718306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i="1" dirty="0"/>
              <a:t>Self Managed Business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301555" y="3430998"/>
            <a:ext cx="4293822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799" b="1" i="1" dirty="0"/>
              <a:t>Collaborative</a:t>
            </a:r>
            <a:r>
              <a:rPr lang="en-CA" sz="1799" b="1" dirty="0"/>
              <a:t> </a:t>
            </a:r>
            <a:r>
              <a:rPr lang="en-CA" sz="1799" b="1" i="1" dirty="0"/>
              <a:t>and extended value chain</a:t>
            </a:r>
            <a:r>
              <a:rPr lang="en-CA" sz="1799" b="1" dirty="0"/>
              <a:t> </a:t>
            </a:r>
            <a:r>
              <a:rPr lang="en-CA" sz="1799" dirty="0"/>
              <a:t>One brand – Low capital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3050" y="4178360"/>
            <a:ext cx="1566211" cy="733120"/>
          </a:xfrm>
          <a:prstGeom prst="rect">
            <a:avLst/>
          </a:prstGeom>
        </p:spPr>
      </p:pic>
      <p:pic>
        <p:nvPicPr>
          <p:cNvPr id="11" name="Picture 2" descr="http://ts1.mm.bing.net/th?&amp;id=JN.Ra%2bFk0pphkhIRTn8rSOxmw&amp;w=300&amp;h=300&amp;c=0&amp;pid=1.9&amp;rs=0&amp;p=0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633" y="2241999"/>
            <a:ext cx="533930" cy="53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910" y="2311399"/>
            <a:ext cx="1098254" cy="42257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400" y="2259169"/>
            <a:ext cx="1018432" cy="532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66" y="2877061"/>
            <a:ext cx="1595860" cy="39364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5715" y="4540356"/>
            <a:ext cx="989662" cy="7422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342" y="4126216"/>
            <a:ext cx="1005645" cy="42388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45" b="36961"/>
          <a:stretch/>
        </p:blipFill>
        <p:spPr>
          <a:xfrm>
            <a:off x="8969292" y="4088647"/>
            <a:ext cx="1315451" cy="37613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74" b="28505"/>
          <a:stretch/>
        </p:blipFill>
        <p:spPr>
          <a:xfrm>
            <a:off x="2358602" y="2828663"/>
            <a:ext cx="1596153" cy="472582"/>
          </a:xfrm>
          <a:prstGeom prst="rect">
            <a:avLst/>
          </a:prstGeom>
        </p:spPr>
      </p:pic>
      <p:pic>
        <p:nvPicPr>
          <p:cNvPr id="20" name="Picture 2" descr="Image result for blockchain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792" y="4245121"/>
            <a:ext cx="1602031" cy="1067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98718" y="3708390"/>
            <a:ext cx="4119767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799" b="1" i="1" dirty="0"/>
              <a:t>Disintermediation of trusted transactions</a:t>
            </a:r>
          </a:p>
        </p:txBody>
      </p:sp>
      <p:pic>
        <p:nvPicPr>
          <p:cNvPr id="22" name="Picture 4" descr="Image result for io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53" y="4945224"/>
            <a:ext cx="2355168" cy="111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/>
          <a:srcRect t="21827" b="37478"/>
          <a:stretch/>
        </p:blipFill>
        <p:spPr>
          <a:xfrm>
            <a:off x="9211856" y="4615919"/>
            <a:ext cx="1311323" cy="458631"/>
          </a:xfrm>
          <a:prstGeom prst="rect">
            <a:avLst/>
          </a:prstGeom>
        </p:spPr>
      </p:pic>
      <p:pic>
        <p:nvPicPr>
          <p:cNvPr id="23" name="Picture 2" descr="Image result for business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649" y="3037157"/>
            <a:ext cx="2211809" cy="823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4690622" y="3865647"/>
            <a:ext cx="1819829" cy="6460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799" b="1" i="1" dirty="0"/>
              <a:t>New resources</a:t>
            </a:r>
          </a:p>
          <a:p>
            <a:pPr algn="ctr"/>
            <a:r>
              <a:rPr lang="en-CA" sz="1799" dirty="0" smtClean="0"/>
              <a:t>RPA and AI</a:t>
            </a:r>
            <a:endParaRPr lang="en-CA" sz="1799" dirty="0"/>
          </a:p>
        </p:txBody>
      </p:sp>
      <p:pic>
        <p:nvPicPr>
          <p:cNvPr id="6150" name="Picture 6" descr="Image result for digital devices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434" y="1561378"/>
            <a:ext cx="1615399" cy="840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4434895" y="2358556"/>
            <a:ext cx="904179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i="1" dirty="0"/>
              <a:t>Digital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098802" y="6012930"/>
            <a:ext cx="1594894" cy="369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1799" b="1" i="1" dirty="0"/>
              <a:t>Connectivity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172554" y="5835336"/>
            <a:ext cx="4224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600" dirty="0" smtClean="0">
                <a:solidFill>
                  <a:schemeClr val="accent6">
                    <a:lumMod val="75000"/>
                  </a:schemeClr>
                </a:solidFill>
                <a:cs typeface="Times" charset="0"/>
              </a:rPr>
              <a:t>Business </a:t>
            </a:r>
            <a:r>
              <a:rPr lang="en-CA" sz="1600" dirty="0">
                <a:solidFill>
                  <a:schemeClr val="accent6">
                    <a:lumMod val="75000"/>
                  </a:schemeClr>
                </a:solidFill>
                <a:cs typeface="Times" charset="0"/>
              </a:rPr>
              <a:t>Agility Manifesto I.1</a:t>
            </a:r>
          </a:p>
        </p:txBody>
      </p:sp>
      <p:sp>
        <p:nvSpPr>
          <p:cNvPr id="29" name="Title 1"/>
          <p:cNvSpPr txBox="1">
            <a:spLocks/>
          </p:cNvSpPr>
          <p:nvPr/>
        </p:nvSpPr>
        <p:spPr>
          <a:xfrm>
            <a:off x="837828" y="116632"/>
            <a:ext cx="10801200" cy="10713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126">
              <a:lnSpc>
                <a:spcPct val="90000"/>
              </a:lnSpc>
              <a:spcBef>
                <a:spcPct val="0"/>
              </a:spcBef>
              <a:buNone/>
              <a:defRPr lang="en-CA" sz="3200" dirty="0">
                <a:solidFill>
                  <a:srgbClr val="006767"/>
                </a:solidFill>
                <a:latin typeface="+mj-lt"/>
              </a:defRPr>
            </a:lvl1pPr>
          </a:lstStyle>
          <a:p>
            <a:r>
              <a:rPr lang="en-CA" dirty="0" smtClean="0"/>
              <a:t>Perpetual </a:t>
            </a:r>
            <a:r>
              <a:rPr lang="en-CA" dirty="0"/>
              <a:t>Change in </a:t>
            </a:r>
            <a:r>
              <a:rPr lang="en-CA" dirty="0" smtClean="0"/>
              <a:t>Markets and Business </a:t>
            </a:r>
            <a:r>
              <a:rPr lang="en-CA" dirty="0" smtClean="0"/>
              <a:t>and Operating  Models</a:t>
            </a:r>
            <a:endParaRPr lang="en-CA" dirty="0"/>
          </a:p>
        </p:txBody>
      </p:sp>
      <p:sp>
        <p:nvSpPr>
          <p:cNvPr id="30" name="TextBox 29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98928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714421" y="189484"/>
            <a:ext cx="10773263" cy="674462"/>
          </a:xfrm>
        </p:spPr>
        <p:txBody>
          <a:bodyPr/>
          <a:lstStyle/>
          <a:p>
            <a:r>
              <a:rPr lang="en-US" b="1" dirty="0"/>
              <a:t>Have you achieved business agility</a:t>
            </a:r>
            <a:r>
              <a:rPr lang="en-US" b="1" dirty="0" smtClean="0"/>
              <a:t>?</a:t>
            </a:r>
            <a:endParaRPr lang="en-CA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713138" y="894700"/>
            <a:ext cx="10785866" cy="341193"/>
          </a:xfrm>
        </p:spPr>
        <p:txBody>
          <a:bodyPr/>
          <a:lstStyle/>
          <a:p>
            <a:r>
              <a:rPr lang="en-US" b="1" dirty="0"/>
              <a:t>Not unless …</a:t>
            </a:r>
            <a:endParaRPr lang="en-CA" dirty="0"/>
          </a:p>
          <a:p>
            <a:endParaRPr lang="en-CA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43256" y="1232090"/>
            <a:ext cx="9526259" cy="4300160"/>
          </a:xfrm>
        </p:spPr>
        <p:txBody>
          <a:bodyPr>
            <a:noAutofit/>
          </a:bodyPr>
          <a:lstStyle/>
          <a:p>
            <a:pPr lvl="0"/>
            <a:r>
              <a:rPr lang="en-US" sz="1600" dirty="0"/>
              <a:t>You have minimized risk of catastrophic failure.</a:t>
            </a:r>
            <a:endParaRPr lang="en-CA" sz="1600" dirty="0"/>
          </a:p>
          <a:p>
            <a:pPr lvl="0"/>
            <a:r>
              <a:rPr lang="en-US" sz="1600" dirty="0"/>
              <a:t>Your business managers can make simple course corrections without fear of prohibitive IT costs. </a:t>
            </a:r>
            <a:endParaRPr lang="en-CA" sz="1600" dirty="0"/>
          </a:p>
          <a:p>
            <a:pPr lvl="0"/>
            <a:r>
              <a:rPr lang="en-US" sz="1600" dirty="0"/>
              <a:t>Your business managers have time to consider the big picture instead of always fighting fires.</a:t>
            </a:r>
            <a:endParaRPr lang="en-CA" sz="1600" dirty="0"/>
          </a:p>
          <a:p>
            <a:pPr lvl="0"/>
            <a:r>
              <a:rPr lang="en-US" sz="1600" dirty="0"/>
              <a:t>Your customers get consistent business results through all channels. </a:t>
            </a:r>
            <a:endParaRPr lang="en-CA" sz="1600" dirty="0"/>
          </a:p>
          <a:p>
            <a:pPr lvl="0"/>
            <a:r>
              <a:rPr lang="en-US" sz="1600" dirty="0"/>
              <a:t>You can demonstrate compliance anywhere, anytime, in real time. </a:t>
            </a:r>
            <a:endParaRPr lang="en-CA" sz="1600" dirty="0"/>
          </a:p>
          <a:p>
            <a:pPr lvl="0"/>
            <a:r>
              <a:rPr lang="en-US" sz="1600" dirty="0"/>
              <a:t>You can manage complexity at scale as a matter of course. </a:t>
            </a:r>
            <a:endParaRPr lang="en-CA" sz="1600" dirty="0"/>
          </a:p>
          <a:p>
            <a:pPr lvl="0"/>
            <a:r>
              <a:rPr lang="en-US" sz="1600" dirty="0"/>
              <a:t>Your core business processes are not impacted when you lose key workers. </a:t>
            </a:r>
            <a:endParaRPr lang="en-CA" sz="1600" dirty="0"/>
          </a:p>
          <a:p>
            <a:pPr lvl="0"/>
            <a:r>
              <a:rPr lang="en-US" sz="1600" dirty="0"/>
              <a:t>You do not have to reinvent, re-specify and redesign core business knowledge from scratch on each new project. </a:t>
            </a:r>
            <a:endParaRPr lang="en-CA" sz="1600" dirty="0"/>
          </a:p>
          <a:p>
            <a:pPr lvl="0"/>
            <a:r>
              <a:rPr lang="en-US" sz="1600" dirty="0"/>
              <a:t>You coordinate and disseminate core business knowledge to workers in a systematic way.</a:t>
            </a:r>
            <a:endParaRPr lang="en-CA" sz="1600" dirty="0"/>
          </a:p>
          <a:p>
            <a:pPr lvl="0"/>
            <a:r>
              <a:rPr lang="en-US" sz="1600" dirty="0"/>
              <a:t>You know what your business rules are and you can change them easily.</a:t>
            </a:r>
            <a:endParaRPr lang="en-CA" sz="1600" dirty="0"/>
          </a:p>
          <a:p>
            <a:pPr lvl="0"/>
            <a:r>
              <a:rPr lang="en-US" sz="1600" dirty="0"/>
              <a:t>Your corporate memory is automated and free of disconnects and gaps.</a:t>
            </a:r>
            <a:endParaRPr lang="en-CA" sz="1600" dirty="0"/>
          </a:p>
          <a:p>
            <a:pPr lvl="0"/>
            <a:r>
              <a:rPr lang="en-US" sz="1600" dirty="0"/>
              <a:t>Your software release cycle is largely irrelevant to changes in business policy.</a:t>
            </a:r>
            <a:endParaRPr lang="en-CA" sz="1600" dirty="0"/>
          </a:p>
          <a:p>
            <a:endParaRPr lang="en-CA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5864" y="1854624"/>
            <a:ext cx="2081254" cy="37000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11332" y="6580620"/>
            <a:ext cx="6104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 &amp; S</a:t>
            </a:r>
            <a:endParaRPr lang="en-CA" sz="1200" dirty="0"/>
          </a:p>
        </p:txBody>
      </p:sp>
      <p:sp>
        <p:nvSpPr>
          <p:cNvPr id="8" name="Rectangle 7"/>
          <p:cNvSpPr/>
          <p:nvPr/>
        </p:nvSpPr>
        <p:spPr>
          <a:xfrm>
            <a:off x="4366220" y="5805264"/>
            <a:ext cx="3952429" cy="4001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CA" sz="2000" dirty="0">
                <a:solidFill>
                  <a:srgbClr val="FF6400"/>
                </a:solidFill>
              </a:rPr>
              <a:t>https://</a:t>
            </a:r>
            <a:r>
              <a:rPr lang="en-CA" sz="2000" dirty="0">
                <a:solidFill>
                  <a:srgbClr val="FF7D29"/>
                </a:solidFill>
              </a:rPr>
              <a:t>busagilitymanifesto.org</a:t>
            </a:r>
            <a:r>
              <a:rPr lang="en-CA" sz="2000" dirty="0">
                <a:solidFill>
                  <a:srgbClr val="FF6400"/>
                </a:solidFill>
              </a:rPr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965184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What </a:t>
            </a:r>
            <a:r>
              <a:rPr lang="en-US" sz="4400" dirty="0" smtClean="0"/>
              <a:t>is True </a:t>
            </a:r>
            <a:r>
              <a:rPr lang="en-US" sz="4400" dirty="0"/>
              <a:t>Business </a:t>
            </a:r>
            <a:r>
              <a:rPr lang="en-US" sz="4400" dirty="0" smtClean="0"/>
              <a:t>Agility</a:t>
            </a:r>
            <a:r>
              <a:rPr lang="en-US" sz="4400" dirty="0"/>
              <a:t/>
            </a:r>
            <a:br>
              <a:rPr lang="en-US" sz="4400" dirty="0"/>
            </a:b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TextBox 3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34272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CA" sz="3200" dirty="0"/>
              <a:t>Management Imperative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CA" sz="2400" dirty="0" smtClean="0"/>
              <a:t>Be able to make changes </a:t>
            </a:r>
            <a:r>
              <a:rPr lang="en-CA" sz="2400" dirty="0"/>
              <a:t>to the business in minimum time, with minimum cost, minimum disruption, and minimum risk of </a:t>
            </a:r>
            <a:r>
              <a:rPr lang="en-CA" sz="2400" dirty="0" smtClean="0"/>
              <a:t>failure</a:t>
            </a:r>
            <a:endParaRPr lang="en-CA" sz="2400" dirty="0"/>
          </a:p>
          <a:p>
            <a:pPr algn="r"/>
            <a:endParaRPr lang="en-CA" dirty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361" y="2643368"/>
            <a:ext cx="6519427" cy="3053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4438228" y="6010263"/>
            <a:ext cx="403244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200" dirty="0">
                <a:solidFill>
                  <a:srgbClr val="FF7D29"/>
                </a:solidFill>
                <a:cs typeface="Times" charset="0"/>
              </a:rPr>
              <a:t>Business Agility </a:t>
            </a:r>
            <a:r>
              <a:rPr lang="en-CA" sz="1200" dirty="0" smtClean="0">
                <a:solidFill>
                  <a:srgbClr val="FF7D29"/>
                </a:solidFill>
                <a:cs typeface="Times" charset="0"/>
              </a:rPr>
              <a:t>Manifesto Management Imperatives </a:t>
            </a:r>
            <a:endParaRPr lang="en-CA" sz="1200" dirty="0">
              <a:solidFill>
                <a:srgbClr val="FF7D29"/>
              </a:solidFill>
              <a:cs typeface="Times" charset="0"/>
            </a:endParaRPr>
          </a:p>
        </p:txBody>
      </p:sp>
      <p:sp>
        <p:nvSpPr>
          <p:cNvPr id="6" name="TextBox 5"/>
          <p:cNvSpPr txBox="1"/>
          <p:nvPr/>
        </p:nvSpPr>
        <p:spPr>
          <a:xfrm flipH="1">
            <a:off x="0" y="6581001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S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0593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Line 4"/>
          <p:cNvSpPr>
            <a:spLocks noChangeShapeType="1"/>
          </p:cNvSpPr>
          <p:nvPr/>
        </p:nvSpPr>
        <p:spPr bwMode="auto">
          <a:xfrm>
            <a:off x="3075344" y="5765507"/>
            <a:ext cx="6030486" cy="0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 wrap="none" anchor="ctr"/>
          <a:lstStyle/>
          <a:p>
            <a:endParaRPr lang="en-US" sz="1799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0" name="Line 6"/>
          <p:cNvSpPr>
            <a:spLocks noChangeShapeType="1"/>
          </p:cNvSpPr>
          <p:nvPr/>
        </p:nvSpPr>
        <p:spPr bwMode="auto">
          <a:xfrm>
            <a:off x="1780852" y="2267568"/>
            <a:ext cx="0" cy="2731377"/>
          </a:xfrm>
          <a:prstGeom prst="line">
            <a:avLst/>
          </a:prstGeom>
          <a:noFill/>
          <a:ln w="25400">
            <a:solidFill>
              <a:srgbClr val="000000"/>
            </a:solidFill>
            <a:round/>
            <a:headEnd type="stealth" w="med" len="lg"/>
            <a:tailEnd type="stealth" w="med" len="lg"/>
          </a:ln>
        </p:spPr>
        <p:txBody>
          <a:bodyPr wrap="none" anchor="ctr"/>
          <a:lstStyle/>
          <a:p>
            <a:endParaRPr lang="en-US" sz="1799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29" name="Rectangle 9"/>
          <p:cNvSpPr>
            <a:spLocks noChangeArrowheads="1"/>
          </p:cNvSpPr>
          <p:nvPr/>
        </p:nvSpPr>
        <p:spPr bwMode="auto">
          <a:xfrm>
            <a:off x="3083807" y="2273919"/>
            <a:ext cx="2829039" cy="1268083"/>
          </a:xfrm>
          <a:prstGeom prst="rect">
            <a:avLst/>
          </a:prstGeom>
          <a:solidFill>
            <a:srgbClr val="69C1B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endParaRPr lang="en-US" sz="1799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0" name="Rectangle 10"/>
          <p:cNvSpPr>
            <a:spLocks noChangeArrowheads="1"/>
          </p:cNvSpPr>
          <p:nvPr/>
        </p:nvSpPr>
        <p:spPr bwMode="auto">
          <a:xfrm>
            <a:off x="3083807" y="3724516"/>
            <a:ext cx="2829039" cy="1268083"/>
          </a:xfrm>
          <a:prstGeom prst="rect">
            <a:avLst/>
          </a:prstGeom>
          <a:solidFill>
            <a:srgbClr val="69C1B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799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1" name="Rectangle 11"/>
          <p:cNvSpPr>
            <a:spLocks noChangeArrowheads="1"/>
          </p:cNvSpPr>
          <p:nvPr/>
        </p:nvSpPr>
        <p:spPr bwMode="auto">
          <a:xfrm>
            <a:off x="6156183" y="2273919"/>
            <a:ext cx="2826923" cy="1268083"/>
          </a:xfrm>
          <a:prstGeom prst="rect">
            <a:avLst/>
          </a:prstGeom>
          <a:solidFill>
            <a:srgbClr val="69C1B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799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3" name="Rectangle 13"/>
          <p:cNvSpPr>
            <a:spLocks noChangeArrowheads="1"/>
          </p:cNvSpPr>
          <p:nvPr/>
        </p:nvSpPr>
        <p:spPr bwMode="auto">
          <a:xfrm>
            <a:off x="6759231" y="2581647"/>
            <a:ext cx="1775291" cy="6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161" tIns="50787" rIns="103161" bIns="50787">
            <a:spAutoFit/>
          </a:bodyPr>
          <a:lstStyle/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Business (Re)invention</a:t>
            </a:r>
          </a:p>
        </p:txBody>
      </p:sp>
      <p:sp>
        <p:nvSpPr>
          <p:cNvPr id="34" name="Rectangle 14"/>
          <p:cNvSpPr>
            <a:spLocks noChangeArrowheads="1"/>
          </p:cNvSpPr>
          <p:nvPr/>
        </p:nvSpPr>
        <p:spPr bwMode="auto">
          <a:xfrm>
            <a:off x="3291172" y="4056594"/>
            <a:ext cx="2414311" cy="6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161" tIns="50787" rIns="103161" bIns="50787">
            <a:spAutoFit/>
          </a:bodyPr>
          <a:lstStyle/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Business </a:t>
            </a:r>
          </a:p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as Usual</a:t>
            </a:r>
          </a:p>
        </p:txBody>
      </p:sp>
      <p:sp>
        <p:nvSpPr>
          <p:cNvPr id="35" name="Rectangle 15"/>
          <p:cNvSpPr>
            <a:spLocks noChangeArrowheads="1"/>
          </p:cNvSpPr>
          <p:nvPr/>
        </p:nvSpPr>
        <p:spPr bwMode="auto">
          <a:xfrm>
            <a:off x="6156183" y="3718627"/>
            <a:ext cx="2826923" cy="1268083"/>
          </a:xfrm>
          <a:prstGeom prst="rect">
            <a:avLst/>
          </a:prstGeom>
          <a:solidFill>
            <a:srgbClr val="69C1BF"/>
          </a:solidFill>
          <a:ln w="12700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anchor="ctr"/>
          <a:lstStyle/>
          <a:p>
            <a:pPr>
              <a:defRPr/>
            </a:pPr>
            <a:endParaRPr lang="en-US" sz="1799" dirty="0">
              <a:solidFill>
                <a:srgbClr val="000000"/>
              </a:solidFill>
              <a:latin typeface="Verdana"/>
            </a:endParaRPr>
          </a:p>
        </p:txBody>
      </p:sp>
      <p:sp>
        <p:nvSpPr>
          <p:cNvPr id="36" name="Rectangle 16"/>
          <p:cNvSpPr>
            <a:spLocks noChangeArrowheads="1"/>
          </p:cNvSpPr>
          <p:nvPr/>
        </p:nvSpPr>
        <p:spPr bwMode="auto">
          <a:xfrm>
            <a:off x="6479923" y="4033998"/>
            <a:ext cx="2293702" cy="65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161" tIns="50787" rIns="103161" bIns="50787">
            <a:spAutoFit/>
          </a:bodyPr>
          <a:lstStyle/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Continuous</a:t>
            </a:r>
          </a:p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Improvement</a:t>
            </a:r>
          </a:p>
        </p:txBody>
      </p:sp>
      <p:sp>
        <p:nvSpPr>
          <p:cNvPr id="23" name="Rectangle 17"/>
          <p:cNvSpPr>
            <a:spLocks noChangeArrowheads="1"/>
          </p:cNvSpPr>
          <p:nvPr/>
        </p:nvSpPr>
        <p:spPr bwMode="auto">
          <a:xfrm>
            <a:off x="4125420" y="5167178"/>
            <a:ext cx="862192" cy="37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61" tIns="50787" rIns="103161" bIns="50787">
            <a:spAutoFit/>
          </a:bodyPr>
          <a:lstStyle/>
          <a:p>
            <a:pPr algn="ctr" defTabSz="1023631"/>
            <a:r>
              <a:rPr lang="en-US" sz="1799" dirty="0">
                <a:solidFill>
                  <a:srgbClr val="337777"/>
                </a:solidFill>
                <a:latin typeface="Arial" pitchFamily="34" charset="0"/>
              </a:rPr>
              <a:t>Stable</a:t>
            </a:r>
          </a:p>
        </p:txBody>
      </p:sp>
      <p:sp>
        <p:nvSpPr>
          <p:cNvPr id="24" name="Rectangle 18"/>
          <p:cNvSpPr>
            <a:spLocks noChangeArrowheads="1"/>
          </p:cNvSpPr>
          <p:nvPr/>
        </p:nvSpPr>
        <p:spPr bwMode="auto">
          <a:xfrm>
            <a:off x="7028388" y="5167178"/>
            <a:ext cx="1105785" cy="37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61" tIns="50787" rIns="103161" bIns="50787">
            <a:spAutoFit/>
          </a:bodyPr>
          <a:lstStyle/>
          <a:p>
            <a:pPr algn="ctr" defTabSz="1023631"/>
            <a:r>
              <a:rPr lang="en-US" sz="1799" dirty="0">
                <a:solidFill>
                  <a:srgbClr val="337777"/>
                </a:solidFill>
                <a:latin typeface="Arial" pitchFamily="34" charset="0"/>
              </a:rPr>
              <a:t>Dynamic</a:t>
            </a:r>
          </a:p>
        </p:txBody>
      </p:sp>
      <p:sp>
        <p:nvSpPr>
          <p:cNvPr id="25" name="Rectangle 19"/>
          <p:cNvSpPr>
            <a:spLocks noChangeArrowheads="1"/>
          </p:cNvSpPr>
          <p:nvPr/>
        </p:nvSpPr>
        <p:spPr bwMode="auto">
          <a:xfrm>
            <a:off x="1800300" y="2726205"/>
            <a:ext cx="1105785" cy="37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61" tIns="50787" rIns="103161" bIns="50787">
            <a:spAutoFit/>
          </a:bodyPr>
          <a:lstStyle/>
          <a:p>
            <a:pPr algn="r" defTabSz="1023631"/>
            <a:r>
              <a:rPr lang="en-US" sz="1799" dirty="0">
                <a:solidFill>
                  <a:srgbClr val="337777"/>
                </a:solidFill>
                <a:latin typeface="Arial" pitchFamily="34" charset="0"/>
              </a:rPr>
              <a:t>Dynamic</a:t>
            </a:r>
          </a:p>
        </p:txBody>
      </p:sp>
      <p:sp>
        <p:nvSpPr>
          <p:cNvPr id="26" name="Rectangle 20"/>
          <p:cNvSpPr>
            <a:spLocks noChangeArrowheads="1"/>
          </p:cNvSpPr>
          <p:nvPr/>
        </p:nvSpPr>
        <p:spPr bwMode="auto">
          <a:xfrm>
            <a:off x="1904072" y="4195057"/>
            <a:ext cx="862192" cy="3794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61" tIns="50787" rIns="103161" bIns="50787">
            <a:spAutoFit/>
          </a:bodyPr>
          <a:lstStyle/>
          <a:p>
            <a:pPr algn="r" defTabSz="1023631"/>
            <a:r>
              <a:rPr lang="en-US" sz="1799" dirty="0">
                <a:solidFill>
                  <a:srgbClr val="337777"/>
                </a:solidFill>
                <a:latin typeface="Arial" pitchFamily="34" charset="0"/>
              </a:rPr>
              <a:t>Stable</a:t>
            </a:r>
          </a:p>
        </p:txBody>
      </p:sp>
      <p:sp>
        <p:nvSpPr>
          <p:cNvPr id="27" name="Rectangle 21"/>
          <p:cNvSpPr>
            <a:spLocks noChangeArrowheads="1"/>
          </p:cNvSpPr>
          <p:nvPr/>
        </p:nvSpPr>
        <p:spPr bwMode="auto">
          <a:xfrm>
            <a:off x="469936" y="3254449"/>
            <a:ext cx="1310916" cy="6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61" tIns="50787" rIns="103161" bIns="50787">
            <a:spAutoFit/>
          </a:bodyPr>
          <a:lstStyle/>
          <a:p>
            <a:pPr algn="ctr" defTabSz="1023631"/>
            <a:r>
              <a:rPr lang="en-US" sz="1799" i="1" dirty="0">
                <a:solidFill>
                  <a:srgbClr val="000000"/>
                </a:solidFill>
                <a:latin typeface="Arial" pitchFamily="34" charset="0"/>
              </a:rPr>
              <a:t>Products</a:t>
            </a:r>
          </a:p>
          <a:p>
            <a:pPr algn="ctr" defTabSz="1023631"/>
            <a:r>
              <a:rPr lang="en-US" sz="1799" i="1" dirty="0">
                <a:solidFill>
                  <a:srgbClr val="000000"/>
                </a:solidFill>
                <a:latin typeface="Arial" pitchFamily="34" charset="0"/>
              </a:rPr>
              <a:t>&amp; Services</a:t>
            </a:r>
            <a:endParaRPr lang="en-US" sz="1799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8" name="Rectangle 22"/>
          <p:cNvSpPr>
            <a:spLocks noChangeArrowheads="1"/>
          </p:cNvSpPr>
          <p:nvPr/>
        </p:nvSpPr>
        <p:spPr bwMode="auto">
          <a:xfrm>
            <a:off x="4532692" y="5711054"/>
            <a:ext cx="2760318" cy="3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3161" tIns="50787" rIns="103161" bIns="50787">
            <a:spAutoFit/>
          </a:bodyPr>
          <a:lstStyle/>
          <a:p>
            <a:pPr algn="ctr" defTabSz="1023631"/>
            <a:r>
              <a:rPr lang="en-US" sz="1799" i="1" dirty="0" smtClean="0">
                <a:solidFill>
                  <a:srgbClr val="000000"/>
                </a:solidFill>
                <a:latin typeface="Arial" pitchFamily="34" charset="0"/>
              </a:rPr>
              <a:t>Processes &amp; Capabilities</a:t>
            </a:r>
            <a:endParaRPr lang="en-US" sz="1799" dirty="0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>
            <a:off x="4498327" y="2075112"/>
            <a:ext cx="0" cy="3136433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H="1">
            <a:off x="2858214" y="2904454"/>
            <a:ext cx="6366291" cy="3506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3888432" y="2293464"/>
            <a:ext cx="1229575" cy="1229575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sz="1799"/>
          </a:p>
        </p:txBody>
      </p:sp>
      <p:sp>
        <p:nvSpPr>
          <p:cNvPr id="32" name="Rectangle 12"/>
          <p:cNvSpPr>
            <a:spLocks noChangeArrowheads="1"/>
          </p:cNvSpPr>
          <p:nvPr/>
        </p:nvSpPr>
        <p:spPr bwMode="auto">
          <a:xfrm>
            <a:off x="3234040" y="2583399"/>
            <a:ext cx="2528573" cy="65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3161" tIns="50787" rIns="103161" bIns="50787">
            <a:spAutoFit/>
          </a:bodyPr>
          <a:lstStyle/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Continuous </a:t>
            </a:r>
          </a:p>
          <a:p>
            <a:pPr algn="ctr" defTabSz="1023631"/>
            <a:r>
              <a:rPr lang="en-US" sz="1799" dirty="0">
                <a:solidFill>
                  <a:srgbClr val="FFFFFF"/>
                </a:solidFill>
                <a:latin typeface="Arial" pitchFamily="34" charset="0"/>
              </a:rPr>
              <a:t>Innovation</a:t>
            </a: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462380" y="2904453"/>
            <a:ext cx="1181881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triangle" w="med" len="med"/>
            <a:tailEnd type="none" w="med" len="med"/>
          </a:ln>
          <a:effectLst/>
        </p:spPr>
      </p:cxnSp>
      <p:sp>
        <p:nvSpPr>
          <p:cNvPr id="37" name="Text Placeholder 2"/>
          <p:cNvSpPr txBox="1">
            <a:spLocks/>
          </p:cNvSpPr>
          <p:nvPr/>
        </p:nvSpPr>
        <p:spPr>
          <a:xfrm>
            <a:off x="477788" y="1776411"/>
            <a:ext cx="10785866" cy="341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 algn="ctr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Arial" pitchFamily="34" charset="0"/>
              <a:buNone/>
              <a:defRPr sz="1600" b="0">
                <a:solidFill>
                  <a:srgbClr val="FF6400"/>
                </a:solidFill>
              </a:defRPr>
            </a:lvl1pPr>
            <a:lvl2pPr marL="502920" indent="-22860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2000"/>
            </a:lvl2pPr>
            <a:lvl3pPr marL="731520" indent="-22860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</a:lvl3pPr>
            <a:lvl4pPr marL="960120" indent="-22860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/>
            </a:lvl4pPr>
            <a:lvl5pPr marL="1188720" indent="-228600">
              <a:lnSpc>
                <a:spcPct val="90000"/>
              </a:lnSpc>
              <a:spcBef>
                <a:spcPts val="600"/>
              </a:spcBef>
              <a:buClr>
                <a:schemeClr val="tx1"/>
              </a:buClr>
              <a:buSzPct val="80000"/>
              <a:buFont typeface="Arial" pitchFamily="34" charset="0"/>
              <a:buChar char="•"/>
              <a:defRPr sz="1600"/>
            </a:lvl5pPr>
            <a:lvl6pPr marL="1417320" indent="-228600">
              <a:spcBef>
                <a:spcPts val="600"/>
              </a:spcBef>
              <a:buSzPct val="80000"/>
              <a:buFont typeface="Arial" pitchFamily="34" charset="0"/>
              <a:buChar char="•"/>
              <a:defRPr sz="1600"/>
            </a:lvl6pPr>
            <a:lvl7pPr marL="1645920" indent="-228600">
              <a:spcBef>
                <a:spcPts val="600"/>
              </a:spcBef>
              <a:buSzPct val="80000"/>
              <a:buFont typeface="Arial" pitchFamily="34" charset="0"/>
              <a:buChar char="•"/>
              <a:defRPr sz="1600"/>
            </a:lvl7pPr>
            <a:lvl8pPr marL="1874520" indent="-228600">
              <a:spcBef>
                <a:spcPts val="600"/>
              </a:spcBef>
              <a:buSzPct val="80000"/>
              <a:buFont typeface="Arial" pitchFamily="34" charset="0"/>
              <a:buChar char="•"/>
              <a:defRPr sz="1600"/>
            </a:lvl8pPr>
            <a:lvl9pPr marL="2103120" indent="-228600">
              <a:spcBef>
                <a:spcPts val="600"/>
              </a:spcBef>
              <a:buSzPct val="80000"/>
              <a:buFont typeface="Arial" pitchFamily="34" charset="0"/>
              <a:buChar char="•"/>
              <a:defRPr sz="1600" baseline="0"/>
            </a:lvl9pPr>
          </a:lstStyle>
          <a:p>
            <a:r>
              <a:rPr lang="en-CA" dirty="0"/>
              <a:t>Need a perpetual ability to dynamically adapt with as little disruption as possible</a:t>
            </a:r>
          </a:p>
        </p:txBody>
      </p:sp>
      <p:sp>
        <p:nvSpPr>
          <p:cNvPr id="38" name="Title 1"/>
          <p:cNvSpPr txBox="1">
            <a:spLocks/>
          </p:cNvSpPr>
          <p:nvPr/>
        </p:nvSpPr>
        <p:spPr>
          <a:xfrm>
            <a:off x="1217614" y="274638"/>
            <a:ext cx="975360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126">
              <a:lnSpc>
                <a:spcPct val="90000"/>
              </a:lnSpc>
              <a:spcBef>
                <a:spcPct val="0"/>
              </a:spcBef>
              <a:buNone/>
              <a:defRPr lang="en-CA" sz="3200" dirty="0">
                <a:solidFill>
                  <a:srgbClr val="006767"/>
                </a:solidFill>
                <a:latin typeface="+mj-lt"/>
              </a:defRPr>
            </a:lvl1pPr>
          </a:lstStyle>
          <a:p>
            <a:r>
              <a:rPr lang="en-CA" dirty="0"/>
              <a:t>What True Business Agility Is: </a:t>
            </a:r>
            <a:endParaRPr lang="en-CA" dirty="0" smtClean="0"/>
          </a:p>
          <a:p>
            <a:r>
              <a:rPr lang="en-CA" dirty="0" smtClean="0"/>
              <a:t>Building </a:t>
            </a:r>
            <a:r>
              <a:rPr lang="en-CA" dirty="0"/>
              <a:t>the Business for Perpetual </a:t>
            </a:r>
            <a:r>
              <a:rPr lang="en-CA" dirty="0" smtClean="0"/>
              <a:t>Anticipation and Response</a:t>
            </a:r>
            <a:endParaRPr lang="en-CA" dirty="0"/>
          </a:p>
        </p:txBody>
      </p:sp>
      <p:sp>
        <p:nvSpPr>
          <p:cNvPr id="39" name="TextBox 38"/>
          <p:cNvSpPr txBox="1"/>
          <p:nvPr/>
        </p:nvSpPr>
        <p:spPr>
          <a:xfrm>
            <a:off x="4457183" y="6077661"/>
            <a:ext cx="3168352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CA" sz="1200" dirty="0">
                <a:solidFill>
                  <a:srgbClr val="FF7D29"/>
                </a:solidFill>
              </a:rPr>
              <a:t>Perpetual Response to </a:t>
            </a:r>
            <a:r>
              <a:rPr lang="en-CA" sz="1200" dirty="0" smtClean="0">
                <a:solidFill>
                  <a:srgbClr val="FF7D29"/>
                </a:solidFill>
              </a:rPr>
              <a:t>Change</a:t>
            </a:r>
            <a:endParaRPr lang="en-CA" sz="1200" dirty="0">
              <a:solidFill>
                <a:srgbClr val="FF7D29"/>
              </a:solidFill>
            </a:endParaRPr>
          </a:p>
          <a:p>
            <a:pPr algn="ctr">
              <a:lnSpc>
                <a:spcPct val="90000"/>
              </a:lnSpc>
            </a:pPr>
            <a:r>
              <a:rPr lang="en-CA" sz="1200" dirty="0">
                <a:solidFill>
                  <a:srgbClr val="FF7D29"/>
                </a:solidFill>
                <a:cs typeface="Times" charset="0"/>
              </a:rPr>
              <a:t>Business Agility Manifesto </a:t>
            </a:r>
            <a:r>
              <a:rPr lang="en-CA" sz="1200" dirty="0" smtClean="0">
                <a:solidFill>
                  <a:srgbClr val="FF7D29"/>
                </a:solidFill>
                <a:cs typeface="Times" charset="0"/>
              </a:rPr>
              <a:t>I.3</a:t>
            </a:r>
            <a:endParaRPr lang="en-CA" sz="1200" dirty="0">
              <a:solidFill>
                <a:srgbClr val="FF7D29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122447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4400" dirty="0"/>
              <a:t>The Grounding: </a:t>
            </a:r>
            <a:br>
              <a:rPr lang="en-CA" sz="4400" dirty="0"/>
            </a:br>
            <a:r>
              <a:rPr lang="en-CA" sz="4400" dirty="0"/>
              <a:t>Value Creation and Value </a:t>
            </a:r>
            <a:r>
              <a:rPr lang="en-CA" sz="4400" dirty="0" smtClean="0"/>
              <a:t>Chains</a:t>
            </a:r>
            <a:endParaRPr lang="en-CA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TextBox 3"/>
          <p:cNvSpPr txBox="1"/>
          <p:nvPr/>
        </p:nvSpPr>
        <p:spPr>
          <a:xfrm flipH="1">
            <a:off x="11333" y="6580620"/>
            <a:ext cx="3143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427189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Autofit/>
          </a:bodyPr>
          <a:lstStyle/>
          <a:p>
            <a:pPr>
              <a:buClr>
                <a:schemeClr val="tx1"/>
              </a:buClr>
              <a:buSzPct val="80000"/>
              <a:buFont typeface="Arial" pitchFamily="34" charset="0"/>
            </a:pPr>
            <a:r>
              <a:rPr lang="en-CA" sz="3200" dirty="0" smtClean="0"/>
              <a:t>Value Chain Collaboration </a:t>
            </a:r>
            <a:r>
              <a:rPr lang="en-CA" sz="3200" dirty="0"/>
              <a:t>Internally and Externally for Value Creation</a:t>
            </a:r>
          </a:p>
        </p:txBody>
      </p:sp>
      <p:pic>
        <p:nvPicPr>
          <p:cNvPr id="4" name="Picture 2" descr="Image result for bc trans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6660" y="3604857"/>
            <a:ext cx="3384376" cy="2243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Image result for bc transit bus sto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458" y="1440160"/>
            <a:ext cx="1934789" cy="1967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Image result for bc transit ticket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-1362" r="-525" b="50963"/>
          <a:stretch/>
        </p:blipFill>
        <p:spPr bwMode="auto">
          <a:xfrm>
            <a:off x="8892883" y="1412776"/>
            <a:ext cx="2931687" cy="1138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bc transit trip plann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780" y="2580526"/>
            <a:ext cx="1705137" cy="795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1197868" y="5839575"/>
            <a:ext cx="92890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600" dirty="0">
                <a:solidFill>
                  <a:srgbClr val="333333"/>
                </a:solidFill>
                <a:latin typeface="PT Serif"/>
              </a:rPr>
              <a:t>The role of each stakeholder in a value chain must serve the best interests of the entire value </a:t>
            </a:r>
            <a:r>
              <a:rPr lang="en-CA" sz="1600" dirty="0" smtClean="0">
                <a:solidFill>
                  <a:srgbClr val="333333"/>
                </a:solidFill>
                <a:latin typeface="PT Serif"/>
              </a:rPr>
              <a:t>chain				</a:t>
            </a:r>
            <a:r>
              <a:rPr lang="en-CA" sz="1200" dirty="0" smtClean="0">
                <a:solidFill>
                  <a:srgbClr val="FF7D29"/>
                </a:solidFill>
              </a:rPr>
              <a:t>Business Agility Manifesto IV.3</a:t>
            </a:r>
            <a:endParaRPr lang="en-CA" sz="1200" b="0" i="0" dirty="0">
              <a:solidFill>
                <a:srgbClr val="FF7D29"/>
              </a:solidFill>
              <a:effectLst/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21804" y="1556792"/>
            <a:ext cx="7317095" cy="4798737"/>
          </a:xfrm>
        </p:spPr>
        <p:txBody>
          <a:bodyPr/>
          <a:lstStyle/>
          <a:p>
            <a:r>
              <a:rPr lang="en-CA" sz="2400" dirty="0"/>
              <a:t>Value Chain is a natural construct -Organizational charts are arbitrary and temporal.</a:t>
            </a:r>
          </a:p>
          <a:p>
            <a:r>
              <a:rPr lang="en-CA" sz="2400" dirty="0"/>
              <a:t>The marketplace determines the natural boundaries of a value chain. </a:t>
            </a:r>
          </a:p>
          <a:p>
            <a:r>
              <a:rPr lang="en-CA" sz="2400" dirty="0"/>
              <a:t>The role and motivation of each stakeholder in a value chain must serve the best interests of the </a:t>
            </a:r>
            <a:r>
              <a:rPr lang="en-CA" sz="2400" dirty="0" smtClean="0"/>
              <a:t>intended results.</a:t>
            </a:r>
            <a:endParaRPr lang="en-CA" sz="2400" dirty="0"/>
          </a:p>
          <a:p>
            <a:r>
              <a:rPr lang="en-CA" sz="2400" dirty="0"/>
              <a:t>Knowledge of the dependencies in a value chain enables prediction of the impacts of change.</a:t>
            </a:r>
          </a:p>
          <a:p>
            <a:endParaRPr lang="en-CA" sz="2400" dirty="0"/>
          </a:p>
        </p:txBody>
      </p:sp>
      <p:sp>
        <p:nvSpPr>
          <p:cNvPr id="10" name="TextBox 9"/>
          <p:cNvSpPr txBox="1"/>
          <p:nvPr/>
        </p:nvSpPr>
        <p:spPr>
          <a:xfrm flipH="1">
            <a:off x="11332" y="6580620"/>
            <a:ext cx="68247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200" dirty="0" smtClean="0"/>
              <a:t>R</a:t>
            </a:r>
            <a:endParaRPr lang="en-CA" sz="1200" dirty="0"/>
          </a:p>
        </p:txBody>
      </p:sp>
    </p:spTree>
    <p:extLst>
      <p:ext uri="{BB962C8B-B14F-4D97-AF65-F5344CB8AC3E}">
        <p14:creationId xmlns:p14="http://schemas.microsoft.com/office/powerpoint/2010/main" val="55478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PRG_ColorScheme">
      <a:dk1>
        <a:srgbClr val="000000"/>
      </a:dk1>
      <a:lt1>
        <a:srgbClr val="FFFFFF"/>
      </a:lt1>
      <a:dk2>
        <a:srgbClr val="344B4A"/>
      </a:dk2>
      <a:lt2>
        <a:srgbClr val="D7E2DC"/>
      </a:lt2>
      <a:accent1>
        <a:srgbClr val="B24600"/>
      </a:accent1>
      <a:accent2>
        <a:srgbClr val="FF6400"/>
      </a:accent2>
      <a:accent3>
        <a:srgbClr val="B29810"/>
      </a:accent3>
      <a:accent4>
        <a:srgbClr val="1E4666"/>
      </a:accent4>
      <a:accent5>
        <a:srgbClr val="731058"/>
      </a:accent5>
      <a:accent6>
        <a:srgbClr val="3DB2B2"/>
      </a:accent6>
      <a:hlink>
        <a:srgbClr val="5F8C89"/>
      </a:hlink>
      <a:folHlink>
        <a:srgbClr val="411903"/>
      </a:folHlink>
    </a:clrScheme>
    <a:fontScheme name="Custom 13">
      <a:majorFont>
        <a:latin typeface="Bebas Neue 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18323</TotalTime>
  <Words>1405</Words>
  <Application>Microsoft Office PowerPoint</Application>
  <PresentationFormat>Custom</PresentationFormat>
  <Paragraphs>272</Paragraphs>
  <Slides>28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Open Sans</vt:lpstr>
      <vt:lpstr>Century Gothic</vt:lpstr>
      <vt:lpstr>Times New Roman</vt:lpstr>
      <vt:lpstr>Bebas Neue Bold</vt:lpstr>
      <vt:lpstr>Verdana</vt:lpstr>
      <vt:lpstr>PT Serif</vt:lpstr>
      <vt:lpstr>PMN Caecilia LT 45 Light</vt:lpstr>
      <vt:lpstr>Arial</vt:lpstr>
      <vt:lpstr>Segoe UI</vt:lpstr>
      <vt:lpstr>Times</vt:lpstr>
      <vt:lpstr>Lucida Grande</vt:lpstr>
      <vt:lpstr>Calibri</vt:lpstr>
      <vt:lpstr>1_Office Theme</vt:lpstr>
      <vt:lpstr>The Road to Business Agility</vt:lpstr>
      <vt:lpstr>Why Business Agility is the Issue of the Century </vt:lpstr>
      <vt:lpstr>PowerPoint Presentation</vt:lpstr>
      <vt:lpstr>PowerPoint Presentation</vt:lpstr>
      <vt:lpstr>What is True Business Agility </vt:lpstr>
      <vt:lpstr>Management Imperative </vt:lpstr>
      <vt:lpstr>PowerPoint Presentation</vt:lpstr>
      <vt:lpstr>The Grounding:  Value Creation and Value Chains</vt:lpstr>
      <vt:lpstr>Value Chain Collaboration Internally and Externally for Value Creation</vt:lpstr>
      <vt:lpstr>Customer Experience and Digitalization Demand Business Integrity</vt:lpstr>
      <vt:lpstr>However: We do not have the Business Knowledge and Our Dots do not Usually Connect</vt:lpstr>
      <vt:lpstr>Business Architecture Can Help Business Agility</vt:lpstr>
      <vt:lpstr>Business Architecture can Provide Agility capability</vt:lpstr>
      <vt:lpstr>Business architecture Stages and Artifacts</vt:lpstr>
      <vt:lpstr>Business value: Who Cares and What’s Important to Stakeholders</vt:lpstr>
      <vt:lpstr>Business Agility Requires Assessment of Strategic Intent and the Ecosystem</vt:lpstr>
      <vt:lpstr>Isolate the Stable ‘Whats’ from the Dynamic ‘Hows’:  Business concept Model</vt:lpstr>
      <vt:lpstr>PowerPoint Presentation</vt:lpstr>
      <vt:lpstr>Isolate the Stable ‘Whats’ from the Dynamic ‘Hows’:  measures of Value Follow the Process Hierarchy</vt:lpstr>
      <vt:lpstr>Prioritize Processes: Pain-Gain Triage (Nine Block)</vt:lpstr>
      <vt:lpstr>Assure INtegrity</vt:lpstr>
      <vt:lpstr>PowerPoint Presentation</vt:lpstr>
      <vt:lpstr>PowerPoint Presentation</vt:lpstr>
      <vt:lpstr>The Road Ahead </vt:lpstr>
      <vt:lpstr>PowerPoint Presentation</vt:lpstr>
      <vt:lpstr>PowerPoint Presentation</vt:lpstr>
      <vt:lpstr>Investment in Business Agility</vt:lpstr>
      <vt:lpstr>Q &amp; A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>Sasha Aganova</dc:creator>
  <cp:lastModifiedBy>Roger Burlton</cp:lastModifiedBy>
  <cp:revision>222</cp:revision>
  <cp:lastPrinted>2018-03-08T16:35:40Z</cp:lastPrinted>
  <dcterms:created xsi:type="dcterms:W3CDTF">2018-01-09T23:27:21Z</dcterms:created>
  <dcterms:modified xsi:type="dcterms:W3CDTF">2018-03-28T23:29:12Z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0x010100AA3F7D94069FF64A86F7DFF56D60E3BE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