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5" r:id="rId22"/>
    <p:sldId id="277" r:id="rId23"/>
    <p:sldId id="278" r:id="rId24"/>
    <p:sldId id="279" r:id="rId25"/>
    <p:sldId id="280" r:id="rId26"/>
    <p:sldId id="281" r:id="rId27"/>
    <p:sldId id="287" r:id="rId28"/>
    <p:sldId id="283" r:id="rId29"/>
    <p:sldId id="288" r:id="rId30"/>
    <p:sldId id="284" r:id="rId31"/>
    <p:sldId id="289" r:id="rId32"/>
    <p:sldId id="285" r:id="rId33"/>
    <p:sldId id="290" r:id="rId34"/>
    <p:sldId id="292" r:id="rId35"/>
    <p:sldId id="291" r:id="rId36"/>
    <p:sldId id="286" r:id="rId37"/>
    <p:sldId id="293" r:id="rId38"/>
    <p:sldId id="294" r:id="rId39"/>
    <p:sldId id="295" r:id="rId40"/>
    <p:sldId id="296" r:id="rId41"/>
    <p:sldId id="297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Светлый стиль 1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Светлый стиль 2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60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BA52-F3B2-40A3-91C9-A4188B2E7423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233B-1B56-4FDC-AAB8-2C7C7696D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111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BA52-F3B2-40A3-91C9-A4188B2E7423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233B-1B56-4FDC-AAB8-2C7C7696D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8816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BA52-F3B2-40A3-91C9-A4188B2E7423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233B-1B56-4FDC-AAB8-2C7C7696D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718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BA52-F3B2-40A3-91C9-A4188B2E7423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233B-1B56-4FDC-AAB8-2C7C7696D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53056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BA52-F3B2-40A3-91C9-A4188B2E7423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233B-1B56-4FDC-AAB8-2C7C7696D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264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BA52-F3B2-40A3-91C9-A4188B2E7423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233B-1B56-4FDC-AAB8-2C7C7696D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051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BA52-F3B2-40A3-91C9-A4188B2E7423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233B-1B56-4FDC-AAB8-2C7C7696D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635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BA52-F3B2-40A3-91C9-A4188B2E7423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233B-1B56-4FDC-AAB8-2C7C7696D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736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BA52-F3B2-40A3-91C9-A4188B2E7423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233B-1B56-4FDC-AAB8-2C7C7696D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4168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BA52-F3B2-40A3-91C9-A4188B2E7423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233B-1B56-4FDC-AAB8-2C7C7696D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878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EBA52-F3B2-40A3-91C9-A4188B2E7423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21233B-1B56-4FDC-AAB8-2C7C7696D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641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1EBA52-F3B2-40A3-91C9-A4188B2E7423}" type="datetimeFigureOut">
              <a:rPr lang="ru-RU" smtClean="0"/>
              <a:t>07.10.2020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1233B-1B56-4FDC-AAB8-2C7C7696D2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076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Как открыть второе дыхание или почему </a:t>
            </a:r>
            <a:r>
              <a:rPr lang="ru-RU" dirty="0" err="1" smtClean="0">
                <a:effectLst/>
              </a:rPr>
              <a:t>side</a:t>
            </a:r>
            <a:r>
              <a:rPr lang="ru-RU" dirty="0" smtClean="0">
                <a:effectLst/>
              </a:rPr>
              <a:t>-активностями нужно заниматься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Валерия Ромащенко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34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343073" cy="7757305"/>
          </a:xfrm>
          <a:prstGeom prst="rect">
            <a:avLst/>
          </a:prstGeom>
        </p:spPr>
      </p:pic>
      <p:sp>
        <p:nvSpPr>
          <p:cNvPr id="6" name="Полилиния 5"/>
          <p:cNvSpPr/>
          <p:nvPr/>
        </p:nvSpPr>
        <p:spPr>
          <a:xfrm>
            <a:off x="1871932" y="0"/>
            <a:ext cx="10328166" cy="6892506"/>
          </a:xfrm>
          <a:custGeom>
            <a:avLst/>
            <a:gdLst>
              <a:gd name="connsiteX0" fmla="*/ 12180499 w 12191472"/>
              <a:gd name="connsiteY0" fmla="*/ 8626 h 6901132"/>
              <a:gd name="connsiteX1" fmla="*/ 0 w 12191472"/>
              <a:gd name="connsiteY1" fmla="*/ 0 h 6901132"/>
              <a:gd name="connsiteX2" fmla="*/ 10334446 w 12191472"/>
              <a:gd name="connsiteY2" fmla="*/ 6892505 h 6901132"/>
              <a:gd name="connsiteX3" fmla="*/ 12189125 w 12191472"/>
              <a:gd name="connsiteY3" fmla="*/ 6901132 h 6901132"/>
              <a:gd name="connsiteX4" fmla="*/ 12180499 w 12191472"/>
              <a:gd name="connsiteY4" fmla="*/ 8626 h 6901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1472" h="6901132">
                <a:moveTo>
                  <a:pt x="12180499" y="8626"/>
                </a:moveTo>
                <a:lnTo>
                  <a:pt x="0" y="0"/>
                </a:lnTo>
                <a:lnTo>
                  <a:pt x="10334446" y="6892505"/>
                </a:lnTo>
                <a:lnTo>
                  <a:pt x="12189125" y="6901132"/>
                </a:lnTo>
                <a:cubicBezTo>
                  <a:pt x="12192000" y="4618007"/>
                  <a:pt x="12194876" y="2334883"/>
                  <a:pt x="12180499" y="8626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/>
              <a:t>Чем я помогла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r"/>
            <a:r>
              <a:rPr lang="ru-RU" dirty="0" smtClean="0"/>
              <a:t>Прогон методик креативного мышления</a:t>
            </a:r>
          </a:p>
          <a:p>
            <a:pPr algn="r"/>
            <a:r>
              <a:rPr lang="ru-RU" dirty="0" smtClean="0"/>
              <a:t>Доска объявлений</a:t>
            </a:r>
          </a:p>
          <a:p>
            <a:pPr algn="r"/>
            <a:r>
              <a:rPr lang="ru-RU" dirty="0" smtClean="0"/>
              <a:t>Игра для </a:t>
            </a:r>
            <a:r>
              <a:rPr lang="ru-RU" dirty="0" smtClean="0"/>
              <a:t>тимбилдинга</a:t>
            </a:r>
          </a:p>
        </p:txBody>
      </p:sp>
    </p:spTree>
    <p:extLst>
      <p:ext uri="{BB962C8B-B14F-4D97-AF65-F5344CB8AC3E}">
        <p14:creationId xmlns:p14="http://schemas.microsoft.com/office/powerpoint/2010/main" val="64875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52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7623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Эмоции</a:t>
            </a:r>
          </a:p>
          <a:p>
            <a:r>
              <a:rPr lang="ru-RU" dirty="0" smtClean="0"/>
              <a:t>Обмен опытом среди </a:t>
            </a:r>
            <a:r>
              <a:rPr lang="ru-RU" dirty="0" err="1" smtClean="0"/>
              <a:t>оргов</a:t>
            </a:r>
            <a:endParaRPr lang="ru-RU" dirty="0" smtClean="0"/>
          </a:p>
          <a:p>
            <a:r>
              <a:rPr lang="ru-RU" dirty="0" smtClean="0"/>
              <a:t>Прокачка креативного мышления</a:t>
            </a:r>
          </a:p>
          <a:p>
            <a:r>
              <a:rPr lang="ru-RU" dirty="0" smtClean="0"/>
              <a:t>Прокачка </a:t>
            </a:r>
            <a:r>
              <a:rPr lang="ru-RU" dirty="0" err="1" smtClean="0"/>
              <a:t>фасилитации</a:t>
            </a:r>
            <a:endParaRPr lang="ru-RU" dirty="0" smtClean="0"/>
          </a:p>
          <a:p>
            <a:r>
              <a:rPr lang="ru-RU" dirty="0" smtClean="0"/>
              <a:t>Прокачка </a:t>
            </a:r>
            <a:r>
              <a:rPr lang="ru-RU" dirty="0" smtClean="0"/>
              <a:t>навыка ведения </a:t>
            </a:r>
            <a:r>
              <a:rPr lang="ru-RU" dirty="0" smtClean="0"/>
              <a:t>проекта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770" y="-9489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81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924355" y="0"/>
            <a:ext cx="2096219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79521" cy="1325563"/>
          </a:xfrm>
        </p:spPr>
        <p:txBody>
          <a:bodyPr/>
          <a:lstStyle/>
          <a:p>
            <a:r>
              <a:rPr lang="ru-RU" dirty="0" smtClean="0"/>
              <a:t>Обучение аналитиков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9189" y="2162055"/>
            <a:ext cx="4044351" cy="4351338"/>
          </a:xfrm>
        </p:spPr>
        <p:txBody>
          <a:bodyPr/>
          <a:lstStyle/>
          <a:p>
            <a:r>
              <a:rPr lang="ru-RU" dirty="0" smtClean="0"/>
              <a:t>Обучать аналитиков нужным компетенциям</a:t>
            </a:r>
          </a:p>
          <a:p>
            <a:r>
              <a:rPr lang="ru-RU" dirty="0" smtClean="0"/>
              <a:t>Собирать «требования» с руководителей</a:t>
            </a:r>
          </a:p>
          <a:p>
            <a:r>
              <a:rPr lang="ru-RU" dirty="0" smtClean="0"/>
              <a:t>Подбирать курсы</a:t>
            </a:r>
          </a:p>
          <a:p>
            <a:r>
              <a:rPr lang="ru-RU" dirty="0"/>
              <a:t>Организовывать </a:t>
            </a:r>
            <a:r>
              <a:rPr lang="ru-RU" dirty="0" smtClean="0"/>
              <a:t>процесс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327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Обучение аналитиков. Курс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656826" cy="4351338"/>
          </a:xfrm>
        </p:spPr>
        <p:txBody>
          <a:bodyPr/>
          <a:lstStyle/>
          <a:p>
            <a:r>
              <a:rPr lang="ru-RU" dirty="0" smtClean="0"/>
              <a:t>Изучить программу</a:t>
            </a:r>
          </a:p>
          <a:p>
            <a:r>
              <a:rPr lang="ru-RU" dirty="0" smtClean="0"/>
              <a:t>Набрать группу</a:t>
            </a:r>
          </a:p>
          <a:p>
            <a:r>
              <a:rPr lang="ru-RU" dirty="0" smtClean="0"/>
              <a:t>Найти место/время</a:t>
            </a:r>
          </a:p>
          <a:p>
            <a:r>
              <a:rPr lang="ru-RU" dirty="0" smtClean="0"/>
              <a:t>Собрать обратную связь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384" y="1562894"/>
            <a:ext cx="3248025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40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 год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Визуализация информации</a:t>
            </a:r>
          </a:p>
          <a:p>
            <a:r>
              <a:rPr lang="ru-RU" dirty="0" smtClean="0"/>
              <a:t>Проектирование </a:t>
            </a:r>
            <a:r>
              <a:rPr lang="en-US" dirty="0" smtClean="0"/>
              <a:t>API</a:t>
            </a:r>
          </a:p>
          <a:p>
            <a:r>
              <a:rPr lang="en-US" dirty="0" smtClean="0"/>
              <a:t>User Story Mapping</a:t>
            </a:r>
          </a:p>
          <a:p>
            <a:r>
              <a:rPr lang="ru-RU" dirty="0" smtClean="0"/>
              <a:t>Написание постановок и ТЗ</a:t>
            </a:r>
          </a:p>
          <a:p>
            <a:r>
              <a:rPr lang="en-US" dirty="0" smtClean="0"/>
              <a:t>Python</a:t>
            </a:r>
          </a:p>
          <a:p>
            <a:r>
              <a:rPr lang="ru-RU" dirty="0" smtClean="0"/>
              <a:t>Интервью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906" y="492195"/>
            <a:ext cx="5541898" cy="607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51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4924245" cy="4351338"/>
          </a:xfrm>
        </p:spPr>
        <p:txBody>
          <a:bodyPr/>
          <a:lstStyle/>
          <a:p>
            <a:r>
              <a:rPr lang="ru-RU" dirty="0" smtClean="0"/>
              <a:t>Прокачка компетенций</a:t>
            </a:r>
          </a:p>
          <a:p>
            <a:r>
              <a:rPr lang="ru-RU" dirty="0" smtClean="0"/>
              <a:t>Общение с преподавателями</a:t>
            </a:r>
          </a:p>
          <a:p>
            <a:r>
              <a:rPr lang="ru-RU" dirty="0" err="1" smtClean="0"/>
              <a:t>Нетворкинг</a:t>
            </a:r>
            <a:r>
              <a:rPr lang="ru-RU" dirty="0" smtClean="0"/>
              <a:t> – знаю почти всех в отделе и кто чем полезен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216" y="365125"/>
            <a:ext cx="6067245" cy="6113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71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Доклад на конференцию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Выбрать тему</a:t>
            </a:r>
          </a:p>
          <a:p>
            <a:r>
              <a:rPr lang="ru-RU" dirty="0" smtClean="0"/>
              <a:t>Уложить её в структуру </a:t>
            </a:r>
          </a:p>
          <a:p>
            <a:r>
              <a:rPr lang="ru-RU" dirty="0" smtClean="0"/>
              <a:t>Сделать презентацию</a:t>
            </a:r>
          </a:p>
          <a:p>
            <a:r>
              <a:rPr lang="ru-RU" dirty="0" smtClean="0"/>
              <a:t>Прогон </a:t>
            </a:r>
            <a:endParaRPr lang="en-US" dirty="0"/>
          </a:p>
          <a:p>
            <a:r>
              <a:rPr lang="ru-RU" dirty="0" smtClean="0"/>
              <a:t>Прогон</a:t>
            </a:r>
          </a:p>
          <a:p>
            <a:r>
              <a:rPr lang="ru-RU" dirty="0" smtClean="0"/>
              <a:t>Прогон </a:t>
            </a:r>
          </a:p>
          <a:p>
            <a:r>
              <a:rPr lang="ru-RU" dirty="0" smtClean="0"/>
              <a:t>…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6076" y="1690688"/>
            <a:ext cx="3792596" cy="3792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66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Выступать страшно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874" y="1643063"/>
            <a:ext cx="4629150" cy="453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3562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Профит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4803475" cy="4351338"/>
          </a:xfrm>
        </p:spPr>
        <p:txBody>
          <a:bodyPr/>
          <a:lstStyle/>
          <a:p>
            <a:r>
              <a:rPr lang="ru-RU" dirty="0" smtClean="0"/>
              <a:t>Презентация </a:t>
            </a:r>
            <a:r>
              <a:rPr lang="ru-RU" dirty="0" err="1" smtClean="0"/>
              <a:t>фич</a:t>
            </a:r>
            <a:r>
              <a:rPr lang="ru-RU" dirty="0" smtClean="0"/>
              <a:t> команде</a:t>
            </a:r>
          </a:p>
          <a:p>
            <a:r>
              <a:rPr lang="ru-RU" dirty="0" smtClean="0"/>
              <a:t>Навык публичного выступления</a:t>
            </a:r>
          </a:p>
          <a:p>
            <a:r>
              <a:rPr lang="ru-RU" dirty="0" smtClean="0"/>
              <a:t>Путешествие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  <a:endParaRPr lang="ru-RU" dirty="0"/>
          </a:p>
        </p:txBody>
      </p:sp>
      <p:pic>
        <p:nvPicPr>
          <p:cNvPr id="2050" name="Picture 2" descr="Как преодолеть страх публичного выступлен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781" y="1690688"/>
            <a:ext cx="21336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400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Немного о себе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648864" cy="4351338"/>
          </a:xfrm>
        </p:spPr>
        <p:txBody>
          <a:bodyPr/>
          <a:lstStyle/>
          <a:p>
            <a:r>
              <a:rPr lang="ru-RU" dirty="0" smtClean="0"/>
              <a:t>1 год – аналитик, заказная разработка</a:t>
            </a:r>
          </a:p>
          <a:p>
            <a:r>
              <a:rPr lang="ru-RU" dirty="0" smtClean="0"/>
              <a:t>3 года – аналитик, продуктовая разработка</a:t>
            </a:r>
          </a:p>
          <a:p>
            <a:r>
              <a:rPr lang="ru-RU" dirty="0" smtClean="0"/>
              <a:t>1 год – менеджер разработки в продуктовой команде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371" y="1690688"/>
            <a:ext cx="31623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3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Чем ещё заняться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13785" y="2869422"/>
            <a:ext cx="1896374" cy="55526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Подкасты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474126" y="1727559"/>
            <a:ext cx="1896374" cy="55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err="1" smtClean="0"/>
              <a:t>Найм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990600" y="1978025"/>
            <a:ext cx="1896374" cy="55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356449" y="5327949"/>
            <a:ext cx="1896374" cy="55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Статьи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657489" y="4617708"/>
            <a:ext cx="2382330" cy="5552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Преподавание</a:t>
            </a:r>
            <a:endParaRPr lang="ru-RU" dirty="0"/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577752" y="3631422"/>
            <a:ext cx="1896374" cy="55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err="1" smtClean="0"/>
              <a:t>Митап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173" y="1694492"/>
            <a:ext cx="329565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32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77837" y="3855558"/>
            <a:ext cx="3295650" cy="29051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Чем ещё заняться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13785" y="2869422"/>
            <a:ext cx="1896374" cy="55526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Подкасты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474126" y="1727559"/>
            <a:ext cx="1896374" cy="55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Найм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178615" y="3855710"/>
            <a:ext cx="2120660" cy="55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Стажировки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8370499" y="1135421"/>
            <a:ext cx="2378014" cy="555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Конференция</a:t>
            </a:r>
            <a:endParaRPr lang="ru-RU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1938786" y="2869421"/>
            <a:ext cx="2417553" cy="10901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dirty="0" smtClean="0"/>
              <a:t>Организация </a:t>
            </a:r>
            <a:r>
              <a:rPr lang="ru-RU" dirty="0" err="1" smtClean="0"/>
              <a:t>ивентов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356449" y="5327949"/>
            <a:ext cx="1896374" cy="55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Статьи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5657489" y="4617708"/>
            <a:ext cx="2382330" cy="555266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Преподавание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4577752" y="3631422"/>
            <a:ext cx="1896374" cy="55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</a:rPr>
              <a:t>Митап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19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8196072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~10 % </a:t>
            </a:r>
            <a:r>
              <a:rPr lang="ru-RU" dirty="0" smtClean="0"/>
              <a:t>из разработки занимаются </a:t>
            </a:r>
            <a:r>
              <a:rPr lang="en-US" dirty="0" smtClean="0"/>
              <a:t>side-</a:t>
            </a:r>
            <a:r>
              <a:rPr lang="ru-RU" dirty="0" smtClean="0"/>
              <a:t>активностями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30619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698" y="774064"/>
            <a:ext cx="10346603" cy="5123815"/>
          </a:xfrm>
        </p:spPr>
      </p:pic>
    </p:spTree>
    <p:extLst>
      <p:ext uri="{BB962C8B-B14F-4D97-AF65-F5344CB8AC3E}">
        <p14:creationId xmlns:p14="http://schemas.microsoft.com/office/powerpoint/2010/main" val="230377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927" y="1284271"/>
            <a:ext cx="10061275" cy="3471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29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63" y="1027906"/>
            <a:ext cx="10637473" cy="4093744"/>
          </a:xfrm>
        </p:spPr>
      </p:pic>
    </p:spTree>
    <p:extLst>
      <p:ext uri="{BB962C8B-B14F-4D97-AF65-F5344CB8AC3E}">
        <p14:creationId xmlns:p14="http://schemas.microsoft.com/office/powerpoint/2010/main" val="99756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Нет времени</a:t>
            </a:r>
          </a:p>
          <a:p>
            <a:r>
              <a:rPr lang="ru-RU" dirty="0" smtClean="0"/>
              <a:t>Злой </a:t>
            </a:r>
            <a:r>
              <a:rPr lang="ru-RU" dirty="0" smtClean="0"/>
              <a:t>руководитель</a:t>
            </a:r>
            <a:endParaRPr lang="ru-RU" dirty="0" smtClean="0"/>
          </a:p>
          <a:p>
            <a:r>
              <a:rPr lang="ru-RU" dirty="0" smtClean="0"/>
              <a:t>Нет культуры </a:t>
            </a:r>
            <a:r>
              <a:rPr lang="en-US" dirty="0" smtClean="0"/>
              <a:t>SA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170" y="1825625"/>
            <a:ext cx="533400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20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Нет времени</a:t>
            </a:r>
          </a:p>
          <a:p>
            <a:r>
              <a:rPr lang="ru-RU" dirty="0" smtClean="0"/>
              <a:t>Злой </a:t>
            </a:r>
            <a:r>
              <a:rPr lang="ru-RU" dirty="0" smtClean="0"/>
              <a:t>руководитель</a:t>
            </a:r>
            <a:endParaRPr lang="ru-RU" dirty="0" smtClean="0"/>
          </a:p>
          <a:p>
            <a:r>
              <a:rPr lang="ru-RU" dirty="0" smtClean="0"/>
              <a:t>Нет культуры </a:t>
            </a:r>
            <a:r>
              <a:rPr lang="en-US" dirty="0" smtClean="0"/>
              <a:t>SA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232" y="365125"/>
            <a:ext cx="5962650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57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Нет времени — решение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264217" cy="4351338"/>
          </a:xfrm>
        </p:spPr>
        <p:txBody>
          <a:bodyPr/>
          <a:lstStyle/>
          <a:p>
            <a:r>
              <a:rPr lang="ru-RU" dirty="0" smtClean="0"/>
              <a:t>Осознание проблемы</a:t>
            </a:r>
          </a:p>
          <a:p>
            <a:r>
              <a:rPr lang="ru-RU" dirty="0" smtClean="0"/>
              <a:t>Грамотный тайм-</a:t>
            </a:r>
            <a:r>
              <a:rPr lang="ru-RU" dirty="0" err="1" smtClean="0"/>
              <a:t>менеджемент</a:t>
            </a:r>
            <a:endParaRPr lang="ru-RU" dirty="0" smtClean="0"/>
          </a:p>
          <a:p>
            <a:r>
              <a:rPr lang="ru-RU" dirty="0" smtClean="0"/>
              <a:t>Согласованность с руководителем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5324" y="1690688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Нет времени</a:t>
            </a:r>
          </a:p>
          <a:p>
            <a:r>
              <a:rPr lang="ru-RU" b="1" dirty="0" smtClean="0"/>
              <a:t>Злой </a:t>
            </a:r>
            <a:r>
              <a:rPr lang="ru-RU" b="1" dirty="0" smtClean="0"/>
              <a:t>руководитель </a:t>
            </a:r>
            <a:endParaRPr lang="ru-RU" b="1" dirty="0" smtClean="0"/>
          </a:p>
          <a:p>
            <a:r>
              <a:rPr lang="ru-RU" dirty="0" smtClean="0"/>
              <a:t>Нет культуры </a:t>
            </a:r>
            <a:r>
              <a:rPr lang="en-US" dirty="0" smtClean="0"/>
              <a:t>SA</a:t>
            </a:r>
            <a:endParaRPr lang="ru-RU" dirty="0"/>
          </a:p>
        </p:txBody>
      </p:sp>
      <p:pic>
        <p:nvPicPr>
          <p:cNvPr id="3076" name="Picture 4" descr="Люди в иллюстрации ссоры, мультфильм злой офис менеджер характер кричать на  грустного человека за плохую работу на белом | Премиум векторы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085" y="365125"/>
            <a:ext cx="5962650" cy="596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328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458062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компании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984624"/>
            <a:ext cx="4156494" cy="198725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Контур</a:t>
            </a:r>
          </a:p>
          <a:p>
            <a:pPr marL="0" indent="0">
              <a:buNone/>
            </a:pPr>
            <a:r>
              <a:rPr lang="ru-RU" dirty="0" smtClean="0"/>
              <a:t>60+ продуктов</a:t>
            </a:r>
          </a:p>
        </p:txBody>
      </p:sp>
    </p:spTree>
    <p:extLst>
      <p:ext uri="{BB962C8B-B14F-4D97-AF65-F5344CB8AC3E}">
        <p14:creationId xmlns:p14="http://schemas.microsoft.com/office/powerpoint/2010/main" val="184494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Злой </a:t>
            </a:r>
            <a:r>
              <a:rPr lang="ru-RU" dirty="0" smtClean="0"/>
              <a:t>руководитель </a:t>
            </a:r>
            <a:r>
              <a:rPr lang="ru-RU" dirty="0" smtClean="0"/>
              <a:t>— решение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474334" cy="4351338"/>
          </a:xfrm>
        </p:spPr>
        <p:txBody>
          <a:bodyPr/>
          <a:lstStyle/>
          <a:p>
            <a:r>
              <a:rPr lang="ru-RU" dirty="0" smtClean="0"/>
              <a:t>Понять причину злости - конструктив</a:t>
            </a:r>
            <a:endParaRPr lang="en-US" dirty="0" smtClean="0"/>
          </a:p>
          <a:p>
            <a:r>
              <a:rPr lang="ru-RU" dirty="0" smtClean="0"/>
              <a:t>Объяснить</a:t>
            </a:r>
          </a:p>
          <a:p>
            <a:pPr lvl="1"/>
            <a:r>
              <a:rPr lang="ru-RU" dirty="0" smtClean="0"/>
              <a:t>Усталость</a:t>
            </a:r>
          </a:p>
          <a:p>
            <a:pPr lvl="1"/>
            <a:r>
              <a:rPr lang="ru-RU" dirty="0" smtClean="0"/>
              <a:t>Прокачать компетенции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5288" y="1825625"/>
            <a:ext cx="381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68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Нет времени</a:t>
            </a:r>
          </a:p>
          <a:p>
            <a:r>
              <a:rPr lang="ru-RU" dirty="0" smtClean="0"/>
              <a:t>Злой </a:t>
            </a:r>
            <a:r>
              <a:rPr lang="ru-RU" dirty="0" smtClean="0"/>
              <a:t>руководитель</a:t>
            </a:r>
            <a:endParaRPr lang="ru-RU" dirty="0" smtClean="0"/>
          </a:p>
          <a:p>
            <a:r>
              <a:rPr lang="ru-RU" b="1" dirty="0" smtClean="0"/>
              <a:t>Нет культуры </a:t>
            </a:r>
            <a:r>
              <a:rPr lang="en-US" b="1" dirty="0" smtClean="0"/>
              <a:t>SA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62343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Нет культуры — решение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err="1" smtClean="0"/>
              <a:t>Движухи</a:t>
            </a:r>
            <a:r>
              <a:rPr lang="ru-RU" dirty="0" smtClean="0"/>
              <a:t> в сообществе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8822" y="1825625"/>
            <a:ext cx="6235120" cy="4575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77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Нет культуры — решение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3724175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Пет-проекты – личные проекты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218" y="1690688"/>
            <a:ext cx="7628330" cy="445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41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Нет культуры — решение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Внедрить культуру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2233" y="1445644"/>
            <a:ext cx="596265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5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Продать идею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3945556" cy="4351338"/>
          </a:xfrm>
        </p:spPr>
        <p:txBody>
          <a:bodyPr/>
          <a:lstStyle/>
          <a:p>
            <a:r>
              <a:rPr lang="ru-RU" dirty="0" smtClean="0"/>
              <a:t>Без бюджета возможности сильно ограничены</a:t>
            </a:r>
          </a:p>
          <a:p>
            <a:r>
              <a:rPr lang="ru-RU" dirty="0" smtClean="0"/>
              <a:t>Найти ценность для компании</a:t>
            </a:r>
            <a:endParaRPr lang="ru-RU" dirty="0"/>
          </a:p>
        </p:txBody>
      </p:sp>
      <p:pic>
        <p:nvPicPr>
          <p:cNvPr id="6146" name="Picture 2" descr="Купить идею. Торговые идеи. — Векторное изображение © threecvet.gmail.com  #1564210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3870" y="1143794"/>
            <a:ext cx="42862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978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ru-RU" dirty="0" smtClean="0"/>
              <a:t>Корпоративный выезд </a:t>
            </a:r>
            <a:r>
              <a:rPr lang="ru-RU" dirty="0" smtClean="0">
                <a:solidFill>
                  <a:schemeClr val="accent2"/>
                </a:solidFill>
              </a:rPr>
              <a:t>→</a:t>
            </a:r>
            <a:r>
              <a:rPr lang="ru-RU" dirty="0" smtClean="0"/>
              <a:t> Рост компетенций сотрудников </a:t>
            </a:r>
            <a:r>
              <a:rPr lang="ru-RU" dirty="0" smtClean="0">
                <a:solidFill>
                  <a:schemeClr val="accent2"/>
                </a:solidFill>
              </a:rPr>
              <a:t>→</a:t>
            </a:r>
            <a:r>
              <a:rPr lang="ru-RU" dirty="0" smtClean="0"/>
              <a:t> Повышение качества решений</a:t>
            </a:r>
          </a:p>
          <a:p>
            <a:pPr marL="0" indent="0">
              <a:lnSpc>
                <a:spcPct val="100000"/>
              </a:lnSpc>
              <a:buNone/>
            </a:pPr>
            <a:endParaRPr lang="ru-RU" dirty="0" smtClean="0"/>
          </a:p>
          <a:p>
            <a:pPr>
              <a:lnSpc>
                <a:spcPct val="100000"/>
              </a:lnSpc>
            </a:pPr>
            <a:r>
              <a:rPr lang="ru-RU" dirty="0"/>
              <a:t>Корпоративный выезд </a:t>
            </a:r>
            <a:r>
              <a:rPr lang="ru-RU" dirty="0" smtClean="0">
                <a:solidFill>
                  <a:schemeClr val="accent2"/>
                </a:solidFill>
              </a:rPr>
              <a:t>→</a:t>
            </a:r>
            <a:r>
              <a:rPr lang="ru-RU" dirty="0" smtClean="0"/>
              <a:t> </a:t>
            </a:r>
            <a:r>
              <a:rPr lang="ru-RU" dirty="0" err="1" smtClean="0"/>
              <a:t>Нетворкинг</a:t>
            </a:r>
            <a:r>
              <a:rPr lang="ru-RU" dirty="0" smtClean="0"/>
              <a:t> между сотрудниками </a:t>
            </a:r>
            <a:r>
              <a:rPr lang="ru-RU" dirty="0" smtClean="0">
                <a:solidFill>
                  <a:schemeClr val="accent2"/>
                </a:solidFill>
              </a:rPr>
              <a:t>→</a:t>
            </a:r>
            <a:r>
              <a:rPr lang="ru-RU" dirty="0" smtClean="0"/>
              <a:t> Короткие коммуникации </a:t>
            </a:r>
            <a:r>
              <a:rPr lang="ru-RU" dirty="0" smtClean="0">
                <a:solidFill>
                  <a:schemeClr val="accent2"/>
                </a:solidFill>
              </a:rPr>
              <a:t>→</a:t>
            </a:r>
            <a:r>
              <a:rPr lang="en-US" dirty="0" smtClean="0"/>
              <a:t> </a:t>
            </a:r>
            <a:r>
              <a:rPr lang="ru-RU" dirty="0" smtClean="0"/>
              <a:t>Быстрее решаются вопросы</a:t>
            </a:r>
          </a:p>
          <a:p>
            <a:pPr marL="0" indent="0">
              <a:lnSpc>
                <a:spcPct val="100000"/>
              </a:lnSpc>
              <a:buNone/>
            </a:pPr>
            <a:endParaRPr lang="ru-RU" dirty="0" smtClean="0"/>
          </a:p>
          <a:p>
            <a:pPr>
              <a:lnSpc>
                <a:spcPct val="100000"/>
              </a:lnSpc>
            </a:pPr>
            <a:r>
              <a:rPr lang="ru-RU" dirty="0" smtClean="0"/>
              <a:t>Корпоративный выезд</a:t>
            </a:r>
            <a:r>
              <a:rPr lang="en-US" dirty="0" smtClean="0"/>
              <a:t> </a:t>
            </a:r>
            <a:r>
              <a:rPr lang="ru-RU" dirty="0" smtClean="0">
                <a:solidFill>
                  <a:schemeClr val="accent2"/>
                </a:solidFill>
              </a:rPr>
              <a:t>→</a:t>
            </a:r>
            <a:r>
              <a:rPr lang="ru-RU" dirty="0" smtClean="0"/>
              <a:t> Веселье и бесплатная еда </a:t>
            </a:r>
            <a:r>
              <a:rPr lang="ru-RU" dirty="0" smtClean="0">
                <a:solidFill>
                  <a:schemeClr val="accent2"/>
                </a:solidFill>
              </a:rPr>
              <a:t>→</a:t>
            </a:r>
            <a:r>
              <a:rPr lang="en-US" dirty="0" smtClean="0"/>
              <a:t> </a:t>
            </a:r>
            <a:r>
              <a:rPr lang="ru-RU" dirty="0" smtClean="0"/>
              <a:t>Мотивация и лояльность сотрудников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657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1" y="304411"/>
            <a:ext cx="10515600" cy="1325563"/>
          </a:xfrm>
        </p:spPr>
        <p:txBody>
          <a:bodyPr/>
          <a:lstStyle/>
          <a:p>
            <a:r>
              <a:rPr lang="ru-RU" dirty="0" smtClean="0"/>
              <a:t>Примеры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744199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Организация конференции </a:t>
            </a:r>
            <a:r>
              <a:rPr lang="ru-RU" dirty="0">
                <a:solidFill>
                  <a:schemeClr val="accent2"/>
                </a:solidFill>
              </a:rPr>
              <a:t>→</a:t>
            </a:r>
            <a:r>
              <a:rPr lang="en-US" dirty="0" smtClean="0"/>
              <a:t> PR</a:t>
            </a:r>
            <a:r>
              <a:rPr lang="ru-RU" dirty="0" smtClean="0"/>
              <a:t> компании </a:t>
            </a:r>
            <a:r>
              <a:rPr lang="ru-RU" dirty="0">
                <a:solidFill>
                  <a:schemeClr val="accent2"/>
                </a:solidFill>
              </a:rPr>
              <a:t>→</a:t>
            </a:r>
            <a:r>
              <a:rPr lang="en-US" dirty="0" smtClean="0"/>
              <a:t> </a:t>
            </a:r>
            <a:r>
              <a:rPr lang="ru-RU" dirty="0" smtClean="0"/>
              <a:t>Привлечение ценных кадров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457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Примеры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485598" cy="4351338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/>
              <a:t>Аналитики плохо пишут постановки </a:t>
            </a:r>
            <a:r>
              <a:rPr lang="ru-RU" dirty="0">
                <a:solidFill>
                  <a:schemeClr val="accent2"/>
                </a:solidFill>
              </a:rPr>
              <a:t>→ </a:t>
            </a:r>
            <a:r>
              <a:rPr lang="ru-RU" dirty="0" smtClean="0"/>
              <a:t>Обучение написанию постановок </a:t>
            </a:r>
            <a:r>
              <a:rPr lang="ru-RU" dirty="0">
                <a:solidFill>
                  <a:schemeClr val="accent2"/>
                </a:solidFill>
              </a:rPr>
              <a:t>→</a:t>
            </a:r>
            <a:r>
              <a:rPr lang="en-US" dirty="0" smtClean="0"/>
              <a:t> </a:t>
            </a:r>
            <a:r>
              <a:rPr lang="ru-RU" dirty="0" smtClean="0"/>
              <a:t>Постановки лучше </a:t>
            </a:r>
            <a:r>
              <a:rPr lang="ru-RU" dirty="0">
                <a:solidFill>
                  <a:schemeClr val="accent2"/>
                </a:solidFill>
              </a:rPr>
              <a:t>→</a:t>
            </a:r>
            <a:r>
              <a:rPr lang="en-US" dirty="0" smtClean="0"/>
              <a:t> </a:t>
            </a:r>
            <a:r>
              <a:rPr lang="ru-RU" dirty="0" smtClean="0"/>
              <a:t>Качественный продукт на выходе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034" y="365125"/>
            <a:ext cx="97536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56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Резюмируя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2953" y="1864126"/>
            <a:ext cx="6245994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err="1"/>
              <a:t>Side</a:t>
            </a:r>
            <a:r>
              <a:rPr lang="ru-RU" dirty="0"/>
              <a:t>-активности – </a:t>
            </a:r>
            <a:r>
              <a:rPr lang="ru-RU" dirty="0" smtClean="0"/>
              <a:t>круто, </a:t>
            </a:r>
            <a:r>
              <a:rPr lang="ru-RU" dirty="0"/>
              <a:t>но занимайтесь ими </a:t>
            </a:r>
            <a:r>
              <a:rPr lang="ru-RU" dirty="0" smtClean="0"/>
              <a:t>осознано</a:t>
            </a:r>
          </a:p>
          <a:p>
            <a:pPr lvl="1"/>
            <a:r>
              <a:rPr lang="ru-RU" dirty="0" smtClean="0"/>
              <a:t>Если вы уже выгорели – то может и не помочь</a:t>
            </a:r>
          </a:p>
          <a:p>
            <a:pPr lvl="1"/>
            <a:r>
              <a:rPr lang="ru-RU" dirty="0" smtClean="0"/>
              <a:t>Не берите слишком много</a:t>
            </a:r>
          </a:p>
          <a:p>
            <a:pPr lvl="1"/>
            <a:r>
              <a:rPr lang="ru-RU" dirty="0" smtClean="0"/>
              <a:t>Рефлексируйте, помогло ли это именно вам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6715" y="2646876"/>
            <a:ext cx="3467100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98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всё начиналось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605" y="1549580"/>
            <a:ext cx="6010480" cy="4351338"/>
          </a:xfrm>
        </p:spPr>
      </p:pic>
    </p:spTree>
    <p:extLst>
      <p:ext uri="{BB962C8B-B14F-4D97-AF65-F5344CB8AC3E}">
        <p14:creationId xmlns:p14="http://schemas.microsoft.com/office/powerpoint/2010/main" val="326772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803" y="1802372"/>
            <a:ext cx="7153275" cy="53911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2718" y="2646312"/>
            <a:ext cx="9085446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Участвуйте в жизни сообщества или компании – это прикольный способ переключиться и не дать выгоранию вас </a:t>
            </a:r>
            <a:r>
              <a:rPr lang="ru-RU" dirty="0" smtClean="0"/>
              <a:t>победить!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002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7" y="2377281"/>
            <a:ext cx="4048125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03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94786"/>
            <a:ext cx="10515600" cy="1325563"/>
          </a:xfrm>
        </p:spPr>
        <p:txBody>
          <a:bodyPr/>
          <a:lstStyle/>
          <a:p>
            <a:r>
              <a:rPr lang="ru-RU" dirty="0" smtClean="0"/>
              <a:t>Выгорание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3975340" cy="4351338"/>
          </a:xfrm>
        </p:spPr>
        <p:txBody>
          <a:bodyPr/>
          <a:lstStyle/>
          <a:p>
            <a:r>
              <a:rPr lang="ru-RU" dirty="0" smtClean="0">
                <a:effectLst/>
              </a:rPr>
              <a:t>Отпуск</a:t>
            </a:r>
          </a:p>
          <a:p>
            <a:r>
              <a:rPr lang="ru-RU" dirty="0" smtClean="0">
                <a:effectLst/>
              </a:rPr>
              <a:t>Психолог</a:t>
            </a:r>
            <a:endParaRPr lang="ru-RU" dirty="0"/>
          </a:p>
          <a:p>
            <a:r>
              <a:rPr lang="ru-RU" dirty="0" smtClean="0">
                <a:effectLst/>
              </a:rPr>
              <a:t>Смена работы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6899" y="1751612"/>
            <a:ext cx="4425351" cy="442535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76113" y="1456293"/>
            <a:ext cx="6992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79%</a:t>
            </a:r>
            <a:r>
              <a:rPr lang="en-US" dirty="0"/>
              <a:t>*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376113" y="6176963"/>
            <a:ext cx="45849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*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</a:rPr>
              <a:t>по данным исследования рекрутингового аген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</a:rPr>
              <a:t>т</a:t>
            </a:r>
            <a:r>
              <a:rPr lang="ru-RU" sz="1400" dirty="0" smtClean="0">
                <a:solidFill>
                  <a:schemeClr val="bg2">
                    <a:lumMod val="75000"/>
                  </a:schemeClr>
                </a:solidFill>
              </a:rPr>
              <a:t>ства </a:t>
            </a:r>
            <a:r>
              <a:rPr lang="en-US" sz="1400" dirty="0" smtClean="0">
                <a:solidFill>
                  <a:schemeClr val="bg2">
                    <a:lumMod val="75000"/>
                  </a:schemeClr>
                </a:solidFill>
              </a:rPr>
              <a:t>hays</a:t>
            </a:r>
            <a:endParaRPr lang="ru-RU" sz="14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113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70" y="1818814"/>
            <a:ext cx="6790950" cy="385046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Side-</a:t>
            </a:r>
            <a:r>
              <a:rPr lang="ru-RU" dirty="0" smtClean="0"/>
              <a:t>активности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33072" y="1568379"/>
            <a:ext cx="5272066" cy="4351338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ru-RU" dirty="0" smtClean="0">
                <a:effectLst/>
              </a:rPr>
              <a:t>Проекты, которыми занимаешься помимо основной работы, связанные с профессиональной деятельностью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4270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33738" y="1242114"/>
            <a:ext cx="8184285" cy="4351338"/>
          </a:xfrm>
          <a:prstGeom prst="rect">
            <a:avLst/>
          </a:prstGeom>
        </p:spPr>
      </p:pic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dirty="0" smtClean="0"/>
              <a:t>Выезд аналитиков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24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0468" y="0"/>
            <a:ext cx="10101532" cy="6859266"/>
          </a:xfrm>
          <a:prstGeom prst="rect">
            <a:avLst/>
          </a:prstGeom>
        </p:spPr>
      </p:pic>
      <p:sp>
        <p:nvSpPr>
          <p:cNvPr id="5" name="Полилиния 4"/>
          <p:cNvSpPr/>
          <p:nvPr/>
        </p:nvSpPr>
        <p:spPr>
          <a:xfrm>
            <a:off x="0" y="1"/>
            <a:ext cx="12189125" cy="6858000"/>
          </a:xfrm>
          <a:custGeom>
            <a:avLst/>
            <a:gdLst>
              <a:gd name="connsiteX0" fmla="*/ 12120114 w 12120114"/>
              <a:gd name="connsiteY0" fmla="*/ 0 h 6883879"/>
              <a:gd name="connsiteX1" fmla="*/ 2035834 w 12120114"/>
              <a:gd name="connsiteY1" fmla="*/ 6875253 h 6883879"/>
              <a:gd name="connsiteX2" fmla="*/ 0 w 12120114"/>
              <a:gd name="connsiteY2" fmla="*/ 6883879 h 6883879"/>
              <a:gd name="connsiteX3" fmla="*/ 34506 w 12120114"/>
              <a:gd name="connsiteY3" fmla="*/ 0 h 6883879"/>
              <a:gd name="connsiteX4" fmla="*/ 12120114 w 12120114"/>
              <a:gd name="connsiteY4" fmla="*/ 0 h 6883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20114" h="6883879">
                <a:moveTo>
                  <a:pt x="12120114" y="0"/>
                </a:moveTo>
                <a:lnTo>
                  <a:pt x="2035834" y="6875253"/>
                </a:lnTo>
                <a:lnTo>
                  <a:pt x="0" y="6883879"/>
                </a:lnTo>
                <a:lnTo>
                  <a:pt x="34506" y="0"/>
                </a:lnTo>
                <a:lnTo>
                  <a:pt x="12120114" y="0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Выезд </a:t>
            </a:r>
            <a:r>
              <a:rPr lang="ru-RU" dirty="0"/>
              <a:t>аналитиков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484962" cy="4351338"/>
          </a:xfrm>
        </p:spPr>
        <p:txBody>
          <a:bodyPr/>
          <a:lstStyle/>
          <a:p>
            <a:r>
              <a:rPr lang="ru-RU" dirty="0" smtClean="0"/>
              <a:t>Собрать 120 аналитиков</a:t>
            </a:r>
          </a:p>
          <a:p>
            <a:r>
              <a:rPr lang="ru-RU" dirty="0" smtClean="0"/>
              <a:t>Обменяться опытом</a:t>
            </a:r>
          </a:p>
          <a:p>
            <a:r>
              <a:rPr lang="ru-RU" dirty="0" smtClean="0"/>
              <a:t>Познакомиться вживую</a:t>
            </a:r>
          </a:p>
          <a:p>
            <a:r>
              <a:rPr lang="ru-RU" dirty="0" smtClean="0"/>
              <a:t>Прокачать компетенции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1853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Выезд аналитиков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3091" y="1756524"/>
            <a:ext cx="4682706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Рабочая часть</a:t>
            </a: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200955" y="1690688"/>
            <a:ext cx="4682706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dirty="0" smtClean="0"/>
              <a:t>Отдых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3627" y="2429568"/>
            <a:ext cx="3855119" cy="38551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091" y="3397609"/>
            <a:ext cx="3838069" cy="1919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8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10220</TotalTime>
  <Words>438</Words>
  <Application>Microsoft Office PowerPoint</Application>
  <PresentationFormat>Широкоэкранный</PresentationFormat>
  <Paragraphs>141</Paragraphs>
  <Slides>41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6" baseType="lpstr">
      <vt:lpstr>Arial</vt:lpstr>
      <vt:lpstr>Calibri</vt:lpstr>
      <vt:lpstr>Calibri Light</vt:lpstr>
      <vt:lpstr>Wingdings</vt:lpstr>
      <vt:lpstr>Тема Office</vt:lpstr>
      <vt:lpstr>Как открыть второе дыхание или почему side-активностями нужно заниматься</vt:lpstr>
      <vt:lpstr>Немного о себе</vt:lpstr>
      <vt:lpstr>О компании </vt:lpstr>
      <vt:lpstr>Как всё начиналось</vt:lpstr>
      <vt:lpstr>Выгорание</vt:lpstr>
      <vt:lpstr>Side-активности</vt:lpstr>
      <vt:lpstr>Выезд аналитиков</vt:lpstr>
      <vt:lpstr>Выезд аналитиков</vt:lpstr>
      <vt:lpstr>Выезд аналитиков</vt:lpstr>
      <vt:lpstr>Чем я помогла</vt:lpstr>
      <vt:lpstr>Презентация PowerPoint</vt:lpstr>
      <vt:lpstr>Профит</vt:lpstr>
      <vt:lpstr>Обучение аналитиков</vt:lpstr>
      <vt:lpstr>Обучение аналитиков. Курс</vt:lpstr>
      <vt:lpstr>За год</vt:lpstr>
      <vt:lpstr>Профит</vt:lpstr>
      <vt:lpstr>Доклад на конференцию</vt:lpstr>
      <vt:lpstr>Выступать страшно</vt:lpstr>
      <vt:lpstr>Профит</vt:lpstr>
      <vt:lpstr>Чем ещё заняться</vt:lpstr>
      <vt:lpstr>Чем ещё заняться</vt:lpstr>
      <vt:lpstr>Исследование</vt:lpstr>
      <vt:lpstr>Презентация PowerPoint</vt:lpstr>
      <vt:lpstr>Презентация PowerPoint</vt:lpstr>
      <vt:lpstr>Презентация PowerPoint</vt:lpstr>
      <vt:lpstr>Риски</vt:lpstr>
      <vt:lpstr>Риски</vt:lpstr>
      <vt:lpstr>Нет времени — решение</vt:lpstr>
      <vt:lpstr>Риски</vt:lpstr>
      <vt:lpstr>Злой руководитель — решение</vt:lpstr>
      <vt:lpstr>Риски</vt:lpstr>
      <vt:lpstr>Нет культуры — решение</vt:lpstr>
      <vt:lpstr>Нет культуры — решение</vt:lpstr>
      <vt:lpstr>Нет культуры — решение</vt:lpstr>
      <vt:lpstr>Продать идею</vt:lpstr>
      <vt:lpstr>Примеры</vt:lpstr>
      <vt:lpstr>Примеры</vt:lpstr>
      <vt:lpstr>Примеры</vt:lpstr>
      <vt:lpstr>Резюмируя</vt:lpstr>
      <vt:lpstr>Участвуйте в жизни сообщества или компании – это прикольный способ переключиться и не дать выгоранию вас победить! </vt:lpstr>
      <vt:lpstr>Вопросы?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открыть второе дыхание или почему side-активностями нужно заниматься</dc:title>
  <dc:creator>Ромащенко Валерия Алексеевна</dc:creator>
  <cp:lastModifiedBy>Ромащенко Валерия Алексеевна</cp:lastModifiedBy>
  <cp:revision>47</cp:revision>
  <dcterms:created xsi:type="dcterms:W3CDTF">2020-09-22T13:43:50Z</dcterms:created>
  <dcterms:modified xsi:type="dcterms:W3CDTF">2020-10-07T18:32:33Z</dcterms:modified>
</cp:coreProperties>
</file>