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4" r:id="rId7"/>
    <p:sldId id="265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63" r:id="rId20"/>
    <p:sldId id="266" r:id="rId21"/>
    <p:sldId id="260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DF4A0-997A-478E-8DCC-8DFB956EABED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70845-3980-4D62-8689-DB389A6E02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322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DF4A0-997A-478E-8DCC-8DFB956EABED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70845-3980-4D62-8689-DB389A6E02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430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DF4A0-997A-478E-8DCC-8DFB956EABED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70845-3980-4D62-8689-DB389A6E02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5637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DF4A0-997A-478E-8DCC-8DFB956EABED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70845-3980-4D62-8689-DB389A6E02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786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DF4A0-997A-478E-8DCC-8DFB956EABED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70845-3980-4D62-8689-DB389A6E02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4185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DF4A0-997A-478E-8DCC-8DFB956EABED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70845-3980-4D62-8689-DB389A6E02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139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DF4A0-997A-478E-8DCC-8DFB956EABED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70845-3980-4D62-8689-DB389A6E02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8269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DF4A0-997A-478E-8DCC-8DFB956EABED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70845-3980-4D62-8689-DB389A6E02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0185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DF4A0-997A-478E-8DCC-8DFB956EABED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70845-3980-4D62-8689-DB389A6E02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7981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DF4A0-997A-478E-8DCC-8DFB956EABED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70845-3980-4D62-8689-DB389A6E02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0544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DF4A0-997A-478E-8DCC-8DFB956EABED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70845-3980-4D62-8689-DB389A6E02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3152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DF4A0-997A-478E-8DCC-8DFB956EABED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370845-3980-4D62-8689-DB389A6E02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5419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Межкультурная коммуникация в работе аналитика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990164"/>
            <a:ext cx="9144000" cy="1655762"/>
          </a:xfrm>
        </p:spPr>
        <p:txBody>
          <a:bodyPr/>
          <a:lstStyle/>
          <a:p>
            <a:r>
              <a:rPr lang="en-US" dirty="0" smtClean="0"/>
              <a:t>Analyst Days -2015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56065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Дистанция власти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Что значит параметр</a:t>
            </a:r>
          </a:p>
          <a:p>
            <a:r>
              <a:rPr lang="ru-RU" dirty="0" smtClean="0"/>
              <a:t>На что он влияет </a:t>
            </a:r>
          </a:p>
          <a:p>
            <a:r>
              <a:rPr lang="ru-RU" dirty="0" smtClean="0"/>
              <a:t>Примеры стран с высоким и низким параметром</a:t>
            </a:r>
          </a:p>
          <a:p>
            <a:r>
              <a:rPr lang="ru-RU" dirty="0" smtClean="0"/>
              <a:t>Примеры из практики  / работы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Коллективизм - индивидуализм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Что значит параметр</a:t>
            </a:r>
          </a:p>
          <a:p>
            <a:r>
              <a:rPr lang="ru-RU" dirty="0" smtClean="0"/>
              <a:t>На что он влияет </a:t>
            </a:r>
          </a:p>
          <a:p>
            <a:r>
              <a:rPr lang="ru-RU" dirty="0" smtClean="0"/>
              <a:t>Примеры стран с высоким и низким параметром</a:t>
            </a:r>
          </a:p>
          <a:p>
            <a:r>
              <a:rPr lang="ru-RU" dirty="0" smtClean="0"/>
              <a:t>Примеры из практики  / работы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Маскулинность - феминность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Что значит параметр</a:t>
            </a:r>
          </a:p>
          <a:p>
            <a:r>
              <a:rPr lang="ru-RU" dirty="0" smtClean="0"/>
              <a:t>На что он влияет </a:t>
            </a:r>
          </a:p>
          <a:p>
            <a:r>
              <a:rPr lang="ru-RU" dirty="0" smtClean="0"/>
              <a:t>Примеры стран с высоким и низким параметром</a:t>
            </a:r>
          </a:p>
          <a:p>
            <a:r>
              <a:rPr lang="ru-RU" dirty="0" smtClean="0"/>
              <a:t>Примеры из практики  / работы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Степень принятия неопределенности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Что значит параметр</a:t>
            </a:r>
          </a:p>
          <a:p>
            <a:r>
              <a:rPr lang="ru-RU" dirty="0" smtClean="0"/>
              <a:t>На что он влияет </a:t>
            </a:r>
          </a:p>
          <a:p>
            <a:r>
              <a:rPr lang="ru-RU" dirty="0" smtClean="0"/>
              <a:t>Примеры стран с высоким и низким параметром</a:t>
            </a:r>
          </a:p>
          <a:p>
            <a:r>
              <a:rPr lang="ru-RU" dirty="0" smtClean="0"/>
              <a:t>Примеры из практики  / работы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Стратегическое мышление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Что значит параметр</a:t>
            </a:r>
          </a:p>
          <a:p>
            <a:r>
              <a:rPr lang="ru-RU" dirty="0" smtClean="0"/>
              <a:t>На что он влияет </a:t>
            </a:r>
          </a:p>
          <a:p>
            <a:r>
              <a:rPr lang="ru-RU" dirty="0" smtClean="0"/>
              <a:t>Примеры стран с высоким и низким параметром</a:t>
            </a:r>
          </a:p>
          <a:p>
            <a:r>
              <a:rPr lang="ru-RU" dirty="0" smtClean="0"/>
              <a:t>Примеры из практики  / работы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Типология Эдварда Холла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Американский антрополог, выделял: </a:t>
            </a:r>
          </a:p>
          <a:p>
            <a:r>
              <a:rPr lang="ru-RU" dirty="0" smtClean="0"/>
              <a:t>Культуры низкого и высокого контекста</a:t>
            </a:r>
          </a:p>
          <a:p>
            <a:r>
              <a:rPr lang="ru-RU" dirty="0" smtClean="0"/>
              <a:t>Монохронные и полихронные культуры</a:t>
            </a:r>
            <a:endParaRPr lang="en-US" dirty="0"/>
          </a:p>
        </p:txBody>
      </p:sp>
      <p:pic>
        <p:nvPicPr>
          <p:cNvPr id="23554" name="Picture 2" descr="Edward T. Hall 196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46545" y="3244071"/>
            <a:ext cx="2295831" cy="29120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Высокий - низкий контекст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Что значит параметр</a:t>
            </a:r>
          </a:p>
          <a:p>
            <a:r>
              <a:rPr lang="ru-RU" dirty="0" smtClean="0"/>
              <a:t>На что он влияет </a:t>
            </a:r>
          </a:p>
          <a:p>
            <a:r>
              <a:rPr lang="ru-RU" dirty="0" smtClean="0"/>
              <a:t>Примеры стран с высоким и низким параметром</a:t>
            </a:r>
          </a:p>
          <a:p>
            <a:r>
              <a:rPr lang="ru-RU" dirty="0" smtClean="0"/>
              <a:t>Примеры из практики  / работы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Монохронные – полихронные культуры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Что значит параметр</a:t>
            </a:r>
          </a:p>
          <a:p>
            <a:r>
              <a:rPr lang="ru-RU" dirty="0" smtClean="0"/>
              <a:t>На что он влияет </a:t>
            </a:r>
          </a:p>
          <a:p>
            <a:r>
              <a:rPr lang="ru-RU" dirty="0" smtClean="0"/>
              <a:t>Примеры стран с высоким и низким параметром</a:t>
            </a:r>
          </a:p>
          <a:p>
            <a:r>
              <a:rPr lang="ru-RU" dirty="0" smtClean="0"/>
              <a:t>Примеры из практики  / работы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5928" y="1709738"/>
            <a:ext cx="10741522" cy="2852737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Окей, мы все разные. И что теперь делать? </a:t>
            </a:r>
            <a:endParaRPr lang="en-US" sz="4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делать? 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Не игнорируйте культурные различия </a:t>
            </a:r>
          </a:p>
          <a:p>
            <a:r>
              <a:rPr lang="ru-RU" dirty="0" smtClean="0"/>
              <a:t>Помните, что все люди – индивидуальны</a:t>
            </a:r>
          </a:p>
          <a:p>
            <a:r>
              <a:rPr lang="ru-RU" dirty="0" smtClean="0"/>
              <a:t>Готовьтесь к взаимодействию с другой культурой заранее</a:t>
            </a:r>
          </a:p>
          <a:p>
            <a:r>
              <a:rPr lang="ru-RU" dirty="0"/>
              <a:t>П</a:t>
            </a:r>
            <a:r>
              <a:rPr lang="ru-RU" dirty="0" smtClean="0"/>
              <a:t>ривлекайте консультантов, переводчиков из другой культуры</a:t>
            </a:r>
          </a:p>
          <a:p>
            <a:r>
              <a:rPr lang="ru-RU" dirty="0" smtClean="0"/>
              <a:t>Стройте взаимоотношения </a:t>
            </a:r>
          </a:p>
          <a:p>
            <a:r>
              <a:rPr lang="ru-RU" dirty="0" smtClean="0"/>
              <a:t>Будьте корректны, вежливы в работе</a:t>
            </a:r>
          </a:p>
          <a:p>
            <a:r>
              <a:rPr lang="ru-RU" dirty="0" smtClean="0"/>
              <a:t>Давайте описательную, а не оценочную обратную связь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4591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Познакомимся? 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91500" y="1825625"/>
            <a:ext cx="7762300" cy="4351338"/>
          </a:xfrm>
        </p:spPr>
        <p:txBody>
          <a:bodyPr/>
          <a:lstStyle/>
          <a:p>
            <a:r>
              <a:rPr lang="ru-RU" dirty="0" smtClean="0"/>
              <a:t>Около 9 лет в </a:t>
            </a:r>
            <a:r>
              <a:rPr lang="en-US" dirty="0" smtClean="0"/>
              <a:t>IT</a:t>
            </a:r>
            <a:endParaRPr lang="ru-RU" dirty="0" smtClean="0"/>
          </a:p>
          <a:p>
            <a:r>
              <a:rPr lang="ru-RU" dirty="0"/>
              <a:t>П</a:t>
            </a:r>
            <a:r>
              <a:rPr lang="ru-RU" dirty="0" smtClean="0"/>
              <a:t>реимущественно в роли аналитика </a:t>
            </a:r>
          </a:p>
          <a:p>
            <a:r>
              <a:rPr lang="ru-RU" dirty="0" smtClean="0"/>
              <a:t>Область интересов: бизнес-анализ, управление, юзабилити, преподавание </a:t>
            </a:r>
          </a:p>
          <a:p>
            <a:r>
              <a:rPr lang="ru-RU" dirty="0" smtClean="0"/>
              <a:t>Работа как в продуктовой компании, так и в разработке на заказ</a:t>
            </a:r>
            <a:endParaRPr lang="ru-RU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0081" y="1825625"/>
            <a:ext cx="2209524" cy="2180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1308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Если случился конфликт?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Анализ причин конфликта </a:t>
            </a:r>
          </a:p>
          <a:p>
            <a:r>
              <a:rPr lang="ru-RU" dirty="0" smtClean="0"/>
              <a:t>Быстрые шаги по урегулированию конфликта</a:t>
            </a:r>
          </a:p>
          <a:p>
            <a:r>
              <a:rPr lang="ru-RU" dirty="0" smtClean="0"/>
              <a:t>На </a:t>
            </a:r>
            <a:r>
              <a:rPr lang="ru-RU" dirty="0" smtClean="0"/>
              <a:t>будущее: </a:t>
            </a:r>
          </a:p>
          <a:p>
            <a:pPr lvl="1"/>
            <a:r>
              <a:rPr lang="ru-RU" dirty="0"/>
              <a:t>Р</a:t>
            </a:r>
            <a:r>
              <a:rPr lang="ru-RU" dirty="0" smtClean="0"/>
              <a:t>азвивайте </a:t>
            </a:r>
            <a:r>
              <a:rPr lang="ru-RU" dirty="0" smtClean="0"/>
              <a:t>толерантность </a:t>
            </a:r>
          </a:p>
          <a:p>
            <a:pPr lvl="1"/>
            <a:r>
              <a:rPr lang="ru-RU" dirty="0" smtClean="0"/>
              <a:t>Знакомьтесь сами с иной культурой</a:t>
            </a:r>
          </a:p>
          <a:p>
            <a:pPr lvl="1"/>
            <a:r>
              <a:rPr lang="ru-RU" dirty="0" smtClean="0"/>
              <a:t>Ненавязчиво знакомьте их с вашей культурой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31810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 smtClean="0"/>
              <a:t>Спасибо за внимание! </a:t>
            </a:r>
          </a:p>
          <a:p>
            <a:pPr marL="0" indent="0" algn="ctr">
              <a:buNone/>
            </a:pPr>
            <a:r>
              <a:rPr lang="ru-RU" dirty="0" smtClean="0"/>
              <a:t>Вопросы?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439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Актуальность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04084" cy="4351338"/>
          </a:xfrm>
        </p:spPr>
        <p:txBody>
          <a:bodyPr/>
          <a:lstStyle/>
          <a:p>
            <a:r>
              <a:rPr lang="ru-RU" dirty="0" smtClean="0"/>
              <a:t>У кого были в работе проблемы с коммуникациями ? </a:t>
            </a:r>
          </a:p>
          <a:p>
            <a:r>
              <a:rPr lang="ru-RU" dirty="0" smtClean="0"/>
              <a:t>Помогали ли ва</a:t>
            </a:r>
            <a:r>
              <a:rPr lang="ru-RU" dirty="0"/>
              <a:t>м</a:t>
            </a:r>
            <a:r>
              <a:rPr lang="ru-RU" dirty="0" smtClean="0"/>
              <a:t> планы коммуникаций, </a:t>
            </a:r>
            <a:r>
              <a:rPr lang="en-US" dirty="0" smtClean="0"/>
              <a:t>RACI </a:t>
            </a:r>
            <a:r>
              <a:rPr lang="ru-RU" dirty="0" smtClean="0"/>
              <a:t>матрицы, </a:t>
            </a:r>
            <a:r>
              <a:rPr lang="en-US" dirty="0" smtClean="0"/>
              <a:t>MFU </a:t>
            </a:r>
            <a:r>
              <a:rPr lang="ru-RU" dirty="0" smtClean="0"/>
              <a:t>и т.д. ?</a:t>
            </a:r>
          </a:p>
          <a:p>
            <a:r>
              <a:rPr lang="ru-RU" dirty="0" smtClean="0"/>
              <a:t>Всегда ли помогали ?  </a:t>
            </a:r>
            <a:endParaRPr lang="en-US" dirty="0" smtClean="0"/>
          </a:p>
          <a:p>
            <a:r>
              <a:rPr lang="ru-RU" dirty="0" smtClean="0"/>
              <a:t>У кого были американские заказчики? Китайский саппорт? Подрядчики из Индии?  Коллеги из Европы? </a:t>
            </a:r>
          </a:p>
          <a:p>
            <a:r>
              <a:rPr lang="ru-RU" dirty="0" smtClean="0"/>
              <a:t>Грамотные коммуникации – это врожденный или приобретенный навык?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401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Примеры</a:t>
            </a:r>
            <a:endParaRPr lang="ru-RU" dirty="0"/>
          </a:p>
        </p:txBody>
      </p:sp>
      <p:pic>
        <p:nvPicPr>
          <p:cNvPr id="1026" name="Picture 2" descr="http://blog-media.kvartirka.com/2014/09/samole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9291" y="1690688"/>
            <a:ext cx="7978431" cy="4489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3150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Типологий и теорий много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Типология </a:t>
            </a:r>
            <a:r>
              <a:rPr lang="ru-RU" dirty="0" err="1" smtClean="0"/>
              <a:t>Герта</a:t>
            </a:r>
            <a:r>
              <a:rPr lang="ru-RU" dirty="0" smtClean="0"/>
              <a:t> </a:t>
            </a:r>
            <a:r>
              <a:rPr lang="ru-RU" dirty="0" err="1" smtClean="0"/>
              <a:t>Хофтседе</a:t>
            </a:r>
            <a:r>
              <a:rPr lang="ru-RU" dirty="0" smtClean="0"/>
              <a:t> </a:t>
            </a:r>
          </a:p>
          <a:p>
            <a:r>
              <a:rPr lang="ru-RU" dirty="0" smtClean="0"/>
              <a:t>Классификация Эдварда Холла </a:t>
            </a:r>
          </a:p>
          <a:p>
            <a:r>
              <a:rPr lang="ru-RU" dirty="0" smtClean="0"/>
              <a:t>Волны </a:t>
            </a:r>
            <a:r>
              <a:rPr lang="ru-RU" dirty="0" err="1" smtClean="0"/>
              <a:t>Элвина</a:t>
            </a:r>
            <a:r>
              <a:rPr lang="ru-RU" dirty="0" smtClean="0"/>
              <a:t> </a:t>
            </a:r>
            <a:r>
              <a:rPr lang="ru-RU" dirty="0" err="1" smtClean="0"/>
              <a:t>Тоффлера</a:t>
            </a:r>
            <a:endParaRPr lang="ru-RU" dirty="0" smtClean="0"/>
          </a:p>
          <a:p>
            <a:r>
              <a:rPr lang="ru-RU" dirty="0" smtClean="0"/>
              <a:t>Система ценностных ориентаций Ф. Клакхона  и Ф. </a:t>
            </a:r>
            <a:r>
              <a:rPr lang="ru-RU" dirty="0" err="1" smtClean="0"/>
              <a:t>Стродбека</a:t>
            </a:r>
            <a:endParaRPr lang="ru-RU" dirty="0" smtClean="0"/>
          </a:p>
          <a:p>
            <a:r>
              <a:rPr lang="ru-RU" dirty="0"/>
              <a:t> </a:t>
            </a:r>
            <a:r>
              <a:rPr lang="ru-RU" dirty="0" smtClean="0"/>
              <a:t>и т.д.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5303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Типологий и теорий много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555" y="1770541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Нет правильных типологий, но есть полезные 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                                                                                    для аналитика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610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Типология </a:t>
            </a:r>
            <a:r>
              <a:rPr lang="ru-RU" dirty="0" err="1"/>
              <a:t>Г</a:t>
            </a:r>
            <a:r>
              <a:rPr lang="ru-RU" dirty="0" err="1" smtClean="0"/>
              <a:t>ерта</a:t>
            </a:r>
            <a:r>
              <a:rPr lang="ru-RU" dirty="0" smtClean="0"/>
              <a:t> </a:t>
            </a:r>
            <a:r>
              <a:rPr lang="ru-RU" dirty="0"/>
              <a:t>Х</a:t>
            </a:r>
            <a:r>
              <a:rPr lang="ru-RU" dirty="0" smtClean="0"/>
              <a:t>офстеде 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046" y="1825625"/>
            <a:ext cx="10670754" cy="4351338"/>
          </a:xfrm>
        </p:spPr>
        <p:txBody>
          <a:bodyPr/>
          <a:lstStyle/>
          <a:p>
            <a:r>
              <a:rPr lang="ru-RU" dirty="0" smtClean="0"/>
              <a:t>Нидерландский социолог, проводил исследования в 1960-е—70-е.</a:t>
            </a:r>
          </a:p>
          <a:p>
            <a:r>
              <a:rPr lang="ru-RU" dirty="0" smtClean="0"/>
              <a:t>Анкетный опрос работников компании «IBM» в различных странах.</a:t>
            </a:r>
          </a:p>
          <a:p>
            <a:r>
              <a:rPr lang="ru-RU" dirty="0" smtClean="0"/>
              <a:t>Всего в опросе приняли участие 116 тысяч человек. 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098" name="Picture 2" descr="http://www.peoples.ru/science/psihology/geert_hofstede/hofstede_1_midd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84756" y="3172856"/>
            <a:ext cx="2531156" cy="30351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06057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4+ Параметров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Дистанцированность от власти </a:t>
            </a:r>
          </a:p>
          <a:p>
            <a:r>
              <a:rPr lang="ru-RU" dirty="0" smtClean="0"/>
              <a:t>Индивидуализм (коллективизм)</a:t>
            </a:r>
          </a:p>
          <a:p>
            <a:r>
              <a:rPr lang="ru-RU" dirty="0" smtClean="0"/>
              <a:t>Маскулинность (феминность)</a:t>
            </a:r>
          </a:p>
          <a:p>
            <a:r>
              <a:rPr lang="ru-RU" dirty="0" smtClean="0"/>
              <a:t>Избегание неопределенности </a:t>
            </a:r>
          </a:p>
          <a:p>
            <a:r>
              <a:rPr lang="ru-RU" dirty="0" smtClean="0"/>
              <a:t>Стратегическое мышление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748" y="872456"/>
            <a:ext cx="10515600" cy="2852737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/>
              <a:t>Рассмотрим их детальнее</a:t>
            </a:r>
            <a:endParaRPr lang="en-US" sz="4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556</TotalTime>
  <Words>450</Words>
  <Application>Microsoft Office PowerPoint</Application>
  <PresentationFormat>Widescreen</PresentationFormat>
  <Paragraphs>95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Office Theme</vt:lpstr>
      <vt:lpstr>Межкультурная коммуникация в работе аналитика</vt:lpstr>
      <vt:lpstr>Познакомимся? </vt:lpstr>
      <vt:lpstr>Актуальность</vt:lpstr>
      <vt:lpstr>Примеры</vt:lpstr>
      <vt:lpstr>Типологий и теорий много</vt:lpstr>
      <vt:lpstr>Типологий и теорий много</vt:lpstr>
      <vt:lpstr>Типология Герта Хофстеде </vt:lpstr>
      <vt:lpstr>4+ Параметров</vt:lpstr>
      <vt:lpstr>Рассмотрим их детальнее</vt:lpstr>
      <vt:lpstr>Дистанция власти</vt:lpstr>
      <vt:lpstr>Коллективизм - индивидуализм</vt:lpstr>
      <vt:lpstr>Маскулинность - феминность</vt:lpstr>
      <vt:lpstr>Степень принятия неопределенности</vt:lpstr>
      <vt:lpstr>Стратегическое мышление</vt:lpstr>
      <vt:lpstr>Типология Эдварда Холла</vt:lpstr>
      <vt:lpstr>Высокий - низкий контекст</vt:lpstr>
      <vt:lpstr>Монохронные – полихронные культуры</vt:lpstr>
      <vt:lpstr>Окей, мы все разные. И что теперь делать? </vt:lpstr>
      <vt:lpstr>Что делать? </vt:lpstr>
      <vt:lpstr>Если случился конфликт?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Nadezhda.Tarasiuk</dc:creator>
  <cp:lastModifiedBy>Nadezhda.Tarasiuk</cp:lastModifiedBy>
  <cp:revision>63</cp:revision>
  <dcterms:created xsi:type="dcterms:W3CDTF">2015-02-09T07:34:36Z</dcterms:created>
  <dcterms:modified xsi:type="dcterms:W3CDTF">2015-02-12T09:20:53Z</dcterms:modified>
</cp:coreProperties>
</file>