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17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2" r:id="rId3"/>
    <p:sldId id="258" r:id="rId4"/>
    <p:sldId id="308" r:id="rId5"/>
    <p:sldId id="260" r:id="rId6"/>
    <p:sldId id="273" r:id="rId7"/>
    <p:sldId id="261" r:id="rId8"/>
    <p:sldId id="317" r:id="rId9"/>
    <p:sldId id="318" r:id="rId10"/>
    <p:sldId id="319" r:id="rId11"/>
    <p:sldId id="320" r:id="rId12"/>
    <p:sldId id="321" r:id="rId13"/>
    <p:sldId id="322" r:id="rId14"/>
    <p:sldId id="331" r:id="rId15"/>
    <p:sldId id="279" r:id="rId16"/>
    <p:sldId id="330" r:id="rId17"/>
    <p:sldId id="288" r:id="rId18"/>
    <p:sldId id="284" r:id="rId19"/>
    <p:sldId id="323" r:id="rId20"/>
    <p:sldId id="316" r:id="rId21"/>
    <p:sldId id="295" r:id="rId22"/>
    <p:sldId id="333" r:id="rId23"/>
    <p:sldId id="334" r:id="rId24"/>
    <p:sldId id="329" r:id="rId25"/>
    <p:sldId id="286" r:id="rId26"/>
    <p:sldId id="332" r:id="rId27"/>
    <p:sldId id="259" r:id="rId28"/>
  </p:sldIdLst>
  <p:sldSz cx="12192000" cy="6858000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pos="619" userDrawn="1">
          <p15:clr>
            <a:srgbClr val="A4A3A4"/>
          </p15:clr>
        </p15:guide>
        <p15:guide id="3" orient="horz" pos="1162" userDrawn="1">
          <p15:clr>
            <a:srgbClr val="A4A3A4"/>
          </p15:clr>
        </p15:guide>
        <p15:guide id="4" pos="6562" userDrawn="1">
          <p15:clr>
            <a:srgbClr val="A4A3A4"/>
          </p15:clr>
        </p15:guide>
        <p15:guide id="5" orient="horz" pos="15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Вельянинова А. C." initials="Alex" lastIdx="9" clrIdx="0"/>
  <p:cmAuthor id="1" name="Марков В.Е." initials="МВ" lastIdx="1" clrIdx="1"/>
  <p:cmAuthor id="2" name="Николаева Е.Ю." initials="НЕ" lastIdx="6" clrIdx="2">
    <p:extLst>
      <p:ext uri="{19B8F6BF-5375-455C-9EA6-DF929625EA0E}">
        <p15:presenceInfo xmlns:p15="http://schemas.microsoft.com/office/powerpoint/2012/main" userId="S-1-5-21-117609710-299502267-839522115-110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D1E9F7"/>
    <a:srgbClr val="D4D2DC"/>
    <a:srgbClr val="A5A0B6"/>
    <a:srgbClr val="F3DAC5"/>
    <a:srgbClr val="E1A574"/>
    <a:srgbClr val="FFFFFF"/>
    <a:srgbClr val="175C83"/>
    <a:srgbClr val="000000"/>
    <a:srgbClr val="CAE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73600" autoAdjust="0"/>
  </p:normalViewPr>
  <p:slideViewPr>
    <p:cSldViewPr snapToGrid="0">
      <p:cViewPr varScale="1">
        <p:scale>
          <a:sx n="49" d="100"/>
          <a:sy n="49" d="100"/>
        </p:scale>
        <p:origin x="1320" y="54"/>
      </p:cViewPr>
      <p:guideLst>
        <p:guide pos="619"/>
        <p:guide orient="horz" pos="1162"/>
        <p:guide pos="6562"/>
        <p:guide orient="horz" pos="15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33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FEAFA5-15A6-4144-A86B-25671C98FE0E}" type="datetimeFigureOut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99BE3E-A376-4DFD-9AA5-9986AF64E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930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9B4941-DC82-46A2-9894-78F287E31ED9}" type="datetimeFigureOut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15" tIns="45158" rIns="90315" bIns="4515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6105"/>
            <a:ext cx="5335270" cy="4467305"/>
          </a:xfrm>
          <a:prstGeom prst="rect">
            <a:avLst/>
          </a:prstGeom>
        </p:spPr>
        <p:txBody>
          <a:bodyPr vert="horz" lIns="90315" tIns="45158" rIns="90315" bIns="4515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2BD0C6-C8E7-46C7-95F4-54F210C74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1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Добрый день, уважаемые</a:t>
            </a:r>
            <a:r>
              <a:rPr lang="ru-RU" baseline="0" dirty="0" smtClean="0"/>
              <a:t> коллеги!</a:t>
            </a:r>
          </a:p>
          <a:p>
            <a:r>
              <a:rPr lang="ru-RU" baseline="0" dirty="0" smtClean="0"/>
              <a:t>Я представляю компанию </a:t>
            </a:r>
            <a:r>
              <a:rPr lang="en-US" baseline="0" dirty="0" err="1" smtClean="0"/>
              <a:t>Custis</a:t>
            </a:r>
            <a:r>
              <a:rPr lang="en-US" baseline="0" dirty="0" smtClean="0"/>
              <a:t>. </a:t>
            </a:r>
            <a:r>
              <a:rPr lang="ru-RU" baseline="0" dirty="0" smtClean="0"/>
              <a:t>Наша компания специализируется на заказной и продуктовой разработке. И я в ней являюсь руководителем проектов.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4902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Очень важный этап.</a:t>
            </a:r>
          </a:p>
          <a:p>
            <a:r>
              <a:rPr lang="ru-RU" dirty="0" smtClean="0"/>
              <a:t>Оценка трудоемкости внутри команды (о2). Разработка архитектуры (</a:t>
            </a:r>
            <a:r>
              <a:rPr lang="ru-RU" dirty="0" err="1" smtClean="0"/>
              <a:t>RnD</a:t>
            </a:r>
            <a:r>
              <a:rPr lang="ru-RU" dirty="0" smtClean="0"/>
              <a:t>)</a:t>
            </a:r>
          </a:p>
          <a:p>
            <a:r>
              <a:rPr lang="ru-RU" dirty="0" smtClean="0"/>
              <a:t>Таблица рисков, корректировка трудоемкости.</a:t>
            </a:r>
          </a:p>
          <a:p>
            <a:r>
              <a:rPr lang="ru-RU" dirty="0" err="1" smtClean="0"/>
              <a:t>Валидация</a:t>
            </a:r>
            <a:r>
              <a:rPr lang="ru-RU" dirty="0" smtClean="0"/>
              <a:t> оценок может проводиться самостоятельно (при достаточности экспертизы у РП),  либо с привлечением экспертов (из проекта или за рамками проекта). Можно, к примеру, не являясь техническим экспертом, воспользоваться методом контрольных вопросов по интересующим блокам оценки.</a:t>
            </a:r>
          </a:p>
          <a:p>
            <a:r>
              <a:rPr lang="ru-RU" dirty="0" smtClean="0"/>
              <a:t>Формализация договоренностей с заказчиком об объемах, ограничениях, сроках. Письменно.</a:t>
            </a:r>
          </a:p>
          <a:p>
            <a:r>
              <a:rPr lang="ru-RU" dirty="0" smtClean="0"/>
              <a:t>Составление договора, вычитка всех формулировок.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627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Валидировать работу аналитика на предмет сохранения границ </a:t>
            </a:r>
            <a:r>
              <a:rPr lang="ru-RU" dirty="0" err="1" smtClean="0"/>
              <a:t>скоупа</a:t>
            </a:r>
            <a:endParaRPr lang="ru-RU" dirty="0" smtClean="0"/>
          </a:p>
          <a:p>
            <a:r>
              <a:rPr lang="ru-RU" dirty="0" smtClean="0"/>
              <a:t>Валидировать работу архитектора на предмет оптимальности технического решения</a:t>
            </a:r>
          </a:p>
          <a:p>
            <a:r>
              <a:rPr lang="ru-RU" dirty="0" smtClean="0"/>
              <a:t>Обеспечивать прозрачность и контролируемость процесса проектирования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018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Аналитик:</a:t>
            </a:r>
          </a:p>
          <a:p>
            <a:r>
              <a:rPr lang="ru-RU" dirty="0" smtClean="0"/>
              <a:t>Детальные постановки, UI, обсуждения с разработчиками, </a:t>
            </a:r>
            <a:r>
              <a:rPr lang="ru-RU" dirty="0" err="1" smtClean="0"/>
              <a:t>пересогласования</a:t>
            </a:r>
            <a:r>
              <a:rPr lang="ru-RU" dirty="0" smtClean="0"/>
              <a:t> с заказчиком спорных моментов.</a:t>
            </a:r>
          </a:p>
          <a:p>
            <a:r>
              <a:rPr lang="ru-RU" dirty="0" smtClean="0"/>
              <a:t>РП:</a:t>
            </a:r>
          </a:p>
          <a:p>
            <a:r>
              <a:rPr lang="ru-RU" dirty="0" smtClean="0"/>
              <a:t>Координирует командную работу</a:t>
            </a:r>
          </a:p>
          <a:p>
            <a:r>
              <a:rPr lang="ru-RU" dirty="0" smtClean="0"/>
              <a:t>Организует оценку задач по сформулированным постановкам (о3)</a:t>
            </a:r>
          </a:p>
          <a:p>
            <a:r>
              <a:rPr lang="ru-RU" dirty="0" smtClean="0"/>
              <a:t>Отслеживает  и корректирует проектные решения, влияющие на объем и сроки</a:t>
            </a:r>
          </a:p>
          <a:p>
            <a:r>
              <a:rPr lang="ru-RU" dirty="0" smtClean="0"/>
              <a:t>Решает или организует решение спорных вопросов как с заказчиком, так и внутри команды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87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+1 = сам участвует в переговорах, не отвлекает от задач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+2</a:t>
            </a:r>
            <a:r>
              <a:rPr lang="ru-RU" baseline="0" dirty="0" smtClean="0"/>
              <a:t> = через доверие клиента к РП и его команде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+4 = за счет понимания приоритетов и подбора исполнителей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+5 обобщающий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-2 вытекает из -1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4401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 умеет – научим. Не хочет – заставим!</a:t>
            </a:r>
          </a:p>
          <a:p>
            <a:r>
              <a:rPr lang="ru-RU" dirty="0" smtClean="0"/>
              <a:t>Мы вовлекаем</a:t>
            </a:r>
            <a:r>
              <a:rPr lang="ru-RU" baseline="0" dirty="0" smtClean="0"/>
              <a:t> его, Если мы выполняем за него его работу. Либо мы не достигаем результата. В этом случае мы заинтересованы в вовлечении его в работу.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0982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Основной</a:t>
            </a:r>
            <a:r>
              <a:rPr lang="ru-RU" baseline="0" dirty="0" smtClean="0"/>
              <a:t> инструмент – нематериальная мотивация. </a:t>
            </a:r>
          </a:p>
          <a:p>
            <a:r>
              <a:rPr lang="ru-RU" baseline="0" dirty="0" smtClean="0"/>
              <a:t>Через переговоры. Тип переговоров зависит от типа руководителя.</a:t>
            </a:r>
          </a:p>
          <a:p>
            <a:r>
              <a:rPr lang="ru-RU" baseline="0" dirty="0" smtClean="0"/>
              <a:t>Бывают переговоры жесткие, партнерские и «дзен». Партнерские во многих случаях проще и эффективнее. Цель – показать взаимные выгоды от сотрудничества.</a:t>
            </a:r>
          </a:p>
          <a:p>
            <a:r>
              <a:rPr lang="ru-RU" baseline="0" dirty="0" smtClean="0"/>
              <a:t>Если переговорные </a:t>
            </a:r>
            <a:r>
              <a:rPr lang="ru-RU" baseline="0" dirty="0" err="1" smtClean="0"/>
              <a:t>скилы</a:t>
            </a:r>
            <a:r>
              <a:rPr lang="ru-RU" baseline="0" dirty="0" smtClean="0"/>
              <a:t> недостаточно хороши либо не дали нужного эффекта, можно прибегнуть к дополнительным инструментам.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3100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говорить о переговорном процессе, можно заглянуть в теорию. </a:t>
            </a:r>
          </a:p>
          <a:p>
            <a:r>
              <a:rPr lang="ru-RU" dirty="0" smtClean="0"/>
              <a:t>Тренеры по переговорам выделяют так называемые 5 векторов</a:t>
            </a:r>
            <a:r>
              <a:rPr lang="ru-RU" baseline="0" dirty="0" smtClean="0"/>
              <a:t> силы: смотрите звезду. Возраст и статус в сфере профессиональных отношений в </a:t>
            </a:r>
            <a:r>
              <a:rPr lang="en-US" baseline="0" dirty="0" smtClean="0"/>
              <a:t>IT </a:t>
            </a:r>
            <a:r>
              <a:rPr lang="ru-RU" baseline="0" dirty="0" smtClean="0"/>
              <a:t>роли не играют. Уникального ресурса у нас-аналитиков нет, знание предмета тоже не выше, чем у РП. А вот с нуждой можно и нужно работать.</a:t>
            </a:r>
          </a:p>
          <a:p>
            <a:r>
              <a:rPr lang="ru-RU" baseline="0" dirty="0" smtClean="0"/>
              <a:t>Нужда определяется мотивацией.</a:t>
            </a:r>
            <a:endParaRPr lang="ru-RU" dirty="0" smtClean="0"/>
          </a:p>
          <a:p>
            <a:r>
              <a:rPr lang="ru-RU" dirty="0" smtClean="0"/>
              <a:t>В человеке так или иначе доминируют определенные </a:t>
            </a:r>
            <a:r>
              <a:rPr lang="ru-RU" dirty="0" err="1" smtClean="0"/>
              <a:t>мотиваторы</a:t>
            </a:r>
            <a:r>
              <a:rPr lang="ru-RU" dirty="0" smtClean="0"/>
              <a:t>. Так же в человеке, выполняющем руководящую</a:t>
            </a:r>
            <a:r>
              <a:rPr lang="ru-RU" baseline="0" dirty="0" smtClean="0"/>
              <a:t> функцию, проявляется тот или иной стиль лидерства. </a:t>
            </a:r>
            <a:r>
              <a:rPr lang="ru-RU" dirty="0" smtClean="0"/>
              <a:t>Я приведу 2 достаточно понятные и, что немаловажно,</a:t>
            </a:r>
            <a:r>
              <a:rPr lang="ru-RU" baseline="0" dirty="0" smtClean="0"/>
              <a:t> измеримые классификации руководителей.</a:t>
            </a:r>
          </a:p>
          <a:p>
            <a:r>
              <a:rPr lang="ru-RU" baseline="0" dirty="0" smtClean="0"/>
              <a:t>Совокупность их характеристик, на мой взгляд, позволяет довольно точно описать человека и подобрать оптимальный набор методов воздействия на него</a:t>
            </a:r>
            <a:r>
              <a:rPr lang="ru-RU" baseline="0" dirty="0" smtClean="0"/>
              <a:t>.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8210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Наиболее часто аналитики страдают от красных.</a:t>
            </a:r>
          </a:p>
          <a:p>
            <a:r>
              <a:rPr lang="ru-RU" dirty="0" smtClean="0"/>
              <a:t>Верхний</a:t>
            </a:r>
            <a:r>
              <a:rPr lang="ru-RU" baseline="0" dirty="0" smtClean="0"/>
              <a:t> ряд – типажи, часто встречающиеся на постсоветском пространстве. Авторитарные лидеры</a:t>
            </a:r>
            <a:r>
              <a:rPr lang="ru-RU" baseline="0" dirty="0" smtClean="0"/>
              <a:t>.</a:t>
            </a:r>
          </a:p>
          <a:p>
            <a:r>
              <a:rPr lang="ru-RU" baseline="0" dirty="0" smtClean="0"/>
              <a:t>Чтобы определить стиль лидерства, профессионалы предлагают провести тестирование. У нас этого инструмента нет, однако стиль обычно виден невооруженным глазом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7948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 стиля лидерства</a:t>
            </a:r>
            <a:r>
              <a:rPr lang="ru-RU" baseline="0" dirty="0" smtClean="0"/>
              <a:t> наблюдается соответствие с определенным набором </a:t>
            </a:r>
            <a:r>
              <a:rPr lang="ru-RU" baseline="0" dirty="0" err="1" smtClean="0"/>
              <a:t>мотиваторов</a:t>
            </a:r>
            <a:r>
              <a:rPr lang="ru-RU" baseline="0" dirty="0" smtClean="0"/>
              <a:t>. Они не 1 к 1, но все же закономерности есть. И их опять же можно определить без тестирования.</a:t>
            </a:r>
          </a:p>
          <a:p>
            <a:r>
              <a:rPr lang="ru-RU" dirty="0" smtClean="0"/>
              <a:t>Классификаций много, я выбрала наиболее понятную мне и полную.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1689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побуждения человека к действию недостаточно</a:t>
            </a:r>
            <a:r>
              <a:rPr lang="ru-RU" baseline="0" dirty="0" smtClean="0"/>
              <a:t> одного лишь нашего желания. Данный процесс требует тщательной подготовки. Аналитической и даже теоретической.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809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 такое управление проектами, знают все. Что такое управление требованиями —тоже. Однако взаимосвязь между этими процессами на практике зачастую не прослеживается. </a:t>
            </a: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проблемой безучастности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РП я столкнулась будучи аналитиком. Это повторялось из проекта в проект. Вызывало недовольство и непонимание. </a:t>
            </a:r>
          </a:p>
          <a:p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Придя в роль РП я поняла: ситуацию можно поменять.. Важно понять, ЧТО менять и КАКИМ ОБРАЗОМ.</a:t>
            </a: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dirty="0" smtClean="0"/>
              <a:t>В </a:t>
            </a:r>
            <a:r>
              <a:rPr lang="ru-RU" dirty="0" smtClean="0"/>
              <a:t>своем докладе я</a:t>
            </a:r>
            <a:r>
              <a:rPr lang="ru-RU" baseline="0" dirty="0" smtClean="0"/>
              <a:t> постараюсь объяснить и научить, как работать на стыке процессов бизнес-анализа и управления проектами. </a:t>
            </a:r>
            <a:endParaRPr lang="ru-RU" baseline="0" dirty="0" smtClean="0"/>
          </a:p>
          <a:p>
            <a:r>
              <a:rPr lang="ru-RU" baseline="0" dirty="0" smtClean="0"/>
              <a:t>Мой опыт основан на проектах масштаба, фазы, </a:t>
            </a:r>
            <a:r>
              <a:rPr lang="ru-RU" baseline="0" dirty="0" err="1" smtClean="0"/>
              <a:t>россии</a:t>
            </a:r>
            <a:r>
              <a:rPr lang="ru-RU" baseline="0" dirty="0" smtClean="0"/>
              <a:t>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7855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8788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6326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3426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Подведем</a:t>
            </a:r>
            <a:r>
              <a:rPr lang="ru-RU" baseline="0" dirty="0" smtClean="0"/>
              <a:t> итоги.</a:t>
            </a:r>
          </a:p>
          <a:p>
            <a:r>
              <a:rPr lang="ru-RU" baseline="0" dirty="0" smtClean="0"/>
              <a:t>Сегодня мы узнали, что в процессе управления требованиями есть место не только аналитику, но и РП. Причем функции РП не менее важны и полезны для проекта. И что немаловажно, перечень их понятен и конечен.</a:t>
            </a:r>
          </a:p>
          <a:p>
            <a:r>
              <a:rPr lang="ru-RU" baseline="0" dirty="0" smtClean="0"/>
              <a:t>Мы поняли, почему РП чаще всего не участвуют в этом аспекте проектной деятельности.</a:t>
            </a:r>
          </a:p>
          <a:p>
            <a:r>
              <a:rPr lang="ru-RU" baseline="0" dirty="0" smtClean="0"/>
              <a:t>Мы также узнали, что практически любого РП можно вовлечь в процесс управления требованиями. Главное – найти подход лично к человеку.</a:t>
            </a:r>
          </a:p>
          <a:p>
            <a:r>
              <a:rPr lang="ru-RU" baseline="0" dirty="0" smtClean="0"/>
              <a:t>Мы научились классифицировать РП, анализируя стиль его лидерства и доминирующий мотивационный паттерн.</a:t>
            </a:r>
          </a:p>
          <a:p>
            <a:r>
              <a:rPr lang="ru-RU" baseline="0" dirty="0" smtClean="0"/>
              <a:t>И посмотрели на примерах, как можно воздействовать на РП в зависимости от определенного типа.</a:t>
            </a:r>
          </a:p>
          <a:p>
            <a:r>
              <a:rPr lang="ru-RU" baseline="0" dirty="0" smtClean="0"/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158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Я для вас подготовила список полезной на мой взгляд литературы и источников.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473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Наиболее</a:t>
            </a:r>
            <a:r>
              <a:rPr lang="ru-RU" baseline="0" dirty="0" smtClean="0"/>
              <a:t> </a:t>
            </a:r>
            <a:r>
              <a:rPr lang="ru-RU" baseline="0" dirty="0" err="1" smtClean="0"/>
              <a:t>широкоизвестный</a:t>
            </a:r>
            <a:r>
              <a:rPr lang="ru-RU" baseline="0" dirty="0" smtClean="0"/>
              <a:t> стандарт в области управления проектами – </a:t>
            </a:r>
            <a:r>
              <a:rPr lang="en-US" baseline="0" dirty="0" smtClean="0"/>
              <a:t>PMBOK. </a:t>
            </a:r>
          </a:p>
          <a:p>
            <a:r>
              <a:rPr lang="ru-RU" baseline="0" dirty="0" smtClean="0"/>
              <a:t>Значительная доля менеджеров изучала его. Однако не стоит забывать, что это не отраслевой стандарт, и он не учитывает некоторой специфики </a:t>
            </a:r>
            <a:r>
              <a:rPr lang="en-US" baseline="0" dirty="0" smtClean="0"/>
              <a:t>IT. </a:t>
            </a:r>
            <a:r>
              <a:rPr lang="ru-RU" baseline="0" dirty="0" smtClean="0"/>
              <a:t>В частности, в нем не упоминается такой процесс как управление требованиями. Если РП ограничился изучением только этого стандарта, то данный процесс мог остаться за пределами его внимания.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692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методологии </a:t>
            </a:r>
            <a:r>
              <a:rPr lang="en-US" dirty="0" smtClean="0"/>
              <a:t>RUP</a:t>
            </a:r>
            <a:r>
              <a:rPr lang="en-US" baseline="0" dirty="0" smtClean="0"/>
              <a:t> </a:t>
            </a:r>
            <a:r>
              <a:rPr lang="ru-RU" baseline="0" dirty="0" smtClean="0"/>
              <a:t>процесс управления проектами относится к группе обеспечивающих процессов и стоит в стороне от основных производственных процессов, в частности, от управления требованиями. К тому же, роль РП в описании процессов прослеживается неявно. РП сопровождает производственный процесс, но не является его участником.</a:t>
            </a:r>
          </a:p>
          <a:p>
            <a:r>
              <a:rPr lang="ru-RU" baseline="0" dirty="0" smtClean="0"/>
              <a:t>В гибких методологиях зачастую роль РП вообще не выделяется. К примеру, в </a:t>
            </a:r>
            <a:r>
              <a:rPr lang="en-US" baseline="0" dirty="0" smtClean="0"/>
              <a:t>Agile </a:t>
            </a:r>
            <a:r>
              <a:rPr lang="ru-RU" baseline="0" dirty="0" smtClean="0"/>
              <a:t>роль РП распадается на </a:t>
            </a:r>
            <a:r>
              <a:rPr lang="en-US" baseline="0" dirty="0" smtClean="0"/>
              <a:t>Product owner + Scrum master + Vendor manager.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86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659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Какому</a:t>
            </a:r>
            <a:r>
              <a:rPr lang="ru-RU" baseline="0" dirty="0" smtClean="0"/>
              <a:t> бы стандарту не следовал руководитель проекта, какая бы методология не была принята в конкретной компании, руководитель проекта может и должен разбираться во всех аспектах проектной деятельности. </a:t>
            </a:r>
          </a:p>
          <a:p>
            <a:r>
              <a:rPr lang="ru-RU" baseline="0" dirty="0" smtClean="0"/>
              <a:t>Тенденции развития </a:t>
            </a:r>
            <a:r>
              <a:rPr lang="en-US" baseline="0" dirty="0" smtClean="0"/>
              <a:t>IT </a:t>
            </a:r>
            <a:r>
              <a:rPr lang="ru-RU" baseline="0" dirty="0" smtClean="0"/>
              <a:t>выделяют понятие </a:t>
            </a:r>
            <a:r>
              <a:rPr lang="en-US" baseline="0" dirty="0" smtClean="0"/>
              <a:t>Hands-on management </a:t>
            </a:r>
            <a:r>
              <a:rPr lang="ru-RU" baseline="0" dirty="0" smtClean="0"/>
              <a:t>(менеджмент, держащий «руку на пульсе»).</a:t>
            </a:r>
          </a:p>
          <a:p>
            <a:r>
              <a:rPr lang="ru-RU" baseline="0" dirty="0" smtClean="0"/>
              <a:t>В российской практике такое понятие встречается пока крайне редко. Я попробую объяснить его на примере вовлечения РП в процесс управления требованиями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196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Шаги процесса управления</a:t>
            </a:r>
            <a:r>
              <a:rPr lang="ru-RU" baseline="0" dirty="0" smtClean="0"/>
              <a:t> требованиями могут отличаться в различных методологиях, но в целом он типовой.</a:t>
            </a:r>
          </a:p>
          <a:p>
            <a:r>
              <a:rPr lang="ru-RU" baseline="0" dirty="0" smtClean="0"/>
              <a:t>За основу возьмем процесс, описанный в </a:t>
            </a:r>
            <a:r>
              <a:rPr lang="en-US" baseline="0" dirty="0" smtClean="0"/>
              <a:t>RUP.  </a:t>
            </a:r>
          </a:p>
          <a:p>
            <a:r>
              <a:rPr lang="ru-RU" baseline="0" dirty="0" smtClean="0"/>
              <a:t>Далее рассмотрим деятельность аналитика и РП на каждом из представленных шагов. </a:t>
            </a:r>
          </a:p>
          <a:p>
            <a:r>
              <a:rPr lang="ru-RU" baseline="0" dirty="0" smtClean="0"/>
              <a:t>Анализ изменений здесь сознательно упущен, т.к. он по сути является входом для классического процесса управления требованиями.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04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Нередко бывает, что проект передается в производство с некими входными параметрами:</a:t>
            </a:r>
            <a:r>
              <a:rPr lang="ru-RU" baseline="0" dirty="0" smtClean="0"/>
              <a:t> ограничениями по бюджету, ожидаемыми сроками, набором </a:t>
            </a:r>
            <a:r>
              <a:rPr lang="ru-RU" baseline="0" dirty="0" err="1" smtClean="0"/>
              <a:t>стейкхолдеров</a:t>
            </a:r>
            <a:r>
              <a:rPr lang="ru-RU" baseline="0" dirty="0" smtClean="0"/>
              <a:t>. Однако очень редко детализации бывает достаточно.</a:t>
            </a:r>
            <a:endParaRPr lang="ru-RU" dirty="0" smtClean="0"/>
          </a:p>
          <a:p>
            <a:r>
              <a:rPr lang="ru-RU" dirty="0" err="1" smtClean="0"/>
              <a:t>Стейкхолдеры</a:t>
            </a:r>
            <a:r>
              <a:rPr lang="ru-RU" dirty="0" smtClean="0"/>
              <a:t>: кто заказывает, кто эксперт, кто платит, кто принимает результат, кто пользуется.</a:t>
            </a:r>
          </a:p>
          <a:p>
            <a:r>
              <a:rPr lang="ru-RU" dirty="0" smtClean="0"/>
              <a:t>Нужно определить, кто есть кто. Выяснить их проблемы,</a:t>
            </a:r>
            <a:r>
              <a:rPr lang="ru-RU" baseline="0" dirty="0" smtClean="0"/>
              <a:t> потребности, </a:t>
            </a:r>
            <a:r>
              <a:rPr lang="ru-RU" dirty="0" smtClean="0"/>
              <a:t>цели и их критерии успеха проекта. Согласовать их</a:t>
            </a:r>
            <a:r>
              <a:rPr lang="ru-RU" baseline="0" dirty="0" smtClean="0"/>
              <a:t> явно.</a:t>
            </a:r>
            <a:endParaRPr lang="ru-RU" dirty="0" smtClean="0"/>
          </a:p>
          <a:p>
            <a:r>
              <a:rPr lang="ru-RU" dirty="0" smtClean="0"/>
              <a:t>Выяснить свои (внутри компании) цели  критерии успеха. Они</a:t>
            </a:r>
            <a:r>
              <a:rPr lang="ru-RU" baseline="0" dirty="0" smtClean="0"/>
              <a:t> могут существенно отличаться от целей заказчика.</a:t>
            </a:r>
          </a:p>
          <a:p>
            <a:r>
              <a:rPr lang="ru-RU" baseline="0" dirty="0" smtClean="0"/>
              <a:t>По завершении работы аналитика над этим шагом – дать оценку реализуемости, прикинув трудоемкость, команду, риски.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927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Пока аналитик описывает и согласовывает </a:t>
            </a:r>
            <a:r>
              <a:rPr lang="ru-RU" dirty="0" err="1" smtClean="0"/>
              <a:t>Vision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РП вырабатывает регламент проекта (правила работы, инструменты, артефакты).</a:t>
            </a:r>
          </a:p>
          <a:p>
            <a:r>
              <a:rPr lang="ru-RU" dirty="0" smtClean="0"/>
              <a:t>Собирает команду (внутренние ресурсы, </a:t>
            </a:r>
            <a:r>
              <a:rPr lang="ru-RU" dirty="0" err="1" smtClean="0"/>
              <a:t>аутсорс</a:t>
            </a:r>
            <a:r>
              <a:rPr lang="ru-RU" dirty="0" smtClean="0"/>
              <a:t>, роли, доли занятости).</a:t>
            </a:r>
          </a:p>
          <a:p>
            <a:r>
              <a:rPr lang="ru-RU" dirty="0" smtClean="0"/>
              <a:t>Выстраивает </a:t>
            </a:r>
            <a:r>
              <a:rPr lang="ru-RU" dirty="0" err="1" smtClean="0"/>
              <a:t>внутрикомандное</a:t>
            </a:r>
            <a:r>
              <a:rPr lang="ru-RU" dirty="0" smtClean="0"/>
              <a:t> и внешнее взаимодействие.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141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1063426" y="2058988"/>
            <a:ext cx="8417123" cy="1158179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3400" b="1" kern="1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+mj-ea"/>
                <a:cs typeface="Arial" charset="0"/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1063426" y="3833615"/>
            <a:ext cx="8417124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2" hasCustomPrompt="1"/>
          </p:nvPr>
        </p:nvSpPr>
        <p:spPr>
          <a:xfrm>
            <a:off x="1063426" y="4283571"/>
            <a:ext cx="8417124" cy="432048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Должность</a:t>
            </a:r>
            <a:endParaRPr lang="ru-RU" dirty="0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04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нутренний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1063426" y="2068513"/>
            <a:ext cx="8417123" cy="1701478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3400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extLst/>
          </a:lstStyle>
          <a:p>
            <a:r>
              <a:rPr lang="ru-RU" dirty="0" smtClean="0"/>
              <a:t>Название раздела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783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65213" y="1244595"/>
            <a:ext cx="8415337" cy="671517"/>
          </a:xfrm>
        </p:spPr>
        <p:txBody>
          <a:bodyPr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extLst/>
          </a:lstStyle>
          <a:p>
            <a:r>
              <a:rPr lang="ru-RU" dirty="0" smtClean="0"/>
              <a:t>Заголовок слайда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065213" y="2060574"/>
            <a:ext cx="8415337" cy="3878263"/>
          </a:xfrm>
        </p:spPr>
        <p:txBody>
          <a:bodyPr>
            <a:noAutofit/>
          </a:bodyPr>
          <a:lstStyle>
            <a:lvl1pPr marL="342900" indent="-34290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77100" indent="0" algn="l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97712" indent="0" eaLnBrk="1" latinLnBrk="0" hangingPunct="1">
              <a:buNone/>
              <a:defRPr lang="ru-RU" sz="1250" smtClean="0">
                <a:latin typeface="Arial" pitchFamily="34" charset="0"/>
                <a:cs typeface="Arial" pitchFamily="34" charset="0"/>
              </a:defRPr>
            </a:lvl3pPr>
            <a:lvl4pPr eaLnBrk="1" latinLnBrk="0" hangingPunct="1">
              <a:defRPr>
                <a:latin typeface="Arial" pitchFamily="34" charset="0"/>
                <a:cs typeface="Arial" pitchFamily="34" charset="0"/>
              </a:defRPr>
            </a:lvl4pPr>
            <a:lvl5pPr eaLnBrk="1" latinLnBrk="0" hangingPunct="1">
              <a:defRPr>
                <a:latin typeface="Arial" pitchFamily="34" charset="0"/>
                <a:cs typeface="Arial" pitchFamily="34" charset="0"/>
              </a:defRPr>
            </a:lvl5pPr>
            <a:lvl6pPr>
              <a:defRPr>
                <a:latin typeface="Arial" pitchFamily="34" charset="0"/>
                <a:cs typeface="Arial" pitchFamily="34" charset="0"/>
              </a:defRPr>
            </a:lvl6pPr>
            <a:lvl7pPr>
              <a:defRPr>
                <a:latin typeface="Arial" pitchFamily="34" charset="0"/>
                <a:cs typeface="Arial" pitchFamily="34" charset="0"/>
              </a:defRPr>
            </a:lvl7pPr>
            <a:lvl8pPr>
              <a:defRPr>
                <a:latin typeface="Arial" pitchFamily="34" charset="0"/>
                <a:cs typeface="Arial" pitchFamily="34" charset="0"/>
              </a:defRPr>
            </a:lvl8pPr>
            <a:lvl9pPr>
              <a:defRPr>
                <a:latin typeface="Arial" pitchFamily="34" charset="0"/>
                <a:cs typeface="Arial" pitchFamily="34" charset="0"/>
              </a:defRPr>
            </a:lvl9pPr>
            <a:extLst/>
          </a:lstStyle>
          <a:p>
            <a:pPr marL="342900" lvl="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Текст</a:t>
            </a:r>
          </a:p>
          <a:p>
            <a:pPr marL="720000" lvl="1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Второй уровень</a:t>
            </a:r>
          </a:p>
          <a:p>
            <a:pPr marL="720000" lvl="1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endParaRPr lang="ru-RU" dirty="0" smtClean="0"/>
          </a:p>
        </p:txBody>
      </p:sp>
      <p:cxnSp>
        <p:nvCxnSpPr>
          <p:cNvPr id="9" name="Прямая со стрелкой 8"/>
          <p:cNvCxnSpPr/>
          <p:nvPr userDrawn="1"/>
        </p:nvCxnSpPr>
        <p:spPr>
          <a:xfrm>
            <a:off x="10987616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113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без загол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063427" y="2068513"/>
            <a:ext cx="8407598" cy="3870325"/>
          </a:xfrm>
        </p:spPr>
        <p:txBody>
          <a:bodyPr>
            <a:noAutofit/>
          </a:bodyPr>
          <a:lstStyle>
            <a:lvl1pPr marL="342900" indent="-34290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28650" indent="-252413" algn="l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97712" indent="0" eaLnBrk="1" latinLnBrk="0" hangingPunct="1">
              <a:buNone/>
              <a:defRPr lang="ru-RU" sz="1250" smtClean="0">
                <a:latin typeface="Arial" pitchFamily="34" charset="0"/>
                <a:cs typeface="Arial" pitchFamily="34" charset="0"/>
              </a:defRPr>
            </a:lvl3pPr>
            <a:lvl4pPr eaLnBrk="1" latinLnBrk="0" hangingPunct="1">
              <a:defRPr>
                <a:latin typeface="Arial" pitchFamily="34" charset="0"/>
                <a:cs typeface="Arial" pitchFamily="34" charset="0"/>
              </a:defRPr>
            </a:lvl4pPr>
            <a:lvl5pPr eaLnBrk="1" latinLnBrk="0" hangingPunct="1">
              <a:defRPr>
                <a:latin typeface="Arial" pitchFamily="34" charset="0"/>
                <a:cs typeface="Arial" pitchFamily="34" charset="0"/>
              </a:defRPr>
            </a:lvl5pPr>
            <a:lvl6pPr>
              <a:defRPr>
                <a:latin typeface="Arial" pitchFamily="34" charset="0"/>
                <a:cs typeface="Arial" pitchFamily="34" charset="0"/>
              </a:defRPr>
            </a:lvl6pPr>
            <a:lvl7pPr>
              <a:defRPr>
                <a:latin typeface="Arial" pitchFamily="34" charset="0"/>
                <a:cs typeface="Arial" pitchFamily="34" charset="0"/>
              </a:defRPr>
            </a:lvl7pPr>
            <a:lvl8pPr>
              <a:defRPr>
                <a:latin typeface="Arial" pitchFamily="34" charset="0"/>
                <a:cs typeface="Arial" pitchFamily="34" charset="0"/>
              </a:defRPr>
            </a:lvl8pPr>
            <a:lvl9pPr>
              <a:defRPr>
                <a:latin typeface="Arial" pitchFamily="34" charset="0"/>
                <a:cs typeface="Arial" pitchFamily="34" charset="0"/>
              </a:defRPr>
            </a:lvl9pPr>
            <a:extLst/>
          </a:lstStyle>
          <a:p>
            <a:pPr marL="342900" lvl="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Текст</a:t>
            </a:r>
          </a:p>
          <a:p>
            <a:pPr marL="720000" lvl="1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Второй уровень</a:t>
            </a: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384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63625" y="1247745"/>
            <a:ext cx="8407400" cy="668368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Заголовок слайда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/>
          </p:nvPr>
        </p:nvSpPr>
        <p:spPr>
          <a:xfrm>
            <a:off x="1063625" y="2068080"/>
            <a:ext cx="8416925" cy="38707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8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900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4713" y="2072382"/>
            <a:ext cx="496835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>
          <a:xfrm>
            <a:off x="874713" y="4049117"/>
            <a:ext cx="3672209" cy="935484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Имя</a:t>
            </a:r>
            <a:br>
              <a:rPr lang="ru-RU" dirty="0" smtClean="0"/>
            </a:br>
            <a:r>
              <a:rPr lang="en-US" dirty="0" smtClean="0"/>
              <a:t>e-mail</a:t>
            </a:r>
            <a:endParaRPr lang="ru-RU" dirty="0" smtClean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9" r="3569"/>
          <a:stretch>
            <a:fillRect/>
          </a:stretch>
        </p:blipFill>
        <p:spPr bwMode="auto">
          <a:xfrm>
            <a:off x="5632972" y="2809876"/>
            <a:ext cx="5761207" cy="333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02709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4"/>
          <p:cNvSpPr>
            <a:spLocks noGrp="1"/>
          </p:cNvSpPr>
          <p:nvPr>
            <p:ph type="title"/>
          </p:nvPr>
        </p:nvSpPr>
        <p:spPr bwMode="auto">
          <a:xfrm>
            <a:off x="1063625" y="1247745"/>
            <a:ext cx="8407400" cy="668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027" name="Текст 8"/>
          <p:cNvSpPr>
            <a:spLocks noGrp="1"/>
          </p:cNvSpPr>
          <p:nvPr>
            <p:ph type="body" idx="1"/>
          </p:nvPr>
        </p:nvSpPr>
        <p:spPr bwMode="auto">
          <a:xfrm>
            <a:off x="1065213" y="2060574"/>
            <a:ext cx="8415337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en-US" dirty="0" smtClean="0"/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16" name="Picture 2" descr="G:\projects\Custis\003 Brandbook\003 Design\final\templates\custis_logo_with_subline.gif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29"/>
          <a:stretch>
            <a:fillRect/>
          </a:stretch>
        </p:blipFill>
        <p:spPr bwMode="auto">
          <a:xfrm>
            <a:off x="9487958" y="685801"/>
            <a:ext cx="1741516" cy="447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Прямая со стрелкой 16"/>
          <p:cNvCxnSpPr/>
          <p:nvPr userDrawn="1"/>
        </p:nvCxnSpPr>
        <p:spPr>
          <a:xfrm>
            <a:off x="-528736" y="124774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 userDrawn="1"/>
        </p:nvCxnSpPr>
        <p:spPr>
          <a:xfrm>
            <a:off x="-528736" y="1918016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 userDrawn="1"/>
        </p:nvCxnSpPr>
        <p:spPr>
          <a:xfrm>
            <a:off x="-528736" y="205263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 userDrawn="1"/>
        </p:nvCxnSpPr>
        <p:spPr>
          <a:xfrm>
            <a:off x="1055688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 userDrawn="1"/>
        </p:nvCxnSpPr>
        <p:spPr>
          <a:xfrm>
            <a:off x="8747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 userDrawn="1"/>
        </p:nvCxnSpPr>
        <p:spPr>
          <a:xfrm>
            <a:off x="9485841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 userDrawn="1"/>
        </p:nvCxnSpPr>
        <p:spPr>
          <a:xfrm>
            <a:off x="-528736" y="594365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 userDrawn="1"/>
        </p:nvCxnSpPr>
        <p:spPr>
          <a:xfrm>
            <a:off x="-528736" y="613727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 userDrawn="1"/>
        </p:nvCxnSpPr>
        <p:spPr>
          <a:xfrm>
            <a:off x="112077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 userDrawn="1"/>
        </p:nvCxnSpPr>
        <p:spPr>
          <a:xfrm>
            <a:off x="-528736" y="105724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 userDrawn="1"/>
        </p:nvCxnSpPr>
        <p:spPr>
          <a:xfrm>
            <a:off x="113982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  <p:sldLayoutId id="2147484719" r:id="rId2"/>
    <p:sldLayoutId id="2147484720" r:id="rId3"/>
    <p:sldLayoutId id="2147484721" r:id="rId4"/>
    <p:sldLayoutId id="2147484722" r:id="rId5"/>
    <p:sldLayoutId id="214748472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200" kern="1200" dirty="0" smtClean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9pPr>
      <a:extLst/>
    </p:titleStyle>
    <p:bodyStyle>
      <a:lvl1pPr marL="342900" indent="-342900" algn="l" defTabSz="539750" rtl="0" eaLnBrk="1" fontAlgn="base" hangingPunct="1">
        <a:spcBef>
          <a:spcPct val="0"/>
        </a:spcBef>
        <a:spcAft>
          <a:spcPts val="1200"/>
        </a:spcAft>
        <a:buClr>
          <a:srgbClr val="006699"/>
        </a:buClr>
        <a:buSzPct val="135000"/>
        <a:buFont typeface="Wingdings" pitchFamily="2" charset="2"/>
        <a:buChar char="§"/>
        <a:defRPr lang="ru-RU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0000" indent="-342900" algn="l" defTabSz="539750" rtl="0" eaLnBrk="1" fontAlgn="base" hangingPunct="1">
        <a:spcBef>
          <a:spcPct val="0"/>
        </a:spcBef>
        <a:spcAft>
          <a:spcPts val="1000"/>
        </a:spcAft>
        <a:buClr>
          <a:srgbClr val="006699"/>
        </a:buClr>
        <a:buSzPct val="135000"/>
        <a:buFont typeface="Wingdings" pitchFamily="2" charset="2"/>
        <a:buChar char="§"/>
        <a:defRPr lang="ru-RU" sz="22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85825" marR="0" indent="-228600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tabLst/>
        <a:defRPr sz="18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marR="0" indent="-173038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6699"/>
        </a:buClr>
        <a:buSzPct val="135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96988" marR="0" indent="-182563" algn="l" defTabSz="914400" rtl="0" eaLnBrk="1" fontAlgn="base" latinLnBrk="0" hangingPunct="1">
        <a:lnSpc>
          <a:spcPct val="100000"/>
        </a:lnSpc>
        <a:spcBef>
          <a:spcPts val="0"/>
        </a:spcBef>
        <a:spcAft>
          <a:spcPct val="0"/>
        </a:spcAft>
        <a:buClr>
          <a:srgbClr val="006699"/>
        </a:buClr>
        <a:buSzPct val="135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2" pos="665" userDrawn="1">
          <p15:clr>
            <a:srgbClr val="F26B43"/>
          </p15:clr>
        </p15:guide>
        <p15:guide id="3" pos="551" userDrawn="1">
          <p15:clr>
            <a:srgbClr val="F26B43"/>
          </p15:clr>
        </p15:guide>
        <p15:guide id="4" pos="5972" userDrawn="1">
          <p15:clr>
            <a:srgbClr val="F26B43"/>
          </p15:clr>
        </p15:guide>
        <p15:guide id="5" pos="7061" userDrawn="1">
          <p15:clr>
            <a:srgbClr val="F26B43"/>
          </p15:clr>
        </p15:guide>
        <p15:guide id="6" orient="horz" pos="1298" userDrawn="1">
          <p15:clr>
            <a:srgbClr val="F26B43"/>
          </p15:clr>
        </p15:guide>
        <p15:guide id="7" orient="horz" pos="1207" userDrawn="1">
          <p15:clr>
            <a:srgbClr val="F26B43"/>
          </p15:clr>
        </p15:guide>
        <p15:guide id="8" orient="horz" pos="777" userDrawn="1">
          <p15:clr>
            <a:srgbClr val="F26B43"/>
          </p15:clr>
        </p15:guide>
        <p15:guide id="9" orient="horz" pos="3741" userDrawn="1">
          <p15:clr>
            <a:srgbClr val="F26B43"/>
          </p15:clr>
        </p15:guide>
        <p15:guide id="10" orient="horz" pos="3861" userDrawn="1">
          <p15:clr>
            <a:srgbClr val="F26B43"/>
          </p15:clr>
        </p15:guide>
        <p15:guide id="11" orient="horz" pos="663" userDrawn="1">
          <p15:clr>
            <a:srgbClr val="F26B43"/>
          </p15:clr>
        </p15:guide>
        <p15:guide id="12" pos="71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leadership.org.au/resources/leadership-models-tools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16personalities.com/ru/nasha-teoriya" TargetMode="External"/><Relationship Id="rId4" Type="http://schemas.openxmlformats.org/officeDocument/2006/relationships/hyperlink" Target="http://www.motivationalleadership.co.uk/uploads/Example%20Motivational%20Map%20-%20FantasyTeam.pdf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iumaliarevskaia@custis.ru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4713" y="2058988"/>
            <a:ext cx="9144061" cy="1158179"/>
          </a:xfrm>
        </p:spPr>
        <p:txBody>
          <a:bodyPr/>
          <a:lstStyle/>
          <a:p>
            <a:r>
              <a:rPr lang="ru-RU" dirty="0" smtClean="0"/>
              <a:t>Роль руководителя проекта </a:t>
            </a:r>
            <a:br>
              <a:rPr lang="ru-RU" dirty="0" smtClean="0"/>
            </a:br>
            <a:r>
              <a:rPr lang="ru-RU" dirty="0" smtClean="0"/>
              <a:t>в процессе управления требованиями.</a:t>
            </a:r>
            <a:br>
              <a:rPr lang="ru-RU" dirty="0" smtClean="0"/>
            </a:br>
            <a:r>
              <a:rPr lang="ru-RU" dirty="0" smtClean="0"/>
              <a:t>Что? Как? Зачем?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4713" y="3833615"/>
            <a:ext cx="8417124" cy="430907"/>
          </a:xfrm>
        </p:spPr>
        <p:txBody>
          <a:bodyPr/>
          <a:lstStyle/>
          <a:p>
            <a:r>
              <a:rPr lang="ru-RU" dirty="0"/>
              <a:t>Юлия </a:t>
            </a:r>
            <a:r>
              <a:rPr lang="ru-RU" dirty="0" smtClean="0"/>
              <a:t>Маляревская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874713" y="4283571"/>
            <a:ext cx="8417124" cy="432048"/>
          </a:xfrm>
        </p:spPr>
        <p:txBody>
          <a:bodyPr/>
          <a:lstStyle/>
          <a:p>
            <a:r>
              <a:rPr lang="ru-RU" dirty="0" smtClean="0"/>
              <a:t>Руководитель проектов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81" y="662333"/>
            <a:ext cx="2405200" cy="1163290"/>
          </a:xfrm>
          <a:prstGeom prst="rect">
            <a:avLst/>
          </a:prstGeom>
        </p:spPr>
      </p:pic>
      <p:sp>
        <p:nvSpPr>
          <p:cNvPr id="6" name="Текст 3"/>
          <p:cNvSpPr txBox="1">
            <a:spLocks/>
          </p:cNvSpPr>
          <p:nvPr/>
        </p:nvSpPr>
        <p:spPr bwMode="auto">
          <a:xfrm>
            <a:off x="874714" y="5366327"/>
            <a:ext cx="8614398" cy="76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 3" panose="05040102010807070707" pitchFamily="18" charset="2"/>
              <a:buNone/>
              <a:defRPr lang="ru-RU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Analyst Days</a:t>
            </a:r>
          </a:p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Москва, 30 ноября 201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644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Шаг 2: фиксация результатов анализа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5" y="2441229"/>
            <a:ext cx="995219" cy="107728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495" y="4010511"/>
            <a:ext cx="1016058" cy="126203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74713" y="3518518"/>
            <a:ext cx="128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Аналитик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97573" y="5210538"/>
            <a:ext cx="1685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Руководитель проекта</a:t>
            </a:r>
            <a:endParaRPr lang="ru-RU" dirty="0"/>
          </a:p>
        </p:txBody>
      </p:sp>
      <p:sp>
        <p:nvSpPr>
          <p:cNvPr id="18" name="Пятиугольник 17"/>
          <p:cNvSpPr/>
          <p:nvPr/>
        </p:nvSpPr>
        <p:spPr>
          <a:xfrm>
            <a:off x="3126288" y="2467830"/>
            <a:ext cx="8100000" cy="576000"/>
          </a:xfrm>
          <a:prstGeom prst="homePlate">
            <a:avLst>
              <a:gd name="adj" fmla="val 4290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4537710" y="2921297"/>
            <a:ext cx="6660000" cy="576000"/>
          </a:xfrm>
          <a:prstGeom prst="homePlate">
            <a:avLst>
              <a:gd name="adj" fmla="val 42901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Трассировка Потребности – Функции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ятиугольник 20"/>
          <p:cNvSpPr/>
          <p:nvPr/>
        </p:nvSpPr>
        <p:spPr>
          <a:xfrm>
            <a:off x="3126288" y="4012493"/>
            <a:ext cx="8100000" cy="576000"/>
          </a:xfrm>
          <a:prstGeom prst="homePlate">
            <a:avLst>
              <a:gd name="adj" fmla="val 4290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Регламент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ятиугольник 21"/>
          <p:cNvSpPr/>
          <p:nvPr/>
        </p:nvSpPr>
        <p:spPr>
          <a:xfrm>
            <a:off x="4537710" y="4465960"/>
            <a:ext cx="6660000" cy="576000"/>
          </a:xfrm>
          <a:prstGeom prst="homePlate">
            <a:avLst>
              <a:gd name="adj" fmla="val 42901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Команда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ятиугольник 22"/>
          <p:cNvSpPr/>
          <p:nvPr/>
        </p:nvSpPr>
        <p:spPr>
          <a:xfrm>
            <a:off x="5955030" y="4929989"/>
            <a:ext cx="5220000" cy="576000"/>
          </a:xfrm>
          <a:prstGeom prst="homePlate">
            <a:avLst>
              <a:gd name="adj" fmla="val 42901"/>
            </a:avLst>
          </a:prstGeom>
          <a:solidFill>
            <a:srgbClr val="E1A5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82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Шаг </a:t>
            </a:r>
            <a:r>
              <a:rPr lang="ru-RU" dirty="0"/>
              <a:t>3</a:t>
            </a:r>
            <a:r>
              <a:rPr lang="ru-RU" dirty="0" smtClean="0"/>
              <a:t>: определение рамок проекта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5" y="2441229"/>
            <a:ext cx="995219" cy="107728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495" y="4010511"/>
            <a:ext cx="1016058" cy="126203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74713" y="3518518"/>
            <a:ext cx="128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Аналитик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97573" y="5210538"/>
            <a:ext cx="1685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Руководитель проекта</a:t>
            </a:r>
            <a:endParaRPr lang="ru-RU" dirty="0"/>
          </a:p>
        </p:txBody>
      </p:sp>
      <p:sp>
        <p:nvSpPr>
          <p:cNvPr id="18" name="Пятиугольник 17"/>
          <p:cNvSpPr/>
          <p:nvPr/>
        </p:nvSpPr>
        <p:spPr>
          <a:xfrm>
            <a:off x="3126288" y="2467830"/>
            <a:ext cx="8100000" cy="576000"/>
          </a:xfrm>
          <a:prstGeom prst="homePlate">
            <a:avLst>
              <a:gd name="adj" fmla="val 4290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Высокоуровневый анализ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4537710" y="2921297"/>
            <a:ext cx="6660000" cy="576000"/>
          </a:xfrm>
          <a:prstGeom prst="homePlate">
            <a:avLst>
              <a:gd name="adj" fmla="val 42901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нестабильности и рисков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ятиугольник 20"/>
          <p:cNvSpPr/>
          <p:nvPr/>
        </p:nvSpPr>
        <p:spPr>
          <a:xfrm>
            <a:off x="3126288" y="4012493"/>
            <a:ext cx="8100000" cy="576000"/>
          </a:xfrm>
          <a:prstGeom prst="homePlate">
            <a:avLst>
              <a:gd name="adj" fmla="val 4290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Трудоемкость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ятиугольник 21"/>
          <p:cNvSpPr/>
          <p:nvPr/>
        </p:nvSpPr>
        <p:spPr>
          <a:xfrm>
            <a:off x="4537710" y="4465960"/>
            <a:ext cx="6660000" cy="576000"/>
          </a:xfrm>
          <a:prstGeom prst="homePlate">
            <a:avLst>
              <a:gd name="adj" fmla="val 42901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Риски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ятиугольник 22"/>
          <p:cNvSpPr/>
          <p:nvPr/>
        </p:nvSpPr>
        <p:spPr>
          <a:xfrm>
            <a:off x="5989320" y="4929989"/>
            <a:ext cx="5220000" cy="576000"/>
          </a:xfrm>
          <a:prstGeom prst="homePlate">
            <a:avLst>
              <a:gd name="adj" fmla="val 42901"/>
            </a:avLst>
          </a:prstGeom>
          <a:solidFill>
            <a:srgbClr val="E1A5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Формализация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7440750" y="5383456"/>
            <a:ext cx="3780000" cy="576000"/>
          </a:xfrm>
          <a:prstGeom prst="homePlate">
            <a:avLst>
              <a:gd name="adj" fmla="val 42901"/>
            </a:avLst>
          </a:prstGeom>
          <a:solidFill>
            <a:srgbClr val="A5A0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Контрактование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63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Шаг 4: </a:t>
            </a:r>
            <a:r>
              <a:rPr lang="ru-RU" dirty="0"/>
              <a:t>у</a:t>
            </a:r>
            <a:r>
              <a:rPr lang="ru-RU" dirty="0" smtClean="0"/>
              <a:t>правление объемом работ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5" y="2441229"/>
            <a:ext cx="995219" cy="107728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495" y="4010511"/>
            <a:ext cx="1016058" cy="126203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74713" y="3518518"/>
            <a:ext cx="128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Аналитик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97573" y="5210538"/>
            <a:ext cx="1685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Руководитель проекта</a:t>
            </a:r>
            <a:endParaRPr lang="ru-RU" dirty="0"/>
          </a:p>
        </p:txBody>
      </p:sp>
      <p:sp>
        <p:nvSpPr>
          <p:cNvPr id="18" name="Пятиугольник 17"/>
          <p:cNvSpPr/>
          <p:nvPr/>
        </p:nvSpPr>
        <p:spPr>
          <a:xfrm>
            <a:off x="3126288" y="2467830"/>
            <a:ext cx="6354262" cy="432000"/>
          </a:xfrm>
          <a:prstGeom prst="homePlate">
            <a:avLst>
              <a:gd name="adj" fmla="val 0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Приоритеты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3126288" y="2899147"/>
            <a:ext cx="6354262" cy="432000"/>
          </a:xfrm>
          <a:prstGeom prst="homePlate">
            <a:avLst>
              <a:gd name="adj" fmla="val 0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Трассировка Функции – Сценарии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ятиугольник 28"/>
          <p:cNvSpPr/>
          <p:nvPr/>
        </p:nvSpPr>
        <p:spPr>
          <a:xfrm>
            <a:off x="3126288" y="4365625"/>
            <a:ext cx="6354262" cy="432000"/>
          </a:xfrm>
          <a:prstGeom prst="homePlate">
            <a:avLst>
              <a:gd name="adj" fmla="val 0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Валидация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проектирования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ятиугольник 29"/>
          <p:cNvSpPr/>
          <p:nvPr/>
        </p:nvSpPr>
        <p:spPr>
          <a:xfrm>
            <a:off x="3126288" y="4792497"/>
            <a:ext cx="6354262" cy="432000"/>
          </a:xfrm>
          <a:prstGeom prst="homePlate">
            <a:avLst>
              <a:gd name="adj" fmla="val 0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скоупа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ятиугольник 32"/>
          <p:cNvSpPr/>
          <p:nvPr/>
        </p:nvSpPr>
        <p:spPr>
          <a:xfrm>
            <a:off x="3126288" y="5224497"/>
            <a:ext cx="6354262" cy="432000"/>
          </a:xfrm>
          <a:prstGeom prst="homePlate">
            <a:avLst>
              <a:gd name="adj" fmla="val 0"/>
            </a:avLst>
          </a:prstGeom>
          <a:solidFill>
            <a:srgbClr val="E1A5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Прозрачность процессов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6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Шаг </a:t>
            </a:r>
            <a:r>
              <a:rPr lang="ru-RU" dirty="0"/>
              <a:t>5</a:t>
            </a:r>
            <a:r>
              <a:rPr lang="ru-RU" dirty="0" smtClean="0"/>
              <a:t>: уточнение границ системы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5" y="2441229"/>
            <a:ext cx="995219" cy="107728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495" y="4010511"/>
            <a:ext cx="1016058" cy="126203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74713" y="3518518"/>
            <a:ext cx="128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Аналитик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97573" y="5210538"/>
            <a:ext cx="1685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Руководитель проекта</a:t>
            </a:r>
            <a:endParaRPr lang="ru-RU" dirty="0"/>
          </a:p>
        </p:txBody>
      </p:sp>
      <p:sp>
        <p:nvSpPr>
          <p:cNvPr id="18" name="Пятиугольник 17"/>
          <p:cNvSpPr/>
          <p:nvPr/>
        </p:nvSpPr>
        <p:spPr>
          <a:xfrm>
            <a:off x="3126288" y="2467830"/>
            <a:ext cx="6354262" cy="432000"/>
          </a:xfrm>
          <a:prstGeom prst="homePlate">
            <a:avLst>
              <a:gd name="adj" fmla="val 0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Обсуждения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3126288" y="2899147"/>
            <a:ext cx="6354262" cy="432000"/>
          </a:xfrm>
          <a:prstGeom prst="homePlate">
            <a:avLst>
              <a:gd name="adj" fmla="val 0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Интерфейсы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ятиугольник 28"/>
          <p:cNvSpPr/>
          <p:nvPr/>
        </p:nvSpPr>
        <p:spPr>
          <a:xfrm>
            <a:off x="3126288" y="4377800"/>
            <a:ext cx="6354262" cy="432000"/>
          </a:xfrm>
          <a:prstGeom prst="homePlate">
            <a:avLst>
              <a:gd name="adj" fmla="val 0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 споров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ятиугольник 29"/>
          <p:cNvSpPr/>
          <p:nvPr/>
        </p:nvSpPr>
        <p:spPr>
          <a:xfrm>
            <a:off x="3126288" y="4804672"/>
            <a:ext cx="6354262" cy="432000"/>
          </a:xfrm>
          <a:prstGeom prst="homePlate">
            <a:avLst>
              <a:gd name="adj" fmla="val 0"/>
            </a:avLst>
          </a:prstGeom>
          <a:solidFill>
            <a:srgbClr val="D1E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решений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ятиугольник 32"/>
          <p:cNvSpPr/>
          <p:nvPr/>
        </p:nvSpPr>
        <p:spPr>
          <a:xfrm>
            <a:off x="3126288" y="5236672"/>
            <a:ext cx="6354262" cy="432000"/>
          </a:xfrm>
          <a:prstGeom prst="homePlate">
            <a:avLst>
              <a:gd name="adj" fmla="val 0"/>
            </a:avLst>
          </a:prstGeom>
          <a:solidFill>
            <a:srgbClr val="E1A5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Координация работ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3126288" y="3326702"/>
            <a:ext cx="6354262" cy="432000"/>
          </a:xfrm>
          <a:prstGeom prst="homePlate">
            <a:avLst>
              <a:gd name="adj" fmla="val 0"/>
            </a:avLst>
          </a:prstGeom>
          <a:solidFill>
            <a:srgbClr val="E1A5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Детализация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75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/>
              <a:t>Плюсы и минусы включения </a:t>
            </a:r>
            <a:r>
              <a:rPr lang="ru-RU" dirty="0" smtClean="0"/>
              <a:t>руководителя проектов в </a:t>
            </a:r>
            <a:r>
              <a:rPr lang="ru-RU" dirty="0"/>
              <a:t>управление требованиями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82662" y="2495008"/>
            <a:ext cx="4574857" cy="612000"/>
          </a:xfrm>
          <a:prstGeom prst="rect">
            <a:avLst/>
          </a:prstGeom>
          <a:solidFill>
            <a:srgbClr val="00B05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автономности РП </a:t>
            </a:r>
            <a:b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команды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82662" y="3250590"/>
            <a:ext cx="4574857" cy="612000"/>
          </a:xfrm>
          <a:prstGeom prst="rect">
            <a:avLst/>
          </a:prstGeom>
          <a:solidFill>
            <a:srgbClr val="00B05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Потенциальное повышение уровня бизнес-отношений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82662" y="4006172"/>
            <a:ext cx="4574857" cy="612000"/>
          </a:xfrm>
          <a:prstGeom prst="rect">
            <a:avLst/>
          </a:prstGeom>
          <a:solidFill>
            <a:srgbClr val="00B05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Своевременная реакция на риски требований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82662" y="4761754"/>
            <a:ext cx="4574857" cy="612000"/>
          </a:xfrm>
          <a:prstGeom prst="rect">
            <a:avLst/>
          </a:prstGeom>
          <a:solidFill>
            <a:srgbClr val="00B05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buClr>
                <a:srgbClr val="006699"/>
              </a:buClr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Эффективное распределение задач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82662" y="5517338"/>
            <a:ext cx="4574857" cy="612000"/>
          </a:xfrm>
          <a:prstGeom prst="rect">
            <a:avLst/>
          </a:prstGeom>
          <a:solidFill>
            <a:srgbClr val="00B05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эффективности управления в целом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091375" y="2495008"/>
            <a:ext cx="4574857" cy="612000"/>
          </a:xfrm>
          <a:prstGeom prst="rect">
            <a:avLst/>
          </a:prstGeom>
          <a:solidFill>
            <a:srgbClr val="C00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 трудозатрат РП на управление проектом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91375" y="3250590"/>
            <a:ext cx="4574857" cy="612000"/>
          </a:xfrm>
          <a:prstGeom prst="rect">
            <a:avLst/>
          </a:prstGeom>
          <a:solidFill>
            <a:srgbClr val="C00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Необходимость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обоснования этого роста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т. ч. перед заказчиком)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91375" y="4006172"/>
            <a:ext cx="4574857" cy="612000"/>
          </a:xfrm>
          <a:prstGeom prst="rect">
            <a:avLst/>
          </a:prstGeom>
          <a:solidFill>
            <a:srgbClr val="C00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Уменьшение возможностей участия РП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других работах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91375" y="4761754"/>
            <a:ext cx="4574857" cy="612000"/>
          </a:xfrm>
          <a:prstGeom prst="rect">
            <a:avLst/>
          </a:prstGeom>
          <a:solidFill>
            <a:srgbClr val="C00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buClr>
                <a:srgbClr val="006699"/>
              </a:buClr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 для РП заняться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микроменеджментом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51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74713" y="2068513"/>
            <a:ext cx="8709224" cy="1701478"/>
          </a:xfrm>
        </p:spPr>
        <p:txBody>
          <a:bodyPr/>
          <a:lstStyle/>
          <a:p>
            <a:r>
              <a:rPr lang="ru-RU" dirty="0" smtClean="0"/>
              <a:t>Что делать, если руководитель проекта не участвует в управлении требованиями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92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Когда это важно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74713" y="2060575"/>
            <a:ext cx="8699676" cy="3878263"/>
          </a:xfrm>
        </p:spPr>
        <p:txBody>
          <a:bodyPr/>
          <a:lstStyle/>
          <a:p>
            <a:r>
              <a:rPr lang="ru-RU" dirty="0" smtClean="0"/>
              <a:t>Аналитик делает работу вместо своего руководителя</a:t>
            </a:r>
          </a:p>
          <a:p>
            <a:r>
              <a:rPr lang="ru-RU" dirty="0" smtClean="0"/>
              <a:t>Команда работает эффективно, но результата нет</a:t>
            </a:r>
          </a:p>
          <a:p>
            <a:r>
              <a:rPr lang="ru-RU" dirty="0" smtClean="0"/>
              <a:t>Мы хотим вывести бизнес-отношения на новый уровень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98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669587" cy="671517"/>
          </a:xfrm>
        </p:spPr>
        <p:txBody>
          <a:bodyPr/>
          <a:lstStyle/>
          <a:p>
            <a:r>
              <a:rPr lang="ru-RU" dirty="0" smtClean="0"/>
              <a:t>Инструменты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93763" y="2060574"/>
            <a:ext cx="10250487" cy="38782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/>
              <a:t>Метод воздействия – </a:t>
            </a:r>
            <a:r>
              <a:rPr lang="ru-RU" b="1" dirty="0"/>
              <a:t>м</a:t>
            </a:r>
            <a:r>
              <a:rPr lang="ru-RU" b="1" dirty="0" smtClean="0"/>
              <a:t>отивация</a:t>
            </a:r>
            <a:r>
              <a:rPr lang="ru-RU" dirty="0" smtClean="0"/>
              <a:t> (</a:t>
            </a:r>
            <a:r>
              <a:rPr lang="ru-RU" strike="sngStrike" dirty="0" smtClean="0"/>
              <a:t>материальная</a:t>
            </a:r>
            <a:r>
              <a:rPr lang="ru-RU" dirty="0" smtClean="0"/>
              <a:t>, </a:t>
            </a:r>
            <a:r>
              <a:rPr lang="ru-RU" u="sng" dirty="0" smtClean="0"/>
              <a:t>нематериальная</a:t>
            </a:r>
            <a:r>
              <a:rPr lang="ru-RU" dirty="0" smtClean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Основной инструмент </a:t>
            </a:r>
            <a:r>
              <a:rPr lang="ru-RU" dirty="0"/>
              <a:t>–</a:t>
            </a:r>
            <a:r>
              <a:rPr lang="ru-RU" dirty="0" smtClean="0"/>
              <a:t> </a:t>
            </a:r>
            <a:r>
              <a:rPr lang="ru-RU" b="1" dirty="0" smtClean="0"/>
              <a:t>переговоры</a:t>
            </a:r>
            <a:endParaRPr lang="ru-RU" b="1" dirty="0"/>
          </a:p>
          <a:p>
            <a:pPr marL="720000" lvl="1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Упор на выгоды</a:t>
            </a:r>
          </a:p>
          <a:p>
            <a:pPr marL="720000"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Упор на проблемы или потери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Дополнительные инструменты</a:t>
            </a:r>
          </a:p>
          <a:p>
            <a:pPr marL="720000" lvl="1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 smtClean="0"/>
              <a:t>Вовлечение</a:t>
            </a:r>
            <a:endParaRPr lang="ru-RU" dirty="0"/>
          </a:p>
          <a:p>
            <a:pPr marL="720000" lvl="1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/>
              <a:t>Манипуляция</a:t>
            </a:r>
          </a:p>
          <a:p>
            <a:pPr marL="720000" lvl="1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/>
              <a:t>Обратное </a:t>
            </a:r>
            <a:r>
              <a:rPr lang="ru-RU" dirty="0" smtClean="0"/>
              <a:t>делегирование</a:t>
            </a:r>
          </a:p>
          <a:p>
            <a:pPr marL="720000" lvl="1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dirty="0"/>
              <a:t>Эскалация</a:t>
            </a:r>
          </a:p>
          <a:p>
            <a:pPr marL="720000" lvl="1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ru-RU" dirty="0"/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pic>
        <p:nvPicPr>
          <p:cNvPr id="6" name="Picture 2" descr="Ð ÑÑÑÐºÐ¸Ð¹ ÐºÐ½ÑÑ Ð¸ Ð¿ÑÑÐ½Ð¸Ðº Ð´Ð»Ñ ÐÐ·ÐµÑÐ±Ð°Ð¹Ð´Ð¶Ð°Ð½Ð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580" y="2618925"/>
            <a:ext cx="4702890" cy="311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939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4713" y="2060575"/>
            <a:ext cx="10268922" cy="425077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Любого руководителя можно описать с помощью 2 классификаций</a:t>
            </a:r>
            <a:endParaRPr lang="ru-RU" strike="sngStrike" dirty="0" smtClean="0"/>
          </a:p>
          <a:p>
            <a:r>
              <a:rPr lang="ru-RU" dirty="0" smtClean="0"/>
              <a:t>По стилю управления</a:t>
            </a:r>
          </a:p>
          <a:p>
            <a:r>
              <a:rPr lang="ru-RU" dirty="0" smtClean="0"/>
              <a:t>По доминирующему </a:t>
            </a:r>
            <a:r>
              <a:rPr lang="ru-RU" dirty="0" err="1" smtClean="0"/>
              <a:t>мотиватору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Чтобы воздействовать на человека, очень важно определить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его потребность (нужду)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Все руководители разные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6717140" y="2950823"/>
            <a:ext cx="3869000" cy="1894988"/>
            <a:chOff x="4989822" y="3050214"/>
            <a:chExt cx="3869000" cy="1894988"/>
          </a:xfrm>
        </p:grpSpPr>
        <p:sp>
          <p:nvSpPr>
            <p:cNvPr id="2" name="5-конечная звезда 1"/>
            <p:cNvSpPr/>
            <p:nvPr/>
          </p:nvSpPr>
          <p:spPr>
            <a:xfrm>
              <a:off x="6138068" y="3050214"/>
              <a:ext cx="1894988" cy="1894988"/>
            </a:xfrm>
            <a:prstGeom prst="star5">
              <a:avLst>
                <a:gd name="adj" fmla="val 23368"/>
                <a:gd name="hf" fmla="val 105146"/>
                <a:gd name="vf" fmla="val 110557"/>
              </a:avLst>
            </a:prstGeom>
            <a:solidFill>
              <a:srgbClr val="D1E9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272601" y="4575869"/>
              <a:ext cx="1134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Возраст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98221" y="4575869"/>
              <a:ext cx="1134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Статус</a:t>
              </a:r>
              <a:endParaRPr lang="ru-RU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600021" y="3674542"/>
              <a:ext cx="1258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Знание предмета</a:t>
              </a:r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89822" y="3674542"/>
              <a:ext cx="15284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dirty="0" smtClean="0"/>
                <a:t>Уникальный ресурс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18295" y="3135419"/>
              <a:ext cx="1134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006699"/>
                  </a:solidFill>
                </a:rPr>
                <a:t>Нужда</a:t>
              </a:r>
              <a:endParaRPr lang="ru-RU" b="1" dirty="0">
                <a:solidFill>
                  <a:srgbClr val="0066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265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Таблица 19"/>
          <p:cNvGraphicFramePr>
            <a:graphicFrameLocks noGrp="1"/>
          </p:cNvGraphicFramePr>
          <p:nvPr>
            <p:extLst/>
          </p:nvPr>
        </p:nvGraphicFramePr>
        <p:xfrm>
          <a:off x="1294395" y="2157663"/>
          <a:ext cx="8783052" cy="36393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7684">
                  <a:extLst>
                    <a:ext uri="{9D8B030D-6E8A-4147-A177-3AD203B41FA5}">
                      <a16:colId xmlns:a16="http://schemas.microsoft.com/office/drawing/2014/main" val="271687905"/>
                    </a:ext>
                  </a:extLst>
                </a:gridCol>
                <a:gridCol w="2927684">
                  <a:extLst>
                    <a:ext uri="{9D8B030D-6E8A-4147-A177-3AD203B41FA5}">
                      <a16:colId xmlns:a16="http://schemas.microsoft.com/office/drawing/2014/main" val="601689448"/>
                    </a:ext>
                  </a:extLst>
                </a:gridCol>
                <a:gridCol w="2927684">
                  <a:extLst>
                    <a:ext uri="{9D8B030D-6E8A-4147-A177-3AD203B41FA5}">
                      <a16:colId xmlns:a16="http://schemas.microsoft.com/office/drawing/2014/main" val="3871688548"/>
                    </a:ext>
                  </a:extLst>
                </a:gridCol>
              </a:tblGrid>
              <a:tr h="120199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Контролер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Координатор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Доверитель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146060"/>
                  </a:ext>
                </a:extLst>
              </a:tr>
              <a:tr h="121869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Директор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Проводник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Инициатор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700447"/>
                  </a:ext>
                </a:extLst>
              </a:tr>
              <a:tr h="121869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Советчик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Сослуживец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Соратник</a:t>
                      </a:r>
                      <a:endParaRPr lang="ru-RU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863881"/>
                  </a:ext>
                </a:extLst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9174" y="1247745"/>
            <a:ext cx="8407400" cy="668368"/>
          </a:xfrm>
        </p:spPr>
        <p:txBody>
          <a:bodyPr/>
          <a:lstStyle/>
          <a:p>
            <a:r>
              <a:rPr lang="ru-RU" dirty="0" smtClean="0"/>
              <a:t>Типы руководителей по стилю управления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272255" y="2060576"/>
            <a:ext cx="0" cy="37546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257884" y="5815263"/>
            <a:ext cx="891139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46252" y="5777719"/>
            <a:ext cx="2775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Автономность команды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2921" y="3737864"/>
            <a:ext cx="2142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Авторитет лидера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2181727" y="2524513"/>
            <a:ext cx="1122948" cy="722814"/>
            <a:chOff x="2791327" y="2524513"/>
            <a:chExt cx="1122948" cy="722814"/>
          </a:xfrm>
        </p:grpSpPr>
        <p:sp>
          <p:nvSpPr>
            <p:cNvPr id="21" name="Овал 20"/>
            <p:cNvSpPr/>
            <p:nvPr/>
          </p:nvSpPr>
          <p:spPr>
            <a:xfrm>
              <a:off x="3232485" y="2524513"/>
              <a:ext cx="240632" cy="24063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3232485" y="3006695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3673643" y="3006695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2791327" y="3006695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6" name="Прямая соединительная линия 25"/>
            <p:cNvCxnSpPr>
              <a:stCxn id="21" idx="4"/>
              <a:endCxn id="22" idx="0"/>
            </p:cNvCxnSpPr>
            <p:nvPr/>
          </p:nvCxnSpPr>
          <p:spPr>
            <a:xfrm>
              <a:off x="3352801" y="2765145"/>
              <a:ext cx="0" cy="24155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21" idx="3"/>
              <a:endCxn id="24" idx="7"/>
            </p:cNvCxnSpPr>
            <p:nvPr/>
          </p:nvCxnSpPr>
          <p:spPr>
            <a:xfrm flipH="1">
              <a:off x="2996719" y="2729905"/>
              <a:ext cx="271006" cy="31203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21" idx="5"/>
              <a:endCxn id="23" idx="1"/>
            </p:cNvCxnSpPr>
            <p:nvPr/>
          </p:nvCxnSpPr>
          <p:spPr>
            <a:xfrm>
              <a:off x="3437877" y="2729905"/>
              <a:ext cx="271006" cy="31203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Овал 41"/>
          <p:cNvSpPr/>
          <p:nvPr/>
        </p:nvSpPr>
        <p:spPr>
          <a:xfrm>
            <a:off x="2622885" y="3759756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Овал 42"/>
          <p:cNvSpPr/>
          <p:nvPr/>
        </p:nvSpPr>
        <p:spPr>
          <a:xfrm>
            <a:off x="2622885" y="4241938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Овал 43"/>
          <p:cNvSpPr/>
          <p:nvPr/>
        </p:nvSpPr>
        <p:spPr>
          <a:xfrm>
            <a:off x="3064043" y="4241938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Овал 44"/>
          <p:cNvSpPr/>
          <p:nvPr/>
        </p:nvSpPr>
        <p:spPr>
          <a:xfrm>
            <a:off x="2181727" y="4241938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6" name="Прямая соединительная линия 45"/>
          <p:cNvCxnSpPr>
            <a:stCxn id="42" idx="4"/>
            <a:endCxn id="43" idx="0"/>
          </p:cNvCxnSpPr>
          <p:nvPr/>
        </p:nvCxnSpPr>
        <p:spPr>
          <a:xfrm>
            <a:off x="2743201" y="4000388"/>
            <a:ext cx="0" cy="241550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42" idx="3"/>
            <a:endCxn id="45" idx="7"/>
          </p:cNvCxnSpPr>
          <p:nvPr/>
        </p:nvCxnSpPr>
        <p:spPr>
          <a:xfrm flipH="1">
            <a:off x="2387119" y="3965148"/>
            <a:ext cx="271006" cy="312030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42" idx="5"/>
            <a:endCxn id="44" idx="1"/>
          </p:cNvCxnSpPr>
          <p:nvPr/>
        </p:nvCxnSpPr>
        <p:spPr>
          <a:xfrm>
            <a:off x="2828277" y="3965148"/>
            <a:ext cx="271006" cy="312030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вал 49"/>
          <p:cNvSpPr/>
          <p:nvPr/>
        </p:nvSpPr>
        <p:spPr>
          <a:xfrm>
            <a:off x="2622885" y="4962913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Овал 50"/>
          <p:cNvSpPr/>
          <p:nvPr/>
        </p:nvSpPr>
        <p:spPr>
          <a:xfrm>
            <a:off x="2622885" y="5445095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Овал 51"/>
          <p:cNvSpPr/>
          <p:nvPr/>
        </p:nvSpPr>
        <p:spPr>
          <a:xfrm>
            <a:off x="3064043" y="5445095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Овал 52"/>
          <p:cNvSpPr/>
          <p:nvPr/>
        </p:nvSpPr>
        <p:spPr>
          <a:xfrm>
            <a:off x="2181727" y="5445095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4" name="Прямая соединительная линия 53"/>
          <p:cNvCxnSpPr>
            <a:stCxn id="50" idx="4"/>
            <a:endCxn id="51" idx="0"/>
          </p:cNvCxnSpPr>
          <p:nvPr/>
        </p:nvCxnSpPr>
        <p:spPr>
          <a:xfrm>
            <a:off x="2743201" y="5203545"/>
            <a:ext cx="0" cy="241550"/>
          </a:xfrm>
          <a:prstGeom prst="line">
            <a:avLst/>
          </a:prstGeom>
          <a:ln w="12700">
            <a:solidFill>
              <a:srgbClr val="0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50" idx="3"/>
            <a:endCxn id="53" idx="7"/>
          </p:cNvCxnSpPr>
          <p:nvPr/>
        </p:nvCxnSpPr>
        <p:spPr>
          <a:xfrm flipH="1">
            <a:off x="2387119" y="5168305"/>
            <a:ext cx="271006" cy="312030"/>
          </a:xfrm>
          <a:prstGeom prst="line">
            <a:avLst/>
          </a:prstGeom>
          <a:ln w="12700">
            <a:solidFill>
              <a:srgbClr val="0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50" idx="5"/>
            <a:endCxn id="52" idx="1"/>
          </p:cNvCxnSpPr>
          <p:nvPr/>
        </p:nvCxnSpPr>
        <p:spPr>
          <a:xfrm>
            <a:off x="2828277" y="5168305"/>
            <a:ext cx="271006" cy="312030"/>
          </a:xfrm>
          <a:prstGeom prst="line">
            <a:avLst/>
          </a:prstGeom>
          <a:ln w="12700">
            <a:solidFill>
              <a:srgbClr val="0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Овал 99"/>
          <p:cNvSpPr/>
          <p:nvPr/>
        </p:nvSpPr>
        <p:spPr>
          <a:xfrm rot="21401968">
            <a:off x="5482471" y="3880561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1" name="Овал 100"/>
          <p:cNvSpPr/>
          <p:nvPr/>
        </p:nvSpPr>
        <p:spPr>
          <a:xfrm rot="20067879">
            <a:off x="5602787" y="4241938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" name="Овал 101"/>
          <p:cNvSpPr/>
          <p:nvPr/>
        </p:nvSpPr>
        <p:spPr>
          <a:xfrm>
            <a:off x="6040350" y="3707812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" name="Овал 102"/>
          <p:cNvSpPr/>
          <p:nvPr/>
        </p:nvSpPr>
        <p:spPr>
          <a:xfrm>
            <a:off x="4920997" y="3764908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4" name="Прямая соединительная линия 103"/>
          <p:cNvCxnSpPr>
            <a:stCxn id="100" idx="2"/>
            <a:endCxn id="103" idx="6"/>
          </p:cNvCxnSpPr>
          <p:nvPr/>
        </p:nvCxnSpPr>
        <p:spPr>
          <a:xfrm flipH="1" flipV="1">
            <a:off x="5161629" y="3885224"/>
            <a:ext cx="321042" cy="122580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>
            <a:endCxn id="100" idx="6"/>
          </p:cNvCxnSpPr>
          <p:nvPr/>
        </p:nvCxnSpPr>
        <p:spPr>
          <a:xfrm flipH="1">
            <a:off x="5722903" y="3828128"/>
            <a:ext cx="317446" cy="165822"/>
          </a:xfrm>
          <a:prstGeom prst="line">
            <a:avLst/>
          </a:prstGeom>
          <a:ln w="12700">
            <a:solidFill>
              <a:srgbClr val="0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>
            <a:stCxn id="100" idx="4"/>
            <a:endCxn id="101" idx="0"/>
          </p:cNvCxnSpPr>
          <p:nvPr/>
        </p:nvCxnSpPr>
        <p:spPr>
          <a:xfrm>
            <a:off x="5609714" y="4120993"/>
            <a:ext cx="61525" cy="132698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Овал 107"/>
          <p:cNvSpPr/>
          <p:nvPr/>
        </p:nvSpPr>
        <p:spPr>
          <a:xfrm rot="21401968">
            <a:off x="5482471" y="5083718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9" name="Овал 108"/>
          <p:cNvSpPr/>
          <p:nvPr/>
        </p:nvSpPr>
        <p:spPr>
          <a:xfrm rot="20067879">
            <a:off x="5602787" y="5445095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" name="Овал 109"/>
          <p:cNvSpPr/>
          <p:nvPr/>
        </p:nvSpPr>
        <p:spPr>
          <a:xfrm>
            <a:off x="6040350" y="4910969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1" name="Овал 110"/>
          <p:cNvSpPr/>
          <p:nvPr/>
        </p:nvSpPr>
        <p:spPr>
          <a:xfrm>
            <a:off x="4920997" y="4968065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2" name="Прямая соединительная линия 111"/>
          <p:cNvCxnSpPr>
            <a:stCxn id="108" idx="2"/>
            <a:endCxn id="111" idx="6"/>
          </p:cNvCxnSpPr>
          <p:nvPr/>
        </p:nvCxnSpPr>
        <p:spPr>
          <a:xfrm flipH="1" flipV="1">
            <a:off x="5161629" y="5088381"/>
            <a:ext cx="321042" cy="122580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>
            <a:endCxn id="108" idx="6"/>
          </p:cNvCxnSpPr>
          <p:nvPr/>
        </p:nvCxnSpPr>
        <p:spPr>
          <a:xfrm flipH="1">
            <a:off x="5722903" y="5031285"/>
            <a:ext cx="317446" cy="165822"/>
          </a:xfrm>
          <a:prstGeom prst="line">
            <a:avLst/>
          </a:prstGeom>
          <a:ln w="12700">
            <a:solidFill>
              <a:srgbClr val="0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>
            <a:stCxn id="108" idx="4"/>
            <a:endCxn id="109" idx="0"/>
          </p:cNvCxnSpPr>
          <p:nvPr/>
        </p:nvCxnSpPr>
        <p:spPr>
          <a:xfrm>
            <a:off x="5609714" y="5324150"/>
            <a:ext cx="61525" cy="132698"/>
          </a:xfrm>
          <a:prstGeom prst="line">
            <a:avLst/>
          </a:prstGeom>
          <a:ln w="12700">
            <a:solidFill>
              <a:srgbClr val="0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Группа 123"/>
          <p:cNvGrpSpPr/>
          <p:nvPr/>
        </p:nvGrpSpPr>
        <p:grpSpPr>
          <a:xfrm>
            <a:off x="4920997" y="2475317"/>
            <a:ext cx="1359985" cy="774758"/>
            <a:chOff x="5530597" y="2516003"/>
            <a:chExt cx="1359985" cy="774758"/>
          </a:xfrm>
        </p:grpSpPr>
        <p:sp>
          <p:nvSpPr>
            <p:cNvPr id="125" name="Овал 124"/>
            <p:cNvSpPr/>
            <p:nvPr/>
          </p:nvSpPr>
          <p:spPr>
            <a:xfrm rot="21401968">
              <a:off x="6092071" y="2688752"/>
              <a:ext cx="240632" cy="240632"/>
            </a:xfrm>
            <a:prstGeom prst="ellips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6" name="Овал 125"/>
            <p:cNvSpPr/>
            <p:nvPr/>
          </p:nvSpPr>
          <p:spPr>
            <a:xfrm rot="20067879">
              <a:off x="6212387" y="3050129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6649950" y="2516003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8" name="Овал 127"/>
            <p:cNvSpPr/>
            <p:nvPr/>
          </p:nvSpPr>
          <p:spPr>
            <a:xfrm>
              <a:off x="5530597" y="2573099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29" name="Прямая соединительная линия 128"/>
            <p:cNvCxnSpPr>
              <a:stCxn id="125" idx="2"/>
              <a:endCxn id="128" idx="6"/>
            </p:cNvCxnSpPr>
            <p:nvPr/>
          </p:nvCxnSpPr>
          <p:spPr>
            <a:xfrm flipH="1" flipV="1">
              <a:off x="5771229" y="2693415"/>
              <a:ext cx="321042" cy="122580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/>
            <p:cNvCxnSpPr>
              <a:endCxn id="125" idx="6"/>
            </p:cNvCxnSpPr>
            <p:nvPr/>
          </p:nvCxnSpPr>
          <p:spPr>
            <a:xfrm flipH="1">
              <a:off x="6332503" y="2636319"/>
              <a:ext cx="317446" cy="165822"/>
            </a:xfrm>
            <a:prstGeom prst="line">
              <a:avLst/>
            </a:prstGeom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Прямая соединительная линия 130"/>
          <p:cNvCxnSpPr>
            <a:stCxn id="125" idx="4"/>
            <a:endCxn id="126" idx="0"/>
          </p:cNvCxnSpPr>
          <p:nvPr/>
        </p:nvCxnSpPr>
        <p:spPr>
          <a:xfrm>
            <a:off x="5609714" y="2888498"/>
            <a:ext cx="61525" cy="13269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/>
          <p:cNvCxnSpPr>
            <a:stCxn id="111" idx="7"/>
            <a:endCxn id="110" idx="1"/>
          </p:cNvCxnSpPr>
          <p:nvPr/>
        </p:nvCxnSpPr>
        <p:spPr>
          <a:xfrm flipV="1">
            <a:off x="5126389" y="4946209"/>
            <a:ext cx="949201" cy="57096"/>
          </a:xfrm>
          <a:prstGeom prst="straightConnector1">
            <a:avLst/>
          </a:prstGeom>
          <a:ln w="12700">
            <a:solidFill>
              <a:srgbClr val="0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/>
          <p:cNvCxnSpPr>
            <a:endCxn id="109" idx="6"/>
          </p:cNvCxnSpPr>
          <p:nvPr/>
        </p:nvCxnSpPr>
        <p:spPr>
          <a:xfrm flipH="1">
            <a:off x="5831666" y="5168305"/>
            <a:ext cx="352566" cy="345242"/>
          </a:xfrm>
          <a:prstGeom prst="straightConnector1">
            <a:avLst/>
          </a:prstGeom>
          <a:ln w="12700">
            <a:solidFill>
              <a:srgbClr val="0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 стрелкой 137"/>
          <p:cNvCxnSpPr>
            <a:endCxn id="109" idx="2"/>
          </p:cNvCxnSpPr>
          <p:nvPr/>
        </p:nvCxnSpPr>
        <p:spPr>
          <a:xfrm>
            <a:off x="5034585" y="5222796"/>
            <a:ext cx="579955" cy="394479"/>
          </a:xfrm>
          <a:prstGeom prst="straightConnector1">
            <a:avLst/>
          </a:prstGeom>
          <a:ln w="12700">
            <a:solidFill>
              <a:srgbClr val="0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Овал 146"/>
          <p:cNvSpPr/>
          <p:nvPr/>
        </p:nvSpPr>
        <p:spPr>
          <a:xfrm rot="20633403">
            <a:off x="7817906" y="2481510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8" name="Овал 147"/>
          <p:cNvSpPr/>
          <p:nvPr/>
        </p:nvSpPr>
        <p:spPr>
          <a:xfrm>
            <a:off x="8917850" y="3009443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9" name="Овал 148"/>
          <p:cNvSpPr/>
          <p:nvPr/>
        </p:nvSpPr>
        <p:spPr>
          <a:xfrm>
            <a:off x="8529690" y="2545410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0" name="Овал 149"/>
          <p:cNvSpPr/>
          <p:nvPr/>
        </p:nvSpPr>
        <p:spPr>
          <a:xfrm>
            <a:off x="8141531" y="3006695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7" name="Прямая соединительная линия 156"/>
          <p:cNvCxnSpPr>
            <a:stCxn id="149" idx="3"/>
            <a:endCxn id="150" idx="7"/>
          </p:cNvCxnSpPr>
          <p:nvPr/>
        </p:nvCxnSpPr>
        <p:spPr>
          <a:xfrm flipH="1">
            <a:off x="8346923" y="2750802"/>
            <a:ext cx="218007" cy="291133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>
            <a:stCxn id="149" idx="5"/>
            <a:endCxn id="148" idx="1"/>
          </p:cNvCxnSpPr>
          <p:nvPr/>
        </p:nvCxnSpPr>
        <p:spPr>
          <a:xfrm>
            <a:off x="8735082" y="2750802"/>
            <a:ext cx="218008" cy="293881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>
            <a:stCxn id="150" idx="6"/>
            <a:endCxn id="148" idx="2"/>
          </p:cNvCxnSpPr>
          <p:nvPr/>
        </p:nvCxnSpPr>
        <p:spPr>
          <a:xfrm>
            <a:off x="8382163" y="3127011"/>
            <a:ext cx="535687" cy="274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 стрелкой 172"/>
          <p:cNvCxnSpPr>
            <a:stCxn id="147" idx="5"/>
          </p:cNvCxnSpPr>
          <p:nvPr/>
        </p:nvCxnSpPr>
        <p:spPr>
          <a:xfrm>
            <a:off x="8043564" y="2659954"/>
            <a:ext cx="285168" cy="149247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Овал 175"/>
          <p:cNvSpPr/>
          <p:nvPr/>
        </p:nvSpPr>
        <p:spPr>
          <a:xfrm rot="20633403">
            <a:off x="7817906" y="3720297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7" name="Овал 176"/>
          <p:cNvSpPr/>
          <p:nvPr/>
        </p:nvSpPr>
        <p:spPr>
          <a:xfrm>
            <a:off x="8917850" y="4248230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8" name="Овал 177"/>
          <p:cNvSpPr/>
          <p:nvPr/>
        </p:nvSpPr>
        <p:spPr>
          <a:xfrm>
            <a:off x="8529690" y="3784197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9" name="Овал 178"/>
          <p:cNvSpPr/>
          <p:nvPr/>
        </p:nvSpPr>
        <p:spPr>
          <a:xfrm>
            <a:off x="8141531" y="4245482"/>
            <a:ext cx="240632" cy="24063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0" name="Прямая соединительная линия 179"/>
          <p:cNvCxnSpPr>
            <a:stCxn id="178" idx="3"/>
            <a:endCxn id="179" idx="7"/>
          </p:cNvCxnSpPr>
          <p:nvPr/>
        </p:nvCxnSpPr>
        <p:spPr>
          <a:xfrm flipH="1">
            <a:off x="8346923" y="3989589"/>
            <a:ext cx="218007" cy="291133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>
            <a:stCxn id="178" idx="5"/>
            <a:endCxn id="177" idx="1"/>
          </p:cNvCxnSpPr>
          <p:nvPr/>
        </p:nvCxnSpPr>
        <p:spPr>
          <a:xfrm>
            <a:off x="8735082" y="3989589"/>
            <a:ext cx="218008" cy="293881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>
            <a:stCxn id="179" idx="6"/>
            <a:endCxn id="177" idx="2"/>
          </p:cNvCxnSpPr>
          <p:nvPr/>
        </p:nvCxnSpPr>
        <p:spPr>
          <a:xfrm>
            <a:off x="8382163" y="4365798"/>
            <a:ext cx="535687" cy="2748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 стрелкой 182"/>
          <p:cNvCxnSpPr>
            <a:stCxn id="176" idx="5"/>
          </p:cNvCxnSpPr>
          <p:nvPr/>
        </p:nvCxnSpPr>
        <p:spPr>
          <a:xfrm>
            <a:off x="8043564" y="3898741"/>
            <a:ext cx="285168" cy="149247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Хорда 187"/>
          <p:cNvSpPr/>
          <p:nvPr/>
        </p:nvSpPr>
        <p:spPr>
          <a:xfrm>
            <a:off x="8529522" y="3783629"/>
            <a:ext cx="241200" cy="241200"/>
          </a:xfrm>
          <a:prstGeom prst="chord">
            <a:avLst>
              <a:gd name="adj1" fmla="val 5278013"/>
              <a:gd name="adj2" fmla="val 16292093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9" name="Хорда 188"/>
          <p:cNvSpPr/>
          <p:nvPr/>
        </p:nvSpPr>
        <p:spPr>
          <a:xfrm>
            <a:off x="8141752" y="4244914"/>
            <a:ext cx="241200" cy="241200"/>
          </a:xfrm>
          <a:prstGeom prst="chord">
            <a:avLst>
              <a:gd name="adj1" fmla="val 5278013"/>
              <a:gd name="adj2" fmla="val 16292093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0" name="Хорда 189"/>
          <p:cNvSpPr/>
          <p:nvPr/>
        </p:nvSpPr>
        <p:spPr>
          <a:xfrm>
            <a:off x="8917060" y="4249677"/>
            <a:ext cx="241200" cy="241200"/>
          </a:xfrm>
          <a:prstGeom prst="chord">
            <a:avLst>
              <a:gd name="adj1" fmla="val 5278013"/>
              <a:gd name="adj2" fmla="val 16292093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1" name="Овал 200"/>
          <p:cNvSpPr/>
          <p:nvPr/>
        </p:nvSpPr>
        <p:spPr>
          <a:xfrm>
            <a:off x="8020544" y="4964309"/>
            <a:ext cx="240632" cy="240632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12" name="Группа 211"/>
          <p:cNvGrpSpPr/>
          <p:nvPr/>
        </p:nvGrpSpPr>
        <p:grpSpPr>
          <a:xfrm>
            <a:off x="9045775" y="4958174"/>
            <a:ext cx="241200" cy="241200"/>
            <a:chOff x="9139122" y="5016928"/>
            <a:chExt cx="241200" cy="241200"/>
          </a:xfrm>
        </p:grpSpPr>
        <p:sp>
          <p:nvSpPr>
            <p:cNvPr id="203" name="Овал 202"/>
            <p:cNvSpPr/>
            <p:nvPr/>
          </p:nvSpPr>
          <p:spPr>
            <a:xfrm>
              <a:off x="9139290" y="5017496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9" name="Хорда 208"/>
            <p:cNvSpPr/>
            <p:nvPr/>
          </p:nvSpPr>
          <p:spPr>
            <a:xfrm>
              <a:off x="9139122" y="5016928"/>
              <a:ext cx="241200" cy="241200"/>
            </a:xfrm>
            <a:prstGeom prst="chord">
              <a:avLst>
                <a:gd name="adj1" fmla="val 5278013"/>
                <a:gd name="adj2" fmla="val 16292093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3" name="Группа 212"/>
          <p:cNvGrpSpPr/>
          <p:nvPr/>
        </p:nvGrpSpPr>
        <p:grpSpPr>
          <a:xfrm>
            <a:off x="9045775" y="5458323"/>
            <a:ext cx="241200" cy="241200"/>
            <a:chOff x="9139122" y="5016928"/>
            <a:chExt cx="241200" cy="241200"/>
          </a:xfrm>
        </p:grpSpPr>
        <p:sp>
          <p:nvSpPr>
            <p:cNvPr id="214" name="Овал 213"/>
            <p:cNvSpPr/>
            <p:nvPr/>
          </p:nvSpPr>
          <p:spPr>
            <a:xfrm>
              <a:off x="9139290" y="5017496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5" name="Хорда 214"/>
            <p:cNvSpPr/>
            <p:nvPr/>
          </p:nvSpPr>
          <p:spPr>
            <a:xfrm>
              <a:off x="9139122" y="5016928"/>
              <a:ext cx="241200" cy="241200"/>
            </a:xfrm>
            <a:prstGeom prst="chord">
              <a:avLst>
                <a:gd name="adj1" fmla="val 5278013"/>
                <a:gd name="adj2" fmla="val 16292093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6" name="Группа 215"/>
          <p:cNvGrpSpPr/>
          <p:nvPr/>
        </p:nvGrpSpPr>
        <p:grpSpPr>
          <a:xfrm>
            <a:off x="8013037" y="5458323"/>
            <a:ext cx="241200" cy="241200"/>
            <a:chOff x="9139122" y="5016928"/>
            <a:chExt cx="241200" cy="241200"/>
          </a:xfrm>
        </p:grpSpPr>
        <p:sp>
          <p:nvSpPr>
            <p:cNvPr id="217" name="Овал 216"/>
            <p:cNvSpPr/>
            <p:nvPr/>
          </p:nvSpPr>
          <p:spPr>
            <a:xfrm>
              <a:off x="9139290" y="5017496"/>
              <a:ext cx="240632" cy="240632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8" name="Хорда 217"/>
            <p:cNvSpPr/>
            <p:nvPr/>
          </p:nvSpPr>
          <p:spPr>
            <a:xfrm>
              <a:off x="9139122" y="5016928"/>
              <a:ext cx="241200" cy="241200"/>
            </a:xfrm>
            <a:prstGeom prst="chord">
              <a:avLst>
                <a:gd name="adj1" fmla="val 5278013"/>
                <a:gd name="adj2" fmla="val 16292093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25" name="Прямая соединительная линия 224"/>
          <p:cNvCxnSpPr>
            <a:stCxn id="217" idx="6"/>
          </p:cNvCxnSpPr>
          <p:nvPr/>
        </p:nvCxnSpPr>
        <p:spPr>
          <a:xfrm flipV="1">
            <a:off x="8253837" y="5578923"/>
            <a:ext cx="791706" cy="2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>
            <a:stCxn id="201" idx="4"/>
            <a:endCxn id="218" idx="1"/>
          </p:cNvCxnSpPr>
          <p:nvPr/>
        </p:nvCxnSpPr>
        <p:spPr>
          <a:xfrm flipH="1">
            <a:off x="8136867" y="5204941"/>
            <a:ext cx="3993" cy="2534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Прямая соединительная линия 230"/>
          <p:cNvCxnSpPr/>
          <p:nvPr/>
        </p:nvCxnSpPr>
        <p:spPr>
          <a:xfrm>
            <a:off x="8261176" y="5078774"/>
            <a:ext cx="7843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Прямая соединительная линия 232"/>
          <p:cNvCxnSpPr>
            <a:endCxn id="209" idx="0"/>
          </p:cNvCxnSpPr>
          <p:nvPr/>
        </p:nvCxnSpPr>
        <p:spPr>
          <a:xfrm flipV="1">
            <a:off x="9166259" y="5199298"/>
            <a:ext cx="4395" cy="2590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1604405" y="2011508"/>
            <a:ext cx="8163031" cy="833728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1942738" y="4562438"/>
            <a:ext cx="1592390" cy="386622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17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Цель доклада – объяснить и научить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5" name="Объект 4"/>
          <p:cNvSpPr txBox="1">
            <a:spLocks/>
          </p:cNvSpPr>
          <p:nvPr/>
        </p:nvSpPr>
        <p:spPr>
          <a:xfrm>
            <a:off x="884652" y="2070513"/>
            <a:ext cx="10324686" cy="3878263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spcAft>
                <a:spcPts val="600"/>
              </a:spcAft>
              <a:buNone/>
            </a:pPr>
            <a:r>
              <a:rPr lang="ru-RU" dirty="0" smtClean="0"/>
              <a:t>Как работать на стыке процессов бизнес-анализа </a:t>
            </a:r>
            <a:br>
              <a:rPr lang="ru-RU" dirty="0" smtClean="0"/>
            </a:br>
            <a:r>
              <a:rPr lang="ru-RU" dirty="0" smtClean="0"/>
              <a:t>и управления проектом</a:t>
            </a:r>
          </a:p>
          <a:p>
            <a:pPr>
              <a:spcAft>
                <a:spcPts val="600"/>
              </a:spcAft>
            </a:pPr>
            <a:r>
              <a:rPr lang="ru-RU" sz="2000" dirty="0" smtClean="0"/>
              <a:t>На фазе реализации (</a:t>
            </a:r>
            <a:r>
              <a:rPr lang="en-US" sz="2000" dirty="0" smtClean="0"/>
              <a:t>Development</a:t>
            </a:r>
            <a:r>
              <a:rPr lang="ru-RU" sz="2000" dirty="0" smtClean="0"/>
              <a:t>,</a:t>
            </a:r>
            <a:r>
              <a:rPr lang="en-US" sz="2000" dirty="0" smtClean="0"/>
              <a:t> Delivery)</a:t>
            </a:r>
            <a:endParaRPr lang="ru-RU" sz="2000" dirty="0" smtClean="0"/>
          </a:p>
          <a:p>
            <a:pPr>
              <a:spcAft>
                <a:spcPts val="600"/>
              </a:spcAft>
            </a:pPr>
            <a:r>
              <a:rPr lang="ru-RU" sz="2000" dirty="0"/>
              <a:t>В</a:t>
            </a:r>
            <a:r>
              <a:rPr lang="ru-RU" sz="2000" dirty="0" smtClean="0"/>
              <a:t> проектах масштабом 20 тыс. чел.-ч. в год (</a:t>
            </a:r>
            <a:r>
              <a:rPr lang="ru-RU" sz="2000" dirty="0" err="1" smtClean="0"/>
              <a:t>ок</a:t>
            </a:r>
            <a:r>
              <a:rPr lang="ru-RU" sz="2000" dirty="0" smtClean="0"/>
              <a:t>. 10 </a:t>
            </a:r>
            <a:r>
              <a:rPr lang="en-US" sz="2000" dirty="0" smtClean="0"/>
              <a:t>FTE)</a:t>
            </a:r>
          </a:p>
          <a:p>
            <a:pPr>
              <a:spcAft>
                <a:spcPts val="600"/>
              </a:spcAft>
            </a:pPr>
            <a:r>
              <a:rPr lang="ru-RU" sz="2000" dirty="0" smtClean="0"/>
              <a:t>В российских компаниях и для российских заказчиков</a:t>
            </a:r>
          </a:p>
          <a:p>
            <a:pPr>
              <a:spcAft>
                <a:spcPts val="600"/>
              </a:spcAft>
            </a:pPr>
            <a:r>
              <a:rPr lang="ru-RU" sz="2000" dirty="0" smtClean="0"/>
              <a:t>В соответствии </a:t>
            </a:r>
            <a:r>
              <a:rPr lang="ru-RU" sz="2000" dirty="0" smtClean="0"/>
              <a:t>с паттерном</a:t>
            </a:r>
            <a:r>
              <a:rPr lang="ru-RU" sz="2000" dirty="0" smtClean="0"/>
              <a:t>, который использую я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dirty="0" smtClean="0"/>
              <a:t>Как мотивировать менеджмент</a:t>
            </a:r>
          </a:p>
          <a:p>
            <a:pPr>
              <a:spcAft>
                <a:spcPts val="600"/>
              </a:spcAft>
            </a:pPr>
            <a:r>
              <a:rPr lang="ru-RU" sz="2000" dirty="0" smtClean="0"/>
              <a:t>Через паттерны мотивации</a:t>
            </a:r>
          </a:p>
          <a:p>
            <a:pPr>
              <a:spcAft>
                <a:spcPts val="600"/>
              </a:spcAft>
            </a:pPr>
            <a:r>
              <a:rPr lang="ru-RU" sz="2000" dirty="0" smtClean="0"/>
              <a:t>Через паттерны лидерства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3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334625" cy="671517"/>
          </a:xfrm>
        </p:spPr>
        <p:txBody>
          <a:bodyPr/>
          <a:lstStyle/>
          <a:p>
            <a:r>
              <a:rPr lang="ru-RU" dirty="0" smtClean="0"/>
              <a:t>Типы руководителей по доминирующему </a:t>
            </a:r>
            <a:r>
              <a:rPr lang="ru-RU" dirty="0" err="1" smtClean="0"/>
              <a:t>мотиватору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054632"/>
              </p:ext>
            </p:extLst>
          </p:nvPr>
        </p:nvGraphicFramePr>
        <p:xfrm>
          <a:off x="984999" y="2060575"/>
          <a:ext cx="10332000" cy="39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6000">
                  <a:extLst>
                    <a:ext uri="{9D8B030D-6E8A-4147-A177-3AD203B41FA5}">
                      <a16:colId xmlns:a16="http://schemas.microsoft.com/office/drawing/2014/main" val="2791380868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828040015"/>
                    </a:ext>
                  </a:extLst>
                </a:gridCol>
                <a:gridCol w="3276000">
                  <a:extLst>
                    <a:ext uri="{9D8B030D-6E8A-4147-A177-3AD203B41FA5}">
                      <a16:colId xmlns:a16="http://schemas.microsoft.com/office/drawing/2014/main" val="278407404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1048906844"/>
                    </a:ext>
                  </a:extLst>
                </a:gridCol>
                <a:gridCol w="3276000">
                  <a:extLst>
                    <a:ext uri="{9D8B030D-6E8A-4147-A177-3AD203B41FA5}">
                      <a16:colId xmlns:a16="http://schemas.microsoft.com/office/drawing/2014/main" val="286212984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Мотиватор – отношение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Мотиватор – достижения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DC9F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Мотиватор – рост</a:t>
                      </a:r>
                      <a:endParaRPr lang="ru-RU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A5A0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307703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Защитник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надежность, предсказуемость, стабильность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Директор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власть, влияние, контроль </a:t>
                      </a:r>
                      <a:b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над людьми и ресурсами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DC9F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Творец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инновации, поддержка нового, раскрытие творческого потенциала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A5A0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86043085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Товарищ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чувство причастности, дружба, удовлетворение от общения</a:t>
                      </a:r>
                      <a:endParaRPr lang="ru-RU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ru-RU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Созидатель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деньги, удовлетворение материальных потребностей, высокий уровень жизни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Свободолюбец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свобода, независимость, возможность принимать собственные решения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706634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Звезда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признание, уважение, </a:t>
                      </a:r>
                      <a:b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одобрение окружающих</a:t>
                      </a:r>
                      <a:endParaRPr lang="ru-RU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ru-RU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Эксперт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знания, совершенное владение предметом, его углубленное изучение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Искатель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смысл, создание </a:t>
                      </a:r>
                      <a:b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ru-RU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чего-то значимого и ценного</a:t>
                      </a:r>
                      <a:endParaRPr lang="ru-RU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1950209"/>
                  </a:ext>
                </a:extLst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4402667" y="2080453"/>
            <a:ext cx="3469124" cy="4048885"/>
          </a:xfrm>
          <a:prstGeom prst="roundRect">
            <a:avLst>
              <a:gd name="adj" fmla="val 12081"/>
            </a:avLst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41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2" y="1244595"/>
            <a:ext cx="10754071" cy="671517"/>
          </a:xfrm>
        </p:spPr>
        <p:txBody>
          <a:bodyPr/>
          <a:lstStyle/>
          <a:p>
            <a:r>
              <a:rPr lang="ru-RU" spc="-30" dirty="0" smtClean="0"/>
              <a:t>Анализируем. Планируем. Действуем</a:t>
            </a:r>
            <a:endParaRPr lang="ru-RU" spc="-3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3" y="2060574"/>
            <a:ext cx="8824222" cy="3878263"/>
          </a:xfrm>
        </p:spPr>
        <p:txBody>
          <a:bodyPr/>
          <a:lstStyle/>
          <a:p>
            <a:r>
              <a:rPr lang="ru-RU" sz="2000" dirty="0" smtClean="0"/>
              <a:t>Определяем стиль управления</a:t>
            </a:r>
          </a:p>
          <a:p>
            <a:r>
              <a:rPr lang="ru-RU" sz="2000" dirty="0" smtClean="0"/>
              <a:t>Выявляем доминирующий </a:t>
            </a:r>
            <a:r>
              <a:rPr lang="ru-RU" sz="2000" dirty="0" err="1" smtClean="0"/>
              <a:t>мотиватор</a:t>
            </a:r>
            <a:endParaRPr lang="ru-RU" sz="2000" dirty="0" smtClean="0"/>
          </a:p>
          <a:p>
            <a:r>
              <a:rPr lang="ru-RU" sz="2000" dirty="0" smtClean="0"/>
              <a:t>Определяем потребность (нужду)</a:t>
            </a:r>
          </a:p>
          <a:p>
            <a:r>
              <a:rPr lang="ru-RU" sz="2000" dirty="0" smtClean="0"/>
              <a:t>Вырабатываем стратегию воздействия</a:t>
            </a:r>
          </a:p>
          <a:p>
            <a:r>
              <a:rPr lang="ru-RU" sz="2000" dirty="0" smtClean="0"/>
              <a:t>Выстраиваем переговорную тактику</a:t>
            </a:r>
          </a:p>
          <a:p>
            <a:r>
              <a:rPr lang="ru-RU" sz="2000" dirty="0" smtClean="0"/>
              <a:t>Действуем</a:t>
            </a:r>
          </a:p>
          <a:p>
            <a:r>
              <a:rPr lang="ru-RU" sz="2000" dirty="0" smtClean="0"/>
              <a:t>Анализируем эффект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006699"/>
                </a:solidFill>
              </a:rPr>
              <a:t>С первого раза может не получиться! </a:t>
            </a:r>
            <a:endParaRPr lang="ru-RU" b="1" dirty="0">
              <a:solidFill>
                <a:srgbClr val="006699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92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Пример 1: </a:t>
            </a:r>
            <a:r>
              <a:rPr lang="ru-RU" dirty="0" smtClean="0"/>
              <a:t>Контролер </a:t>
            </a:r>
            <a:r>
              <a:rPr lang="ru-RU" dirty="0" smtClean="0"/>
              <a:t>+ </a:t>
            </a:r>
            <a:r>
              <a:rPr lang="ru-RU" dirty="0" smtClean="0"/>
              <a:t>Директор</a:t>
            </a:r>
            <a:endParaRPr lang="ru-RU" dirty="0"/>
          </a:p>
        </p:txBody>
      </p:sp>
      <p:sp>
        <p:nvSpPr>
          <p:cNvPr id="6" name="Полилиния 5"/>
          <p:cNvSpPr/>
          <p:nvPr/>
        </p:nvSpPr>
        <p:spPr>
          <a:xfrm>
            <a:off x="3965574" y="2187451"/>
            <a:ext cx="6487160" cy="999865"/>
          </a:xfrm>
          <a:custGeom>
            <a:avLst/>
            <a:gdLst>
              <a:gd name="connsiteX0" fmla="*/ 166647 w 999864"/>
              <a:gd name="connsiteY0" fmla="*/ 0 h 6487159"/>
              <a:gd name="connsiteX1" fmla="*/ 833217 w 999864"/>
              <a:gd name="connsiteY1" fmla="*/ 0 h 6487159"/>
              <a:gd name="connsiteX2" fmla="*/ 999864 w 999864"/>
              <a:gd name="connsiteY2" fmla="*/ 166647 h 6487159"/>
              <a:gd name="connsiteX3" fmla="*/ 999864 w 999864"/>
              <a:gd name="connsiteY3" fmla="*/ 6487159 h 6487159"/>
              <a:gd name="connsiteX4" fmla="*/ 999864 w 999864"/>
              <a:gd name="connsiteY4" fmla="*/ 6487159 h 6487159"/>
              <a:gd name="connsiteX5" fmla="*/ 0 w 999864"/>
              <a:gd name="connsiteY5" fmla="*/ 6487159 h 6487159"/>
              <a:gd name="connsiteX6" fmla="*/ 0 w 999864"/>
              <a:gd name="connsiteY6" fmla="*/ 6487159 h 6487159"/>
              <a:gd name="connsiteX7" fmla="*/ 0 w 999864"/>
              <a:gd name="connsiteY7" fmla="*/ 166647 h 6487159"/>
              <a:gd name="connsiteX8" fmla="*/ 166647 w 999864"/>
              <a:gd name="connsiteY8" fmla="*/ 0 h 648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9864" h="6487159">
                <a:moveTo>
                  <a:pt x="999864" y="1081215"/>
                </a:moveTo>
                <a:lnTo>
                  <a:pt x="999864" y="5405944"/>
                </a:lnTo>
                <a:cubicBezTo>
                  <a:pt x="999864" y="6003083"/>
                  <a:pt x="988364" y="6487156"/>
                  <a:pt x="974179" y="6487156"/>
                </a:cubicBezTo>
                <a:lnTo>
                  <a:pt x="0" y="6487156"/>
                </a:lnTo>
                <a:lnTo>
                  <a:pt x="0" y="6487156"/>
                </a:lnTo>
                <a:lnTo>
                  <a:pt x="0" y="3"/>
                </a:lnTo>
                <a:lnTo>
                  <a:pt x="0" y="3"/>
                </a:lnTo>
                <a:lnTo>
                  <a:pt x="974179" y="3"/>
                </a:lnTo>
                <a:cubicBezTo>
                  <a:pt x="988364" y="3"/>
                  <a:pt x="999864" y="484076"/>
                  <a:pt x="999864" y="1081215"/>
                </a:cubicBezTo>
                <a:close/>
              </a:path>
            </a:pathLst>
          </a:custGeom>
          <a:solidFill>
            <a:srgbClr val="D1E9F7">
              <a:alpha val="90000"/>
            </a:srgbClr>
          </a:solidFill>
          <a:ln>
            <a:noFill/>
          </a:ln>
        </p:spPr>
        <p:style>
          <a:ln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1" tIns="83099" rIns="117389" bIns="83100" numCol="1" spcCol="1270" anchor="ctr" anchorCtr="0">
            <a:noAutofit/>
          </a:bodyPr>
          <a:lstStyle/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Обладает сильным авторитетом в команде</a:t>
            </a:r>
          </a:p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Непосредственно руководит командой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982663" y="2062467"/>
            <a:ext cx="3008311" cy="1249830"/>
          </a:xfrm>
          <a:custGeom>
            <a:avLst/>
            <a:gdLst>
              <a:gd name="connsiteX0" fmla="*/ 0 w 3649027"/>
              <a:gd name="connsiteY0" fmla="*/ 208309 h 1249830"/>
              <a:gd name="connsiteX1" fmla="*/ 208309 w 3649027"/>
              <a:gd name="connsiteY1" fmla="*/ 0 h 1249830"/>
              <a:gd name="connsiteX2" fmla="*/ 3440718 w 3649027"/>
              <a:gd name="connsiteY2" fmla="*/ 0 h 1249830"/>
              <a:gd name="connsiteX3" fmla="*/ 3649027 w 3649027"/>
              <a:gd name="connsiteY3" fmla="*/ 208309 h 1249830"/>
              <a:gd name="connsiteX4" fmla="*/ 3649027 w 3649027"/>
              <a:gd name="connsiteY4" fmla="*/ 1041521 h 1249830"/>
              <a:gd name="connsiteX5" fmla="*/ 3440718 w 3649027"/>
              <a:gd name="connsiteY5" fmla="*/ 1249830 h 1249830"/>
              <a:gd name="connsiteX6" fmla="*/ 208309 w 3649027"/>
              <a:gd name="connsiteY6" fmla="*/ 1249830 h 1249830"/>
              <a:gd name="connsiteX7" fmla="*/ 0 w 3649027"/>
              <a:gd name="connsiteY7" fmla="*/ 1041521 h 1249830"/>
              <a:gd name="connsiteX8" fmla="*/ 0 w 3649027"/>
              <a:gd name="connsiteY8" fmla="*/ 208309 h 1249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49027" h="1249830">
                <a:moveTo>
                  <a:pt x="0" y="208309"/>
                </a:moveTo>
                <a:cubicBezTo>
                  <a:pt x="0" y="93263"/>
                  <a:pt x="93263" y="0"/>
                  <a:pt x="208309" y="0"/>
                </a:cubicBezTo>
                <a:lnTo>
                  <a:pt x="3440718" y="0"/>
                </a:lnTo>
                <a:cubicBezTo>
                  <a:pt x="3555764" y="0"/>
                  <a:pt x="3649027" y="93263"/>
                  <a:pt x="3649027" y="208309"/>
                </a:cubicBezTo>
                <a:lnTo>
                  <a:pt x="3649027" y="1041521"/>
                </a:lnTo>
                <a:cubicBezTo>
                  <a:pt x="3649027" y="1156567"/>
                  <a:pt x="3555764" y="1249830"/>
                  <a:pt x="3440718" y="1249830"/>
                </a:cubicBezTo>
                <a:lnTo>
                  <a:pt x="208309" y="1249830"/>
                </a:lnTo>
                <a:cubicBezTo>
                  <a:pt x="93263" y="1249830"/>
                  <a:pt x="0" y="1156567"/>
                  <a:pt x="0" y="1041521"/>
                </a:cubicBezTo>
                <a:lnTo>
                  <a:pt x="0" y="208309"/>
                </a:lnTo>
                <a:close/>
              </a:path>
            </a:pathLst>
          </a:custGeom>
          <a:solidFill>
            <a:srgbClr val="006699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982" tIns="131497" rIns="201982" bIns="131497" numCol="1" spcCol="1270" anchor="ctr" anchorCtr="0">
            <a:noAutofit/>
          </a:bodyPr>
          <a:lstStyle/>
          <a:p>
            <a:pPr lvl="0" algn="ctr" defTabSz="1644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Особенности контролера</a:t>
            </a:r>
            <a:endParaRPr lang="ru-RU" sz="2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3965574" y="3499773"/>
            <a:ext cx="6487160" cy="999865"/>
          </a:xfrm>
          <a:custGeom>
            <a:avLst/>
            <a:gdLst>
              <a:gd name="connsiteX0" fmla="*/ 166647 w 999864"/>
              <a:gd name="connsiteY0" fmla="*/ 0 h 6487159"/>
              <a:gd name="connsiteX1" fmla="*/ 833217 w 999864"/>
              <a:gd name="connsiteY1" fmla="*/ 0 h 6487159"/>
              <a:gd name="connsiteX2" fmla="*/ 999864 w 999864"/>
              <a:gd name="connsiteY2" fmla="*/ 166647 h 6487159"/>
              <a:gd name="connsiteX3" fmla="*/ 999864 w 999864"/>
              <a:gd name="connsiteY3" fmla="*/ 6487159 h 6487159"/>
              <a:gd name="connsiteX4" fmla="*/ 999864 w 999864"/>
              <a:gd name="connsiteY4" fmla="*/ 6487159 h 6487159"/>
              <a:gd name="connsiteX5" fmla="*/ 0 w 999864"/>
              <a:gd name="connsiteY5" fmla="*/ 6487159 h 6487159"/>
              <a:gd name="connsiteX6" fmla="*/ 0 w 999864"/>
              <a:gd name="connsiteY6" fmla="*/ 6487159 h 6487159"/>
              <a:gd name="connsiteX7" fmla="*/ 0 w 999864"/>
              <a:gd name="connsiteY7" fmla="*/ 166647 h 6487159"/>
              <a:gd name="connsiteX8" fmla="*/ 166647 w 999864"/>
              <a:gd name="connsiteY8" fmla="*/ 0 h 648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9864" h="6487159">
                <a:moveTo>
                  <a:pt x="999864" y="1081215"/>
                </a:moveTo>
                <a:lnTo>
                  <a:pt x="999864" y="5405944"/>
                </a:lnTo>
                <a:cubicBezTo>
                  <a:pt x="999864" y="6003083"/>
                  <a:pt x="988364" y="6487156"/>
                  <a:pt x="974179" y="6487156"/>
                </a:cubicBezTo>
                <a:lnTo>
                  <a:pt x="0" y="6487156"/>
                </a:lnTo>
                <a:lnTo>
                  <a:pt x="0" y="6487156"/>
                </a:lnTo>
                <a:lnTo>
                  <a:pt x="0" y="3"/>
                </a:lnTo>
                <a:lnTo>
                  <a:pt x="0" y="3"/>
                </a:lnTo>
                <a:lnTo>
                  <a:pt x="974179" y="3"/>
                </a:lnTo>
                <a:cubicBezTo>
                  <a:pt x="988364" y="3"/>
                  <a:pt x="999864" y="484076"/>
                  <a:pt x="999864" y="1081215"/>
                </a:cubicBezTo>
                <a:close/>
              </a:path>
            </a:pathLst>
          </a:custGeom>
          <a:solidFill>
            <a:srgbClr val="F3DAC5">
              <a:alpha val="90000"/>
            </a:srgbClr>
          </a:solidFill>
          <a:ln>
            <a:noFill/>
          </a:ln>
        </p:spPr>
        <p:style>
          <a:lnRef idx="2">
            <a:schemeClr val="accent2">
              <a:tint val="40000"/>
              <a:alpha val="90000"/>
              <a:hueOff val="-2737846"/>
              <a:satOff val="-2275"/>
              <a:lumOff val="160"/>
              <a:alphaOff val="0"/>
            </a:schemeClr>
          </a:lnRef>
          <a:fillRef idx="1">
            <a:schemeClr val="accent2">
              <a:tint val="40000"/>
              <a:alpha val="90000"/>
              <a:hueOff val="-2737846"/>
              <a:satOff val="-2275"/>
              <a:lumOff val="160"/>
              <a:alphaOff val="0"/>
            </a:schemeClr>
          </a:fillRef>
          <a:effectRef idx="0">
            <a:schemeClr val="accent2">
              <a:tint val="40000"/>
              <a:alpha val="90000"/>
              <a:hueOff val="-2737846"/>
              <a:satOff val="-2275"/>
              <a:lumOff val="16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1" tIns="83099" rIns="117389" bIns="83100" numCol="1" spcCol="1270" anchor="ctr" anchorCtr="0">
            <a:noAutofit/>
          </a:bodyPr>
          <a:lstStyle/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Важны власть,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влияние, контроль</a:t>
            </a:r>
          </a:p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важны автономность, достижения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982663" y="3374790"/>
            <a:ext cx="3008312" cy="1249830"/>
          </a:xfrm>
          <a:custGeom>
            <a:avLst/>
            <a:gdLst>
              <a:gd name="connsiteX0" fmla="*/ 0 w 3649027"/>
              <a:gd name="connsiteY0" fmla="*/ 208309 h 1249830"/>
              <a:gd name="connsiteX1" fmla="*/ 208309 w 3649027"/>
              <a:gd name="connsiteY1" fmla="*/ 0 h 1249830"/>
              <a:gd name="connsiteX2" fmla="*/ 3440718 w 3649027"/>
              <a:gd name="connsiteY2" fmla="*/ 0 h 1249830"/>
              <a:gd name="connsiteX3" fmla="*/ 3649027 w 3649027"/>
              <a:gd name="connsiteY3" fmla="*/ 208309 h 1249830"/>
              <a:gd name="connsiteX4" fmla="*/ 3649027 w 3649027"/>
              <a:gd name="connsiteY4" fmla="*/ 1041521 h 1249830"/>
              <a:gd name="connsiteX5" fmla="*/ 3440718 w 3649027"/>
              <a:gd name="connsiteY5" fmla="*/ 1249830 h 1249830"/>
              <a:gd name="connsiteX6" fmla="*/ 208309 w 3649027"/>
              <a:gd name="connsiteY6" fmla="*/ 1249830 h 1249830"/>
              <a:gd name="connsiteX7" fmla="*/ 0 w 3649027"/>
              <a:gd name="connsiteY7" fmla="*/ 1041521 h 1249830"/>
              <a:gd name="connsiteX8" fmla="*/ 0 w 3649027"/>
              <a:gd name="connsiteY8" fmla="*/ 208309 h 1249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49027" h="1249830">
                <a:moveTo>
                  <a:pt x="0" y="208309"/>
                </a:moveTo>
                <a:cubicBezTo>
                  <a:pt x="0" y="93263"/>
                  <a:pt x="93263" y="0"/>
                  <a:pt x="208309" y="0"/>
                </a:cubicBezTo>
                <a:lnTo>
                  <a:pt x="3440718" y="0"/>
                </a:lnTo>
                <a:cubicBezTo>
                  <a:pt x="3555764" y="0"/>
                  <a:pt x="3649027" y="93263"/>
                  <a:pt x="3649027" y="208309"/>
                </a:cubicBezTo>
                <a:lnTo>
                  <a:pt x="3649027" y="1041521"/>
                </a:lnTo>
                <a:cubicBezTo>
                  <a:pt x="3649027" y="1156567"/>
                  <a:pt x="3555764" y="1249830"/>
                  <a:pt x="3440718" y="1249830"/>
                </a:cubicBezTo>
                <a:lnTo>
                  <a:pt x="208309" y="1249830"/>
                </a:lnTo>
                <a:cubicBezTo>
                  <a:pt x="93263" y="1249830"/>
                  <a:pt x="0" y="1156567"/>
                  <a:pt x="0" y="1041521"/>
                </a:cubicBezTo>
                <a:lnTo>
                  <a:pt x="0" y="208309"/>
                </a:lnTo>
                <a:close/>
              </a:path>
            </a:pathLst>
          </a:custGeom>
          <a:solidFill>
            <a:srgbClr val="E1A57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2355276"/>
              <a:satOff val="-3145"/>
              <a:lumOff val="1863"/>
              <a:alphaOff val="0"/>
            </a:schemeClr>
          </a:fillRef>
          <a:effectRef idx="0">
            <a:schemeClr val="accent2">
              <a:hueOff val="-2355276"/>
              <a:satOff val="-3145"/>
              <a:lumOff val="18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982" tIns="131497" rIns="201982" bIns="131497" numCol="1" spcCol="1270" anchor="ctr" anchorCtr="0">
            <a:noAutofit/>
          </a:bodyPr>
          <a:lstStyle/>
          <a:p>
            <a:pPr lvl="0" algn="ctr" defTabSz="1644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директора</a:t>
            </a:r>
            <a:endParaRPr lang="ru-RU" sz="2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3965574" y="4812095"/>
            <a:ext cx="6487160" cy="999865"/>
          </a:xfrm>
          <a:custGeom>
            <a:avLst/>
            <a:gdLst>
              <a:gd name="connsiteX0" fmla="*/ 166647 w 999864"/>
              <a:gd name="connsiteY0" fmla="*/ 0 h 6487159"/>
              <a:gd name="connsiteX1" fmla="*/ 833217 w 999864"/>
              <a:gd name="connsiteY1" fmla="*/ 0 h 6487159"/>
              <a:gd name="connsiteX2" fmla="*/ 999864 w 999864"/>
              <a:gd name="connsiteY2" fmla="*/ 166647 h 6487159"/>
              <a:gd name="connsiteX3" fmla="*/ 999864 w 999864"/>
              <a:gd name="connsiteY3" fmla="*/ 6487159 h 6487159"/>
              <a:gd name="connsiteX4" fmla="*/ 999864 w 999864"/>
              <a:gd name="connsiteY4" fmla="*/ 6487159 h 6487159"/>
              <a:gd name="connsiteX5" fmla="*/ 0 w 999864"/>
              <a:gd name="connsiteY5" fmla="*/ 6487159 h 6487159"/>
              <a:gd name="connsiteX6" fmla="*/ 0 w 999864"/>
              <a:gd name="connsiteY6" fmla="*/ 6487159 h 6487159"/>
              <a:gd name="connsiteX7" fmla="*/ 0 w 999864"/>
              <a:gd name="connsiteY7" fmla="*/ 166647 h 6487159"/>
              <a:gd name="connsiteX8" fmla="*/ 166647 w 999864"/>
              <a:gd name="connsiteY8" fmla="*/ 0 h 648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9864" h="6487159">
                <a:moveTo>
                  <a:pt x="999864" y="1081215"/>
                </a:moveTo>
                <a:lnTo>
                  <a:pt x="999864" y="5405944"/>
                </a:lnTo>
                <a:cubicBezTo>
                  <a:pt x="999864" y="6003083"/>
                  <a:pt x="988364" y="6487156"/>
                  <a:pt x="974179" y="6487156"/>
                </a:cubicBezTo>
                <a:lnTo>
                  <a:pt x="0" y="6487156"/>
                </a:lnTo>
                <a:lnTo>
                  <a:pt x="0" y="6487156"/>
                </a:lnTo>
                <a:lnTo>
                  <a:pt x="0" y="3"/>
                </a:lnTo>
                <a:lnTo>
                  <a:pt x="0" y="3"/>
                </a:lnTo>
                <a:lnTo>
                  <a:pt x="974179" y="3"/>
                </a:lnTo>
                <a:cubicBezTo>
                  <a:pt x="988364" y="3"/>
                  <a:pt x="999864" y="484076"/>
                  <a:pt x="999864" y="1081215"/>
                </a:cubicBezTo>
                <a:close/>
              </a:path>
            </a:pathLst>
          </a:custGeom>
          <a:solidFill>
            <a:srgbClr val="D4D2DC">
              <a:alpha val="89804"/>
            </a:srgbClr>
          </a:solidFill>
          <a:ln>
            <a:noFill/>
          </a:ln>
        </p:spPr>
        <p:style>
          <a:lnRef idx="2">
            <a:schemeClr val="accent2">
              <a:tint val="40000"/>
              <a:alpha val="90000"/>
              <a:hueOff val="-5475692"/>
              <a:satOff val="-4550"/>
              <a:lumOff val="319"/>
              <a:alphaOff val="0"/>
            </a:schemeClr>
          </a:lnRef>
          <a:fillRef idx="1">
            <a:schemeClr val="accent2">
              <a:tint val="40000"/>
              <a:alpha val="90000"/>
              <a:hueOff val="-5475692"/>
              <a:satOff val="-4550"/>
              <a:lumOff val="319"/>
              <a:alphaOff val="0"/>
            </a:schemeClr>
          </a:fillRef>
          <a:effectRef idx="0">
            <a:schemeClr val="accent2">
              <a:tint val="40000"/>
              <a:alpha val="90000"/>
              <a:hueOff val="-5475692"/>
              <a:satOff val="-4550"/>
              <a:lumOff val="31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1" tIns="83100" rIns="117389" bIns="83099" numCol="1" spcCol="1270" anchor="ctr" anchorCtr="0">
            <a:noAutofit/>
          </a:bodyPr>
          <a:lstStyle/>
          <a:p>
            <a:pPr marL="285750" lvl="1" indent="-2857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sz="18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Убеждать через авторитет, уважение</a:t>
            </a:r>
          </a:p>
          <a:p>
            <a:pPr marL="285750" lvl="1" indent="-2857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sz="18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Убеждать через проблемы: потеря контроля</a:t>
            </a:r>
            <a:endParaRPr lang="ru-RU" sz="18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sz="18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предлагать достижения, результат</a:t>
            </a:r>
            <a:endParaRPr lang="ru-RU" sz="18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982663" y="4687112"/>
            <a:ext cx="3008312" cy="1249830"/>
          </a:xfrm>
          <a:custGeom>
            <a:avLst/>
            <a:gdLst>
              <a:gd name="connsiteX0" fmla="*/ 0 w 3649027"/>
              <a:gd name="connsiteY0" fmla="*/ 208309 h 1249830"/>
              <a:gd name="connsiteX1" fmla="*/ 208309 w 3649027"/>
              <a:gd name="connsiteY1" fmla="*/ 0 h 1249830"/>
              <a:gd name="connsiteX2" fmla="*/ 3440718 w 3649027"/>
              <a:gd name="connsiteY2" fmla="*/ 0 h 1249830"/>
              <a:gd name="connsiteX3" fmla="*/ 3649027 w 3649027"/>
              <a:gd name="connsiteY3" fmla="*/ 208309 h 1249830"/>
              <a:gd name="connsiteX4" fmla="*/ 3649027 w 3649027"/>
              <a:gd name="connsiteY4" fmla="*/ 1041521 h 1249830"/>
              <a:gd name="connsiteX5" fmla="*/ 3440718 w 3649027"/>
              <a:gd name="connsiteY5" fmla="*/ 1249830 h 1249830"/>
              <a:gd name="connsiteX6" fmla="*/ 208309 w 3649027"/>
              <a:gd name="connsiteY6" fmla="*/ 1249830 h 1249830"/>
              <a:gd name="connsiteX7" fmla="*/ 0 w 3649027"/>
              <a:gd name="connsiteY7" fmla="*/ 1041521 h 1249830"/>
              <a:gd name="connsiteX8" fmla="*/ 0 w 3649027"/>
              <a:gd name="connsiteY8" fmla="*/ 208309 h 1249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49027" h="1249830">
                <a:moveTo>
                  <a:pt x="0" y="208309"/>
                </a:moveTo>
                <a:cubicBezTo>
                  <a:pt x="0" y="93263"/>
                  <a:pt x="93263" y="0"/>
                  <a:pt x="208309" y="0"/>
                </a:cubicBezTo>
                <a:lnTo>
                  <a:pt x="3440718" y="0"/>
                </a:lnTo>
                <a:cubicBezTo>
                  <a:pt x="3555764" y="0"/>
                  <a:pt x="3649027" y="93263"/>
                  <a:pt x="3649027" y="208309"/>
                </a:cubicBezTo>
                <a:lnTo>
                  <a:pt x="3649027" y="1041521"/>
                </a:lnTo>
                <a:cubicBezTo>
                  <a:pt x="3649027" y="1156567"/>
                  <a:pt x="3555764" y="1249830"/>
                  <a:pt x="3440718" y="1249830"/>
                </a:cubicBezTo>
                <a:lnTo>
                  <a:pt x="208309" y="1249830"/>
                </a:lnTo>
                <a:cubicBezTo>
                  <a:pt x="93263" y="1249830"/>
                  <a:pt x="0" y="1156567"/>
                  <a:pt x="0" y="1041521"/>
                </a:cubicBezTo>
                <a:lnTo>
                  <a:pt x="0" y="208309"/>
                </a:lnTo>
                <a:close/>
              </a:path>
            </a:pathLst>
          </a:custGeom>
          <a:solidFill>
            <a:srgbClr val="A5A0B6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2355276"/>
              <a:satOff val="-3145"/>
              <a:lumOff val="1863"/>
              <a:alphaOff val="0"/>
            </a:schemeClr>
          </a:fillRef>
          <a:effectRef idx="0">
            <a:schemeClr val="accent2">
              <a:hueOff val="-2355276"/>
              <a:satOff val="-3145"/>
              <a:lumOff val="18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982" tIns="131497" rIns="201982" bIns="131497" numCol="1" spcCol="1270" anchor="ctr" anchorCtr="0">
            <a:noAutofit/>
          </a:bodyPr>
          <a:lstStyle/>
          <a:p>
            <a:pPr algn="ctr" defTabSz="1644650">
              <a:lnSpc>
                <a:spcPct val="90000"/>
              </a:lnSpc>
              <a:spcAft>
                <a:spcPct val="35000"/>
              </a:spcAf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Наши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44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Пример 2: </a:t>
            </a:r>
            <a:r>
              <a:rPr lang="ru-RU" dirty="0" smtClean="0"/>
              <a:t>Доверитель </a:t>
            </a:r>
            <a:r>
              <a:rPr lang="ru-RU" dirty="0" smtClean="0"/>
              <a:t>+ </a:t>
            </a:r>
            <a:r>
              <a:rPr lang="ru-RU" dirty="0" smtClean="0"/>
              <a:t>Эксперт</a:t>
            </a:r>
            <a:endParaRPr lang="ru-RU" dirty="0"/>
          </a:p>
        </p:txBody>
      </p:sp>
      <p:sp>
        <p:nvSpPr>
          <p:cNvPr id="6" name="Полилиния 5"/>
          <p:cNvSpPr/>
          <p:nvPr/>
        </p:nvSpPr>
        <p:spPr>
          <a:xfrm>
            <a:off x="3965574" y="2187451"/>
            <a:ext cx="6487160" cy="999865"/>
          </a:xfrm>
          <a:custGeom>
            <a:avLst/>
            <a:gdLst>
              <a:gd name="connsiteX0" fmla="*/ 166647 w 999864"/>
              <a:gd name="connsiteY0" fmla="*/ 0 h 6487159"/>
              <a:gd name="connsiteX1" fmla="*/ 833217 w 999864"/>
              <a:gd name="connsiteY1" fmla="*/ 0 h 6487159"/>
              <a:gd name="connsiteX2" fmla="*/ 999864 w 999864"/>
              <a:gd name="connsiteY2" fmla="*/ 166647 h 6487159"/>
              <a:gd name="connsiteX3" fmla="*/ 999864 w 999864"/>
              <a:gd name="connsiteY3" fmla="*/ 6487159 h 6487159"/>
              <a:gd name="connsiteX4" fmla="*/ 999864 w 999864"/>
              <a:gd name="connsiteY4" fmla="*/ 6487159 h 6487159"/>
              <a:gd name="connsiteX5" fmla="*/ 0 w 999864"/>
              <a:gd name="connsiteY5" fmla="*/ 6487159 h 6487159"/>
              <a:gd name="connsiteX6" fmla="*/ 0 w 999864"/>
              <a:gd name="connsiteY6" fmla="*/ 6487159 h 6487159"/>
              <a:gd name="connsiteX7" fmla="*/ 0 w 999864"/>
              <a:gd name="connsiteY7" fmla="*/ 166647 h 6487159"/>
              <a:gd name="connsiteX8" fmla="*/ 166647 w 999864"/>
              <a:gd name="connsiteY8" fmla="*/ 0 h 648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9864" h="6487159">
                <a:moveTo>
                  <a:pt x="999864" y="1081215"/>
                </a:moveTo>
                <a:lnTo>
                  <a:pt x="999864" y="5405944"/>
                </a:lnTo>
                <a:cubicBezTo>
                  <a:pt x="999864" y="6003083"/>
                  <a:pt x="988364" y="6487156"/>
                  <a:pt x="974179" y="6487156"/>
                </a:cubicBezTo>
                <a:lnTo>
                  <a:pt x="0" y="6487156"/>
                </a:lnTo>
                <a:lnTo>
                  <a:pt x="0" y="6487156"/>
                </a:lnTo>
                <a:lnTo>
                  <a:pt x="0" y="3"/>
                </a:lnTo>
                <a:lnTo>
                  <a:pt x="0" y="3"/>
                </a:lnTo>
                <a:lnTo>
                  <a:pt x="974179" y="3"/>
                </a:lnTo>
                <a:cubicBezTo>
                  <a:pt x="988364" y="3"/>
                  <a:pt x="999864" y="484076"/>
                  <a:pt x="999864" y="1081215"/>
                </a:cubicBezTo>
                <a:close/>
              </a:path>
            </a:pathLst>
          </a:custGeom>
          <a:solidFill>
            <a:srgbClr val="D1E9F7">
              <a:alpha val="90000"/>
            </a:srgbClr>
          </a:solidFill>
          <a:ln>
            <a:noFill/>
          </a:ln>
        </p:spPr>
        <p:style>
          <a:ln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1" tIns="83099" rIns="117389" bIns="83100" numCol="1" spcCol="1270" anchor="ctr" anchorCtr="0">
            <a:noAutofit/>
          </a:bodyPr>
          <a:lstStyle/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Обладает сильным авторитетом в команде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 автономными командами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982663" y="2062467"/>
            <a:ext cx="3008311" cy="1249830"/>
          </a:xfrm>
          <a:custGeom>
            <a:avLst/>
            <a:gdLst>
              <a:gd name="connsiteX0" fmla="*/ 0 w 3649027"/>
              <a:gd name="connsiteY0" fmla="*/ 208309 h 1249830"/>
              <a:gd name="connsiteX1" fmla="*/ 208309 w 3649027"/>
              <a:gd name="connsiteY1" fmla="*/ 0 h 1249830"/>
              <a:gd name="connsiteX2" fmla="*/ 3440718 w 3649027"/>
              <a:gd name="connsiteY2" fmla="*/ 0 h 1249830"/>
              <a:gd name="connsiteX3" fmla="*/ 3649027 w 3649027"/>
              <a:gd name="connsiteY3" fmla="*/ 208309 h 1249830"/>
              <a:gd name="connsiteX4" fmla="*/ 3649027 w 3649027"/>
              <a:gd name="connsiteY4" fmla="*/ 1041521 h 1249830"/>
              <a:gd name="connsiteX5" fmla="*/ 3440718 w 3649027"/>
              <a:gd name="connsiteY5" fmla="*/ 1249830 h 1249830"/>
              <a:gd name="connsiteX6" fmla="*/ 208309 w 3649027"/>
              <a:gd name="connsiteY6" fmla="*/ 1249830 h 1249830"/>
              <a:gd name="connsiteX7" fmla="*/ 0 w 3649027"/>
              <a:gd name="connsiteY7" fmla="*/ 1041521 h 1249830"/>
              <a:gd name="connsiteX8" fmla="*/ 0 w 3649027"/>
              <a:gd name="connsiteY8" fmla="*/ 208309 h 1249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49027" h="1249830">
                <a:moveTo>
                  <a:pt x="0" y="208309"/>
                </a:moveTo>
                <a:cubicBezTo>
                  <a:pt x="0" y="93263"/>
                  <a:pt x="93263" y="0"/>
                  <a:pt x="208309" y="0"/>
                </a:cubicBezTo>
                <a:lnTo>
                  <a:pt x="3440718" y="0"/>
                </a:lnTo>
                <a:cubicBezTo>
                  <a:pt x="3555764" y="0"/>
                  <a:pt x="3649027" y="93263"/>
                  <a:pt x="3649027" y="208309"/>
                </a:cubicBezTo>
                <a:lnTo>
                  <a:pt x="3649027" y="1041521"/>
                </a:lnTo>
                <a:cubicBezTo>
                  <a:pt x="3649027" y="1156567"/>
                  <a:pt x="3555764" y="1249830"/>
                  <a:pt x="3440718" y="1249830"/>
                </a:cubicBezTo>
                <a:lnTo>
                  <a:pt x="208309" y="1249830"/>
                </a:lnTo>
                <a:cubicBezTo>
                  <a:pt x="93263" y="1249830"/>
                  <a:pt x="0" y="1156567"/>
                  <a:pt x="0" y="1041521"/>
                </a:cubicBezTo>
                <a:lnTo>
                  <a:pt x="0" y="208309"/>
                </a:lnTo>
                <a:close/>
              </a:path>
            </a:pathLst>
          </a:custGeom>
          <a:solidFill>
            <a:srgbClr val="006699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982" tIns="131497" rIns="201982" bIns="131497" numCol="1" spcCol="1270" anchor="ctr" anchorCtr="0">
            <a:noAutofit/>
          </a:bodyPr>
          <a:lstStyle/>
          <a:p>
            <a:pPr lvl="0" algn="ctr" defTabSz="1644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Особенности доверителя</a:t>
            </a:r>
            <a:endParaRPr lang="ru-RU" sz="2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3965574" y="3499773"/>
            <a:ext cx="6487160" cy="999865"/>
          </a:xfrm>
          <a:custGeom>
            <a:avLst/>
            <a:gdLst>
              <a:gd name="connsiteX0" fmla="*/ 166647 w 999864"/>
              <a:gd name="connsiteY0" fmla="*/ 0 h 6487159"/>
              <a:gd name="connsiteX1" fmla="*/ 833217 w 999864"/>
              <a:gd name="connsiteY1" fmla="*/ 0 h 6487159"/>
              <a:gd name="connsiteX2" fmla="*/ 999864 w 999864"/>
              <a:gd name="connsiteY2" fmla="*/ 166647 h 6487159"/>
              <a:gd name="connsiteX3" fmla="*/ 999864 w 999864"/>
              <a:gd name="connsiteY3" fmla="*/ 6487159 h 6487159"/>
              <a:gd name="connsiteX4" fmla="*/ 999864 w 999864"/>
              <a:gd name="connsiteY4" fmla="*/ 6487159 h 6487159"/>
              <a:gd name="connsiteX5" fmla="*/ 0 w 999864"/>
              <a:gd name="connsiteY5" fmla="*/ 6487159 h 6487159"/>
              <a:gd name="connsiteX6" fmla="*/ 0 w 999864"/>
              <a:gd name="connsiteY6" fmla="*/ 6487159 h 6487159"/>
              <a:gd name="connsiteX7" fmla="*/ 0 w 999864"/>
              <a:gd name="connsiteY7" fmla="*/ 166647 h 6487159"/>
              <a:gd name="connsiteX8" fmla="*/ 166647 w 999864"/>
              <a:gd name="connsiteY8" fmla="*/ 0 h 648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9864" h="6487159">
                <a:moveTo>
                  <a:pt x="999864" y="1081215"/>
                </a:moveTo>
                <a:lnTo>
                  <a:pt x="999864" y="5405944"/>
                </a:lnTo>
                <a:cubicBezTo>
                  <a:pt x="999864" y="6003083"/>
                  <a:pt x="988364" y="6487156"/>
                  <a:pt x="974179" y="6487156"/>
                </a:cubicBezTo>
                <a:lnTo>
                  <a:pt x="0" y="6487156"/>
                </a:lnTo>
                <a:lnTo>
                  <a:pt x="0" y="6487156"/>
                </a:lnTo>
                <a:lnTo>
                  <a:pt x="0" y="3"/>
                </a:lnTo>
                <a:lnTo>
                  <a:pt x="0" y="3"/>
                </a:lnTo>
                <a:lnTo>
                  <a:pt x="974179" y="3"/>
                </a:lnTo>
                <a:cubicBezTo>
                  <a:pt x="988364" y="3"/>
                  <a:pt x="999864" y="484076"/>
                  <a:pt x="999864" y="1081215"/>
                </a:cubicBezTo>
                <a:close/>
              </a:path>
            </a:pathLst>
          </a:custGeom>
          <a:solidFill>
            <a:srgbClr val="F3DAC5">
              <a:alpha val="90000"/>
            </a:srgbClr>
          </a:solidFill>
          <a:ln>
            <a:noFill/>
          </a:ln>
        </p:spPr>
        <p:style>
          <a:lnRef idx="2">
            <a:schemeClr val="accent2">
              <a:tint val="40000"/>
              <a:alpha val="90000"/>
              <a:hueOff val="-2737846"/>
              <a:satOff val="-2275"/>
              <a:lumOff val="160"/>
              <a:alphaOff val="0"/>
            </a:schemeClr>
          </a:lnRef>
          <a:fillRef idx="1">
            <a:schemeClr val="accent2">
              <a:tint val="40000"/>
              <a:alpha val="90000"/>
              <a:hueOff val="-2737846"/>
              <a:satOff val="-2275"/>
              <a:lumOff val="160"/>
              <a:alphaOff val="0"/>
            </a:schemeClr>
          </a:fillRef>
          <a:effectRef idx="0">
            <a:schemeClr val="accent2">
              <a:tint val="40000"/>
              <a:alpha val="90000"/>
              <a:hueOff val="-2737846"/>
              <a:satOff val="-2275"/>
              <a:lumOff val="16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1" tIns="83099" rIns="117389" bIns="83100" numCol="1" spcCol="1270" anchor="ctr" anchorCtr="0">
            <a:noAutofit/>
          </a:bodyPr>
          <a:lstStyle/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Участвует в принятии решений, но не принимает их сам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Важны собственные знания</a:t>
            </a:r>
          </a:p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важна правильность принятых решений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982663" y="3374790"/>
            <a:ext cx="3008312" cy="1249830"/>
          </a:xfrm>
          <a:custGeom>
            <a:avLst/>
            <a:gdLst>
              <a:gd name="connsiteX0" fmla="*/ 0 w 3649027"/>
              <a:gd name="connsiteY0" fmla="*/ 208309 h 1249830"/>
              <a:gd name="connsiteX1" fmla="*/ 208309 w 3649027"/>
              <a:gd name="connsiteY1" fmla="*/ 0 h 1249830"/>
              <a:gd name="connsiteX2" fmla="*/ 3440718 w 3649027"/>
              <a:gd name="connsiteY2" fmla="*/ 0 h 1249830"/>
              <a:gd name="connsiteX3" fmla="*/ 3649027 w 3649027"/>
              <a:gd name="connsiteY3" fmla="*/ 208309 h 1249830"/>
              <a:gd name="connsiteX4" fmla="*/ 3649027 w 3649027"/>
              <a:gd name="connsiteY4" fmla="*/ 1041521 h 1249830"/>
              <a:gd name="connsiteX5" fmla="*/ 3440718 w 3649027"/>
              <a:gd name="connsiteY5" fmla="*/ 1249830 h 1249830"/>
              <a:gd name="connsiteX6" fmla="*/ 208309 w 3649027"/>
              <a:gd name="connsiteY6" fmla="*/ 1249830 h 1249830"/>
              <a:gd name="connsiteX7" fmla="*/ 0 w 3649027"/>
              <a:gd name="connsiteY7" fmla="*/ 1041521 h 1249830"/>
              <a:gd name="connsiteX8" fmla="*/ 0 w 3649027"/>
              <a:gd name="connsiteY8" fmla="*/ 208309 h 1249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49027" h="1249830">
                <a:moveTo>
                  <a:pt x="0" y="208309"/>
                </a:moveTo>
                <a:cubicBezTo>
                  <a:pt x="0" y="93263"/>
                  <a:pt x="93263" y="0"/>
                  <a:pt x="208309" y="0"/>
                </a:cubicBezTo>
                <a:lnTo>
                  <a:pt x="3440718" y="0"/>
                </a:lnTo>
                <a:cubicBezTo>
                  <a:pt x="3555764" y="0"/>
                  <a:pt x="3649027" y="93263"/>
                  <a:pt x="3649027" y="208309"/>
                </a:cubicBezTo>
                <a:lnTo>
                  <a:pt x="3649027" y="1041521"/>
                </a:lnTo>
                <a:cubicBezTo>
                  <a:pt x="3649027" y="1156567"/>
                  <a:pt x="3555764" y="1249830"/>
                  <a:pt x="3440718" y="1249830"/>
                </a:cubicBezTo>
                <a:lnTo>
                  <a:pt x="208309" y="1249830"/>
                </a:lnTo>
                <a:cubicBezTo>
                  <a:pt x="93263" y="1249830"/>
                  <a:pt x="0" y="1156567"/>
                  <a:pt x="0" y="1041521"/>
                </a:cubicBezTo>
                <a:lnTo>
                  <a:pt x="0" y="208309"/>
                </a:lnTo>
                <a:close/>
              </a:path>
            </a:pathLst>
          </a:custGeom>
          <a:solidFill>
            <a:srgbClr val="E1A57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2355276"/>
              <a:satOff val="-3145"/>
              <a:lumOff val="1863"/>
              <a:alphaOff val="0"/>
            </a:schemeClr>
          </a:fillRef>
          <a:effectRef idx="0">
            <a:schemeClr val="accent2">
              <a:hueOff val="-2355276"/>
              <a:satOff val="-3145"/>
              <a:lumOff val="18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982" tIns="131497" rIns="201982" bIns="131497" numCol="1" spcCol="1270" anchor="ctr" anchorCtr="0">
            <a:noAutofit/>
          </a:bodyPr>
          <a:lstStyle/>
          <a:p>
            <a:pPr lvl="0" algn="ctr" defTabSz="1644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spc="-3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эксперта</a:t>
            </a:r>
            <a:endParaRPr lang="ru-RU" sz="2400" kern="1200" spc="-3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3965574" y="4812095"/>
            <a:ext cx="6487160" cy="999865"/>
          </a:xfrm>
          <a:custGeom>
            <a:avLst/>
            <a:gdLst>
              <a:gd name="connsiteX0" fmla="*/ 166647 w 999864"/>
              <a:gd name="connsiteY0" fmla="*/ 0 h 6487159"/>
              <a:gd name="connsiteX1" fmla="*/ 833217 w 999864"/>
              <a:gd name="connsiteY1" fmla="*/ 0 h 6487159"/>
              <a:gd name="connsiteX2" fmla="*/ 999864 w 999864"/>
              <a:gd name="connsiteY2" fmla="*/ 166647 h 6487159"/>
              <a:gd name="connsiteX3" fmla="*/ 999864 w 999864"/>
              <a:gd name="connsiteY3" fmla="*/ 6487159 h 6487159"/>
              <a:gd name="connsiteX4" fmla="*/ 999864 w 999864"/>
              <a:gd name="connsiteY4" fmla="*/ 6487159 h 6487159"/>
              <a:gd name="connsiteX5" fmla="*/ 0 w 999864"/>
              <a:gd name="connsiteY5" fmla="*/ 6487159 h 6487159"/>
              <a:gd name="connsiteX6" fmla="*/ 0 w 999864"/>
              <a:gd name="connsiteY6" fmla="*/ 6487159 h 6487159"/>
              <a:gd name="connsiteX7" fmla="*/ 0 w 999864"/>
              <a:gd name="connsiteY7" fmla="*/ 166647 h 6487159"/>
              <a:gd name="connsiteX8" fmla="*/ 166647 w 999864"/>
              <a:gd name="connsiteY8" fmla="*/ 0 h 648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9864" h="6487159">
                <a:moveTo>
                  <a:pt x="999864" y="1081215"/>
                </a:moveTo>
                <a:lnTo>
                  <a:pt x="999864" y="5405944"/>
                </a:lnTo>
                <a:cubicBezTo>
                  <a:pt x="999864" y="6003083"/>
                  <a:pt x="988364" y="6487156"/>
                  <a:pt x="974179" y="6487156"/>
                </a:cubicBezTo>
                <a:lnTo>
                  <a:pt x="0" y="6487156"/>
                </a:lnTo>
                <a:lnTo>
                  <a:pt x="0" y="6487156"/>
                </a:lnTo>
                <a:lnTo>
                  <a:pt x="0" y="3"/>
                </a:lnTo>
                <a:lnTo>
                  <a:pt x="0" y="3"/>
                </a:lnTo>
                <a:lnTo>
                  <a:pt x="974179" y="3"/>
                </a:lnTo>
                <a:cubicBezTo>
                  <a:pt x="988364" y="3"/>
                  <a:pt x="999864" y="484076"/>
                  <a:pt x="999864" y="1081215"/>
                </a:cubicBezTo>
                <a:close/>
              </a:path>
            </a:pathLst>
          </a:custGeom>
          <a:solidFill>
            <a:srgbClr val="D4D2DC">
              <a:alpha val="89804"/>
            </a:srgbClr>
          </a:solidFill>
          <a:ln>
            <a:noFill/>
          </a:ln>
        </p:spPr>
        <p:style>
          <a:lnRef idx="2">
            <a:schemeClr val="accent2">
              <a:tint val="40000"/>
              <a:alpha val="90000"/>
              <a:hueOff val="-5475692"/>
              <a:satOff val="-4550"/>
              <a:lumOff val="319"/>
              <a:alphaOff val="0"/>
            </a:schemeClr>
          </a:lnRef>
          <a:fillRef idx="1">
            <a:schemeClr val="accent2">
              <a:tint val="40000"/>
              <a:alpha val="90000"/>
              <a:hueOff val="-5475692"/>
              <a:satOff val="-4550"/>
              <a:lumOff val="319"/>
              <a:alphaOff val="0"/>
            </a:schemeClr>
          </a:fillRef>
          <a:effectRef idx="0">
            <a:schemeClr val="accent2">
              <a:tint val="40000"/>
              <a:alpha val="90000"/>
              <a:hueOff val="-5475692"/>
              <a:satOff val="-4550"/>
              <a:lumOff val="319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1" tIns="83100" rIns="117389" bIns="83099" numCol="1" spcCol="1270" anchor="ctr" anchorCtr="0">
            <a:noAutofit/>
          </a:bodyPr>
          <a:lstStyle/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Убеждать через новые знания и экспертизу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defTabSz="8001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предлагать получение славы, отношения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982663" y="4687112"/>
            <a:ext cx="3008312" cy="1249830"/>
          </a:xfrm>
          <a:custGeom>
            <a:avLst/>
            <a:gdLst>
              <a:gd name="connsiteX0" fmla="*/ 0 w 3649027"/>
              <a:gd name="connsiteY0" fmla="*/ 208309 h 1249830"/>
              <a:gd name="connsiteX1" fmla="*/ 208309 w 3649027"/>
              <a:gd name="connsiteY1" fmla="*/ 0 h 1249830"/>
              <a:gd name="connsiteX2" fmla="*/ 3440718 w 3649027"/>
              <a:gd name="connsiteY2" fmla="*/ 0 h 1249830"/>
              <a:gd name="connsiteX3" fmla="*/ 3649027 w 3649027"/>
              <a:gd name="connsiteY3" fmla="*/ 208309 h 1249830"/>
              <a:gd name="connsiteX4" fmla="*/ 3649027 w 3649027"/>
              <a:gd name="connsiteY4" fmla="*/ 1041521 h 1249830"/>
              <a:gd name="connsiteX5" fmla="*/ 3440718 w 3649027"/>
              <a:gd name="connsiteY5" fmla="*/ 1249830 h 1249830"/>
              <a:gd name="connsiteX6" fmla="*/ 208309 w 3649027"/>
              <a:gd name="connsiteY6" fmla="*/ 1249830 h 1249830"/>
              <a:gd name="connsiteX7" fmla="*/ 0 w 3649027"/>
              <a:gd name="connsiteY7" fmla="*/ 1041521 h 1249830"/>
              <a:gd name="connsiteX8" fmla="*/ 0 w 3649027"/>
              <a:gd name="connsiteY8" fmla="*/ 208309 h 1249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49027" h="1249830">
                <a:moveTo>
                  <a:pt x="0" y="208309"/>
                </a:moveTo>
                <a:cubicBezTo>
                  <a:pt x="0" y="93263"/>
                  <a:pt x="93263" y="0"/>
                  <a:pt x="208309" y="0"/>
                </a:cubicBezTo>
                <a:lnTo>
                  <a:pt x="3440718" y="0"/>
                </a:lnTo>
                <a:cubicBezTo>
                  <a:pt x="3555764" y="0"/>
                  <a:pt x="3649027" y="93263"/>
                  <a:pt x="3649027" y="208309"/>
                </a:cubicBezTo>
                <a:lnTo>
                  <a:pt x="3649027" y="1041521"/>
                </a:lnTo>
                <a:cubicBezTo>
                  <a:pt x="3649027" y="1156567"/>
                  <a:pt x="3555764" y="1249830"/>
                  <a:pt x="3440718" y="1249830"/>
                </a:cubicBezTo>
                <a:lnTo>
                  <a:pt x="208309" y="1249830"/>
                </a:lnTo>
                <a:cubicBezTo>
                  <a:pt x="93263" y="1249830"/>
                  <a:pt x="0" y="1156567"/>
                  <a:pt x="0" y="1041521"/>
                </a:cubicBezTo>
                <a:lnTo>
                  <a:pt x="0" y="208309"/>
                </a:lnTo>
                <a:close/>
              </a:path>
            </a:pathLst>
          </a:custGeom>
          <a:solidFill>
            <a:srgbClr val="A5A0B6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2355276"/>
              <a:satOff val="-3145"/>
              <a:lumOff val="1863"/>
              <a:alphaOff val="0"/>
            </a:schemeClr>
          </a:fillRef>
          <a:effectRef idx="0">
            <a:schemeClr val="accent2">
              <a:hueOff val="-2355276"/>
              <a:satOff val="-3145"/>
              <a:lumOff val="18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982" tIns="131497" rIns="201982" bIns="131497" numCol="1" spcCol="1270" anchor="ctr" anchorCtr="0">
            <a:noAutofit/>
          </a:bodyPr>
          <a:lstStyle/>
          <a:p>
            <a:pPr algn="ctr" defTabSz="1644650">
              <a:lnSpc>
                <a:spcPct val="90000"/>
              </a:lnSpc>
              <a:spcAft>
                <a:spcPct val="35000"/>
              </a:spcAft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Наши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действия: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7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Сложные типы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3" y="2060574"/>
            <a:ext cx="9024661" cy="38782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ru-RU" sz="2000" b="1" dirty="0" smtClean="0"/>
              <a:t>Немотивированный тип</a:t>
            </a:r>
          </a:p>
          <a:p>
            <a:pPr marL="7200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 smtClean="0"/>
              <a:t>Давно работает</a:t>
            </a:r>
          </a:p>
          <a:p>
            <a:pPr marL="7200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 smtClean="0"/>
              <a:t>Важны базовые потребности (доход, место работы) </a:t>
            </a:r>
          </a:p>
          <a:p>
            <a:pPr marL="7200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 smtClean="0"/>
              <a:t>Скорее всего, он Созидатель</a:t>
            </a:r>
          </a:p>
          <a:p>
            <a:pPr marL="0" lvl="1">
              <a:spcAft>
                <a:spcPts val="1800"/>
              </a:spcAft>
            </a:pP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Что делать: </a:t>
            </a:r>
            <a:r>
              <a:rPr lang="ru-RU" sz="1800" dirty="0" smtClean="0"/>
              <a:t>убеждать, указывая на возможности</a:t>
            </a:r>
          </a:p>
          <a:p>
            <a:pPr>
              <a:spcAft>
                <a:spcPts val="600"/>
              </a:spcAft>
            </a:pPr>
            <a:r>
              <a:rPr lang="ru-RU" sz="2000" b="1" dirty="0" err="1" smtClean="0"/>
              <a:t>Гиперактивный</a:t>
            </a:r>
            <a:r>
              <a:rPr lang="ru-RU" sz="2000" b="1" dirty="0" smtClean="0"/>
              <a:t> тип</a:t>
            </a:r>
          </a:p>
          <a:p>
            <a:pPr marL="7200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/>
              <a:t>Новый человек в профессии</a:t>
            </a:r>
          </a:p>
          <a:p>
            <a:pPr marL="7200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/>
              <a:t>Важна стабильность, прогнозируемость</a:t>
            </a:r>
          </a:p>
          <a:p>
            <a:pPr marL="7200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/>
              <a:t>Скорее всего, он </a:t>
            </a:r>
            <a:r>
              <a:rPr lang="ru-RU" sz="1800" dirty="0" smtClean="0"/>
              <a:t>Защитник</a:t>
            </a:r>
            <a:endParaRPr lang="ru-RU" sz="1800" dirty="0"/>
          </a:p>
          <a:p>
            <a:pPr marL="0" lvl="1">
              <a:spcAft>
                <a:spcPts val="1200"/>
              </a:spcAft>
            </a:pPr>
            <a:r>
              <a:rPr lang="ru-RU" sz="1800" b="1" dirty="0">
                <a:solidFill>
                  <a:srgbClr val="006699"/>
                </a:solidFill>
              </a:rPr>
              <a:t>Что делать: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dirty="0" smtClean="0"/>
              <a:t>общаться неформально, привлекать вышестоящих руководителей, защищать свои интересы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38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Итоги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4713" y="2060574"/>
            <a:ext cx="10250487" cy="3878263"/>
          </a:xfrm>
        </p:spPr>
        <p:txBody>
          <a:bodyPr/>
          <a:lstStyle/>
          <a:p>
            <a:r>
              <a:rPr lang="ru-RU" dirty="0" smtClean="0"/>
              <a:t>РП может и должен участвовать в управлении требованиями</a:t>
            </a:r>
          </a:p>
          <a:p>
            <a:r>
              <a:rPr lang="ru-RU" dirty="0" smtClean="0"/>
              <a:t>Функции РП в процессе управления требованиями понятны </a:t>
            </a:r>
            <a:br>
              <a:rPr lang="ru-RU" dirty="0" smtClean="0"/>
            </a:br>
            <a:r>
              <a:rPr lang="ru-RU" dirty="0" smtClean="0"/>
              <a:t>и конечны</a:t>
            </a:r>
          </a:p>
          <a:p>
            <a:r>
              <a:rPr lang="ru-RU" dirty="0" smtClean="0"/>
              <a:t>Существуют способы оценки личности РП </a:t>
            </a:r>
          </a:p>
          <a:p>
            <a:r>
              <a:rPr lang="ru-RU" dirty="0" smtClean="0"/>
              <a:t>Аналитику доступны инструменты </a:t>
            </a:r>
            <a:r>
              <a:rPr lang="ru-RU" dirty="0" smtClean="0"/>
              <a:t>убеждения и мотивации </a:t>
            </a:r>
            <a:r>
              <a:rPr lang="ru-RU" dirty="0" smtClean="0"/>
              <a:t>РП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006699"/>
                </a:solidFill>
              </a:rPr>
              <a:t>Вывод</a:t>
            </a:r>
            <a:r>
              <a:rPr lang="ru-RU" dirty="0" smtClean="0">
                <a:solidFill>
                  <a:srgbClr val="006699"/>
                </a:solidFill>
              </a:rPr>
              <a:t>:</a:t>
            </a:r>
            <a:r>
              <a:rPr lang="ru-RU" dirty="0" smtClean="0"/>
              <a:t> вовлечь РП в процесс управления требованиями возможно </a:t>
            </a:r>
            <a:br>
              <a:rPr lang="ru-RU" dirty="0" smtClean="0"/>
            </a:br>
            <a:r>
              <a:rPr lang="ru-RU" dirty="0" smtClean="0"/>
              <a:t>и необходимо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81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Полезно изучить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4713" y="2060574"/>
            <a:ext cx="10417038" cy="38782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rgbClr val="000000"/>
                </a:solidFill>
              </a:rPr>
              <a:t>Материалы по лидерству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hlinkClick r:id="rId3"/>
              </a:rPr>
              <a:t>http://leadership.org.au/resources/leadership-models-tools/</a:t>
            </a:r>
            <a:endParaRPr lang="ru-RU" sz="16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rgbClr val="000000"/>
                </a:solidFill>
              </a:rPr>
              <a:t>Материалы по мотивации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hlinkClick r:id="rId4"/>
              </a:rPr>
              <a:t>http://www.motivationalleadership.co.uk/uploads/Example%20Motivational%20Map%20-%</a:t>
            </a:r>
            <a:r>
              <a:rPr lang="en-US" sz="1600" dirty="0" smtClean="0">
                <a:solidFill>
                  <a:srgbClr val="000000"/>
                </a:solidFill>
                <a:hlinkClick r:id="rId4"/>
              </a:rPr>
              <a:t>20FantasyTeam.pdf</a:t>
            </a:r>
            <a:endParaRPr lang="ru-RU" sz="1600" dirty="0" smtClean="0">
              <a:solidFill>
                <a:srgbClr val="00000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hlinkClick r:id="rId5"/>
              </a:rPr>
              <a:t>https://</a:t>
            </a:r>
            <a:r>
              <a:rPr lang="en-US" sz="1600" dirty="0" smtClean="0">
                <a:solidFill>
                  <a:srgbClr val="000000"/>
                </a:solidFill>
                <a:hlinkClick r:id="rId5"/>
              </a:rPr>
              <a:t>www.16personalities.com/ru/nasha-teoriya</a:t>
            </a:r>
            <a:endParaRPr lang="ru-RU" sz="1600" dirty="0" smtClean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rgbClr val="000000"/>
                </a:solidFill>
              </a:rPr>
              <a:t>Книги </a:t>
            </a:r>
            <a:r>
              <a:rPr lang="ru-RU" sz="2000" dirty="0" smtClean="0">
                <a:solidFill>
                  <a:srgbClr val="000000"/>
                </a:solidFill>
              </a:rPr>
              <a:t>по </a:t>
            </a:r>
            <a:r>
              <a:rPr lang="ru-RU" sz="2000" dirty="0" smtClean="0">
                <a:solidFill>
                  <a:srgbClr val="000000"/>
                </a:solidFill>
              </a:rPr>
              <a:t>управленческой </a:t>
            </a:r>
            <a:r>
              <a:rPr lang="ru-RU" sz="2000" dirty="0" smtClean="0">
                <a:solidFill>
                  <a:srgbClr val="000000"/>
                </a:solidFill>
              </a:rPr>
              <a:t>борьбе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Владимир 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Тарасов «Искусство управленческой борьбы»</a:t>
            </a:r>
          </a:p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rgbClr val="000000"/>
                </a:solidFill>
              </a:rPr>
              <a:t>Стратагемы (древнегреческие, древнеримские, древнекитайские)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36 стратагем», «</a:t>
            </a:r>
            <a:r>
              <a:rPr lang="ru-RU" sz="1600" i="1" dirty="0" err="1" smtClean="0">
                <a:solidFill>
                  <a:schemeClr val="accent2">
                    <a:lumMod val="75000"/>
                  </a:schemeClr>
                </a:solidFill>
              </a:rPr>
              <a:t>Стратегемы</a:t>
            </a:r>
            <a:r>
              <a:rPr lang="ru-RU" sz="16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(Военные хитрости)»</a:t>
            </a:r>
          </a:p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rgbClr val="000000"/>
                </a:solidFill>
              </a:rPr>
              <a:t>Тренинги по переговорным навыкам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Тренинги 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петербургской школы </a:t>
            </a:r>
            <a:r>
              <a:rPr lang="ru-RU" sz="1600" i="1" dirty="0">
                <a:solidFill>
                  <a:schemeClr val="accent2">
                    <a:lumMod val="75000"/>
                  </a:schemeClr>
                </a:solidFill>
              </a:rPr>
              <a:t>переговорщиков </a:t>
            </a:r>
            <a:r>
              <a:rPr lang="ru-RU" sz="1600" i="1" dirty="0" smtClean="0">
                <a:solidFill>
                  <a:schemeClr val="accent2">
                    <a:lumMod val="75000"/>
                  </a:schemeClr>
                </a:solidFill>
              </a:rPr>
              <a:t>«ШИП» на </a:t>
            </a:r>
            <a:r>
              <a:rPr lang="en-US" sz="1600" i="1" dirty="0" smtClean="0">
                <a:solidFill>
                  <a:schemeClr val="accent2">
                    <a:lumMod val="75000"/>
                  </a:schemeClr>
                </a:solidFill>
              </a:rPr>
              <a:t>YouTube</a:t>
            </a:r>
            <a:endParaRPr lang="ru-RU" sz="16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000" dirty="0" smtClean="0">
              <a:solidFill>
                <a:srgbClr val="C00000"/>
              </a:solidFill>
            </a:endParaRPr>
          </a:p>
          <a:p>
            <a:endParaRPr lang="ru-RU" sz="2000" dirty="0" smtClean="0">
              <a:solidFill>
                <a:srgbClr val="C00000"/>
              </a:solidFill>
            </a:endParaRPr>
          </a:p>
          <a:p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09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Юлия Маляревская </a:t>
            </a:r>
            <a:r>
              <a:rPr lang="en-US" dirty="0" smtClean="0">
                <a:hlinkClick r:id="rId2"/>
              </a:rPr>
              <a:t>iumaliarevskaia@custis.ru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451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199135" cy="671517"/>
          </a:xfrm>
        </p:spPr>
        <p:txBody>
          <a:bodyPr/>
          <a:lstStyle/>
          <a:p>
            <a:r>
              <a:rPr lang="ru-RU" dirty="0" smtClean="0"/>
              <a:t>Управление проектом</a:t>
            </a:r>
            <a:r>
              <a:rPr lang="en-US" dirty="0" smtClean="0"/>
              <a:t> </a:t>
            </a:r>
            <a:r>
              <a:rPr lang="ru-RU" dirty="0" smtClean="0"/>
              <a:t>в</a:t>
            </a:r>
            <a:r>
              <a:rPr lang="en-US" dirty="0" smtClean="0"/>
              <a:t> PMI PMBOK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4713" y="2060575"/>
            <a:ext cx="8415337" cy="3878263"/>
          </a:xfrm>
        </p:spPr>
        <p:txBody>
          <a:bodyPr/>
          <a:lstStyle/>
          <a:p>
            <a:r>
              <a:rPr lang="ru-RU" dirty="0" smtClean="0"/>
              <a:t>Инициация проекта</a:t>
            </a:r>
            <a:endParaRPr lang="en-US" dirty="0" smtClean="0"/>
          </a:p>
          <a:p>
            <a:r>
              <a:rPr lang="ru-RU" dirty="0" smtClean="0"/>
              <a:t>Планирование</a:t>
            </a:r>
            <a:endParaRPr lang="en-US" dirty="0" smtClean="0"/>
          </a:p>
          <a:p>
            <a:r>
              <a:rPr lang="ru-RU" dirty="0" smtClean="0"/>
              <a:t>Исполнение</a:t>
            </a:r>
            <a:endParaRPr lang="en-US" dirty="0" smtClean="0"/>
          </a:p>
          <a:p>
            <a:r>
              <a:rPr lang="ru-RU" dirty="0" smtClean="0"/>
              <a:t>Мониторинг и контроль</a:t>
            </a:r>
            <a:endParaRPr lang="en-US" dirty="0" smtClean="0"/>
          </a:p>
          <a:p>
            <a:r>
              <a:rPr lang="ru-RU" dirty="0" smtClean="0"/>
              <a:t>Завершение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006699"/>
                </a:solidFill>
              </a:rPr>
              <a:t>Здесь нет управления требованиями!</a:t>
            </a:r>
            <a:endParaRPr lang="en-US" b="1" dirty="0" smtClean="0">
              <a:solidFill>
                <a:srgbClr val="006699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3" t="7296" r="19864" b="18335"/>
          <a:stretch/>
        </p:blipFill>
        <p:spPr>
          <a:xfrm>
            <a:off x="6765030" y="2060575"/>
            <a:ext cx="4444308" cy="31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13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4713" y="1247745"/>
            <a:ext cx="8407400" cy="668368"/>
          </a:xfrm>
        </p:spPr>
        <p:txBody>
          <a:bodyPr/>
          <a:lstStyle/>
          <a:p>
            <a:r>
              <a:rPr lang="ru-RU" dirty="0" smtClean="0"/>
              <a:t>Процессы и фазы жизненного цикла </a:t>
            </a:r>
            <a:r>
              <a:rPr lang="en-US" dirty="0" smtClean="0"/>
              <a:t>RUP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5BDE997-F2FB-4812-8344-2823927FEBE3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90" y="2070514"/>
            <a:ext cx="6696834" cy="422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1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7745"/>
            <a:ext cx="9962184" cy="668368"/>
          </a:xfrm>
        </p:spPr>
        <p:txBody>
          <a:bodyPr/>
          <a:lstStyle/>
          <a:p>
            <a:r>
              <a:rPr lang="ru-RU" dirty="0" smtClean="0"/>
              <a:t>Кто участвует в управлении требованиями в </a:t>
            </a:r>
            <a:r>
              <a:rPr lang="en-US" dirty="0" smtClean="0"/>
              <a:t>SDLC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874713" y="2060574"/>
            <a:ext cx="8773053" cy="3878263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dirty="0" smtClean="0"/>
              <a:t>Системный аналитик</a:t>
            </a:r>
          </a:p>
          <a:p>
            <a:r>
              <a:rPr lang="ru-RU" dirty="0" smtClean="0"/>
              <a:t>Составитель вариантов использования</a:t>
            </a:r>
          </a:p>
          <a:p>
            <a:r>
              <a:rPr lang="ru-RU" dirty="0" smtClean="0"/>
              <a:t>Проектировщик </a:t>
            </a:r>
            <a:r>
              <a:rPr lang="en-US" dirty="0" smtClean="0"/>
              <a:t>UI</a:t>
            </a:r>
            <a:endParaRPr lang="ru-RU" dirty="0" smtClean="0"/>
          </a:p>
          <a:p>
            <a:r>
              <a:rPr lang="ru-RU" dirty="0" smtClean="0"/>
              <a:t>Ревизор требований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006699"/>
                </a:solidFill>
              </a:rPr>
              <a:t>Руководитель проектов лишь сопровождает процессы!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24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4"/>
          <p:cNvSpPr txBox="1">
            <a:spLocks/>
          </p:cNvSpPr>
          <p:nvPr/>
        </p:nvSpPr>
        <p:spPr>
          <a:xfrm>
            <a:off x="874713" y="2070513"/>
            <a:ext cx="10334625" cy="4095337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sz="2000" dirty="0" smtClean="0"/>
              <a:t>Администратор проекта</a:t>
            </a:r>
          </a:p>
          <a:p>
            <a:r>
              <a:rPr lang="ru-RU" sz="2000" dirty="0" err="1" smtClean="0"/>
              <a:t>Тимлид</a:t>
            </a:r>
            <a:r>
              <a:rPr lang="ru-RU" sz="2000" dirty="0" smtClean="0"/>
              <a:t> проектной команды</a:t>
            </a:r>
          </a:p>
          <a:p>
            <a:r>
              <a:rPr lang="ru-RU" sz="2000" dirty="0" smtClean="0"/>
              <a:t>Руководитель портфеля</a:t>
            </a:r>
          </a:p>
          <a:p>
            <a:r>
              <a:rPr lang="ru-RU" sz="2000" dirty="0" smtClean="0"/>
              <a:t>Линейный руководитель</a:t>
            </a:r>
            <a:endParaRPr lang="en-US" sz="2000" dirty="0" smtClean="0"/>
          </a:p>
          <a:p>
            <a:r>
              <a:rPr lang="en-US" sz="2000" dirty="0" smtClean="0"/>
              <a:t>Scrum master</a:t>
            </a:r>
          </a:p>
          <a:p>
            <a:r>
              <a:rPr lang="en-US" sz="2000" dirty="0" smtClean="0"/>
              <a:t>Product owner</a:t>
            </a:r>
            <a:endParaRPr lang="ru-RU" sz="20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ru-RU" sz="2000" b="1" dirty="0" smtClean="0">
                <a:solidFill>
                  <a:srgbClr val="006699"/>
                </a:solidFill>
              </a:rPr>
              <a:t>Руководитель проектов </a:t>
            </a:r>
            <a:r>
              <a:rPr lang="ru-RU" sz="2000" dirty="0" smtClean="0"/>
              <a:t>– это полноценный член проектной команды, </a:t>
            </a:r>
            <a:br>
              <a:rPr lang="ru-RU" sz="2000" dirty="0" smtClean="0"/>
            </a:br>
            <a:r>
              <a:rPr lang="ru-RU" sz="2000" dirty="0" smtClean="0"/>
              <a:t>обязанный разбираться во всех аспектах проектной деятельности, в том числе </a:t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у</a:t>
            </a:r>
            <a:r>
              <a:rPr lang="ru-RU" sz="2000" dirty="0" smtClean="0"/>
              <a:t>правлении требованиями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7745"/>
            <a:ext cx="9962184" cy="668368"/>
          </a:xfrm>
        </p:spPr>
        <p:txBody>
          <a:bodyPr/>
          <a:lstStyle/>
          <a:p>
            <a:r>
              <a:rPr lang="ru-RU" dirty="0" smtClean="0"/>
              <a:t>Кто такой руководитель проектов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9647766" y="6165850"/>
            <a:ext cx="1316567" cy="261938"/>
          </a:xfrm>
        </p:spPr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1065213" y="2060574"/>
            <a:ext cx="8415337" cy="3878263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ru-RU" dirty="0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4651513" y="2153478"/>
            <a:ext cx="308113" cy="2555875"/>
          </a:xfrm>
          <a:prstGeom prst="rightBrace">
            <a:avLst>
              <a:gd name="adj1" fmla="val 108334"/>
              <a:gd name="adj2" fmla="val 50000"/>
            </a:avLst>
          </a:prstGeom>
          <a:ln w="28575">
            <a:solidFill>
              <a:srgbClr val="00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010267" y="3015916"/>
            <a:ext cx="3522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Это не руководители проектов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5222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74713" y="2068513"/>
            <a:ext cx="8417123" cy="1701478"/>
          </a:xfrm>
        </p:spPr>
        <p:txBody>
          <a:bodyPr/>
          <a:lstStyle/>
          <a:p>
            <a:r>
              <a:rPr lang="ru-RU" dirty="0" smtClean="0"/>
              <a:t>Задачи руководителя проекта </a:t>
            </a:r>
            <a:br>
              <a:rPr lang="ru-RU" dirty="0" smtClean="0"/>
            </a:br>
            <a:r>
              <a:rPr lang="ru-RU" dirty="0" smtClean="0"/>
              <a:t>при управлении требованиями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49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9646330" cy="671517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роцесс </a:t>
            </a:r>
            <a:r>
              <a:rPr lang="ru-RU" dirty="0"/>
              <a:t>управления </a:t>
            </a:r>
            <a:r>
              <a:rPr lang="ru-RU" dirty="0" smtClean="0"/>
              <a:t>требованиями в </a:t>
            </a:r>
            <a:r>
              <a:rPr lang="en-US" dirty="0" smtClean="0"/>
              <a:t>RUP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12" name="Пятиугольник 11"/>
          <p:cNvSpPr/>
          <p:nvPr/>
        </p:nvSpPr>
        <p:spPr>
          <a:xfrm>
            <a:off x="996053" y="3429475"/>
            <a:ext cx="2412000" cy="1260000"/>
          </a:xfrm>
          <a:prstGeom prst="homePlate">
            <a:avLst>
              <a:gd name="adj" fmla="val 4290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проблем </a:t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заказчика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Шеврон 12"/>
          <p:cNvSpPr/>
          <p:nvPr/>
        </p:nvSpPr>
        <p:spPr>
          <a:xfrm>
            <a:off x="2952731" y="3434741"/>
            <a:ext cx="2412000" cy="1260000"/>
          </a:xfrm>
          <a:prstGeom prst="chevron">
            <a:avLst>
              <a:gd name="adj" fmla="val 4211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Фиксация результатов анализа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Шеврон 16"/>
          <p:cNvSpPr/>
          <p:nvPr/>
        </p:nvSpPr>
        <p:spPr>
          <a:xfrm>
            <a:off x="4909409" y="3429475"/>
            <a:ext cx="2412000" cy="1260000"/>
          </a:xfrm>
          <a:prstGeom prst="chevron">
            <a:avLst>
              <a:gd name="adj" fmla="val 4211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spc="-3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Определение</a:t>
            </a:r>
            <a:r>
              <a:rPr lang="ru-RU" sz="1600" spc="-30" dirty="0" smtClean="0">
                <a:latin typeface="Arial" panose="020B0604020202020204" pitchFamily="34" charset="0"/>
                <a:cs typeface="Arial" panose="020B0604020202020204" pitchFamily="34" charset="0"/>
              </a:rPr>
              <a:t> рамок проекта</a:t>
            </a:r>
            <a:endParaRPr lang="ru-RU" sz="1600" spc="-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Шеврон 17"/>
          <p:cNvSpPr/>
          <p:nvPr/>
        </p:nvSpPr>
        <p:spPr>
          <a:xfrm>
            <a:off x="6866087" y="3434741"/>
            <a:ext cx="2412000" cy="1260000"/>
          </a:xfrm>
          <a:prstGeom prst="chevron">
            <a:avLst>
              <a:gd name="adj" fmla="val 4211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Управление объемом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Шеврон 18"/>
          <p:cNvSpPr/>
          <p:nvPr/>
        </p:nvSpPr>
        <p:spPr>
          <a:xfrm>
            <a:off x="8822766" y="3434741"/>
            <a:ext cx="2412000" cy="1260000"/>
          </a:xfrm>
          <a:prstGeom prst="chevron">
            <a:avLst>
              <a:gd name="adj" fmla="val 42111"/>
            </a:avLst>
          </a:pr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Уточнение границ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0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74713" y="1244595"/>
            <a:ext cx="8415337" cy="671517"/>
          </a:xfrm>
        </p:spPr>
        <p:txBody>
          <a:bodyPr/>
          <a:lstStyle/>
          <a:p>
            <a:r>
              <a:rPr lang="ru-RU" dirty="0" smtClean="0"/>
              <a:t>Шаг 1: </a:t>
            </a:r>
            <a:r>
              <a:rPr lang="ru-RU" dirty="0"/>
              <a:t>а</a:t>
            </a:r>
            <a:r>
              <a:rPr lang="ru-RU" dirty="0" smtClean="0"/>
              <a:t>нализ проблем заказчика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5" y="2441229"/>
            <a:ext cx="995219" cy="107728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495" y="4010511"/>
            <a:ext cx="1016058" cy="1262032"/>
          </a:xfrm>
          <a:prstGeom prst="rect">
            <a:avLst/>
          </a:prstGeom>
        </p:spPr>
      </p:pic>
      <p:grpSp>
        <p:nvGrpSpPr>
          <p:cNvPr id="30" name="Группа 29"/>
          <p:cNvGrpSpPr/>
          <p:nvPr/>
        </p:nvGrpSpPr>
        <p:grpSpPr>
          <a:xfrm>
            <a:off x="4569950" y="2836607"/>
            <a:ext cx="6639388" cy="972000"/>
            <a:chOff x="4569950" y="2836607"/>
            <a:chExt cx="6639388" cy="972000"/>
          </a:xfrm>
        </p:grpSpPr>
        <p:sp>
          <p:nvSpPr>
            <p:cNvPr id="11" name="Шеврон 10"/>
            <p:cNvSpPr/>
            <p:nvPr/>
          </p:nvSpPr>
          <p:spPr>
            <a:xfrm>
              <a:off x="4569950" y="2836607"/>
              <a:ext cx="2412000" cy="972000"/>
            </a:xfrm>
            <a:prstGeom prst="chevron">
              <a:avLst>
                <a:gd name="adj" fmla="val 42111"/>
              </a:avLst>
            </a:prstGeom>
            <a:solidFill>
              <a:srgbClr val="175C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Потребности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Шеврон 11"/>
            <p:cNvSpPr/>
            <p:nvPr/>
          </p:nvSpPr>
          <p:spPr>
            <a:xfrm>
              <a:off x="6683644" y="2836607"/>
              <a:ext cx="2412000" cy="972000"/>
            </a:xfrm>
            <a:prstGeom prst="chevron">
              <a:avLst>
                <a:gd name="adj" fmla="val 42111"/>
              </a:avLst>
            </a:prstGeom>
            <a:solidFill>
              <a:srgbClr val="175C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pc="-3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Сценарии</a:t>
              </a:r>
              <a:endParaRPr lang="ru-RU" spc="-3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Шеврон 16"/>
            <p:cNvSpPr/>
            <p:nvPr/>
          </p:nvSpPr>
          <p:spPr>
            <a:xfrm>
              <a:off x="8797338" y="2836607"/>
              <a:ext cx="2412000" cy="972000"/>
            </a:xfrm>
            <a:prstGeom prst="chevron">
              <a:avLst>
                <a:gd name="adj" fmla="val 42111"/>
              </a:avLst>
            </a:prstGeom>
            <a:solidFill>
              <a:srgbClr val="175C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Функции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Шеврон 25"/>
          <p:cNvSpPr/>
          <p:nvPr/>
        </p:nvSpPr>
        <p:spPr>
          <a:xfrm flipH="1">
            <a:off x="2415959" y="3416756"/>
            <a:ext cx="2412000" cy="972000"/>
          </a:xfrm>
          <a:custGeom>
            <a:avLst/>
            <a:gdLst>
              <a:gd name="connsiteX0" fmla="*/ 0 w 2520000"/>
              <a:gd name="connsiteY0" fmla="*/ 0 h 972000"/>
              <a:gd name="connsiteX1" fmla="*/ 2110681 w 2520000"/>
              <a:gd name="connsiteY1" fmla="*/ 0 h 972000"/>
              <a:gd name="connsiteX2" fmla="*/ 2520000 w 2520000"/>
              <a:gd name="connsiteY2" fmla="*/ 486000 h 972000"/>
              <a:gd name="connsiteX3" fmla="*/ 2110681 w 2520000"/>
              <a:gd name="connsiteY3" fmla="*/ 972000 h 972000"/>
              <a:gd name="connsiteX4" fmla="*/ 0 w 2520000"/>
              <a:gd name="connsiteY4" fmla="*/ 972000 h 972000"/>
              <a:gd name="connsiteX5" fmla="*/ 409319 w 2520000"/>
              <a:gd name="connsiteY5" fmla="*/ 486000 h 972000"/>
              <a:gd name="connsiteX6" fmla="*/ 0 w 2520000"/>
              <a:gd name="connsiteY6" fmla="*/ 0 h 972000"/>
              <a:gd name="connsiteX0" fmla="*/ 0 w 2112496"/>
              <a:gd name="connsiteY0" fmla="*/ 0 h 972000"/>
              <a:gd name="connsiteX1" fmla="*/ 2110681 w 2112496"/>
              <a:gd name="connsiteY1" fmla="*/ 0 h 972000"/>
              <a:gd name="connsiteX2" fmla="*/ 2112496 w 2112496"/>
              <a:gd name="connsiteY2" fmla="*/ 495939 h 972000"/>
              <a:gd name="connsiteX3" fmla="*/ 2110681 w 2112496"/>
              <a:gd name="connsiteY3" fmla="*/ 972000 h 972000"/>
              <a:gd name="connsiteX4" fmla="*/ 0 w 2112496"/>
              <a:gd name="connsiteY4" fmla="*/ 972000 h 972000"/>
              <a:gd name="connsiteX5" fmla="*/ 409319 w 2112496"/>
              <a:gd name="connsiteY5" fmla="*/ 486000 h 972000"/>
              <a:gd name="connsiteX6" fmla="*/ 0 w 2112496"/>
              <a:gd name="connsiteY6" fmla="*/ 0 h 9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12496" h="972000">
                <a:moveTo>
                  <a:pt x="0" y="0"/>
                </a:moveTo>
                <a:lnTo>
                  <a:pt x="2110681" y="0"/>
                </a:lnTo>
                <a:lnTo>
                  <a:pt x="2112496" y="495939"/>
                </a:lnTo>
                <a:lnTo>
                  <a:pt x="2110681" y="972000"/>
                </a:lnTo>
                <a:lnTo>
                  <a:pt x="0" y="972000"/>
                </a:lnTo>
                <a:lnTo>
                  <a:pt x="409319" y="486000"/>
                </a:lnTo>
                <a:lnTo>
                  <a:pt x="0" y="0"/>
                </a:lnTo>
                <a:close/>
              </a:path>
            </a:pathLst>
          </a:custGeom>
          <a:solidFill>
            <a:srgbClr val="175C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>
              <a:spcBef>
                <a:spcPts val="0"/>
              </a:spcBef>
            </a:pP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Стейкхолдеры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569950" y="3996905"/>
            <a:ext cx="6639388" cy="972000"/>
            <a:chOff x="4569950" y="3996905"/>
            <a:chExt cx="6639388" cy="972000"/>
          </a:xfrm>
        </p:grpSpPr>
        <p:sp>
          <p:nvSpPr>
            <p:cNvPr id="27" name="Шеврон 26"/>
            <p:cNvSpPr/>
            <p:nvPr/>
          </p:nvSpPr>
          <p:spPr>
            <a:xfrm>
              <a:off x="4569950" y="3996905"/>
              <a:ext cx="2412000" cy="972000"/>
            </a:xfrm>
            <a:prstGeom prst="chevron">
              <a:avLst>
                <a:gd name="adj" fmla="val 42111"/>
              </a:avLst>
            </a:prstGeom>
            <a:solidFill>
              <a:srgbClr val="175C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Цели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Шеврон 27"/>
            <p:cNvSpPr/>
            <p:nvPr/>
          </p:nvSpPr>
          <p:spPr>
            <a:xfrm>
              <a:off x="6683644" y="3996905"/>
              <a:ext cx="2412000" cy="972000"/>
            </a:xfrm>
            <a:prstGeom prst="chevron">
              <a:avLst>
                <a:gd name="adj" fmla="val 42111"/>
              </a:avLst>
            </a:prstGeom>
            <a:solidFill>
              <a:srgbClr val="175C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pc="-3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Критерии</a:t>
              </a:r>
              <a:endParaRPr lang="ru-RU" spc="-3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Шеврон 28"/>
            <p:cNvSpPr/>
            <p:nvPr/>
          </p:nvSpPr>
          <p:spPr>
            <a:xfrm>
              <a:off x="8797338" y="3996905"/>
              <a:ext cx="2412000" cy="972000"/>
            </a:xfrm>
            <a:prstGeom prst="chevron">
              <a:avLst>
                <a:gd name="adj" fmla="val 42111"/>
              </a:avLst>
            </a:prstGeom>
            <a:solidFill>
              <a:srgbClr val="175C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Оценки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874713" y="3518518"/>
            <a:ext cx="1281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Аналитик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97573" y="5210538"/>
            <a:ext cx="1685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Руководитель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4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азработка ПО с помощью UML - 2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PragmaticaCTT"/>
        <a:ea typeface=""/>
        <a:cs typeface=""/>
      </a:majorFont>
      <a:minorFont>
        <a:latin typeface="PragmaticaCTT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C6982338-52A2-4D72-A143-ACB2EA44741C}" vid="{BF334022-C8A7-4E86-87D6-90A17569A35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CUSTIS_Шаблон IT-презентации_И. Фамилия_16x9</Template>
  <TotalTime>21254</TotalTime>
  <Words>1934</Words>
  <Application>Microsoft Office PowerPoint</Application>
  <PresentationFormat>Широкоэкранный</PresentationFormat>
  <Paragraphs>351</Paragraphs>
  <Slides>27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PragmaticaCTT</vt:lpstr>
      <vt:lpstr>Wingdings</vt:lpstr>
      <vt:lpstr>Wingdings 2</vt:lpstr>
      <vt:lpstr>Wingdings 3</vt:lpstr>
      <vt:lpstr>Разработка ПО с помощью UML - 2</vt:lpstr>
      <vt:lpstr>Роль руководителя проекта  в процессе управления требованиями. Что? Как? Зачем?</vt:lpstr>
      <vt:lpstr>Цель доклада – объяснить и научить</vt:lpstr>
      <vt:lpstr>Управление проектом в PMI PMBOK</vt:lpstr>
      <vt:lpstr>Процессы и фазы жизненного цикла RUP</vt:lpstr>
      <vt:lpstr>Кто участвует в управлении требованиями в SDLC</vt:lpstr>
      <vt:lpstr>Кто такой руководитель проектов</vt:lpstr>
      <vt:lpstr>Задачи руководителя проекта  при управлении требованиями</vt:lpstr>
      <vt:lpstr>Процесс управления требованиями в RUP</vt:lpstr>
      <vt:lpstr>Шаг 1: анализ проблем заказчика</vt:lpstr>
      <vt:lpstr>Шаг 2: фиксация результатов анализа</vt:lpstr>
      <vt:lpstr>Шаг 3: определение рамок проекта</vt:lpstr>
      <vt:lpstr>Шаг 4: управление объемом работ</vt:lpstr>
      <vt:lpstr>Шаг 5: уточнение границ системы</vt:lpstr>
      <vt:lpstr>Плюсы и минусы включения руководителя проектов в управление требованиями</vt:lpstr>
      <vt:lpstr>Что делать, если руководитель проекта не участвует в управлении требованиями</vt:lpstr>
      <vt:lpstr>Когда это важно</vt:lpstr>
      <vt:lpstr>Инструменты</vt:lpstr>
      <vt:lpstr>Все руководители разные</vt:lpstr>
      <vt:lpstr>Типы руководителей по стилю управления</vt:lpstr>
      <vt:lpstr>Типы руководителей по доминирующему мотиватору</vt:lpstr>
      <vt:lpstr>Анализируем. Планируем. Действуем</vt:lpstr>
      <vt:lpstr>Пример 1: Контролер + Директор</vt:lpstr>
      <vt:lpstr>Пример 2: Доверитель + Эксперт</vt:lpstr>
      <vt:lpstr>Сложные типы</vt:lpstr>
      <vt:lpstr>Итоги </vt:lpstr>
      <vt:lpstr>Полезно изучить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руководителя проекта в процессе управления требованиями. Что? Как? Зачем?</dc:title>
  <dc:creator>Y</dc:creator>
  <cp:lastModifiedBy>Маляревская Ю.С.</cp:lastModifiedBy>
  <cp:revision>214</cp:revision>
  <cp:lastPrinted>2018-11-15T11:27:30Z</cp:lastPrinted>
  <dcterms:created xsi:type="dcterms:W3CDTF">2018-09-29T18:51:03Z</dcterms:created>
  <dcterms:modified xsi:type="dcterms:W3CDTF">2018-11-29T18:17:04Z</dcterms:modified>
</cp:coreProperties>
</file>