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257" r:id="rId3"/>
    <p:sldId id="258" r:id="rId4"/>
    <p:sldId id="259" r:id="rId5"/>
    <p:sldId id="282" r:id="rId6"/>
    <p:sldId id="260" r:id="rId7"/>
    <p:sldId id="273" r:id="rId8"/>
    <p:sldId id="263" r:id="rId9"/>
    <p:sldId id="262" r:id="rId10"/>
    <p:sldId id="264" r:id="rId11"/>
    <p:sldId id="265" r:id="rId12"/>
    <p:sldId id="266" r:id="rId13"/>
    <p:sldId id="267" r:id="rId14"/>
    <p:sldId id="269" r:id="rId15"/>
    <p:sldId id="270" r:id="rId16"/>
    <p:sldId id="271" r:id="rId17"/>
    <p:sldId id="274" r:id="rId18"/>
    <p:sldId id="281" r:id="rId19"/>
    <p:sldId id="279" r:id="rId20"/>
    <p:sldId id="280" r:id="rId21"/>
    <p:sldId id="272" r:id="rId22"/>
    <p:sldId id="275" r:id="rId23"/>
    <p:sldId id="277" r:id="rId24"/>
    <p:sldId id="2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Lipatova" initials="M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5581" autoAdjust="0"/>
  </p:normalViewPr>
  <p:slideViewPr>
    <p:cSldViewPr snapToGrid="0">
      <p:cViewPr varScale="1">
        <p:scale>
          <a:sx n="56" d="100"/>
          <a:sy n="56" d="100"/>
        </p:scale>
        <p:origin x="1056" y="72"/>
      </p:cViewPr>
      <p:guideLst>
        <p:guide orient="horz" pos="2160"/>
        <p:guide pos="3840"/>
      </p:guideLst>
    </p:cSldViewPr>
  </p:slideViewPr>
  <p:notesTextViewPr>
    <p:cViewPr>
      <p:scale>
        <a:sx n="3" d="2"/>
        <a:sy n="3" d="2"/>
      </p:scale>
      <p:origin x="0" y="-41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85FFA-E0E3-4CB2-9B7F-E7B3648259B4}" type="datetimeFigureOut">
              <a:rPr lang="ru-RU" smtClean="0"/>
              <a:t>28.04.2018</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A0A30-283D-4FFB-9737-E77E4280A361}" type="slidenum">
              <a:rPr lang="ru-RU" smtClean="0"/>
              <a:t>‹#›</a:t>
            </a:fld>
            <a:endParaRPr lang="ru-RU"/>
          </a:p>
        </p:txBody>
      </p:sp>
    </p:spTree>
    <p:extLst>
      <p:ext uri="{BB962C8B-B14F-4D97-AF65-F5344CB8AC3E}">
        <p14:creationId xmlns:p14="http://schemas.microsoft.com/office/powerpoint/2010/main" val="25929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u.wikipedia.org/wiki/%D0%A1%D0%B8%D1%81%D1%82%D0%B5%D0%BC%D0%B0_%D1%83%D0%BF%D1%80%D0%B0%D0%B2%D0%BB%D0%B5%D0%BD%D0%B8%D1%8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Добрый день!</a:t>
            </a:r>
          </a:p>
          <a:p>
            <a:r>
              <a:rPr lang="ru-RU" dirty="0" smtClean="0"/>
              <a:t>Меня зовут Марина Липатова, я системный аналитик в Лаборатории</a:t>
            </a:r>
            <a:r>
              <a:rPr lang="ru-RU" baseline="0" dirty="0" smtClean="0"/>
              <a:t> Касперского.</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Сегодня мы поговорим об унифицированном языке моделирования (UML) и не очень широко распространенном (во всяком случае, в настоящее время) способе его применения.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Несколько слов о том, почему возникла такая тема. В Лаборатории Касперского</a:t>
            </a:r>
            <a:r>
              <a:rPr lang="ru-RU" baseline="0" dirty="0" smtClean="0"/>
              <a:t> есть стажерская программа </a:t>
            </a:r>
            <a:r>
              <a:rPr lang="en-US" baseline="0" dirty="0" err="1" smtClean="0"/>
              <a:t>SafeBoard</a:t>
            </a:r>
            <a:r>
              <a:rPr lang="en-US" baseline="0" dirty="0" smtClean="0"/>
              <a:t>, </a:t>
            </a:r>
            <a:r>
              <a:rPr lang="ru-RU" baseline="0" dirty="0" smtClean="0"/>
              <a:t>и в рамках этой программы мы проводим занятия со стажерами. Подбирая материал к занятиям, я наткнулась на тему, вынесенную в заголовок доклада. Она показалась мне интересной, я стала искать по ней информацию, но не нашла никаких сведений про </a:t>
            </a:r>
            <a:r>
              <a:rPr lang="en-US" baseline="0" dirty="0" smtClean="0"/>
              <a:t>Foundational UML</a:t>
            </a:r>
            <a:r>
              <a:rPr lang="ru-RU" baseline="0" dirty="0" smtClean="0"/>
              <a:t> на </a:t>
            </a:r>
            <a:r>
              <a:rPr lang="ru-RU" baseline="0" smtClean="0"/>
              <a:t>русском языке. </a:t>
            </a:r>
            <a:r>
              <a:rPr lang="ru-RU" baseline="0" dirty="0" smtClean="0"/>
              <a:t>И мне захотелось восполнить этот пробел.</a:t>
            </a:r>
            <a:endParaRPr lang="en-US" dirty="0" smtClean="0"/>
          </a:p>
          <a:p>
            <a:endParaRPr lang="ru-RU" dirty="0"/>
          </a:p>
        </p:txBody>
      </p:sp>
      <p:sp>
        <p:nvSpPr>
          <p:cNvPr id="4" name="Номер слайда 3"/>
          <p:cNvSpPr>
            <a:spLocks noGrp="1"/>
          </p:cNvSpPr>
          <p:nvPr>
            <p:ph type="sldNum" sz="quarter" idx="10"/>
          </p:nvPr>
        </p:nvSpPr>
        <p:spPr/>
        <p:txBody>
          <a:bodyPr/>
          <a:lstStyle/>
          <a:p>
            <a:fld id="{F14A0A30-283D-4FFB-9737-E77E4280A361}" type="slidenum">
              <a:rPr lang="ru-RU" smtClean="0"/>
              <a:t>1</a:t>
            </a:fld>
            <a:endParaRPr lang="ru-RU"/>
          </a:p>
        </p:txBody>
      </p:sp>
    </p:spTree>
    <p:extLst>
      <p:ext uri="{BB962C8B-B14F-4D97-AF65-F5344CB8AC3E}">
        <p14:creationId xmlns:p14="http://schemas.microsoft.com/office/powerpoint/2010/main" val="95458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Что нужно еще раз подчеркнуть: </a:t>
            </a:r>
            <a:r>
              <a:rPr lang="en-US" dirty="0" smtClean="0"/>
              <a:t>ALF</a:t>
            </a:r>
            <a:r>
              <a:rPr lang="en-US" baseline="0" dirty="0" smtClean="0"/>
              <a:t> </a:t>
            </a:r>
            <a:r>
              <a:rPr lang="ru-RU" baseline="0" dirty="0" smtClean="0"/>
              <a:t>полностью эквивалентен </a:t>
            </a:r>
            <a:r>
              <a:rPr lang="en-US" baseline="0" dirty="0" err="1" smtClean="0"/>
              <a:t>fUML</a:t>
            </a:r>
            <a:r>
              <a:rPr lang="en-US" baseline="0" dirty="0" smtClean="0"/>
              <a:t>.</a:t>
            </a:r>
            <a:endParaRPr lang="ru-RU" baseline="0" dirty="0" smtClean="0"/>
          </a:p>
          <a:p>
            <a:r>
              <a:rPr lang="ru-RU" baseline="0" dirty="0" smtClean="0"/>
              <a:t>Можно описывать модель тем средством, которое удобно. Структуру классов – графически, операции – текстом. Текстовое и графическое представление взаимозаменяемы. В итоге все представления будут объединены в единую </a:t>
            </a:r>
            <a:r>
              <a:rPr lang="en-US" baseline="0" dirty="0" err="1" smtClean="0"/>
              <a:t>fUML</a:t>
            </a:r>
            <a:r>
              <a:rPr lang="en-US" baseline="0" dirty="0" smtClean="0"/>
              <a:t>-</a:t>
            </a:r>
            <a:r>
              <a:rPr lang="ru-RU" baseline="0" dirty="0" smtClean="0"/>
              <a:t>модель.</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10</a:t>
            </a:fld>
            <a:endParaRPr lang="ru-RU"/>
          </a:p>
        </p:txBody>
      </p:sp>
    </p:spTree>
    <p:extLst>
      <p:ext uri="{BB962C8B-B14F-4D97-AF65-F5344CB8AC3E}">
        <p14:creationId xmlns:p14="http://schemas.microsoft.com/office/powerpoint/2010/main" val="89256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Посмотрим,</a:t>
            </a:r>
            <a:r>
              <a:rPr lang="ru-RU" sz="1200" b="0" i="0" kern="1200" baseline="0" dirty="0" smtClean="0">
                <a:solidFill>
                  <a:schemeClr val="tx1"/>
                </a:solidFill>
                <a:effectLst/>
                <a:latin typeface="+mn-lt"/>
                <a:ea typeface="+mn-ea"/>
                <a:cs typeface="+mn-cs"/>
              </a:rPr>
              <a:t> как </a:t>
            </a:r>
            <a:r>
              <a:rPr lang="en-US" sz="1200" b="0" i="0" kern="1200" baseline="0" dirty="0" err="1" smtClean="0">
                <a:solidFill>
                  <a:schemeClr val="tx1"/>
                </a:solidFill>
                <a:effectLst/>
                <a:latin typeface="+mn-lt"/>
                <a:ea typeface="+mn-ea"/>
                <a:cs typeface="+mn-cs"/>
              </a:rPr>
              <a:t>fUML</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и </a:t>
            </a:r>
            <a:r>
              <a:rPr lang="en-US" sz="1200" b="0" i="0" kern="1200" baseline="0" dirty="0" smtClean="0">
                <a:solidFill>
                  <a:schemeClr val="tx1"/>
                </a:solidFill>
                <a:effectLst/>
                <a:latin typeface="+mn-lt"/>
                <a:ea typeface="+mn-ea"/>
                <a:cs typeface="+mn-cs"/>
              </a:rPr>
              <a:t>ALF </a:t>
            </a:r>
            <a:r>
              <a:rPr lang="ru-RU" sz="1200" b="0" i="0" kern="1200" baseline="0" dirty="0" smtClean="0">
                <a:solidFill>
                  <a:schemeClr val="tx1"/>
                </a:solidFill>
                <a:effectLst/>
                <a:latin typeface="+mn-lt"/>
                <a:ea typeface="+mn-ea"/>
                <a:cs typeface="+mn-cs"/>
              </a:rPr>
              <a:t>могут выглядеть на практике.</a:t>
            </a: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Есть</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свободная</a:t>
            </a:r>
            <a:r>
              <a:rPr lang="ru-RU" sz="1200" b="0" i="0" kern="1200" baseline="0" dirty="0" smtClean="0">
                <a:solidFill>
                  <a:schemeClr val="tx1"/>
                </a:solidFill>
                <a:effectLst/>
                <a:latin typeface="+mn-lt"/>
                <a:ea typeface="+mn-ea"/>
                <a:cs typeface="+mn-cs"/>
              </a:rPr>
              <a:t> интегрированная среда разрабтки модульных кроссплатформенных приложений - </a:t>
            </a:r>
            <a:r>
              <a:rPr lang="en-US" sz="1200" b="1" i="0" kern="1200" dirty="0" smtClean="0">
                <a:solidFill>
                  <a:schemeClr val="tx1"/>
                </a:solidFill>
                <a:effectLst/>
                <a:latin typeface="+mn-lt"/>
                <a:ea typeface="+mn-ea"/>
                <a:cs typeface="+mn-cs"/>
              </a:rPr>
              <a:t> Eclipse</a:t>
            </a:r>
            <a:r>
              <a:rPr lang="ru-RU" sz="1200" b="1" i="0" kern="1200" dirty="0" smtClean="0">
                <a:solidFill>
                  <a:schemeClr val="tx1"/>
                </a:solidFill>
                <a:effectLst/>
                <a:latin typeface="+mn-lt"/>
                <a:ea typeface="+mn-ea"/>
                <a:cs typeface="+mn-cs"/>
              </a:rPr>
              <a:t>.</a:t>
            </a:r>
            <a:endParaRPr lang="ru-RU"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На базе </a:t>
            </a:r>
            <a:r>
              <a:rPr lang="en-US" sz="1200" b="0" i="0" kern="1200" baseline="0" dirty="0" smtClean="0">
                <a:solidFill>
                  <a:schemeClr val="tx1"/>
                </a:solidFill>
                <a:effectLst/>
                <a:latin typeface="+mn-lt"/>
                <a:ea typeface="+mn-ea"/>
                <a:cs typeface="+mn-cs"/>
              </a:rPr>
              <a:t>Eclipse  </a:t>
            </a:r>
            <a:r>
              <a:rPr lang="ru-RU" sz="1200" b="0" i="0" kern="1200" baseline="0" dirty="0" smtClean="0">
                <a:solidFill>
                  <a:schemeClr val="tx1"/>
                </a:solidFill>
                <a:effectLst/>
                <a:latin typeface="+mn-lt"/>
                <a:ea typeface="+mn-ea"/>
                <a:cs typeface="+mn-cs"/>
              </a:rPr>
              <a:t>есть</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инструментарий </a:t>
            </a:r>
            <a:r>
              <a:rPr lang="en-US" sz="1200" b="0" i="0" kern="1200" baseline="0" dirty="0" smtClean="0">
                <a:solidFill>
                  <a:schemeClr val="tx1"/>
                </a:solidFill>
                <a:effectLst/>
                <a:latin typeface="+mn-lt"/>
                <a:ea typeface="+mn-ea"/>
                <a:cs typeface="+mn-cs"/>
              </a:rPr>
              <a:t>UML</a:t>
            </a:r>
            <a:r>
              <a:rPr lang="ru-RU" sz="1200" b="0" i="0" kern="1200" baseline="0" dirty="0" smtClean="0">
                <a:solidFill>
                  <a:schemeClr val="tx1"/>
                </a:solidFill>
                <a:effectLst/>
                <a:latin typeface="+mn-lt"/>
                <a:ea typeface="+mn-ea"/>
                <a:cs typeface="+mn-cs"/>
              </a:rPr>
              <a:t>, который называется </a:t>
            </a:r>
            <a:r>
              <a:rPr lang="en-US" sz="1200" b="0" i="0" kern="1200" baseline="0" dirty="0" smtClean="0">
                <a:solidFill>
                  <a:schemeClr val="tx1"/>
                </a:solidFill>
                <a:effectLst/>
                <a:latin typeface="+mn-lt"/>
                <a:ea typeface="+mn-ea"/>
                <a:cs typeface="+mn-cs"/>
              </a:rPr>
              <a:t>Papyrus</a:t>
            </a:r>
            <a:r>
              <a:rPr lang="ru-RU"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Papyrus </a:t>
            </a:r>
            <a:r>
              <a:rPr lang="ru-RU" sz="1200" b="0" i="0" kern="1200" baseline="0" dirty="0" smtClean="0">
                <a:solidFill>
                  <a:schemeClr val="tx1"/>
                </a:solidFill>
                <a:effectLst/>
                <a:latin typeface="+mn-lt"/>
                <a:ea typeface="+mn-ea"/>
                <a:cs typeface="+mn-cs"/>
              </a:rPr>
              <a:t>также поддерживает </a:t>
            </a:r>
            <a:r>
              <a:rPr lang="en-US" sz="1200" b="0" i="0" kern="1200" baseline="0" dirty="0" err="1" smtClean="0">
                <a:solidFill>
                  <a:schemeClr val="tx1"/>
                </a:solidFill>
                <a:effectLst/>
                <a:latin typeface="+mn-lt"/>
                <a:ea typeface="+mn-ea"/>
                <a:cs typeface="+mn-cs"/>
              </a:rPr>
              <a:t>fUML</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и можно дополнить эту среду редактором </a:t>
            </a:r>
            <a:r>
              <a:rPr lang="en-US" sz="1200" b="0" i="0" kern="1200" baseline="0" dirty="0" smtClean="0">
                <a:solidFill>
                  <a:schemeClr val="tx1"/>
                </a:solidFill>
                <a:effectLst/>
                <a:latin typeface="+mn-lt"/>
                <a:ea typeface="+mn-ea"/>
                <a:cs typeface="+mn-cs"/>
              </a:rPr>
              <a:t>ALF.</a:t>
            </a:r>
            <a:endParaRPr lang="ru-RU"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На слайде представлен экран этого средства. Здесь мы видим диаграмму</a:t>
            </a:r>
            <a:r>
              <a:rPr lang="en-US" sz="1200" b="0" i="0" kern="1200" baseline="0" dirty="0" smtClean="0">
                <a:solidFill>
                  <a:schemeClr val="tx1"/>
                </a:solidFill>
                <a:effectLst/>
                <a:latin typeface="+mn-lt"/>
                <a:ea typeface="+mn-ea"/>
                <a:cs typeface="+mn-cs"/>
              </a:rPr>
              <a:t> Activity, </a:t>
            </a:r>
            <a:r>
              <a:rPr lang="ru-RU" sz="1200" b="0" i="0" kern="1200" baseline="0" dirty="0" smtClean="0">
                <a:solidFill>
                  <a:schemeClr val="tx1"/>
                </a:solidFill>
                <a:effectLst/>
                <a:latin typeface="+mn-lt"/>
                <a:ea typeface="+mn-ea"/>
                <a:cs typeface="+mn-cs"/>
              </a:rPr>
              <a:t>маленькую, тестовую, с одним элементом </a:t>
            </a:r>
            <a:r>
              <a:rPr lang="en-US" sz="1200" b="0" i="0" kern="1200" baseline="0" dirty="0" smtClean="0">
                <a:solidFill>
                  <a:schemeClr val="tx1"/>
                </a:solidFill>
                <a:effectLst/>
                <a:latin typeface="+mn-lt"/>
                <a:ea typeface="+mn-ea"/>
                <a:cs typeface="+mn-cs"/>
              </a:rPr>
              <a:t>Activity.</a:t>
            </a:r>
            <a:endParaRPr lang="ru-RU"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Области экрана вполне привычны для </a:t>
            </a:r>
            <a:r>
              <a:rPr lang="en-US" sz="1200" b="0" i="0" kern="1200" baseline="0" dirty="0" smtClean="0">
                <a:solidFill>
                  <a:schemeClr val="tx1"/>
                </a:solidFill>
                <a:effectLst/>
                <a:latin typeface="+mn-lt"/>
                <a:ea typeface="+mn-ea"/>
                <a:cs typeface="+mn-cs"/>
              </a:rPr>
              <a:t>UML</a:t>
            </a:r>
            <a:r>
              <a:rPr lang="ru-RU" sz="1200" b="0" i="0" kern="1200" baseline="0" dirty="0" smtClean="0">
                <a:solidFill>
                  <a:schemeClr val="tx1"/>
                </a:solidFill>
                <a:effectLst/>
                <a:latin typeface="+mn-lt"/>
                <a:ea typeface="+mn-ea"/>
                <a:cs typeface="+mn-cs"/>
              </a:rPr>
              <a:t>: графический редактор, палитра, область свойств элемента.</a:t>
            </a:r>
            <a:endParaRPr lang="en-US"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И в свойствах элемента есть интересующая нас вкладка: </a:t>
            </a:r>
            <a:r>
              <a:rPr lang="en-US" sz="1200" b="0" i="0" kern="1200" baseline="0" dirty="0" smtClean="0">
                <a:solidFill>
                  <a:schemeClr val="tx1"/>
                </a:solidFill>
                <a:effectLst/>
                <a:latin typeface="+mn-lt"/>
                <a:ea typeface="+mn-ea"/>
                <a:cs typeface="+mn-cs"/>
              </a:rPr>
              <a:t>ALF.</a:t>
            </a:r>
            <a:endParaRPr lang="ru-RU"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Кто заинтересуется</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и захочет поэкспериментировать – к презентации прилагается бонус, как настроить редактор </a:t>
            </a:r>
            <a:r>
              <a:rPr lang="en-US" sz="1200" b="0" i="0" kern="1200" baseline="0" dirty="0" smtClean="0">
                <a:solidFill>
                  <a:schemeClr val="tx1"/>
                </a:solidFill>
                <a:effectLst/>
                <a:latin typeface="+mn-lt"/>
                <a:ea typeface="+mn-ea"/>
                <a:cs typeface="+mn-cs"/>
              </a:rPr>
              <a:t>ALF </a:t>
            </a:r>
            <a:r>
              <a:rPr lang="ru-RU" sz="1200" b="0" i="0" kern="1200" baseline="0" dirty="0" smtClean="0">
                <a:solidFill>
                  <a:schemeClr val="tx1"/>
                </a:solidFill>
                <a:effectLst/>
                <a:latin typeface="+mn-lt"/>
                <a:ea typeface="+mn-ea"/>
                <a:cs typeface="+mn-cs"/>
              </a:rPr>
              <a:t>для </a:t>
            </a:r>
            <a:r>
              <a:rPr lang="en-US" sz="1200" b="0" i="0" kern="1200" baseline="0" dirty="0" smtClean="0">
                <a:solidFill>
                  <a:schemeClr val="tx1"/>
                </a:solidFill>
                <a:effectLst/>
                <a:latin typeface="+mn-lt"/>
                <a:ea typeface="+mn-ea"/>
                <a:cs typeface="+mn-cs"/>
              </a:rPr>
              <a:t>Papyrus.</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11</a:t>
            </a:fld>
            <a:endParaRPr lang="ru-RU"/>
          </a:p>
        </p:txBody>
      </p:sp>
    </p:spTree>
    <p:extLst>
      <p:ext uri="{BB962C8B-B14F-4D97-AF65-F5344CB8AC3E}">
        <p14:creationId xmlns:p14="http://schemas.microsoft.com/office/powerpoint/2010/main" val="164647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Когда</a:t>
            </a:r>
            <a:r>
              <a:rPr lang="ru-RU" baseline="0" dirty="0" smtClean="0"/>
              <a:t> мы переключаемся на </a:t>
            </a:r>
            <a:r>
              <a:rPr lang="en-US" baseline="0" dirty="0" smtClean="0"/>
              <a:t>ALF-</a:t>
            </a:r>
            <a:r>
              <a:rPr lang="ru-RU" baseline="0" dirty="0" smtClean="0"/>
              <a:t>редактор, то видим в нем текстовое представление элемента модели. Разумеется, для тех типов элементов, для которых это возможно. Код может быть написан вручную, может трансформироваться из графической модели.</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12</a:t>
            </a:fld>
            <a:endParaRPr lang="ru-RU"/>
          </a:p>
        </p:txBody>
      </p:sp>
    </p:spTree>
    <p:extLst>
      <p:ext uri="{BB962C8B-B14F-4D97-AF65-F5344CB8AC3E}">
        <p14:creationId xmlns:p14="http://schemas.microsoft.com/office/powerpoint/2010/main" val="312356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Все элементы, которые создаются</a:t>
            </a:r>
            <a:r>
              <a:rPr lang="ru-RU" baseline="0" dirty="0" smtClean="0"/>
              <a:t> как графически, так и в виде текста, представлены в виде единой </a:t>
            </a:r>
            <a:r>
              <a:rPr lang="en-US" baseline="0" dirty="0" err="1" smtClean="0"/>
              <a:t>fUML</a:t>
            </a:r>
            <a:r>
              <a:rPr lang="en-US" baseline="0" dirty="0" smtClean="0"/>
              <a:t>-</a:t>
            </a:r>
            <a:r>
              <a:rPr lang="ru-RU" baseline="0" dirty="0" smtClean="0"/>
              <a:t>модели.</a:t>
            </a:r>
          </a:p>
          <a:p>
            <a:r>
              <a:rPr lang="ru-RU" baseline="0" dirty="0" smtClean="0"/>
              <a:t>И вот эта модель</a:t>
            </a:r>
            <a:r>
              <a:rPr lang="en-US" baseline="0" dirty="0" smtClean="0"/>
              <a:t> </a:t>
            </a:r>
            <a:r>
              <a:rPr lang="ru-RU" baseline="0" dirty="0" smtClean="0"/>
              <a:t>будет использована для кодогенерации в традиционный язык программирования (</a:t>
            </a:r>
            <a:r>
              <a:rPr lang="en-US" baseline="0" dirty="0" smtClean="0"/>
              <a:t>C++, Java, C# </a:t>
            </a:r>
            <a:r>
              <a:rPr lang="ru-RU" baseline="0" dirty="0" smtClean="0"/>
              <a:t>и т.д.).</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13</a:t>
            </a:fld>
            <a:endParaRPr lang="ru-RU"/>
          </a:p>
        </p:txBody>
      </p:sp>
    </p:spTree>
    <p:extLst>
      <p:ext uri="{BB962C8B-B14F-4D97-AF65-F5344CB8AC3E}">
        <p14:creationId xmlns:p14="http://schemas.microsoft.com/office/powerpoint/2010/main" val="410811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стандарте</a:t>
            </a:r>
            <a:r>
              <a:rPr lang="ru-RU" baseline="0" dirty="0" smtClean="0"/>
              <a:t> </a:t>
            </a:r>
            <a:r>
              <a:rPr lang="en-US" baseline="0" dirty="0" err="1" smtClean="0"/>
              <a:t>fUML</a:t>
            </a:r>
            <a:r>
              <a:rPr lang="en-US" baseline="0" dirty="0" smtClean="0"/>
              <a:t> </a:t>
            </a:r>
            <a:r>
              <a:rPr lang="ru-RU" baseline="0" dirty="0" smtClean="0"/>
              <a:t>эта концепция проиллюстрирована вот такой картинкой.</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Основная</a:t>
            </a:r>
            <a:r>
              <a:rPr lang="ru-RU" baseline="0" dirty="0" smtClean="0"/>
              <a:t> задача </a:t>
            </a:r>
            <a:r>
              <a:rPr lang="en-US" baseline="0" dirty="0" err="1" smtClean="0"/>
              <a:t>fUML</a:t>
            </a:r>
            <a:r>
              <a:rPr lang="en-US" baseline="0" dirty="0" smtClean="0"/>
              <a:t> – </a:t>
            </a:r>
            <a:r>
              <a:rPr lang="ru-RU" baseline="0" dirty="0" smtClean="0"/>
              <a:t>служить промежуточным звеном между моделями </a:t>
            </a:r>
            <a:r>
              <a:rPr lang="en-US" baseline="0" dirty="0" smtClean="0"/>
              <a:t>UML </a:t>
            </a:r>
            <a:r>
              <a:rPr lang="ru-RU" baseline="0" dirty="0" smtClean="0"/>
              <a:t>и целевыми языками программирования.</a:t>
            </a:r>
            <a:r>
              <a:rPr lang="en-US" dirty="0" smtClean="0"/>
              <a:t> </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smtClean="0"/>
              <a:t>A fundamental purpose of </a:t>
            </a:r>
            <a:r>
              <a:rPr lang="en-US" strike="sngStrike" baseline="0" dirty="0" err="1" smtClean="0"/>
              <a:t>fUML</a:t>
            </a:r>
            <a:r>
              <a:rPr lang="en-US" strike="sngStrike" baseline="0" dirty="0" smtClean="0"/>
              <a:t> is to serve as an intermediary between “surface subsets” of UML used for modeling and computational platform languages used as the target for model execution. </a:t>
            </a:r>
            <a:endParaRPr lang="ru-RU" strike="sngStrike" baseline="0" dirty="0" smtClean="0"/>
          </a:p>
          <a:p>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14</a:t>
            </a:fld>
            <a:endParaRPr lang="ru-RU"/>
          </a:p>
        </p:txBody>
      </p:sp>
    </p:spTree>
    <p:extLst>
      <p:ext uri="{BB962C8B-B14F-4D97-AF65-F5344CB8AC3E}">
        <p14:creationId xmlns:p14="http://schemas.microsoft.com/office/powerpoint/2010/main" val="38606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А</a:t>
            </a:r>
            <a:r>
              <a:rPr lang="ru-RU" baseline="0" dirty="0" smtClean="0"/>
              <a:t> теперь давайте подумаем, как будет выглядеть процесс разработки при </a:t>
            </a:r>
            <a:r>
              <a:rPr lang="en-US" baseline="0" dirty="0" err="1" smtClean="0"/>
              <a:t>fUML</a:t>
            </a:r>
            <a:r>
              <a:rPr lang="en-US" baseline="0" dirty="0" smtClean="0"/>
              <a:t>-</a:t>
            </a:r>
            <a:r>
              <a:rPr lang="ru-RU" baseline="0" dirty="0" smtClean="0"/>
              <a:t>подходе.</a:t>
            </a:r>
          </a:p>
          <a:p>
            <a:r>
              <a:rPr lang="ru-RU" baseline="0" dirty="0" smtClean="0"/>
              <a:t>В традиционном процессе аналитик собирает требования и передает их разработчику. Разработчик пишет код, </a:t>
            </a:r>
            <a:r>
              <a:rPr lang="ru-RU" baseline="0" dirty="0" err="1" smtClean="0"/>
              <a:t>тестировщик</a:t>
            </a:r>
            <a:r>
              <a:rPr lang="ru-RU" baseline="0" dirty="0" smtClean="0"/>
              <a:t> тестирует готовое ПО.</a:t>
            </a:r>
          </a:p>
          <a:p>
            <a:r>
              <a:rPr lang="ru-RU" baseline="0" dirty="0" smtClean="0"/>
              <a:t>При </a:t>
            </a:r>
            <a:r>
              <a:rPr lang="en-US" baseline="0" dirty="0" err="1" smtClean="0"/>
              <a:t>fUML</a:t>
            </a:r>
            <a:r>
              <a:rPr lang="en-US" baseline="0" dirty="0" smtClean="0"/>
              <a:t> </a:t>
            </a:r>
            <a:r>
              <a:rPr lang="ru-RU" baseline="0" dirty="0" smtClean="0"/>
              <a:t>все будет выглядеть по-другому.</a:t>
            </a:r>
          </a:p>
          <a:p>
            <a:endParaRPr lang="ru-RU" baseline="0" dirty="0" smtClean="0"/>
          </a:p>
          <a:p>
            <a:r>
              <a:rPr lang="ru-RU" baseline="0" dirty="0" smtClean="0"/>
              <a:t>1. Аналитик собирает требования и создает </a:t>
            </a:r>
            <a:r>
              <a:rPr lang="en-US" baseline="0" dirty="0" smtClean="0"/>
              <a:t>UML-</a:t>
            </a:r>
            <a:r>
              <a:rPr lang="ru-RU" baseline="0" dirty="0" smtClean="0"/>
              <a:t>модель.</a:t>
            </a:r>
          </a:p>
          <a:p>
            <a:r>
              <a:rPr lang="ru-RU" baseline="0" dirty="0" smtClean="0"/>
              <a:t>2. Разработчика в классическом понимании в этом подходе нет. Зато есть специалист, который отвечает за </a:t>
            </a:r>
            <a:r>
              <a:rPr lang="en-US" baseline="0" dirty="0" err="1" smtClean="0"/>
              <a:t>fUML</a:t>
            </a:r>
            <a:r>
              <a:rPr lang="en-US" baseline="0" dirty="0" smtClean="0"/>
              <a:t>-</a:t>
            </a:r>
            <a:r>
              <a:rPr lang="ru-RU" baseline="0" dirty="0" smtClean="0"/>
              <a:t>модель, назовем его Аналитик </a:t>
            </a:r>
            <a:r>
              <a:rPr lang="en-US" baseline="0" dirty="0" err="1" smtClean="0"/>
              <a:t>fUML</a:t>
            </a:r>
            <a:r>
              <a:rPr lang="en-US" baseline="0" dirty="0" smtClean="0"/>
              <a:t>.</a:t>
            </a:r>
          </a:p>
          <a:p>
            <a:r>
              <a:rPr lang="en-US" baseline="0" dirty="0" smtClean="0"/>
              <a:t>3. </a:t>
            </a:r>
            <a:r>
              <a:rPr lang="ru-RU" baseline="0" dirty="0" smtClean="0"/>
              <a:t>Автоматически выполняется трансформация </a:t>
            </a:r>
            <a:r>
              <a:rPr lang="en-US" baseline="0" dirty="0" smtClean="0"/>
              <a:t>UML </a:t>
            </a:r>
            <a:r>
              <a:rPr lang="ru-RU" baseline="0" dirty="0" smtClean="0"/>
              <a:t>в </a:t>
            </a:r>
            <a:r>
              <a:rPr lang="en-US" baseline="0" dirty="0" err="1" smtClean="0"/>
              <a:t>fUML</a:t>
            </a:r>
            <a:r>
              <a:rPr lang="en-US" baseline="0" dirty="0" smtClean="0"/>
              <a:t>.</a:t>
            </a:r>
            <a:r>
              <a:rPr lang="ru-RU" baseline="0" dirty="0" smtClean="0"/>
              <a:t> Затем</a:t>
            </a:r>
            <a:r>
              <a:rPr lang="en-US" baseline="0" dirty="0" smtClean="0"/>
              <a:t> </a:t>
            </a:r>
            <a:r>
              <a:rPr lang="ru-RU" baseline="0" dirty="0" smtClean="0"/>
              <a:t>Аналитик </a:t>
            </a:r>
            <a:r>
              <a:rPr lang="en-US" baseline="0" dirty="0" err="1" smtClean="0"/>
              <a:t>fUML</a:t>
            </a:r>
            <a:r>
              <a:rPr lang="ru-RU" baseline="0" dirty="0" smtClean="0"/>
              <a:t> уточняет модель – графическое и текстовое представление.</a:t>
            </a:r>
          </a:p>
          <a:p>
            <a:r>
              <a:rPr lang="ru-RU" baseline="0" dirty="0" smtClean="0"/>
              <a:t>4. Появляется роль </a:t>
            </a:r>
            <a:r>
              <a:rPr lang="en-US" baseline="0" dirty="0" smtClean="0"/>
              <a:t>‘</a:t>
            </a:r>
            <a:r>
              <a:rPr lang="ru-RU" baseline="0" dirty="0" smtClean="0"/>
              <a:t>Тестировщик исполняемой модели</a:t>
            </a:r>
            <a:r>
              <a:rPr lang="en-US" baseline="0" dirty="0" smtClean="0"/>
              <a:t>’</a:t>
            </a:r>
            <a:r>
              <a:rPr lang="ru-RU" baseline="0" dirty="0" smtClean="0"/>
              <a:t>. Проводятся тесты в среде выполнения модели (например, </a:t>
            </a:r>
            <a:r>
              <a:rPr lang="en-US" baseline="0" dirty="0" err="1" smtClean="0"/>
              <a:t>Moka</a:t>
            </a:r>
            <a:r>
              <a:rPr lang="en-US" baseline="0" dirty="0" smtClean="0"/>
              <a:t> </a:t>
            </a:r>
            <a:r>
              <a:rPr lang="ru-RU" baseline="0" dirty="0" smtClean="0"/>
              <a:t>для </a:t>
            </a:r>
            <a:r>
              <a:rPr lang="en-US" baseline="0" dirty="0" smtClean="0"/>
              <a:t>Papyrus</a:t>
            </a:r>
            <a:r>
              <a:rPr lang="ru-RU" baseline="0" dirty="0" smtClean="0"/>
              <a:t>).</a:t>
            </a:r>
            <a:endParaRPr lang="en-US" baseline="0" dirty="0" smtClean="0"/>
          </a:p>
          <a:p>
            <a:r>
              <a:rPr lang="en-US" baseline="0" dirty="0" smtClean="0"/>
              <a:t>5. </a:t>
            </a:r>
            <a:r>
              <a:rPr lang="ru-RU" baseline="0" dirty="0" smtClean="0"/>
              <a:t>После тестов модели </a:t>
            </a:r>
            <a:r>
              <a:rPr lang="en-US" baseline="0" dirty="0" err="1" smtClean="0"/>
              <a:t>fUML</a:t>
            </a:r>
            <a:r>
              <a:rPr lang="en-US" baseline="0" dirty="0" smtClean="0"/>
              <a:t> </a:t>
            </a:r>
            <a:r>
              <a:rPr lang="ru-RU" baseline="0" dirty="0" smtClean="0"/>
              <a:t>трансформируется в программный код и выполняется компиляция. На этих этапах уже не должно быть ручного вмешательства.</a:t>
            </a:r>
          </a:p>
          <a:p>
            <a:r>
              <a:rPr lang="ru-RU" baseline="0" dirty="0" smtClean="0"/>
              <a:t>6. После сборки потребуется протестировать и готовое приложение. Т.е., этапа тестирования получатся два.</a:t>
            </a:r>
          </a:p>
          <a:p>
            <a:r>
              <a:rPr lang="ru-RU" baseline="0" dirty="0" smtClean="0"/>
              <a:t>7. И уже после этого можно переходить к процедуре выпуска релиза.</a:t>
            </a:r>
          </a:p>
        </p:txBody>
      </p:sp>
      <p:sp>
        <p:nvSpPr>
          <p:cNvPr id="4" name="Slide Number Placeholder 3"/>
          <p:cNvSpPr>
            <a:spLocks noGrp="1"/>
          </p:cNvSpPr>
          <p:nvPr>
            <p:ph type="sldNum" sz="quarter" idx="10"/>
          </p:nvPr>
        </p:nvSpPr>
        <p:spPr/>
        <p:txBody>
          <a:bodyPr/>
          <a:lstStyle/>
          <a:p>
            <a:fld id="{F14A0A30-283D-4FFB-9737-E77E4280A361}" type="slidenum">
              <a:rPr lang="ru-RU" smtClean="0"/>
              <a:t>15</a:t>
            </a:fld>
            <a:endParaRPr lang="ru-RU"/>
          </a:p>
        </p:txBody>
      </p:sp>
    </p:spTree>
    <p:extLst>
      <p:ext uri="{BB962C8B-B14F-4D97-AF65-F5344CB8AC3E}">
        <p14:creationId xmlns:p14="http://schemas.microsoft.com/office/powerpoint/2010/main" val="258319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Возникает</a:t>
            </a:r>
            <a:r>
              <a:rPr lang="ru-RU" baseline="0" dirty="0" smtClean="0"/>
              <a:t> вопрос: зачем нужны такие сложности? </a:t>
            </a:r>
            <a:endParaRPr lang="en-US" baseline="0" dirty="0" smtClean="0"/>
          </a:p>
          <a:p>
            <a:r>
              <a:rPr lang="ru-RU" baseline="0" dirty="0" smtClean="0"/>
              <a:t>Понятно, что в общем смысле такая схема хорошо вписывается в разработку, управляемую моделью (</a:t>
            </a:r>
            <a:r>
              <a:rPr lang="en-US" baseline="0" dirty="0" smtClean="0"/>
              <a:t>MDE</a:t>
            </a:r>
            <a:r>
              <a:rPr lang="ru-RU" baseline="0" dirty="0" smtClean="0"/>
              <a:t>), где предполагается платформенно-независимая модель, и платформенно-зависимая модель.</a:t>
            </a:r>
            <a:endParaRPr lang="en-US" baseline="0" dirty="0" smtClean="0"/>
          </a:p>
          <a:p>
            <a:r>
              <a:rPr lang="ru-RU" baseline="0" dirty="0" smtClean="0"/>
              <a:t>При этом </a:t>
            </a:r>
            <a:r>
              <a:rPr lang="en-US" baseline="0" dirty="0" err="1" smtClean="0"/>
              <a:t>fUML</a:t>
            </a:r>
            <a:r>
              <a:rPr lang="en-US" baseline="0" dirty="0" smtClean="0"/>
              <a:t> </a:t>
            </a:r>
            <a:r>
              <a:rPr lang="ru-RU" baseline="0" dirty="0" smtClean="0"/>
              <a:t>находится на платформенно-независимом уровне.</a:t>
            </a:r>
            <a:endParaRPr lang="en-US" baseline="0" dirty="0" smtClean="0"/>
          </a:p>
          <a:p>
            <a:r>
              <a:rPr lang="ru-RU" baseline="0" dirty="0" smtClean="0"/>
              <a:t>Но это теория, а все же, где идеологи </a:t>
            </a:r>
            <a:r>
              <a:rPr lang="en-US" baseline="0" dirty="0" err="1" smtClean="0"/>
              <a:t>fUML</a:t>
            </a:r>
            <a:r>
              <a:rPr lang="en-US" baseline="0" dirty="0" smtClean="0"/>
              <a:t> </a:t>
            </a:r>
            <a:r>
              <a:rPr lang="ru-RU" baseline="0" dirty="0" smtClean="0"/>
              <a:t>видят его нишу? </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16</a:t>
            </a:fld>
            <a:endParaRPr lang="ru-RU"/>
          </a:p>
        </p:txBody>
      </p:sp>
    </p:spTree>
    <p:extLst>
      <p:ext uri="{BB962C8B-B14F-4D97-AF65-F5344CB8AC3E}">
        <p14:creationId xmlns:p14="http://schemas.microsoft.com/office/powerpoint/2010/main" val="156860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Ответы на эти вопросы будут</a:t>
            </a:r>
            <a:r>
              <a:rPr lang="ru-RU" baseline="0" dirty="0" smtClean="0"/>
              <a:t> из довольно неожиданных областей. Неожиданных потому, что </a:t>
            </a:r>
            <a:r>
              <a:rPr lang="ru-RU" dirty="0" smtClean="0"/>
              <a:t>они связаны не с бизнес-подходами и не с развитием собственно программного обеспечения, а лежит большей частью в области аппаратной реализации.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Рассмотрим пару примеров.</a:t>
            </a:r>
            <a:endParaRPr lang="ru-RU" dirty="0" smtClean="0"/>
          </a:p>
          <a:p>
            <a:endParaRPr lang="ru-RU" baseline="0" dirty="0" smtClean="0"/>
          </a:p>
          <a:p>
            <a:r>
              <a:rPr lang="ru-RU" baseline="0" dirty="0" smtClean="0"/>
              <a:t>Первое появление </a:t>
            </a:r>
            <a:r>
              <a:rPr lang="en-US" baseline="0" dirty="0" err="1" smtClean="0"/>
              <a:t>fUML</a:t>
            </a:r>
            <a:r>
              <a:rPr lang="en-US" baseline="0" dirty="0" smtClean="0"/>
              <a:t> </a:t>
            </a:r>
            <a:r>
              <a:rPr lang="ru-RU" baseline="0" dirty="0" smtClean="0"/>
              <a:t>по времени совпадает с развитием мультиядерной архитектуры процессора.</a:t>
            </a:r>
          </a:p>
          <a:p>
            <a:r>
              <a:rPr lang="ru-RU" baseline="0" dirty="0" smtClean="0"/>
              <a:t>В связи с появлением такой архитектуры появилась потребность в программных средствах, оптимизированных для нее, т.е., для естественной реализации параллельных вычислений. (</a:t>
            </a:r>
            <a:r>
              <a:rPr lang="ru-RU" sz="1200" b="0" i="0" kern="1200" dirty="0" smtClean="0">
                <a:solidFill>
                  <a:schemeClr val="tx1"/>
                </a:solidFill>
                <a:effectLst/>
                <a:latin typeface="+mn-lt"/>
                <a:ea typeface="+mn-ea"/>
                <a:cs typeface="+mn-cs"/>
              </a:rPr>
              <a:t>Параллели́зм - это свойство систем, при котором несколько вычислений выполняются одновременно.)</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 fUML/ALF тогда позиционировался как удобное средство для описания параллельной обработки данных.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Выдвигается</a:t>
            </a:r>
            <a:r>
              <a:rPr lang="ru-RU" baseline="0" dirty="0" smtClean="0"/>
              <a:t> следующий тезис: в средстве моделирования можно естественным образом отразить параллелизм, мультиядерной архитектуре параллелизм органично свойственен, а традиционному императивному языку программирования – нет. Поэтому традиционный язык надо как-то инкапсулировать, чтобы избежать сложностей, связанных с реализацией конструкций для параллельных вычислений.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(А в идеале – вообще исключить.)</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Slide Number Placeholder 3"/>
          <p:cNvSpPr>
            <a:spLocks noGrp="1"/>
          </p:cNvSpPr>
          <p:nvPr>
            <p:ph type="sldNum" sz="quarter" idx="10"/>
          </p:nvPr>
        </p:nvSpPr>
        <p:spPr/>
        <p:txBody>
          <a:bodyPr/>
          <a:lstStyle/>
          <a:p>
            <a:fld id="{F14A0A30-283D-4FFB-9737-E77E4280A361}" type="slidenum">
              <a:rPr lang="ru-RU" smtClean="0"/>
              <a:t>17</a:t>
            </a:fld>
            <a:endParaRPr lang="ru-RU"/>
          </a:p>
        </p:txBody>
      </p:sp>
    </p:spTree>
    <p:extLst>
      <p:ext uri="{BB962C8B-B14F-4D97-AF65-F5344CB8AC3E}">
        <p14:creationId xmlns:p14="http://schemas.microsoft.com/office/powerpoint/2010/main" val="2434594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Вот пример</a:t>
            </a:r>
            <a:r>
              <a:rPr lang="ru-RU" baseline="0" dirty="0" smtClean="0"/>
              <a:t> применения</a:t>
            </a:r>
            <a:r>
              <a:rPr lang="en-US" baseline="0" dirty="0" smtClean="0"/>
              <a:t> </a:t>
            </a:r>
            <a:r>
              <a:rPr lang="ru-RU" baseline="0" dirty="0" smtClean="0"/>
              <a:t>конструкций </a:t>
            </a:r>
            <a:r>
              <a:rPr lang="en-US" baseline="0" dirty="0" err="1" smtClean="0"/>
              <a:t>fUML</a:t>
            </a:r>
            <a:r>
              <a:rPr lang="en-US" baseline="0" dirty="0" smtClean="0"/>
              <a:t> </a:t>
            </a:r>
            <a:r>
              <a:rPr lang="ru-RU" baseline="0" dirty="0" smtClean="0"/>
              <a:t>для параллельных вычислений.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Типичные задачи:</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smtClean="0"/>
              <a:t>map -</a:t>
            </a:r>
            <a:r>
              <a:rPr lang="ru-RU" strike="sngStrike" baseline="0" dirty="0" smtClean="0"/>
              <a:t> </a:t>
            </a:r>
            <a:r>
              <a:rPr lang="ru-RU" baseline="0" dirty="0" smtClean="0"/>
              <a:t>выполнение одних и тех же функций над каждым элементом массива данных</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smtClean="0"/>
              <a:t>reduce</a:t>
            </a:r>
            <a:r>
              <a:rPr lang="en-US" baseline="0" dirty="0" smtClean="0"/>
              <a:t> - </a:t>
            </a:r>
            <a:r>
              <a:rPr lang="ru-RU" baseline="0" dirty="0" smtClean="0"/>
              <a:t> объединение в одно итоговое значение.</a:t>
            </a:r>
            <a:endParaRPr lang="ru-RU" dirty="0" smtClean="0"/>
          </a:p>
        </p:txBody>
      </p:sp>
      <p:sp>
        <p:nvSpPr>
          <p:cNvPr id="4" name="Slide Number Placeholder 3"/>
          <p:cNvSpPr>
            <a:spLocks noGrp="1"/>
          </p:cNvSpPr>
          <p:nvPr>
            <p:ph type="sldNum" sz="quarter" idx="10"/>
          </p:nvPr>
        </p:nvSpPr>
        <p:spPr/>
        <p:txBody>
          <a:bodyPr/>
          <a:lstStyle/>
          <a:p>
            <a:fld id="{F14A0A30-283D-4FFB-9737-E77E4280A361}" type="slidenum">
              <a:rPr lang="ru-RU" smtClean="0"/>
              <a:t>18</a:t>
            </a:fld>
            <a:endParaRPr lang="ru-RU"/>
          </a:p>
        </p:txBody>
      </p:sp>
    </p:spTree>
    <p:extLst>
      <p:ext uri="{BB962C8B-B14F-4D97-AF65-F5344CB8AC3E}">
        <p14:creationId xmlns:p14="http://schemas.microsoft.com/office/powerpoint/2010/main" val="93146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Еще одна</a:t>
            </a:r>
            <a:r>
              <a:rPr lang="ru-RU" sz="1200" b="0" i="0" kern="1200" baseline="0" dirty="0" smtClean="0">
                <a:solidFill>
                  <a:schemeClr val="tx1"/>
                </a:solidFill>
                <a:effectLst/>
                <a:latin typeface="+mn-lt"/>
                <a:ea typeface="+mn-ea"/>
                <a:cs typeface="+mn-cs"/>
              </a:rPr>
              <a:t> ниша для потенциального применения </a:t>
            </a:r>
            <a:r>
              <a:rPr lang="en-US" sz="1200" b="0" i="0" kern="1200" baseline="0" dirty="0" err="1" smtClean="0">
                <a:solidFill>
                  <a:schemeClr val="tx1"/>
                </a:solidFill>
                <a:effectLst/>
                <a:latin typeface="+mn-lt"/>
                <a:ea typeface="+mn-ea"/>
                <a:cs typeface="+mn-cs"/>
              </a:rPr>
              <a:t>fUML</a:t>
            </a:r>
            <a:r>
              <a:rPr lang="en-US" sz="1200" b="0" i="0" kern="1200" baseline="0" dirty="0" smtClean="0">
                <a:solidFill>
                  <a:schemeClr val="tx1"/>
                </a:solidFill>
                <a:effectLst/>
                <a:latin typeface="+mn-lt"/>
                <a:ea typeface="+mn-ea"/>
                <a:cs typeface="+mn-cs"/>
              </a:rPr>
              <a:t>.</a:t>
            </a:r>
            <a:endParaRPr lang="ru-R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Прослеживается</a:t>
            </a:r>
            <a:r>
              <a:rPr lang="ru-RU" sz="1200" b="0" i="0" kern="1200" baseline="0" dirty="0" smtClean="0">
                <a:solidFill>
                  <a:schemeClr val="tx1"/>
                </a:solidFill>
                <a:effectLst/>
                <a:latin typeface="+mn-lt"/>
                <a:ea typeface="+mn-ea"/>
                <a:cs typeface="+mn-cs"/>
              </a:rPr>
              <a:t> тенденция использовать </a:t>
            </a:r>
            <a:r>
              <a:rPr lang="en-US" sz="1200" b="0" i="0" kern="1200" baseline="0" dirty="0" err="1" smtClean="0">
                <a:solidFill>
                  <a:schemeClr val="tx1"/>
                </a:solidFill>
                <a:effectLst/>
                <a:latin typeface="+mn-lt"/>
                <a:ea typeface="+mn-ea"/>
                <a:cs typeface="+mn-cs"/>
              </a:rPr>
              <a:t>fUML</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для создания встроенного ПО.</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Встро́енная систе́ма — специализированная </a:t>
            </a:r>
            <a:r>
              <a:rPr lang="ru-RU" sz="1200" b="0" i="0" u="none" strike="noStrike" kern="1200" dirty="0" smtClean="0">
                <a:solidFill>
                  <a:schemeClr val="tx1"/>
                </a:solidFill>
                <a:effectLst/>
                <a:latin typeface="+mn-lt"/>
                <a:ea typeface="+mn-ea"/>
                <a:cs typeface="+mn-cs"/>
                <a:hlinkClick r:id="rId3" tooltip="Система управления"/>
              </a:rPr>
              <a:t>система управления</a:t>
            </a:r>
            <a:r>
              <a:rPr lang="ru-RU" sz="1200" b="0" i="0" kern="1200" dirty="0" smtClean="0">
                <a:solidFill>
                  <a:schemeClr val="tx1"/>
                </a:solidFill>
                <a:effectLst/>
                <a:latin typeface="+mn-lt"/>
                <a:ea typeface="+mn-ea"/>
                <a:cs typeface="+mn-cs"/>
              </a:rPr>
              <a:t>, концепция разработки которой заключается в том, что такая система будет работать, будучи встроенной непосредственно в устройство, которым она управляет.</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Т.е.,</a:t>
            </a:r>
            <a:r>
              <a:rPr lang="ru-RU" sz="1200" b="0" i="0" kern="1200" baseline="0" dirty="0" smtClean="0">
                <a:solidFill>
                  <a:schemeClr val="tx1"/>
                </a:solidFill>
                <a:effectLst/>
                <a:latin typeface="+mn-lt"/>
                <a:ea typeface="+mn-ea"/>
                <a:cs typeface="+mn-cs"/>
              </a:rPr>
              <a:t> встроенное ПО создается для устройств, не являющихся компьютерами.</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baseline="0" dirty="0" smtClean="0">
                <a:solidFill>
                  <a:schemeClr val="tx1"/>
                </a:solidFill>
                <a:effectLst/>
                <a:latin typeface="+mn-lt"/>
                <a:ea typeface="+mn-ea"/>
                <a:cs typeface="+mn-cs"/>
              </a:rPr>
              <a:t>Несколько примеров подобных систем можно видеть на слайде.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Немецкая компания </a:t>
            </a:r>
            <a:r>
              <a:rPr lang="en-US" baseline="0" dirty="0" err="1" smtClean="0"/>
              <a:t>LieberLieber</a:t>
            </a:r>
            <a:r>
              <a:rPr lang="en-US" baseline="0" dirty="0" smtClean="0"/>
              <a:t>, </a:t>
            </a:r>
            <a:r>
              <a:rPr lang="ru-RU" baseline="0" dirty="0" smtClean="0"/>
              <a:t>реализовавшая </a:t>
            </a:r>
            <a:r>
              <a:rPr lang="en-US" baseline="0" dirty="0" err="1" smtClean="0"/>
              <a:t>fUML</a:t>
            </a:r>
            <a:r>
              <a:rPr lang="en-US" baseline="0" dirty="0" smtClean="0"/>
              <a:t>-</a:t>
            </a:r>
            <a:r>
              <a:rPr lang="ru-RU" baseline="0" dirty="0" smtClean="0"/>
              <a:t>инструменты для </a:t>
            </a:r>
            <a:r>
              <a:rPr lang="en-US" baseline="0" dirty="0" smtClean="0"/>
              <a:t>Enterprise Architect</a:t>
            </a:r>
            <a:r>
              <a:rPr lang="ru-RU" baseline="0" dirty="0" smtClean="0"/>
              <a:t>, приводит реальные примеры таких систем.</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Они разрабатывали:</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baseline="0" dirty="0" smtClean="0"/>
              <a:t>ПО для датчиков парковки</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baseline="0" dirty="0" smtClean="0"/>
              <a:t>ПО для рентгеновских аппаратов.</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Slide Number Placeholder 3"/>
          <p:cNvSpPr>
            <a:spLocks noGrp="1"/>
          </p:cNvSpPr>
          <p:nvPr>
            <p:ph type="sldNum" sz="quarter" idx="10"/>
          </p:nvPr>
        </p:nvSpPr>
        <p:spPr/>
        <p:txBody>
          <a:bodyPr/>
          <a:lstStyle/>
          <a:p>
            <a:fld id="{F14A0A30-283D-4FFB-9737-E77E4280A361}" type="slidenum">
              <a:rPr lang="ru-RU" smtClean="0"/>
              <a:t>19</a:t>
            </a:fld>
            <a:endParaRPr lang="ru-RU"/>
          </a:p>
        </p:txBody>
      </p:sp>
    </p:spTree>
    <p:extLst>
      <p:ext uri="{BB962C8B-B14F-4D97-AF65-F5344CB8AC3E}">
        <p14:creationId xmlns:p14="http://schemas.microsoft.com/office/powerpoint/2010/main" val="75480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Существует три режима применения UML:</a:t>
            </a:r>
          </a:p>
          <a:p>
            <a:r>
              <a:rPr lang="ru-RU" dirty="0" smtClean="0"/>
              <a:t>1. Рисование</a:t>
            </a:r>
            <a:r>
              <a:rPr lang="ru-RU" baseline="0" dirty="0" smtClean="0"/>
              <a:t> эскизов</a:t>
            </a:r>
            <a:r>
              <a:rPr lang="ru-RU" dirty="0" smtClean="0"/>
              <a:t>. Наиболее часто применяемый режим. Используется для обеспечения взаимопонимания между участниками процесса. Точность нотации не важна для эскизного моделирования. Можно рисовать, например, на доске.</a:t>
            </a:r>
          </a:p>
          <a:p>
            <a:r>
              <a:rPr lang="ru-RU" dirty="0" smtClean="0"/>
              <a:t>2. Проектирование. Точная и подробная модель, которой будет следовать программист. Обычно такая модель задает интерфейсы подсистем, а программисты работают над детализацией.</a:t>
            </a:r>
          </a:p>
          <a:p>
            <a:r>
              <a:rPr lang="ru-RU" dirty="0" smtClean="0"/>
              <a:t>3. Программирование. Это бывает совсем нечасто, и именно это наша сегодняшняя тема.</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2</a:t>
            </a:fld>
            <a:endParaRPr lang="ru-RU"/>
          </a:p>
        </p:txBody>
      </p:sp>
    </p:spTree>
    <p:extLst>
      <p:ext uri="{BB962C8B-B14F-4D97-AF65-F5344CB8AC3E}">
        <p14:creationId xmlns:p14="http://schemas.microsoft.com/office/powerpoint/2010/main" val="2338376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Почему </a:t>
            </a:r>
            <a:r>
              <a:rPr lang="en-US" baseline="0" dirty="0" err="1" smtClean="0"/>
              <a:t>fUML</a:t>
            </a:r>
            <a:r>
              <a:rPr lang="en-US" baseline="0" dirty="0" smtClean="0"/>
              <a:t>-</a:t>
            </a:r>
            <a:r>
              <a:rPr lang="ru-RU" baseline="0" dirty="0" smtClean="0"/>
              <a:t>подход удобен именно для встроенных систем?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Основная причина: это системы, которые сложно тестировать в реальности.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baseline="0" dirty="0" smtClean="0">
                <a:solidFill>
                  <a:schemeClr val="tx1"/>
                </a:solidFill>
                <a:effectLst/>
                <a:latin typeface="+mn-lt"/>
                <a:ea typeface="+mn-ea"/>
                <a:cs typeface="+mn-cs"/>
              </a:rPr>
              <a:t>При </a:t>
            </a:r>
            <a:r>
              <a:rPr lang="en-US" sz="1200" b="0" i="0" kern="1200" baseline="0" dirty="0" err="1" smtClean="0">
                <a:solidFill>
                  <a:schemeClr val="tx1"/>
                </a:solidFill>
                <a:effectLst/>
                <a:latin typeface="+mn-lt"/>
                <a:ea typeface="+mn-ea"/>
                <a:cs typeface="+mn-cs"/>
              </a:rPr>
              <a:t>fUML</a:t>
            </a:r>
            <a:r>
              <a:rPr lang="en-US" sz="1200" b="0" i="0" kern="1200" baseline="0" dirty="0" smtClean="0">
                <a:solidFill>
                  <a:schemeClr val="tx1"/>
                </a:solidFill>
                <a:effectLst/>
                <a:latin typeface="+mn-lt"/>
                <a:ea typeface="+mn-ea"/>
                <a:cs typeface="+mn-cs"/>
              </a:rPr>
              <a:t>-</a:t>
            </a:r>
            <a:r>
              <a:rPr lang="ru-RU" sz="1200" b="0" i="0" kern="1200" baseline="0" dirty="0" smtClean="0">
                <a:solidFill>
                  <a:schemeClr val="tx1"/>
                </a:solidFill>
                <a:effectLst/>
                <a:latin typeface="+mn-lt"/>
                <a:ea typeface="+mn-ea"/>
                <a:cs typeface="+mn-cs"/>
              </a:rPr>
              <a:t>подходе создается модель </a:t>
            </a:r>
            <a:r>
              <a:rPr lang="en-US" sz="1200" b="0" i="0" kern="1200" baseline="0" dirty="0" err="1" smtClean="0">
                <a:solidFill>
                  <a:schemeClr val="tx1"/>
                </a:solidFill>
                <a:effectLst/>
                <a:latin typeface="+mn-lt"/>
                <a:ea typeface="+mn-ea"/>
                <a:cs typeface="+mn-cs"/>
              </a:rPr>
              <a:t>fUML</a:t>
            </a:r>
            <a:r>
              <a:rPr lang="en-US" sz="1200" b="0" i="0" kern="1200" baseline="0" dirty="0" smtClean="0">
                <a:solidFill>
                  <a:schemeClr val="tx1"/>
                </a:solidFill>
                <a:effectLst/>
                <a:latin typeface="+mn-lt"/>
                <a:ea typeface="+mn-ea"/>
                <a:cs typeface="+mn-cs"/>
              </a:rPr>
              <a:t>, </a:t>
            </a:r>
            <a:r>
              <a:rPr lang="ru-RU" sz="1200" b="0" i="0" kern="1200" baseline="0" dirty="0" smtClean="0">
                <a:solidFill>
                  <a:schemeClr val="tx1"/>
                </a:solidFill>
                <a:effectLst/>
                <a:latin typeface="+mn-lt"/>
                <a:ea typeface="+mn-ea"/>
                <a:cs typeface="+mn-cs"/>
              </a:rPr>
              <a:t>которая тестируется в среде выполнения модели.</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Использование модели дает возможность отработать на ней многие сценарии, которые в реальной жизни трудно, дорого или невозможно воспроизвести.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trike="sngStrike" baseline="0" dirty="0" smtClean="0"/>
              <a:t>Видео</a:t>
            </a:r>
            <a:r>
              <a:rPr lang="en-US" strike="sngStrike" baseline="0" dirty="0" smtClean="0"/>
              <a:t> </a:t>
            </a:r>
            <a:r>
              <a:rPr lang="ru-RU" strike="sngStrike" baseline="0" dirty="0" smtClean="0"/>
              <a:t>немецкой компании </a:t>
            </a:r>
            <a:r>
              <a:rPr lang="en-US" strike="sngStrike" baseline="0" dirty="0" err="1" smtClean="0"/>
              <a:t>LieberLieber</a:t>
            </a:r>
            <a:r>
              <a:rPr lang="en-US" strike="sngStrike" baseline="0" dirty="0" smtClean="0"/>
              <a:t> –</a:t>
            </a:r>
            <a:r>
              <a:rPr lang="ru-RU" strike="sngStrike" baseline="0" dirty="0" smtClean="0"/>
              <a:t> упоминается</a:t>
            </a:r>
            <a:r>
              <a:rPr lang="en-US" strike="sngStrike" baseline="0" dirty="0" smtClean="0"/>
              <a:t> </a:t>
            </a:r>
            <a:r>
              <a:rPr lang="ru-RU" strike="sngStrike" baseline="0" dirty="0" smtClean="0"/>
              <a:t>ПО для датчиков парковки (3:05)  и для медицинской техники (06:15), в частности, рентгеновские аппараты.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Slide Number Placeholder 3"/>
          <p:cNvSpPr>
            <a:spLocks noGrp="1"/>
          </p:cNvSpPr>
          <p:nvPr>
            <p:ph type="sldNum" sz="quarter" idx="10"/>
          </p:nvPr>
        </p:nvSpPr>
        <p:spPr/>
        <p:txBody>
          <a:bodyPr/>
          <a:lstStyle/>
          <a:p>
            <a:fld id="{F14A0A30-283D-4FFB-9737-E77E4280A361}" type="slidenum">
              <a:rPr lang="ru-RU" smtClean="0"/>
              <a:t>20</a:t>
            </a:fld>
            <a:endParaRPr lang="ru-RU"/>
          </a:p>
        </p:txBody>
      </p:sp>
    </p:spTree>
    <p:extLst>
      <p:ext uri="{BB962C8B-B14F-4D97-AF65-F5344CB8AC3E}">
        <p14:creationId xmlns:p14="http://schemas.microsoft.com/office/powerpoint/2010/main" val="2021350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Перспективы</a:t>
            </a:r>
            <a:r>
              <a:rPr lang="ru-RU" baseline="0" dirty="0" smtClean="0"/>
              <a:t> развития </a:t>
            </a:r>
            <a:r>
              <a:rPr lang="en-US" baseline="0" dirty="0" err="1" smtClean="0"/>
              <a:t>fUML</a:t>
            </a:r>
            <a:r>
              <a:rPr lang="en-US" baseline="0" dirty="0" smtClean="0"/>
              <a:t>-</a:t>
            </a:r>
            <a:r>
              <a:rPr lang="ru-RU" baseline="0" dirty="0" smtClean="0"/>
              <a:t>подхода, что для этого требуется.</a:t>
            </a:r>
          </a:p>
          <a:p>
            <a:r>
              <a:rPr lang="ru-RU" baseline="0" dirty="0" smtClean="0"/>
              <a:t>Во-первых, можно сделать вывод, что </a:t>
            </a:r>
            <a:r>
              <a:rPr lang="en-US" baseline="0" dirty="0" err="1" smtClean="0"/>
              <a:t>fUML</a:t>
            </a:r>
            <a:r>
              <a:rPr lang="en-US" baseline="0" dirty="0" smtClean="0"/>
              <a:t>-</a:t>
            </a:r>
            <a:r>
              <a:rPr lang="ru-RU" baseline="0" dirty="0" smtClean="0"/>
              <a:t>подход может быть применим для нестандартных направлений разработки, которые сейчас в процессе становления.</a:t>
            </a:r>
          </a:p>
          <a:p>
            <a:r>
              <a:rPr lang="ru-RU" baseline="0" dirty="0" smtClean="0"/>
              <a:t>Во-вторых, потребуется обучение специалистов, владеющих </a:t>
            </a:r>
            <a:r>
              <a:rPr lang="en-US" baseline="0" dirty="0" err="1" smtClean="0"/>
              <a:t>fUML</a:t>
            </a:r>
            <a:r>
              <a:rPr lang="ru-RU" baseline="0" dirty="0" smtClean="0"/>
              <a:t> и </a:t>
            </a:r>
            <a:r>
              <a:rPr lang="en-US" baseline="0" dirty="0" smtClean="0"/>
              <a:t>ALF.</a:t>
            </a:r>
          </a:p>
          <a:p>
            <a:r>
              <a:rPr lang="ru-RU" baseline="0" dirty="0" smtClean="0"/>
              <a:t>И, наконец, нужно развитие средств трансформации моделей в традиционные языки, а в идеале – прямая компиляция </a:t>
            </a:r>
            <a:r>
              <a:rPr lang="en-US" baseline="0" dirty="0" err="1" smtClean="0"/>
              <a:t>fUML</a:t>
            </a:r>
            <a:r>
              <a:rPr lang="en-US" baseline="0" dirty="0" smtClean="0"/>
              <a:t>-</a:t>
            </a:r>
            <a:r>
              <a:rPr lang="ru-RU" baseline="0" dirty="0" smtClean="0"/>
              <a:t>моделей.</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21</a:t>
            </a:fld>
            <a:endParaRPr lang="ru-RU"/>
          </a:p>
        </p:txBody>
      </p:sp>
    </p:spTree>
    <p:extLst>
      <p:ext uri="{BB962C8B-B14F-4D97-AF65-F5344CB8AC3E}">
        <p14:creationId xmlns:p14="http://schemas.microsoft.com/office/powerpoint/2010/main" val="2673064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24</a:t>
            </a:fld>
            <a:endParaRPr lang="ru-RU"/>
          </a:p>
        </p:txBody>
      </p:sp>
    </p:spTree>
    <p:extLst>
      <p:ext uri="{BB962C8B-B14F-4D97-AF65-F5344CB8AC3E}">
        <p14:creationId xmlns:p14="http://schemas.microsoft.com/office/powerpoint/2010/main" val="301304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Если у нас есть хорошая полная модель UML, неизбежно возникает мысль о возможности автоматизированного построения системы. </a:t>
            </a:r>
          </a:p>
          <a:p>
            <a:r>
              <a:rPr lang="ru-RU" dirty="0" smtClean="0"/>
              <a:t>Но стандартный UML</a:t>
            </a:r>
            <a:r>
              <a:rPr lang="ru-RU" baseline="0" dirty="0" smtClean="0"/>
              <a:t> </a:t>
            </a:r>
            <a:r>
              <a:rPr lang="ru-RU" dirty="0" smtClean="0"/>
              <a:t>в общем случае для этого не подходил. </a:t>
            </a:r>
          </a:p>
          <a:p>
            <a:r>
              <a:rPr lang="ru-RU" dirty="0" smtClean="0"/>
              <a:t>Дело</a:t>
            </a:r>
            <a:r>
              <a:rPr lang="ru-RU" baseline="0" dirty="0" smtClean="0"/>
              <a:t> в том, что </a:t>
            </a:r>
            <a:r>
              <a:rPr lang="ru-RU" dirty="0" smtClean="0"/>
              <a:t>UML разрабатывался как язык моделирования, чтобы обеспечить в первую очередь взаимопонимание между людьми. В результате имеется проблема неточности семантики: модели на стандартном UML недостаточно точны, чтобы быть автоматически преобразованными в машинные инструкции.</a:t>
            </a:r>
          </a:p>
          <a:p>
            <a:r>
              <a:rPr lang="ru-RU" dirty="0" smtClean="0"/>
              <a:t>Если смотреть с математической точки зрения, </a:t>
            </a:r>
            <a:r>
              <a:rPr lang="ru-RU" dirty="0" smtClean="0">
                <a:solidFill>
                  <a:srgbClr val="FF0000"/>
                </a:solidFill>
              </a:rPr>
              <a:t>стандартный</a:t>
            </a:r>
            <a:r>
              <a:rPr lang="ru-RU" dirty="0" smtClean="0"/>
              <a:t> UML не может быть использован как язык программирования общего назначения, поскольку на нем нельзя реализовать любую вычислимую функцию. Иными словами, у него нет полноты по Тьюрингу.</a:t>
            </a:r>
          </a:p>
          <a:p>
            <a:r>
              <a:rPr lang="ru-RU" dirty="0" smtClean="0"/>
              <a:t>Например, в стандартном UML нет средств 'объяснить' компьютеру, что надо выполнить инкремент переменной X.</a:t>
            </a:r>
            <a:endParaRPr lang="ru-RU" dirty="0"/>
          </a:p>
        </p:txBody>
      </p:sp>
      <p:sp>
        <p:nvSpPr>
          <p:cNvPr id="4" name="Slide Number Placeholder 3"/>
          <p:cNvSpPr>
            <a:spLocks noGrp="1"/>
          </p:cNvSpPr>
          <p:nvPr>
            <p:ph type="sldNum" sz="quarter" idx="10"/>
          </p:nvPr>
        </p:nvSpPr>
        <p:spPr/>
        <p:txBody>
          <a:bodyPr/>
          <a:lstStyle/>
          <a:p>
            <a:fld id="{F14A0A30-283D-4FFB-9737-E77E4280A361}" type="slidenum">
              <a:rPr lang="ru-RU" smtClean="0"/>
              <a:t>3</a:t>
            </a:fld>
            <a:endParaRPr lang="ru-RU"/>
          </a:p>
        </p:txBody>
      </p:sp>
    </p:spTree>
    <p:extLst>
      <p:ext uri="{BB962C8B-B14F-4D97-AF65-F5344CB8AC3E}">
        <p14:creationId xmlns:p14="http://schemas.microsoft.com/office/powerpoint/2010/main" val="206688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Есть и другие сложности использования </a:t>
            </a:r>
            <a:r>
              <a:rPr lang="en-US" dirty="0" smtClean="0"/>
              <a:t>UML</a:t>
            </a:r>
            <a:r>
              <a:rPr lang="ru-RU" dirty="0" smtClean="0"/>
              <a:t> в качестве языка программирования.</a:t>
            </a:r>
          </a:p>
          <a:p>
            <a:r>
              <a:rPr lang="ru-RU" dirty="0" smtClean="0"/>
              <a:t>Требовалось учесть тот важный</a:t>
            </a:r>
            <a:r>
              <a:rPr lang="ru-RU" baseline="0" dirty="0" smtClean="0"/>
              <a:t> момент, что графическое средство программирования должно передавать как структурные, так и поведенческие аспекты. </a:t>
            </a:r>
          </a:p>
          <a:p>
            <a:r>
              <a:rPr lang="ru-RU" baseline="0" dirty="0" smtClean="0"/>
              <a:t>Сгенерировать некий каркас - заготовки классов из диаграммы классов несложно, но обеспечить наполнение графическими средствами очень трудоёмко. К тому же, генерировалась все равно только структура метода, а детали реализации приходилось дописывать вручную.</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При этом графические и поведенческие аспекты надо еще связать.</a:t>
            </a:r>
          </a:p>
          <a:p>
            <a:endParaRPr lang="ru-RU" dirty="0" smtClean="0"/>
          </a:p>
          <a:p>
            <a:endParaRPr lang="ru-RU" dirty="0" smtClean="0"/>
          </a:p>
          <a:p>
            <a:r>
              <a:rPr lang="ru-RU" strike="sngStrike" dirty="0" smtClean="0"/>
              <a:t>В качестве</a:t>
            </a:r>
            <a:r>
              <a:rPr lang="ru-RU" strike="sngStrike" baseline="0" dirty="0" smtClean="0"/>
              <a:t> примера можно привести версию </a:t>
            </a:r>
            <a:r>
              <a:rPr lang="ru-RU" strike="sngStrike" dirty="0" smtClean="0"/>
              <a:t>UML Version 1.5 (with action </a:t>
            </a:r>
            <a:r>
              <a:rPr lang="ru-RU" strike="sngStrike" dirty="0" err="1" smtClean="0"/>
              <a:t>semantics</a:t>
            </a:r>
            <a:r>
              <a:rPr lang="ru-RU" strike="sngStrike" dirty="0" smtClean="0"/>
              <a:t>), выпущенную</a:t>
            </a:r>
            <a:r>
              <a:rPr lang="ru-RU" strike="sngStrike" baseline="0" dirty="0" smtClean="0"/>
              <a:t> в 2003 году</a:t>
            </a:r>
            <a:r>
              <a:rPr lang="ru-RU" strike="sngStrike" dirty="0" smtClean="0"/>
              <a:t>. Action Semantics позволяет описывать как структурные, так и поведенческие аспекты модели. Но эта спецификация остается недостаточно точной. Описание Action Semantics представлено неформальным текстом, причем в UML 2 некоторые детали оказались даже менее формализованы, чем в UML 1.5. [3]</a:t>
            </a:r>
            <a:endParaRPr lang="ru-RU" strike="sngStrike" dirty="0"/>
          </a:p>
        </p:txBody>
      </p:sp>
      <p:sp>
        <p:nvSpPr>
          <p:cNvPr id="4" name="Slide Number Placeholder 3"/>
          <p:cNvSpPr>
            <a:spLocks noGrp="1"/>
          </p:cNvSpPr>
          <p:nvPr>
            <p:ph type="sldNum" sz="quarter" idx="10"/>
          </p:nvPr>
        </p:nvSpPr>
        <p:spPr/>
        <p:txBody>
          <a:bodyPr/>
          <a:lstStyle/>
          <a:p>
            <a:fld id="{F14A0A30-283D-4FFB-9737-E77E4280A361}" type="slidenum">
              <a:rPr lang="ru-RU" smtClean="0"/>
              <a:t>4</a:t>
            </a:fld>
            <a:endParaRPr lang="ru-RU"/>
          </a:p>
        </p:txBody>
      </p:sp>
    </p:spTree>
    <p:extLst>
      <p:ext uri="{BB962C8B-B14F-4D97-AF65-F5344CB8AC3E}">
        <p14:creationId xmlns:p14="http://schemas.microsoft.com/office/powerpoint/2010/main" val="401506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trike="noStrike" baseline="0" dirty="0" smtClean="0"/>
              <a:t>Еще одна серьёзная проблема – отсутствие реверс-инжиниринга между графической моделью и кодом. Трансформация структурных аспектов модели в код решаема, трансформация поведенческих аспектов в код решаема частично.</a:t>
            </a:r>
          </a:p>
          <a:p>
            <a:r>
              <a:rPr lang="ru-RU" strike="noStrike" baseline="0" smtClean="0"/>
              <a:t>Однако разработка</a:t>
            </a:r>
            <a:r>
              <a:rPr lang="ru-RU" strike="noStrike" baseline="0" dirty="0" smtClean="0"/>
              <a:t>, управляемая моделью, была </a:t>
            </a:r>
            <a:r>
              <a:rPr lang="ru-RU" strike="noStrike" baseline="0" dirty="0" smtClean="0"/>
              <a:t>сильно ограничена отсутствием обратной связи между моделью и кодом. </a:t>
            </a:r>
          </a:p>
          <a:p>
            <a:r>
              <a:rPr lang="ru-RU" strike="noStrike" baseline="0" dirty="0" smtClean="0"/>
              <a:t>Разово трансформировать модель в код можно, код в модель – тоже можно.</a:t>
            </a:r>
          </a:p>
          <a:p>
            <a:r>
              <a:rPr lang="ru-RU" strike="noStrike" baseline="0" dirty="0" smtClean="0"/>
              <a:t>Но поддержки механизма постоянной обратной связи </a:t>
            </a:r>
            <a:r>
              <a:rPr lang="ru-RU" strike="noStrike" baseline="0" dirty="0" smtClean="0"/>
              <a:t>в полном объеме не </a:t>
            </a:r>
            <a:r>
              <a:rPr lang="ru-RU" strike="noStrike" baseline="0" dirty="0" smtClean="0"/>
              <a:t>было.</a:t>
            </a:r>
            <a:endParaRPr lang="ru-RU" strike="noStrike" baseline="0" dirty="0"/>
          </a:p>
        </p:txBody>
      </p:sp>
      <p:sp>
        <p:nvSpPr>
          <p:cNvPr id="4" name="Slide Number Placeholder 3"/>
          <p:cNvSpPr>
            <a:spLocks noGrp="1"/>
          </p:cNvSpPr>
          <p:nvPr>
            <p:ph type="sldNum" sz="quarter" idx="10"/>
          </p:nvPr>
        </p:nvSpPr>
        <p:spPr/>
        <p:txBody>
          <a:bodyPr/>
          <a:lstStyle/>
          <a:p>
            <a:fld id="{F14A0A30-283D-4FFB-9737-E77E4280A361}" type="slidenum">
              <a:rPr lang="ru-RU" smtClean="0"/>
              <a:t>5</a:t>
            </a:fld>
            <a:endParaRPr lang="ru-RU"/>
          </a:p>
        </p:txBody>
      </p:sp>
    </p:spTree>
    <p:extLst>
      <p:ext uri="{BB962C8B-B14F-4D97-AF65-F5344CB8AC3E}">
        <p14:creationId xmlns:p14="http://schemas.microsoft.com/office/powerpoint/2010/main" val="401506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Попытки обойти эти проблемы и использовать UML в качестве языка программирования предпринимаются давно. </a:t>
            </a:r>
          </a:p>
          <a:p>
            <a:r>
              <a:rPr lang="ru-RU" dirty="0" smtClean="0"/>
              <a:t>Было предпринято несколько попыток, и на данный</a:t>
            </a:r>
            <a:r>
              <a:rPr lang="ru-RU" baseline="0" dirty="0" smtClean="0"/>
              <a:t> момент наиболее успешной можно считать создание стандарта </a:t>
            </a:r>
            <a:r>
              <a:rPr lang="en-US" baseline="0" dirty="0" smtClean="0"/>
              <a:t>Foundational UML (</a:t>
            </a:r>
            <a:r>
              <a:rPr lang="ru-RU" baseline="0" dirty="0" smtClean="0"/>
              <a:t>или эфЮМЛ</a:t>
            </a:r>
            <a:r>
              <a:rPr lang="en-US" baseline="0" dirty="0" smtClean="0"/>
              <a:t>)</a:t>
            </a:r>
            <a:r>
              <a:rPr lang="ru-RU" baseline="0" dirty="0" smtClean="0"/>
              <a:t> - </a:t>
            </a:r>
            <a:r>
              <a:rPr lang="en-US" dirty="0" err="1" smtClean="0"/>
              <a:t>fUML</a:t>
            </a:r>
            <a:r>
              <a:rPr lang="en-US" dirty="0" smtClean="0"/>
              <a:t> 1.0 (based on UML 2.3)</a:t>
            </a:r>
            <a:r>
              <a:rPr lang="ru-RU" dirty="0" smtClean="0"/>
              <a:t>.</a:t>
            </a:r>
          </a:p>
          <a:p>
            <a:r>
              <a:rPr lang="en-US" dirty="0" err="1" smtClean="0"/>
              <a:t>fUML</a:t>
            </a:r>
            <a:r>
              <a:rPr lang="en-US" baseline="0" dirty="0" smtClean="0"/>
              <a:t> </a:t>
            </a:r>
            <a:r>
              <a:rPr lang="ru-RU" baseline="0" dirty="0" smtClean="0"/>
              <a:t>позволяет описать систему с достаточной точностью и полнотой, чтобы сгенерировать из </a:t>
            </a:r>
            <a:r>
              <a:rPr lang="en-US" baseline="0" dirty="0" err="1" smtClean="0"/>
              <a:t>fUML</a:t>
            </a:r>
            <a:r>
              <a:rPr lang="en-US" baseline="0" dirty="0" smtClean="0"/>
              <a:t>-</a:t>
            </a:r>
            <a:r>
              <a:rPr lang="ru-RU" baseline="0" dirty="0" smtClean="0"/>
              <a:t>модели исполняемый код.</a:t>
            </a:r>
            <a:endParaRPr lang="ru-RU" dirty="0" smtClean="0"/>
          </a:p>
          <a:p>
            <a:r>
              <a:rPr lang="ru-RU" dirty="0" smtClean="0"/>
              <a:t>Стандарт продолжает</a:t>
            </a:r>
            <a:r>
              <a:rPr lang="ru-RU" baseline="0" dirty="0" smtClean="0"/>
              <a:t> развиваться, хотя используется пока не очень широко.</a:t>
            </a:r>
          </a:p>
          <a:p>
            <a:r>
              <a:rPr lang="en-US" dirty="0" smtClean="0"/>
              <a:t>2017 – </a:t>
            </a:r>
            <a:r>
              <a:rPr lang="en-US" dirty="0" err="1" smtClean="0"/>
              <a:t>fUML</a:t>
            </a:r>
            <a:r>
              <a:rPr lang="en-US" dirty="0" smtClean="0"/>
              <a:t> 1.3 (based on UML 2.4.1) </a:t>
            </a:r>
          </a:p>
          <a:p>
            <a:r>
              <a:rPr lang="en-US" dirty="0" smtClean="0"/>
              <a:t>2018? – </a:t>
            </a:r>
            <a:r>
              <a:rPr lang="en-US" dirty="0" err="1" smtClean="0"/>
              <a:t>fUML</a:t>
            </a:r>
            <a:r>
              <a:rPr lang="en-US" dirty="0" smtClean="0"/>
              <a:t> 1.4 (based on UML 2.5)</a:t>
            </a:r>
            <a:endParaRPr lang="ru-RU" dirty="0" smtClean="0"/>
          </a:p>
          <a:p>
            <a:endParaRPr lang="ru-RU" dirty="0" smtClean="0"/>
          </a:p>
          <a:p>
            <a:r>
              <a:rPr lang="ru-RU" u="sng" dirty="0" smtClean="0"/>
              <a:t>Ключевые компоненты </a:t>
            </a:r>
            <a:r>
              <a:rPr lang="en-US" u="sng" dirty="0" err="1" smtClean="0"/>
              <a:t>fUML</a:t>
            </a:r>
            <a:r>
              <a:rPr lang="ru-RU" u="sng" dirty="0" smtClean="0"/>
              <a:t>, входящие</a:t>
            </a:r>
            <a:r>
              <a:rPr lang="ru-RU" u="sng" baseline="0" dirty="0" smtClean="0"/>
              <a:t> в стандарт</a:t>
            </a:r>
            <a:endParaRPr lang="ru-RU" u="sng" dirty="0" smtClean="0"/>
          </a:p>
          <a:p>
            <a:r>
              <a:rPr lang="en-US" dirty="0" smtClean="0"/>
              <a:t>Foundational</a:t>
            </a:r>
            <a:r>
              <a:rPr lang="en-US" baseline="0" dirty="0" smtClean="0"/>
              <a:t> UML Subset – </a:t>
            </a:r>
            <a:r>
              <a:rPr lang="ru-RU" baseline="0" dirty="0" smtClean="0"/>
              <a:t>исполняемое подмножество </a:t>
            </a:r>
            <a:r>
              <a:rPr lang="en-US" baseline="0" dirty="0" smtClean="0"/>
              <a:t>UML, </a:t>
            </a:r>
            <a:r>
              <a:rPr lang="ru-RU" baseline="0" dirty="0" smtClean="0"/>
              <a:t>дальше мы поговорим о нем подробнее.</a:t>
            </a:r>
            <a:endParaRPr lang="en-US" dirty="0" smtClean="0"/>
          </a:p>
          <a:p>
            <a:r>
              <a:rPr lang="en-US" dirty="0" smtClean="0"/>
              <a:t>Execution Model – </a:t>
            </a:r>
            <a:r>
              <a:rPr lang="ru-RU" dirty="0" smtClean="0"/>
              <a:t>среда выполнения моделей,</a:t>
            </a:r>
            <a:r>
              <a:rPr lang="ru-RU" baseline="0" dirty="0" smtClean="0"/>
              <a:t> написанных на </a:t>
            </a:r>
            <a:r>
              <a:rPr lang="en-US" baseline="0" dirty="0" err="1" smtClean="0"/>
              <a:t>fUML</a:t>
            </a:r>
            <a:r>
              <a:rPr lang="en-US" baseline="0" dirty="0" smtClean="0"/>
              <a:t>.</a:t>
            </a:r>
            <a:r>
              <a:rPr lang="ru-RU" dirty="0" smtClean="0"/>
              <a:t> Например, </a:t>
            </a:r>
            <a:r>
              <a:rPr lang="en-US" dirty="0" err="1" smtClean="0"/>
              <a:t>Moka</a:t>
            </a:r>
            <a:r>
              <a:rPr lang="en-US" dirty="0" smtClean="0"/>
              <a:t> </a:t>
            </a:r>
            <a:r>
              <a:rPr lang="ru-RU" dirty="0" smtClean="0"/>
              <a:t>для </a:t>
            </a:r>
            <a:r>
              <a:rPr lang="en-US" dirty="0" smtClean="0"/>
              <a:t>Papyrus.</a:t>
            </a:r>
          </a:p>
          <a:p>
            <a:r>
              <a:rPr lang="en-US" dirty="0" smtClean="0"/>
              <a:t>Foundational Model Library – </a:t>
            </a:r>
            <a:r>
              <a:rPr lang="ru-RU" dirty="0" smtClean="0"/>
              <a:t>дополнительные пользовательские возможности.</a:t>
            </a:r>
            <a:endParaRPr lang="en-US" dirty="0" smtClean="0"/>
          </a:p>
        </p:txBody>
      </p:sp>
      <p:sp>
        <p:nvSpPr>
          <p:cNvPr id="4" name="Slide Number Placeholder 3"/>
          <p:cNvSpPr>
            <a:spLocks noGrp="1"/>
          </p:cNvSpPr>
          <p:nvPr>
            <p:ph type="sldNum" sz="quarter" idx="10"/>
          </p:nvPr>
        </p:nvSpPr>
        <p:spPr/>
        <p:txBody>
          <a:bodyPr/>
          <a:lstStyle/>
          <a:p>
            <a:fld id="{F14A0A30-283D-4FFB-9737-E77E4280A361}" type="slidenum">
              <a:rPr lang="ru-RU" smtClean="0"/>
              <a:t>6</a:t>
            </a:fld>
            <a:endParaRPr lang="ru-RU"/>
          </a:p>
        </p:txBody>
      </p:sp>
    </p:spTree>
    <p:extLst>
      <p:ext uri="{BB962C8B-B14F-4D97-AF65-F5344CB8AC3E}">
        <p14:creationId xmlns:p14="http://schemas.microsoft.com/office/powerpoint/2010/main" val="340472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В подмножество </a:t>
            </a:r>
            <a:r>
              <a:rPr lang="en-US" baseline="0" dirty="0" err="1" smtClean="0"/>
              <a:t>fUML</a:t>
            </a:r>
            <a:r>
              <a:rPr lang="en-US" baseline="0" dirty="0" smtClean="0"/>
              <a:t> </a:t>
            </a:r>
            <a:r>
              <a:rPr lang="ru-RU" baseline="0" dirty="0" smtClean="0"/>
              <a:t>входят:</a:t>
            </a:r>
          </a:p>
          <a:p>
            <a:r>
              <a:rPr lang="ru-RU" baseline="0" dirty="0" smtClean="0"/>
              <a:t>- Объектно-ориентированные возможности, например, классы, методы, атрибуты.</a:t>
            </a:r>
          </a:p>
          <a:p>
            <a:r>
              <a:rPr lang="ru-RU" baseline="0" dirty="0" smtClean="0"/>
              <a:t>- Поведенческие возможности – диаграммы деятельности, асинхронные коммуникации.</a:t>
            </a:r>
          </a:p>
          <a:p>
            <a:r>
              <a:rPr lang="ru-RU" baseline="0" dirty="0" smtClean="0"/>
              <a:t>В </a:t>
            </a:r>
            <a:r>
              <a:rPr lang="en-US" baseline="0" dirty="0" err="1" smtClean="0"/>
              <a:t>fUML</a:t>
            </a:r>
            <a:r>
              <a:rPr lang="en-US" baseline="0" dirty="0" smtClean="0"/>
              <a:t> </a:t>
            </a:r>
            <a:r>
              <a:rPr lang="ru-RU" baseline="0" dirty="0" smtClean="0"/>
              <a:t>не входят некоторые часто используемые диаграммы стандартного </a:t>
            </a:r>
            <a:r>
              <a:rPr lang="en-US" baseline="0" dirty="0" smtClean="0"/>
              <a:t>UML, </a:t>
            </a:r>
            <a:r>
              <a:rPr lang="ru-RU" baseline="0" dirty="0" smtClean="0"/>
              <a:t>например, </a:t>
            </a:r>
            <a:r>
              <a:rPr lang="en-US" baseline="0" dirty="0" err="1" smtClean="0"/>
              <a:t>UseCase</a:t>
            </a:r>
            <a:r>
              <a:rPr lang="en-US" baseline="0" dirty="0" smtClean="0"/>
              <a:t>’</a:t>
            </a:r>
            <a:r>
              <a:rPr lang="ru-RU" baseline="0" dirty="0" smtClean="0"/>
              <a:t>ы.</a:t>
            </a:r>
          </a:p>
          <a:p>
            <a:r>
              <a:rPr lang="ru-RU" baseline="0" dirty="0" smtClean="0"/>
              <a:t>Несколько слов об описании поведения (на следующем слайде)…</a:t>
            </a:r>
          </a:p>
        </p:txBody>
      </p:sp>
      <p:sp>
        <p:nvSpPr>
          <p:cNvPr id="4" name="Slide Number Placeholder 3"/>
          <p:cNvSpPr>
            <a:spLocks noGrp="1"/>
          </p:cNvSpPr>
          <p:nvPr>
            <p:ph type="sldNum" sz="quarter" idx="10"/>
          </p:nvPr>
        </p:nvSpPr>
        <p:spPr/>
        <p:txBody>
          <a:bodyPr/>
          <a:lstStyle/>
          <a:p>
            <a:fld id="{F14A0A30-283D-4FFB-9737-E77E4280A361}" type="slidenum">
              <a:rPr lang="ru-RU" smtClean="0"/>
              <a:t>7</a:t>
            </a:fld>
            <a:endParaRPr lang="ru-RU"/>
          </a:p>
        </p:txBody>
      </p:sp>
    </p:spTree>
    <p:extLst>
      <p:ext uri="{BB962C8B-B14F-4D97-AF65-F5344CB8AC3E}">
        <p14:creationId xmlns:p14="http://schemas.microsoft.com/office/powerpoint/2010/main" val="274966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Самым сложным в построении кода по модели был именно этот аспект, описание поведения, поскольку это очень трудоёмко. То есть это возможно, но себя не оправдывает. Это одна из причин, почему построение кода из модели не обрело популярности.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Нарисовать структуру классов, атрибуты и методы – легко. А вот описать алгоритмы, скрытые внутри методов, с помощью графических средств – сложно.</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Поэтому </a:t>
            </a:r>
            <a:r>
              <a:rPr lang="en-US" baseline="0" dirty="0" err="1" smtClean="0"/>
              <a:t>fUML</a:t>
            </a:r>
            <a:r>
              <a:rPr lang="en-US" baseline="0" dirty="0" smtClean="0"/>
              <a:t> </a:t>
            </a:r>
            <a:r>
              <a:rPr lang="ru-RU" baseline="0" dirty="0" smtClean="0"/>
              <a:t>был дополнен текстовым представлением модели – </a:t>
            </a:r>
            <a:r>
              <a:rPr lang="en-US" baseline="0" dirty="0" smtClean="0"/>
              <a:t>Action Language for </a:t>
            </a:r>
            <a:r>
              <a:rPr lang="en-US" baseline="0" dirty="0" err="1" smtClean="0"/>
              <a:t>fUML</a:t>
            </a:r>
            <a:r>
              <a:rPr lang="en-US" baseline="0" dirty="0" smtClean="0"/>
              <a:t>, </a:t>
            </a:r>
            <a:r>
              <a:rPr lang="ru-RU" baseline="0" dirty="0" smtClean="0"/>
              <a:t>сокращенно </a:t>
            </a:r>
            <a:r>
              <a:rPr lang="en-US" baseline="0" dirty="0" smtClean="0"/>
              <a:t>ALF</a:t>
            </a:r>
            <a:r>
              <a:rPr lang="ru-RU"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Посмотрим</a:t>
            </a:r>
            <a:r>
              <a:rPr lang="ru-RU" baseline="0" dirty="0" smtClean="0"/>
              <a:t> на </a:t>
            </a:r>
            <a:r>
              <a:rPr lang="en-US" baseline="0" dirty="0" smtClean="0"/>
              <a:t>ALF </a:t>
            </a:r>
            <a:r>
              <a:rPr lang="ru-RU" baseline="0" dirty="0" smtClean="0"/>
              <a:t>поближе.</a:t>
            </a:r>
            <a:endParaRPr lang="en-US" dirty="0" smtClean="0"/>
          </a:p>
          <a:p>
            <a:r>
              <a:rPr lang="ru-RU" dirty="0" smtClean="0"/>
              <a:t>На</a:t>
            </a:r>
            <a:r>
              <a:rPr lang="ru-RU" baseline="0" dirty="0" smtClean="0"/>
              <a:t> слайде мы видим диаграмму деятельности для алгоритма быстрой сортировки, и она получается довольно громоздкая.</a:t>
            </a:r>
          </a:p>
          <a:p>
            <a:r>
              <a:rPr lang="ru-RU" baseline="0" dirty="0" smtClean="0"/>
              <a:t>Посмотрим на текстовый эквивалент. </a:t>
            </a:r>
            <a:r>
              <a:rPr lang="ru-RU" dirty="0" smtClean="0"/>
              <a:t>Код </a:t>
            </a:r>
            <a:r>
              <a:rPr lang="en-US" dirty="0" smtClean="0"/>
              <a:t>ALF</a:t>
            </a:r>
            <a:r>
              <a:rPr lang="en-US" baseline="0" dirty="0" smtClean="0"/>
              <a:t> </a:t>
            </a:r>
            <a:r>
              <a:rPr lang="ru-RU" baseline="0" dirty="0" smtClean="0"/>
              <a:t>визуально похож на </a:t>
            </a:r>
            <a:r>
              <a:rPr lang="en-US" baseline="0" dirty="0" smtClean="0"/>
              <a:t>C </a:t>
            </a:r>
            <a:r>
              <a:rPr lang="ru-RU" baseline="0" dirty="0" smtClean="0"/>
              <a:t>или </a:t>
            </a:r>
            <a:r>
              <a:rPr lang="en-US" baseline="0" dirty="0" smtClean="0"/>
              <a:t>Java.</a:t>
            </a:r>
            <a:r>
              <a:rPr lang="ru-RU" baseline="0" dirty="0" smtClean="0"/>
              <a:t> В данном случае текст компактнее, чем диаграмма, и удобнее использовать такое представление.</a:t>
            </a:r>
          </a:p>
          <a:p>
            <a:endParaRPr lang="ru-RU" dirty="0" smtClean="0"/>
          </a:p>
          <a:p>
            <a:r>
              <a:rPr lang="en-US" strike="sngStrike" baseline="0" dirty="0" smtClean="0"/>
              <a:t>ALF </a:t>
            </a:r>
            <a:r>
              <a:rPr lang="ru-RU" strike="sngStrike" baseline="0" dirty="0" smtClean="0"/>
              <a:t>позволяет писать как в процедурном стиле, так и в функциональном стиле.</a:t>
            </a:r>
          </a:p>
          <a:p>
            <a:r>
              <a:rPr lang="ru-RU" strike="sngStrike" baseline="0" dirty="0" smtClean="0"/>
              <a:t>Здесь алгортм написан в функциональном стиле.</a:t>
            </a:r>
            <a:endParaRPr lang="ru-RU" strike="sngStrike" baseline="0" dirty="0"/>
          </a:p>
        </p:txBody>
      </p:sp>
      <p:sp>
        <p:nvSpPr>
          <p:cNvPr id="4" name="Slide Number Placeholder 3"/>
          <p:cNvSpPr>
            <a:spLocks noGrp="1"/>
          </p:cNvSpPr>
          <p:nvPr>
            <p:ph type="sldNum" sz="quarter" idx="10"/>
          </p:nvPr>
        </p:nvSpPr>
        <p:spPr/>
        <p:txBody>
          <a:bodyPr/>
          <a:lstStyle/>
          <a:p>
            <a:fld id="{F14A0A30-283D-4FFB-9737-E77E4280A361}" type="slidenum">
              <a:rPr lang="ru-RU" smtClean="0"/>
              <a:t>8</a:t>
            </a:fld>
            <a:endParaRPr lang="ru-RU"/>
          </a:p>
        </p:txBody>
      </p:sp>
    </p:spTree>
    <p:extLst>
      <p:ext uri="{BB962C8B-B14F-4D97-AF65-F5344CB8AC3E}">
        <p14:creationId xmlns:p14="http://schemas.microsoft.com/office/powerpoint/2010/main" val="351873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слайде приведено формальное определение </a:t>
            </a:r>
            <a:r>
              <a:rPr lang="en-US" baseline="0" dirty="0" smtClean="0"/>
              <a:t>ALF.</a:t>
            </a: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В работах на тему </a:t>
            </a:r>
            <a:r>
              <a:rPr lang="en-US" baseline="0" dirty="0" err="1" smtClean="0"/>
              <a:t>fUML</a:t>
            </a:r>
            <a:r>
              <a:rPr lang="en-US" baseline="0" dirty="0" smtClean="0"/>
              <a:t> Action Language </a:t>
            </a:r>
            <a:r>
              <a:rPr lang="ru-RU" baseline="0" dirty="0" smtClean="0"/>
              <a:t>часто сопровождается вот таким персонажем, которого тоже зовут Альф. Если увидите – не удивляйтесь.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smtClean="0"/>
          </a:p>
        </p:txBody>
      </p:sp>
      <p:sp>
        <p:nvSpPr>
          <p:cNvPr id="4" name="Slide Number Placeholder 3"/>
          <p:cNvSpPr>
            <a:spLocks noGrp="1"/>
          </p:cNvSpPr>
          <p:nvPr>
            <p:ph type="sldNum" sz="quarter" idx="10"/>
          </p:nvPr>
        </p:nvSpPr>
        <p:spPr/>
        <p:txBody>
          <a:bodyPr/>
          <a:lstStyle/>
          <a:p>
            <a:fld id="{F14A0A30-283D-4FFB-9737-E77E4280A361}" type="slidenum">
              <a:rPr lang="ru-RU" smtClean="0"/>
              <a:t>9</a:t>
            </a:fld>
            <a:endParaRPr lang="ru-RU"/>
          </a:p>
        </p:txBody>
      </p:sp>
    </p:spTree>
    <p:extLst>
      <p:ext uri="{BB962C8B-B14F-4D97-AF65-F5344CB8AC3E}">
        <p14:creationId xmlns:p14="http://schemas.microsoft.com/office/powerpoint/2010/main" val="246373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97183527-8A2F-46EA-9506-8D374747E996}" type="datetimeFigureOut">
              <a:rPr lang="ru-RU" smtClean="0"/>
              <a:t>28.04.2018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302031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7183527-8A2F-46EA-9506-8D374747E996}" type="datetimeFigureOut">
              <a:rPr lang="ru-RU" smtClean="0"/>
              <a:t>28.04.2018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14519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7183527-8A2F-46EA-9506-8D374747E996}" type="datetimeFigureOut">
              <a:rPr lang="ru-RU" smtClean="0"/>
              <a:t>28.04.2018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283354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7183527-8A2F-46EA-9506-8D374747E996}" type="datetimeFigureOut">
              <a:rPr lang="ru-RU" smtClean="0"/>
              <a:t>28.04.2018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159527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183527-8A2F-46EA-9506-8D374747E996}" type="datetimeFigureOut">
              <a:rPr lang="ru-RU" smtClean="0"/>
              <a:t>28.04.2018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47162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97183527-8A2F-46EA-9506-8D374747E996}" type="datetimeFigureOut">
              <a:rPr lang="ru-RU" smtClean="0"/>
              <a:t>28.04.2018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36685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97183527-8A2F-46EA-9506-8D374747E996}" type="datetimeFigureOut">
              <a:rPr lang="ru-RU" smtClean="0"/>
              <a:t>28.04.2018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113086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7183527-8A2F-46EA-9506-8D374747E996}" type="datetimeFigureOut">
              <a:rPr lang="ru-RU" smtClean="0"/>
              <a:t>28.04.2018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159177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83527-8A2F-46EA-9506-8D374747E996}" type="datetimeFigureOut">
              <a:rPr lang="ru-RU" smtClean="0"/>
              <a:t>28.04.2018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224695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183527-8A2F-46EA-9506-8D374747E996}" type="datetimeFigureOut">
              <a:rPr lang="ru-RU" smtClean="0"/>
              <a:t>28.04.2018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229120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183527-8A2F-46EA-9506-8D374747E996}" type="datetimeFigureOut">
              <a:rPr lang="ru-RU" smtClean="0"/>
              <a:t>28.04.2018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C56B5B-AD69-454D-A82F-B07069592C39}" type="slidenum">
              <a:rPr lang="ru-RU" smtClean="0"/>
              <a:t>‹#›</a:t>
            </a:fld>
            <a:endParaRPr lang="ru-RU"/>
          </a:p>
        </p:txBody>
      </p:sp>
    </p:spTree>
    <p:extLst>
      <p:ext uri="{BB962C8B-B14F-4D97-AF65-F5344CB8AC3E}">
        <p14:creationId xmlns:p14="http://schemas.microsoft.com/office/powerpoint/2010/main" val="6987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83527-8A2F-46EA-9506-8D374747E996}" type="datetimeFigureOut">
              <a:rPr lang="ru-RU" smtClean="0"/>
              <a:t>28.04.2018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56B5B-AD69-454D-A82F-B07069592C39}" type="slidenum">
              <a:rPr lang="ru-RU" smtClean="0"/>
              <a:t>‹#›</a:t>
            </a:fld>
            <a:endParaRPr lang="ru-RU"/>
          </a:p>
        </p:txBody>
      </p:sp>
    </p:spTree>
    <p:extLst>
      <p:ext uri="{BB962C8B-B14F-4D97-AF65-F5344CB8AC3E}">
        <p14:creationId xmlns:p14="http://schemas.microsoft.com/office/powerpoint/2010/main" val="344694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_li@mail.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hyperlink" Target="https://en.wikipedia.org/wiki/ALF_(TV_se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slideshare.net/seidewitz/xuml-presentation-141203-uml-as-a-programming-language-1"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youtube.com/watch?v=I8jxR2asjRQ"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download.eclipse.org/modeling/mdt/papyrus/updates/releases/oxygen" TargetMode="External"/><Relationship Id="rId2" Type="http://schemas.openxmlformats.org/officeDocument/2006/relationships/hyperlink" Target="http://www.eclipse.org/downloads/eclipse-package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ari_li@mail.r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lideshare.net/seidewitz/programming-in-uml-an-introduction-to-fuml-and-alf" TargetMode="External"/><Relationship Id="rId13" Type="http://schemas.openxmlformats.org/officeDocument/2006/relationships/hyperlink" Target="https://www.eclipsecon.org/na2016/sites/default/files/slides/EclipseConNA2016_LegoUML_RemiSchnekenburger.pdf" TargetMode="External"/><Relationship Id="rId3" Type="http://schemas.openxmlformats.org/officeDocument/2006/relationships/hyperlink" Target="https://pdfs.semanticscholar.org/abe6/b49f9e02b75a2dd61ca8677dcbd0544d68be.pdf" TargetMode="External"/><Relationship Id="rId7" Type="http://schemas.openxmlformats.org/officeDocument/2006/relationships/hyperlink" Target="https://www.researchgate.net/publication/309047283_UML-Based_Development_of_Embedded_Real-Time_Software_on_Multi-Core_in_Practice_Lessons_Learned_and_Future_Perspectives" TargetMode="External"/><Relationship Id="rId12" Type="http://schemas.openxmlformats.org/officeDocument/2006/relationships/hyperlink" Target="https://www.omg.org/spec/ALF/About-AL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odeling-languages.com/new-executable-uml-standards-fuml-and-alf/" TargetMode="External"/><Relationship Id="rId11" Type="http://schemas.openxmlformats.org/officeDocument/2006/relationships/hyperlink" Target="https://www.omg.org/spec/FUML/About-FUML/" TargetMode="External"/><Relationship Id="rId5" Type="http://schemas.openxmlformats.org/officeDocument/2006/relationships/hyperlink" Target="http://www.omg.org/mda/" TargetMode="External"/><Relationship Id="rId10" Type="http://schemas.openxmlformats.org/officeDocument/2006/relationships/hyperlink" Target="https://www.slideshare.net/seidewitz/uml-this-time-we-mean-it" TargetMode="External"/><Relationship Id="rId4" Type="http://schemas.openxmlformats.org/officeDocument/2006/relationships/hyperlink" Target="https://modeling-languages.com/uml-action-language-omg-journey" TargetMode="External"/><Relationship Id="rId9" Type="http://schemas.openxmlformats.org/officeDocument/2006/relationships/hyperlink" Target="https://www.slideshare.net/seidewitz/xuml-presentation-141203-uml-as-a-programming-language-1" TargetMode="External"/><Relationship Id="rId14" Type="http://schemas.openxmlformats.org/officeDocument/2006/relationships/hyperlink" Target="https://vimeopro.com/nomagic/no-magic-world-symposium-2017-presentations/video/2245982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ALF_(TV_ser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997016" y="2589794"/>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Foundational</a:t>
            </a:r>
            <a:r>
              <a:rPr lang="ru-RU" dirty="0"/>
              <a:t> </a:t>
            </a:r>
            <a:r>
              <a:rPr lang="en-US" dirty="0"/>
              <a:t>UML </a:t>
            </a:r>
            <a:r>
              <a:rPr lang="ru-RU" dirty="0"/>
              <a:t>и </a:t>
            </a:r>
            <a:r>
              <a:rPr lang="en-US" dirty="0"/>
              <a:t>ALF</a:t>
            </a:r>
            <a:endParaRPr lang="ru-RU" dirty="0"/>
          </a:p>
        </p:txBody>
      </p:sp>
      <p:sp>
        <p:nvSpPr>
          <p:cNvPr id="5" name="Подзаголовок 2"/>
          <p:cNvSpPr txBox="1">
            <a:spLocks/>
          </p:cNvSpPr>
          <p:nvPr/>
        </p:nvSpPr>
        <p:spPr>
          <a:xfrm>
            <a:off x="2682816" y="4614863"/>
            <a:ext cx="6400800" cy="13171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dirty="0" smtClean="0"/>
              <a:t>Марина Липатова</a:t>
            </a:r>
          </a:p>
          <a:p>
            <a:pPr marL="0" indent="0" algn="ctr">
              <a:buNone/>
            </a:pPr>
            <a:r>
              <a:rPr lang="ru-RU" dirty="0" smtClean="0"/>
              <a:t>Лаборатория Касперского</a:t>
            </a:r>
            <a:endParaRPr lang="en-US" dirty="0" smtClean="0"/>
          </a:p>
          <a:p>
            <a:pPr marL="0" indent="0" algn="ctr">
              <a:buNone/>
            </a:pPr>
            <a:r>
              <a:rPr lang="en-US" dirty="0" smtClean="0">
                <a:hlinkClick r:id="rId3"/>
              </a:rPr>
              <a:t>mari_li@mail.ru</a:t>
            </a:r>
            <a:r>
              <a:rPr lang="en-US" dirty="0" smtClean="0"/>
              <a:t> </a:t>
            </a:r>
          </a:p>
        </p:txBody>
      </p:sp>
      <p:pic>
        <p:nvPicPr>
          <p:cNvPr id="6" name="Рисунок 5">
            <a:extLst>
              <a:ext uri="{FF2B5EF4-FFF2-40B4-BE49-F238E27FC236}">
                <a16:creationId xmlns="" xmlns:a16="http://schemas.microsoft.com/office/drawing/2014/main" id="{A31DF5E2-3BB3-4697-BA61-01580F0E5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566" y="387411"/>
            <a:ext cx="3621300" cy="1785268"/>
          </a:xfrm>
          <a:prstGeom prst="rect">
            <a:avLst/>
          </a:prstGeom>
        </p:spPr>
      </p:pic>
    </p:spTree>
    <p:extLst>
      <p:ext uri="{BB962C8B-B14F-4D97-AF65-F5344CB8AC3E}">
        <p14:creationId xmlns:p14="http://schemas.microsoft.com/office/powerpoint/2010/main" val="154161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270" y="2688115"/>
            <a:ext cx="5472594" cy="1139845"/>
          </a:xfrm>
        </p:spPr>
        <p:txBody>
          <a:bodyPr>
            <a:noAutofit/>
          </a:bodyPr>
          <a:lstStyle/>
          <a:p>
            <a:r>
              <a:rPr lang="en-US" sz="8800" dirty="0" err="1" smtClean="0">
                <a:solidFill>
                  <a:srgbClr val="002060"/>
                </a:solidFill>
              </a:rPr>
              <a:t>fUML</a:t>
            </a:r>
            <a:r>
              <a:rPr lang="en-US" sz="8800" dirty="0" smtClean="0">
                <a:solidFill>
                  <a:srgbClr val="002060"/>
                </a:solidFill>
              </a:rPr>
              <a:t> = ALF</a:t>
            </a:r>
            <a:endParaRPr lang="ru-RU" sz="8800" dirty="0">
              <a:solidFill>
                <a:srgbClr val="002060"/>
              </a:solidFill>
            </a:endParaRPr>
          </a:p>
        </p:txBody>
      </p:sp>
      <p:pic>
        <p:nvPicPr>
          <p:cNvPr id="5" name="Picture 4"/>
          <p:cNvPicPr>
            <a:picLocks noChangeAspect="1"/>
          </p:cNvPicPr>
          <p:nvPr/>
        </p:nvPicPr>
        <p:blipFill>
          <a:blip r:embed="rId3"/>
          <a:stretch>
            <a:fillRect/>
          </a:stretch>
        </p:blipFill>
        <p:spPr>
          <a:xfrm>
            <a:off x="1250069" y="2457144"/>
            <a:ext cx="1404995" cy="1473380"/>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8618" y="2457144"/>
            <a:ext cx="1033924" cy="1266557"/>
          </a:xfrm>
          <a:prstGeom prst="rect">
            <a:avLst/>
          </a:prstGeom>
        </p:spPr>
      </p:pic>
      <p:pic>
        <p:nvPicPr>
          <p:cNvPr id="7" name="Рисунок 6">
            <a:extLst>
              <a:ext uri="{FF2B5EF4-FFF2-40B4-BE49-F238E27FC236}">
                <a16:creationId xmlns="" xmlns:a16="http://schemas.microsoft.com/office/drawing/2014/main" id="{D4991619-E92F-491C-8671-623DE81E4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269291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Papyrus. </a:t>
            </a:r>
            <a:r>
              <a:rPr lang="ru-RU" dirty="0" smtClean="0"/>
              <a:t>Пример </a:t>
            </a:r>
            <a:r>
              <a:rPr lang="en-US" dirty="0" err="1" smtClean="0"/>
              <a:t>fUML</a:t>
            </a:r>
            <a:r>
              <a:rPr lang="en-US" dirty="0" smtClean="0"/>
              <a:t> &amp; ALF</a:t>
            </a:r>
            <a:endParaRPr lang="ru-R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224" y="1405598"/>
            <a:ext cx="7758422" cy="5156318"/>
          </a:xfrm>
          <a:prstGeom prst="rect">
            <a:avLst/>
          </a:prstGeom>
        </p:spPr>
      </p:pic>
      <p:sp>
        <p:nvSpPr>
          <p:cNvPr id="5" name="Oval 4"/>
          <p:cNvSpPr/>
          <p:nvPr/>
        </p:nvSpPr>
        <p:spPr>
          <a:xfrm>
            <a:off x="1153551" y="4978400"/>
            <a:ext cx="1111347" cy="19851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23167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Papyrus. </a:t>
            </a:r>
            <a:r>
              <a:rPr lang="ru-RU" dirty="0"/>
              <a:t>Пример </a:t>
            </a:r>
            <a:r>
              <a:rPr lang="en-US" dirty="0" err="1"/>
              <a:t>fUML</a:t>
            </a:r>
            <a:r>
              <a:rPr lang="en-US" dirty="0"/>
              <a:t> &amp; ALF</a:t>
            </a:r>
            <a:endParaRPr lang="ru-R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98" y="1325476"/>
            <a:ext cx="7822911" cy="5396431"/>
          </a:xfrm>
          <a:prstGeom prst="rect">
            <a:avLst/>
          </a:prstGeom>
        </p:spPr>
      </p:pic>
      <p:pic>
        <p:nvPicPr>
          <p:cNvPr id="4" name="Рисунок 3">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3163745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Papyrus. </a:t>
            </a:r>
            <a:r>
              <a:rPr lang="ru-RU" dirty="0"/>
              <a:t>Пример </a:t>
            </a:r>
            <a:r>
              <a:rPr lang="en-US" dirty="0" err="1"/>
              <a:t>fUML</a:t>
            </a:r>
            <a:r>
              <a:rPr lang="en-US" dirty="0"/>
              <a:t> &amp; ALF</a:t>
            </a:r>
            <a:endParaRPr lang="ru-RU" dirty="0"/>
          </a:p>
        </p:txBody>
      </p:sp>
      <p:pic>
        <p:nvPicPr>
          <p:cNvPr id="9" name="Picture 8"/>
          <p:cNvPicPr>
            <a:picLocks noChangeAspect="1"/>
          </p:cNvPicPr>
          <p:nvPr/>
        </p:nvPicPr>
        <p:blipFill>
          <a:blip r:embed="rId3"/>
          <a:stretch>
            <a:fillRect/>
          </a:stretch>
        </p:blipFill>
        <p:spPr>
          <a:xfrm>
            <a:off x="1001192" y="1456026"/>
            <a:ext cx="4135586" cy="2695200"/>
          </a:xfrm>
          <a:prstGeom prst="rect">
            <a:avLst/>
          </a:prstGeom>
        </p:spPr>
      </p:pic>
      <p:pic>
        <p:nvPicPr>
          <p:cNvPr id="10" name="Picture 9"/>
          <p:cNvPicPr>
            <a:picLocks noChangeAspect="1"/>
          </p:cNvPicPr>
          <p:nvPr/>
        </p:nvPicPr>
        <p:blipFill>
          <a:blip r:embed="rId4"/>
          <a:stretch>
            <a:fillRect/>
          </a:stretch>
        </p:blipFill>
        <p:spPr>
          <a:xfrm>
            <a:off x="6096000" y="1456026"/>
            <a:ext cx="5343525" cy="4943475"/>
          </a:xfrm>
          <a:prstGeom prst="rect">
            <a:avLst/>
          </a:prstGeom>
        </p:spPr>
      </p:pic>
      <p:sp>
        <p:nvSpPr>
          <p:cNvPr id="11" name="Right Arrow 10"/>
          <p:cNvSpPr/>
          <p:nvPr/>
        </p:nvSpPr>
        <p:spPr>
          <a:xfrm>
            <a:off x="5432071" y="2681652"/>
            <a:ext cx="5818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 xmlns:a16="http://schemas.microsoft.com/office/drawing/2014/main" id="{D4991619-E92F-491C-8671-623DE81E4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192" y="4461342"/>
            <a:ext cx="4207302"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10"/>
          <p:cNvSpPr/>
          <p:nvPr/>
        </p:nvSpPr>
        <p:spPr>
          <a:xfrm>
            <a:off x="5432071" y="4791097"/>
            <a:ext cx="5818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452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fUML</a:t>
            </a:r>
            <a:r>
              <a:rPr lang="en-US" dirty="0" smtClean="0"/>
              <a:t> –</a:t>
            </a:r>
            <a:r>
              <a:rPr lang="ru-RU" dirty="0" smtClean="0"/>
              <a:t> переводчик с </a:t>
            </a:r>
            <a:r>
              <a:rPr lang="en-US" dirty="0" smtClean="0"/>
              <a:t>UML </a:t>
            </a:r>
            <a:r>
              <a:rPr lang="ru-RU" dirty="0" smtClean="0"/>
              <a:t/>
            </a:r>
            <a:br>
              <a:rPr lang="ru-RU" dirty="0" smtClean="0"/>
            </a:br>
            <a:r>
              <a:rPr lang="ru-RU" dirty="0" smtClean="0"/>
              <a:t>на язык разработки</a:t>
            </a:r>
            <a:endParaRPr lang="ru-RU" dirty="0"/>
          </a:p>
        </p:txBody>
      </p:sp>
      <p:pic>
        <p:nvPicPr>
          <p:cNvPr id="4" name="Picture 3"/>
          <p:cNvPicPr>
            <a:picLocks noChangeAspect="1"/>
          </p:cNvPicPr>
          <p:nvPr/>
        </p:nvPicPr>
        <p:blipFill>
          <a:blip r:embed="rId3"/>
          <a:stretch>
            <a:fillRect/>
          </a:stretch>
        </p:blipFill>
        <p:spPr>
          <a:xfrm>
            <a:off x="2703907" y="1690688"/>
            <a:ext cx="5094372" cy="4192899"/>
          </a:xfrm>
          <a:prstGeom prst="rect">
            <a:avLst/>
          </a:prstGeom>
        </p:spPr>
      </p:pic>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3" name="TextBox 2"/>
          <p:cNvSpPr txBox="1"/>
          <p:nvPr/>
        </p:nvSpPr>
        <p:spPr>
          <a:xfrm>
            <a:off x="7798279" y="1802682"/>
            <a:ext cx="3154197" cy="369332"/>
          </a:xfrm>
          <a:prstGeom prst="rect">
            <a:avLst/>
          </a:prstGeom>
          <a:noFill/>
        </p:spPr>
        <p:txBody>
          <a:bodyPr wrap="none" rtlCol="0">
            <a:spAutoFit/>
          </a:bodyPr>
          <a:lstStyle/>
          <a:p>
            <a:r>
              <a:rPr lang="ru-RU" dirty="0" smtClean="0">
                <a:solidFill>
                  <a:schemeClr val="accent1">
                    <a:lumMod val="75000"/>
                  </a:schemeClr>
                </a:solidFill>
              </a:rPr>
              <a:t>Модель на</a:t>
            </a:r>
            <a:r>
              <a:rPr lang="en-US" dirty="0" smtClean="0">
                <a:solidFill>
                  <a:schemeClr val="accent1">
                    <a:lumMod val="75000"/>
                  </a:schemeClr>
                </a:solidFill>
              </a:rPr>
              <a:t> </a:t>
            </a:r>
            <a:r>
              <a:rPr lang="ru-RU" dirty="0" smtClean="0">
                <a:solidFill>
                  <a:schemeClr val="accent1">
                    <a:lumMod val="75000"/>
                  </a:schemeClr>
                </a:solidFill>
              </a:rPr>
              <a:t>классическом </a:t>
            </a:r>
            <a:r>
              <a:rPr lang="en-US" dirty="0" smtClean="0">
                <a:solidFill>
                  <a:schemeClr val="accent1">
                    <a:lumMod val="75000"/>
                  </a:schemeClr>
                </a:solidFill>
              </a:rPr>
              <a:t>UML</a:t>
            </a:r>
            <a:endParaRPr lang="ru-RU" dirty="0">
              <a:solidFill>
                <a:schemeClr val="accent1">
                  <a:lumMod val="75000"/>
                </a:schemeClr>
              </a:solidFill>
            </a:endParaRPr>
          </a:p>
        </p:txBody>
      </p:sp>
      <p:cxnSp>
        <p:nvCxnSpPr>
          <p:cNvPr id="9" name="Straight Arrow Connector 8"/>
          <p:cNvCxnSpPr/>
          <p:nvPr/>
        </p:nvCxnSpPr>
        <p:spPr>
          <a:xfrm flipH="1">
            <a:off x="6444867" y="1987348"/>
            <a:ext cx="135341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59577" y="3361808"/>
            <a:ext cx="3031599" cy="369332"/>
          </a:xfrm>
          <a:prstGeom prst="rect">
            <a:avLst/>
          </a:prstGeom>
          <a:noFill/>
        </p:spPr>
        <p:txBody>
          <a:bodyPr wrap="none" rtlCol="0">
            <a:spAutoFit/>
          </a:bodyPr>
          <a:lstStyle/>
          <a:p>
            <a:r>
              <a:rPr lang="ru-RU" dirty="0" smtClean="0">
                <a:solidFill>
                  <a:schemeClr val="accent2">
                    <a:lumMod val="75000"/>
                  </a:schemeClr>
                </a:solidFill>
              </a:rPr>
              <a:t>Модель на </a:t>
            </a:r>
            <a:r>
              <a:rPr lang="en-US" dirty="0" smtClean="0">
                <a:solidFill>
                  <a:schemeClr val="accent2">
                    <a:lumMod val="75000"/>
                  </a:schemeClr>
                </a:solidFill>
              </a:rPr>
              <a:t>Foundational UML</a:t>
            </a:r>
            <a:endParaRPr lang="ru-RU" dirty="0">
              <a:solidFill>
                <a:schemeClr val="accent2">
                  <a:lumMod val="75000"/>
                </a:schemeClr>
              </a:solidFill>
            </a:endParaRPr>
          </a:p>
        </p:txBody>
      </p:sp>
      <p:cxnSp>
        <p:nvCxnSpPr>
          <p:cNvPr id="14" name="Straight Arrow Connector 13"/>
          <p:cNvCxnSpPr>
            <a:stCxn id="10" idx="1"/>
          </p:cNvCxnSpPr>
          <p:nvPr/>
        </p:nvCxnSpPr>
        <p:spPr>
          <a:xfrm flipH="1">
            <a:off x="6444867" y="3546474"/>
            <a:ext cx="1414710" cy="16649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59577" y="4977195"/>
            <a:ext cx="1999202" cy="369332"/>
          </a:xfrm>
          <a:prstGeom prst="rect">
            <a:avLst/>
          </a:prstGeom>
          <a:noFill/>
        </p:spPr>
        <p:txBody>
          <a:bodyPr wrap="none" rtlCol="0">
            <a:spAutoFit/>
          </a:bodyPr>
          <a:lstStyle/>
          <a:p>
            <a:r>
              <a:rPr lang="ru-RU" dirty="0" smtClean="0">
                <a:solidFill>
                  <a:schemeClr val="accent6">
                    <a:lumMod val="75000"/>
                  </a:schemeClr>
                </a:solidFill>
              </a:rPr>
              <a:t>Программный код</a:t>
            </a:r>
            <a:endParaRPr lang="ru-RU" dirty="0">
              <a:solidFill>
                <a:schemeClr val="accent6">
                  <a:lumMod val="75000"/>
                </a:schemeClr>
              </a:solidFill>
            </a:endParaRPr>
          </a:p>
        </p:txBody>
      </p:sp>
      <p:cxnSp>
        <p:nvCxnSpPr>
          <p:cNvPr id="18" name="Straight Arrow Connector 17"/>
          <p:cNvCxnSpPr/>
          <p:nvPr/>
        </p:nvCxnSpPr>
        <p:spPr>
          <a:xfrm flipH="1">
            <a:off x="6506165" y="5180029"/>
            <a:ext cx="1353412" cy="18466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70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0325664" y="2790400"/>
            <a:ext cx="1631665"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Окончательная сборка</a:t>
            </a:r>
            <a:endParaRPr lang="ru-RU" sz="1600" dirty="0">
              <a:solidFill>
                <a:schemeClr val="tx1"/>
              </a:solidFill>
            </a:endParaRPr>
          </a:p>
        </p:txBody>
      </p:sp>
      <p:sp>
        <p:nvSpPr>
          <p:cNvPr id="2" name="Title 1"/>
          <p:cNvSpPr>
            <a:spLocks noGrp="1"/>
          </p:cNvSpPr>
          <p:nvPr>
            <p:ph type="title"/>
          </p:nvPr>
        </p:nvSpPr>
        <p:spPr>
          <a:xfrm>
            <a:off x="838199" y="140946"/>
            <a:ext cx="10515600" cy="1325563"/>
          </a:xfrm>
        </p:spPr>
        <p:txBody>
          <a:bodyPr/>
          <a:lstStyle/>
          <a:p>
            <a:r>
              <a:rPr lang="ru-RU" dirty="0" smtClean="0"/>
              <a:t>Фрагмент процесса разработки </a:t>
            </a:r>
            <a:r>
              <a:rPr lang="en-US" dirty="0" err="1" smtClean="0"/>
              <a:t>fUML</a:t>
            </a:r>
            <a:r>
              <a:rPr lang="en-US" dirty="0" smtClean="0"/>
              <a:t>/ALF</a:t>
            </a:r>
            <a:endParaRPr lang="ru-RU" dirty="0"/>
          </a:p>
        </p:txBody>
      </p:sp>
      <p:cxnSp>
        <p:nvCxnSpPr>
          <p:cNvPr id="5" name="Straight Connector 4"/>
          <p:cNvCxnSpPr/>
          <p:nvPr/>
        </p:nvCxnSpPr>
        <p:spPr>
          <a:xfrm>
            <a:off x="838200" y="1360182"/>
            <a:ext cx="10641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199" y="5211824"/>
            <a:ext cx="10641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3912426"/>
            <a:ext cx="10641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2555512"/>
            <a:ext cx="10641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199" y="6575140"/>
            <a:ext cx="10641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60182"/>
            <a:ext cx="23882" cy="5243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0591" y="1360182"/>
            <a:ext cx="56981" cy="522934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763536" y="1810969"/>
            <a:ext cx="1010213" cy="338554"/>
          </a:xfrm>
          <a:prstGeom prst="rect">
            <a:avLst/>
          </a:prstGeom>
          <a:noFill/>
        </p:spPr>
        <p:txBody>
          <a:bodyPr wrap="none" rtlCol="0">
            <a:spAutoFit/>
          </a:bodyPr>
          <a:lstStyle/>
          <a:p>
            <a:r>
              <a:rPr lang="ru-RU" sz="1600" dirty="0" smtClean="0"/>
              <a:t>Аналитик</a:t>
            </a:r>
            <a:endParaRPr lang="ru-RU" sz="1600" dirty="0"/>
          </a:p>
        </p:txBody>
      </p:sp>
      <p:sp>
        <p:nvSpPr>
          <p:cNvPr id="18" name="TextBox 17"/>
          <p:cNvSpPr txBox="1"/>
          <p:nvPr/>
        </p:nvSpPr>
        <p:spPr>
          <a:xfrm rot="16200000">
            <a:off x="724724" y="2998362"/>
            <a:ext cx="1010213" cy="584775"/>
          </a:xfrm>
          <a:prstGeom prst="rect">
            <a:avLst/>
          </a:prstGeom>
          <a:noFill/>
        </p:spPr>
        <p:txBody>
          <a:bodyPr wrap="none" rtlCol="0">
            <a:spAutoFit/>
          </a:bodyPr>
          <a:lstStyle/>
          <a:p>
            <a:pPr algn="ctr"/>
            <a:r>
              <a:rPr lang="ru-RU" sz="1600" dirty="0" smtClean="0"/>
              <a:t>Аналитик</a:t>
            </a:r>
          </a:p>
          <a:p>
            <a:pPr algn="ctr"/>
            <a:r>
              <a:rPr lang="en-US" sz="1600" dirty="0" err="1" smtClean="0"/>
              <a:t>fUML</a:t>
            </a:r>
            <a:endParaRPr lang="ru-RU" sz="1600" dirty="0"/>
          </a:p>
        </p:txBody>
      </p:sp>
      <p:sp>
        <p:nvSpPr>
          <p:cNvPr id="19" name="TextBox 18"/>
          <p:cNvSpPr txBox="1"/>
          <p:nvPr/>
        </p:nvSpPr>
        <p:spPr>
          <a:xfrm rot="16200000">
            <a:off x="585698" y="4135416"/>
            <a:ext cx="1365887" cy="830997"/>
          </a:xfrm>
          <a:prstGeom prst="rect">
            <a:avLst/>
          </a:prstGeom>
          <a:noFill/>
        </p:spPr>
        <p:txBody>
          <a:bodyPr wrap="none" rtlCol="0">
            <a:spAutoFit/>
          </a:bodyPr>
          <a:lstStyle/>
          <a:p>
            <a:pPr algn="ctr"/>
            <a:r>
              <a:rPr lang="ru-RU" sz="1600" dirty="0" smtClean="0"/>
              <a:t>Тестировщик</a:t>
            </a:r>
          </a:p>
          <a:p>
            <a:pPr algn="ctr"/>
            <a:r>
              <a:rPr lang="ru-RU" sz="1600" dirty="0" smtClean="0"/>
              <a:t>исполняемой</a:t>
            </a:r>
          </a:p>
          <a:p>
            <a:pPr algn="ctr"/>
            <a:r>
              <a:rPr lang="ru-RU" sz="1600" dirty="0" smtClean="0"/>
              <a:t>модели</a:t>
            </a:r>
            <a:endParaRPr lang="ru-RU" sz="1600" dirty="0"/>
          </a:p>
        </p:txBody>
      </p:sp>
      <p:sp>
        <p:nvSpPr>
          <p:cNvPr id="22" name="TextBox 21"/>
          <p:cNvSpPr txBox="1"/>
          <p:nvPr/>
        </p:nvSpPr>
        <p:spPr>
          <a:xfrm rot="16200000">
            <a:off x="605139" y="5576886"/>
            <a:ext cx="1411733" cy="584775"/>
          </a:xfrm>
          <a:prstGeom prst="rect">
            <a:avLst/>
          </a:prstGeom>
          <a:noFill/>
        </p:spPr>
        <p:txBody>
          <a:bodyPr wrap="none" rtlCol="0">
            <a:spAutoFit/>
          </a:bodyPr>
          <a:lstStyle/>
          <a:p>
            <a:pPr algn="ctr"/>
            <a:r>
              <a:rPr lang="ru-RU" sz="1600" dirty="0" smtClean="0"/>
              <a:t>Тестировщик </a:t>
            </a:r>
          </a:p>
          <a:p>
            <a:pPr algn="ctr"/>
            <a:r>
              <a:rPr lang="ru-RU" sz="1600" dirty="0" smtClean="0"/>
              <a:t>приложения</a:t>
            </a:r>
            <a:endParaRPr lang="ru-RU" sz="1600" dirty="0"/>
          </a:p>
        </p:txBody>
      </p:sp>
      <p:sp>
        <p:nvSpPr>
          <p:cNvPr id="23" name="Oval 22"/>
          <p:cNvSpPr/>
          <p:nvPr/>
        </p:nvSpPr>
        <p:spPr>
          <a:xfrm>
            <a:off x="1771967" y="1780816"/>
            <a:ext cx="399735" cy="42067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Rounded Rectangle 24"/>
          <p:cNvSpPr/>
          <p:nvPr/>
        </p:nvSpPr>
        <p:spPr>
          <a:xfrm>
            <a:off x="2404805" y="1547977"/>
            <a:ext cx="1421176"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Сбор и анализ требований</a:t>
            </a:r>
            <a:endParaRPr lang="ru-RU" sz="1600" dirty="0">
              <a:solidFill>
                <a:schemeClr val="tx1"/>
              </a:solidFill>
            </a:endParaRPr>
          </a:p>
        </p:txBody>
      </p:sp>
      <p:sp>
        <p:nvSpPr>
          <p:cNvPr id="26" name="Rounded Rectangle 25"/>
          <p:cNvSpPr/>
          <p:nvPr/>
        </p:nvSpPr>
        <p:spPr>
          <a:xfrm>
            <a:off x="4134269" y="1547977"/>
            <a:ext cx="1421176"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Создание модели </a:t>
            </a:r>
            <a:r>
              <a:rPr lang="en-US" sz="1600" dirty="0">
                <a:solidFill>
                  <a:schemeClr val="tx1"/>
                </a:solidFill>
              </a:rPr>
              <a:t>U</a:t>
            </a:r>
            <a:r>
              <a:rPr lang="en-US" sz="1600" dirty="0" smtClean="0">
                <a:solidFill>
                  <a:schemeClr val="tx1"/>
                </a:solidFill>
              </a:rPr>
              <a:t>ML</a:t>
            </a:r>
            <a:endParaRPr lang="ru-RU" sz="1600" dirty="0">
              <a:solidFill>
                <a:schemeClr val="tx1"/>
              </a:solidFill>
            </a:endParaRPr>
          </a:p>
        </p:txBody>
      </p:sp>
      <p:sp>
        <p:nvSpPr>
          <p:cNvPr id="27" name="Rounded Rectangle 26"/>
          <p:cNvSpPr/>
          <p:nvPr/>
        </p:nvSpPr>
        <p:spPr>
          <a:xfrm>
            <a:off x="2071553" y="2814923"/>
            <a:ext cx="1496687" cy="9996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Трансформа-</a:t>
            </a:r>
          </a:p>
          <a:p>
            <a:pPr algn="ctr"/>
            <a:r>
              <a:rPr lang="ru-RU" sz="1600" dirty="0" smtClean="0">
                <a:solidFill>
                  <a:schemeClr val="tx1"/>
                </a:solidFill>
              </a:rPr>
              <a:t>ция модели </a:t>
            </a:r>
            <a:r>
              <a:rPr lang="en-US" sz="1600" dirty="0" smtClean="0">
                <a:solidFill>
                  <a:schemeClr val="tx1"/>
                </a:solidFill>
              </a:rPr>
              <a:t>UML </a:t>
            </a:r>
            <a:r>
              <a:rPr lang="ru-RU" sz="1600" dirty="0" smtClean="0">
                <a:solidFill>
                  <a:schemeClr val="tx1"/>
                </a:solidFill>
              </a:rPr>
              <a:t>в модель </a:t>
            </a:r>
            <a:r>
              <a:rPr lang="en-US" sz="1600" dirty="0" err="1" smtClean="0">
                <a:solidFill>
                  <a:schemeClr val="tx1"/>
                </a:solidFill>
              </a:rPr>
              <a:t>fUML</a:t>
            </a:r>
            <a:endParaRPr lang="ru-RU" sz="1600" dirty="0">
              <a:solidFill>
                <a:schemeClr val="tx1"/>
              </a:solidFill>
            </a:endParaRPr>
          </a:p>
        </p:txBody>
      </p:sp>
      <p:pic>
        <p:nvPicPr>
          <p:cNvPr id="28" name="Picture 27"/>
          <p:cNvPicPr>
            <a:picLocks noChangeAspect="1"/>
          </p:cNvPicPr>
          <p:nvPr/>
        </p:nvPicPr>
        <p:blipFill>
          <a:blip r:embed="rId3"/>
          <a:stretch>
            <a:fillRect/>
          </a:stretch>
        </p:blipFill>
        <p:spPr>
          <a:xfrm>
            <a:off x="1993986" y="2862201"/>
            <a:ext cx="271912" cy="277351"/>
          </a:xfrm>
          <a:prstGeom prst="rect">
            <a:avLst/>
          </a:prstGeom>
        </p:spPr>
      </p:pic>
      <p:sp>
        <p:nvSpPr>
          <p:cNvPr id="30" name="Rounded Rectangle 29"/>
          <p:cNvSpPr/>
          <p:nvPr/>
        </p:nvSpPr>
        <p:spPr>
          <a:xfrm>
            <a:off x="3735746" y="2877262"/>
            <a:ext cx="1421176"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Уточнение модели </a:t>
            </a:r>
            <a:r>
              <a:rPr lang="en-US" sz="1600" dirty="0" err="1" smtClean="0">
                <a:solidFill>
                  <a:schemeClr val="tx1"/>
                </a:solidFill>
              </a:rPr>
              <a:t>fUML</a:t>
            </a:r>
            <a:endParaRPr lang="ru-RU" sz="1600" dirty="0">
              <a:solidFill>
                <a:schemeClr val="tx1"/>
              </a:solidFill>
            </a:endParaRPr>
          </a:p>
        </p:txBody>
      </p:sp>
      <p:sp>
        <p:nvSpPr>
          <p:cNvPr id="31" name="Rounded Rectangle 30"/>
          <p:cNvSpPr/>
          <p:nvPr/>
        </p:nvSpPr>
        <p:spPr>
          <a:xfrm>
            <a:off x="6027010" y="2908390"/>
            <a:ext cx="1421176"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Уточнение модели на </a:t>
            </a:r>
            <a:r>
              <a:rPr lang="en-US" sz="1600" dirty="0" smtClean="0">
                <a:solidFill>
                  <a:schemeClr val="tx1"/>
                </a:solidFill>
              </a:rPr>
              <a:t>ALF</a:t>
            </a:r>
            <a:endParaRPr lang="ru-RU" sz="1600" dirty="0">
              <a:solidFill>
                <a:schemeClr val="tx1"/>
              </a:solidFill>
            </a:endParaRPr>
          </a:p>
        </p:txBody>
      </p:sp>
      <p:sp>
        <p:nvSpPr>
          <p:cNvPr id="32" name="Rectangle 31"/>
          <p:cNvSpPr/>
          <p:nvPr/>
        </p:nvSpPr>
        <p:spPr>
          <a:xfrm rot="2769120">
            <a:off x="5432013" y="3126700"/>
            <a:ext cx="423356" cy="40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Rounded Rectangle 32"/>
          <p:cNvSpPr/>
          <p:nvPr/>
        </p:nvSpPr>
        <p:spPr>
          <a:xfrm>
            <a:off x="2360315" y="4158017"/>
            <a:ext cx="1467882"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Тестирование исполняемой модели</a:t>
            </a:r>
            <a:endParaRPr lang="ru-RU" sz="1600" dirty="0">
              <a:solidFill>
                <a:schemeClr val="tx1"/>
              </a:solidFill>
            </a:endParaRPr>
          </a:p>
        </p:txBody>
      </p:sp>
      <p:sp>
        <p:nvSpPr>
          <p:cNvPr id="34" name="Rounded Rectangle 33"/>
          <p:cNvSpPr/>
          <p:nvPr/>
        </p:nvSpPr>
        <p:spPr>
          <a:xfrm>
            <a:off x="8429470" y="2621896"/>
            <a:ext cx="1496726" cy="12235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Трансформа-</a:t>
            </a:r>
          </a:p>
          <a:p>
            <a:pPr algn="ctr"/>
            <a:r>
              <a:rPr lang="ru-RU" sz="1600" dirty="0" smtClean="0">
                <a:solidFill>
                  <a:schemeClr val="tx1"/>
                </a:solidFill>
              </a:rPr>
              <a:t>ция модели </a:t>
            </a:r>
            <a:r>
              <a:rPr lang="en-US" sz="1600" dirty="0" err="1" smtClean="0">
                <a:solidFill>
                  <a:schemeClr val="tx1"/>
                </a:solidFill>
              </a:rPr>
              <a:t>fUML</a:t>
            </a:r>
            <a:r>
              <a:rPr lang="en-US" sz="1600" dirty="0" smtClean="0">
                <a:solidFill>
                  <a:schemeClr val="tx1"/>
                </a:solidFill>
              </a:rPr>
              <a:t> </a:t>
            </a:r>
            <a:r>
              <a:rPr lang="ru-RU" sz="1600" dirty="0" smtClean="0">
                <a:solidFill>
                  <a:schemeClr val="tx1"/>
                </a:solidFill>
              </a:rPr>
              <a:t>в целевой язык</a:t>
            </a:r>
            <a:endParaRPr lang="ru-RU" sz="1600" dirty="0">
              <a:solidFill>
                <a:schemeClr val="tx1"/>
              </a:solidFill>
            </a:endParaRPr>
          </a:p>
        </p:txBody>
      </p:sp>
      <p:pic>
        <p:nvPicPr>
          <p:cNvPr id="35" name="Picture 34"/>
          <p:cNvPicPr>
            <a:picLocks noChangeAspect="1"/>
          </p:cNvPicPr>
          <p:nvPr/>
        </p:nvPicPr>
        <p:blipFill>
          <a:blip r:embed="rId3"/>
          <a:stretch>
            <a:fillRect/>
          </a:stretch>
        </p:blipFill>
        <p:spPr>
          <a:xfrm>
            <a:off x="10361291" y="2792966"/>
            <a:ext cx="238714" cy="243489"/>
          </a:xfrm>
          <a:prstGeom prst="rect">
            <a:avLst/>
          </a:prstGeom>
        </p:spPr>
      </p:pic>
      <p:pic>
        <p:nvPicPr>
          <p:cNvPr id="39" name="Picture 38"/>
          <p:cNvPicPr>
            <a:picLocks noChangeAspect="1"/>
          </p:cNvPicPr>
          <p:nvPr/>
        </p:nvPicPr>
        <p:blipFill>
          <a:blip r:embed="rId3"/>
          <a:stretch>
            <a:fillRect/>
          </a:stretch>
        </p:blipFill>
        <p:spPr>
          <a:xfrm>
            <a:off x="8370879" y="2642235"/>
            <a:ext cx="269343" cy="274730"/>
          </a:xfrm>
          <a:prstGeom prst="rect">
            <a:avLst/>
          </a:prstGeom>
        </p:spPr>
      </p:pic>
      <p:sp>
        <p:nvSpPr>
          <p:cNvPr id="40" name="Rounded Rectangle 39"/>
          <p:cNvSpPr/>
          <p:nvPr/>
        </p:nvSpPr>
        <p:spPr>
          <a:xfrm>
            <a:off x="4385201" y="5422948"/>
            <a:ext cx="1467882" cy="8867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Тестирование приложения</a:t>
            </a:r>
            <a:endParaRPr lang="ru-RU" sz="1600" dirty="0">
              <a:solidFill>
                <a:schemeClr val="tx1"/>
              </a:solidFill>
            </a:endParaRPr>
          </a:p>
        </p:txBody>
      </p:sp>
      <p:sp>
        <p:nvSpPr>
          <p:cNvPr id="41" name="Oval 40"/>
          <p:cNvSpPr/>
          <p:nvPr/>
        </p:nvSpPr>
        <p:spPr>
          <a:xfrm>
            <a:off x="6537730" y="5655989"/>
            <a:ext cx="399735" cy="420670"/>
          </a:xfrm>
          <a:prstGeom prst="ellipse">
            <a:avLst/>
          </a:prstGeom>
          <a:solidFill>
            <a:srgbClr val="F3D9D7"/>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Rectangle 43"/>
          <p:cNvSpPr/>
          <p:nvPr/>
        </p:nvSpPr>
        <p:spPr>
          <a:xfrm rot="2769120">
            <a:off x="7746959" y="3145300"/>
            <a:ext cx="423356" cy="40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6" name="Straight Arrow Connector 45"/>
          <p:cNvCxnSpPr>
            <a:stCxn id="23" idx="6"/>
            <a:endCxn id="25" idx="1"/>
          </p:cNvCxnSpPr>
          <p:nvPr/>
        </p:nvCxnSpPr>
        <p:spPr>
          <a:xfrm>
            <a:off x="2171702" y="1991151"/>
            <a:ext cx="233103" cy="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5" idx="3"/>
            <a:endCxn id="26" idx="1"/>
          </p:cNvCxnSpPr>
          <p:nvPr/>
        </p:nvCxnSpPr>
        <p:spPr>
          <a:xfrm>
            <a:off x="3825981" y="1991353"/>
            <a:ext cx="308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26" idx="2"/>
            <a:endCxn id="27" idx="1"/>
          </p:cNvCxnSpPr>
          <p:nvPr/>
        </p:nvCxnSpPr>
        <p:spPr>
          <a:xfrm rot="5400000">
            <a:off x="3018197" y="1488085"/>
            <a:ext cx="880017" cy="2773304"/>
          </a:xfrm>
          <a:prstGeom prst="bentConnector4">
            <a:avLst>
              <a:gd name="adj1" fmla="val 21602"/>
              <a:gd name="adj2" fmla="val 10824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7" idx="3"/>
            <a:endCxn id="30" idx="1"/>
          </p:cNvCxnSpPr>
          <p:nvPr/>
        </p:nvCxnSpPr>
        <p:spPr>
          <a:xfrm>
            <a:off x="3568240" y="3314746"/>
            <a:ext cx="167506" cy="5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3"/>
          </p:cNvCxnSpPr>
          <p:nvPr/>
        </p:nvCxnSpPr>
        <p:spPr>
          <a:xfrm>
            <a:off x="5156922" y="3320638"/>
            <a:ext cx="167506" cy="7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31" idx="1"/>
          </p:cNvCxnSpPr>
          <p:nvPr/>
        </p:nvCxnSpPr>
        <p:spPr>
          <a:xfrm>
            <a:off x="5902646" y="3351766"/>
            <a:ext cx="124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1" idx="3"/>
          </p:cNvCxnSpPr>
          <p:nvPr/>
        </p:nvCxnSpPr>
        <p:spPr>
          <a:xfrm flipV="1">
            <a:off x="7448186" y="3343330"/>
            <a:ext cx="195282" cy="8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4" idx="3"/>
            <a:endCxn id="38" idx="1"/>
          </p:cNvCxnSpPr>
          <p:nvPr/>
        </p:nvCxnSpPr>
        <p:spPr>
          <a:xfrm>
            <a:off x="9926196" y="3233659"/>
            <a:ext cx="399468" cy="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643691" y="2642235"/>
            <a:ext cx="0" cy="358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958637" y="2642235"/>
            <a:ext cx="0" cy="394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643691" y="2642235"/>
            <a:ext cx="2314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958637" y="3677152"/>
            <a:ext cx="0" cy="392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129942" y="4069882"/>
            <a:ext cx="5828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149668" y="4069882"/>
            <a:ext cx="0" cy="53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33" idx="1"/>
          </p:cNvCxnSpPr>
          <p:nvPr/>
        </p:nvCxnSpPr>
        <p:spPr>
          <a:xfrm>
            <a:off x="2171702" y="4601393"/>
            <a:ext cx="188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33" idx="3"/>
            <a:endCxn id="34" idx="2"/>
          </p:cNvCxnSpPr>
          <p:nvPr/>
        </p:nvCxnSpPr>
        <p:spPr>
          <a:xfrm flipV="1">
            <a:off x="3828197" y="3845421"/>
            <a:ext cx="5349636" cy="755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38" idx="2"/>
            <a:endCxn id="40" idx="1"/>
          </p:cNvCxnSpPr>
          <p:nvPr/>
        </p:nvCxnSpPr>
        <p:spPr>
          <a:xfrm rot="5400000">
            <a:off x="6668763" y="1393590"/>
            <a:ext cx="2189172" cy="6756296"/>
          </a:xfrm>
          <a:prstGeom prst="bentConnector4">
            <a:avLst>
              <a:gd name="adj1" fmla="val 63022"/>
              <a:gd name="adj2" fmla="val 10338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40" idx="3"/>
            <a:endCxn id="41" idx="2"/>
          </p:cNvCxnSpPr>
          <p:nvPr/>
        </p:nvCxnSpPr>
        <p:spPr>
          <a:xfrm>
            <a:off x="5853083" y="5866324"/>
            <a:ext cx="6846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a:xfrm>
            <a:off x="6595141" y="5734716"/>
            <a:ext cx="284912" cy="21033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TextBox 109"/>
          <p:cNvSpPr txBox="1"/>
          <p:nvPr/>
        </p:nvSpPr>
        <p:spPr>
          <a:xfrm>
            <a:off x="6394257" y="6010557"/>
            <a:ext cx="813813" cy="584775"/>
          </a:xfrm>
          <a:prstGeom prst="rect">
            <a:avLst/>
          </a:prstGeom>
          <a:noFill/>
        </p:spPr>
        <p:txBody>
          <a:bodyPr wrap="none" rtlCol="0">
            <a:spAutoFit/>
          </a:bodyPr>
          <a:lstStyle/>
          <a:p>
            <a:r>
              <a:rPr lang="ru-RU" sz="1600" dirty="0" smtClean="0"/>
              <a:t>Выпуск</a:t>
            </a:r>
          </a:p>
          <a:p>
            <a:r>
              <a:rPr lang="ru-RU" sz="1600" dirty="0" smtClean="0"/>
              <a:t>релиза</a:t>
            </a:r>
            <a:endParaRPr lang="ru-RU" sz="1600" dirty="0"/>
          </a:p>
        </p:txBody>
      </p:sp>
      <p:pic>
        <p:nvPicPr>
          <p:cNvPr id="50" name="Рисунок 49">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37750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8" grpId="0"/>
      <p:bldP spid="19" grpId="0"/>
      <p:bldP spid="22" grpId="0"/>
      <p:bldP spid="25" grpId="0" animBg="1"/>
      <p:bldP spid="26" grpId="0" animBg="1"/>
      <p:bldP spid="27" grpId="0" animBg="1"/>
      <p:bldP spid="30" grpId="0" animBg="1"/>
      <p:bldP spid="31" grpId="0" animBg="1"/>
      <p:bldP spid="32" grpId="0" animBg="1"/>
      <p:bldP spid="33" grpId="0" animBg="1"/>
      <p:bldP spid="34" grpId="0" animBg="1"/>
      <p:bldP spid="40" grpId="0" animBg="1"/>
      <p:bldP spid="41" grpId="0" animBg="1"/>
      <p:bldP spid="44" grpId="0" animBg="1"/>
      <p:bldP spid="109" grpId="0" animBg="1"/>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2569420" y="3610703"/>
            <a:ext cx="2864386" cy="1167788"/>
          </a:xfrm>
          <a:prstGeom prst="parallelogram">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Platform Specific Model</a:t>
            </a:r>
            <a:endParaRPr lang="ru-RU" dirty="0">
              <a:solidFill>
                <a:schemeClr val="accent1">
                  <a:lumMod val="50000"/>
                </a:schemeClr>
              </a:solidFill>
            </a:endParaRPr>
          </a:p>
        </p:txBody>
      </p:sp>
      <p:sp>
        <p:nvSpPr>
          <p:cNvPr id="2" name="Title 1"/>
          <p:cNvSpPr>
            <a:spLocks noGrp="1"/>
          </p:cNvSpPr>
          <p:nvPr>
            <p:ph type="title"/>
          </p:nvPr>
        </p:nvSpPr>
        <p:spPr/>
        <p:txBody>
          <a:bodyPr/>
          <a:lstStyle/>
          <a:p>
            <a:r>
              <a:rPr lang="ru-RU" dirty="0" smtClean="0"/>
              <a:t>Области применения </a:t>
            </a:r>
            <a:r>
              <a:rPr lang="en-US" dirty="0" err="1" smtClean="0"/>
              <a:t>fUML</a:t>
            </a:r>
            <a:endParaRPr lang="ru-RU" dirty="0"/>
          </a:p>
        </p:txBody>
      </p:sp>
      <p:sp>
        <p:nvSpPr>
          <p:cNvPr id="4" name="TextBox 3"/>
          <p:cNvSpPr txBox="1"/>
          <p:nvPr/>
        </p:nvSpPr>
        <p:spPr>
          <a:xfrm>
            <a:off x="1089216" y="1398016"/>
            <a:ext cx="4519955" cy="584775"/>
          </a:xfrm>
          <a:prstGeom prst="rect">
            <a:avLst/>
          </a:prstGeom>
          <a:noFill/>
        </p:spPr>
        <p:txBody>
          <a:bodyPr wrap="none" rtlCol="0">
            <a:spAutoFit/>
          </a:bodyPr>
          <a:lstStyle/>
          <a:p>
            <a:r>
              <a:rPr lang="en-US" sz="3200" dirty="0" smtClean="0">
                <a:solidFill>
                  <a:schemeClr val="accent1">
                    <a:lumMod val="75000"/>
                  </a:schemeClr>
                </a:solidFill>
              </a:rPr>
              <a:t>Model-driven engineering</a:t>
            </a:r>
            <a:endParaRPr lang="ru-RU" sz="3200" dirty="0">
              <a:solidFill>
                <a:schemeClr val="accent1">
                  <a:lumMod val="75000"/>
                </a:schemeClr>
              </a:solidFill>
            </a:endParaRPr>
          </a:p>
        </p:txBody>
      </p:sp>
      <p:sp>
        <p:nvSpPr>
          <p:cNvPr id="6" name="Parallelogram 5"/>
          <p:cNvSpPr/>
          <p:nvPr/>
        </p:nvSpPr>
        <p:spPr>
          <a:xfrm>
            <a:off x="2361935" y="2723579"/>
            <a:ext cx="2864386" cy="1167788"/>
          </a:xfrm>
          <a:prstGeom prst="parallelogram">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Platform Independent Model</a:t>
            </a:r>
            <a:endParaRPr lang="ru-RU" dirty="0">
              <a:solidFill>
                <a:schemeClr val="accent1">
                  <a:lumMod val="50000"/>
                </a:schemeClr>
              </a:solidFill>
            </a:endParaRPr>
          </a:p>
        </p:txBody>
      </p:sp>
      <p:sp>
        <p:nvSpPr>
          <p:cNvPr id="9" name="Up-Down Arrow 8"/>
          <p:cNvSpPr/>
          <p:nvPr/>
        </p:nvSpPr>
        <p:spPr>
          <a:xfrm>
            <a:off x="1333753" y="2912454"/>
            <a:ext cx="344453" cy="17186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880948" y="2538913"/>
            <a:ext cx="1324914" cy="369332"/>
          </a:xfrm>
          <a:prstGeom prst="rect">
            <a:avLst/>
          </a:prstGeom>
          <a:noFill/>
        </p:spPr>
        <p:txBody>
          <a:bodyPr wrap="none" rtlCol="0">
            <a:spAutoFit/>
          </a:bodyPr>
          <a:lstStyle/>
          <a:p>
            <a:r>
              <a:rPr lang="ru-RU" dirty="0" smtClean="0"/>
              <a:t>Абстракция</a:t>
            </a:r>
            <a:endParaRPr lang="ru-RU" dirty="0"/>
          </a:p>
        </p:txBody>
      </p:sp>
      <p:sp>
        <p:nvSpPr>
          <p:cNvPr id="11" name="TextBox 10"/>
          <p:cNvSpPr txBox="1"/>
          <p:nvPr/>
        </p:nvSpPr>
        <p:spPr>
          <a:xfrm>
            <a:off x="838200" y="4631084"/>
            <a:ext cx="1335558" cy="369332"/>
          </a:xfrm>
          <a:prstGeom prst="rect">
            <a:avLst/>
          </a:prstGeom>
          <a:noFill/>
        </p:spPr>
        <p:txBody>
          <a:bodyPr wrap="none" rtlCol="0">
            <a:spAutoFit/>
          </a:bodyPr>
          <a:lstStyle/>
          <a:p>
            <a:r>
              <a:rPr lang="ru-RU" dirty="0" smtClean="0"/>
              <a:t>Реализация</a:t>
            </a:r>
            <a:endParaRPr lang="ru-RU" dirty="0"/>
          </a:p>
        </p:txBody>
      </p:sp>
      <p:pic>
        <p:nvPicPr>
          <p:cNvPr id="12" name="Picture 11"/>
          <p:cNvPicPr>
            <a:picLocks noChangeAspect="1"/>
          </p:cNvPicPr>
          <p:nvPr/>
        </p:nvPicPr>
        <p:blipFill>
          <a:blip r:embed="rId3"/>
          <a:stretch>
            <a:fillRect/>
          </a:stretch>
        </p:blipFill>
        <p:spPr>
          <a:xfrm>
            <a:off x="7021588" y="2298389"/>
            <a:ext cx="1404995" cy="1473380"/>
          </a:xfrm>
          <a:prstGeom prst="rect">
            <a:avLst/>
          </a:prstGeom>
        </p:spPr>
      </p:pic>
      <p:cxnSp>
        <p:nvCxnSpPr>
          <p:cNvPr id="14" name="Straight Arrow Connector 13"/>
          <p:cNvCxnSpPr/>
          <p:nvPr/>
        </p:nvCxnSpPr>
        <p:spPr>
          <a:xfrm flipH="1">
            <a:off x="4813052" y="3035079"/>
            <a:ext cx="2500829" cy="13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Рисунок 12">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26015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Области применения </a:t>
            </a:r>
            <a:r>
              <a:rPr lang="en-US" dirty="0" err="1" smtClean="0"/>
              <a:t>fUML</a:t>
            </a:r>
            <a:endParaRPr lang="ru-RU" dirty="0"/>
          </a:p>
        </p:txBody>
      </p:sp>
      <p:sp>
        <p:nvSpPr>
          <p:cNvPr id="4" name="TextBox 3"/>
          <p:cNvSpPr txBox="1"/>
          <p:nvPr/>
        </p:nvSpPr>
        <p:spPr>
          <a:xfrm>
            <a:off x="1123721" y="1402573"/>
            <a:ext cx="5223802" cy="584775"/>
          </a:xfrm>
          <a:prstGeom prst="rect">
            <a:avLst/>
          </a:prstGeom>
          <a:noFill/>
        </p:spPr>
        <p:txBody>
          <a:bodyPr wrap="none" rtlCol="0">
            <a:spAutoFit/>
          </a:bodyPr>
          <a:lstStyle/>
          <a:p>
            <a:r>
              <a:rPr lang="ru-RU" sz="3200" dirty="0" smtClean="0">
                <a:solidFill>
                  <a:schemeClr val="accent1">
                    <a:lumMod val="75000"/>
                  </a:schemeClr>
                </a:solidFill>
              </a:rPr>
              <a:t>Мультиядерные процессоры</a:t>
            </a:r>
            <a:endParaRPr lang="ru-RU" sz="3200" dirty="0">
              <a:solidFill>
                <a:schemeClr val="accent1">
                  <a:lumMod val="75000"/>
                </a:schemeClr>
              </a:solidFill>
            </a:endParaRPr>
          </a:p>
        </p:txBody>
      </p:sp>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6" name="TextBox 5"/>
          <p:cNvSpPr txBox="1"/>
          <p:nvPr/>
        </p:nvSpPr>
        <p:spPr>
          <a:xfrm>
            <a:off x="838200" y="2543470"/>
            <a:ext cx="3002169" cy="461665"/>
          </a:xfrm>
          <a:prstGeom prst="rect">
            <a:avLst/>
          </a:prstGeom>
          <a:noFill/>
        </p:spPr>
        <p:txBody>
          <a:bodyPr wrap="none" rtlCol="0">
            <a:spAutoFit/>
          </a:bodyPr>
          <a:lstStyle/>
          <a:p>
            <a:r>
              <a:rPr lang="ru-RU" sz="2400" dirty="0" smtClean="0"/>
              <a:t>Язык моделирования</a:t>
            </a:r>
            <a:endParaRPr lang="ru-RU" sz="2400" dirty="0"/>
          </a:p>
        </p:txBody>
      </p:sp>
      <p:sp>
        <p:nvSpPr>
          <p:cNvPr id="7" name="TextBox 6"/>
          <p:cNvSpPr txBox="1"/>
          <p:nvPr/>
        </p:nvSpPr>
        <p:spPr>
          <a:xfrm>
            <a:off x="838200" y="3582583"/>
            <a:ext cx="2863970" cy="830997"/>
          </a:xfrm>
          <a:prstGeom prst="rect">
            <a:avLst/>
          </a:prstGeom>
          <a:noFill/>
        </p:spPr>
        <p:txBody>
          <a:bodyPr wrap="square" rtlCol="0">
            <a:spAutoFit/>
          </a:bodyPr>
          <a:lstStyle/>
          <a:p>
            <a:r>
              <a:rPr lang="ru-RU" sz="2400" dirty="0" smtClean="0"/>
              <a:t>Традиционный язык программирования</a:t>
            </a:r>
            <a:endParaRPr lang="ru-RU" sz="2400" dirty="0"/>
          </a:p>
        </p:txBody>
      </p:sp>
      <p:sp>
        <p:nvSpPr>
          <p:cNvPr id="8" name="TextBox 7"/>
          <p:cNvSpPr txBox="1"/>
          <p:nvPr/>
        </p:nvSpPr>
        <p:spPr>
          <a:xfrm>
            <a:off x="838200" y="4633702"/>
            <a:ext cx="3457755" cy="830997"/>
          </a:xfrm>
          <a:prstGeom prst="rect">
            <a:avLst/>
          </a:prstGeom>
          <a:noFill/>
        </p:spPr>
        <p:txBody>
          <a:bodyPr wrap="square" rtlCol="0">
            <a:spAutoFit/>
          </a:bodyPr>
          <a:lstStyle/>
          <a:p>
            <a:r>
              <a:rPr lang="ru-RU" sz="2400" dirty="0" err="1" smtClean="0"/>
              <a:t>Мультиядерная</a:t>
            </a:r>
            <a:r>
              <a:rPr lang="ru-RU" sz="2400" dirty="0" smtClean="0"/>
              <a:t> архитектура процессора</a:t>
            </a:r>
            <a:endParaRPr lang="ru-RU" sz="2400" dirty="0"/>
          </a:p>
        </p:txBody>
      </p:sp>
      <p:cxnSp>
        <p:nvCxnSpPr>
          <p:cNvPr id="10" name="Прямая соединительная линия 9"/>
          <p:cNvCxnSpPr/>
          <p:nvPr/>
        </p:nvCxnSpPr>
        <p:spPr>
          <a:xfrm flipH="1">
            <a:off x="4295955" y="2062144"/>
            <a:ext cx="34506" cy="3976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38200" y="2543470"/>
            <a:ext cx="953075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86369" y="2062144"/>
            <a:ext cx="1957267" cy="461665"/>
          </a:xfrm>
          <a:prstGeom prst="rect">
            <a:avLst/>
          </a:prstGeom>
          <a:noFill/>
        </p:spPr>
        <p:txBody>
          <a:bodyPr wrap="none" rtlCol="0">
            <a:spAutoFit/>
          </a:bodyPr>
          <a:lstStyle/>
          <a:p>
            <a:r>
              <a:rPr lang="ru-RU" sz="2400" dirty="0" smtClean="0"/>
              <a:t>Параллелизм</a:t>
            </a:r>
            <a:endParaRPr lang="ru-RU" sz="2400" dirty="0"/>
          </a:p>
        </p:txBody>
      </p:sp>
      <p:cxnSp>
        <p:nvCxnSpPr>
          <p:cNvPr id="15" name="Прямая соединительная линия 14"/>
          <p:cNvCxnSpPr/>
          <p:nvPr/>
        </p:nvCxnSpPr>
        <p:spPr>
          <a:xfrm>
            <a:off x="838200" y="3582583"/>
            <a:ext cx="95307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904336" y="4593681"/>
            <a:ext cx="95307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904336" y="5611598"/>
            <a:ext cx="9530751"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a:blip r:embed="rId4"/>
          <a:stretch>
            <a:fillRect/>
          </a:stretch>
        </p:blipFill>
        <p:spPr>
          <a:xfrm>
            <a:off x="6715350" y="2670708"/>
            <a:ext cx="899304" cy="802950"/>
          </a:xfrm>
          <a:prstGeom prst="rect">
            <a:avLst/>
          </a:prstGeom>
        </p:spPr>
      </p:pic>
      <p:pic>
        <p:nvPicPr>
          <p:cNvPr id="24" name="Рисунок 23"/>
          <p:cNvPicPr>
            <a:picLocks noChangeAspect="1"/>
          </p:cNvPicPr>
          <p:nvPr/>
        </p:nvPicPr>
        <p:blipFill>
          <a:blip r:embed="rId4"/>
          <a:stretch>
            <a:fillRect/>
          </a:stretch>
        </p:blipFill>
        <p:spPr>
          <a:xfrm>
            <a:off x="6704253" y="4702672"/>
            <a:ext cx="899304" cy="802950"/>
          </a:xfrm>
          <a:prstGeom prst="rect">
            <a:avLst/>
          </a:prstGeom>
        </p:spPr>
      </p:pic>
      <p:pic>
        <p:nvPicPr>
          <p:cNvPr id="25" name="Рисунок 24"/>
          <p:cNvPicPr>
            <a:picLocks noChangeAspect="1"/>
          </p:cNvPicPr>
          <p:nvPr/>
        </p:nvPicPr>
        <p:blipFill>
          <a:blip r:embed="rId5"/>
          <a:stretch>
            <a:fillRect/>
          </a:stretch>
        </p:blipFill>
        <p:spPr>
          <a:xfrm>
            <a:off x="6817876" y="3729483"/>
            <a:ext cx="684097" cy="684097"/>
          </a:xfrm>
          <a:prstGeom prst="rect">
            <a:avLst/>
          </a:prstGeom>
        </p:spPr>
      </p:pic>
    </p:spTree>
    <p:extLst>
      <p:ext uri="{BB962C8B-B14F-4D97-AF65-F5344CB8AC3E}">
        <p14:creationId xmlns:p14="http://schemas.microsoft.com/office/powerpoint/2010/main" val="223824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Области применения </a:t>
            </a:r>
            <a:r>
              <a:rPr lang="en-US" dirty="0" err="1" smtClean="0"/>
              <a:t>fUML</a:t>
            </a:r>
            <a:endParaRPr lang="ru-RU" dirty="0"/>
          </a:p>
        </p:txBody>
      </p:sp>
      <p:sp>
        <p:nvSpPr>
          <p:cNvPr id="4" name="TextBox 3"/>
          <p:cNvSpPr txBox="1"/>
          <p:nvPr/>
        </p:nvSpPr>
        <p:spPr>
          <a:xfrm>
            <a:off x="1123721" y="1402573"/>
            <a:ext cx="5223802" cy="584775"/>
          </a:xfrm>
          <a:prstGeom prst="rect">
            <a:avLst/>
          </a:prstGeom>
          <a:noFill/>
        </p:spPr>
        <p:txBody>
          <a:bodyPr wrap="none" rtlCol="0">
            <a:spAutoFit/>
          </a:bodyPr>
          <a:lstStyle/>
          <a:p>
            <a:r>
              <a:rPr lang="ru-RU" sz="3200" dirty="0" smtClean="0">
                <a:solidFill>
                  <a:schemeClr val="accent1">
                    <a:lumMod val="75000"/>
                  </a:schemeClr>
                </a:solidFill>
              </a:rPr>
              <a:t>Мультиядерные процессоры</a:t>
            </a:r>
            <a:endParaRPr lang="ru-RU" sz="3200" dirty="0">
              <a:solidFill>
                <a:schemeClr val="accent1">
                  <a:lumMod val="75000"/>
                </a:schemeClr>
              </a:solidFill>
            </a:endParaRPr>
          </a:p>
        </p:txBody>
      </p:sp>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pic>
        <p:nvPicPr>
          <p:cNvPr id="3" name="Picture 2"/>
          <p:cNvPicPr>
            <a:picLocks noChangeAspect="1"/>
          </p:cNvPicPr>
          <p:nvPr/>
        </p:nvPicPr>
        <p:blipFill>
          <a:blip r:embed="rId4"/>
          <a:stretch>
            <a:fillRect/>
          </a:stretch>
        </p:blipFill>
        <p:spPr>
          <a:xfrm>
            <a:off x="2014595" y="2097517"/>
            <a:ext cx="7526012" cy="4259689"/>
          </a:xfrm>
          <a:prstGeom prst="rect">
            <a:avLst/>
          </a:prstGeom>
        </p:spPr>
      </p:pic>
      <p:sp>
        <p:nvSpPr>
          <p:cNvPr id="9" name="TextBox 8"/>
          <p:cNvSpPr txBox="1"/>
          <p:nvPr/>
        </p:nvSpPr>
        <p:spPr>
          <a:xfrm>
            <a:off x="9970266" y="5156877"/>
            <a:ext cx="2306659" cy="1200329"/>
          </a:xfrm>
          <a:prstGeom prst="rect">
            <a:avLst/>
          </a:prstGeom>
          <a:noFill/>
        </p:spPr>
        <p:txBody>
          <a:bodyPr wrap="square" rtlCol="0">
            <a:spAutoFit/>
          </a:bodyPr>
          <a:lstStyle/>
          <a:p>
            <a:r>
              <a:rPr lang="en-US" dirty="0" smtClean="0">
                <a:hlinkClick r:id="rId5"/>
              </a:rPr>
              <a:t>(C) UML as a Programming Language, Ed </a:t>
            </a:r>
            <a:r>
              <a:rPr lang="en-US" dirty="0" err="1" smtClean="0">
                <a:hlinkClick r:id="rId5"/>
              </a:rPr>
              <a:t>Seidewitz</a:t>
            </a:r>
            <a:endParaRPr lang="ru-RU" dirty="0"/>
          </a:p>
        </p:txBody>
      </p:sp>
    </p:spTree>
    <p:extLst>
      <p:ext uri="{BB962C8B-B14F-4D97-AF65-F5344CB8AC3E}">
        <p14:creationId xmlns:p14="http://schemas.microsoft.com/office/powerpoint/2010/main" val="159536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Области применения </a:t>
            </a:r>
            <a:r>
              <a:rPr lang="en-US" dirty="0" err="1" smtClean="0"/>
              <a:t>fUML</a:t>
            </a:r>
            <a:endParaRPr lang="ru-RU" dirty="0"/>
          </a:p>
        </p:txBody>
      </p:sp>
      <p:sp>
        <p:nvSpPr>
          <p:cNvPr id="4" name="TextBox 3"/>
          <p:cNvSpPr txBox="1"/>
          <p:nvPr/>
        </p:nvSpPr>
        <p:spPr>
          <a:xfrm>
            <a:off x="838200" y="1402573"/>
            <a:ext cx="10792955" cy="584775"/>
          </a:xfrm>
          <a:prstGeom prst="rect">
            <a:avLst/>
          </a:prstGeom>
          <a:noFill/>
        </p:spPr>
        <p:txBody>
          <a:bodyPr wrap="none" rtlCol="0">
            <a:spAutoFit/>
          </a:bodyPr>
          <a:lstStyle/>
          <a:p>
            <a:r>
              <a:rPr lang="ru-RU" sz="3200" dirty="0" smtClean="0">
                <a:solidFill>
                  <a:schemeClr val="accent1">
                    <a:lumMod val="75000"/>
                  </a:schemeClr>
                </a:solidFill>
              </a:rPr>
              <a:t>Встроенное программное обеспечение (</a:t>
            </a:r>
            <a:r>
              <a:rPr lang="en-US" sz="3200" dirty="0" smtClean="0">
                <a:solidFill>
                  <a:schemeClr val="accent1">
                    <a:lumMod val="75000"/>
                  </a:schemeClr>
                </a:solidFill>
              </a:rPr>
              <a:t>embedded software)</a:t>
            </a:r>
            <a:endParaRPr lang="ru-RU" sz="3200" dirty="0">
              <a:solidFill>
                <a:schemeClr val="accent1">
                  <a:lumMod val="75000"/>
                </a:schemeClr>
              </a:solidFill>
            </a:endParaRPr>
          </a:p>
        </p:txBody>
      </p:sp>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525" y="2492471"/>
            <a:ext cx="2031219" cy="1179417"/>
          </a:xfrm>
          <a:prstGeom prst="rect">
            <a:avLst/>
          </a:prstGeom>
        </p:spPr>
      </p:pic>
      <p:sp>
        <p:nvSpPr>
          <p:cNvPr id="9" name="TextBox 8"/>
          <p:cNvSpPr txBox="1"/>
          <p:nvPr/>
        </p:nvSpPr>
        <p:spPr>
          <a:xfrm>
            <a:off x="1014413" y="3807679"/>
            <a:ext cx="2048959" cy="369332"/>
          </a:xfrm>
          <a:prstGeom prst="rect">
            <a:avLst/>
          </a:prstGeom>
          <a:noFill/>
        </p:spPr>
        <p:txBody>
          <a:bodyPr wrap="none" rtlCol="0">
            <a:spAutoFit/>
          </a:bodyPr>
          <a:lstStyle/>
          <a:p>
            <a:r>
              <a:rPr lang="ru-RU" dirty="0" smtClean="0"/>
              <a:t>ПО для транспорта</a:t>
            </a:r>
            <a:endParaRPr lang="ru-RU"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274" y="2425150"/>
            <a:ext cx="1756481" cy="1360398"/>
          </a:xfrm>
          <a:prstGeom prst="rect">
            <a:avLst/>
          </a:prstGeom>
        </p:spPr>
      </p:pic>
      <p:sp>
        <p:nvSpPr>
          <p:cNvPr id="14" name="TextBox 13"/>
          <p:cNvSpPr txBox="1"/>
          <p:nvPr/>
        </p:nvSpPr>
        <p:spPr>
          <a:xfrm>
            <a:off x="4482055" y="3847517"/>
            <a:ext cx="2543175" cy="646331"/>
          </a:xfrm>
          <a:prstGeom prst="rect">
            <a:avLst/>
          </a:prstGeom>
          <a:noFill/>
        </p:spPr>
        <p:txBody>
          <a:bodyPr wrap="square" rtlCol="0">
            <a:spAutoFit/>
          </a:bodyPr>
          <a:lstStyle/>
          <a:p>
            <a:pPr algn="ctr"/>
            <a:r>
              <a:rPr lang="ru-RU" dirty="0" smtClean="0"/>
              <a:t>ПО для медицинского оборудования</a:t>
            </a:r>
            <a:endParaRPr lang="ru-RU" dirty="0"/>
          </a:p>
        </p:txBody>
      </p:sp>
      <p:sp>
        <p:nvSpPr>
          <p:cNvPr id="18" name="Horizontal Scroll 17"/>
          <p:cNvSpPr/>
          <p:nvPr/>
        </p:nvSpPr>
        <p:spPr>
          <a:xfrm>
            <a:off x="1152525" y="5285738"/>
            <a:ext cx="9597637" cy="940876"/>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pc="1000" dirty="0" smtClean="0">
                <a:solidFill>
                  <a:schemeClr val="tx1"/>
                </a:solidFill>
              </a:rPr>
              <a:t>И многое  другое…</a:t>
            </a:r>
            <a:endParaRPr lang="ru-RU" spc="1000" dirty="0">
              <a:solidFill>
                <a:schemeClr val="tx1"/>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3914" y="2425150"/>
            <a:ext cx="1806188" cy="1428695"/>
          </a:xfrm>
          <a:prstGeom prst="rect">
            <a:avLst/>
          </a:prstGeom>
        </p:spPr>
      </p:pic>
      <p:sp>
        <p:nvSpPr>
          <p:cNvPr id="20" name="TextBox 19"/>
          <p:cNvSpPr txBox="1"/>
          <p:nvPr/>
        </p:nvSpPr>
        <p:spPr>
          <a:xfrm>
            <a:off x="8241513" y="3922315"/>
            <a:ext cx="2210990" cy="369332"/>
          </a:xfrm>
          <a:prstGeom prst="rect">
            <a:avLst/>
          </a:prstGeom>
          <a:noFill/>
        </p:spPr>
        <p:txBody>
          <a:bodyPr wrap="none" rtlCol="0">
            <a:spAutoFit/>
          </a:bodyPr>
          <a:lstStyle/>
          <a:p>
            <a:r>
              <a:rPr lang="ru-RU" dirty="0" smtClean="0"/>
              <a:t>ПО для умного дома</a:t>
            </a:r>
            <a:endParaRPr lang="ru-RU" dirty="0"/>
          </a:p>
        </p:txBody>
      </p:sp>
    </p:spTree>
    <p:extLst>
      <p:ext uri="{BB962C8B-B14F-4D97-AF65-F5344CB8AC3E}">
        <p14:creationId xmlns:p14="http://schemas.microsoft.com/office/powerpoint/2010/main" val="7331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Режимы использования </a:t>
            </a:r>
            <a:r>
              <a:rPr lang="en-US" dirty="0" smtClean="0"/>
              <a:t>UML</a:t>
            </a:r>
            <a:endParaRPr lang="ru-RU" dirty="0"/>
          </a:p>
        </p:txBody>
      </p:sp>
      <p:pic>
        <p:nvPicPr>
          <p:cNvPr id="6" name="Picture 5"/>
          <p:cNvPicPr>
            <a:picLocks noChangeAspect="1"/>
          </p:cNvPicPr>
          <p:nvPr/>
        </p:nvPicPr>
        <p:blipFill>
          <a:blip r:embed="rId3"/>
          <a:stretch>
            <a:fillRect/>
          </a:stretch>
        </p:blipFill>
        <p:spPr>
          <a:xfrm>
            <a:off x="4454151" y="4580847"/>
            <a:ext cx="2227384" cy="1498189"/>
          </a:xfrm>
          <a:prstGeom prst="rect">
            <a:avLst/>
          </a:prstGeom>
        </p:spPr>
      </p:pic>
      <p:sp>
        <p:nvSpPr>
          <p:cNvPr id="7" name="TextBox 6"/>
          <p:cNvSpPr txBox="1"/>
          <p:nvPr/>
        </p:nvSpPr>
        <p:spPr>
          <a:xfrm>
            <a:off x="1710326" y="1690688"/>
            <a:ext cx="1718740" cy="369332"/>
          </a:xfrm>
          <a:prstGeom prst="rect">
            <a:avLst/>
          </a:prstGeom>
          <a:noFill/>
        </p:spPr>
        <p:txBody>
          <a:bodyPr wrap="none" rtlCol="0">
            <a:spAutoFit/>
          </a:bodyPr>
          <a:lstStyle/>
          <a:p>
            <a:r>
              <a:rPr lang="ru-RU" b="1" dirty="0" smtClean="0"/>
              <a:t>Эскизирование</a:t>
            </a:r>
            <a:endParaRPr lang="ru-RU"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758" y="2221991"/>
            <a:ext cx="2426228" cy="1526097"/>
          </a:xfrm>
          <a:prstGeom prst="rect">
            <a:avLst/>
          </a:prstGeom>
        </p:spPr>
      </p:pic>
      <p:sp>
        <p:nvSpPr>
          <p:cNvPr id="9" name="TextBox 8"/>
          <p:cNvSpPr txBox="1"/>
          <p:nvPr/>
        </p:nvSpPr>
        <p:spPr>
          <a:xfrm>
            <a:off x="7518141" y="1685372"/>
            <a:ext cx="1869423" cy="369332"/>
          </a:xfrm>
          <a:prstGeom prst="rect">
            <a:avLst/>
          </a:prstGeom>
          <a:noFill/>
        </p:spPr>
        <p:txBody>
          <a:bodyPr wrap="none" rtlCol="0">
            <a:spAutoFit/>
          </a:bodyPr>
          <a:lstStyle/>
          <a:p>
            <a:r>
              <a:rPr lang="ru-RU" b="1" dirty="0" smtClean="0"/>
              <a:t>Проектирование</a:t>
            </a:r>
            <a:endParaRPr lang="ru-RU" b="1" dirty="0"/>
          </a:p>
        </p:txBody>
      </p:sp>
      <p:sp>
        <p:nvSpPr>
          <p:cNvPr id="10" name="TextBox 9"/>
          <p:cNvSpPr txBox="1"/>
          <p:nvPr/>
        </p:nvSpPr>
        <p:spPr>
          <a:xfrm>
            <a:off x="4531587" y="4211515"/>
            <a:ext cx="2199641" cy="369332"/>
          </a:xfrm>
          <a:prstGeom prst="rect">
            <a:avLst/>
          </a:prstGeom>
          <a:noFill/>
        </p:spPr>
        <p:txBody>
          <a:bodyPr wrap="none" rtlCol="0">
            <a:spAutoFit/>
          </a:bodyPr>
          <a:lstStyle/>
          <a:p>
            <a:r>
              <a:rPr lang="ru-RU" b="1" dirty="0" smtClean="0"/>
              <a:t>Программирование</a:t>
            </a:r>
            <a:endParaRPr lang="ru-RU" b="1"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1777" y="2186780"/>
            <a:ext cx="2522707" cy="1528643"/>
          </a:xfrm>
          <a:prstGeom prst="rect">
            <a:avLst/>
          </a:prstGeom>
        </p:spPr>
      </p:pic>
      <p:pic>
        <p:nvPicPr>
          <p:cNvPr id="12" name="Рисунок 11">
            <a:extLst>
              <a:ext uri="{FF2B5EF4-FFF2-40B4-BE49-F238E27FC236}">
                <a16:creationId xmlns="" xmlns:a16="http://schemas.microsoft.com/office/drawing/2014/main" id="{D4991619-E92F-491C-8671-623DE81E4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3" name="TextBox 2"/>
          <p:cNvSpPr txBox="1"/>
          <p:nvPr/>
        </p:nvSpPr>
        <p:spPr>
          <a:xfrm>
            <a:off x="1710326" y="3748088"/>
            <a:ext cx="1681422" cy="369332"/>
          </a:xfrm>
          <a:prstGeom prst="rect">
            <a:avLst/>
          </a:prstGeom>
          <a:noFill/>
        </p:spPr>
        <p:txBody>
          <a:bodyPr wrap="none" rtlCol="0">
            <a:spAutoFit/>
          </a:bodyPr>
          <a:lstStyle/>
          <a:p>
            <a:r>
              <a:rPr lang="ru-RU" dirty="0" smtClean="0"/>
              <a:t>Передача идеи</a:t>
            </a:r>
            <a:endParaRPr lang="ru-RU" dirty="0"/>
          </a:p>
        </p:txBody>
      </p:sp>
      <p:sp>
        <p:nvSpPr>
          <p:cNvPr id="4" name="TextBox 3"/>
          <p:cNvSpPr txBox="1"/>
          <p:nvPr/>
        </p:nvSpPr>
        <p:spPr>
          <a:xfrm>
            <a:off x="6981777" y="3748088"/>
            <a:ext cx="2942152" cy="369332"/>
          </a:xfrm>
          <a:prstGeom prst="rect">
            <a:avLst/>
          </a:prstGeom>
          <a:noFill/>
        </p:spPr>
        <p:txBody>
          <a:bodyPr wrap="none" rtlCol="0">
            <a:spAutoFit/>
          </a:bodyPr>
          <a:lstStyle/>
          <a:p>
            <a:r>
              <a:rPr lang="ru-RU" dirty="0" smtClean="0"/>
              <a:t>Точная и подробная модель</a:t>
            </a:r>
            <a:endParaRPr lang="ru-RU" dirty="0"/>
          </a:p>
        </p:txBody>
      </p:sp>
      <p:sp>
        <p:nvSpPr>
          <p:cNvPr id="5" name="TextBox 4"/>
          <p:cNvSpPr txBox="1"/>
          <p:nvPr/>
        </p:nvSpPr>
        <p:spPr>
          <a:xfrm>
            <a:off x="3617875" y="6076399"/>
            <a:ext cx="4027064" cy="646331"/>
          </a:xfrm>
          <a:prstGeom prst="rect">
            <a:avLst/>
          </a:prstGeom>
          <a:noFill/>
        </p:spPr>
        <p:txBody>
          <a:bodyPr wrap="none" rtlCol="0">
            <a:spAutoFit/>
          </a:bodyPr>
          <a:lstStyle/>
          <a:p>
            <a:pPr algn="ctr"/>
            <a:r>
              <a:rPr lang="en-US" dirty="0" smtClean="0"/>
              <a:t>Model-Driven Engineering.</a:t>
            </a:r>
          </a:p>
          <a:p>
            <a:pPr algn="ctr"/>
            <a:r>
              <a:rPr lang="ru-RU" dirty="0" smtClean="0"/>
              <a:t>Создание кода из графической модели</a:t>
            </a:r>
            <a:endParaRPr lang="ru-RU" dirty="0"/>
          </a:p>
        </p:txBody>
      </p:sp>
    </p:spTree>
    <p:extLst>
      <p:ext uri="{BB962C8B-B14F-4D97-AF65-F5344CB8AC3E}">
        <p14:creationId xmlns:p14="http://schemas.microsoft.com/office/powerpoint/2010/main" val="28069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Области применения </a:t>
            </a:r>
            <a:r>
              <a:rPr lang="en-US" dirty="0" err="1" smtClean="0"/>
              <a:t>fUML</a:t>
            </a:r>
            <a:endParaRPr lang="ru-RU" dirty="0"/>
          </a:p>
        </p:txBody>
      </p:sp>
      <p:sp>
        <p:nvSpPr>
          <p:cNvPr id="4" name="TextBox 3"/>
          <p:cNvSpPr txBox="1"/>
          <p:nvPr/>
        </p:nvSpPr>
        <p:spPr>
          <a:xfrm>
            <a:off x="838200" y="1402573"/>
            <a:ext cx="10792955" cy="584775"/>
          </a:xfrm>
          <a:prstGeom prst="rect">
            <a:avLst/>
          </a:prstGeom>
          <a:noFill/>
        </p:spPr>
        <p:txBody>
          <a:bodyPr wrap="none" rtlCol="0">
            <a:spAutoFit/>
          </a:bodyPr>
          <a:lstStyle/>
          <a:p>
            <a:r>
              <a:rPr lang="ru-RU" sz="3200" dirty="0" smtClean="0">
                <a:solidFill>
                  <a:schemeClr val="accent1">
                    <a:lumMod val="75000"/>
                  </a:schemeClr>
                </a:solidFill>
              </a:rPr>
              <a:t>Встроенное программное обеспечение (</a:t>
            </a:r>
            <a:r>
              <a:rPr lang="en-US" sz="3200" dirty="0" smtClean="0">
                <a:solidFill>
                  <a:schemeClr val="accent1">
                    <a:lumMod val="75000"/>
                  </a:schemeClr>
                </a:solidFill>
              </a:rPr>
              <a:t>embedded software)</a:t>
            </a:r>
            <a:endParaRPr lang="ru-RU" sz="3200" dirty="0">
              <a:solidFill>
                <a:schemeClr val="accent1">
                  <a:lumMod val="75000"/>
                </a:schemeClr>
              </a:solidFill>
            </a:endParaRPr>
          </a:p>
        </p:txBody>
      </p:sp>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6" name="Horizontal Scroll 5"/>
          <p:cNvSpPr/>
          <p:nvPr/>
        </p:nvSpPr>
        <p:spPr>
          <a:xfrm>
            <a:off x="2514601" y="2728136"/>
            <a:ext cx="6215062" cy="2529665"/>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accent1">
                    <a:lumMod val="50000"/>
                  </a:schemeClr>
                </a:solidFill>
              </a:rPr>
              <a:t>Для встроенных систем </a:t>
            </a:r>
          </a:p>
          <a:p>
            <a:pPr algn="ctr"/>
            <a:r>
              <a:rPr lang="en-US" sz="3200" dirty="0" err="1" smtClean="0">
                <a:solidFill>
                  <a:schemeClr val="accent1">
                    <a:lumMod val="50000"/>
                  </a:schemeClr>
                </a:solidFill>
              </a:rPr>
              <a:t>fUML</a:t>
            </a:r>
            <a:r>
              <a:rPr lang="en-US" sz="3200" dirty="0" smtClean="0">
                <a:solidFill>
                  <a:schemeClr val="accent1">
                    <a:lumMod val="50000"/>
                  </a:schemeClr>
                </a:solidFill>
              </a:rPr>
              <a:t>-</a:t>
            </a:r>
            <a:r>
              <a:rPr lang="ru-RU" sz="3200" dirty="0" smtClean="0">
                <a:solidFill>
                  <a:schemeClr val="accent1">
                    <a:lumMod val="50000"/>
                  </a:schemeClr>
                </a:solidFill>
              </a:rPr>
              <a:t>модель проще тестировать, чем реальное ПО.</a:t>
            </a:r>
            <a:endParaRPr lang="ru-RU" sz="3200" dirty="0">
              <a:solidFill>
                <a:schemeClr val="accent1">
                  <a:lumMod val="50000"/>
                </a:schemeClr>
              </a:solidFill>
            </a:endParaRPr>
          </a:p>
        </p:txBody>
      </p:sp>
      <p:sp>
        <p:nvSpPr>
          <p:cNvPr id="7" name="TextBox 6"/>
          <p:cNvSpPr txBox="1"/>
          <p:nvPr/>
        </p:nvSpPr>
        <p:spPr>
          <a:xfrm>
            <a:off x="3943351" y="2065354"/>
            <a:ext cx="2799100" cy="584775"/>
          </a:xfrm>
          <a:prstGeom prst="rect">
            <a:avLst/>
          </a:prstGeom>
          <a:noFill/>
        </p:spPr>
        <p:txBody>
          <a:bodyPr wrap="none" rtlCol="0">
            <a:spAutoFit/>
          </a:bodyPr>
          <a:lstStyle/>
          <a:p>
            <a:r>
              <a:rPr lang="ru-RU" sz="3200" dirty="0" smtClean="0"/>
              <a:t>Почему </a:t>
            </a:r>
            <a:r>
              <a:rPr lang="en-US" sz="3200" dirty="0" err="1" smtClean="0"/>
              <a:t>fUML</a:t>
            </a:r>
            <a:r>
              <a:rPr lang="ru-RU" sz="3200" dirty="0" smtClean="0"/>
              <a:t> ?</a:t>
            </a:r>
            <a:endParaRPr lang="ru-RU" sz="3200" dirty="0"/>
          </a:p>
        </p:txBody>
      </p:sp>
    </p:spTree>
    <p:extLst>
      <p:ext uri="{BB962C8B-B14F-4D97-AF65-F5344CB8AC3E}">
        <p14:creationId xmlns:p14="http://schemas.microsoft.com/office/powerpoint/2010/main" val="31325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Заключение</a:t>
            </a:r>
            <a:endParaRPr lang="ru-RU" dirty="0"/>
          </a:p>
        </p:txBody>
      </p:sp>
      <p:sp>
        <p:nvSpPr>
          <p:cNvPr id="3" name="Content Placeholder 2"/>
          <p:cNvSpPr>
            <a:spLocks noGrp="1"/>
          </p:cNvSpPr>
          <p:nvPr>
            <p:ph idx="1"/>
          </p:nvPr>
        </p:nvSpPr>
        <p:spPr>
          <a:xfrm>
            <a:off x="838199" y="1528170"/>
            <a:ext cx="10515600" cy="4351338"/>
          </a:xfrm>
        </p:spPr>
        <p:txBody>
          <a:bodyPr/>
          <a:lstStyle/>
          <a:p>
            <a:r>
              <a:rPr lang="ru-RU" dirty="0" smtClean="0"/>
              <a:t>Применимость </a:t>
            </a:r>
            <a:r>
              <a:rPr lang="en-US" dirty="0" err="1" smtClean="0"/>
              <a:t>fUML</a:t>
            </a:r>
            <a:r>
              <a:rPr lang="en-US" dirty="0"/>
              <a:t> </a:t>
            </a:r>
            <a:r>
              <a:rPr lang="en-US" dirty="0" smtClean="0"/>
              <a:t>– </a:t>
            </a:r>
            <a:r>
              <a:rPr lang="ru-RU" dirty="0" smtClean="0"/>
              <a:t>новые технологические ниши.</a:t>
            </a:r>
          </a:p>
          <a:p>
            <a:r>
              <a:rPr lang="ru-RU" dirty="0" smtClean="0"/>
              <a:t>Для </a:t>
            </a:r>
            <a:r>
              <a:rPr lang="ru-RU" dirty="0"/>
              <a:t>организации </a:t>
            </a:r>
            <a:r>
              <a:rPr lang="ru-RU" dirty="0" smtClean="0"/>
              <a:t>процесса </a:t>
            </a:r>
            <a:r>
              <a:rPr lang="en-US" dirty="0" err="1" smtClean="0"/>
              <a:t>fUML</a:t>
            </a:r>
            <a:r>
              <a:rPr lang="en-US" dirty="0" smtClean="0"/>
              <a:t>/ALF</a:t>
            </a:r>
            <a:r>
              <a:rPr lang="ru-RU" dirty="0"/>
              <a:t> </a:t>
            </a:r>
            <a:r>
              <a:rPr lang="ru-RU" dirty="0" smtClean="0"/>
              <a:t>требуются новые специалисты – </a:t>
            </a:r>
            <a:r>
              <a:rPr lang="en-US" dirty="0" err="1" smtClean="0"/>
              <a:t>fUML</a:t>
            </a:r>
            <a:r>
              <a:rPr lang="en-US" dirty="0" smtClean="0"/>
              <a:t>-</a:t>
            </a:r>
            <a:r>
              <a:rPr lang="ru-RU" dirty="0" smtClean="0"/>
              <a:t>аналитики.</a:t>
            </a:r>
            <a:endParaRPr lang="ru-RU" dirty="0"/>
          </a:p>
          <a:p>
            <a:r>
              <a:rPr lang="ru-RU" dirty="0" smtClean="0"/>
              <a:t>Требуется </a:t>
            </a:r>
            <a:r>
              <a:rPr lang="ru-RU" dirty="0"/>
              <a:t>развитие средств трансформации моделей.</a:t>
            </a:r>
          </a:p>
          <a:p>
            <a:r>
              <a:rPr lang="ru-RU" dirty="0" smtClean="0"/>
              <a:t>В перспективе – требуется компиляция fUML/ALF </a:t>
            </a:r>
            <a:r>
              <a:rPr lang="ru-RU" dirty="0"/>
              <a:t>моделей.</a:t>
            </a:r>
          </a:p>
        </p:txBody>
      </p:sp>
      <p:pic>
        <p:nvPicPr>
          <p:cNvPr id="4" name="Рисунок 3">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pic>
        <p:nvPicPr>
          <p:cNvPr id="6" name="Picture 5">
            <a:hlinkClick r:id="rId4"/>
          </p:cNvPr>
          <p:cNvPicPr>
            <a:picLocks noChangeAspect="1"/>
          </p:cNvPicPr>
          <p:nvPr/>
        </p:nvPicPr>
        <p:blipFill>
          <a:blip r:embed="rId5"/>
          <a:stretch>
            <a:fillRect/>
          </a:stretch>
        </p:blipFill>
        <p:spPr>
          <a:xfrm>
            <a:off x="3933022" y="4005701"/>
            <a:ext cx="3627131" cy="2633396"/>
          </a:xfrm>
          <a:prstGeom prst="rect">
            <a:avLst/>
          </a:prstGeom>
        </p:spPr>
      </p:pic>
      <p:sp>
        <p:nvSpPr>
          <p:cNvPr id="9" name="TextBox 8"/>
          <p:cNvSpPr txBox="1"/>
          <p:nvPr/>
        </p:nvSpPr>
        <p:spPr>
          <a:xfrm>
            <a:off x="4983621" y="4005701"/>
            <a:ext cx="1525931" cy="523220"/>
          </a:xfrm>
          <a:prstGeom prst="rect">
            <a:avLst/>
          </a:prstGeom>
          <a:noFill/>
        </p:spPr>
        <p:txBody>
          <a:bodyPr wrap="none" rtlCol="0">
            <a:spAutoFit/>
          </a:bodyPr>
          <a:lstStyle/>
          <a:p>
            <a:r>
              <a:rPr lang="ru-RU" sz="2800" dirty="0" smtClean="0">
                <a:solidFill>
                  <a:srgbClr val="C00000"/>
                </a:solidFill>
              </a:rPr>
              <a:t>Взлетит?</a:t>
            </a:r>
            <a:endParaRPr lang="ru-RU" sz="2800" dirty="0">
              <a:solidFill>
                <a:srgbClr val="C00000"/>
              </a:solidFill>
            </a:endParaRPr>
          </a:p>
        </p:txBody>
      </p:sp>
    </p:spTree>
    <p:extLst>
      <p:ext uri="{BB962C8B-B14F-4D97-AF65-F5344CB8AC3E}">
        <p14:creationId xmlns:p14="http://schemas.microsoft.com/office/powerpoint/2010/main" val="1581046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Бонус. Как настроить </a:t>
            </a:r>
            <a:r>
              <a:rPr lang="en-US" dirty="0" smtClean="0"/>
              <a:t>ALF </a:t>
            </a:r>
            <a:r>
              <a:rPr lang="ru-RU" dirty="0" smtClean="0"/>
              <a:t>в </a:t>
            </a:r>
            <a:r>
              <a:rPr lang="en-US" dirty="0" smtClean="0"/>
              <a:t>Papyrus</a:t>
            </a:r>
            <a:endParaRPr lang="ru-RU" dirty="0"/>
          </a:p>
        </p:txBody>
      </p:sp>
      <p:sp>
        <p:nvSpPr>
          <p:cNvPr id="3" name="Content Placeholder 2"/>
          <p:cNvSpPr>
            <a:spLocks noGrp="1"/>
          </p:cNvSpPr>
          <p:nvPr>
            <p:ph idx="1"/>
          </p:nvPr>
        </p:nvSpPr>
        <p:spPr>
          <a:xfrm>
            <a:off x="838200" y="1528169"/>
            <a:ext cx="10515600" cy="4351338"/>
          </a:xfrm>
        </p:spPr>
        <p:txBody>
          <a:bodyPr>
            <a:normAutofit fontScale="32500" lnSpcReduction="20000"/>
          </a:bodyPr>
          <a:lstStyle/>
          <a:p>
            <a:pPr marL="0" indent="0">
              <a:buNone/>
            </a:pPr>
            <a:r>
              <a:rPr lang="en-US" dirty="0" smtClean="0"/>
              <a:t>1</a:t>
            </a:r>
            <a:r>
              <a:rPr lang="en-US" dirty="0"/>
              <a:t>. </a:t>
            </a:r>
            <a:r>
              <a:rPr lang="ru-RU" dirty="0" smtClean="0"/>
              <a:t>Установить </a:t>
            </a:r>
            <a:r>
              <a:rPr lang="en-US" dirty="0"/>
              <a:t>Eclipse Java Oxygen</a:t>
            </a:r>
          </a:p>
          <a:p>
            <a:pPr marL="0" indent="0">
              <a:buNone/>
            </a:pPr>
            <a:r>
              <a:rPr lang="en-US" dirty="0">
                <a:hlinkClick r:id="rId2"/>
              </a:rPr>
              <a:t>http://www.eclipse.org/downloads/eclipse-packages</a:t>
            </a:r>
            <a:r>
              <a:rPr lang="en-US" dirty="0" smtClean="0">
                <a:hlinkClick r:id="rId2"/>
              </a:rPr>
              <a:t>/</a:t>
            </a:r>
            <a:r>
              <a:rPr lang="en-US" dirty="0" smtClean="0"/>
              <a:t> </a:t>
            </a:r>
            <a:endParaRPr lang="en-US" dirty="0"/>
          </a:p>
          <a:p>
            <a:pPr marL="0" indent="0">
              <a:buNone/>
            </a:pPr>
            <a:r>
              <a:rPr lang="ru-RU" dirty="0" smtClean="0"/>
              <a:t>Установить </a:t>
            </a:r>
            <a:r>
              <a:rPr lang="en-US" dirty="0" smtClean="0"/>
              <a:t>Eclipse </a:t>
            </a:r>
            <a:r>
              <a:rPr lang="en-US" dirty="0"/>
              <a:t>IDE for Java EE Developers</a:t>
            </a:r>
          </a:p>
          <a:p>
            <a:endParaRPr lang="en-US" dirty="0"/>
          </a:p>
          <a:p>
            <a:pPr marL="0" indent="0">
              <a:buNone/>
            </a:pPr>
            <a:r>
              <a:rPr lang="en-US" dirty="0"/>
              <a:t>2. </a:t>
            </a:r>
            <a:r>
              <a:rPr lang="ru-RU" dirty="0"/>
              <a:t>В </a:t>
            </a:r>
            <a:r>
              <a:rPr lang="en-US" dirty="0" err="1"/>
              <a:t>Elcipse</a:t>
            </a:r>
            <a:r>
              <a:rPr lang="en-US" dirty="0"/>
              <a:t> </a:t>
            </a:r>
            <a:r>
              <a:rPr lang="ru-RU" dirty="0" smtClean="0"/>
              <a:t>выбрать пункт </a:t>
            </a:r>
            <a:r>
              <a:rPr lang="ru-RU" dirty="0"/>
              <a:t>меню </a:t>
            </a:r>
            <a:r>
              <a:rPr lang="en-US" dirty="0"/>
              <a:t>Help/Install New Software</a:t>
            </a:r>
          </a:p>
          <a:p>
            <a:pPr marL="0" indent="0">
              <a:buNone/>
            </a:pPr>
            <a:r>
              <a:rPr lang="ru-RU" dirty="0"/>
              <a:t>Добавить </a:t>
            </a:r>
            <a:r>
              <a:rPr lang="en-US" dirty="0"/>
              <a:t>Papyrus. </a:t>
            </a:r>
            <a:r>
              <a:rPr lang="ru-RU" dirty="0"/>
              <a:t>Ссылка </a:t>
            </a:r>
            <a:r>
              <a:rPr lang="en-US" dirty="0">
                <a:hlinkClick r:id="rId3"/>
              </a:rPr>
              <a:t>http://</a:t>
            </a:r>
            <a:r>
              <a:rPr lang="en-US" dirty="0" smtClean="0">
                <a:hlinkClick r:id="rId3"/>
              </a:rPr>
              <a:t>download.eclipse.org/modeling/mdt/papyrus/updates/releases/oxygen</a:t>
            </a:r>
            <a:r>
              <a:rPr lang="en-US" dirty="0" smtClean="0"/>
              <a:t> </a:t>
            </a:r>
            <a:endParaRPr lang="en-US" dirty="0"/>
          </a:p>
          <a:p>
            <a:endParaRPr lang="en-US" dirty="0"/>
          </a:p>
          <a:p>
            <a:pPr marL="0" indent="0">
              <a:buNone/>
            </a:pPr>
            <a:r>
              <a:rPr lang="en-US" dirty="0"/>
              <a:t>3.  </a:t>
            </a:r>
            <a:r>
              <a:rPr lang="ru-RU" dirty="0"/>
              <a:t>В </a:t>
            </a:r>
            <a:r>
              <a:rPr lang="en-US" dirty="0" err="1"/>
              <a:t>Elcipse</a:t>
            </a:r>
            <a:r>
              <a:rPr lang="en-US" dirty="0"/>
              <a:t> </a:t>
            </a:r>
            <a:r>
              <a:rPr lang="ru-RU" dirty="0" smtClean="0"/>
              <a:t>выбрать пункт </a:t>
            </a:r>
            <a:r>
              <a:rPr lang="ru-RU" dirty="0"/>
              <a:t>меню </a:t>
            </a:r>
            <a:r>
              <a:rPr lang="en-US" dirty="0"/>
              <a:t>Help/Install Papyrus Additional Components</a:t>
            </a:r>
            <a:r>
              <a:rPr lang="en-US" dirty="0" smtClean="0"/>
              <a:t>.</a:t>
            </a:r>
            <a:r>
              <a:rPr lang="ru-RU" dirty="0" smtClean="0"/>
              <a:t> В </a:t>
            </a:r>
            <a:r>
              <a:rPr lang="ru-RU" dirty="0"/>
              <a:t>диалоговом окне в блоке </a:t>
            </a:r>
            <a:r>
              <a:rPr lang="en-US" dirty="0"/>
              <a:t>Modeler Extensions </a:t>
            </a:r>
            <a:r>
              <a:rPr lang="ru-RU" dirty="0"/>
              <a:t>выбрать </a:t>
            </a:r>
            <a:r>
              <a:rPr lang="en-US" dirty="0"/>
              <a:t>Integrated ALF Editor.</a:t>
            </a:r>
          </a:p>
          <a:p>
            <a:endParaRPr lang="en-US" dirty="0"/>
          </a:p>
          <a:p>
            <a:pPr marL="0" indent="0">
              <a:buNone/>
            </a:pPr>
            <a:r>
              <a:rPr lang="en-US" dirty="0"/>
              <a:t>4</a:t>
            </a:r>
            <a:r>
              <a:rPr lang="en-US" dirty="0" smtClean="0"/>
              <a:t>.</a:t>
            </a:r>
            <a:r>
              <a:rPr lang="ru-RU" dirty="0" smtClean="0"/>
              <a:t> </a:t>
            </a:r>
            <a:r>
              <a:rPr lang="en-US" dirty="0" smtClean="0"/>
              <a:t>File/New/Project</a:t>
            </a:r>
            <a:r>
              <a:rPr lang="en-US" dirty="0"/>
              <a:t>. </a:t>
            </a:r>
            <a:r>
              <a:rPr lang="ru-RU" dirty="0"/>
              <a:t>Выбрать </a:t>
            </a:r>
            <a:r>
              <a:rPr lang="en-US" dirty="0"/>
              <a:t>New Papyrus Project.</a:t>
            </a:r>
          </a:p>
          <a:p>
            <a:pPr marL="0" indent="0">
              <a:buNone/>
            </a:pPr>
            <a:r>
              <a:rPr lang="en-US" dirty="0"/>
              <a:t>Architecture Context </a:t>
            </a:r>
            <a:r>
              <a:rPr lang="en-US" dirty="0" smtClean="0"/>
              <a:t>– </a:t>
            </a:r>
            <a:r>
              <a:rPr lang="ru-RU" dirty="0" smtClean="0"/>
              <a:t>оставить </a:t>
            </a:r>
            <a:r>
              <a:rPr lang="en-US" dirty="0" smtClean="0"/>
              <a:t>Software Engineering/UML</a:t>
            </a:r>
            <a:r>
              <a:rPr lang="ru-RU" dirty="0" smtClean="0"/>
              <a:t>. Добавить </a:t>
            </a:r>
            <a:r>
              <a:rPr lang="ru-RU" dirty="0"/>
              <a:t>диаграммы для экспериментов, например, </a:t>
            </a:r>
            <a:r>
              <a:rPr lang="en-US" dirty="0"/>
              <a:t>Activity </a:t>
            </a:r>
            <a:r>
              <a:rPr lang="ru-RU" dirty="0"/>
              <a:t>и </a:t>
            </a:r>
            <a:r>
              <a:rPr lang="en-US" dirty="0"/>
              <a:t>Class.</a:t>
            </a:r>
          </a:p>
          <a:p>
            <a:endParaRPr lang="en-US" dirty="0"/>
          </a:p>
          <a:p>
            <a:pPr marL="0" indent="0">
              <a:buNone/>
            </a:pPr>
            <a:r>
              <a:rPr lang="en-US" dirty="0"/>
              <a:t>5. </a:t>
            </a:r>
            <a:r>
              <a:rPr lang="ru-RU" dirty="0"/>
              <a:t>Вызвать окно </a:t>
            </a:r>
            <a:r>
              <a:rPr lang="en-US" dirty="0"/>
              <a:t>Window/Preferences.</a:t>
            </a:r>
          </a:p>
          <a:p>
            <a:pPr marL="0" indent="0">
              <a:buNone/>
            </a:pPr>
            <a:r>
              <a:rPr lang="ru-RU" dirty="0"/>
              <a:t>В окне </a:t>
            </a:r>
            <a:r>
              <a:rPr lang="en-US" dirty="0"/>
              <a:t>Preferences </a:t>
            </a:r>
            <a:r>
              <a:rPr lang="ru-RU" dirty="0"/>
              <a:t>в дереве слева выбрать </a:t>
            </a:r>
            <a:r>
              <a:rPr lang="en-US" dirty="0"/>
              <a:t>Papyrus/Embedded Editors/Alf</a:t>
            </a:r>
            <a:r>
              <a:rPr lang="en-US" dirty="0" smtClean="0"/>
              <a:t>.</a:t>
            </a:r>
            <a:r>
              <a:rPr lang="ru-RU" dirty="0" smtClean="0"/>
              <a:t> Поставить </a:t>
            </a:r>
            <a:r>
              <a:rPr lang="ru-RU" dirty="0"/>
              <a:t>признак </a:t>
            </a:r>
            <a:r>
              <a:rPr lang="en-US" dirty="0"/>
              <a:t>Enable Alf support (Class, Package, Signal, </a:t>
            </a:r>
            <a:r>
              <a:rPr lang="en-US" dirty="0" err="1"/>
              <a:t>DataType</a:t>
            </a:r>
            <a:r>
              <a:rPr lang="en-US" dirty="0"/>
              <a:t>, Enumeration, Association and Activity can be edited through text).</a:t>
            </a:r>
          </a:p>
          <a:p>
            <a:endParaRPr lang="en-US" dirty="0"/>
          </a:p>
          <a:p>
            <a:pPr marL="0" indent="0">
              <a:buNone/>
            </a:pPr>
            <a:r>
              <a:rPr lang="en-US" dirty="0"/>
              <a:t>6. </a:t>
            </a:r>
            <a:r>
              <a:rPr lang="ru-RU" dirty="0"/>
              <a:t>Пункт меню </a:t>
            </a:r>
            <a:r>
              <a:rPr lang="en-US" dirty="0"/>
              <a:t>Window/Show View/Other... </a:t>
            </a:r>
          </a:p>
          <a:p>
            <a:pPr marL="0" indent="0">
              <a:buNone/>
            </a:pPr>
            <a:r>
              <a:rPr lang="ru-RU" dirty="0"/>
              <a:t>В разделе </a:t>
            </a:r>
            <a:r>
              <a:rPr lang="en-US" dirty="0"/>
              <a:t>General </a:t>
            </a:r>
            <a:r>
              <a:rPr lang="ru-RU" dirty="0"/>
              <a:t>выбрать </a:t>
            </a:r>
            <a:r>
              <a:rPr lang="en-US" dirty="0"/>
              <a:t>Properties. </a:t>
            </a:r>
            <a:r>
              <a:rPr lang="ru-RU" dirty="0"/>
              <a:t>Появится вкладка </a:t>
            </a:r>
            <a:r>
              <a:rPr lang="en-US" dirty="0"/>
              <a:t>Properties, </a:t>
            </a:r>
            <a:r>
              <a:rPr lang="ru-RU" dirty="0"/>
              <a:t>где можно будет увидеть редактор </a:t>
            </a:r>
            <a:r>
              <a:rPr lang="en-US" dirty="0"/>
              <a:t>ALF</a:t>
            </a:r>
            <a:r>
              <a:rPr lang="en-US" dirty="0" smtClean="0"/>
              <a:t>.</a:t>
            </a:r>
            <a:r>
              <a:rPr lang="ru-RU" dirty="0" smtClean="0"/>
              <a:t> Примечание</a:t>
            </a:r>
            <a:r>
              <a:rPr lang="ru-RU" dirty="0"/>
              <a:t>: в разделе </a:t>
            </a:r>
            <a:r>
              <a:rPr lang="en-US" dirty="0"/>
              <a:t>Papyrus </a:t>
            </a:r>
            <a:r>
              <a:rPr lang="ru-RU" dirty="0"/>
              <a:t>можно также включить вкладку </a:t>
            </a:r>
            <a:r>
              <a:rPr lang="en-US" dirty="0"/>
              <a:t>Model Explorer.</a:t>
            </a:r>
            <a:endParaRPr lang="ru-RU" dirty="0"/>
          </a:p>
        </p:txBody>
      </p:sp>
      <p:pic>
        <p:nvPicPr>
          <p:cNvPr id="4" name="Рисунок 3">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3901501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99404" y="7577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dirty="0"/>
              <a:t>Спасибо за внимание</a:t>
            </a:r>
          </a:p>
        </p:txBody>
      </p:sp>
      <p:sp>
        <p:nvSpPr>
          <p:cNvPr id="5" name="Content Placeholder 2"/>
          <p:cNvSpPr txBox="1">
            <a:spLocks/>
          </p:cNvSpPr>
          <p:nvPr/>
        </p:nvSpPr>
        <p:spPr>
          <a:xfrm>
            <a:off x="1699404" y="208328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3600" dirty="0" smtClean="0"/>
              <a:t>Марина Липатова</a:t>
            </a:r>
            <a:endParaRPr lang="ru-RU" sz="3600" dirty="0"/>
          </a:p>
          <a:p>
            <a:r>
              <a:rPr lang="en-US" sz="3600" dirty="0" smtClean="0"/>
              <a:t>Kaspersky Lab</a:t>
            </a:r>
            <a:endParaRPr lang="en-US" sz="3600" dirty="0"/>
          </a:p>
          <a:p>
            <a:r>
              <a:rPr lang="en-US" dirty="0" smtClean="0">
                <a:hlinkClick r:id="rId2"/>
              </a:rPr>
              <a:t>mari_li@mail.ru</a:t>
            </a:r>
            <a:endParaRPr lang="en-US" dirty="0" smtClean="0"/>
          </a:p>
        </p:txBody>
      </p:sp>
      <p:pic>
        <p:nvPicPr>
          <p:cNvPr id="6" name="Рисунок 5">
            <a:extLst>
              <a:ext uri="{FF2B5EF4-FFF2-40B4-BE49-F238E27FC236}">
                <a16:creationId xmlns="" xmlns:a16="http://schemas.microsoft.com/office/drawing/2014/main" id="{4C5E73BB-DC72-43CE-9F51-CCD8083FC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349" y="0"/>
            <a:ext cx="1207273" cy="593319"/>
          </a:xfrm>
          <a:prstGeom prst="rect">
            <a:avLst/>
          </a:prstGeom>
        </p:spPr>
      </p:pic>
    </p:spTree>
    <p:extLst>
      <p:ext uri="{BB962C8B-B14F-4D97-AF65-F5344CB8AC3E}">
        <p14:creationId xmlns:p14="http://schemas.microsoft.com/office/powerpoint/2010/main" val="2047031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63600"/>
          </a:xfrm>
        </p:spPr>
        <p:txBody>
          <a:bodyPr/>
          <a:lstStyle/>
          <a:p>
            <a:r>
              <a:rPr lang="ru-RU" dirty="0" smtClean="0"/>
              <a:t>Список источников</a:t>
            </a:r>
            <a:endParaRPr lang="ru-RU" dirty="0"/>
          </a:p>
        </p:txBody>
      </p:sp>
      <p:sp>
        <p:nvSpPr>
          <p:cNvPr id="3" name="Объект 2"/>
          <p:cNvSpPr>
            <a:spLocks noGrp="1"/>
          </p:cNvSpPr>
          <p:nvPr>
            <p:ph idx="1"/>
          </p:nvPr>
        </p:nvSpPr>
        <p:spPr>
          <a:xfrm>
            <a:off x="838200" y="1228726"/>
            <a:ext cx="10515600" cy="5271225"/>
          </a:xfrm>
        </p:spPr>
        <p:txBody>
          <a:bodyPr>
            <a:normAutofit fontScale="92500" lnSpcReduction="20000"/>
          </a:bodyPr>
          <a:lstStyle/>
          <a:p>
            <a:pPr marL="0" indent="0">
              <a:buNone/>
            </a:pPr>
            <a:r>
              <a:rPr lang="ru-RU" sz="1800" dirty="0"/>
              <a:t>1. Мартин </a:t>
            </a:r>
            <a:r>
              <a:rPr lang="ru-RU" sz="1800" dirty="0" err="1"/>
              <a:t>Фаулер</a:t>
            </a:r>
            <a:r>
              <a:rPr lang="ru-RU" sz="1800" dirty="0"/>
              <a:t>. "</a:t>
            </a:r>
            <a:r>
              <a:rPr lang="en-US" sz="1800" dirty="0"/>
              <a:t>UML </a:t>
            </a:r>
            <a:r>
              <a:rPr lang="ru-RU" sz="1800" dirty="0"/>
              <a:t>Основы"</a:t>
            </a:r>
          </a:p>
          <a:p>
            <a:pPr marL="0" indent="0">
              <a:buNone/>
            </a:pPr>
            <a:r>
              <a:rPr lang="ru-RU" sz="1800" dirty="0"/>
              <a:t>2.  </a:t>
            </a:r>
            <a:r>
              <a:rPr lang="en-US" sz="1800" dirty="0" smtClean="0"/>
              <a:t>E</a:t>
            </a:r>
            <a:r>
              <a:rPr lang="en-US" sz="1800" dirty="0"/>
              <a:t>d</a:t>
            </a:r>
            <a:r>
              <a:rPr lang="en-US" sz="1800" dirty="0" smtClean="0"/>
              <a:t> </a:t>
            </a:r>
            <a:r>
              <a:rPr lang="en-US" sz="1800" dirty="0" err="1"/>
              <a:t>Seidewitz</a:t>
            </a:r>
            <a:r>
              <a:rPr lang="en-US" sz="1800" dirty="0"/>
              <a:t>. </a:t>
            </a:r>
            <a:r>
              <a:rPr lang="en-US" sz="1800" dirty="0">
                <a:hlinkClick r:id="rId3"/>
              </a:rPr>
              <a:t>Tool Paper: Combining Alf and UML in Modeling Tools</a:t>
            </a:r>
            <a:r>
              <a:rPr lang="en-US" sz="1800" dirty="0"/>
              <a:t> </a:t>
            </a:r>
          </a:p>
          <a:p>
            <a:pPr marL="0" indent="0">
              <a:buNone/>
            </a:pPr>
            <a:r>
              <a:rPr lang="en-US" sz="1800" dirty="0" smtClean="0"/>
              <a:t>3</a:t>
            </a:r>
            <a:r>
              <a:rPr lang="en-US" sz="1800" dirty="0"/>
              <a:t>.  Jordi Cabot. </a:t>
            </a:r>
            <a:r>
              <a:rPr lang="en-US" sz="1800" dirty="0">
                <a:hlinkClick r:id="rId4"/>
              </a:rPr>
              <a:t>History of Executable UML – Action Language: An OMG Journey</a:t>
            </a:r>
            <a:endParaRPr lang="en-US" sz="1800" dirty="0"/>
          </a:p>
          <a:p>
            <a:pPr marL="0" indent="0">
              <a:buNone/>
            </a:pPr>
            <a:r>
              <a:rPr lang="en-US" sz="1800" dirty="0" smtClean="0"/>
              <a:t>4</a:t>
            </a:r>
            <a:r>
              <a:rPr lang="en-US" sz="1800" dirty="0"/>
              <a:t>. </a:t>
            </a:r>
            <a:r>
              <a:rPr lang="en-US" sz="1800" dirty="0">
                <a:hlinkClick r:id="rId5"/>
              </a:rPr>
              <a:t>MDA® - THE ARCHITECTURE OF CHOICE FOR A CHANGING WORLD</a:t>
            </a:r>
            <a:endParaRPr lang="en-US" sz="1800" dirty="0"/>
          </a:p>
          <a:p>
            <a:pPr marL="0" indent="0">
              <a:buNone/>
            </a:pPr>
            <a:r>
              <a:rPr lang="en-US" sz="1800" dirty="0" smtClean="0"/>
              <a:t>5</a:t>
            </a:r>
            <a:r>
              <a:rPr lang="en-US" sz="1800" dirty="0"/>
              <a:t>.  Jordi Cabot. </a:t>
            </a:r>
            <a:r>
              <a:rPr lang="en-US" sz="1800" dirty="0">
                <a:hlinkClick r:id="rId6"/>
              </a:rPr>
              <a:t>The New Executable UML Standards: </a:t>
            </a:r>
            <a:r>
              <a:rPr lang="en-US" sz="1800" dirty="0" err="1">
                <a:hlinkClick r:id="rId6"/>
              </a:rPr>
              <a:t>fUML</a:t>
            </a:r>
            <a:r>
              <a:rPr lang="en-US" sz="1800" dirty="0">
                <a:hlinkClick r:id="rId6"/>
              </a:rPr>
              <a:t> and Alf</a:t>
            </a:r>
            <a:endParaRPr lang="en-US" sz="1800" dirty="0"/>
          </a:p>
          <a:p>
            <a:pPr marL="0" indent="0">
              <a:buNone/>
            </a:pPr>
            <a:r>
              <a:rPr lang="en-US" sz="1800" dirty="0" smtClean="0"/>
              <a:t>6</a:t>
            </a:r>
            <a:r>
              <a:rPr lang="en-US" sz="1800" dirty="0"/>
              <a:t>. Federico </a:t>
            </a:r>
            <a:r>
              <a:rPr lang="en-US" sz="1800" dirty="0" err="1"/>
              <a:t>Ciccozzi</a:t>
            </a:r>
            <a:r>
              <a:rPr lang="en-US" sz="1800" dirty="0"/>
              <a:t>, </a:t>
            </a:r>
            <a:r>
              <a:rPr lang="en-US" sz="1800" dirty="0" err="1"/>
              <a:t>Tiberiu</a:t>
            </a:r>
            <a:r>
              <a:rPr lang="en-US" sz="1800" dirty="0"/>
              <a:t> </a:t>
            </a:r>
            <a:r>
              <a:rPr lang="en-US" sz="1800" dirty="0" err="1"/>
              <a:t>Seceleanu</a:t>
            </a:r>
            <a:r>
              <a:rPr lang="en-US" sz="1800" dirty="0"/>
              <a:t>, </a:t>
            </a:r>
            <a:r>
              <a:rPr lang="en-US" sz="1800" dirty="0" err="1"/>
              <a:t>Diarmuid</a:t>
            </a:r>
            <a:r>
              <a:rPr lang="en-US" sz="1800" dirty="0"/>
              <a:t> Corcoran, </a:t>
            </a:r>
            <a:r>
              <a:rPr lang="en-US" sz="1800" dirty="0" err="1"/>
              <a:t>Detlef</a:t>
            </a:r>
            <a:r>
              <a:rPr lang="en-US" sz="1800" dirty="0"/>
              <a:t> </a:t>
            </a:r>
            <a:r>
              <a:rPr lang="en-US" sz="1800" dirty="0" err="1" smtClean="0"/>
              <a:t>Scholle</a:t>
            </a:r>
            <a:r>
              <a:rPr lang="en-US" sz="1800" dirty="0"/>
              <a:t>.</a:t>
            </a:r>
          </a:p>
          <a:p>
            <a:pPr marL="0" indent="0">
              <a:buNone/>
            </a:pPr>
            <a:r>
              <a:rPr lang="en-US" sz="1800" dirty="0" smtClean="0">
                <a:hlinkClick r:id="rId7"/>
              </a:rPr>
              <a:t>UML-based </a:t>
            </a:r>
            <a:r>
              <a:rPr lang="en-US" sz="1800" dirty="0">
                <a:hlinkClick r:id="rId7"/>
              </a:rPr>
              <a:t>Development of Embedded Real-Time Software on Multi-core in Practice: Lessons Learned and Future </a:t>
            </a:r>
            <a:r>
              <a:rPr lang="en-US" sz="1800" dirty="0" smtClean="0">
                <a:hlinkClick r:id="rId7"/>
              </a:rPr>
              <a:t>Perspectives</a:t>
            </a:r>
            <a:endParaRPr lang="en-US" sz="1800" dirty="0" smtClean="0"/>
          </a:p>
          <a:p>
            <a:pPr marL="0" indent="0">
              <a:buNone/>
            </a:pPr>
            <a:r>
              <a:rPr lang="en-US" sz="1800" dirty="0"/>
              <a:t>7. </a:t>
            </a:r>
            <a:r>
              <a:rPr lang="en-US" sz="1800" dirty="0" smtClean="0"/>
              <a:t>Ed </a:t>
            </a:r>
            <a:r>
              <a:rPr lang="en-US" sz="1800" dirty="0" err="1"/>
              <a:t>Seidewitz</a:t>
            </a:r>
            <a:r>
              <a:rPr lang="en-US" sz="1800" dirty="0"/>
              <a:t>. </a:t>
            </a:r>
            <a:r>
              <a:rPr lang="en-US" sz="1800" dirty="0" smtClean="0">
                <a:hlinkClick r:id="rId8"/>
              </a:rPr>
              <a:t>Programming </a:t>
            </a:r>
            <a:r>
              <a:rPr lang="en-US" sz="1800" dirty="0">
                <a:hlinkClick r:id="rId8"/>
              </a:rPr>
              <a:t>in UML: An Introduction to </a:t>
            </a:r>
            <a:r>
              <a:rPr lang="en-US" sz="1800" dirty="0" err="1">
                <a:hlinkClick r:id="rId8"/>
              </a:rPr>
              <a:t>fUML</a:t>
            </a:r>
            <a:r>
              <a:rPr lang="en-US" sz="1800" dirty="0">
                <a:hlinkClick r:id="rId8"/>
              </a:rPr>
              <a:t> and Alf </a:t>
            </a:r>
            <a:endParaRPr lang="en-US" sz="1800" dirty="0"/>
          </a:p>
          <a:p>
            <a:pPr marL="0" indent="0">
              <a:buNone/>
            </a:pPr>
            <a:r>
              <a:rPr lang="en-US" sz="1800" dirty="0"/>
              <a:t>8. </a:t>
            </a:r>
            <a:r>
              <a:rPr lang="en-US" sz="1800" dirty="0" smtClean="0"/>
              <a:t>Ed </a:t>
            </a:r>
            <a:r>
              <a:rPr lang="en-US" sz="1800" dirty="0" err="1" smtClean="0"/>
              <a:t>Seidewitz</a:t>
            </a:r>
            <a:r>
              <a:rPr lang="en-US" sz="1800" dirty="0" smtClean="0"/>
              <a:t>. </a:t>
            </a:r>
            <a:r>
              <a:rPr lang="en-US" sz="1800" dirty="0" smtClean="0">
                <a:hlinkClick r:id="rId9"/>
              </a:rPr>
              <a:t>UML® as a Programming Language</a:t>
            </a:r>
            <a:endParaRPr lang="en-US" sz="1800" dirty="0"/>
          </a:p>
          <a:p>
            <a:pPr marL="0" indent="0">
              <a:buNone/>
            </a:pPr>
            <a:r>
              <a:rPr lang="en-US" sz="1800" dirty="0" smtClean="0"/>
              <a:t>9. Ed </a:t>
            </a:r>
            <a:r>
              <a:rPr lang="en-US" sz="1800" dirty="0" err="1"/>
              <a:t>Seidewitz</a:t>
            </a:r>
            <a:r>
              <a:rPr lang="en-US" sz="1800" dirty="0"/>
              <a:t>. </a:t>
            </a:r>
            <a:r>
              <a:rPr lang="en-US" sz="1800" dirty="0">
                <a:hlinkClick r:id="rId10"/>
              </a:rPr>
              <a:t>UML: This Time We Mean It!</a:t>
            </a:r>
            <a:endParaRPr lang="en-US" sz="1800" dirty="0"/>
          </a:p>
          <a:p>
            <a:pPr marL="0" indent="0">
              <a:buNone/>
            </a:pPr>
            <a:r>
              <a:rPr lang="en-US" sz="1800" dirty="0" smtClean="0"/>
              <a:t>10. </a:t>
            </a:r>
            <a:r>
              <a:rPr lang="en-US" sz="1800" dirty="0">
                <a:hlinkClick r:id="rId11"/>
              </a:rPr>
              <a:t>Semantics of a Foundational Subset for Executable UML </a:t>
            </a:r>
            <a:r>
              <a:rPr lang="en-US" sz="1800" dirty="0" smtClean="0">
                <a:hlinkClick r:id="rId11"/>
              </a:rPr>
              <a:t>Models. Version 1.3</a:t>
            </a:r>
            <a:endParaRPr lang="en-US" sz="1800" dirty="0" smtClean="0"/>
          </a:p>
          <a:p>
            <a:pPr marL="0" indent="0">
              <a:buNone/>
            </a:pPr>
            <a:r>
              <a:rPr lang="en-US" sz="1800" dirty="0" smtClean="0"/>
              <a:t>11. </a:t>
            </a:r>
            <a:r>
              <a:rPr lang="en-US" sz="1800" dirty="0">
                <a:hlinkClick r:id="rId12"/>
              </a:rPr>
              <a:t>Action Language for Foundational </a:t>
            </a:r>
            <a:r>
              <a:rPr lang="en-US" sz="1800" dirty="0" smtClean="0">
                <a:hlinkClick r:id="rId12"/>
              </a:rPr>
              <a:t>UML. Version 1.1</a:t>
            </a:r>
            <a:endParaRPr lang="en-US" sz="1800" dirty="0"/>
          </a:p>
          <a:p>
            <a:pPr marL="0" indent="0">
              <a:buNone/>
            </a:pPr>
            <a:r>
              <a:rPr lang="en-US" sz="1800" dirty="0" smtClean="0"/>
              <a:t>12. </a:t>
            </a:r>
            <a:r>
              <a:rPr lang="ru-RU" sz="1800" dirty="0" smtClean="0"/>
              <a:t>А.Перерва, В. Иванова. </a:t>
            </a:r>
            <a:r>
              <a:rPr lang="en-US" sz="1800" dirty="0" smtClean="0"/>
              <a:t>“</a:t>
            </a:r>
            <a:r>
              <a:rPr lang="ru-RU" sz="1800" dirty="0" smtClean="0"/>
              <a:t>Путь аналитика</a:t>
            </a:r>
            <a:r>
              <a:rPr lang="en-US" sz="1800" dirty="0" smtClean="0"/>
              <a:t>”</a:t>
            </a:r>
          </a:p>
          <a:p>
            <a:pPr marL="0" indent="0">
              <a:buNone/>
            </a:pPr>
            <a:r>
              <a:rPr lang="en-US" sz="1800" dirty="0" smtClean="0"/>
              <a:t>13. Remi </a:t>
            </a:r>
            <a:r>
              <a:rPr lang="en-US" sz="1800" dirty="0" err="1" smtClean="0"/>
              <a:t>Schnekenburger</a:t>
            </a:r>
            <a:r>
              <a:rPr lang="en-US" sz="1800" dirty="0" smtClean="0"/>
              <a:t>. </a:t>
            </a:r>
            <a:r>
              <a:rPr lang="en-US" sz="1800" dirty="0" smtClean="0">
                <a:hlinkClick r:id="rId13"/>
              </a:rPr>
              <a:t>Let’s play. Lego meets Papyrus UML</a:t>
            </a:r>
            <a:endParaRPr lang="ru-RU" sz="1800" dirty="0" smtClean="0"/>
          </a:p>
          <a:p>
            <a:pPr marL="0" indent="0">
              <a:buNone/>
            </a:pPr>
            <a:r>
              <a:rPr lang="ru-RU" sz="1800" dirty="0" smtClean="0"/>
              <a:t>14. </a:t>
            </a:r>
            <a:r>
              <a:rPr lang="en-US" sz="1800" dirty="0" smtClean="0"/>
              <a:t>No Magic World Symposium 2017. </a:t>
            </a:r>
          </a:p>
          <a:p>
            <a:pPr marL="0" indent="0">
              <a:buNone/>
            </a:pPr>
            <a:r>
              <a:rPr lang="en-US" sz="1800" dirty="0" err="1" smtClean="0"/>
              <a:t>LieberLieber</a:t>
            </a:r>
            <a:r>
              <a:rPr lang="en-US" sz="1800" dirty="0" smtClean="0"/>
              <a:t> Software. Daniel </a:t>
            </a:r>
            <a:r>
              <a:rPr lang="en-US" sz="1800" dirty="0" err="1" smtClean="0"/>
              <a:t>Siegl</a:t>
            </a:r>
            <a:r>
              <a:rPr lang="en-US" sz="1800" dirty="0" smtClean="0"/>
              <a:t>. </a:t>
            </a:r>
            <a:r>
              <a:rPr lang="en-US" sz="1800" dirty="0" smtClean="0">
                <a:hlinkClick r:id="rId14"/>
              </a:rPr>
              <a:t>Creating Code From Models for Embedded &amp; Simulation</a:t>
            </a:r>
            <a:endParaRPr lang="en-US" sz="1800" dirty="0"/>
          </a:p>
          <a:p>
            <a:pPr marL="0" indent="0">
              <a:buNone/>
            </a:pPr>
            <a:endParaRPr lang="ru-RU" sz="1800" dirty="0"/>
          </a:p>
        </p:txBody>
      </p:sp>
    </p:spTree>
    <p:extLst>
      <p:ext uri="{BB962C8B-B14F-4D97-AF65-F5344CB8AC3E}">
        <p14:creationId xmlns:p14="http://schemas.microsoft.com/office/powerpoint/2010/main" val="3887316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ru-RU" dirty="0" smtClean="0"/>
              <a:t>для программирования</a:t>
            </a:r>
            <a:endParaRPr lang="ru-RU" dirty="0"/>
          </a:p>
        </p:txBody>
      </p:sp>
      <p:sp>
        <p:nvSpPr>
          <p:cNvPr id="3" name="Content Placeholder 2"/>
          <p:cNvSpPr>
            <a:spLocks noGrp="1"/>
          </p:cNvSpPr>
          <p:nvPr>
            <p:ph idx="1"/>
          </p:nvPr>
        </p:nvSpPr>
        <p:spPr>
          <a:xfrm>
            <a:off x="942228" y="1683975"/>
            <a:ext cx="10515314" cy="592259"/>
          </a:xfrm>
        </p:spPr>
        <p:txBody>
          <a:bodyPr>
            <a:noAutofit/>
          </a:bodyPr>
          <a:lstStyle/>
          <a:p>
            <a:pPr marL="0" indent="0">
              <a:buNone/>
            </a:pPr>
            <a:r>
              <a:rPr lang="ru-RU" sz="3600" b="1" dirty="0" smtClean="0"/>
              <a:t>Проблема: неточность и неполнота семантики</a:t>
            </a:r>
          </a:p>
        </p:txBody>
      </p:sp>
      <p:pic>
        <p:nvPicPr>
          <p:cNvPr id="6" name="Picture 5"/>
          <p:cNvPicPr>
            <a:picLocks noChangeAspect="1"/>
          </p:cNvPicPr>
          <p:nvPr/>
        </p:nvPicPr>
        <p:blipFill>
          <a:blip r:embed="rId3"/>
          <a:stretch>
            <a:fillRect/>
          </a:stretch>
        </p:blipFill>
        <p:spPr>
          <a:xfrm>
            <a:off x="5408560" y="3609858"/>
            <a:ext cx="3612348" cy="1925028"/>
          </a:xfrm>
          <a:prstGeom prst="rect">
            <a:avLst/>
          </a:prstGeom>
        </p:spPr>
      </p:pic>
      <p:sp>
        <p:nvSpPr>
          <p:cNvPr id="7" name="Cloud Callout 6"/>
          <p:cNvSpPr/>
          <p:nvPr/>
        </p:nvSpPr>
        <p:spPr>
          <a:xfrm>
            <a:off x="8526530" y="2925882"/>
            <a:ext cx="1988506" cy="10962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Ничего не понимаю…</a:t>
            </a:r>
            <a:endParaRPr lang="ru-RU" dirty="0"/>
          </a:p>
        </p:txBody>
      </p:sp>
      <p:pic>
        <p:nvPicPr>
          <p:cNvPr id="8" name="Picture 7"/>
          <p:cNvPicPr>
            <a:picLocks noChangeAspect="1"/>
          </p:cNvPicPr>
          <p:nvPr/>
        </p:nvPicPr>
        <p:blipFill>
          <a:blip r:embed="rId4"/>
          <a:stretch>
            <a:fillRect/>
          </a:stretch>
        </p:blipFill>
        <p:spPr>
          <a:xfrm>
            <a:off x="955430" y="3473996"/>
            <a:ext cx="1145991" cy="2320490"/>
          </a:xfrm>
          <a:prstGeom prst="rect">
            <a:avLst/>
          </a:prstGeom>
        </p:spPr>
      </p:pic>
      <p:pic>
        <p:nvPicPr>
          <p:cNvPr id="9" name="Рисунок 8">
            <a:extLst>
              <a:ext uri="{FF2B5EF4-FFF2-40B4-BE49-F238E27FC236}">
                <a16:creationId xmlns="" xmlns:a16="http://schemas.microsoft.com/office/drawing/2014/main" id="{D4991619-E92F-491C-8671-623DE81E4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10" name="Cloud Callout 9"/>
          <p:cNvSpPr/>
          <p:nvPr/>
        </p:nvSpPr>
        <p:spPr>
          <a:xfrm rot="3071165">
            <a:off x="2248589" y="2649313"/>
            <a:ext cx="2659425" cy="213832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Oval 4"/>
          <p:cNvSpPr/>
          <p:nvPr/>
        </p:nvSpPr>
        <p:spPr>
          <a:xfrm>
            <a:off x="3426116" y="2976088"/>
            <a:ext cx="304315" cy="273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ounded Rectangle 11"/>
          <p:cNvSpPr/>
          <p:nvPr/>
        </p:nvSpPr>
        <p:spPr>
          <a:xfrm>
            <a:off x="2845680" y="3492556"/>
            <a:ext cx="1465244" cy="539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 = X</a:t>
            </a:r>
            <a:r>
              <a:rPr lang="ru-RU" dirty="0" smtClean="0"/>
              <a:t> + 1</a:t>
            </a:r>
            <a:endParaRPr lang="ru-RU" dirty="0"/>
          </a:p>
        </p:txBody>
      </p:sp>
      <p:grpSp>
        <p:nvGrpSpPr>
          <p:cNvPr id="15" name="Group 14"/>
          <p:cNvGrpSpPr/>
          <p:nvPr/>
        </p:nvGrpSpPr>
        <p:grpSpPr>
          <a:xfrm>
            <a:off x="3426115" y="4248045"/>
            <a:ext cx="304315" cy="273473"/>
            <a:chOff x="3785612" y="6060622"/>
            <a:chExt cx="304315" cy="273473"/>
          </a:xfrm>
        </p:grpSpPr>
        <p:sp>
          <p:nvSpPr>
            <p:cNvPr id="13" name="Oval 12"/>
            <p:cNvSpPr/>
            <p:nvPr/>
          </p:nvSpPr>
          <p:spPr>
            <a:xfrm>
              <a:off x="3785612" y="6060622"/>
              <a:ext cx="304315" cy="273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Oval 13"/>
            <p:cNvSpPr/>
            <p:nvPr/>
          </p:nvSpPr>
          <p:spPr>
            <a:xfrm>
              <a:off x="3844092" y="6104387"/>
              <a:ext cx="187353" cy="1859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19" name="Straight Arrow Connector 18"/>
          <p:cNvCxnSpPr>
            <a:stCxn id="5" idx="4"/>
            <a:endCxn id="12" idx="0"/>
          </p:cNvCxnSpPr>
          <p:nvPr/>
        </p:nvCxnSpPr>
        <p:spPr>
          <a:xfrm>
            <a:off x="3578274" y="3249561"/>
            <a:ext cx="28" cy="242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a:endCxn id="14" idx="0"/>
          </p:cNvCxnSpPr>
          <p:nvPr/>
        </p:nvCxnSpPr>
        <p:spPr>
          <a:xfrm flipH="1">
            <a:off x="3578272" y="4031598"/>
            <a:ext cx="30" cy="260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4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70" y="143451"/>
            <a:ext cx="10515600" cy="1325563"/>
          </a:xfrm>
        </p:spPr>
        <p:txBody>
          <a:bodyPr/>
          <a:lstStyle/>
          <a:p>
            <a:r>
              <a:rPr lang="en-US" dirty="0"/>
              <a:t>UML </a:t>
            </a:r>
            <a:r>
              <a:rPr lang="ru-RU" dirty="0"/>
              <a:t>для программирования</a:t>
            </a:r>
          </a:p>
        </p:txBody>
      </p:sp>
      <p:sp>
        <p:nvSpPr>
          <p:cNvPr id="5" name="TextBox 4"/>
          <p:cNvSpPr txBox="1"/>
          <p:nvPr/>
        </p:nvSpPr>
        <p:spPr>
          <a:xfrm>
            <a:off x="1158515" y="2668042"/>
            <a:ext cx="3445751" cy="523220"/>
          </a:xfrm>
          <a:prstGeom prst="rect">
            <a:avLst/>
          </a:prstGeom>
          <a:noFill/>
          <a:ln w="25400">
            <a:solidFill>
              <a:schemeClr val="accent1"/>
            </a:solidFill>
          </a:ln>
        </p:spPr>
        <p:txBody>
          <a:bodyPr wrap="none" rtlCol="0">
            <a:spAutoFit/>
          </a:bodyPr>
          <a:lstStyle/>
          <a:p>
            <a:r>
              <a:rPr lang="ru-RU" sz="2800" dirty="0" smtClean="0"/>
              <a:t>Структурные аспекты</a:t>
            </a:r>
            <a:endParaRPr lang="ru-RU" sz="2800" dirty="0"/>
          </a:p>
        </p:txBody>
      </p:sp>
      <p:sp>
        <p:nvSpPr>
          <p:cNvPr id="6" name="TextBox 5"/>
          <p:cNvSpPr txBox="1"/>
          <p:nvPr/>
        </p:nvSpPr>
        <p:spPr>
          <a:xfrm>
            <a:off x="5868982" y="2668042"/>
            <a:ext cx="3861698" cy="523220"/>
          </a:xfrm>
          <a:prstGeom prst="rect">
            <a:avLst/>
          </a:prstGeom>
          <a:noFill/>
          <a:ln w="25400">
            <a:solidFill>
              <a:schemeClr val="accent1"/>
            </a:solidFill>
          </a:ln>
        </p:spPr>
        <p:txBody>
          <a:bodyPr wrap="none" rtlCol="0">
            <a:spAutoFit/>
          </a:bodyPr>
          <a:lstStyle/>
          <a:p>
            <a:r>
              <a:rPr lang="ru-RU" sz="2800" dirty="0" smtClean="0"/>
              <a:t>Поведенческие аспекты</a:t>
            </a:r>
            <a:endParaRPr lang="ru-RU" sz="2800" dirty="0"/>
          </a:p>
        </p:txBody>
      </p:sp>
      <p:pic>
        <p:nvPicPr>
          <p:cNvPr id="15" name="Picture 14"/>
          <p:cNvPicPr>
            <a:picLocks noChangeAspect="1"/>
          </p:cNvPicPr>
          <p:nvPr/>
        </p:nvPicPr>
        <p:blipFill>
          <a:blip r:embed="rId3"/>
          <a:stretch>
            <a:fillRect/>
          </a:stretch>
        </p:blipFill>
        <p:spPr>
          <a:xfrm>
            <a:off x="1578222" y="3289900"/>
            <a:ext cx="2495307" cy="2367334"/>
          </a:xfrm>
          <a:prstGeom prst="rect">
            <a:avLst/>
          </a:prstGeom>
        </p:spPr>
      </p:pic>
      <p:pic>
        <p:nvPicPr>
          <p:cNvPr id="16" name="Picture 15"/>
          <p:cNvPicPr>
            <a:picLocks noChangeAspect="1"/>
          </p:cNvPicPr>
          <p:nvPr/>
        </p:nvPicPr>
        <p:blipFill>
          <a:blip r:embed="rId4"/>
          <a:stretch>
            <a:fillRect/>
          </a:stretch>
        </p:blipFill>
        <p:spPr>
          <a:xfrm>
            <a:off x="6953959" y="3289900"/>
            <a:ext cx="1691743" cy="2367334"/>
          </a:xfrm>
          <a:prstGeom prst="rect">
            <a:avLst/>
          </a:prstGeom>
        </p:spPr>
      </p:pic>
      <p:pic>
        <p:nvPicPr>
          <p:cNvPr id="13" name="Рисунок 12">
            <a:extLst>
              <a:ext uri="{FF2B5EF4-FFF2-40B4-BE49-F238E27FC236}">
                <a16:creationId xmlns="" xmlns:a16="http://schemas.microsoft.com/office/drawing/2014/main" id="{D4991619-E92F-491C-8671-623DE81E4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12" name="Content Placeholder 2"/>
          <p:cNvSpPr>
            <a:spLocks noGrp="1"/>
          </p:cNvSpPr>
          <p:nvPr>
            <p:ph idx="1"/>
          </p:nvPr>
        </p:nvSpPr>
        <p:spPr>
          <a:xfrm>
            <a:off x="610534" y="1567434"/>
            <a:ext cx="10515314" cy="592259"/>
          </a:xfrm>
        </p:spPr>
        <p:txBody>
          <a:bodyPr>
            <a:noAutofit/>
          </a:bodyPr>
          <a:lstStyle/>
          <a:p>
            <a:pPr marL="0" indent="0">
              <a:buNone/>
            </a:pPr>
            <a:r>
              <a:rPr lang="ru-RU" sz="3600" b="1" dirty="0" smtClean="0"/>
              <a:t>Задача: описать структуру и поведение</a:t>
            </a:r>
          </a:p>
        </p:txBody>
      </p:sp>
    </p:spTree>
    <p:extLst>
      <p:ext uri="{BB962C8B-B14F-4D97-AF65-F5344CB8AC3E}">
        <p14:creationId xmlns:p14="http://schemas.microsoft.com/office/powerpoint/2010/main" val="186062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70" y="143451"/>
            <a:ext cx="10515600" cy="1325563"/>
          </a:xfrm>
        </p:spPr>
        <p:txBody>
          <a:bodyPr/>
          <a:lstStyle/>
          <a:p>
            <a:r>
              <a:rPr lang="en-US" dirty="0"/>
              <a:t>UML </a:t>
            </a:r>
            <a:r>
              <a:rPr lang="ru-RU" dirty="0"/>
              <a:t>для программирования</a:t>
            </a:r>
          </a:p>
        </p:txBody>
      </p:sp>
      <p:pic>
        <p:nvPicPr>
          <p:cNvPr id="13" name="Рисунок 12">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12" name="Content Placeholder 2"/>
          <p:cNvSpPr>
            <a:spLocks noGrp="1"/>
          </p:cNvSpPr>
          <p:nvPr>
            <p:ph idx="1"/>
          </p:nvPr>
        </p:nvSpPr>
        <p:spPr>
          <a:xfrm>
            <a:off x="610534" y="1567434"/>
            <a:ext cx="10515314" cy="592259"/>
          </a:xfrm>
        </p:spPr>
        <p:txBody>
          <a:bodyPr>
            <a:noAutofit/>
          </a:bodyPr>
          <a:lstStyle/>
          <a:p>
            <a:pPr marL="0" indent="0">
              <a:buNone/>
            </a:pPr>
            <a:r>
              <a:rPr lang="ru-RU" sz="3600" b="1" dirty="0" smtClean="0"/>
              <a:t>Задача: обеспечить обратную связь</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942" y="2424836"/>
            <a:ext cx="1411348" cy="111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5888" y="2460493"/>
            <a:ext cx="1446449" cy="108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2"/>
          <p:cNvSpPr/>
          <p:nvPr/>
        </p:nvSpPr>
        <p:spPr>
          <a:xfrm>
            <a:off x="2384612" y="2742393"/>
            <a:ext cx="6450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0800000">
            <a:off x="8204975" y="2656648"/>
            <a:ext cx="6923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995" y="2339007"/>
            <a:ext cx="1411348" cy="111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9941" y="2374664"/>
            <a:ext cx="1446449" cy="108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643" y="4034296"/>
            <a:ext cx="1411348" cy="111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7589" y="4069953"/>
            <a:ext cx="1446449" cy="108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Стрелка вправо 2"/>
          <p:cNvSpPr/>
          <p:nvPr/>
        </p:nvSpPr>
        <p:spPr>
          <a:xfrm>
            <a:off x="5336976" y="4103475"/>
            <a:ext cx="7831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3"/>
          <p:cNvSpPr/>
          <p:nvPr/>
        </p:nvSpPr>
        <p:spPr>
          <a:xfrm rot="10800000">
            <a:off x="5278502" y="4633035"/>
            <a:ext cx="8416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p:cNvCxnSpPr/>
          <p:nvPr/>
        </p:nvCxnSpPr>
        <p:spPr>
          <a:xfrm>
            <a:off x="5417436" y="4365757"/>
            <a:ext cx="582706" cy="54684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5417436" y="4365757"/>
            <a:ext cx="573741" cy="54684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9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UML</a:t>
            </a:r>
            <a:endParaRPr lang="ru-RU" dirty="0"/>
          </a:p>
        </p:txBody>
      </p:sp>
      <p:sp>
        <p:nvSpPr>
          <p:cNvPr id="3" name="Content Placeholder 2"/>
          <p:cNvSpPr>
            <a:spLocks noGrp="1"/>
          </p:cNvSpPr>
          <p:nvPr>
            <p:ph idx="1"/>
          </p:nvPr>
        </p:nvSpPr>
        <p:spPr>
          <a:xfrm>
            <a:off x="838199" y="1559227"/>
            <a:ext cx="10515600" cy="1365810"/>
          </a:xfrm>
        </p:spPr>
        <p:txBody>
          <a:bodyPr/>
          <a:lstStyle/>
          <a:p>
            <a:pPr algn="just"/>
            <a:r>
              <a:rPr lang="en-US" dirty="0" smtClean="0">
                <a:solidFill>
                  <a:schemeClr val="accent5">
                    <a:lumMod val="75000"/>
                  </a:schemeClr>
                </a:solidFill>
              </a:rPr>
              <a:t>Foundational UML Subset </a:t>
            </a:r>
            <a:r>
              <a:rPr lang="ru-RU" dirty="0" smtClean="0">
                <a:solidFill>
                  <a:schemeClr val="accent5">
                    <a:lumMod val="75000"/>
                  </a:schemeClr>
                </a:solidFill>
              </a:rPr>
              <a:t>(</a:t>
            </a:r>
            <a:r>
              <a:rPr lang="en-US" dirty="0" err="1" smtClean="0">
                <a:solidFill>
                  <a:schemeClr val="accent5">
                    <a:lumMod val="75000"/>
                  </a:schemeClr>
                </a:solidFill>
              </a:rPr>
              <a:t>fUML</a:t>
            </a:r>
            <a:r>
              <a:rPr lang="ru-RU" dirty="0" smtClean="0">
                <a:solidFill>
                  <a:schemeClr val="accent5">
                    <a:lumMod val="75000"/>
                  </a:schemeClr>
                </a:solidFill>
              </a:rPr>
              <a:t>)</a:t>
            </a:r>
            <a:r>
              <a:rPr lang="en-US" dirty="0" smtClean="0">
                <a:solidFill>
                  <a:schemeClr val="accent5">
                    <a:lumMod val="75000"/>
                  </a:schemeClr>
                </a:solidFill>
              </a:rPr>
              <a:t> – </a:t>
            </a:r>
            <a:r>
              <a:rPr lang="ru-RU" dirty="0" smtClean="0">
                <a:solidFill>
                  <a:schemeClr val="accent5">
                    <a:lumMod val="75000"/>
                  </a:schemeClr>
                </a:solidFill>
              </a:rPr>
              <a:t>исполняемое подмножество стандартного </a:t>
            </a:r>
            <a:r>
              <a:rPr lang="en-US" dirty="0" smtClean="0">
                <a:solidFill>
                  <a:schemeClr val="accent5">
                    <a:lumMod val="75000"/>
                  </a:schemeClr>
                </a:solidFill>
              </a:rPr>
              <a:t>UML, </a:t>
            </a:r>
            <a:r>
              <a:rPr lang="ru-RU" dirty="0" smtClean="0">
                <a:solidFill>
                  <a:schemeClr val="accent5">
                    <a:lumMod val="75000"/>
                  </a:schemeClr>
                </a:solidFill>
              </a:rPr>
              <a:t>которое может быть использовано для описания структурной и поведенческой семантики систем.</a:t>
            </a:r>
            <a:endParaRPr lang="en-US" dirty="0" smtClean="0">
              <a:solidFill>
                <a:schemeClr val="accent5">
                  <a:lumMod val="75000"/>
                </a:schemeClr>
              </a:solidFill>
            </a:endParaRPr>
          </a:p>
          <a:p>
            <a:pPr lvl="1" algn="just"/>
            <a:endParaRPr lang="en-US" dirty="0" smtClean="0"/>
          </a:p>
          <a:p>
            <a:pPr algn="just"/>
            <a:endParaRPr lang="en-US" dirty="0" smtClean="0"/>
          </a:p>
          <a:p>
            <a:pPr algn="just"/>
            <a:endParaRPr lang="ru-RU" dirty="0"/>
          </a:p>
        </p:txBody>
      </p:sp>
      <p:pic>
        <p:nvPicPr>
          <p:cNvPr id="4" name="Picture 3"/>
          <p:cNvPicPr>
            <a:picLocks noChangeAspect="1"/>
          </p:cNvPicPr>
          <p:nvPr/>
        </p:nvPicPr>
        <p:blipFill>
          <a:blip r:embed="rId3"/>
          <a:stretch>
            <a:fillRect/>
          </a:stretch>
        </p:blipFill>
        <p:spPr>
          <a:xfrm>
            <a:off x="6902824" y="326771"/>
            <a:ext cx="1136466" cy="1191781"/>
          </a:xfrm>
          <a:prstGeom prst="rect">
            <a:avLst/>
          </a:prstGeom>
        </p:spPr>
      </p:pic>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7" name="Content Placeholder 2"/>
          <p:cNvSpPr txBox="1">
            <a:spLocks/>
          </p:cNvSpPr>
          <p:nvPr/>
        </p:nvSpPr>
        <p:spPr>
          <a:xfrm>
            <a:off x="838199" y="2965712"/>
            <a:ext cx="10515600" cy="953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solidFill>
                  <a:schemeClr val="accent2">
                    <a:lumMod val="50000"/>
                  </a:schemeClr>
                </a:solidFill>
              </a:rPr>
              <a:t>Execution Model – </a:t>
            </a:r>
            <a:r>
              <a:rPr lang="ru-RU" dirty="0" smtClean="0">
                <a:solidFill>
                  <a:schemeClr val="accent2">
                    <a:lumMod val="50000"/>
                  </a:schemeClr>
                </a:solidFill>
              </a:rPr>
              <a:t>среда выполнения моделей, реализованных на </a:t>
            </a:r>
            <a:r>
              <a:rPr lang="en-US" dirty="0" err="1" smtClean="0">
                <a:solidFill>
                  <a:schemeClr val="accent2">
                    <a:lumMod val="50000"/>
                  </a:schemeClr>
                </a:solidFill>
              </a:rPr>
              <a:t>fUML</a:t>
            </a:r>
            <a:r>
              <a:rPr lang="en-US" dirty="0" smtClean="0">
                <a:solidFill>
                  <a:schemeClr val="accent2">
                    <a:lumMod val="50000"/>
                  </a:schemeClr>
                </a:solidFill>
              </a:rPr>
              <a:t>.</a:t>
            </a:r>
          </a:p>
          <a:p>
            <a:pPr lvl="1" algn="just"/>
            <a:endParaRPr lang="en-US" dirty="0" smtClean="0"/>
          </a:p>
          <a:p>
            <a:pPr algn="just"/>
            <a:endParaRPr lang="en-US" dirty="0" smtClean="0"/>
          </a:p>
          <a:p>
            <a:pPr algn="just"/>
            <a:endParaRPr lang="ru-RU" dirty="0"/>
          </a:p>
        </p:txBody>
      </p:sp>
      <p:sp>
        <p:nvSpPr>
          <p:cNvPr id="8" name="Content Placeholder 2"/>
          <p:cNvSpPr txBox="1">
            <a:spLocks/>
          </p:cNvSpPr>
          <p:nvPr/>
        </p:nvSpPr>
        <p:spPr>
          <a:xfrm>
            <a:off x="838199" y="3973125"/>
            <a:ext cx="10515600" cy="2202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solidFill>
                  <a:schemeClr val="accent6">
                    <a:lumMod val="50000"/>
                  </a:schemeClr>
                </a:solidFill>
              </a:rPr>
              <a:t>Foundational Model Library – </a:t>
            </a:r>
            <a:r>
              <a:rPr lang="ru-RU" dirty="0" smtClean="0">
                <a:solidFill>
                  <a:schemeClr val="accent6">
                    <a:lumMod val="50000"/>
                  </a:schemeClr>
                </a:solidFill>
              </a:rPr>
              <a:t>набор пользовательских возможностей для использования в </a:t>
            </a:r>
            <a:r>
              <a:rPr lang="en-US" dirty="0" err="1" smtClean="0">
                <a:solidFill>
                  <a:schemeClr val="accent6">
                    <a:lumMod val="50000"/>
                  </a:schemeClr>
                </a:solidFill>
              </a:rPr>
              <a:t>fUML</a:t>
            </a:r>
            <a:r>
              <a:rPr lang="en-US" dirty="0" smtClean="0">
                <a:solidFill>
                  <a:schemeClr val="accent6">
                    <a:lumMod val="50000"/>
                  </a:schemeClr>
                </a:solidFill>
              </a:rPr>
              <a:t>-</a:t>
            </a:r>
            <a:r>
              <a:rPr lang="ru-RU" dirty="0" smtClean="0">
                <a:solidFill>
                  <a:schemeClr val="accent6">
                    <a:lumMod val="50000"/>
                  </a:schemeClr>
                </a:solidFill>
              </a:rPr>
              <a:t>модели:</a:t>
            </a:r>
          </a:p>
          <a:p>
            <a:pPr lvl="1" algn="just"/>
            <a:r>
              <a:rPr lang="ru-RU" dirty="0" smtClean="0">
                <a:solidFill>
                  <a:schemeClr val="accent6">
                    <a:lumMod val="50000"/>
                  </a:schemeClr>
                </a:solidFill>
              </a:rPr>
              <a:t>Типы данных: </a:t>
            </a:r>
            <a:r>
              <a:rPr lang="en-US" dirty="0" smtClean="0">
                <a:solidFill>
                  <a:schemeClr val="accent6">
                    <a:lumMod val="50000"/>
                  </a:schemeClr>
                </a:solidFill>
              </a:rPr>
              <a:t>Boolean, String, Integer</a:t>
            </a:r>
            <a:endParaRPr lang="ru-RU" dirty="0" smtClean="0">
              <a:solidFill>
                <a:schemeClr val="accent6">
                  <a:lumMod val="50000"/>
                </a:schemeClr>
              </a:solidFill>
            </a:endParaRPr>
          </a:p>
          <a:p>
            <a:pPr lvl="1" algn="just"/>
            <a:r>
              <a:rPr lang="ru-RU" dirty="0" smtClean="0">
                <a:solidFill>
                  <a:schemeClr val="accent6">
                    <a:lumMod val="50000"/>
                  </a:schemeClr>
                </a:solidFill>
              </a:rPr>
              <a:t>Поведение: логические, строковые и арифметические функции</a:t>
            </a:r>
          </a:p>
          <a:p>
            <a:pPr lvl="1" algn="just"/>
            <a:r>
              <a:rPr lang="ru-RU" dirty="0" smtClean="0">
                <a:solidFill>
                  <a:schemeClr val="accent6">
                    <a:lumMod val="50000"/>
                  </a:schemeClr>
                </a:solidFill>
              </a:rPr>
              <a:t>Базовый ввод</a:t>
            </a:r>
            <a:r>
              <a:rPr lang="en-US" dirty="0" smtClean="0">
                <a:solidFill>
                  <a:schemeClr val="accent6">
                    <a:lumMod val="50000"/>
                  </a:schemeClr>
                </a:solidFill>
              </a:rPr>
              <a:t>/</a:t>
            </a:r>
            <a:r>
              <a:rPr lang="ru-RU" dirty="0" smtClean="0">
                <a:solidFill>
                  <a:schemeClr val="accent6">
                    <a:lumMod val="50000"/>
                  </a:schemeClr>
                </a:solidFill>
              </a:rPr>
              <a:t>вывод</a:t>
            </a:r>
            <a:endParaRPr lang="en-US" dirty="0" smtClean="0">
              <a:solidFill>
                <a:schemeClr val="accent6">
                  <a:lumMod val="50000"/>
                </a:schemeClr>
              </a:solidFill>
            </a:endParaRPr>
          </a:p>
          <a:p>
            <a:pPr lvl="1" algn="just"/>
            <a:endParaRPr lang="en-US" dirty="0" smtClean="0"/>
          </a:p>
          <a:p>
            <a:pPr algn="just"/>
            <a:endParaRPr lang="en-US" dirty="0" smtClean="0"/>
          </a:p>
          <a:p>
            <a:pPr algn="just"/>
            <a:endParaRPr lang="ru-RU" dirty="0"/>
          </a:p>
        </p:txBody>
      </p:sp>
    </p:spTree>
    <p:extLst>
      <p:ext uri="{BB962C8B-B14F-4D97-AF65-F5344CB8AC3E}">
        <p14:creationId xmlns:p14="http://schemas.microsoft.com/office/powerpoint/2010/main" val="3554827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UML</a:t>
            </a:r>
            <a:r>
              <a:rPr lang="ru-RU" dirty="0" smtClean="0"/>
              <a:t> </a:t>
            </a:r>
            <a:r>
              <a:rPr lang="en-US" dirty="0" smtClean="0"/>
              <a:t>Subset</a:t>
            </a:r>
            <a:endParaRPr lang="ru-RU" dirty="0"/>
          </a:p>
        </p:txBody>
      </p:sp>
      <p:sp>
        <p:nvSpPr>
          <p:cNvPr id="3" name="Content Placeholder 2"/>
          <p:cNvSpPr>
            <a:spLocks noGrp="1"/>
          </p:cNvSpPr>
          <p:nvPr>
            <p:ph idx="1"/>
          </p:nvPr>
        </p:nvSpPr>
        <p:spPr>
          <a:xfrm>
            <a:off x="838200" y="3881065"/>
            <a:ext cx="9224301" cy="1437162"/>
          </a:xfrm>
        </p:spPr>
        <p:txBody>
          <a:bodyPr/>
          <a:lstStyle/>
          <a:p>
            <a:pPr lvl="1" algn="just"/>
            <a:r>
              <a:rPr lang="en-US" dirty="0" smtClean="0"/>
              <a:t>Common behavior –</a:t>
            </a:r>
            <a:r>
              <a:rPr lang="ru-RU" dirty="0" smtClean="0"/>
              <a:t> асинхронные коммуникации (например, сигналы, события, триггеры);</a:t>
            </a:r>
          </a:p>
          <a:p>
            <a:pPr lvl="1" algn="just"/>
            <a:r>
              <a:rPr lang="en-US" dirty="0" smtClean="0"/>
              <a:t>Activities – </a:t>
            </a:r>
            <a:r>
              <a:rPr lang="ru-RU" dirty="0" smtClean="0"/>
              <a:t>деятельность.</a:t>
            </a:r>
            <a:endParaRPr lang="en-US" dirty="0" smtClean="0"/>
          </a:p>
          <a:p>
            <a:pPr lvl="1" algn="just"/>
            <a:endParaRPr lang="ru-RU" dirty="0"/>
          </a:p>
        </p:txBody>
      </p:sp>
      <p:pic>
        <p:nvPicPr>
          <p:cNvPr id="4" name="Рисунок 3">
            <a:extLst>
              <a:ext uri="{FF2B5EF4-FFF2-40B4-BE49-F238E27FC236}">
                <a16:creationId xmlns="" xmlns:a16="http://schemas.microsoft.com/office/drawing/2014/main" id="{D4991619-E92F-491C-8671-623DE81E4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
        <p:nvSpPr>
          <p:cNvPr id="5" name="TextBox 4"/>
          <p:cNvSpPr txBox="1"/>
          <p:nvPr/>
        </p:nvSpPr>
        <p:spPr>
          <a:xfrm>
            <a:off x="838200" y="1690688"/>
            <a:ext cx="7650877" cy="584775"/>
          </a:xfrm>
          <a:prstGeom prst="rect">
            <a:avLst/>
          </a:prstGeom>
          <a:noFill/>
        </p:spPr>
        <p:txBody>
          <a:bodyPr wrap="none" rtlCol="0">
            <a:spAutoFit/>
          </a:bodyPr>
          <a:lstStyle/>
          <a:p>
            <a:r>
              <a:rPr lang="ru-RU" sz="3200" dirty="0" smtClean="0">
                <a:solidFill>
                  <a:srgbClr val="7030A0"/>
                </a:solidFill>
              </a:rPr>
              <a:t>Объектно-ориентированные возможности</a:t>
            </a:r>
            <a:endParaRPr lang="ru-RU" sz="3200" dirty="0">
              <a:solidFill>
                <a:srgbClr val="7030A0"/>
              </a:solidFill>
            </a:endParaRPr>
          </a:p>
        </p:txBody>
      </p:sp>
      <p:sp>
        <p:nvSpPr>
          <p:cNvPr id="6" name="TextBox 5"/>
          <p:cNvSpPr txBox="1"/>
          <p:nvPr/>
        </p:nvSpPr>
        <p:spPr>
          <a:xfrm>
            <a:off x="1145599" y="2275463"/>
            <a:ext cx="422974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Kernel – </a:t>
            </a:r>
            <a:r>
              <a:rPr lang="ru-RU" sz="2400" dirty="0" smtClean="0"/>
              <a:t>классы, ассоциации</a:t>
            </a:r>
            <a:endParaRPr lang="ru-RU" sz="2400" dirty="0"/>
          </a:p>
        </p:txBody>
      </p:sp>
      <p:sp>
        <p:nvSpPr>
          <p:cNvPr id="7" name="TextBox 6"/>
          <p:cNvSpPr txBox="1"/>
          <p:nvPr/>
        </p:nvSpPr>
        <p:spPr>
          <a:xfrm>
            <a:off x="838200" y="3085721"/>
            <a:ext cx="5325112" cy="584775"/>
          </a:xfrm>
          <a:prstGeom prst="rect">
            <a:avLst/>
          </a:prstGeom>
          <a:noFill/>
        </p:spPr>
        <p:txBody>
          <a:bodyPr wrap="none" rtlCol="0">
            <a:spAutoFit/>
          </a:bodyPr>
          <a:lstStyle/>
          <a:p>
            <a:r>
              <a:rPr lang="ru-RU" sz="3200" dirty="0" smtClean="0">
                <a:solidFill>
                  <a:srgbClr val="7030A0"/>
                </a:solidFill>
              </a:rPr>
              <a:t>Поведенческие возможности</a:t>
            </a:r>
            <a:endParaRPr lang="ru-RU" sz="3200" dirty="0">
              <a:solidFill>
                <a:srgbClr val="7030A0"/>
              </a:solidFill>
            </a:endParaRPr>
          </a:p>
        </p:txBody>
      </p:sp>
    </p:spTree>
    <p:extLst>
      <p:ext uri="{BB962C8B-B14F-4D97-AF65-F5344CB8AC3E}">
        <p14:creationId xmlns:p14="http://schemas.microsoft.com/office/powerpoint/2010/main" val="3407506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a:t>
            </a:r>
            <a:r>
              <a:rPr lang="ru-RU" dirty="0" smtClean="0"/>
              <a:t>. </a:t>
            </a:r>
            <a:r>
              <a:rPr lang="ru-RU" smtClean="0"/>
              <a:t>Алгоритм </a:t>
            </a:r>
            <a:r>
              <a:rPr lang="ru-RU" dirty="0" smtClean="0"/>
              <a:t>быстрой сортировки</a:t>
            </a:r>
            <a:endParaRPr lang="ru-RU" dirty="0"/>
          </a:p>
        </p:txBody>
      </p:sp>
      <p:pic>
        <p:nvPicPr>
          <p:cNvPr id="4" name="Picture 3"/>
          <p:cNvPicPr>
            <a:picLocks noChangeAspect="1"/>
          </p:cNvPicPr>
          <p:nvPr/>
        </p:nvPicPr>
        <p:blipFill>
          <a:blip r:embed="rId3"/>
          <a:stretch>
            <a:fillRect/>
          </a:stretch>
        </p:blipFill>
        <p:spPr>
          <a:xfrm>
            <a:off x="681095" y="1410159"/>
            <a:ext cx="3711365" cy="5126400"/>
          </a:xfrm>
          <a:prstGeom prst="rect">
            <a:avLst/>
          </a:prstGeom>
        </p:spPr>
      </p:pic>
      <p:pic>
        <p:nvPicPr>
          <p:cNvPr id="6" name="Picture 5"/>
          <p:cNvPicPr>
            <a:picLocks noChangeAspect="1"/>
          </p:cNvPicPr>
          <p:nvPr/>
        </p:nvPicPr>
        <p:blipFill>
          <a:blip r:embed="rId4"/>
          <a:stretch>
            <a:fillRect/>
          </a:stretch>
        </p:blipFill>
        <p:spPr>
          <a:xfrm>
            <a:off x="5141554" y="2191394"/>
            <a:ext cx="5608609" cy="2518627"/>
          </a:xfrm>
          <a:prstGeom prst="rect">
            <a:avLst/>
          </a:prstGeom>
        </p:spPr>
      </p:pic>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25710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a:t>
            </a:r>
            <a:endParaRPr lang="ru-RU" dirty="0"/>
          </a:p>
        </p:txBody>
      </p:sp>
      <p:sp>
        <p:nvSpPr>
          <p:cNvPr id="3" name="Content Placeholder 2"/>
          <p:cNvSpPr>
            <a:spLocks noGrp="1"/>
          </p:cNvSpPr>
          <p:nvPr>
            <p:ph idx="1"/>
          </p:nvPr>
        </p:nvSpPr>
        <p:spPr>
          <a:xfrm>
            <a:off x="838200" y="1825625"/>
            <a:ext cx="10515600" cy="1314182"/>
          </a:xfrm>
        </p:spPr>
        <p:txBody>
          <a:bodyPr/>
          <a:lstStyle/>
          <a:p>
            <a:pPr algn="just"/>
            <a:r>
              <a:rPr lang="en-US" dirty="0" smtClean="0"/>
              <a:t>Action Language for </a:t>
            </a:r>
            <a:r>
              <a:rPr lang="en-US" dirty="0" err="1" smtClean="0"/>
              <a:t>fUML</a:t>
            </a:r>
            <a:r>
              <a:rPr lang="en-US" dirty="0" smtClean="0"/>
              <a:t> </a:t>
            </a:r>
            <a:r>
              <a:rPr lang="ru-RU" dirty="0" smtClean="0"/>
              <a:t>(</a:t>
            </a:r>
            <a:r>
              <a:rPr lang="en-US" dirty="0" smtClean="0"/>
              <a:t>ALF</a:t>
            </a:r>
            <a:r>
              <a:rPr lang="ru-RU" dirty="0" smtClean="0"/>
              <a:t>)</a:t>
            </a:r>
            <a:r>
              <a:rPr lang="en-US" dirty="0" smtClean="0"/>
              <a:t> – </a:t>
            </a:r>
            <a:r>
              <a:rPr lang="ru-RU" dirty="0" smtClean="0"/>
              <a:t>текстовое представление элементов </a:t>
            </a:r>
            <a:r>
              <a:rPr lang="en-US" dirty="0" err="1" smtClean="0"/>
              <a:t>fUML</a:t>
            </a:r>
            <a:r>
              <a:rPr lang="en-US" dirty="0" smtClean="0"/>
              <a:t>, </a:t>
            </a:r>
            <a:r>
              <a:rPr lang="ru-RU" dirty="0" smtClean="0"/>
              <a:t>предназначенное для детализации поведения</a:t>
            </a:r>
            <a:r>
              <a:rPr lang="en-US" dirty="0" smtClean="0"/>
              <a:t> </a:t>
            </a:r>
            <a:r>
              <a:rPr lang="ru-RU" dirty="0" smtClean="0"/>
              <a:t>в полной</a:t>
            </a:r>
            <a:r>
              <a:rPr lang="en-US" dirty="0" smtClean="0"/>
              <a:t> </a:t>
            </a:r>
            <a:r>
              <a:rPr lang="ru-RU" dirty="0" smtClean="0"/>
              <a:t>графической </a:t>
            </a:r>
            <a:r>
              <a:rPr lang="en-US" dirty="0" smtClean="0"/>
              <a:t>UML </a:t>
            </a:r>
            <a:r>
              <a:rPr lang="ru-RU" dirty="0" smtClean="0"/>
              <a:t>модели.</a:t>
            </a:r>
            <a:endParaRPr lang="en-US" dirty="0" smtClean="0"/>
          </a:p>
          <a:p>
            <a:endParaRPr lang="ru-RU"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667" y="3274744"/>
            <a:ext cx="5342578" cy="2110648"/>
          </a:xfrm>
          <a:prstGeom prst="rect">
            <a:avLst/>
          </a:prstGeom>
        </p:spPr>
      </p:pic>
      <p:pic>
        <p:nvPicPr>
          <p:cNvPr id="5" name="Рисунок 4">
            <a:extLst>
              <a:ext uri="{FF2B5EF4-FFF2-40B4-BE49-F238E27FC236}">
                <a16:creationId xmlns="" xmlns:a16="http://schemas.microsoft.com/office/drawing/2014/main" id="{D4991619-E92F-491C-8671-623DE81E4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163" y="68465"/>
            <a:ext cx="1207273" cy="593319"/>
          </a:xfrm>
          <a:prstGeom prst="rect">
            <a:avLst/>
          </a:prstGeom>
        </p:spPr>
      </p:pic>
    </p:spTree>
    <p:extLst>
      <p:ext uri="{BB962C8B-B14F-4D97-AF65-F5344CB8AC3E}">
        <p14:creationId xmlns:p14="http://schemas.microsoft.com/office/powerpoint/2010/main" val="1109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6694</TotalTime>
  <Words>2555</Words>
  <Application>Microsoft Office PowerPoint</Application>
  <PresentationFormat>Широкоэкранный</PresentationFormat>
  <Paragraphs>278</Paragraphs>
  <Slides>24</Slides>
  <Notes>22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Calibri Light</vt:lpstr>
      <vt:lpstr>Office Theme</vt:lpstr>
      <vt:lpstr>Презентация PowerPoint</vt:lpstr>
      <vt:lpstr>Режимы использования UML</vt:lpstr>
      <vt:lpstr>UML для программирования</vt:lpstr>
      <vt:lpstr>UML для программирования</vt:lpstr>
      <vt:lpstr>UML для программирования</vt:lpstr>
      <vt:lpstr>Foundational UML</vt:lpstr>
      <vt:lpstr>Foundational UML Subset</vt:lpstr>
      <vt:lpstr>ALF. Алгоритм быстрой сортировки</vt:lpstr>
      <vt:lpstr>ALF</vt:lpstr>
      <vt:lpstr>fUML = ALF</vt:lpstr>
      <vt:lpstr>Papyrus. Пример fUML &amp; ALF</vt:lpstr>
      <vt:lpstr>Papyrus. Пример fUML &amp; ALF</vt:lpstr>
      <vt:lpstr>Papyrus. Пример fUML &amp; ALF</vt:lpstr>
      <vt:lpstr>fUML – переводчик с UML  на язык разработки</vt:lpstr>
      <vt:lpstr>Фрагмент процесса разработки fUML/ALF</vt:lpstr>
      <vt:lpstr>Области применения fUML</vt:lpstr>
      <vt:lpstr>Области применения fUML</vt:lpstr>
      <vt:lpstr>Области применения fUML</vt:lpstr>
      <vt:lpstr>Области применения fUML</vt:lpstr>
      <vt:lpstr>Области применения fUML</vt:lpstr>
      <vt:lpstr>Заключение</vt:lpstr>
      <vt:lpstr>Бонус. Как настроить ALF в Papyrus</vt:lpstr>
      <vt:lpstr>Презентация PowerPoint</vt:lpstr>
      <vt:lpstr>Список источников</vt:lpstr>
    </vt:vector>
  </TitlesOfParts>
  <Company>Kaspersky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Lipatova</dc:creator>
  <cp:lastModifiedBy>Владислав Орликов</cp:lastModifiedBy>
  <cp:revision>190</cp:revision>
  <dcterms:created xsi:type="dcterms:W3CDTF">2018-02-06T07:00:50Z</dcterms:created>
  <dcterms:modified xsi:type="dcterms:W3CDTF">2018-04-28T06:58:49Z</dcterms:modified>
</cp:coreProperties>
</file>