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ae5585ed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ae5585ed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мы так живем уже полтора года - что это живой вариант, в который мы тоже вносим разные изменения в процессе использования (не прибит гвоздями)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9aaf9127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9aaf9127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мы так живем уже полтора года - что это живой вариант, в который мы тоже вносим разные изменения в процессе использования (не прибит гвоздями)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ae5585ed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ae5585ed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Гипотеза - основная сущность во фреймворке, по сути мы любые наши предположения высказываем через эксперименты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ae5585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ae5585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Тут будет про каждую из частей - что это, зачем и почему.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e1d7db8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e1d7db8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https://trello.com/c/tBBKB5k8/679-35-%D0%BB%D0%B8%D1%87%D0%BD%D1%8B%D0%B9-%D0%BA%D0%BE%D0%BD%D1%81%D1%83%D0%BB%D1%8C%D1%82%D0%B0%D0%BD%D1%82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ae5585ed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ae5585ed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Данный фреймворк был бы неполным, если мы рассматривали бы только новую функциональность.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Поэтому любая деятельность компании - связанная/несвязанная с продуктом проходит через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e1d7db87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e1d7db87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https://trello.com/c/B3M2sKDu/747-30-%D1%81%D0%BA%D0%BE%D1%80%D0%BE%D1%81%D1%82%D1%8C-%D0%B7%D0%B0%D0%B3%D1%80%D1%83%D0%B7%D0%BA%D0%B8-%D1%81%D1%82%D1%80%D0%B0%D0%BD%D0%B8%D1%86-%D0%BD%D0%B0%D1%87%D0%B0%D0%BB%D0%BE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e1d7db87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e1d7db87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https://trello.com/c/UudLacpt/308-230-hr-brand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7b28ec9d3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7b28ec9d3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95959"/>
                </a:solidFill>
              </a:rPr>
              <a:t>Для сравнения гипотез между собой - оценка по ценности, важности, рискам, критичности во времени и затратам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595959"/>
                </a:solidFill>
              </a:rPr>
              <a:t>Очень субъективная оценка, но с общей договоренностью внутри продуктовой команды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7b28ec9d3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7b28ec9d3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7b28ec9d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7b28ec9d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7b28ec9d3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c7b28ec9d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За основу - процесс из Lean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7b28ec9d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7b28ec9d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+2 процессные стадии: масштабирование, поддержка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+2 терминальные стадии: успешная гипотеза, провал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9aaf9127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d9aaf9127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+2 процессные стадии: масштабирование, поддержка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+2 терминальные стадии: успешная гипотеза, провал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9aaf9127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d9aaf9127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+2 процессные стадии: масштабирование, поддержка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+2 терминальные стадии: успешная гипотеза, провал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9aaf9127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9aaf912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+2 процессные стадии: масштабирование, поддержка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+2 терминальные стадии: успешная гипотеза, провал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7b28ec9d3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7b28ec9d3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c7b28ec9d3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c7b28ec9d3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7b28ec9d3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c7b28ec9d3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-"/>
            </a:pPr>
            <a:r>
              <a:rPr lang="en-GB" sz="1000">
                <a:solidFill>
                  <a:srgbClr val="595959"/>
                </a:solidFill>
              </a:rPr>
              <a:t>Вся работа визуализирована на доске</a:t>
            </a:r>
            <a:endParaRPr sz="1000">
              <a:solidFill>
                <a:srgbClr val="595959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-"/>
            </a:pPr>
            <a:r>
              <a:rPr lang="en-GB" sz="1000">
                <a:solidFill>
                  <a:srgbClr val="595959"/>
                </a:solidFill>
              </a:rPr>
              <a:t>Общий фокус указан, как напоминание в столбце Оценки гипотез</a:t>
            </a:r>
            <a:endParaRPr sz="10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7b28ec9d3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c7b28ec9d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c7b28ec9d3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c7b28ec9d3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7b28ec9d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7b28ec9d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7b28ec9d3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c7b28ec9d3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7b28ec9d3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c7b28ec9d3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d9aaf9127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d9aaf9127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d9aaf91275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d9aaf9127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“Лебедь, рак и щука”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Какая задача важнее - конкретная на разработку? Или вот эта большая в PR?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Или нужно вообще остановиться и переключиться на генерацию лидов, поскольку эта область сейчас требует больше внимания?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7b28ec9d3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c7b28ec9d3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595959"/>
                </a:solidFill>
              </a:rPr>
              <a:t>По процессу работаем полтора года (до пандемии начали)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595959"/>
                </a:solidFill>
              </a:rPr>
              <a:t>Дополнительный бонус: из частично распределенной команды -&gt; полностью распределенная по необходимости</a:t>
            </a:r>
            <a:endParaRPr sz="4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7b28ec9d3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c7b28ec9d3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ae5585e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ae5585e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Еще пару лет назад у компании было несколько продуктов (терминал, маркетплейс, информационный портал), который жил уже много лет. Всеми бизнесовыми задачами занимались 2 человека в компании: именно они решали вопросы “что и как мы делаем?”, “какую рекламу куда даем?”, понимали по своим метрикам - все ли идет хорошо или нет.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Но время шло, в компании вот-вот должен был появиться еще один продукт, примерно тогда же пришло понимание, что необходим рост и количественный и качественный (с выделением ответственных) в узко-специализированных местах особенно.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ae5585ed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ae5585ed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По итогу были кроме уже существующих подразделений и команд были выделены направления, в которых была явная потребность в помощи. Так появились явно выделенные направления видео-контента, маркетинга, юристов, 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Как итог общая команда работы над продуктом в компании росла, это требовало все больше и больше затрат на координацию и приоритезацию.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ae5585ed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ae5585ed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Увеличилось количество команд в компании - как функциональных, так и кросс-функциональных (например, команды разработки внутри себя включают разных специалистов).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Появились отдельные ответственные за каждую из сфер: дизайн+UX, разработка, PR, контент, генерация лидов, аналитика результатов,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Из ответственных за сферы и собрали продуктовую команду. От каждой из команд был минимум один представитель (для команд разработки - Product Owner).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Таким образом для уже существующего продукта команда стала включать около 10 человек.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ae5585ed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ae5585ed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“Количество людей растет - больше времени нужно, чтоб понять, что именно они делают, что им делать дальше”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Если раньше 2 человека справлялись с координацией, сейчас специализированные команды выросли. Это привело к увеличению количества возникающих вопросов.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Каждый из вопросов требовал погружения, ресурсов, ответов - заниматься своими задачами по развитию продукта возможности уже не было.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ae5585ed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ae5585ed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“Лебедь, рак и щука”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Какая задача важнее - конкретная на разработку? Или вот эта большая в PR?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Или нужно вообще остановиться и переключиться на генерацию лидов, поскольку эта область сейчас требует больше внимания?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9aaf912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9aaf912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“Лебедь, рак и щука”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Какая задача важнее - конкретная на разработку? Или вот эта большая в PR?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Или нужно вообще остановиться и переключиться на генерацию лидов, поскольку эта область сейчас требует больше внимания?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8.png"/><Relationship Id="rId8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21.png"/><Relationship Id="rId8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107600"/>
            <a:ext cx="8520600" cy="296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Продуктовая работа с гипотезами</a:t>
            </a:r>
            <a:endParaRPr sz="40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Выбор системы организации работ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783425"/>
            <a:ext cx="61623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Критерии: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-</a:t>
            </a:r>
            <a:r>
              <a:rPr lang="en-GB"/>
              <a:t> быстрота изменений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- гибкость</a:t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Выбор системы организации работ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783425"/>
            <a:ext cx="61623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Lean - за основу, адаптируем под себя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Гипотеза. Определение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Некоторое предположение об устройстве мира, которое может быть подтверждено или опровергнуто при помощи эксперимента, влияющего на измеримую метрику</a:t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Важные части гипотезы?</a:t>
            </a:r>
            <a:endParaRPr/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Причина возникновения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Предположение (если ..., то ...)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Эксперимент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Действия в рамках эксперимента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Метрики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Пользователи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План действий по результатам эксперимента (и успех, и неудача)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Гипотезы</a:t>
            </a:r>
            <a:r>
              <a:rPr lang="en-GB"/>
              <a:t>: примеры</a:t>
            </a:r>
            <a:endParaRPr/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1471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Отправка отложенного письма пользователям после регистрации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 rotWithShape="1">
          <a:blip r:embed="rId5">
            <a:alphaModFix/>
          </a:blip>
          <a:srcRect b="0" l="0" r="24936" t="29706"/>
          <a:stretch/>
        </p:blipFill>
        <p:spPr>
          <a:xfrm>
            <a:off x="311725" y="1575100"/>
            <a:ext cx="2764009" cy="18860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5" name="Google Shape;165;p26"/>
          <p:cNvPicPr preferRelativeResize="0"/>
          <p:nvPr/>
        </p:nvPicPr>
        <p:blipFill rotWithShape="1">
          <a:blip r:embed="rId6">
            <a:alphaModFix/>
          </a:blip>
          <a:srcRect b="0" l="0" r="27230" t="0"/>
          <a:stretch/>
        </p:blipFill>
        <p:spPr>
          <a:xfrm>
            <a:off x="3265288" y="1575100"/>
            <a:ext cx="2764001" cy="340030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6" name="Google Shape;166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8875" y="1575100"/>
            <a:ext cx="2764000" cy="11845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7" name="Google Shape;167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18875" y="2976200"/>
            <a:ext cx="2764000" cy="130374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Гипотезы</a:t>
            </a:r>
            <a:endParaRPr/>
          </a:p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Любая деятельность компании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Создаем что-то новое в продукте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Улучшаем что-то в продукте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Делаем что-то не в самом продукте, а в окружении/обеспечении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Гипотезы: примеры</a:t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Изменение технической реализации фронтенда</a:t>
            </a:r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5">
            <a:alphaModFix/>
          </a:blip>
          <a:srcRect b="0" l="0" r="24602" t="0"/>
          <a:stretch/>
        </p:blipFill>
        <p:spPr>
          <a:xfrm>
            <a:off x="779125" y="1550275"/>
            <a:ext cx="2069176" cy="2220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5" name="Google Shape;185;p28"/>
          <p:cNvPicPr preferRelativeResize="0"/>
          <p:nvPr/>
        </p:nvPicPr>
        <p:blipFill rotWithShape="1">
          <a:blip r:embed="rId6">
            <a:alphaModFix/>
          </a:blip>
          <a:srcRect b="0" l="0" r="24602" t="0"/>
          <a:stretch/>
        </p:blipFill>
        <p:spPr>
          <a:xfrm>
            <a:off x="779125" y="3878400"/>
            <a:ext cx="2069176" cy="6044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6" name="Google Shape;186;p28"/>
          <p:cNvPicPr preferRelativeResize="0"/>
          <p:nvPr/>
        </p:nvPicPr>
        <p:blipFill rotWithShape="1">
          <a:blip r:embed="rId7">
            <a:alphaModFix/>
          </a:blip>
          <a:srcRect b="0" l="0" r="24800" t="0"/>
          <a:stretch/>
        </p:blipFill>
        <p:spPr>
          <a:xfrm>
            <a:off x="3209325" y="1550275"/>
            <a:ext cx="2519945" cy="29424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7" name="Google Shape;18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90300" y="1558750"/>
            <a:ext cx="2234841" cy="2203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8" name="Google Shape;188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90300" y="3887850"/>
            <a:ext cx="2234850" cy="5855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Гипотезы: примеры</a:t>
            </a:r>
            <a:endParaRPr/>
          </a:p>
        </p:txBody>
      </p:sp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HR brand компании </a:t>
            </a:r>
            <a:endParaRPr/>
          </a:p>
        </p:txBody>
      </p:sp>
      <p:pic>
        <p:nvPicPr>
          <p:cNvPr id="195" name="Google Shape;1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5">
            <a:alphaModFix/>
          </a:blip>
          <a:srcRect b="0" l="0" r="25997" t="0"/>
          <a:stretch/>
        </p:blipFill>
        <p:spPr>
          <a:xfrm>
            <a:off x="223600" y="1540650"/>
            <a:ext cx="2344902" cy="1946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8" name="Google Shape;198;p29"/>
          <p:cNvPicPr preferRelativeResize="0"/>
          <p:nvPr/>
        </p:nvPicPr>
        <p:blipFill rotWithShape="1">
          <a:blip r:embed="rId6">
            <a:alphaModFix/>
          </a:blip>
          <a:srcRect b="0" l="0" r="25389" t="0"/>
          <a:stretch/>
        </p:blipFill>
        <p:spPr>
          <a:xfrm>
            <a:off x="2823850" y="1536477"/>
            <a:ext cx="2807833" cy="1946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9" name="Google Shape;19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87025" y="1536489"/>
            <a:ext cx="3097675" cy="19333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0" name="Google Shape;20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87025" y="3570325"/>
            <a:ext cx="3097676" cy="144079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WSJF: Сравнение гипотез между собой </a:t>
            </a:r>
            <a:endParaRPr/>
          </a:p>
        </p:txBody>
      </p:sp>
      <p:sp>
        <p:nvSpPr>
          <p:cNvPr id="206" name="Google Shape;20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50">
                <a:solidFill>
                  <a:schemeClr val="dk1"/>
                </a:solidFill>
              </a:rPr>
              <a:t>Weighted Shortest Job First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8262" y="2999324"/>
            <a:ext cx="5727474" cy="13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31700" y="1724825"/>
            <a:ext cx="2280599" cy="116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WSJF: Примеры</a:t>
            </a:r>
            <a:endParaRPr/>
          </a:p>
        </p:txBody>
      </p:sp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Из 3 примеров ранее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375" y="2083850"/>
            <a:ext cx="3449851" cy="153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0" name="Google Shape;22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1249" y="2083849"/>
            <a:ext cx="2538281" cy="15360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1" name="Google Shape;22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2550" y="2083850"/>
            <a:ext cx="2646575" cy="15361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2" name="Google Shape;222;p31"/>
          <p:cNvSpPr txBox="1"/>
          <p:nvPr/>
        </p:nvSpPr>
        <p:spPr>
          <a:xfrm>
            <a:off x="158375" y="1683650"/>
            <a:ext cx="37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</a:t>
            </a:r>
            <a:endParaRPr/>
          </a:p>
        </p:txBody>
      </p:sp>
      <p:sp>
        <p:nvSpPr>
          <p:cNvPr id="223" name="Google Shape;223;p31"/>
          <p:cNvSpPr txBox="1"/>
          <p:nvPr/>
        </p:nvSpPr>
        <p:spPr>
          <a:xfrm>
            <a:off x="3711250" y="1683650"/>
            <a:ext cx="37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endParaRPr/>
          </a:p>
        </p:txBody>
      </p:sp>
      <p:sp>
        <p:nvSpPr>
          <p:cNvPr id="224" name="Google Shape;224;p31"/>
          <p:cNvSpPr txBox="1"/>
          <p:nvPr/>
        </p:nvSpPr>
        <p:spPr>
          <a:xfrm>
            <a:off x="6352550" y="1683650"/>
            <a:ext cx="37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678450" y="3092575"/>
            <a:ext cx="3999900" cy="39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Алик Курдюков</a:t>
            </a:r>
            <a:endParaRPr sz="250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/>
              <a:t>CTO, United Traders</a:t>
            </a:r>
            <a:endParaRPr sz="180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5206300" y="3092575"/>
            <a:ext cx="3999900" cy="39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Тая Толстунова</a:t>
            </a:r>
            <a:endParaRPr sz="250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/>
              <a:t>Head of QA, </a:t>
            </a:r>
            <a:r>
              <a:rPr lang="en-GB" sz="1800"/>
              <a:t>United Traders</a:t>
            </a:r>
            <a:endParaRPr sz="180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450" y="654025"/>
            <a:ext cx="1819613" cy="242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0249" y="654033"/>
            <a:ext cx="2092601" cy="242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Процесс</a:t>
            </a:r>
            <a:endParaRPr/>
          </a:p>
        </p:txBody>
      </p:sp>
      <p:pic>
        <p:nvPicPr>
          <p:cNvPr id="230" name="Google Shape;23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775" y="1396700"/>
            <a:ext cx="8470450" cy="29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Представление процесса - доска в Trello</a:t>
            </a:r>
            <a:endParaRPr/>
          </a:p>
        </p:txBody>
      </p:sp>
      <p:pic>
        <p:nvPicPr>
          <p:cNvPr id="238" name="Google Shape;2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151" y="1193377"/>
            <a:ext cx="6662851" cy="972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41" name="Google Shape;24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0575" y="2341773"/>
            <a:ext cx="6662851" cy="83610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42" name="Google Shape;242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1650" y="3353525"/>
            <a:ext cx="6640650" cy="972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Представление процесса - доска в Trello</a:t>
            </a:r>
            <a:endParaRPr/>
          </a:p>
        </p:txBody>
      </p:sp>
      <p:sp>
        <p:nvSpPr>
          <p:cNvPr id="248" name="Google Shape;24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Масштабирование</a:t>
            </a:r>
            <a:endParaRPr sz="2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Процесс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Условие окончания работ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Бюджет</a:t>
            </a:r>
            <a:endParaRPr/>
          </a:p>
        </p:txBody>
      </p:sp>
      <p:pic>
        <p:nvPicPr>
          <p:cNvPr id="249" name="Google Shape;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Представление процесса - доска в Trello</a:t>
            </a:r>
            <a:endParaRPr/>
          </a:p>
        </p:txBody>
      </p:sp>
      <p:sp>
        <p:nvSpPr>
          <p:cNvPr id="256" name="Google Shape;256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Поддержка</a:t>
            </a:r>
            <a:endParaRPr sz="2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Процесс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Сохранение на прежнем уровне метрики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Бюджет</a:t>
            </a:r>
            <a:endParaRPr/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Представление процесса - доска в Trello</a:t>
            </a:r>
            <a:endParaRPr/>
          </a:p>
        </p:txBody>
      </p:sp>
      <p:sp>
        <p:nvSpPr>
          <p:cNvPr id="264" name="Google Shape;264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Терминальные стадии</a:t>
            </a:r>
            <a:endParaRPr sz="2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Успешная гипотеза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Провал</a:t>
            </a:r>
            <a:endParaRPr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Правила</a:t>
            </a:r>
            <a:endParaRPr/>
          </a:p>
        </p:txBody>
      </p:sp>
      <p:sp>
        <p:nvSpPr>
          <p:cNvPr id="272" name="Google Shape;27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Встреча раз в неделю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Чтение доски: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движемся справа налево сверху вниз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карточки двигаются только вправо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для каждой карточки отвечаем на вопрос “что нужно сделать, чтобы карточка оказалась правее”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/>
              <a:t>Discovery &amp; delivery kanban</a:t>
            </a:r>
            <a:endParaRPr i="1"/>
          </a:p>
        </p:txBody>
      </p:sp>
      <p:pic>
        <p:nvPicPr>
          <p:cNvPr id="273" name="Google Shape;27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Ответственный за гипотезу</a:t>
            </a:r>
            <a:endParaRPr/>
          </a:p>
        </p:txBody>
      </p:sp>
      <p:sp>
        <p:nvSpPr>
          <p:cNvPr id="280" name="Google Shape;280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Особенность роли: для каждой гипотезы один, по возможности не меняется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/>
              <a:t>Задача</a:t>
            </a:r>
            <a:r>
              <a:rPr lang="en-GB"/>
              <a:t>: довести гипотезу до результата (до терминальной стадии)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/>
              <a:t>Возможности</a:t>
            </a:r>
            <a:r>
              <a:rPr lang="en-GB"/>
              <a:t>: привлечение других специалистов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/>
              <a:t>На еженедельной встрече</a:t>
            </a:r>
            <a:r>
              <a:rPr lang="en-GB"/>
              <a:t>: отчитывается за продвижение</a:t>
            </a:r>
            <a:endParaRPr/>
          </a:p>
        </p:txBody>
      </p:sp>
      <p:pic>
        <p:nvPicPr>
          <p:cNvPr id="281" name="Google Shape;2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Общий фокус продуктовой команды</a:t>
            </a:r>
            <a:endParaRPr/>
          </a:p>
        </p:txBody>
      </p:sp>
      <p:sp>
        <p:nvSpPr>
          <p:cNvPr id="288" name="Google Shape;28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Вся работа визуализирована на доске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Общий фокус указан, как напоминание в столбце Оценки гипотез</a:t>
            </a:r>
            <a:endParaRPr/>
          </a:p>
        </p:txBody>
      </p:sp>
      <p:pic>
        <p:nvPicPr>
          <p:cNvPr id="289" name="Google Shape;2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Исключения	</a:t>
            </a:r>
            <a:endParaRPr/>
          </a:p>
        </p:txBody>
      </p:sp>
      <p:sp>
        <p:nvSpPr>
          <p:cNvPr id="296" name="Google Shape;296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Есть возможность взять гипотезу вне плана и/или не до конца оформленную - 1 в месяц на команду.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Чаще всего это гипотеза с интуитивным “должно быть выгодно”, но с отсутствием дешевой проверки</a:t>
            </a:r>
            <a:endParaRPr/>
          </a:p>
        </p:txBody>
      </p:sp>
      <p:pic>
        <p:nvPicPr>
          <p:cNvPr id="297" name="Google Shape;29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Процесс не меняется? (Ретроспектива)</a:t>
            </a:r>
            <a:endParaRPr/>
          </a:p>
        </p:txBody>
      </p:sp>
      <p:sp>
        <p:nvSpPr>
          <p:cNvPr id="304" name="Google Shape;304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Что и как обсуждаем, что по итогам может меняться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Насколько системно и часто по времени</a:t>
            </a:r>
            <a:endParaRPr/>
          </a:p>
        </p:txBody>
      </p:sp>
      <p:pic>
        <p:nvPicPr>
          <p:cNvPr id="305" name="Google Shape;3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United Traders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Инвестиционная компания, финтех &gt;10лет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Делаем платформу для инвестиций в частные компании на ранних стадиях (OTC, pre-IPO, IPO).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Полностью распределенная команда разработки </a:t>
            </a:r>
            <a:br>
              <a:rPr lang="en-GB"/>
            </a:br>
            <a:r>
              <a:rPr lang="en-GB"/>
              <a:t>и частично распределенная продуктовая команда.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0676" y="3221751"/>
            <a:ext cx="1718876" cy="171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Примеры применения ретроспективы (3 месяца назад)</a:t>
            </a:r>
            <a:endParaRPr/>
          </a:p>
        </p:txBody>
      </p:sp>
      <p:sp>
        <p:nvSpPr>
          <p:cNvPr id="312" name="Google Shape;312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Сбор данных vs масштабирование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Карточки иногда приводят к постоянным действиям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Сейчас у карточек 3 терминальных состояния: успех/провал/масштабирование</a:t>
            </a:r>
            <a:endParaRPr/>
          </a:p>
        </p:txBody>
      </p:sp>
      <p:pic>
        <p:nvPicPr>
          <p:cNvPr id="313" name="Google Shape;3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Как во все это вовлечены команды специалистов</a:t>
            </a:r>
            <a:endParaRPr/>
          </a:p>
        </p:txBody>
      </p:sp>
      <p:sp>
        <p:nvSpPr>
          <p:cNvPr id="320" name="Google Shape;320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Однозначные линки между эпиками в JIRA и гипотезами в Trello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На следующий день после продуктовых встрече PrO проходятся по доске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В продуктовой команде есть представители команд разработки (как правило, PrO), они же управляют приоритетами внутри команды разработки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Текущие открытые вопросы</a:t>
            </a:r>
            <a:endParaRPr/>
          </a:p>
        </p:txBody>
      </p:sp>
      <p:sp>
        <p:nvSpPr>
          <p:cNvPr id="328" name="Google Shape;328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Правила перехода между статусами </a:t>
            </a:r>
            <a:r>
              <a:rPr lang="en-GB"/>
              <a:t>не очевидны</a:t>
            </a:r>
            <a:r>
              <a:rPr lang="en-GB"/>
              <a:t>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сбор данных -&gt; масштабирование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масштабирование -&gt; поддержка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сбор данных -&gt; поддержка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Сложно было внедрять любые изменения - командам это больно :)</a:t>
            </a:r>
            <a:endParaRPr/>
          </a:p>
        </p:txBody>
      </p:sp>
      <p:pic>
        <p:nvPicPr>
          <p:cNvPr id="329" name="Google Shape;32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Проблематика. </a:t>
            </a:r>
            <a:r>
              <a:rPr lang="en-GB">
                <a:solidFill>
                  <a:srgbClr val="FF0000"/>
                </a:solidFill>
              </a:rPr>
              <a:t>Итоги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6" name="Google Shape;336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Для привлечения специалиста нужен апрув от наименьшего общего руководителя. </a:t>
            </a:r>
            <a:r>
              <a:rPr lang="en-GB">
                <a:solidFill>
                  <a:srgbClr val="FF0000"/>
                </a:solidFill>
              </a:rPr>
              <a:t>Гипотеза - коллективное решение</a:t>
            </a:r>
            <a:endParaRPr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Перетягивание одеял - приоритеты разнокалиберных и разноплановых задач стали неясны. </a:t>
            </a:r>
            <a:r>
              <a:rPr lang="en-GB">
                <a:solidFill>
                  <a:srgbClr val="FF0000"/>
                </a:solidFill>
              </a:rPr>
              <a:t>Единая система оценка и приоритезации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Расфокус продуктовой команды - каждый делает то, что просто/разумно. </a:t>
            </a:r>
            <a:r>
              <a:rPr lang="en-GB">
                <a:solidFill>
                  <a:srgbClr val="FF0000"/>
                </a:solidFill>
              </a:rPr>
              <a:t>Единый фокус, коллективное решение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337" name="Google Shape;33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Выводы</a:t>
            </a:r>
            <a:endParaRPr/>
          </a:p>
        </p:txBody>
      </p:sp>
      <p:sp>
        <p:nvSpPr>
          <p:cNvPr id="344" name="Google Shape;344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Процесс - набор кубиков, а не серебряная пуля. Попробуйте собрать набор под свои нужды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Спасибо &amp; контакты</a:t>
            </a:r>
            <a:endParaRPr/>
          </a:p>
        </p:txBody>
      </p:sp>
      <p:pic>
        <p:nvPicPr>
          <p:cNvPr id="352" name="Google Shape;35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7"/>
          <p:cNvSpPr txBox="1"/>
          <p:nvPr>
            <p:ph idx="1" type="body"/>
          </p:nvPr>
        </p:nvSpPr>
        <p:spPr>
          <a:xfrm>
            <a:off x="616250" y="2383425"/>
            <a:ext cx="3999900" cy="39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Алик </a:t>
            </a:r>
            <a:endParaRPr sz="250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500"/>
              <a:t>https://t.me/AlikKurdyukov</a:t>
            </a:r>
            <a:endParaRPr sz="1500"/>
          </a:p>
        </p:txBody>
      </p:sp>
      <p:sp>
        <p:nvSpPr>
          <p:cNvPr id="355" name="Google Shape;355;p47"/>
          <p:cNvSpPr txBox="1"/>
          <p:nvPr>
            <p:ph idx="1" type="body"/>
          </p:nvPr>
        </p:nvSpPr>
        <p:spPr>
          <a:xfrm>
            <a:off x="5030875" y="2383425"/>
            <a:ext cx="3999900" cy="39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Тая</a:t>
            </a:r>
            <a:endParaRPr sz="250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500"/>
              <a:t>https://t.me/tthaya</a:t>
            </a:r>
            <a:endParaRPr sz="1500"/>
          </a:p>
        </p:txBody>
      </p:sp>
      <p:sp>
        <p:nvSpPr>
          <p:cNvPr id="356" name="Google Shape;356;p47"/>
          <p:cNvSpPr txBox="1"/>
          <p:nvPr/>
        </p:nvSpPr>
        <p:spPr>
          <a:xfrm>
            <a:off x="3540950" y="45341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0000FF"/>
                </a:solidFill>
              </a:rPr>
              <a:t>unitedtraders.com</a:t>
            </a:r>
            <a:endParaRPr u="sng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Начало (до 2019 года)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Раньше бизнесовыми задачами занимались 2 человека.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Масштабирование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Н</a:t>
            </a:r>
            <a:r>
              <a:rPr lang="en-GB"/>
              <a:t>еобходимость масштабирования продукта: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Бизнес - новые продукты для клиентов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Реклама - новые способы продвижения </a:t>
            </a:r>
            <a:r>
              <a:rPr i="1" lang="en-GB"/>
              <a:t>(</a:t>
            </a:r>
            <a:r>
              <a:rPr i="1" lang="en-GB"/>
              <a:t>маркетинг, PR, видео)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Состав команды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Ответственность за свои сферы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Разработка и поддержка, анализ фин.рынков, юридические вопросы, PR, content (text, video), лидген, продуктовая аналитика, ...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Проблематика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Для привлечения специалиста нужен апрув от наименьшего общего руководителя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Проблематика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999999"/>
                </a:solidFill>
              </a:rPr>
              <a:t>Для привлечения специалиста нужен апрув от наименьшего общего руководителя</a:t>
            </a:r>
            <a:endParaRPr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Перетягивание одеял - приоритеты разнокалиберных и разноплановых задач стали неясны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Проблематика 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Для привлечения специалиста нужен апрув от наименьшего общего руководителя</a:t>
            </a:r>
            <a:endParaRPr>
              <a:solidFill>
                <a:srgbClr val="999999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Перетягивание одеял - приоритеты разнокалиберных и разноплановых задач стали неясны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Расфокус продуктовой команды - каждый делает то, что просто/разумно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7451" y="0"/>
            <a:ext cx="1346552" cy="66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24900"/>
            <a:ext cx="2280600" cy="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