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78" r:id="rId3"/>
    <p:sldId id="377" r:id="rId4"/>
    <p:sldId id="340" r:id="rId5"/>
    <p:sldId id="314" r:id="rId6"/>
    <p:sldId id="379" r:id="rId7"/>
    <p:sldId id="384" r:id="rId8"/>
    <p:sldId id="359" r:id="rId9"/>
    <p:sldId id="369" r:id="rId10"/>
    <p:sldId id="341" r:id="rId11"/>
    <p:sldId id="376" r:id="rId12"/>
    <p:sldId id="320" r:id="rId13"/>
    <p:sldId id="371" r:id="rId14"/>
    <p:sldId id="385" r:id="rId15"/>
    <p:sldId id="351" r:id="rId16"/>
    <p:sldId id="308" r:id="rId17"/>
    <p:sldId id="321" r:id="rId18"/>
    <p:sldId id="350" r:id="rId19"/>
    <p:sldId id="354" r:id="rId20"/>
    <p:sldId id="323" r:id="rId21"/>
    <p:sldId id="373" r:id="rId22"/>
    <p:sldId id="380" r:id="rId23"/>
    <p:sldId id="374" r:id="rId24"/>
    <p:sldId id="381" r:id="rId25"/>
    <p:sldId id="356" r:id="rId26"/>
    <p:sldId id="345" r:id="rId27"/>
    <p:sldId id="324" r:id="rId28"/>
    <p:sldId id="328" r:id="rId29"/>
    <p:sldId id="332" r:id="rId30"/>
    <p:sldId id="357" r:id="rId31"/>
    <p:sldId id="352" r:id="rId32"/>
    <p:sldId id="309" r:id="rId33"/>
    <p:sldId id="361" r:id="rId34"/>
    <p:sldId id="334" r:id="rId35"/>
    <p:sldId id="330" r:id="rId36"/>
    <p:sldId id="329" r:id="rId37"/>
    <p:sldId id="383" r:id="rId38"/>
    <p:sldId id="382" r:id="rId39"/>
    <p:sldId id="363" r:id="rId40"/>
    <p:sldId id="311" r:id="rId41"/>
    <p:sldId id="358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DE5"/>
    <a:srgbClr val="E46C0A"/>
    <a:srgbClr val="006600"/>
    <a:srgbClr val="FFFFFF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1" autoAdjust="0"/>
    <p:restoredTop sz="85381" autoAdjust="0"/>
  </p:normalViewPr>
  <p:slideViewPr>
    <p:cSldViewPr>
      <p:cViewPr varScale="1">
        <p:scale>
          <a:sx n="108" d="100"/>
          <a:sy n="108" d="100"/>
        </p:scale>
        <p:origin x="61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570"/>
    </p:cViewPr>
  </p:sorterViewPr>
  <p:notesViewPr>
    <p:cSldViewPr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27594050743657"/>
          <c:y val="9.519255129529329E-3"/>
          <c:w val="0.65144601924759404"/>
          <c:h val="0.9301921290501182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кол-во голосов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4-4DBD-BE1A-96CDAAE9DE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9B4-4DBD-BE1A-96CDAAE9DE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4-4DBD-BE1A-96CDAAE9DE0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1B45D-9F99-4184-9012-EB0C33492D19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26D7F-2D65-4495-9E18-4E3D817AF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39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4F7E-2A86-46E1-81F3-1D7CB250E9E6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BB6D-3102-4938-A0BE-C73099B69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1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264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17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110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22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133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37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891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126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172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199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78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71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619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С</a:t>
            </a:r>
            <a:r>
              <a:rPr lang="ru-RU" baseline="0" dirty="0" smtClean="0"/>
              <a:t> одной стороны было прикольно, с другой это стресс.</a:t>
            </a:r>
          </a:p>
          <a:p>
            <a:pPr>
              <a:buFont typeface="Arial" charset="0"/>
              <a:buNone/>
            </a:pPr>
            <a:r>
              <a:rPr lang="ru-RU" baseline="0" dirty="0" smtClean="0"/>
              <a:t>Срок отсчитывался от выбранной даты начала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1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С</a:t>
            </a:r>
            <a:r>
              <a:rPr lang="ru-RU" baseline="0" dirty="0" smtClean="0"/>
              <a:t> одной стороны было прикольно, с другой это стресс.</a:t>
            </a:r>
          </a:p>
          <a:p>
            <a:pPr>
              <a:buFont typeface="Arial" charset="0"/>
              <a:buNone/>
            </a:pPr>
            <a:r>
              <a:rPr lang="ru-RU" baseline="0" dirty="0" smtClean="0"/>
              <a:t>Срок отсчитывался от выбранной даты начала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74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632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350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725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8312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31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722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79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65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58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82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500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86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288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Первые два пункта касаются подачи результатов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479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7754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20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096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76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190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648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54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17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853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11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98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2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255573" y="6356351"/>
            <a:ext cx="153617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83499" y="6420811"/>
            <a:ext cx="8544949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416480" y="6438727"/>
            <a:ext cx="1198827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255573" y="6356351"/>
            <a:ext cx="153617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83499" y="6420811"/>
            <a:ext cx="8544949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416480" y="6438727"/>
            <a:ext cx="1198827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255573" y="6356351"/>
            <a:ext cx="153617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83499" y="6420811"/>
            <a:ext cx="8544949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416480" y="6438727"/>
            <a:ext cx="1198827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2255573" y="6356351"/>
            <a:ext cx="153617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583499" y="6420811"/>
            <a:ext cx="8544949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416480" y="6438727"/>
            <a:ext cx="1198827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255573" y="6356351"/>
            <a:ext cx="153617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83499" y="6420811"/>
            <a:ext cx="8544949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416480" y="6438727"/>
            <a:ext cx="1198827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255573" y="6356351"/>
            <a:ext cx="153617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583499" y="6420811"/>
            <a:ext cx="8544949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416480" y="6438727"/>
            <a:ext cx="1198827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255573" y="6356351"/>
            <a:ext cx="153617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83499" y="6420811"/>
            <a:ext cx="8544949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416480" y="6438727"/>
            <a:ext cx="1198827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255573" y="6356351"/>
            <a:ext cx="153617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83499" y="6420811"/>
            <a:ext cx="8544949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416480" y="6438727"/>
            <a:ext cx="1198827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Рисунок 6" descr="add-logo-big.png"/>
          <p:cNvPicPr>
            <a:picLocks noChangeAspect="1"/>
          </p:cNvPicPr>
          <p:nvPr/>
        </p:nvPicPr>
        <p:blipFill>
          <a:blip r:embed="rId13" cstate="print"/>
          <a:srcRect r="70596"/>
          <a:stretch>
            <a:fillRect/>
          </a:stretch>
        </p:blipFill>
        <p:spPr>
          <a:xfrm>
            <a:off x="11701563" y="61216"/>
            <a:ext cx="443109" cy="302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analystdays.ru/ru/talk/58902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xfolio.com/" TargetMode="External"/><Relationship Id="rId4" Type="http://schemas.openxmlformats.org/officeDocument/2006/relationships/hyperlink" Target="http://www.uml2.ru/community/blog/3518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900" y="2357143"/>
            <a:ext cx="9220200" cy="214054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Игра в разработку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ru-RU" b="0" dirty="0"/>
              <a:t>Опыт оценки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ru-RU" b="0" dirty="0" smtClean="0"/>
              <a:t>профессионального </a:t>
            </a:r>
            <a:r>
              <a:rPr lang="ru-RU" b="0" dirty="0"/>
              <a:t>уровня аналитиков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ru-RU" b="0" dirty="0" smtClean="0"/>
              <a:t>в </a:t>
            </a:r>
            <a:r>
              <a:rPr lang="ru-RU" b="0" dirty="0"/>
              <a:t>игровой среде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5600" y="5105400"/>
            <a:ext cx="6400800" cy="12016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Сергей Оводов</a:t>
            </a:r>
          </a:p>
          <a:p>
            <a:r>
              <a:rPr lang="ru-RU" dirty="0" smtClean="0"/>
              <a:t>М13</a:t>
            </a:r>
            <a:endParaRPr lang="en-US" dirty="0" smtClean="0"/>
          </a:p>
          <a:p>
            <a:r>
              <a:rPr lang="en-US" dirty="0" smtClean="0"/>
              <a:t>t.me/osa777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2FDFC9-AAF6-4BEB-98CE-A2D9F12F3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7200"/>
            <a:ext cx="2595736" cy="1271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Методика оценки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11128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219200"/>
            <a:ext cx="8458200" cy="46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Методика оценки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11128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61688"/>
            <a:ext cx="8840835" cy="494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 txBox="1">
            <a:spLocks/>
          </p:cNvSpPr>
          <p:nvPr/>
        </p:nvSpPr>
        <p:spPr>
          <a:xfrm>
            <a:off x="6383756" y="3195105"/>
            <a:ext cx="5427244" cy="2667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E46C0A"/>
                </a:solidFill>
              </a:rPr>
              <a:t>Объективные исходные данные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E46C0A"/>
                </a:solidFill>
              </a:rPr>
              <a:t>Снижаем влияние обстоятельств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E46C0A"/>
                </a:solidFill>
              </a:rPr>
              <a:t>Проверяем весь спектр навыков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E46C0A"/>
              </a:solidFill>
            </a:endParaRPr>
          </a:p>
        </p:txBody>
      </p:sp>
      <p:cxnSp>
        <p:nvCxnSpPr>
          <p:cNvPr id="9" name="Straight Connector 10"/>
          <p:cNvCxnSpPr/>
          <p:nvPr/>
        </p:nvCxnSpPr>
        <p:spPr>
          <a:xfrm>
            <a:off x="6096000" y="2331678"/>
            <a:ext cx="0" cy="33071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38ADFA-BD45-4AD0-9F10-8131A419D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8" name="Content Placeholder 7"/>
          <p:cNvSpPr txBox="1">
            <a:spLocks/>
          </p:cNvSpPr>
          <p:nvPr/>
        </p:nvSpPr>
        <p:spPr>
          <a:xfrm>
            <a:off x="609600" y="3195105"/>
            <a:ext cx="4953000" cy="19102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Время сотрудников и экспертов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Эмоциональное напряжение для сотрудников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4299" y="533400"/>
            <a:ext cx="4343400" cy="1191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Тестовое задание</a:t>
            </a:r>
            <a:endParaRPr lang="ru-RU" sz="4000" b="0" dirty="0"/>
          </a:p>
        </p:txBody>
      </p:sp>
      <p:sp>
        <p:nvSpPr>
          <p:cNvPr id="12" name="Rectangle 11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9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56" y="2331678"/>
            <a:ext cx="487722" cy="4877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39" y="2331678"/>
            <a:ext cx="487722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81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Функции аналитика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10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27959"/>
            <a:ext cx="7362036" cy="50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81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Функции аналитика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10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924800" y="2819400"/>
            <a:ext cx="39624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Персонажи</a:t>
            </a:r>
            <a:endParaRPr lang="en-US" sz="280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8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Задача</a:t>
            </a:r>
            <a:r>
              <a:rPr 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 реального домена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5100"/>
            <a:ext cx="7362036" cy="50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24200" y="1828800"/>
            <a:ext cx="5867400" cy="292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solidFill>
                  <a:schemeClr val="accent5">
                    <a:lumMod val="50000"/>
                  </a:schemeClr>
                </a:solidFill>
              </a:rPr>
              <a:t>Часть 2</a:t>
            </a:r>
          </a:p>
          <a:p>
            <a:endParaRPr lang="ru-RU" sz="5400" dirty="0"/>
          </a:p>
          <a:p>
            <a:r>
              <a:rPr lang="ru-RU" sz="5400" dirty="0">
                <a:solidFill>
                  <a:schemeClr val="accent5">
                    <a:lumMod val="50000"/>
                  </a:schemeClr>
                </a:solidFill>
              </a:rPr>
              <a:t>Ход игры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057400" y="102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Задача из реального домена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6B87D3-CB1D-44EF-AA74-6BE012670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pic>
        <p:nvPicPr>
          <p:cNvPr id="1026" name="Picture 2" descr="https://lh5.googleusercontent.com/iLhCzwB-C_trH-bG_-vKCXyP34PgGGjVchf4SHgjjdS6Lw_Gk9qHouu4jAT-VpHo4rvXhXIRR761zKj5qUmDQjeQy-lXbdQtZHh07pngNQk8yPofStDedKxb_KF-CdjCR6Y7mWq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" b="24540"/>
          <a:stretch/>
        </p:blipFill>
        <p:spPr bwMode="auto">
          <a:xfrm>
            <a:off x="3487208" y="1280860"/>
            <a:ext cx="5369984" cy="503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30876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12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040" y="1132840"/>
            <a:ext cx="1229360" cy="122936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377440"/>
            <a:ext cx="1752600" cy="645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xFolio</a:t>
            </a:r>
            <a:endParaRPr lang="ru-RU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69" y="656571"/>
            <a:ext cx="6824262" cy="52794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81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Персонажи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13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20" y="990600"/>
            <a:ext cx="8408043" cy="538030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Схема игры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14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81200" y="274638"/>
            <a:ext cx="8229600" cy="818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Результаты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15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62200" y="1132589"/>
            <a:ext cx="2514600" cy="621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Артефакты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2200" y="4608516"/>
            <a:ext cx="17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Встречи</a:t>
            </a:r>
          </a:p>
        </p:txBody>
      </p:sp>
      <p:sp>
        <p:nvSpPr>
          <p:cNvPr id="4" name="AutoShape 4" descr="https://nichs.org.uk/wp-content/uploads/2016/10/17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962398" y="1897497"/>
            <a:ext cx="5943602" cy="621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Объектная модель (модель данных)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172" y="5400552"/>
            <a:ext cx="745141" cy="7499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949" y="1857509"/>
            <a:ext cx="773589" cy="6246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2821" y="2729845"/>
            <a:ext cx="967842" cy="735358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978563" y="2843915"/>
            <a:ext cx="5698836" cy="621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Функциональная модель (</a:t>
            </a:r>
            <a:r>
              <a:rPr lang="en-US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case</a:t>
            </a:r>
            <a:r>
              <a:rPr lang="ru-RU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2822" y="3736900"/>
            <a:ext cx="899277" cy="664354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978563" y="3845181"/>
            <a:ext cx="5698836" cy="621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Интерфейсная модель (</a:t>
            </a:r>
            <a:r>
              <a:rPr lang="en-US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UI Mockup</a:t>
            </a:r>
            <a:r>
              <a:rPr lang="ru-RU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78562" y="5551665"/>
            <a:ext cx="5927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Качество личного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2177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362200" y="656571"/>
            <a:ext cx="3429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/>
              <a:t>О себе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62200" y="1437219"/>
            <a:ext cx="6934200" cy="1021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опыт работы аналитиком</a:t>
            </a:r>
            <a:r>
              <a:rPr lang="en-US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ru-RU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лет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опыт управления группой</a:t>
            </a:r>
            <a:r>
              <a:rPr lang="en-US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ru-RU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года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3731"/>
            <a:ext cx="1281796" cy="628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42440" y="6172200"/>
            <a:ext cx="483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29000" y="533400"/>
            <a:ext cx="708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/>
              <a:t>Тестовый прогон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29000" y="1798638"/>
            <a:ext cx="7772400" cy="3517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Увеличили срок</a:t>
            </a:r>
            <a:r>
              <a:rPr lang="en-US" sz="3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 3 недель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Сократили объем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Расставили «мины»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Расставили акценты поведения персонажей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16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Image result for test driv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19049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0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66272" y="456884"/>
            <a:ext cx="50206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/>
              <a:t>Выполнение заданий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66272" y="1663715"/>
            <a:ext cx="7677928" cy="1384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Без остановки рабочего процесса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Испытуемый сам договаривался о </a:t>
            </a:r>
            <a:r>
              <a:rPr lang="ru-RU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встречах</a:t>
            </a:r>
            <a:endParaRPr lang="ru-RU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17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599884"/>
            <a:ext cx="1143000" cy="113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66272" y="456884"/>
            <a:ext cx="50206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/>
              <a:t>Выполнение заданий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66272" y="1663715"/>
            <a:ext cx="7677928" cy="1384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Без остановки рабочего процесса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Испытуемый сам договаривался о </a:t>
            </a:r>
            <a:r>
              <a:rPr lang="ru-RU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встречах</a:t>
            </a:r>
            <a:endParaRPr lang="ru-RU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17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599884"/>
            <a:ext cx="1143000" cy="113863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66271" y="4254831"/>
            <a:ext cx="6471920" cy="1565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Общее собрание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Лист результатов - каждому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38024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66271" y="3111831"/>
            <a:ext cx="50206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 конце игры</a:t>
            </a:r>
          </a:p>
        </p:txBody>
      </p:sp>
    </p:spTree>
    <p:extLst>
      <p:ext uri="{BB962C8B-B14F-4D97-AF65-F5344CB8AC3E}">
        <p14:creationId xmlns:p14="http://schemas.microsoft.com/office/powerpoint/2010/main" val="1727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Статистика</a:t>
            </a:r>
            <a:r>
              <a:rPr lang="ru-RU" dirty="0"/>
              <a:t> по времени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18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988053"/>
              </p:ext>
            </p:extLst>
          </p:nvPr>
        </p:nvGraphicFramePr>
        <p:xfrm>
          <a:off x="1752600" y="1981200"/>
          <a:ext cx="6720628" cy="3322320"/>
        </p:xfrm>
        <a:graphic>
          <a:graphicData uri="http://schemas.openxmlformats.org/drawingml/2006/table">
            <a:tbl>
              <a:tblPr/>
              <a:tblGrid>
                <a:gridCol w="3986419">
                  <a:extLst>
                    <a:ext uri="{9D8B030D-6E8A-4147-A177-3AD203B41FA5}">
                      <a16:colId xmlns:a16="http://schemas.microsoft.com/office/drawing/2014/main" val="4095094992"/>
                    </a:ext>
                  </a:extLst>
                </a:gridCol>
                <a:gridCol w="2734209">
                  <a:extLst>
                    <a:ext uri="{9D8B030D-6E8A-4147-A177-3AD203B41FA5}">
                      <a16:colId xmlns:a16="http://schemas.microsoft.com/office/drawing/2014/main" val="1569907263"/>
                    </a:ext>
                  </a:extLst>
                </a:gridCol>
              </a:tblGrid>
              <a:tr h="413657"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dirty="0" smtClean="0">
                          <a:solidFill>
                            <a:srgbClr val="172B4D"/>
                          </a:solidFill>
                          <a:effectLst/>
                          <a:latin typeface="+mj-lt"/>
                        </a:rPr>
                        <a:t>Этап</a:t>
                      </a:r>
                      <a:endParaRPr lang="ru-RU" sz="2800" dirty="0">
                        <a:effectLst/>
                        <a:latin typeface="+mj-lt"/>
                      </a:endParaRPr>
                    </a:p>
                  </a:txBody>
                  <a:tcPr marL="101600" marR="1397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+mj-lt"/>
                        </a:rPr>
                        <a:t>Календарное</a:t>
                      </a:r>
                      <a:endParaRPr lang="ru-RU" sz="2800" b="1" dirty="0">
                        <a:effectLst/>
                        <a:latin typeface="+mj-lt"/>
                      </a:endParaRPr>
                    </a:p>
                  </a:txBody>
                  <a:tcPr marL="101600" marR="1397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33292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</a:rPr>
                        <a:t>Подготовка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3 дня</a:t>
                      </a:r>
                      <a:endParaRPr lang="ru-RU" sz="2800" dirty="0">
                        <a:effectLst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624495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 smtClean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Тестовый прогон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</a:t>
                      </a:r>
                      <a:r>
                        <a:rPr lang="ru-RU" sz="2800" dirty="0" smtClean="0">
                          <a:effectLst/>
                        </a:rPr>
                        <a:t> неделя</a:t>
                      </a:r>
                      <a:endParaRPr lang="ru-RU" sz="2800" dirty="0">
                        <a:effectLst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993119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+mn-lt"/>
                        </a:rPr>
                        <a:t>Выполнение заданий</a:t>
                      </a: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</a:rPr>
                        <a:t>8</a:t>
                      </a:r>
                      <a:r>
                        <a:rPr lang="ru-RU" sz="2800" baseline="0" dirty="0" smtClean="0">
                          <a:effectLst/>
                        </a:rPr>
                        <a:t> недель</a:t>
                      </a:r>
                      <a:endParaRPr lang="ru-RU" sz="2800" dirty="0" smtClean="0">
                        <a:effectLst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603104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+mn-lt"/>
                        </a:rPr>
                        <a:t>Анализ результатов</a:t>
                      </a: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</a:rPr>
                        <a:t>2 </a:t>
                      </a:r>
                      <a:r>
                        <a:rPr lang="ru-RU" sz="2800" dirty="0" smtClean="0">
                          <a:effectLst/>
                        </a:rPr>
                        <a:t>недели</a:t>
                      </a: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14773"/>
                  </a:ext>
                </a:extLst>
              </a:tr>
              <a:tr h="445073"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Итого</a:t>
                      </a:r>
                      <a:endParaRPr lang="en-US" sz="2800" dirty="0">
                        <a:effectLst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</a:rPr>
                        <a:t>3 </a:t>
                      </a:r>
                      <a:r>
                        <a:rPr lang="ru-RU" sz="2800" dirty="0" err="1" smtClean="0">
                          <a:effectLst/>
                        </a:rPr>
                        <a:t>мес</a:t>
                      </a:r>
                      <a:endParaRPr lang="ru-RU" sz="2800" dirty="0" smtClean="0">
                        <a:effectLst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436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6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Статистика</a:t>
            </a:r>
            <a:r>
              <a:rPr lang="ru-RU" dirty="0"/>
              <a:t> по времени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18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987904"/>
              </p:ext>
            </p:extLst>
          </p:nvPr>
        </p:nvGraphicFramePr>
        <p:xfrm>
          <a:off x="1752600" y="1981200"/>
          <a:ext cx="9454837" cy="3322320"/>
        </p:xfrm>
        <a:graphic>
          <a:graphicData uri="http://schemas.openxmlformats.org/drawingml/2006/table">
            <a:tbl>
              <a:tblPr/>
              <a:tblGrid>
                <a:gridCol w="3986419">
                  <a:extLst>
                    <a:ext uri="{9D8B030D-6E8A-4147-A177-3AD203B41FA5}">
                      <a16:colId xmlns:a16="http://schemas.microsoft.com/office/drawing/2014/main" val="4095094992"/>
                    </a:ext>
                  </a:extLst>
                </a:gridCol>
                <a:gridCol w="2734209">
                  <a:extLst>
                    <a:ext uri="{9D8B030D-6E8A-4147-A177-3AD203B41FA5}">
                      <a16:colId xmlns:a16="http://schemas.microsoft.com/office/drawing/2014/main" val="1569907263"/>
                    </a:ext>
                  </a:extLst>
                </a:gridCol>
                <a:gridCol w="2734209">
                  <a:extLst>
                    <a:ext uri="{9D8B030D-6E8A-4147-A177-3AD203B41FA5}">
                      <a16:colId xmlns:a16="http://schemas.microsoft.com/office/drawing/2014/main" val="143499105"/>
                    </a:ext>
                  </a:extLst>
                </a:gridCol>
              </a:tblGrid>
              <a:tr h="413657"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dirty="0" smtClean="0">
                          <a:solidFill>
                            <a:srgbClr val="172B4D"/>
                          </a:solidFill>
                          <a:effectLst/>
                          <a:latin typeface="+mj-lt"/>
                        </a:rPr>
                        <a:t>Этап</a:t>
                      </a:r>
                      <a:endParaRPr lang="ru-RU" sz="2800" dirty="0">
                        <a:effectLst/>
                        <a:latin typeface="+mj-lt"/>
                      </a:endParaRPr>
                    </a:p>
                  </a:txBody>
                  <a:tcPr marL="101600" marR="1397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+mj-lt"/>
                        </a:rPr>
                        <a:t>Календарное</a:t>
                      </a:r>
                      <a:endParaRPr lang="ru-RU" sz="2800" b="1" dirty="0">
                        <a:effectLst/>
                        <a:latin typeface="+mj-lt"/>
                      </a:endParaRPr>
                    </a:p>
                  </a:txBody>
                  <a:tcPr marL="101600" marR="1397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+mj-lt"/>
                        </a:rPr>
                        <a:t>Чистое</a:t>
                      </a:r>
                      <a:endParaRPr lang="ru-RU" sz="2800" b="1" dirty="0">
                        <a:effectLst/>
                        <a:latin typeface="+mj-lt"/>
                      </a:endParaRPr>
                    </a:p>
                  </a:txBody>
                  <a:tcPr marL="101600" marR="1397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33292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</a:rPr>
                        <a:t>Подготовка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3 дня</a:t>
                      </a:r>
                      <a:endParaRPr lang="ru-RU" sz="2800" dirty="0">
                        <a:effectLst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3 дня</a:t>
                      </a:r>
                      <a:endParaRPr lang="ru-RU" sz="2800" dirty="0">
                        <a:effectLst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624495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 smtClean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Тестовый прогон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</a:t>
                      </a:r>
                      <a:r>
                        <a:rPr lang="ru-RU" sz="2800" dirty="0" smtClean="0">
                          <a:effectLst/>
                        </a:rPr>
                        <a:t> неделя</a:t>
                      </a:r>
                      <a:endParaRPr lang="ru-RU" sz="2800" dirty="0">
                        <a:effectLst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</a:t>
                      </a:r>
                      <a:r>
                        <a:rPr lang="ru-RU" sz="2800" baseline="0" dirty="0" smtClean="0">
                          <a:effectLst/>
                        </a:rPr>
                        <a:t> неделя</a:t>
                      </a:r>
                      <a:endParaRPr lang="ru-RU" sz="2800" dirty="0">
                        <a:effectLst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993119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+mn-lt"/>
                        </a:rPr>
                        <a:t>Выполнение заданий</a:t>
                      </a: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</a:rPr>
                        <a:t>8</a:t>
                      </a:r>
                      <a:r>
                        <a:rPr lang="ru-RU" sz="2800" baseline="0" dirty="0" smtClean="0">
                          <a:effectLst/>
                        </a:rPr>
                        <a:t> недель</a:t>
                      </a:r>
                      <a:endParaRPr lang="ru-RU" sz="2800" dirty="0" smtClean="0">
                        <a:effectLst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</a:rPr>
                        <a:t>1</a:t>
                      </a:r>
                      <a:r>
                        <a:rPr lang="ru-RU" sz="2800" baseline="0" dirty="0" smtClean="0">
                          <a:effectLst/>
                        </a:rPr>
                        <a:t> неделя</a:t>
                      </a:r>
                      <a:endParaRPr lang="ru-RU" sz="2800" dirty="0" smtClean="0">
                        <a:effectLst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603104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+mn-lt"/>
                        </a:rPr>
                        <a:t>Анализ результатов</a:t>
                      </a: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</a:rPr>
                        <a:t>2 </a:t>
                      </a:r>
                      <a:r>
                        <a:rPr lang="ru-RU" sz="2800" dirty="0" smtClean="0">
                          <a:effectLst/>
                        </a:rPr>
                        <a:t>недели</a:t>
                      </a: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</a:rPr>
                        <a:t>1</a:t>
                      </a:r>
                      <a:r>
                        <a:rPr lang="ru-RU" sz="2800" baseline="0" dirty="0" smtClean="0">
                          <a:effectLst/>
                        </a:rPr>
                        <a:t> неделя</a:t>
                      </a:r>
                      <a:endParaRPr lang="ru-RU" sz="2800" dirty="0" smtClean="0">
                        <a:effectLst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14773"/>
                  </a:ext>
                </a:extLst>
              </a:tr>
              <a:tr h="445073"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Итого</a:t>
                      </a:r>
                      <a:endParaRPr lang="en-US" sz="2800" dirty="0">
                        <a:effectLst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</a:rPr>
                        <a:t>3 </a:t>
                      </a:r>
                      <a:r>
                        <a:rPr lang="ru-RU" sz="2800" dirty="0" err="1" smtClean="0">
                          <a:effectLst/>
                        </a:rPr>
                        <a:t>мес</a:t>
                      </a:r>
                      <a:endParaRPr lang="ru-RU" sz="2800" dirty="0" smtClean="0">
                        <a:effectLst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</a:rPr>
                        <a:t>1 </a:t>
                      </a:r>
                      <a:r>
                        <a:rPr lang="ru-RU" sz="2800" dirty="0" err="1" smtClean="0">
                          <a:effectLst/>
                        </a:rPr>
                        <a:t>мес</a:t>
                      </a:r>
                      <a:endParaRPr lang="ru-RU" sz="2800" dirty="0" smtClean="0">
                        <a:effectLst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436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1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0600" y="1828800"/>
            <a:ext cx="10363200" cy="2925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solidFill>
                  <a:schemeClr val="accent3">
                    <a:lumMod val="75000"/>
                  </a:schemeClr>
                </a:solidFill>
              </a:rPr>
              <a:t>Часть 3</a:t>
            </a:r>
          </a:p>
          <a:p>
            <a:endParaRPr lang="ru-RU" sz="5400" dirty="0"/>
          </a:p>
          <a:p>
            <a:r>
              <a:rPr lang="ru-RU" sz="5400" dirty="0">
                <a:solidFill>
                  <a:schemeClr val="accent3">
                    <a:lumMod val="75000"/>
                  </a:schemeClr>
                </a:solidFill>
              </a:rPr>
              <a:t>Методика оценки результатов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8491"/>
            <a:ext cx="1281796" cy="6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20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040" y="2209800"/>
            <a:ext cx="5178058" cy="365984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32478" y="1960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Основа методики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32478" y="9367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Матрица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07" y="2409986"/>
            <a:ext cx="1314026" cy="1971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470944"/>
            <a:ext cx="1270000" cy="19050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12800" y="4767123"/>
            <a:ext cx="1676400" cy="647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Д.</a:t>
            </a:r>
            <a:r>
              <a:rPr 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Гобов</a:t>
            </a:r>
            <a:endParaRPr lang="ru-RU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633620" y="4767123"/>
            <a:ext cx="3429000" cy="647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С.</a:t>
            </a:r>
            <a:r>
              <a:rPr 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Рождественский</a:t>
            </a:r>
            <a:endParaRPr lang="ru-RU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76598" y="201519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/>
              <a:t>Примеры критериев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76598" y="1301880"/>
            <a:ext cx="2704242" cy="50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Встречи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76598" y="4009756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</a:pP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Документы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21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596" y="1902549"/>
            <a:ext cx="7010401" cy="1532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8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Качество самостоятельной подготовки</a:t>
            </a:r>
            <a:endParaRPr lang="en-US" sz="280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8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 с </a:t>
            </a:r>
            <a:r>
              <a:rPr lang="ru-RU" sz="2800" spc="-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флипчартом</a:t>
            </a:r>
            <a:endParaRPr lang="ru-RU" sz="280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8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Качество «сырых» артефактов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6598" y="4594531"/>
            <a:ext cx="6553202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8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Несоответствия реальным требованиям</a:t>
            </a:r>
          </a:p>
          <a:p>
            <a:pPr marL="342900" indent="-342900" fontAlgn="base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8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Удобство навигации</a:t>
            </a:r>
          </a:p>
          <a:p>
            <a:pPr marL="342900" indent="-342900" fontAlgn="base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800" spc="-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Невыявленные</a:t>
            </a:r>
            <a:r>
              <a:rPr lang="ru-RU" sz="28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скрытые требования - мины.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8" y="1540491"/>
            <a:ext cx="975663" cy="9819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302143"/>
            <a:ext cx="844602" cy="8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96918" y="109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Пример таблицы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329728"/>
              </p:ext>
            </p:extLst>
          </p:nvPr>
        </p:nvGraphicFramePr>
        <p:xfrm>
          <a:off x="2157177" y="1524000"/>
          <a:ext cx="7909082" cy="4193530"/>
        </p:xfrm>
        <a:graphic>
          <a:graphicData uri="http://schemas.openxmlformats.org/drawingml/2006/table">
            <a:tbl>
              <a:tblPr/>
              <a:tblGrid>
                <a:gridCol w="6453423">
                  <a:extLst>
                    <a:ext uri="{9D8B030D-6E8A-4147-A177-3AD203B41FA5}">
                      <a16:colId xmlns:a16="http://schemas.microsoft.com/office/drawing/2014/main" val="4095094992"/>
                    </a:ext>
                  </a:extLst>
                </a:gridCol>
                <a:gridCol w="1455659">
                  <a:extLst>
                    <a:ext uri="{9D8B030D-6E8A-4147-A177-3AD203B41FA5}">
                      <a16:colId xmlns:a16="http://schemas.microsoft.com/office/drawing/2014/main" val="669285839"/>
                    </a:ext>
                  </a:extLst>
                </a:gridCol>
              </a:tblGrid>
              <a:tr h="495290"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Критерий</a:t>
                      </a:r>
                      <a:endParaRPr lang="ru-RU" sz="2200" dirty="0">
                        <a:effectLst/>
                        <a:latin typeface="+mn-lt"/>
                      </a:endParaRPr>
                    </a:p>
                  </a:txBody>
                  <a:tcPr marL="101600" marR="1397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Оценка</a:t>
                      </a:r>
                      <a:endParaRPr lang="ru-RU" sz="2200" dirty="0">
                        <a:effectLst/>
                        <a:latin typeface="+mn-lt"/>
                      </a:endParaRPr>
                    </a:p>
                  </a:txBody>
                  <a:tcPr marL="101600" marR="1397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33292"/>
                  </a:ext>
                </a:extLst>
              </a:tr>
              <a:tr h="364186"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Несоответствия требованиям (-</a:t>
                      </a:r>
                      <a:r>
                        <a:rPr lang="en-US" sz="22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N)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22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993119"/>
                  </a:ext>
                </a:extLst>
              </a:tr>
              <a:tr h="3641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dirty="0" smtClean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Удобство навигации</a:t>
                      </a:r>
                      <a:endParaRPr lang="ru-RU" sz="2200" dirty="0" smtClean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22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895010"/>
                  </a:ext>
                </a:extLst>
              </a:tr>
              <a:tr h="364186"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b="0" i="0" u="none" strike="noStrike" dirty="0" err="1" smtClean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Невыявленные</a:t>
                      </a:r>
                      <a:r>
                        <a:rPr lang="ru-RU" sz="2200" b="0" i="0" u="none" strike="noStrike" dirty="0" smtClean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 скрытые требования - мины </a:t>
                      </a:r>
                      <a:r>
                        <a:rPr lang="ru-RU" sz="22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(-</a:t>
                      </a:r>
                      <a:r>
                        <a:rPr lang="en-US" sz="22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N)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220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603104"/>
                  </a:ext>
                </a:extLst>
              </a:tr>
              <a:tr h="364186"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Качество текста</a:t>
                      </a:r>
                      <a:endParaRPr lang="ru-RU" sz="22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22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83557"/>
                  </a:ext>
                </a:extLst>
              </a:tr>
              <a:tr h="364186"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Расстановка приоритетов</a:t>
                      </a:r>
                      <a:endParaRPr lang="ru-RU" sz="22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b="0" i="0" u="none" strike="noStrike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220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769710"/>
                  </a:ext>
                </a:extLst>
              </a:tr>
              <a:tr h="364186"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</a:rPr>
                        <a:t>Степень</a:t>
                      </a:r>
                      <a:r>
                        <a:rPr lang="ru-RU" sz="2200" baseline="0" dirty="0" smtClean="0">
                          <a:effectLst/>
                          <a:latin typeface="+mn-lt"/>
                        </a:rPr>
                        <a:t> детализации</a:t>
                      </a:r>
                      <a:endParaRPr lang="ru-RU" sz="22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22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453345"/>
                  </a:ext>
                </a:extLst>
              </a:tr>
              <a:tr h="364186"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Качество графики</a:t>
                      </a:r>
                      <a:endParaRPr lang="ru-RU" sz="22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22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899192"/>
                  </a:ext>
                </a:extLst>
              </a:tr>
              <a:tr h="364186"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b="0" i="0" u="none" strike="noStrike" dirty="0" smtClean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ru-RU" sz="22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26768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22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Добавляем веса</a:t>
            </a:r>
            <a:endParaRPr lang="ru-RU" sz="4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992193"/>
              </p:ext>
            </p:extLst>
          </p:nvPr>
        </p:nvGraphicFramePr>
        <p:xfrm>
          <a:off x="1716358" y="1559517"/>
          <a:ext cx="9180241" cy="3022643"/>
        </p:xfrm>
        <a:graphic>
          <a:graphicData uri="http://schemas.openxmlformats.org/drawingml/2006/table">
            <a:tbl>
              <a:tblPr/>
              <a:tblGrid>
                <a:gridCol w="6894242">
                  <a:extLst>
                    <a:ext uri="{9D8B030D-6E8A-4147-A177-3AD203B41FA5}">
                      <a16:colId xmlns:a16="http://schemas.microsoft.com/office/drawing/2014/main" val="409509499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32447222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1569907263"/>
                    </a:ext>
                  </a:extLst>
                </a:gridCol>
              </a:tblGrid>
              <a:tr h="405120"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Критерий</a:t>
                      </a:r>
                      <a:endParaRPr lang="ru-RU" sz="2200" dirty="0">
                        <a:effectLst/>
                        <a:latin typeface="+mn-lt"/>
                      </a:endParaRPr>
                    </a:p>
                  </a:txBody>
                  <a:tcPr marL="101600" marR="1397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b="1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Оценка</a:t>
                      </a:r>
                      <a:endParaRPr lang="ru-RU" sz="2200" dirty="0">
                        <a:effectLst/>
                        <a:latin typeface="+mn-lt"/>
                      </a:endParaRPr>
                    </a:p>
                  </a:txBody>
                  <a:tcPr marL="101600" marR="1397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+mn-lt"/>
                        </a:rPr>
                        <a:t>Вес</a:t>
                      </a:r>
                      <a:endParaRPr lang="ru-RU" sz="2200" b="1" dirty="0">
                        <a:effectLst/>
                        <a:latin typeface="+mn-lt"/>
                      </a:endParaRPr>
                    </a:p>
                  </a:txBody>
                  <a:tcPr marL="101600" marR="1397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33292"/>
                  </a:ext>
                </a:extLst>
              </a:tr>
              <a:tr h="705828"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Несоответствия требованиям (-</a:t>
                      </a:r>
                      <a:r>
                        <a:rPr lang="en-US" sz="22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N)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b="0" i="0" u="none" strike="noStrike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22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</a:rPr>
                        <a:t>-2</a:t>
                      </a:r>
                      <a:endParaRPr lang="ru-RU" sz="22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993119"/>
                  </a:ext>
                </a:extLst>
              </a:tr>
              <a:tr h="405120"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</a:rPr>
                        <a:t>Степень</a:t>
                      </a:r>
                      <a:r>
                        <a:rPr lang="ru-RU" sz="2200" baseline="0" dirty="0" smtClean="0">
                          <a:effectLst/>
                          <a:latin typeface="+mn-lt"/>
                        </a:rPr>
                        <a:t> детализации</a:t>
                      </a:r>
                      <a:endParaRPr lang="ru-RU" sz="22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dirty="0" smtClean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2200" dirty="0" smtClean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603104"/>
                  </a:ext>
                </a:extLst>
              </a:tr>
              <a:tr h="46769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kern="1200" dirty="0" err="1" smtClean="0">
                          <a:solidFill>
                            <a:srgbClr val="172B4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Невыявленные</a:t>
                      </a:r>
                      <a:r>
                        <a:rPr lang="ru-RU" sz="2200" b="0" i="0" u="none" strike="noStrike" kern="1200" dirty="0" smtClean="0">
                          <a:solidFill>
                            <a:srgbClr val="172B4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скрытые требования - мины (-</a:t>
                      </a:r>
                      <a:r>
                        <a:rPr lang="en-US" sz="2200" b="0" i="0" u="none" strike="noStrike" kern="1200" dirty="0" smtClean="0">
                          <a:solidFill>
                            <a:srgbClr val="172B4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N)</a:t>
                      </a:r>
                      <a:endParaRPr lang="en-US" sz="2200" b="0" i="0" u="none" strike="noStrike" kern="1200" dirty="0">
                        <a:solidFill>
                          <a:srgbClr val="172B4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dirty="0" smtClean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2200" dirty="0" smtClean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14773"/>
                  </a:ext>
                </a:extLst>
              </a:tr>
              <a:tr h="4051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964178"/>
                  </a:ext>
                </a:extLst>
              </a:tr>
              <a:tr h="455238">
                <a:tc>
                  <a:txBody>
                    <a:bodyPr/>
                    <a:lstStyle/>
                    <a:p>
                      <a:pPr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</a:rPr>
                        <a:t>Итого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ru-RU" sz="2200" dirty="0">
                        <a:effectLst/>
                        <a:latin typeface="+mn-lt"/>
                      </a:endParaRP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101600" marR="101600" marT="63500" marB="63500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43669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716358" y="4929268"/>
            <a:ext cx="6741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Максимальный балл = 60</a:t>
            </a:r>
            <a:endParaRPr lang="ru-RU" sz="3200" dirty="0"/>
          </a:p>
          <a:p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Грейд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-коэффициент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= 42/60 =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0,7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23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362200" y="656571"/>
            <a:ext cx="3429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/>
              <a:t>О себе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62200" y="1437219"/>
            <a:ext cx="6934200" cy="1021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опыт работы аналитиком</a:t>
            </a:r>
            <a:r>
              <a:rPr lang="en-US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ru-RU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лет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опыт управления группой</a:t>
            </a:r>
            <a:r>
              <a:rPr lang="en-US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ru-RU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года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3731"/>
            <a:ext cx="1281796" cy="62808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72360" y="2665004"/>
            <a:ext cx="44958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/>
              <a:t>О компании М13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72360" y="4175037"/>
            <a:ext cx="6000142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человек в группе разработки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аналитиков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города РФ</a:t>
            </a:r>
          </a:p>
        </p:txBody>
      </p:sp>
      <p:sp>
        <p:nvSpPr>
          <p:cNvPr id="2" name="Rectangle 1"/>
          <p:cNvSpPr/>
          <p:nvPr/>
        </p:nvSpPr>
        <p:spPr>
          <a:xfrm>
            <a:off x="2372360" y="3599808"/>
            <a:ext cx="821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150" dirty="0"/>
              <a:t>Сфера деятельности – мониторинг СМИ и </a:t>
            </a:r>
            <a:r>
              <a:rPr lang="ru-RU" sz="2800" spc="-150" dirty="0" err="1"/>
              <a:t>соцмедиа</a:t>
            </a:r>
            <a:endParaRPr lang="ru-RU" sz="2800" spc="-150" dirty="0"/>
          </a:p>
        </p:txBody>
      </p:sp>
      <p:sp>
        <p:nvSpPr>
          <p:cNvPr id="5" name="Rectangle 4"/>
          <p:cNvSpPr/>
          <p:nvPr/>
        </p:nvSpPr>
        <p:spPr>
          <a:xfrm>
            <a:off x="11542440" y="6172200"/>
            <a:ext cx="483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95600" y="3855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/>
              <a:t>Лист результатов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5600" y="2035545"/>
            <a:ext cx="3950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Грейд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-коэффициент: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0,7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24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09454" y="4496053"/>
            <a:ext cx="7543800" cy="1503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Минусы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400" b="0" dirty="0"/>
              <a:t>Опережение мысли заказчика, торопливость.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400" b="0" dirty="0"/>
              <a:t>Громоздкие диаграммы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400" b="0" dirty="0"/>
              <a:t>…</a:t>
            </a:r>
            <a:endParaRPr lang="ru-RU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09454" y="2974132"/>
            <a:ext cx="8749146" cy="1521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Плюсы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400" b="0" dirty="0"/>
              <a:t>Рассмотрены все альтернативные сценарии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400" b="0" dirty="0"/>
              <a:t>Хорошая подготовка к повторной встрече</a:t>
            </a:r>
            <a:r>
              <a:rPr lang="en-US" sz="2400" b="0" dirty="0"/>
              <a:t> </a:t>
            </a:r>
            <a:r>
              <a:rPr lang="ru-RU" sz="2400" b="0" dirty="0"/>
              <a:t>с заказчиком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400" b="0" dirty="0"/>
              <a:t>…</a:t>
            </a:r>
          </a:p>
          <a:p>
            <a:pPr algn="l"/>
            <a:endParaRPr lang="ru-RU" sz="3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95600" y="1380205"/>
            <a:ext cx="3733800" cy="854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Василий 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</a:rPr>
              <a:t>Пышкин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86332"/>
            <a:ext cx="760656" cy="6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7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133600" y="1752600"/>
            <a:ext cx="7772400" cy="2925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solidFill>
                  <a:srgbClr val="E46C0A"/>
                </a:solidFill>
              </a:rPr>
              <a:t>Часть 4</a:t>
            </a:r>
          </a:p>
          <a:p>
            <a:endParaRPr lang="ru-RU" sz="5400" dirty="0"/>
          </a:p>
          <a:p>
            <a:r>
              <a:rPr lang="ru-RU" sz="5400" dirty="0">
                <a:solidFill>
                  <a:srgbClr val="E46C0A"/>
                </a:solidFill>
              </a:rPr>
              <a:t>Итоги эксперимента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76813" y="2429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Особенности формата</a:t>
            </a: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381000" y="2621136"/>
            <a:ext cx="5581288" cy="39321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E46C0A"/>
                </a:solidFill>
              </a:rPr>
              <a:t>Объективные исходные данные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E46C0A"/>
                </a:solidFill>
              </a:rPr>
              <a:t>Меньше влияние человеческого фактора в расчетах</a:t>
            </a:r>
            <a:endParaRPr lang="ru-RU" sz="2800" dirty="0">
              <a:solidFill>
                <a:srgbClr val="E46C0A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E46C0A"/>
                </a:solidFill>
              </a:rPr>
              <a:t>Оцениваем весь спектр навыков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E46C0A"/>
                </a:solidFill>
              </a:rPr>
              <a:t>Определяем точки роста</a:t>
            </a: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6572612" y="2636376"/>
            <a:ext cx="5238387" cy="2966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accent5">
                    <a:lumMod val="50000"/>
                  </a:schemeClr>
                </a:solidFill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b="0" dirty="0"/>
              <a:t>Требует времени и ресурсов</a:t>
            </a:r>
          </a:p>
          <a:p>
            <a:r>
              <a:rPr lang="ru-RU" b="0" dirty="0"/>
              <a:t>Трудно найти задачу</a:t>
            </a:r>
          </a:p>
          <a:p>
            <a:r>
              <a:rPr lang="ru-RU" b="0" dirty="0"/>
              <a:t>Трудно применять повторно</a:t>
            </a:r>
          </a:p>
          <a:p>
            <a:pPr marL="0" indent="0">
              <a:buNone/>
            </a:pPr>
            <a:endParaRPr lang="ru-RU" b="0" dirty="0"/>
          </a:p>
        </p:txBody>
      </p:sp>
      <p:cxnSp>
        <p:nvCxnSpPr>
          <p:cNvPr id="9" name="Straight Connector 10"/>
          <p:cNvCxnSpPr/>
          <p:nvPr/>
        </p:nvCxnSpPr>
        <p:spPr>
          <a:xfrm>
            <a:off x="6096000" y="1747242"/>
            <a:ext cx="0" cy="41963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38ADFA-BD45-4AD0-9F10-8131A419D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26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83" y="1620006"/>
            <a:ext cx="487722" cy="4877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76" y="1746964"/>
            <a:ext cx="487722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758440" y="656571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/>
              <a:t>Бонусы для нашей компании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58440" y="2489825"/>
            <a:ext cx="7162800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Получили оценку </a:t>
            </a:r>
            <a:r>
              <a:rPr lang="ru-RU" spc="-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грейда</a:t>
            </a:r>
            <a:endParaRPr lang="ru-RU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Повысили прозрачность процесса оценки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Помогли партнерам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27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Image result for valu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89825"/>
            <a:ext cx="1167775" cy="116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3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324100" y="294987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Отзывы сотрудников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92385" y="3455590"/>
            <a:ext cx="4409916" cy="236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Стресс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Неопределенность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Нечеткое описание условий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0876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28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096000" y="2546956"/>
            <a:ext cx="1" cy="3200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934200" y="3476522"/>
            <a:ext cx="4102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E46C0A"/>
                </a:solidFill>
              </a:rPr>
              <a:t>Интересно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E46C0A"/>
                </a:solidFill>
              </a:rPr>
              <a:t>Выше прозрачность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678" y="2592316"/>
            <a:ext cx="487722" cy="487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92316"/>
            <a:ext cx="487722" cy="487722"/>
          </a:xfrm>
          <a:prstGeom prst="rect">
            <a:avLst/>
          </a:prstGeom>
        </p:spPr>
      </p:pic>
      <p:pic>
        <p:nvPicPr>
          <p:cNvPr id="2050" name="Picture 2" descr="Image result for feedback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1" y="1437987"/>
            <a:ext cx="787398" cy="7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2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95600" y="673800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/>
              <a:t>Планируем улучшить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95600" y="2133600"/>
            <a:ext cx="7848600" cy="3441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Привлекать сотрудников к обсуждению критериев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смешивать с рабочим процессом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Пригласить внешних испытуемых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Записать встречи на видео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29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Image result for tuni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91533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133600" y="3523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Что нужно для реализации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464" y="3175575"/>
            <a:ext cx="2590800" cy="2362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pc="-1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Эксперт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Время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76200"/>
            <a:ext cx="1281796" cy="62808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448206" y="3204791"/>
            <a:ext cx="4267200" cy="2666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Жюри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Реальная задача</a:t>
            </a:r>
          </a:p>
        </p:txBody>
      </p:sp>
      <p:cxnSp>
        <p:nvCxnSpPr>
          <p:cNvPr id="9" name="Straight Connector 10"/>
          <p:cNvCxnSpPr/>
          <p:nvPr/>
        </p:nvCxnSpPr>
        <p:spPr>
          <a:xfrm>
            <a:off x="6096000" y="2057400"/>
            <a:ext cx="0" cy="31322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44914" y="2590800"/>
            <a:ext cx="2483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Обязательно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48206" y="2620016"/>
            <a:ext cx="2712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Будет плюсом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30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768" y="1585104"/>
            <a:ext cx="650241" cy="65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85104"/>
            <a:ext cx="692358" cy="6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3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52800" y="673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/>
              <a:t>Применимость</a:t>
            </a:r>
          </a:p>
        </p:txBody>
      </p:sp>
      <p:sp>
        <p:nvSpPr>
          <p:cNvPr id="2" name="Rectangle 1"/>
          <p:cNvSpPr/>
          <p:nvPr/>
        </p:nvSpPr>
        <p:spPr>
          <a:xfrm>
            <a:off x="3296029" y="2039261"/>
            <a:ext cx="6217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Оптимально 3-10 испытуемых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31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1336964" cy="13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52800" y="673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/>
              <a:t>Применимость</a:t>
            </a:r>
          </a:p>
        </p:txBody>
      </p:sp>
      <p:sp>
        <p:nvSpPr>
          <p:cNvPr id="2" name="Rectangle 1"/>
          <p:cNvSpPr/>
          <p:nvPr/>
        </p:nvSpPr>
        <p:spPr>
          <a:xfrm>
            <a:off x="3296029" y="2039261"/>
            <a:ext cx="6217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Оптимально 3-10 испытуемых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31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52800" y="3414972"/>
            <a:ext cx="8229600" cy="976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Возможности для масштабирования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57880" y="4391926"/>
            <a:ext cx="8306691" cy="1485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Синхронизация методов оценки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Разные задачи</a:t>
            </a:r>
          </a:p>
        </p:txBody>
      </p:sp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411119"/>
            <a:ext cx="1108364" cy="11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1336964" cy="13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28800" y="3368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/>
              <a:t>Это работает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311128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32</a:t>
            </a: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288" y="1752600"/>
            <a:ext cx="1637423" cy="135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9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743200" y="1066800"/>
            <a:ext cx="5410200" cy="976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/>
              <a:t>Структура доклада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43200" y="2514600"/>
            <a:ext cx="73914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ru-RU" sz="4000" b="0" dirty="0">
                <a:solidFill>
                  <a:schemeClr val="accent4">
                    <a:lumMod val="75000"/>
                  </a:schemeClr>
                </a:solidFill>
              </a:rPr>
              <a:t>Предпосылки</a:t>
            </a:r>
          </a:p>
          <a:p>
            <a:pPr marL="514350" indent="-514350" algn="l">
              <a:buAutoNum type="arabicPeriod"/>
            </a:pPr>
            <a:r>
              <a:rPr lang="ru-RU" sz="4000" b="0" dirty="0">
                <a:solidFill>
                  <a:schemeClr val="accent5">
                    <a:lumMod val="50000"/>
                  </a:schemeClr>
                </a:solidFill>
              </a:rPr>
              <a:t>Ход игры</a:t>
            </a:r>
          </a:p>
          <a:p>
            <a:pPr marL="514350" indent="-514350" algn="l">
              <a:buAutoNum type="arabicPeriod"/>
            </a:pPr>
            <a:r>
              <a:rPr lang="ru-RU" sz="4000" b="0" dirty="0">
                <a:solidFill>
                  <a:schemeClr val="accent3">
                    <a:lumMod val="75000"/>
                  </a:schemeClr>
                </a:solidFill>
              </a:rPr>
              <a:t>Методика оценки результатов</a:t>
            </a:r>
          </a:p>
          <a:p>
            <a:pPr marL="514350" indent="-514350" algn="l">
              <a:buAutoNum type="arabicPeriod"/>
            </a:pPr>
            <a:r>
              <a:rPr lang="ru-RU" sz="4000" b="0" dirty="0">
                <a:solidFill>
                  <a:srgbClr val="E46C0A"/>
                </a:solidFill>
              </a:rPr>
              <a:t>Итоги эксперимента</a:t>
            </a:r>
          </a:p>
        </p:txBody>
      </p:sp>
    </p:spTree>
    <p:extLst>
      <p:ext uri="{BB962C8B-B14F-4D97-AF65-F5344CB8AC3E}">
        <p14:creationId xmlns:p14="http://schemas.microsoft.com/office/powerpoint/2010/main" val="25986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81200" y="3425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Ссылки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09700" y="17526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hlinkClick r:id="rId3"/>
              </a:rPr>
              <a:t>Опыт построения системы оценки квалификации Бизнес Аналитика</a:t>
            </a:r>
            <a:endParaRPr lang="ru-RU" sz="3600" dirty="0"/>
          </a:p>
          <a:p>
            <a:endParaRPr lang="ru-RU" sz="3600" dirty="0"/>
          </a:p>
          <a:p>
            <a:r>
              <a:rPr lang="en-US" sz="3600" dirty="0">
                <a:hlinkClick r:id="rId4"/>
              </a:rPr>
              <a:t>Analyst Games</a:t>
            </a:r>
            <a:endParaRPr lang="ru-RU" sz="3600" dirty="0"/>
          </a:p>
          <a:p>
            <a:endParaRPr lang="en-US" sz="3600" dirty="0"/>
          </a:p>
          <a:p>
            <a:r>
              <a:rPr lang="ru-RU" sz="3600" dirty="0">
                <a:hlinkClick r:id="rId5"/>
              </a:rPr>
              <a:t>Тестовая задача – приложение «</a:t>
            </a:r>
            <a:r>
              <a:rPr lang="en-US" sz="3600" dirty="0" err="1">
                <a:hlinkClick r:id="rId5"/>
              </a:rPr>
              <a:t>xFolio</a:t>
            </a:r>
            <a:r>
              <a:rPr lang="ru-RU" sz="3600" dirty="0">
                <a:hlinkClick r:id="rId5"/>
              </a:rPr>
              <a:t>»</a:t>
            </a:r>
            <a:endParaRPr lang="ru-RU" sz="3600" dirty="0"/>
          </a:p>
          <a:p>
            <a:endParaRPr lang="en-US" sz="3600" dirty="0"/>
          </a:p>
          <a:p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11C690-A5BD-43ED-9A7D-7A34990595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5239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8120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/>
              <a:t>Спасибо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3962399"/>
            <a:ext cx="8229600" cy="239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Сергей Оводов</a:t>
            </a:r>
          </a:p>
          <a:p>
            <a:r>
              <a:rPr lang="en-US" sz="2800" dirty="0"/>
              <a:t>M13</a:t>
            </a:r>
          </a:p>
          <a:p>
            <a:r>
              <a:rPr lang="en-US" sz="2800" dirty="0"/>
              <a:t>t.me/osa777</a:t>
            </a:r>
          </a:p>
          <a:p>
            <a:r>
              <a:rPr lang="en-US" sz="2800" dirty="0"/>
              <a:t>osa777@gmail.com</a:t>
            </a:r>
            <a:endParaRPr lang="ru-RU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11C690-A5BD-43ED-9A7D-7A3499059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24200" y="1828800"/>
            <a:ext cx="5867400" cy="292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solidFill>
                  <a:schemeClr val="accent4">
                    <a:lumMod val="75000"/>
                  </a:schemeClr>
                </a:solidFill>
              </a:rPr>
              <a:t>Часть 1</a:t>
            </a:r>
          </a:p>
          <a:p>
            <a:endParaRPr lang="ru-RU" sz="5400" dirty="0"/>
          </a:p>
          <a:p>
            <a:r>
              <a:rPr lang="ru-RU" sz="5400" dirty="0">
                <a:solidFill>
                  <a:schemeClr val="accent4">
                    <a:lumMod val="75000"/>
                  </a:schemeClr>
                </a:solidFill>
              </a:rPr>
              <a:t>Предпосылки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CED4-D440-41DB-857B-55D4BF47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93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Проводится ли аттестация?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38ADFA-BD45-4AD0-9F10-8131A419D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528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93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Проводится ли аттестация?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38ADFA-BD45-4AD0-9F10-8131A419D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5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77383423"/>
              </p:ext>
            </p:extLst>
          </p:nvPr>
        </p:nvGraphicFramePr>
        <p:xfrm>
          <a:off x="3657600" y="2019300"/>
          <a:ext cx="4953000" cy="3001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848100" y="5280698"/>
            <a:ext cx="4572000" cy="891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Опрошено 75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0375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3600" y="4397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Нужна ли аттестация?</a:t>
            </a: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6623185" y="3071835"/>
            <a:ext cx="5382491" cy="3438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E46C0A"/>
                </a:solidFill>
              </a:rPr>
              <a:t>Рост доверия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E46C0A"/>
                </a:solidFill>
              </a:rPr>
              <a:t>Сотрудники больше сосредоточены на работе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E46C0A"/>
                </a:solidFill>
              </a:rPr>
              <a:t>Возможности планирования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>
              <a:solidFill>
                <a:srgbClr val="E46C0A"/>
              </a:solidFill>
            </a:endParaRPr>
          </a:p>
        </p:txBody>
      </p:sp>
      <p:cxnSp>
        <p:nvCxnSpPr>
          <p:cNvPr id="9" name="Straight Connector 10"/>
          <p:cNvCxnSpPr/>
          <p:nvPr/>
        </p:nvCxnSpPr>
        <p:spPr>
          <a:xfrm>
            <a:off x="6096000" y="1905000"/>
            <a:ext cx="0" cy="39722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38ADFA-BD45-4AD0-9F10-8131A419D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8" name="Content Placeholder 7"/>
          <p:cNvSpPr txBox="1">
            <a:spLocks/>
          </p:cNvSpPr>
          <p:nvPr/>
        </p:nvSpPr>
        <p:spPr>
          <a:xfrm>
            <a:off x="762000" y="3071835"/>
            <a:ext cx="5110459" cy="18697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Время экспертов и специалистов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Дополнительные расходы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13840" y="6172200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092" y="2083452"/>
            <a:ext cx="487722" cy="4877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68" y="2085209"/>
            <a:ext cx="487722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14800" y="481000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/>
              <a:t>Измерение </a:t>
            </a:r>
            <a:r>
              <a:rPr lang="ru-RU" sz="4000" dirty="0" err="1"/>
              <a:t>грейда</a:t>
            </a:r>
            <a:endParaRPr lang="ru-RU" sz="4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38ADFA-BD45-4AD0-9F10-8131A419D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5720"/>
            <a:ext cx="1281796" cy="628080"/>
          </a:xfrm>
          <a:prstGeom prst="rect">
            <a:avLst/>
          </a:prstGeom>
        </p:spPr>
      </p:pic>
      <p:sp>
        <p:nvSpPr>
          <p:cNvPr id="8" name="Content Placeholder 7"/>
          <p:cNvSpPr txBox="1">
            <a:spLocks/>
          </p:cNvSpPr>
          <p:nvPr/>
        </p:nvSpPr>
        <p:spPr>
          <a:xfrm>
            <a:off x="4114800" y="2321560"/>
            <a:ext cx="6172199" cy="2690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Junior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Middle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Senior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рублях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Грейд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-коэффициент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[0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..1]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13840" y="6273193"/>
            <a:ext cx="71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7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33600"/>
            <a:ext cx="2590800" cy="229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template_en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A1ABA62D-D255-4702-87D4-63A6486F61FE}" vid="{08892E8F-3BE6-4C82-BDAE-EE1FBCE984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h3ixho4x42815</Template>
  <TotalTime>5522</TotalTime>
  <Words>679</Words>
  <Application>Microsoft Office PowerPoint</Application>
  <PresentationFormat>Widescreen</PresentationFormat>
  <Paragraphs>305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Courier New</vt:lpstr>
      <vt:lpstr>presentation-template_eng</vt:lpstr>
      <vt:lpstr>Игра в разработку Опыт оценки  профессионального уровня аналитиков  в игровой среде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Organisation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в разработку</dc:title>
  <dc:creator>User</dc:creator>
  <cp:lastModifiedBy>Оводов Сергей</cp:lastModifiedBy>
  <cp:revision>409</cp:revision>
  <dcterms:created xsi:type="dcterms:W3CDTF">2019-03-09T08:27:34Z</dcterms:created>
  <dcterms:modified xsi:type="dcterms:W3CDTF">2019-05-23T08:37:07Z</dcterms:modified>
</cp:coreProperties>
</file>