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308" r:id="rId3"/>
    <p:sldId id="340" r:id="rId4"/>
    <p:sldId id="341" r:id="rId5"/>
    <p:sldId id="313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42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9" r:id="rId25"/>
    <p:sldId id="338" r:id="rId26"/>
    <p:sldId id="337" r:id="rId27"/>
    <p:sldId id="31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7B7B"/>
    <a:srgbClr val="44577A"/>
    <a:srgbClr val="8A0000"/>
    <a:srgbClr val="00A4DE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87743" autoAdjust="0"/>
  </p:normalViewPr>
  <p:slideViewPr>
    <p:cSldViewPr>
      <p:cViewPr varScale="1">
        <p:scale>
          <a:sx n="64" d="100"/>
          <a:sy n="64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74F7E-2A86-46E1-81F3-1D7CB250E9E6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CBB6D-3102-4938-A0BE-C73099B69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1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299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438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10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264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36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805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985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74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602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37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149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343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361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223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64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765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34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959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44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046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26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645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962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12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7" name="Рисунок 6" descr="add-logo-big.png"/>
          <p:cNvPicPr>
            <a:picLocks noChangeAspect="1"/>
          </p:cNvPicPr>
          <p:nvPr/>
        </p:nvPicPr>
        <p:blipFill>
          <a:blip r:embed="rId13" cstate="print"/>
          <a:srcRect r="70596"/>
          <a:stretch>
            <a:fillRect/>
          </a:stretch>
        </p:blipFill>
        <p:spPr>
          <a:xfrm>
            <a:off x="8776172" y="61216"/>
            <a:ext cx="332332" cy="3024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e.goropeka@a1qa.co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Тестирование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требований: находим баги до их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появления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3681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Горопека Елена</a:t>
            </a:r>
            <a:endParaRPr lang="ru-RU" sz="2400" b="1" dirty="0">
              <a:solidFill>
                <a:srgbClr val="7B7B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 «Технологии качества»</a:t>
            </a:r>
            <a:endParaRPr lang="en-US" sz="2400" b="1" dirty="0">
              <a:solidFill>
                <a:srgbClr val="7B7B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www.a1qa.ru</a:t>
            </a:r>
            <a:endParaRPr lang="ru-RU" sz="2400" b="1" dirty="0">
              <a:solidFill>
                <a:srgbClr val="7B7B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74" y="404664"/>
            <a:ext cx="4449453" cy="1814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92875" y="491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Корректность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323528" y="908720"/>
            <a:ext cx="8481026" cy="5631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Пример: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После нажатия кнопки «Создать группу» пользователь попадает на форму создания мероприятия</a:t>
            </a: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rgbClr val="4457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Подумайте, действительно ли это требование описывает то, что требуется от системы, или кто-то допустил ошибку/опечатку в процессе написания требования.</a:t>
            </a: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Примените знания в доменной области, просмотрите все требования в совокупности, проанализируйте прототипы (можно показать эксперту в предметной области)</a:t>
            </a: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4457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Должно быть:</a:t>
            </a: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После нажатия кнопки «Создать группу» пользователь попадает на форму создания группы</a:t>
            </a:r>
          </a:p>
        </p:txBody>
      </p:sp>
    </p:spTree>
    <p:extLst>
      <p:ext uri="{BB962C8B-B14F-4D97-AF65-F5344CB8AC3E}">
        <p14:creationId xmlns:p14="http://schemas.microsoft.com/office/powerpoint/2010/main" val="28413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92875" y="491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Недвусмысленность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323528" y="980728"/>
            <a:ext cx="8481026" cy="55592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Пример: </a:t>
            </a: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Требование 3: При создании группы можно указать следующие обязательные атрибуты: название, статус, описание и максимальное количество участников</a:t>
            </a: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4457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Проверьте, написано ли каждое требования и его шаги ясным, точным и недвусмысленным языком (триггерами могут быть слова: оптимально, быстро, просто, несколько, удобно и т.д.)</a:t>
            </a: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Проверьте, не используются ли в требовании/группе требований различные термины для обозначения одного понятия.</a:t>
            </a: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4457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Должно быть: </a:t>
            </a: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Требование 3: При создании группы необходимо заполнить следующие обязательные атрибуты: название, статус, описание и максимальное количество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336052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92875" y="491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Полнота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323528" y="980728"/>
            <a:ext cx="8481026" cy="55592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Пример: </a:t>
            </a: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Есть секция требований, описывающих работу с панелью меню, и в этих требованиях упущена из виду одна из вкладок меню. Для этой вкладки просто нет требований.</a:t>
            </a: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rgbClr val="4457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Пользователь может создавать группу, редактировать группу, добавлять участников, и т.д.</a:t>
            </a: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4457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Проверьте, все ли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верхнеуровневые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требования (бизнес-требования, требования пользователей) покрыты функциональными требованиями.</a:t>
            </a: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Подумайте, все ли функции системы описаны (с точки зрения прохождения бизнес-процессов системы и анализа контекста, в котором будет использоваться ПО).</a:t>
            </a: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Подумайте, описаны все альтернативные пути вариантов использования, исключения и ограничения в функциональных требования. Нет ли пропусков в требованиях, которые можно интерпретировать по-разному.</a:t>
            </a:r>
          </a:p>
        </p:txBody>
      </p:sp>
    </p:spTree>
    <p:extLst>
      <p:ext uri="{BB962C8B-B14F-4D97-AF65-F5344CB8AC3E}">
        <p14:creationId xmlns:p14="http://schemas.microsoft.com/office/powerpoint/2010/main" val="47418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92875" y="491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Непротиворечивость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323528" y="1052736"/>
            <a:ext cx="8481026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Пример: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4457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Требование 1: Пользователь всегда может удалить группу, создателем которой он является.</a:t>
            </a: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Требование 25: Пользователь не может удалить группу, если у нее уже есть участники. </a:t>
            </a: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Проверьте, конфликтуют ли какие-либо требования с другими требованиями того же уровня или повторяют их.</a:t>
            </a: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Подумайте, нет ли противоречий в требованиях различного уровня, связанных между собой.</a:t>
            </a: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Подумайте, не ли противоречий между требованиями и прототипами в спецификации. </a:t>
            </a: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Подумайте, не выходят ли какие-либо требования за рамки общих ограничений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158743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92875" y="491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Непротиворечивость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323528" y="1052736"/>
            <a:ext cx="8481026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Пример: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4457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Требование 1: Пользователь всегда может удалить группу, создателем которой он является.</a:t>
            </a: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Требование 25: Пользователь не может удалить группу, если у нее уже есть участники. </a:t>
            </a: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4457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Должно быть:</a:t>
            </a: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Требование 1: Пользователь может удалить группу, если одновременно соблюдаются 2 условия:</a:t>
            </a:r>
          </a:p>
          <a:p>
            <a:pPr marL="5058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arenR"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Он является создателем данной группы;</a:t>
            </a:r>
          </a:p>
          <a:p>
            <a:pPr marL="5058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arenR"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группе нет участников. 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rgbClr val="4457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6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92875" y="491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Тестируемость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323528" y="980728"/>
            <a:ext cx="8481026" cy="5559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Пример: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Инструкция по регистрации в системе на главной странице приложения должна быть заметной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4457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Проанализируйте, подается ли проверке с помощью стандартных подходов тестирования каждое требование и все его альтернативные сценарии.</a:t>
            </a: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Подумайте, возможно ли составление тестовых сценариев для тестирования данного требования.</a:t>
            </a: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Должно быть:</a:t>
            </a: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 инструкции по регистрации в системе предъявляются следующие требования</a:t>
            </a:r>
            <a:endParaRPr kumimoji="0" lang="en-US" b="0" i="1" u="none" strike="noStrike" kern="1200" cap="none" spc="0" normalizeH="0" baseline="0" noProof="0" dirty="0" smtClean="0">
              <a:ln>
                <a:noFill/>
              </a:ln>
              <a:solidFill>
                <a:srgbClr val="4457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arenR"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шрифт: жирный, черный,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Calibri (Bold)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14 </a:t>
            </a: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arenR"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отображение: по центру главной страницы</a:t>
            </a:r>
            <a:r>
              <a:rPr lang="ru-RU" dirty="0" smtClean="0">
                <a:solidFill>
                  <a:srgbClr val="445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b="0" i="1" u="none" strike="noStrike" kern="1200" cap="none" spc="0" normalizeH="0" baseline="0" noProof="0" dirty="0" smtClean="0">
              <a:ln>
                <a:noFill/>
              </a:ln>
              <a:solidFill>
                <a:srgbClr val="4457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5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92875" y="491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Трассируемость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323528" y="1124744"/>
            <a:ext cx="8481026" cy="5415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Пример:</a:t>
            </a: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Требование пользователей (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use case, user story)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не имеет ни одного функционального или нефункционального требования;</a:t>
            </a: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Функциональное требование описывает то, чего не было в требованиях пользователей</a:t>
            </a: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4457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Проверьте, каждое ли требование уникально и корректно идентифицировано. </a:t>
            </a: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Удостоверьтесь, что каждое требование можно отследить до верхнего и\или нижнего уровня.  </a:t>
            </a:r>
          </a:p>
        </p:txBody>
      </p:sp>
    </p:spTree>
    <p:extLst>
      <p:ext uri="{BB962C8B-B14F-4D97-AF65-F5344CB8AC3E}">
        <p14:creationId xmlns:p14="http://schemas.microsoft.com/office/powerpoint/2010/main" val="156130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92875" y="491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Критерии качества требований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323528" y="1124744"/>
            <a:ext cx="8481026" cy="5415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Упорядоченность по важности</a:t>
            </a: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Проверьте, проставлены ли приоритеты всем требованиям\группам требования? </a:t>
            </a: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4457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Возможность модификации (Изменяемость)</a:t>
            </a: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Проверьте, удобно ли организована спецификация, логичность последовательности изложения требований</a:t>
            </a: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Проверьте, если ли в спецификации содержание, перекрестные ссылки.</a:t>
            </a: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Удостоверьтесь, что одни и те же требования не повторяются по нескольку раз в одном документе.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57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6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92875" y="49188"/>
            <a:ext cx="8229600" cy="931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Способы соблюдения</a:t>
            </a:r>
          </a:p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критериев качества требований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51520" y="1412776"/>
            <a:ext cx="5040560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7212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Диаграмма состояний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2128292"/>
            <a:ext cx="1332148" cy="369332"/>
          </a:xfrm>
          <a:prstGeom prst="rect">
            <a:avLst/>
          </a:prstGeom>
          <a:solidFill>
            <a:srgbClr val="8396BA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ЗАЧЕМ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3598" y="3212976"/>
            <a:ext cx="1332148" cy="646331"/>
          </a:xfrm>
          <a:prstGeom prst="rect">
            <a:avLst/>
          </a:prstGeom>
          <a:solidFill>
            <a:srgbClr val="8396BA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КАК ПОМОЖЕТ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501" y="1552228"/>
            <a:ext cx="3990681" cy="399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62704" y="3140968"/>
            <a:ext cx="4804626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774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arenR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Выявление пропущенных статусов сущности;</a:t>
            </a:r>
          </a:p>
          <a:p>
            <a:pPr marL="18774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arenR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Выявление пропущенных/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некорректных триггеров и условий, которые должны быть выполнены для осуществления перехода</a:t>
            </a: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arenR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8396B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892282" y="2030607"/>
            <a:ext cx="2895742" cy="564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Для проверки жизненного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цикла сущностей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2443" y="950216"/>
            <a:ext cx="3330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2900" lvl="0">
              <a:spcBef>
                <a:spcPts val="1200"/>
              </a:spcBef>
              <a:buClr>
                <a:srgbClr val="C72127"/>
              </a:buClr>
              <a:buSzPct val="80000"/>
              <a:defRPr/>
            </a:pPr>
            <a:r>
              <a:rPr lang="ru-RU" sz="2000" b="1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</a:t>
            </a:r>
            <a:r>
              <a:rPr lang="ru-RU" sz="2000" b="1" dirty="0" smtClean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диаграмм</a:t>
            </a:r>
            <a:endParaRPr lang="ru-RU" sz="2000" b="1" dirty="0">
              <a:solidFill>
                <a:srgbClr val="8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51520" y="980728"/>
            <a:ext cx="86409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7212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Диаграмма активности</a:t>
            </a: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	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Для проверки полноты описания бизнес-процесса,  			автоматизируемого в ИТ-проекте</a:t>
            </a:r>
          </a:p>
          <a:p>
            <a:pPr marL="18774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arenR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Выявление пропущенных шагов процесса или их неправильное отнесение к той или иной роли;</a:t>
            </a:r>
          </a:p>
          <a:p>
            <a:pPr marL="18774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arenR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Выявление и тестирование всех условий, «развилок» протекания бизнес-процесса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1556792"/>
            <a:ext cx="1332148" cy="369332"/>
          </a:xfrm>
          <a:prstGeom prst="rect">
            <a:avLst/>
          </a:prstGeom>
          <a:solidFill>
            <a:srgbClr val="8396BA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ЗАЧЕМ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2278613"/>
            <a:ext cx="1332148" cy="646331"/>
          </a:xfrm>
          <a:prstGeom prst="rect">
            <a:avLst/>
          </a:prstGeom>
          <a:solidFill>
            <a:srgbClr val="8396BA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КАК ПОМОЖЕТ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27" y="3356992"/>
            <a:ext cx="5675189" cy="328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92875" y="49188"/>
            <a:ext cx="8229600" cy="931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Способы соблюдения</a:t>
            </a:r>
          </a:p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критериев качества требований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7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9572" y="1772816"/>
            <a:ext cx="7704856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и их виды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</a:t>
            </a:r>
            <a:r>
              <a:rPr lang="ru-RU" sz="2400" b="1" dirty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ценности тестирования требований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качества </a:t>
            </a:r>
            <a:r>
              <a:rPr lang="ru-RU" sz="2400" b="1" dirty="0" smtClean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</a:t>
            </a:r>
            <a:endParaRPr lang="ru-RU" sz="2400" b="1" dirty="0">
              <a:solidFill>
                <a:srgbClr val="7B7B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Приемы, применяемые при тестировании требований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тестирования 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126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51520" y="980728"/>
            <a:ext cx="86409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7212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Диаграмма классов</a:t>
            </a: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   Для проверки логической/предметной модели ИТ-проекта</a:t>
            </a:r>
          </a:p>
          <a:p>
            <a:pPr marL="18774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arenR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Выявление пропущенных сущностей и/или атрибутов сущностей (анализ доменной области и заложенного бизнес-процесса);</a:t>
            </a:r>
          </a:p>
          <a:p>
            <a:pPr marL="18774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arenR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Выявление пропущенных/некорректных/непонятных взаимосвязей между сущностями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520" y="1401120"/>
            <a:ext cx="1332148" cy="369332"/>
          </a:xfrm>
          <a:prstGeom prst="rect">
            <a:avLst/>
          </a:prstGeom>
          <a:solidFill>
            <a:srgbClr val="8396BA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ЗАЧЕМ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520" y="1867678"/>
            <a:ext cx="1332148" cy="646331"/>
          </a:xfrm>
          <a:prstGeom prst="rect">
            <a:avLst/>
          </a:prstGeom>
          <a:solidFill>
            <a:srgbClr val="8396BA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КАК ПОМОЖЕТ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5472608" cy="293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92875" y="49188"/>
            <a:ext cx="8229600" cy="931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Способы соблюдения</a:t>
            </a:r>
          </a:p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критериев качества требований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251520" y="1340768"/>
            <a:ext cx="86409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Для проверки полноты описания всех функций в системе</a:t>
            </a:r>
          </a:p>
          <a:p>
            <a:pPr marL="18774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arenR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Выявление пропущенных функций (например: отсутствуют функции фильтрации/сортировки; описана функция «поиск», но не предусмотрена функция «очистить критерии поиска»);</a:t>
            </a:r>
          </a:p>
          <a:p>
            <a:pPr marL="18774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arenR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Выявление пропущенных требований к дизайну интерфейса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1943" y="1412776"/>
            <a:ext cx="1332148" cy="369332"/>
          </a:xfrm>
          <a:prstGeom prst="rect">
            <a:avLst/>
          </a:prstGeom>
          <a:solidFill>
            <a:srgbClr val="8396BA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ЗАЧЕМ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1943" y="1918573"/>
            <a:ext cx="1332148" cy="646331"/>
          </a:xfrm>
          <a:prstGeom prst="rect">
            <a:avLst/>
          </a:prstGeom>
          <a:solidFill>
            <a:srgbClr val="8396BA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КАК ПОМОЖЕТ</a:t>
            </a:r>
          </a:p>
        </p:txBody>
      </p:sp>
      <p:pic>
        <p:nvPicPr>
          <p:cNvPr id="28" name="Picture 2" descr="http://max.limpag.com/wp-content/uploads/2008/08/max-prototyp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8" y="3280171"/>
            <a:ext cx="4448178" cy="303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aldencase.com/Portfolio/P1_Rough_paper_prototyp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2180"/>
            <a:ext cx="3960440" cy="29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942443" y="950216"/>
            <a:ext cx="3569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2900" lvl="0">
              <a:spcBef>
                <a:spcPts val="1200"/>
              </a:spcBef>
              <a:buClr>
                <a:srgbClr val="C72127"/>
              </a:buClr>
              <a:buSzPct val="80000"/>
              <a:defRPr/>
            </a:pPr>
            <a:r>
              <a:rPr lang="ru-RU" sz="2000" b="1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прототипов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92875" y="49188"/>
            <a:ext cx="8229600" cy="931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Способы соблюдения</a:t>
            </a:r>
          </a:p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критериев качества требований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23528" y="1327635"/>
            <a:ext cx="86409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Для проверки полноты описания всех функций в системе:</a:t>
            </a:r>
          </a:p>
          <a:p>
            <a:pPr marL="18774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arenR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Выявление пропущенных функций относительно заявленных пользовательских требований (например: есть описание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use case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но нет описания функциональных требований к нему);</a:t>
            </a:r>
          </a:p>
          <a:p>
            <a:pPr marL="18774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arenR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Выявление пропущенных функций в разрезе ролей (например: в спецификации указана роль администратора, но при этом нет описания функций для данной роли)</a:t>
            </a: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arenR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8396B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267" y="1416617"/>
            <a:ext cx="1332148" cy="369332"/>
          </a:xfrm>
          <a:prstGeom prst="rect">
            <a:avLst/>
          </a:prstGeom>
          <a:solidFill>
            <a:srgbClr val="8396BA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ЗАЧЕМ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9370" y="1958148"/>
            <a:ext cx="1332148" cy="646331"/>
          </a:xfrm>
          <a:prstGeom prst="rect">
            <a:avLst/>
          </a:prstGeom>
          <a:solidFill>
            <a:srgbClr val="8396BA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КАК ПОМОЖЕТ</a:t>
            </a:r>
          </a:p>
        </p:txBody>
      </p:sp>
      <p:pic>
        <p:nvPicPr>
          <p:cNvPr id="16" name="Picture 3" descr="D:\бизнес-анализ\внутренние проекты\обучение\трассировка\матрица трассировки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01118"/>
            <a:ext cx="5904656" cy="314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492875" y="49188"/>
            <a:ext cx="8229600" cy="931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Способы соблюдения</a:t>
            </a:r>
          </a:p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критериев качества требований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57755" y="924175"/>
            <a:ext cx="470083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2900" lvl="0" algn="ctr">
              <a:spcBef>
                <a:spcPts val="1200"/>
              </a:spcBef>
              <a:buClr>
                <a:srgbClr val="C72127"/>
              </a:buClr>
              <a:buSzPct val="80000"/>
              <a:defRPr/>
            </a:pPr>
            <a:r>
              <a:rPr lang="ru-RU" sz="2000" b="1" dirty="0">
                <a:solidFill>
                  <a:srgbClr val="8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матриц трассировки</a:t>
            </a:r>
          </a:p>
          <a:p>
            <a:pPr marL="162900" lvl="0">
              <a:spcBef>
                <a:spcPts val="1200"/>
              </a:spcBef>
              <a:buClr>
                <a:srgbClr val="C72127"/>
              </a:buClr>
              <a:buSzPct val="80000"/>
              <a:defRPr/>
            </a:pPr>
            <a:endParaRPr lang="ru-RU" sz="2000" b="1" dirty="0">
              <a:solidFill>
                <a:srgbClr val="8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2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92875" y="491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Методы тестирования требований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48692" y="1142984"/>
            <a:ext cx="8481026" cy="4983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Метод просмотра (1-2 </a:t>
            </a:r>
            <a:r>
              <a:rPr lang="ru-RU" sz="2200" dirty="0" smtClean="0">
                <a:solidFill>
                  <a:srgbClr val="445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проверяющих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+mj-lt"/>
              <a:buAutoNum type="arabicPeriod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4457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+mj-lt"/>
              <a:buAutoNum type="arabicPeriod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4457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4457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Экспертиза (проектная команда)</a:t>
            </a: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+mj-lt"/>
              <a:buAutoNum type="arabicPeriod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4457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4457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4457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Составление вариантов тестирования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4457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32856"/>
            <a:ext cx="1776580" cy="22185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14484"/>
            <a:ext cx="2160240" cy="1405877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81128"/>
            <a:ext cx="2418927" cy="180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3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92875" y="491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Метод просмотра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241449" y="1268760"/>
            <a:ext cx="8481026" cy="4983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Ознакомление с требованиями</a:t>
            </a: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Проверка требований на соответствие критериям качества</a:t>
            </a: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Оформление дефектов </a:t>
            </a:r>
          </a:p>
          <a:p>
            <a:pPr marL="6201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AutoNum type="arabicPeriod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Отчет о проделанной работе</a:t>
            </a: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Вариации:</a:t>
            </a:r>
          </a:p>
          <a:p>
            <a:pPr marL="3429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индивидуальная проверка,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когда один человек проверяет требования;</a:t>
            </a:r>
          </a:p>
          <a:p>
            <a:pPr marL="3429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коллективная проверка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когда несколько человек параллельно проверяют требования;</a:t>
            </a:r>
          </a:p>
          <a:p>
            <a:pPr marL="3429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критический анализ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когда автор (бизнес-аналитик) описывает создаваемый продукт, требования к нему и просит его прокомментировать.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628" y="2060848"/>
            <a:ext cx="2528980" cy="165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7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92875" y="491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Экспертиза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sp>
        <p:nvSpPr>
          <p:cNvPr id="18" name="Content Placeholder 5"/>
          <p:cNvSpPr txBox="1">
            <a:spLocks/>
          </p:cNvSpPr>
          <p:nvPr/>
        </p:nvSpPr>
        <p:spPr>
          <a:xfrm>
            <a:off x="492875" y="1340768"/>
            <a:ext cx="8481026" cy="5127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Многоэтапный процесс, в котором участвует небольшая команда квалифицированных специалистов, тщательно проверяющих требования на наличие дефектов и изучающих возможности улучшения их качества.  </a:t>
            </a:r>
          </a:p>
          <a:p>
            <a:pPr marL="1629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Включает следующие этапы:</a:t>
            </a:r>
          </a:p>
          <a:p>
            <a:pPr marL="3429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Планирование</a:t>
            </a:r>
          </a:p>
          <a:p>
            <a:pPr marL="3429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Обзорная встреча</a:t>
            </a:r>
          </a:p>
          <a:p>
            <a:pPr marL="3429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Подготовка</a:t>
            </a:r>
          </a:p>
          <a:p>
            <a:pPr marL="3429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Совещание</a:t>
            </a:r>
          </a:p>
          <a:p>
            <a:pPr marL="3429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Переработка</a:t>
            </a:r>
          </a:p>
          <a:p>
            <a:pPr marL="3429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Завершающий этап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84984"/>
            <a:ext cx="224888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92875" y="491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Составление вариантов тестирования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323528" y="1215268"/>
            <a:ext cx="7056784" cy="532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Само по себе обдумывание того, как проверить каждое требование, является ценным приемом работы над качеством</a:t>
            </a:r>
          </a:p>
          <a:p>
            <a:pPr marL="3429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Обнаруженные неясности, пропуски или предположения и другие проблемы бизнес-аналитики могут устранить до того, как они фактически превратились в дефекты</a:t>
            </a:r>
          </a:p>
          <a:p>
            <a:pPr marL="3429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Каждое функциональное требование должно быть связано с по крайней мере одним вариантом тестирования в тестовом наборе</a:t>
            </a:r>
          </a:p>
          <a:p>
            <a:pPr marL="3429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72127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Созданные варианты тестирование легко расширяются до конкретных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тесткейсов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7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(с указанием кнопок, форм, названий и т.д.)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68960"/>
            <a:ext cx="232215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0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Спасибо за внимание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Горопека Елена</a:t>
            </a:r>
            <a:endParaRPr lang="ru-RU" sz="3600" dirty="0"/>
          </a:p>
          <a:p>
            <a:r>
              <a:rPr lang="ru-RU" sz="3600" dirty="0" smtClean="0"/>
              <a:t>ЗАО </a:t>
            </a:r>
            <a:r>
              <a:rPr lang="ru-RU" sz="3600" dirty="0"/>
              <a:t>«Технологии качества»</a:t>
            </a:r>
          </a:p>
          <a:p>
            <a:pPr>
              <a:spcBef>
                <a:spcPts val="0"/>
              </a:spcBef>
            </a:pPr>
            <a:endParaRPr lang="ru-RU" sz="3600" dirty="0" smtClean="0">
              <a:hlinkClick r:id="rId3"/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hlinkClick r:id="rId3"/>
              </a:rPr>
              <a:t>e.goropeka@a1qa.com</a:t>
            </a:r>
            <a:endParaRPr lang="ru-RU" sz="3600" dirty="0"/>
          </a:p>
          <a:p>
            <a:pPr>
              <a:spcBef>
                <a:spcPts val="0"/>
              </a:spcBef>
            </a:pPr>
            <a:r>
              <a:rPr lang="ru-RU" sz="3600" dirty="0" smtClean="0"/>
              <a:t>www.a1qa.</a:t>
            </a:r>
            <a:r>
              <a:rPr lang="en-US" sz="3600" dirty="0" err="1" smtClean="0"/>
              <a:t>ru</a:t>
            </a:r>
            <a:endParaRPr lang="ru-RU" sz="3600" dirty="0" smtClean="0"/>
          </a:p>
          <a:p>
            <a:pPr>
              <a:spcBef>
                <a:spcPts val="0"/>
              </a:spcBef>
            </a:pPr>
            <a:endParaRPr lang="ru-RU" sz="36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0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552" y="1196752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и их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виды: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b="1" dirty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понятия «</a:t>
            </a:r>
            <a:r>
              <a:rPr lang="ru-RU" b="1" dirty="0" smtClean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требование»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</a:t>
            </a:r>
            <a:r>
              <a:rPr lang="ru-RU" b="1" dirty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требований, формы представления, примеры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Обоснование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ценности тестирования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требований: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Выгоды </a:t>
            </a:r>
            <a:r>
              <a:rPr lang="ru-RU" b="1" dirty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Заказчика от проведения тестирования </a:t>
            </a:r>
            <a:r>
              <a:rPr lang="ru-RU" b="1" dirty="0" smtClean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</a:t>
            </a:r>
            <a:r>
              <a:rPr lang="ru-RU" b="1" dirty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тестирования требований в жизненном цикле </a:t>
            </a:r>
            <a:r>
              <a:rPr lang="ru-RU" b="1" dirty="0" smtClean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b="1" dirty="0">
              <a:solidFill>
                <a:srgbClr val="7B7B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Критерии качества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требований: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</a:t>
            </a:r>
            <a:r>
              <a:rPr lang="ru-RU" b="1" dirty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критериев качества </a:t>
            </a:r>
            <a:r>
              <a:rPr lang="ru-RU" b="1" dirty="0" smtClean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</a:t>
            </a:r>
            <a:r>
              <a:rPr lang="ru-RU" b="1" dirty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соблюдения критериев качества </a:t>
            </a:r>
            <a:r>
              <a:rPr lang="ru-RU" b="1" dirty="0" smtClean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Практические </a:t>
            </a:r>
            <a:r>
              <a:rPr lang="ru-RU" b="1" dirty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поиска и исправления требований, не соответствующих критериям </a:t>
            </a:r>
            <a:r>
              <a:rPr lang="ru-RU" b="1" dirty="0" smtClean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</a:t>
            </a:r>
            <a:endParaRPr lang="ru-RU" b="1" dirty="0">
              <a:solidFill>
                <a:srgbClr val="7B7B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Приемы, применяемые при тестировании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требований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Методы тестирования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требований: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 </a:t>
            </a:r>
            <a:r>
              <a:rPr lang="ru-RU" b="1" dirty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(шаги, вариации проведения, реальный пример оформления результатов тестирования требований данным </a:t>
            </a:r>
            <a:r>
              <a:rPr lang="ru-RU" b="1" dirty="0" smtClean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методом)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Экспертиза </a:t>
            </a:r>
            <a:r>
              <a:rPr lang="ru-RU" b="1" dirty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(особенности, этапы </a:t>
            </a:r>
            <a:r>
              <a:rPr lang="ru-RU" b="1" dirty="0" smtClean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</a:t>
            </a:r>
            <a:r>
              <a:rPr lang="ru-RU" b="1" dirty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вариантов тестирования (особенности, польза для проектной команды</a:t>
            </a:r>
            <a:r>
              <a:rPr lang="ru-RU" b="1" dirty="0" smtClean="0">
                <a:solidFill>
                  <a:srgbClr val="7B7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rgbClr val="7B7B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7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783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и их виды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43808" y="1176439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Требование: что это?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3995936" y="4466093"/>
            <a:ext cx="2932113" cy="1006475"/>
          </a:xfrm>
          <a:prstGeom prst="wedgeRectCallout">
            <a:avLst>
              <a:gd name="adj1" fmla="val -97715"/>
              <a:gd name="adj2" fmla="val 2742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Документированное представление условий или возможностей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1123156" y="1916832"/>
            <a:ext cx="3844925" cy="1800225"/>
          </a:xfrm>
          <a:prstGeom prst="wedgeRectCallout">
            <a:avLst>
              <a:gd name="adj1" fmla="val 83201"/>
              <a:gd name="adj2" fmla="val -1863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или возможности, необходимые пользователю для решения проблем или достижения целей, которыми должна обладать система или системные компоненты</a:t>
            </a:r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"/>
          <a:stretch/>
        </p:blipFill>
        <p:spPr bwMode="auto">
          <a:xfrm>
            <a:off x="6228184" y="1673852"/>
            <a:ext cx="2592288" cy="272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2797" r="15744"/>
          <a:stretch>
            <a:fillRect/>
          </a:stretch>
        </p:blipFill>
        <p:spPr bwMode="auto">
          <a:xfrm>
            <a:off x="1123156" y="4005064"/>
            <a:ext cx="1673225" cy="233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78357"/>
            <a:ext cx="8229600" cy="906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Иерархия требований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812564"/>
              </p:ext>
            </p:extLst>
          </p:nvPr>
        </p:nvGraphicFramePr>
        <p:xfrm>
          <a:off x="395536" y="908720"/>
          <a:ext cx="8352928" cy="99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84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Бизнес-требования</a:t>
                      </a:r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Содержат высокоуровневые проектные цели заказчиков</a:t>
                      </a:r>
                    </a:p>
                    <a:p>
                      <a:pPr marL="0" indent="0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ru-RU" sz="18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Отвечают на вопрос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что мы делаем и зачем?</a:t>
                      </a:r>
                    </a:p>
                  </a:txBody>
                  <a:tcPr>
                    <a:solidFill>
                      <a:srgbClr val="7B7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Down Arrow 13"/>
          <p:cNvSpPr/>
          <p:nvPr/>
        </p:nvSpPr>
        <p:spPr bwMode="auto">
          <a:xfrm>
            <a:off x="1405505" y="1897064"/>
            <a:ext cx="648072" cy="364584"/>
          </a:xfrm>
          <a:prstGeom prst="downArrow">
            <a:avLst/>
          </a:prstGeom>
          <a:solidFill>
            <a:srgbClr val="8A0000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578773"/>
              </p:ext>
            </p:extLst>
          </p:nvPr>
        </p:nvGraphicFramePr>
        <p:xfrm>
          <a:off x="395536" y="2276116"/>
          <a:ext cx="835292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Требований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пользователей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Описывают задачи, которые пользователи смогут решать с помощью системы, а также любые другие их пожелания к системе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Отвечают на вопрос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что хотят от системы пользователи и заинтересованные лица?</a:t>
                      </a:r>
                    </a:p>
                    <a:p>
                      <a:r>
                        <a:rPr lang="ru-RU" sz="18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</a:t>
                      </a:r>
                      <a:r>
                        <a:rPr lang="ru-RU" sz="18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представления:</a:t>
                      </a:r>
                      <a:r>
                        <a:rPr lang="ru-RU" sz="180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Варианты использования (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Case)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Пользовательские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истории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 Story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B7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Down Arrow 15"/>
          <p:cNvSpPr/>
          <p:nvPr/>
        </p:nvSpPr>
        <p:spPr bwMode="auto">
          <a:xfrm>
            <a:off x="1403648" y="4576584"/>
            <a:ext cx="648072" cy="400000"/>
          </a:xfrm>
          <a:prstGeom prst="downArrow">
            <a:avLst/>
          </a:prstGeom>
          <a:solidFill>
            <a:srgbClr val="8A0000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672997"/>
              </p:ext>
            </p:extLst>
          </p:nvPr>
        </p:nvGraphicFramePr>
        <p:xfrm>
          <a:off x="395536" y="4976584"/>
          <a:ext cx="835292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Функциональные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нефункциональные требования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Определяют функции системы и дополнительные нефункциональные аспекты.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Отвечают на вопрос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что должен реализовать разработчик? Как должна вести себя система?</a:t>
                      </a:r>
                    </a:p>
                  </a:txBody>
                  <a:tcPr>
                    <a:solidFill>
                      <a:srgbClr val="7B7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7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92875" y="491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Обоснование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ценности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тестирования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требований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7" y="3344717"/>
            <a:ext cx="886693" cy="81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93018" y="3320354"/>
            <a:ext cx="3970874" cy="864741"/>
          </a:xfrm>
          <a:prstGeom prst="rect">
            <a:avLst/>
          </a:prstGeom>
          <a:solidFill>
            <a:srgbClr val="7B7B7B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Сокращение сроков сдачи готового продукта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2893019" y="5013176"/>
            <a:ext cx="3970872" cy="864096"/>
          </a:xfrm>
          <a:prstGeom prst="rect">
            <a:avLst/>
          </a:prstGeom>
          <a:solidFill>
            <a:srgbClr val="7B7B7B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Взаимопонимание при создании продукта между всеми вовлеченными в проект звеньями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92275" y="3733034"/>
            <a:ext cx="1151533" cy="0"/>
          </a:xfrm>
          <a:prstGeom prst="straightConnector1">
            <a:avLst/>
          </a:prstGeom>
          <a:ln w="38100">
            <a:solidFill>
              <a:srgbClr val="8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63713" y="5440128"/>
            <a:ext cx="1080095" cy="0"/>
          </a:xfrm>
          <a:prstGeom prst="straightConnector1">
            <a:avLst/>
          </a:prstGeom>
          <a:ln w="38100">
            <a:solidFill>
              <a:srgbClr val="8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7"/>
          <p:cNvSpPr/>
          <p:nvPr/>
        </p:nvSpPr>
        <p:spPr>
          <a:xfrm>
            <a:off x="7208838" y="4436913"/>
            <a:ext cx="1828800" cy="576263"/>
          </a:xfrm>
          <a:prstGeom prst="wedgeRoundRectCallout">
            <a:avLst>
              <a:gd name="adj1" fmla="val -6388"/>
              <a:gd name="adj2" fmla="val -125921"/>
              <a:gd name="adj3" fmla="val 16667"/>
            </a:avLst>
          </a:prstGeom>
          <a:solidFill>
            <a:srgbClr val="F3BA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" t="4500" r="7500" b="3250"/>
          <a:stretch>
            <a:fillRect/>
          </a:stretch>
        </p:blipFill>
        <p:spPr bwMode="auto">
          <a:xfrm>
            <a:off x="484187" y="1519238"/>
            <a:ext cx="120808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893017" y="1552217"/>
            <a:ext cx="3970873" cy="936104"/>
          </a:xfrm>
          <a:prstGeom prst="rect">
            <a:avLst/>
          </a:prstGeom>
          <a:solidFill>
            <a:srgbClr val="7B7B7B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затрат на разработку и тестирование продукта</a:t>
            </a:r>
          </a:p>
        </p:txBody>
      </p:sp>
      <p:pic>
        <p:nvPicPr>
          <p:cNvPr id="15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28" y="4859103"/>
            <a:ext cx="11620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1741485" y="2096852"/>
            <a:ext cx="1102323" cy="0"/>
          </a:xfrm>
          <a:prstGeom prst="straightConnector1">
            <a:avLst/>
          </a:prstGeom>
          <a:ln w="38100">
            <a:solidFill>
              <a:srgbClr val="8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10" b="126"/>
          <a:stretch/>
        </p:blipFill>
        <p:spPr>
          <a:xfrm>
            <a:off x="6904343" y="1552217"/>
            <a:ext cx="2133296" cy="2380839"/>
          </a:xfrm>
          <a:prstGeom prst="rect">
            <a:avLst/>
          </a:prstGeom>
        </p:spPr>
      </p:pic>
      <p:sp>
        <p:nvSpPr>
          <p:cNvPr id="20" name="Down Arrow 19"/>
          <p:cNvSpPr/>
          <p:nvPr/>
        </p:nvSpPr>
        <p:spPr bwMode="auto">
          <a:xfrm>
            <a:off x="4554417" y="2537000"/>
            <a:ext cx="648072" cy="730722"/>
          </a:xfrm>
          <a:prstGeom prst="downArrow">
            <a:avLst/>
          </a:prstGeom>
          <a:solidFill>
            <a:srgbClr val="8A0000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21082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ular Callout 20"/>
          <p:cNvSpPr/>
          <p:nvPr/>
        </p:nvSpPr>
        <p:spPr>
          <a:xfrm>
            <a:off x="3563888" y="1556792"/>
            <a:ext cx="4321001" cy="1306068"/>
          </a:xfrm>
          <a:prstGeom prst="wedgeRectCallout">
            <a:avLst>
              <a:gd name="adj1" fmla="val -76149"/>
              <a:gd name="adj2" fmla="val 40528"/>
            </a:avLst>
          </a:prstGeom>
          <a:solidFill>
            <a:srgbClr val="7B7B7B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Ошибки в определении требований приводят к затратам, составляющим 25%-40% бюджета разработки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2843807" y="3850580"/>
            <a:ext cx="5878667" cy="2386731"/>
          </a:xfrm>
          <a:prstGeom prst="wedgeRectCallout">
            <a:avLst>
              <a:gd name="adj1" fmla="val -58414"/>
              <a:gd name="adj2" fmla="val -88801"/>
            </a:avLst>
          </a:prstGeom>
          <a:solidFill>
            <a:srgbClr val="7B7B7B"/>
          </a:solidFill>
          <a:ln>
            <a:solidFill>
              <a:srgbClr val="7B7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факторы проблем в проекте: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Недостаток исходной информации от клиента: 13% проектов;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Неполные требования и спецификации: 12% проектов;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требований и спецификаций: 12% проектов.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92875" y="491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Обоснование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ценности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тестирования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3459694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9" y="995732"/>
            <a:ext cx="8814287" cy="567362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92875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Место тестирования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требований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жизненном цикле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10636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92875" y="491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Критерии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качества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требований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16" y="26109"/>
            <a:ext cx="1457860" cy="594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9203" y="1340768"/>
            <a:ext cx="84969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rgbClr val="445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Корректность</a:t>
            </a:r>
          </a:p>
          <a:p>
            <a:pPr marL="342900" indent="-342900">
              <a:buFontTx/>
              <a:buChar char="-"/>
            </a:pPr>
            <a:endParaRPr lang="ru-RU" sz="1900" b="1" dirty="0">
              <a:solidFill>
                <a:srgbClr val="4457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rgbClr val="445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Недвусмысленность </a:t>
            </a:r>
            <a:r>
              <a:rPr lang="ru-RU" sz="1900" b="1" dirty="0" smtClean="0">
                <a:solidFill>
                  <a:srgbClr val="445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(однозначность</a:t>
            </a:r>
            <a:r>
              <a:rPr lang="ru-RU" sz="1900" b="1" dirty="0">
                <a:solidFill>
                  <a:srgbClr val="445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ясность)</a:t>
            </a:r>
          </a:p>
          <a:p>
            <a:pPr marL="342900" indent="-342900">
              <a:buFontTx/>
              <a:buChar char="-"/>
            </a:pPr>
            <a:endParaRPr lang="ru-RU" sz="1900" b="1" dirty="0">
              <a:solidFill>
                <a:srgbClr val="4457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rgbClr val="445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Полнота</a:t>
            </a:r>
          </a:p>
          <a:p>
            <a:pPr marL="342900" indent="-342900">
              <a:buFontTx/>
              <a:buChar char="-"/>
            </a:pPr>
            <a:endParaRPr lang="ru-RU" sz="1900" b="1" dirty="0">
              <a:solidFill>
                <a:srgbClr val="4457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rgbClr val="445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Непротиворечивость</a:t>
            </a:r>
          </a:p>
          <a:p>
            <a:pPr marL="342900" indent="-342900">
              <a:buFontTx/>
              <a:buChar char="-"/>
            </a:pPr>
            <a:endParaRPr lang="ru-RU" sz="1900" b="1" dirty="0">
              <a:solidFill>
                <a:srgbClr val="4457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rgbClr val="445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Упорядоченность </a:t>
            </a:r>
            <a:r>
              <a:rPr lang="ru-RU" sz="1900" b="1" dirty="0">
                <a:solidFill>
                  <a:srgbClr val="445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900" b="1" dirty="0" smtClean="0">
                <a:solidFill>
                  <a:srgbClr val="445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важности</a:t>
            </a:r>
          </a:p>
          <a:p>
            <a:pPr marL="342900" indent="-342900">
              <a:buFontTx/>
              <a:buChar char="-"/>
            </a:pPr>
            <a:endParaRPr lang="ru-RU" sz="1900" b="1" dirty="0">
              <a:solidFill>
                <a:srgbClr val="4457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rgbClr val="445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проверки </a:t>
            </a:r>
            <a:r>
              <a:rPr lang="ru-RU" sz="1900" b="1" dirty="0" smtClean="0">
                <a:solidFill>
                  <a:srgbClr val="445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(тестируемость</a:t>
            </a:r>
            <a:r>
              <a:rPr lang="ru-RU" sz="1900" b="1" dirty="0">
                <a:solidFill>
                  <a:srgbClr val="445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b="1" dirty="0" err="1">
                <a:solidFill>
                  <a:srgbClr val="445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верифицируемость</a:t>
            </a:r>
            <a:r>
              <a:rPr lang="ru-RU" sz="1900" b="1" dirty="0" smtClean="0">
                <a:solidFill>
                  <a:srgbClr val="445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1900" b="1" dirty="0">
              <a:solidFill>
                <a:srgbClr val="4457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rgbClr val="445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Трассируемость (</a:t>
            </a:r>
            <a:r>
              <a:rPr lang="ru-RU" sz="1900" b="1" dirty="0" err="1" smtClean="0">
                <a:solidFill>
                  <a:srgbClr val="445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отслеживаемость</a:t>
            </a:r>
            <a:r>
              <a:rPr lang="ru-RU" sz="1900" b="1" dirty="0" smtClean="0">
                <a:solidFill>
                  <a:srgbClr val="445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endParaRPr lang="ru-RU" sz="1900" b="1" dirty="0">
              <a:solidFill>
                <a:srgbClr val="4457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rgbClr val="445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модификации </a:t>
            </a:r>
            <a:r>
              <a:rPr lang="ru-RU" sz="1900" b="1" dirty="0" smtClean="0">
                <a:solidFill>
                  <a:srgbClr val="445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(изменяемость)</a:t>
            </a:r>
            <a:endParaRPr lang="ru-RU" sz="1900" b="1" dirty="0">
              <a:solidFill>
                <a:srgbClr val="4457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900" b="1" dirty="0" smtClean="0">
              <a:solidFill>
                <a:srgbClr val="4457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3" y="1772816"/>
            <a:ext cx="2339931" cy="233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73744"/>
      </p:ext>
    </p:extLst>
  </p:cSld>
  <p:clrMapOvr>
    <a:masterClrMapping/>
  </p:clrMapOvr>
</p:sld>
</file>

<file path=ppt/theme/theme1.xml><?xml version="1.0" encoding="utf-8"?>
<a:theme xmlns:a="http://schemas.openxmlformats.org/drawingml/2006/main" name="r1f0xhhw280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BDF8A2A0-E66A-4EE2-8666-3B399E8E7621}" vid="{929DE557-CE1E-4412-B80D-A7FF8A35552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r1f0xhhw28011</Template>
  <TotalTime>124</TotalTime>
  <Words>1210</Words>
  <Application>Microsoft Office PowerPoint</Application>
  <PresentationFormat>On-screen Show (4:3)</PresentationFormat>
  <Paragraphs>247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r1f0xhhw28011</vt:lpstr>
      <vt:lpstr>Тестирование требований: находим баги до их появления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itransition.corp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доклада</dc:title>
  <dc:creator>Trizna, Anton</dc:creator>
  <cp:lastModifiedBy>Goropeka, Elena</cp:lastModifiedBy>
  <cp:revision>24</cp:revision>
  <dcterms:created xsi:type="dcterms:W3CDTF">2017-01-30T12:04:28Z</dcterms:created>
  <dcterms:modified xsi:type="dcterms:W3CDTF">2017-01-30T15:12:33Z</dcterms:modified>
</cp:coreProperties>
</file>