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52a92d090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52a92d09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6d651abc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6d651abc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6d651abc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6d651abc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6d651abc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6d651abc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d651abc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6d651abc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6d651abc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6d651abc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0f05fd1a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0f05fd1a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0f05fd1a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0f05fd1a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6d651abc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6d651abc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9e3b9e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9e3b9e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52a92d09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52a92d09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6d651abc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6d651abc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6d651abc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6d651abc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6d651abc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6d651abc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0f05fd1a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0f05fd1a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6d651abc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6d651abc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0f05fd1a0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0f05fd1a0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9d9147f2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9d9147f2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52a92d090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52a92d09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0e93bd71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0e93bd71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52a92d09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52a92d09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52a92d09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52a92d09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52a92d09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52a92d09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52a92d09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52a92d09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52a92d09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52a92d09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52a92d09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52a92d09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6d651ab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6d651ab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0" l="0" r="76841" t="0"/>
          <a:stretch/>
        </p:blipFill>
        <p:spPr>
          <a:xfrm>
            <a:off x="85725" y="76200"/>
            <a:ext cx="548700" cy="52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4350" y="76200"/>
            <a:ext cx="1051305" cy="5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41950" y="445025"/>
            <a:ext cx="809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>
                <a:solidFill>
                  <a:schemeClr val="dk2"/>
                </a:solidFill>
              </a:defRPr>
            </a:lvl1pPr>
            <a:lvl2pPr lvl="1" algn="r">
              <a:buNone/>
              <a:defRPr>
                <a:solidFill>
                  <a:schemeClr val="dk2"/>
                </a:solidFill>
              </a:defRPr>
            </a:lvl2pPr>
            <a:lvl3pPr lvl="2" algn="r">
              <a:buNone/>
              <a:defRPr>
                <a:solidFill>
                  <a:schemeClr val="dk2"/>
                </a:solidFill>
              </a:defRPr>
            </a:lvl3pPr>
            <a:lvl4pPr lvl="3" algn="r">
              <a:buNone/>
              <a:defRPr>
                <a:solidFill>
                  <a:schemeClr val="dk2"/>
                </a:solidFill>
              </a:defRPr>
            </a:lvl4pPr>
            <a:lvl5pPr lvl="4" algn="r">
              <a:buNone/>
              <a:defRPr>
                <a:solidFill>
                  <a:schemeClr val="dk2"/>
                </a:solidFill>
              </a:defRPr>
            </a:lvl5pPr>
            <a:lvl6pPr lvl="5" algn="r">
              <a:buNone/>
              <a:defRPr>
                <a:solidFill>
                  <a:schemeClr val="dk2"/>
                </a:solidFill>
              </a:defRPr>
            </a:lvl6pPr>
            <a:lvl7pPr lvl="6" algn="r">
              <a:buNone/>
              <a:defRPr>
                <a:solidFill>
                  <a:schemeClr val="dk2"/>
                </a:solidFill>
              </a:defRPr>
            </a:lvl7pPr>
            <a:lvl8pPr lvl="7" algn="r">
              <a:buNone/>
              <a:defRPr>
                <a:solidFill>
                  <a:schemeClr val="dk2"/>
                </a:solidFill>
              </a:defRPr>
            </a:lvl8pPr>
            <a:lvl9pPr lvl="8" algn="r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/33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23.png"/><Relationship Id="rId5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4" Type="http://schemas.openxmlformats.org/officeDocument/2006/relationships/image" Target="../media/image6.png"/><Relationship Id="rId5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Relationship Id="rId5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1049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4800"/>
              <a:t>Путь из Бизнес-заказчиков во Владельцы продукта</a:t>
            </a:r>
            <a:endParaRPr sz="48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367525"/>
            <a:ext cx="8520600" cy="15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Егор </a:t>
            </a:r>
            <a:r>
              <a:rPr lang="ru" sz="2400"/>
              <a:t>Марюшко</a:t>
            </a:r>
            <a:r>
              <a:rPr lang="ru" sz="2400"/>
              <a:t>, к.т.н.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/>
              <a:t>Руководитель отдела бизнес-анализа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/>
              <a:t>Analyst Days - 10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/>
              <a:t>Санкт-Петербург, </a:t>
            </a:r>
            <a:r>
              <a:rPr lang="ru" sz="1800"/>
              <a:t>24-25 Мая 2019</a:t>
            </a:r>
            <a:endParaRPr sz="18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52" y="99775"/>
            <a:ext cx="3221351" cy="7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7002" y="99775"/>
            <a:ext cx="1447423" cy="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Владелец Продукта</a:t>
            </a:r>
            <a:endParaRPr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311700" y="3031263"/>
            <a:ext cx="85206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/>
              <a:t>Владелец Продукта (Product Owner) </a:t>
            </a:r>
            <a:r>
              <a:rPr lang="ru"/>
              <a:t>– человек, который несет ответственность за жизнь и развитие продукта, досконально знает бизнес процессы своей предметной области. Является единой точкой принятия окончательных решений связанных с продуктом. </a:t>
            </a:r>
            <a:endParaRPr/>
          </a:p>
        </p:txBody>
      </p:sp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b="34265" l="0" r="28325" t="32153"/>
          <a:stretch/>
        </p:blipFill>
        <p:spPr>
          <a:xfrm>
            <a:off x="1214900" y="926700"/>
            <a:ext cx="6551850" cy="17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развития</a:t>
            </a:r>
            <a:endParaRPr/>
          </a:p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b="7800" l="0" r="0" t="0"/>
          <a:stretch/>
        </p:blipFill>
        <p:spPr>
          <a:xfrm>
            <a:off x="1339713" y="789125"/>
            <a:ext cx="6464575" cy="387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Управление сроками</a:t>
            </a:r>
            <a:endParaRPr/>
          </a:p>
        </p:txBody>
      </p:sp>
      <p:sp>
        <p:nvSpPr>
          <p:cNvPr id="171" name="Google Shape;17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625" y="726725"/>
            <a:ext cx="5904749" cy="39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Бизнес импакт анализ</a:t>
            </a:r>
            <a:endParaRPr/>
          </a:p>
        </p:txBody>
      </p:sp>
      <p:sp>
        <p:nvSpPr>
          <p:cNvPr id="178" name="Google Shape;17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375" y="929925"/>
            <a:ext cx="6502274" cy="36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Приемка нового функционала</a:t>
            </a:r>
            <a:endParaRPr/>
          </a:p>
        </p:txBody>
      </p:sp>
      <p:sp>
        <p:nvSpPr>
          <p:cNvPr id="185" name="Google Shape;18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825" y="802525"/>
            <a:ext cx="5812340" cy="38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Обучение и обратная связь</a:t>
            </a:r>
            <a:endParaRPr/>
          </a:p>
        </p:txBody>
      </p:sp>
      <p:sp>
        <p:nvSpPr>
          <p:cNvPr id="192" name="Google Shape;19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675" y="789725"/>
            <a:ext cx="5450650" cy="36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Обязанности</a:t>
            </a:r>
            <a:r>
              <a:rPr lang="ru"/>
              <a:t> Владельцев продуктов</a:t>
            </a:r>
            <a:endParaRPr/>
          </a:p>
        </p:txBody>
      </p:sp>
      <p:sp>
        <p:nvSpPr>
          <p:cNvPr id="199" name="Google Shape;199;p28"/>
          <p:cNvSpPr txBox="1"/>
          <p:nvPr>
            <p:ph idx="1" type="body"/>
          </p:nvPr>
        </p:nvSpPr>
        <p:spPr>
          <a:xfrm>
            <a:off x="4086575" y="1072000"/>
            <a:ext cx="493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План развития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Backlog Продукта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Контроль сроков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Импакт бизнес-анализ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Приемка нового функционала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Обучение пользователей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ru" sz="2400"/>
              <a:t>Сбор обратной связи</a:t>
            </a:r>
            <a:endParaRPr sz="2400"/>
          </a:p>
        </p:txBody>
      </p:sp>
      <p:sp>
        <p:nvSpPr>
          <p:cNvPr id="200" name="Google Shape;20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1" name="Google Shape;201;p28"/>
          <p:cNvSpPr/>
          <p:nvPr/>
        </p:nvSpPr>
        <p:spPr>
          <a:xfrm rot="-2274743">
            <a:off x="190326" y="2070460"/>
            <a:ext cx="3828754" cy="1445041"/>
          </a:xfrm>
          <a:prstGeom prst="rect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ОБЯЗАННОСТИ</a:t>
            </a:r>
            <a:endParaRPr sz="4800"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Правило №1</a:t>
            </a:r>
            <a:endParaRPr/>
          </a:p>
        </p:txBody>
      </p: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b="21906" l="46170" r="3774" t="1793"/>
          <a:stretch/>
        </p:blipFill>
        <p:spPr>
          <a:xfrm>
            <a:off x="2494850" y="951775"/>
            <a:ext cx="1433924" cy="14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 rotWithShape="1">
          <a:blip r:embed="rId4">
            <a:alphaModFix/>
          </a:blip>
          <a:srcRect b="7588" l="51101" r="6296" t="8462"/>
          <a:stretch/>
        </p:blipFill>
        <p:spPr>
          <a:xfrm>
            <a:off x="4103500" y="951775"/>
            <a:ext cx="2409150" cy="31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 rotWithShape="1">
          <a:blip r:embed="rId5">
            <a:alphaModFix/>
          </a:blip>
          <a:srcRect b="6658" l="13495" r="38595" t="15918"/>
          <a:stretch/>
        </p:blipFill>
        <p:spPr>
          <a:xfrm>
            <a:off x="2494850" y="2537049"/>
            <a:ext cx="1433922" cy="154509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2875562" y="4172400"/>
            <a:ext cx="3067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Достаточно времени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Правило №2</a:t>
            </a:r>
            <a:endParaRPr/>
          </a:p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 rotWithShape="1">
          <a:blip r:embed="rId3">
            <a:alphaModFix/>
          </a:blip>
          <a:srcRect b="0" l="5721" r="5437" t="0"/>
          <a:stretch/>
        </p:blipFill>
        <p:spPr>
          <a:xfrm>
            <a:off x="2485350" y="944138"/>
            <a:ext cx="4173200" cy="31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/>
        </p:nvSpPr>
        <p:spPr>
          <a:xfrm>
            <a:off x="2485350" y="4184150"/>
            <a:ext cx="41733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Совет владельцев продуктов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чего начать</a:t>
            </a:r>
            <a:endParaRPr/>
          </a:p>
        </p:txBody>
      </p:sp>
      <p:sp>
        <p:nvSpPr>
          <p:cNvPr id="225" name="Google Shape;22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225" y="894938"/>
            <a:ext cx="6565551" cy="393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61913" l="0" r="62055" t="0"/>
          <a:stretch/>
        </p:blipFill>
        <p:spPr>
          <a:xfrm>
            <a:off x="116975" y="1428725"/>
            <a:ext cx="2602250" cy="19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69000" y="358530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Более 40 программных продуктов</a:t>
            </a:r>
            <a:endParaRPr sz="18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250" y="1428750"/>
            <a:ext cx="3172152" cy="19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3132217" y="358530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Каждый заказчик уникален</a:t>
            </a:r>
            <a:endParaRPr sz="1800"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b="1538" l="0" r="0" t="37880"/>
          <a:stretch/>
        </p:blipFill>
        <p:spPr>
          <a:xfrm>
            <a:off x="6243425" y="1428750"/>
            <a:ext cx="2771801" cy="19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6243417" y="3547475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Список стандартных ситуаций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Где взять Владельцев продуктов</a:t>
            </a:r>
            <a:endParaRPr/>
          </a:p>
        </p:txBody>
      </p:sp>
      <p:sp>
        <p:nvSpPr>
          <p:cNvPr id="232" name="Google Shape;23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750" y="861325"/>
            <a:ext cx="7730500" cy="380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это</a:t>
            </a:r>
            <a:r>
              <a:rPr lang="ru"/>
              <a:t> Владельцу продукта</a:t>
            </a:r>
            <a:endParaRPr/>
          </a:p>
        </p:txBody>
      </p:sp>
      <p:sp>
        <p:nvSpPr>
          <p:cNvPr id="239" name="Google Shape;23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88" y="904050"/>
            <a:ext cx="7762424" cy="33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>
            <a:off x="2485350" y="4184150"/>
            <a:ext cx="41733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Финансовая мотивация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впечатления</a:t>
            </a:r>
            <a:endParaRPr/>
          </a:p>
        </p:txBody>
      </p:sp>
      <p:sp>
        <p:nvSpPr>
          <p:cNvPr id="247" name="Google Shape;24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48" name="Google Shape;2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1000" y="636725"/>
            <a:ext cx="4201975" cy="42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потери</a:t>
            </a:r>
            <a:endParaRPr/>
          </a:p>
        </p:txBody>
      </p:sp>
      <p:sp>
        <p:nvSpPr>
          <p:cNvPr id="254" name="Google Shape;25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000" y="1141200"/>
            <a:ext cx="54600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изменения</a:t>
            </a:r>
            <a:endParaRPr/>
          </a:p>
        </p:txBody>
      </p:sp>
      <p:sp>
        <p:nvSpPr>
          <p:cNvPr id="261" name="Google Shape;26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338" y="725650"/>
            <a:ext cx="5281326" cy="352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/>
          <p:nvPr/>
        </p:nvSpPr>
        <p:spPr>
          <a:xfrm>
            <a:off x="2485350" y="4184150"/>
            <a:ext cx="41733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Перераспределение обязанностей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Результаты</a:t>
            </a:r>
            <a:endParaRPr/>
          </a:p>
        </p:txBody>
      </p:sp>
      <p:sp>
        <p:nvSpPr>
          <p:cNvPr id="269" name="Google Shape;26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0" name="Google Shape;270;p37"/>
          <p:cNvSpPr txBox="1"/>
          <p:nvPr/>
        </p:nvSpPr>
        <p:spPr>
          <a:xfrm>
            <a:off x="5941850" y="93435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Вовлеченность </a:t>
            </a:r>
            <a:endParaRPr sz="1800"/>
          </a:p>
        </p:txBody>
      </p:sp>
      <p:sp>
        <p:nvSpPr>
          <p:cNvPr id="271" name="Google Shape;271;p37"/>
          <p:cNvSpPr txBox="1"/>
          <p:nvPr/>
        </p:nvSpPr>
        <p:spPr>
          <a:xfrm>
            <a:off x="5941850" y="1628363"/>
            <a:ext cx="3321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Ответственность </a:t>
            </a:r>
            <a:endParaRPr sz="1800"/>
          </a:p>
        </p:txBody>
      </p:sp>
      <p:sp>
        <p:nvSpPr>
          <p:cNvPr id="272" name="Google Shape;272;p37"/>
          <p:cNvSpPr txBox="1"/>
          <p:nvPr/>
        </p:nvSpPr>
        <p:spPr>
          <a:xfrm>
            <a:off x="5941850" y="2447075"/>
            <a:ext cx="2519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Коммуникация </a:t>
            </a:r>
            <a:endParaRPr sz="1800"/>
          </a:p>
        </p:txBody>
      </p:sp>
      <p:sp>
        <p:nvSpPr>
          <p:cNvPr id="273" name="Google Shape;273;p37"/>
          <p:cNvSpPr txBox="1"/>
          <p:nvPr/>
        </p:nvSpPr>
        <p:spPr>
          <a:xfrm>
            <a:off x="5941850" y="3265775"/>
            <a:ext cx="2519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Сроки </a:t>
            </a:r>
            <a:endParaRPr sz="1800"/>
          </a:p>
        </p:txBody>
      </p:sp>
      <p:pic>
        <p:nvPicPr>
          <p:cNvPr id="274" name="Google Shape;2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950" y="934351"/>
            <a:ext cx="4491272" cy="315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</a:t>
            </a:r>
            <a:endParaRPr/>
          </a:p>
        </p:txBody>
      </p:sp>
      <p:sp>
        <p:nvSpPr>
          <p:cNvPr id="280" name="Google Shape;28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1" name="Google Shape;281;p38"/>
          <p:cNvPicPr preferRelativeResize="0"/>
          <p:nvPr/>
        </p:nvPicPr>
        <p:blipFill rotWithShape="1">
          <a:blip r:embed="rId3">
            <a:alphaModFix/>
          </a:blip>
          <a:srcRect b="0" l="15725" r="0" t="0"/>
          <a:stretch/>
        </p:blipFill>
        <p:spPr>
          <a:xfrm>
            <a:off x="3562325" y="1133875"/>
            <a:ext cx="2602074" cy="2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8"/>
          <p:cNvPicPr preferRelativeResize="0"/>
          <p:nvPr/>
        </p:nvPicPr>
        <p:blipFill rotWithShape="1">
          <a:blip r:embed="rId4">
            <a:alphaModFix/>
          </a:blip>
          <a:srcRect b="0" l="8155" r="0" t="0"/>
          <a:stretch/>
        </p:blipFill>
        <p:spPr>
          <a:xfrm>
            <a:off x="6302950" y="1133875"/>
            <a:ext cx="2519101" cy="2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8"/>
          <p:cNvPicPr preferRelativeResize="0"/>
          <p:nvPr/>
        </p:nvPicPr>
        <p:blipFill rotWithShape="1">
          <a:blip r:embed="rId5">
            <a:alphaModFix/>
          </a:blip>
          <a:srcRect b="0" l="2631" r="6301" t="0"/>
          <a:stretch/>
        </p:blipFill>
        <p:spPr>
          <a:xfrm>
            <a:off x="102650" y="1133875"/>
            <a:ext cx="3321099" cy="20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8"/>
          <p:cNvSpPr txBox="1"/>
          <p:nvPr/>
        </p:nvSpPr>
        <p:spPr>
          <a:xfrm>
            <a:off x="3514250" y="3190925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Полнота требований</a:t>
            </a:r>
            <a:endParaRPr sz="1800"/>
          </a:p>
        </p:txBody>
      </p:sp>
      <p:sp>
        <p:nvSpPr>
          <p:cNvPr id="285" name="Google Shape;285;p38"/>
          <p:cNvSpPr txBox="1"/>
          <p:nvPr/>
        </p:nvSpPr>
        <p:spPr>
          <a:xfrm>
            <a:off x="102600" y="3190925"/>
            <a:ext cx="3321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Прозрачность процессов</a:t>
            </a:r>
            <a:endParaRPr sz="1800"/>
          </a:p>
        </p:txBody>
      </p:sp>
      <p:sp>
        <p:nvSpPr>
          <p:cNvPr id="286" name="Google Shape;286;p38"/>
          <p:cNvSpPr txBox="1"/>
          <p:nvPr/>
        </p:nvSpPr>
        <p:spPr>
          <a:xfrm>
            <a:off x="6305800" y="3190925"/>
            <a:ext cx="2519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Снижение сроков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Дальнейшие планы</a:t>
            </a:r>
            <a:endParaRPr/>
          </a:p>
        </p:txBody>
      </p:sp>
      <p:sp>
        <p:nvSpPr>
          <p:cNvPr id="292" name="Google Shape;29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93" name="Google Shape;2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649" y="1353950"/>
            <a:ext cx="2079875" cy="20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 rotWithShape="1">
          <a:blip r:embed="rId4">
            <a:alphaModFix/>
          </a:blip>
          <a:srcRect b="35053" l="28643" r="26988" t="10977"/>
          <a:stretch/>
        </p:blipFill>
        <p:spPr>
          <a:xfrm>
            <a:off x="300400" y="1353950"/>
            <a:ext cx="2980726" cy="203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423" y="1353938"/>
            <a:ext cx="2980726" cy="207988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9"/>
          <p:cNvSpPr txBox="1"/>
          <p:nvPr/>
        </p:nvSpPr>
        <p:spPr>
          <a:xfrm>
            <a:off x="300400" y="3393500"/>
            <a:ext cx="30297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Новый стандарт </a:t>
            </a:r>
            <a:r>
              <a:rPr lang="ru" sz="1800"/>
              <a:t>документирования</a:t>
            </a:r>
            <a:r>
              <a:rPr lang="ru" sz="1800"/>
              <a:t> требований</a:t>
            </a:r>
            <a:endParaRPr sz="1800"/>
          </a:p>
        </p:txBody>
      </p:sp>
      <p:sp>
        <p:nvSpPr>
          <p:cNvPr id="297" name="Google Shape;297;p39"/>
          <p:cNvSpPr txBox="1"/>
          <p:nvPr/>
        </p:nvSpPr>
        <p:spPr>
          <a:xfrm>
            <a:off x="5986338" y="3393500"/>
            <a:ext cx="29169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Продуктовые команды разработки</a:t>
            </a:r>
            <a:endParaRPr sz="1800"/>
          </a:p>
        </p:txBody>
      </p:sp>
      <p:sp>
        <p:nvSpPr>
          <p:cNvPr id="298" name="Google Shape;298;p39"/>
          <p:cNvSpPr txBox="1"/>
          <p:nvPr/>
        </p:nvSpPr>
        <p:spPr>
          <a:xfrm>
            <a:off x="3067125" y="3489450"/>
            <a:ext cx="29169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Стандартизация процесса разработки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 txBox="1"/>
          <p:nvPr>
            <p:ph type="title"/>
          </p:nvPr>
        </p:nvSpPr>
        <p:spPr>
          <a:xfrm>
            <a:off x="741950" y="64025"/>
            <a:ext cx="767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/>
              <a:t>Спасибо за внимание!</a:t>
            </a:r>
            <a:endParaRPr sz="4800"/>
          </a:p>
        </p:txBody>
      </p:sp>
      <p:sp>
        <p:nvSpPr>
          <p:cNvPr id="304" name="Google Shape;304;p40"/>
          <p:cNvSpPr txBox="1"/>
          <p:nvPr>
            <p:ph idx="1" type="body"/>
          </p:nvPr>
        </p:nvSpPr>
        <p:spPr>
          <a:xfrm>
            <a:off x="311700" y="1457275"/>
            <a:ext cx="8520600" cy="19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/>
              <a:t>Егор Марюшко, к.т.н.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Руководитель отдела бизнес-анализа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CDEK-IT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egor.maryushko@gmail.com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t.me/emaryushko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 b="7574" l="10506" r="0" t="17502"/>
          <a:stretch/>
        </p:blipFill>
        <p:spPr>
          <a:xfrm>
            <a:off x="5762282" y="1457275"/>
            <a:ext cx="2555443" cy="32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388975"/>
            <a:ext cx="1274250" cy="127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</a:t>
            </a:r>
            <a:endParaRPr/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3288" r="0" t="25661"/>
          <a:stretch/>
        </p:blipFill>
        <p:spPr>
          <a:xfrm>
            <a:off x="225875" y="755275"/>
            <a:ext cx="3381025" cy="17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b="0" l="0" r="2181" t="0"/>
          <a:stretch/>
        </p:blipFill>
        <p:spPr>
          <a:xfrm>
            <a:off x="225875" y="2949375"/>
            <a:ext cx="3381025" cy="17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7975" y="2949375"/>
            <a:ext cx="2377158" cy="17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6">
            <a:alphaModFix/>
          </a:blip>
          <a:srcRect b="0" l="0" r="8466" t="0"/>
          <a:stretch/>
        </p:blipFill>
        <p:spPr>
          <a:xfrm>
            <a:off x="3947975" y="755275"/>
            <a:ext cx="2377149" cy="17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567288" y="2493125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Вовлеченность</a:t>
            </a:r>
            <a:endParaRPr sz="1800"/>
          </a:p>
        </p:txBody>
      </p:sp>
      <p:sp>
        <p:nvSpPr>
          <p:cNvPr id="83" name="Google Shape;83;p15"/>
          <p:cNvSpPr txBox="1"/>
          <p:nvPr/>
        </p:nvSpPr>
        <p:spPr>
          <a:xfrm>
            <a:off x="3787438" y="2493125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Ответственность</a:t>
            </a:r>
            <a:endParaRPr sz="1800"/>
          </a:p>
        </p:txBody>
      </p:sp>
      <p:sp>
        <p:nvSpPr>
          <p:cNvPr id="84" name="Google Shape;84;p15"/>
          <p:cNvSpPr txBox="1"/>
          <p:nvPr/>
        </p:nvSpPr>
        <p:spPr>
          <a:xfrm>
            <a:off x="531713" y="467760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Мотивация</a:t>
            </a:r>
            <a:endParaRPr sz="1800"/>
          </a:p>
        </p:txBody>
      </p:sp>
      <p:sp>
        <p:nvSpPr>
          <p:cNvPr id="85" name="Google Shape;85;p15"/>
          <p:cNvSpPr txBox="1"/>
          <p:nvPr/>
        </p:nvSpPr>
        <p:spPr>
          <a:xfrm>
            <a:off x="3787438" y="467760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Коммуникация</a:t>
            </a:r>
            <a:endParaRPr sz="1800"/>
          </a:p>
        </p:txBody>
      </p:sp>
      <p:sp>
        <p:nvSpPr>
          <p:cNvPr id="86" name="Google Shape;86;p15"/>
          <p:cNvSpPr txBox="1"/>
          <p:nvPr/>
        </p:nvSpPr>
        <p:spPr>
          <a:xfrm>
            <a:off x="6485638" y="4686875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Сроки</a:t>
            </a:r>
            <a:endParaRPr sz="1800"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7">
            <a:alphaModFix/>
          </a:blip>
          <a:srcRect b="0" l="54087" r="12407" t="0"/>
          <a:stretch/>
        </p:blipFill>
        <p:spPr>
          <a:xfrm>
            <a:off x="6663250" y="755275"/>
            <a:ext cx="2343001" cy="393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Вовлеченность</a:t>
            </a:r>
            <a:endParaRPr/>
          </a:p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0" l="11162" r="5225" t="0"/>
          <a:stretch/>
        </p:blipFill>
        <p:spPr>
          <a:xfrm>
            <a:off x="461038" y="935450"/>
            <a:ext cx="4110962" cy="327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b="0" l="8624" r="12028" t="0"/>
          <a:stretch/>
        </p:blipFill>
        <p:spPr>
          <a:xfrm>
            <a:off x="5294475" y="935438"/>
            <a:ext cx="3426325" cy="32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1167413" y="420810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Они и Мы</a:t>
            </a:r>
            <a:endParaRPr sz="1800"/>
          </a:p>
        </p:txBody>
      </p:sp>
      <p:sp>
        <p:nvSpPr>
          <p:cNvPr id="97" name="Google Shape;97;p16"/>
          <p:cNvSpPr txBox="1"/>
          <p:nvPr/>
        </p:nvSpPr>
        <p:spPr>
          <a:xfrm>
            <a:off x="5658525" y="420810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Как вы там? 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Ответственность</a:t>
            </a:r>
            <a:endParaRPr/>
          </a:p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00" y="872650"/>
            <a:ext cx="2364274" cy="293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b="9641" l="0" r="27672" t="0"/>
          <a:stretch/>
        </p:blipFill>
        <p:spPr>
          <a:xfrm>
            <a:off x="2985925" y="755250"/>
            <a:ext cx="3086301" cy="304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5">
            <a:alphaModFix/>
          </a:blip>
          <a:srcRect b="6095" l="15233" r="5752" t="7204"/>
          <a:stretch/>
        </p:blipFill>
        <p:spPr>
          <a:xfrm>
            <a:off x="6187411" y="755250"/>
            <a:ext cx="2797339" cy="30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-12" y="380435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Это не мои требования</a:t>
            </a:r>
            <a:endParaRPr sz="1800"/>
          </a:p>
        </p:txBody>
      </p:sp>
      <p:sp>
        <p:nvSpPr>
          <p:cNvPr id="108" name="Google Shape;108;p17"/>
          <p:cNvSpPr txBox="1"/>
          <p:nvPr/>
        </p:nvSpPr>
        <p:spPr>
          <a:xfrm>
            <a:off x="3179963" y="380435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Еще одну доработочку</a:t>
            </a:r>
            <a:endParaRPr sz="1800"/>
          </a:p>
        </p:txBody>
      </p:sp>
      <p:sp>
        <p:nvSpPr>
          <p:cNvPr id="109" name="Google Shape;109;p17"/>
          <p:cNvSpPr txBox="1"/>
          <p:nvPr/>
        </p:nvSpPr>
        <p:spPr>
          <a:xfrm>
            <a:off x="6236963" y="380435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Нет заказчика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Мотивация</a:t>
            </a:r>
            <a:endParaRPr/>
          </a:p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b="0" l="8327" r="14636" t="0"/>
          <a:stretch/>
        </p:blipFill>
        <p:spPr>
          <a:xfrm>
            <a:off x="643350" y="764175"/>
            <a:ext cx="3986426" cy="3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1287450" y="420535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Бесконечный тюнинг</a:t>
            </a:r>
            <a:endParaRPr sz="1800"/>
          </a:p>
        </p:txBody>
      </p:sp>
      <p:sp>
        <p:nvSpPr>
          <p:cNvPr id="118" name="Google Shape;118;p18"/>
          <p:cNvSpPr txBox="1"/>
          <p:nvPr/>
        </p:nvSpPr>
        <p:spPr>
          <a:xfrm>
            <a:off x="5482038" y="4205350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Главное маневр! </a:t>
            </a:r>
            <a:endParaRPr sz="1800"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7163" y="764175"/>
            <a:ext cx="2088000" cy="13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5">
            <a:alphaModFix/>
          </a:blip>
          <a:srcRect b="16839" l="0" r="0" t="0"/>
          <a:stretch/>
        </p:blipFill>
        <p:spPr>
          <a:xfrm>
            <a:off x="5582750" y="2984025"/>
            <a:ext cx="2496775" cy="12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6181511" y="1874113"/>
            <a:ext cx="1299300" cy="12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vs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Сроки</a:t>
            </a:r>
            <a:endParaRPr/>
          </a:p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21387" l="0" r="0" t="13995"/>
          <a:stretch/>
        </p:blipFill>
        <p:spPr>
          <a:xfrm>
            <a:off x="312950" y="869225"/>
            <a:ext cx="3389801" cy="32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800" y="869225"/>
            <a:ext cx="4921950" cy="32829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658738" y="4152175"/>
            <a:ext cx="2698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Приходите завтра</a:t>
            </a:r>
            <a:endParaRPr sz="1800"/>
          </a:p>
        </p:txBody>
      </p:sp>
      <p:sp>
        <p:nvSpPr>
          <p:cNvPr id="131" name="Google Shape;131;p19"/>
          <p:cNvSpPr txBox="1"/>
          <p:nvPr/>
        </p:nvSpPr>
        <p:spPr>
          <a:xfrm>
            <a:off x="4367074" y="4152175"/>
            <a:ext cx="41055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Говорили будет готово сегодня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Коммуникации</a:t>
            </a:r>
            <a:endParaRPr/>
          </a:p>
        </p:txBody>
      </p:sp>
      <p:sp>
        <p:nvSpPr>
          <p:cNvPr id="137" name="Google Shape;13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10131" r="12235" t="0"/>
          <a:stretch/>
        </p:blipFill>
        <p:spPr>
          <a:xfrm>
            <a:off x="4572000" y="1004550"/>
            <a:ext cx="3894651" cy="31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b="0" l="13899" r="11412" t="0"/>
          <a:stretch/>
        </p:blipFill>
        <p:spPr>
          <a:xfrm>
            <a:off x="290400" y="1152475"/>
            <a:ext cx="3435534" cy="306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474562" y="4152175"/>
            <a:ext cx="3067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Бесконечное согласование</a:t>
            </a:r>
            <a:endParaRPr sz="1800"/>
          </a:p>
        </p:txBody>
      </p:sp>
      <p:sp>
        <p:nvSpPr>
          <p:cNvPr id="141" name="Google Shape;141;p20"/>
          <p:cNvSpPr txBox="1"/>
          <p:nvPr/>
        </p:nvSpPr>
        <p:spPr>
          <a:xfrm>
            <a:off x="4985737" y="4152175"/>
            <a:ext cx="3067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Все пути ведут в ИТ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741950" y="64025"/>
            <a:ext cx="80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Решение</a:t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2270200" y="1152475"/>
            <a:ext cx="6562200" cy="22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Ответственный человек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Мотивированный на результат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Компетентный в своей предметной области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С достаточный количеством времени для работы с ИТ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75" y="1152475"/>
            <a:ext cx="1965400" cy="26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2270200" y="3447175"/>
            <a:ext cx="5794500" cy="13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>
                <a:solidFill>
                  <a:schemeClr val="dk2"/>
                </a:solidFill>
              </a:rPr>
              <a:t>Владелец продукта! </a:t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