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305" r:id="rId3"/>
    <p:sldId id="324" r:id="rId4"/>
    <p:sldId id="316" r:id="rId5"/>
    <p:sldId id="309" r:id="rId6"/>
    <p:sldId id="308" r:id="rId7"/>
    <p:sldId id="307" r:id="rId8"/>
    <p:sldId id="306" r:id="rId9"/>
    <p:sldId id="311" r:id="rId10"/>
    <p:sldId id="336" r:id="rId11"/>
    <p:sldId id="337" r:id="rId12"/>
    <p:sldId id="339" r:id="rId13"/>
    <p:sldId id="318" r:id="rId14"/>
    <p:sldId id="321" r:id="rId15"/>
    <p:sldId id="326" r:id="rId16"/>
    <p:sldId id="340" r:id="rId17"/>
    <p:sldId id="341" r:id="rId18"/>
    <p:sldId id="342" r:id="rId19"/>
    <p:sldId id="334" r:id="rId20"/>
    <p:sldId id="323" r:id="rId21"/>
    <p:sldId id="262" r:id="rId2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4"/>
    <p:restoredTop sz="71366" autoAdjust="0"/>
  </p:normalViewPr>
  <p:slideViewPr>
    <p:cSldViewPr>
      <p:cViewPr varScale="1">
        <p:scale>
          <a:sx n="43" d="100"/>
          <a:sy n="43" d="100"/>
        </p:scale>
        <p:origin x="1253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C63C0-6CB6-BF44-816F-6C9327D452C1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FDFA4-5D3F-564B-82FF-867440F54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6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90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Рассмотрим ситуацию, весьма распространенную в разных форматах.</a:t>
            </a:r>
            <a:br>
              <a:rPr lang="ru-RU" dirty="0"/>
            </a:br>
            <a:r>
              <a:rPr lang="ru-RU" dirty="0"/>
              <a:t>Это ваш календарь. Упрощенно. Детали не позволил показать </a:t>
            </a:r>
            <a:r>
              <a:rPr lang="en-US" dirty="0"/>
              <a:t>NDA</a:t>
            </a:r>
            <a:br>
              <a:rPr lang="ru-RU" dirty="0"/>
            </a:br>
            <a:r>
              <a:rPr lang="ru-RU" dirty="0"/>
              <a:t>А вы и так мало того что половину времени ходите по статусным встречам, так еще и работу делать нужно а ее много.</a:t>
            </a:r>
            <a:br>
              <a:rPr lang="ru-RU" dirty="0"/>
            </a:br>
            <a:r>
              <a:rPr lang="ru-RU" dirty="0"/>
              <a:t>Знакомо?</a:t>
            </a:r>
          </a:p>
          <a:p>
            <a:endParaRPr lang="ru-RU" dirty="0"/>
          </a:p>
          <a:p>
            <a:r>
              <a:rPr lang="ru-RU" dirty="0"/>
              <a:t>Руководитель назначает вам регулярную встречу и з описания которой понятно только что обсуждаться будет статус по работам.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94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Какие на ваш взгляд типичные сценарии поведения в такой ситуации?</a:t>
            </a:r>
            <a:br>
              <a:rPr lang="ru-RU" dirty="0"/>
            </a:br>
            <a:r>
              <a:rPr lang="ru-RU" dirty="0"/>
              <a:t>Многие наверно пойдут, и будут разрываться.</a:t>
            </a:r>
            <a:br>
              <a:rPr lang="ru-RU" dirty="0"/>
            </a:br>
            <a:r>
              <a:rPr lang="ru-RU" dirty="0"/>
              <a:t>Кто то сорвется и вероятно поругается с руководителем на почве перегруза и количества бесполезных встреч.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обоих случаях дело скорее всего кончится тем что сотрудник уйдет, или потому что поругались, или от перегруза и рутины.</a:t>
            </a:r>
            <a:br>
              <a:rPr lang="ru-RU" dirty="0"/>
            </a:br>
            <a:r>
              <a:rPr lang="ru-RU" dirty="0"/>
              <a:t>Нет?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24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Какие на ваш взгляд типичные сценарии поведения в такой ситуации?</a:t>
            </a:r>
            <a:br>
              <a:rPr lang="ru-RU" dirty="0"/>
            </a:br>
            <a:r>
              <a:rPr lang="ru-RU" dirty="0"/>
              <a:t>Многие наверно пойдут, и будут разрываться.</a:t>
            </a:r>
            <a:br>
              <a:rPr lang="ru-RU" dirty="0"/>
            </a:br>
            <a:r>
              <a:rPr lang="ru-RU" dirty="0"/>
              <a:t>Кто то сорвется и вероятно поругается с руководителем на почве перегруза и количества бесполезных встреч.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обоих случаях дело скорее всего кончится тем что сотрудник уйдет, или потому что поругались, или от перегруза и рутины.</a:t>
            </a:r>
            <a:br>
              <a:rPr lang="ru-RU" dirty="0"/>
            </a:br>
            <a:r>
              <a:rPr lang="ru-RU" dirty="0"/>
              <a:t>Нет?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004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А что если прямо спросить какую информацию ему конкретно нужно, изложить свою загрузку и объяснив что часть встреч не полезна, договориться не ходить на встречи где ни от вас ни вам нет пользы, а там где нужны статусы, ходить кратковременно и объединить их до минимума.</a:t>
            </a:r>
            <a:br>
              <a:rPr lang="ru-RU" dirty="0"/>
            </a:br>
            <a:r>
              <a:rPr lang="ru-RU" dirty="0"/>
              <a:t>При этом крайне важно формулировать фразы таким образом, чтобы не противопоставлять себя ни к нему ни компании, </a:t>
            </a:r>
            <a:br>
              <a:rPr lang="ru-RU" dirty="0"/>
            </a:br>
            <a:r>
              <a:rPr lang="ru-RU" dirty="0"/>
              <a:t>удерживая его в зоне комфорта, вы можете обсудить много больше.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3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Помочь разобраться в проведении напряженных встреч поможет книга  Есть серьезный разговор Что и как говорить когда ставки высоки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13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 вот еще история) Все мы периодически ищем работу? Понятно, как конкретно готовиться к собеседованию, вы можете узнать на докладе «Анастасии Соболевой ". А мы вроде о переговорах и книгах. Но собеседование тоже переговоры…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8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Допустим вас пригласили на собеседование в компанию которую вы мечтали,</a:t>
            </a:r>
            <a:br>
              <a:rPr lang="ru-RU" dirty="0"/>
            </a:br>
            <a:r>
              <a:rPr lang="ru-RU" dirty="0"/>
              <a:t>И на позицию которую вы мечтали.</a:t>
            </a:r>
            <a:br>
              <a:rPr lang="ru-RU" dirty="0"/>
            </a:br>
            <a:r>
              <a:rPr lang="ru-RU" dirty="0"/>
              <a:t>И все прекрасно.</a:t>
            </a:r>
            <a:br>
              <a:rPr lang="ru-RU" dirty="0"/>
            </a:br>
            <a:r>
              <a:rPr lang="ru-RU" dirty="0"/>
              <a:t>Ваши действия?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20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 кроме </a:t>
            </a:r>
            <a:r>
              <a:rPr lang="ru-RU" dirty="0" err="1"/>
              <a:t>гуглежки</a:t>
            </a:r>
            <a:r>
              <a:rPr lang="ru-RU" dirty="0"/>
              <a:t> вопросов собеседований, и перечитывания мануалов ко всему.</a:t>
            </a:r>
            <a:br>
              <a:rPr lang="ru-RU" dirty="0"/>
            </a:br>
            <a:r>
              <a:rPr lang="ru-RU" dirty="0"/>
              <a:t>Кроме подготовки презентации своих компетенций, есть один пункт который может все или многое испортить.</a:t>
            </a:r>
          </a:p>
          <a:p>
            <a:endParaRPr lang="ru-RU" dirty="0"/>
          </a:p>
          <a:p>
            <a:r>
              <a:rPr lang="ru-RU" dirty="0"/>
              <a:t>А именно мимику Тома.</a:t>
            </a:r>
            <a:br>
              <a:rPr lang="ru-RU" dirty="0"/>
            </a:br>
            <a:r>
              <a:rPr lang="ru-RU" dirty="0"/>
              <a:t>Как воспринимается такое поведение?</a:t>
            </a:r>
          </a:p>
          <a:p>
            <a:r>
              <a:rPr lang="ru-RU" dirty="0"/>
              <a:t>Да, выглядит это как сильное желание получить работу именно тут, но воспринимается такой собеседник как назойливый продавец на базаре, которому </a:t>
            </a:r>
            <a:r>
              <a:rPr lang="ru-RU" dirty="0" err="1"/>
              <a:t>ооочень</a:t>
            </a:r>
            <a:r>
              <a:rPr lang="ru-RU" dirty="0"/>
              <a:t> нужно </a:t>
            </a:r>
            <a:r>
              <a:rPr lang="ru-RU" dirty="0" err="1"/>
              <a:t>чтото</a:t>
            </a:r>
            <a:r>
              <a:rPr lang="ru-RU" dirty="0"/>
              <a:t> продать,</a:t>
            </a:r>
            <a:br>
              <a:rPr lang="ru-RU" dirty="0"/>
            </a:br>
            <a:r>
              <a:rPr lang="ru-RU" dirty="0"/>
              <a:t>а у многих людей на такое поведение ответная реакция ровно противоположная.</a:t>
            </a:r>
          </a:p>
          <a:p>
            <a:endParaRPr lang="ru-RU" dirty="0"/>
          </a:p>
          <a:p>
            <a:r>
              <a:rPr lang="ru-RU" dirty="0"/>
              <a:t>И с таким посылом вас никуда не возьмут)</a:t>
            </a:r>
          </a:p>
          <a:p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78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Поэтому, специально, найдите альтернативное предложение, и объясните себе почему оно лучше.</a:t>
            </a:r>
            <a:br>
              <a:rPr lang="ru-RU" dirty="0"/>
            </a:br>
            <a:r>
              <a:rPr lang="ru-RU" dirty="0"/>
              <a:t>Обдумайте все возможные и невозможные минусы рассматриваемой вакансии, и только когда вам все равно чем кончится собеседование, вы готовы к встрече.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И так с любыми переговорами,</a:t>
            </a:r>
            <a:br>
              <a:rPr lang="ru-RU" dirty="0"/>
            </a:br>
            <a:r>
              <a:rPr lang="ru-RU" dirty="0"/>
              <a:t>Один из важных пунктов, не показывать нужду, интерес можно, нужду никогда.</a:t>
            </a:r>
          </a:p>
          <a:p>
            <a:r>
              <a:rPr lang="ru-RU" dirty="0"/>
              <a:t>Но это только один пункт, а еще есть подготовка, мимика и эмоции, принципы и многое другое,.. что вы сможете применять после прочтения.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6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"Сначала скажите НЕТ" Джима </a:t>
            </a:r>
            <a:r>
              <a:rPr lang="ru-RU" dirty="0" err="1"/>
              <a:t>Кемпа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3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день,</a:t>
            </a:r>
            <a:br>
              <a:rPr lang="ru-RU" dirty="0"/>
            </a:br>
            <a:r>
              <a:rPr lang="ru-RU" dirty="0"/>
              <a:t>Я Сергей Герасимов руководитель отдела тестирования Абсолют Тех. Бренд МАФИН</a:t>
            </a:r>
          </a:p>
          <a:p>
            <a:r>
              <a:rPr lang="ru-RU" dirty="0"/>
              <a:t>Руковожу я уже более 6 лет, разными командами до 60 чел, как в гибких так и в </a:t>
            </a:r>
            <a:r>
              <a:rPr lang="ru-RU" dirty="0" err="1"/>
              <a:t>вотерфольных</a:t>
            </a:r>
            <a:r>
              <a:rPr lang="ru-RU" dirty="0"/>
              <a:t> практиках, как в матричной так и в древовидной структурах.</a:t>
            </a:r>
          </a:p>
          <a:p>
            <a:r>
              <a:rPr lang="ru-RU" dirty="0"/>
              <a:t>Но это сегодня не важно,</a:t>
            </a:r>
            <a:br>
              <a:rPr lang="ru-RU" dirty="0"/>
            </a:br>
            <a:endParaRPr lang="ru-RU" dirty="0"/>
          </a:p>
          <a:p>
            <a:r>
              <a:rPr lang="ru-RU" dirty="0"/>
              <a:t>А важно что  серьезная часть профессии управленца это взаимодействие</a:t>
            </a:r>
            <a:r>
              <a:rPr lang="en-US" dirty="0"/>
              <a:t> </a:t>
            </a:r>
            <a:r>
              <a:rPr lang="ru-RU" dirty="0"/>
              <a:t>с людьми, проведением встреч, переговоров, общением….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2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Итого, Понимание в каком обществе вы работаете позволит сформировать формат подходящего общения а навыки ведения переговоров дадут вам возможность достигать поставленных целей в работе и жизни Спасибо!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4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/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Работа Аналитика прямо связана с общением, необходимо собирать информацию, взаимодействовать с командой.</a:t>
            </a:r>
            <a:b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 если вы </a:t>
            </a:r>
            <a:r>
              <a:rPr lang="ru-RU" sz="1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лид</a:t>
            </a:r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начинающий или опытный, то умение вести переговоры уже часть основных компетенций.</a:t>
            </a:r>
          </a:p>
          <a:p>
            <a:pPr marL="228600"/>
            <a:endParaRPr lang="ru-RU" sz="1800" dirty="0">
              <a:solidFill>
                <a:srgbClr val="1A1A1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28600"/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 люди все разные, кто то не хочет делиться информацией, кто то ленится читать спеки, а кто то закидывает новыми идеями что команда тонет в </a:t>
            </a:r>
            <a:r>
              <a:rPr lang="en-US" sz="1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scopechange</a:t>
            </a:r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как со всеми договориться?</a:t>
            </a:r>
          </a:p>
          <a:p>
            <a:pPr marL="228600"/>
            <a:endParaRPr lang="ru-RU" sz="1800" dirty="0">
              <a:solidFill>
                <a:srgbClr val="1A1A1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28600"/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Для этого необходима система знаний о психологии и переговорах. </a:t>
            </a:r>
          </a:p>
          <a:p>
            <a:pPr marL="228600"/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Некоторыми источниками такой информации и выдержками оттуда я и хочу с вами поделиться.</a:t>
            </a:r>
            <a:b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Доклад</a:t>
            </a:r>
            <a:r>
              <a:rPr lang="ru-RU" sz="1800" dirty="0"/>
              <a:t> будет более понятен начинающим руководителям, </a:t>
            </a:r>
            <a:r>
              <a:rPr lang="ru-RU" sz="1800" dirty="0" err="1"/>
              <a:t>лидам</a:t>
            </a:r>
            <a:r>
              <a:rPr lang="ru-RU" sz="1800" dirty="0"/>
              <a:t>, но полезен всем.</a:t>
            </a:r>
          </a:p>
          <a:p>
            <a:pPr marL="228600"/>
            <a:endParaRPr lang="ru-RU" sz="1800" dirty="0">
              <a:solidFill>
                <a:srgbClr val="1A1A1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28600"/>
            <a:endParaRPr lang="ru-RU" sz="1800" dirty="0">
              <a:solidFill>
                <a:srgbClr val="1A1A1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28600"/>
            <a:endParaRPr lang="ru-RU" sz="1800" dirty="0">
              <a:solidFill>
                <a:srgbClr val="1A1A1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0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ru-RU" sz="1200" dirty="0"/>
            </a:br>
            <a:endParaRPr lang="ru-R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Люди все разные, и группы людей разные, воспринимают события и информацию по разному</a:t>
            </a:r>
            <a:br>
              <a:rPr lang="ru-RU" sz="1200" dirty="0"/>
            </a:br>
            <a:r>
              <a:rPr lang="ru-RU" sz="1200" dirty="0"/>
              <a:t>Согласны?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r>
              <a:rPr lang="ru-RU" dirty="0"/>
              <a:t>Одни и </a:t>
            </a:r>
            <a:r>
              <a:rPr lang="ru-RU" dirty="0" err="1"/>
              <a:t>теже</a:t>
            </a:r>
            <a:r>
              <a:rPr lang="ru-RU" dirty="0"/>
              <a:t> слова, темы настрои воспринимаются по разному, и приводят к разным результатам</a:t>
            </a:r>
            <a:br>
              <a:rPr lang="ru-RU" dirty="0"/>
            </a:br>
            <a:r>
              <a:rPr lang="ru-RU" dirty="0"/>
              <a:t> возьмем пример.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4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 специально взял абстрактную фразу но с конкретным посылом.</a:t>
            </a:r>
            <a:br>
              <a:rPr lang="ru-RU" dirty="0"/>
            </a:br>
            <a:r>
              <a:rPr lang="ru-RU" dirty="0"/>
              <a:t>Подставьте свои слова.</a:t>
            </a:r>
            <a:br>
              <a:rPr lang="ru-RU" dirty="0"/>
            </a:br>
            <a:r>
              <a:rPr lang="ru-RU" dirty="0"/>
              <a:t>Теперь немного пофантазируем.</a:t>
            </a:r>
            <a:br>
              <a:rPr lang="ru-RU" dirty="0"/>
            </a:br>
            <a:r>
              <a:rPr lang="ru-RU" dirty="0"/>
              <a:t>Зал, представитель руководства компании на общем собрании произносит ее сотрудникам.</a:t>
            </a:r>
            <a:br>
              <a:rPr lang="ru-RU" dirty="0"/>
            </a:br>
            <a:r>
              <a:rPr lang="ru-RU" dirty="0"/>
              <a:t>Представите как ее слышат сотрудники…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Например </a:t>
            </a:r>
            <a:r>
              <a:rPr lang="ru-RU" dirty="0" err="1"/>
              <a:t>заппос</a:t>
            </a:r>
            <a:r>
              <a:rPr lang="ru-RU" dirty="0"/>
              <a:t>  1998 году, идейная команда креативных ребят</a:t>
            </a:r>
            <a:br>
              <a:rPr lang="ru-RU" dirty="0"/>
            </a:br>
            <a:endParaRPr lang="ru-RU" dirty="0"/>
          </a:p>
          <a:p>
            <a:r>
              <a:rPr lang="ru-RU" dirty="0"/>
              <a:t>Они в нее верят. Они к этому стремятся. Они это могут.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44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Или в компании где в сотнях сотрудников ни осталось ни капли ощущения своей причастности к результату?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Восприятие будет другим, не так ли?</a:t>
            </a:r>
            <a:br>
              <a:rPr lang="ru-RU" dirty="0"/>
            </a:br>
            <a:r>
              <a:rPr lang="ru-RU" dirty="0"/>
              <a:t>Возможно максимум о чем подумают сотрудники – что это грозит им переработками без компенсации.</a:t>
            </a:r>
          </a:p>
          <a:p>
            <a:endParaRPr lang="ru-RU" dirty="0"/>
          </a:p>
          <a:p>
            <a:r>
              <a:rPr lang="ru-RU" dirty="0"/>
              <a:t>А в какой команде хочется работать вам?</a:t>
            </a:r>
            <a:br>
              <a:rPr lang="ru-RU" dirty="0"/>
            </a:br>
            <a:r>
              <a:rPr lang="ru-RU" dirty="0"/>
              <a:t>Первой или второй?</a:t>
            </a:r>
            <a:br>
              <a:rPr lang="ru-RU" dirty="0"/>
            </a:br>
            <a:endParaRPr lang="ru-RU" dirty="0"/>
          </a:p>
          <a:p>
            <a:r>
              <a:rPr lang="ru-RU" dirty="0"/>
              <a:t>Но чтобы выбрать нужно определить не так ли?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62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определить модель поведения собеседника, и уровень </a:t>
            </a:r>
            <a:r>
              <a:rPr lang="ru-RU" dirty="0" err="1"/>
              <a:t>корп</a:t>
            </a:r>
            <a:r>
              <a:rPr lang="ru-RU" dirty="0"/>
              <a:t> культуры группы,</a:t>
            </a:r>
            <a:br>
              <a:rPr lang="ru-RU" dirty="0"/>
            </a:br>
            <a:r>
              <a:rPr lang="ru-RU" dirty="0"/>
              <a:t>Как с ними работать. И менять этот уровень.</a:t>
            </a:r>
            <a:br>
              <a:rPr lang="ru-RU" dirty="0"/>
            </a:br>
            <a:r>
              <a:rPr lang="ru-RU" dirty="0"/>
              <a:t>Об этом и многом другом,</a:t>
            </a:r>
            <a:br>
              <a:rPr lang="ru-RU" dirty="0"/>
            </a:br>
            <a:r>
              <a:rPr lang="ru-RU" dirty="0"/>
              <a:t>В четком изложении формата учебника, с конкретными примерами и практиками, на страницах.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33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Обо всем этом можно прочитать в книге “Лидер и племя” “</a:t>
            </a:r>
            <a:r>
              <a:rPr lang="ru-RU" dirty="0" err="1"/>
              <a:t>Tribal</a:t>
            </a:r>
            <a:r>
              <a:rPr lang="ru-RU" dirty="0"/>
              <a:t> </a:t>
            </a:r>
            <a:r>
              <a:rPr lang="ru-RU" dirty="0" err="1"/>
              <a:t>Leadership</a:t>
            </a:r>
            <a:r>
              <a:rPr lang="ru-RU" dirty="0"/>
              <a:t>”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DFA4-5D3F-564B-82FF-867440F5405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0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D1F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71328" y="4721848"/>
            <a:ext cx="12561443" cy="1445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D1F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9207" y="0"/>
            <a:ext cx="13375443" cy="2074684"/>
          </a:xfrm>
        </p:spPr>
        <p:txBody>
          <a:bodyPr lIns="0" tIns="0" rIns="0" bIns="0" anchor="b" anchorCtr="0">
            <a:noAutofit/>
          </a:bodyPr>
          <a:lstStyle>
            <a:lvl1pPr>
              <a:defRPr sz="53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9207" y="2601150"/>
            <a:ext cx="16859688" cy="770172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17C9A140-057A-2247-A0FF-630ECCF3A7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39207" y="10575461"/>
            <a:ext cx="4623943" cy="2385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7435" y="0"/>
            <a:ext cx="13549615" cy="2074684"/>
          </a:xfrm>
        </p:spPr>
        <p:txBody>
          <a:bodyPr lIns="0" tIns="0" rIns="0" bIns="0" anchor="b" anchorCtr="0">
            <a:noAutofit/>
          </a:bodyPr>
          <a:lstStyle>
            <a:lvl1pPr>
              <a:defRPr sz="535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2239207" y="10575461"/>
            <a:ext cx="4623943" cy="2385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48877AAB-C754-F245-AC9E-22D67B59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9207" y="2601150"/>
            <a:ext cx="16859688" cy="770172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>
            <a:extLst>
              <a:ext uri="{FF2B5EF4-FFF2-40B4-BE49-F238E27FC236}">
                <a16:creationId xmlns:a16="http://schemas.microsoft.com/office/drawing/2014/main" id="{1F5F7CB3-160C-2F47-99C9-2828393B1A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39207" y="10575461"/>
            <a:ext cx="4623943" cy="2385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7435" y="1237754"/>
            <a:ext cx="15669229" cy="836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17435" y="2601150"/>
            <a:ext cx="1688146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217435" y="10591787"/>
            <a:ext cx="4623943" cy="2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5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08346" y="9925743"/>
            <a:ext cx="393446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70"/>
              </a:lnSpc>
            </a:pPr>
            <a:r>
              <a:rPr lang="en-US" sz="2850" b="1" spc="25" dirty="0">
                <a:solidFill>
                  <a:srgbClr val="FFFFFF"/>
                </a:solidFill>
                <a:latin typeface="Arial"/>
                <a:cs typeface="Arial"/>
              </a:rPr>
              <a:t>Sergey Gerasimov</a:t>
            </a:r>
            <a:endParaRPr sz="285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FC2F14-4939-A14F-9F3F-09A88B8D5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0575" cy="7044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8F83F2-46B7-0A4B-BCF9-0A9D5B460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294" y="1769501"/>
            <a:ext cx="4378288" cy="1149431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8669AB7A-69F0-E949-885B-38357361B5E3}"/>
              </a:ext>
            </a:extLst>
          </p:cNvPr>
          <p:cNvSpPr txBox="1">
            <a:spLocks/>
          </p:cNvSpPr>
          <p:nvPr/>
        </p:nvSpPr>
        <p:spPr>
          <a:xfrm>
            <a:off x="8604250" y="4152864"/>
            <a:ext cx="11061948" cy="450835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sz="93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ru-RU" b="1" i="0" dirty="0">
                <a:effectLst/>
                <a:latin typeface="IBM Plex Sans"/>
              </a:rPr>
              <a:t>Что говорить? </a:t>
            </a:r>
            <a:r>
              <a:rPr lang="ru-RU" sz="6000" b="1" i="0" dirty="0">
                <a:effectLst/>
                <a:latin typeface="IBM Plex Sans"/>
              </a:rPr>
              <a:t>Или пара советов про эффективное взаимодействие</a:t>
            </a:r>
            <a:br>
              <a:rPr lang="ru-RU" kern="0" spc="15" dirty="0">
                <a:solidFill>
                  <a:srgbClr val="FFFFFF"/>
                </a:solidFill>
              </a:rPr>
            </a:br>
            <a:endParaRPr lang="en-US" kern="0" dirty="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CE505616-0D96-284E-A721-DCB98EE41214}"/>
              </a:ext>
            </a:extLst>
          </p:cNvPr>
          <p:cNvSpPr txBox="1"/>
          <p:nvPr/>
        </p:nvSpPr>
        <p:spPr>
          <a:xfrm>
            <a:off x="10708345" y="7476100"/>
            <a:ext cx="8944905" cy="2472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080">
              <a:lnSpc>
                <a:spcPts val="4530"/>
              </a:lnSpc>
            </a:pPr>
            <a:endParaRPr sz="4500" dirty="0">
              <a:latin typeface="Arial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954AEBD-BCF1-47B8-9487-74764F130626}"/>
              </a:ext>
            </a:extLst>
          </p:cNvPr>
          <p:cNvSpPr txBox="1">
            <a:spLocks/>
          </p:cNvSpPr>
          <p:nvPr/>
        </p:nvSpPr>
        <p:spPr>
          <a:xfrm>
            <a:off x="908050" y="9539849"/>
            <a:ext cx="10210800" cy="160694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sz="93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en-US" kern="0" spc="15" dirty="0">
                <a:solidFill>
                  <a:srgbClr val="FFFFFF"/>
                </a:solidFill>
                <a:latin typeface="IBM Plex Sans"/>
              </a:rPr>
              <a:t>Analyst DAYS / 12</a:t>
            </a:r>
            <a:br>
              <a:rPr lang="ru-RU" kern="0" spc="15" dirty="0">
                <a:solidFill>
                  <a:srgbClr val="FFFFFF"/>
                </a:solidFill>
              </a:rPr>
            </a:br>
            <a:endParaRPr lang="en-US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EC9A5A-B8CE-4851-B9AB-E9636D8DBE81}"/>
              </a:ext>
            </a:extLst>
          </p:cNvPr>
          <p:cNvSpPr txBox="1"/>
          <p:nvPr/>
        </p:nvSpPr>
        <p:spPr>
          <a:xfrm>
            <a:off x="1289050" y="1461012"/>
            <a:ext cx="82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Story</a:t>
            </a:r>
            <a:endParaRPr lang="ru-RU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A751A-A7D6-413B-B992-2A2B25365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2246328"/>
            <a:ext cx="14401800" cy="859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0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EC9A5A-B8CE-4851-B9AB-E9636D8DBE81}"/>
              </a:ext>
            </a:extLst>
          </p:cNvPr>
          <p:cNvSpPr txBox="1"/>
          <p:nvPr/>
        </p:nvSpPr>
        <p:spPr>
          <a:xfrm>
            <a:off x="1289050" y="1461012"/>
            <a:ext cx="82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Story</a:t>
            </a:r>
            <a:endParaRPr lang="ru-RU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782DC3-E6E6-45F4-8286-C4D2264E7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2230453"/>
            <a:ext cx="14869462" cy="891062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3A5572-19A6-4D0E-8F25-1DCB80C7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397" y="5959475"/>
            <a:ext cx="6858000" cy="352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81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EC9A5A-B8CE-4851-B9AB-E9636D8DBE81}"/>
              </a:ext>
            </a:extLst>
          </p:cNvPr>
          <p:cNvSpPr txBox="1"/>
          <p:nvPr/>
        </p:nvSpPr>
        <p:spPr>
          <a:xfrm>
            <a:off x="1289050" y="1461012"/>
            <a:ext cx="82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Story</a:t>
            </a:r>
            <a:endParaRPr lang="ru-RU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782DC3-E6E6-45F4-8286-C4D2264E7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2230453"/>
            <a:ext cx="14869462" cy="891062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3A5572-19A6-4D0E-8F25-1DCB80C7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397" y="5959475"/>
            <a:ext cx="6858000" cy="352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F930E9-82FD-4161-A1D5-A08BEB3C02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2744419" y="5740994"/>
            <a:ext cx="7540867" cy="27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14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EC9A5A-B8CE-4851-B9AB-E9636D8DBE81}"/>
              </a:ext>
            </a:extLst>
          </p:cNvPr>
          <p:cNvSpPr txBox="1"/>
          <p:nvPr/>
        </p:nvSpPr>
        <p:spPr>
          <a:xfrm>
            <a:off x="1289050" y="1461012"/>
            <a:ext cx="82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Story</a:t>
            </a:r>
            <a:endParaRPr lang="ru-RU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979B0-9395-4F06-A44B-AF3C90798E1A}"/>
              </a:ext>
            </a:extLst>
          </p:cNvPr>
          <p:cNvSpPr txBox="1"/>
          <p:nvPr/>
        </p:nvSpPr>
        <p:spPr>
          <a:xfrm>
            <a:off x="908050" y="3825875"/>
            <a:ext cx="1150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Открыто завить о общих целях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59BC1-5136-4ABE-B43D-945DDB3792EA}"/>
              </a:ext>
            </a:extLst>
          </p:cNvPr>
          <p:cNvSpPr txBox="1"/>
          <p:nvPr/>
        </p:nvSpPr>
        <p:spPr>
          <a:xfrm>
            <a:off x="881379" y="5146843"/>
            <a:ext cx="18089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Открыто синхронизировать в</a:t>
            </a:r>
            <a:r>
              <a:rPr lang="ru-RU" sz="6000" b="1" dirty="0"/>
              <a:t>и</a:t>
            </a:r>
            <a:r>
              <a:rPr lang="ru-RU" sz="6000" dirty="0"/>
              <a:t>дение ситуации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AA5DA-8704-493B-92BA-7623FE2B2D01}"/>
              </a:ext>
            </a:extLst>
          </p:cNvPr>
          <p:cNvSpPr txBox="1"/>
          <p:nvPr/>
        </p:nvSpPr>
        <p:spPr>
          <a:xfrm>
            <a:off x="908050" y="6436960"/>
            <a:ext cx="19196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Показать что руководитель преследует </a:t>
            </a:r>
            <a:r>
              <a:rPr lang="ru-RU" sz="6000" b="1" dirty="0"/>
              <a:t>общие</a:t>
            </a:r>
            <a:r>
              <a:rPr lang="ru-RU" sz="6000" dirty="0"/>
              <a:t> цели</a:t>
            </a:r>
          </a:p>
        </p:txBody>
      </p:sp>
    </p:spTree>
    <p:extLst>
      <p:ext uri="{BB962C8B-B14F-4D97-AF65-F5344CB8AC3E}">
        <p14:creationId xmlns:p14="http://schemas.microsoft.com/office/powerpoint/2010/main" val="79450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EC9A5A-B8CE-4851-B9AB-E9636D8DBE81}"/>
              </a:ext>
            </a:extLst>
          </p:cNvPr>
          <p:cNvSpPr txBox="1"/>
          <p:nvPr/>
        </p:nvSpPr>
        <p:spPr>
          <a:xfrm>
            <a:off x="1289050" y="1461012"/>
            <a:ext cx="82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Story</a:t>
            </a:r>
            <a:endParaRPr lang="ru-RU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7A28C-19AE-4BBC-9302-A32E3BC84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420" y="2911475"/>
            <a:ext cx="7391400" cy="74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0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5B5260-D6ED-45D0-99FE-EFDBE97CF800}"/>
              </a:ext>
            </a:extLst>
          </p:cNvPr>
          <p:cNvSpPr txBox="1"/>
          <p:nvPr/>
        </p:nvSpPr>
        <p:spPr>
          <a:xfrm>
            <a:off x="1289050" y="1461012"/>
            <a:ext cx="82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Поведение на переговорах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672DDC-6C20-4B13-9628-42A56A049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50" y="2759075"/>
            <a:ext cx="11734800" cy="79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80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2D2F83-770F-4E41-9400-AD8792671537}"/>
              </a:ext>
            </a:extLst>
          </p:cNvPr>
          <p:cNvSpPr txBox="1"/>
          <p:nvPr/>
        </p:nvSpPr>
        <p:spPr>
          <a:xfrm>
            <a:off x="1289050" y="1461012"/>
            <a:ext cx="82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Поведение на переговорах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5A0F25-E112-40B3-9A00-410F5B870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9" y="2378075"/>
            <a:ext cx="754309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BAF7C4-1CC4-4A24-837C-6305CEEA9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795" y="4283075"/>
            <a:ext cx="7920939" cy="5248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CDFF70-BF43-4B09-AE74-8EDD9FDF9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050" y="6907212"/>
            <a:ext cx="101250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95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2D2F83-770F-4E41-9400-AD8792671537}"/>
              </a:ext>
            </a:extLst>
          </p:cNvPr>
          <p:cNvSpPr txBox="1"/>
          <p:nvPr/>
        </p:nvSpPr>
        <p:spPr>
          <a:xfrm>
            <a:off x="1289050" y="1461012"/>
            <a:ext cx="82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Поведение на переговорах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ABA7E24-BF24-4D3F-846D-7BEF4CD3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9" y="2378075"/>
            <a:ext cx="754309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64A424-6E36-46C3-B47B-26C14B697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795" y="4283075"/>
            <a:ext cx="7920939" cy="524827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C23CE69-E00F-4A79-A939-347CFEBC3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582" y="3063875"/>
            <a:ext cx="4511461" cy="801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72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2D2F83-770F-4E41-9400-AD8792671537}"/>
              </a:ext>
            </a:extLst>
          </p:cNvPr>
          <p:cNvSpPr txBox="1"/>
          <p:nvPr/>
        </p:nvSpPr>
        <p:spPr>
          <a:xfrm>
            <a:off x="1289050" y="1461012"/>
            <a:ext cx="82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Поведение на переговорах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74E7219-ECA5-495D-B795-54D7E87F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0" y="4130675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6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BEA77-9ADA-4904-BF3E-DE52544ED07F}"/>
              </a:ext>
            </a:extLst>
          </p:cNvPr>
          <p:cNvSpPr txBox="1"/>
          <p:nvPr/>
        </p:nvSpPr>
        <p:spPr>
          <a:xfrm>
            <a:off x="1289050" y="1461012"/>
            <a:ext cx="82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Поведение на переговорах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3005EB-7C71-4CD1-AC95-9EBDF31A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2454275"/>
            <a:ext cx="5638800" cy="81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0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B8C2C-655B-4848-8D53-1592792C8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9208" y="3101163"/>
            <a:ext cx="8651043" cy="7315201"/>
          </a:xfrm>
        </p:spPr>
        <p:txBody>
          <a:bodyPr/>
          <a:lstStyle/>
          <a:p>
            <a:pPr marL="624078" indent="-624078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2"/>
              </a:solidFill>
              <a:ea typeface="Arial Hebrew" charset="-79"/>
              <a:cs typeface="Arial Hebrew" charset="-79"/>
            </a:endParaRPr>
          </a:p>
          <a:p>
            <a:pPr marL="624078" indent="-624078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2"/>
              </a:solidFill>
              <a:ea typeface="Arial Hebrew" charset="-79"/>
              <a:cs typeface="Arial Hebrew" charset="-79"/>
            </a:endParaRPr>
          </a:p>
          <a:p>
            <a:endParaRPr lang="en-US" sz="3600" dirty="0">
              <a:solidFill>
                <a:schemeClr val="tx2"/>
              </a:solidFill>
              <a:ea typeface="Arial Hebrew" charset="-79"/>
              <a:cs typeface="Arial Hebrew" charset="-79"/>
            </a:endParaRPr>
          </a:p>
          <a:p>
            <a:endParaRPr lang="en-US" sz="3600" dirty="0">
              <a:solidFill>
                <a:schemeClr val="tx2"/>
              </a:solidFill>
              <a:ea typeface="Arial Hebrew" charset="-79"/>
              <a:cs typeface="Arial Hebrew" charset="-79"/>
            </a:endParaRPr>
          </a:p>
          <a:p>
            <a:endParaRPr lang="en-US" sz="3600" dirty="0">
              <a:solidFill>
                <a:schemeClr val="tx2"/>
              </a:solidFill>
              <a:ea typeface="Arial Hebrew" charset="-79"/>
              <a:cs typeface="Arial Hebrew" charset="-79"/>
            </a:endParaRPr>
          </a:p>
          <a:p>
            <a:endParaRPr lang="en-US" sz="3600" dirty="0">
              <a:solidFill>
                <a:schemeClr val="tx2"/>
              </a:solidFill>
              <a:ea typeface="Arial Hebrew" charset="-79"/>
              <a:cs typeface="Arial Hebrew" charset="-79"/>
            </a:endParaRPr>
          </a:p>
          <a:p>
            <a:r>
              <a:rPr lang="ru-RU" sz="3600" dirty="0">
                <a:solidFill>
                  <a:schemeClr val="tx2"/>
                </a:solidFill>
                <a:ea typeface="Arial Hebrew" charset="-79"/>
                <a:cs typeface="Arial Hebrew" charset="-79"/>
              </a:rPr>
              <a:t>Сергей Герасимов</a:t>
            </a:r>
            <a:br>
              <a:rPr lang="ru-RU" sz="3600" dirty="0">
                <a:solidFill>
                  <a:schemeClr val="tx2"/>
                </a:solidFill>
                <a:ea typeface="Arial Hebrew" charset="-79"/>
                <a:cs typeface="Arial Hebrew" charset="-79"/>
              </a:rPr>
            </a:br>
            <a:r>
              <a:rPr lang="ru-RU" sz="3600" dirty="0">
                <a:solidFill>
                  <a:schemeClr val="tx2"/>
                </a:solidFill>
                <a:ea typeface="Arial Hebrew" charset="-79"/>
                <a:cs typeface="Arial Hebrew" charset="-79"/>
              </a:rPr>
              <a:t>Руководитель отдела тестирования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152" y="3521243"/>
            <a:ext cx="8228949" cy="6171713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79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EC9A5A-B8CE-4851-B9AB-E9636D8DBE81}"/>
              </a:ext>
            </a:extLst>
          </p:cNvPr>
          <p:cNvSpPr txBox="1"/>
          <p:nvPr/>
        </p:nvSpPr>
        <p:spPr>
          <a:xfrm>
            <a:off x="1289050" y="1461012"/>
            <a:ext cx="82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Литература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548E9E-91A1-4E91-8EAE-06B8ED49DF00}"/>
              </a:ext>
            </a:extLst>
          </p:cNvPr>
          <p:cNvSpPr txBox="1"/>
          <p:nvPr/>
        </p:nvSpPr>
        <p:spPr>
          <a:xfrm>
            <a:off x="1344083" y="3945767"/>
            <a:ext cx="180043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8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Пять пороков команды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8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Доставляя счастье. От нуля до миллиарда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45 </a:t>
            </a:r>
            <a:r>
              <a:rPr lang="ru-RU" sz="4800" dirty="0">
                <a:solidFill>
                  <a:srgbClr val="333333"/>
                </a:solidFill>
                <a:latin typeface="Arial" panose="020B0604020202020204" pitchFamily="34" charset="0"/>
              </a:rPr>
              <a:t>Татуировок менеджера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800" i="0" u="none" strike="noStrike" dirty="0">
                <a:solidFill>
                  <a:srgbClr val="001A34"/>
                </a:solidFill>
                <a:effectLst/>
                <a:latin typeface="GTEestiPro"/>
              </a:rPr>
              <a:t>Принцип "черного ящика". Почему ошибки — основа наших достижений в спорте, бизнесе и жизни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4800" i="0" u="none" strike="noStrike" dirty="0">
              <a:solidFill>
                <a:srgbClr val="001A34"/>
              </a:solidFill>
              <a:effectLst/>
              <a:latin typeface="GTEestiPro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ru-RU" sz="480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ru-RU" sz="48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70132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05204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730636" y="9656212"/>
            <a:ext cx="450529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3600" b="1" spc="10" dirty="0">
                <a:solidFill>
                  <a:srgbClr val="ED1F52"/>
                </a:solidFill>
                <a:latin typeface="Arial"/>
                <a:cs typeface="Arial"/>
              </a:rPr>
              <a:t>mafin.ru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7BED3-0BD4-8844-8367-3FAC13EF7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96" y="7036432"/>
            <a:ext cx="8168812" cy="4272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F7DC57-4F34-4399-B418-B5F9AB2E577C}"/>
              </a:ext>
            </a:extLst>
          </p:cNvPr>
          <p:cNvSpPr txBox="1"/>
          <p:nvPr/>
        </p:nvSpPr>
        <p:spPr>
          <a:xfrm>
            <a:off x="10966450" y="5054113"/>
            <a:ext cx="5674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Questions</a:t>
            </a:r>
            <a:endParaRPr lang="ru-RU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B94449-E6E7-46E5-AD69-5471A20D6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06" y="3029220"/>
            <a:ext cx="15240000" cy="71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9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EC9A5A-B8CE-4851-B9AB-E9636D8DBE81}"/>
              </a:ext>
            </a:extLst>
          </p:cNvPr>
          <p:cNvSpPr txBox="1"/>
          <p:nvPr/>
        </p:nvSpPr>
        <p:spPr>
          <a:xfrm>
            <a:off x="1670050" y="1386301"/>
            <a:ext cx="82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Все Люди разные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8036C8B-9041-4DDE-AD5E-0E54E2F2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191" y="4557342"/>
            <a:ext cx="9851284" cy="61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9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EC9A5A-B8CE-4851-B9AB-E9636D8DBE81}"/>
              </a:ext>
            </a:extLst>
          </p:cNvPr>
          <p:cNvSpPr txBox="1"/>
          <p:nvPr/>
        </p:nvSpPr>
        <p:spPr>
          <a:xfrm>
            <a:off x="1670050" y="1386301"/>
            <a:ext cx="82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Все Люди разные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375B6-0CAB-46FA-B8B1-6DFAD69448CA}"/>
              </a:ext>
            </a:extLst>
          </p:cNvPr>
          <p:cNvSpPr txBox="1"/>
          <p:nvPr/>
        </p:nvSpPr>
        <p:spPr>
          <a:xfrm>
            <a:off x="755650" y="2987681"/>
            <a:ext cx="1318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Мы ставим высокие цели, но мы сильная команда, и мы сделаем это!!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8036C8B-9041-4DDE-AD5E-0E54E2F2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191" y="4557342"/>
            <a:ext cx="9851284" cy="61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7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3698E0-5925-481B-AEBF-B01971D0F402}"/>
              </a:ext>
            </a:extLst>
          </p:cNvPr>
          <p:cNvSpPr txBox="1"/>
          <p:nvPr/>
        </p:nvSpPr>
        <p:spPr>
          <a:xfrm>
            <a:off x="984250" y="2759075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Мы ставим высокие цели, но мы сильная команда, и мы сделаем это!!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10CB57-4C20-49A0-9FD0-805DE945D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709761"/>
            <a:ext cx="10902848" cy="65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EC9A5A-B8CE-4851-B9AB-E9636D8DBE81}"/>
              </a:ext>
            </a:extLst>
          </p:cNvPr>
          <p:cNvSpPr txBox="1"/>
          <p:nvPr/>
        </p:nvSpPr>
        <p:spPr>
          <a:xfrm>
            <a:off x="1670050" y="1386301"/>
            <a:ext cx="82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Zappos </a:t>
            </a:r>
            <a:r>
              <a:rPr lang="ru-RU" sz="4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</a:t>
            </a:r>
            <a:r>
              <a:rPr lang="en-US" sz="4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98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9257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001A88-2D1E-4320-BFC5-CC2EA82CA791}"/>
              </a:ext>
            </a:extLst>
          </p:cNvPr>
          <p:cNvSpPr txBox="1"/>
          <p:nvPr/>
        </p:nvSpPr>
        <p:spPr>
          <a:xfrm>
            <a:off x="1670050" y="990696"/>
            <a:ext cx="1295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Большая компания где люди далеки от влияния на бизнес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3698E0-5925-481B-AEBF-B01971D0F402}"/>
              </a:ext>
            </a:extLst>
          </p:cNvPr>
          <p:cNvSpPr txBox="1"/>
          <p:nvPr/>
        </p:nvSpPr>
        <p:spPr>
          <a:xfrm>
            <a:off x="984250" y="2759075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Мы ставим высокие цели, но мы сильная команда, и мы сделаем это!!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A0CEA-C0DC-4DED-803B-B82D15198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82" y="2780030"/>
            <a:ext cx="10051498" cy="753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2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001A88-2D1E-4320-BFC5-CC2EA82CA791}"/>
              </a:ext>
            </a:extLst>
          </p:cNvPr>
          <p:cNvSpPr txBox="1"/>
          <p:nvPr/>
        </p:nvSpPr>
        <p:spPr>
          <a:xfrm>
            <a:off x="1670050" y="1386301"/>
            <a:ext cx="82295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Уровень корпоративной культуры коллектива</a:t>
            </a:r>
          </a:p>
          <a:p>
            <a:endParaRPr lang="ru-RU" sz="4400" dirty="0"/>
          </a:p>
          <a:p>
            <a:r>
              <a:rPr lang="ru-RU" sz="4400" dirty="0"/>
              <a:t>модель поведения конкретного собеседника</a:t>
            </a:r>
          </a:p>
          <a:p>
            <a:endParaRPr lang="ru-RU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B2AB5-3323-4859-9146-3CCF0AD2FC4D}"/>
              </a:ext>
            </a:extLst>
          </p:cNvPr>
          <p:cNvSpPr txBox="1"/>
          <p:nvPr/>
        </p:nvSpPr>
        <p:spPr>
          <a:xfrm>
            <a:off x="1699260" y="5349875"/>
            <a:ext cx="89153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Как работают разные модели? Как с ними работать? </a:t>
            </a:r>
          </a:p>
          <a:p>
            <a:endParaRPr lang="ru-RU" sz="4400" dirty="0"/>
          </a:p>
          <a:p>
            <a:r>
              <a:rPr lang="ru-RU" sz="4400" dirty="0"/>
              <a:t>как управлять корпоративной культурой?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5279905-6A4D-4BE1-AB8E-3E62EEE0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4815225"/>
            <a:ext cx="9334489" cy="619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6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51E208-BC1B-4E98-9C3F-3D8905CAA2A1}"/>
              </a:ext>
            </a:extLst>
          </p:cNvPr>
          <p:cNvSpPr/>
          <p:nvPr/>
        </p:nvSpPr>
        <p:spPr>
          <a:xfrm>
            <a:off x="0" y="3978275"/>
            <a:ext cx="20104100" cy="6762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16DFFAF-1269-4F53-BB90-3A9E2CE86B9B}"/>
              </a:ext>
            </a:extLst>
          </p:cNvPr>
          <p:cNvSpPr/>
          <p:nvPr/>
        </p:nvSpPr>
        <p:spPr>
          <a:xfrm>
            <a:off x="14843582" y="568658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26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BBE55-30F4-4395-AEFC-467D5A75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251" y="1150350"/>
            <a:ext cx="3056890" cy="805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001A88-2D1E-4320-BFC5-CC2EA82CA791}"/>
              </a:ext>
            </a:extLst>
          </p:cNvPr>
          <p:cNvSpPr txBox="1"/>
          <p:nvPr/>
        </p:nvSpPr>
        <p:spPr>
          <a:xfrm>
            <a:off x="1670050" y="1386301"/>
            <a:ext cx="82295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Обо всем этом можно прочитать в книге </a:t>
            </a:r>
            <a:r>
              <a:rPr lang="en-US" sz="4400" dirty="0"/>
              <a:t>“</a:t>
            </a:r>
            <a:r>
              <a:rPr lang="ru-RU" sz="4400" dirty="0"/>
              <a:t>Лидер и племя</a:t>
            </a:r>
            <a:r>
              <a:rPr lang="en-US" sz="4400" dirty="0"/>
              <a:t>”</a:t>
            </a:r>
            <a:r>
              <a:rPr lang="ru-RU" sz="4400" dirty="0"/>
              <a:t> </a:t>
            </a:r>
            <a:r>
              <a:rPr lang="en-US" sz="4400" dirty="0"/>
              <a:t>“Tribal Leadership”  </a:t>
            </a:r>
            <a:endParaRPr lang="ru-RU" sz="4400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24E38EA1-5563-46E4-9509-963E47A56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4359275"/>
            <a:ext cx="4076123" cy="60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335163-3293-4AA4-836E-D6BC7686B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650" y="4317269"/>
            <a:ext cx="4086118" cy="60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16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24441</TotalTime>
  <Words>1208</Words>
  <Application>Microsoft Office PowerPoint</Application>
  <PresentationFormat>Custom</PresentationFormat>
  <Paragraphs>117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</vt:lpstr>
      <vt:lpstr>Calibri</vt:lpstr>
      <vt:lpstr>GTEestiPro</vt:lpstr>
      <vt:lpstr>IBM Plex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Mafin_PP_03 copy</dc:title>
  <dc:creator>serg geras</dc:creator>
  <cp:lastModifiedBy>serg geras</cp:lastModifiedBy>
  <cp:revision>160</cp:revision>
  <dcterms:created xsi:type="dcterms:W3CDTF">2019-02-08T19:18:26Z</dcterms:created>
  <dcterms:modified xsi:type="dcterms:W3CDTF">2021-05-22T09:05:04Z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2019-02-08T00:00:00Z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2019-02-08T00:00:00Z</vt:filetime>
  </property>
</Properties>
</file>