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77" r:id="rId3"/>
    <p:sldId id="283" r:id="rId4"/>
    <p:sldId id="257" r:id="rId5"/>
    <p:sldId id="258" r:id="rId6"/>
    <p:sldId id="281" r:id="rId7"/>
    <p:sldId id="259" r:id="rId8"/>
    <p:sldId id="260" r:id="rId9"/>
    <p:sldId id="261" r:id="rId10"/>
    <p:sldId id="262" r:id="rId11"/>
    <p:sldId id="263" r:id="rId12"/>
    <p:sldId id="282" r:id="rId13"/>
    <p:sldId id="265" r:id="rId14"/>
    <p:sldId id="267" r:id="rId15"/>
    <p:sldId id="272" r:id="rId16"/>
    <p:sldId id="273" r:id="rId17"/>
    <p:sldId id="274" r:id="rId18"/>
    <p:sldId id="268" r:id="rId19"/>
    <p:sldId id="270" r:id="rId20"/>
    <p:sldId id="280" r:id="rId21"/>
    <p:sldId id="271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09" autoAdjust="0"/>
  </p:normalViewPr>
  <p:slideViewPr>
    <p:cSldViewPr snapToGrid="0">
      <p:cViewPr varScale="1">
        <p:scale>
          <a:sx n="132" d="100"/>
          <a:sy n="132" d="100"/>
        </p:scale>
        <p:origin x="10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Analiz.v.I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В Москве и Питере стаж играет более значимые роль чем в регионах.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05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68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Респект</a:t>
            </a:r>
            <a:r>
              <a:rPr lang="ru-RU" baseline="0" dirty="0" smtClean="0"/>
              <a:t> </a:t>
            </a:r>
            <a:r>
              <a:rPr lang="en-US" baseline="0" dirty="0" smtClean="0"/>
              <a:t>UML2ru, </a:t>
            </a:r>
            <a:r>
              <a:rPr lang="ru-RU" baseline="0" dirty="0" smtClean="0"/>
              <a:t>гейм-аналитикам,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 tooltip="https://www.facebook.com/groups/Analiz.v.IT"/>
              </a:rPr>
              <a:t> "Анализ в ИТ проектах"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Для уменьшения рисков нарушения NDA мы просили указать зарплату в виде диапазона. При обработке нам были нужны числа, поэтому средняя зарплата была установлена в середину диапазона. При этом в диапазонах до 25000 и 170000+ было всего по 4 записи, для них средняя зарплата была установлена в 20000 и 175000 соответственно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566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14685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70239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0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344394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879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6420016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604398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680901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1011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685895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915239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975F5E0-19C6-45B7-8EA8-33088613F6EA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1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pbcoa.ru/doku.php?id=salary_survey_20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hyperlink" Target="https://habrahabr.ru/company/moikrug/blog/34744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dirty="0"/>
              <a:t>Сколько получают аналитики</a:t>
            </a:r>
            <a:r>
              <a:rPr lang="ru-RU" dirty="0" smtClean="0"/>
              <a:t>?</a:t>
            </a: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Соколовский</a:t>
            </a:r>
            <a:r>
              <a:rPr lang="en-US" dirty="0" smtClean="0"/>
              <a:t> </a:t>
            </a:r>
            <a:r>
              <a:rPr lang="ru-RU" dirty="0" smtClean="0"/>
              <a:t>Николай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57" y="236982"/>
            <a:ext cx="1981200" cy="664464"/>
          </a:xfrm>
          <a:prstGeom prst="rect">
            <a:avLst/>
          </a:prstGeom>
        </p:spPr>
      </p:pic>
      <p:pic>
        <p:nvPicPr>
          <p:cNvPr id="1026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3" y="184015"/>
            <a:ext cx="1368425" cy="67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73530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Образование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88" t="6400" r="2032" b="8224"/>
          <a:stretch/>
        </p:blipFill>
        <p:spPr>
          <a:xfrm>
            <a:off x="442685" y="1433871"/>
            <a:ext cx="8415611" cy="282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51456" y="7362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3200" dirty="0" smtClean="0"/>
              <a:t>Количество выступлений, статей</a:t>
            </a:r>
            <a:r>
              <a:rPr lang="ru" sz="3200" dirty="0"/>
              <a:t>, </a:t>
            </a:r>
            <a:r>
              <a:rPr lang="ru" sz="3200" dirty="0" smtClean="0"/>
              <a:t>вебинаров</a:t>
            </a:r>
            <a:endParaRPr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605670" y="4340087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 компании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18591" y="4340087"/>
            <a:ext cx="225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Внутри компании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9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1" y="1476959"/>
            <a:ext cx="4042686" cy="2695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04" y="1476959"/>
            <a:ext cx="4042686" cy="269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Поговорим о деньгах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60" y="186431"/>
            <a:ext cx="2278744" cy="764255"/>
          </a:xfrm>
          <a:prstGeom prst="rect">
            <a:avLst/>
          </a:prstGeom>
        </p:spPr>
      </p:pic>
      <p:pic>
        <p:nvPicPr>
          <p:cNvPr id="8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" y="205708"/>
            <a:ext cx="1515867" cy="7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7353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Распределение зарплат по регионам</a:t>
            </a:r>
            <a:endParaRPr dirty="0"/>
          </a:p>
        </p:txBody>
      </p:sp>
      <p:pic>
        <p:nvPicPr>
          <p:cNvPr id="3074" name="Picture 2" descr="http://lib.spbcoa.ru/lib/exe/fetch.php?w=300&amp;tok=77413b&amp;media=salary_survey2017:%D1%80%D0%B8%D1%81%D1%83%D0%BD%D0%BE%D0%BA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3" y="1899811"/>
            <a:ext cx="3568622" cy="25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6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340" t="17297" r="20664"/>
          <a:stretch/>
        </p:blipFill>
        <p:spPr>
          <a:xfrm>
            <a:off x="4970771" y="1899811"/>
            <a:ext cx="3861530" cy="2527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3270" y="1530480"/>
            <a:ext cx="3133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Мой круг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612503" y="1472621"/>
            <a:ext cx="3568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  <a:latin typeface="Helvetica Neue"/>
              </a:rPr>
              <a:t>CoA: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429657" y="3875314"/>
            <a:ext cx="2663372" cy="486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"/>
          <p:cNvSpPr/>
          <p:nvPr/>
        </p:nvSpPr>
        <p:spPr>
          <a:xfrm>
            <a:off x="1683299" y="3868852"/>
            <a:ext cx="3093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333333"/>
                </a:solidFill>
                <a:latin typeface="Helvetica Neue"/>
              </a:rPr>
              <a:t>СПб                Москва Другие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7353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Влияние грейдов на з/п</a:t>
            </a: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265856" y="1508123"/>
            <a:ext cx="847865" cy="268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err="1" smtClean="0"/>
              <a:t>Спб</a:t>
            </a:r>
            <a:endParaRPr dirty="0"/>
          </a:p>
        </p:txBody>
      </p:sp>
      <p:pic>
        <p:nvPicPr>
          <p:cNvPr id="1026" name="Picture 2" descr="http://lib.spbcoa.ru/lib/exe/fetch.php?w=300&amp;tok=a5493c&amp;media=salary_survey2017:%D1%80%D0%B8%D1%81%D1%83%D0%BD%D0%BE%D0%BA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866554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b.spbcoa.ru/lib/exe/fetch.php?w=300&amp;tok=1424b4&amp;media=salary_survey2017:%D1%80%D0%B8%D1%81%D1%83%D0%BD%D0%BE%D0%BA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72" y="1866554"/>
            <a:ext cx="2857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21"/>
          <p:cNvSpPr txBox="1">
            <a:spLocks/>
          </p:cNvSpPr>
          <p:nvPr/>
        </p:nvSpPr>
        <p:spPr>
          <a:xfrm>
            <a:off x="4218588" y="1508122"/>
            <a:ext cx="847865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1030" name="Picture 6" descr="http://lib.spbcoa.ru/lib/exe/fetch.php?w=300&amp;tok=cb0b2b&amp;media=salary_survey2017:%D1%80%D0%B8%D1%81%D1%83%D0%BD%D0%BE%D0%BA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52266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21"/>
          <p:cNvSpPr txBox="1">
            <a:spLocks/>
          </p:cNvSpPr>
          <p:nvPr/>
        </p:nvSpPr>
        <p:spPr>
          <a:xfrm>
            <a:off x="7171320" y="1468618"/>
            <a:ext cx="1170923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Регионы</a:t>
            </a:r>
            <a:endParaRPr lang="ru-RU" dirty="0"/>
          </a:p>
        </p:txBody>
      </p:sp>
      <p:sp>
        <p:nvSpPr>
          <p:cNvPr id="9" name="Shape 121"/>
          <p:cNvSpPr txBox="1">
            <a:spLocks/>
          </p:cNvSpPr>
          <p:nvPr/>
        </p:nvSpPr>
        <p:spPr>
          <a:xfrm>
            <a:off x="3207904" y="4191689"/>
            <a:ext cx="3717098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dirty="0"/>
              <a:t>1-trainee 2-junior 3-middle 4-senior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11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73530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лидерской позиции на з/п </a:t>
            </a:r>
            <a:endParaRPr lang="ru-RU" dirty="0"/>
          </a:p>
        </p:txBody>
      </p:sp>
      <p:pic>
        <p:nvPicPr>
          <p:cNvPr id="9218" name="Picture 2" descr="http://lib.spbcoa.ru/lib/exe/fetch.php?w=300&amp;tok=9201a3&amp;media=salary_survey2017:%D1%80%D0%B8%D1%81%D1%83%D0%BD%D0%BE%D0%BA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574317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ib.spbcoa.ru/lib/exe/fetch.php?w=300&amp;tok=4d1eec&amp;media=salary_survey2017:%D1%80%D0%B8%D1%81%D1%83%D0%BD%D0%BE%D0%BA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80" y="1574317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ib.spbcoa.ru/lib/exe/fetch.php?w=300&amp;tok=caf884&amp;media=salary_survey2017:%D1%80%D0%B8%D1%81%D1%83%D0%BD%D0%BE%D0%BA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66" y="1574317"/>
            <a:ext cx="2857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1"/>
          <p:cNvSpPr txBox="1">
            <a:spLocks/>
          </p:cNvSpPr>
          <p:nvPr/>
        </p:nvSpPr>
        <p:spPr>
          <a:xfrm>
            <a:off x="1271815" y="3795047"/>
            <a:ext cx="847865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СПб</a:t>
            </a:r>
            <a:endParaRPr lang="ru-RU" dirty="0"/>
          </a:p>
        </p:txBody>
      </p:sp>
      <p:sp>
        <p:nvSpPr>
          <p:cNvPr id="8" name="Shape 121"/>
          <p:cNvSpPr txBox="1">
            <a:spLocks/>
          </p:cNvSpPr>
          <p:nvPr/>
        </p:nvSpPr>
        <p:spPr>
          <a:xfrm>
            <a:off x="4234897" y="3809125"/>
            <a:ext cx="847865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9" name="Shape 121"/>
          <p:cNvSpPr txBox="1">
            <a:spLocks/>
          </p:cNvSpPr>
          <p:nvPr/>
        </p:nvSpPr>
        <p:spPr>
          <a:xfrm>
            <a:off x="7197979" y="3795048"/>
            <a:ext cx="1170923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Регионы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11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73531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на иностранный </a:t>
            </a:r>
            <a:r>
              <a:rPr lang="ru-RU" dirty="0" smtClean="0"/>
              <a:t>рынок</a:t>
            </a:r>
            <a:endParaRPr lang="ru-RU" dirty="0"/>
          </a:p>
        </p:txBody>
      </p:sp>
      <p:pic>
        <p:nvPicPr>
          <p:cNvPr id="10242" name="Picture 2" descr="http://lib.spbcoa.ru/lib/exe/fetch.php?w=300&amp;tok=762797&amp;media=salary_survey2017:%D1%80%D0%B8%D1%81%D1%83%D0%BD%D0%BE%D0%BA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475615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ib.spbcoa.ru/lib/exe/fetch.php?w=300&amp;tok=e5ced5&amp;media=salary_survey2017:%D1%80%D0%B8%D1%81%D1%83%D0%BD%D0%BE%D0%BA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40" y="1413702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lib.spbcoa.ru/lib/exe/fetch.php?w=300&amp;tok=1650f2&amp;media=salary_survey2017:%D1%80%D0%B8%D1%81%D1%83%D0%BD%D0%BE%D0%BA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80" y="1475615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1"/>
          <p:cNvSpPr txBox="1">
            <a:spLocks/>
          </p:cNvSpPr>
          <p:nvPr/>
        </p:nvSpPr>
        <p:spPr>
          <a:xfrm>
            <a:off x="1435926" y="3795047"/>
            <a:ext cx="847865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СПб</a:t>
            </a:r>
            <a:endParaRPr lang="ru-RU" dirty="0"/>
          </a:p>
        </p:txBody>
      </p:sp>
      <p:sp>
        <p:nvSpPr>
          <p:cNvPr id="8" name="Shape 121"/>
          <p:cNvSpPr txBox="1">
            <a:spLocks/>
          </p:cNvSpPr>
          <p:nvPr/>
        </p:nvSpPr>
        <p:spPr>
          <a:xfrm>
            <a:off x="4417687" y="3795047"/>
            <a:ext cx="847865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9" name="Shape 121"/>
          <p:cNvSpPr txBox="1">
            <a:spLocks/>
          </p:cNvSpPr>
          <p:nvPr/>
        </p:nvSpPr>
        <p:spPr>
          <a:xfrm>
            <a:off x="7124268" y="3795047"/>
            <a:ext cx="1170923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Регионы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11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73530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стажа</a:t>
            </a:r>
            <a:endParaRPr lang="ru-RU" dirty="0"/>
          </a:p>
        </p:txBody>
      </p:sp>
      <p:pic>
        <p:nvPicPr>
          <p:cNvPr id="11266" name="Picture 2" descr="http://lib.spbcoa.ru/lib/exe/fetch.php?w=300&amp;tok=525555&amp;media=salary_survey2017:%D1%80%D0%B8%D1%81%D1%83%D0%BD%D0%BE%D0%BA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5" y="1500809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lib.spbcoa.ru/lib/exe/fetch.php?w=300&amp;tok=3558ee&amp;media=salary_survey2017:%D1%80%D0%B8%D1%81%D1%83%D0%BD%D0%BE%D0%BA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00809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lib.spbcoa.ru/lib/exe/fetch.php?w=300&amp;tok=b795f4&amp;media=salary_survey2017:%D1%80%D0%B8%D1%81%D1%83%D0%BD%D0%BE%D0%BA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95" y="1500809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21"/>
          <p:cNvSpPr txBox="1">
            <a:spLocks/>
          </p:cNvSpPr>
          <p:nvPr/>
        </p:nvSpPr>
        <p:spPr>
          <a:xfrm>
            <a:off x="1080326" y="3795048"/>
            <a:ext cx="847865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СПб</a:t>
            </a:r>
            <a:endParaRPr lang="ru-RU" dirty="0"/>
          </a:p>
        </p:txBody>
      </p:sp>
      <p:sp>
        <p:nvSpPr>
          <p:cNvPr id="8" name="Shape 121"/>
          <p:cNvSpPr txBox="1">
            <a:spLocks/>
          </p:cNvSpPr>
          <p:nvPr/>
        </p:nvSpPr>
        <p:spPr>
          <a:xfrm>
            <a:off x="4033058" y="3795047"/>
            <a:ext cx="847865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9" name="Shape 121"/>
          <p:cNvSpPr txBox="1">
            <a:spLocks/>
          </p:cNvSpPr>
          <p:nvPr/>
        </p:nvSpPr>
        <p:spPr>
          <a:xfrm>
            <a:off x="7124268" y="3712836"/>
            <a:ext cx="1170923" cy="2685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Регионы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11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21"/>
          <p:cNvSpPr txBox="1">
            <a:spLocks/>
          </p:cNvSpPr>
          <p:nvPr/>
        </p:nvSpPr>
        <p:spPr>
          <a:xfrm>
            <a:off x="311700" y="4233577"/>
            <a:ext cx="2576643" cy="4472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en-US" dirty="0" smtClean="0"/>
              <a:t>IIBA: </a:t>
            </a:r>
            <a:r>
              <a:rPr lang="ru-RU" dirty="0" smtClean="0"/>
              <a:t>2 года стажа дают +37%, </a:t>
            </a:r>
            <a:endParaRPr lang="ru-RU" dirty="0"/>
          </a:p>
        </p:txBody>
      </p:sp>
      <p:sp>
        <p:nvSpPr>
          <p:cNvPr id="13" name="Shape 121"/>
          <p:cNvSpPr txBox="1">
            <a:spLocks/>
          </p:cNvSpPr>
          <p:nvPr/>
        </p:nvSpPr>
        <p:spPr>
          <a:xfrm>
            <a:off x="2728329" y="4232526"/>
            <a:ext cx="3272422" cy="4472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затем за каждый год примерно +17%,</a:t>
            </a:r>
            <a:endParaRPr lang="ru-RU" dirty="0"/>
          </a:p>
        </p:txBody>
      </p:sp>
      <p:sp>
        <p:nvSpPr>
          <p:cNvPr id="14" name="Shape 121"/>
          <p:cNvSpPr txBox="1">
            <a:spLocks/>
          </p:cNvSpPr>
          <p:nvPr/>
        </p:nvSpPr>
        <p:spPr>
          <a:xfrm>
            <a:off x="5834386" y="4232526"/>
            <a:ext cx="2039614" cy="4472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Calibri" panose="020F0502020204030204" pitchFamily="34" charset="0"/>
              <a:buNone/>
            </a:pPr>
            <a:r>
              <a:rPr lang="ru-RU" dirty="0" smtClean="0"/>
              <a:t>начиная с 11 лет +11%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7353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Однозначно добавит денег</a:t>
            </a:r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364974"/>
            <a:ext cx="8520600" cy="1247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 smtClean="0"/>
              <a:t>Питер:</a:t>
            </a:r>
          </a:p>
          <a:p>
            <a:pPr lvl="1" indent="-342900">
              <a:spcBef>
                <a:spcPts val="0"/>
              </a:spcBef>
              <a:buSzPts val="1800"/>
              <a:buAutoNum type="arabicPeriod"/>
            </a:pPr>
            <a:r>
              <a:rPr lang="ru" sz="2000" dirty="0" smtClean="0"/>
              <a:t>Выполнение </a:t>
            </a:r>
            <a:r>
              <a:rPr lang="ru" sz="2000" dirty="0"/>
              <a:t>роли </a:t>
            </a:r>
            <a:r>
              <a:rPr lang="ru" sz="2000" dirty="0" smtClean="0"/>
              <a:t>БА</a:t>
            </a:r>
          </a:p>
          <a:p>
            <a:pPr lvl="1" indent="-342900">
              <a:spcBef>
                <a:spcPts val="0"/>
              </a:spcBef>
              <a:buSzPts val="1800"/>
              <a:buAutoNum type="arabicPeriod"/>
            </a:pPr>
            <a:r>
              <a:rPr lang="ru" sz="2000" dirty="0" smtClean="0"/>
              <a:t>Большая фирма</a:t>
            </a:r>
          </a:p>
          <a:p>
            <a:pPr lvl="1" indent="-342900">
              <a:spcBef>
                <a:spcPts val="0"/>
              </a:spcBef>
              <a:buSzPts val="1800"/>
              <a:buAutoNum type="arabicPeriod"/>
            </a:pPr>
            <a:r>
              <a:rPr lang="ru" sz="2000" dirty="0" smtClean="0"/>
              <a:t>Хантинг</a:t>
            </a:r>
          </a:p>
          <a:p>
            <a:pPr lvl="1" indent="-342900">
              <a:spcBef>
                <a:spcPts val="0"/>
              </a:spcBef>
              <a:buSzPts val="1800"/>
              <a:buAutoNum type="arabicPeriod"/>
            </a:pPr>
            <a:r>
              <a:rPr lang="ru" sz="2000" dirty="0" smtClean="0"/>
              <a:t>Предметная область: телеком и финансы (+10-30 т.р.)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 smtClean="0"/>
              <a:t>Москва:</a:t>
            </a:r>
          </a:p>
          <a:p>
            <a:pPr lvl="1" indent="-342900">
              <a:spcBef>
                <a:spcPts val="0"/>
              </a:spcBef>
              <a:buSzPts val="1800"/>
              <a:buAutoNum type="arabicPeriod"/>
            </a:pPr>
            <a:r>
              <a:rPr lang="ru" sz="2000" dirty="0"/>
              <a:t>И</a:t>
            </a:r>
            <a:r>
              <a:rPr lang="ru" sz="2000" dirty="0" smtClean="0"/>
              <a:t>нженерия </a:t>
            </a:r>
            <a:r>
              <a:rPr lang="ru" sz="2000" dirty="0"/>
              <a:t>требований, анализ решений и </a:t>
            </a:r>
            <a:r>
              <a:rPr lang="ru" sz="2000" dirty="0" smtClean="0"/>
              <a:t>архитектуры</a:t>
            </a:r>
          </a:p>
          <a:p>
            <a:pPr lvl="1" indent="-342900">
              <a:spcBef>
                <a:spcPts val="0"/>
              </a:spcBef>
              <a:buSzPts val="1800"/>
              <a:buAutoNum type="arabicPeriod"/>
            </a:pPr>
            <a:r>
              <a:rPr lang="ru" sz="2000" dirty="0" smtClean="0"/>
              <a:t>Хантинг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/>
              <a:t>В Регионах - участие в тренингах, он-лайн курсах, </a:t>
            </a:r>
            <a:r>
              <a:rPr lang="ru" sz="2000" dirty="0" smtClean="0"/>
              <a:t>конференциях</a:t>
            </a:r>
          </a:p>
          <a:p>
            <a:pPr marL="114300" lvl="0" indent="0">
              <a:buNone/>
            </a:pPr>
            <a:endParaRPr lang="ru-RU" sz="2000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ru" sz="2000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000" dirty="0" smtClean="0"/>
              <a:t>По</a:t>
            </a:r>
            <a:r>
              <a:rPr lang="en-US" sz="2000" dirty="0" smtClean="0"/>
              <a:t> </a:t>
            </a:r>
            <a:r>
              <a:rPr lang="ru-RU" sz="2000" dirty="0" smtClean="0"/>
              <a:t>данным </a:t>
            </a:r>
            <a:r>
              <a:rPr lang="en-US" sz="2000" dirty="0" smtClean="0"/>
              <a:t>IIBA </a:t>
            </a:r>
            <a:r>
              <a:rPr lang="ru-RU" sz="2000" dirty="0" smtClean="0"/>
              <a:t>сертификация дает +10</a:t>
            </a:r>
            <a:r>
              <a:rPr lang="ru-RU" sz="2000" dirty="0"/>
              <a:t>%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7353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Что НЕ добавляет денег</a:t>
            </a:r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398103"/>
            <a:ext cx="8520600" cy="3170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/>
              <a:t>Дополнительные </a:t>
            </a:r>
            <a:r>
              <a:rPr lang="ru" sz="2000" dirty="0" smtClean="0"/>
              <a:t>роли в проекте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/>
              <a:t>Образование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/>
              <a:t>Канал найма (знакомство, хантинг, по объявлению и т.п.)</a:t>
            </a:r>
            <a:endParaRPr sz="20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/>
              <a:t>Внешняя и внутренняя активность</a:t>
            </a:r>
            <a:endParaRPr sz="2000"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2000" dirty="0"/>
              <a:t>Долгая работа на одном месте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16" y="3929746"/>
            <a:ext cx="2435497" cy="66221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Татьяна</a:t>
            </a:r>
            <a:r>
              <a:rPr lang="ru-RU" dirty="0"/>
              <a:t> Спиридонова</a:t>
            </a:r>
            <a:endParaRPr lang="ru-RU" dirty="0" smtClean="0"/>
          </a:p>
          <a:p>
            <a:pPr algn="ctr"/>
            <a:r>
              <a:rPr lang="en-US" dirty="0" smtClean="0"/>
              <a:t>Product Owner</a:t>
            </a:r>
            <a:r>
              <a:rPr lang="ru-RU" dirty="0" smtClean="0"/>
              <a:t> в Альфа-Банк</a:t>
            </a:r>
            <a:endParaRPr lang="en-US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05051" y="3931559"/>
            <a:ext cx="2435497" cy="6622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ru-RU" dirty="0" smtClean="0"/>
              <a:t>Николай</a:t>
            </a:r>
            <a:r>
              <a:rPr lang="ru-RU" dirty="0"/>
              <a:t> </a:t>
            </a:r>
            <a:r>
              <a:rPr lang="ru-RU" dirty="0" smtClean="0"/>
              <a:t>Соколовский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en-US" dirty="0" smtClean="0"/>
              <a:t>BA </a:t>
            </a:r>
            <a:r>
              <a:rPr lang="ru-RU" dirty="0" smtClean="0"/>
              <a:t>в </a:t>
            </a:r>
            <a:r>
              <a:rPr lang="en-US" dirty="0" err="1" smtClean="0"/>
              <a:t>Dat</a:t>
            </a:r>
            <a:r>
              <a:rPr lang="en-US" dirty="0" err="1"/>
              <a:t>a</a:t>
            </a:r>
            <a:r>
              <a:rPr lang="en-US" dirty="0" err="1" smtClean="0"/>
              <a:t>Art</a:t>
            </a:r>
            <a:endParaRPr lang="ru-RU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2136" y="3929746"/>
            <a:ext cx="2435497" cy="6622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ru-RU" dirty="0" smtClean="0"/>
              <a:t>Артем </a:t>
            </a:r>
            <a:r>
              <a:rPr lang="ru-RU" dirty="0" err="1" smtClean="0"/>
              <a:t>Митропольский</a:t>
            </a:r>
            <a:endParaRPr lang="ru-RU" dirty="0" smtClean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ru-RU" dirty="0" smtClean="0"/>
              <a:t>Аналитик в</a:t>
            </a:r>
            <a:r>
              <a:rPr lang="en-US" dirty="0" smtClean="0"/>
              <a:t> </a:t>
            </a:r>
            <a:r>
              <a:rPr lang="en-US" dirty="0" err="1" smtClean="0"/>
              <a:t>Nexign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6868" r="6911"/>
          <a:stretch/>
        </p:blipFill>
        <p:spPr>
          <a:xfrm>
            <a:off x="6313714" y="1502228"/>
            <a:ext cx="1872343" cy="21652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" y="1349904"/>
            <a:ext cx="1738812" cy="2317598"/>
          </a:xfrm>
          <a:prstGeom prst="rect">
            <a:avLst/>
          </a:prstGeom>
        </p:spPr>
      </p:pic>
      <p:pic>
        <p:nvPicPr>
          <p:cNvPr id="1026" name="Picture 2" descr="Ð¤Ð¾ÑÐ¾ ÐÐ¸ÐºÐ¾Ð»Ð°Ñ Ð¡Ð¾ÐºÐ¾Ð»Ð¾Ð²ÑÐºÐ¾Ð³Ð¾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7874"/>
          <a:stretch/>
        </p:blipFill>
        <p:spPr bwMode="auto">
          <a:xfrm>
            <a:off x="3780971" y="1502229"/>
            <a:ext cx="1799772" cy="2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60"/>
          <p:cNvSpPr txBox="1">
            <a:spLocks noGrp="1"/>
          </p:cNvSpPr>
          <p:nvPr>
            <p:ph type="title"/>
          </p:nvPr>
        </p:nvSpPr>
        <p:spPr>
          <a:xfrm>
            <a:off x="311700" y="56839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Команда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11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Подводим итоги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60" y="186431"/>
            <a:ext cx="2278744" cy="764255"/>
          </a:xfrm>
          <a:prstGeom prst="rect">
            <a:avLst/>
          </a:prstGeom>
        </p:spPr>
      </p:pic>
      <p:pic>
        <p:nvPicPr>
          <p:cNvPr id="8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" y="205708"/>
            <a:ext cx="1515867" cy="7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0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7353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Я аналитик и хочу много денег….</a:t>
            </a:r>
            <a:endParaRPr dirty="0"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464365"/>
            <a:ext cx="8520600" cy="3104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 dirty="0"/>
              <a:t>Питер</a:t>
            </a:r>
            <a:r>
              <a:rPr lang="ru" dirty="0"/>
              <a:t>. Попробуйте устроиться в </a:t>
            </a:r>
            <a:r>
              <a:rPr lang="ru" dirty="0" smtClean="0"/>
              <a:t>очень большую иностранную </a:t>
            </a:r>
            <a:r>
              <a:rPr lang="ru" dirty="0"/>
              <a:t>компанию-аутсорсер или в просто работающую на иностранный рынок</a:t>
            </a:r>
            <a:r>
              <a:rPr lang="ru" dirty="0" smtClean="0"/>
              <a:t>, </a:t>
            </a:r>
            <a:r>
              <a:rPr lang="ru" dirty="0"/>
              <a:t>смените документооборот на телеком или финансы и попробуйте сместить акцент своей работы в сторону бизнес-анализа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 dirty="0"/>
              <a:t>Москва</a:t>
            </a:r>
            <a:r>
              <a:rPr lang="ru" dirty="0"/>
              <a:t>. Возьмите на себя роль лидера, займитесь управлением требованиями, а лучше анализом решений и архитектурой</a:t>
            </a:r>
            <a:endParaRPr dirty="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b="1" dirty="0"/>
              <a:t>Регионы</a:t>
            </a:r>
            <a:r>
              <a:rPr lang="ru" dirty="0"/>
              <a:t>. Переезжайте или попробуйте устроиться на работу в не местную компанию. Также значимым оказалось участие во внутренних тренингах, специализированных конференциях и онлайн-курсах.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56113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 2018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509485"/>
            <a:ext cx="8454929" cy="3059389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Мы планируем провести аналогичный опрос летом 2018 при поддержке </a:t>
            </a:r>
            <a:r>
              <a:rPr lang="en-US" dirty="0" err="1" smtClean="0"/>
              <a:t>JetBrains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6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Spbcoa.ru</a:t>
            </a:r>
            <a:endParaRPr lang="ru-R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60" y="186431"/>
            <a:ext cx="2278744" cy="764255"/>
          </a:xfrm>
          <a:prstGeom prst="rect">
            <a:avLst/>
          </a:prstGeom>
        </p:spPr>
      </p:pic>
      <p:pic>
        <p:nvPicPr>
          <p:cNvPr id="8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" y="205708"/>
            <a:ext cx="1515867" cy="7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7353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О чем пойдет речь?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89313"/>
            <a:ext cx="8520600" cy="2979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ru-RU" sz="2400" dirty="0" smtClean="0"/>
              <a:t>Как проходил сбор данных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ru-RU" sz="2400" dirty="0" smtClean="0"/>
              <a:t>Как выглядит «средний» аналитик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ru-RU" sz="2400" dirty="0" smtClean="0"/>
              <a:t>Сколько получают аналитики и что на это влияет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ru-RU" sz="2400" dirty="0" smtClean="0"/>
              <a:t>Делаем выводы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ru-RU" sz="2400" dirty="0" smtClean="0"/>
              <a:t>…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en-US" sz="2400" dirty="0" smtClean="0"/>
              <a:t>Profit!</a:t>
            </a:r>
            <a:endParaRPr lang="ru-RU" sz="2400" dirty="0" smtClean="0"/>
          </a:p>
          <a:p>
            <a:pPr marL="0" lvl="0" indent="0">
              <a:spcAft>
                <a:spcPts val="1600"/>
              </a:spcAft>
              <a:buNone/>
            </a:pPr>
            <a:endParaRPr lang="ru-RU" sz="2400" dirty="0" smtClean="0"/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endParaRPr lang="ru-RU" sz="2400" dirty="0" smtClean="0"/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endParaRPr lang="ru-R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1759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Источники </a:t>
            </a:r>
            <a:r>
              <a:rPr lang="ru" dirty="0" smtClean="0"/>
              <a:t>данных за 2017</a:t>
            </a:r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457739"/>
            <a:ext cx="8520600" cy="311113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+mj-lt"/>
              <a:buAutoNum type="arabicPeriod"/>
            </a:pPr>
            <a:r>
              <a:rPr lang="ru" sz="2400" dirty="0"/>
              <a:t>Опрос </a:t>
            </a:r>
            <a:r>
              <a:rPr lang="ru" sz="2400" dirty="0" smtClean="0"/>
              <a:t>СПб </a:t>
            </a:r>
            <a:r>
              <a:rPr lang="ru" sz="2400" dirty="0"/>
              <a:t>CoA </a:t>
            </a:r>
            <a:r>
              <a:rPr lang="ru" sz="2400" dirty="0" smtClean="0"/>
              <a:t>(</a:t>
            </a:r>
            <a:r>
              <a:rPr lang="ru" sz="2400" u="sng" dirty="0">
                <a:solidFill>
                  <a:schemeClr val="hlink"/>
                </a:solidFill>
                <a:hlinkClick r:id="rId3"/>
              </a:rPr>
              <a:t>http://lib.spbcoa.ru/doku.php?id=salary_survey_2017</a:t>
            </a:r>
            <a:r>
              <a:rPr lang="ru" sz="2400" dirty="0"/>
              <a:t>)</a:t>
            </a:r>
            <a:endParaRPr sz="2400" dirty="0"/>
          </a:p>
          <a:p>
            <a:pPr indent="-457200">
              <a:spcBef>
                <a:spcPts val="1600"/>
              </a:spcBef>
              <a:buFont typeface="+mj-lt"/>
              <a:buAutoNum type="arabicPeriod"/>
            </a:pPr>
            <a:r>
              <a:rPr lang="ru" sz="2400" dirty="0"/>
              <a:t>Данные IIBA </a:t>
            </a:r>
            <a:endParaRPr lang="ru" sz="2400" dirty="0" smtClean="0"/>
          </a:p>
          <a:p>
            <a:pPr indent="-457200">
              <a:spcBef>
                <a:spcPts val="1600"/>
              </a:spcBef>
              <a:buFont typeface="+mj-lt"/>
              <a:buAutoNum type="arabicPeriod"/>
            </a:pPr>
            <a:r>
              <a:rPr lang="ru" sz="2400" dirty="0" smtClean="0"/>
              <a:t>Мой круг </a:t>
            </a:r>
            <a:r>
              <a:rPr lang="ru" sz="2400" u="sng" dirty="0" smtClean="0">
                <a:solidFill>
                  <a:schemeClr val="hlink"/>
                </a:solidFill>
                <a:hlinkClick r:id="rId4"/>
              </a:rPr>
              <a:t>https</a:t>
            </a:r>
            <a:r>
              <a:rPr lang="ru" sz="2400" u="sng" dirty="0">
                <a:solidFill>
                  <a:schemeClr val="hlink"/>
                </a:solidFill>
                <a:hlinkClick r:id="rId4"/>
              </a:rPr>
              <a:t>://habrahabr.ru/company/moikrug/blog/347440/</a:t>
            </a:r>
            <a:r>
              <a:rPr lang="ru" sz="2400" dirty="0"/>
              <a:t> </a:t>
            </a:r>
            <a:endParaRPr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73530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Особенности сбора данных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89313"/>
            <a:ext cx="8520600" cy="29795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ru-RU" sz="2400" dirty="0" smtClean="0"/>
              <a:t>з/п указывалась диапазонами.</a:t>
            </a:r>
          </a:p>
          <a:p>
            <a:pPr marL="342900" lvl="0">
              <a:spcAft>
                <a:spcPts val="1600"/>
              </a:spcAft>
              <a:buFont typeface="+mj-lt"/>
              <a:buAutoNum type="arabicPeriod"/>
            </a:pPr>
            <a:r>
              <a:rPr lang="ru-RU" sz="2400" dirty="0" smtClean="0"/>
              <a:t>Предметная область указывалась свободным текстом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«Средний» аналитик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60" y="186431"/>
            <a:ext cx="2278744" cy="764255"/>
          </a:xfrm>
          <a:prstGeom prst="rect">
            <a:avLst/>
          </a:prstGeom>
        </p:spPr>
      </p:pic>
      <p:pic>
        <p:nvPicPr>
          <p:cNvPr id="8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" y="205708"/>
            <a:ext cx="1515867" cy="7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73531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Портрет “среднего” аналитика</a:t>
            </a:r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351721"/>
            <a:ext cx="8520600" cy="3217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30 лет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Работает чуть меньше 8 лет в ИТ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Из них 4-5 лет на позиции анализа.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Сидит тихо и не высовывается на разных мероприятиях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50% использует английский </a:t>
            </a: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в своей работе. Очень редко - немецкий.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Совмещает 2-5 </a:t>
            </a:r>
            <a:r>
              <a:rPr lang="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ролей, занимаясь разными аналитическими активностями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ru" sz="2000" dirty="0" smtClean="0">
                <a:solidFill>
                  <a:srgbClr val="333333"/>
                </a:solidFill>
                <a:highlight>
                  <a:srgbClr val="FFFFFF"/>
                </a:highlight>
              </a:rPr>
              <a:t>Получает </a:t>
            </a: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95 000 руб. на руки. </a:t>
            </a:r>
            <a:endParaRPr sz="2000" dirty="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000" dirty="0">
                <a:solidFill>
                  <a:srgbClr val="333333"/>
                </a:solidFill>
                <a:highlight>
                  <a:srgbClr val="FFFFFF"/>
                </a:highlight>
              </a:rPr>
              <a:t>Около 30% коллег не занимаются никаким совмещением</a:t>
            </a: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73530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Возрастной </a:t>
            </a:r>
            <a:r>
              <a:rPr lang="ru" dirty="0"/>
              <a:t>состав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1542931"/>
            <a:ext cx="3568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IIBA: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средний возраст 39 лет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3" y="1814683"/>
            <a:ext cx="3787632" cy="25250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2503" y="1542931"/>
            <a:ext cx="3568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  <a:latin typeface="Helvetica Neue"/>
              </a:rPr>
              <a:t>CoA: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7353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Распределение по стажу в </a:t>
            </a:r>
            <a:r>
              <a:rPr lang="ru" dirty="0" smtClean="0"/>
              <a:t>ИТ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186431"/>
            <a:ext cx="1396204" cy="468265"/>
          </a:xfrm>
          <a:prstGeom prst="rect">
            <a:avLst/>
          </a:prstGeom>
        </p:spPr>
      </p:pic>
      <p:pic>
        <p:nvPicPr>
          <p:cNvPr id="5" name="Picture 2" descr="https://analystdays.ru/files/autoupload/96/50/4/v1za0hwu338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9" y="205708"/>
            <a:ext cx="821508" cy="40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22235" y="1542931"/>
            <a:ext cx="3133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Helvetica Neue"/>
              </a:rPr>
              <a:t>IIBA: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средний стаж 10 лет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9" y="1897752"/>
            <a:ext cx="3754201" cy="25028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503" y="1542931"/>
            <a:ext cx="3568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3333"/>
                </a:solidFill>
                <a:latin typeface="Helvetica Neue"/>
              </a:rPr>
              <a:t>CoA: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3079</TotalTime>
  <Words>512</Words>
  <Application>Microsoft Office PowerPoint</Application>
  <PresentationFormat>On-screen Show (16:9)</PresentationFormat>
  <Paragraphs>100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Retrospect</vt:lpstr>
      <vt:lpstr>Сколько получают аналитики?</vt:lpstr>
      <vt:lpstr>Команда</vt:lpstr>
      <vt:lpstr>О чем пойдет речь?</vt:lpstr>
      <vt:lpstr>Источники данных за 2017</vt:lpstr>
      <vt:lpstr>Особенности сбора данных</vt:lpstr>
      <vt:lpstr>«Средний» аналитик</vt:lpstr>
      <vt:lpstr>Портрет “среднего” аналитика</vt:lpstr>
      <vt:lpstr>Возрастной состав</vt:lpstr>
      <vt:lpstr>Распределение по стажу в ИТ</vt:lpstr>
      <vt:lpstr>Образование</vt:lpstr>
      <vt:lpstr>Количество выступлений, статей, вебинаров</vt:lpstr>
      <vt:lpstr>Поговорим о деньгах</vt:lpstr>
      <vt:lpstr>Распределение зарплат по регионам</vt:lpstr>
      <vt:lpstr>Влияние грейдов на з/п</vt:lpstr>
      <vt:lpstr>Влияние лидерской позиции на з/п </vt:lpstr>
      <vt:lpstr>Работа на иностранный рынок</vt:lpstr>
      <vt:lpstr>Влияние стажа</vt:lpstr>
      <vt:lpstr>Однозначно добавит денег</vt:lpstr>
      <vt:lpstr>Что НЕ добавляет денег</vt:lpstr>
      <vt:lpstr>Подводим итоги</vt:lpstr>
      <vt:lpstr>Я аналитик и хочу много денег….</vt:lpstr>
      <vt:lpstr>Опрос 2018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зарплатного рынка аналитиков 2017</dc:title>
  <dc:creator>Nikolay Sokolovskiy</dc:creator>
  <cp:lastModifiedBy>Nikolay Sokolovskiy</cp:lastModifiedBy>
  <cp:revision>87</cp:revision>
  <dcterms:modified xsi:type="dcterms:W3CDTF">2018-04-26T09:44:32Z</dcterms:modified>
</cp:coreProperties>
</file>