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sldIdLst>
    <p:sldId id="290" r:id="rId2"/>
    <p:sldId id="289" r:id="rId3"/>
    <p:sldId id="307" r:id="rId4"/>
    <p:sldId id="291" r:id="rId5"/>
    <p:sldId id="294" r:id="rId6"/>
    <p:sldId id="308" r:id="rId7"/>
    <p:sldId id="310" r:id="rId8"/>
    <p:sldId id="311" r:id="rId9"/>
    <p:sldId id="295" r:id="rId10"/>
    <p:sldId id="296" r:id="rId11"/>
    <p:sldId id="312" r:id="rId12"/>
    <p:sldId id="315" r:id="rId13"/>
    <p:sldId id="313" r:id="rId14"/>
    <p:sldId id="314" r:id="rId15"/>
    <p:sldId id="317" r:id="rId16"/>
    <p:sldId id="316" r:id="rId17"/>
    <p:sldId id="318" r:id="rId18"/>
    <p:sldId id="319" r:id="rId19"/>
    <p:sldId id="303" r:id="rId20"/>
    <p:sldId id="279" r:id="rId21"/>
    <p:sldId id="321" r:id="rId22"/>
    <p:sldId id="322" r:id="rId23"/>
    <p:sldId id="323" r:id="rId24"/>
    <p:sldId id="32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B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48886-5533-4BA0-AA14-4E482D6C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E6088C-4FA0-4493-994F-1D4DC8C8A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EF7AB-D633-4BC7-BD48-D54B872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740DA-199C-4184-8236-A9B2EE14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086A3-D4C2-44C5-8F39-F85F6A4A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7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A3649-3377-49AC-8112-0EE0D07F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76EC29-851A-4270-8373-38A478FD0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C51C8-0265-4140-971A-B3095B5A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153E52-6548-45F7-A8D3-5456B367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B7877-0C87-4D90-A92B-5356A51F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3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5D8ABB-7575-4D19-951A-39E77C3BB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8A12F9-0286-4A17-A418-45D807FF3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B6AA50-6E52-4B63-8AFF-935C6158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B473D3-4953-4693-B62D-3C61EF54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E02B0-5414-4630-90E0-6F42A63C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1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105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-1" y="0"/>
            <a:ext cx="34671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04958" y="1692066"/>
            <a:ext cx="6648627" cy="351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2" y="390537"/>
            <a:ext cx="2623230" cy="884187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75872" y="2122664"/>
            <a:ext cx="6058969" cy="1325563"/>
          </a:xfrm>
        </p:spPr>
        <p:txBody>
          <a:bodyPr>
            <a:normAutofit/>
          </a:bodyPr>
          <a:lstStyle>
            <a:lvl1pPr algn="r">
              <a:defRPr sz="3300" b="1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/>
          </p:nvPr>
        </p:nvSpPr>
        <p:spPr>
          <a:xfrm>
            <a:off x="461802" y="6223800"/>
            <a:ext cx="2759962" cy="29664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618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 noEditPoints="1"/>
          </p:cNvSpPr>
          <p:nvPr userDrawn="1"/>
        </p:nvSpPr>
        <p:spPr bwMode="auto">
          <a:xfrm>
            <a:off x="2133600" y="-7938"/>
            <a:ext cx="10058400" cy="828676"/>
          </a:xfrm>
          <a:custGeom>
            <a:avLst/>
            <a:gdLst>
              <a:gd name="T0" fmla="*/ 12672 w 12672"/>
              <a:gd name="T1" fmla="*/ 0 h 1044"/>
              <a:gd name="T2" fmla="*/ 5369 w 12672"/>
              <a:gd name="T3" fmla="*/ 0 h 1044"/>
              <a:gd name="T4" fmla="*/ 5020 w 12672"/>
              <a:gd name="T5" fmla="*/ 2 h 1044"/>
              <a:gd name="T6" fmla="*/ 5020 w 12672"/>
              <a:gd name="T7" fmla="*/ 0 h 1044"/>
              <a:gd name="T8" fmla="*/ 1505 w 12672"/>
              <a:gd name="T9" fmla="*/ 0 h 1044"/>
              <a:gd name="T10" fmla="*/ 1242 w 12672"/>
              <a:gd name="T11" fmla="*/ 0 h 1044"/>
              <a:gd name="T12" fmla="*/ 0 w 12672"/>
              <a:gd name="T13" fmla="*/ 0 h 1044"/>
              <a:gd name="T14" fmla="*/ 0 w 12672"/>
              <a:gd name="T15" fmla="*/ 1044 h 1044"/>
              <a:gd name="T16" fmla="*/ 1354 w 12672"/>
              <a:gd name="T17" fmla="*/ 1044 h 1044"/>
              <a:gd name="T18" fmla="*/ 1505 w 12672"/>
              <a:gd name="T19" fmla="*/ 1044 h 1044"/>
              <a:gd name="T20" fmla="*/ 11616 w 12672"/>
              <a:gd name="T21" fmla="*/ 1044 h 1044"/>
              <a:gd name="T22" fmla="*/ 11616 w 12672"/>
              <a:gd name="T23" fmla="*/ 1044 h 1044"/>
              <a:gd name="T24" fmla="*/ 11657 w 12672"/>
              <a:gd name="T25" fmla="*/ 1036 h 1044"/>
              <a:gd name="T26" fmla="*/ 11696 w 12672"/>
              <a:gd name="T27" fmla="*/ 1026 h 1044"/>
              <a:gd name="T28" fmla="*/ 11735 w 12672"/>
              <a:gd name="T29" fmla="*/ 1015 h 1044"/>
              <a:gd name="T30" fmla="*/ 11775 w 12672"/>
              <a:gd name="T31" fmla="*/ 1001 h 1044"/>
              <a:gd name="T32" fmla="*/ 11812 w 12672"/>
              <a:gd name="T33" fmla="*/ 983 h 1044"/>
              <a:gd name="T34" fmla="*/ 11847 w 12672"/>
              <a:gd name="T35" fmla="*/ 966 h 1044"/>
              <a:gd name="T36" fmla="*/ 11882 w 12672"/>
              <a:gd name="T37" fmla="*/ 948 h 1044"/>
              <a:gd name="T38" fmla="*/ 11916 w 12672"/>
              <a:gd name="T39" fmla="*/ 928 h 1044"/>
              <a:gd name="T40" fmla="*/ 11947 w 12672"/>
              <a:gd name="T41" fmla="*/ 907 h 1044"/>
              <a:gd name="T42" fmla="*/ 11978 w 12672"/>
              <a:gd name="T43" fmla="*/ 885 h 1044"/>
              <a:gd name="T44" fmla="*/ 12006 w 12672"/>
              <a:gd name="T45" fmla="*/ 863 h 1044"/>
              <a:gd name="T46" fmla="*/ 12031 w 12672"/>
              <a:gd name="T47" fmla="*/ 842 h 1044"/>
              <a:gd name="T48" fmla="*/ 12057 w 12672"/>
              <a:gd name="T49" fmla="*/ 822 h 1044"/>
              <a:gd name="T50" fmla="*/ 12076 w 12672"/>
              <a:gd name="T51" fmla="*/ 801 h 1044"/>
              <a:gd name="T52" fmla="*/ 12096 w 12672"/>
              <a:gd name="T53" fmla="*/ 781 h 1044"/>
              <a:gd name="T54" fmla="*/ 12112 w 12672"/>
              <a:gd name="T55" fmla="*/ 761 h 1044"/>
              <a:gd name="T56" fmla="*/ 12672 w 12672"/>
              <a:gd name="T57" fmla="*/ 0 h 1044"/>
              <a:gd name="T58" fmla="*/ 12672 w 12672"/>
              <a:gd name="T59" fmla="*/ 0 h 1044"/>
              <a:gd name="T60" fmla="*/ 12672 w 12672"/>
              <a:gd name="T61" fmla="*/ 0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672" h="1044">
                <a:moveTo>
                  <a:pt x="12672" y="0"/>
                </a:moveTo>
                <a:lnTo>
                  <a:pt x="5369" y="0"/>
                </a:lnTo>
                <a:lnTo>
                  <a:pt x="5020" y="2"/>
                </a:lnTo>
                <a:lnTo>
                  <a:pt x="5020" y="0"/>
                </a:lnTo>
                <a:lnTo>
                  <a:pt x="1505" y="0"/>
                </a:lnTo>
                <a:lnTo>
                  <a:pt x="1242" y="0"/>
                </a:lnTo>
                <a:lnTo>
                  <a:pt x="0" y="0"/>
                </a:lnTo>
                <a:lnTo>
                  <a:pt x="0" y="1044"/>
                </a:lnTo>
                <a:lnTo>
                  <a:pt x="1354" y="1044"/>
                </a:lnTo>
                <a:lnTo>
                  <a:pt x="1505" y="1044"/>
                </a:lnTo>
                <a:lnTo>
                  <a:pt x="11616" y="1044"/>
                </a:lnTo>
                <a:lnTo>
                  <a:pt x="11616" y="1044"/>
                </a:lnTo>
                <a:lnTo>
                  <a:pt x="11657" y="1036"/>
                </a:lnTo>
                <a:lnTo>
                  <a:pt x="11696" y="1026"/>
                </a:lnTo>
                <a:lnTo>
                  <a:pt x="11735" y="1015"/>
                </a:lnTo>
                <a:lnTo>
                  <a:pt x="11775" y="1001"/>
                </a:lnTo>
                <a:lnTo>
                  <a:pt x="11812" y="983"/>
                </a:lnTo>
                <a:lnTo>
                  <a:pt x="11847" y="966"/>
                </a:lnTo>
                <a:lnTo>
                  <a:pt x="11882" y="948"/>
                </a:lnTo>
                <a:lnTo>
                  <a:pt x="11916" y="928"/>
                </a:lnTo>
                <a:lnTo>
                  <a:pt x="11947" y="907"/>
                </a:lnTo>
                <a:lnTo>
                  <a:pt x="11978" y="885"/>
                </a:lnTo>
                <a:lnTo>
                  <a:pt x="12006" y="863"/>
                </a:lnTo>
                <a:lnTo>
                  <a:pt x="12031" y="842"/>
                </a:lnTo>
                <a:lnTo>
                  <a:pt x="12057" y="822"/>
                </a:lnTo>
                <a:lnTo>
                  <a:pt x="12076" y="801"/>
                </a:lnTo>
                <a:lnTo>
                  <a:pt x="12096" y="781"/>
                </a:lnTo>
                <a:lnTo>
                  <a:pt x="12112" y="761"/>
                </a:lnTo>
                <a:lnTo>
                  <a:pt x="12672" y="0"/>
                </a:lnTo>
                <a:close/>
                <a:moveTo>
                  <a:pt x="12672" y="0"/>
                </a:moveTo>
                <a:lnTo>
                  <a:pt x="12672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19"/>
          <p:cNvSpPr>
            <a:spLocks/>
          </p:cNvSpPr>
          <p:nvPr userDrawn="1"/>
        </p:nvSpPr>
        <p:spPr bwMode="auto">
          <a:xfrm>
            <a:off x="0" y="-7938"/>
            <a:ext cx="3424687" cy="1141070"/>
          </a:xfrm>
          <a:custGeom>
            <a:avLst/>
            <a:gdLst>
              <a:gd name="T0" fmla="*/ 0 w 4634"/>
              <a:gd name="T1" fmla="*/ 0 h 1544"/>
              <a:gd name="T2" fmla="*/ 0 w 4634"/>
              <a:gd name="T3" fmla="*/ 1542 h 1544"/>
              <a:gd name="T4" fmla="*/ 66 w 4634"/>
              <a:gd name="T5" fmla="*/ 1542 h 1544"/>
              <a:gd name="T6" fmla="*/ 66 w 4634"/>
              <a:gd name="T7" fmla="*/ 1544 h 1544"/>
              <a:gd name="T8" fmla="*/ 2707 w 4634"/>
              <a:gd name="T9" fmla="*/ 1544 h 1544"/>
              <a:gd name="T10" fmla="*/ 2707 w 4634"/>
              <a:gd name="T11" fmla="*/ 1544 h 1544"/>
              <a:gd name="T12" fmla="*/ 2779 w 4634"/>
              <a:gd name="T13" fmla="*/ 1542 h 1544"/>
              <a:gd name="T14" fmla="*/ 2855 w 4634"/>
              <a:gd name="T15" fmla="*/ 1540 h 1544"/>
              <a:gd name="T16" fmla="*/ 2893 w 4634"/>
              <a:gd name="T17" fmla="*/ 1538 h 1544"/>
              <a:gd name="T18" fmla="*/ 2933 w 4634"/>
              <a:gd name="T19" fmla="*/ 1534 h 1544"/>
              <a:gd name="T20" fmla="*/ 2973 w 4634"/>
              <a:gd name="T21" fmla="*/ 1528 h 1544"/>
              <a:gd name="T22" fmla="*/ 3015 w 4634"/>
              <a:gd name="T23" fmla="*/ 1520 h 1544"/>
              <a:gd name="T24" fmla="*/ 3057 w 4634"/>
              <a:gd name="T25" fmla="*/ 1508 h 1544"/>
              <a:gd name="T26" fmla="*/ 3099 w 4634"/>
              <a:gd name="T27" fmla="*/ 1496 h 1544"/>
              <a:gd name="T28" fmla="*/ 3141 w 4634"/>
              <a:gd name="T29" fmla="*/ 1478 h 1544"/>
              <a:gd name="T30" fmla="*/ 3185 w 4634"/>
              <a:gd name="T31" fmla="*/ 1458 h 1544"/>
              <a:gd name="T32" fmla="*/ 3227 w 4634"/>
              <a:gd name="T33" fmla="*/ 1434 h 1544"/>
              <a:gd name="T34" fmla="*/ 3271 w 4634"/>
              <a:gd name="T35" fmla="*/ 1408 h 1544"/>
              <a:gd name="T36" fmla="*/ 3315 w 4634"/>
              <a:gd name="T37" fmla="*/ 1374 h 1544"/>
              <a:gd name="T38" fmla="*/ 3359 w 4634"/>
              <a:gd name="T39" fmla="*/ 1338 h 1544"/>
              <a:gd name="T40" fmla="*/ 4634 w 4634"/>
              <a:gd name="T41" fmla="*/ 0 h 1544"/>
              <a:gd name="T42" fmla="*/ 178 w 4634"/>
              <a:gd name="T43" fmla="*/ 0 h 1544"/>
              <a:gd name="T44" fmla="*/ 0 w 4634"/>
              <a:gd name="T45" fmla="*/ 0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34" h="1544">
                <a:moveTo>
                  <a:pt x="0" y="0"/>
                </a:moveTo>
                <a:lnTo>
                  <a:pt x="0" y="1542"/>
                </a:lnTo>
                <a:lnTo>
                  <a:pt x="66" y="1542"/>
                </a:lnTo>
                <a:lnTo>
                  <a:pt x="66" y="1544"/>
                </a:lnTo>
                <a:lnTo>
                  <a:pt x="2707" y="1544"/>
                </a:lnTo>
                <a:lnTo>
                  <a:pt x="2707" y="1544"/>
                </a:lnTo>
                <a:lnTo>
                  <a:pt x="2779" y="1542"/>
                </a:lnTo>
                <a:lnTo>
                  <a:pt x="2855" y="1540"/>
                </a:lnTo>
                <a:lnTo>
                  <a:pt x="2893" y="1538"/>
                </a:lnTo>
                <a:lnTo>
                  <a:pt x="2933" y="1534"/>
                </a:lnTo>
                <a:lnTo>
                  <a:pt x="2973" y="1528"/>
                </a:lnTo>
                <a:lnTo>
                  <a:pt x="3015" y="1520"/>
                </a:lnTo>
                <a:lnTo>
                  <a:pt x="3057" y="1508"/>
                </a:lnTo>
                <a:lnTo>
                  <a:pt x="3099" y="1496"/>
                </a:lnTo>
                <a:lnTo>
                  <a:pt x="3141" y="1478"/>
                </a:lnTo>
                <a:lnTo>
                  <a:pt x="3185" y="1458"/>
                </a:lnTo>
                <a:lnTo>
                  <a:pt x="3227" y="1434"/>
                </a:lnTo>
                <a:lnTo>
                  <a:pt x="3271" y="1408"/>
                </a:lnTo>
                <a:lnTo>
                  <a:pt x="3315" y="1374"/>
                </a:lnTo>
                <a:lnTo>
                  <a:pt x="3359" y="1338"/>
                </a:lnTo>
                <a:lnTo>
                  <a:pt x="4634" y="0"/>
                </a:lnTo>
                <a:lnTo>
                  <a:pt x="1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45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32"/>
          <p:cNvSpPr>
            <a:spLocks noEditPoints="1"/>
          </p:cNvSpPr>
          <p:nvPr userDrawn="1"/>
        </p:nvSpPr>
        <p:spPr bwMode="auto">
          <a:xfrm>
            <a:off x="1515957" y="-7329"/>
            <a:ext cx="1406525" cy="960438"/>
          </a:xfrm>
          <a:custGeom>
            <a:avLst/>
            <a:gdLst>
              <a:gd name="T0" fmla="*/ 1772 w 1772"/>
              <a:gd name="T1" fmla="*/ 0 h 1210"/>
              <a:gd name="T2" fmla="*/ 1214 w 1772"/>
              <a:gd name="T3" fmla="*/ 0 h 1210"/>
              <a:gd name="T4" fmla="*/ 0 w 1772"/>
              <a:gd name="T5" fmla="*/ 1210 h 1210"/>
              <a:gd name="T6" fmla="*/ 601 w 1772"/>
              <a:gd name="T7" fmla="*/ 1210 h 1210"/>
              <a:gd name="T8" fmla="*/ 1772 w 1772"/>
              <a:gd name="T9" fmla="*/ 0 h 1210"/>
              <a:gd name="T10" fmla="*/ 1772 w 1772"/>
              <a:gd name="T11" fmla="*/ 0 h 1210"/>
              <a:gd name="T12" fmla="*/ 1772 w 1772"/>
              <a:gd name="T13" fmla="*/ 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72" h="1210">
                <a:moveTo>
                  <a:pt x="1772" y="0"/>
                </a:moveTo>
                <a:lnTo>
                  <a:pt x="1214" y="0"/>
                </a:lnTo>
                <a:lnTo>
                  <a:pt x="0" y="1210"/>
                </a:lnTo>
                <a:lnTo>
                  <a:pt x="601" y="1210"/>
                </a:lnTo>
                <a:lnTo>
                  <a:pt x="1772" y="0"/>
                </a:lnTo>
                <a:close/>
                <a:moveTo>
                  <a:pt x="1772" y="0"/>
                </a:moveTo>
                <a:lnTo>
                  <a:pt x="1772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38"/>
          <p:cNvSpPr>
            <a:spLocks noEditPoints="1"/>
          </p:cNvSpPr>
          <p:nvPr userDrawn="1"/>
        </p:nvSpPr>
        <p:spPr bwMode="auto">
          <a:xfrm>
            <a:off x="1938837" y="-8546"/>
            <a:ext cx="1166379" cy="829284"/>
          </a:xfrm>
          <a:custGeom>
            <a:avLst/>
            <a:gdLst>
              <a:gd name="T0" fmla="*/ 1474 w 1474"/>
              <a:gd name="T1" fmla="*/ 0 h 1048"/>
              <a:gd name="T2" fmla="*/ 1047 w 1474"/>
              <a:gd name="T3" fmla="*/ 0 h 1048"/>
              <a:gd name="T4" fmla="*/ 0 w 1474"/>
              <a:gd name="T5" fmla="*/ 1048 h 1048"/>
              <a:gd name="T6" fmla="*/ 433 w 1474"/>
              <a:gd name="T7" fmla="*/ 1048 h 1048"/>
              <a:gd name="T8" fmla="*/ 1474 w 1474"/>
              <a:gd name="T9" fmla="*/ 0 h 1048"/>
              <a:gd name="T10" fmla="*/ 1474 w 1474"/>
              <a:gd name="T11" fmla="*/ 0 h 1048"/>
              <a:gd name="T12" fmla="*/ 1474 w 1474"/>
              <a:gd name="T13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" h="1048">
                <a:moveTo>
                  <a:pt x="1474" y="0"/>
                </a:moveTo>
                <a:lnTo>
                  <a:pt x="1047" y="0"/>
                </a:lnTo>
                <a:lnTo>
                  <a:pt x="0" y="1048"/>
                </a:lnTo>
                <a:lnTo>
                  <a:pt x="433" y="1048"/>
                </a:lnTo>
                <a:lnTo>
                  <a:pt x="1474" y="0"/>
                </a:lnTo>
                <a:close/>
                <a:moveTo>
                  <a:pt x="1474" y="0"/>
                </a:moveTo>
                <a:lnTo>
                  <a:pt x="1474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" y="199493"/>
            <a:ext cx="1307297" cy="441441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241953" y="135731"/>
            <a:ext cx="8303415" cy="540730"/>
          </a:xfrm>
        </p:spPr>
        <p:txBody>
          <a:bodyPr>
            <a:normAutofit/>
          </a:bodyPr>
          <a:lstStyle>
            <a:lvl1pPr marL="0" algn="ctr">
              <a:defRPr sz="2600" b="1">
                <a:solidFill>
                  <a:srgbClr val="075296"/>
                </a:solidFill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3"/>
          </p:nvPr>
        </p:nvSpPr>
        <p:spPr>
          <a:xfrm>
            <a:off x="6614800" y="1292087"/>
            <a:ext cx="4930568" cy="14014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981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3"/>
          <p:cNvSpPr>
            <a:spLocks noEditPoints="1"/>
          </p:cNvSpPr>
          <p:nvPr userDrawn="1"/>
        </p:nvSpPr>
        <p:spPr bwMode="auto">
          <a:xfrm>
            <a:off x="2133600" y="-7938"/>
            <a:ext cx="10058400" cy="828676"/>
          </a:xfrm>
          <a:custGeom>
            <a:avLst/>
            <a:gdLst>
              <a:gd name="T0" fmla="*/ 12672 w 12672"/>
              <a:gd name="T1" fmla="*/ 0 h 1044"/>
              <a:gd name="T2" fmla="*/ 5369 w 12672"/>
              <a:gd name="T3" fmla="*/ 0 h 1044"/>
              <a:gd name="T4" fmla="*/ 5020 w 12672"/>
              <a:gd name="T5" fmla="*/ 2 h 1044"/>
              <a:gd name="T6" fmla="*/ 5020 w 12672"/>
              <a:gd name="T7" fmla="*/ 0 h 1044"/>
              <a:gd name="T8" fmla="*/ 1505 w 12672"/>
              <a:gd name="T9" fmla="*/ 0 h 1044"/>
              <a:gd name="T10" fmla="*/ 1242 w 12672"/>
              <a:gd name="T11" fmla="*/ 0 h 1044"/>
              <a:gd name="T12" fmla="*/ 0 w 12672"/>
              <a:gd name="T13" fmla="*/ 0 h 1044"/>
              <a:gd name="T14" fmla="*/ 0 w 12672"/>
              <a:gd name="T15" fmla="*/ 1044 h 1044"/>
              <a:gd name="T16" fmla="*/ 1354 w 12672"/>
              <a:gd name="T17" fmla="*/ 1044 h 1044"/>
              <a:gd name="T18" fmla="*/ 1505 w 12672"/>
              <a:gd name="T19" fmla="*/ 1044 h 1044"/>
              <a:gd name="T20" fmla="*/ 11616 w 12672"/>
              <a:gd name="T21" fmla="*/ 1044 h 1044"/>
              <a:gd name="T22" fmla="*/ 11616 w 12672"/>
              <a:gd name="T23" fmla="*/ 1044 h 1044"/>
              <a:gd name="T24" fmla="*/ 11657 w 12672"/>
              <a:gd name="T25" fmla="*/ 1036 h 1044"/>
              <a:gd name="T26" fmla="*/ 11696 w 12672"/>
              <a:gd name="T27" fmla="*/ 1026 h 1044"/>
              <a:gd name="T28" fmla="*/ 11735 w 12672"/>
              <a:gd name="T29" fmla="*/ 1015 h 1044"/>
              <a:gd name="T30" fmla="*/ 11775 w 12672"/>
              <a:gd name="T31" fmla="*/ 1001 h 1044"/>
              <a:gd name="T32" fmla="*/ 11812 w 12672"/>
              <a:gd name="T33" fmla="*/ 983 h 1044"/>
              <a:gd name="T34" fmla="*/ 11847 w 12672"/>
              <a:gd name="T35" fmla="*/ 966 h 1044"/>
              <a:gd name="T36" fmla="*/ 11882 w 12672"/>
              <a:gd name="T37" fmla="*/ 948 h 1044"/>
              <a:gd name="T38" fmla="*/ 11916 w 12672"/>
              <a:gd name="T39" fmla="*/ 928 h 1044"/>
              <a:gd name="T40" fmla="*/ 11947 w 12672"/>
              <a:gd name="T41" fmla="*/ 907 h 1044"/>
              <a:gd name="T42" fmla="*/ 11978 w 12672"/>
              <a:gd name="T43" fmla="*/ 885 h 1044"/>
              <a:gd name="T44" fmla="*/ 12006 w 12672"/>
              <a:gd name="T45" fmla="*/ 863 h 1044"/>
              <a:gd name="T46" fmla="*/ 12031 w 12672"/>
              <a:gd name="T47" fmla="*/ 842 h 1044"/>
              <a:gd name="T48" fmla="*/ 12057 w 12672"/>
              <a:gd name="T49" fmla="*/ 822 h 1044"/>
              <a:gd name="T50" fmla="*/ 12076 w 12672"/>
              <a:gd name="T51" fmla="*/ 801 h 1044"/>
              <a:gd name="T52" fmla="*/ 12096 w 12672"/>
              <a:gd name="T53" fmla="*/ 781 h 1044"/>
              <a:gd name="T54" fmla="*/ 12112 w 12672"/>
              <a:gd name="T55" fmla="*/ 761 h 1044"/>
              <a:gd name="T56" fmla="*/ 12672 w 12672"/>
              <a:gd name="T57" fmla="*/ 0 h 1044"/>
              <a:gd name="T58" fmla="*/ 12672 w 12672"/>
              <a:gd name="T59" fmla="*/ 0 h 1044"/>
              <a:gd name="T60" fmla="*/ 12672 w 12672"/>
              <a:gd name="T61" fmla="*/ 0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672" h="1044">
                <a:moveTo>
                  <a:pt x="12672" y="0"/>
                </a:moveTo>
                <a:lnTo>
                  <a:pt x="5369" y="0"/>
                </a:lnTo>
                <a:lnTo>
                  <a:pt x="5020" y="2"/>
                </a:lnTo>
                <a:lnTo>
                  <a:pt x="5020" y="0"/>
                </a:lnTo>
                <a:lnTo>
                  <a:pt x="1505" y="0"/>
                </a:lnTo>
                <a:lnTo>
                  <a:pt x="1242" y="0"/>
                </a:lnTo>
                <a:lnTo>
                  <a:pt x="0" y="0"/>
                </a:lnTo>
                <a:lnTo>
                  <a:pt x="0" y="1044"/>
                </a:lnTo>
                <a:lnTo>
                  <a:pt x="1354" y="1044"/>
                </a:lnTo>
                <a:lnTo>
                  <a:pt x="1505" y="1044"/>
                </a:lnTo>
                <a:lnTo>
                  <a:pt x="11616" y="1044"/>
                </a:lnTo>
                <a:lnTo>
                  <a:pt x="11616" y="1044"/>
                </a:lnTo>
                <a:lnTo>
                  <a:pt x="11657" y="1036"/>
                </a:lnTo>
                <a:lnTo>
                  <a:pt x="11696" y="1026"/>
                </a:lnTo>
                <a:lnTo>
                  <a:pt x="11735" y="1015"/>
                </a:lnTo>
                <a:lnTo>
                  <a:pt x="11775" y="1001"/>
                </a:lnTo>
                <a:lnTo>
                  <a:pt x="11812" y="983"/>
                </a:lnTo>
                <a:lnTo>
                  <a:pt x="11847" y="966"/>
                </a:lnTo>
                <a:lnTo>
                  <a:pt x="11882" y="948"/>
                </a:lnTo>
                <a:lnTo>
                  <a:pt x="11916" y="928"/>
                </a:lnTo>
                <a:lnTo>
                  <a:pt x="11947" y="907"/>
                </a:lnTo>
                <a:lnTo>
                  <a:pt x="11978" y="885"/>
                </a:lnTo>
                <a:lnTo>
                  <a:pt x="12006" y="863"/>
                </a:lnTo>
                <a:lnTo>
                  <a:pt x="12031" y="842"/>
                </a:lnTo>
                <a:lnTo>
                  <a:pt x="12057" y="822"/>
                </a:lnTo>
                <a:lnTo>
                  <a:pt x="12076" y="801"/>
                </a:lnTo>
                <a:lnTo>
                  <a:pt x="12096" y="781"/>
                </a:lnTo>
                <a:lnTo>
                  <a:pt x="12112" y="761"/>
                </a:lnTo>
                <a:lnTo>
                  <a:pt x="12672" y="0"/>
                </a:lnTo>
                <a:close/>
                <a:moveTo>
                  <a:pt x="12672" y="0"/>
                </a:moveTo>
                <a:lnTo>
                  <a:pt x="12672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19"/>
          <p:cNvSpPr>
            <a:spLocks/>
          </p:cNvSpPr>
          <p:nvPr userDrawn="1"/>
        </p:nvSpPr>
        <p:spPr bwMode="auto">
          <a:xfrm>
            <a:off x="0" y="-7938"/>
            <a:ext cx="3424687" cy="1141070"/>
          </a:xfrm>
          <a:custGeom>
            <a:avLst/>
            <a:gdLst>
              <a:gd name="T0" fmla="*/ 0 w 4634"/>
              <a:gd name="T1" fmla="*/ 0 h 1544"/>
              <a:gd name="T2" fmla="*/ 0 w 4634"/>
              <a:gd name="T3" fmla="*/ 1542 h 1544"/>
              <a:gd name="T4" fmla="*/ 66 w 4634"/>
              <a:gd name="T5" fmla="*/ 1542 h 1544"/>
              <a:gd name="T6" fmla="*/ 66 w 4634"/>
              <a:gd name="T7" fmla="*/ 1544 h 1544"/>
              <a:gd name="T8" fmla="*/ 2707 w 4634"/>
              <a:gd name="T9" fmla="*/ 1544 h 1544"/>
              <a:gd name="T10" fmla="*/ 2707 w 4634"/>
              <a:gd name="T11" fmla="*/ 1544 h 1544"/>
              <a:gd name="T12" fmla="*/ 2779 w 4634"/>
              <a:gd name="T13" fmla="*/ 1542 h 1544"/>
              <a:gd name="T14" fmla="*/ 2855 w 4634"/>
              <a:gd name="T15" fmla="*/ 1540 h 1544"/>
              <a:gd name="T16" fmla="*/ 2893 w 4634"/>
              <a:gd name="T17" fmla="*/ 1538 h 1544"/>
              <a:gd name="T18" fmla="*/ 2933 w 4634"/>
              <a:gd name="T19" fmla="*/ 1534 h 1544"/>
              <a:gd name="T20" fmla="*/ 2973 w 4634"/>
              <a:gd name="T21" fmla="*/ 1528 h 1544"/>
              <a:gd name="T22" fmla="*/ 3015 w 4634"/>
              <a:gd name="T23" fmla="*/ 1520 h 1544"/>
              <a:gd name="T24" fmla="*/ 3057 w 4634"/>
              <a:gd name="T25" fmla="*/ 1508 h 1544"/>
              <a:gd name="T26" fmla="*/ 3099 w 4634"/>
              <a:gd name="T27" fmla="*/ 1496 h 1544"/>
              <a:gd name="T28" fmla="*/ 3141 w 4634"/>
              <a:gd name="T29" fmla="*/ 1478 h 1544"/>
              <a:gd name="T30" fmla="*/ 3185 w 4634"/>
              <a:gd name="T31" fmla="*/ 1458 h 1544"/>
              <a:gd name="T32" fmla="*/ 3227 w 4634"/>
              <a:gd name="T33" fmla="*/ 1434 h 1544"/>
              <a:gd name="T34" fmla="*/ 3271 w 4634"/>
              <a:gd name="T35" fmla="*/ 1408 h 1544"/>
              <a:gd name="T36" fmla="*/ 3315 w 4634"/>
              <a:gd name="T37" fmla="*/ 1374 h 1544"/>
              <a:gd name="T38" fmla="*/ 3359 w 4634"/>
              <a:gd name="T39" fmla="*/ 1338 h 1544"/>
              <a:gd name="T40" fmla="*/ 4634 w 4634"/>
              <a:gd name="T41" fmla="*/ 0 h 1544"/>
              <a:gd name="T42" fmla="*/ 178 w 4634"/>
              <a:gd name="T43" fmla="*/ 0 h 1544"/>
              <a:gd name="T44" fmla="*/ 0 w 4634"/>
              <a:gd name="T45" fmla="*/ 0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34" h="1544">
                <a:moveTo>
                  <a:pt x="0" y="0"/>
                </a:moveTo>
                <a:lnTo>
                  <a:pt x="0" y="1542"/>
                </a:lnTo>
                <a:lnTo>
                  <a:pt x="66" y="1542"/>
                </a:lnTo>
                <a:lnTo>
                  <a:pt x="66" y="1544"/>
                </a:lnTo>
                <a:lnTo>
                  <a:pt x="2707" y="1544"/>
                </a:lnTo>
                <a:lnTo>
                  <a:pt x="2707" y="1544"/>
                </a:lnTo>
                <a:lnTo>
                  <a:pt x="2779" y="1542"/>
                </a:lnTo>
                <a:lnTo>
                  <a:pt x="2855" y="1540"/>
                </a:lnTo>
                <a:lnTo>
                  <a:pt x="2893" y="1538"/>
                </a:lnTo>
                <a:lnTo>
                  <a:pt x="2933" y="1534"/>
                </a:lnTo>
                <a:lnTo>
                  <a:pt x="2973" y="1528"/>
                </a:lnTo>
                <a:lnTo>
                  <a:pt x="3015" y="1520"/>
                </a:lnTo>
                <a:lnTo>
                  <a:pt x="3057" y="1508"/>
                </a:lnTo>
                <a:lnTo>
                  <a:pt x="3099" y="1496"/>
                </a:lnTo>
                <a:lnTo>
                  <a:pt x="3141" y="1478"/>
                </a:lnTo>
                <a:lnTo>
                  <a:pt x="3185" y="1458"/>
                </a:lnTo>
                <a:lnTo>
                  <a:pt x="3227" y="1434"/>
                </a:lnTo>
                <a:lnTo>
                  <a:pt x="3271" y="1408"/>
                </a:lnTo>
                <a:lnTo>
                  <a:pt x="3315" y="1374"/>
                </a:lnTo>
                <a:lnTo>
                  <a:pt x="3359" y="1338"/>
                </a:lnTo>
                <a:lnTo>
                  <a:pt x="4634" y="0"/>
                </a:lnTo>
                <a:lnTo>
                  <a:pt x="1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45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32"/>
          <p:cNvSpPr>
            <a:spLocks noEditPoints="1"/>
          </p:cNvSpPr>
          <p:nvPr userDrawn="1"/>
        </p:nvSpPr>
        <p:spPr bwMode="auto">
          <a:xfrm>
            <a:off x="1515957" y="-7329"/>
            <a:ext cx="1406525" cy="960438"/>
          </a:xfrm>
          <a:custGeom>
            <a:avLst/>
            <a:gdLst>
              <a:gd name="T0" fmla="*/ 1772 w 1772"/>
              <a:gd name="T1" fmla="*/ 0 h 1210"/>
              <a:gd name="T2" fmla="*/ 1214 w 1772"/>
              <a:gd name="T3" fmla="*/ 0 h 1210"/>
              <a:gd name="T4" fmla="*/ 0 w 1772"/>
              <a:gd name="T5" fmla="*/ 1210 h 1210"/>
              <a:gd name="T6" fmla="*/ 601 w 1772"/>
              <a:gd name="T7" fmla="*/ 1210 h 1210"/>
              <a:gd name="T8" fmla="*/ 1772 w 1772"/>
              <a:gd name="T9" fmla="*/ 0 h 1210"/>
              <a:gd name="T10" fmla="*/ 1772 w 1772"/>
              <a:gd name="T11" fmla="*/ 0 h 1210"/>
              <a:gd name="T12" fmla="*/ 1772 w 1772"/>
              <a:gd name="T13" fmla="*/ 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72" h="1210">
                <a:moveTo>
                  <a:pt x="1772" y="0"/>
                </a:moveTo>
                <a:lnTo>
                  <a:pt x="1214" y="0"/>
                </a:lnTo>
                <a:lnTo>
                  <a:pt x="0" y="1210"/>
                </a:lnTo>
                <a:lnTo>
                  <a:pt x="601" y="1210"/>
                </a:lnTo>
                <a:lnTo>
                  <a:pt x="1772" y="0"/>
                </a:lnTo>
                <a:close/>
                <a:moveTo>
                  <a:pt x="1772" y="0"/>
                </a:moveTo>
                <a:lnTo>
                  <a:pt x="1772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1938837" y="-8546"/>
            <a:ext cx="1166379" cy="829284"/>
          </a:xfrm>
          <a:custGeom>
            <a:avLst/>
            <a:gdLst>
              <a:gd name="T0" fmla="*/ 1474 w 1474"/>
              <a:gd name="T1" fmla="*/ 0 h 1048"/>
              <a:gd name="T2" fmla="*/ 1047 w 1474"/>
              <a:gd name="T3" fmla="*/ 0 h 1048"/>
              <a:gd name="T4" fmla="*/ 0 w 1474"/>
              <a:gd name="T5" fmla="*/ 1048 h 1048"/>
              <a:gd name="T6" fmla="*/ 433 w 1474"/>
              <a:gd name="T7" fmla="*/ 1048 h 1048"/>
              <a:gd name="T8" fmla="*/ 1474 w 1474"/>
              <a:gd name="T9" fmla="*/ 0 h 1048"/>
              <a:gd name="T10" fmla="*/ 1474 w 1474"/>
              <a:gd name="T11" fmla="*/ 0 h 1048"/>
              <a:gd name="T12" fmla="*/ 1474 w 1474"/>
              <a:gd name="T13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" h="1048">
                <a:moveTo>
                  <a:pt x="1474" y="0"/>
                </a:moveTo>
                <a:lnTo>
                  <a:pt x="1047" y="0"/>
                </a:lnTo>
                <a:lnTo>
                  <a:pt x="0" y="1048"/>
                </a:lnTo>
                <a:lnTo>
                  <a:pt x="433" y="1048"/>
                </a:lnTo>
                <a:lnTo>
                  <a:pt x="1474" y="0"/>
                </a:lnTo>
                <a:close/>
                <a:moveTo>
                  <a:pt x="1474" y="0"/>
                </a:moveTo>
                <a:lnTo>
                  <a:pt x="1474" y="0"/>
                </a:lnTo>
                <a:close/>
              </a:path>
            </a:pathLst>
          </a:custGeom>
          <a:solidFill>
            <a:srgbClr val="42BAC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" y="199493"/>
            <a:ext cx="1307297" cy="441441"/>
          </a:xfrm>
          <a:prstGeom prst="rect">
            <a:avLst/>
          </a:prstGeom>
        </p:spPr>
      </p:pic>
      <p:sp>
        <p:nvSpPr>
          <p:cNvPr id="13" name="Заголовок 11"/>
          <p:cNvSpPr>
            <a:spLocks noGrp="1"/>
          </p:cNvSpPr>
          <p:nvPr>
            <p:ph type="title"/>
          </p:nvPr>
        </p:nvSpPr>
        <p:spPr>
          <a:xfrm>
            <a:off x="3241953" y="135731"/>
            <a:ext cx="8303415" cy="540730"/>
          </a:xfrm>
        </p:spPr>
        <p:txBody>
          <a:bodyPr>
            <a:normAutofit/>
          </a:bodyPr>
          <a:lstStyle>
            <a:lvl1pPr marL="0" algn="ctr">
              <a:defRPr sz="2600" b="1">
                <a:solidFill>
                  <a:srgbClr val="075296"/>
                </a:solidFill>
                <a:latin typeface="Myriad Pro" panose="020B0503030403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22"/>
          <p:cNvSpPr>
            <a:spLocks noGrp="1"/>
          </p:cNvSpPr>
          <p:nvPr>
            <p:ph type="body" sz="quarter" idx="13"/>
          </p:nvPr>
        </p:nvSpPr>
        <p:spPr>
          <a:xfrm>
            <a:off x="918099" y="1460781"/>
            <a:ext cx="4930568" cy="387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22"/>
          <p:cNvSpPr>
            <a:spLocks noGrp="1"/>
          </p:cNvSpPr>
          <p:nvPr>
            <p:ph type="body" sz="quarter" idx="14"/>
          </p:nvPr>
        </p:nvSpPr>
        <p:spPr>
          <a:xfrm>
            <a:off x="1103758" y="2047190"/>
            <a:ext cx="4930568" cy="727541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50000"/>
              <a:buFontTx/>
              <a:buBlip>
                <a:blip r:embed="rId3"/>
              </a:buBlip>
              <a:defRPr sz="16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273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105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911771"/>
            <a:ext cx="8471338" cy="503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75872" y="2766218"/>
            <a:ext cx="6058969" cy="1325563"/>
          </a:xfrm>
        </p:spPr>
        <p:txBody>
          <a:bodyPr>
            <a:normAutofit/>
          </a:bodyPr>
          <a:lstStyle>
            <a:lvl1pPr algn="ctr">
              <a:defRPr sz="3300" b="1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8865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0F6A1-05C5-49CC-9711-4891977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8EB33-0CED-4B24-946C-A0E05BFA2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204AA-C278-4EB6-A670-BEA2F6E8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AA81E-2C16-40F1-8440-5169339A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A96EB-0D06-46BF-BDD3-DFDEC120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4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6D7C-B618-4E6E-A4CF-90C1A748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A32E16-7C5E-4390-AB0E-EC1173BDD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3BBF83-25FF-489A-9FBA-D03F8190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7E7DD-F16B-470C-987E-A3E39F27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C8D1F7-5688-42D0-9A57-8D3797FE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6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68B95-81B1-4892-A2A4-2199C790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390384-CB24-475B-93BF-BCDA0F8AC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F4AEAA-41AA-4DD4-AE34-5045F00C6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B6056E-9047-49B3-A0B7-0C4B13BD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1165D9-0583-4909-8A51-BC9969A3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4FB9E4-A3AA-46C3-A984-A814B362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3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E80CA-C93B-4FA9-AD3A-27C1AB329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703C32-12CB-497E-8EF1-AE24642F5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30EE8-95B7-4E64-835F-43971960A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64D146-C558-409C-A09C-2A6011CF5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DA070B-D659-4294-8D1D-83FC4DB1F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CDF10E-2E3A-40AD-84B5-BF38A211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586FCD-C217-4DC6-BFB4-530A2458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A71236-4A7D-431F-9F0F-085F93DD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8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F4F60-875E-46C3-A98A-09593CAF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CD0714-5EB6-409D-900A-8813CD34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62BD05-9486-46E4-BA0C-0109FC34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0A1718-9F26-4180-B4BD-5A8A5161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3D58F-7535-4F5D-9F91-0FB7D7F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8B9F4D-F90A-4071-B085-D16E4DFAD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E8B02-6A01-4D5B-9E1F-D9166E74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4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D703B-51AD-404F-9A4B-E73460DE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1EC37E-1464-44B8-A014-991B5797E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757B4A-FE31-440D-95BB-87E5ED993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B4DBB-EC4C-49AA-BD69-13A7DA93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624FF6-4B3A-4C9F-9663-1A47BB35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3B0AC3-B010-4559-85DB-9448E7B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E6CA5-440A-41CD-9DE1-5E12FB45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603FFA-D5A2-4E67-8A62-87210A945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E1E48A-81FE-42CB-AC6A-3A0E12294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B4C3EB-B6E4-4818-8580-EC794243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CE19D9-453D-4EF7-BBDF-2ED261F3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1D73A3-6D3D-4B33-AA3F-8E925F26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2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D1FDC-8174-4196-A405-1463456B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8D294-B17A-4167-9FE3-907E0BD12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3AA3D-0EA9-4178-B23D-76E8D4BCE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559D3F-45EE-4A85-AB2E-438AD2E46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02749-24B7-46B4-8775-43844E397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1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EC9D30-DF4D-4D1B-AF05-B5D949ECE7ED}"/>
              </a:ext>
            </a:extLst>
          </p:cNvPr>
          <p:cNvSpPr/>
          <p:nvPr/>
        </p:nvSpPr>
        <p:spPr>
          <a:xfrm>
            <a:off x="31532" y="10511"/>
            <a:ext cx="3373821" cy="198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5872" y="2703443"/>
            <a:ext cx="6058969" cy="74478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2BAC4"/>
                </a:solidFill>
              </a:rPr>
              <a:t>SROI</a:t>
            </a:r>
            <a:endParaRPr lang="ru-RU" dirty="0">
              <a:solidFill>
                <a:srgbClr val="42BAC4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689652" y="3812912"/>
            <a:ext cx="5519695" cy="29664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ru-RU" sz="3300" b="1" dirty="0">
                <a:solidFill>
                  <a:srgbClr val="42BAC4"/>
                </a:solidFill>
                <a:ea typeface="+mj-ea"/>
              </a:rPr>
              <a:t>или как оценить нематериальную выгоду проекта</a:t>
            </a:r>
          </a:p>
          <a:p>
            <a:pPr>
              <a:spcBef>
                <a:spcPct val="0"/>
              </a:spcBef>
            </a:pPr>
            <a:endParaRPr lang="ru-RU" sz="3300" b="1" dirty="0">
              <a:solidFill>
                <a:srgbClr val="42BAC4"/>
              </a:solidFill>
              <a:ea typeface="+mj-e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D0DE0-6D80-4104-9B7B-A184FAFB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10" y="28342"/>
            <a:ext cx="3552503" cy="17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3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"/>
          <p:cNvSpPr>
            <a:spLocks/>
          </p:cNvSpPr>
          <p:nvPr/>
        </p:nvSpPr>
        <p:spPr bwMode="auto">
          <a:xfrm>
            <a:off x="2999959" y="1173853"/>
            <a:ext cx="1585899" cy="457143"/>
          </a:xfrm>
          <a:custGeom>
            <a:avLst/>
            <a:gdLst>
              <a:gd name="T0" fmla="*/ 5526 w 5526"/>
              <a:gd name="T1" fmla="*/ 1054 h 1054"/>
              <a:gd name="T2" fmla="*/ 0 w 5526"/>
              <a:gd name="T3" fmla="*/ 1054 h 1054"/>
              <a:gd name="T4" fmla="*/ 0 w 5526"/>
              <a:gd name="T5" fmla="*/ 283 h 1054"/>
              <a:gd name="T6" fmla="*/ 0 w 5526"/>
              <a:gd name="T7" fmla="*/ 283 h 1054"/>
              <a:gd name="T8" fmla="*/ 2 w 5526"/>
              <a:gd name="T9" fmla="*/ 254 h 1054"/>
              <a:gd name="T10" fmla="*/ 6 w 5526"/>
              <a:gd name="T11" fmla="*/ 226 h 1054"/>
              <a:gd name="T12" fmla="*/ 12 w 5526"/>
              <a:gd name="T13" fmla="*/ 200 h 1054"/>
              <a:gd name="T14" fmla="*/ 22 w 5526"/>
              <a:gd name="T15" fmla="*/ 174 h 1054"/>
              <a:gd name="T16" fmla="*/ 34 w 5526"/>
              <a:gd name="T17" fmla="*/ 148 h 1054"/>
              <a:gd name="T18" fmla="*/ 48 w 5526"/>
              <a:gd name="T19" fmla="*/ 124 h 1054"/>
              <a:gd name="T20" fmla="*/ 64 w 5526"/>
              <a:gd name="T21" fmla="*/ 102 h 1054"/>
              <a:gd name="T22" fmla="*/ 84 w 5526"/>
              <a:gd name="T23" fmla="*/ 82 h 1054"/>
              <a:gd name="T24" fmla="*/ 104 w 5526"/>
              <a:gd name="T25" fmla="*/ 64 h 1054"/>
              <a:gd name="T26" fmla="*/ 126 w 5526"/>
              <a:gd name="T27" fmla="*/ 48 h 1054"/>
              <a:gd name="T28" fmla="*/ 148 w 5526"/>
              <a:gd name="T29" fmla="*/ 34 h 1054"/>
              <a:gd name="T30" fmla="*/ 174 w 5526"/>
              <a:gd name="T31" fmla="*/ 22 h 1054"/>
              <a:gd name="T32" fmla="*/ 200 w 5526"/>
              <a:gd name="T33" fmla="*/ 12 h 1054"/>
              <a:gd name="T34" fmla="*/ 228 w 5526"/>
              <a:gd name="T35" fmla="*/ 4 h 1054"/>
              <a:gd name="T36" fmla="*/ 256 w 5526"/>
              <a:gd name="T37" fmla="*/ 0 h 1054"/>
              <a:gd name="T38" fmla="*/ 284 w 5526"/>
              <a:gd name="T39" fmla="*/ 0 h 1054"/>
              <a:gd name="T40" fmla="*/ 5240 w 5526"/>
              <a:gd name="T41" fmla="*/ 0 h 1054"/>
              <a:gd name="T42" fmla="*/ 5240 w 5526"/>
              <a:gd name="T43" fmla="*/ 0 h 1054"/>
              <a:gd name="T44" fmla="*/ 5270 w 5526"/>
              <a:gd name="T45" fmla="*/ 0 h 1054"/>
              <a:gd name="T46" fmla="*/ 5298 w 5526"/>
              <a:gd name="T47" fmla="*/ 4 h 1054"/>
              <a:gd name="T48" fmla="*/ 5324 w 5526"/>
              <a:gd name="T49" fmla="*/ 12 h 1054"/>
              <a:gd name="T50" fmla="*/ 5350 w 5526"/>
              <a:gd name="T51" fmla="*/ 22 h 1054"/>
              <a:gd name="T52" fmla="*/ 5376 w 5526"/>
              <a:gd name="T53" fmla="*/ 34 h 1054"/>
              <a:gd name="T54" fmla="*/ 5400 w 5526"/>
              <a:gd name="T55" fmla="*/ 48 h 1054"/>
              <a:gd name="T56" fmla="*/ 5422 w 5526"/>
              <a:gd name="T57" fmla="*/ 64 h 1054"/>
              <a:gd name="T58" fmla="*/ 5442 w 5526"/>
              <a:gd name="T59" fmla="*/ 82 h 1054"/>
              <a:gd name="T60" fmla="*/ 5460 w 5526"/>
              <a:gd name="T61" fmla="*/ 102 h 1054"/>
              <a:gd name="T62" fmla="*/ 5476 w 5526"/>
              <a:gd name="T63" fmla="*/ 124 h 1054"/>
              <a:gd name="T64" fmla="*/ 5490 w 5526"/>
              <a:gd name="T65" fmla="*/ 148 h 1054"/>
              <a:gd name="T66" fmla="*/ 5502 w 5526"/>
              <a:gd name="T67" fmla="*/ 174 h 1054"/>
              <a:gd name="T68" fmla="*/ 5512 w 5526"/>
              <a:gd name="T69" fmla="*/ 200 h 1054"/>
              <a:gd name="T70" fmla="*/ 5520 w 5526"/>
              <a:gd name="T71" fmla="*/ 226 h 1054"/>
              <a:gd name="T72" fmla="*/ 5524 w 5526"/>
              <a:gd name="T73" fmla="*/ 254 h 1054"/>
              <a:gd name="T74" fmla="*/ 5526 w 5526"/>
              <a:gd name="T75" fmla="*/ 283 h 1054"/>
              <a:gd name="T76" fmla="*/ 5526 w 5526"/>
              <a:gd name="T77" fmla="*/ 1054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26" h="1054">
                <a:moveTo>
                  <a:pt x="5526" y="1054"/>
                </a:moveTo>
                <a:lnTo>
                  <a:pt x="0" y="1054"/>
                </a:lnTo>
                <a:lnTo>
                  <a:pt x="0" y="283"/>
                </a:lnTo>
                <a:lnTo>
                  <a:pt x="0" y="283"/>
                </a:lnTo>
                <a:lnTo>
                  <a:pt x="2" y="254"/>
                </a:lnTo>
                <a:lnTo>
                  <a:pt x="6" y="226"/>
                </a:lnTo>
                <a:lnTo>
                  <a:pt x="12" y="200"/>
                </a:lnTo>
                <a:lnTo>
                  <a:pt x="22" y="174"/>
                </a:lnTo>
                <a:lnTo>
                  <a:pt x="34" y="148"/>
                </a:lnTo>
                <a:lnTo>
                  <a:pt x="48" y="124"/>
                </a:lnTo>
                <a:lnTo>
                  <a:pt x="64" y="102"/>
                </a:lnTo>
                <a:lnTo>
                  <a:pt x="84" y="82"/>
                </a:lnTo>
                <a:lnTo>
                  <a:pt x="104" y="64"/>
                </a:lnTo>
                <a:lnTo>
                  <a:pt x="126" y="48"/>
                </a:lnTo>
                <a:lnTo>
                  <a:pt x="148" y="34"/>
                </a:lnTo>
                <a:lnTo>
                  <a:pt x="174" y="22"/>
                </a:lnTo>
                <a:lnTo>
                  <a:pt x="200" y="12"/>
                </a:lnTo>
                <a:lnTo>
                  <a:pt x="228" y="4"/>
                </a:lnTo>
                <a:lnTo>
                  <a:pt x="256" y="0"/>
                </a:lnTo>
                <a:lnTo>
                  <a:pt x="284" y="0"/>
                </a:lnTo>
                <a:lnTo>
                  <a:pt x="5240" y="0"/>
                </a:lnTo>
                <a:lnTo>
                  <a:pt x="5240" y="0"/>
                </a:lnTo>
                <a:lnTo>
                  <a:pt x="5270" y="0"/>
                </a:lnTo>
                <a:lnTo>
                  <a:pt x="5298" y="4"/>
                </a:lnTo>
                <a:lnTo>
                  <a:pt x="5324" y="12"/>
                </a:lnTo>
                <a:lnTo>
                  <a:pt x="5350" y="22"/>
                </a:lnTo>
                <a:lnTo>
                  <a:pt x="5376" y="34"/>
                </a:lnTo>
                <a:lnTo>
                  <a:pt x="5400" y="48"/>
                </a:lnTo>
                <a:lnTo>
                  <a:pt x="5422" y="64"/>
                </a:lnTo>
                <a:lnTo>
                  <a:pt x="5442" y="82"/>
                </a:lnTo>
                <a:lnTo>
                  <a:pt x="5460" y="102"/>
                </a:lnTo>
                <a:lnTo>
                  <a:pt x="5476" y="124"/>
                </a:lnTo>
                <a:lnTo>
                  <a:pt x="5490" y="148"/>
                </a:lnTo>
                <a:lnTo>
                  <a:pt x="5502" y="174"/>
                </a:lnTo>
                <a:lnTo>
                  <a:pt x="5512" y="200"/>
                </a:lnTo>
                <a:lnTo>
                  <a:pt x="5520" y="226"/>
                </a:lnTo>
                <a:lnTo>
                  <a:pt x="5524" y="254"/>
                </a:lnTo>
                <a:lnTo>
                  <a:pt x="5526" y="283"/>
                </a:lnTo>
                <a:lnTo>
                  <a:pt x="5526" y="1054"/>
                </a:lnTo>
                <a:close/>
              </a:path>
            </a:pathLst>
          </a:custGeom>
          <a:solidFill>
            <a:srgbClr val="44B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Freeform 13"/>
          <p:cNvSpPr>
            <a:spLocks/>
          </p:cNvSpPr>
          <p:nvPr/>
        </p:nvSpPr>
        <p:spPr bwMode="auto">
          <a:xfrm>
            <a:off x="3007367" y="6596090"/>
            <a:ext cx="1589123" cy="173010"/>
          </a:xfrm>
          <a:custGeom>
            <a:avLst/>
            <a:gdLst>
              <a:gd name="T0" fmla="*/ 6612 w 6798"/>
              <a:gd name="T1" fmla="*/ 438 h 438"/>
              <a:gd name="T2" fmla="*/ 186 w 6798"/>
              <a:gd name="T3" fmla="*/ 438 h 438"/>
              <a:gd name="T4" fmla="*/ 186 w 6798"/>
              <a:gd name="T5" fmla="*/ 438 h 438"/>
              <a:gd name="T6" fmla="*/ 167 w 6798"/>
              <a:gd name="T7" fmla="*/ 437 h 438"/>
              <a:gd name="T8" fmla="*/ 149 w 6798"/>
              <a:gd name="T9" fmla="*/ 435 h 438"/>
              <a:gd name="T10" fmla="*/ 131 w 6798"/>
              <a:gd name="T11" fmla="*/ 430 h 438"/>
              <a:gd name="T12" fmla="*/ 113 w 6798"/>
              <a:gd name="T13" fmla="*/ 423 h 438"/>
              <a:gd name="T14" fmla="*/ 97 w 6798"/>
              <a:gd name="T15" fmla="*/ 416 h 438"/>
              <a:gd name="T16" fmla="*/ 82 w 6798"/>
              <a:gd name="T17" fmla="*/ 407 h 438"/>
              <a:gd name="T18" fmla="*/ 68 w 6798"/>
              <a:gd name="T19" fmla="*/ 395 h 438"/>
              <a:gd name="T20" fmla="*/ 54 w 6798"/>
              <a:gd name="T21" fmla="*/ 383 h 438"/>
              <a:gd name="T22" fmla="*/ 43 w 6798"/>
              <a:gd name="T23" fmla="*/ 370 h 438"/>
              <a:gd name="T24" fmla="*/ 32 w 6798"/>
              <a:gd name="T25" fmla="*/ 355 h 438"/>
              <a:gd name="T26" fmla="*/ 23 w 6798"/>
              <a:gd name="T27" fmla="*/ 340 h 438"/>
              <a:gd name="T28" fmla="*/ 15 w 6798"/>
              <a:gd name="T29" fmla="*/ 324 h 438"/>
              <a:gd name="T30" fmla="*/ 8 w 6798"/>
              <a:gd name="T31" fmla="*/ 306 h 438"/>
              <a:gd name="T32" fmla="*/ 3 w 6798"/>
              <a:gd name="T33" fmla="*/ 289 h 438"/>
              <a:gd name="T34" fmla="*/ 1 w 6798"/>
              <a:gd name="T35" fmla="*/ 270 h 438"/>
              <a:gd name="T36" fmla="*/ 0 w 6798"/>
              <a:gd name="T37" fmla="*/ 250 h 438"/>
              <a:gd name="T38" fmla="*/ 0 w 6798"/>
              <a:gd name="T39" fmla="*/ 0 h 438"/>
              <a:gd name="T40" fmla="*/ 6798 w 6798"/>
              <a:gd name="T41" fmla="*/ 0 h 438"/>
              <a:gd name="T42" fmla="*/ 6798 w 6798"/>
              <a:gd name="T43" fmla="*/ 250 h 438"/>
              <a:gd name="T44" fmla="*/ 6798 w 6798"/>
              <a:gd name="T45" fmla="*/ 250 h 438"/>
              <a:gd name="T46" fmla="*/ 6797 w 6798"/>
              <a:gd name="T47" fmla="*/ 270 h 438"/>
              <a:gd name="T48" fmla="*/ 6795 w 6798"/>
              <a:gd name="T49" fmla="*/ 289 h 438"/>
              <a:gd name="T50" fmla="*/ 6790 w 6798"/>
              <a:gd name="T51" fmla="*/ 306 h 438"/>
              <a:gd name="T52" fmla="*/ 6783 w 6798"/>
              <a:gd name="T53" fmla="*/ 324 h 438"/>
              <a:gd name="T54" fmla="*/ 6775 w 6798"/>
              <a:gd name="T55" fmla="*/ 340 h 438"/>
              <a:gd name="T56" fmla="*/ 6766 w 6798"/>
              <a:gd name="T57" fmla="*/ 355 h 438"/>
              <a:gd name="T58" fmla="*/ 6755 w 6798"/>
              <a:gd name="T59" fmla="*/ 370 h 438"/>
              <a:gd name="T60" fmla="*/ 6744 w 6798"/>
              <a:gd name="T61" fmla="*/ 383 h 438"/>
              <a:gd name="T62" fmla="*/ 6730 w 6798"/>
              <a:gd name="T63" fmla="*/ 395 h 438"/>
              <a:gd name="T64" fmla="*/ 6716 w 6798"/>
              <a:gd name="T65" fmla="*/ 407 h 438"/>
              <a:gd name="T66" fmla="*/ 6701 w 6798"/>
              <a:gd name="T67" fmla="*/ 416 h 438"/>
              <a:gd name="T68" fmla="*/ 6685 w 6798"/>
              <a:gd name="T69" fmla="*/ 423 h 438"/>
              <a:gd name="T70" fmla="*/ 6667 w 6798"/>
              <a:gd name="T71" fmla="*/ 430 h 438"/>
              <a:gd name="T72" fmla="*/ 6649 w 6798"/>
              <a:gd name="T73" fmla="*/ 435 h 438"/>
              <a:gd name="T74" fmla="*/ 6631 w 6798"/>
              <a:gd name="T75" fmla="*/ 437 h 438"/>
              <a:gd name="T76" fmla="*/ 6612 w 6798"/>
              <a:gd name="T7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98" h="438">
                <a:moveTo>
                  <a:pt x="6612" y="438"/>
                </a:moveTo>
                <a:lnTo>
                  <a:pt x="186" y="438"/>
                </a:lnTo>
                <a:lnTo>
                  <a:pt x="186" y="438"/>
                </a:lnTo>
                <a:lnTo>
                  <a:pt x="167" y="437"/>
                </a:lnTo>
                <a:lnTo>
                  <a:pt x="149" y="435"/>
                </a:lnTo>
                <a:lnTo>
                  <a:pt x="131" y="430"/>
                </a:lnTo>
                <a:lnTo>
                  <a:pt x="113" y="423"/>
                </a:lnTo>
                <a:lnTo>
                  <a:pt x="97" y="416"/>
                </a:lnTo>
                <a:lnTo>
                  <a:pt x="82" y="407"/>
                </a:lnTo>
                <a:lnTo>
                  <a:pt x="68" y="395"/>
                </a:lnTo>
                <a:lnTo>
                  <a:pt x="54" y="383"/>
                </a:lnTo>
                <a:lnTo>
                  <a:pt x="43" y="370"/>
                </a:lnTo>
                <a:lnTo>
                  <a:pt x="32" y="355"/>
                </a:lnTo>
                <a:lnTo>
                  <a:pt x="23" y="340"/>
                </a:lnTo>
                <a:lnTo>
                  <a:pt x="15" y="324"/>
                </a:lnTo>
                <a:lnTo>
                  <a:pt x="8" y="306"/>
                </a:lnTo>
                <a:lnTo>
                  <a:pt x="3" y="289"/>
                </a:lnTo>
                <a:lnTo>
                  <a:pt x="1" y="270"/>
                </a:lnTo>
                <a:lnTo>
                  <a:pt x="0" y="250"/>
                </a:lnTo>
                <a:lnTo>
                  <a:pt x="0" y="0"/>
                </a:lnTo>
                <a:lnTo>
                  <a:pt x="6798" y="0"/>
                </a:lnTo>
                <a:lnTo>
                  <a:pt x="6798" y="250"/>
                </a:lnTo>
                <a:lnTo>
                  <a:pt x="6798" y="250"/>
                </a:lnTo>
                <a:lnTo>
                  <a:pt x="6797" y="270"/>
                </a:lnTo>
                <a:lnTo>
                  <a:pt x="6795" y="289"/>
                </a:lnTo>
                <a:lnTo>
                  <a:pt x="6790" y="306"/>
                </a:lnTo>
                <a:lnTo>
                  <a:pt x="6783" y="324"/>
                </a:lnTo>
                <a:lnTo>
                  <a:pt x="6775" y="340"/>
                </a:lnTo>
                <a:lnTo>
                  <a:pt x="6766" y="355"/>
                </a:lnTo>
                <a:lnTo>
                  <a:pt x="6755" y="370"/>
                </a:lnTo>
                <a:lnTo>
                  <a:pt x="6744" y="383"/>
                </a:lnTo>
                <a:lnTo>
                  <a:pt x="6730" y="395"/>
                </a:lnTo>
                <a:lnTo>
                  <a:pt x="6716" y="407"/>
                </a:lnTo>
                <a:lnTo>
                  <a:pt x="6701" y="416"/>
                </a:lnTo>
                <a:lnTo>
                  <a:pt x="6685" y="423"/>
                </a:lnTo>
                <a:lnTo>
                  <a:pt x="6667" y="430"/>
                </a:lnTo>
                <a:lnTo>
                  <a:pt x="6649" y="435"/>
                </a:lnTo>
                <a:lnTo>
                  <a:pt x="6631" y="437"/>
                </a:lnTo>
                <a:lnTo>
                  <a:pt x="6612" y="438"/>
                </a:lnTo>
                <a:close/>
              </a:path>
            </a:pathLst>
          </a:custGeom>
          <a:solidFill>
            <a:srgbClr val="44B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017999" y="1607836"/>
            <a:ext cx="1585899" cy="4948183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28087" y="1604128"/>
            <a:ext cx="64464" cy="4991962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07867" y="1173853"/>
            <a:ext cx="2584684" cy="434712"/>
          </a:xfrm>
          <a:custGeom>
            <a:avLst/>
            <a:gdLst>
              <a:gd name="T0" fmla="*/ 4652 w 4652"/>
              <a:gd name="T1" fmla="*/ 1152 h 1152"/>
              <a:gd name="T2" fmla="*/ 0 w 4652"/>
              <a:gd name="T3" fmla="*/ 1152 h 1152"/>
              <a:gd name="T4" fmla="*/ 0 w 4652"/>
              <a:gd name="T5" fmla="*/ 279 h 1152"/>
              <a:gd name="T6" fmla="*/ 0 w 4652"/>
              <a:gd name="T7" fmla="*/ 279 h 1152"/>
              <a:gd name="T8" fmla="*/ 0 w 4652"/>
              <a:gd name="T9" fmla="*/ 266 h 1152"/>
              <a:gd name="T10" fmla="*/ 1 w 4652"/>
              <a:gd name="T11" fmla="*/ 252 h 1152"/>
              <a:gd name="T12" fmla="*/ 5 w 4652"/>
              <a:gd name="T13" fmla="*/ 224 h 1152"/>
              <a:gd name="T14" fmla="*/ 12 w 4652"/>
              <a:gd name="T15" fmla="*/ 197 h 1152"/>
              <a:gd name="T16" fmla="*/ 22 w 4652"/>
              <a:gd name="T17" fmla="*/ 171 h 1152"/>
              <a:gd name="T18" fmla="*/ 33 w 4652"/>
              <a:gd name="T19" fmla="*/ 146 h 1152"/>
              <a:gd name="T20" fmla="*/ 47 w 4652"/>
              <a:gd name="T21" fmla="*/ 123 h 1152"/>
              <a:gd name="T22" fmla="*/ 63 w 4652"/>
              <a:gd name="T23" fmla="*/ 102 h 1152"/>
              <a:gd name="T24" fmla="*/ 81 w 4652"/>
              <a:gd name="T25" fmla="*/ 81 h 1152"/>
              <a:gd name="T26" fmla="*/ 102 w 4652"/>
              <a:gd name="T27" fmla="*/ 63 h 1152"/>
              <a:gd name="T28" fmla="*/ 123 w 4652"/>
              <a:gd name="T29" fmla="*/ 47 h 1152"/>
              <a:gd name="T30" fmla="*/ 146 w 4652"/>
              <a:gd name="T31" fmla="*/ 33 h 1152"/>
              <a:gd name="T32" fmla="*/ 171 w 4652"/>
              <a:gd name="T33" fmla="*/ 22 h 1152"/>
              <a:gd name="T34" fmla="*/ 197 w 4652"/>
              <a:gd name="T35" fmla="*/ 12 h 1152"/>
              <a:gd name="T36" fmla="*/ 223 w 4652"/>
              <a:gd name="T37" fmla="*/ 5 h 1152"/>
              <a:gd name="T38" fmla="*/ 251 w 4652"/>
              <a:gd name="T39" fmla="*/ 1 h 1152"/>
              <a:gd name="T40" fmla="*/ 266 w 4652"/>
              <a:gd name="T41" fmla="*/ 0 h 1152"/>
              <a:gd name="T42" fmla="*/ 279 w 4652"/>
              <a:gd name="T43" fmla="*/ 0 h 1152"/>
              <a:gd name="T44" fmla="*/ 4371 w 4652"/>
              <a:gd name="T45" fmla="*/ 0 h 1152"/>
              <a:gd name="T46" fmla="*/ 4371 w 4652"/>
              <a:gd name="T47" fmla="*/ 0 h 1152"/>
              <a:gd name="T48" fmla="*/ 4386 w 4652"/>
              <a:gd name="T49" fmla="*/ 0 h 1152"/>
              <a:gd name="T50" fmla="*/ 4401 w 4652"/>
              <a:gd name="T51" fmla="*/ 1 h 1152"/>
              <a:gd name="T52" fmla="*/ 4429 w 4652"/>
              <a:gd name="T53" fmla="*/ 5 h 1152"/>
              <a:gd name="T54" fmla="*/ 4455 w 4652"/>
              <a:gd name="T55" fmla="*/ 12 h 1152"/>
              <a:gd name="T56" fmla="*/ 4481 w 4652"/>
              <a:gd name="T57" fmla="*/ 22 h 1152"/>
              <a:gd name="T58" fmla="*/ 4505 w 4652"/>
              <a:gd name="T59" fmla="*/ 33 h 1152"/>
              <a:gd name="T60" fmla="*/ 4528 w 4652"/>
              <a:gd name="T61" fmla="*/ 47 h 1152"/>
              <a:gd name="T62" fmla="*/ 4550 w 4652"/>
              <a:gd name="T63" fmla="*/ 63 h 1152"/>
              <a:gd name="T64" fmla="*/ 4571 w 4652"/>
              <a:gd name="T65" fmla="*/ 81 h 1152"/>
              <a:gd name="T66" fmla="*/ 4588 w 4652"/>
              <a:gd name="T67" fmla="*/ 102 h 1152"/>
              <a:gd name="T68" fmla="*/ 4605 w 4652"/>
              <a:gd name="T69" fmla="*/ 123 h 1152"/>
              <a:gd name="T70" fmla="*/ 4618 w 4652"/>
              <a:gd name="T71" fmla="*/ 146 h 1152"/>
              <a:gd name="T72" fmla="*/ 4630 w 4652"/>
              <a:gd name="T73" fmla="*/ 171 h 1152"/>
              <a:gd name="T74" fmla="*/ 4640 w 4652"/>
              <a:gd name="T75" fmla="*/ 197 h 1152"/>
              <a:gd name="T76" fmla="*/ 4646 w 4652"/>
              <a:gd name="T77" fmla="*/ 224 h 1152"/>
              <a:gd name="T78" fmla="*/ 4651 w 4652"/>
              <a:gd name="T79" fmla="*/ 252 h 1152"/>
              <a:gd name="T80" fmla="*/ 4652 w 4652"/>
              <a:gd name="T81" fmla="*/ 266 h 1152"/>
              <a:gd name="T82" fmla="*/ 4652 w 4652"/>
              <a:gd name="T83" fmla="*/ 279 h 1152"/>
              <a:gd name="T84" fmla="*/ 4652 w 4652"/>
              <a:gd name="T85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652" h="1152">
                <a:moveTo>
                  <a:pt x="4652" y="1152"/>
                </a:moveTo>
                <a:lnTo>
                  <a:pt x="0" y="1152"/>
                </a:lnTo>
                <a:lnTo>
                  <a:pt x="0" y="279"/>
                </a:lnTo>
                <a:lnTo>
                  <a:pt x="0" y="279"/>
                </a:lnTo>
                <a:lnTo>
                  <a:pt x="0" y="266"/>
                </a:lnTo>
                <a:lnTo>
                  <a:pt x="1" y="252"/>
                </a:lnTo>
                <a:lnTo>
                  <a:pt x="5" y="224"/>
                </a:lnTo>
                <a:lnTo>
                  <a:pt x="12" y="197"/>
                </a:lnTo>
                <a:lnTo>
                  <a:pt x="22" y="171"/>
                </a:lnTo>
                <a:lnTo>
                  <a:pt x="33" y="146"/>
                </a:lnTo>
                <a:lnTo>
                  <a:pt x="47" y="123"/>
                </a:lnTo>
                <a:lnTo>
                  <a:pt x="63" y="102"/>
                </a:lnTo>
                <a:lnTo>
                  <a:pt x="81" y="81"/>
                </a:lnTo>
                <a:lnTo>
                  <a:pt x="102" y="63"/>
                </a:lnTo>
                <a:lnTo>
                  <a:pt x="123" y="47"/>
                </a:lnTo>
                <a:lnTo>
                  <a:pt x="146" y="33"/>
                </a:lnTo>
                <a:lnTo>
                  <a:pt x="171" y="22"/>
                </a:lnTo>
                <a:lnTo>
                  <a:pt x="197" y="12"/>
                </a:lnTo>
                <a:lnTo>
                  <a:pt x="223" y="5"/>
                </a:lnTo>
                <a:lnTo>
                  <a:pt x="251" y="1"/>
                </a:lnTo>
                <a:lnTo>
                  <a:pt x="266" y="0"/>
                </a:lnTo>
                <a:lnTo>
                  <a:pt x="279" y="0"/>
                </a:lnTo>
                <a:lnTo>
                  <a:pt x="4371" y="0"/>
                </a:lnTo>
                <a:lnTo>
                  <a:pt x="4371" y="0"/>
                </a:lnTo>
                <a:lnTo>
                  <a:pt x="4386" y="0"/>
                </a:lnTo>
                <a:lnTo>
                  <a:pt x="4401" y="1"/>
                </a:lnTo>
                <a:lnTo>
                  <a:pt x="4429" y="5"/>
                </a:lnTo>
                <a:lnTo>
                  <a:pt x="4455" y="12"/>
                </a:lnTo>
                <a:lnTo>
                  <a:pt x="4481" y="22"/>
                </a:lnTo>
                <a:lnTo>
                  <a:pt x="4505" y="33"/>
                </a:lnTo>
                <a:lnTo>
                  <a:pt x="4528" y="47"/>
                </a:lnTo>
                <a:lnTo>
                  <a:pt x="4550" y="63"/>
                </a:lnTo>
                <a:lnTo>
                  <a:pt x="4571" y="81"/>
                </a:lnTo>
                <a:lnTo>
                  <a:pt x="4588" y="102"/>
                </a:lnTo>
                <a:lnTo>
                  <a:pt x="4605" y="123"/>
                </a:lnTo>
                <a:lnTo>
                  <a:pt x="4618" y="146"/>
                </a:lnTo>
                <a:lnTo>
                  <a:pt x="4630" y="171"/>
                </a:lnTo>
                <a:lnTo>
                  <a:pt x="4640" y="197"/>
                </a:lnTo>
                <a:lnTo>
                  <a:pt x="4646" y="224"/>
                </a:lnTo>
                <a:lnTo>
                  <a:pt x="4651" y="252"/>
                </a:lnTo>
                <a:lnTo>
                  <a:pt x="4652" y="266"/>
                </a:lnTo>
                <a:lnTo>
                  <a:pt x="4652" y="279"/>
                </a:lnTo>
                <a:lnTo>
                  <a:pt x="4652" y="115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8"/>
          <p:cNvSpPr>
            <a:spLocks/>
          </p:cNvSpPr>
          <p:nvPr/>
        </p:nvSpPr>
        <p:spPr bwMode="auto">
          <a:xfrm>
            <a:off x="407867" y="6599826"/>
            <a:ext cx="2592092" cy="169274"/>
          </a:xfrm>
          <a:custGeom>
            <a:avLst/>
            <a:gdLst>
              <a:gd name="T0" fmla="*/ 8281 w 8514"/>
              <a:gd name="T1" fmla="*/ 450 h 450"/>
              <a:gd name="T2" fmla="*/ 233 w 8514"/>
              <a:gd name="T3" fmla="*/ 450 h 450"/>
              <a:gd name="T4" fmla="*/ 233 w 8514"/>
              <a:gd name="T5" fmla="*/ 450 h 450"/>
              <a:gd name="T6" fmla="*/ 208 w 8514"/>
              <a:gd name="T7" fmla="*/ 449 h 450"/>
              <a:gd name="T8" fmla="*/ 186 w 8514"/>
              <a:gd name="T9" fmla="*/ 446 h 450"/>
              <a:gd name="T10" fmla="*/ 162 w 8514"/>
              <a:gd name="T11" fmla="*/ 440 h 450"/>
              <a:gd name="T12" fmla="*/ 142 w 8514"/>
              <a:gd name="T13" fmla="*/ 433 h 450"/>
              <a:gd name="T14" fmla="*/ 121 w 8514"/>
              <a:gd name="T15" fmla="*/ 422 h 450"/>
              <a:gd name="T16" fmla="*/ 102 w 8514"/>
              <a:gd name="T17" fmla="*/ 411 h 450"/>
              <a:gd name="T18" fmla="*/ 85 w 8514"/>
              <a:gd name="T19" fmla="*/ 398 h 450"/>
              <a:gd name="T20" fmla="*/ 67 w 8514"/>
              <a:gd name="T21" fmla="*/ 383 h 450"/>
              <a:gd name="T22" fmla="*/ 53 w 8514"/>
              <a:gd name="T23" fmla="*/ 366 h 450"/>
              <a:gd name="T24" fmla="*/ 40 w 8514"/>
              <a:gd name="T25" fmla="*/ 348 h 450"/>
              <a:gd name="T26" fmla="*/ 28 w 8514"/>
              <a:gd name="T27" fmla="*/ 329 h 450"/>
              <a:gd name="T28" fmla="*/ 18 w 8514"/>
              <a:gd name="T29" fmla="*/ 309 h 450"/>
              <a:gd name="T30" fmla="*/ 10 w 8514"/>
              <a:gd name="T31" fmla="*/ 287 h 450"/>
              <a:gd name="T32" fmla="*/ 4 w 8514"/>
              <a:gd name="T33" fmla="*/ 265 h 450"/>
              <a:gd name="T34" fmla="*/ 1 w 8514"/>
              <a:gd name="T35" fmla="*/ 242 h 450"/>
              <a:gd name="T36" fmla="*/ 0 w 8514"/>
              <a:gd name="T37" fmla="*/ 218 h 450"/>
              <a:gd name="T38" fmla="*/ 0 w 8514"/>
              <a:gd name="T39" fmla="*/ 0 h 450"/>
              <a:gd name="T40" fmla="*/ 8514 w 8514"/>
              <a:gd name="T41" fmla="*/ 0 h 450"/>
              <a:gd name="T42" fmla="*/ 8514 w 8514"/>
              <a:gd name="T43" fmla="*/ 218 h 450"/>
              <a:gd name="T44" fmla="*/ 8514 w 8514"/>
              <a:gd name="T45" fmla="*/ 218 h 450"/>
              <a:gd name="T46" fmla="*/ 8513 w 8514"/>
              <a:gd name="T47" fmla="*/ 242 h 450"/>
              <a:gd name="T48" fmla="*/ 8508 w 8514"/>
              <a:gd name="T49" fmla="*/ 265 h 450"/>
              <a:gd name="T50" fmla="*/ 8504 w 8514"/>
              <a:gd name="T51" fmla="*/ 287 h 450"/>
              <a:gd name="T52" fmla="*/ 8495 w 8514"/>
              <a:gd name="T53" fmla="*/ 309 h 450"/>
              <a:gd name="T54" fmla="*/ 8486 w 8514"/>
              <a:gd name="T55" fmla="*/ 329 h 450"/>
              <a:gd name="T56" fmla="*/ 8474 w 8514"/>
              <a:gd name="T57" fmla="*/ 348 h 450"/>
              <a:gd name="T58" fmla="*/ 8460 w 8514"/>
              <a:gd name="T59" fmla="*/ 366 h 450"/>
              <a:gd name="T60" fmla="*/ 8445 w 8514"/>
              <a:gd name="T61" fmla="*/ 383 h 450"/>
              <a:gd name="T62" fmla="*/ 8429 w 8514"/>
              <a:gd name="T63" fmla="*/ 398 h 450"/>
              <a:gd name="T64" fmla="*/ 8412 w 8514"/>
              <a:gd name="T65" fmla="*/ 411 h 450"/>
              <a:gd name="T66" fmla="*/ 8393 w 8514"/>
              <a:gd name="T67" fmla="*/ 422 h 450"/>
              <a:gd name="T68" fmla="*/ 8372 w 8514"/>
              <a:gd name="T69" fmla="*/ 433 h 450"/>
              <a:gd name="T70" fmla="*/ 8350 w 8514"/>
              <a:gd name="T71" fmla="*/ 440 h 450"/>
              <a:gd name="T72" fmla="*/ 8328 w 8514"/>
              <a:gd name="T73" fmla="*/ 446 h 450"/>
              <a:gd name="T74" fmla="*/ 8305 w 8514"/>
              <a:gd name="T75" fmla="*/ 449 h 450"/>
              <a:gd name="T76" fmla="*/ 8281 w 8514"/>
              <a:gd name="T7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14" h="450">
                <a:moveTo>
                  <a:pt x="8281" y="450"/>
                </a:moveTo>
                <a:lnTo>
                  <a:pt x="233" y="450"/>
                </a:lnTo>
                <a:lnTo>
                  <a:pt x="233" y="450"/>
                </a:lnTo>
                <a:lnTo>
                  <a:pt x="208" y="449"/>
                </a:lnTo>
                <a:lnTo>
                  <a:pt x="186" y="446"/>
                </a:lnTo>
                <a:lnTo>
                  <a:pt x="162" y="440"/>
                </a:lnTo>
                <a:lnTo>
                  <a:pt x="142" y="433"/>
                </a:lnTo>
                <a:lnTo>
                  <a:pt x="121" y="422"/>
                </a:lnTo>
                <a:lnTo>
                  <a:pt x="102" y="411"/>
                </a:lnTo>
                <a:lnTo>
                  <a:pt x="85" y="398"/>
                </a:lnTo>
                <a:lnTo>
                  <a:pt x="67" y="383"/>
                </a:lnTo>
                <a:lnTo>
                  <a:pt x="53" y="366"/>
                </a:lnTo>
                <a:lnTo>
                  <a:pt x="40" y="348"/>
                </a:lnTo>
                <a:lnTo>
                  <a:pt x="28" y="329"/>
                </a:lnTo>
                <a:lnTo>
                  <a:pt x="18" y="309"/>
                </a:lnTo>
                <a:lnTo>
                  <a:pt x="10" y="287"/>
                </a:lnTo>
                <a:lnTo>
                  <a:pt x="4" y="265"/>
                </a:lnTo>
                <a:lnTo>
                  <a:pt x="1" y="242"/>
                </a:lnTo>
                <a:lnTo>
                  <a:pt x="0" y="218"/>
                </a:lnTo>
                <a:lnTo>
                  <a:pt x="0" y="0"/>
                </a:lnTo>
                <a:lnTo>
                  <a:pt x="8514" y="0"/>
                </a:lnTo>
                <a:lnTo>
                  <a:pt x="8514" y="218"/>
                </a:lnTo>
                <a:lnTo>
                  <a:pt x="8514" y="218"/>
                </a:lnTo>
                <a:lnTo>
                  <a:pt x="8513" y="242"/>
                </a:lnTo>
                <a:lnTo>
                  <a:pt x="8508" y="265"/>
                </a:lnTo>
                <a:lnTo>
                  <a:pt x="8504" y="287"/>
                </a:lnTo>
                <a:lnTo>
                  <a:pt x="8495" y="309"/>
                </a:lnTo>
                <a:lnTo>
                  <a:pt x="8486" y="329"/>
                </a:lnTo>
                <a:lnTo>
                  <a:pt x="8474" y="348"/>
                </a:lnTo>
                <a:lnTo>
                  <a:pt x="8460" y="366"/>
                </a:lnTo>
                <a:lnTo>
                  <a:pt x="8445" y="383"/>
                </a:lnTo>
                <a:lnTo>
                  <a:pt x="8429" y="398"/>
                </a:lnTo>
                <a:lnTo>
                  <a:pt x="8412" y="411"/>
                </a:lnTo>
                <a:lnTo>
                  <a:pt x="8393" y="422"/>
                </a:lnTo>
                <a:lnTo>
                  <a:pt x="8372" y="433"/>
                </a:lnTo>
                <a:lnTo>
                  <a:pt x="8350" y="440"/>
                </a:lnTo>
                <a:lnTo>
                  <a:pt x="8328" y="446"/>
                </a:lnTo>
                <a:lnTo>
                  <a:pt x="8305" y="449"/>
                </a:lnTo>
                <a:lnTo>
                  <a:pt x="8281" y="45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>
            <a:off x="4603898" y="1173853"/>
            <a:ext cx="7060017" cy="423350"/>
          </a:xfrm>
          <a:custGeom>
            <a:avLst/>
            <a:gdLst>
              <a:gd name="T0" fmla="*/ 5526 w 5526"/>
              <a:gd name="T1" fmla="*/ 1054 h 1054"/>
              <a:gd name="T2" fmla="*/ 0 w 5526"/>
              <a:gd name="T3" fmla="*/ 1054 h 1054"/>
              <a:gd name="T4" fmla="*/ 0 w 5526"/>
              <a:gd name="T5" fmla="*/ 283 h 1054"/>
              <a:gd name="T6" fmla="*/ 0 w 5526"/>
              <a:gd name="T7" fmla="*/ 283 h 1054"/>
              <a:gd name="T8" fmla="*/ 2 w 5526"/>
              <a:gd name="T9" fmla="*/ 254 h 1054"/>
              <a:gd name="T10" fmla="*/ 6 w 5526"/>
              <a:gd name="T11" fmla="*/ 226 h 1054"/>
              <a:gd name="T12" fmla="*/ 12 w 5526"/>
              <a:gd name="T13" fmla="*/ 200 h 1054"/>
              <a:gd name="T14" fmla="*/ 22 w 5526"/>
              <a:gd name="T15" fmla="*/ 174 h 1054"/>
              <a:gd name="T16" fmla="*/ 34 w 5526"/>
              <a:gd name="T17" fmla="*/ 148 h 1054"/>
              <a:gd name="T18" fmla="*/ 48 w 5526"/>
              <a:gd name="T19" fmla="*/ 124 h 1054"/>
              <a:gd name="T20" fmla="*/ 64 w 5526"/>
              <a:gd name="T21" fmla="*/ 102 h 1054"/>
              <a:gd name="T22" fmla="*/ 84 w 5526"/>
              <a:gd name="T23" fmla="*/ 82 h 1054"/>
              <a:gd name="T24" fmla="*/ 104 w 5526"/>
              <a:gd name="T25" fmla="*/ 64 h 1054"/>
              <a:gd name="T26" fmla="*/ 126 w 5526"/>
              <a:gd name="T27" fmla="*/ 48 h 1054"/>
              <a:gd name="T28" fmla="*/ 148 w 5526"/>
              <a:gd name="T29" fmla="*/ 34 h 1054"/>
              <a:gd name="T30" fmla="*/ 174 w 5526"/>
              <a:gd name="T31" fmla="*/ 22 h 1054"/>
              <a:gd name="T32" fmla="*/ 200 w 5526"/>
              <a:gd name="T33" fmla="*/ 12 h 1054"/>
              <a:gd name="T34" fmla="*/ 228 w 5526"/>
              <a:gd name="T35" fmla="*/ 4 h 1054"/>
              <a:gd name="T36" fmla="*/ 256 w 5526"/>
              <a:gd name="T37" fmla="*/ 0 h 1054"/>
              <a:gd name="T38" fmla="*/ 284 w 5526"/>
              <a:gd name="T39" fmla="*/ 0 h 1054"/>
              <a:gd name="T40" fmla="*/ 5240 w 5526"/>
              <a:gd name="T41" fmla="*/ 0 h 1054"/>
              <a:gd name="T42" fmla="*/ 5240 w 5526"/>
              <a:gd name="T43" fmla="*/ 0 h 1054"/>
              <a:gd name="T44" fmla="*/ 5270 w 5526"/>
              <a:gd name="T45" fmla="*/ 0 h 1054"/>
              <a:gd name="T46" fmla="*/ 5298 w 5526"/>
              <a:gd name="T47" fmla="*/ 4 h 1054"/>
              <a:gd name="T48" fmla="*/ 5324 w 5526"/>
              <a:gd name="T49" fmla="*/ 12 h 1054"/>
              <a:gd name="T50" fmla="*/ 5350 w 5526"/>
              <a:gd name="T51" fmla="*/ 22 h 1054"/>
              <a:gd name="T52" fmla="*/ 5376 w 5526"/>
              <a:gd name="T53" fmla="*/ 34 h 1054"/>
              <a:gd name="T54" fmla="*/ 5400 w 5526"/>
              <a:gd name="T55" fmla="*/ 48 h 1054"/>
              <a:gd name="T56" fmla="*/ 5422 w 5526"/>
              <a:gd name="T57" fmla="*/ 64 h 1054"/>
              <a:gd name="T58" fmla="*/ 5442 w 5526"/>
              <a:gd name="T59" fmla="*/ 82 h 1054"/>
              <a:gd name="T60" fmla="*/ 5460 w 5526"/>
              <a:gd name="T61" fmla="*/ 102 h 1054"/>
              <a:gd name="T62" fmla="*/ 5476 w 5526"/>
              <a:gd name="T63" fmla="*/ 124 h 1054"/>
              <a:gd name="T64" fmla="*/ 5490 w 5526"/>
              <a:gd name="T65" fmla="*/ 148 h 1054"/>
              <a:gd name="T66" fmla="*/ 5502 w 5526"/>
              <a:gd name="T67" fmla="*/ 174 h 1054"/>
              <a:gd name="T68" fmla="*/ 5512 w 5526"/>
              <a:gd name="T69" fmla="*/ 200 h 1054"/>
              <a:gd name="T70" fmla="*/ 5520 w 5526"/>
              <a:gd name="T71" fmla="*/ 226 h 1054"/>
              <a:gd name="T72" fmla="*/ 5524 w 5526"/>
              <a:gd name="T73" fmla="*/ 254 h 1054"/>
              <a:gd name="T74" fmla="*/ 5526 w 5526"/>
              <a:gd name="T75" fmla="*/ 283 h 1054"/>
              <a:gd name="T76" fmla="*/ 5526 w 5526"/>
              <a:gd name="T77" fmla="*/ 1054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26" h="1054">
                <a:moveTo>
                  <a:pt x="5526" y="1054"/>
                </a:moveTo>
                <a:lnTo>
                  <a:pt x="0" y="1054"/>
                </a:lnTo>
                <a:lnTo>
                  <a:pt x="0" y="283"/>
                </a:lnTo>
                <a:lnTo>
                  <a:pt x="0" y="283"/>
                </a:lnTo>
                <a:lnTo>
                  <a:pt x="2" y="254"/>
                </a:lnTo>
                <a:lnTo>
                  <a:pt x="6" y="226"/>
                </a:lnTo>
                <a:lnTo>
                  <a:pt x="12" y="200"/>
                </a:lnTo>
                <a:lnTo>
                  <a:pt x="22" y="174"/>
                </a:lnTo>
                <a:lnTo>
                  <a:pt x="34" y="148"/>
                </a:lnTo>
                <a:lnTo>
                  <a:pt x="48" y="124"/>
                </a:lnTo>
                <a:lnTo>
                  <a:pt x="64" y="102"/>
                </a:lnTo>
                <a:lnTo>
                  <a:pt x="84" y="82"/>
                </a:lnTo>
                <a:lnTo>
                  <a:pt x="104" y="64"/>
                </a:lnTo>
                <a:lnTo>
                  <a:pt x="126" y="48"/>
                </a:lnTo>
                <a:lnTo>
                  <a:pt x="148" y="34"/>
                </a:lnTo>
                <a:lnTo>
                  <a:pt x="174" y="22"/>
                </a:lnTo>
                <a:lnTo>
                  <a:pt x="200" y="12"/>
                </a:lnTo>
                <a:lnTo>
                  <a:pt x="228" y="4"/>
                </a:lnTo>
                <a:lnTo>
                  <a:pt x="256" y="0"/>
                </a:lnTo>
                <a:lnTo>
                  <a:pt x="284" y="0"/>
                </a:lnTo>
                <a:lnTo>
                  <a:pt x="5240" y="0"/>
                </a:lnTo>
                <a:lnTo>
                  <a:pt x="5240" y="0"/>
                </a:lnTo>
                <a:lnTo>
                  <a:pt x="5270" y="0"/>
                </a:lnTo>
                <a:lnTo>
                  <a:pt x="5298" y="4"/>
                </a:lnTo>
                <a:lnTo>
                  <a:pt x="5324" y="12"/>
                </a:lnTo>
                <a:lnTo>
                  <a:pt x="5350" y="22"/>
                </a:lnTo>
                <a:lnTo>
                  <a:pt x="5376" y="34"/>
                </a:lnTo>
                <a:lnTo>
                  <a:pt x="5400" y="48"/>
                </a:lnTo>
                <a:lnTo>
                  <a:pt x="5422" y="64"/>
                </a:lnTo>
                <a:lnTo>
                  <a:pt x="5442" y="82"/>
                </a:lnTo>
                <a:lnTo>
                  <a:pt x="5460" y="102"/>
                </a:lnTo>
                <a:lnTo>
                  <a:pt x="5476" y="124"/>
                </a:lnTo>
                <a:lnTo>
                  <a:pt x="5490" y="148"/>
                </a:lnTo>
                <a:lnTo>
                  <a:pt x="5502" y="174"/>
                </a:lnTo>
                <a:lnTo>
                  <a:pt x="5512" y="200"/>
                </a:lnTo>
                <a:lnTo>
                  <a:pt x="5520" y="226"/>
                </a:lnTo>
                <a:lnTo>
                  <a:pt x="5524" y="254"/>
                </a:lnTo>
                <a:lnTo>
                  <a:pt x="5526" y="283"/>
                </a:lnTo>
                <a:lnTo>
                  <a:pt x="5526" y="1054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3"/>
          <p:cNvSpPr>
            <a:spLocks/>
          </p:cNvSpPr>
          <p:nvPr/>
        </p:nvSpPr>
        <p:spPr bwMode="auto">
          <a:xfrm>
            <a:off x="4603898" y="6596090"/>
            <a:ext cx="7060017" cy="173010"/>
          </a:xfrm>
          <a:custGeom>
            <a:avLst/>
            <a:gdLst>
              <a:gd name="T0" fmla="*/ 6612 w 6798"/>
              <a:gd name="T1" fmla="*/ 438 h 438"/>
              <a:gd name="T2" fmla="*/ 186 w 6798"/>
              <a:gd name="T3" fmla="*/ 438 h 438"/>
              <a:gd name="T4" fmla="*/ 186 w 6798"/>
              <a:gd name="T5" fmla="*/ 438 h 438"/>
              <a:gd name="T6" fmla="*/ 167 w 6798"/>
              <a:gd name="T7" fmla="*/ 437 h 438"/>
              <a:gd name="T8" fmla="*/ 149 w 6798"/>
              <a:gd name="T9" fmla="*/ 435 h 438"/>
              <a:gd name="T10" fmla="*/ 131 w 6798"/>
              <a:gd name="T11" fmla="*/ 430 h 438"/>
              <a:gd name="T12" fmla="*/ 113 w 6798"/>
              <a:gd name="T13" fmla="*/ 423 h 438"/>
              <a:gd name="T14" fmla="*/ 97 w 6798"/>
              <a:gd name="T15" fmla="*/ 416 h 438"/>
              <a:gd name="T16" fmla="*/ 82 w 6798"/>
              <a:gd name="T17" fmla="*/ 407 h 438"/>
              <a:gd name="T18" fmla="*/ 68 w 6798"/>
              <a:gd name="T19" fmla="*/ 395 h 438"/>
              <a:gd name="T20" fmla="*/ 54 w 6798"/>
              <a:gd name="T21" fmla="*/ 383 h 438"/>
              <a:gd name="T22" fmla="*/ 43 w 6798"/>
              <a:gd name="T23" fmla="*/ 370 h 438"/>
              <a:gd name="T24" fmla="*/ 32 w 6798"/>
              <a:gd name="T25" fmla="*/ 355 h 438"/>
              <a:gd name="T26" fmla="*/ 23 w 6798"/>
              <a:gd name="T27" fmla="*/ 340 h 438"/>
              <a:gd name="T28" fmla="*/ 15 w 6798"/>
              <a:gd name="T29" fmla="*/ 324 h 438"/>
              <a:gd name="T30" fmla="*/ 8 w 6798"/>
              <a:gd name="T31" fmla="*/ 306 h 438"/>
              <a:gd name="T32" fmla="*/ 3 w 6798"/>
              <a:gd name="T33" fmla="*/ 289 h 438"/>
              <a:gd name="T34" fmla="*/ 1 w 6798"/>
              <a:gd name="T35" fmla="*/ 270 h 438"/>
              <a:gd name="T36" fmla="*/ 0 w 6798"/>
              <a:gd name="T37" fmla="*/ 250 h 438"/>
              <a:gd name="T38" fmla="*/ 0 w 6798"/>
              <a:gd name="T39" fmla="*/ 0 h 438"/>
              <a:gd name="T40" fmla="*/ 6798 w 6798"/>
              <a:gd name="T41" fmla="*/ 0 h 438"/>
              <a:gd name="T42" fmla="*/ 6798 w 6798"/>
              <a:gd name="T43" fmla="*/ 250 h 438"/>
              <a:gd name="T44" fmla="*/ 6798 w 6798"/>
              <a:gd name="T45" fmla="*/ 250 h 438"/>
              <a:gd name="T46" fmla="*/ 6797 w 6798"/>
              <a:gd name="T47" fmla="*/ 270 h 438"/>
              <a:gd name="T48" fmla="*/ 6795 w 6798"/>
              <a:gd name="T49" fmla="*/ 289 h 438"/>
              <a:gd name="T50" fmla="*/ 6790 w 6798"/>
              <a:gd name="T51" fmla="*/ 306 h 438"/>
              <a:gd name="T52" fmla="*/ 6783 w 6798"/>
              <a:gd name="T53" fmla="*/ 324 h 438"/>
              <a:gd name="T54" fmla="*/ 6775 w 6798"/>
              <a:gd name="T55" fmla="*/ 340 h 438"/>
              <a:gd name="T56" fmla="*/ 6766 w 6798"/>
              <a:gd name="T57" fmla="*/ 355 h 438"/>
              <a:gd name="T58" fmla="*/ 6755 w 6798"/>
              <a:gd name="T59" fmla="*/ 370 h 438"/>
              <a:gd name="T60" fmla="*/ 6744 w 6798"/>
              <a:gd name="T61" fmla="*/ 383 h 438"/>
              <a:gd name="T62" fmla="*/ 6730 w 6798"/>
              <a:gd name="T63" fmla="*/ 395 h 438"/>
              <a:gd name="T64" fmla="*/ 6716 w 6798"/>
              <a:gd name="T65" fmla="*/ 407 h 438"/>
              <a:gd name="T66" fmla="*/ 6701 w 6798"/>
              <a:gd name="T67" fmla="*/ 416 h 438"/>
              <a:gd name="T68" fmla="*/ 6685 w 6798"/>
              <a:gd name="T69" fmla="*/ 423 h 438"/>
              <a:gd name="T70" fmla="*/ 6667 w 6798"/>
              <a:gd name="T71" fmla="*/ 430 h 438"/>
              <a:gd name="T72" fmla="*/ 6649 w 6798"/>
              <a:gd name="T73" fmla="*/ 435 h 438"/>
              <a:gd name="T74" fmla="*/ 6631 w 6798"/>
              <a:gd name="T75" fmla="*/ 437 h 438"/>
              <a:gd name="T76" fmla="*/ 6612 w 6798"/>
              <a:gd name="T7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98" h="438">
                <a:moveTo>
                  <a:pt x="6612" y="438"/>
                </a:moveTo>
                <a:lnTo>
                  <a:pt x="186" y="438"/>
                </a:lnTo>
                <a:lnTo>
                  <a:pt x="186" y="438"/>
                </a:lnTo>
                <a:lnTo>
                  <a:pt x="167" y="437"/>
                </a:lnTo>
                <a:lnTo>
                  <a:pt x="149" y="435"/>
                </a:lnTo>
                <a:lnTo>
                  <a:pt x="131" y="430"/>
                </a:lnTo>
                <a:lnTo>
                  <a:pt x="113" y="423"/>
                </a:lnTo>
                <a:lnTo>
                  <a:pt x="97" y="416"/>
                </a:lnTo>
                <a:lnTo>
                  <a:pt x="82" y="407"/>
                </a:lnTo>
                <a:lnTo>
                  <a:pt x="68" y="395"/>
                </a:lnTo>
                <a:lnTo>
                  <a:pt x="54" y="383"/>
                </a:lnTo>
                <a:lnTo>
                  <a:pt x="43" y="370"/>
                </a:lnTo>
                <a:lnTo>
                  <a:pt x="32" y="355"/>
                </a:lnTo>
                <a:lnTo>
                  <a:pt x="23" y="340"/>
                </a:lnTo>
                <a:lnTo>
                  <a:pt x="15" y="324"/>
                </a:lnTo>
                <a:lnTo>
                  <a:pt x="8" y="306"/>
                </a:lnTo>
                <a:lnTo>
                  <a:pt x="3" y="289"/>
                </a:lnTo>
                <a:lnTo>
                  <a:pt x="1" y="270"/>
                </a:lnTo>
                <a:lnTo>
                  <a:pt x="0" y="250"/>
                </a:lnTo>
                <a:lnTo>
                  <a:pt x="0" y="0"/>
                </a:lnTo>
                <a:lnTo>
                  <a:pt x="6798" y="0"/>
                </a:lnTo>
                <a:lnTo>
                  <a:pt x="6798" y="250"/>
                </a:lnTo>
                <a:lnTo>
                  <a:pt x="6798" y="250"/>
                </a:lnTo>
                <a:lnTo>
                  <a:pt x="6797" y="270"/>
                </a:lnTo>
                <a:lnTo>
                  <a:pt x="6795" y="289"/>
                </a:lnTo>
                <a:lnTo>
                  <a:pt x="6790" y="306"/>
                </a:lnTo>
                <a:lnTo>
                  <a:pt x="6783" y="324"/>
                </a:lnTo>
                <a:lnTo>
                  <a:pt x="6775" y="340"/>
                </a:lnTo>
                <a:lnTo>
                  <a:pt x="6766" y="355"/>
                </a:lnTo>
                <a:lnTo>
                  <a:pt x="6755" y="370"/>
                </a:lnTo>
                <a:lnTo>
                  <a:pt x="6744" y="383"/>
                </a:lnTo>
                <a:lnTo>
                  <a:pt x="6730" y="395"/>
                </a:lnTo>
                <a:lnTo>
                  <a:pt x="6716" y="407"/>
                </a:lnTo>
                <a:lnTo>
                  <a:pt x="6701" y="416"/>
                </a:lnTo>
                <a:lnTo>
                  <a:pt x="6685" y="423"/>
                </a:lnTo>
                <a:lnTo>
                  <a:pt x="6667" y="430"/>
                </a:lnTo>
                <a:lnTo>
                  <a:pt x="6649" y="435"/>
                </a:lnTo>
                <a:lnTo>
                  <a:pt x="6631" y="437"/>
                </a:lnTo>
                <a:lnTo>
                  <a:pt x="6612" y="438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Текст 2"/>
          <p:cNvSpPr txBox="1">
            <a:spLocks/>
          </p:cNvSpPr>
          <p:nvPr/>
        </p:nvSpPr>
        <p:spPr>
          <a:xfrm>
            <a:off x="701837" y="1228515"/>
            <a:ext cx="2043654" cy="294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FFFF"/>
                </a:solidFill>
                <a:ea typeface="Times New Roman" panose="02020603050405020304" pitchFamily="18" charset="0"/>
              </a:rPr>
              <a:t>Критерии</a:t>
            </a:r>
            <a:endParaRPr lang="ru-RU" sz="2800" dirty="0">
              <a:ea typeface="Times New Roman" panose="02020603050405020304" pitchFamily="18" charset="0"/>
            </a:endParaRPr>
          </a:p>
        </p:txBody>
      </p:sp>
      <p:sp>
        <p:nvSpPr>
          <p:cNvPr id="51" name="Текст 2"/>
          <p:cNvSpPr txBox="1">
            <a:spLocks/>
          </p:cNvSpPr>
          <p:nvPr/>
        </p:nvSpPr>
        <p:spPr>
          <a:xfrm>
            <a:off x="3216500" y="1244778"/>
            <a:ext cx="1281068" cy="294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FFFF"/>
                </a:solidFill>
                <a:ea typeface="Times New Roman" panose="02020603050405020304" pitchFamily="18" charset="0"/>
              </a:rPr>
              <a:t>Категория</a:t>
            </a:r>
            <a:endParaRPr lang="ru-RU" sz="2800" dirty="0">
              <a:ea typeface="Times New Roman" panose="02020603050405020304" pitchFamily="18" charset="0"/>
            </a:endParaRPr>
          </a:p>
        </p:txBody>
      </p:sp>
      <p:sp>
        <p:nvSpPr>
          <p:cNvPr id="52" name="Текст 2"/>
          <p:cNvSpPr txBox="1">
            <a:spLocks/>
          </p:cNvSpPr>
          <p:nvPr/>
        </p:nvSpPr>
        <p:spPr>
          <a:xfrm>
            <a:off x="5908475" y="1244778"/>
            <a:ext cx="2610209" cy="294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FFFF"/>
                </a:solidFill>
                <a:ea typeface="Times New Roman" panose="02020603050405020304" pitchFamily="18" charset="0"/>
              </a:rPr>
              <a:t>Комментарий</a:t>
            </a:r>
            <a:endParaRPr lang="ru-RU" sz="2800" dirty="0">
              <a:ea typeface="Times New Roman" panose="02020603050405020304" pitchFamily="18" charset="0"/>
            </a:endParaRPr>
          </a:p>
        </p:txBody>
      </p:sp>
      <p:graphicFrame>
        <p:nvGraphicFramePr>
          <p:cNvPr id="54" name="Объект 3">
            <a:extLst>
              <a:ext uri="{FF2B5EF4-FFF2-40B4-BE49-F238E27FC236}">
                <a16:creationId xmlns:a16="http://schemas.microsoft.com/office/drawing/2014/main" id="{AE0DD3B8-4566-4A38-A1CA-14BD523D26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661587"/>
              </p:ext>
            </p:extLst>
          </p:nvPr>
        </p:nvGraphicFramePr>
        <p:xfrm>
          <a:off x="410604" y="1622934"/>
          <a:ext cx="11253311" cy="500377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87179">
                  <a:extLst>
                    <a:ext uri="{9D8B030D-6E8A-4147-A177-3AD203B41FA5}">
                      <a16:colId xmlns:a16="http://schemas.microsoft.com/office/drawing/2014/main" val="329349758"/>
                    </a:ext>
                  </a:extLst>
                </a:gridCol>
                <a:gridCol w="1598940">
                  <a:extLst>
                    <a:ext uri="{9D8B030D-6E8A-4147-A177-3AD203B41FA5}">
                      <a16:colId xmlns:a16="http://schemas.microsoft.com/office/drawing/2014/main" val="1977148703"/>
                    </a:ext>
                  </a:extLst>
                </a:gridCol>
                <a:gridCol w="7067192">
                  <a:extLst>
                    <a:ext uri="{9D8B030D-6E8A-4147-A177-3AD203B41FA5}">
                      <a16:colId xmlns:a16="http://schemas.microsoft.com/office/drawing/2014/main" val="2133051447"/>
                    </a:ext>
                  </a:extLst>
                </a:gridCol>
              </a:tblGrid>
              <a:tr h="194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анализа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анализа поступившей информации, представление ее в удобном для анализа виде.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4170103911"/>
                  </a:ext>
                </a:extLst>
              </a:tr>
              <a:tr h="206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работе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начала использования системы на общее отношение сотрудника к выполняемой им деятельности.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2756234104"/>
                  </a:ext>
                </a:extLst>
              </a:tr>
              <a:tr h="247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Эргономика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Удобство использования системы для выполнения основных задач.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3529211134"/>
                  </a:ext>
                </a:extLst>
              </a:tr>
              <a:tr h="237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Затрачиваемое 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необходимого времени для выполнения основных задач.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498499912"/>
                  </a:ext>
                </a:extLst>
              </a:tr>
              <a:tr h="226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новых технологий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сотрудников к использованию новых технологий и их относительной полезности.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78329392"/>
                  </a:ext>
                </a:extLst>
              </a:tr>
              <a:tr h="289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сроков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системы на исполнение поставленных сроков по каждой из задач за счет сокращения времени и внедрения дополнительных средств контроля.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2209662759"/>
                  </a:ext>
                </a:extLst>
              </a:tr>
              <a:tr h="227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возможности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качества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дополнительных возможностей системы для решения косвенных задач.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105472414"/>
                  </a:ext>
                </a:extLst>
              </a:tr>
              <a:tr h="175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документов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которое тратит сотрудник на составление документов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166114850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базы партнеров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723176653"/>
                  </a:ext>
                </a:extLst>
              </a:tr>
              <a:tr h="226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заданий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2936090873"/>
                  </a:ext>
                </a:extLst>
              </a:tr>
              <a:tr h="257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плана номера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3398618330"/>
                  </a:ext>
                </a:extLst>
              </a:tr>
              <a:tr h="226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Фиксация взаимодействий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4199204750"/>
                  </a:ext>
                </a:extLst>
              </a:tr>
              <a:tr h="40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Обработка больших массивов информации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обработки информации системой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937613967"/>
                  </a:ext>
                </a:extLst>
              </a:tr>
              <a:tr h="494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обучения БП(погружения в работу)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 эффективности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Время, которое тратит новый сотрудник на погружение в работу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711" marR="65711" marT="0" marB="0"/>
                </a:tc>
                <a:extLst>
                  <a:ext uri="{0D108BD9-81ED-4DB2-BD59-A6C34878D82A}">
                    <a16:rowId xmlns:a16="http://schemas.microsoft.com/office/drawing/2014/main" val="82334108"/>
                  </a:ext>
                </a:extLst>
              </a:tr>
            </a:tbl>
          </a:graphicData>
        </a:graphic>
      </p:graphicFrame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Return on Investment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68143" y="1633609"/>
            <a:ext cx="918844" cy="2873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этап 1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2633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03279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3528463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этап 2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749236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Выбор подхода к вычислениям</a:t>
            </a:r>
          </a:p>
        </p:txBody>
      </p:sp>
      <p:sp>
        <p:nvSpPr>
          <p:cNvPr id="7273" name="Freeform 125"/>
          <p:cNvSpPr>
            <a:spLocks/>
          </p:cNvSpPr>
          <p:nvPr/>
        </p:nvSpPr>
        <p:spPr bwMode="auto">
          <a:xfrm>
            <a:off x="2946400" y="5029200"/>
            <a:ext cx="4446588" cy="94932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58483903-5F35-47F6-8E2E-0C1FC89AC652}"/>
              </a:ext>
            </a:extLst>
          </p:cNvPr>
          <p:cNvSpPr txBox="1">
            <a:spLocks/>
          </p:cNvSpPr>
          <p:nvPr/>
        </p:nvSpPr>
        <p:spPr>
          <a:xfrm>
            <a:off x="1151022" y="2082034"/>
            <a:ext cx="1702783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Выбор ключевых критериев для оценки окупаемости</a:t>
            </a: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185D0A4B-23DE-40CA-ACF5-93CBAF074C03}"/>
              </a:ext>
            </a:extLst>
          </p:cNvPr>
          <p:cNvSpPr txBox="1">
            <a:spLocks/>
          </p:cNvSpPr>
          <p:nvPr/>
        </p:nvSpPr>
        <p:spPr>
          <a:xfrm>
            <a:off x="970842" y="3509270"/>
            <a:ext cx="2207611" cy="76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2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Выбор ключевых факторов, на которые существенно повлияет внедрение нового решения (и положительно и отрицательно)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Сортировка критериев по категориям</a:t>
            </a:r>
          </a:p>
          <a:p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9332BA9-5BA3-47A1-B712-F25BFF2A93BE}"/>
              </a:ext>
            </a:extLst>
          </p:cNvPr>
          <p:cNvGrpSpPr/>
          <p:nvPr/>
        </p:nvGrpSpPr>
        <p:grpSpPr>
          <a:xfrm>
            <a:off x="3063875" y="3574223"/>
            <a:ext cx="481041" cy="468168"/>
            <a:chOff x="1071424" y="3330644"/>
            <a:chExt cx="641934" cy="62475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45B2A281-A59C-4F18-870E-B7FF87C6F19F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44" name="AutoShape 3">
                <a:extLst>
                  <a:ext uri="{FF2B5EF4-FFF2-40B4-BE49-F238E27FC236}">
                    <a16:creationId xmlns:a16="http://schemas.microsoft.com/office/drawing/2014/main" id="{D65152F9-8DDC-4B8D-A28F-C93FA9DBE3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5" name="Picture 5">
                <a:extLst>
                  <a:ext uri="{FF2B5EF4-FFF2-40B4-BE49-F238E27FC236}">
                    <a16:creationId xmlns:a16="http://schemas.microsoft.com/office/drawing/2014/main" id="{F27BC7F3-9232-45E0-AE78-0AB9EB64F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FA44306-99FA-477E-9603-B1938F3F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A48B423-C71E-42B5-B313-552DF18A1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56D7D75E-0863-431C-841E-436FB2FD1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0BCAAE6-E612-48FF-BA27-57D9788A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A1F37DE8-A5B8-4433-8D95-CCAC41A4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9D512F-0602-44AE-8835-94AF19B63AE7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E8EBB51-5DDC-4552-BC4B-B2CC0F54C299}"/>
              </a:ext>
            </a:extLst>
          </p:cNvPr>
          <p:cNvGrpSpPr/>
          <p:nvPr/>
        </p:nvGrpSpPr>
        <p:grpSpPr>
          <a:xfrm>
            <a:off x="3074959" y="4738882"/>
            <a:ext cx="481041" cy="468168"/>
            <a:chOff x="1071424" y="3330644"/>
            <a:chExt cx="641934" cy="624755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A460B569-3616-447F-8EAE-2B003EB4C26D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54" name="AutoShape 3">
                <a:extLst>
                  <a:ext uri="{FF2B5EF4-FFF2-40B4-BE49-F238E27FC236}">
                    <a16:creationId xmlns:a16="http://schemas.microsoft.com/office/drawing/2014/main" id="{C65DE065-11D9-418C-A99D-AABF1DB8BF3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55" name="Picture 5">
                <a:extLst>
                  <a:ext uri="{FF2B5EF4-FFF2-40B4-BE49-F238E27FC236}">
                    <a16:creationId xmlns:a16="http://schemas.microsoft.com/office/drawing/2014/main" id="{6DC3ABB8-11EF-411B-8EF3-B5B94B308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2D1A5561-CB35-4723-ADA5-ADF8488F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8BD615C9-366F-4F1A-9D59-E8AEA4136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E151CCA3-D6F9-4B70-A2E4-1E312FB841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9DF19DE3-3BD4-49AB-B673-7AE7CA102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2B5C65E3-A9C1-4BA9-A95B-1FE559516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33E969-2D72-4401-B2C0-1CD2075F9CC3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EF435-F186-4264-AD96-548FA46A6803}"/>
              </a:ext>
            </a:extLst>
          </p:cNvPr>
          <p:cNvSpPr/>
          <p:nvPr/>
        </p:nvSpPr>
        <p:spPr>
          <a:xfrm>
            <a:off x="3581400" y="3544838"/>
            <a:ext cx="2207611" cy="2277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Абсолютный или относительный показатель? </a:t>
            </a:r>
            <a:endParaRPr lang="en-US" sz="1600" dirty="0">
              <a:solidFill>
                <a:srgbClr val="075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rgbClr val="075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преобразования субъективных впечатлений в цифровые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5A2B856-FDA5-4ADF-91D0-A641541C5C4F}"/>
              </a:ext>
            </a:extLst>
          </p:cNvPr>
          <p:cNvSpPr/>
          <p:nvPr/>
        </p:nvSpPr>
        <p:spPr>
          <a:xfrm>
            <a:off x="6324600" y="1130332"/>
            <a:ext cx="5083647" cy="2057368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по каждому критерию может быть абсолютной/объективной</a:t>
            </a:r>
            <a:endParaRPr lang="en-US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относительной – субъективная оценка при переходе от одной ситуации к другой</a:t>
            </a:r>
            <a:endParaRPr lang="en-US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919952BC-D61D-4493-8B09-333CF5F88FEE}"/>
              </a:ext>
            </a:extLst>
          </p:cNvPr>
          <p:cNvSpPr>
            <a:spLocks/>
          </p:cNvSpPr>
          <p:nvPr/>
        </p:nvSpPr>
        <p:spPr bwMode="auto">
          <a:xfrm>
            <a:off x="8750301" y="1727200"/>
            <a:ext cx="2657946" cy="36056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функциональность</a:t>
            </a:r>
          </a:p>
          <a:p>
            <a:endParaRPr lang="ru-RU" sz="1600" dirty="0"/>
          </a:p>
        </p:txBody>
      </p:sp>
      <p:sp>
        <p:nvSpPr>
          <p:cNvPr id="65" name="Freeform 124">
            <a:extLst>
              <a:ext uri="{FF2B5EF4-FFF2-40B4-BE49-F238E27FC236}">
                <a16:creationId xmlns:a16="http://schemas.microsoft.com/office/drawing/2014/main" id="{D8FCFC50-036F-419B-AC0D-62A3B294AD86}"/>
              </a:ext>
            </a:extLst>
          </p:cNvPr>
          <p:cNvSpPr>
            <a:spLocks/>
          </p:cNvSpPr>
          <p:nvPr/>
        </p:nvSpPr>
        <p:spPr bwMode="auto">
          <a:xfrm>
            <a:off x="8750301" y="2111125"/>
            <a:ext cx="2657946" cy="364613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цифровой результат </a:t>
            </a:r>
          </a:p>
          <a:p>
            <a:endParaRPr lang="ru-RU" sz="1600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4356ABC-92A3-4940-ADDF-C9F7459DA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0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Return on Investment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68143" y="1633609"/>
            <a:ext cx="918844" cy="2873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этап 1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2633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03279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3528463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этап 2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749236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Выбор подхода к вычислениям</a:t>
            </a:r>
          </a:p>
        </p:txBody>
      </p:sp>
      <p:sp>
        <p:nvSpPr>
          <p:cNvPr id="7273" name="Freeform 125"/>
          <p:cNvSpPr>
            <a:spLocks/>
          </p:cNvSpPr>
          <p:nvPr/>
        </p:nvSpPr>
        <p:spPr bwMode="auto">
          <a:xfrm>
            <a:off x="2946400" y="5029200"/>
            <a:ext cx="4446588" cy="94932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58483903-5F35-47F6-8E2E-0C1FC89AC652}"/>
              </a:ext>
            </a:extLst>
          </p:cNvPr>
          <p:cNvSpPr txBox="1">
            <a:spLocks/>
          </p:cNvSpPr>
          <p:nvPr/>
        </p:nvSpPr>
        <p:spPr>
          <a:xfrm>
            <a:off x="1151022" y="2082034"/>
            <a:ext cx="1702783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Выбор ключевых критериев для оценки окупаемости</a:t>
            </a: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185D0A4B-23DE-40CA-ACF5-93CBAF074C03}"/>
              </a:ext>
            </a:extLst>
          </p:cNvPr>
          <p:cNvSpPr txBox="1">
            <a:spLocks/>
          </p:cNvSpPr>
          <p:nvPr/>
        </p:nvSpPr>
        <p:spPr>
          <a:xfrm>
            <a:off x="970842" y="3509270"/>
            <a:ext cx="2207611" cy="76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2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Выбор ключевых факторов, на которые существенно повлияет внедрение нового решения (и положительно и отрицательно)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Сортировка критериев по категориям</a:t>
            </a:r>
          </a:p>
          <a:p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9332BA9-5BA3-47A1-B712-F25BFF2A93BE}"/>
              </a:ext>
            </a:extLst>
          </p:cNvPr>
          <p:cNvGrpSpPr/>
          <p:nvPr/>
        </p:nvGrpSpPr>
        <p:grpSpPr>
          <a:xfrm>
            <a:off x="3063875" y="3574223"/>
            <a:ext cx="481041" cy="468168"/>
            <a:chOff x="1071424" y="3330644"/>
            <a:chExt cx="641934" cy="62475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45B2A281-A59C-4F18-870E-B7FF87C6F19F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44" name="AutoShape 3">
                <a:extLst>
                  <a:ext uri="{FF2B5EF4-FFF2-40B4-BE49-F238E27FC236}">
                    <a16:creationId xmlns:a16="http://schemas.microsoft.com/office/drawing/2014/main" id="{D65152F9-8DDC-4B8D-A28F-C93FA9DBE3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5" name="Picture 5">
                <a:extLst>
                  <a:ext uri="{FF2B5EF4-FFF2-40B4-BE49-F238E27FC236}">
                    <a16:creationId xmlns:a16="http://schemas.microsoft.com/office/drawing/2014/main" id="{F27BC7F3-9232-45E0-AE78-0AB9EB64F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FA44306-99FA-477E-9603-B1938F3F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A48B423-C71E-42B5-B313-552DF18A1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56D7D75E-0863-431C-841E-436FB2FD1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0BCAAE6-E612-48FF-BA27-57D9788A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A1F37DE8-A5B8-4433-8D95-CCAC41A4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9D512F-0602-44AE-8835-94AF19B63AE7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E8EBB51-5DDC-4552-BC4B-B2CC0F54C299}"/>
              </a:ext>
            </a:extLst>
          </p:cNvPr>
          <p:cNvGrpSpPr/>
          <p:nvPr/>
        </p:nvGrpSpPr>
        <p:grpSpPr>
          <a:xfrm>
            <a:off x="3074959" y="4738882"/>
            <a:ext cx="481041" cy="468168"/>
            <a:chOff x="1071424" y="3330644"/>
            <a:chExt cx="641934" cy="624755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A460B569-3616-447F-8EAE-2B003EB4C26D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54" name="AutoShape 3">
                <a:extLst>
                  <a:ext uri="{FF2B5EF4-FFF2-40B4-BE49-F238E27FC236}">
                    <a16:creationId xmlns:a16="http://schemas.microsoft.com/office/drawing/2014/main" id="{C65DE065-11D9-418C-A99D-AABF1DB8BF3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55" name="Picture 5">
                <a:extLst>
                  <a:ext uri="{FF2B5EF4-FFF2-40B4-BE49-F238E27FC236}">
                    <a16:creationId xmlns:a16="http://schemas.microsoft.com/office/drawing/2014/main" id="{6DC3ABB8-11EF-411B-8EF3-B5B94B308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2D1A5561-CB35-4723-ADA5-ADF8488F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8BD615C9-366F-4F1A-9D59-E8AEA4136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E151CCA3-D6F9-4B70-A2E4-1E312FB841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9DF19DE3-3BD4-49AB-B673-7AE7CA102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2B5C65E3-A9C1-4BA9-A95B-1FE559516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33E969-2D72-4401-B2C0-1CD2075F9CC3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EF435-F186-4264-AD96-548FA46A6803}"/>
              </a:ext>
            </a:extLst>
          </p:cNvPr>
          <p:cNvSpPr/>
          <p:nvPr/>
        </p:nvSpPr>
        <p:spPr>
          <a:xfrm>
            <a:off x="3581400" y="3544838"/>
            <a:ext cx="2207611" cy="2277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Абсолютный или относительный показатель? </a:t>
            </a:r>
            <a:endParaRPr lang="en-US" sz="1600" dirty="0">
              <a:solidFill>
                <a:srgbClr val="075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rgbClr val="075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преобразования субъективных впечатлений в цифровые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5A2B856-FDA5-4ADF-91D0-A641541C5C4F}"/>
              </a:ext>
            </a:extLst>
          </p:cNvPr>
          <p:cNvSpPr/>
          <p:nvPr/>
        </p:nvSpPr>
        <p:spPr>
          <a:xfrm>
            <a:off x="6324600" y="1130332"/>
            <a:ext cx="5083647" cy="2057368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по каждому критерию может быть абсолютной/объективной</a:t>
            </a:r>
            <a:endParaRPr lang="en-US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относительной – субъективная оценка при переходе от одной ситуации к другой</a:t>
            </a:r>
            <a:endParaRPr lang="en-US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95D201-6409-4056-9C25-F49D1152833D}"/>
              </a:ext>
            </a:extLst>
          </p:cNvPr>
          <p:cNvSpPr/>
          <p:nvPr/>
        </p:nvSpPr>
        <p:spPr>
          <a:xfrm>
            <a:off x="6324600" y="3740322"/>
            <a:ext cx="5083647" cy="2564753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утверждений, включающий все критерии. Стейкхолдеры оценивают по шкале от «полностью не согласен -1, до полностью согласен – 5</a:t>
            </a: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ru-RU" dirty="0">
              <a:solidFill>
                <a:srgbClr val="42BA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изменения от -х до +х  по каждому критерию, где 0 – текущая ситуация</a:t>
            </a: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919952BC-D61D-4493-8B09-333CF5F88FEE}"/>
              </a:ext>
            </a:extLst>
          </p:cNvPr>
          <p:cNvSpPr>
            <a:spLocks/>
          </p:cNvSpPr>
          <p:nvPr/>
        </p:nvSpPr>
        <p:spPr bwMode="auto">
          <a:xfrm>
            <a:off x="8750301" y="1727200"/>
            <a:ext cx="2657946" cy="36056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функциональность</a:t>
            </a:r>
          </a:p>
          <a:p>
            <a:endParaRPr lang="ru-RU" sz="1600" dirty="0"/>
          </a:p>
        </p:txBody>
      </p:sp>
      <p:sp>
        <p:nvSpPr>
          <p:cNvPr id="65" name="Freeform 124">
            <a:extLst>
              <a:ext uri="{FF2B5EF4-FFF2-40B4-BE49-F238E27FC236}">
                <a16:creationId xmlns:a16="http://schemas.microsoft.com/office/drawing/2014/main" id="{D8FCFC50-036F-419B-AC0D-62A3B294AD86}"/>
              </a:ext>
            </a:extLst>
          </p:cNvPr>
          <p:cNvSpPr>
            <a:spLocks/>
          </p:cNvSpPr>
          <p:nvPr/>
        </p:nvSpPr>
        <p:spPr bwMode="auto">
          <a:xfrm>
            <a:off x="8750301" y="2111125"/>
            <a:ext cx="2657946" cy="364613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цифровой результат </a:t>
            </a:r>
          </a:p>
          <a:p>
            <a:endParaRPr lang="ru-RU" sz="1600" dirty="0"/>
          </a:p>
        </p:txBody>
      </p:sp>
      <p:sp>
        <p:nvSpPr>
          <p:cNvPr id="66" name="Freeform 124">
            <a:extLst>
              <a:ext uri="{FF2B5EF4-FFF2-40B4-BE49-F238E27FC236}">
                <a16:creationId xmlns:a16="http://schemas.microsoft.com/office/drawing/2014/main" id="{CB274268-5DA9-464D-8FE7-6DC4C2E6B848}"/>
              </a:ext>
            </a:extLst>
          </p:cNvPr>
          <p:cNvSpPr>
            <a:spLocks/>
          </p:cNvSpPr>
          <p:nvPr/>
        </p:nvSpPr>
        <p:spPr bwMode="auto">
          <a:xfrm>
            <a:off x="8178800" y="4851400"/>
            <a:ext cx="3242147" cy="36056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Аккуратность формулировок</a:t>
            </a:r>
          </a:p>
        </p:txBody>
      </p:sp>
      <p:sp>
        <p:nvSpPr>
          <p:cNvPr id="67" name="Freeform 124">
            <a:extLst>
              <a:ext uri="{FF2B5EF4-FFF2-40B4-BE49-F238E27FC236}">
                <a16:creationId xmlns:a16="http://schemas.microsoft.com/office/drawing/2014/main" id="{2E6B4EDC-B948-4024-A075-88B2F602D400}"/>
              </a:ext>
            </a:extLst>
          </p:cNvPr>
          <p:cNvSpPr>
            <a:spLocks/>
          </p:cNvSpPr>
          <p:nvPr/>
        </p:nvSpPr>
        <p:spPr bwMode="auto">
          <a:xfrm>
            <a:off x="8178800" y="5235325"/>
            <a:ext cx="3242147" cy="364613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респондентов</a:t>
            </a:r>
          </a:p>
          <a:p>
            <a:endParaRPr lang="ru-RU" sz="1600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53C4142-4C6C-4E74-B140-572E1324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Оценки критериев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graphicFrame>
        <p:nvGraphicFramePr>
          <p:cNvPr id="16" name="Объект 3">
            <a:extLst>
              <a:ext uri="{FF2B5EF4-FFF2-40B4-BE49-F238E27FC236}">
                <a16:creationId xmlns:a16="http://schemas.microsoft.com/office/drawing/2014/main" id="{9FB10160-5D7D-4ACC-B019-36281354B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753968"/>
              </p:ext>
            </p:extLst>
          </p:nvPr>
        </p:nvGraphicFramePr>
        <p:xfrm>
          <a:off x="190500" y="1104900"/>
          <a:ext cx="11531600" cy="564199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387533528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1758229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1416235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98328407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944363769"/>
                    </a:ext>
                  </a:extLst>
                </a:gridCol>
                <a:gridCol w="1549273">
                  <a:extLst>
                    <a:ext uri="{9D8B030D-6E8A-4147-A177-3AD203B41FA5}">
                      <a16:colId xmlns:a16="http://schemas.microsoft.com/office/drawing/2014/main" val="1734090535"/>
                    </a:ext>
                  </a:extLst>
                </a:gridCol>
                <a:gridCol w="1270127">
                  <a:extLst>
                    <a:ext uri="{9D8B030D-6E8A-4147-A177-3AD203B41FA5}">
                      <a16:colId xmlns:a16="http://schemas.microsoft.com/office/drawing/2014/main" val="4006630663"/>
                    </a:ext>
                  </a:extLst>
                </a:gridCol>
              </a:tblGrid>
              <a:tr h="29809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Руководство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238205"/>
                  </a:ext>
                </a:extLst>
              </a:tr>
              <a:tr h="418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Роль1</a:t>
                      </a: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extLst>
                  <a:ext uri="{0D108BD9-81ED-4DB2-BD59-A6C34878D82A}">
                    <a16:rowId xmlns:a16="http://schemas.microsoft.com/office/drawing/2014/main" val="3859285949"/>
                  </a:ext>
                </a:extLst>
              </a:tr>
              <a:tr h="352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анализа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2510524853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работе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1984688224"/>
                  </a:ext>
                </a:extLst>
              </a:tr>
              <a:tr h="339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Эргономика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2730180280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Затрачиваемое 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53347659"/>
                  </a:ext>
                </a:extLst>
              </a:tr>
              <a:tr h="353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новых технологий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331808000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сроков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1724624441"/>
                  </a:ext>
                </a:extLst>
              </a:tr>
              <a:tr h="374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возможности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1451979901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документов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2882960743"/>
                  </a:ext>
                </a:extLst>
              </a:tr>
              <a:tr h="311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базы партнеров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2685296592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заданий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1624241410"/>
                  </a:ext>
                </a:extLst>
              </a:tr>
              <a:tr h="3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плана номера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1358152393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Фиксация взаимодействий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3575143139"/>
                  </a:ext>
                </a:extLst>
              </a:tr>
              <a:tr h="356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Обработка больших массивов информации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313589638"/>
                  </a:ext>
                </a:extLst>
              </a:tr>
              <a:tr h="357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обучения БП(погружения в работу)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extLst>
                  <a:ext uri="{0D108BD9-81ED-4DB2-BD59-A6C34878D82A}">
                    <a16:rowId xmlns:a16="http://schemas.microsoft.com/office/drawing/2014/main" val="374546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96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Return on Investment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68143" y="1633609"/>
            <a:ext cx="918844" cy="2873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этап 1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2633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03279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3528463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этап 2</a:t>
            </a: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6063846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989030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этап 3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749236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Выбор подхода к вычислениям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6215578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Определение веса критериев</a:t>
            </a:r>
          </a:p>
        </p:txBody>
      </p:sp>
      <p:sp>
        <p:nvSpPr>
          <p:cNvPr id="7273" name="Freeform 125"/>
          <p:cNvSpPr>
            <a:spLocks/>
          </p:cNvSpPr>
          <p:nvPr/>
        </p:nvSpPr>
        <p:spPr bwMode="auto">
          <a:xfrm>
            <a:off x="2946400" y="5029200"/>
            <a:ext cx="4446588" cy="94932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58483903-5F35-47F6-8E2E-0C1FC89AC652}"/>
              </a:ext>
            </a:extLst>
          </p:cNvPr>
          <p:cNvSpPr txBox="1">
            <a:spLocks/>
          </p:cNvSpPr>
          <p:nvPr/>
        </p:nvSpPr>
        <p:spPr>
          <a:xfrm>
            <a:off x="1151022" y="2082034"/>
            <a:ext cx="1702783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Выбор ключевых критериев для оценки окупаемости</a:t>
            </a: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185D0A4B-23DE-40CA-ACF5-93CBAF074C03}"/>
              </a:ext>
            </a:extLst>
          </p:cNvPr>
          <p:cNvSpPr txBox="1">
            <a:spLocks/>
          </p:cNvSpPr>
          <p:nvPr/>
        </p:nvSpPr>
        <p:spPr>
          <a:xfrm>
            <a:off x="970842" y="3509270"/>
            <a:ext cx="2207611" cy="76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2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Выбор ключевых факторов, на которые существенно повлияет внедрение нового решения (и положительно и отрицательно)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Сортировка критериев по категориям</a:t>
            </a:r>
          </a:p>
          <a:p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9332BA9-5BA3-47A1-B712-F25BFF2A93BE}"/>
              </a:ext>
            </a:extLst>
          </p:cNvPr>
          <p:cNvGrpSpPr/>
          <p:nvPr/>
        </p:nvGrpSpPr>
        <p:grpSpPr>
          <a:xfrm>
            <a:off x="5565775" y="3574223"/>
            <a:ext cx="481041" cy="468168"/>
            <a:chOff x="1071424" y="3330644"/>
            <a:chExt cx="641934" cy="62475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45B2A281-A59C-4F18-870E-B7FF87C6F19F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44" name="AutoShape 3">
                <a:extLst>
                  <a:ext uri="{FF2B5EF4-FFF2-40B4-BE49-F238E27FC236}">
                    <a16:creationId xmlns:a16="http://schemas.microsoft.com/office/drawing/2014/main" id="{D65152F9-8DDC-4B8D-A28F-C93FA9DBE3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5" name="Picture 5">
                <a:extLst>
                  <a:ext uri="{FF2B5EF4-FFF2-40B4-BE49-F238E27FC236}">
                    <a16:creationId xmlns:a16="http://schemas.microsoft.com/office/drawing/2014/main" id="{F27BC7F3-9232-45E0-AE78-0AB9EB64F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FA44306-99FA-477E-9603-B1938F3F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A48B423-C71E-42B5-B313-552DF18A1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56D7D75E-0863-431C-841E-436FB2FD1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0BCAAE6-E612-48FF-BA27-57D9788A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A1F37DE8-A5B8-4433-8D95-CCAC41A4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9D512F-0602-44AE-8835-94AF19B63AE7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EF435-F186-4264-AD96-548FA46A6803}"/>
              </a:ext>
            </a:extLst>
          </p:cNvPr>
          <p:cNvSpPr/>
          <p:nvPr/>
        </p:nvSpPr>
        <p:spPr>
          <a:xfrm>
            <a:off x="3581400" y="3544838"/>
            <a:ext cx="2207611" cy="2277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Абсолютный или относительный показатель?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преобразования субъективных впечатлений в цифровые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C2F976-274C-458E-80D3-798DF20A71F2}"/>
              </a:ext>
            </a:extLst>
          </p:cNvPr>
          <p:cNvSpPr/>
          <p:nvPr/>
        </p:nvSpPr>
        <p:spPr>
          <a:xfrm>
            <a:off x="6024644" y="3509269"/>
            <a:ext cx="2123934" cy="147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Насколько важен критерий сам по себе и для каждой группы респондентов?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B2F2FC4-C7E5-4554-B96E-5903AA775208}"/>
              </a:ext>
            </a:extLst>
          </p:cNvPr>
          <p:cNvSpPr/>
          <p:nvPr/>
        </p:nvSpPr>
        <p:spPr>
          <a:xfrm>
            <a:off x="8676203" y="2032031"/>
            <a:ext cx="3265444" cy="2338137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Каждому критерию для каждой группы пользователей присваивается число от 0 до 1 при шкале: 0 - не важно, 0,3 - важно, но не сильно, 0,6 - важно, 0,8 - очень важно, 1 - наиболее важно.</a:t>
            </a:r>
          </a:p>
        </p:txBody>
      </p:sp>
      <p:sp>
        <p:nvSpPr>
          <p:cNvPr id="63" name="Freeform 124">
            <a:extLst>
              <a:ext uri="{FF2B5EF4-FFF2-40B4-BE49-F238E27FC236}">
                <a16:creationId xmlns:a16="http://schemas.microsoft.com/office/drawing/2014/main" id="{0DBC7FCE-C305-4F0D-9843-890FA154DB4E}"/>
              </a:ext>
            </a:extLst>
          </p:cNvPr>
          <p:cNvSpPr>
            <a:spLocks/>
          </p:cNvSpPr>
          <p:nvPr/>
        </p:nvSpPr>
        <p:spPr bwMode="auto">
          <a:xfrm>
            <a:off x="9245600" y="4370168"/>
            <a:ext cx="2708747" cy="598934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функциональность - 1</a:t>
            </a: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A0DEF5FD-7512-4C14-BCDB-4CB239AF91DB}"/>
              </a:ext>
            </a:extLst>
          </p:cNvPr>
          <p:cNvSpPr>
            <a:spLocks/>
          </p:cNvSpPr>
          <p:nvPr/>
        </p:nvSpPr>
        <p:spPr bwMode="auto">
          <a:xfrm>
            <a:off x="9258300" y="4992468"/>
            <a:ext cx="2708747" cy="365124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Красивый дизайн – 0,1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5990ADD-EAB7-4892-BFC2-509A6F54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Вес критериев оценки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graphicFrame>
        <p:nvGraphicFramePr>
          <p:cNvPr id="16" name="Объект 3">
            <a:extLst>
              <a:ext uri="{FF2B5EF4-FFF2-40B4-BE49-F238E27FC236}">
                <a16:creationId xmlns:a16="http://schemas.microsoft.com/office/drawing/2014/main" id="{9FB10160-5D7D-4ACC-B019-36281354B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767506"/>
              </p:ext>
            </p:extLst>
          </p:nvPr>
        </p:nvGraphicFramePr>
        <p:xfrm>
          <a:off x="190500" y="1104900"/>
          <a:ext cx="11531600" cy="564199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387533528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1758229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1416235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98328407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944363769"/>
                    </a:ext>
                  </a:extLst>
                </a:gridCol>
                <a:gridCol w="1549273">
                  <a:extLst>
                    <a:ext uri="{9D8B030D-6E8A-4147-A177-3AD203B41FA5}">
                      <a16:colId xmlns:a16="http://schemas.microsoft.com/office/drawing/2014/main" val="1734090535"/>
                    </a:ext>
                  </a:extLst>
                </a:gridCol>
                <a:gridCol w="1270127">
                  <a:extLst>
                    <a:ext uri="{9D8B030D-6E8A-4147-A177-3AD203B41FA5}">
                      <a16:colId xmlns:a16="http://schemas.microsoft.com/office/drawing/2014/main" val="4006630663"/>
                    </a:ext>
                  </a:extLst>
                </a:gridCol>
              </a:tblGrid>
              <a:tr h="29809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Руководство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238205"/>
                  </a:ext>
                </a:extLst>
              </a:tr>
              <a:tr h="418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Роль1</a:t>
                      </a: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extLst>
                  <a:ext uri="{0D108BD9-81ED-4DB2-BD59-A6C34878D82A}">
                    <a16:rowId xmlns:a16="http://schemas.microsoft.com/office/drawing/2014/main" val="3859285949"/>
                  </a:ext>
                </a:extLst>
              </a:tr>
              <a:tr h="352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анализа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2510524853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работе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1984688224"/>
                  </a:ext>
                </a:extLst>
              </a:tr>
              <a:tr h="339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Эргономика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2730180280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Затрачиваемое 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53347659"/>
                  </a:ext>
                </a:extLst>
              </a:tr>
              <a:tr h="353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новых технологий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331808000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сроков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1724624441"/>
                  </a:ext>
                </a:extLst>
              </a:tr>
              <a:tr h="374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возможности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1451979901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документов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2882960743"/>
                  </a:ext>
                </a:extLst>
              </a:tr>
              <a:tr h="311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базы партнеров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2685296592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заданий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1624241410"/>
                  </a:ext>
                </a:extLst>
              </a:tr>
              <a:tr h="3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плана номера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1358152393"/>
                  </a:ext>
                </a:extLst>
              </a:tr>
              <a:tr h="345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Фиксация взаимодействий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3575143139"/>
                  </a:ext>
                </a:extLst>
              </a:tr>
              <a:tr h="356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Обработка больших массивов информации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313589638"/>
                  </a:ext>
                </a:extLst>
              </a:tr>
              <a:tr h="357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обучения БП(погружения в работу)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758" marR="4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436" marR="63436" marT="0" marB="0" anchor="ctr"/>
                </a:tc>
                <a:extLst>
                  <a:ext uri="{0D108BD9-81ED-4DB2-BD59-A6C34878D82A}">
                    <a16:rowId xmlns:a16="http://schemas.microsoft.com/office/drawing/2014/main" val="374546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94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Return on Investment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68143" y="1633609"/>
            <a:ext cx="918844" cy="2873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этап 1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2633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03279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3528463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этап 2</a:t>
            </a: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6063846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989030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этап 3</a:t>
            </a: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874054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8665728" y="1633609"/>
            <a:ext cx="918844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этап 4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749236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Выбор подхода к вычислениям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6215578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Определение веса критериев</a:t>
            </a: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8873545" y="2221734"/>
            <a:ext cx="1933000" cy="562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005397"/>
                </a:solidFill>
              </a:rPr>
              <a:t>Расчет</a:t>
            </a:r>
          </a:p>
        </p:txBody>
      </p:sp>
      <p:sp>
        <p:nvSpPr>
          <p:cNvPr id="7273" name="Freeform 125"/>
          <p:cNvSpPr>
            <a:spLocks/>
          </p:cNvSpPr>
          <p:nvPr/>
        </p:nvSpPr>
        <p:spPr bwMode="auto">
          <a:xfrm>
            <a:off x="2946400" y="5029200"/>
            <a:ext cx="4446588" cy="94932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22E9D7-191B-42BB-8BC7-29ABCDB09146}"/>
              </a:ext>
            </a:extLst>
          </p:cNvPr>
          <p:cNvSpPr/>
          <p:nvPr/>
        </p:nvSpPr>
        <p:spPr>
          <a:xfrm>
            <a:off x="8699500" y="3513435"/>
            <a:ext cx="2185350" cy="1664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Умножив балл на вес и просуммировав результат каждого критерия в категории получаем своеобразный "прирост" или "потерю" в значении ROI, если ситуация изменилась с А на В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58483903-5F35-47F6-8E2E-0C1FC89AC652}"/>
              </a:ext>
            </a:extLst>
          </p:cNvPr>
          <p:cNvSpPr txBox="1">
            <a:spLocks/>
          </p:cNvSpPr>
          <p:nvPr/>
        </p:nvSpPr>
        <p:spPr>
          <a:xfrm>
            <a:off x="1151022" y="2082034"/>
            <a:ext cx="1702783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Выбор ключевых критериев для оценки окупаемости</a:t>
            </a: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185D0A4B-23DE-40CA-ACF5-93CBAF074C03}"/>
              </a:ext>
            </a:extLst>
          </p:cNvPr>
          <p:cNvSpPr txBox="1">
            <a:spLocks/>
          </p:cNvSpPr>
          <p:nvPr/>
        </p:nvSpPr>
        <p:spPr>
          <a:xfrm>
            <a:off x="970842" y="3509270"/>
            <a:ext cx="2207611" cy="76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2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Выбор ключевых факторов, на которые существенно повлияет внедрение нового решения (и положительно и отрицательно)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Сортировка критериев по категориям</a:t>
            </a:r>
          </a:p>
          <a:p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9332BA9-5BA3-47A1-B712-F25BFF2A93BE}"/>
              </a:ext>
            </a:extLst>
          </p:cNvPr>
          <p:cNvGrpSpPr/>
          <p:nvPr/>
        </p:nvGrpSpPr>
        <p:grpSpPr>
          <a:xfrm>
            <a:off x="8207375" y="3574223"/>
            <a:ext cx="481041" cy="468168"/>
            <a:chOff x="1071424" y="3330644"/>
            <a:chExt cx="641934" cy="62475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45B2A281-A59C-4F18-870E-B7FF87C6F19F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44" name="AutoShape 3">
                <a:extLst>
                  <a:ext uri="{FF2B5EF4-FFF2-40B4-BE49-F238E27FC236}">
                    <a16:creationId xmlns:a16="http://schemas.microsoft.com/office/drawing/2014/main" id="{D65152F9-8DDC-4B8D-A28F-C93FA9DBE3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5" name="Picture 5">
                <a:extLst>
                  <a:ext uri="{FF2B5EF4-FFF2-40B4-BE49-F238E27FC236}">
                    <a16:creationId xmlns:a16="http://schemas.microsoft.com/office/drawing/2014/main" id="{F27BC7F3-9232-45E0-AE78-0AB9EB64F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FA44306-99FA-477E-9603-B1938F3F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A48B423-C71E-42B5-B313-552DF18A1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56D7D75E-0863-431C-841E-436FB2FD1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0BCAAE6-E612-48FF-BA27-57D9788A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A1F37DE8-A5B8-4433-8D95-CCAC41A4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9D512F-0602-44AE-8835-94AF19B63AE7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EF435-F186-4264-AD96-548FA46A6803}"/>
              </a:ext>
            </a:extLst>
          </p:cNvPr>
          <p:cNvSpPr/>
          <p:nvPr/>
        </p:nvSpPr>
        <p:spPr>
          <a:xfrm>
            <a:off x="3581400" y="3544838"/>
            <a:ext cx="2207611" cy="2277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Абсолютный или относительный показатель?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преобразования субъективных впечатлений в цифровые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C8ED724-F521-4434-830D-2CC868FF124C}"/>
              </a:ext>
            </a:extLst>
          </p:cNvPr>
          <p:cNvSpPr/>
          <p:nvPr/>
        </p:nvSpPr>
        <p:spPr>
          <a:xfrm>
            <a:off x="6024644" y="3509269"/>
            <a:ext cx="2123934" cy="147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Насколько важен критерий сам по себе и для каждой группы респондентов?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3099F55-83D2-40DF-85A7-FD9FE4EE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7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SROI по критериям качества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F0DF0A10-40E7-4E30-AD84-3C05F6C1F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308175"/>
              </p:ext>
            </p:extLst>
          </p:nvPr>
        </p:nvGraphicFramePr>
        <p:xfrm>
          <a:off x="444500" y="1132840"/>
          <a:ext cx="10744201" cy="548058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824350">
                  <a:extLst>
                    <a:ext uri="{9D8B030D-6E8A-4147-A177-3AD203B41FA5}">
                      <a16:colId xmlns:a16="http://schemas.microsoft.com/office/drawing/2014/main" val="2562716121"/>
                    </a:ext>
                  </a:extLst>
                </a:gridCol>
                <a:gridCol w="1473151">
                  <a:extLst>
                    <a:ext uri="{9D8B030D-6E8A-4147-A177-3AD203B41FA5}">
                      <a16:colId xmlns:a16="http://schemas.microsoft.com/office/drawing/2014/main" val="298148088"/>
                    </a:ext>
                  </a:extLst>
                </a:gridCol>
                <a:gridCol w="1505529">
                  <a:extLst>
                    <a:ext uri="{9D8B030D-6E8A-4147-A177-3AD203B41FA5}">
                      <a16:colId xmlns:a16="http://schemas.microsoft.com/office/drawing/2014/main" val="39798516"/>
                    </a:ext>
                  </a:extLst>
                </a:gridCol>
                <a:gridCol w="1602660">
                  <a:extLst>
                    <a:ext uri="{9D8B030D-6E8A-4147-A177-3AD203B41FA5}">
                      <a16:colId xmlns:a16="http://schemas.microsoft.com/office/drawing/2014/main" val="2303692903"/>
                    </a:ext>
                  </a:extLst>
                </a:gridCol>
                <a:gridCol w="1564051">
                  <a:extLst>
                    <a:ext uri="{9D8B030D-6E8A-4147-A177-3AD203B41FA5}">
                      <a16:colId xmlns:a16="http://schemas.microsoft.com/office/drawing/2014/main" val="3252621642"/>
                    </a:ext>
                  </a:extLst>
                </a:gridCol>
                <a:gridCol w="1544404">
                  <a:extLst>
                    <a:ext uri="{9D8B030D-6E8A-4147-A177-3AD203B41FA5}">
                      <a16:colId xmlns:a16="http://schemas.microsoft.com/office/drawing/2014/main" val="3596613083"/>
                    </a:ext>
                  </a:extLst>
                </a:gridCol>
                <a:gridCol w="1230056">
                  <a:extLst>
                    <a:ext uri="{9D8B030D-6E8A-4147-A177-3AD203B41FA5}">
                      <a16:colId xmlns:a16="http://schemas.microsoft.com/office/drawing/2014/main" val="437960298"/>
                    </a:ext>
                  </a:extLst>
                </a:gridCol>
              </a:tblGrid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Руководство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 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 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702921"/>
                  </a:ext>
                </a:extLst>
              </a:tr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extLst>
                  <a:ext uri="{0D108BD9-81ED-4DB2-BD59-A6C34878D82A}">
                    <a16:rowId xmlns:a16="http://schemas.microsoft.com/office/drawing/2014/main" val="4277260611"/>
                  </a:ext>
                </a:extLst>
              </a:tr>
              <a:tr h="684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анализа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3191420414"/>
                  </a:ext>
                </a:extLst>
              </a:tr>
              <a:tr h="683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работе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1396787648"/>
                  </a:ext>
                </a:extLst>
              </a:tr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Эргономика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1747726844"/>
                  </a:ext>
                </a:extLst>
              </a:tr>
              <a:tr h="684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Затрачиваемое время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3709579863"/>
                  </a:ext>
                </a:extLst>
              </a:tr>
              <a:tr h="732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новых технологий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1715980522"/>
                  </a:ext>
                </a:extLst>
              </a:tr>
              <a:tr h="678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сроков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1281559517"/>
                  </a:ext>
                </a:extLst>
              </a:tr>
              <a:tr h="684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возможности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 anchor="ctr"/>
                </a:tc>
                <a:extLst>
                  <a:ext uri="{0D108BD9-81ED-4DB2-BD59-A6C34878D82A}">
                    <a16:rowId xmlns:a16="http://schemas.microsoft.com/office/drawing/2014/main" val="3631963228"/>
                  </a:ext>
                </a:extLst>
              </a:tr>
              <a:tr h="3333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SROI:  Качество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8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57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SROI по критериям эффективности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F0DF0A10-40E7-4E30-AD84-3C05F6C1F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940378"/>
              </p:ext>
            </p:extLst>
          </p:nvPr>
        </p:nvGraphicFramePr>
        <p:xfrm>
          <a:off x="304800" y="1132840"/>
          <a:ext cx="11353802" cy="529649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2562716121"/>
                    </a:ext>
                  </a:extLst>
                </a:gridCol>
                <a:gridCol w="1160495">
                  <a:extLst>
                    <a:ext uri="{9D8B030D-6E8A-4147-A177-3AD203B41FA5}">
                      <a16:colId xmlns:a16="http://schemas.microsoft.com/office/drawing/2014/main" val="298148088"/>
                    </a:ext>
                  </a:extLst>
                </a:gridCol>
                <a:gridCol w="1590949">
                  <a:extLst>
                    <a:ext uri="{9D8B030D-6E8A-4147-A177-3AD203B41FA5}">
                      <a16:colId xmlns:a16="http://schemas.microsoft.com/office/drawing/2014/main" val="39798516"/>
                    </a:ext>
                  </a:extLst>
                </a:gridCol>
                <a:gridCol w="1693591">
                  <a:extLst>
                    <a:ext uri="{9D8B030D-6E8A-4147-A177-3AD203B41FA5}">
                      <a16:colId xmlns:a16="http://schemas.microsoft.com/office/drawing/2014/main" val="2303692903"/>
                    </a:ext>
                  </a:extLst>
                </a:gridCol>
                <a:gridCol w="1652790">
                  <a:extLst>
                    <a:ext uri="{9D8B030D-6E8A-4147-A177-3AD203B41FA5}">
                      <a16:colId xmlns:a16="http://schemas.microsoft.com/office/drawing/2014/main" val="3252621642"/>
                    </a:ext>
                  </a:extLst>
                </a:gridCol>
                <a:gridCol w="1632030">
                  <a:extLst>
                    <a:ext uri="{9D8B030D-6E8A-4147-A177-3AD203B41FA5}">
                      <a16:colId xmlns:a16="http://schemas.microsoft.com/office/drawing/2014/main" val="3596613083"/>
                    </a:ext>
                  </a:extLst>
                </a:gridCol>
                <a:gridCol w="1299847">
                  <a:extLst>
                    <a:ext uri="{9D8B030D-6E8A-4147-A177-3AD203B41FA5}">
                      <a16:colId xmlns:a16="http://schemas.microsoft.com/office/drawing/2014/main" val="437960298"/>
                    </a:ext>
                  </a:extLst>
                </a:gridCol>
              </a:tblGrid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Руководство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 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отдела 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545" marR="110545" marT="55272" marB="5527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702921"/>
                  </a:ext>
                </a:extLst>
              </a:tr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Критерии: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990" marR="42990" marT="0" marB="0"/>
                </a:tc>
                <a:extLst>
                  <a:ext uri="{0D108BD9-81ED-4DB2-BD59-A6C34878D82A}">
                    <a16:rowId xmlns:a16="http://schemas.microsoft.com/office/drawing/2014/main" val="4277260611"/>
                  </a:ext>
                </a:extLst>
              </a:tr>
              <a:tr h="588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документов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3191420414"/>
                  </a:ext>
                </a:extLst>
              </a:tr>
              <a:tr h="55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базы партнеров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1396787648"/>
                  </a:ext>
                </a:extLst>
              </a:tr>
              <a:tr h="471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заданий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1747726844"/>
                  </a:ext>
                </a:extLst>
              </a:tr>
              <a:tr h="479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плана номера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3709579863"/>
                  </a:ext>
                </a:extLst>
              </a:tr>
              <a:tr h="575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Фиксация взаимодействий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1715980522"/>
                  </a:ext>
                </a:extLst>
              </a:tr>
              <a:tr h="804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Обработка больших массивов информации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1281559517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обучения БП(погружения в работу)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extLst>
                  <a:ext uri="{0D108BD9-81ED-4DB2-BD59-A6C34878D82A}">
                    <a16:rowId xmlns:a16="http://schemas.microsoft.com/office/drawing/2014/main" val="3631963228"/>
                  </a:ext>
                </a:extLst>
              </a:tr>
              <a:tr h="33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SROI:  Эффективность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560" marR="3556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8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04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5"/>
          <p:cNvSpPr>
            <a:spLocks/>
          </p:cNvSpPr>
          <p:nvPr/>
        </p:nvSpPr>
        <p:spPr bwMode="auto">
          <a:xfrm>
            <a:off x="6095999" y="2000056"/>
            <a:ext cx="3899807" cy="1965992"/>
          </a:xfrm>
          <a:custGeom>
            <a:avLst/>
            <a:gdLst>
              <a:gd name="T0" fmla="*/ 6 w 6336"/>
              <a:gd name="T1" fmla="*/ 14 h 3257"/>
              <a:gd name="T2" fmla="*/ 0 w 6336"/>
              <a:gd name="T3" fmla="*/ 297 h 3257"/>
              <a:gd name="T4" fmla="*/ 0 w 6336"/>
              <a:gd name="T5" fmla="*/ 1627 h 3257"/>
              <a:gd name="T6" fmla="*/ 157 w 6336"/>
              <a:gd name="T7" fmla="*/ 1642 h 3257"/>
              <a:gd name="T8" fmla="*/ 308 w 6336"/>
              <a:gd name="T9" fmla="*/ 1663 h 3257"/>
              <a:gd name="T10" fmla="*/ 450 w 6336"/>
              <a:gd name="T11" fmla="*/ 1693 h 3257"/>
              <a:gd name="T12" fmla="*/ 581 w 6336"/>
              <a:gd name="T13" fmla="*/ 1727 h 3257"/>
              <a:gd name="T14" fmla="*/ 706 w 6336"/>
              <a:gd name="T15" fmla="*/ 1770 h 3257"/>
              <a:gd name="T16" fmla="*/ 824 w 6336"/>
              <a:gd name="T17" fmla="*/ 1817 h 3257"/>
              <a:gd name="T18" fmla="*/ 932 w 6336"/>
              <a:gd name="T19" fmla="*/ 1869 h 3257"/>
              <a:gd name="T20" fmla="*/ 1035 w 6336"/>
              <a:gd name="T21" fmla="*/ 1925 h 3257"/>
              <a:gd name="T22" fmla="*/ 1130 w 6336"/>
              <a:gd name="T23" fmla="*/ 1988 h 3257"/>
              <a:gd name="T24" fmla="*/ 1217 w 6336"/>
              <a:gd name="T25" fmla="*/ 2052 h 3257"/>
              <a:gd name="T26" fmla="*/ 1299 w 6336"/>
              <a:gd name="T27" fmla="*/ 2120 h 3257"/>
              <a:gd name="T28" fmla="*/ 1374 w 6336"/>
              <a:gd name="T29" fmla="*/ 2189 h 3257"/>
              <a:gd name="T30" fmla="*/ 1442 w 6336"/>
              <a:gd name="T31" fmla="*/ 2261 h 3257"/>
              <a:gd name="T32" fmla="*/ 1506 w 6336"/>
              <a:gd name="T33" fmla="*/ 2333 h 3257"/>
              <a:gd name="T34" fmla="*/ 1564 w 6336"/>
              <a:gd name="T35" fmla="*/ 2407 h 3257"/>
              <a:gd name="T36" fmla="*/ 1663 w 6336"/>
              <a:gd name="T37" fmla="*/ 2554 h 3257"/>
              <a:gd name="T38" fmla="*/ 1742 w 6336"/>
              <a:gd name="T39" fmla="*/ 2700 h 3257"/>
              <a:gd name="T40" fmla="*/ 1806 w 6336"/>
              <a:gd name="T41" fmla="*/ 2836 h 3257"/>
              <a:gd name="T42" fmla="*/ 1853 w 6336"/>
              <a:gd name="T43" fmla="*/ 2960 h 3257"/>
              <a:gd name="T44" fmla="*/ 1886 w 6336"/>
              <a:gd name="T45" fmla="*/ 3069 h 3257"/>
              <a:gd name="T46" fmla="*/ 1917 w 6336"/>
              <a:gd name="T47" fmla="*/ 3191 h 3257"/>
              <a:gd name="T48" fmla="*/ 1929 w 6336"/>
              <a:gd name="T49" fmla="*/ 3257 h 3257"/>
              <a:gd name="T50" fmla="*/ 6167 w 6336"/>
              <a:gd name="T51" fmla="*/ 3257 h 3257"/>
              <a:gd name="T52" fmla="*/ 6202 w 6336"/>
              <a:gd name="T53" fmla="*/ 3253 h 3257"/>
              <a:gd name="T54" fmla="*/ 6233 w 6336"/>
              <a:gd name="T55" fmla="*/ 3243 h 3257"/>
              <a:gd name="T56" fmla="*/ 6262 w 6336"/>
              <a:gd name="T57" fmla="*/ 3228 h 3257"/>
              <a:gd name="T58" fmla="*/ 6286 w 6336"/>
              <a:gd name="T59" fmla="*/ 3207 h 3257"/>
              <a:gd name="T60" fmla="*/ 6307 w 6336"/>
              <a:gd name="T61" fmla="*/ 3181 h 3257"/>
              <a:gd name="T62" fmla="*/ 6322 w 6336"/>
              <a:gd name="T63" fmla="*/ 3154 h 3257"/>
              <a:gd name="T64" fmla="*/ 6332 w 6336"/>
              <a:gd name="T65" fmla="*/ 3123 h 3257"/>
              <a:gd name="T66" fmla="*/ 6336 w 6336"/>
              <a:gd name="T67" fmla="*/ 3088 h 3257"/>
              <a:gd name="T68" fmla="*/ 6336 w 6336"/>
              <a:gd name="T69" fmla="*/ 157 h 3257"/>
              <a:gd name="T70" fmla="*/ 6332 w 6336"/>
              <a:gd name="T71" fmla="*/ 126 h 3257"/>
              <a:gd name="T72" fmla="*/ 6322 w 6336"/>
              <a:gd name="T73" fmla="*/ 97 h 3257"/>
              <a:gd name="T74" fmla="*/ 6309 w 6336"/>
              <a:gd name="T75" fmla="*/ 70 h 3257"/>
              <a:gd name="T76" fmla="*/ 6289 w 6336"/>
              <a:gd name="T77" fmla="*/ 47 h 3257"/>
              <a:gd name="T78" fmla="*/ 6266 w 6336"/>
              <a:gd name="T79" fmla="*/ 27 h 3257"/>
              <a:gd name="T80" fmla="*/ 6239 w 6336"/>
              <a:gd name="T81" fmla="*/ 12 h 3257"/>
              <a:gd name="T82" fmla="*/ 6210 w 6336"/>
              <a:gd name="T83" fmla="*/ 4 h 3257"/>
              <a:gd name="T84" fmla="*/ 6179 w 6336"/>
              <a:gd name="T85" fmla="*/ 0 h 3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36" h="3257">
                <a:moveTo>
                  <a:pt x="6179" y="0"/>
                </a:moveTo>
                <a:lnTo>
                  <a:pt x="6" y="14"/>
                </a:lnTo>
                <a:lnTo>
                  <a:pt x="6" y="14"/>
                </a:lnTo>
                <a:lnTo>
                  <a:pt x="0" y="297"/>
                </a:lnTo>
                <a:lnTo>
                  <a:pt x="0" y="1627"/>
                </a:lnTo>
                <a:lnTo>
                  <a:pt x="0" y="1627"/>
                </a:lnTo>
                <a:lnTo>
                  <a:pt x="79" y="1634"/>
                </a:lnTo>
                <a:lnTo>
                  <a:pt x="157" y="1642"/>
                </a:lnTo>
                <a:lnTo>
                  <a:pt x="235" y="1652"/>
                </a:lnTo>
                <a:lnTo>
                  <a:pt x="308" y="1663"/>
                </a:lnTo>
                <a:lnTo>
                  <a:pt x="380" y="1677"/>
                </a:lnTo>
                <a:lnTo>
                  <a:pt x="450" y="1693"/>
                </a:lnTo>
                <a:lnTo>
                  <a:pt x="516" y="1708"/>
                </a:lnTo>
                <a:lnTo>
                  <a:pt x="581" y="1727"/>
                </a:lnTo>
                <a:lnTo>
                  <a:pt x="645" y="1747"/>
                </a:lnTo>
                <a:lnTo>
                  <a:pt x="706" y="1770"/>
                </a:lnTo>
                <a:lnTo>
                  <a:pt x="766" y="1792"/>
                </a:lnTo>
                <a:lnTo>
                  <a:pt x="824" y="1817"/>
                </a:lnTo>
                <a:lnTo>
                  <a:pt x="878" y="1842"/>
                </a:lnTo>
                <a:lnTo>
                  <a:pt x="932" y="1869"/>
                </a:lnTo>
                <a:lnTo>
                  <a:pt x="985" y="1896"/>
                </a:lnTo>
                <a:lnTo>
                  <a:pt x="1035" y="1925"/>
                </a:lnTo>
                <a:lnTo>
                  <a:pt x="1083" y="1957"/>
                </a:lnTo>
                <a:lnTo>
                  <a:pt x="1130" y="1988"/>
                </a:lnTo>
                <a:lnTo>
                  <a:pt x="1175" y="2019"/>
                </a:lnTo>
                <a:lnTo>
                  <a:pt x="1217" y="2052"/>
                </a:lnTo>
                <a:lnTo>
                  <a:pt x="1258" y="2085"/>
                </a:lnTo>
                <a:lnTo>
                  <a:pt x="1299" y="2120"/>
                </a:lnTo>
                <a:lnTo>
                  <a:pt x="1337" y="2155"/>
                </a:lnTo>
                <a:lnTo>
                  <a:pt x="1374" y="2189"/>
                </a:lnTo>
                <a:lnTo>
                  <a:pt x="1409" y="2224"/>
                </a:lnTo>
                <a:lnTo>
                  <a:pt x="1442" y="2261"/>
                </a:lnTo>
                <a:lnTo>
                  <a:pt x="1475" y="2296"/>
                </a:lnTo>
                <a:lnTo>
                  <a:pt x="1506" y="2333"/>
                </a:lnTo>
                <a:lnTo>
                  <a:pt x="1535" y="2370"/>
                </a:lnTo>
                <a:lnTo>
                  <a:pt x="1564" y="2407"/>
                </a:lnTo>
                <a:lnTo>
                  <a:pt x="1616" y="2481"/>
                </a:lnTo>
                <a:lnTo>
                  <a:pt x="1663" y="2554"/>
                </a:lnTo>
                <a:lnTo>
                  <a:pt x="1706" y="2628"/>
                </a:lnTo>
                <a:lnTo>
                  <a:pt x="1742" y="2700"/>
                </a:lnTo>
                <a:lnTo>
                  <a:pt x="1775" y="2768"/>
                </a:lnTo>
                <a:lnTo>
                  <a:pt x="1806" y="2836"/>
                </a:lnTo>
                <a:lnTo>
                  <a:pt x="1832" y="2900"/>
                </a:lnTo>
                <a:lnTo>
                  <a:pt x="1853" y="2960"/>
                </a:lnTo>
                <a:lnTo>
                  <a:pt x="1870" y="3016"/>
                </a:lnTo>
                <a:lnTo>
                  <a:pt x="1886" y="3069"/>
                </a:lnTo>
                <a:lnTo>
                  <a:pt x="1899" y="3115"/>
                </a:lnTo>
                <a:lnTo>
                  <a:pt x="1917" y="3191"/>
                </a:lnTo>
                <a:lnTo>
                  <a:pt x="1925" y="3240"/>
                </a:lnTo>
                <a:lnTo>
                  <a:pt x="1929" y="3257"/>
                </a:lnTo>
                <a:lnTo>
                  <a:pt x="6167" y="3257"/>
                </a:lnTo>
                <a:lnTo>
                  <a:pt x="6167" y="3257"/>
                </a:lnTo>
                <a:lnTo>
                  <a:pt x="6185" y="3255"/>
                </a:lnTo>
                <a:lnTo>
                  <a:pt x="6202" y="3253"/>
                </a:lnTo>
                <a:lnTo>
                  <a:pt x="6218" y="3249"/>
                </a:lnTo>
                <a:lnTo>
                  <a:pt x="6233" y="3243"/>
                </a:lnTo>
                <a:lnTo>
                  <a:pt x="6247" y="3236"/>
                </a:lnTo>
                <a:lnTo>
                  <a:pt x="6262" y="3228"/>
                </a:lnTo>
                <a:lnTo>
                  <a:pt x="6274" y="3218"/>
                </a:lnTo>
                <a:lnTo>
                  <a:pt x="6286" y="3207"/>
                </a:lnTo>
                <a:lnTo>
                  <a:pt x="6297" y="3195"/>
                </a:lnTo>
                <a:lnTo>
                  <a:pt x="6307" y="3181"/>
                </a:lnTo>
                <a:lnTo>
                  <a:pt x="6315" y="3168"/>
                </a:lnTo>
                <a:lnTo>
                  <a:pt x="6322" y="3154"/>
                </a:lnTo>
                <a:lnTo>
                  <a:pt x="6328" y="3139"/>
                </a:lnTo>
                <a:lnTo>
                  <a:pt x="6332" y="3123"/>
                </a:lnTo>
                <a:lnTo>
                  <a:pt x="6334" y="3106"/>
                </a:lnTo>
                <a:lnTo>
                  <a:pt x="6336" y="3088"/>
                </a:lnTo>
                <a:lnTo>
                  <a:pt x="6336" y="157"/>
                </a:lnTo>
                <a:lnTo>
                  <a:pt x="6336" y="157"/>
                </a:lnTo>
                <a:lnTo>
                  <a:pt x="6334" y="142"/>
                </a:lnTo>
                <a:lnTo>
                  <a:pt x="6332" y="126"/>
                </a:lnTo>
                <a:lnTo>
                  <a:pt x="6328" y="111"/>
                </a:lnTo>
                <a:lnTo>
                  <a:pt x="6322" y="97"/>
                </a:lnTo>
                <a:lnTo>
                  <a:pt x="6317" y="82"/>
                </a:lnTo>
                <a:lnTo>
                  <a:pt x="6309" y="70"/>
                </a:lnTo>
                <a:lnTo>
                  <a:pt x="6299" y="58"/>
                </a:lnTo>
                <a:lnTo>
                  <a:pt x="6289" y="47"/>
                </a:lnTo>
                <a:lnTo>
                  <a:pt x="6278" y="37"/>
                </a:lnTo>
                <a:lnTo>
                  <a:pt x="6266" y="27"/>
                </a:lnTo>
                <a:lnTo>
                  <a:pt x="6253" y="19"/>
                </a:lnTo>
                <a:lnTo>
                  <a:pt x="6239" y="12"/>
                </a:lnTo>
                <a:lnTo>
                  <a:pt x="6226" y="8"/>
                </a:lnTo>
                <a:lnTo>
                  <a:pt x="6210" y="4"/>
                </a:lnTo>
                <a:lnTo>
                  <a:pt x="6195" y="2"/>
                </a:lnTo>
                <a:lnTo>
                  <a:pt x="6179" y="0"/>
                </a:lnTo>
                <a:lnTo>
                  <a:pt x="6179" y="0"/>
                </a:lnTo>
                <a:close/>
              </a:path>
            </a:pathLst>
          </a:custGeom>
          <a:solidFill>
            <a:srgbClr val="42BAC4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323" name="Прямая соединительная линия 322"/>
          <p:cNvCxnSpPr>
            <a:cxnSpLocks/>
          </p:cNvCxnSpPr>
          <p:nvPr/>
        </p:nvCxnSpPr>
        <p:spPr>
          <a:xfrm flipH="1">
            <a:off x="7265010" y="3962718"/>
            <a:ext cx="2677567" cy="0"/>
          </a:xfrm>
          <a:prstGeom prst="line">
            <a:avLst/>
          </a:prstGeom>
          <a:ln w="19050">
            <a:solidFill>
              <a:srgbClr val="5FA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35"/>
          <p:cNvSpPr>
            <a:spLocks/>
          </p:cNvSpPr>
          <p:nvPr/>
        </p:nvSpPr>
        <p:spPr bwMode="auto">
          <a:xfrm flipH="1">
            <a:off x="2249423" y="2000056"/>
            <a:ext cx="3850785" cy="1965992"/>
          </a:xfrm>
          <a:custGeom>
            <a:avLst/>
            <a:gdLst>
              <a:gd name="T0" fmla="*/ 6 w 6336"/>
              <a:gd name="T1" fmla="*/ 14 h 3257"/>
              <a:gd name="T2" fmla="*/ 0 w 6336"/>
              <a:gd name="T3" fmla="*/ 297 h 3257"/>
              <a:gd name="T4" fmla="*/ 0 w 6336"/>
              <a:gd name="T5" fmla="*/ 1627 h 3257"/>
              <a:gd name="T6" fmla="*/ 157 w 6336"/>
              <a:gd name="T7" fmla="*/ 1642 h 3257"/>
              <a:gd name="T8" fmla="*/ 308 w 6336"/>
              <a:gd name="T9" fmla="*/ 1663 h 3257"/>
              <a:gd name="T10" fmla="*/ 450 w 6336"/>
              <a:gd name="T11" fmla="*/ 1693 h 3257"/>
              <a:gd name="T12" fmla="*/ 581 w 6336"/>
              <a:gd name="T13" fmla="*/ 1727 h 3257"/>
              <a:gd name="T14" fmla="*/ 706 w 6336"/>
              <a:gd name="T15" fmla="*/ 1770 h 3257"/>
              <a:gd name="T16" fmla="*/ 824 w 6336"/>
              <a:gd name="T17" fmla="*/ 1817 h 3257"/>
              <a:gd name="T18" fmla="*/ 932 w 6336"/>
              <a:gd name="T19" fmla="*/ 1869 h 3257"/>
              <a:gd name="T20" fmla="*/ 1035 w 6336"/>
              <a:gd name="T21" fmla="*/ 1925 h 3257"/>
              <a:gd name="T22" fmla="*/ 1130 w 6336"/>
              <a:gd name="T23" fmla="*/ 1988 h 3257"/>
              <a:gd name="T24" fmla="*/ 1217 w 6336"/>
              <a:gd name="T25" fmla="*/ 2052 h 3257"/>
              <a:gd name="T26" fmla="*/ 1299 w 6336"/>
              <a:gd name="T27" fmla="*/ 2120 h 3257"/>
              <a:gd name="T28" fmla="*/ 1374 w 6336"/>
              <a:gd name="T29" fmla="*/ 2189 h 3257"/>
              <a:gd name="T30" fmla="*/ 1442 w 6336"/>
              <a:gd name="T31" fmla="*/ 2261 h 3257"/>
              <a:gd name="T32" fmla="*/ 1506 w 6336"/>
              <a:gd name="T33" fmla="*/ 2333 h 3257"/>
              <a:gd name="T34" fmla="*/ 1564 w 6336"/>
              <a:gd name="T35" fmla="*/ 2407 h 3257"/>
              <a:gd name="T36" fmla="*/ 1663 w 6336"/>
              <a:gd name="T37" fmla="*/ 2554 h 3257"/>
              <a:gd name="T38" fmla="*/ 1742 w 6336"/>
              <a:gd name="T39" fmla="*/ 2700 h 3257"/>
              <a:gd name="T40" fmla="*/ 1806 w 6336"/>
              <a:gd name="T41" fmla="*/ 2836 h 3257"/>
              <a:gd name="T42" fmla="*/ 1853 w 6336"/>
              <a:gd name="T43" fmla="*/ 2960 h 3257"/>
              <a:gd name="T44" fmla="*/ 1886 w 6336"/>
              <a:gd name="T45" fmla="*/ 3069 h 3257"/>
              <a:gd name="T46" fmla="*/ 1917 w 6336"/>
              <a:gd name="T47" fmla="*/ 3191 h 3257"/>
              <a:gd name="T48" fmla="*/ 1929 w 6336"/>
              <a:gd name="T49" fmla="*/ 3257 h 3257"/>
              <a:gd name="T50" fmla="*/ 6167 w 6336"/>
              <a:gd name="T51" fmla="*/ 3257 h 3257"/>
              <a:gd name="T52" fmla="*/ 6202 w 6336"/>
              <a:gd name="T53" fmla="*/ 3253 h 3257"/>
              <a:gd name="T54" fmla="*/ 6233 w 6336"/>
              <a:gd name="T55" fmla="*/ 3243 h 3257"/>
              <a:gd name="T56" fmla="*/ 6262 w 6336"/>
              <a:gd name="T57" fmla="*/ 3228 h 3257"/>
              <a:gd name="T58" fmla="*/ 6286 w 6336"/>
              <a:gd name="T59" fmla="*/ 3207 h 3257"/>
              <a:gd name="T60" fmla="*/ 6307 w 6336"/>
              <a:gd name="T61" fmla="*/ 3181 h 3257"/>
              <a:gd name="T62" fmla="*/ 6322 w 6336"/>
              <a:gd name="T63" fmla="*/ 3154 h 3257"/>
              <a:gd name="T64" fmla="*/ 6332 w 6336"/>
              <a:gd name="T65" fmla="*/ 3123 h 3257"/>
              <a:gd name="T66" fmla="*/ 6336 w 6336"/>
              <a:gd name="T67" fmla="*/ 3088 h 3257"/>
              <a:gd name="T68" fmla="*/ 6336 w 6336"/>
              <a:gd name="T69" fmla="*/ 157 h 3257"/>
              <a:gd name="T70" fmla="*/ 6332 w 6336"/>
              <a:gd name="T71" fmla="*/ 126 h 3257"/>
              <a:gd name="T72" fmla="*/ 6322 w 6336"/>
              <a:gd name="T73" fmla="*/ 97 h 3257"/>
              <a:gd name="T74" fmla="*/ 6309 w 6336"/>
              <a:gd name="T75" fmla="*/ 70 h 3257"/>
              <a:gd name="T76" fmla="*/ 6289 w 6336"/>
              <a:gd name="T77" fmla="*/ 47 h 3257"/>
              <a:gd name="T78" fmla="*/ 6266 w 6336"/>
              <a:gd name="T79" fmla="*/ 27 h 3257"/>
              <a:gd name="T80" fmla="*/ 6239 w 6336"/>
              <a:gd name="T81" fmla="*/ 12 h 3257"/>
              <a:gd name="T82" fmla="*/ 6210 w 6336"/>
              <a:gd name="T83" fmla="*/ 4 h 3257"/>
              <a:gd name="T84" fmla="*/ 6179 w 6336"/>
              <a:gd name="T85" fmla="*/ 0 h 3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36" h="3257">
                <a:moveTo>
                  <a:pt x="6179" y="0"/>
                </a:moveTo>
                <a:lnTo>
                  <a:pt x="6" y="14"/>
                </a:lnTo>
                <a:lnTo>
                  <a:pt x="6" y="14"/>
                </a:lnTo>
                <a:lnTo>
                  <a:pt x="0" y="297"/>
                </a:lnTo>
                <a:lnTo>
                  <a:pt x="0" y="1627"/>
                </a:lnTo>
                <a:lnTo>
                  <a:pt x="0" y="1627"/>
                </a:lnTo>
                <a:lnTo>
                  <a:pt x="79" y="1634"/>
                </a:lnTo>
                <a:lnTo>
                  <a:pt x="157" y="1642"/>
                </a:lnTo>
                <a:lnTo>
                  <a:pt x="235" y="1652"/>
                </a:lnTo>
                <a:lnTo>
                  <a:pt x="308" y="1663"/>
                </a:lnTo>
                <a:lnTo>
                  <a:pt x="380" y="1677"/>
                </a:lnTo>
                <a:lnTo>
                  <a:pt x="450" y="1693"/>
                </a:lnTo>
                <a:lnTo>
                  <a:pt x="516" y="1708"/>
                </a:lnTo>
                <a:lnTo>
                  <a:pt x="581" y="1727"/>
                </a:lnTo>
                <a:lnTo>
                  <a:pt x="645" y="1747"/>
                </a:lnTo>
                <a:lnTo>
                  <a:pt x="706" y="1770"/>
                </a:lnTo>
                <a:lnTo>
                  <a:pt x="766" y="1792"/>
                </a:lnTo>
                <a:lnTo>
                  <a:pt x="824" y="1817"/>
                </a:lnTo>
                <a:lnTo>
                  <a:pt x="878" y="1842"/>
                </a:lnTo>
                <a:lnTo>
                  <a:pt x="932" y="1869"/>
                </a:lnTo>
                <a:lnTo>
                  <a:pt x="985" y="1896"/>
                </a:lnTo>
                <a:lnTo>
                  <a:pt x="1035" y="1925"/>
                </a:lnTo>
                <a:lnTo>
                  <a:pt x="1083" y="1957"/>
                </a:lnTo>
                <a:lnTo>
                  <a:pt x="1130" y="1988"/>
                </a:lnTo>
                <a:lnTo>
                  <a:pt x="1175" y="2019"/>
                </a:lnTo>
                <a:lnTo>
                  <a:pt x="1217" y="2052"/>
                </a:lnTo>
                <a:lnTo>
                  <a:pt x="1258" y="2085"/>
                </a:lnTo>
                <a:lnTo>
                  <a:pt x="1299" y="2120"/>
                </a:lnTo>
                <a:lnTo>
                  <a:pt x="1337" y="2155"/>
                </a:lnTo>
                <a:lnTo>
                  <a:pt x="1374" y="2189"/>
                </a:lnTo>
                <a:lnTo>
                  <a:pt x="1409" y="2224"/>
                </a:lnTo>
                <a:lnTo>
                  <a:pt x="1442" y="2261"/>
                </a:lnTo>
                <a:lnTo>
                  <a:pt x="1475" y="2296"/>
                </a:lnTo>
                <a:lnTo>
                  <a:pt x="1506" y="2333"/>
                </a:lnTo>
                <a:lnTo>
                  <a:pt x="1535" y="2370"/>
                </a:lnTo>
                <a:lnTo>
                  <a:pt x="1564" y="2407"/>
                </a:lnTo>
                <a:lnTo>
                  <a:pt x="1616" y="2481"/>
                </a:lnTo>
                <a:lnTo>
                  <a:pt x="1663" y="2554"/>
                </a:lnTo>
                <a:lnTo>
                  <a:pt x="1706" y="2628"/>
                </a:lnTo>
                <a:lnTo>
                  <a:pt x="1742" y="2700"/>
                </a:lnTo>
                <a:lnTo>
                  <a:pt x="1775" y="2768"/>
                </a:lnTo>
                <a:lnTo>
                  <a:pt x="1806" y="2836"/>
                </a:lnTo>
                <a:lnTo>
                  <a:pt x="1832" y="2900"/>
                </a:lnTo>
                <a:lnTo>
                  <a:pt x="1853" y="2960"/>
                </a:lnTo>
                <a:lnTo>
                  <a:pt x="1870" y="3016"/>
                </a:lnTo>
                <a:lnTo>
                  <a:pt x="1886" y="3069"/>
                </a:lnTo>
                <a:lnTo>
                  <a:pt x="1899" y="3115"/>
                </a:lnTo>
                <a:lnTo>
                  <a:pt x="1917" y="3191"/>
                </a:lnTo>
                <a:lnTo>
                  <a:pt x="1925" y="3240"/>
                </a:lnTo>
                <a:lnTo>
                  <a:pt x="1929" y="3257"/>
                </a:lnTo>
                <a:lnTo>
                  <a:pt x="6167" y="3257"/>
                </a:lnTo>
                <a:lnTo>
                  <a:pt x="6167" y="3257"/>
                </a:lnTo>
                <a:lnTo>
                  <a:pt x="6185" y="3255"/>
                </a:lnTo>
                <a:lnTo>
                  <a:pt x="6202" y="3253"/>
                </a:lnTo>
                <a:lnTo>
                  <a:pt x="6218" y="3249"/>
                </a:lnTo>
                <a:lnTo>
                  <a:pt x="6233" y="3243"/>
                </a:lnTo>
                <a:lnTo>
                  <a:pt x="6247" y="3236"/>
                </a:lnTo>
                <a:lnTo>
                  <a:pt x="6262" y="3228"/>
                </a:lnTo>
                <a:lnTo>
                  <a:pt x="6274" y="3218"/>
                </a:lnTo>
                <a:lnTo>
                  <a:pt x="6286" y="3207"/>
                </a:lnTo>
                <a:lnTo>
                  <a:pt x="6297" y="3195"/>
                </a:lnTo>
                <a:lnTo>
                  <a:pt x="6307" y="3181"/>
                </a:lnTo>
                <a:lnTo>
                  <a:pt x="6315" y="3168"/>
                </a:lnTo>
                <a:lnTo>
                  <a:pt x="6322" y="3154"/>
                </a:lnTo>
                <a:lnTo>
                  <a:pt x="6328" y="3139"/>
                </a:lnTo>
                <a:lnTo>
                  <a:pt x="6332" y="3123"/>
                </a:lnTo>
                <a:lnTo>
                  <a:pt x="6334" y="3106"/>
                </a:lnTo>
                <a:lnTo>
                  <a:pt x="6336" y="3088"/>
                </a:lnTo>
                <a:lnTo>
                  <a:pt x="6336" y="157"/>
                </a:lnTo>
                <a:lnTo>
                  <a:pt x="6336" y="157"/>
                </a:lnTo>
                <a:lnTo>
                  <a:pt x="6334" y="142"/>
                </a:lnTo>
                <a:lnTo>
                  <a:pt x="6332" y="126"/>
                </a:lnTo>
                <a:lnTo>
                  <a:pt x="6328" y="111"/>
                </a:lnTo>
                <a:lnTo>
                  <a:pt x="6322" y="97"/>
                </a:lnTo>
                <a:lnTo>
                  <a:pt x="6317" y="82"/>
                </a:lnTo>
                <a:lnTo>
                  <a:pt x="6309" y="70"/>
                </a:lnTo>
                <a:lnTo>
                  <a:pt x="6299" y="58"/>
                </a:lnTo>
                <a:lnTo>
                  <a:pt x="6289" y="47"/>
                </a:lnTo>
                <a:lnTo>
                  <a:pt x="6278" y="37"/>
                </a:lnTo>
                <a:lnTo>
                  <a:pt x="6266" y="27"/>
                </a:lnTo>
                <a:lnTo>
                  <a:pt x="6253" y="19"/>
                </a:lnTo>
                <a:lnTo>
                  <a:pt x="6239" y="12"/>
                </a:lnTo>
                <a:lnTo>
                  <a:pt x="6226" y="8"/>
                </a:lnTo>
                <a:lnTo>
                  <a:pt x="6210" y="4"/>
                </a:lnTo>
                <a:lnTo>
                  <a:pt x="6195" y="2"/>
                </a:lnTo>
                <a:lnTo>
                  <a:pt x="6179" y="0"/>
                </a:lnTo>
                <a:lnTo>
                  <a:pt x="6179" y="0"/>
                </a:lnTo>
                <a:close/>
              </a:path>
            </a:pathLst>
          </a:custGeom>
          <a:solidFill>
            <a:srgbClr val="42BAC4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расчета </a:t>
            </a:r>
            <a:r>
              <a:rPr lang="en-US" dirty="0"/>
              <a:t>SROI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107210" y="1506306"/>
            <a:ext cx="2001000" cy="25396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Заказчик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08347" y="1268319"/>
            <a:ext cx="2933606" cy="749159"/>
            <a:chOff x="3651811" y="1889267"/>
            <a:chExt cx="2933606" cy="749159"/>
          </a:xfrm>
        </p:grpSpPr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4041762" y="2107558"/>
              <a:ext cx="2543655" cy="344347"/>
            </a:xfrm>
            <a:custGeom>
              <a:avLst/>
              <a:gdLst>
                <a:gd name="T0" fmla="*/ 4663 w 4965"/>
                <a:gd name="T1" fmla="*/ 0 h 673"/>
                <a:gd name="T2" fmla="*/ 4693 w 4965"/>
                <a:gd name="T3" fmla="*/ 1 h 673"/>
                <a:gd name="T4" fmla="*/ 4753 w 4965"/>
                <a:gd name="T5" fmla="*/ 10 h 673"/>
                <a:gd name="T6" fmla="*/ 4806 w 4965"/>
                <a:gd name="T7" fmla="*/ 28 h 673"/>
                <a:gd name="T8" fmla="*/ 4854 w 4965"/>
                <a:gd name="T9" fmla="*/ 52 h 673"/>
                <a:gd name="T10" fmla="*/ 4896 w 4965"/>
                <a:gd name="T11" fmla="*/ 83 h 673"/>
                <a:gd name="T12" fmla="*/ 4929 w 4965"/>
                <a:gd name="T13" fmla="*/ 119 h 673"/>
                <a:gd name="T14" fmla="*/ 4952 w 4965"/>
                <a:gd name="T15" fmla="*/ 160 h 673"/>
                <a:gd name="T16" fmla="*/ 4964 w 4965"/>
                <a:gd name="T17" fmla="*/ 205 h 673"/>
                <a:gd name="T18" fmla="*/ 4965 w 4965"/>
                <a:gd name="T19" fmla="*/ 444 h 673"/>
                <a:gd name="T20" fmla="*/ 4964 w 4965"/>
                <a:gd name="T21" fmla="*/ 468 h 673"/>
                <a:gd name="T22" fmla="*/ 4952 w 4965"/>
                <a:gd name="T23" fmla="*/ 513 h 673"/>
                <a:gd name="T24" fmla="*/ 4929 w 4965"/>
                <a:gd name="T25" fmla="*/ 553 h 673"/>
                <a:gd name="T26" fmla="*/ 4896 w 4965"/>
                <a:gd name="T27" fmla="*/ 589 h 673"/>
                <a:gd name="T28" fmla="*/ 4854 w 4965"/>
                <a:gd name="T29" fmla="*/ 620 h 673"/>
                <a:gd name="T30" fmla="*/ 4806 w 4965"/>
                <a:gd name="T31" fmla="*/ 644 h 673"/>
                <a:gd name="T32" fmla="*/ 4753 w 4965"/>
                <a:gd name="T33" fmla="*/ 662 h 673"/>
                <a:gd name="T34" fmla="*/ 4693 w 4965"/>
                <a:gd name="T35" fmla="*/ 671 h 673"/>
                <a:gd name="T36" fmla="*/ 302 w 4965"/>
                <a:gd name="T37" fmla="*/ 673 h 673"/>
                <a:gd name="T38" fmla="*/ 271 w 4965"/>
                <a:gd name="T39" fmla="*/ 671 h 673"/>
                <a:gd name="T40" fmla="*/ 213 w 4965"/>
                <a:gd name="T41" fmla="*/ 662 h 673"/>
                <a:gd name="T42" fmla="*/ 159 w 4965"/>
                <a:gd name="T43" fmla="*/ 644 h 673"/>
                <a:gd name="T44" fmla="*/ 109 w 4965"/>
                <a:gd name="T45" fmla="*/ 620 h 673"/>
                <a:gd name="T46" fmla="*/ 69 w 4965"/>
                <a:gd name="T47" fmla="*/ 589 h 673"/>
                <a:gd name="T48" fmla="*/ 36 w 4965"/>
                <a:gd name="T49" fmla="*/ 553 h 673"/>
                <a:gd name="T50" fmla="*/ 14 w 4965"/>
                <a:gd name="T51" fmla="*/ 513 h 673"/>
                <a:gd name="T52" fmla="*/ 2 w 4965"/>
                <a:gd name="T53" fmla="*/ 468 h 673"/>
                <a:gd name="T54" fmla="*/ 0 w 4965"/>
                <a:gd name="T55" fmla="*/ 228 h 673"/>
                <a:gd name="T56" fmla="*/ 2 w 4965"/>
                <a:gd name="T57" fmla="*/ 205 h 673"/>
                <a:gd name="T58" fmla="*/ 14 w 4965"/>
                <a:gd name="T59" fmla="*/ 160 h 673"/>
                <a:gd name="T60" fmla="*/ 36 w 4965"/>
                <a:gd name="T61" fmla="*/ 119 h 673"/>
                <a:gd name="T62" fmla="*/ 69 w 4965"/>
                <a:gd name="T63" fmla="*/ 83 h 673"/>
                <a:gd name="T64" fmla="*/ 109 w 4965"/>
                <a:gd name="T65" fmla="*/ 52 h 673"/>
                <a:gd name="T66" fmla="*/ 159 w 4965"/>
                <a:gd name="T67" fmla="*/ 28 h 673"/>
                <a:gd name="T68" fmla="*/ 213 w 4965"/>
                <a:gd name="T69" fmla="*/ 10 h 673"/>
                <a:gd name="T70" fmla="*/ 271 w 4965"/>
                <a:gd name="T71" fmla="*/ 1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65" h="673">
                  <a:moveTo>
                    <a:pt x="302" y="0"/>
                  </a:moveTo>
                  <a:lnTo>
                    <a:pt x="4663" y="0"/>
                  </a:lnTo>
                  <a:lnTo>
                    <a:pt x="4663" y="0"/>
                  </a:lnTo>
                  <a:lnTo>
                    <a:pt x="4693" y="1"/>
                  </a:lnTo>
                  <a:lnTo>
                    <a:pt x="4723" y="4"/>
                  </a:lnTo>
                  <a:lnTo>
                    <a:pt x="4753" y="10"/>
                  </a:lnTo>
                  <a:lnTo>
                    <a:pt x="4780" y="18"/>
                  </a:lnTo>
                  <a:lnTo>
                    <a:pt x="4806" y="28"/>
                  </a:lnTo>
                  <a:lnTo>
                    <a:pt x="4832" y="39"/>
                  </a:lnTo>
                  <a:lnTo>
                    <a:pt x="4854" y="52"/>
                  </a:lnTo>
                  <a:lnTo>
                    <a:pt x="4877" y="67"/>
                  </a:lnTo>
                  <a:lnTo>
                    <a:pt x="4896" y="83"/>
                  </a:lnTo>
                  <a:lnTo>
                    <a:pt x="4913" y="100"/>
                  </a:lnTo>
                  <a:lnTo>
                    <a:pt x="4929" y="119"/>
                  </a:lnTo>
                  <a:lnTo>
                    <a:pt x="4941" y="139"/>
                  </a:lnTo>
                  <a:lnTo>
                    <a:pt x="4952" y="160"/>
                  </a:lnTo>
                  <a:lnTo>
                    <a:pt x="4959" y="182"/>
                  </a:lnTo>
                  <a:lnTo>
                    <a:pt x="4964" y="205"/>
                  </a:lnTo>
                  <a:lnTo>
                    <a:pt x="4965" y="228"/>
                  </a:lnTo>
                  <a:lnTo>
                    <a:pt x="4965" y="444"/>
                  </a:lnTo>
                  <a:lnTo>
                    <a:pt x="4965" y="444"/>
                  </a:lnTo>
                  <a:lnTo>
                    <a:pt x="4964" y="468"/>
                  </a:lnTo>
                  <a:lnTo>
                    <a:pt x="4959" y="490"/>
                  </a:lnTo>
                  <a:lnTo>
                    <a:pt x="4952" y="513"/>
                  </a:lnTo>
                  <a:lnTo>
                    <a:pt x="4941" y="534"/>
                  </a:lnTo>
                  <a:lnTo>
                    <a:pt x="4929" y="553"/>
                  </a:lnTo>
                  <a:lnTo>
                    <a:pt x="4913" y="572"/>
                  </a:lnTo>
                  <a:lnTo>
                    <a:pt x="4896" y="589"/>
                  </a:lnTo>
                  <a:lnTo>
                    <a:pt x="4877" y="605"/>
                  </a:lnTo>
                  <a:lnTo>
                    <a:pt x="4854" y="620"/>
                  </a:lnTo>
                  <a:lnTo>
                    <a:pt x="4832" y="634"/>
                  </a:lnTo>
                  <a:lnTo>
                    <a:pt x="4806" y="644"/>
                  </a:lnTo>
                  <a:lnTo>
                    <a:pt x="4780" y="655"/>
                  </a:lnTo>
                  <a:lnTo>
                    <a:pt x="4753" y="662"/>
                  </a:lnTo>
                  <a:lnTo>
                    <a:pt x="4723" y="668"/>
                  </a:lnTo>
                  <a:lnTo>
                    <a:pt x="4693" y="671"/>
                  </a:lnTo>
                  <a:lnTo>
                    <a:pt x="4663" y="673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71" y="671"/>
                  </a:lnTo>
                  <a:lnTo>
                    <a:pt x="241" y="668"/>
                  </a:lnTo>
                  <a:lnTo>
                    <a:pt x="213" y="662"/>
                  </a:lnTo>
                  <a:lnTo>
                    <a:pt x="184" y="655"/>
                  </a:lnTo>
                  <a:lnTo>
                    <a:pt x="159" y="644"/>
                  </a:lnTo>
                  <a:lnTo>
                    <a:pt x="133" y="634"/>
                  </a:lnTo>
                  <a:lnTo>
                    <a:pt x="109" y="620"/>
                  </a:lnTo>
                  <a:lnTo>
                    <a:pt x="88" y="605"/>
                  </a:lnTo>
                  <a:lnTo>
                    <a:pt x="69" y="589"/>
                  </a:lnTo>
                  <a:lnTo>
                    <a:pt x="51" y="572"/>
                  </a:lnTo>
                  <a:lnTo>
                    <a:pt x="36" y="553"/>
                  </a:lnTo>
                  <a:lnTo>
                    <a:pt x="24" y="534"/>
                  </a:lnTo>
                  <a:lnTo>
                    <a:pt x="14" y="513"/>
                  </a:lnTo>
                  <a:lnTo>
                    <a:pt x="6" y="490"/>
                  </a:lnTo>
                  <a:lnTo>
                    <a:pt x="2" y="468"/>
                  </a:lnTo>
                  <a:lnTo>
                    <a:pt x="0" y="444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05"/>
                  </a:lnTo>
                  <a:lnTo>
                    <a:pt x="6" y="182"/>
                  </a:lnTo>
                  <a:lnTo>
                    <a:pt x="14" y="160"/>
                  </a:lnTo>
                  <a:lnTo>
                    <a:pt x="24" y="139"/>
                  </a:lnTo>
                  <a:lnTo>
                    <a:pt x="36" y="119"/>
                  </a:lnTo>
                  <a:lnTo>
                    <a:pt x="51" y="100"/>
                  </a:lnTo>
                  <a:lnTo>
                    <a:pt x="69" y="83"/>
                  </a:lnTo>
                  <a:lnTo>
                    <a:pt x="88" y="67"/>
                  </a:lnTo>
                  <a:lnTo>
                    <a:pt x="109" y="52"/>
                  </a:lnTo>
                  <a:lnTo>
                    <a:pt x="133" y="39"/>
                  </a:lnTo>
                  <a:lnTo>
                    <a:pt x="159" y="28"/>
                  </a:lnTo>
                  <a:lnTo>
                    <a:pt x="184" y="18"/>
                  </a:lnTo>
                  <a:lnTo>
                    <a:pt x="213" y="10"/>
                  </a:lnTo>
                  <a:lnTo>
                    <a:pt x="241" y="4"/>
                  </a:lnTo>
                  <a:lnTo>
                    <a:pt x="271" y="1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 flipH="1">
              <a:off x="3651811" y="1889267"/>
              <a:ext cx="749159" cy="749159"/>
            </a:xfrm>
            <a:prstGeom prst="ellipse">
              <a:avLst/>
            </a:prstGeom>
            <a:solidFill>
              <a:schemeClr val="bg1">
                <a:lumMod val="5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4041762" y="2107558"/>
              <a:ext cx="2543655" cy="344347"/>
            </a:xfrm>
            <a:custGeom>
              <a:avLst/>
              <a:gdLst>
                <a:gd name="T0" fmla="*/ 4663 w 4965"/>
                <a:gd name="T1" fmla="*/ 0 h 673"/>
                <a:gd name="T2" fmla="*/ 4693 w 4965"/>
                <a:gd name="T3" fmla="*/ 1 h 673"/>
                <a:gd name="T4" fmla="*/ 4753 w 4965"/>
                <a:gd name="T5" fmla="*/ 10 h 673"/>
                <a:gd name="T6" fmla="*/ 4806 w 4965"/>
                <a:gd name="T7" fmla="*/ 28 h 673"/>
                <a:gd name="T8" fmla="*/ 4854 w 4965"/>
                <a:gd name="T9" fmla="*/ 52 h 673"/>
                <a:gd name="T10" fmla="*/ 4896 w 4965"/>
                <a:gd name="T11" fmla="*/ 83 h 673"/>
                <a:gd name="T12" fmla="*/ 4929 w 4965"/>
                <a:gd name="T13" fmla="*/ 119 h 673"/>
                <a:gd name="T14" fmla="*/ 4952 w 4965"/>
                <a:gd name="T15" fmla="*/ 160 h 673"/>
                <a:gd name="T16" fmla="*/ 4964 w 4965"/>
                <a:gd name="T17" fmla="*/ 205 h 673"/>
                <a:gd name="T18" fmla="*/ 4965 w 4965"/>
                <a:gd name="T19" fmla="*/ 444 h 673"/>
                <a:gd name="T20" fmla="*/ 4964 w 4965"/>
                <a:gd name="T21" fmla="*/ 468 h 673"/>
                <a:gd name="T22" fmla="*/ 4952 w 4965"/>
                <a:gd name="T23" fmla="*/ 513 h 673"/>
                <a:gd name="T24" fmla="*/ 4929 w 4965"/>
                <a:gd name="T25" fmla="*/ 553 h 673"/>
                <a:gd name="T26" fmla="*/ 4896 w 4965"/>
                <a:gd name="T27" fmla="*/ 589 h 673"/>
                <a:gd name="T28" fmla="*/ 4854 w 4965"/>
                <a:gd name="T29" fmla="*/ 620 h 673"/>
                <a:gd name="T30" fmla="*/ 4806 w 4965"/>
                <a:gd name="T31" fmla="*/ 644 h 673"/>
                <a:gd name="T32" fmla="*/ 4753 w 4965"/>
                <a:gd name="T33" fmla="*/ 662 h 673"/>
                <a:gd name="T34" fmla="*/ 4693 w 4965"/>
                <a:gd name="T35" fmla="*/ 671 h 673"/>
                <a:gd name="T36" fmla="*/ 302 w 4965"/>
                <a:gd name="T37" fmla="*/ 673 h 673"/>
                <a:gd name="T38" fmla="*/ 271 w 4965"/>
                <a:gd name="T39" fmla="*/ 671 h 673"/>
                <a:gd name="T40" fmla="*/ 213 w 4965"/>
                <a:gd name="T41" fmla="*/ 662 h 673"/>
                <a:gd name="T42" fmla="*/ 159 w 4965"/>
                <a:gd name="T43" fmla="*/ 644 h 673"/>
                <a:gd name="T44" fmla="*/ 109 w 4965"/>
                <a:gd name="T45" fmla="*/ 620 h 673"/>
                <a:gd name="T46" fmla="*/ 69 w 4965"/>
                <a:gd name="T47" fmla="*/ 589 h 673"/>
                <a:gd name="T48" fmla="*/ 36 w 4965"/>
                <a:gd name="T49" fmla="*/ 553 h 673"/>
                <a:gd name="T50" fmla="*/ 14 w 4965"/>
                <a:gd name="T51" fmla="*/ 513 h 673"/>
                <a:gd name="T52" fmla="*/ 2 w 4965"/>
                <a:gd name="T53" fmla="*/ 468 h 673"/>
                <a:gd name="T54" fmla="*/ 0 w 4965"/>
                <a:gd name="T55" fmla="*/ 228 h 673"/>
                <a:gd name="T56" fmla="*/ 2 w 4965"/>
                <a:gd name="T57" fmla="*/ 205 h 673"/>
                <a:gd name="T58" fmla="*/ 14 w 4965"/>
                <a:gd name="T59" fmla="*/ 160 h 673"/>
                <a:gd name="T60" fmla="*/ 36 w 4965"/>
                <a:gd name="T61" fmla="*/ 119 h 673"/>
                <a:gd name="T62" fmla="*/ 69 w 4965"/>
                <a:gd name="T63" fmla="*/ 83 h 673"/>
                <a:gd name="T64" fmla="*/ 109 w 4965"/>
                <a:gd name="T65" fmla="*/ 52 h 673"/>
                <a:gd name="T66" fmla="*/ 159 w 4965"/>
                <a:gd name="T67" fmla="*/ 28 h 673"/>
                <a:gd name="T68" fmla="*/ 213 w 4965"/>
                <a:gd name="T69" fmla="*/ 10 h 673"/>
                <a:gd name="T70" fmla="*/ 271 w 4965"/>
                <a:gd name="T71" fmla="*/ 1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65" h="673">
                  <a:moveTo>
                    <a:pt x="302" y="0"/>
                  </a:moveTo>
                  <a:lnTo>
                    <a:pt x="4663" y="0"/>
                  </a:lnTo>
                  <a:lnTo>
                    <a:pt x="4663" y="0"/>
                  </a:lnTo>
                  <a:lnTo>
                    <a:pt x="4693" y="1"/>
                  </a:lnTo>
                  <a:lnTo>
                    <a:pt x="4723" y="4"/>
                  </a:lnTo>
                  <a:lnTo>
                    <a:pt x="4753" y="10"/>
                  </a:lnTo>
                  <a:lnTo>
                    <a:pt x="4780" y="18"/>
                  </a:lnTo>
                  <a:lnTo>
                    <a:pt x="4806" y="28"/>
                  </a:lnTo>
                  <a:lnTo>
                    <a:pt x="4832" y="39"/>
                  </a:lnTo>
                  <a:lnTo>
                    <a:pt x="4854" y="52"/>
                  </a:lnTo>
                  <a:lnTo>
                    <a:pt x="4877" y="67"/>
                  </a:lnTo>
                  <a:lnTo>
                    <a:pt x="4896" y="83"/>
                  </a:lnTo>
                  <a:lnTo>
                    <a:pt x="4913" y="100"/>
                  </a:lnTo>
                  <a:lnTo>
                    <a:pt x="4929" y="119"/>
                  </a:lnTo>
                  <a:lnTo>
                    <a:pt x="4941" y="139"/>
                  </a:lnTo>
                  <a:lnTo>
                    <a:pt x="4952" y="160"/>
                  </a:lnTo>
                  <a:lnTo>
                    <a:pt x="4959" y="182"/>
                  </a:lnTo>
                  <a:lnTo>
                    <a:pt x="4964" y="205"/>
                  </a:lnTo>
                  <a:lnTo>
                    <a:pt x="4965" y="228"/>
                  </a:lnTo>
                  <a:lnTo>
                    <a:pt x="4965" y="444"/>
                  </a:lnTo>
                  <a:lnTo>
                    <a:pt x="4965" y="444"/>
                  </a:lnTo>
                  <a:lnTo>
                    <a:pt x="4964" y="468"/>
                  </a:lnTo>
                  <a:lnTo>
                    <a:pt x="4959" y="490"/>
                  </a:lnTo>
                  <a:lnTo>
                    <a:pt x="4952" y="513"/>
                  </a:lnTo>
                  <a:lnTo>
                    <a:pt x="4941" y="534"/>
                  </a:lnTo>
                  <a:lnTo>
                    <a:pt x="4929" y="553"/>
                  </a:lnTo>
                  <a:lnTo>
                    <a:pt x="4913" y="572"/>
                  </a:lnTo>
                  <a:lnTo>
                    <a:pt x="4896" y="589"/>
                  </a:lnTo>
                  <a:lnTo>
                    <a:pt x="4877" y="605"/>
                  </a:lnTo>
                  <a:lnTo>
                    <a:pt x="4854" y="620"/>
                  </a:lnTo>
                  <a:lnTo>
                    <a:pt x="4832" y="634"/>
                  </a:lnTo>
                  <a:lnTo>
                    <a:pt x="4806" y="644"/>
                  </a:lnTo>
                  <a:lnTo>
                    <a:pt x="4780" y="655"/>
                  </a:lnTo>
                  <a:lnTo>
                    <a:pt x="4753" y="662"/>
                  </a:lnTo>
                  <a:lnTo>
                    <a:pt x="4723" y="668"/>
                  </a:lnTo>
                  <a:lnTo>
                    <a:pt x="4693" y="671"/>
                  </a:lnTo>
                  <a:lnTo>
                    <a:pt x="4663" y="673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71" y="671"/>
                  </a:lnTo>
                  <a:lnTo>
                    <a:pt x="241" y="668"/>
                  </a:lnTo>
                  <a:lnTo>
                    <a:pt x="213" y="662"/>
                  </a:lnTo>
                  <a:lnTo>
                    <a:pt x="184" y="655"/>
                  </a:lnTo>
                  <a:lnTo>
                    <a:pt x="159" y="644"/>
                  </a:lnTo>
                  <a:lnTo>
                    <a:pt x="133" y="634"/>
                  </a:lnTo>
                  <a:lnTo>
                    <a:pt x="109" y="620"/>
                  </a:lnTo>
                  <a:lnTo>
                    <a:pt x="88" y="605"/>
                  </a:lnTo>
                  <a:lnTo>
                    <a:pt x="69" y="589"/>
                  </a:lnTo>
                  <a:lnTo>
                    <a:pt x="51" y="572"/>
                  </a:lnTo>
                  <a:lnTo>
                    <a:pt x="36" y="553"/>
                  </a:lnTo>
                  <a:lnTo>
                    <a:pt x="24" y="534"/>
                  </a:lnTo>
                  <a:lnTo>
                    <a:pt x="14" y="513"/>
                  </a:lnTo>
                  <a:lnTo>
                    <a:pt x="6" y="490"/>
                  </a:lnTo>
                  <a:lnTo>
                    <a:pt x="2" y="468"/>
                  </a:lnTo>
                  <a:lnTo>
                    <a:pt x="0" y="444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05"/>
                  </a:lnTo>
                  <a:lnTo>
                    <a:pt x="6" y="182"/>
                  </a:lnTo>
                  <a:lnTo>
                    <a:pt x="14" y="160"/>
                  </a:lnTo>
                  <a:lnTo>
                    <a:pt x="24" y="139"/>
                  </a:lnTo>
                  <a:lnTo>
                    <a:pt x="36" y="119"/>
                  </a:lnTo>
                  <a:lnTo>
                    <a:pt x="51" y="100"/>
                  </a:lnTo>
                  <a:lnTo>
                    <a:pt x="69" y="83"/>
                  </a:lnTo>
                  <a:lnTo>
                    <a:pt x="88" y="67"/>
                  </a:lnTo>
                  <a:lnTo>
                    <a:pt x="109" y="52"/>
                  </a:lnTo>
                  <a:lnTo>
                    <a:pt x="133" y="39"/>
                  </a:lnTo>
                  <a:lnTo>
                    <a:pt x="159" y="28"/>
                  </a:lnTo>
                  <a:lnTo>
                    <a:pt x="184" y="18"/>
                  </a:lnTo>
                  <a:lnTo>
                    <a:pt x="213" y="10"/>
                  </a:lnTo>
                  <a:lnTo>
                    <a:pt x="241" y="4"/>
                  </a:lnTo>
                  <a:lnTo>
                    <a:pt x="271" y="1"/>
                  </a:lnTo>
                  <a:lnTo>
                    <a:pt x="3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3701515" y="1938459"/>
              <a:ext cx="649749" cy="649749"/>
            </a:xfrm>
            <a:custGeom>
              <a:avLst/>
              <a:gdLst>
                <a:gd name="T0" fmla="*/ 1266 w 1268"/>
                <a:gd name="T1" fmla="*/ 601 h 1268"/>
                <a:gd name="T2" fmla="*/ 1254 w 1268"/>
                <a:gd name="T3" fmla="*/ 505 h 1268"/>
                <a:gd name="T4" fmla="*/ 1229 w 1268"/>
                <a:gd name="T5" fmla="*/ 415 h 1268"/>
                <a:gd name="T6" fmla="*/ 1190 w 1268"/>
                <a:gd name="T7" fmla="*/ 332 h 1268"/>
                <a:gd name="T8" fmla="*/ 1141 w 1268"/>
                <a:gd name="T9" fmla="*/ 254 h 1268"/>
                <a:gd name="T10" fmla="*/ 1081 w 1268"/>
                <a:gd name="T11" fmla="*/ 185 h 1268"/>
                <a:gd name="T12" fmla="*/ 1012 w 1268"/>
                <a:gd name="T13" fmla="*/ 125 h 1268"/>
                <a:gd name="T14" fmla="*/ 936 w 1268"/>
                <a:gd name="T15" fmla="*/ 76 h 1268"/>
                <a:gd name="T16" fmla="*/ 851 w 1268"/>
                <a:gd name="T17" fmla="*/ 39 h 1268"/>
                <a:gd name="T18" fmla="*/ 761 w 1268"/>
                <a:gd name="T19" fmla="*/ 12 h 1268"/>
                <a:gd name="T20" fmla="*/ 667 w 1268"/>
                <a:gd name="T21" fmla="*/ 0 h 1268"/>
                <a:gd name="T22" fmla="*/ 601 w 1268"/>
                <a:gd name="T23" fmla="*/ 0 h 1268"/>
                <a:gd name="T24" fmla="*/ 505 w 1268"/>
                <a:gd name="T25" fmla="*/ 12 h 1268"/>
                <a:gd name="T26" fmla="*/ 415 w 1268"/>
                <a:gd name="T27" fmla="*/ 39 h 1268"/>
                <a:gd name="T28" fmla="*/ 332 w 1268"/>
                <a:gd name="T29" fmla="*/ 76 h 1268"/>
                <a:gd name="T30" fmla="*/ 254 w 1268"/>
                <a:gd name="T31" fmla="*/ 125 h 1268"/>
                <a:gd name="T32" fmla="*/ 185 w 1268"/>
                <a:gd name="T33" fmla="*/ 185 h 1268"/>
                <a:gd name="T34" fmla="*/ 125 w 1268"/>
                <a:gd name="T35" fmla="*/ 254 h 1268"/>
                <a:gd name="T36" fmla="*/ 76 w 1268"/>
                <a:gd name="T37" fmla="*/ 332 h 1268"/>
                <a:gd name="T38" fmla="*/ 39 w 1268"/>
                <a:gd name="T39" fmla="*/ 415 h 1268"/>
                <a:gd name="T40" fmla="*/ 12 w 1268"/>
                <a:gd name="T41" fmla="*/ 505 h 1268"/>
                <a:gd name="T42" fmla="*/ 0 w 1268"/>
                <a:gd name="T43" fmla="*/ 601 h 1268"/>
                <a:gd name="T44" fmla="*/ 0 w 1268"/>
                <a:gd name="T45" fmla="*/ 667 h 1268"/>
                <a:gd name="T46" fmla="*/ 12 w 1268"/>
                <a:gd name="T47" fmla="*/ 761 h 1268"/>
                <a:gd name="T48" fmla="*/ 39 w 1268"/>
                <a:gd name="T49" fmla="*/ 852 h 1268"/>
                <a:gd name="T50" fmla="*/ 76 w 1268"/>
                <a:gd name="T51" fmla="*/ 936 h 1268"/>
                <a:gd name="T52" fmla="*/ 125 w 1268"/>
                <a:gd name="T53" fmla="*/ 1012 h 1268"/>
                <a:gd name="T54" fmla="*/ 185 w 1268"/>
                <a:gd name="T55" fmla="*/ 1082 h 1268"/>
                <a:gd name="T56" fmla="*/ 254 w 1268"/>
                <a:gd name="T57" fmla="*/ 1141 h 1268"/>
                <a:gd name="T58" fmla="*/ 332 w 1268"/>
                <a:gd name="T59" fmla="*/ 1192 h 1268"/>
                <a:gd name="T60" fmla="*/ 415 w 1268"/>
                <a:gd name="T61" fmla="*/ 1229 h 1268"/>
                <a:gd name="T62" fmla="*/ 505 w 1268"/>
                <a:gd name="T63" fmla="*/ 1254 h 1268"/>
                <a:gd name="T64" fmla="*/ 601 w 1268"/>
                <a:gd name="T65" fmla="*/ 1266 h 1268"/>
                <a:gd name="T66" fmla="*/ 667 w 1268"/>
                <a:gd name="T67" fmla="*/ 1266 h 1268"/>
                <a:gd name="T68" fmla="*/ 761 w 1268"/>
                <a:gd name="T69" fmla="*/ 1254 h 1268"/>
                <a:gd name="T70" fmla="*/ 851 w 1268"/>
                <a:gd name="T71" fmla="*/ 1229 h 1268"/>
                <a:gd name="T72" fmla="*/ 936 w 1268"/>
                <a:gd name="T73" fmla="*/ 1192 h 1268"/>
                <a:gd name="T74" fmla="*/ 1012 w 1268"/>
                <a:gd name="T75" fmla="*/ 1141 h 1268"/>
                <a:gd name="T76" fmla="*/ 1081 w 1268"/>
                <a:gd name="T77" fmla="*/ 1082 h 1268"/>
                <a:gd name="T78" fmla="*/ 1141 w 1268"/>
                <a:gd name="T79" fmla="*/ 1012 h 1268"/>
                <a:gd name="T80" fmla="*/ 1190 w 1268"/>
                <a:gd name="T81" fmla="*/ 936 h 1268"/>
                <a:gd name="T82" fmla="*/ 1229 w 1268"/>
                <a:gd name="T83" fmla="*/ 852 h 1268"/>
                <a:gd name="T84" fmla="*/ 1254 w 1268"/>
                <a:gd name="T85" fmla="*/ 761 h 1268"/>
                <a:gd name="T86" fmla="*/ 1266 w 1268"/>
                <a:gd name="T87" fmla="*/ 667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68" h="1268">
                  <a:moveTo>
                    <a:pt x="1268" y="634"/>
                  </a:moveTo>
                  <a:lnTo>
                    <a:pt x="1268" y="634"/>
                  </a:lnTo>
                  <a:lnTo>
                    <a:pt x="1266" y="601"/>
                  </a:lnTo>
                  <a:lnTo>
                    <a:pt x="1263" y="568"/>
                  </a:lnTo>
                  <a:lnTo>
                    <a:pt x="1260" y="537"/>
                  </a:lnTo>
                  <a:lnTo>
                    <a:pt x="1254" y="505"/>
                  </a:lnTo>
                  <a:lnTo>
                    <a:pt x="1247" y="475"/>
                  </a:lnTo>
                  <a:lnTo>
                    <a:pt x="1239" y="445"/>
                  </a:lnTo>
                  <a:lnTo>
                    <a:pt x="1229" y="415"/>
                  </a:lnTo>
                  <a:lnTo>
                    <a:pt x="1217" y="387"/>
                  </a:lnTo>
                  <a:lnTo>
                    <a:pt x="1205" y="359"/>
                  </a:lnTo>
                  <a:lnTo>
                    <a:pt x="1190" y="332"/>
                  </a:lnTo>
                  <a:lnTo>
                    <a:pt x="1175" y="305"/>
                  </a:lnTo>
                  <a:lnTo>
                    <a:pt x="1159" y="279"/>
                  </a:lnTo>
                  <a:lnTo>
                    <a:pt x="1141" y="254"/>
                  </a:lnTo>
                  <a:lnTo>
                    <a:pt x="1123" y="230"/>
                  </a:lnTo>
                  <a:lnTo>
                    <a:pt x="1103" y="208"/>
                  </a:lnTo>
                  <a:lnTo>
                    <a:pt x="1081" y="185"/>
                  </a:lnTo>
                  <a:lnTo>
                    <a:pt x="1060" y="164"/>
                  </a:lnTo>
                  <a:lnTo>
                    <a:pt x="1036" y="145"/>
                  </a:lnTo>
                  <a:lnTo>
                    <a:pt x="1012" y="125"/>
                  </a:lnTo>
                  <a:lnTo>
                    <a:pt x="988" y="107"/>
                  </a:lnTo>
                  <a:lnTo>
                    <a:pt x="963" y="91"/>
                  </a:lnTo>
                  <a:lnTo>
                    <a:pt x="936" y="76"/>
                  </a:lnTo>
                  <a:lnTo>
                    <a:pt x="909" y="63"/>
                  </a:lnTo>
                  <a:lnTo>
                    <a:pt x="881" y="49"/>
                  </a:lnTo>
                  <a:lnTo>
                    <a:pt x="851" y="39"/>
                  </a:lnTo>
                  <a:lnTo>
                    <a:pt x="822" y="28"/>
                  </a:lnTo>
                  <a:lnTo>
                    <a:pt x="792" y="19"/>
                  </a:lnTo>
                  <a:lnTo>
                    <a:pt x="761" y="12"/>
                  </a:lnTo>
                  <a:lnTo>
                    <a:pt x="729" y="7"/>
                  </a:lnTo>
                  <a:lnTo>
                    <a:pt x="698" y="3"/>
                  </a:lnTo>
                  <a:lnTo>
                    <a:pt x="667" y="0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601" y="0"/>
                  </a:lnTo>
                  <a:lnTo>
                    <a:pt x="568" y="3"/>
                  </a:lnTo>
                  <a:lnTo>
                    <a:pt x="537" y="7"/>
                  </a:lnTo>
                  <a:lnTo>
                    <a:pt x="505" y="12"/>
                  </a:lnTo>
                  <a:lnTo>
                    <a:pt x="475" y="19"/>
                  </a:lnTo>
                  <a:lnTo>
                    <a:pt x="445" y="28"/>
                  </a:lnTo>
                  <a:lnTo>
                    <a:pt x="415" y="39"/>
                  </a:lnTo>
                  <a:lnTo>
                    <a:pt x="387" y="49"/>
                  </a:lnTo>
                  <a:lnTo>
                    <a:pt x="359" y="63"/>
                  </a:lnTo>
                  <a:lnTo>
                    <a:pt x="332" y="76"/>
                  </a:lnTo>
                  <a:lnTo>
                    <a:pt x="305" y="91"/>
                  </a:lnTo>
                  <a:lnTo>
                    <a:pt x="279" y="107"/>
                  </a:lnTo>
                  <a:lnTo>
                    <a:pt x="254" y="125"/>
                  </a:lnTo>
                  <a:lnTo>
                    <a:pt x="230" y="145"/>
                  </a:lnTo>
                  <a:lnTo>
                    <a:pt x="208" y="164"/>
                  </a:lnTo>
                  <a:lnTo>
                    <a:pt x="185" y="185"/>
                  </a:lnTo>
                  <a:lnTo>
                    <a:pt x="164" y="208"/>
                  </a:lnTo>
                  <a:lnTo>
                    <a:pt x="145" y="230"/>
                  </a:lnTo>
                  <a:lnTo>
                    <a:pt x="125" y="254"/>
                  </a:lnTo>
                  <a:lnTo>
                    <a:pt x="107" y="279"/>
                  </a:lnTo>
                  <a:lnTo>
                    <a:pt x="91" y="305"/>
                  </a:lnTo>
                  <a:lnTo>
                    <a:pt x="76" y="332"/>
                  </a:lnTo>
                  <a:lnTo>
                    <a:pt x="63" y="359"/>
                  </a:lnTo>
                  <a:lnTo>
                    <a:pt x="49" y="387"/>
                  </a:lnTo>
                  <a:lnTo>
                    <a:pt x="39" y="415"/>
                  </a:lnTo>
                  <a:lnTo>
                    <a:pt x="28" y="445"/>
                  </a:lnTo>
                  <a:lnTo>
                    <a:pt x="19" y="475"/>
                  </a:lnTo>
                  <a:lnTo>
                    <a:pt x="12" y="505"/>
                  </a:lnTo>
                  <a:lnTo>
                    <a:pt x="7" y="537"/>
                  </a:lnTo>
                  <a:lnTo>
                    <a:pt x="3" y="568"/>
                  </a:lnTo>
                  <a:lnTo>
                    <a:pt x="0" y="601"/>
                  </a:lnTo>
                  <a:lnTo>
                    <a:pt x="0" y="634"/>
                  </a:lnTo>
                  <a:lnTo>
                    <a:pt x="0" y="634"/>
                  </a:lnTo>
                  <a:lnTo>
                    <a:pt x="0" y="667"/>
                  </a:lnTo>
                  <a:lnTo>
                    <a:pt x="3" y="698"/>
                  </a:lnTo>
                  <a:lnTo>
                    <a:pt x="7" y="729"/>
                  </a:lnTo>
                  <a:lnTo>
                    <a:pt x="12" y="761"/>
                  </a:lnTo>
                  <a:lnTo>
                    <a:pt x="19" y="792"/>
                  </a:lnTo>
                  <a:lnTo>
                    <a:pt x="28" y="822"/>
                  </a:lnTo>
                  <a:lnTo>
                    <a:pt x="39" y="852"/>
                  </a:lnTo>
                  <a:lnTo>
                    <a:pt x="49" y="880"/>
                  </a:lnTo>
                  <a:lnTo>
                    <a:pt x="63" y="909"/>
                  </a:lnTo>
                  <a:lnTo>
                    <a:pt x="76" y="936"/>
                  </a:lnTo>
                  <a:lnTo>
                    <a:pt x="91" y="963"/>
                  </a:lnTo>
                  <a:lnTo>
                    <a:pt x="107" y="988"/>
                  </a:lnTo>
                  <a:lnTo>
                    <a:pt x="125" y="1012"/>
                  </a:lnTo>
                  <a:lnTo>
                    <a:pt x="145" y="1036"/>
                  </a:lnTo>
                  <a:lnTo>
                    <a:pt x="164" y="1060"/>
                  </a:lnTo>
                  <a:lnTo>
                    <a:pt x="185" y="1082"/>
                  </a:lnTo>
                  <a:lnTo>
                    <a:pt x="208" y="1103"/>
                  </a:lnTo>
                  <a:lnTo>
                    <a:pt x="230" y="1123"/>
                  </a:lnTo>
                  <a:lnTo>
                    <a:pt x="254" y="1141"/>
                  </a:lnTo>
                  <a:lnTo>
                    <a:pt x="279" y="1159"/>
                  </a:lnTo>
                  <a:lnTo>
                    <a:pt x="305" y="1175"/>
                  </a:lnTo>
                  <a:lnTo>
                    <a:pt x="332" y="1192"/>
                  </a:lnTo>
                  <a:lnTo>
                    <a:pt x="359" y="1205"/>
                  </a:lnTo>
                  <a:lnTo>
                    <a:pt x="387" y="1217"/>
                  </a:lnTo>
                  <a:lnTo>
                    <a:pt x="415" y="1229"/>
                  </a:lnTo>
                  <a:lnTo>
                    <a:pt x="445" y="1239"/>
                  </a:lnTo>
                  <a:lnTo>
                    <a:pt x="475" y="1247"/>
                  </a:lnTo>
                  <a:lnTo>
                    <a:pt x="505" y="1254"/>
                  </a:lnTo>
                  <a:lnTo>
                    <a:pt x="537" y="1260"/>
                  </a:lnTo>
                  <a:lnTo>
                    <a:pt x="568" y="1265"/>
                  </a:lnTo>
                  <a:lnTo>
                    <a:pt x="601" y="1266"/>
                  </a:lnTo>
                  <a:lnTo>
                    <a:pt x="634" y="1268"/>
                  </a:lnTo>
                  <a:lnTo>
                    <a:pt x="634" y="1268"/>
                  </a:lnTo>
                  <a:lnTo>
                    <a:pt x="667" y="1266"/>
                  </a:lnTo>
                  <a:lnTo>
                    <a:pt x="698" y="1265"/>
                  </a:lnTo>
                  <a:lnTo>
                    <a:pt x="729" y="1260"/>
                  </a:lnTo>
                  <a:lnTo>
                    <a:pt x="761" y="1254"/>
                  </a:lnTo>
                  <a:lnTo>
                    <a:pt x="792" y="1247"/>
                  </a:lnTo>
                  <a:lnTo>
                    <a:pt x="822" y="1239"/>
                  </a:lnTo>
                  <a:lnTo>
                    <a:pt x="851" y="1229"/>
                  </a:lnTo>
                  <a:lnTo>
                    <a:pt x="881" y="1217"/>
                  </a:lnTo>
                  <a:lnTo>
                    <a:pt x="909" y="1205"/>
                  </a:lnTo>
                  <a:lnTo>
                    <a:pt x="936" y="1192"/>
                  </a:lnTo>
                  <a:lnTo>
                    <a:pt x="963" y="1175"/>
                  </a:lnTo>
                  <a:lnTo>
                    <a:pt x="988" y="1159"/>
                  </a:lnTo>
                  <a:lnTo>
                    <a:pt x="1012" y="1141"/>
                  </a:lnTo>
                  <a:lnTo>
                    <a:pt x="1036" y="1123"/>
                  </a:lnTo>
                  <a:lnTo>
                    <a:pt x="1060" y="1103"/>
                  </a:lnTo>
                  <a:lnTo>
                    <a:pt x="1081" y="1082"/>
                  </a:lnTo>
                  <a:lnTo>
                    <a:pt x="1103" y="1060"/>
                  </a:lnTo>
                  <a:lnTo>
                    <a:pt x="1123" y="1036"/>
                  </a:lnTo>
                  <a:lnTo>
                    <a:pt x="1141" y="1012"/>
                  </a:lnTo>
                  <a:lnTo>
                    <a:pt x="1159" y="988"/>
                  </a:lnTo>
                  <a:lnTo>
                    <a:pt x="1175" y="963"/>
                  </a:lnTo>
                  <a:lnTo>
                    <a:pt x="1190" y="936"/>
                  </a:lnTo>
                  <a:lnTo>
                    <a:pt x="1205" y="909"/>
                  </a:lnTo>
                  <a:lnTo>
                    <a:pt x="1217" y="880"/>
                  </a:lnTo>
                  <a:lnTo>
                    <a:pt x="1229" y="852"/>
                  </a:lnTo>
                  <a:lnTo>
                    <a:pt x="1239" y="822"/>
                  </a:lnTo>
                  <a:lnTo>
                    <a:pt x="1247" y="792"/>
                  </a:lnTo>
                  <a:lnTo>
                    <a:pt x="1254" y="761"/>
                  </a:lnTo>
                  <a:lnTo>
                    <a:pt x="1260" y="729"/>
                  </a:lnTo>
                  <a:lnTo>
                    <a:pt x="1263" y="698"/>
                  </a:lnTo>
                  <a:lnTo>
                    <a:pt x="1266" y="667"/>
                  </a:lnTo>
                  <a:lnTo>
                    <a:pt x="1268" y="634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3701515" y="1938459"/>
              <a:ext cx="649749" cy="649749"/>
            </a:xfrm>
            <a:custGeom>
              <a:avLst/>
              <a:gdLst>
                <a:gd name="T0" fmla="*/ 1266 w 1268"/>
                <a:gd name="T1" fmla="*/ 601 h 1268"/>
                <a:gd name="T2" fmla="*/ 1254 w 1268"/>
                <a:gd name="T3" fmla="*/ 505 h 1268"/>
                <a:gd name="T4" fmla="*/ 1229 w 1268"/>
                <a:gd name="T5" fmla="*/ 415 h 1268"/>
                <a:gd name="T6" fmla="*/ 1190 w 1268"/>
                <a:gd name="T7" fmla="*/ 332 h 1268"/>
                <a:gd name="T8" fmla="*/ 1141 w 1268"/>
                <a:gd name="T9" fmla="*/ 254 h 1268"/>
                <a:gd name="T10" fmla="*/ 1081 w 1268"/>
                <a:gd name="T11" fmla="*/ 185 h 1268"/>
                <a:gd name="T12" fmla="*/ 1012 w 1268"/>
                <a:gd name="T13" fmla="*/ 125 h 1268"/>
                <a:gd name="T14" fmla="*/ 936 w 1268"/>
                <a:gd name="T15" fmla="*/ 76 h 1268"/>
                <a:gd name="T16" fmla="*/ 851 w 1268"/>
                <a:gd name="T17" fmla="*/ 39 h 1268"/>
                <a:gd name="T18" fmla="*/ 761 w 1268"/>
                <a:gd name="T19" fmla="*/ 12 h 1268"/>
                <a:gd name="T20" fmla="*/ 667 w 1268"/>
                <a:gd name="T21" fmla="*/ 0 h 1268"/>
                <a:gd name="T22" fmla="*/ 601 w 1268"/>
                <a:gd name="T23" fmla="*/ 0 h 1268"/>
                <a:gd name="T24" fmla="*/ 505 w 1268"/>
                <a:gd name="T25" fmla="*/ 12 h 1268"/>
                <a:gd name="T26" fmla="*/ 415 w 1268"/>
                <a:gd name="T27" fmla="*/ 39 h 1268"/>
                <a:gd name="T28" fmla="*/ 332 w 1268"/>
                <a:gd name="T29" fmla="*/ 76 h 1268"/>
                <a:gd name="T30" fmla="*/ 254 w 1268"/>
                <a:gd name="T31" fmla="*/ 125 h 1268"/>
                <a:gd name="T32" fmla="*/ 185 w 1268"/>
                <a:gd name="T33" fmla="*/ 185 h 1268"/>
                <a:gd name="T34" fmla="*/ 125 w 1268"/>
                <a:gd name="T35" fmla="*/ 254 h 1268"/>
                <a:gd name="T36" fmla="*/ 76 w 1268"/>
                <a:gd name="T37" fmla="*/ 332 h 1268"/>
                <a:gd name="T38" fmla="*/ 39 w 1268"/>
                <a:gd name="T39" fmla="*/ 415 h 1268"/>
                <a:gd name="T40" fmla="*/ 12 w 1268"/>
                <a:gd name="T41" fmla="*/ 505 h 1268"/>
                <a:gd name="T42" fmla="*/ 0 w 1268"/>
                <a:gd name="T43" fmla="*/ 601 h 1268"/>
                <a:gd name="T44" fmla="*/ 0 w 1268"/>
                <a:gd name="T45" fmla="*/ 667 h 1268"/>
                <a:gd name="T46" fmla="*/ 12 w 1268"/>
                <a:gd name="T47" fmla="*/ 761 h 1268"/>
                <a:gd name="T48" fmla="*/ 39 w 1268"/>
                <a:gd name="T49" fmla="*/ 852 h 1268"/>
                <a:gd name="T50" fmla="*/ 76 w 1268"/>
                <a:gd name="T51" fmla="*/ 936 h 1268"/>
                <a:gd name="T52" fmla="*/ 125 w 1268"/>
                <a:gd name="T53" fmla="*/ 1012 h 1268"/>
                <a:gd name="T54" fmla="*/ 185 w 1268"/>
                <a:gd name="T55" fmla="*/ 1082 h 1268"/>
                <a:gd name="T56" fmla="*/ 254 w 1268"/>
                <a:gd name="T57" fmla="*/ 1141 h 1268"/>
                <a:gd name="T58" fmla="*/ 332 w 1268"/>
                <a:gd name="T59" fmla="*/ 1192 h 1268"/>
                <a:gd name="T60" fmla="*/ 415 w 1268"/>
                <a:gd name="T61" fmla="*/ 1229 h 1268"/>
                <a:gd name="T62" fmla="*/ 505 w 1268"/>
                <a:gd name="T63" fmla="*/ 1254 h 1268"/>
                <a:gd name="T64" fmla="*/ 601 w 1268"/>
                <a:gd name="T65" fmla="*/ 1266 h 1268"/>
                <a:gd name="T66" fmla="*/ 667 w 1268"/>
                <a:gd name="T67" fmla="*/ 1266 h 1268"/>
                <a:gd name="T68" fmla="*/ 761 w 1268"/>
                <a:gd name="T69" fmla="*/ 1254 h 1268"/>
                <a:gd name="T70" fmla="*/ 851 w 1268"/>
                <a:gd name="T71" fmla="*/ 1229 h 1268"/>
                <a:gd name="T72" fmla="*/ 936 w 1268"/>
                <a:gd name="T73" fmla="*/ 1192 h 1268"/>
                <a:gd name="T74" fmla="*/ 1012 w 1268"/>
                <a:gd name="T75" fmla="*/ 1141 h 1268"/>
                <a:gd name="T76" fmla="*/ 1081 w 1268"/>
                <a:gd name="T77" fmla="*/ 1082 h 1268"/>
                <a:gd name="T78" fmla="*/ 1141 w 1268"/>
                <a:gd name="T79" fmla="*/ 1012 h 1268"/>
                <a:gd name="T80" fmla="*/ 1190 w 1268"/>
                <a:gd name="T81" fmla="*/ 936 h 1268"/>
                <a:gd name="T82" fmla="*/ 1229 w 1268"/>
                <a:gd name="T83" fmla="*/ 852 h 1268"/>
                <a:gd name="T84" fmla="*/ 1254 w 1268"/>
                <a:gd name="T85" fmla="*/ 761 h 1268"/>
                <a:gd name="T86" fmla="*/ 1266 w 1268"/>
                <a:gd name="T87" fmla="*/ 667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68" h="1268">
                  <a:moveTo>
                    <a:pt x="1268" y="634"/>
                  </a:moveTo>
                  <a:lnTo>
                    <a:pt x="1268" y="634"/>
                  </a:lnTo>
                  <a:lnTo>
                    <a:pt x="1266" y="601"/>
                  </a:lnTo>
                  <a:lnTo>
                    <a:pt x="1263" y="568"/>
                  </a:lnTo>
                  <a:lnTo>
                    <a:pt x="1260" y="537"/>
                  </a:lnTo>
                  <a:lnTo>
                    <a:pt x="1254" y="505"/>
                  </a:lnTo>
                  <a:lnTo>
                    <a:pt x="1247" y="475"/>
                  </a:lnTo>
                  <a:lnTo>
                    <a:pt x="1239" y="445"/>
                  </a:lnTo>
                  <a:lnTo>
                    <a:pt x="1229" y="415"/>
                  </a:lnTo>
                  <a:lnTo>
                    <a:pt x="1217" y="387"/>
                  </a:lnTo>
                  <a:lnTo>
                    <a:pt x="1205" y="359"/>
                  </a:lnTo>
                  <a:lnTo>
                    <a:pt x="1190" y="332"/>
                  </a:lnTo>
                  <a:lnTo>
                    <a:pt x="1175" y="305"/>
                  </a:lnTo>
                  <a:lnTo>
                    <a:pt x="1159" y="279"/>
                  </a:lnTo>
                  <a:lnTo>
                    <a:pt x="1141" y="254"/>
                  </a:lnTo>
                  <a:lnTo>
                    <a:pt x="1123" y="230"/>
                  </a:lnTo>
                  <a:lnTo>
                    <a:pt x="1103" y="208"/>
                  </a:lnTo>
                  <a:lnTo>
                    <a:pt x="1081" y="185"/>
                  </a:lnTo>
                  <a:lnTo>
                    <a:pt x="1060" y="164"/>
                  </a:lnTo>
                  <a:lnTo>
                    <a:pt x="1036" y="145"/>
                  </a:lnTo>
                  <a:lnTo>
                    <a:pt x="1012" y="125"/>
                  </a:lnTo>
                  <a:lnTo>
                    <a:pt x="988" y="107"/>
                  </a:lnTo>
                  <a:lnTo>
                    <a:pt x="963" y="91"/>
                  </a:lnTo>
                  <a:lnTo>
                    <a:pt x="936" y="76"/>
                  </a:lnTo>
                  <a:lnTo>
                    <a:pt x="909" y="63"/>
                  </a:lnTo>
                  <a:lnTo>
                    <a:pt x="881" y="49"/>
                  </a:lnTo>
                  <a:lnTo>
                    <a:pt x="851" y="39"/>
                  </a:lnTo>
                  <a:lnTo>
                    <a:pt x="822" y="28"/>
                  </a:lnTo>
                  <a:lnTo>
                    <a:pt x="792" y="19"/>
                  </a:lnTo>
                  <a:lnTo>
                    <a:pt x="761" y="12"/>
                  </a:lnTo>
                  <a:lnTo>
                    <a:pt x="729" y="7"/>
                  </a:lnTo>
                  <a:lnTo>
                    <a:pt x="698" y="3"/>
                  </a:lnTo>
                  <a:lnTo>
                    <a:pt x="667" y="0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601" y="0"/>
                  </a:lnTo>
                  <a:lnTo>
                    <a:pt x="568" y="3"/>
                  </a:lnTo>
                  <a:lnTo>
                    <a:pt x="537" y="7"/>
                  </a:lnTo>
                  <a:lnTo>
                    <a:pt x="505" y="12"/>
                  </a:lnTo>
                  <a:lnTo>
                    <a:pt x="475" y="19"/>
                  </a:lnTo>
                  <a:lnTo>
                    <a:pt x="445" y="28"/>
                  </a:lnTo>
                  <a:lnTo>
                    <a:pt x="415" y="39"/>
                  </a:lnTo>
                  <a:lnTo>
                    <a:pt x="387" y="49"/>
                  </a:lnTo>
                  <a:lnTo>
                    <a:pt x="359" y="63"/>
                  </a:lnTo>
                  <a:lnTo>
                    <a:pt x="332" y="76"/>
                  </a:lnTo>
                  <a:lnTo>
                    <a:pt x="305" y="91"/>
                  </a:lnTo>
                  <a:lnTo>
                    <a:pt x="279" y="107"/>
                  </a:lnTo>
                  <a:lnTo>
                    <a:pt x="254" y="125"/>
                  </a:lnTo>
                  <a:lnTo>
                    <a:pt x="230" y="145"/>
                  </a:lnTo>
                  <a:lnTo>
                    <a:pt x="208" y="164"/>
                  </a:lnTo>
                  <a:lnTo>
                    <a:pt x="185" y="185"/>
                  </a:lnTo>
                  <a:lnTo>
                    <a:pt x="164" y="208"/>
                  </a:lnTo>
                  <a:lnTo>
                    <a:pt x="145" y="230"/>
                  </a:lnTo>
                  <a:lnTo>
                    <a:pt x="125" y="254"/>
                  </a:lnTo>
                  <a:lnTo>
                    <a:pt x="107" y="279"/>
                  </a:lnTo>
                  <a:lnTo>
                    <a:pt x="91" y="305"/>
                  </a:lnTo>
                  <a:lnTo>
                    <a:pt x="76" y="332"/>
                  </a:lnTo>
                  <a:lnTo>
                    <a:pt x="63" y="359"/>
                  </a:lnTo>
                  <a:lnTo>
                    <a:pt x="49" y="387"/>
                  </a:lnTo>
                  <a:lnTo>
                    <a:pt x="39" y="415"/>
                  </a:lnTo>
                  <a:lnTo>
                    <a:pt x="28" y="445"/>
                  </a:lnTo>
                  <a:lnTo>
                    <a:pt x="19" y="475"/>
                  </a:lnTo>
                  <a:lnTo>
                    <a:pt x="12" y="505"/>
                  </a:lnTo>
                  <a:lnTo>
                    <a:pt x="7" y="537"/>
                  </a:lnTo>
                  <a:lnTo>
                    <a:pt x="3" y="568"/>
                  </a:lnTo>
                  <a:lnTo>
                    <a:pt x="0" y="601"/>
                  </a:lnTo>
                  <a:lnTo>
                    <a:pt x="0" y="634"/>
                  </a:lnTo>
                  <a:lnTo>
                    <a:pt x="0" y="634"/>
                  </a:lnTo>
                  <a:lnTo>
                    <a:pt x="0" y="667"/>
                  </a:lnTo>
                  <a:lnTo>
                    <a:pt x="3" y="698"/>
                  </a:lnTo>
                  <a:lnTo>
                    <a:pt x="7" y="729"/>
                  </a:lnTo>
                  <a:lnTo>
                    <a:pt x="12" y="761"/>
                  </a:lnTo>
                  <a:lnTo>
                    <a:pt x="19" y="792"/>
                  </a:lnTo>
                  <a:lnTo>
                    <a:pt x="28" y="822"/>
                  </a:lnTo>
                  <a:lnTo>
                    <a:pt x="39" y="852"/>
                  </a:lnTo>
                  <a:lnTo>
                    <a:pt x="49" y="880"/>
                  </a:lnTo>
                  <a:lnTo>
                    <a:pt x="63" y="909"/>
                  </a:lnTo>
                  <a:lnTo>
                    <a:pt x="76" y="936"/>
                  </a:lnTo>
                  <a:lnTo>
                    <a:pt x="91" y="963"/>
                  </a:lnTo>
                  <a:lnTo>
                    <a:pt x="107" y="988"/>
                  </a:lnTo>
                  <a:lnTo>
                    <a:pt x="125" y="1012"/>
                  </a:lnTo>
                  <a:lnTo>
                    <a:pt x="145" y="1036"/>
                  </a:lnTo>
                  <a:lnTo>
                    <a:pt x="164" y="1060"/>
                  </a:lnTo>
                  <a:lnTo>
                    <a:pt x="185" y="1082"/>
                  </a:lnTo>
                  <a:lnTo>
                    <a:pt x="208" y="1103"/>
                  </a:lnTo>
                  <a:lnTo>
                    <a:pt x="230" y="1123"/>
                  </a:lnTo>
                  <a:lnTo>
                    <a:pt x="254" y="1141"/>
                  </a:lnTo>
                  <a:lnTo>
                    <a:pt x="279" y="1159"/>
                  </a:lnTo>
                  <a:lnTo>
                    <a:pt x="305" y="1175"/>
                  </a:lnTo>
                  <a:lnTo>
                    <a:pt x="332" y="1192"/>
                  </a:lnTo>
                  <a:lnTo>
                    <a:pt x="359" y="1205"/>
                  </a:lnTo>
                  <a:lnTo>
                    <a:pt x="387" y="1217"/>
                  </a:lnTo>
                  <a:lnTo>
                    <a:pt x="415" y="1229"/>
                  </a:lnTo>
                  <a:lnTo>
                    <a:pt x="445" y="1239"/>
                  </a:lnTo>
                  <a:lnTo>
                    <a:pt x="475" y="1247"/>
                  </a:lnTo>
                  <a:lnTo>
                    <a:pt x="505" y="1254"/>
                  </a:lnTo>
                  <a:lnTo>
                    <a:pt x="537" y="1260"/>
                  </a:lnTo>
                  <a:lnTo>
                    <a:pt x="568" y="1265"/>
                  </a:lnTo>
                  <a:lnTo>
                    <a:pt x="601" y="1266"/>
                  </a:lnTo>
                  <a:lnTo>
                    <a:pt x="634" y="1268"/>
                  </a:lnTo>
                  <a:lnTo>
                    <a:pt x="634" y="1268"/>
                  </a:lnTo>
                  <a:lnTo>
                    <a:pt x="667" y="1266"/>
                  </a:lnTo>
                  <a:lnTo>
                    <a:pt x="698" y="1265"/>
                  </a:lnTo>
                  <a:lnTo>
                    <a:pt x="729" y="1260"/>
                  </a:lnTo>
                  <a:lnTo>
                    <a:pt x="761" y="1254"/>
                  </a:lnTo>
                  <a:lnTo>
                    <a:pt x="792" y="1247"/>
                  </a:lnTo>
                  <a:lnTo>
                    <a:pt x="822" y="1239"/>
                  </a:lnTo>
                  <a:lnTo>
                    <a:pt x="851" y="1229"/>
                  </a:lnTo>
                  <a:lnTo>
                    <a:pt x="881" y="1217"/>
                  </a:lnTo>
                  <a:lnTo>
                    <a:pt x="909" y="1205"/>
                  </a:lnTo>
                  <a:lnTo>
                    <a:pt x="936" y="1192"/>
                  </a:lnTo>
                  <a:lnTo>
                    <a:pt x="963" y="1175"/>
                  </a:lnTo>
                  <a:lnTo>
                    <a:pt x="988" y="1159"/>
                  </a:lnTo>
                  <a:lnTo>
                    <a:pt x="1012" y="1141"/>
                  </a:lnTo>
                  <a:lnTo>
                    <a:pt x="1036" y="1123"/>
                  </a:lnTo>
                  <a:lnTo>
                    <a:pt x="1060" y="1103"/>
                  </a:lnTo>
                  <a:lnTo>
                    <a:pt x="1081" y="1082"/>
                  </a:lnTo>
                  <a:lnTo>
                    <a:pt x="1103" y="1060"/>
                  </a:lnTo>
                  <a:lnTo>
                    <a:pt x="1123" y="1036"/>
                  </a:lnTo>
                  <a:lnTo>
                    <a:pt x="1141" y="1012"/>
                  </a:lnTo>
                  <a:lnTo>
                    <a:pt x="1159" y="988"/>
                  </a:lnTo>
                  <a:lnTo>
                    <a:pt x="1175" y="963"/>
                  </a:lnTo>
                  <a:lnTo>
                    <a:pt x="1190" y="936"/>
                  </a:lnTo>
                  <a:lnTo>
                    <a:pt x="1205" y="909"/>
                  </a:lnTo>
                  <a:lnTo>
                    <a:pt x="1217" y="880"/>
                  </a:lnTo>
                  <a:lnTo>
                    <a:pt x="1229" y="852"/>
                  </a:lnTo>
                  <a:lnTo>
                    <a:pt x="1239" y="822"/>
                  </a:lnTo>
                  <a:lnTo>
                    <a:pt x="1247" y="792"/>
                  </a:lnTo>
                  <a:lnTo>
                    <a:pt x="1254" y="761"/>
                  </a:lnTo>
                  <a:lnTo>
                    <a:pt x="1260" y="729"/>
                  </a:lnTo>
                  <a:lnTo>
                    <a:pt x="1263" y="698"/>
                  </a:lnTo>
                  <a:lnTo>
                    <a:pt x="1266" y="667"/>
                  </a:lnTo>
                  <a:lnTo>
                    <a:pt x="1268" y="6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3785552" y="2022496"/>
              <a:ext cx="481675" cy="481675"/>
            </a:xfrm>
            <a:custGeom>
              <a:avLst/>
              <a:gdLst>
                <a:gd name="T0" fmla="*/ 940 w 940"/>
                <a:gd name="T1" fmla="*/ 447 h 940"/>
                <a:gd name="T2" fmla="*/ 931 w 940"/>
                <a:gd name="T3" fmla="*/ 375 h 940"/>
                <a:gd name="T4" fmla="*/ 912 w 940"/>
                <a:gd name="T5" fmla="*/ 309 h 940"/>
                <a:gd name="T6" fmla="*/ 883 w 940"/>
                <a:gd name="T7" fmla="*/ 246 h 940"/>
                <a:gd name="T8" fmla="*/ 848 w 940"/>
                <a:gd name="T9" fmla="*/ 190 h 940"/>
                <a:gd name="T10" fmla="*/ 803 w 940"/>
                <a:gd name="T11" fmla="*/ 137 h 940"/>
                <a:gd name="T12" fmla="*/ 752 w 940"/>
                <a:gd name="T13" fmla="*/ 94 h 940"/>
                <a:gd name="T14" fmla="*/ 695 w 940"/>
                <a:gd name="T15" fmla="*/ 57 h 940"/>
                <a:gd name="T16" fmla="*/ 632 w 940"/>
                <a:gd name="T17" fmla="*/ 28 h 940"/>
                <a:gd name="T18" fmla="*/ 565 w 940"/>
                <a:gd name="T19" fmla="*/ 10 h 940"/>
                <a:gd name="T20" fmla="*/ 495 w 940"/>
                <a:gd name="T21" fmla="*/ 1 h 940"/>
                <a:gd name="T22" fmla="*/ 447 w 940"/>
                <a:gd name="T23" fmla="*/ 1 h 940"/>
                <a:gd name="T24" fmla="*/ 375 w 940"/>
                <a:gd name="T25" fmla="*/ 10 h 940"/>
                <a:gd name="T26" fmla="*/ 309 w 940"/>
                <a:gd name="T27" fmla="*/ 28 h 940"/>
                <a:gd name="T28" fmla="*/ 246 w 940"/>
                <a:gd name="T29" fmla="*/ 57 h 940"/>
                <a:gd name="T30" fmla="*/ 190 w 940"/>
                <a:gd name="T31" fmla="*/ 94 h 940"/>
                <a:gd name="T32" fmla="*/ 137 w 940"/>
                <a:gd name="T33" fmla="*/ 137 h 940"/>
                <a:gd name="T34" fmla="*/ 94 w 940"/>
                <a:gd name="T35" fmla="*/ 190 h 940"/>
                <a:gd name="T36" fmla="*/ 57 w 940"/>
                <a:gd name="T37" fmla="*/ 246 h 940"/>
                <a:gd name="T38" fmla="*/ 28 w 940"/>
                <a:gd name="T39" fmla="*/ 309 h 940"/>
                <a:gd name="T40" fmla="*/ 10 w 940"/>
                <a:gd name="T41" fmla="*/ 375 h 940"/>
                <a:gd name="T42" fmla="*/ 1 w 940"/>
                <a:gd name="T43" fmla="*/ 447 h 940"/>
                <a:gd name="T44" fmla="*/ 1 w 940"/>
                <a:gd name="T45" fmla="*/ 495 h 940"/>
                <a:gd name="T46" fmla="*/ 10 w 940"/>
                <a:gd name="T47" fmla="*/ 565 h 940"/>
                <a:gd name="T48" fmla="*/ 28 w 940"/>
                <a:gd name="T49" fmla="*/ 632 h 940"/>
                <a:gd name="T50" fmla="*/ 57 w 940"/>
                <a:gd name="T51" fmla="*/ 695 h 940"/>
                <a:gd name="T52" fmla="*/ 94 w 940"/>
                <a:gd name="T53" fmla="*/ 752 h 940"/>
                <a:gd name="T54" fmla="*/ 137 w 940"/>
                <a:gd name="T55" fmla="*/ 803 h 940"/>
                <a:gd name="T56" fmla="*/ 190 w 940"/>
                <a:gd name="T57" fmla="*/ 848 h 940"/>
                <a:gd name="T58" fmla="*/ 246 w 940"/>
                <a:gd name="T59" fmla="*/ 883 h 940"/>
                <a:gd name="T60" fmla="*/ 309 w 940"/>
                <a:gd name="T61" fmla="*/ 912 h 940"/>
                <a:gd name="T62" fmla="*/ 375 w 940"/>
                <a:gd name="T63" fmla="*/ 931 h 940"/>
                <a:gd name="T64" fmla="*/ 447 w 940"/>
                <a:gd name="T65" fmla="*/ 940 h 940"/>
                <a:gd name="T66" fmla="*/ 495 w 940"/>
                <a:gd name="T67" fmla="*/ 940 h 940"/>
                <a:gd name="T68" fmla="*/ 565 w 940"/>
                <a:gd name="T69" fmla="*/ 931 h 940"/>
                <a:gd name="T70" fmla="*/ 632 w 940"/>
                <a:gd name="T71" fmla="*/ 912 h 940"/>
                <a:gd name="T72" fmla="*/ 695 w 940"/>
                <a:gd name="T73" fmla="*/ 883 h 940"/>
                <a:gd name="T74" fmla="*/ 752 w 940"/>
                <a:gd name="T75" fmla="*/ 848 h 940"/>
                <a:gd name="T76" fmla="*/ 803 w 940"/>
                <a:gd name="T77" fmla="*/ 803 h 940"/>
                <a:gd name="T78" fmla="*/ 848 w 940"/>
                <a:gd name="T79" fmla="*/ 752 h 940"/>
                <a:gd name="T80" fmla="*/ 883 w 940"/>
                <a:gd name="T81" fmla="*/ 695 h 940"/>
                <a:gd name="T82" fmla="*/ 912 w 940"/>
                <a:gd name="T83" fmla="*/ 632 h 940"/>
                <a:gd name="T84" fmla="*/ 931 w 940"/>
                <a:gd name="T85" fmla="*/ 565 h 940"/>
                <a:gd name="T86" fmla="*/ 940 w 940"/>
                <a:gd name="T87" fmla="*/ 495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0" h="940">
                  <a:moveTo>
                    <a:pt x="940" y="471"/>
                  </a:moveTo>
                  <a:lnTo>
                    <a:pt x="940" y="471"/>
                  </a:lnTo>
                  <a:lnTo>
                    <a:pt x="940" y="447"/>
                  </a:lnTo>
                  <a:lnTo>
                    <a:pt x="939" y="423"/>
                  </a:lnTo>
                  <a:lnTo>
                    <a:pt x="936" y="399"/>
                  </a:lnTo>
                  <a:lnTo>
                    <a:pt x="931" y="375"/>
                  </a:lnTo>
                  <a:lnTo>
                    <a:pt x="925" y="353"/>
                  </a:lnTo>
                  <a:lnTo>
                    <a:pt x="919" y="330"/>
                  </a:lnTo>
                  <a:lnTo>
                    <a:pt x="912" y="309"/>
                  </a:lnTo>
                  <a:lnTo>
                    <a:pt x="904" y="287"/>
                  </a:lnTo>
                  <a:lnTo>
                    <a:pt x="894" y="266"/>
                  </a:lnTo>
                  <a:lnTo>
                    <a:pt x="883" y="246"/>
                  </a:lnTo>
                  <a:lnTo>
                    <a:pt x="873" y="227"/>
                  </a:lnTo>
                  <a:lnTo>
                    <a:pt x="861" y="208"/>
                  </a:lnTo>
                  <a:lnTo>
                    <a:pt x="848" y="190"/>
                  </a:lnTo>
                  <a:lnTo>
                    <a:pt x="833" y="172"/>
                  </a:lnTo>
                  <a:lnTo>
                    <a:pt x="819" y="154"/>
                  </a:lnTo>
                  <a:lnTo>
                    <a:pt x="803" y="137"/>
                  </a:lnTo>
                  <a:lnTo>
                    <a:pt x="786" y="122"/>
                  </a:lnTo>
                  <a:lnTo>
                    <a:pt x="770" y="107"/>
                  </a:lnTo>
                  <a:lnTo>
                    <a:pt x="752" y="94"/>
                  </a:lnTo>
                  <a:lnTo>
                    <a:pt x="734" y="80"/>
                  </a:lnTo>
                  <a:lnTo>
                    <a:pt x="715" y="68"/>
                  </a:lnTo>
                  <a:lnTo>
                    <a:pt x="695" y="57"/>
                  </a:lnTo>
                  <a:lnTo>
                    <a:pt x="674" y="46"/>
                  </a:lnTo>
                  <a:lnTo>
                    <a:pt x="653" y="37"/>
                  </a:lnTo>
                  <a:lnTo>
                    <a:pt x="632" y="28"/>
                  </a:lnTo>
                  <a:lnTo>
                    <a:pt x="610" y="21"/>
                  </a:lnTo>
                  <a:lnTo>
                    <a:pt x="587" y="15"/>
                  </a:lnTo>
                  <a:lnTo>
                    <a:pt x="565" y="10"/>
                  </a:lnTo>
                  <a:lnTo>
                    <a:pt x="543" y="6"/>
                  </a:lnTo>
                  <a:lnTo>
                    <a:pt x="519" y="3"/>
                  </a:lnTo>
                  <a:lnTo>
                    <a:pt x="495" y="1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47" y="1"/>
                  </a:lnTo>
                  <a:lnTo>
                    <a:pt x="423" y="3"/>
                  </a:lnTo>
                  <a:lnTo>
                    <a:pt x="399" y="6"/>
                  </a:lnTo>
                  <a:lnTo>
                    <a:pt x="375" y="10"/>
                  </a:lnTo>
                  <a:lnTo>
                    <a:pt x="353" y="15"/>
                  </a:lnTo>
                  <a:lnTo>
                    <a:pt x="330" y="21"/>
                  </a:lnTo>
                  <a:lnTo>
                    <a:pt x="309" y="28"/>
                  </a:lnTo>
                  <a:lnTo>
                    <a:pt x="287" y="37"/>
                  </a:lnTo>
                  <a:lnTo>
                    <a:pt x="266" y="46"/>
                  </a:lnTo>
                  <a:lnTo>
                    <a:pt x="246" y="57"/>
                  </a:lnTo>
                  <a:lnTo>
                    <a:pt x="227" y="68"/>
                  </a:lnTo>
                  <a:lnTo>
                    <a:pt x="208" y="80"/>
                  </a:lnTo>
                  <a:lnTo>
                    <a:pt x="190" y="94"/>
                  </a:lnTo>
                  <a:lnTo>
                    <a:pt x="172" y="107"/>
                  </a:lnTo>
                  <a:lnTo>
                    <a:pt x="154" y="122"/>
                  </a:lnTo>
                  <a:lnTo>
                    <a:pt x="137" y="137"/>
                  </a:lnTo>
                  <a:lnTo>
                    <a:pt x="122" y="154"/>
                  </a:lnTo>
                  <a:lnTo>
                    <a:pt x="107" y="172"/>
                  </a:lnTo>
                  <a:lnTo>
                    <a:pt x="94" y="190"/>
                  </a:lnTo>
                  <a:lnTo>
                    <a:pt x="80" y="208"/>
                  </a:lnTo>
                  <a:lnTo>
                    <a:pt x="68" y="227"/>
                  </a:lnTo>
                  <a:lnTo>
                    <a:pt x="57" y="246"/>
                  </a:lnTo>
                  <a:lnTo>
                    <a:pt x="46" y="266"/>
                  </a:lnTo>
                  <a:lnTo>
                    <a:pt x="37" y="287"/>
                  </a:lnTo>
                  <a:lnTo>
                    <a:pt x="28" y="309"/>
                  </a:lnTo>
                  <a:lnTo>
                    <a:pt x="21" y="330"/>
                  </a:lnTo>
                  <a:lnTo>
                    <a:pt x="15" y="353"/>
                  </a:lnTo>
                  <a:lnTo>
                    <a:pt x="10" y="375"/>
                  </a:lnTo>
                  <a:lnTo>
                    <a:pt x="6" y="399"/>
                  </a:lnTo>
                  <a:lnTo>
                    <a:pt x="3" y="423"/>
                  </a:lnTo>
                  <a:lnTo>
                    <a:pt x="1" y="44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1" y="495"/>
                  </a:lnTo>
                  <a:lnTo>
                    <a:pt x="3" y="519"/>
                  </a:lnTo>
                  <a:lnTo>
                    <a:pt x="6" y="543"/>
                  </a:lnTo>
                  <a:lnTo>
                    <a:pt x="10" y="565"/>
                  </a:lnTo>
                  <a:lnTo>
                    <a:pt x="15" y="587"/>
                  </a:lnTo>
                  <a:lnTo>
                    <a:pt x="21" y="610"/>
                  </a:lnTo>
                  <a:lnTo>
                    <a:pt x="28" y="632"/>
                  </a:lnTo>
                  <a:lnTo>
                    <a:pt x="37" y="653"/>
                  </a:lnTo>
                  <a:lnTo>
                    <a:pt x="46" y="674"/>
                  </a:lnTo>
                  <a:lnTo>
                    <a:pt x="57" y="695"/>
                  </a:lnTo>
                  <a:lnTo>
                    <a:pt x="68" y="714"/>
                  </a:lnTo>
                  <a:lnTo>
                    <a:pt x="80" y="734"/>
                  </a:lnTo>
                  <a:lnTo>
                    <a:pt x="94" y="752"/>
                  </a:lnTo>
                  <a:lnTo>
                    <a:pt x="107" y="770"/>
                  </a:lnTo>
                  <a:lnTo>
                    <a:pt x="122" y="786"/>
                  </a:lnTo>
                  <a:lnTo>
                    <a:pt x="137" y="803"/>
                  </a:lnTo>
                  <a:lnTo>
                    <a:pt x="154" y="819"/>
                  </a:lnTo>
                  <a:lnTo>
                    <a:pt x="172" y="833"/>
                  </a:lnTo>
                  <a:lnTo>
                    <a:pt x="190" y="848"/>
                  </a:lnTo>
                  <a:lnTo>
                    <a:pt x="208" y="861"/>
                  </a:lnTo>
                  <a:lnTo>
                    <a:pt x="227" y="873"/>
                  </a:lnTo>
                  <a:lnTo>
                    <a:pt x="246" y="883"/>
                  </a:lnTo>
                  <a:lnTo>
                    <a:pt x="266" y="894"/>
                  </a:lnTo>
                  <a:lnTo>
                    <a:pt x="287" y="904"/>
                  </a:lnTo>
                  <a:lnTo>
                    <a:pt x="309" y="912"/>
                  </a:lnTo>
                  <a:lnTo>
                    <a:pt x="330" y="919"/>
                  </a:lnTo>
                  <a:lnTo>
                    <a:pt x="353" y="925"/>
                  </a:lnTo>
                  <a:lnTo>
                    <a:pt x="375" y="931"/>
                  </a:lnTo>
                  <a:lnTo>
                    <a:pt x="399" y="936"/>
                  </a:lnTo>
                  <a:lnTo>
                    <a:pt x="423" y="939"/>
                  </a:lnTo>
                  <a:lnTo>
                    <a:pt x="447" y="940"/>
                  </a:lnTo>
                  <a:lnTo>
                    <a:pt x="471" y="940"/>
                  </a:lnTo>
                  <a:lnTo>
                    <a:pt x="471" y="940"/>
                  </a:lnTo>
                  <a:lnTo>
                    <a:pt x="495" y="940"/>
                  </a:lnTo>
                  <a:lnTo>
                    <a:pt x="519" y="939"/>
                  </a:lnTo>
                  <a:lnTo>
                    <a:pt x="543" y="936"/>
                  </a:lnTo>
                  <a:lnTo>
                    <a:pt x="565" y="931"/>
                  </a:lnTo>
                  <a:lnTo>
                    <a:pt x="587" y="925"/>
                  </a:lnTo>
                  <a:lnTo>
                    <a:pt x="610" y="919"/>
                  </a:lnTo>
                  <a:lnTo>
                    <a:pt x="632" y="912"/>
                  </a:lnTo>
                  <a:lnTo>
                    <a:pt x="653" y="904"/>
                  </a:lnTo>
                  <a:lnTo>
                    <a:pt x="674" y="894"/>
                  </a:lnTo>
                  <a:lnTo>
                    <a:pt x="695" y="883"/>
                  </a:lnTo>
                  <a:lnTo>
                    <a:pt x="715" y="873"/>
                  </a:lnTo>
                  <a:lnTo>
                    <a:pt x="734" y="861"/>
                  </a:lnTo>
                  <a:lnTo>
                    <a:pt x="752" y="848"/>
                  </a:lnTo>
                  <a:lnTo>
                    <a:pt x="770" y="833"/>
                  </a:lnTo>
                  <a:lnTo>
                    <a:pt x="786" y="819"/>
                  </a:lnTo>
                  <a:lnTo>
                    <a:pt x="803" y="803"/>
                  </a:lnTo>
                  <a:lnTo>
                    <a:pt x="819" y="786"/>
                  </a:lnTo>
                  <a:lnTo>
                    <a:pt x="833" y="770"/>
                  </a:lnTo>
                  <a:lnTo>
                    <a:pt x="848" y="752"/>
                  </a:lnTo>
                  <a:lnTo>
                    <a:pt x="861" y="734"/>
                  </a:lnTo>
                  <a:lnTo>
                    <a:pt x="873" y="714"/>
                  </a:lnTo>
                  <a:lnTo>
                    <a:pt x="883" y="695"/>
                  </a:lnTo>
                  <a:lnTo>
                    <a:pt x="894" y="674"/>
                  </a:lnTo>
                  <a:lnTo>
                    <a:pt x="904" y="653"/>
                  </a:lnTo>
                  <a:lnTo>
                    <a:pt x="912" y="632"/>
                  </a:lnTo>
                  <a:lnTo>
                    <a:pt x="919" y="610"/>
                  </a:lnTo>
                  <a:lnTo>
                    <a:pt x="925" y="587"/>
                  </a:lnTo>
                  <a:lnTo>
                    <a:pt x="931" y="565"/>
                  </a:lnTo>
                  <a:lnTo>
                    <a:pt x="936" y="543"/>
                  </a:lnTo>
                  <a:lnTo>
                    <a:pt x="939" y="519"/>
                  </a:lnTo>
                  <a:lnTo>
                    <a:pt x="940" y="495"/>
                  </a:lnTo>
                  <a:lnTo>
                    <a:pt x="940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3785552" y="2022496"/>
              <a:ext cx="481675" cy="481675"/>
            </a:xfrm>
            <a:custGeom>
              <a:avLst/>
              <a:gdLst>
                <a:gd name="T0" fmla="*/ 940 w 940"/>
                <a:gd name="T1" fmla="*/ 447 h 940"/>
                <a:gd name="T2" fmla="*/ 931 w 940"/>
                <a:gd name="T3" fmla="*/ 375 h 940"/>
                <a:gd name="T4" fmla="*/ 912 w 940"/>
                <a:gd name="T5" fmla="*/ 309 h 940"/>
                <a:gd name="T6" fmla="*/ 883 w 940"/>
                <a:gd name="T7" fmla="*/ 246 h 940"/>
                <a:gd name="T8" fmla="*/ 848 w 940"/>
                <a:gd name="T9" fmla="*/ 190 h 940"/>
                <a:gd name="T10" fmla="*/ 803 w 940"/>
                <a:gd name="T11" fmla="*/ 137 h 940"/>
                <a:gd name="T12" fmla="*/ 752 w 940"/>
                <a:gd name="T13" fmla="*/ 94 h 940"/>
                <a:gd name="T14" fmla="*/ 695 w 940"/>
                <a:gd name="T15" fmla="*/ 57 h 940"/>
                <a:gd name="T16" fmla="*/ 632 w 940"/>
                <a:gd name="T17" fmla="*/ 28 h 940"/>
                <a:gd name="T18" fmla="*/ 565 w 940"/>
                <a:gd name="T19" fmla="*/ 10 h 940"/>
                <a:gd name="T20" fmla="*/ 495 w 940"/>
                <a:gd name="T21" fmla="*/ 1 h 940"/>
                <a:gd name="T22" fmla="*/ 447 w 940"/>
                <a:gd name="T23" fmla="*/ 1 h 940"/>
                <a:gd name="T24" fmla="*/ 375 w 940"/>
                <a:gd name="T25" fmla="*/ 10 h 940"/>
                <a:gd name="T26" fmla="*/ 309 w 940"/>
                <a:gd name="T27" fmla="*/ 28 h 940"/>
                <a:gd name="T28" fmla="*/ 246 w 940"/>
                <a:gd name="T29" fmla="*/ 57 h 940"/>
                <a:gd name="T30" fmla="*/ 190 w 940"/>
                <a:gd name="T31" fmla="*/ 94 h 940"/>
                <a:gd name="T32" fmla="*/ 137 w 940"/>
                <a:gd name="T33" fmla="*/ 137 h 940"/>
                <a:gd name="T34" fmla="*/ 94 w 940"/>
                <a:gd name="T35" fmla="*/ 190 h 940"/>
                <a:gd name="T36" fmla="*/ 57 w 940"/>
                <a:gd name="T37" fmla="*/ 246 h 940"/>
                <a:gd name="T38" fmla="*/ 28 w 940"/>
                <a:gd name="T39" fmla="*/ 309 h 940"/>
                <a:gd name="T40" fmla="*/ 10 w 940"/>
                <a:gd name="T41" fmla="*/ 375 h 940"/>
                <a:gd name="T42" fmla="*/ 1 w 940"/>
                <a:gd name="T43" fmla="*/ 447 h 940"/>
                <a:gd name="T44" fmla="*/ 1 w 940"/>
                <a:gd name="T45" fmla="*/ 495 h 940"/>
                <a:gd name="T46" fmla="*/ 10 w 940"/>
                <a:gd name="T47" fmla="*/ 565 h 940"/>
                <a:gd name="T48" fmla="*/ 28 w 940"/>
                <a:gd name="T49" fmla="*/ 632 h 940"/>
                <a:gd name="T50" fmla="*/ 57 w 940"/>
                <a:gd name="T51" fmla="*/ 695 h 940"/>
                <a:gd name="T52" fmla="*/ 94 w 940"/>
                <a:gd name="T53" fmla="*/ 752 h 940"/>
                <a:gd name="T54" fmla="*/ 137 w 940"/>
                <a:gd name="T55" fmla="*/ 803 h 940"/>
                <a:gd name="T56" fmla="*/ 190 w 940"/>
                <a:gd name="T57" fmla="*/ 848 h 940"/>
                <a:gd name="T58" fmla="*/ 246 w 940"/>
                <a:gd name="T59" fmla="*/ 883 h 940"/>
                <a:gd name="T60" fmla="*/ 309 w 940"/>
                <a:gd name="T61" fmla="*/ 912 h 940"/>
                <a:gd name="T62" fmla="*/ 375 w 940"/>
                <a:gd name="T63" fmla="*/ 931 h 940"/>
                <a:gd name="T64" fmla="*/ 447 w 940"/>
                <a:gd name="T65" fmla="*/ 940 h 940"/>
                <a:gd name="T66" fmla="*/ 495 w 940"/>
                <a:gd name="T67" fmla="*/ 940 h 940"/>
                <a:gd name="T68" fmla="*/ 565 w 940"/>
                <a:gd name="T69" fmla="*/ 931 h 940"/>
                <a:gd name="T70" fmla="*/ 632 w 940"/>
                <a:gd name="T71" fmla="*/ 912 h 940"/>
                <a:gd name="T72" fmla="*/ 695 w 940"/>
                <a:gd name="T73" fmla="*/ 883 h 940"/>
                <a:gd name="T74" fmla="*/ 752 w 940"/>
                <a:gd name="T75" fmla="*/ 848 h 940"/>
                <a:gd name="T76" fmla="*/ 803 w 940"/>
                <a:gd name="T77" fmla="*/ 803 h 940"/>
                <a:gd name="T78" fmla="*/ 848 w 940"/>
                <a:gd name="T79" fmla="*/ 752 h 940"/>
                <a:gd name="T80" fmla="*/ 883 w 940"/>
                <a:gd name="T81" fmla="*/ 695 h 940"/>
                <a:gd name="T82" fmla="*/ 912 w 940"/>
                <a:gd name="T83" fmla="*/ 632 h 940"/>
                <a:gd name="T84" fmla="*/ 931 w 940"/>
                <a:gd name="T85" fmla="*/ 565 h 940"/>
                <a:gd name="T86" fmla="*/ 940 w 940"/>
                <a:gd name="T87" fmla="*/ 495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0" h="940">
                  <a:moveTo>
                    <a:pt x="940" y="471"/>
                  </a:moveTo>
                  <a:lnTo>
                    <a:pt x="940" y="471"/>
                  </a:lnTo>
                  <a:lnTo>
                    <a:pt x="940" y="447"/>
                  </a:lnTo>
                  <a:lnTo>
                    <a:pt x="939" y="423"/>
                  </a:lnTo>
                  <a:lnTo>
                    <a:pt x="936" y="399"/>
                  </a:lnTo>
                  <a:lnTo>
                    <a:pt x="931" y="375"/>
                  </a:lnTo>
                  <a:lnTo>
                    <a:pt x="925" y="353"/>
                  </a:lnTo>
                  <a:lnTo>
                    <a:pt x="919" y="330"/>
                  </a:lnTo>
                  <a:lnTo>
                    <a:pt x="912" y="309"/>
                  </a:lnTo>
                  <a:lnTo>
                    <a:pt x="904" y="287"/>
                  </a:lnTo>
                  <a:lnTo>
                    <a:pt x="894" y="266"/>
                  </a:lnTo>
                  <a:lnTo>
                    <a:pt x="883" y="246"/>
                  </a:lnTo>
                  <a:lnTo>
                    <a:pt x="873" y="227"/>
                  </a:lnTo>
                  <a:lnTo>
                    <a:pt x="861" y="208"/>
                  </a:lnTo>
                  <a:lnTo>
                    <a:pt x="848" y="190"/>
                  </a:lnTo>
                  <a:lnTo>
                    <a:pt x="833" y="172"/>
                  </a:lnTo>
                  <a:lnTo>
                    <a:pt x="819" y="154"/>
                  </a:lnTo>
                  <a:lnTo>
                    <a:pt x="803" y="137"/>
                  </a:lnTo>
                  <a:lnTo>
                    <a:pt x="786" y="122"/>
                  </a:lnTo>
                  <a:lnTo>
                    <a:pt x="770" y="107"/>
                  </a:lnTo>
                  <a:lnTo>
                    <a:pt x="752" y="94"/>
                  </a:lnTo>
                  <a:lnTo>
                    <a:pt x="734" y="80"/>
                  </a:lnTo>
                  <a:lnTo>
                    <a:pt x="715" y="68"/>
                  </a:lnTo>
                  <a:lnTo>
                    <a:pt x="695" y="57"/>
                  </a:lnTo>
                  <a:lnTo>
                    <a:pt x="674" y="46"/>
                  </a:lnTo>
                  <a:lnTo>
                    <a:pt x="653" y="37"/>
                  </a:lnTo>
                  <a:lnTo>
                    <a:pt x="632" y="28"/>
                  </a:lnTo>
                  <a:lnTo>
                    <a:pt x="610" y="21"/>
                  </a:lnTo>
                  <a:lnTo>
                    <a:pt x="587" y="15"/>
                  </a:lnTo>
                  <a:lnTo>
                    <a:pt x="565" y="10"/>
                  </a:lnTo>
                  <a:lnTo>
                    <a:pt x="543" y="6"/>
                  </a:lnTo>
                  <a:lnTo>
                    <a:pt x="519" y="3"/>
                  </a:lnTo>
                  <a:lnTo>
                    <a:pt x="495" y="1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47" y="1"/>
                  </a:lnTo>
                  <a:lnTo>
                    <a:pt x="423" y="3"/>
                  </a:lnTo>
                  <a:lnTo>
                    <a:pt x="399" y="6"/>
                  </a:lnTo>
                  <a:lnTo>
                    <a:pt x="375" y="10"/>
                  </a:lnTo>
                  <a:lnTo>
                    <a:pt x="353" y="15"/>
                  </a:lnTo>
                  <a:lnTo>
                    <a:pt x="330" y="21"/>
                  </a:lnTo>
                  <a:lnTo>
                    <a:pt x="309" y="28"/>
                  </a:lnTo>
                  <a:lnTo>
                    <a:pt x="287" y="37"/>
                  </a:lnTo>
                  <a:lnTo>
                    <a:pt x="266" y="46"/>
                  </a:lnTo>
                  <a:lnTo>
                    <a:pt x="246" y="57"/>
                  </a:lnTo>
                  <a:lnTo>
                    <a:pt x="227" y="68"/>
                  </a:lnTo>
                  <a:lnTo>
                    <a:pt x="208" y="80"/>
                  </a:lnTo>
                  <a:lnTo>
                    <a:pt x="190" y="94"/>
                  </a:lnTo>
                  <a:lnTo>
                    <a:pt x="172" y="107"/>
                  </a:lnTo>
                  <a:lnTo>
                    <a:pt x="154" y="122"/>
                  </a:lnTo>
                  <a:lnTo>
                    <a:pt x="137" y="137"/>
                  </a:lnTo>
                  <a:lnTo>
                    <a:pt x="122" y="154"/>
                  </a:lnTo>
                  <a:lnTo>
                    <a:pt x="107" y="172"/>
                  </a:lnTo>
                  <a:lnTo>
                    <a:pt x="94" y="190"/>
                  </a:lnTo>
                  <a:lnTo>
                    <a:pt x="80" y="208"/>
                  </a:lnTo>
                  <a:lnTo>
                    <a:pt x="68" y="227"/>
                  </a:lnTo>
                  <a:lnTo>
                    <a:pt x="57" y="246"/>
                  </a:lnTo>
                  <a:lnTo>
                    <a:pt x="46" y="266"/>
                  </a:lnTo>
                  <a:lnTo>
                    <a:pt x="37" y="287"/>
                  </a:lnTo>
                  <a:lnTo>
                    <a:pt x="28" y="309"/>
                  </a:lnTo>
                  <a:lnTo>
                    <a:pt x="21" y="330"/>
                  </a:lnTo>
                  <a:lnTo>
                    <a:pt x="15" y="353"/>
                  </a:lnTo>
                  <a:lnTo>
                    <a:pt x="10" y="375"/>
                  </a:lnTo>
                  <a:lnTo>
                    <a:pt x="6" y="399"/>
                  </a:lnTo>
                  <a:lnTo>
                    <a:pt x="3" y="423"/>
                  </a:lnTo>
                  <a:lnTo>
                    <a:pt x="1" y="44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1" y="495"/>
                  </a:lnTo>
                  <a:lnTo>
                    <a:pt x="3" y="519"/>
                  </a:lnTo>
                  <a:lnTo>
                    <a:pt x="6" y="543"/>
                  </a:lnTo>
                  <a:lnTo>
                    <a:pt x="10" y="565"/>
                  </a:lnTo>
                  <a:lnTo>
                    <a:pt x="15" y="587"/>
                  </a:lnTo>
                  <a:lnTo>
                    <a:pt x="21" y="610"/>
                  </a:lnTo>
                  <a:lnTo>
                    <a:pt x="28" y="632"/>
                  </a:lnTo>
                  <a:lnTo>
                    <a:pt x="37" y="653"/>
                  </a:lnTo>
                  <a:lnTo>
                    <a:pt x="46" y="674"/>
                  </a:lnTo>
                  <a:lnTo>
                    <a:pt x="57" y="695"/>
                  </a:lnTo>
                  <a:lnTo>
                    <a:pt x="68" y="714"/>
                  </a:lnTo>
                  <a:lnTo>
                    <a:pt x="80" y="734"/>
                  </a:lnTo>
                  <a:lnTo>
                    <a:pt x="94" y="752"/>
                  </a:lnTo>
                  <a:lnTo>
                    <a:pt x="107" y="770"/>
                  </a:lnTo>
                  <a:lnTo>
                    <a:pt x="122" y="786"/>
                  </a:lnTo>
                  <a:lnTo>
                    <a:pt x="137" y="803"/>
                  </a:lnTo>
                  <a:lnTo>
                    <a:pt x="154" y="819"/>
                  </a:lnTo>
                  <a:lnTo>
                    <a:pt x="172" y="833"/>
                  </a:lnTo>
                  <a:lnTo>
                    <a:pt x="190" y="848"/>
                  </a:lnTo>
                  <a:lnTo>
                    <a:pt x="208" y="861"/>
                  </a:lnTo>
                  <a:lnTo>
                    <a:pt x="227" y="873"/>
                  </a:lnTo>
                  <a:lnTo>
                    <a:pt x="246" y="883"/>
                  </a:lnTo>
                  <a:lnTo>
                    <a:pt x="266" y="894"/>
                  </a:lnTo>
                  <a:lnTo>
                    <a:pt x="287" y="904"/>
                  </a:lnTo>
                  <a:lnTo>
                    <a:pt x="309" y="912"/>
                  </a:lnTo>
                  <a:lnTo>
                    <a:pt x="330" y="919"/>
                  </a:lnTo>
                  <a:lnTo>
                    <a:pt x="353" y="925"/>
                  </a:lnTo>
                  <a:lnTo>
                    <a:pt x="375" y="931"/>
                  </a:lnTo>
                  <a:lnTo>
                    <a:pt x="399" y="936"/>
                  </a:lnTo>
                  <a:lnTo>
                    <a:pt x="423" y="939"/>
                  </a:lnTo>
                  <a:lnTo>
                    <a:pt x="447" y="940"/>
                  </a:lnTo>
                  <a:lnTo>
                    <a:pt x="471" y="940"/>
                  </a:lnTo>
                  <a:lnTo>
                    <a:pt x="471" y="940"/>
                  </a:lnTo>
                  <a:lnTo>
                    <a:pt x="495" y="940"/>
                  </a:lnTo>
                  <a:lnTo>
                    <a:pt x="519" y="939"/>
                  </a:lnTo>
                  <a:lnTo>
                    <a:pt x="543" y="936"/>
                  </a:lnTo>
                  <a:lnTo>
                    <a:pt x="565" y="931"/>
                  </a:lnTo>
                  <a:lnTo>
                    <a:pt x="587" y="925"/>
                  </a:lnTo>
                  <a:lnTo>
                    <a:pt x="610" y="919"/>
                  </a:lnTo>
                  <a:lnTo>
                    <a:pt x="632" y="912"/>
                  </a:lnTo>
                  <a:lnTo>
                    <a:pt x="653" y="904"/>
                  </a:lnTo>
                  <a:lnTo>
                    <a:pt x="674" y="894"/>
                  </a:lnTo>
                  <a:lnTo>
                    <a:pt x="695" y="883"/>
                  </a:lnTo>
                  <a:lnTo>
                    <a:pt x="715" y="873"/>
                  </a:lnTo>
                  <a:lnTo>
                    <a:pt x="734" y="861"/>
                  </a:lnTo>
                  <a:lnTo>
                    <a:pt x="752" y="848"/>
                  </a:lnTo>
                  <a:lnTo>
                    <a:pt x="770" y="833"/>
                  </a:lnTo>
                  <a:lnTo>
                    <a:pt x="786" y="819"/>
                  </a:lnTo>
                  <a:lnTo>
                    <a:pt x="803" y="803"/>
                  </a:lnTo>
                  <a:lnTo>
                    <a:pt x="819" y="786"/>
                  </a:lnTo>
                  <a:lnTo>
                    <a:pt x="833" y="770"/>
                  </a:lnTo>
                  <a:lnTo>
                    <a:pt x="848" y="752"/>
                  </a:lnTo>
                  <a:lnTo>
                    <a:pt x="861" y="734"/>
                  </a:lnTo>
                  <a:lnTo>
                    <a:pt x="873" y="714"/>
                  </a:lnTo>
                  <a:lnTo>
                    <a:pt x="883" y="695"/>
                  </a:lnTo>
                  <a:lnTo>
                    <a:pt x="894" y="674"/>
                  </a:lnTo>
                  <a:lnTo>
                    <a:pt x="904" y="653"/>
                  </a:lnTo>
                  <a:lnTo>
                    <a:pt x="912" y="632"/>
                  </a:lnTo>
                  <a:lnTo>
                    <a:pt x="919" y="610"/>
                  </a:lnTo>
                  <a:lnTo>
                    <a:pt x="925" y="587"/>
                  </a:lnTo>
                  <a:lnTo>
                    <a:pt x="931" y="565"/>
                  </a:lnTo>
                  <a:lnTo>
                    <a:pt x="936" y="543"/>
                  </a:lnTo>
                  <a:lnTo>
                    <a:pt x="939" y="519"/>
                  </a:lnTo>
                  <a:lnTo>
                    <a:pt x="940" y="495"/>
                  </a:lnTo>
                  <a:lnTo>
                    <a:pt x="940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2"/>
            <p:cNvSpPr>
              <a:spLocks noEditPoints="1"/>
            </p:cNvSpPr>
            <p:nvPr/>
          </p:nvSpPr>
          <p:spPr bwMode="auto">
            <a:xfrm>
              <a:off x="3877788" y="2128055"/>
              <a:ext cx="294129" cy="224440"/>
            </a:xfrm>
            <a:custGeom>
              <a:avLst/>
              <a:gdLst>
                <a:gd name="T0" fmla="*/ 424 w 572"/>
                <a:gd name="T1" fmla="*/ 93 h 438"/>
                <a:gd name="T2" fmla="*/ 424 w 572"/>
                <a:gd name="T3" fmla="*/ 57 h 438"/>
                <a:gd name="T4" fmla="*/ 420 w 572"/>
                <a:gd name="T5" fmla="*/ 34 h 438"/>
                <a:gd name="T6" fmla="*/ 408 w 572"/>
                <a:gd name="T7" fmla="*/ 17 h 438"/>
                <a:gd name="T8" fmla="*/ 390 w 572"/>
                <a:gd name="T9" fmla="*/ 5 h 438"/>
                <a:gd name="T10" fmla="*/ 368 w 572"/>
                <a:gd name="T11" fmla="*/ 0 h 438"/>
                <a:gd name="T12" fmla="*/ 205 w 572"/>
                <a:gd name="T13" fmla="*/ 0 h 438"/>
                <a:gd name="T14" fmla="*/ 182 w 572"/>
                <a:gd name="T15" fmla="*/ 5 h 438"/>
                <a:gd name="T16" fmla="*/ 164 w 572"/>
                <a:gd name="T17" fmla="*/ 17 h 438"/>
                <a:gd name="T18" fmla="*/ 152 w 572"/>
                <a:gd name="T19" fmla="*/ 34 h 438"/>
                <a:gd name="T20" fmla="*/ 148 w 572"/>
                <a:gd name="T21" fmla="*/ 57 h 438"/>
                <a:gd name="T22" fmla="*/ 65 w 572"/>
                <a:gd name="T23" fmla="*/ 93 h 438"/>
                <a:gd name="T24" fmla="*/ 52 w 572"/>
                <a:gd name="T25" fmla="*/ 94 h 438"/>
                <a:gd name="T26" fmla="*/ 28 w 572"/>
                <a:gd name="T27" fmla="*/ 105 h 438"/>
                <a:gd name="T28" fmla="*/ 12 w 572"/>
                <a:gd name="T29" fmla="*/ 123 h 438"/>
                <a:gd name="T30" fmla="*/ 1 w 572"/>
                <a:gd name="T31" fmla="*/ 145 h 438"/>
                <a:gd name="T32" fmla="*/ 0 w 572"/>
                <a:gd name="T33" fmla="*/ 372 h 438"/>
                <a:gd name="T34" fmla="*/ 1 w 572"/>
                <a:gd name="T35" fmla="*/ 386 h 438"/>
                <a:gd name="T36" fmla="*/ 12 w 572"/>
                <a:gd name="T37" fmla="*/ 410 h 438"/>
                <a:gd name="T38" fmla="*/ 28 w 572"/>
                <a:gd name="T39" fmla="*/ 426 h 438"/>
                <a:gd name="T40" fmla="*/ 52 w 572"/>
                <a:gd name="T41" fmla="*/ 437 h 438"/>
                <a:gd name="T42" fmla="*/ 507 w 572"/>
                <a:gd name="T43" fmla="*/ 438 h 438"/>
                <a:gd name="T44" fmla="*/ 520 w 572"/>
                <a:gd name="T45" fmla="*/ 437 h 438"/>
                <a:gd name="T46" fmla="*/ 542 w 572"/>
                <a:gd name="T47" fmla="*/ 426 h 438"/>
                <a:gd name="T48" fmla="*/ 560 w 572"/>
                <a:gd name="T49" fmla="*/ 410 h 438"/>
                <a:gd name="T50" fmla="*/ 571 w 572"/>
                <a:gd name="T51" fmla="*/ 386 h 438"/>
                <a:gd name="T52" fmla="*/ 572 w 572"/>
                <a:gd name="T53" fmla="*/ 159 h 438"/>
                <a:gd name="T54" fmla="*/ 571 w 572"/>
                <a:gd name="T55" fmla="*/ 145 h 438"/>
                <a:gd name="T56" fmla="*/ 560 w 572"/>
                <a:gd name="T57" fmla="*/ 123 h 438"/>
                <a:gd name="T58" fmla="*/ 542 w 572"/>
                <a:gd name="T59" fmla="*/ 105 h 438"/>
                <a:gd name="T60" fmla="*/ 520 w 572"/>
                <a:gd name="T61" fmla="*/ 94 h 438"/>
                <a:gd name="T62" fmla="*/ 351 w 572"/>
                <a:gd name="T63" fmla="*/ 93 h 438"/>
                <a:gd name="T64" fmla="*/ 222 w 572"/>
                <a:gd name="T65" fmla="*/ 93 h 438"/>
                <a:gd name="T66" fmla="*/ 209 w 572"/>
                <a:gd name="T67" fmla="*/ 87 h 438"/>
                <a:gd name="T68" fmla="*/ 202 w 572"/>
                <a:gd name="T69" fmla="*/ 72 h 438"/>
                <a:gd name="T70" fmla="*/ 205 w 572"/>
                <a:gd name="T71" fmla="*/ 64 h 438"/>
                <a:gd name="T72" fmla="*/ 215 w 572"/>
                <a:gd name="T73" fmla="*/ 54 h 438"/>
                <a:gd name="T74" fmla="*/ 351 w 572"/>
                <a:gd name="T75" fmla="*/ 51 h 438"/>
                <a:gd name="T76" fmla="*/ 360 w 572"/>
                <a:gd name="T77" fmla="*/ 54 h 438"/>
                <a:gd name="T78" fmla="*/ 371 w 572"/>
                <a:gd name="T79" fmla="*/ 64 h 438"/>
                <a:gd name="T80" fmla="*/ 372 w 572"/>
                <a:gd name="T81" fmla="*/ 72 h 438"/>
                <a:gd name="T82" fmla="*/ 366 w 572"/>
                <a:gd name="T83" fmla="*/ 87 h 438"/>
                <a:gd name="T84" fmla="*/ 351 w 572"/>
                <a:gd name="T85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438">
                  <a:moveTo>
                    <a:pt x="507" y="93"/>
                  </a:moveTo>
                  <a:lnTo>
                    <a:pt x="424" y="93"/>
                  </a:lnTo>
                  <a:lnTo>
                    <a:pt x="424" y="57"/>
                  </a:lnTo>
                  <a:lnTo>
                    <a:pt x="424" y="57"/>
                  </a:lnTo>
                  <a:lnTo>
                    <a:pt x="423" y="45"/>
                  </a:lnTo>
                  <a:lnTo>
                    <a:pt x="420" y="34"/>
                  </a:lnTo>
                  <a:lnTo>
                    <a:pt x="414" y="25"/>
                  </a:lnTo>
                  <a:lnTo>
                    <a:pt x="408" y="17"/>
                  </a:lnTo>
                  <a:lnTo>
                    <a:pt x="399" y="9"/>
                  </a:lnTo>
                  <a:lnTo>
                    <a:pt x="390" y="5"/>
                  </a:lnTo>
                  <a:lnTo>
                    <a:pt x="379" y="2"/>
                  </a:lnTo>
                  <a:lnTo>
                    <a:pt x="368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193" y="2"/>
                  </a:lnTo>
                  <a:lnTo>
                    <a:pt x="182" y="5"/>
                  </a:lnTo>
                  <a:lnTo>
                    <a:pt x="173" y="9"/>
                  </a:lnTo>
                  <a:lnTo>
                    <a:pt x="164" y="17"/>
                  </a:lnTo>
                  <a:lnTo>
                    <a:pt x="157" y="25"/>
                  </a:lnTo>
                  <a:lnTo>
                    <a:pt x="152" y="34"/>
                  </a:lnTo>
                  <a:lnTo>
                    <a:pt x="149" y="45"/>
                  </a:lnTo>
                  <a:lnTo>
                    <a:pt x="148" y="57"/>
                  </a:lnTo>
                  <a:lnTo>
                    <a:pt x="148" y="93"/>
                  </a:lnTo>
                  <a:lnTo>
                    <a:pt x="65" y="93"/>
                  </a:lnTo>
                  <a:lnTo>
                    <a:pt x="65" y="93"/>
                  </a:lnTo>
                  <a:lnTo>
                    <a:pt x="52" y="94"/>
                  </a:lnTo>
                  <a:lnTo>
                    <a:pt x="40" y="99"/>
                  </a:lnTo>
                  <a:lnTo>
                    <a:pt x="28" y="105"/>
                  </a:lnTo>
                  <a:lnTo>
                    <a:pt x="19" y="112"/>
                  </a:lnTo>
                  <a:lnTo>
                    <a:pt x="12" y="123"/>
                  </a:lnTo>
                  <a:lnTo>
                    <a:pt x="6" y="133"/>
                  </a:lnTo>
                  <a:lnTo>
                    <a:pt x="1" y="145"/>
                  </a:lnTo>
                  <a:lnTo>
                    <a:pt x="0" y="159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1" y="386"/>
                  </a:lnTo>
                  <a:lnTo>
                    <a:pt x="6" y="398"/>
                  </a:lnTo>
                  <a:lnTo>
                    <a:pt x="12" y="410"/>
                  </a:lnTo>
                  <a:lnTo>
                    <a:pt x="19" y="419"/>
                  </a:lnTo>
                  <a:lnTo>
                    <a:pt x="28" y="426"/>
                  </a:lnTo>
                  <a:lnTo>
                    <a:pt x="40" y="432"/>
                  </a:lnTo>
                  <a:lnTo>
                    <a:pt x="52" y="437"/>
                  </a:lnTo>
                  <a:lnTo>
                    <a:pt x="65" y="438"/>
                  </a:lnTo>
                  <a:lnTo>
                    <a:pt x="507" y="438"/>
                  </a:lnTo>
                  <a:lnTo>
                    <a:pt x="507" y="438"/>
                  </a:lnTo>
                  <a:lnTo>
                    <a:pt x="520" y="437"/>
                  </a:lnTo>
                  <a:lnTo>
                    <a:pt x="532" y="432"/>
                  </a:lnTo>
                  <a:lnTo>
                    <a:pt x="542" y="426"/>
                  </a:lnTo>
                  <a:lnTo>
                    <a:pt x="553" y="419"/>
                  </a:lnTo>
                  <a:lnTo>
                    <a:pt x="560" y="410"/>
                  </a:lnTo>
                  <a:lnTo>
                    <a:pt x="566" y="398"/>
                  </a:lnTo>
                  <a:lnTo>
                    <a:pt x="571" y="386"/>
                  </a:lnTo>
                  <a:lnTo>
                    <a:pt x="572" y="372"/>
                  </a:lnTo>
                  <a:lnTo>
                    <a:pt x="572" y="159"/>
                  </a:lnTo>
                  <a:lnTo>
                    <a:pt x="572" y="159"/>
                  </a:lnTo>
                  <a:lnTo>
                    <a:pt x="571" y="145"/>
                  </a:lnTo>
                  <a:lnTo>
                    <a:pt x="566" y="133"/>
                  </a:lnTo>
                  <a:lnTo>
                    <a:pt x="560" y="123"/>
                  </a:lnTo>
                  <a:lnTo>
                    <a:pt x="553" y="112"/>
                  </a:lnTo>
                  <a:lnTo>
                    <a:pt x="542" y="105"/>
                  </a:lnTo>
                  <a:lnTo>
                    <a:pt x="532" y="99"/>
                  </a:lnTo>
                  <a:lnTo>
                    <a:pt x="520" y="94"/>
                  </a:lnTo>
                  <a:lnTo>
                    <a:pt x="507" y="93"/>
                  </a:lnTo>
                  <a:close/>
                  <a:moveTo>
                    <a:pt x="351" y="93"/>
                  </a:moveTo>
                  <a:lnTo>
                    <a:pt x="222" y="93"/>
                  </a:lnTo>
                  <a:lnTo>
                    <a:pt x="222" y="93"/>
                  </a:lnTo>
                  <a:lnTo>
                    <a:pt x="215" y="91"/>
                  </a:lnTo>
                  <a:lnTo>
                    <a:pt x="209" y="87"/>
                  </a:lnTo>
                  <a:lnTo>
                    <a:pt x="205" y="81"/>
                  </a:lnTo>
                  <a:lnTo>
                    <a:pt x="202" y="72"/>
                  </a:lnTo>
                  <a:lnTo>
                    <a:pt x="202" y="72"/>
                  </a:lnTo>
                  <a:lnTo>
                    <a:pt x="205" y="64"/>
                  </a:lnTo>
                  <a:lnTo>
                    <a:pt x="209" y="58"/>
                  </a:lnTo>
                  <a:lnTo>
                    <a:pt x="215" y="54"/>
                  </a:lnTo>
                  <a:lnTo>
                    <a:pt x="222" y="51"/>
                  </a:lnTo>
                  <a:lnTo>
                    <a:pt x="351" y="51"/>
                  </a:lnTo>
                  <a:lnTo>
                    <a:pt x="351" y="51"/>
                  </a:lnTo>
                  <a:lnTo>
                    <a:pt x="360" y="54"/>
                  </a:lnTo>
                  <a:lnTo>
                    <a:pt x="366" y="58"/>
                  </a:lnTo>
                  <a:lnTo>
                    <a:pt x="371" y="64"/>
                  </a:lnTo>
                  <a:lnTo>
                    <a:pt x="372" y="72"/>
                  </a:lnTo>
                  <a:lnTo>
                    <a:pt x="372" y="72"/>
                  </a:lnTo>
                  <a:lnTo>
                    <a:pt x="371" y="81"/>
                  </a:lnTo>
                  <a:lnTo>
                    <a:pt x="366" y="87"/>
                  </a:lnTo>
                  <a:lnTo>
                    <a:pt x="360" y="91"/>
                  </a:lnTo>
                  <a:lnTo>
                    <a:pt x="351" y="93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3877788" y="2128055"/>
              <a:ext cx="294129" cy="224440"/>
            </a:xfrm>
            <a:custGeom>
              <a:avLst/>
              <a:gdLst>
                <a:gd name="T0" fmla="*/ 507 w 572"/>
                <a:gd name="T1" fmla="*/ 93 h 438"/>
                <a:gd name="T2" fmla="*/ 424 w 572"/>
                <a:gd name="T3" fmla="*/ 93 h 438"/>
                <a:gd name="T4" fmla="*/ 424 w 572"/>
                <a:gd name="T5" fmla="*/ 57 h 438"/>
                <a:gd name="T6" fmla="*/ 424 w 572"/>
                <a:gd name="T7" fmla="*/ 57 h 438"/>
                <a:gd name="T8" fmla="*/ 423 w 572"/>
                <a:gd name="T9" fmla="*/ 45 h 438"/>
                <a:gd name="T10" fmla="*/ 420 w 572"/>
                <a:gd name="T11" fmla="*/ 34 h 438"/>
                <a:gd name="T12" fmla="*/ 414 w 572"/>
                <a:gd name="T13" fmla="*/ 25 h 438"/>
                <a:gd name="T14" fmla="*/ 408 w 572"/>
                <a:gd name="T15" fmla="*/ 17 h 438"/>
                <a:gd name="T16" fmla="*/ 399 w 572"/>
                <a:gd name="T17" fmla="*/ 9 h 438"/>
                <a:gd name="T18" fmla="*/ 390 w 572"/>
                <a:gd name="T19" fmla="*/ 5 h 438"/>
                <a:gd name="T20" fmla="*/ 379 w 572"/>
                <a:gd name="T21" fmla="*/ 2 h 438"/>
                <a:gd name="T22" fmla="*/ 368 w 572"/>
                <a:gd name="T23" fmla="*/ 0 h 438"/>
                <a:gd name="T24" fmla="*/ 205 w 572"/>
                <a:gd name="T25" fmla="*/ 0 h 438"/>
                <a:gd name="T26" fmla="*/ 205 w 572"/>
                <a:gd name="T27" fmla="*/ 0 h 438"/>
                <a:gd name="T28" fmla="*/ 193 w 572"/>
                <a:gd name="T29" fmla="*/ 2 h 438"/>
                <a:gd name="T30" fmla="*/ 182 w 572"/>
                <a:gd name="T31" fmla="*/ 5 h 438"/>
                <a:gd name="T32" fmla="*/ 173 w 572"/>
                <a:gd name="T33" fmla="*/ 9 h 438"/>
                <a:gd name="T34" fmla="*/ 164 w 572"/>
                <a:gd name="T35" fmla="*/ 17 h 438"/>
                <a:gd name="T36" fmla="*/ 157 w 572"/>
                <a:gd name="T37" fmla="*/ 25 h 438"/>
                <a:gd name="T38" fmla="*/ 152 w 572"/>
                <a:gd name="T39" fmla="*/ 34 h 438"/>
                <a:gd name="T40" fmla="*/ 149 w 572"/>
                <a:gd name="T41" fmla="*/ 45 h 438"/>
                <a:gd name="T42" fmla="*/ 148 w 572"/>
                <a:gd name="T43" fmla="*/ 57 h 438"/>
                <a:gd name="T44" fmla="*/ 148 w 572"/>
                <a:gd name="T45" fmla="*/ 93 h 438"/>
                <a:gd name="T46" fmla="*/ 65 w 572"/>
                <a:gd name="T47" fmla="*/ 93 h 438"/>
                <a:gd name="T48" fmla="*/ 65 w 572"/>
                <a:gd name="T49" fmla="*/ 93 h 438"/>
                <a:gd name="T50" fmla="*/ 52 w 572"/>
                <a:gd name="T51" fmla="*/ 94 h 438"/>
                <a:gd name="T52" fmla="*/ 40 w 572"/>
                <a:gd name="T53" fmla="*/ 99 h 438"/>
                <a:gd name="T54" fmla="*/ 28 w 572"/>
                <a:gd name="T55" fmla="*/ 105 h 438"/>
                <a:gd name="T56" fmla="*/ 19 w 572"/>
                <a:gd name="T57" fmla="*/ 112 h 438"/>
                <a:gd name="T58" fmla="*/ 12 w 572"/>
                <a:gd name="T59" fmla="*/ 123 h 438"/>
                <a:gd name="T60" fmla="*/ 6 w 572"/>
                <a:gd name="T61" fmla="*/ 133 h 438"/>
                <a:gd name="T62" fmla="*/ 1 w 572"/>
                <a:gd name="T63" fmla="*/ 145 h 438"/>
                <a:gd name="T64" fmla="*/ 0 w 572"/>
                <a:gd name="T65" fmla="*/ 159 h 438"/>
                <a:gd name="T66" fmla="*/ 0 w 572"/>
                <a:gd name="T67" fmla="*/ 372 h 438"/>
                <a:gd name="T68" fmla="*/ 0 w 572"/>
                <a:gd name="T69" fmla="*/ 372 h 438"/>
                <a:gd name="T70" fmla="*/ 1 w 572"/>
                <a:gd name="T71" fmla="*/ 386 h 438"/>
                <a:gd name="T72" fmla="*/ 6 w 572"/>
                <a:gd name="T73" fmla="*/ 398 h 438"/>
                <a:gd name="T74" fmla="*/ 12 w 572"/>
                <a:gd name="T75" fmla="*/ 410 h 438"/>
                <a:gd name="T76" fmla="*/ 19 w 572"/>
                <a:gd name="T77" fmla="*/ 419 h 438"/>
                <a:gd name="T78" fmla="*/ 28 w 572"/>
                <a:gd name="T79" fmla="*/ 426 h 438"/>
                <a:gd name="T80" fmla="*/ 40 w 572"/>
                <a:gd name="T81" fmla="*/ 432 h 438"/>
                <a:gd name="T82" fmla="*/ 52 w 572"/>
                <a:gd name="T83" fmla="*/ 437 h 438"/>
                <a:gd name="T84" fmla="*/ 65 w 572"/>
                <a:gd name="T85" fmla="*/ 438 h 438"/>
                <a:gd name="T86" fmla="*/ 507 w 572"/>
                <a:gd name="T87" fmla="*/ 438 h 438"/>
                <a:gd name="T88" fmla="*/ 507 w 572"/>
                <a:gd name="T89" fmla="*/ 438 h 438"/>
                <a:gd name="T90" fmla="*/ 520 w 572"/>
                <a:gd name="T91" fmla="*/ 437 h 438"/>
                <a:gd name="T92" fmla="*/ 532 w 572"/>
                <a:gd name="T93" fmla="*/ 432 h 438"/>
                <a:gd name="T94" fmla="*/ 542 w 572"/>
                <a:gd name="T95" fmla="*/ 426 h 438"/>
                <a:gd name="T96" fmla="*/ 553 w 572"/>
                <a:gd name="T97" fmla="*/ 419 h 438"/>
                <a:gd name="T98" fmla="*/ 560 w 572"/>
                <a:gd name="T99" fmla="*/ 410 h 438"/>
                <a:gd name="T100" fmla="*/ 566 w 572"/>
                <a:gd name="T101" fmla="*/ 398 h 438"/>
                <a:gd name="T102" fmla="*/ 571 w 572"/>
                <a:gd name="T103" fmla="*/ 386 h 438"/>
                <a:gd name="T104" fmla="*/ 572 w 572"/>
                <a:gd name="T105" fmla="*/ 372 h 438"/>
                <a:gd name="T106" fmla="*/ 572 w 572"/>
                <a:gd name="T107" fmla="*/ 159 h 438"/>
                <a:gd name="T108" fmla="*/ 572 w 572"/>
                <a:gd name="T109" fmla="*/ 159 h 438"/>
                <a:gd name="T110" fmla="*/ 571 w 572"/>
                <a:gd name="T111" fmla="*/ 145 h 438"/>
                <a:gd name="T112" fmla="*/ 566 w 572"/>
                <a:gd name="T113" fmla="*/ 133 h 438"/>
                <a:gd name="T114" fmla="*/ 560 w 572"/>
                <a:gd name="T115" fmla="*/ 123 h 438"/>
                <a:gd name="T116" fmla="*/ 553 w 572"/>
                <a:gd name="T117" fmla="*/ 112 h 438"/>
                <a:gd name="T118" fmla="*/ 542 w 572"/>
                <a:gd name="T119" fmla="*/ 105 h 438"/>
                <a:gd name="T120" fmla="*/ 532 w 572"/>
                <a:gd name="T121" fmla="*/ 99 h 438"/>
                <a:gd name="T122" fmla="*/ 520 w 572"/>
                <a:gd name="T123" fmla="*/ 94 h 438"/>
                <a:gd name="T124" fmla="*/ 507 w 572"/>
                <a:gd name="T125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438">
                  <a:moveTo>
                    <a:pt x="507" y="93"/>
                  </a:moveTo>
                  <a:lnTo>
                    <a:pt x="424" y="93"/>
                  </a:lnTo>
                  <a:lnTo>
                    <a:pt x="424" y="57"/>
                  </a:lnTo>
                  <a:lnTo>
                    <a:pt x="424" y="57"/>
                  </a:lnTo>
                  <a:lnTo>
                    <a:pt x="423" y="45"/>
                  </a:lnTo>
                  <a:lnTo>
                    <a:pt x="420" y="34"/>
                  </a:lnTo>
                  <a:lnTo>
                    <a:pt x="414" y="25"/>
                  </a:lnTo>
                  <a:lnTo>
                    <a:pt x="408" y="17"/>
                  </a:lnTo>
                  <a:lnTo>
                    <a:pt x="399" y="9"/>
                  </a:lnTo>
                  <a:lnTo>
                    <a:pt x="390" y="5"/>
                  </a:lnTo>
                  <a:lnTo>
                    <a:pt x="379" y="2"/>
                  </a:lnTo>
                  <a:lnTo>
                    <a:pt x="368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193" y="2"/>
                  </a:lnTo>
                  <a:lnTo>
                    <a:pt x="182" y="5"/>
                  </a:lnTo>
                  <a:lnTo>
                    <a:pt x="173" y="9"/>
                  </a:lnTo>
                  <a:lnTo>
                    <a:pt x="164" y="17"/>
                  </a:lnTo>
                  <a:lnTo>
                    <a:pt x="157" y="25"/>
                  </a:lnTo>
                  <a:lnTo>
                    <a:pt x="152" y="34"/>
                  </a:lnTo>
                  <a:lnTo>
                    <a:pt x="149" y="45"/>
                  </a:lnTo>
                  <a:lnTo>
                    <a:pt x="148" y="57"/>
                  </a:lnTo>
                  <a:lnTo>
                    <a:pt x="148" y="93"/>
                  </a:lnTo>
                  <a:lnTo>
                    <a:pt x="65" y="93"/>
                  </a:lnTo>
                  <a:lnTo>
                    <a:pt x="65" y="93"/>
                  </a:lnTo>
                  <a:lnTo>
                    <a:pt x="52" y="94"/>
                  </a:lnTo>
                  <a:lnTo>
                    <a:pt x="40" y="99"/>
                  </a:lnTo>
                  <a:lnTo>
                    <a:pt x="28" y="105"/>
                  </a:lnTo>
                  <a:lnTo>
                    <a:pt x="19" y="112"/>
                  </a:lnTo>
                  <a:lnTo>
                    <a:pt x="12" y="123"/>
                  </a:lnTo>
                  <a:lnTo>
                    <a:pt x="6" y="133"/>
                  </a:lnTo>
                  <a:lnTo>
                    <a:pt x="1" y="145"/>
                  </a:lnTo>
                  <a:lnTo>
                    <a:pt x="0" y="159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1" y="386"/>
                  </a:lnTo>
                  <a:lnTo>
                    <a:pt x="6" y="398"/>
                  </a:lnTo>
                  <a:lnTo>
                    <a:pt x="12" y="410"/>
                  </a:lnTo>
                  <a:lnTo>
                    <a:pt x="19" y="419"/>
                  </a:lnTo>
                  <a:lnTo>
                    <a:pt x="28" y="426"/>
                  </a:lnTo>
                  <a:lnTo>
                    <a:pt x="40" y="432"/>
                  </a:lnTo>
                  <a:lnTo>
                    <a:pt x="52" y="437"/>
                  </a:lnTo>
                  <a:lnTo>
                    <a:pt x="65" y="438"/>
                  </a:lnTo>
                  <a:lnTo>
                    <a:pt x="507" y="438"/>
                  </a:lnTo>
                  <a:lnTo>
                    <a:pt x="507" y="438"/>
                  </a:lnTo>
                  <a:lnTo>
                    <a:pt x="520" y="437"/>
                  </a:lnTo>
                  <a:lnTo>
                    <a:pt x="532" y="432"/>
                  </a:lnTo>
                  <a:lnTo>
                    <a:pt x="542" y="426"/>
                  </a:lnTo>
                  <a:lnTo>
                    <a:pt x="553" y="419"/>
                  </a:lnTo>
                  <a:lnTo>
                    <a:pt x="560" y="410"/>
                  </a:lnTo>
                  <a:lnTo>
                    <a:pt x="566" y="398"/>
                  </a:lnTo>
                  <a:lnTo>
                    <a:pt x="571" y="386"/>
                  </a:lnTo>
                  <a:lnTo>
                    <a:pt x="572" y="372"/>
                  </a:lnTo>
                  <a:lnTo>
                    <a:pt x="572" y="159"/>
                  </a:lnTo>
                  <a:lnTo>
                    <a:pt x="572" y="159"/>
                  </a:lnTo>
                  <a:lnTo>
                    <a:pt x="571" y="145"/>
                  </a:lnTo>
                  <a:lnTo>
                    <a:pt x="566" y="133"/>
                  </a:lnTo>
                  <a:lnTo>
                    <a:pt x="560" y="123"/>
                  </a:lnTo>
                  <a:lnTo>
                    <a:pt x="553" y="112"/>
                  </a:lnTo>
                  <a:lnTo>
                    <a:pt x="542" y="105"/>
                  </a:lnTo>
                  <a:lnTo>
                    <a:pt x="532" y="99"/>
                  </a:lnTo>
                  <a:lnTo>
                    <a:pt x="520" y="94"/>
                  </a:lnTo>
                  <a:lnTo>
                    <a:pt x="507" y="9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3981297" y="2153676"/>
              <a:ext cx="88136" cy="21522"/>
            </a:xfrm>
            <a:custGeom>
              <a:avLst/>
              <a:gdLst>
                <a:gd name="T0" fmla="*/ 149 w 170"/>
                <a:gd name="T1" fmla="*/ 42 h 42"/>
                <a:gd name="T2" fmla="*/ 20 w 170"/>
                <a:gd name="T3" fmla="*/ 42 h 42"/>
                <a:gd name="T4" fmla="*/ 20 w 170"/>
                <a:gd name="T5" fmla="*/ 42 h 42"/>
                <a:gd name="T6" fmla="*/ 13 w 170"/>
                <a:gd name="T7" fmla="*/ 40 h 42"/>
                <a:gd name="T8" fmla="*/ 7 w 170"/>
                <a:gd name="T9" fmla="*/ 36 h 42"/>
                <a:gd name="T10" fmla="*/ 3 w 170"/>
                <a:gd name="T11" fmla="*/ 30 h 42"/>
                <a:gd name="T12" fmla="*/ 0 w 170"/>
                <a:gd name="T13" fmla="*/ 21 h 42"/>
                <a:gd name="T14" fmla="*/ 0 w 170"/>
                <a:gd name="T15" fmla="*/ 21 h 42"/>
                <a:gd name="T16" fmla="*/ 3 w 170"/>
                <a:gd name="T17" fmla="*/ 13 h 42"/>
                <a:gd name="T18" fmla="*/ 7 w 170"/>
                <a:gd name="T19" fmla="*/ 7 h 42"/>
                <a:gd name="T20" fmla="*/ 13 w 170"/>
                <a:gd name="T21" fmla="*/ 3 h 42"/>
                <a:gd name="T22" fmla="*/ 20 w 170"/>
                <a:gd name="T23" fmla="*/ 0 h 42"/>
                <a:gd name="T24" fmla="*/ 149 w 170"/>
                <a:gd name="T25" fmla="*/ 0 h 42"/>
                <a:gd name="T26" fmla="*/ 149 w 170"/>
                <a:gd name="T27" fmla="*/ 0 h 42"/>
                <a:gd name="T28" fmla="*/ 158 w 170"/>
                <a:gd name="T29" fmla="*/ 3 h 42"/>
                <a:gd name="T30" fmla="*/ 164 w 170"/>
                <a:gd name="T31" fmla="*/ 7 h 42"/>
                <a:gd name="T32" fmla="*/ 169 w 170"/>
                <a:gd name="T33" fmla="*/ 13 h 42"/>
                <a:gd name="T34" fmla="*/ 170 w 170"/>
                <a:gd name="T35" fmla="*/ 21 h 42"/>
                <a:gd name="T36" fmla="*/ 170 w 170"/>
                <a:gd name="T37" fmla="*/ 21 h 42"/>
                <a:gd name="T38" fmla="*/ 169 w 170"/>
                <a:gd name="T39" fmla="*/ 30 h 42"/>
                <a:gd name="T40" fmla="*/ 164 w 170"/>
                <a:gd name="T41" fmla="*/ 36 h 42"/>
                <a:gd name="T42" fmla="*/ 158 w 170"/>
                <a:gd name="T43" fmla="*/ 40 h 42"/>
                <a:gd name="T44" fmla="*/ 149 w 170"/>
                <a:gd name="T4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0" h="42">
                  <a:moveTo>
                    <a:pt x="149" y="42"/>
                  </a:moveTo>
                  <a:lnTo>
                    <a:pt x="20" y="42"/>
                  </a:lnTo>
                  <a:lnTo>
                    <a:pt x="20" y="42"/>
                  </a:lnTo>
                  <a:lnTo>
                    <a:pt x="13" y="40"/>
                  </a:lnTo>
                  <a:lnTo>
                    <a:pt x="7" y="36"/>
                  </a:lnTo>
                  <a:lnTo>
                    <a:pt x="3" y="3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3" y="3"/>
                  </a:lnTo>
                  <a:lnTo>
                    <a:pt x="20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58" y="3"/>
                  </a:lnTo>
                  <a:lnTo>
                    <a:pt x="164" y="7"/>
                  </a:lnTo>
                  <a:lnTo>
                    <a:pt x="169" y="13"/>
                  </a:lnTo>
                  <a:lnTo>
                    <a:pt x="170" y="21"/>
                  </a:lnTo>
                  <a:lnTo>
                    <a:pt x="170" y="21"/>
                  </a:lnTo>
                  <a:lnTo>
                    <a:pt x="169" y="30"/>
                  </a:lnTo>
                  <a:lnTo>
                    <a:pt x="164" y="36"/>
                  </a:lnTo>
                  <a:lnTo>
                    <a:pt x="158" y="40"/>
                  </a:lnTo>
                  <a:lnTo>
                    <a:pt x="149" y="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8528890" y="1257782"/>
            <a:ext cx="3004298" cy="749159"/>
            <a:chOff x="8599582" y="1479218"/>
            <a:chExt cx="2933606" cy="749159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8599582" y="1479218"/>
              <a:ext cx="2933606" cy="749159"/>
              <a:chOff x="8162166" y="1889267"/>
              <a:chExt cx="2933606" cy="749159"/>
            </a:xfrm>
          </p:grpSpPr>
          <p:sp>
            <p:nvSpPr>
              <p:cNvPr id="33" name="Freeform 5"/>
              <p:cNvSpPr>
                <a:spLocks/>
              </p:cNvSpPr>
              <p:nvPr/>
            </p:nvSpPr>
            <p:spPr bwMode="auto">
              <a:xfrm flipH="1">
                <a:off x="8162166" y="2107558"/>
                <a:ext cx="2543655" cy="344347"/>
              </a:xfrm>
              <a:custGeom>
                <a:avLst/>
                <a:gdLst>
                  <a:gd name="T0" fmla="*/ 4663 w 4965"/>
                  <a:gd name="T1" fmla="*/ 0 h 673"/>
                  <a:gd name="T2" fmla="*/ 4693 w 4965"/>
                  <a:gd name="T3" fmla="*/ 1 h 673"/>
                  <a:gd name="T4" fmla="*/ 4753 w 4965"/>
                  <a:gd name="T5" fmla="*/ 10 h 673"/>
                  <a:gd name="T6" fmla="*/ 4806 w 4965"/>
                  <a:gd name="T7" fmla="*/ 28 h 673"/>
                  <a:gd name="T8" fmla="*/ 4854 w 4965"/>
                  <a:gd name="T9" fmla="*/ 52 h 673"/>
                  <a:gd name="T10" fmla="*/ 4896 w 4965"/>
                  <a:gd name="T11" fmla="*/ 83 h 673"/>
                  <a:gd name="T12" fmla="*/ 4929 w 4965"/>
                  <a:gd name="T13" fmla="*/ 119 h 673"/>
                  <a:gd name="T14" fmla="*/ 4952 w 4965"/>
                  <a:gd name="T15" fmla="*/ 160 h 673"/>
                  <a:gd name="T16" fmla="*/ 4964 w 4965"/>
                  <a:gd name="T17" fmla="*/ 205 h 673"/>
                  <a:gd name="T18" fmla="*/ 4965 w 4965"/>
                  <a:gd name="T19" fmla="*/ 444 h 673"/>
                  <a:gd name="T20" fmla="*/ 4964 w 4965"/>
                  <a:gd name="T21" fmla="*/ 468 h 673"/>
                  <a:gd name="T22" fmla="*/ 4952 w 4965"/>
                  <a:gd name="T23" fmla="*/ 513 h 673"/>
                  <a:gd name="T24" fmla="*/ 4929 w 4965"/>
                  <a:gd name="T25" fmla="*/ 553 h 673"/>
                  <a:gd name="T26" fmla="*/ 4896 w 4965"/>
                  <a:gd name="T27" fmla="*/ 589 h 673"/>
                  <a:gd name="T28" fmla="*/ 4854 w 4965"/>
                  <a:gd name="T29" fmla="*/ 620 h 673"/>
                  <a:gd name="T30" fmla="*/ 4806 w 4965"/>
                  <a:gd name="T31" fmla="*/ 644 h 673"/>
                  <a:gd name="T32" fmla="*/ 4753 w 4965"/>
                  <a:gd name="T33" fmla="*/ 662 h 673"/>
                  <a:gd name="T34" fmla="*/ 4693 w 4965"/>
                  <a:gd name="T35" fmla="*/ 671 h 673"/>
                  <a:gd name="T36" fmla="*/ 302 w 4965"/>
                  <a:gd name="T37" fmla="*/ 673 h 673"/>
                  <a:gd name="T38" fmla="*/ 271 w 4965"/>
                  <a:gd name="T39" fmla="*/ 671 h 673"/>
                  <a:gd name="T40" fmla="*/ 213 w 4965"/>
                  <a:gd name="T41" fmla="*/ 662 h 673"/>
                  <a:gd name="T42" fmla="*/ 159 w 4965"/>
                  <a:gd name="T43" fmla="*/ 644 h 673"/>
                  <a:gd name="T44" fmla="*/ 109 w 4965"/>
                  <a:gd name="T45" fmla="*/ 620 h 673"/>
                  <a:gd name="T46" fmla="*/ 69 w 4965"/>
                  <a:gd name="T47" fmla="*/ 589 h 673"/>
                  <a:gd name="T48" fmla="*/ 36 w 4965"/>
                  <a:gd name="T49" fmla="*/ 553 h 673"/>
                  <a:gd name="T50" fmla="*/ 14 w 4965"/>
                  <a:gd name="T51" fmla="*/ 513 h 673"/>
                  <a:gd name="T52" fmla="*/ 2 w 4965"/>
                  <a:gd name="T53" fmla="*/ 468 h 673"/>
                  <a:gd name="T54" fmla="*/ 0 w 4965"/>
                  <a:gd name="T55" fmla="*/ 228 h 673"/>
                  <a:gd name="T56" fmla="*/ 2 w 4965"/>
                  <a:gd name="T57" fmla="*/ 205 h 673"/>
                  <a:gd name="T58" fmla="*/ 14 w 4965"/>
                  <a:gd name="T59" fmla="*/ 160 h 673"/>
                  <a:gd name="T60" fmla="*/ 36 w 4965"/>
                  <a:gd name="T61" fmla="*/ 119 h 673"/>
                  <a:gd name="T62" fmla="*/ 69 w 4965"/>
                  <a:gd name="T63" fmla="*/ 83 h 673"/>
                  <a:gd name="T64" fmla="*/ 109 w 4965"/>
                  <a:gd name="T65" fmla="*/ 52 h 673"/>
                  <a:gd name="T66" fmla="*/ 159 w 4965"/>
                  <a:gd name="T67" fmla="*/ 28 h 673"/>
                  <a:gd name="T68" fmla="*/ 213 w 4965"/>
                  <a:gd name="T69" fmla="*/ 10 h 673"/>
                  <a:gd name="T70" fmla="*/ 271 w 4965"/>
                  <a:gd name="T71" fmla="*/ 1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65" h="673">
                    <a:moveTo>
                      <a:pt x="302" y="0"/>
                    </a:moveTo>
                    <a:lnTo>
                      <a:pt x="4663" y="0"/>
                    </a:lnTo>
                    <a:lnTo>
                      <a:pt x="4663" y="0"/>
                    </a:lnTo>
                    <a:lnTo>
                      <a:pt x="4693" y="1"/>
                    </a:lnTo>
                    <a:lnTo>
                      <a:pt x="4723" y="4"/>
                    </a:lnTo>
                    <a:lnTo>
                      <a:pt x="4753" y="10"/>
                    </a:lnTo>
                    <a:lnTo>
                      <a:pt x="4780" y="18"/>
                    </a:lnTo>
                    <a:lnTo>
                      <a:pt x="4806" y="28"/>
                    </a:lnTo>
                    <a:lnTo>
                      <a:pt x="4832" y="39"/>
                    </a:lnTo>
                    <a:lnTo>
                      <a:pt x="4854" y="52"/>
                    </a:lnTo>
                    <a:lnTo>
                      <a:pt x="4877" y="67"/>
                    </a:lnTo>
                    <a:lnTo>
                      <a:pt x="4896" y="83"/>
                    </a:lnTo>
                    <a:lnTo>
                      <a:pt x="4913" y="100"/>
                    </a:lnTo>
                    <a:lnTo>
                      <a:pt x="4929" y="119"/>
                    </a:lnTo>
                    <a:lnTo>
                      <a:pt x="4941" y="139"/>
                    </a:lnTo>
                    <a:lnTo>
                      <a:pt x="4952" y="160"/>
                    </a:lnTo>
                    <a:lnTo>
                      <a:pt x="4959" y="182"/>
                    </a:lnTo>
                    <a:lnTo>
                      <a:pt x="4964" y="205"/>
                    </a:lnTo>
                    <a:lnTo>
                      <a:pt x="4965" y="228"/>
                    </a:lnTo>
                    <a:lnTo>
                      <a:pt x="4965" y="444"/>
                    </a:lnTo>
                    <a:lnTo>
                      <a:pt x="4965" y="444"/>
                    </a:lnTo>
                    <a:lnTo>
                      <a:pt x="4964" y="468"/>
                    </a:lnTo>
                    <a:lnTo>
                      <a:pt x="4959" y="490"/>
                    </a:lnTo>
                    <a:lnTo>
                      <a:pt x="4952" y="513"/>
                    </a:lnTo>
                    <a:lnTo>
                      <a:pt x="4941" y="534"/>
                    </a:lnTo>
                    <a:lnTo>
                      <a:pt x="4929" y="553"/>
                    </a:lnTo>
                    <a:lnTo>
                      <a:pt x="4913" y="572"/>
                    </a:lnTo>
                    <a:lnTo>
                      <a:pt x="4896" y="589"/>
                    </a:lnTo>
                    <a:lnTo>
                      <a:pt x="4877" y="605"/>
                    </a:lnTo>
                    <a:lnTo>
                      <a:pt x="4854" y="620"/>
                    </a:lnTo>
                    <a:lnTo>
                      <a:pt x="4832" y="634"/>
                    </a:lnTo>
                    <a:lnTo>
                      <a:pt x="4806" y="644"/>
                    </a:lnTo>
                    <a:lnTo>
                      <a:pt x="4780" y="655"/>
                    </a:lnTo>
                    <a:lnTo>
                      <a:pt x="4753" y="662"/>
                    </a:lnTo>
                    <a:lnTo>
                      <a:pt x="4723" y="668"/>
                    </a:lnTo>
                    <a:lnTo>
                      <a:pt x="4693" y="671"/>
                    </a:lnTo>
                    <a:lnTo>
                      <a:pt x="4663" y="673"/>
                    </a:lnTo>
                    <a:lnTo>
                      <a:pt x="302" y="673"/>
                    </a:lnTo>
                    <a:lnTo>
                      <a:pt x="302" y="673"/>
                    </a:lnTo>
                    <a:lnTo>
                      <a:pt x="271" y="671"/>
                    </a:lnTo>
                    <a:lnTo>
                      <a:pt x="241" y="668"/>
                    </a:lnTo>
                    <a:lnTo>
                      <a:pt x="213" y="662"/>
                    </a:lnTo>
                    <a:lnTo>
                      <a:pt x="184" y="655"/>
                    </a:lnTo>
                    <a:lnTo>
                      <a:pt x="159" y="644"/>
                    </a:lnTo>
                    <a:lnTo>
                      <a:pt x="133" y="634"/>
                    </a:lnTo>
                    <a:lnTo>
                      <a:pt x="109" y="620"/>
                    </a:lnTo>
                    <a:lnTo>
                      <a:pt x="88" y="605"/>
                    </a:lnTo>
                    <a:lnTo>
                      <a:pt x="69" y="589"/>
                    </a:lnTo>
                    <a:lnTo>
                      <a:pt x="51" y="572"/>
                    </a:lnTo>
                    <a:lnTo>
                      <a:pt x="36" y="553"/>
                    </a:lnTo>
                    <a:lnTo>
                      <a:pt x="24" y="534"/>
                    </a:lnTo>
                    <a:lnTo>
                      <a:pt x="14" y="513"/>
                    </a:lnTo>
                    <a:lnTo>
                      <a:pt x="6" y="490"/>
                    </a:lnTo>
                    <a:lnTo>
                      <a:pt x="2" y="468"/>
                    </a:lnTo>
                    <a:lnTo>
                      <a:pt x="0" y="444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2" y="205"/>
                    </a:lnTo>
                    <a:lnTo>
                      <a:pt x="6" y="182"/>
                    </a:lnTo>
                    <a:lnTo>
                      <a:pt x="14" y="160"/>
                    </a:lnTo>
                    <a:lnTo>
                      <a:pt x="24" y="139"/>
                    </a:lnTo>
                    <a:lnTo>
                      <a:pt x="36" y="119"/>
                    </a:lnTo>
                    <a:lnTo>
                      <a:pt x="51" y="100"/>
                    </a:lnTo>
                    <a:lnTo>
                      <a:pt x="69" y="83"/>
                    </a:lnTo>
                    <a:lnTo>
                      <a:pt x="88" y="67"/>
                    </a:lnTo>
                    <a:lnTo>
                      <a:pt x="109" y="52"/>
                    </a:lnTo>
                    <a:lnTo>
                      <a:pt x="133" y="39"/>
                    </a:lnTo>
                    <a:lnTo>
                      <a:pt x="159" y="28"/>
                    </a:lnTo>
                    <a:lnTo>
                      <a:pt x="184" y="18"/>
                    </a:lnTo>
                    <a:lnTo>
                      <a:pt x="213" y="10"/>
                    </a:lnTo>
                    <a:lnTo>
                      <a:pt x="241" y="4"/>
                    </a:lnTo>
                    <a:lnTo>
                      <a:pt x="271" y="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10346613" y="1889267"/>
                <a:ext cx="749159" cy="749159"/>
              </a:xfrm>
              <a:prstGeom prst="ellipse">
                <a:avLst/>
              </a:prstGeom>
              <a:solidFill>
                <a:schemeClr val="bg1">
                  <a:lumMod val="50000"/>
                  <a:alpha val="3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Freeform 6"/>
              <p:cNvSpPr>
                <a:spLocks/>
              </p:cNvSpPr>
              <p:nvPr/>
            </p:nvSpPr>
            <p:spPr bwMode="auto">
              <a:xfrm flipH="1">
                <a:off x="8162166" y="2107558"/>
                <a:ext cx="2543655" cy="344347"/>
              </a:xfrm>
              <a:custGeom>
                <a:avLst/>
                <a:gdLst>
                  <a:gd name="T0" fmla="*/ 4663 w 4965"/>
                  <a:gd name="T1" fmla="*/ 0 h 673"/>
                  <a:gd name="T2" fmla="*/ 4693 w 4965"/>
                  <a:gd name="T3" fmla="*/ 1 h 673"/>
                  <a:gd name="T4" fmla="*/ 4753 w 4965"/>
                  <a:gd name="T5" fmla="*/ 10 h 673"/>
                  <a:gd name="T6" fmla="*/ 4806 w 4965"/>
                  <a:gd name="T7" fmla="*/ 28 h 673"/>
                  <a:gd name="T8" fmla="*/ 4854 w 4965"/>
                  <a:gd name="T9" fmla="*/ 52 h 673"/>
                  <a:gd name="T10" fmla="*/ 4896 w 4965"/>
                  <a:gd name="T11" fmla="*/ 83 h 673"/>
                  <a:gd name="T12" fmla="*/ 4929 w 4965"/>
                  <a:gd name="T13" fmla="*/ 119 h 673"/>
                  <a:gd name="T14" fmla="*/ 4952 w 4965"/>
                  <a:gd name="T15" fmla="*/ 160 h 673"/>
                  <a:gd name="T16" fmla="*/ 4964 w 4965"/>
                  <a:gd name="T17" fmla="*/ 205 h 673"/>
                  <a:gd name="T18" fmla="*/ 4965 w 4965"/>
                  <a:gd name="T19" fmla="*/ 444 h 673"/>
                  <a:gd name="T20" fmla="*/ 4964 w 4965"/>
                  <a:gd name="T21" fmla="*/ 468 h 673"/>
                  <a:gd name="T22" fmla="*/ 4952 w 4965"/>
                  <a:gd name="T23" fmla="*/ 513 h 673"/>
                  <a:gd name="T24" fmla="*/ 4929 w 4965"/>
                  <a:gd name="T25" fmla="*/ 553 h 673"/>
                  <a:gd name="T26" fmla="*/ 4896 w 4965"/>
                  <a:gd name="T27" fmla="*/ 589 h 673"/>
                  <a:gd name="T28" fmla="*/ 4854 w 4965"/>
                  <a:gd name="T29" fmla="*/ 620 h 673"/>
                  <a:gd name="T30" fmla="*/ 4806 w 4965"/>
                  <a:gd name="T31" fmla="*/ 644 h 673"/>
                  <a:gd name="T32" fmla="*/ 4753 w 4965"/>
                  <a:gd name="T33" fmla="*/ 662 h 673"/>
                  <a:gd name="T34" fmla="*/ 4693 w 4965"/>
                  <a:gd name="T35" fmla="*/ 671 h 673"/>
                  <a:gd name="T36" fmla="*/ 302 w 4965"/>
                  <a:gd name="T37" fmla="*/ 673 h 673"/>
                  <a:gd name="T38" fmla="*/ 271 w 4965"/>
                  <a:gd name="T39" fmla="*/ 671 h 673"/>
                  <a:gd name="T40" fmla="*/ 213 w 4965"/>
                  <a:gd name="T41" fmla="*/ 662 h 673"/>
                  <a:gd name="T42" fmla="*/ 159 w 4965"/>
                  <a:gd name="T43" fmla="*/ 644 h 673"/>
                  <a:gd name="T44" fmla="*/ 109 w 4965"/>
                  <a:gd name="T45" fmla="*/ 620 h 673"/>
                  <a:gd name="T46" fmla="*/ 69 w 4965"/>
                  <a:gd name="T47" fmla="*/ 589 h 673"/>
                  <a:gd name="T48" fmla="*/ 36 w 4965"/>
                  <a:gd name="T49" fmla="*/ 553 h 673"/>
                  <a:gd name="T50" fmla="*/ 14 w 4965"/>
                  <a:gd name="T51" fmla="*/ 513 h 673"/>
                  <a:gd name="T52" fmla="*/ 2 w 4965"/>
                  <a:gd name="T53" fmla="*/ 468 h 673"/>
                  <a:gd name="T54" fmla="*/ 0 w 4965"/>
                  <a:gd name="T55" fmla="*/ 228 h 673"/>
                  <a:gd name="T56" fmla="*/ 2 w 4965"/>
                  <a:gd name="T57" fmla="*/ 205 h 673"/>
                  <a:gd name="T58" fmla="*/ 14 w 4965"/>
                  <a:gd name="T59" fmla="*/ 160 h 673"/>
                  <a:gd name="T60" fmla="*/ 36 w 4965"/>
                  <a:gd name="T61" fmla="*/ 119 h 673"/>
                  <a:gd name="T62" fmla="*/ 69 w 4965"/>
                  <a:gd name="T63" fmla="*/ 83 h 673"/>
                  <a:gd name="T64" fmla="*/ 109 w 4965"/>
                  <a:gd name="T65" fmla="*/ 52 h 673"/>
                  <a:gd name="T66" fmla="*/ 159 w 4965"/>
                  <a:gd name="T67" fmla="*/ 28 h 673"/>
                  <a:gd name="T68" fmla="*/ 213 w 4965"/>
                  <a:gd name="T69" fmla="*/ 10 h 673"/>
                  <a:gd name="T70" fmla="*/ 271 w 4965"/>
                  <a:gd name="T71" fmla="*/ 1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65" h="673">
                    <a:moveTo>
                      <a:pt x="302" y="0"/>
                    </a:moveTo>
                    <a:lnTo>
                      <a:pt x="4663" y="0"/>
                    </a:lnTo>
                    <a:lnTo>
                      <a:pt x="4663" y="0"/>
                    </a:lnTo>
                    <a:lnTo>
                      <a:pt x="4693" y="1"/>
                    </a:lnTo>
                    <a:lnTo>
                      <a:pt x="4723" y="4"/>
                    </a:lnTo>
                    <a:lnTo>
                      <a:pt x="4753" y="10"/>
                    </a:lnTo>
                    <a:lnTo>
                      <a:pt x="4780" y="18"/>
                    </a:lnTo>
                    <a:lnTo>
                      <a:pt x="4806" y="28"/>
                    </a:lnTo>
                    <a:lnTo>
                      <a:pt x="4832" y="39"/>
                    </a:lnTo>
                    <a:lnTo>
                      <a:pt x="4854" y="52"/>
                    </a:lnTo>
                    <a:lnTo>
                      <a:pt x="4877" y="67"/>
                    </a:lnTo>
                    <a:lnTo>
                      <a:pt x="4896" y="83"/>
                    </a:lnTo>
                    <a:lnTo>
                      <a:pt x="4913" y="100"/>
                    </a:lnTo>
                    <a:lnTo>
                      <a:pt x="4929" y="119"/>
                    </a:lnTo>
                    <a:lnTo>
                      <a:pt x="4941" y="139"/>
                    </a:lnTo>
                    <a:lnTo>
                      <a:pt x="4952" y="160"/>
                    </a:lnTo>
                    <a:lnTo>
                      <a:pt x="4959" y="182"/>
                    </a:lnTo>
                    <a:lnTo>
                      <a:pt x="4964" y="205"/>
                    </a:lnTo>
                    <a:lnTo>
                      <a:pt x="4965" y="228"/>
                    </a:lnTo>
                    <a:lnTo>
                      <a:pt x="4965" y="444"/>
                    </a:lnTo>
                    <a:lnTo>
                      <a:pt x="4965" y="444"/>
                    </a:lnTo>
                    <a:lnTo>
                      <a:pt x="4964" y="468"/>
                    </a:lnTo>
                    <a:lnTo>
                      <a:pt x="4959" y="490"/>
                    </a:lnTo>
                    <a:lnTo>
                      <a:pt x="4952" y="513"/>
                    </a:lnTo>
                    <a:lnTo>
                      <a:pt x="4941" y="534"/>
                    </a:lnTo>
                    <a:lnTo>
                      <a:pt x="4929" y="553"/>
                    </a:lnTo>
                    <a:lnTo>
                      <a:pt x="4913" y="572"/>
                    </a:lnTo>
                    <a:lnTo>
                      <a:pt x="4896" y="589"/>
                    </a:lnTo>
                    <a:lnTo>
                      <a:pt x="4877" y="605"/>
                    </a:lnTo>
                    <a:lnTo>
                      <a:pt x="4854" y="620"/>
                    </a:lnTo>
                    <a:lnTo>
                      <a:pt x="4832" y="634"/>
                    </a:lnTo>
                    <a:lnTo>
                      <a:pt x="4806" y="644"/>
                    </a:lnTo>
                    <a:lnTo>
                      <a:pt x="4780" y="655"/>
                    </a:lnTo>
                    <a:lnTo>
                      <a:pt x="4753" y="662"/>
                    </a:lnTo>
                    <a:lnTo>
                      <a:pt x="4723" y="668"/>
                    </a:lnTo>
                    <a:lnTo>
                      <a:pt x="4693" y="671"/>
                    </a:lnTo>
                    <a:lnTo>
                      <a:pt x="4663" y="673"/>
                    </a:lnTo>
                    <a:lnTo>
                      <a:pt x="302" y="673"/>
                    </a:lnTo>
                    <a:lnTo>
                      <a:pt x="302" y="673"/>
                    </a:lnTo>
                    <a:lnTo>
                      <a:pt x="271" y="671"/>
                    </a:lnTo>
                    <a:lnTo>
                      <a:pt x="241" y="668"/>
                    </a:lnTo>
                    <a:lnTo>
                      <a:pt x="213" y="662"/>
                    </a:lnTo>
                    <a:lnTo>
                      <a:pt x="184" y="655"/>
                    </a:lnTo>
                    <a:lnTo>
                      <a:pt x="159" y="644"/>
                    </a:lnTo>
                    <a:lnTo>
                      <a:pt x="133" y="634"/>
                    </a:lnTo>
                    <a:lnTo>
                      <a:pt x="109" y="620"/>
                    </a:lnTo>
                    <a:lnTo>
                      <a:pt x="88" y="605"/>
                    </a:lnTo>
                    <a:lnTo>
                      <a:pt x="69" y="589"/>
                    </a:lnTo>
                    <a:lnTo>
                      <a:pt x="51" y="572"/>
                    </a:lnTo>
                    <a:lnTo>
                      <a:pt x="36" y="553"/>
                    </a:lnTo>
                    <a:lnTo>
                      <a:pt x="24" y="534"/>
                    </a:lnTo>
                    <a:lnTo>
                      <a:pt x="14" y="513"/>
                    </a:lnTo>
                    <a:lnTo>
                      <a:pt x="6" y="490"/>
                    </a:lnTo>
                    <a:lnTo>
                      <a:pt x="2" y="468"/>
                    </a:lnTo>
                    <a:lnTo>
                      <a:pt x="0" y="444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2" y="205"/>
                    </a:lnTo>
                    <a:lnTo>
                      <a:pt x="6" y="182"/>
                    </a:lnTo>
                    <a:lnTo>
                      <a:pt x="14" y="160"/>
                    </a:lnTo>
                    <a:lnTo>
                      <a:pt x="24" y="139"/>
                    </a:lnTo>
                    <a:lnTo>
                      <a:pt x="36" y="119"/>
                    </a:lnTo>
                    <a:lnTo>
                      <a:pt x="51" y="100"/>
                    </a:lnTo>
                    <a:lnTo>
                      <a:pt x="69" y="83"/>
                    </a:lnTo>
                    <a:lnTo>
                      <a:pt x="88" y="67"/>
                    </a:lnTo>
                    <a:lnTo>
                      <a:pt x="109" y="52"/>
                    </a:lnTo>
                    <a:lnTo>
                      <a:pt x="133" y="39"/>
                    </a:lnTo>
                    <a:lnTo>
                      <a:pt x="159" y="28"/>
                    </a:lnTo>
                    <a:lnTo>
                      <a:pt x="184" y="18"/>
                    </a:lnTo>
                    <a:lnTo>
                      <a:pt x="213" y="10"/>
                    </a:lnTo>
                    <a:lnTo>
                      <a:pt x="241" y="4"/>
                    </a:lnTo>
                    <a:lnTo>
                      <a:pt x="271" y="1"/>
                    </a:lnTo>
                    <a:lnTo>
                      <a:pt x="3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 flipH="1">
                <a:off x="10396319" y="1938459"/>
                <a:ext cx="649749" cy="649749"/>
              </a:xfrm>
              <a:custGeom>
                <a:avLst/>
                <a:gdLst>
                  <a:gd name="T0" fmla="*/ 1266 w 1268"/>
                  <a:gd name="T1" fmla="*/ 601 h 1268"/>
                  <a:gd name="T2" fmla="*/ 1254 w 1268"/>
                  <a:gd name="T3" fmla="*/ 505 h 1268"/>
                  <a:gd name="T4" fmla="*/ 1229 w 1268"/>
                  <a:gd name="T5" fmla="*/ 415 h 1268"/>
                  <a:gd name="T6" fmla="*/ 1190 w 1268"/>
                  <a:gd name="T7" fmla="*/ 332 h 1268"/>
                  <a:gd name="T8" fmla="*/ 1141 w 1268"/>
                  <a:gd name="T9" fmla="*/ 254 h 1268"/>
                  <a:gd name="T10" fmla="*/ 1081 w 1268"/>
                  <a:gd name="T11" fmla="*/ 185 h 1268"/>
                  <a:gd name="T12" fmla="*/ 1012 w 1268"/>
                  <a:gd name="T13" fmla="*/ 125 h 1268"/>
                  <a:gd name="T14" fmla="*/ 936 w 1268"/>
                  <a:gd name="T15" fmla="*/ 76 h 1268"/>
                  <a:gd name="T16" fmla="*/ 851 w 1268"/>
                  <a:gd name="T17" fmla="*/ 39 h 1268"/>
                  <a:gd name="T18" fmla="*/ 761 w 1268"/>
                  <a:gd name="T19" fmla="*/ 12 h 1268"/>
                  <a:gd name="T20" fmla="*/ 667 w 1268"/>
                  <a:gd name="T21" fmla="*/ 0 h 1268"/>
                  <a:gd name="T22" fmla="*/ 601 w 1268"/>
                  <a:gd name="T23" fmla="*/ 0 h 1268"/>
                  <a:gd name="T24" fmla="*/ 505 w 1268"/>
                  <a:gd name="T25" fmla="*/ 12 h 1268"/>
                  <a:gd name="T26" fmla="*/ 415 w 1268"/>
                  <a:gd name="T27" fmla="*/ 39 h 1268"/>
                  <a:gd name="T28" fmla="*/ 332 w 1268"/>
                  <a:gd name="T29" fmla="*/ 76 h 1268"/>
                  <a:gd name="T30" fmla="*/ 254 w 1268"/>
                  <a:gd name="T31" fmla="*/ 125 h 1268"/>
                  <a:gd name="T32" fmla="*/ 185 w 1268"/>
                  <a:gd name="T33" fmla="*/ 185 h 1268"/>
                  <a:gd name="T34" fmla="*/ 125 w 1268"/>
                  <a:gd name="T35" fmla="*/ 254 h 1268"/>
                  <a:gd name="T36" fmla="*/ 76 w 1268"/>
                  <a:gd name="T37" fmla="*/ 332 h 1268"/>
                  <a:gd name="T38" fmla="*/ 39 w 1268"/>
                  <a:gd name="T39" fmla="*/ 415 h 1268"/>
                  <a:gd name="T40" fmla="*/ 12 w 1268"/>
                  <a:gd name="T41" fmla="*/ 505 h 1268"/>
                  <a:gd name="T42" fmla="*/ 0 w 1268"/>
                  <a:gd name="T43" fmla="*/ 601 h 1268"/>
                  <a:gd name="T44" fmla="*/ 0 w 1268"/>
                  <a:gd name="T45" fmla="*/ 667 h 1268"/>
                  <a:gd name="T46" fmla="*/ 12 w 1268"/>
                  <a:gd name="T47" fmla="*/ 761 h 1268"/>
                  <a:gd name="T48" fmla="*/ 39 w 1268"/>
                  <a:gd name="T49" fmla="*/ 852 h 1268"/>
                  <a:gd name="T50" fmla="*/ 76 w 1268"/>
                  <a:gd name="T51" fmla="*/ 936 h 1268"/>
                  <a:gd name="T52" fmla="*/ 125 w 1268"/>
                  <a:gd name="T53" fmla="*/ 1012 h 1268"/>
                  <a:gd name="T54" fmla="*/ 185 w 1268"/>
                  <a:gd name="T55" fmla="*/ 1082 h 1268"/>
                  <a:gd name="T56" fmla="*/ 254 w 1268"/>
                  <a:gd name="T57" fmla="*/ 1141 h 1268"/>
                  <a:gd name="T58" fmla="*/ 332 w 1268"/>
                  <a:gd name="T59" fmla="*/ 1192 h 1268"/>
                  <a:gd name="T60" fmla="*/ 415 w 1268"/>
                  <a:gd name="T61" fmla="*/ 1229 h 1268"/>
                  <a:gd name="T62" fmla="*/ 505 w 1268"/>
                  <a:gd name="T63" fmla="*/ 1254 h 1268"/>
                  <a:gd name="T64" fmla="*/ 601 w 1268"/>
                  <a:gd name="T65" fmla="*/ 1266 h 1268"/>
                  <a:gd name="T66" fmla="*/ 667 w 1268"/>
                  <a:gd name="T67" fmla="*/ 1266 h 1268"/>
                  <a:gd name="T68" fmla="*/ 761 w 1268"/>
                  <a:gd name="T69" fmla="*/ 1254 h 1268"/>
                  <a:gd name="T70" fmla="*/ 851 w 1268"/>
                  <a:gd name="T71" fmla="*/ 1229 h 1268"/>
                  <a:gd name="T72" fmla="*/ 936 w 1268"/>
                  <a:gd name="T73" fmla="*/ 1192 h 1268"/>
                  <a:gd name="T74" fmla="*/ 1012 w 1268"/>
                  <a:gd name="T75" fmla="*/ 1141 h 1268"/>
                  <a:gd name="T76" fmla="*/ 1081 w 1268"/>
                  <a:gd name="T77" fmla="*/ 1082 h 1268"/>
                  <a:gd name="T78" fmla="*/ 1141 w 1268"/>
                  <a:gd name="T79" fmla="*/ 1012 h 1268"/>
                  <a:gd name="T80" fmla="*/ 1190 w 1268"/>
                  <a:gd name="T81" fmla="*/ 936 h 1268"/>
                  <a:gd name="T82" fmla="*/ 1229 w 1268"/>
                  <a:gd name="T83" fmla="*/ 852 h 1268"/>
                  <a:gd name="T84" fmla="*/ 1254 w 1268"/>
                  <a:gd name="T85" fmla="*/ 761 h 1268"/>
                  <a:gd name="T86" fmla="*/ 1266 w 1268"/>
                  <a:gd name="T87" fmla="*/ 667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8" h="1268">
                    <a:moveTo>
                      <a:pt x="1268" y="634"/>
                    </a:moveTo>
                    <a:lnTo>
                      <a:pt x="1268" y="634"/>
                    </a:lnTo>
                    <a:lnTo>
                      <a:pt x="1266" y="601"/>
                    </a:lnTo>
                    <a:lnTo>
                      <a:pt x="1263" y="568"/>
                    </a:lnTo>
                    <a:lnTo>
                      <a:pt x="1260" y="537"/>
                    </a:lnTo>
                    <a:lnTo>
                      <a:pt x="1254" y="505"/>
                    </a:lnTo>
                    <a:lnTo>
                      <a:pt x="1247" y="475"/>
                    </a:lnTo>
                    <a:lnTo>
                      <a:pt x="1239" y="445"/>
                    </a:lnTo>
                    <a:lnTo>
                      <a:pt x="1229" y="415"/>
                    </a:lnTo>
                    <a:lnTo>
                      <a:pt x="1217" y="387"/>
                    </a:lnTo>
                    <a:lnTo>
                      <a:pt x="1205" y="359"/>
                    </a:lnTo>
                    <a:lnTo>
                      <a:pt x="1190" y="332"/>
                    </a:lnTo>
                    <a:lnTo>
                      <a:pt x="1175" y="305"/>
                    </a:lnTo>
                    <a:lnTo>
                      <a:pt x="1159" y="279"/>
                    </a:lnTo>
                    <a:lnTo>
                      <a:pt x="1141" y="254"/>
                    </a:lnTo>
                    <a:lnTo>
                      <a:pt x="1123" y="230"/>
                    </a:lnTo>
                    <a:lnTo>
                      <a:pt x="1103" y="208"/>
                    </a:lnTo>
                    <a:lnTo>
                      <a:pt x="1081" y="185"/>
                    </a:lnTo>
                    <a:lnTo>
                      <a:pt x="1060" y="164"/>
                    </a:lnTo>
                    <a:lnTo>
                      <a:pt x="1036" y="145"/>
                    </a:lnTo>
                    <a:lnTo>
                      <a:pt x="1012" y="125"/>
                    </a:lnTo>
                    <a:lnTo>
                      <a:pt x="988" y="107"/>
                    </a:lnTo>
                    <a:lnTo>
                      <a:pt x="963" y="91"/>
                    </a:lnTo>
                    <a:lnTo>
                      <a:pt x="936" y="76"/>
                    </a:lnTo>
                    <a:lnTo>
                      <a:pt x="909" y="63"/>
                    </a:lnTo>
                    <a:lnTo>
                      <a:pt x="881" y="49"/>
                    </a:lnTo>
                    <a:lnTo>
                      <a:pt x="851" y="39"/>
                    </a:lnTo>
                    <a:lnTo>
                      <a:pt x="822" y="28"/>
                    </a:lnTo>
                    <a:lnTo>
                      <a:pt x="792" y="19"/>
                    </a:lnTo>
                    <a:lnTo>
                      <a:pt x="761" y="12"/>
                    </a:lnTo>
                    <a:lnTo>
                      <a:pt x="729" y="7"/>
                    </a:lnTo>
                    <a:lnTo>
                      <a:pt x="698" y="3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34" y="0"/>
                    </a:lnTo>
                    <a:lnTo>
                      <a:pt x="601" y="0"/>
                    </a:lnTo>
                    <a:lnTo>
                      <a:pt x="568" y="3"/>
                    </a:lnTo>
                    <a:lnTo>
                      <a:pt x="537" y="7"/>
                    </a:lnTo>
                    <a:lnTo>
                      <a:pt x="505" y="12"/>
                    </a:lnTo>
                    <a:lnTo>
                      <a:pt x="475" y="19"/>
                    </a:lnTo>
                    <a:lnTo>
                      <a:pt x="445" y="28"/>
                    </a:lnTo>
                    <a:lnTo>
                      <a:pt x="415" y="39"/>
                    </a:lnTo>
                    <a:lnTo>
                      <a:pt x="387" y="49"/>
                    </a:lnTo>
                    <a:lnTo>
                      <a:pt x="359" y="63"/>
                    </a:lnTo>
                    <a:lnTo>
                      <a:pt x="332" y="76"/>
                    </a:lnTo>
                    <a:lnTo>
                      <a:pt x="305" y="91"/>
                    </a:lnTo>
                    <a:lnTo>
                      <a:pt x="279" y="107"/>
                    </a:lnTo>
                    <a:lnTo>
                      <a:pt x="254" y="125"/>
                    </a:lnTo>
                    <a:lnTo>
                      <a:pt x="230" y="145"/>
                    </a:lnTo>
                    <a:lnTo>
                      <a:pt x="208" y="164"/>
                    </a:lnTo>
                    <a:lnTo>
                      <a:pt x="185" y="185"/>
                    </a:lnTo>
                    <a:lnTo>
                      <a:pt x="164" y="208"/>
                    </a:lnTo>
                    <a:lnTo>
                      <a:pt x="145" y="230"/>
                    </a:lnTo>
                    <a:lnTo>
                      <a:pt x="125" y="254"/>
                    </a:lnTo>
                    <a:lnTo>
                      <a:pt x="107" y="279"/>
                    </a:lnTo>
                    <a:lnTo>
                      <a:pt x="91" y="305"/>
                    </a:lnTo>
                    <a:lnTo>
                      <a:pt x="76" y="332"/>
                    </a:lnTo>
                    <a:lnTo>
                      <a:pt x="63" y="359"/>
                    </a:lnTo>
                    <a:lnTo>
                      <a:pt x="49" y="387"/>
                    </a:lnTo>
                    <a:lnTo>
                      <a:pt x="39" y="415"/>
                    </a:lnTo>
                    <a:lnTo>
                      <a:pt x="28" y="445"/>
                    </a:lnTo>
                    <a:lnTo>
                      <a:pt x="19" y="475"/>
                    </a:lnTo>
                    <a:lnTo>
                      <a:pt x="12" y="505"/>
                    </a:lnTo>
                    <a:lnTo>
                      <a:pt x="7" y="537"/>
                    </a:lnTo>
                    <a:lnTo>
                      <a:pt x="3" y="568"/>
                    </a:lnTo>
                    <a:lnTo>
                      <a:pt x="0" y="601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667"/>
                    </a:lnTo>
                    <a:lnTo>
                      <a:pt x="3" y="698"/>
                    </a:lnTo>
                    <a:lnTo>
                      <a:pt x="7" y="729"/>
                    </a:lnTo>
                    <a:lnTo>
                      <a:pt x="12" y="761"/>
                    </a:lnTo>
                    <a:lnTo>
                      <a:pt x="19" y="792"/>
                    </a:lnTo>
                    <a:lnTo>
                      <a:pt x="28" y="822"/>
                    </a:lnTo>
                    <a:lnTo>
                      <a:pt x="39" y="852"/>
                    </a:lnTo>
                    <a:lnTo>
                      <a:pt x="49" y="880"/>
                    </a:lnTo>
                    <a:lnTo>
                      <a:pt x="63" y="909"/>
                    </a:lnTo>
                    <a:lnTo>
                      <a:pt x="76" y="936"/>
                    </a:lnTo>
                    <a:lnTo>
                      <a:pt x="91" y="963"/>
                    </a:lnTo>
                    <a:lnTo>
                      <a:pt x="107" y="988"/>
                    </a:lnTo>
                    <a:lnTo>
                      <a:pt x="125" y="1012"/>
                    </a:lnTo>
                    <a:lnTo>
                      <a:pt x="145" y="1036"/>
                    </a:lnTo>
                    <a:lnTo>
                      <a:pt x="164" y="1060"/>
                    </a:lnTo>
                    <a:lnTo>
                      <a:pt x="185" y="1082"/>
                    </a:lnTo>
                    <a:lnTo>
                      <a:pt x="208" y="1103"/>
                    </a:lnTo>
                    <a:lnTo>
                      <a:pt x="230" y="1123"/>
                    </a:lnTo>
                    <a:lnTo>
                      <a:pt x="254" y="1141"/>
                    </a:lnTo>
                    <a:lnTo>
                      <a:pt x="279" y="1159"/>
                    </a:lnTo>
                    <a:lnTo>
                      <a:pt x="305" y="1175"/>
                    </a:lnTo>
                    <a:lnTo>
                      <a:pt x="332" y="1192"/>
                    </a:lnTo>
                    <a:lnTo>
                      <a:pt x="359" y="1205"/>
                    </a:lnTo>
                    <a:lnTo>
                      <a:pt x="387" y="1217"/>
                    </a:lnTo>
                    <a:lnTo>
                      <a:pt x="415" y="1229"/>
                    </a:lnTo>
                    <a:lnTo>
                      <a:pt x="445" y="1239"/>
                    </a:lnTo>
                    <a:lnTo>
                      <a:pt x="475" y="1247"/>
                    </a:lnTo>
                    <a:lnTo>
                      <a:pt x="505" y="1254"/>
                    </a:lnTo>
                    <a:lnTo>
                      <a:pt x="537" y="1260"/>
                    </a:lnTo>
                    <a:lnTo>
                      <a:pt x="568" y="1265"/>
                    </a:lnTo>
                    <a:lnTo>
                      <a:pt x="601" y="1266"/>
                    </a:lnTo>
                    <a:lnTo>
                      <a:pt x="634" y="1268"/>
                    </a:lnTo>
                    <a:lnTo>
                      <a:pt x="634" y="1268"/>
                    </a:lnTo>
                    <a:lnTo>
                      <a:pt x="667" y="1266"/>
                    </a:lnTo>
                    <a:lnTo>
                      <a:pt x="698" y="1265"/>
                    </a:lnTo>
                    <a:lnTo>
                      <a:pt x="729" y="1260"/>
                    </a:lnTo>
                    <a:lnTo>
                      <a:pt x="761" y="1254"/>
                    </a:lnTo>
                    <a:lnTo>
                      <a:pt x="792" y="1247"/>
                    </a:lnTo>
                    <a:lnTo>
                      <a:pt x="822" y="1239"/>
                    </a:lnTo>
                    <a:lnTo>
                      <a:pt x="851" y="1229"/>
                    </a:lnTo>
                    <a:lnTo>
                      <a:pt x="881" y="1217"/>
                    </a:lnTo>
                    <a:lnTo>
                      <a:pt x="909" y="1205"/>
                    </a:lnTo>
                    <a:lnTo>
                      <a:pt x="936" y="1192"/>
                    </a:lnTo>
                    <a:lnTo>
                      <a:pt x="963" y="1175"/>
                    </a:lnTo>
                    <a:lnTo>
                      <a:pt x="988" y="1159"/>
                    </a:lnTo>
                    <a:lnTo>
                      <a:pt x="1012" y="1141"/>
                    </a:lnTo>
                    <a:lnTo>
                      <a:pt x="1036" y="1123"/>
                    </a:lnTo>
                    <a:lnTo>
                      <a:pt x="1060" y="1103"/>
                    </a:lnTo>
                    <a:lnTo>
                      <a:pt x="1081" y="1082"/>
                    </a:lnTo>
                    <a:lnTo>
                      <a:pt x="1103" y="1060"/>
                    </a:lnTo>
                    <a:lnTo>
                      <a:pt x="1123" y="1036"/>
                    </a:lnTo>
                    <a:lnTo>
                      <a:pt x="1141" y="1012"/>
                    </a:lnTo>
                    <a:lnTo>
                      <a:pt x="1159" y="988"/>
                    </a:lnTo>
                    <a:lnTo>
                      <a:pt x="1175" y="963"/>
                    </a:lnTo>
                    <a:lnTo>
                      <a:pt x="1190" y="936"/>
                    </a:lnTo>
                    <a:lnTo>
                      <a:pt x="1205" y="909"/>
                    </a:lnTo>
                    <a:lnTo>
                      <a:pt x="1217" y="880"/>
                    </a:lnTo>
                    <a:lnTo>
                      <a:pt x="1229" y="852"/>
                    </a:lnTo>
                    <a:lnTo>
                      <a:pt x="1239" y="822"/>
                    </a:lnTo>
                    <a:lnTo>
                      <a:pt x="1247" y="792"/>
                    </a:lnTo>
                    <a:lnTo>
                      <a:pt x="1254" y="761"/>
                    </a:lnTo>
                    <a:lnTo>
                      <a:pt x="1260" y="729"/>
                    </a:lnTo>
                    <a:lnTo>
                      <a:pt x="1263" y="698"/>
                    </a:lnTo>
                    <a:lnTo>
                      <a:pt x="1266" y="667"/>
                    </a:lnTo>
                    <a:lnTo>
                      <a:pt x="1268" y="634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 flipH="1">
                <a:off x="10396319" y="1938459"/>
                <a:ext cx="649749" cy="649749"/>
              </a:xfrm>
              <a:custGeom>
                <a:avLst/>
                <a:gdLst>
                  <a:gd name="T0" fmla="*/ 1266 w 1268"/>
                  <a:gd name="T1" fmla="*/ 601 h 1268"/>
                  <a:gd name="T2" fmla="*/ 1254 w 1268"/>
                  <a:gd name="T3" fmla="*/ 505 h 1268"/>
                  <a:gd name="T4" fmla="*/ 1229 w 1268"/>
                  <a:gd name="T5" fmla="*/ 415 h 1268"/>
                  <a:gd name="T6" fmla="*/ 1190 w 1268"/>
                  <a:gd name="T7" fmla="*/ 332 h 1268"/>
                  <a:gd name="T8" fmla="*/ 1141 w 1268"/>
                  <a:gd name="T9" fmla="*/ 254 h 1268"/>
                  <a:gd name="T10" fmla="*/ 1081 w 1268"/>
                  <a:gd name="T11" fmla="*/ 185 h 1268"/>
                  <a:gd name="T12" fmla="*/ 1012 w 1268"/>
                  <a:gd name="T13" fmla="*/ 125 h 1268"/>
                  <a:gd name="T14" fmla="*/ 936 w 1268"/>
                  <a:gd name="T15" fmla="*/ 76 h 1268"/>
                  <a:gd name="T16" fmla="*/ 851 w 1268"/>
                  <a:gd name="T17" fmla="*/ 39 h 1268"/>
                  <a:gd name="T18" fmla="*/ 761 w 1268"/>
                  <a:gd name="T19" fmla="*/ 12 h 1268"/>
                  <a:gd name="T20" fmla="*/ 667 w 1268"/>
                  <a:gd name="T21" fmla="*/ 0 h 1268"/>
                  <a:gd name="T22" fmla="*/ 601 w 1268"/>
                  <a:gd name="T23" fmla="*/ 0 h 1268"/>
                  <a:gd name="T24" fmla="*/ 505 w 1268"/>
                  <a:gd name="T25" fmla="*/ 12 h 1268"/>
                  <a:gd name="T26" fmla="*/ 415 w 1268"/>
                  <a:gd name="T27" fmla="*/ 39 h 1268"/>
                  <a:gd name="T28" fmla="*/ 332 w 1268"/>
                  <a:gd name="T29" fmla="*/ 76 h 1268"/>
                  <a:gd name="T30" fmla="*/ 254 w 1268"/>
                  <a:gd name="T31" fmla="*/ 125 h 1268"/>
                  <a:gd name="T32" fmla="*/ 185 w 1268"/>
                  <a:gd name="T33" fmla="*/ 185 h 1268"/>
                  <a:gd name="T34" fmla="*/ 125 w 1268"/>
                  <a:gd name="T35" fmla="*/ 254 h 1268"/>
                  <a:gd name="T36" fmla="*/ 76 w 1268"/>
                  <a:gd name="T37" fmla="*/ 332 h 1268"/>
                  <a:gd name="T38" fmla="*/ 39 w 1268"/>
                  <a:gd name="T39" fmla="*/ 415 h 1268"/>
                  <a:gd name="T40" fmla="*/ 12 w 1268"/>
                  <a:gd name="T41" fmla="*/ 505 h 1268"/>
                  <a:gd name="T42" fmla="*/ 0 w 1268"/>
                  <a:gd name="T43" fmla="*/ 601 h 1268"/>
                  <a:gd name="T44" fmla="*/ 0 w 1268"/>
                  <a:gd name="T45" fmla="*/ 667 h 1268"/>
                  <a:gd name="T46" fmla="*/ 12 w 1268"/>
                  <a:gd name="T47" fmla="*/ 761 h 1268"/>
                  <a:gd name="T48" fmla="*/ 39 w 1268"/>
                  <a:gd name="T49" fmla="*/ 852 h 1268"/>
                  <a:gd name="T50" fmla="*/ 76 w 1268"/>
                  <a:gd name="T51" fmla="*/ 936 h 1268"/>
                  <a:gd name="T52" fmla="*/ 125 w 1268"/>
                  <a:gd name="T53" fmla="*/ 1012 h 1268"/>
                  <a:gd name="T54" fmla="*/ 185 w 1268"/>
                  <a:gd name="T55" fmla="*/ 1082 h 1268"/>
                  <a:gd name="T56" fmla="*/ 254 w 1268"/>
                  <a:gd name="T57" fmla="*/ 1141 h 1268"/>
                  <a:gd name="T58" fmla="*/ 332 w 1268"/>
                  <a:gd name="T59" fmla="*/ 1192 h 1268"/>
                  <a:gd name="T60" fmla="*/ 415 w 1268"/>
                  <a:gd name="T61" fmla="*/ 1229 h 1268"/>
                  <a:gd name="T62" fmla="*/ 505 w 1268"/>
                  <a:gd name="T63" fmla="*/ 1254 h 1268"/>
                  <a:gd name="T64" fmla="*/ 601 w 1268"/>
                  <a:gd name="T65" fmla="*/ 1266 h 1268"/>
                  <a:gd name="T66" fmla="*/ 667 w 1268"/>
                  <a:gd name="T67" fmla="*/ 1266 h 1268"/>
                  <a:gd name="T68" fmla="*/ 761 w 1268"/>
                  <a:gd name="T69" fmla="*/ 1254 h 1268"/>
                  <a:gd name="T70" fmla="*/ 851 w 1268"/>
                  <a:gd name="T71" fmla="*/ 1229 h 1268"/>
                  <a:gd name="T72" fmla="*/ 936 w 1268"/>
                  <a:gd name="T73" fmla="*/ 1192 h 1268"/>
                  <a:gd name="T74" fmla="*/ 1012 w 1268"/>
                  <a:gd name="T75" fmla="*/ 1141 h 1268"/>
                  <a:gd name="T76" fmla="*/ 1081 w 1268"/>
                  <a:gd name="T77" fmla="*/ 1082 h 1268"/>
                  <a:gd name="T78" fmla="*/ 1141 w 1268"/>
                  <a:gd name="T79" fmla="*/ 1012 h 1268"/>
                  <a:gd name="T80" fmla="*/ 1190 w 1268"/>
                  <a:gd name="T81" fmla="*/ 936 h 1268"/>
                  <a:gd name="T82" fmla="*/ 1229 w 1268"/>
                  <a:gd name="T83" fmla="*/ 852 h 1268"/>
                  <a:gd name="T84" fmla="*/ 1254 w 1268"/>
                  <a:gd name="T85" fmla="*/ 761 h 1268"/>
                  <a:gd name="T86" fmla="*/ 1266 w 1268"/>
                  <a:gd name="T87" fmla="*/ 667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8" h="1268">
                    <a:moveTo>
                      <a:pt x="1268" y="634"/>
                    </a:moveTo>
                    <a:lnTo>
                      <a:pt x="1268" y="634"/>
                    </a:lnTo>
                    <a:lnTo>
                      <a:pt x="1266" y="601"/>
                    </a:lnTo>
                    <a:lnTo>
                      <a:pt x="1263" y="568"/>
                    </a:lnTo>
                    <a:lnTo>
                      <a:pt x="1260" y="537"/>
                    </a:lnTo>
                    <a:lnTo>
                      <a:pt x="1254" y="505"/>
                    </a:lnTo>
                    <a:lnTo>
                      <a:pt x="1247" y="475"/>
                    </a:lnTo>
                    <a:lnTo>
                      <a:pt x="1239" y="445"/>
                    </a:lnTo>
                    <a:lnTo>
                      <a:pt x="1229" y="415"/>
                    </a:lnTo>
                    <a:lnTo>
                      <a:pt x="1217" y="387"/>
                    </a:lnTo>
                    <a:lnTo>
                      <a:pt x="1205" y="359"/>
                    </a:lnTo>
                    <a:lnTo>
                      <a:pt x="1190" y="332"/>
                    </a:lnTo>
                    <a:lnTo>
                      <a:pt x="1175" y="305"/>
                    </a:lnTo>
                    <a:lnTo>
                      <a:pt x="1159" y="279"/>
                    </a:lnTo>
                    <a:lnTo>
                      <a:pt x="1141" y="254"/>
                    </a:lnTo>
                    <a:lnTo>
                      <a:pt x="1123" y="230"/>
                    </a:lnTo>
                    <a:lnTo>
                      <a:pt x="1103" y="208"/>
                    </a:lnTo>
                    <a:lnTo>
                      <a:pt x="1081" y="185"/>
                    </a:lnTo>
                    <a:lnTo>
                      <a:pt x="1060" y="164"/>
                    </a:lnTo>
                    <a:lnTo>
                      <a:pt x="1036" y="145"/>
                    </a:lnTo>
                    <a:lnTo>
                      <a:pt x="1012" y="125"/>
                    </a:lnTo>
                    <a:lnTo>
                      <a:pt x="988" y="107"/>
                    </a:lnTo>
                    <a:lnTo>
                      <a:pt x="963" y="91"/>
                    </a:lnTo>
                    <a:lnTo>
                      <a:pt x="936" y="76"/>
                    </a:lnTo>
                    <a:lnTo>
                      <a:pt x="909" y="63"/>
                    </a:lnTo>
                    <a:lnTo>
                      <a:pt x="881" y="49"/>
                    </a:lnTo>
                    <a:lnTo>
                      <a:pt x="851" y="39"/>
                    </a:lnTo>
                    <a:lnTo>
                      <a:pt x="822" y="28"/>
                    </a:lnTo>
                    <a:lnTo>
                      <a:pt x="792" y="19"/>
                    </a:lnTo>
                    <a:lnTo>
                      <a:pt x="761" y="12"/>
                    </a:lnTo>
                    <a:lnTo>
                      <a:pt x="729" y="7"/>
                    </a:lnTo>
                    <a:lnTo>
                      <a:pt x="698" y="3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34" y="0"/>
                    </a:lnTo>
                    <a:lnTo>
                      <a:pt x="601" y="0"/>
                    </a:lnTo>
                    <a:lnTo>
                      <a:pt x="568" y="3"/>
                    </a:lnTo>
                    <a:lnTo>
                      <a:pt x="537" y="7"/>
                    </a:lnTo>
                    <a:lnTo>
                      <a:pt x="505" y="12"/>
                    </a:lnTo>
                    <a:lnTo>
                      <a:pt x="475" y="19"/>
                    </a:lnTo>
                    <a:lnTo>
                      <a:pt x="445" y="28"/>
                    </a:lnTo>
                    <a:lnTo>
                      <a:pt x="415" y="39"/>
                    </a:lnTo>
                    <a:lnTo>
                      <a:pt x="387" y="49"/>
                    </a:lnTo>
                    <a:lnTo>
                      <a:pt x="359" y="63"/>
                    </a:lnTo>
                    <a:lnTo>
                      <a:pt x="332" y="76"/>
                    </a:lnTo>
                    <a:lnTo>
                      <a:pt x="305" y="91"/>
                    </a:lnTo>
                    <a:lnTo>
                      <a:pt x="279" y="107"/>
                    </a:lnTo>
                    <a:lnTo>
                      <a:pt x="254" y="125"/>
                    </a:lnTo>
                    <a:lnTo>
                      <a:pt x="230" y="145"/>
                    </a:lnTo>
                    <a:lnTo>
                      <a:pt x="208" y="164"/>
                    </a:lnTo>
                    <a:lnTo>
                      <a:pt x="185" y="185"/>
                    </a:lnTo>
                    <a:lnTo>
                      <a:pt x="164" y="208"/>
                    </a:lnTo>
                    <a:lnTo>
                      <a:pt x="145" y="230"/>
                    </a:lnTo>
                    <a:lnTo>
                      <a:pt x="125" y="254"/>
                    </a:lnTo>
                    <a:lnTo>
                      <a:pt x="107" y="279"/>
                    </a:lnTo>
                    <a:lnTo>
                      <a:pt x="91" y="305"/>
                    </a:lnTo>
                    <a:lnTo>
                      <a:pt x="76" y="332"/>
                    </a:lnTo>
                    <a:lnTo>
                      <a:pt x="63" y="359"/>
                    </a:lnTo>
                    <a:lnTo>
                      <a:pt x="49" y="387"/>
                    </a:lnTo>
                    <a:lnTo>
                      <a:pt x="39" y="415"/>
                    </a:lnTo>
                    <a:lnTo>
                      <a:pt x="28" y="445"/>
                    </a:lnTo>
                    <a:lnTo>
                      <a:pt x="19" y="475"/>
                    </a:lnTo>
                    <a:lnTo>
                      <a:pt x="12" y="505"/>
                    </a:lnTo>
                    <a:lnTo>
                      <a:pt x="7" y="537"/>
                    </a:lnTo>
                    <a:lnTo>
                      <a:pt x="3" y="568"/>
                    </a:lnTo>
                    <a:lnTo>
                      <a:pt x="0" y="601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667"/>
                    </a:lnTo>
                    <a:lnTo>
                      <a:pt x="3" y="698"/>
                    </a:lnTo>
                    <a:lnTo>
                      <a:pt x="7" y="729"/>
                    </a:lnTo>
                    <a:lnTo>
                      <a:pt x="12" y="761"/>
                    </a:lnTo>
                    <a:lnTo>
                      <a:pt x="19" y="792"/>
                    </a:lnTo>
                    <a:lnTo>
                      <a:pt x="28" y="822"/>
                    </a:lnTo>
                    <a:lnTo>
                      <a:pt x="39" y="852"/>
                    </a:lnTo>
                    <a:lnTo>
                      <a:pt x="49" y="880"/>
                    </a:lnTo>
                    <a:lnTo>
                      <a:pt x="63" y="909"/>
                    </a:lnTo>
                    <a:lnTo>
                      <a:pt x="76" y="936"/>
                    </a:lnTo>
                    <a:lnTo>
                      <a:pt x="91" y="963"/>
                    </a:lnTo>
                    <a:lnTo>
                      <a:pt x="107" y="988"/>
                    </a:lnTo>
                    <a:lnTo>
                      <a:pt x="125" y="1012"/>
                    </a:lnTo>
                    <a:lnTo>
                      <a:pt x="145" y="1036"/>
                    </a:lnTo>
                    <a:lnTo>
                      <a:pt x="164" y="1060"/>
                    </a:lnTo>
                    <a:lnTo>
                      <a:pt x="185" y="1082"/>
                    </a:lnTo>
                    <a:lnTo>
                      <a:pt x="208" y="1103"/>
                    </a:lnTo>
                    <a:lnTo>
                      <a:pt x="230" y="1123"/>
                    </a:lnTo>
                    <a:lnTo>
                      <a:pt x="254" y="1141"/>
                    </a:lnTo>
                    <a:lnTo>
                      <a:pt x="279" y="1159"/>
                    </a:lnTo>
                    <a:lnTo>
                      <a:pt x="305" y="1175"/>
                    </a:lnTo>
                    <a:lnTo>
                      <a:pt x="332" y="1192"/>
                    </a:lnTo>
                    <a:lnTo>
                      <a:pt x="359" y="1205"/>
                    </a:lnTo>
                    <a:lnTo>
                      <a:pt x="387" y="1217"/>
                    </a:lnTo>
                    <a:lnTo>
                      <a:pt x="415" y="1229"/>
                    </a:lnTo>
                    <a:lnTo>
                      <a:pt x="445" y="1239"/>
                    </a:lnTo>
                    <a:lnTo>
                      <a:pt x="475" y="1247"/>
                    </a:lnTo>
                    <a:lnTo>
                      <a:pt x="505" y="1254"/>
                    </a:lnTo>
                    <a:lnTo>
                      <a:pt x="537" y="1260"/>
                    </a:lnTo>
                    <a:lnTo>
                      <a:pt x="568" y="1265"/>
                    </a:lnTo>
                    <a:lnTo>
                      <a:pt x="601" y="1266"/>
                    </a:lnTo>
                    <a:lnTo>
                      <a:pt x="634" y="1268"/>
                    </a:lnTo>
                    <a:lnTo>
                      <a:pt x="634" y="1268"/>
                    </a:lnTo>
                    <a:lnTo>
                      <a:pt x="667" y="1266"/>
                    </a:lnTo>
                    <a:lnTo>
                      <a:pt x="698" y="1265"/>
                    </a:lnTo>
                    <a:lnTo>
                      <a:pt x="729" y="1260"/>
                    </a:lnTo>
                    <a:lnTo>
                      <a:pt x="761" y="1254"/>
                    </a:lnTo>
                    <a:lnTo>
                      <a:pt x="792" y="1247"/>
                    </a:lnTo>
                    <a:lnTo>
                      <a:pt x="822" y="1239"/>
                    </a:lnTo>
                    <a:lnTo>
                      <a:pt x="851" y="1229"/>
                    </a:lnTo>
                    <a:lnTo>
                      <a:pt x="881" y="1217"/>
                    </a:lnTo>
                    <a:lnTo>
                      <a:pt x="909" y="1205"/>
                    </a:lnTo>
                    <a:lnTo>
                      <a:pt x="936" y="1192"/>
                    </a:lnTo>
                    <a:lnTo>
                      <a:pt x="963" y="1175"/>
                    </a:lnTo>
                    <a:lnTo>
                      <a:pt x="988" y="1159"/>
                    </a:lnTo>
                    <a:lnTo>
                      <a:pt x="1012" y="1141"/>
                    </a:lnTo>
                    <a:lnTo>
                      <a:pt x="1036" y="1123"/>
                    </a:lnTo>
                    <a:lnTo>
                      <a:pt x="1060" y="1103"/>
                    </a:lnTo>
                    <a:lnTo>
                      <a:pt x="1081" y="1082"/>
                    </a:lnTo>
                    <a:lnTo>
                      <a:pt x="1103" y="1060"/>
                    </a:lnTo>
                    <a:lnTo>
                      <a:pt x="1123" y="1036"/>
                    </a:lnTo>
                    <a:lnTo>
                      <a:pt x="1141" y="1012"/>
                    </a:lnTo>
                    <a:lnTo>
                      <a:pt x="1159" y="988"/>
                    </a:lnTo>
                    <a:lnTo>
                      <a:pt x="1175" y="963"/>
                    </a:lnTo>
                    <a:lnTo>
                      <a:pt x="1190" y="936"/>
                    </a:lnTo>
                    <a:lnTo>
                      <a:pt x="1205" y="909"/>
                    </a:lnTo>
                    <a:lnTo>
                      <a:pt x="1217" y="880"/>
                    </a:lnTo>
                    <a:lnTo>
                      <a:pt x="1229" y="852"/>
                    </a:lnTo>
                    <a:lnTo>
                      <a:pt x="1239" y="822"/>
                    </a:lnTo>
                    <a:lnTo>
                      <a:pt x="1247" y="792"/>
                    </a:lnTo>
                    <a:lnTo>
                      <a:pt x="1254" y="761"/>
                    </a:lnTo>
                    <a:lnTo>
                      <a:pt x="1260" y="729"/>
                    </a:lnTo>
                    <a:lnTo>
                      <a:pt x="1263" y="698"/>
                    </a:lnTo>
                    <a:lnTo>
                      <a:pt x="1266" y="667"/>
                    </a:lnTo>
                    <a:lnTo>
                      <a:pt x="1268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 flipH="1">
                <a:off x="10480356" y="2022496"/>
                <a:ext cx="481675" cy="481675"/>
              </a:xfrm>
              <a:custGeom>
                <a:avLst/>
                <a:gdLst>
                  <a:gd name="T0" fmla="*/ 940 w 940"/>
                  <a:gd name="T1" fmla="*/ 447 h 940"/>
                  <a:gd name="T2" fmla="*/ 931 w 940"/>
                  <a:gd name="T3" fmla="*/ 375 h 940"/>
                  <a:gd name="T4" fmla="*/ 912 w 940"/>
                  <a:gd name="T5" fmla="*/ 309 h 940"/>
                  <a:gd name="T6" fmla="*/ 883 w 940"/>
                  <a:gd name="T7" fmla="*/ 246 h 940"/>
                  <a:gd name="T8" fmla="*/ 848 w 940"/>
                  <a:gd name="T9" fmla="*/ 190 h 940"/>
                  <a:gd name="T10" fmla="*/ 803 w 940"/>
                  <a:gd name="T11" fmla="*/ 137 h 940"/>
                  <a:gd name="T12" fmla="*/ 752 w 940"/>
                  <a:gd name="T13" fmla="*/ 94 h 940"/>
                  <a:gd name="T14" fmla="*/ 695 w 940"/>
                  <a:gd name="T15" fmla="*/ 57 h 940"/>
                  <a:gd name="T16" fmla="*/ 632 w 940"/>
                  <a:gd name="T17" fmla="*/ 28 h 940"/>
                  <a:gd name="T18" fmla="*/ 565 w 940"/>
                  <a:gd name="T19" fmla="*/ 10 h 940"/>
                  <a:gd name="T20" fmla="*/ 495 w 940"/>
                  <a:gd name="T21" fmla="*/ 1 h 940"/>
                  <a:gd name="T22" fmla="*/ 447 w 940"/>
                  <a:gd name="T23" fmla="*/ 1 h 940"/>
                  <a:gd name="T24" fmla="*/ 375 w 940"/>
                  <a:gd name="T25" fmla="*/ 10 h 940"/>
                  <a:gd name="T26" fmla="*/ 309 w 940"/>
                  <a:gd name="T27" fmla="*/ 28 h 940"/>
                  <a:gd name="T28" fmla="*/ 246 w 940"/>
                  <a:gd name="T29" fmla="*/ 57 h 940"/>
                  <a:gd name="T30" fmla="*/ 190 w 940"/>
                  <a:gd name="T31" fmla="*/ 94 h 940"/>
                  <a:gd name="T32" fmla="*/ 137 w 940"/>
                  <a:gd name="T33" fmla="*/ 137 h 940"/>
                  <a:gd name="T34" fmla="*/ 94 w 940"/>
                  <a:gd name="T35" fmla="*/ 190 h 940"/>
                  <a:gd name="T36" fmla="*/ 57 w 940"/>
                  <a:gd name="T37" fmla="*/ 246 h 940"/>
                  <a:gd name="T38" fmla="*/ 28 w 940"/>
                  <a:gd name="T39" fmla="*/ 309 h 940"/>
                  <a:gd name="T40" fmla="*/ 10 w 940"/>
                  <a:gd name="T41" fmla="*/ 375 h 940"/>
                  <a:gd name="T42" fmla="*/ 1 w 940"/>
                  <a:gd name="T43" fmla="*/ 447 h 940"/>
                  <a:gd name="T44" fmla="*/ 1 w 940"/>
                  <a:gd name="T45" fmla="*/ 495 h 940"/>
                  <a:gd name="T46" fmla="*/ 10 w 940"/>
                  <a:gd name="T47" fmla="*/ 565 h 940"/>
                  <a:gd name="T48" fmla="*/ 28 w 940"/>
                  <a:gd name="T49" fmla="*/ 632 h 940"/>
                  <a:gd name="T50" fmla="*/ 57 w 940"/>
                  <a:gd name="T51" fmla="*/ 695 h 940"/>
                  <a:gd name="T52" fmla="*/ 94 w 940"/>
                  <a:gd name="T53" fmla="*/ 752 h 940"/>
                  <a:gd name="T54" fmla="*/ 137 w 940"/>
                  <a:gd name="T55" fmla="*/ 803 h 940"/>
                  <a:gd name="T56" fmla="*/ 190 w 940"/>
                  <a:gd name="T57" fmla="*/ 848 h 940"/>
                  <a:gd name="T58" fmla="*/ 246 w 940"/>
                  <a:gd name="T59" fmla="*/ 883 h 940"/>
                  <a:gd name="T60" fmla="*/ 309 w 940"/>
                  <a:gd name="T61" fmla="*/ 912 h 940"/>
                  <a:gd name="T62" fmla="*/ 375 w 940"/>
                  <a:gd name="T63" fmla="*/ 931 h 940"/>
                  <a:gd name="T64" fmla="*/ 447 w 940"/>
                  <a:gd name="T65" fmla="*/ 940 h 940"/>
                  <a:gd name="T66" fmla="*/ 495 w 940"/>
                  <a:gd name="T67" fmla="*/ 940 h 940"/>
                  <a:gd name="T68" fmla="*/ 565 w 940"/>
                  <a:gd name="T69" fmla="*/ 931 h 940"/>
                  <a:gd name="T70" fmla="*/ 632 w 940"/>
                  <a:gd name="T71" fmla="*/ 912 h 940"/>
                  <a:gd name="T72" fmla="*/ 695 w 940"/>
                  <a:gd name="T73" fmla="*/ 883 h 940"/>
                  <a:gd name="T74" fmla="*/ 752 w 940"/>
                  <a:gd name="T75" fmla="*/ 848 h 940"/>
                  <a:gd name="T76" fmla="*/ 803 w 940"/>
                  <a:gd name="T77" fmla="*/ 803 h 940"/>
                  <a:gd name="T78" fmla="*/ 848 w 940"/>
                  <a:gd name="T79" fmla="*/ 752 h 940"/>
                  <a:gd name="T80" fmla="*/ 883 w 940"/>
                  <a:gd name="T81" fmla="*/ 695 h 940"/>
                  <a:gd name="T82" fmla="*/ 912 w 940"/>
                  <a:gd name="T83" fmla="*/ 632 h 940"/>
                  <a:gd name="T84" fmla="*/ 931 w 940"/>
                  <a:gd name="T85" fmla="*/ 565 h 940"/>
                  <a:gd name="T86" fmla="*/ 940 w 940"/>
                  <a:gd name="T87" fmla="*/ 495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40" h="940">
                    <a:moveTo>
                      <a:pt x="940" y="471"/>
                    </a:moveTo>
                    <a:lnTo>
                      <a:pt x="940" y="471"/>
                    </a:lnTo>
                    <a:lnTo>
                      <a:pt x="940" y="447"/>
                    </a:lnTo>
                    <a:lnTo>
                      <a:pt x="939" y="423"/>
                    </a:lnTo>
                    <a:lnTo>
                      <a:pt x="936" y="399"/>
                    </a:lnTo>
                    <a:lnTo>
                      <a:pt x="931" y="375"/>
                    </a:lnTo>
                    <a:lnTo>
                      <a:pt x="925" y="353"/>
                    </a:lnTo>
                    <a:lnTo>
                      <a:pt x="919" y="330"/>
                    </a:lnTo>
                    <a:lnTo>
                      <a:pt x="912" y="309"/>
                    </a:lnTo>
                    <a:lnTo>
                      <a:pt x="904" y="287"/>
                    </a:lnTo>
                    <a:lnTo>
                      <a:pt x="894" y="266"/>
                    </a:lnTo>
                    <a:lnTo>
                      <a:pt x="883" y="246"/>
                    </a:lnTo>
                    <a:lnTo>
                      <a:pt x="873" y="227"/>
                    </a:lnTo>
                    <a:lnTo>
                      <a:pt x="861" y="208"/>
                    </a:lnTo>
                    <a:lnTo>
                      <a:pt x="848" y="190"/>
                    </a:lnTo>
                    <a:lnTo>
                      <a:pt x="833" y="172"/>
                    </a:lnTo>
                    <a:lnTo>
                      <a:pt x="819" y="154"/>
                    </a:lnTo>
                    <a:lnTo>
                      <a:pt x="803" y="137"/>
                    </a:lnTo>
                    <a:lnTo>
                      <a:pt x="786" y="122"/>
                    </a:lnTo>
                    <a:lnTo>
                      <a:pt x="770" y="107"/>
                    </a:lnTo>
                    <a:lnTo>
                      <a:pt x="752" y="94"/>
                    </a:lnTo>
                    <a:lnTo>
                      <a:pt x="734" y="80"/>
                    </a:lnTo>
                    <a:lnTo>
                      <a:pt x="715" y="68"/>
                    </a:lnTo>
                    <a:lnTo>
                      <a:pt x="695" y="57"/>
                    </a:lnTo>
                    <a:lnTo>
                      <a:pt x="674" y="46"/>
                    </a:lnTo>
                    <a:lnTo>
                      <a:pt x="653" y="37"/>
                    </a:lnTo>
                    <a:lnTo>
                      <a:pt x="632" y="28"/>
                    </a:lnTo>
                    <a:lnTo>
                      <a:pt x="610" y="21"/>
                    </a:lnTo>
                    <a:lnTo>
                      <a:pt x="587" y="15"/>
                    </a:lnTo>
                    <a:lnTo>
                      <a:pt x="565" y="10"/>
                    </a:lnTo>
                    <a:lnTo>
                      <a:pt x="543" y="6"/>
                    </a:lnTo>
                    <a:lnTo>
                      <a:pt x="519" y="3"/>
                    </a:lnTo>
                    <a:lnTo>
                      <a:pt x="495" y="1"/>
                    </a:lnTo>
                    <a:lnTo>
                      <a:pt x="471" y="0"/>
                    </a:lnTo>
                    <a:lnTo>
                      <a:pt x="471" y="0"/>
                    </a:lnTo>
                    <a:lnTo>
                      <a:pt x="447" y="1"/>
                    </a:lnTo>
                    <a:lnTo>
                      <a:pt x="423" y="3"/>
                    </a:lnTo>
                    <a:lnTo>
                      <a:pt x="399" y="6"/>
                    </a:lnTo>
                    <a:lnTo>
                      <a:pt x="375" y="10"/>
                    </a:lnTo>
                    <a:lnTo>
                      <a:pt x="353" y="15"/>
                    </a:lnTo>
                    <a:lnTo>
                      <a:pt x="330" y="21"/>
                    </a:lnTo>
                    <a:lnTo>
                      <a:pt x="309" y="28"/>
                    </a:lnTo>
                    <a:lnTo>
                      <a:pt x="287" y="37"/>
                    </a:lnTo>
                    <a:lnTo>
                      <a:pt x="266" y="46"/>
                    </a:lnTo>
                    <a:lnTo>
                      <a:pt x="246" y="57"/>
                    </a:lnTo>
                    <a:lnTo>
                      <a:pt x="227" y="68"/>
                    </a:lnTo>
                    <a:lnTo>
                      <a:pt x="208" y="80"/>
                    </a:lnTo>
                    <a:lnTo>
                      <a:pt x="190" y="94"/>
                    </a:lnTo>
                    <a:lnTo>
                      <a:pt x="172" y="107"/>
                    </a:lnTo>
                    <a:lnTo>
                      <a:pt x="154" y="122"/>
                    </a:lnTo>
                    <a:lnTo>
                      <a:pt x="137" y="137"/>
                    </a:lnTo>
                    <a:lnTo>
                      <a:pt x="122" y="154"/>
                    </a:lnTo>
                    <a:lnTo>
                      <a:pt x="107" y="172"/>
                    </a:lnTo>
                    <a:lnTo>
                      <a:pt x="94" y="190"/>
                    </a:lnTo>
                    <a:lnTo>
                      <a:pt x="80" y="208"/>
                    </a:lnTo>
                    <a:lnTo>
                      <a:pt x="68" y="227"/>
                    </a:lnTo>
                    <a:lnTo>
                      <a:pt x="57" y="246"/>
                    </a:lnTo>
                    <a:lnTo>
                      <a:pt x="46" y="266"/>
                    </a:lnTo>
                    <a:lnTo>
                      <a:pt x="37" y="287"/>
                    </a:lnTo>
                    <a:lnTo>
                      <a:pt x="28" y="309"/>
                    </a:lnTo>
                    <a:lnTo>
                      <a:pt x="21" y="330"/>
                    </a:lnTo>
                    <a:lnTo>
                      <a:pt x="15" y="353"/>
                    </a:lnTo>
                    <a:lnTo>
                      <a:pt x="10" y="375"/>
                    </a:lnTo>
                    <a:lnTo>
                      <a:pt x="6" y="399"/>
                    </a:lnTo>
                    <a:lnTo>
                      <a:pt x="3" y="423"/>
                    </a:lnTo>
                    <a:lnTo>
                      <a:pt x="1" y="44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1" y="495"/>
                    </a:lnTo>
                    <a:lnTo>
                      <a:pt x="3" y="519"/>
                    </a:lnTo>
                    <a:lnTo>
                      <a:pt x="6" y="543"/>
                    </a:lnTo>
                    <a:lnTo>
                      <a:pt x="10" y="565"/>
                    </a:lnTo>
                    <a:lnTo>
                      <a:pt x="15" y="587"/>
                    </a:lnTo>
                    <a:lnTo>
                      <a:pt x="21" y="610"/>
                    </a:lnTo>
                    <a:lnTo>
                      <a:pt x="28" y="632"/>
                    </a:lnTo>
                    <a:lnTo>
                      <a:pt x="37" y="653"/>
                    </a:lnTo>
                    <a:lnTo>
                      <a:pt x="46" y="674"/>
                    </a:lnTo>
                    <a:lnTo>
                      <a:pt x="57" y="695"/>
                    </a:lnTo>
                    <a:lnTo>
                      <a:pt x="68" y="714"/>
                    </a:lnTo>
                    <a:lnTo>
                      <a:pt x="80" y="734"/>
                    </a:lnTo>
                    <a:lnTo>
                      <a:pt x="94" y="752"/>
                    </a:lnTo>
                    <a:lnTo>
                      <a:pt x="107" y="770"/>
                    </a:lnTo>
                    <a:lnTo>
                      <a:pt x="122" y="786"/>
                    </a:lnTo>
                    <a:lnTo>
                      <a:pt x="137" y="803"/>
                    </a:lnTo>
                    <a:lnTo>
                      <a:pt x="154" y="819"/>
                    </a:lnTo>
                    <a:lnTo>
                      <a:pt x="172" y="833"/>
                    </a:lnTo>
                    <a:lnTo>
                      <a:pt x="190" y="848"/>
                    </a:lnTo>
                    <a:lnTo>
                      <a:pt x="208" y="861"/>
                    </a:lnTo>
                    <a:lnTo>
                      <a:pt x="227" y="873"/>
                    </a:lnTo>
                    <a:lnTo>
                      <a:pt x="246" y="883"/>
                    </a:lnTo>
                    <a:lnTo>
                      <a:pt x="266" y="894"/>
                    </a:lnTo>
                    <a:lnTo>
                      <a:pt x="287" y="904"/>
                    </a:lnTo>
                    <a:lnTo>
                      <a:pt x="309" y="912"/>
                    </a:lnTo>
                    <a:lnTo>
                      <a:pt x="330" y="919"/>
                    </a:lnTo>
                    <a:lnTo>
                      <a:pt x="353" y="925"/>
                    </a:lnTo>
                    <a:lnTo>
                      <a:pt x="375" y="931"/>
                    </a:lnTo>
                    <a:lnTo>
                      <a:pt x="399" y="936"/>
                    </a:lnTo>
                    <a:lnTo>
                      <a:pt x="423" y="939"/>
                    </a:lnTo>
                    <a:lnTo>
                      <a:pt x="447" y="940"/>
                    </a:lnTo>
                    <a:lnTo>
                      <a:pt x="471" y="940"/>
                    </a:lnTo>
                    <a:lnTo>
                      <a:pt x="471" y="940"/>
                    </a:lnTo>
                    <a:lnTo>
                      <a:pt x="495" y="940"/>
                    </a:lnTo>
                    <a:lnTo>
                      <a:pt x="519" y="939"/>
                    </a:lnTo>
                    <a:lnTo>
                      <a:pt x="543" y="936"/>
                    </a:lnTo>
                    <a:lnTo>
                      <a:pt x="565" y="931"/>
                    </a:lnTo>
                    <a:lnTo>
                      <a:pt x="587" y="925"/>
                    </a:lnTo>
                    <a:lnTo>
                      <a:pt x="610" y="919"/>
                    </a:lnTo>
                    <a:lnTo>
                      <a:pt x="632" y="912"/>
                    </a:lnTo>
                    <a:lnTo>
                      <a:pt x="653" y="904"/>
                    </a:lnTo>
                    <a:lnTo>
                      <a:pt x="674" y="894"/>
                    </a:lnTo>
                    <a:lnTo>
                      <a:pt x="695" y="883"/>
                    </a:lnTo>
                    <a:lnTo>
                      <a:pt x="715" y="873"/>
                    </a:lnTo>
                    <a:lnTo>
                      <a:pt x="734" y="861"/>
                    </a:lnTo>
                    <a:lnTo>
                      <a:pt x="752" y="848"/>
                    </a:lnTo>
                    <a:lnTo>
                      <a:pt x="770" y="833"/>
                    </a:lnTo>
                    <a:lnTo>
                      <a:pt x="786" y="819"/>
                    </a:lnTo>
                    <a:lnTo>
                      <a:pt x="803" y="803"/>
                    </a:lnTo>
                    <a:lnTo>
                      <a:pt x="819" y="786"/>
                    </a:lnTo>
                    <a:lnTo>
                      <a:pt x="833" y="770"/>
                    </a:lnTo>
                    <a:lnTo>
                      <a:pt x="848" y="752"/>
                    </a:lnTo>
                    <a:lnTo>
                      <a:pt x="861" y="734"/>
                    </a:lnTo>
                    <a:lnTo>
                      <a:pt x="873" y="714"/>
                    </a:lnTo>
                    <a:lnTo>
                      <a:pt x="883" y="695"/>
                    </a:lnTo>
                    <a:lnTo>
                      <a:pt x="894" y="674"/>
                    </a:lnTo>
                    <a:lnTo>
                      <a:pt x="904" y="653"/>
                    </a:lnTo>
                    <a:lnTo>
                      <a:pt x="912" y="632"/>
                    </a:lnTo>
                    <a:lnTo>
                      <a:pt x="919" y="610"/>
                    </a:lnTo>
                    <a:lnTo>
                      <a:pt x="925" y="587"/>
                    </a:lnTo>
                    <a:lnTo>
                      <a:pt x="931" y="565"/>
                    </a:lnTo>
                    <a:lnTo>
                      <a:pt x="936" y="543"/>
                    </a:lnTo>
                    <a:lnTo>
                      <a:pt x="939" y="519"/>
                    </a:lnTo>
                    <a:lnTo>
                      <a:pt x="940" y="495"/>
                    </a:lnTo>
                    <a:lnTo>
                      <a:pt x="940" y="4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 flipH="1">
                <a:off x="10480356" y="2022496"/>
                <a:ext cx="481675" cy="481675"/>
              </a:xfrm>
              <a:custGeom>
                <a:avLst/>
                <a:gdLst>
                  <a:gd name="T0" fmla="*/ 940 w 940"/>
                  <a:gd name="T1" fmla="*/ 447 h 940"/>
                  <a:gd name="T2" fmla="*/ 931 w 940"/>
                  <a:gd name="T3" fmla="*/ 375 h 940"/>
                  <a:gd name="T4" fmla="*/ 912 w 940"/>
                  <a:gd name="T5" fmla="*/ 309 h 940"/>
                  <a:gd name="T6" fmla="*/ 883 w 940"/>
                  <a:gd name="T7" fmla="*/ 246 h 940"/>
                  <a:gd name="T8" fmla="*/ 848 w 940"/>
                  <a:gd name="T9" fmla="*/ 190 h 940"/>
                  <a:gd name="T10" fmla="*/ 803 w 940"/>
                  <a:gd name="T11" fmla="*/ 137 h 940"/>
                  <a:gd name="T12" fmla="*/ 752 w 940"/>
                  <a:gd name="T13" fmla="*/ 94 h 940"/>
                  <a:gd name="T14" fmla="*/ 695 w 940"/>
                  <a:gd name="T15" fmla="*/ 57 h 940"/>
                  <a:gd name="T16" fmla="*/ 632 w 940"/>
                  <a:gd name="T17" fmla="*/ 28 h 940"/>
                  <a:gd name="T18" fmla="*/ 565 w 940"/>
                  <a:gd name="T19" fmla="*/ 10 h 940"/>
                  <a:gd name="T20" fmla="*/ 495 w 940"/>
                  <a:gd name="T21" fmla="*/ 1 h 940"/>
                  <a:gd name="T22" fmla="*/ 447 w 940"/>
                  <a:gd name="T23" fmla="*/ 1 h 940"/>
                  <a:gd name="T24" fmla="*/ 375 w 940"/>
                  <a:gd name="T25" fmla="*/ 10 h 940"/>
                  <a:gd name="T26" fmla="*/ 309 w 940"/>
                  <a:gd name="T27" fmla="*/ 28 h 940"/>
                  <a:gd name="T28" fmla="*/ 246 w 940"/>
                  <a:gd name="T29" fmla="*/ 57 h 940"/>
                  <a:gd name="T30" fmla="*/ 190 w 940"/>
                  <a:gd name="T31" fmla="*/ 94 h 940"/>
                  <a:gd name="T32" fmla="*/ 137 w 940"/>
                  <a:gd name="T33" fmla="*/ 137 h 940"/>
                  <a:gd name="T34" fmla="*/ 94 w 940"/>
                  <a:gd name="T35" fmla="*/ 190 h 940"/>
                  <a:gd name="T36" fmla="*/ 57 w 940"/>
                  <a:gd name="T37" fmla="*/ 246 h 940"/>
                  <a:gd name="T38" fmla="*/ 28 w 940"/>
                  <a:gd name="T39" fmla="*/ 309 h 940"/>
                  <a:gd name="T40" fmla="*/ 10 w 940"/>
                  <a:gd name="T41" fmla="*/ 375 h 940"/>
                  <a:gd name="T42" fmla="*/ 1 w 940"/>
                  <a:gd name="T43" fmla="*/ 447 h 940"/>
                  <a:gd name="T44" fmla="*/ 1 w 940"/>
                  <a:gd name="T45" fmla="*/ 495 h 940"/>
                  <a:gd name="T46" fmla="*/ 10 w 940"/>
                  <a:gd name="T47" fmla="*/ 565 h 940"/>
                  <a:gd name="T48" fmla="*/ 28 w 940"/>
                  <a:gd name="T49" fmla="*/ 632 h 940"/>
                  <a:gd name="T50" fmla="*/ 57 w 940"/>
                  <a:gd name="T51" fmla="*/ 695 h 940"/>
                  <a:gd name="T52" fmla="*/ 94 w 940"/>
                  <a:gd name="T53" fmla="*/ 752 h 940"/>
                  <a:gd name="T54" fmla="*/ 137 w 940"/>
                  <a:gd name="T55" fmla="*/ 803 h 940"/>
                  <a:gd name="T56" fmla="*/ 190 w 940"/>
                  <a:gd name="T57" fmla="*/ 848 h 940"/>
                  <a:gd name="T58" fmla="*/ 246 w 940"/>
                  <a:gd name="T59" fmla="*/ 883 h 940"/>
                  <a:gd name="T60" fmla="*/ 309 w 940"/>
                  <a:gd name="T61" fmla="*/ 912 h 940"/>
                  <a:gd name="T62" fmla="*/ 375 w 940"/>
                  <a:gd name="T63" fmla="*/ 931 h 940"/>
                  <a:gd name="T64" fmla="*/ 447 w 940"/>
                  <a:gd name="T65" fmla="*/ 940 h 940"/>
                  <a:gd name="T66" fmla="*/ 495 w 940"/>
                  <a:gd name="T67" fmla="*/ 940 h 940"/>
                  <a:gd name="T68" fmla="*/ 565 w 940"/>
                  <a:gd name="T69" fmla="*/ 931 h 940"/>
                  <a:gd name="T70" fmla="*/ 632 w 940"/>
                  <a:gd name="T71" fmla="*/ 912 h 940"/>
                  <a:gd name="T72" fmla="*/ 695 w 940"/>
                  <a:gd name="T73" fmla="*/ 883 h 940"/>
                  <a:gd name="T74" fmla="*/ 752 w 940"/>
                  <a:gd name="T75" fmla="*/ 848 h 940"/>
                  <a:gd name="T76" fmla="*/ 803 w 940"/>
                  <a:gd name="T77" fmla="*/ 803 h 940"/>
                  <a:gd name="T78" fmla="*/ 848 w 940"/>
                  <a:gd name="T79" fmla="*/ 752 h 940"/>
                  <a:gd name="T80" fmla="*/ 883 w 940"/>
                  <a:gd name="T81" fmla="*/ 695 h 940"/>
                  <a:gd name="T82" fmla="*/ 912 w 940"/>
                  <a:gd name="T83" fmla="*/ 632 h 940"/>
                  <a:gd name="T84" fmla="*/ 931 w 940"/>
                  <a:gd name="T85" fmla="*/ 565 h 940"/>
                  <a:gd name="T86" fmla="*/ 940 w 940"/>
                  <a:gd name="T87" fmla="*/ 495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40" h="940">
                    <a:moveTo>
                      <a:pt x="940" y="471"/>
                    </a:moveTo>
                    <a:lnTo>
                      <a:pt x="940" y="471"/>
                    </a:lnTo>
                    <a:lnTo>
                      <a:pt x="940" y="447"/>
                    </a:lnTo>
                    <a:lnTo>
                      <a:pt x="939" y="423"/>
                    </a:lnTo>
                    <a:lnTo>
                      <a:pt x="936" y="399"/>
                    </a:lnTo>
                    <a:lnTo>
                      <a:pt x="931" y="375"/>
                    </a:lnTo>
                    <a:lnTo>
                      <a:pt x="925" y="353"/>
                    </a:lnTo>
                    <a:lnTo>
                      <a:pt x="919" y="330"/>
                    </a:lnTo>
                    <a:lnTo>
                      <a:pt x="912" y="309"/>
                    </a:lnTo>
                    <a:lnTo>
                      <a:pt x="904" y="287"/>
                    </a:lnTo>
                    <a:lnTo>
                      <a:pt x="894" y="266"/>
                    </a:lnTo>
                    <a:lnTo>
                      <a:pt x="883" y="246"/>
                    </a:lnTo>
                    <a:lnTo>
                      <a:pt x="873" y="227"/>
                    </a:lnTo>
                    <a:lnTo>
                      <a:pt x="861" y="208"/>
                    </a:lnTo>
                    <a:lnTo>
                      <a:pt x="848" y="190"/>
                    </a:lnTo>
                    <a:lnTo>
                      <a:pt x="833" y="172"/>
                    </a:lnTo>
                    <a:lnTo>
                      <a:pt x="819" y="154"/>
                    </a:lnTo>
                    <a:lnTo>
                      <a:pt x="803" y="137"/>
                    </a:lnTo>
                    <a:lnTo>
                      <a:pt x="786" y="122"/>
                    </a:lnTo>
                    <a:lnTo>
                      <a:pt x="770" y="107"/>
                    </a:lnTo>
                    <a:lnTo>
                      <a:pt x="752" y="94"/>
                    </a:lnTo>
                    <a:lnTo>
                      <a:pt x="734" y="80"/>
                    </a:lnTo>
                    <a:lnTo>
                      <a:pt x="715" y="68"/>
                    </a:lnTo>
                    <a:lnTo>
                      <a:pt x="695" y="57"/>
                    </a:lnTo>
                    <a:lnTo>
                      <a:pt x="674" y="46"/>
                    </a:lnTo>
                    <a:lnTo>
                      <a:pt x="653" y="37"/>
                    </a:lnTo>
                    <a:lnTo>
                      <a:pt x="632" y="28"/>
                    </a:lnTo>
                    <a:lnTo>
                      <a:pt x="610" y="21"/>
                    </a:lnTo>
                    <a:lnTo>
                      <a:pt x="587" y="15"/>
                    </a:lnTo>
                    <a:lnTo>
                      <a:pt x="565" y="10"/>
                    </a:lnTo>
                    <a:lnTo>
                      <a:pt x="543" y="6"/>
                    </a:lnTo>
                    <a:lnTo>
                      <a:pt x="519" y="3"/>
                    </a:lnTo>
                    <a:lnTo>
                      <a:pt x="495" y="1"/>
                    </a:lnTo>
                    <a:lnTo>
                      <a:pt x="471" y="0"/>
                    </a:lnTo>
                    <a:lnTo>
                      <a:pt x="471" y="0"/>
                    </a:lnTo>
                    <a:lnTo>
                      <a:pt x="447" y="1"/>
                    </a:lnTo>
                    <a:lnTo>
                      <a:pt x="423" y="3"/>
                    </a:lnTo>
                    <a:lnTo>
                      <a:pt x="399" y="6"/>
                    </a:lnTo>
                    <a:lnTo>
                      <a:pt x="375" y="10"/>
                    </a:lnTo>
                    <a:lnTo>
                      <a:pt x="353" y="15"/>
                    </a:lnTo>
                    <a:lnTo>
                      <a:pt x="330" y="21"/>
                    </a:lnTo>
                    <a:lnTo>
                      <a:pt x="309" y="28"/>
                    </a:lnTo>
                    <a:lnTo>
                      <a:pt x="287" y="37"/>
                    </a:lnTo>
                    <a:lnTo>
                      <a:pt x="266" y="46"/>
                    </a:lnTo>
                    <a:lnTo>
                      <a:pt x="246" y="57"/>
                    </a:lnTo>
                    <a:lnTo>
                      <a:pt x="227" y="68"/>
                    </a:lnTo>
                    <a:lnTo>
                      <a:pt x="208" y="80"/>
                    </a:lnTo>
                    <a:lnTo>
                      <a:pt x="190" y="94"/>
                    </a:lnTo>
                    <a:lnTo>
                      <a:pt x="172" y="107"/>
                    </a:lnTo>
                    <a:lnTo>
                      <a:pt x="154" y="122"/>
                    </a:lnTo>
                    <a:lnTo>
                      <a:pt x="137" y="137"/>
                    </a:lnTo>
                    <a:lnTo>
                      <a:pt x="122" y="154"/>
                    </a:lnTo>
                    <a:lnTo>
                      <a:pt x="107" y="172"/>
                    </a:lnTo>
                    <a:lnTo>
                      <a:pt x="94" y="190"/>
                    </a:lnTo>
                    <a:lnTo>
                      <a:pt x="80" y="208"/>
                    </a:lnTo>
                    <a:lnTo>
                      <a:pt x="68" y="227"/>
                    </a:lnTo>
                    <a:lnTo>
                      <a:pt x="57" y="246"/>
                    </a:lnTo>
                    <a:lnTo>
                      <a:pt x="46" y="266"/>
                    </a:lnTo>
                    <a:lnTo>
                      <a:pt x="37" y="287"/>
                    </a:lnTo>
                    <a:lnTo>
                      <a:pt x="28" y="309"/>
                    </a:lnTo>
                    <a:lnTo>
                      <a:pt x="21" y="330"/>
                    </a:lnTo>
                    <a:lnTo>
                      <a:pt x="15" y="353"/>
                    </a:lnTo>
                    <a:lnTo>
                      <a:pt x="10" y="375"/>
                    </a:lnTo>
                    <a:lnTo>
                      <a:pt x="6" y="399"/>
                    </a:lnTo>
                    <a:lnTo>
                      <a:pt x="3" y="423"/>
                    </a:lnTo>
                    <a:lnTo>
                      <a:pt x="1" y="44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1" y="495"/>
                    </a:lnTo>
                    <a:lnTo>
                      <a:pt x="3" y="519"/>
                    </a:lnTo>
                    <a:lnTo>
                      <a:pt x="6" y="543"/>
                    </a:lnTo>
                    <a:lnTo>
                      <a:pt x="10" y="565"/>
                    </a:lnTo>
                    <a:lnTo>
                      <a:pt x="15" y="587"/>
                    </a:lnTo>
                    <a:lnTo>
                      <a:pt x="21" y="610"/>
                    </a:lnTo>
                    <a:lnTo>
                      <a:pt x="28" y="632"/>
                    </a:lnTo>
                    <a:lnTo>
                      <a:pt x="37" y="653"/>
                    </a:lnTo>
                    <a:lnTo>
                      <a:pt x="46" y="674"/>
                    </a:lnTo>
                    <a:lnTo>
                      <a:pt x="57" y="695"/>
                    </a:lnTo>
                    <a:lnTo>
                      <a:pt x="68" y="714"/>
                    </a:lnTo>
                    <a:lnTo>
                      <a:pt x="80" y="734"/>
                    </a:lnTo>
                    <a:lnTo>
                      <a:pt x="94" y="752"/>
                    </a:lnTo>
                    <a:lnTo>
                      <a:pt x="107" y="770"/>
                    </a:lnTo>
                    <a:lnTo>
                      <a:pt x="122" y="786"/>
                    </a:lnTo>
                    <a:lnTo>
                      <a:pt x="137" y="803"/>
                    </a:lnTo>
                    <a:lnTo>
                      <a:pt x="154" y="819"/>
                    </a:lnTo>
                    <a:lnTo>
                      <a:pt x="172" y="833"/>
                    </a:lnTo>
                    <a:lnTo>
                      <a:pt x="190" y="848"/>
                    </a:lnTo>
                    <a:lnTo>
                      <a:pt x="208" y="861"/>
                    </a:lnTo>
                    <a:lnTo>
                      <a:pt x="227" y="873"/>
                    </a:lnTo>
                    <a:lnTo>
                      <a:pt x="246" y="883"/>
                    </a:lnTo>
                    <a:lnTo>
                      <a:pt x="266" y="894"/>
                    </a:lnTo>
                    <a:lnTo>
                      <a:pt x="287" y="904"/>
                    </a:lnTo>
                    <a:lnTo>
                      <a:pt x="309" y="912"/>
                    </a:lnTo>
                    <a:lnTo>
                      <a:pt x="330" y="919"/>
                    </a:lnTo>
                    <a:lnTo>
                      <a:pt x="353" y="925"/>
                    </a:lnTo>
                    <a:lnTo>
                      <a:pt x="375" y="931"/>
                    </a:lnTo>
                    <a:lnTo>
                      <a:pt x="399" y="936"/>
                    </a:lnTo>
                    <a:lnTo>
                      <a:pt x="423" y="939"/>
                    </a:lnTo>
                    <a:lnTo>
                      <a:pt x="447" y="940"/>
                    </a:lnTo>
                    <a:lnTo>
                      <a:pt x="471" y="940"/>
                    </a:lnTo>
                    <a:lnTo>
                      <a:pt x="471" y="940"/>
                    </a:lnTo>
                    <a:lnTo>
                      <a:pt x="495" y="940"/>
                    </a:lnTo>
                    <a:lnTo>
                      <a:pt x="519" y="939"/>
                    </a:lnTo>
                    <a:lnTo>
                      <a:pt x="543" y="936"/>
                    </a:lnTo>
                    <a:lnTo>
                      <a:pt x="565" y="931"/>
                    </a:lnTo>
                    <a:lnTo>
                      <a:pt x="587" y="925"/>
                    </a:lnTo>
                    <a:lnTo>
                      <a:pt x="610" y="919"/>
                    </a:lnTo>
                    <a:lnTo>
                      <a:pt x="632" y="912"/>
                    </a:lnTo>
                    <a:lnTo>
                      <a:pt x="653" y="904"/>
                    </a:lnTo>
                    <a:lnTo>
                      <a:pt x="674" y="894"/>
                    </a:lnTo>
                    <a:lnTo>
                      <a:pt x="695" y="883"/>
                    </a:lnTo>
                    <a:lnTo>
                      <a:pt x="715" y="873"/>
                    </a:lnTo>
                    <a:lnTo>
                      <a:pt x="734" y="861"/>
                    </a:lnTo>
                    <a:lnTo>
                      <a:pt x="752" y="848"/>
                    </a:lnTo>
                    <a:lnTo>
                      <a:pt x="770" y="833"/>
                    </a:lnTo>
                    <a:lnTo>
                      <a:pt x="786" y="819"/>
                    </a:lnTo>
                    <a:lnTo>
                      <a:pt x="803" y="803"/>
                    </a:lnTo>
                    <a:lnTo>
                      <a:pt x="819" y="786"/>
                    </a:lnTo>
                    <a:lnTo>
                      <a:pt x="833" y="770"/>
                    </a:lnTo>
                    <a:lnTo>
                      <a:pt x="848" y="752"/>
                    </a:lnTo>
                    <a:lnTo>
                      <a:pt x="861" y="734"/>
                    </a:lnTo>
                    <a:lnTo>
                      <a:pt x="873" y="714"/>
                    </a:lnTo>
                    <a:lnTo>
                      <a:pt x="883" y="695"/>
                    </a:lnTo>
                    <a:lnTo>
                      <a:pt x="894" y="674"/>
                    </a:lnTo>
                    <a:lnTo>
                      <a:pt x="904" y="653"/>
                    </a:lnTo>
                    <a:lnTo>
                      <a:pt x="912" y="632"/>
                    </a:lnTo>
                    <a:lnTo>
                      <a:pt x="919" y="610"/>
                    </a:lnTo>
                    <a:lnTo>
                      <a:pt x="925" y="587"/>
                    </a:lnTo>
                    <a:lnTo>
                      <a:pt x="931" y="565"/>
                    </a:lnTo>
                    <a:lnTo>
                      <a:pt x="936" y="543"/>
                    </a:lnTo>
                    <a:lnTo>
                      <a:pt x="939" y="519"/>
                    </a:lnTo>
                    <a:lnTo>
                      <a:pt x="940" y="495"/>
                    </a:lnTo>
                    <a:lnTo>
                      <a:pt x="940" y="47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2"/>
              <p:cNvSpPr>
                <a:spLocks noEditPoints="1"/>
              </p:cNvSpPr>
              <p:nvPr/>
            </p:nvSpPr>
            <p:spPr bwMode="auto">
              <a:xfrm flipH="1">
                <a:off x="10575666" y="2128055"/>
                <a:ext cx="294129" cy="224440"/>
              </a:xfrm>
              <a:custGeom>
                <a:avLst/>
                <a:gdLst>
                  <a:gd name="T0" fmla="*/ 424 w 572"/>
                  <a:gd name="T1" fmla="*/ 93 h 438"/>
                  <a:gd name="T2" fmla="*/ 424 w 572"/>
                  <a:gd name="T3" fmla="*/ 57 h 438"/>
                  <a:gd name="T4" fmla="*/ 420 w 572"/>
                  <a:gd name="T5" fmla="*/ 34 h 438"/>
                  <a:gd name="T6" fmla="*/ 408 w 572"/>
                  <a:gd name="T7" fmla="*/ 17 h 438"/>
                  <a:gd name="T8" fmla="*/ 390 w 572"/>
                  <a:gd name="T9" fmla="*/ 5 h 438"/>
                  <a:gd name="T10" fmla="*/ 368 w 572"/>
                  <a:gd name="T11" fmla="*/ 0 h 438"/>
                  <a:gd name="T12" fmla="*/ 205 w 572"/>
                  <a:gd name="T13" fmla="*/ 0 h 438"/>
                  <a:gd name="T14" fmla="*/ 182 w 572"/>
                  <a:gd name="T15" fmla="*/ 5 h 438"/>
                  <a:gd name="T16" fmla="*/ 164 w 572"/>
                  <a:gd name="T17" fmla="*/ 17 h 438"/>
                  <a:gd name="T18" fmla="*/ 152 w 572"/>
                  <a:gd name="T19" fmla="*/ 34 h 438"/>
                  <a:gd name="T20" fmla="*/ 148 w 572"/>
                  <a:gd name="T21" fmla="*/ 57 h 438"/>
                  <a:gd name="T22" fmla="*/ 65 w 572"/>
                  <a:gd name="T23" fmla="*/ 93 h 438"/>
                  <a:gd name="T24" fmla="*/ 52 w 572"/>
                  <a:gd name="T25" fmla="*/ 94 h 438"/>
                  <a:gd name="T26" fmla="*/ 28 w 572"/>
                  <a:gd name="T27" fmla="*/ 105 h 438"/>
                  <a:gd name="T28" fmla="*/ 12 w 572"/>
                  <a:gd name="T29" fmla="*/ 123 h 438"/>
                  <a:gd name="T30" fmla="*/ 1 w 572"/>
                  <a:gd name="T31" fmla="*/ 145 h 438"/>
                  <a:gd name="T32" fmla="*/ 0 w 572"/>
                  <a:gd name="T33" fmla="*/ 372 h 438"/>
                  <a:gd name="T34" fmla="*/ 1 w 572"/>
                  <a:gd name="T35" fmla="*/ 386 h 438"/>
                  <a:gd name="T36" fmla="*/ 12 w 572"/>
                  <a:gd name="T37" fmla="*/ 410 h 438"/>
                  <a:gd name="T38" fmla="*/ 28 w 572"/>
                  <a:gd name="T39" fmla="*/ 426 h 438"/>
                  <a:gd name="T40" fmla="*/ 52 w 572"/>
                  <a:gd name="T41" fmla="*/ 437 h 438"/>
                  <a:gd name="T42" fmla="*/ 507 w 572"/>
                  <a:gd name="T43" fmla="*/ 438 h 438"/>
                  <a:gd name="T44" fmla="*/ 520 w 572"/>
                  <a:gd name="T45" fmla="*/ 437 h 438"/>
                  <a:gd name="T46" fmla="*/ 542 w 572"/>
                  <a:gd name="T47" fmla="*/ 426 h 438"/>
                  <a:gd name="T48" fmla="*/ 560 w 572"/>
                  <a:gd name="T49" fmla="*/ 410 h 438"/>
                  <a:gd name="T50" fmla="*/ 571 w 572"/>
                  <a:gd name="T51" fmla="*/ 386 h 438"/>
                  <a:gd name="T52" fmla="*/ 572 w 572"/>
                  <a:gd name="T53" fmla="*/ 159 h 438"/>
                  <a:gd name="T54" fmla="*/ 571 w 572"/>
                  <a:gd name="T55" fmla="*/ 145 h 438"/>
                  <a:gd name="T56" fmla="*/ 560 w 572"/>
                  <a:gd name="T57" fmla="*/ 123 h 438"/>
                  <a:gd name="T58" fmla="*/ 542 w 572"/>
                  <a:gd name="T59" fmla="*/ 105 h 438"/>
                  <a:gd name="T60" fmla="*/ 520 w 572"/>
                  <a:gd name="T61" fmla="*/ 94 h 438"/>
                  <a:gd name="T62" fmla="*/ 351 w 572"/>
                  <a:gd name="T63" fmla="*/ 93 h 438"/>
                  <a:gd name="T64" fmla="*/ 222 w 572"/>
                  <a:gd name="T65" fmla="*/ 93 h 438"/>
                  <a:gd name="T66" fmla="*/ 209 w 572"/>
                  <a:gd name="T67" fmla="*/ 87 h 438"/>
                  <a:gd name="T68" fmla="*/ 202 w 572"/>
                  <a:gd name="T69" fmla="*/ 72 h 438"/>
                  <a:gd name="T70" fmla="*/ 205 w 572"/>
                  <a:gd name="T71" fmla="*/ 64 h 438"/>
                  <a:gd name="T72" fmla="*/ 215 w 572"/>
                  <a:gd name="T73" fmla="*/ 54 h 438"/>
                  <a:gd name="T74" fmla="*/ 351 w 572"/>
                  <a:gd name="T75" fmla="*/ 51 h 438"/>
                  <a:gd name="T76" fmla="*/ 360 w 572"/>
                  <a:gd name="T77" fmla="*/ 54 h 438"/>
                  <a:gd name="T78" fmla="*/ 371 w 572"/>
                  <a:gd name="T79" fmla="*/ 64 h 438"/>
                  <a:gd name="T80" fmla="*/ 372 w 572"/>
                  <a:gd name="T81" fmla="*/ 72 h 438"/>
                  <a:gd name="T82" fmla="*/ 366 w 572"/>
                  <a:gd name="T83" fmla="*/ 87 h 438"/>
                  <a:gd name="T84" fmla="*/ 351 w 572"/>
                  <a:gd name="T85" fmla="*/ 93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2" h="438">
                    <a:moveTo>
                      <a:pt x="507" y="93"/>
                    </a:moveTo>
                    <a:lnTo>
                      <a:pt x="424" y="93"/>
                    </a:lnTo>
                    <a:lnTo>
                      <a:pt x="424" y="57"/>
                    </a:lnTo>
                    <a:lnTo>
                      <a:pt x="424" y="57"/>
                    </a:lnTo>
                    <a:lnTo>
                      <a:pt x="423" y="45"/>
                    </a:lnTo>
                    <a:lnTo>
                      <a:pt x="420" y="34"/>
                    </a:lnTo>
                    <a:lnTo>
                      <a:pt x="414" y="25"/>
                    </a:lnTo>
                    <a:lnTo>
                      <a:pt x="408" y="17"/>
                    </a:lnTo>
                    <a:lnTo>
                      <a:pt x="399" y="9"/>
                    </a:lnTo>
                    <a:lnTo>
                      <a:pt x="390" y="5"/>
                    </a:lnTo>
                    <a:lnTo>
                      <a:pt x="379" y="2"/>
                    </a:lnTo>
                    <a:lnTo>
                      <a:pt x="368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193" y="2"/>
                    </a:lnTo>
                    <a:lnTo>
                      <a:pt x="182" y="5"/>
                    </a:lnTo>
                    <a:lnTo>
                      <a:pt x="173" y="9"/>
                    </a:lnTo>
                    <a:lnTo>
                      <a:pt x="164" y="17"/>
                    </a:lnTo>
                    <a:lnTo>
                      <a:pt x="157" y="25"/>
                    </a:lnTo>
                    <a:lnTo>
                      <a:pt x="152" y="34"/>
                    </a:lnTo>
                    <a:lnTo>
                      <a:pt x="149" y="45"/>
                    </a:lnTo>
                    <a:lnTo>
                      <a:pt x="148" y="57"/>
                    </a:lnTo>
                    <a:lnTo>
                      <a:pt x="148" y="93"/>
                    </a:lnTo>
                    <a:lnTo>
                      <a:pt x="65" y="93"/>
                    </a:lnTo>
                    <a:lnTo>
                      <a:pt x="65" y="93"/>
                    </a:lnTo>
                    <a:lnTo>
                      <a:pt x="52" y="94"/>
                    </a:lnTo>
                    <a:lnTo>
                      <a:pt x="40" y="99"/>
                    </a:lnTo>
                    <a:lnTo>
                      <a:pt x="28" y="105"/>
                    </a:lnTo>
                    <a:lnTo>
                      <a:pt x="19" y="112"/>
                    </a:lnTo>
                    <a:lnTo>
                      <a:pt x="12" y="123"/>
                    </a:lnTo>
                    <a:lnTo>
                      <a:pt x="6" y="133"/>
                    </a:lnTo>
                    <a:lnTo>
                      <a:pt x="1" y="145"/>
                    </a:lnTo>
                    <a:lnTo>
                      <a:pt x="0" y="159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1" y="386"/>
                    </a:lnTo>
                    <a:lnTo>
                      <a:pt x="6" y="398"/>
                    </a:lnTo>
                    <a:lnTo>
                      <a:pt x="12" y="410"/>
                    </a:lnTo>
                    <a:lnTo>
                      <a:pt x="19" y="419"/>
                    </a:lnTo>
                    <a:lnTo>
                      <a:pt x="28" y="426"/>
                    </a:lnTo>
                    <a:lnTo>
                      <a:pt x="40" y="432"/>
                    </a:lnTo>
                    <a:lnTo>
                      <a:pt x="52" y="437"/>
                    </a:lnTo>
                    <a:lnTo>
                      <a:pt x="65" y="438"/>
                    </a:lnTo>
                    <a:lnTo>
                      <a:pt x="507" y="438"/>
                    </a:lnTo>
                    <a:lnTo>
                      <a:pt x="507" y="438"/>
                    </a:lnTo>
                    <a:lnTo>
                      <a:pt x="520" y="437"/>
                    </a:lnTo>
                    <a:lnTo>
                      <a:pt x="532" y="432"/>
                    </a:lnTo>
                    <a:lnTo>
                      <a:pt x="542" y="426"/>
                    </a:lnTo>
                    <a:lnTo>
                      <a:pt x="553" y="419"/>
                    </a:lnTo>
                    <a:lnTo>
                      <a:pt x="560" y="410"/>
                    </a:lnTo>
                    <a:lnTo>
                      <a:pt x="566" y="398"/>
                    </a:lnTo>
                    <a:lnTo>
                      <a:pt x="571" y="386"/>
                    </a:lnTo>
                    <a:lnTo>
                      <a:pt x="572" y="372"/>
                    </a:lnTo>
                    <a:lnTo>
                      <a:pt x="572" y="159"/>
                    </a:lnTo>
                    <a:lnTo>
                      <a:pt x="572" y="159"/>
                    </a:lnTo>
                    <a:lnTo>
                      <a:pt x="571" y="145"/>
                    </a:lnTo>
                    <a:lnTo>
                      <a:pt x="566" y="133"/>
                    </a:lnTo>
                    <a:lnTo>
                      <a:pt x="560" y="123"/>
                    </a:lnTo>
                    <a:lnTo>
                      <a:pt x="553" y="112"/>
                    </a:lnTo>
                    <a:lnTo>
                      <a:pt x="542" y="105"/>
                    </a:lnTo>
                    <a:lnTo>
                      <a:pt x="532" y="99"/>
                    </a:lnTo>
                    <a:lnTo>
                      <a:pt x="520" y="94"/>
                    </a:lnTo>
                    <a:lnTo>
                      <a:pt x="507" y="93"/>
                    </a:lnTo>
                    <a:close/>
                    <a:moveTo>
                      <a:pt x="351" y="93"/>
                    </a:moveTo>
                    <a:lnTo>
                      <a:pt x="222" y="93"/>
                    </a:lnTo>
                    <a:lnTo>
                      <a:pt x="222" y="93"/>
                    </a:lnTo>
                    <a:lnTo>
                      <a:pt x="215" y="91"/>
                    </a:lnTo>
                    <a:lnTo>
                      <a:pt x="209" y="87"/>
                    </a:lnTo>
                    <a:lnTo>
                      <a:pt x="205" y="81"/>
                    </a:lnTo>
                    <a:lnTo>
                      <a:pt x="202" y="72"/>
                    </a:lnTo>
                    <a:lnTo>
                      <a:pt x="202" y="72"/>
                    </a:lnTo>
                    <a:lnTo>
                      <a:pt x="205" y="64"/>
                    </a:lnTo>
                    <a:lnTo>
                      <a:pt x="209" y="58"/>
                    </a:lnTo>
                    <a:lnTo>
                      <a:pt x="215" y="54"/>
                    </a:lnTo>
                    <a:lnTo>
                      <a:pt x="222" y="51"/>
                    </a:lnTo>
                    <a:lnTo>
                      <a:pt x="351" y="51"/>
                    </a:lnTo>
                    <a:lnTo>
                      <a:pt x="351" y="51"/>
                    </a:lnTo>
                    <a:lnTo>
                      <a:pt x="360" y="54"/>
                    </a:lnTo>
                    <a:lnTo>
                      <a:pt x="366" y="58"/>
                    </a:lnTo>
                    <a:lnTo>
                      <a:pt x="371" y="64"/>
                    </a:lnTo>
                    <a:lnTo>
                      <a:pt x="372" y="72"/>
                    </a:lnTo>
                    <a:lnTo>
                      <a:pt x="372" y="72"/>
                    </a:lnTo>
                    <a:lnTo>
                      <a:pt x="371" y="81"/>
                    </a:lnTo>
                    <a:lnTo>
                      <a:pt x="366" y="87"/>
                    </a:lnTo>
                    <a:lnTo>
                      <a:pt x="360" y="91"/>
                    </a:lnTo>
                    <a:lnTo>
                      <a:pt x="351" y="9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 flipH="1">
                <a:off x="10575666" y="2128055"/>
                <a:ext cx="294129" cy="224440"/>
              </a:xfrm>
              <a:custGeom>
                <a:avLst/>
                <a:gdLst>
                  <a:gd name="T0" fmla="*/ 507 w 572"/>
                  <a:gd name="T1" fmla="*/ 93 h 438"/>
                  <a:gd name="T2" fmla="*/ 424 w 572"/>
                  <a:gd name="T3" fmla="*/ 93 h 438"/>
                  <a:gd name="T4" fmla="*/ 424 w 572"/>
                  <a:gd name="T5" fmla="*/ 57 h 438"/>
                  <a:gd name="T6" fmla="*/ 424 w 572"/>
                  <a:gd name="T7" fmla="*/ 57 h 438"/>
                  <a:gd name="T8" fmla="*/ 423 w 572"/>
                  <a:gd name="T9" fmla="*/ 45 h 438"/>
                  <a:gd name="T10" fmla="*/ 420 w 572"/>
                  <a:gd name="T11" fmla="*/ 34 h 438"/>
                  <a:gd name="T12" fmla="*/ 414 w 572"/>
                  <a:gd name="T13" fmla="*/ 25 h 438"/>
                  <a:gd name="T14" fmla="*/ 408 w 572"/>
                  <a:gd name="T15" fmla="*/ 17 h 438"/>
                  <a:gd name="T16" fmla="*/ 399 w 572"/>
                  <a:gd name="T17" fmla="*/ 9 h 438"/>
                  <a:gd name="T18" fmla="*/ 390 w 572"/>
                  <a:gd name="T19" fmla="*/ 5 h 438"/>
                  <a:gd name="T20" fmla="*/ 379 w 572"/>
                  <a:gd name="T21" fmla="*/ 2 h 438"/>
                  <a:gd name="T22" fmla="*/ 368 w 572"/>
                  <a:gd name="T23" fmla="*/ 0 h 438"/>
                  <a:gd name="T24" fmla="*/ 205 w 572"/>
                  <a:gd name="T25" fmla="*/ 0 h 438"/>
                  <a:gd name="T26" fmla="*/ 205 w 572"/>
                  <a:gd name="T27" fmla="*/ 0 h 438"/>
                  <a:gd name="T28" fmla="*/ 193 w 572"/>
                  <a:gd name="T29" fmla="*/ 2 h 438"/>
                  <a:gd name="T30" fmla="*/ 182 w 572"/>
                  <a:gd name="T31" fmla="*/ 5 h 438"/>
                  <a:gd name="T32" fmla="*/ 173 w 572"/>
                  <a:gd name="T33" fmla="*/ 9 h 438"/>
                  <a:gd name="T34" fmla="*/ 164 w 572"/>
                  <a:gd name="T35" fmla="*/ 17 h 438"/>
                  <a:gd name="T36" fmla="*/ 157 w 572"/>
                  <a:gd name="T37" fmla="*/ 25 h 438"/>
                  <a:gd name="T38" fmla="*/ 152 w 572"/>
                  <a:gd name="T39" fmla="*/ 34 h 438"/>
                  <a:gd name="T40" fmla="*/ 149 w 572"/>
                  <a:gd name="T41" fmla="*/ 45 h 438"/>
                  <a:gd name="T42" fmla="*/ 148 w 572"/>
                  <a:gd name="T43" fmla="*/ 57 h 438"/>
                  <a:gd name="T44" fmla="*/ 148 w 572"/>
                  <a:gd name="T45" fmla="*/ 93 h 438"/>
                  <a:gd name="T46" fmla="*/ 65 w 572"/>
                  <a:gd name="T47" fmla="*/ 93 h 438"/>
                  <a:gd name="T48" fmla="*/ 65 w 572"/>
                  <a:gd name="T49" fmla="*/ 93 h 438"/>
                  <a:gd name="T50" fmla="*/ 52 w 572"/>
                  <a:gd name="T51" fmla="*/ 94 h 438"/>
                  <a:gd name="T52" fmla="*/ 40 w 572"/>
                  <a:gd name="T53" fmla="*/ 99 h 438"/>
                  <a:gd name="T54" fmla="*/ 28 w 572"/>
                  <a:gd name="T55" fmla="*/ 105 h 438"/>
                  <a:gd name="T56" fmla="*/ 19 w 572"/>
                  <a:gd name="T57" fmla="*/ 112 h 438"/>
                  <a:gd name="T58" fmla="*/ 12 w 572"/>
                  <a:gd name="T59" fmla="*/ 123 h 438"/>
                  <a:gd name="T60" fmla="*/ 6 w 572"/>
                  <a:gd name="T61" fmla="*/ 133 h 438"/>
                  <a:gd name="T62" fmla="*/ 1 w 572"/>
                  <a:gd name="T63" fmla="*/ 145 h 438"/>
                  <a:gd name="T64" fmla="*/ 0 w 572"/>
                  <a:gd name="T65" fmla="*/ 159 h 438"/>
                  <a:gd name="T66" fmla="*/ 0 w 572"/>
                  <a:gd name="T67" fmla="*/ 372 h 438"/>
                  <a:gd name="T68" fmla="*/ 0 w 572"/>
                  <a:gd name="T69" fmla="*/ 372 h 438"/>
                  <a:gd name="T70" fmla="*/ 1 w 572"/>
                  <a:gd name="T71" fmla="*/ 386 h 438"/>
                  <a:gd name="T72" fmla="*/ 6 w 572"/>
                  <a:gd name="T73" fmla="*/ 398 h 438"/>
                  <a:gd name="T74" fmla="*/ 12 w 572"/>
                  <a:gd name="T75" fmla="*/ 410 h 438"/>
                  <a:gd name="T76" fmla="*/ 19 w 572"/>
                  <a:gd name="T77" fmla="*/ 419 h 438"/>
                  <a:gd name="T78" fmla="*/ 28 w 572"/>
                  <a:gd name="T79" fmla="*/ 426 h 438"/>
                  <a:gd name="T80" fmla="*/ 40 w 572"/>
                  <a:gd name="T81" fmla="*/ 432 h 438"/>
                  <a:gd name="T82" fmla="*/ 52 w 572"/>
                  <a:gd name="T83" fmla="*/ 437 h 438"/>
                  <a:gd name="T84" fmla="*/ 65 w 572"/>
                  <a:gd name="T85" fmla="*/ 438 h 438"/>
                  <a:gd name="T86" fmla="*/ 507 w 572"/>
                  <a:gd name="T87" fmla="*/ 438 h 438"/>
                  <a:gd name="T88" fmla="*/ 507 w 572"/>
                  <a:gd name="T89" fmla="*/ 438 h 438"/>
                  <a:gd name="T90" fmla="*/ 520 w 572"/>
                  <a:gd name="T91" fmla="*/ 437 h 438"/>
                  <a:gd name="T92" fmla="*/ 532 w 572"/>
                  <a:gd name="T93" fmla="*/ 432 h 438"/>
                  <a:gd name="T94" fmla="*/ 542 w 572"/>
                  <a:gd name="T95" fmla="*/ 426 h 438"/>
                  <a:gd name="T96" fmla="*/ 553 w 572"/>
                  <a:gd name="T97" fmla="*/ 419 h 438"/>
                  <a:gd name="T98" fmla="*/ 560 w 572"/>
                  <a:gd name="T99" fmla="*/ 410 h 438"/>
                  <a:gd name="T100" fmla="*/ 566 w 572"/>
                  <a:gd name="T101" fmla="*/ 398 h 438"/>
                  <a:gd name="T102" fmla="*/ 571 w 572"/>
                  <a:gd name="T103" fmla="*/ 386 h 438"/>
                  <a:gd name="T104" fmla="*/ 572 w 572"/>
                  <a:gd name="T105" fmla="*/ 372 h 438"/>
                  <a:gd name="T106" fmla="*/ 572 w 572"/>
                  <a:gd name="T107" fmla="*/ 159 h 438"/>
                  <a:gd name="T108" fmla="*/ 572 w 572"/>
                  <a:gd name="T109" fmla="*/ 159 h 438"/>
                  <a:gd name="T110" fmla="*/ 571 w 572"/>
                  <a:gd name="T111" fmla="*/ 145 h 438"/>
                  <a:gd name="T112" fmla="*/ 566 w 572"/>
                  <a:gd name="T113" fmla="*/ 133 h 438"/>
                  <a:gd name="T114" fmla="*/ 560 w 572"/>
                  <a:gd name="T115" fmla="*/ 123 h 438"/>
                  <a:gd name="T116" fmla="*/ 553 w 572"/>
                  <a:gd name="T117" fmla="*/ 112 h 438"/>
                  <a:gd name="T118" fmla="*/ 542 w 572"/>
                  <a:gd name="T119" fmla="*/ 105 h 438"/>
                  <a:gd name="T120" fmla="*/ 532 w 572"/>
                  <a:gd name="T121" fmla="*/ 99 h 438"/>
                  <a:gd name="T122" fmla="*/ 520 w 572"/>
                  <a:gd name="T123" fmla="*/ 94 h 438"/>
                  <a:gd name="T124" fmla="*/ 507 w 572"/>
                  <a:gd name="T125" fmla="*/ 93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72" h="438">
                    <a:moveTo>
                      <a:pt x="507" y="93"/>
                    </a:moveTo>
                    <a:lnTo>
                      <a:pt x="424" y="93"/>
                    </a:lnTo>
                    <a:lnTo>
                      <a:pt x="424" y="57"/>
                    </a:lnTo>
                    <a:lnTo>
                      <a:pt x="424" y="57"/>
                    </a:lnTo>
                    <a:lnTo>
                      <a:pt x="423" y="45"/>
                    </a:lnTo>
                    <a:lnTo>
                      <a:pt x="420" y="34"/>
                    </a:lnTo>
                    <a:lnTo>
                      <a:pt x="414" y="25"/>
                    </a:lnTo>
                    <a:lnTo>
                      <a:pt x="408" y="17"/>
                    </a:lnTo>
                    <a:lnTo>
                      <a:pt x="399" y="9"/>
                    </a:lnTo>
                    <a:lnTo>
                      <a:pt x="390" y="5"/>
                    </a:lnTo>
                    <a:lnTo>
                      <a:pt x="379" y="2"/>
                    </a:lnTo>
                    <a:lnTo>
                      <a:pt x="368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193" y="2"/>
                    </a:lnTo>
                    <a:lnTo>
                      <a:pt x="182" y="5"/>
                    </a:lnTo>
                    <a:lnTo>
                      <a:pt x="173" y="9"/>
                    </a:lnTo>
                    <a:lnTo>
                      <a:pt x="164" y="17"/>
                    </a:lnTo>
                    <a:lnTo>
                      <a:pt x="157" y="25"/>
                    </a:lnTo>
                    <a:lnTo>
                      <a:pt x="152" y="34"/>
                    </a:lnTo>
                    <a:lnTo>
                      <a:pt x="149" y="45"/>
                    </a:lnTo>
                    <a:lnTo>
                      <a:pt x="148" y="57"/>
                    </a:lnTo>
                    <a:lnTo>
                      <a:pt x="148" y="93"/>
                    </a:lnTo>
                    <a:lnTo>
                      <a:pt x="65" y="93"/>
                    </a:lnTo>
                    <a:lnTo>
                      <a:pt x="65" y="93"/>
                    </a:lnTo>
                    <a:lnTo>
                      <a:pt x="52" y="94"/>
                    </a:lnTo>
                    <a:lnTo>
                      <a:pt x="40" y="99"/>
                    </a:lnTo>
                    <a:lnTo>
                      <a:pt x="28" y="105"/>
                    </a:lnTo>
                    <a:lnTo>
                      <a:pt x="19" y="112"/>
                    </a:lnTo>
                    <a:lnTo>
                      <a:pt x="12" y="123"/>
                    </a:lnTo>
                    <a:lnTo>
                      <a:pt x="6" y="133"/>
                    </a:lnTo>
                    <a:lnTo>
                      <a:pt x="1" y="145"/>
                    </a:lnTo>
                    <a:lnTo>
                      <a:pt x="0" y="159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1" y="386"/>
                    </a:lnTo>
                    <a:lnTo>
                      <a:pt x="6" y="398"/>
                    </a:lnTo>
                    <a:lnTo>
                      <a:pt x="12" y="410"/>
                    </a:lnTo>
                    <a:lnTo>
                      <a:pt x="19" y="419"/>
                    </a:lnTo>
                    <a:lnTo>
                      <a:pt x="28" y="426"/>
                    </a:lnTo>
                    <a:lnTo>
                      <a:pt x="40" y="432"/>
                    </a:lnTo>
                    <a:lnTo>
                      <a:pt x="52" y="437"/>
                    </a:lnTo>
                    <a:lnTo>
                      <a:pt x="65" y="438"/>
                    </a:lnTo>
                    <a:lnTo>
                      <a:pt x="507" y="438"/>
                    </a:lnTo>
                    <a:lnTo>
                      <a:pt x="507" y="438"/>
                    </a:lnTo>
                    <a:lnTo>
                      <a:pt x="520" y="437"/>
                    </a:lnTo>
                    <a:lnTo>
                      <a:pt x="532" y="432"/>
                    </a:lnTo>
                    <a:lnTo>
                      <a:pt x="542" y="426"/>
                    </a:lnTo>
                    <a:lnTo>
                      <a:pt x="553" y="419"/>
                    </a:lnTo>
                    <a:lnTo>
                      <a:pt x="560" y="410"/>
                    </a:lnTo>
                    <a:lnTo>
                      <a:pt x="566" y="398"/>
                    </a:lnTo>
                    <a:lnTo>
                      <a:pt x="571" y="386"/>
                    </a:lnTo>
                    <a:lnTo>
                      <a:pt x="572" y="372"/>
                    </a:lnTo>
                    <a:lnTo>
                      <a:pt x="572" y="159"/>
                    </a:lnTo>
                    <a:lnTo>
                      <a:pt x="572" y="159"/>
                    </a:lnTo>
                    <a:lnTo>
                      <a:pt x="571" y="145"/>
                    </a:lnTo>
                    <a:lnTo>
                      <a:pt x="566" y="133"/>
                    </a:lnTo>
                    <a:lnTo>
                      <a:pt x="560" y="123"/>
                    </a:lnTo>
                    <a:lnTo>
                      <a:pt x="553" y="112"/>
                    </a:lnTo>
                    <a:lnTo>
                      <a:pt x="542" y="105"/>
                    </a:lnTo>
                    <a:lnTo>
                      <a:pt x="532" y="99"/>
                    </a:lnTo>
                    <a:lnTo>
                      <a:pt x="520" y="94"/>
                    </a:lnTo>
                    <a:lnTo>
                      <a:pt x="507" y="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14"/>
              <p:cNvSpPr>
                <a:spLocks/>
              </p:cNvSpPr>
              <p:nvPr/>
            </p:nvSpPr>
            <p:spPr bwMode="auto">
              <a:xfrm flipH="1">
                <a:off x="10678150" y="2153676"/>
                <a:ext cx="88136" cy="21522"/>
              </a:xfrm>
              <a:custGeom>
                <a:avLst/>
                <a:gdLst>
                  <a:gd name="T0" fmla="*/ 149 w 170"/>
                  <a:gd name="T1" fmla="*/ 42 h 42"/>
                  <a:gd name="T2" fmla="*/ 20 w 170"/>
                  <a:gd name="T3" fmla="*/ 42 h 42"/>
                  <a:gd name="T4" fmla="*/ 20 w 170"/>
                  <a:gd name="T5" fmla="*/ 42 h 42"/>
                  <a:gd name="T6" fmla="*/ 13 w 170"/>
                  <a:gd name="T7" fmla="*/ 40 h 42"/>
                  <a:gd name="T8" fmla="*/ 7 w 170"/>
                  <a:gd name="T9" fmla="*/ 36 h 42"/>
                  <a:gd name="T10" fmla="*/ 3 w 170"/>
                  <a:gd name="T11" fmla="*/ 30 h 42"/>
                  <a:gd name="T12" fmla="*/ 0 w 170"/>
                  <a:gd name="T13" fmla="*/ 21 h 42"/>
                  <a:gd name="T14" fmla="*/ 0 w 170"/>
                  <a:gd name="T15" fmla="*/ 21 h 42"/>
                  <a:gd name="T16" fmla="*/ 3 w 170"/>
                  <a:gd name="T17" fmla="*/ 13 h 42"/>
                  <a:gd name="T18" fmla="*/ 7 w 170"/>
                  <a:gd name="T19" fmla="*/ 7 h 42"/>
                  <a:gd name="T20" fmla="*/ 13 w 170"/>
                  <a:gd name="T21" fmla="*/ 3 h 42"/>
                  <a:gd name="T22" fmla="*/ 20 w 170"/>
                  <a:gd name="T23" fmla="*/ 0 h 42"/>
                  <a:gd name="T24" fmla="*/ 149 w 170"/>
                  <a:gd name="T25" fmla="*/ 0 h 42"/>
                  <a:gd name="T26" fmla="*/ 149 w 170"/>
                  <a:gd name="T27" fmla="*/ 0 h 42"/>
                  <a:gd name="T28" fmla="*/ 158 w 170"/>
                  <a:gd name="T29" fmla="*/ 3 h 42"/>
                  <a:gd name="T30" fmla="*/ 164 w 170"/>
                  <a:gd name="T31" fmla="*/ 7 h 42"/>
                  <a:gd name="T32" fmla="*/ 169 w 170"/>
                  <a:gd name="T33" fmla="*/ 13 h 42"/>
                  <a:gd name="T34" fmla="*/ 170 w 170"/>
                  <a:gd name="T35" fmla="*/ 21 h 42"/>
                  <a:gd name="T36" fmla="*/ 170 w 170"/>
                  <a:gd name="T37" fmla="*/ 21 h 42"/>
                  <a:gd name="T38" fmla="*/ 169 w 170"/>
                  <a:gd name="T39" fmla="*/ 30 h 42"/>
                  <a:gd name="T40" fmla="*/ 164 w 170"/>
                  <a:gd name="T41" fmla="*/ 36 h 42"/>
                  <a:gd name="T42" fmla="*/ 158 w 170"/>
                  <a:gd name="T43" fmla="*/ 40 h 42"/>
                  <a:gd name="T44" fmla="*/ 149 w 170"/>
                  <a:gd name="T4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42">
                    <a:moveTo>
                      <a:pt x="149" y="42"/>
                    </a:moveTo>
                    <a:lnTo>
                      <a:pt x="20" y="42"/>
                    </a:lnTo>
                    <a:lnTo>
                      <a:pt x="20" y="42"/>
                    </a:lnTo>
                    <a:lnTo>
                      <a:pt x="13" y="40"/>
                    </a:lnTo>
                    <a:lnTo>
                      <a:pt x="7" y="36"/>
                    </a:lnTo>
                    <a:lnTo>
                      <a:pt x="3" y="3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3" y="13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20" y="0"/>
                    </a:lnTo>
                    <a:lnTo>
                      <a:pt x="149" y="0"/>
                    </a:lnTo>
                    <a:lnTo>
                      <a:pt x="149" y="0"/>
                    </a:lnTo>
                    <a:lnTo>
                      <a:pt x="158" y="3"/>
                    </a:lnTo>
                    <a:lnTo>
                      <a:pt x="164" y="7"/>
                    </a:lnTo>
                    <a:lnTo>
                      <a:pt x="169" y="13"/>
                    </a:lnTo>
                    <a:lnTo>
                      <a:pt x="170" y="21"/>
                    </a:lnTo>
                    <a:lnTo>
                      <a:pt x="170" y="21"/>
                    </a:lnTo>
                    <a:lnTo>
                      <a:pt x="169" y="30"/>
                    </a:lnTo>
                    <a:lnTo>
                      <a:pt x="164" y="36"/>
                    </a:lnTo>
                    <a:lnTo>
                      <a:pt x="158" y="40"/>
                    </a:lnTo>
                    <a:lnTo>
                      <a:pt x="149" y="4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7" name="Текст 2"/>
            <p:cNvSpPr txBox="1">
              <a:spLocks/>
            </p:cNvSpPr>
            <p:nvPr/>
          </p:nvSpPr>
          <p:spPr>
            <a:xfrm>
              <a:off x="8599582" y="1715957"/>
              <a:ext cx="2214681" cy="3051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200" kern="1200">
                  <a:solidFill>
                    <a:srgbClr val="4D4D4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rgbClr val="4D4D4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rgbClr val="4D4D4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rgbClr val="4D4D4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rgbClr val="4D4D4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600" b="1" dirty="0">
                  <a:solidFill>
                    <a:schemeClr val="bg1"/>
                  </a:solidFill>
                </a:rPr>
                <a:t>Команда разработки</a:t>
              </a:r>
            </a:p>
          </p:txBody>
        </p:sp>
      </p:grpSp>
      <p:sp>
        <p:nvSpPr>
          <p:cNvPr id="126" name="Текст 5"/>
          <p:cNvSpPr txBox="1">
            <a:spLocks/>
          </p:cNvSpPr>
          <p:nvPr/>
        </p:nvSpPr>
        <p:spPr>
          <a:xfrm>
            <a:off x="7440940" y="2353247"/>
            <a:ext cx="2259652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075296"/>
                </a:solidFill>
              </a:rPr>
              <a:t>Обосновывает решение перед заказчиком</a:t>
            </a:r>
          </a:p>
        </p:txBody>
      </p:sp>
      <p:sp>
        <p:nvSpPr>
          <p:cNvPr id="127" name="Текст 5"/>
          <p:cNvSpPr txBox="1">
            <a:spLocks/>
          </p:cNvSpPr>
          <p:nvPr/>
        </p:nvSpPr>
        <p:spPr>
          <a:xfrm>
            <a:off x="2454911" y="2353247"/>
            <a:ext cx="2474671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rgbClr val="075296"/>
                </a:solidFill>
              </a:rPr>
              <a:t>Получает возможность оценить эффективность решения</a:t>
            </a:r>
          </a:p>
        </p:txBody>
      </p:sp>
      <p:sp>
        <p:nvSpPr>
          <p:cNvPr id="128" name="Текст 5"/>
          <p:cNvSpPr txBox="1">
            <a:spLocks/>
          </p:cNvSpPr>
          <p:nvPr/>
        </p:nvSpPr>
        <p:spPr>
          <a:xfrm>
            <a:off x="7407942" y="3317343"/>
            <a:ext cx="2495746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075296"/>
                </a:solidFill>
              </a:rPr>
              <a:t>Вместе с критериями распознает ключевые пожелания </a:t>
            </a:r>
          </a:p>
        </p:txBody>
      </p:sp>
      <p:sp>
        <p:nvSpPr>
          <p:cNvPr id="129" name="Текст 5"/>
          <p:cNvSpPr txBox="1">
            <a:spLocks/>
          </p:cNvSpPr>
          <p:nvPr/>
        </p:nvSpPr>
        <p:spPr>
          <a:xfrm>
            <a:off x="2439639" y="3326487"/>
            <a:ext cx="2545829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rgbClr val="075296"/>
                </a:solidFill>
              </a:rPr>
              <a:t>Озвучивает неявные требования</a:t>
            </a:r>
          </a:p>
        </p:txBody>
      </p:sp>
      <p:sp>
        <p:nvSpPr>
          <p:cNvPr id="130" name="Текст 5"/>
          <p:cNvSpPr txBox="1">
            <a:spLocks/>
          </p:cNvSpPr>
          <p:nvPr/>
        </p:nvSpPr>
        <p:spPr>
          <a:xfrm>
            <a:off x="7368443" y="4390347"/>
            <a:ext cx="2440437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075296"/>
                </a:solidFill>
              </a:rPr>
              <a:t>Повышает качество сбора требований и итогового результата с первого шага</a:t>
            </a:r>
          </a:p>
        </p:txBody>
      </p:sp>
      <p:sp>
        <p:nvSpPr>
          <p:cNvPr id="133" name="Текст 5"/>
          <p:cNvSpPr txBox="1">
            <a:spLocks/>
          </p:cNvSpPr>
          <p:nvPr/>
        </p:nvSpPr>
        <p:spPr>
          <a:xfrm>
            <a:off x="4596506" y="6247140"/>
            <a:ext cx="2995140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A6A6A6"/>
                </a:solidFill>
              </a:rPr>
              <a:t>Эффективность работы и заказчика и разработчиков растет</a:t>
            </a:r>
          </a:p>
        </p:txBody>
      </p:sp>
      <p:sp>
        <p:nvSpPr>
          <p:cNvPr id="134" name="Текст 5"/>
          <p:cNvSpPr txBox="1">
            <a:spLocks/>
          </p:cNvSpPr>
          <p:nvPr/>
        </p:nvSpPr>
        <p:spPr>
          <a:xfrm>
            <a:off x="2136647" y="4571240"/>
            <a:ext cx="2737385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rgbClr val="075296"/>
                </a:solidFill>
              </a:rPr>
              <a:t>Мягко и конструктивно вовлекает сотрудников в процесс разработки требований и тестирование</a:t>
            </a:r>
          </a:p>
        </p:txBody>
      </p:sp>
      <p:sp>
        <p:nvSpPr>
          <p:cNvPr id="138" name="Текст 5"/>
          <p:cNvSpPr txBox="1">
            <a:spLocks/>
          </p:cNvSpPr>
          <p:nvPr/>
        </p:nvSpPr>
        <p:spPr>
          <a:xfrm>
            <a:off x="5347731" y="4416263"/>
            <a:ext cx="1497775" cy="480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005397"/>
                </a:solidFill>
              </a:rPr>
              <a:t>ПРОЕКТ с </a:t>
            </a:r>
            <a:r>
              <a:rPr lang="en-US" sz="1600" b="1" dirty="0">
                <a:solidFill>
                  <a:srgbClr val="005397"/>
                </a:solidFill>
              </a:rPr>
              <a:t>SROI</a:t>
            </a:r>
            <a:endParaRPr lang="ru-RU" sz="1600" b="1" dirty="0">
              <a:solidFill>
                <a:srgbClr val="005397"/>
              </a:solidFill>
            </a:endParaRPr>
          </a:p>
        </p:txBody>
      </p:sp>
      <p:grpSp>
        <p:nvGrpSpPr>
          <p:cNvPr id="8250" name="Группа 8249"/>
          <p:cNvGrpSpPr/>
          <p:nvPr/>
        </p:nvGrpSpPr>
        <p:grpSpPr>
          <a:xfrm>
            <a:off x="5749476" y="3317343"/>
            <a:ext cx="677863" cy="1035050"/>
            <a:chOff x="419100" y="3922713"/>
            <a:chExt cx="677863" cy="1035050"/>
          </a:xfrm>
        </p:grpSpPr>
        <p:sp>
          <p:nvSpPr>
            <p:cNvPr id="8239" name="Freeform 108"/>
            <p:cNvSpPr>
              <a:spLocks noEditPoints="1"/>
            </p:cNvSpPr>
            <p:nvPr/>
          </p:nvSpPr>
          <p:spPr bwMode="auto">
            <a:xfrm>
              <a:off x="419100" y="3922713"/>
              <a:ext cx="677863" cy="1035050"/>
            </a:xfrm>
            <a:custGeom>
              <a:avLst/>
              <a:gdLst>
                <a:gd name="T0" fmla="*/ 745 w 854"/>
                <a:gd name="T1" fmla="*/ 173 h 1304"/>
                <a:gd name="T2" fmla="*/ 742 w 854"/>
                <a:gd name="T3" fmla="*/ 199 h 1304"/>
                <a:gd name="T4" fmla="*/ 812 w 854"/>
                <a:gd name="T5" fmla="*/ 365 h 1304"/>
                <a:gd name="T6" fmla="*/ 805 w 854"/>
                <a:gd name="T7" fmla="*/ 513 h 1304"/>
                <a:gd name="T8" fmla="*/ 749 w 854"/>
                <a:gd name="T9" fmla="*/ 650 h 1304"/>
                <a:gd name="T10" fmla="*/ 642 w 854"/>
                <a:gd name="T11" fmla="*/ 855 h 1304"/>
                <a:gd name="T12" fmla="*/ 616 w 854"/>
                <a:gd name="T13" fmla="*/ 952 h 1304"/>
                <a:gd name="T14" fmla="*/ 254 w 854"/>
                <a:gd name="T15" fmla="*/ 957 h 1304"/>
                <a:gd name="T16" fmla="*/ 238 w 854"/>
                <a:gd name="T17" fmla="*/ 952 h 1304"/>
                <a:gd name="T18" fmla="*/ 211 w 854"/>
                <a:gd name="T19" fmla="*/ 855 h 1304"/>
                <a:gd name="T20" fmla="*/ 105 w 854"/>
                <a:gd name="T21" fmla="*/ 650 h 1304"/>
                <a:gd name="T22" fmla="*/ 47 w 854"/>
                <a:gd name="T23" fmla="*/ 513 h 1304"/>
                <a:gd name="T24" fmla="*/ 41 w 854"/>
                <a:gd name="T25" fmla="*/ 386 h 1304"/>
                <a:gd name="T26" fmla="*/ 104 w 854"/>
                <a:gd name="T27" fmla="*/ 210 h 1304"/>
                <a:gd name="T28" fmla="*/ 275 w 854"/>
                <a:gd name="T29" fmla="*/ 69 h 1304"/>
                <a:gd name="T30" fmla="*/ 426 w 854"/>
                <a:gd name="T31" fmla="*/ 39 h 1304"/>
                <a:gd name="T32" fmla="*/ 603 w 854"/>
                <a:gd name="T33" fmla="*/ 81 h 1304"/>
                <a:gd name="T34" fmla="*/ 707 w 854"/>
                <a:gd name="T35" fmla="*/ 148 h 1304"/>
                <a:gd name="T36" fmla="*/ 723 w 854"/>
                <a:gd name="T37" fmla="*/ 121 h 1304"/>
                <a:gd name="T38" fmla="*/ 583 w 854"/>
                <a:gd name="T39" fmla="*/ 31 h 1304"/>
                <a:gd name="T40" fmla="*/ 405 w 854"/>
                <a:gd name="T41" fmla="*/ 2 h 1304"/>
                <a:gd name="T42" fmla="*/ 280 w 854"/>
                <a:gd name="T43" fmla="*/ 26 h 1304"/>
                <a:gd name="T44" fmla="*/ 172 w 854"/>
                <a:gd name="T45" fmla="*/ 86 h 1304"/>
                <a:gd name="T46" fmla="*/ 84 w 854"/>
                <a:gd name="T47" fmla="*/ 171 h 1304"/>
                <a:gd name="T48" fmla="*/ 26 w 854"/>
                <a:gd name="T49" fmla="*/ 279 h 1304"/>
                <a:gd name="T50" fmla="*/ 0 w 854"/>
                <a:gd name="T51" fmla="*/ 403 h 1304"/>
                <a:gd name="T52" fmla="*/ 18 w 854"/>
                <a:gd name="T53" fmla="*/ 554 h 1304"/>
                <a:gd name="T54" fmla="*/ 117 w 854"/>
                <a:gd name="T55" fmla="*/ 739 h 1304"/>
                <a:gd name="T56" fmla="*/ 186 w 854"/>
                <a:gd name="T57" fmla="*/ 934 h 1304"/>
                <a:gd name="T58" fmla="*/ 204 w 854"/>
                <a:gd name="T59" fmla="*/ 973 h 1304"/>
                <a:gd name="T60" fmla="*/ 225 w 854"/>
                <a:gd name="T61" fmla="*/ 1177 h 1304"/>
                <a:gd name="T62" fmla="*/ 253 w 854"/>
                <a:gd name="T63" fmla="*/ 1217 h 1304"/>
                <a:gd name="T64" fmla="*/ 287 w 854"/>
                <a:gd name="T65" fmla="*/ 1280 h 1304"/>
                <a:gd name="T66" fmla="*/ 506 w 854"/>
                <a:gd name="T67" fmla="*/ 1304 h 1304"/>
                <a:gd name="T68" fmla="*/ 585 w 854"/>
                <a:gd name="T69" fmla="*/ 1252 h 1304"/>
                <a:gd name="T70" fmla="*/ 614 w 854"/>
                <a:gd name="T71" fmla="*/ 1206 h 1304"/>
                <a:gd name="T72" fmla="*/ 629 w 854"/>
                <a:gd name="T73" fmla="*/ 989 h 1304"/>
                <a:gd name="T74" fmla="*/ 660 w 854"/>
                <a:gd name="T75" fmla="*/ 959 h 1304"/>
                <a:gd name="T76" fmla="*/ 679 w 854"/>
                <a:gd name="T77" fmla="*/ 865 h 1304"/>
                <a:gd name="T78" fmla="*/ 779 w 854"/>
                <a:gd name="T79" fmla="*/ 671 h 1304"/>
                <a:gd name="T80" fmla="*/ 844 w 854"/>
                <a:gd name="T81" fmla="*/ 521 h 1304"/>
                <a:gd name="T82" fmla="*/ 849 w 854"/>
                <a:gd name="T83" fmla="*/ 358 h 1304"/>
                <a:gd name="T84" fmla="*/ 773 w 854"/>
                <a:gd name="T85" fmla="*/ 176 h 1304"/>
                <a:gd name="T86" fmla="*/ 306 w 854"/>
                <a:gd name="T87" fmla="*/ 1070 h 1304"/>
                <a:gd name="T88" fmla="*/ 326 w 854"/>
                <a:gd name="T89" fmla="*/ 1051 h 1304"/>
                <a:gd name="T90" fmla="*/ 263 w 854"/>
                <a:gd name="T91" fmla="*/ 996 h 1304"/>
                <a:gd name="T92" fmla="*/ 369 w 854"/>
                <a:gd name="T93" fmla="*/ 1038 h 1304"/>
                <a:gd name="T94" fmla="*/ 376 w 854"/>
                <a:gd name="T95" fmla="*/ 1068 h 1304"/>
                <a:gd name="T96" fmla="*/ 574 w 854"/>
                <a:gd name="T97" fmla="*/ 1185 h 1304"/>
                <a:gd name="T98" fmla="*/ 279 w 854"/>
                <a:gd name="T99" fmla="*/ 1185 h 1304"/>
                <a:gd name="T100" fmla="*/ 591 w 854"/>
                <a:gd name="T101" fmla="*/ 1143 h 1304"/>
                <a:gd name="T102" fmla="*/ 575 w 854"/>
                <a:gd name="T103" fmla="*/ 1185 h 1304"/>
                <a:gd name="T104" fmla="*/ 322 w 854"/>
                <a:gd name="T105" fmla="*/ 1259 h 1304"/>
                <a:gd name="T106" fmla="*/ 554 w 854"/>
                <a:gd name="T107" fmla="*/ 1223 h 1304"/>
                <a:gd name="T108" fmla="*/ 532 w 854"/>
                <a:gd name="T109" fmla="*/ 125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4" h="1304">
                  <a:moveTo>
                    <a:pt x="773" y="176"/>
                  </a:moveTo>
                  <a:lnTo>
                    <a:pt x="773" y="176"/>
                  </a:lnTo>
                  <a:lnTo>
                    <a:pt x="768" y="171"/>
                  </a:lnTo>
                  <a:lnTo>
                    <a:pt x="760" y="168"/>
                  </a:lnTo>
                  <a:lnTo>
                    <a:pt x="754" y="169"/>
                  </a:lnTo>
                  <a:lnTo>
                    <a:pt x="745" y="173"/>
                  </a:lnTo>
                  <a:lnTo>
                    <a:pt x="745" y="173"/>
                  </a:lnTo>
                  <a:lnTo>
                    <a:pt x="741" y="178"/>
                  </a:lnTo>
                  <a:lnTo>
                    <a:pt x="739" y="184"/>
                  </a:lnTo>
                  <a:lnTo>
                    <a:pt x="739" y="192"/>
                  </a:lnTo>
                  <a:lnTo>
                    <a:pt x="742" y="199"/>
                  </a:lnTo>
                  <a:lnTo>
                    <a:pt x="742" y="199"/>
                  </a:lnTo>
                  <a:lnTo>
                    <a:pt x="758" y="224"/>
                  </a:lnTo>
                  <a:lnTo>
                    <a:pt x="775" y="250"/>
                  </a:lnTo>
                  <a:lnTo>
                    <a:pt x="786" y="278"/>
                  </a:lnTo>
                  <a:lnTo>
                    <a:pt x="797" y="307"/>
                  </a:lnTo>
                  <a:lnTo>
                    <a:pt x="805" y="336"/>
                  </a:lnTo>
                  <a:lnTo>
                    <a:pt x="812" y="365"/>
                  </a:lnTo>
                  <a:lnTo>
                    <a:pt x="815" y="395"/>
                  </a:lnTo>
                  <a:lnTo>
                    <a:pt x="815" y="426"/>
                  </a:lnTo>
                  <a:lnTo>
                    <a:pt x="815" y="426"/>
                  </a:lnTo>
                  <a:lnTo>
                    <a:pt x="815" y="455"/>
                  </a:lnTo>
                  <a:lnTo>
                    <a:pt x="812" y="484"/>
                  </a:lnTo>
                  <a:lnTo>
                    <a:pt x="805" y="513"/>
                  </a:lnTo>
                  <a:lnTo>
                    <a:pt x="799" y="542"/>
                  </a:lnTo>
                  <a:lnTo>
                    <a:pt x="789" y="570"/>
                  </a:lnTo>
                  <a:lnTo>
                    <a:pt x="778" y="597"/>
                  </a:lnTo>
                  <a:lnTo>
                    <a:pt x="763" y="625"/>
                  </a:lnTo>
                  <a:lnTo>
                    <a:pt x="749" y="650"/>
                  </a:lnTo>
                  <a:lnTo>
                    <a:pt x="749" y="650"/>
                  </a:lnTo>
                  <a:lnTo>
                    <a:pt x="724" y="686"/>
                  </a:lnTo>
                  <a:lnTo>
                    <a:pt x="703" y="721"/>
                  </a:lnTo>
                  <a:lnTo>
                    <a:pt x="684" y="755"/>
                  </a:lnTo>
                  <a:lnTo>
                    <a:pt x="668" y="788"/>
                  </a:lnTo>
                  <a:lnTo>
                    <a:pt x="653" y="821"/>
                  </a:lnTo>
                  <a:lnTo>
                    <a:pt x="642" y="855"/>
                  </a:lnTo>
                  <a:lnTo>
                    <a:pt x="634" y="892"/>
                  </a:lnTo>
                  <a:lnTo>
                    <a:pt x="629" y="931"/>
                  </a:lnTo>
                  <a:lnTo>
                    <a:pt x="629" y="931"/>
                  </a:lnTo>
                  <a:lnTo>
                    <a:pt x="627" y="939"/>
                  </a:lnTo>
                  <a:lnTo>
                    <a:pt x="622" y="947"/>
                  </a:lnTo>
                  <a:lnTo>
                    <a:pt x="616" y="952"/>
                  </a:lnTo>
                  <a:lnTo>
                    <a:pt x="608" y="957"/>
                  </a:lnTo>
                  <a:lnTo>
                    <a:pt x="608" y="957"/>
                  </a:lnTo>
                  <a:lnTo>
                    <a:pt x="604" y="957"/>
                  </a:lnTo>
                  <a:lnTo>
                    <a:pt x="604" y="957"/>
                  </a:lnTo>
                  <a:lnTo>
                    <a:pt x="600" y="957"/>
                  </a:lnTo>
                  <a:lnTo>
                    <a:pt x="254" y="957"/>
                  </a:lnTo>
                  <a:lnTo>
                    <a:pt x="254" y="957"/>
                  </a:lnTo>
                  <a:lnTo>
                    <a:pt x="250" y="957"/>
                  </a:lnTo>
                  <a:lnTo>
                    <a:pt x="250" y="957"/>
                  </a:lnTo>
                  <a:lnTo>
                    <a:pt x="246" y="957"/>
                  </a:lnTo>
                  <a:lnTo>
                    <a:pt x="246" y="957"/>
                  </a:lnTo>
                  <a:lnTo>
                    <a:pt x="238" y="952"/>
                  </a:lnTo>
                  <a:lnTo>
                    <a:pt x="232" y="947"/>
                  </a:lnTo>
                  <a:lnTo>
                    <a:pt x="227" y="939"/>
                  </a:lnTo>
                  <a:lnTo>
                    <a:pt x="225" y="931"/>
                  </a:lnTo>
                  <a:lnTo>
                    <a:pt x="225" y="931"/>
                  </a:lnTo>
                  <a:lnTo>
                    <a:pt x="220" y="892"/>
                  </a:lnTo>
                  <a:lnTo>
                    <a:pt x="211" y="855"/>
                  </a:lnTo>
                  <a:lnTo>
                    <a:pt x="201" y="821"/>
                  </a:lnTo>
                  <a:lnTo>
                    <a:pt x="186" y="788"/>
                  </a:lnTo>
                  <a:lnTo>
                    <a:pt x="170" y="755"/>
                  </a:lnTo>
                  <a:lnTo>
                    <a:pt x="151" y="721"/>
                  </a:lnTo>
                  <a:lnTo>
                    <a:pt x="130" y="686"/>
                  </a:lnTo>
                  <a:lnTo>
                    <a:pt x="105" y="650"/>
                  </a:lnTo>
                  <a:lnTo>
                    <a:pt x="105" y="650"/>
                  </a:lnTo>
                  <a:lnTo>
                    <a:pt x="91" y="625"/>
                  </a:lnTo>
                  <a:lnTo>
                    <a:pt x="76" y="597"/>
                  </a:lnTo>
                  <a:lnTo>
                    <a:pt x="65" y="570"/>
                  </a:lnTo>
                  <a:lnTo>
                    <a:pt x="55" y="542"/>
                  </a:lnTo>
                  <a:lnTo>
                    <a:pt x="47" y="513"/>
                  </a:lnTo>
                  <a:lnTo>
                    <a:pt x="42" y="484"/>
                  </a:lnTo>
                  <a:lnTo>
                    <a:pt x="39" y="455"/>
                  </a:lnTo>
                  <a:lnTo>
                    <a:pt x="37" y="426"/>
                  </a:lnTo>
                  <a:lnTo>
                    <a:pt x="37" y="426"/>
                  </a:lnTo>
                  <a:lnTo>
                    <a:pt x="39" y="407"/>
                  </a:lnTo>
                  <a:lnTo>
                    <a:pt x="41" y="386"/>
                  </a:lnTo>
                  <a:lnTo>
                    <a:pt x="42" y="366"/>
                  </a:lnTo>
                  <a:lnTo>
                    <a:pt x="45" y="349"/>
                  </a:lnTo>
                  <a:lnTo>
                    <a:pt x="55" y="311"/>
                  </a:lnTo>
                  <a:lnTo>
                    <a:pt x="68" y="276"/>
                  </a:lnTo>
                  <a:lnTo>
                    <a:pt x="84" y="242"/>
                  </a:lnTo>
                  <a:lnTo>
                    <a:pt x="104" y="210"/>
                  </a:lnTo>
                  <a:lnTo>
                    <a:pt x="126" y="179"/>
                  </a:lnTo>
                  <a:lnTo>
                    <a:pt x="152" y="152"/>
                  </a:lnTo>
                  <a:lnTo>
                    <a:pt x="180" y="127"/>
                  </a:lnTo>
                  <a:lnTo>
                    <a:pt x="209" y="105"/>
                  </a:lnTo>
                  <a:lnTo>
                    <a:pt x="241" y="86"/>
                  </a:lnTo>
                  <a:lnTo>
                    <a:pt x="275" y="69"/>
                  </a:lnTo>
                  <a:lnTo>
                    <a:pt x="311" y="56"/>
                  </a:lnTo>
                  <a:lnTo>
                    <a:pt x="348" y="47"/>
                  </a:lnTo>
                  <a:lnTo>
                    <a:pt x="368" y="44"/>
                  </a:lnTo>
                  <a:lnTo>
                    <a:pt x="387" y="40"/>
                  </a:lnTo>
                  <a:lnTo>
                    <a:pt x="407" y="39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63" y="40"/>
                  </a:lnTo>
                  <a:lnTo>
                    <a:pt x="501" y="45"/>
                  </a:lnTo>
                  <a:lnTo>
                    <a:pt x="535" y="53"/>
                  </a:lnTo>
                  <a:lnTo>
                    <a:pt x="570" y="66"/>
                  </a:lnTo>
                  <a:lnTo>
                    <a:pt x="603" y="81"/>
                  </a:lnTo>
                  <a:lnTo>
                    <a:pt x="634" y="98"/>
                  </a:lnTo>
                  <a:lnTo>
                    <a:pt x="664" y="119"/>
                  </a:lnTo>
                  <a:lnTo>
                    <a:pt x="692" y="142"/>
                  </a:lnTo>
                  <a:lnTo>
                    <a:pt x="692" y="142"/>
                  </a:lnTo>
                  <a:lnTo>
                    <a:pt x="698" y="147"/>
                  </a:lnTo>
                  <a:lnTo>
                    <a:pt x="707" y="148"/>
                  </a:lnTo>
                  <a:lnTo>
                    <a:pt x="713" y="147"/>
                  </a:lnTo>
                  <a:lnTo>
                    <a:pt x="719" y="142"/>
                  </a:lnTo>
                  <a:lnTo>
                    <a:pt x="719" y="142"/>
                  </a:lnTo>
                  <a:lnTo>
                    <a:pt x="723" y="136"/>
                  </a:lnTo>
                  <a:lnTo>
                    <a:pt x="724" y="127"/>
                  </a:lnTo>
                  <a:lnTo>
                    <a:pt x="723" y="121"/>
                  </a:lnTo>
                  <a:lnTo>
                    <a:pt x="718" y="115"/>
                  </a:lnTo>
                  <a:lnTo>
                    <a:pt x="718" y="115"/>
                  </a:lnTo>
                  <a:lnTo>
                    <a:pt x="687" y="89"/>
                  </a:lnTo>
                  <a:lnTo>
                    <a:pt x="655" y="66"/>
                  </a:lnTo>
                  <a:lnTo>
                    <a:pt x="621" y="47"/>
                  </a:lnTo>
                  <a:lnTo>
                    <a:pt x="583" y="31"/>
                  </a:lnTo>
                  <a:lnTo>
                    <a:pt x="546" y="18"/>
                  </a:lnTo>
                  <a:lnTo>
                    <a:pt x="507" y="8"/>
                  </a:lnTo>
                  <a:lnTo>
                    <a:pt x="467" y="2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05" y="2"/>
                  </a:lnTo>
                  <a:lnTo>
                    <a:pt x="382" y="3"/>
                  </a:lnTo>
                  <a:lnTo>
                    <a:pt x="361" y="5"/>
                  </a:lnTo>
                  <a:lnTo>
                    <a:pt x="340" y="10"/>
                  </a:lnTo>
                  <a:lnTo>
                    <a:pt x="321" y="13"/>
                  </a:lnTo>
                  <a:lnTo>
                    <a:pt x="300" y="19"/>
                  </a:lnTo>
                  <a:lnTo>
                    <a:pt x="280" y="26"/>
                  </a:lnTo>
                  <a:lnTo>
                    <a:pt x="261" y="34"/>
                  </a:lnTo>
                  <a:lnTo>
                    <a:pt x="241" y="42"/>
                  </a:lnTo>
                  <a:lnTo>
                    <a:pt x="224" y="52"/>
                  </a:lnTo>
                  <a:lnTo>
                    <a:pt x="206" y="61"/>
                  </a:lnTo>
                  <a:lnTo>
                    <a:pt x="188" y="73"/>
                  </a:lnTo>
                  <a:lnTo>
                    <a:pt x="172" y="86"/>
                  </a:lnTo>
                  <a:lnTo>
                    <a:pt x="156" y="97"/>
                  </a:lnTo>
                  <a:lnTo>
                    <a:pt x="139" y="111"/>
                  </a:lnTo>
                  <a:lnTo>
                    <a:pt x="125" y="124"/>
                  </a:lnTo>
                  <a:lnTo>
                    <a:pt x="110" y="140"/>
                  </a:lnTo>
                  <a:lnTo>
                    <a:pt x="97" y="155"/>
                  </a:lnTo>
                  <a:lnTo>
                    <a:pt x="84" y="171"/>
                  </a:lnTo>
                  <a:lnTo>
                    <a:pt x="73" y="189"/>
                  </a:lnTo>
                  <a:lnTo>
                    <a:pt x="62" y="205"/>
                  </a:lnTo>
                  <a:lnTo>
                    <a:pt x="52" y="223"/>
                  </a:lnTo>
                  <a:lnTo>
                    <a:pt x="42" y="242"/>
                  </a:lnTo>
                  <a:lnTo>
                    <a:pt x="32" y="260"/>
                  </a:lnTo>
                  <a:lnTo>
                    <a:pt x="26" y="279"/>
                  </a:lnTo>
                  <a:lnTo>
                    <a:pt x="19" y="300"/>
                  </a:lnTo>
                  <a:lnTo>
                    <a:pt x="13" y="320"/>
                  </a:lnTo>
                  <a:lnTo>
                    <a:pt x="8" y="341"/>
                  </a:lnTo>
                  <a:lnTo>
                    <a:pt x="5" y="362"/>
                  </a:lnTo>
                  <a:lnTo>
                    <a:pt x="2" y="382"/>
                  </a:lnTo>
                  <a:lnTo>
                    <a:pt x="0" y="403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0" y="458"/>
                  </a:lnTo>
                  <a:lnTo>
                    <a:pt x="5" y="491"/>
                  </a:lnTo>
                  <a:lnTo>
                    <a:pt x="10" y="521"/>
                  </a:lnTo>
                  <a:lnTo>
                    <a:pt x="18" y="554"/>
                  </a:lnTo>
                  <a:lnTo>
                    <a:pt x="29" y="584"/>
                  </a:lnTo>
                  <a:lnTo>
                    <a:pt x="42" y="613"/>
                  </a:lnTo>
                  <a:lnTo>
                    <a:pt x="57" y="642"/>
                  </a:lnTo>
                  <a:lnTo>
                    <a:pt x="73" y="671"/>
                  </a:lnTo>
                  <a:lnTo>
                    <a:pt x="73" y="671"/>
                  </a:lnTo>
                  <a:lnTo>
                    <a:pt x="117" y="739"/>
                  </a:lnTo>
                  <a:lnTo>
                    <a:pt x="135" y="770"/>
                  </a:lnTo>
                  <a:lnTo>
                    <a:pt x="151" y="802"/>
                  </a:lnTo>
                  <a:lnTo>
                    <a:pt x="164" y="833"/>
                  </a:lnTo>
                  <a:lnTo>
                    <a:pt x="173" y="865"/>
                  </a:lnTo>
                  <a:lnTo>
                    <a:pt x="181" y="899"/>
                  </a:lnTo>
                  <a:lnTo>
                    <a:pt x="186" y="934"/>
                  </a:lnTo>
                  <a:lnTo>
                    <a:pt x="186" y="934"/>
                  </a:lnTo>
                  <a:lnTo>
                    <a:pt x="188" y="942"/>
                  </a:lnTo>
                  <a:lnTo>
                    <a:pt x="191" y="951"/>
                  </a:lnTo>
                  <a:lnTo>
                    <a:pt x="194" y="959"/>
                  </a:lnTo>
                  <a:lnTo>
                    <a:pt x="199" y="967"/>
                  </a:lnTo>
                  <a:lnTo>
                    <a:pt x="204" y="973"/>
                  </a:lnTo>
                  <a:lnTo>
                    <a:pt x="211" y="980"/>
                  </a:lnTo>
                  <a:lnTo>
                    <a:pt x="217" y="984"/>
                  </a:lnTo>
                  <a:lnTo>
                    <a:pt x="224" y="989"/>
                  </a:lnTo>
                  <a:lnTo>
                    <a:pt x="224" y="1168"/>
                  </a:lnTo>
                  <a:lnTo>
                    <a:pt x="224" y="1168"/>
                  </a:lnTo>
                  <a:lnTo>
                    <a:pt x="225" y="1177"/>
                  </a:lnTo>
                  <a:lnTo>
                    <a:pt x="227" y="1185"/>
                  </a:lnTo>
                  <a:lnTo>
                    <a:pt x="230" y="1193"/>
                  </a:lnTo>
                  <a:lnTo>
                    <a:pt x="235" y="1199"/>
                  </a:lnTo>
                  <a:lnTo>
                    <a:pt x="240" y="1206"/>
                  </a:lnTo>
                  <a:lnTo>
                    <a:pt x="246" y="1212"/>
                  </a:lnTo>
                  <a:lnTo>
                    <a:pt x="253" y="1217"/>
                  </a:lnTo>
                  <a:lnTo>
                    <a:pt x="261" y="1220"/>
                  </a:lnTo>
                  <a:lnTo>
                    <a:pt x="261" y="1220"/>
                  </a:lnTo>
                  <a:lnTo>
                    <a:pt x="263" y="1236"/>
                  </a:lnTo>
                  <a:lnTo>
                    <a:pt x="267" y="1252"/>
                  </a:lnTo>
                  <a:lnTo>
                    <a:pt x="277" y="1267"/>
                  </a:lnTo>
                  <a:lnTo>
                    <a:pt x="287" y="1280"/>
                  </a:lnTo>
                  <a:lnTo>
                    <a:pt x="300" y="1289"/>
                  </a:lnTo>
                  <a:lnTo>
                    <a:pt x="314" y="1298"/>
                  </a:lnTo>
                  <a:lnTo>
                    <a:pt x="331" y="1302"/>
                  </a:lnTo>
                  <a:lnTo>
                    <a:pt x="348" y="1304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23" y="1302"/>
                  </a:lnTo>
                  <a:lnTo>
                    <a:pt x="540" y="1298"/>
                  </a:lnTo>
                  <a:lnTo>
                    <a:pt x="554" y="1289"/>
                  </a:lnTo>
                  <a:lnTo>
                    <a:pt x="567" y="1280"/>
                  </a:lnTo>
                  <a:lnTo>
                    <a:pt x="577" y="1267"/>
                  </a:lnTo>
                  <a:lnTo>
                    <a:pt x="585" y="1252"/>
                  </a:lnTo>
                  <a:lnTo>
                    <a:pt x="591" y="1236"/>
                  </a:lnTo>
                  <a:lnTo>
                    <a:pt x="593" y="1220"/>
                  </a:lnTo>
                  <a:lnTo>
                    <a:pt x="593" y="1220"/>
                  </a:lnTo>
                  <a:lnTo>
                    <a:pt x="601" y="1217"/>
                  </a:lnTo>
                  <a:lnTo>
                    <a:pt x="608" y="1212"/>
                  </a:lnTo>
                  <a:lnTo>
                    <a:pt x="614" y="1206"/>
                  </a:lnTo>
                  <a:lnTo>
                    <a:pt x="619" y="1199"/>
                  </a:lnTo>
                  <a:lnTo>
                    <a:pt x="624" y="1193"/>
                  </a:lnTo>
                  <a:lnTo>
                    <a:pt x="627" y="1185"/>
                  </a:lnTo>
                  <a:lnTo>
                    <a:pt x="629" y="1177"/>
                  </a:lnTo>
                  <a:lnTo>
                    <a:pt x="629" y="1168"/>
                  </a:lnTo>
                  <a:lnTo>
                    <a:pt x="629" y="989"/>
                  </a:lnTo>
                  <a:lnTo>
                    <a:pt x="629" y="989"/>
                  </a:lnTo>
                  <a:lnTo>
                    <a:pt x="637" y="984"/>
                  </a:lnTo>
                  <a:lnTo>
                    <a:pt x="643" y="980"/>
                  </a:lnTo>
                  <a:lnTo>
                    <a:pt x="650" y="973"/>
                  </a:lnTo>
                  <a:lnTo>
                    <a:pt x="655" y="967"/>
                  </a:lnTo>
                  <a:lnTo>
                    <a:pt x="660" y="959"/>
                  </a:lnTo>
                  <a:lnTo>
                    <a:pt x="663" y="951"/>
                  </a:lnTo>
                  <a:lnTo>
                    <a:pt x="666" y="942"/>
                  </a:lnTo>
                  <a:lnTo>
                    <a:pt x="666" y="934"/>
                  </a:lnTo>
                  <a:lnTo>
                    <a:pt x="666" y="934"/>
                  </a:lnTo>
                  <a:lnTo>
                    <a:pt x="673" y="899"/>
                  </a:lnTo>
                  <a:lnTo>
                    <a:pt x="679" y="865"/>
                  </a:lnTo>
                  <a:lnTo>
                    <a:pt x="690" y="833"/>
                  </a:lnTo>
                  <a:lnTo>
                    <a:pt x="703" y="802"/>
                  </a:lnTo>
                  <a:lnTo>
                    <a:pt x="719" y="770"/>
                  </a:lnTo>
                  <a:lnTo>
                    <a:pt x="737" y="739"/>
                  </a:lnTo>
                  <a:lnTo>
                    <a:pt x="758" y="705"/>
                  </a:lnTo>
                  <a:lnTo>
                    <a:pt x="779" y="671"/>
                  </a:lnTo>
                  <a:lnTo>
                    <a:pt x="779" y="671"/>
                  </a:lnTo>
                  <a:lnTo>
                    <a:pt x="797" y="642"/>
                  </a:lnTo>
                  <a:lnTo>
                    <a:pt x="812" y="613"/>
                  </a:lnTo>
                  <a:lnTo>
                    <a:pt x="825" y="584"/>
                  </a:lnTo>
                  <a:lnTo>
                    <a:pt x="835" y="554"/>
                  </a:lnTo>
                  <a:lnTo>
                    <a:pt x="844" y="521"/>
                  </a:lnTo>
                  <a:lnTo>
                    <a:pt x="849" y="491"/>
                  </a:lnTo>
                  <a:lnTo>
                    <a:pt x="852" y="458"/>
                  </a:lnTo>
                  <a:lnTo>
                    <a:pt x="854" y="426"/>
                  </a:lnTo>
                  <a:lnTo>
                    <a:pt x="854" y="426"/>
                  </a:lnTo>
                  <a:lnTo>
                    <a:pt x="852" y="392"/>
                  </a:lnTo>
                  <a:lnTo>
                    <a:pt x="849" y="358"/>
                  </a:lnTo>
                  <a:lnTo>
                    <a:pt x="843" y="326"/>
                  </a:lnTo>
                  <a:lnTo>
                    <a:pt x="833" y="294"/>
                  </a:lnTo>
                  <a:lnTo>
                    <a:pt x="822" y="263"/>
                  </a:lnTo>
                  <a:lnTo>
                    <a:pt x="809" y="234"/>
                  </a:lnTo>
                  <a:lnTo>
                    <a:pt x="792" y="205"/>
                  </a:lnTo>
                  <a:lnTo>
                    <a:pt x="773" y="176"/>
                  </a:lnTo>
                  <a:close/>
                  <a:moveTo>
                    <a:pt x="382" y="1070"/>
                  </a:moveTo>
                  <a:lnTo>
                    <a:pt x="591" y="1070"/>
                  </a:lnTo>
                  <a:lnTo>
                    <a:pt x="591" y="1105"/>
                  </a:lnTo>
                  <a:lnTo>
                    <a:pt x="263" y="1105"/>
                  </a:lnTo>
                  <a:lnTo>
                    <a:pt x="263" y="1070"/>
                  </a:lnTo>
                  <a:lnTo>
                    <a:pt x="306" y="1070"/>
                  </a:lnTo>
                  <a:lnTo>
                    <a:pt x="306" y="1070"/>
                  </a:lnTo>
                  <a:lnTo>
                    <a:pt x="313" y="1068"/>
                  </a:lnTo>
                  <a:lnTo>
                    <a:pt x="319" y="1065"/>
                  </a:lnTo>
                  <a:lnTo>
                    <a:pt x="324" y="1059"/>
                  </a:lnTo>
                  <a:lnTo>
                    <a:pt x="326" y="1051"/>
                  </a:lnTo>
                  <a:lnTo>
                    <a:pt x="326" y="1051"/>
                  </a:lnTo>
                  <a:lnTo>
                    <a:pt x="324" y="1044"/>
                  </a:lnTo>
                  <a:lnTo>
                    <a:pt x="319" y="1038"/>
                  </a:lnTo>
                  <a:lnTo>
                    <a:pt x="313" y="1033"/>
                  </a:lnTo>
                  <a:lnTo>
                    <a:pt x="306" y="1031"/>
                  </a:lnTo>
                  <a:lnTo>
                    <a:pt x="263" y="1031"/>
                  </a:lnTo>
                  <a:lnTo>
                    <a:pt x="263" y="996"/>
                  </a:lnTo>
                  <a:lnTo>
                    <a:pt x="591" y="996"/>
                  </a:lnTo>
                  <a:lnTo>
                    <a:pt x="591" y="1031"/>
                  </a:lnTo>
                  <a:lnTo>
                    <a:pt x="382" y="1031"/>
                  </a:lnTo>
                  <a:lnTo>
                    <a:pt x="382" y="1031"/>
                  </a:lnTo>
                  <a:lnTo>
                    <a:pt x="376" y="1033"/>
                  </a:lnTo>
                  <a:lnTo>
                    <a:pt x="369" y="1038"/>
                  </a:lnTo>
                  <a:lnTo>
                    <a:pt x="365" y="1044"/>
                  </a:lnTo>
                  <a:lnTo>
                    <a:pt x="363" y="1051"/>
                  </a:lnTo>
                  <a:lnTo>
                    <a:pt x="363" y="1051"/>
                  </a:lnTo>
                  <a:lnTo>
                    <a:pt x="365" y="1059"/>
                  </a:lnTo>
                  <a:lnTo>
                    <a:pt x="369" y="1065"/>
                  </a:lnTo>
                  <a:lnTo>
                    <a:pt x="376" y="1068"/>
                  </a:lnTo>
                  <a:lnTo>
                    <a:pt x="382" y="1070"/>
                  </a:lnTo>
                  <a:close/>
                  <a:moveTo>
                    <a:pt x="575" y="1185"/>
                  </a:moveTo>
                  <a:lnTo>
                    <a:pt x="575" y="1185"/>
                  </a:lnTo>
                  <a:lnTo>
                    <a:pt x="574" y="1185"/>
                  </a:lnTo>
                  <a:lnTo>
                    <a:pt x="574" y="1185"/>
                  </a:lnTo>
                  <a:lnTo>
                    <a:pt x="574" y="1185"/>
                  </a:lnTo>
                  <a:lnTo>
                    <a:pt x="574" y="1185"/>
                  </a:lnTo>
                  <a:lnTo>
                    <a:pt x="280" y="1185"/>
                  </a:lnTo>
                  <a:lnTo>
                    <a:pt x="280" y="1185"/>
                  </a:lnTo>
                  <a:lnTo>
                    <a:pt x="280" y="1185"/>
                  </a:lnTo>
                  <a:lnTo>
                    <a:pt x="279" y="1185"/>
                  </a:lnTo>
                  <a:lnTo>
                    <a:pt x="279" y="1185"/>
                  </a:lnTo>
                  <a:lnTo>
                    <a:pt x="272" y="1183"/>
                  </a:lnTo>
                  <a:lnTo>
                    <a:pt x="267" y="1180"/>
                  </a:lnTo>
                  <a:lnTo>
                    <a:pt x="264" y="1175"/>
                  </a:lnTo>
                  <a:lnTo>
                    <a:pt x="263" y="1168"/>
                  </a:lnTo>
                  <a:lnTo>
                    <a:pt x="263" y="1143"/>
                  </a:lnTo>
                  <a:lnTo>
                    <a:pt x="591" y="1143"/>
                  </a:lnTo>
                  <a:lnTo>
                    <a:pt x="591" y="1168"/>
                  </a:lnTo>
                  <a:lnTo>
                    <a:pt x="591" y="1168"/>
                  </a:lnTo>
                  <a:lnTo>
                    <a:pt x="590" y="1175"/>
                  </a:lnTo>
                  <a:lnTo>
                    <a:pt x="587" y="1180"/>
                  </a:lnTo>
                  <a:lnTo>
                    <a:pt x="582" y="1183"/>
                  </a:lnTo>
                  <a:lnTo>
                    <a:pt x="575" y="1185"/>
                  </a:lnTo>
                  <a:close/>
                  <a:moveTo>
                    <a:pt x="506" y="1265"/>
                  </a:moveTo>
                  <a:lnTo>
                    <a:pt x="348" y="1265"/>
                  </a:lnTo>
                  <a:lnTo>
                    <a:pt x="348" y="1265"/>
                  </a:lnTo>
                  <a:lnTo>
                    <a:pt x="339" y="1265"/>
                  </a:lnTo>
                  <a:lnTo>
                    <a:pt x="331" y="1262"/>
                  </a:lnTo>
                  <a:lnTo>
                    <a:pt x="322" y="1259"/>
                  </a:lnTo>
                  <a:lnTo>
                    <a:pt x="316" y="1254"/>
                  </a:lnTo>
                  <a:lnTo>
                    <a:pt x="310" y="1248"/>
                  </a:lnTo>
                  <a:lnTo>
                    <a:pt x="305" y="1239"/>
                  </a:lnTo>
                  <a:lnTo>
                    <a:pt x="301" y="1231"/>
                  </a:lnTo>
                  <a:lnTo>
                    <a:pt x="300" y="1223"/>
                  </a:lnTo>
                  <a:lnTo>
                    <a:pt x="554" y="1223"/>
                  </a:lnTo>
                  <a:lnTo>
                    <a:pt x="554" y="1223"/>
                  </a:lnTo>
                  <a:lnTo>
                    <a:pt x="553" y="1231"/>
                  </a:lnTo>
                  <a:lnTo>
                    <a:pt x="549" y="1239"/>
                  </a:lnTo>
                  <a:lnTo>
                    <a:pt x="544" y="1248"/>
                  </a:lnTo>
                  <a:lnTo>
                    <a:pt x="538" y="1254"/>
                  </a:lnTo>
                  <a:lnTo>
                    <a:pt x="532" y="1259"/>
                  </a:lnTo>
                  <a:lnTo>
                    <a:pt x="523" y="1262"/>
                  </a:lnTo>
                  <a:lnTo>
                    <a:pt x="515" y="1265"/>
                  </a:lnTo>
                  <a:lnTo>
                    <a:pt x="506" y="1265"/>
                  </a:lnTo>
                  <a:close/>
                </a:path>
              </a:pathLst>
            </a:custGeom>
            <a:solidFill>
              <a:srgbClr val="5FA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0" name="Freeform 109"/>
            <p:cNvSpPr>
              <a:spLocks/>
            </p:cNvSpPr>
            <p:nvPr/>
          </p:nvSpPr>
          <p:spPr bwMode="auto">
            <a:xfrm>
              <a:off x="419100" y="3922713"/>
              <a:ext cx="677863" cy="1035050"/>
            </a:xfrm>
            <a:custGeom>
              <a:avLst/>
              <a:gdLst>
                <a:gd name="T0" fmla="*/ 754 w 854"/>
                <a:gd name="T1" fmla="*/ 169 h 1304"/>
                <a:gd name="T2" fmla="*/ 739 w 854"/>
                <a:gd name="T3" fmla="*/ 192 h 1304"/>
                <a:gd name="T4" fmla="*/ 786 w 854"/>
                <a:gd name="T5" fmla="*/ 278 h 1304"/>
                <a:gd name="T6" fmla="*/ 815 w 854"/>
                <a:gd name="T7" fmla="*/ 426 h 1304"/>
                <a:gd name="T8" fmla="*/ 799 w 854"/>
                <a:gd name="T9" fmla="*/ 542 h 1304"/>
                <a:gd name="T10" fmla="*/ 749 w 854"/>
                <a:gd name="T11" fmla="*/ 650 h 1304"/>
                <a:gd name="T12" fmla="*/ 653 w 854"/>
                <a:gd name="T13" fmla="*/ 821 h 1304"/>
                <a:gd name="T14" fmla="*/ 627 w 854"/>
                <a:gd name="T15" fmla="*/ 939 h 1304"/>
                <a:gd name="T16" fmla="*/ 604 w 854"/>
                <a:gd name="T17" fmla="*/ 957 h 1304"/>
                <a:gd name="T18" fmla="*/ 250 w 854"/>
                <a:gd name="T19" fmla="*/ 957 h 1304"/>
                <a:gd name="T20" fmla="*/ 232 w 854"/>
                <a:gd name="T21" fmla="*/ 947 h 1304"/>
                <a:gd name="T22" fmla="*/ 211 w 854"/>
                <a:gd name="T23" fmla="*/ 855 h 1304"/>
                <a:gd name="T24" fmla="*/ 130 w 854"/>
                <a:gd name="T25" fmla="*/ 686 h 1304"/>
                <a:gd name="T26" fmla="*/ 65 w 854"/>
                <a:gd name="T27" fmla="*/ 570 h 1304"/>
                <a:gd name="T28" fmla="*/ 37 w 854"/>
                <a:gd name="T29" fmla="*/ 426 h 1304"/>
                <a:gd name="T30" fmla="*/ 45 w 854"/>
                <a:gd name="T31" fmla="*/ 349 h 1304"/>
                <a:gd name="T32" fmla="*/ 126 w 854"/>
                <a:gd name="T33" fmla="*/ 179 h 1304"/>
                <a:gd name="T34" fmla="*/ 275 w 854"/>
                <a:gd name="T35" fmla="*/ 69 h 1304"/>
                <a:gd name="T36" fmla="*/ 407 w 854"/>
                <a:gd name="T37" fmla="*/ 39 h 1304"/>
                <a:gd name="T38" fmla="*/ 535 w 854"/>
                <a:gd name="T39" fmla="*/ 53 h 1304"/>
                <a:gd name="T40" fmla="*/ 692 w 854"/>
                <a:gd name="T41" fmla="*/ 142 h 1304"/>
                <a:gd name="T42" fmla="*/ 719 w 854"/>
                <a:gd name="T43" fmla="*/ 142 h 1304"/>
                <a:gd name="T44" fmla="*/ 718 w 854"/>
                <a:gd name="T45" fmla="*/ 115 h 1304"/>
                <a:gd name="T46" fmla="*/ 583 w 854"/>
                <a:gd name="T47" fmla="*/ 31 h 1304"/>
                <a:gd name="T48" fmla="*/ 426 w 854"/>
                <a:gd name="T49" fmla="*/ 0 h 1304"/>
                <a:gd name="T50" fmla="*/ 321 w 854"/>
                <a:gd name="T51" fmla="*/ 13 h 1304"/>
                <a:gd name="T52" fmla="*/ 224 w 854"/>
                <a:gd name="T53" fmla="*/ 52 h 1304"/>
                <a:gd name="T54" fmla="*/ 139 w 854"/>
                <a:gd name="T55" fmla="*/ 111 h 1304"/>
                <a:gd name="T56" fmla="*/ 73 w 854"/>
                <a:gd name="T57" fmla="*/ 189 h 1304"/>
                <a:gd name="T58" fmla="*/ 26 w 854"/>
                <a:gd name="T59" fmla="*/ 279 h 1304"/>
                <a:gd name="T60" fmla="*/ 2 w 854"/>
                <a:gd name="T61" fmla="*/ 382 h 1304"/>
                <a:gd name="T62" fmla="*/ 5 w 854"/>
                <a:gd name="T63" fmla="*/ 491 h 1304"/>
                <a:gd name="T64" fmla="*/ 57 w 854"/>
                <a:gd name="T65" fmla="*/ 642 h 1304"/>
                <a:gd name="T66" fmla="*/ 151 w 854"/>
                <a:gd name="T67" fmla="*/ 802 h 1304"/>
                <a:gd name="T68" fmla="*/ 186 w 854"/>
                <a:gd name="T69" fmla="*/ 934 h 1304"/>
                <a:gd name="T70" fmla="*/ 204 w 854"/>
                <a:gd name="T71" fmla="*/ 973 h 1304"/>
                <a:gd name="T72" fmla="*/ 224 w 854"/>
                <a:gd name="T73" fmla="*/ 1168 h 1304"/>
                <a:gd name="T74" fmla="*/ 240 w 854"/>
                <a:gd name="T75" fmla="*/ 1206 h 1304"/>
                <a:gd name="T76" fmla="*/ 263 w 854"/>
                <a:gd name="T77" fmla="*/ 1236 h 1304"/>
                <a:gd name="T78" fmla="*/ 314 w 854"/>
                <a:gd name="T79" fmla="*/ 1298 h 1304"/>
                <a:gd name="T80" fmla="*/ 523 w 854"/>
                <a:gd name="T81" fmla="*/ 1302 h 1304"/>
                <a:gd name="T82" fmla="*/ 585 w 854"/>
                <a:gd name="T83" fmla="*/ 1252 h 1304"/>
                <a:gd name="T84" fmla="*/ 608 w 854"/>
                <a:gd name="T85" fmla="*/ 1212 h 1304"/>
                <a:gd name="T86" fmla="*/ 629 w 854"/>
                <a:gd name="T87" fmla="*/ 1177 h 1304"/>
                <a:gd name="T88" fmla="*/ 643 w 854"/>
                <a:gd name="T89" fmla="*/ 980 h 1304"/>
                <a:gd name="T90" fmla="*/ 666 w 854"/>
                <a:gd name="T91" fmla="*/ 942 h 1304"/>
                <a:gd name="T92" fmla="*/ 690 w 854"/>
                <a:gd name="T93" fmla="*/ 833 h 1304"/>
                <a:gd name="T94" fmla="*/ 779 w 854"/>
                <a:gd name="T95" fmla="*/ 671 h 1304"/>
                <a:gd name="T96" fmla="*/ 835 w 854"/>
                <a:gd name="T97" fmla="*/ 554 h 1304"/>
                <a:gd name="T98" fmla="*/ 854 w 854"/>
                <a:gd name="T99" fmla="*/ 426 h 1304"/>
                <a:gd name="T100" fmla="*/ 822 w 854"/>
                <a:gd name="T101" fmla="*/ 263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4" h="1304">
                  <a:moveTo>
                    <a:pt x="773" y="176"/>
                  </a:moveTo>
                  <a:lnTo>
                    <a:pt x="773" y="176"/>
                  </a:lnTo>
                  <a:lnTo>
                    <a:pt x="768" y="171"/>
                  </a:lnTo>
                  <a:lnTo>
                    <a:pt x="760" y="168"/>
                  </a:lnTo>
                  <a:lnTo>
                    <a:pt x="754" y="169"/>
                  </a:lnTo>
                  <a:lnTo>
                    <a:pt x="745" y="173"/>
                  </a:lnTo>
                  <a:lnTo>
                    <a:pt x="745" y="173"/>
                  </a:lnTo>
                  <a:lnTo>
                    <a:pt x="741" y="178"/>
                  </a:lnTo>
                  <a:lnTo>
                    <a:pt x="739" y="184"/>
                  </a:lnTo>
                  <a:lnTo>
                    <a:pt x="739" y="192"/>
                  </a:lnTo>
                  <a:lnTo>
                    <a:pt x="742" y="199"/>
                  </a:lnTo>
                  <a:lnTo>
                    <a:pt x="742" y="199"/>
                  </a:lnTo>
                  <a:lnTo>
                    <a:pt x="758" y="224"/>
                  </a:lnTo>
                  <a:lnTo>
                    <a:pt x="775" y="250"/>
                  </a:lnTo>
                  <a:lnTo>
                    <a:pt x="786" y="278"/>
                  </a:lnTo>
                  <a:lnTo>
                    <a:pt x="797" y="307"/>
                  </a:lnTo>
                  <a:lnTo>
                    <a:pt x="805" y="336"/>
                  </a:lnTo>
                  <a:lnTo>
                    <a:pt x="812" y="365"/>
                  </a:lnTo>
                  <a:lnTo>
                    <a:pt x="815" y="395"/>
                  </a:lnTo>
                  <a:lnTo>
                    <a:pt x="815" y="426"/>
                  </a:lnTo>
                  <a:lnTo>
                    <a:pt x="815" y="426"/>
                  </a:lnTo>
                  <a:lnTo>
                    <a:pt x="815" y="455"/>
                  </a:lnTo>
                  <a:lnTo>
                    <a:pt x="812" y="484"/>
                  </a:lnTo>
                  <a:lnTo>
                    <a:pt x="805" y="513"/>
                  </a:lnTo>
                  <a:lnTo>
                    <a:pt x="799" y="542"/>
                  </a:lnTo>
                  <a:lnTo>
                    <a:pt x="789" y="570"/>
                  </a:lnTo>
                  <a:lnTo>
                    <a:pt x="778" y="597"/>
                  </a:lnTo>
                  <a:lnTo>
                    <a:pt x="763" y="625"/>
                  </a:lnTo>
                  <a:lnTo>
                    <a:pt x="749" y="650"/>
                  </a:lnTo>
                  <a:lnTo>
                    <a:pt x="749" y="650"/>
                  </a:lnTo>
                  <a:lnTo>
                    <a:pt x="724" y="686"/>
                  </a:lnTo>
                  <a:lnTo>
                    <a:pt x="703" y="721"/>
                  </a:lnTo>
                  <a:lnTo>
                    <a:pt x="684" y="755"/>
                  </a:lnTo>
                  <a:lnTo>
                    <a:pt x="668" y="788"/>
                  </a:lnTo>
                  <a:lnTo>
                    <a:pt x="653" y="821"/>
                  </a:lnTo>
                  <a:lnTo>
                    <a:pt x="642" y="855"/>
                  </a:lnTo>
                  <a:lnTo>
                    <a:pt x="634" y="892"/>
                  </a:lnTo>
                  <a:lnTo>
                    <a:pt x="629" y="931"/>
                  </a:lnTo>
                  <a:lnTo>
                    <a:pt x="629" y="931"/>
                  </a:lnTo>
                  <a:lnTo>
                    <a:pt x="627" y="939"/>
                  </a:lnTo>
                  <a:lnTo>
                    <a:pt x="622" y="947"/>
                  </a:lnTo>
                  <a:lnTo>
                    <a:pt x="616" y="952"/>
                  </a:lnTo>
                  <a:lnTo>
                    <a:pt x="608" y="957"/>
                  </a:lnTo>
                  <a:lnTo>
                    <a:pt x="608" y="957"/>
                  </a:lnTo>
                  <a:lnTo>
                    <a:pt x="604" y="957"/>
                  </a:lnTo>
                  <a:lnTo>
                    <a:pt x="604" y="957"/>
                  </a:lnTo>
                  <a:lnTo>
                    <a:pt x="600" y="957"/>
                  </a:lnTo>
                  <a:lnTo>
                    <a:pt x="254" y="957"/>
                  </a:lnTo>
                  <a:lnTo>
                    <a:pt x="254" y="957"/>
                  </a:lnTo>
                  <a:lnTo>
                    <a:pt x="250" y="957"/>
                  </a:lnTo>
                  <a:lnTo>
                    <a:pt x="250" y="957"/>
                  </a:lnTo>
                  <a:lnTo>
                    <a:pt x="246" y="957"/>
                  </a:lnTo>
                  <a:lnTo>
                    <a:pt x="246" y="957"/>
                  </a:lnTo>
                  <a:lnTo>
                    <a:pt x="238" y="952"/>
                  </a:lnTo>
                  <a:lnTo>
                    <a:pt x="232" y="947"/>
                  </a:lnTo>
                  <a:lnTo>
                    <a:pt x="227" y="939"/>
                  </a:lnTo>
                  <a:lnTo>
                    <a:pt x="225" y="931"/>
                  </a:lnTo>
                  <a:lnTo>
                    <a:pt x="225" y="931"/>
                  </a:lnTo>
                  <a:lnTo>
                    <a:pt x="220" y="892"/>
                  </a:lnTo>
                  <a:lnTo>
                    <a:pt x="211" y="855"/>
                  </a:lnTo>
                  <a:lnTo>
                    <a:pt x="201" y="821"/>
                  </a:lnTo>
                  <a:lnTo>
                    <a:pt x="186" y="788"/>
                  </a:lnTo>
                  <a:lnTo>
                    <a:pt x="170" y="755"/>
                  </a:lnTo>
                  <a:lnTo>
                    <a:pt x="151" y="721"/>
                  </a:lnTo>
                  <a:lnTo>
                    <a:pt x="130" y="686"/>
                  </a:lnTo>
                  <a:lnTo>
                    <a:pt x="105" y="650"/>
                  </a:lnTo>
                  <a:lnTo>
                    <a:pt x="105" y="650"/>
                  </a:lnTo>
                  <a:lnTo>
                    <a:pt x="91" y="625"/>
                  </a:lnTo>
                  <a:lnTo>
                    <a:pt x="76" y="597"/>
                  </a:lnTo>
                  <a:lnTo>
                    <a:pt x="65" y="570"/>
                  </a:lnTo>
                  <a:lnTo>
                    <a:pt x="55" y="542"/>
                  </a:lnTo>
                  <a:lnTo>
                    <a:pt x="47" y="513"/>
                  </a:lnTo>
                  <a:lnTo>
                    <a:pt x="42" y="484"/>
                  </a:lnTo>
                  <a:lnTo>
                    <a:pt x="39" y="455"/>
                  </a:lnTo>
                  <a:lnTo>
                    <a:pt x="37" y="426"/>
                  </a:lnTo>
                  <a:lnTo>
                    <a:pt x="37" y="426"/>
                  </a:lnTo>
                  <a:lnTo>
                    <a:pt x="39" y="407"/>
                  </a:lnTo>
                  <a:lnTo>
                    <a:pt x="41" y="386"/>
                  </a:lnTo>
                  <a:lnTo>
                    <a:pt x="42" y="366"/>
                  </a:lnTo>
                  <a:lnTo>
                    <a:pt x="45" y="349"/>
                  </a:lnTo>
                  <a:lnTo>
                    <a:pt x="55" y="311"/>
                  </a:lnTo>
                  <a:lnTo>
                    <a:pt x="68" y="276"/>
                  </a:lnTo>
                  <a:lnTo>
                    <a:pt x="84" y="242"/>
                  </a:lnTo>
                  <a:lnTo>
                    <a:pt x="104" y="210"/>
                  </a:lnTo>
                  <a:lnTo>
                    <a:pt x="126" y="179"/>
                  </a:lnTo>
                  <a:lnTo>
                    <a:pt x="152" y="152"/>
                  </a:lnTo>
                  <a:lnTo>
                    <a:pt x="180" y="127"/>
                  </a:lnTo>
                  <a:lnTo>
                    <a:pt x="209" y="105"/>
                  </a:lnTo>
                  <a:lnTo>
                    <a:pt x="241" y="86"/>
                  </a:lnTo>
                  <a:lnTo>
                    <a:pt x="275" y="69"/>
                  </a:lnTo>
                  <a:lnTo>
                    <a:pt x="311" y="56"/>
                  </a:lnTo>
                  <a:lnTo>
                    <a:pt x="348" y="47"/>
                  </a:lnTo>
                  <a:lnTo>
                    <a:pt x="368" y="44"/>
                  </a:lnTo>
                  <a:lnTo>
                    <a:pt x="387" y="40"/>
                  </a:lnTo>
                  <a:lnTo>
                    <a:pt x="407" y="39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63" y="40"/>
                  </a:lnTo>
                  <a:lnTo>
                    <a:pt x="501" y="45"/>
                  </a:lnTo>
                  <a:lnTo>
                    <a:pt x="535" y="53"/>
                  </a:lnTo>
                  <a:lnTo>
                    <a:pt x="570" y="66"/>
                  </a:lnTo>
                  <a:lnTo>
                    <a:pt x="603" y="81"/>
                  </a:lnTo>
                  <a:lnTo>
                    <a:pt x="634" y="98"/>
                  </a:lnTo>
                  <a:lnTo>
                    <a:pt x="664" y="119"/>
                  </a:lnTo>
                  <a:lnTo>
                    <a:pt x="692" y="142"/>
                  </a:lnTo>
                  <a:lnTo>
                    <a:pt x="692" y="142"/>
                  </a:lnTo>
                  <a:lnTo>
                    <a:pt x="698" y="147"/>
                  </a:lnTo>
                  <a:lnTo>
                    <a:pt x="707" y="148"/>
                  </a:lnTo>
                  <a:lnTo>
                    <a:pt x="713" y="147"/>
                  </a:lnTo>
                  <a:lnTo>
                    <a:pt x="719" y="142"/>
                  </a:lnTo>
                  <a:lnTo>
                    <a:pt x="719" y="142"/>
                  </a:lnTo>
                  <a:lnTo>
                    <a:pt x="723" y="136"/>
                  </a:lnTo>
                  <a:lnTo>
                    <a:pt x="724" y="127"/>
                  </a:lnTo>
                  <a:lnTo>
                    <a:pt x="723" y="121"/>
                  </a:lnTo>
                  <a:lnTo>
                    <a:pt x="718" y="115"/>
                  </a:lnTo>
                  <a:lnTo>
                    <a:pt x="718" y="115"/>
                  </a:lnTo>
                  <a:lnTo>
                    <a:pt x="687" y="89"/>
                  </a:lnTo>
                  <a:lnTo>
                    <a:pt x="655" y="66"/>
                  </a:lnTo>
                  <a:lnTo>
                    <a:pt x="621" y="47"/>
                  </a:lnTo>
                  <a:lnTo>
                    <a:pt x="583" y="31"/>
                  </a:lnTo>
                  <a:lnTo>
                    <a:pt x="546" y="18"/>
                  </a:lnTo>
                  <a:lnTo>
                    <a:pt x="507" y="8"/>
                  </a:lnTo>
                  <a:lnTo>
                    <a:pt x="467" y="2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05" y="2"/>
                  </a:lnTo>
                  <a:lnTo>
                    <a:pt x="382" y="3"/>
                  </a:lnTo>
                  <a:lnTo>
                    <a:pt x="361" y="5"/>
                  </a:lnTo>
                  <a:lnTo>
                    <a:pt x="340" y="10"/>
                  </a:lnTo>
                  <a:lnTo>
                    <a:pt x="321" y="13"/>
                  </a:lnTo>
                  <a:lnTo>
                    <a:pt x="300" y="19"/>
                  </a:lnTo>
                  <a:lnTo>
                    <a:pt x="280" y="26"/>
                  </a:lnTo>
                  <a:lnTo>
                    <a:pt x="261" y="34"/>
                  </a:lnTo>
                  <a:lnTo>
                    <a:pt x="241" y="42"/>
                  </a:lnTo>
                  <a:lnTo>
                    <a:pt x="224" y="52"/>
                  </a:lnTo>
                  <a:lnTo>
                    <a:pt x="206" y="61"/>
                  </a:lnTo>
                  <a:lnTo>
                    <a:pt x="188" y="73"/>
                  </a:lnTo>
                  <a:lnTo>
                    <a:pt x="172" y="86"/>
                  </a:lnTo>
                  <a:lnTo>
                    <a:pt x="156" y="97"/>
                  </a:lnTo>
                  <a:lnTo>
                    <a:pt x="139" y="111"/>
                  </a:lnTo>
                  <a:lnTo>
                    <a:pt x="125" y="124"/>
                  </a:lnTo>
                  <a:lnTo>
                    <a:pt x="110" y="140"/>
                  </a:lnTo>
                  <a:lnTo>
                    <a:pt x="97" y="155"/>
                  </a:lnTo>
                  <a:lnTo>
                    <a:pt x="84" y="171"/>
                  </a:lnTo>
                  <a:lnTo>
                    <a:pt x="73" y="189"/>
                  </a:lnTo>
                  <a:lnTo>
                    <a:pt x="62" y="205"/>
                  </a:lnTo>
                  <a:lnTo>
                    <a:pt x="52" y="223"/>
                  </a:lnTo>
                  <a:lnTo>
                    <a:pt x="42" y="242"/>
                  </a:lnTo>
                  <a:lnTo>
                    <a:pt x="32" y="260"/>
                  </a:lnTo>
                  <a:lnTo>
                    <a:pt x="26" y="279"/>
                  </a:lnTo>
                  <a:lnTo>
                    <a:pt x="19" y="300"/>
                  </a:lnTo>
                  <a:lnTo>
                    <a:pt x="13" y="320"/>
                  </a:lnTo>
                  <a:lnTo>
                    <a:pt x="8" y="341"/>
                  </a:lnTo>
                  <a:lnTo>
                    <a:pt x="5" y="362"/>
                  </a:lnTo>
                  <a:lnTo>
                    <a:pt x="2" y="382"/>
                  </a:lnTo>
                  <a:lnTo>
                    <a:pt x="0" y="403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0" y="458"/>
                  </a:lnTo>
                  <a:lnTo>
                    <a:pt x="5" y="491"/>
                  </a:lnTo>
                  <a:lnTo>
                    <a:pt x="10" y="521"/>
                  </a:lnTo>
                  <a:lnTo>
                    <a:pt x="18" y="554"/>
                  </a:lnTo>
                  <a:lnTo>
                    <a:pt x="29" y="584"/>
                  </a:lnTo>
                  <a:lnTo>
                    <a:pt x="42" y="613"/>
                  </a:lnTo>
                  <a:lnTo>
                    <a:pt x="57" y="642"/>
                  </a:lnTo>
                  <a:lnTo>
                    <a:pt x="73" y="671"/>
                  </a:lnTo>
                  <a:lnTo>
                    <a:pt x="73" y="671"/>
                  </a:lnTo>
                  <a:lnTo>
                    <a:pt x="117" y="739"/>
                  </a:lnTo>
                  <a:lnTo>
                    <a:pt x="135" y="770"/>
                  </a:lnTo>
                  <a:lnTo>
                    <a:pt x="151" y="802"/>
                  </a:lnTo>
                  <a:lnTo>
                    <a:pt x="164" y="833"/>
                  </a:lnTo>
                  <a:lnTo>
                    <a:pt x="173" y="865"/>
                  </a:lnTo>
                  <a:lnTo>
                    <a:pt x="181" y="899"/>
                  </a:lnTo>
                  <a:lnTo>
                    <a:pt x="186" y="934"/>
                  </a:lnTo>
                  <a:lnTo>
                    <a:pt x="186" y="934"/>
                  </a:lnTo>
                  <a:lnTo>
                    <a:pt x="188" y="942"/>
                  </a:lnTo>
                  <a:lnTo>
                    <a:pt x="191" y="951"/>
                  </a:lnTo>
                  <a:lnTo>
                    <a:pt x="194" y="959"/>
                  </a:lnTo>
                  <a:lnTo>
                    <a:pt x="199" y="967"/>
                  </a:lnTo>
                  <a:lnTo>
                    <a:pt x="204" y="973"/>
                  </a:lnTo>
                  <a:lnTo>
                    <a:pt x="211" y="980"/>
                  </a:lnTo>
                  <a:lnTo>
                    <a:pt x="217" y="984"/>
                  </a:lnTo>
                  <a:lnTo>
                    <a:pt x="224" y="989"/>
                  </a:lnTo>
                  <a:lnTo>
                    <a:pt x="224" y="1168"/>
                  </a:lnTo>
                  <a:lnTo>
                    <a:pt x="224" y="1168"/>
                  </a:lnTo>
                  <a:lnTo>
                    <a:pt x="225" y="1177"/>
                  </a:lnTo>
                  <a:lnTo>
                    <a:pt x="227" y="1185"/>
                  </a:lnTo>
                  <a:lnTo>
                    <a:pt x="230" y="1193"/>
                  </a:lnTo>
                  <a:lnTo>
                    <a:pt x="235" y="1199"/>
                  </a:lnTo>
                  <a:lnTo>
                    <a:pt x="240" y="1206"/>
                  </a:lnTo>
                  <a:lnTo>
                    <a:pt x="246" y="1212"/>
                  </a:lnTo>
                  <a:lnTo>
                    <a:pt x="253" y="1217"/>
                  </a:lnTo>
                  <a:lnTo>
                    <a:pt x="261" y="1220"/>
                  </a:lnTo>
                  <a:lnTo>
                    <a:pt x="261" y="1220"/>
                  </a:lnTo>
                  <a:lnTo>
                    <a:pt x="263" y="1236"/>
                  </a:lnTo>
                  <a:lnTo>
                    <a:pt x="267" y="1252"/>
                  </a:lnTo>
                  <a:lnTo>
                    <a:pt x="277" y="1267"/>
                  </a:lnTo>
                  <a:lnTo>
                    <a:pt x="287" y="1280"/>
                  </a:lnTo>
                  <a:lnTo>
                    <a:pt x="300" y="1289"/>
                  </a:lnTo>
                  <a:lnTo>
                    <a:pt x="314" y="1298"/>
                  </a:lnTo>
                  <a:lnTo>
                    <a:pt x="331" y="1302"/>
                  </a:lnTo>
                  <a:lnTo>
                    <a:pt x="348" y="1304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23" y="1302"/>
                  </a:lnTo>
                  <a:lnTo>
                    <a:pt x="540" y="1298"/>
                  </a:lnTo>
                  <a:lnTo>
                    <a:pt x="554" y="1289"/>
                  </a:lnTo>
                  <a:lnTo>
                    <a:pt x="567" y="1280"/>
                  </a:lnTo>
                  <a:lnTo>
                    <a:pt x="577" y="1267"/>
                  </a:lnTo>
                  <a:lnTo>
                    <a:pt x="585" y="1252"/>
                  </a:lnTo>
                  <a:lnTo>
                    <a:pt x="591" y="1236"/>
                  </a:lnTo>
                  <a:lnTo>
                    <a:pt x="593" y="1220"/>
                  </a:lnTo>
                  <a:lnTo>
                    <a:pt x="593" y="1220"/>
                  </a:lnTo>
                  <a:lnTo>
                    <a:pt x="601" y="1217"/>
                  </a:lnTo>
                  <a:lnTo>
                    <a:pt x="608" y="1212"/>
                  </a:lnTo>
                  <a:lnTo>
                    <a:pt x="614" y="1206"/>
                  </a:lnTo>
                  <a:lnTo>
                    <a:pt x="619" y="1199"/>
                  </a:lnTo>
                  <a:lnTo>
                    <a:pt x="624" y="1193"/>
                  </a:lnTo>
                  <a:lnTo>
                    <a:pt x="627" y="1185"/>
                  </a:lnTo>
                  <a:lnTo>
                    <a:pt x="629" y="1177"/>
                  </a:lnTo>
                  <a:lnTo>
                    <a:pt x="629" y="1168"/>
                  </a:lnTo>
                  <a:lnTo>
                    <a:pt x="629" y="989"/>
                  </a:lnTo>
                  <a:lnTo>
                    <a:pt x="629" y="989"/>
                  </a:lnTo>
                  <a:lnTo>
                    <a:pt x="637" y="984"/>
                  </a:lnTo>
                  <a:lnTo>
                    <a:pt x="643" y="980"/>
                  </a:lnTo>
                  <a:lnTo>
                    <a:pt x="650" y="973"/>
                  </a:lnTo>
                  <a:lnTo>
                    <a:pt x="655" y="967"/>
                  </a:lnTo>
                  <a:lnTo>
                    <a:pt x="660" y="959"/>
                  </a:lnTo>
                  <a:lnTo>
                    <a:pt x="663" y="951"/>
                  </a:lnTo>
                  <a:lnTo>
                    <a:pt x="666" y="942"/>
                  </a:lnTo>
                  <a:lnTo>
                    <a:pt x="666" y="934"/>
                  </a:lnTo>
                  <a:lnTo>
                    <a:pt x="666" y="934"/>
                  </a:lnTo>
                  <a:lnTo>
                    <a:pt x="673" y="899"/>
                  </a:lnTo>
                  <a:lnTo>
                    <a:pt x="679" y="865"/>
                  </a:lnTo>
                  <a:lnTo>
                    <a:pt x="690" y="833"/>
                  </a:lnTo>
                  <a:lnTo>
                    <a:pt x="703" y="802"/>
                  </a:lnTo>
                  <a:lnTo>
                    <a:pt x="719" y="770"/>
                  </a:lnTo>
                  <a:lnTo>
                    <a:pt x="737" y="739"/>
                  </a:lnTo>
                  <a:lnTo>
                    <a:pt x="758" y="705"/>
                  </a:lnTo>
                  <a:lnTo>
                    <a:pt x="779" y="671"/>
                  </a:lnTo>
                  <a:lnTo>
                    <a:pt x="779" y="671"/>
                  </a:lnTo>
                  <a:lnTo>
                    <a:pt x="797" y="642"/>
                  </a:lnTo>
                  <a:lnTo>
                    <a:pt x="812" y="613"/>
                  </a:lnTo>
                  <a:lnTo>
                    <a:pt x="825" y="584"/>
                  </a:lnTo>
                  <a:lnTo>
                    <a:pt x="835" y="554"/>
                  </a:lnTo>
                  <a:lnTo>
                    <a:pt x="844" y="521"/>
                  </a:lnTo>
                  <a:lnTo>
                    <a:pt x="849" y="491"/>
                  </a:lnTo>
                  <a:lnTo>
                    <a:pt x="852" y="458"/>
                  </a:lnTo>
                  <a:lnTo>
                    <a:pt x="854" y="426"/>
                  </a:lnTo>
                  <a:lnTo>
                    <a:pt x="854" y="426"/>
                  </a:lnTo>
                  <a:lnTo>
                    <a:pt x="852" y="392"/>
                  </a:lnTo>
                  <a:lnTo>
                    <a:pt x="849" y="358"/>
                  </a:lnTo>
                  <a:lnTo>
                    <a:pt x="843" y="326"/>
                  </a:lnTo>
                  <a:lnTo>
                    <a:pt x="833" y="294"/>
                  </a:lnTo>
                  <a:lnTo>
                    <a:pt x="822" y="263"/>
                  </a:lnTo>
                  <a:lnTo>
                    <a:pt x="809" y="234"/>
                  </a:lnTo>
                  <a:lnTo>
                    <a:pt x="792" y="205"/>
                  </a:lnTo>
                  <a:lnTo>
                    <a:pt x="773" y="1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1" name="Freeform 110"/>
            <p:cNvSpPr>
              <a:spLocks/>
            </p:cNvSpPr>
            <p:nvPr/>
          </p:nvSpPr>
          <p:spPr bwMode="auto">
            <a:xfrm>
              <a:off x="627063" y="4713288"/>
              <a:ext cx="261938" cy="87313"/>
            </a:xfrm>
            <a:custGeom>
              <a:avLst/>
              <a:gdLst>
                <a:gd name="T0" fmla="*/ 119 w 328"/>
                <a:gd name="T1" fmla="*/ 74 h 109"/>
                <a:gd name="T2" fmla="*/ 328 w 328"/>
                <a:gd name="T3" fmla="*/ 74 h 109"/>
                <a:gd name="T4" fmla="*/ 328 w 328"/>
                <a:gd name="T5" fmla="*/ 109 h 109"/>
                <a:gd name="T6" fmla="*/ 0 w 328"/>
                <a:gd name="T7" fmla="*/ 109 h 109"/>
                <a:gd name="T8" fmla="*/ 0 w 328"/>
                <a:gd name="T9" fmla="*/ 74 h 109"/>
                <a:gd name="T10" fmla="*/ 43 w 328"/>
                <a:gd name="T11" fmla="*/ 74 h 109"/>
                <a:gd name="T12" fmla="*/ 43 w 328"/>
                <a:gd name="T13" fmla="*/ 74 h 109"/>
                <a:gd name="T14" fmla="*/ 50 w 328"/>
                <a:gd name="T15" fmla="*/ 72 h 109"/>
                <a:gd name="T16" fmla="*/ 56 w 328"/>
                <a:gd name="T17" fmla="*/ 69 h 109"/>
                <a:gd name="T18" fmla="*/ 61 w 328"/>
                <a:gd name="T19" fmla="*/ 63 h 109"/>
                <a:gd name="T20" fmla="*/ 63 w 328"/>
                <a:gd name="T21" fmla="*/ 55 h 109"/>
                <a:gd name="T22" fmla="*/ 63 w 328"/>
                <a:gd name="T23" fmla="*/ 55 h 109"/>
                <a:gd name="T24" fmla="*/ 61 w 328"/>
                <a:gd name="T25" fmla="*/ 48 h 109"/>
                <a:gd name="T26" fmla="*/ 56 w 328"/>
                <a:gd name="T27" fmla="*/ 42 h 109"/>
                <a:gd name="T28" fmla="*/ 50 w 328"/>
                <a:gd name="T29" fmla="*/ 37 h 109"/>
                <a:gd name="T30" fmla="*/ 43 w 328"/>
                <a:gd name="T31" fmla="*/ 35 h 109"/>
                <a:gd name="T32" fmla="*/ 0 w 328"/>
                <a:gd name="T33" fmla="*/ 35 h 109"/>
                <a:gd name="T34" fmla="*/ 0 w 328"/>
                <a:gd name="T35" fmla="*/ 0 h 109"/>
                <a:gd name="T36" fmla="*/ 328 w 328"/>
                <a:gd name="T37" fmla="*/ 0 h 109"/>
                <a:gd name="T38" fmla="*/ 328 w 328"/>
                <a:gd name="T39" fmla="*/ 35 h 109"/>
                <a:gd name="T40" fmla="*/ 119 w 328"/>
                <a:gd name="T41" fmla="*/ 35 h 109"/>
                <a:gd name="T42" fmla="*/ 119 w 328"/>
                <a:gd name="T43" fmla="*/ 35 h 109"/>
                <a:gd name="T44" fmla="*/ 113 w 328"/>
                <a:gd name="T45" fmla="*/ 37 h 109"/>
                <a:gd name="T46" fmla="*/ 106 w 328"/>
                <a:gd name="T47" fmla="*/ 42 h 109"/>
                <a:gd name="T48" fmla="*/ 102 w 328"/>
                <a:gd name="T49" fmla="*/ 48 h 109"/>
                <a:gd name="T50" fmla="*/ 100 w 328"/>
                <a:gd name="T51" fmla="*/ 55 h 109"/>
                <a:gd name="T52" fmla="*/ 100 w 328"/>
                <a:gd name="T53" fmla="*/ 55 h 109"/>
                <a:gd name="T54" fmla="*/ 102 w 328"/>
                <a:gd name="T55" fmla="*/ 63 h 109"/>
                <a:gd name="T56" fmla="*/ 106 w 328"/>
                <a:gd name="T57" fmla="*/ 69 h 109"/>
                <a:gd name="T58" fmla="*/ 113 w 328"/>
                <a:gd name="T59" fmla="*/ 72 h 109"/>
                <a:gd name="T60" fmla="*/ 119 w 328"/>
                <a:gd name="T61" fmla="*/ 7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109">
                  <a:moveTo>
                    <a:pt x="119" y="74"/>
                  </a:moveTo>
                  <a:lnTo>
                    <a:pt x="328" y="74"/>
                  </a:lnTo>
                  <a:lnTo>
                    <a:pt x="328" y="109"/>
                  </a:lnTo>
                  <a:lnTo>
                    <a:pt x="0" y="109"/>
                  </a:lnTo>
                  <a:lnTo>
                    <a:pt x="0" y="74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50" y="72"/>
                  </a:lnTo>
                  <a:lnTo>
                    <a:pt x="56" y="69"/>
                  </a:lnTo>
                  <a:lnTo>
                    <a:pt x="61" y="63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1" y="48"/>
                  </a:lnTo>
                  <a:lnTo>
                    <a:pt x="56" y="42"/>
                  </a:lnTo>
                  <a:lnTo>
                    <a:pt x="50" y="37"/>
                  </a:lnTo>
                  <a:lnTo>
                    <a:pt x="43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328" y="0"/>
                  </a:lnTo>
                  <a:lnTo>
                    <a:pt x="328" y="35"/>
                  </a:lnTo>
                  <a:lnTo>
                    <a:pt x="119" y="35"/>
                  </a:lnTo>
                  <a:lnTo>
                    <a:pt x="119" y="35"/>
                  </a:lnTo>
                  <a:lnTo>
                    <a:pt x="113" y="37"/>
                  </a:lnTo>
                  <a:lnTo>
                    <a:pt x="106" y="42"/>
                  </a:lnTo>
                  <a:lnTo>
                    <a:pt x="102" y="48"/>
                  </a:lnTo>
                  <a:lnTo>
                    <a:pt x="100" y="55"/>
                  </a:lnTo>
                  <a:lnTo>
                    <a:pt x="100" y="55"/>
                  </a:lnTo>
                  <a:lnTo>
                    <a:pt x="102" y="63"/>
                  </a:lnTo>
                  <a:lnTo>
                    <a:pt x="106" y="69"/>
                  </a:lnTo>
                  <a:lnTo>
                    <a:pt x="113" y="72"/>
                  </a:lnTo>
                  <a:lnTo>
                    <a:pt x="119" y="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2" name="Freeform 111"/>
            <p:cNvSpPr>
              <a:spLocks/>
            </p:cNvSpPr>
            <p:nvPr/>
          </p:nvSpPr>
          <p:spPr bwMode="auto">
            <a:xfrm>
              <a:off x="627063" y="4829176"/>
              <a:ext cx="261938" cy="33338"/>
            </a:xfrm>
            <a:custGeom>
              <a:avLst/>
              <a:gdLst>
                <a:gd name="T0" fmla="*/ 312 w 328"/>
                <a:gd name="T1" fmla="*/ 42 h 42"/>
                <a:gd name="T2" fmla="*/ 312 w 328"/>
                <a:gd name="T3" fmla="*/ 42 h 42"/>
                <a:gd name="T4" fmla="*/ 311 w 328"/>
                <a:gd name="T5" fmla="*/ 42 h 42"/>
                <a:gd name="T6" fmla="*/ 311 w 328"/>
                <a:gd name="T7" fmla="*/ 42 h 42"/>
                <a:gd name="T8" fmla="*/ 311 w 328"/>
                <a:gd name="T9" fmla="*/ 42 h 42"/>
                <a:gd name="T10" fmla="*/ 311 w 328"/>
                <a:gd name="T11" fmla="*/ 42 h 42"/>
                <a:gd name="T12" fmla="*/ 17 w 328"/>
                <a:gd name="T13" fmla="*/ 42 h 42"/>
                <a:gd name="T14" fmla="*/ 17 w 328"/>
                <a:gd name="T15" fmla="*/ 42 h 42"/>
                <a:gd name="T16" fmla="*/ 17 w 328"/>
                <a:gd name="T17" fmla="*/ 42 h 42"/>
                <a:gd name="T18" fmla="*/ 16 w 328"/>
                <a:gd name="T19" fmla="*/ 42 h 42"/>
                <a:gd name="T20" fmla="*/ 16 w 328"/>
                <a:gd name="T21" fmla="*/ 42 h 42"/>
                <a:gd name="T22" fmla="*/ 9 w 328"/>
                <a:gd name="T23" fmla="*/ 40 h 42"/>
                <a:gd name="T24" fmla="*/ 4 w 328"/>
                <a:gd name="T25" fmla="*/ 37 h 42"/>
                <a:gd name="T26" fmla="*/ 1 w 328"/>
                <a:gd name="T27" fmla="*/ 32 h 42"/>
                <a:gd name="T28" fmla="*/ 0 w 328"/>
                <a:gd name="T29" fmla="*/ 25 h 42"/>
                <a:gd name="T30" fmla="*/ 0 w 328"/>
                <a:gd name="T31" fmla="*/ 0 h 42"/>
                <a:gd name="T32" fmla="*/ 328 w 328"/>
                <a:gd name="T33" fmla="*/ 0 h 42"/>
                <a:gd name="T34" fmla="*/ 328 w 328"/>
                <a:gd name="T35" fmla="*/ 25 h 42"/>
                <a:gd name="T36" fmla="*/ 328 w 328"/>
                <a:gd name="T37" fmla="*/ 25 h 42"/>
                <a:gd name="T38" fmla="*/ 327 w 328"/>
                <a:gd name="T39" fmla="*/ 32 h 42"/>
                <a:gd name="T40" fmla="*/ 324 w 328"/>
                <a:gd name="T41" fmla="*/ 37 h 42"/>
                <a:gd name="T42" fmla="*/ 319 w 328"/>
                <a:gd name="T43" fmla="*/ 40 h 42"/>
                <a:gd name="T44" fmla="*/ 312 w 328"/>
                <a:gd name="T4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8" h="42">
                  <a:moveTo>
                    <a:pt x="312" y="42"/>
                  </a:moveTo>
                  <a:lnTo>
                    <a:pt x="312" y="42"/>
                  </a:lnTo>
                  <a:lnTo>
                    <a:pt x="311" y="42"/>
                  </a:lnTo>
                  <a:lnTo>
                    <a:pt x="311" y="42"/>
                  </a:lnTo>
                  <a:lnTo>
                    <a:pt x="311" y="42"/>
                  </a:lnTo>
                  <a:lnTo>
                    <a:pt x="311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9" y="40"/>
                  </a:lnTo>
                  <a:lnTo>
                    <a:pt x="4" y="37"/>
                  </a:lnTo>
                  <a:lnTo>
                    <a:pt x="1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328" y="0"/>
                  </a:lnTo>
                  <a:lnTo>
                    <a:pt x="328" y="25"/>
                  </a:lnTo>
                  <a:lnTo>
                    <a:pt x="328" y="25"/>
                  </a:lnTo>
                  <a:lnTo>
                    <a:pt x="327" y="32"/>
                  </a:lnTo>
                  <a:lnTo>
                    <a:pt x="324" y="37"/>
                  </a:lnTo>
                  <a:lnTo>
                    <a:pt x="319" y="40"/>
                  </a:lnTo>
                  <a:lnTo>
                    <a:pt x="312" y="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3" name="Freeform 112"/>
            <p:cNvSpPr>
              <a:spLocks/>
            </p:cNvSpPr>
            <p:nvPr/>
          </p:nvSpPr>
          <p:spPr bwMode="auto">
            <a:xfrm>
              <a:off x="657225" y="4894263"/>
              <a:ext cx="201613" cy="33338"/>
            </a:xfrm>
            <a:custGeom>
              <a:avLst/>
              <a:gdLst>
                <a:gd name="T0" fmla="*/ 206 w 254"/>
                <a:gd name="T1" fmla="*/ 42 h 42"/>
                <a:gd name="T2" fmla="*/ 48 w 254"/>
                <a:gd name="T3" fmla="*/ 42 h 42"/>
                <a:gd name="T4" fmla="*/ 48 w 254"/>
                <a:gd name="T5" fmla="*/ 42 h 42"/>
                <a:gd name="T6" fmla="*/ 39 w 254"/>
                <a:gd name="T7" fmla="*/ 42 h 42"/>
                <a:gd name="T8" fmla="*/ 31 w 254"/>
                <a:gd name="T9" fmla="*/ 39 h 42"/>
                <a:gd name="T10" fmla="*/ 22 w 254"/>
                <a:gd name="T11" fmla="*/ 36 h 42"/>
                <a:gd name="T12" fmla="*/ 16 w 254"/>
                <a:gd name="T13" fmla="*/ 31 h 42"/>
                <a:gd name="T14" fmla="*/ 10 w 254"/>
                <a:gd name="T15" fmla="*/ 25 h 42"/>
                <a:gd name="T16" fmla="*/ 5 w 254"/>
                <a:gd name="T17" fmla="*/ 16 h 42"/>
                <a:gd name="T18" fmla="*/ 1 w 254"/>
                <a:gd name="T19" fmla="*/ 8 h 42"/>
                <a:gd name="T20" fmla="*/ 0 w 254"/>
                <a:gd name="T21" fmla="*/ 0 h 42"/>
                <a:gd name="T22" fmla="*/ 254 w 254"/>
                <a:gd name="T23" fmla="*/ 0 h 42"/>
                <a:gd name="T24" fmla="*/ 254 w 254"/>
                <a:gd name="T25" fmla="*/ 0 h 42"/>
                <a:gd name="T26" fmla="*/ 253 w 254"/>
                <a:gd name="T27" fmla="*/ 8 h 42"/>
                <a:gd name="T28" fmla="*/ 249 w 254"/>
                <a:gd name="T29" fmla="*/ 16 h 42"/>
                <a:gd name="T30" fmla="*/ 244 w 254"/>
                <a:gd name="T31" fmla="*/ 25 h 42"/>
                <a:gd name="T32" fmla="*/ 238 w 254"/>
                <a:gd name="T33" fmla="*/ 31 h 42"/>
                <a:gd name="T34" fmla="*/ 232 w 254"/>
                <a:gd name="T35" fmla="*/ 36 h 42"/>
                <a:gd name="T36" fmla="*/ 223 w 254"/>
                <a:gd name="T37" fmla="*/ 39 h 42"/>
                <a:gd name="T38" fmla="*/ 215 w 254"/>
                <a:gd name="T39" fmla="*/ 42 h 42"/>
                <a:gd name="T40" fmla="*/ 206 w 254"/>
                <a:gd name="T4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4" h="42">
                  <a:moveTo>
                    <a:pt x="206" y="42"/>
                  </a:moveTo>
                  <a:lnTo>
                    <a:pt x="48" y="42"/>
                  </a:lnTo>
                  <a:lnTo>
                    <a:pt x="48" y="42"/>
                  </a:lnTo>
                  <a:lnTo>
                    <a:pt x="39" y="42"/>
                  </a:lnTo>
                  <a:lnTo>
                    <a:pt x="31" y="39"/>
                  </a:lnTo>
                  <a:lnTo>
                    <a:pt x="22" y="36"/>
                  </a:lnTo>
                  <a:lnTo>
                    <a:pt x="16" y="31"/>
                  </a:lnTo>
                  <a:lnTo>
                    <a:pt x="10" y="25"/>
                  </a:lnTo>
                  <a:lnTo>
                    <a:pt x="5" y="16"/>
                  </a:lnTo>
                  <a:lnTo>
                    <a:pt x="1" y="8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3" y="8"/>
                  </a:lnTo>
                  <a:lnTo>
                    <a:pt x="249" y="16"/>
                  </a:lnTo>
                  <a:lnTo>
                    <a:pt x="244" y="25"/>
                  </a:lnTo>
                  <a:lnTo>
                    <a:pt x="238" y="31"/>
                  </a:lnTo>
                  <a:lnTo>
                    <a:pt x="232" y="36"/>
                  </a:lnTo>
                  <a:lnTo>
                    <a:pt x="223" y="39"/>
                  </a:lnTo>
                  <a:lnTo>
                    <a:pt x="215" y="42"/>
                  </a:lnTo>
                  <a:lnTo>
                    <a:pt x="206" y="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4" name="Freeform 113"/>
            <p:cNvSpPr>
              <a:spLocks noEditPoints="1"/>
            </p:cNvSpPr>
            <p:nvPr/>
          </p:nvSpPr>
          <p:spPr bwMode="auto">
            <a:xfrm>
              <a:off x="538163" y="4079876"/>
              <a:ext cx="439738" cy="436563"/>
            </a:xfrm>
            <a:custGeom>
              <a:avLst/>
              <a:gdLst>
                <a:gd name="T0" fmla="*/ 525 w 552"/>
                <a:gd name="T1" fmla="*/ 329 h 550"/>
                <a:gd name="T2" fmla="*/ 552 w 552"/>
                <a:gd name="T3" fmla="*/ 261 h 550"/>
                <a:gd name="T4" fmla="*/ 507 w 552"/>
                <a:gd name="T5" fmla="*/ 216 h 550"/>
                <a:gd name="T6" fmla="*/ 468 w 552"/>
                <a:gd name="T7" fmla="*/ 171 h 550"/>
                <a:gd name="T8" fmla="*/ 494 w 552"/>
                <a:gd name="T9" fmla="*/ 122 h 550"/>
                <a:gd name="T10" fmla="*/ 453 w 552"/>
                <a:gd name="T11" fmla="*/ 66 h 550"/>
                <a:gd name="T12" fmla="*/ 398 w 552"/>
                <a:gd name="T13" fmla="*/ 71 h 550"/>
                <a:gd name="T14" fmla="*/ 338 w 552"/>
                <a:gd name="T15" fmla="*/ 66 h 550"/>
                <a:gd name="T16" fmla="*/ 321 w 552"/>
                <a:gd name="T17" fmla="*/ 12 h 550"/>
                <a:gd name="T18" fmla="*/ 244 w 552"/>
                <a:gd name="T19" fmla="*/ 4 h 550"/>
                <a:gd name="T20" fmla="*/ 217 w 552"/>
                <a:gd name="T21" fmla="*/ 59 h 550"/>
                <a:gd name="T22" fmla="*/ 163 w 552"/>
                <a:gd name="T23" fmla="*/ 82 h 550"/>
                <a:gd name="T24" fmla="*/ 113 w 552"/>
                <a:gd name="T25" fmla="*/ 59 h 550"/>
                <a:gd name="T26" fmla="*/ 58 w 552"/>
                <a:gd name="T27" fmla="*/ 112 h 550"/>
                <a:gd name="T28" fmla="*/ 81 w 552"/>
                <a:gd name="T29" fmla="*/ 163 h 550"/>
                <a:gd name="T30" fmla="*/ 56 w 552"/>
                <a:gd name="T31" fmla="*/ 216 h 550"/>
                <a:gd name="T32" fmla="*/ 3 w 552"/>
                <a:gd name="T33" fmla="*/ 243 h 550"/>
                <a:gd name="T34" fmla="*/ 13 w 552"/>
                <a:gd name="T35" fmla="*/ 319 h 550"/>
                <a:gd name="T36" fmla="*/ 61 w 552"/>
                <a:gd name="T37" fmla="*/ 337 h 550"/>
                <a:gd name="T38" fmla="*/ 71 w 552"/>
                <a:gd name="T39" fmla="*/ 397 h 550"/>
                <a:gd name="T40" fmla="*/ 66 w 552"/>
                <a:gd name="T41" fmla="*/ 451 h 550"/>
                <a:gd name="T42" fmla="*/ 123 w 552"/>
                <a:gd name="T43" fmla="*/ 492 h 550"/>
                <a:gd name="T44" fmla="*/ 168 w 552"/>
                <a:gd name="T45" fmla="*/ 469 h 550"/>
                <a:gd name="T46" fmla="*/ 217 w 552"/>
                <a:gd name="T47" fmla="*/ 505 h 550"/>
                <a:gd name="T48" fmla="*/ 262 w 552"/>
                <a:gd name="T49" fmla="*/ 550 h 550"/>
                <a:gd name="T50" fmla="*/ 330 w 552"/>
                <a:gd name="T51" fmla="*/ 522 h 550"/>
                <a:gd name="T52" fmla="*/ 361 w 552"/>
                <a:gd name="T53" fmla="*/ 479 h 550"/>
                <a:gd name="T54" fmla="*/ 413 w 552"/>
                <a:gd name="T55" fmla="*/ 489 h 550"/>
                <a:gd name="T56" fmla="*/ 481 w 552"/>
                <a:gd name="T57" fmla="*/ 459 h 550"/>
                <a:gd name="T58" fmla="*/ 491 w 552"/>
                <a:gd name="T59" fmla="*/ 411 h 550"/>
                <a:gd name="T60" fmla="*/ 479 w 552"/>
                <a:gd name="T61" fmla="*/ 358 h 550"/>
                <a:gd name="T62" fmla="*/ 431 w 552"/>
                <a:gd name="T63" fmla="*/ 376 h 550"/>
                <a:gd name="T64" fmla="*/ 453 w 552"/>
                <a:gd name="T65" fmla="*/ 424 h 550"/>
                <a:gd name="T66" fmla="*/ 416 w 552"/>
                <a:gd name="T67" fmla="*/ 442 h 550"/>
                <a:gd name="T68" fmla="*/ 363 w 552"/>
                <a:gd name="T69" fmla="*/ 435 h 550"/>
                <a:gd name="T70" fmla="*/ 304 w 552"/>
                <a:gd name="T71" fmla="*/ 466 h 550"/>
                <a:gd name="T72" fmla="*/ 290 w 552"/>
                <a:gd name="T73" fmla="*/ 511 h 550"/>
                <a:gd name="T74" fmla="*/ 254 w 552"/>
                <a:gd name="T75" fmla="*/ 479 h 550"/>
                <a:gd name="T76" fmla="*/ 206 w 552"/>
                <a:gd name="T77" fmla="*/ 445 h 550"/>
                <a:gd name="T78" fmla="*/ 141 w 552"/>
                <a:gd name="T79" fmla="*/ 438 h 550"/>
                <a:gd name="T80" fmla="*/ 118 w 552"/>
                <a:gd name="T81" fmla="*/ 451 h 550"/>
                <a:gd name="T82" fmla="*/ 115 w 552"/>
                <a:gd name="T83" fmla="*/ 405 h 550"/>
                <a:gd name="T84" fmla="*/ 105 w 552"/>
                <a:gd name="T85" fmla="*/ 345 h 550"/>
                <a:gd name="T86" fmla="*/ 71 w 552"/>
                <a:gd name="T87" fmla="*/ 296 h 550"/>
                <a:gd name="T88" fmla="*/ 39 w 552"/>
                <a:gd name="T89" fmla="*/ 261 h 550"/>
                <a:gd name="T90" fmla="*/ 84 w 552"/>
                <a:gd name="T91" fmla="*/ 246 h 550"/>
                <a:gd name="T92" fmla="*/ 115 w 552"/>
                <a:gd name="T93" fmla="*/ 188 h 550"/>
                <a:gd name="T94" fmla="*/ 108 w 552"/>
                <a:gd name="T95" fmla="*/ 135 h 550"/>
                <a:gd name="T96" fmla="*/ 126 w 552"/>
                <a:gd name="T97" fmla="*/ 98 h 550"/>
                <a:gd name="T98" fmla="*/ 175 w 552"/>
                <a:gd name="T99" fmla="*/ 121 h 550"/>
                <a:gd name="T100" fmla="*/ 236 w 552"/>
                <a:gd name="T101" fmla="*/ 96 h 550"/>
                <a:gd name="T102" fmla="*/ 256 w 552"/>
                <a:gd name="T103" fmla="*/ 45 h 550"/>
                <a:gd name="T104" fmla="*/ 296 w 552"/>
                <a:gd name="T105" fmla="*/ 61 h 550"/>
                <a:gd name="T106" fmla="*/ 327 w 552"/>
                <a:gd name="T107" fmla="*/ 103 h 550"/>
                <a:gd name="T108" fmla="*/ 389 w 552"/>
                <a:gd name="T109" fmla="*/ 122 h 550"/>
                <a:gd name="T110" fmla="*/ 434 w 552"/>
                <a:gd name="T111" fmla="*/ 98 h 550"/>
                <a:gd name="T112" fmla="*/ 434 w 552"/>
                <a:gd name="T113" fmla="*/ 150 h 550"/>
                <a:gd name="T114" fmla="*/ 442 w 552"/>
                <a:gd name="T115" fmla="*/ 206 h 550"/>
                <a:gd name="T116" fmla="*/ 476 w 552"/>
                <a:gd name="T117" fmla="*/ 253 h 550"/>
                <a:gd name="T118" fmla="*/ 513 w 552"/>
                <a:gd name="T119" fmla="*/ 288 h 550"/>
                <a:gd name="T120" fmla="*/ 465 w 552"/>
                <a:gd name="T121" fmla="*/ 30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52" h="550">
                  <a:moveTo>
                    <a:pt x="486" y="337"/>
                  </a:moveTo>
                  <a:lnTo>
                    <a:pt x="486" y="337"/>
                  </a:lnTo>
                  <a:lnTo>
                    <a:pt x="489" y="334"/>
                  </a:lnTo>
                  <a:lnTo>
                    <a:pt x="492" y="332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517" y="332"/>
                  </a:lnTo>
                  <a:lnTo>
                    <a:pt x="525" y="329"/>
                  </a:lnTo>
                  <a:lnTo>
                    <a:pt x="531" y="326"/>
                  </a:lnTo>
                  <a:lnTo>
                    <a:pt x="539" y="319"/>
                  </a:lnTo>
                  <a:lnTo>
                    <a:pt x="544" y="313"/>
                  </a:lnTo>
                  <a:lnTo>
                    <a:pt x="547" y="306"/>
                  </a:lnTo>
                  <a:lnTo>
                    <a:pt x="551" y="298"/>
                  </a:lnTo>
                  <a:lnTo>
                    <a:pt x="552" y="288"/>
                  </a:lnTo>
                  <a:lnTo>
                    <a:pt x="552" y="261"/>
                  </a:lnTo>
                  <a:lnTo>
                    <a:pt x="552" y="261"/>
                  </a:lnTo>
                  <a:lnTo>
                    <a:pt x="551" y="251"/>
                  </a:lnTo>
                  <a:lnTo>
                    <a:pt x="547" y="243"/>
                  </a:lnTo>
                  <a:lnTo>
                    <a:pt x="544" y="237"/>
                  </a:lnTo>
                  <a:lnTo>
                    <a:pt x="539" y="229"/>
                  </a:lnTo>
                  <a:lnTo>
                    <a:pt x="531" y="224"/>
                  </a:lnTo>
                  <a:lnTo>
                    <a:pt x="525" y="221"/>
                  </a:lnTo>
                  <a:lnTo>
                    <a:pt x="517" y="217"/>
                  </a:lnTo>
                  <a:lnTo>
                    <a:pt x="507" y="216"/>
                  </a:lnTo>
                  <a:lnTo>
                    <a:pt x="491" y="216"/>
                  </a:lnTo>
                  <a:lnTo>
                    <a:pt x="491" y="216"/>
                  </a:lnTo>
                  <a:lnTo>
                    <a:pt x="487" y="216"/>
                  </a:lnTo>
                  <a:lnTo>
                    <a:pt x="486" y="213"/>
                  </a:lnTo>
                  <a:lnTo>
                    <a:pt x="486" y="213"/>
                  </a:lnTo>
                  <a:lnTo>
                    <a:pt x="478" y="192"/>
                  </a:lnTo>
                  <a:lnTo>
                    <a:pt x="468" y="171"/>
                  </a:lnTo>
                  <a:lnTo>
                    <a:pt x="468" y="171"/>
                  </a:lnTo>
                  <a:lnTo>
                    <a:pt x="468" y="167"/>
                  </a:lnTo>
                  <a:lnTo>
                    <a:pt x="470" y="164"/>
                  </a:lnTo>
                  <a:lnTo>
                    <a:pt x="481" y="153"/>
                  </a:lnTo>
                  <a:lnTo>
                    <a:pt x="481" y="153"/>
                  </a:lnTo>
                  <a:lnTo>
                    <a:pt x="486" y="146"/>
                  </a:lnTo>
                  <a:lnTo>
                    <a:pt x="491" y="138"/>
                  </a:lnTo>
                  <a:lnTo>
                    <a:pt x="492" y="130"/>
                  </a:lnTo>
                  <a:lnTo>
                    <a:pt x="494" y="122"/>
                  </a:lnTo>
                  <a:lnTo>
                    <a:pt x="494" y="122"/>
                  </a:lnTo>
                  <a:lnTo>
                    <a:pt x="492" y="112"/>
                  </a:lnTo>
                  <a:lnTo>
                    <a:pt x="491" y="104"/>
                  </a:lnTo>
                  <a:lnTo>
                    <a:pt x="486" y="98"/>
                  </a:lnTo>
                  <a:lnTo>
                    <a:pt x="481" y="90"/>
                  </a:lnTo>
                  <a:lnTo>
                    <a:pt x="460" y="71"/>
                  </a:lnTo>
                  <a:lnTo>
                    <a:pt x="460" y="71"/>
                  </a:lnTo>
                  <a:lnTo>
                    <a:pt x="453" y="66"/>
                  </a:lnTo>
                  <a:lnTo>
                    <a:pt x="447" y="61"/>
                  </a:lnTo>
                  <a:lnTo>
                    <a:pt x="439" y="59"/>
                  </a:lnTo>
                  <a:lnTo>
                    <a:pt x="429" y="58"/>
                  </a:lnTo>
                  <a:lnTo>
                    <a:pt x="429" y="58"/>
                  </a:lnTo>
                  <a:lnTo>
                    <a:pt x="421" y="59"/>
                  </a:lnTo>
                  <a:lnTo>
                    <a:pt x="413" y="61"/>
                  </a:lnTo>
                  <a:lnTo>
                    <a:pt x="405" y="66"/>
                  </a:lnTo>
                  <a:lnTo>
                    <a:pt x="398" y="71"/>
                  </a:lnTo>
                  <a:lnTo>
                    <a:pt x="387" y="82"/>
                  </a:lnTo>
                  <a:lnTo>
                    <a:pt x="387" y="82"/>
                  </a:lnTo>
                  <a:lnTo>
                    <a:pt x="384" y="83"/>
                  </a:lnTo>
                  <a:lnTo>
                    <a:pt x="379" y="83"/>
                  </a:lnTo>
                  <a:lnTo>
                    <a:pt x="379" y="83"/>
                  </a:lnTo>
                  <a:lnTo>
                    <a:pt x="359" y="74"/>
                  </a:lnTo>
                  <a:lnTo>
                    <a:pt x="338" y="66"/>
                  </a:lnTo>
                  <a:lnTo>
                    <a:pt x="338" y="66"/>
                  </a:lnTo>
                  <a:lnTo>
                    <a:pt x="335" y="64"/>
                  </a:lnTo>
                  <a:lnTo>
                    <a:pt x="334" y="61"/>
                  </a:lnTo>
                  <a:lnTo>
                    <a:pt x="334" y="45"/>
                  </a:lnTo>
                  <a:lnTo>
                    <a:pt x="334" y="45"/>
                  </a:lnTo>
                  <a:lnTo>
                    <a:pt x="334" y="35"/>
                  </a:lnTo>
                  <a:lnTo>
                    <a:pt x="330" y="27"/>
                  </a:lnTo>
                  <a:lnTo>
                    <a:pt x="327" y="19"/>
                  </a:lnTo>
                  <a:lnTo>
                    <a:pt x="321" y="12"/>
                  </a:lnTo>
                  <a:lnTo>
                    <a:pt x="314" y="8"/>
                  </a:lnTo>
                  <a:lnTo>
                    <a:pt x="308" y="4"/>
                  </a:lnTo>
                  <a:lnTo>
                    <a:pt x="299" y="1"/>
                  </a:lnTo>
                  <a:lnTo>
                    <a:pt x="290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4" y="4"/>
                  </a:lnTo>
                  <a:lnTo>
                    <a:pt x="236" y="8"/>
                  </a:lnTo>
                  <a:lnTo>
                    <a:pt x="230" y="12"/>
                  </a:lnTo>
                  <a:lnTo>
                    <a:pt x="225" y="19"/>
                  </a:lnTo>
                  <a:lnTo>
                    <a:pt x="222" y="27"/>
                  </a:lnTo>
                  <a:lnTo>
                    <a:pt x="218" y="35"/>
                  </a:lnTo>
                  <a:lnTo>
                    <a:pt x="217" y="45"/>
                  </a:lnTo>
                  <a:lnTo>
                    <a:pt x="217" y="59"/>
                  </a:lnTo>
                  <a:lnTo>
                    <a:pt x="217" y="59"/>
                  </a:lnTo>
                  <a:lnTo>
                    <a:pt x="217" y="62"/>
                  </a:lnTo>
                  <a:lnTo>
                    <a:pt x="214" y="66"/>
                  </a:lnTo>
                  <a:lnTo>
                    <a:pt x="214" y="66"/>
                  </a:lnTo>
                  <a:lnTo>
                    <a:pt x="191" y="72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67" y="83"/>
                  </a:lnTo>
                  <a:lnTo>
                    <a:pt x="163" y="82"/>
                  </a:lnTo>
                  <a:lnTo>
                    <a:pt x="154" y="71"/>
                  </a:lnTo>
                  <a:lnTo>
                    <a:pt x="154" y="71"/>
                  </a:lnTo>
                  <a:lnTo>
                    <a:pt x="147" y="66"/>
                  </a:lnTo>
                  <a:lnTo>
                    <a:pt x="139" y="61"/>
                  </a:lnTo>
                  <a:lnTo>
                    <a:pt x="131" y="59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13" y="59"/>
                  </a:lnTo>
                  <a:lnTo>
                    <a:pt x="105" y="61"/>
                  </a:lnTo>
                  <a:lnTo>
                    <a:pt x="99" y="66"/>
                  </a:lnTo>
                  <a:lnTo>
                    <a:pt x="90" y="71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66" y="98"/>
                  </a:lnTo>
                  <a:lnTo>
                    <a:pt x="61" y="104"/>
                  </a:lnTo>
                  <a:lnTo>
                    <a:pt x="58" y="112"/>
                  </a:lnTo>
                  <a:lnTo>
                    <a:pt x="58" y="122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61" y="138"/>
                  </a:lnTo>
                  <a:lnTo>
                    <a:pt x="66" y="146"/>
                  </a:lnTo>
                  <a:lnTo>
                    <a:pt x="71" y="153"/>
                  </a:lnTo>
                  <a:lnTo>
                    <a:pt x="81" y="163"/>
                  </a:lnTo>
                  <a:lnTo>
                    <a:pt x="81" y="163"/>
                  </a:lnTo>
                  <a:lnTo>
                    <a:pt x="82" y="166"/>
                  </a:lnTo>
                  <a:lnTo>
                    <a:pt x="81" y="169"/>
                  </a:lnTo>
                  <a:lnTo>
                    <a:pt x="81" y="169"/>
                  </a:lnTo>
                  <a:lnTo>
                    <a:pt x="71" y="190"/>
                  </a:lnTo>
                  <a:lnTo>
                    <a:pt x="63" y="213"/>
                  </a:lnTo>
                  <a:lnTo>
                    <a:pt x="63" y="213"/>
                  </a:lnTo>
                  <a:lnTo>
                    <a:pt x="61" y="216"/>
                  </a:lnTo>
                  <a:lnTo>
                    <a:pt x="56" y="216"/>
                  </a:lnTo>
                  <a:lnTo>
                    <a:pt x="45" y="216"/>
                  </a:lnTo>
                  <a:lnTo>
                    <a:pt x="45" y="216"/>
                  </a:lnTo>
                  <a:lnTo>
                    <a:pt x="35" y="217"/>
                  </a:lnTo>
                  <a:lnTo>
                    <a:pt x="27" y="221"/>
                  </a:lnTo>
                  <a:lnTo>
                    <a:pt x="19" y="224"/>
                  </a:lnTo>
                  <a:lnTo>
                    <a:pt x="13" y="229"/>
                  </a:lnTo>
                  <a:lnTo>
                    <a:pt x="8" y="237"/>
                  </a:lnTo>
                  <a:lnTo>
                    <a:pt x="3" y="243"/>
                  </a:lnTo>
                  <a:lnTo>
                    <a:pt x="1" y="251"/>
                  </a:lnTo>
                  <a:lnTo>
                    <a:pt x="0" y="261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1" y="298"/>
                  </a:lnTo>
                  <a:lnTo>
                    <a:pt x="3" y="306"/>
                  </a:lnTo>
                  <a:lnTo>
                    <a:pt x="8" y="313"/>
                  </a:lnTo>
                  <a:lnTo>
                    <a:pt x="13" y="319"/>
                  </a:lnTo>
                  <a:lnTo>
                    <a:pt x="19" y="326"/>
                  </a:lnTo>
                  <a:lnTo>
                    <a:pt x="27" y="329"/>
                  </a:lnTo>
                  <a:lnTo>
                    <a:pt x="35" y="332"/>
                  </a:lnTo>
                  <a:lnTo>
                    <a:pt x="45" y="332"/>
                  </a:lnTo>
                  <a:lnTo>
                    <a:pt x="56" y="332"/>
                  </a:lnTo>
                  <a:lnTo>
                    <a:pt x="56" y="332"/>
                  </a:lnTo>
                  <a:lnTo>
                    <a:pt x="60" y="334"/>
                  </a:lnTo>
                  <a:lnTo>
                    <a:pt x="61" y="337"/>
                  </a:lnTo>
                  <a:lnTo>
                    <a:pt x="61" y="337"/>
                  </a:lnTo>
                  <a:lnTo>
                    <a:pt x="69" y="359"/>
                  </a:lnTo>
                  <a:lnTo>
                    <a:pt x="81" y="382"/>
                  </a:lnTo>
                  <a:lnTo>
                    <a:pt x="81" y="382"/>
                  </a:lnTo>
                  <a:lnTo>
                    <a:pt x="81" y="385"/>
                  </a:lnTo>
                  <a:lnTo>
                    <a:pt x="79" y="388"/>
                  </a:lnTo>
                  <a:lnTo>
                    <a:pt x="71" y="397"/>
                  </a:lnTo>
                  <a:lnTo>
                    <a:pt x="71" y="397"/>
                  </a:lnTo>
                  <a:lnTo>
                    <a:pt x="66" y="403"/>
                  </a:lnTo>
                  <a:lnTo>
                    <a:pt x="61" y="411"/>
                  </a:lnTo>
                  <a:lnTo>
                    <a:pt x="58" y="419"/>
                  </a:lnTo>
                  <a:lnTo>
                    <a:pt x="58" y="427"/>
                  </a:lnTo>
                  <a:lnTo>
                    <a:pt x="58" y="427"/>
                  </a:lnTo>
                  <a:lnTo>
                    <a:pt x="58" y="437"/>
                  </a:lnTo>
                  <a:lnTo>
                    <a:pt x="61" y="445"/>
                  </a:lnTo>
                  <a:lnTo>
                    <a:pt x="66" y="451"/>
                  </a:lnTo>
                  <a:lnTo>
                    <a:pt x="71" y="459"/>
                  </a:lnTo>
                  <a:lnTo>
                    <a:pt x="90" y="479"/>
                  </a:lnTo>
                  <a:lnTo>
                    <a:pt x="90" y="479"/>
                  </a:lnTo>
                  <a:lnTo>
                    <a:pt x="99" y="484"/>
                  </a:lnTo>
                  <a:lnTo>
                    <a:pt x="105" y="489"/>
                  </a:lnTo>
                  <a:lnTo>
                    <a:pt x="113" y="490"/>
                  </a:lnTo>
                  <a:lnTo>
                    <a:pt x="123" y="492"/>
                  </a:lnTo>
                  <a:lnTo>
                    <a:pt x="123" y="492"/>
                  </a:lnTo>
                  <a:lnTo>
                    <a:pt x="131" y="490"/>
                  </a:lnTo>
                  <a:lnTo>
                    <a:pt x="139" y="489"/>
                  </a:lnTo>
                  <a:lnTo>
                    <a:pt x="147" y="484"/>
                  </a:lnTo>
                  <a:lnTo>
                    <a:pt x="154" y="479"/>
                  </a:lnTo>
                  <a:lnTo>
                    <a:pt x="162" y="471"/>
                  </a:lnTo>
                  <a:lnTo>
                    <a:pt x="162" y="471"/>
                  </a:lnTo>
                  <a:lnTo>
                    <a:pt x="165" y="469"/>
                  </a:lnTo>
                  <a:lnTo>
                    <a:pt x="168" y="469"/>
                  </a:lnTo>
                  <a:lnTo>
                    <a:pt x="168" y="469"/>
                  </a:lnTo>
                  <a:lnTo>
                    <a:pt x="191" y="480"/>
                  </a:lnTo>
                  <a:lnTo>
                    <a:pt x="214" y="489"/>
                  </a:lnTo>
                  <a:lnTo>
                    <a:pt x="214" y="489"/>
                  </a:lnTo>
                  <a:lnTo>
                    <a:pt x="217" y="490"/>
                  </a:lnTo>
                  <a:lnTo>
                    <a:pt x="217" y="493"/>
                  </a:lnTo>
                  <a:lnTo>
                    <a:pt x="217" y="505"/>
                  </a:lnTo>
                  <a:lnTo>
                    <a:pt x="217" y="505"/>
                  </a:lnTo>
                  <a:lnTo>
                    <a:pt x="218" y="514"/>
                  </a:lnTo>
                  <a:lnTo>
                    <a:pt x="222" y="522"/>
                  </a:lnTo>
                  <a:lnTo>
                    <a:pt x="225" y="530"/>
                  </a:lnTo>
                  <a:lnTo>
                    <a:pt x="230" y="537"/>
                  </a:lnTo>
                  <a:lnTo>
                    <a:pt x="236" y="542"/>
                  </a:lnTo>
                  <a:lnTo>
                    <a:pt x="244" y="545"/>
                  </a:lnTo>
                  <a:lnTo>
                    <a:pt x="253" y="548"/>
                  </a:lnTo>
                  <a:lnTo>
                    <a:pt x="262" y="550"/>
                  </a:lnTo>
                  <a:lnTo>
                    <a:pt x="290" y="550"/>
                  </a:lnTo>
                  <a:lnTo>
                    <a:pt x="290" y="550"/>
                  </a:lnTo>
                  <a:lnTo>
                    <a:pt x="299" y="548"/>
                  </a:lnTo>
                  <a:lnTo>
                    <a:pt x="308" y="545"/>
                  </a:lnTo>
                  <a:lnTo>
                    <a:pt x="314" y="542"/>
                  </a:lnTo>
                  <a:lnTo>
                    <a:pt x="321" y="537"/>
                  </a:lnTo>
                  <a:lnTo>
                    <a:pt x="327" y="530"/>
                  </a:lnTo>
                  <a:lnTo>
                    <a:pt x="330" y="522"/>
                  </a:lnTo>
                  <a:lnTo>
                    <a:pt x="334" y="514"/>
                  </a:lnTo>
                  <a:lnTo>
                    <a:pt x="334" y="505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5" y="489"/>
                  </a:lnTo>
                  <a:lnTo>
                    <a:pt x="338" y="487"/>
                  </a:lnTo>
                  <a:lnTo>
                    <a:pt x="338" y="487"/>
                  </a:lnTo>
                  <a:lnTo>
                    <a:pt x="361" y="479"/>
                  </a:lnTo>
                  <a:lnTo>
                    <a:pt x="382" y="468"/>
                  </a:lnTo>
                  <a:lnTo>
                    <a:pt x="382" y="468"/>
                  </a:lnTo>
                  <a:lnTo>
                    <a:pt x="385" y="468"/>
                  </a:lnTo>
                  <a:lnTo>
                    <a:pt x="389" y="469"/>
                  </a:lnTo>
                  <a:lnTo>
                    <a:pt x="398" y="479"/>
                  </a:lnTo>
                  <a:lnTo>
                    <a:pt x="398" y="479"/>
                  </a:lnTo>
                  <a:lnTo>
                    <a:pt x="405" y="484"/>
                  </a:lnTo>
                  <a:lnTo>
                    <a:pt x="413" y="489"/>
                  </a:lnTo>
                  <a:lnTo>
                    <a:pt x="421" y="490"/>
                  </a:lnTo>
                  <a:lnTo>
                    <a:pt x="429" y="492"/>
                  </a:lnTo>
                  <a:lnTo>
                    <a:pt x="429" y="492"/>
                  </a:lnTo>
                  <a:lnTo>
                    <a:pt x="439" y="490"/>
                  </a:lnTo>
                  <a:lnTo>
                    <a:pt x="447" y="489"/>
                  </a:lnTo>
                  <a:lnTo>
                    <a:pt x="453" y="484"/>
                  </a:lnTo>
                  <a:lnTo>
                    <a:pt x="460" y="479"/>
                  </a:lnTo>
                  <a:lnTo>
                    <a:pt x="481" y="459"/>
                  </a:lnTo>
                  <a:lnTo>
                    <a:pt x="481" y="459"/>
                  </a:lnTo>
                  <a:lnTo>
                    <a:pt x="486" y="451"/>
                  </a:lnTo>
                  <a:lnTo>
                    <a:pt x="491" y="445"/>
                  </a:lnTo>
                  <a:lnTo>
                    <a:pt x="492" y="437"/>
                  </a:lnTo>
                  <a:lnTo>
                    <a:pt x="494" y="427"/>
                  </a:lnTo>
                  <a:lnTo>
                    <a:pt x="494" y="427"/>
                  </a:lnTo>
                  <a:lnTo>
                    <a:pt x="492" y="419"/>
                  </a:lnTo>
                  <a:lnTo>
                    <a:pt x="491" y="411"/>
                  </a:lnTo>
                  <a:lnTo>
                    <a:pt x="486" y="403"/>
                  </a:lnTo>
                  <a:lnTo>
                    <a:pt x="481" y="397"/>
                  </a:lnTo>
                  <a:lnTo>
                    <a:pt x="470" y="387"/>
                  </a:lnTo>
                  <a:lnTo>
                    <a:pt x="470" y="387"/>
                  </a:lnTo>
                  <a:lnTo>
                    <a:pt x="468" y="384"/>
                  </a:lnTo>
                  <a:lnTo>
                    <a:pt x="470" y="379"/>
                  </a:lnTo>
                  <a:lnTo>
                    <a:pt x="470" y="379"/>
                  </a:lnTo>
                  <a:lnTo>
                    <a:pt x="479" y="358"/>
                  </a:lnTo>
                  <a:lnTo>
                    <a:pt x="486" y="337"/>
                  </a:lnTo>
                  <a:close/>
                  <a:moveTo>
                    <a:pt x="450" y="326"/>
                  </a:moveTo>
                  <a:lnTo>
                    <a:pt x="450" y="326"/>
                  </a:lnTo>
                  <a:lnTo>
                    <a:pt x="444" y="345"/>
                  </a:lnTo>
                  <a:lnTo>
                    <a:pt x="436" y="361"/>
                  </a:lnTo>
                  <a:lnTo>
                    <a:pt x="436" y="361"/>
                  </a:lnTo>
                  <a:lnTo>
                    <a:pt x="432" y="367"/>
                  </a:lnTo>
                  <a:lnTo>
                    <a:pt x="431" y="376"/>
                  </a:lnTo>
                  <a:lnTo>
                    <a:pt x="431" y="382"/>
                  </a:lnTo>
                  <a:lnTo>
                    <a:pt x="431" y="388"/>
                  </a:lnTo>
                  <a:lnTo>
                    <a:pt x="432" y="395"/>
                  </a:lnTo>
                  <a:lnTo>
                    <a:pt x="434" y="401"/>
                  </a:lnTo>
                  <a:lnTo>
                    <a:pt x="439" y="408"/>
                  </a:lnTo>
                  <a:lnTo>
                    <a:pt x="444" y="413"/>
                  </a:lnTo>
                  <a:lnTo>
                    <a:pt x="453" y="424"/>
                  </a:lnTo>
                  <a:lnTo>
                    <a:pt x="453" y="424"/>
                  </a:lnTo>
                  <a:lnTo>
                    <a:pt x="455" y="427"/>
                  </a:lnTo>
                  <a:lnTo>
                    <a:pt x="453" y="432"/>
                  </a:lnTo>
                  <a:lnTo>
                    <a:pt x="434" y="451"/>
                  </a:lnTo>
                  <a:lnTo>
                    <a:pt x="434" y="451"/>
                  </a:lnTo>
                  <a:lnTo>
                    <a:pt x="429" y="453"/>
                  </a:lnTo>
                  <a:lnTo>
                    <a:pt x="426" y="451"/>
                  </a:lnTo>
                  <a:lnTo>
                    <a:pt x="416" y="442"/>
                  </a:lnTo>
                  <a:lnTo>
                    <a:pt x="416" y="442"/>
                  </a:lnTo>
                  <a:lnTo>
                    <a:pt x="410" y="437"/>
                  </a:lnTo>
                  <a:lnTo>
                    <a:pt x="405" y="434"/>
                  </a:lnTo>
                  <a:lnTo>
                    <a:pt x="398" y="432"/>
                  </a:lnTo>
                  <a:lnTo>
                    <a:pt x="390" y="430"/>
                  </a:lnTo>
                  <a:lnTo>
                    <a:pt x="384" y="429"/>
                  </a:lnTo>
                  <a:lnTo>
                    <a:pt x="377" y="430"/>
                  </a:lnTo>
                  <a:lnTo>
                    <a:pt x="369" y="432"/>
                  </a:lnTo>
                  <a:lnTo>
                    <a:pt x="363" y="435"/>
                  </a:lnTo>
                  <a:lnTo>
                    <a:pt x="363" y="435"/>
                  </a:lnTo>
                  <a:lnTo>
                    <a:pt x="345" y="443"/>
                  </a:lnTo>
                  <a:lnTo>
                    <a:pt x="327" y="450"/>
                  </a:lnTo>
                  <a:lnTo>
                    <a:pt x="327" y="450"/>
                  </a:lnTo>
                  <a:lnTo>
                    <a:pt x="321" y="453"/>
                  </a:lnTo>
                  <a:lnTo>
                    <a:pt x="314" y="456"/>
                  </a:lnTo>
                  <a:lnTo>
                    <a:pt x="309" y="461"/>
                  </a:lnTo>
                  <a:lnTo>
                    <a:pt x="304" y="466"/>
                  </a:lnTo>
                  <a:lnTo>
                    <a:pt x="301" y="472"/>
                  </a:lnTo>
                  <a:lnTo>
                    <a:pt x="298" y="479"/>
                  </a:lnTo>
                  <a:lnTo>
                    <a:pt x="296" y="485"/>
                  </a:lnTo>
                  <a:lnTo>
                    <a:pt x="296" y="492"/>
                  </a:lnTo>
                  <a:lnTo>
                    <a:pt x="296" y="505"/>
                  </a:lnTo>
                  <a:lnTo>
                    <a:pt x="296" y="505"/>
                  </a:lnTo>
                  <a:lnTo>
                    <a:pt x="295" y="509"/>
                  </a:lnTo>
                  <a:lnTo>
                    <a:pt x="290" y="511"/>
                  </a:lnTo>
                  <a:lnTo>
                    <a:pt x="262" y="511"/>
                  </a:lnTo>
                  <a:lnTo>
                    <a:pt x="262" y="511"/>
                  </a:lnTo>
                  <a:lnTo>
                    <a:pt x="257" y="509"/>
                  </a:lnTo>
                  <a:lnTo>
                    <a:pt x="256" y="505"/>
                  </a:lnTo>
                  <a:lnTo>
                    <a:pt x="256" y="493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4" y="479"/>
                  </a:lnTo>
                  <a:lnTo>
                    <a:pt x="251" y="472"/>
                  </a:lnTo>
                  <a:lnTo>
                    <a:pt x="248" y="468"/>
                  </a:lnTo>
                  <a:lnTo>
                    <a:pt x="243" y="461"/>
                  </a:lnTo>
                  <a:lnTo>
                    <a:pt x="236" y="458"/>
                  </a:lnTo>
                  <a:lnTo>
                    <a:pt x="231" y="453"/>
                  </a:lnTo>
                  <a:lnTo>
                    <a:pt x="223" y="451"/>
                  </a:lnTo>
                  <a:lnTo>
                    <a:pt x="223" y="451"/>
                  </a:lnTo>
                  <a:lnTo>
                    <a:pt x="206" y="445"/>
                  </a:lnTo>
                  <a:lnTo>
                    <a:pt x="186" y="435"/>
                  </a:lnTo>
                  <a:lnTo>
                    <a:pt x="186" y="435"/>
                  </a:lnTo>
                  <a:lnTo>
                    <a:pt x="176" y="432"/>
                  </a:lnTo>
                  <a:lnTo>
                    <a:pt x="167" y="430"/>
                  </a:lnTo>
                  <a:lnTo>
                    <a:pt x="167" y="430"/>
                  </a:lnTo>
                  <a:lnTo>
                    <a:pt x="157" y="432"/>
                  </a:lnTo>
                  <a:lnTo>
                    <a:pt x="149" y="434"/>
                  </a:lnTo>
                  <a:lnTo>
                    <a:pt x="141" y="438"/>
                  </a:lnTo>
                  <a:lnTo>
                    <a:pt x="134" y="443"/>
                  </a:lnTo>
                  <a:lnTo>
                    <a:pt x="126" y="451"/>
                  </a:lnTo>
                  <a:lnTo>
                    <a:pt x="126" y="451"/>
                  </a:lnTo>
                  <a:lnTo>
                    <a:pt x="124" y="453"/>
                  </a:lnTo>
                  <a:lnTo>
                    <a:pt x="123" y="453"/>
                  </a:lnTo>
                  <a:lnTo>
                    <a:pt x="123" y="453"/>
                  </a:lnTo>
                  <a:lnTo>
                    <a:pt x="120" y="453"/>
                  </a:lnTo>
                  <a:lnTo>
                    <a:pt x="118" y="451"/>
                  </a:lnTo>
                  <a:lnTo>
                    <a:pt x="99" y="432"/>
                  </a:lnTo>
                  <a:lnTo>
                    <a:pt x="99" y="432"/>
                  </a:lnTo>
                  <a:lnTo>
                    <a:pt x="97" y="427"/>
                  </a:lnTo>
                  <a:lnTo>
                    <a:pt x="99" y="424"/>
                  </a:lnTo>
                  <a:lnTo>
                    <a:pt x="107" y="416"/>
                  </a:lnTo>
                  <a:lnTo>
                    <a:pt x="107" y="416"/>
                  </a:lnTo>
                  <a:lnTo>
                    <a:pt x="112" y="409"/>
                  </a:lnTo>
                  <a:lnTo>
                    <a:pt x="115" y="405"/>
                  </a:lnTo>
                  <a:lnTo>
                    <a:pt x="116" y="398"/>
                  </a:lnTo>
                  <a:lnTo>
                    <a:pt x="118" y="390"/>
                  </a:lnTo>
                  <a:lnTo>
                    <a:pt x="120" y="384"/>
                  </a:lnTo>
                  <a:lnTo>
                    <a:pt x="118" y="377"/>
                  </a:lnTo>
                  <a:lnTo>
                    <a:pt x="116" y="371"/>
                  </a:lnTo>
                  <a:lnTo>
                    <a:pt x="113" y="364"/>
                  </a:lnTo>
                  <a:lnTo>
                    <a:pt x="113" y="364"/>
                  </a:lnTo>
                  <a:lnTo>
                    <a:pt x="105" y="345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95" y="319"/>
                  </a:lnTo>
                  <a:lnTo>
                    <a:pt x="92" y="313"/>
                  </a:lnTo>
                  <a:lnTo>
                    <a:pt x="87" y="308"/>
                  </a:lnTo>
                  <a:lnTo>
                    <a:pt x="82" y="303"/>
                  </a:lnTo>
                  <a:lnTo>
                    <a:pt x="77" y="300"/>
                  </a:lnTo>
                  <a:lnTo>
                    <a:pt x="71" y="296"/>
                  </a:lnTo>
                  <a:lnTo>
                    <a:pt x="63" y="295"/>
                  </a:lnTo>
                  <a:lnTo>
                    <a:pt x="56" y="295"/>
                  </a:lnTo>
                  <a:lnTo>
                    <a:pt x="45" y="295"/>
                  </a:lnTo>
                  <a:lnTo>
                    <a:pt x="45" y="295"/>
                  </a:lnTo>
                  <a:lnTo>
                    <a:pt x="40" y="293"/>
                  </a:lnTo>
                  <a:lnTo>
                    <a:pt x="39" y="288"/>
                  </a:lnTo>
                  <a:lnTo>
                    <a:pt x="39" y="261"/>
                  </a:lnTo>
                  <a:lnTo>
                    <a:pt x="39" y="261"/>
                  </a:lnTo>
                  <a:lnTo>
                    <a:pt x="40" y="256"/>
                  </a:lnTo>
                  <a:lnTo>
                    <a:pt x="45" y="254"/>
                  </a:lnTo>
                  <a:lnTo>
                    <a:pt x="56" y="254"/>
                  </a:lnTo>
                  <a:lnTo>
                    <a:pt x="56" y="254"/>
                  </a:lnTo>
                  <a:lnTo>
                    <a:pt x="65" y="254"/>
                  </a:lnTo>
                  <a:lnTo>
                    <a:pt x="71" y="253"/>
                  </a:lnTo>
                  <a:lnTo>
                    <a:pt x="77" y="250"/>
                  </a:lnTo>
                  <a:lnTo>
                    <a:pt x="84" y="246"/>
                  </a:lnTo>
                  <a:lnTo>
                    <a:pt x="89" y="242"/>
                  </a:lnTo>
                  <a:lnTo>
                    <a:pt x="94" y="237"/>
                  </a:lnTo>
                  <a:lnTo>
                    <a:pt x="97" y="230"/>
                  </a:lnTo>
                  <a:lnTo>
                    <a:pt x="100" y="224"/>
                  </a:lnTo>
                  <a:lnTo>
                    <a:pt x="100" y="224"/>
                  </a:lnTo>
                  <a:lnTo>
                    <a:pt x="107" y="206"/>
                  </a:lnTo>
                  <a:lnTo>
                    <a:pt x="115" y="188"/>
                  </a:lnTo>
                  <a:lnTo>
                    <a:pt x="115" y="188"/>
                  </a:lnTo>
                  <a:lnTo>
                    <a:pt x="118" y="180"/>
                  </a:lnTo>
                  <a:lnTo>
                    <a:pt x="120" y="174"/>
                  </a:lnTo>
                  <a:lnTo>
                    <a:pt x="121" y="167"/>
                  </a:lnTo>
                  <a:lnTo>
                    <a:pt x="120" y="161"/>
                  </a:lnTo>
                  <a:lnTo>
                    <a:pt x="118" y="153"/>
                  </a:lnTo>
                  <a:lnTo>
                    <a:pt x="116" y="146"/>
                  </a:lnTo>
                  <a:lnTo>
                    <a:pt x="112" y="140"/>
                  </a:lnTo>
                  <a:lnTo>
                    <a:pt x="108" y="135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97" y="122"/>
                  </a:lnTo>
                  <a:lnTo>
                    <a:pt x="99" y="117"/>
                  </a:lnTo>
                  <a:lnTo>
                    <a:pt x="118" y="98"/>
                  </a:lnTo>
                  <a:lnTo>
                    <a:pt x="118" y="98"/>
                  </a:lnTo>
                  <a:lnTo>
                    <a:pt x="123" y="96"/>
                  </a:lnTo>
                  <a:lnTo>
                    <a:pt x="126" y="98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42" y="112"/>
                  </a:lnTo>
                  <a:lnTo>
                    <a:pt x="149" y="116"/>
                  </a:lnTo>
                  <a:lnTo>
                    <a:pt x="155" y="119"/>
                  </a:lnTo>
                  <a:lnTo>
                    <a:pt x="162" y="121"/>
                  </a:lnTo>
                  <a:lnTo>
                    <a:pt x="168" y="121"/>
                  </a:lnTo>
                  <a:lnTo>
                    <a:pt x="175" y="121"/>
                  </a:lnTo>
                  <a:lnTo>
                    <a:pt x="183" y="119"/>
                  </a:lnTo>
                  <a:lnTo>
                    <a:pt x="189" y="116"/>
                  </a:lnTo>
                  <a:lnTo>
                    <a:pt x="189" y="116"/>
                  </a:lnTo>
                  <a:lnTo>
                    <a:pt x="206" y="108"/>
                  </a:lnTo>
                  <a:lnTo>
                    <a:pt x="223" y="101"/>
                  </a:lnTo>
                  <a:lnTo>
                    <a:pt x="223" y="101"/>
                  </a:lnTo>
                  <a:lnTo>
                    <a:pt x="231" y="100"/>
                  </a:lnTo>
                  <a:lnTo>
                    <a:pt x="236" y="96"/>
                  </a:lnTo>
                  <a:lnTo>
                    <a:pt x="243" y="91"/>
                  </a:lnTo>
                  <a:lnTo>
                    <a:pt x="248" y="87"/>
                  </a:lnTo>
                  <a:lnTo>
                    <a:pt x="251" y="80"/>
                  </a:lnTo>
                  <a:lnTo>
                    <a:pt x="254" y="74"/>
                  </a:lnTo>
                  <a:lnTo>
                    <a:pt x="256" y="67"/>
                  </a:lnTo>
                  <a:lnTo>
                    <a:pt x="256" y="59"/>
                  </a:lnTo>
                  <a:lnTo>
                    <a:pt x="256" y="45"/>
                  </a:lnTo>
                  <a:lnTo>
                    <a:pt x="256" y="45"/>
                  </a:lnTo>
                  <a:lnTo>
                    <a:pt x="257" y="40"/>
                  </a:lnTo>
                  <a:lnTo>
                    <a:pt x="262" y="38"/>
                  </a:lnTo>
                  <a:lnTo>
                    <a:pt x="290" y="38"/>
                  </a:lnTo>
                  <a:lnTo>
                    <a:pt x="290" y="38"/>
                  </a:lnTo>
                  <a:lnTo>
                    <a:pt x="295" y="40"/>
                  </a:lnTo>
                  <a:lnTo>
                    <a:pt x="296" y="45"/>
                  </a:lnTo>
                  <a:lnTo>
                    <a:pt x="296" y="61"/>
                  </a:lnTo>
                  <a:lnTo>
                    <a:pt x="296" y="61"/>
                  </a:lnTo>
                  <a:lnTo>
                    <a:pt x="296" y="67"/>
                  </a:lnTo>
                  <a:lnTo>
                    <a:pt x="298" y="75"/>
                  </a:lnTo>
                  <a:lnTo>
                    <a:pt x="301" y="80"/>
                  </a:lnTo>
                  <a:lnTo>
                    <a:pt x="304" y="87"/>
                  </a:lnTo>
                  <a:lnTo>
                    <a:pt x="309" y="91"/>
                  </a:lnTo>
                  <a:lnTo>
                    <a:pt x="314" y="96"/>
                  </a:lnTo>
                  <a:lnTo>
                    <a:pt x="321" y="100"/>
                  </a:lnTo>
                  <a:lnTo>
                    <a:pt x="327" y="103"/>
                  </a:lnTo>
                  <a:lnTo>
                    <a:pt x="327" y="103"/>
                  </a:lnTo>
                  <a:lnTo>
                    <a:pt x="345" y="109"/>
                  </a:lnTo>
                  <a:lnTo>
                    <a:pt x="361" y="117"/>
                  </a:lnTo>
                  <a:lnTo>
                    <a:pt x="361" y="117"/>
                  </a:lnTo>
                  <a:lnTo>
                    <a:pt x="368" y="121"/>
                  </a:lnTo>
                  <a:lnTo>
                    <a:pt x="374" y="122"/>
                  </a:lnTo>
                  <a:lnTo>
                    <a:pt x="382" y="122"/>
                  </a:lnTo>
                  <a:lnTo>
                    <a:pt x="389" y="122"/>
                  </a:lnTo>
                  <a:lnTo>
                    <a:pt x="395" y="121"/>
                  </a:lnTo>
                  <a:lnTo>
                    <a:pt x="402" y="117"/>
                  </a:lnTo>
                  <a:lnTo>
                    <a:pt x="408" y="114"/>
                  </a:lnTo>
                  <a:lnTo>
                    <a:pt x="413" y="109"/>
                  </a:lnTo>
                  <a:lnTo>
                    <a:pt x="426" y="98"/>
                  </a:lnTo>
                  <a:lnTo>
                    <a:pt x="426" y="98"/>
                  </a:lnTo>
                  <a:lnTo>
                    <a:pt x="429" y="96"/>
                  </a:lnTo>
                  <a:lnTo>
                    <a:pt x="434" y="98"/>
                  </a:lnTo>
                  <a:lnTo>
                    <a:pt x="453" y="117"/>
                  </a:lnTo>
                  <a:lnTo>
                    <a:pt x="453" y="117"/>
                  </a:lnTo>
                  <a:lnTo>
                    <a:pt x="455" y="122"/>
                  </a:lnTo>
                  <a:lnTo>
                    <a:pt x="453" y="125"/>
                  </a:lnTo>
                  <a:lnTo>
                    <a:pt x="442" y="138"/>
                  </a:lnTo>
                  <a:lnTo>
                    <a:pt x="442" y="138"/>
                  </a:lnTo>
                  <a:lnTo>
                    <a:pt x="437" y="143"/>
                  </a:lnTo>
                  <a:lnTo>
                    <a:pt x="434" y="150"/>
                  </a:lnTo>
                  <a:lnTo>
                    <a:pt x="431" y="156"/>
                  </a:lnTo>
                  <a:lnTo>
                    <a:pt x="429" y="163"/>
                  </a:lnTo>
                  <a:lnTo>
                    <a:pt x="429" y="169"/>
                  </a:lnTo>
                  <a:lnTo>
                    <a:pt x="429" y="175"/>
                  </a:lnTo>
                  <a:lnTo>
                    <a:pt x="431" y="183"/>
                  </a:lnTo>
                  <a:lnTo>
                    <a:pt x="434" y="190"/>
                  </a:lnTo>
                  <a:lnTo>
                    <a:pt x="434" y="190"/>
                  </a:lnTo>
                  <a:lnTo>
                    <a:pt x="442" y="206"/>
                  </a:lnTo>
                  <a:lnTo>
                    <a:pt x="449" y="224"/>
                  </a:lnTo>
                  <a:lnTo>
                    <a:pt x="449" y="224"/>
                  </a:lnTo>
                  <a:lnTo>
                    <a:pt x="452" y="230"/>
                  </a:lnTo>
                  <a:lnTo>
                    <a:pt x="455" y="237"/>
                  </a:lnTo>
                  <a:lnTo>
                    <a:pt x="460" y="242"/>
                  </a:lnTo>
                  <a:lnTo>
                    <a:pt x="465" y="246"/>
                  </a:lnTo>
                  <a:lnTo>
                    <a:pt x="470" y="250"/>
                  </a:lnTo>
                  <a:lnTo>
                    <a:pt x="476" y="253"/>
                  </a:lnTo>
                  <a:lnTo>
                    <a:pt x="484" y="254"/>
                  </a:lnTo>
                  <a:lnTo>
                    <a:pt x="491" y="254"/>
                  </a:lnTo>
                  <a:lnTo>
                    <a:pt x="507" y="254"/>
                  </a:lnTo>
                  <a:lnTo>
                    <a:pt x="507" y="254"/>
                  </a:lnTo>
                  <a:lnTo>
                    <a:pt x="512" y="256"/>
                  </a:lnTo>
                  <a:lnTo>
                    <a:pt x="513" y="261"/>
                  </a:lnTo>
                  <a:lnTo>
                    <a:pt x="513" y="288"/>
                  </a:lnTo>
                  <a:lnTo>
                    <a:pt x="513" y="288"/>
                  </a:lnTo>
                  <a:lnTo>
                    <a:pt x="512" y="293"/>
                  </a:lnTo>
                  <a:lnTo>
                    <a:pt x="507" y="295"/>
                  </a:lnTo>
                  <a:lnTo>
                    <a:pt x="492" y="295"/>
                  </a:lnTo>
                  <a:lnTo>
                    <a:pt x="492" y="295"/>
                  </a:lnTo>
                  <a:lnTo>
                    <a:pt x="484" y="295"/>
                  </a:lnTo>
                  <a:lnTo>
                    <a:pt x="478" y="296"/>
                  </a:lnTo>
                  <a:lnTo>
                    <a:pt x="471" y="300"/>
                  </a:lnTo>
                  <a:lnTo>
                    <a:pt x="465" y="303"/>
                  </a:lnTo>
                  <a:lnTo>
                    <a:pt x="460" y="308"/>
                  </a:lnTo>
                  <a:lnTo>
                    <a:pt x="455" y="314"/>
                  </a:lnTo>
                  <a:lnTo>
                    <a:pt x="452" y="319"/>
                  </a:lnTo>
                  <a:lnTo>
                    <a:pt x="450" y="326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5" name="Freeform 114"/>
            <p:cNvSpPr>
              <a:spLocks/>
            </p:cNvSpPr>
            <p:nvPr/>
          </p:nvSpPr>
          <p:spPr bwMode="auto">
            <a:xfrm>
              <a:off x="538163" y="4079876"/>
              <a:ext cx="439738" cy="436563"/>
            </a:xfrm>
            <a:custGeom>
              <a:avLst/>
              <a:gdLst>
                <a:gd name="T0" fmla="*/ 492 w 552"/>
                <a:gd name="T1" fmla="*/ 332 h 550"/>
                <a:gd name="T2" fmla="*/ 525 w 552"/>
                <a:gd name="T3" fmla="*/ 329 h 550"/>
                <a:gd name="T4" fmla="*/ 547 w 552"/>
                <a:gd name="T5" fmla="*/ 306 h 550"/>
                <a:gd name="T6" fmla="*/ 552 w 552"/>
                <a:gd name="T7" fmla="*/ 261 h 550"/>
                <a:gd name="T8" fmla="*/ 539 w 552"/>
                <a:gd name="T9" fmla="*/ 229 h 550"/>
                <a:gd name="T10" fmla="*/ 507 w 552"/>
                <a:gd name="T11" fmla="*/ 216 h 550"/>
                <a:gd name="T12" fmla="*/ 486 w 552"/>
                <a:gd name="T13" fmla="*/ 213 h 550"/>
                <a:gd name="T14" fmla="*/ 468 w 552"/>
                <a:gd name="T15" fmla="*/ 171 h 550"/>
                <a:gd name="T16" fmla="*/ 481 w 552"/>
                <a:gd name="T17" fmla="*/ 153 h 550"/>
                <a:gd name="T18" fmla="*/ 494 w 552"/>
                <a:gd name="T19" fmla="*/ 122 h 550"/>
                <a:gd name="T20" fmla="*/ 486 w 552"/>
                <a:gd name="T21" fmla="*/ 98 h 550"/>
                <a:gd name="T22" fmla="*/ 453 w 552"/>
                <a:gd name="T23" fmla="*/ 66 h 550"/>
                <a:gd name="T24" fmla="*/ 429 w 552"/>
                <a:gd name="T25" fmla="*/ 58 h 550"/>
                <a:gd name="T26" fmla="*/ 398 w 552"/>
                <a:gd name="T27" fmla="*/ 71 h 550"/>
                <a:gd name="T28" fmla="*/ 379 w 552"/>
                <a:gd name="T29" fmla="*/ 83 h 550"/>
                <a:gd name="T30" fmla="*/ 338 w 552"/>
                <a:gd name="T31" fmla="*/ 66 h 550"/>
                <a:gd name="T32" fmla="*/ 334 w 552"/>
                <a:gd name="T33" fmla="*/ 45 h 550"/>
                <a:gd name="T34" fmla="*/ 321 w 552"/>
                <a:gd name="T35" fmla="*/ 12 h 550"/>
                <a:gd name="T36" fmla="*/ 290 w 552"/>
                <a:gd name="T37" fmla="*/ 0 h 550"/>
                <a:gd name="T38" fmla="*/ 244 w 552"/>
                <a:gd name="T39" fmla="*/ 4 h 550"/>
                <a:gd name="T40" fmla="*/ 222 w 552"/>
                <a:gd name="T41" fmla="*/ 27 h 550"/>
                <a:gd name="T42" fmla="*/ 217 w 552"/>
                <a:gd name="T43" fmla="*/ 59 h 550"/>
                <a:gd name="T44" fmla="*/ 191 w 552"/>
                <a:gd name="T45" fmla="*/ 72 h 550"/>
                <a:gd name="T46" fmla="*/ 163 w 552"/>
                <a:gd name="T47" fmla="*/ 82 h 550"/>
                <a:gd name="T48" fmla="*/ 139 w 552"/>
                <a:gd name="T49" fmla="*/ 61 h 550"/>
                <a:gd name="T50" fmla="*/ 113 w 552"/>
                <a:gd name="T51" fmla="*/ 59 h 550"/>
                <a:gd name="T52" fmla="*/ 71 w 552"/>
                <a:gd name="T53" fmla="*/ 90 h 550"/>
                <a:gd name="T54" fmla="*/ 58 w 552"/>
                <a:gd name="T55" fmla="*/ 112 h 550"/>
                <a:gd name="T56" fmla="*/ 61 w 552"/>
                <a:gd name="T57" fmla="*/ 138 h 550"/>
                <a:gd name="T58" fmla="*/ 81 w 552"/>
                <a:gd name="T59" fmla="*/ 163 h 550"/>
                <a:gd name="T60" fmla="*/ 71 w 552"/>
                <a:gd name="T61" fmla="*/ 190 h 550"/>
                <a:gd name="T62" fmla="*/ 56 w 552"/>
                <a:gd name="T63" fmla="*/ 216 h 550"/>
                <a:gd name="T64" fmla="*/ 27 w 552"/>
                <a:gd name="T65" fmla="*/ 221 h 550"/>
                <a:gd name="T66" fmla="*/ 3 w 552"/>
                <a:gd name="T67" fmla="*/ 243 h 550"/>
                <a:gd name="T68" fmla="*/ 0 w 552"/>
                <a:gd name="T69" fmla="*/ 288 h 550"/>
                <a:gd name="T70" fmla="*/ 13 w 552"/>
                <a:gd name="T71" fmla="*/ 319 h 550"/>
                <a:gd name="T72" fmla="*/ 45 w 552"/>
                <a:gd name="T73" fmla="*/ 332 h 550"/>
                <a:gd name="T74" fmla="*/ 61 w 552"/>
                <a:gd name="T75" fmla="*/ 337 h 550"/>
                <a:gd name="T76" fmla="*/ 81 w 552"/>
                <a:gd name="T77" fmla="*/ 382 h 550"/>
                <a:gd name="T78" fmla="*/ 71 w 552"/>
                <a:gd name="T79" fmla="*/ 397 h 550"/>
                <a:gd name="T80" fmla="*/ 58 w 552"/>
                <a:gd name="T81" fmla="*/ 427 h 550"/>
                <a:gd name="T82" fmla="*/ 66 w 552"/>
                <a:gd name="T83" fmla="*/ 451 h 550"/>
                <a:gd name="T84" fmla="*/ 99 w 552"/>
                <a:gd name="T85" fmla="*/ 484 h 550"/>
                <a:gd name="T86" fmla="*/ 123 w 552"/>
                <a:gd name="T87" fmla="*/ 492 h 550"/>
                <a:gd name="T88" fmla="*/ 154 w 552"/>
                <a:gd name="T89" fmla="*/ 479 h 550"/>
                <a:gd name="T90" fmla="*/ 168 w 552"/>
                <a:gd name="T91" fmla="*/ 469 h 550"/>
                <a:gd name="T92" fmla="*/ 214 w 552"/>
                <a:gd name="T93" fmla="*/ 489 h 550"/>
                <a:gd name="T94" fmla="*/ 217 w 552"/>
                <a:gd name="T95" fmla="*/ 505 h 550"/>
                <a:gd name="T96" fmla="*/ 230 w 552"/>
                <a:gd name="T97" fmla="*/ 537 h 550"/>
                <a:gd name="T98" fmla="*/ 262 w 552"/>
                <a:gd name="T99" fmla="*/ 550 h 550"/>
                <a:gd name="T100" fmla="*/ 308 w 552"/>
                <a:gd name="T101" fmla="*/ 545 h 550"/>
                <a:gd name="T102" fmla="*/ 330 w 552"/>
                <a:gd name="T103" fmla="*/ 522 h 550"/>
                <a:gd name="T104" fmla="*/ 334 w 552"/>
                <a:gd name="T105" fmla="*/ 492 h 550"/>
                <a:gd name="T106" fmla="*/ 361 w 552"/>
                <a:gd name="T107" fmla="*/ 479 h 550"/>
                <a:gd name="T108" fmla="*/ 389 w 552"/>
                <a:gd name="T109" fmla="*/ 469 h 550"/>
                <a:gd name="T110" fmla="*/ 413 w 552"/>
                <a:gd name="T111" fmla="*/ 489 h 550"/>
                <a:gd name="T112" fmla="*/ 439 w 552"/>
                <a:gd name="T113" fmla="*/ 490 h 550"/>
                <a:gd name="T114" fmla="*/ 481 w 552"/>
                <a:gd name="T115" fmla="*/ 459 h 550"/>
                <a:gd name="T116" fmla="*/ 492 w 552"/>
                <a:gd name="T117" fmla="*/ 437 h 550"/>
                <a:gd name="T118" fmla="*/ 491 w 552"/>
                <a:gd name="T119" fmla="*/ 411 h 550"/>
                <a:gd name="T120" fmla="*/ 470 w 552"/>
                <a:gd name="T121" fmla="*/ 387 h 550"/>
                <a:gd name="T122" fmla="*/ 479 w 552"/>
                <a:gd name="T123" fmla="*/ 358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2" h="550">
                  <a:moveTo>
                    <a:pt x="486" y="337"/>
                  </a:moveTo>
                  <a:lnTo>
                    <a:pt x="486" y="337"/>
                  </a:lnTo>
                  <a:lnTo>
                    <a:pt x="489" y="334"/>
                  </a:lnTo>
                  <a:lnTo>
                    <a:pt x="492" y="332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517" y="332"/>
                  </a:lnTo>
                  <a:lnTo>
                    <a:pt x="525" y="329"/>
                  </a:lnTo>
                  <a:lnTo>
                    <a:pt x="531" y="326"/>
                  </a:lnTo>
                  <a:lnTo>
                    <a:pt x="539" y="319"/>
                  </a:lnTo>
                  <a:lnTo>
                    <a:pt x="544" y="313"/>
                  </a:lnTo>
                  <a:lnTo>
                    <a:pt x="547" y="306"/>
                  </a:lnTo>
                  <a:lnTo>
                    <a:pt x="551" y="298"/>
                  </a:lnTo>
                  <a:lnTo>
                    <a:pt x="552" y="288"/>
                  </a:lnTo>
                  <a:lnTo>
                    <a:pt x="552" y="261"/>
                  </a:lnTo>
                  <a:lnTo>
                    <a:pt x="552" y="261"/>
                  </a:lnTo>
                  <a:lnTo>
                    <a:pt x="551" y="251"/>
                  </a:lnTo>
                  <a:lnTo>
                    <a:pt x="547" y="243"/>
                  </a:lnTo>
                  <a:lnTo>
                    <a:pt x="544" y="237"/>
                  </a:lnTo>
                  <a:lnTo>
                    <a:pt x="539" y="229"/>
                  </a:lnTo>
                  <a:lnTo>
                    <a:pt x="531" y="224"/>
                  </a:lnTo>
                  <a:lnTo>
                    <a:pt x="525" y="221"/>
                  </a:lnTo>
                  <a:lnTo>
                    <a:pt x="517" y="217"/>
                  </a:lnTo>
                  <a:lnTo>
                    <a:pt x="507" y="216"/>
                  </a:lnTo>
                  <a:lnTo>
                    <a:pt x="491" y="216"/>
                  </a:lnTo>
                  <a:lnTo>
                    <a:pt x="491" y="216"/>
                  </a:lnTo>
                  <a:lnTo>
                    <a:pt x="487" y="216"/>
                  </a:lnTo>
                  <a:lnTo>
                    <a:pt x="486" y="213"/>
                  </a:lnTo>
                  <a:lnTo>
                    <a:pt x="486" y="213"/>
                  </a:lnTo>
                  <a:lnTo>
                    <a:pt x="478" y="192"/>
                  </a:lnTo>
                  <a:lnTo>
                    <a:pt x="468" y="171"/>
                  </a:lnTo>
                  <a:lnTo>
                    <a:pt x="468" y="171"/>
                  </a:lnTo>
                  <a:lnTo>
                    <a:pt x="468" y="167"/>
                  </a:lnTo>
                  <a:lnTo>
                    <a:pt x="470" y="164"/>
                  </a:lnTo>
                  <a:lnTo>
                    <a:pt x="481" y="153"/>
                  </a:lnTo>
                  <a:lnTo>
                    <a:pt x="481" y="153"/>
                  </a:lnTo>
                  <a:lnTo>
                    <a:pt x="486" y="146"/>
                  </a:lnTo>
                  <a:lnTo>
                    <a:pt x="491" y="138"/>
                  </a:lnTo>
                  <a:lnTo>
                    <a:pt x="492" y="130"/>
                  </a:lnTo>
                  <a:lnTo>
                    <a:pt x="494" y="122"/>
                  </a:lnTo>
                  <a:lnTo>
                    <a:pt x="494" y="122"/>
                  </a:lnTo>
                  <a:lnTo>
                    <a:pt x="492" y="112"/>
                  </a:lnTo>
                  <a:lnTo>
                    <a:pt x="491" y="104"/>
                  </a:lnTo>
                  <a:lnTo>
                    <a:pt x="486" y="98"/>
                  </a:lnTo>
                  <a:lnTo>
                    <a:pt x="481" y="90"/>
                  </a:lnTo>
                  <a:lnTo>
                    <a:pt x="460" y="71"/>
                  </a:lnTo>
                  <a:lnTo>
                    <a:pt x="460" y="71"/>
                  </a:lnTo>
                  <a:lnTo>
                    <a:pt x="453" y="66"/>
                  </a:lnTo>
                  <a:lnTo>
                    <a:pt x="447" y="61"/>
                  </a:lnTo>
                  <a:lnTo>
                    <a:pt x="439" y="59"/>
                  </a:lnTo>
                  <a:lnTo>
                    <a:pt x="429" y="58"/>
                  </a:lnTo>
                  <a:lnTo>
                    <a:pt x="429" y="58"/>
                  </a:lnTo>
                  <a:lnTo>
                    <a:pt x="421" y="59"/>
                  </a:lnTo>
                  <a:lnTo>
                    <a:pt x="413" y="61"/>
                  </a:lnTo>
                  <a:lnTo>
                    <a:pt x="405" y="66"/>
                  </a:lnTo>
                  <a:lnTo>
                    <a:pt x="398" y="71"/>
                  </a:lnTo>
                  <a:lnTo>
                    <a:pt x="387" y="82"/>
                  </a:lnTo>
                  <a:lnTo>
                    <a:pt x="387" y="82"/>
                  </a:lnTo>
                  <a:lnTo>
                    <a:pt x="384" y="83"/>
                  </a:lnTo>
                  <a:lnTo>
                    <a:pt x="379" y="83"/>
                  </a:lnTo>
                  <a:lnTo>
                    <a:pt x="379" y="83"/>
                  </a:lnTo>
                  <a:lnTo>
                    <a:pt x="359" y="74"/>
                  </a:lnTo>
                  <a:lnTo>
                    <a:pt x="338" y="66"/>
                  </a:lnTo>
                  <a:lnTo>
                    <a:pt x="338" y="66"/>
                  </a:lnTo>
                  <a:lnTo>
                    <a:pt x="335" y="64"/>
                  </a:lnTo>
                  <a:lnTo>
                    <a:pt x="334" y="61"/>
                  </a:lnTo>
                  <a:lnTo>
                    <a:pt x="334" y="45"/>
                  </a:lnTo>
                  <a:lnTo>
                    <a:pt x="334" y="45"/>
                  </a:lnTo>
                  <a:lnTo>
                    <a:pt x="334" y="35"/>
                  </a:lnTo>
                  <a:lnTo>
                    <a:pt x="330" y="27"/>
                  </a:lnTo>
                  <a:lnTo>
                    <a:pt x="327" y="19"/>
                  </a:lnTo>
                  <a:lnTo>
                    <a:pt x="321" y="12"/>
                  </a:lnTo>
                  <a:lnTo>
                    <a:pt x="314" y="8"/>
                  </a:lnTo>
                  <a:lnTo>
                    <a:pt x="308" y="4"/>
                  </a:lnTo>
                  <a:lnTo>
                    <a:pt x="299" y="1"/>
                  </a:lnTo>
                  <a:lnTo>
                    <a:pt x="290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53" y="1"/>
                  </a:lnTo>
                  <a:lnTo>
                    <a:pt x="244" y="4"/>
                  </a:lnTo>
                  <a:lnTo>
                    <a:pt x="236" y="8"/>
                  </a:lnTo>
                  <a:lnTo>
                    <a:pt x="230" y="12"/>
                  </a:lnTo>
                  <a:lnTo>
                    <a:pt x="225" y="19"/>
                  </a:lnTo>
                  <a:lnTo>
                    <a:pt x="222" y="27"/>
                  </a:lnTo>
                  <a:lnTo>
                    <a:pt x="218" y="35"/>
                  </a:lnTo>
                  <a:lnTo>
                    <a:pt x="217" y="45"/>
                  </a:lnTo>
                  <a:lnTo>
                    <a:pt x="217" y="59"/>
                  </a:lnTo>
                  <a:lnTo>
                    <a:pt x="217" y="59"/>
                  </a:lnTo>
                  <a:lnTo>
                    <a:pt x="217" y="62"/>
                  </a:lnTo>
                  <a:lnTo>
                    <a:pt x="214" y="66"/>
                  </a:lnTo>
                  <a:lnTo>
                    <a:pt x="214" y="66"/>
                  </a:lnTo>
                  <a:lnTo>
                    <a:pt x="191" y="72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67" y="83"/>
                  </a:lnTo>
                  <a:lnTo>
                    <a:pt x="163" y="82"/>
                  </a:lnTo>
                  <a:lnTo>
                    <a:pt x="154" y="71"/>
                  </a:lnTo>
                  <a:lnTo>
                    <a:pt x="154" y="71"/>
                  </a:lnTo>
                  <a:lnTo>
                    <a:pt x="147" y="66"/>
                  </a:lnTo>
                  <a:lnTo>
                    <a:pt x="139" y="61"/>
                  </a:lnTo>
                  <a:lnTo>
                    <a:pt x="131" y="59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13" y="59"/>
                  </a:lnTo>
                  <a:lnTo>
                    <a:pt x="105" y="61"/>
                  </a:lnTo>
                  <a:lnTo>
                    <a:pt x="99" y="66"/>
                  </a:lnTo>
                  <a:lnTo>
                    <a:pt x="90" y="71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66" y="98"/>
                  </a:lnTo>
                  <a:lnTo>
                    <a:pt x="61" y="104"/>
                  </a:lnTo>
                  <a:lnTo>
                    <a:pt x="58" y="112"/>
                  </a:lnTo>
                  <a:lnTo>
                    <a:pt x="58" y="122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61" y="138"/>
                  </a:lnTo>
                  <a:lnTo>
                    <a:pt x="66" y="146"/>
                  </a:lnTo>
                  <a:lnTo>
                    <a:pt x="71" y="153"/>
                  </a:lnTo>
                  <a:lnTo>
                    <a:pt x="81" y="163"/>
                  </a:lnTo>
                  <a:lnTo>
                    <a:pt x="81" y="163"/>
                  </a:lnTo>
                  <a:lnTo>
                    <a:pt x="82" y="166"/>
                  </a:lnTo>
                  <a:lnTo>
                    <a:pt x="81" y="169"/>
                  </a:lnTo>
                  <a:lnTo>
                    <a:pt x="81" y="169"/>
                  </a:lnTo>
                  <a:lnTo>
                    <a:pt x="71" y="190"/>
                  </a:lnTo>
                  <a:lnTo>
                    <a:pt x="63" y="213"/>
                  </a:lnTo>
                  <a:lnTo>
                    <a:pt x="63" y="213"/>
                  </a:lnTo>
                  <a:lnTo>
                    <a:pt x="61" y="216"/>
                  </a:lnTo>
                  <a:lnTo>
                    <a:pt x="56" y="216"/>
                  </a:lnTo>
                  <a:lnTo>
                    <a:pt x="45" y="216"/>
                  </a:lnTo>
                  <a:lnTo>
                    <a:pt x="45" y="216"/>
                  </a:lnTo>
                  <a:lnTo>
                    <a:pt x="35" y="217"/>
                  </a:lnTo>
                  <a:lnTo>
                    <a:pt x="27" y="221"/>
                  </a:lnTo>
                  <a:lnTo>
                    <a:pt x="19" y="224"/>
                  </a:lnTo>
                  <a:lnTo>
                    <a:pt x="13" y="229"/>
                  </a:lnTo>
                  <a:lnTo>
                    <a:pt x="8" y="237"/>
                  </a:lnTo>
                  <a:lnTo>
                    <a:pt x="3" y="243"/>
                  </a:lnTo>
                  <a:lnTo>
                    <a:pt x="1" y="251"/>
                  </a:lnTo>
                  <a:lnTo>
                    <a:pt x="0" y="261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1" y="298"/>
                  </a:lnTo>
                  <a:lnTo>
                    <a:pt x="3" y="306"/>
                  </a:lnTo>
                  <a:lnTo>
                    <a:pt x="8" y="313"/>
                  </a:lnTo>
                  <a:lnTo>
                    <a:pt x="13" y="319"/>
                  </a:lnTo>
                  <a:lnTo>
                    <a:pt x="19" y="326"/>
                  </a:lnTo>
                  <a:lnTo>
                    <a:pt x="27" y="329"/>
                  </a:lnTo>
                  <a:lnTo>
                    <a:pt x="35" y="332"/>
                  </a:lnTo>
                  <a:lnTo>
                    <a:pt x="45" y="332"/>
                  </a:lnTo>
                  <a:lnTo>
                    <a:pt x="56" y="332"/>
                  </a:lnTo>
                  <a:lnTo>
                    <a:pt x="56" y="332"/>
                  </a:lnTo>
                  <a:lnTo>
                    <a:pt x="60" y="334"/>
                  </a:lnTo>
                  <a:lnTo>
                    <a:pt x="61" y="337"/>
                  </a:lnTo>
                  <a:lnTo>
                    <a:pt x="61" y="337"/>
                  </a:lnTo>
                  <a:lnTo>
                    <a:pt x="69" y="359"/>
                  </a:lnTo>
                  <a:lnTo>
                    <a:pt x="81" y="382"/>
                  </a:lnTo>
                  <a:lnTo>
                    <a:pt x="81" y="382"/>
                  </a:lnTo>
                  <a:lnTo>
                    <a:pt x="81" y="385"/>
                  </a:lnTo>
                  <a:lnTo>
                    <a:pt x="79" y="388"/>
                  </a:lnTo>
                  <a:lnTo>
                    <a:pt x="71" y="397"/>
                  </a:lnTo>
                  <a:lnTo>
                    <a:pt x="71" y="397"/>
                  </a:lnTo>
                  <a:lnTo>
                    <a:pt x="66" y="403"/>
                  </a:lnTo>
                  <a:lnTo>
                    <a:pt x="61" y="411"/>
                  </a:lnTo>
                  <a:lnTo>
                    <a:pt x="58" y="419"/>
                  </a:lnTo>
                  <a:lnTo>
                    <a:pt x="58" y="427"/>
                  </a:lnTo>
                  <a:lnTo>
                    <a:pt x="58" y="427"/>
                  </a:lnTo>
                  <a:lnTo>
                    <a:pt x="58" y="437"/>
                  </a:lnTo>
                  <a:lnTo>
                    <a:pt x="61" y="445"/>
                  </a:lnTo>
                  <a:lnTo>
                    <a:pt x="66" y="451"/>
                  </a:lnTo>
                  <a:lnTo>
                    <a:pt x="71" y="459"/>
                  </a:lnTo>
                  <a:lnTo>
                    <a:pt x="90" y="479"/>
                  </a:lnTo>
                  <a:lnTo>
                    <a:pt x="90" y="479"/>
                  </a:lnTo>
                  <a:lnTo>
                    <a:pt x="99" y="484"/>
                  </a:lnTo>
                  <a:lnTo>
                    <a:pt x="105" y="489"/>
                  </a:lnTo>
                  <a:lnTo>
                    <a:pt x="113" y="490"/>
                  </a:lnTo>
                  <a:lnTo>
                    <a:pt x="123" y="492"/>
                  </a:lnTo>
                  <a:lnTo>
                    <a:pt x="123" y="492"/>
                  </a:lnTo>
                  <a:lnTo>
                    <a:pt x="131" y="490"/>
                  </a:lnTo>
                  <a:lnTo>
                    <a:pt x="139" y="489"/>
                  </a:lnTo>
                  <a:lnTo>
                    <a:pt x="147" y="484"/>
                  </a:lnTo>
                  <a:lnTo>
                    <a:pt x="154" y="479"/>
                  </a:lnTo>
                  <a:lnTo>
                    <a:pt x="162" y="471"/>
                  </a:lnTo>
                  <a:lnTo>
                    <a:pt x="162" y="471"/>
                  </a:lnTo>
                  <a:lnTo>
                    <a:pt x="165" y="469"/>
                  </a:lnTo>
                  <a:lnTo>
                    <a:pt x="168" y="469"/>
                  </a:lnTo>
                  <a:lnTo>
                    <a:pt x="168" y="469"/>
                  </a:lnTo>
                  <a:lnTo>
                    <a:pt x="191" y="480"/>
                  </a:lnTo>
                  <a:lnTo>
                    <a:pt x="214" y="489"/>
                  </a:lnTo>
                  <a:lnTo>
                    <a:pt x="214" y="489"/>
                  </a:lnTo>
                  <a:lnTo>
                    <a:pt x="217" y="490"/>
                  </a:lnTo>
                  <a:lnTo>
                    <a:pt x="217" y="493"/>
                  </a:lnTo>
                  <a:lnTo>
                    <a:pt x="217" y="505"/>
                  </a:lnTo>
                  <a:lnTo>
                    <a:pt x="217" y="505"/>
                  </a:lnTo>
                  <a:lnTo>
                    <a:pt x="218" y="514"/>
                  </a:lnTo>
                  <a:lnTo>
                    <a:pt x="222" y="522"/>
                  </a:lnTo>
                  <a:lnTo>
                    <a:pt x="225" y="530"/>
                  </a:lnTo>
                  <a:lnTo>
                    <a:pt x="230" y="537"/>
                  </a:lnTo>
                  <a:lnTo>
                    <a:pt x="236" y="542"/>
                  </a:lnTo>
                  <a:lnTo>
                    <a:pt x="244" y="545"/>
                  </a:lnTo>
                  <a:lnTo>
                    <a:pt x="253" y="548"/>
                  </a:lnTo>
                  <a:lnTo>
                    <a:pt x="262" y="550"/>
                  </a:lnTo>
                  <a:lnTo>
                    <a:pt x="290" y="550"/>
                  </a:lnTo>
                  <a:lnTo>
                    <a:pt x="290" y="550"/>
                  </a:lnTo>
                  <a:lnTo>
                    <a:pt x="299" y="548"/>
                  </a:lnTo>
                  <a:lnTo>
                    <a:pt x="308" y="545"/>
                  </a:lnTo>
                  <a:lnTo>
                    <a:pt x="314" y="542"/>
                  </a:lnTo>
                  <a:lnTo>
                    <a:pt x="321" y="537"/>
                  </a:lnTo>
                  <a:lnTo>
                    <a:pt x="327" y="530"/>
                  </a:lnTo>
                  <a:lnTo>
                    <a:pt x="330" y="522"/>
                  </a:lnTo>
                  <a:lnTo>
                    <a:pt x="334" y="514"/>
                  </a:lnTo>
                  <a:lnTo>
                    <a:pt x="334" y="505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5" y="489"/>
                  </a:lnTo>
                  <a:lnTo>
                    <a:pt x="338" y="487"/>
                  </a:lnTo>
                  <a:lnTo>
                    <a:pt x="338" y="487"/>
                  </a:lnTo>
                  <a:lnTo>
                    <a:pt x="361" y="479"/>
                  </a:lnTo>
                  <a:lnTo>
                    <a:pt x="382" y="468"/>
                  </a:lnTo>
                  <a:lnTo>
                    <a:pt x="382" y="468"/>
                  </a:lnTo>
                  <a:lnTo>
                    <a:pt x="385" y="468"/>
                  </a:lnTo>
                  <a:lnTo>
                    <a:pt x="389" y="469"/>
                  </a:lnTo>
                  <a:lnTo>
                    <a:pt x="398" y="479"/>
                  </a:lnTo>
                  <a:lnTo>
                    <a:pt x="398" y="479"/>
                  </a:lnTo>
                  <a:lnTo>
                    <a:pt x="405" y="484"/>
                  </a:lnTo>
                  <a:lnTo>
                    <a:pt x="413" y="489"/>
                  </a:lnTo>
                  <a:lnTo>
                    <a:pt x="421" y="490"/>
                  </a:lnTo>
                  <a:lnTo>
                    <a:pt x="429" y="492"/>
                  </a:lnTo>
                  <a:lnTo>
                    <a:pt x="429" y="492"/>
                  </a:lnTo>
                  <a:lnTo>
                    <a:pt x="439" y="490"/>
                  </a:lnTo>
                  <a:lnTo>
                    <a:pt x="447" y="489"/>
                  </a:lnTo>
                  <a:lnTo>
                    <a:pt x="453" y="484"/>
                  </a:lnTo>
                  <a:lnTo>
                    <a:pt x="460" y="479"/>
                  </a:lnTo>
                  <a:lnTo>
                    <a:pt x="481" y="459"/>
                  </a:lnTo>
                  <a:lnTo>
                    <a:pt x="481" y="459"/>
                  </a:lnTo>
                  <a:lnTo>
                    <a:pt x="486" y="451"/>
                  </a:lnTo>
                  <a:lnTo>
                    <a:pt x="491" y="445"/>
                  </a:lnTo>
                  <a:lnTo>
                    <a:pt x="492" y="437"/>
                  </a:lnTo>
                  <a:lnTo>
                    <a:pt x="494" y="427"/>
                  </a:lnTo>
                  <a:lnTo>
                    <a:pt x="494" y="427"/>
                  </a:lnTo>
                  <a:lnTo>
                    <a:pt x="492" y="419"/>
                  </a:lnTo>
                  <a:lnTo>
                    <a:pt x="491" y="411"/>
                  </a:lnTo>
                  <a:lnTo>
                    <a:pt x="486" y="403"/>
                  </a:lnTo>
                  <a:lnTo>
                    <a:pt x="481" y="397"/>
                  </a:lnTo>
                  <a:lnTo>
                    <a:pt x="470" y="387"/>
                  </a:lnTo>
                  <a:lnTo>
                    <a:pt x="470" y="387"/>
                  </a:lnTo>
                  <a:lnTo>
                    <a:pt x="468" y="384"/>
                  </a:lnTo>
                  <a:lnTo>
                    <a:pt x="470" y="379"/>
                  </a:lnTo>
                  <a:lnTo>
                    <a:pt x="470" y="379"/>
                  </a:lnTo>
                  <a:lnTo>
                    <a:pt x="479" y="358"/>
                  </a:lnTo>
                  <a:lnTo>
                    <a:pt x="486" y="3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6" name="Freeform 115"/>
            <p:cNvSpPr>
              <a:spLocks/>
            </p:cNvSpPr>
            <p:nvPr/>
          </p:nvSpPr>
          <p:spPr bwMode="auto">
            <a:xfrm>
              <a:off x="569913" y="4111626"/>
              <a:ext cx="376238" cy="374650"/>
            </a:xfrm>
            <a:custGeom>
              <a:avLst/>
              <a:gdLst>
                <a:gd name="T0" fmla="*/ 397 w 474"/>
                <a:gd name="T1" fmla="*/ 323 h 473"/>
                <a:gd name="T2" fmla="*/ 392 w 474"/>
                <a:gd name="T3" fmla="*/ 344 h 473"/>
                <a:gd name="T4" fmla="*/ 400 w 474"/>
                <a:gd name="T5" fmla="*/ 370 h 473"/>
                <a:gd name="T6" fmla="*/ 416 w 474"/>
                <a:gd name="T7" fmla="*/ 389 h 473"/>
                <a:gd name="T8" fmla="*/ 390 w 474"/>
                <a:gd name="T9" fmla="*/ 415 h 473"/>
                <a:gd name="T10" fmla="*/ 371 w 474"/>
                <a:gd name="T11" fmla="*/ 399 h 473"/>
                <a:gd name="T12" fmla="*/ 345 w 474"/>
                <a:gd name="T13" fmla="*/ 391 h 473"/>
                <a:gd name="T14" fmla="*/ 324 w 474"/>
                <a:gd name="T15" fmla="*/ 397 h 473"/>
                <a:gd name="T16" fmla="*/ 282 w 474"/>
                <a:gd name="T17" fmla="*/ 415 h 473"/>
                <a:gd name="T18" fmla="*/ 262 w 474"/>
                <a:gd name="T19" fmla="*/ 434 h 473"/>
                <a:gd name="T20" fmla="*/ 257 w 474"/>
                <a:gd name="T21" fmla="*/ 467 h 473"/>
                <a:gd name="T22" fmla="*/ 223 w 474"/>
                <a:gd name="T23" fmla="*/ 473 h 473"/>
                <a:gd name="T24" fmla="*/ 217 w 474"/>
                <a:gd name="T25" fmla="*/ 455 h 473"/>
                <a:gd name="T26" fmla="*/ 212 w 474"/>
                <a:gd name="T27" fmla="*/ 434 h 473"/>
                <a:gd name="T28" fmla="*/ 192 w 474"/>
                <a:gd name="T29" fmla="*/ 415 h 473"/>
                <a:gd name="T30" fmla="*/ 147 w 474"/>
                <a:gd name="T31" fmla="*/ 397 h 473"/>
                <a:gd name="T32" fmla="*/ 128 w 474"/>
                <a:gd name="T33" fmla="*/ 392 h 473"/>
                <a:gd name="T34" fmla="*/ 95 w 474"/>
                <a:gd name="T35" fmla="*/ 405 h 473"/>
                <a:gd name="T36" fmla="*/ 84 w 474"/>
                <a:gd name="T37" fmla="*/ 415 h 473"/>
                <a:gd name="T38" fmla="*/ 60 w 474"/>
                <a:gd name="T39" fmla="*/ 394 h 473"/>
                <a:gd name="T40" fmla="*/ 68 w 474"/>
                <a:gd name="T41" fmla="*/ 378 h 473"/>
                <a:gd name="T42" fmla="*/ 77 w 474"/>
                <a:gd name="T43" fmla="*/ 360 h 473"/>
                <a:gd name="T44" fmla="*/ 77 w 474"/>
                <a:gd name="T45" fmla="*/ 333 h 473"/>
                <a:gd name="T46" fmla="*/ 60 w 474"/>
                <a:gd name="T47" fmla="*/ 288 h 473"/>
                <a:gd name="T48" fmla="*/ 48 w 474"/>
                <a:gd name="T49" fmla="*/ 270 h 473"/>
                <a:gd name="T50" fmla="*/ 24 w 474"/>
                <a:gd name="T51" fmla="*/ 257 h 473"/>
                <a:gd name="T52" fmla="*/ 1 w 474"/>
                <a:gd name="T53" fmla="*/ 255 h 473"/>
                <a:gd name="T54" fmla="*/ 1 w 474"/>
                <a:gd name="T55" fmla="*/ 218 h 473"/>
                <a:gd name="T56" fmla="*/ 26 w 474"/>
                <a:gd name="T57" fmla="*/ 216 h 473"/>
                <a:gd name="T58" fmla="*/ 50 w 474"/>
                <a:gd name="T59" fmla="*/ 204 h 473"/>
                <a:gd name="T60" fmla="*/ 61 w 474"/>
                <a:gd name="T61" fmla="*/ 186 h 473"/>
                <a:gd name="T62" fmla="*/ 79 w 474"/>
                <a:gd name="T63" fmla="*/ 142 h 473"/>
                <a:gd name="T64" fmla="*/ 79 w 474"/>
                <a:gd name="T65" fmla="*/ 115 h 473"/>
                <a:gd name="T66" fmla="*/ 60 w 474"/>
                <a:gd name="T67" fmla="*/ 87 h 473"/>
                <a:gd name="T68" fmla="*/ 79 w 474"/>
                <a:gd name="T69" fmla="*/ 60 h 473"/>
                <a:gd name="T70" fmla="*/ 98 w 474"/>
                <a:gd name="T71" fmla="*/ 70 h 473"/>
                <a:gd name="T72" fmla="*/ 116 w 474"/>
                <a:gd name="T73" fmla="*/ 81 h 473"/>
                <a:gd name="T74" fmla="*/ 144 w 474"/>
                <a:gd name="T75" fmla="*/ 81 h 473"/>
                <a:gd name="T76" fmla="*/ 184 w 474"/>
                <a:gd name="T77" fmla="*/ 63 h 473"/>
                <a:gd name="T78" fmla="*/ 204 w 474"/>
                <a:gd name="T79" fmla="*/ 53 h 473"/>
                <a:gd name="T80" fmla="*/ 217 w 474"/>
                <a:gd name="T81" fmla="*/ 29 h 473"/>
                <a:gd name="T82" fmla="*/ 218 w 474"/>
                <a:gd name="T83" fmla="*/ 2 h 473"/>
                <a:gd name="T84" fmla="*/ 256 w 474"/>
                <a:gd name="T85" fmla="*/ 2 h 473"/>
                <a:gd name="T86" fmla="*/ 257 w 474"/>
                <a:gd name="T87" fmla="*/ 29 h 473"/>
                <a:gd name="T88" fmla="*/ 270 w 474"/>
                <a:gd name="T89" fmla="*/ 53 h 473"/>
                <a:gd name="T90" fmla="*/ 288 w 474"/>
                <a:gd name="T91" fmla="*/ 65 h 473"/>
                <a:gd name="T92" fmla="*/ 329 w 474"/>
                <a:gd name="T93" fmla="*/ 83 h 473"/>
                <a:gd name="T94" fmla="*/ 356 w 474"/>
                <a:gd name="T95" fmla="*/ 83 h 473"/>
                <a:gd name="T96" fmla="*/ 387 w 474"/>
                <a:gd name="T97" fmla="*/ 60 h 473"/>
                <a:gd name="T98" fmla="*/ 414 w 474"/>
                <a:gd name="T99" fmla="*/ 79 h 473"/>
                <a:gd name="T100" fmla="*/ 403 w 474"/>
                <a:gd name="T101" fmla="*/ 100 h 473"/>
                <a:gd name="T102" fmla="*/ 392 w 474"/>
                <a:gd name="T103" fmla="*/ 118 h 473"/>
                <a:gd name="T104" fmla="*/ 392 w 474"/>
                <a:gd name="T105" fmla="*/ 145 h 473"/>
                <a:gd name="T106" fmla="*/ 410 w 474"/>
                <a:gd name="T107" fmla="*/ 186 h 473"/>
                <a:gd name="T108" fmla="*/ 421 w 474"/>
                <a:gd name="T109" fmla="*/ 204 h 473"/>
                <a:gd name="T110" fmla="*/ 445 w 474"/>
                <a:gd name="T111" fmla="*/ 216 h 473"/>
                <a:gd name="T112" fmla="*/ 473 w 474"/>
                <a:gd name="T113" fmla="*/ 218 h 473"/>
                <a:gd name="T114" fmla="*/ 473 w 474"/>
                <a:gd name="T115" fmla="*/ 255 h 473"/>
                <a:gd name="T116" fmla="*/ 445 w 474"/>
                <a:gd name="T117" fmla="*/ 257 h 473"/>
                <a:gd name="T118" fmla="*/ 421 w 474"/>
                <a:gd name="T119" fmla="*/ 27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4" h="473">
                  <a:moveTo>
                    <a:pt x="411" y="288"/>
                  </a:moveTo>
                  <a:lnTo>
                    <a:pt x="411" y="288"/>
                  </a:lnTo>
                  <a:lnTo>
                    <a:pt x="405" y="307"/>
                  </a:lnTo>
                  <a:lnTo>
                    <a:pt x="397" y="323"/>
                  </a:lnTo>
                  <a:lnTo>
                    <a:pt x="397" y="323"/>
                  </a:lnTo>
                  <a:lnTo>
                    <a:pt x="393" y="329"/>
                  </a:lnTo>
                  <a:lnTo>
                    <a:pt x="392" y="338"/>
                  </a:lnTo>
                  <a:lnTo>
                    <a:pt x="392" y="344"/>
                  </a:lnTo>
                  <a:lnTo>
                    <a:pt x="392" y="350"/>
                  </a:lnTo>
                  <a:lnTo>
                    <a:pt x="393" y="357"/>
                  </a:lnTo>
                  <a:lnTo>
                    <a:pt x="395" y="363"/>
                  </a:lnTo>
                  <a:lnTo>
                    <a:pt x="400" y="370"/>
                  </a:lnTo>
                  <a:lnTo>
                    <a:pt x="405" y="375"/>
                  </a:lnTo>
                  <a:lnTo>
                    <a:pt x="414" y="386"/>
                  </a:lnTo>
                  <a:lnTo>
                    <a:pt x="414" y="386"/>
                  </a:lnTo>
                  <a:lnTo>
                    <a:pt x="416" y="389"/>
                  </a:lnTo>
                  <a:lnTo>
                    <a:pt x="414" y="394"/>
                  </a:lnTo>
                  <a:lnTo>
                    <a:pt x="395" y="413"/>
                  </a:lnTo>
                  <a:lnTo>
                    <a:pt x="395" y="413"/>
                  </a:lnTo>
                  <a:lnTo>
                    <a:pt x="390" y="415"/>
                  </a:lnTo>
                  <a:lnTo>
                    <a:pt x="387" y="413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1" y="399"/>
                  </a:lnTo>
                  <a:lnTo>
                    <a:pt x="366" y="396"/>
                  </a:lnTo>
                  <a:lnTo>
                    <a:pt x="359" y="394"/>
                  </a:lnTo>
                  <a:lnTo>
                    <a:pt x="351" y="392"/>
                  </a:lnTo>
                  <a:lnTo>
                    <a:pt x="345" y="391"/>
                  </a:lnTo>
                  <a:lnTo>
                    <a:pt x="338" y="392"/>
                  </a:lnTo>
                  <a:lnTo>
                    <a:pt x="330" y="394"/>
                  </a:lnTo>
                  <a:lnTo>
                    <a:pt x="324" y="397"/>
                  </a:lnTo>
                  <a:lnTo>
                    <a:pt x="324" y="397"/>
                  </a:lnTo>
                  <a:lnTo>
                    <a:pt x="306" y="405"/>
                  </a:lnTo>
                  <a:lnTo>
                    <a:pt x="288" y="412"/>
                  </a:lnTo>
                  <a:lnTo>
                    <a:pt x="288" y="412"/>
                  </a:lnTo>
                  <a:lnTo>
                    <a:pt x="282" y="415"/>
                  </a:lnTo>
                  <a:lnTo>
                    <a:pt x="275" y="418"/>
                  </a:lnTo>
                  <a:lnTo>
                    <a:pt x="270" y="423"/>
                  </a:lnTo>
                  <a:lnTo>
                    <a:pt x="265" y="428"/>
                  </a:lnTo>
                  <a:lnTo>
                    <a:pt x="262" y="434"/>
                  </a:lnTo>
                  <a:lnTo>
                    <a:pt x="259" y="441"/>
                  </a:lnTo>
                  <a:lnTo>
                    <a:pt x="257" y="447"/>
                  </a:lnTo>
                  <a:lnTo>
                    <a:pt x="257" y="454"/>
                  </a:lnTo>
                  <a:lnTo>
                    <a:pt x="257" y="467"/>
                  </a:lnTo>
                  <a:lnTo>
                    <a:pt x="257" y="467"/>
                  </a:lnTo>
                  <a:lnTo>
                    <a:pt x="256" y="471"/>
                  </a:lnTo>
                  <a:lnTo>
                    <a:pt x="251" y="473"/>
                  </a:lnTo>
                  <a:lnTo>
                    <a:pt x="223" y="473"/>
                  </a:lnTo>
                  <a:lnTo>
                    <a:pt x="223" y="473"/>
                  </a:lnTo>
                  <a:lnTo>
                    <a:pt x="218" y="471"/>
                  </a:lnTo>
                  <a:lnTo>
                    <a:pt x="217" y="467"/>
                  </a:lnTo>
                  <a:lnTo>
                    <a:pt x="217" y="455"/>
                  </a:lnTo>
                  <a:lnTo>
                    <a:pt x="217" y="455"/>
                  </a:lnTo>
                  <a:lnTo>
                    <a:pt x="217" y="449"/>
                  </a:lnTo>
                  <a:lnTo>
                    <a:pt x="215" y="441"/>
                  </a:lnTo>
                  <a:lnTo>
                    <a:pt x="212" y="434"/>
                  </a:lnTo>
                  <a:lnTo>
                    <a:pt x="209" y="430"/>
                  </a:lnTo>
                  <a:lnTo>
                    <a:pt x="204" y="423"/>
                  </a:lnTo>
                  <a:lnTo>
                    <a:pt x="197" y="420"/>
                  </a:lnTo>
                  <a:lnTo>
                    <a:pt x="192" y="415"/>
                  </a:lnTo>
                  <a:lnTo>
                    <a:pt x="184" y="413"/>
                  </a:lnTo>
                  <a:lnTo>
                    <a:pt x="184" y="413"/>
                  </a:lnTo>
                  <a:lnTo>
                    <a:pt x="167" y="407"/>
                  </a:lnTo>
                  <a:lnTo>
                    <a:pt x="147" y="397"/>
                  </a:lnTo>
                  <a:lnTo>
                    <a:pt x="147" y="397"/>
                  </a:lnTo>
                  <a:lnTo>
                    <a:pt x="137" y="394"/>
                  </a:lnTo>
                  <a:lnTo>
                    <a:pt x="128" y="392"/>
                  </a:lnTo>
                  <a:lnTo>
                    <a:pt x="128" y="392"/>
                  </a:lnTo>
                  <a:lnTo>
                    <a:pt x="118" y="394"/>
                  </a:lnTo>
                  <a:lnTo>
                    <a:pt x="110" y="396"/>
                  </a:lnTo>
                  <a:lnTo>
                    <a:pt x="102" y="400"/>
                  </a:lnTo>
                  <a:lnTo>
                    <a:pt x="95" y="405"/>
                  </a:lnTo>
                  <a:lnTo>
                    <a:pt x="87" y="413"/>
                  </a:lnTo>
                  <a:lnTo>
                    <a:pt x="87" y="413"/>
                  </a:lnTo>
                  <a:lnTo>
                    <a:pt x="85" y="415"/>
                  </a:lnTo>
                  <a:lnTo>
                    <a:pt x="84" y="415"/>
                  </a:lnTo>
                  <a:lnTo>
                    <a:pt x="84" y="415"/>
                  </a:lnTo>
                  <a:lnTo>
                    <a:pt x="81" y="415"/>
                  </a:lnTo>
                  <a:lnTo>
                    <a:pt x="79" y="413"/>
                  </a:lnTo>
                  <a:lnTo>
                    <a:pt x="60" y="394"/>
                  </a:lnTo>
                  <a:lnTo>
                    <a:pt x="60" y="394"/>
                  </a:lnTo>
                  <a:lnTo>
                    <a:pt x="58" y="389"/>
                  </a:lnTo>
                  <a:lnTo>
                    <a:pt x="60" y="386"/>
                  </a:lnTo>
                  <a:lnTo>
                    <a:pt x="68" y="378"/>
                  </a:lnTo>
                  <a:lnTo>
                    <a:pt x="68" y="378"/>
                  </a:lnTo>
                  <a:lnTo>
                    <a:pt x="73" y="371"/>
                  </a:lnTo>
                  <a:lnTo>
                    <a:pt x="76" y="367"/>
                  </a:lnTo>
                  <a:lnTo>
                    <a:pt x="77" y="360"/>
                  </a:lnTo>
                  <a:lnTo>
                    <a:pt x="79" y="352"/>
                  </a:lnTo>
                  <a:lnTo>
                    <a:pt x="81" y="346"/>
                  </a:lnTo>
                  <a:lnTo>
                    <a:pt x="79" y="339"/>
                  </a:lnTo>
                  <a:lnTo>
                    <a:pt x="77" y="333"/>
                  </a:lnTo>
                  <a:lnTo>
                    <a:pt x="74" y="326"/>
                  </a:lnTo>
                  <a:lnTo>
                    <a:pt x="74" y="326"/>
                  </a:lnTo>
                  <a:lnTo>
                    <a:pt x="66" y="307"/>
                  </a:lnTo>
                  <a:lnTo>
                    <a:pt x="60" y="288"/>
                  </a:lnTo>
                  <a:lnTo>
                    <a:pt x="60" y="288"/>
                  </a:lnTo>
                  <a:lnTo>
                    <a:pt x="56" y="281"/>
                  </a:lnTo>
                  <a:lnTo>
                    <a:pt x="53" y="275"/>
                  </a:lnTo>
                  <a:lnTo>
                    <a:pt x="48" y="270"/>
                  </a:lnTo>
                  <a:lnTo>
                    <a:pt x="43" y="265"/>
                  </a:lnTo>
                  <a:lnTo>
                    <a:pt x="38" y="262"/>
                  </a:lnTo>
                  <a:lnTo>
                    <a:pt x="32" y="258"/>
                  </a:lnTo>
                  <a:lnTo>
                    <a:pt x="24" y="257"/>
                  </a:lnTo>
                  <a:lnTo>
                    <a:pt x="17" y="257"/>
                  </a:lnTo>
                  <a:lnTo>
                    <a:pt x="6" y="257"/>
                  </a:lnTo>
                  <a:lnTo>
                    <a:pt x="6" y="257"/>
                  </a:lnTo>
                  <a:lnTo>
                    <a:pt x="1" y="255"/>
                  </a:lnTo>
                  <a:lnTo>
                    <a:pt x="0" y="25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18"/>
                  </a:lnTo>
                  <a:lnTo>
                    <a:pt x="6" y="216"/>
                  </a:lnTo>
                  <a:lnTo>
                    <a:pt x="17" y="216"/>
                  </a:lnTo>
                  <a:lnTo>
                    <a:pt x="17" y="216"/>
                  </a:lnTo>
                  <a:lnTo>
                    <a:pt x="26" y="216"/>
                  </a:lnTo>
                  <a:lnTo>
                    <a:pt x="32" y="215"/>
                  </a:lnTo>
                  <a:lnTo>
                    <a:pt x="38" y="212"/>
                  </a:lnTo>
                  <a:lnTo>
                    <a:pt x="45" y="208"/>
                  </a:lnTo>
                  <a:lnTo>
                    <a:pt x="50" y="204"/>
                  </a:lnTo>
                  <a:lnTo>
                    <a:pt x="55" y="199"/>
                  </a:lnTo>
                  <a:lnTo>
                    <a:pt x="58" y="192"/>
                  </a:lnTo>
                  <a:lnTo>
                    <a:pt x="61" y="186"/>
                  </a:lnTo>
                  <a:lnTo>
                    <a:pt x="61" y="186"/>
                  </a:lnTo>
                  <a:lnTo>
                    <a:pt x="68" y="168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9" y="142"/>
                  </a:lnTo>
                  <a:lnTo>
                    <a:pt x="81" y="136"/>
                  </a:lnTo>
                  <a:lnTo>
                    <a:pt x="82" y="129"/>
                  </a:lnTo>
                  <a:lnTo>
                    <a:pt x="81" y="123"/>
                  </a:lnTo>
                  <a:lnTo>
                    <a:pt x="79" y="115"/>
                  </a:lnTo>
                  <a:lnTo>
                    <a:pt x="77" y="108"/>
                  </a:lnTo>
                  <a:lnTo>
                    <a:pt x="73" y="102"/>
                  </a:lnTo>
                  <a:lnTo>
                    <a:pt x="69" y="9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58" y="84"/>
                  </a:lnTo>
                  <a:lnTo>
                    <a:pt x="60" y="79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84" y="58"/>
                  </a:lnTo>
                  <a:lnTo>
                    <a:pt x="87" y="60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103" y="74"/>
                  </a:lnTo>
                  <a:lnTo>
                    <a:pt x="110" y="78"/>
                  </a:lnTo>
                  <a:lnTo>
                    <a:pt x="116" y="81"/>
                  </a:lnTo>
                  <a:lnTo>
                    <a:pt x="123" y="83"/>
                  </a:lnTo>
                  <a:lnTo>
                    <a:pt x="129" y="83"/>
                  </a:lnTo>
                  <a:lnTo>
                    <a:pt x="136" y="83"/>
                  </a:lnTo>
                  <a:lnTo>
                    <a:pt x="144" y="81"/>
                  </a:lnTo>
                  <a:lnTo>
                    <a:pt x="150" y="78"/>
                  </a:lnTo>
                  <a:lnTo>
                    <a:pt x="150" y="78"/>
                  </a:lnTo>
                  <a:lnTo>
                    <a:pt x="167" y="70"/>
                  </a:lnTo>
                  <a:lnTo>
                    <a:pt x="184" y="63"/>
                  </a:lnTo>
                  <a:lnTo>
                    <a:pt x="184" y="63"/>
                  </a:lnTo>
                  <a:lnTo>
                    <a:pt x="192" y="62"/>
                  </a:lnTo>
                  <a:lnTo>
                    <a:pt x="197" y="58"/>
                  </a:lnTo>
                  <a:lnTo>
                    <a:pt x="204" y="53"/>
                  </a:lnTo>
                  <a:lnTo>
                    <a:pt x="209" y="49"/>
                  </a:lnTo>
                  <a:lnTo>
                    <a:pt x="212" y="42"/>
                  </a:lnTo>
                  <a:lnTo>
                    <a:pt x="215" y="36"/>
                  </a:lnTo>
                  <a:lnTo>
                    <a:pt x="217" y="29"/>
                  </a:lnTo>
                  <a:lnTo>
                    <a:pt x="217" y="21"/>
                  </a:lnTo>
                  <a:lnTo>
                    <a:pt x="217" y="7"/>
                  </a:lnTo>
                  <a:lnTo>
                    <a:pt x="217" y="7"/>
                  </a:lnTo>
                  <a:lnTo>
                    <a:pt x="218" y="2"/>
                  </a:lnTo>
                  <a:lnTo>
                    <a:pt x="223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6" y="2"/>
                  </a:lnTo>
                  <a:lnTo>
                    <a:pt x="257" y="7"/>
                  </a:lnTo>
                  <a:lnTo>
                    <a:pt x="257" y="23"/>
                  </a:lnTo>
                  <a:lnTo>
                    <a:pt x="257" y="23"/>
                  </a:lnTo>
                  <a:lnTo>
                    <a:pt x="257" y="29"/>
                  </a:lnTo>
                  <a:lnTo>
                    <a:pt x="259" y="37"/>
                  </a:lnTo>
                  <a:lnTo>
                    <a:pt x="262" y="42"/>
                  </a:lnTo>
                  <a:lnTo>
                    <a:pt x="265" y="49"/>
                  </a:lnTo>
                  <a:lnTo>
                    <a:pt x="270" y="53"/>
                  </a:lnTo>
                  <a:lnTo>
                    <a:pt x="275" y="58"/>
                  </a:lnTo>
                  <a:lnTo>
                    <a:pt x="282" y="62"/>
                  </a:lnTo>
                  <a:lnTo>
                    <a:pt x="288" y="65"/>
                  </a:lnTo>
                  <a:lnTo>
                    <a:pt x="288" y="65"/>
                  </a:lnTo>
                  <a:lnTo>
                    <a:pt x="306" y="71"/>
                  </a:lnTo>
                  <a:lnTo>
                    <a:pt x="322" y="79"/>
                  </a:lnTo>
                  <a:lnTo>
                    <a:pt x="322" y="79"/>
                  </a:lnTo>
                  <a:lnTo>
                    <a:pt x="329" y="83"/>
                  </a:lnTo>
                  <a:lnTo>
                    <a:pt x="335" y="84"/>
                  </a:lnTo>
                  <a:lnTo>
                    <a:pt x="343" y="84"/>
                  </a:lnTo>
                  <a:lnTo>
                    <a:pt x="350" y="84"/>
                  </a:lnTo>
                  <a:lnTo>
                    <a:pt x="356" y="83"/>
                  </a:lnTo>
                  <a:lnTo>
                    <a:pt x="363" y="79"/>
                  </a:lnTo>
                  <a:lnTo>
                    <a:pt x="369" y="76"/>
                  </a:lnTo>
                  <a:lnTo>
                    <a:pt x="374" y="71"/>
                  </a:lnTo>
                  <a:lnTo>
                    <a:pt x="387" y="60"/>
                  </a:lnTo>
                  <a:lnTo>
                    <a:pt x="387" y="60"/>
                  </a:lnTo>
                  <a:lnTo>
                    <a:pt x="390" y="58"/>
                  </a:lnTo>
                  <a:lnTo>
                    <a:pt x="395" y="60"/>
                  </a:lnTo>
                  <a:lnTo>
                    <a:pt x="414" y="79"/>
                  </a:lnTo>
                  <a:lnTo>
                    <a:pt x="414" y="79"/>
                  </a:lnTo>
                  <a:lnTo>
                    <a:pt x="416" y="84"/>
                  </a:lnTo>
                  <a:lnTo>
                    <a:pt x="414" y="87"/>
                  </a:lnTo>
                  <a:lnTo>
                    <a:pt x="403" y="100"/>
                  </a:lnTo>
                  <a:lnTo>
                    <a:pt x="403" y="100"/>
                  </a:lnTo>
                  <a:lnTo>
                    <a:pt x="398" y="105"/>
                  </a:lnTo>
                  <a:lnTo>
                    <a:pt x="395" y="112"/>
                  </a:lnTo>
                  <a:lnTo>
                    <a:pt x="392" y="118"/>
                  </a:lnTo>
                  <a:lnTo>
                    <a:pt x="390" y="125"/>
                  </a:lnTo>
                  <a:lnTo>
                    <a:pt x="390" y="131"/>
                  </a:lnTo>
                  <a:lnTo>
                    <a:pt x="390" y="137"/>
                  </a:lnTo>
                  <a:lnTo>
                    <a:pt x="392" y="145"/>
                  </a:lnTo>
                  <a:lnTo>
                    <a:pt x="395" y="152"/>
                  </a:lnTo>
                  <a:lnTo>
                    <a:pt x="395" y="152"/>
                  </a:lnTo>
                  <a:lnTo>
                    <a:pt x="403" y="168"/>
                  </a:lnTo>
                  <a:lnTo>
                    <a:pt x="410" y="186"/>
                  </a:lnTo>
                  <a:lnTo>
                    <a:pt x="410" y="186"/>
                  </a:lnTo>
                  <a:lnTo>
                    <a:pt x="413" y="192"/>
                  </a:lnTo>
                  <a:lnTo>
                    <a:pt x="416" y="199"/>
                  </a:lnTo>
                  <a:lnTo>
                    <a:pt x="421" y="204"/>
                  </a:lnTo>
                  <a:lnTo>
                    <a:pt x="426" y="208"/>
                  </a:lnTo>
                  <a:lnTo>
                    <a:pt x="431" y="212"/>
                  </a:lnTo>
                  <a:lnTo>
                    <a:pt x="437" y="215"/>
                  </a:lnTo>
                  <a:lnTo>
                    <a:pt x="445" y="216"/>
                  </a:lnTo>
                  <a:lnTo>
                    <a:pt x="452" y="216"/>
                  </a:lnTo>
                  <a:lnTo>
                    <a:pt x="468" y="216"/>
                  </a:lnTo>
                  <a:lnTo>
                    <a:pt x="468" y="216"/>
                  </a:lnTo>
                  <a:lnTo>
                    <a:pt x="473" y="218"/>
                  </a:lnTo>
                  <a:lnTo>
                    <a:pt x="474" y="223"/>
                  </a:lnTo>
                  <a:lnTo>
                    <a:pt x="474" y="250"/>
                  </a:lnTo>
                  <a:lnTo>
                    <a:pt x="474" y="250"/>
                  </a:lnTo>
                  <a:lnTo>
                    <a:pt x="473" y="255"/>
                  </a:lnTo>
                  <a:lnTo>
                    <a:pt x="468" y="257"/>
                  </a:lnTo>
                  <a:lnTo>
                    <a:pt x="453" y="257"/>
                  </a:lnTo>
                  <a:lnTo>
                    <a:pt x="453" y="257"/>
                  </a:lnTo>
                  <a:lnTo>
                    <a:pt x="445" y="257"/>
                  </a:lnTo>
                  <a:lnTo>
                    <a:pt x="439" y="258"/>
                  </a:lnTo>
                  <a:lnTo>
                    <a:pt x="432" y="262"/>
                  </a:lnTo>
                  <a:lnTo>
                    <a:pt x="426" y="265"/>
                  </a:lnTo>
                  <a:lnTo>
                    <a:pt x="421" y="270"/>
                  </a:lnTo>
                  <a:lnTo>
                    <a:pt x="416" y="276"/>
                  </a:lnTo>
                  <a:lnTo>
                    <a:pt x="413" y="281"/>
                  </a:lnTo>
                  <a:lnTo>
                    <a:pt x="411" y="2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7" name="Freeform 116"/>
            <p:cNvSpPr>
              <a:spLocks noEditPoints="1"/>
            </p:cNvSpPr>
            <p:nvPr/>
          </p:nvSpPr>
          <p:spPr bwMode="auto">
            <a:xfrm>
              <a:off x="646113" y="4187826"/>
              <a:ext cx="223838" cy="222250"/>
            </a:xfrm>
            <a:custGeom>
              <a:avLst/>
              <a:gdLst>
                <a:gd name="T0" fmla="*/ 139 w 280"/>
                <a:gd name="T1" fmla="*/ 0 h 279"/>
                <a:gd name="T2" fmla="*/ 112 w 280"/>
                <a:gd name="T3" fmla="*/ 3 h 279"/>
                <a:gd name="T4" fmla="*/ 86 w 280"/>
                <a:gd name="T5" fmla="*/ 11 h 279"/>
                <a:gd name="T6" fmla="*/ 61 w 280"/>
                <a:gd name="T7" fmla="*/ 24 h 279"/>
                <a:gd name="T8" fmla="*/ 40 w 280"/>
                <a:gd name="T9" fmla="*/ 40 h 279"/>
                <a:gd name="T10" fmla="*/ 24 w 280"/>
                <a:gd name="T11" fmla="*/ 61 h 279"/>
                <a:gd name="T12" fmla="*/ 11 w 280"/>
                <a:gd name="T13" fmla="*/ 86 h 279"/>
                <a:gd name="T14" fmla="*/ 3 w 280"/>
                <a:gd name="T15" fmla="*/ 111 h 279"/>
                <a:gd name="T16" fmla="*/ 0 w 280"/>
                <a:gd name="T17" fmla="*/ 139 h 279"/>
                <a:gd name="T18" fmla="*/ 1 w 280"/>
                <a:gd name="T19" fmla="*/ 153 h 279"/>
                <a:gd name="T20" fmla="*/ 6 w 280"/>
                <a:gd name="T21" fmla="*/ 181 h 279"/>
                <a:gd name="T22" fmla="*/ 18 w 280"/>
                <a:gd name="T23" fmla="*/ 207 h 279"/>
                <a:gd name="T24" fmla="*/ 32 w 280"/>
                <a:gd name="T25" fmla="*/ 228 h 279"/>
                <a:gd name="T26" fmla="*/ 52 w 280"/>
                <a:gd name="T27" fmla="*/ 247 h 279"/>
                <a:gd name="T28" fmla="*/ 73 w 280"/>
                <a:gd name="T29" fmla="*/ 262 h 279"/>
                <a:gd name="T30" fmla="*/ 99 w 280"/>
                <a:gd name="T31" fmla="*/ 273 h 279"/>
                <a:gd name="T32" fmla="*/ 126 w 280"/>
                <a:gd name="T33" fmla="*/ 278 h 279"/>
                <a:gd name="T34" fmla="*/ 139 w 280"/>
                <a:gd name="T35" fmla="*/ 279 h 279"/>
                <a:gd name="T36" fmla="*/ 168 w 280"/>
                <a:gd name="T37" fmla="*/ 276 h 279"/>
                <a:gd name="T38" fmla="*/ 194 w 280"/>
                <a:gd name="T39" fmla="*/ 268 h 279"/>
                <a:gd name="T40" fmla="*/ 219 w 280"/>
                <a:gd name="T41" fmla="*/ 255 h 279"/>
                <a:gd name="T42" fmla="*/ 238 w 280"/>
                <a:gd name="T43" fmla="*/ 237 h 279"/>
                <a:gd name="T44" fmla="*/ 256 w 280"/>
                <a:gd name="T45" fmla="*/ 218 h 279"/>
                <a:gd name="T46" fmla="*/ 269 w 280"/>
                <a:gd name="T47" fmla="*/ 194 h 279"/>
                <a:gd name="T48" fmla="*/ 277 w 280"/>
                <a:gd name="T49" fmla="*/ 168 h 279"/>
                <a:gd name="T50" fmla="*/ 280 w 280"/>
                <a:gd name="T51" fmla="*/ 139 h 279"/>
                <a:gd name="T52" fmla="*/ 279 w 280"/>
                <a:gd name="T53" fmla="*/ 126 h 279"/>
                <a:gd name="T54" fmla="*/ 274 w 280"/>
                <a:gd name="T55" fmla="*/ 99 h 279"/>
                <a:gd name="T56" fmla="*/ 262 w 280"/>
                <a:gd name="T57" fmla="*/ 73 h 279"/>
                <a:gd name="T58" fmla="*/ 248 w 280"/>
                <a:gd name="T59" fmla="*/ 52 h 279"/>
                <a:gd name="T60" fmla="*/ 228 w 280"/>
                <a:gd name="T61" fmla="*/ 32 h 279"/>
                <a:gd name="T62" fmla="*/ 207 w 280"/>
                <a:gd name="T63" fmla="*/ 18 h 279"/>
                <a:gd name="T64" fmla="*/ 181 w 280"/>
                <a:gd name="T65" fmla="*/ 7 h 279"/>
                <a:gd name="T66" fmla="*/ 154 w 280"/>
                <a:gd name="T67" fmla="*/ 2 h 279"/>
                <a:gd name="T68" fmla="*/ 139 w 280"/>
                <a:gd name="T69" fmla="*/ 241 h 279"/>
                <a:gd name="T70" fmla="*/ 129 w 280"/>
                <a:gd name="T71" fmla="*/ 241 h 279"/>
                <a:gd name="T72" fmla="*/ 110 w 280"/>
                <a:gd name="T73" fmla="*/ 236 h 279"/>
                <a:gd name="T74" fmla="*/ 82 w 280"/>
                <a:gd name="T75" fmla="*/ 223 h 279"/>
                <a:gd name="T76" fmla="*/ 55 w 280"/>
                <a:gd name="T77" fmla="*/ 195 h 279"/>
                <a:gd name="T78" fmla="*/ 44 w 280"/>
                <a:gd name="T79" fmla="*/ 170 h 279"/>
                <a:gd name="T80" fmla="*/ 39 w 280"/>
                <a:gd name="T81" fmla="*/ 150 h 279"/>
                <a:gd name="T82" fmla="*/ 39 w 280"/>
                <a:gd name="T83" fmla="*/ 139 h 279"/>
                <a:gd name="T84" fmla="*/ 40 w 280"/>
                <a:gd name="T85" fmla="*/ 119 h 279"/>
                <a:gd name="T86" fmla="*/ 47 w 280"/>
                <a:gd name="T87" fmla="*/ 100 h 279"/>
                <a:gd name="T88" fmla="*/ 68 w 280"/>
                <a:gd name="T89" fmla="*/ 68 h 279"/>
                <a:gd name="T90" fmla="*/ 100 w 280"/>
                <a:gd name="T91" fmla="*/ 47 h 279"/>
                <a:gd name="T92" fmla="*/ 120 w 280"/>
                <a:gd name="T93" fmla="*/ 40 h 279"/>
                <a:gd name="T94" fmla="*/ 139 w 280"/>
                <a:gd name="T95" fmla="*/ 39 h 279"/>
                <a:gd name="T96" fmla="*/ 151 w 280"/>
                <a:gd name="T97" fmla="*/ 39 h 279"/>
                <a:gd name="T98" fmla="*/ 170 w 280"/>
                <a:gd name="T99" fmla="*/ 44 h 279"/>
                <a:gd name="T100" fmla="*/ 196 w 280"/>
                <a:gd name="T101" fmla="*/ 57 h 279"/>
                <a:gd name="T102" fmla="*/ 223 w 280"/>
                <a:gd name="T103" fmla="*/ 82 h 279"/>
                <a:gd name="T104" fmla="*/ 236 w 280"/>
                <a:gd name="T105" fmla="*/ 110 h 279"/>
                <a:gd name="T106" fmla="*/ 241 w 280"/>
                <a:gd name="T107" fmla="*/ 129 h 279"/>
                <a:gd name="T108" fmla="*/ 241 w 280"/>
                <a:gd name="T109" fmla="*/ 139 h 279"/>
                <a:gd name="T110" fmla="*/ 240 w 280"/>
                <a:gd name="T111" fmla="*/ 160 h 279"/>
                <a:gd name="T112" fmla="*/ 233 w 280"/>
                <a:gd name="T113" fmla="*/ 179 h 279"/>
                <a:gd name="T114" fmla="*/ 212 w 280"/>
                <a:gd name="T115" fmla="*/ 211 h 279"/>
                <a:gd name="T116" fmla="*/ 180 w 280"/>
                <a:gd name="T117" fmla="*/ 232 h 279"/>
                <a:gd name="T118" fmla="*/ 160 w 280"/>
                <a:gd name="T119" fmla="*/ 239 h 279"/>
                <a:gd name="T120" fmla="*/ 139 w 280"/>
                <a:gd name="T121" fmla="*/ 24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0" h="279">
                  <a:moveTo>
                    <a:pt x="139" y="0"/>
                  </a:moveTo>
                  <a:lnTo>
                    <a:pt x="139" y="0"/>
                  </a:lnTo>
                  <a:lnTo>
                    <a:pt x="126" y="2"/>
                  </a:lnTo>
                  <a:lnTo>
                    <a:pt x="112" y="3"/>
                  </a:lnTo>
                  <a:lnTo>
                    <a:pt x="99" y="7"/>
                  </a:lnTo>
                  <a:lnTo>
                    <a:pt x="86" y="11"/>
                  </a:lnTo>
                  <a:lnTo>
                    <a:pt x="73" y="18"/>
                  </a:lnTo>
                  <a:lnTo>
                    <a:pt x="61" y="24"/>
                  </a:lnTo>
                  <a:lnTo>
                    <a:pt x="52" y="32"/>
                  </a:lnTo>
                  <a:lnTo>
                    <a:pt x="40" y="40"/>
                  </a:lnTo>
                  <a:lnTo>
                    <a:pt x="32" y="52"/>
                  </a:lnTo>
                  <a:lnTo>
                    <a:pt x="24" y="61"/>
                  </a:lnTo>
                  <a:lnTo>
                    <a:pt x="18" y="73"/>
                  </a:lnTo>
                  <a:lnTo>
                    <a:pt x="11" y="86"/>
                  </a:lnTo>
                  <a:lnTo>
                    <a:pt x="6" y="99"/>
                  </a:lnTo>
                  <a:lnTo>
                    <a:pt x="3" y="111"/>
                  </a:lnTo>
                  <a:lnTo>
                    <a:pt x="1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1" y="153"/>
                  </a:lnTo>
                  <a:lnTo>
                    <a:pt x="3" y="168"/>
                  </a:lnTo>
                  <a:lnTo>
                    <a:pt x="6" y="181"/>
                  </a:lnTo>
                  <a:lnTo>
                    <a:pt x="11" y="194"/>
                  </a:lnTo>
                  <a:lnTo>
                    <a:pt x="18" y="207"/>
                  </a:lnTo>
                  <a:lnTo>
                    <a:pt x="24" y="218"/>
                  </a:lnTo>
                  <a:lnTo>
                    <a:pt x="32" y="228"/>
                  </a:lnTo>
                  <a:lnTo>
                    <a:pt x="40" y="237"/>
                  </a:lnTo>
                  <a:lnTo>
                    <a:pt x="52" y="247"/>
                  </a:lnTo>
                  <a:lnTo>
                    <a:pt x="61" y="255"/>
                  </a:lnTo>
                  <a:lnTo>
                    <a:pt x="73" y="262"/>
                  </a:lnTo>
                  <a:lnTo>
                    <a:pt x="86" y="268"/>
                  </a:lnTo>
                  <a:lnTo>
                    <a:pt x="99" y="273"/>
                  </a:lnTo>
                  <a:lnTo>
                    <a:pt x="112" y="276"/>
                  </a:lnTo>
                  <a:lnTo>
                    <a:pt x="126" y="278"/>
                  </a:lnTo>
                  <a:lnTo>
                    <a:pt x="139" y="279"/>
                  </a:lnTo>
                  <a:lnTo>
                    <a:pt x="139" y="279"/>
                  </a:lnTo>
                  <a:lnTo>
                    <a:pt x="154" y="278"/>
                  </a:lnTo>
                  <a:lnTo>
                    <a:pt x="168" y="276"/>
                  </a:lnTo>
                  <a:lnTo>
                    <a:pt x="181" y="273"/>
                  </a:lnTo>
                  <a:lnTo>
                    <a:pt x="194" y="268"/>
                  </a:lnTo>
                  <a:lnTo>
                    <a:pt x="207" y="262"/>
                  </a:lnTo>
                  <a:lnTo>
                    <a:pt x="219" y="255"/>
                  </a:lnTo>
                  <a:lnTo>
                    <a:pt x="228" y="247"/>
                  </a:lnTo>
                  <a:lnTo>
                    <a:pt x="238" y="237"/>
                  </a:lnTo>
                  <a:lnTo>
                    <a:pt x="248" y="228"/>
                  </a:lnTo>
                  <a:lnTo>
                    <a:pt x="256" y="218"/>
                  </a:lnTo>
                  <a:lnTo>
                    <a:pt x="262" y="207"/>
                  </a:lnTo>
                  <a:lnTo>
                    <a:pt x="269" y="194"/>
                  </a:lnTo>
                  <a:lnTo>
                    <a:pt x="274" y="181"/>
                  </a:lnTo>
                  <a:lnTo>
                    <a:pt x="277" y="168"/>
                  </a:lnTo>
                  <a:lnTo>
                    <a:pt x="279" y="153"/>
                  </a:lnTo>
                  <a:lnTo>
                    <a:pt x="280" y="139"/>
                  </a:lnTo>
                  <a:lnTo>
                    <a:pt x="280" y="139"/>
                  </a:lnTo>
                  <a:lnTo>
                    <a:pt x="279" y="126"/>
                  </a:lnTo>
                  <a:lnTo>
                    <a:pt x="277" y="111"/>
                  </a:lnTo>
                  <a:lnTo>
                    <a:pt x="274" y="99"/>
                  </a:lnTo>
                  <a:lnTo>
                    <a:pt x="269" y="86"/>
                  </a:lnTo>
                  <a:lnTo>
                    <a:pt x="262" y="73"/>
                  </a:lnTo>
                  <a:lnTo>
                    <a:pt x="256" y="61"/>
                  </a:lnTo>
                  <a:lnTo>
                    <a:pt x="248" y="52"/>
                  </a:lnTo>
                  <a:lnTo>
                    <a:pt x="238" y="40"/>
                  </a:lnTo>
                  <a:lnTo>
                    <a:pt x="228" y="32"/>
                  </a:lnTo>
                  <a:lnTo>
                    <a:pt x="219" y="24"/>
                  </a:lnTo>
                  <a:lnTo>
                    <a:pt x="207" y="18"/>
                  </a:lnTo>
                  <a:lnTo>
                    <a:pt x="194" y="11"/>
                  </a:lnTo>
                  <a:lnTo>
                    <a:pt x="181" y="7"/>
                  </a:lnTo>
                  <a:lnTo>
                    <a:pt x="168" y="3"/>
                  </a:lnTo>
                  <a:lnTo>
                    <a:pt x="154" y="2"/>
                  </a:lnTo>
                  <a:lnTo>
                    <a:pt x="139" y="0"/>
                  </a:lnTo>
                  <a:close/>
                  <a:moveTo>
                    <a:pt x="139" y="241"/>
                  </a:moveTo>
                  <a:lnTo>
                    <a:pt x="139" y="241"/>
                  </a:lnTo>
                  <a:lnTo>
                    <a:pt x="129" y="241"/>
                  </a:lnTo>
                  <a:lnTo>
                    <a:pt x="120" y="239"/>
                  </a:lnTo>
                  <a:lnTo>
                    <a:pt x="110" y="236"/>
                  </a:lnTo>
                  <a:lnTo>
                    <a:pt x="100" y="232"/>
                  </a:lnTo>
                  <a:lnTo>
                    <a:pt x="82" y="223"/>
                  </a:lnTo>
                  <a:lnTo>
                    <a:pt x="68" y="211"/>
                  </a:lnTo>
                  <a:lnTo>
                    <a:pt x="55" y="195"/>
                  </a:lnTo>
                  <a:lnTo>
                    <a:pt x="47" y="179"/>
                  </a:lnTo>
                  <a:lnTo>
                    <a:pt x="44" y="170"/>
                  </a:lnTo>
                  <a:lnTo>
                    <a:pt x="40" y="160"/>
                  </a:lnTo>
                  <a:lnTo>
                    <a:pt x="39" y="150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39" y="129"/>
                  </a:lnTo>
                  <a:lnTo>
                    <a:pt x="40" y="119"/>
                  </a:lnTo>
                  <a:lnTo>
                    <a:pt x="44" y="110"/>
                  </a:lnTo>
                  <a:lnTo>
                    <a:pt x="47" y="100"/>
                  </a:lnTo>
                  <a:lnTo>
                    <a:pt x="55" y="82"/>
                  </a:lnTo>
                  <a:lnTo>
                    <a:pt x="68" y="68"/>
                  </a:lnTo>
                  <a:lnTo>
                    <a:pt x="82" y="57"/>
                  </a:lnTo>
                  <a:lnTo>
                    <a:pt x="100" y="47"/>
                  </a:lnTo>
                  <a:lnTo>
                    <a:pt x="110" y="44"/>
                  </a:lnTo>
                  <a:lnTo>
                    <a:pt x="120" y="40"/>
                  </a:lnTo>
                  <a:lnTo>
                    <a:pt x="12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51" y="39"/>
                  </a:lnTo>
                  <a:lnTo>
                    <a:pt x="160" y="40"/>
                  </a:lnTo>
                  <a:lnTo>
                    <a:pt x="170" y="44"/>
                  </a:lnTo>
                  <a:lnTo>
                    <a:pt x="180" y="47"/>
                  </a:lnTo>
                  <a:lnTo>
                    <a:pt x="196" y="57"/>
                  </a:lnTo>
                  <a:lnTo>
                    <a:pt x="212" y="68"/>
                  </a:lnTo>
                  <a:lnTo>
                    <a:pt x="223" y="82"/>
                  </a:lnTo>
                  <a:lnTo>
                    <a:pt x="233" y="100"/>
                  </a:lnTo>
                  <a:lnTo>
                    <a:pt x="236" y="110"/>
                  </a:lnTo>
                  <a:lnTo>
                    <a:pt x="240" y="119"/>
                  </a:lnTo>
                  <a:lnTo>
                    <a:pt x="241" y="129"/>
                  </a:lnTo>
                  <a:lnTo>
                    <a:pt x="241" y="139"/>
                  </a:lnTo>
                  <a:lnTo>
                    <a:pt x="241" y="139"/>
                  </a:lnTo>
                  <a:lnTo>
                    <a:pt x="241" y="150"/>
                  </a:lnTo>
                  <a:lnTo>
                    <a:pt x="240" y="160"/>
                  </a:lnTo>
                  <a:lnTo>
                    <a:pt x="236" y="170"/>
                  </a:lnTo>
                  <a:lnTo>
                    <a:pt x="233" y="179"/>
                  </a:lnTo>
                  <a:lnTo>
                    <a:pt x="223" y="195"/>
                  </a:lnTo>
                  <a:lnTo>
                    <a:pt x="212" y="211"/>
                  </a:lnTo>
                  <a:lnTo>
                    <a:pt x="196" y="223"/>
                  </a:lnTo>
                  <a:lnTo>
                    <a:pt x="180" y="232"/>
                  </a:lnTo>
                  <a:lnTo>
                    <a:pt x="170" y="236"/>
                  </a:lnTo>
                  <a:lnTo>
                    <a:pt x="160" y="239"/>
                  </a:lnTo>
                  <a:lnTo>
                    <a:pt x="151" y="241"/>
                  </a:lnTo>
                  <a:lnTo>
                    <a:pt x="139" y="241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8" name="Freeform 117"/>
            <p:cNvSpPr>
              <a:spLocks/>
            </p:cNvSpPr>
            <p:nvPr/>
          </p:nvSpPr>
          <p:spPr bwMode="auto">
            <a:xfrm>
              <a:off x="646113" y="4187826"/>
              <a:ext cx="223838" cy="222250"/>
            </a:xfrm>
            <a:custGeom>
              <a:avLst/>
              <a:gdLst>
                <a:gd name="T0" fmla="*/ 139 w 280"/>
                <a:gd name="T1" fmla="*/ 0 h 279"/>
                <a:gd name="T2" fmla="*/ 112 w 280"/>
                <a:gd name="T3" fmla="*/ 3 h 279"/>
                <a:gd name="T4" fmla="*/ 86 w 280"/>
                <a:gd name="T5" fmla="*/ 11 h 279"/>
                <a:gd name="T6" fmla="*/ 61 w 280"/>
                <a:gd name="T7" fmla="*/ 24 h 279"/>
                <a:gd name="T8" fmla="*/ 40 w 280"/>
                <a:gd name="T9" fmla="*/ 40 h 279"/>
                <a:gd name="T10" fmla="*/ 24 w 280"/>
                <a:gd name="T11" fmla="*/ 61 h 279"/>
                <a:gd name="T12" fmla="*/ 11 w 280"/>
                <a:gd name="T13" fmla="*/ 86 h 279"/>
                <a:gd name="T14" fmla="*/ 3 w 280"/>
                <a:gd name="T15" fmla="*/ 111 h 279"/>
                <a:gd name="T16" fmla="*/ 0 w 280"/>
                <a:gd name="T17" fmla="*/ 139 h 279"/>
                <a:gd name="T18" fmla="*/ 1 w 280"/>
                <a:gd name="T19" fmla="*/ 153 h 279"/>
                <a:gd name="T20" fmla="*/ 6 w 280"/>
                <a:gd name="T21" fmla="*/ 181 h 279"/>
                <a:gd name="T22" fmla="*/ 18 w 280"/>
                <a:gd name="T23" fmla="*/ 207 h 279"/>
                <a:gd name="T24" fmla="*/ 32 w 280"/>
                <a:gd name="T25" fmla="*/ 228 h 279"/>
                <a:gd name="T26" fmla="*/ 52 w 280"/>
                <a:gd name="T27" fmla="*/ 247 h 279"/>
                <a:gd name="T28" fmla="*/ 73 w 280"/>
                <a:gd name="T29" fmla="*/ 262 h 279"/>
                <a:gd name="T30" fmla="*/ 99 w 280"/>
                <a:gd name="T31" fmla="*/ 273 h 279"/>
                <a:gd name="T32" fmla="*/ 126 w 280"/>
                <a:gd name="T33" fmla="*/ 278 h 279"/>
                <a:gd name="T34" fmla="*/ 139 w 280"/>
                <a:gd name="T35" fmla="*/ 279 h 279"/>
                <a:gd name="T36" fmla="*/ 168 w 280"/>
                <a:gd name="T37" fmla="*/ 276 h 279"/>
                <a:gd name="T38" fmla="*/ 194 w 280"/>
                <a:gd name="T39" fmla="*/ 268 h 279"/>
                <a:gd name="T40" fmla="*/ 219 w 280"/>
                <a:gd name="T41" fmla="*/ 255 h 279"/>
                <a:gd name="T42" fmla="*/ 238 w 280"/>
                <a:gd name="T43" fmla="*/ 237 h 279"/>
                <a:gd name="T44" fmla="*/ 256 w 280"/>
                <a:gd name="T45" fmla="*/ 218 h 279"/>
                <a:gd name="T46" fmla="*/ 269 w 280"/>
                <a:gd name="T47" fmla="*/ 194 h 279"/>
                <a:gd name="T48" fmla="*/ 277 w 280"/>
                <a:gd name="T49" fmla="*/ 168 h 279"/>
                <a:gd name="T50" fmla="*/ 280 w 280"/>
                <a:gd name="T51" fmla="*/ 139 h 279"/>
                <a:gd name="T52" fmla="*/ 279 w 280"/>
                <a:gd name="T53" fmla="*/ 126 h 279"/>
                <a:gd name="T54" fmla="*/ 274 w 280"/>
                <a:gd name="T55" fmla="*/ 99 h 279"/>
                <a:gd name="T56" fmla="*/ 262 w 280"/>
                <a:gd name="T57" fmla="*/ 73 h 279"/>
                <a:gd name="T58" fmla="*/ 248 w 280"/>
                <a:gd name="T59" fmla="*/ 52 h 279"/>
                <a:gd name="T60" fmla="*/ 228 w 280"/>
                <a:gd name="T61" fmla="*/ 32 h 279"/>
                <a:gd name="T62" fmla="*/ 207 w 280"/>
                <a:gd name="T63" fmla="*/ 18 h 279"/>
                <a:gd name="T64" fmla="*/ 181 w 280"/>
                <a:gd name="T65" fmla="*/ 7 h 279"/>
                <a:gd name="T66" fmla="*/ 154 w 280"/>
                <a:gd name="T67" fmla="*/ 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279">
                  <a:moveTo>
                    <a:pt x="139" y="0"/>
                  </a:moveTo>
                  <a:lnTo>
                    <a:pt x="139" y="0"/>
                  </a:lnTo>
                  <a:lnTo>
                    <a:pt x="126" y="2"/>
                  </a:lnTo>
                  <a:lnTo>
                    <a:pt x="112" y="3"/>
                  </a:lnTo>
                  <a:lnTo>
                    <a:pt x="99" y="7"/>
                  </a:lnTo>
                  <a:lnTo>
                    <a:pt x="86" y="11"/>
                  </a:lnTo>
                  <a:lnTo>
                    <a:pt x="73" y="18"/>
                  </a:lnTo>
                  <a:lnTo>
                    <a:pt x="61" y="24"/>
                  </a:lnTo>
                  <a:lnTo>
                    <a:pt x="52" y="32"/>
                  </a:lnTo>
                  <a:lnTo>
                    <a:pt x="40" y="40"/>
                  </a:lnTo>
                  <a:lnTo>
                    <a:pt x="32" y="52"/>
                  </a:lnTo>
                  <a:lnTo>
                    <a:pt x="24" y="61"/>
                  </a:lnTo>
                  <a:lnTo>
                    <a:pt x="18" y="73"/>
                  </a:lnTo>
                  <a:lnTo>
                    <a:pt x="11" y="86"/>
                  </a:lnTo>
                  <a:lnTo>
                    <a:pt x="6" y="99"/>
                  </a:lnTo>
                  <a:lnTo>
                    <a:pt x="3" y="111"/>
                  </a:lnTo>
                  <a:lnTo>
                    <a:pt x="1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1" y="153"/>
                  </a:lnTo>
                  <a:lnTo>
                    <a:pt x="3" y="168"/>
                  </a:lnTo>
                  <a:lnTo>
                    <a:pt x="6" y="181"/>
                  </a:lnTo>
                  <a:lnTo>
                    <a:pt x="11" y="194"/>
                  </a:lnTo>
                  <a:lnTo>
                    <a:pt x="18" y="207"/>
                  </a:lnTo>
                  <a:lnTo>
                    <a:pt x="24" y="218"/>
                  </a:lnTo>
                  <a:lnTo>
                    <a:pt x="32" y="228"/>
                  </a:lnTo>
                  <a:lnTo>
                    <a:pt x="40" y="237"/>
                  </a:lnTo>
                  <a:lnTo>
                    <a:pt x="52" y="247"/>
                  </a:lnTo>
                  <a:lnTo>
                    <a:pt x="61" y="255"/>
                  </a:lnTo>
                  <a:lnTo>
                    <a:pt x="73" y="262"/>
                  </a:lnTo>
                  <a:lnTo>
                    <a:pt x="86" y="268"/>
                  </a:lnTo>
                  <a:lnTo>
                    <a:pt x="99" y="273"/>
                  </a:lnTo>
                  <a:lnTo>
                    <a:pt x="112" y="276"/>
                  </a:lnTo>
                  <a:lnTo>
                    <a:pt x="126" y="278"/>
                  </a:lnTo>
                  <a:lnTo>
                    <a:pt x="139" y="279"/>
                  </a:lnTo>
                  <a:lnTo>
                    <a:pt x="139" y="279"/>
                  </a:lnTo>
                  <a:lnTo>
                    <a:pt x="154" y="278"/>
                  </a:lnTo>
                  <a:lnTo>
                    <a:pt x="168" y="276"/>
                  </a:lnTo>
                  <a:lnTo>
                    <a:pt x="181" y="273"/>
                  </a:lnTo>
                  <a:lnTo>
                    <a:pt x="194" y="268"/>
                  </a:lnTo>
                  <a:lnTo>
                    <a:pt x="207" y="262"/>
                  </a:lnTo>
                  <a:lnTo>
                    <a:pt x="219" y="255"/>
                  </a:lnTo>
                  <a:lnTo>
                    <a:pt x="228" y="247"/>
                  </a:lnTo>
                  <a:lnTo>
                    <a:pt x="238" y="237"/>
                  </a:lnTo>
                  <a:lnTo>
                    <a:pt x="248" y="228"/>
                  </a:lnTo>
                  <a:lnTo>
                    <a:pt x="256" y="218"/>
                  </a:lnTo>
                  <a:lnTo>
                    <a:pt x="262" y="207"/>
                  </a:lnTo>
                  <a:lnTo>
                    <a:pt x="269" y="194"/>
                  </a:lnTo>
                  <a:lnTo>
                    <a:pt x="274" y="181"/>
                  </a:lnTo>
                  <a:lnTo>
                    <a:pt x="277" y="168"/>
                  </a:lnTo>
                  <a:lnTo>
                    <a:pt x="279" y="153"/>
                  </a:lnTo>
                  <a:lnTo>
                    <a:pt x="280" y="139"/>
                  </a:lnTo>
                  <a:lnTo>
                    <a:pt x="280" y="139"/>
                  </a:lnTo>
                  <a:lnTo>
                    <a:pt x="279" y="126"/>
                  </a:lnTo>
                  <a:lnTo>
                    <a:pt x="277" y="111"/>
                  </a:lnTo>
                  <a:lnTo>
                    <a:pt x="274" y="99"/>
                  </a:lnTo>
                  <a:lnTo>
                    <a:pt x="269" y="86"/>
                  </a:lnTo>
                  <a:lnTo>
                    <a:pt x="262" y="73"/>
                  </a:lnTo>
                  <a:lnTo>
                    <a:pt x="256" y="61"/>
                  </a:lnTo>
                  <a:lnTo>
                    <a:pt x="248" y="52"/>
                  </a:lnTo>
                  <a:lnTo>
                    <a:pt x="238" y="40"/>
                  </a:lnTo>
                  <a:lnTo>
                    <a:pt x="228" y="32"/>
                  </a:lnTo>
                  <a:lnTo>
                    <a:pt x="219" y="24"/>
                  </a:lnTo>
                  <a:lnTo>
                    <a:pt x="207" y="18"/>
                  </a:lnTo>
                  <a:lnTo>
                    <a:pt x="194" y="11"/>
                  </a:lnTo>
                  <a:lnTo>
                    <a:pt x="181" y="7"/>
                  </a:lnTo>
                  <a:lnTo>
                    <a:pt x="168" y="3"/>
                  </a:lnTo>
                  <a:lnTo>
                    <a:pt x="154" y="2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9" name="Freeform 118"/>
            <p:cNvSpPr>
              <a:spLocks/>
            </p:cNvSpPr>
            <p:nvPr/>
          </p:nvSpPr>
          <p:spPr bwMode="auto">
            <a:xfrm>
              <a:off x="677863" y="4217988"/>
              <a:ext cx="160338" cy="160338"/>
            </a:xfrm>
            <a:custGeom>
              <a:avLst/>
              <a:gdLst>
                <a:gd name="T0" fmla="*/ 100 w 202"/>
                <a:gd name="T1" fmla="*/ 202 h 202"/>
                <a:gd name="T2" fmla="*/ 100 w 202"/>
                <a:gd name="T3" fmla="*/ 202 h 202"/>
                <a:gd name="T4" fmla="*/ 90 w 202"/>
                <a:gd name="T5" fmla="*/ 202 h 202"/>
                <a:gd name="T6" fmla="*/ 81 w 202"/>
                <a:gd name="T7" fmla="*/ 200 h 202"/>
                <a:gd name="T8" fmla="*/ 71 w 202"/>
                <a:gd name="T9" fmla="*/ 197 h 202"/>
                <a:gd name="T10" fmla="*/ 61 w 202"/>
                <a:gd name="T11" fmla="*/ 193 h 202"/>
                <a:gd name="T12" fmla="*/ 43 w 202"/>
                <a:gd name="T13" fmla="*/ 184 h 202"/>
                <a:gd name="T14" fmla="*/ 29 w 202"/>
                <a:gd name="T15" fmla="*/ 172 h 202"/>
                <a:gd name="T16" fmla="*/ 16 w 202"/>
                <a:gd name="T17" fmla="*/ 156 h 202"/>
                <a:gd name="T18" fmla="*/ 8 w 202"/>
                <a:gd name="T19" fmla="*/ 140 h 202"/>
                <a:gd name="T20" fmla="*/ 5 w 202"/>
                <a:gd name="T21" fmla="*/ 131 h 202"/>
                <a:gd name="T22" fmla="*/ 1 w 202"/>
                <a:gd name="T23" fmla="*/ 121 h 202"/>
                <a:gd name="T24" fmla="*/ 0 w 202"/>
                <a:gd name="T25" fmla="*/ 111 h 202"/>
                <a:gd name="T26" fmla="*/ 0 w 202"/>
                <a:gd name="T27" fmla="*/ 100 h 202"/>
                <a:gd name="T28" fmla="*/ 0 w 202"/>
                <a:gd name="T29" fmla="*/ 100 h 202"/>
                <a:gd name="T30" fmla="*/ 0 w 202"/>
                <a:gd name="T31" fmla="*/ 90 h 202"/>
                <a:gd name="T32" fmla="*/ 1 w 202"/>
                <a:gd name="T33" fmla="*/ 80 h 202"/>
                <a:gd name="T34" fmla="*/ 5 w 202"/>
                <a:gd name="T35" fmla="*/ 71 h 202"/>
                <a:gd name="T36" fmla="*/ 8 w 202"/>
                <a:gd name="T37" fmla="*/ 61 h 202"/>
                <a:gd name="T38" fmla="*/ 16 w 202"/>
                <a:gd name="T39" fmla="*/ 43 h 202"/>
                <a:gd name="T40" fmla="*/ 29 w 202"/>
                <a:gd name="T41" fmla="*/ 29 h 202"/>
                <a:gd name="T42" fmla="*/ 43 w 202"/>
                <a:gd name="T43" fmla="*/ 18 h 202"/>
                <a:gd name="T44" fmla="*/ 61 w 202"/>
                <a:gd name="T45" fmla="*/ 8 h 202"/>
                <a:gd name="T46" fmla="*/ 71 w 202"/>
                <a:gd name="T47" fmla="*/ 5 h 202"/>
                <a:gd name="T48" fmla="*/ 81 w 202"/>
                <a:gd name="T49" fmla="*/ 1 h 202"/>
                <a:gd name="T50" fmla="*/ 90 w 202"/>
                <a:gd name="T51" fmla="*/ 0 h 202"/>
                <a:gd name="T52" fmla="*/ 100 w 202"/>
                <a:gd name="T53" fmla="*/ 0 h 202"/>
                <a:gd name="T54" fmla="*/ 100 w 202"/>
                <a:gd name="T55" fmla="*/ 0 h 202"/>
                <a:gd name="T56" fmla="*/ 112 w 202"/>
                <a:gd name="T57" fmla="*/ 0 h 202"/>
                <a:gd name="T58" fmla="*/ 121 w 202"/>
                <a:gd name="T59" fmla="*/ 1 h 202"/>
                <a:gd name="T60" fmla="*/ 131 w 202"/>
                <a:gd name="T61" fmla="*/ 5 h 202"/>
                <a:gd name="T62" fmla="*/ 141 w 202"/>
                <a:gd name="T63" fmla="*/ 8 h 202"/>
                <a:gd name="T64" fmla="*/ 157 w 202"/>
                <a:gd name="T65" fmla="*/ 18 h 202"/>
                <a:gd name="T66" fmla="*/ 173 w 202"/>
                <a:gd name="T67" fmla="*/ 29 h 202"/>
                <a:gd name="T68" fmla="*/ 184 w 202"/>
                <a:gd name="T69" fmla="*/ 43 h 202"/>
                <a:gd name="T70" fmla="*/ 194 w 202"/>
                <a:gd name="T71" fmla="*/ 61 h 202"/>
                <a:gd name="T72" fmla="*/ 197 w 202"/>
                <a:gd name="T73" fmla="*/ 71 h 202"/>
                <a:gd name="T74" fmla="*/ 201 w 202"/>
                <a:gd name="T75" fmla="*/ 80 h 202"/>
                <a:gd name="T76" fmla="*/ 202 w 202"/>
                <a:gd name="T77" fmla="*/ 90 h 202"/>
                <a:gd name="T78" fmla="*/ 202 w 202"/>
                <a:gd name="T79" fmla="*/ 100 h 202"/>
                <a:gd name="T80" fmla="*/ 202 w 202"/>
                <a:gd name="T81" fmla="*/ 100 h 202"/>
                <a:gd name="T82" fmla="*/ 202 w 202"/>
                <a:gd name="T83" fmla="*/ 111 h 202"/>
                <a:gd name="T84" fmla="*/ 201 w 202"/>
                <a:gd name="T85" fmla="*/ 121 h 202"/>
                <a:gd name="T86" fmla="*/ 197 w 202"/>
                <a:gd name="T87" fmla="*/ 131 h 202"/>
                <a:gd name="T88" fmla="*/ 194 w 202"/>
                <a:gd name="T89" fmla="*/ 140 h 202"/>
                <a:gd name="T90" fmla="*/ 184 w 202"/>
                <a:gd name="T91" fmla="*/ 156 h 202"/>
                <a:gd name="T92" fmla="*/ 173 w 202"/>
                <a:gd name="T93" fmla="*/ 172 h 202"/>
                <a:gd name="T94" fmla="*/ 157 w 202"/>
                <a:gd name="T95" fmla="*/ 184 h 202"/>
                <a:gd name="T96" fmla="*/ 141 w 202"/>
                <a:gd name="T97" fmla="*/ 193 h 202"/>
                <a:gd name="T98" fmla="*/ 131 w 202"/>
                <a:gd name="T99" fmla="*/ 197 h 202"/>
                <a:gd name="T100" fmla="*/ 121 w 202"/>
                <a:gd name="T101" fmla="*/ 200 h 202"/>
                <a:gd name="T102" fmla="*/ 112 w 202"/>
                <a:gd name="T103" fmla="*/ 202 h 202"/>
                <a:gd name="T104" fmla="*/ 100 w 202"/>
                <a:gd name="T10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02">
                  <a:moveTo>
                    <a:pt x="100" y="202"/>
                  </a:moveTo>
                  <a:lnTo>
                    <a:pt x="100" y="202"/>
                  </a:lnTo>
                  <a:lnTo>
                    <a:pt x="90" y="202"/>
                  </a:lnTo>
                  <a:lnTo>
                    <a:pt x="81" y="200"/>
                  </a:lnTo>
                  <a:lnTo>
                    <a:pt x="71" y="197"/>
                  </a:lnTo>
                  <a:lnTo>
                    <a:pt x="61" y="193"/>
                  </a:lnTo>
                  <a:lnTo>
                    <a:pt x="43" y="184"/>
                  </a:lnTo>
                  <a:lnTo>
                    <a:pt x="29" y="172"/>
                  </a:lnTo>
                  <a:lnTo>
                    <a:pt x="16" y="156"/>
                  </a:lnTo>
                  <a:lnTo>
                    <a:pt x="8" y="140"/>
                  </a:lnTo>
                  <a:lnTo>
                    <a:pt x="5" y="131"/>
                  </a:lnTo>
                  <a:lnTo>
                    <a:pt x="1" y="121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0"/>
                  </a:lnTo>
                  <a:lnTo>
                    <a:pt x="1" y="80"/>
                  </a:lnTo>
                  <a:lnTo>
                    <a:pt x="5" y="71"/>
                  </a:lnTo>
                  <a:lnTo>
                    <a:pt x="8" y="61"/>
                  </a:lnTo>
                  <a:lnTo>
                    <a:pt x="16" y="43"/>
                  </a:lnTo>
                  <a:lnTo>
                    <a:pt x="29" y="29"/>
                  </a:lnTo>
                  <a:lnTo>
                    <a:pt x="43" y="18"/>
                  </a:lnTo>
                  <a:lnTo>
                    <a:pt x="61" y="8"/>
                  </a:lnTo>
                  <a:lnTo>
                    <a:pt x="71" y="5"/>
                  </a:lnTo>
                  <a:lnTo>
                    <a:pt x="81" y="1"/>
                  </a:lnTo>
                  <a:lnTo>
                    <a:pt x="9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12" y="0"/>
                  </a:lnTo>
                  <a:lnTo>
                    <a:pt x="121" y="1"/>
                  </a:lnTo>
                  <a:lnTo>
                    <a:pt x="131" y="5"/>
                  </a:lnTo>
                  <a:lnTo>
                    <a:pt x="141" y="8"/>
                  </a:lnTo>
                  <a:lnTo>
                    <a:pt x="157" y="18"/>
                  </a:lnTo>
                  <a:lnTo>
                    <a:pt x="173" y="29"/>
                  </a:lnTo>
                  <a:lnTo>
                    <a:pt x="184" y="43"/>
                  </a:lnTo>
                  <a:lnTo>
                    <a:pt x="194" y="61"/>
                  </a:lnTo>
                  <a:lnTo>
                    <a:pt x="197" y="71"/>
                  </a:lnTo>
                  <a:lnTo>
                    <a:pt x="201" y="80"/>
                  </a:lnTo>
                  <a:lnTo>
                    <a:pt x="202" y="90"/>
                  </a:lnTo>
                  <a:lnTo>
                    <a:pt x="202" y="100"/>
                  </a:lnTo>
                  <a:lnTo>
                    <a:pt x="202" y="100"/>
                  </a:lnTo>
                  <a:lnTo>
                    <a:pt x="202" y="111"/>
                  </a:lnTo>
                  <a:lnTo>
                    <a:pt x="201" y="121"/>
                  </a:lnTo>
                  <a:lnTo>
                    <a:pt x="197" y="131"/>
                  </a:lnTo>
                  <a:lnTo>
                    <a:pt x="194" y="140"/>
                  </a:lnTo>
                  <a:lnTo>
                    <a:pt x="184" y="156"/>
                  </a:lnTo>
                  <a:lnTo>
                    <a:pt x="173" y="172"/>
                  </a:lnTo>
                  <a:lnTo>
                    <a:pt x="157" y="184"/>
                  </a:lnTo>
                  <a:lnTo>
                    <a:pt x="141" y="193"/>
                  </a:lnTo>
                  <a:lnTo>
                    <a:pt x="131" y="197"/>
                  </a:lnTo>
                  <a:lnTo>
                    <a:pt x="121" y="200"/>
                  </a:lnTo>
                  <a:lnTo>
                    <a:pt x="112" y="202"/>
                  </a:lnTo>
                  <a:lnTo>
                    <a:pt x="100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302" name="Freeform 216"/>
          <p:cNvSpPr>
            <a:spLocks/>
          </p:cNvSpPr>
          <p:nvPr/>
        </p:nvSpPr>
        <p:spPr bwMode="auto">
          <a:xfrm>
            <a:off x="6100211" y="4870568"/>
            <a:ext cx="829947" cy="419372"/>
          </a:xfrm>
          <a:custGeom>
            <a:avLst/>
            <a:gdLst>
              <a:gd name="T0" fmla="*/ 0 w 1132"/>
              <a:gd name="T1" fmla="*/ 428 h 572"/>
              <a:gd name="T2" fmla="*/ 0 w 1132"/>
              <a:gd name="T3" fmla="*/ 572 h 572"/>
              <a:gd name="T4" fmla="*/ 0 w 1132"/>
              <a:gd name="T5" fmla="*/ 572 h 572"/>
              <a:gd name="T6" fmla="*/ 82 w 1132"/>
              <a:gd name="T7" fmla="*/ 570 h 572"/>
              <a:gd name="T8" fmla="*/ 164 w 1132"/>
              <a:gd name="T9" fmla="*/ 564 h 572"/>
              <a:gd name="T10" fmla="*/ 244 w 1132"/>
              <a:gd name="T11" fmla="*/ 554 h 572"/>
              <a:gd name="T12" fmla="*/ 322 w 1132"/>
              <a:gd name="T13" fmla="*/ 540 h 572"/>
              <a:gd name="T14" fmla="*/ 400 w 1132"/>
              <a:gd name="T15" fmla="*/ 522 h 572"/>
              <a:gd name="T16" fmla="*/ 476 w 1132"/>
              <a:gd name="T17" fmla="*/ 500 h 572"/>
              <a:gd name="T18" fmla="*/ 550 w 1132"/>
              <a:gd name="T19" fmla="*/ 476 h 572"/>
              <a:gd name="T20" fmla="*/ 624 w 1132"/>
              <a:gd name="T21" fmla="*/ 446 h 572"/>
              <a:gd name="T22" fmla="*/ 694 w 1132"/>
              <a:gd name="T23" fmla="*/ 414 h 572"/>
              <a:gd name="T24" fmla="*/ 764 w 1132"/>
              <a:gd name="T25" fmla="*/ 378 h 572"/>
              <a:gd name="T26" fmla="*/ 830 w 1132"/>
              <a:gd name="T27" fmla="*/ 340 h 572"/>
              <a:gd name="T28" fmla="*/ 896 w 1132"/>
              <a:gd name="T29" fmla="*/ 298 h 572"/>
              <a:gd name="T30" fmla="*/ 958 w 1132"/>
              <a:gd name="T31" fmla="*/ 254 h 572"/>
              <a:gd name="T32" fmla="*/ 1018 w 1132"/>
              <a:gd name="T33" fmla="*/ 206 h 572"/>
              <a:gd name="T34" fmla="*/ 1076 w 1132"/>
              <a:gd name="T35" fmla="*/ 156 h 572"/>
              <a:gd name="T36" fmla="*/ 1132 w 1132"/>
              <a:gd name="T37" fmla="*/ 102 h 572"/>
              <a:gd name="T38" fmla="*/ 1030 w 1132"/>
              <a:gd name="T39" fmla="*/ 0 h 572"/>
              <a:gd name="T40" fmla="*/ 1030 w 1132"/>
              <a:gd name="T41" fmla="*/ 0 h 572"/>
              <a:gd name="T42" fmla="*/ 980 w 1132"/>
              <a:gd name="T43" fmla="*/ 48 h 572"/>
              <a:gd name="T44" fmla="*/ 926 w 1132"/>
              <a:gd name="T45" fmla="*/ 94 h 572"/>
              <a:gd name="T46" fmla="*/ 872 w 1132"/>
              <a:gd name="T47" fmla="*/ 138 h 572"/>
              <a:gd name="T48" fmla="*/ 814 w 1132"/>
              <a:gd name="T49" fmla="*/ 178 h 572"/>
              <a:gd name="T50" fmla="*/ 756 w 1132"/>
              <a:gd name="T51" fmla="*/ 216 h 572"/>
              <a:gd name="T52" fmla="*/ 694 w 1132"/>
              <a:gd name="T53" fmla="*/ 252 h 572"/>
              <a:gd name="T54" fmla="*/ 632 w 1132"/>
              <a:gd name="T55" fmla="*/ 284 h 572"/>
              <a:gd name="T56" fmla="*/ 566 w 1132"/>
              <a:gd name="T57" fmla="*/ 314 h 572"/>
              <a:gd name="T58" fmla="*/ 500 w 1132"/>
              <a:gd name="T59" fmla="*/ 340 h 572"/>
              <a:gd name="T60" fmla="*/ 434 w 1132"/>
              <a:gd name="T61" fmla="*/ 362 h 572"/>
              <a:gd name="T62" fmla="*/ 364 w 1132"/>
              <a:gd name="T63" fmla="*/ 382 h 572"/>
              <a:gd name="T64" fmla="*/ 294 w 1132"/>
              <a:gd name="T65" fmla="*/ 398 h 572"/>
              <a:gd name="T66" fmla="*/ 222 w 1132"/>
              <a:gd name="T67" fmla="*/ 410 h 572"/>
              <a:gd name="T68" fmla="*/ 148 w 1132"/>
              <a:gd name="T69" fmla="*/ 420 h 572"/>
              <a:gd name="T70" fmla="*/ 76 w 1132"/>
              <a:gd name="T71" fmla="*/ 426 h 572"/>
              <a:gd name="T72" fmla="*/ 0 w 1132"/>
              <a:gd name="T73" fmla="*/ 428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32" h="572">
                <a:moveTo>
                  <a:pt x="0" y="428"/>
                </a:moveTo>
                <a:lnTo>
                  <a:pt x="0" y="572"/>
                </a:lnTo>
                <a:lnTo>
                  <a:pt x="0" y="572"/>
                </a:lnTo>
                <a:lnTo>
                  <a:pt x="82" y="570"/>
                </a:lnTo>
                <a:lnTo>
                  <a:pt x="164" y="564"/>
                </a:lnTo>
                <a:lnTo>
                  <a:pt x="244" y="554"/>
                </a:lnTo>
                <a:lnTo>
                  <a:pt x="322" y="540"/>
                </a:lnTo>
                <a:lnTo>
                  <a:pt x="400" y="522"/>
                </a:lnTo>
                <a:lnTo>
                  <a:pt x="476" y="500"/>
                </a:lnTo>
                <a:lnTo>
                  <a:pt x="550" y="476"/>
                </a:lnTo>
                <a:lnTo>
                  <a:pt x="624" y="446"/>
                </a:lnTo>
                <a:lnTo>
                  <a:pt x="694" y="414"/>
                </a:lnTo>
                <a:lnTo>
                  <a:pt x="764" y="378"/>
                </a:lnTo>
                <a:lnTo>
                  <a:pt x="830" y="340"/>
                </a:lnTo>
                <a:lnTo>
                  <a:pt x="896" y="298"/>
                </a:lnTo>
                <a:lnTo>
                  <a:pt x="958" y="254"/>
                </a:lnTo>
                <a:lnTo>
                  <a:pt x="1018" y="206"/>
                </a:lnTo>
                <a:lnTo>
                  <a:pt x="1076" y="156"/>
                </a:lnTo>
                <a:lnTo>
                  <a:pt x="1132" y="102"/>
                </a:lnTo>
                <a:lnTo>
                  <a:pt x="1030" y="0"/>
                </a:lnTo>
                <a:lnTo>
                  <a:pt x="1030" y="0"/>
                </a:lnTo>
                <a:lnTo>
                  <a:pt x="980" y="48"/>
                </a:lnTo>
                <a:lnTo>
                  <a:pt x="926" y="94"/>
                </a:lnTo>
                <a:lnTo>
                  <a:pt x="872" y="138"/>
                </a:lnTo>
                <a:lnTo>
                  <a:pt x="814" y="178"/>
                </a:lnTo>
                <a:lnTo>
                  <a:pt x="756" y="216"/>
                </a:lnTo>
                <a:lnTo>
                  <a:pt x="694" y="252"/>
                </a:lnTo>
                <a:lnTo>
                  <a:pt x="632" y="284"/>
                </a:lnTo>
                <a:lnTo>
                  <a:pt x="566" y="314"/>
                </a:lnTo>
                <a:lnTo>
                  <a:pt x="500" y="340"/>
                </a:lnTo>
                <a:lnTo>
                  <a:pt x="434" y="362"/>
                </a:lnTo>
                <a:lnTo>
                  <a:pt x="364" y="382"/>
                </a:lnTo>
                <a:lnTo>
                  <a:pt x="294" y="398"/>
                </a:lnTo>
                <a:lnTo>
                  <a:pt x="222" y="410"/>
                </a:lnTo>
                <a:lnTo>
                  <a:pt x="148" y="420"/>
                </a:lnTo>
                <a:lnTo>
                  <a:pt x="76" y="426"/>
                </a:lnTo>
                <a:lnTo>
                  <a:pt x="0" y="42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04" name="Freeform 218"/>
          <p:cNvSpPr>
            <a:spLocks/>
          </p:cNvSpPr>
          <p:nvPr/>
        </p:nvSpPr>
        <p:spPr bwMode="auto">
          <a:xfrm>
            <a:off x="5269531" y="2942334"/>
            <a:ext cx="830680" cy="419372"/>
          </a:xfrm>
          <a:custGeom>
            <a:avLst/>
            <a:gdLst>
              <a:gd name="T0" fmla="*/ 1133 w 1133"/>
              <a:gd name="T1" fmla="*/ 144 h 572"/>
              <a:gd name="T2" fmla="*/ 1133 w 1133"/>
              <a:gd name="T3" fmla="*/ 144 h 572"/>
              <a:gd name="T4" fmla="*/ 1133 w 1133"/>
              <a:gd name="T5" fmla="*/ 0 h 572"/>
              <a:gd name="T6" fmla="*/ 1133 w 1133"/>
              <a:gd name="T7" fmla="*/ 0 h 572"/>
              <a:gd name="T8" fmla="*/ 1050 w 1133"/>
              <a:gd name="T9" fmla="*/ 2 h 572"/>
              <a:gd name="T10" fmla="*/ 968 w 1133"/>
              <a:gd name="T11" fmla="*/ 8 h 572"/>
              <a:gd name="T12" fmla="*/ 888 w 1133"/>
              <a:gd name="T13" fmla="*/ 18 h 572"/>
              <a:gd name="T14" fmla="*/ 810 w 1133"/>
              <a:gd name="T15" fmla="*/ 32 h 572"/>
              <a:gd name="T16" fmla="*/ 732 w 1133"/>
              <a:gd name="T17" fmla="*/ 50 h 572"/>
              <a:gd name="T18" fmla="*/ 656 w 1133"/>
              <a:gd name="T19" fmla="*/ 72 h 572"/>
              <a:gd name="T20" fmla="*/ 582 w 1133"/>
              <a:gd name="T21" fmla="*/ 98 h 572"/>
              <a:gd name="T22" fmla="*/ 510 w 1133"/>
              <a:gd name="T23" fmla="*/ 126 h 572"/>
              <a:gd name="T24" fmla="*/ 438 w 1133"/>
              <a:gd name="T25" fmla="*/ 158 h 572"/>
              <a:gd name="T26" fmla="*/ 368 w 1133"/>
              <a:gd name="T27" fmla="*/ 194 h 572"/>
              <a:gd name="T28" fmla="*/ 302 w 1133"/>
              <a:gd name="T29" fmla="*/ 232 h 572"/>
              <a:gd name="T30" fmla="*/ 236 w 1133"/>
              <a:gd name="T31" fmla="*/ 274 h 572"/>
              <a:gd name="T32" fmla="*/ 174 w 1133"/>
              <a:gd name="T33" fmla="*/ 318 h 572"/>
              <a:gd name="T34" fmla="*/ 114 w 1133"/>
              <a:gd name="T35" fmla="*/ 366 h 572"/>
              <a:gd name="T36" fmla="*/ 56 w 1133"/>
              <a:gd name="T37" fmla="*/ 416 h 572"/>
              <a:gd name="T38" fmla="*/ 0 w 1133"/>
              <a:gd name="T39" fmla="*/ 470 h 572"/>
              <a:gd name="T40" fmla="*/ 102 w 1133"/>
              <a:gd name="T41" fmla="*/ 572 h 572"/>
              <a:gd name="T42" fmla="*/ 102 w 1133"/>
              <a:gd name="T43" fmla="*/ 572 h 572"/>
              <a:gd name="T44" fmla="*/ 152 w 1133"/>
              <a:gd name="T45" fmla="*/ 524 h 572"/>
              <a:gd name="T46" fmla="*/ 206 w 1133"/>
              <a:gd name="T47" fmla="*/ 478 h 572"/>
              <a:gd name="T48" fmla="*/ 260 w 1133"/>
              <a:gd name="T49" fmla="*/ 434 h 572"/>
              <a:gd name="T50" fmla="*/ 318 w 1133"/>
              <a:gd name="T51" fmla="*/ 394 h 572"/>
              <a:gd name="T52" fmla="*/ 376 w 1133"/>
              <a:gd name="T53" fmla="*/ 356 h 572"/>
              <a:gd name="T54" fmla="*/ 438 w 1133"/>
              <a:gd name="T55" fmla="*/ 320 h 572"/>
              <a:gd name="T56" fmla="*/ 500 w 1133"/>
              <a:gd name="T57" fmla="*/ 288 h 572"/>
              <a:gd name="T58" fmla="*/ 566 w 1133"/>
              <a:gd name="T59" fmla="*/ 260 h 572"/>
              <a:gd name="T60" fmla="*/ 632 w 1133"/>
              <a:gd name="T61" fmla="*/ 234 h 572"/>
              <a:gd name="T62" fmla="*/ 700 w 1133"/>
              <a:gd name="T63" fmla="*/ 210 h 572"/>
              <a:gd name="T64" fmla="*/ 768 w 1133"/>
              <a:gd name="T65" fmla="*/ 190 h 572"/>
              <a:gd name="T66" fmla="*/ 838 w 1133"/>
              <a:gd name="T67" fmla="*/ 174 h 572"/>
              <a:gd name="T68" fmla="*/ 910 w 1133"/>
              <a:gd name="T69" fmla="*/ 162 h 572"/>
              <a:gd name="T70" fmla="*/ 984 w 1133"/>
              <a:gd name="T71" fmla="*/ 152 h 572"/>
              <a:gd name="T72" fmla="*/ 1058 w 1133"/>
              <a:gd name="T73" fmla="*/ 146 h 572"/>
              <a:gd name="T74" fmla="*/ 1133 w 1133"/>
              <a:gd name="T75" fmla="*/ 144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3" h="572">
                <a:moveTo>
                  <a:pt x="1133" y="144"/>
                </a:moveTo>
                <a:lnTo>
                  <a:pt x="1133" y="144"/>
                </a:lnTo>
                <a:lnTo>
                  <a:pt x="1133" y="0"/>
                </a:lnTo>
                <a:lnTo>
                  <a:pt x="1133" y="0"/>
                </a:lnTo>
                <a:lnTo>
                  <a:pt x="1050" y="2"/>
                </a:lnTo>
                <a:lnTo>
                  <a:pt x="968" y="8"/>
                </a:lnTo>
                <a:lnTo>
                  <a:pt x="888" y="18"/>
                </a:lnTo>
                <a:lnTo>
                  <a:pt x="810" y="32"/>
                </a:lnTo>
                <a:lnTo>
                  <a:pt x="732" y="50"/>
                </a:lnTo>
                <a:lnTo>
                  <a:pt x="656" y="72"/>
                </a:lnTo>
                <a:lnTo>
                  <a:pt x="582" y="98"/>
                </a:lnTo>
                <a:lnTo>
                  <a:pt x="510" y="126"/>
                </a:lnTo>
                <a:lnTo>
                  <a:pt x="438" y="158"/>
                </a:lnTo>
                <a:lnTo>
                  <a:pt x="368" y="194"/>
                </a:lnTo>
                <a:lnTo>
                  <a:pt x="302" y="232"/>
                </a:lnTo>
                <a:lnTo>
                  <a:pt x="236" y="274"/>
                </a:lnTo>
                <a:lnTo>
                  <a:pt x="174" y="318"/>
                </a:lnTo>
                <a:lnTo>
                  <a:pt x="114" y="366"/>
                </a:lnTo>
                <a:lnTo>
                  <a:pt x="56" y="416"/>
                </a:lnTo>
                <a:lnTo>
                  <a:pt x="0" y="470"/>
                </a:lnTo>
                <a:lnTo>
                  <a:pt x="102" y="572"/>
                </a:lnTo>
                <a:lnTo>
                  <a:pt x="102" y="572"/>
                </a:lnTo>
                <a:lnTo>
                  <a:pt x="152" y="524"/>
                </a:lnTo>
                <a:lnTo>
                  <a:pt x="206" y="478"/>
                </a:lnTo>
                <a:lnTo>
                  <a:pt x="260" y="434"/>
                </a:lnTo>
                <a:lnTo>
                  <a:pt x="318" y="394"/>
                </a:lnTo>
                <a:lnTo>
                  <a:pt x="376" y="356"/>
                </a:lnTo>
                <a:lnTo>
                  <a:pt x="438" y="320"/>
                </a:lnTo>
                <a:lnTo>
                  <a:pt x="500" y="288"/>
                </a:lnTo>
                <a:lnTo>
                  <a:pt x="566" y="260"/>
                </a:lnTo>
                <a:lnTo>
                  <a:pt x="632" y="234"/>
                </a:lnTo>
                <a:lnTo>
                  <a:pt x="700" y="210"/>
                </a:lnTo>
                <a:lnTo>
                  <a:pt x="768" y="190"/>
                </a:lnTo>
                <a:lnTo>
                  <a:pt x="838" y="174"/>
                </a:lnTo>
                <a:lnTo>
                  <a:pt x="910" y="162"/>
                </a:lnTo>
                <a:lnTo>
                  <a:pt x="984" y="152"/>
                </a:lnTo>
                <a:lnTo>
                  <a:pt x="1058" y="146"/>
                </a:lnTo>
                <a:lnTo>
                  <a:pt x="1133" y="1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310" name="Группа 8309"/>
          <p:cNvGrpSpPr/>
          <p:nvPr/>
        </p:nvGrpSpPr>
        <p:grpSpPr>
          <a:xfrm>
            <a:off x="4924942" y="2941347"/>
            <a:ext cx="2349805" cy="2348593"/>
            <a:chOff x="4924942" y="2941347"/>
            <a:chExt cx="2349805" cy="2348593"/>
          </a:xfrm>
        </p:grpSpPr>
        <p:sp>
          <p:nvSpPr>
            <p:cNvPr id="8297" name="Freeform 211"/>
            <p:cNvSpPr>
              <a:spLocks/>
            </p:cNvSpPr>
            <p:nvPr/>
          </p:nvSpPr>
          <p:spPr bwMode="auto">
            <a:xfrm>
              <a:off x="6100211" y="2942334"/>
              <a:ext cx="829947" cy="419372"/>
            </a:xfrm>
            <a:custGeom>
              <a:avLst/>
              <a:gdLst>
                <a:gd name="T0" fmla="*/ 1030 w 1132"/>
                <a:gd name="T1" fmla="*/ 572 h 572"/>
                <a:gd name="T2" fmla="*/ 1132 w 1132"/>
                <a:gd name="T3" fmla="*/ 470 h 572"/>
                <a:gd name="T4" fmla="*/ 1132 w 1132"/>
                <a:gd name="T5" fmla="*/ 470 h 572"/>
                <a:gd name="T6" fmla="*/ 1076 w 1132"/>
                <a:gd name="T7" fmla="*/ 416 h 572"/>
                <a:gd name="T8" fmla="*/ 1018 w 1132"/>
                <a:gd name="T9" fmla="*/ 366 h 572"/>
                <a:gd name="T10" fmla="*/ 958 w 1132"/>
                <a:gd name="T11" fmla="*/ 318 h 572"/>
                <a:gd name="T12" fmla="*/ 896 w 1132"/>
                <a:gd name="T13" fmla="*/ 274 h 572"/>
                <a:gd name="T14" fmla="*/ 830 w 1132"/>
                <a:gd name="T15" fmla="*/ 232 h 572"/>
                <a:gd name="T16" fmla="*/ 764 w 1132"/>
                <a:gd name="T17" fmla="*/ 194 h 572"/>
                <a:gd name="T18" fmla="*/ 694 w 1132"/>
                <a:gd name="T19" fmla="*/ 158 h 572"/>
                <a:gd name="T20" fmla="*/ 624 w 1132"/>
                <a:gd name="T21" fmla="*/ 126 h 572"/>
                <a:gd name="T22" fmla="*/ 550 w 1132"/>
                <a:gd name="T23" fmla="*/ 98 h 572"/>
                <a:gd name="T24" fmla="*/ 476 w 1132"/>
                <a:gd name="T25" fmla="*/ 72 h 572"/>
                <a:gd name="T26" fmla="*/ 400 w 1132"/>
                <a:gd name="T27" fmla="*/ 50 h 572"/>
                <a:gd name="T28" fmla="*/ 322 w 1132"/>
                <a:gd name="T29" fmla="*/ 32 h 572"/>
                <a:gd name="T30" fmla="*/ 244 w 1132"/>
                <a:gd name="T31" fmla="*/ 18 h 572"/>
                <a:gd name="T32" fmla="*/ 164 w 1132"/>
                <a:gd name="T33" fmla="*/ 8 h 572"/>
                <a:gd name="T34" fmla="*/ 82 w 1132"/>
                <a:gd name="T35" fmla="*/ 2 h 572"/>
                <a:gd name="T36" fmla="*/ 0 w 1132"/>
                <a:gd name="T37" fmla="*/ 0 h 572"/>
                <a:gd name="T38" fmla="*/ 0 w 1132"/>
                <a:gd name="T39" fmla="*/ 144 h 572"/>
                <a:gd name="T40" fmla="*/ 0 w 1132"/>
                <a:gd name="T41" fmla="*/ 144 h 572"/>
                <a:gd name="T42" fmla="*/ 76 w 1132"/>
                <a:gd name="T43" fmla="*/ 146 h 572"/>
                <a:gd name="T44" fmla="*/ 148 w 1132"/>
                <a:gd name="T45" fmla="*/ 152 h 572"/>
                <a:gd name="T46" fmla="*/ 222 w 1132"/>
                <a:gd name="T47" fmla="*/ 162 h 572"/>
                <a:gd name="T48" fmla="*/ 294 w 1132"/>
                <a:gd name="T49" fmla="*/ 174 h 572"/>
                <a:gd name="T50" fmla="*/ 364 w 1132"/>
                <a:gd name="T51" fmla="*/ 190 h 572"/>
                <a:gd name="T52" fmla="*/ 434 w 1132"/>
                <a:gd name="T53" fmla="*/ 210 h 572"/>
                <a:gd name="T54" fmla="*/ 500 w 1132"/>
                <a:gd name="T55" fmla="*/ 234 h 572"/>
                <a:gd name="T56" fmla="*/ 566 w 1132"/>
                <a:gd name="T57" fmla="*/ 260 h 572"/>
                <a:gd name="T58" fmla="*/ 632 w 1132"/>
                <a:gd name="T59" fmla="*/ 288 h 572"/>
                <a:gd name="T60" fmla="*/ 694 w 1132"/>
                <a:gd name="T61" fmla="*/ 322 h 572"/>
                <a:gd name="T62" fmla="*/ 756 w 1132"/>
                <a:gd name="T63" fmla="*/ 356 h 572"/>
                <a:gd name="T64" fmla="*/ 814 w 1132"/>
                <a:gd name="T65" fmla="*/ 394 h 572"/>
                <a:gd name="T66" fmla="*/ 872 w 1132"/>
                <a:gd name="T67" fmla="*/ 434 h 572"/>
                <a:gd name="T68" fmla="*/ 926 w 1132"/>
                <a:gd name="T69" fmla="*/ 478 h 572"/>
                <a:gd name="T70" fmla="*/ 980 w 1132"/>
                <a:gd name="T71" fmla="*/ 524 h 572"/>
                <a:gd name="T72" fmla="*/ 1030 w 1132"/>
                <a:gd name="T73" fmla="*/ 57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2" h="572">
                  <a:moveTo>
                    <a:pt x="1030" y="572"/>
                  </a:moveTo>
                  <a:lnTo>
                    <a:pt x="1132" y="470"/>
                  </a:lnTo>
                  <a:lnTo>
                    <a:pt x="1132" y="470"/>
                  </a:lnTo>
                  <a:lnTo>
                    <a:pt x="1076" y="416"/>
                  </a:lnTo>
                  <a:lnTo>
                    <a:pt x="1018" y="366"/>
                  </a:lnTo>
                  <a:lnTo>
                    <a:pt x="958" y="318"/>
                  </a:lnTo>
                  <a:lnTo>
                    <a:pt x="896" y="274"/>
                  </a:lnTo>
                  <a:lnTo>
                    <a:pt x="830" y="232"/>
                  </a:lnTo>
                  <a:lnTo>
                    <a:pt x="764" y="194"/>
                  </a:lnTo>
                  <a:lnTo>
                    <a:pt x="694" y="158"/>
                  </a:lnTo>
                  <a:lnTo>
                    <a:pt x="624" y="126"/>
                  </a:lnTo>
                  <a:lnTo>
                    <a:pt x="550" y="98"/>
                  </a:lnTo>
                  <a:lnTo>
                    <a:pt x="476" y="72"/>
                  </a:lnTo>
                  <a:lnTo>
                    <a:pt x="400" y="50"/>
                  </a:lnTo>
                  <a:lnTo>
                    <a:pt x="322" y="32"/>
                  </a:lnTo>
                  <a:lnTo>
                    <a:pt x="244" y="18"/>
                  </a:lnTo>
                  <a:lnTo>
                    <a:pt x="164" y="8"/>
                  </a:lnTo>
                  <a:lnTo>
                    <a:pt x="82" y="2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76" y="146"/>
                  </a:lnTo>
                  <a:lnTo>
                    <a:pt x="148" y="152"/>
                  </a:lnTo>
                  <a:lnTo>
                    <a:pt x="222" y="162"/>
                  </a:lnTo>
                  <a:lnTo>
                    <a:pt x="294" y="174"/>
                  </a:lnTo>
                  <a:lnTo>
                    <a:pt x="364" y="190"/>
                  </a:lnTo>
                  <a:lnTo>
                    <a:pt x="434" y="210"/>
                  </a:lnTo>
                  <a:lnTo>
                    <a:pt x="500" y="234"/>
                  </a:lnTo>
                  <a:lnTo>
                    <a:pt x="566" y="260"/>
                  </a:lnTo>
                  <a:lnTo>
                    <a:pt x="632" y="288"/>
                  </a:lnTo>
                  <a:lnTo>
                    <a:pt x="694" y="322"/>
                  </a:lnTo>
                  <a:lnTo>
                    <a:pt x="756" y="356"/>
                  </a:lnTo>
                  <a:lnTo>
                    <a:pt x="814" y="394"/>
                  </a:lnTo>
                  <a:lnTo>
                    <a:pt x="872" y="434"/>
                  </a:lnTo>
                  <a:lnTo>
                    <a:pt x="926" y="478"/>
                  </a:lnTo>
                  <a:lnTo>
                    <a:pt x="980" y="524"/>
                  </a:lnTo>
                  <a:lnTo>
                    <a:pt x="1030" y="572"/>
                  </a:lnTo>
                  <a:close/>
                </a:path>
              </a:pathLst>
            </a:custGeom>
            <a:solidFill>
              <a:srgbClr val="5FA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99" name="Freeform 213"/>
            <p:cNvSpPr>
              <a:spLocks/>
            </p:cNvSpPr>
            <p:nvPr/>
          </p:nvSpPr>
          <p:spPr bwMode="auto">
            <a:xfrm>
              <a:off x="6855375" y="3286923"/>
              <a:ext cx="419372" cy="1658428"/>
            </a:xfrm>
            <a:custGeom>
              <a:avLst/>
              <a:gdLst>
                <a:gd name="T0" fmla="*/ 0 w 572"/>
                <a:gd name="T1" fmla="*/ 102 h 2262"/>
                <a:gd name="T2" fmla="*/ 48 w 572"/>
                <a:gd name="T3" fmla="*/ 152 h 2262"/>
                <a:gd name="T4" fmla="*/ 138 w 572"/>
                <a:gd name="T5" fmla="*/ 260 h 2262"/>
                <a:gd name="T6" fmla="*/ 216 w 572"/>
                <a:gd name="T7" fmla="*/ 377 h 2262"/>
                <a:gd name="T8" fmla="*/ 284 w 572"/>
                <a:gd name="T9" fmla="*/ 501 h 2262"/>
                <a:gd name="T10" fmla="*/ 340 w 572"/>
                <a:gd name="T11" fmla="*/ 631 h 2262"/>
                <a:gd name="T12" fmla="*/ 382 w 572"/>
                <a:gd name="T13" fmla="*/ 767 h 2262"/>
                <a:gd name="T14" fmla="*/ 410 w 572"/>
                <a:gd name="T15" fmla="*/ 909 h 2262"/>
                <a:gd name="T16" fmla="*/ 426 w 572"/>
                <a:gd name="T17" fmla="*/ 1057 h 2262"/>
                <a:gd name="T18" fmla="*/ 428 w 572"/>
                <a:gd name="T19" fmla="*/ 1131 h 2262"/>
                <a:gd name="T20" fmla="*/ 420 w 572"/>
                <a:gd name="T21" fmla="*/ 1281 h 2262"/>
                <a:gd name="T22" fmla="*/ 398 w 572"/>
                <a:gd name="T23" fmla="*/ 1425 h 2262"/>
                <a:gd name="T24" fmla="*/ 362 w 572"/>
                <a:gd name="T25" fmla="*/ 1565 h 2262"/>
                <a:gd name="T26" fmla="*/ 312 w 572"/>
                <a:gd name="T27" fmla="*/ 1699 h 2262"/>
                <a:gd name="T28" fmla="*/ 252 w 572"/>
                <a:gd name="T29" fmla="*/ 1825 h 2262"/>
                <a:gd name="T30" fmla="*/ 178 w 572"/>
                <a:gd name="T31" fmla="*/ 1944 h 2262"/>
                <a:gd name="T32" fmla="*/ 94 w 572"/>
                <a:gd name="T33" fmla="*/ 2056 h 2262"/>
                <a:gd name="T34" fmla="*/ 0 w 572"/>
                <a:gd name="T35" fmla="*/ 2160 h 2262"/>
                <a:gd name="T36" fmla="*/ 102 w 572"/>
                <a:gd name="T37" fmla="*/ 2262 h 2262"/>
                <a:gd name="T38" fmla="*/ 206 w 572"/>
                <a:gd name="T39" fmla="*/ 2148 h 2262"/>
                <a:gd name="T40" fmla="*/ 298 w 572"/>
                <a:gd name="T41" fmla="*/ 2026 h 2262"/>
                <a:gd name="T42" fmla="*/ 378 w 572"/>
                <a:gd name="T43" fmla="*/ 1895 h 2262"/>
                <a:gd name="T44" fmla="*/ 446 w 572"/>
                <a:gd name="T45" fmla="*/ 1755 h 2262"/>
                <a:gd name="T46" fmla="*/ 500 w 572"/>
                <a:gd name="T47" fmla="*/ 1607 h 2262"/>
                <a:gd name="T48" fmla="*/ 540 w 572"/>
                <a:gd name="T49" fmla="*/ 1453 h 2262"/>
                <a:gd name="T50" fmla="*/ 564 w 572"/>
                <a:gd name="T51" fmla="*/ 1295 h 2262"/>
                <a:gd name="T52" fmla="*/ 572 w 572"/>
                <a:gd name="T53" fmla="*/ 1131 h 2262"/>
                <a:gd name="T54" fmla="*/ 570 w 572"/>
                <a:gd name="T55" fmla="*/ 1049 h 2262"/>
                <a:gd name="T56" fmla="*/ 554 w 572"/>
                <a:gd name="T57" fmla="*/ 887 h 2262"/>
                <a:gd name="T58" fmla="*/ 522 w 572"/>
                <a:gd name="T59" fmla="*/ 731 h 2262"/>
                <a:gd name="T60" fmla="*/ 476 w 572"/>
                <a:gd name="T61" fmla="*/ 581 h 2262"/>
                <a:gd name="T62" fmla="*/ 414 w 572"/>
                <a:gd name="T63" fmla="*/ 437 h 2262"/>
                <a:gd name="T64" fmla="*/ 340 w 572"/>
                <a:gd name="T65" fmla="*/ 302 h 2262"/>
                <a:gd name="T66" fmla="*/ 254 w 572"/>
                <a:gd name="T67" fmla="*/ 174 h 2262"/>
                <a:gd name="T68" fmla="*/ 156 w 572"/>
                <a:gd name="T69" fmla="*/ 56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2" h="2262">
                  <a:moveTo>
                    <a:pt x="102" y="0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48" y="152"/>
                  </a:lnTo>
                  <a:lnTo>
                    <a:pt x="94" y="206"/>
                  </a:lnTo>
                  <a:lnTo>
                    <a:pt x="138" y="260"/>
                  </a:lnTo>
                  <a:lnTo>
                    <a:pt x="178" y="318"/>
                  </a:lnTo>
                  <a:lnTo>
                    <a:pt x="216" y="377"/>
                  </a:lnTo>
                  <a:lnTo>
                    <a:pt x="252" y="437"/>
                  </a:lnTo>
                  <a:lnTo>
                    <a:pt x="284" y="501"/>
                  </a:lnTo>
                  <a:lnTo>
                    <a:pt x="312" y="565"/>
                  </a:lnTo>
                  <a:lnTo>
                    <a:pt x="340" y="631"/>
                  </a:lnTo>
                  <a:lnTo>
                    <a:pt x="362" y="699"/>
                  </a:lnTo>
                  <a:lnTo>
                    <a:pt x="382" y="767"/>
                  </a:lnTo>
                  <a:lnTo>
                    <a:pt x="398" y="837"/>
                  </a:lnTo>
                  <a:lnTo>
                    <a:pt x="410" y="909"/>
                  </a:lnTo>
                  <a:lnTo>
                    <a:pt x="420" y="983"/>
                  </a:lnTo>
                  <a:lnTo>
                    <a:pt x="426" y="1057"/>
                  </a:lnTo>
                  <a:lnTo>
                    <a:pt x="428" y="1131"/>
                  </a:lnTo>
                  <a:lnTo>
                    <a:pt x="428" y="1131"/>
                  </a:lnTo>
                  <a:lnTo>
                    <a:pt x="426" y="1207"/>
                  </a:lnTo>
                  <a:lnTo>
                    <a:pt x="420" y="1281"/>
                  </a:lnTo>
                  <a:lnTo>
                    <a:pt x="410" y="1353"/>
                  </a:lnTo>
                  <a:lnTo>
                    <a:pt x="398" y="1425"/>
                  </a:lnTo>
                  <a:lnTo>
                    <a:pt x="382" y="1495"/>
                  </a:lnTo>
                  <a:lnTo>
                    <a:pt x="362" y="1565"/>
                  </a:lnTo>
                  <a:lnTo>
                    <a:pt x="340" y="1631"/>
                  </a:lnTo>
                  <a:lnTo>
                    <a:pt x="312" y="1699"/>
                  </a:lnTo>
                  <a:lnTo>
                    <a:pt x="284" y="1763"/>
                  </a:lnTo>
                  <a:lnTo>
                    <a:pt x="252" y="1825"/>
                  </a:lnTo>
                  <a:lnTo>
                    <a:pt x="216" y="1887"/>
                  </a:lnTo>
                  <a:lnTo>
                    <a:pt x="178" y="1944"/>
                  </a:lnTo>
                  <a:lnTo>
                    <a:pt x="138" y="2002"/>
                  </a:lnTo>
                  <a:lnTo>
                    <a:pt x="94" y="2056"/>
                  </a:lnTo>
                  <a:lnTo>
                    <a:pt x="48" y="2110"/>
                  </a:lnTo>
                  <a:lnTo>
                    <a:pt x="0" y="2160"/>
                  </a:lnTo>
                  <a:lnTo>
                    <a:pt x="102" y="2262"/>
                  </a:lnTo>
                  <a:lnTo>
                    <a:pt x="102" y="2262"/>
                  </a:lnTo>
                  <a:lnTo>
                    <a:pt x="156" y="2208"/>
                  </a:lnTo>
                  <a:lnTo>
                    <a:pt x="206" y="2148"/>
                  </a:lnTo>
                  <a:lnTo>
                    <a:pt x="254" y="2088"/>
                  </a:lnTo>
                  <a:lnTo>
                    <a:pt x="298" y="2026"/>
                  </a:lnTo>
                  <a:lnTo>
                    <a:pt x="340" y="1960"/>
                  </a:lnTo>
                  <a:lnTo>
                    <a:pt x="378" y="1895"/>
                  </a:lnTo>
                  <a:lnTo>
                    <a:pt x="414" y="1825"/>
                  </a:lnTo>
                  <a:lnTo>
                    <a:pt x="446" y="1755"/>
                  </a:lnTo>
                  <a:lnTo>
                    <a:pt x="476" y="1681"/>
                  </a:lnTo>
                  <a:lnTo>
                    <a:pt x="500" y="1607"/>
                  </a:lnTo>
                  <a:lnTo>
                    <a:pt x="522" y="1531"/>
                  </a:lnTo>
                  <a:lnTo>
                    <a:pt x="540" y="1453"/>
                  </a:lnTo>
                  <a:lnTo>
                    <a:pt x="554" y="1375"/>
                  </a:lnTo>
                  <a:lnTo>
                    <a:pt x="564" y="1295"/>
                  </a:lnTo>
                  <a:lnTo>
                    <a:pt x="570" y="1213"/>
                  </a:lnTo>
                  <a:lnTo>
                    <a:pt x="572" y="1131"/>
                  </a:lnTo>
                  <a:lnTo>
                    <a:pt x="572" y="1131"/>
                  </a:lnTo>
                  <a:lnTo>
                    <a:pt x="570" y="1049"/>
                  </a:lnTo>
                  <a:lnTo>
                    <a:pt x="564" y="967"/>
                  </a:lnTo>
                  <a:lnTo>
                    <a:pt x="554" y="887"/>
                  </a:lnTo>
                  <a:lnTo>
                    <a:pt x="540" y="809"/>
                  </a:lnTo>
                  <a:lnTo>
                    <a:pt x="522" y="731"/>
                  </a:lnTo>
                  <a:lnTo>
                    <a:pt x="500" y="655"/>
                  </a:lnTo>
                  <a:lnTo>
                    <a:pt x="476" y="581"/>
                  </a:lnTo>
                  <a:lnTo>
                    <a:pt x="446" y="509"/>
                  </a:lnTo>
                  <a:lnTo>
                    <a:pt x="414" y="437"/>
                  </a:lnTo>
                  <a:lnTo>
                    <a:pt x="378" y="369"/>
                  </a:lnTo>
                  <a:lnTo>
                    <a:pt x="340" y="302"/>
                  </a:lnTo>
                  <a:lnTo>
                    <a:pt x="298" y="238"/>
                  </a:lnTo>
                  <a:lnTo>
                    <a:pt x="254" y="174"/>
                  </a:lnTo>
                  <a:lnTo>
                    <a:pt x="206" y="114"/>
                  </a:lnTo>
                  <a:lnTo>
                    <a:pt x="156" y="56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FA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01" name="Freeform 215"/>
            <p:cNvSpPr>
              <a:spLocks/>
            </p:cNvSpPr>
            <p:nvPr/>
          </p:nvSpPr>
          <p:spPr bwMode="auto">
            <a:xfrm>
              <a:off x="6100211" y="4870568"/>
              <a:ext cx="829947" cy="419372"/>
            </a:xfrm>
            <a:custGeom>
              <a:avLst/>
              <a:gdLst>
                <a:gd name="T0" fmla="*/ 0 w 1132"/>
                <a:gd name="T1" fmla="*/ 428 h 572"/>
                <a:gd name="T2" fmla="*/ 0 w 1132"/>
                <a:gd name="T3" fmla="*/ 572 h 572"/>
                <a:gd name="T4" fmla="*/ 0 w 1132"/>
                <a:gd name="T5" fmla="*/ 572 h 572"/>
                <a:gd name="T6" fmla="*/ 82 w 1132"/>
                <a:gd name="T7" fmla="*/ 570 h 572"/>
                <a:gd name="T8" fmla="*/ 164 w 1132"/>
                <a:gd name="T9" fmla="*/ 564 h 572"/>
                <a:gd name="T10" fmla="*/ 244 w 1132"/>
                <a:gd name="T11" fmla="*/ 554 h 572"/>
                <a:gd name="T12" fmla="*/ 322 w 1132"/>
                <a:gd name="T13" fmla="*/ 540 h 572"/>
                <a:gd name="T14" fmla="*/ 400 w 1132"/>
                <a:gd name="T15" fmla="*/ 522 h 572"/>
                <a:gd name="T16" fmla="*/ 476 w 1132"/>
                <a:gd name="T17" fmla="*/ 500 h 572"/>
                <a:gd name="T18" fmla="*/ 550 w 1132"/>
                <a:gd name="T19" fmla="*/ 476 h 572"/>
                <a:gd name="T20" fmla="*/ 624 w 1132"/>
                <a:gd name="T21" fmla="*/ 446 h 572"/>
                <a:gd name="T22" fmla="*/ 694 w 1132"/>
                <a:gd name="T23" fmla="*/ 414 h 572"/>
                <a:gd name="T24" fmla="*/ 764 w 1132"/>
                <a:gd name="T25" fmla="*/ 378 h 572"/>
                <a:gd name="T26" fmla="*/ 830 w 1132"/>
                <a:gd name="T27" fmla="*/ 340 h 572"/>
                <a:gd name="T28" fmla="*/ 896 w 1132"/>
                <a:gd name="T29" fmla="*/ 298 h 572"/>
                <a:gd name="T30" fmla="*/ 958 w 1132"/>
                <a:gd name="T31" fmla="*/ 254 h 572"/>
                <a:gd name="T32" fmla="*/ 1018 w 1132"/>
                <a:gd name="T33" fmla="*/ 206 h 572"/>
                <a:gd name="T34" fmla="*/ 1076 w 1132"/>
                <a:gd name="T35" fmla="*/ 156 h 572"/>
                <a:gd name="T36" fmla="*/ 1132 w 1132"/>
                <a:gd name="T37" fmla="*/ 102 h 572"/>
                <a:gd name="T38" fmla="*/ 1030 w 1132"/>
                <a:gd name="T39" fmla="*/ 0 h 572"/>
                <a:gd name="T40" fmla="*/ 1030 w 1132"/>
                <a:gd name="T41" fmla="*/ 0 h 572"/>
                <a:gd name="T42" fmla="*/ 980 w 1132"/>
                <a:gd name="T43" fmla="*/ 48 h 572"/>
                <a:gd name="T44" fmla="*/ 926 w 1132"/>
                <a:gd name="T45" fmla="*/ 94 h 572"/>
                <a:gd name="T46" fmla="*/ 872 w 1132"/>
                <a:gd name="T47" fmla="*/ 138 h 572"/>
                <a:gd name="T48" fmla="*/ 814 w 1132"/>
                <a:gd name="T49" fmla="*/ 178 h 572"/>
                <a:gd name="T50" fmla="*/ 756 w 1132"/>
                <a:gd name="T51" fmla="*/ 216 h 572"/>
                <a:gd name="T52" fmla="*/ 694 w 1132"/>
                <a:gd name="T53" fmla="*/ 252 h 572"/>
                <a:gd name="T54" fmla="*/ 632 w 1132"/>
                <a:gd name="T55" fmla="*/ 284 h 572"/>
                <a:gd name="T56" fmla="*/ 566 w 1132"/>
                <a:gd name="T57" fmla="*/ 314 h 572"/>
                <a:gd name="T58" fmla="*/ 500 w 1132"/>
                <a:gd name="T59" fmla="*/ 340 h 572"/>
                <a:gd name="T60" fmla="*/ 434 w 1132"/>
                <a:gd name="T61" fmla="*/ 362 h 572"/>
                <a:gd name="T62" fmla="*/ 364 w 1132"/>
                <a:gd name="T63" fmla="*/ 382 h 572"/>
                <a:gd name="T64" fmla="*/ 294 w 1132"/>
                <a:gd name="T65" fmla="*/ 398 h 572"/>
                <a:gd name="T66" fmla="*/ 222 w 1132"/>
                <a:gd name="T67" fmla="*/ 410 h 572"/>
                <a:gd name="T68" fmla="*/ 148 w 1132"/>
                <a:gd name="T69" fmla="*/ 420 h 572"/>
                <a:gd name="T70" fmla="*/ 76 w 1132"/>
                <a:gd name="T71" fmla="*/ 426 h 572"/>
                <a:gd name="T72" fmla="*/ 0 w 1132"/>
                <a:gd name="T73" fmla="*/ 42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2" h="572">
                  <a:moveTo>
                    <a:pt x="0" y="428"/>
                  </a:moveTo>
                  <a:lnTo>
                    <a:pt x="0" y="572"/>
                  </a:lnTo>
                  <a:lnTo>
                    <a:pt x="0" y="572"/>
                  </a:lnTo>
                  <a:lnTo>
                    <a:pt x="82" y="570"/>
                  </a:lnTo>
                  <a:lnTo>
                    <a:pt x="164" y="564"/>
                  </a:lnTo>
                  <a:lnTo>
                    <a:pt x="244" y="554"/>
                  </a:lnTo>
                  <a:lnTo>
                    <a:pt x="322" y="540"/>
                  </a:lnTo>
                  <a:lnTo>
                    <a:pt x="400" y="522"/>
                  </a:lnTo>
                  <a:lnTo>
                    <a:pt x="476" y="500"/>
                  </a:lnTo>
                  <a:lnTo>
                    <a:pt x="550" y="476"/>
                  </a:lnTo>
                  <a:lnTo>
                    <a:pt x="624" y="446"/>
                  </a:lnTo>
                  <a:lnTo>
                    <a:pt x="694" y="414"/>
                  </a:lnTo>
                  <a:lnTo>
                    <a:pt x="764" y="378"/>
                  </a:lnTo>
                  <a:lnTo>
                    <a:pt x="830" y="340"/>
                  </a:lnTo>
                  <a:lnTo>
                    <a:pt x="896" y="298"/>
                  </a:lnTo>
                  <a:lnTo>
                    <a:pt x="958" y="254"/>
                  </a:lnTo>
                  <a:lnTo>
                    <a:pt x="1018" y="206"/>
                  </a:lnTo>
                  <a:lnTo>
                    <a:pt x="1076" y="156"/>
                  </a:lnTo>
                  <a:lnTo>
                    <a:pt x="1132" y="102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980" y="48"/>
                  </a:lnTo>
                  <a:lnTo>
                    <a:pt x="926" y="94"/>
                  </a:lnTo>
                  <a:lnTo>
                    <a:pt x="872" y="138"/>
                  </a:lnTo>
                  <a:lnTo>
                    <a:pt x="814" y="178"/>
                  </a:lnTo>
                  <a:lnTo>
                    <a:pt x="756" y="216"/>
                  </a:lnTo>
                  <a:lnTo>
                    <a:pt x="694" y="252"/>
                  </a:lnTo>
                  <a:lnTo>
                    <a:pt x="632" y="284"/>
                  </a:lnTo>
                  <a:lnTo>
                    <a:pt x="566" y="314"/>
                  </a:lnTo>
                  <a:lnTo>
                    <a:pt x="500" y="340"/>
                  </a:lnTo>
                  <a:lnTo>
                    <a:pt x="434" y="362"/>
                  </a:lnTo>
                  <a:lnTo>
                    <a:pt x="364" y="382"/>
                  </a:lnTo>
                  <a:lnTo>
                    <a:pt x="294" y="398"/>
                  </a:lnTo>
                  <a:lnTo>
                    <a:pt x="222" y="410"/>
                  </a:lnTo>
                  <a:lnTo>
                    <a:pt x="148" y="420"/>
                  </a:lnTo>
                  <a:lnTo>
                    <a:pt x="76" y="426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5FA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03" name="Freeform 217"/>
            <p:cNvSpPr>
              <a:spLocks/>
            </p:cNvSpPr>
            <p:nvPr/>
          </p:nvSpPr>
          <p:spPr bwMode="auto">
            <a:xfrm>
              <a:off x="5279171" y="2941347"/>
              <a:ext cx="830680" cy="419372"/>
            </a:xfrm>
            <a:custGeom>
              <a:avLst/>
              <a:gdLst>
                <a:gd name="T0" fmla="*/ 1133 w 1133"/>
                <a:gd name="T1" fmla="*/ 144 h 572"/>
                <a:gd name="T2" fmla="*/ 1133 w 1133"/>
                <a:gd name="T3" fmla="*/ 144 h 572"/>
                <a:gd name="T4" fmla="*/ 1133 w 1133"/>
                <a:gd name="T5" fmla="*/ 0 h 572"/>
                <a:gd name="T6" fmla="*/ 1133 w 1133"/>
                <a:gd name="T7" fmla="*/ 0 h 572"/>
                <a:gd name="T8" fmla="*/ 1050 w 1133"/>
                <a:gd name="T9" fmla="*/ 2 h 572"/>
                <a:gd name="T10" fmla="*/ 968 w 1133"/>
                <a:gd name="T11" fmla="*/ 8 h 572"/>
                <a:gd name="T12" fmla="*/ 888 w 1133"/>
                <a:gd name="T13" fmla="*/ 18 h 572"/>
                <a:gd name="T14" fmla="*/ 810 w 1133"/>
                <a:gd name="T15" fmla="*/ 32 h 572"/>
                <a:gd name="T16" fmla="*/ 732 w 1133"/>
                <a:gd name="T17" fmla="*/ 50 h 572"/>
                <a:gd name="T18" fmla="*/ 656 w 1133"/>
                <a:gd name="T19" fmla="*/ 72 h 572"/>
                <a:gd name="T20" fmla="*/ 582 w 1133"/>
                <a:gd name="T21" fmla="*/ 98 h 572"/>
                <a:gd name="T22" fmla="*/ 510 w 1133"/>
                <a:gd name="T23" fmla="*/ 126 h 572"/>
                <a:gd name="T24" fmla="*/ 438 w 1133"/>
                <a:gd name="T25" fmla="*/ 158 h 572"/>
                <a:gd name="T26" fmla="*/ 368 w 1133"/>
                <a:gd name="T27" fmla="*/ 194 h 572"/>
                <a:gd name="T28" fmla="*/ 302 w 1133"/>
                <a:gd name="T29" fmla="*/ 232 h 572"/>
                <a:gd name="T30" fmla="*/ 236 w 1133"/>
                <a:gd name="T31" fmla="*/ 274 h 572"/>
                <a:gd name="T32" fmla="*/ 174 w 1133"/>
                <a:gd name="T33" fmla="*/ 318 h 572"/>
                <a:gd name="T34" fmla="*/ 114 w 1133"/>
                <a:gd name="T35" fmla="*/ 366 h 572"/>
                <a:gd name="T36" fmla="*/ 56 w 1133"/>
                <a:gd name="T37" fmla="*/ 416 h 572"/>
                <a:gd name="T38" fmla="*/ 0 w 1133"/>
                <a:gd name="T39" fmla="*/ 470 h 572"/>
                <a:gd name="T40" fmla="*/ 102 w 1133"/>
                <a:gd name="T41" fmla="*/ 572 h 572"/>
                <a:gd name="T42" fmla="*/ 102 w 1133"/>
                <a:gd name="T43" fmla="*/ 572 h 572"/>
                <a:gd name="T44" fmla="*/ 152 w 1133"/>
                <a:gd name="T45" fmla="*/ 524 h 572"/>
                <a:gd name="T46" fmla="*/ 206 w 1133"/>
                <a:gd name="T47" fmla="*/ 478 h 572"/>
                <a:gd name="T48" fmla="*/ 260 w 1133"/>
                <a:gd name="T49" fmla="*/ 434 h 572"/>
                <a:gd name="T50" fmla="*/ 318 w 1133"/>
                <a:gd name="T51" fmla="*/ 394 h 572"/>
                <a:gd name="T52" fmla="*/ 376 w 1133"/>
                <a:gd name="T53" fmla="*/ 356 h 572"/>
                <a:gd name="T54" fmla="*/ 438 w 1133"/>
                <a:gd name="T55" fmla="*/ 320 h 572"/>
                <a:gd name="T56" fmla="*/ 500 w 1133"/>
                <a:gd name="T57" fmla="*/ 288 h 572"/>
                <a:gd name="T58" fmla="*/ 566 w 1133"/>
                <a:gd name="T59" fmla="*/ 260 h 572"/>
                <a:gd name="T60" fmla="*/ 632 w 1133"/>
                <a:gd name="T61" fmla="*/ 234 h 572"/>
                <a:gd name="T62" fmla="*/ 700 w 1133"/>
                <a:gd name="T63" fmla="*/ 210 h 572"/>
                <a:gd name="T64" fmla="*/ 768 w 1133"/>
                <a:gd name="T65" fmla="*/ 190 h 572"/>
                <a:gd name="T66" fmla="*/ 838 w 1133"/>
                <a:gd name="T67" fmla="*/ 174 h 572"/>
                <a:gd name="T68" fmla="*/ 910 w 1133"/>
                <a:gd name="T69" fmla="*/ 162 h 572"/>
                <a:gd name="T70" fmla="*/ 984 w 1133"/>
                <a:gd name="T71" fmla="*/ 152 h 572"/>
                <a:gd name="T72" fmla="*/ 1058 w 1133"/>
                <a:gd name="T73" fmla="*/ 146 h 572"/>
                <a:gd name="T74" fmla="*/ 1133 w 1133"/>
                <a:gd name="T75" fmla="*/ 144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3" h="572">
                  <a:moveTo>
                    <a:pt x="1133" y="144"/>
                  </a:moveTo>
                  <a:lnTo>
                    <a:pt x="1133" y="144"/>
                  </a:lnTo>
                  <a:lnTo>
                    <a:pt x="1133" y="0"/>
                  </a:lnTo>
                  <a:lnTo>
                    <a:pt x="1133" y="0"/>
                  </a:lnTo>
                  <a:lnTo>
                    <a:pt x="1050" y="2"/>
                  </a:lnTo>
                  <a:lnTo>
                    <a:pt x="968" y="8"/>
                  </a:lnTo>
                  <a:lnTo>
                    <a:pt x="888" y="18"/>
                  </a:lnTo>
                  <a:lnTo>
                    <a:pt x="810" y="32"/>
                  </a:lnTo>
                  <a:lnTo>
                    <a:pt x="732" y="50"/>
                  </a:lnTo>
                  <a:lnTo>
                    <a:pt x="656" y="72"/>
                  </a:lnTo>
                  <a:lnTo>
                    <a:pt x="582" y="98"/>
                  </a:lnTo>
                  <a:lnTo>
                    <a:pt x="510" y="126"/>
                  </a:lnTo>
                  <a:lnTo>
                    <a:pt x="438" y="158"/>
                  </a:lnTo>
                  <a:lnTo>
                    <a:pt x="368" y="194"/>
                  </a:lnTo>
                  <a:lnTo>
                    <a:pt x="302" y="232"/>
                  </a:lnTo>
                  <a:lnTo>
                    <a:pt x="236" y="274"/>
                  </a:lnTo>
                  <a:lnTo>
                    <a:pt x="174" y="318"/>
                  </a:lnTo>
                  <a:lnTo>
                    <a:pt x="114" y="366"/>
                  </a:lnTo>
                  <a:lnTo>
                    <a:pt x="56" y="416"/>
                  </a:lnTo>
                  <a:lnTo>
                    <a:pt x="0" y="470"/>
                  </a:lnTo>
                  <a:lnTo>
                    <a:pt x="102" y="572"/>
                  </a:lnTo>
                  <a:lnTo>
                    <a:pt x="102" y="572"/>
                  </a:lnTo>
                  <a:lnTo>
                    <a:pt x="152" y="524"/>
                  </a:lnTo>
                  <a:lnTo>
                    <a:pt x="206" y="478"/>
                  </a:lnTo>
                  <a:lnTo>
                    <a:pt x="260" y="434"/>
                  </a:lnTo>
                  <a:lnTo>
                    <a:pt x="318" y="394"/>
                  </a:lnTo>
                  <a:lnTo>
                    <a:pt x="376" y="356"/>
                  </a:lnTo>
                  <a:lnTo>
                    <a:pt x="438" y="320"/>
                  </a:lnTo>
                  <a:lnTo>
                    <a:pt x="500" y="288"/>
                  </a:lnTo>
                  <a:lnTo>
                    <a:pt x="566" y="260"/>
                  </a:lnTo>
                  <a:lnTo>
                    <a:pt x="632" y="234"/>
                  </a:lnTo>
                  <a:lnTo>
                    <a:pt x="700" y="210"/>
                  </a:lnTo>
                  <a:lnTo>
                    <a:pt x="768" y="190"/>
                  </a:lnTo>
                  <a:lnTo>
                    <a:pt x="838" y="174"/>
                  </a:lnTo>
                  <a:lnTo>
                    <a:pt x="910" y="162"/>
                  </a:lnTo>
                  <a:lnTo>
                    <a:pt x="984" y="152"/>
                  </a:lnTo>
                  <a:lnTo>
                    <a:pt x="1058" y="146"/>
                  </a:lnTo>
                  <a:lnTo>
                    <a:pt x="1133" y="144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05" name="Freeform 219"/>
            <p:cNvSpPr>
              <a:spLocks/>
            </p:cNvSpPr>
            <p:nvPr/>
          </p:nvSpPr>
          <p:spPr bwMode="auto">
            <a:xfrm>
              <a:off x="4924942" y="3286923"/>
              <a:ext cx="419372" cy="1658428"/>
            </a:xfrm>
            <a:custGeom>
              <a:avLst/>
              <a:gdLst>
                <a:gd name="T0" fmla="*/ 144 w 572"/>
                <a:gd name="T1" fmla="*/ 1131 h 2262"/>
                <a:gd name="T2" fmla="*/ 152 w 572"/>
                <a:gd name="T3" fmla="*/ 983 h 2262"/>
                <a:gd name="T4" fmla="*/ 174 w 572"/>
                <a:gd name="T5" fmla="*/ 837 h 2262"/>
                <a:gd name="T6" fmla="*/ 210 w 572"/>
                <a:gd name="T7" fmla="*/ 699 h 2262"/>
                <a:gd name="T8" fmla="*/ 260 w 572"/>
                <a:gd name="T9" fmla="*/ 565 h 2262"/>
                <a:gd name="T10" fmla="*/ 320 w 572"/>
                <a:gd name="T11" fmla="*/ 437 h 2262"/>
                <a:gd name="T12" fmla="*/ 394 w 572"/>
                <a:gd name="T13" fmla="*/ 318 h 2262"/>
                <a:gd name="T14" fmla="*/ 478 w 572"/>
                <a:gd name="T15" fmla="*/ 206 h 2262"/>
                <a:gd name="T16" fmla="*/ 572 w 572"/>
                <a:gd name="T17" fmla="*/ 102 h 2262"/>
                <a:gd name="T18" fmla="*/ 470 w 572"/>
                <a:gd name="T19" fmla="*/ 0 h 2262"/>
                <a:gd name="T20" fmla="*/ 366 w 572"/>
                <a:gd name="T21" fmla="*/ 114 h 2262"/>
                <a:gd name="T22" fmla="*/ 274 w 572"/>
                <a:gd name="T23" fmla="*/ 238 h 2262"/>
                <a:gd name="T24" fmla="*/ 194 w 572"/>
                <a:gd name="T25" fmla="*/ 369 h 2262"/>
                <a:gd name="T26" fmla="*/ 126 w 572"/>
                <a:gd name="T27" fmla="*/ 509 h 2262"/>
                <a:gd name="T28" fmla="*/ 72 w 572"/>
                <a:gd name="T29" fmla="*/ 655 h 2262"/>
                <a:gd name="T30" fmla="*/ 32 w 572"/>
                <a:gd name="T31" fmla="*/ 809 h 2262"/>
                <a:gd name="T32" fmla="*/ 8 w 572"/>
                <a:gd name="T33" fmla="*/ 967 h 2262"/>
                <a:gd name="T34" fmla="*/ 0 w 572"/>
                <a:gd name="T35" fmla="*/ 1131 h 2262"/>
                <a:gd name="T36" fmla="*/ 2 w 572"/>
                <a:gd name="T37" fmla="*/ 1213 h 2262"/>
                <a:gd name="T38" fmla="*/ 18 w 572"/>
                <a:gd name="T39" fmla="*/ 1375 h 2262"/>
                <a:gd name="T40" fmla="*/ 50 w 572"/>
                <a:gd name="T41" fmla="*/ 1531 h 2262"/>
                <a:gd name="T42" fmla="*/ 98 w 572"/>
                <a:gd name="T43" fmla="*/ 1681 h 2262"/>
                <a:gd name="T44" fmla="*/ 158 w 572"/>
                <a:gd name="T45" fmla="*/ 1825 h 2262"/>
                <a:gd name="T46" fmla="*/ 232 w 572"/>
                <a:gd name="T47" fmla="*/ 1960 h 2262"/>
                <a:gd name="T48" fmla="*/ 318 w 572"/>
                <a:gd name="T49" fmla="*/ 2088 h 2262"/>
                <a:gd name="T50" fmla="*/ 416 w 572"/>
                <a:gd name="T51" fmla="*/ 2208 h 2262"/>
                <a:gd name="T52" fmla="*/ 572 w 572"/>
                <a:gd name="T53" fmla="*/ 2160 h 2262"/>
                <a:gd name="T54" fmla="*/ 524 w 572"/>
                <a:gd name="T55" fmla="*/ 2110 h 2262"/>
                <a:gd name="T56" fmla="*/ 434 w 572"/>
                <a:gd name="T57" fmla="*/ 2002 h 2262"/>
                <a:gd name="T58" fmla="*/ 356 w 572"/>
                <a:gd name="T59" fmla="*/ 1887 h 2262"/>
                <a:gd name="T60" fmla="*/ 288 w 572"/>
                <a:gd name="T61" fmla="*/ 1763 h 2262"/>
                <a:gd name="T62" fmla="*/ 234 w 572"/>
                <a:gd name="T63" fmla="*/ 1631 h 2262"/>
                <a:gd name="T64" fmla="*/ 190 w 572"/>
                <a:gd name="T65" fmla="*/ 1495 h 2262"/>
                <a:gd name="T66" fmla="*/ 162 w 572"/>
                <a:gd name="T67" fmla="*/ 1353 h 2262"/>
                <a:gd name="T68" fmla="*/ 146 w 572"/>
                <a:gd name="T69" fmla="*/ 1207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2" h="2262">
                  <a:moveTo>
                    <a:pt x="144" y="1131"/>
                  </a:moveTo>
                  <a:lnTo>
                    <a:pt x="144" y="1131"/>
                  </a:lnTo>
                  <a:lnTo>
                    <a:pt x="146" y="1057"/>
                  </a:lnTo>
                  <a:lnTo>
                    <a:pt x="152" y="983"/>
                  </a:lnTo>
                  <a:lnTo>
                    <a:pt x="162" y="909"/>
                  </a:lnTo>
                  <a:lnTo>
                    <a:pt x="174" y="837"/>
                  </a:lnTo>
                  <a:lnTo>
                    <a:pt x="190" y="767"/>
                  </a:lnTo>
                  <a:lnTo>
                    <a:pt x="210" y="699"/>
                  </a:lnTo>
                  <a:lnTo>
                    <a:pt x="234" y="631"/>
                  </a:lnTo>
                  <a:lnTo>
                    <a:pt x="260" y="565"/>
                  </a:lnTo>
                  <a:lnTo>
                    <a:pt x="288" y="501"/>
                  </a:lnTo>
                  <a:lnTo>
                    <a:pt x="320" y="437"/>
                  </a:lnTo>
                  <a:lnTo>
                    <a:pt x="356" y="377"/>
                  </a:lnTo>
                  <a:lnTo>
                    <a:pt x="394" y="318"/>
                  </a:lnTo>
                  <a:lnTo>
                    <a:pt x="434" y="260"/>
                  </a:lnTo>
                  <a:lnTo>
                    <a:pt x="478" y="206"/>
                  </a:lnTo>
                  <a:lnTo>
                    <a:pt x="524" y="152"/>
                  </a:lnTo>
                  <a:lnTo>
                    <a:pt x="572" y="102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16" y="56"/>
                  </a:lnTo>
                  <a:lnTo>
                    <a:pt x="366" y="114"/>
                  </a:lnTo>
                  <a:lnTo>
                    <a:pt x="318" y="174"/>
                  </a:lnTo>
                  <a:lnTo>
                    <a:pt x="274" y="238"/>
                  </a:lnTo>
                  <a:lnTo>
                    <a:pt x="232" y="302"/>
                  </a:lnTo>
                  <a:lnTo>
                    <a:pt x="194" y="369"/>
                  </a:lnTo>
                  <a:lnTo>
                    <a:pt x="158" y="437"/>
                  </a:lnTo>
                  <a:lnTo>
                    <a:pt x="126" y="509"/>
                  </a:lnTo>
                  <a:lnTo>
                    <a:pt x="98" y="581"/>
                  </a:lnTo>
                  <a:lnTo>
                    <a:pt x="72" y="655"/>
                  </a:lnTo>
                  <a:lnTo>
                    <a:pt x="50" y="731"/>
                  </a:lnTo>
                  <a:lnTo>
                    <a:pt x="32" y="809"/>
                  </a:lnTo>
                  <a:lnTo>
                    <a:pt x="18" y="887"/>
                  </a:lnTo>
                  <a:lnTo>
                    <a:pt x="8" y="967"/>
                  </a:lnTo>
                  <a:lnTo>
                    <a:pt x="2" y="1049"/>
                  </a:lnTo>
                  <a:lnTo>
                    <a:pt x="0" y="1131"/>
                  </a:lnTo>
                  <a:lnTo>
                    <a:pt x="0" y="1131"/>
                  </a:lnTo>
                  <a:lnTo>
                    <a:pt x="2" y="1213"/>
                  </a:lnTo>
                  <a:lnTo>
                    <a:pt x="8" y="1295"/>
                  </a:lnTo>
                  <a:lnTo>
                    <a:pt x="18" y="1375"/>
                  </a:lnTo>
                  <a:lnTo>
                    <a:pt x="32" y="1453"/>
                  </a:lnTo>
                  <a:lnTo>
                    <a:pt x="50" y="1531"/>
                  </a:lnTo>
                  <a:lnTo>
                    <a:pt x="72" y="1607"/>
                  </a:lnTo>
                  <a:lnTo>
                    <a:pt x="98" y="1681"/>
                  </a:lnTo>
                  <a:lnTo>
                    <a:pt x="126" y="1755"/>
                  </a:lnTo>
                  <a:lnTo>
                    <a:pt x="158" y="1825"/>
                  </a:lnTo>
                  <a:lnTo>
                    <a:pt x="194" y="1895"/>
                  </a:lnTo>
                  <a:lnTo>
                    <a:pt x="232" y="1960"/>
                  </a:lnTo>
                  <a:lnTo>
                    <a:pt x="274" y="2026"/>
                  </a:lnTo>
                  <a:lnTo>
                    <a:pt x="318" y="2088"/>
                  </a:lnTo>
                  <a:lnTo>
                    <a:pt x="366" y="2148"/>
                  </a:lnTo>
                  <a:lnTo>
                    <a:pt x="416" y="2208"/>
                  </a:lnTo>
                  <a:lnTo>
                    <a:pt x="470" y="2262"/>
                  </a:lnTo>
                  <a:lnTo>
                    <a:pt x="572" y="2160"/>
                  </a:lnTo>
                  <a:lnTo>
                    <a:pt x="572" y="2160"/>
                  </a:lnTo>
                  <a:lnTo>
                    <a:pt x="524" y="2110"/>
                  </a:lnTo>
                  <a:lnTo>
                    <a:pt x="478" y="2056"/>
                  </a:lnTo>
                  <a:lnTo>
                    <a:pt x="434" y="2002"/>
                  </a:lnTo>
                  <a:lnTo>
                    <a:pt x="394" y="1944"/>
                  </a:lnTo>
                  <a:lnTo>
                    <a:pt x="356" y="1887"/>
                  </a:lnTo>
                  <a:lnTo>
                    <a:pt x="320" y="1825"/>
                  </a:lnTo>
                  <a:lnTo>
                    <a:pt x="288" y="1763"/>
                  </a:lnTo>
                  <a:lnTo>
                    <a:pt x="260" y="1699"/>
                  </a:lnTo>
                  <a:lnTo>
                    <a:pt x="234" y="1631"/>
                  </a:lnTo>
                  <a:lnTo>
                    <a:pt x="210" y="1565"/>
                  </a:lnTo>
                  <a:lnTo>
                    <a:pt x="190" y="1495"/>
                  </a:lnTo>
                  <a:lnTo>
                    <a:pt x="174" y="1425"/>
                  </a:lnTo>
                  <a:lnTo>
                    <a:pt x="162" y="1353"/>
                  </a:lnTo>
                  <a:lnTo>
                    <a:pt x="152" y="1281"/>
                  </a:lnTo>
                  <a:lnTo>
                    <a:pt x="146" y="1207"/>
                  </a:lnTo>
                  <a:lnTo>
                    <a:pt x="144" y="1131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07" name="Freeform 221"/>
            <p:cNvSpPr>
              <a:spLocks/>
            </p:cNvSpPr>
            <p:nvPr/>
          </p:nvSpPr>
          <p:spPr bwMode="auto">
            <a:xfrm>
              <a:off x="5269531" y="4870568"/>
              <a:ext cx="830680" cy="419372"/>
            </a:xfrm>
            <a:custGeom>
              <a:avLst/>
              <a:gdLst>
                <a:gd name="T0" fmla="*/ 1133 w 1133"/>
                <a:gd name="T1" fmla="*/ 428 h 572"/>
                <a:gd name="T2" fmla="*/ 1133 w 1133"/>
                <a:gd name="T3" fmla="*/ 428 h 572"/>
                <a:gd name="T4" fmla="*/ 1058 w 1133"/>
                <a:gd name="T5" fmla="*/ 426 h 572"/>
                <a:gd name="T6" fmla="*/ 984 w 1133"/>
                <a:gd name="T7" fmla="*/ 420 h 572"/>
                <a:gd name="T8" fmla="*/ 910 w 1133"/>
                <a:gd name="T9" fmla="*/ 410 h 572"/>
                <a:gd name="T10" fmla="*/ 838 w 1133"/>
                <a:gd name="T11" fmla="*/ 398 h 572"/>
                <a:gd name="T12" fmla="*/ 768 w 1133"/>
                <a:gd name="T13" fmla="*/ 382 h 572"/>
                <a:gd name="T14" fmla="*/ 700 w 1133"/>
                <a:gd name="T15" fmla="*/ 362 h 572"/>
                <a:gd name="T16" fmla="*/ 632 w 1133"/>
                <a:gd name="T17" fmla="*/ 340 h 572"/>
                <a:gd name="T18" fmla="*/ 566 w 1133"/>
                <a:gd name="T19" fmla="*/ 314 h 572"/>
                <a:gd name="T20" fmla="*/ 500 w 1133"/>
                <a:gd name="T21" fmla="*/ 284 h 572"/>
                <a:gd name="T22" fmla="*/ 438 w 1133"/>
                <a:gd name="T23" fmla="*/ 252 h 572"/>
                <a:gd name="T24" fmla="*/ 376 w 1133"/>
                <a:gd name="T25" fmla="*/ 216 h 572"/>
                <a:gd name="T26" fmla="*/ 318 w 1133"/>
                <a:gd name="T27" fmla="*/ 178 h 572"/>
                <a:gd name="T28" fmla="*/ 260 w 1133"/>
                <a:gd name="T29" fmla="*/ 138 h 572"/>
                <a:gd name="T30" fmla="*/ 206 w 1133"/>
                <a:gd name="T31" fmla="*/ 94 h 572"/>
                <a:gd name="T32" fmla="*/ 152 w 1133"/>
                <a:gd name="T33" fmla="*/ 48 h 572"/>
                <a:gd name="T34" fmla="*/ 102 w 1133"/>
                <a:gd name="T35" fmla="*/ 0 h 572"/>
                <a:gd name="T36" fmla="*/ 0 w 1133"/>
                <a:gd name="T37" fmla="*/ 102 h 572"/>
                <a:gd name="T38" fmla="*/ 0 w 1133"/>
                <a:gd name="T39" fmla="*/ 102 h 572"/>
                <a:gd name="T40" fmla="*/ 56 w 1133"/>
                <a:gd name="T41" fmla="*/ 156 h 572"/>
                <a:gd name="T42" fmla="*/ 114 w 1133"/>
                <a:gd name="T43" fmla="*/ 206 h 572"/>
                <a:gd name="T44" fmla="*/ 174 w 1133"/>
                <a:gd name="T45" fmla="*/ 254 h 572"/>
                <a:gd name="T46" fmla="*/ 236 w 1133"/>
                <a:gd name="T47" fmla="*/ 298 h 572"/>
                <a:gd name="T48" fmla="*/ 302 w 1133"/>
                <a:gd name="T49" fmla="*/ 340 h 572"/>
                <a:gd name="T50" fmla="*/ 368 w 1133"/>
                <a:gd name="T51" fmla="*/ 378 h 572"/>
                <a:gd name="T52" fmla="*/ 438 w 1133"/>
                <a:gd name="T53" fmla="*/ 414 h 572"/>
                <a:gd name="T54" fmla="*/ 510 w 1133"/>
                <a:gd name="T55" fmla="*/ 446 h 572"/>
                <a:gd name="T56" fmla="*/ 582 w 1133"/>
                <a:gd name="T57" fmla="*/ 476 h 572"/>
                <a:gd name="T58" fmla="*/ 656 w 1133"/>
                <a:gd name="T59" fmla="*/ 500 h 572"/>
                <a:gd name="T60" fmla="*/ 732 w 1133"/>
                <a:gd name="T61" fmla="*/ 522 h 572"/>
                <a:gd name="T62" fmla="*/ 810 w 1133"/>
                <a:gd name="T63" fmla="*/ 540 h 572"/>
                <a:gd name="T64" fmla="*/ 888 w 1133"/>
                <a:gd name="T65" fmla="*/ 554 h 572"/>
                <a:gd name="T66" fmla="*/ 968 w 1133"/>
                <a:gd name="T67" fmla="*/ 564 h 572"/>
                <a:gd name="T68" fmla="*/ 1050 w 1133"/>
                <a:gd name="T69" fmla="*/ 570 h 572"/>
                <a:gd name="T70" fmla="*/ 1133 w 1133"/>
                <a:gd name="T71" fmla="*/ 572 h 572"/>
                <a:gd name="T72" fmla="*/ 1133 w 1133"/>
                <a:gd name="T73" fmla="*/ 42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3" h="572">
                  <a:moveTo>
                    <a:pt x="1133" y="428"/>
                  </a:moveTo>
                  <a:lnTo>
                    <a:pt x="1133" y="428"/>
                  </a:lnTo>
                  <a:lnTo>
                    <a:pt x="1058" y="426"/>
                  </a:lnTo>
                  <a:lnTo>
                    <a:pt x="984" y="420"/>
                  </a:lnTo>
                  <a:lnTo>
                    <a:pt x="910" y="410"/>
                  </a:lnTo>
                  <a:lnTo>
                    <a:pt x="838" y="398"/>
                  </a:lnTo>
                  <a:lnTo>
                    <a:pt x="768" y="382"/>
                  </a:lnTo>
                  <a:lnTo>
                    <a:pt x="700" y="362"/>
                  </a:lnTo>
                  <a:lnTo>
                    <a:pt x="632" y="340"/>
                  </a:lnTo>
                  <a:lnTo>
                    <a:pt x="566" y="314"/>
                  </a:lnTo>
                  <a:lnTo>
                    <a:pt x="500" y="284"/>
                  </a:lnTo>
                  <a:lnTo>
                    <a:pt x="438" y="252"/>
                  </a:lnTo>
                  <a:lnTo>
                    <a:pt x="376" y="216"/>
                  </a:lnTo>
                  <a:lnTo>
                    <a:pt x="318" y="178"/>
                  </a:lnTo>
                  <a:lnTo>
                    <a:pt x="260" y="138"/>
                  </a:lnTo>
                  <a:lnTo>
                    <a:pt x="206" y="94"/>
                  </a:lnTo>
                  <a:lnTo>
                    <a:pt x="152" y="48"/>
                  </a:lnTo>
                  <a:lnTo>
                    <a:pt x="102" y="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56" y="156"/>
                  </a:lnTo>
                  <a:lnTo>
                    <a:pt x="114" y="206"/>
                  </a:lnTo>
                  <a:lnTo>
                    <a:pt x="174" y="254"/>
                  </a:lnTo>
                  <a:lnTo>
                    <a:pt x="236" y="298"/>
                  </a:lnTo>
                  <a:lnTo>
                    <a:pt x="302" y="340"/>
                  </a:lnTo>
                  <a:lnTo>
                    <a:pt x="368" y="378"/>
                  </a:lnTo>
                  <a:lnTo>
                    <a:pt x="438" y="414"/>
                  </a:lnTo>
                  <a:lnTo>
                    <a:pt x="510" y="446"/>
                  </a:lnTo>
                  <a:lnTo>
                    <a:pt x="582" y="476"/>
                  </a:lnTo>
                  <a:lnTo>
                    <a:pt x="656" y="500"/>
                  </a:lnTo>
                  <a:lnTo>
                    <a:pt x="732" y="522"/>
                  </a:lnTo>
                  <a:lnTo>
                    <a:pt x="810" y="540"/>
                  </a:lnTo>
                  <a:lnTo>
                    <a:pt x="888" y="554"/>
                  </a:lnTo>
                  <a:lnTo>
                    <a:pt x="968" y="564"/>
                  </a:lnTo>
                  <a:lnTo>
                    <a:pt x="1050" y="570"/>
                  </a:lnTo>
                  <a:lnTo>
                    <a:pt x="1133" y="572"/>
                  </a:lnTo>
                  <a:lnTo>
                    <a:pt x="1133" y="428"/>
                  </a:lnTo>
                  <a:close/>
                </a:path>
              </a:pathLst>
            </a:custGeom>
            <a:solidFill>
              <a:srgbClr val="005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311" name="Овал 8310"/>
          <p:cNvSpPr/>
          <p:nvPr/>
        </p:nvSpPr>
        <p:spPr>
          <a:xfrm>
            <a:off x="6027121" y="2924660"/>
            <a:ext cx="155820" cy="155820"/>
          </a:xfrm>
          <a:prstGeom prst="ellipse">
            <a:avLst/>
          </a:prstGeom>
          <a:solidFill>
            <a:srgbClr val="A6A6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Овал 311"/>
          <p:cNvSpPr/>
          <p:nvPr/>
        </p:nvSpPr>
        <p:spPr>
          <a:xfrm>
            <a:off x="5209581" y="3270673"/>
            <a:ext cx="155820" cy="155820"/>
          </a:xfrm>
          <a:prstGeom prst="ellipse">
            <a:avLst/>
          </a:prstGeom>
          <a:solidFill>
            <a:srgbClr val="00539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Овал 312"/>
          <p:cNvSpPr/>
          <p:nvPr/>
        </p:nvSpPr>
        <p:spPr>
          <a:xfrm>
            <a:off x="4908441" y="3892562"/>
            <a:ext cx="155820" cy="155820"/>
          </a:xfrm>
          <a:prstGeom prst="ellipse">
            <a:avLst/>
          </a:prstGeom>
          <a:solidFill>
            <a:srgbClr val="00539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Овал 313"/>
          <p:cNvSpPr/>
          <p:nvPr/>
        </p:nvSpPr>
        <p:spPr>
          <a:xfrm>
            <a:off x="6819925" y="3255401"/>
            <a:ext cx="155820" cy="155820"/>
          </a:xfrm>
          <a:prstGeom prst="ellipse">
            <a:avLst/>
          </a:prstGeom>
          <a:solidFill>
            <a:srgbClr val="5FA9B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Овал 314"/>
          <p:cNvSpPr/>
          <p:nvPr/>
        </p:nvSpPr>
        <p:spPr>
          <a:xfrm>
            <a:off x="7140938" y="3882835"/>
            <a:ext cx="155820" cy="155820"/>
          </a:xfrm>
          <a:prstGeom prst="ellipse">
            <a:avLst/>
          </a:prstGeom>
          <a:solidFill>
            <a:srgbClr val="5FA9B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Овал 315"/>
          <p:cNvSpPr/>
          <p:nvPr/>
        </p:nvSpPr>
        <p:spPr>
          <a:xfrm>
            <a:off x="6027121" y="5162022"/>
            <a:ext cx="155820" cy="155820"/>
          </a:xfrm>
          <a:prstGeom prst="ellipse">
            <a:avLst/>
          </a:prstGeom>
          <a:solidFill>
            <a:srgbClr val="A6A6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13" name="Прямая соединительная линия 8312"/>
          <p:cNvCxnSpPr/>
          <p:nvPr/>
        </p:nvCxnSpPr>
        <p:spPr>
          <a:xfrm flipV="1">
            <a:off x="6100925" y="1820911"/>
            <a:ext cx="0" cy="1093703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14" name="Овал 8313"/>
          <p:cNvSpPr/>
          <p:nvPr/>
        </p:nvSpPr>
        <p:spPr>
          <a:xfrm>
            <a:off x="6064889" y="1793363"/>
            <a:ext cx="70682" cy="70682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0" name="Прямая соединительная линия 319"/>
          <p:cNvCxnSpPr/>
          <p:nvPr/>
        </p:nvCxnSpPr>
        <p:spPr>
          <a:xfrm flipV="1">
            <a:off x="6100925" y="5288823"/>
            <a:ext cx="0" cy="89556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Овал 320"/>
          <p:cNvSpPr/>
          <p:nvPr/>
        </p:nvSpPr>
        <p:spPr>
          <a:xfrm>
            <a:off x="6064889" y="6152653"/>
            <a:ext cx="70682" cy="70682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6" name="Прямая соединительная линия 325"/>
          <p:cNvCxnSpPr>
            <a:cxnSpLocks/>
          </p:cNvCxnSpPr>
          <p:nvPr/>
        </p:nvCxnSpPr>
        <p:spPr>
          <a:xfrm flipH="1" flipV="1">
            <a:off x="2306051" y="3965848"/>
            <a:ext cx="2664212" cy="11540"/>
          </a:xfrm>
          <a:prstGeom prst="line">
            <a:avLst/>
          </a:prstGeom>
          <a:ln w="19050">
            <a:solidFill>
              <a:srgbClr val="0053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Freeform 225"/>
          <p:cNvSpPr>
            <a:spLocks/>
          </p:cNvSpPr>
          <p:nvPr/>
        </p:nvSpPr>
        <p:spPr bwMode="auto">
          <a:xfrm>
            <a:off x="6975745" y="3093574"/>
            <a:ext cx="2337353" cy="198567"/>
          </a:xfrm>
          <a:custGeom>
            <a:avLst/>
            <a:gdLst>
              <a:gd name="T0" fmla="*/ 0 w 2415"/>
              <a:gd name="T1" fmla="*/ 394 h 394"/>
              <a:gd name="T2" fmla="*/ 394 w 2415"/>
              <a:gd name="T3" fmla="*/ 0 h 394"/>
              <a:gd name="T4" fmla="*/ 2415 w 2415"/>
              <a:gd name="T5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15" h="394">
                <a:moveTo>
                  <a:pt x="0" y="394"/>
                </a:moveTo>
                <a:lnTo>
                  <a:pt x="394" y="0"/>
                </a:lnTo>
                <a:lnTo>
                  <a:pt x="2415" y="0"/>
                </a:lnTo>
              </a:path>
            </a:pathLst>
          </a:custGeom>
          <a:noFill/>
          <a:ln w="19050">
            <a:solidFill>
              <a:srgbClr val="5FA9B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4" name="Овал 333"/>
          <p:cNvSpPr/>
          <p:nvPr/>
        </p:nvSpPr>
        <p:spPr>
          <a:xfrm>
            <a:off x="9312302" y="3062493"/>
            <a:ext cx="70682" cy="70682"/>
          </a:xfrm>
          <a:prstGeom prst="ellipse">
            <a:avLst/>
          </a:prstGeom>
          <a:solidFill>
            <a:srgbClr val="5FA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5" name="Freeform 225"/>
          <p:cNvSpPr>
            <a:spLocks/>
          </p:cNvSpPr>
          <p:nvPr/>
        </p:nvSpPr>
        <p:spPr bwMode="auto">
          <a:xfrm flipH="1">
            <a:off x="2942179" y="3093574"/>
            <a:ext cx="2271738" cy="193685"/>
          </a:xfrm>
          <a:custGeom>
            <a:avLst/>
            <a:gdLst>
              <a:gd name="T0" fmla="*/ 0 w 2415"/>
              <a:gd name="T1" fmla="*/ 394 h 394"/>
              <a:gd name="T2" fmla="*/ 394 w 2415"/>
              <a:gd name="T3" fmla="*/ 0 h 394"/>
              <a:gd name="T4" fmla="*/ 2415 w 2415"/>
              <a:gd name="T5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15" h="394">
                <a:moveTo>
                  <a:pt x="0" y="394"/>
                </a:moveTo>
                <a:lnTo>
                  <a:pt x="394" y="0"/>
                </a:lnTo>
                <a:lnTo>
                  <a:pt x="2415" y="0"/>
                </a:lnTo>
              </a:path>
            </a:pathLst>
          </a:custGeom>
          <a:noFill/>
          <a:ln w="19050">
            <a:solidFill>
              <a:srgbClr val="00539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6" name="Овал 335"/>
          <p:cNvSpPr/>
          <p:nvPr/>
        </p:nvSpPr>
        <p:spPr>
          <a:xfrm>
            <a:off x="2887654" y="3050919"/>
            <a:ext cx="70682" cy="70682"/>
          </a:xfrm>
          <a:prstGeom prst="ellipse">
            <a:avLst/>
          </a:prstGeom>
          <a:solidFill>
            <a:srgbClr val="005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7F06B994-CB7A-4780-BA32-BD0FD5BA1472}"/>
              </a:ext>
            </a:extLst>
          </p:cNvPr>
          <p:cNvSpPr/>
          <p:nvPr/>
        </p:nvSpPr>
        <p:spPr>
          <a:xfrm>
            <a:off x="2241495" y="3931708"/>
            <a:ext cx="70682" cy="70682"/>
          </a:xfrm>
          <a:prstGeom prst="ellipse">
            <a:avLst/>
          </a:prstGeom>
          <a:solidFill>
            <a:srgbClr val="005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Овал 208">
            <a:extLst>
              <a:ext uri="{FF2B5EF4-FFF2-40B4-BE49-F238E27FC236}">
                <a16:creationId xmlns:a16="http://schemas.microsoft.com/office/drawing/2014/main" id="{33212246-760E-4376-8485-5039E3E2D479}"/>
              </a:ext>
            </a:extLst>
          </p:cNvPr>
          <p:cNvSpPr/>
          <p:nvPr/>
        </p:nvSpPr>
        <p:spPr>
          <a:xfrm>
            <a:off x="9933479" y="3926726"/>
            <a:ext cx="70682" cy="70682"/>
          </a:xfrm>
          <a:prstGeom prst="ellipse">
            <a:avLst/>
          </a:prstGeom>
          <a:solidFill>
            <a:srgbClr val="5FA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D7B880-FCC8-4757-B4DA-7A3C3847A348}"/>
              </a:ext>
            </a:extLst>
          </p:cNvPr>
          <p:cNvSpPr/>
          <p:nvPr/>
        </p:nvSpPr>
        <p:spPr>
          <a:xfrm>
            <a:off x="1298594" y="1453634"/>
            <a:ext cx="1343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</a:t>
            </a:r>
          </a:p>
        </p:txBody>
      </p:sp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933A756A-CB75-4248-B77E-415A8E065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0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144056" y="1819500"/>
            <a:ext cx="2963445" cy="30606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5397"/>
                </a:solidFill>
              </a:rPr>
              <a:t>Екатерина Миронова</a:t>
            </a:r>
            <a:endParaRPr lang="en-US" sz="2000" b="1" dirty="0">
              <a:solidFill>
                <a:srgbClr val="005397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3442" y="1653521"/>
            <a:ext cx="1548000" cy="1548000"/>
          </a:xfrm>
          <a:prstGeom prst="ellipse">
            <a:avLst/>
          </a:prstGeom>
          <a:noFill/>
          <a:ln w="28575">
            <a:solidFill>
              <a:srgbClr val="0053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7135" y="1567555"/>
            <a:ext cx="1728000" cy="1728000"/>
          </a:xfrm>
          <a:prstGeom prst="ellipse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8168299">
            <a:off x="2043825" y="1687576"/>
            <a:ext cx="196232" cy="169166"/>
          </a:xfrm>
          <a:prstGeom prst="triangl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248216" y="1922484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3144056" y="2234459"/>
            <a:ext cx="3420373" cy="841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rgbClr val="42BAC4"/>
                </a:solidFill>
              </a:rPr>
              <a:t>Руководитель отдела анализа</a:t>
            </a:r>
            <a:endParaRPr lang="en-US" sz="1600" dirty="0">
              <a:solidFill>
                <a:srgbClr val="42BAC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rgbClr val="42BAC4"/>
                </a:solidFill>
              </a:rPr>
              <a:t>Дивизион разработки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solidFill>
                  <a:srgbClr val="42BAC4"/>
                </a:solidFill>
              </a:rPr>
              <a:t>Консист</a:t>
            </a:r>
            <a:r>
              <a:rPr lang="ru-RU" sz="1600" dirty="0">
                <a:solidFill>
                  <a:srgbClr val="42BAC4"/>
                </a:solidFill>
              </a:rPr>
              <a:t> Бизнес Групп</a:t>
            </a:r>
            <a:endParaRPr lang="en-US" sz="1600" dirty="0">
              <a:solidFill>
                <a:srgbClr val="42BAC4"/>
              </a:solidFill>
            </a:endParaRPr>
          </a:p>
        </p:txBody>
      </p:sp>
      <p:cxnSp>
        <p:nvCxnSpPr>
          <p:cNvPr id="18" name="Прямая соединительная линия 17"/>
          <p:cNvCxnSpPr>
            <a:stCxn id="9" idx="6"/>
          </p:cNvCxnSpPr>
          <p:nvPr/>
        </p:nvCxnSpPr>
        <p:spPr>
          <a:xfrm>
            <a:off x="2343733" y="1970243"/>
            <a:ext cx="584706" cy="2287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2902364" y="1922484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68057" y="3040865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cxnSpLocks/>
            <a:stCxn id="20" idx="4"/>
            <a:endCxn id="22" idx="4"/>
          </p:cNvCxnSpPr>
          <p:nvPr/>
        </p:nvCxnSpPr>
        <p:spPr>
          <a:xfrm>
            <a:off x="1015816" y="3136382"/>
            <a:ext cx="5258" cy="2163120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2"/>
          <p:cNvSpPr txBox="1">
            <a:spLocks/>
          </p:cNvSpPr>
          <p:nvPr/>
        </p:nvSpPr>
        <p:spPr>
          <a:xfrm>
            <a:off x="1173720" y="3508630"/>
            <a:ext cx="10588352" cy="2815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ru-RU" sz="1600" dirty="0">
                <a:solidFill>
                  <a:srgbClr val="005397"/>
                </a:solidFill>
              </a:rPr>
              <a:t>Более 15 лет опыта проектирования ИТ-продуктов в ролях бизнес аналитика, системного аналитика, руководителя проектов.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ru-RU" sz="1600" dirty="0">
                <a:solidFill>
                  <a:srgbClr val="005397"/>
                </a:solidFill>
              </a:rPr>
              <a:t>Участвую в разработке продуктов разного масштаба от порталов до ИТ-систем крупных корпораций.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ru-RU" sz="1600" dirty="0">
                <a:solidFill>
                  <a:srgbClr val="005397"/>
                </a:solidFill>
              </a:rPr>
              <a:t>Отвечаю за развитие сотрудников отдела анализа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ru-RU" sz="1600" dirty="0">
                <a:solidFill>
                  <a:srgbClr val="005397"/>
                </a:solidFill>
              </a:rPr>
              <a:t>Провожу корпоративные стажерские программы по аналитике</a:t>
            </a:r>
          </a:p>
        </p:txBody>
      </p:sp>
      <p:sp>
        <p:nvSpPr>
          <p:cNvPr id="27" name="Овал 26"/>
          <p:cNvSpPr/>
          <p:nvPr/>
        </p:nvSpPr>
        <p:spPr>
          <a:xfrm>
            <a:off x="968057" y="3611672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78567" y="4330105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BBB0229-AB2E-4966-A3B4-EFE22A3E35CE}"/>
              </a:ext>
            </a:extLst>
          </p:cNvPr>
          <p:cNvSpPr/>
          <p:nvPr/>
        </p:nvSpPr>
        <p:spPr>
          <a:xfrm>
            <a:off x="973315" y="4731026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C2477EA-55C4-4C71-902D-95514B75AC75}"/>
              </a:ext>
            </a:extLst>
          </p:cNvPr>
          <p:cNvSpPr/>
          <p:nvPr/>
        </p:nvSpPr>
        <p:spPr>
          <a:xfrm>
            <a:off x="973315" y="5203985"/>
            <a:ext cx="95517" cy="9551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FDC304-4531-43FE-8683-9C499B94A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4" t="18380" r="1854" b="23193"/>
          <a:stretch/>
        </p:blipFill>
        <p:spPr>
          <a:xfrm>
            <a:off x="839478" y="1665582"/>
            <a:ext cx="1527256" cy="1527256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12C15A-56CC-4042-928C-D7D0B6A7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1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034396" y="1182031"/>
            <a:ext cx="2296956" cy="4791009"/>
            <a:chOff x="1542961" y="1375856"/>
            <a:chExt cx="2008786" cy="479100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42961" y="1794561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42961" y="1375856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Методика оценки окупаемости </a:t>
            </a:r>
            <a:r>
              <a:rPr lang="en-US" dirty="0"/>
              <a:t>SROI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34546" y="1308100"/>
            <a:ext cx="2336099" cy="290171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>
                <a:solidFill>
                  <a:srgbClr val="005397"/>
                </a:solidFill>
              </a:rPr>
              <a:t>Анализ БТ и стейкхолдеров (для чего)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Распознавание основных критериев влияющих на возврат инвестиций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Группировка критериев по трем категориям определенных методикой </a:t>
            </a:r>
            <a:r>
              <a:rPr lang="en-US" sz="1400" b="1" dirty="0">
                <a:solidFill>
                  <a:srgbClr val="005397"/>
                </a:solidFill>
              </a:rPr>
              <a:t>SROI</a:t>
            </a:r>
            <a:endParaRPr lang="ru-RU" sz="1400" b="1" dirty="0">
              <a:solidFill>
                <a:srgbClr val="005397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92527" y="3732005"/>
            <a:ext cx="2578294" cy="1967977"/>
            <a:chOff x="891903" y="3152044"/>
            <a:chExt cx="2973668" cy="2269761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Текст 2"/>
          <p:cNvSpPr txBox="1">
            <a:spLocks/>
          </p:cNvSpPr>
          <p:nvPr/>
        </p:nvSpPr>
        <p:spPr>
          <a:xfrm>
            <a:off x="490827" y="4726945"/>
            <a:ext cx="2074080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Анализ</a:t>
            </a:r>
          </a:p>
        </p:txBody>
      </p:sp>
      <p:sp>
        <p:nvSpPr>
          <p:cNvPr id="55" name="Номер слайда 14">
            <a:extLst>
              <a:ext uri="{FF2B5EF4-FFF2-40B4-BE49-F238E27FC236}">
                <a16:creationId xmlns:a16="http://schemas.microsoft.com/office/drawing/2014/main" id="{0B10D25E-406C-4685-B9A5-E86793CC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821EC9-E35D-4CCD-85D8-C7364EF0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79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786153" y="1148791"/>
            <a:ext cx="2755705" cy="4824249"/>
            <a:chOff x="1501669" y="1376855"/>
            <a:chExt cx="2008786" cy="482424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34396" y="1182031"/>
            <a:ext cx="2296956" cy="4791009"/>
            <a:chOff x="1542961" y="1375856"/>
            <a:chExt cx="2008786" cy="479100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42961" y="1794561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42961" y="1375856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Методика оценки окупаемости </a:t>
            </a:r>
            <a:r>
              <a:rPr lang="en-US" dirty="0"/>
              <a:t>SROI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34546" y="1308100"/>
            <a:ext cx="2336099" cy="290171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>
                <a:solidFill>
                  <a:srgbClr val="005397"/>
                </a:solidFill>
              </a:rPr>
              <a:t>Анализ БТ и стейкхолдеров (для чего)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Распознавание основных критериев влияющих на возврат инвестиций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Группировка критериев по трем категориям определенных методикой </a:t>
            </a:r>
            <a:r>
              <a:rPr lang="en-US" sz="1400" b="1" dirty="0">
                <a:solidFill>
                  <a:srgbClr val="005397"/>
                </a:solidFill>
              </a:rPr>
              <a:t>SROI</a:t>
            </a:r>
            <a:endParaRPr lang="ru-RU" sz="1400" b="1" dirty="0">
              <a:solidFill>
                <a:srgbClr val="005397"/>
              </a:solidFill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3766687" y="5357678"/>
            <a:ext cx="2961434" cy="1249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5397"/>
                </a:solidFill>
              </a:rPr>
              <a:t>Решение о схеме проведения оценки: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В два этапа</a:t>
            </a:r>
            <a:r>
              <a:rPr lang="en-US" sz="1400" b="1" dirty="0">
                <a:solidFill>
                  <a:srgbClr val="005397"/>
                </a:solidFill>
              </a:rPr>
              <a:t> -</a:t>
            </a:r>
            <a:r>
              <a:rPr lang="ru-RU" sz="1400" b="1" dirty="0">
                <a:solidFill>
                  <a:srgbClr val="005397"/>
                </a:solidFill>
              </a:rPr>
              <a:t> до и после внедрения (оценки от 0 до 10)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Один этап – после внедрения (оценки от -10 до +10)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3070628" y="3328405"/>
            <a:ext cx="3364022" cy="1967977"/>
            <a:chOff x="2657658" y="3753025"/>
            <a:chExt cx="2578294" cy="1967977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657658" y="3753025"/>
              <a:ext cx="528693" cy="541543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2E61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657658" y="4014684"/>
              <a:ext cx="2578294" cy="1706318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5FA9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2527" y="3732005"/>
            <a:ext cx="2578294" cy="1967977"/>
            <a:chOff x="891903" y="3152044"/>
            <a:chExt cx="2973668" cy="2269761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Текст 2"/>
          <p:cNvSpPr txBox="1">
            <a:spLocks/>
          </p:cNvSpPr>
          <p:nvPr/>
        </p:nvSpPr>
        <p:spPr>
          <a:xfrm>
            <a:off x="490827" y="4726945"/>
            <a:ext cx="2074080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Анализ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3070627" y="4334612"/>
            <a:ext cx="2942538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Организация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49C3F9-F450-4698-A35C-CDD8E2894E3A}"/>
              </a:ext>
            </a:extLst>
          </p:cNvPr>
          <p:cNvSpPr/>
          <p:nvPr/>
        </p:nvSpPr>
        <p:spPr>
          <a:xfrm>
            <a:off x="3798972" y="1090326"/>
            <a:ext cx="2546777" cy="3150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опросников с критериями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участников на разные группы пользователей/заинтересованных лиц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веса каждого критерия для каждой группы стейкхолдеров (от 0 до 1 )</a:t>
            </a:r>
          </a:p>
        </p:txBody>
      </p:sp>
      <p:sp>
        <p:nvSpPr>
          <p:cNvPr id="55" name="Номер слайда 14">
            <a:extLst>
              <a:ext uri="{FF2B5EF4-FFF2-40B4-BE49-F238E27FC236}">
                <a16:creationId xmlns:a16="http://schemas.microsoft.com/office/drawing/2014/main" id="{0B10D25E-406C-4685-B9A5-E86793CC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821EC9-E35D-4CCD-85D8-C7364EF0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786153" y="1148791"/>
            <a:ext cx="2755705" cy="4824249"/>
            <a:chOff x="1501669" y="1376855"/>
            <a:chExt cx="2008786" cy="482424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34396" y="1182031"/>
            <a:ext cx="2296956" cy="4791009"/>
            <a:chOff x="1542961" y="1375856"/>
            <a:chExt cx="2008786" cy="479100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42961" y="1794561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42961" y="1375856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Методика оценки окупаемости </a:t>
            </a:r>
            <a:r>
              <a:rPr lang="en-US" dirty="0"/>
              <a:t>SROI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34546" y="1308100"/>
            <a:ext cx="2336099" cy="290171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>
                <a:solidFill>
                  <a:srgbClr val="005397"/>
                </a:solidFill>
              </a:rPr>
              <a:t>Анализ БТ и стейкхолдеров (для чего)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Распознавание основных критериев влияющих на возврат инвестиций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Группировка критериев по трем категориям определенных методикой </a:t>
            </a:r>
            <a:r>
              <a:rPr lang="en-US" sz="1400" b="1" dirty="0">
                <a:solidFill>
                  <a:srgbClr val="005397"/>
                </a:solidFill>
              </a:rPr>
              <a:t>SROI</a:t>
            </a:r>
            <a:endParaRPr lang="ru-RU" sz="1400" b="1" dirty="0">
              <a:solidFill>
                <a:srgbClr val="005397"/>
              </a:solidFill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3766687" y="5357678"/>
            <a:ext cx="2961434" cy="1249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5397"/>
                </a:solidFill>
              </a:rPr>
              <a:t>Решение о схеме проведения оценки: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В два этапа</a:t>
            </a:r>
            <a:r>
              <a:rPr lang="en-US" sz="1400" b="1" dirty="0">
                <a:solidFill>
                  <a:srgbClr val="005397"/>
                </a:solidFill>
              </a:rPr>
              <a:t> -</a:t>
            </a:r>
            <a:r>
              <a:rPr lang="ru-RU" sz="1400" b="1" dirty="0">
                <a:solidFill>
                  <a:srgbClr val="005397"/>
                </a:solidFill>
              </a:rPr>
              <a:t> до и после внедрения (оценки от 0 до 10)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Один этап – после внедрения (оценки от -10 до +10)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7080536" y="1127345"/>
            <a:ext cx="2008786" cy="4824249"/>
            <a:chOff x="1501669" y="1376855"/>
            <a:chExt cx="2008786" cy="482424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550321" y="2870127"/>
            <a:ext cx="2578294" cy="1967977"/>
            <a:chOff x="891903" y="3152044"/>
            <a:chExt cx="2973668" cy="2269761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070628" y="3328405"/>
            <a:ext cx="3364022" cy="1967977"/>
            <a:chOff x="2657658" y="3753025"/>
            <a:chExt cx="2578294" cy="1967977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657658" y="3753025"/>
              <a:ext cx="528693" cy="541543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2E61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657658" y="4014684"/>
              <a:ext cx="2578294" cy="1706318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5FA9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2527" y="3732005"/>
            <a:ext cx="2578294" cy="1967977"/>
            <a:chOff x="891903" y="3152044"/>
            <a:chExt cx="2973668" cy="2269761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Текст 2"/>
          <p:cNvSpPr txBox="1">
            <a:spLocks/>
          </p:cNvSpPr>
          <p:nvPr/>
        </p:nvSpPr>
        <p:spPr>
          <a:xfrm>
            <a:off x="490827" y="4726945"/>
            <a:ext cx="2074080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Анализ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3070627" y="4334612"/>
            <a:ext cx="2942538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Организация</a:t>
            </a:r>
          </a:p>
        </p:txBody>
      </p:sp>
      <p:sp>
        <p:nvSpPr>
          <p:cNvPr id="35" name="Текст 2"/>
          <p:cNvSpPr txBox="1">
            <a:spLocks/>
          </p:cNvSpPr>
          <p:nvPr/>
        </p:nvSpPr>
        <p:spPr>
          <a:xfrm>
            <a:off x="6550320" y="3862223"/>
            <a:ext cx="2264209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Измерения</a:t>
            </a:r>
          </a:p>
        </p:txBody>
      </p:sp>
      <p:sp>
        <p:nvSpPr>
          <p:cNvPr id="43" name="Текст 2"/>
          <p:cNvSpPr txBox="1">
            <a:spLocks/>
          </p:cNvSpPr>
          <p:nvPr/>
        </p:nvSpPr>
        <p:spPr>
          <a:xfrm>
            <a:off x="9186609" y="3539470"/>
            <a:ext cx="2180959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Подсчеты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49C3F9-F450-4698-A35C-CDD8E2894E3A}"/>
              </a:ext>
            </a:extLst>
          </p:cNvPr>
          <p:cNvSpPr/>
          <p:nvPr/>
        </p:nvSpPr>
        <p:spPr>
          <a:xfrm>
            <a:off x="3798972" y="1090326"/>
            <a:ext cx="2546777" cy="3150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опросников с критериями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участников на разные группы пользователей/заинтересованных лиц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веса каждого критерия для каждой группы стейкхолдеров (от 0 до 1 )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04E46C-FD01-4571-91A5-D8A08FCF442B}"/>
              </a:ext>
            </a:extLst>
          </p:cNvPr>
          <p:cNvSpPr/>
          <p:nvPr/>
        </p:nvSpPr>
        <p:spPr>
          <a:xfrm>
            <a:off x="7135213" y="1556434"/>
            <a:ext cx="1941122" cy="1329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выбранной схеме(1 или 2 раза) участники оценивают каждый критерий</a:t>
            </a:r>
          </a:p>
        </p:txBody>
      </p:sp>
      <p:sp>
        <p:nvSpPr>
          <p:cNvPr id="55" name="Номер слайда 14">
            <a:extLst>
              <a:ext uri="{FF2B5EF4-FFF2-40B4-BE49-F238E27FC236}">
                <a16:creationId xmlns:a16="http://schemas.microsoft.com/office/drawing/2014/main" id="{0B10D25E-406C-4685-B9A5-E86793CC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821EC9-E35D-4CCD-85D8-C7364EF0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786153" y="1148791"/>
            <a:ext cx="2755705" cy="4824249"/>
            <a:chOff x="1501669" y="1376855"/>
            <a:chExt cx="2008786" cy="482424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34396" y="1182031"/>
            <a:ext cx="2296956" cy="4791009"/>
            <a:chOff x="1542961" y="1375856"/>
            <a:chExt cx="2008786" cy="479100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42961" y="1794561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42961" y="1375856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Методика оценки окупаемости </a:t>
            </a:r>
            <a:r>
              <a:rPr lang="en-US" dirty="0"/>
              <a:t>SROI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34546" y="1308100"/>
            <a:ext cx="2336099" cy="290171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>
                <a:solidFill>
                  <a:srgbClr val="005397"/>
                </a:solidFill>
              </a:rPr>
              <a:t>Анализ БТ и стейкхолдеров (для чего)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Распознавание основных критериев влияющих на возврат инвестиций</a:t>
            </a:r>
          </a:p>
          <a:p>
            <a:r>
              <a:rPr lang="ru-RU" sz="1400" b="1" dirty="0">
                <a:solidFill>
                  <a:srgbClr val="005397"/>
                </a:solidFill>
              </a:rPr>
              <a:t>Группировка критериев по трем категориям определенных методикой </a:t>
            </a:r>
            <a:r>
              <a:rPr lang="en-US" sz="1400" b="1" dirty="0">
                <a:solidFill>
                  <a:srgbClr val="005397"/>
                </a:solidFill>
              </a:rPr>
              <a:t>SROI</a:t>
            </a:r>
            <a:endParaRPr lang="ru-RU" sz="1400" b="1" dirty="0">
              <a:solidFill>
                <a:srgbClr val="005397"/>
              </a:solidFill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3766687" y="5357678"/>
            <a:ext cx="2961434" cy="1249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5397"/>
                </a:solidFill>
              </a:rPr>
              <a:t>Решение о схеме проведения оценки: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В два этапа</a:t>
            </a:r>
            <a:r>
              <a:rPr lang="en-US" sz="1400" b="1" dirty="0">
                <a:solidFill>
                  <a:srgbClr val="005397"/>
                </a:solidFill>
              </a:rPr>
              <a:t> -</a:t>
            </a:r>
            <a:r>
              <a:rPr lang="ru-RU" sz="1400" b="1" dirty="0">
                <a:solidFill>
                  <a:srgbClr val="005397"/>
                </a:solidFill>
              </a:rPr>
              <a:t> до и после внедрения (оценки от 0 до 10)</a:t>
            </a:r>
            <a:br>
              <a:rPr lang="en-US" sz="1400" b="1" dirty="0">
                <a:solidFill>
                  <a:srgbClr val="005397"/>
                </a:solidFill>
              </a:rPr>
            </a:br>
            <a:r>
              <a:rPr lang="ru-RU" sz="1400" b="1" dirty="0">
                <a:solidFill>
                  <a:srgbClr val="005397"/>
                </a:solidFill>
              </a:rPr>
              <a:t>Один этап – после внедрения (оценки от -10 до +10)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7080536" y="1127345"/>
            <a:ext cx="2008786" cy="4824249"/>
            <a:chOff x="1501669" y="1376855"/>
            <a:chExt cx="2008786" cy="482424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9645842" y="1102454"/>
            <a:ext cx="2008786" cy="4824249"/>
            <a:chOff x="1501669" y="1376855"/>
            <a:chExt cx="2008786" cy="4824249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501669" y="1828800"/>
              <a:ext cx="2008786" cy="437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501669" y="1376855"/>
              <a:ext cx="2008786" cy="61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117149" y="2520218"/>
            <a:ext cx="2578294" cy="1967977"/>
            <a:chOff x="2657658" y="3753025"/>
            <a:chExt cx="2578294" cy="1967977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2657658" y="3753025"/>
              <a:ext cx="528693" cy="541543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2E61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2657658" y="4014684"/>
              <a:ext cx="2578294" cy="1706318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5FA9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550321" y="2870127"/>
            <a:ext cx="2578294" cy="1967977"/>
            <a:chOff x="891903" y="3152044"/>
            <a:chExt cx="2973668" cy="2269761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070628" y="3328405"/>
            <a:ext cx="3364022" cy="1967977"/>
            <a:chOff x="2657658" y="3753025"/>
            <a:chExt cx="2578294" cy="1967977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657658" y="3753025"/>
              <a:ext cx="528693" cy="541543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2E61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657658" y="4014684"/>
              <a:ext cx="2578294" cy="1706318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5FA9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2527" y="3732005"/>
            <a:ext cx="2578294" cy="1967977"/>
            <a:chOff x="891903" y="3152044"/>
            <a:chExt cx="2973668" cy="2269761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1903" y="3152044"/>
              <a:ext cx="609766" cy="624587"/>
            </a:xfrm>
            <a:custGeom>
              <a:avLst/>
              <a:gdLst>
                <a:gd name="T0" fmla="*/ 576 w 576"/>
                <a:gd name="T1" fmla="*/ 590 h 590"/>
                <a:gd name="T2" fmla="*/ 380 w 576"/>
                <a:gd name="T3" fmla="*/ 590 h 590"/>
                <a:gd name="T4" fmla="*/ 380 w 576"/>
                <a:gd name="T5" fmla="*/ 590 h 590"/>
                <a:gd name="T6" fmla="*/ 340 w 576"/>
                <a:gd name="T7" fmla="*/ 588 h 590"/>
                <a:gd name="T8" fmla="*/ 302 w 576"/>
                <a:gd name="T9" fmla="*/ 584 h 590"/>
                <a:gd name="T10" fmla="*/ 266 w 576"/>
                <a:gd name="T11" fmla="*/ 576 h 590"/>
                <a:gd name="T12" fmla="*/ 232 w 576"/>
                <a:gd name="T13" fmla="*/ 566 h 590"/>
                <a:gd name="T14" fmla="*/ 198 w 576"/>
                <a:gd name="T15" fmla="*/ 554 h 590"/>
                <a:gd name="T16" fmla="*/ 168 w 576"/>
                <a:gd name="T17" fmla="*/ 540 h 590"/>
                <a:gd name="T18" fmla="*/ 138 w 576"/>
                <a:gd name="T19" fmla="*/ 522 h 590"/>
                <a:gd name="T20" fmla="*/ 112 w 576"/>
                <a:gd name="T21" fmla="*/ 504 h 590"/>
                <a:gd name="T22" fmla="*/ 88 w 576"/>
                <a:gd name="T23" fmla="*/ 482 h 590"/>
                <a:gd name="T24" fmla="*/ 66 w 576"/>
                <a:gd name="T25" fmla="*/ 460 h 590"/>
                <a:gd name="T26" fmla="*/ 46 w 576"/>
                <a:gd name="T27" fmla="*/ 436 h 590"/>
                <a:gd name="T28" fmla="*/ 30 w 576"/>
                <a:gd name="T29" fmla="*/ 410 h 590"/>
                <a:gd name="T30" fmla="*/ 18 w 576"/>
                <a:gd name="T31" fmla="*/ 382 h 590"/>
                <a:gd name="T32" fmla="*/ 8 w 576"/>
                <a:gd name="T33" fmla="*/ 354 h 590"/>
                <a:gd name="T34" fmla="*/ 2 w 576"/>
                <a:gd name="T35" fmla="*/ 324 h 590"/>
                <a:gd name="T36" fmla="*/ 0 w 576"/>
                <a:gd name="T37" fmla="*/ 294 h 590"/>
                <a:gd name="T38" fmla="*/ 0 w 576"/>
                <a:gd name="T39" fmla="*/ 294 h 590"/>
                <a:gd name="T40" fmla="*/ 2 w 576"/>
                <a:gd name="T41" fmla="*/ 264 h 590"/>
                <a:gd name="T42" fmla="*/ 8 w 576"/>
                <a:gd name="T43" fmla="*/ 236 h 590"/>
                <a:gd name="T44" fmla="*/ 18 w 576"/>
                <a:gd name="T45" fmla="*/ 206 h 590"/>
                <a:gd name="T46" fmla="*/ 30 w 576"/>
                <a:gd name="T47" fmla="*/ 180 h 590"/>
                <a:gd name="T48" fmla="*/ 46 w 576"/>
                <a:gd name="T49" fmla="*/ 154 h 590"/>
                <a:gd name="T50" fmla="*/ 66 w 576"/>
                <a:gd name="T51" fmla="*/ 130 h 590"/>
                <a:gd name="T52" fmla="*/ 88 w 576"/>
                <a:gd name="T53" fmla="*/ 106 h 590"/>
                <a:gd name="T54" fmla="*/ 112 w 576"/>
                <a:gd name="T55" fmla="*/ 86 h 590"/>
                <a:gd name="T56" fmla="*/ 138 w 576"/>
                <a:gd name="T57" fmla="*/ 66 h 590"/>
                <a:gd name="T58" fmla="*/ 168 w 576"/>
                <a:gd name="T59" fmla="*/ 50 h 590"/>
                <a:gd name="T60" fmla="*/ 198 w 576"/>
                <a:gd name="T61" fmla="*/ 36 h 590"/>
                <a:gd name="T62" fmla="*/ 232 w 576"/>
                <a:gd name="T63" fmla="*/ 22 h 590"/>
                <a:gd name="T64" fmla="*/ 266 w 576"/>
                <a:gd name="T65" fmla="*/ 12 h 590"/>
                <a:gd name="T66" fmla="*/ 302 w 576"/>
                <a:gd name="T67" fmla="*/ 6 h 590"/>
                <a:gd name="T68" fmla="*/ 340 w 576"/>
                <a:gd name="T69" fmla="*/ 2 h 590"/>
                <a:gd name="T70" fmla="*/ 380 w 576"/>
                <a:gd name="T71" fmla="*/ 0 h 590"/>
                <a:gd name="T72" fmla="*/ 576 w 576"/>
                <a:gd name="T73" fmla="*/ 0 h 590"/>
                <a:gd name="T74" fmla="*/ 576 w 576"/>
                <a:gd name="T7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" h="590">
                  <a:moveTo>
                    <a:pt x="576" y="590"/>
                  </a:moveTo>
                  <a:lnTo>
                    <a:pt x="380" y="590"/>
                  </a:lnTo>
                  <a:lnTo>
                    <a:pt x="380" y="590"/>
                  </a:lnTo>
                  <a:lnTo>
                    <a:pt x="340" y="588"/>
                  </a:lnTo>
                  <a:lnTo>
                    <a:pt x="302" y="584"/>
                  </a:lnTo>
                  <a:lnTo>
                    <a:pt x="266" y="576"/>
                  </a:lnTo>
                  <a:lnTo>
                    <a:pt x="232" y="566"/>
                  </a:lnTo>
                  <a:lnTo>
                    <a:pt x="198" y="554"/>
                  </a:lnTo>
                  <a:lnTo>
                    <a:pt x="168" y="540"/>
                  </a:lnTo>
                  <a:lnTo>
                    <a:pt x="138" y="522"/>
                  </a:lnTo>
                  <a:lnTo>
                    <a:pt x="112" y="504"/>
                  </a:lnTo>
                  <a:lnTo>
                    <a:pt x="88" y="482"/>
                  </a:lnTo>
                  <a:lnTo>
                    <a:pt x="66" y="460"/>
                  </a:lnTo>
                  <a:lnTo>
                    <a:pt x="46" y="436"/>
                  </a:lnTo>
                  <a:lnTo>
                    <a:pt x="30" y="410"/>
                  </a:lnTo>
                  <a:lnTo>
                    <a:pt x="18" y="382"/>
                  </a:lnTo>
                  <a:lnTo>
                    <a:pt x="8" y="354"/>
                  </a:lnTo>
                  <a:lnTo>
                    <a:pt x="2" y="324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2" y="264"/>
                  </a:lnTo>
                  <a:lnTo>
                    <a:pt x="8" y="236"/>
                  </a:lnTo>
                  <a:lnTo>
                    <a:pt x="18" y="206"/>
                  </a:lnTo>
                  <a:lnTo>
                    <a:pt x="30" y="180"/>
                  </a:lnTo>
                  <a:lnTo>
                    <a:pt x="46" y="154"/>
                  </a:lnTo>
                  <a:lnTo>
                    <a:pt x="66" y="130"/>
                  </a:lnTo>
                  <a:lnTo>
                    <a:pt x="88" y="106"/>
                  </a:lnTo>
                  <a:lnTo>
                    <a:pt x="112" y="86"/>
                  </a:lnTo>
                  <a:lnTo>
                    <a:pt x="138" y="66"/>
                  </a:lnTo>
                  <a:lnTo>
                    <a:pt x="168" y="50"/>
                  </a:lnTo>
                  <a:lnTo>
                    <a:pt x="198" y="36"/>
                  </a:lnTo>
                  <a:lnTo>
                    <a:pt x="232" y="22"/>
                  </a:lnTo>
                  <a:lnTo>
                    <a:pt x="266" y="12"/>
                  </a:lnTo>
                  <a:lnTo>
                    <a:pt x="302" y="6"/>
                  </a:lnTo>
                  <a:lnTo>
                    <a:pt x="340" y="2"/>
                  </a:lnTo>
                  <a:lnTo>
                    <a:pt x="380" y="0"/>
                  </a:lnTo>
                  <a:lnTo>
                    <a:pt x="576" y="0"/>
                  </a:lnTo>
                  <a:lnTo>
                    <a:pt x="576" y="590"/>
                  </a:lnTo>
                  <a:close/>
                </a:path>
              </a:pathLst>
            </a:custGeom>
            <a:solidFill>
              <a:srgbClr val="152D4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891903" y="3453828"/>
              <a:ext cx="2973668" cy="1967977"/>
            </a:xfrm>
            <a:custGeom>
              <a:avLst/>
              <a:gdLst>
                <a:gd name="T0" fmla="*/ 2029 w 2809"/>
                <a:gd name="T1" fmla="*/ 1859 h 1859"/>
                <a:gd name="T2" fmla="*/ 380 w 2809"/>
                <a:gd name="T3" fmla="*/ 1859 h 1859"/>
                <a:gd name="T4" fmla="*/ 380 w 2809"/>
                <a:gd name="T5" fmla="*/ 1859 h 1859"/>
                <a:gd name="T6" fmla="*/ 340 w 2809"/>
                <a:gd name="T7" fmla="*/ 1857 h 1859"/>
                <a:gd name="T8" fmla="*/ 302 w 2809"/>
                <a:gd name="T9" fmla="*/ 1853 h 1859"/>
                <a:gd name="T10" fmla="*/ 266 w 2809"/>
                <a:gd name="T11" fmla="*/ 1845 h 1859"/>
                <a:gd name="T12" fmla="*/ 232 w 2809"/>
                <a:gd name="T13" fmla="*/ 1835 h 1859"/>
                <a:gd name="T14" fmla="*/ 198 w 2809"/>
                <a:gd name="T15" fmla="*/ 1823 h 1859"/>
                <a:gd name="T16" fmla="*/ 168 w 2809"/>
                <a:gd name="T17" fmla="*/ 1807 h 1859"/>
                <a:gd name="T18" fmla="*/ 138 w 2809"/>
                <a:gd name="T19" fmla="*/ 1791 h 1859"/>
                <a:gd name="T20" fmla="*/ 112 w 2809"/>
                <a:gd name="T21" fmla="*/ 1771 h 1859"/>
                <a:gd name="T22" fmla="*/ 88 w 2809"/>
                <a:gd name="T23" fmla="*/ 1751 h 1859"/>
                <a:gd name="T24" fmla="*/ 66 w 2809"/>
                <a:gd name="T25" fmla="*/ 1727 h 1859"/>
                <a:gd name="T26" fmla="*/ 46 w 2809"/>
                <a:gd name="T27" fmla="*/ 1703 h 1859"/>
                <a:gd name="T28" fmla="*/ 30 w 2809"/>
                <a:gd name="T29" fmla="*/ 1677 h 1859"/>
                <a:gd name="T30" fmla="*/ 18 w 2809"/>
                <a:gd name="T31" fmla="*/ 1651 h 1859"/>
                <a:gd name="T32" fmla="*/ 8 w 2809"/>
                <a:gd name="T33" fmla="*/ 1623 h 1859"/>
                <a:gd name="T34" fmla="*/ 2 w 2809"/>
                <a:gd name="T35" fmla="*/ 1593 h 1859"/>
                <a:gd name="T36" fmla="*/ 0 w 2809"/>
                <a:gd name="T37" fmla="*/ 1563 h 1859"/>
                <a:gd name="T38" fmla="*/ 0 w 2809"/>
                <a:gd name="T39" fmla="*/ 0 h 1859"/>
                <a:gd name="T40" fmla="*/ 0 w 2809"/>
                <a:gd name="T41" fmla="*/ 0 h 1859"/>
                <a:gd name="T42" fmla="*/ 2 w 2809"/>
                <a:gd name="T43" fmla="*/ 30 h 1859"/>
                <a:gd name="T44" fmla="*/ 8 w 2809"/>
                <a:gd name="T45" fmla="*/ 60 h 1859"/>
                <a:gd name="T46" fmla="*/ 18 w 2809"/>
                <a:gd name="T47" fmla="*/ 88 h 1859"/>
                <a:gd name="T48" fmla="*/ 30 w 2809"/>
                <a:gd name="T49" fmla="*/ 116 h 1859"/>
                <a:gd name="T50" fmla="*/ 46 w 2809"/>
                <a:gd name="T51" fmla="*/ 142 h 1859"/>
                <a:gd name="T52" fmla="*/ 66 w 2809"/>
                <a:gd name="T53" fmla="*/ 166 h 1859"/>
                <a:gd name="T54" fmla="*/ 88 w 2809"/>
                <a:gd name="T55" fmla="*/ 188 h 1859"/>
                <a:gd name="T56" fmla="*/ 112 w 2809"/>
                <a:gd name="T57" fmla="*/ 210 h 1859"/>
                <a:gd name="T58" fmla="*/ 138 w 2809"/>
                <a:gd name="T59" fmla="*/ 228 h 1859"/>
                <a:gd name="T60" fmla="*/ 168 w 2809"/>
                <a:gd name="T61" fmla="*/ 246 h 1859"/>
                <a:gd name="T62" fmla="*/ 198 w 2809"/>
                <a:gd name="T63" fmla="*/ 260 h 1859"/>
                <a:gd name="T64" fmla="*/ 232 w 2809"/>
                <a:gd name="T65" fmla="*/ 272 h 1859"/>
                <a:gd name="T66" fmla="*/ 266 w 2809"/>
                <a:gd name="T67" fmla="*/ 282 h 1859"/>
                <a:gd name="T68" fmla="*/ 302 w 2809"/>
                <a:gd name="T69" fmla="*/ 290 h 1859"/>
                <a:gd name="T70" fmla="*/ 340 w 2809"/>
                <a:gd name="T71" fmla="*/ 294 h 1859"/>
                <a:gd name="T72" fmla="*/ 380 w 2809"/>
                <a:gd name="T73" fmla="*/ 296 h 1859"/>
                <a:gd name="T74" fmla="*/ 2029 w 2809"/>
                <a:gd name="T75" fmla="*/ 296 h 1859"/>
                <a:gd name="T76" fmla="*/ 2029 w 2809"/>
                <a:gd name="T77" fmla="*/ 296 h 1859"/>
                <a:gd name="T78" fmla="*/ 2809 w 2809"/>
                <a:gd name="T79" fmla="*/ 1077 h 1859"/>
                <a:gd name="T80" fmla="*/ 2029 w 2809"/>
                <a:gd name="T81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9" h="1859">
                  <a:moveTo>
                    <a:pt x="2029" y="1859"/>
                  </a:moveTo>
                  <a:lnTo>
                    <a:pt x="380" y="1859"/>
                  </a:lnTo>
                  <a:lnTo>
                    <a:pt x="380" y="1859"/>
                  </a:lnTo>
                  <a:lnTo>
                    <a:pt x="340" y="1857"/>
                  </a:lnTo>
                  <a:lnTo>
                    <a:pt x="302" y="1853"/>
                  </a:lnTo>
                  <a:lnTo>
                    <a:pt x="266" y="1845"/>
                  </a:lnTo>
                  <a:lnTo>
                    <a:pt x="232" y="1835"/>
                  </a:lnTo>
                  <a:lnTo>
                    <a:pt x="198" y="1823"/>
                  </a:lnTo>
                  <a:lnTo>
                    <a:pt x="168" y="1807"/>
                  </a:lnTo>
                  <a:lnTo>
                    <a:pt x="138" y="1791"/>
                  </a:lnTo>
                  <a:lnTo>
                    <a:pt x="112" y="1771"/>
                  </a:lnTo>
                  <a:lnTo>
                    <a:pt x="88" y="1751"/>
                  </a:lnTo>
                  <a:lnTo>
                    <a:pt x="66" y="1727"/>
                  </a:lnTo>
                  <a:lnTo>
                    <a:pt x="46" y="1703"/>
                  </a:lnTo>
                  <a:lnTo>
                    <a:pt x="30" y="1677"/>
                  </a:lnTo>
                  <a:lnTo>
                    <a:pt x="18" y="1651"/>
                  </a:lnTo>
                  <a:lnTo>
                    <a:pt x="8" y="1623"/>
                  </a:lnTo>
                  <a:lnTo>
                    <a:pt x="2" y="1593"/>
                  </a:lnTo>
                  <a:lnTo>
                    <a:pt x="0" y="156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0"/>
                  </a:lnTo>
                  <a:lnTo>
                    <a:pt x="8" y="60"/>
                  </a:lnTo>
                  <a:lnTo>
                    <a:pt x="18" y="88"/>
                  </a:lnTo>
                  <a:lnTo>
                    <a:pt x="30" y="116"/>
                  </a:lnTo>
                  <a:lnTo>
                    <a:pt x="46" y="142"/>
                  </a:lnTo>
                  <a:lnTo>
                    <a:pt x="66" y="166"/>
                  </a:lnTo>
                  <a:lnTo>
                    <a:pt x="88" y="188"/>
                  </a:lnTo>
                  <a:lnTo>
                    <a:pt x="112" y="210"/>
                  </a:lnTo>
                  <a:lnTo>
                    <a:pt x="138" y="228"/>
                  </a:lnTo>
                  <a:lnTo>
                    <a:pt x="168" y="246"/>
                  </a:lnTo>
                  <a:lnTo>
                    <a:pt x="198" y="260"/>
                  </a:lnTo>
                  <a:lnTo>
                    <a:pt x="232" y="272"/>
                  </a:lnTo>
                  <a:lnTo>
                    <a:pt x="266" y="282"/>
                  </a:lnTo>
                  <a:lnTo>
                    <a:pt x="302" y="290"/>
                  </a:lnTo>
                  <a:lnTo>
                    <a:pt x="340" y="294"/>
                  </a:lnTo>
                  <a:lnTo>
                    <a:pt x="380" y="296"/>
                  </a:lnTo>
                  <a:lnTo>
                    <a:pt x="2029" y="296"/>
                  </a:lnTo>
                  <a:lnTo>
                    <a:pt x="2029" y="296"/>
                  </a:lnTo>
                  <a:lnTo>
                    <a:pt x="2809" y="1077"/>
                  </a:lnTo>
                  <a:lnTo>
                    <a:pt x="2029" y="1859"/>
                  </a:lnTo>
                  <a:close/>
                </a:path>
              </a:pathLst>
            </a:custGeom>
            <a:solidFill>
              <a:srgbClr val="0053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Текст 2"/>
          <p:cNvSpPr txBox="1">
            <a:spLocks/>
          </p:cNvSpPr>
          <p:nvPr/>
        </p:nvSpPr>
        <p:spPr>
          <a:xfrm>
            <a:off x="490827" y="4726945"/>
            <a:ext cx="2074080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bg1"/>
                </a:solidFill>
              </a:rPr>
              <a:t>Анализ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3070627" y="4334612"/>
            <a:ext cx="2942538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Организация</a:t>
            </a:r>
          </a:p>
        </p:txBody>
      </p:sp>
      <p:sp>
        <p:nvSpPr>
          <p:cNvPr id="35" name="Текст 2"/>
          <p:cNvSpPr txBox="1">
            <a:spLocks/>
          </p:cNvSpPr>
          <p:nvPr/>
        </p:nvSpPr>
        <p:spPr>
          <a:xfrm>
            <a:off x="6550320" y="3862223"/>
            <a:ext cx="2264209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Измерения</a:t>
            </a:r>
          </a:p>
        </p:txBody>
      </p:sp>
      <p:sp>
        <p:nvSpPr>
          <p:cNvPr id="43" name="Текст 2"/>
          <p:cNvSpPr txBox="1">
            <a:spLocks/>
          </p:cNvSpPr>
          <p:nvPr/>
        </p:nvSpPr>
        <p:spPr>
          <a:xfrm>
            <a:off x="9186609" y="3539470"/>
            <a:ext cx="2180959" cy="51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Подсчеты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49C3F9-F450-4698-A35C-CDD8E2894E3A}"/>
              </a:ext>
            </a:extLst>
          </p:cNvPr>
          <p:cNvSpPr/>
          <p:nvPr/>
        </p:nvSpPr>
        <p:spPr>
          <a:xfrm>
            <a:off x="3798972" y="1090326"/>
            <a:ext cx="2546777" cy="3150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опросников с критериями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участников на разные группы пользователей/заинтересованных лиц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веса каждого критерия для каждой группы стейкхолдеров (от 0 до 1 )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04E46C-FD01-4571-91A5-D8A08FCF442B}"/>
              </a:ext>
            </a:extLst>
          </p:cNvPr>
          <p:cNvSpPr/>
          <p:nvPr/>
        </p:nvSpPr>
        <p:spPr>
          <a:xfrm>
            <a:off x="7135213" y="1556434"/>
            <a:ext cx="1941122" cy="1329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выбранной схеме(1 или 2 раза) участники оценивают каждый критерий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FA5251-C660-4CF9-8A09-390FF219E53D}"/>
              </a:ext>
            </a:extLst>
          </p:cNvPr>
          <p:cNvSpPr/>
          <p:nvPr/>
        </p:nvSpPr>
        <p:spPr>
          <a:xfrm>
            <a:off x="9659735" y="1122623"/>
            <a:ext cx="1969493" cy="2149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SROI</a:t>
            </a: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каждого участника (умножив балл на вес и просуммировав результат каждого критерия в категории)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545821-7AE5-4014-B39B-89B8E15FAEB6}"/>
              </a:ext>
            </a:extLst>
          </p:cNvPr>
          <p:cNvSpPr/>
          <p:nvPr/>
        </p:nvSpPr>
        <p:spPr>
          <a:xfrm>
            <a:off x="9669558" y="4619832"/>
            <a:ext cx="1605753" cy="996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балл внутри каждой группы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en-US" sz="1400" b="1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SROI</a:t>
            </a:r>
            <a:endParaRPr lang="ru-RU" sz="1400" b="1" dirty="0">
              <a:solidFill>
                <a:srgbClr val="0053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Номер слайда 14">
            <a:extLst>
              <a:ext uri="{FF2B5EF4-FFF2-40B4-BE49-F238E27FC236}">
                <a16:creationId xmlns:a16="http://schemas.microsoft.com/office/drawing/2014/main" id="{0B10D25E-406C-4685-B9A5-E86793CC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821EC9-E35D-4CCD-85D8-C7364EF0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Важно!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6D98017-4266-41B3-9F0B-1F1D17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5E3F1F-0581-4D40-B8B7-2331D1898C1C}"/>
              </a:ext>
            </a:extLst>
          </p:cNvPr>
          <p:cNvSpPr/>
          <p:nvPr/>
        </p:nvSpPr>
        <p:spPr>
          <a:xfrm>
            <a:off x="1943100" y="2828836"/>
            <a:ext cx="8458200" cy="109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и программа оценки окупаемости составляется до реализации требований, соответственно достижение высоких результатов по ключевым критериям должно лечь в основу разработки</a:t>
            </a:r>
          </a:p>
        </p:txBody>
      </p:sp>
      <p:sp>
        <p:nvSpPr>
          <p:cNvPr id="6" name="Номер слайда 14">
            <a:extLst>
              <a:ext uri="{FF2B5EF4-FFF2-40B4-BE49-F238E27FC236}">
                <a16:creationId xmlns:a16="http://schemas.microsoft.com/office/drawing/2014/main" id="{F9D06FF4-BF3D-4F7A-999F-E91DD2C8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90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2663" y="2398354"/>
            <a:ext cx="7231117" cy="324570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Спасибо за внимание</a:t>
            </a:r>
            <a:br>
              <a:rPr lang="ru-RU" sz="3200" dirty="0"/>
            </a:br>
            <a:br>
              <a:rPr lang="ru-RU" sz="1600" b="0" dirty="0"/>
            </a:br>
            <a:br>
              <a:rPr lang="ru-RU" sz="1600" b="0" dirty="0"/>
            </a:br>
            <a:br>
              <a:rPr lang="ru-RU" sz="1600" b="0" dirty="0"/>
            </a:br>
            <a:br>
              <a:rPr lang="ru-RU" sz="1600" b="0" dirty="0"/>
            </a:br>
            <a:br>
              <a:rPr lang="ru-RU" sz="1600" b="0" dirty="0"/>
            </a:br>
            <a:br>
              <a:rPr lang="ru-RU" sz="1600" b="0" dirty="0"/>
            </a:br>
            <a:r>
              <a:rPr lang="en-US" sz="1600" dirty="0"/>
              <a:t>www.cbgr.ru | info@cbgr.ru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95" y="1257614"/>
            <a:ext cx="1908052" cy="64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A865A-4086-4C55-9E09-3CBCEE60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110" y="4929096"/>
            <a:ext cx="3552503" cy="17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Предыстория</a:t>
            </a:r>
          </a:p>
        </p:txBody>
      </p:sp>
      <p:sp>
        <p:nvSpPr>
          <p:cNvPr id="63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739430" y="1473948"/>
            <a:ext cx="5045442" cy="3846197"/>
          </a:xfrm>
        </p:spPr>
        <p:txBody>
          <a:bodyPr>
            <a:noAutofit/>
          </a:bodyPr>
          <a:lstStyle/>
          <a:p>
            <a:r>
              <a:rPr lang="ru-RU" dirty="0"/>
              <a:t>Зачем нам нужна СУЗ? </a:t>
            </a:r>
          </a:p>
          <a:p>
            <a:endParaRPr lang="ru-RU" dirty="0"/>
          </a:p>
          <a:p>
            <a:r>
              <a:rPr lang="ru-RU" dirty="0"/>
              <a:t>Почему мы не можем вместо системы использовать локальные папки и шкаф с бумажными архивами </a:t>
            </a:r>
          </a:p>
          <a:p>
            <a:endParaRPr lang="ru-RU" dirty="0"/>
          </a:p>
          <a:p>
            <a:r>
              <a:rPr lang="ru-RU" dirty="0"/>
              <a:t>Мы отлично храним все данные и меняемся информацией. </a:t>
            </a:r>
          </a:p>
          <a:p>
            <a:endParaRPr lang="ru-RU" dirty="0"/>
          </a:p>
          <a:p>
            <a:r>
              <a:rPr lang="ru-RU" dirty="0"/>
              <a:t>Что нам мешает фиксировать новости в </a:t>
            </a:r>
            <a:r>
              <a:rPr lang="ru-RU" dirty="0" err="1"/>
              <a:t>экселе</a:t>
            </a:r>
            <a:r>
              <a:rPr lang="ru-RU" dirty="0"/>
              <a:t> или устно говорить? </a:t>
            </a:r>
          </a:p>
          <a:p>
            <a:endParaRPr lang="ru-RU" dirty="0"/>
          </a:p>
          <a:p>
            <a:r>
              <a:rPr lang="ru-RU" dirty="0"/>
              <a:t>И вообще, где ваша методика оценки эффективности внедрения?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500"/>
              </a:spcAft>
            </a:pP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5934075" y="1364422"/>
            <a:ext cx="641934" cy="624755"/>
            <a:chOff x="1071424" y="3330644"/>
            <a:chExt cx="641934" cy="624755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921496" y="2144848"/>
            <a:ext cx="641934" cy="624755"/>
            <a:chOff x="1071424" y="3330644"/>
            <a:chExt cx="641934" cy="62475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4" name="AutoShape 12"/>
          <p:cNvSpPr>
            <a:spLocks noChangeAspect="1" noChangeArrowheads="1" noTextEdit="1"/>
          </p:cNvSpPr>
          <p:nvPr/>
        </p:nvSpPr>
        <p:spPr bwMode="auto">
          <a:xfrm>
            <a:off x="5487988" y="3725655"/>
            <a:ext cx="4460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>
            <a:off x="5487988" y="3725655"/>
            <a:ext cx="446087" cy="531813"/>
          </a:xfrm>
          <a:custGeom>
            <a:avLst/>
            <a:gdLst>
              <a:gd name="T0" fmla="*/ 539 w 562"/>
              <a:gd name="T1" fmla="*/ 284 h 670"/>
              <a:gd name="T2" fmla="*/ 76 w 562"/>
              <a:gd name="T3" fmla="*/ 7 h 670"/>
              <a:gd name="T4" fmla="*/ 76 w 562"/>
              <a:gd name="T5" fmla="*/ 7 h 670"/>
              <a:gd name="T6" fmla="*/ 69 w 562"/>
              <a:gd name="T7" fmla="*/ 4 h 670"/>
              <a:gd name="T8" fmla="*/ 63 w 562"/>
              <a:gd name="T9" fmla="*/ 3 h 670"/>
              <a:gd name="T10" fmla="*/ 56 w 562"/>
              <a:gd name="T11" fmla="*/ 1 h 670"/>
              <a:gd name="T12" fmla="*/ 50 w 562"/>
              <a:gd name="T13" fmla="*/ 0 h 670"/>
              <a:gd name="T14" fmla="*/ 37 w 562"/>
              <a:gd name="T15" fmla="*/ 1 h 670"/>
              <a:gd name="T16" fmla="*/ 25 w 562"/>
              <a:gd name="T17" fmla="*/ 7 h 670"/>
              <a:gd name="T18" fmla="*/ 15 w 562"/>
              <a:gd name="T19" fmla="*/ 15 h 670"/>
              <a:gd name="T20" fmla="*/ 6 w 562"/>
              <a:gd name="T21" fmla="*/ 25 h 670"/>
              <a:gd name="T22" fmla="*/ 3 w 562"/>
              <a:gd name="T23" fmla="*/ 31 h 670"/>
              <a:gd name="T24" fmla="*/ 1 w 562"/>
              <a:gd name="T25" fmla="*/ 37 h 670"/>
              <a:gd name="T26" fmla="*/ 0 w 562"/>
              <a:gd name="T27" fmla="*/ 44 h 670"/>
              <a:gd name="T28" fmla="*/ 0 w 562"/>
              <a:gd name="T29" fmla="*/ 51 h 670"/>
              <a:gd name="T30" fmla="*/ 10 w 562"/>
              <a:gd name="T31" fmla="*/ 622 h 670"/>
              <a:gd name="T32" fmla="*/ 10 w 562"/>
              <a:gd name="T33" fmla="*/ 622 h 670"/>
              <a:gd name="T34" fmla="*/ 10 w 562"/>
              <a:gd name="T35" fmla="*/ 629 h 670"/>
              <a:gd name="T36" fmla="*/ 13 w 562"/>
              <a:gd name="T37" fmla="*/ 635 h 670"/>
              <a:gd name="T38" fmla="*/ 15 w 562"/>
              <a:gd name="T39" fmla="*/ 641 h 670"/>
              <a:gd name="T40" fmla="*/ 18 w 562"/>
              <a:gd name="T41" fmla="*/ 647 h 670"/>
              <a:gd name="T42" fmla="*/ 26 w 562"/>
              <a:gd name="T43" fmla="*/ 657 h 670"/>
              <a:gd name="T44" fmla="*/ 37 w 562"/>
              <a:gd name="T45" fmla="*/ 664 h 670"/>
              <a:gd name="T46" fmla="*/ 50 w 562"/>
              <a:gd name="T47" fmla="*/ 669 h 670"/>
              <a:gd name="T48" fmla="*/ 62 w 562"/>
              <a:gd name="T49" fmla="*/ 670 h 670"/>
              <a:gd name="T50" fmla="*/ 69 w 562"/>
              <a:gd name="T51" fmla="*/ 669 h 670"/>
              <a:gd name="T52" fmla="*/ 75 w 562"/>
              <a:gd name="T53" fmla="*/ 667 h 670"/>
              <a:gd name="T54" fmla="*/ 82 w 562"/>
              <a:gd name="T55" fmla="*/ 664 h 670"/>
              <a:gd name="T56" fmla="*/ 88 w 562"/>
              <a:gd name="T57" fmla="*/ 661 h 670"/>
              <a:gd name="T58" fmla="*/ 540 w 562"/>
              <a:gd name="T59" fmla="*/ 367 h 670"/>
              <a:gd name="T60" fmla="*/ 540 w 562"/>
              <a:gd name="T61" fmla="*/ 367 h 670"/>
              <a:gd name="T62" fmla="*/ 549 w 562"/>
              <a:gd name="T63" fmla="*/ 358 h 670"/>
              <a:gd name="T64" fmla="*/ 556 w 562"/>
              <a:gd name="T65" fmla="*/ 348 h 670"/>
              <a:gd name="T66" fmla="*/ 561 w 562"/>
              <a:gd name="T67" fmla="*/ 336 h 670"/>
              <a:gd name="T68" fmla="*/ 562 w 562"/>
              <a:gd name="T69" fmla="*/ 325 h 670"/>
              <a:gd name="T70" fmla="*/ 559 w 562"/>
              <a:gd name="T71" fmla="*/ 313 h 670"/>
              <a:gd name="T72" fmla="*/ 555 w 562"/>
              <a:gd name="T73" fmla="*/ 301 h 670"/>
              <a:gd name="T74" fmla="*/ 549 w 562"/>
              <a:gd name="T75" fmla="*/ 293 h 670"/>
              <a:gd name="T76" fmla="*/ 539 w 562"/>
              <a:gd name="T77" fmla="*/ 284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62" h="670">
                <a:moveTo>
                  <a:pt x="539" y="284"/>
                </a:moveTo>
                <a:lnTo>
                  <a:pt x="76" y="7"/>
                </a:lnTo>
                <a:lnTo>
                  <a:pt x="76" y="7"/>
                </a:lnTo>
                <a:lnTo>
                  <a:pt x="69" y="4"/>
                </a:lnTo>
                <a:lnTo>
                  <a:pt x="63" y="3"/>
                </a:lnTo>
                <a:lnTo>
                  <a:pt x="56" y="1"/>
                </a:lnTo>
                <a:lnTo>
                  <a:pt x="50" y="0"/>
                </a:lnTo>
                <a:lnTo>
                  <a:pt x="37" y="1"/>
                </a:lnTo>
                <a:lnTo>
                  <a:pt x="25" y="7"/>
                </a:lnTo>
                <a:lnTo>
                  <a:pt x="15" y="15"/>
                </a:lnTo>
                <a:lnTo>
                  <a:pt x="6" y="25"/>
                </a:lnTo>
                <a:lnTo>
                  <a:pt x="3" y="31"/>
                </a:lnTo>
                <a:lnTo>
                  <a:pt x="1" y="37"/>
                </a:lnTo>
                <a:lnTo>
                  <a:pt x="0" y="44"/>
                </a:lnTo>
                <a:lnTo>
                  <a:pt x="0" y="51"/>
                </a:lnTo>
                <a:lnTo>
                  <a:pt x="10" y="622"/>
                </a:lnTo>
                <a:lnTo>
                  <a:pt x="10" y="622"/>
                </a:lnTo>
                <a:lnTo>
                  <a:pt x="10" y="629"/>
                </a:lnTo>
                <a:lnTo>
                  <a:pt x="13" y="635"/>
                </a:lnTo>
                <a:lnTo>
                  <a:pt x="15" y="641"/>
                </a:lnTo>
                <a:lnTo>
                  <a:pt x="18" y="647"/>
                </a:lnTo>
                <a:lnTo>
                  <a:pt x="26" y="657"/>
                </a:lnTo>
                <a:lnTo>
                  <a:pt x="37" y="664"/>
                </a:lnTo>
                <a:lnTo>
                  <a:pt x="50" y="669"/>
                </a:lnTo>
                <a:lnTo>
                  <a:pt x="62" y="670"/>
                </a:lnTo>
                <a:lnTo>
                  <a:pt x="69" y="669"/>
                </a:lnTo>
                <a:lnTo>
                  <a:pt x="75" y="667"/>
                </a:lnTo>
                <a:lnTo>
                  <a:pt x="82" y="664"/>
                </a:lnTo>
                <a:lnTo>
                  <a:pt x="88" y="661"/>
                </a:lnTo>
                <a:lnTo>
                  <a:pt x="540" y="367"/>
                </a:lnTo>
                <a:lnTo>
                  <a:pt x="540" y="367"/>
                </a:lnTo>
                <a:lnTo>
                  <a:pt x="549" y="358"/>
                </a:lnTo>
                <a:lnTo>
                  <a:pt x="556" y="348"/>
                </a:lnTo>
                <a:lnTo>
                  <a:pt x="561" y="336"/>
                </a:lnTo>
                <a:lnTo>
                  <a:pt x="562" y="325"/>
                </a:lnTo>
                <a:lnTo>
                  <a:pt x="559" y="313"/>
                </a:lnTo>
                <a:lnTo>
                  <a:pt x="555" y="301"/>
                </a:lnTo>
                <a:lnTo>
                  <a:pt x="549" y="293"/>
                </a:lnTo>
                <a:lnTo>
                  <a:pt x="539" y="2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5945159" y="3392681"/>
            <a:ext cx="641934" cy="624755"/>
            <a:chOff x="1071424" y="3330644"/>
            <a:chExt cx="641934" cy="624755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6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6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17D53A60-1641-4FD9-8803-A3CA1853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472538"/>
            <a:ext cx="569127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BD1F893-2D7B-49F0-BED7-CFF8DFB7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195C7CB-3443-4C78-9C9B-23368D7C8D3E}"/>
              </a:ext>
            </a:extLst>
          </p:cNvPr>
          <p:cNvGrpSpPr/>
          <p:nvPr/>
        </p:nvGrpSpPr>
        <p:grpSpPr>
          <a:xfrm>
            <a:off x="5945159" y="4383281"/>
            <a:ext cx="641934" cy="624755"/>
            <a:chOff x="1071424" y="3330644"/>
            <a:chExt cx="641934" cy="624755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2A324D42-9BFF-43CA-98BF-3800BE47DF43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43" name="AutoShape 3">
                <a:extLst>
                  <a:ext uri="{FF2B5EF4-FFF2-40B4-BE49-F238E27FC236}">
                    <a16:creationId xmlns:a16="http://schemas.microsoft.com/office/drawing/2014/main" id="{26CCDDC9-C234-4BFD-9826-FE027FDE115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4" name="Picture 5">
                <a:extLst>
                  <a:ext uri="{FF2B5EF4-FFF2-40B4-BE49-F238E27FC236}">
                    <a16:creationId xmlns:a16="http://schemas.microsoft.com/office/drawing/2014/main" id="{C853B2B8-4342-4C08-A8C4-13FA39E1E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62FE9A7A-2024-4508-89DD-874C608D5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C20F4179-C37E-446F-9BAA-83C35B744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0C7D5C98-0081-4907-9557-37DA9DEFF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BBEE7B84-C1BE-4525-850B-DFBC86D6F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8616C9A1-806E-46AB-A178-B5F63A7DA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6B21F8-295D-4C31-89CF-601E1E81FCF1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856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</a:t>
            </a:r>
          </a:p>
        </p:txBody>
      </p:sp>
      <p:sp>
        <p:nvSpPr>
          <p:cNvPr id="63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739430" y="1473948"/>
            <a:ext cx="5045442" cy="3846197"/>
          </a:xfrm>
        </p:spPr>
        <p:txBody>
          <a:bodyPr>
            <a:noAutofit/>
          </a:bodyPr>
          <a:lstStyle/>
          <a:p>
            <a:r>
              <a:rPr lang="ru-RU" dirty="0"/>
              <a:t>Что получает заказчик от внедрения нашего решения? </a:t>
            </a:r>
          </a:p>
          <a:p>
            <a:endParaRPr lang="ru-RU" dirty="0"/>
          </a:p>
          <a:p>
            <a:r>
              <a:rPr lang="ru-RU" dirty="0"/>
              <a:t>Как посчитать и доказать заказчику выгоду? </a:t>
            </a:r>
          </a:p>
          <a:p>
            <a:endParaRPr lang="ru-RU" dirty="0"/>
          </a:p>
          <a:p>
            <a:r>
              <a:rPr lang="ru-RU" dirty="0"/>
              <a:t>Как оценить результат проекта, если очевидной финансовой выгоды от внедрения  системы не видно?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500"/>
              </a:spcAft>
            </a:pP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5934075" y="1415222"/>
            <a:ext cx="641934" cy="624755"/>
            <a:chOff x="1071424" y="3330644"/>
            <a:chExt cx="641934" cy="624755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921496" y="2373448"/>
            <a:ext cx="641934" cy="624755"/>
            <a:chOff x="1071424" y="3330644"/>
            <a:chExt cx="641934" cy="62475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54" name="AutoShape 12"/>
          <p:cNvSpPr>
            <a:spLocks noChangeAspect="1" noChangeArrowheads="1" noTextEdit="1"/>
          </p:cNvSpPr>
          <p:nvPr/>
        </p:nvSpPr>
        <p:spPr bwMode="auto">
          <a:xfrm>
            <a:off x="5487988" y="3725655"/>
            <a:ext cx="4460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>
            <a:off x="5487988" y="3725655"/>
            <a:ext cx="446087" cy="531813"/>
          </a:xfrm>
          <a:custGeom>
            <a:avLst/>
            <a:gdLst>
              <a:gd name="T0" fmla="*/ 539 w 562"/>
              <a:gd name="T1" fmla="*/ 284 h 670"/>
              <a:gd name="T2" fmla="*/ 76 w 562"/>
              <a:gd name="T3" fmla="*/ 7 h 670"/>
              <a:gd name="T4" fmla="*/ 76 w 562"/>
              <a:gd name="T5" fmla="*/ 7 h 670"/>
              <a:gd name="T6" fmla="*/ 69 w 562"/>
              <a:gd name="T7" fmla="*/ 4 h 670"/>
              <a:gd name="T8" fmla="*/ 63 w 562"/>
              <a:gd name="T9" fmla="*/ 3 h 670"/>
              <a:gd name="T10" fmla="*/ 56 w 562"/>
              <a:gd name="T11" fmla="*/ 1 h 670"/>
              <a:gd name="T12" fmla="*/ 50 w 562"/>
              <a:gd name="T13" fmla="*/ 0 h 670"/>
              <a:gd name="T14" fmla="*/ 37 w 562"/>
              <a:gd name="T15" fmla="*/ 1 h 670"/>
              <a:gd name="T16" fmla="*/ 25 w 562"/>
              <a:gd name="T17" fmla="*/ 7 h 670"/>
              <a:gd name="T18" fmla="*/ 15 w 562"/>
              <a:gd name="T19" fmla="*/ 15 h 670"/>
              <a:gd name="T20" fmla="*/ 6 w 562"/>
              <a:gd name="T21" fmla="*/ 25 h 670"/>
              <a:gd name="T22" fmla="*/ 3 w 562"/>
              <a:gd name="T23" fmla="*/ 31 h 670"/>
              <a:gd name="T24" fmla="*/ 1 w 562"/>
              <a:gd name="T25" fmla="*/ 37 h 670"/>
              <a:gd name="T26" fmla="*/ 0 w 562"/>
              <a:gd name="T27" fmla="*/ 44 h 670"/>
              <a:gd name="T28" fmla="*/ 0 w 562"/>
              <a:gd name="T29" fmla="*/ 51 h 670"/>
              <a:gd name="T30" fmla="*/ 10 w 562"/>
              <a:gd name="T31" fmla="*/ 622 h 670"/>
              <a:gd name="T32" fmla="*/ 10 w 562"/>
              <a:gd name="T33" fmla="*/ 622 h 670"/>
              <a:gd name="T34" fmla="*/ 10 w 562"/>
              <a:gd name="T35" fmla="*/ 629 h 670"/>
              <a:gd name="T36" fmla="*/ 13 w 562"/>
              <a:gd name="T37" fmla="*/ 635 h 670"/>
              <a:gd name="T38" fmla="*/ 15 w 562"/>
              <a:gd name="T39" fmla="*/ 641 h 670"/>
              <a:gd name="T40" fmla="*/ 18 w 562"/>
              <a:gd name="T41" fmla="*/ 647 h 670"/>
              <a:gd name="T42" fmla="*/ 26 w 562"/>
              <a:gd name="T43" fmla="*/ 657 h 670"/>
              <a:gd name="T44" fmla="*/ 37 w 562"/>
              <a:gd name="T45" fmla="*/ 664 h 670"/>
              <a:gd name="T46" fmla="*/ 50 w 562"/>
              <a:gd name="T47" fmla="*/ 669 h 670"/>
              <a:gd name="T48" fmla="*/ 62 w 562"/>
              <a:gd name="T49" fmla="*/ 670 h 670"/>
              <a:gd name="T50" fmla="*/ 69 w 562"/>
              <a:gd name="T51" fmla="*/ 669 h 670"/>
              <a:gd name="T52" fmla="*/ 75 w 562"/>
              <a:gd name="T53" fmla="*/ 667 h 670"/>
              <a:gd name="T54" fmla="*/ 82 w 562"/>
              <a:gd name="T55" fmla="*/ 664 h 670"/>
              <a:gd name="T56" fmla="*/ 88 w 562"/>
              <a:gd name="T57" fmla="*/ 661 h 670"/>
              <a:gd name="T58" fmla="*/ 540 w 562"/>
              <a:gd name="T59" fmla="*/ 367 h 670"/>
              <a:gd name="T60" fmla="*/ 540 w 562"/>
              <a:gd name="T61" fmla="*/ 367 h 670"/>
              <a:gd name="T62" fmla="*/ 549 w 562"/>
              <a:gd name="T63" fmla="*/ 358 h 670"/>
              <a:gd name="T64" fmla="*/ 556 w 562"/>
              <a:gd name="T65" fmla="*/ 348 h 670"/>
              <a:gd name="T66" fmla="*/ 561 w 562"/>
              <a:gd name="T67" fmla="*/ 336 h 670"/>
              <a:gd name="T68" fmla="*/ 562 w 562"/>
              <a:gd name="T69" fmla="*/ 325 h 670"/>
              <a:gd name="T70" fmla="*/ 559 w 562"/>
              <a:gd name="T71" fmla="*/ 313 h 670"/>
              <a:gd name="T72" fmla="*/ 555 w 562"/>
              <a:gd name="T73" fmla="*/ 301 h 670"/>
              <a:gd name="T74" fmla="*/ 549 w 562"/>
              <a:gd name="T75" fmla="*/ 293 h 670"/>
              <a:gd name="T76" fmla="*/ 539 w 562"/>
              <a:gd name="T77" fmla="*/ 284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62" h="670">
                <a:moveTo>
                  <a:pt x="539" y="284"/>
                </a:moveTo>
                <a:lnTo>
                  <a:pt x="76" y="7"/>
                </a:lnTo>
                <a:lnTo>
                  <a:pt x="76" y="7"/>
                </a:lnTo>
                <a:lnTo>
                  <a:pt x="69" y="4"/>
                </a:lnTo>
                <a:lnTo>
                  <a:pt x="63" y="3"/>
                </a:lnTo>
                <a:lnTo>
                  <a:pt x="56" y="1"/>
                </a:lnTo>
                <a:lnTo>
                  <a:pt x="50" y="0"/>
                </a:lnTo>
                <a:lnTo>
                  <a:pt x="37" y="1"/>
                </a:lnTo>
                <a:lnTo>
                  <a:pt x="25" y="7"/>
                </a:lnTo>
                <a:lnTo>
                  <a:pt x="15" y="15"/>
                </a:lnTo>
                <a:lnTo>
                  <a:pt x="6" y="25"/>
                </a:lnTo>
                <a:lnTo>
                  <a:pt x="3" y="31"/>
                </a:lnTo>
                <a:lnTo>
                  <a:pt x="1" y="37"/>
                </a:lnTo>
                <a:lnTo>
                  <a:pt x="0" y="44"/>
                </a:lnTo>
                <a:lnTo>
                  <a:pt x="0" y="51"/>
                </a:lnTo>
                <a:lnTo>
                  <a:pt x="10" y="622"/>
                </a:lnTo>
                <a:lnTo>
                  <a:pt x="10" y="622"/>
                </a:lnTo>
                <a:lnTo>
                  <a:pt x="10" y="629"/>
                </a:lnTo>
                <a:lnTo>
                  <a:pt x="13" y="635"/>
                </a:lnTo>
                <a:lnTo>
                  <a:pt x="15" y="641"/>
                </a:lnTo>
                <a:lnTo>
                  <a:pt x="18" y="647"/>
                </a:lnTo>
                <a:lnTo>
                  <a:pt x="26" y="657"/>
                </a:lnTo>
                <a:lnTo>
                  <a:pt x="37" y="664"/>
                </a:lnTo>
                <a:lnTo>
                  <a:pt x="50" y="669"/>
                </a:lnTo>
                <a:lnTo>
                  <a:pt x="62" y="670"/>
                </a:lnTo>
                <a:lnTo>
                  <a:pt x="69" y="669"/>
                </a:lnTo>
                <a:lnTo>
                  <a:pt x="75" y="667"/>
                </a:lnTo>
                <a:lnTo>
                  <a:pt x="82" y="664"/>
                </a:lnTo>
                <a:lnTo>
                  <a:pt x="88" y="661"/>
                </a:lnTo>
                <a:lnTo>
                  <a:pt x="540" y="367"/>
                </a:lnTo>
                <a:lnTo>
                  <a:pt x="540" y="367"/>
                </a:lnTo>
                <a:lnTo>
                  <a:pt x="549" y="358"/>
                </a:lnTo>
                <a:lnTo>
                  <a:pt x="556" y="348"/>
                </a:lnTo>
                <a:lnTo>
                  <a:pt x="561" y="336"/>
                </a:lnTo>
                <a:lnTo>
                  <a:pt x="562" y="325"/>
                </a:lnTo>
                <a:lnTo>
                  <a:pt x="559" y="313"/>
                </a:lnTo>
                <a:lnTo>
                  <a:pt x="555" y="301"/>
                </a:lnTo>
                <a:lnTo>
                  <a:pt x="549" y="293"/>
                </a:lnTo>
                <a:lnTo>
                  <a:pt x="539" y="2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5945159" y="3392681"/>
            <a:ext cx="641934" cy="624755"/>
            <a:chOff x="1071424" y="3330644"/>
            <a:chExt cx="641934" cy="624755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6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6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8"/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0"/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03478F-461A-4DF1-95D8-B58BE2A1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0" y="1177803"/>
            <a:ext cx="5319647" cy="48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D599BED-29AB-4AEF-9F14-9EC017F09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8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чего начать?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928062" y="2381602"/>
            <a:ext cx="2818438" cy="207524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dirty="0">
                <a:solidFill>
                  <a:srgbClr val="075296"/>
                </a:solidFill>
              </a:rPr>
              <a:t>- инвесторы,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заказчик,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директора направлений,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РП, БА, специалисты,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пользователи(какие группы? какая вовлеченность?) </a:t>
            </a:r>
          </a:p>
          <a:p>
            <a:endParaRPr lang="ru-RU" dirty="0">
              <a:solidFill>
                <a:srgbClr val="075296"/>
              </a:solidFill>
            </a:endParaRPr>
          </a:p>
          <a:p>
            <a:endParaRPr lang="ru-RU" dirty="0">
              <a:solidFill>
                <a:srgbClr val="075296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818462" y="1758679"/>
            <a:ext cx="2601016" cy="3685617"/>
            <a:chOff x="1275662" y="1758680"/>
            <a:chExt cx="1519164" cy="215264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742660" y="4622191"/>
            <a:ext cx="1429440" cy="1429438"/>
            <a:chOff x="1818860" y="3448879"/>
            <a:chExt cx="834887" cy="834887"/>
          </a:xfrm>
        </p:grpSpPr>
        <p:sp>
          <p:nvSpPr>
            <p:cNvPr id="8" name="Овал 7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6" name="Текст 5"/>
          <p:cNvSpPr txBox="1">
            <a:spLocks/>
          </p:cNvSpPr>
          <p:nvPr/>
        </p:nvSpPr>
        <p:spPr>
          <a:xfrm>
            <a:off x="953462" y="1429757"/>
            <a:ext cx="2650258" cy="70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4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dirty="0"/>
              <a:t>Определение круга заинтересованных/контактных лиц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6B83E36-6ED5-4FDF-A928-9035820FFCB5}"/>
              </a:ext>
            </a:extLst>
          </p:cNvPr>
          <p:cNvSpPr/>
          <p:nvPr/>
        </p:nvSpPr>
        <p:spPr>
          <a:xfrm>
            <a:off x="4837508" y="1360836"/>
            <a:ext cx="6401030" cy="2279175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из них какие требования будет рассказывать? 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заинтересован в каком результате?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владеет PV?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хорошо понимает текущие/требуемые БП?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определяет архитектурные требования к системе?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понимает конечный результат? </a:t>
            </a:r>
          </a:p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кто какой результат хочет получить? </a:t>
            </a:r>
          </a:p>
          <a:p>
            <a:pPr marL="108000"/>
            <a:endParaRPr lang="ru-RU" dirty="0">
              <a:solidFill>
                <a:srgbClr val="42BAC4"/>
              </a:solidFill>
            </a:endParaRPr>
          </a:p>
        </p:txBody>
      </p:sp>
      <p:sp>
        <p:nvSpPr>
          <p:cNvPr id="75" name="Freeform 124">
            <a:extLst>
              <a:ext uri="{FF2B5EF4-FFF2-40B4-BE49-F238E27FC236}">
                <a16:creationId xmlns:a16="http://schemas.microsoft.com/office/drawing/2014/main" id="{91E833A7-BF07-4D86-B6FC-F9235945773C}"/>
              </a:ext>
            </a:extLst>
          </p:cNvPr>
          <p:cNvSpPr>
            <a:spLocks/>
          </p:cNvSpPr>
          <p:nvPr/>
        </p:nvSpPr>
        <p:spPr bwMode="auto">
          <a:xfrm>
            <a:off x="6057900" y="3594217"/>
            <a:ext cx="5563869" cy="730169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каждым заинтересованным нужно обсудить основные критерии оценки эффективности</a:t>
            </a:r>
          </a:p>
          <a:p>
            <a:endParaRPr lang="ru-RU" dirty="0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54FB158-97EE-43CF-B4CA-4B722B4DF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чего начать?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818462" y="1758679"/>
            <a:ext cx="2601016" cy="3685617"/>
            <a:chOff x="1275662" y="1758680"/>
            <a:chExt cx="1519164" cy="215264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742660" y="4622191"/>
            <a:ext cx="1429440" cy="1429438"/>
            <a:chOff x="1818860" y="3448879"/>
            <a:chExt cx="834887" cy="834887"/>
          </a:xfrm>
        </p:grpSpPr>
        <p:sp>
          <p:nvSpPr>
            <p:cNvPr id="8" name="Овал 7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44760" y="1416677"/>
            <a:ext cx="1520894" cy="1520893"/>
            <a:chOff x="1818860" y="3448879"/>
            <a:chExt cx="834888" cy="834887"/>
          </a:xfrm>
        </p:grpSpPr>
        <p:sp>
          <p:nvSpPr>
            <p:cNvPr id="19" name="Овал 18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8562" y="3598425"/>
              <a:ext cx="555186" cy="45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flipV="1">
            <a:off x="4435753" y="2052551"/>
            <a:ext cx="2767422" cy="3921413"/>
            <a:chOff x="1275662" y="1758680"/>
            <a:chExt cx="1519164" cy="2152642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Текст 5"/>
          <p:cNvSpPr txBox="1">
            <a:spLocks/>
          </p:cNvSpPr>
          <p:nvPr/>
        </p:nvSpPr>
        <p:spPr>
          <a:xfrm>
            <a:off x="953462" y="1429757"/>
            <a:ext cx="2650258" cy="70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4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dirty="0"/>
              <a:t>Определение круга заинтересованных/контактных лиц</a:t>
            </a:r>
          </a:p>
        </p:txBody>
      </p:sp>
      <p:sp>
        <p:nvSpPr>
          <p:cNvPr id="27" name="Текст 5"/>
          <p:cNvSpPr txBox="1">
            <a:spLocks/>
          </p:cNvSpPr>
          <p:nvPr/>
        </p:nvSpPr>
        <p:spPr>
          <a:xfrm>
            <a:off x="4561060" y="3171894"/>
            <a:ext cx="3249648" cy="2340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- кому что нужно от системы в итоге? </a:t>
            </a:r>
            <a:br>
              <a:rPr lang="ru-RU" dirty="0"/>
            </a:br>
            <a:r>
              <a:rPr lang="ru-RU" dirty="0"/>
              <a:t>- кто как будет использовать решение?</a:t>
            </a:r>
            <a:br>
              <a:rPr lang="ru-RU" dirty="0"/>
            </a:br>
            <a:r>
              <a:rPr lang="ru-RU" dirty="0"/>
              <a:t>- чьи потребности и как продукт должен покрывать?</a:t>
            </a:r>
            <a:br>
              <a:rPr lang="ru-RU" dirty="0"/>
            </a:br>
            <a:r>
              <a:rPr lang="ru-RU" dirty="0"/>
              <a:t>- что в итоге должен увидеть и почувствовать пользователь?</a:t>
            </a:r>
          </a:p>
        </p:txBody>
      </p:sp>
      <p:sp>
        <p:nvSpPr>
          <p:cNvPr id="28" name="Текст 5"/>
          <p:cNvSpPr txBox="1">
            <a:spLocks/>
          </p:cNvSpPr>
          <p:nvPr/>
        </p:nvSpPr>
        <p:spPr>
          <a:xfrm>
            <a:off x="4659466" y="5550418"/>
            <a:ext cx="2887122" cy="608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Выявление смысла и цели продукта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364F12BA-D1DB-4A8D-8E0C-9565F91C0EAD}"/>
              </a:ext>
            </a:extLst>
          </p:cNvPr>
          <p:cNvSpPr txBox="1">
            <a:spLocks/>
          </p:cNvSpPr>
          <p:nvPr/>
        </p:nvSpPr>
        <p:spPr>
          <a:xfrm>
            <a:off x="928062" y="2381602"/>
            <a:ext cx="2898496" cy="207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75296"/>
                </a:solidFill>
              </a:rPr>
              <a:t>- инвесторы,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заказчик,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директора направлений,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РП, БА, специалисты,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пользователи(какие группы? какая вовлеченность?) </a:t>
            </a:r>
          </a:p>
          <a:p>
            <a:endParaRPr lang="ru-RU" dirty="0">
              <a:solidFill>
                <a:srgbClr val="075296"/>
              </a:solidFill>
            </a:endParaRPr>
          </a:p>
          <a:p>
            <a:endParaRPr lang="ru-RU" dirty="0">
              <a:solidFill>
                <a:srgbClr val="075296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486543-D7E6-4EB0-84BB-91BA1BD10340}"/>
              </a:ext>
            </a:extLst>
          </p:cNvPr>
          <p:cNvSpPr/>
          <p:nvPr/>
        </p:nvSpPr>
        <p:spPr>
          <a:xfrm>
            <a:off x="7943484" y="2007551"/>
            <a:ext cx="3423016" cy="2145349"/>
          </a:xfrm>
          <a:prstGeom prst="rect">
            <a:avLst/>
          </a:prstGeom>
          <a:noFill/>
          <a:ln w="19050">
            <a:solidFill>
              <a:srgbClr val="42B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dirty="0">
                <a:solidFill>
                  <a:srgbClr val="42BA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цели и смысла разработки влияют не только формирование ключевых критериев оценки окупаемости, но и на требование к продукту и на подход к реализации. 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71DFCAB-5C64-4A37-950C-95D56F33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чего начать?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818462" y="1758679"/>
            <a:ext cx="2601016" cy="3685617"/>
            <a:chOff x="1275662" y="1758680"/>
            <a:chExt cx="1519164" cy="215264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742660" y="4622191"/>
            <a:ext cx="1429440" cy="1429438"/>
            <a:chOff x="1818860" y="3448879"/>
            <a:chExt cx="834887" cy="834887"/>
          </a:xfrm>
        </p:grpSpPr>
        <p:sp>
          <p:nvSpPr>
            <p:cNvPr id="8" name="Овал 7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44760" y="1416677"/>
            <a:ext cx="1520894" cy="1520893"/>
            <a:chOff x="1818860" y="3448879"/>
            <a:chExt cx="834888" cy="834887"/>
          </a:xfrm>
        </p:grpSpPr>
        <p:sp>
          <p:nvSpPr>
            <p:cNvPr id="19" name="Овал 18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8562" y="3598425"/>
              <a:ext cx="555186" cy="45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flipV="1">
            <a:off x="4435753" y="2052551"/>
            <a:ext cx="2767422" cy="3921413"/>
            <a:chOff x="1275662" y="1758680"/>
            <a:chExt cx="1519164" cy="2152642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Текст 5"/>
          <p:cNvSpPr txBox="1">
            <a:spLocks/>
          </p:cNvSpPr>
          <p:nvPr/>
        </p:nvSpPr>
        <p:spPr>
          <a:xfrm>
            <a:off x="953462" y="1429757"/>
            <a:ext cx="2650258" cy="70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4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dirty="0"/>
              <a:t>Определение круга заинтересованных/контактных лиц</a:t>
            </a:r>
          </a:p>
        </p:txBody>
      </p:sp>
      <p:sp>
        <p:nvSpPr>
          <p:cNvPr id="27" name="Текст 5"/>
          <p:cNvSpPr txBox="1">
            <a:spLocks/>
          </p:cNvSpPr>
          <p:nvPr/>
        </p:nvSpPr>
        <p:spPr>
          <a:xfrm>
            <a:off x="4561060" y="3171894"/>
            <a:ext cx="3249648" cy="2340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- кому что нужно от системы в итоге? </a:t>
            </a:r>
            <a:br>
              <a:rPr lang="ru-RU" dirty="0"/>
            </a:br>
            <a:r>
              <a:rPr lang="ru-RU" dirty="0"/>
              <a:t>- кто как будет использовать решение?</a:t>
            </a:r>
            <a:br>
              <a:rPr lang="ru-RU" dirty="0"/>
            </a:br>
            <a:r>
              <a:rPr lang="ru-RU" dirty="0"/>
              <a:t>- чьи потребности и как продукт должен покрывать?</a:t>
            </a:r>
            <a:br>
              <a:rPr lang="ru-RU" dirty="0"/>
            </a:br>
            <a:r>
              <a:rPr lang="ru-RU" dirty="0"/>
              <a:t>- что в итоге должен увидеть и почувствовать пользователь?</a:t>
            </a:r>
          </a:p>
        </p:txBody>
      </p:sp>
      <p:sp>
        <p:nvSpPr>
          <p:cNvPr id="28" name="Текст 5"/>
          <p:cNvSpPr txBox="1">
            <a:spLocks/>
          </p:cNvSpPr>
          <p:nvPr/>
        </p:nvSpPr>
        <p:spPr>
          <a:xfrm>
            <a:off x="4659466" y="5550418"/>
            <a:ext cx="2887122" cy="608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Выявление смысла и цели продукта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364F12BA-D1DB-4A8D-8E0C-9565F91C0EAD}"/>
              </a:ext>
            </a:extLst>
          </p:cNvPr>
          <p:cNvSpPr txBox="1">
            <a:spLocks/>
          </p:cNvSpPr>
          <p:nvPr/>
        </p:nvSpPr>
        <p:spPr>
          <a:xfrm>
            <a:off x="928062" y="2381602"/>
            <a:ext cx="2898496" cy="207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75296"/>
                </a:solidFill>
              </a:rPr>
              <a:t>- инвесторы,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заказчик,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директора направлений,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РП, БА, специалисты,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пользователи(какие группы? какая вовлеченность?) </a:t>
            </a:r>
          </a:p>
          <a:p>
            <a:endParaRPr lang="ru-RU" dirty="0">
              <a:solidFill>
                <a:srgbClr val="075296"/>
              </a:solidFill>
            </a:endParaRPr>
          </a:p>
          <a:p>
            <a:endParaRPr lang="ru-RU" dirty="0">
              <a:solidFill>
                <a:srgbClr val="075296"/>
              </a:solidFill>
            </a:endParaRP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7C87855F-65A6-4616-99A3-FC32335B9F57}"/>
              </a:ext>
            </a:extLst>
          </p:cNvPr>
          <p:cNvSpPr txBox="1">
            <a:spLocks/>
          </p:cNvSpPr>
          <p:nvPr/>
        </p:nvSpPr>
        <p:spPr>
          <a:xfrm>
            <a:off x="8459162" y="2298700"/>
            <a:ext cx="2895706" cy="1102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Определение основных критериев, сбор данных и расчет эффективности и окупаемости</a:t>
            </a:r>
          </a:p>
          <a:p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4A71D4-4804-4E2C-BC77-195CBE927BC3}"/>
              </a:ext>
            </a:extLst>
          </p:cNvPr>
          <p:cNvGrpSpPr/>
          <p:nvPr/>
        </p:nvGrpSpPr>
        <p:grpSpPr>
          <a:xfrm>
            <a:off x="8324162" y="1771379"/>
            <a:ext cx="2601016" cy="4202585"/>
            <a:chOff x="1275662" y="1758680"/>
            <a:chExt cx="1519164" cy="2152642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CC2B845-C562-4276-A998-F48F827B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963B2E2-578F-432D-A777-295A6922C840}"/>
                </a:ext>
              </a:extLst>
            </p:cNvPr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53E5687-34B3-43E9-896D-90DFF73485B7}"/>
                </a:ext>
              </a:extLst>
            </p:cNvPr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98A7CBE-F943-4D26-9295-7E399A474BB1}"/>
              </a:ext>
            </a:extLst>
          </p:cNvPr>
          <p:cNvGrpSpPr/>
          <p:nvPr/>
        </p:nvGrpSpPr>
        <p:grpSpPr>
          <a:xfrm>
            <a:off x="9248360" y="5028591"/>
            <a:ext cx="1429440" cy="1429438"/>
            <a:chOff x="1818860" y="3448879"/>
            <a:chExt cx="834887" cy="834887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8B04822-8249-4B6F-BEC1-4C0B270E04CB}"/>
                </a:ext>
              </a:extLst>
            </p:cNvPr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C76DA3-69AB-48FE-832B-6CC42293F78B}"/>
                </a:ext>
              </a:extLst>
            </p:cNvPr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</p:grpSp>
      <p:sp>
        <p:nvSpPr>
          <p:cNvPr id="38" name="Текст 5">
            <a:extLst>
              <a:ext uri="{FF2B5EF4-FFF2-40B4-BE49-F238E27FC236}">
                <a16:creationId xmlns:a16="http://schemas.microsoft.com/office/drawing/2014/main" id="{CDA23A88-8DD1-42CA-B2A1-552C84843065}"/>
              </a:ext>
            </a:extLst>
          </p:cNvPr>
          <p:cNvSpPr txBox="1">
            <a:spLocks/>
          </p:cNvSpPr>
          <p:nvPr/>
        </p:nvSpPr>
        <p:spPr>
          <a:xfrm>
            <a:off x="8459162" y="1358900"/>
            <a:ext cx="3275638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Разработка методики оценки нематериальной выгоды для заказчиков.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9EB321A-574E-4D16-9EF9-84785362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чего начать?</a:t>
            </a: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075350" y="6305075"/>
            <a:ext cx="457838" cy="365125"/>
          </a:xfrm>
        </p:spPr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818462" y="1758679"/>
            <a:ext cx="2601016" cy="3685617"/>
            <a:chOff x="1275662" y="1758680"/>
            <a:chExt cx="1519164" cy="215264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742660" y="4622191"/>
            <a:ext cx="1429440" cy="1429438"/>
            <a:chOff x="1818860" y="3448879"/>
            <a:chExt cx="834887" cy="834887"/>
          </a:xfrm>
        </p:grpSpPr>
        <p:sp>
          <p:nvSpPr>
            <p:cNvPr id="8" name="Овал 7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44760" y="1416677"/>
            <a:ext cx="1520894" cy="1520893"/>
            <a:chOff x="1818860" y="3448879"/>
            <a:chExt cx="834888" cy="834887"/>
          </a:xfrm>
        </p:grpSpPr>
        <p:sp>
          <p:nvSpPr>
            <p:cNvPr id="19" name="Овал 18"/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8562" y="3598425"/>
              <a:ext cx="555186" cy="45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ru-RU" sz="48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flipV="1">
            <a:off x="4435753" y="2052551"/>
            <a:ext cx="2767422" cy="3921413"/>
            <a:chOff x="1275662" y="1758680"/>
            <a:chExt cx="1519164" cy="2152642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Текст 5"/>
          <p:cNvSpPr txBox="1">
            <a:spLocks/>
          </p:cNvSpPr>
          <p:nvPr/>
        </p:nvSpPr>
        <p:spPr>
          <a:xfrm>
            <a:off x="953462" y="1429757"/>
            <a:ext cx="2650258" cy="70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4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dirty="0"/>
              <a:t>Определение круга заинтересованных/контактных лиц</a:t>
            </a:r>
          </a:p>
        </p:txBody>
      </p:sp>
      <p:sp>
        <p:nvSpPr>
          <p:cNvPr id="27" name="Текст 5"/>
          <p:cNvSpPr txBox="1">
            <a:spLocks/>
          </p:cNvSpPr>
          <p:nvPr/>
        </p:nvSpPr>
        <p:spPr>
          <a:xfrm>
            <a:off x="4561060" y="3171894"/>
            <a:ext cx="3249648" cy="2340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- кому что нужно от системы в итоге? </a:t>
            </a:r>
            <a:br>
              <a:rPr lang="ru-RU" dirty="0"/>
            </a:br>
            <a:r>
              <a:rPr lang="ru-RU" dirty="0"/>
              <a:t>- кто как будет использовать решение?</a:t>
            </a:r>
            <a:br>
              <a:rPr lang="ru-RU" dirty="0"/>
            </a:br>
            <a:r>
              <a:rPr lang="ru-RU" dirty="0"/>
              <a:t>- чьи потребности и как продукт должен покрывать?</a:t>
            </a:r>
            <a:br>
              <a:rPr lang="ru-RU" dirty="0"/>
            </a:br>
            <a:r>
              <a:rPr lang="ru-RU" dirty="0"/>
              <a:t>- что в итоге должен увидеть и почувствовать пользователь?</a:t>
            </a:r>
          </a:p>
        </p:txBody>
      </p:sp>
      <p:sp>
        <p:nvSpPr>
          <p:cNvPr id="28" name="Текст 5"/>
          <p:cNvSpPr txBox="1">
            <a:spLocks/>
          </p:cNvSpPr>
          <p:nvPr/>
        </p:nvSpPr>
        <p:spPr>
          <a:xfrm>
            <a:off x="4659466" y="5550418"/>
            <a:ext cx="2887122" cy="608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Выявление смысла и цели продукта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364F12BA-D1DB-4A8D-8E0C-9565F91C0EAD}"/>
              </a:ext>
            </a:extLst>
          </p:cNvPr>
          <p:cNvSpPr txBox="1">
            <a:spLocks/>
          </p:cNvSpPr>
          <p:nvPr/>
        </p:nvSpPr>
        <p:spPr>
          <a:xfrm>
            <a:off x="928062" y="2381602"/>
            <a:ext cx="2898496" cy="207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75296"/>
                </a:solidFill>
              </a:rPr>
              <a:t>- инвесторы,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заказчик,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директора направлений, 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РП, БА, специалисты,</a:t>
            </a:r>
            <a:br>
              <a:rPr lang="ru-RU" dirty="0">
                <a:solidFill>
                  <a:srgbClr val="075296"/>
                </a:solidFill>
              </a:rPr>
            </a:br>
            <a:r>
              <a:rPr lang="ru-RU" dirty="0">
                <a:solidFill>
                  <a:srgbClr val="075296"/>
                </a:solidFill>
              </a:rPr>
              <a:t>- пользователи(какие группы? какая вовлеченность?) </a:t>
            </a:r>
          </a:p>
          <a:p>
            <a:endParaRPr lang="ru-RU" dirty="0">
              <a:solidFill>
                <a:srgbClr val="075296"/>
              </a:solidFill>
            </a:endParaRPr>
          </a:p>
          <a:p>
            <a:endParaRPr lang="ru-RU" dirty="0">
              <a:solidFill>
                <a:srgbClr val="075296"/>
              </a:solidFill>
            </a:endParaRP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7C87855F-65A6-4616-99A3-FC32335B9F57}"/>
              </a:ext>
            </a:extLst>
          </p:cNvPr>
          <p:cNvSpPr txBox="1">
            <a:spLocks/>
          </p:cNvSpPr>
          <p:nvPr/>
        </p:nvSpPr>
        <p:spPr>
          <a:xfrm>
            <a:off x="8459162" y="2298700"/>
            <a:ext cx="2895706" cy="1102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Определение основных критериев, сбор данных и расчет эффективности и окупаемости</a:t>
            </a:r>
          </a:p>
          <a:p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4A71D4-4804-4E2C-BC77-195CBE927BC3}"/>
              </a:ext>
            </a:extLst>
          </p:cNvPr>
          <p:cNvGrpSpPr/>
          <p:nvPr/>
        </p:nvGrpSpPr>
        <p:grpSpPr>
          <a:xfrm>
            <a:off x="8324162" y="1771379"/>
            <a:ext cx="2601016" cy="4202585"/>
            <a:chOff x="1275662" y="1758680"/>
            <a:chExt cx="1519164" cy="2152642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CC2B845-C562-4276-A998-F48F827B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662" y="1848679"/>
              <a:ext cx="1429164" cy="2017644"/>
            </a:xfrm>
            <a:custGeom>
              <a:avLst/>
              <a:gdLst>
                <a:gd name="T0" fmla="*/ 0 w 3060"/>
                <a:gd name="T1" fmla="*/ 0 h 4320"/>
                <a:gd name="T2" fmla="*/ 854 w 3060"/>
                <a:gd name="T3" fmla="*/ 4297 h 4320"/>
                <a:gd name="T4" fmla="*/ 861 w 3060"/>
                <a:gd name="T5" fmla="*/ 4190 h 4320"/>
                <a:gd name="T6" fmla="*/ 892 w 3060"/>
                <a:gd name="T7" fmla="*/ 4037 h 4320"/>
                <a:gd name="T8" fmla="*/ 947 w 3060"/>
                <a:gd name="T9" fmla="*/ 3892 h 4320"/>
                <a:gd name="T10" fmla="*/ 1021 w 3060"/>
                <a:gd name="T11" fmla="*/ 3755 h 4320"/>
                <a:gd name="T12" fmla="*/ 1115 w 3060"/>
                <a:gd name="T13" fmla="*/ 3632 h 4320"/>
                <a:gd name="T14" fmla="*/ 1226 w 3060"/>
                <a:gd name="T15" fmla="*/ 3521 h 4320"/>
                <a:gd name="T16" fmla="*/ 1351 w 3060"/>
                <a:gd name="T17" fmla="*/ 3426 h 4320"/>
                <a:gd name="T18" fmla="*/ 1490 w 3060"/>
                <a:gd name="T19" fmla="*/ 3349 h 4320"/>
                <a:gd name="T20" fmla="*/ 1639 w 3060"/>
                <a:gd name="T21" fmla="*/ 3293 h 4320"/>
                <a:gd name="T22" fmla="*/ 1797 w 3060"/>
                <a:gd name="T23" fmla="*/ 3256 h 4320"/>
                <a:gd name="T24" fmla="*/ 1962 w 3060"/>
                <a:gd name="T25" fmla="*/ 3244 h 4320"/>
                <a:gd name="T26" fmla="*/ 2068 w 3060"/>
                <a:gd name="T27" fmla="*/ 3249 h 4320"/>
                <a:gd name="T28" fmla="*/ 2219 w 3060"/>
                <a:gd name="T29" fmla="*/ 3275 h 4320"/>
                <a:gd name="T30" fmla="*/ 2363 w 3060"/>
                <a:gd name="T31" fmla="*/ 3321 h 4320"/>
                <a:gd name="T32" fmla="*/ 2500 w 3060"/>
                <a:gd name="T33" fmla="*/ 3386 h 4320"/>
                <a:gd name="T34" fmla="*/ 2626 w 3060"/>
                <a:gd name="T35" fmla="*/ 3468 h 4320"/>
                <a:gd name="T36" fmla="*/ 2739 w 3060"/>
                <a:gd name="T37" fmla="*/ 3565 h 4320"/>
                <a:gd name="T38" fmla="*/ 2839 w 3060"/>
                <a:gd name="T39" fmla="*/ 3676 h 4320"/>
                <a:gd name="T40" fmla="*/ 2923 w 3060"/>
                <a:gd name="T41" fmla="*/ 3798 h 4320"/>
                <a:gd name="T42" fmla="*/ 2988 w 3060"/>
                <a:gd name="T43" fmla="*/ 3932 h 4320"/>
                <a:gd name="T44" fmla="*/ 3035 w 3060"/>
                <a:gd name="T45" fmla="*/ 4072 h 4320"/>
                <a:gd name="T46" fmla="*/ 3060 w 3060"/>
                <a:gd name="T47" fmla="*/ 4222 h 4320"/>
                <a:gd name="T48" fmla="*/ 3030 w 3060"/>
                <a:gd name="T49" fmla="*/ 4174 h 4320"/>
                <a:gd name="T50" fmla="*/ 2999 w 3060"/>
                <a:gd name="T51" fmla="*/ 4032 h 4320"/>
                <a:gd name="T52" fmla="*/ 2948 w 3060"/>
                <a:gd name="T53" fmla="*/ 3895 h 4320"/>
                <a:gd name="T54" fmla="*/ 2877 w 3060"/>
                <a:gd name="T55" fmla="*/ 3769 h 4320"/>
                <a:gd name="T56" fmla="*/ 2789 w 3060"/>
                <a:gd name="T57" fmla="*/ 3653 h 4320"/>
                <a:gd name="T58" fmla="*/ 2688 w 3060"/>
                <a:gd name="T59" fmla="*/ 3549 h 4320"/>
                <a:gd name="T60" fmla="*/ 2572 w 3060"/>
                <a:gd name="T61" fmla="*/ 3458 h 4320"/>
                <a:gd name="T62" fmla="*/ 2445 w 3060"/>
                <a:gd name="T63" fmla="*/ 3384 h 4320"/>
                <a:gd name="T64" fmla="*/ 2308 w 3060"/>
                <a:gd name="T65" fmla="*/ 3326 h 4320"/>
                <a:gd name="T66" fmla="*/ 2164 w 3060"/>
                <a:gd name="T67" fmla="*/ 3287 h 4320"/>
                <a:gd name="T68" fmla="*/ 2013 w 3060"/>
                <a:gd name="T69" fmla="*/ 3270 h 4320"/>
                <a:gd name="T70" fmla="*/ 1908 w 3060"/>
                <a:gd name="T71" fmla="*/ 3270 h 4320"/>
                <a:gd name="T72" fmla="*/ 1748 w 3060"/>
                <a:gd name="T73" fmla="*/ 3289 h 4320"/>
                <a:gd name="T74" fmla="*/ 1595 w 3060"/>
                <a:gd name="T75" fmla="*/ 3333 h 4320"/>
                <a:gd name="T76" fmla="*/ 1451 w 3060"/>
                <a:gd name="T77" fmla="*/ 3396 h 4320"/>
                <a:gd name="T78" fmla="*/ 1319 w 3060"/>
                <a:gd name="T79" fmla="*/ 3477 h 4320"/>
                <a:gd name="T80" fmla="*/ 1200 w 3060"/>
                <a:gd name="T81" fmla="*/ 3577 h 4320"/>
                <a:gd name="T82" fmla="*/ 1096 w 3060"/>
                <a:gd name="T83" fmla="*/ 3691 h 4320"/>
                <a:gd name="T84" fmla="*/ 1012 w 3060"/>
                <a:gd name="T85" fmla="*/ 3818 h 4320"/>
                <a:gd name="T86" fmla="*/ 945 w 3060"/>
                <a:gd name="T87" fmla="*/ 3955 h 4320"/>
                <a:gd name="T88" fmla="*/ 901 w 3060"/>
                <a:gd name="T89" fmla="*/ 4102 h 4320"/>
                <a:gd name="T90" fmla="*/ 880 w 3060"/>
                <a:gd name="T91" fmla="*/ 42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60" h="4320">
                  <a:moveTo>
                    <a:pt x="878" y="432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4297"/>
                  </a:lnTo>
                  <a:lnTo>
                    <a:pt x="854" y="4297"/>
                  </a:lnTo>
                  <a:lnTo>
                    <a:pt x="854" y="4297"/>
                  </a:lnTo>
                  <a:lnTo>
                    <a:pt x="855" y="4243"/>
                  </a:lnTo>
                  <a:lnTo>
                    <a:pt x="861" y="4190"/>
                  </a:lnTo>
                  <a:lnTo>
                    <a:pt x="870" y="4139"/>
                  </a:lnTo>
                  <a:lnTo>
                    <a:pt x="880" y="4086"/>
                  </a:lnTo>
                  <a:lnTo>
                    <a:pt x="892" y="4037"/>
                  </a:lnTo>
                  <a:lnTo>
                    <a:pt x="908" y="3986"/>
                  </a:lnTo>
                  <a:lnTo>
                    <a:pt x="926" y="3939"/>
                  </a:lnTo>
                  <a:lnTo>
                    <a:pt x="947" y="3892"/>
                  </a:lnTo>
                  <a:lnTo>
                    <a:pt x="970" y="3844"/>
                  </a:lnTo>
                  <a:lnTo>
                    <a:pt x="994" y="3798"/>
                  </a:lnTo>
                  <a:lnTo>
                    <a:pt x="1021" y="3755"/>
                  </a:lnTo>
                  <a:lnTo>
                    <a:pt x="1050" y="3712"/>
                  </a:lnTo>
                  <a:lnTo>
                    <a:pt x="1082" y="3670"/>
                  </a:lnTo>
                  <a:lnTo>
                    <a:pt x="1115" y="3632"/>
                  </a:lnTo>
                  <a:lnTo>
                    <a:pt x="1151" y="3593"/>
                  </a:lnTo>
                  <a:lnTo>
                    <a:pt x="1187" y="3556"/>
                  </a:lnTo>
                  <a:lnTo>
                    <a:pt x="1226" y="3521"/>
                  </a:lnTo>
                  <a:lnTo>
                    <a:pt x="1267" y="3488"/>
                  </a:lnTo>
                  <a:lnTo>
                    <a:pt x="1309" y="3456"/>
                  </a:lnTo>
                  <a:lnTo>
                    <a:pt x="1351" y="3426"/>
                  </a:lnTo>
                  <a:lnTo>
                    <a:pt x="1396" y="3398"/>
                  </a:lnTo>
                  <a:lnTo>
                    <a:pt x="1442" y="3373"/>
                  </a:lnTo>
                  <a:lnTo>
                    <a:pt x="1490" y="3349"/>
                  </a:lnTo>
                  <a:lnTo>
                    <a:pt x="1539" y="3328"/>
                  </a:lnTo>
                  <a:lnTo>
                    <a:pt x="1588" y="3308"/>
                  </a:lnTo>
                  <a:lnTo>
                    <a:pt x="1639" y="3293"/>
                  </a:lnTo>
                  <a:lnTo>
                    <a:pt x="1692" y="3279"/>
                  </a:lnTo>
                  <a:lnTo>
                    <a:pt x="1744" y="3266"/>
                  </a:lnTo>
                  <a:lnTo>
                    <a:pt x="1797" y="3256"/>
                  </a:lnTo>
                  <a:lnTo>
                    <a:pt x="1851" y="3249"/>
                  </a:lnTo>
                  <a:lnTo>
                    <a:pt x="1908" y="3245"/>
                  </a:lnTo>
                  <a:lnTo>
                    <a:pt x="1962" y="3244"/>
                  </a:lnTo>
                  <a:lnTo>
                    <a:pt x="1962" y="3244"/>
                  </a:lnTo>
                  <a:lnTo>
                    <a:pt x="2015" y="3245"/>
                  </a:lnTo>
                  <a:lnTo>
                    <a:pt x="2068" y="3249"/>
                  </a:lnTo>
                  <a:lnTo>
                    <a:pt x="2118" y="3256"/>
                  </a:lnTo>
                  <a:lnTo>
                    <a:pt x="2168" y="3265"/>
                  </a:lnTo>
                  <a:lnTo>
                    <a:pt x="2219" y="3275"/>
                  </a:lnTo>
                  <a:lnTo>
                    <a:pt x="2268" y="3287"/>
                  </a:lnTo>
                  <a:lnTo>
                    <a:pt x="2315" y="3303"/>
                  </a:lnTo>
                  <a:lnTo>
                    <a:pt x="2363" y="3321"/>
                  </a:lnTo>
                  <a:lnTo>
                    <a:pt x="2410" y="3340"/>
                  </a:lnTo>
                  <a:lnTo>
                    <a:pt x="2456" y="3363"/>
                  </a:lnTo>
                  <a:lnTo>
                    <a:pt x="2500" y="3386"/>
                  </a:lnTo>
                  <a:lnTo>
                    <a:pt x="2544" y="3412"/>
                  </a:lnTo>
                  <a:lnTo>
                    <a:pt x="2584" y="3438"/>
                  </a:lnTo>
                  <a:lnTo>
                    <a:pt x="2626" y="3468"/>
                  </a:lnTo>
                  <a:lnTo>
                    <a:pt x="2665" y="3498"/>
                  </a:lnTo>
                  <a:lnTo>
                    <a:pt x="2703" y="3532"/>
                  </a:lnTo>
                  <a:lnTo>
                    <a:pt x="2739" y="3565"/>
                  </a:lnTo>
                  <a:lnTo>
                    <a:pt x="2774" y="3600"/>
                  </a:lnTo>
                  <a:lnTo>
                    <a:pt x="2807" y="3637"/>
                  </a:lnTo>
                  <a:lnTo>
                    <a:pt x="2839" y="3676"/>
                  </a:lnTo>
                  <a:lnTo>
                    <a:pt x="2869" y="3716"/>
                  </a:lnTo>
                  <a:lnTo>
                    <a:pt x="2897" y="3756"/>
                  </a:lnTo>
                  <a:lnTo>
                    <a:pt x="2923" y="3798"/>
                  </a:lnTo>
                  <a:lnTo>
                    <a:pt x="2948" y="3842"/>
                  </a:lnTo>
                  <a:lnTo>
                    <a:pt x="2969" y="3886"/>
                  </a:lnTo>
                  <a:lnTo>
                    <a:pt x="2988" y="3932"/>
                  </a:lnTo>
                  <a:lnTo>
                    <a:pt x="3006" y="3978"/>
                  </a:lnTo>
                  <a:lnTo>
                    <a:pt x="3021" y="4025"/>
                  </a:lnTo>
                  <a:lnTo>
                    <a:pt x="3035" y="4072"/>
                  </a:lnTo>
                  <a:lnTo>
                    <a:pt x="3046" y="4122"/>
                  </a:lnTo>
                  <a:lnTo>
                    <a:pt x="3053" y="4171"/>
                  </a:lnTo>
                  <a:lnTo>
                    <a:pt x="3060" y="4222"/>
                  </a:lnTo>
                  <a:lnTo>
                    <a:pt x="3035" y="4223"/>
                  </a:lnTo>
                  <a:lnTo>
                    <a:pt x="3035" y="4223"/>
                  </a:lnTo>
                  <a:lnTo>
                    <a:pt x="3030" y="4174"/>
                  </a:lnTo>
                  <a:lnTo>
                    <a:pt x="3021" y="4127"/>
                  </a:lnTo>
                  <a:lnTo>
                    <a:pt x="3011" y="4078"/>
                  </a:lnTo>
                  <a:lnTo>
                    <a:pt x="2999" y="4032"/>
                  </a:lnTo>
                  <a:lnTo>
                    <a:pt x="2984" y="3985"/>
                  </a:lnTo>
                  <a:lnTo>
                    <a:pt x="2967" y="3941"/>
                  </a:lnTo>
                  <a:lnTo>
                    <a:pt x="2948" y="3895"/>
                  </a:lnTo>
                  <a:lnTo>
                    <a:pt x="2925" y="3853"/>
                  </a:lnTo>
                  <a:lnTo>
                    <a:pt x="2902" y="3809"/>
                  </a:lnTo>
                  <a:lnTo>
                    <a:pt x="2877" y="3769"/>
                  </a:lnTo>
                  <a:lnTo>
                    <a:pt x="2849" y="3728"/>
                  </a:lnTo>
                  <a:lnTo>
                    <a:pt x="2819" y="3690"/>
                  </a:lnTo>
                  <a:lnTo>
                    <a:pt x="2789" y="3653"/>
                  </a:lnTo>
                  <a:lnTo>
                    <a:pt x="2756" y="3616"/>
                  </a:lnTo>
                  <a:lnTo>
                    <a:pt x="2723" y="3581"/>
                  </a:lnTo>
                  <a:lnTo>
                    <a:pt x="2688" y="3549"/>
                  </a:lnTo>
                  <a:lnTo>
                    <a:pt x="2649" y="3517"/>
                  </a:lnTo>
                  <a:lnTo>
                    <a:pt x="2610" y="3486"/>
                  </a:lnTo>
                  <a:lnTo>
                    <a:pt x="2572" y="3458"/>
                  </a:lnTo>
                  <a:lnTo>
                    <a:pt x="2530" y="3431"/>
                  </a:lnTo>
                  <a:lnTo>
                    <a:pt x="2487" y="3407"/>
                  </a:lnTo>
                  <a:lnTo>
                    <a:pt x="2445" y="3384"/>
                  </a:lnTo>
                  <a:lnTo>
                    <a:pt x="2400" y="3363"/>
                  </a:lnTo>
                  <a:lnTo>
                    <a:pt x="2354" y="3344"/>
                  </a:lnTo>
                  <a:lnTo>
                    <a:pt x="2308" y="3326"/>
                  </a:lnTo>
                  <a:lnTo>
                    <a:pt x="2261" y="3310"/>
                  </a:lnTo>
                  <a:lnTo>
                    <a:pt x="2213" y="3298"/>
                  </a:lnTo>
                  <a:lnTo>
                    <a:pt x="2164" y="3287"/>
                  </a:lnTo>
                  <a:lnTo>
                    <a:pt x="2115" y="3279"/>
                  </a:lnTo>
                  <a:lnTo>
                    <a:pt x="2064" y="3273"/>
                  </a:lnTo>
                  <a:lnTo>
                    <a:pt x="2013" y="3270"/>
                  </a:lnTo>
                  <a:lnTo>
                    <a:pt x="1962" y="3268"/>
                  </a:lnTo>
                  <a:lnTo>
                    <a:pt x="1962" y="3268"/>
                  </a:lnTo>
                  <a:lnTo>
                    <a:pt x="1908" y="3270"/>
                  </a:lnTo>
                  <a:lnTo>
                    <a:pt x="1853" y="3273"/>
                  </a:lnTo>
                  <a:lnTo>
                    <a:pt x="1801" y="3280"/>
                  </a:lnTo>
                  <a:lnTo>
                    <a:pt x="1748" y="3289"/>
                  </a:lnTo>
                  <a:lnTo>
                    <a:pt x="1695" y="3301"/>
                  </a:lnTo>
                  <a:lnTo>
                    <a:pt x="1644" y="3316"/>
                  </a:lnTo>
                  <a:lnTo>
                    <a:pt x="1595" y="3333"/>
                  </a:lnTo>
                  <a:lnTo>
                    <a:pt x="1546" y="3351"/>
                  </a:lnTo>
                  <a:lnTo>
                    <a:pt x="1497" y="3372"/>
                  </a:lnTo>
                  <a:lnTo>
                    <a:pt x="1451" y="3396"/>
                  </a:lnTo>
                  <a:lnTo>
                    <a:pt x="1405" y="3421"/>
                  </a:lnTo>
                  <a:lnTo>
                    <a:pt x="1361" y="3449"/>
                  </a:lnTo>
                  <a:lnTo>
                    <a:pt x="1319" y="3477"/>
                  </a:lnTo>
                  <a:lnTo>
                    <a:pt x="1277" y="3509"/>
                  </a:lnTo>
                  <a:lnTo>
                    <a:pt x="1238" y="3542"/>
                  </a:lnTo>
                  <a:lnTo>
                    <a:pt x="1200" y="3577"/>
                  </a:lnTo>
                  <a:lnTo>
                    <a:pt x="1163" y="3612"/>
                  </a:lnTo>
                  <a:lnTo>
                    <a:pt x="1129" y="3651"/>
                  </a:lnTo>
                  <a:lnTo>
                    <a:pt x="1096" y="3691"/>
                  </a:lnTo>
                  <a:lnTo>
                    <a:pt x="1066" y="3732"/>
                  </a:lnTo>
                  <a:lnTo>
                    <a:pt x="1038" y="3774"/>
                  </a:lnTo>
                  <a:lnTo>
                    <a:pt x="1012" y="3818"/>
                  </a:lnTo>
                  <a:lnTo>
                    <a:pt x="987" y="3862"/>
                  </a:lnTo>
                  <a:lnTo>
                    <a:pt x="964" y="3907"/>
                  </a:lnTo>
                  <a:lnTo>
                    <a:pt x="945" y="3955"/>
                  </a:lnTo>
                  <a:lnTo>
                    <a:pt x="927" y="4004"/>
                  </a:lnTo>
                  <a:lnTo>
                    <a:pt x="913" y="4051"/>
                  </a:lnTo>
                  <a:lnTo>
                    <a:pt x="901" y="4102"/>
                  </a:lnTo>
                  <a:lnTo>
                    <a:pt x="891" y="4153"/>
                  </a:lnTo>
                  <a:lnTo>
                    <a:pt x="884" y="4204"/>
                  </a:lnTo>
                  <a:lnTo>
                    <a:pt x="880" y="4257"/>
                  </a:lnTo>
                  <a:lnTo>
                    <a:pt x="878" y="4308"/>
                  </a:lnTo>
                  <a:lnTo>
                    <a:pt x="878" y="4320"/>
                  </a:lnTo>
                  <a:close/>
                </a:path>
              </a:pathLst>
            </a:custGeom>
            <a:solidFill>
              <a:srgbClr val="42BAC4">
                <a:alpha val="40000"/>
              </a:srgbClr>
            </a:solidFill>
            <a:ln w="12700">
              <a:solidFill>
                <a:srgbClr val="5FA9B3">
                  <a:alpha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963B2E2-578F-432D-A777-295A6922C840}"/>
                </a:ext>
              </a:extLst>
            </p:cNvPr>
            <p:cNvSpPr/>
            <p:nvPr/>
          </p:nvSpPr>
          <p:spPr>
            <a:xfrm>
              <a:off x="2704826" y="3821322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53E5687-34B3-43E9-896D-90DFF73485B7}"/>
                </a:ext>
              </a:extLst>
            </p:cNvPr>
            <p:cNvSpPr/>
            <p:nvPr/>
          </p:nvSpPr>
          <p:spPr>
            <a:xfrm>
              <a:off x="1275662" y="1758680"/>
              <a:ext cx="90000" cy="90000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98A7CBE-F943-4D26-9295-7E399A474BB1}"/>
              </a:ext>
            </a:extLst>
          </p:cNvPr>
          <p:cNvGrpSpPr/>
          <p:nvPr/>
        </p:nvGrpSpPr>
        <p:grpSpPr>
          <a:xfrm>
            <a:off x="9248360" y="5028591"/>
            <a:ext cx="1429440" cy="1429438"/>
            <a:chOff x="1818860" y="3448879"/>
            <a:chExt cx="834887" cy="834887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8B04822-8249-4B6F-BEC1-4C0B270E04CB}"/>
                </a:ext>
              </a:extLst>
            </p:cNvPr>
            <p:cNvSpPr/>
            <p:nvPr/>
          </p:nvSpPr>
          <p:spPr>
            <a:xfrm>
              <a:off x="1818860" y="3448879"/>
              <a:ext cx="834887" cy="834887"/>
            </a:xfrm>
            <a:prstGeom prst="ellipse">
              <a:avLst/>
            </a:prstGeom>
            <a:solidFill>
              <a:srgbClr val="42BA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C76DA3-69AB-48FE-832B-6CC42293F78B}"/>
                </a:ext>
              </a:extLst>
            </p:cNvPr>
            <p:cNvSpPr txBox="1"/>
            <p:nvPr/>
          </p:nvSpPr>
          <p:spPr>
            <a:xfrm>
              <a:off x="2084283" y="3602161"/>
              <a:ext cx="368581" cy="48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</p:grpSp>
      <p:sp>
        <p:nvSpPr>
          <p:cNvPr id="38" name="Текст 5">
            <a:extLst>
              <a:ext uri="{FF2B5EF4-FFF2-40B4-BE49-F238E27FC236}">
                <a16:creationId xmlns:a16="http://schemas.microsoft.com/office/drawing/2014/main" id="{CDA23A88-8DD1-42CA-B2A1-552C84843065}"/>
              </a:ext>
            </a:extLst>
          </p:cNvPr>
          <p:cNvSpPr txBox="1">
            <a:spLocks/>
          </p:cNvSpPr>
          <p:nvPr/>
        </p:nvSpPr>
        <p:spPr>
          <a:xfrm>
            <a:off x="8459162" y="1358900"/>
            <a:ext cx="3275638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1">
                <a:solidFill>
                  <a:srgbClr val="60A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Разработка методики оценки нематериальной выгоды для заказчиков. </a:t>
            </a:r>
          </a:p>
        </p:txBody>
      </p:sp>
      <p:sp>
        <p:nvSpPr>
          <p:cNvPr id="39" name="Freeform 124">
            <a:extLst>
              <a:ext uri="{FF2B5EF4-FFF2-40B4-BE49-F238E27FC236}">
                <a16:creationId xmlns:a16="http://schemas.microsoft.com/office/drawing/2014/main" id="{F56C3F92-4F19-46A1-B133-4579F7280708}"/>
              </a:ext>
            </a:extLst>
          </p:cNvPr>
          <p:cNvSpPr>
            <a:spLocks/>
          </p:cNvSpPr>
          <p:nvPr/>
        </p:nvSpPr>
        <p:spPr bwMode="auto">
          <a:xfrm>
            <a:off x="8625849" y="3746211"/>
            <a:ext cx="3458416" cy="1111575"/>
          </a:xfrm>
          <a:custGeom>
            <a:avLst/>
            <a:gdLst>
              <a:gd name="T0" fmla="*/ 377 w 5602"/>
              <a:gd name="T1" fmla="*/ 1196 h 1196"/>
              <a:gd name="T2" fmla="*/ 320 w 5602"/>
              <a:gd name="T3" fmla="*/ 1192 h 1196"/>
              <a:gd name="T4" fmla="*/ 265 w 5602"/>
              <a:gd name="T5" fmla="*/ 1179 h 1196"/>
              <a:gd name="T6" fmla="*/ 214 w 5602"/>
              <a:gd name="T7" fmla="*/ 1158 h 1196"/>
              <a:gd name="T8" fmla="*/ 167 w 5602"/>
              <a:gd name="T9" fmla="*/ 1131 h 1196"/>
              <a:gd name="T10" fmla="*/ 124 w 5602"/>
              <a:gd name="T11" fmla="*/ 1097 h 1196"/>
              <a:gd name="T12" fmla="*/ 87 w 5602"/>
              <a:gd name="T13" fmla="*/ 1058 h 1196"/>
              <a:gd name="T14" fmla="*/ 55 w 5602"/>
              <a:gd name="T15" fmla="*/ 1014 h 1196"/>
              <a:gd name="T16" fmla="*/ 30 w 5602"/>
              <a:gd name="T17" fmla="*/ 965 h 1196"/>
              <a:gd name="T18" fmla="*/ 12 w 5602"/>
              <a:gd name="T19" fmla="*/ 912 h 1196"/>
              <a:gd name="T20" fmla="*/ 2 w 5602"/>
              <a:gd name="T21" fmla="*/ 856 h 1196"/>
              <a:gd name="T22" fmla="*/ 0 w 5602"/>
              <a:gd name="T23" fmla="*/ 378 h 1196"/>
              <a:gd name="T24" fmla="*/ 2 w 5602"/>
              <a:gd name="T25" fmla="*/ 340 h 1196"/>
              <a:gd name="T26" fmla="*/ 12 w 5602"/>
              <a:gd name="T27" fmla="*/ 284 h 1196"/>
              <a:gd name="T28" fmla="*/ 30 w 5602"/>
              <a:gd name="T29" fmla="*/ 231 h 1196"/>
              <a:gd name="T30" fmla="*/ 55 w 5602"/>
              <a:gd name="T31" fmla="*/ 182 h 1196"/>
              <a:gd name="T32" fmla="*/ 87 w 5602"/>
              <a:gd name="T33" fmla="*/ 138 h 1196"/>
              <a:gd name="T34" fmla="*/ 124 w 5602"/>
              <a:gd name="T35" fmla="*/ 99 h 1196"/>
              <a:gd name="T36" fmla="*/ 167 w 5602"/>
              <a:gd name="T37" fmla="*/ 64 h 1196"/>
              <a:gd name="T38" fmla="*/ 214 w 5602"/>
              <a:gd name="T39" fmla="*/ 38 h 1196"/>
              <a:gd name="T40" fmla="*/ 265 w 5602"/>
              <a:gd name="T41" fmla="*/ 17 h 1196"/>
              <a:gd name="T42" fmla="*/ 320 w 5602"/>
              <a:gd name="T43" fmla="*/ 4 h 1196"/>
              <a:gd name="T44" fmla="*/ 377 w 5602"/>
              <a:gd name="T45" fmla="*/ 0 h 1196"/>
              <a:gd name="T46" fmla="*/ 5244 w 5602"/>
              <a:gd name="T47" fmla="*/ 1 h 1196"/>
              <a:gd name="T48" fmla="*/ 5301 w 5602"/>
              <a:gd name="T49" fmla="*/ 8 h 1196"/>
              <a:gd name="T50" fmla="*/ 5354 w 5602"/>
              <a:gd name="T51" fmla="*/ 23 h 1196"/>
              <a:gd name="T52" fmla="*/ 5404 w 5602"/>
              <a:gd name="T53" fmla="*/ 46 h 1196"/>
              <a:gd name="T54" fmla="*/ 5450 w 5602"/>
              <a:gd name="T55" fmla="*/ 75 h 1196"/>
              <a:gd name="T56" fmla="*/ 5492 w 5602"/>
              <a:gd name="T57" fmla="*/ 110 h 1196"/>
              <a:gd name="T58" fmla="*/ 5527 w 5602"/>
              <a:gd name="T59" fmla="*/ 152 h 1196"/>
              <a:gd name="T60" fmla="*/ 5556 w 5602"/>
              <a:gd name="T61" fmla="*/ 198 h 1196"/>
              <a:gd name="T62" fmla="*/ 5580 w 5602"/>
              <a:gd name="T63" fmla="*/ 249 h 1196"/>
              <a:gd name="T64" fmla="*/ 5595 w 5602"/>
              <a:gd name="T65" fmla="*/ 302 h 1196"/>
              <a:gd name="T66" fmla="*/ 5602 w 5602"/>
              <a:gd name="T67" fmla="*/ 359 h 1196"/>
              <a:gd name="T68" fmla="*/ 5602 w 5602"/>
              <a:gd name="T69" fmla="*/ 818 h 1196"/>
              <a:gd name="T70" fmla="*/ 5598 w 5602"/>
              <a:gd name="T71" fmla="*/ 874 h 1196"/>
              <a:gd name="T72" fmla="*/ 5585 w 5602"/>
              <a:gd name="T73" fmla="*/ 930 h 1196"/>
              <a:gd name="T74" fmla="*/ 5565 w 5602"/>
              <a:gd name="T75" fmla="*/ 982 h 1196"/>
              <a:gd name="T76" fmla="*/ 5538 w 5602"/>
              <a:gd name="T77" fmla="*/ 1029 h 1196"/>
              <a:gd name="T78" fmla="*/ 5504 w 5602"/>
              <a:gd name="T79" fmla="*/ 1072 h 1196"/>
              <a:gd name="T80" fmla="*/ 5465 w 5602"/>
              <a:gd name="T81" fmla="*/ 1109 h 1196"/>
              <a:gd name="T82" fmla="*/ 5420 w 5602"/>
              <a:gd name="T83" fmla="*/ 1141 h 1196"/>
              <a:gd name="T84" fmla="*/ 5371 w 5602"/>
              <a:gd name="T85" fmla="*/ 1166 h 1196"/>
              <a:gd name="T86" fmla="*/ 5319 w 5602"/>
              <a:gd name="T87" fmla="*/ 1183 h 1196"/>
              <a:gd name="T88" fmla="*/ 5263 w 5602"/>
              <a:gd name="T89" fmla="*/ 1194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02" h="1196">
                <a:moveTo>
                  <a:pt x="5225" y="1196"/>
                </a:moveTo>
                <a:lnTo>
                  <a:pt x="377" y="1196"/>
                </a:lnTo>
                <a:lnTo>
                  <a:pt x="377" y="1196"/>
                </a:lnTo>
                <a:lnTo>
                  <a:pt x="358" y="1195"/>
                </a:lnTo>
                <a:lnTo>
                  <a:pt x="339" y="1194"/>
                </a:lnTo>
                <a:lnTo>
                  <a:pt x="320" y="1192"/>
                </a:lnTo>
                <a:lnTo>
                  <a:pt x="301" y="1187"/>
                </a:lnTo>
                <a:lnTo>
                  <a:pt x="283" y="1183"/>
                </a:lnTo>
                <a:lnTo>
                  <a:pt x="265" y="1179"/>
                </a:lnTo>
                <a:lnTo>
                  <a:pt x="248" y="1172"/>
                </a:lnTo>
                <a:lnTo>
                  <a:pt x="230" y="1166"/>
                </a:lnTo>
                <a:lnTo>
                  <a:pt x="214" y="1158"/>
                </a:lnTo>
                <a:lnTo>
                  <a:pt x="198" y="1150"/>
                </a:lnTo>
                <a:lnTo>
                  <a:pt x="182" y="1141"/>
                </a:lnTo>
                <a:lnTo>
                  <a:pt x="167" y="1131"/>
                </a:lnTo>
                <a:lnTo>
                  <a:pt x="152" y="1120"/>
                </a:lnTo>
                <a:lnTo>
                  <a:pt x="137" y="1109"/>
                </a:lnTo>
                <a:lnTo>
                  <a:pt x="124" y="1097"/>
                </a:lnTo>
                <a:lnTo>
                  <a:pt x="110" y="1085"/>
                </a:lnTo>
                <a:lnTo>
                  <a:pt x="98" y="1072"/>
                </a:lnTo>
                <a:lnTo>
                  <a:pt x="87" y="1058"/>
                </a:lnTo>
                <a:lnTo>
                  <a:pt x="75" y="1044"/>
                </a:lnTo>
                <a:lnTo>
                  <a:pt x="64" y="1029"/>
                </a:lnTo>
                <a:lnTo>
                  <a:pt x="55" y="1014"/>
                </a:lnTo>
                <a:lnTo>
                  <a:pt x="46" y="998"/>
                </a:lnTo>
                <a:lnTo>
                  <a:pt x="37" y="982"/>
                </a:lnTo>
                <a:lnTo>
                  <a:pt x="30" y="965"/>
                </a:lnTo>
                <a:lnTo>
                  <a:pt x="22" y="947"/>
                </a:lnTo>
                <a:lnTo>
                  <a:pt x="17" y="930"/>
                </a:lnTo>
                <a:lnTo>
                  <a:pt x="12" y="912"/>
                </a:lnTo>
                <a:lnTo>
                  <a:pt x="7" y="894"/>
                </a:lnTo>
                <a:lnTo>
                  <a:pt x="4" y="874"/>
                </a:lnTo>
                <a:lnTo>
                  <a:pt x="2" y="856"/>
                </a:lnTo>
                <a:lnTo>
                  <a:pt x="0" y="837"/>
                </a:lnTo>
                <a:lnTo>
                  <a:pt x="0" y="818"/>
                </a:lnTo>
                <a:lnTo>
                  <a:pt x="0" y="378"/>
                </a:lnTo>
                <a:lnTo>
                  <a:pt x="0" y="378"/>
                </a:lnTo>
                <a:lnTo>
                  <a:pt x="0" y="359"/>
                </a:lnTo>
                <a:lnTo>
                  <a:pt x="2" y="340"/>
                </a:lnTo>
                <a:lnTo>
                  <a:pt x="4" y="320"/>
                </a:lnTo>
                <a:lnTo>
                  <a:pt x="7" y="302"/>
                </a:lnTo>
                <a:lnTo>
                  <a:pt x="12" y="284"/>
                </a:lnTo>
                <a:lnTo>
                  <a:pt x="17" y="266"/>
                </a:lnTo>
                <a:lnTo>
                  <a:pt x="22" y="249"/>
                </a:lnTo>
                <a:lnTo>
                  <a:pt x="30" y="231"/>
                </a:lnTo>
                <a:lnTo>
                  <a:pt x="37" y="214"/>
                </a:lnTo>
                <a:lnTo>
                  <a:pt x="46" y="198"/>
                </a:lnTo>
                <a:lnTo>
                  <a:pt x="55" y="182"/>
                </a:lnTo>
                <a:lnTo>
                  <a:pt x="64" y="167"/>
                </a:lnTo>
                <a:lnTo>
                  <a:pt x="75" y="152"/>
                </a:lnTo>
                <a:lnTo>
                  <a:pt x="87" y="138"/>
                </a:lnTo>
                <a:lnTo>
                  <a:pt x="98" y="124"/>
                </a:lnTo>
                <a:lnTo>
                  <a:pt x="110" y="110"/>
                </a:lnTo>
                <a:lnTo>
                  <a:pt x="124" y="99"/>
                </a:lnTo>
                <a:lnTo>
                  <a:pt x="137" y="87"/>
                </a:lnTo>
                <a:lnTo>
                  <a:pt x="152" y="75"/>
                </a:lnTo>
                <a:lnTo>
                  <a:pt x="167" y="64"/>
                </a:lnTo>
                <a:lnTo>
                  <a:pt x="182" y="55"/>
                </a:lnTo>
                <a:lnTo>
                  <a:pt x="198" y="46"/>
                </a:lnTo>
                <a:lnTo>
                  <a:pt x="214" y="38"/>
                </a:lnTo>
                <a:lnTo>
                  <a:pt x="230" y="30"/>
                </a:lnTo>
                <a:lnTo>
                  <a:pt x="248" y="23"/>
                </a:lnTo>
                <a:lnTo>
                  <a:pt x="265" y="17"/>
                </a:lnTo>
                <a:lnTo>
                  <a:pt x="283" y="12"/>
                </a:lnTo>
                <a:lnTo>
                  <a:pt x="301" y="8"/>
                </a:lnTo>
                <a:lnTo>
                  <a:pt x="320" y="4"/>
                </a:lnTo>
                <a:lnTo>
                  <a:pt x="339" y="2"/>
                </a:lnTo>
                <a:lnTo>
                  <a:pt x="358" y="1"/>
                </a:lnTo>
                <a:lnTo>
                  <a:pt x="377" y="0"/>
                </a:lnTo>
                <a:lnTo>
                  <a:pt x="5225" y="0"/>
                </a:lnTo>
                <a:lnTo>
                  <a:pt x="5225" y="0"/>
                </a:lnTo>
                <a:lnTo>
                  <a:pt x="5244" y="1"/>
                </a:lnTo>
                <a:lnTo>
                  <a:pt x="5263" y="2"/>
                </a:lnTo>
                <a:lnTo>
                  <a:pt x="5282" y="4"/>
                </a:lnTo>
                <a:lnTo>
                  <a:pt x="5301" y="8"/>
                </a:lnTo>
                <a:lnTo>
                  <a:pt x="5319" y="12"/>
                </a:lnTo>
                <a:lnTo>
                  <a:pt x="5337" y="17"/>
                </a:lnTo>
                <a:lnTo>
                  <a:pt x="5354" y="23"/>
                </a:lnTo>
                <a:lnTo>
                  <a:pt x="5371" y="30"/>
                </a:lnTo>
                <a:lnTo>
                  <a:pt x="5388" y="38"/>
                </a:lnTo>
                <a:lnTo>
                  <a:pt x="5404" y="46"/>
                </a:lnTo>
                <a:lnTo>
                  <a:pt x="5420" y="55"/>
                </a:lnTo>
                <a:lnTo>
                  <a:pt x="5435" y="64"/>
                </a:lnTo>
                <a:lnTo>
                  <a:pt x="5450" y="75"/>
                </a:lnTo>
                <a:lnTo>
                  <a:pt x="5465" y="87"/>
                </a:lnTo>
                <a:lnTo>
                  <a:pt x="5478" y="99"/>
                </a:lnTo>
                <a:lnTo>
                  <a:pt x="5492" y="110"/>
                </a:lnTo>
                <a:lnTo>
                  <a:pt x="5504" y="124"/>
                </a:lnTo>
                <a:lnTo>
                  <a:pt x="5515" y="138"/>
                </a:lnTo>
                <a:lnTo>
                  <a:pt x="5527" y="152"/>
                </a:lnTo>
                <a:lnTo>
                  <a:pt x="5538" y="167"/>
                </a:lnTo>
                <a:lnTo>
                  <a:pt x="5547" y="182"/>
                </a:lnTo>
                <a:lnTo>
                  <a:pt x="5556" y="198"/>
                </a:lnTo>
                <a:lnTo>
                  <a:pt x="5565" y="214"/>
                </a:lnTo>
                <a:lnTo>
                  <a:pt x="5572" y="231"/>
                </a:lnTo>
                <a:lnTo>
                  <a:pt x="5580" y="249"/>
                </a:lnTo>
                <a:lnTo>
                  <a:pt x="5585" y="266"/>
                </a:lnTo>
                <a:lnTo>
                  <a:pt x="5590" y="284"/>
                </a:lnTo>
                <a:lnTo>
                  <a:pt x="5595" y="302"/>
                </a:lnTo>
                <a:lnTo>
                  <a:pt x="5598" y="320"/>
                </a:lnTo>
                <a:lnTo>
                  <a:pt x="5600" y="340"/>
                </a:lnTo>
                <a:lnTo>
                  <a:pt x="5602" y="359"/>
                </a:lnTo>
                <a:lnTo>
                  <a:pt x="5602" y="378"/>
                </a:lnTo>
                <a:lnTo>
                  <a:pt x="5602" y="818"/>
                </a:lnTo>
                <a:lnTo>
                  <a:pt x="5602" y="818"/>
                </a:lnTo>
                <a:lnTo>
                  <a:pt x="5602" y="837"/>
                </a:lnTo>
                <a:lnTo>
                  <a:pt x="5600" y="856"/>
                </a:lnTo>
                <a:lnTo>
                  <a:pt x="5598" y="874"/>
                </a:lnTo>
                <a:lnTo>
                  <a:pt x="5595" y="894"/>
                </a:lnTo>
                <a:lnTo>
                  <a:pt x="5590" y="912"/>
                </a:lnTo>
                <a:lnTo>
                  <a:pt x="5585" y="930"/>
                </a:lnTo>
                <a:lnTo>
                  <a:pt x="5580" y="947"/>
                </a:lnTo>
                <a:lnTo>
                  <a:pt x="5572" y="965"/>
                </a:lnTo>
                <a:lnTo>
                  <a:pt x="5565" y="982"/>
                </a:lnTo>
                <a:lnTo>
                  <a:pt x="5556" y="998"/>
                </a:lnTo>
                <a:lnTo>
                  <a:pt x="5547" y="1014"/>
                </a:lnTo>
                <a:lnTo>
                  <a:pt x="5538" y="1029"/>
                </a:lnTo>
                <a:lnTo>
                  <a:pt x="5527" y="1044"/>
                </a:lnTo>
                <a:lnTo>
                  <a:pt x="5515" y="1058"/>
                </a:lnTo>
                <a:lnTo>
                  <a:pt x="5504" y="1072"/>
                </a:lnTo>
                <a:lnTo>
                  <a:pt x="5492" y="1085"/>
                </a:lnTo>
                <a:lnTo>
                  <a:pt x="5478" y="1097"/>
                </a:lnTo>
                <a:lnTo>
                  <a:pt x="5465" y="1109"/>
                </a:lnTo>
                <a:lnTo>
                  <a:pt x="5450" y="1120"/>
                </a:lnTo>
                <a:lnTo>
                  <a:pt x="5435" y="1131"/>
                </a:lnTo>
                <a:lnTo>
                  <a:pt x="5420" y="1141"/>
                </a:lnTo>
                <a:lnTo>
                  <a:pt x="5404" y="1150"/>
                </a:lnTo>
                <a:lnTo>
                  <a:pt x="5388" y="1158"/>
                </a:lnTo>
                <a:lnTo>
                  <a:pt x="5371" y="1166"/>
                </a:lnTo>
                <a:lnTo>
                  <a:pt x="5354" y="1172"/>
                </a:lnTo>
                <a:lnTo>
                  <a:pt x="5337" y="1179"/>
                </a:lnTo>
                <a:lnTo>
                  <a:pt x="5319" y="1183"/>
                </a:lnTo>
                <a:lnTo>
                  <a:pt x="5301" y="1187"/>
                </a:lnTo>
                <a:lnTo>
                  <a:pt x="5282" y="1192"/>
                </a:lnTo>
                <a:lnTo>
                  <a:pt x="5263" y="1194"/>
                </a:lnTo>
                <a:lnTo>
                  <a:pt x="5244" y="1195"/>
                </a:lnTo>
                <a:lnTo>
                  <a:pt x="5225" y="1196"/>
                </a:lnTo>
                <a:close/>
              </a:path>
            </a:pathLst>
          </a:custGeom>
          <a:solidFill>
            <a:srgbClr val="44BB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Двойная польза: возможность оценить окупаемость + более глубокое погружение в неявные требования заказчиков</a:t>
            </a:r>
          </a:p>
          <a:p>
            <a:endParaRPr lang="ru-RU" sz="160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7E43E9D-129F-44AF-8D38-F1B96232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Return on Investment</a:t>
            </a:r>
            <a:endParaRPr lang="ru-RU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  <a:latin typeface="Myriad Pro" panose="020B0503030403020204" pitchFamily="34" charset="0"/>
              </a:defRPr>
            </a:lvl1pPr>
          </a:lstStyle>
          <a:p>
            <a:fld id="{D578E36B-DDD2-4117-9698-67AA4220E2C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68143" y="1633609"/>
            <a:ext cx="918844" cy="2873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>
                <a:solidFill>
                  <a:srgbClr val="005397"/>
                </a:solidFill>
              </a:rPr>
              <a:t>этап 1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26334" y="1979129"/>
            <a:ext cx="1927225" cy="1428750"/>
          </a:xfrm>
          <a:custGeom>
            <a:avLst/>
            <a:gdLst>
              <a:gd name="T0" fmla="*/ 3311 w 3642"/>
              <a:gd name="T1" fmla="*/ 0 h 2700"/>
              <a:gd name="T2" fmla="*/ 82 w 3642"/>
              <a:gd name="T3" fmla="*/ 128 h 2700"/>
              <a:gd name="T4" fmla="*/ 82 w 3642"/>
              <a:gd name="T5" fmla="*/ 2511 h 2700"/>
              <a:gd name="T6" fmla="*/ 66 w 3642"/>
              <a:gd name="T7" fmla="*/ 2516 h 2700"/>
              <a:gd name="T8" fmla="*/ 50 w 3642"/>
              <a:gd name="T9" fmla="*/ 2523 h 2700"/>
              <a:gd name="T10" fmla="*/ 36 w 3642"/>
              <a:gd name="T11" fmla="*/ 2532 h 2700"/>
              <a:gd name="T12" fmla="*/ 24 w 3642"/>
              <a:gd name="T13" fmla="*/ 2543 h 2700"/>
              <a:gd name="T14" fmla="*/ 14 w 3642"/>
              <a:gd name="T15" fmla="*/ 2557 h 2700"/>
              <a:gd name="T16" fmla="*/ 7 w 3642"/>
              <a:gd name="T17" fmla="*/ 2571 h 2700"/>
              <a:gd name="T18" fmla="*/ 2 w 3642"/>
              <a:gd name="T19" fmla="*/ 2588 h 2700"/>
              <a:gd name="T20" fmla="*/ 0 w 3642"/>
              <a:gd name="T21" fmla="*/ 2605 h 2700"/>
              <a:gd name="T22" fmla="*/ 1 w 3642"/>
              <a:gd name="T23" fmla="*/ 2615 h 2700"/>
              <a:gd name="T24" fmla="*/ 5 w 3642"/>
              <a:gd name="T25" fmla="*/ 2633 h 2700"/>
              <a:gd name="T26" fmla="*/ 11 w 3642"/>
              <a:gd name="T27" fmla="*/ 2650 h 2700"/>
              <a:gd name="T28" fmla="*/ 21 w 3642"/>
              <a:gd name="T29" fmla="*/ 2665 h 2700"/>
              <a:gd name="T30" fmla="*/ 35 w 3642"/>
              <a:gd name="T31" fmla="*/ 2679 h 2700"/>
              <a:gd name="T32" fmla="*/ 50 w 3642"/>
              <a:gd name="T33" fmla="*/ 2689 h 2700"/>
              <a:gd name="T34" fmla="*/ 67 w 3642"/>
              <a:gd name="T35" fmla="*/ 2695 h 2700"/>
              <a:gd name="T36" fmla="*/ 85 w 3642"/>
              <a:gd name="T37" fmla="*/ 2699 h 2700"/>
              <a:gd name="T38" fmla="*/ 95 w 3642"/>
              <a:gd name="T39" fmla="*/ 2700 h 2700"/>
              <a:gd name="T40" fmla="*/ 114 w 3642"/>
              <a:gd name="T41" fmla="*/ 2698 h 2700"/>
              <a:gd name="T42" fmla="*/ 132 w 3642"/>
              <a:gd name="T43" fmla="*/ 2692 h 2700"/>
              <a:gd name="T44" fmla="*/ 148 w 3642"/>
              <a:gd name="T45" fmla="*/ 2684 h 2700"/>
              <a:gd name="T46" fmla="*/ 162 w 3642"/>
              <a:gd name="T47" fmla="*/ 2672 h 2700"/>
              <a:gd name="T48" fmla="*/ 173 w 3642"/>
              <a:gd name="T49" fmla="*/ 2658 h 2700"/>
              <a:gd name="T50" fmla="*/ 182 w 3642"/>
              <a:gd name="T51" fmla="*/ 2642 h 2700"/>
              <a:gd name="T52" fmla="*/ 188 w 3642"/>
              <a:gd name="T53" fmla="*/ 2624 h 2700"/>
              <a:gd name="T54" fmla="*/ 190 w 3642"/>
              <a:gd name="T55" fmla="*/ 2605 h 2700"/>
              <a:gd name="T56" fmla="*/ 189 w 3642"/>
              <a:gd name="T57" fmla="*/ 2596 h 2700"/>
              <a:gd name="T58" fmla="*/ 186 w 3642"/>
              <a:gd name="T59" fmla="*/ 2579 h 2700"/>
              <a:gd name="T60" fmla="*/ 180 w 3642"/>
              <a:gd name="T61" fmla="*/ 2563 h 2700"/>
              <a:gd name="T62" fmla="*/ 171 w 3642"/>
              <a:gd name="T63" fmla="*/ 2550 h 2700"/>
              <a:gd name="T64" fmla="*/ 160 w 3642"/>
              <a:gd name="T65" fmla="*/ 2537 h 2700"/>
              <a:gd name="T66" fmla="*/ 147 w 3642"/>
              <a:gd name="T67" fmla="*/ 2526 h 2700"/>
              <a:gd name="T68" fmla="*/ 132 w 3642"/>
              <a:gd name="T69" fmla="*/ 2518 h 2700"/>
              <a:gd name="T70" fmla="*/ 116 w 3642"/>
              <a:gd name="T71" fmla="*/ 2514 h 2700"/>
              <a:gd name="T72" fmla="*/ 107 w 3642"/>
              <a:gd name="T73" fmla="*/ 152 h 2700"/>
              <a:gd name="T74" fmla="*/ 3311 w 3642"/>
              <a:gd name="T75" fmla="*/ 279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2" h="2700">
                <a:moveTo>
                  <a:pt x="3642" y="140"/>
                </a:moveTo>
                <a:lnTo>
                  <a:pt x="3311" y="0"/>
                </a:lnTo>
                <a:lnTo>
                  <a:pt x="3365" y="128"/>
                </a:lnTo>
                <a:lnTo>
                  <a:pt x="82" y="128"/>
                </a:lnTo>
                <a:lnTo>
                  <a:pt x="82" y="2511"/>
                </a:lnTo>
                <a:lnTo>
                  <a:pt x="82" y="2511"/>
                </a:lnTo>
                <a:lnTo>
                  <a:pt x="73" y="2514"/>
                </a:lnTo>
                <a:lnTo>
                  <a:pt x="66" y="2516"/>
                </a:lnTo>
                <a:lnTo>
                  <a:pt x="58" y="2518"/>
                </a:lnTo>
                <a:lnTo>
                  <a:pt x="50" y="2523"/>
                </a:lnTo>
                <a:lnTo>
                  <a:pt x="43" y="2526"/>
                </a:lnTo>
                <a:lnTo>
                  <a:pt x="36" y="2532"/>
                </a:lnTo>
                <a:lnTo>
                  <a:pt x="29" y="2537"/>
                </a:lnTo>
                <a:lnTo>
                  <a:pt x="24" y="2543"/>
                </a:lnTo>
                <a:lnTo>
                  <a:pt x="18" y="2550"/>
                </a:lnTo>
                <a:lnTo>
                  <a:pt x="14" y="2557"/>
                </a:lnTo>
                <a:lnTo>
                  <a:pt x="10" y="2563"/>
                </a:lnTo>
                <a:lnTo>
                  <a:pt x="7" y="2571"/>
                </a:lnTo>
                <a:lnTo>
                  <a:pt x="3" y="2579"/>
                </a:lnTo>
                <a:lnTo>
                  <a:pt x="2" y="2588"/>
                </a:lnTo>
                <a:lnTo>
                  <a:pt x="1" y="2596"/>
                </a:lnTo>
                <a:lnTo>
                  <a:pt x="0" y="2605"/>
                </a:lnTo>
                <a:lnTo>
                  <a:pt x="0" y="2605"/>
                </a:lnTo>
                <a:lnTo>
                  <a:pt x="1" y="2615"/>
                </a:lnTo>
                <a:lnTo>
                  <a:pt x="2" y="2624"/>
                </a:lnTo>
                <a:lnTo>
                  <a:pt x="5" y="2633"/>
                </a:lnTo>
                <a:lnTo>
                  <a:pt x="8" y="2642"/>
                </a:lnTo>
                <a:lnTo>
                  <a:pt x="11" y="2650"/>
                </a:lnTo>
                <a:lnTo>
                  <a:pt x="16" y="2658"/>
                </a:lnTo>
                <a:lnTo>
                  <a:pt x="21" y="2665"/>
                </a:lnTo>
                <a:lnTo>
                  <a:pt x="28" y="2672"/>
                </a:lnTo>
                <a:lnTo>
                  <a:pt x="35" y="2679"/>
                </a:lnTo>
                <a:lnTo>
                  <a:pt x="42" y="2684"/>
                </a:lnTo>
                <a:lnTo>
                  <a:pt x="50" y="2689"/>
                </a:lnTo>
                <a:lnTo>
                  <a:pt x="58" y="2692"/>
                </a:lnTo>
                <a:lnTo>
                  <a:pt x="67" y="2695"/>
                </a:lnTo>
                <a:lnTo>
                  <a:pt x="76" y="2698"/>
                </a:lnTo>
                <a:lnTo>
                  <a:pt x="85" y="2699"/>
                </a:lnTo>
                <a:lnTo>
                  <a:pt x="95" y="2700"/>
                </a:lnTo>
                <a:lnTo>
                  <a:pt x="95" y="2700"/>
                </a:lnTo>
                <a:lnTo>
                  <a:pt x="105" y="2699"/>
                </a:lnTo>
                <a:lnTo>
                  <a:pt x="114" y="2698"/>
                </a:lnTo>
                <a:lnTo>
                  <a:pt x="123" y="2695"/>
                </a:lnTo>
                <a:lnTo>
                  <a:pt x="132" y="2692"/>
                </a:lnTo>
                <a:lnTo>
                  <a:pt x="140" y="2689"/>
                </a:lnTo>
                <a:lnTo>
                  <a:pt x="148" y="2684"/>
                </a:lnTo>
                <a:lnTo>
                  <a:pt x="155" y="2679"/>
                </a:lnTo>
                <a:lnTo>
                  <a:pt x="162" y="2672"/>
                </a:lnTo>
                <a:lnTo>
                  <a:pt x="168" y="2665"/>
                </a:lnTo>
                <a:lnTo>
                  <a:pt x="173" y="2658"/>
                </a:lnTo>
                <a:lnTo>
                  <a:pt x="179" y="2650"/>
                </a:lnTo>
                <a:lnTo>
                  <a:pt x="182" y="2642"/>
                </a:lnTo>
                <a:lnTo>
                  <a:pt x="185" y="2633"/>
                </a:lnTo>
                <a:lnTo>
                  <a:pt x="188" y="2624"/>
                </a:lnTo>
                <a:lnTo>
                  <a:pt x="189" y="2615"/>
                </a:lnTo>
                <a:lnTo>
                  <a:pt x="190" y="2605"/>
                </a:lnTo>
                <a:lnTo>
                  <a:pt x="190" y="2605"/>
                </a:lnTo>
                <a:lnTo>
                  <a:pt x="189" y="2596"/>
                </a:lnTo>
                <a:lnTo>
                  <a:pt x="188" y="2588"/>
                </a:lnTo>
                <a:lnTo>
                  <a:pt x="186" y="2579"/>
                </a:lnTo>
                <a:lnTo>
                  <a:pt x="183" y="2571"/>
                </a:lnTo>
                <a:lnTo>
                  <a:pt x="180" y="2563"/>
                </a:lnTo>
                <a:lnTo>
                  <a:pt x="176" y="2557"/>
                </a:lnTo>
                <a:lnTo>
                  <a:pt x="171" y="2550"/>
                </a:lnTo>
                <a:lnTo>
                  <a:pt x="166" y="2543"/>
                </a:lnTo>
                <a:lnTo>
                  <a:pt x="160" y="2537"/>
                </a:lnTo>
                <a:lnTo>
                  <a:pt x="154" y="2532"/>
                </a:lnTo>
                <a:lnTo>
                  <a:pt x="147" y="2526"/>
                </a:lnTo>
                <a:lnTo>
                  <a:pt x="140" y="2523"/>
                </a:lnTo>
                <a:lnTo>
                  <a:pt x="132" y="2518"/>
                </a:lnTo>
                <a:lnTo>
                  <a:pt x="124" y="2516"/>
                </a:lnTo>
                <a:lnTo>
                  <a:pt x="116" y="2514"/>
                </a:lnTo>
                <a:lnTo>
                  <a:pt x="107" y="2511"/>
                </a:lnTo>
                <a:lnTo>
                  <a:pt x="107" y="152"/>
                </a:lnTo>
                <a:lnTo>
                  <a:pt x="3365" y="152"/>
                </a:lnTo>
                <a:lnTo>
                  <a:pt x="3311" y="279"/>
                </a:lnTo>
                <a:lnTo>
                  <a:pt x="3642" y="140"/>
                </a:lnTo>
                <a:close/>
              </a:path>
            </a:pathLst>
          </a:custGeom>
          <a:solidFill>
            <a:srgbClr val="0053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1151022" y="2082034"/>
            <a:ext cx="1702783" cy="287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/>
              <a:t>Выбор ключевых критериев для оценки окупаемости</a:t>
            </a:r>
          </a:p>
        </p:txBody>
      </p:sp>
      <p:sp>
        <p:nvSpPr>
          <p:cNvPr id="197" name="Текст 5"/>
          <p:cNvSpPr txBox="1">
            <a:spLocks/>
          </p:cNvSpPr>
          <p:nvPr/>
        </p:nvSpPr>
        <p:spPr>
          <a:xfrm>
            <a:off x="970842" y="3509270"/>
            <a:ext cx="2207611" cy="76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200">
                <a:solidFill>
                  <a:srgbClr val="0752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Выбор ключевых факторов, на которые существенно повлияет внедрение нового решения (и положительно и отрицательно)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r>
              <a:rPr lang="ru-RU" sz="1600" dirty="0"/>
              <a:t>Сортировка критериев по категориям</a:t>
            </a:r>
          </a:p>
          <a:p>
            <a:endParaRPr lang="ru-RU" sz="1600" dirty="0"/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DB82904-B7E2-4CCD-AD92-8267B76C50B0}"/>
              </a:ext>
            </a:extLst>
          </p:cNvPr>
          <p:cNvGrpSpPr/>
          <p:nvPr/>
        </p:nvGrpSpPr>
        <p:grpSpPr>
          <a:xfrm>
            <a:off x="485775" y="3574223"/>
            <a:ext cx="481041" cy="468168"/>
            <a:chOff x="1071424" y="3330644"/>
            <a:chExt cx="641934" cy="624755"/>
          </a:xfrm>
        </p:grpSpPr>
        <p:grpSp>
          <p:nvGrpSpPr>
            <p:cNvPr id="145" name="Группа 144">
              <a:extLst>
                <a:ext uri="{FF2B5EF4-FFF2-40B4-BE49-F238E27FC236}">
                  <a16:creationId xmlns:a16="http://schemas.microsoft.com/office/drawing/2014/main" id="{384884BF-68B2-4972-B3A5-7223366CAA21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147" name="AutoShape 3">
                <a:extLst>
                  <a:ext uri="{FF2B5EF4-FFF2-40B4-BE49-F238E27FC236}">
                    <a16:creationId xmlns:a16="http://schemas.microsoft.com/office/drawing/2014/main" id="{5A925DC0-E341-4D7E-BFCA-D7B02893603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48" name="Picture 5">
                <a:extLst>
                  <a:ext uri="{FF2B5EF4-FFF2-40B4-BE49-F238E27FC236}">
                    <a16:creationId xmlns:a16="http://schemas.microsoft.com/office/drawing/2014/main" id="{AD977DC5-3B1B-46FA-9A47-0A1FEFC6F7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Freeform 6">
                <a:extLst>
                  <a:ext uri="{FF2B5EF4-FFF2-40B4-BE49-F238E27FC236}">
                    <a16:creationId xmlns:a16="http://schemas.microsoft.com/office/drawing/2014/main" id="{8F133FE8-C963-4463-86E6-88569A8B1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7">
                <a:extLst>
                  <a:ext uri="{FF2B5EF4-FFF2-40B4-BE49-F238E27FC236}">
                    <a16:creationId xmlns:a16="http://schemas.microsoft.com/office/drawing/2014/main" id="{CBBA6FD4-7FE9-42FF-BB64-443131275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8">
                <a:extLst>
                  <a:ext uri="{FF2B5EF4-FFF2-40B4-BE49-F238E27FC236}">
                    <a16:creationId xmlns:a16="http://schemas.microsoft.com/office/drawing/2014/main" id="{F35AF21B-0DA6-4169-B9E7-9BDF74EBCB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9">
                <a:extLst>
                  <a:ext uri="{FF2B5EF4-FFF2-40B4-BE49-F238E27FC236}">
                    <a16:creationId xmlns:a16="http://schemas.microsoft.com/office/drawing/2014/main" id="{9985B933-297D-482D-BBCE-EE6E252ED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10">
                <a:extLst>
                  <a:ext uri="{FF2B5EF4-FFF2-40B4-BE49-F238E27FC236}">
                    <a16:creationId xmlns:a16="http://schemas.microsoft.com/office/drawing/2014/main" id="{7FB2D1CE-92E6-4B79-BB86-E7AF99F0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AB79860-C24A-4C83-B64D-1CD3D78E4331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895A42DD-7E27-437F-B8B0-B5E122338E91}"/>
              </a:ext>
            </a:extLst>
          </p:cNvPr>
          <p:cNvGrpSpPr/>
          <p:nvPr/>
        </p:nvGrpSpPr>
        <p:grpSpPr>
          <a:xfrm>
            <a:off x="496859" y="5653282"/>
            <a:ext cx="481041" cy="468168"/>
            <a:chOff x="1071424" y="3330644"/>
            <a:chExt cx="641934" cy="624755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888D5D82-FC1C-4089-AA51-D861BEEA9D50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167" name="AutoShape 3">
                <a:extLst>
                  <a:ext uri="{FF2B5EF4-FFF2-40B4-BE49-F238E27FC236}">
                    <a16:creationId xmlns:a16="http://schemas.microsoft.com/office/drawing/2014/main" id="{1DFB69C7-37A4-40DF-8F84-15D0BF6AF9D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68" name="Picture 5">
                <a:extLst>
                  <a:ext uri="{FF2B5EF4-FFF2-40B4-BE49-F238E27FC236}">
                    <a16:creationId xmlns:a16="http://schemas.microsoft.com/office/drawing/2014/main" id="{50A4FDB9-4EAB-4F99-97D6-B207FD685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" name="Freeform 6">
                <a:extLst>
                  <a:ext uri="{FF2B5EF4-FFF2-40B4-BE49-F238E27FC236}">
                    <a16:creationId xmlns:a16="http://schemas.microsoft.com/office/drawing/2014/main" id="{D96B68BD-B623-4D99-A227-65EB4C1B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7">
                <a:extLst>
                  <a:ext uri="{FF2B5EF4-FFF2-40B4-BE49-F238E27FC236}">
                    <a16:creationId xmlns:a16="http://schemas.microsoft.com/office/drawing/2014/main" id="{74AF82C1-C15B-41A8-B4BE-EAD1DA245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8">
                <a:extLst>
                  <a:ext uri="{FF2B5EF4-FFF2-40B4-BE49-F238E27FC236}">
                    <a16:creationId xmlns:a16="http://schemas.microsoft.com/office/drawing/2014/main" id="{700F4FDD-B279-4ADF-A322-19C2703380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9">
                <a:extLst>
                  <a:ext uri="{FF2B5EF4-FFF2-40B4-BE49-F238E27FC236}">
                    <a16:creationId xmlns:a16="http://schemas.microsoft.com/office/drawing/2014/main" id="{13B8332A-9F89-4381-A23F-8498703B5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10">
                <a:extLst>
                  <a:ext uri="{FF2B5EF4-FFF2-40B4-BE49-F238E27FC236}">
                    <a16:creationId xmlns:a16="http://schemas.microsoft.com/office/drawing/2014/main" id="{EEB18815-4D96-442E-B7B7-DB8CF86BD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C1C1C20-D544-4F90-AA9F-06E2DC263F22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178" name="Текст 9">
            <a:extLst>
              <a:ext uri="{FF2B5EF4-FFF2-40B4-BE49-F238E27FC236}">
                <a16:creationId xmlns:a16="http://schemas.microsoft.com/office/drawing/2014/main" id="{0D7070FC-BDB2-4EDE-8E69-3E757694DC31}"/>
              </a:ext>
            </a:extLst>
          </p:cNvPr>
          <p:cNvSpPr txBox="1">
            <a:spLocks/>
          </p:cNvSpPr>
          <p:nvPr/>
        </p:nvSpPr>
        <p:spPr>
          <a:xfrm>
            <a:off x="4681178" y="1707880"/>
            <a:ext cx="6484488" cy="332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/>
              <a:t>Категории факторов для расчета </a:t>
            </a:r>
            <a:r>
              <a:rPr lang="en-US" sz="1800" dirty="0"/>
              <a:t>SROI</a:t>
            </a:r>
            <a:r>
              <a:rPr lang="ru-RU" sz="1800" dirty="0"/>
              <a:t>:</a:t>
            </a:r>
          </a:p>
          <a:p>
            <a:endParaRPr lang="ru-RU" sz="1800" b="0" dirty="0"/>
          </a:p>
          <a:p>
            <a:r>
              <a:rPr lang="ru-RU" sz="1800" b="0" dirty="0"/>
              <a:t>экономические критерии (непосредственно связанные с экономикой, выражаемые в количественных параметрах, обычно в денежных единицах)</a:t>
            </a:r>
          </a:p>
          <a:p>
            <a:r>
              <a:rPr lang="ru-RU" sz="1800" b="0" dirty="0"/>
              <a:t>качественные критерии (способности, поведенческие критерии, качество обслуживания, выражаемые обычно в терминах "лучше" и "хуже")</a:t>
            </a:r>
          </a:p>
          <a:p>
            <a:r>
              <a:rPr lang="ru-RU" sz="1800" b="0" dirty="0"/>
              <a:t>критерии эффективности (выраженные во времени, необходимом на выполнение определенной задачи, обычно в терминах "больше" и "меньше")</a:t>
            </a:r>
          </a:p>
          <a:p>
            <a:endParaRPr lang="en-US" sz="1800" b="0" dirty="0"/>
          </a:p>
        </p:txBody>
      </p: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9F9616F8-A53A-4D5C-BBB3-2AC14A41B0EF}"/>
              </a:ext>
            </a:extLst>
          </p:cNvPr>
          <p:cNvGrpSpPr/>
          <p:nvPr/>
        </p:nvGrpSpPr>
        <p:grpSpPr>
          <a:xfrm>
            <a:off x="4095144" y="2449772"/>
            <a:ext cx="514956" cy="501175"/>
            <a:chOff x="1071424" y="3330644"/>
            <a:chExt cx="641934" cy="624755"/>
          </a:xfrm>
        </p:grpSpPr>
        <p:grpSp>
          <p:nvGrpSpPr>
            <p:cNvPr id="180" name="Группа 179">
              <a:extLst>
                <a:ext uri="{FF2B5EF4-FFF2-40B4-BE49-F238E27FC236}">
                  <a16:creationId xmlns:a16="http://schemas.microsoft.com/office/drawing/2014/main" id="{9AB80FF6-8F39-453A-9CCF-A01F58C10D3B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182" name="AutoShape 3">
                <a:extLst>
                  <a:ext uri="{FF2B5EF4-FFF2-40B4-BE49-F238E27FC236}">
                    <a16:creationId xmlns:a16="http://schemas.microsoft.com/office/drawing/2014/main" id="{93CD0A72-07D2-4FEC-A588-8418A54C985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85" name="Picture 5">
                <a:extLst>
                  <a:ext uri="{FF2B5EF4-FFF2-40B4-BE49-F238E27FC236}">
                    <a16:creationId xmlns:a16="http://schemas.microsoft.com/office/drawing/2014/main" id="{8B7BE38C-3AF8-4965-8097-9ED93B19B3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" name="Freeform 6">
                <a:extLst>
                  <a:ext uri="{FF2B5EF4-FFF2-40B4-BE49-F238E27FC236}">
                    <a16:creationId xmlns:a16="http://schemas.microsoft.com/office/drawing/2014/main" id="{EF8D7F76-1072-4FAC-B629-F727B4DFB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7">
                <a:extLst>
                  <a:ext uri="{FF2B5EF4-FFF2-40B4-BE49-F238E27FC236}">
                    <a16:creationId xmlns:a16="http://schemas.microsoft.com/office/drawing/2014/main" id="{E60AFB6A-70F4-4BBE-A550-B49036086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8">
                <a:extLst>
                  <a:ext uri="{FF2B5EF4-FFF2-40B4-BE49-F238E27FC236}">
                    <a16:creationId xmlns:a16="http://schemas.microsoft.com/office/drawing/2014/main" id="{A53CA345-D8DA-4423-917C-D00D1D81C6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9">
                <a:extLst>
                  <a:ext uri="{FF2B5EF4-FFF2-40B4-BE49-F238E27FC236}">
                    <a16:creationId xmlns:a16="http://schemas.microsoft.com/office/drawing/2014/main" id="{C80B0DA3-5D6A-4621-A117-70874EFB7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0">
                <a:extLst>
                  <a:ext uri="{FF2B5EF4-FFF2-40B4-BE49-F238E27FC236}">
                    <a16:creationId xmlns:a16="http://schemas.microsoft.com/office/drawing/2014/main" id="{4AF1818A-2446-4EE1-B5CB-8968C237E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58994B2-AE10-4B96-975E-6DF44815A81F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83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01</a:t>
              </a:r>
            </a:p>
          </p:txBody>
        </p:sp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749C7F4D-AE44-4976-8AEB-DEB0C891124F}"/>
              </a:ext>
            </a:extLst>
          </p:cNvPr>
          <p:cNvGrpSpPr/>
          <p:nvPr/>
        </p:nvGrpSpPr>
        <p:grpSpPr>
          <a:xfrm>
            <a:off x="4095144" y="3301365"/>
            <a:ext cx="514956" cy="501175"/>
            <a:chOff x="1071424" y="3330644"/>
            <a:chExt cx="641934" cy="624755"/>
          </a:xfrm>
        </p:grpSpPr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9E338EC0-67E0-4B27-8640-19E9E30F4EB9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200" name="AutoShape 3">
                <a:extLst>
                  <a:ext uri="{FF2B5EF4-FFF2-40B4-BE49-F238E27FC236}">
                    <a16:creationId xmlns:a16="http://schemas.microsoft.com/office/drawing/2014/main" id="{2CA5CDDC-AD9D-4F6B-96F7-AD779A8EBFD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01" name="Picture 5">
                <a:extLst>
                  <a:ext uri="{FF2B5EF4-FFF2-40B4-BE49-F238E27FC236}">
                    <a16:creationId xmlns:a16="http://schemas.microsoft.com/office/drawing/2014/main" id="{8173A968-A1A5-49E1-87B7-0E6E8DB74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2" name="Freeform 6">
                <a:extLst>
                  <a:ext uri="{FF2B5EF4-FFF2-40B4-BE49-F238E27FC236}">
                    <a16:creationId xmlns:a16="http://schemas.microsoft.com/office/drawing/2014/main" id="{31546B2A-0A02-47A5-8095-AB6907723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7">
                <a:extLst>
                  <a:ext uri="{FF2B5EF4-FFF2-40B4-BE49-F238E27FC236}">
                    <a16:creationId xmlns:a16="http://schemas.microsoft.com/office/drawing/2014/main" id="{D6A0EA8A-E22D-4D9E-8D84-D76183EFC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8">
                <a:extLst>
                  <a:ext uri="{FF2B5EF4-FFF2-40B4-BE49-F238E27FC236}">
                    <a16:creationId xmlns:a16="http://schemas.microsoft.com/office/drawing/2014/main" id="{5AC9DC86-F8E2-43FA-A123-9BD674A272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9">
                <a:extLst>
                  <a:ext uri="{FF2B5EF4-FFF2-40B4-BE49-F238E27FC236}">
                    <a16:creationId xmlns:a16="http://schemas.microsoft.com/office/drawing/2014/main" id="{93451A10-B294-4A1E-B0E3-83D43C261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10">
                <a:extLst>
                  <a:ext uri="{FF2B5EF4-FFF2-40B4-BE49-F238E27FC236}">
                    <a16:creationId xmlns:a16="http://schemas.microsoft.com/office/drawing/2014/main" id="{6518266E-B174-4C1F-BE99-D984046DA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149EFAF-DA69-4913-9463-16DC0C737C2D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83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02</a:t>
              </a:r>
            </a:p>
          </p:txBody>
        </p:sp>
      </p:grpSp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07DF9706-42A7-42DE-943E-13CA3B8940F8}"/>
              </a:ext>
            </a:extLst>
          </p:cNvPr>
          <p:cNvGrpSpPr/>
          <p:nvPr/>
        </p:nvGrpSpPr>
        <p:grpSpPr>
          <a:xfrm>
            <a:off x="4095144" y="4155744"/>
            <a:ext cx="514956" cy="501175"/>
            <a:chOff x="1071424" y="3330644"/>
            <a:chExt cx="641934" cy="624755"/>
          </a:xfrm>
        </p:grpSpPr>
        <p:grpSp>
          <p:nvGrpSpPr>
            <p:cNvPr id="215" name="Группа 214">
              <a:extLst>
                <a:ext uri="{FF2B5EF4-FFF2-40B4-BE49-F238E27FC236}">
                  <a16:creationId xmlns:a16="http://schemas.microsoft.com/office/drawing/2014/main" id="{91193B9E-B8F9-4514-984B-6FC783D87245}"/>
                </a:ext>
              </a:extLst>
            </p:cNvPr>
            <p:cNvGrpSpPr/>
            <p:nvPr/>
          </p:nvGrpSpPr>
          <p:grpSpPr>
            <a:xfrm>
              <a:off x="1071424" y="3330644"/>
              <a:ext cx="641934" cy="624755"/>
              <a:chOff x="2979738" y="3519488"/>
              <a:chExt cx="2254250" cy="2193925"/>
            </a:xfrm>
          </p:grpSpPr>
          <p:sp>
            <p:nvSpPr>
              <p:cNvPr id="217" name="AutoShape 3">
                <a:extLst>
                  <a:ext uri="{FF2B5EF4-FFF2-40B4-BE49-F238E27FC236}">
                    <a16:creationId xmlns:a16="http://schemas.microsoft.com/office/drawing/2014/main" id="{605A4A90-87FF-42AA-B543-CC69601034A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982913" y="3519488"/>
                <a:ext cx="2251075" cy="219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18" name="Picture 5">
                <a:extLst>
                  <a:ext uri="{FF2B5EF4-FFF2-40B4-BE49-F238E27FC236}">
                    <a16:creationId xmlns:a16="http://schemas.microsoft.com/office/drawing/2014/main" id="{93A22B8F-0AE4-451A-A4F8-D9ECC2810F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738" y="3770313"/>
                <a:ext cx="2035175" cy="193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Freeform 6">
                <a:extLst>
                  <a:ext uri="{FF2B5EF4-FFF2-40B4-BE49-F238E27FC236}">
                    <a16:creationId xmlns:a16="http://schemas.microsoft.com/office/drawing/2014/main" id="{310A8AC3-9AEA-4409-8A10-2529E2B4B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7">
                <a:extLst>
                  <a:ext uri="{FF2B5EF4-FFF2-40B4-BE49-F238E27FC236}">
                    <a16:creationId xmlns:a16="http://schemas.microsoft.com/office/drawing/2014/main" id="{9A26BCC6-A852-42A3-B0F8-5221C0B78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3602038"/>
                <a:ext cx="1908175" cy="2111375"/>
              </a:xfrm>
              <a:custGeom>
                <a:avLst/>
                <a:gdLst>
                  <a:gd name="T0" fmla="*/ 1140 w 1202"/>
                  <a:gd name="T1" fmla="*/ 413 h 1330"/>
                  <a:gd name="T2" fmla="*/ 138 w 1202"/>
                  <a:gd name="T3" fmla="*/ 8 h 1330"/>
                  <a:gd name="T4" fmla="*/ 138 w 1202"/>
                  <a:gd name="T5" fmla="*/ 8 h 1330"/>
                  <a:gd name="T6" fmla="*/ 124 w 1202"/>
                  <a:gd name="T7" fmla="*/ 4 h 1330"/>
                  <a:gd name="T8" fmla="*/ 110 w 1202"/>
                  <a:gd name="T9" fmla="*/ 0 h 1330"/>
                  <a:gd name="T10" fmla="*/ 98 w 1202"/>
                  <a:gd name="T11" fmla="*/ 0 h 1330"/>
                  <a:gd name="T12" fmla="*/ 84 w 1202"/>
                  <a:gd name="T13" fmla="*/ 2 h 1330"/>
                  <a:gd name="T14" fmla="*/ 72 w 1202"/>
                  <a:gd name="T15" fmla="*/ 4 h 1330"/>
                  <a:gd name="T16" fmla="*/ 60 w 1202"/>
                  <a:gd name="T17" fmla="*/ 8 h 1330"/>
                  <a:gd name="T18" fmla="*/ 48 w 1202"/>
                  <a:gd name="T19" fmla="*/ 14 h 1330"/>
                  <a:gd name="T20" fmla="*/ 38 w 1202"/>
                  <a:gd name="T21" fmla="*/ 22 h 1330"/>
                  <a:gd name="T22" fmla="*/ 28 w 1202"/>
                  <a:gd name="T23" fmla="*/ 30 h 1330"/>
                  <a:gd name="T24" fmla="*/ 20 w 1202"/>
                  <a:gd name="T25" fmla="*/ 40 h 1330"/>
                  <a:gd name="T26" fmla="*/ 12 w 1202"/>
                  <a:gd name="T27" fmla="*/ 52 h 1330"/>
                  <a:gd name="T28" fmla="*/ 6 w 1202"/>
                  <a:gd name="T29" fmla="*/ 62 h 1330"/>
                  <a:gd name="T30" fmla="*/ 2 w 1202"/>
                  <a:gd name="T31" fmla="*/ 76 h 1330"/>
                  <a:gd name="T32" fmla="*/ 0 w 1202"/>
                  <a:gd name="T33" fmla="*/ 88 h 1330"/>
                  <a:gd name="T34" fmla="*/ 0 w 1202"/>
                  <a:gd name="T35" fmla="*/ 102 h 1330"/>
                  <a:gd name="T36" fmla="*/ 2 w 1202"/>
                  <a:gd name="T37" fmla="*/ 118 h 1330"/>
                  <a:gd name="T38" fmla="*/ 199 w 1202"/>
                  <a:gd name="T39" fmla="*/ 1248 h 1330"/>
                  <a:gd name="T40" fmla="*/ 199 w 1202"/>
                  <a:gd name="T41" fmla="*/ 1248 h 1330"/>
                  <a:gd name="T42" fmla="*/ 203 w 1202"/>
                  <a:gd name="T43" fmla="*/ 1262 h 1330"/>
                  <a:gd name="T44" fmla="*/ 209 w 1202"/>
                  <a:gd name="T45" fmla="*/ 1274 h 1330"/>
                  <a:gd name="T46" fmla="*/ 215 w 1202"/>
                  <a:gd name="T47" fmla="*/ 1286 h 1330"/>
                  <a:gd name="T48" fmla="*/ 223 w 1202"/>
                  <a:gd name="T49" fmla="*/ 1296 h 1330"/>
                  <a:gd name="T50" fmla="*/ 233 w 1202"/>
                  <a:gd name="T51" fmla="*/ 1306 h 1330"/>
                  <a:gd name="T52" fmla="*/ 243 w 1202"/>
                  <a:gd name="T53" fmla="*/ 1314 h 1330"/>
                  <a:gd name="T54" fmla="*/ 255 w 1202"/>
                  <a:gd name="T55" fmla="*/ 1320 h 1330"/>
                  <a:gd name="T56" fmla="*/ 267 w 1202"/>
                  <a:gd name="T57" fmla="*/ 1324 h 1330"/>
                  <a:gd name="T58" fmla="*/ 279 w 1202"/>
                  <a:gd name="T59" fmla="*/ 1328 h 1330"/>
                  <a:gd name="T60" fmla="*/ 291 w 1202"/>
                  <a:gd name="T61" fmla="*/ 1330 h 1330"/>
                  <a:gd name="T62" fmla="*/ 305 w 1202"/>
                  <a:gd name="T63" fmla="*/ 1330 h 1330"/>
                  <a:gd name="T64" fmla="*/ 317 w 1202"/>
                  <a:gd name="T65" fmla="*/ 1328 h 1330"/>
                  <a:gd name="T66" fmla="*/ 331 w 1202"/>
                  <a:gd name="T67" fmla="*/ 1324 h 1330"/>
                  <a:gd name="T68" fmla="*/ 343 w 1202"/>
                  <a:gd name="T69" fmla="*/ 1320 h 1330"/>
                  <a:gd name="T70" fmla="*/ 355 w 1202"/>
                  <a:gd name="T71" fmla="*/ 1312 h 1330"/>
                  <a:gd name="T72" fmla="*/ 365 w 1202"/>
                  <a:gd name="T73" fmla="*/ 1302 h 1330"/>
                  <a:gd name="T74" fmla="*/ 1170 w 1202"/>
                  <a:gd name="T75" fmla="*/ 577 h 1330"/>
                  <a:gd name="T76" fmla="*/ 1170 w 1202"/>
                  <a:gd name="T77" fmla="*/ 577 h 1330"/>
                  <a:gd name="T78" fmla="*/ 1178 w 1202"/>
                  <a:gd name="T79" fmla="*/ 567 h 1330"/>
                  <a:gd name="T80" fmla="*/ 1186 w 1202"/>
                  <a:gd name="T81" fmla="*/ 557 h 1330"/>
                  <a:gd name="T82" fmla="*/ 1192 w 1202"/>
                  <a:gd name="T83" fmla="*/ 545 h 1330"/>
                  <a:gd name="T84" fmla="*/ 1196 w 1202"/>
                  <a:gd name="T85" fmla="*/ 535 h 1330"/>
                  <a:gd name="T86" fmla="*/ 1200 w 1202"/>
                  <a:gd name="T87" fmla="*/ 523 h 1330"/>
                  <a:gd name="T88" fmla="*/ 1202 w 1202"/>
                  <a:gd name="T89" fmla="*/ 511 h 1330"/>
                  <a:gd name="T90" fmla="*/ 1202 w 1202"/>
                  <a:gd name="T91" fmla="*/ 499 h 1330"/>
                  <a:gd name="T92" fmla="*/ 1200 w 1202"/>
                  <a:gd name="T93" fmla="*/ 487 h 1330"/>
                  <a:gd name="T94" fmla="*/ 1196 w 1202"/>
                  <a:gd name="T95" fmla="*/ 475 h 1330"/>
                  <a:gd name="T96" fmla="*/ 1192 w 1202"/>
                  <a:gd name="T97" fmla="*/ 463 h 1330"/>
                  <a:gd name="T98" fmla="*/ 1188 w 1202"/>
                  <a:gd name="T99" fmla="*/ 453 h 1330"/>
                  <a:gd name="T100" fmla="*/ 1180 w 1202"/>
                  <a:gd name="T101" fmla="*/ 443 h 1330"/>
                  <a:gd name="T102" fmla="*/ 1172 w 1202"/>
                  <a:gd name="T103" fmla="*/ 433 h 1330"/>
                  <a:gd name="T104" fmla="*/ 1162 w 1202"/>
                  <a:gd name="T105" fmla="*/ 425 h 1330"/>
                  <a:gd name="T106" fmla="*/ 1152 w 1202"/>
                  <a:gd name="T107" fmla="*/ 419 h 1330"/>
                  <a:gd name="T108" fmla="*/ 1140 w 1202"/>
                  <a:gd name="T109" fmla="*/ 41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2" h="1330">
                    <a:moveTo>
                      <a:pt x="1140" y="413"/>
                    </a:moveTo>
                    <a:lnTo>
                      <a:pt x="138" y="8"/>
                    </a:lnTo>
                    <a:lnTo>
                      <a:pt x="138" y="8"/>
                    </a:lnTo>
                    <a:lnTo>
                      <a:pt x="124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4" y="2"/>
                    </a:lnTo>
                    <a:lnTo>
                      <a:pt x="72" y="4"/>
                    </a:lnTo>
                    <a:lnTo>
                      <a:pt x="60" y="8"/>
                    </a:lnTo>
                    <a:lnTo>
                      <a:pt x="48" y="14"/>
                    </a:lnTo>
                    <a:lnTo>
                      <a:pt x="38" y="22"/>
                    </a:lnTo>
                    <a:lnTo>
                      <a:pt x="28" y="30"/>
                    </a:lnTo>
                    <a:lnTo>
                      <a:pt x="20" y="40"/>
                    </a:lnTo>
                    <a:lnTo>
                      <a:pt x="12" y="52"/>
                    </a:lnTo>
                    <a:lnTo>
                      <a:pt x="6" y="62"/>
                    </a:lnTo>
                    <a:lnTo>
                      <a:pt x="2" y="76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2" y="118"/>
                    </a:lnTo>
                    <a:lnTo>
                      <a:pt x="199" y="1248"/>
                    </a:lnTo>
                    <a:lnTo>
                      <a:pt x="199" y="1248"/>
                    </a:lnTo>
                    <a:lnTo>
                      <a:pt x="203" y="1262"/>
                    </a:lnTo>
                    <a:lnTo>
                      <a:pt x="209" y="1274"/>
                    </a:lnTo>
                    <a:lnTo>
                      <a:pt x="215" y="1286"/>
                    </a:lnTo>
                    <a:lnTo>
                      <a:pt x="223" y="1296"/>
                    </a:lnTo>
                    <a:lnTo>
                      <a:pt x="233" y="1306"/>
                    </a:lnTo>
                    <a:lnTo>
                      <a:pt x="243" y="1314"/>
                    </a:lnTo>
                    <a:lnTo>
                      <a:pt x="255" y="1320"/>
                    </a:lnTo>
                    <a:lnTo>
                      <a:pt x="267" y="1324"/>
                    </a:lnTo>
                    <a:lnTo>
                      <a:pt x="279" y="1328"/>
                    </a:lnTo>
                    <a:lnTo>
                      <a:pt x="291" y="1330"/>
                    </a:lnTo>
                    <a:lnTo>
                      <a:pt x="305" y="1330"/>
                    </a:lnTo>
                    <a:lnTo>
                      <a:pt x="317" y="1328"/>
                    </a:lnTo>
                    <a:lnTo>
                      <a:pt x="331" y="1324"/>
                    </a:lnTo>
                    <a:lnTo>
                      <a:pt x="343" y="1320"/>
                    </a:lnTo>
                    <a:lnTo>
                      <a:pt x="355" y="1312"/>
                    </a:lnTo>
                    <a:lnTo>
                      <a:pt x="365" y="1302"/>
                    </a:lnTo>
                    <a:lnTo>
                      <a:pt x="1170" y="577"/>
                    </a:lnTo>
                    <a:lnTo>
                      <a:pt x="1170" y="577"/>
                    </a:lnTo>
                    <a:lnTo>
                      <a:pt x="1178" y="567"/>
                    </a:lnTo>
                    <a:lnTo>
                      <a:pt x="1186" y="557"/>
                    </a:lnTo>
                    <a:lnTo>
                      <a:pt x="1192" y="545"/>
                    </a:lnTo>
                    <a:lnTo>
                      <a:pt x="1196" y="535"/>
                    </a:lnTo>
                    <a:lnTo>
                      <a:pt x="1200" y="523"/>
                    </a:lnTo>
                    <a:lnTo>
                      <a:pt x="1202" y="511"/>
                    </a:lnTo>
                    <a:lnTo>
                      <a:pt x="1202" y="499"/>
                    </a:lnTo>
                    <a:lnTo>
                      <a:pt x="1200" y="487"/>
                    </a:lnTo>
                    <a:lnTo>
                      <a:pt x="1196" y="475"/>
                    </a:lnTo>
                    <a:lnTo>
                      <a:pt x="1192" y="463"/>
                    </a:lnTo>
                    <a:lnTo>
                      <a:pt x="1188" y="453"/>
                    </a:lnTo>
                    <a:lnTo>
                      <a:pt x="1180" y="443"/>
                    </a:lnTo>
                    <a:lnTo>
                      <a:pt x="1172" y="433"/>
                    </a:lnTo>
                    <a:lnTo>
                      <a:pt x="1162" y="425"/>
                    </a:lnTo>
                    <a:lnTo>
                      <a:pt x="1152" y="419"/>
                    </a:lnTo>
                    <a:lnTo>
                      <a:pt x="1140" y="4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8">
                <a:extLst>
                  <a:ext uri="{FF2B5EF4-FFF2-40B4-BE49-F238E27FC236}">
                    <a16:creationId xmlns:a16="http://schemas.microsoft.com/office/drawing/2014/main" id="{F0244B74-4BFD-4EBE-852A-C9C7A715A6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76 w 1164"/>
                  <a:gd name="T3" fmla="*/ 1350 h 1354"/>
                  <a:gd name="T4" fmla="*/ 48 w 1164"/>
                  <a:gd name="T5" fmla="*/ 1338 h 1354"/>
                  <a:gd name="T6" fmla="*/ 38 w 1164"/>
                  <a:gd name="T7" fmla="*/ 1330 h 1354"/>
                  <a:gd name="T8" fmla="*/ 18 w 1164"/>
                  <a:gd name="T9" fmla="*/ 1308 h 1354"/>
                  <a:gd name="T10" fmla="*/ 6 w 1164"/>
                  <a:gd name="T11" fmla="*/ 1284 h 1354"/>
                  <a:gd name="T12" fmla="*/ 0 w 1164"/>
                  <a:gd name="T13" fmla="*/ 1256 h 1354"/>
                  <a:gd name="T14" fmla="*/ 82 w 1164"/>
                  <a:gd name="T15" fmla="*/ 98 h 1354"/>
                  <a:gd name="T16" fmla="*/ 84 w 1164"/>
                  <a:gd name="T17" fmla="*/ 84 h 1354"/>
                  <a:gd name="T18" fmla="*/ 92 w 1164"/>
                  <a:gd name="T19" fmla="*/ 56 h 1354"/>
                  <a:gd name="T20" fmla="*/ 107 w 1164"/>
                  <a:gd name="T21" fmla="*/ 34 h 1354"/>
                  <a:gd name="T22" fmla="*/ 129 w 1164"/>
                  <a:gd name="T23" fmla="*/ 16 h 1354"/>
                  <a:gd name="T24" fmla="*/ 141 w 1164"/>
                  <a:gd name="T25" fmla="*/ 10 h 1354"/>
                  <a:gd name="T26" fmla="*/ 169 w 1164"/>
                  <a:gd name="T27" fmla="*/ 2 h 1354"/>
                  <a:gd name="T28" fmla="*/ 195 w 1164"/>
                  <a:gd name="T29" fmla="*/ 2 h 1354"/>
                  <a:gd name="T30" fmla="*/ 223 w 1164"/>
                  <a:gd name="T31" fmla="*/ 8 h 1354"/>
                  <a:gd name="T32" fmla="*/ 247 w 1164"/>
                  <a:gd name="T33" fmla="*/ 22 h 1354"/>
                  <a:gd name="T34" fmla="*/ 1122 w 1164"/>
                  <a:gd name="T35" fmla="*/ 657 h 1354"/>
                  <a:gd name="T36" fmla="*/ 1142 w 1164"/>
                  <a:gd name="T37" fmla="*/ 675 h 1354"/>
                  <a:gd name="T38" fmla="*/ 1154 w 1164"/>
                  <a:gd name="T39" fmla="*/ 697 h 1354"/>
                  <a:gd name="T40" fmla="*/ 1162 w 1164"/>
                  <a:gd name="T41" fmla="*/ 721 h 1354"/>
                  <a:gd name="T42" fmla="*/ 1164 w 1164"/>
                  <a:gd name="T43" fmla="*/ 747 h 1354"/>
                  <a:gd name="T44" fmla="*/ 1162 w 1164"/>
                  <a:gd name="T45" fmla="*/ 761 h 1354"/>
                  <a:gd name="T46" fmla="*/ 1154 w 1164"/>
                  <a:gd name="T47" fmla="*/ 785 h 1354"/>
                  <a:gd name="T48" fmla="*/ 1140 w 1164"/>
                  <a:gd name="T49" fmla="*/ 807 h 1354"/>
                  <a:gd name="T50" fmla="*/ 1122 w 1164"/>
                  <a:gd name="T51" fmla="*/ 823 h 1354"/>
                  <a:gd name="T52" fmla="*/ 155 w 1164"/>
                  <a:gd name="T53" fmla="*/ 1340 h 1354"/>
                  <a:gd name="T54" fmla="*/ 143 w 1164"/>
                  <a:gd name="T55" fmla="*/ 1346 h 1354"/>
                  <a:gd name="T56" fmla="*/ 117 w 1164"/>
                  <a:gd name="T57" fmla="*/ 1354 h 1354"/>
                  <a:gd name="T58" fmla="*/ 185 w 1164"/>
                  <a:gd name="T59" fmla="*/ 10 h 1354"/>
                  <a:gd name="T60" fmla="*/ 165 w 1164"/>
                  <a:gd name="T61" fmla="*/ 12 h 1354"/>
                  <a:gd name="T62" fmla="*/ 145 w 1164"/>
                  <a:gd name="T63" fmla="*/ 18 h 1354"/>
                  <a:gd name="T64" fmla="*/ 123 w 1164"/>
                  <a:gd name="T65" fmla="*/ 32 h 1354"/>
                  <a:gd name="T66" fmla="*/ 107 w 1164"/>
                  <a:gd name="T67" fmla="*/ 50 h 1354"/>
                  <a:gd name="T68" fmla="*/ 96 w 1164"/>
                  <a:gd name="T69" fmla="*/ 72 h 1354"/>
                  <a:gd name="T70" fmla="*/ 90 w 1164"/>
                  <a:gd name="T71" fmla="*/ 98 h 1354"/>
                  <a:gd name="T72" fmla="*/ 10 w 1164"/>
                  <a:gd name="T73" fmla="*/ 1242 h 1354"/>
                  <a:gd name="T74" fmla="*/ 12 w 1164"/>
                  <a:gd name="T75" fmla="*/ 1268 h 1354"/>
                  <a:gd name="T76" fmla="*/ 20 w 1164"/>
                  <a:gd name="T77" fmla="*/ 1292 h 1354"/>
                  <a:gd name="T78" fmla="*/ 34 w 1164"/>
                  <a:gd name="T79" fmla="*/ 1314 h 1354"/>
                  <a:gd name="T80" fmla="*/ 54 w 1164"/>
                  <a:gd name="T81" fmla="*/ 1330 h 1354"/>
                  <a:gd name="T82" fmla="*/ 66 w 1164"/>
                  <a:gd name="T83" fmla="*/ 1336 h 1354"/>
                  <a:gd name="T84" fmla="*/ 90 w 1164"/>
                  <a:gd name="T85" fmla="*/ 1344 h 1354"/>
                  <a:gd name="T86" fmla="*/ 113 w 1164"/>
                  <a:gd name="T87" fmla="*/ 1344 h 1354"/>
                  <a:gd name="T88" fmla="*/ 139 w 1164"/>
                  <a:gd name="T89" fmla="*/ 1338 h 1354"/>
                  <a:gd name="T90" fmla="*/ 1106 w 1164"/>
                  <a:gd name="T91" fmla="*/ 823 h 1354"/>
                  <a:gd name="T92" fmla="*/ 1116 w 1164"/>
                  <a:gd name="T93" fmla="*/ 817 h 1354"/>
                  <a:gd name="T94" fmla="*/ 1134 w 1164"/>
                  <a:gd name="T95" fmla="*/ 801 h 1354"/>
                  <a:gd name="T96" fmla="*/ 1146 w 1164"/>
                  <a:gd name="T97" fmla="*/ 781 h 1354"/>
                  <a:gd name="T98" fmla="*/ 1154 w 1164"/>
                  <a:gd name="T99" fmla="*/ 759 h 1354"/>
                  <a:gd name="T100" fmla="*/ 1154 w 1164"/>
                  <a:gd name="T101" fmla="*/ 747 h 1354"/>
                  <a:gd name="T102" fmla="*/ 1154 w 1164"/>
                  <a:gd name="T103" fmla="*/ 723 h 1354"/>
                  <a:gd name="T104" fmla="*/ 1146 w 1164"/>
                  <a:gd name="T105" fmla="*/ 701 h 1354"/>
                  <a:gd name="T106" fmla="*/ 1134 w 1164"/>
                  <a:gd name="T107" fmla="*/ 681 h 1354"/>
                  <a:gd name="T108" fmla="*/ 1118 w 1164"/>
                  <a:gd name="T109" fmla="*/ 665 h 1354"/>
                  <a:gd name="T110" fmla="*/ 241 w 1164"/>
                  <a:gd name="T111" fmla="*/ 28 h 1354"/>
                  <a:gd name="T112" fmla="*/ 215 w 1164"/>
                  <a:gd name="T113" fmla="*/ 14 h 1354"/>
                  <a:gd name="T114" fmla="*/ 185 w 1164"/>
                  <a:gd name="T115" fmla="*/ 1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  <a:close/>
                    <a:moveTo>
                      <a:pt x="185" y="10"/>
                    </a:moveTo>
                    <a:lnTo>
                      <a:pt x="185" y="10"/>
                    </a:lnTo>
                    <a:lnTo>
                      <a:pt x="165" y="12"/>
                    </a:lnTo>
                    <a:lnTo>
                      <a:pt x="145" y="18"/>
                    </a:lnTo>
                    <a:lnTo>
                      <a:pt x="145" y="18"/>
                    </a:lnTo>
                    <a:lnTo>
                      <a:pt x="133" y="24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7" y="50"/>
                    </a:lnTo>
                    <a:lnTo>
                      <a:pt x="100" y="62"/>
                    </a:lnTo>
                    <a:lnTo>
                      <a:pt x="96" y="72"/>
                    </a:lnTo>
                    <a:lnTo>
                      <a:pt x="92" y="86"/>
                    </a:lnTo>
                    <a:lnTo>
                      <a:pt x="90" y="98"/>
                    </a:lnTo>
                    <a:lnTo>
                      <a:pt x="10" y="1242"/>
                    </a:lnTo>
                    <a:lnTo>
                      <a:pt x="10" y="1242"/>
                    </a:lnTo>
                    <a:lnTo>
                      <a:pt x="10" y="1256"/>
                    </a:lnTo>
                    <a:lnTo>
                      <a:pt x="12" y="1268"/>
                    </a:lnTo>
                    <a:lnTo>
                      <a:pt x="14" y="1282"/>
                    </a:lnTo>
                    <a:lnTo>
                      <a:pt x="20" y="1292"/>
                    </a:lnTo>
                    <a:lnTo>
                      <a:pt x="26" y="1304"/>
                    </a:lnTo>
                    <a:lnTo>
                      <a:pt x="34" y="1314"/>
                    </a:lnTo>
                    <a:lnTo>
                      <a:pt x="42" y="1322"/>
                    </a:lnTo>
                    <a:lnTo>
                      <a:pt x="54" y="1330"/>
                    </a:lnTo>
                    <a:lnTo>
                      <a:pt x="54" y="1330"/>
                    </a:lnTo>
                    <a:lnTo>
                      <a:pt x="66" y="1336"/>
                    </a:lnTo>
                    <a:lnTo>
                      <a:pt x="78" y="1340"/>
                    </a:lnTo>
                    <a:lnTo>
                      <a:pt x="90" y="1344"/>
                    </a:lnTo>
                    <a:lnTo>
                      <a:pt x="101" y="1344"/>
                    </a:lnTo>
                    <a:lnTo>
                      <a:pt x="113" y="1344"/>
                    </a:lnTo>
                    <a:lnTo>
                      <a:pt x="125" y="1342"/>
                    </a:lnTo>
                    <a:lnTo>
                      <a:pt x="139" y="1338"/>
                    </a:lnTo>
                    <a:lnTo>
                      <a:pt x="151" y="1332"/>
                    </a:lnTo>
                    <a:lnTo>
                      <a:pt x="1106" y="823"/>
                    </a:lnTo>
                    <a:lnTo>
                      <a:pt x="1106" y="823"/>
                    </a:lnTo>
                    <a:lnTo>
                      <a:pt x="1116" y="817"/>
                    </a:lnTo>
                    <a:lnTo>
                      <a:pt x="1126" y="809"/>
                    </a:lnTo>
                    <a:lnTo>
                      <a:pt x="1134" y="801"/>
                    </a:lnTo>
                    <a:lnTo>
                      <a:pt x="1140" y="791"/>
                    </a:lnTo>
                    <a:lnTo>
                      <a:pt x="1146" y="781"/>
                    </a:lnTo>
                    <a:lnTo>
                      <a:pt x="1150" y="769"/>
                    </a:lnTo>
                    <a:lnTo>
                      <a:pt x="1154" y="759"/>
                    </a:lnTo>
                    <a:lnTo>
                      <a:pt x="1154" y="747"/>
                    </a:lnTo>
                    <a:lnTo>
                      <a:pt x="1154" y="747"/>
                    </a:lnTo>
                    <a:lnTo>
                      <a:pt x="1154" y="735"/>
                    </a:lnTo>
                    <a:lnTo>
                      <a:pt x="1154" y="723"/>
                    </a:lnTo>
                    <a:lnTo>
                      <a:pt x="1150" y="711"/>
                    </a:lnTo>
                    <a:lnTo>
                      <a:pt x="1146" y="701"/>
                    </a:lnTo>
                    <a:lnTo>
                      <a:pt x="1140" y="691"/>
                    </a:lnTo>
                    <a:lnTo>
                      <a:pt x="1134" y="681"/>
                    </a:lnTo>
                    <a:lnTo>
                      <a:pt x="1126" y="671"/>
                    </a:lnTo>
                    <a:lnTo>
                      <a:pt x="1118" y="665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29" y="20"/>
                    </a:lnTo>
                    <a:lnTo>
                      <a:pt x="215" y="14"/>
                    </a:lnTo>
                    <a:lnTo>
                      <a:pt x="199" y="10"/>
                    </a:lnTo>
                    <a:lnTo>
                      <a:pt x="185" y="10"/>
                    </a:lnTo>
                    <a:close/>
                  </a:path>
                </a:pathLst>
              </a:custGeom>
              <a:solidFill>
                <a:srgbClr val="5FA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9">
                <a:extLst>
                  <a:ext uri="{FF2B5EF4-FFF2-40B4-BE49-F238E27FC236}">
                    <a16:creationId xmlns:a16="http://schemas.microsoft.com/office/drawing/2014/main" id="{09026543-91D6-494E-AF75-EDA0F20AA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519488"/>
                <a:ext cx="1847850" cy="2149475"/>
              </a:xfrm>
              <a:custGeom>
                <a:avLst/>
                <a:gdLst>
                  <a:gd name="T0" fmla="*/ 103 w 1164"/>
                  <a:gd name="T1" fmla="*/ 1354 h 1354"/>
                  <a:gd name="T2" fmla="*/ 103 w 1164"/>
                  <a:gd name="T3" fmla="*/ 1354 h 1354"/>
                  <a:gd name="T4" fmla="*/ 90 w 1164"/>
                  <a:gd name="T5" fmla="*/ 1352 h 1354"/>
                  <a:gd name="T6" fmla="*/ 76 w 1164"/>
                  <a:gd name="T7" fmla="*/ 1350 h 1354"/>
                  <a:gd name="T8" fmla="*/ 62 w 1164"/>
                  <a:gd name="T9" fmla="*/ 1344 h 1354"/>
                  <a:gd name="T10" fmla="*/ 48 w 1164"/>
                  <a:gd name="T11" fmla="*/ 1338 h 1354"/>
                  <a:gd name="T12" fmla="*/ 48 w 1164"/>
                  <a:gd name="T13" fmla="*/ 1338 h 1354"/>
                  <a:gd name="T14" fmla="*/ 38 w 1164"/>
                  <a:gd name="T15" fmla="*/ 1330 h 1354"/>
                  <a:gd name="T16" fmla="*/ 28 w 1164"/>
                  <a:gd name="T17" fmla="*/ 1320 h 1354"/>
                  <a:gd name="T18" fmla="*/ 18 w 1164"/>
                  <a:gd name="T19" fmla="*/ 1308 h 1354"/>
                  <a:gd name="T20" fmla="*/ 12 w 1164"/>
                  <a:gd name="T21" fmla="*/ 1296 h 1354"/>
                  <a:gd name="T22" fmla="*/ 6 w 1164"/>
                  <a:gd name="T23" fmla="*/ 1284 h 1354"/>
                  <a:gd name="T24" fmla="*/ 2 w 1164"/>
                  <a:gd name="T25" fmla="*/ 1270 h 1354"/>
                  <a:gd name="T26" fmla="*/ 0 w 1164"/>
                  <a:gd name="T27" fmla="*/ 1256 h 1354"/>
                  <a:gd name="T28" fmla="*/ 0 w 1164"/>
                  <a:gd name="T29" fmla="*/ 1242 h 1354"/>
                  <a:gd name="T30" fmla="*/ 82 w 1164"/>
                  <a:gd name="T31" fmla="*/ 98 h 1354"/>
                  <a:gd name="T32" fmla="*/ 82 w 1164"/>
                  <a:gd name="T33" fmla="*/ 98 h 1354"/>
                  <a:gd name="T34" fmla="*/ 84 w 1164"/>
                  <a:gd name="T35" fmla="*/ 84 h 1354"/>
                  <a:gd name="T36" fmla="*/ 88 w 1164"/>
                  <a:gd name="T37" fmla="*/ 70 h 1354"/>
                  <a:gd name="T38" fmla="*/ 92 w 1164"/>
                  <a:gd name="T39" fmla="*/ 56 h 1354"/>
                  <a:gd name="T40" fmla="*/ 100 w 1164"/>
                  <a:gd name="T41" fmla="*/ 46 h 1354"/>
                  <a:gd name="T42" fmla="*/ 107 w 1164"/>
                  <a:gd name="T43" fmla="*/ 34 h 1354"/>
                  <a:gd name="T44" fmla="*/ 117 w 1164"/>
                  <a:gd name="T45" fmla="*/ 24 h 1354"/>
                  <a:gd name="T46" fmla="*/ 129 w 1164"/>
                  <a:gd name="T47" fmla="*/ 16 h 1354"/>
                  <a:gd name="T48" fmla="*/ 141 w 1164"/>
                  <a:gd name="T49" fmla="*/ 10 h 1354"/>
                  <a:gd name="T50" fmla="*/ 141 w 1164"/>
                  <a:gd name="T51" fmla="*/ 10 h 1354"/>
                  <a:gd name="T52" fmla="*/ 155 w 1164"/>
                  <a:gd name="T53" fmla="*/ 4 h 1354"/>
                  <a:gd name="T54" fmla="*/ 169 w 1164"/>
                  <a:gd name="T55" fmla="*/ 2 h 1354"/>
                  <a:gd name="T56" fmla="*/ 183 w 1164"/>
                  <a:gd name="T57" fmla="*/ 0 h 1354"/>
                  <a:gd name="T58" fmla="*/ 195 w 1164"/>
                  <a:gd name="T59" fmla="*/ 2 h 1354"/>
                  <a:gd name="T60" fmla="*/ 209 w 1164"/>
                  <a:gd name="T61" fmla="*/ 4 h 1354"/>
                  <a:gd name="T62" fmla="*/ 223 w 1164"/>
                  <a:gd name="T63" fmla="*/ 8 h 1354"/>
                  <a:gd name="T64" fmla="*/ 235 w 1164"/>
                  <a:gd name="T65" fmla="*/ 14 h 1354"/>
                  <a:gd name="T66" fmla="*/ 247 w 1164"/>
                  <a:gd name="T67" fmla="*/ 22 h 1354"/>
                  <a:gd name="T68" fmla="*/ 1122 w 1164"/>
                  <a:gd name="T69" fmla="*/ 657 h 1354"/>
                  <a:gd name="T70" fmla="*/ 1122 w 1164"/>
                  <a:gd name="T71" fmla="*/ 657 h 1354"/>
                  <a:gd name="T72" fmla="*/ 1132 w 1164"/>
                  <a:gd name="T73" fmla="*/ 665 h 1354"/>
                  <a:gd name="T74" fmla="*/ 1142 w 1164"/>
                  <a:gd name="T75" fmla="*/ 675 h 1354"/>
                  <a:gd name="T76" fmla="*/ 1148 w 1164"/>
                  <a:gd name="T77" fmla="*/ 685 h 1354"/>
                  <a:gd name="T78" fmla="*/ 1154 w 1164"/>
                  <a:gd name="T79" fmla="*/ 697 h 1354"/>
                  <a:gd name="T80" fmla="*/ 1160 w 1164"/>
                  <a:gd name="T81" fmla="*/ 709 h 1354"/>
                  <a:gd name="T82" fmla="*/ 1162 w 1164"/>
                  <a:gd name="T83" fmla="*/ 721 h 1354"/>
                  <a:gd name="T84" fmla="*/ 1164 w 1164"/>
                  <a:gd name="T85" fmla="*/ 735 h 1354"/>
                  <a:gd name="T86" fmla="*/ 1164 w 1164"/>
                  <a:gd name="T87" fmla="*/ 747 h 1354"/>
                  <a:gd name="T88" fmla="*/ 1164 w 1164"/>
                  <a:gd name="T89" fmla="*/ 747 h 1354"/>
                  <a:gd name="T90" fmla="*/ 1162 w 1164"/>
                  <a:gd name="T91" fmla="*/ 761 h 1354"/>
                  <a:gd name="T92" fmla="*/ 1158 w 1164"/>
                  <a:gd name="T93" fmla="*/ 773 h 1354"/>
                  <a:gd name="T94" fmla="*/ 1154 w 1164"/>
                  <a:gd name="T95" fmla="*/ 785 h 1354"/>
                  <a:gd name="T96" fmla="*/ 1148 w 1164"/>
                  <a:gd name="T97" fmla="*/ 795 h 1354"/>
                  <a:gd name="T98" fmla="*/ 1140 w 1164"/>
                  <a:gd name="T99" fmla="*/ 807 h 1354"/>
                  <a:gd name="T100" fmla="*/ 1132 w 1164"/>
                  <a:gd name="T101" fmla="*/ 815 h 1354"/>
                  <a:gd name="T102" fmla="*/ 1122 w 1164"/>
                  <a:gd name="T103" fmla="*/ 823 h 1354"/>
                  <a:gd name="T104" fmla="*/ 1110 w 1164"/>
                  <a:gd name="T105" fmla="*/ 831 h 1354"/>
                  <a:gd name="T106" fmla="*/ 155 w 1164"/>
                  <a:gd name="T107" fmla="*/ 1340 h 1354"/>
                  <a:gd name="T108" fmla="*/ 155 w 1164"/>
                  <a:gd name="T109" fmla="*/ 1340 h 1354"/>
                  <a:gd name="T110" fmla="*/ 143 w 1164"/>
                  <a:gd name="T111" fmla="*/ 1346 h 1354"/>
                  <a:gd name="T112" fmla="*/ 129 w 1164"/>
                  <a:gd name="T113" fmla="*/ 1350 h 1354"/>
                  <a:gd name="T114" fmla="*/ 117 w 1164"/>
                  <a:gd name="T115" fmla="*/ 1354 h 1354"/>
                  <a:gd name="T116" fmla="*/ 103 w 1164"/>
                  <a:gd name="T117" fmla="*/ 1354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4" h="1354">
                    <a:moveTo>
                      <a:pt x="103" y="1354"/>
                    </a:moveTo>
                    <a:lnTo>
                      <a:pt x="103" y="1354"/>
                    </a:lnTo>
                    <a:lnTo>
                      <a:pt x="90" y="1352"/>
                    </a:lnTo>
                    <a:lnTo>
                      <a:pt x="76" y="1350"/>
                    </a:lnTo>
                    <a:lnTo>
                      <a:pt x="62" y="1344"/>
                    </a:lnTo>
                    <a:lnTo>
                      <a:pt x="48" y="1338"/>
                    </a:lnTo>
                    <a:lnTo>
                      <a:pt x="48" y="1338"/>
                    </a:lnTo>
                    <a:lnTo>
                      <a:pt x="38" y="1330"/>
                    </a:lnTo>
                    <a:lnTo>
                      <a:pt x="28" y="1320"/>
                    </a:lnTo>
                    <a:lnTo>
                      <a:pt x="18" y="1308"/>
                    </a:lnTo>
                    <a:lnTo>
                      <a:pt x="12" y="1296"/>
                    </a:lnTo>
                    <a:lnTo>
                      <a:pt x="6" y="1284"/>
                    </a:lnTo>
                    <a:lnTo>
                      <a:pt x="2" y="1270"/>
                    </a:lnTo>
                    <a:lnTo>
                      <a:pt x="0" y="1256"/>
                    </a:lnTo>
                    <a:lnTo>
                      <a:pt x="0" y="1242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4" y="84"/>
                    </a:lnTo>
                    <a:lnTo>
                      <a:pt x="88" y="70"/>
                    </a:lnTo>
                    <a:lnTo>
                      <a:pt x="92" y="56"/>
                    </a:lnTo>
                    <a:lnTo>
                      <a:pt x="100" y="46"/>
                    </a:lnTo>
                    <a:lnTo>
                      <a:pt x="107" y="34"/>
                    </a:lnTo>
                    <a:lnTo>
                      <a:pt x="117" y="24"/>
                    </a:lnTo>
                    <a:lnTo>
                      <a:pt x="129" y="16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55" y="4"/>
                    </a:lnTo>
                    <a:lnTo>
                      <a:pt x="169" y="2"/>
                    </a:lnTo>
                    <a:lnTo>
                      <a:pt x="183" y="0"/>
                    </a:lnTo>
                    <a:lnTo>
                      <a:pt x="195" y="2"/>
                    </a:lnTo>
                    <a:lnTo>
                      <a:pt x="209" y="4"/>
                    </a:lnTo>
                    <a:lnTo>
                      <a:pt x="223" y="8"/>
                    </a:lnTo>
                    <a:lnTo>
                      <a:pt x="235" y="14"/>
                    </a:lnTo>
                    <a:lnTo>
                      <a:pt x="247" y="22"/>
                    </a:lnTo>
                    <a:lnTo>
                      <a:pt x="1122" y="657"/>
                    </a:lnTo>
                    <a:lnTo>
                      <a:pt x="1122" y="657"/>
                    </a:lnTo>
                    <a:lnTo>
                      <a:pt x="1132" y="665"/>
                    </a:lnTo>
                    <a:lnTo>
                      <a:pt x="1142" y="675"/>
                    </a:lnTo>
                    <a:lnTo>
                      <a:pt x="1148" y="685"/>
                    </a:lnTo>
                    <a:lnTo>
                      <a:pt x="1154" y="697"/>
                    </a:lnTo>
                    <a:lnTo>
                      <a:pt x="1160" y="709"/>
                    </a:lnTo>
                    <a:lnTo>
                      <a:pt x="1162" y="721"/>
                    </a:lnTo>
                    <a:lnTo>
                      <a:pt x="1164" y="735"/>
                    </a:lnTo>
                    <a:lnTo>
                      <a:pt x="1164" y="747"/>
                    </a:lnTo>
                    <a:lnTo>
                      <a:pt x="1164" y="747"/>
                    </a:lnTo>
                    <a:lnTo>
                      <a:pt x="1162" y="761"/>
                    </a:lnTo>
                    <a:lnTo>
                      <a:pt x="1158" y="773"/>
                    </a:lnTo>
                    <a:lnTo>
                      <a:pt x="1154" y="785"/>
                    </a:lnTo>
                    <a:lnTo>
                      <a:pt x="1148" y="795"/>
                    </a:lnTo>
                    <a:lnTo>
                      <a:pt x="1140" y="807"/>
                    </a:lnTo>
                    <a:lnTo>
                      <a:pt x="1132" y="815"/>
                    </a:lnTo>
                    <a:lnTo>
                      <a:pt x="1122" y="823"/>
                    </a:lnTo>
                    <a:lnTo>
                      <a:pt x="1110" y="831"/>
                    </a:lnTo>
                    <a:lnTo>
                      <a:pt x="155" y="1340"/>
                    </a:lnTo>
                    <a:lnTo>
                      <a:pt x="155" y="1340"/>
                    </a:lnTo>
                    <a:lnTo>
                      <a:pt x="143" y="1346"/>
                    </a:lnTo>
                    <a:lnTo>
                      <a:pt x="129" y="1350"/>
                    </a:lnTo>
                    <a:lnTo>
                      <a:pt x="117" y="1354"/>
                    </a:lnTo>
                    <a:lnTo>
                      <a:pt x="103" y="13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10">
                <a:extLst>
                  <a:ext uri="{FF2B5EF4-FFF2-40B4-BE49-F238E27FC236}">
                    <a16:creationId xmlns:a16="http://schemas.microsoft.com/office/drawing/2014/main" id="{EEC5DB2F-F3B4-4E0B-B90A-14C2D073D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3535363"/>
                <a:ext cx="1816100" cy="2117725"/>
              </a:xfrm>
              <a:custGeom>
                <a:avLst/>
                <a:gdLst>
                  <a:gd name="T0" fmla="*/ 175 w 1144"/>
                  <a:gd name="T1" fmla="*/ 0 h 1334"/>
                  <a:gd name="T2" fmla="*/ 175 w 1144"/>
                  <a:gd name="T3" fmla="*/ 0 h 1334"/>
                  <a:gd name="T4" fmla="*/ 155 w 1144"/>
                  <a:gd name="T5" fmla="*/ 2 h 1334"/>
                  <a:gd name="T6" fmla="*/ 135 w 1144"/>
                  <a:gd name="T7" fmla="*/ 8 h 1334"/>
                  <a:gd name="T8" fmla="*/ 135 w 1144"/>
                  <a:gd name="T9" fmla="*/ 8 h 1334"/>
                  <a:gd name="T10" fmla="*/ 123 w 1144"/>
                  <a:gd name="T11" fmla="*/ 14 h 1334"/>
                  <a:gd name="T12" fmla="*/ 113 w 1144"/>
                  <a:gd name="T13" fmla="*/ 22 h 1334"/>
                  <a:gd name="T14" fmla="*/ 103 w 1144"/>
                  <a:gd name="T15" fmla="*/ 30 h 1334"/>
                  <a:gd name="T16" fmla="*/ 97 w 1144"/>
                  <a:gd name="T17" fmla="*/ 40 h 1334"/>
                  <a:gd name="T18" fmla="*/ 90 w 1144"/>
                  <a:gd name="T19" fmla="*/ 52 h 1334"/>
                  <a:gd name="T20" fmla="*/ 86 w 1144"/>
                  <a:gd name="T21" fmla="*/ 62 h 1334"/>
                  <a:gd name="T22" fmla="*/ 82 w 1144"/>
                  <a:gd name="T23" fmla="*/ 76 h 1334"/>
                  <a:gd name="T24" fmla="*/ 80 w 1144"/>
                  <a:gd name="T25" fmla="*/ 88 h 1334"/>
                  <a:gd name="T26" fmla="*/ 0 w 1144"/>
                  <a:gd name="T27" fmla="*/ 1232 h 1334"/>
                  <a:gd name="T28" fmla="*/ 0 w 1144"/>
                  <a:gd name="T29" fmla="*/ 1232 h 1334"/>
                  <a:gd name="T30" fmla="*/ 0 w 1144"/>
                  <a:gd name="T31" fmla="*/ 1246 h 1334"/>
                  <a:gd name="T32" fmla="*/ 2 w 1144"/>
                  <a:gd name="T33" fmla="*/ 1258 h 1334"/>
                  <a:gd name="T34" fmla="*/ 4 w 1144"/>
                  <a:gd name="T35" fmla="*/ 1272 h 1334"/>
                  <a:gd name="T36" fmla="*/ 10 w 1144"/>
                  <a:gd name="T37" fmla="*/ 1282 h 1334"/>
                  <a:gd name="T38" fmla="*/ 16 w 1144"/>
                  <a:gd name="T39" fmla="*/ 1294 h 1334"/>
                  <a:gd name="T40" fmla="*/ 24 w 1144"/>
                  <a:gd name="T41" fmla="*/ 1304 h 1334"/>
                  <a:gd name="T42" fmla="*/ 32 w 1144"/>
                  <a:gd name="T43" fmla="*/ 1312 h 1334"/>
                  <a:gd name="T44" fmla="*/ 44 w 1144"/>
                  <a:gd name="T45" fmla="*/ 1320 h 1334"/>
                  <a:gd name="T46" fmla="*/ 44 w 1144"/>
                  <a:gd name="T47" fmla="*/ 1320 h 1334"/>
                  <a:gd name="T48" fmla="*/ 56 w 1144"/>
                  <a:gd name="T49" fmla="*/ 1326 h 1334"/>
                  <a:gd name="T50" fmla="*/ 68 w 1144"/>
                  <a:gd name="T51" fmla="*/ 1330 h 1334"/>
                  <a:gd name="T52" fmla="*/ 80 w 1144"/>
                  <a:gd name="T53" fmla="*/ 1334 h 1334"/>
                  <a:gd name="T54" fmla="*/ 91 w 1144"/>
                  <a:gd name="T55" fmla="*/ 1334 h 1334"/>
                  <a:gd name="T56" fmla="*/ 103 w 1144"/>
                  <a:gd name="T57" fmla="*/ 1334 h 1334"/>
                  <a:gd name="T58" fmla="*/ 115 w 1144"/>
                  <a:gd name="T59" fmla="*/ 1332 h 1334"/>
                  <a:gd name="T60" fmla="*/ 129 w 1144"/>
                  <a:gd name="T61" fmla="*/ 1328 h 1334"/>
                  <a:gd name="T62" fmla="*/ 141 w 1144"/>
                  <a:gd name="T63" fmla="*/ 1322 h 1334"/>
                  <a:gd name="T64" fmla="*/ 1096 w 1144"/>
                  <a:gd name="T65" fmla="*/ 813 h 1334"/>
                  <a:gd name="T66" fmla="*/ 1096 w 1144"/>
                  <a:gd name="T67" fmla="*/ 813 h 1334"/>
                  <a:gd name="T68" fmla="*/ 1106 w 1144"/>
                  <a:gd name="T69" fmla="*/ 807 h 1334"/>
                  <a:gd name="T70" fmla="*/ 1116 w 1144"/>
                  <a:gd name="T71" fmla="*/ 799 h 1334"/>
                  <a:gd name="T72" fmla="*/ 1124 w 1144"/>
                  <a:gd name="T73" fmla="*/ 791 h 1334"/>
                  <a:gd name="T74" fmla="*/ 1130 w 1144"/>
                  <a:gd name="T75" fmla="*/ 781 h 1334"/>
                  <a:gd name="T76" fmla="*/ 1136 w 1144"/>
                  <a:gd name="T77" fmla="*/ 771 h 1334"/>
                  <a:gd name="T78" fmla="*/ 1140 w 1144"/>
                  <a:gd name="T79" fmla="*/ 759 h 1334"/>
                  <a:gd name="T80" fmla="*/ 1144 w 1144"/>
                  <a:gd name="T81" fmla="*/ 749 h 1334"/>
                  <a:gd name="T82" fmla="*/ 1144 w 1144"/>
                  <a:gd name="T83" fmla="*/ 737 h 1334"/>
                  <a:gd name="T84" fmla="*/ 1144 w 1144"/>
                  <a:gd name="T85" fmla="*/ 737 h 1334"/>
                  <a:gd name="T86" fmla="*/ 1144 w 1144"/>
                  <a:gd name="T87" fmla="*/ 725 h 1334"/>
                  <a:gd name="T88" fmla="*/ 1144 w 1144"/>
                  <a:gd name="T89" fmla="*/ 713 h 1334"/>
                  <a:gd name="T90" fmla="*/ 1140 w 1144"/>
                  <a:gd name="T91" fmla="*/ 701 h 1334"/>
                  <a:gd name="T92" fmla="*/ 1136 w 1144"/>
                  <a:gd name="T93" fmla="*/ 691 h 1334"/>
                  <a:gd name="T94" fmla="*/ 1130 w 1144"/>
                  <a:gd name="T95" fmla="*/ 681 h 1334"/>
                  <a:gd name="T96" fmla="*/ 1124 w 1144"/>
                  <a:gd name="T97" fmla="*/ 671 h 1334"/>
                  <a:gd name="T98" fmla="*/ 1116 w 1144"/>
                  <a:gd name="T99" fmla="*/ 661 h 1334"/>
                  <a:gd name="T100" fmla="*/ 1108 w 1144"/>
                  <a:gd name="T101" fmla="*/ 655 h 1334"/>
                  <a:gd name="T102" fmla="*/ 231 w 1144"/>
                  <a:gd name="T103" fmla="*/ 18 h 1334"/>
                  <a:gd name="T104" fmla="*/ 231 w 1144"/>
                  <a:gd name="T105" fmla="*/ 18 h 1334"/>
                  <a:gd name="T106" fmla="*/ 219 w 1144"/>
                  <a:gd name="T107" fmla="*/ 10 h 1334"/>
                  <a:gd name="T108" fmla="*/ 205 w 1144"/>
                  <a:gd name="T109" fmla="*/ 4 h 1334"/>
                  <a:gd name="T110" fmla="*/ 189 w 1144"/>
                  <a:gd name="T111" fmla="*/ 0 h 1334"/>
                  <a:gd name="T112" fmla="*/ 175 w 1144"/>
                  <a:gd name="T113" fmla="*/ 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4" h="1334">
                    <a:moveTo>
                      <a:pt x="175" y="0"/>
                    </a:moveTo>
                    <a:lnTo>
                      <a:pt x="175" y="0"/>
                    </a:lnTo>
                    <a:lnTo>
                      <a:pt x="155" y="2"/>
                    </a:lnTo>
                    <a:lnTo>
                      <a:pt x="135" y="8"/>
                    </a:lnTo>
                    <a:lnTo>
                      <a:pt x="135" y="8"/>
                    </a:lnTo>
                    <a:lnTo>
                      <a:pt x="123" y="14"/>
                    </a:lnTo>
                    <a:lnTo>
                      <a:pt x="113" y="22"/>
                    </a:lnTo>
                    <a:lnTo>
                      <a:pt x="103" y="30"/>
                    </a:lnTo>
                    <a:lnTo>
                      <a:pt x="97" y="40"/>
                    </a:lnTo>
                    <a:lnTo>
                      <a:pt x="90" y="52"/>
                    </a:lnTo>
                    <a:lnTo>
                      <a:pt x="86" y="62"/>
                    </a:lnTo>
                    <a:lnTo>
                      <a:pt x="82" y="76"/>
                    </a:lnTo>
                    <a:lnTo>
                      <a:pt x="80" y="88"/>
                    </a:lnTo>
                    <a:lnTo>
                      <a:pt x="0" y="1232"/>
                    </a:lnTo>
                    <a:lnTo>
                      <a:pt x="0" y="1232"/>
                    </a:lnTo>
                    <a:lnTo>
                      <a:pt x="0" y="1246"/>
                    </a:lnTo>
                    <a:lnTo>
                      <a:pt x="2" y="1258"/>
                    </a:lnTo>
                    <a:lnTo>
                      <a:pt x="4" y="1272"/>
                    </a:lnTo>
                    <a:lnTo>
                      <a:pt x="10" y="1282"/>
                    </a:lnTo>
                    <a:lnTo>
                      <a:pt x="16" y="1294"/>
                    </a:lnTo>
                    <a:lnTo>
                      <a:pt x="24" y="1304"/>
                    </a:lnTo>
                    <a:lnTo>
                      <a:pt x="32" y="1312"/>
                    </a:lnTo>
                    <a:lnTo>
                      <a:pt x="44" y="1320"/>
                    </a:lnTo>
                    <a:lnTo>
                      <a:pt x="44" y="1320"/>
                    </a:lnTo>
                    <a:lnTo>
                      <a:pt x="56" y="1326"/>
                    </a:lnTo>
                    <a:lnTo>
                      <a:pt x="68" y="1330"/>
                    </a:lnTo>
                    <a:lnTo>
                      <a:pt x="80" y="1334"/>
                    </a:lnTo>
                    <a:lnTo>
                      <a:pt x="91" y="1334"/>
                    </a:lnTo>
                    <a:lnTo>
                      <a:pt x="103" y="1334"/>
                    </a:lnTo>
                    <a:lnTo>
                      <a:pt x="115" y="1332"/>
                    </a:lnTo>
                    <a:lnTo>
                      <a:pt x="129" y="1328"/>
                    </a:lnTo>
                    <a:lnTo>
                      <a:pt x="141" y="1322"/>
                    </a:lnTo>
                    <a:lnTo>
                      <a:pt x="1096" y="813"/>
                    </a:lnTo>
                    <a:lnTo>
                      <a:pt x="1096" y="813"/>
                    </a:lnTo>
                    <a:lnTo>
                      <a:pt x="1106" y="807"/>
                    </a:lnTo>
                    <a:lnTo>
                      <a:pt x="1116" y="799"/>
                    </a:lnTo>
                    <a:lnTo>
                      <a:pt x="1124" y="791"/>
                    </a:lnTo>
                    <a:lnTo>
                      <a:pt x="1130" y="781"/>
                    </a:lnTo>
                    <a:lnTo>
                      <a:pt x="1136" y="771"/>
                    </a:lnTo>
                    <a:lnTo>
                      <a:pt x="1140" y="759"/>
                    </a:lnTo>
                    <a:lnTo>
                      <a:pt x="1144" y="749"/>
                    </a:lnTo>
                    <a:lnTo>
                      <a:pt x="1144" y="737"/>
                    </a:lnTo>
                    <a:lnTo>
                      <a:pt x="1144" y="737"/>
                    </a:lnTo>
                    <a:lnTo>
                      <a:pt x="1144" y="725"/>
                    </a:lnTo>
                    <a:lnTo>
                      <a:pt x="1144" y="713"/>
                    </a:lnTo>
                    <a:lnTo>
                      <a:pt x="1140" y="701"/>
                    </a:lnTo>
                    <a:lnTo>
                      <a:pt x="1136" y="691"/>
                    </a:lnTo>
                    <a:lnTo>
                      <a:pt x="1130" y="681"/>
                    </a:lnTo>
                    <a:lnTo>
                      <a:pt x="1124" y="671"/>
                    </a:lnTo>
                    <a:lnTo>
                      <a:pt x="1116" y="661"/>
                    </a:lnTo>
                    <a:lnTo>
                      <a:pt x="1108" y="655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19" y="10"/>
                    </a:lnTo>
                    <a:lnTo>
                      <a:pt x="205" y="4"/>
                    </a:lnTo>
                    <a:lnTo>
                      <a:pt x="189" y="0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A52E66A-3D75-4FD5-A650-D746C45A4C4D}"/>
                </a:ext>
              </a:extLst>
            </p:cNvPr>
            <p:cNvSpPr txBox="1"/>
            <p:nvPr/>
          </p:nvSpPr>
          <p:spPr>
            <a:xfrm>
              <a:off x="1184596" y="3452026"/>
              <a:ext cx="505099" cy="383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03</a:t>
              </a:r>
            </a:p>
          </p:txBody>
        </p:sp>
      </p:grpSp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E2485A78-DD22-4D1F-B401-49C0514E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7832"/>
            <a:ext cx="1450431" cy="7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4224</TotalTime>
  <Words>2232</Words>
  <Application>Microsoft Office PowerPoint</Application>
  <PresentationFormat>Широкоэкранный</PresentationFormat>
  <Paragraphs>630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Тема Office</vt:lpstr>
      <vt:lpstr>SROI</vt:lpstr>
      <vt:lpstr>О СЕБЕ</vt:lpstr>
      <vt:lpstr>Предыстория</vt:lpstr>
      <vt:lpstr>Задача</vt:lpstr>
      <vt:lpstr>С чего начать?</vt:lpstr>
      <vt:lpstr>С чего начать?</vt:lpstr>
      <vt:lpstr>С чего начать?</vt:lpstr>
      <vt:lpstr>С чего начать?</vt:lpstr>
      <vt:lpstr>Simplified Return on Investment</vt:lpstr>
      <vt:lpstr>Критерии</vt:lpstr>
      <vt:lpstr>Simplified Return on Investment</vt:lpstr>
      <vt:lpstr>Simplified Return on Investment</vt:lpstr>
      <vt:lpstr>Оценки критериев</vt:lpstr>
      <vt:lpstr>Simplified Return on Investment</vt:lpstr>
      <vt:lpstr>Вес критериев оценки</vt:lpstr>
      <vt:lpstr>Simplified Return on Investment</vt:lpstr>
      <vt:lpstr>Расчет SROI по критериям качества</vt:lpstr>
      <vt:lpstr>Расчет SROI по критериям эффективности</vt:lpstr>
      <vt:lpstr>Результат расчета SROI</vt:lpstr>
      <vt:lpstr>Методика оценки окупаемости SROI </vt:lpstr>
      <vt:lpstr>Методика оценки окупаемости SROI </vt:lpstr>
      <vt:lpstr>Методика оценки окупаемости SROI </vt:lpstr>
      <vt:lpstr>Методика оценки окупаемости SROI </vt:lpstr>
      <vt:lpstr>Важно!</vt:lpstr>
      <vt:lpstr>  Спасибо за внимание       www.cbgr.ru | info@cbgr.ru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SROI</dc:title>
  <dc:creator>Михаил Миронов</dc:creator>
  <cp:lastModifiedBy>Михаил Миронов</cp:lastModifiedBy>
  <cp:revision>81</cp:revision>
  <dcterms:created xsi:type="dcterms:W3CDTF">2021-03-29T13:06:16Z</dcterms:created>
  <dcterms:modified xsi:type="dcterms:W3CDTF">2021-05-20T11:14:12Z</dcterms:modified>
</cp:coreProperties>
</file>