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6" r:id="rId2"/>
    <p:sldId id="405" r:id="rId3"/>
    <p:sldId id="406" r:id="rId4"/>
    <p:sldId id="374" r:id="rId5"/>
    <p:sldId id="377" r:id="rId6"/>
    <p:sldId id="380" r:id="rId7"/>
    <p:sldId id="350" r:id="rId8"/>
    <p:sldId id="378" r:id="rId9"/>
    <p:sldId id="381" r:id="rId10"/>
    <p:sldId id="353" r:id="rId11"/>
    <p:sldId id="400" r:id="rId12"/>
    <p:sldId id="382" r:id="rId13"/>
    <p:sldId id="352" r:id="rId14"/>
    <p:sldId id="376" r:id="rId15"/>
    <p:sldId id="375" r:id="rId16"/>
    <p:sldId id="383" r:id="rId17"/>
    <p:sldId id="384" r:id="rId18"/>
    <p:sldId id="413" r:id="rId19"/>
    <p:sldId id="414" r:id="rId20"/>
    <p:sldId id="351" r:id="rId21"/>
    <p:sldId id="402" r:id="rId22"/>
    <p:sldId id="385" r:id="rId23"/>
    <p:sldId id="355" r:id="rId24"/>
    <p:sldId id="358" r:id="rId25"/>
    <p:sldId id="307" r:id="rId26"/>
    <p:sldId id="370" r:id="rId27"/>
    <p:sldId id="391" r:id="rId28"/>
    <p:sldId id="403" r:id="rId29"/>
    <p:sldId id="415" r:id="rId30"/>
    <p:sldId id="392" r:id="rId31"/>
    <p:sldId id="364" r:id="rId32"/>
    <p:sldId id="393" r:id="rId33"/>
    <p:sldId id="398" r:id="rId34"/>
    <p:sldId id="397" r:id="rId35"/>
    <p:sldId id="366" r:id="rId36"/>
    <p:sldId id="394" r:id="rId37"/>
    <p:sldId id="395" r:id="rId38"/>
    <p:sldId id="367" r:id="rId39"/>
    <p:sldId id="404" r:id="rId40"/>
    <p:sldId id="416" r:id="rId41"/>
    <p:sldId id="417" r:id="rId42"/>
    <p:sldId id="418" r:id="rId43"/>
    <p:sldId id="421" r:id="rId44"/>
    <p:sldId id="420" r:id="rId45"/>
    <p:sldId id="389" r:id="rId46"/>
    <p:sldId id="388" r:id="rId47"/>
    <p:sldId id="422" r:id="rId48"/>
    <p:sldId id="423" r:id="rId49"/>
    <p:sldId id="426" r:id="rId50"/>
    <p:sldId id="427" r:id="rId51"/>
    <p:sldId id="311" r:id="rId52"/>
    <p:sldId id="429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264B4EB-CBC6-4B45-86F1-1AC64BD3CE0F}">
          <p14:sldIdLst>
            <p14:sldId id="256"/>
          </p14:sldIdLst>
        </p14:section>
        <p14:section name="Привет" id="{25A067BA-0BCF-4D4F-B545-5A0E3C3D6206}">
          <p14:sldIdLst>
            <p14:sldId id="405"/>
            <p14:sldId id="406"/>
            <p14:sldId id="374"/>
            <p14:sldId id="377"/>
          </p14:sldIdLst>
        </p14:section>
        <p14:section name="О чем речь" id="{FDD4CEC0-17F3-49C9-95CC-E3A4275A7896}">
          <p14:sldIdLst>
            <p14:sldId id="380"/>
            <p14:sldId id="350"/>
            <p14:sldId id="378"/>
          </p14:sldIdLst>
        </p14:section>
        <p14:section name="Где мы" id="{E77240DD-C72E-4706-8C25-19550B76B6AE}">
          <p14:sldIdLst>
            <p14:sldId id="381"/>
            <p14:sldId id="353"/>
            <p14:sldId id="400"/>
          </p14:sldIdLst>
        </p14:section>
        <p14:section name="С кем мы?" id="{598F600C-2ADE-4D54-8CD7-F86AE90E1A2E}">
          <p14:sldIdLst>
            <p14:sldId id="382"/>
            <p14:sldId id="352"/>
            <p14:sldId id="376"/>
            <p14:sldId id="375"/>
          </p14:sldIdLst>
        </p14:section>
        <p14:section name="Раздел без заголовка" id="{4ACF0C9F-A50C-452E-8491-43E939365BD5}">
          <p14:sldIdLst>
            <p14:sldId id="383"/>
            <p14:sldId id="384"/>
            <p14:sldId id="413"/>
            <p14:sldId id="414"/>
            <p14:sldId id="351"/>
            <p14:sldId id="402"/>
            <p14:sldId id="385"/>
          </p14:sldIdLst>
        </p14:section>
        <p14:section name="Архитектор внутри" id="{CFD3C364-67EF-48BF-AB32-2BE75B05F2D6}">
          <p14:sldIdLst>
            <p14:sldId id="355"/>
            <p14:sldId id="358"/>
            <p14:sldId id="307"/>
            <p14:sldId id="370"/>
            <p14:sldId id="391"/>
            <p14:sldId id="403"/>
            <p14:sldId id="415"/>
            <p14:sldId id="392"/>
            <p14:sldId id="364"/>
            <p14:sldId id="393"/>
            <p14:sldId id="398"/>
            <p14:sldId id="397"/>
            <p14:sldId id="366"/>
            <p14:sldId id="394"/>
            <p14:sldId id="395"/>
            <p14:sldId id="367"/>
            <p14:sldId id="404"/>
            <p14:sldId id="416"/>
          </p14:sldIdLst>
        </p14:section>
        <p14:section name="Всё получится" id="{365B926C-AB0D-4E8A-AA4A-65DB4E7AB41A}">
          <p14:sldIdLst>
            <p14:sldId id="417"/>
            <p14:sldId id="418"/>
            <p14:sldId id="421"/>
            <p14:sldId id="420"/>
          </p14:sldIdLst>
        </p14:section>
        <p14:section name="Ещё разок" id="{4A2AE3EB-DC60-4F77-B081-83DB3F8E726A}">
          <p14:sldIdLst>
            <p14:sldId id="389"/>
            <p14:sldId id="388"/>
          </p14:sldIdLst>
        </p14:section>
        <p14:section name="И напоследок" id="{6258EDBA-3505-47B4-A449-14D9618580E2}">
          <p14:sldIdLst>
            <p14:sldId id="422"/>
            <p14:sldId id="423"/>
            <p14:sldId id="426"/>
            <p14:sldId id="427"/>
          </p14:sldIdLst>
        </p14:section>
        <p14:section name="Конец!" id="{F4F5FAAF-7674-4598-B45C-655938729926}">
          <p14:sldIdLst>
            <p14:sldId id="311"/>
            <p14:sldId id="4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xim Shalomovich" initials="MS" lastIdx="1" clrIdx="0">
    <p:extLst>
      <p:ext uri="{19B8F6BF-5375-455C-9EA6-DF929625EA0E}">
        <p15:presenceInfo xmlns:p15="http://schemas.microsoft.com/office/powerpoint/2012/main" userId="1a012aa71ef04e8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0000"/>
    <a:srgbClr val="09B34D"/>
    <a:srgbClr val="38C13E"/>
    <a:srgbClr val="E1F609"/>
    <a:srgbClr val="FF9D00"/>
    <a:srgbClr val="B7D3B6"/>
    <a:srgbClr val="66D263"/>
    <a:srgbClr val="17A025"/>
    <a:srgbClr val="9BBB59"/>
    <a:srgbClr val="3E67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375" autoAdjust="0"/>
    <p:restoredTop sz="66163" autoAdjust="0"/>
  </p:normalViewPr>
  <p:slideViewPr>
    <p:cSldViewPr>
      <p:cViewPr varScale="1">
        <p:scale>
          <a:sx n="76" d="100"/>
          <a:sy n="76" d="100"/>
        </p:scale>
        <p:origin x="225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61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2AB1C-F2BE-415F-A99D-9897276A48AE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61F34-2AA1-4893-8EEE-348CFAF38A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598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74F7E-2A86-46E1-81F3-1D7CB250E9E6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CBB6D-3102-4938-A0BE-C73099B699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319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u-RU" baseline="0" dirty="0" smtClean="0"/>
              <a:t>Не буду в рассказывать о типичной для наших проектов </a:t>
            </a:r>
            <a:r>
              <a:rPr lang="ru-RU" baseline="0" dirty="0" err="1" smtClean="0"/>
              <a:t>этапности</a:t>
            </a:r>
            <a:r>
              <a:rPr lang="ru-RU" baseline="0" dirty="0" smtClean="0"/>
              <a:t> работ, а вместо этого обозначу определяющие моменты, которые характеризуют наш текущий этап работ.   </a:t>
            </a:r>
          </a:p>
          <a:p>
            <a:pPr>
              <a:buFont typeface="Arial" charset="0"/>
              <a:buNone/>
            </a:pPr>
            <a:r>
              <a:rPr lang="ru-RU" baseline="0" dirty="0" smtClean="0"/>
              <a:t>Требования – функциональные (набор функций Системы и основные требования к ним) и нефункциональные (показатели производительности, надежности Системы, требования ИБ, к сопровождению и пр.)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028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u-RU" dirty="0" smtClean="0"/>
              <a:t>Переходим к знакомству с остальными главными</a:t>
            </a:r>
            <a:r>
              <a:rPr lang="ru-RU" baseline="0" dirty="0" smtClean="0"/>
              <a:t> персонажами, ведь наш условный архитектор решений систему без них не выпустит.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4421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3795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 smtClean="0"/>
          </a:p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0366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u-RU" dirty="0" smtClean="0"/>
              <a:t>Вот компания какая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751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u-RU" dirty="0" smtClean="0"/>
              <a:t>Знакомство</a:t>
            </a:r>
            <a:r>
              <a:rPr lang="ru-RU" baseline="0" dirty="0" smtClean="0"/>
              <a:t> с условной командой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4506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Слайд о типовом «процессе»:</a:t>
            </a:r>
          </a:p>
          <a:p>
            <a:pPr marL="628650" lvl="1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Аналитик пишет требования (спецификации)</a:t>
            </a:r>
          </a:p>
          <a:p>
            <a:pPr marL="1085850" lvl="2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Удовлетворить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требования заказчика</a:t>
            </a:r>
          </a:p>
          <a:p>
            <a:pPr marL="1085850" lvl="2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Написать реализуемые алгоритмы (разработчик сможет запрограммировать)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28650" lvl="1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Разработчик пишет код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Запрограммировать с учетом существующих архитектурных решений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28650" lvl="1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Повторить до получения системы</a:t>
            </a:r>
          </a:p>
          <a:p>
            <a:pPr marL="171450" lvl="0" indent="-171450" algn="l" defTabSz="914400" rtl="0" eaLnBrk="1" latinLnBrk="0" hangingPunct="1">
              <a:buFont typeface="Arial" panose="020B0604020202020204" pitchFamily="34" charset="0"/>
              <a:buChar char="•"/>
            </a:pP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lvl="0" indent="-171450" algn="l" defTabSz="914400" rtl="0" eaLnBrk="1" latinLnBrk="0" hangingPunct="1">
              <a:buFont typeface="Arial" panose="020B0604020202020204" pitchFamily="34" charset="0"/>
              <a:buChar char="•"/>
            </a:pP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lvl="0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Архитектор выступает в роли консультанта - он сидит сбоку, он всё уже сделал, ТР есть. Идеальный процесс.</a:t>
            </a:r>
          </a:p>
          <a:p>
            <a:pPr marL="171450" lvl="0" indent="-171450" algn="l" defTabSz="914400" rtl="0" eaLnBrk="1" latinLnBrk="0" hangingPunct="1">
              <a:buFont typeface="Arial" panose="020B0604020202020204" pitchFamily="34" charset="0"/>
              <a:buChar char="•"/>
            </a:pP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lvl="0" indent="-171450" algn="l" defTabSz="914400" rtl="0" eaLnBrk="1" latinLnBrk="0" hangingPunct="1">
              <a:buFont typeface="Arial" panose="020B0604020202020204" pitchFamily="34" charset="0"/>
              <a:buChar char="•"/>
            </a:pP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 algn="l" defTabSz="914400" rtl="0" eaLnBrk="1" latinLnBrk="0" hangingPunct="1">
              <a:buFont typeface="Arial" panose="020B0604020202020204" pitchFamily="34" charset="0"/>
              <a:buNone/>
            </a:pP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принципе, на небольших, а тем более типовых проектах, такой подход сработает – достаточно иметь грамотного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тимлида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lvl="0" indent="0" algn="l" defTabSz="914400" rtl="0" eaLnBrk="1" latinLnBrk="0" hangingPunct="1">
              <a:buFont typeface="Arial" panose="020B0604020202020204" pitchFamily="34" charset="0"/>
              <a:buNone/>
            </a:pP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 на крупных проектах как правило такая схема приводит к проблемам.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2792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u-RU" baseline="0" dirty="0" smtClean="0"/>
              <a:t>1 – нужна доработка решений при получении более детальных требований от Заказчика</a:t>
            </a:r>
          </a:p>
          <a:p>
            <a:pPr>
              <a:buFont typeface="Arial" charset="0"/>
              <a:buNone/>
            </a:pPr>
            <a:r>
              <a:rPr lang="ru-RU" baseline="0" dirty="0" smtClean="0"/>
              <a:t>2 – нужна переработка технических решений</a:t>
            </a:r>
            <a:r>
              <a:rPr lang="en-US" baseline="0" dirty="0" smtClean="0"/>
              <a:t>, </a:t>
            </a:r>
            <a:r>
              <a:rPr lang="ru-RU" baseline="0" dirty="0" smtClean="0"/>
              <a:t>меняются кадры</a:t>
            </a:r>
          </a:p>
          <a:p>
            <a:pPr>
              <a:buFont typeface="Arial" charset="0"/>
              <a:buNone/>
            </a:pPr>
            <a:r>
              <a:rPr lang="ru-RU" baseline="0" dirty="0" smtClean="0"/>
              <a:t>3 – само по себе не проблема, но усложняет ситуацию за счет высокой вероятности информационного разрыва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6367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lvl="0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реальности</a:t>
            </a:r>
          </a:p>
          <a:p>
            <a:pPr marL="628650" lvl="1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Аналитик, работая с заказчиком, использует изменённые требования</a:t>
            </a:r>
          </a:p>
          <a:p>
            <a:pPr marL="628650" lvl="1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Разработчик программирует всё, что может запрограммировать – архитектура неактуальна</a:t>
            </a:r>
          </a:p>
          <a:p>
            <a:pPr marL="1085850" lvl="2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Разработчик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решает каждый раз конкретную задачу и не видит решение целиком заранее</a:t>
            </a:r>
          </a:p>
          <a:p>
            <a:pPr marL="1085850" lvl="2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есть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тимлид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он всё равно владеет ограниченной информацией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Архитектура для разработчика в такой ситуации – всего лишь устаревшая документация</a:t>
            </a:r>
          </a:p>
          <a:p>
            <a:pPr marL="628650" lvl="1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Аналитику всё сложнее делать реализуемые постановки, потому что состояние системы не соответствует ожидаемому, а общение с разработчиком требует большой технической подкованности</a:t>
            </a:r>
          </a:p>
          <a:p>
            <a:pPr marL="628650" lvl="1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Аналитик за счет тесного общения с разработчиком пытается облегчить ему жизнь и использует «понятные разработчику» термины, в том числе порой даже куски кода. А бывает даже, что они непонятны и самому аналитику.</a:t>
            </a:r>
          </a:p>
          <a:p>
            <a:pPr marL="628650" lvl="1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Два варианта – либо разработчик принципиальный и затягивается передача постановки, либо разработчик берет всё как есть и растёт технический долг, постепенно дестабилизируя систему</a:t>
            </a:r>
          </a:p>
          <a:p>
            <a:pPr marL="628650" lvl="1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Архитектор всех достаёт вопросами и руганью, блокирует задачи, нервируя менеджеров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2911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lvl="0" indent="-171450" algn="l" defTabSz="914400" rtl="0" eaLnBrk="1" latinLnBrk="0" hangingPunct="1">
              <a:buFont typeface="Arial" panose="020B0604020202020204" pitchFamily="34" charset="0"/>
              <a:buChar char="•"/>
            </a:pP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114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dirty="0" smtClean="0"/>
              <a:t>На слайде</a:t>
            </a:r>
            <a:r>
              <a:rPr lang="ru-RU" baseline="0" dirty="0" smtClean="0"/>
              <a:t> представление докладчиков.</a:t>
            </a:r>
          </a:p>
          <a:p>
            <a:pPr>
              <a:buFont typeface="Arial" charset="0"/>
              <a:buNone/>
            </a:pPr>
            <a:r>
              <a:rPr lang="ru-RU" baseline="0" dirty="0" smtClean="0"/>
              <a:t>Основной акцент надо сделать на то, что наша команда занимается собственно архитектурой ИТ-решений в проектах, коммуникативными задачами (выстраивание взаимодействия, решение проблем, немного управления), постановкой процессов и инструментов для ИТ-проектов (в основном – в части анализа и архитектуры, иногда – для разработки и тестирования)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Как</a:t>
            </a:r>
            <a:r>
              <a:rPr lang="ru-RU" baseline="0" dirty="0" smtClean="0"/>
              <a:t> мы дружим с аналитиками, и самое главное - как аналитики тоже стали с нами понемногу дружить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0733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lvl="0" indent="-171450" algn="l" defTabSz="914400" rtl="0" eaLnBrk="1" latinLnBrk="0" hangingPunct="1">
              <a:buFont typeface="Arial" panose="020B0604020202020204" pitchFamily="34" charset="0"/>
              <a:buChar char="•"/>
            </a:pP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243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lvl="0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Почему это плохо</a:t>
            </a:r>
          </a:p>
          <a:p>
            <a:pPr marL="628650" lvl="1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Результат не соответствует проекту</a:t>
            </a:r>
          </a:p>
          <a:p>
            <a:pPr marL="628650" lvl="1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Результат нарушает требования качества</a:t>
            </a:r>
          </a:p>
          <a:p>
            <a:pPr marL="628650" lvl="1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Происходят задержки сроков</a:t>
            </a:r>
          </a:p>
          <a:p>
            <a:pPr marL="628650" lvl="1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 ругаются и не понимают друг друга</a:t>
            </a:r>
          </a:p>
          <a:p>
            <a:pPr>
              <a:buFont typeface="Arial" charset="0"/>
              <a:buNone/>
            </a:pPr>
            <a:endParaRPr lang="ru-RU" sz="10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0904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3661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 algn="l" defTabSz="914400" rtl="0" eaLnBrk="1" latinLnBrk="0" hangingPunct="1">
              <a:buFont typeface="Arial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Слайд про то, какой целевой процесс разработки с архитектором мы решили построить:</a:t>
            </a:r>
          </a:p>
          <a:p>
            <a:pPr marL="914400" lvl="1" indent="-457200" algn="l" defTabSz="914400" rtl="0" eaLnBrk="1" latinLnBrk="0" hangingPunct="1">
              <a:buFont typeface="Arial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Аналитик отвечает за функциональные требования, их детализацию и превращение в ФС</a:t>
            </a:r>
          </a:p>
          <a:p>
            <a:pPr marL="914400" lvl="1" indent="-457200" algn="l" defTabSz="914400" rtl="0" eaLnBrk="1" latinLnBrk="0" hangingPunct="1">
              <a:buFont typeface="Arial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Архитектор отвечает за:</a:t>
            </a:r>
          </a:p>
          <a:p>
            <a:pPr marL="1371600" lvl="2" indent="-457200" algn="l" defTabSz="914400" rtl="0" eaLnBrk="1" latinLnBrk="0" hangingPunct="1">
              <a:buFont typeface="Arial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Контроль того, что ФС не нарушает архитектуру</a:t>
            </a:r>
          </a:p>
          <a:p>
            <a:pPr marL="1371600" lvl="2" indent="-457200" algn="l" defTabSz="914400" rtl="0" eaLnBrk="1" latinLnBrk="0" hangingPunct="1">
              <a:buFont typeface="Arial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Формирование дизайна (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SD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для ФС</a:t>
            </a:r>
          </a:p>
          <a:p>
            <a:pPr marL="914400" lvl="1" indent="-457200" algn="l" defTabSz="914400" rtl="0" eaLnBrk="1" latinLnBrk="0" hangingPunct="1">
              <a:buFont typeface="Arial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Разработчик отвечает за прием спецификации ФС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дизайн и разработку кода</a:t>
            </a:r>
          </a:p>
          <a:p>
            <a:pPr>
              <a:buFont typeface="Arial" charset="0"/>
              <a:buNone/>
            </a:pP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7862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доклад уже можно было бы закончить, но не все так просто…</a:t>
            </a:r>
          </a:p>
          <a:p>
            <a:pPr>
              <a:buFont typeface="Arial" charset="0"/>
              <a:buNone/>
            </a:pPr>
            <a:r>
              <a:rPr lang="ru-RU" dirty="0" smtClean="0"/>
              <a:t>Наш</a:t>
            </a:r>
            <a:r>
              <a:rPr lang="ru-RU" baseline="0" dirty="0" smtClean="0"/>
              <a:t> менеджер, без поддержки которого этого всего не случилось бы, сильно занервничал.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0785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1447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 algn="l" defTabSz="914400" rtl="0" eaLnBrk="1" latinLnBrk="0" hangingPunct="1">
              <a:buFont typeface="Arial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Слайд про то, какой целевой процесс разработки с архитектором мы решили построить:</a:t>
            </a:r>
          </a:p>
          <a:p>
            <a:pPr marL="914400" lvl="1" indent="-457200" algn="l" defTabSz="914400" rtl="0" eaLnBrk="1" latinLnBrk="0" hangingPunct="1">
              <a:buFont typeface="Arial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Аналитик отвечает за функциональные требования, их детализацию и превращение в ФС</a:t>
            </a:r>
          </a:p>
          <a:p>
            <a:pPr marL="914400" lvl="1" indent="-457200" algn="l" defTabSz="914400" rtl="0" eaLnBrk="1" latinLnBrk="0" hangingPunct="1">
              <a:buFont typeface="Arial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Архитектор отвечает за:</a:t>
            </a:r>
          </a:p>
          <a:p>
            <a:pPr marL="1371600" lvl="2" indent="-457200" algn="l" defTabSz="914400" rtl="0" eaLnBrk="1" latinLnBrk="0" hangingPunct="1">
              <a:buFont typeface="Arial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Контроль того, что ФС не нарушает архитектуру</a:t>
            </a:r>
          </a:p>
          <a:p>
            <a:pPr marL="1371600" lvl="2" indent="-457200" algn="l" defTabSz="914400" rtl="0" eaLnBrk="1" latinLnBrk="0" hangingPunct="1">
              <a:buFont typeface="Arial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Формирование дизайна (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SD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для ФС</a:t>
            </a:r>
          </a:p>
          <a:p>
            <a:pPr marL="914400" lvl="1" indent="-457200" algn="l" defTabSz="914400" rtl="0" eaLnBrk="1" latinLnBrk="0" hangingPunct="1">
              <a:buFont typeface="Arial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Разработчик отвечает за прием спецификации ФС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дизайн и разработку кода</a:t>
            </a:r>
          </a:p>
          <a:p>
            <a:pPr>
              <a:buFont typeface="Arial" charset="0"/>
              <a:buNone/>
            </a:pP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7912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 algn="l" defTabSz="914400" rtl="0" eaLnBrk="1" latinLnBrk="0" hangingPunct="1">
              <a:buFont typeface="Arial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Слайд про то, какой целевой процесс разработки с архитектором мы решили построить:</a:t>
            </a:r>
          </a:p>
          <a:p>
            <a:pPr marL="914400" lvl="1" indent="-457200" algn="l" defTabSz="914400" rtl="0" eaLnBrk="1" latinLnBrk="0" hangingPunct="1">
              <a:buFont typeface="Arial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Аналитик отвечает за функциональные требования, их детализацию и превращение в ФС</a:t>
            </a:r>
          </a:p>
          <a:p>
            <a:pPr marL="914400" lvl="1" indent="-457200" algn="l" defTabSz="914400" rtl="0" eaLnBrk="1" latinLnBrk="0" hangingPunct="1">
              <a:buFont typeface="Arial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Архитектор отвечает за:</a:t>
            </a:r>
          </a:p>
          <a:p>
            <a:pPr marL="1371600" lvl="2" indent="-457200" algn="l" defTabSz="914400" rtl="0" eaLnBrk="1" latinLnBrk="0" hangingPunct="1">
              <a:buFont typeface="Arial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Контроль того, что ФС не нарушает архитектуру</a:t>
            </a:r>
          </a:p>
          <a:p>
            <a:pPr marL="1371600" lvl="2" indent="-457200" algn="l" defTabSz="914400" rtl="0" eaLnBrk="1" latinLnBrk="0" hangingPunct="1">
              <a:buFont typeface="Arial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Формирование дизайна (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SD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для ФС</a:t>
            </a:r>
          </a:p>
          <a:p>
            <a:pPr marL="914400" lvl="1" indent="-457200" algn="l" defTabSz="914400" rtl="0" eaLnBrk="1" latinLnBrk="0" hangingPunct="1">
              <a:buFont typeface="Arial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Разработчик отвечает за прием спецификации ФС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дизайн и разработку кода</a:t>
            </a:r>
          </a:p>
          <a:p>
            <a:pPr>
              <a:buFont typeface="Arial" charset="0"/>
              <a:buNone/>
            </a:pP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0612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884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u-RU" dirty="0" smtClean="0"/>
              <a:t>Итак, знакомьтесь – один</a:t>
            </a:r>
            <a:r>
              <a:rPr lang="ru-RU" baseline="0" dirty="0" smtClean="0"/>
              <a:t> из </a:t>
            </a:r>
            <a:r>
              <a:rPr lang="ru-RU" dirty="0" smtClean="0"/>
              <a:t>главных</a:t>
            </a:r>
            <a:r>
              <a:rPr lang="ru-RU" baseline="0" dirty="0" smtClean="0"/>
              <a:t> персонажей нашей секции на ближайшие 30-ти минут.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4820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Примеры</a:t>
            </a:r>
            <a:r>
              <a:rPr lang="ru-RU" baseline="0" dirty="0" smtClean="0"/>
              <a:t> для аналитического </a:t>
            </a:r>
            <a:r>
              <a:rPr lang="ru-RU" baseline="0" dirty="0" err="1" smtClean="0"/>
              <a:t>фреймворка</a:t>
            </a:r>
            <a:r>
              <a:rPr lang="ru-RU" baseline="0" dirty="0" smtClean="0"/>
              <a:t> - </a:t>
            </a:r>
            <a:r>
              <a:rPr lang="ru-RU" dirty="0" smtClean="0"/>
              <a:t>обработка ошибок и </a:t>
            </a:r>
            <a:r>
              <a:rPr lang="ru-RU" dirty="0" err="1" smtClean="0"/>
              <a:t>кроссистемная</a:t>
            </a:r>
            <a:r>
              <a:rPr lang="ru-RU" dirty="0" smtClean="0"/>
              <a:t> функциональность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Совместная работа и разделение зон ответственности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dirty="0" smtClean="0"/>
              <a:t>Общеприменимый</a:t>
            </a:r>
            <a:r>
              <a:rPr lang="ru-RU" baseline="0" dirty="0" smtClean="0"/>
              <a:t> пример про встречу аналитика с заказчиком – архитектор скажет спасибо и предложит решение </a:t>
            </a:r>
            <a:endParaRPr lang="ru-RU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2578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Примеры</a:t>
            </a:r>
            <a:r>
              <a:rPr lang="ru-RU" baseline="0" dirty="0" smtClean="0"/>
              <a:t> для аналитического </a:t>
            </a:r>
            <a:r>
              <a:rPr lang="ru-RU" baseline="0" dirty="0" err="1" smtClean="0"/>
              <a:t>фреймворка</a:t>
            </a:r>
            <a:r>
              <a:rPr lang="ru-RU" baseline="0" dirty="0" smtClean="0"/>
              <a:t> - </a:t>
            </a:r>
            <a:r>
              <a:rPr lang="ru-RU" dirty="0" smtClean="0"/>
              <a:t>обработка ошибок и </a:t>
            </a:r>
            <a:r>
              <a:rPr lang="ru-RU" dirty="0" err="1" smtClean="0"/>
              <a:t>кроссистемная</a:t>
            </a:r>
            <a:r>
              <a:rPr lang="ru-RU" dirty="0" smtClean="0"/>
              <a:t> функциональность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В первую очередь совместная</a:t>
            </a:r>
            <a:r>
              <a:rPr lang="ru-RU" baseline="0" dirty="0" smtClean="0"/>
              <a:t> работа начинается с совместного планирования: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baseline="0" dirty="0" smtClean="0"/>
              <a:t>Отталкивалось от совместной декомпозиции на варианты использования, выстраиванию зависимости и определения итеративности их разработки</a:t>
            </a:r>
            <a:endParaRPr lang="ru-RU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Интересные эффекты неожиданные от</a:t>
            </a:r>
            <a:r>
              <a:rPr lang="ru-RU" baseline="0" dirty="0" smtClean="0"/>
              <a:t> совместной работы:</a:t>
            </a:r>
            <a:endParaRPr lang="ru-RU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dirty="0" smtClean="0"/>
              <a:t>Совместная работа и разделение зон ответственности, повышение</a:t>
            </a:r>
            <a:r>
              <a:rPr lang="ru-RU" baseline="0" dirty="0" smtClean="0"/>
              <a:t> внутреннего чувства ответственности</a:t>
            </a:r>
            <a:endParaRPr lang="ru-RU" dirty="0" smtClean="0"/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ru-RU" dirty="0" smtClean="0"/>
              <a:t>Общеприменимый</a:t>
            </a:r>
            <a:r>
              <a:rPr lang="ru-RU" baseline="0" dirty="0" smtClean="0"/>
              <a:t> пример про встречу аналитика с заказчиком – архитектор скажет спасибо и предложит решение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7274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 algn="l" defTabSz="914400" rtl="0" eaLnBrk="1" latinLnBrk="0" hangingPunct="1">
              <a:buFont typeface="Arial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Слайд про то, какой целевой процесс разработки с архитектором мы решили построить:</a:t>
            </a:r>
          </a:p>
          <a:p>
            <a:pPr marL="914400" lvl="1" indent="-457200" algn="l" defTabSz="914400" rtl="0" eaLnBrk="1" latinLnBrk="0" hangingPunct="1">
              <a:buFont typeface="Arial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Аналитик отвечает за функциональные требования, их детализацию и превращение в ФС</a:t>
            </a:r>
          </a:p>
          <a:p>
            <a:pPr marL="914400" lvl="1" indent="-457200" algn="l" defTabSz="914400" rtl="0" eaLnBrk="1" latinLnBrk="0" hangingPunct="1">
              <a:buFont typeface="Arial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Архитектор отвечает за:</a:t>
            </a:r>
          </a:p>
          <a:p>
            <a:pPr marL="1371600" lvl="2" indent="-457200" algn="l" defTabSz="914400" rtl="0" eaLnBrk="1" latinLnBrk="0" hangingPunct="1">
              <a:buFont typeface="Arial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Контроль того, что ФС не нарушает архитектуру</a:t>
            </a:r>
          </a:p>
          <a:p>
            <a:pPr marL="1371600" lvl="2" indent="-457200" algn="l" defTabSz="914400" rtl="0" eaLnBrk="1" latinLnBrk="0" hangingPunct="1">
              <a:buFont typeface="Arial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Формирование дизайна (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SD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для ФС</a:t>
            </a:r>
          </a:p>
          <a:p>
            <a:pPr marL="914400" lvl="1" indent="-457200" algn="l" defTabSz="914400" rtl="0" eaLnBrk="1" latinLnBrk="0" hangingPunct="1">
              <a:buFont typeface="Arial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Разработчик отвечает за прием спецификации ФС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дизайн и разработку кода</a:t>
            </a:r>
          </a:p>
          <a:p>
            <a:pPr>
              <a:buFont typeface="Arial" charset="0"/>
              <a:buNone/>
            </a:pP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1592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 algn="l" defTabSz="914400" rtl="0" eaLnBrk="1" latinLnBrk="0" hangingPunct="1">
              <a:buFont typeface="Arial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Слайд про то, какой целевой процесс разработки с архитектором мы решили построить:</a:t>
            </a:r>
          </a:p>
          <a:p>
            <a:pPr marL="914400" lvl="1" indent="-457200" algn="l" defTabSz="914400" rtl="0" eaLnBrk="1" latinLnBrk="0" hangingPunct="1">
              <a:buFont typeface="Arial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Аналитик отвечает за функциональные требования, их детализацию и превращение в ФС</a:t>
            </a:r>
          </a:p>
          <a:p>
            <a:pPr marL="914400" lvl="1" indent="-457200" algn="l" defTabSz="914400" rtl="0" eaLnBrk="1" latinLnBrk="0" hangingPunct="1">
              <a:buFont typeface="Arial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Архитектор отвечает за:</a:t>
            </a:r>
          </a:p>
          <a:p>
            <a:pPr marL="1371600" lvl="2" indent="-457200" algn="l" defTabSz="914400" rtl="0" eaLnBrk="1" latinLnBrk="0" hangingPunct="1">
              <a:buFont typeface="Arial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Контроль того, что ФС не нарушает архитектуру</a:t>
            </a:r>
          </a:p>
          <a:p>
            <a:pPr marL="1371600" lvl="2" indent="-457200" algn="l" defTabSz="914400" rtl="0" eaLnBrk="1" latinLnBrk="0" hangingPunct="1">
              <a:buFont typeface="Arial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Формирование дизайна (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SD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для ФС</a:t>
            </a:r>
          </a:p>
          <a:p>
            <a:pPr marL="914400" lvl="1" indent="-457200" algn="l" defTabSz="914400" rtl="0" eaLnBrk="1" latinLnBrk="0" hangingPunct="1">
              <a:buFont typeface="Arial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Разработчик отвечает за прием спецификации ФС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дизайн и разработку кода</a:t>
            </a:r>
          </a:p>
          <a:p>
            <a:pPr>
              <a:buFont typeface="Arial" charset="0"/>
              <a:buNone/>
            </a:pP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7660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u-RU" dirty="0" smtClean="0"/>
              <a:t>А потом мы решили, что</a:t>
            </a:r>
            <a:r>
              <a:rPr lang="ru-RU" baseline="0" dirty="0" smtClean="0"/>
              <a:t> больше не нужны, потому что ФС становятся слишком детальными и не трогают архитектуру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0505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05844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7251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64913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Аналитик может делать отдельные ФС, если для них уже есть SD, и он не меняется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Архитектор и аналитик работают вместе, вместо того, чтобы иметь кучу циклов критики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Помогает избежать токсичного поведения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С правильной </a:t>
            </a:r>
            <a:r>
              <a:rPr lang="ru-RU" dirty="0" err="1" smtClean="0"/>
              <a:t>релизной</a:t>
            </a:r>
            <a:r>
              <a:rPr lang="ru-RU" dirty="0" smtClean="0"/>
              <a:t> политикой можно минимизировать вовлечение архитектора без потери качества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83303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Аналитик может делать отдельные ФС, если для них уже есть SD, и он не меняется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Архитектор и аналитик работают вместе, вместо того, чтобы иметь кучу циклов критики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Помогает избежать токсичного поведения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 smtClean="0"/>
              <a:t>С правильной </a:t>
            </a:r>
            <a:r>
              <a:rPr lang="ru-RU" dirty="0" err="1" smtClean="0"/>
              <a:t>релизной</a:t>
            </a:r>
            <a:r>
              <a:rPr lang="ru-RU" dirty="0" smtClean="0"/>
              <a:t> политикой можно минимизировать вовлечение архитектора без потери качества</a:t>
            </a:r>
          </a:p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862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u-RU" dirty="0" smtClean="0"/>
              <a:t>Я</a:t>
            </a:r>
            <a:r>
              <a:rPr lang="ru-RU" baseline="0" dirty="0" smtClean="0"/>
              <a:t> расскажу о нашем опыте </a:t>
            </a:r>
            <a:endParaRPr lang="ru-RU" dirty="0" smtClean="0"/>
          </a:p>
          <a:p>
            <a:pPr>
              <a:buFont typeface="Arial" charset="0"/>
              <a:buNone/>
            </a:pPr>
            <a:endParaRPr lang="ru-RU" dirty="0" smtClean="0"/>
          </a:p>
          <a:p>
            <a:pPr>
              <a:buFont typeface="Arial" charset="0"/>
              <a:buNone/>
            </a:pPr>
            <a:endParaRPr lang="ru-RU" dirty="0" smtClean="0"/>
          </a:p>
          <a:p>
            <a:pPr>
              <a:buFont typeface="Arial" charset="0"/>
              <a:buNone/>
            </a:pPr>
            <a:r>
              <a:rPr lang="ru-RU" dirty="0" smtClean="0"/>
              <a:t>Данный доклад является:</a:t>
            </a:r>
          </a:p>
          <a:p>
            <a:pPr marL="228600" indent="-228600">
              <a:buFont typeface="Arial" charset="0"/>
              <a:buAutoNum type="arabicPeriod"/>
            </a:pPr>
            <a:r>
              <a:rPr lang="ru-RU" dirty="0" smtClean="0"/>
              <a:t>Рассказом о собственном опыте нашей</a:t>
            </a:r>
            <a:r>
              <a:rPr lang="ru-RU" baseline="0" dirty="0" smtClean="0"/>
              <a:t> команды. Способ поделиться с коллегами граблями, на которые мы наступали</a:t>
            </a:r>
          </a:p>
          <a:p>
            <a:pPr marL="228600" indent="-228600">
              <a:buFont typeface="Arial" charset="0"/>
              <a:buAutoNum type="arabicPeriod"/>
            </a:pPr>
            <a:r>
              <a:rPr lang="ru-RU" baseline="0" dirty="0" err="1" smtClean="0"/>
              <a:t>Шарингом</a:t>
            </a:r>
            <a:r>
              <a:rPr lang="ru-RU" baseline="0" dirty="0" smtClean="0"/>
              <a:t> наших рецептов, как мы обходили грабли – или залечивали раны. Возможно, способы очевидные (даже скорее всего), но собрать их в одном месте будет не лишним</a:t>
            </a:r>
          </a:p>
          <a:p>
            <a:pPr marL="228600" indent="-228600">
              <a:buFont typeface="Arial" charset="0"/>
              <a:buAutoNum type="arabicPeriod"/>
            </a:pPr>
            <a:r>
              <a:rPr lang="ru-RU" baseline="0" dirty="0" smtClean="0"/>
              <a:t>Предметом для обсуждения и обмена мнениями</a:t>
            </a:r>
          </a:p>
          <a:p>
            <a:pPr marL="228600" indent="-228600">
              <a:buFont typeface="Arial" charset="0"/>
              <a:buAutoNum type="arabicPeriod"/>
            </a:pPr>
            <a:endParaRPr lang="ru-RU" baseline="0" dirty="0" smtClean="0"/>
          </a:p>
          <a:p>
            <a:pPr marL="0" indent="0">
              <a:buFont typeface="Arial" charset="0"/>
              <a:buNone/>
            </a:pPr>
            <a:r>
              <a:rPr lang="ru-RU" baseline="0" dirty="0" smtClean="0"/>
              <a:t>Данный доклад НЕ является:</a:t>
            </a:r>
          </a:p>
          <a:p>
            <a:pPr marL="228600" indent="-228600">
              <a:buFont typeface="Arial" charset="0"/>
              <a:buAutoNum type="arabicPeriod"/>
            </a:pPr>
            <a:r>
              <a:rPr lang="ru-RU" baseline="0" dirty="0" smtClean="0"/>
              <a:t>Истиной в последней инстанцией, которую нельзя оспаривать, стоит принимать на веру и не пытаться понять</a:t>
            </a:r>
          </a:p>
          <a:p>
            <a:pPr marL="228600" indent="-228600">
              <a:buFont typeface="Arial" charset="0"/>
              <a:buAutoNum type="arabicPeriod"/>
            </a:pPr>
            <a:r>
              <a:rPr lang="ru-RU" baseline="0" dirty="0" smtClean="0"/>
              <a:t>Серебряной пулей от любых проблем, начиная от коммуникационных (люди друг друга не понимают), заканчивая профессиональными (люди не обладают компетенциями)</a:t>
            </a:r>
          </a:p>
          <a:p>
            <a:pPr marL="228600" indent="-228600">
              <a:buFont typeface="Arial" charset="0"/>
              <a:buAutoNum type="arabicPeriod"/>
            </a:pPr>
            <a:r>
              <a:rPr lang="ru-RU" baseline="0" dirty="0" smtClean="0"/>
              <a:t>Учебником по анализу и дизайну. Тут даже не будет деталей процесса, который мы строили – он имеет смысл в наших конкретных условиях. Тут будут проблемы, с которыми мы столкнулись (и столкнулись бы при любом процессе), и способы, которыми мы их решали (и применяли бы при любом процессе).</a:t>
            </a:r>
            <a:endParaRPr lang="ru-RU" dirty="0" smtClean="0"/>
          </a:p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28008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53732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65711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u-RU" dirty="0" smtClean="0"/>
              <a:t>Архитектора</a:t>
            </a:r>
            <a:r>
              <a:rPr lang="ru-RU" baseline="0" dirty="0" smtClean="0"/>
              <a:t> нет – полгода</a:t>
            </a:r>
          </a:p>
          <a:p>
            <a:pPr>
              <a:buFont typeface="Arial" charset="0"/>
              <a:buNone/>
            </a:pPr>
            <a:r>
              <a:rPr lang="ru-RU" baseline="0" dirty="0" smtClean="0"/>
              <a:t>Подсунули архитектора после ретроспективы с поддержкой руководства</a:t>
            </a:r>
          </a:p>
          <a:p>
            <a:pPr>
              <a:buFont typeface="Arial" charset="0"/>
              <a:buNone/>
            </a:pPr>
            <a:endParaRPr lang="ru-RU" baseline="0" dirty="0" smtClean="0"/>
          </a:p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6141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02523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83669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u-RU" dirty="0" smtClean="0"/>
              <a:t>Независимо</a:t>
            </a:r>
            <a:r>
              <a:rPr lang="ru-RU" baseline="0" dirty="0" smtClean="0"/>
              <a:t> от того, вставлять ли архитектора в процесс или нет</a:t>
            </a:r>
          </a:p>
          <a:p>
            <a:pPr marL="228600" indent="-228600">
              <a:buFont typeface="Arial" charset="0"/>
              <a:buAutoNum type="arabicPeriod"/>
            </a:pPr>
            <a:r>
              <a:rPr lang="ru-RU" baseline="0" dirty="0" smtClean="0"/>
              <a:t>ФКК позволят снизить количество ошибок – все спасибо скажут</a:t>
            </a:r>
          </a:p>
          <a:p>
            <a:pPr marL="228600" indent="-228600">
              <a:buFont typeface="Arial" charset="0"/>
              <a:buAutoNum type="arabicPeriod"/>
            </a:pPr>
            <a:r>
              <a:rPr lang="ru-RU" baseline="0" dirty="0" smtClean="0"/>
              <a:t>Аналитический </a:t>
            </a:r>
            <a:r>
              <a:rPr lang="ru-RU" baseline="0" dirty="0" err="1" smtClean="0"/>
              <a:t>фреймворк</a:t>
            </a:r>
            <a:r>
              <a:rPr lang="ru-RU" baseline="0" dirty="0" smtClean="0"/>
              <a:t> и тест на </a:t>
            </a:r>
            <a:r>
              <a:rPr lang="ru-RU" baseline="0" dirty="0" err="1" smtClean="0"/>
              <a:t>рефакторинг</a:t>
            </a:r>
            <a:r>
              <a:rPr lang="ru-RU" baseline="0" dirty="0" smtClean="0"/>
              <a:t> позволят избежать неаккуратных описаний, ограничивающих способ реализации</a:t>
            </a:r>
          </a:p>
          <a:p>
            <a:pPr marL="228600" indent="-228600">
              <a:buFont typeface="Arial" charset="0"/>
              <a:buAutoNum type="arabicPeriod"/>
            </a:pPr>
            <a:r>
              <a:rPr lang="ru-RU" baseline="0" dirty="0" smtClean="0"/>
              <a:t>Совместная работа с правильным разделением зон ответственности позволит сократить информационный разрыв, и подстегнёт участников изнутри</a:t>
            </a:r>
          </a:p>
          <a:p>
            <a:pPr marL="228600" indent="-228600">
              <a:buFont typeface="Arial" charset="0"/>
              <a:buAutoNum type="arabicPeriod"/>
            </a:pPr>
            <a:r>
              <a:rPr lang="ru-RU" baseline="0" dirty="0" smtClean="0"/>
              <a:t>Типизация постановок и без архитектора позволит сократить время реализации функциональности – правильная </a:t>
            </a:r>
            <a:r>
              <a:rPr lang="ru-RU" baseline="0" dirty="0" err="1" smtClean="0"/>
              <a:t>этапность</a:t>
            </a:r>
            <a:r>
              <a:rPr lang="ru-RU" baseline="0" dirty="0" smtClean="0"/>
              <a:t> реализации Системы</a:t>
            </a:r>
          </a:p>
          <a:p>
            <a:pPr marL="228600" indent="-228600">
              <a:buFont typeface="Arial" charset="0"/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53346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26806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80158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11747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112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06431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51</a:t>
            </a:fld>
            <a:endParaRPr lang="ru-RU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575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u-RU" baseline="0" dirty="0" smtClean="0"/>
              <a:t>На примере нашего процесса и тех рецептов, которые мы вывели для себя, доклад нацелен показать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чего можно ждать от архитектора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как его можно использовать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чем ему можно помочь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909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311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391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u-RU" dirty="0" smtClean="0"/>
              <a:t>Не стоит</a:t>
            </a:r>
            <a:r>
              <a:rPr lang="ru-RU" baseline="0" dirty="0" smtClean="0"/>
              <a:t> искать на этой фотографии меня или Максима, наша команда слишком большая, все не влезли, поэтому я и показал наши фотографии в самом начале.</a:t>
            </a:r>
            <a:endParaRPr lang="ru-RU" dirty="0" smtClean="0"/>
          </a:p>
          <a:p>
            <a:pPr>
              <a:buFont typeface="Arial" charset="0"/>
              <a:buNone/>
            </a:pPr>
            <a:endParaRPr lang="ru-RU" dirty="0" smtClean="0"/>
          </a:p>
          <a:p>
            <a:pPr>
              <a:buFont typeface="Arial" charset="0"/>
              <a:buNone/>
            </a:pPr>
            <a:r>
              <a:rPr lang="ru-RU" dirty="0" smtClean="0"/>
              <a:t>Итак, о чем же пойдёт речь? Об этапе рабочего проектирования.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О некотором процессе на этапе рабочего проектирования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О крупном проекте с большой распределённой командой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тысячи функциональных требований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десятки людей в команде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О создании работающей системы</a:t>
            </a:r>
            <a:endParaRPr lang="ru-RU" dirty="0" smtClean="0"/>
          </a:p>
          <a:p>
            <a:pPr>
              <a:buFont typeface="Arial" charset="0"/>
              <a:buNone/>
            </a:pPr>
            <a:endParaRPr lang="ru-RU" dirty="0" smtClean="0"/>
          </a:p>
          <a:p>
            <a:pPr>
              <a:buFont typeface="Arial" charset="0"/>
              <a:buNone/>
            </a:pPr>
            <a:r>
              <a:rPr lang="ru-RU" dirty="0" smtClean="0"/>
              <a:t>Не</a:t>
            </a:r>
            <a:r>
              <a:rPr lang="ru-RU" baseline="0" dirty="0" smtClean="0"/>
              <a:t> важно, какая </a:t>
            </a:r>
            <a:r>
              <a:rPr lang="ru-RU" baseline="0" dirty="0" err="1" smtClean="0"/>
              <a:t>этапность</a:t>
            </a:r>
            <a:r>
              <a:rPr lang="ru-RU" baseline="0" dirty="0" smtClean="0"/>
              <a:t> или подход к созданию системы используется на ваших проектах – если условия выше выполнены, скорее всего наши рецепты будут вам полезны.</a:t>
            </a:r>
            <a:endParaRPr lang="ru-RU" dirty="0" smtClean="0"/>
          </a:p>
          <a:p>
            <a:pPr>
              <a:buFont typeface="Arial" charset="0"/>
              <a:buNone/>
            </a:pPr>
            <a:endParaRPr lang="ru-RU" dirty="0" smtClean="0"/>
          </a:p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02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None/>
              <a:defRPr/>
            </a:lvl1pPr>
            <a:lvl2pPr>
              <a:buFont typeface="Arial" pitchFamily="34" charset="0"/>
              <a:buChar char="•"/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82464181-07E1-4CA6-BDAF-86CD0CF8B73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3.png"/><Relationship Id="rId4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mailto:xor@byte-force.com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yadi.sk/i/bZetlSlC3UpCwS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habr.com/company/lanit/blog/352826/" TargetMode="External"/><Relationship Id="rId4" Type="http://schemas.openxmlformats.org/officeDocument/2006/relationships/hyperlink" Target="https://yadi.sk/i/hprK3DRi3UpCx9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7047"/>
            <a:ext cx="7772400" cy="1830065"/>
          </a:xfrm>
        </p:spPr>
        <p:txBody>
          <a:bodyPr>
            <a:normAutofit fontScale="90000"/>
          </a:bodyPr>
          <a:lstStyle/>
          <a:p>
            <a:r>
              <a:rPr lang="ru-RU" dirty="0"/>
              <a:t>Истории об анализе и дизайне: как аналитик и архитектор вместе систему строили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47592"/>
            <a:ext cx="6400800" cy="120168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Епишев Денис, </a:t>
            </a:r>
            <a:r>
              <a:rPr lang="ru-RU" dirty="0" err="1" smtClean="0"/>
              <a:t>Шаломович</a:t>
            </a:r>
            <a:r>
              <a:rPr lang="ru-RU" dirty="0" smtClean="0"/>
              <a:t> Максим</a:t>
            </a:r>
            <a:endParaRPr lang="ru-RU" dirty="0"/>
          </a:p>
          <a:p>
            <a:r>
              <a:rPr lang="ru-RU" dirty="0" smtClean="0"/>
              <a:t>ЛАНИТ</a:t>
            </a:r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31DF5E2-3BB3-4697-BA61-01580F0E5D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350" y="404664"/>
            <a:ext cx="3621300" cy="1785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385841" y="1340768"/>
            <a:ext cx="8686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/>
            <a:endParaRPr lang="ru-RU" spc="-15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39944" cy="609329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14FF0FE-E618-4B8C-BA39-FC7ACDBAE4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8" y="12846"/>
            <a:ext cx="1207273" cy="59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57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14FF0FE-E618-4B8C-BA39-FC7ACDBAE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8" y="12846"/>
            <a:ext cx="1207273" cy="593319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755576" y="2060848"/>
            <a:ext cx="7992888" cy="2664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ru-RU" sz="3600" spc="-150" dirty="0" smtClean="0">
                <a:solidFill>
                  <a:schemeClr val="tx1"/>
                </a:solidFill>
              </a:rPr>
              <a:t>Есть </a:t>
            </a:r>
            <a:r>
              <a:rPr lang="ru-RU" sz="3600" spc="-150" dirty="0" err="1" smtClean="0">
                <a:solidFill>
                  <a:schemeClr val="tx1"/>
                </a:solidFill>
              </a:rPr>
              <a:t>верхнеуровневые</a:t>
            </a:r>
            <a:r>
              <a:rPr lang="ru-RU" sz="3600" spc="-150" dirty="0" smtClean="0">
                <a:solidFill>
                  <a:schemeClr val="tx1"/>
                </a:solidFill>
              </a:rPr>
              <a:t> требования</a:t>
            </a:r>
            <a:endParaRPr lang="ru-RU" sz="3600" spc="-150" dirty="0">
              <a:solidFill>
                <a:schemeClr val="tx1"/>
              </a:solidFill>
            </a:endParaRP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ru-RU" sz="3600" spc="-150" dirty="0" smtClean="0">
                <a:solidFill>
                  <a:schemeClr val="tx1"/>
                </a:solidFill>
              </a:rPr>
              <a:t>Есть технические решения</a:t>
            </a:r>
            <a:endParaRPr lang="ru-RU" sz="3600" spc="-150" dirty="0">
              <a:solidFill>
                <a:schemeClr val="tx1"/>
              </a:solidFill>
            </a:endParaRP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ru-RU" sz="3600" spc="-150" dirty="0" smtClean="0">
                <a:solidFill>
                  <a:schemeClr val="tx1"/>
                </a:solidFill>
              </a:rPr>
              <a:t>Идёт уточнение требований и разработка </a:t>
            </a:r>
            <a:endParaRPr lang="ru-RU" sz="3600" spc="-150" dirty="0">
              <a:solidFill>
                <a:schemeClr val="tx1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ru-RU" sz="4000" spc="-150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64181-07E1-4CA6-BDAF-86CD0CF8B73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1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14FF0FE-E618-4B8C-BA39-FC7ACDBAE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8" y="12846"/>
            <a:ext cx="1207273" cy="59331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 кем мы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64181-07E1-4CA6-BDAF-86CD0CF8B73E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59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14FF0FE-E618-4B8C-BA39-FC7ACDBAE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8" y="12846"/>
            <a:ext cx="1207273" cy="59331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10682"/>
            <a:ext cx="3755154" cy="37551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10682"/>
            <a:ext cx="3755154" cy="375515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8968" y="1140664"/>
            <a:ext cx="3863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УСЛОВНЫЙ </a:t>
            </a:r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СИСТЕМНЫЙ АНАЛИТИК</a:t>
            </a:r>
            <a:endParaRPr lang="ru-RU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33154" y="1140664"/>
            <a:ext cx="2808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УСЛОВНЫЙ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РАЗРАБОТЧИК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64181-07E1-4CA6-BDAF-86CD0CF8B73E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82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10682"/>
            <a:ext cx="3755154" cy="375515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10682"/>
            <a:ext cx="3755154" cy="3755154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200"/>
            <a:ext cx="8686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buFont typeface="Arial" pitchFamily="34" charset="0"/>
              <a:buChar char="•"/>
            </a:pP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14FF0FE-E618-4B8C-BA39-FC7ACDBAE4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8" y="12846"/>
            <a:ext cx="1207273" cy="5933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263503"/>
            <a:ext cx="2664296" cy="2664296"/>
          </a:xfrm>
          <a:prstGeom prst="rect">
            <a:avLst/>
          </a:prstGeom>
          <a:effectLst>
            <a:outerShdw blurRad="393700" dist="254000" dir="18900000" sx="105000" sy="105000" algn="bl" rotWithShape="0">
              <a:prstClr val="black">
                <a:alpha val="40000"/>
              </a:prst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508968" y="1140664"/>
            <a:ext cx="3863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УСЛОВНЫЙ </a:t>
            </a:r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СИСТЕМНЫЙ АНАЛИТИК</a:t>
            </a:r>
            <a:endParaRPr lang="ru-RU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33154" y="1140664"/>
            <a:ext cx="2808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УСЛОВНЫЙ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РАЗРАБОТЧИК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64181-07E1-4CA6-BDAF-86CD0CF8B73E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167844" y="3313906"/>
            <a:ext cx="2448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УСЛОВНЫЙ АРХИТЕКТОР РЕШЕНИЙ</a:t>
            </a:r>
            <a:endParaRPr lang="ru-RU" sz="11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65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10682"/>
            <a:ext cx="3755154" cy="37551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10682"/>
            <a:ext cx="3755154" cy="3755154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200"/>
            <a:ext cx="8686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buFont typeface="Arial" pitchFamily="34" charset="0"/>
              <a:buChar char="•"/>
            </a:pP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14FF0FE-E618-4B8C-BA39-FC7ACDBAE4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8" y="12846"/>
            <a:ext cx="1207273" cy="5933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10682"/>
            <a:ext cx="3755154" cy="37551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10682"/>
            <a:ext cx="3756567" cy="37565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263503"/>
            <a:ext cx="2664296" cy="2664296"/>
          </a:xfrm>
          <a:prstGeom prst="rect">
            <a:avLst/>
          </a:prstGeom>
          <a:effectLst>
            <a:outerShdw blurRad="393700" dist="254000" dir="18900000" sx="105000" sy="105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508968" y="1140664"/>
            <a:ext cx="3863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УСЛОВНЫЙ </a:t>
            </a:r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СИСТЕМНЫЙ АНАЛИТИК</a:t>
            </a:r>
            <a:endParaRPr lang="ru-RU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33154" y="1140664"/>
            <a:ext cx="2808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УСЛОВНЫЙ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РАЗРАБОТЧИК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64181-07E1-4CA6-BDAF-86CD0CF8B73E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167844" y="3313906"/>
            <a:ext cx="2448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УСЛОВНЫЙ АРХИТЕКТОР РЕШЕНИЙ</a:t>
            </a:r>
            <a:endParaRPr lang="ru-RU" sz="11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46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14FF0FE-E618-4B8C-BA39-FC7ACDBAE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8" y="12846"/>
            <a:ext cx="1207273" cy="59331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мы видели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64181-07E1-4CA6-BDAF-86CD0CF8B73E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97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428" y="1611908"/>
            <a:ext cx="3181550" cy="31815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14FF0FE-E618-4B8C-BA39-FC7ACDBAE4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8" y="12846"/>
            <a:ext cx="1207273" cy="59331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04" y="1628801"/>
            <a:ext cx="3181549" cy="31815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03" y="1628800"/>
            <a:ext cx="3181550" cy="3181550"/>
          </a:xfrm>
          <a:prstGeom prst="rect">
            <a:avLst/>
          </a:prstGeom>
          <a:effectLst>
            <a:outerShdw blurRad="393700" dist="254000" dir="18900000" sx="105000" sy="105000" algn="bl" rotWithShape="0">
              <a:prstClr val="black">
                <a:alpha val="40000"/>
              </a:prstClr>
            </a:outerShdw>
          </a:effectLst>
        </p:spPr>
      </p:pic>
      <p:sp>
        <p:nvSpPr>
          <p:cNvPr id="9" name="Стрелка вправо 8"/>
          <p:cNvSpPr/>
          <p:nvPr/>
        </p:nvSpPr>
        <p:spPr>
          <a:xfrm>
            <a:off x="3792438" y="2891501"/>
            <a:ext cx="1067594" cy="4995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0800000">
            <a:off x="3724560" y="3645024"/>
            <a:ext cx="1135472" cy="209852"/>
          </a:xfrm>
          <a:prstGeom prst="rightArrow">
            <a:avLst>
              <a:gd name="adj1" fmla="val 50000"/>
              <a:gd name="adj2" fmla="val 98714"/>
            </a:avLst>
          </a:prstGeom>
          <a:solidFill>
            <a:srgbClr val="C0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64181-07E1-4CA6-BDAF-86CD0CF8B73E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428" y="1611908"/>
            <a:ext cx="3181550" cy="3181550"/>
          </a:xfrm>
          <a:prstGeom prst="rect">
            <a:avLst/>
          </a:prstGeom>
          <a:effectLst>
            <a:outerShdw blurRad="393700" dist="254000" dir="18900000" sx="105000" sy="105000" algn="bl" rotWithShape="0">
              <a:prstClr val="black">
                <a:alpha val="40000"/>
              </a:prstClr>
            </a:outerShdw>
          </a:effectLst>
        </p:spPr>
      </p:pic>
      <p:sp>
        <p:nvSpPr>
          <p:cNvPr id="10" name="Овал 9"/>
          <p:cNvSpPr/>
          <p:nvPr/>
        </p:nvSpPr>
        <p:spPr>
          <a:xfrm>
            <a:off x="7087153" y="1772816"/>
            <a:ext cx="914400" cy="914400"/>
          </a:xfrm>
          <a:prstGeom prst="ellipse">
            <a:avLst/>
          </a:prstGeom>
          <a:solidFill>
            <a:srgbClr val="51C553"/>
          </a:solidFill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КОД</a:t>
            </a:r>
          </a:p>
        </p:txBody>
      </p:sp>
      <p:sp>
        <p:nvSpPr>
          <p:cNvPr id="13" name="Овал 12"/>
          <p:cNvSpPr/>
          <p:nvPr/>
        </p:nvSpPr>
        <p:spPr>
          <a:xfrm>
            <a:off x="2555776" y="177281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ФС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470176" y="709824"/>
            <a:ext cx="1060253" cy="6480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ФТ+НФТ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746454" y="709824"/>
            <a:ext cx="648072" cy="6480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ТР</a:t>
            </a:r>
          </a:p>
        </p:txBody>
      </p:sp>
    </p:spTree>
    <p:extLst>
      <p:ext uri="{BB962C8B-B14F-4D97-AF65-F5344CB8AC3E}">
        <p14:creationId xmlns:p14="http://schemas.microsoft.com/office/powerpoint/2010/main" val="47739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14FF0FE-E618-4B8C-BA39-FC7ACDBAE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8" y="12846"/>
            <a:ext cx="1207273" cy="593319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30560" y="1268760"/>
            <a:ext cx="8280920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ru-RU" sz="3600" spc="-150" dirty="0">
                <a:solidFill>
                  <a:schemeClr val="tx1"/>
                </a:solidFill>
              </a:rPr>
              <a:t>Большая команда и большие </a:t>
            </a:r>
            <a:r>
              <a:rPr lang="ru-RU" sz="3600" spc="-150" dirty="0" smtClean="0">
                <a:solidFill>
                  <a:schemeClr val="tx1"/>
                </a:solidFill>
              </a:rPr>
              <a:t>объемы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ru-RU" sz="3600" spc="-150" dirty="0" smtClean="0">
                <a:solidFill>
                  <a:schemeClr val="tx1"/>
                </a:solidFill>
              </a:rPr>
              <a:t>Недостаточная детализация технических решений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ru-RU" sz="3600" spc="-150" dirty="0" smtClean="0">
                <a:solidFill>
                  <a:schemeClr val="tx1"/>
                </a:solidFill>
              </a:rPr>
              <a:t>Высокая длительность</a:t>
            </a:r>
          </a:p>
          <a:p>
            <a:pPr marL="1485900" lvl="2" indent="-571500" algn="l">
              <a:buFont typeface="Arial" panose="020B0604020202020204" pitchFamily="34" charset="0"/>
              <a:buChar char="•"/>
            </a:pPr>
            <a:r>
              <a:rPr lang="ru-RU" sz="3200" spc="-150" dirty="0">
                <a:solidFill>
                  <a:schemeClr val="tx1"/>
                </a:solidFill>
              </a:rPr>
              <a:t>М</a:t>
            </a:r>
            <a:r>
              <a:rPr lang="ru-RU" sz="3200" spc="-150" dirty="0" smtClean="0">
                <a:solidFill>
                  <a:schemeClr val="tx1"/>
                </a:solidFill>
              </a:rPr>
              <a:t>еняются требования</a:t>
            </a:r>
          </a:p>
          <a:p>
            <a:pPr marL="1485900" lvl="2" indent="-571500" algn="l">
              <a:buFont typeface="Arial" panose="020B0604020202020204" pitchFamily="34" charset="0"/>
              <a:buChar char="•"/>
            </a:pPr>
            <a:r>
              <a:rPr lang="ru-RU" sz="3200" spc="-150" dirty="0" smtClean="0">
                <a:solidFill>
                  <a:schemeClr val="tx1"/>
                </a:solidFill>
              </a:rPr>
              <a:t>Меняются люди</a:t>
            </a:r>
          </a:p>
          <a:p>
            <a:pPr marL="1485900" lvl="2" indent="-571500" algn="l">
              <a:buFont typeface="Arial" panose="020B0604020202020204" pitchFamily="34" charset="0"/>
              <a:buChar char="•"/>
            </a:pPr>
            <a:r>
              <a:rPr lang="ru-RU" sz="3200" spc="-150" dirty="0" smtClean="0">
                <a:solidFill>
                  <a:schemeClr val="tx1"/>
                </a:solidFill>
              </a:rPr>
              <a:t>Устаревают технические решения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64181-07E1-4CA6-BDAF-86CD0CF8B73E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88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428" y="1611908"/>
            <a:ext cx="3181550" cy="31815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14FF0FE-E618-4B8C-BA39-FC7ACDBAE4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8" y="12846"/>
            <a:ext cx="1207273" cy="59331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04" y="1628801"/>
            <a:ext cx="3181549" cy="31815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5403" y="1628800"/>
            <a:ext cx="3181550" cy="3181550"/>
          </a:xfrm>
          <a:prstGeom prst="rect">
            <a:avLst/>
          </a:prstGeom>
          <a:effectLst>
            <a:outerShdw blurRad="393700" dist="254000" dir="18900000" sx="105000" sy="105000" algn="bl" rotWithShape="0">
              <a:prstClr val="black">
                <a:alpha val="40000"/>
              </a:prstClr>
            </a:outerShdw>
          </a:effectLst>
        </p:spPr>
      </p:pic>
      <p:sp>
        <p:nvSpPr>
          <p:cNvPr id="9" name="Стрелка вправо 8"/>
          <p:cNvSpPr/>
          <p:nvPr/>
        </p:nvSpPr>
        <p:spPr>
          <a:xfrm>
            <a:off x="3792438" y="2891501"/>
            <a:ext cx="1067594" cy="4995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0800000">
            <a:off x="3724560" y="3645024"/>
            <a:ext cx="1135472" cy="209852"/>
          </a:xfrm>
          <a:prstGeom prst="rightArrow">
            <a:avLst>
              <a:gd name="adj1" fmla="val 50000"/>
              <a:gd name="adj2" fmla="val 98714"/>
            </a:avLst>
          </a:prstGeom>
          <a:solidFill>
            <a:srgbClr val="C0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64181-07E1-4CA6-BDAF-86CD0CF8B73E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428" y="1611908"/>
            <a:ext cx="3181550" cy="3181550"/>
          </a:xfrm>
          <a:prstGeom prst="rect">
            <a:avLst/>
          </a:prstGeom>
          <a:effectLst>
            <a:outerShdw blurRad="393700" dist="254000" dir="18900000" sx="105000" sy="105000" algn="bl" rotWithShape="0">
              <a:prstClr val="black">
                <a:alpha val="40000"/>
              </a:prstClr>
            </a:outerShdw>
          </a:effectLst>
        </p:spPr>
      </p:pic>
      <p:sp>
        <p:nvSpPr>
          <p:cNvPr id="10" name="Овал 9"/>
          <p:cNvSpPr/>
          <p:nvPr/>
        </p:nvSpPr>
        <p:spPr>
          <a:xfrm>
            <a:off x="7087153" y="1772816"/>
            <a:ext cx="914400" cy="914400"/>
          </a:xfrm>
          <a:prstGeom prst="ellipse">
            <a:avLst/>
          </a:prstGeom>
          <a:solidFill>
            <a:srgbClr val="51C553"/>
          </a:solidFill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КОД</a:t>
            </a:r>
          </a:p>
        </p:txBody>
      </p:sp>
      <p:sp>
        <p:nvSpPr>
          <p:cNvPr id="13" name="Овал 12"/>
          <p:cNvSpPr/>
          <p:nvPr/>
        </p:nvSpPr>
        <p:spPr>
          <a:xfrm>
            <a:off x="2682553" y="177281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ФС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470176" y="709824"/>
            <a:ext cx="1060253" cy="6480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ФТ+НФТ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746454" y="709824"/>
            <a:ext cx="648072" cy="6480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ТР</a:t>
            </a:r>
          </a:p>
        </p:txBody>
      </p:sp>
    </p:spTree>
    <p:extLst>
      <p:ext uri="{BB962C8B-B14F-4D97-AF65-F5344CB8AC3E}">
        <p14:creationId xmlns:p14="http://schemas.microsoft.com/office/powerpoint/2010/main" val="61355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64181-07E1-4CA6-BDAF-86CD0CF8B73E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4FF0FE-E618-4B8C-BA39-FC7ACDBAE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8" y="12846"/>
            <a:ext cx="1207273" cy="593319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/>
          <a:p>
            <a:r>
              <a:rPr lang="ru-RU" dirty="0" smtClean="0"/>
              <a:t>ПРИВЕТ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548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14FF0FE-E618-4B8C-BA39-FC7ACDBAE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8" y="12846"/>
            <a:ext cx="1207273" cy="59331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5404" y="1628801"/>
            <a:ext cx="3181549" cy="3181549"/>
          </a:xfrm>
          <a:prstGeom prst="rect">
            <a:avLst/>
          </a:prstGeom>
          <a:effectLst>
            <a:outerShdw blurRad="393700" dist="254000" dir="18900000" sx="105000" sy="105000" algn="bl" rotWithShape="0">
              <a:prstClr val="black">
                <a:alpha val="40000"/>
              </a:prstClr>
            </a:outerShdw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64181-07E1-4CA6-BDAF-86CD0CF8B73E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682553" y="1767087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ФС</a:t>
            </a:r>
          </a:p>
        </p:txBody>
      </p:sp>
      <p:sp>
        <p:nvSpPr>
          <p:cNvPr id="18" name="Овал 17"/>
          <p:cNvSpPr/>
          <p:nvPr/>
        </p:nvSpPr>
        <p:spPr>
          <a:xfrm>
            <a:off x="2682553" y="2752487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ФС</a:t>
            </a:r>
          </a:p>
        </p:txBody>
      </p:sp>
      <p:sp>
        <p:nvSpPr>
          <p:cNvPr id="19" name="Овал 18"/>
          <p:cNvSpPr/>
          <p:nvPr/>
        </p:nvSpPr>
        <p:spPr>
          <a:xfrm>
            <a:off x="2682553" y="373657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ФС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428" y="1611908"/>
            <a:ext cx="3181550" cy="3181550"/>
          </a:xfrm>
          <a:prstGeom prst="rect">
            <a:avLst/>
          </a:prstGeom>
          <a:effectLst>
            <a:outerShdw blurRad="393700" dist="254000" dir="18900000" sx="105000" sy="105000" algn="bl" rotWithShape="0">
              <a:prstClr val="black">
                <a:alpha val="40000"/>
              </a:prstClr>
            </a:outerShdw>
          </a:effectLst>
        </p:spPr>
      </p:pic>
      <p:sp>
        <p:nvSpPr>
          <p:cNvPr id="4" name="Стрелка вправо 3"/>
          <p:cNvSpPr/>
          <p:nvPr/>
        </p:nvSpPr>
        <p:spPr>
          <a:xfrm>
            <a:off x="3792438" y="1842394"/>
            <a:ext cx="985505" cy="5545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3792438" y="2891501"/>
            <a:ext cx="1818110" cy="5374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3792438" y="3923524"/>
            <a:ext cx="985505" cy="5545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Табличка 23"/>
          <p:cNvSpPr/>
          <p:nvPr/>
        </p:nvSpPr>
        <p:spPr>
          <a:xfrm>
            <a:off x="3409019" y="704659"/>
            <a:ext cx="1182565" cy="648072"/>
          </a:xfrm>
          <a:prstGeom prst="plaque">
            <a:avLst>
              <a:gd name="adj" fmla="val 20586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ФТ+НФТ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746454" y="709824"/>
            <a:ext cx="648072" cy="648072"/>
          </a:xfrm>
          <a:prstGeom prst="rect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ТР</a:t>
            </a:r>
          </a:p>
        </p:txBody>
      </p:sp>
      <p:sp>
        <p:nvSpPr>
          <p:cNvPr id="26" name="Овал 25"/>
          <p:cNvSpPr/>
          <p:nvPr/>
        </p:nvSpPr>
        <p:spPr>
          <a:xfrm>
            <a:off x="6093841" y="960455"/>
            <a:ext cx="2816878" cy="2783160"/>
          </a:xfrm>
          <a:prstGeom prst="ellipse">
            <a:avLst/>
          </a:prstGeom>
          <a:solidFill>
            <a:srgbClr val="51C553"/>
          </a:solidFill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КОД</a:t>
            </a:r>
            <a:endParaRPr lang="ru-RU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829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428" y="1611908"/>
            <a:ext cx="3181550" cy="3181550"/>
          </a:xfrm>
          <a:prstGeom prst="rect">
            <a:avLst/>
          </a:prstGeom>
          <a:effectLst>
            <a:outerShdw blurRad="393700" dist="254000" dir="18900000" sx="105000" sy="105000" algn="b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428" y="1606914"/>
            <a:ext cx="3181550" cy="3181551"/>
          </a:xfrm>
          <a:prstGeom prst="rect">
            <a:avLst/>
          </a:prstGeom>
          <a:effectLst>
            <a:outerShdw blurRad="393700" dist="254000" dir="18900000" sx="105000" sy="105000" algn="bl" rotWithShape="0">
              <a:prstClr val="black">
                <a:alpha val="40000"/>
              </a:prstClr>
            </a:outerShdw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64181-07E1-4CA6-BDAF-86CD0CF8B73E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14FF0FE-E618-4B8C-BA39-FC7ACDBAE4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8" y="12846"/>
            <a:ext cx="1207273" cy="593319"/>
          </a:xfrm>
          <a:prstGeom prst="rect">
            <a:avLst/>
          </a:prstGeom>
        </p:spPr>
      </p:pic>
      <p:sp>
        <p:nvSpPr>
          <p:cNvPr id="18" name="Стрелка вправо 17"/>
          <p:cNvSpPr/>
          <p:nvPr/>
        </p:nvSpPr>
        <p:spPr>
          <a:xfrm>
            <a:off x="3792438" y="1842394"/>
            <a:ext cx="985505" cy="5545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3792438" y="2891501"/>
            <a:ext cx="1818110" cy="5374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3792438" y="3923524"/>
            <a:ext cx="985505" cy="5545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Табличка 20"/>
          <p:cNvSpPr/>
          <p:nvPr/>
        </p:nvSpPr>
        <p:spPr>
          <a:xfrm>
            <a:off x="3409019" y="704659"/>
            <a:ext cx="1182565" cy="648072"/>
          </a:xfrm>
          <a:prstGeom prst="plaque">
            <a:avLst>
              <a:gd name="adj" fmla="val 20586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ФТ+НФТ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746454" y="709824"/>
            <a:ext cx="648072" cy="648072"/>
          </a:xfrm>
          <a:prstGeom prst="rect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ТР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6093841" y="960455"/>
            <a:ext cx="2967489" cy="2783160"/>
            <a:chOff x="6093841" y="960455"/>
            <a:chExt cx="2967489" cy="2783160"/>
          </a:xfrm>
        </p:grpSpPr>
        <p:sp>
          <p:nvSpPr>
            <p:cNvPr id="17" name="32-конечная звезда 16"/>
            <p:cNvSpPr/>
            <p:nvPr/>
          </p:nvSpPr>
          <p:spPr>
            <a:xfrm>
              <a:off x="6093841" y="960455"/>
              <a:ext cx="2816878" cy="2783160"/>
            </a:xfrm>
            <a:prstGeom prst="star32">
              <a:avLst>
                <a:gd name="adj" fmla="val 32481"/>
              </a:avLst>
            </a:prstGeom>
            <a:solidFill>
              <a:srgbClr val="51C553"/>
            </a:solidFill>
            <a:ln>
              <a:solidFill>
                <a:srgbClr val="00B05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КОД</a:t>
              </a:r>
              <a:endParaRPr lang="ru-RU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896783" y="1247138"/>
              <a:ext cx="774031" cy="729539"/>
            </a:xfrm>
            <a:prstGeom prst="ellipse">
              <a:avLst/>
            </a:prstGeom>
            <a:solidFill>
              <a:srgbClr val="51C553"/>
            </a:solidFill>
            <a:ln>
              <a:solidFill>
                <a:srgbClr val="00B05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4" name="Овал 23"/>
            <p:cNvSpPr/>
            <p:nvPr/>
          </p:nvSpPr>
          <p:spPr>
            <a:xfrm>
              <a:off x="7699783" y="1521894"/>
              <a:ext cx="774031" cy="729539"/>
            </a:xfrm>
            <a:prstGeom prst="ellipse">
              <a:avLst/>
            </a:prstGeom>
            <a:solidFill>
              <a:srgbClr val="51C553"/>
            </a:solidFill>
            <a:ln>
              <a:solidFill>
                <a:srgbClr val="00B05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7767962" y="2936506"/>
              <a:ext cx="774031" cy="729539"/>
            </a:xfrm>
            <a:prstGeom prst="ellipse">
              <a:avLst/>
            </a:prstGeom>
            <a:solidFill>
              <a:srgbClr val="51C553"/>
            </a:solidFill>
            <a:ln>
              <a:solidFill>
                <a:srgbClr val="00B05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6" name="Овал 25"/>
            <p:cNvSpPr/>
            <p:nvPr/>
          </p:nvSpPr>
          <p:spPr>
            <a:xfrm>
              <a:off x="6692709" y="2526731"/>
              <a:ext cx="774031" cy="729539"/>
            </a:xfrm>
            <a:prstGeom prst="ellipse">
              <a:avLst/>
            </a:prstGeom>
            <a:solidFill>
              <a:srgbClr val="51C553"/>
            </a:solidFill>
            <a:ln>
              <a:solidFill>
                <a:srgbClr val="00B05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7" name="Овал 26"/>
            <p:cNvSpPr/>
            <p:nvPr/>
          </p:nvSpPr>
          <p:spPr>
            <a:xfrm>
              <a:off x="7409916" y="1059546"/>
              <a:ext cx="774031" cy="729539"/>
            </a:xfrm>
            <a:prstGeom prst="ellipse">
              <a:avLst/>
            </a:prstGeom>
            <a:solidFill>
              <a:srgbClr val="51C553"/>
            </a:solidFill>
            <a:ln>
              <a:solidFill>
                <a:srgbClr val="00B05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Овал 27"/>
            <p:cNvSpPr/>
            <p:nvPr/>
          </p:nvSpPr>
          <p:spPr>
            <a:xfrm>
              <a:off x="7264088" y="2661750"/>
              <a:ext cx="774031" cy="729539"/>
            </a:xfrm>
            <a:prstGeom prst="ellipse">
              <a:avLst/>
            </a:prstGeom>
            <a:solidFill>
              <a:srgbClr val="51C553"/>
            </a:solidFill>
            <a:ln>
              <a:solidFill>
                <a:srgbClr val="00B05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9" name="Овал 28"/>
            <p:cNvSpPr/>
            <p:nvPr/>
          </p:nvSpPr>
          <p:spPr>
            <a:xfrm>
              <a:off x="8287299" y="2883784"/>
              <a:ext cx="774031" cy="729539"/>
            </a:xfrm>
            <a:prstGeom prst="ellipse">
              <a:avLst/>
            </a:prstGeom>
            <a:solidFill>
              <a:srgbClr val="51C553"/>
            </a:solidFill>
            <a:ln>
              <a:solidFill>
                <a:srgbClr val="00B05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5404" y="1628801"/>
            <a:ext cx="3181549" cy="3181549"/>
          </a:xfrm>
          <a:prstGeom prst="rect">
            <a:avLst/>
          </a:prstGeom>
          <a:effectLst>
            <a:outerShdw blurRad="393700" dist="254000" dir="18900000" sx="105000" sy="105000" algn="bl" rotWithShape="0">
              <a:prstClr val="black">
                <a:alpha val="40000"/>
              </a:prstClr>
            </a:outerShdw>
          </a:effectLst>
        </p:spPr>
      </p:pic>
      <p:sp>
        <p:nvSpPr>
          <p:cNvPr id="31" name="Овал 30"/>
          <p:cNvSpPr/>
          <p:nvPr/>
        </p:nvSpPr>
        <p:spPr>
          <a:xfrm>
            <a:off x="2682553" y="1767087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ФС</a:t>
            </a:r>
          </a:p>
        </p:txBody>
      </p:sp>
      <p:sp>
        <p:nvSpPr>
          <p:cNvPr id="32" name="Овал 31"/>
          <p:cNvSpPr/>
          <p:nvPr/>
        </p:nvSpPr>
        <p:spPr>
          <a:xfrm>
            <a:off x="2682553" y="2752487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ФС</a:t>
            </a:r>
          </a:p>
        </p:txBody>
      </p:sp>
      <p:sp>
        <p:nvSpPr>
          <p:cNvPr id="33" name="Овал 32"/>
          <p:cNvSpPr/>
          <p:nvPr/>
        </p:nvSpPr>
        <p:spPr>
          <a:xfrm>
            <a:off x="2682553" y="373657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ФС</a:t>
            </a:r>
          </a:p>
        </p:txBody>
      </p:sp>
    </p:spTree>
    <p:extLst>
      <p:ext uri="{BB962C8B-B14F-4D97-AF65-F5344CB8AC3E}">
        <p14:creationId xmlns:p14="http://schemas.microsoft.com/office/powerpoint/2010/main" val="343118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5404" y="1628801"/>
            <a:ext cx="3181549" cy="3181549"/>
          </a:xfrm>
          <a:prstGeom prst="rect">
            <a:avLst/>
          </a:prstGeom>
          <a:effectLst>
            <a:outerShdw blurRad="393700" dist="254000" dir="18900000" sx="105000" sy="105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111" y="1611907"/>
            <a:ext cx="3181550" cy="3181551"/>
          </a:xfrm>
          <a:prstGeom prst="rect">
            <a:avLst/>
          </a:prstGeom>
          <a:effectLst>
            <a:outerShdw blurRad="393700" dist="254000" dir="18900000" sx="105000" sy="105000" algn="bl" rotWithShape="0">
              <a:prstClr val="black">
                <a:alpha val="40000"/>
              </a:prstClr>
            </a:outerShdw>
          </a:effectLst>
        </p:spPr>
      </p:pic>
      <p:sp>
        <p:nvSpPr>
          <p:cNvPr id="36" name="Стрелка вправо 35"/>
          <p:cNvSpPr/>
          <p:nvPr/>
        </p:nvSpPr>
        <p:spPr>
          <a:xfrm>
            <a:off x="3834121" y="1847387"/>
            <a:ext cx="985505" cy="5545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>
            <a:off x="3834121" y="2896494"/>
            <a:ext cx="1818110" cy="5374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>
            <a:off x="3834121" y="3928517"/>
            <a:ext cx="985505" cy="5545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Табличка 23"/>
          <p:cNvSpPr/>
          <p:nvPr/>
        </p:nvSpPr>
        <p:spPr>
          <a:xfrm>
            <a:off x="3409019" y="704659"/>
            <a:ext cx="1182565" cy="648072"/>
          </a:xfrm>
          <a:prstGeom prst="plaque">
            <a:avLst>
              <a:gd name="adj" fmla="val 20586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ФТ+НФТ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746454" y="709824"/>
            <a:ext cx="648072" cy="648072"/>
          </a:xfrm>
          <a:prstGeom prst="rect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ТР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14FF0FE-E618-4B8C-BA39-FC7ACDBAE4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8" y="12846"/>
            <a:ext cx="1207273" cy="593319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64181-07E1-4CA6-BDAF-86CD0CF8B73E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428" y="1611908"/>
            <a:ext cx="3181550" cy="3181550"/>
          </a:xfrm>
          <a:prstGeom prst="rect">
            <a:avLst/>
          </a:prstGeom>
          <a:effectLst>
            <a:outerShdw blurRad="393700" dist="254000" dir="18900000" sx="105000" sy="105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428" y="1606914"/>
            <a:ext cx="3181550" cy="3181551"/>
          </a:xfrm>
          <a:prstGeom prst="rect">
            <a:avLst/>
          </a:prstGeom>
          <a:effectLst>
            <a:outerShdw blurRad="393700" dist="254000" dir="18900000" sx="105000" sy="105000" algn="bl" rotWithShape="0">
              <a:prstClr val="black">
                <a:alpha val="40000"/>
              </a:prstClr>
            </a:outerShdw>
          </a:effectLst>
        </p:spPr>
      </p:pic>
      <p:sp>
        <p:nvSpPr>
          <p:cNvPr id="14" name="Номер слайда 6"/>
          <p:cNvSpPr txBox="1">
            <a:spLocks/>
          </p:cNvSpPr>
          <p:nvPr/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464181-07E1-4CA6-BDAF-86CD0CF8B73E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4FF0FE-E618-4B8C-BA39-FC7ACDBAE4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8" y="12846"/>
            <a:ext cx="1207273" cy="593319"/>
          </a:xfrm>
          <a:prstGeom prst="rect">
            <a:avLst/>
          </a:prstGeom>
        </p:spPr>
      </p:pic>
      <p:sp>
        <p:nvSpPr>
          <p:cNvPr id="21" name="Стрелка вправо 20"/>
          <p:cNvSpPr/>
          <p:nvPr/>
        </p:nvSpPr>
        <p:spPr>
          <a:xfrm>
            <a:off x="3792438" y="1842394"/>
            <a:ext cx="985505" cy="5545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3792438" y="2891501"/>
            <a:ext cx="1818110" cy="5374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3792438" y="3923524"/>
            <a:ext cx="985505" cy="5545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>
            <a:off x="6093841" y="960455"/>
            <a:ext cx="2967489" cy="2783160"/>
            <a:chOff x="6093841" y="960455"/>
            <a:chExt cx="2967489" cy="2783160"/>
          </a:xfrm>
        </p:grpSpPr>
        <p:sp>
          <p:nvSpPr>
            <p:cNvPr id="27" name="32-конечная звезда 26"/>
            <p:cNvSpPr/>
            <p:nvPr/>
          </p:nvSpPr>
          <p:spPr>
            <a:xfrm>
              <a:off x="6093841" y="960455"/>
              <a:ext cx="2816878" cy="2783160"/>
            </a:xfrm>
            <a:prstGeom prst="star32">
              <a:avLst>
                <a:gd name="adj" fmla="val 32481"/>
              </a:avLst>
            </a:prstGeom>
            <a:solidFill>
              <a:srgbClr val="51C553"/>
            </a:solidFill>
            <a:ln>
              <a:solidFill>
                <a:srgbClr val="00B05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КОД</a:t>
              </a:r>
              <a:endParaRPr lang="ru-RU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Овал 27"/>
            <p:cNvSpPr/>
            <p:nvPr/>
          </p:nvSpPr>
          <p:spPr>
            <a:xfrm>
              <a:off x="6896783" y="1247138"/>
              <a:ext cx="774031" cy="729539"/>
            </a:xfrm>
            <a:prstGeom prst="ellipse">
              <a:avLst/>
            </a:prstGeom>
            <a:solidFill>
              <a:srgbClr val="51C553"/>
            </a:solidFill>
            <a:ln>
              <a:solidFill>
                <a:srgbClr val="00B05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9" name="Овал 28"/>
            <p:cNvSpPr/>
            <p:nvPr/>
          </p:nvSpPr>
          <p:spPr>
            <a:xfrm>
              <a:off x="7699783" y="1521894"/>
              <a:ext cx="774031" cy="729539"/>
            </a:xfrm>
            <a:prstGeom prst="ellipse">
              <a:avLst/>
            </a:prstGeom>
            <a:solidFill>
              <a:srgbClr val="51C553"/>
            </a:solidFill>
            <a:ln>
              <a:solidFill>
                <a:srgbClr val="00B05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0" name="Овал 29"/>
            <p:cNvSpPr/>
            <p:nvPr/>
          </p:nvSpPr>
          <p:spPr>
            <a:xfrm>
              <a:off x="7767962" y="2936506"/>
              <a:ext cx="774031" cy="729539"/>
            </a:xfrm>
            <a:prstGeom prst="ellipse">
              <a:avLst/>
            </a:prstGeom>
            <a:solidFill>
              <a:srgbClr val="51C553"/>
            </a:solidFill>
            <a:ln>
              <a:solidFill>
                <a:srgbClr val="00B05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1" name="Овал 30"/>
            <p:cNvSpPr/>
            <p:nvPr/>
          </p:nvSpPr>
          <p:spPr>
            <a:xfrm>
              <a:off x="6692709" y="2526731"/>
              <a:ext cx="774031" cy="729539"/>
            </a:xfrm>
            <a:prstGeom prst="ellipse">
              <a:avLst/>
            </a:prstGeom>
            <a:solidFill>
              <a:srgbClr val="51C553"/>
            </a:solidFill>
            <a:ln>
              <a:solidFill>
                <a:srgbClr val="00B05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2" name="Овал 31"/>
            <p:cNvSpPr/>
            <p:nvPr/>
          </p:nvSpPr>
          <p:spPr>
            <a:xfrm>
              <a:off x="7409916" y="1059546"/>
              <a:ext cx="774031" cy="729539"/>
            </a:xfrm>
            <a:prstGeom prst="ellipse">
              <a:avLst/>
            </a:prstGeom>
            <a:solidFill>
              <a:srgbClr val="51C553"/>
            </a:solidFill>
            <a:ln>
              <a:solidFill>
                <a:srgbClr val="00B05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3" name="Овал 32"/>
            <p:cNvSpPr/>
            <p:nvPr/>
          </p:nvSpPr>
          <p:spPr>
            <a:xfrm>
              <a:off x="7264088" y="2661750"/>
              <a:ext cx="774031" cy="729539"/>
            </a:xfrm>
            <a:prstGeom prst="ellipse">
              <a:avLst/>
            </a:prstGeom>
            <a:solidFill>
              <a:srgbClr val="51C553"/>
            </a:solidFill>
            <a:ln>
              <a:solidFill>
                <a:srgbClr val="00B05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4" name="Овал 33"/>
            <p:cNvSpPr/>
            <p:nvPr/>
          </p:nvSpPr>
          <p:spPr>
            <a:xfrm>
              <a:off x="8287299" y="2883784"/>
              <a:ext cx="774031" cy="729539"/>
            </a:xfrm>
            <a:prstGeom prst="ellipse">
              <a:avLst/>
            </a:prstGeom>
            <a:solidFill>
              <a:srgbClr val="51C553"/>
            </a:solidFill>
            <a:ln>
              <a:solidFill>
                <a:srgbClr val="00B05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7" name="Овал 16"/>
          <p:cNvSpPr/>
          <p:nvPr/>
        </p:nvSpPr>
        <p:spPr>
          <a:xfrm>
            <a:off x="2555776" y="177281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ФС</a:t>
            </a:r>
          </a:p>
        </p:txBody>
      </p:sp>
      <p:sp>
        <p:nvSpPr>
          <p:cNvPr id="18" name="Овал 17"/>
          <p:cNvSpPr/>
          <p:nvPr/>
        </p:nvSpPr>
        <p:spPr>
          <a:xfrm>
            <a:off x="2555776" y="275821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ФС</a:t>
            </a:r>
          </a:p>
        </p:txBody>
      </p:sp>
      <p:sp>
        <p:nvSpPr>
          <p:cNvPr id="19" name="Овал 18"/>
          <p:cNvSpPr/>
          <p:nvPr/>
        </p:nvSpPr>
        <p:spPr>
          <a:xfrm>
            <a:off x="2538140" y="374361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ФС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1047750"/>
            <a:ext cx="4762500" cy="4762500"/>
          </a:xfrm>
          <a:prstGeom prst="rect">
            <a:avLst/>
          </a:prstGeom>
          <a:effectLst>
            <a:outerShdw blurRad="393700" dist="254000" dir="18900000" sx="105000" sy="105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849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14FF0FE-E618-4B8C-BA39-FC7ACDBAE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8" y="12846"/>
            <a:ext cx="1207273" cy="59331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</a:t>
            </a:r>
            <a:r>
              <a:rPr lang="ru-RU" dirty="0" smtClean="0"/>
              <a:t>рхитектор внутри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64181-07E1-4CA6-BDAF-86CD0CF8B73E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05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14FF0FE-E618-4B8C-BA39-FC7ACDBAE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8" y="12846"/>
            <a:ext cx="1207273" cy="59331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68561"/>
            <a:ext cx="2700441" cy="2700441"/>
          </a:xfrm>
          <a:prstGeom prst="rect">
            <a:avLst/>
          </a:prstGeom>
          <a:effectLst>
            <a:outerShdw blurRad="393700" dist="254000" dir="18900000" sx="105000" sy="105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717032"/>
            <a:ext cx="2700441" cy="2700441"/>
          </a:xfrm>
          <a:prstGeom prst="rect">
            <a:avLst/>
          </a:prstGeom>
          <a:effectLst>
            <a:outerShdw blurRad="393700" dist="254000" dir="18900000" sx="105000" sy="105000" algn="bl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468561"/>
            <a:ext cx="2700441" cy="2700441"/>
          </a:xfrm>
          <a:prstGeom prst="rect">
            <a:avLst/>
          </a:prstGeom>
          <a:effectLst>
            <a:outerShdw blurRad="393700" dist="254000" dir="18900000" sx="105000" sy="105000" algn="bl" rotWithShape="0">
              <a:prstClr val="black">
                <a:alpha val="40000"/>
              </a:prstClr>
            </a:outerShdw>
          </a:effectLst>
        </p:spPr>
      </p:pic>
      <p:sp>
        <p:nvSpPr>
          <p:cNvPr id="9" name="Стрелка вправо 8"/>
          <p:cNvSpPr/>
          <p:nvPr/>
        </p:nvSpPr>
        <p:spPr>
          <a:xfrm rot="1839611">
            <a:off x="2587822" y="2722536"/>
            <a:ext cx="1655936" cy="499511"/>
          </a:xfrm>
          <a:prstGeom prst="rightArrow">
            <a:avLst>
              <a:gd name="adj1" fmla="val 50000"/>
              <a:gd name="adj2" fmla="val 987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9901553">
            <a:off x="4832693" y="2747082"/>
            <a:ext cx="1655936" cy="499511"/>
          </a:xfrm>
          <a:prstGeom prst="rightArrow">
            <a:avLst>
              <a:gd name="adj1" fmla="val 50000"/>
              <a:gd name="adj2" fmla="val 98714"/>
            </a:avLst>
          </a:prstGeom>
          <a:gradFill flip="none" rotWithShape="1">
            <a:gsLst>
              <a:gs pos="0">
                <a:srgbClr val="F79646">
                  <a:lumMod val="94000"/>
                </a:srgbClr>
              </a:gs>
              <a:gs pos="70000">
                <a:schemeClr val="accent1">
                  <a:lumMod val="100000"/>
                </a:schemeClr>
              </a:gs>
            </a:gsLst>
            <a:lin ang="5400000" scaled="0"/>
            <a:tileRect/>
          </a:gradFill>
          <a:ln>
            <a:gradFill flip="none" rotWithShape="1">
              <a:gsLst>
                <a:gs pos="0">
                  <a:srgbClr val="B66D31"/>
                </a:gs>
                <a:gs pos="100000">
                  <a:srgbClr val="3E6798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2" name="Стрелка вправо 11"/>
          <p:cNvSpPr/>
          <p:nvPr/>
        </p:nvSpPr>
        <p:spPr>
          <a:xfrm rot="12728233">
            <a:off x="2743882" y="3441149"/>
            <a:ext cx="946659" cy="221122"/>
          </a:xfrm>
          <a:prstGeom prst="rightArrow">
            <a:avLst>
              <a:gd name="adj1" fmla="val 50000"/>
              <a:gd name="adj2" fmla="val 98714"/>
            </a:avLst>
          </a:prstGeom>
          <a:solidFill>
            <a:srgbClr val="C0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0800000">
            <a:off x="3726100" y="2060848"/>
            <a:ext cx="1655936" cy="209852"/>
          </a:xfrm>
          <a:prstGeom prst="rightArrow">
            <a:avLst>
              <a:gd name="adj1" fmla="val 50000"/>
              <a:gd name="adj2" fmla="val 98714"/>
            </a:avLst>
          </a:prstGeom>
          <a:solidFill>
            <a:srgbClr val="C0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9135478">
            <a:off x="5403690" y="3427684"/>
            <a:ext cx="1003516" cy="211984"/>
          </a:xfrm>
          <a:prstGeom prst="rightArrow">
            <a:avLst>
              <a:gd name="adj1" fmla="val 50000"/>
              <a:gd name="adj2" fmla="val 98714"/>
            </a:avLst>
          </a:prstGeom>
          <a:solidFill>
            <a:srgbClr val="C0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64181-07E1-4CA6-BDAF-86CD0CF8B73E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15" name="Табличка 14"/>
          <p:cNvSpPr/>
          <p:nvPr/>
        </p:nvSpPr>
        <p:spPr>
          <a:xfrm>
            <a:off x="3409019" y="704659"/>
            <a:ext cx="1182565" cy="648072"/>
          </a:xfrm>
          <a:prstGeom prst="plaque">
            <a:avLst>
              <a:gd name="adj" fmla="val 20586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ФТ+НФТ</a:t>
            </a:r>
          </a:p>
        </p:txBody>
      </p:sp>
      <p:sp>
        <p:nvSpPr>
          <p:cNvPr id="17" name="Блок-схема: подготовка 16"/>
          <p:cNvSpPr/>
          <p:nvPr/>
        </p:nvSpPr>
        <p:spPr>
          <a:xfrm>
            <a:off x="4746454" y="709824"/>
            <a:ext cx="833658" cy="648072"/>
          </a:xfrm>
          <a:prstGeom prst="flowChartPreparation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ТР</a:t>
            </a:r>
          </a:p>
        </p:txBody>
      </p:sp>
      <p:sp>
        <p:nvSpPr>
          <p:cNvPr id="18" name="Овал 17"/>
          <p:cNvSpPr/>
          <p:nvPr/>
        </p:nvSpPr>
        <p:spPr>
          <a:xfrm>
            <a:off x="7956377" y="1635954"/>
            <a:ext cx="731688" cy="634747"/>
          </a:xfrm>
          <a:prstGeom prst="ellipse">
            <a:avLst/>
          </a:prstGeom>
          <a:solidFill>
            <a:srgbClr val="51C553"/>
          </a:solidFill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КОД</a:t>
            </a:r>
          </a:p>
        </p:txBody>
      </p:sp>
      <p:sp>
        <p:nvSpPr>
          <p:cNvPr id="19" name="Овал 18"/>
          <p:cNvSpPr/>
          <p:nvPr/>
        </p:nvSpPr>
        <p:spPr>
          <a:xfrm>
            <a:off x="2216151" y="1601941"/>
            <a:ext cx="726893" cy="6466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ФС</a:t>
            </a:r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5060412" y="5085085"/>
            <a:ext cx="763389" cy="59865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ТД</a:t>
            </a:r>
          </a:p>
        </p:txBody>
      </p:sp>
    </p:spTree>
    <p:extLst>
      <p:ext uri="{BB962C8B-B14F-4D97-AF65-F5344CB8AC3E}">
        <p14:creationId xmlns:p14="http://schemas.microsoft.com/office/powerpoint/2010/main" val="114415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Make systems well designed again!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0" b="5501"/>
          <a:stretch/>
        </p:blipFill>
        <p:spPr>
          <a:xfrm>
            <a:off x="1143000" y="1385392"/>
            <a:ext cx="6858000" cy="547260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64181-07E1-4CA6-BDAF-86CD0CF8B73E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29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Проблемы </a:t>
            </a:r>
            <a:r>
              <a:rPr lang="en-US" dirty="0" smtClean="0"/>
              <a:t>vs.</a:t>
            </a:r>
            <a:r>
              <a:rPr lang="ru-RU" dirty="0" smtClean="0"/>
              <a:t> Рецепты</a:t>
            </a:r>
            <a:endParaRPr lang="ru-RU" dirty="0"/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457200" y="1628801"/>
            <a:ext cx="3610744" cy="42484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l">
              <a:buFont typeface="Arial" pitchFamily="34" charset="0"/>
              <a:buAutoNum type="arabicPeriod"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Необоснованные возвраты ФС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9" name="Straight Connector 10"/>
          <p:cNvCxnSpPr/>
          <p:nvPr/>
        </p:nvCxnSpPr>
        <p:spPr>
          <a:xfrm rot="5400000">
            <a:off x="2557872" y="3825044"/>
            <a:ext cx="410445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4991619-E92F-491C-8671-623DE81E4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8" y="12846"/>
            <a:ext cx="1207273" cy="59331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64181-07E1-4CA6-BDAF-86CD0CF8B73E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95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Проблемы </a:t>
            </a:r>
            <a:r>
              <a:rPr lang="en-US" dirty="0" smtClean="0"/>
              <a:t>vs.</a:t>
            </a:r>
            <a:r>
              <a:rPr lang="ru-RU" dirty="0" smtClean="0"/>
              <a:t> Рецепты</a:t>
            </a:r>
            <a:endParaRPr lang="ru-RU" dirty="0"/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457200" y="1628801"/>
            <a:ext cx="3610744" cy="42484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l">
              <a:buFont typeface="Arial" pitchFamily="34" charset="0"/>
              <a:buAutoNum type="arabicPeriod"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Необоснованные возвраты ФС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Content Placeholder 8"/>
          <p:cNvSpPr txBox="1">
            <a:spLocks/>
          </p:cNvSpPr>
          <p:nvPr/>
        </p:nvSpPr>
        <p:spPr>
          <a:xfrm>
            <a:off x="5148064" y="1628801"/>
            <a:ext cx="3538736" cy="4248472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AutoNum type="arabicPeriod"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Формальные критерии качества</a:t>
            </a:r>
          </a:p>
        </p:txBody>
      </p:sp>
      <p:cxnSp>
        <p:nvCxnSpPr>
          <p:cNvPr id="9" name="Straight Connector 10"/>
          <p:cNvCxnSpPr/>
          <p:nvPr/>
        </p:nvCxnSpPr>
        <p:spPr>
          <a:xfrm rot="5400000">
            <a:off x="2557872" y="3825044"/>
            <a:ext cx="410445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4991619-E92F-491C-8671-623DE81E4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8" y="12846"/>
            <a:ext cx="1207273" cy="59331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64181-07E1-4CA6-BDAF-86CD0CF8B73E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34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64181-07E1-4CA6-BDAF-86CD0CF8B73E}" type="slidenum">
              <a:rPr lang="ru-RU" smtClean="0"/>
              <a:pPr/>
              <a:t>28</a:t>
            </a:fld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14FF0FE-E618-4B8C-BA39-FC7ACDBAE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8" y="12846"/>
            <a:ext cx="1207273" cy="59331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68561"/>
            <a:ext cx="2700441" cy="2700441"/>
          </a:xfrm>
          <a:prstGeom prst="rect">
            <a:avLst/>
          </a:prstGeom>
          <a:effectLst>
            <a:outerShdw blurRad="393700" dist="254000" dir="18900000" sx="105000" sy="105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717032"/>
            <a:ext cx="2700441" cy="2700441"/>
          </a:xfrm>
          <a:prstGeom prst="rect">
            <a:avLst/>
          </a:prstGeom>
          <a:effectLst>
            <a:outerShdw blurRad="393700" dist="254000" dir="18900000" sx="105000" sy="105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468561"/>
            <a:ext cx="2700441" cy="2700441"/>
          </a:xfrm>
          <a:prstGeom prst="rect">
            <a:avLst/>
          </a:prstGeom>
          <a:effectLst>
            <a:outerShdw blurRad="393700" dist="254000" dir="18900000" sx="105000" sy="105000" algn="bl" rotWithShape="0">
              <a:prstClr val="black">
                <a:alpha val="40000"/>
              </a:prstClr>
            </a:outerShdw>
          </a:effectLst>
        </p:spPr>
      </p:pic>
      <p:sp>
        <p:nvSpPr>
          <p:cNvPr id="22" name="Стрелка вправо 21"/>
          <p:cNvSpPr/>
          <p:nvPr/>
        </p:nvSpPr>
        <p:spPr>
          <a:xfrm rot="1839611">
            <a:off x="2587822" y="2722536"/>
            <a:ext cx="1655936" cy="499511"/>
          </a:xfrm>
          <a:prstGeom prst="rightArrow">
            <a:avLst>
              <a:gd name="adj1" fmla="val 50000"/>
              <a:gd name="adj2" fmla="val 987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9901553">
            <a:off x="4832693" y="2747082"/>
            <a:ext cx="1655936" cy="499511"/>
          </a:xfrm>
          <a:prstGeom prst="rightArrow">
            <a:avLst>
              <a:gd name="adj1" fmla="val 50000"/>
              <a:gd name="adj2" fmla="val 98714"/>
            </a:avLst>
          </a:prstGeom>
          <a:gradFill flip="none" rotWithShape="1">
            <a:gsLst>
              <a:gs pos="0">
                <a:srgbClr val="F79646">
                  <a:lumMod val="94000"/>
                </a:srgbClr>
              </a:gs>
              <a:gs pos="70000">
                <a:schemeClr val="accent1">
                  <a:lumMod val="100000"/>
                </a:schemeClr>
              </a:gs>
            </a:gsLst>
            <a:lin ang="5400000" scaled="0"/>
            <a:tileRect/>
          </a:gradFill>
          <a:ln>
            <a:gradFill flip="none" rotWithShape="1">
              <a:gsLst>
                <a:gs pos="0">
                  <a:srgbClr val="B66D31"/>
                </a:gs>
                <a:gs pos="100000">
                  <a:srgbClr val="3E6798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4" name="Стрелка вправо 23"/>
          <p:cNvSpPr/>
          <p:nvPr/>
        </p:nvSpPr>
        <p:spPr>
          <a:xfrm rot="12728233">
            <a:off x="2743882" y="3441149"/>
            <a:ext cx="946659" cy="221122"/>
          </a:xfrm>
          <a:prstGeom prst="rightArrow">
            <a:avLst>
              <a:gd name="adj1" fmla="val 50000"/>
              <a:gd name="adj2" fmla="val 98714"/>
            </a:avLst>
          </a:prstGeom>
          <a:solidFill>
            <a:srgbClr val="C0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10800000">
            <a:off x="3726100" y="2060848"/>
            <a:ext cx="1655936" cy="209852"/>
          </a:xfrm>
          <a:prstGeom prst="rightArrow">
            <a:avLst>
              <a:gd name="adj1" fmla="val 50000"/>
              <a:gd name="adj2" fmla="val 98714"/>
            </a:avLst>
          </a:prstGeom>
          <a:solidFill>
            <a:srgbClr val="C0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9135478">
            <a:off x="5403690" y="3427684"/>
            <a:ext cx="1003516" cy="211984"/>
          </a:xfrm>
          <a:prstGeom prst="rightArrow">
            <a:avLst>
              <a:gd name="adj1" fmla="val 50000"/>
              <a:gd name="adj2" fmla="val 98714"/>
            </a:avLst>
          </a:prstGeom>
          <a:solidFill>
            <a:srgbClr val="C0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Табличка 26"/>
          <p:cNvSpPr/>
          <p:nvPr/>
        </p:nvSpPr>
        <p:spPr>
          <a:xfrm>
            <a:off x="3409019" y="704659"/>
            <a:ext cx="1182565" cy="648072"/>
          </a:xfrm>
          <a:prstGeom prst="plaque">
            <a:avLst>
              <a:gd name="adj" fmla="val 20586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ФТ+НФТ</a:t>
            </a:r>
          </a:p>
        </p:txBody>
      </p:sp>
      <p:sp>
        <p:nvSpPr>
          <p:cNvPr id="28" name="Блок-схема: подготовка 27"/>
          <p:cNvSpPr/>
          <p:nvPr/>
        </p:nvSpPr>
        <p:spPr>
          <a:xfrm>
            <a:off x="4746454" y="709824"/>
            <a:ext cx="833658" cy="648072"/>
          </a:xfrm>
          <a:prstGeom prst="flowChartPreparation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ТР</a:t>
            </a:r>
          </a:p>
        </p:txBody>
      </p:sp>
      <p:sp>
        <p:nvSpPr>
          <p:cNvPr id="29" name="Овал 28"/>
          <p:cNvSpPr/>
          <p:nvPr/>
        </p:nvSpPr>
        <p:spPr>
          <a:xfrm>
            <a:off x="7956377" y="1635954"/>
            <a:ext cx="731688" cy="634747"/>
          </a:xfrm>
          <a:prstGeom prst="ellipse">
            <a:avLst/>
          </a:prstGeom>
          <a:solidFill>
            <a:srgbClr val="51C553"/>
          </a:solidFill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КОД</a:t>
            </a:r>
          </a:p>
        </p:txBody>
      </p:sp>
      <p:sp>
        <p:nvSpPr>
          <p:cNvPr id="30" name="Овал 29"/>
          <p:cNvSpPr/>
          <p:nvPr/>
        </p:nvSpPr>
        <p:spPr>
          <a:xfrm>
            <a:off x="2216151" y="1601941"/>
            <a:ext cx="726893" cy="6466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ФС</a:t>
            </a:r>
            <a:endParaRPr lang="ru-RU" dirty="0"/>
          </a:p>
        </p:txBody>
      </p:sp>
      <p:sp>
        <p:nvSpPr>
          <p:cNvPr id="31" name="Овал 30"/>
          <p:cNvSpPr/>
          <p:nvPr/>
        </p:nvSpPr>
        <p:spPr>
          <a:xfrm>
            <a:off x="5060412" y="5085085"/>
            <a:ext cx="763389" cy="59865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ТД</a:t>
            </a:r>
          </a:p>
        </p:txBody>
      </p:sp>
    </p:spTree>
    <p:extLst>
      <p:ext uri="{BB962C8B-B14F-4D97-AF65-F5344CB8AC3E}">
        <p14:creationId xmlns:p14="http://schemas.microsoft.com/office/powerpoint/2010/main" val="274126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68561"/>
            <a:ext cx="2700441" cy="2700441"/>
          </a:xfrm>
          <a:prstGeom prst="rect">
            <a:avLst/>
          </a:prstGeom>
          <a:effectLst>
            <a:outerShdw blurRad="393700" dist="254000" dir="18900000" sx="105000" sy="105000" algn="bl" rotWithShape="0">
              <a:prstClr val="black">
                <a:alpha val="40000"/>
              </a:prstClr>
            </a:outerShdw>
          </a:effectLst>
        </p:spPr>
      </p:pic>
      <p:sp>
        <p:nvSpPr>
          <p:cNvPr id="30" name="Овал 29"/>
          <p:cNvSpPr/>
          <p:nvPr/>
        </p:nvSpPr>
        <p:spPr>
          <a:xfrm>
            <a:off x="2216151" y="1601941"/>
            <a:ext cx="726893" cy="6466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ФС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64181-07E1-4CA6-BDAF-86CD0CF8B73E}" type="slidenum">
              <a:rPr lang="ru-RU" smtClean="0"/>
              <a:pPr/>
              <a:t>29</a:t>
            </a:fld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14FF0FE-E618-4B8C-BA39-FC7ACDBAE4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8" y="12846"/>
            <a:ext cx="1207273" cy="59331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717032"/>
            <a:ext cx="2700441" cy="2700441"/>
          </a:xfrm>
          <a:prstGeom prst="rect">
            <a:avLst/>
          </a:prstGeom>
          <a:effectLst>
            <a:outerShdw blurRad="393700" dist="254000" dir="18900000" sx="105000" sy="105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468561"/>
            <a:ext cx="2700441" cy="2700441"/>
          </a:xfrm>
          <a:prstGeom prst="rect">
            <a:avLst/>
          </a:prstGeom>
          <a:effectLst>
            <a:outerShdw blurRad="393700" dist="254000" dir="18900000" sx="105000" sy="105000" algn="bl" rotWithShape="0">
              <a:prstClr val="black">
                <a:alpha val="40000"/>
              </a:prstClr>
            </a:outerShdw>
          </a:effectLst>
        </p:spPr>
      </p:pic>
      <p:sp>
        <p:nvSpPr>
          <p:cNvPr id="22" name="Стрелка вправо 21"/>
          <p:cNvSpPr/>
          <p:nvPr/>
        </p:nvSpPr>
        <p:spPr>
          <a:xfrm rot="1839611">
            <a:off x="2587822" y="2722536"/>
            <a:ext cx="1655936" cy="499511"/>
          </a:xfrm>
          <a:prstGeom prst="rightArrow">
            <a:avLst>
              <a:gd name="adj1" fmla="val 50000"/>
              <a:gd name="adj2" fmla="val 987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9901553">
            <a:off x="4832693" y="2747082"/>
            <a:ext cx="1655936" cy="499511"/>
          </a:xfrm>
          <a:prstGeom prst="rightArrow">
            <a:avLst>
              <a:gd name="adj1" fmla="val 50000"/>
              <a:gd name="adj2" fmla="val 98714"/>
            </a:avLst>
          </a:prstGeom>
          <a:gradFill flip="none" rotWithShape="1">
            <a:gsLst>
              <a:gs pos="0">
                <a:srgbClr val="F79646">
                  <a:lumMod val="94000"/>
                </a:srgbClr>
              </a:gs>
              <a:gs pos="70000">
                <a:schemeClr val="accent1">
                  <a:lumMod val="100000"/>
                </a:schemeClr>
              </a:gs>
            </a:gsLst>
            <a:lin ang="5400000" scaled="0"/>
            <a:tileRect/>
          </a:gradFill>
          <a:ln>
            <a:gradFill flip="none" rotWithShape="1">
              <a:gsLst>
                <a:gs pos="0">
                  <a:srgbClr val="B66D31"/>
                </a:gs>
                <a:gs pos="100000">
                  <a:srgbClr val="3E6798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4" name="Стрелка вправо 23"/>
          <p:cNvSpPr/>
          <p:nvPr/>
        </p:nvSpPr>
        <p:spPr>
          <a:xfrm rot="12728233">
            <a:off x="2743882" y="3441149"/>
            <a:ext cx="946659" cy="221122"/>
          </a:xfrm>
          <a:prstGeom prst="rightArrow">
            <a:avLst>
              <a:gd name="adj1" fmla="val 50000"/>
              <a:gd name="adj2" fmla="val 98714"/>
            </a:avLst>
          </a:prstGeom>
          <a:solidFill>
            <a:srgbClr val="C0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10800000">
            <a:off x="3726100" y="2060848"/>
            <a:ext cx="1655936" cy="209852"/>
          </a:xfrm>
          <a:prstGeom prst="rightArrow">
            <a:avLst>
              <a:gd name="adj1" fmla="val 50000"/>
              <a:gd name="adj2" fmla="val 98714"/>
            </a:avLst>
          </a:prstGeom>
          <a:solidFill>
            <a:srgbClr val="C0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9135478">
            <a:off x="5403690" y="3427684"/>
            <a:ext cx="1003516" cy="211984"/>
          </a:xfrm>
          <a:prstGeom prst="rightArrow">
            <a:avLst>
              <a:gd name="adj1" fmla="val 50000"/>
              <a:gd name="adj2" fmla="val 98714"/>
            </a:avLst>
          </a:prstGeom>
          <a:solidFill>
            <a:srgbClr val="C0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956377" y="1635954"/>
            <a:ext cx="731688" cy="634747"/>
          </a:xfrm>
          <a:prstGeom prst="ellipse">
            <a:avLst/>
          </a:prstGeom>
          <a:solidFill>
            <a:srgbClr val="51C553"/>
          </a:solidFill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КОД</a:t>
            </a:r>
          </a:p>
        </p:txBody>
      </p:sp>
      <p:sp>
        <p:nvSpPr>
          <p:cNvPr id="31" name="Овал 30"/>
          <p:cNvSpPr/>
          <p:nvPr/>
        </p:nvSpPr>
        <p:spPr>
          <a:xfrm>
            <a:off x="5060412" y="5085085"/>
            <a:ext cx="763389" cy="59865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ТД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2225495" y="1590136"/>
            <a:ext cx="324178" cy="283404"/>
            <a:chOff x="2225495" y="1590136"/>
            <a:chExt cx="324178" cy="283404"/>
          </a:xfrm>
        </p:grpSpPr>
        <p:sp>
          <p:nvSpPr>
            <p:cNvPr id="33" name="Овал 32"/>
            <p:cNvSpPr/>
            <p:nvPr/>
          </p:nvSpPr>
          <p:spPr>
            <a:xfrm>
              <a:off x="2225495" y="1590136"/>
              <a:ext cx="324178" cy="283404"/>
            </a:xfrm>
            <a:prstGeom prst="ellipse">
              <a:avLst/>
            </a:prstGeom>
            <a:solidFill>
              <a:schemeClr val="bg1"/>
            </a:solidFill>
            <a:ln w="28575">
              <a:gradFill flip="none" rotWithShape="1">
                <a:gsLst>
                  <a:gs pos="0">
                    <a:srgbClr val="17A025"/>
                  </a:gs>
                  <a:gs pos="48000">
                    <a:srgbClr val="66D263"/>
                  </a:gs>
                  <a:gs pos="100000">
                    <a:srgbClr val="B7D3B6"/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9071" y="1606398"/>
              <a:ext cx="235423" cy="214348"/>
            </a:xfrm>
            <a:prstGeom prst="rect">
              <a:avLst/>
            </a:prstGeom>
            <a:noFill/>
          </p:spPr>
        </p:pic>
      </p:grpSp>
      <p:grpSp>
        <p:nvGrpSpPr>
          <p:cNvPr id="38" name="Группа 37"/>
          <p:cNvGrpSpPr/>
          <p:nvPr/>
        </p:nvGrpSpPr>
        <p:grpSpPr>
          <a:xfrm>
            <a:off x="5095517" y="4997559"/>
            <a:ext cx="324178" cy="283404"/>
            <a:chOff x="2225495" y="1590136"/>
            <a:chExt cx="324178" cy="283404"/>
          </a:xfrm>
        </p:grpSpPr>
        <p:sp>
          <p:nvSpPr>
            <p:cNvPr id="39" name="Овал 38"/>
            <p:cNvSpPr/>
            <p:nvPr/>
          </p:nvSpPr>
          <p:spPr>
            <a:xfrm>
              <a:off x="2225495" y="1590136"/>
              <a:ext cx="324178" cy="283404"/>
            </a:xfrm>
            <a:prstGeom prst="ellipse">
              <a:avLst/>
            </a:prstGeom>
            <a:solidFill>
              <a:schemeClr val="bg1"/>
            </a:solidFill>
            <a:ln w="28575">
              <a:gradFill flip="none" rotWithShape="1">
                <a:gsLst>
                  <a:gs pos="0">
                    <a:srgbClr val="17A025"/>
                  </a:gs>
                  <a:gs pos="48000">
                    <a:srgbClr val="66D263"/>
                  </a:gs>
                  <a:gs pos="100000">
                    <a:srgbClr val="B7D3B6"/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9071" y="1606398"/>
              <a:ext cx="235423" cy="214348"/>
            </a:xfrm>
            <a:prstGeom prst="rect">
              <a:avLst/>
            </a:prstGeom>
            <a:noFill/>
          </p:spPr>
        </p:pic>
      </p:grpSp>
      <p:sp>
        <p:nvSpPr>
          <p:cNvPr id="41" name="Табличка 40"/>
          <p:cNvSpPr/>
          <p:nvPr/>
        </p:nvSpPr>
        <p:spPr>
          <a:xfrm>
            <a:off x="3409019" y="704659"/>
            <a:ext cx="1182565" cy="648072"/>
          </a:xfrm>
          <a:prstGeom prst="plaque">
            <a:avLst>
              <a:gd name="adj" fmla="val 20586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ФТ+НФТ</a:t>
            </a:r>
          </a:p>
        </p:txBody>
      </p:sp>
      <p:sp>
        <p:nvSpPr>
          <p:cNvPr id="42" name="Блок-схема: подготовка 41"/>
          <p:cNvSpPr/>
          <p:nvPr/>
        </p:nvSpPr>
        <p:spPr>
          <a:xfrm>
            <a:off x="4746454" y="709824"/>
            <a:ext cx="833658" cy="648072"/>
          </a:xfrm>
          <a:prstGeom prst="flowChartPreparation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ТР</a:t>
            </a:r>
          </a:p>
        </p:txBody>
      </p:sp>
    </p:spTree>
    <p:extLst>
      <p:ext uri="{BB962C8B-B14F-4D97-AF65-F5344CB8AC3E}">
        <p14:creationId xmlns:p14="http://schemas.microsoft.com/office/powerpoint/2010/main" val="400591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64181-07E1-4CA6-BDAF-86CD0CF8B73E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4FF0FE-E618-4B8C-BA39-FC7ACDBAE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8" y="12846"/>
            <a:ext cx="1207273" cy="5933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1556792"/>
            <a:ext cx="3456384" cy="3634036"/>
          </a:xfrm>
          <a:prstGeom prst="rect">
            <a:avLst/>
          </a:prstGeom>
          <a:effectLst>
            <a:outerShdw blurRad="317500" dist="266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016" y="1556792"/>
            <a:ext cx="3676072" cy="3634036"/>
          </a:xfrm>
          <a:prstGeom prst="rect">
            <a:avLst/>
          </a:prstGeom>
          <a:effectLst>
            <a:outerShdw blurRad="317500" dist="2667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725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Проблемы </a:t>
            </a:r>
            <a:r>
              <a:rPr lang="en-US" dirty="0" smtClean="0"/>
              <a:t>vs.</a:t>
            </a:r>
            <a:r>
              <a:rPr lang="ru-RU" dirty="0" smtClean="0"/>
              <a:t> Рецепты</a:t>
            </a:r>
            <a:endParaRPr lang="ru-RU" dirty="0"/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457200" y="1628801"/>
            <a:ext cx="3610744" cy="42484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l">
              <a:buFont typeface="Arial" pitchFamily="34" charset="0"/>
              <a:buAutoNum type="arabicPeriod"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Необоснованные возвраты ФС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Content Placeholder 8"/>
          <p:cNvSpPr txBox="1">
            <a:spLocks/>
          </p:cNvSpPr>
          <p:nvPr/>
        </p:nvSpPr>
        <p:spPr>
          <a:xfrm>
            <a:off x="5148064" y="1628801"/>
            <a:ext cx="3538736" cy="4248472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AutoNum type="arabicPeriod"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Формальные критерии качества</a:t>
            </a:r>
          </a:p>
        </p:txBody>
      </p:sp>
      <p:cxnSp>
        <p:nvCxnSpPr>
          <p:cNvPr id="9" name="Straight Connector 10"/>
          <p:cNvCxnSpPr/>
          <p:nvPr/>
        </p:nvCxnSpPr>
        <p:spPr>
          <a:xfrm rot="5400000">
            <a:off x="2557872" y="3825044"/>
            <a:ext cx="410445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4991619-E92F-491C-8671-623DE81E4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8" y="12846"/>
            <a:ext cx="1207273" cy="59331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64181-07E1-4CA6-BDAF-86CD0CF8B73E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40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Проблемы </a:t>
            </a:r>
            <a:r>
              <a:rPr lang="en-US" dirty="0" smtClean="0"/>
              <a:t>vs.</a:t>
            </a:r>
            <a:r>
              <a:rPr lang="ru-RU" dirty="0" smtClean="0"/>
              <a:t> Рецепты</a:t>
            </a:r>
            <a:endParaRPr lang="ru-RU" dirty="0"/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457200" y="1628801"/>
            <a:ext cx="3610744" cy="42484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l">
              <a:buFont typeface="Arial" pitchFamily="34" charset="0"/>
              <a:buAutoNum type="arabicPeriod"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Необоснованные возвраты ФС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742950" indent="-742950" algn="l">
              <a:buFont typeface="Arial" pitchFamily="34" charset="0"/>
              <a:buAutoNum type="arabicPeriod"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ФС содержит скрытые технические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решения</a:t>
            </a:r>
          </a:p>
          <a:p>
            <a:pPr marL="742950" indent="-742950" algn="l">
              <a:buAutoNum type="arabicPeriod"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ФС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нарушает архитектуру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742950" indent="-742950" algn="l">
              <a:buAutoNum type="arabicPeriod"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ТД не успевает за ФС</a:t>
            </a:r>
          </a:p>
          <a:p>
            <a:pPr marL="742950" indent="-742950" algn="l">
              <a:buAutoNum type="arabicPeriod"/>
            </a:pPr>
            <a:endParaRPr lang="ru-RU" sz="20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Content Placeholder 8"/>
          <p:cNvSpPr txBox="1">
            <a:spLocks/>
          </p:cNvSpPr>
          <p:nvPr/>
        </p:nvSpPr>
        <p:spPr>
          <a:xfrm>
            <a:off x="5148064" y="1628801"/>
            <a:ext cx="3538736" cy="4248472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AutoNum type="arabicPeriod"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Формальные критерии качества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9" name="Straight Connector 10"/>
          <p:cNvCxnSpPr/>
          <p:nvPr/>
        </p:nvCxnSpPr>
        <p:spPr>
          <a:xfrm rot="5400000">
            <a:off x="2557872" y="3825044"/>
            <a:ext cx="410445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4991619-E92F-491C-8671-623DE81E4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8" y="12846"/>
            <a:ext cx="1207273" cy="59331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64181-07E1-4CA6-BDAF-86CD0CF8B73E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31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Проблемы </a:t>
            </a:r>
            <a:r>
              <a:rPr lang="en-US" dirty="0" smtClean="0"/>
              <a:t>vs.</a:t>
            </a:r>
            <a:r>
              <a:rPr lang="ru-RU" dirty="0" smtClean="0"/>
              <a:t> Рецепты</a:t>
            </a:r>
            <a:endParaRPr lang="ru-RU" dirty="0"/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457200" y="1628801"/>
            <a:ext cx="3610744" cy="42484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l">
              <a:buFont typeface="Arial" pitchFamily="34" charset="0"/>
              <a:buAutoNum type="arabicPeriod"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Необоснованные возвраты ФС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742950" indent="-742950" algn="l">
              <a:buFont typeface="Arial" pitchFamily="34" charset="0"/>
              <a:buAutoNum type="arabicPeriod"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ФС содержит скрытые технические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решения</a:t>
            </a:r>
          </a:p>
          <a:p>
            <a:pPr marL="742950" indent="-742950" algn="l">
              <a:buAutoNum type="arabicPeriod"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ФС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нарушает архитектуру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742950" indent="-742950" algn="l">
              <a:buAutoNum type="arabicPeriod"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ТД не успевает за ФС</a:t>
            </a:r>
          </a:p>
          <a:p>
            <a:pPr marL="742950" indent="-742950" algn="l">
              <a:buAutoNum type="arabicPeriod"/>
            </a:pPr>
            <a:endParaRPr lang="ru-RU" sz="20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Content Placeholder 8"/>
          <p:cNvSpPr txBox="1">
            <a:spLocks/>
          </p:cNvSpPr>
          <p:nvPr/>
        </p:nvSpPr>
        <p:spPr>
          <a:xfrm>
            <a:off x="5148064" y="1628801"/>
            <a:ext cx="3538736" cy="4248472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AutoNum type="arabicPeriod"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Формальные критерии качества</a:t>
            </a:r>
          </a:p>
          <a:p>
            <a:pPr marL="742950" indent="-742950">
              <a:buAutoNum type="arabicPeriod"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«Аналитический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фреймворк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» </a:t>
            </a:r>
          </a:p>
          <a:p>
            <a:pPr marL="742950" indent="-742950">
              <a:buAutoNum type="arabicPeriod"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«Тест на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рефакторинг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»</a:t>
            </a:r>
          </a:p>
          <a:p>
            <a:pPr marL="742950" indent="-742950">
              <a:buAutoNum type="arabicPeriod"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Совместная работа (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воркшопы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 marL="742950" indent="-742950">
              <a:buAutoNum type="arabicPeriod"/>
            </a:pP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9" name="Straight Connector 10"/>
          <p:cNvCxnSpPr/>
          <p:nvPr/>
        </p:nvCxnSpPr>
        <p:spPr>
          <a:xfrm rot="5400000">
            <a:off x="2557872" y="3825044"/>
            <a:ext cx="410445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4991619-E92F-491C-8671-623DE81E4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8" y="12846"/>
            <a:ext cx="1207273" cy="59331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64181-07E1-4CA6-BDAF-86CD0CF8B73E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11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64181-07E1-4CA6-BDAF-86CD0CF8B73E}" type="slidenum">
              <a:rPr lang="ru-RU" smtClean="0"/>
              <a:pPr/>
              <a:t>33</a:t>
            </a:fld>
            <a:endParaRPr lang="ru-RU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68561"/>
            <a:ext cx="2700441" cy="2700441"/>
          </a:xfrm>
          <a:prstGeom prst="rect">
            <a:avLst/>
          </a:prstGeom>
          <a:effectLst>
            <a:outerShdw blurRad="393700" dist="254000" dir="18900000" sx="105000" sy="105000" algn="bl" rotWithShape="0">
              <a:prstClr val="black">
                <a:alpha val="40000"/>
              </a:prstClr>
            </a:outerShdw>
          </a:effectLst>
        </p:spPr>
      </p:pic>
      <p:sp>
        <p:nvSpPr>
          <p:cNvPr id="52" name="Овал 51"/>
          <p:cNvSpPr/>
          <p:nvPr/>
        </p:nvSpPr>
        <p:spPr>
          <a:xfrm>
            <a:off x="2216151" y="1601941"/>
            <a:ext cx="726893" cy="6466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ФС</a:t>
            </a:r>
            <a:endParaRPr lang="ru-RU" dirty="0"/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B14FF0FE-E618-4B8C-BA39-FC7ACDBAE4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8" y="12846"/>
            <a:ext cx="1207273" cy="593319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717032"/>
            <a:ext cx="2700441" cy="2700441"/>
          </a:xfrm>
          <a:prstGeom prst="rect">
            <a:avLst/>
          </a:prstGeom>
          <a:effectLst>
            <a:outerShdw blurRad="393700" dist="254000" dir="18900000" sx="105000" sy="105000" algn="bl" rotWithShape="0">
              <a:prstClr val="black">
                <a:alpha val="40000"/>
              </a:prstClr>
            </a:outerShdw>
          </a:effectLst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468561"/>
            <a:ext cx="2700441" cy="2700441"/>
          </a:xfrm>
          <a:prstGeom prst="rect">
            <a:avLst/>
          </a:prstGeom>
          <a:effectLst>
            <a:outerShdw blurRad="393700" dist="254000" dir="18900000" sx="105000" sy="105000" algn="bl" rotWithShape="0">
              <a:prstClr val="black">
                <a:alpha val="40000"/>
              </a:prstClr>
            </a:outerShdw>
          </a:effectLst>
        </p:spPr>
      </p:pic>
      <p:sp>
        <p:nvSpPr>
          <p:cNvPr id="56" name="Стрелка вправо 55"/>
          <p:cNvSpPr/>
          <p:nvPr/>
        </p:nvSpPr>
        <p:spPr>
          <a:xfrm rot="1839611">
            <a:off x="2587822" y="2722536"/>
            <a:ext cx="1655936" cy="499511"/>
          </a:xfrm>
          <a:prstGeom prst="rightArrow">
            <a:avLst>
              <a:gd name="adj1" fmla="val 50000"/>
              <a:gd name="adj2" fmla="val 987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трелка вправо 56"/>
          <p:cNvSpPr/>
          <p:nvPr/>
        </p:nvSpPr>
        <p:spPr>
          <a:xfrm rot="19901553">
            <a:off x="4832693" y="2747082"/>
            <a:ext cx="1655936" cy="499511"/>
          </a:xfrm>
          <a:prstGeom prst="rightArrow">
            <a:avLst>
              <a:gd name="adj1" fmla="val 50000"/>
              <a:gd name="adj2" fmla="val 98714"/>
            </a:avLst>
          </a:prstGeom>
          <a:gradFill flip="none" rotWithShape="1">
            <a:gsLst>
              <a:gs pos="0">
                <a:srgbClr val="F79646">
                  <a:lumMod val="94000"/>
                </a:srgbClr>
              </a:gs>
              <a:gs pos="70000">
                <a:schemeClr val="accent1">
                  <a:lumMod val="100000"/>
                </a:schemeClr>
              </a:gs>
            </a:gsLst>
            <a:lin ang="5400000" scaled="0"/>
            <a:tileRect/>
          </a:gradFill>
          <a:ln>
            <a:gradFill flip="none" rotWithShape="1">
              <a:gsLst>
                <a:gs pos="0">
                  <a:srgbClr val="B66D31"/>
                </a:gs>
                <a:gs pos="100000">
                  <a:srgbClr val="3E6798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58" name="Стрелка вправо 57"/>
          <p:cNvSpPr/>
          <p:nvPr/>
        </p:nvSpPr>
        <p:spPr>
          <a:xfrm rot="12728233">
            <a:off x="2743882" y="3441149"/>
            <a:ext cx="946659" cy="221122"/>
          </a:xfrm>
          <a:prstGeom prst="rightArrow">
            <a:avLst>
              <a:gd name="adj1" fmla="val 50000"/>
              <a:gd name="adj2" fmla="val 98714"/>
            </a:avLst>
          </a:prstGeom>
          <a:solidFill>
            <a:srgbClr val="C0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 вправо 58"/>
          <p:cNvSpPr/>
          <p:nvPr/>
        </p:nvSpPr>
        <p:spPr>
          <a:xfrm rot="10800000">
            <a:off x="3726100" y="2060848"/>
            <a:ext cx="1655936" cy="209852"/>
          </a:xfrm>
          <a:prstGeom prst="rightArrow">
            <a:avLst>
              <a:gd name="adj1" fmla="val 50000"/>
              <a:gd name="adj2" fmla="val 98714"/>
            </a:avLst>
          </a:prstGeom>
          <a:solidFill>
            <a:srgbClr val="C0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 вправо 59"/>
          <p:cNvSpPr/>
          <p:nvPr/>
        </p:nvSpPr>
        <p:spPr>
          <a:xfrm rot="9135478">
            <a:off x="5403690" y="3427684"/>
            <a:ext cx="1003516" cy="211984"/>
          </a:xfrm>
          <a:prstGeom prst="rightArrow">
            <a:avLst>
              <a:gd name="adj1" fmla="val 50000"/>
              <a:gd name="adj2" fmla="val 98714"/>
            </a:avLst>
          </a:prstGeom>
          <a:solidFill>
            <a:srgbClr val="C0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7956377" y="1635954"/>
            <a:ext cx="731688" cy="634747"/>
          </a:xfrm>
          <a:prstGeom prst="ellipse">
            <a:avLst/>
          </a:prstGeom>
          <a:solidFill>
            <a:srgbClr val="51C553"/>
          </a:solidFill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КОД</a:t>
            </a:r>
          </a:p>
        </p:txBody>
      </p:sp>
      <p:sp>
        <p:nvSpPr>
          <p:cNvPr id="62" name="Овал 61"/>
          <p:cNvSpPr/>
          <p:nvPr/>
        </p:nvSpPr>
        <p:spPr>
          <a:xfrm>
            <a:off x="5060412" y="5085085"/>
            <a:ext cx="763389" cy="59865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ТД</a:t>
            </a:r>
          </a:p>
        </p:txBody>
      </p:sp>
      <p:grpSp>
        <p:nvGrpSpPr>
          <p:cNvPr id="63" name="Группа 62"/>
          <p:cNvGrpSpPr/>
          <p:nvPr/>
        </p:nvGrpSpPr>
        <p:grpSpPr>
          <a:xfrm>
            <a:off x="2225495" y="1590136"/>
            <a:ext cx="324178" cy="283404"/>
            <a:chOff x="2225495" y="1590136"/>
            <a:chExt cx="324178" cy="283404"/>
          </a:xfrm>
        </p:grpSpPr>
        <p:sp>
          <p:nvSpPr>
            <p:cNvPr id="64" name="Овал 63"/>
            <p:cNvSpPr/>
            <p:nvPr/>
          </p:nvSpPr>
          <p:spPr>
            <a:xfrm>
              <a:off x="2225495" y="1590136"/>
              <a:ext cx="324178" cy="283404"/>
            </a:xfrm>
            <a:prstGeom prst="ellipse">
              <a:avLst/>
            </a:prstGeom>
            <a:solidFill>
              <a:schemeClr val="bg1"/>
            </a:solidFill>
            <a:ln w="28575">
              <a:gradFill flip="none" rotWithShape="1">
                <a:gsLst>
                  <a:gs pos="0">
                    <a:srgbClr val="17A025"/>
                  </a:gs>
                  <a:gs pos="48000">
                    <a:srgbClr val="66D263"/>
                  </a:gs>
                  <a:gs pos="100000">
                    <a:srgbClr val="B7D3B6"/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9071" y="1606398"/>
              <a:ext cx="235423" cy="214348"/>
            </a:xfrm>
            <a:prstGeom prst="rect">
              <a:avLst/>
            </a:prstGeom>
            <a:noFill/>
          </p:spPr>
        </p:pic>
      </p:grpSp>
      <p:grpSp>
        <p:nvGrpSpPr>
          <p:cNvPr id="66" name="Группа 65"/>
          <p:cNvGrpSpPr/>
          <p:nvPr/>
        </p:nvGrpSpPr>
        <p:grpSpPr>
          <a:xfrm>
            <a:off x="5095517" y="4997559"/>
            <a:ext cx="324178" cy="283404"/>
            <a:chOff x="2225495" y="1590136"/>
            <a:chExt cx="324178" cy="283404"/>
          </a:xfrm>
        </p:grpSpPr>
        <p:sp>
          <p:nvSpPr>
            <p:cNvPr id="67" name="Овал 66"/>
            <p:cNvSpPr/>
            <p:nvPr/>
          </p:nvSpPr>
          <p:spPr>
            <a:xfrm>
              <a:off x="2225495" y="1590136"/>
              <a:ext cx="324178" cy="283404"/>
            </a:xfrm>
            <a:prstGeom prst="ellipse">
              <a:avLst/>
            </a:prstGeom>
            <a:solidFill>
              <a:schemeClr val="bg1"/>
            </a:solidFill>
            <a:ln w="28575">
              <a:gradFill flip="none" rotWithShape="1">
                <a:gsLst>
                  <a:gs pos="0">
                    <a:srgbClr val="17A025"/>
                  </a:gs>
                  <a:gs pos="48000">
                    <a:srgbClr val="66D263"/>
                  </a:gs>
                  <a:gs pos="100000">
                    <a:srgbClr val="B7D3B6"/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9071" y="1606398"/>
              <a:ext cx="235423" cy="214348"/>
            </a:xfrm>
            <a:prstGeom prst="rect">
              <a:avLst/>
            </a:prstGeom>
            <a:noFill/>
          </p:spPr>
        </p:pic>
      </p:grpSp>
      <p:sp>
        <p:nvSpPr>
          <p:cNvPr id="69" name="Табличка 68"/>
          <p:cNvSpPr/>
          <p:nvPr/>
        </p:nvSpPr>
        <p:spPr>
          <a:xfrm>
            <a:off x="3409019" y="704659"/>
            <a:ext cx="1182565" cy="648072"/>
          </a:xfrm>
          <a:prstGeom prst="plaque">
            <a:avLst>
              <a:gd name="adj" fmla="val 20586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ФТ+НФТ</a:t>
            </a:r>
          </a:p>
        </p:txBody>
      </p:sp>
      <p:sp>
        <p:nvSpPr>
          <p:cNvPr id="70" name="Блок-схема: подготовка 69"/>
          <p:cNvSpPr/>
          <p:nvPr/>
        </p:nvSpPr>
        <p:spPr>
          <a:xfrm>
            <a:off x="4746454" y="709824"/>
            <a:ext cx="833658" cy="648072"/>
          </a:xfrm>
          <a:prstGeom prst="flowChartPreparation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ТР</a:t>
            </a:r>
          </a:p>
        </p:txBody>
      </p:sp>
    </p:spTree>
    <p:extLst>
      <p:ext uri="{BB962C8B-B14F-4D97-AF65-F5344CB8AC3E}">
        <p14:creationId xmlns:p14="http://schemas.microsoft.com/office/powerpoint/2010/main" val="155130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63394" y="3678080"/>
            <a:ext cx="2700441" cy="2700441"/>
          </a:xfrm>
          <a:prstGeom prst="rect">
            <a:avLst/>
          </a:prstGeom>
          <a:effectLst>
            <a:outerShdw blurRad="393700" dist="254000" dir="18900000" sx="105000" sy="105000" algn="b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14FF0FE-E618-4B8C-BA39-FC7ACDBAE4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8" y="12846"/>
            <a:ext cx="1207273" cy="59331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68561"/>
            <a:ext cx="2700441" cy="2700441"/>
          </a:xfrm>
          <a:prstGeom prst="rect">
            <a:avLst/>
          </a:prstGeom>
          <a:effectLst>
            <a:outerShdw blurRad="393700" dist="254000" dir="18900000" sx="105000" sy="105000" algn="bl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468561"/>
            <a:ext cx="2700441" cy="2700441"/>
          </a:xfrm>
          <a:prstGeom prst="rect">
            <a:avLst/>
          </a:prstGeom>
          <a:effectLst>
            <a:outerShdw blurRad="393700" dist="254000" dir="18900000" sx="105000" sy="105000" algn="bl" rotWithShape="0">
              <a:prstClr val="black">
                <a:alpha val="40000"/>
              </a:prstClr>
            </a:outerShdw>
          </a:effectLst>
        </p:spPr>
      </p:pic>
      <p:sp>
        <p:nvSpPr>
          <p:cNvPr id="14" name="Стрелка вправо 13"/>
          <p:cNvSpPr/>
          <p:nvPr/>
        </p:nvSpPr>
        <p:spPr>
          <a:xfrm rot="9135478">
            <a:off x="4813701" y="3361446"/>
            <a:ext cx="1090347" cy="213712"/>
          </a:xfrm>
          <a:prstGeom prst="rightArrow">
            <a:avLst>
              <a:gd name="adj1" fmla="val 50000"/>
              <a:gd name="adj2" fmla="val 98714"/>
            </a:avLst>
          </a:prstGeom>
          <a:solidFill>
            <a:srgbClr val="C0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64181-07E1-4CA6-BDAF-86CD0CF8B73E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9901553">
            <a:off x="4849870" y="3611042"/>
            <a:ext cx="1655936" cy="499511"/>
          </a:xfrm>
          <a:prstGeom prst="rightArrow">
            <a:avLst>
              <a:gd name="adj1" fmla="val 50000"/>
              <a:gd name="adj2" fmla="val 98714"/>
            </a:avLst>
          </a:prstGeom>
          <a:gradFill flip="none" rotWithShape="1">
            <a:gsLst>
              <a:gs pos="0">
                <a:srgbClr val="F79646">
                  <a:lumMod val="94000"/>
                </a:srgbClr>
              </a:gs>
              <a:gs pos="70000">
                <a:schemeClr val="accent1">
                  <a:lumMod val="100000"/>
                </a:schemeClr>
              </a:gs>
            </a:gsLst>
            <a:lin ang="5400000" scaled="0"/>
            <a:tileRect/>
          </a:gradFill>
          <a:ln>
            <a:gradFill flip="none" rotWithShape="1">
              <a:gsLst>
                <a:gs pos="0">
                  <a:srgbClr val="B66D31"/>
                </a:gs>
                <a:gs pos="100000">
                  <a:srgbClr val="3E6798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5" name="Овал 14"/>
          <p:cNvSpPr/>
          <p:nvPr/>
        </p:nvSpPr>
        <p:spPr>
          <a:xfrm>
            <a:off x="7956377" y="1635954"/>
            <a:ext cx="731688" cy="634747"/>
          </a:xfrm>
          <a:prstGeom prst="ellipse">
            <a:avLst/>
          </a:prstGeom>
          <a:solidFill>
            <a:srgbClr val="51C553"/>
          </a:solidFill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КОД</a:t>
            </a:r>
          </a:p>
        </p:txBody>
      </p:sp>
      <p:sp>
        <p:nvSpPr>
          <p:cNvPr id="16" name="Овал 15"/>
          <p:cNvSpPr/>
          <p:nvPr/>
        </p:nvSpPr>
        <p:spPr>
          <a:xfrm>
            <a:off x="2257180" y="3248284"/>
            <a:ext cx="726893" cy="6466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ФС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2662223" y="3678080"/>
            <a:ext cx="763389" cy="59865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ТД</a:t>
            </a:r>
          </a:p>
        </p:txBody>
      </p:sp>
      <p:sp>
        <p:nvSpPr>
          <p:cNvPr id="18" name="Стрелка вправо 17"/>
          <p:cNvSpPr/>
          <p:nvPr/>
        </p:nvSpPr>
        <p:spPr>
          <a:xfrm rot="10800000">
            <a:off x="3726100" y="2060848"/>
            <a:ext cx="1655936" cy="209852"/>
          </a:xfrm>
          <a:prstGeom prst="rightArrow">
            <a:avLst>
              <a:gd name="adj1" fmla="val 50000"/>
              <a:gd name="adj2" fmla="val 98714"/>
            </a:avLst>
          </a:prstGeom>
          <a:solidFill>
            <a:srgbClr val="C0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>
            <a:off x="2301305" y="3172958"/>
            <a:ext cx="324178" cy="283404"/>
            <a:chOff x="2225495" y="1590136"/>
            <a:chExt cx="324178" cy="283404"/>
          </a:xfrm>
        </p:grpSpPr>
        <p:sp>
          <p:nvSpPr>
            <p:cNvPr id="25" name="Овал 24"/>
            <p:cNvSpPr/>
            <p:nvPr/>
          </p:nvSpPr>
          <p:spPr>
            <a:xfrm>
              <a:off x="2225495" y="1590136"/>
              <a:ext cx="324178" cy="283404"/>
            </a:xfrm>
            <a:prstGeom prst="ellipse">
              <a:avLst/>
            </a:prstGeom>
            <a:solidFill>
              <a:schemeClr val="bg1"/>
            </a:solidFill>
            <a:ln w="28575">
              <a:gradFill flip="none" rotWithShape="1">
                <a:gsLst>
                  <a:gs pos="0">
                    <a:srgbClr val="17A025"/>
                  </a:gs>
                  <a:gs pos="48000">
                    <a:srgbClr val="66D263"/>
                  </a:gs>
                  <a:gs pos="100000">
                    <a:srgbClr val="B7D3B6"/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9071" y="1606398"/>
              <a:ext cx="235423" cy="214348"/>
            </a:xfrm>
            <a:prstGeom prst="rect">
              <a:avLst/>
            </a:prstGeom>
            <a:noFill/>
          </p:spPr>
        </p:pic>
      </p:grpSp>
      <p:grpSp>
        <p:nvGrpSpPr>
          <p:cNvPr id="27" name="Группа 26"/>
          <p:cNvGrpSpPr/>
          <p:nvPr/>
        </p:nvGrpSpPr>
        <p:grpSpPr>
          <a:xfrm>
            <a:off x="2756418" y="3563081"/>
            <a:ext cx="324178" cy="283404"/>
            <a:chOff x="2225495" y="1590136"/>
            <a:chExt cx="324178" cy="283404"/>
          </a:xfrm>
        </p:grpSpPr>
        <p:sp>
          <p:nvSpPr>
            <p:cNvPr id="28" name="Овал 27"/>
            <p:cNvSpPr/>
            <p:nvPr/>
          </p:nvSpPr>
          <p:spPr>
            <a:xfrm>
              <a:off x="2225495" y="1590136"/>
              <a:ext cx="324178" cy="283404"/>
            </a:xfrm>
            <a:prstGeom prst="ellipse">
              <a:avLst/>
            </a:prstGeom>
            <a:solidFill>
              <a:schemeClr val="bg1"/>
            </a:solidFill>
            <a:ln w="28575">
              <a:gradFill flip="none" rotWithShape="1">
                <a:gsLst>
                  <a:gs pos="0">
                    <a:srgbClr val="17A025"/>
                  </a:gs>
                  <a:gs pos="48000">
                    <a:srgbClr val="66D263"/>
                  </a:gs>
                  <a:gs pos="100000">
                    <a:srgbClr val="B7D3B6"/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9071" y="1606398"/>
              <a:ext cx="235423" cy="214348"/>
            </a:xfrm>
            <a:prstGeom prst="rect">
              <a:avLst/>
            </a:prstGeom>
            <a:noFill/>
          </p:spPr>
        </p:pic>
      </p:grpSp>
      <p:sp>
        <p:nvSpPr>
          <p:cNvPr id="9" name="Пятно 1 8"/>
          <p:cNvSpPr/>
          <p:nvPr/>
        </p:nvSpPr>
        <p:spPr>
          <a:xfrm>
            <a:off x="984239" y="4284695"/>
            <a:ext cx="1584176" cy="1752128"/>
          </a:xfrm>
          <a:prstGeom prst="irregularSeal1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АФ</a:t>
            </a:r>
            <a:endParaRPr lang="ru-RU" b="1" dirty="0"/>
          </a:p>
        </p:txBody>
      </p:sp>
      <p:sp>
        <p:nvSpPr>
          <p:cNvPr id="30" name="Табличка 29"/>
          <p:cNvSpPr/>
          <p:nvPr/>
        </p:nvSpPr>
        <p:spPr>
          <a:xfrm>
            <a:off x="3409019" y="704659"/>
            <a:ext cx="1182565" cy="648072"/>
          </a:xfrm>
          <a:prstGeom prst="plaque">
            <a:avLst>
              <a:gd name="adj" fmla="val 20586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ФТ+НФТ</a:t>
            </a:r>
          </a:p>
        </p:txBody>
      </p:sp>
      <p:sp>
        <p:nvSpPr>
          <p:cNvPr id="31" name="Блок-схема: подготовка 30"/>
          <p:cNvSpPr/>
          <p:nvPr/>
        </p:nvSpPr>
        <p:spPr>
          <a:xfrm>
            <a:off x="4746454" y="709824"/>
            <a:ext cx="833658" cy="648072"/>
          </a:xfrm>
          <a:prstGeom prst="flowChartPreparation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ТР</a:t>
            </a:r>
          </a:p>
        </p:txBody>
      </p:sp>
    </p:spTree>
    <p:extLst>
      <p:ext uri="{BB962C8B-B14F-4D97-AF65-F5344CB8AC3E}">
        <p14:creationId xmlns:p14="http://schemas.microsoft.com/office/powerpoint/2010/main" val="323956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Проблемы </a:t>
            </a:r>
            <a:r>
              <a:rPr lang="en-US" dirty="0" smtClean="0"/>
              <a:t>vs.</a:t>
            </a:r>
            <a:r>
              <a:rPr lang="ru-RU" dirty="0" smtClean="0"/>
              <a:t> Рецепты</a:t>
            </a:r>
            <a:endParaRPr lang="ru-RU" dirty="0"/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457200" y="1628801"/>
            <a:ext cx="3610744" cy="42484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l">
              <a:buFont typeface="Arial" pitchFamily="34" charset="0"/>
              <a:buAutoNum type="arabicPeriod"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Необоснованные возвраты ФС</a:t>
            </a:r>
          </a:p>
          <a:p>
            <a:pPr marL="742950" indent="-742950" algn="l">
              <a:buFont typeface="Arial" pitchFamily="34" charset="0"/>
              <a:buAutoNum type="arabicPeriod"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ФС содержит скрытые технические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решения</a:t>
            </a:r>
          </a:p>
          <a:p>
            <a:pPr marL="742950" indent="-742950" algn="l">
              <a:buAutoNum type="arabicPeriod"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ФС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нарушает архитектуру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742950" indent="-742950" algn="l">
              <a:buFont typeface="Arial" pitchFamily="34" charset="0"/>
              <a:buAutoNum type="arabicPeriod"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ТД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не успевает за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ФС</a:t>
            </a:r>
          </a:p>
        </p:txBody>
      </p:sp>
      <p:sp>
        <p:nvSpPr>
          <p:cNvPr id="6" name="Content Placeholder 8"/>
          <p:cNvSpPr txBox="1">
            <a:spLocks/>
          </p:cNvSpPr>
          <p:nvPr/>
        </p:nvSpPr>
        <p:spPr>
          <a:xfrm>
            <a:off x="5148064" y="1628800"/>
            <a:ext cx="3538736" cy="4392487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AutoNum type="arabicPeriod"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Ф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ормальные критерии качества</a:t>
            </a:r>
          </a:p>
          <a:p>
            <a:pPr marL="742950" indent="-742950">
              <a:buAutoNum type="arabicPeriod"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«Аналитический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</a:rPr>
              <a:t>фреймворк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»</a:t>
            </a:r>
          </a:p>
          <a:p>
            <a:pPr marL="742950" indent="-742950">
              <a:buAutoNum type="arabicPeriod"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«Тест на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</a:rPr>
              <a:t>рефакторинг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»</a:t>
            </a:r>
          </a:p>
          <a:p>
            <a:pPr marL="742950" indent="-742950">
              <a:buAutoNum type="arabicPeriod"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Совместная работа (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</a:rPr>
              <a:t>воркшопы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</p:txBody>
      </p:sp>
      <p:cxnSp>
        <p:nvCxnSpPr>
          <p:cNvPr id="9" name="Straight Connector 10"/>
          <p:cNvCxnSpPr/>
          <p:nvPr/>
        </p:nvCxnSpPr>
        <p:spPr>
          <a:xfrm rot="5400000">
            <a:off x="2557872" y="3825044"/>
            <a:ext cx="410445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4991619-E92F-491C-8671-623DE81E4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8" y="12846"/>
            <a:ext cx="1207273" cy="59331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64181-07E1-4CA6-BDAF-86CD0CF8B73E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07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Проблемы </a:t>
            </a:r>
            <a:r>
              <a:rPr lang="en-US" dirty="0" smtClean="0"/>
              <a:t>vs.</a:t>
            </a:r>
            <a:r>
              <a:rPr lang="ru-RU" dirty="0" smtClean="0"/>
              <a:t> Рецепты</a:t>
            </a:r>
            <a:endParaRPr lang="ru-RU" dirty="0"/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457200" y="1628801"/>
            <a:ext cx="3610744" cy="42484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l">
              <a:buFont typeface="Arial" pitchFamily="34" charset="0"/>
              <a:buAutoNum type="arabicPeriod"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Необоснованные возвраты ФС</a:t>
            </a:r>
          </a:p>
          <a:p>
            <a:pPr marL="742950" indent="-742950" algn="l">
              <a:buFont typeface="Arial" pitchFamily="34" charset="0"/>
              <a:buAutoNum type="arabicPeriod"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ФС содержит скрытые технические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решения</a:t>
            </a:r>
          </a:p>
          <a:p>
            <a:pPr marL="742950" indent="-742950" algn="l">
              <a:buAutoNum type="arabicPeriod"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ФС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нарушает архитектуру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742950" indent="-742950" algn="l">
              <a:buFont typeface="Arial" pitchFamily="34" charset="0"/>
              <a:buAutoNum type="arabicPeriod"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ТД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не успевает за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ФС</a:t>
            </a:r>
          </a:p>
          <a:p>
            <a:pPr marL="742950" indent="-742950" algn="l">
              <a:buAutoNum type="arabicPeriod"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ФС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со временем всё детальнее</a:t>
            </a:r>
          </a:p>
          <a:p>
            <a:pPr marL="742950" indent="-742950" algn="l">
              <a:buAutoNum type="arabicPeriod"/>
            </a:pPr>
            <a:endParaRPr lang="ru-RU" sz="20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Content Placeholder 8"/>
          <p:cNvSpPr txBox="1">
            <a:spLocks/>
          </p:cNvSpPr>
          <p:nvPr/>
        </p:nvSpPr>
        <p:spPr>
          <a:xfrm>
            <a:off x="5148064" y="1628800"/>
            <a:ext cx="3538736" cy="4392487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AutoNum type="arabicPeriod"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Ф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ормальные критерии качества</a:t>
            </a:r>
          </a:p>
          <a:p>
            <a:pPr marL="742950" indent="-742950">
              <a:buAutoNum type="arabicPeriod"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«Аналитический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</a:rPr>
              <a:t>фреймворк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»</a:t>
            </a:r>
          </a:p>
          <a:p>
            <a:pPr marL="742950" indent="-742950">
              <a:buAutoNum type="arabicPeriod"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«Тест на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</a:rPr>
              <a:t>рефакторинг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»</a:t>
            </a:r>
          </a:p>
          <a:p>
            <a:pPr marL="742950" indent="-742950">
              <a:buAutoNum type="arabicPeriod"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Совместная работа (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</a:rPr>
              <a:t>воркшопы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</p:txBody>
      </p:sp>
      <p:cxnSp>
        <p:nvCxnSpPr>
          <p:cNvPr id="9" name="Straight Connector 10"/>
          <p:cNvCxnSpPr/>
          <p:nvPr/>
        </p:nvCxnSpPr>
        <p:spPr>
          <a:xfrm rot="5400000">
            <a:off x="2557872" y="3825044"/>
            <a:ext cx="410445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4991619-E92F-491C-8671-623DE81E4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8" y="12846"/>
            <a:ext cx="1207273" cy="59331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64181-07E1-4CA6-BDAF-86CD0CF8B73E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74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Проблемы </a:t>
            </a:r>
            <a:r>
              <a:rPr lang="en-US" dirty="0" smtClean="0"/>
              <a:t>vs.</a:t>
            </a:r>
            <a:r>
              <a:rPr lang="ru-RU" dirty="0" smtClean="0"/>
              <a:t> Рецепты</a:t>
            </a:r>
            <a:endParaRPr lang="ru-RU" dirty="0"/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457200" y="1628801"/>
            <a:ext cx="3610744" cy="42484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l">
              <a:buFont typeface="Arial" pitchFamily="34" charset="0"/>
              <a:buAutoNum type="arabicPeriod"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Необоснованные возвраты ФС</a:t>
            </a:r>
          </a:p>
          <a:p>
            <a:pPr marL="742950" indent="-742950" algn="l">
              <a:buFont typeface="Arial" pitchFamily="34" charset="0"/>
              <a:buAutoNum type="arabicPeriod"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ФС содержит скрытые технические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решения</a:t>
            </a:r>
          </a:p>
          <a:p>
            <a:pPr marL="742950" indent="-742950" algn="l">
              <a:buAutoNum type="arabicPeriod"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ФС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нарушает архитектуру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742950" indent="-742950" algn="l">
              <a:buFont typeface="Arial" pitchFamily="34" charset="0"/>
              <a:buAutoNum type="arabicPeriod"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ТД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не успевает за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ФС</a:t>
            </a:r>
          </a:p>
          <a:p>
            <a:pPr marL="742950" indent="-742950" algn="l">
              <a:buAutoNum type="arabicPeriod"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ФС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со временем всё детальнее</a:t>
            </a:r>
          </a:p>
          <a:p>
            <a:pPr marL="742950" indent="-742950" algn="l">
              <a:buAutoNum type="arabicPeriod"/>
            </a:pPr>
            <a:endParaRPr lang="ru-RU" sz="20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Content Placeholder 8"/>
          <p:cNvSpPr txBox="1">
            <a:spLocks/>
          </p:cNvSpPr>
          <p:nvPr/>
        </p:nvSpPr>
        <p:spPr>
          <a:xfrm>
            <a:off x="5148064" y="1628800"/>
            <a:ext cx="3538736" cy="4392487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AutoNum type="arabicPeriod"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Ф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ормальные критерии качества</a:t>
            </a:r>
          </a:p>
          <a:p>
            <a:pPr marL="742950" indent="-742950">
              <a:buAutoNum type="arabicPeriod"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«Аналитический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</a:rPr>
              <a:t>фреймворк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»</a:t>
            </a:r>
          </a:p>
          <a:p>
            <a:pPr marL="742950" indent="-742950">
              <a:buAutoNum type="arabicPeriod"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«Тест на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</a:rPr>
              <a:t>рефакторинг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»</a:t>
            </a:r>
          </a:p>
          <a:p>
            <a:pPr marL="742950" indent="-742950">
              <a:buAutoNum type="arabicPeriod"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Совместная работа (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</a:rPr>
              <a:t>воркшопы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 marL="742950" indent="-742950">
              <a:buAutoNum type="arabicPeriod"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Выделение частей ФС, которые не проходят архитектурный контроль</a:t>
            </a:r>
          </a:p>
          <a:p>
            <a:pPr marL="742950" indent="-742950">
              <a:buAutoNum type="arabicPeriod"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Типизация постановок</a:t>
            </a:r>
          </a:p>
          <a:p>
            <a:pPr marL="742950" indent="-742950">
              <a:buAutoNum type="arabicPeriod"/>
            </a:pP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9" name="Straight Connector 10"/>
          <p:cNvCxnSpPr/>
          <p:nvPr/>
        </p:nvCxnSpPr>
        <p:spPr>
          <a:xfrm rot="5400000">
            <a:off x="2557872" y="3825044"/>
            <a:ext cx="410445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4991619-E92F-491C-8671-623DE81E4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8" y="12846"/>
            <a:ext cx="1207273" cy="59331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64181-07E1-4CA6-BDAF-86CD0CF8B73E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01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64181-07E1-4CA6-BDAF-86CD0CF8B73E}" type="slidenum">
              <a:rPr lang="ru-RU" smtClean="0"/>
              <a:pPr/>
              <a:t>38</a:t>
            </a:fld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63394" y="3678080"/>
            <a:ext cx="2700441" cy="2700441"/>
          </a:xfrm>
          <a:prstGeom prst="rect">
            <a:avLst/>
          </a:prstGeom>
          <a:effectLst>
            <a:outerShdw blurRad="393700" dist="254000" dir="18900000" sx="105000" sy="105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14FF0FE-E618-4B8C-BA39-FC7ACDBAE4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8" y="12846"/>
            <a:ext cx="1207273" cy="59331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68561"/>
            <a:ext cx="2700441" cy="2700441"/>
          </a:xfrm>
          <a:prstGeom prst="rect">
            <a:avLst/>
          </a:prstGeom>
          <a:effectLst>
            <a:outerShdw blurRad="393700" dist="254000" dir="18900000" sx="105000" sy="105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468561"/>
            <a:ext cx="2700441" cy="2700441"/>
          </a:xfrm>
          <a:prstGeom prst="rect">
            <a:avLst/>
          </a:prstGeom>
          <a:effectLst>
            <a:outerShdw blurRad="393700" dist="254000" dir="18900000" sx="105000" sy="105000" algn="bl" rotWithShape="0">
              <a:prstClr val="black">
                <a:alpha val="40000"/>
              </a:prstClr>
            </a:outerShdw>
          </a:effectLst>
        </p:spPr>
      </p:pic>
      <p:sp>
        <p:nvSpPr>
          <p:cNvPr id="21" name="Стрелка вправо 20"/>
          <p:cNvSpPr/>
          <p:nvPr/>
        </p:nvSpPr>
        <p:spPr>
          <a:xfrm rot="9135478">
            <a:off x="4813701" y="3361446"/>
            <a:ext cx="1090347" cy="213712"/>
          </a:xfrm>
          <a:prstGeom prst="rightArrow">
            <a:avLst>
              <a:gd name="adj1" fmla="val 50000"/>
              <a:gd name="adj2" fmla="val 98714"/>
            </a:avLst>
          </a:prstGeom>
          <a:solidFill>
            <a:srgbClr val="C0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19901553">
            <a:off x="4849870" y="3611042"/>
            <a:ext cx="1655936" cy="499511"/>
          </a:xfrm>
          <a:prstGeom prst="rightArrow">
            <a:avLst>
              <a:gd name="adj1" fmla="val 50000"/>
              <a:gd name="adj2" fmla="val 98714"/>
            </a:avLst>
          </a:prstGeom>
          <a:gradFill flip="none" rotWithShape="1">
            <a:gsLst>
              <a:gs pos="0">
                <a:srgbClr val="F79646">
                  <a:lumMod val="94000"/>
                </a:srgbClr>
              </a:gs>
              <a:gs pos="70000">
                <a:schemeClr val="accent1">
                  <a:lumMod val="100000"/>
                </a:schemeClr>
              </a:gs>
            </a:gsLst>
            <a:lin ang="5400000" scaled="0"/>
            <a:tileRect/>
          </a:gradFill>
          <a:ln>
            <a:gradFill flip="none" rotWithShape="1">
              <a:gsLst>
                <a:gs pos="0">
                  <a:srgbClr val="B66D31"/>
                </a:gs>
                <a:gs pos="100000">
                  <a:srgbClr val="3E6798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3" name="Овал 22"/>
          <p:cNvSpPr/>
          <p:nvPr/>
        </p:nvSpPr>
        <p:spPr>
          <a:xfrm>
            <a:off x="7956377" y="1635954"/>
            <a:ext cx="731688" cy="634747"/>
          </a:xfrm>
          <a:prstGeom prst="ellipse">
            <a:avLst/>
          </a:prstGeom>
          <a:solidFill>
            <a:srgbClr val="51C553"/>
          </a:solidFill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КОД</a:t>
            </a:r>
          </a:p>
        </p:txBody>
      </p:sp>
      <p:sp>
        <p:nvSpPr>
          <p:cNvPr id="24" name="Овал 23"/>
          <p:cNvSpPr/>
          <p:nvPr/>
        </p:nvSpPr>
        <p:spPr>
          <a:xfrm>
            <a:off x="2257180" y="3248284"/>
            <a:ext cx="726893" cy="6466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ФС</a:t>
            </a:r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2662223" y="3678080"/>
            <a:ext cx="763389" cy="59865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ТД</a:t>
            </a:r>
          </a:p>
        </p:txBody>
      </p:sp>
      <p:sp>
        <p:nvSpPr>
          <p:cNvPr id="26" name="Стрелка вправо 25"/>
          <p:cNvSpPr/>
          <p:nvPr/>
        </p:nvSpPr>
        <p:spPr>
          <a:xfrm rot="10800000">
            <a:off x="3726100" y="2060848"/>
            <a:ext cx="1655936" cy="209852"/>
          </a:xfrm>
          <a:prstGeom prst="rightArrow">
            <a:avLst>
              <a:gd name="adj1" fmla="val 50000"/>
              <a:gd name="adj2" fmla="val 98714"/>
            </a:avLst>
          </a:prstGeom>
          <a:solidFill>
            <a:srgbClr val="C0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2301305" y="3172958"/>
            <a:ext cx="324178" cy="283404"/>
            <a:chOff x="2225495" y="1590136"/>
            <a:chExt cx="324178" cy="283404"/>
          </a:xfrm>
        </p:grpSpPr>
        <p:sp>
          <p:nvSpPr>
            <p:cNvPr id="28" name="Овал 27"/>
            <p:cNvSpPr/>
            <p:nvPr/>
          </p:nvSpPr>
          <p:spPr>
            <a:xfrm>
              <a:off x="2225495" y="1590136"/>
              <a:ext cx="324178" cy="283404"/>
            </a:xfrm>
            <a:prstGeom prst="ellipse">
              <a:avLst/>
            </a:prstGeom>
            <a:solidFill>
              <a:schemeClr val="bg1"/>
            </a:solidFill>
            <a:ln w="28575">
              <a:gradFill flip="none" rotWithShape="1">
                <a:gsLst>
                  <a:gs pos="0">
                    <a:srgbClr val="17A025"/>
                  </a:gs>
                  <a:gs pos="48000">
                    <a:srgbClr val="66D263"/>
                  </a:gs>
                  <a:gs pos="100000">
                    <a:srgbClr val="B7D3B6"/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9071" y="1606398"/>
              <a:ext cx="235423" cy="214348"/>
            </a:xfrm>
            <a:prstGeom prst="rect">
              <a:avLst/>
            </a:prstGeom>
            <a:noFill/>
          </p:spPr>
        </p:pic>
      </p:grpSp>
      <p:grpSp>
        <p:nvGrpSpPr>
          <p:cNvPr id="30" name="Группа 29"/>
          <p:cNvGrpSpPr/>
          <p:nvPr/>
        </p:nvGrpSpPr>
        <p:grpSpPr>
          <a:xfrm>
            <a:off x="2756418" y="3563081"/>
            <a:ext cx="324178" cy="283404"/>
            <a:chOff x="2225495" y="1590136"/>
            <a:chExt cx="324178" cy="283404"/>
          </a:xfrm>
        </p:grpSpPr>
        <p:sp>
          <p:nvSpPr>
            <p:cNvPr id="31" name="Овал 30"/>
            <p:cNvSpPr/>
            <p:nvPr/>
          </p:nvSpPr>
          <p:spPr>
            <a:xfrm>
              <a:off x="2225495" y="1590136"/>
              <a:ext cx="324178" cy="283404"/>
            </a:xfrm>
            <a:prstGeom prst="ellipse">
              <a:avLst/>
            </a:prstGeom>
            <a:solidFill>
              <a:schemeClr val="bg1"/>
            </a:solidFill>
            <a:ln w="28575">
              <a:gradFill flip="none" rotWithShape="1">
                <a:gsLst>
                  <a:gs pos="0">
                    <a:srgbClr val="17A025"/>
                  </a:gs>
                  <a:gs pos="48000">
                    <a:srgbClr val="66D263"/>
                  </a:gs>
                  <a:gs pos="100000">
                    <a:srgbClr val="B7D3B6"/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9071" y="1606398"/>
              <a:ext cx="235423" cy="214348"/>
            </a:xfrm>
            <a:prstGeom prst="rect">
              <a:avLst/>
            </a:prstGeom>
            <a:noFill/>
          </p:spPr>
        </p:pic>
      </p:grpSp>
      <p:sp>
        <p:nvSpPr>
          <p:cNvPr id="33" name="Пятно 1 32"/>
          <p:cNvSpPr/>
          <p:nvPr/>
        </p:nvSpPr>
        <p:spPr>
          <a:xfrm>
            <a:off x="984239" y="4284695"/>
            <a:ext cx="1584176" cy="1752128"/>
          </a:xfrm>
          <a:prstGeom prst="irregularSeal1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АФ</a:t>
            </a:r>
            <a:endParaRPr lang="ru-RU" b="1" dirty="0"/>
          </a:p>
        </p:txBody>
      </p:sp>
      <p:sp>
        <p:nvSpPr>
          <p:cNvPr id="34" name="Табличка 33"/>
          <p:cNvSpPr/>
          <p:nvPr/>
        </p:nvSpPr>
        <p:spPr>
          <a:xfrm>
            <a:off x="3409019" y="704659"/>
            <a:ext cx="1182565" cy="648072"/>
          </a:xfrm>
          <a:prstGeom prst="plaque">
            <a:avLst>
              <a:gd name="adj" fmla="val 20586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ФТ+НФТ</a:t>
            </a:r>
          </a:p>
        </p:txBody>
      </p:sp>
      <p:sp>
        <p:nvSpPr>
          <p:cNvPr id="35" name="Блок-схема: подготовка 34"/>
          <p:cNvSpPr/>
          <p:nvPr/>
        </p:nvSpPr>
        <p:spPr>
          <a:xfrm>
            <a:off x="4746454" y="709824"/>
            <a:ext cx="833658" cy="648072"/>
          </a:xfrm>
          <a:prstGeom prst="flowChartPreparation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ТР</a:t>
            </a:r>
          </a:p>
        </p:txBody>
      </p:sp>
    </p:spTree>
    <p:extLst>
      <p:ext uri="{BB962C8B-B14F-4D97-AF65-F5344CB8AC3E}">
        <p14:creationId xmlns:p14="http://schemas.microsoft.com/office/powerpoint/2010/main" val="229060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64181-07E1-4CA6-BDAF-86CD0CF8B73E}" type="slidenum">
              <a:rPr lang="ru-RU" smtClean="0"/>
              <a:pPr/>
              <a:t>39</a:t>
            </a:fld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63394" y="3678080"/>
            <a:ext cx="2700441" cy="2700441"/>
          </a:xfrm>
          <a:prstGeom prst="rect">
            <a:avLst/>
          </a:prstGeom>
          <a:effectLst>
            <a:outerShdw blurRad="393700" dist="254000" dir="18900000" sx="105000" sy="105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14FF0FE-E618-4B8C-BA39-FC7ACDBAE4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8" y="12846"/>
            <a:ext cx="1207273" cy="59331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68561"/>
            <a:ext cx="2700441" cy="2700441"/>
          </a:xfrm>
          <a:prstGeom prst="rect">
            <a:avLst/>
          </a:prstGeom>
          <a:effectLst>
            <a:outerShdw blurRad="393700" dist="254000" dir="18900000" sx="105000" sy="105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468561"/>
            <a:ext cx="2700441" cy="2700441"/>
          </a:xfrm>
          <a:prstGeom prst="rect">
            <a:avLst/>
          </a:prstGeom>
          <a:effectLst>
            <a:outerShdw blurRad="393700" dist="254000" dir="18900000" sx="105000" sy="105000" algn="bl" rotWithShape="0">
              <a:prstClr val="black">
                <a:alpha val="40000"/>
              </a:prstClr>
            </a:outerShdw>
          </a:effectLst>
        </p:spPr>
      </p:pic>
      <p:sp>
        <p:nvSpPr>
          <p:cNvPr id="22" name="Стрелка вправо 21"/>
          <p:cNvSpPr/>
          <p:nvPr/>
        </p:nvSpPr>
        <p:spPr>
          <a:xfrm rot="9135478">
            <a:off x="4813701" y="3361446"/>
            <a:ext cx="1090347" cy="213712"/>
          </a:xfrm>
          <a:prstGeom prst="rightArrow">
            <a:avLst>
              <a:gd name="adj1" fmla="val 50000"/>
              <a:gd name="adj2" fmla="val 98714"/>
            </a:avLst>
          </a:prstGeom>
          <a:solidFill>
            <a:srgbClr val="C0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9901553">
            <a:off x="4849870" y="3611042"/>
            <a:ext cx="1655936" cy="499511"/>
          </a:xfrm>
          <a:prstGeom prst="rightArrow">
            <a:avLst>
              <a:gd name="adj1" fmla="val 50000"/>
              <a:gd name="adj2" fmla="val 98714"/>
            </a:avLst>
          </a:prstGeom>
          <a:gradFill flip="none" rotWithShape="1">
            <a:gsLst>
              <a:gs pos="0">
                <a:srgbClr val="F79646">
                  <a:lumMod val="94000"/>
                </a:srgbClr>
              </a:gs>
              <a:gs pos="70000">
                <a:schemeClr val="accent1">
                  <a:lumMod val="100000"/>
                </a:schemeClr>
              </a:gs>
            </a:gsLst>
            <a:lin ang="5400000" scaled="0"/>
            <a:tileRect/>
          </a:gradFill>
          <a:ln>
            <a:gradFill flip="none" rotWithShape="1">
              <a:gsLst>
                <a:gs pos="0">
                  <a:srgbClr val="B66D31"/>
                </a:gs>
                <a:gs pos="100000">
                  <a:srgbClr val="3E6798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4" name="Овал 23"/>
          <p:cNvSpPr/>
          <p:nvPr/>
        </p:nvSpPr>
        <p:spPr>
          <a:xfrm>
            <a:off x="7956377" y="1635954"/>
            <a:ext cx="731688" cy="634747"/>
          </a:xfrm>
          <a:prstGeom prst="ellipse">
            <a:avLst/>
          </a:prstGeom>
          <a:solidFill>
            <a:srgbClr val="51C553"/>
          </a:solidFill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КОД</a:t>
            </a:r>
          </a:p>
        </p:txBody>
      </p:sp>
      <p:sp>
        <p:nvSpPr>
          <p:cNvPr id="25" name="Овал 24"/>
          <p:cNvSpPr/>
          <p:nvPr/>
        </p:nvSpPr>
        <p:spPr>
          <a:xfrm>
            <a:off x="2257180" y="3248284"/>
            <a:ext cx="726893" cy="6466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ФС</a:t>
            </a:r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2662223" y="3678080"/>
            <a:ext cx="763389" cy="59865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ТД</a:t>
            </a:r>
          </a:p>
        </p:txBody>
      </p:sp>
      <p:sp>
        <p:nvSpPr>
          <p:cNvPr id="27" name="Стрелка вправо 26"/>
          <p:cNvSpPr/>
          <p:nvPr/>
        </p:nvSpPr>
        <p:spPr>
          <a:xfrm rot="10800000">
            <a:off x="3726100" y="2060848"/>
            <a:ext cx="1655936" cy="209852"/>
          </a:xfrm>
          <a:prstGeom prst="rightArrow">
            <a:avLst>
              <a:gd name="adj1" fmla="val 50000"/>
              <a:gd name="adj2" fmla="val 98714"/>
            </a:avLst>
          </a:prstGeom>
          <a:solidFill>
            <a:srgbClr val="C0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" name="Группа 27"/>
          <p:cNvGrpSpPr/>
          <p:nvPr/>
        </p:nvGrpSpPr>
        <p:grpSpPr>
          <a:xfrm>
            <a:off x="2301305" y="3172958"/>
            <a:ext cx="324178" cy="283404"/>
            <a:chOff x="2225495" y="1590136"/>
            <a:chExt cx="324178" cy="283404"/>
          </a:xfrm>
        </p:grpSpPr>
        <p:sp>
          <p:nvSpPr>
            <p:cNvPr id="29" name="Овал 28"/>
            <p:cNvSpPr/>
            <p:nvPr/>
          </p:nvSpPr>
          <p:spPr>
            <a:xfrm>
              <a:off x="2225495" y="1590136"/>
              <a:ext cx="324178" cy="283404"/>
            </a:xfrm>
            <a:prstGeom prst="ellipse">
              <a:avLst/>
            </a:prstGeom>
            <a:solidFill>
              <a:schemeClr val="bg1"/>
            </a:solidFill>
            <a:ln w="28575">
              <a:gradFill flip="none" rotWithShape="1">
                <a:gsLst>
                  <a:gs pos="0">
                    <a:srgbClr val="17A025"/>
                  </a:gs>
                  <a:gs pos="48000">
                    <a:srgbClr val="66D263"/>
                  </a:gs>
                  <a:gs pos="100000">
                    <a:srgbClr val="B7D3B6"/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9071" y="1606398"/>
              <a:ext cx="235423" cy="214348"/>
            </a:xfrm>
            <a:prstGeom prst="rect">
              <a:avLst/>
            </a:prstGeom>
            <a:noFill/>
          </p:spPr>
        </p:pic>
      </p:grpSp>
      <p:grpSp>
        <p:nvGrpSpPr>
          <p:cNvPr id="31" name="Группа 30"/>
          <p:cNvGrpSpPr/>
          <p:nvPr/>
        </p:nvGrpSpPr>
        <p:grpSpPr>
          <a:xfrm>
            <a:off x="2756418" y="3563081"/>
            <a:ext cx="324178" cy="283404"/>
            <a:chOff x="2225495" y="1590136"/>
            <a:chExt cx="324178" cy="283404"/>
          </a:xfrm>
        </p:grpSpPr>
        <p:sp>
          <p:nvSpPr>
            <p:cNvPr id="32" name="Овал 31"/>
            <p:cNvSpPr/>
            <p:nvPr/>
          </p:nvSpPr>
          <p:spPr>
            <a:xfrm>
              <a:off x="2225495" y="1590136"/>
              <a:ext cx="324178" cy="283404"/>
            </a:xfrm>
            <a:prstGeom prst="ellipse">
              <a:avLst/>
            </a:prstGeom>
            <a:solidFill>
              <a:schemeClr val="bg1"/>
            </a:solidFill>
            <a:ln w="28575">
              <a:gradFill flip="none" rotWithShape="1">
                <a:gsLst>
                  <a:gs pos="0">
                    <a:srgbClr val="17A025"/>
                  </a:gs>
                  <a:gs pos="48000">
                    <a:srgbClr val="66D263"/>
                  </a:gs>
                  <a:gs pos="100000">
                    <a:srgbClr val="B7D3B6"/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9071" y="1606398"/>
              <a:ext cx="235423" cy="214348"/>
            </a:xfrm>
            <a:prstGeom prst="rect">
              <a:avLst/>
            </a:prstGeom>
            <a:noFill/>
          </p:spPr>
        </p:pic>
      </p:grpSp>
      <p:sp>
        <p:nvSpPr>
          <p:cNvPr id="34" name="Пятно 1 33"/>
          <p:cNvSpPr/>
          <p:nvPr/>
        </p:nvSpPr>
        <p:spPr>
          <a:xfrm>
            <a:off x="984239" y="4284695"/>
            <a:ext cx="1584176" cy="1752128"/>
          </a:xfrm>
          <a:prstGeom prst="irregularSeal1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АФ</a:t>
            </a:r>
            <a:endParaRPr lang="ru-RU" b="1" dirty="0"/>
          </a:p>
        </p:txBody>
      </p:sp>
      <p:sp>
        <p:nvSpPr>
          <p:cNvPr id="35" name="Табличка 34"/>
          <p:cNvSpPr/>
          <p:nvPr/>
        </p:nvSpPr>
        <p:spPr>
          <a:xfrm>
            <a:off x="3409019" y="704659"/>
            <a:ext cx="1182565" cy="648072"/>
          </a:xfrm>
          <a:prstGeom prst="plaque">
            <a:avLst>
              <a:gd name="adj" fmla="val 20586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ФТ+НФТ</a:t>
            </a:r>
          </a:p>
        </p:txBody>
      </p:sp>
      <p:sp>
        <p:nvSpPr>
          <p:cNvPr id="36" name="Блок-схема: подготовка 35"/>
          <p:cNvSpPr/>
          <p:nvPr/>
        </p:nvSpPr>
        <p:spPr>
          <a:xfrm>
            <a:off x="4746454" y="709824"/>
            <a:ext cx="833658" cy="648072"/>
          </a:xfrm>
          <a:prstGeom prst="flowChartPreparation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ТР</a:t>
            </a:r>
          </a:p>
        </p:txBody>
      </p:sp>
      <p:sp>
        <p:nvSpPr>
          <p:cNvPr id="38" name="Стрелка вправо 37"/>
          <p:cNvSpPr/>
          <p:nvPr/>
        </p:nvSpPr>
        <p:spPr>
          <a:xfrm>
            <a:off x="3762002" y="2471597"/>
            <a:ext cx="1818110" cy="5374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16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14FF0FE-E618-4B8C-BA39-FC7ACDBAE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8" y="12846"/>
            <a:ext cx="1207273" cy="5933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1196752"/>
            <a:ext cx="2007280" cy="2088232"/>
          </a:xfrm>
          <a:prstGeom prst="rect">
            <a:avLst/>
          </a:prstGeom>
          <a:effectLst>
            <a:outerShdw blurRad="317500" dist="266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0112" y="1200324"/>
            <a:ext cx="2108774" cy="2084660"/>
          </a:xfrm>
          <a:prstGeom prst="rect">
            <a:avLst/>
          </a:prstGeom>
          <a:effectLst>
            <a:outerShdw blurRad="317500" dist="266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3648" y="3920274"/>
            <a:ext cx="2007280" cy="1968436"/>
          </a:xfrm>
          <a:prstGeom prst="rect">
            <a:avLst/>
          </a:prstGeom>
          <a:effectLst>
            <a:outerShdw blurRad="317500" dist="266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3604" y="3920274"/>
            <a:ext cx="1875282" cy="1968436"/>
          </a:xfrm>
          <a:prstGeom prst="rect">
            <a:avLst/>
          </a:prstGeom>
          <a:effectLst>
            <a:outerShdw blurRad="317500" dist="266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718" y="1412776"/>
            <a:ext cx="4762500" cy="4762500"/>
          </a:xfrm>
          <a:prstGeom prst="rect">
            <a:avLst/>
          </a:prstGeom>
          <a:effectLst>
            <a:outerShdw blurRad="393700" dist="254000" dir="18900000" sx="105000" sy="105000" algn="b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267744" y="1412776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УСЛОВНЫЙ АРХИТЕКТОР РЕШЕНИЙ</a:t>
            </a:r>
            <a:endParaRPr lang="ru-RU" sz="20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64181-07E1-4CA6-BDAF-86CD0CF8B73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45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58601" y="3677201"/>
            <a:ext cx="2704127" cy="2704127"/>
          </a:xfrm>
          <a:prstGeom prst="rect">
            <a:avLst/>
          </a:prstGeom>
          <a:effectLst>
            <a:outerShdw blurRad="393700" dist="254000" dir="18900000" sx="105000" sy="105000" algn="bl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389" y="1468561"/>
            <a:ext cx="2700441" cy="2700441"/>
          </a:xfrm>
          <a:prstGeom prst="rect">
            <a:avLst/>
          </a:prstGeom>
          <a:effectLst>
            <a:outerShdw blurRad="393700" dist="254000" dir="18900000" sx="105000" sy="105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69666"/>
            <a:ext cx="2699336" cy="2699336"/>
          </a:xfrm>
          <a:prstGeom prst="rect">
            <a:avLst/>
          </a:prstGeom>
          <a:effectLst>
            <a:outerShdw blurRad="393700" dist="254000" dir="18900000" sx="105000" sy="105000" algn="bl" rotWithShape="0">
              <a:prstClr val="black">
                <a:alpha val="40000"/>
              </a:prstClr>
            </a:outerShd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64181-07E1-4CA6-BDAF-86CD0CF8B73E}" type="slidenum">
              <a:rPr lang="ru-RU" smtClean="0"/>
              <a:pPr/>
              <a:t>40</a:t>
            </a:fld>
            <a:endParaRPr lang="ru-RU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14FF0FE-E618-4B8C-BA39-FC7ACDBAE4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8" y="12846"/>
            <a:ext cx="1207273" cy="593319"/>
          </a:xfrm>
          <a:prstGeom prst="rect">
            <a:avLst/>
          </a:prstGeom>
        </p:spPr>
      </p:pic>
      <p:sp>
        <p:nvSpPr>
          <p:cNvPr id="22" name="Стрелка вправо 21"/>
          <p:cNvSpPr/>
          <p:nvPr/>
        </p:nvSpPr>
        <p:spPr>
          <a:xfrm rot="9135478">
            <a:off x="4813701" y="3361446"/>
            <a:ext cx="1090347" cy="213712"/>
          </a:xfrm>
          <a:prstGeom prst="rightArrow">
            <a:avLst>
              <a:gd name="adj1" fmla="val 50000"/>
              <a:gd name="adj2" fmla="val 98714"/>
            </a:avLst>
          </a:prstGeom>
          <a:solidFill>
            <a:srgbClr val="C0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9901553">
            <a:off x="4849870" y="3611042"/>
            <a:ext cx="1655936" cy="499511"/>
          </a:xfrm>
          <a:prstGeom prst="rightArrow">
            <a:avLst>
              <a:gd name="adj1" fmla="val 50000"/>
              <a:gd name="adj2" fmla="val 98714"/>
            </a:avLst>
          </a:prstGeom>
          <a:gradFill flip="none" rotWithShape="1">
            <a:gsLst>
              <a:gs pos="0">
                <a:srgbClr val="F79646">
                  <a:lumMod val="94000"/>
                </a:srgbClr>
              </a:gs>
              <a:gs pos="70000">
                <a:schemeClr val="accent1">
                  <a:lumMod val="100000"/>
                </a:schemeClr>
              </a:gs>
            </a:gsLst>
            <a:lin ang="5400000" scaled="0"/>
            <a:tileRect/>
          </a:gradFill>
          <a:ln>
            <a:gradFill flip="none" rotWithShape="1">
              <a:gsLst>
                <a:gs pos="0">
                  <a:srgbClr val="B66D31"/>
                </a:gs>
                <a:gs pos="100000">
                  <a:srgbClr val="3E6798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24" name="Овал 23"/>
          <p:cNvSpPr/>
          <p:nvPr/>
        </p:nvSpPr>
        <p:spPr>
          <a:xfrm>
            <a:off x="7956377" y="1635954"/>
            <a:ext cx="731688" cy="634747"/>
          </a:xfrm>
          <a:prstGeom prst="ellipse">
            <a:avLst/>
          </a:prstGeom>
          <a:solidFill>
            <a:srgbClr val="51C553"/>
          </a:solidFill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КОД</a:t>
            </a:r>
          </a:p>
        </p:txBody>
      </p:sp>
      <p:sp>
        <p:nvSpPr>
          <p:cNvPr id="25" name="Овал 24"/>
          <p:cNvSpPr/>
          <p:nvPr/>
        </p:nvSpPr>
        <p:spPr>
          <a:xfrm>
            <a:off x="2257180" y="3248284"/>
            <a:ext cx="726893" cy="6466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ФС</a:t>
            </a:r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2662223" y="3678080"/>
            <a:ext cx="763389" cy="59865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ТД</a:t>
            </a:r>
          </a:p>
        </p:txBody>
      </p:sp>
      <p:sp>
        <p:nvSpPr>
          <p:cNvPr id="27" name="Стрелка вправо 26"/>
          <p:cNvSpPr/>
          <p:nvPr/>
        </p:nvSpPr>
        <p:spPr>
          <a:xfrm rot="10800000">
            <a:off x="3726100" y="2060848"/>
            <a:ext cx="1655936" cy="209852"/>
          </a:xfrm>
          <a:prstGeom prst="rightArrow">
            <a:avLst>
              <a:gd name="adj1" fmla="val 50000"/>
              <a:gd name="adj2" fmla="val 98714"/>
            </a:avLst>
          </a:prstGeom>
          <a:solidFill>
            <a:srgbClr val="C0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" name="Группа 27"/>
          <p:cNvGrpSpPr/>
          <p:nvPr/>
        </p:nvGrpSpPr>
        <p:grpSpPr>
          <a:xfrm>
            <a:off x="2301305" y="3172958"/>
            <a:ext cx="324178" cy="283404"/>
            <a:chOff x="2225495" y="1590136"/>
            <a:chExt cx="324178" cy="283404"/>
          </a:xfrm>
        </p:grpSpPr>
        <p:sp>
          <p:nvSpPr>
            <p:cNvPr id="29" name="Овал 28"/>
            <p:cNvSpPr/>
            <p:nvPr/>
          </p:nvSpPr>
          <p:spPr>
            <a:xfrm>
              <a:off x="2225495" y="1590136"/>
              <a:ext cx="324178" cy="283404"/>
            </a:xfrm>
            <a:prstGeom prst="ellipse">
              <a:avLst/>
            </a:prstGeom>
            <a:solidFill>
              <a:schemeClr val="bg1"/>
            </a:solidFill>
            <a:ln w="28575">
              <a:gradFill flip="none" rotWithShape="1">
                <a:gsLst>
                  <a:gs pos="0">
                    <a:srgbClr val="17A025"/>
                  </a:gs>
                  <a:gs pos="48000">
                    <a:srgbClr val="66D263"/>
                  </a:gs>
                  <a:gs pos="100000">
                    <a:srgbClr val="B7D3B6"/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9071" y="1606398"/>
              <a:ext cx="235423" cy="214348"/>
            </a:xfrm>
            <a:prstGeom prst="rect">
              <a:avLst/>
            </a:prstGeom>
            <a:noFill/>
          </p:spPr>
        </p:pic>
      </p:grpSp>
      <p:grpSp>
        <p:nvGrpSpPr>
          <p:cNvPr id="31" name="Группа 30"/>
          <p:cNvGrpSpPr/>
          <p:nvPr/>
        </p:nvGrpSpPr>
        <p:grpSpPr>
          <a:xfrm>
            <a:off x="2756418" y="3563081"/>
            <a:ext cx="324178" cy="283404"/>
            <a:chOff x="2225495" y="1590136"/>
            <a:chExt cx="324178" cy="283404"/>
          </a:xfrm>
        </p:grpSpPr>
        <p:sp>
          <p:nvSpPr>
            <p:cNvPr id="32" name="Овал 31"/>
            <p:cNvSpPr/>
            <p:nvPr/>
          </p:nvSpPr>
          <p:spPr>
            <a:xfrm>
              <a:off x="2225495" y="1590136"/>
              <a:ext cx="324178" cy="283404"/>
            </a:xfrm>
            <a:prstGeom prst="ellipse">
              <a:avLst/>
            </a:prstGeom>
            <a:solidFill>
              <a:schemeClr val="bg1"/>
            </a:solidFill>
            <a:ln w="28575">
              <a:gradFill flip="none" rotWithShape="1">
                <a:gsLst>
                  <a:gs pos="0">
                    <a:srgbClr val="17A025"/>
                  </a:gs>
                  <a:gs pos="48000">
                    <a:srgbClr val="66D263"/>
                  </a:gs>
                  <a:gs pos="100000">
                    <a:srgbClr val="B7D3B6"/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9071" y="1606398"/>
              <a:ext cx="235423" cy="214348"/>
            </a:xfrm>
            <a:prstGeom prst="rect">
              <a:avLst/>
            </a:prstGeom>
            <a:noFill/>
          </p:spPr>
        </p:pic>
      </p:grpSp>
      <p:sp>
        <p:nvSpPr>
          <p:cNvPr id="34" name="Пятно 1 33"/>
          <p:cNvSpPr/>
          <p:nvPr/>
        </p:nvSpPr>
        <p:spPr>
          <a:xfrm>
            <a:off x="984239" y="4284695"/>
            <a:ext cx="1584176" cy="1752128"/>
          </a:xfrm>
          <a:prstGeom prst="irregularSeal1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АФ</a:t>
            </a:r>
            <a:endParaRPr lang="ru-RU" b="1" dirty="0"/>
          </a:p>
        </p:txBody>
      </p:sp>
      <p:sp>
        <p:nvSpPr>
          <p:cNvPr id="35" name="Табличка 34"/>
          <p:cNvSpPr/>
          <p:nvPr/>
        </p:nvSpPr>
        <p:spPr>
          <a:xfrm>
            <a:off x="3409019" y="704659"/>
            <a:ext cx="1182565" cy="648072"/>
          </a:xfrm>
          <a:prstGeom prst="plaque">
            <a:avLst>
              <a:gd name="adj" fmla="val 20586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ФТ+НФТ</a:t>
            </a:r>
          </a:p>
        </p:txBody>
      </p:sp>
      <p:sp>
        <p:nvSpPr>
          <p:cNvPr id="36" name="Блок-схема: подготовка 35"/>
          <p:cNvSpPr/>
          <p:nvPr/>
        </p:nvSpPr>
        <p:spPr>
          <a:xfrm>
            <a:off x="4746454" y="709824"/>
            <a:ext cx="833658" cy="648072"/>
          </a:xfrm>
          <a:prstGeom prst="flowChartPreparation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ТР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4" y="5403490"/>
            <a:ext cx="1259138" cy="1454510"/>
          </a:xfrm>
          <a:prstGeom prst="rect">
            <a:avLst/>
          </a:prstGeom>
        </p:spPr>
      </p:pic>
      <p:sp>
        <p:nvSpPr>
          <p:cNvPr id="38" name="Стрелка вправо 37"/>
          <p:cNvSpPr/>
          <p:nvPr/>
        </p:nvSpPr>
        <p:spPr>
          <a:xfrm>
            <a:off x="3762002" y="2471597"/>
            <a:ext cx="1818110" cy="5374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96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14FF0FE-E618-4B8C-BA39-FC7ACDBAE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8" y="12846"/>
            <a:ext cx="1207273" cy="59331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Всё получится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64181-07E1-4CA6-BDAF-86CD0CF8B73E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48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14FF0FE-E618-4B8C-BA39-FC7ACDBAE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8" y="12846"/>
            <a:ext cx="1207273" cy="593319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64181-07E1-4CA6-BDAF-86CD0CF8B73E}" type="slidenum">
              <a:rPr lang="ru-RU" smtClean="0"/>
              <a:pPr/>
              <a:t>42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30560" y="918643"/>
            <a:ext cx="8280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/>
              <a:t>На старте</a:t>
            </a:r>
            <a:endParaRPr lang="ru-RU" sz="28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Ощущение дискомфорта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Поддержка руководства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800" dirty="0"/>
              <a:t>Готовность участия всей </a:t>
            </a:r>
            <a:r>
              <a:rPr lang="ru-RU" sz="2800" dirty="0" smtClean="0"/>
              <a:t>команды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Драйв-группа</a:t>
            </a:r>
          </a:p>
        </p:txBody>
      </p:sp>
    </p:spTree>
    <p:extLst>
      <p:ext uri="{BB962C8B-B14F-4D97-AF65-F5344CB8AC3E}">
        <p14:creationId xmlns:p14="http://schemas.microsoft.com/office/powerpoint/2010/main" val="346605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14FF0FE-E618-4B8C-BA39-FC7ACDBAE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8" y="12846"/>
            <a:ext cx="1207273" cy="593319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64181-07E1-4CA6-BDAF-86CD0CF8B73E}" type="slidenum">
              <a:rPr lang="ru-RU" smtClean="0"/>
              <a:pPr/>
              <a:t>43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30560" y="918643"/>
            <a:ext cx="8280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/>
              <a:t>На старте и в процессе</a:t>
            </a:r>
            <a:endParaRPr lang="ru-RU" sz="28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Ощущение дискомфорта (и в процессе!)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Поддержка руководства (не всегда!)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800" dirty="0"/>
              <a:t>Готовность участия всей </a:t>
            </a:r>
            <a:r>
              <a:rPr lang="ru-RU" sz="2800" dirty="0" smtClean="0"/>
              <a:t>команды (никогда!)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Драйв-группа (всегда!!!)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826604" y="3645024"/>
            <a:ext cx="7488832" cy="324572"/>
          </a:xfrm>
          <a:prstGeom prst="rightArrow">
            <a:avLst>
              <a:gd name="adj1" fmla="val 50000"/>
              <a:gd name="adj2" fmla="val 124632"/>
            </a:avLst>
          </a:prstGeom>
          <a:gradFill flip="none" rotWithShape="1">
            <a:gsLst>
              <a:gs pos="27000">
                <a:srgbClr val="8E0000"/>
              </a:gs>
              <a:gs pos="68000">
                <a:srgbClr val="80D828"/>
              </a:gs>
              <a:gs pos="33000">
                <a:srgbClr val="FF7C00"/>
              </a:gs>
              <a:gs pos="42000">
                <a:srgbClr val="FFFF00"/>
              </a:gs>
              <a:gs pos="7000">
                <a:srgbClr val="FF0000"/>
              </a:gs>
              <a:gs pos="100000">
                <a:srgbClr val="00B050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601889" y="4094540"/>
            <a:ext cx="1028515" cy="720080"/>
          </a:xfrm>
          <a:prstGeom prst="ellipse">
            <a:avLst/>
          </a:prstGeom>
          <a:solidFill>
            <a:srgbClr val="FF9D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</a:t>
            </a:r>
            <a:r>
              <a:rPr lang="en-US" dirty="0">
                <a:solidFill>
                  <a:schemeClr val="tx1"/>
                </a:solidFill>
              </a:rPr>
              <a:t>0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93068" y="4094540"/>
            <a:ext cx="2008820" cy="7200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Архитектора нет</a:t>
            </a:r>
          </a:p>
        </p:txBody>
      </p:sp>
      <p:sp>
        <p:nvSpPr>
          <p:cNvPr id="10" name="Овал 9"/>
          <p:cNvSpPr/>
          <p:nvPr/>
        </p:nvSpPr>
        <p:spPr>
          <a:xfrm>
            <a:off x="3419872" y="4068795"/>
            <a:ext cx="1944216" cy="720080"/>
          </a:xfrm>
          <a:prstGeom prst="ellipse">
            <a:avLst/>
          </a:prstGeom>
          <a:solidFill>
            <a:srgbClr val="E1F6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v1</a:t>
            </a:r>
            <a:r>
              <a:rPr lang="ru-RU" dirty="0" smtClean="0">
                <a:solidFill>
                  <a:schemeClr val="tx1"/>
                </a:solidFill>
              </a:rPr>
              <a:t>.0</a:t>
            </a:r>
          </a:p>
        </p:txBody>
      </p:sp>
      <p:sp>
        <p:nvSpPr>
          <p:cNvPr id="11" name="Овал 10"/>
          <p:cNvSpPr/>
          <p:nvPr/>
        </p:nvSpPr>
        <p:spPr>
          <a:xfrm>
            <a:off x="4933847" y="4058930"/>
            <a:ext cx="1512168" cy="720080"/>
          </a:xfrm>
          <a:prstGeom prst="ellipse">
            <a:avLst/>
          </a:prstGeom>
          <a:solidFill>
            <a:srgbClr val="38C1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v2</a:t>
            </a:r>
            <a:r>
              <a:rPr lang="ru-RU" dirty="0" smtClean="0">
                <a:solidFill>
                  <a:schemeClr val="tx1"/>
                </a:solidFill>
              </a:rPr>
              <a:t>.0</a:t>
            </a:r>
          </a:p>
        </p:txBody>
      </p:sp>
      <p:sp>
        <p:nvSpPr>
          <p:cNvPr id="12" name="Табличка 11"/>
          <p:cNvSpPr/>
          <p:nvPr/>
        </p:nvSpPr>
        <p:spPr>
          <a:xfrm>
            <a:off x="1009968" y="5197015"/>
            <a:ext cx="1176524" cy="648072"/>
          </a:xfrm>
          <a:prstGeom prst="plaque">
            <a:avLst>
              <a:gd name="adj" fmla="val 20586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ФТ+НФТ</a:t>
            </a:r>
          </a:p>
        </p:txBody>
      </p:sp>
      <p:sp>
        <p:nvSpPr>
          <p:cNvPr id="14" name="Блок-схема: подготовка 13"/>
          <p:cNvSpPr/>
          <p:nvPr/>
        </p:nvSpPr>
        <p:spPr>
          <a:xfrm>
            <a:off x="2725802" y="5195465"/>
            <a:ext cx="833658" cy="648072"/>
          </a:xfrm>
          <a:prstGeom prst="flowChartPreparation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ТР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4170009" y="5225976"/>
            <a:ext cx="794038" cy="727504"/>
            <a:chOff x="4038228" y="5532057"/>
            <a:chExt cx="749795" cy="682972"/>
          </a:xfrm>
        </p:grpSpPr>
        <p:sp>
          <p:nvSpPr>
            <p:cNvPr id="16" name="Овал 15"/>
            <p:cNvSpPr/>
            <p:nvPr/>
          </p:nvSpPr>
          <p:spPr>
            <a:xfrm>
              <a:off x="4038228" y="5532057"/>
              <a:ext cx="749795" cy="682972"/>
            </a:xfrm>
            <a:prstGeom prst="ellipse">
              <a:avLst/>
            </a:prstGeom>
            <a:solidFill>
              <a:schemeClr val="bg1"/>
            </a:solidFill>
            <a:ln w="95250">
              <a:gradFill flip="none" rotWithShape="1">
                <a:gsLst>
                  <a:gs pos="0">
                    <a:srgbClr val="17A025"/>
                  </a:gs>
                  <a:gs pos="48000">
                    <a:srgbClr val="66D263"/>
                  </a:gs>
                  <a:gs pos="100000">
                    <a:srgbClr val="B7D3B6"/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8403" y="5571247"/>
              <a:ext cx="544513" cy="516555"/>
            </a:xfrm>
            <a:prstGeom prst="rect">
              <a:avLst/>
            </a:prstGeom>
            <a:noFill/>
          </p:spPr>
        </p:pic>
      </p:grpSp>
      <p:sp>
        <p:nvSpPr>
          <p:cNvPr id="19" name="Пятно 1 18"/>
          <p:cNvSpPr/>
          <p:nvPr/>
        </p:nvSpPr>
        <p:spPr>
          <a:xfrm>
            <a:off x="5489817" y="5117580"/>
            <a:ext cx="956198" cy="1136552"/>
          </a:xfrm>
          <a:prstGeom prst="irregularSeal1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АФ</a:t>
            </a:r>
            <a:endParaRPr lang="ru-RU" b="1" dirty="0"/>
          </a:p>
        </p:txBody>
      </p:sp>
      <p:sp>
        <p:nvSpPr>
          <p:cNvPr id="21" name="Овал 20"/>
          <p:cNvSpPr/>
          <p:nvPr/>
        </p:nvSpPr>
        <p:spPr>
          <a:xfrm>
            <a:off x="2989850" y="5730862"/>
            <a:ext cx="763389" cy="64668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ТД</a:t>
            </a:r>
          </a:p>
        </p:txBody>
      </p:sp>
      <p:sp>
        <p:nvSpPr>
          <p:cNvPr id="22" name="Овал 21"/>
          <p:cNvSpPr/>
          <p:nvPr/>
        </p:nvSpPr>
        <p:spPr>
          <a:xfrm>
            <a:off x="1598396" y="5732696"/>
            <a:ext cx="726893" cy="6466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ФС</a:t>
            </a:r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6084168" y="4054824"/>
            <a:ext cx="2376264" cy="720080"/>
          </a:xfrm>
          <a:prstGeom prst="ellipse">
            <a:avLst/>
          </a:prstGeom>
          <a:solidFill>
            <a:srgbClr val="09B3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v3</a:t>
            </a:r>
            <a:r>
              <a:rPr lang="ru-RU" dirty="0" smtClean="0">
                <a:solidFill>
                  <a:schemeClr val="tx1"/>
                </a:solidFill>
              </a:rPr>
              <a:t>.0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564" y="5084842"/>
            <a:ext cx="899610" cy="100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1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14FF0FE-E618-4B8C-BA39-FC7ACDBAE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8" y="12846"/>
            <a:ext cx="1207273" cy="593319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64181-07E1-4CA6-BDAF-86CD0CF8B73E}" type="slidenum">
              <a:rPr lang="ru-RU" smtClean="0"/>
              <a:pPr/>
              <a:t>44</a:t>
            </a:fld>
            <a:endParaRPr lang="ru-RU"/>
          </a:p>
        </p:txBody>
      </p:sp>
      <p:sp>
        <p:nvSpPr>
          <p:cNvPr id="7" name="Табличка 6"/>
          <p:cNvSpPr/>
          <p:nvPr/>
        </p:nvSpPr>
        <p:spPr>
          <a:xfrm>
            <a:off x="1009968" y="5197015"/>
            <a:ext cx="1176524" cy="648072"/>
          </a:xfrm>
          <a:prstGeom prst="plaque">
            <a:avLst>
              <a:gd name="adj" fmla="val 20586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ФТ+НФТ</a:t>
            </a:r>
          </a:p>
        </p:txBody>
      </p:sp>
      <p:sp>
        <p:nvSpPr>
          <p:cNvPr id="8" name="Блок-схема: подготовка 7"/>
          <p:cNvSpPr/>
          <p:nvPr/>
        </p:nvSpPr>
        <p:spPr>
          <a:xfrm>
            <a:off x="2725802" y="5195465"/>
            <a:ext cx="833658" cy="648072"/>
          </a:xfrm>
          <a:prstGeom prst="flowChartPreparation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ТР</a:t>
            </a:r>
          </a:p>
        </p:txBody>
      </p:sp>
      <p:sp>
        <p:nvSpPr>
          <p:cNvPr id="12" name="Пятно 1 11"/>
          <p:cNvSpPr/>
          <p:nvPr/>
        </p:nvSpPr>
        <p:spPr>
          <a:xfrm>
            <a:off x="5489817" y="5117580"/>
            <a:ext cx="956198" cy="1136552"/>
          </a:xfrm>
          <a:prstGeom prst="irregularSeal1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АФ</a:t>
            </a:r>
            <a:endParaRPr lang="ru-RU" b="1" dirty="0"/>
          </a:p>
        </p:txBody>
      </p:sp>
      <p:sp>
        <p:nvSpPr>
          <p:cNvPr id="13" name="Овал 12"/>
          <p:cNvSpPr/>
          <p:nvPr/>
        </p:nvSpPr>
        <p:spPr>
          <a:xfrm>
            <a:off x="2989850" y="5730862"/>
            <a:ext cx="763389" cy="64668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ТД</a:t>
            </a:r>
          </a:p>
        </p:txBody>
      </p:sp>
      <p:sp>
        <p:nvSpPr>
          <p:cNvPr id="14" name="Овал 13"/>
          <p:cNvSpPr/>
          <p:nvPr/>
        </p:nvSpPr>
        <p:spPr>
          <a:xfrm>
            <a:off x="1598396" y="5732696"/>
            <a:ext cx="726893" cy="6466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ФС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564" y="5084842"/>
            <a:ext cx="899610" cy="1009772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4170009" y="5225976"/>
            <a:ext cx="794038" cy="727504"/>
            <a:chOff x="4038228" y="5532057"/>
            <a:chExt cx="749795" cy="682972"/>
          </a:xfrm>
        </p:grpSpPr>
        <p:sp>
          <p:nvSpPr>
            <p:cNvPr id="17" name="Овал 16"/>
            <p:cNvSpPr/>
            <p:nvPr/>
          </p:nvSpPr>
          <p:spPr>
            <a:xfrm>
              <a:off x="4038228" y="5532057"/>
              <a:ext cx="749795" cy="682972"/>
            </a:xfrm>
            <a:prstGeom prst="ellipse">
              <a:avLst/>
            </a:prstGeom>
            <a:solidFill>
              <a:schemeClr val="bg1"/>
            </a:solidFill>
            <a:ln w="95250">
              <a:gradFill flip="none" rotWithShape="1">
                <a:gsLst>
                  <a:gs pos="0">
                    <a:srgbClr val="17A025"/>
                  </a:gs>
                  <a:gs pos="48000">
                    <a:srgbClr val="66D263"/>
                  </a:gs>
                  <a:gs pos="100000">
                    <a:srgbClr val="B7D3B6"/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8403" y="5571247"/>
              <a:ext cx="544513" cy="516555"/>
            </a:xfrm>
            <a:prstGeom prst="rect">
              <a:avLst/>
            </a:prstGeom>
            <a:noFill/>
          </p:spPr>
        </p:pic>
      </p:grpSp>
      <p:sp>
        <p:nvSpPr>
          <p:cNvPr id="19" name="TextBox 18"/>
          <p:cNvSpPr txBox="1"/>
          <p:nvPr/>
        </p:nvSpPr>
        <p:spPr>
          <a:xfrm>
            <a:off x="430560" y="918643"/>
            <a:ext cx="82809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/>
              <a:t>На старте и в процессе</a:t>
            </a:r>
            <a:endParaRPr lang="ru-RU" sz="28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Ощущение дискомфорта (и в процессе!)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Поддержка руководства (не всегда!)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800" dirty="0"/>
              <a:t>Готовность участия всей </a:t>
            </a:r>
            <a:r>
              <a:rPr lang="ru-RU" sz="2800" dirty="0" smtClean="0"/>
              <a:t>команды (никогда!)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Драйв-группа (всегда!!!)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/>
              <a:t>В итоге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800" dirty="0"/>
              <a:t>Более качественный результат на всех уровнях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800" dirty="0"/>
              <a:t>Более эффективное и лёгкое взаимодействие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800" dirty="0"/>
              <a:t>Рецепты описаны и живут за рамками </a:t>
            </a:r>
            <a:r>
              <a:rPr lang="ru-RU" sz="2800" dirty="0" smtClean="0"/>
              <a:t>проекта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3705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14FF0FE-E618-4B8C-BA39-FC7ACDBAE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8" y="12846"/>
            <a:ext cx="1207273" cy="59331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Ещё разок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64181-07E1-4CA6-BDAF-86CD0CF8B73E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66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8"/>
          <p:cNvSpPr txBox="1">
            <a:spLocks/>
          </p:cNvSpPr>
          <p:nvPr/>
        </p:nvSpPr>
        <p:spPr>
          <a:xfrm>
            <a:off x="467544" y="1412776"/>
            <a:ext cx="8424936" cy="5040560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/>
              <a:t>Ф</a:t>
            </a:r>
            <a:r>
              <a:rPr lang="ru-RU" sz="3600" dirty="0" smtClean="0"/>
              <a:t>ормальные критерии качества</a:t>
            </a:r>
          </a:p>
          <a:p>
            <a:r>
              <a:rPr lang="ru-RU" sz="3600" dirty="0" smtClean="0"/>
              <a:t>Аналитический </a:t>
            </a:r>
            <a:r>
              <a:rPr lang="ru-RU" sz="3600" dirty="0" err="1" smtClean="0"/>
              <a:t>фреймворк</a:t>
            </a:r>
            <a:endParaRPr lang="ru-RU" sz="3600" dirty="0" smtClean="0"/>
          </a:p>
          <a:p>
            <a:r>
              <a:rPr lang="ru-RU" sz="3600" dirty="0" smtClean="0"/>
              <a:t>Тест на </a:t>
            </a:r>
            <a:r>
              <a:rPr lang="ru-RU" sz="3600" dirty="0" err="1" smtClean="0"/>
              <a:t>рефакторинг</a:t>
            </a:r>
            <a:endParaRPr lang="ru-RU" sz="3600" dirty="0" smtClean="0"/>
          </a:p>
          <a:p>
            <a:r>
              <a:rPr lang="ru-RU" sz="3600" dirty="0" smtClean="0"/>
              <a:t>Совместная работа</a:t>
            </a:r>
          </a:p>
          <a:p>
            <a:r>
              <a:rPr lang="ru-RU" sz="3600" dirty="0" smtClean="0"/>
              <a:t>Типизация постановок и частей ФС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4991619-E92F-491C-8671-623DE81E4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8" y="12846"/>
            <a:ext cx="1207273" cy="59331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64181-07E1-4CA6-BDAF-86CD0CF8B73E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71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14FF0FE-E618-4B8C-BA39-FC7ACDBAE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8" y="12846"/>
            <a:ext cx="1207273" cy="59331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Тайное становится явным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64181-07E1-4CA6-BDAF-86CD0CF8B73E}" type="slidenum">
              <a:rPr lang="ru-RU" smtClean="0"/>
              <a:pPr/>
              <a:t>47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361" y="1805215"/>
            <a:ext cx="2854119" cy="226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42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14FF0FE-E618-4B8C-BA39-FC7ACDBAE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8" y="12846"/>
            <a:ext cx="1207273" cy="593319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23528" y="1196752"/>
            <a:ext cx="8568952" cy="3312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/>
            <a:r>
              <a:rPr lang="ru-RU" sz="4400" spc="-150" dirty="0" smtClean="0">
                <a:solidFill>
                  <a:schemeClr val="tx1"/>
                </a:solidFill>
              </a:rPr>
              <a:t>Чего </a:t>
            </a:r>
            <a:r>
              <a:rPr lang="ru-RU" sz="4400" spc="-150" dirty="0">
                <a:solidFill>
                  <a:schemeClr val="tx1"/>
                </a:solidFill>
              </a:rPr>
              <a:t>можно ждать от </a:t>
            </a:r>
            <a:r>
              <a:rPr lang="ru-RU" sz="4400" spc="-150" dirty="0" smtClean="0">
                <a:solidFill>
                  <a:schemeClr val="tx1"/>
                </a:solidFill>
              </a:rPr>
              <a:t>архитектора?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ru-RU" sz="3200" spc="-150" dirty="0" smtClean="0">
                <a:solidFill>
                  <a:schemeClr val="tx1"/>
                </a:solidFill>
              </a:rPr>
              <a:t>Взгляда сверху, со стороны и вглубь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ru-RU" sz="3200" spc="-150" dirty="0" smtClean="0">
                <a:solidFill>
                  <a:schemeClr val="tx1"/>
                </a:solidFill>
              </a:rPr>
              <a:t>Воспаленного чувства прекрасного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ru-RU" sz="3200" spc="-150" dirty="0" smtClean="0">
                <a:solidFill>
                  <a:schemeClr val="tx1"/>
                </a:solidFill>
              </a:rPr>
              <a:t>Технических </a:t>
            </a:r>
            <a:r>
              <a:rPr lang="ru-RU" sz="3200" spc="-150" dirty="0" smtClean="0">
                <a:solidFill>
                  <a:schemeClr val="tx1"/>
                </a:solidFill>
              </a:rPr>
              <a:t>решений (пока ещё не слишком детально)</a:t>
            </a:r>
            <a:r>
              <a:rPr lang="ru-RU" sz="3600" spc="-150" dirty="0">
                <a:solidFill>
                  <a:schemeClr val="tx1"/>
                </a:solidFill>
              </a:rPr>
              <a:t/>
            </a:r>
            <a:br>
              <a:rPr lang="ru-RU" sz="3600" spc="-150" dirty="0">
                <a:solidFill>
                  <a:schemeClr val="tx1"/>
                </a:solidFill>
              </a:rPr>
            </a:br>
            <a:endParaRPr lang="ru-RU" sz="3600" spc="-150" dirty="0" smtClean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64181-07E1-4CA6-BDAF-86CD0CF8B73E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84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14FF0FE-E618-4B8C-BA39-FC7ACDBAE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8" y="12846"/>
            <a:ext cx="1207273" cy="593319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23528" y="1196752"/>
            <a:ext cx="8568952" cy="2664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/>
            <a:r>
              <a:rPr lang="ru-RU" sz="4400" spc="-150" dirty="0">
                <a:solidFill>
                  <a:schemeClr val="tx1"/>
                </a:solidFill>
              </a:rPr>
              <a:t>Как его можно использовать?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ru-RU" sz="3200" spc="-150" dirty="0">
                <a:solidFill>
                  <a:schemeClr val="tx1"/>
                </a:solidFill>
              </a:rPr>
              <a:t>Как детектор некачественных спецификаций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ru-RU" sz="3200" spc="-150" dirty="0">
                <a:solidFill>
                  <a:schemeClr val="tx1"/>
                </a:solidFill>
              </a:rPr>
              <a:t>Как детектор скрытых технических решений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ru-RU" sz="3200" spc="-150" dirty="0">
                <a:solidFill>
                  <a:schemeClr val="tx1"/>
                </a:solidFill>
              </a:rPr>
              <a:t>Как генератор явных технических решений</a:t>
            </a:r>
          </a:p>
          <a:p>
            <a:pPr lvl="1" algn="l"/>
            <a:r>
              <a:rPr lang="ru-RU" sz="3600" spc="-150" dirty="0">
                <a:solidFill>
                  <a:schemeClr val="tx1"/>
                </a:solidFill>
              </a:rPr>
              <a:t/>
            </a:r>
            <a:br>
              <a:rPr lang="ru-RU" sz="3600" spc="-150" dirty="0">
                <a:solidFill>
                  <a:schemeClr val="tx1"/>
                </a:solidFill>
              </a:rPr>
            </a:br>
            <a:endParaRPr lang="ru-RU" sz="3600" spc="-150" dirty="0" smtClean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64181-07E1-4CA6-BDAF-86CD0CF8B73E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72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384648" y="1772816"/>
            <a:ext cx="6480720" cy="31683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400" spc="-150" dirty="0" smtClean="0">
                <a:solidFill>
                  <a:schemeClr val="tx1"/>
                </a:solidFill>
              </a:rPr>
              <a:t>Данный доклад </a:t>
            </a:r>
            <a:r>
              <a:rPr lang="ru-RU" sz="4400" spc="-150" dirty="0">
                <a:solidFill>
                  <a:schemeClr val="tx1"/>
                </a:solidFill>
              </a:rPr>
              <a:t>– это</a:t>
            </a:r>
            <a:r>
              <a:rPr lang="ru-RU" sz="4400" spc="-150" dirty="0" smtClean="0">
                <a:solidFill>
                  <a:schemeClr val="tx1"/>
                </a:solidFill>
              </a:rPr>
              <a:t>…</a:t>
            </a:r>
            <a:endParaRPr lang="ru-RU" sz="4400" spc="-150" dirty="0">
              <a:solidFill>
                <a:schemeClr val="tx1"/>
              </a:solidFill>
            </a:endParaRP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ru-RU" sz="4000" spc="-150" dirty="0">
                <a:solidFill>
                  <a:schemeClr val="tx1"/>
                </a:solidFill>
              </a:rPr>
              <a:t>Рассказ об опыте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ru-RU" sz="4000" spc="-150" dirty="0">
                <a:solidFill>
                  <a:schemeClr val="tx1"/>
                </a:solidFill>
              </a:rPr>
              <a:t>Набор рецептов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ru-RU" sz="4000" spc="-150" dirty="0">
                <a:solidFill>
                  <a:schemeClr val="tx1"/>
                </a:solidFill>
              </a:rPr>
              <a:t>Предмет </a:t>
            </a:r>
            <a:r>
              <a:rPr lang="ru-RU" sz="4000" spc="-150" dirty="0" smtClean="0">
                <a:solidFill>
                  <a:schemeClr val="tx1"/>
                </a:solidFill>
              </a:rPr>
              <a:t>дискуссии</a:t>
            </a:r>
            <a:endParaRPr lang="ru-RU" sz="4000" spc="-150" dirty="0">
              <a:solidFill>
                <a:schemeClr val="tx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14FF0FE-E618-4B8C-BA39-FC7ACDBAE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8" y="12846"/>
            <a:ext cx="1207273" cy="59331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64181-07E1-4CA6-BDAF-86CD0CF8B73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39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14FF0FE-E618-4B8C-BA39-FC7ACDBAE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8" y="12846"/>
            <a:ext cx="1207273" cy="593319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23528" y="1196752"/>
            <a:ext cx="8568952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/>
            <a:r>
              <a:rPr lang="ru-RU" sz="4400" spc="-150" dirty="0">
                <a:solidFill>
                  <a:schemeClr val="tx1"/>
                </a:solidFill>
              </a:rPr>
              <a:t>Чем ему можно помочь?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ru-RU" sz="3200" spc="-150" dirty="0">
                <a:solidFill>
                  <a:schemeClr val="tx1"/>
                </a:solidFill>
              </a:rPr>
              <a:t>Менять как можно меньше требований</a:t>
            </a: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ru-RU" sz="3200" spc="-150" dirty="0" smtClean="0">
                <a:solidFill>
                  <a:schemeClr val="tx1"/>
                </a:solidFill>
              </a:rPr>
              <a:t>Писать </a:t>
            </a:r>
            <a:r>
              <a:rPr lang="ru-RU" sz="3200" spc="-150" dirty="0">
                <a:solidFill>
                  <a:schemeClr val="tx1"/>
                </a:solidFill>
              </a:rPr>
              <a:t>максимально </a:t>
            </a:r>
            <a:r>
              <a:rPr lang="ru-RU" sz="3200" i="1" spc="-150" dirty="0">
                <a:solidFill>
                  <a:schemeClr val="tx1"/>
                </a:solidFill>
              </a:rPr>
              <a:t>функциональные</a:t>
            </a:r>
            <a:r>
              <a:rPr lang="ru-RU" sz="3200" spc="-150" dirty="0">
                <a:solidFill>
                  <a:schemeClr val="tx1"/>
                </a:solidFill>
              </a:rPr>
              <a:t> </a:t>
            </a:r>
            <a:r>
              <a:rPr lang="ru-RU" sz="3200" spc="-150" dirty="0" err="1">
                <a:solidFill>
                  <a:schemeClr val="tx1"/>
                </a:solidFill>
              </a:rPr>
              <a:t>функциональные</a:t>
            </a:r>
            <a:r>
              <a:rPr lang="ru-RU" sz="3200" spc="-150" dirty="0">
                <a:solidFill>
                  <a:schemeClr val="tx1"/>
                </a:solidFill>
              </a:rPr>
              <a:t> </a:t>
            </a:r>
            <a:r>
              <a:rPr lang="ru-RU" sz="3200" spc="-150" dirty="0" smtClean="0">
                <a:solidFill>
                  <a:schemeClr val="tx1"/>
                </a:solidFill>
              </a:rPr>
              <a:t>спецификации</a:t>
            </a:r>
            <a:endParaRPr lang="ru-RU" sz="3600" spc="-150" dirty="0">
              <a:solidFill>
                <a:schemeClr val="tx1"/>
              </a:solidFill>
            </a:endParaRP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ru-RU" sz="3200" spc="-150" dirty="0">
                <a:solidFill>
                  <a:schemeClr val="tx1"/>
                </a:solidFill>
              </a:rPr>
              <a:t>Держать в курсе!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64181-07E1-4CA6-BDAF-86CD0CF8B73E}" type="slidenum">
              <a:rPr lang="ru-RU" smtClean="0"/>
              <a:pPr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85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Спасибо за </a:t>
            </a:r>
            <a:r>
              <a:rPr lang="ru-RU" dirty="0" smtClean="0"/>
              <a:t>внимание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/>
              <a:t>Епишев Денис, </a:t>
            </a:r>
            <a:r>
              <a:rPr lang="ru-RU" sz="3600" dirty="0" err="1" smtClean="0"/>
              <a:t>Шаломович</a:t>
            </a:r>
            <a:r>
              <a:rPr lang="ru-RU" sz="3600" dirty="0" smtClean="0"/>
              <a:t> Максим</a:t>
            </a:r>
            <a:endParaRPr lang="ru-RU" sz="3600" dirty="0"/>
          </a:p>
          <a:p>
            <a:r>
              <a:rPr lang="ru-RU" sz="3600" dirty="0" smtClean="0"/>
              <a:t>ЛАНИТ</a:t>
            </a:r>
            <a:endParaRPr lang="en-US" sz="3600" dirty="0"/>
          </a:p>
          <a:p>
            <a:r>
              <a:rPr lang="en-US" sz="3600" dirty="0" smtClean="0">
                <a:hlinkClick r:id="rId3"/>
              </a:rPr>
              <a:t>epishev@lanit.ru</a:t>
            </a:r>
          </a:p>
          <a:p>
            <a:r>
              <a:rPr lang="en-US" sz="3600" dirty="0" smtClean="0">
                <a:hlinkClick r:id="rId3"/>
              </a:rPr>
              <a:t>shalomovich@lanit.ru</a:t>
            </a:r>
            <a:endParaRPr lang="en-US" sz="3600" dirty="0"/>
          </a:p>
          <a:p>
            <a:endParaRPr lang="ru-RU" sz="3600" dirty="0" smtClean="0"/>
          </a:p>
          <a:p>
            <a:r>
              <a:rPr lang="ru-RU" sz="6600" b="1" dirty="0" smtClean="0">
                <a:solidFill>
                  <a:schemeClr val="tx1"/>
                </a:solidFill>
              </a:rPr>
              <a:t>Вопросы</a:t>
            </a:r>
            <a:endParaRPr lang="en-US" sz="6600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C5E73BB-DC72-43CE-9F51-CCD8083FC1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8" y="12846"/>
            <a:ext cx="1207273" cy="59331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64181-07E1-4CA6-BDAF-86CD0CF8B73E}" type="slidenum">
              <a:rPr lang="ru-RU" smtClean="0"/>
              <a:pPr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90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7199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/>
              <a:t>P. S. </a:t>
            </a:r>
            <a:r>
              <a:rPr lang="ru-RU" i="1" dirty="0" smtClean="0"/>
              <a:t>Полезные материалы в конце</a:t>
            </a:r>
            <a:endParaRPr lang="ru-RU" i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988840"/>
            <a:ext cx="8686800" cy="4536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tx1"/>
                </a:solidFill>
              </a:rPr>
              <a:t>Типовой </a:t>
            </a:r>
            <a:r>
              <a:rPr lang="ru-RU" sz="3600" dirty="0" smtClean="0">
                <a:solidFill>
                  <a:schemeClr val="tx1"/>
                </a:solidFill>
              </a:rPr>
              <a:t>процес</a:t>
            </a:r>
            <a:r>
              <a:rPr lang="ru-RU" sz="3600" dirty="0">
                <a:solidFill>
                  <a:schemeClr val="tx1"/>
                </a:solidFill>
              </a:rPr>
              <a:t>с</a:t>
            </a:r>
            <a:r>
              <a:rPr lang="ru-RU" sz="3600" dirty="0" smtClean="0">
                <a:solidFill>
                  <a:schemeClr val="tx1"/>
                </a:solidFill>
              </a:rPr>
              <a:t>: </a:t>
            </a:r>
            <a:r>
              <a:rPr lang="en-US" sz="3600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en-US" sz="3600" dirty="0" smtClean="0">
                <a:solidFill>
                  <a:schemeClr val="tx1"/>
                </a:solidFill>
                <a:hlinkClick r:id="rId3"/>
              </a:rPr>
              <a:t>yadi.sk/i/bZetlSlC3UpCwS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endParaRPr lang="en-US" sz="36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tx1"/>
                </a:solidFill>
              </a:rPr>
              <a:t>Пример </a:t>
            </a:r>
            <a:r>
              <a:rPr lang="ru-RU" sz="3600" dirty="0" smtClean="0">
                <a:solidFill>
                  <a:schemeClr val="tx1"/>
                </a:solidFill>
              </a:rPr>
              <a:t>критериев </a:t>
            </a:r>
            <a:r>
              <a:rPr lang="ru-RU" sz="3600" dirty="0">
                <a:solidFill>
                  <a:schemeClr val="tx1"/>
                </a:solidFill>
              </a:rPr>
              <a:t>качества для </a:t>
            </a:r>
            <a:r>
              <a:rPr lang="ru-RU" sz="3600" dirty="0" smtClean="0">
                <a:solidFill>
                  <a:schemeClr val="tx1"/>
                </a:solidFill>
              </a:rPr>
              <a:t>ФС: </a:t>
            </a:r>
            <a:r>
              <a:rPr lang="en-US" sz="3600" dirty="0">
                <a:solidFill>
                  <a:schemeClr val="tx1"/>
                </a:solidFill>
                <a:hlinkClick r:id="rId4"/>
              </a:rPr>
              <a:t>https://</a:t>
            </a:r>
            <a:r>
              <a:rPr lang="en-US" sz="3600" dirty="0" smtClean="0">
                <a:solidFill>
                  <a:schemeClr val="tx1"/>
                </a:solidFill>
                <a:hlinkClick r:id="rId4"/>
              </a:rPr>
              <a:t>yadi.sk/i/hprK3DRi3UpCx9</a:t>
            </a:r>
            <a:endParaRPr lang="ru-RU" sz="36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600" dirty="0" smtClean="0">
                <a:solidFill>
                  <a:schemeClr val="tx1"/>
                </a:solidFill>
              </a:rPr>
              <a:t>Готовим проект в </a:t>
            </a:r>
            <a:r>
              <a:rPr lang="en-US" sz="3600" dirty="0" smtClean="0">
                <a:solidFill>
                  <a:schemeClr val="tx1"/>
                </a:solidFill>
              </a:rPr>
              <a:t>Enterprise Architect: </a:t>
            </a:r>
            <a:r>
              <a:rPr lang="en-US" sz="3600" dirty="0" smtClean="0">
                <a:solidFill>
                  <a:schemeClr val="tx1"/>
                </a:solidFill>
                <a:hlinkClick r:id="rId5"/>
              </a:rPr>
              <a:t>https</a:t>
            </a:r>
            <a:r>
              <a:rPr lang="en-US" sz="3600" dirty="0">
                <a:solidFill>
                  <a:schemeClr val="tx1"/>
                </a:solidFill>
                <a:hlinkClick r:id="rId5"/>
              </a:rPr>
              <a:t>://habr.com/company/lanit/blog/352826</a:t>
            </a:r>
            <a:r>
              <a:rPr lang="en-US" sz="3600" dirty="0" smtClean="0">
                <a:solidFill>
                  <a:schemeClr val="tx1"/>
                </a:solidFill>
                <a:hlinkClick r:id="rId5"/>
              </a:rPr>
              <a:t>/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14FF0FE-E618-4B8C-BA39-FC7ACDBAE4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8" y="12846"/>
            <a:ext cx="1207273" cy="59331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64181-07E1-4CA6-BDAF-86CD0CF8B73E}" type="slidenum">
              <a:rPr lang="ru-RU" smtClean="0"/>
              <a:pPr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28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14FF0FE-E618-4B8C-BA39-FC7ACDBAE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8" y="12846"/>
            <a:ext cx="1207273" cy="59331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Тайная цель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64181-07E1-4CA6-BDAF-86CD0CF8B73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69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14FF0FE-E618-4B8C-BA39-FC7ACDBAE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8" y="12846"/>
            <a:ext cx="1207273" cy="593319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827584" y="1772816"/>
            <a:ext cx="7992888" cy="2664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ru-RU" sz="3600" spc="-150" dirty="0" smtClean="0">
                <a:solidFill>
                  <a:schemeClr val="tx1"/>
                </a:solidFill>
              </a:rPr>
              <a:t>Чего </a:t>
            </a:r>
            <a:r>
              <a:rPr lang="ru-RU" sz="3600" spc="-150" dirty="0">
                <a:solidFill>
                  <a:schemeClr val="tx1"/>
                </a:solidFill>
              </a:rPr>
              <a:t>можно ждать от </a:t>
            </a:r>
            <a:r>
              <a:rPr lang="ru-RU" sz="3600" spc="-150" dirty="0" smtClean="0">
                <a:solidFill>
                  <a:schemeClr val="tx1"/>
                </a:solidFill>
              </a:rPr>
              <a:t>архитектора?</a:t>
            </a:r>
            <a:endParaRPr lang="ru-RU" sz="3600" spc="-150" dirty="0">
              <a:solidFill>
                <a:schemeClr val="tx1"/>
              </a:solidFill>
            </a:endParaRP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ru-RU" sz="3600" spc="-150" dirty="0" smtClean="0">
                <a:solidFill>
                  <a:schemeClr val="tx1"/>
                </a:solidFill>
              </a:rPr>
              <a:t>Как </a:t>
            </a:r>
            <a:r>
              <a:rPr lang="ru-RU" sz="3600" spc="-150" dirty="0">
                <a:solidFill>
                  <a:schemeClr val="tx1"/>
                </a:solidFill>
              </a:rPr>
              <a:t>его можно </a:t>
            </a:r>
            <a:r>
              <a:rPr lang="ru-RU" sz="3600" spc="-150" dirty="0" smtClean="0">
                <a:solidFill>
                  <a:schemeClr val="tx1"/>
                </a:solidFill>
              </a:rPr>
              <a:t>использовать?</a:t>
            </a:r>
            <a:endParaRPr lang="ru-RU" sz="3600" spc="-150" dirty="0">
              <a:solidFill>
                <a:schemeClr val="tx1"/>
              </a:solidFill>
            </a:endParaRP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ru-RU" sz="3600" spc="-150" dirty="0" smtClean="0">
                <a:solidFill>
                  <a:schemeClr val="tx1"/>
                </a:solidFill>
              </a:rPr>
              <a:t>Чем </a:t>
            </a:r>
            <a:r>
              <a:rPr lang="ru-RU" sz="3600" spc="-150" dirty="0">
                <a:solidFill>
                  <a:schemeClr val="tx1"/>
                </a:solidFill>
              </a:rPr>
              <a:t>ему можно </a:t>
            </a:r>
            <a:r>
              <a:rPr lang="ru-RU" sz="3600" spc="-150" dirty="0" smtClean="0">
                <a:solidFill>
                  <a:schemeClr val="tx1"/>
                </a:solidFill>
              </a:rPr>
              <a:t>помочь?</a:t>
            </a:r>
            <a:endParaRPr lang="ru-RU" sz="3600" spc="-150" dirty="0">
              <a:solidFill>
                <a:schemeClr val="tx1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ru-RU" sz="4000" spc="-150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64181-07E1-4CA6-BDAF-86CD0CF8B73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32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14FF0FE-E618-4B8C-BA39-FC7ACDBAE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8" y="12846"/>
            <a:ext cx="1207273" cy="5933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149080"/>
            <a:ext cx="2854119" cy="2266809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827584" y="1772816"/>
            <a:ext cx="7992888" cy="2664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ru-RU" sz="3600" spc="-150" dirty="0" smtClean="0">
                <a:solidFill>
                  <a:schemeClr val="tx1"/>
                </a:solidFill>
              </a:rPr>
              <a:t>Чего </a:t>
            </a:r>
            <a:r>
              <a:rPr lang="ru-RU" sz="3600" spc="-150" dirty="0">
                <a:solidFill>
                  <a:schemeClr val="tx1"/>
                </a:solidFill>
              </a:rPr>
              <a:t>можно ждать от </a:t>
            </a:r>
            <a:r>
              <a:rPr lang="ru-RU" sz="3600" spc="-150" dirty="0" smtClean="0">
                <a:solidFill>
                  <a:schemeClr val="tx1"/>
                </a:solidFill>
              </a:rPr>
              <a:t>архитектора?</a:t>
            </a:r>
            <a:endParaRPr lang="ru-RU" sz="3600" spc="-150" dirty="0">
              <a:solidFill>
                <a:schemeClr val="tx1"/>
              </a:solidFill>
            </a:endParaRP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ru-RU" sz="3600" spc="-150" dirty="0" smtClean="0">
                <a:solidFill>
                  <a:schemeClr val="tx1"/>
                </a:solidFill>
              </a:rPr>
              <a:t>Как </a:t>
            </a:r>
            <a:r>
              <a:rPr lang="ru-RU" sz="3600" spc="-150" dirty="0">
                <a:solidFill>
                  <a:schemeClr val="tx1"/>
                </a:solidFill>
              </a:rPr>
              <a:t>его можно </a:t>
            </a:r>
            <a:r>
              <a:rPr lang="ru-RU" sz="3600" spc="-150" dirty="0" smtClean="0">
                <a:solidFill>
                  <a:schemeClr val="tx1"/>
                </a:solidFill>
              </a:rPr>
              <a:t>использовать?</a:t>
            </a:r>
            <a:endParaRPr lang="ru-RU" sz="3600" spc="-150" dirty="0">
              <a:solidFill>
                <a:schemeClr val="tx1"/>
              </a:solidFill>
            </a:endParaRPr>
          </a:p>
          <a:p>
            <a:pPr marL="1028700" lvl="1" indent="-571500" algn="l">
              <a:buFont typeface="Arial" panose="020B0604020202020204" pitchFamily="34" charset="0"/>
              <a:buChar char="•"/>
            </a:pPr>
            <a:r>
              <a:rPr lang="ru-RU" sz="3600" spc="-150" dirty="0" smtClean="0">
                <a:solidFill>
                  <a:schemeClr val="tx1"/>
                </a:solidFill>
              </a:rPr>
              <a:t>Чем </a:t>
            </a:r>
            <a:r>
              <a:rPr lang="ru-RU" sz="3600" spc="-150" dirty="0">
                <a:solidFill>
                  <a:schemeClr val="tx1"/>
                </a:solidFill>
              </a:rPr>
              <a:t>ему можно </a:t>
            </a:r>
            <a:r>
              <a:rPr lang="ru-RU" sz="3600" spc="-150" dirty="0" smtClean="0">
                <a:solidFill>
                  <a:schemeClr val="tx1"/>
                </a:solidFill>
              </a:rPr>
              <a:t>помочь?</a:t>
            </a:r>
            <a:endParaRPr lang="ru-RU" sz="3600" spc="-150" dirty="0">
              <a:solidFill>
                <a:schemeClr val="tx1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ru-RU" sz="4000" spc="-150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64181-07E1-4CA6-BDAF-86CD0CF8B73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76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14FF0FE-E618-4B8C-BA39-FC7ACDBAE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8" y="12846"/>
            <a:ext cx="1207273" cy="59331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Где мы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64181-07E1-4CA6-BDAF-86CD0CF8B73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27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-templa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65853D8E-0126-4B3C-AA55-98C4365E9D5B}" vid="{5B92CDAC-8680-455E-A253-5CF1C58B6D2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AnalystDays_tmpl</Template>
  <TotalTime>16037</TotalTime>
  <Words>2123</Words>
  <Application>Microsoft Office PowerPoint</Application>
  <PresentationFormat>Экран (4:3)</PresentationFormat>
  <Paragraphs>455</Paragraphs>
  <Slides>52</Slides>
  <Notes>51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6" baseType="lpstr">
      <vt:lpstr>Arial</vt:lpstr>
      <vt:lpstr>Arial Black</vt:lpstr>
      <vt:lpstr>Calibri</vt:lpstr>
      <vt:lpstr>presentation-template</vt:lpstr>
      <vt:lpstr>Истории об анализе и дизайне: как аналитик и архитектор вместе систему строили</vt:lpstr>
      <vt:lpstr>ПРИВЕТ</vt:lpstr>
      <vt:lpstr>Презентация PowerPoint</vt:lpstr>
      <vt:lpstr>Презентация PowerPoint</vt:lpstr>
      <vt:lpstr>Презентация PowerPoint</vt:lpstr>
      <vt:lpstr>Тайная цель</vt:lpstr>
      <vt:lpstr>Презентация PowerPoint</vt:lpstr>
      <vt:lpstr>Презентация PowerPoint</vt:lpstr>
      <vt:lpstr>Где мы</vt:lpstr>
      <vt:lpstr>Презентация PowerPoint</vt:lpstr>
      <vt:lpstr>Презентация PowerPoint</vt:lpstr>
      <vt:lpstr>С кем мы</vt:lpstr>
      <vt:lpstr>Презентация PowerPoint</vt:lpstr>
      <vt:lpstr>Презентация PowerPoint</vt:lpstr>
      <vt:lpstr>Презентация PowerPoint</vt:lpstr>
      <vt:lpstr>Что мы видели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Архитектор внутри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Всё получится</vt:lpstr>
      <vt:lpstr>Презентация PowerPoint</vt:lpstr>
      <vt:lpstr>Презентация PowerPoint</vt:lpstr>
      <vt:lpstr>Презентация PowerPoint</vt:lpstr>
      <vt:lpstr>Ещё разок</vt:lpstr>
      <vt:lpstr>Презентация PowerPoint</vt:lpstr>
      <vt:lpstr>Тайное становится явным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доклада</dc:title>
  <dc:creator>Maxim Shalomovich</dc:creator>
  <cp:lastModifiedBy>Денис Епишев</cp:lastModifiedBy>
  <cp:revision>187</cp:revision>
  <dcterms:created xsi:type="dcterms:W3CDTF">2018-03-01T13:34:09Z</dcterms:created>
  <dcterms:modified xsi:type="dcterms:W3CDTF">2018-04-27T19:31:16Z</dcterms:modified>
</cp:coreProperties>
</file>