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558" r:id="rId3"/>
    <p:sldId id="862" r:id="rId4"/>
    <p:sldId id="884" r:id="rId5"/>
    <p:sldId id="556" r:id="rId6"/>
    <p:sldId id="487" r:id="rId7"/>
    <p:sldId id="876" r:id="rId8"/>
    <p:sldId id="875" r:id="rId9"/>
    <p:sldId id="624" r:id="rId10"/>
    <p:sldId id="637" r:id="rId11"/>
    <p:sldId id="560" r:id="rId12"/>
    <p:sldId id="581" r:id="rId13"/>
    <p:sldId id="491" r:id="rId14"/>
    <p:sldId id="506" r:id="rId15"/>
    <p:sldId id="563" r:id="rId16"/>
    <p:sldId id="865" r:id="rId17"/>
    <p:sldId id="874" r:id="rId18"/>
    <p:sldId id="569" r:id="rId19"/>
    <p:sldId id="867" r:id="rId20"/>
    <p:sldId id="868" r:id="rId21"/>
    <p:sldId id="871" r:id="rId22"/>
    <p:sldId id="869" r:id="rId23"/>
    <p:sldId id="872" r:id="rId24"/>
    <p:sldId id="571" r:id="rId25"/>
    <p:sldId id="878" r:id="rId26"/>
    <p:sldId id="567" r:id="rId27"/>
    <p:sldId id="589" r:id="rId28"/>
    <p:sldId id="879" r:id="rId29"/>
    <p:sldId id="650" r:id="rId30"/>
    <p:sldId id="577" r:id="rId31"/>
    <p:sldId id="883" r:id="rId32"/>
    <p:sldId id="585" r:id="rId33"/>
  </p:sldIdLst>
  <p:sldSz cx="12192000" cy="6858000"/>
  <p:notesSz cx="7315200" cy="12344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4" userDrawn="1">
          <p15:clr>
            <a:srgbClr val="A4A3A4"/>
          </p15:clr>
        </p15:guide>
        <p15:guide id="2" pos="30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951D"/>
    <a:srgbClr val="81C429"/>
    <a:srgbClr val="53B5BE"/>
    <a:srgbClr val="FFAC79"/>
    <a:srgbClr val="D8EDB1"/>
    <a:srgbClr val="B4D5FE"/>
    <a:srgbClr val="0F6868"/>
    <a:srgbClr val="FF6300"/>
    <a:srgbClr val="000000"/>
    <a:srgbClr val="CDE2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8" autoAdjust="0"/>
    <p:restoredTop sz="95394" autoAdjust="0"/>
  </p:normalViewPr>
  <p:slideViewPr>
    <p:cSldViewPr snapToGrid="0" showGuides="1">
      <p:cViewPr varScale="1">
        <p:scale>
          <a:sx n="65" d="100"/>
          <a:sy n="65" d="100"/>
        </p:scale>
        <p:origin x="620" y="40"/>
      </p:cViewPr>
      <p:guideLst>
        <p:guide orient="horz" pos="504"/>
        <p:guide pos="302"/>
      </p:guideLst>
    </p:cSldViewPr>
  </p:slideViewPr>
  <p:notesTextViewPr>
    <p:cViewPr>
      <p:scale>
        <a:sx n="1" d="1"/>
        <a:sy n="1" d="1"/>
      </p:scale>
      <p:origin x="0" y="0"/>
    </p:cViewPr>
  </p:notesTextViewPr>
  <p:sorterViewPr>
    <p:cViewPr>
      <p:scale>
        <a:sx n="80" d="100"/>
        <a:sy n="80" d="100"/>
      </p:scale>
      <p:origin x="0" y="-2296"/>
    </p:cViewPr>
  </p:sorterViewPr>
  <p:notesViewPr>
    <p:cSldViewPr snapToGrid="0" showGuides="1">
      <p:cViewPr varScale="1">
        <p:scale>
          <a:sx n="87" d="100"/>
          <a:sy n="87" d="100"/>
        </p:scale>
        <p:origin x="373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4AFF0F-6ABD-46BA-BB37-5111AEC1F80F}" type="doc">
      <dgm:prSet loTypeId="urn:microsoft.com/office/officeart/2005/8/layout/radial5" loCatId="cycle" qsTypeId="urn:microsoft.com/office/officeart/2005/8/quickstyle/simple1" qsCatId="simple" csTypeId="urn:microsoft.com/office/officeart/2005/8/colors/accent2_3" csCatId="accent2" phldr="1"/>
      <dgm:spPr/>
      <dgm:t>
        <a:bodyPr/>
        <a:lstStyle/>
        <a:p>
          <a:endParaRPr lang="en-CA"/>
        </a:p>
      </dgm:t>
    </dgm:pt>
    <dgm:pt modelId="{F96CCC6C-7D06-4BFA-A514-86E43F55CED8}">
      <dgm:prSet phldrT="[Text]" custT="1"/>
      <dgm:spPr/>
      <dgm:t>
        <a:bodyPr/>
        <a:lstStyle/>
        <a:p>
          <a:r>
            <a:rPr lang="en-CA" sz="1000" dirty="0"/>
            <a:t>Our Enterprise</a:t>
          </a:r>
        </a:p>
      </dgm:t>
    </dgm:pt>
    <dgm:pt modelId="{E3F9438F-A00B-431D-9531-51B499915A82}" type="parTrans" cxnId="{C69D9A82-4C33-48E9-80BC-489EF52C4643}">
      <dgm:prSet/>
      <dgm:spPr/>
      <dgm:t>
        <a:bodyPr/>
        <a:lstStyle/>
        <a:p>
          <a:endParaRPr lang="en-CA" sz="2400"/>
        </a:p>
      </dgm:t>
    </dgm:pt>
    <dgm:pt modelId="{ACF575C3-49AA-473E-B997-F687712544A8}" type="sibTrans" cxnId="{C69D9A82-4C33-48E9-80BC-489EF52C4643}">
      <dgm:prSet/>
      <dgm:spPr/>
      <dgm:t>
        <a:bodyPr/>
        <a:lstStyle/>
        <a:p>
          <a:endParaRPr lang="en-CA" sz="2400"/>
        </a:p>
      </dgm:t>
    </dgm:pt>
    <dgm:pt modelId="{F2AD9F23-79FF-4D0E-BBA6-F598881CDAEF}">
      <dgm:prSet phldrT="[Text]" custT="1"/>
      <dgm:spPr/>
      <dgm:t>
        <a:bodyPr/>
        <a:lstStyle/>
        <a:p>
          <a:r>
            <a:rPr lang="en-CA" sz="900" dirty="0"/>
            <a:t>Social</a:t>
          </a:r>
        </a:p>
      </dgm:t>
    </dgm:pt>
    <dgm:pt modelId="{022874C0-27C0-4A12-A26E-5DD5994A90B9}" type="parTrans" cxnId="{623D1C66-385B-42D8-864E-18921008235F}">
      <dgm:prSet custT="1"/>
      <dgm:spPr/>
      <dgm:t>
        <a:bodyPr/>
        <a:lstStyle/>
        <a:p>
          <a:endParaRPr lang="en-CA" sz="800"/>
        </a:p>
      </dgm:t>
    </dgm:pt>
    <dgm:pt modelId="{4F139443-BA6F-456B-8F2B-BD1C32F26D5A}" type="sibTrans" cxnId="{623D1C66-385B-42D8-864E-18921008235F}">
      <dgm:prSet/>
      <dgm:spPr/>
      <dgm:t>
        <a:bodyPr/>
        <a:lstStyle/>
        <a:p>
          <a:endParaRPr lang="en-CA" sz="2400"/>
        </a:p>
      </dgm:t>
    </dgm:pt>
    <dgm:pt modelId="{2CEC8E99-A69A-49A1-A694-E7E6F858671B}">
      <dgm:prSet phldrT="[Text]" custT="1"/>
      <dgm:spPr/>
      <dgm:t>
        <a:bodyPr/>
        <a:lstStyle/>
        <a:p>
          <a:r>
            <a:rPr lang="en-CA" sz="900" dirty="0"/>
            <a:t>Technical</a:t>
          </a:r>
        </a:p>
      </dgm:t>
    </dgm:pt>
    <dgm:pt modelId="{3060137A-587D-431C-BB7F-B14ADDFAC11D}" type="parTrans" cxnId="{45A84E47-B181-42C4-A271-557953786354}">
      <dgm:prSet custT="1"/>
      <dgm:spPr/>
      <dgm:t>
        <a:bodyPr/>
        <a:lstStyle/>
        <a:p>
          <a:endParaRPr lang="en-CA" sz="800"/>
        </a:p>
      </dgm:t>
    </dgm:pt>
    <dgm:pt modelId="{285FF528-141C-4191-B6DA-FEF6385F7E6D}" type="sibTrans" cxnId="{45A84E47-B181-42C4-A271-557953786354}">
      <dgm:prSet/>
      <dgm:spPr/>
      <dgm:t>
        <a:bodyPr/>
        <a:lstStyle/>
        <a:p>
          <a:endParaRPr lang="en-CA" sz="2400"/>
        </a:p>
      </dgm:t>
    </dgm:pt>
    <dgm:pt modelId="{1BCBC7CF-8B6E-4BC6-AFBF-97A524398668}">
      <dgm:prSet phldrT="[Text]" custT="1"/>
      <dgm:spPr/>
      <dgm:t>
        <a:bodyPr/>
        <a:lstStyle/>
        <a:p>
          <a:r>
            <a:rPr lang="en-CA" sz="900" dirty="0"/>
            <a:t>Economic</a:t>
          </a:r>
        </a:p>
      </dgm:t>
    </dgm:pt>
    <dgm:pt modelId="{944A329E-2949-478C-924F-5647491FCCAA}" type="parTrans" cxnId="{0D72CFB7-3A39-4033-A61A-E05EEDFA31C6}">
      <dgm:prSet custT="1"/>
      <dgm:spPr/>
      <dgm:t>
        <a:bodyPr/>
        <a:lstStyle/>
        <a:p>
          <a:endParaRPr lang="en-CA" sz="800"/>
        </a:p>
      </dgm:t>
    </dgm:pt>
    <dgm:pt modelId="{0085812C-7107-40CC-B26D-B875CDE050AB}" type="sibTrans" cxnId="{0D72CFB7-3A39-4033-A61A-E05EEDFA31C6}">
      <dgm:prSet/>
      <dgm:spPr/>
      <dgm:t>
        <a:bodyPr/>
        <a:lstStyle/>
        <a:p>
          <a:endParaRPr lang="en-CA" sz="2400"/>
        </a:p>
      </dgm:t>
    </dgm:pt>
    <dgm:pt modelId="{0BC1431F-BF01-4A93-B45A-3CE21E4775BC}">
      <dgm:prSet phldrT="[Text]" custT="1"/>
      <dgm:spPr/>
      <dgm:t>
        <a:bodyPr/>
        <a:lstStyle/>
        <a:p>
          <a:r>
            <a:rPr lang="en-CA" sz="900" dirty="0"/>
            <a:t>Environ-mental</a:t>
          </a:r>
        </a:p>
      </dgm:t>
    </dgm:pt>
    <dgm:pt modelId="{9085ABAC-679F-48FA-AF59-94E798E3CC4C}" type="parTrans" cxnId="{DEA35AF4-ECCD-4442-9E3C-97F0A4AF09ED}">
      <dgm:prSet custT="1"/>
      <dgm:spPr/>
      <dgm:t>
        <a:bodyPr/>
        <a:lstStyle/>
        <a:p>
          <a:endParaRPr lang="en-CA" sz="800"/>
        </a:p>
      </dgm:t>
    </dgm:pt>
    <dgm:pt modelId="{77A31BFD-D4E9-45A2-89F4-969A5EFE5918}" type="sibTrans" cxnId="{DEA35AF4-ECCD-4442-9E3C-97F0A4AF09ED}">
      <dgm:prSet/>
      <dgm:spPr/>
      <dgm:t>
        <a:bodyPr/>
        <a:lstStyle/>
        <a:p>
          <a:endParaRPr lang="en-CA" sz="2400"/>
        </a:p>
      </dgm:t>
    </dgm:pt>
    <dgm:pt modelId="{E5B88DB1-5D3E-4AFC-8595-61921FB4FE86}">
      <dgm:prSet phldrT="[Text]" custT="1"/>
      <dgm:spPr/>
      <dgm:t>
        <a:bodyPr/>
        <a:lstStyle/>
        <a:p>
          <a:r>
            <a:rPr lang="en-CA" sz="900" dirty="0"/>
            <a:t>Political</a:t>
          </a:r>
        </a:p>
      </dgm:t>
    </dgm:pt>
    <dgm:pt modelId="{0C7EDF7F-F060-4035-94F0-ED981C966F97}" type="parTrans" cxnId="{F87868BE-1BA9-49B5-9D2B-4523B3FD7F25}">
      <dgm:prSet custT="1"/>
      <dgm:spPr/>
      <dgm:t>
        <a:bodyPr/>
        <a:lstStyle/>
        <a:p>
          <a:endParaRPr lang="en-CA" sz="800"/>
        </a:p>
      </dgm:t>
    </dgm:pt>
    <dgm:pt modelId="{7E3C1D0B-162B-4F33-BD87-3847F0FDB2A7}" type="sibTrans" cxnId="{F87868BE-1BA9-49B5-9D2B-4523B3FD7F25}">
      <dgm:prSet/>
      <dgm:spPr/>
      <dgm:t>
        <a:bodyPr/>
        <a:lstStyle/>
        <a:p>
          <a:endParaRPr lang="en-CA" sz="2400"/>
        </a:p>
      </dgm:t>
    </dgm:pt>
    <dgm:pt modelId="{D6CF9F8F-9259-42B9-B933-CCD0A7D4E8C2}">
      <dgm:prSet phldrT="[Text]" custT="1"/>
      <dgm:spPr/>
      <dgm:t>
        <a:bodyPr/>
        <a:lstStyle/>
        <a:p>
          <a:r>
            <a:rPr lang="en-CA" sz="900" dirty="0"/>
            <a:t>Legal</a:t>
          </a:r>
        </a:p>
      </dgm:t>
    </dgm:pt>
    <dgm:pt modelId="{68B53BF3-57E5-48D9-BD32-DDFF0B37A73C}" type="parTrans" cxnId="{F0027585-5D3D-450D-99C8-B212EE64B61E}">
      <dgm:prSet custT="1"/>
      <dgm:spPr/>
      <dgm:t>
        <a:bodyPr/>
        <a:lstStyle/>
        <a:p>
          <a:endParaRPr lang="en-CA" sz="800"/>
        </a:p>
      </dgm:t>
    </dgm:pt>
    <dgm:pt modelId="{41A045B5-78B0-4B8D-8B26-957D783F3823}" type="sibTrans" cxnId="{F0027585-5D3D-450D-99C8-B212EE64B61E}">
      <dgm:prSet/>
      <dgm:spPr/>
      <dgm:t>
        <a:bodyPr/>
        <a:lstStyle/>
        <a:p>
          <a:endParaRPr lang="en-CA" sz="2400"/>
        </a:p>
      </dgm:t>
    </dgm:pt>
    <dgm:pt modelId="{16886355-07D9-45D6-9A72-004F62463CDD}" type="pres">
      <dgm:prSet presAssocID="{D94AFF0F-6ABD-46BA-BB37-5111AEC1F80F}" presName="Name0" presStyleCnt="0">
        <dgm:presLayoutVars>
          <dgm:chMax val="1"/>
          <dgm:dir/>
          <dgm:animLvl val="ctr"/>
          <dgm:resizeHandles val="exact"/>
        </dgm:presLayoutVars>
      </dgm:prSet>
      <dgm:spPr/>
    </dgm:pt>
    <dgm:pt modelId="{AF767B43-E61F-4D80-A3F2-02C934BF7236}" type="pres">
      <dgm:prSet presAssocID="{F96CCC6C-7D06-4BFA-A514-86E43F55CED8}" presName="centerShape" presStyleLbl="node0" presStyleIdx="0" presStyleCnt="1"/>
      <dgm:spPr/>
    </dgm:pt>
    <dgm:pt modelId="{26AD8115-43EA-4246-A18E-3041B26D0CA0}" type="pres">
      <dgm:prSet presAssocID="{022874C0-27C0-4A12-A26E-5DD5994A90B9}" presName="parTrans" presStyleLbl="sibTrans2D1" presStyleIdx="0" presStyleCnt="6"/>
      <dgm:spPr/>
    </dgm:pt>
    <dgm:pt modelId="{005B130D-44F2-4CC1-8525-605A0BED3988}" type="pres">
      <dgm:prSet presAssocID="{022874C0-27C0-4A12-A26E-5DD5994A90B9}" presName="connectorText" presStyleLbl="sibTrans2D1" presStyleIdx="0" presStyleCnt="6"/>
      <dgm:spPr/>
    </dgm:pt>
    <dgm:pt modelId="{ADFBAB0F-28C2-4F52-A028-71B3BDC0D903}" type="pres">
      <dgm:prSet presAssocID="{F2AD9F23-79FF-4D0E-BBA6-F598881CDAEF}" presName="node" presStyleLbl="node1" presStyleIdx="0" presStyleCnt="6">
        <dgm:presLayoutVars>
          <dgm:bulletEnabled val="1"/>
        </dgm:presLayoutVars>
      </dgm:prSet>
      <dgm:spPr/>
    </dgm:pt>
    <dgm:pt modelId="{FFCBC9A8-7973-49A5-A632-B7C5A5E7BAF0}" type="pres">
      <dgm:prSet presAssocID="{3060137A-587D-431C-BB7F-B14ADDFAC11D}" presName="parTrans" presStyleLbl="sibTrans2D1" presStyleIdx="1" presStyleCnt="6"/>
      <dgm:spPr/>
    </dgm:pt>
    <dgm:pt modelId="{F676324B-AD28-4A0A-A528-96ACA6C3A361}" type="pres">
      <dgm:prSet presAssocID="{3060137A-587D-431C-BB7F-B14ADDFAC11D}" presName="connectorText" presStyleLbl="sibTrans2D1" presStyleIdx="1" presStyleCnt="6"/>
      <dgm:spPr/>
    </dgm:pt>
    <dgm:pt modelId="{663B7F52-54A7-41F5-AD12-B4E59875083C}" type="pres">
      <dgm:prSet presAssocID="{2CEC8E99-A69A-49A1-A694-E7E6F858671B}" presName="node" presStyleLbl="node1" presStyleIdx="1" presStyleCnt="6">
        <dgm:presLayoutVars>
          <dgm:bulletEnabled val="1"/>
        </dgm:presLayoutVars>
      </dgm:prSet>
      <dgm:spPr/>
    </dgm:pt>
    <dgm:pt modelId="{860D762F-263C-4496-BB3B-98115ADC3043}" type="pres">
      <dgm:prSet presAssocID="{944A329E-2949-478C-924F-5647491FCCAA}" presName="parTrans" presStyleLbl="sibTrans2D1" presStyleIdx="2" presStyleCnt="6"/>
      <dgm:spPr/>
    </dgm:pt>
    <dgm:pt modelId="{6A8F02C9-43F0-4253-B216-AB3C58E83615}" type="pres">
      <dgm:prSet presAssocID="{944A329E-2949-478C-924F-5647491FCCAA}" presName="connectorText" presStyleLbl="sibTrans2D1" presStyleIdx="2" presStyleCnt="6"/>
      <dgm:spPr/>
    </dgm:pt>
    <dgm:pt modelId="{26EEA04C-FAE6-4D71-8D01-79B05886C51E}" type="pres">
      <dgm:prSet presAssocID="{1BCBC7CF-8B6E-4BC6-AFBF-97A524398668}" presName="node" presStyleLbl="node1" presStyleIdx="2" presStyleCnt="6">
        <dgm:presLayoutVars>
          <dgm:bulletEnabled val="1"/>
        </dgm:presLayoutVars>
      </dgm:prSet>
      <dgm:spPr/>
    </dgm:pt>
    <dgm:pt modelId="{145AE1F2-D3E4-4F52-8176-15285BE74557}" type="pres">
      <dgm:prSet presAssocID="{9085ABAC-679F-48FA-AF59-94E798E3CC4C}" presName="parTrans" presStyleLbl="sibTrans2D1" presStyleIdx="3" presStyleCnt="6"/>
      <dgm:spPr/>
    </dgm:pt>
    <dgm:pt modelId="{73DAB117-7B73-4A0E-93BB-023631A61A35}" type="pres">
      <dgm:prSet presAssocID="{9085ABAC-679F-48FA-AF59-94E798E3CC4C}" presName="connectorText" presStyleLbl="sibTrans2D1" presStyleIdx="3" presStyleCnt="6"/>
      <dgm:spPr/>
    </dgm:pt>
    <dgm:pt modelId="{3D51A031-32F7-4C33-9240-EC31F637610F}" type="pres">
      <dgm:prSet presAssocID="{0BC1431F-BF01-4A93-B45A-3CE21E4775BC}" presName="node" presStyleLbl="node1" presStyleIdx="3" presStyleCnt="6">
        <dgm:presLayoutVars>
          <dgm:bulletEnabled val="1"/>
        </dgm:presLayoutVars>
      </dgm:prSet>
      <dgm:spPr/>
    </dgm:pt>
    <dgm:pt modelId="{CAB9001C-83EF-4216-BDCF-C978B90DBB64}" type="pres">
      <dgm:prSet presAssocID="{0C7EDF7F-F060-4035-94F0-ED981C966F97}" presName="parTrans" presStyleLbl="sibTrans2D1" presStyleIdx="4" presStyleCnt="6"/>
      <dgm:spPr/>
    </dgm:pt>
    <dgm:pt modelId="{D18DF14F-5EF1-460B-8804-659543F18AD4}" type="pres">
      <dgm:prSet presAssocID="{0C7EDF7F-F060-4035-94F0-ED981C966F97}" presName="connectorText" presStyleLbl="sibTrans2D1" presStyleIdx="4" presStyleCnt="6"/>
      <dgm:spPr/>
    </dgm:pt>
    <dgm:pt modelId="{DE33DFCF-38E8-409B-B595-C29DFE209BB8}" type="pres">
      <dgm:prSet presAssocID="{E5B88DB1-5D3E-4AFC-8595-61921FB4FE86}" presName="node" presStyleLbl="node1" presStyleIdx="4" presStyleCnt="6">
        <dgm:presLayoutVars>
          <dgm:bulletEnabled val="1"/>
        </dgm:presLayoutVars>
      </dgm:prSet>
      <dgm:spPr/>
    </dgm:pt>
    <dgm:pt modelId="{8784E341-9E5D-4F51-9611-33E1086F0475}" type="pres">
      <dgm:prSet presAssocID="{68B53BF3-57E5-48D9-BD32-DDFF0B37A73C}" presName="parTrans" presStyleLbl="sibTrans2D1" presStyleIdx="5" presStyleCnt="6"/>
      <dgm:spPr/>
    </dgm:pt>
    <dgm:pt modelId="{974FE1D0-BDAA-4EBB-AD02-7208EC82E6C7}" type="pres">
      <dgm:prSet presAssocID="{68B53BF3-57E5-48D9-BD32-DDFF0B37A73C}" presName="connectorText" presStyleLbl="sibTrans2D1" presStyleIdx="5" presStyleCnt="6"/>
      <dgm:spPr/>
    </dgm:pt>
    <dgm:pt modelId="{0BAB5D15-23D0-4C1C-9AA7-B0953D8075B7}" type="pres">
      <dgm:prSet presAssocID="{D6CF9F8F-9259-42B9-B933-CCD0A7D4E8C2}" presName="node" presStyleLbl="node1" presStyleIdx="5" presStyleCnt="6">
        <dgm:presLayoutVars>
          <dgm:bulletEnabled val="1"/>
        </dgm:presLayoutVars>
      </dgm:prSet>
      <dgm:spPr/>
    </dgm:pt>
  </dgm:ptLst>
  <dgm:cxnLst>
    <dgm:cxn modelId="{049FF118-E96B-4A2D-9858-8CA08C810A37}" type="presOf" srcId="{0C7EDF7F-F060-4035-94F0-ED981C966F97}" destId="{CAB9001C-83EF-4216-BDCF-C978B90DBB64}" srcOrd="0" destOrd="0" presId="urn:microsoft.com/office/officeart/2005/8/layout/radial5"/>
    <dgm:cxn modelId="{12D06C2E-E729-4DEB-8A88-29B1E7B345E2}" type="presOf" srcId="{F2AD9F23-79FF-4D0E-BBA6-F598881CDAEF}" destId="{ADFBAB0F-28C2-4F52-A028-71B3BDC0D903}" srcOrd="0" destOrd="0" presId="urn:microsoft.com/office/officeart/2005/8/layout/radial5"/>
    <dgm:cxn modelId="{D4491E33-0256-4E7B-A3A1-F6505CF08745}" type="presOf" srcId="{D6CF9F8F-9259-42B9-B933-CCD0A7D4E8C2}" destId="{0BAB5D15-23D0-4C1C-9AA7-B0953D8075B7}" srcOrd="0" destOrd="0" presId="urn:microsoft.com/office/officeart/2005/8/layout/radial5"/>
    <dgm:cxn modelId="{ACF77B33-4ED2-47AD-BBB0-C182171FA505}" type="presOf" srcId="{3060137A-587D-431C-BB7F-B14ADDFAC11D}" destId="{FFCBC9A8-7973-49A5-A632-B7C5A5E7BAF0}" srcOrd="0" destOrd="0" presId="urn:microsoft.com/office/officeart/2005/8/layout/radial5"/>
    <dgm:cxn modelId="{623D1C66-385B-42D8-864E-18921008235F}" srcId="{F96CCC6C-7D06-4BFA-A514-86E43F55CED8}" destId="{F2AD9F23-79FF-4D0E-BBA6-F598881CDAEF}" srcOrd="0" destOrd="0" parTransId="{022874C0-27C0-4A12-A26E-5DD5994A90B9}" sibTransId="{4F139443-BA6F-456B-8F2B-BD1C32F26D5A}"/>
    <dgm:cxn modelId="{7FF8F066-C386-4002-BF27-AD1144179CF9}" type="presOf" srcId="{022874C0-27C0-4A12-A26E-5DD5994A90B9}" destId="{26AD8115-43EA-4246-A18E-3041B26D0CA0}" srcOrd="0" destOrd="0" presId="urn:microsoft.com/office/officeart/2005/8/layout/radial5"/>
    <dgm:cxn modelId="{45A84E47-B181-42C4-A271-557953786354}" srcId="{F96CCC6C-7D06-4BFA-A514-86E43F55CED8}" destId="{2CEC8E99-A69A-49A1-A694-E7E6F858671B}" srcOrd="1" destOrd="0" parTransId="{3060137A-587D-431C-BB7F-B14ADDFAC11D}" sibTransId="{285FF528-141C-4191-B6DA-FEF6385F7E6D}"/>
    <dgm:cxn modelId="{89245D74-59D2-4556-ACAC-185286158CEE}" type="presOf" srcId="{2CEC8E99-A69A-49A1-A694-E7E6F858671B}" destId="{663B7F52-54A7-41F5-AD12-B4E59875083C}" srcOrd="0" destOrd="0" presId="urn:microsoft.com/office/officeart/2005/8/layout/radial5"/>
    <dgm:cxn modelId="{C69D9A82-4C33-48E9-80BC-489EF52C4643}" srcId="{D94AFF0F-6ABD-46BA-BB37-5111AEC1F80F}" destId="{F96CCC6C-7D06-4BFA-A514-86E43F55CED8}" srcOrd="0" destOrd="0" parTransId="{E3F9438F-A00B-431D-9531-51B499915A82}" sibTransId="{ACF575C3-49AA-473E-B997-F687712544A8}"/>
    <dgm:cxn modelId="{F0027585-5D3D-450D-99C8-B212EE64B61E}" srcId="{F96CCC6C-7D06-4BFA-A514-86E43F55CED8}" destId="{D6CF9F8F-9259-42B9-B933-CCD0A7D4E8C2}" srcOrd="5" destOrd="0" parTransId="{68B53BF3-57E5-48D9-BD32-DDFF0B37A73C}" sibTransId="{41A045B5-78B0-4B8D-8B26-957D783F3823}"/>
    <dgm:cxn modelId="{A05D7989-8597-41BA-B71F-00A970C473DF}" type="presOf" srcId="{9085ABAC-679F-48FA-AF59-94E798E3CC4C}" destId="{73DAB117-7B73-4A0E-93BB-023631A61A35}" srcOrd="1" destOrd="0" presId="urn:microsoft.com/office/officeart/2005/8/layout/radial5"/>
    <dgm:cxn modelId="{04932399-8C08-4399-AB0C-0716957349B0}" type="presOf" srcId="{022874C0-27C0-4A12-A26E-5DD5994A90B9}" destId="{005B130D-44F2-4CC1-8525-605A0BED3988}" srcOrd="1" destOrd="0" presId="urn:microsoft.com/office/officeart/2005/8/layout/radial5"/>
    <dgm:cxn modelId="{B93DAF9F-3AB1-4B14-BE4E-568713CB75F5}" type="presOf" srcId="{944A329E-2949-478C-924F-5647491FCCAA}" destId="{860D762F-263C-4496-BB3B-98115ADC3043}" srcOrd="0" destOrd="0" presId="urn:microsoft.com/office/officeart/2005/8/layout/radial5"/>
    <dgm:cxn modelId="{2992C3A2-0F3E-4A77-A277-91E63A22DD63}" type="presOf" srcId="{F96CCC6C-7D06-4BFA-A514-86E43F55CED8}" destId="{AF767B43-E61F-4D80-A3F2-02C934BF7236}" srcOrd="0" destOrd="0" presId="urn:microsoft.com/office/officeart/2005/8/layout/radial5"/>
    <dgm:cxn modelId="{9EF8FDA3-A6F9-49EF-BD98-B6E8226AA7ED}" type="presOf" srcId="{944A329E-2949-478C-924F-5647491FCCAA}" destId="{6A8F02C9-43F0-4253-B216-AB3C58E83615}" srcOrd="1" destOrd="0" presId="urn:microsoft.com/office/officeart/2005/8/layout/radial5"/>
    <dgm:cxn modelId="{FB4193A7-0E98-4712-AF0D-3658261AC9A0}" type="presOf" srcId="{68B53BF3-57E5-48D9-BD32-DDFF0B37A73C}" destId="{974FE1D0-BDAA-4EBB-AD02-7208EC82E6C7}" srcOrd="1" destOrd="0" presId="urn:microsoft.com/office/officeart/2005/8/layout/radial5"/>
    <dgm:cxn modelId="{A6554EA8-5571-4FA3-8416-90638971F936}" type="presOf" srcId="{68B53BF3-57E5-48D9-BD32-DDFF0B37A73C}" destId="{8784E341-9E5D-4F51-9611-33E1086F0475}" srcOrd="0" destOrd="0" presId="urn:microsoft.com/office/officeart/2005/8/layout/radial5"/>
    <dgm:cxn modelId="{4D114BAB-CA13-444F-A4BB-2D633F8E33C6}" type="presOf" srcId="{E5B88DB1-5D3E-4AFC-8595-61921FB4FE86}" destId="{DE33DFCF-38E8-409B-B595-C29DFE209BB8}" srcOrd="0" destOrd="0" presId="urn:microsoft.com/office/officeart/2005/8/layout/radial5"/>
    <dgm:cxn modelId="{0C3CAEAC-712E-42E7-8520-78FC52D88AFB}" type="presOf" srcId="{D94AFF0F-6ABD-46BA-BB37-5111AEC1F80F}" destId="{16886355-07D9-45D6-9A72-004F62463CDD}" srcOrd="0" destOrd="0" presId="urn:microsoft.com/office/officeart/2005/8/layout/radial5"/>
    <dgm:cxn modelId="{0D72CFB7-3A39-4033-A61A-E05EEDFA31C6}" srcId="{F96CCC6C-7D06-4BFA-A514-86E43F55CED8}" destId="{1BCBC7CF-8B6E-4BC6-AFBF-97A524398668}" srcOrd="2" destOrd="0" parTransId="{944A329E-2949-478C-924F-5647491FCCAA}" sibTransId="{0085812C-7107-40CC-B26D-B875CDE050AB}"/>
    <dgm:cxn modelId="{F87868BE-1BA9-49B5-9D2B-4523B3FD7F25}" srcId="{F96CCC6C-7D06-4BFA-A514-86E43F55CED8}" destId="{E5B88DB1-5D3E-4AFC-8595-61921FB4FE86}" srcOrd="4" destOrd="0" parTransId="{0C7EDF7F-F060-4035-94F0-ED981C966F97}" sibTransId="{7E3C1D0B-162B-4F33-BD87-3847F0FDB2A7}"/>
    <dgm:cxn modelId="{060D37CC-0400-46BD-826C-2A18488081F9}" type="presOf" srcId="{3060137A-587D-431C-BB7F-B14ADDFAC11D}" destId="{F676324B-AD28-4A0A-A528-96ACA6C3A361}" srcOrd="1" destOrd="0" presId="urn:microsoft.com/office/officeart/2005/8/layout/radial5"/>
    <dgm:cxn modelId="{AE9675DB-2B98-4E3E-88E1-D45D5C5DC126}" type="presOf" srcId="{0C7EDF7F-F060-4035-94F0-ED981C966F97}" destId="{D18DF14F-5EF1-460B-8804-659543F18AD4}" srcOrd="1" destOrd="0" presId="urn:microsoft.com/office/officeart/2005/8/layout/radial5"/>
    <dgm:cxn modelId="{FB95D9DB-8AF4-469A-9C7C-B09AE48145D8}" type="presOf" srcId="{1BCBC7CF-8B6E-4BC6-AFBF-97A524398668}" destId="{26EEA04C-FAE6-4D71-8D01-79B05886C51E}" srcOrd="0" destOrd="0" presId="urn:microsoft.com/office/officeart/2005/8/layout/radial5"/>
    <dgm:cxn modelId="{3C68ABDF-2D5D-487A-A8AE-DCF17D2A3BF1}" type="presOf" srcId="{0BC1431F-BF01-4A93-B45A-3CE21E4775BC}" destId="{3D51A031-32F7-4C33-9240-EC31F637610F}" srcOrd="0" destOrd="0" presId="urn:microsoft.com/office/officeart/2005/8/layout/radial5"/>
    <dgm:cxn modelId="{E0A2B9E2-E842-429E-9460-150CE93990A1}" type="presOf" srcId="{9085ABAC-679F-48FA-AF59-94E798E3CC4C}" destId="{145AE1F2-D3E4-4F52-8176-15285BE74557}" srcOrd="0" destOrd="0" presId="urn:microsoft.com/office/officeart/2005/8/layout/radial5"/>
    <dgm:cxn modelId="{DEA35AF4-ECCD-4442-9E3C-97F0A4AF09ED}" srcId="{F96CCC6C-7D06-4BFA-A514-86E43F55CED8}" destId="{0BC1431F-BF01-4A93-B45A-3CE21E4775BC}" srcOrd="3" destOrd="0" parTransId="{9085ABAC-679F-48FA-AF59-94E798E3CC4C}" sibTransId="{77A31BFD-D4E9-45A2-89F4-969A5EFE5918}"/>
    <dgm:cxn modelId="{5CE0ACB4-FA18-43F7-8871-471D7D244F74}" type="presParOf" srcId="{16886355-07D9-45D6-9A72-004F62463CDD}" destId="{AF767B43-E61F-4D80-A3F2-02C934BF7236}" srcOrd="0" destOrd="0" presId="urn:microsoft.com/office/officeart/2005/8/layout/radial5"/>
    <dgm:cxn modelId="{8E9576E0-2776-47F8-BA8E-BFAF6A50C7D1}" type="presParOf" srcId="{16886355-07D9-45D6-9A72-004F62463CDD}" destId="{26AD8115-43EA-4246-A18E-3041B26D0CA0}" srcOrd="1" destOrd="0" presId="urn:microsoft.com/office/officeart/2005/8/layout/radial5"/>
    <dgm:cxn modelId="{D0B9DEA1-EC7C-4A6A-AE0F-F83D92A8D843}" type="presParOf" srcId="{26AD8115-43EA-4246-A18E-3041B26D0CA0}" destId="{005B130D-44F2-4CC1-8525-605A0BED3988}" srcOrd="0" destOrd="0" presId="urn:microsoft.com/office/officeart/2005/8/layout/radial5"/>
    <dgm:cxn modelId="{1E31E092-4AF7-46EB-8C6B-BC7342CF53E6}" type="presParOf" srcId="{16886355-07D9-45D6-9A72-004F62463CDD}" destId="{ADFBAB0F-28C2-4F52-A028-71B3BDC0D903}" srcOrd="2" destOrd="0" presId="urn:microsoft.com/office/officeart/2005/8/layout/radial5"/>
    <dgm:cxn modelId="{E0A59D2F-D835-4A38-AA90-6F89E0966B1A}" type="presParOf" srcId="{16886355-07D9-45D6-9A72-004F62463CDD}" destId="{FFCBC9A8-7973-49A5-A632-B7C5A5E7BAF0}" srcOrd="3" destOrd="0" presId="urn:microsoft.com/office/officeart/2005/8/layout/radial5"/>
    <dgm:cxn modelId="{1CCD3563-FE06-40CE-9336-9AFCC870F191}" type="presParOf" srcId="{FFCBC9A8-7973-49A5-A632-B7C5A5E7BAF0}" destId="{F676324B-AD28-4A0A-A528-96ACA6C3A361}" srcOrd="0" destOrd="0" presId="urn:microsoft.com/office/officeart/2005/8/layout/radial5"/>
    <dgm:cxn modelId="{B1DD282F-F9EE-4415-ABEB-64C7BE60A667}" type="presParOf" srcId="{16886355-07D9-45D6-9A72-004F62463CDD}" destId="{663B7F52-54A7-41F5-AD12-B4E59875083C}" srcOrd="4" destOrd="0" presId="urn:microsoft.com/office/officeart/2005/8/layout/radial5"/>
    <dgm:cxn modelId="{F62758F4-D337-45B9-B69B-7123DC2976E5}" type="presParOf" srcId="{16886355-07D9-45D6-9A72-004F62463CDD}" destId="{860D762F-263C-4496-BB3B-98115ADC3043}" srcOrd="5" destOrd="0" presId="urn:microsoft.com/office/officeart/2005/8/layout/radial5"/>
    <dgm:cxn modelId="{B95B015C-6FB5-4C7D-906E-BC70E83B7B99}" type="presParOf" srcId="{860D762F-263C-4496-BB3B-98115ADC3043}" destId="{6A8F02C9-43F0-4253-B216-AB3C58E83615}" srcOrd="0" destOrd="0" presId="urn:microsoft.com/office/officeart/2005/8/layout/radial5"/>
    <dgm:cxn modelId="{02B7A686-7539-4ACD-A7CB-6AEEBE259F30}" type="presParOf" srcId="{16886355-07D9-45D6-9A72-004F62463CDD}" destId="{26EEA04C-FAE6-4D71-8D01-79B05886C51E}" srcOrd="6" destOrd="0" presId="urn:microsoft.com/office/officeart/2005/8/layout/radial5"/>
    <dgm:cxn modelId="{F8C3B9EC-F814-444E-B908-7E657AD501C1}" type="presParOf" srcId="{16886355-07D9-45D6-9A72-004F62463CDD}" destId="{145AE1F2-D3E4-4F52-8176-15285BE74557}" srcOrd="7" destOrd="0" presId="urn:microsoft.com/office/officeart/2005/8/layout/radial5"/>
    <dgm:cxn modelId="{0CF0D2FD-B116-48D5-A47B-7DA5AD1F321B}" type="presParOf" srcId="{145AE1F2-D3E4-4F52-8176-15285BE74557}" destId="{73DAB117-7B73-4A0E-93BB-023631A61A35}" srcOrd="0" destOrd="0" presId="urn:microsoft.com/office/officeart/2005/8/layout/radial5"/>
    <dgm:cxn modelId="{482813FB-DA31-4E2A-82FE-50AC7334FD5C}" type="presParOf" srcId="{16886355-07D9-45D6-9A72-004F62463CDD}" destId="{3D51A031-32F7-4C33-9240-EC31F637610F}" srcOrd="8" destOrd="0" presId="urn:microsoft.com/office/officeart/2005/8/layout/radial5"/>
    <dgm:cxn modelId="{5ACC6ED4-BECD-43BC-B2FB-9D6E9335756F}" type="presParOf" srcId="{16886355-07D9-45D6-9A72-004F62463CDD}" destId="{CAB9001C-83EF-4216-BDCF-C978B90DBB64}" srcOrd="9" destOrd="0" presId="urn:microsoft.com/office/officeart/2005/8/layout/radial5"/>
    <dgm:cxn modelId="{6392E0B1-BBD0-4F6F-9315-BDE4BDE3FAE9}" type="presParOf" srcId="{CAB9001C-83EF-4216-BDCF-C978B90DBB64}" destId="{D18DF14F-5EF1-460B-8804-659543F18AD4}" srcOrd="0" destOrd="0" presId="urn:microsoft.com/office/officeart/2005/8/layout/radial5"/>
    <dgm:cxn modelId="{ECFBB52D-82A1-4270-BAC2-FC5163142B04}" type="presParOf" srcId="{16886355-07D9-45D6-9A72-004F62463CDD}" destId="{DE33DFCF-38E8-409B-B595-C29DFE209BB8}" srcOrd="10" destOrd="0" presId="urn:microsoft.com/office/officeart/2005/8/layout/radial5"/>
    <dgm:cxn modelId="{DA5E36DF-A2FA-4CB9-A6D1-6643E3A349C9}" type="presParOf" srcId="{16886355-07D9-45D6-9A72-004F62463CDD}" destId="{8784E341-9E5D-4F51-9611-33E1086F0475}" srcOrd="11" destOrd="0" presId="urn:microsoft.com/office/officeart/2005/8/layout/radial5"/>
    <dgm:cxn modelId="{D4E0D3DD-F085-40B5-95E4-4FE78434AA90}" type="presParOf" srcId="{8784E341-9E5D-4F51-9611-33E1086F0475}" destId="{974FE1D0-BDAA-4EBB-AD02-7208EC82E6C7}" srcOrd="0" destOrd="0" presId="urn:microsoft.com/office/officeart/2005/8/layout/radial5"/>
    <dgm:cxn modelId="{BE097765-2F76-4451-BE3B-9A3EDF56A083}" type="presParOf" srcId="{16886355-07D9-45D6-9A72-004F62463CDD}" destId="{0BAB5D15-23D0-4C1C-9AA7-B0953D8075B7}"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4AFF0F-6ABD-46BA-BB37-5111AEC1F80F}" type="doc">
      <dgm:prSet loTypeId="urn:microsoft.com/office/officeart/2005/8/layout/radial5" loCatId="cycle" qsTypeId="urn:microsoft.com/office/officeart/2005/8/quickstyle/simple1" qsCatId="simple" csTypeId="urn:microsoft.com/office/officeart/2005/8/colors/accent2_3" csCatId="accent2" phldr="1"/>
      <dgm:spPr/>
      <dgm:t>
        <a:bodyPr/>
        <a:lstStyle/>
        <a:p>
          <a:endParaRPr lang="en-CA"/>
        </a:p>
      </dgm:t>
    </dgm:pt>
    <dgm:pt modelId="{F96CCC6C-7D06-4BFA-A514-86E43F55CED8}">
      <dgm:prSet phldrT="[Text]" custT="1"/>
      <dgm:spPr/>
      <dgm:t>
        <a:bodyPr/>
        <a:lstStyle/>
        <a:p>
          <a:r>
            <a:rPr lang="en-CA" sz="900" dirty="0"/>
            <a:t>Our Enterprise</a:t>
          </a:r>
        </a:p>
      </dgm:t>
    </dgm:pt>
    <dgm:pt modelId="{E3F9438F-A00B-431D-9531-51B499915A82}" type="parTrans" cxnId="{C69D9A82-4C33-48E9-80BC-489EF52C4643}">
      <dgm:prSet/>
      <dgm:spPr/>
      <dgm:t>
        <a:bodyPr/>
        <a:lstStyle/>
        <a:p>
          <a:endParaRPr lang="en-CA" sz="2000"/>
        </a:p>
      </dgm:t>
    </dgm:pt>
    <dgm:pt modelId="{ACF575C3-49AA-473E-B997-F687712544A8}" type="sibTrans" cxnId="{C69D9A82-4C33-48E9-80BC-489EF52C4643}">
      <dgm:prSet/>
      <dgm:spPr/>
      <dgm:t>
        <a:bodyPr/>
        <a:lstStyle/>
        <a:p>
          <a:endParaRPr lang="en-CA" sz="2000"/>
        </a:p>
      </dgm:t>
    </dgm:pt>
    <dgm:pt modelId="{F2AD9F23-79FF-4D0E-BBA6-F598881CDAEF}">
      <dgm:prSet phldrT="[Text]" custT="1"/>
      <dgm:spPr/>
      <dgm:t>
        <a:bodyPr/>
        <a:lstStyle/>
        <a:p>
          <a:r>
            <a:rPr lang="en-CA" sz="800" dirty="0"/>
            <a:t>Social</a:t>
          </a:r>
        </a:p>
      </dgm:t>
    </dgm:pt>
    <dgm:pt modelId="{022874C0-27C0-4A12-A26E-5DD5994A90B9}" type="parTrans" cxnId="{623D1C66-385B-42D8-864E-18921008235F}">
      <dgm:prSet custT="1"/>
      <dgm:spPr/>
      <dgm:t>
        <a:bodyPr/>
        <a:lstStyle/>
        <a:p>
          <a:endParaRPr lang="en-CA" sz="700"/>
        </a:p>
      </dgm:t>
    </dgm:pt>
    <dgm:pt modelId="{4F139443-BA6F-456B-8F2B-BD1C32F26D5A}" type="sibTrans" cxnId="{623D1C66-385B-42D8-864E-18921008235F}">
      <dgm:prSet/>
      <dgm:spPr/>
      <dgm:t>
        <a:bodyPr/>
        <a:lstStyle/>
        <a:p>
          <a:endParaRPr lang="en-CA" sz="2000"/>
        </a:p>
      </dgm:t>
    </dgm:pt>
    <dgm:pt modelId="{2CEC8E99-A69A-49A1-A694-E7E6F858671B}">
      <dgm:prSet phldrT="[Text]" custT="1"/>
      <dgm:spPr/>
      <dgm:t>
        <a:bodyPr/>
        <a:lstStyle/>
        <a:p>
          <a:r>
            <a:rPr lang="en-CA" sz="800" dirty="0"/>
            <a:t>Technical</a:t>
          </a:r>
        </a:p>
      </dgm:t>
    </dgm:pt>
    <dgm:pt modelId="{3060137A-587D-431C-BB7F-B14ADDFAC11D}" type="parTrans" cxnId="{45A84E47-B181-42C4-A271-557953786354}">
      <dgm:prSet custT="1"/>
      <dgm:spPr/>
      <dgm:t>
        <a:bodyPr/>
        <a:lstStyle/>
        <a:p>
          <a:endParaRPr lang="en-CA" sz="700"/>
        </a:p>
      </dgm:t>
    </dgm:pt>
    <dgm:pt modelId="{285FF528-141C-4191-B6DA-FEF6385F7E6D}" type="sibTrans" cxnId="{45A84E47-B181-42C4-A271-557953786354}">
      <dgm:prSet/>
      <dgm:spPr/>
      <dgm:t>
        <a:bodyPr/>
        <a:lstStyle/>
        <a:p>
          <a:endParaRPr lang="en-CA" sz="2000"/>
        </a:p>
      </dgm:t>
    </dgm:pt>
    <dgm:pt modelId="{1BCBC7CF-8B6E-4BC6-AFBF-97A524398668}">
      <dgm:prSet phldrT="[Text]" custT="1"/>
      <dgm:spPr/>
      <dgm:t>
        <a:bodyPr/>
        <a:lstStyle/>
        <a:p>
          <a:r>
            <a:rPr lang="en-CA" sz="800" dirty="0"/>
            <a:t>Economic</a:t>
          </a:r>
        </a:p>
      </dgm:t>
    </dgm:pt>
    <dgm:pt modelId="{944A329E-2949-478C-924F-5647491FCCAA}" type="parTrans" cxnId="{0D72CFB7-3A39-4033-A61A-E05EEDFA31C6}">
      <dgm:prSet custT="1"/>
      <dgm:spPr/>
      <dgm:t>
        <a:bodyPr/>
        <a:lstStyle/>
        <a:p>
          <a:endParaRPr lang="en-CA" sz="700"/>
        </a:p>
      </dgm:t>
    </dgm:pt>
    <dgm:pt modelId="{0085812C-7107-40CC-B26D-B875CDE050AB}" type="sibTrans" cxnId="{0D72CFB7-3A39-4033-A61A-E05EEDFA31C6}">
      <dgm:prSet/>
      <dgm:spPr/>
      <dgm:t>
        <a:bodyPr/>
        <a:lstStyle/>
        <a:p>
          <a:endParaRPr lang="en-CA" sz="2000"/>
        </a:p>
      </dgm:t>
    </dgm:pt>
    <dgm:pt modelId="{0BC1431F-BF01-4A93-B45A-3CE21E4775BC}">
      <dgm:prSet phldrT="[Text]" custT="1"/>
      <dgm:spPr/>
      <dgm:t>
        <a:bodyPr/>
        <a:lstStyle/>
        <a:p>
          <a:r>
            <a:rPr lang="en-CA" sz="800" dirty="0"/>
            <a:t>Environ-mental</a:t>
          </a:r>
        </a:p>
      </dgm:t>
    </dgm:pt>
    <dgm:pt modelId="{9085ABAC-679F-48FA-AF59-94E798E3CC4C}" type="parTrans" cxnId="{DEA35AF4-ECCD-4442-9E3C-97F0A4AF09ED}">
      <dgm:prSet custT="1"/>
      <dgm:spPr/>
      <dgm:t>
        <a:bodyPr/>
        <a:lstStyle/>
        <a:p>
          <a:endParaRPr lang="en-CA" sz="700"/>
        </a:p>
      </dgm:t>
    </dgm:pt>
    <dgm:pt modelId="{77A31BFD-D4E9-45A2-89F4-969A5EFE5918}" type="sibTrans" cxnId="{DEA35AF4-ECCD-4442-9E3C-97F0A4AF09ED}">
      <dgm:prSet/>
      <dgm:spPr/>
      <dgm:t>
        <a:bodyPr/>
        <a:lstStyle/>
        <a:p>
          <a:endParaRPr lang="en-CA" sz="2000"/>
        </a:p>
      </dgm:t>
    </dgm:pt>
    <dgm:pt modelId="{E5B88DB1-5D3E-4AFC-8595-61921FB4FE86}">
      <dgm:prSet phldrT="[Text]" custT="1"/>
      <dgm:spPr/>
      <dgm:t>
        <a:bodyPr/>
        <a:lstStyle/>
        <a:p>
          <a:r>
            <a:rPr lang="en-CA" sz="800" dirty="0"/>
            <a:t>Political</a:t>
          </a:r>
        </a:p>
      </dgm:t>
    </dgm:pt>
    <dgm:pt modelId="{0C7EDF7F-F060-4035-94F0-ED981C966F97}" type="parTrans" cxnId="{F87868BE-1BA9-49B5-9D2B-4523B3FD7F25}">
      <dgm:prSet custT="1"/>
      <dgm:spPr/>
      <dgm:t>
        <a:bodyPr/>
        <a:lstStyle/>
        <a:p>
          <a:endParaRPr lang="en-CA" sz="700"/>
        </a:p>
      </dgm:t>
    </dgm:pt>
    <dgm:pt modelId="{7E3C1D0B-162B-4F33-BD87-3847F0FDB2A7}" type="sibTrans" cxnId="{F87868BE-1BA9-49B5-9D2B-4523B3FD7F25}">
      <dgm:prSet/>
      <dgm:spPr/>
      <dgm:t>
        <a:bodyPr/>
        <a:lstStyle/>
        <a:p>
          <a:endParaRPr lang="en-CA" sz="2000"/>
        </a:p>
      </dgm:t>
    </dgm:pt>
    <dgm:pt modelId="{D6CF9F8F-9259-42B9-B933-CCD0A7D4E8C2}">
      <dgm:prSet phldrT="[Text]" custT="1"/>
      <dgm:spPr/>
      <dgm:t>
        <a:bodyPr/>
        <a:lstStyle/>
        <a:p>
          <a:r>
            <a:rPr lang="en-CA" sz="800" dirty="0"/>
            <a:t>Legal</a:t>
          </a:r>
        </a:p>
      </dgm:t>
    </dgm:pt>
    <dgm:pt modelId="{68B53BF3-57E5-48D9-BD32-DDFF0B37A73C}" type="parTrans" cxnId="{F0027585-5D3D-450D-99C8-B212EE64B61E}">
      <dgm:prSet custT="1"/>
      <dgm:spPr/>
      <dgm:t>
        <a:bodyPr/>
        <a:lstStyle/>
        <a:p>
          <a:endParaRPr lang="en-CA" sz="700"/>
        </a:p>
      </dgm:t>
    </dgm:pt>
    <dgm:pt modelId="{41A045B5-78B0-4B8D-8B26-957D783F3823}" type="sibTrans" cxnId="{F0027585-5D3D-450D-99C8-B212EE64B61E}">
      <dgm:prSet/>
      <dgm:spPr/>
      <dgm:t>
        <a:bodyPr/>
        <a:lstStyle/>
        <a:p>
          <a:endParaRPr lang="en-CA" sz="2000"/>
        </a:p>
      </dgm:t>
    </dgm:pt>
    <dgm:pt modelId="{16886355-07D9-45D6-9A72-004F62463CDD}" type="pres">
      <dgm:prSet presAssocID="{D94AFF0F-6ABD-46BA-BB37-5111AEC1F80F}" presName="Name0" presStyleCnt="0">
        <dgm:presLayoutVars>
          <dgm:chMax val="1"/>
          <dgm:dir/>
          <dgm:animLvl val="ctr"/>
          <dgm:resizeHandles val="exact"/>
        </dgm:presLayoutVars>
      </dgm:prSet>
      <dgm:spPr/>
    </dgm:pt>
    <dgm:pt modelId="{AF767B43-E61F-4D80-A3F2-02C934BF7236}" type="pres">
      <dgm:prSet presAssocID="{F96CCC6C-7D06-4BFA-A514-86E43F55CED8}" presName="centerShape" presStyleLbl="node0" presStyleIdx="0" presStyleCnt="1"/>
      <dgm:spPr/>
    </dgm:pt>
    <dgm:pt modelId="{26AD8115-43EA-4246-A18E-3041B26D0CA0}" type="pres">
      <dgm:prSet presAssocID="{022874C0-27C0-4A12-A26E-5DD5994A90B9}" presName="parTrans" presStyleLbl="sibTrans2D1" presStyleIdx="0" presStyleCnt="6"/>
      <dgm:spPr/>
    </dgm:pt>
    <dgm:pt modelId="{005B130D-44F2-4CC1-8525-605A0BED3988}" type="pres">
      <dgm:prSet presAssocID="{022874C0-27C0-4A12-A26E-5DD5994A90B9}" presName="connectorText" presStyleLbl="sibTrans2D1" presStyleIdx="0" presStyleCnt="6"/>
      <dgm:spPr/>
    </dgm:pt>
    <dgm:pt modelId="{ADFBAB0F-28C2-4F52-A028-71B3BDC0D903}" type="pres">
      <dgm:prSet presAssocID="{F2AD9F23-79FF-4D0E-BBA6-F598881CDAEF}" presName="node" presStyleLbl="node1" presStyleIdx="0" presStyleCnt="6">
        <dgm:presLayoutVars>
          <dgm:bulletEnabled val="1"/>
        </dgm:presLayoutVars>
      </dgm:prSet>
      <dgm:spPr/>
    </dgm:pt>
    <dgm:pt modelId="{FFCBC9A8-7973-49A5-A632-B7C5A5E7BAF0}" type="pres">
      <dgm:prSet presAssocID="{3060137A-587D-431C-BB7F-B14ADDFAC11D}" presName="parTrans" presStyleLbl="sibTrans2D1" presStyleIdx="1" presStyleCnt="6"/>
      <dgm:spPr/>
    </dgm:pt>
    <dgm:pt modelId="{F676324B-AD28-4A0A-A528-96ACA6C3A361}" type="pres">
      <dgm:prSet presAssocID="{3060137A-587D-431C-BB7F-B14ADDFAC11D}" presName="connectorText" presStyleLbl="sibTrans2D1" presStyleIdx="1" presStyleCnt="6"/>
      <dgm:spPr/>
    </dgm:pt>
    <dgm:pt modelId="{663B7F52-54A7-41F5-AD12-B4E59875083C}" type="pres">
      <dgm:prSet presAssocID="{2CEC8E99-A69A-49A1-A694-E7E6F858671B}" presName="node" presStyleLbl="node1" presStyleIdx="1" presStyleCnt="6">
        <dgm:presLayoutVars>
          <dgm:bulletEnabled val="1"/>
        </dgm:presLayoutVars>
      </dgm:prSet>
      <dgm:spPr/>
    </dgm:pt>
    <dgm:pt modelId="{860D762F-263C-4496-BB3B-98115ADC3043}" type="pres">
      <dgm:prSet presAssocID="{944A329E-2949-478C-924F-5647491FCCAA}" presName="parTrans" presStyleLbl="sibTrans2D1" presStyleIdx="2" presStyleCnt="6"/>
      <dgm:spPr/>
    </dgm:pt>
    <dgm:pt modelId="{6A8F02C9-43F0-4253-B216-AB3C58E83615}" type="pres">
      <dgm:prSet presAssocID="{944A329E-2949-478C-924F-5647491FCCAA}" presName="connectorText" presStyleLbl="sibTrans2D1" presStyleIdx="2" presStyleCnt="6"/>
      <dgm:spPr/>
    </dgm:pt>
    <dgm:pt modelId="{26EEA04C-FAE6-4D71-8D01-79B05886C51E}" type="pres">
      <dgm:prSet presAssocID="{1BCBC7CF-8B6E-4BC6-AFBF-97A524398668}" presName="node" presStyleLbl="node1" presStyleIdx="2" presStyleCnt="6">
        <dgm:presLayoutVars>
          <dgm:bulletEnabled val="1"/>
        </dgm:presLayoutVars>
      </dgm:prSet>
      <dgm:spPr/>
    </dgm:pt>
    <dgm:pt modelId="{145AE1F2-D3E4-4F52-8176-15285BE74557}" type="pres">
      <dgm:prSet presAssocID="{9085ABAC-679F-48FA-AF59-94E798E3CC4C}" presName="parTrans" presStyleLbl="sibTrans2D1" presStyleIdx="3" presStyleCnt="6"/>
      <dgm:spPr/>
    </dgm:pt>
    <dgm:pt modelId="{73DAB117-7B73-4A0E-93BB-023631A61A35}" type="pres">
      <dgm:prSet presAssocID="{9085ABAC-679F-48FA-AF59-94E798E3CC4C}" presName="connectorText" presStyleLbl="sibTrans2D1" presStyleIdx="3" presStyleCnt="6"/>
      <dgm:spPr/>
    </dgm:pt>
    <dgm:pt modelId="{3D51A031-32F7-4C33-9240-EC31F637610F}" type="pres">
      <dgm:prSet presAssocID="{0BC1431F-BF01-4A93-B45A-3CE21E4775BC}" presName="node" presStyleLbl="node1" presStyleIdx="3" presStyleCnt="6">
        <dgm:presLayoutVars>
          <dgm:bulletEnabled val="1"/>
        </dgm:presLayoutVars>
      </dgm:prSet>
      <dgm:spPr/>
    </dgm:pt>
    <dgm:pt modelId="{CAB9001C-83EF-4216-BDCF-C978B90DBB64}" type="pres">
      <dgm:prSet presAssocID="{0C7EDF7F-F060-4035-94F0-ED981C966F97}" presName="parTrans" presStyleLbl="sibTrans2D1" presStyleIdx="4" presStyleCnt="6"/>
      <dgm:spPr/>
    </dgm:pt>
    <dgm:pt modelId="{D18DF14F-5EF1-460B-8804-659543F18AD4}" type="pres">
      <dgm:prSet presAssocID="{0C7EDF7F-F060-4035-94F0-ED981C966F97}" presName="connectorText" presStyleLbl="sibTrans2D1" presStyleIdx="4" presStyleCnt="6"/>
      <dgm:spPr/>
    </dgm:pt>
    <dgm:pt modelId="{DE33DFCF-38E8-409B-B595-C29DFE209BB8}" type="pres">
      <dgm:prSet presAssocID="{E5B88DB1-5D3E-4AFC-8595-61921FB4FE86}" presName="node" presStyleLbl="node1" presStyleIdx="4" presStyleCnt="6">
        <dgm:presLayoutVars>
          <dgm:bulletEnabled val="1"/>
        </dgm:presLayoutVars>
      </dgm:prSet>
      <dgm:spPr/>
    </dgm:pt>
    <dgm:pt modelId="{8784E341-9E5D-4F51-9611-33E1086F0475}" type="pres">
      <dgm:prSet presAssocID="{68B53BF3-57E5-48D9-BD32-DDFF0B37A73C}" presName="parTrans" presStyleLbl="sibTrans2D1" presStyleIdx="5" presStyleCnt="6"/>
      <dgm:spPr/>
    </dgm:pt>
    <dgm:pt modelId="{974FE1D0-BDAA-4EBB-AD02-7208EC82E6C7}" type="pres">
      <dgm:prSet presAssocID="{68B53BF3-57E5-48D9-BD32-DDFF0B37A73C}" presName="connectorText" presStyleLbl="sibTrans2D1" presStyleIdx="5" presStyleCnt="6"/>
      <dgm:spPr/>
    </dgm:pt>
    <dgm:pt modelId="{0BAB5D15-23D0-4C1C-9AA7-B0953D8075B7}" type="pres">
      <dgm:prSet presAssocID="{D6CF9F8F-9259-42B9-B933-CCD0A7D4E8C2}" presName="node" presStyleLbl="node1" presStyleIdx="5" presStyleCnt="6">
        <dgm:presLayoutVars>
          <dgm:bulletEnabled val="1"/>
        </dgm:presLayoutVars>
      </dgm:prSet>
      <dgm:spPr/>
    </dgm:pt>
  </dgm:ptLst>
  <dgm:cxnLst>
    <dgm:cxn modelId="{0B3FD90D-C77B-4B47-A2FD-5847A865F478}" type="presOf" srcId="{9085ABAC-679F-48FA-AF59-94E798E3CC4C}" destId="{73DAB117-7B73-4A0E-93BB-023631A61A35}" srcOrd="1" destOrd="0" presId="urn:microsoft.com/office/officeart/2005/8/layout/radial5"/>
    <dgm:cxn modelId="{316B8527-B2DF-4A3F-BB89-9E8904573250}" type="presOf" srcId="{022874C0-27C0-4A12-A26E-5DD5994A90B9}" destId="{005B130D-44F2-4CC1-8525-605A0BED3988}" srcOrd="1" destOrd="0" presId="urn:microsoft.com/office/officeart/2005/8/layout/radial5"/>
    <dgm:cxn modelId="{59C5D42D-6026-43C9-AA31-A996CA38A850}" type="presOf" srcId="{F96CCC6C-7D06-4BFA-A514-86E43F55CED8}" destId="{AF767B43-E61F-4D80-A3F2-02C934BF7236}" srcOrd="0" destOrd="0" presId="urn:microsoft.com/office/officeart/2005/8/layout/radial5"/>
    <dgm:cxn modelId="{5CD7492F-4E44-41D1-BC45-BA2F3DE88C10}" type="presOf" srcId="{3060137A-587D-431C-BB7F-B14ADDFAC11D}" destId="{F676324B-AD28-4A0A-A528-96ACA6C3A361}" srcOrd="1" destOrd="0" presId="urn:microsoft.com/office/officeart/2005/8/layout/radial5"/>
    <dgm:cxn modelId="{280C8A35-C42C-4E08-85EA-095F6A5E4415}" type="presOf" srcId="{D94AFF0F-6ABD-46BA-BB37-5111AEC1F80F}" destId="{16886355-07D9-45D6-9A72-004F62463CDD}" srcOrd="0" destOrd="0" presId="urn:microsoft.com/office/officeart/2005/8/layout/radial5"/>
    <dgm:cxn modelId="{623D1C66-385B-42D8-864E-18921008235F}" srcId="{F96CCC6C-7D06-4BFA-A514-86E43F55CED8}" destId="{F2AD9F23-79FF-4D0E-BBA6-F598881CDAEF}" srcOrd="0" destOrd="0" parTransId="{022874C0-27C0-4A12-A26E-5DD5994A90B9}" sibTransId="{4F139443-BA6F-456B-8F2B-BD1C32F26D5A}"/>
    <dgm:cxn modelId="{1AA82666-E098-4B2F-830B-A1F8DA3161E1}" type="presOf" srcId="{E5B88DB1-5D3E-4AFC-8595-61921FB4FE86}" destId="{DE33DFCF-38E8-409B-B595-C29DFE209BB8}" srcOrd="0" destOrd="0" presId="urn:microsoft.com/office/officeart/2005/8/layout/radial5"/>
    <dgm:cxn modelId="{45A84E47-B181-42C4-A271-557953786354}" srcId="{F96CCC6C-7D06-4BFA-A514-86E43F55CED8}" destId="{2CEC8E99-A69A-49A1-A694-E7E6F858671B}" srcOrd="1" destOrd="0" parTransId="{3060137A-587D-431C-BB7F-B14ADDFAC11D}" sibTransId="{285FF528-141C-4191-B6DA-FEF6385F7E6D}"/>
    <dgm:cxn modelId="{6369CF6A-C342-4982-B944-D4E858F5B19B}" type="presOf" srcId="{0BC1431F-BF01-4A93-B45A-3CE21E4775BC}" destId="{3D51A031-32F7-4C33-9240-EC31F637610F}" srcOrd="0" destOrd="0" presId="urn:microsoft.com/office/officeart/2005/8/layout/radial5"/>
    <dgm:cxn modelId="{D322AC54-72FC-433C-9BEE-3C48EE49F05D}" type="presOf" srcId="{68B53BF3-57E5-48D9-BD32-DDFF0B37A73C}" destId="{8784E341-9E5D-4F51-9611-33E1086F0475}" srcOrd="0" destOrd="0" presId="urn:microsoft.com/office/officeart/2005/8/layout/radial5"/>
    <dgm:cxn modelId="{61A9E756-EE2F-4C98-9D41-0297355795DB}" type="presOf" srcId="{944A329E-2949-478C-924F-5647491FCCAA}" destId="{860D762F-263C-4496-BB3B-98115ADC3043}" srcOrd="0" destOrd="0" presId="urn:microsoft.com/office/officeart/2005/8/layout/radial5"/>
    <dgm:cxn modelId="{133DC979-4D4F-46CA-BA7B-DF8EDAD3D8F2}" type="presOf" srcId="{022874C0-27C0-4A12-A26E-5DD5994A90B9}" destId="{26AD8115-43EA-4246-A18E-3041B26D0CA0}" srcOrd="0" destOrd="0" presId="urn:microsoft.com/office/officeart/2005/8/layout/radial5"/>
    <dgm:cxn modelId="{0092DF59-12E9-4116-9B2F-CF229C7AC8C0}" type="presOf" srcId="{0C7EDF7F-F060-4035-94F0-ED981C966F97}" destId="{CAB9001C-83EF-4216-BDCF-C978B90DBB64}" srcOrd="0" destOrd="0" presId="urn:microsoft.com/office/officeart/2005/8/layout/radial5"/>
    <dgm:cxn modelId="{5429E47C-33DE-4457-8BF2-8E962CA0035E}" type="presOf" srcId="{F2AD9F23-79FF-4D0E-BBA6-F598881CDAEF}" destId="{ADFBAB0F-28C2-4F52-A028-71B3BDC0D903}" srcOrd="0" destOrd="0" presId="urn:microsoft.com/office/officeart/2005/8/layout/radial5"/>
    <dgm:cxn modelId="{C69D9A82-4C33-48E9-80BC-489EF52C4643}" srcId="{D94AFF0F-6ABD-46BA-BB37-5111AEC1F80F}" destId="{F96CCC6C-7D06-4BFA-A514-86E43F55CED8}" srcOrd="0" destOrd="0" parTransId="{E3F9438F-A00B-431D-9531-51B499915A82}" sibTransId="{ACF575C3-49AA-473E-B997-F687712544A8}"/>
    <dgm:cxn modelId="{F0027585-5D3D-450D-99C8-B212EE64B61E}" srcId="{F96CCC6C-7D06-4BFA-A514-86E43F55CED8}" destId="{D6CF9F8F-9259-42B9-B933-CCD0A7D4E8C2}" srcOrd="5" destOrd="0" parTransId="{68B53BF3-57E5-48D9-BD32-DDFF0B37A73C}" sibTransId="{41A045B5-78B0-4B8D-8B26-957D783F3823}"/>
    <dgm:cxn modelId="{CFB1948F-6BEF-40F4-BFB8-B1D9D351F779}" type="presOf" srcId="{D6CF9F8F-9259-42B9-B933-CCD0A7D4E8C2}" destId="{0BAB5D15-23D0-4C1C-9AA7-B0953D8075B7}" srcOrd="0" destOrd="0" presId="urn:microsoft.com/office/officeart/2005/8/layout/radial5"/>
    <dgm:cxn modelId="{8ACBD794-4766-42A2-84D0-1F2CD922E5DA}" type="presOf" srcId="{2CEC8E99-A69A-49A1-A694-E7E6F858671B}" destId="{663B7F52-54A7-41F5-AD12-B4E59875083C}" srcOrd="0" destOrd="0" presId="urn:microsoft.com/office/officeart/2005/8/layout/radial5"/>
    <dgm:cxn modelId="{7B8D90AD-4482-4643-A72B-D14CCC9BAA36}" type="presOf" srcId="{9085ABAC-679F-48FA-AF59-94E798E3CC4C}" destId="{145AE1F2-D3E4-4F52-8176-15285BE74557}" srcOrd="0" destOrd="0" presId="urn:microsoft.com/office/officeart/2005/8/layout/radial5"/>
    <dgm:cxn modelId="{0D72CFB7-3A39-4033-A61A-E05EEDFA31C6}" srcId="{F96CCC6C-7D06-4BFA-A514-86E43F55CED8}" destId="{1BCBC7CF-8B6E-4BC6-AFBF-97A524398668}" srcOrd="2" destOrd="0" parTransId="{944A329E-2949-478C-924F-5647491FCCAA}" sibTransId="{0085812C-7107-40CC-B26D-B875CDE050AB}"/>
    <dgm:cxn modelId="{F87868BE-1BA9-49B5-9D2B-4523B3FD7F25}" srcId="{F96CCC6C-7D06-4BFA-A514-86E43F55CED8}" destId="{E5B88DB1-5D3E-4AFC-8595-61921FB4FE86}" srcOrd="4" destOrd="0" parTransId="{0C7EDF7F-F060-4035-94F0-ED981C966F97}" sibTransId="{7E3C1D0B-162B-4F33-BD87-3847F0FDB2A7}"/>
    <dgm:cxn modelId="{52E887C2-D49B-45F2-B5F9-CB2A6946DECA}" type="presOf" srcId="{1BCBC7CF-8B6E-4BC6-AFBF-97A524398668}" destId="{26EEA04C-FAE6-4D71-8D01-79B05886C51E}" srcOrd="0" destOrd="0" presId="urn:microsoft.com/office/officeart/2005/8/layout/radial5"/>
    <dgm:cxn modelId="{261CA4CF-2A9D-44D1-9B94-129004C99236}" type="presOf" srcId="{68B53BF3-57E5-48D9-BD32-DDFF0B37A73C}" destId="{974FE1D0-BDAA-4EBB-AD02-7208EC82E6C7}" srcOrd="1" destOrd="0" presId="urn:microsoft.com/office/officeart/2005/8/layout/radial5"/>
    <dgm:cxn modelId="{A8F858D3-3D40-4747-A5BB-D73E9E36ED77}" type="presOf" srcId="{944A329E-2949-478C-924F-5647491FCCAA}" destId="{6A8F02C9-43F0-4253-B216-AB3C58E83615}" srcOrd="1" destOrd="0" presId="urn:microsoft.com/office/officeart/2005/8/layout/radial5"/>
    <dgm:cxn modelId="{3620B9EF-EDE1-48E2-AA12-BC9C34140237}" type="presOf" srcId="{3060137A-587D-431C-BB7F-B14ADDFAC11D}" destId="{FFCBC9A8-7973-49A5-A632-B7C5A5E7BAF0}" srcOrd="0" destOrd="0" presId="urn:microsoft.com/office/officeart/2005/8/layout/radial5"/>
    <dgm:cxn modelId="{DEA35AF4-ECCD-4442-9E3C-97F0A4AF09ED}" srcId="{F96CCC6C-7D06-4BFA-A514-86E43F55CED8}" destId="{0BC1431F-BF01-4A93-B45A-3CE21E4775BC}" srcOrd="3" destOrd="0" parTransId="{9085ABAC-679F-48FA-AF59-94E798E3CC4C}" sibTransId="{77A31BFD-D4E9-45A2-89F4-969A5EFE5918}"/>
    <dgm:cxn modelId="{AE29D7FD-CA9F-4F40-8553-169460FF3575}" type="presOf" srcId="{0C7EDF7F-F060-4035-94F0-ED981C966F97}" destId="{D18DF14F-5EF1-460B-8804-659543F18AD4}" srcOrd="1" destOrd="0" presId="urn:microsoft.com/office/officeart/2005/8/layout/radial5"/>
    <dgm:cxn modelId="{1EF3547B-B7E0-4AB3-921C-18BA7CBE3935}" type="presParOf" srcId="{16886355-07D9-45D6-9A72-004F62463CDD}" destId="{AF767B43-E61F-4D80-A3F2-02C934BF7236}" srcOrd="0" destOrd="0" presId="urn:microsoft.com/office/officeart/2005/8/layout/radial5"/>
    <dgm:cxn modelId="{93EBE70B-F38E-4E3F-A6C8-42CEFE4334D8}" type="presParOf" srcId="{16886355-07D9-45D6-9A72-004F62463CDD}" destId="{26AD8115-43EA-4246-A18E-3041B26D0CA0}" srcOrd="1" destOrd="0" presId="urn:microsoft.com/office/officeart/2005/8/layout/radial5"/>
    <dgm:cxn modelId="{D6603BBD-4214-4149-BEDC-B4FEA53293F5}" type="presParOf" srcId="{26AD8115-43EA-4246-A18E-3041B26D0CA0}" destId="{005B130D-44F2-4CC1-8525-605A0BED3988}" srcOrd="0" destOrd="0" presId="urn:microsoft.com/office/officeart/2005/8/layout/radial5"/>
    <dgm:cxn modelId="{7EE91C97-0127-47B5-B529-4B566DE06634}" type="presParOf" srcId="{16886355-07D9-45D6-9A72-004F62463CDD}" destId="{ADFBAB0F-28C2-4F52-A028-71B3BDC0D903}" srcOrd="2" destOrd="0" presId="urn:microsoft.com/office/officeart/2005/8/layout/radial5"/>
    <dgm:cxn modelId="{D668BFF9-D300-4D17-8872-532811110586}" type="presParOf" srcId="{16886355-07D9-45D6-9A72-004F62463CDD}" destId="{FFCBC9A8-7973-49A5-A632-B7C5A5E7BAF0}" srcOrd="3" destOrd="0" presId="urn:microsoft.com/office/officeart/2005/8/layout/radial5"/>
    <dgm:cxn modelId="{30AEEA50-4079-4C90-B723-C925CC381382}" type="presParOf" srcId="{FFCBC9A8-7973-49A5-A632-B7C5A5E7BAF0}" destId="{F676324B-AD28-4A0A-A528-96ACA6C3A361}" srcOrd="0" destOrd="0" presId="urn:microsoft.com/office/officeart/2005/8/layout/radial5"/>
    <dgm:cxn modelId="{6721B2DB-D03F-4F50-9B5F-2D921B5A871C}" type="presParOf" srcId="{16886355-07D9-45D6-9A72-004F62463CDD}" destId="{663B7F52-54A7-41F5-AD12-B4E59875083C}" srcOrd="4" destOrd="0" presId="urn:microsoft.com/office/officeart/2005/8/layout/radial5"/>
    <dgm:cxn modelId="{DB8C1B42-AA34-4ED4-8F9E-D6E6A3656957}" type="presParOf" srcId="{16886355-07D9-45D6-9A72-004F62463CDD}" destId="{860D762F-263C-4496-BB3B-98115ADC3043}" srcOrd="5" destOrd="0" presId="urn:microsoft.com/office/officeart/2005/8/layout/radial5"/>
    <dgm:cxn modelId="{98AFA1C8-6514-4CEF-B36D-0597644AF51A}" type="presParOf" srcId="{860D762F-263C-4496-BB3B-98115ADC3043}" destId="{6A8F02C9-43F0-4253-B216-AB3C58E83615}" srcOrd="0" destOrd="0" presId="urn:microsoft.com/office/officeart/2005/8/layout/radial5"/>
    <dgm:cxn modelId="{8FECB64D-AAD8-4F79-81CC-7CEA7B956DE3}" type="presParOf" srcId="{16886355-07D9-45D6-9A72-004F62463CDD}" destId="{26EEA04C-FAE6-4D71-8D01-79B05886C51E}" srcOrd="6" destOrd="0" presId="urn:microsoft.com/office/officeart/2005/8/layout/radial5"/>
    <dgm:cxn modelId="{784BAE8F-2B70-4EA1-90AE-5EBB77045A8F}" type="presParOf" srcId="{16886355-07D9-45D6-9A72-004F62463CDD}" destId="{145AE1F2-D3E4-4F52-8176-15285BE74557}" srcOrd="7" destOrd="0" presId="urn:microsoft.com/office/officeart/2005/8/layout/radial5"/>
    <dgm:cxn modelId="{1E8047B5-42EA-4890-B323-E9DFDEF6CC8B}" type="presParOf" srcId="{145AE1F2-D3E4-4F52-8176-15285BE74557}" destId="{73DAB117-7B73-4A0E-93BB-023631A61A35}" srcOrd="0" destOrd="0" presId="urn:microsoft.com/office/officeart/2005/8/layout/radial5"/>
    <dgm:cxn modelId="{97A185E8-3F64-4EF8-A61C-D671AF520B0D}" type="presParOf" srcId="{16886355-07D9-45D6-9A72-004F62463CDD}" destId="{3D51A031-32F7-4C33-9240-EC31F637610F}" srcOrd="8" destOrd="0" presId="urn:microsoft.com/office/officeart/2005/8/layout/radial5"/>
    <dgm:cxn modelId="{8C786CFF-1C59-4C51-9464-AFE39CF8AF9A}" type="presParOf" srcId="{16886355-07D9-45D6-9A72-004F62463CDD}" destId="{CAB9001C-83EF-4216-BDCF-C978B90DBB64}" srcOrd="9" destOrd="0" presId="urn:microsoft.com/office/officeart/2005/8/layout/radial5"/>
    <dgm:cxn modelId="{3FA187EA-CB6A-4201-A414-382B872586F4}" type="presParOf" srcId="{CAB9001C-83EF-4216-BDCF-C978B90DBB64}" destId="{D18DF14F-5EF1-460B-8804-659543F18AD4}" srcOrd="0" destOrd="0" presId="urn:microsoft.com/office/officeart/2005/8/layout/radial5"/>
    <dgm:cxn modelId="{C9BCCA77-B4FF-48E9-991B-F4DF8A14D25E}" type="presParOf" srcId="{16886355-07D9-45D6-9A72-004F62463CDD}" destId="{DE33DFCF-38E8-409B-B595-C29DFE209BB8}" srcOrd="10" destOrd="0" presId="urn:microsoft.com/office/officeart/2005/8/layout/radial5"/>
    <dgm:cxn modelId="{D6349298-846F-4257-A328-262752436F44}" type="presParOf" srcId="{16886355-07D9-45D6-9A72-004F62463CDD}" destId="{8784E341-9E5D-4F51-9611-33E1086F0475}" srcOrd="11" destOrd="0" presId="urn:microsoft.com/office/officeart/2005/8/layout/radial5"/>
    <dgm:cxn modelId="{729825B3-FE12-4C93-A985-D1173EA159F5}" type="presParOf" srcId="{8784E341-9E5D-4F51-9611-33E1086F0475}" destId="{974FE1D0-BDAA-4EBB-AD02-7208EC82E6C7}" srcOrd="0" destOrd="0" presId="urn:microsoft.com/office/officeart/2005/8/layout/radial5"/>
    <dgm:cxn modelId="{442FBB06-A48D-4BFB-93CD-D7F81B9D9827}" type="presParOf" srcId="{16886355-07D9-45D6-9A72-004F62463CDD}" destId="{0BAB5D15-23D0-4C1C-9AA7-B0953D8075B7}" srcOrd="12" destOrd="0" presId="urn:microsoft.com/office/officeart/2005/8/layout/radial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F0769D-04EC-42DC-958B-B2E1BD61E409}" type="doc">
      <dgm:prSet loTypeId="urn:microsoft.com/office/officeart/2005/8/layout/hierarchy6" loCatId="hierarchy" qsTypeId="urn:microsoft.com/office/officeart/2005/8/quickstyle/simple1" qsCatId="simple" csTypeId="urn:microsoft.com/office/officeart/2005/8/colors/accent4_2" csCatId="accent4" phldr="1"/>
      <dgm:spPr/>
      <dgm:t>
        <a:bodyPr/>
        <a:lstStyle/>
        <a:p>
          <a:endParaRPr lang="en-CA"/>
        </a:p>
      </dgm:t>
    </dgm:pt>
    <dgm:pt modelId="{AA10FB57-39EB-4797-A45D-98FB0A7A7C88}">
      <dgm:prSet phldrT="[Text]" custT="1"/>
      <dgm:spPr>
        <a:solidFill>
          <a:schemeClr val="accent2">
            <a:lumMod val="40000"/>
            <a:lumOff val="60000"/>
          </a:schemeClr>
        </a:solidFill>
        <a:ln w="12700" cap="flat" cmpd="sng" algn="ctr">
          <a:solidFill>
            <a:srgbClr val="B24600">
              <a:shade val="50000"/>
            </a:srgbClr>
          </a:solidFill>
          <a:prstDash val="solid"/>
          <a:miter lim="800000"/>
        </a:ln>
        <a:effectLst/>
      </dgm:spPr>
      <dgm:t>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kern="0" dirty="0">
              <a:solidFill>
                <a:srgbClr val="000000"/>
              </a:solidFill>
              <a:latin typeface="+mn-lt"/>
              <a:ea typeface="+mn-ea"/>
              <a:cs typeface="+mn-cs"/>
            </a:rPr>
            <a:t>Value Chain</a:t>
          </a:r>
        </a:p>
      </dgm:t>
    </dgm:pt>
    <dgm:pt modelId="{5011D09D-2AC0-4CF9-B570-2FC9C51F0306}" type="parTrans" cxnId="{F015B4A5-8C83-493E-898C-492871A895B4}">
      <dgm:prSet/>
      <dgm:spPr/>
      <dgm:t>
        <a:bodyPr/>
        <a:lstStyle/>
        <a:p>
          <a:endParaRPr lang="en-CA"/>
        </a:p>
      </dgm:t>
    </dgm:pt>
    <dgm:pt modelId="{3A81779E-0C24-41FB-AECF-BCE8840B042A}" type="sibTrans" cxnId="{F015B4A5-8C83-493E-898C-492871A895B4}">
      <dgm:prSet/>
      <dgm:spPr/>
      <dgm:t>
        <a:bodyPr/>
        <a:lstStyle/>
        <a:p>
          <a:endParaRPr lang="en-CA"/>
        </a:p>
      </dgm:t>
    </dgm:pt>
    <dgm:pt modelId="{7A474AE9-6045-4EC7-9C85-51D4E934A95A}">
      <dgm:prSet phldrT="[Text]" custT="1"/>
      <dgm:spPr>
        <a:solidFill>
          <a:srgbClr val="118FCF">
            <a:lumMod val="40000"/>
            <a:lumOff val="60000"/>
          </a:srgbClr>
        </a:solidFill>
        <a:ln w="12700" cap="flat" cmpd="sng" algn="ctr">
          <a:solidFill>
            <a:srgbClr val="B24600">
              <a:shade val="50000"/>
            </a:srgbClr>
          </a:solidFill>
          <a:prstDash val="solid"/>
          <a:miter lim="800000"/>
        </a:ln>
        <a:effectLst/>
      </dgm:spPr>
      <dgm:t>
        <a:bodyPr spcFirstLastPara="0" vert="horz" wrap="square" lIns="45720" tIns="45720" rIns="45720" bIns="45720" numCol="1" spcCol="1270" rtlCol="0" anchor="ctr" anchorCtr="0"/>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CA" sz="1200" kern="0" dirty="0">
              <a:solidFill>
                <a:srgbClr val="000000"/>
              </a:solidFill>
              <a:latin typeface="Calibri" panose="020F0502020204030204"/>
              <a:ea typeface="+mn-ea"/>
              <a:cs typeface="+mn-cs"/>
            </a:rPr>
            <a:t>Level1 Process (Value Stream)  1.0</a:t>
          </a:r>
        </a:p>
      </dgm:t>
    </dgm:pt>
    <dgm:pt modelId="{C2CE7EE8-694E-4124-A4BD-0BA1302FF2A4}" type="parTrans" cxnId="{CC990EB0-A938-48F2-A5BB-CCE2D87A17C0}">
      <dgm:prSet/>
      <dgm:spPr/>
      <dgm:t>
        <a:bodyPr/>
        <a:lstStyle/>
        <a:p>
          <a:endParaRPr lang="en-CA"/>
        </a:p>
      </dgm:t>
    </dgm:pt>
    <dgm:pt modelId="{B2E11C55-491A-439C-B140-09B12BC802C2}" type="sibTrans" cxnId="{CC990EB0-A938-48F2-A5BB-CCE2D87A17C0}">
      <dgm:prSet/>
      <dgm:spPr/>
      <dgm:t>
        <a:bodyPr/>
        <a:lstStyle/>
        <a:p>
          <a:endParaRPr lang="en-CA"/>
        </a:p>
      </dgm:t>
    </dgm:pt>
    <dgm:pt modelId="{429B889E-6B25-4813-845E-72E5237A6E5B}">
      <dgm:prSet phldrT="[Text]" custT="1"/>
      <dgm:spPr>
        <a:solidFill>
          <a:srgbClr val="118FCF">
            <a:lumMod val="40000"/>
            <a:lumOff val="60000"/>
          </a:srgbClr>
        </a:solidFill>
        <a:ln w="12700" cap="flat" cmpd="sng" algn="ctr">
          <a:solidFill>
            <a:srgbClr val="B24600">
              <a:shade val="50000"/>
            </a:srgbClr>
          </a:solidFill>
          <a:prstDash val="solid"/>
          <a:miter lim="800000"/>
        </a:ln>
        <a:effectLst/>
      </dgm:spPr>
      <dgm:t>
        <a:bodyPr spcFirstLastPara="0" vert="horz" wrap="square" lIns="45720" tIns="45720" rIns="45720" bIns="45720" numCol="1" spcCol="1270" rtlCol="0" anchor="ctr" anchorCtr="0"/>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CA" sz="1200" kern="0" dirty="0">
              <a:solidFill>
                <a:srgbClr val="000000"/>
              </a:solidFill>
              <a:latin typeface="Calibri" panose="020F0502020204030204"/>
              <a:ea typeface="+mn-ea"/>
              <a:cs typeface="+mn-cs"/>
            </a:rPr>
            <a:t>Level 2  </a:t>
          </a:r>
        </a:p>
        <a:p>
          <a:pPr marL="0" marR="0" lvl="0" indent="0" algn="ctr" defTabSz="914400" rtl="0" eaLnBrk="1" fontAlgn="auto" latinLnBrk="0" hangingPunct="1">
            <a:lnSpc>
              <a:spcPct val="100000"/>
            </a:lnSpc>
            <a:spcBef>
              <a:spcPct val="0"/>
            </a:spcBef>
            <a:spcAft>
              <a:spcPts val="0"/>
            </a:spcAft>
            <a:buClrTx/>
            <a:buSzTx/>
            <a:buFontTx/>
            <a:buNone/>
            <a:tabLst/>
            <a:defRPr/>
          </a:pPr>
          <a:r>
            <a:rPr lang="en-CA" sz="1200" kern="0" dirty="0">
              <a:solidFill>
                <a:srgbClr val="000000"/>
              </a:solidFill>
              <a:latin typeface="Calibri" panose="020F0502020204030204"/>
              <a:ea typeface="+mn-ea"/>
              <a:cs typeface="+mn-cs"/>
            </a:rPr>
            <a:t>Process  (Value Stream Stage) 1.1</a:t>
          </a:r>
        </a:p>
      </dgm:t>
    </dgm:pt>
    <dgm:pt modelId="{D3AC308D-D34A-49A7-8C83-A052A598AA50}" type="parTrans" cxnId="{047180C5-B3C9-4943-9A18-2C148ECA887E}">
      <dgm:prSet/>
      <dgm:spPr/>
      <dgm:t>
        <a:bodyPr/>
        <a:lstStyle/>
        <a:p>
          <a:endParaRPr lang="en-CA"/>
        </a:p>
      </dgm:t>
    </dgm:pt>
    <dgm:pt modelId="{4CDDD32B-07CA-4DAA-8D56-5EB73CCF3A00}" type="sibTrans" cxnId="{047180C5-B3C9-4943-9A18-2C148ECA887E}">
      <dgm:prSet/>
      <dgm:spPr/>
      <dgm:t>
        <a:bodyPr/>
        <a:lstStyle/>
        <a:p>
          <a:endParaRPr lang="en-CA"/>
        </a:p>
      </dgm:t>
    </dgm:pt>
    <dgm:pt modelId="{0278D2CA-7E67-4ADB-8C2F-CD31176A090E}">
      <dgm:prSet phldrT="[Text]" custT="1"/>
      <dgm:spPr>
        <a:solidFill>
          <a:srgbClr val="118FCF">
            <a:lumMod val="40000"/>
            <a:lumOff val="60000"/>
          </a:srgbClr>
        </a:solidFill>
        <a:ln w="12700" cap="flat" cmpd="sng" algn="ctr">
          <a:solidFill>
            <a:srgbClr val="B24600">
              <a:shade val="50000"/>
            </a:srgbClr>
          </a:solidFill>
          <a:prstDash val="solid"/>
          <a:miter lim="800000"/>
        </a:ln>
        <a:effectLst/>
      </dgm:spPr>
      <dgm:t>
        <a:bodyPr spcFirstLastPara="0" vert="horz" wrap="square" lIns="45720" tIns="45720" rIns="45720" bIns="45720" numCol="1" spcCol="1270" rtlCol="0" anchor="ctr" anchorCtr="0"/>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CA" sz="1200" kern="0" dirty="0">
              <a:solidFill>
                <a:srgbClr val="000000"/>
              </a:solidFill>
              <a:latin typeface="Calibri" panose="020F0502020204030204"/>
              <a:ea typeface="+mn-ea"/>
              <a:cs typeface="+mn-cs"/>
            </a:rPr>
            <a:t>Level 2 Process (Value Stream Stage) 1.2</a:t>
          </a:r>
        </a:p>
      </dgm:t>
    </dgm:pt>
    <dgm:pt modelId="{683DDC9F-9EBE-4E86-971B-603D200F53ED}" type="parTrans" cxnId="{C4B3A3B5-D3F7-407B-B974-B8A1D2723ECB}">
      <dgm:prSet/>
      <dgm:spPr/>
      <dgm:t>
        <a:bodyPr/>
        <a:lstStyle/>
        <a:p>
          <a:endParaRPr lang="en-CA"/>
        </a:p>
      </dgm:t>
    </dgm:pt>
    <dgm:pt modelId="{178DAA89-BE98-4FAF-98C1-9C6FA94C0FDA}" type="sibTrans" cxnId="{C4B3A3B5-D3F7-407B-B974-B8A1D2723ECB}">
      <dgm:prSet/>
      <dgm:spPr/>
      <dgm:t>
        <a:bodyPr/>
        <a:lstStyle/>
        <a:p>
          <a:endParaRPr lang="en-CA"/>
        </a:p>
      </dgm:t>
    </dgm:pt>
    <dgm:pt modelId="{72EC15DB-C059-4CD8-8387-6F5C194C079F}">
      <dgm:prSet phldrT="[Text]" custT="1"/>
      <dgm:spPr>
        <a:solidFill>
          <a:srgbClr val="118FCF">
            <a:lumMod val="40000"/>
            <a:lumOff val="60000"/>
          </a:srgbClr>
        </a:solidFill>
        <a:ln w="12700" cap="flat" cmpd="sng" algn="ctr">
          <a:solidFill>
            <a:srgbClr val="B24600">
              <a:shade val="50000"/>
            </a:srgbClr>
          </a:solidFill>
          <a:prstDash val="solid"/>
          <a:miter lim="800000"/>
        </a:ln>
        <a:effectLst/>
      </dgm:spPr>
      <dgm:t>
        <a:bodyPr spcFirstLastPara="0" vert="horz" wrap="square" lIns="45720" tIns="45720" rIns="45720" bIns="45720" numCol="1" spcCol="1270" rtlCol="0" anchor="ctr" anchorCtr="0"/>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CA" sz="1200" kern="0" dirty="0">
              <a:solidFill>
                <a:srgbClr val="000000"/>
              </a:solidFill>
              <a:latin typeface="Calibri" panose="020F0502020204030204"/>
              <a:ea typeface="+mn-ea"/>
              <a:cs typeface="+mn-cs"/>
            </a:rPr>
            <a:t>Level1 Process (Value Stream) 2.0</a:t>
          </a:r>
        </a:p>
      </dgm:t>
    </dgm:pt>
    <dgm:pt modelId="{73611334-8195-436C-A22E-4444D7D156D4}" type="parTrans" cxnId="{B02585F9-964F-4B40-AF47-648EF9F39C22}">
      <dgm:prSet/>
      <dgm:spPr/>
      <dgm:t>
        <a:bodyPr/>
        <a:lstStyle/>
        <a:p>
          <a:endParaRPr lang="en-CA"/>
        </a:p>
      </dgm:t>
    </dgm:pt>
    <dgm:pt modelId="{DF2F4E2C-67FA-4343-B77A-E20C59FDD8D5}" type="sibTrans" cxnId="{B02585F9-964F-4B40-AF47-648EF9F39C22}">
      <dgm:prSet/>
      <dgm:spPr/>
      <dgm:t>
        <a:bodyPr/>
        <a:lstStyle/>
        <a:p>
          <a:endParaRPr lang="en-CA"/>
        </a:p>
      </dgm:t>
    </dgm:pt>
    <dgm:pt modelId="{EE254137-92DE-4EBD-8764-20EAB9AC5363}">
      <dgm:prSet phldrT="[Text]" custT="1"/>
      <dgm:spPr>
        <a:solidFill>
          <a:srgbClr val="118FCF">
            <a:lumMod val="40000"/>
            <a:lumOff val="60000"/>
          </a:srgbClr>
        </a:solidFill>
        <a:ln w="12700" cap="flat" cmpd="sng" algn="ctr">
          <a:solidFill>
            <a:srgbClr val="B24600">
              <a:shade val="50000"/>
            </a:srgbClr>
          </a:solidFill>
          <a:prstDash val="solid"/>
          <a:miter lim="800000"/>
        </a:ln>
        <a:effectLst/>
      </dgm:spPr>
      <dgm:t>
        <a:bodyPr spcFirstLastPara="0" vert="horz" wrap="square" lIns="45720" tIns="45720" rIns="45720" bIns="45720" numCol="1" spcCol="1270" rtlCol="0" anchor="ctr" anchorCtr="0"/>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CA" sz="1200" kern="0" dirty="0">
              <a:solidFill>
                <a:srgbClr val="000000"/>
              </a:solidFill>
              <a:latin typeface="Calibri" panose="020F0502020204030204"/>
              <a:ea typeface="+mn-ea"/>
              <a:cs typeface="+mn-cs"/>
            </a:rPr>
            <a:t>Level 3 </a:t>
          </a:r>
          <a:r>
            <a:rPr lang="en-CA" sz="1200" kern="0">
              <a:solidFill>
                <a:srgbClr val="000000"/>
              </a:solidFill>
              <a:latin typeface="Calibri" panose="020F0502020204030204"/>
              <a:ea typeface="+mn-ea"/>
              <a:cs typeface="+mn-cs"/>
            </a:rPr>
            <a:t>Process 1.1.1</a:t>
          </a:r>
          <a:endParaRPr lang="en-CA" sz="1200" kern="0" dirty="0">
            <a:solidFill>
              <a:srgbClr val="000000"/>
            </a:solidFill>
            <a:latin typeface="Calibri" panose="020F0502020204030204"/>
            <a:ea typeface="+mn-ea"/>
            <a:cs typeface="+mn-cs"/>
          </a:endParaRPr>
        </a:p>
      </dgm:t>
    </dgm:pt>
    <dgm:pt modelId="{F3B1F744-5721-4CDE-9750-7075D135975A}" type="parTrans" cxnId="{1F31B353-73A4-4227-A208-2CDAB0703AB3}">
      <dgm:prSet/>
      <dgm:spPr/>
      <dgm:t>
        <a:bodyPr/>
        <a:lstStyle/>
        <a:p>
          <a:endParaRPr lang="en-CA"/>
        </a:p>
      </dgm:t>
    </dgm:pt>
    <dgm:pt modelId="{6EB8FD2B-F3EB-4B5A-BD8B-F3C16E264FFD}" type="sibTrans" cxnId="{1F31B353-73A4-4227-A208-2CDAB0703AB3}">
      <dgm:prSet/>
      <dgm:spPr/>
      <dgm:t>
        <a:bodyPr/>
        <a:lstStyle/>
        <a:p>
          <a:endParaRPr lang="en-CA"/>
        </a:p>
      </dgm:t>
    </dgm:pt>
    <dgm:pt modelId="{65C4F074-9AA7-4788-8275-019E1310229E}">
      <dgm:prSet phldrT="[Text]" custT="1"/>
      <dgm:spPr>
        <a:solidFill>
          <a:srgbClr val="118FCF">
            <a:lumMod val="40000"/>
            <a:lumOff val="60000"/>
          </a:srgbClr>
        </a:solidFill>
        <a:ln w="12700" cap="flat" cmpd="sng" algn="ctr">
          <a:solidFill>
            <a:srgbClr val="B24600">
              <a:shade val="50000"/>
            </a:srgbClr>
          </a:solidFill>
          <a:prstDash val="solid"/>
          <a:miter lim="800000"/>
        </a:ln>
        <a:effectLst/>
      </dgm:spPr>
      <dgm:t>
        <a:bodyPr spcFirstLastPara="0" vert="horz" wrap="square" lIns="45720" tIns="45720" rIns="45720" bIns="45720" numCol="1" spcCol="1270" rtlCol="0" anchor="ctr" anchorCtr="0"/>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CA" sz="1200" kern="0" dirty="0">
              <a:solidFill>
                <a:srgbClr val="000000"/>
              </a:solidFill>
              <a:latin typeface="Calibri" panose="020F0502020204030204"/>
              <a:ea typeface="+mn-ea"/>
              <a:cs typeface="+mn-cs"/>
            </a:rPr>
            <a:t>Level 3 </a:t>
          </a:r>
          <a:r>
            <a:rPr lang="en-CA" sz="1200" kern="0">
              <a:solidFill>
                <a:srgbClr val="000000"/>
              </a:solidFill>
              <a:latin typeface="Calibri" panose="020F0502020204030204"/>
              <a:ea typeface="+mn-ea"/>
              <a:cs typeface="+mn-cs"/>
            </a:rPr>
            <a:t>Process 1.1.2</a:t>
          </a:r>
          <a:endParaRPr lang="en-CA" sz="1200" kern="0" dirty="0">
            <a:solidFill>
              <a:srgbClr val="000000"/>
            </a:solidFill>
            <a:latin typeface="Calibri" panose="020F0502020204030204"/>
            <a:ea typeface="+mn-ea"/>
            <a:cs typeface="+mn-cs"/>
          </a:endParaRPr>
        </a:p>
      </dgm:t>
    </dgm:pt>
    <dgm:pt modelId="{605AFDD4-2ED3-4C11-BF01-CC536D38BA13}" type="parTrans" cxnId="{5C7DB0F8-9DAE-4D05-B1AE-460AD25B4B7E}">
      <dgm:prSet/>
      <dgm:spPr/>
      <dgm:t>
        <a:bodyPr/>
        <a:lstStyle/>
        <a:p>
          <a:endParaRPr lang="en-CA"/>
        </a:p>
      </dgm:t>
    </dgm:pt>
    <dgm:pt modelId="{C153E095-B2DF-46F0-B2E9-CA4AC728AA90}" type="sibTrans" cxnId="{5C7DB0F8-9DAE-4D05-B1AE-460AD25B4B7E}">
      <dgm:prSet/>
      <dgm:spPr/>
      <dgm:t>
        <a:bodyPr/>
        <a:lstStyle/>
        <a:p>
          <a:endParaRPr lang="en-CA"/>
        </a:p>
      </dgm:t>
    </dgm:pt>
    <dgm:pt modelId="{9AA53DE0-9973-4723-91CF-2D2BC56D7155}">
      <dgm:prSet custT="1"/>
      <dgm:spPr>
        <a:solidFill>
          <a:srgbClr val="118FCF">
            <a:lumMod val="40000"/>
            <a:lumOff val="60000"/>
          </a:srgbClr>
        </a:solidFill>
        <a:ln w="12700" cap="flat" cmpd="sng" algn="ctr">
          <a:solidFill>
            <a:srgbClr val="B24600">
              <a:shade val="50000"/>
            </a:srgbClr>
          </a:solidFill>
          <a:prstDash val="solid"/>
          <a:miter lim="800000"/>
        </a:ln>
        <a:effectLst/>
      </dgm:spPr>
      <dgm:t>
        <a:bodyPr spcFirstLastPara="0" vert="horz" wrap="square" lIns="45720" tIns="45720" rIns="45720" bIns="45720" numCol="1" spcCol="1270" rtlCol="0" anchor="ctr" anchorCtr="0"/>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CA" sz="1200" kern="0" dirty="0">
              <a:solidFill>
                <a:srgbClr val="000000"/>
              </a:solidFill>
              <a:latin typeface="Calibri" panose="020F0502020204030204"/>
              <a:ea typeface="+mn-ea"/>
              <a:cs typeface="+mn-cs"/>
            </a:rPr>
            <a:t>Level 3 </a:t>
          </a:r>
          <a:r>
            <a:rPr lang="en-CA" sz="1200" kern="0">
              <a:solidFill>
                <a:srgbClr val="000000"/>
              </a:solidFill>
              <a:latin typeface="Calibri" panose="020F0502020204030204"/>
              <a:ea typeface="+mn-ea"/>
              <a:cs typeface="+mn-cs"/>
            </a:rPr>
            <a:t>Process 1.1.3</a:t>
          </a:r>
          <a:endParaRPr lang="en-CA" sz="1200" kern="0" dirty="0">
            <a:solidFill>
              <a:srgbClr val="000000"/>
            </a:solidFill>
            <a:latin typeface="Calibri" panose="020F0502020204030204"/>
            <a:ea typeface="+mn-ea"/>
            <a:cs typeface="+mn-cs"/>
          </a:endParaRPr>
        </a:p>
      </dgm:t>
    </dgm:pt>
    <dgm:pt modelId="{30261722-2143-400E-8262-E613674B1761}" type="parTrans" cxnId="{48773472-E8DB-48A3-93C8-CE13BADCF902}">
      <dgm:prSet/>
      <dgm:spPr/>
      <dgm:t>
        <a:bodyPr/>
        <a:lstStyle/>
        <a:p>
          <a:endParaRPr lang="en-CA"/>
        </a:p>
      </dgm:t>
    </dgm:pt>
    <dgm:pt modelId="{3C2EA0F9-45FF-4BAB-B859-55E3547F6C19}" type="sibTrans" cxnId="{48773472-E8DB-48A3-93C8-CE13BADCF902}">
      <dgm:prSet/>
      <dgm:spPr/>
      <dgm:t>
        <a:bodyPr/>
        <a:lstStyle/>
        <a:p>
          <a:endParaRPr lang="en-CA"/>
        </a:p>
      </dgm:t>
    </dgm:pt>
    <dgm:pt modelId="{5F867B43-F042-4282-8063-C133A8BA2CBF}">
      <dgm:prSet phldrT="[Text]" custT="1"/>
      <dgm:spPr>
        <a:solidFill>
          <a:srgbClr val="118FCF">
            <a:lumMod val="40000"/>
            <a:lumOff val="60000"/>
          </a:srgbClr>
        </a:solidFill>
        <a:ln w="12700" cap="flat" cmpd="sng" algn="ctr">
          <a:solidFill>
            <a:srgbClr val="B24600">
              <a:shade val="50000"/>
            </a:srgbClr>
          </a:solidFill>
          <a:prstDash val="solid"/>
          <a:miter lim="800000"/>
        </a:ln>
        <a:effectLst/>
      </dgm:spPr>
      <dgm:t>
        <a:bodyPr spcFirstLastPara="0" vert="horz" wrap="square" lIns="45720" tIns="45720" rIns="45720" bIns="45720" numCol="1" spcCol="1270" rtlCol="0" anchor="ctr" anchorCtr="0"/>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CA" sz="1200" kern="0" dirty="0">
              <a:solidFill>
                <a:srgbClr val="000000"/>
              </a:solidFill>
              <a:latin typeface="Calibri" panose="020F0502020204030204"/>
              <a:ea typeface="+mn-ea"/>
              <a:cs typeface="+mn-cs"/>
            </a:rPr>
            <a:t>Level 2 Process (Value Stream Stage) 1.3</a:t>
          </a:r>
        </a:p>
      </dgm:t>
    </dgm:pt>
    <dgm:pt modelId="{EFB32747-5AD5-434E-84DC-F877363D533B}" type="sibTrans" cxnId="{68CDABE7-A237-4CEB-8C03-10DA48D0A03E}">
      <dgm:prSet/>
      <dgm:spPr/>
      <dgm:t>
        <a:bodyPr/>
        <a:lstStyle/>
        <a:p>
          <a:endParaRPr lang="en-CA"/>
        </a:p>
      </dgm:t>
    </dgm:pt>
    <dgm:pt modelId="{B7213241-8F67-41A0-AFDF-9250E1C78281}" type="parTrans" cxnId="{68CDABE7-A237-4CEB-8C03-10DA48D0A03E}">
      <dgm:prSet/>
      <dgm:spPr/>
      <dgm:t>
        <a:bodyPr/>
        <a:lstStyle/>
        <a:p>
          <a:endParaRPr lang="en-CA"/>
        </a:p>
      </dgm:t>
    </dgm:pt>
    <dgm:pt modelId="{4743EE1F-32EB-46F1-8A09-2DEAE91275AD}" type="pres">
      <dgm:prSet presAssocID="{B5F0769D-04EC-42DC-958B-B2E1BD61E409}" presName="mainComposite" presStyleCnt="0">
        <dgm:presLayoutVars>
          <dgm:chPref val="1"/>
          <dgm:dir/>
          <dgm:animOne val="branch"/>
          <dgm:animLvl val="lvl"/>
          <dgm:resizeHandles val="exact"/>
        </dgm:presLayoutVars>
      </dgm:prSet>
      <dgm:spPr/>
    </dgm:pt>
    <dgm:pt modelId="{A52BEB42-0974-4319-A151-9B2B55CEB6CC}" type="pres">
      <dgm:prSet presAssocID="{B5F0769D-04EC-42DC-958B-B2E1BD61E409}" presName="hierFlow" presStyleCnt="0"/>
      <dgm:spPr/>
    </dgm:pt>
    <dgm:pt modelId="{3645EF3A-78DF-401F-9A9A-DEBC9591405E}" type="pres">
      <dgm:prSet presAssocID="{B5F0769D-04EC-42DC-958B-B2E1BD61E409}" presName="hierChild1" presStyleCnt="0">
        <dgm:presLayoutVars>
          <dgm:chPref val="1"/>
          <dgm:animOne val="branch"/>
          <dgm:animLvl val="lvl"/>
        </dgm:presLayoutVars>
      </dgm:prSet>
      <dgm:spPr/>
    </dgm:pt>
    <dgm:pt modelId="{0ABBDBC1-90E6-475D-9F63-5B695B8A4B5A}" type="pres">
      <dgm:prSet presAssocID="{AA10FB57-39EB-4797-A45D-98FB0A7A7C88}" presName="Name14" presStyleCnt="0"/>
      <dgm:spPr/>
    </dgm:pt>
    <dgm:pt modelId="{154B2092-C6F9-403C-A771-838917D83204}" type="pres">
      <dgm:prSet presAssocID="{AA10FB57-39EB-4797-A45D-98FB0A7A7C88}" presName="level1Shape" presStyleLbl="node0" presStyleIdx="0" presStyleCnt="1">
        <dgm:presLayoutVars>
          <dgm:chPref val="3"/>
        </dgm:presLayoutVars>
      </dgm:prSet>
      <dgm:spPr>
        <a:xfrm>
          <a:off x="3377628" y="13647"/>
          <a:ext cx="1038695" cy="692463"/>
        </a:xfrm>
        <a:prstGeom prst="roundRect">
          <a:avLst>
            <a:gd name="adj" fmla="val 10000"/>
          </a:avLst>
        </a:prstGeom>
      </dgm:spPr>
    </dgm:pt>
    <dgm:pt modelId="{C4A951A4-DEC9-448D-BBCF-000D5ABEA0B1}" type="pres">
      <dgm:prSet presAssocID="{AA10FB57-39EB-4797-A45D-98FB0A7A7C88}" presName="hierChild2" presStyleCnt="0"/>
      <dgm:spPr/>
    </dgm:pt>
    <dgm:pt modelId="{4B38C7C2-2DE6-4647-AB3C-C35AD4D7672A}" type="pres">
      <dgm:prSet presAssocID="{C2CE7EE8-694E-4124-A4BD-0BA1302FF2A4}" presName="Name19" presStyleLbl="parChTrans1D2" presStyleIdx="0" presStyleCnt="2"/>
      <dgm:spPr/>
    </dgm:pt>
    <dgm:pt modelId="{6639AD6A-D01C-466E-9C81-F1DC2289AD1D}" type="pres">
      <dgm:prSet presAssocID="{7A474AE9-6045-4EC7-9C85-51D4E934A95A}" presName="Name21" presStyleCnt="0"/>
      <dgm:spPr/>
    </dgm:pt>
    <dgm:pt modelId="{A26E73C4-9237-4A97-BA2F-BEDE6A75D379}" type="pres">
      <dgm:prSet presAssocID="{7A474AE9-6045-4EC7-9C85-51D4E934A95A}" presName="level2Shape" presStyleLbl="node2" presStyleIdx="0" presStyleCnt="2"/>
      <dgm:spPr>
        <a:xfrm>
          <a:off x="2702476" y="983096"/>
          <a:ext cx="1038695" cy="692463"/>
        </a:xfrm>
        <a:prstGeom prst="roundRect">
          <a:avLst>
            <a:gd name="adj" fmla="val 10000"/>
          </a:avLst>
        </a:prstGeom>
      </dgm:spPr>
    </dgm:pt>
    <dgm:pt modelId="{BD5602FE-383A-48A7-A91B-D223DA0499F4}" type="pres">
      <dgm:prSet presAssocID="{7A474AE9-6045-4EC7-9C85-51D4E934A95A}" presName="hierChild3" presStyleCnt="0"/>
      <dgm:spPr/>
    </dgm:pt>
    <dgm:pt modelId="{D69A9EB4-F1B8-4A42-ADC6-4D4693BC22FA}" type="pres">
      <dgm:prSet presAssocID="{D3AC308D-D34A-49A7-8C83-A052A598AA50}" presName="Name19" presStyleLbl="parChTrans1D3" presStyleIdx="0" presStyleCnt="3"/>
      <dgm:spPr/>
    </dgm:pt>
    <dgm:pt modelId="{4CFE95F2-528D-4397-B84E-CE5FF6189447}" type="pres">
      <dgm:prSet presAssocID="{429B889E-6B25-4813-845E-72E5237A6E5B}" presName="Name21" presStyleCnt="0"/>
      <dgm:spPr/>
    </dgm:pt>
    <dgm:pt modelId="{B4D44180-CAFC-4FA1-8565-0F068C34B0A9}" type="pres">
      <dgm:prSet presAssocID="{429B889E-6B25-4813-845E-72E5237A6E5B}" presName="level2Shape" presStyleLbl="node3" presStyleIdx="0" presStyleCnt="3" custScaleX="111048"/>
      <dgm:spPr>
        <a:xfrm>
          <a:off x="1294794" y="1952545"/>
          <a:ext cx="1153450" cy="692463"/>
        </a:xfrm>
        <a:prstGeom prst="roundRect">
          <a:avLst>
            <a:gd name="adj" fmla="val 10000"/>
          </a:avLst>
        </a:prstGeom>
      </dgm:spPr>
    </dgm:pt>
    <dgm:pt modelId="{A86AB059-9296-417F-BF05-6852675BCBEC}" type="pres">
      <dgm:prSet presAssocID="{429B889E-6B25-4813-845E-72E5237A6E5B}" presName="hierChild3" presStyleCnt="0"/>
      <dgm:spPr/>
    </dgm:pt>
    <dgm:pt modelId="{406C113C-BE01-49AC-BC7F-893A561F34E3}" type="pres">
      <dgm:prSet presAssocID="{F3B1F744-5721-4CDE-9750-7075D135975A}" presName="Name19" presStyleLbl="parChTrans1D4" presStyleIdx="0" presStyleCnt="3"/>
      <dgm:spPr/>
    </dgm:pt>
    <dgm:pt modelId="{B6AC6A1E-D69C-4A98-9741-C65A64568420}" type="pres">
      <dgm:prSet presAssocID="{EE254137-92DE-4EBD-8764-20EAB9AC5363}" presName="Name21" presStyleCnt="0"/>
      <dgm:spPr/>
    </dgm:pt>
    <dgm:pt modelId="{E14E51C2-5FA0-4445-AE6B-1DB2586A24F8}" type="pres">
      <dgm:prSet presAssocID="{EE254137-92DE-4EBD-8764-20EAB9AC5363}" presName="level2Shape" presStyleLbl="node4" presStyleIdx="0" presStyleCnt="3"/>
      <dgm:spPr>
        <a:xfrm>
          <a:off x="1868" y="2921994"/>
          <a:ext cx="1038695" cy="692463"/>
        </a:xfrm>
        <a:prstGeom prst="roundRect">
          <a:avLst>
            <a:gd name="adj" fmla="val 10000"/>
          </a:avLst>
        </a:prstGeom>
      </dgm:spPr>
    </dgm:pt>
    <dgm:pt modelId="{635FC710-70A0-42A9-B6C3-5BF227902AB9}" type="pres">
      <dgm:prSet presAssocID="{EE254137-92DE-4EBD-8764-20EAB9AC5363}" presName="hierChild3" presStyleCnt="0"/>
      <dgm:spPr/>
    </dgm:pt>
    <dgm:pt modelId="{18042E33-9229-4DB1-8D7E-C1DD32308BFC}" type="pres">
      <dgm:prSet presAssocID="{605AFDD4-2ED3-4C11-BF01-CC536D38BA13}" presName="Name19" presStyleLbl="parChTrans1D4" presStyleIdx="1" presStyleCnt="3"/>
      <dgm:spPr/>
    </dgm:pt>
    <dgm:pt modelId="{EFA29614-7F82-4D05-9383-7642554C0ECE}" type="pres">
      <dgm:prSet presAssocID="{65C4F074-9AA7-4788-8275-019E1310229E}" presName="Name21" presStyleCnt="0"/>
      <dgm:spPr/>
    </dgm:pt>
    <dgm:pt modelId="{2441E758-FD07-473C-AD9D-900309DA60AB}" type="pres">
      <dgm:prSet presAssocID="{65C4F074-9AA7-4788-8275-019E1310229E}" presName="level2Shape" presStyleLbl="node4" presStyleIdx="1" presStyleCnt="3"/>
      <dgm:spPr>
        <a:xfrm>
          <a:off x="1352172" y="2921994"/>
          <a:ext cx="1038695" cy="692463"/>
        </a:xfrm>
        <a:prstGeom prst="roundRect">
          <a:avLst>
            <a:gd name="adj" fmla="val 10000"/>
          </a:avLst>
        </a:prstGeom>
      </dgm:spPr>
    </dgm:pt>
    <dgm:pt modelId="{3C779DF7-7546-4A3A-91AD-1C4AB69F79B1}" type="pres">
      <dgm:prSet presAssocID="{65C4F074-9AA7-4788-8275-019E1310229E}" presName="hierChild3" presStyleCnt="0"/>
      <dgm:spPr/>
    </dgm:pt>
    <dgm:pt modelId="{7106E025-EAF6-4DAD-9852-AACB7988C9BE}" type="pres">
      <dgm:prSet presAssocID="{30261722-2143-400E-8262-E613674B1761}" presName="Name19" presStyleLbl="parChTrans1D4" presStyleIdx="2" presStyleCnt="3"/>
      <dgm:spPr/>
    </dgm:pt>
    <dgm:pt modelId="{1D361054-E904-4172-9199-296CCAADBF6F}" type="pres">
      <dgm:prSet presAssocID="{9AA53DE0-9973-4723-91CF-2D2BC56D7155}" presName="Name21" presStyleCnt="0"/>
      <dgm:spPr/>
    </dgm:pt>
    <dgm:pt modelId="{B472CCEB-84A6-46AF-BA03-0BD1E55D1FE2}" type="pres">
      <dgm:prSet presAssocID="{9AA53DE0-9973-4723-91CF-2D2BC56D7155}" presName="level2Shape" presStyleLbl="node4" presStyleIdx="2" presStyleCnt="3"/>
      <dgm:spPr>
        <a:xfrm>
          <a:off x="2702476" y="2921994"/>
          <a:ext cx="1038695" cy="692463"/>
        </a:xfrm>
        <a:prstGeom prst="roundRect">
          <a:avLst>
            <a:gd name="adj" fmla="val 10000"/>
          </a:avLst>
        </a:prstGeom>
      </dgm:spPr>
    </dgm:pt>
    <dgm:pt modelId="{D090DE47-053C-4958-BB3B-9D8BDA7ACD7E}" type="pres">
      <dgm:prSet presAssocID="{9AA53DE0-9973-4723-91CF-2D2BC56D7155}" presName="hierChild3" presStyleCnt="0"/>
      <dgm:spPr/>
    </dgm:pt>
    <dgm:pt modelId="{68C1C649-8544-4316-B728-4F6B800DE867}" type="pres">
      <dgm:prSet presAssocID="{683DDC9F-9EBE-4E86-971B-603D200F53ED}" presName="Name19" presStyleLbl="parChTrans1D3" presStyleIdx="1" presStyleCnt="3"/>
      <dgm:spPr/>
    </dgm:pt>
    <dgm:pt modelId="{73F41737-D011-422E-8389-CC7731F5730F}" type="pres">
      <dgm:prSet presAssocID="{0278D2CA-7E67-4ADB-8C2F-CD31176A090E}" presName="Name21" presStyleCnt="0"/>
      <dgm:spPr/>
    </dgm:pt>
    <dgm:pt modelId="{3F124307-17AC-4ECD-8767-8A2F440F1F59}" type="pres">
      <dgm:prSet presAssocID="{0278D2CA-7E67-4ADB-8C2F-CD31176A090E}" presName="level2Shape" presStyleLbl="node3" presStyleIdx="1" presStyleCnt="3" custLinFactNeighborX="-3448"/>
      <dgm:spPr>
        <a:xfrm>
          <a:off x="2724039" y="1952545"/>
          <a:ext cx="1038695" cy="692463"/>
        </a:xfrm>
        <a:prstGeom prst="roundRect">
          <a:avLst>
            <a:gd name="adj" fmla="val 10000"/>
          </a:avLst>
        </a:prstGeom>
      </dgm:spPr>
    </dgm:pt>
    <dgm:pt modelId="{8C504FFA-1CBB-41AE-81DA-2FAE9F671C51}" type="pres">
      <dgm:prSet presAssocID="{0278D2CA-7E67-4ADB-8C2F-CD31176A090E}" presName="hierChild3" presStyleCnt="0"/>
      <dgm:spPr/>
    </dgm:pt>
    <dgm:pt modelId="{05539623-0D96-4A5E-8ADF-897DE97A998E}" type="pres">
      <dgm:prSet presAssocID="{B7213241-8F67-41A0-AFDF-9250E1C78281}" presName="Name19" presStyleLbl="parChTrans1D3" presStyleIdx="2" presStyleCnt="3"/>
      <dgm:spPr/>
    </dgm:pt>
    <dgm:pt modelId="{7F9A92CC-AF20-4CB8-A7E4-D820E302B8FB}" type="pres">
      <dgm:prSet presAssocID="{5F867B43-F042-4282-8063-C133A8BA2CBF}" presName="Name21" presStyleCnt="0"/>
      <dgm:spPr/>
    </dgm:pt>
    <dgm:pt modelId="{EF7867EC-F16F-4A2B-A1F3-8AA40ED4A5C7}" type="pres">
      <dgm:prSet presAssocID="{5F867B43-F042-4282-8063-C133A8BA2CBF}" presName="level2Shape" presStyleLbl="node3" presStyleIdx="2" presStyleCnt="3" custLinFactNeighborX="-5172"/>
      <dgm:spPr>
        <a:xfrm>
          <a:off x="4056436" y="1952545"/>
          <a:ext cx="1038695" cy="692463"/>
        </a:xfrm>
        <a:prstGeom prst="roundRect">
          <a:avLst>
            <a:gd name="adj" fmla="val 10000"/>
          </a:avLst>
        </a:prstGeom>
      </dgm:spPr>
    </dgm:pt>
    <dgm:pt modelId="{85A84C87-CED8-4B4A-BFD6-160B0930182B}" type="pres">
      <dgm:prSet presAssocID="{5F867B43-F042-4282-8063-C133A8BA2CBF}" presName="hierChild3" presStyleCnt="0"/>
      <dgm:spPr/>
    </dgm:pt>
    <dgm:pt modelId="{0B4EED66-9925-4B1D-8619-10CABA2FCA53}" type="pres">
      <dgm:prSet presAssocID="{73611334-8195-436C-A22E-4444D7D156D4}" presName="Name19" presStyleLbl="parChTrans1D2" presStyleIdx="1" presStyleCnt="2"/>
      <dgm:spPr/>
    </dgm:pt>
    <dgm:pt modelId="{7EB619ED-1D6E-4779-9036-F03596AB5A28}" type="pres">
      <dgm:prSet presAssocID="{72EC15DB-C059-4CD8-8387-6F5C194C079F}" presName="Name21" presStyleCnt="0"/>
      <dgm:spPr/>
    </dgm:pt>
    <dgm:pt modelId="{B8188868-25FF-4940-ACD8-8BD0610A11C3}" type="pres">
      <dgm:prSet presAssocID="{72EC15DB-C059-4CD8-8387-6F5C194C079F}" presName="level2Shape" presStyleLbl="node2" presStyleIdx="1" presStyleCnt="2"/>
      <dgm:spPr>
        <a:xfrm>
          <a:off x="4052780" y="983096"/>
          <a:ext cx="1038695" cy="692463"/>
        </a:xfrm>
        <a:prstGeom prst="roundRect">
          <a:avLst>
            <a:gd name="adj" fmla="val 10000"/>
          </a:avLst>
        </a:prstGeom>
      </dgm:spPr>
    </dgm:pt>
    <dgm:pt modelId="{4762D177-8EFE-4529-A08F-9F3D34ED8B60}" type="pres">
      <dgm:prSet presAssocID="{72EC15DB-C059-4CD8-8387-6F5C194C079F}" presName="hierChild3" presStyleCnt="0"/>
      <dgm:spPr/>
    </dgm:pt>
    <dgm:pt modelId="{FC776D0A-86A3-4EA4-9A3F-93C1FCA2F322}" type="pres">
      <dgm:prSet presAssocID="{B5F0769D-04EC-42DC-958B-B2E1BD61E409}" presName="bgShapesFlow" presStyleCnt="0"/>
      <dgm:spPr/>
    </dgm:pt>
  </dgm:ptLst>
  <dgm:cxnLst>
    <dgm:cxn modelId="{3C8A5B04-A210-47B9-A4F9-F3ABFAEBB1E1}" type="presOf" srcId="{65C4F074-9AA7-4788-8275-019E1310229E}" destId="{2441E758-FD07-473C-AD9D-900309DA60AB}" srcOrd="0" destOrd="0" presId="urn:microsoft.com/office/officeart/2005/8/layout/hierarchy6"/>
    <dgm:cxn modelId="{5F132105-F37C-4C37-BEA2-46FA54C04EE5}" type="presOf" srcId="{429B889E-6B25-4813-845E-72E5237A6E5B}" destId="{B4D44180-CAFC-4FA1-8565-0F068C34B0A9}" srcOrd="0" destOrd="0" presId="urn:microsoft.com/office/officeart/2005/8/layout/hierarchy6"/>
    <dgm:cxn modelId="{5D8F1506-8F74-4F31-81A1-599314870290}" type="presOf" srcId="{B5F0769D-04EC-42DC-958B-B2E1BD61E409}" destId="{4743EE1F-32EB-46F1-8A09-2DEAE91275AD}" srcOrd="0" destOrd="0" presId="urn:microsoft.com/office/officeart/2005/8/layout/hierarchy6"/>
    <dgm:cxn modelId="{A278540D-4AA6-46EF-84DE-4BCAFCCC5336}" type="presOf" srcId="{605AFDD4-2ED3-4C11-BF01-CC536D38BA13}" destId="{18042E33-9229-4DB1-8D7E-C1DD32308BFC}" srcOrd="0" destOrd="0" presId="urn:microsoft.com/office/officeart/2005/8/layout/hierarchy6"/>
    <dgm:cxn modelId="{5D6CA830-BF1E-4115-B7A9-873A576DB02A}" type="presOf" srcId="{9AA53DE0-9973-4723-91CF-2D2BC56D7155}" destId="{B472CCEB-84A6-46AF-BA03-0BD1E55D1FE2}" srcOrd="0" destOrd="0" presId="urn:microsoft.com/office/officeart/2005/8/layout/hierarchy6"/>
    <dgm:cxn modelId="{6004F634-3D9C-4742-AF68-AFBBBC087910}" type="presOf" srcId="{5F867B43-F042-4282-8063-C133A8BA2CBF}" destId="{EF7867EC-F16F-4A2B-A1F3-8AA40ED4A5C7}" srcOrd="0" destOrd="0" presId="urn:microsoft.com/office/officeart/2005/8/layout/hierarchy6"/>
    <dgm:cxn modelId="{B58C0D5D-2CB8-46DA-9425-93982F095825}" type="presOf" srcId="{D3AC308D-D34A-49A7-8C83-A052A598AA50}" destId="{D69A9EB4-F1B8-4A42-ADC6-4D4693BC22FA}" srcOrd="0" destOrd="0" presId="urn:microsoft.com/office/officeart/2005/8/layout/hierarchy6"/>
    <dgm:cxn modelId="{B6750160-F9C5-414F-A1DD-AB15AA3A8A3B}" type="presOf" srcId="{30261722-2143-400E-8262-E613674B1761}" destId="{7106E025-EAF6-4DAD-9852-AACB7988C9BE}" srcOrd="0" destOrd="0" presId="urn:microsoft.com/office/officeart/2005/8/layout/hierarchy6"/>
    <dgm:cxn modelId="{B4E3FB48-5554-4185-8F41-CD72ACB63D5D}" type="presOf" srcId="{AA10FB57-39EB-4797-A45D-98FB0A7A7C88}" destId="{154B2092-C6F9-403C-A771-838917D83204}" srcOrd="0" destOrd="0" presId="urn:microsoft.com/office/officeart/2005/8/layout/hierarchy6"/>
    <dgm:cxn modelId="{48773472-E8DB-48A3-93C8-CE13BADCF902}" srcId="{429B889E-6B25-4813-845E-72E5237A6E5B}" destId="{9AA53DE0-9973-4723-91CF-2D2BC56D7155}" srcOrd="2" destOrd="0" parTransId="{30261722-2143-400E-8262-E613674B1761}" sibTransId="{3C2EA0F9-45FF-4BAB-B859-55E3547F6C19}"/>
    <dgm:cxn modelId="{1F31B353-73A4-4227-A208-2CDAB0703AB3}" srcId="{429B889E-6B25-4813-845E-72E5237A6E5B}" destId="{EE254137-92DE-4EBD-8764-20EAB9AC5363}" srcOrd="0" destOrd="0" parTransId="{F3B1F744-5721-4CDE-9750-7075D135975A}" sibTransId="{6EB8FD2B-F3EB-4B5A-BD8B-F3C16E264FFD}"/>
    <dgm:cxn modelId="{D23F4E56-A10D-4B70-97F3-67E6A915A4DF}" type="presOf" srcId="{683DDC9F-9EBE-4E86-971B-603D200F53ED}" destId="{68C1C649-8544-4316-B728-4F6B800DE867}" srcOrd="0" destOrd="0" presId="urn:microsoft.com/office/officeart/2005/8/layout/hierarchy6"/>
    <dgm:cxn modelId="{0AC17857-1F8C-417D-B8CE-B8E22B82723E}" type="presOf" srcId="{EE254137-92DE-4EBD-8764-20EAB9AC5363}" destId="{E14E51C2-5FA0-4445-AE6B-1DB2586A24F8}" srcOrd="0" destOrd="0" presId="urn:microsoft.com/office/officeart/2005/8/layout/hierarchy6"/>
    <dgm:cxn modelId="{75B0E280-6218-4057-8E10-0028A19DE168}" type="presOf" srcId="{72EC15DB-C059-4CD8-8387-6F5C194C079F}" destId="{B8188868-25FF-4940-ACD8-8BD0610A11C3}" srcOrd="0" destOrd="0" presId="urn:microsoft.com/office/officeart/2005/8/layout/hierarchy6"/>
    <dgm:cxn modelId="{79E66D90-94E7-40FD-97FE-7F3E3FD37914}" type="presOf" srcId="{B7213241-8F67-41A0-AFDF-9250E1C78281}" destId="{05539623-0D96-4A5E-8ADF-897DE97A998E}" srcOrd="0" destOrd="0" presId="urn:microsoft.com/office/officeart/2005/8/layout/hierarchy6"/>
    <dgm:cxn modelId="{010D8A90-BEB7-4083-B91F-E91A69144A50}" type="presOf" srcId="{C2CE7EE8-694E-4124-A4BD-0BA1302FF2A4}" destId="{4B38C7C2-2DE6-4647-AB3C-C35AD4D7672A}" srcOrd="0" destOrd="0" presId="urn:microsoft.com/office/officeart/2005/8/layout/hierarchy6"/>
    <dgm:cxn modelId="{38173191-D675-4F72-B440-4A34651440A9}" type="presOf" srcId="{0278D2CA-7E67-4ADB-8C2F-CD31176A090E}" destId="{3F124307-17AC-4ECD-8767-8A2F440F1F59}" srcOrd="0" destOrd="0" presId="urn:microsoft.com/office/officeart/2005/8/layout/hierarchy6"/>
    <dgm:cxn modelId="{8B4E56A5-0A93-4324-83E6-C0990EA15233}" type="presOf" srcId="{F3B1F744-5721-4CDE-9750-7075D135975A}" destId="{406C113C-BE01-49AC-BC7F-893A561F34E3}" srcOrd="0" destOrd="0" presId="urn:microsoft.com/office/officeart/2005/8/layout/hierarchy6"/>
    <dgm:cxn modelId="{F015B4A5-8C83-493E-898C-492871A895B4}" srcId="{B5F0769D-04EC-42DC-958B-B2E1BD61E409}" destId="{AA10FB57-39EB-4797-A45D-98FB0A7A7C88}" srcOrd="0" destOrd="0" parTransId="{5011D09D-2AC0-4CF9-B570-2FC9C51F0306}" sibTransId="{3A81779E-0C24-41FB-AECF-BCE8840B042A}"/>
    <dgm:cxn modelId="{CC990EB0-A938-48F2-A5BB-CCE2D87A17C0}" srcId="{AA10FB57-39EB-4797-A45D-98FB0A7A7C88}" destId="{7A474AE9-6045-4EC7-9C85-51D4E934A95A}" srcOrd="0" destOrd="0" parTransId="{C2CE7EE8-694E-4124-A4BD-0BA1302FF2A4}" sibTransId="{B2E11C55-491A-439C-B140-09B12BC802C2}"/>
    <dgm:cxn modelId="{C4B3A3B5-D3F7-407B-B974-B8A1D2723ECB}" srcId="{7A474AE9-6045-4EC7-9C85-51D4E934A95A}" destId="{0278D2CA-7E67-4ADB-8C2F-CD31176A090E}" srcOrd="1" destOrd="0" parTransId="{683DDC9F-9EBE-4E86-971B-603D200F53ED}" sibTransId="{178DAA89-BE98-4FAF-98C1-9C6FA94C0FDA}"/>
    <dgm:cxn modelId="{047180C5-B3C9-4943-9A18-2C148ECA887E}" srcId="{7A474AE9-6045-4EC7-9C85-51D4E934A95A}" destId="{429B889E-6B25-4813-845E-72E5237A6E5B}" srcOrd="0" destOrd="0" parTransId="{D3AC308D-D34A-49A7-8C83-A052A598AA50}" sibTransId="{4CDDD32B-07CA-4DAA-8D56-5EB73CCF3A00}"/>
    <dgm:cxn modelId="{99E2B5D2-720D-478C-A398-D4DF0420AB38}" type="presOf" srcId="{73611334-8195-436C-A22E-4444D7D156D4}" destId="{0B4EED66-9925-4B1D-8619-10CABA2FCA53}" srcOrd="0" destOrd="0" presId="urn:microsoft.com/office/officeart/2005/8/layout/hierarchy6"/>
    <dgm:cxn modelId="{36474FE0-5A90-46D0-8332-26D477532016}" type="presOf" srcId="{7A474AE9-6045-4EC7-9C85-51D4E934A95A}" destId="{A26E73C4-9237-4A97-BA2F-BEDE6A75D379}" srcOrd="0" destOrd="0" presId="urn:microsoft.com/office/officeart/2005/8/layout/hierarchy6"/>
    <dgm:cxn modelId="{68CDABE7-A237-4CEB-8C03-10DA48D0A03E}" srcId="{7A474AE9-6045-4EC7-9C85-51D4E934A95A}" destId="{5F867B43-F042-4282-8063-C133A8BA2CBF}" srcOrd="2" destOrd="0" parTransId="{B7213241-8F67-41A0-AFDF-9250E1C78281}" sibTransId="{EFB32747-5AD5-434E-84DC-F877363D533B}"/>
    <dgm:cxn modelId="{5C7DB0F8-9DAE-4D05-B1AE-460AD25B4B7E}" srcId="{429B889E-6B25-4813-845E-72E5237A6E5B}" destId="{65C4F074-9AA7-4788-8275-019E1310229E}" srcOrd="1" destOrd="0" parTransId="{605AFDD4-2ED3-4C11-BF01-CC536D38BA13}" sibTransId="{C153E095-B2DF-46F0-B2E9-CA4AC728AA90}"/>
    <dgm:cxn modelId="{B02585F9-964F-4B40-AF47-648EF9F39C22}" srcId="{AA10FB57-39EB-4797-A45D-98FB0A7A7C88}" destId="{72EC15DB-C059-4CD8-8387-6F5C194C079F}" srcOrd="1" destOrd="0" parTransId="{73611334-8195-436C-A22E-4444D7D156D4}" sibTransId="{DF2F4E2C-67FA-4343-B77A-E20C59FDD8D5}"/>
    <dgm:cxn modelId="{1E37E8FB-4910-4EFE-AA9B-60F9077AF225}" type="presParOf" srcId="{4743EE1F-32EB-46F1-8A09-2DEAE91275AD}" destId="{A52BEB42-0974-4319-A151-9B2B55CEB6CC}" srcOrd="0" destOrd="0" presId="urn:microsoft.com/office/officeart/2005/8/layout/hierarchy6"/>
    <dgm:cxn modelId="{D95B226F-4C90-4755-BF67-916F7863B6FC}" type="presParOf" srcId="{A52BEB42-0974-4319-A151-9B2B55CEB6CC}" destId="{3645EF3A-78DF-401F-9A9A-DEBC9591405E}" srcOrd="0" destOrd="0" presId="urn:microsoft.com/office/officeart/2005/8/layout/hierarchy6"/>
    <dgm:cxn modelId="{CE34625B-F1EC-419B-8EAE-7521EDCC0C15}" type="presParOf" srcId="{3645EF3A-78DF-401F-9A9A-DEBC9591405E}" destId="{0ABBDBC1-90E6-475D-9F63-5B695B8A4B5A}" srcOrd="0" destOrd="0" presId="urn:microsoft.com/office/officeart/2005/8/layout/hierarchy6"/>
    <dgm:cxn modelId="{2624BF7F-42AD-4599-83C4-4B7BD2BEA351}" type="presParOf" srcId="{0ABBDBC1-90E6-475D-9F63-5B695B8A4B5A}" destId="{154B2092-C6F9-403C-A771-838917D83204}" srcOrd="0" destOrd="0" presId="urn:microsoft.com/office/officeart/2005/8/layout/hierarchy6"/>
    <dgm:cxn modelId="{2CB9FB38-1417-421F-8060-F001E5A012FE}" type="presParOf" srcId="{0ABBDBC1-90E6-475D-9F63-5B695B8A4B5A}" destId="{C4A951A4-DEC9-448D-BBCF-000D5ABEA0B1}" srcOrd="1" destOrd="0" presId="urn:microsoft.com/office/officeart/2005/8/layout/hierarchy6"/>
    <dgm:cxn modelId="{76286FD2-B460-4D4A-9860-C1ED9BF068F0}" type="presParOf" srcId="{C4A951A4-DEC9-448D-BBCF-000D5ABEA0B1}" destId="{4B38C7C2-2DE6-4647-AB3C-C35AD4D7672A}" srcOrd="0" destOrd="0" presId="urn:microsoft.com/office/officeart/2005/8/layout/hierarchy6"/>
    <dgm:cxn modelId="{7DE4366F-BCDC-454F-AA88-9D2BACE7BC1C}" type="presParOf" srcId="{C4A951A4-DEC9-448D-BBCF-000D5ABEA0B1}" destId="{6639AD6A-D01C-466E-9C81-F1DC2289AD1D}" srcOrd="1" destOrd="0" presId="urn:microsoft.com/office/officeart/2005/8/layout/hierarchy6"/>
    <dgm:cxn modelId="{0B569997-898B-46CE-B5B8-EEF24ED7E7F5}" type="presParOf" srcId="{6639AD6A-D01C-466E-9C81-F1DC2289AD1D}" destId="{A26E73C4-9237-4A97-BA2F-BEDE6A75D379}" srcOrd="0" destOrd="0" presId="urn:microsoft.com/office/officeart/2005/8/layout/hierarchy6"/>
    <dgm:cxn modelId="{257BFD99-7C6E-48AB-9959-AB35047B7EF8}" type="presParOf" srcId="{6639AD6A-D01C-466E-9C81-F1DC2289AD1D}" destId="{BD5602FE-383A-48A7-A91B-D223DA0499F4}" srcOrd="1" destOrd="0" presId="urn:microsoft.com/office/officeart/2005/8/layout/hierarchy6"/>
    <dgm:cxn modelId="{428E8497-6615-40C1-8DB3-14AB850E3CE3}" type="presParOf" srcId="{BD5602FE-383A-48A7-A91B-D223DA0499F4}" destId="{D69A9EB4-F1B8-4A42-ADC6-4D4693BC22FA}" srcOrd="0" destOrd="0" presId="urn:microsoft.com/office/officeart/2005/8/layout/hierarchy6"/>
    <dgm:cxn modelId="{3C7BCB66-B93E-4306-A107-5AC88D06A767}" type="presParOf" srcId="{BD5602FE-383A-48A7-A91B-D223DA0499F4}" destId="{4CFE95F2-528D-4397-B84E-CE5FF6189447}" srcOrd="1" destOrd="0" presId="urn:microsoft.com/office/officeart/2005/8/layout/hierarchy6"/>
    <dgm:cxn modelId="{18C78BB7-AED2-42AB-85AD-FADC9C4F1169}" type="presParOf" srcId="{4CFE95F2-528D-4397-B84E-CE5FF6189447}" destId="{B4D44180-CAFC-4FA1-8565-0F068C34B0A9}" srcOrd="0" destOrd="0" presId="urn:microsoft.com/office/officeart/2005/8/layout/hierarchy6"/>
    <dgm:cxn modelId="{3402267E-D7A1-4D56-856F-F8D97F879CC8}" type="presParOf" srcId="{4CFE95F2-528D-4397-B84E-CE5FF6189447}" destId="{A86AB059-9296-417F-BF05-6852675BCBEC}" srcOrd="1" destOrd="0" presId="urn:microsoft.com/office/officeart/2005/8/layout/hierarchy6"/>
    <dgm:cxn modelId="{DBB18EAF-D806-43F6-AA19-32F391673CB6}" type="presParOf" srcId="{A86AB059-9296-417F-BF05-6852675BCBEC}" destId="{406C113C-BE01-49AC-BC7F-893A561F34E3}" srcOrd="0" destOrd="0" presId="urn:microsoft.com/office/officeart/2005/8/layout/hierarchy6"/>
    <dgm:cxn modelId="{22E800A8-1997-45F0-A249-B21887CE34DD}" type="presParOf" srcId="{A86AB059-9296-417F-BF05-6852675BCBEC}" destId="{B6AC6A1E-D69C-4A98-9741-C65A64568420}" srcOrd="1" destOrd="0" presId="urn:microsoft.com/office/officeart/2005/8/layout/hierarchy6"/>
    <dgm:cxn modelId="{F714D5FD-F915-4EB2-BCDF-16A4077A5E83}" type="presParOf" srcId="{B6AC6A1E-D69C-4A98-9741-C65A64568420}" destId="{E14E51C2-5FA0-4445-AE6B-1DB2586A24F8}" srcOrd="0" destOrd="0" presId="urn:microsoft.com/office/officeart/2005/8/layout/hierarchy6"/>
    <dgm:cxn modelId="{10EDAD4A-8402-4C24-B2C0-F57378C1548A}" type="presParOf" srcId="{B6AC6A1E-D69C-4A98-9741-C65A64568420}" destId="{635FC710-70A0-42A9-B6C3-5BF227902AB9}" srcOrd="1" destOrd="0" presId="urn:microsoft.com/office/officeart/2005/8/layout/hierarchy6"/>
    <dgm:cxn modelId="{ADD31B4C-11B5-4DD2-83CC-EF121DE00A29}" type="presParOf" srcId="{A86AB059-9296-417F-BF05-6852675BCBEC}" destId="{18042E33-9229-4DB1-8D7E-C1DD32308BFC}" srcOrd="2" destOrd="0" presId="urn:microsoft.com/office/officeart/2005/8/layout/hierarchy6"/>
    <dgm:cxn modelId="{1BDE7452-A0C7-4A6E-B438-D85A9F7ACAF3}" type="presParOf" srcId="{A86AB059-9296-417F-BF05-6852675BCBEC}" destId="{EFA29614-7F82-4D05-9383-7642554C0ECE}" srcOrd="3" destOrd="0" presId="urn:microsoft.com/office/officeart/2005/8/layout/hierarchy6"/>
    <dgm:cxn modelId="{256BCA2A-52F4-4CA9-99F5-81193A48AC09}" type="presParOf" srcId="{EFA29614-7F82-4D05-9383-7642554C0ECE}" destId="{2441E758-FD07-473C-AD9D-900309DA60AB}" srcOrd="0" destOrd="0" presId="urn:microsoft.com/office/officeart/2005/8/layout/hierarchy6"/>
    <dgm:cxn modelId="{DD770EB5-E9ED-46A3-9EBA-57AC1110E43F}" type="presParOf" srcId="{EFA29614-7F82-4D05-9383-7642554C0ECE}" destId="{3C779DF7-7546-4A3A-91AD-1C4AB69F79B1}" srcOrd="1" destOrd="0" presId="urn:microsoft.com/office/officeart/2005/8/layout/hierarchy6"/>
    <dgm:cxn modelId="{97A7F1A9-E102-4D99-8472-381172EDE4ED}" type="presParOf" srcId="{A86AB059-9296-417F-BF05-6852675BCBEC}" destId="{7106E025-EAF6-4DAD-9852-AACB7988C9BE}" srcOrd="4" destOrd="0" presId="urn:microsoft.com/office/officeart/2005/8/layout/hierarchy6"/>
    <dgm:cxn modelId="{8758B841-4B76-4F9D-BF02-0721FC898828}" type="presParOf" srcId="{A86AB059-9296-417F-BF05-6852675BCBEC}" destId="{1D361054-E904-4172-9199-296CCAADBF6F}" srcOrd="5" destOrd="0" presId="urn:microsoft.com/office/officeart/2005/8/layout/hierarchy6"/>
    <dgm:cxn modelId="{63CF2E03-8304-44E2-90C2-027F158BFB33}" type="presParOf" srcId="{1D361054-E904-4172-9199-296CCAADBF6F}" destId="{B472CCEB-84A6-46AF-BA03-0BD1E55D1FE2}" srcOrd="0" destOrd="0" presId="urn:microsoft.com/office/officeart/2005/8/layout/hierarchy6"/>
    <dgm:cxn modelId="{B92238D8-5D1A-439E-947B-677E3C62FE39}" type="presParOf" srcId="{1D361054-E904-4172-9199-296CCAADBF6F}" destId="{D090DE47-053C-4958-BB3B-9D8BDA7ACD7E}" srcOrd="1" destOrd="0" presId="urn:microsoft.com/office/officeart/2005/8/layout/hierarchy6"/>
    <dgm:cxn modelId="{D5980FF8-B215-409E-AB1F-E024DD241CD1}" type="presParOf" srcId="{BD5602FE-383A-48A7-A91B-D223DA0499F4}" destId="{68C1C649-8544-4316-B728-4F6B800DE867}" srcOrd="2" destOrd="0" presId="urn:microsoft.com/office/officeart/2005/8/layout/hierarchy6"/>
    <dgm:cxn modelId="{2B0E13C8-3B8A-498F-B304-D2D989675CB4}" type="presParOf" srcId="{BD5602FE-383A-48A7-A91B-D223DA0499F4}" destId="{73F41737-D011-422E-8389-CC7731F5730F}" srcOrd="3" destOrd="0" presId="urn:microsoft.com/office/officeart/2005/8/layout/hierarchy6"/>
    <dgm:cxn modelId="{20F508B7-9A08-483F-AE01-2A0818DF68D8}" type="presParOf" srcId="{73F41737-D011-422E-8389-CC7731F5730F}" destId="{3F124307-17AC-4ECD-8767-8A2F440F1F59}" srcOrd="0" destOrd="0" presId="urn:microsoft.com/office/officeart/2005/8/layout/hierarchy6"/>
    <dgm:cxn modelId="{B1AD018C-7481-4061-A124-7FF2E1FCCBE6}" type="presParOf" srcId="{73F41737-D011-422E-8389-CC7731F5730F}" destId="{8C504FFA-1CBB-41AE-81DA-2FAE9F671C51}" srcOrd="1" destOrd="0" presId="urn:microsoft.com/office/officeart/2005/8/layout/hierarchy6"/>
    <dgm:cxn modelId="{58633ADF-185F-48F6-86F6-246E1F3D1EF2}" type="presParOf" srcId="{BD5602FE-383A-48A7-A91B-D223DA0499F4}" destId="{05539623-0D96-4A5E-8ADF-897DE97A998E}" srcOrd="4" destOrd="0" presId="urn:microsoft.com/office/officeart/2005/8/layout/hierarchy6"/>
    <dgm:cxn modelId="{B438D0DC-1178-489F-B330-B68DE875B8DF}" type="presParOf" srcId="{BD5602FE-383A-48A7-A91B-D223DA0499F4}" destId="{7F9A92CC-AF20-4CB8-A7E4-D820E302B8FB}" srcOrd="5" destOrd="0" presId="urn:microsoft.com/office/officeart/2005/8/layout/hierarchy6"/>
    <dgm:cxn modelId="{5BE0311F-C3EC-4D78-B10B-64A2D5EB4E11}" type="presParOf" srcId="{7F9A92CC-AF20-4CB8-A7E4-D820E302B8FB}" destId="{EF7867EC-F16F-4A2B-A1F3-8AA40ED4A5C7}" srcOrd="0" destOrd="0" presId="urn:microsoft.com/office/officeart/2005/8/layout/hierarchy6"/>
    <dgm:cxn modelId="{56E8AAE8-E6EE-4D97-8108-5615219F40F9}" type="presParOf" srcId="{7F9A92CC-AF20-4CB8-A7E4-D820E302B8FB}" destId="{85A84C87-CED8-4B4A-BFD6-160B0930182B}" srcOrd="1" destOrd="0" presId="urn:microsoft.com/office/officeart/2005/8/layout/hierarchy6"/>
    <dgm:cxn modelId="{16697323-522E-4FDE-A488-637471322B0B}" type="presParOf" srcId="{C4A951A4-DEC9-448D-BBCF-000D5ABEA0B1}" destId="{0B4EED66-9925-4B1D-8619-10CABA2FCA53}" srcOrd="2" destOrd="0" presId="urn:microsoft.com/office/officeart/2005/8/layout/hierarchy6"/>
    <dgm:cxn modelId="{A81D4A5A-CC46-4874-8178-DE67FC17EF95}" type="presParOf" srcId="{C4A951A4-DEC9-448D-BBCF-000D5ABEA0B1}" destId="{7EB619ED-1D6E-4779-9036-F03596AB5A28}" srcOrd="3" destOrd="0" presId="urn:microsoft.com/office/officeart/2005/8/layout/hierarchy6"/>
    <dgm:cxn modelId="{34197C67-C736-4702-BEC7-D176F6DDA9FF}" type="presParOf" srcId="{7EB619ED-1D6E-4779-9036-F03596AB5A28}" destId="{B8188868-25FF-4940-ACD8-8BD0610A11C3}" srcOrd="0" destOrd="0" presId="urn:microsoft.com/office/officeart/2005/8/layout/hierarchy6"/>
    <dgm:cxn modelId="{8AF08975-FCE4-4F91-9910-03D01974C24B}" type="presParOf" srcId="{7EB619ED-1D6E-4779-9036-F03596AB5A28}" destId="{4762D177-8EFE-4529-A08F-9F3D34ED8B60}" srcOrd="1" destOrd="0" presId="urn:microsoft.com/office/officeart/2005/8/layout/hierarchy6"/>
    <dgm:cxn modelId="{554B1C66-84B9-487A-927D-FDDF141E42D7}" type="presParOf" srcId="{4743EE1F-32EB-46F1-8A09-2DEAE91275AD}" destId="{FC776D0A-86A3-4EA4-9A3F-93C1FCA2F322}" srcOrd="1" destOrd="0" presId="urn:microsoft.com/office/officeart/2005/8/layout/hierarchy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767B43-E61F-4D80-A3F2-02C934BF7236}">
      <dsp:nvSpPr>
        <dsp:cNvPr id="0" name=""/>
        <dsp:cNvSpPr/>
      </dsp:nvSpPr>
      <dsp:spPr>
        <a:xfrm>
          <a:off x="2250214" y="1566138"/>
          <a:ext cx="1116194" cy="1116194"/>
        </a:xfrm>
        <a:prstGeom prst="ellips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CA" sz="1000" kern="1200" dirty="0"/>
            <a:t>Our Enterprise</a:t>
          </a:r>
        </a:p>
      </dsp:txBody>
      <dsp:txXfrm>
        <a:off x="2413677" y="1729601"/>
        <a:ext cx="789268" cy="789268"/>
      </dsp:txXfrm>
    </dsp:sp>
    <dsp:sp modelId="{26AD8115-43EA-4246-A18E-3041B26D0CA0}">
      <dsp:nvSpPr>
        <dsp:cNvPr id="0" name=""/>
        <dsp:cNvSpPr/>
      </dsp:nvSpPr>
      <dsp:spPr>
        <a:xfrm rot="16200000">
          <a:off x="2689572" y="1159070"/>
          <a:ext cx="237478" cy="379506"/>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CA" sz="800" kern="1200"/>
        </a:p>
      </dsp:txBody>
      <dsp:txXfrm>
        <a:off x="2725194" y="1270593"/>
        <a:ext cx="166235" cy="227704"/>
      </dsp:txXfrm>
    </dsp:sp>
    <dsp:sp modelId="{ADFBAB0F-28C2-4F52-A028-71B3BDC0D903}">
      <dsp:nvSpPr>
        <dsp:cNvPr id="0" name=""/>
        <dsp:cNvSpPr/>
      </dsp:nvSpPr>
      <dsp:spPr>
        <a:xfrm>
          <a:off x="2250214" y="1871"/>
          <a:ext cx="1116194" cy="1116194"/>
        </a:xfrm>
        <a:prstGeom prst="ellips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CA" sz="900" kern="1200" dirty="0"/>
            <a:t>Social</a:t>
          </a:r>
        </a:p>
      </dsp:txBody>
      <dsp:txXfrm>
        <a:off x="2413677" y="165334"/>
        <a:ext cx="789268" cy="789268"/>
      </dsp:txXfrm>
    </dsp:sp>
    <dsp:sp modelId="{FFCBC9A8-7973-49A5-A632-B7C5A5E7BAF0}">
      <dsp:nvSpPr>
        <dsp:cNvPr id="0" name=""/>
        <dsp:cNvSpPr/>
      </dsp:nvSpPr>
      <dsp:spPr>
        <a:xfrm rot="19800000">
          <a:off x="3361099" y="1546776"/>
          <a:ext cx="237478" cy="379506"/>
        </a:xfrm>
        <a:prstGeom prst="rightArrow">
          <a:avLst>
            <a:gd name="adj1" fmla="val 60000"/>
            <a:gd name="adj2" fmla="val 50000"/>
          </a:avLst>
        </a:prstGeom>
        <a:solidFill>
          <a:schemeClr val="accent2">
            <a:shade val="90000"/>
            <a:hueOff val="118361"/>
            <a:satOff val="-6419"/>
            <a:lumOff val="62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CA" sz="800" kern="1200"/>
        </a:p>
      </dsp:txBody>
      <dsp:txXfrm>
        <a:off x="3365871" y="1640488"/>
        <a:ext cx="166235" cy="227704"/>
      </dsp:txXfrm>
    </dsp:sp>
    <dsp:sp modelId="{663B7F52-54A7-41F5-AD12-B4E59875083C}">
      <dsp:nvSpPr>
        <dsp:cNvPr id="0" name=""/>
        <dsp:cNvSpPr/>
      </dsp:nvSpPr>
      <dsp:spPr>
        <a:xfrm>
          <a:off x="3604910" y="784004"/>
          <a:ext cx="1116194" cy="1116194"/>
        </a:xfrm>
        <a:prstGeom prst="ellipse">
          <a:avLst/>
        </a:prstGeom>
        <a:solidFill>
          <a:schemeClr val="accent2">
            <a:shade val="80000"/>
            <a:hueOff val="118351"/>
            <a:satOff val="-6532"/>
            <a:lumOff val="67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CA" sz="900" kern="1200" dirty="0"/>
            <a:t>Technical</a:t>
          </a:r>
        </a:p>
      </dsp:txBody>
      <dsp:txXfrm>
        <a:off x="3768373" y="947467"/>
        <a:ext cx="789268" cy="789268"/>
      </dsp:txXfrm>
    </dsp:sp>
    <dsp:sp modelId="{860D762F-263C-4496-BB3B-98115ADC3043}">
      <dsp:nvSpPr>
        <dsp:cNvPr id="0" name=""/>
        <dsp:cNvSpPr/>
      </dsp:nvSpPr>
      <dsp:spPr>
        <a:xfrm rot="1800000">
          <a:off x="3361099" y="2322189"/>
          <a:ext cx="237478" cy="379506"/>
        </a:xfrm>
        <a:prstGeom prst="rightArrow">
          <a:avLst>
            <a:gd name="adj1" fmla="val 60000"/>
            <a:gd name="adj2" fmla="val 50000"/>
          </a:avLst>
        </a:prstGeom>
        <a:solidFill>
          <a:schemeClr val="accent2">
            <a:shade val="90000"/>
            <a:hueOff val="236721"/>
            <a:satOff val="-12838"/>
            <a:lumOff val="1250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CA" sz="800" kern="1200"/>
        </a:p>
      </dsp:txBody>
      <dsp:txXfrm>
        <a:off x="3365871" y="2380279"/>
        <a:ext cx="166235" cy="227704"/>
      </dsp:txXfrm>
    </dsp:sp>
    <dsp:sp modelId="{26EEA04C-FAE6-4D71-8D01-79B05886C51E}">
      <dsp:nvSpPr>
        <dsp:cNvPr id="0" name=""/>
        <dsp:cNvSpPr/>
      </dsp:nvSpPr>
      <dsp:spPr>
        <a:xfrm>
          <a:off x="3604910" y="2348272"/>
          <a:ext cx="1116194" cy="1116194"/>
        </a:xfrm>
        <a:prstGeom prst="ellipse">
          <a:avLst/>
        </a:prstGeom>
        <a:solidFill>
          <a:schemeClr val="accent2">
            <a:shade val="80000"/>
            <a:hueOff val="236703"/>
            <a:satOff val="-13064"/>
            <a:lumOff val="134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CA" sz="900" kern="1200" dirty="0"/>
            <a:t>Economic</a:t>
          </a:r>
        </a:p>
      </dsp:txBody>
      <dsp:txXfrm>
        <a:off x="3768373" y="2511735"/>
        <a:ext cx="789268" cy="789268"/>
      </dsp:txXfrm>
    </dsp:sp>
    <dsp:sp modelId="{145AE1F2-D3E4-4F52-8176-15285BE74557}">
      <dsp:nvSpPr>
        <dsp:cNvPr id="0" name=""/>
        <dsp:cNvSpPr/>
      </dsp:nvSpPr>
      <dsp:spPr>
        <a:xfrm rot="5400000">
          <a:off x="2689572" y="2709895"/>
          <a:ext cx="237478" cy="379506"/>
        </a:xfrm>
        <a:prstGeom prst="rightArrow">
          <a:avLst>
            <a:gd name="adj1" fmla="val 60000"/>
            <a:gd name="adj2" fmla="val 50000"/>
          </a:avLst>
        </a:prstGeom>
        <a:solidFill>
          <a:schemeClr val="accent2">
            <a:shade val="90000"/>
            <a:hueOff val="355082"/>
            <a:satOff val="-19257"/>
            <a:lumOff val="187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CA" sz="800" kern="1200"/>
        </a:p>
      </dsp:txBody>
      <dsp:txXfrm>
        <a:off x="2725194" y="2750175"/>
        <a:ext cx="166235" cy="227704"/>
      </dsp:txXfrm>
    </dsp:sp>
    <dsp:sp modelId="{3D51A031-32F7-4C33-9240-EC31F637610F}">
      <dsp:nvSpPr>
        <dsp:cNvPr id="0" name=""/>
        <dsp:cNvSpPr/>
      </dsp:nvSpPr>
      <dsp:spPr>
        <a:xfrm>
          <a:off x="2250214" y="3130406"/>
          <a:ext cx="1116194" cy="1116194"/>
        </a:xfrm>
        <a:prstGeom prst="ellipse">
          <a:avLst/>
        </a:prstGeom>
        <a:solidFill>
          <a:schemeClr val="accent2">
            <a:shade val="80000"/>
            <a:hueOff val="355054"/>
            <a:satOff val="-19596"/>
            <a:lumOff val="201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CA" sz="900" kern="1200" dirty="0"/>
            <a:t>Environ-mental</a:t>
          </a:r>
        </a:p>
      </dsp:txBody>
      <dsp:txXfrm>
        <a:off x="2413677" y="3293869"/>
        <a:ext cx="789268" cy="789268"/>
      </dsp:txXfrm>
    </dsp:sp>
    <dsp:sp modelId="{CAB9001C-83EF-4216-BDCF-C978B90DBB64}">
      <dsp:nvSpPr>
        <dsp:cNvPr id="0" name=""/>
        <dsp:cNvSpPr/>
      </dsp:nvSpPr>
      <dsp:spPr>
        <a:xfrm rot="9000000">
          <a:off x="2018045" y="2322189"/>
          <a:ext cx="237478" cy="379506"/>
        </a:xfrm>
        <a:prstGeom prst="rightArrow">
          <a:avLst>
            <a:gd name="adj1" fmla="val 60000"/>
            <a:gd name="adj2" fmla="val 50000"/>
          </a:avLst>
        </a:prstGeom>
        <a:solidFill>
          <a:schemeClr val="accent2">
            <a:shade val="90000"/>
            <a:hueOff val="473443"/>
            <a:satOff val="-25676"/>
            <a:lumOff val="250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CA" sz="800" kern="1200"/>
        </a:p>
      </dsp:txBody>
      <dsp:txXfrm rot="10800000">
        <a:off x="2084516" y="2380279"/>
        <a:ext cx="166235" cy="227704"/>
      </dsp:txXfrm>
    </dsp:sp>
    <dsp:sp modelId="{DE33DFCF-38E8-409B-B595-C29DFE209BB8}">
      <dsp:nvSpPr>
        <dsp:cNvPr id="0" name=""/>
        <dsp:cNvSpPr/>
      </dsp:nvSpPr>
      <dsp:spPr>
        <a:xfrm>
          <a:off x="895519" y="2348272"/>
          <a:ext cx="1116194" cy="1116194"/>
        </a:xfrm>
        <a:prstGeom prst="ellipse">
          <a:avLst/>
        </a:prstGeom>
        <a:solidFill>
          <a:schemeClr val="accent2">
            <a:shade val="80000"/>
            <a:hueOff val="473405"/>
            <a:satOff val="-26128"/>
            <a:lumOff val="268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CA" sz="900" kern="1200" dirty="0"/>
            <a:t>Political</a:t>
          </a:r>
        </a:p>
      </dsp:txBody>
      <dsp:txXfrm>
        <a:off x="1058982" y="2511735"/>
        <a:ext cx="789268" cy="789268"/>
      </dsp:txXfrm>
    </dsp:sp>
    <dsp:sp modelId="{8784E341-9E5D-4F51-9611-33E1086F0475}">
      <dsp:nvSpPr>
        <dsp:cNvPr id="0" name=""/>
        <dsp:cNvSpPr/>
      </dsp:nvSpPr>
      <dsp:spPr>
        <a:xfrm rot="12600000">
          <a:off x="2018045" y="1546776"/>
          <a:ext cx="237478" cy="379506"/>
        </a:xfrm>
        <a:prstGeom prst="rightArrow">
          <a:avLst>
            <a:gd name="adj1" fmla="val 60000"/>
            <a:gd name="adj2" fmla="val 50000"/>
          </a:avLst>
        </a:prstGeom>
        <a:solidFill>
          <a:schemeClr val="accent2">
            <a:shade val="90000"/>
            <a:hueOff val="591803"/>
            <a:satOff val="-32095"/>
            <a:lumOff val="3126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CA" sz="800" kern="1200"/>
        </a:p>
      </dsp:txBody>
      <dsp:txXfrm rot="10800000">
        <a:off x="2084516" y="1640488"/>
        <a:ext cx="166235" cy="227704"/>
      </dsp:txXfrm>
    </dsp:sp>
    <dsp:sp modelId="{0BAB5D15-23D0-4C1C-9AA7-B0953D8075B7}">
      <dsp:nvSpPr>
        <dsp:cNvPr id="0" name=""/>
        <dsp:cNvSpPr/>
      </dsp:nvSpPr>
      <dsp:spPr>
        <a:xfrm>
          <a:off x="895519" y="784004"/>
          <a:ext cx="1116194" cy="1116194"/>
        </a:xfrm>
        <a:prstGeom prst="ellipse">
          <a:avLst/>
        </a:prstGeom>
        <a:solidFill>
          <a:schemeClr val="accent2">
            <a:shade val="80000"/>
            <a:hueOff val="591757"/>
            <a:satOff val="-32660"/>
            <a:lumOff val="335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CA" sz="900" kern="1200" dirty="0"/>
            <a:t>Legal</a:t>
          </a:r>
        </a:p>
      </dsp:txBody>
      <dsp:txXfrm>
        <a:off x="1058982" y="947467"/>
        <a:ext cx="789268" cy="7892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767B43-E61F-4D80-A3F2-02C934BF7236}">
      <dsp:nvSpPr>
        <dsp:cNvPr id="0" name=""/>
        <dsp:cNvSpPr/>
      </dsp:nvSpPr>
      <dsp:spPr>
        <a:xfrm>
          <a:off x="1454751" y="968697"/>
          <a:ext cx="690897" cy="690897"/>
        </a:xfrm>
        <a:prstGeom prst="ellips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CA" sz="900" kern="1200" dirty="0"/>
            <a:t>Our Enterprise</a:t>
          </a:r>
        </a:p>
      </dsp:txBody>
      <dsp:txXfrm>
        <a:off x="1555931" y="1069877"/>
        <a:ext cx="488537" cy="488537"/>
      </dsp:txXfrm>
    </dsp:sp>
    <dsp:sp modelId="{26AD8115-43EA-4246-A18E-3041B26D0CA0}">
      <dsp:nvSpPr>
        <dsp:cNvPr id="0" name=""/>
        <dsp:cNvSpPr/>
      </dsp:nvSpPr>
      <dsp:spPr>
        <a:xfrm rot="16200000">
          <a:off x="1727016" y="717304"/>
          <a:ext cx="146367" cy="234905"/>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CA" sz="700" kern="1200"/>
        </a:p>
      </dsp:txBody>
      <dsp:txXfrm>
        <a:off x="1748971" y="786240"/>
        <a:ext cx="102457" cy="140943"/>
      </dsp:txXfrm>
    </dsp:sp>
    <dsp:sp modelId="{ADFBAB0F-28C2-4F52-A028-71B3BDC0D903}">
      <dsp:nvSpPr>
        <dsp:cNvPr id="0" name=""/>
        <dsp:cNvSpPr/>
      </dsp:nvSpPr>
      <dsp:spPr>
        <a:xfrm>
          <a:off x="1454751" y="1634"/>
          <a:ext cx="690897" cy="690897"/>
        </a:xfrm>
        <a:prstGeom prst="ellips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CA" sz="800" kern="1200" dirty="0"/>
            <a:t>Social</a:t>
          </a:r>
        </a:p>
      </dsp:txBody>
      <dsp:txXfrm>
        <a:off x="1555931" y="102814"/>
        <a:ext cx="488537" cy="488537"/>
      </dsp:txXfrm>
    </dsp:sp>
    <dsp:sp modelId="{FFCBC9A8-7973-49A5-A632-B7C5A5E7BAF0}">
      <dsp:nvSpPr>
        <dsp:cNvPr id="0" name=""/>
        <dsp:cNvSpPr/>
      </dsp:nvSpPr>
      <dsp:spPr>
        <a:xfrm rot="19800000">
          <a:off x="2142179" y="956999"/>
          <a:ext cx="146367" cy="234905"/>
        </a:xfrm>
        <a:prstGeom prst="rightArrow">
          <a:avLst>
            <a:gd name="adj1" fmla="val 60000"/>
            <a:gd name="adj2" fmla="val 50000"/>
          </a:avLst>
        </a:prstGeom>
        <a:solidFill>
          <a:schemeClr val="accent2">
            <a:shade val="90000"/>
            <a:hueOff val="118361"/>
            <a:satOff val="-6419"/>
            <a:lumOff val="62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CA" sz="700" kern="1200"/>
        </a:p>
      </dsp:txBody>
      <dsp:txXfrm>
        <a:off x="2145120" y="1014958"/>
        <a:ext cx="102457" cy="140943"/>
      </dsp:txXfrm>
    </dsp:sp>
    <dsp:sp modelId="{663B7F52-54A7-41F5-AD12-B4E59875083C}">
      <dsp:nvSpPr>
        <dsp:cNvPr id="0" name=""/>
        <dsp:cNvSpPr/>
      </dsp:nvSpPr>
      <dsp:spPr>
        <a:xfrm>
          <a:off x="2292252" y="485166"/>
          <a:ext cx="690897" cy="690897"/>
        </a:xfrm>
        <a:prstGeom prst="ellipse">
          <a:avLst/>
        </a:prstGeom>
        <a:solidFill>
          <a:schemeClr val="accent2">
            <a:shade val="80000"/>
            <a:hueOff val="118351"/>
            <a:satOff val="-6532"/>
            <a:lumOff val="67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CA" sz="800" kern="1200" dirty="0"/>
            <a:t>Technical</a:t>
          </a:r>
        </a:p>
      </dsp:txBody>
      <dsp:txXfrm>
        <a:off x="2393432" y="586346"/>
        <a:ext cx="488537" cy="488537"/>
      </dsp:txXfrm>
    </dsp:sp>
    <dsp:sp modelId="{860D762F-263C-4496-BB3B-98115ADC3043}">
      <dsp:nvSpPr>
        <dsp:cNvPr id="0" name=""/>
        <dsp:cNvSpPr/>
      </dsp:nvSpPr>
      <dsp:spPr>
        <a:xfrm rot="1800000">
          <a:off x="2142179" y="1436387"/>
          <a:ext cx="146367" cy="234905"/>
        </a:xfrm>
        <a:prstGeom prst="rightArrow">
          <a:avLst>
            <a:gd name="adj1" fmla="val 60000"/>
            <a:gd name="adj2" fmla="val 50000"/>
          </a:avLst>
        </a:prstGeom>
        <a:solidFill>
          <a:schemeClr val="accent2">
            <a:shade val="90000"/>
            <a:hueOff val="236721"/>
            <a:satOff val="-12838"/>
            <a:lumOff val="1250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CA" sz="700" kern="1200"/>
        </a:p>
      </dsp:txBody>
      <dsp:txXfrm>
        <a:off x="2145120" y="1472391"/>
        <a:ext cx="102457" cy="140943"/>
      </dsp:txXfrm>
    </dsp:sp>
    <dsp:sp modelId="{26EEA04C-FAE6-4D71-8D01-79B05886C51E}">
      <dsp:nvSpPr>
        <dsp:cNvPr id="0" name=""/>
        <dsp:cNvSpPr/>
      </dsp:nvSpPr>
      <dsp:spPr>
        <a:xfrm>
          <a:off x="2292252" y="1452228"/>
          <a:ext cx="690897" cy="690897"/>
        </a:xfrm>
        <a:prstGeom prst="ellipse">
          <a:avLst/>
        </a:prstGeom>
        <a:solidFill>
          <a:schemeClr val="accent2">
            <a:shade val="80000"/>
            <a:hueOff val="236703"/>
            <a:satOff val="-13064"/>
            <a:lumOff val="134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CA" sz="800" kern="1200" dirty="0"/>
            <a:t>Economic</a:t>
          </a:r>
        </a:p>
      </dsp:txBody>
      <dsp:txXfrm>
        <a:off x="2393432" y="1553408"/>
        <a:ext cx="488537" cy="488537"/>
      </dsp:txXfrm>
    </dsp:sp>
    <dsp:sp modelId="{145AE1F2-D3E4-4F52-8176-15285BE74557}">
      <dsp:nvSpPr>
        <dsp:cNvPr id="0" name=""/>
        <dsp:cNvSpPr/>
      </dsp:nvSpPr>
      <dsp:spPr>
        <a:xfrm rot="5400000">
          <a:off x="1727016" y="1676082"/>
          <a:ext cx="146367" cy="234905"/>
        </a:xfrm>
        <a:prstGeom prst="rightArrow">
          <a:avLst>
            <a:gd name="adj1" fmla="val 60000"/>
            <a:gd name="adj2" fmla="val 50000"/>
          </a:avLst>
        </a:prstGeom>
        <a:solidFill>
          <a:schemeClr val="accent2">
            <a:shade val="90000"/>
            <a:hueOff val="355082"/>
            <a:satOff val="-19257"/>
            <a:lumOff val="187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CA" sz="700" kern="1200"/>
        </a:p>
      </dsp:txBody>
      <dsp:txXfrm>
        <a:off x="1748971" y="1701108"/>
        <a:ext cx="102457" cy="140943"/>
      </dsp:txXfrm>
    </dsp:sp>
    <dsp:sp modelId="{3D51A031-32F7-4C33-9240-EC31F637610F}">
      <dsp:nvSpPr>
        <dsp:cNvPr id="0" name=""/>
        <dsp:cNvSpPr/>
      </dsp:nvSpPr>
      <dsp:spPr>
        <a:xfrm>
          <a:off x="1454751" y="1935760"/>
          <a:ext cx="690897" cy="690897"/>
        </a:xfrm>
        <a:prstGeom prst="ellipse">
          <a:avLst/>
        </a:prstGeom>
        <a:solidFill>
          <a:schemeClr val="accent2">
            <a:shade val="80000"/>
            <a:hueOff val="355054"/>
            <a:satOff val="-19596"/>
            <a:lumOff val="201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CA" sz="800" kern="1200" dirty="0"/>
            <a:t>Environ-mental</a:t>
          </a:r>
        </a:p>
      </dsp:txBody>
      <dsp:txXfrm>
        <a:off x="1555931" y="2036940"/>
        <a:ext cx="488537" cy="488537"/>
      </dsp:txXfrm>
    </dsp:sp>
    <dsp:sp modelId="{CAB9001C-83EF-4216-BDCF-C978B90DBB64}">
      <dsp:nvSpPr>
        <dsp:cNvPr id="0" name=""/>
        <dsp:cNvSpPr/>
      </dsp:nvSpPr>
      <dsp:spPr>
        <a:xfrm rot="9000000">
          <a:off x="1311853" y="1436387"/>
          <a:ext cx="146367" cy="234905"/>
        </a:xfrm>
        <a:prstGeom prst="rightArrow">
          <a:avLst>
            <a:gd name="adj1" fmla="val 60000"/>
            <a:gd name="adj2" fmla="val 50000"/>
          </a:avLst>
        </a:prstGeom>
        <a:solidFill>
          <a:schemeClr val="accent2">
            <a:shade val="90000"/>
            <a:hueOff val="473443"/>
            <a:satOff val="-25676"/>
            <a:lumOff val="250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CA" sz="700" kern="1200"/>
        </a:p>
      </dsp:txBody>
      <dsp:txXfrm rot="10800000">
        <a:off x="1352822" y="1472391"/>
        <a:ext cx="102457" cy="140943"/>
      </dsp:txXfrm>
    </dsp:sp>
    <dsp:sp modelId="{DE33DFCF-38E8-409B-B595-C29DFE209BB8}">
      <dsp:nvSpPr>
        <dsp:cNvPr id="0" name=""/>
        <dsp:cNvSpPr/>
      </dsp:nvSpPr>
      <dsp:spPr>
        <a:xfrm>
          <a:off x="617250" y="1452228"/>
          <a:ext cx="690897" cy="690897"/>
        </a:xfrm>
        <a:prstGeom prst="ellipse">
          <a:avLst/>
        </a:prstGeom>
        <a:solidFill>
          <a:schemeClr val="accent2">
            <a:shade val="80000"/>
            <a:hueOff val="473405"/>
            <a:satOff val="-26128"/>
            <a:lumOff val="268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CA" sz="800" kern="1200" dirty="0"/>
            <a:t>Political</a:t>
          </a:r>
        </a:p>
      </dsp:txBody>
      <dsp:txXfrm>
        <a:off x="718430" y="1553408"/>
        <a:ext cx="488537" cy="488537"/>
      </dsp:txXfrm>
    </dsp:sp>
    <dsp:sp modelId="{8784E341-9E5D-4F51-9611-33E1086F0475}">
      <dsp:nvSpPr>
        <dsp:cNvPr id="0" name=""/>
        <dsp:cNvSpPr/>
      </dsp:nvSpPr>
      <dsp:spPr>
        <a:xfrm rot="12600000">
          <a:off x="1311853" y="956999"/>
          <a:ext cx="146367" cy="234905"/>
        </a:xfrm>
        <a:prstGeom prst="rightArrow">
          <a:avLst>
            <a:gd name="adj1" fmla="val 60000"/>
            <a:gd name="adj2" fmla="val 50000"/>
          </a:avLst>
        </a:prstGeom>
        <a:solidFill>
          <a:schemeClr val="accent2">
            <a:shade val="90000"/>
            <a:hueOff val="591803"/>
            <a:satOff val="-32095"/>
            <a:lumOff val="3126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CA" sz="700" kern="1200"/>
        </a:p>
      </dsp:txBody>
      <dsp:txXfrm rot="10800000">
        <a:off x="1352822" y="1014958"/>
        <a:ext cx="102457" cy="140943"/>
      </dsp:txXfrm>
    </dsp:sp>
    <dsp:sp modelId="{0BAB5D15-23D0-4C1C-9AA7-B0953D8075B7}">
      <dsp:nvSpPr>
        <dsp:cNvPr id="0" name=""/>
        <dsp:cNvSpPr/>
      </dsp:nvSpPr>
      <dsp:spPr>
        <a:xfrm>
          <a:off x="617250" y="485166"/>
          <a:ext cx="690897" cy="690897"/>
        </a:xfrm>
        <a:prstGeom prst="ellipse">
          <a:avLst/>
        </a:prstGeom>
        <a:solidFill>
          <a:schemeClr val="accent2">
            <a:shade val="80000"/>
            <a:hueOff val="591757"/>
            <a:satOff val="-32660"/>
            <a:lumOff val="335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CA" sz="800" kern="1200" dirty="0"/>
            <a:t>Legal</a:t>
          </a:r>
        </a:p>
      </dsp:txBody>
      <dsp:txXfrm>
        <a:off x="718430" y="586346"/>
        <a:ext cx="488537" cy="4885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B2092-C6F9-403C-A771-838917D83204}">
      <dsp:nvSpPr>
        <dsp:cNvPr id="0" name=""/>
        <dsp:cNvSpPr/>
      </dsp:nvSpPr>
      <dsp:spPr>
        <a:xfrm>
          <a:off x="3377628" y="13647"/>
          <a:ext cx="1038695" cy="692463"/>
        </a:xfrm>
        <a:prstGeom prst="roundRect">
          <a:avLst>
            <a:gd name="adj" fmla="val 10000"/>
          </a:avLst>
        </a:prstGeom>
        <a:solidFill>
          <a:schemeClr val="accent2">
            <a:lumMod val="40000"/>
            <a:lumOff val="60000"/>
          </a:schemeClr>
        </a:solidFill>
        <a:ln w="12700" cap="flat" cmpd="sng" algn="ctr">
          <a:solidFill>
            <a:srgbClr val="B24600">
              <a:shade val="50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rtlCol="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CA" sz="1200" kern="0" dirty="0">
              <a:solidFill>
                <a:srgbClr val="000000"/>
              </a:solidFill>
              <a:latin typeface="+mn-lt"/>
              <a:ea typeface="+mn-ea"/>
              <a:cs typeface="+mn-cs"/>
            </a:rPr>
            <a:t>Value Chain</a:t>
          </a:r>
        </a:p>
      </dsp:txBody>
      <dsp:txXfrm>
        <a:off x="3397910" y="33929"/>
        <a:ext cx="998131" cy="651899"/>
      </dsp:txXfrm>
    </dsp:sp>
    <dsp:sp modelId="{4B38C7C2-2DE6-4647-AB3C-C35AD4D7672A}">
      <dsp:nvSpPr>
        <dsp:cNvPr id="0" name=""/>
        <dsp:cNvSpPr/>
      </dsp:nvSpPr>
      <dsp:spPr>
        <a:xfrm>
          <a:off x="3221824" y="706110"/>
          <a:ext cx="675152" cy="276985"/>
        </a:xfrm>
        <a:custGeom>
          <a:avLst/>
          <a:gdLst/>
          <a:ahLst/>
          <a:cxnLst/>
          <a:rect l="0" t="0" r="0" b="0"/>
          <a:pathLst>
            <a:path>
              <a:moveTo>
                <a:pt x="675152" y="0"/>
              </a:moveTo>
              <a:lnTo>
                <a:pt x="675152" y="138492"/>
              </a:lnTo>
              <a:lnTo>
                <a:pt x="0" y="138492"/>
              </a:lnTo>
              <a:lnTo>
                <a:pt x="0" y="276985"/>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6E73C4-9237-4A97-BA2F-BEDE6A75D379}">
      <dsp:nvSpPr>
        <dsp:cNvPr id="0" name=""/>
        <dsp:cNvSpPr/>
      </dsp:nvSpPr>
      <dsp:spPr>
        <a:xfrm>
          <a:off x="2702476" y="983096"/>
          <a:ext cx="1038695" cy="692463"/>
        </a:xfrm>
        <a:prstGeom prst="roundRect">
          <a:avLst>
            <a:gd name="adj" fmla="val 10000"/>
          </a:avLst>
        </a:prstGeom>
        <a:solidFill>
          <a:srgbClr val="118FCF">
            <a:lumMod val="40000"/>
            <a:lumOff val="60000"/>
          </a:srgbClr>
        </a:solidFill>
        <a:ln w="12700" cap="flat" cmpd="sng" algn="ctr">
          <a:solidFill>
            <a:srgbClr val="B24600">
              <a:shade val="50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rtlCol="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CA" sz="1200" kern="0" dirty="0">
              <a:solidFill>
                <a:srgbClr val="000000"/>
              </a:solidFill>
              <a:latin typeface="Calibri" panose="020F0502020204030204"/>
              <a:ea typeface="+mn-ea"/>
              <a:cs typeface="+mn-cs"/>
            </a:rPr>
            <a:t>Level1 Process (Value Stream)  1.0</a:t>
          </a:r>
        </a:p>
      </dsp:txBody>
      <dsp:txXfrm>
        <a:off x="2722758" y="1003378"/>
        <a:ext cx="998131" cy="651899"/>
      </dsp:txXfrm>
    </dsp:sp>
    <dsp:sp modelId="{D69A9EB4-F1B8-4A42-ADC6-4D4693BC22FA}">
      <dsp:nvSpPr>
        <dsp:cNvPr id="0" name=""/>
        <dsp:cNvSpPr/>
      </dsp:nvSpPr>
      <dsp:spPr>
        <a:xfrm>
          <a:off x="1871520" y="1675559"/>
          <a:ext cx="1350304" cy="276985"/>
        </a:xfrm>
        <a:custGeom>
          <a:avLst/>
          <a:gdLst/>
          <a:ahLst/>
          <a:cxnLst/>
          <a:rect l="0" t="0" r="0" b="0"/>
          <a:pathLst>
            <a:path>
              <a:moveTo>
                <a:pt x="1350304" y="0"/>
              </a:moveTo>
              <a:lnTo>
                <a:pt x="1350304" y="138492"/>
              </a:lnTo>
              <a:lnTo>
                <a:pt x="0" y="138492"/>
              </a:lnTo>
              <a:lnTo>
                <a:pt x="0" y="276985"/>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D44180-CAFC-4FA1-8565-0F068C34B0A9}">
      <dsp:nvSpPr>
        <dsp:cNvPr id="0" name=""/>
        <dsp:cNvSpPr/>
      </dsp:nvSpPr>
      <dsp:spPr>
        <a:xfrm>
          <a:off x="1294794" y="1952545"/>
          <a:ext cx="1153450" cy="692463"/>
        </a:xfrm>
        <a:prstGeom prst="roundRect">
          <a:avLst>
            <a:gd name="adj" fmla="val 10000"/>
          </a:avLst>
        </a:prstGeom>
        <a:solidFill>
          <a:srgbClr val="118FCF">
            <a:lumMod val="40000"/>
            <a:lumOff val="60000"/>
          </a:srgbClr>
        </a:solidFill>
        <a:ln w="12700" cap="flat" cmpd="sng" algn="ctr">
          <a:solidFill>
            <a:srgbClr val="B24600">
              <a:shade val="50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rtlCol="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CA" sz="1200" kern="0" dirty="0">
              <a:solidFill>
                <a:srgbClr val="000000"/>
              </a:solidFill>
              <a:latin typeface="Calibri" panose="020F0502020204030204"/>
              <a:ea typeface="+mn-ea"/>
              <a:cs typeface="+mn-cs"/>
            </a:rPr>
            <a:t>Level 2  </a:t>
          </a:r>
        </a:p>
        <a:p>
          <a:pPr marL="0" marR="0" lvl="0" indent="0" algn="ctr" defTabSz="914400" rtl="0" eaLnBrk="1" fontAlgn="auto" latinLnBrk="0" hangingPunct="1">
            <a:lnSpc>
              <a:spcPct val="100000"/>
            </a:lnSpc>
            <a:spcBef>
              <a:spcPct val="0"/>
            </a:spcBef>
            <a:spcAft>
              <a:spcPts val="0"/>
            </a:spcAft>
            <a:buClrTx/>
            <a:buSzTx/>
            <a:buFontTx/>
            <a:buNone/>
            <a:tabLst/>
            <a:defRPr/>
          </a:pPr>
          <a:r>
            <a:rPr lang="en-CA" sz="1200" kern="0" dirty="0">
              <a:solidFill>
                <a:srgbClr val="000000"/>
              </a:solidFill>
              <a:latin typeface="Calibri" panose="020F0502020204030204"/>
              <a:ea typeface="+mn-ea"/>
              <a:cs typeface="+mn-cs"/>
            </a:rPr>
            <a:t>Process  (Value Stream Stage) 1.1</a:t>
          </a:r>
        </a:p>
      </dsp:txBody>
      <dsp:txXfrm>
        <a:off x="1315076" y="1972827"/>
        <a:ext cx="1112886" cy="651899"/>
      </dsp:txXfrm>
    </dsp:sp>
    <dsp:sp modelId="{406C113C-BE01-49AC-BC7F-893A561F34E3}">
      <dsp:nvSpPr>
        <dsp:cNvPr id="0" name=""/>
        <dsp:cNvSpPr/>
      </dsp:nvSpPr>
      <dsp:spPr>
        <a:xfrm>
          <a:off x="521216" y="2645008"/>
          <a:ext cx="1350304" cy="276985"/>
        </a:xfrm>
        <a:custGeom>
          <a:avLst/>
          <a:gdLst/>
          <a:ahLst/>
          <a:cxnLst/>
          <a:rect l="0" t="0" r="0" b="0"/>
          <a:pathLst>
            <a:path>
              <a:moveTo>
                <a:pt x="1350304" y="0"/>
              </a:moveTo>
              <a:lnTo>
                <a:pt x="1350304" y="138492"/>
              </a:lnTo>
              <a:lnTo>
                <a:pt x="0" y="138492"/>
              </a:lnTo>
              <a:lnTo>
                <a:pt x="0" y="276985"/>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4E51C2-5FA0-4445-AE6B-1DB2586A24F8}">
      <dsp:nvSpPr>
        <dsp:cNvPr id="0" name=""/>
        <dsp:cNvSpPr/>
      </dsp:nvSpPr>
      <dsp:spPr>
        <a:xfrm>
          <a:off x="1868" y="2921994"/>
          <a:ext cx="1038695" cy="692463"/>
        </a:xfrm>
        <a:prstGeom prst="roundRect">
          <a:avLst>
            <a:gd name="adj" fmla="val 10000"/>
          </a:avLst>
        </a:prstGeom>
        <a:solidFill>
          <a:srgbClr val="118FCF">
            <a:lumMod val="40000"/>
            <a:lumOff val="60000"/>
          </a:srgbClr>
        </a:solidFill>
        <a:ln w="12700" cap="flat" cmpd="sng" algn="ctr">
          <a:solidFill>
            <a:srgbClr val="B24600">
              <a:shade val="50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rtlCol="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CA" sz="1200" kern="0" dirty="0">
              <a:solidFill>
                <a:srgbClr val="000000"/>
              </a:solidFill>
              <a:latin typeface="Calibri" panose="020F0502020204030204"/>
              <a:ea typeface="+mn-ea"/>
              <a:cs typeface="+mn-cs"/>
            </a:rPr>
            <a:t>Level 3 </a:t>
          </a:r>
          <a:r>
            <a:rPr lang="en-CA" sz="1200" kern="0">
              <a:solidFill>
                <a:srgbClr val="000000"/>
              </a:solidFill>
              <a:latin typeface="Calibri" panose="020F0502020204030204"/>
              <a:ea typeface="+mn-ea"/>
              <a:cs typeface="+mn-cs"/>
            </a:rPr>
            <a:t>Process 1.1.1</a:t>
          </a:r>
          <a:endParaRPr lang="en-CA" sz="1200" kern="0" dirty="0">
            <a:solidFill>
              <a:srgbClr val="000000"/>
            </a:solidFill>
            <a:latin typeface="Calibri" panose="020F0502020204030204"/>
            <a:ea typeface="+mn-ea"/>
            <a:cs typeface="+mn-cs"/>
          </a:endParaRPr>
        </a:p>
      </dsp:txBody>
      <dsp:txXfrm>
        <a:off x="22150" y="2942276"/>
        <a:ext cx="998131" cy="651899"/>
      </dsp:txXfrm>
    </dsp:sp>
    <dsp:sp modelId="{18042E33-9229-4DB1-8D7E-C1DD32308BFC}">
      <dsp:nvSpPr>
        <dsp:cNvPr id="0" name=""/>
        <dsp:cNvSpPr/>
      </dsp:nvSpPr>
      <dsp:spPr>
        <a:xfrm>
          <a:off x="1825800" y="2645008"/>
          <a:ext cx="91440" cy="276985"/>
        </a:xfrm>
        <a:custGeom>
          <a:avLst/>
          <a:gdLst/>
          <a:ahLst/>
          <a:cxnLst/>
          <a:rect l="0" t="0" r="0" b="0"/>
          <a:pathLst>
            <a:path>
              <a:moveTo>
                <a:pt x="45720" y="0"/>
              </a:moveTo>
              <a:lnTo>
                <a:pt x="45720" y="276985"/>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41E758-FD07-473C-AD9D-900309DA60AB}">
      <dsp:nvSpPr>
        <dsp:cNvPr id="0" name=""/>
        <dsp:cNvSpPr/>
      </dsp:nvSpPr>
      <dsp:spPr>
        <a:xfrm>
          <a:off x="1352172" y="2921994"/>
          <a:ext cx="1038695" cy="692463"/>
        </a:xfrm>
        <a:prstGeom prst="roundRect">
          <a:avLst>
            <a:gd name="adj" fmla="val 10000"/>
          </a:avLst>
        </a:prstGeom>
        <a:solidFill>
          <a:srgbClr val="118FCF">
            <a:lumMod val="40000"/>
            <a:lumOff val="60000"/>
          </a:srgbClr>
        </a:solidFill>
        <a:ln w="12700" cap="flat" cmpd="sng" algn="ctr">
          <a:solidFill>
            <a:srgbClr val="B24600">
              <a:shade val="50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rtlCol="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CA" sz="1200" kern="0" dirty="0">
              <a:solidFill>
                <a:srgbClr val="000000"/>
              </a:solidFill>
              <a:latin typeface="Calibri" panose="020F0502020204030204"/>
              <a:ea typeface="+mn-ea"/>
              <a:cs typeface="+mn-cs"/>
            </a:rPr>
            <a:t>Level 3 </a:t>
          </a:r>
          <a:r>
            <a:rPr lang="en-CA" sz="1200" kern="0">
              <a:solidFill>
                <a:srgbClr val="000000"/>
              </a:solidFill>
              <a:latin typeface="Calibri" panose="020F0502020204030204"/>
              <a:ea typeface="+mn-ea"/>
              <a:cs typeface="+mn-cs"/>
            </a:rPr>
            <a:t>Process 1.1.2</a:t>
          </a:r>
          <a:endParaRPr lang="en-CA" sz="1200" kern="0" dirty="0">
            <a:solidFill>
              <a:srgbClr val="000000"/>
            </a:solidFill>
            <a:latin typeface="Calibri" panose="020F0502020204030204"/>
            <a:ea typeface="+mn-ea"/>
            <a:cs typeface="+mn-cs"/>
          </a:endParaRPr>
        </a:p>
      </dsp:txBody>
      <dsp:txXfrm>
        <a:off x="1372454" y="2942276"/>
        <a:ext cx="998131" cy="651899"/>
      </dsp:txXfrm>
    </dsp:sp>
    <dsp:sp modelId="{7106E025-EAF6-4DAD-9852-AACB7988C9BE}">
      <dsp:nvSpPr>
        <dsp:cNvPr id="0" name=""/>
        <dsp:cNvSpPr/>
      </dsp:nvSpPr>
      <dsp:spPr>
        <a:xfrm>
          <a:off x="1871520" y="2645008"/>
          <a:ext cx="1350304" cy="276985"/>
        </a:xfrm>
        <a:custGeom>
          <a:avLst/>
          <a:gdLst/>
          <a:ahLst/>
          <a:cxnLst/>
          <a:rect l="0" t="0" r="0" b="0"/>
          <a:pathLst>
            <a:path>
              <a:moveTo>
                <a:pt x="0" y="0"/>
              </a:moveTo>
              <a:lnTo>
                <a:pt x="0" y="138492"/>
              </a:lnTo>
              <a:lnTo>
                <a:pt x="1350304" y="138492"/>
              </a:lnTo>
              <a:lnTo>
                <a:pt x="1350304" y="276985"/>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72CCEB-84A6-46AF-BA03-0BD1E55D1FE2}">
      <dsp:nvSpPr>
        <dsp:cNvPr id="0" name=""/>
        <dsp:cNvSpPr/>
      </dsp:nvSpPr>
      <dsp:spPr>
        <a:xfrm>
          <a:off x="2702476" y="2921994"/>
          <a:ext cx="1038695" cy="692463"/>
        </a:xfrm>
        <a:prstGeom prst="roundRect">
          <a:avLst>
            <a:gd name="adj" fmla="val 10000"/>
          </a:avLst>
        </a:prstGeom>
        <a:solidFill>
          <a:srgbClr val="118FCF">
            <a:lumMod val="40000"/>
            <a:lumOff val="60000"/>
          </a:srgbClr>
        </a:solidFill>
        <a:ln w="12700" cap="flat" cmpd="sng" algn="ctr">
          <a:solidFill>
            <a:srgbClr val="B24600">
              <a:shade val="50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rtlCol="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CA" sz="1200" kern="0" dirty="0">
              <a:solidFill>
                <a:srgbClr val="000000"/>
              </a:solidFill>
              <a:latin typeface="Calibri" panose="020F0502020204030204"/>
              <a:ea typeface="+mn-ea"/>
              <a:cs typeface="+mn-cs"/>
            </a:rPr>
            <a:t>Level 3 </a:t>
          </a:r>
          <a:r>
            <a:rPr lang="en-CA" sz="1200" kern="0">
              <a:solidFill>
                <a:srgbClr val="000000"/>
              </a:solidFill>
              <a:latin typeface="Calibri" panose="020F0502020204030204"/>
              <a:ea typeface="+mn-ea"/>
              <a:cs typeface="+mn-cs"/>
            </a:rPr>
            <a:t>Process 1.1.3</a:t>
          </a:r>
          <a:endParaRPr lang="en-CA" sz="1200" kern="0" dirty="0">
            <a:solidFill>
              <a:srgbClr val="000000"/>
            </a:solidFill>
            <a:latin typeface="Calibri" panose="020F0502020204030204"/>
            <a:ea typeface="+mn-ea"/>
            <a:cs typeface="+mn-cs"/>
          </a:endParaRPr>
        </a:p>
      </dsp:txBody>
      <dsp:txXfrm>
        <a:off x="2722758" y="2942276"/>
        <a:ext cx="998131" cy="651899"/>
      </dsp:txXfrm>
    </dsp:sp>
    <dsp:sp modelId="{68C1C649-8544-4316-B728-4F6B800DE867}">
      <dsp:nvSpPr>
        <dsp:cNvPr id="0" name=""/>
        <dsp:cNvSpPr/>
      </dsp:nvSpPr>
      <dsp:spPr>
        <a:xfrm>
          <a:off x="3176104" y="1675559"/>
          <a:ext cx="91440" cy="276985"/>
        </a:xfrm>
        <a:custGeom>
          <a:avLst/>
          <a:gdLst/>
          <a:ahLst/>
          <a:cxnLst/>
          <a:rect l="0" t="0" r="0" b="0"/>
          <a:pathLst>
            <a:path>
              <a:moveTo>
                <a:pt x="45720" y="0"/>
              </a:moveTo>
              <a:lnTo>
                <a:pt x="45720" y="138492"/>
              </a:lnTo>
              <a:lnTo>
                <a:pt x="67283" y="138492"/>
              </a:lnTo>
              <a:lnTo>
                <a:pt x="67283" y="276985"/>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124307-17AC-4ECD-8767-8A2F440F1F59}">
      <dsp:nvSpPr>
        <dsp:cNvPr id="0" name=""/>
        <dsp:cNvSpPr/>
      </dsp:nvSpPr>
      <dsp:spPr>
        <a:xfrm>
          <a:off x="2724039" y="1952545"/>
          <a:ext cx="1038695" cy="692463"/>
        </a:xfrm>
        <a:prstGeom prst="roundRect">
          <a:avLst>
            <a:gd name="adj" fmla="val 10000"/>
          </a:avLst>
        </a:prstGeom>
        <a:solidFill>
          <a:srgbClr val="118FCF">
            <a:lumMod val="40000"/>
            <a:lumOff val="60000"/>
          </a:srgbClr>
        </a:solidFill>
        <a:ln w="12700" cap="flat" cmpd="sng" algn="ctr">
          <a:solidFill>
            <a:srgbClr val="B24600">
              <a:shade val="50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rtlCol="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CA" sz="1200" kern="0" dirty="0">
              <a:solidFill>
                <a:srgbClr val="000000"/>
              </a:solidFill>
              <a:latin typeface="Calibri" panose="020F0502020204030204"/>
              <a:ea typeface="+mn-ea"/>
              <a:cs typeface="+mn-cs"/>
            </a:rPr>
            <a:t>Level 2 Process (Value Stream Stage) 1.2</a:t>
          </a:r>
        </a:p>
      </dsp:txBody>
      <dsp:txXfrm>
        <a:off x="2744321" y="1972827"/>
        <a:ext cx="998131" cy="651899"/>
      </dsp:txXfrm>
    </dsp:sp>
    <dsp:sp modelId="{05539623-0D96-4A5E-8ADF-897DE97A998E}">
      <dsp:nvSpPr>
        <dsp:cNvPr id="0" name=""/>
        <dsp:cNvSpPr/>
      </dsp:nvSpPr>
      <dsp:spPr>
        <a:xfrm>
          <a:off x="3221824" y="1675559"/>
          <a:ext cx="1353960" cy="276985"/>
        </a:xfrm>
        <a:custGeom>
          <a:avLst/>
          <a:gdLst/>
          <a:ahLst/>
          <a:cxnLst/>
          <a:rect l="0" t="0" r="0" b="0"/>
          <a:pathLst>
            <a:path>
              <a:moveTo>
                <a:pt x="0" y="0"/>
              </a:moveTo>
              <a:lnTo>
                <a:pt x="0" y="138492"/>
              </a:lnTo>
              <a:lnTo>
                <a:pt x="1353960" y="138492"/>
              </a:lnTo>
              <a:lnTo>
                <a:pt x="1353960" y="276985"/>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7867EC-F16F-4A2B-A1F3-8AA40ED4A5C7}">
      <dsp:nvSpPr>
        <dsp:cNvPr id="0" name=""/>
        <dsp:cNvSpPr/>
      </dsp:nvSpPr>
      <dsp:spPr>
        <a:xfrm>
          <a:off x="4056436" y="1952545"/>
          <a:ext cx="1038695" cy="692463"/>
        </a:xfrm>
        <a:prstGeom prst="roundRect">
          <a:avLst>
            <a:gd name="adj" fmla="val 10000"/>
          </a:avLst>
        </a:prstGeom>
        <a:solidFill>
          <a:srgbClr val="118FCF">
            <a:lumMod val="40000"/>
            <a:lumOff val="60000"/>
          </a:srgbClr>
        </a:solidFill>
        <a:ln w="12700" cap="flat" cmpd="sng" algn="ctr">
          <a:solidFill>
            <a:srgbClr val="B24600">
              <a:shade val="50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rtlCol="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CA" sz="1200" kern="0" dirty="0">
              <a:solidFill>
                <a:srgbClr val="000000"/>
              </a:solidFill>
              <a:latin typeface="Calibri" panose="020F0502020204030204"/>
              <a:ea typeface="+mn-ea"/>
              <a:cs typeface="+mn-cs"/>
            </a:rPr>
            <a:t>Level 2 Process (Value Stream Stage) 1.3</a:t>
          </a:r>
        </a:p>
      </dsp:txBody>
      <dsp:txXfrm>
        <a:off x="4076718" y="1972827"/>
        <a:ext cx="998131" cy="651899"/>
      </dsp:txXfrm>
    </dsp:sp>
    <dsp:sp modelId="{0B4EED66-9925-4B1D-8619-10CABA2FCA53}">
      <dsp:nvSpPr>
        <dsp:cNvPr id="0" name=""/>
        <dsp:cNvSpPr/>
      </dsp:nvSpPr>
      <dsp:spPr>
        <a:xfrm>
          <a:off x="3896976" y="706110"/>
          <a:ext cx="675152" cy="276985"/>
        </a:xfrm>
        <a:custGeom>
          <a:avLst/>
          <a:gdLst/>
          <a:ahLst/>
          <a:cxnLst/>
          <a:rect l="0" t="0" r="0" b="0"/>
          <a:pathLst>
            <a:path>
              <a:moveTo>
                <a:pt x="0" y="0"/>
              </a:moveTo>
              <a:lnTo>
                <a:pt x="0" y="138492"/>
              </a:lnTo>
              <a:lnTo>
                <a:pt x="675152" y="138492"/>
              </a:lnTo>
              <a:lnTo>
                <a:pt x="675152" y="276985"/>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188868-25FF-4940-ACD8-8BD0610A11C3}">
      <dsp:nvSpPr>
        <dsp:cNvPr id="0" name=""/>
        <dsp:cNvSpPr/>
      </dsp:nvSpPr>
      <dsp:spPr>
        <a:xfrm>
          <a:off x="4052780" y="983096"/>
          <a:ext cx="1038695" cy="692463"/>
        </a:xfrm>
        <a:prstGeom prst="roundRect">
          <a:avLst>
            <a:gd name="adj" fmla="val 10000"/>
          </a:avLst>
        </a:prstGeom>
        <a:solidFill>
          <a:srgbClr val="118FCF">
            <a:lumMod val="40000"/>
            <a:lumOff val="60000"/>
          </a:srgbClr>
        </a:solidFill>
        <a:ln w="12700" cap="flat" cmpd="sng" algn="ctr">
          <a:solidFill>
            <a:srgbClr val="B24600">
              <a:shade val="50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rtlCol="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CA" sz="1200" kern="0" dirty="0">
              <a:solidFill>
                <a:srgbClr val="000000"/>
              </a:solidFill>
              <a:latin typeface="Calibri" panose="020F0502020204030204"/>
              <a:ea typeface="+mn-ea"/>
              <a:cs typeface="+mn-cs"/>
            </a:rPr>
            <a:t>Level1 Process (Value Stream) 2.0</a:t>
          </a:r>
        </a:p>
      </dsp:txBody>
      <dsp:txXfrm>
        <a:off x="4073062" y="1003378"/>
        <a:ext cx="998131" cy="651899"/>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619364"/>
          </a:xfrm>
          <a:prstGeom prst="rect">
            <a:avLst/>
          </a:prstGeom>
        </p:spPr>
        <p:txBody>
          <a:bodyPr vert="horz" lIns="112334" tIns="56167" rIns="112334" bIns="56167" rtlCol="0"/>
          <a:lstStyle>
            <a:lvl1pPr algn="l">
              <a:defRPr sz="1500"/>
            </a:lvl1pPr>
          </a:lstStyle>
          <a:p>
            <a:endParaRPr lang="en-US" dirty="0">
              <a:latin typeface="Arial Narrow" panose="020B0606020202030204" pitchFamily="34" charset="0"/>
            </a:endParaRPr>
          </a:p>
        </p:txBody>
      </p:sp>
      <p:sp>
        <p:nvSpPr>
          <p:cNvPr id="3" name="Date Placeholder 2"/>
          <p:cNvSpPr>
            <a:spLocks noGrp="1"/>
          </p:cNvSpPr>
          <p:nvPr>
            <p:ph type="dt" sz="quarter" idx="1"/>
          </p:nvPr>
        </p:nvSpPr>
        <p:spPr>
          <a:xfrm>
            <a:off x="4143587" y="0"/>
            <a:ext cx="3169920" cy="619364"/>
          </a:xfrm>
          <a:prstGeom prst="rect">
            <a:avLst/>
          </a:prstGeom>
        </p:spPr>
        <p:txBody>
          <a:bodyPr vert="horz" lIns="112334" tIns="56167" rIns="112334" bIns="56167" rtlCol="0"/>
          <a:lstStyle>
            <a:lvl1pPr algn="r">
              <a:defRPr sz="1500"/>
            </a:lvl1pPr>
          </a:lstStyle>
          <a:p>
            <a:fld id="{32E8455B-53D9-4B32-B77E-7E7E18621C26}" type="datetimeFigureOut">
              <a:rPr lang="en-US" smtClean="0">
                <a:latin typeface="Arial Narrow" panose="020B0606020202030204" pitchFamily="34" charset="0"/>
              </a:rPr>
              <a:t>11/30/2018</a:t>
            </a:fld>
            <a:endParaRPr lang="en-US" dirty="0">
              <a:latin typeface="Arial Narrow" panose="020B0606020202030204" pitchFamily="34" charset="0"/>
            </a:endParaRPr>
          </a:p>
        </p:txBody>
      </p:sp>
      <p:sp>
        <p:nvSpPr>
          <p:cNvPr id="4" name="Footer Placeholder 3"/>
          <p:cNvSpPr>
            <a:spLocks noGrp="1"/>
          </p:cNvSpPr>
          <p:nvPr>
            <p:ph type="ftr" sz="quarter" idx="2"/>
          </p:nvPr>
        </p:nvSpPr>
        <p:spPr>
          <a:xfrm>
            <a:off x="0" y="11725038"/>
            <a:ext cx="3169920" cy="619362"/>
          </a:xfrm>
          <a:prstGeom prst="rect">
            <a:avLst/>
          </a:prstGeom>
        </p:spPr>
        <p:txBody>
          <a:bodyPr vert="horz" lIns="112334" tIns="56167" rIns="112334" bIns="56167" rtlCol="0" anchor="b"/>
          <a:lstStyle>
            <a:lvl1pPr algn="l">
              <a:defRPr sz="1500"/>
            </a:lvl1pPr>
          </a:lstStyle>
          <a:p>
            <a:endParaRPr lang="en-US" dirty="0">
              <a:latin typeface="Arial Narrow" panose="020B0606020202030204" pitchFamily="34" charset="0"/>
            </a:endParaRPr>
          </a:p>
        </p:txBody>
      </p:sp>
      <p:sp>
        <p:nvSpPr>
          <p:cNvPr id="5" name="Slide Number Placeholder 4"/>
          <p:cNvSpPr>
            <a:spLocks noGrp="1"/>
          </p:cNvSpPr>
          <p:nvPr>
            <p:ph type="sldNum" sz="quarter" idx="3"/>
          </p:nvPr>
        </p:nvSpPr>
        <p:spPr>
          <a:xfrm>
            <a:off x="4143587" y="11725038"/>
            <a:ext cx="3169920" cy="619362"/>
          </a:xfrm>
          <a:prstGeom prst="rect">
            <a:avLst/>
          </a:prstGeom>
        </p:spPr>
        <p:txBody>
          <a:bodyPr vert="horz" lIns="112334" tIns="56167" rIns="112334" bIns="56167" rtlCol="0" anchor="b"/>
          <a:lstStyle>
            <a:lvl1pPr algn="r">
              <a:defRPr sz="1500"/>
            </a:lvl1pPr>
          </a:lstStyle>
          <a:p>
            <a:fld id="{3B61FCB9-0F10-4245-A0A2-69FBCD4913CB}" type="slidenum">
              <a:rPr lang="en-US" smtClean="0">
                <a:latin typeface="Arial Narrow" panose="020B0606020202030204" pitchFamily="34" charset="0"/>
              </a:rPr>
              <a:t>‹#›</a:t>
            </a:fld>
            <a:endParaRPr lang="en-US" dirty="0">
              <a:latin typeface="Arial Narrow" panose="020B0606020202030204" pitchFamily="34" charset="0"/>
            </a:endParaRPr>
          </a:p>
        </p:txBody>
      </p:sp>
    </p:spTree>
    <p:extLst>
      <p:ext uri="{BB962C8B-B14F-4D97-AF65-F5344CB8AC3E}">
        <p14:creationId xmlns:p14="http://schemas.microsoft.com/office/powerpoint/2010/main" val="410829621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520" units="cm"/>
          <inkml:channel name="Y" type="integer" max="1984" units="cm"/>
          <inkml:channel name="T" type="integer" max="2.14748E9" units="dev"/>
        </inkml:traceFormat>
        <inkml:channelProperties>
          <inkml:channelProperty channel="X" name="resolution" value="127.53623" units="1/cm"/>
          <inkml:channelProperty channel="Y" name="resolution" value="128" units="1/cm"/>
          <inkml:channelProperty channel="T" name="resolution" value="1" units="1/dev"/>
        </inkml:channelProperties>
      </inkml:inkSource>
      <inkml:timestamp xml:id="ts0" timeString="2018-10-27T18:23:33.052"/>
    </inkml:context>
    <inkml:brush xml:id="br0">
      <inkml:brushProperty name="width" value="0.21167" units="cm"/>
      <inkml:brushProperty name="height" value="0.21167" units="cm"/>
      <inkml:brushProperty name="color" value="#FFFFFF"/>
      <inkml:brushProperty name="fitToCurve" value="1"/>
    </inkml:brush>
  </inkml:definitions>
  <inkml:trace contextRef="#ctx0" brushRef="#br0">258 1873 0,'0'0'16,"0"0"-16,0 0 15,0 0 1,0 0-16,0 0 16,0 0-16,0 0 15,-8-16-15,8 0 16,0-8-16,0-1 16,0 1-1,8-8-15,0 0 16,0 0-16,0 0 15,0-8-15,-8-1 16,0 1-16,-8 8 16,0 0-1,-8-8-15,0-1 16,8-7-16,0 0 16,0-8-16,0-1 15,0 1-15,0 0 16,-1 16-1,1 8-15,0-9 16,0-7-16,0 8 16,0 0-16,0-17 15,0 1-15,-8 0 16,8 0 0,0 7-16,-8 9 15,8 8-15,0-8 16,8 8-16,-8-8 15,0-9-15,8 9 16,-8 0 0,-1 0-16,1 0 15,8 7-15,0 9 16,0 0-16,0 8 16,-8 0-1,8 0-15,0 8 16,0 0-16,0 8 15,0 0-15,0 0 16,0 0-16,0 0 16,0 0-1,0 0-15,0 0 16,0 0-16,0 0 16,0 0-16,0 0 15,0 0-15,0 0 16,0 8-1,0 8-15,0 24 16,0-8-16,0 8 16,0-7-16,0-9 15,-8 8-15,0-8 16,8-24 0</inkml:trace>
</inkml:ink>
</file>

<file path=ppt/ink/ink2.xml><?xml version="1.0" encoding="utf-8"?>
<inkml:ink xmlns:inkml="http://www.w3.org/2003/InkML">
  <inkml:definitions>
    <inkml:context xml:id="ctx0">
      <inkml:inkSource xml:id="inkSrc0">
        <inkml:traceFormat>
          <inkml:channel name="X" type="integer" max="3520" units="cm"/>
          <inkml:channel name="Y" type="integer" max="1984" units="cm"/>
          <inkml:channel name="T" type="integer" max="2.14748E9" units="dev"/>
        </inkml:traceFormat>
        <inkml:channelProperties>
          <inkml:channelProperty channel="X" name="resolution" value="127.53623" units="1/cm"/>
          <inkml:channelProperty channel="Y" name="resolution" value="128" units="1/cm"/>
          <inkml:channelProperty channel="T" name="resolution" value="1" units="1/dev"/>
        </inkml:channelProperties>
      </inkml:inkSource>
      <inkml:timestamp xml:id="ts0" timeString="2018-10-27T18:24:33.980"/>
    </inkml:context>
    <inkml:brush xml:id="br0">
      <inkml:brushProperty name="width" value="0.21167" units="cm"/>
      <inkml:brushProperty name="height" value="0.21167" units="cm"/>
      <inkml:brushProperty name="color" value="#FFFFFF"/>
      <inkml:brushProperty name="fitToCurve" value="1"/>
    </inkml:brush>
  </inkml:definitions>
  <inkml:trace contextRef="#ctx0" brushRef="#br0">0 0 0,'0'0'16,"16"32"-16,8 32 15,-24-64-15,0 0 16,0 0-1</inkml:trace>
</inkml:ink>
</file>

<file path=ppt/ink/ink3.xml><?xml version="1.0" encoding="utf-8"?>
<inkml:ink xmlns:inkml="http://www.w3.org/2003/InkML">
  <inkml:definitions>
    <inkml:context xml:id="ctx0">
      <inkml:inkSource xml:id="inkSrc0">
        <inkml:traceFormat>
          <inkml:channel name="X" type="integer" max="3520" units="cm"/>
          <inkml:channel name="Y" type="integer" max="1984" units="cm"/>
          <inkml:channel name="T" type="integer" max="2.14748E9" units="dev"/>
        </inkml:traceFormat>
        <inkml:channelProperties>
          <inkml:channelProperty channel="X" name="resolution" value="127.53623" units="1/cm"/>
          <inkml:channelProperty channel="Y" name="resolution" value="128" units="1/cm"/>
          <inkml:channelProperty channel="T" name="resolution" value="1" units="1/dev"/>
        </inkml:channelProperties>
      </inkml:inkSource>
      <inkml:timestamp xml:id="ts0" timeString="2018-10-27T18:24:54.186"/>
    </inkml:context>
    <inkml:brush xml:id="br0">
      <inkml:brushProperty name="width" value="0.21167" units="cm"/>
      <inkml:brushProperty name="height" value="0.21167" units="cm"/>
      <inkml:brushProperty name="color" value="#FFFFFF"/>
      <inkml:brushProperty name="fitToCurve" value="1"/>
    </inkml:brush>
  </inkml:definitions>
  <inkml:trace contextRef="#ctx0" brushRef="#br0">0 0 0,'0'0'16,"0"0"-16,0 0 15,0 0-15,0 0 16,0 8-16,0 0 16,0 0-16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619364"/>
          </a:xfrm>
          <a:prstGeom prst="rect">
            <a:avLst/>
          </a:prstGeom>
        </p:spPr>
        <p:txBody>
          <a:bodyPr vert="horz" lIns="112334" tIns="56167" rIns="112334" bIns="56167" rtlCol="0"/>
          <a:lstStyle>
            <a:lvl1pPr algn="l">
              <a:defRPr sz="1500">
                <a:latin typeface="Arial Narrow" panose="020B0606020202030204" pitchFamily="34" charset="0"/>
              </a:defRPr>
            </a:lvl1pPr>
          </a:lstStyle>
          <a:p>
            <a:endParaRPr lang="en-US" dirty="0"/>
          </a:p>
        </p:txBody>
      </p:sp>
      <p:sp>
        <p:nvSpPr>
          <p:cNvPr id="3" name="Date Placeholder 2"/>
          <p:cNvSpPr>
            <a:spLocks noGrp="1"/>
          </p:cNvSpPr>
          <p:nvPr>
            <p:ph type="dt" idx="1"/>
          </p:nvPr>
        </p:nvSpPr>
        <p:spPr>
          <a:xfrm>
            <a:off x="4143587" y="0"/>
            <a:ext cx="3169920" cy="619364"/>
          </a:xfrm>
          <a:prstGeom prst="rect">
            <a:avLst/>
          </a:prstGeom>
        </p:spPr>
        <p:txBody>
          <a:bodyPr vert="horz" lIns="112334" tIns="56167" rIns="112334" bIns="56167" rtlCol="0"/>
          <a:lstStyle>
            <a:lvl1pPr algn="r">
              <a:defRPr sz="1500">
                <a:latin typeface="Arial Narrow" panose="020B0606020202030204" pitchFamily="34" charset="0"/>
              </a:defRPr>
            </a:lvl1pPr>
          </a:lstStyle>
          <a:p>
            <a:fld id="{F1EC0025-84E0-4622-B84A-76A80A733ECE}" type="datetimeFigureOut">
              <a:rPr lang="en-US" smtClean="0"/>
              <a:pPr/>
              <a:t>11/30/2018</a:t>
            </a:fld>
            <a:endParaRPr lang="en-US" dirty="0"/>
          </a:p>
        </p:txBody>
      </p:sp>
      <p:sp>
        <p:nvSpPr>
          <p:cNvPr id="4" name="Slide Image Placeholder 3"/>
          <p:cNvSpPr>
            <a:spLocks noGrp="1" noRot="1" noChangeAspect="1"/>
          </p:cNvSpPr>
          <p:nvPr>
            <p:ph type="sldImg" idx="2"/>
          </p:nvPr>
        </p:nvSpPr>
        <p:spPr>
          <a:xfrm>
            <a:off x="-44450" y="1543050"/>
            <a:ext cx="7404100" cy="4165600"/>
          </a:xfrm>
          <a:prstGeom prst="rect">
            <a:avLst/>
          </a:prstGeom>
          <a:noFill/>
          <a:ln w="12700">
            <a:solidFill>
              <a:prstClr val="black"/>
            </a:solidFill>
          </a:ln>
        </p:spPr>
        <p:txBody>
          <a:bodyPr vert="horz" lIns="112334" tIns="56167" rIns="112334" bIns="56167" rtlCol="0" anchor="ctr"/>
          <a:lstStyle/>
          <a:p>
            <a:endParaRPr lang="en-US" dirty="0"/>
          </a:p>
        </p:txBody>
      </p:sp>
      <p:sp>
        <p:nvSpPr>
          <p:cNvPr id="5" name="Notes Placeholder 4"/>
          <p:cNvSpPr>
            <a:spLocks noGrp="1"/>
          </p:cNvSpPr>
          <p:nvPr>
            <p:ph type="body" sz="quarter" idx="3"/>
          </p:nvPr>
        </p:nvSpPr>
        <p:spPr>
          <a:xfrm>
            <a:off x="731520" y="5940742"/>
            <a:ext cx="5852160" cy="4860608"/>
          </a:xfrm>
          <a:prstGeom prst="rect">
            <a:avLst/>
          </a:prstGeom>
        </p:spPr>
        <p:txBody>
          <a:bodyPr vert="horz" lIns="112334" tIns="56167" rIns="112334" bIns="56167"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11725038"/>
            <a:ext cx="3169920" cy="619362"/>
          </a:xfrm>
          <a:prstGeom prst="rect">
            <a:avLst/>
          </a:prstGeom>
        </p:spPr>
        <p:txBody>
          <a:bodyPr vert="horz" lIns="112334" tIns="56167" rIns="112334" bIns="56167" rtlCol="0" anchor="b"/>
          <a:lstStyle>
            <a:lvl1pPr algn="l">
              <a:defRPr sz="1500">
                <a:latin typeface="Arial Narrow" panose="020B0606020202030204" pitchFamily="34" charset="0"/>
              </a:defRPr>
            </a:lvl1pPr>
          </a:lstStyle>
          <a:p>
            <a:endParaRPr lang="en-US" dirty="0"/>
          </a:p>
        </p:txBody>
      </p:sp>
      <p:sp>
        <p:nvSpPr>
          <p:cNvPr id="7" name="Slide Number Placeholder 6"/>
          <p:cNvSpPr>
            <a:spLocks noGrp="1"/>
          </p:cNvSpPr>
          <p:nvPr>
            <p:ph type="sldNum" sz="quarter" idx="5"/>
          </p:nvPr>
        </p:nvSpPr>
        <p:spPr>
          <a:xfrm>
            <a:off x="4143587" y="11725038"/>
            <a:ext cx="3169920" cy="619362"/>
          </a:xfrm>
          <a:prstGeom prst="rect">
            <a:avLst/>
          </a:prstGeom>
        </p:spPr>
        <p:txBody>
          <a:bodyPr vert="horz" lIns="112334" tIns="56167" rIns="112334" bIns="56167" rtlCol="0" anchor="b"/>
          <a:lstStyle>
            <a:lvl1pPr algn="r">
              <a:defRPr sz="1500">
                <a:latin typeface="Arial Narrow" panose="020B0606020202030204" pitchFamily="34" charset="0"/>
              </a:defRPr>
            </a:lvl1pPr>
          </a:lstStyle>
          <a:p>
            <a:fld id="{C99F2A00-BE8E-4CC2-8090-5D4D31802DD3}" type="slidenum">
              <a:rPr lang="en-US" smtClean="0"/>
              <a:pPr/>
              <a:t>‹#›</a:t>
            </a:fld>
            <a:endParaRPr lang="en-US" dirty="0"/>
          </a:p>
        </p:txBody>
      </p:sp>
    </p:spTree>
    <p:extLst>
      <p:ext uri="{BB962C8B-B14F-4D97-AF65-F5344CB8AC3E}">
        <p14:creationId xmlns:p14="http://schemas.microsoft.com/office/powerpoint/2010/main" val="3208190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Narrow" panose="020B0606020202030204" pitchFamily="34" charset="0"/>
        <a:ea typeface="+mn-ea"/>
        <a:cs typeface="+mn-cs"/>
      </a:defRPr>
    </a:lvl1pPr>
    <a:lvl2pPr marL="457200" algn="l" defTabSz="914400" rtl="0" eaLnBrk="1" latinLnBrk="0" hangingPunct="1">
      <a:defRPr sz="1200" kern="1200">
        <a:solidFill>
          <a:schemeClr val="tx1"/>
        </a:solidFill>
        <a:latin typeface="Arial Narrow" panose="020B0606020202030204" pitchFamily="34" charset="0"/>
        <a:ea typeface="+mn-ea"/>
        <a:cs typeface="+mn-cs"/>
      </a:defRPr>
    </a:lvl2pPr>
    <a:lvl3pPr marL="914400" algn="l" defTabSz="914400" rtl="0" eaLnBrk="1" latinLnBrk="0" hangingPunct="1">
      <a:defRPr sz="1200" kern="1200">
        <a:solidFill>
          <a:schemeClr val="tx1"/>
        </a:solidFill>
        <a:latin typeface="Arial Narrow" panose="020B0606020202030204" pitchFamily="34" charset="0"/>
        <a:ea typeface="+mn-ea"/>
        <a:cs typeface="+mn-cs"/>
      </a:defRPr>
    </a:lvl3pPr>
    <a:lvl4pPr marL="1371600" algn="l" defTabSz="914400" rtl="0" eaLnBrk="1" latinLnBrk="0" hangingPunct="1">
      <a:defRPr sz="1200" kern="1200">
        <a:solidFill>
          <a:schemeClr val="tx1"/>
        </a:solidFill>
        <a:latin typeface="Arial Narrow" panose="020B0606020202030204" pitchFamily="34" charset="0"/>
        <a:ea typeface="+mn-ea"/>
        <a:cs typeface="+mn-cs"/>
      </a:defRPr>
    </a:lvl4pPr>
    <a:lvl5pPr marL="1828800" algn="l" defTabSz="914400" rtl="0" eaLnBrk="1" latinLnBrk="0" hangingPunct="1">
      <a:defRPr sz="1200" kern="1200">
        <a:solidFill>
          <a:schemeClr val="tx1"/>
        </a:solidFill>
        <a:latin typeface="Arial Narrow" panose="020B0606020202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a:t>
            </a:r>
          </a:p>
          <a:p>
            <a:r>
              <a:rPr lang="en-US" dirty="0"/>
              <a:t>Raise your hand if you have a manager…keep your hand if you like working with your manager AND your managers manager.</a:t>
            </a:r>
          </a:p>
          <a:p>
            <a:r>
              <a:rPr lang="en-US" dirty="0"/>
              <a:t>Studies show that in majority people leave companies because they do not like/can’t stand their managers.</a:t>
            </a:r>
          </a:p>
          <a:p>
            <a:endParaRPr lang="en-US" dirty="0"/>
          </a:p>
          <a:p>
            <a:r>
              <a:rPr lang="en-US" dirty="0"/>
              <a:t>My name is Sasha Aganova, I am a partner at the consulting firm called Process Renewal Group. We provide</a:t>
            </a:r>
            <a:r>
              <a:rPr lang="en-US" baseline="0" dirty="0"/>
              <a:t> our expertise to organizations that are looking for the ways to organize their work better. From process improvement, translating what strategy change mean and how it impacts the organization, to ERP implementations. We did 100’s of projects arounds the world. We know the change is complex, it has a lot of components, and  the reason I got attracted to self management, is that I can see how self managed organizations are able to overcome a lot of hurtles that Traditional organizations have long struggled with.</a:t>
            </a:r>
          </a:p>
        </p:txBody>
      </p:sp>
      <p:sp>
        <p:nvSpPr>
          <p:cNvPr id="4" name="Slide Number Placeholder 3"/>
          <p:cNvSpPr>
            <a:spLocks noGrp="1"/>
          </p:cNvSpPr>
          <p:nvPr>
            <p:ph type="sldNum" sz="quarter" idx="10"/>
          </p:nvPr>
        </p:nvSpPr>
        <p:spPr/>
        <p:txBody>
          <a:bodyPr/>
          <a:lstStyle/>
          <a:p>
            <a:fld id="{C99F2A00-BE8E-4CC2-8090-5D4D31802DD3}" type="slidenum">
              <a:rPr lang="en-US" smtClean="0"/>
              <a:t>1</a:t>
            </a:fld>
            <a:endParaRPr lang="en-US"/>
          </a:p>
        </p:txBody>
      </p:sp>
    </p:spTree>
    <p:extLst>
      <p:ext uri="{BB962C8B-B14F-4D97-AF65-F5344CB8AC3E}">
        <p14:creationId xmlns:p14="http://schemas.microsoft.com/office/powerpoint/2010/main" val="2591728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Now I will shift our discussion to employee engagement.. </a:t>
            </a:r>
          </a:p>
          <a:p>
            <a:endParaRPr lang="en-CA" dirty="0"/>
          </a:p>
          <a:p>
            <a:r>
              <a:rPr lang="en-CA" dirty="0"/>
              <a:t>I am sure you have been a part of groups (organisation, community, group of relatives(getting ready for vacation, like</a:t>
            </a:r>
            <a:r>
              <a:rPr lang="en-CA" baseline="0" dirty="0"/>
              <a:t> mine with mainly type A personalities</a:t>
            </a:r>
            <a:r>
              <a:rPr lang="en-CA" dirty="0"/>
              <a:t>)…descriptions</a:t>
            </a:r>
            <a:r>
              <a:rPr lang="en-CA" baseline="0" dirty="0"/>
              <a:t> like: disorganised, dysfunctional come to mind.</a:t>
            </a:r>
          </a:p>
          <a:p>
            <a:r>
              <a:rPr lang="en-CA" baseline="0" dirty="0"/>
              <a:t>There is a famous quote from Erich Fromm….&lt;read it&gt;</a:t>
            </a:r>
          </a:p>
          <a:p>
            <a:endParaRPr lang="en-CA" dirty="0"/>
          </a:p>
          <a:p>
            <a:r>
              <a:rPr lang="en-CA" dirty="0"/>
              <a:t>constructive rebels</a:t>
            </a:r>
            <a:r>
              <a:rPr lang="en-CA" baseline="0" dirty="0"/>
              <a:t> need the structure</a:t>
            </a:r>
          </a:p>
          <a:p>
            <a:endParaRPr lang="en-CA" dirty="0"/>
          </a:p>
          <a:p>
            <a:r>
              <a:rPr lang="en-CA" dirty="0"/>
              <a:t>It is easier for everyone (and the Engagement Surveys show that very clearly) when there is clear understanding of the processes,</a:t>
            </a:r>
            <a:r>
              <a:rPr lang="en-CA" baseline="0" dirty="0"/>
              <a:t> roles and responsibilities, decision-making authorities.</a:t>
            </a:r>
          </a:p>
          <a:p>
            <a:endParaRPr lang="en-CA" dirty="0"/>
          </a:p>
          <a:p>
            <a:r>
              <a:rPr lang="en-CA" baseline="0" dirty="0"/>
              <a:t>You have to have clear boundaries and knowledge of how the boundary conditions connect to everything else. The goal of </a:t>
            </a:r>
            <a:r>
              <a:rPr lang="en-CA" dirty="0"/>
              <a:t>Business Architecture is to achieve exactly that.</a:t>
            </a:r>
            <a:r>
              <a:rPr lang="en-CA" baseline="0" dirty="0"/>
              <a:t> </a:t>
            </a:r>
            <a:endParaRPr lang="en-CA" dirty="0"/>
          </a:p>
        </p:txBody>
      </p:sp>
      <p:sp>
        <p:nvSpPr>
          <p:cNvPr id="4" name="Slide Number Placeholder 3"/>
          <p:cNvSpPr>
            <a:spLocks noGrp="1"/>
          </p:cNvSpPr>
          <p:nvPr>
            <p:ph type="sldNum" sz="quarter" idx="10"/>
          </p:nvPr>
        </p:nvSpPr>
        <p:spPr/>
        <p:txBody>
          <a:bodyPr/>
          <a:lstStyle/>
          <a:p>
            <a:fld id="{4B33D1B1-7E59-40EB-AFAB-4870D7D088A5}" type="slidenum">
              <a:rPr lang="en-US" smtClean="0"/>
              <a:t>31</a:t>
            </a:fld>
            <a:endParaRPr lang="en-US"/>
          </a:p>
        </p:txBody>
      </p:sp>
    </p:spTree>
    <p:extLst>
      <p:ext uri="{BB962C8B-B14F-4D97-AF65-F5344CB8AC3E}">
        <p14:creationId xmlns:p14="http://schemas.microsoft.com/office/powerpoint/2010/main" val="3393034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a:spLocks noGrp="1" noChangeArrowheads="1"/>
          </p:cNvSpPr>
          <p:nvPr>
            <p:ph type="sldNum" sz="quarter" idx="5"/>
          </p:nvPr>
        </p:nvSpPr>
        <p:spPr>
          <a:noFill/>
        </p:spPr>
        <p:txBody>
          <a:bodyPr/>
          <a:lstStyle>
            <a:lvl1pPr defTabSz="1187593">
              <a:defRPr sz="2900">
                <a:solidFill>
                  <a:schemeClr val="tx1"/>
                </a:solidFill>
                <a:latin typeface="Times" pitchFamily="18" charset="0"/>
              </a:defRPr>
            </a:lvl1pPr>
            <a:lvl2pPr marL="912632" indent="-351013" defTabSz="1187593">
              <a:defRPr sz="2900">
                <a:solidFill>
                  <a:schemeClr val="tx1"/>
                </a:solidFill>
                <a:latin typeface="Times" pitchFamily="18" charset="0"/>
              </a:defRPr>
            </a:lvl2pPr>
            <a:lvl3pPr marL="1404050" indent="-280811" defTabSz="1187593">
              <a:defRPr sz="2900">
                <a:solidFill>
                  <a:schemeClr val="tx1"/>
                </a:solidFill>
                <a:latin typeface="Times" pitchFamily="18" charset="0"/>
              </a:defRPr>
            </a:lvl3pPr>
            <a:lvl4pPr marL="1965670" indent="-280811" defTabSz="1187593">
              <a:defRPr sz="2900">
                <a:solidFill>
                  <a:schemeClr val="tx1"/>
                </a:solidFill>
                <a:latin typeface="Times" pitchFamily="18" charset="0"/>
              </a:defRPr>
            </a:lvl4pPr>
            <a:lvl5pPr marL="2527291" indent="-280811" defTabSz="1187593">
              <a:defRPr sz="2900">
                <a:solidFill>
                  <a:schemeClr val="tx1"/>
                </a:solidFill>
                <a:latin typeface="Times" pitchFamily="18" charset="0"/>
              </a:defRPr>
            </a:lvl5pPr>
            <a:lvl6pPr marL="3088911" indent="-280811" defTabSz="1187593" eaLnBrk="0" fontAlgn="base" hangingPunct="0">
              <a:spcBef>
                <a:spcPct val="0"/>
              </a:spcBef>
              <a:spcAft>
                <a:spcPct val="0"/>
              </a:spcAft>
              <a:defRPr sz="2900">
                <a:solidFill>
                  <a:schemeClr val="tx1"/>
                </a:solidFill>
                <a:latin typeface="Times" pitchFamily="18" charset="0"/>
              </a:defRPr>
            </a:lvl6pPr>
            <a:lvl7pPr marL="3650532" indent="-280811" defTabSz="1187593" eaLnBrk="0" fontAlgn="base" hangingPunct="0">
              <a:spcBef>
                <a:spcPct val="0"/>
              </a:spcBef>
              <a:spcAft>
                <a:spcPct val="0"/>
              </a:spcAft>
              <a:defRPr sz="2900">
                <a:solidFill>
                  <a:schemeClr val="tx1"/>
                </a:solidFill>
                <a:latin typeface="Times" pitchFamily="18" charset="0"/>
              </a:defRPr>
            </a:lvl7pPr>
            <a:lvl8pPr marL="4212151" indent="-280811" defTabSz="1187593" eaLnBrk="0" fontAlgn="base" hangingPunct="0">
              <a:spcBef>
                <a:spcPct val="0"/>
              </a:spcBef>
              <a:spcAft>
                <a:spcPct val="0"/>
              </a:spcAft>
              <a:defRPr sz="2900">
                <a:solidFill>
                  <a:schemeClr val="tx1"/>
                </a:solidFill>
                <a:latin typeface="Times" pitchFamily="18" charset="0"/>
              </a:defRPr>
            </a:lvl8pPr>
            <a:lvl9pPr marL="4773772" indent="-280811" defTabSz="1187593" eaLnBrk="0" fontAlgn="base" hangingPunct="0">
              <a:spcBef>
                <a:spcPct val="0"/>
              </a:spcBef>
              <a:spcAft>
                <a:spcPct val="0"/>
              </a:spcAft>
              <a:defRPr sz="2900">
                <a:solidFill>
                  <a:schemeClr val="tx1"/>
                </a:solidFill>
                <a:latin typeface="Times" pitchFamily="18" charset="0"/>
              </a:defRPr>
            </a:lvl9pPr>
          </a:lstStyle>
          <a:p>
            <a:fld id="{658C5A71-28A0-44F0-BB21-797F549D2D1E}" type="slidenum">
              <a:rPr lang="en-US" altLang="en-US" sz="1600">
                <a:solidFill>
                  <a:prstClr val="black"/>
                </a:solidFill>
                <a:latin typeface="Arial" charset="0"/>
              </a:rPr>
              <a:pPr/>
              <a:t>2</a:t>
            </a:fld>
            <a:endParaRPr lang="en-US" altLang="en-US" sz="1600">
              <a:solidFill>
                <a:prstClr val="black"/>
              </a:solidFill>
              <a:latin typeface="Arial" charset="0"/>
            </a:endParaRPr>
          </a:p>
        </p:txBody>
      </p:sp>
      <p:sp>
        <p:nvSpPr>
          <p:cNvPr id="317443" name="Rectangle 2"/>
          <p:cNvSpPr>
            <a:spLocks noGrp="1" noRot="1" noChangeAspect="1" noChangeArrowheads="1" noTextEdit="1"/>
          </p:cNvSpPr>
          <p:nvPr>
            <p:ph type="sldImg"/>
          </p:nvPr>
        </p:nvSpPr>
        <p:spPr>
          <a:xfrm>
            <a:off x="-820738" y="1036638"/>
            <a:ext cx="9213851" cy="5183187"/>
          </a:xfrm>
          <a:ln/>
        </p:spPr>
      </p:sp>
      <p:sp>
        <p:nvSpPr>
          <p:cNvPr id="317444" name="Rectangle 3"/>
          <p:cNvSpPr>
            <a:spLocks noGrp="1" noChangeArrowheads="1"/>
          </p:cNvSpPr>
          <p:nvPr>
            <p:ph type="body" idx="1"/>
          </p:nvPr>
        </p:nvSpPr>
        <p:spPr>
          <a:noFill/>
        </p:spPr>
        <p:txBody>
          <a:bodyPr/>
          <a:lstStyle/>
          <a:p>
            <a:pPr eaLnBrk="1" hangingPunct="1"/>
            <a:r>
              <a:rPr lang="en-US" altLang="en-US"/>
              <a:t>Pass over this without comment</a:t>
            </a:r>
          </a:p>
        </p:txBody>
      </p:sp>
    </p:spTree>
    <p:extLst>
      <p:ext uri="{BB962C8B-B14F-4D97-AF65-F5344CB8AC3E}">
        <p14:creationId xmlns:p14="http://schemas.microsoft.com/office/powerpoint/2010/main" val="40399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“True Business Agility” is the ability to modify dynamically the concepts and structures of the business itself for maintaining relevance in the context of a dynamically changing, complex and uncertain operational environment.</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6</a:t>
            </a:fld>
            <a:endParaRPr lang="en-US" dirty="0"/>
          </a:p>
        </p:txBody>
      </p:sp>
    </p:spTree>
    <p:extLst>
      <p:ext uri="{BB962C8B-B14F-4D97-AF65-F5344CB8AC3E}">
        <p14:creationId xmlns:p14="http://schemas.microsoft.com/office/powerpoint/2010/main" val="1682565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2200" y="2135188"/>
            <a:ext cx="10237788" cy="5759450"/>
          </a:xfrm>
        </p:spPr>
      </p:sp>
      <p:sp>
        <p:nvSpPr>
          <p:cNvPr id="3" name="Notes Placeholder 2"/>
          <p:cNvSpPr>
            <a:spLocks noGrp="1"/>
          </p:cNvSpPr>
          <p:nvPr>
            <p:ph type="body" idx="1"/>
          </p:nvPr>
        </p:nvSpPr>
        <p:spPr>
          <a:xfrm>
            <a:off x="805568" y="8111568"/>
            <a:ext cx="6441012" cy="7682403"/>
          </a:xfrm>
          <a:prstGeom prst="rect">
            <a:avLst/>
          </a:prstGeom>
        </p:spPr>
        <p:txBody>
          <a:bodyPr/>
          <a:lstStyle/>
          <a:p>
            <a:r>
              <a:rPr lang="en-US" dirty="0"/>
              <a:t>Nirvana!!!</a:t>
            </a:r>
          </a:p>
          <a:p>
            <a:endParaRPr lang="en-US" dirty="0"/>
          </a:p>
          <a:p>
            <a:r>
              <a:rPr lang="en-US" dirty="0"/>
              <a:t>Ability to deliver the capability to enable organization to change quickly and effectively.</a:t>
            </a:r>
          </a:p>
          <a:p>
            <a:r>
              <a:rPr lang="en-US" dirty="0"/>
              <a:t>You will be more successful in delivering the results of your projects and programs. As a result you are recognized as a expert beyond IT organization, you are essential resource for the Business.</a:t>
            </a:r>
          </a:p>
          <a:p>
            <a:endParaRPr lang="en-US" dirty="0"/>
          </a:p>
          <a:p>
            <a:r>
              <a:rPr lang="en-US" dirty="0"/>
              <a:t>We have Rapid Change environments, Business Solutions evolve much easier. </a:t>
            </a:r>
          </a:p>
          <a:p>
            <a:r>
              <a:rPr lang="en-US" dirty="0"/>
              <a:t>Delivers the appropriate Product and Services to the marketplace, it delivers them faster and delivered in a supportive cultural environment when they go to market in the way that they suppose to.</a:t>
            </a:r>
          </a:p>
          <a:p>
            <a:r>
              <a:rPr lang="en-US" dirty="0"/>
              <a:t>Develop environments that assume that enable variation and change.</a:t>
            </a:r>
          </a:p>
          <a:p>
            <a:endParaRPr lang="en-US" dirty="0"/>
          </a:p>
          <a:p>
            <a:pPr defTabSz="1515561">
              <a:defRPr/>
            </a:pPr>
            <a:r>
              <a:rPr lang="en-CA" b="1" dirty="0"/>
              <a:t>Ultimate goal for optimum culture: </a:t>
            </a:r>
            <a:r>
              <a:rPr lang="en-CA" dirty="0"/>
              <a:t>Cultural efficiency (not effectiveness) Proactively making things better, feel empowered to collaborate, documentation is continuously updated (to have the record to be able) if up-to-date documentation is not in place means that the culture is not optimal; however if it is in place does not mean the culture is there.</a:t>
            </a:r>
          </a:p>
          <a:p>
            <a:pPr defTabSz="1515561">
              <a:defRPr/>
            </a:pPr>
            <a:endParaRPr lang="en-CA" dirty="0"/>
          </a:p>
          <a:p>
            <a:pPr defTabSz="1515561">
              <a:defRPr/>
            </a:pPr>
            <a:r>
              <a:rPr lang="en-CA" dirty="0"/>
              <a:t>Traditional way is to identify opportunity for product, service and capability uniquely for that service or product. For a very narrow product line.</a:t>
            </a:r>
          </a:p>
          <a:p>
            <a:pPr defTabSz="1515561">
              <a:defRPr/>
            </a:pPr>
            <a:r>
              <a:rPr lang="en-CA" dirty="0"/>
              <a:t>Now when we have shorter time to market we have to continue improving, enhancing, innovative. Business as usual does not exist anymore.</a:t>
            </a:r>
          </a:p>
          <a:p>
            <a:endParaRPr lang="en-US" dirty="0"/>
          </a:p>
        </p:txBody>
      </p:sp>
      <p:sp>
        <p:nvSpPr>
          <p:cNvPr id="4" name="Slide Number Placeholder 3"/>
          <p:cNvSpPr>
            <a:spLocks noGrp="1"/>
          </p:cNvSpPr>
          <p:nvPr>
            <p:ph type="sldNum" sz="quarter" idx="10"/>
          </p:nvPr>
        </p:nvSpPr>
        <p:spPr>
          <a:xfrm>
            <a:off x="4560784" y="16220297"/>
            <a:ext cx="3489609" cy="852660"/>
          </a:xfrm>
          <a:prstGeom prst="rect">
            <a:avLst/>
          </a:prstGeom>
        </p:spPr>
        <p:txBody>
          <a:bodyPr/>
          <a:lstStyle/>
          <a:p>
            <a:pPr>
              <a:defRPr/>
            </a:pPr>
            <a:fld id="{0C56317E-6C03-4F3C-AEF7-7E2C9F753FA1}"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3876705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lvl1pPr defTabSz="1187593">
              <a:defRPr sz="2900">
                <a:solidFill>
                  <a:schemeClr val="tx1"/>
                </a:solidFill>
                <a:latin typeface="Times" pitchFamily="18" charset="0"/>
              </a:defRPr>
            </a:lvl1pPr>
            <a:lvl2pPr marL="912632" indent="-351013" defTabSz="1187593">
              <a:defRPr sz="2900">
                <a:solidFill>
                  <a:schemeClr val="tx1"/>
                </a:solidFill>
                <a:latin typeface="Times" pitchFamily="18" charset="0"/>
              </a:defRPr>
            </a:lvl2pPr>
            <a:lvl3pPr marL="1404050" indent="-280811" defTabSz="1187593">
              <a:defRPr sz="2900">
                <a:solidFill>
                  <a:schemeClr val="tx1"/>
                </a:solidFill>
                <a:latin typeface="Times" pitchFamily="18" charset="0"/>
              </a:defRPr>
            </a:lvl3pPr>
            <a:lvl4pPr marL="1965670" indent="-280811" defTabSz="1187593">
              <a:defRPr sz="2900">
                <a:solidFill>
                  <a:schemeClr val="tx1"/>
                </a:solidFill>
                <a:latin typeface="Times" pitchFamily="18" charset="0"/>
              </a:defRPr>
            </a:lvl4pPr>
            <a:lvl5pPr marL="2527291" indent="-280811" defTabSz="1187593">
              <a:defRPr sz="2900">
                <a:solidFill>
                  <a:schemeClr val="tx1"/>
                </a:solidFill>
                <a:latin typeface="Times" pitchFamily="18" charset="0"/>
              </a:defRPr>
            </a:lvl5pPr>
            <a:lvl6pPr marL="3088911" indent="-280811" defTabSz="1187593" eaLnBrk="0" fontAlgn="base" hangingPunct="0">
              <a:spcBef>
                <a:spcPct val="0"/>
              </a:spcBef>
              <a:spcAft>
                <a:spcPct val="0"/>
              </a:spcAft>
              <a:defRPr sz="2900">
                <a:solidFill>
                  <a:schemeClr val="tx1"/>
                </a:solidFill>
                <a:latin typeface="Times" pitchFamily="18" charset="0"/>
              </a:defRPr>
            </a:lvl6pPr>
            <a:lvl7pPr marL="3650532" indent="-280811" defTabSz="1187593" eaLnBrk="0" fontAlgn="base" hangingPunct="0">
              <a:spcBef>
                <a:spcPct val="0"/>
              </a:spcBef>
              <a:spcAft>
                <a:spcPct val="0"/>
              </a:spcAft>
              <a:defRPr sz="2900">
                <a:solidFill>
                  <a:schemeClr val="tx1"/>
                </a:solidFill>
                <a:latin typeface="Times" pitchFamily="18" charset="0"/>
              </a:defRPr>
            </a:lvl7pPr>
            <a:lvl8pPr marL="4212151" indent="-280811" defTabSz="1187593" eaLnBrk="0" fontAlgn="base" hangingPunct="0">
              <a:spcBef>
                <a:spcPct val="0"/>
              </a:spcBef>
              <a:spcAft>
                <a:spcPct val="0"/>
              </a:spcAft>
              <a:defRPr sz="2900">
                <a:solidFill>
                  <a:schemeClr val="tx1"/>
                </a:solidFill>
                <a:latin typeface="Times" pitchFamily="18" charset="0"/>
              </a:defRPr>
            </a:lvl8pPr>
            <a:lvl9pPr marL="4773772" indent="-280811" defTabSz="1187593" eaLnBrk="0" fontAlgn="base" hangingPunct="0">
              <a:spcBef>
                <a:spcPct val="0"/>
              </a:spcBef>
              <a:spcAft>
                <a:spcPct val="0"/>
              </a:spcAft>
              <a:defRPr sz="2900">
                <a:solidFill>
                  <a:schemeClr val="tx1"/>
                </a:solidFill>
                <a:latin typeface="Times" pitchFamily="18" charset="0"/>
              </a:defRPr>
            </a:lvl9pPr>
          </a:lstStyle>
          <a:p>
            <a:pPr eaLnBrk="1" hangingPunct="1"/>
            <a:fld id="{EAFDC13B-1858-453F-BE0B-34D79F0199EA}" type="slidenum">
              <a:rPr lang="en-US" altLang="en-US" sz="1500">
                <a:solidFill>
                  <a:prstClr val="black"/>
                </a:solidFill>
                <a:latin typeface="Arial" charset="0"/>
              </a:rPr>
              <a:pPr eaLnBrk="1" hangingPunct="1"/>
              <a:t>16</a:t>
            </a:fld>
            <a:endParaRPr lang="en-US" altLang="en-US" sz="1500">
              <a:solidFill>
                <a:prstClr val="black"/>
              </a:solidFill>
              <a:latin typeface="Arial" charset="0"/>
            </a:endParaRPr>
          </a:p>
        </p:txBody>
      </p:sp>
      <p:sp>
        <p:nvSpPr>
          <p:cNvPr id="370691" name="Rectangle 2"/>
          <p:cNvSpPr>
            <a:spLocks noGrp="1" noRot="1" noChangeAspect="1" noChangeArrowheads="1" noTextEdit="1"/>
          </p:cNvSpPr>
          <p:nvPr>
            <p:ph type="sldImg"/>
          </p:nvPr>
        </p:nvSpPr>
        <p:spPr>
          <a:xfrm>
            <a:off x="-817563" y="1035050"/>
            <a:ext cx="9210676" cy="5181600"/>
          </a:xfrm>
          <a:ln/>
        </p:spPr>
      </p:sp>
      <p:sp>
        <p:nvSpPr>
          <p:cNvPr id="37069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460948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CA" dirty="0"/>
              <a:t>20.Must understand both needs – the delivery of output results and expectations of how service will be provided. </a:t>
            </a:r>
          </a:p>
        </p:txBody>
      </p:sp>
      <p:sp>
        <p:nvSpPr>
          <p:cNvPr id="4" name="Slide Number Placeholder 3"/>
          <p:cNvSpPr>
            <a:spLocks noGrp="1"/>
          </p:cNvSpPr>
          <p:nvPr>
            <p:ph type="sldNum" sz="quarter" idx="10"/>
          </p:nvPr>
        </p:nvSpPr>
        <p:spPr/>
        <p:txBody>
          <a:bodyPr/>
          <a:lstStyle/>
          <a:p>
            <a:pPr defTabSz="1123340">
              <a:defRPr/>
            </a:pPr>
            <a:fld id="{4419D2ED-E892-B044-8EBA-A076A1EEE254}" type="slidenum">
              <a:rPr lang="en-US" sz="1800">
                <a:solidFill>
                  <a:prstClr val="black"/>
                </a:solidFill>
                <a:latin typeface="Century Gothic"/>
              </a:rPr>
              <a:pPr defTabSz="1123340">
                <a:defRPr/>
              </a:pPr>
              <a:t>18</a:t>
            </a:fld>
            <a:endParaRPr lang="en-US" sz="1800">
              <a:solidFill>
                <a:prstClr val="black"/>
              </a:solidFill>
              <a:latin typeface="Century Gothic"/>
            </a:endParaRPr>
          </a:p>
        </p:txBody>
      </p:sp>
    </p:spTree>
    <p:extLst>
      <p:ext uri="{BB962C8B-B14F-4D97-AF65-F5344CB8AC3E}">
        <p14:creationId xmlns:p14="http://schemas.microsoft.com/office/powerpoint/2010/main" val="264013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CA" dirty="0"/>
              <a:t>20.Must understand both needs – the delivery of output results and expectations of how service will be provided. </a:t>
            </a:r>
          </a:p>
        </p:txBody>
      </p:sp>
      <p:sp>
        <p:nvSpPr>
          <p:cNvPr id="4" name="Slide Number Placeholder 3"/>
          <p:cNvSpPr>
            <a:spLocks noGrp="1"/>
          </p:cNvSpPr>
          <p:nvPr>
            <p:ph type="sldNum" sz="quarter" idx="10"/>
          </p:nvPr>
        </p:nvSpPr>
        <p:spPr/>
        <p:txBody>
          <a:bodyPr/>
          <a:lstStyle/>
          <a:p>
            <a:pPr defTabSz="1123340">
              <a:defRPr/>
            </a:pPr>
            <a:fld id="{4419D2ED-E892-B044-8EBA-A076A1EEE254}" type="slidenum">
              <a:rPr lang="en-US" sz="1800">
                <a:solidFill>
                  <a:prstClr val="black"/>
                </a:solidFill>
                <a:latin typeface="Century Gothic"/>
              </a:rPr>
              <a:pPr defTabSz="1123340">
                <a:defRPr/>
              </a:pPr>
              <a:t>19</a:t>
            </a:fld>
            <a:endParaRPr lang="en-US" sz="1800">
              <a:solidFill>
                <a:prstClr val="black"/>
              </a:solidFill>
              <a:latin typeface="Century Gothic"/>
            </a:endParaRPr>
          </a:p>
        </p:txBody>
      </p:sp>
    </p:spTree>
    <p:extLst>
      <p:ext uri="{BB962C8B-B14F-4D97-AF65-F5344CB8AC3E}">
        <p14:creationId xmlns:p14="http://schemas.microsoft.com/office/powerpoint/2010/main" val="4019844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CA" dirty="0"/>
              <a:t>20.Must understand both needs – the delivery of output results and expectations of how service will be provided. </a:t>
            </a:r>
          </a:p>
        </p:txBody>
      </p:sp>
      <p:sp>
        <p:nvSpPr>
          <p:cNvPr id="4" name="Slide Number Placeholder 3"/>
          <p:cNvSpPr>
            <a:spLocks noGrp="1"/>
          </p:cNvSpPr>
          <p:nvPr>
            <p:ph type="sldNum" sz="quarter" idx="10"/>
          </p:nvPr>
        </p:nvSpPr>
        <p:spPr/>
        <p:txBody>
          <a:bodyPr/>
          <a:lstStyle/>
          <a:p>
            <a:pPr defTabSz="1123340">
              <a:defRPr/>
            </a:pPr>
            <a:fld id="{4419D2ED-E892-B044-8EBA-A076A1EEE254}" type="slidenum">
              <a:rPr lang="en-US" sz="1800">
                <a:solidFill>
                  <a:prstClr val="black"/>
                </a:solidFill>
                <a:latin typeface="Century Gothic"/>
              </a:rPr>
              <a:pPr defTabSz="1123340">
                <a:defRPr/>
              </a:pPr>
              <a:t>20</a:t>
            </a:fld>
            <a:endParaRPr lang="en-US" sz="1800">
              <a:solidFill>
                <a:prstClr val="black"/>
              </a:solidFill>
              <a:latin typeface="Century Gothic"/>
            </a:endParaRPr>
          </a:p>
        </p:txBody>
      </p:sp>
    </p:spTree>
    <p:extLst>
      <p:ext uri="{BB962C8B-B14F-4D97-AF65-F5344CB8AC3E}">
        <p14:creationId xmlns:p14="http://schemas.microsoft.com/office/powerpoint/2010/main" val="643976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CA" dirty="0"/>
              <a:t>20.Must understand both needs – the delivery of output results and expectations of how service will be provided. </a:t>
            </a:r>
          </a:p>
        </p:txBody>
      </p:sp>
      <p:sp>
        <p:nvSpPr>
          <p:cNvPr id="4" name="Slide Number Placeholder 3"/>
          <p:cNvSpPr>
            <a:spLocks noGrp="1"/>
          </p:cNvSpPr>
          <p:nvPr>
            <p:ph type="sldNum" sz="quarter" idx="10"/>
          </p:nvPr>
        </p:nvSpPr>
        <p:spPr/>
        <p:txBody>
          <a:bodyPr/>
          <a:lstStyle/>
          <a:p>
            <a:pPr defTabSz="1123340">
              <a:defRPr/>
            </a:pPr>
            <a:fld id="{4419D2ED-E892-B044-8EBA-A076A1EEE254}" type="slidenum">
              <a:rPr lang="en-US" sz="1800">
                <a:solidFill>
                  <a:prstClr val="black"/>
                </a:solidFill>
                <a:latin typeface="Century Gothic"/>
              </a:rPr>
              <a:pPr defTabSz="1123340">
                <a:defRPr/>
              </a:pPr>
              <a:t>22</a:t>
            </a:fld>
            <a:endParaRPr lang="en-US" sz="1800">
              <a:solidFill>
                <a:prstClr val="black"/>
              </a:solidFill>
              <a:latin typeface="Century Gothic"/>
            </a:endParaRPr>
          </a:p>
        </p:txBody>
      </p:sp>
    </p:spTree>
    <p:extLst>
      <p:ext uri="{BB962C8B-B14F-4D97-AF65-F5344CB8AC3E}">
        <p14:creationId xmlns:p14="http://schemas.microsoft.com/office/powerpoint/2010/main" val="3120011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Arial Narrow" panose="020B0606020202030204" pitchFamily="34" charset="0"/>
              </a:defRPr>
            </a:lvl1pPr>
          </a:lstStyle>
          <a:p>
            <a:fld id="{082FC07A-730B-4BD5-910B-545DCD7BC731}" type="datetimeFigureOut">
              <a:rPr lang="en-US" smtClean="0"/>
              <a:pPr/>
              <a:t>11/30/2018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5CACD-2861-4E42-AA65-4B6FB56FCA5C}" type="slidenum">
              <a:rPr lang="en-US" smtClean="0"/>
              <a:t>‹#›</a:t>
            </a:fld>
            <a:endParaRPr lang="en-US"/>
          </a:p>
        </p:txBody>
      </p:sp>
    </p:spTree>
    <p:extLst>
      <p:ext uri="{BB962C8B-B14F-4D97-AF65-F5344CB8AC3E}">
        <p14:creationId xmlns:p14="http://schemas.microsoft.com/office/powerpoint/2010/main" val="4172264974"/>
      </p:ext>
    </p:extLst>
  </p:cSld>
  <p:clrMapOvr>
    <a:masterClrMapping/>
  </p:clrMapOvr>
  <p:transition spd="slow" advTm="2000">
    <p:cover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Arial Narrow" panose="020B0606020202030204" pitchFamily="34" charset="0"/>
              </a:defRPr>
            </a:lvl1pPr>
          </a:lstStyle>
          <a:p>
            <a:fld id="{082FC07A-730B-4BD5-910B-545DCD7BC731}" type="datetimeFigureOut">
              <a:rPr lang="en-US" smtClean="0"/>
              <a:pPr/>
              <a:t>11/30/2018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5CACD-2861-4E42-AA65-4B6FB56FCA5C}" type="slidenum">
              <a:rPr lang="en-US" smtClean="0"/>
              <a:t>‹#›</a:t>
            </a:fld>
            <a:endParaRPr lang="en-US"/>
          </a:p>
        </p:txBody>
      </p:sp>
    </p:spTree>
    <p:extLst>
      <p:ext uri="{BB962C8B-B14F-4D97-AF65-F5344CB8AC3E}">
        <p14:creationId xmlns:p14="http://schemas.microsoft.com/office/powerpoint/2010/main" val="2747674118"/>
      </p:ext>
    </p:extLst>
  </p:cSld>
  <p:clrMapOvr>
    <a:masterClrMapping/>
  </p:clrMapOvr>
  <p:transition spd="slow" advTm="2000">
    <p:cover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Arial Narrow" panose="020B0606020202030204" pitchFamily="34" charset="0"/>
              </a:defRPr>
            </a:lvl1pPr>
          </a:lstStyle>
          <a:p>
            <a:fld id="{082FC07A-730B-4BD5-910B-545DCD7BC731}" type="datetimeFigureOut">
              <a:rPr lang="en-US" smtClean="0"/>
              <a:pPr/>
              <a:t>11/30/2018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5CACD-2861-4E42-AA65-4B6FB56FCA5C}" type="slidenum">
              <a:rPr lang="en-US" smtClean="0"/>
              <a:t>‹#›</a:t>
            </a:fld>
            <a:endParaRPr lang="en-US"/>
          </a:p>
        </p:txBody>
      </p:sp>
    </p:spTree>
    <p:extLst>
      <p:ext uri="{BB962C8B-B14F-4D97-AF65-F5344CB8AC3E}">
        <p14:creationId xmlns:p14="http://schemas.microsoft.com/office/powerpoint/2010/main" val="3552410455"/>
      </p:ext>
    </p:extLst>
  </p:cSld>
  <p:clrMapOvr>
    <a:masterClrMapping/>
  </p:clrMapOvr>
  <p:transition spd="slow" advTm="2000">
    <p:cover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02">
    <p:spTree>
      <p:nvGrpSpPr>
        <p:cNvPr id="1" name=""/>
        <p:cNvGrpSpPr/>
        <p:nvPr/>
      </p:nvGrpSpPr>
      <p:grpSpPr>
        <a:xfrm>
          <a:off x="0" y="0"/>
          <a:ext cx="0" cy="0"/>
          <a:chOff x="0" y="0"/>
          <a:chExt cx="0" cy="0"/>
        </a:xfrm>
      </p:grpSpPr>
      <p:sp>
        <p:nvSpPr>
          <p:cNvPr id="22" name="Rounded Rectangle 21"/>
          <p:cNvSpPr/>
          <p:nvPr userDrawn="1"/>
        </p:nvSpPr>
        <p:spPr>
          <a:xfrm>
            <a:off x="11265587" y="6214352"/>
            <a:ext cx="315778" cy="315778"/>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23" name="TextBox 22"/>
          <p:cNvSpPr txBox="1"/>
          <p:nvPr userDrawn="1"/>
        </p:nvSpPr>
        <p:spPr>
          <a:xfrm>
            <a:off x="11253025" y="6235276"/>
            <a:ext cx="344966" cy="276999"/>
          </a:xfrm>
          <a:prstGeom prst="rect">
            <a:avLst/>
          </a:prstGeom>
          <a:noFill/>
        </p:spPr>
        <p:txBody>
          <a:bodyPr wrap="none" rtlCol="0">
            <a:spAutoFit/>
          </a:bodyPr>
          <a:lstStyle/>
          <a:p>
            <a:pPr algn="ctr"/>
            <a:fld id="{9F976047-6D8B-40E5-9820-BFA42EA4E19A}" type="slidenum">
              <a:rPr lang="en-US" sz="1200" smtClean="0">
                <a:solidFill>
                  <a:schemeClr val="accent1"/>
                </a:solidFill>
                <a:latin typeface="Arial Narrow" panose="020B0606020202030204" pitchFamily="34" charset="0"/>
              </a:rPr>
              <a:pPr algn="ctr"/>
              <a:t>‹#›</a:t>
            </a:fld>
            <a:endParaRPr lang="en-US" dirty="0">
              <a:solidFill>
                <a:schemeClr val="accent1"/>
              </a:solidFill>
              <a:latin typeface="Arial Narrow" panose="020B0606020202030204" pitchFamily="34" charset="0"/>
            </a:endParaRPr>
          </a:p>
        </p:txBody>
      </p:sp>
      <p:sp>
        <p:nvSpPr>
          <p:cNvPr id="31" name="Picture Placeholder 2"/>
          <p:cNvSpPr>
            <a:spLocks noGrp="1"/>
          </p:cNvSpPr>
          <p:nvPr>
            <p:ph type="pic" sz="quarter" idx="13" hasCustomPrompt="1"/>
          </p:nvPr>
        </p:nvSpPr>
        <p:spPr>
          <a:xfrm>
            <a:off x="6550107" y="1155206"/>
            <a:ext cx="1504143" cy="1504143"/>
          </a:xfrm>
          <a:prstGeom prst="donut">
            <a:avLst/>
          </a:prstGeom>
          <a:pattFill prst="pct5">
            <a:fgClr>
              <a:schemeClr val="bg1"/>
            </a:fgClr>
            <a:bgClr>
              <a:schemeClr val="tx2">
                <a:lumMod val="20000"/>
                <a:lumOff val="80000"/>
              </a:schemeClr>
            </a:bgClr>
          </a:pattFill>
          <a:effectLst>
            <a:outerShdw blurRad="50800" dist="25400" dir="5400000" algn="t" rotWithShape="0">
              <a:prstClr val="black">
                <a:alpha val="15000"/>
              </a:prstClr>
            </a:outerShdw>
          </a:effectLst>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Put your image here</a:t>
            </a:r>
          </a:p>
        </p:txBody>
      </p:sp>
      <p:sp>
        <p:nvSpPr>
          <p:cNvPr id="32" name="Picture Placeholder 2"/>
          <p:cNvSpPr>
            <a:spLocks noGrp="1"/>
          </p:cNvSpPr>
          <p:nvPr>
            <p:ph type="pic" sz="quarter" idx="14" hasCustomPrompt="1"/>
          </p:nvPr>
        </p:nvSpPr>
        <p:spPr>
          <a:xfrm>
            <a:off x="4195701" y="2813063"/>
            <a:ext cx="1504143" cy="1504143"/>
          </a:xfrm>
          <a:prstGeom prst="donut">
            <a:avLst/>
          </a:prstGeom>
          <a:pattFill prst="pct5">
            <a:fgClr>
              <a:schemeClr val="bg1"/>
            </a:fgClr>
            <a:bgClr>
              <a:schemeClr val="tx2">
                <a:lumMod val="20000"/>
                <a:lumOff val="80000"/>
              </a:schemeClr>
            </a:bgClr>
          </a:pattFill>
          <a:effectLst>
            <a:outerShdw blurRad="50800" dist="25400" dir="5400000" algn="t" rotWithShape="0">
              <a:prstClr val="black">
                <a:alpha val="15000"/>
              </a:prstClr>
            </a:outerShdw>
          </a:effectLst>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Put your image here</a:t>
            </a:r>
          </a:p>
        </p:txBody>
      </p:sp>
      <p:sp>
        <p:nvSpPr>
          <p:cNvPr id="33" name="Picture Placeholder 2"/>
          <p:cNvSpPr>
            <a:spLocks noGrp="1"/>
          </p:cNvSpPr>
          <p:nvPr>
            <p:ph type="pic" sz="quarter" idx="15" hasCustomPrompt="1"/>
          </p:nvPr>
        </p:nvSpPr>
        <p:spPr>
          <a:xfrm>
            <a:off x="6550107" y="4373877"/>
            <a:ext cx="1504143" cy="1504143"/>
          </a:xfrm>
          <a:prstGeom prst="donut">
            <a:avLst/>
          </a:prstGeom>
          <a:pattFill prst="pct5">
            <a:fgClr>
              <a:schemeClr val="bg1"/>
            </a:fgClr>
            <a:bgClr>
              <a:schemeClr val="tx2">
                <a:lumMod val="20000"/>
                <a:lumOff val="80000"/>
              </a:schemeClr>
            </a:bgClr>
          </a:pattFill>
          <a:effectLst>
            <a:outerShdw blurRad="50800" dist="25400" dir="5400000" algn="t" rotWithShape="0">
              <a:prstClr val="black">
                <a:alpha val="15000"/>
              </a:prstClr>
            </a:outerShdw>
          </a:effectLst>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Put your image here</a:t>
            </a:r>
          </a:p>
        </p:txBody>
      </p:sp>
    </p:spTree>
    <p:extLst>
      <p:ext uri="{BB962C8B-B14F-4D97-AF65-F5344CB8AC3E}">
        <p14:creationId xmlns:p14="http://schemas.microsoft.com/office/powerpoint/2010/main" val="558620495"/>
      </p:ext>
    </p:extLst>
  </p:cSld>
  <p:clrMapOvr>
    <a:masterClrMapping/>
  </p:clrMapOvr>
  <p:transition spd="slow" advTm="2000">
    <p:cover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03">
    <p:spTree>
      <p:nvGrpSpPr>
        <p:cNvPr id="1" name=""/>
        <p:cNvGrpSpPr/>
        <p:nvPr/>
      </p:nvGrpSpPr>
      <p:grpSpPr>
        <a:xfrm>
          <a:off x="0" y="0"/>
          <a:ext cx="0" cy="0"/>
          <a:chOff x="0" y="0"/>
          <a:chExt cx="0" cy="0"/>
        </a:xfrm>
      </p:grpSpPr>
      <p:sp>
        <p:nvSpPr>
          <p:cNvPr id="22" name="Rounded Rectangle 21"/>
          <p:cNvSpPr/>
          <p:nvPr userDrawn="1"/>
        </p:nvSpPr>
        <p:spPr>
          <a:xfrm>
            <a:off x="11265587" y="6214352"/>
            <a:ext cx="315778" cy="315778"/>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23" name="TextBox 22"/>
          <p:cNvSpPr txBox="1"/>
          <p:nvPr userDrawn="1"/>
        </p:nvSpPr>
        <p:spPr>
          <a:xfrm>
            <a:off x="11253025" y="6235276"/>
            <a:ext cx="344966" cy="276999"/>
          </a:xfrm>
          <a:prstGeom prst="rect">
            <a:avLst/>
          </a:prstGeom>
          <a:noFill/>
        </p:spPr>
        <p:txBody>
          <a:bodyPr wrap="none" rtlCol="0">
            <a:spAutoFit/>
          </a:bodyPr>
          <a:lstStyle/>
          <a:p>
            <a:pPr algn="ctr"/>
            <a:fld id="{9F976047-6D8B-40E5-9820-BFA42EA4E19A}" type="slidenum">
              <a:rPr lang="en-US" sz="1200" smtClean="0">
                <a:solidFill>
                  <a:schemeClr val="accent1"/>
                </a:solidFill>
                <a:latin typeface="Arial Narrow" panose="020B0606020202030204" pitchFamily="34" charset="0"/>
              </a:rPr>
              <a:pPr algn="ctr"/>
              <a:t>‹#›</a:t>
            </a:fld>
            <a:endParaRPr lang="en-US" dirty="0">
              <a:solidFill>
                <a:schemeClr val="accent1"/>
              </a:solidFill>
              <a:latin typeface="Arial Narrow" panose="020B0606020202030204" pitchFamily="34" charset="0"/>
            </a:endParaRPr>
          </a:p>
        </p:txBody>
      </p:sp>
      <p:sp>
        <p:nvSpPr>
          <p:cNvPr id="31" name="Picture Placeholder 2"/>
          <p:cNvSpPr>
            <a:spLocks noGrp="1"/>
          </p:cNvSpPr>
          <p:nvPr>
            <p:ph type="pic" sz="quarter" idx="13" hasCustomPrompt="1"/>
          </p:nvPr>
        </p:nvSpPr>
        <p:spPr>
          <a:xfrm>
            <a:off x="6550108" y="1163704"/>
            <a:ext cx="1504143" cy="1504143"/>
          </a:xfrm>
          <a:prstGeom prst="donut">
            <a:avLst/>
          </a:prstGeom>
          <a:pattFill prst="pct5">
            <a:fgClr>
              <a:schemeClr val="bg1"/>
            </a:fgClr>
            <a:bgClr>
              <a:schemeClr val="tx2">
                <a:lumMod val="20000"/>
                <a:lumOff val="80000"/>
              </a:schemeClr>
            </a:bgClr>
          </a:pattFill>
          <a:effectLst>
            <a:outerShdw blurRad="50800" dist="25400" dir="5400000" algn="t" rotWithShape="0">
              <a:prstClr val="black">
                <a:alpha val="15000"/>
              </a:prstClr>
            </a:outerShdw>
          </a:effectLst>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Put your image here</a:t>
            </a:r>
          </a:p>
        </p:txBody>
      </p:sp>
      <p:sp>
        <p:nvSpPr>
          <p:cNvPr id="32" name="Picture Placeholder 2"/>
          <p:cNvSpPr>
            <a:spLocks noGrp="1"/>
          </p:cNvSpPr>
          <p:nvPr>
            <p:ph type="pic" sz="quarter" idx="14" hasCustomPrompt="1"/>
          </p:nvPr>
        </p:nvSpPr>
        <p:spPr>
          <a:xfrm>
            <a:off x="4195701" y="2764541"/>
            <a:ext cx="1504143" cy="1504143"/>
          </a:xfrm>
          <a:prstGeom prst="donut">
            <a:avLst/>
          </a:prstGeom>
          <a:pattFill prst="pct5">
            <a:fgClr>
              <a:schemeClr val="bg1"/>
            </a:fgClr>
            <a:bgClr>
              <a:schemeClr val="tx2">
                <a:lumMod val="20000"/>
                <a:lumOff val="80000"/>
              </a:schemeClr>
            </a:bgClr>
          </a:pattFill>
          <a:effectLst>
            <a:outerShdw blurRad="50800" dist="25400" dir="5400000" algn="t" rotWithShape="0">
              <a:prstClr val="black">
                <a:alpha val="15000"/>
              </a:prstClr>
            </a:outerShdw>
          </a:effectLst>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Put your image here</a:t>
            </a:r>
          </a:p>
        </p:txBody>
      </p:sp>
    </p:spTree>
    <p:extLst>
      <p:ext uri="{BB962C8B-B14F-4D97-AF65-F5344CB8AC3E}">
        <p14:creationId xmlns:p14="http://schemas.microsoft.com/office/powerpoint/2010/main" val="2789890046"/>
      </p:ext>
    </p:extLst>
  </p:cSld>
  <p:clrMapOvr>
    <a:masterClrMapping/>
  </p:clrMapOvr>
  <p:transition spd="slow" advTm="2000">
    <p:cover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in">
    <p:spTree>
      <p:nvGrpSpPr>
        <p:cNvPr id="1" name=""/>
        <p:cNvGrpSpPr/>
        <p:nvPr/>
      </p:nvGrpSpPr>
      <p:grpSpPr>
        <a:xfrm>
          <a:off x="0" y="0"/>
          <a:ext cx="0" cy="0"/>
          <a:chOff x="0" y="0"/>
          <a:chExt cx="0" cy="0"/>
        </a:xfrm>
      </p:grpSpPr>
      <p:sp>
        <p:nvSpPr>
          <p:cNvPr id="27" name="Text Placeholder 4"/>
          <p:cNvSpPr>
            <a:spLocks noGrp="1"/>
          </p:cNvSpPr>
          <p:nvPr>
            <p:ph type="body" sz="quarter" idx="12" hasCustomPrompt="1"/>
          </p:nvPr>
        </p:nvSpPr>
        <p:spPr>
          <a:xfrm>
            <a:off x="484058" y="856659"/>
            <a:ext cx="10382210" cy="297438"/>
          </a:xfrm>
        </p:spPr>
        <p:txBody>
          <a:bodyPr>
            <a:normAutofit/>
          </a:bodyPr>
          <a:lstStyle>
            <a:lvl1pPr marL="0" indent="0">
              <a:buNone/>
              <a:defRPr sz="1200" baseline="0">
                <a:latin typeface="Arial Narrow" panose="020B060602020203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dirty="0"/>
              <a:t>Put your text here</a:t>
            </a:r>
          </a:p>
        </p:txBody>
      </p:sp>
      <p:sp>
        <p:nvSpPr>
          <p:cNvPr id="2" name="Title 1"/>
          <p:cNvSpPr>
            <a:spLocks noGrp="1"/>
          </p:cNvSpPr>
          <p:nvPr>
            <p:ph type="title"/>
          </p:nvPr>
        </p:nvSpPr>
        <p:spPr>
          <a:xfrm>
            <a:off x="484058" y="365126"/>
            <a:ext cx="10382210" cy="491534"/>
          </a:xfrm>
        </p:spPr>
        <p:txBody>
          <a:bodyPr>
            <a:noAutofit/>
          </a:bodyPr>
          <a:lstStyle>
            <a:lvl1pPr algn="l" defTabSz="914400" rtl="0" eaLnBrk="1" latinLnBrk="0" hangingPunct="1">
              <a:lnSpc>
                <a:spcPct val="90000"/>
              </a:lnSpc>
              <a:spcBef>
                <a:spcPct val="0"/>
              </a:spcBef>
              <a:buNone/>
              <a:defRPr lang="en-CA" sz="3200" kern="1200" baseline="0" dirty="0">
                <a:solidFill>
                  <a:srgbClr val="006767"/>
                </a:solidFill>
                <a:latin typeface="Arial" panose="020B0604020202020204" pitchFamily="34" charset="0"/>
                <a:ea typeface="+mn-ea"/>
                <a:cs typeface="Arial" panose="020B0604020202020204" pitchFamily="34" charset="0"/>
              </a:defRPr>
            </a:lvl1pPr>
          </a:lstStyle>
          <a:p>
            <a:r>
              <a:rPr lang="en-US" dirty="0"/>
              <a:t>Click to edit Master title style</a:t>
            </a:r>
            <a:endParaRPr lang="en-CA" dirty="0"/>
          </a:p>
        </p:txBody>
      </p:sp>
      <p:sp>
        <p:nvSpPr>
          <p:cNvPr id="8" name="Text Placeholder 2"/>
          <p:cNvSpPr>
            <a:spLocks noGrp="1"/>
          </p:cNvSpPr>
          <p:nvPr>
            <p:ph idx="1"/>
          </p:nvPr>
        </p:nvSpPr>
        <p:spPr>
          <a:xfrm>
            <a:off x="484058" y="1239699"/>
            <a:ext cx="1038221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1158003"/>
      </p:ext>
    </p:extLst>
  </p:cSld>
  <p:clrMapOvr>
    <a:masterClrMapping/>
  </p:clrMapOvr>
  <p:transition spd="slow" advTm="2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additive="base">
                                        <p:cTn id="7" dur="500"/>
                                        <p:tgtEl>
                                          <p:spTgt spid="27">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tmplLst>
          <p:tmpl lvl="1">
            <p:tnLst>
              <p:par>
                <p:cTn presetID="12" presetClass="entr" presetSubtype="4"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p:tgtEl>
                          <p:spTgt spid="27"/>
                        </p:tgtEl>
                        <p:attrNameLst>
                          <p:attrName>ppt_y</p:attrName>
                        </p:attrNameLst>
                      </p:cBhvr>
                      <p:tavLst>
                        <p:tav tm="0">
                          <p:val>
                            <p:strVal val="#ppt_y+#ppt_h*1.125000"/>
                          </p:val>
                        </p:tav>
                        <p:tav tm="100000">
                          <p:val>
                            <p:strVal val="#ppt_y"/>
                          </p:val>
                        </p:tav>
                      </p:tavLst>
                    </p:anim>
                    <p:animEffect transition="in" filter="wipe(up)">
                      <p:cBhvr>
                        <p:cTn dur="500"/>
                        <p:tgtEl>
                          <p:spTgt spid="27"/>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ortfolio 02">
    <p:spTree>
      <p:nvGrpSpPr>
        <p:cNvPr id="1" name=""/>
        <p:cNvGrpSpPr/>
        <p:nvPr/>
      </p:nvGrpSpPr>
      <p:grpSpPr>
        <a:xfrm>
          <a:off x="0" y="0"/>
          <a:ext cx="0" cy="0"/>
          <a:chOff x="0" y="0"/>
          <a:chExt cx="0" cy="0"/>
        </a:xfrm>
      </p:grpSpPr>
      <p:sp>
        <p:nvSpPr>
          <p:cNvPr id="17" name="Picture Placeholder 2"/>
          <p:cNvSpPr>
            <a:spLocks noGrp="1"/>
          </p:cNvSpPr>
          <p:nvPr>
            <p:ph type="pic" sz="quarter" idx="11" hasCustomPrompt="1"/>
          </p:nvPr>
        </p:nvSpPr>
        <p:spPr>
          <a:xfrm>
            <a:off x="4157315" y="600772"/>
            <a:ext cx="1828800" cy="1828800"/>
          </a:xfrm>
          <a:prstGeom prst="round2SameRect">
            <a:avLst>
              <a:gd name="adj1" fmla="val 1475"/>
              <a:gd name="adj2" fmla="val 0"/>
            </a:avLst>
          </a:prstGeom>
          <a:pattFill prst="pct5">
            <a:fgClr>
              <a:schemeClr val="bg1"/>
            </a:fgClr>
            <a:bgClr>
              <a:schemeClr val="tx2">
                <a:lumMod val="20000"/>
                <a:lumOff val="80000"/>
              </a:schemeClr>
            </a:bgClr>
          </a:pattFill>
          <a:effectLst>
            <a:outerShdw blurRad="50800" dist="25400" dir="5400000" algn="t" rotWithShape="0">
              <a:prstClr val="black">
                <a:alpha val="15000"/>
              </a:prstClr>
            </a:outerShdw>
          </a:effectLst>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Drag &amp; Drop Image</a:t>
            </a:r>
          </a:p>
        </p:txBody>
      </p:sp>
      <p:sp>
        <p:nvSpPr>
          <p:cNvPr id="18" name="Picture Placeholder 2"/>
          <p:cNvSpPr>
            <a:spLocks noGrp="1"/>
          </p:cNvSpPr>
          <p:nvPr>
            <p:ph type="pic" sz="quarter" idx="12" hasCustomPrompt="1"/>
          </p:nvPr>
        </p:nvSpPr>
        <p:spPr>
          <a:xfrm>
            <a:off x="6045588" y="600772"/>
            <a:ext cx="1828800" cy="1828800"/>
          </a:xfrm>
          <a:prstGeom prst="round2SameRect">
            <a:avLst>
              <a:gd name="adj1" fmla="val 1475"/>
              <a:gd name="adj2" fmla="val 0"/>
            </a:avLst>
          </a:prstGeom>
          <a:pattFill prst="pct5">
            <a:fgClr>
              <a:schemeClr val="bg1"/>
            </a:fgClr>
            <a:bgClr>
              <a:schemeClr val="tx2">
                <a:lumMod val="20000"/>
                <a:lumOff val="80000"/>
              </a:schemeClr>
            </a:bgClr>
          </a:pattFill>
          <a:effectLst>
            <a:outerShdw blurRad="50800" dist="25400" dir="5400000" algn="t" rotWithShape="0">
              <a:prstClr val="black">
                <a:alpha val="15000"/>
              </a:prstClr>
            </a:outerShdw>
          </a:effectLst>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Drag &amp; Drop Image</a:t>
            </a:r>
          </a:p>
        </p:txBody>
      </p:sp>
      <p:sp>
        <p:nvSpPr>
          <p:cNvPr id="19" name="Picture Placeholder 2"/>
          <p:cNvSpPr>
            <a:spLocks noGrp="1"/>
          </p:cNvSpPr>
          <p:nvPr>
            <p:ph type="pic" sz="quarter" idx="13" hasCustomPrompt="1"/>
          </p:nvPr>
        </p:nvSpPr>
        <p:spPr>
          <a:xfrm>
            <a:off x="7933861" y="600772"/>
            <a:ext cx="1828800" cy="1828800"/>
          </a:xfrm>
          <a:prstGeom prst="round2SameRect">
            <a:avLst>
              <a:gd name="adj1" fmla="val 1475"/>
              <a:gd name="adj2" fmla="val 0"/>
            </a:avLst>
          </a:prstGeom>
          <a:pattFill prst="pct5">
            <a:fgClr>
              <a:schemeClr val="bg1"/>
            </a:fgClr>
            <a:bgClr>
              <a:schemeClr val="tx2">
                <a:lumMod val="20000"/>
                <a:lumOff val="80000"/>
              </a:schemeClr>
            </a:bgClr>
          </a:pattFill>
          <a:effectLst>
            <a:outerShdw blurRad="50800" dist="25400" dir="5400000" algn="t" rotWithShape="0">
              <a:prstClr val="black">
                <a:alpha val="15000"/>
              </a:prstClr>
            </a:outerShdw>
          </a:effectLst>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Drag &amp; Drop Image</a:t>
            </a:r>
          </a:p>
        </p:txBody>
      </p:sp>
      <p:sp>
        <p:nvSpPr>
          <p:cNvPr id="20" name="Picture Placeholder 2"/>
          <p:cNvSpPr>
            <a:spLocks noGrp="1"/>
          </p:cNvSpPr>
          <p:nvPr>
            <p:ph type="pic" sz="quarter" idx="14" hasCustomPrompt="1"/>
          </p:nvPr>
        </p:nvSpPr>
        <p:spPr>
          <a:xfrm>
            <a:off x="9822134" y="600772"/>
            <a:ext cx="1828800" cy="1828800"/>
          </a:xfrm>
          <a:prstGeom prst="round2SameRect">
            <a:avLst>
              <a:gd name="adj1" fmla="val 1475"/>
              <a:gd name="adj2" fmla="val 0"/>
            </a:avLst>
          </a:prstGeom>
          <a:pattFill prst="pct5">
            <a:fgClr>
              <a:schemeClr val="bg1"/>
            </a:fgClr>
            <a:bgClr>
              <a:schemeClr val="tx2">
                <a:lumMod val="20000"/>
                <a:lumOff val="80000"/>
              </a:schemeClr>
            </a:bgClr>
          </a:pattFill>
          <a:effectLst>
            <a:outerShdw blurRad="50800" dist="25400" dir="5400000" algn="t" rotWithShape="0">
              <a:prstClr val="black">
                <a:alpha val="15000"/>
              </a:prstClr>
            </a:outerShdw>
          </a:effectLst>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Drag &amp; Drop Image</a:t>
            </a:r>
          </a:p>
        </p:txBody>
      </p:sp>
      <p:sp>
        <p:nvSpPr>
          <p:cNvPr id="21" name="Picture Placeholder 2"/>
          <p:cNvSpPr>
            <a:spLocks noGrp="1"/>
          </p:cNvSpPr>
          <p:nvPr>
            <p:ph type="pic" sz="quarter" idx="15" hasCustomPrompt="1"/>
          </p:nvPr>
        </p:nvSpPr>
        <p:spPr>
          <a:xfrm>
            <a:off x="6045588" y="2489044"/>
            <a:ext cx="1828800" cy="1828800"/>
          </a:xfrm>
          <a:prstGeom prst="round2SameRect">
            <a:avLst>
              <a:gd name="adj1" fmla="val 1475"/>
              <a:gd name="adj2" fmla="val 0"/>
            </a:avLst>
          </a:prstGeom>
          <a:pattFill prst="pct5">
            <a:fgClr>
              <a:schemeClr val="bg1"/>
            </a:fgClr>
            <a:bgClr>
              <a:schemeClr val="tx2">
                <a:lumMod val="20000"/>
                <a:lumOff val="80000"/>
              </a:schemeClr>
            </a:bgClr>
          </a:pattFill>
          <a:effectLst>
            <a:outerShdw blurRad="50800" dist="25400" dir="5400000" algn="t" rotWithShape="0">
              <a:prstClr val="black">
                <a:alpha val="15000"/>
              </a:prstClr>
            </a:outerShdw>
          </a:effectLst>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Drag &amp; Drop Image</a:t>
            </a:r>
          </a:p>
        </p:txBody>
      </p:sp>
      <p:sp>
        <p:nvSpPr>
          <p:cNvPr id="23" name="Picture Placeholder 2"/>
          <p:cNvSpPr>
            <a:spLocks noGrp="1"/>
          </p:cNvSpPr>
          <p:nvPr>
            <p:ph type="pic" sz="quarter" idx="17" hasCustomPrompt="1"/>
          </p:nvPr>
        </p:nvSpPr>
        <p:spPr>
          <a:xfrm>
            <a:off x="9822134" y="2489044"/>
            <a:ext cx="1828800" cy="1828800"/>
          </a:xfrm>
          <a:prstGeom prst="round2SameRect">
            <a:avLst>
              <a:gd name="adj1" fmla="val 1475"/>
              <a:gd name="adj2" fmla="val 0"/>
            </a:avLst>
          </a:prstGeom>
          <a:pattFill prst="pct5">
            <a:fgClr>
              <a:schemeClr val="bg1"/>
            </a:fgClr>
            <a:bgClr>
              <a:schemeClr val="tx2">
                <a:lumMod val="20000"/>
                <a:lumOff val="80000"/>
              </a:schemeClr>
            </a:bgClr>
          </a:pattFill>
          <a:effectLst>
            <a:outerShdw blurRad="50800" dist="25400" dir="5400000" algn="t" rotWithShape="0">
              <a:prstClr val="black">
                <a:alpha val="15000"/>
              </a:prstClr>
            </a:outerShdw>
          </a:effectLst>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Drag &amp; Drop Image</a:t>
            </a:r>
          </a:p>
        </p:txBody>
      </p:sp>
      <p:sp>
        <p:nvSpPr>
          <p:cNvPr id="24" name="Picture Placeholder 2"/>
          <p:cNvSpPr>
            <a:spLocks noGrp="1"/>
          </p:cNvSpPr>
          <p:nvPr>
            <p:ph type="pic" sz="quarter" idx="18" hasCustomPrompt="1"/>
          </p:nvPr>
        </p:nvSpPr>
        <p:spPr>
          <a:xfrm>
            <a:off x="7933861" y="4377316"/>
            <a:ext cx="1828800" cy="1828800"/>
          </a:xfrm>
          <a:prstGeom prst="round2SameRect">
            <a:avLst>
              <a:gd name="adj1" fmla="val 1475"/>
              <a:gd name="adj2" fmla="val 0"/>
            </a:avLst>
          </a:prstGeom>
          <a:pattFill prst="pct5">
            <a:fgClr>
              <a:schemeClr val="bg1"/>
            </a:fgClr>
            <a:bgClr>
              <a:schemeClr val="tx2">
                <a:lumMod val="20000"/>
                <a:lumOff val="80000"/>
              </a:schemeClr>
            </a:bgClr>
          </a:pattFill>
          <a:effectLst>
            <a:outerShdw blurRad="50800" dist="25400" dir="5400000" algn="t" rotWithShape="0">
              <a:prstClr val="black">
                <a:alpha val="15000"/>
              </a:prstClr>
            </a:outerShdw>
          </a:effectLst>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Drag &amp; Drop Image</a:t>
            </a:r>
          </a:p>
        </p:txBody>
      </p:sp>
      <p:sp>
        <p:nvSpPr>
          <p:cNvPr id="25" name="Picture Placeholder 2"/>
          <p:cNvSpPr>
            <a:spLocks noGrp="1"/>
          </p:cNvSpPr>
          <p:nvPr>
            <p:ph type="pic" sz="quarter" idx="19" hasCustomPrompt="1"/>
          </p:nvPr>
        </p:nvSpPr>
        <p:spPr>
          <a:xfrm>
            <a:off x="9822134" y="4377316"/>
            <a:ext cx="1828800" cy="1828800"/>
          </a:xfrm>
          <a:prstGeom prst="round2SameRect">
            <a:avLst>
              <a:gd name="adj1" fmla="val 1475"/>
              <a:gd name="adj2" fmla="val 0"/>
            </a:avLst>
          </a:prstGeom>
          <a:pattFill prst="pct5">
            <a:fgClr>
              <a:schemeClr val="bg1"/>
            </a:fgClr>
            <a:bgClr>
              <a:schemeClr val="tx2">
                <a:lumMod val="20000"/>
                <a:lumOff val="80000"/>
              </a:schemeClr>
            </a:bgClr>
          </a:pattFill>
          <a:effectLst>
            <a:outerShdw blurRad="50800" dist="25400" dir="5400000" algn="t" rotWithShape="0">
              <a:prstClr val="black">
                <a:alpha val="15000"/>
              </a:prstClr>
            </a:outerShdw>
          </a:effectLst>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Drag &amp; Drop Image</a:t>
            </a:r>
          </a:p>
        </p:txBody>
      </p:sp>
      <p:sp>
        <p:nvSpPr>
          <p:cNvPr id="22" name="Picture Placeholder 2"/>
          <p:cNvSpPr>
            <a:spLocks noGrp="1"/>
          </p:cNvSpPr>
          <p:nvPr>
            <p:ph type="pic" sz="quarter" idx="16" hasCustomPrompt="1"/>
          </p:nvPr>
        </p:nvSpPr>
        <p:spPr>
          <a:xfrm>
            <a:off x="7933861" y="2489044"/>
            <a:ext cx="1828799" cy="1828800"/>
          </a:xfrm>
          <a:prstGeom prst="round2SameRect">
            <a:avLst>
              <a:gd name="adj1" fmla="val 1475"/>
              <a:gd name="adj2" fmla="val 0"/>
            </a:avLst>
          </a:prstGeom>
          <a:pattFill prst="pct5">
            <a:fgClr>
              <a:schemeClr val="bg1"/>
            </a:fgClr>
            <a:bgClr>
              <a:schemeClr val="tx2">
                <a:lumMod val="20000"/>
                <a:lumOff val="80000"/>
              </a:schemeClr>
            </a:bgClr>
          </a:pattFill>
          <a:effectLst>
            <a:outerShdw blurRad="50800" dist="25400" dir="5400000" algn="tl" rotWithShape="0">
              <a:prstClr val="black">
                <a:alpha val="15000"/>
              </a:prstClr>
            </a:outerShdw>
          </a:effectLst>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Drag &amp; Drop Image</a:t>
            </a:r>
          </a:p>
        </p:txBody>
      </p:sp>
      <p:sp>
        <p:nvSpPr>
          <p:cNvPr id="12" name="Picture Placeholder 2"/>
          <p:cNvSpPr>
            <a:spLocks noGrp="1"/>
          </p:cNvSpPr>
          <p:nvPr>
            <p:ph type="pic" sz="quarter" idx="20" hasCustomPrompt="1"/>
          </p:nvPr>
        </p:nvSpPr>
        <p:spPr>
          <a:xfrm>
            <a:off x="380769" y="600772"/>
            <a:ext cx="1828800" cy="1828800"/>
          </a:xfrm>
          <a:prstGeom prst="round2SameRect">
            <a:avLst>
              <a:gd name="adj1" fmla="val 1475"/>
              <a:gd name="adj2" fmla="val 0"/>
            </a:avLst>
          </a:prstGeom>
          <a:pattFill prst="pct5">
            <a:fgClr>
              <a:schemeClr val="bg1"/>
            </a:fgClr>
            <a:bgClr>
              <a:schemeClr val="tx2">
                <a:lumMod val="20000"/>
                <a:lumOff val="80000"/>
              </a:schemeClr>
            </a:bgClr>
          </a:pattFill>
          <a:effectLst>
            <a:outerShdw blurRad="50800" dist="25400" dir="5400000" algn="t" rotWithShape="0">
              <a:prstClr val="black">
                <a:alpha val="15000"/>
              </a:prstClr>
            </a:outerShdw>
          </a:effectLst>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Drag &amp; Drop Image</a:t>
            </a:r>
          </a:p>
        </p:txBody>
      </p:sp>
      <p:sp>
        <p:nvSpPr>
          <p:cNvPr id="13" name="Picture Placeholder 2"/>
          <p:cNvSpPr>
            <a:spLocks noGrp="1"/>
          </p:cNvSpPr>
          <p:nvPr>
            <p:ph type="pic" sz="quarter" idx="21" hasCustomPrompt="1"/>
          </p:nvPr>
        </p:nvSpPr>
        <p:spPr>
          <a:xfrm>
            <a:off x="2269042" y="600772"/>
            <a:ext cx="1828800" cy="1828800"/>
          </a:xfrm>
          <a:prstGeom prst="round2SameRect">
            <a:avLst>
              <a:gd name="adj1" fmla="val 1475"/>
              <a:gd name="adj2" fmla="val 0"/>
            </a:avLst>
          </a:prstGeom>
          <a:pattFill prst="pct5">
            <a:fgClr>
              <a:schemeClr val="bg1"/>
            </a:fgClr>
            <a:bgClr>
              <a:schemeClr val="tx2">
                <a:lumMod val="20000"/>
                <a:lumOff val="80000"/>
              </a:schemeClr>
            </a:bgClr>
          </a:pattFill>
          <a:effectLst>
            <a:outerShdw blurRad="50800" dist="25400" dir="5400000" algn="t" rotWithShape="0">
              <a:prstClr val="black">
                <a:alpha val="15000"/>
              </a:prstClr>
            </a:outerShdw>
          </a:effectLst>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Drag &amp; Drop Image</a:t>
            </a:r>
          </a:p>
        </p:txBody>
      </p:sp>
      <p:sp>
        <p:nvSpPr>
          <p:cNvPr id="16" name="Picture Placeholder 2"/>
          <p:cNvSpPr>
            <a:spLocks noGrp="1"/>
          </p:cNvSpPr>
          <p:nvPr>
            <p:ph type="pic" sz="quarter" idx="22" hasCustomPrompt="1"/>
          </p:nvPr>
        </p:nvSpPr>
        <p:spPr>
          <a:xfrm>
            <a:off x="4157084" y="2489044"/>
            <a:ext cx="1828800" cy="1828800"/>
          </a:xfrm>
          <a:prstGeom prst="round2SameRect">
            <a:avLst>
              <a:gd name="adj1" fmla="val 1475"/>
              <a:gd name="adj2" fmla="val 0"/>
            </a:avLst>
          </a:prstGeom>
          <a:pattFill prst="pct5">
            <a:fgClr>
              <a:schemeClr val="bg1"/>
            </a:fgClr>
            <a:bgClr>
              <a:schemeClr val="tx2">
                <a:lumMod val="20000"/>
                <a:lumOff val="80000"/>
              </a:schemeClr>
            </a:bgClr>
          </a:pattFill>
          <a:effectLst>
            <a:outerShdw blurRad="50800" dist="25400" dir="5400000" algn="t" rotWithShape="0">
              <a:prstClr val="black">
                <a:alpha val="15000"/>
              </a:prstClr>
            </a:outerShdw>
          </a:effectLst>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Drag &amp; Drop Image</a:t>
            </a:r>
          </a:p>
        </p:txBody>
      </p:sp>
      <p:sp>
        <p:nvSpPr>
          <p:cNvPr id="26" name="Picture Placeholder 2"/>
          <p:cNvSpPr>
            <a:spLocks noGrp="1"/>
          </p:cNvSpPr>
          <p:nvPr>
            <p:ph type="pic" sz="quarter" idx="23" hasCustomPrompt="1"/>
          </p:nvPr>
        </p:nvSpPr>
        <p:spPr>
          <a:xfrm>
            <a:off x="2268811" y="2489044"/>
            <a:ext cx="1828800" cy="1828800"/>
          </a:xfrm>
          <a:prstGeom prst="round2SameRect">
            <a:avLst>
              <a:gd name="adj1" fmla="val 1475"/>
              <a:gd name="adj2" fmla="val 0"/>
            </a:avLst>
          </a:prstGeom>
          <a:pattFill prst="pct5">
            <a:fgClr>
              <a:schemeClr val="bg1"/>
            </a:fgClr>
            <a:bgClr>
              <a:schemeClr val="tx2">
                <a:lumMod val="20000"/>
                <a:lumOff val="80000"/>
              </a:schemeClr>
            </a:bgClr>
          </a:pattFill>
          <a:effectLst>
            <a:outerShdw blurRad="50800" dist="25400" dir="5400000" algn="t" rotWithShape="0">
              <a:prstClr val="black">
                <a:alpha val="15000"/>
              </a:prstClr>
            </a:outerShdw>
          </a:effectLst>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Drag &amp; Drop Image</a:t>
            </a:r>
          </a:p>
        </p:txBody>
      </p:sp>
      <p:sp>
        <p:nvSpPr>
          <p:cNvPr id="27" name="Picture Placeholder 2"/>
          <p:cNvSpPr>
            <a:spLocks noGrp="1"/>
          </p:cNvSpPr>
          <p:nvPr>
            <p:ph type="pic" sz="quarter" idx="24" hasCustomPrompt="1"/>
          </p:nvPr>
        </p:nvSpPr>
        <p:spPr>
          <a:xfrm>
            <a:off x="6045473" y="4377316"/>
            <a:ext cx="1828800" cy="1828800"/>
          </a:xfrm>
          <a:prstGeom prst="round2SameRect">
            <a:avLst>
              <a:gd name="adj1" fmla="val 1475"/>
              <a:gd name="adj2" fmla="val 0"/>
            </a:avLst>
          </a:prstGeom>
          <a:pattFill prst="pct5">
            <a:fgClr>
              <a:schemeClr val="bg1"/>
            </a:fgClr>
            <a:bgClr>
              <a:schemeClr val="tx2">
                <a:lumMod val="20000"/>
                <a:lumOff val="80000"/>
              </a:schemeClr>
            </a:bgClr>
          </a:pattFill>
          <a:effectLst>
            <a:outerShdw blurRad="50800" dist="25400" dir="5400000" algn="t" rotWithShape="0">
              <a:prstClr val="black">
                <a:alpha val="15000"/>
              </a:prstClr>
            </a:outerShdw>
          </a:effectLst>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Drag &amp; Drop Image</a:t>
            </a:r>
          </a:p>
        </p:txBody>
      </p:sp>
      <p:sp>
        <p:nvSpPr>
          <p:cNvPr id="28" name="Picture Placeholder 2"/>
          <p:cNvSpPr>
            <a:spLocks noGrp="1"/>
          </p:cNvSpPr>
          <p:nvPr>
            <p:ph type="pic" sz="quarter" idx="25" hasCustomPrompt="1"/>
          </p:nvPr>
        </p:nvSpPr>
        <p:spPr>
          <a:xfrm>
            <a:off x="4156969" y="4377316"/>
            <a:ext cx="1828800" cy="1828800"/>
          </a:xfrm>
          <a:prstGeom prst="round2SameRect">
            <a:avLst>
              <a:gd name="adj1" fmla="val 1475"/>
              <a:gd name="adj2" fmla="val 0"/>
            </a:avLst>
          </a:prstGeom>
          <a:pattFill prst="pct5">
            <a:fgClr>
              <a:schemeClr val="bg1"/>
            </a:fgClr>
            <a:bgClr>
              <a:schemeClr val="tx2">
                <a:lumMod val="20000"/>
                <a:lumOff val="80000"/>
              </a:schemeClr>
            </a:bgClr>
          </a:pattFill>
          <a:effectLst>
            <a:outerShdw blurRad="50800" dist="25400" dir="5400000" algn="t" rotWithShape="0">
              <a:prstClr val="black">
                <a:alpha val="15000"/>
              </a:prstClr>
            </a:outerShdw>
          </a:effectLst>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Drag &amp; Drop Image</a:t>
            </a:r>
          </a:p>
        </p:txBody>
      </p:sp>
      <p:sp>
        <p:nvSpPr>
          <p:cNvPr id="31" name="Picture Placeholder 2"/>
          <p:cNvSpPr>
            <a:spLocks noGrp="1"/>
          </p:cNvSpPr>
          <p:nvPr>
            <p:ph type="pic" sz="quarter" idx="26" hasCustomPrompt="1"/>
          </p:nvPr>
        </p:nvSpPr>
        <p:spPr>
          <a:xfrm>
            <a:off x="380769" y="2489044"/>
            <a:ext cx="1828800" cy="1828800"/>
          </a:xfrm>
          <a:prstGeom prst="round2SameRect">
            <a:avLst>
              <a:gd name="adj1" fmla="val 1475"/>
              <a:gd name="adj2" fmla="val 0"/>
            </a:avLst>
          </a:prstGeom>
          <a:pattFill prst="pct5">
            <a:fgClr>
              <a:schemeClr val="bg1"/>
            </a:fgClr>
            <a:bgClr>
              <a:schemeClr val="tx2">
                <a:lumMod val="20000"/>
                <a:lumOff val="80000"/>
              </a:schemeClr>
            </a:bgClr>
          </a:pattFill>
          <a:effectLst>
            <a:outerShdw blurRad="50800" dist="25400" dir="5400000" algn="t" rotWithShape="0">
              <a:prstClr val="black">
                <a:alpha val="15000"/>
              </a:prstClr>
            </a:outerShdw>
          </a:effectLst>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Drag &amp; Drop Image</a:t>
            </a:r>
          </a:p>
        </p:txBody>
      </p:sp>
      <p:sp>
        <p:nvSpPr>
          <p:cNvPr id="32" name="Picture Placeholder 2"/>
          <p:cNvSpPr>
            <a:spLocks noGrp="1"/>
          </p:cNvSpPr>
          <p:nvPr>
            <p:ph type="pic" sz="quarter" idx="27" hasCustomPrompt="1"/>
          </p:nvPr>
        </p:nvSpPr>
        <p:spPr>
          <a:xfrm>
            <a:off x="2268811" y="4377316"/>
            <a:ext cx="1828800" cy="1828800"/>
          </a:xfrm>
          <a:prstGeom prst="round2SameRect">
            <a:avLst>
              <a:gd name="adj1" fmla="val 1475"/>
              <a:gd name="adj2" fmla="val 0"/>
            </a:avLst>
          </a:prstGeom>
          <a:pattFill prst="pct5">
            <a:fgClr>
              <a:schemeClr val="bg1"/>
            </a:fgClr>
            <a:bgClr>
              <a:schemeClr val="tx2">
                <a:lumMod val="20000"/>
                <a:lumOff val="80000"/>
              </a:schemeClr>
            </a:bgClr>
          </a:pattFill>
          <a:effectLst>
            <a:outerShdw blurRad="50800" dist="25400" dir="5400000" algn="t" rotWithShape="0">
              <a:prstClr val="black">
                <a:alpha val="15000"/>
              </a:prstClr>
            </a:outerShdw>
          </a:effectLst>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Drag &amp; Drop Image</a:t>
            </a:r>
          </a:p>
        </p:txBody>
      </p:sp>
      <p:sp>
        <p:nvSpPr>
          <p:cNvPr id="33" name="Picture Placeholder 2"/>
          <p:cNvSpPr>
            <a:spLocks noGrp="1"/>
          </p:cNvSpPr>
          <p:nvPr>
            <p:ph type="pic" sz="quarter" idx="28" hasCustomPrompt="1"/>
          </p:nvPr>
        </p:nvSpPr>
        <p:spPr>
          <a:xfrm>
            <a:off x="380769" y="4377316"/>
            <a:ext cx="1828800" cy="1828800"/>
          </a:xfrm>
          <a:prstGeom prst="round2SameRect">
            <a:avLst>
              <a:gd name="adj1" fmla="val 1475"/>
              <a:gd name="adj2" fmla="val 0"/>
            </a:avLst>
          </a:prstGeom>
          <a:pattFill prst="pct5">
            <a:fgClr>
              <a:schemeClr val="bg1"/>
            </a:fgClr>
            <a:bgClr>
              <a:schemeClr val="tx2">
                <a:lumMod val="20000"/>
                <a:lumOff val="80000"/>
              </a:schemeClr>
            </a:bgClr>
          </a:pattFill>
          <a:effectLst>
            <a:outerShdw blurRad="50800" dist="25400" dir="5400000" algn="t" rotWithShape="0">
              <a:prstClr val="black">
                <a:alpha val="15000"/>
              </a:prstClr>
            </a:outerShdw>
          </a:effectLst>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Drag &amp; Drop Image</a:t>
            </a:r>
          </a:p>
        </p:txBody>
      </p:sp>
    </p:spTree>
    <p:extLst>
      <p:ext uri="{BB962C8B-B14F-4D97-AF65-F5344CB8AC3E}">
        <p14:creationId xmlns:p14="http://schemas.microsoft.com/office/powerpoint/2010/main" val="1844266936"/>
      </p:ext>
    </p:extLst>
  </p:cSld>
  <p:clrMapOvr>
    <a:masterClrMapping/>
  </p:clrMapOvr>
  <p:transition spd="slow" advTm="2000">
    <p:cover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ortfolio 03">
    <p:spTree>
      <p:nvGrpSpPr>
        <p:cNvPr id="1" name=""/>
        <p:cNvGrpSpPr/>
        <p:nvPr/>
      </p:nvGrpSpPr>
      <p:grpSpPr>
        <a:xfrm>
          <a:off x="0" y="0"/>
          <a:ext cx="0" cy="0"/>
          <a:chOff x="0" y="0"/>
          <a:chExt cx="0" cy="0"/>
        </a:xfrm>
      </p:grpSpPr>
      <p:sp>
        <p:nvSpPr>
          <p:cNvPr id="10" name="Picture Placeholder 2"/>
          <p:cNvSpPr>
            <a:spLocks noGrp="1"/>
          </p:cNvSpPr>
          <p:nvPr>
            <p:ph type="pic" sz="quarter" idx="20" hasCustomPrompt="1"/>
          </p:nvPr>
        </p:nvSpPr>
        <p:spPr>
          <a:xfrm>
            <a:off x="763406" y="1913999"/>
            <a:ext cx="5239701" cy="4122215"/>
          </a:xfrm>
          <a:prstGeom prst="round2SameRect">
            <a:avLst>
              <a:gd name="adj1" fmla="val 1475"/>
              <a:gd name="adj2" fmla="val 0"/>
            </a:avLst>
          </a:prstGeom>
          <a:pattFill prst="pct5">
            <a:fgClr>
              <a:schemeClr val="bg1"/>
            </a:fgClr>
            <a:bgClr>
              <a:schemeClr val="tx2">
                <a:lumMod val="20000"/>
                <a:lumOff val="80000"/>
              </a:schemeClr>
            </a:bgClr>
          </a:pattFill>
          <a:effectLst>
            <a:outerShdw blurRad="50800" dist="25400" dir="5400000" algn="t" rotWithShape="0">
              <a:prstClr val="black">
                <a:alpha val="15000"/>
              </a:prstClr>
            </a:outerShdw>
          </a:effectLst>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Drag &amp; Drop Image</a:t>
            </a:r>
          </a:p>
        </p:txBody>
      </p:sp>
      <p:sp>
        <p:nvSpPr>
          <p:cNvPr id="11" name="Picture Placeholder 2"/>
          <p:cNvSpPr>
            <a:spLocks noGrp="1"/>
          </p:cNvSpPr>
          <p:nvPr>
            <p:ph type="pic" sz="quarter" idx="21" hasCustomPrompt="1"/>
          </p:nvPr>
        </p:nvSpPr>
        <p:spPr>
          <a:xfrm>
            <a:off x="6139500" y="1913999"/>
            <a:ext cx="5239701" cy="4122215"/>
          </a:xfrm>
          <a:prstGeom prst="round2SameRect">
            <a:avLst>
              <a:gd name="adj1" fmla="val 1475"/>
              <a:gd name="adj2" fmla="val 0"/>
            </a:avLst>
          </a:prstGeom>
          <a:pattFill prst="pct5">
            <a:fgClr>
              <a:schemeClr val="bg1"/>
            </a:fgClr>
            <a:bgClr>
              <a:schemeClr val="tx2">
                <a:lumMod val="20000"/>
                <a:lumOff val="80000"/>
              </a:schemeClr>
            </a:bgClr>
          </a:pattFill>
          <a:effectLst>
            <a:outerShdw blurRad="50800" dist="25400" dir="5400000" algn="t" rotWithShape="0">
              <a:prstClr val="black">
                <a:alpha val="15000"/>
              </a:prstClr>
            </a:outerShdw>
          </a:effectLst>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Drag &amp; Drop Image</a:t>
            </a:r>
          </a:p>
        </p:txBody>
      </p:sp>
      <p:sp>
        <p:nvSpPr>
          <p:cNvPr id="22" name="Rounded Rectangle 21"/>
          <p:cNvSpPr/>
          <p:nvPr userDrawn="1"/>
        </p:nvSpPr>
        <p:spPr>
          <a:xfrm>
            <a:off x="11265587" y="6214352"/>
            <a:ext cx="315778" cy="315778"/>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23" name="TextBox 22"/>
          <p:cNvSpPr txBox="1"/>
          <p:nvPr userDrawn="1"/>
        </p:nvSpPr>
        <p:spPr>
          <a:xfrm>
            <a:off x="11253025" y="6235276"/>
            <a:ext cx="344966" cy="276999"/>
          </a:xfrm>
          <a:prstGeom prst="rect">
            <a:avLst/>
          </a:prstGeom>
          <a:noFill/>
        </p:spPr>
        <p:txBody>
          <a:bodyPr wrap="none" rtlCol="0">
            <a:spAutoFit/>
          </a:bodyPr>
          <a:lstStyle/>
          <a:p>
            <a:pPr algn="ctr"/>
            <a:fld id="{9F976047-6D8B-40E5-9820-BFA42EA4E19A}" type="slidenum">
              <a:rPr lang="en-US" sz="1200" smtClean="0">
                <a:solidFill>
                  <a:schemeClr val="accent1"/>
                </a:solidFill>
                <a:latin typeface="Arial Narrow" panose="020B0606020202030204" pitchFamily="34" charset="0"/>
              </a:rPr>
              <a:pPr algn="ctr"/>
              <a:t>‹#›</a:t>
            </a:fld>
            <a:endParaRPr lang="en-US" dirty="0">
              <a:solidFill>
                <a:schemeClr val="accent1"/>
              </a:solidFill>
              <a:latin typeface="Arial Narrow" panose="020B0606020202030204" pitchFamily="34" charset="0"/>
            </a:endParaRPr>
          </a:p>
        </p:txBody>
      </p:sp>
      <p:sp>
        <p:nvSpPr>
          <p:cNvPr id="13" name="Text Placeholder 2"/>
          <p:cNvSpPr>
            <a:spLocks noGrp="1"/>
          </p:cNvSpPr>
          <p:nvPr>
            <p:ph type="body" sz="quarter" idx="11" hasCustomPrompt="1"/>
          </p:nvPr>
        </p:nvSpPr>
        <p:spPr>
          <a:xfrm>
            <a:off x="484058" y="370304"/>
            <a:ext cx="9210034" cy="486355"/>
          </a:xfrm>
        </p:spPr>
        <p:txBody>
          <a:bodyPr>
            <a:noAutofit/>
          </a:bodyPr>
          <a:lstStyle>
            <a:lvl1pPr marL="0" indent="0">
              <a:buNone/>
              <a:defRPr sz="3200" baseline="0">
                <a:solidFill>
                  <a:srgbClr val="004D40"/>
                </a:solidFill>
                <a:latin typeface="Arial" panose="020B0604020202020204" pitchFamily="34" charset="0"/>
                <a:ea typeface="Roboto Black" panose="02000000000000000000" pitchFamily="2" charset="0"/>
                <a:cs typeface="Arial" panose="020B0604020202020204" pitchFamily="34" charset="0"/>
              </a:defRPr>
            </a:lvl1pPr>
            <a:lvl2pPr>
              <a:defRPr sz="3200">
                <a:latin typeface="Roboto Black" panose="02000000000000000000" pitchFamily="2" charset="0"/>
                <a:ea typeface="Roboto Black" panose="02000000000000000000" pitchFamily="2" charset="0"/>
                <a:cs typeface="Roboto Black" panose="02000000000000000000" pitchFamily="2" charset="0"/>
              </a:defRPr>
            </a:lvl2pPr>
            <a:lvl3pPr>
              <a:defRPr sz="3200">
                <a:latin typeface="Roboto Black" panose="02000000000000000000" pitchFamily="2" charset="0"/>
                <a:ea typeface="Roboto Black" panose="02000000000000000000" pitchFamily="2" charset="0"/>
                <a:cs typeface="Roboto Black" panose="02000000000000000000" pitchFamily="2" charset="0"/>
              </a:defRPr>
            </a:lvl3pPr>
            <a:lvl4pPr>
              <a:defRPr sz="3200">
                <a:latin typeface="Roboto Black" panose="02000000000000000000" pitchFamily="2" charset="0"/>
                <a:ea typeface="Roboto Black" panose="02000000000000000000" pitchFamily="2" charset="0"/>
                <a:cs typeface="Roboto Black" panose="02000000000000000000" pitchFamily="2" charset="0"/>
              </a:defRPr>
            </a:lvl4pPr>
            <a:lvl5pPr>
              <a:defRPr sz="320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dirty="0"/>
              <a:t>Put your main text here</a:t>
            </a:r>
          </a:p>
        </p:txBody>
      </p:sp>
      <p:sp>
        <p:nvSpPr>
          <p:cNvPr id="14" name="Text Placeholder 4"/>
          <p:cNvSpPr>
            <a:spLocks noGrp="1"/>
          </p:cNvSpPr>
          <p:nvPr>
            <p:ph type="body" sz="quarter" idx="12" hasCustomPrompt="1"/>
          </p:nvPr>
        </p:nvSpPr>
        <p:spPr>
          <a:xfrm>
            <a:off x="484058" y="856659"/>
            <a:ext cx="9210034" cy="261927"/>
          </a:xfrm>
        </p:spPr>
        <p:txBody>
          <a:bodyPr>
            <a:normAutofit/>
          </a:bodyPr>
          <a:lstStyle>
            <a:lvl1pPr marL="0" indent="0">
              <a:buNone/>
              <a:defRPr sz="1200" baseline="0">
                <a:latin typeface="Arial Narrow" panose="020B060602020203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dirty="0"/>
              <a:t>Put your text here</a:t>
            </a:r>
          </a:p>
        </p:txBody>
      </p:sp>
    </p:spTree>
    <p:extLst>
      <p:ext uri="{BB962C8B-B14F-4D97-AF65-F5344CB8AC3E}">
        <p14:creationId xmlns:p14="http://schemas.microsoft.com/office/powerpoint/2010/main" val="3709448517"/>
      </p:ext>
    </p:extLst>
  </p:cSld>
  <p:clrMapOvr>
    <a:masterClrMapping/>
  </p:clrMapOvr>
  <p:transition spd="slow" advTm="2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p:tgtEl>
                                          <p:spTgt spid="1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3">
                                            <p:txEl>
                                              <p:pRg st="0" end="0"/>
                                            </p:tx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500"/>
                                        <p:tgtEl>
                                          <p:spTgt spid="14">
                                            <p:txEl>
                                              <p:pRg st="0" end="0"/>
                                            </p:txEl>
                                          </p:spTgt>
                                        </p:tgtEl>
                                        <p:attrNameLst>
                                          <p:attrName>ppt_y</p:attrName>
                                        </p:attrNameLst>
                                      </p:cBhvr>
                                      <p:tavLst>
                                        <p:tav tm="0">
                                          <p:val>
                                            <p:strVal val="#ppt_y+#ppt_h*1.125000"/>
                                          </p:val>
                                        </p:tav>
                                        <p:tav tm="100000">
                                          <p:val>
                                            <p:strVal val="#ppt_y"/>
                                          </p:val>
                                        </p:tav>
                                      </p:tavLst>
                                    </p:anim>
                                    <p:animEffect transition="in" filter="wipe(up)">
                                      <p:cBhvr>
                                        <p:cTn id="1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2" presetClass="entr" presetSubtype="4"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p:tgtEl>
                          <p:spTgt spid="13"/>
                        </p:tgtEl>
                        <p:attrNameLst>
                          <p:attrName>ppt_y</p:attrName>
                        </p:attrNameLst>
                      </p:cBhvr>
                      <p:tavLst>
                        <p:tav tm="0">
                          <p:val>
                            <p:strVal val="#ppt_y+#ppt_h*1.125000"/>
                          </p:val>
                        </p:tav>
                        <p:tav tm="100000">
                          <p:val>
                            <p:strVal val="#ppt_y"/>
                          </p:val>
                        </p:tav>
                      </p:tavLst>
                    </p:anim>
                    <p:animEffect transition="in" filter="wipe(up)">
                      <p:cBhvr>
                        <p:cTn dur="500"/>
                        <p:tgtEl>
                          <p:spTgt spid="13"/>
                        </p:tgtEl>
                      </p:cBhvr>
                    </p:animEffect>
                  </p:childTnLst>
                </p:cTn>
              </p:par>
            </p:tnLst>
          </p:tmpl>
        </p:tmplLst>
      </p:bldP>
      <p:bldP spid="14" grpId="0" build="p">
        <p:tmplLst>
          <p:tmpl lvl="1">
            <p:tnLst>
              <p:par>
                <p:cTn presetID="1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p:tgtEl>
                          <p:spTgt spid="14"/>
                        </p:tgtEl>
                        <p:attrNameLst>
                          <p:attrName>ppt_y</p:attrName>
                        </p:attrNameLst>
                      </p:cBhvr>
                      <p:tavLst>
                        <p:tav tm="0">
                          <p:val>
                            <p:strVal val="#ppt_y+#ppt_h*1.125000"/>
                          </p:val>
                        </p:tav>
                        <p:tav tm="100000">
                          <p:val>
                            <p:strVal val="#ppt_y"/>
                          </p:val>
                        </p:tav>
                      </p:tavLst>
                    </p:anim>
                    <p:animEffect transition="in" filter="wipe(up)">
                      <p:cBhvr>
                        <p:cTn dur="500"/>
                        <p:tgtEl>
                          <p:spTgt spid="14"/>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ortfolio 04">
    <p:spTree>
      <p:nvGrpSpPr>
        <p:cNvPr id="1" name=""/>
        <p:cNvGrpSpPr/>
        <p:nvPr/>
      </p:nvGrpSpPr>
      <p:grpSpPr>
        <a:xfrm>
          <a:off x="0" y="0"/>
          <a:ext cx="0" cy="0"/>
          <a:chOff x="0" y="0"/>
          <a:chExt cx="0" cy="0"/>
        </a:xfrm>
      </p:grpSpPr>
      <p:sp>
        <p:nvSpPr>
          <p:cNvPr id="22" name="Rounded Rectangle 21"/>
          <p:cNvSpPr/>
          <p:nvPr userDrawn="1"/>
        </p:nvSpPr>
        <p:spPr>
          <a:xfrm>
            <a:off x="11265587" y="6214352"/>
            <a:ext cx="315778" cy="315778"/>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23" name="TextBox 22"/>
          <p:cNvSpPr txBox="1"/>
          <p:nvPr userDrawn="1"/>
        </p:nvSpPr>
        <p:spPr>
          <a:xfrm>
            <a:off x="11253025" y="6235276"/>
            <a:ext cx="344966" cy="276999"/>
          </a:xfrm>
          <a:prstGeom prst="rect">
            <a:avLst/>
          </a:prstGeom>
          <a:noFill/>
        </p:spPr>
        <p:txBody>
          <a:bodyPr wrap="none" rtlCol="0">
            <a:spAutoFit/>
          </a:bodyPr>
          <a:lstStyle/>
          <a:p>
            <a:pPr algn="ctr"/>
            <a:fld id="{9F976047-6D8B-40E5-9820-BFA42EA4E19A}" type="slidenum">
              <a:rPr lang="en-US" sz="1200" smtClean="0">
                <a:solidFill>
                  <a:schemeClr val="accent1"/>
                </a:solidFill>
                <a:latin typeface="Arial Narrow" panose="020B0606020202030204" pitchFamily="34" charset="0"/>
              </a:rPr>
              <a:pPr algn="ctr"/>
              <a:t>‹#›</a:t>
            </a:fld>
            <a:endParaRPr lang="en-US" dirty="0">
              <a:solidFill>
                <a:schemeClr val="accent1"/>
              </a:solidFill>
              <a:latin typeface="Arial Narrow" panose="020B0606020202030204" pitchFamily="34" charset="0"/>
            </a:endParaRPr>
          </a:p>
        </p:txBody>
      </p:sp>
      <p:sp>
        <p:nvSpPr>
          <p:cNvPr id="34" name="Picture Placeholder 2"/>
          <p:cNvSpPr>
            <a:spLocks noGrp="1"/>
          </p:cNvSpPr>
          <p:nvPr>
            <p:ph type="pic" sz="quarter" idx="20" hasCustomPrompt="1"/>
          </p:nvPr>
        </p:nvSpPr>
        <p:spPr>
          <a:xfrm>
            <a:off x="6352358" y="1896743"/>
            <a:ext cx="5239701" cy="4122215"/>
          </a:xfrm>
          <a:prstGeom prst="round2SameRect">
            <a:avLst>
              <a:gd name="adj1" fmla="val 1475"/>
              <a:gd name="adj2" fmla="val 0"/>
            </a:avLst>
          </a:prstGeom>
          <a:pattFill prst="pct5">
            <a:fgClr>
              <a:schemeClr val="bg1"/>
            </a:fgClr>
            <a:bgClr>
              <a:schemeClr val="tx2">
                <a:lumMod val="20000"/>
                <a:lumOff val="80000"/>
              </a:schemeClr>
            </a:bgClr>
          </a:pattFill>
          <a:effectLst>
            <a:outerShdw blurRad="50800" dist="25400" dir="5400000" algn="t" rotWithShape="0">
              <a:prstClr val="black">
                <a:alpha val="15000"/>
              </a:prstClr>
            </a:outerShdw>
          </a:effectLst>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Drag &amp; Drop Image</a:t>
            </a:r>
          </a:p>
        </p:txBody>
      </p:sp>
      <p:sp>
        <p:nvSpPr>
          <p:cNvPr id="35" name="Picture Placeholder 2"/>
          <p:cNvSpPr>
            <a:spLocks noGrp="1"/>
          </p:cNvSpPr>
          <p:nvPr>
            <p:ph type="pic" sz="quarter" idx="25" hasCustomPrompt="1"/>
          </p:nvPr>
        </p:nvSpPr>
        <p:spPr>
          <a:xfrm>
            <a:off x="607313" y="1896744"/>
            <a:ext cx="5605346" cy="1993900"/>
          </a:xfrm>
          <a:prstGeom prst="round2SameRect">
            <a:avLst>
              <a:gd name="adj1" fmla="val 1475"/>
              <a:gd name="adj2" fmla="val 0"/>
            </a:avLst>
          </a:prstGeom>
          <a:pattFill prst="pct5">
            <a:fgClr>
              <a:schemeClr val="bg1"/>
            </a:fgClr>
            <a:bgClr>
              <a:schemeClr val="tx2">
                <a:lumMod val="20000"/>
                <a:lumOff val="80000"/>
              </a:schemeClr>
            </a:bgClr>
          </a:pattFill>
          <a:effectLst>
            <a:outerShdw blurRad="50800" dist="25400" dir="5400000" algn="t" rotWithShape="0">
              <a:prstClr val="black">
                <a:alpha val="15000"/>
              </a:prstClr>
            </a:outerShdw>
          </a:effectLst>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Drag &amp; Drop Image</a:t>
            </a:r>
          </a:p>
        </p:txBody>
      </p:sp>
      <p:sp>
        <p:nvSpPr>
          <p:cNvPr id="36" name="Picture Placeholder 2"/>
          <p:cNvSpPr>
            <a:spLocks noGrp="1"/>
          </p:cNvSpPr>
          <p:nvPr>
            <p:ph type="pic" sz="quarter" idx="26" hasCustomPrompt="1"/>
          </p:nvPr>
        </p:nvSpPr>
        <p:spPr>
          <a:xfrm>
            <a:off x="607312" y="4042314"/>
            <a:ext cx="1828800" cy="1976644"/>
          </a:xfrm>
          <a:prstGeom prst="round2SameRect">
            <a:avLst>
              <a:gd name="adj1" fmla="val 1475"/>
              <a:gd name="adj2" fmla="val 0"/>
            </a:avLst>
          </a:prstGeom>
          <a:pattFill prst="pct5">
            <a:fgClr>
              <a:schemeClr val="bg1"/>
            </a:fgClr>
            <a:bgClr>
              <a:schemeClr val="tx2">
                <a:lumMod val="20000"/>
                <a:lumOff val="80000"/>
              </a:schemeClr>
            </a:bgClr>
          </a:pattFill>
          <a:effectLst>
            <a:outerShdw blurRad="50800" dist="25400" dir="5400000" algn="t" rotWithShape="0">
              <a:prstClr val="black">
                <a:alpha val="15000"/>
              </a:prstClr>
            </a:outerShdw>
          </a:effectLst>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Drag &amp; Drop Image</a:t>
            </a:r>
          </a:p>
        </p:txBody>
      </p:sp>
      <p:sp>
        <p:nvSpPr>
          <p:cNvPr id="37" name="Picture Placeholder 2"/>
          <p:cNvSpPr>
            <a:spLocks noGrp="1"/>
          </p:cNvSpPr>
          <p:nvPr>
            <p:ph type="pic" sz="quarter" idx="12" hasCustomPrompt="1"/>
          </p:nvPr>
        </p:nvSpPr>
        <p:spPr>
          <a:xfrm>
            <a:off x="2495585" y="4042314"/>
            <a:ext cx="1828800" cy="1976644"/>
          </a:xfrm>
          <a:prstGeom prst="round2SameRect">
            <a:avLst>
              <a:gd name="adj1" fmla="val 1475"/>
              <a:gd name="adj2" fmla="val 0"/>
            </a:avLst>
          </a:prstGeom>
          <a:pattFill prst="pct5">
            <a:fgClr>
              <a:schemeClr val="bg1"/>
            </a:fgClr>
            <a:bgClr>
              <a:schemeClr val="tx2">
                <a:lumMod val="20000"/>
                <a:lumOff val="80000"/>
              </a:schemeClr>
            </a:bgClr>
          </a:pattFill>
          <a:effectLst>
            <a:outerShdw blurRad="50800" dist="25400" dir="5400000" algn="t" rotWithShape="0">
              <a:prstClr val="black">
                <a:alpha val="15000"/>
              </a:prstClr>
            </a:outerShdw>
          </a:effectLst>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Drag &amp; Drop Image</a:t>
            </a:r>
          </a:p>
        </p:txBody>
      </p:sp>
      <p:sp>
        <p:nvSpPr>
          <p:cNvPr id="38" name="Picture Placeholder 2"/>
          <p:cNvSpPr>
            <a:spLocks noGrp="1"/>
          </p:cNvSpPr>
          <p:nvPr>
            <p:ph type="pic" sz="quarter" idx="13" hasCustomPrompt="1"/>
          </p:nvPr>
        </p:nvSpPr>
        <p:spPr>
          <a:xfrm>
            <a:off x="4383858" y="4042314"/>
            <a:ext cx="1828800" cy="1976644"/>
          </a:xfrm>
          <a:prstGeom prst="round2SameRect">
            <a:avLst>
              <a:gd name="adj1" fmla="val 1475"/>
              <a:gd name="adj2" fmla="val 0"/>
            </a:avLst>
          </a:prstGeom>
          <a:pattFill prst="pct5">
            <a:fgClr>
              <a:schemeClr val="bg1"/>
            </a:fgClr>
            <a:bgClr>
              <a:schemeClr val="tx2">
                <a:lumMod val="20000"/>
                <a:lumOff val="80000"/>
              </a:schemeClr>
            </a:bgClr>
          </a:pattFill>
          <a:effectLst>
            <a:outerShdw blurRad="50800" dist="25400" dir="5400000" algn="t" rotWithShape="0">
              <a:prstClr val="black">
                <a:alpha val="15000"/>
              </a:prstClr>
            </a:outerShdw>
          </a:effectLst>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Drag &amp; Drop Image</a:t>
            </a:r>
          </a:p>
        </p:txBody>
      </p:sp>
      <p:sp>
        <p:nvSpPr>
          <p:cNvPr id="14" name="Text Placeholder 2"/>
          <p:cNvSpPr>
            <a:spLocks noGrp="1"/>
          </p:cNvSpPr>
          <p:nvPr>
            <p:ph type="body" sz="quarter" idx="11" hasCustomPrompt="1"/>
          </p:nvPr>
        </p:nvSpPr>
        <p:spPr>
          <a:xfrm>
            <a:off x="484058" y="370304"/>
            <a:ext cx="9210034" cy="486355"/>
          </a:xfrm>
        </p:spPr>
        <p:txBody>
          <a:bodyPr>
            <a:noAutofit/>
          </a:bodyPr>
          <a:lstStyle>
            <a:lvl1pPr marL="0" indent="0">
              <a:buNone/>
              <a:defRPr sz="3200" baseline="0">
                <a:solidFill>
                  <a:srgbClr val="004D40"/>
                </a:solidFill>
                <a:latin typeface="Arial" panose="020B0604020202020204" pitchFamily="34" charset="0"/>
                <a:ea typeface="Roboto Black" panose="02000000000000000000" pitchFamily="2" charset="0"/>
                <a:cs typeface="Arial" panose="020B0604020202020204" pitchFamily="34" charset="0"/>
              </a:defRPr>
            </a:lvl1pPr>
            <a:lvl2pPr>
              <a:defRPr sz="3200">
                <a:latin typeface="Roboto Black" panose="02000000000000000000" pitchFamily="2" charset="0"/>
                <a:ea typeface="Roboto Black" panose="02000000000000000000" pitchFamily="2" charset="0"/>
                <a:cs typeface="Roboto Black" panose="02000000000000000000" pitchFamily="2" charset="0"/>
              </a:defRPr>
            </a:lvl2pPr>
            <a:lvl3pPr>
              <a:defRPr sz="3200">
                <a:latin typeface="Roboto Black" panose="02000000000000000000" pitchFamily="2" charset="0"/>
                <a:ea typeface="Roboto Black" panose="02000000000000000000" pitchFamily="2" charset="0"/>
                <a:cs typeface="Roboto Black" panose="02000000000000000000" pitchFamily="2" charset="0"/>
              </a:defRPr>
            </a:lvl3pPr>
            <a:lvl4pPr>
              <a:defRPr sz="3200">
                <a:latin typeface="Roboto Black" panose="02000000000000000000" pitchFamily="2" charset="0"/>
                <a:ea typeface="Roboto Black" panose="02000000000000000000" pitchFamily="2" charset="0"/>
                <a:cs typeface="Roboto Black" panose="02000000000000000000" pitchFamily="2" charset="0"/>
              </a:defRPr>
            </a:lvl4pPr>
            <a:lvl5pPr>
              <a:defRPr sz="320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dirty="0"/>
              <a:t>Put your main text here</a:t>
            </a:r>
          </a:p>
        </p:txBody>
      </p:sp>
      <p:sp>
        <p:nvSpPr>
          <p:cNvPr id="15" name="Text Placeholder 4"/>
          <p:cNvSpPr>
            <a:spLocks noGrp="1"/>
          </p:cNvSpPr>
          <p:nvPr>
            <p:ph type="body" sz="quarter" idx="27" hasCustomPrompt="1"/>
          </p:nvPr>
        </p:nvSpPr>
        <p:spPr>
          <a:xfrm>
            <a:off x="484058" y="856659"/>
            <a:ext cx="9210034" cy="261927"/>
          </a:xfrm>
        </p:spPr>
        <p:txBody>
          <a:bodyPr>
            <a:normAutofit/>
          </a:bodyPr>
          <a:lstStyle>
            <a:lvl1pPr marL="0" indent="0">
              <a:buNone/>
              <a:defRPr sz="1200" baseline="0">
                <a:latin typeface="Arial Narrow" panose="020B060602020203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dirty="0"/>
              <a:t>Put your text here</a:t>
            </a:r>
          </a:p>
        </p:txBody>
      </p:sp>
    </p:spTree>
    <p:extLst>
      <p:ext uri="{BB962C8B-B14F-4D97-AF65-F5344CB8AC3E}">
        <p14:creationId xmlns:p14="http://schemas.microsoft.com/office/powerpoint/2010/main" val="730770688"/>
      </p:ext>
    </p:extLst>
  </p:cSld>
  <p:clrMapOvr>
    <a:masterClrMapping/>
  </p:clrMapOvr>
  <p:transition spd="slow" advTm="2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p:tgtEl>
                                          <p:spTgt spid="1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4">
                                            <p:txEl>
                                              <p:pRg st="0" end="0"/>
                                            </p:tx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 calcmode="lin" valueType="num">
                                      <p:cBhvr additive="base">
                                        <p:cTn id="11" dur="500"/>
                                        <p:tgtEl>
                                          <p:spTgt spid="15">
                                            <p:txEl>
                                              <p:pRg st="0" end="0"/>
                                            </p:txEl>
                                          </p:spTgt>
                                        </p:tgtEl>
                                        <p:attrNameLst>
                                          <p:attrName>ppt_y</p:attrName>
                                        </p:attrNameLst>
                                      </p:cBhvr>
                                      <p:tavLst>
                                        <p:tav tm="0">
                                          <p:val>
                                            <p:strVal val="#ppt_y+#ppt_h*1.125000"/>
                                          </p:val>
                                        </p:tav>
                                        <p:tav tm="100000">
                                          <p:val>
                                            <p:strVal val="#ppt_y"/>
                                          </p:val>
                                        </p:tav>
                                      </p:tavLst>
                                    </p:anim>
                                    <p:animEffect transition="in" filter="wipe(up)">
                                      <p:cBhvr>
                                        <p:cTn id="1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12" presetClass="entr" presetSubtype="4"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p:tgtEl>
                          <p:spTgt spid="14"/>
                        </p:tgtEl>
                        <p:attrNameLst>
                          <p:attrName>ppt_y</p:attrName>
                        </p:attrNameLst>
                      </p:cBhvr>
                      <p:tavLst>
                        <p:tav tm="0">
                          <p:val>
                            <p:strVal val="#ppt_y+#ppt_h*1.125000"/>
                          </p:val>
                        </p:tav>
                        <p:tav tm="100000">
                          <p:val>
                            <p:strVal val="#ppt_y"/>
                          </p:val>
                        </p:tav>
                      </p:tavLst>
                    </p:anim>
                    <p:animEffect transition="in" filter="wipe(up)">
                      <p:cBhvr>
                        <p:cTn dur="500"/>
                        <p:tgtEl>
                          <p:spTgt spid="14"/>
                        </p:tgtEl>
                      </p:cBhvr>
                    </p:animEffect>
                  </p:childTnLst>
                </p:cTn>
              </p:par>
            </p:tnLst>
          </p:tmpl>
        </p:tmplLst>
      </p:bldP>
      <p:bldP spid="15" grpId="0" build="p">
        <p:tmplLst>
          <p:tmpl lvl="1">
            <p:tnLst>
              <p:par>
                <p:cTn presetID="12" presetClass="entr" presetSubtype="4"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p:tgtEl>
                          <p:spTgt spid="15"/>
                        </p:tgtEl>
                        <p:attrNameLst>
                          <p:attrName>ppt_y</p:attrName>
                        </p:attrNameLst>
                      </p:cBhvr>
                      <p:tavLst>
                        <p:tav tm="0">
                          <p:val>
                            <p:strVal val="#ppt_y+#ppt_h*1.125000"/>
                          </p:val>
                        </p:tav>
                        <p:tav tm="100000">
                          <p:val>
                            <p:strVal val="#ppt_y"/>
                          </p:val>
                        </p:tav>
                      </p:tavLst>
                    </p:anim>
                    <p:animEffect transition="in" filter="wipe(up)">
                      <p:cBhvr>
                        <p:cTn dur="500"/>
                        <p:tgtEl>
                          <p:spTgt spid="15"/>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ortfolio 05">
    <p:spTree>
      <p:nvGrpSpPr>
        <p:cNvPr id="1" name=""/>
        <p:cNvGrpSpPr/>
        <p:nvPr/>
      </p:nvGrpSpPr>
      <p:grpSpPr>
        <a:xfrm>
          <a:off x="0" y="0"/>
          <a:ext cx="0" cy="0"/>
          <a:chOff x="0" y="0"/>
          <a:chExt cx="0" cy="0"/>
        </a:xfrm>
      </p:grpSpPr>
      <p:sp>
        <p:nvSpPr>
          <p:cNvPr id="22" name="Rounded Rectangle 21"/>
          <p:cNvSpPr/>
          <p:nvPr userDrawn="1"/>
        </p:nvSpPr>
        <p:spPr>
          <a:xfrm>
            <a:off x="11265587" y="6214352"/>
            <a:ext cx="315778" cy="315778"/>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23" name="TextBox 22"/>
          <p:cNvSpPr txBox="1"/>
          <p:nvPr userDrawn="1"/>
        </p:nvSpPr>
        <p:spPr>
          <a:xfrm>
            <a:off x="11253025" y="6235276"/>
            <a:ext cx="344966" cy="276999"/>
          </a:xfrm>
          <a:prstGeom prst="rect">
            <a:avLst/>
          </a:prstGeom>
          <a:noFill/>
        </p:spPr>
        <p:txBody>
          <a:bodyPr wrap="none" rtlCol="0">
            <a:spAutoFit/>
          </a:bodyPr>
          <a:lstStyle/>
          <a:p>
            <a:pPr algn="ctr"/>
            <a:fld id="{9F976047-6D8B-40E5-9820-BFA42EA4E19A}" type="slidenum">
              <a:rPr lang="en-US" sz="1200" smtClean="0">
                <a:solidFill>
                  <a:schemeClr val="accent1"/>
                </a:solidFill>
                <a:latin typeface="Arial Narrow" panose="020B0606020202030204" pitchFamily="34" charset="0"/>
              </a:rPr>
              <a:pPr algn="ctr"/>
              <a:t>‹#›</a:t>
            </a:fld>
            <a:endParaRPr lang="en-US" dirty="0">
              <a:solidFill>
                <a:schemeClr val="accent1"/>
              </a:solidFill>
              <a:latin typeface="Arial Narrow" panose="020B0606020202030204" pitchFamily="34" charset="0"/>
            </a:endParaRPr>
          </a:p>
        </p:txBody>
      </p:sp>
      <p:sp>
        <p:nvSpPr>
          <p:cNvPr id="34" name="Picture Placeholder 2"/>
          <p:cNvSpPr>
            <a:spLocks noGrp="1"/>
          </p:cNvSpPr>
          <p:nvPr>
            <p:ph type="pic" sz="quarter" idx="20" hasCustomPrompt="1"/>
          </p:nvPr>
        </p:nvSpPr>
        <p:spPr>
          <a:xfrm>
            <a:off x="772350" y="1936700"/>
            <a:ext cx="2553493" cy="4122215"/>
          </a:xfrm>
          <a:prstGeom prst="round2SameRect">
            <a:avLst>
              <a:gd name="adj1" fmla="val 1475"/>
              <a:gd name="adj2" fmla="val 0"/>
            </a:avLst>
          </a:prstGeom>
          <a:pattFill prst="pct5">
            <a:fgClr>
              <a:schemeClr val="bg1"/>
            </a:fgClr>
            <a:bgClr>
              <a:schemeClr val="tx2">
                <a:lumMod val="20000"/>
                <a:lumOff val="80000"/>
              </a:schemeClr>
            </a:bgClr>
          </a:pattFill>
          <a:effectLst>
            <a:outerShdw blurRad="50800" dist="25400" dir="5400000" algn="t" rotWithShape="0">
              <a:prstClr val="black">
                <a:alpha val="15000"/>
              </a:prstClr>
            </a:outerShdw>
          </a:effectLst>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Drag &amp; Drop Image</a:t>
            </a:r>
          </a:p>
        </p:txBody>
      </p:sp>
      <p:sp>
        <p:nvSpPr>
          <p:cNvPr id="35" name="Picture Placeholder 2"/>
          <p:cNvSpPr>
            <a:spLocks noGrp="1"/>
          </p:cNvSpPr>
          <p:nvPr>
            <p:ph type="pic" sz="quarter" idx="26" hasCustomPrompt="1"/>
          </p:nvPr>
        </p:nvSpPr>
        <p:spPr>
          <a:xfrm>
            <a:off x="3463048" y="1936700"/>
            <a:ext cx="2553493" cy="4122215"/>
          </a:xfrm>
          <a:prstGeom prst="round2SameRect">
            <a:avLst>
              <a:gd name="adj1" fmla="val 1475"/>
              <a:gd name="adj2" fmla="val 0"/>
            </a:avLst>
          </a:prstGeom>
          <a:pattFill prst="pct5">
            <a:fgClr>
              <a:schemeClr val="bg1"/>
            </a:fgClr>
            <a:bgClr>
              <a:schemeClr val="tx2">
                <a:lumMod val="20000"/>
                <a:lumOff val="80000"/>
              </a:schemeClr>
            </a:bgClr>
          </a:pattFill>
          <a:effectLst>
            <a:outerShdw blurRad="50800" dist="25400" dir="5400000" algn="t" rotWithShape="0">
              <a:prstClr val="black">
                <a:alpha val="15000"/>
              </a:prstClr>
            </a:outerShdw>
          </a:effectLst>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Drag &amp; Drop Image</a:t>
            </a:r>
          </a:p>
        </p:txBody>
      </p:sp>
      <p:sp>
        <p:nvSpPr>
          <p:cNvPr id="36" name="Picture Placeholder 2"/>
          <p:cNvSpPr>
            <a:spLocks noGrp="1"/>
          </p:cNvSpPr>
          <p:nvPr>
            <p:ph type="pic" sz="quarter" idx="27" hasCustomPrompt="1"/>
          </p:nvPr>
        </p:nvSpPr>
        <p:spPr>
          <a:xfrm>
            <a:off x="6143950" y="1936700"/>
            <a:ext cx="2553493" cy="4122215"/>
          </a:xfrm>
          <a:prstGeom prst="round2SameRect">
            <a:avLst>
              <a:gd name="adj1" fmla="val 1475"/>
              <a:gd name="adj2" fmla="val 0"/>
            </a:avLst>
          </a:prstGeom>
          <a:pattFill prst="pct5">
            <a:fgClr>
              <a:schemeClr val="bg1"/>
            </a:fgClr>
            <a:bgClr>
              <a:schemeClr val="tx2">
                <a:lumMod val="20000"/>
                <a:lumOff val="80000"/>
              </a:schemeClr>
            </a:bgClr>
          </a:pattFill>
          <a:effectLst>
            <a:outerShdw blurRad="50800" dist="25400" dir="5400000" algn="t" rotWithShape="0">
              <a:prstClr val="black">
                <a:alpha val="15000"/>
              </a:prstClr>
            </a:outerShdw>
          </a:effectLst>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Drag &amp; Drop Image</a:t>
            </a:r>
          </a:p>
        </p:txBody>
      </p:sp>
      <p:sp>
        <p:nvSpPr>
          <p:cNvPr id="37" name="Picture Placeholder 2"/>
          <p:cNvSpPr>
            <a:spLocks noGrp="1"/>
          </p:cNvSpPr>
          <p:nvPr>
            <p:ph type="pic" sz="quarter" idx="28" hasCustomPrompt="1"/>
          </p:nvPr>
        </p:nvSpPr>
        <p:spPr>
          <a:xfrm>
            <a:off x="8811194" y="1936700"/>
            <a:ext cx="2553493" cy="4122215"/>
          </a:xfrm>
          <a:prstGeom prst="round2SameRect">
            <a:avLst>
              <a:gd name="adj1" fmla="val 1475"/>
              <a:gd name="adj2" fmla="val 0"/>
            </a:avLst>
          </a:prstGeom>
          <a:pattFill prst="pct5">
            <a:fgClr>
              <a:schemeClr val="bg1"/>
            </a:fgClr>
            <a:bgClr>
              <a:schemeClr val="tx2">
                <a:lumMod val="20000"/>
                <a:lumOff val="80000"/>
              </a:schemeClr>
            </a:bgClr>
          </a:pattFill>
          <a:effectLst>
            <a:outerShdw blurRad="50800" dist="25400" dir="5400000" algn="t" rotWithShape="0">
              <a:prstClr val="black">
                <a:alpha val="15000"/>
              </a:prstClr>
            </a:outerShdw>
          </a:effectLst>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Drag &amp; Drop Image</a:t>
            </a:r>
          </a:p>
        </p:txBody>
      </p:sp>
      <p:sp>
        <p:nvSpPr>
          <p:cNvPr id="13" name="Text Placeholder 2"/>
          <p:cNvSpPr>
            <a:spLocks noGrp="1"/>
          </p:cNvSpPr>
          <p:nvPr>
            <p:ph type="body" sz="quarter" idx="11" hasCustomPrompt="1"/>
          </p:nvPr>
        </p:nvSpPr>
        <p:spPr>
          <a:xfrm>
            <a:off x="484058" y="370304"/>
            <a:ext cx="9210034" cy="486355"/>
          </a:xfrm>
        </p:spPr>
        <p:txBody>
          <a:bodyPr>
            <a:noAutofit/>
          </a:bodyPr>
          <a:lstStyle>
            <a:lvl1pPr marL="0" indent="0">
              <a:buNone/>
              <a:defRPr sz="3200" baseline="0">
                <a:solidFill>
                  <a:srgbClr val="004D40"/>
                </a:solidFill>
                <a:latin typeface="Arial" panose="020B0604020202020204" pitchFamily="34" charset="0"/>
                <a:ea typeface="Roboto Black" panose="02000000000000000000" pitchFamily="2" charset="0"/>
                <a:cs typeface="Arial" panose="020B0604020202020204" pitchFamily="34" charset="0"/>
              </a:defRPr>
            </a:lvl1pPr>
            <a:lvl2pPr>
              <a:defRPr sz="3200">
                <a:latin typeface="Roboto Black" panose="02000000000000000000" pitchFamily="2" charset="0"/>
                <a:ea typeface="Roboto Black" panose="02000000000000000000" pitchFamily="2" charset="0"/>
                <a:cs typeface="Roboto Black" panose="02000000000000000000" pitchFamily="2" charset="0"/>
              </a:defRPr>
            </a:lvl2pPr>
            <a:lvl3pPr>
              <a:defRPr sz="3200">
                <a:latin typeface="Roboto Black" panose="02000000000000000000" pitchFamily="2" charset="0"/>
                <a:ea typeface="Roboto Black" panose="02000000000000000000" pitchFamily="2" charset="0"/>
                <a:cs typeface="Roboto Black" panose="02000000000000000000" pitchFamily="2" charset="0"/>
              </a:defRPr>
            </a:lvl3pPr>
            <a:lvl4pPr>
              <a:defRPr sz="3200">
                <a:latin typeface="Roboto Black" panose="02000000000000000000" pitchFamily="2" charset="0"/>
                <a:ea typeface="Roboto Black" panose="02000000000000000000" pitchFamily="2" charset="0"/>
                <a:cs typeface="Roboto Black" panose="02000000000000000000" pitchFamily="2" charset="0"/>
              </a:defRPr>
            </a:lvl4pPr>
            <a:lvl5pPr>
              <a:defRPr sz="320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dirty="0"/>
              <a:t>Put your main text here</a:t>
            </a:r>
          </a:p>
        </p:txBody>
      </p:sp>
      <p:sp>
        <p:nvSpPr>
          <p:cNvPr id="14" name="Text Placeholder 4"/>
          <p:cNvSpPr>
            <a:spLocks noGrp="1"/>
          </p:cNvSpPr>
          <p:nvPr>
            <p:ph type="body" sz="quarter" idx="12" hasCustomPrompt="1"/>
          </p:nvPr>
        </p:nvSpPr>
        <p:spPr>
          <a:xfrm>
            <a:off x="484058" y="856659"/>
            <a:ext cx="9210034" cy="261927"/>
          </a:xfrm>
        </p:spPr>
        <p:txBody>
          <a:bodyPr>
            <a:normAutofit/>
          </a:bodyPr>
          <a:lstStyle>
            <a:lvl1pPr marL="0" indent="0">
              <a:buNone/>
              <a:defRPr sz="1200" baseline="0">
                <a:latin typeface="Arial Narrow" panose="020B060602020203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dirty="0"/>
              <a:t>Put your text here</a:t>
            </a:r>
          </a:p>
        </p:txBody>
      </p:sp>
    </p:spTree>
    <p:extLst>
      <p:ext uri="{BB962C8B-B14F-4D97-AF65-F5344CB8AC3E}">
        <p14:creationId xmlns:p14="http://schemas.microsoft.com/office/powerpoint/2010/main" val="4189351679"/>
      </p:ext>
    </p:extLst>
  </p:cSld>
  <p:clrMapOvr>
    <a:masterClrMapping/>
  </p:clrMapOvr>
  <p:transition spd="slow" advTm="2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p:tgtEl>
                                          <p:spTgt spid="1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3">
                                            <p:txEl>
                                              <p:pRg st="0" end="0"/>
                                            </p:tx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500"/>
                                        <p:tgtEl>
                                          <p:spTgt spid="14">
                                            <p:txEl>
                                              <p:pRg st="0" end="0"/>
                                            </p:txEl>
                                          </p:spTgt>
                                        </p:tgtEl>
                                        <p:attrNameLst>
                                          <p:attrName>ppt_y</p:attrName>
                                        </p:attrNameLst>
                                      </p:cBhvr>
                                      <p:tavLst>
                                        <p:tav tm="0">
                                          <p:val>
                                            <p:strVal val="#ppt_y+#ppt_h*1.125000"/>
                                          </p:val>
                                        </p:tav>
                                        <p:tav tm="100000">
                                          <p:val>
                                            <p:strVal val="#ppt_y"/>
                                          </p:val>
                                        </p:tav>
                                      </p:tavLst>
                                    </p:anim>
                                    <p:animEffect transition="in" filter="wipe(up)">
                                      <p:cBhvr>
                                        <p:cTn id="1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2" presetClass="entr" presetSubtype="4"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p:tgtEl>
                          <p:spTgt spid="13"/>
                        </p:tgtEl>
                        <p:attrNameLst>
                          <p:attrName>ppt_y</p:attrName>
                        </p:attrNameLst>
                      </p:cBhvr>
                      <p:tavLst>
                        <p:tav tm="0">
                          <p:val>
                            <p:strVal val="#ppt_y+#ppt_h*1.125000"/>
                          </p:val>
                        </p:tav>
                        <p:tav tm="100000">
                          <p:val>
                            <p:strVal val="#ppt_y"/>
                          </p:val>
                        </p:tav>
                      </p:tavLst>
                    </p:anim>
                    <p:animEffect transition="in" filter="wipe(up)">
                      <p:cBhvr>
                        <p:cTn dur="500"/>
                        <p:tgtEl>
                          <p:spTgt spid="13"/>
                        </p:tgtEl>
                      </p:cBhvr>
                    </p:animEffect>
                  </p:childTnLst>
                </p:cTn>
              </p:par>
            </p:tnLst>
          </p:tmpl>
        </p:tmplLst>
      </p:bldP>
      <p:bldP spid="14" grpId="0" build="p">
        <p:tmplLst>
          <p:tmpl lvl="1">
            <p:tnLst>
              <p:par>
                <p:cTn presetID="1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p:tgtEl>
                          <p:spTgt spid="14"/>
                        </p:tgtEl>
                        <p:attrNameLst>
                          <p:attrName>ppt_y</p:attrName>
                        </p:attrNameLst>
                      </p:cBhvr>
                      <p:tavLst>
                        <p:tav tm="0">
                          <p:val>
                            <p:strVal val="#ppt_y+#ppt_h*1.125000"/>
                          </p:val>
                        </p:tav>
                        <p:tav tm="100000">
                          <p:val>
                            <p:strVal val="#ppt_y"/>
                          </p:val>
                        </p:tav>
                      </p:tavLst>
                    </p:anim>
                    <p:animEffect transition="in" filter="wipe(up)">
                      <p:cBhvr>
                        <p:cTn dur="500"/>
                        <p:tgtEl>
                          <p:spTgt spid="14"/>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ortfolio 06">
    <p:spTree>
      <p:nvGrpSpPr>
        <p:cNvPr id="1" name=""/>
        <p:cNvGrpSpPr/>
        <p:nvPr/>
      </p:nvGrpSpPr>
      <p:grpSpPr>
        <a:xfrm>
          <a:off x="0" y="0"/>
          <a:ext cx="0" cy="0"/>
          <a:chOff x="0" y="0"/>
          <a:chExt cx="0" cy="0"/>
        </a:xfrm>
      </p:grpSpPr>
      <p:sp>
        <p:nvSpPr>
          <p:cNvPr id="22" name="Rounded Rectangle 21"/>
          <p:cNvSpPr/>
          <p:nvPr userDrawn="1"/>
        </p:nvSpPr>
        <p:spPr>
          <a:xfrm>
            <a:off x="11265587" y="6214352"/>
            <a:ext cx="315778" cy="315778"/>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23" name="TextBox 22"/>
          <p:cNvSpPr txBox="1"/>
          <p:nvPr userDrawn="1"/>
        </p:nvSpPr>
        <p:spPr>
          <a:xfrm>
            <a:off x="11253025" y="6235276"/>
            <a:ext cx="344966" cy="276999"/>
          </a:xfrm>
          <a:prstGeom prst="rect">
            <a:avLst/>
          </a:prstGeom>
          <a:noFill/>
        </p:spPr>
        <p:txBody>
          <a:bodyPr wrap="none" rtlCol="0">
            <a:spAutoFit/>
          </a:bodyPr>
          <a:lstStyle/>
          <a:p>
            <a:pPr algn="ctr"/>
            <a:fld id="{9F976047-6D8B-40E5-9820-BFA42EA4E19A}" type="slidenum">
              <a:rPr lang="en-US" sz="1200" smtClean="0">
                <a:solidFill>
                  <a:schemeClr val="accent1"/>
                </a:solidFill>
                <a:latin typeface="Arial Narrow" panose="020B0606020202030204" pitchFamily="34" charset="0"/>
              </a:rPr>
              <a:pPr algn="ctr"/>
              <a:t>‹#›</a:t>
            </a:fld>
            <a:endParaRPr lang="en-US" dirty="0">
              <a:solidFill>
                <a:schemeClr val="accent1"/>
              </a:solidFill>
              <a:latin typeface="Arial Narrow" panose="020B0606020202030204" pitchFamily="34" charset="0"/>
            </a:endParaRPr>
          </a:p>
        </p:txBody>
      </p:sp>
      <p:sp>
        <p:nvSpPr>
          <p:cNvPr id="44" name="Picture Placeholder 2"/>
          <p:cNvSpPr>
            <a:spLocks noGrp="1"/>
          </p:cNvSpPr>
          <p:nvPr>
            <p:ph type="pic" sz="quarter" idx="29" hasCustomPrompt="1"/>
          </p:nvPr>
        </p:nvSpPr>
        <p:spPr>
          <a:xfrm>
            <a:off x="767399" y="1936700"/>
            <a:ext cx="5239701" cy="1976644"/>
          </a:xfrm>
          <a:prstGeom prst="round2SameRect">
            <a:avLst>
              <a:gd name="adj1" fmla="val 1475"/>
              <a:gd name="adj2" fmla="val 0"/>
            </a:avLst>
          </a:prstGeom>
          <a:pattFill prst="pct5">
            <a:fgClr>
              <a:schemeClr val="bg1"/>
            </a:fgClr>
            <a:bgClr>
              <a:schemeClr val="tx2">
                <a:lumMod val="20000"/>
                <a:lumOff val="80000"/>
              </a:schemeClr>
            </a:bgClr>
          </a:pattFill>
          <a:effectLst>
            <a:outerShdw blurRad="50800" dist="25400" dir="5400000" algn="t" rotWithShape="0">
              <a:prstClr val="black">
                <a:alpha val="15000"/>
              </a:prstClr>
            </a:outerShdw>
          </a:effectLst>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Drag &amp; Drop Image</a:t>
            </a:r>
          </a:p>
        </p:txBody>
      </p:sp>
      <p:sp>
        <p:nvSpPr>
          <p:cNvPr id="45" name="Picture Placeholder 2"/>
          <p:cNvSpPr>
            <a:spLocks noGrp="1"/>
          </p:cNvSpPr>
          <p:nvPr>
            <p:ph type="pic" sz="quarter" idx="30" hasCustomPrompt="1"/>
          </p:nvPr>
        </p:nvSpPr>
        <p:spPr>
          <a:xfrm>
            <a:off x="767399" y="4042314"/>
            <a:ext cx="2548756" cy="1976644"/>
          </a:xfrm>
          <a:prstGeom prst="round2SameRect">
            <a:avLst>
              <a:gd name="adj1" fmla="val 1475"/>
              <a:gd name="adj2" fmla="val 0"/>
            </a:avLst>
          </a:prstGeom>
          <a:pattFill prst="pct5">
            <a:fgClr>
              <a:schemeClr val="bg1"/>
            </a:fgClr>
            <a:bgClr>
              <a:schemeClr val="tx2">
                <a:lumMod val="20000"/>
                <a:lumOff val="80000"/>
              </a:schemeClr>
            </a:bgClr>
          </a:pattFill>
          <a:effectLst>
            <a:outerShdw blurRad="50800" dist="25400" dir="5400000" algn="t" rotWithShape="0">
              <a:prstClr val="black">
                <a:alpha val="15000"/>
              </a:prstClr>
            </a:outerShdw>
          </a:effectLst>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Drag &amp; Drop Image</a:t>
            </a:r>
          </a:p>
        </p:txBody>
      </p:sp>
      <p:sp>
        <p:nvSpPr>
          <p:cNvPr id="46" name="Picture Placeholder 2"/>
          <p:cNvSpPr>
            <a:spLocks noGrp="1"/>
          </p:cNvSpPr>
          <p:nvPr>
            <p:ph type="pic" sz="quarter" idx="31" hasCustomPrompt="1"/>
          </p:nvPr>
        </p:nvSpPr>
        <p:spPr>
          <a:xfrm>
            <a:off x="3463048" y="4042314"/>
            <a:ext cx="2548756" cy="1976644"/>
          </a:xfrm>
          <a:prstGeom prst="round2SameRect">
            <a:avLst>
              <a:gd name="adj1" fmla="val 1475"/>
              <a:gd name="adj2" fmla="val 0"/>
            </a:avLst>
          </a:prstGeom>
          <a:pattFill prst="pct5">
            <a:fgClr>
              <a:schemeClr val="bg1"/>
            </a:fgClr>
            <a:bgClr>
              <a:schemeClr val="tx2">
                <a:lumMod val="20000"/>
                <a:lumOff val="80000"/>
              </a:schemeClr>
            </a:bgClr>
          </a:pattFill>
          <a:effectLst>
            <a:outerShdw blurRad="50800" dist="25400" dir="5400000" algn="t" rotWithShape="0">
              <a:prstClr val="black">
                <a:alpha val="15000"/>
              </a:prstClr>
            </a:outerShdw>
          </a:effectLst>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Drag &amp; Drop Image</a:t>
            </a:r>
          </a:p>
        </p:txBody>
      </p:sp>
      <p:sp>
        <p:nvSpPr>
          <p:cNvPr id="47" name="Picture Placeholder 2"/>
          <p:cNvSpPr>
            <a:spLocks noGrp="1"/>
          </p:cNvSpPr>
          <p:nvPr>
            <p:ph type="pic" sz="quarter" idx="32" hasCustomPrompt="1"/>
          </p:nvPr>
        </p:nvSpPr>
        <p:spPr>
          <a:xfrm>
            <a:off x="6126187" y="1936700"/>
            <a:ext cx="2548756" cy="1976644"/>
          </a:xfrm>
          <a:prstGeom prst="round2SameRect">
            <a:avLst>
              <a:gd name="adj1" fmla="val 1475"/>
              <a:gd name="adj2" fmla="val 0"/>
            </a:avLst>
          </a:prstGeom>
          <a:pattFill prst="pct5">
            <a:fgClr>
              <a:schemeClr val="bg1"/>
            </a:fgClr>
            <a:bgClr>
              <a:schemeClr val="tx2">
                <a:lumMod val="20000"/>
                <a:lumOff val="80000"/>
              </a:schemeClr>
            </a:bgClr>
          </a:pattFill>
          <a:effectLst>
            <a:outerShdw blurRad="50800" dist="25400" dir="5400000" algn="t" rotWithShape="0">
              <a:prstClr val="black">
                <a:alpha val="15000"/>
              </a:prstClr>
            </a:outerShdw>
          </a:effectLst>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Drag &amp; Drop Image</a:t>
            </a:r>
          </a:p>
        </p:txBody>
      </p:sp>
      <p:sp>
        <p:nvSpPr>
          <p:cNvPr id="48" name="Picture Placeholder 2"/>
          <p:cNvSpPr>
            <a:spLocks noGrp="1"/>
          </p:cNvSpPr>
          <p:nvPr>
            <p:ph type="pic" sz="quarter" idx="33" hasCustomPrompt="1"/>
          </p:nvPr>
        </p:nvSpPr>
        <p:spPr>
          <a:xfrm>
            <a:off x="6134967" y="4042313"/>
            <a:ext cx="2548756" cy="1976644"/>
          </a:xfrm>
          <a:prstGeom prst="round2SameRect">
            <a:avLst>
              <a:gd name="adj1" fmla="val 1475"/>
              <a:gd name="adj2" fmla="val 0"/>
            </a:avLst>
          </a:prstGeom>
          <a:pattFill prst="pct5">
            <a:fgClr>
              <a:schemeClr val="bg1"/>
            </a:fgClr>
            <a:bgClr>
              <a:schemeClr val="tx2">
                <a:lumMod val="20000"/>
                <a:lumOff val="80000"/>
              </a:schemeClr>
            </a:bgClr>
          </a:pattFill>
          <a:effectLst>
            <a:outerShdw blurRad="50800" dist="25400" dir="5400000" algn="t" rotWithShape="0">
              <a:prstClr val="black">
                <a:alpha val="15000"/>
              </a:prstClr>
            </a:outerShdw>
          </a:effectLst>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Drag &amp; Drop Image</a:t>
            </a:r>
          </a:p>
        </p:txBody>
      </p:sp>
      <p:sp>
        <p:nvSpPr>
          <p:cNvPr id="49" name="Picture Placeholder 2"/>
          <p:cNvSpPr>
            <a:spLocks noGrp="1"/>
          </p:cNvSpPr>
          <p:nvPr>
            <p:ph type="pic" sz="quarter" idx="34" hasCustomPrompt="1"/>
          </p:nvPr>
        </p:nvSpPr>
        <p:spPr>
          <a:xfrm>
            <a:off x="8821160" y="4042313"/>
            <a:ext cx="2548756" cy="1976644"/>
          </a:xfrm>
          <a:prstGeom prst="round2SameRect">
            <a:avLst>
              <a:gd name="adj1" fmla="val 1475"/>
              <a:gd name="adj2" fmla="val 0"/>
            </a:avLst>
          </a:prstGeom>
          <a:pattFill prst="pct5">
            <a:fgClr>
              <a:schemeClr val="bg1"/>
            </a:fgClr>
            <a:bgClr>
              <a:schemeClr val="tx2">
                <a:lumMod val="20000"/>
                <a:lumOff val="80000"/>
              </a:schemeClr>
            </a:bgClr>
          </a:pattFill>
          <a:effectLst>
            <a:outerShdw blurRad="50800" dist="25400" dir="5400000" algn="t" rotWithShape="0">
              <a:prstClr val="black">
                <a:alpha val="15000"/>
              </a:prstClr>
            </a:outerShdw>
          </a:effectLst>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Drag &amp; Drop Image</a:t>
            </a:r>
          </a:p>
        </p:txBody>
      </p:sp>
      <p:sp>
        <p:nvSpPr>
          <p:cNvPr id="50" name="Picture Placeholder 2"/>
          <p:cNvSpPr>
            <a:spLocks noGrp="1"/>
          </p:cNvSpPr>
          <p:nvPr>
            <p:ph type="pic" sz="quarter" idx="35" hasCustomPrompt="1"/>
          </p:nvPr>
        </p:nvSpPr>
        <p:spPr>
          <a:xfrm>
            <a:off x="8811377" y="1936700"/>
            <a:ext cx="2548756" cy="1976644"/>
          </a:xfrm>
          <a:prstGeom prst="round2SameRect">
            <a:avLst>
              <a:gd name="adj1" fmla="val 1475"/>
              <a:gd name="adj2" fmla="val 0"/>
            </a:avLst>
          </a:prstGeom>
          <a:pattFill prst="pct5">
            <a:fgClr>
              <a:schemeClr val="bg1"/>
            </a:fgClr>
            <a:bgClr>
              <a:schemeClr val="tx2">
                <a:lumMod val="20000"/>
                <a:lumOff val="80000"/>
              </a:schemeClr>
            </a:bgClr>
          </a:pattFill>
          <a:effectLst>
            <a:outerShdw blurRad="50800" dist="25400" dir="5400000" algn="t" rotWithShape="0">
              <a:prstClr val="black">
                <a:alpha val="15000"/>
              </a:prstClr>
            </a:outerShdw>
          </a:effectLst>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Drag &amp; Drop Image</a:t>
            </a:r>
          </a:p>
        </p:txBody>
      </p:sp>
      <p:sp>
        <p:nvSpPr>
          <p:cNvPr id="16" name="Text Placeholder 2"/>
          <p:cNvSpPr>
            <a:spLocks noGrp="1"/>
          </p:cNvSpPr>
          <p:nvPr>
            <p:ph type="body" sz="quarter" idx="11" hasCustomPrompt="1"/>
          </p:nvPr>
        </p:nvSpPr>
        <p:spPr>
          <a:xfrm>
            <a:off x="484058" y="370304"/>
            <a:ext cx="9210034" cy="486355"/>
          </a:xfrm>
        </p:spPr>
        <p:txBody>
          <a:bodyPr>
            <a:noAutofit/>
          </a:bodyPr>
          <a:lstStyle>
            <a:lvl1pPr marL="0" indent="0">
              <a:buNone/>
              <a:defRPr sz="3200" baseline="0">
                <a:solidFill>
                  <a:schemeClr val="tx1"/>
                </a:solidFill>
                <a:latin typeface="Arial" panose="020B0604020202020204" pitchFamily="34" charset="0"/>
                <a:ea typeface="Roboto Black" panose="02000000000000000000" pitchFamily="2" charset="0"/>
                <a:cs typeface="Arial" panose="020B0604020202020204" pitchFamily="34" charset="0"/>
              </a:defRPr>
            </a:lvl1pPr>
            <a:lvl2pPr>
              <a:defRPr sz="3200">
                <a:latin typeface="Roboto Black" panose="02000000000000000000" pitchFamily="2" charset="0"/>
                <a:ea typeface="Roboto Black" panose="02000000000000000000" pitchFamily="2" charset="0"/>
                <a:cs typeface="Roboto Black" panose="02000000000000000000" pitchFamily="2" charset="0"/>
              </a:defRPr>
            </a:lvl2pPr>
            <a:lvl3pPr>
              <a:defRPr sz="3200">
                <a:latin typeface="Roboto Black" panose="02000000000000000000" pitchFamily="2" charset="0"/>
                <a:ea typeface="Roboto Black" panose="02000000000000000000" pitchFamily="2" charset="0"/>
                <a:cs typeface="Roboto Black" panose="02000000000000000000" pitchFamily="2" charset="0"/>
              </a:defRPr>
            </a:lvl3pPr>
            <a:lvl4pPr>
              <a:defRPr sz="3200">
                <a:latin typeface="Roboto Black" panose="02000000000000000000" pitchFamily="2" charset="0"/>
                <a:ea typeface="Roboto Black" panose="02000000000000000000" pitchFamily="2" charset="0"/>
                <a:cs typeface="Roboto Black" panose="02000000000000000000" pitchFamily="2" charset="0"/>
              </a:defRPr>
            </a:lvl4pPr>
            <a:lvl5pPr>
              <a:defRPr sz="320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dirty="0"/>
              <a:t>Put your main text here</a:t>
            </a:r>
          </a:p>
        </p:txBody>
      </p:sp>
      <p:sp>
        <p:nvSpPr>
          <p:cNvPr id="17" name="Text Placeholder 4"/>
          <p:cNvSpPr>
            <a:spLocks noGrp="1"/>
          </p:cNvSpPr>
          <p:nvPr>
            <p:ph type="body" sz="quarter" idx="12" hasCustomPrompt="1"/>
          </p:nvPr>
        </p:nvSpPr>
        <p:spPr>
          <a:xfrm>
            <a:off x="484058" y="856659"/>
            <a:ext cx="9210034" cy="261927"/>
          </a:xfrm>
        </p:spPr>
        <p:txBody>
          <a:bodyPr>
            <a:normAutofit/>
          </a:bodyPr>
          <a:lstStyle>
            <a:lvl1pPr marL="0" indent="0">
              <a:buNone/>
              <a:defRPr sz="1200" baseline="0">
                <a:latin typeface="Arial Narrow" panose="020B060602020203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dirty="0"/>
              <a:t>Put your text here</a:t>
            </a:r>
          </a:p>
        </p:txBody>
      </p:sp>
    </p:spTree>
    <p:extLst>
      <p:ext uri="{BB962C8B-B14F-4D97-AF65-F5344CB8AC3E}">
        <p14:creationId xmlns:p14="http://schemas.microsoft.com/office/powerpoint/2010/main" val="1773509593"/>
      </p:ext>
    </p:extLst>
  </p:cSld>
  <p:clrMapOvr>
    <a:masterClrMapping/>
  </p:clrMapOvr>
  <p:transition spd="slow" advTm="2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p:tgtEl>
                                          <p:spTgt spid="16">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6">
                                            <p:txEl>
                                              <p:pRg st="0" end="0"/>
                                            </p:tx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500"/>
                                        <p:tgtEl>
                                          <p:spTgt spid="17">
                                            <p:txEl>
                                              <p:pRg st="0" end="0"/>
                                            </p:txEl>
                                          </p:spTgt>
                                        </p:tgtEl>
                                        <p:attrNameLst>
                                          <p:attrName>ppt_y</p:attrName>
                                        </p:attrNameLst>
                                      </p:cBhvr>
                                      <p:tavLst>
                                        <p:tav tm="0">
                                          <p:val>
                                            <p:strVal val="#ppt_y+#ppt_h*1.125000"/>
                                          </p:val>
                                        </p:tav>
                                        <p:tav tm="100000">
                                          <p:val>
                                            <p:strVal val="#ppt_y"/>
                                          </p:val>
                                        </p:tav>
                                      </p:tavLst>
                                    </p:anim>
                                    <p:animEffect transition="in" filter="wipe(up)">
                                      <p:cBhvr>
                                        <p:cTn id="1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tmplLst>
          <p:tmpl lvl="1">
            <p:tnLst>
              <p:par>
                <p:cTn presetID="12" presetClass="entr" presetSubtype="4"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p:tgtEl>
                          <p:spTgt spid="16"/>
                        </p:tgtEl>
                        <p:attrNameLst>
                          <p:attrName>ppt_y</p:attrName>
                        </p:attrNameLst>
                      </p:cBhvr>
                      <p:tavLst>
                        <p:tav tm="0">
                          <p:val>
                            <p:strVal val="#ppt_y+#ppt_h*1.125000"/>
                          </p:val>
                        </p:tav>
                        <p:tav tm="100000">
                          <p:val>
                            <p:strVal val="#ppt_y"/>
                          </p:val>
                        </p:tav>
                      </p:tavLst>
                    </p:anim>
                    <p:animEffect transition="in" filter="wipe(up)">
                      <p:cBhvr>
                        <p:cTn dur="500"/>
                        <p:tgtEl>
                          <p:spTgt spid="16"/>
                        </p:tgtEl>
                      </p:cBhvr>
                    </p:animEffect>
                  </p:childTnLst>
                </p:cTn>
              </p:par>
            </p:tnLst>
          </p:tmpl>
        </p:tmplLst>
      </p:bldP>
      <p:bldP spid="17" grpId="0" build="p">
        <p:tmplLst>
          <p:tmpl lvl="1">
            <p:tnLst>
              <p:par>
                <p:cTn presetID="1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p:tgtEl>
                          <p:spTgt spid="17"/>
                        </p:tgtEl>
                        <p:attrNameLst>
                          <p:attrName>ppt_y</p:attrName>
                        </p:attrNameLst>
                      </p:cBhvr>
                      <p:tavLst>
                        <p:tav tm="0">
                          <p:val>
                            <p:strVal val="#ppt_y+#ppt_h*1.125000"/>
                          </p:val>
                        </p:tav>
                        <p:tav tm="100000">
                          <p:val>
                            <p:strVal val="#ppt_y"/>
                          </p:val>
                        </p:tav>
                      </p:tavLst>
                    </p:anim>
                    <p:animEffect transition="in" filter="wipe(up)">
                      <p:cBhvr>
                        <p:cTn dur="500"/>
                        <p:tgtEl>
                          <p:spTgt spid="17"/>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Arial Narrow" panose="020B0606020202030204" pitchFamily="34" charset="0"/>
              </a:defRPr>
            </a:lvl1pPr>
          </a:lstStyle>
          <a:p>
            <a:fld id="{082FC07A-730B-4BD5-910B-545DCD7BC731}" type="datetimeFigureOut">
              <a:rPr lang="en-US" smtClean="0"/>
              <a:pPr/>
              <a:t>11/30/2018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5CACD-2861-4E42-AA65-4B6FB56FCA5C}" type="slidenum">
              <a:rPr lang="en-US" smtClean="0"/>
              <a:t>‹#›</a:t>
            </a:fld>
            <a:endParaRPr lang="en-US"/>
          </a:p>
        </p:txBody>
      </p:sp>
    </p:spTree>
    <p:extLst>
      <p:ext uri="{BB962C8B-B14F-4D97-AF65-F5344CB8AC3E}">
        <p14:creationId xmlns:p14="http://schemas.microsoft.com/office/powerpoint/2010/main" val="4221786213"/>
      </p:ext>
    </p:extLst>
  </p:cSld>
  <p:clrMapOvr>
    <a:masterClrMapping/>
  </p:clrMapOvr>
  <p:transition spd="slow" advTm="2000">
    <p:cover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ne Mockup 02">
    <p:spTree>
      <p:nvGrpSpPr>
        <p:cNvPr id="1" name=""/>
        <p:cNvGrpSpPr/>
        <p:nvPr/>
      </p:nvGrpSpPr>
      <p:grpSpPr>
        <a:xfrm>
          <a:off x="0" y="0"/>
          <a:ext cx="0" cy="0"/>
          <a:chOff x="0" y="0"/>
          <a:chExt cx="0" cy="0"/>
        </a:xfrm>
      </p:grpSpPr>
      <p:sp>
        <p:nvSpPr>
          <p:cNvPr id="15" name="Rounded Rectangle 14"/>
          <p:cNvSpPr/>
          <p:nvPr userDrawn="1"/>
        </p:nvSpPr>
        <p:spPr>
          <a:xfrm>
            <a:off x="11265587" y="6214352"/>
            <a:ext cx="315778" cy="315778"/>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16" name="TextBox 15"/>
          <p:cNvSpPr txBox="1"/>
          <p:nvPr userDrawn="1"/>
        </p:nvSpPr>
        <p:spPr>
          <a:xfrm>
            <a:off x="11253025" y="6235276"/>
            <a:ext cx="344966" cy="276999"/>
          </a:xfrm>
          <a:prstGeom prst="rect">
            <a:avLst/>
          </a:prstGeom>
          <a:noFill/>
        </p:spPr>
        <p:txBody>
          <a:bodyPr wrap="none" rtlCol="0">
            <a:spAutoFit/>
          </a:bodyPr>
          <a:lstStyle/>
          <a:p>
            <a:pPr algn="ctr"/>
            <a:fld id="{9F976047-6D8B-40E5-9820-BFA42EA4E19A}" type="slidenum">
              <a:rPr lang="en-US" sz="1200" smtClean="0">
                <a:solidFill>
                  <a:schemeClr val="accent1"/>
                </a:solidFill>
                <a:latin typeface="Arial Narrow" panose="020B0606020202030204" pitchFamily="34" charset="0"/>
              </a:rPr>
              <a:pPr algn="ctr"/>
              <a:t>‹#›</a:t>
            </a:fld>
            <a:endParaRPr lang="en-US" dirty="0">
              <a:solidFill>
                <a:schemeClr val="accent1"/>
              </a:solidFill>
              <a:latin typeface="Arial Narrow" panose="020B0606020202030204" pitchFamily="34" charset="0"/>
            </a:endParaRPr>
          </a:p>
        </p:txBody>
      </p:sp>
      <p:sp>
        <p:nvSpPr>
          <p:cNvPr id="19" name="Picture Placeholder 2"/>
          <p:cNvSpPr>
            <a:spLocks noGrp="1"/>
          </p:cNvSpPr>
          <p:nvPr>
            <p:ph type="pic" sz="quarter" idx="18" hasCustomPrompt="1"/>
          </p:nvPr>
        </p:nvSpPr>
        <p:spPr>
          <a:xfrm>
            <a:off x="3326287" y="4287560"/>
            <a:ext cx="2093976" cy="3721608"/>
          </a:xfrm>
          <a:prstGeom prst="roundRect">
            <a:avLst>
              <a:gd name="adj" fmla="val 1837"/>
            </a:avLst>
          </a:prstGeom>
          <a:pattFill prst="pct5">
            <a:fgClr>
              <a:schemeClr val="bg1"/>
            </a:fgClr>
            <a:bgClr>
              <a:schemeClr val="tx2">
                <a:lumMod val="20000"/>
                <a:lumOff val="80000"/>
              </a:schemeClr>
            </a:bgClr>
          </a:pattFill>
          <a:effectLst>
            <a:outerShdw blurRad="228600" dist="38100" dir="2700000" sx="89000" sy="89000" algn="tl" rotWithShape="0">
              <a:prstClr val="black">
                <a:alpha val="14000"/>
              </a:prstClr>
            </a:outerShdw>
          </a:effectLst>
          <a:scene3d>
            <a:camera prst="isometricTopUp"/>
            <a:lightRig rig="threePt" dir="t"/>
          </a:scene3d>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Drag &amp; Drop Image</a:t>
            </a:r>
          </a:p>
        </p:txBody>
      </p:sp>
      <p:sp>
        <p:nvSpPr>
          <p:cNvPr id="20" name="Picture Placeholder 2"/>
          <p:cNvSpPr>
            <a:spLocks noGrp="1"/>
          </p:cNvSpPr>
          <p:nvPr>
            <p:ph type="pic" sz="quarter" idx="19" hasCustomPrompt="1"/>
          </p:nvPr>
        </p:nvSpPr>
        <p:spPr>
          <a:xfrm>
            <a:off x="5129648" y="3182081"/>
            <a:ext cx="2093976" cy="3721608"/>
          </a:xfrm>
          <a:prstGeom prst="roundRect">
            <a:avLst>
              <a:gd name="adj" fmla="val 1837"/>
            </a:avLst>
          </a:prstGeom>
          <a:pattFill prst="pct5">
            <a:fgClr>
              <a:schemeClr val="bg1"/>
            </a:fgClr>
            <a:bgClr>
              <a:schemeClr val="tx2">
                <a:lumMod val="20000"/>
                <a:lumOff val="80000"/>
              </a:schemeClr>
            </a:bgClr>
          </a:pattFill>
          <a:effectLst>
            <a:outerShdw blurRad="228600" dist="38100" dir="2700000" sx="89000" sy="89000" algn="tl" rotWithShape="0">
              <a:prstClr val="black">
                <a:alpha val="14000"/>
              </a:prstClr>
            </a:outerShdw>
          </a:effectLst>
          <a:scene3d>
            <a:camera prst="isometricTopUp"/>
            <a:lightRig rig="threePt" dir="t"/>
          </a:scene3d>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Drag &amp; Drop Image</a:t>
            </a:r>
          </a:p>
        </p:txBody>
      </p:sp>
      <p:sp>
        <p:nvSpPr>
          <p:cNvPr id="22" name="Picture Placeholder 2"/>
          <p:cNvSpPr>
            <a:spLocks noGrp="1"/>
          </p:cNvSpPr>
          <p:nvPr>
            <p:ph type="pic" sz="quarter" idx="21" hasCustomPrompt="1"/>
          </p:nvPr>
        </p:nvSpPr>
        <p:spPr>
          <a:xfrm>
            <a:off x="8724451" y="942857"/>
            <a:ext cx="2093976" cy="3721608"/>
          </a:xfrm>
          <a:prstGeom prst="roundRect">
            <a:avLst>
              <a:gd name="adj" fmla="val 1837"/>
            </a:avLst>
          </a:prstGeom>
          <a:pattFill prst="pct5">
            <a:fgClr>
              <a:schemeClr val="bg1"/>
            </a:fgClr>
            <a:bgClr>
              <a:schemeClr val="tx2">
                <a:lumMod val="20000"/>
                <a:lumOff val="80000"/>
              </a:schemeClr>
            </a:bgClr>
          </a:pattFill>
          <a:effectLst>
            <a:outerShdw blurRad="228600" dist="38100" dir="2700000" sx="89000" sy="89000" algn="tl" rotWithShape="0">
              <a:prstClr val="black">
                <a:alpha val="14000"/>
              </a:prstClr>
            </a:outerShdw>
          </a:effectLst>
          <a:scene3d>
            <a:camera prst="isometricTopUp"/>
            <a:lightRig rig="threePt" dir="t"/>
          </a:scene3d>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Drag &amp; Drop Image</a:t>
            </a:r>
          </a:p>
        </p:txBody>
      </p:sp>
      <p:sp>
        <p:nvSpPr>
          <p:cNvPr id="23" name="Picture Placeholder 2"/>
          <p:cNvSpPr>
            <a:spLocks noGrp="1"/>
          </p:cNvSpPr>
          <p:nvPr>
            <p:ph type="pic" sz="quarter" idx="22" hasCustomPrompt="1"/>
          </p:nvPr>
        </p:nvSpPr>
        <p:spPr>
          <a:xfrm>
            <a:off x="10514239" y="-235160"/>
            <a:ext cx="2093976" cy="3721608"/>
          </a:xfrm>
          <a:prstGeom prst="roundRect">
            <a:avLst>
              <a:gd name="adj" fmla="val 1837"/>
            </a:avLst>
          </a:prstGeom>
          <a:pattFill prst="pct5">
            <a:fgClr>
              <a:schemeClr val="bg1"/>
            </a:fgClr>
            <a:bgClr>
              <a:schemeClr val="tx2">
                <a:lumMod val="20000"/>
                <a:lumOff val="80000"/>
              </a:schemeClr>
            </a:bgClr>
          </a:pattFill>
          <a:effectLst>
            <a:outerShdw blurRad="228600" dist="38100" dir="2700000" sx="89000" sy="89000" algn="tl" rotWithShape="0">
              <a:prstClr val="black">
                <a:alpha val="14000"/>
              </a:prstClr>
            </a:outerShdw>
          </a:effectLst>
          <a:scene3d>
            <a:camera prst="isometricTopUp"/>
            <a:lightRig rig="threePt" dir="t"/>
          </a:scene3d>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Drag &amp; Drop Image</a:t>
            </a:r>
          </a:p>
        </p:txBody>
      </p:sp>
      <p:sp>
        <p:nvSpPr>
          <p:cNvPr id="25" name="Picture Placeholder 2"/>
          <p:cNvSpPr>
            <a:spLocks noGrp="1"/>
          </p:cNvSpPr>
          <p:nvPr>
            <p:ph type="pic" sz="quarter" idx="13" hasCustomPrompt="1"/>
          </p:nvPr>
        </p:nvSpPr>
        <p:spPr>
          <a:xfrm>
            <a:off x="7016275" y="1791063"/>
            <a:ext cx="1901952" cy="3931920"/>
          </a:xfrm>
          <a:prstGeom prst="rect">
            <a:avLst/>
          </a:prstGeom>
          <a:pattFill prst="pct5">
            <a:fgClr>
              <a:schemeClr val="bg1"/>
            </a:fgClr>
            <a:bgClr>
              <a:schemeClr val="tx2">
                <a:lumMod val="20000"/>
                <a:lumOff val="80000"/>
              </a:schemeClr>
            </a:bgClr>
          </a:pattFill>
          <a:effectLst>
            <a:outerShdw blurRad="228600" dist="38100" dir="2700000" sx="89000" sy="89000" algn="tl" rotWithShape="0">
              <a:prstClr val="black">
                <a:alpha val="14000"/>
              </a:prstClr>
            </a:outerShdw>
          </a:effectLst>
          <a:scene3d>
            <a:camera prst="orthographicFront">
              <a:rot lat="2400000" lon="2400000" rev="3630000"/>
            </a:camera>
            <a:lightRig rig="threePt" dir="t"/>
          </a:scene3d>
          <a:sp3d/>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Drag &amp; Drop Image</a:t>
            </a:r>
          </a:p>
        </p:txBody>
      </p:sp>
      <p:sp>
        <p:nvSpPr>
          <p:cNvPr id="13" name="Text Placeholder 2"/>
          <p:cNvSpPr>
            <a:spLocks noGrp="1"/>
          </p:cNvSpPr>
          <p:nvPr>
            <p:ph type="body" sz="quarter" idx="11" hasCustomPrompt="1"/>
          </p:nvPr>
        </p:nvSpPr>
        <p:spPr>
          <a:xfrm>
            <a:off x="484058" y="370304"/>
            <a:ext cx="9210034" cy="486355"/>
          </a:xfrm>
        </p:spPr>
        <p:txBody>
          <a:bodyPr>
            <a:noAutofit/>
          </a:bodyPr>
          <a:lstStyle>
            <a:lvl1pPr marL="0" indent="0">
              <a:buNone/>
              <a:defRPr sz="3200" baseline="0">
                <a:solidFill>
                  <a:schemeClr val="tx1"/>
                </a:solidFill>
                <a:latin typeface="Arial" panose="020B0604020202020204" pitchFamily="34" charset="0"/>
                <a:ea typeface="Roboto Black" panose="02000000000000000000" pitchFamily="2" charset="0"/>
                <a:cs typeface="Arial" panose="020B0604020202020204" pitchFamily="34" charset="0"/>
              </a:defRPr>
            </a:lvl1pPr>
            <a:lvl2pPr>
              <a:defRPr sz="3200">
                <a:latin typeface="Roboto Black" panose="02000000000000000000" pitchFamily="2" charset="0"/>
                <a:ea typeface="Roboto Black" panose="02000000000000000000" pitchFamily="2" charset="0"/>
                <a:cs typeface="Roboto Black" panose="02000000000000000000" pitchFamily="2" charset="0"/>
              </a:defRPr>
            </a:lvl2pPr>
            <a:lvl3pPr>
              <a:defRPr sz="3200">
                <a:latin typeface="Roboto Black" panose="02000000000000000000" pitchFamily="2" charset="0"/>
                <a:ea typeface="Roboto Black" panose="02000000000000000000" pitchFamily="2" charset="0"/>
                <a:cs typeface="Roboto Black" panose="02000000000000000000" pitchFamily="2" charset="0"/>
              </a:defRPr>
            </a:lvl3pPr>
            <a:lvl4pPr>
              <a:defRPr sz="3200">
                <a:latin typeface="Roboto Black" panose="02000000000000000000" pitchFamily="2" charset="0"/>
                <a:ea typeface="Roboto Black" panose="02000000000000000000" pitchFamily="2" charset="0"/>
                <a:cs typeface="Roboto Black" panose="02000000000000000000" pitchFamily="2" charset="0"/>
              </a:defRPr>
            </a:lvl4pPr>
            <a:lvl5pPr>
              <a:defRPr sz="320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dirty="0"/>
              <a:t>Put your main text here</a:t>
            </a:r>
          </a:p>
        </p:txBody>
      </p:sp>
      <p:sp>
        <p:nvSpPr>
          <p:cNvPr id="21" name="Text Placeholder 4"/>
          <p:cNvSpPr>
            <a:spLocks noGrp="1"/>
          </p:cNvSpPr>
          <p:nvPr>
            <p:ph type="body" sz="quarter" idx="12" hasCustomPrompt="1"/>
          </p:nvPr>
        </p:nvSpPr>
        <p:spPr>
          <a:xfrm>
            <a:off x="484058" y="856659"/>
            <a:ext cx="9210034" cy="261927"/>
          </a:xfrm>
        </p:spPr>
        <p:txBody>
          <a:bodyPr>
            <a:normAutofit/>
          </a:bodyPr>
          <a:lstStyle>
            <a:lvl1pPr marL="0" indent="0">
              <a:buNone/>
              <a:defRPr sz="1200" baseline="0">
                <a:latin typeface="Arial Narrow" panose="020B060602020203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dirty="0"/>
              <a:t>Put your text here</a:t>
            </a:r>
          </a:p>
        </p:txBody>
      </p:sp>
    </p:spTree>
    <p:extLst>
      <p:ext uri="{BB962C8B-B14F-4D97-AF65-F5344CB8AC3E}">
        <p14:creationId xmlns:p14="http://schemas.microsoft.com/office/powerpoint/2010/main" val="369714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p:tgtEl>
                                          <p:spTgt spid="1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3">
                                            <p:txEl>
                                              <p:pRg st="0" end="0"/>
                                            </p:tx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 calcmode="lin" valueType="num">
                                      <p:cBhvr additive="base">
                                        <p:cTn id="11" dur="500"/>
                                        <p:tgtEl>
                                          <p:spTgt spid="21">
                                            <p:txEl>
                                              <p:pRg st="0" end="0"/>
                                            </p:txEl>
                                          </p:spTgt>
                                        </p:tgtEl>
                                        <p:attrNameLst>
                                          <p:attrName>ppt_y</p:attrName>
                                        </p:attrNameLst>
                                      </p:cBhvr>
                                      <p:tavLst>
                                        <p:tav tm="0">
                                          <p:val>
                                            <p:strVal val="#ppt_y+#ppt_h*1.125000"/>
                                          </p:val>
                                        </p:tav>
                                        <p:tav tm="100000">
                                          <p:val>
                                            <p:strVal val="#ppt_y"/>
                                          </p:val>
                                        </p:tav>
                                      </p:tavLst>
                                    </p:anim>
                                    <p:animEffect transition="in" filter="wipe(up)">
                                      <p:cBhvr>
                                        <p:cTn id="1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2" presetClass="entr" presetSubtype="4"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p:tgtEl>
                          <p:spTgt spid="13"/>
                        </p:tgtEl>
                        <p:attrNameLst>
                          <p:attrName>ppt_y</p:attrName>
                        </p:attrNameLst>
                      </p:cBhvr>
                      <p:tavLst>
                        <p:tav tm="0">
                          <p:val>
                            <p:strVal val="#ppt_y+#ppt_h*1.125000"/>
                          </p:val>
                        </p:tav>
                        <p:tav tm="100000">
                          <p:val>
                            <p:strVal val="#ppt_y"/>
                          </p:val>
                        </p:tav>
                      </p:tavLst>
                    </p:anim>
                    <p:animEffect transition="in" filter="wipe(up)">
                      <p:cBhvr>
                        <p:cTn dur="500"/>
                        <p:tgtEl>
                          <p:spTgt spid="13"/>
                        </p:tgtEl>
                      </p:cBhvr>
                    </p:animEffect>
                  </p:childTnLst>
                </p:cTn>
              </p:par>
            </p:tnLst>
          </p:tmpl>
        </p:tmplLst>
      </p:bldP>
      <p:bldP spid="21" grpId="0" build="p">
        <p:tmplLst>
          <p:tmpl lvl="1">
            <p:tnLst>
              <p:par>
                <p:cTn presetID="12" presetClass="entr" presetSubtype="4"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p:tgtEl>
                          <p:spTgt spid="21"/>
                        </p:tgtEl>
                        <p:attrNameLst>
                          <p:attrName>ppt_y</p:attrName>
                        </p:attrNameLst>
                      </p:cBhvr>
                      <p:tavLst>
                        <p:tav tm="0">
                          <p:val>
                            <p:strVal val="#ppt_y+#ppt_h*1.125000"/>
                          </p:val>
                        </p:tav>
                        <p:tav tm="100000">
                          <p:val>
                            <p:strVal val="#ppt_y"/>
                          </p:val>
                        </p:tav>
                      </p:tavLst>
                    </p:anim>
                    <p:animEffect transition="in" filter="wipe(up)">
                      <p:cBhvr>
                        <p:cTn dur="500"/>
                        <p:tgtEl>
                          <p:spTgt spid="21"/>
                        </p:tgtEl>
                      </p:cBhvr>
                    </p:animEffect>
                  </p:childTnLst>
                </p:cTn>
              </p:par>
            </p:tnLst>
          </p:tmpl>
        </p:tmplLst>
      </p:bldP>
    </p:bldLst>
  </p:timing>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ne Mockup 03">
    <p:spTree>
      <p:nvGrpSpPr>
        <p:cNvPr id="1" name=""/>
        <p:cNvGrpSpPr/>
        <p:nvPr/>
      </p:nvGrpSpPr>
      <p:grpSpPr>
        <a:xfrm>
          <a:off x="0" y="0"/>
          <a:ext cx="0" cy="0"/>
          <a:chOff x="0" y="0"/>
          <a:chExt cx="0" cy="0"/>
        </a:xfrm>
      </p:grpSpPr>
      <p:sp>
        <p:nvSpPr>
          <p:cNvPr id="40" name="Rounded Rectangle 39"/>
          <p:cNvSpPr/>
          <p:nvPr userDrawn="1"/>
        </p:nvSpPr>
        <p:spPr>
          <a:xfrm>
            <a:off x="11265587" y="6214352"/>
            <a:ext cx="315778" cy="315778"/>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41" name="TextBox 40"/>
          <p:cNvSpPr txBox="1"/>
          <p:nvPr userDrawn="1"/>
        </p:nvSpPr>
        <p:spPr>
          <a:xfrm>
            <a:off x="11253025" y="6235276"/>
            <a:ext cx="344966" cy="276999"/>
          </a:xfrm>
          <a:prstGeom prst="rect">
            <a:avLst/>
          </a:prstGeom>
          <a:noFill/>
        </p:spPr>
        <p:txBody>
          <a:bodyPr wrap="none" rtlCol="0">
            <a:spAutoFit/>
          </a:bodyPr>
          <a:lstStyle/>
          <a:p>
            <a:pPr algn="ctr"/>
            <a:fld id="{9F976047-6D8B-40E5-9820-BFA42EA4E19A}" type="slidenum">
              <a:rPr lang="en-US" sz="1200" smtClean="0">
                <a:solidFill>
                  <a:schemeClr val="accent1"/>
                </a:solidFill>
                <a:latin typeface="Arial Narrow" panose="020B0606020202030204" pitchFamily="34" charset="0"/>
              </a:rPr>
              <a:pPr algn="ctr"/>
              <a:t>‹#›</a:t>
            </a:fld>
            <a:endParaRPr lang="en-US" dirty="0">
              <a:solidFill>
                <a:schemeClr val="accent1"/>
              </a:solidFill>
              <a:latin typeface="Arial Narrow" panose="020B0606020202030204" pitchFamily="34" charset="0"/>
            </a:endParaRPr>
          </a:p>
        </p:txBody>
      </p:sp>
      <p:sp>
        <p:nvSpPr>
          <p:cNvPr id="16" name="Picture Placeholder 7"/>
          <p:cNvSpPr>
            <a:spLocks noGrp="1"/>
          </p:cNvSpPr>
          <p:nvPr>
            <p:ph type="pic" sz="quarter" idx="10"/>
          </p:nvPr>
        </p:nvSpPr>
        <p:spPr>
          <a:xfrm>
            <a:off x="2532881" y="2418930"/>
            <a:ext cx="1755775" cy="3107216"/>
          </a:xfrm>
          <a:pattFill prst="pct5">
            <a:fgClr>
              <a:schemeClr val="bg1"/>
            </a:fgClr>
            <a:bgClr>
              <a:schemeClr val="tx2">
                <a:lumMod val="20000"/>
                <a:lumOff val="80000"/>
              </a:schemeClr>
            </a:bgClr>
          </a:pattFill>
        </p:spPr>
        <p:txBody>
          <a:bodyPr/>
          <a:lstStyle/>
          <a:p>
            <a:endParaRPr lang="en-US" dirty="0"/>
          </a:p>
        </p:txBody>
      </p:sp>
      <p:sp>
        <p:nvSpPr>
          <p:cNvPr id="10" name="Text Placeholder 2"/>
          <p:cNvSpPr>
            <a:spLocks noGrp="1"/>
          </p:cNvSpPr>
          <p:nvPr>
            <p:ph type="body" sz="quarter" idx="11" hasCustomPrompt="1"/>
          </p:nvPr>
        </p:nvSpPr>
        <p:spPr>
          <a:xfrm>
            <a:off x="484058" y="370304"/>
            <a:ext cx="9210034" cy="486355"/>
          </a:xfrm>
        </p:spPr>
        <p:txBody>
          <a:bodyPr>
            <a:noAutofit/>
          </a:bodyPr>
          <a:lstStyle>
            <a:lvl1pPr marL="0" indent="0">
              <a:buNone/>
              <a:defRPr sz="3200" baseline="0">
                <a:solidFill>
                  <a:schemeClr val="tx1"/>
                </a:solidFill>
                <a:latin typeface="Arial" panose="020B0604020202020204" pitchFamily="34" charset="0"/>
                <a:ea typeface="Roboto Black" panose="02000000000000000000" pitchFamily="2" charset="0"/>
                <a:cs typeface="Arial" panose="020B0604020202020204" pitchFamily="34" charset="0"/>
              </a:defRPr>
            </a:lvl1pPr>
            <a:lvl2pPr>
              <a:defRPr sz="3200">
                <a:latin typeface="Roboto Black" panose="02000000000000000000" pitchFamily="2" charset="0"/>
                <a:ea typeface="Roboto Black" panose="02000000000000000000" pitchFamily="2" charset="0"/>
                <a:cs typeface="Roboto Black" panose="02000000000000000000" pitchFamily="2" charset="0"/>
              </a:defRPr>
            </a:lvl2pPr>
            <a:lvl3pPr>
              <a:defRPr sz="3200">
                <a:latin typeface="Roboto Black" panose="02000000000000000000" pitchFamily="2" charset="0"/>
                <a:ea typeface="Roboto Black" panose="02000000000000000000" pitchFamily="2" charset="0"/>
                <a:cs typeface="Roboto Black" panose="02000000000000000000" pitchFamily="2" charset="0"/>
              </a:defRPr>
            </a:lvl3pPr>
            <a:lvl4pPr>
              <a:defRPr sz="3200">
                <a:latin typeface="Roboto Black" panose="02000000000000000000" pitchFamily="2" charset="0"/>
                <a:ea typeface="Roboto Black" panose="02000000000000000000" pitchFamily="2" charset="0"/>
                <a:cs typeface="Roboto Black" panose="02000000000000000000" pitchFamily="2" charset="0"/>
              </a:defRPr>
            </a:lvl4pPr>
            <a:lvl5pPr>
              <a:defRPr sz="320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dirty="0"/>
              <a:t>Put your main text here</a:t>
            </a:r>
          </a:p>
        </p:txBody>
      </p:sp>
      <p:sp>
        <p:nvSpPr>
          <p:cNvPr id="11" name="Text Placeholder 4"/>
          <p:cNvSpPr>
            <a:spLocks noGrp="1"/>
          </p:cNvSpPr>
          <p:nvPr>
            <p:ph type="body" sz="quarter" idx="12" hasCustomPrompt="1"/>
          </p:nvPr>
        </p:nvSpPr>
        <p:spPr>
          <a:xfrm>
            <a:off x="484058" y="856659"/>
            <a:ext cx="9210034" cy="261927"/>
          </a:xfrm>
        </p:spPr>
        <p:txBody>
          <a:bodyPr>
            <a:normAutofit/>
          </a:bodyPr>
          <a:lstStyle>
            <a:lvl1pPr marL="0" indent="0">
              <a:buNone/>
              <a:defRPr sz="1200" baseline="0">
                <a:latin typeface="Arial Narrow" panose="020B060602020203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dirty="0"/>
              <a:t>Put your text here</a:t>
            </a:r>
          </a:p>
        </p:txBody>
      </p:sp>
    </p:spTree>
    <p:extLst>
      <p:ext uri="{BB962C8B-B14F-4D97-AF65-F5344CB8AC3E}">
        <p14:creationId xmlns:p14="http://schemas.microsoft.com/office/powerpoint/2010/main" val="2957554532"/>
      </p:ext>
    </p:extLst>
  </p:cSld>
  <p:clrMapOvr>
    <a:masterClrMapping/>
  </p:clrMapOvr>
  <p:transition spd="slow" advTm="2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0">
                                            <p:txEl>
                                              <p:pRg st="0" end="0"/>
                                            </p:tx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1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2" presetClass="entr" presetSubtype="4"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p:tgtEl>
                          <p:spTgt spid="10"/>
                        </p:tgtEl>
                        <p:attrNameLst>
                          <p:attrName>ppt_y</p:attrName>
                        </p:attrNameLst>
                      </p:cBhvr>
                      <p:tavLst>
                        <p:tav tm="0">
                          <p:val>
                            <p:strVal val="#ppt_y+#ppt_h*1.125000"/>
                          </p:val>
                        </p:tav>
                        <p:tav tm="100000">
                          <p:val>
                            <p:strVal val="#ppt_y"/>
                          </p:val>
                        </p:tav>
                      </p:tavLst>
                    </p:anim>
                    <p:animEffect transition="in" filter="wipe(up)">
                      <p:cBhvr>
                        <p:cTn dur="500"/>
                        <p:tgtEl>
                          <p:spTgt spid="10"/>
                        </p:tgtEl>
                      </p:cBhvr>
                    </p:animEffect>
                  </p:childTnLst>
                </p:cTn>
              </p:par>
            </p:tnLst>
          </p:tmpl>
        </p:tmplLst>
      </p:bldP>
      <p:bldP spid="11" grpId="0" build="p">
        <p:tmplLst>
          <p:tmpl lvl="1">
            <p:tnLst>
              <p:par>
                <p:cTn presetID="12" presetClass="entr" presetSubtype="4"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p:tgtEl>
                          <p:spTgt spid="11"/>
                        </p:tgtEl>
                        <p:attrNameLst>
                          <p:attrName>ppt_y</p:attrName>
                        </p:attrNameLst>
                      </p:cBhvr>
                      <p:tavLst>
                        <p:tav tm="0">
                          <p:val>
                            <p:strVal val="#ppt_y+#ppt_h*1.125000"/>
                          </p:val>
                        </p:tav>
                        <p:tav tm="100000">
                          <p:val>
                            <p:strVal val="#ppt_y"/>
                          </p:val>
                        </p:tav>
                      </p:tavLst>
                    </p:anim>
                    <p:animEffect transition="in" filter="wipe(up)">
                      <p:cBhvr>
                        <p:cTn dur="500"/>
                        <p:tgtEl>
                          <p:spTgt spid="11"/>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ne Mockup 04">
    <p:spTree>
      <p:nvGrpSpPr>
        <p:cNvPr id="1" name=""/>
        <p:cNvGrpSpPr/>
        <p:nvPr/>
      </p:nvGrpSpPr>
      <p:grpSpPr>
        <a:xfrm>
          <a:off x="0" y="0"/>
          <a:ext cx="0" cy="0"/>
          <a:chOff x="0" y="0"/>
          <a:chExt cx="0" cy="0"/>
        </a:xfrm>
      </p:grpSpPr>
      <p:sp>
        <p:nvSpPr>
          <p:cNvPr id="40" name="Rounded Rectangle 39"/>
          <p:cNvSpPr/>
          <p:nvPr userDrawn="1"/>
        </p:nvSpPr>
        <p:spPr>
          <a:xfrm>
            <a:off x="11265587" y="6214352"/>
            <a:ext cx="315778" cy="315778"/>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41" name="TextBox 40"/>
          <p:cNvSpPr txBox="1"/>
          <p:nvPr userDrawn="1"/>
        </p:nvSpPr>
        <p:spPr>
          <a:xfrm>
            <a:off x="11253025" y="6235276"/>
            <a:ext cx="344966" cy="276999"/>
          </a:xfrm>
          <a:prstGeom prst="rect">
            <a:avLst/>
          </a:prstGeom>
          <a:noFill/>
        </p:spPr>
        <p:txBody>
          <a:bodyPr wrap="none" rtlCol="0">
            <a:spAutoFit/>
          </a:bodyPr>
          <a:lstStyle/>
          <a:p>
            <a:pPr algn="ctr"/>
            <a:fld id="{9F976047-6D8B-40E5-9820-BFA42EA4E19A}" type="slidenum">
              <a:rPr lang="en-US" sz="1200" smtClean="0">
                <a:solidFill>
                  <a:schemeClr val="accent1"/>
                </a:solidFill>
                <a:latin typeface="Arial Narrow" panose="020B0606020202030204" pitchFamily="34" charset="0"/>
              </a:rPr>
              <a:pPr algn="ctr"/>
              <a:t>‹#›</a:t>
            </a:fld>
            <a:endParaRPr lang="en-US" dirty="0">
              <a:solidFill>
                <a:schemeClr val="accent1"/>
              </a:solidFill>
              <a:latin typeface="Arial Narrow" panose="020B0606020202030204" pitchFamily="34" charset="0"/>
            </a:endParaRPr>
          </a:p>
        </p:txBody>
      </p:sp>
      <p:sp>
        <p:nvSpPr>
          <p:cNvPr id="25" name="Picture Placeholder 10"/>
          <p:cNvSpPr>
            <a:spLocks noGrp="1"/>
          </p:cNvSpPr>
          <p:nvPr>
            <p:ph type="pic" sz="quarter" idx="10"/>
          </p:nvPr>
        </p:nvSpPr>
        <p:spPr>
          <a:xfrm>
            <a:off x="3919118" y="2600562"/>
            <a:ext cx="1672284" cy="2967716"/>
          </a:xfrm>
          <a:custGeom>
            <a:avLst/>
            <a:gdLst>
              <a:gd name="connsiteX0" fmla="*/ 0 w 1672284"/>
              <a:gd name="connsiteY0" fmla="*/ 0 h 2967716"/>
              <a:gd name="connsiteX1" fmla="*/ 1672284 w 1672284"/>
              <a:gd name="connsiteY1" fmla="*/ 0 h 2967716"/>
              <a:gd name="connsiteX2" fmla="*/ 1672284 w 1672284"/>
              <a:gd name="connsiteY2" fmla="*/ 2967716 h 2967716"/>
              <a:gd name="connsiteX3" fmla="*/ 0 w 1672284"/>
              <a:gd name="connsiteY3" fmla="*/ 2967716 h 2967716"/>
            </a:gdLst>
            <a:ahLst/>
            <a:cxnLst>
              <a:cxn ang="0">
                <a:pos x="connsiteX0" y="connsiteY0"/>
              </a:cxn>
              <a:cxn ang="0">
                <a:pos x="connsiteX1" y="connsiteY1"/>
              </a:cxn>
              <a:cxn ang="0">
                <a:pos x="connsiteX2" y="connsiteY2"/>
              </a:cxn>
              <a:cxn ang="0">
                <a:pos x="connsiteX3" y="connsiteY3"/>
              </a:cxn>
            </a:cxnLst>
            <a:rect l="l" t="t" r="r" b="b"/>
            <a:pathLst>
              <a:path w="1672284" h="2967716">
                <a:moveTo>
                  <a:pt x="0" y="0"/>
                </a:moveTo>
                <a:lnTo>
                  <a:pt x="1672284" y="0"/>
                </a:lnTo>
                <a:lnTo>
                  <a:pt x="1672284" y="2967716"/>
                </a:lnTo>
                <a:lnTo>
                  <a:pt x="0" y="2967716"/>
                </a:lnTo>
                <a:close/>
              </a:path>
            </a:pathLst>
          </a:custGeom>
          <a:pattFill prst="pct5">
            <a:fgClr>
              <a:schemeClr val="bg1"/>
            </a:fgClr>
            <a:bgClr>
              <a:schemeClr val="tx2">
                <a:lumMod val="20000"/>
                <a:lumOff val="80000"/>
              </a:schemeClr>
            </a:bgClr>
          </a:pattFill>
        </p:spPr>
        <p:txBody>
          <a:bodyPr wrap="square">
            <a:noAutofit/>
          </a:bodyPr>
          <a:lstStyle/>
          <a:p>
            <a:endParaRPr lang="en-US"/>
          </a:p>
        </p:txBody>
      </p:sp>
      <p:sp>
        <p:nvSpPr>
          <p:cNvPr id="28" name="Picture Placeholder 16"/>
          <p:cNvSpPr>
            <a:spLocks noGrp="1"/>
          </p:cNvSpPr>
          <p:nvPr>
            <p:ph type="pic" sz="quarter" idx="13"/>
          </p:nvPr>
        </p:nvSpPr>
        <p:spPr>
          <a:xfrm>
            <a:off x="6600599" y="2600562"/>
            <a:ext cx="1672284" cy="2967716"/>
          </a:xfrm>
          <a:custGeom>
            <a:avLst/>
            <a:gdLst>
              <a:gd name="connsiteX0" fmla="*/ 0 w 1672284"/>
              <a:gd name="connsiteY0" fmla="*/ 0 h 2967716"/>
              <a:gd name="connsiteX1" fmla="*/ 1672284 w 1672284"/>
              <a:gd name="connsiteY1" fmla="*/ 0 h 2967716"/>
              <a:gd name="connsiteX2" fmla="*/ 1672284 w 1672284"/>
              <a:gd name="connsiteY2" fmla="*/ 2967716 h 2967716"/>
              <a:gd name="connsiteX3" fmla="*/ 0 w 1672284"/>
              <a:gd name="connsiteY3" fmla="*/ 2967716 h 2967716"/>
            </a:gdLst>
            <a:ahLst/>
            <a:cxnLst>
              <a:cxn ang="0">
                <a:pos x="connsiteX0" y="connsiteY0"/>
              </a:cxn>
              <a:cxn ang="0">
                <a:pos x="connsiteX1" y="connsiteY1"/>
              </a:cxn>
              <a:cxn ang="0">
                <a:pos x="connsiteX2" y="connsiteY2"/>
              </a:cxn>
              <a:cxn ang="0">
                <a:pos x="connsiteX3" y="connsiteY3"/>
              </a:cxn>
            </a:cxnLst>
            <a:rect l="l" t="t" r="r" b="b"/>
            <a:pathLst>
              <a:path w="1672284" h="2967716">
                <a:moveTo>
                  <a:pt x="0" y="0"/>
                </a:moveTo>
                <a:lnTo>
                  <a:pt x="1672284" y="0"/>
                </a:lnTo>
                <a:lnTo>
                  <a:pt x="1672284" y="2967716"/>
                </a:lnTo>
                <a:lnTo>
                  <a:pt x="0" y="2967716"/>
                </a:lnTo>
                <a:close/>
              </a:path>
            </a:pathLst>
          </a:custGeom>
          <a:pattFill prst="pct5">
            <a:fgClr>
              <a:schemeClr val="bg1"/>
            </a:fgClr>
            <a:bgClr>
              <a:schemeClr val="tx2">
                <a:lumMod val="20000"/>
                <a:lumOff val="80000"/>
              </a:schemeClr>
            </a:bgClr>
          </a:pattFill>
        </p:spPr>
        <p:txBody>
          <a:bodyPr wrap="square">
            <a:noAutofit/>
          </a:bodyPr>
          <a:lstStyle/>
          <a:p>
            <a:endParaRPr lang="en-US"/>
          </a:p>
        </p:txBody>
      </p:sp>
      <p:sp>
        <p:nvSpPr>
          <p:cNvPr id="29" name="Picture Placeholder 13"/>
          <p:cNvSpPr>
            <a:spLocks noGrp="1"/>
          </p:cNvSpPr>
          <p:nvPr>
            <p:ph type="pic" sz="quarter" idx="14"/>
          </p:nvPr>
        </p:nvSpPr>
        <p:spPr>
          <a:xfrm>
            <a:off x="5134187" y="2248886"/>
            <a:ext cx="1923627" cy="3413760"/>
          </a:xfrm>
          <a:custGeom>
            <a:avLst/>
            <a:gdLst>
              <a:gd name="connsiteX0" fmla="*/ 0 w 1923627"/>
              <a:gd name="connsiteY0" fmla="*/ 0 h 3413760"/>
              <a:gd name="connsiteX1" fmla="*/ 1923627 w 1923627"/>
              <a:gd name="connsiteY1" fmla="*/ 0 h 3413760"/>
              <a:gd name="connsiteX2" fmla="*/ 1923627 w 1923627"/>
              <a:gd name="connsiteY2" fmla="*/ 3413760 h 3413760"/>
              <a:gd name="connsiteX3" fmla="*/ 0 w 1923627"/>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1923627" h="3413760">
                <a:moveTo>
                  <a:pt x="0" y="0"/>
                </a:moveTo>
                <a:lnTo>
                  <a:pt x="1923627" y="0"/>
                </a:lnTo>
                <a:lnTo>
                  <a:pt x="1923627" y="3413760"/>
                </a:lnTo>
                <a:lnTo>
                  <a:pt x="0" y="3413760"/>
                </a:lnTo>
                <a:close/>
              </a:path>
            </a:pathLst>
          </a:custGeom>
          <a:pattFill prst="pct5">
            <a:fgClr>
              <a:schemeClr val="bg1"/>
            </a:fgClr>
            <a:bgClr>
              <a:schemeClr val="tx2">
                <a:lumMod val="20000"/>
                <a:lumOff val="80000"/>
              </a:schemeClr>
            </a:bgClr>
          </a:pattFill>
        </p:spPr>
        <p:txBody>
          <a:bodyPr wrap="square">
            <a:noAutofit/>
          </a:bodyPr>
          <a:lstStyle/>
          <a:p>
            <a:endParaRPr lang="en-US"/>
          </a:p>
        </p:txBody>
      </p:sp>
      <p:sp>
        <p:nvSpPr>
          <p:cNvPr id="12" name="Text Placeholder 2"/>
          <p:cNvSpPr>
            <a:spLocks noGrp="1"/>
          </p:cNvSpPr>
          <p:nvPr>
            <p:ph type="body" sz="quarter" idx="11" hasCustomPrompt="1"/>
          </p:nvPr>
        </p:nvSpPr>
        <p:spPr>
          <a:xfrm>
            <a:off x="484058" y="370304"/>
            <a:ext cx="9210034" cy="486355"/>
          </a:xfrm>
        </p:spPr>
        <p:txBody>
          <a:bodyPr>
            <a:noAutofit/>
          </a:bodyPr>
          <a:lstStyle>
            <a:lvl1pPr marL="0" indent="0">
              <a:buNone/>
              <a:defRPr sz="3200" baseline="0">
                <a:solidFill>
                  <a:schemeClr val="tx1"/>
                </a:solidFill>
                <a:latin typeface="Arial" panose="020B0604020202020204" pitchFamily="34" charset="0"/>
                <a:ea typeface="Roboto Black" panose="02000000000000000000" pitchFamily="2" charset="0"/>
                <a:cs typeface="Arial" panose="020B0604020202020204" pitchFamily="34" charset="0"/>
              </a:defRPr>
            </a:lvl1pPr>
            <a:lvl2pPr>
              <a:defRPr sz="3200">
                <a:latin typeface="Roboto Black" panose="02000000000000000000" pitchFamily="2" charset="0"/>
                <a:ea typeface="Roboto Black" panose="02000000000000000000" pitchFamily="2" charset="0"/>
                <a:cs typeface="Roboto Black" panose="02000000000000000000" pitchFamily="2" charset="0"/>
              </a:defRPr>
            </a:lvl2pPr>
            <a:lvl3pPr>
              <a:defRPr sz="3200">
                <a:latin typeface="Roboto Black" panose="02000000000000000000" pitchFamily="2" charset="0"/>
                <a:ea typeface="Roboto Black" panose="02000000000000000000" pitchFamily="2" charset="0"/>
                <a:cs typeface="Roboto Black" panose="02000000000000000000" pitchFamily="2" charset="0"/>
              </a:defRPr>
            </a:lvl3pPr>
            <a:lvl4pPr>
              <a:defRPr sz="3200">
                <a:latin typeface="Roboto Black" panose="02000000000000000000" pitchFamily="2" charset="0"/>
                <a:ea typeface="Roboto Black" panose="02000000000000000000" pitchFamily="2" charset="0"/>
                <a:cs typeface="Roboto Black" panose="02000000000000000000" pitchFamily="2" charset="0"/>
              </a:defRPr>
            </a:lvl4pPr>
            <a:lvl5pPr>
              <a:defRPr sz="320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dirty="0"/>
              <a:t>Put your main text here</a:t>
            </a:r>
          </a:p>
        </p:txBody>
      </p:sp>
      <p:sp>
        <p:nvSpPr>
          <p:cNvPr id="13" name="Text Placeholder 4"/>
          <p:cNvSpPr>
            <a:spLocks noGrp="1"/>
          </p:cNvSpPr>
          <p:nvPr>
            <p:ph type="body" sz="quarter" idx="12" hasCustomPrompt="1"/>
          </p:nvPr>
        </p:nvSpPr>
        <p:spPr>
          <a:xfrm>
            <a:off x="484058" y="856659"/>
            <a:ext cx="9210034" cy="261927"/>
          </a:xfrm>
        </p:spPr>
        <p:txBody>
          <a:bodyPr>
            <a:normAutofit/>
          </a:bodyPr>
          <a:lstStyle>
            <a:lvl1pPr marL="0" indent="0">
              <a:buNone/>
              <a:defRPr sz="1200" baseline="0">
                <a:latin typeface="Arial Narrow" panose="020B060602020203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dirty="0"/>
              <a:t>Put your text here</a:t>
            </a:r>
          </a:p>
        </p:txBody>
      </p:sp>
    </p:spTree>
    <p:extLst>
      <p:ext uri="{BB962C8B-B14F-4D97-AF65-F5344CB8AC3E}">
        <p14:creationId xmlns:p14="http://schemas.microsoft.com/office/powerpoint/2010/main" val="3404319924"/>
      </p:ext>
    </p:extLst>
  </p:cSld>
  <p:clrMapOvr>
    <a:masterClrMapping/>
  </p:clrMapOvr>
  <p:transition spd="slow" advTm="2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p:tgtEl>
                                          <p:spTgt spid="1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2">
                                            <p:txEl>
                                              <p:pRg st="0" end="0"/>
                                            </p:tx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 calcmode="lin" valueType="num">
                                      <p:cBhvr additive="base">
                                        <p:cTn id="11" dur="500"/>
                                        <p:tgtEl>
                                          <p:spTgt spid="13">
                                            <p:txEl>
                                              <p:pRg st="0" end="0"/>
                                            </p:txEl>
                                          </p:spTgt>
                                        </p:tgtEl>
                                        <p:attrNameLst>
                                          <p:attrName>ppt_y</p:attrName>
                                        </p:attrNameLst>
                                      </p:cBhvr>
                                      <p:tavLst>
                                        <p:tav tm="0">
                                          <p:val>
                                            <p:strVal val="#ppt_y+#ppt_h*1.125000"/>
                                          </p:val>
                                        </p:tav>
                                        <p:tav tm="100000">
                                          <p:val>
                                            <p:strVal val="#ppt_y"/>
                                          </p:val>
                                        </p:tav>
                                      </p:tavLst>
                                    </p:anim>
                                    <p:animEffect transition="in" filter="wipe(up)">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2" presetClass="entr" presetSubtype="4"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p:tgtEl>
                          <p:spTgt spid="12"/>
                        </p:tgtEl>
                        <p:attrNameLst>
                          <p:attrName>ppt_y</p:attrName>
                        </p:attrNameLst>
                      </p:cBhvr>
                      <p:tavLst>
                        <p:tav tm="0">
                          <p:val>
                            <p:strVal val="#ppt_y+#ppt_h*1.125000"/>
                          </p:val>
                        </p:tav>
                        <p:tav tm="100000">
                          <p:val>
                            <p:strVal val="#ppt_y"/>
                          </p:val>
                        </p:tav>
                      </p:tavLst>
                    </p:anim>
                    <p:animEffect transition="in" filter="wipe(up)">
                      <p:cBhvr>
                        <p:cTn dur="500"/>
                        <p:tgtEl>
                          <p:spTgt spid="12"/>
                        </p:tgtEl>
                      </p:cBhvr>
                    </p:animEffect>
                  </p:childTnLst>
                </p:cTn>
              </p:par>
            </p:tnLst>
          </p:tmpl>
        </p:tmplLst>
      </p:bldP>
      <p:bldP spid="13" grpId="0" build="p">
        <p:tmplLst>
          <p:tmpl lvl="1">
            <p:tnLst>
              <p:par>
                <p:cTn presetID="12" presetClass="entr" presetSubtype="4"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p:tgtEl>
                          <p:spTgt spid="13"/>
                        </p:tgtEl>
                        <p:attrNameLst>
                          <p:attrName>ppt_y</p:attrName>
                        </p:attrNameLst>
                      </p:cBhvr>
                      <p:tavLst>
                        <p:tav tm="0">
                          <p:val>
                            <p:strVal val="#ppt_y+#ppt_h*1.125000"/>
                          </p:val>
                        </p:tav>
                        <p:tav tm="100000">
                          <p:val>
                            <p:strVal val="#ppt_y"/>
                          </p:val>
                        </p:tav>
                      </p:tavLst>
                    </p:anim>
                    <p:animEffect transition="in" filter="wipe(up)">
                      <p:cBhvr>
                        <p:cTn dur="500"/>
                        <p:tgtEl>
                          <p:spTgt spid="13"/>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ne Mockup 05">
    <p:spTree>
      <p:nvGrpSpPr>
        <p:cNvPr id="1" name=""/>
        <p:cNvGrpSpPr/>
        <p:nvPr/>
      </p:nvGrpSpPr>
      <p:grpSpPr>
        <a:xfrm>
          <a:off x="0" y="0"/>
          <a:ext cx="0" cy="0"/>
          <a:chOff x="0" y="0"/>
          <a:chExt cx="0" cy="0"/>
        </a:xfrm>
      </p:grpSpPr>
      <p:sp>
        <p:nvSpPr>
          <p:cNvPr id="40" name="Rounded Rectangle 39"/>
          <p:cNvSpPr/>
          <p:nvPr userDrawn="1"/>
        </p:nvSpPr>
        <p:spPr>
          <a:xfrm>
            <a:off x="11265587" y="6214352"/>
            <a:ext cx="315778" cy="315778"/>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41" name="TextBox 40"/>
          <p:cNvSpPr txBox="1"/>
          <p:nvPr userDrawn="1"/>
        </p:nvSpPr>
        <p:spPr>
          <a:xfrm>
            <a:off x="11253025" y="6235276"/>
            <a:ext cx="344966" cy="276999"/>
          </a:xfrm>
          <a:prstGeom prst="rect">
            <a:avLst/>
          </a:prstGeom>
          <a:noFill/>
        </p:spPr>
        <p:txBody>
          <a:bodyPr wrap="none" rtlCol="0">
            <a:spAutoFit/>
          </a:bodyPr>
          <a:lstStyle/>
          <a:p>
            <a:pPr algn="ctr"/>
            <a:fld id="{9F976047-6D8B-40E5-9820-BFA42EA4E19A}" type="slidenum">
              <a:rPr lang="en-US" sz="1200" smtClean="0">
                <a:solidFill>
                  <a:schemeClr val="accent1"/>
                </a:solidFill>
                <a:latin typeface="Arial Narrow" panose="020B0606020202030204" pitchFamily="34" charset="0"/>
              </a:rPr>
              <a:pPr algn="ctr"/>
              <a:t>‹#›</a:t>
            </a:fld>
            <a:endParaRPr lang="en-US" dirty="0">
              <a:solidFill>
                <a:schemeClr val="accent1"/>
              </a:solidFill>
              <a:latin typeface="Arial Narrow" panose="020B0606020202030204" pitchFamily="34" charset="0"/>
            </a:endParaRPr>
          </a:p>
        </p:txBody>
      </p:sp>
      <p:sp>
        <p:nvSpPr>
          <p:cNvPr id="30" name="Picture Placeholder 5"/>
          <p:cNvSpPr>
            <a:spLocks noGrp="1"/>
          </p:cNvSpPr>
          <p:nvPr>
            <p:ph type="pic" sz="quarter" idx="13"/>
          </p:nvPr>
        </p:nvSpPr>
        <p:spPr>
          <a:xfrm>
            <a:off x="1314025" y="2204778"/>
            <a:ext cx="1923627" cy="3413760"/>
          </a:xfrm>
          <a:custGeom>
            <a:avLst/>
            <a:gdLst>
              <a:gd name="connsiteX0" fmla="*/ 0 w 1923627"/>
              <a:gd name="connsiteY0" fmla="*/ 0 h 3413760"/>
              <a:gd name="connsiteX1" fmla="*/ 1923627 w 1923627"/>
              <a:gd name="connsiteY1" fmla="*/ 0 h 3413760"/>
              <a:gd name="connsiteX2" fmla="*/ 1923627 w 1923627"/>
              <a:gd name="connsiteY2" fmla="*/ 3413760 h 3413760"/>
              <a:gd name="connsiteX3" fmla="*/ 0 w 1923627"/>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1923627" h="3413760">
                <a:moveTo>
                  <a:pt x="0" y="0"/>
                </a:moveTo>
                <a:lnTo>
                  <a:pt x="1923627" y="0"/>
                </a:lnTo>
                <a:lnTo>
                  <a:pt x="1923627" y="3413760"/>
                </a:lnTo>
                <a:lnTo>
                  <a:pt x="0" y="3413760"/>
                </a:lnTo>
                <a:close/>
              </a:path>
            </a:pathLst>
          </a:custGeom>
          <a:pattFill prst="pct5">
            <a:fgClr>
              <a:schemeClr val="bg1"/>
            </a:fgClr>
            <a:bgClr>
              <a:schemeClr val="tx2">
                <a:lumMod val="20000"/>
                <a:lumOff val="80000"/>
              </a:schemeClr>
            </a:bgClr>
          </a:pattFill>
        </p:spPr>
        <p:txBody>
          <a:bodyPr wrap="square">
            <a:noAutofit/>
          </a:bodyPr>
          <a:lstStyle/>
          <a:p>
            <a:endParaRPr lang="en-US"/>
          </a:p>
        </p:txBody>
      </p:sp>
      <p:sp>
        <p:nvSpPr>
          <p:cNvPr id="33" name="Picture Placeholder 2"/>
          <p:cNvSpPr>
            <a:spLocks noGrp="1"/>
          </p:cNvSpPr>
          <p:nvPr>
            <p:ph type="pic" sz="quarter" idx="15" hasCustomPrompt="1"/>
          </p:nvPr>
        </p:nvSpPr>
        <p:spPr>
          <a:xfrm>
            <a:off x="3536972" y="2204778"/>
            <a:ext cx="1923627" cy="3413760"/>
          </a:xfrm>
          <a:prstGeom prst="roundRect">
            <a:avLst>
              <a:gd name="adj" fmla="val 1837"/>
            </a:avLst>
          </a:prstGeom>
          <a:pattFill prst="pct5">
            <a:fgClr>
              <a:schemeClr val="bg1"/>
            </a:fgClr>
            <a:bgClr>
              <a:schemeClr val="tx2">
                <a:lumMod val="20000"/>
                <a:lumOff val="80000"/>
              </a:schemeClr>
            </a:bgClr>
          </a:pattFill>
          <a:effectLst>
            <a:outerShdw blurRad="228600" dist="342900" dir="5400000" sx="89000" sy="89000" algn="t" rotWithShape="0">
              <a:prstClr val="black">
                <a:alpha val="14000"/>
              </a:prstClr>
            </a:outerShdw>
          </a:effectLst>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Drag &amp; Drop Image</a:t>
            </a:r>
          </a:p>
        </p:txBody>
      </p:sp>
      <p:sp>
        <p:nvSpPr>
          <p:cNvPr id="11" name="Text Placeholder 2"/>
          <p:cNvSpPr>
            <a:spLocks noGrp="1"/>
          </p:cNvSpPr>
          <p:nvPr>
            <p:ph type="body" sz="quarter" idx="11" hasCustomPrompt="1"/>
          </p:nvPr>
        </p:nvSpPr>
        <p:spPr>
          <a:xfrm>
            <a:off x="484058" y="370304"/>
            <a:ext cx="9210034" cy="486355"/>
          </a:xfrm>
        </p:spPr>
        <p:txBody>
          <a:bodyPr>
            <a:noAutofit/>
          </a:bodyPr>
          <a:lstStyle>
            <a:lvl1pPr marL="0" indent="0">
              <a:buNone/>
              <a:defRPr sz="3200" baseline="0">
                <a:solidFill>
                  <a:schemeClr val="tx1"/>
                </a:solidFill>
                <a:latin typeface="Arial" panose="020B0604020202020204" pitchFamily="34" charset="0"/>
                <a:ea typeface="Roboto Black" panose="02000000000000000000" pitchFamily="2" charset="0"/>
                <a:cs typeface="Arial" panose="020B0604020202020204" pitchFamily="34" charset="0"/>
              </a:defRPr>
            </a:lvl1pPr>
            <a:lvl2pPr>
              <a:defRPr sz="3200">
                <a:latin typeface="Roboto Black" panose="02000000000000000000" pitchFamily="2" charset="0"/>
                <a:ea typeface="Roboto Black" panose="02000000000000000000" pitchFamily="2" charset="0"/>
                <a:cs typeface="Roboto Black" panose="02000000000000000000" pitchFamily="2" charset="0"/>
              </a:defRPr>
            </a:lvl2pPr>
            <a:lvl3pPr>
              <a:defRPr sz="3200">
                <a:latin typeface="Roboto Black" panose="02000000000000000000" pitchFamily="2" charset="0"/>
                <a:ea typeface="Roboto Black" panose="02000000000000000000" pitchFamily="2" charset="0"/>
                <a:cs typeface="Roboto Black" panose="02000000000000000000" pitchFamily="2" charset="0"/>
              </a:defRPr>
            </a:lvl3pPr>
            <a:lvl4pPr>
              <a:defRPr sz="3200">
                <a:latin typeface="Roboto Black" panose="02000000000000000000" pitchFamily="2" charset="0"/>
                <a:ea typeface="Roboto Black" panose="02000000000000000000" pitchFamily="2" charset="0"/>
                <a:cs typeface="Roboto Black" panose="02000000000000000000" pitchFamily="2" charset="0"/>
              </a:defRPr>
            </a:lvl4pPr>
            <a:lvl5pPr>
              <a:defRPr sz="320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dirty="0"/>
              <a:t>Put your main text here</a:t>
            </a:r>
          </a:p>
        </p:txBody>
      </p:sp>
      <p:sp>
        <p:nvSpPr>
          <p:cNvPr id="12" name="Text Placeholder 4"/>
          <p:cNvSpPr>
            <a:spLocks noGrp="1"/>
          </p:cNvSpPr>
          <p:nvPr>
            <p:ph type="body" sz="quarter" idx="12" hasCustomPrompt="1"/>
          </p:nvPr>
        </p:nvSpPr>
        <p:spPr>
          <a:xfrm>
            <a:off x="484058" y="856659"/>
            <a:ext cx="9210034" cy="261927"/>
          </a:xfrm>
        </p:spPr>
        <p:txBody>
          <a:bodyPr>
            <a:normAutofit/>
          </a:bodyPr>
          <a:lstStyle>
            <a:lvl1pPr marL="0" indent="0">
              <a:buNone/>
              <a:defRPr sz="1200" baseline="0">
                <a:latin typeface="Arial Narrow" panose="020B060602020203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dirty="0"/>
              <a:t>Put your text here</a:t>
            </a:r>
          </a:p>
        </p:txBody>
      </p:sp>
    </p:spTree>
    <p:extLst>
      <p:ext uri="{BB962C8B-B14F-4D97-AF65-F5344CB8AC3E}">
        <p14:creationId xmlns:p14="http://schemas.microsoft.com/office/powerpoint/2010/main" val="1744153966"/>
      </p:ext>
    </p:extLst>
  </p:cSld>
  <p:clrMapOvr>
    <a:masterClrMapping/>
  </p:clrMapOvr>
  <p:transition spd="slow" advTm="2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1">
                                            <p:txEl>
                                              <p:pRg st="0" end="0"/>
                                            </p:tx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additive="base">
                                        <p:cTn id="11" dur="500"/>
                                        <p:tgtEl>
                                          <p:spTgt spid="12">
                                            <p:txEl>
                                              <p:pRg st="0" end="0"/>
                                            </p:txEl>
                                          </p:spTgt>
                                        </p:tgtEl>
                                        <p:attrNameLst>
                                          <p:attrName>ppt_y</p:attrName>
                                        </p:attrNameLst>
                                      </p:cBhvr>
                                      <p:tavLst>
                                        <p:tav tm="0">
                                          <p:val>
                                            <p:strVal val="#ppt_y+#ppt_h*1.125000"/>
                                          </p:val>
                                        </p:tav>
                                        <p:tav tm="100000">
                                          <p:val>
                                            <p:strVal val="#ppt_y"/>
                                          </p:val>
                                        </p:tav>
                                      </p:tavLst>
                                    </p:anim>
                                    <p:animEffect transition="in" filter="wipe(up)">
                                      <p:cBhvr>
                                        <p:cTn id="1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2" presetClass="entr" presetSubtype="4"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p:tgtEl>
                          <p:spTgt spid="11"/>
                        </p:tgtEl>
                        <p:attrNameLst>
                          <p:attrName>ppt_y</p:attrName>
                        </p:attrNameLst>
                      </p:cBhvr>
                      <p:tavLst>
                        <p:tav tm="0">
                          <p:val>
                            <p:strVal val="#ppt_y+#ppt_h*1.125000"/>
                          </p:val>
                        </p:tav>
                        <p:tav tm="100000">
                          <p:val>
                            <p:strVal val="#ppt_y"/>
                          </p:val>
                        </p:tav>
                      </p:tavLst>
                    </p:anim>
                    <p:animEffect transition="in" filter="wipe(up)">
                      <p:cBhvr>
                        <p:cTn dur="500"/>
                        <p:tgtEl>
                          <p:spTgt spid="11"/>
                        </p:tgtEl>
                      </p:cBhvr>
                    </p:animEffect>
                  </p:childTnLst>
                </p:cTn>
              </p:par>
            </p:tnLst>
          </p:tmpl>
        </p:tmplLst>
      </p:bldP>
      <p:bldP spid="12" grpId="0" build="p">
        <p:tmplLst>
          <p:tmpl lvl="1">
            <p:tnLst>
              <p:par>
                <p:cTn presetID="12" presetClass="entr" presetSubtype="4"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p:tgtEl>
                          <p:spTgt spid="12"/>
                        </p:tgtEl>
                        <p:attrNameLst>
                          <p:attrName>ppt_y</p:attrName>
                        </p:attrNameLst>
                      </p:cBhvr>
                      <p:tavLst>
                        <p:tav tm="0">
                          <p:val>
                            <p:strVal val="#ppt_y+#ppt_h*1.125000"/>
                          </p:val>
                        </p:tav>
                        <p:tav tm="100000">
                          <p:val>
                            <p:strVal val="#ppt_y"/>
                          </p:val>
                        </p:tav>
                      </p:tavLst>
                    </p:anim>
                    <p:animEffect transition="in" filter="wipe(up)">
                      <p:cBhvr>
                        <p:cTn dur="500"/>
                        <p:tgtEl>
                          <p:spTgt spid="12"/>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ne Mockup 06">
    <p:spTree>
      <p:nvGrpSpPr>
        <p:cNvPr id="1" name=""/>
        <p:cNvGrpSpPr/>
        <p:nvPr/>
      </p:nvGrpSpPr>
      <p:grpSpPr>
        <a:xfrm>
          <a:off x="0" y="0"/>
          <a:ext cx="0" cy="0"/>
          <a:chOff x="0" y="0"/>
          <a:chExt cx="0" cy="0"/>
        </a:xfrm>
      </p:grpSpPr>
      <p:sp>
        <p:nvSpPr>
          <p:cNvPr id="40" name="Rounded Rectangle 39"/>
          <p:cNvSpPr/>
          <p:nvPr userDrawn="1"/>
        </p:nvSpPr>
        <p:spPr>
          <a:xfrm>
            <a:off x="11265587" y="6214352"/>
            <a:ext cx="315778" cy="315778"/>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41" name="TextBox 40"/>
          <p:cNvSpPr txBox="1"/>
          <p:nvPr userDrawn="1"/>
        </p:nvSpPr>
        <p:spPr>
          <a:xfrm>
            <a:off x="11253025" y="6235276"/>
            <a:ext cx="344966" cy="276999"/>
          </a:xfrm>
          <a:prstGeom prst="rect">
            <a:avLst/>
          </a:prstGeom>
          <a:noFill/>
        </p:spPr>
        <p:txBody>
          <a:bodyPr wrap="none" rtlCol="0">
            <a:spAutoFit/>
          </a:bodyPr>
          <a:lstStyle/>
          <a:p>
            <a:pPr algn="ctr"/>
            <a:fld id="{9F976047-6D8B-40E5-9820-BFA42EA4E19A}" type="slidenum">
              <a:rPr lang="en-US" sz="1200" smtClean="0">
                <a:solidFill>
                  <a:schemeClr val="accent1"/>
                </a:solidFill>
                <a:latin typeface="Arial Narrow" panose="020B0606020202030204" pitchFamily="34" charset="0"/>
              </a:rPr>
              <a:pPr algn="ctr"/>
              <a:t>‹#›</a:t>
            </a:fld>
            <a:endParaRPr lang="en-US" dirty="0">
              <a:solidFill>
                <a:schemeClr val="accent1"/>
              </a:solidFill>
              <a:latin typeface="Arial Narrow" panose="020B0606020202030204" pitchFamily="34" charset="0"/>
            </a:endParaRPr>
          </a:p>
        </p:txBody>
      </p:sp>
      <p:sp>
        <p:nvSpPr>
          <p:cNvPr id="25" name="Picture Placeholder 12"/>
          <p:cNvSpPr>
            <a:spLocks noGrp="1"/>
          </p:cNvSpPr>
          <p:nvPr>
            <p:ph type="pic" sz="quarter" idx="13"/>
          </p:nvPr>
        </p:nvSpPr>
        <p:spPr>
          <a:xfrm>
            <a:off x="747991" y="2194267"/>
            <a:ext cx="1923627" cy="3413760"/>
          </a:xfrm>
          <a:custGeom>
            <a:avLst/>
            <a:gdLst>
              <a:gd name="connsiteX0" fmla="*/ 0 w 1923627"/>
              <a:gd name="connsiteY0" fmla="*/ 0 h 3413760"/>
              <a:gd name="connsiteX1" fmla="*/ 1923627 w 1923627"/>
              <a:gd name="connsiteY1" fmla="*/ 0 h 3413760"/>
              <a:gd name="connsiteX2" fmla="*/ 1923627 w 1923627"/>
              <a:gd name="connsiteY2" fmla="*/ 3413760 h 3413760"/>
              <a:gd name="connsiteX3" fmla="*/ 0 w 1923627"/>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1923627" h="3413760">
                <a:moveTo>
                  <a:pt x="0" y="0"/>
                </a:moveTo>
                <a:lnTo>
                  <a:pt x="1923627" y="0"/>
                </a:lnTo>
                <a:lnTo>
                  <a:pt x="1923627" y="3413760"/>
                </a:lnTo>
                <a:lnTo>
                  <a:pt x="0" y="3413760"/>
                </a:lnTo>
                <a:close/>
              </a:path>
            </a:pathLst>
          </a:custGeom>
          <a:pattFill prst="pct5">
            <a:fgClr>
              <a:schemeClr val="bg1"/>
            </a:fgClr>
            <a:bgClr>
              <a:schemeClr val="tx2">
                <a:lumMod val="20000"/>
                <a:lumOff val="80000"/>
              </a:schemeClr>
            </a:bgClr>
          </a:pattFill>
        </p:spPr>
        <p:txBody>
          <a:bodyPr wrap="square">
            <a:noAutofit/>
          </a:bodyPr>
          <a:lstStyle/>
          <a:p>
            <a:endParaRPr lang="en-US"/>
          </a:p>
        </p:txBody>
      </p:sp>
      <p:sp>
        <p:nvSpPr>
          <p:cNvPr id="34" name="Picture Placeholder 2"/>
          <p:cNvSpPr>
            <a:spLocks noGrp="1"/>
          </p:cNvSpPr>
          <p:nvPr>
            <p:ph type="pic" sz="quarter" idx="15" hasCustomPrompt="1"/>
          </p:nvPr>
        </p:nvSpPr>
        <p:spPr>
          <a:xfrm>
            <a:off x="2878636" y="2194267"/>
            <a:ext cx="1923627" cy="3413760"/>
          </a:xfrm>
          <a:prstGeom prst="roundRect">
            <a:avLst>
              <a:gd name="adj" fmla="val 1837"/>
            </a:avLst>
          </a:prstGeom>
          <a:pattFill prst="pct5">
            <a:fgClr>
              <a:schemeClr val="bg1"/>
            </a:fgClr>
            <a:bgClr>
              <a:schemeClr val="tx2">
                <a:lumMod val="20000"/>
                <a:lumOff val="80000"/>
              </a:schemeClr>
            </a:bgClr>
          </a:pattFill>
          <a:effectLst>
            <a:outerShdw blurRad="228600" dist="342900" dir="5400000" sx="89000" sy="89000" algn="t" rotWithShape="0">
              <a:prstClr val="black">
                <a:alpha val="14000"/>
              </a:prstClr>
            </a:outerShdw>
          </a:effectLst>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Drag &amp; Drop Image</a:t>
            </a:r>
          </a:p>
        </p:txBody>
      </p:sp>
      <p:sp>
        <p:nvSpPr>
          <p:cNvPr id="35" name="Picture Placeholder 2"/>
          <p:cNvSpPr>
            <a:spLocks noGrp="1"/>
          </p:cNvSpPr>
          <p:nvPr>
            <p:ph type="pic" sz="quarter" idx="21" hasCustomPrompt="1"/>
          </p:nvPr>
        </p:nvSpPr>
        <p:spPr>
          <a:xfrm>
            <a:off x="5009281" y="2194267"/>
            <a:ext cx="1923627" cy="3413760"/>
          </a:xfrm>
          <a:prstGeom prst="roundRect">
            <a:avLst>
              <a:gd name="adj" fmla="val 1837"/>
            </a:avLst>
          </a:prstGeom>
          <a:pattFill prst="pct5">
            <a:fgClr>
              <a:schemeClr val="bg1"/>
            </a:fgClr>
            <a:bgClr>
              <a:schemeClr val="tx2">
                <a:lumMod val="20000"/>
                <a:lumOff val="80000"/>
              </a:schemeClr>
            </a:bgClr>
          </a:pattFill>
          <a:effectLst>
            <a:outerShdw blurRad="228600" dist="342900" dir="5400000" sx="89000" sy="89000" algn="t" rotWithShape="0">
              <a:prstClr val="black">
                <a:alpha val="14000"/>
              </a:prstClr>
            </a:outerShdw>
          </a:effectLst>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Drag &amp; Drop Image</a:t>
            </a:r>
          </a:p>
        </p:txBody>
      </p:sp>
      <p:sp>
        <p:nvSpPr>
          <p:cNvPr id="12" name="Text Placeholder 2"/>
          <p:cNvSpPr>
            <a:spLocks noGrp="1"/>
          </p:cNvSpPr>
          <p:nvPr>
            <p:ph type="body" sz="quarter" idx="11" hasCustomPrompt="1"/>
          </p:nvPr>
        </p:nvSpPr>
        <p:spPr>
          <a:xfrm>
            <a:off x="484058" y="370304"/>
            <a:ext cx="9210034" cy="486355"/>
          </a:xfrm>
        </p:spPr>
        <p:txBody>
          <a:bodyPr>
            <a:noAutofit/>
          </a:bodyPr>
          <a:lstStyle>
            <a:lvl1pPr marL="0" indent="0">
              <a:buNone/>
              <a:defRPr sz="3200" baseline="0">
                <a:solidFill>
                  <a:schemeClr val="tx1"/>
                </a:solidFill>
                <a:latin typeface="Arial" panose="020B0604020202020204" pitchFamily="34" charset="0"/>
                <a:ea typeface="Roboto Black" panose="02000000000000000000" pitchFamily="2" charset="0"/>
                <a:cs typeface="Arial" panose="020B0604020202020204" pitchFamily="34" charset="0"/>
              </a:defRPr>
            </a:lvl1pPr>
            <a:lvl2pPr>
              <a:defRPr sz="3200">
                <a:latin typeface="Roboto Black" panose="02000000000000000000" pitchFamily="2" charset="0"/>
                <a:ea typeface="Roboto Black" panose="02000000000000000000" pitchFamily="2" charset="0"/>
                <a:cs typeface="Roboto Black" panose="02000000000000000000" pitchFamily="2" charset="0"/>
              </a:defRPr>
            </a:lvl2pPr>
            <a:lvl3pPr>
              <a:defRPr sz="3200">
                <a:latin typeface="Roboto Black" panose="02000000000000000000" pitchFamily="2" charset="0"/>
                <a:ea typeface="Roboto Black" panose="02000000000000000000" pitchFamily="2" charset="0"/>
                <a:cs typeface="Roboto Black" panose="02000000000000000000" pitchFamily="2" charset="0"/>
              </a:defRPr>
            </a:lvl3pPr>
            <a:lvl4pPr>
              <a:defRPr sz="3200">
                <a:latin typeface="Roboto Black" panose="02000000000000000000" pitchFamily="2" charset="0"/>
                <a:ea typeface="Roboto Black" panose="02000000000000000000" pitchFamily="2" charset="0"/>
                <a:cs typeface="Roboto Black" panose="02000000000000000000" pitchFamily="2" charset="0"/>
              </a:defRPr>
            </a:lvl4pPr>
            <a:lvl5pPr>
              <a:defRPr sz="320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dirty="0"/>
              <a:t>Put your main text here</a:t>
            </a:r>
          </a:p>
        </p:txBody>
      </p:sp>
      <p:sp>
        <p:nvSpPr>
          <p:cNvPr id="13" name="Text Placeholder 4"/>
          <p:cNvSpPr>
            <a:spLocks noGrp="1"/>
          </p:cNvSpPr>
          <p:nvPr>
            <p:ph type="body" sz="quarter" idx="12" hasCustomPrompt="1"/>
          </p:nvPr>
        </p:nvSpPr>
        <p:spPr>
          <a:xfrm>
            <a:off x="484058" y="856659"/>
            <a:ext cx="9210034" cy="261927"/>
          </a:xfrm>
        </p:spPr>
        <p:txBody>
          <a:bodyPr>
            <a:normAutofit/>
          </a:bodyPr>
          <a:lstStyle>
            <a:lvl1pPr marL="0" indent="0">
              <a:buNone/>
              <a:defRPr sz="1200" baseline="0">
                <a:latin typeface="Arial Narrow" panose="020B060602020203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dirty="0"/>
              <a:t>Put your text here</a:t>
            </a:r>
          </a:p>
        </p:txBody>
      </p:sp>
    </p:spTree>
    <p:extLst>
      <p:ext uri="{BB962C8B-B14F-4D97-AF65-F5344CB8AC3E}">
        <p14:creationId xmlns:p14="http://schemas.microsoft.com/office/powerpoint/2010/main" val="3869745624"/>
      </p:ext>
    </p:extLst>
  </p:cSld>
  <p:clrMapOvr>
    <a:masterClrMapping/>
  </p:clrMapOvr>
  <p:transition spd="slow" advTm="2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p:tgtEl>
                                          <p:spTgt spid="1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2">
                                            <p:txEl>
                                              <p:pRg st="0" end="0"/>
                                            </p:tx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 calcmode="lin" valueType="num">
                                      <p:cBhvr additive="base">
                                        <p:cTn id="11" dur="500"/>
                                        <p:tgtEl>
                                          <p:spTgt spid="13">
                                            <p:txEl>
                                              <p:pRg st="0" end="0"/>
                                            </p:txEl>
                                          </p:spTgt>
                                        </p:tgtEl>
                                        <p:attrNameLst>
                                          <p:attrName>ppt_y</p:attrName>
                                        </p:attrNameLst>
                                      </p:cBhvr>
                                      <p:tavLst>
                                        <p:tav tm="0">
                                          <p:val>
                                            <p:strVal val="#ppt_y+#ppt_h*1.125000"/>
                                          </p:val>
                                        </p:tav>
                                        <p:tav tm="100000">
                                          <p:val>
                                            <p:strVal val="#ppt_y"/>
                                          </p:val>
                                        </p:tav>
                                      </p:tavLst>
                                    </p:anim>
                                    <p:animEffect transition="in" filter="wipe(up)">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2" presetClass="entr" presetSubtype="4"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p:tgtEl>
                          <p:spTgt spid="12"/>
                        </p:tgtEl>
                        <p:attrNameLst>
                          <p:attrName>ppt_y</p:attrName>
                        </p:attrNameLst>
                      </p:cBhvr>
                      <p:tavLst>
                        <p:tav tm="0">
                          <p:val>
                            <p:strVal val="#ppt_y+#ppt_h*1.125000"/>
                          </p:val>
                        </p:tav>
                        <p:tav tm="100000">
                          <p:val>
                            <p:strVal val="#ppt_y"/>
                          </p:val>
                        </p:tav>
                      </p:tavLst>
                    </p:anim>
                    <p:animEffect transition="in" filter="wipe(up)">
                      <p:cBhvr>
                        <p:cTn dur="500"/>
                        <p:tgtEl>
                          <p:spTgt spid="12"/>
                        </p:tgtEl>
                      </p:cBhvr>
                    </p:animEffect>
                  </p:childTnLst>
                </p:cTn>
              </p:par>
            </p:tnLst>
          </p:tmpl>
        </p:tmplLst>
      </p:bldP>
      <p:bldP spid="13" grpId="0" build="p">
        <p:tmplLst>
          <p:tmpl lvl="1">
            <p:tnLst>
              <p:par>
                <p:cTn presetID="12" presetClass="entr" presetSubtype="4"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p:tgtEl>
                          <p:spTgt spid="13"/>
                        </p:tgtEl>
                        <p:attrNameLst>
                          <p:attrName>ppt_y</p:attrName>
                        </p:attrNameLst>
                      </p:cBhvr>
                      <p:tavLst>
                        <p:tav tm="0">
                          <p:val>
                            <p:strVal val="#ppt_y+#ppt_h*1.125000"/>
                          </p:val>
                        </p:tav>
                        <p:tav tm="100000">
                          <p:val>
                            <p:strVal val="#ppt_y"/>
                          </p:val>
                        </p:tav>
                      </p:tavLst>
                    </p:anim>
                    <p:animEffect transition="in" filter="wipe(up)">
                      <p:cBhvr>
                        <p:cTn dur="500"/>
                        <p:tgtEl>
                          <p:spTgt spid="13"/>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ne Mockup 07">
    <p:spTree>
      <p:nvGrpSpPr>
        <p:cNvPr id="1" name=""/>
        <p:cNvGrpSpPr/>
        <p:nvPr/>
      </p:nvGrpSpPr>
      <p:grpSpPr>
        <a:xfrm>
          <a:off x="0" y="0"/>
          <a:ext cx="0" cy="0"/>
          <a:chOff x="0" y="0"/>
          <a:chExt cx="0" cy="0"/>
        </a:xfrm>
      </p:grpSpPr>
      <p:sp>
        <p:nvSpPr>
          <p:cNvPr id="40" name="Rounded Rectangle 39"/>
          <p:cNvSpPr/>
          <p:nvPr userDrawn="1"/>
        </p:nvSpPr>
        <p:spPr>
          <a:xfrm>
            <a:off x="11265587" y="6214352"/>
            <a:ext cx="315778" cy="315778"/>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41" name="TextBox 40"/>
          <p:cNvSpPr txBox="1"/>
          <p:nvPr userDrawn="1"/>
        </p:nvSpPr>
        <p:spPr>
          <a:xfrm>
            <a:off x="11253025" y="6235276"/>
            <a:ext cx="344966" cy="276999"/>
          </a:xfrm>
          <a:prstGeom prst="rect">
            <a:avLst/>
          </a:prstGeom>
          <a:noFill/>
        </p:spPr>
        <p:txBody>
          <a:bodyPr wrap="none" rtlCol="0">
            <a:spAutoFit/>
          </a:bodyPr>
          <a:lstStyle/>
          <a:p>
            <a:pPr algn="ctr"/>
            <a:fld id="{9F976047-6D8B-40E5-9820-BFA42EA4E19A}" type="slidenum">
              <a:rPr lang="en-US" sz="1200" smtClean="0">
                <a:solidFill>
                  <a:schemeClr val="accent1"/>
                </a:solidFill>
                <a:latin typeface="Arial Narrow" panose="020B0606020202030204" pitchFamily="34" charset="0"/>
              </a:rPr>
              <a:pPr algn="ctr"/>
              <a:t>‹#›</a:t>
            </a:fld>
            <a:endParaRPr lang="en-US" dirty="0">
              <a:solidFill>
                <a:schemeClr val="accent1"/>
              </a:solidFill>
              <a:latin typeface="Arial Narrow" panose="020B0606020202030204" pitchFamily="34" charset="0"/>
            </a:endParaRPr>
          </a:p>
        </p:txBody>
      </p:sp>
      <p:sp>
        <p:nvSpPr>
          <p:cNvPr id="30" name="Picture Placeholder 11"/>
          <p:cNvSpPr>
            <a:spLocks noGrp="1"/>
          </p:cNvSpPr>
          <p:nvPr>
            <p:ph type="pic" sz="quarter" idx="10"/>
          </p:nvPr>
        </p:nvSpPr>
        <p:spPr>
          <a:xfrm>
            <a:off x="3364249" y="2579857"/>
            <a:ext cx="1632511" cy="2897131"/>
          </a:xfrm>
          <a:custGeom>
            <a:avLst/>
            <a:gdLst>
              <a:gd name="connsiteX0" fmla="*/ 0 w 1632511"/>
              <a:gd name="connsiteY0" fmla="*/ 0 h 2897131"/>
              <a:gd name="connsiteX1" fmla="*/ 1632511 w 1632511"/>
              <a:gd name="connsiteY1" fmla="*/ 0 h 2897131"/>
              <a:gd name="connsiteX2" fmla="*/ 1632511 w 1632511"/>
              <a:gd name="connsiteY2" fmla="*/ 2897131 h 2897131"/>
              <a:gd name="connsiteX3" fmla="*/ 0 w 1632511"/>
              <a:gd name="connsiteY3" fmla="*/ 2897131 h 2897131"/>
            </a:gdLst>
            <a:ahLst/>
            <a:cxnLst>
              <a:cxn ang="0">
                <a:pos x="connsiteX0" y="connsiteY0"/>
              </a:cxn>
              <a:cxn ang="0">
                <a:pos x="connsiteX1" y="connsiteY1"/>
              </a:cxn>
              <a:cxn ang="0">
                <a:pos x="connsiteX2" y="connsiteY2"/>
              </a:cxn>
              <a:cxn ang="0">
                <a:pos x="connsiteX3" y="connsiteY3"/>
              </a:cxn>
            </a:cxnLst>
            <a:rect l="l" t="t" r="r" b="b"/>
            <a:pathLst>
              <a:path w="1632511" h="2897131">
                <a:moveTo>
                  <a:pt x="0" y="0"/>
                </a:moveTo>
                <a:lnTo>
                  <a:pt x="1632511" y="0"/>
                </a:lnTo>
                <a:lnTo>
                  <a:pt x="1632511" y="2897131"/>
                </a:lnTo>
                <a:lnTo>
                  <a:pt x="0" y="2897131"/>
                </a:lnTo>
                <a:close/>
              </a:path>
            </a:pathLst>
          </a:custGeom>
          <a:pattFill prst="pct5">
            <a:fgClr>
              <a:schemeClr val="bg1"/>
            </a:fgClr>
            <a:bgClr>
              <a:schemeClr val="tx2">
                <a:lumMod val="20000"/>
                <a:lumOff val="80000"/>
              </a:schemeClr>
            </a:bgClr>
          </a:pattFill>
        </p:spPr>
        <p:txBody>
          <a:bodyPr wrap="square">
            <a:noAutofit/>
          </a:bodyPr>
          <a:lstStyle/>
          <a:p>
            <a:endParaRPr lang="en-US"/>
          </a:p>
        </p:txBody>
      </p:sp>
      <p:sp>
        <p:nvSpPr>
          <p:cNvPr id="31" name="Picture Placeholder 14"/>
          <p:cNvSpPr>
            <a:spLocks noGrp="1"/>
          </p:cNvSpPr>
          <p:nvPr>
            <p:ph type="pic" sz="quarter" idx="13"/>
          </p:nvPr>
        </p:nvSpPr>
        <p:spPr>
          <a:xfrm>
            <a:off x="7212686" y="2579857"/>
            <a:ext cx="1632511" cy="2897131"/>
          </a:xfrm>
          <a:custGeom>
            <a:avLst/>
            <a:gdLst>
              <a:gd name="connsiteX0" fmla="*/ 0 w 1632511"/>
              <a:gd name="connsiteY0" fmla="*/ 0 h 2897131"/>
              <a:gd name="connsiteX1" fmla="*/ 1632511 w 1632511"/>
              <a:gd name="connsiteY1" fmla="*/ 0 h 2897131"/>
              <a:gd name="connsiteX2" fmla="*/ 1632511 w 1632511"/>
              <a:gd name="connsiteY2" fmla="*/ 2897131 h 2897131"/>
              <a:gd name="connsiteX3" fmla="*/ 0 w 1632511"/>
              <a:gd name="connsiteY3" fmla="*/ 2897131 h 2897131"/>
            </a:gdLst>
            <a:ahLst/>
            <a:cxnLst>
              <a:cxn ang="0">
                <a:pos x="connsiteX0" y="connsiteY0"/>
              </a:cxn>
              <a:cxn ang="0">
                <a:pos x="connsiteX1" y="connsiteY1"/>
              </a:cxn>
              <a:cxn ang="0">
                <a:pos x="connsiteX2" y="connsiteY2"/>
              </a:cxn>
              <a:cxn ang="0">
                <a:pos x="connsiteX3" y="connsiteY3"/>
              </a:cxn>
            </a:cxnLst>
            <a:rect l="l" t="t" r="r" b="b"/>
            <a:pathLst>
              <a:path w="1632511" h="2897131">
                <a:moveTo>
                  <a:pt x="0" y="0"/>
                </a:moveTo>
                <a:lnTo>
                  <a:pt x="1632511" y="0"/>
                </a:lnTo>
                <a:lnTo>
                  <a:pt x="1632511" y="2897131"/>
                </a:lnTo>
                <a:lnTo>
                  <a:pt x="0" y="2897131"/>
                </a:lnTo>
                <a:close/>
              </a:path>
            </a:pathLst>
          </a:custGeom>
          <a:pattFill prst="pct5">
            <a:fgClr>
              <a:schemeClr val="bg1"/>
            </a:fgClr>
            <a:bgClr>
              <a:schemeClr val="tx2">
                <a:lumMod val="20000"/>
                <a:lumOff val="80000"/>
              </a:schemeClr>
            </a:bgClr>
          </a:pattFill>
        </p:spPr>
        <p:txBody>
          <a:bodyPr wrap="square">
            <a:noAutofit/>
          </a:bodyPr>
          <a:lstStyle/>
          <a:p>
            <a:endParaRPr lang="en-US"/>
          </a:p>
        </p:txBody>
      </p:sp>
      <p:sp>
        <p:nvSpPr>
          <p:cNvPr id="11" name="Text Placeholder 2"/>
          <p:cNvSpPr>
            <a:spLocks noGrp="1"/>
          </p:cNvSpPr>
          <p:nvPr>
            <p:ph type="body" sz="quarter" idx="11" hasCustomPrompt="1"/>
          </p:nvPr>
        </p:nvSpPr>
        <p:spPr>
          <a:xfrm>
            <a:off x="484058" y="370304"/>
            <a:ext cx="9210034" cy="486355"/>
          </a:xfrm>
        </p:spPr>
        <p:txBody>
          <a:bodyPr>
            <a:noAutofit/>
          </a:bodyPr>
          <a:lstStyle>
            <a:lvl1pPr marL="0" indent="0">
              <a:buNone/>
              <a:defRPr sz="3200" baseline="0">
                <a:solidFill>
                  <a:schemeClr val="tx1"/>
                </a:solidFill>
                <a:latin typeface="Arial" panose="020B0604020202020204" pitchFamily="34" charset="0"/>
                <a:ea typeface="Roboto Black" panose="02000000000000000000" pitchFamily="2" charset="0"/>
                <a:cs typeface="Arial" panose="020B0604020202020204" pitchFamily="34" charset="0"/>
              </a:defRPr>
            </a:lvl1pPr>
            <a:lvl2pPr>
              <a:defRPr sz="3200">
                <a:latin typeface="Roboto Black" panose="02000000000000000000" pitchFamily="2" charset="0"/>
                <a:ea typeface="Roboto Black" panose="02000000000000000000" pitchFamily="2" charset="0"/>
                <a:cs typeface="Roboto Black" panose="02000000000000000000" pitchFamily="2" charset="0"/>
              </a:defRPr>
            </a:lvl2pPr>
            <a:lvl3pPr>
              <a:defRPr sz="3200">
                <a:latin typeface="Roboto Black" panose="02000000000000000000" pitchFamily="2" charset="0"/>
                <a:ea typeface="Roboto Black" panose="02000000000000000000" pitchFamily="2" charset="0"/>
                <a:cs typeface="Roboto Black" panose="02000000000000000000" pitchFamily="2" charset="0"/>
              </a:defRPr>
            </a:lvl3pPr>
            <a:lvl4pPr>
              <a:defRPr sz="3200">
                <a:latin typeface="Roboto Black" panose="02000000000000000000" pitchFamily="2" charset="0"/>
                <a:ea typeface="Roboto Black" panose="02000000000000000000" pitchFamily="2" charset="0"/>
                <a:cs typeface="Roboto Black" panose="02000000000000000000" pitchFamily="2" charset="0"/>
              </a:defRPr>
            </a:lvl4pPr>
            <a:lvl5pPr>
              <a:defRPr sz="320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dirty="0"/>
              <a:t>Put your main text here</a:t>
            </a:r>
          </a:p>
        </p:txBody>
      </p:sp>
      <p:sp>
        <p:nvSpPr>
          <p:cNvPr id="12" name="Text Placeholder 4"/>
          <p:cNvSpPr>
            <a:spLocks noGrp="1"/>
          </p:cNvSpPr>
          <p:nvPr>
            <p:ph type="body" sz="quarter" idx="12" hasCustomPrompt="1"/>
          </p:nvPr>
        </p:nvSpPr>
        <p:spPr>
          <a:xfrm>
            <a:off x="484058" y="856659"/>
            <a:ext cx="9210034" cy="261927"/>
          </a:xfrm>
        </p:spPr>
        <p:txBody>
          <a:bodyPr>
            <a:normAutofit/>
          </a:bodyPr>
          <a:lstStyle>
            <a:lvl1pPr marL="0" indent="0">
              <a:buNone/>
              <a:defRPr sz="1200" baseline="0">
                <a:latin typeface="Arial Narrow" panose="020B060602020203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dirty="0"/>
              <a:t>Put your text here</a:t>
            </a:r>
          </a:p>
        </p:txBody>
      </p:sp>
    </p:spTree>
    <p:extLst>
      <p:ext uri="{BB962C8B-B14F-4D97-AF65-F5344CB8AC3E}">
        <p14:creationId xmlns:p14="http://schemas.microsoft.com/office/powerpoint/2010/main" val="3323153435"/>
      </p:ext>
    </p:extLst>
  </p:cSld>
  <p:clrMapOvr>
    <a:masterClrMapping/>
  </p:clrMapOvr>
  <p:transition spd="slow" advTm="2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1">
                                            <p:txEl>
                                              <p:pRg st="0" end="0"/>
                                            </p:tx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additive="base">
                                        <p:cTn id="11" dur="500"/>
                                        <p:tgtEl>
                                          <p:spTgt spid="12">
                                            <p:txEl>
                                              <p:pRg st="0" end="0"/>
                                            </p:txEl>
                                          </p:spTgt>
                                        </p:tgtEl>
                                        <p:attrNameLst>
                                          <p:attrName>ppt_y</p:attrName>
                                        </p:attrNameLst>
                                      </p:cBhvr>
                                      <p:tavLst>
                                        <p:tav tm="0">
                                          <p:val>
                                            <p:strVal val="#ppt_y+#ppt_h*1.125000"/>
                                          </p:val>
                                        </p:tav>
                                        <p:tav tm="100000">
                                          <p:val>
                                            <p:strVal val="#ppt_y"/>
                                          </p:val>
                                        </p:tav>
                                      </p:tavLst>
                                    </p:anim>
                                    <p:animEffect transition="in" filter="wipe(up)">
                                      <p:cBhvr>
                                        <p:cTn id="1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2" presetClass="entr" presetSubtype="4"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p:tgtEl>
                          <p:spTgt spid="11"/>
                        </p:tgtEl>
                        <p:attrNameLst>
                          <p:attrName>ppt_y</p:attrName>
                        </p:attrNameLst>
                      </p:cBhvr>
                      <p:tavLst>
                        <p:tav tm="0">
                          <p:val>
                            <p:strVal val="#ppt_y+#ppt_h*1.125000"/>
                          </p:val>
                        </p:tav>
                        <p:tav tm="100000">
                          <p:val>
                            <p:strVal val="#ppt_y"/>
                          </p:val>
                        </p:tav>
                      </p:tavLst>
                    </p:anim>
                    <p:animEffect transition="in" filter="wipe(up)">
                      <p:cBhvr>
                        <p:cTn dur="500"/>
                        <p:tgtEl>
                          <p:spTgt spid="11"/>
                        </p:tgtEl>
                      </p:cBhvr>
                    </p:animEffect>
                  </p:childTnLst>
                </p:cTn>
              </p:par>
            </p:tnLst>
          </p:tmpl>
        </p:tmplLst>
      </p:bldP>
      <p:bldP spid="12" grpId="0" build="p">
        <p:tmplLst>
          <p:tmpl lvl="1">
            <p:tnLst>
              <p:par>
                <p:cTn presetID="12" presetClass="entr" presetSubtype="4"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p:tgtEl>
                          <p:spTgt spid="12"/>
                        </p:tgtEl>
                        <p:attrNameLst>
                          <p:attrName>ppt_y</p:attrName>
                        </p:attrNameLst>
                      </p:cBhvr>
                      <p:tavLst>
                        <p:tav tm="0">
                          <p:val>
                            <p:strVal val="#ppt_y+#ppt_h*1.125000"/>
                          </p:val>
                        </p:tav>
                        <p:tav tm="100000">
                          <p:val>
                            <p:strVal val="#ppt_y"/>
                          </p:val>
                        </p:tav>
                      </p:tavLst>
                    </p:anim>
                    <p:animEffect transition="in" filter="wipe(up)">
                      <p:cBhvr>
                        <p:cTn dur="500"/>
                        <p:tgtEl>
                          <p:spTgt spid="12"/>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atch Mockup">
    <p:spTree>
      <p:nvGrpSpPr>
        <p:cNvPr id="1" name=""/>
        <p:cNvGrpSpPr/>
        <p:nvPr/>
      </p:nvGrpSpPr>
      <p:grpSpPr>
        <a:xfrm>
          <a:off x="0" y="0"/>
          <a:ext cx="0" cy="0"/>
          <a:chOff x="0" y="0"/>
          <a:chExt cx="0" cy="0"/>
        </a:xfrm>
      </p:grpSpPr>
      <p:sp>
        <p:nvSpPr>
          <p:cNvPr id="14" name="Rounded Rectangle 13"/>
          <p:cNvSpPr/>
          <p:nvPr userDrawn="1"/>
        </p:nvSpPr>
        <p:spPr>
          <a:xfrm>
            <a:off x="11265587" y="6214352"/>
            <a:ext cx="315778" cy="315778"/>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15" name="TextBox 14"/>
          <p:cNvSpPr txBox="1"/>
          <p:nvPr userDrawn="1"/>
        </p:nvSpPr>
        <p:spPr>
          <a:xfrm>
            <a:off x="11253025" y="6235276"/>
            <a:ext cx="344966" cy="276999"/>
          </a:xfrm>
          <a:prstGeom prst="rect">
            <a:avLst/>
          </a:prstGeom>
          <a:noFill/>
        </p:spPr>
        <p:txBody>
          <a:bodyPr wrap="none" rtlCol="0">
            <a:spAutoFit/>
          </a:bodyPr>
          <a:lstStyle/>
          <a:p>
            <a:pPr algn="ctr"/>
            <a:fld id="{9F976047-6D8B-40E5-9820-BFA42EA4E19A}" type="slidenum">
              <a:rPr lang="en-US" sz="1200" smtClean="0">
                <a:solidFill>
                  <a:schemeClr val="accent1"/>
                </a:solidFill>
                <a:latin typeface="Arial Narrow" panose="020B0606020202030204" pitchFamily="34" charset="0"/>
              </a:rPr>
              <a:pPr algn="ctr"/>
              <a:t>‹#›</a:t>
            </a:fld>
            <a:endParaRPr lang="en-US" dirty="0">
              <a:solidFill>
                <a:schemeClr val="accent1"/>
              </a:solidFill>
              <a:latin typeface="Arial Narrow" panose="020B0606020202030204" pitchFamily="34" charset="0"/>
            </a:endParaRPr>
          </a:p>
        </p:txBody>
      </p:sp>
      <p:sp>
        <p:nvSpPr>
          <p:cNvPr id="19" name="Picture Placeholder 2"/>
          <p:cNvSpPr>
            <a:spLocks noGrp="1"/>
          </p:cNvSpPr>
          <p:nvPr>
            <p:ph type="pic" sz="quarter" idx="14" hasCustomPrompt="1"/>
          </p:nvPr>
        </p:nvSpPr>
        <p:spPr>
          <a:xfrm>
            <a:off x="3763248" y="3088577"/>
            <a:ext cx="1271780" cy="1582037"/>
          </a:xfrm>
          <a:prstGeom prst="rect">
            <a:avLst/>
          </a:prstGeom>
          <a:pattFill prst="pct5">
            <a:fgClr>
              <a:schemeClr val="bg1"/>
            </a:fgClr>
            <a:bgClr>
              <a:schemeClr val="tx2">
                <a:lumMod val="20000"/>
                <a:lumOff val="80000"/>
              </a:schemeClr>
            </a:bgClr>
          </a:pattFill>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Drag &amp; Drop Image</a:t>
            </a:r>
          </a:p>
        </p:txBody>
      </p:sp>
      <p:sp>
        <p:nvSpPr>
          <p:cNvPr id="21" name="Picture Placeholder 2"/>
          <p:cNvSpPr>
            <a:spLocks noGrp="1"/>
          </p:cNvSpPr>
          <p:nvPr>
            <p:ph type="pic" sz="quarter" idx="16" hasCustomPrompt="1"/>
          </p:nvPr>
        </p:nvSpPr>
        <p:spPr>
          <a:xfrm>
            <a:off x="7198536" y="3088577"/>
            <a:ext cx="1271780" cy="1582037"/>
          </a:xfrm>
          <a:prstGeom prst="rect">
            <a:avLst/>
          </a:prstGeom>
          <a:pattFill prst="pct5">
            <a:fgClr>
              <a:schemeClr val="bg1"/>
            </a:fgClr>
            <a:bgClr>
              <a:schemeClr val="tx2">
                <a:lumMod val="20000"/>
                <a:lumOff val="80000"/>
              </a:schemeClr>
            </a:bgClr>
          </a:pattFill>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Drag &amp; Drop Image</a:t>
            </a:r>
          </a:p>
        </p:txBody>
      </p:sp>
      <p:sp>
        <p:nvSpPr>
          <p:cNvPr id="23" name="Picture Placeholder 2"/>
          <p:cNvSpPr>
            <a:spLocks noGrp="1"/>
          </p:cNvSpPr>
          <p:nvPr>
            <p:ph type="pic" sz="quarter" idx="15" hasCustomPrompt="1"/>
          </p:nvPr>
        </p:nvSpPr>
        <p:spPr>
          <a:xfrm>
            <a:off x="5417303" y="3009475"/>
            <a:ext cx="1398958" cy="1740241"/>
          </a:xfrm>
          <a:prstGeom prst="rect">
            <a:avLst/>
          </a:prstGeom>
          <a:pattFill prst="pct5">
            <a:fgClr>
              <a:schemeClr val="bg1"/>
            </a:fgClr>
            <a:bgClr>
              <a:schemeClr val="tx2">
                <a:lumMod val="20000"/>
                <a:lumOff val="80000"/>
              </a:schemeClr>
            </a:bgClr>
          </a:pattFill>
        </p:spPr>
        <p:txBody>
          <a:bodyPr anchor="ctr"/>
          <a:lstStyle>
            <a:lvl1pPr marL="0" indent="0" algn="ctr">
              <a:buNone/>
              <a:defRPr sz="1600" b="0" i="0">
                <a:latin typeface="Arial Narrow" panose="020B0606020202030204" pitchFamily="34" charset="0"/>
                <a:ea typeface="Source Sans Pro" charset="0"/>
                <a:cs typeface="Arial Narrow" panose="020B0606020202030204" pitchFamily="34" charset="0"/>
              </a:defRPr>
            </a:lvl1pPr>
          </a:lstStyle>
          <a:p>
            <a:r>
              <a:rPr lang="en-US" dirty="0"/>
              <a:t>Drag &amp; Drop Image</a:t>
            </a:r>
          </a:p>
        </p:txBody>
      </p:sp>
      <p:sp>
        <p:nvSpPr>
          <p:cNvPr id="18" name="Text Placeholder 2"/>
          <p:cNvSpPr>
            <a:spLocks noGrp="1"/>
          </p:cNvSpPr>
          <p:nvPr>
            <p:ph type="body" sz="quarter" idx="11" hasCustomPrompt="1"/>
          </p:nvPr>
        </p:nvSpPr>
        <p:spPr>
          <a:xfrm>
            <a:off x="484058" y="370304"/>
            <a:ext cx="9210034" cy="486355"/>
          </a:xfrm>
        </p:spPr>
        <p:txBody>
          <a:bodyPr>
            <a:noAutofit/>
          </a:bodyPr>
          <a:lstStyle>
            <a:lvl1pPr marL="0" indent="0">
              <a:buNone/>
              <a:defRPr sz="3200" baseline="0">
                <a:solidFill>
                  <a:schemeClr val="tx1"/>
                </a:solidFill>
                <a:latin typeface="Arial" panose="020B0604020202020204" pitchFamily="34" charset="0"/>
                <a:ea typeface="Roboto Black" panose="02000000000000000000" pitchFamily="2" charset="0"/>
                <a:cs typeface="Arial" panose="020B0604020202020204" pitchFamily="34" charset="0"/>
              </a:defRPr>
            </a:lvl1pPr>
            <a:lvl2pPr>
              <a:defRPr sz="3200">
                <a:latin typeface="Roboto Black" panose="02000000000000000000" pitchFamily="2" charset="0"/>
                <a:ea typeface="Roboto Black" panose="02000000000000000000" pitchFamily="2" charset="0"/>
                <a:cs typeface="Roboto Black" panose="02000000000000000000" pitchFamily="2" charset="0"/>
              </a:defRPr>
            </a:lvl2pPr>
            <a:lvl3pPr>
              <a:defRPr sz="3200">
                <a:latin typeface="Roboto Black" panose="02000000000000000000" pitchFamily="2" charset="0"/>
                <a:ea typeface="Roboto Black" panose="02000000000000000000" pitchFamily="2" charset="0"/>
                <a:cs typeface="Roboto Black" panose="02000000000000000000" pitchFamily="2" charset="0"/>
              </a:defRPr>
            </a:lvl3pPr>
            <a:lvl4pPr>
              <a:defRPr sz="3200">
                <a:latin typeface="Roboto Black" panose="02000000000000000000" pitchFamily="2" charset="0"/>
                <a:ea typeface="Roboto Black" panose="02000000000000000000" pitchFamily="2" charset="0"/>
                <a:cs typeface="Roboto Black" panose="02000000000000000000" pitchFamily="2" charset="0"/>
              </a:defRPr>
            </a:lvl4pPr>
            <a:lvl5pPr>
              <a:defRPr sz="320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dirty="0"/>
              <a:t>Put your main text here</a:t>
            </a:r>
          </a:p>
        </p:txBody>
      </p:sp>
      <p:sp>
        <p:nvSpPr>
          <p:cNvPr id="22" name="Text Placeholder 4"/>
          <p:cNvSpPr>
            <a:spLocks noGrp="1"/>
          </p:cNvSpPr>
          <p:nvPr>
            <p:ph type="body" sz="quarter" idx="12" hasCustomPrompt="1"/>
          </p:nvPr>
        </p:nvSpPr>
        <p:spPr>
          <a:xfrm>
            <a:off x="484058" y="856659"/>
            <a:ext cx="9210034" cy="261927"/>
          </a:xfrm>
        </p:spPr>
        <p:txBody>
          <a:bodyPr>
            <a:normAutofit/>
          </a:bodyPr>
          <a:lstStyle>
            <a:lvl1pPr marL="0" indent="0">
              <a:buNone/>
              <a:defRPr sz="1200" baseline="0">
                <a:latin typeface="Arial Narrow" panose="020B060602020203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dirty="0"/>
              <a:t>Put your text here</a:t>
            </a:r>
          </a:p>
        </p:txBody>
      </p:sp>
    </p:spTree>
    <p:extLst>
      <p:ext uri="{BB962C8B-B14F-4D97-AF65-F5344CB8AC3E}">
        <p14:creationId xmlns:p14="http://schemas.microsoft.com/office/powerpoint/2010/main" val="4165262818"/>
      </p:ext>
    </p:extLst>
  </p:cSld>
  <p:clrMapOvr>
    <a:masterClrMapping/>
  </p:clrMapOvr>
  <p:transition spd="slow" advTm="2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p:tgtEl>
                                          <p:spTgt spid="1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8">
                                            <p:txEl>
                                              <p:pRg st="0" end="0"/>
                                            </p:tx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p:tgtEl>
                                          <p:spTgt spid="22">
                                            <p:txEl>
                                              <p:pRg st="0" end="0"/>
                                            </p:txEl>
                                          </p:spTgt>
                                        </p:tgtEl>
                                        <p:attrNameLst>
                                          <p:attrName>ppt_y</p:attrName>
                                        </p:attrNameLst>
                                      </p:cBhvr>
                                      <p:tavLst>
                                        <p:tav tm="0">
                                          <p:val>
                                            <p:strVal val="#ppt_y+#ppt_h*1.125000"/>
                                          </p:val>
                                        </p:tav>
                                        <p:tav tm="100000">
                                          <p:val>
                                            <p:strVal val="#ppt_y"/>
                                          </p:val>
                                        </p:tav>
                                      </p:tavLst>
                                    </p:anim>
                                    <p:animEffect transition="in" filter="wipe(up)">
                                      <p:cBhvr>
                                        <p:cTn id="12"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12" presetClass="entr" presetSubtype="4"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p:tgtEl>
                          <p:spTgt spid="18"/>
                        </p:tgtEl>
                        <p:attrNameLst>
                          <p:attrName>ppt_y</p:attrName>
                        </p:attrNameLst>
                      </p:cBhvr>
                      <p:tavLst>
                        <p:tav tm="0">
                          <p:val>
                            <p:strVal val="#ppt_y+#ppt_h*1.125000"/>
                          </p:val>
                        </p:tav>
                        <p:tav tm="100000">
                          <p:val>
                            <p:strVal val="#ppt_y"/>
                          </p:val>
                        </p:tav>
                      </p:tavLst>
                    </p:anim>
                    <p:animEffect transition="in" filter="wipe(up)">
                      <p:cBhvr>
                        <p:cTn dur="500"/>
                        <p:tgtEl>
                          <p:spTgt spid="18"/>
                        </p:tgtEl>
                      </p:cBhvr>
                    </p:animEffect>
                  </p:childTnLst>
                </p:cTn>
              </p:par>
            </p:tnLst>
          </p:tmpl>
        </p:tmplLst>
      </p:bldP>
      <p:bldP spid="22" grpId="0" build="p">
        <p:tmplLst>
          <p:tmpl lvl="1">
            <p:tnLst>
              <p:par>
                <p:cTn presetID="12" presetClass="entr" presetSubtype="4"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p:tgtEl>
                          <p:spTgt spid="22"/>
                        </p:tgtEl>
                        <p:attrNameLst>
                          <p:attrName>ppt_y</p:attrName>
                        </p:attrNameLst>
                      </p:cBhvr>
                      <p:tavLst>
                        <p:tav tm="0">
                          <p:val>
                            <p:strVal val="#ppt_y+#ppt_h*1.125000"/>
                          </p:val>
                        </p:tav>
                        <p:tav tm="100000">
                          <p:val>
                            <p:strVal val="#ppt_y"/>
                          </p:val>
                        </p:tav>
                      </p:tavLst>
                    </p:anim>
                    <p:animEffect transition="in" filter="wipe(up)">
                      <p:cBhvr>
                        <p:cTn dur="500"/>
                        <p:tgtEl>
                          <p:spTgt spid="22"/>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creen Mockup 01">
    <p:spTree>
      <p:nvGrpSpPr>
        <p:cNvPr id="1" name=""/>
        <p:cNvGrpSpPr/>
        <p:nvPr/>
      </p:nvGrpSpPr>
      <p:grpSpPr>
        <a:xfrm>
          <a:off x="0" y="0"/>
          <a:ext cx="0" cy="0"/>
          <a:chOff x="0" y="0"/>
          <a:chExt cx="0" cy="0"/>
        </a:xfrm>
      </p:grpSpPr>
      <p:sp>
        <p:nvSpPr>
          <p:cNvPr id="14" name="Rounded Rectangle 13"/>
          <p:cNvSpPr/>
          <p:nvPr userDrawn="1"/>
        </p:nvSpPr>
        <p:spPr>
          <a:xfrm>
            <a:off x="11265587" y="6214352"/>
            <a:ext cx="315778" cy="315778"/>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15" name="TextBox 14"/>
          <p:cNvSpPr txBox="1"/>
          <p:nvPr userDrawn="1"/>
        </p:nvSpPr>
        <p:spPr>
          <a:xfrm>
            <a:off x="11253025" y="6235276"/>
            <a:ext cx="344966" cy="276999"/>
          </a:xfrm>
          <a:prstGeom prst="rect">
            <a:avLst/>
          </a:prstGeom>
          <a:noFill/>
        </p:spPr>
        <p:txBody>
          <a:bodyPr wrap="none" rtlCol="0">
            <a:spAutoFit/>
          </a:bodyPr>
          <a:lstStyle/>
          <a:p>
            <a:pPr algn="ctr"/>
            <a:fld id="{9F976047-6D8B-40E5-9820-BFA42EA4E19A}" type="slidenum">
              <a:rPr lang="en-US" sz="1200" smtClean="0">
                <a:solidFill>
                  <a:schemeClr val="accent1"/>
                </a:solidFill>
                <a:latin typeface="Arial Narrow" panose="020B0606020202030204" pitchFamily="34" charset="0"/>
              </a:rPr>
              <a:pPr algn="ctr"/>
              <a:t>‹#›</a:t>
            </a:fld>
            <a:endParaRPr lang="en-US" dirty="0">
              <a:solidFill>
                <a:schemeClr val="accent1"/>
              </a:solidFill>
              <a:latin typeface="Arial Narrow" panose="020B0606020202030204" pitchFamily="34" charset="0"/>
            </a:endParaRPr>
          </a:p>
        </p:txBody>
      </p:sp>
      <p:sp>
        <p:nvSpPr>
          <p:cNvPr id="20" name="Picture Placeholder 10"/>
          <p:cNvSpPr>
            <a:spLocks noGrp="1"/>
          </p:cNvSpPr>
          <p:nvPr>
            <p:ph type="pic" sz="quarter" idx="10"/>
          </p:nvPr>
        </p:nvSpPr>
        <p:spPr>
          <a:xfrm>
            <a:off x="-876957" y="2093530"/>
            <a:ext cx="5070075" cy="2870272"/>
          </a:xfrm>
          <a:custGeom>
            <a:avLst/>
            <a:gdLst>
              <a:gd name="connsiteX0" fmla="*/ 0 w 5070075"/>
              <a:gd name="connsiteY0" fmla="*/ 0 h 2849779"/>
              <a:gd name="connsiteX1" fmla="*/ 5070075 w 5070075"/>
              <a:gd name="connsiteY1" fmla="*/ 0 h 2849779"/>
              <a:gd name="connsiteX2" fmla="*/ 5070075 w 5070075"/>
              <a:gd name="connsiteY2" fmla="*/ 2849779 h 2849779"/>
              <a:gd name="connsiteX3" fmla="*/ 0 w 5070075"/>
              <a:gd name="connsiteY3" fmla="*/ 2849779 h 2849779"/>
            </a:gdLst>
            <a:ahLst/>
            <a:cxnLst>
              <a:cxn ang="0">
                <a:pos x="connsiteX0" y="connsiteY0"/>
              </a:cxn>
              <a:cxn ang="0">
                <a:pos x="connsiteX1" y="connsiteY1"/>
              </a:cxn>
              <a:cxn ang="0">
                <a:pos x="connsiteX2" y="connsiteY2"/>
              </a:cxn>
              <a:cxn ang="0">
                <a:pos x="connsiteX3" y="connsiteY3"/>
              </a:cxn>
            </a:cxnLst>
            <a:rect l="l" t="t" r="r" b="b"/>
            <a:pathLst>
              <a:path w="5070075" h="2849779">
                <a:moveTo>
                  <a:pt x="0" y="0"/>
                </a:moveTo>
                <a:lnTo>
                  <a:pt x="5070075" y="0"/>
                </a:lnTo>
                <a:lnTo>
                  <a:pt x="5070075" y="2849779"/>
                </a:lnTo>
                <a:lnTo>
                  <a:pt x="0" y="2849779"/>
                </a:lnTo>
                <a:close/>
              </a:path>
            </a:pathLst>
          </a:custGeom>
          <a:pattFill prst="pct5">
            <a:fgClr>
              <a:schemeClr val="bg1"/>
            </a:fgClr>
            <a:bgClr>
              <a:schemeClr val="tx2">
                <a:lumMod val="20000"/>
                <a:lumOff val="80000"/>
              </a:schemeClr>
            </a:bgClr>
          </a:pattFill>
        </p:spPr>
        <p:txBody>
          <a:bodyPr wrap="square">
            <a:noAutofit/>
          </a:bodyPr>
          <a:lstStyle/>
          <a:p>
            <a:endParaRPr lang="en-US"/>
          </a:p>
        </p:txBody>
      </p:sp>
      <p:sp>
        <p:nvSpPr>
          <p:cNvPr id="10" name="Text Placeholder 2"/>
          <p:cNvSpPr>
            <a:spLocks noGrp="1"/>
          </p:cNvSpPr>
          <p:nvPr>
            <p:ph type="body" sz="quarter" idx="11" hasCustomPrompt="1"/>
          </p:nvPr>
        </p:nvSpPr>
        <p:spPr>
          <a:xfrm>
            <a:off x="484058" y="370304"/>
            <a:ext cx="9210034" cy="486355"/>
          </a:xfrm>
        </p:spPr>
        <p:txBody>
          <a:bodyPr>
            <a:noAutofit/>
          </a:bodyPr>
          <a:lstStyle>
            <a:lvl1pPr marL="0" indent="0">
              <a:buNone/>
              <a:defRPr sz="3200" baseline="0">
                <a:solidFill>
                  <a:schemeClr val="tx1"/>
                </a:solidFill>
                <a:latin typeface="Arial" panose="020B0604020202020204" pitchFamily="34" charset="0"/>
                <a:ea typeface="Roboto Black" panose="02000000000000000000" pitchFamily="2" charset="0"/>
                <a:cs typeface="Arial" panose="020B0604020202020204" pitchFamily="34" charset="0"/>
              </a:defRPr>
            </a:lvl1pPr>
            <a:lvl2pPr>
              <a:defRPr sz="3200">
                <a:latin typeface="Roboto Black" panose="02000000000000000000" pitchFamily="2" charset="0"/>
                <a:ea typeface="Roboto Black" panose="02000000000000000000" pitchFamily="2" charset="0"/>
                <a:cs typeface="Roboto Black" panose="02000000000000000000" pitchFamily="2" charset="0"/>
              </a:defRPr>
            </a:lvl2pPr>
            <a:lvl3pPr>
              <a:defRPr sz="3200">
                <a:latin typeface="Roboto Black" panose="02000000000000000000" pitchFamily="2" charset="0"/>
                <a:ea typeface="Roboto Black" panose="02000000000000000000" pitchFamily="2" charset="0"/>
                <a:cs typeface="Roboto Black" panose="02000000000000000000" pitchFamily="2" charset="0"/>
              </a:defRPr>
            </a:lvl3pPr>
            <a:lvl4pPr>
              <a:defRPr sz="3200">
                <a:latin typeface="Roboto Black" panose="02000000000000000000" pitchFamily="2" charset="0"/>
                <a:ea typeface="Roboto Black" panose="02000000000000000000" pitchFamily="2" charset="0"/>
                <a:cs typeface="Roboto Black" panose="02000000000000000000" pitchFamily="2" charset="0"/>
              </a:defRPr>
            </a:lvl4pPr>
            <a:lvl5pPr>
              <a:defRPr sz="320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dirty="0"/>
              <a:t>Put your main text here</a:t>
            </a:r>
          </a:p>
        </p:txBody>
      </p:sp>
      <p:sp>
        <p:nvSpPr>
          <p:cNvPr id="11" name="Text Placeholder 4"/>
          <p:cNvSpPr>
            <a:spLocks noGrp="1"/>
          </p:cNvSpPr>
          <p:nvPr>
            <p:ph type="body" sz="quarter" idx="12" hasCustomPrompt="1"/>
          </p:nvPr>
        </p:nvSpPr>
        <p:spPr>
          <a:xfrm>
            <a:off x="484058" y="856659"/>
            <a:ext cx="9210034" cy="261927"/>
          </a:xfrm>
        </p:spPr>
        <p:txBody>
          <a:bodyPr>
            <a:normAutofit/>
          </a:bodyPr>
          <a:lstStyle>
            <a:lvl1pPr marL="0" indent="0">
              <a:buNone/>
              <a:defRPr sz="1200" baseline="0">
                <a:latin typeface="Arial Narrow" panose="020B060602020203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dirty="0"/>
              <a:t>Put your text here</a:t>
            </a:r>
          </a:p>
        </p:txBody>
      </p:sp>
    </p:spTree>
    <p:extLst>
      <p:ext uri="{BB962C8B-B14F-4D97-AF65-F5344CB8AC3E}">
        <p14:creationId xmlns:p14="http://schemas.microsoft.com/office/powerpoint/2010/main" val="2609461883"/>
      </p:ext>
    </p:extLst>
  </p:cSld>
  <p:clrMapOvr>
    <a:masterClrMapping/>
  </p:clrMapOvr>
  <p:transition spd="slow" advTm="2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0">
                                            <p:txEl>
                                              <p:pRg st="0" end="0"/>
                                            </p:tx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1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2" presetClass="entr" presetSubtype="4"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p:tgtEl>
                          <p:spTgt spid="10"/>
                        </p:tgtEl>
                        <p:attrNameLst>
                          <p:attrName>ppt_y</p:attrName>
                        </p:attrNameLst>
                      </p:cBhvr>
                      <p:tavLst>
                        <p:tav tm="0">
                          <p:val>
                            <p:strVal val="#ppt_y+#ppt_h*1.125000"/>
                          </p:val>
                        </p:tav>
                        <p:tav tm="100000">
                          <p:val>
                            <p:strVal val="#ppt_y"/>
                          </p:val>
                        </p:tav>
                      </p:tavLst>
                    </p:anim>
                    <p:animEffect transition="in" filter="wipe(up)">
                      <p:cBhvr>
                        <p:cTn dur="500"/>
                        <p:tgtEl>
                          <p:spTgt spid="10"/>
                        </p:tgtEl>
                      </p:cBhvr>
                    </p:animEffect>
                  </p:childTnLst>
                </p:cTn>
              </p:par>
            </p:tnLst>
          </p:tmpl>
        </p:tmplLst>
      </p:bldP>
      <p:bldP spid="11" grpId="0" build="p">
        <p:tmplLst>
          <p:tmpl lvl="1">
            <p:tnLst>
              <p:par>
                <p:cTn presetID="12" presetClass="entr" presetSubtype="4"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p:tgtEl>
                          <p:spTgt spid="11"/>
                        </p:tgtEl>
                        <p:attrNameLst>
                          <p:attrName>ppt_y</p:attrName>
                        </p:attrNameLst>
                      </p:cBhvr>
                      <p:tavLst>
                        <p:tav tm="0">
                          <p:val>
                            <p:strVal val="#ppt_y+#ppt_h*1.125000"/>
                          </p:val>
                        </p:tav>
                        <p:tav tm="100000">
                          <p:val>
                            <p:strVal val="#ppt_y"/>
                          </p:val>
                        </p:tav>
                      </p:tavLst>
                    </p:anim>
                    <p:animEffect transition="in" filter="wipe(up)">
                      <p:cBhvr>
                        <p:cTn dur="500"/>
                        <p:tgtEl>
                          <p:spTgt spid="11"/>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creen Mockup 02">
    <p:spTree>
      <p:nvGrpSpPr>
        <p:cNvPr id="1" name=""/>
        <p:cNvGrpSpPr/>
        <p:nvPr/>
      </p:nvGrpSpPr>
      <p:grpSpPr>
        <a:xfrm>
          <a:off x="0" y="0"/>
          <a:ext cx="0" cy="0"/>
          <a:chOff x="0" y="0"/>
          <a:chExt cx="0" cy="0"/>
        </a:xfrm>
      </p:grpSpPr>
      <p:sp>
        <p:nvSpPr>
          <p:cNvPr id="14" name="Rounded Rectangle 13"/>
          <p:cNvSpPr/>
          <p:nvPr userDrawn="1"/>
        </p:nvSpPr>
        <p:spPr>
          <a:xfrm>
            <a:off x="11265587" y="6214352"/>
            <a:ext cx="315778" cy="315778"/>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15" name="TextBox 14"/>
          <p:cNvSpPr txBox="1"/>
          <p:nvPr userDrawn="1"/>
        </p:nvSpPr>
        <p:spPr>
          <a:xfrm>
            <a:off x="11253025" y="6235276"/>
            <a:ext cx="344966" cy="276999"/>
          </a:xfrm>
          <a:prstGeom prst="rect">
            <a:avLst/>
          </a:prstGeom>
          <a:noFill/>
        </p:spPr>
        <p:txBody>
          <a:bodyPr wrap="none" rtlCol="0">
            <a:spAutoFit/>
          </a:bodyPr>
          <a:lstStyle/>
          <a:p>
            <a:pPr algn="ctr"/>
            <a:fld id="{9F976047-6D8B-40E5-9820-BFA42EA4E19A}" type="slidenum">
              <a:rPr lang="en-US" sz="1200" smtClean="0">
                <a:solidFill>
                  <a:schemeClr val="accent1"/>
                </a:solidFill>
                <a:latin typeface="Arial Narrow" panose="020B0606020202030204" pitchFamily="34" charset="0"/>
              </a:rPr>
              <a:pPr algn="ctr"/>
              <a:t>‹#›</a:t>
            </a:fld>
            <a:endParaRPr lang="en-US" dirty="0">
              <a:solidFill>
                <a:schemeClr val="accent1"/>
              </a:solidFill>
              <a:latin typeface="Arial Narrow" panose="020B0606020202030204" pitchFamily="34" charset="0"/>
            </a:endParaRPr>
          </a:p>
        </p:txBody>
      </p:sp>
      <p:sp>
        <p:nvSpPr>
          <p:cNvPr id="18" name="Picture Placeholder 10"/>
          <p:cNvSpPr>
            <a:spLocks noGrp="1"/>
          </p:cNvSpPr>
          <p:nvPr>
            <p:ph type="pic" sz="quarter" idx="10"/>
          </p:nvPr>
        </p:nvSpPr>
        <p:spPr>
          <a:xfrm>
            <a:off x="3542643" y="1988755"/>
            <a:ext cx="5070075" cy="2870272"/>
          </a:xfrm>
          <a:custGeom>
            <a:avLst/>
            <a:gdLst>
              <a:gd name="connsiteX0" fmla="*/ 0 w 5070075"/>
              <a:gd name="connsiteY0" fmla="*/ 0 h 2849779"/>
              <a:gd name="connsiteX1" fmla="*/ 5070075 w 5070075"/>
              <a:gd name="connsiteY1" fmla="*/ 0 h 2849779"/>
              <a:gd name="connsiteX2" fmla="*/ 5070075 w 5070075"/>
              <a:gd name="connsiteY2" fmla="*/ 2849779 h 2849779"/>
              <a:gd name="connsiteX3" fmla="*/ 0 w 5070075"/>
              <a:gd name="connsiteY3" fmla="*/ 2849779 h 2849779"/>
            </a:gdLst>
            <a:ahLst/>
            <a:cxnLst>
              <a:cxn ang="0">
                <a:pos x="connsiteX0" y="connsiteY0"/>
              </a:cxn>
              <a:cxn ang="0">
                <a:pos x="connsiteX1" y="connsiteY1"/>
              </a:cxn>
              <a:cxn ang="0">
                <a:pos x="connsiteX2" y="connsiteY2"/>
              </a:cxn>
              <a:cxn ang="0">
                <a:pos x="connsiteX3" y="connsiteY3"/>
              </a:cxn>
            </a:cxnLst>
            <a:rect l="l" t="t" r="r" b="b"/>
            <a:pathLst>
              <a:path w="5070075" h="2849779">
                <a:moveTo>
                  <a:pt x="0" y="0"/>
                </a:moveTo>
                <a:lnTo>
                  <a:pt x="5070075" y="0"/>
                </a:lnTo>
                <a:lnTo>
                  <a:pt x="5070075" y="2849779"/>
                </a:lnTo>
                <a:lnTo>
                  <a:pt x="0" y="2849779"/>
                </a:lnTo>
                <a:close/>
              </a:path>
            </a:pathLst>
          </a:custGeom>
          <a:pattFill prst="pct5">
            <a:fgClr>
              <a:schemeClr val="bg1"/>
            </a:fgClr>
            <a:bgClr>
              <a:schemeClr val="tx2">
                <a:lumMod val="20000"/>
                <a:lumOff val="80000"/>
              </a:schemeClr>
            </a:bgClr>
          </a:pattFill>
        </p:spPr>
        <p:txBody>
          <a:bodyPr wrap="square">
            <a:noAutofit/>
          </a:bodyPr>
          <a:lstStyle/>
          <a:p>
            <a:endParaRPr lang="en-US"/>
          </a:p>
        </p:txBody>
      </p:sp>
      <p:sp>
        <p:nvSpPr>
          <p:cNvPr id="10" name="Text Placeholder 2"/>
          <p:cNvSpPr>
            <a:spLocks noGrp="1"/>
          </p:cNvSpPr>
          <p:nvPr>
            <p:ph type="body" sz="quarter" idx="11" hasCustomPrompt="1"/>
          </p:nvPr>
        </p:nvSpPr>
        <p:spPr>
          <a:xfrm>
            <a:off x="484058" y="370304"/>
            <a:ext cx="9210034" cy="486355"/>
          </a:xfrm>
        </p:spPr>
        <p:txBody>
          <a:bodyPr>
            <a:noAutofit/>
          </a:bodyPr>
          <a:lstStyle>
            <a:lvl1pPr marL="0" indent="0">
              <a:buNone/>
              <a:defRPr sz="3200" baseline="0">
                <a:solidFill>
                  <a:schemeClr val="tx1"/>
                </a:solidFill>
                <a:latin typeface="Arial" panose="020B0604020202020204" pitchFamily="34" charset="0"/>
                <a:ea typeface="Roboto Black" panose="02000000000000000000" pitchFamily="2" charset="0"/>
                <a:cs typeface="Arial" panose="020B0604020202020204" pitchFamily="34" charset="0"/>
              </a:defRPr>
            </a:lvl1pPr>
            <a:lvl2pPr>
              <a:defRPr sz="3200">
                <a:latin typeface="Roboto Black" panose="02000000000000000000" pitchFamily="2" charset="0"/>
                <a:ea typeface="Roboto Black" panose="02000000000000000000" pitchFamily="2" charset="0"/>
                <a:cs typeface="Roboto Black" panose="02000000000000000000" pitchFamily="2" charset="0"/>
              </a:defRPr>
            </a:lvl2pPr>
            <a:lvl3pPr>
              <a:defRPr sz="3200">
                <a:latin typeface="Roboto Black" panose="02000000000000000000" pitchFamily="2" charset="0"/>
                <a:ea typeface="Roboto Black" panose="02000000000000000000" pitchFamily="2" charset="0"/>
                <a:cs typeface="Roboto Black" panose="02000000000000000000" pitchFamily="2" charset="0"/>
              </a:defRPr>
            </a:lvl3pPr>
            <a:lvl4pPr>
              <a:defRPr sz="3200">
                <a:latin typeface="Roboto Black" panose="02000000000000000000" pitchFamily="2" charset="0"/>
                <a:ea typeface="Roboto Black" panose="02000000000000000000" pitchFamily="2" charset="0"/>
                <a:cs typeface="Roboto Black" panose="02000000000000000000" pitchFamily="2" charset="0"/>
              </a:defRPr>
            </a:lvl4pPr>
            <a:lvl5pPr>
              <a:defRPr sz="320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dirty="0"/>
              <a:t>Put your main text here</a:t>
            </a:r>
          </a:p>
        </p:txBody>
      </p:sp>
      <p:sp>
        <p:nvSpPr>
          <p:cNvPr id="11" name="Text Placeholder 4"/>
          <p:cNvSpPr>
            <a:spLocks noGrp="1"/>
          </p:cNvSpPr>
          <p:nvPr>
            <p:ph type="body" sz="quarter" idx="12" hasCustomPrompt="1"/>
          </p:nvPr>
        </p:nvSpPr>
        <p:spPr>
          <a:xfrm>
            <a:off x="484058" y="856659"/>
            <a:ext cx="9210034" cy="261927"/>
          </a:xfrm>
        </p:spPr>
        <p:txBody>
          <a:bodyPr>
            <a:normAutofit/>
          </a:bodyPr>
          <a:lstStyle>
            <a:lvl1pPr marL="0" indent="0">
              <a:buNone/>
              <a:defRPr sz="1200" baseline="0">
                <a:latin typeface="Arial Narrow" panose="020B060602020203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dirty="0"/>
              <a:t>Put your text here</a:t>
            </a:r>
          </a:p>
        </p:txBody>
      </p:sp>
    </p:spTree>
    <p:extLst>
      <p:ext uri="{BB962C8B-B14F-4D97-AF65-F5344CB8AC3E}">
        <p14:creationId xmlns:p14="http://schemas.microsoft.com/office/powerpoint/2010/main" val="49553723"/>
      </p:ext>
    </p:extLst>
  </p:cSld>
  <p:clrMapOvr>
    <a:masterClrMapping/>
  </p:clrMapOvr>
  <p:transition spd="slow" advTm="2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0">
                                            <p:txEl>
                                              <p:pRg st="0" end="0"/>
                                            </p:tx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1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2" presetClass="entr" presetSubtype="4"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p:tgtEl>
                          <p:spTgt spid="10"/>
                        </p:tgtEl>
                        <p:attrNameLst>
                          <p:attrName>ppt_y</p:attrName>
                        </p:attrNameLst>
                      </p:cBhvr>
                      <p:tavLst>
                        <p:tav tm="0">
                          <p:val>
                            <p:strVal val="#ppt_y+#ppt_h*1.125000"/>
                          </p:val>
                        </p:tav>
                        <p:tav tm="100000">
                          <p:val>
                            <p:strVal val="#ppt_y"/>
                          </p:val>
                        </p:tav>
                      </p:tavLst>
                    </p:anim>
                    <p:animEffect transition="in" filter="wipe(up)">
                      <p:cBhvr>
                        <p:cTn dur="500"/>
                        <p:tgtEl>
                          <p:spTgt spid="10"/>
                        </p:tgtEl>
                      </p:cBhvr>
                    </p:animEffect>
                  </p:childTnLst>
                </p:cTn>
              </p:par>
            </p:tnLst>
          </p:tmpl>
        </p:tmplLst>
      </p:bldP>
      <p:bldP spid="11" grpId="0" build="p">
        <p:tmplLst>
          <p:tmpl lvl="1">
            <p:tnLst>
              <p:par>
                <p:cTn presetID="12" presetClass="entr" presetSubtype="4"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p:tgtEl>
                          <p:spTgt spid="11"/>
                        </p:tgtEl>
                        <p:attrNameLst>
                          <p:attrName>ppt_y</p:attrName>
                        </p:attrNameLst>
                      </p:cBhvr>
                      <p:tavLst>
                        <p:tav tm="0">
                          <p:val>
                            <p:strVal val="#ppt_y+#ppt_h*1.125000"/>
                          </p:val>
                        </p:tav>
                        <p:tav tm="100000">
                          <p:val>
                            <p:strVal val="#ppt_y"/>
                          </p:val>
                        </p:tav>
                      </p:tavLst>
                    </p:anim>
                    <p:animEffect transition="in" filter="wipe(up)">
                      <p:cBhvr>
                        <p:cTn dur="500"/>
                        <p:tgtEl>
                          <p:spTgt spid="11"/>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t Mockup 01">
    <p:spTree>
      <p:nvGrpSpPr>
        <p:cNvPr id="1" name=""/>
        <p:cNvGrpSpPr/>
        <p:nvPr/>
      </p:nvGrpSpPr>
      <p:grpSpPr>
        <a:xfrm>
          <a:off x="0" y="0"/>
          <a:ext cx="0" cy="0"/>
          <a:chOff x="0" y="0"/>
          <a:chExt cx="0" cy="0"/>
        </a:xfrm>
      </p:grpSpPr>
      <p:sp>
        <p:nvSpPr>
          <p:cNvPr id="14" name="Rounded Rectangle 13"/>
          <p:cNvSpPr/>
          <p:nvPr userDrawn="1"/>
        </p:nvSpPr>
        <p:spPr>
          <a:xfrm>
            <a:off x="11265587" y="6214352"/>
            <a:ext cx="315778" cy="315778"/>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15" name="TextBox 14"/>
          <p:cNvSpPr txBox="1"/>
          <p:nvPr userDrawn="1"/>
        </p:nvSpPr>
        <p:spPr>
          <a:xfrm>
            <a:off x="11253025" y="6235276"/>
            <a:ext cx="344966" cy="276999"/>
          </a:xfrm>
          <a:prstGeom prst="rect">
            <a:avLst/>
          </a:prstGeom>
          <a:noFill/>
        </p:spPr>
        <p:txBody>
          <a:bodyPr wrap="none" rtlCol="0">
            <a:spAutoFit/>
          </a:bodyPr>
          <a:lstStyle/>
          <a:p>
            <a:pPr algn="ctr"/>
            <a:fld id="{9F976047-6D8B-40E5-9820-BFA42EA4E19A}" type="slidenum">
              <a:rPr lang="en-US" sz="1200" smtClean="0">
                <a:solidFill>
                  <a:schemeClr val="accent1"/>
                </a:solidFill>
                <a:latin typeface="Arial Narrow" panose="020B0606020202030204" pitchFamily="34" charset="0"/>
              </a:rPr>
              <a:pPr algn="ctr"/>
              <a:t>‹#›</a:t>
            </a:fld>
            <a:endParaRPr lang="en-US" dirty="0">
              <a:solidFill>
                <a:schemeClr val="accent1"/>
              </a:solidFill>
              <a:latin typeface="Arial Narrow" panose="020B0606020202030204" pitchFamily="34" charset="0"/>
            </a:endParaRPr>
          </a:p>
        </p:txBody>
      </p:sp>
      <p:sp>
        <p:nvSpPr>
          <p:cNvPr id="19" name="Picture Placeholder 15"/>
          <p:cNvSpPr>
            <a:spLocks noGrp="1"/>
          </p:cNvSpPr>
          <p:nvPr>
            <p:ph type="pic" sz="quarter" idx="13"/>
          </p:nvPr>
        </p:nvSpPr>
        <p:spPr>
          <a:xfrm>
            <a:off x="8496728" y="1857127"/>
            <a:ext cx="2929281" cy="3898603"/>
          </a:xfrm>
          <a:custGeom>
            <a:avLst/>
            <a:gdLst>
              <a:gd name="connsiteX0" fmla="*/ 0 w 2929281"/>
              <a:gd name="connsiteY0" fmla="*/ 0 h 3898603"/>
              <a:gd name="connsiteX1" fmla="*/ 2929281 w 2929281"/>
              <a:gd name="connsiteY1" fmla="*/ 0 h 3898603"/>
              <a:gd name="connsiteX2" fmla="*/ 2929281 w 2929281"/>
              <a:gd name="connsiteY2" fmla="*/ 3898603 h 3898603"/>
              <a:gd name="connsiteX3" fmla="*/ 0 w 2929281"/>
              <a:gd name="connsiteY3" fmla="*/ 3898603 h 3898603"/>
            </a:gdLst>
            <a:ahLst/>
            <a:cxnLst>
              <a:cxn ang="0">
                <a:pos x="connsiteX0" y="connsiteY0"/>
              </a:cxn>
              <a:cxn ang="0">
                <a:pos x="connsiteX1" y="connsiteY1"/>
              </a:cxn>
              <a:cxn ang="0">
                <a:pos x="connsiteX2" y="connsiteY2"/>
              </a:cxn>
              <a:cxn ang="0">
                <a:pos x="connsiteX3" y="connsiteY3"/>
              </a:cxn>
            </a:cxnLst>
            <a:rect l="l" t="t" r="r" b="b"/>
            <a:pathLst>
              <a:path w="2929281" h="3898603">
                <a:moveTo>
                  <a:pt x="0" y="0"/>
                </a:moveTo>
                <a:lnTo>
                  <a:pt x="2929281" y="0"/>
                </a:lnTo>
                <a:lnTo>
                  <a:pt x="2929281" y="3898603"/>
                </a:lnTo>
                <a:lnTo>
                  <a:pt x="0" y="3898603"/>
                </a:lnTo>
                <a:close/>
              </a:path>
            </a:pathLst>
          </a:custGeom>
          <a:pattFill prst="pct5">
            <a:fgClr>
              <a:schemeClr val="bg1"/>
            </a:fgClr>
            <a:bgClr>
              <a:schemeClr val="tx2">
                <a:lumMod val="20000"/>
                <a:lumOff val="80000"/>
              </a:schemeClr>
            </a:bgClr>
          </a:pattFill>
        </p:spPr>
        <p:txBody>
          <a:bodyPr wrap="square">
            <a:noAutofit/>
          </a:bodyPr>
          <a:lstStyle/>
          <a:p>
            <a:endParaRPr lang="en-US"/>
          </a:p>
        </p:txBody>
      </p:sp>
      <p:sp>
        <p:nvSpPr>
          <p:cNvPr id="20" name="Picture Placeholder 12"/>
          <p:cNvSpPr>
            <a:spLocks noGrp="1"/>
          </p:cNvSpPr>
          <p:nvPr>
            <p:ph type="pic" sz="quarter" idx="10"/>
          </p:nvPr>
        </p:nvSpPr>
        <p:spPr>
          <a:xfrm>
            <a:off x="6267904" y="2180516"/>
            <a:ext cx="2929281" cy="3898603"/>
          </a:xfrm>
          <a:custGeom>
            <a:avLst/>
            <a:gdLst>
              <a:gd name="connsiteX0" fmla="*/ 0 w 2929281"/>
              <a:gd name="connsiteY0" fmla="*/ 0 h 3898603"/>
              <a:gd name="connsiteX1" fmla="*/ 2929281 w 2929281"/>
              <a:gd name="connsiteY1" fmla="*/ 0 h 3898603"/>
              <a:gd name="connsiteX2" fmla="*/ 2929281 w 2929281"/>
              <a:gd name="connsiteY2" fmla="*/ 3898603 h 3898603"/>
              <a:gd name="connsiteX3" fmla="*/ 0 w 2929281"/>
              <a:gd name="connsiteY3" fmla="*/ 3898603 h 3898603"/>
            </a:gdLst>
            <a:ahLst/>
            <a:cxnLst>
              <a:cxn ang="0">
                <a:pos x="connsiteX0" y="connsiteY0"/>
              </a:cxn>
              <a:cxn ang="0">
                <a:pos x="connsiteX1" y="connsiteY1"/>
              </a:cxn>
              <a:cxn ang="0">
                <a:pos x="connsiteX2" y="connsiteY2"/>
              </a:cxn>
              <a:cxn ang="0">
                <a:pos x="connsiteX3" y="connsiteY3"/>
              </a:cxn>
            </a:cxnLst>
            <a:rect l="l" t="t" r="r" b="b"/>
            <a:pathLst>
              <a:path w="2929281" h="3898603">
                <a:moveTo>
                  <a:pt x="0" y="0"/>
                </a:moveTo>
                <a:lnTo>
                  <a:pt x="2929281" y="0"/>
                </a:lnTo>
                <a:lnTo>
                  <a:pt x="2929281" y="3898603"/>
                </a:lnTo>
                <a:lnTo>
                  <a:pt x="0" y="3898603"/>
                </a:lnTo>
                <a:close/>
              </a:path>
            </a:pathLst>
          </a:custGeom>
          <a:pattFill prst="pct5">
            <a:fgClr>
              <a:schemeClr val="bg1"/>
            </a:fgClr>
            <a:bgClr>
              <a:schemeClr val="tx2">
                <a:lumMod val="20000"/>
                <a:lumOff val="80000"/>
              </a:schemeClr>
            </a:bgClr>
          </a:pattFill>
        </p:spPr>
        <p:txBody>
          <a:bodyPr wrap="square">
            <a:noAutofit/>
          </a:bodyPr>
          <a:lstStyle/>
          <a:p>
            <a:endParaRPr lang="en-US"/>
          </a:p>
        </p:txBody>
      </p:sp>
      <p:sp>
        <p:nvSpPr>
          <p:cNvPr id="11" name="Text Placeholder 2"/>
          <p:cNvSpPr>
            <a:spLocks noGrp="1"/>
          </p:cNvSpPr>
          <p:nvPr>
            <p:ph type="body" sz="quarter" idx="11" hasCustomPrompt="1"/>
          </p:nvPr>
        </p:nvSpPr>
        <p:spPr>
          <a:xfrm>
            <a:off x="484058" y="370304"/>
            <a:ext cx="9210034" cy="486355"/>
          </a:xfrm>
        </p:spPr>
        <p:txBody>
          <a:bodyPr>
            <a:noAutofit/>
          </a:bodyPr>
          <a:lstStyle>
            <a:lvl1pPr marL="0" indent="0">
              <a:buNone/>
              <a:defRPr sz="3200" baseline="0">
                <a:solidFill>
                  <a:schemeClr val="tx1"/>
                </a:solidFill>
                <a:latin typeface="Arial" panose="020B0604020202020204" pitchFamily="34" charset="0"/>
                <a:ea typeface="Roboto Black" panose="02000000000000000000" pitchFamily="2" charset="0"/>
                <a:cs typeface="Arial" panose="020B0604020202020204" pitchFamily="34" charset="0"/>
              </a:defRPr>
            </a:lvl1pPr>
            <a:lvl2pPr>
              <a:defRPr sz="3200">
                <a:latin typeface="Roboto Black" panose="02000000000000000000" pitchFamily="2" charset="0"/>
                <a:ea typeface="Roboto Black" panose="02000000000000000000" pitchFamily="2" charset="0"/>
                <a:cs typeface="Roboto Black" panose="02000000000000000000" pitchFamily="2" charset="0"/>
              </a:defRPr>
            </a:lvl2pPr>
            <a:lvl3pPr>
              <a:defRPr sz="3200">
                <a:latin typeface="Roboto Black" panose="02000000000000000000" pitchFamily="2" charset="0"/>
                <a:ea typeface="Roboto Black" panose="02000000000000000000" pitchFamily="2" charset="0"/>
                <a:cs typeface="Roboto Black" panose="02000000000000000000" pitchFamily="2" charset="0"/>
              </a:defRPr>
            </a:lvl3pPr>
            <a:lvl4pPr>
              <a:defRPr sz="3200">
                <a:latin typeface="Roboto Black" panose="02000000000000000000" pitchFamily="2" charset="0"/>
                <a:ea typeface="Roboto Black" panose="02000000000000000000" pitchFamily="2" charset="0"/>
                <a:cs typeface="Roboto Black" panose="02000000000000000000" pitchFamily="2" charset="0"/>
              </a:defRPr>
            </a:lvl4pPr>
            <a:lvl5pPr>
              <a:defRPr sz="320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dirty="0"/>
              <a:t>Put your main text here</a:t>
            </a:r>
          </a:p>
        </p:txBody>
      </p:sp>
      <p:sp>
        <p:nvSpPr>
          <p:cNvPr id="21" name="Text Placeholder 4"/>
          <p:cNvSpPr>
            <a:spLocks noGrp="1"/>
          </p:cNvSpPr>
          <p:nvPr>
            <p:ph type="body" sz="quarter" idx="12" hasCustomPrompt="1"/>
          </p:nvPr>
        </p:nvSpPr>
        <p:spPr>
          <a:xfrm>
            <a:off x="484058" y="856659"/>
            <a:ext cx="9210034" cy="261927"/>
          </a:xfrm>
        </p:spPr>
        <p:txBody>
          <a:bodyPr>
            <a:normAutofit/>
          </a:bodyPr>
          <a:lstStyle>
            <a:lvl1pPr marL="0" indent="0">
              <a:buNone/>
              <a:defRPr sz="1200" baseline="0">
                <a:latin typeface="Arial Narrow" panose="020B060602020203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dirty="0"/>
              <a:t>Put your text here</a:t>
            </a:r>
          </a:p>
        </p:txBody>
      </p:sp>
    </p:spTree>
    <p:extLst>
      <p:ext uri="{BB962C8B-B14F-4D97-AF65-F5344CB8AC3E}">
        <p14:creationId xmlns:p14="http://schemas.microsoft.com/office/powerpoint/2010/main" val="320381948"/>
      </p:ext>
    </p:extLst>
  </p:cSld>
  <p:clrMapOvr>
    <a:masterClrMapping/>
  </p:clrMapOvr>
  <p:transition spd="slow" advTm="2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1">
                                            <p:txEl>
                                              <p:pRg st="0" end="0"/>
                                            </p:tx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 calcmode="lin" valueType="num">
                                      <p:cBhvr additive="base">
                                        <p:cTn id="11" dur="500"/>
                                        <p:tgtEl>
                                          <p:spTgt spid="21">
                                            <p:txEl>
                                              <p:pRg st="0" end="0"/>
                                            </p:txEl>
                                          </p:spTgt>
                                        </p:tgtEl>
                                        <p:attrNameLst>
                                          <p:attrName>ppt_y</p:attrName>
                                        </p:attrNameLst>
                                      </p:cBhvr>
                                      <p:tavLst>
                                        <p:tav tm="0">
                                          <p:val>
                                            <p:strVal val="#ppt_y+#ppt_h*1.125000"/>
                                          </p:val>
                                        </p:tav>
                                        <p:tav tm="100000">
                                          <p:val>
                                            <p:strVal val="#ppt_y"/>
                                          </p:val>
                                        </p:tav>
                                      </p:tavLst>
                                    </p:anim>
                                    <p:animEffect transition="in" filter="wipe(up)">
                                      <p:cBhvr>
                                        <p:cTn id="1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2" presetClass="entr" presetSubtype="4"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p:tgtEl>
                          <p:spTgt spid="11"/>
                        </p:tgtEl>
                        <p:attrNameLst>
                          <p:attrName>ppt_y</p:attrName>
                        </p:attrNameLst>
                      </p:cBhvr>
                      <p:tavLst>
                        <p:tav tm="0">
                          <p:val>
                            <p:strVal val="#ppt_y+#ppt_h*1.125000"/>
                          </p:val>
                        </p:tav>
                        <p:tav tm="100000">
                          <p:val>
                            <p:strVal val="#ppt_y"/>
                          </p:val>
                        </p:tav>
                      </p:tavLst>
                    </p:anim>
                    <p:animEffect transition="in" filter="wipe(up)">
                      <p:cBhvr>
                        <p:cTn dur="500"/>
                        <p:tgtEl>
                          <p:spTgt spid="11"/>
                        </p:tgtEl>
                      </p:cBhvr>
                    </p:animEffect>
                  </p:childTnLst>
                </p:cTn>
              </p:par>
            </p:tnLst>
          </p:tmpl>
        </p:tmplLst>
      </p:bldP>
      <p:bldP spid="21" grpId="0" build="p">
        <p:tmplLst>
          <p:tmpl lvl="1">
            <p:tnLst>
              <p:par>
                <p:cTn presetID="12" presetClass="entr" presetSubtype="4"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p:tgtEl>
                          <p:spTgt spid="21"/>
                        </p:tgtEl>
                        <p:attrNameLst>
                          <p:attrName>ppt_y</p:attrName>
                        </p:attrNameLst>
                      </p:cBhvr>
                      <p:tavLst>
                        <p:tav tm="0">
                          <p:val>
                            <p:strVal val="#ppt_y+#ppt_h*1.125000"/>
                          </p:val>
                        </p:tav>
                        <p:tav tm="100000">
                          <p:val>
                            <p:strVal val="#ppt_y"/>
                          </p:val>
                        </p:tav>
                      </p:tavLst>
                    </p:anim>
                    <p:animEffect transition="in" filter="wipe(up)">
                      <p:cBhvr>
                        <p:cTn dur="500"/>
                        <p:tgtEl>
                          <p:spTgt spid="21"/>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Arial Narrow" panose="020B0606020202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Arial Narrow" panose="020B0606020202030204" pitchFamily="34" charset="0"/>
              </a:defRPr>
            </a:lvl1pPr>
          </a:lstStyle>
          <a:p>
            <a:fld id="{082FC07A-730B-4BD5-910B-545DCD7BC731}" type="datetimeFigureOut">
              <a:rPr lang="en-US" smtClean="0"/>
              <a:pPr/>
              <a:t>11/30/2018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5CACD-2861-4E42-AA65-4B6FB56FCA5C}" type="slidenum">
              <a:rPr lang="en-US" smtClean="0"/>
              <a:t>‹#›</a:t>
            </a:fld>
            <a:endParaRPr lang="en-US"/>
          </a:p>
        </p:txBody>
      </p:sp>
      <p:sp>
        <p:nvSpPr>
          <p:cNvPr id="7" name="Rounded Rectangle 6"/>
          <p:cNvSpPr/>
          <p:nvPr userDrawn="1"/>
        </p:nvSpPr>
        <p:spPr>
          <a:xfrm>
            <a:off x="11265587" y="6214352"/>
            <a:ext cx="315778" cy="315778"/>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8" name="TextBox 7"/>
          <p:cNvSpPr txBox="1"/>
          <p:nvPr userDrawn="1"/>
        </p:nvSpPr>
        <p:spPr>
          <a:xfrm>
            <a:off x="11253025" y="6235276"/>
            <a:ext cx="344966" cy="276999"/>
          </a:xfrm>
          <a:prstGeom prst="rect">
            <a:avLst/>
          </a:prstGeom>
          <a:noFill/>
        </p:spPr>
        <p:txBody>
          <a:bodyPr wrap="none" rtlCol="0">
            <a:spAutoFit/>
          </a:bodyPr>
          <a:lstStyle/>
          <a:p>
            <a:pPr algn="ctr"/>
            <a:fld id="{9F976047-6D8B-40E5-9820-BFA42EA4E19A}" type="slidenum">
              <a:rPr lang="en-US" sz="1200" smtClean="0">
                <a:solidFill>
                  <a:schemeClr val="accent1"/>
                </a:solidFill>
                <a:latin typeface="Arial Narrow" panose="020B0606020202030204" pitchFamily="34" charset="0"/>
              </a:rPr>
              <a:pPr algn="ctr"/>
              <a:t>‹#›</a:t>
            </a:fld>
            <a:endParaRPr lang="en-US" dirty="0">
              <a:solidFill>
                <a:schemeClr val="accent1"/>
              </a:solidFill>
              <a:latin typeface="Arial Narrow" panose="020B0606020202030204" pitchFamily="34" charset="0"/>
            </a:endParaRPr>
          </a:p>
        </p:txBody>
      </p:sp>
    </p:spTree>
    <p:extLst>
      <p:ext uri="{BB962C8B-B14F-4D97-AF65-F5344CB8AC3E}">
        <p14:creationId xmlns:p14="http://schemas.microsoft.com/office/powerpoint/2010/main" val="800285891"/>
      </p:ext>
    </p:extLst>
  </p:cSld>
  <p:clrMapOvr>
    <a:masterClrMapping/>
  </p:clrMapOvr>
  <p:transition spd="slow" advTm="2000">
    <p:cover di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ptop Mockup">
    <p:spTree>
      <p:nvGrpSpPr>
        <p:cNvPr id="1" name=""/>
        <p:cNvGrpSpPr/>
        <p:nvPr/>
      </p:nvGrpSpPr>
      <p:grpSpPr>
        <a:xfrm>
          <a:off x="0" y="0"/>
          <a:ext cx="0" cy="0"/>
          <a:chOff x="0" y="0"/>
          <a:chExt cx="0" cy="0"/>
        </a:xfrm>
      </p:grpSpPr>
      <p:sp>
        <p:nvSpPr>
          <p:cNvPr id="14" name="Rounded Rectangle 13"/>
          <p:cNvSpPr/>
          <p:nvPr userDrawn="1"/>
        </p:nvSpPr>
        <p:spPr>
          <a:xfrm>
            <a:off x="11265587" y="6214352"/>
            <a:ext cx="315778" cy="315778"/>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15" name="TextBox 14"/>
          <p:cNvSpPr txBox="1"/>
          <p:nvPr userDrawn="1"/>
        </p:nvSpPr>
        <p:spPr>
          <a:xfrm>
            <a:off x="11253025" y="6235276"/>
            <a:ext cx="344966" cy="276999"/>
          </a:xfrm>
          <a:prstGeom prst="rect">
            <a:avLst/>
          </a:prstGeom>
          <a:noFill/>
        </p:spPr>
        <p:txBody>
          <a:bodyPr wrap="none" rtlCol="0">
            <a:spAutoFit/>
          </a:bodyPr>
          <a:lstStyle/>
          <a:p>
            <a:pPr algn="ctr"/>
            <a:fld id="{9F976047-6D8B-40E5-9820-BFA42EA4E19A}" type="slidenum">
              <a:rPr lang="en-US" sz="1200" smtClean="0">
                <a:solidFill>
                  <a:schemeClr val="accent1"/>
                </a:solidFill>
                <a:latin typeface="Arial Narrow" panose="020B0606020202030204" pitchFamily="34" charset="0"/>
              </a:rPr>
              <a:pPr algn="ctr"/>
              <a:t>‹#›</a:t>
            </a:fld>
            <a:endParaRPr lang="en-US" dirty="0">
              <a:solidFill>
                <a:schemeClr val="accent1"/>
              </a:solidFill>
              <a:latin typeface="Arial Narrow" panose="020B0606020202030204" pitchFamily="34" charset="0"/>
            </a:endParaRPr>
          </a:p>
        </p:txBody>
      </p:sp>
      <p:sp>
        <p:nvSpPr>
          <p:cNvPr id="18" name="Picture Placeholder 7"/>
          <p:cNvSpPr>
            <a:spLocks noGrp="1"/>
          </p:cNvSpPr>
          <p:nvPr>
            <p:ph type="pic" sz="quarter" idx="10"/>
          </p:nvPr>
        </p:nvSpPr>
        <p:spPr>
          <a:xfrm>
            <a:off x="-46803" y="2049724"/>
            <a:ext cx="5067049" cy="3166953"/>
          </a:xfrm>
          <a:custGeom>
            <a:avLst/>
            <a:gdLst>
              <a:gd name="connsiteX0" fmla="*/ 0 w 5067049"/>
              <a:gd name="connsiteY0" fmla="*/ 0 h 3166953"/>
              <a:gd name="connsiteX1" fmla="*/ 5067049 w 5067049"/>
              <a:gd name="connsiteY1" fmla="*/ 0 h 3166953"/>
              <a:gd name="connsiteX2" fmla="*/ 5067049 w 5067049"/>
              <a:gd name="connsiteY2" fmla="*/ 3166953 h 3166953"/>
              <a:gd name="connsiteX3" fmla="*/ 0 w 5067049"/>
              <a:gd name="connsiteY3" fmla="*/ 3166953 h 3166953"/>
            </a:gdLst>
            <a:ahLst/>
            <a:cxnLst>
              <a:cxn ang="0">
                <a:pos x="connsiteX0" y="connsiteY0"/>
              </a:cxn>
              <a:cxn ang="0">
                <a:pos x="connsiteX1" y="connsiteY1"/>
              </a:cxn>
              <a:cxn ang="0">
                <a:pos x="connsiteX2" y="connsiteY2"/>
              </a:cxn>
              <a:cxn ang="0">
                <a:pos x="connsiteX3" y="connsiteY3"/>
              </a:cxn>
            </a:cxnLst>
            <a:rect l="l" t="t" r="r" b="b"/>
            <a:pathLst>
              <a:path w="5067049" h="3166953">
                <a:moveTo>
                  <a:pt x="0" y="0"/>
                </a:moveTo>
                <a:lnTo>
                  <a:pt x="5067049" y="0"/>
                </a:lnTo>
                <a:lnTo>
                  <a:pt x="5067049" y="3166953"/>
                </a:lnTo>
                <a:lnTo>
                  <a:pt x="0" y="3166953"/>
                </a:lnTo>
                <a:close/>
              </a:path>
            </a:pathLst>
          </a:custGeom>
          <a:pattFill prst="pct5">
            <a:fgClr>
              <a:schemeClr val="bg1"/>
            </a:fgClr>
            <a:bgClr>
              <a:schemeClr val="tx2">
                <a:lumMod val="20000"/>
                <a:lumOff val="80000"/>
              </a:schemeClr>
            </a:bgClr>
          </a:pattFill>
        </p:spPr>
        <p:txBody>
          <a:bodyPr wrap="square">
            <a:noAutofit/>
          </a:bodyPr>
          <a:lstStyle/>
          <a:p>
            <a:endParaRPr lang="en-US"/>
          </a:p>
        </p:txBody>
      </p:sp>
      <p:sp>
        <p:nvSpPr>
          <p:cNvPr id="10" name="Text Placeholder 2"/>
          <p:cNvSpPr>
            <a:spLocks noGrp="1"/>
          </p:cNvSpPr>
          <p:nvPr>
            <p:ph type="body" sz="quarter" idx="11" hasCustomPrompt="1"/>
          </p:nvPr>
        </p:nvSpPr>
        <p:spPr>
          <a:xfrm>
            <a:off x="484058" y="370304"/>
            <a:ext cx="9210034" cy="486355"/>
          </a:xfrm>
        </p:spPr>
        <p:txBody>
          <a:bodyPr>
            <a:noAutofit/>
          </a:bodyPr>
          <a:lstStyle>
            <a:lvl1pPr marL="0" indent="0">
              <a:buNone/>
              <a:defRPr sz="3200" baseline="0">
                <a:solidFill>
                  <a:schemeClr val="tx1"/>
                </a:solidFill>
                <a:latin typeface="Arial" panose="020B0604020202020204" pitchFamily="34" charset="0"/>
                <a:ea typeface="Roboto Black" panose="02000000000000000000" pitchFamily="2" charset="0"/>
                <a:cs typeface="Arial" panose="020B0604020202020204" pitchFamily="34" charset="0"/>
              </a:defRPr>
            </a:lvl1pPr>
            <a:lvl2pPr>
              <a:defRPr sz="3200">
                <a:latin typeface="Roboto Black" panose="02000000000000000000" pitchFamily="2" charset="0"/>
                <a:ea typeface="Roboto Black" panose="02000000000000000000" pitchFamily="2" charset="0"/>
                <a:cs typeface="Roboto Black" panose="02000000000000000000" pitchFamily="2" charset="0"/>
              </a:defRPr>
            </a:lvl2pPr>
            <a:lvl3pPr>
              <a:defRPr sz="3200">
                <a:latin typeface="Roboto Black" panose="02000000000000000000" pitchFamily="2" charset="0"/>
                <a:ea typeface="Roboto Black" panose="02000000000000000000" pitchFamily="2" charset="0"/>
                <a:cs typeface="Roboto Black" panose="02000000000000000000" pitchFamily="2" charset="0"/>
              </a:defRPr>
            </a:lvl3pPr>
            <a:lvl4pPr>
              <a:defRPr sz="3200">
                <a:latin typeface="Roboto Black" panose="02000000000000000000" pitchFamily="2" charset="0"/>
                <a:ea typeface="Roboto Black" panose="02000000000000000000" pitchFamily="2" charset="0"/>
                <a:cs typeface="Roboto Black" panose="02000000000000000000" pitchFamily="2" charset="0"/>
              </a:defRPr>
            </a:lvl4pPr>
            <a:lvl5pPr>
              <a:defRPr sz="320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dirty="0"/>
              <a:t>Put your main text here</a:t>
            </a:r>
          </a:p>
        </p:txBody>
      </p:sp>
      <p:sp>
        <p:nvSpPr>
          <p:cNvPr id="11" name="Text Placeholder 4"/>
          <p:cNvSpPr>
            <a:spLocks noGrp="1"/>
          </p:cNvSpPr>
          <p:nvPr>
            <p:ph type="body" sz="quarter" idx="12" hasCustomPrompt="1"/>
          </p:nvPr>
        </p:nvSpPr>
        <p:spPr>
          <a:xfrm>
            <a:off x="484058" y="856659"/>
            <a:ext cx="9210034" cy="261927"/>
          </a:xfrm>
        </p:spPr>
        <p:txBody>
          <a:bodyPr>
            <a:normAutofit/>
          </a:bodyPr>
          <a:lstStyle>
            <a:lvl1pPr marL="0" indent="0">
              <a:buNone/>
              <a:defRPr sz="1200" baseline="0">
                <a:latin typeface="Arial Narrow" panose="020B060602020203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dirty="0"/>
              <a:t>Put your text here</a:t>
            </a:r>
          </a:p>
        </p:txBody>
      </p:sp>
    </p:spTree>
    <p:extLst>
      <p:ext uri="{BB962C8B-B14F-4D97-AF65-F5344CB8AC3E}">
        <p14:creationId xmlns:p14="http://schemas.microsoft.com/office/powerpoint/2010/main" val="753279405"/>
      </p:ext>
    </p:extLst>
  </p:cSld>
  <p:clrMapOvr>
    <a:masterClrMapping/>
  </p:clrMapOvr>
  <p:transition spd="slow" advTm="2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0">
                                            <p:txEl>
                                              <p:pRg st="0" end="0"/>
                                            </p:tx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1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2" presetClass="entr" presetSubtype="4"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p:tgtEl>
                          <p:spTgt spid="10"/>
                        </p:tgtEl>
                        <p:attrNameLst>
                          <p:attrName>ppt_y</p:attrName>
                        </p:attrNameLst>
                      </p:cBhvr>
                      <p:tavLst>
                        <p:tav tm="0">
                          <p:val>
                            <p:strVal val="#ppt_y+#ppt_h*1.125000"/>
                          </p:val>
                        </p:tav>
                        <p:tav tm="100000">
                          <p:val>
                            <p:strVal val="#ppt_y"/>
                          </p:val>
                        </p:tav>
                      </p:tavLst>
                    </p:anim>
                    <p:animEffect transition="in" filter="wipe(up)">
                      <p:cBhvr>
                        <p:cTn dur="500"/>
                        <p:tgtEl>
                          <p:spTgt spid="10"/>
                        </p:tgtEl>
                      </p:cBhvr>
                    </p:animEffect>
                  </p:childTnLst>
                </p:cTn>
              </p:par>
            </p:tnLst>
          </p:tmpl>
        </p:tmplLst>
      </p:bldP>
      <p:bldP spid="11" grpId="0" build="p">
        <p:tmplLst>
          <p:tmpl lvl="1">
            <p:tnLst>
              <p:par>
                <p:cTn presetID="12" presetClass="entr" presetSubtype="4"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p:tgtEl>
                          <p:spTgt spid="11"/>
                        </p:tgtEl>
                        <p:attrNameLst>
                          <p:attrName>ppt_y</p:attrName>
                        </p:attrNameLst>
                      </p:cBhvr>
                      <p:tavLst>
                        <p:tav tm="0">
                          <p:val>
                            <p:strVal val="#ppt_y+#ppt_h*1.125000"/>
                          </p:val>
                        </p:tav>
                        <p:tav tm="100000">
                          <p:val>
                            <p:strVal val="#ppt_y"/>
                          </p:val>
                        </p:tav>
                      </p:tavLst>
                    </p:anim>
                    <p:animEffect transition="in" filter="wipe(up)">
                      <p:cBhvr>
                        <p:cTn dur="500"/>
                        <p:tgtEl>
                          <p:spTgt spid="11"/>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Header_NoContent">
    <p:spTree>
      <p:nvGrpSpPr>
        <p:cNvPr id="1" name=""/>
        <p:cNvGrpSpPr/>
        <p:nvPr/>
      </p:nvGrpSpPr>
      <p:grpSpPr>
        <a:xfrm>
          <a:off x="0" y="0"/>
          <a:ext cx="0" cy="0"/>
          <a:chOff x="0" y="0"/>
          <a:chExt cx="0" cy="0"/>
        </a:xfrm>
      </p:grpSpPr>
      <p:sp>
        <p:nvSpPr>
          <p:cNvPr id="9" name="Text Placeholder 2"/>
          <p:cNvSpPr>
            <a:spLocks noGrp="1"/>
          </p:cNvSpPr>
          <p:nvPr>
            <p:ph type="body" sz="quarter" idx="11"/>
          </p:nvPr>
        </p:nvSpPr>
        <p:spPr>
          <a:xfrm>
            <a:off x="723323" y="210063"/>
            <a:ext cx="10776069" cy="674638"/>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Text Placeholder 6"/>
          <p:cNvSpPr>
            <a:spLocks noGrp="1"/>
          </p:cNvSpPr>
          <p:nvPr>
            <p:ph type="body" sz="quarter" idx="12"/>
          </p:nvPr>
        </p:nvSpPr>
        <p:spPr>
          <a:xfrm>
            <a:off x="723323" y="891589"/>
            <a:ext cx="10788676" cy="341282"/>
          </a:xfrm>
          <a:prstGeom prst="rect">
            <a:avLst/>
          </a:prstGeom>
        </p:spPr>
        <p:txBody>
          <a:bodyPr/>
          <a:lstStyle>
            <a:lvl1pPr marL="0" indent="0" algn="ctr">
              <a:buNone/>
              <a:defRPr sz="2000" b="0">
                <a:solidFill>
                  <a:srgbClr val="FF6400"/>
                </a:solidFill>
                <a:latin typeface="+mn-lt"/>
              </a:defRPr>
            </a:lvl1pPr>
          </a:lstStyle>
          <a:p>
            <a:pPr lvl="0"/>
            <a:r>
              <a:rPr lang="en-US" dirty="0"/>
              <a:t>Click to edit Master text styles</a:t>
            </a:r>
          </a:p>
        </p:txBody>
      </p:sp>
    </p:spTree>
    <p:extLst>
      <p:ext uri="{BB962C8B-B14F-4D97-AF65-F5344CB8AC3E}">
        <p14:creationId xmlns:p14="http://schemas.microsoft.com/office/powerpoint/2010/main" val="36895955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N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D647F-20A0-C74C-9463-F8914404F030}"/>
              </a:ext>
            </a:extLst>
          </p:cNvPr>
          <p:cNvSpPr>
            <a:spLocks noGrp="1"/>
          </p:cNvSpPr>
          <p:nvPr>
            <p:ph type="title"/>
          </p:nvPr>
        </p:nvSpPr>
        <p:spPr>
          <a:xfrm>
            <a:off x="838200" y="606664"/>
            <a:ext cx="10515600"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F0EF32C-6468-CF46-9CE6-70873AAACC78}"/>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12B53CD-96FE-AD4B-8687-66B628213384}"/>
              </a:ext>
            </a:extLst>
          </p:cNvPr>
          <p:cNvSpPr>
            <a:spLocks noGrp="1"/>
          </p:cNvSpPr>
          <p:nvPr>
            <p:ph type="sldNum" sz="quarter" idx="11"/>
          </p:nvPr>
        </p:nvSpPr>
        <p:spPr/>
        <p:txBody>
          <a:bodyPr/>
          <a:lstStyle/>
          <a:p>
            <a:fld id="{816E8C57-537A-B74A-9AE8-658A3B3CA21B}" type="slidenum">
              <a:rPr lang="en-US" smtClean="0"/>
              <a:t>‹#›</a:t>
            </a:fld>
            <a:endParaRPr lang="en-US"/>
          </a:p>
        </p:txBody>
      </p:sp>
    </p:spTree>
    <p:extLst>
      <p:ext uri="{BB962C8B-B14F-4D97-AF65-F5344CB8AC3E}">
        <p14:creationId xmlns:p14="http://schemas.microsoft.com/office/powerpoint/2010/main" val="36805061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871200" cy="762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914400" y="1143000"/>
            <a:ext cx="50800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43000"/>
            <a:ext cx="50800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ußzeilenplatzhalter 1"/>
          <p:cNvSpPr>
            <a:spLocks noGrp="1"/>
          </p:cNvSpPr>
          <p:nvPr>
            <p:ph type="ftr" sz="quarter" idx="3"/>
          </p:nvPr>
        </p:nvSpPr>
        <p:spPr>
          <a:xfrm>
            <a:off x="8610677" y="6273082"/>
            <a:ext cx="2880000" cy="290034"/>
          </a:xfrm>
          <a:prstGeom prst="rect">
            <a:avLst/>
          </a:prstGeom>
        </p:spPr>
        <p:txBody>
          <a:bodyPr vert="horz" lIns="91440" tIns="45720" rIns="91440" bIns="45720" rtlCol="0" anchor="ctr"/>
          <a:lstStyle>
            <a:lvl1pPr algn="ctr">
              <a:defRPr sz="1200">
                <a:solidFill>
                  <a:srgbClr val="FF6400"/>
                </a:solidFill>
              </a:defRPr>
            </a:lvl1pPr>
          </a:lstStyle>
          <a:p>
            <a:endParaRPr lang="de-DE" dirty="0"/>
          </a:p>
        </p:txBody>
      </p:sp>
    </p:spTree>
    <p:extLst>
      <p:ext uri="{BB962C8B-B14F-4D97-AF65-F5344CB8AC3E}">
        <p14:creationId xmlns:p14="http://schemas.microsoft.com/office/powerpoint/2010/main" val="183145877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2" y="838202"/>
            <a:ext cx="10058399" cy="508861"/>
          </a:xfrm>
          <a:prstGeom prst="rect">
            <a:avLst/>
          </a:prstGeom>
        </p:spPr>
        <p:txBody>
          <a:bodyPr anchor="ctr"/>
          <a:lstStyle>
            <a:lvl1pPr marL="0" indent="0" algn="ctr">
              <a:buNone/>
              <a:defRPr sz="2925">
                <a:solidFill>
                  <a:srgbClr val="006767"/>
                </a:solidFill>
                <a:latin typeface="+mj-lt"/>
              </a:defRPr>
            </a:lvl1pPr>
            <a:lvl2pPr marL="371475" indent="0">
              <a:buNone/>
              <a:defRPr/>
            </a:lvl2pPr>
            <a:lvl3pPr marL="742950" indent="0">
              <a:buNone/>
              <a:defRPr/>
            </a:lvl3pPr>
            <a:lvl4pPr marL="1114425" indent="0">
              <a:buNone/>
              <a:defRPr/>
            </a:lvl4pPr>
            <a:lvl5pPr marL="1485900" indent="0">
              <a:buNone/>
              <a:defRPr/>
            </a:lvl5pPr>
          </a:lstStyle>
          <a:p>
            <a:pPr lvl="0"/>
            <a:r>
              <a:rPr lang="en-US" dirty="0"/>
              <a:t>Click to edit Master text styles</a:t>
            </a:r>
          </a:p>
        </p:txBody>
      </p:sp>
      <p:sp>
        <p:nvSpPr>
          <p:cNvPr id="7" name="Text Placeholder 6"/>
          <p:cNvSpPr>
            <a:spLocks noGrp="1"/>
          </p:cNvSpPr>
          <p:nvPr>
            <p:ph type="body" sz="quarter" idx="11"/>
          </p:nvPr>
        </p:nvSpPr>
        <p:spPr>
          <a:xfrm>
            <a:off x="1066802" y="1347650"/>
            <a:ext cx="10058399" cy="253140"/>
          </a:xfrm>
          <a:prstGeom prst="rect">
            <a:avLst/>
          </a:prstGeom>
        </p:spPr>
        <p:txBody>
          <a:bodyPr/>
          <a:lstStyle>
            <a:lvl1pPr marL="0" indent="0" algn="ctr">
              <a:buNone/>
              <a:defRPr sz="1300" b="0">
                <a:solidFill>
                  <a:srgbClr val="FF6400"/>
                </a:solidFill>
                <a:latin typeface="+mn-lt"/>
              </a:defRPr>
            </a:lvl1pPr>
          </a:lstStyle>
          <a:p>
            <a:pPr lvl="0"/>
            <a:r>
              <a:rPr lang="en-US" dirty="0"/>
              <a:t>Click to edit Master text styles</a:t>
            </a:r>
          </a:p>
        </p:txBody>
      </p:sp>
      <p:sp>
        <p:nvSpPr>
          <p:cNvPr id="4" name="Fußzeilenplatzhalter 1"/>
          <p:cNvSpPr>
            <a:spLocks noGrp="1"/>
          </p:cNvSpPr>
          <p:nvPr>
            <p:ph type="ftr" sz="quarter" idx="3"/>
          </p:nvPr>
        </p:nvSpPr>
        <p:spPr>
          <a:xfrm>
            <a:off x="8610677" y="6273082"/>
            <a:ext cx="2880000" cy="290034"/>
          </a:xfrm>
          <a:prstGeom prst="rect">
            <a:avLst/>
          </a:prstGeom>
        </p:spPr>
        <p:txBody>
          <a:bodyPr vert="horz" lIns="91440" tIns="45720" rIns="91440" bIns="45720" rtlCol="0" anchor="ctr"/>
          <a:lstStyle>
            <a:lvl1pPr algn="ctr">
              <a:defRPr sz="1200">
                <a:solidFill>
                  <a:srgbClr val="FF6400"/>
                </a:solidFill>
              </a:defRPr>
            </a:lvl1pPr>
          </a:lstStyle>
          <a:p>
            <a:endParaRPr lang="de-DE" dirty="0"/>
          </a:p>
        </p:txBody>
      </p:sp>
    </p:spTree>
    <p:extLst>
      <p:ext uri="{BB962C8B-B14F-4D97-AF65-F5344CB8AC3E}">
        <p14:creationId xmlns:p14="http://schemas.microsoft.com/office/powerpoint/2010/main" val="42885107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Header_WithContent">
    <p:spTree>
      <p:nvGrpSpPr>
        <p:cNvPr id="1" name=""/>
        <p:cNvGrpSpPr/>
        <p:nvPr/>
      </p:nvGrpSpPr>
      <p:grpSpPr>
        <a:xfrm>
          <a:off x="0" y="0"/>
          <a:ext cx="0" cy="0"/>
          <a:chOff x="0" y="0"/>
          <a:chExt cx="0" cy="0"/>
        </a:xfrm>
      </p:grpSpPr>
      <p:sp>
        <p:nvSpPr>
          <p:cNvPr id="9" name="Text Placeholder 2"/>
          <p:cNvSpPr>
            <a:spLocks noGrp="1"/>
          </p:cNvSpPr>
          <p:nvPr>
            <p:ph type="body" sz="quarter" idx="11"/>
          </p:nvPr>
        </p:nvSpPr>
        <p:spPr>
          <a:xfrm>
            <a:off x="714607" y="707967"/>
            <a:ext cx="10776069" cy="674638"/>
          </a:xfrm>
          <a:prstGeom prst="rect">
            <a:avLst/>
          </a:prstGeom>
        </p:spPr>
        <p:txBody>
          <a:bodyPr anchor="ctr"/>
          <a:lstStyle>
            <a:lvl1pPr marL="0" indent="0" algn="ctr">
              <a:buNone/>
              <a:defRPr sz="3600">
                <a:solidFill>
                  <a:srgbClr val="006767"/>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Text Placeholder 6"/>
          <p:cNvSpPr>
            <a:spLocks noGrp="1"/>
          </p:cNvSpPr>
          <p:nvPr>
            <p:ph type="body" sz="quarter" idx="12"/>
          </p:nvPr>
        </p:nvSpPr>
        <p:spPr>
          <a:xfrm>
            <a:off x="713324" y="1413367"/>
            <a:ext cx="10788676" cy="341282"/>
          </a:xfrm>
          <a:prstGeom prst="rect">
            <a:avLst/>
          </a:prstGeom>
        </p:spPr>
        <p:txBody>
          <a:bodyPr/>
          <a:lstStyle>
            <a:lvl1pPr marL="0" indent="0" algn="ctr">
              <a:buNone/>
              <a:defRPr sz="1600" b="0">
                <a:solidFill>
                  <a:srgbClr val="FF6400"/>
                </a:solidFill>
                <a:latin typeface="+mn-lt"/>
              </a:defRPr>
            </a:lvl1pPr>
          </a:lstStyle>
          <a:p>
            <a:pPr lvl="0"/>
            <a:r>
              <a:rPr lang="en-US" dirty="0"/>
              <a:t>Click to edit Master text styles</a:t>
            </a:r>
          </a:p>
        </p:txBody>
      </p:sp>
      <p:sp>
        <p:nvSpPr>
          <p:cNvPr id="6" name="Textplatzhalter 41"/>
          <p:cNvSpPr>
            <a:spLocks noGrp="1"/>
          </p:cNvSpPr>
          <p:nvPr>
            <p:ph idx="1"/>
          </p:nvPr>
        </p:nvSpPr>
        <p:spPr>
          <a:xfrm>
            <a:off x="713324" y="1782728"/>
            <a:ext cx="10788676" cy="4301280"/>
          </a:xfrm>
          <a:prstGeom prst="rect">
            <a:avLst/>
          </a:prstGeom>
        </p:spPr>
        <p:txBody>
          <a:bodyPr vert="horz" lIns="91440" tIns="45720" rIns="91440" bIns="45720" rtlCol="0">
            <a:normAutofit/>
          </a:bodyPr>
          <a:lstStyle>
            <a:lvl3pPr>
              <a:defRPr/>
            </a:lvl3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Fußzeilenplatzhalter 1"/>
          <p:cNvSpPr>
            <a:spLocks noGrp="1"/>
          </p:cNvSpPr>
          <p:nvPr>
            <p:ph type="ftr" sz="quarter" idx="3"/>
          </p:nvPr>
        </p:nvSpPr>
        <p:spPr>
          <a:xfrm>
            <a:off x="8610677" y="6273082"/>
            <a:ext cx="2880000" cy="290034"/>
          </a:xfrm>
          <a:prstGeom prst="rect">
            <a:avLst/>
          </a:prstGeom>
        </p:spPr>
        <p:txBody>
          <a:bodyPr vert="horz" lIns="91440" tIns="45720" rIns="91440" bIns="45720" rtlCol="0" anchor="ctr"/>
          <a:lstStyle>
            <a:lvl1pPr algn="ctr">
              <a:defRPr sz="1200">
                <a:solidFill>
                  <a:srgbClr val="FF6400"/>
                </a:solidFill>
              </a:defRPr>
            </a:lvl1pPr>
          </a:lstStyle>
          <a:p>
            <a:r>
              <a:rPr lang="de-DE" dirty="0"/>
              <a:t>© Process Renewal Group 2017</a:t>
            </a:r>
          </a:p>
        </p:txBody>
      </p:sp>
    </p:spTree>
    <p:extLst>
      <p:ext uri="{BB962C8B-B14F-4D97-AF65-F5344CB8AC3E}">
        <p14:creationId xmlns:p14="http://schemas.microsoft.com/office/powerpoint/2010/main" val="2218749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a:latin typeface="Arial Narrow" panose="020B0606020202030204" pitchFamily="34" charset="0"/>
              </a:defRPr>
            </a:lvl1pPr>
          </a:lstStyle>
          <a:p>
            <a:fld id="{082FC07A-730B-4BD5-910B-545DCD7BC731}" type="datetimeFigureOut">
              <a:rPr lang="en-US" smtClean="0"/>
              <a:pPr/>
              <a:t>11/30/2018</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5CACD-2861-4E42-AA65-4B6FB56FCA5C}" type="slidenum">
              <a:rPr lang="en-US" smtClean="0"/>
              <a:t>‹#›</a:t>
            </a:fld>
            <a:endParaRPr lang="en-US"/>
          </a:p>
        </p:txBody>
      </p:sp>
    </p:spTree>
    <p:extLst>
      <p:ext uri="{BB962C8B-B14F-4D97-AF65-F5344CB8AC3E}">
        <p14:creationId xmlns:p14="http://schemas.microsoft.com/office/powerpoint/2010/main" val="3771260847"/>
      </p:ext>
    </p:extLst>
  </p:cSld>
  <p:clrMapOvr>
    <a:masterClrMapping/>
  </p:clrMapOvr>
  <p:transition spd="slow" advTm="2000">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Arial Narrow" panose="020B0606020202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a:latin typeface="Arial Narrow" panose="020B0606020202030204" pitchFamily="34" charset="0"/>
              </a:defRPr>
            </a:lvl1pPr>
          </a:lstStyle>
          <a:p>
            <a:fld id="{082FC07A-730B-4BD5-910B-545DCD7BC731}" type="datetimeFigureOut">
              <a:rPr lang="en-US" smtClean="0"/>
              <a:pPr/>
              <a:t>11/30/2018</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15CACD-2861-4E42-AA65-4B6FB56FCA5C}" type="slidenum">
              <a:rPr lang="en-US" smtClean="0"/>
              <a:t>‹#›</a:t>
            </a:fld>
            <a:endParaRPr lang="en-US"/>
          </a:p>
        </p:txBody>
      </p:sp>
    </p:spTree>
    <p:extLst>
      <p:ext uri="{BB962C8B-B14F-4D97-AF65-F5344CB8AC3E}">
        <p14:creationId xmlns:p14="http://schemas.microsoft.com/office/powerpoint/2010/main" val="2717684676"/>
      </p:ext>
    </p:extLst>
  </p:cSld>
  <p:clrMapOvr>
    <a:masterClrMapping/>
  </p:clrMapOvr>
  <p:transition spd="slow" advTm="2000">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arrow" panose="020B0606020202030204" pitchFamily="34" charset="0"/>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a:latin typeface="Arial Narrow" panose="020B0606020202030204" pitchFamily="34" charset="0"/>
              </a:defRPr>
            </a:lvl1pPr>
          </a:lstStyle>
          <a:p>
            <a:fld id="{082FC07A-730B-4BD5-910B-545DCD7BC731}" type="datetimeFigureOut">
              <a:rPr lang="en-US" smtClean="0"/>
              <a:pPr/>
              <a:t>11/30/2018</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5CACD-2861-4E42-AA65-4B6FB56FCA5C}" type="slidenum">
              <a:rPr lang="en-US" smtClean="0"/>
              <a:t>‹#›</a:t>
            </a:fld>
            <a:endParaRPr lang="en-US"/>
          </a:p>
        </p:txBody>
      </p:sp>
    </p:spTree>
    <p:extLst>
      <p:ext uri="{BB962C8B-B14F-4D97-AF65-F5344CB8AC3E}">
        <p14:creationId xmlns:p14="http://schemas.microsoft.com/office/powerpoint/2010/main" val="4045295023"/>
      </p:ext>
    </p:extLst>
  </p:cSld>
  <p:clrMapOvr>
    <a:masterClrMapping/>
  </p:clrMapOvr>
  <p:transition spd="slow" advTm="2000">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lvl1pPr>
              <a:defRPr>
                <a:latin typeface="Arial Narrow" panose="020B0606020202030204" pitchFamily="34" charset="0"/>
              </a:defRPr>
            </a:lvl1pPr>
          </a:lstStyle>
          <a:p>
            <a:fld id="{082FC07A-730B-4BD5-910B-545DCD7BC731}" type="datetimeFigureOut">
              <a:rPr lang="en-US" smtClean="0"/>
              <a:pPr/>
              <a:t>11/30/2018</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15CACD-2861-4E42-AA65-4B6FB56FCA5C}" type="slidenum">
              <a:rPr lang="en-US" smtClean="0"/>
              <a:t>‹#›</a:t>
            </a:fld>
            <a:endParaRPr lang="en-US"/>
          </a:p>
        </p:txBody>
      </p:sp>
    </p:spTree>
    <p:extLst>
      <p:ext uri="{BB962C8B-B14F-4D97-AF65-F5344CB8AC3E}">
        <p14:creationId xmlns:p14="http://schemas.microsoft.com/office/powerpoint/2010/main" val="294156007"/>
      </p:ext>
    </p:extLst>
  </p:cSld>
  <p:clrMapOvr>
    <a:masterClrMapping/>
  </p:clrMapOvr>
  <p:transition spd="slow" advTm="2000">
    <p:cover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a:latin typeface="Arial Narrow" panose="020B0606020202030204" pitchFamily="34" charset="0"/>
              </a:defRPr>
            </a:lvl1pPr>
          </a:lstStyle>
          <a:p>
            <a:fld id="{082FC07A-730B-4BD5-910B-545DCD7BC731}" type="datetimeFigureOut">
              <a:rPr lang="en-US" smtClean="0"/>
              <a:pPr/>
              <a:t>11/30/2018</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5CACD-2861-4E42-AA65-4B6FB56FCA5C}" type="slidenum">
              <a:rPr lang="en-US" smtClean="0"/>
              <a:t>‹#›</a:t>
            </a:fld>
            <a:endParaRPr lang="en-US"/>
          </a:p>
        </p:txBody>
      </p:sp>
    </p:spTree>
    <p:extLst>
      <p:ext uri="{BB962C8B-B14F-4D97-AF65-F5344CB8AC3E}">
        <p14:creationId xmlns:p14="http://schemas.microsoft.com/office/powerpoint/2010/main" val="11590464"/>
      </p:ext>
    </p:extLst>
  </p:cSld>
  <p:clrMapOvr>
    <a:masterClrMapping/>
  </p:clrMapOvr>
  <p:transition spd="slow" advTm="2000">
    <p:cover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a:latin typeface="Arial Narrow" panose="020B0606020202030204" pitchFamily="34" charset="0"/>
              </a:defRPr>
            </a:lvl1pPr>
          </a:lstStyle>
          <a:p>
            <a:fld id="{082FC07A-730B-4BD5-910B-545DCD7BC731}" type="datetimeFigureOut">
              <a:rPr lang="en-US" smtClean="0"/>
              <a:pPr/>
              <a:t>11/30/2018</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5CACD-2861-4E42-AA65-4B6FB56FCA5C}" type="slidenum">
              <a:rPr lang="en-US" smtClean="0"/>
              <a:t>‹#›</a:t>
            </a:fld>
            <a:endParaRPr lang="en-US"/>
          </a:p>
        </p:txBody>
      </p:sp>
    </p:spTree>
    <p:extLst>
      <p:ext uri="{BB962C8B-B14F-4D97-AF65-F5344CB8AC3E}">
        <p14:creationId xmlns:p14="http://schemas.microsoft.com/office/powerpoint/2010/main" val="2257378744"/>
      </p:ext>
    </p:extLst>
  </p:cSld>
  <p:clrMapOvr>
    <a:masterClrMapping/>
  </p:clrMapOvr>
  <p:transition spd="slow" advTm="2000">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8272" y="250105"/>
            <a:ext cx="10475650" cy="54039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88272" y="1464816"/>
            <a:ext cx="10865528" cy="471214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Narrow" panose="020B060602020203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Narrow" panose="020B0606020202030204" pitchFamily="34" charset="0"/>
              </a:defRPr>
            </a:lvl1pPr>
          </a:lstStyle>
          <a:p>
            <a:fld id="{6E15CACD-2861-4E42-AA65-4B6FB56FCA5C}" type="slidenum">
              <a:rPr lang="en-US" smtClean="0"/>
              <a:pPr/>
              <a:t>‹#›</a:t>
            </a:fld>
            <a:endParaRPr lang="en-US" dirty="0"/>
          </a:p>
        </p:txBody>
      </p:sp>
      <p:sp>
        <p:nvSpPr>
          <p:cNvPr id="7" name="TextBox 6"/>
          <p:cNvSpPr txBox="1"/>
          <p:nvPr userDrawn="1"/>
        </p:nvSpPr>
        <p:spPr>
          <a:xfrm>
            <a:off x="317500" y="6277302"/>
            <a:ext cx="3263900" cy="523220"/>
          </a:xfrm>
          <a:prstGeom prst="rect">
            <a:avLst/>
          </a:prstGeom>
          <a:noFill/>
        </p:spPr>
        <p:txBody>
          <a:bodyPr wrap="square" rtlCol="0">
            <a:spAutoFit/>
          </a:bodyPr>
          <a:lstStyle/>
          <a:p>
            <a:pPr algn="ctr"/>
            <a:r>
              <a:rPr lang="en-US" sz="1600" b="0" dirty="0">
                <a:solidFill>
                  <a:srgbClr val="006767"/>
                </a:solidFill>
                <a:effectLst/>
                <a:latin typeface="Arial Narrow" panose="020B0606020202030204" pitchFamily="34" charset="0"/>
              </a:rPr>
              <a:t>www.processrenewal.com</a:t>
            </a:r>
          </a:p>
          <a:p>
            <a:pPr algn="ctr"/>
            <a:r>
              <a:rPr lang="en-US" sz="1100" b="0" dirty="0">
                <a:solidFill>
                  <a:srgbClr val="006767"/>
                </a:solidFill>
                <a:effectLst/>
                <a:latin typeface="Arial Narrow" panose="020B0606020202030204" pitchFamily="34" charset="0"/>
              </a:rPr>
              <a:t>© Process Renewal</a:t>
            </a:r>
            <a:r>
              <a:rPr lang="en-US" sz="1100" b="0" baseline="0" dirty="0">
                <a:solidFill>
                  <a:srgbClr val="006767"/>
                </a:solidFill>
                <a:effectLst/>
                <a:latin typeface="Arial Narrow" panose="020B0606020202030204" pitchFamily="34" charset="0"/>
              </a:rPr>
              <a:t> Group 2018</a:t>
            </a:r>
            <a:endParaRPr lang="en-CA" sz="1100" b="0" dirty="0">
              <a:solidFill>
                <a:srgbClr val="006767"/>
              </a:solidFill>
              <a:effectLst/>
              <a:latin typeface="Arial Narrow" panose="020B0606020202030204" pitchFamily="34" charset="0"/>
            </a:endParaRPr>
          </a:p>
        </p:txBody>
      </p:sp>
      <p:pic>
        <p:nvPicPr>
          <p:cNvPr id="8" name="Picture 7"/>
          <p:cNvPicPr>
            <a:picLocks noChangeAspect="1"/>
          </p:cNvPicPr>
          <p:nvPr userDrawn="1"/>
        </p:nvPicPr>
        <p:blipFill rotWithShape="1">
          <a:blip r:embed="rId37" cstate="print">
            <a:extLst>
              <a:ext uri="{28A0092B-C50C-407E-A947-70E740481C1C}">
                <a14:useLocalDpi xmlns:a14="http://schemas.microsoft.com/office/drawing/2010/main" val="0"/>
              </a:ext>
            </a:extLst>
          </a:blip>
          <a:srcRect r="56377"/>
          <a:stretch/>
        </p:blipFill>
        <p:spPr>
          <a:xfrm>
            <a:off x="11062330" y="190928"/>
            <a:ext cx="722289" cy="658749"/>
          </a:xfrm>
          <a:prstGeom prst="rect">
            <a:avLst/>
          </a:prstGeom>
        </p:spPr>
      </p:pic>
      <p:sp>
        <p:nvSpPr>
          <p:cNvPr id="9" name="Rounded Rectangle 8"/>
          <p:cNvSpPr/>
          <p:nvPr userDrawn="1"/>
        </p:nvSpPr>
        <p:spPr>
          <a:xfrm>
            <a:off x="11265587" y="6214352"/>
            <a:ext cx="315778" cy="315778"/>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10" name="TextBox 9"/>
          <p:cNvSpPr txBox="1"/>
          <p:nvPr userDrawn="1"/>
        </p:nvSpPr>
        <p:spPr>
          <a:xfrm>
            <a:off x="11253025" y="6235276"/>
            <a:ext cx="344966" cy="276999"/>
          </a:xfrm>
          <a:prstGeom prst="rect">
            <a:avLst/>
          </a:prstGeom>
          <a:noFill/>
        </p:spPr>
        <p:txBody>
          <a:bodyPr wrap="none" rtlCol="0">
            <a:spAutoFit/>
          </a:bodyPr>
          <a:lstStyle/>
          <a:p>
            <a:pPr algn="ctr"/>
            <a:fld id="{9F976047-6D8B-40E5-9820-BFA42EA4E19A}" type="slidenum">
              <a:rPr lang="en-US" sz="1200" smtClean="0">
                <a:solidFill>
                  <a:schemeClr val="accent1"/>
                </a:solidFill>
                <a:latin typeface="Arial Narrow" panose="020B0606020202030204" pitchFamily="34" charset="0"/>
              </a:rPr>
              <a:pPr algn="ctr"/>
              <a:t>‹#›</a:t>
            </a:fld>
            <a:endParaRPr lang="en-US" dirty="0">
              <a:solidFill>
                <a:schemeClr val="accent1"/>
              </a:solidFill>
              <a:latin typeface="Arial Narrow" panose="020B0606020202030204" pitchFamily="34" charset="0"/>
            </a:endParaRPr>
          </a:p>
        </p:txBody>
      </p:sp>
    </p:spTree>
    <p:extLst>
      <p:ext uri="{BB962C8B-B14F-4D97-AF65-F5344CB8AC3E}">
        <p14:creationId xmlns:p14="http://schemas.microsoft.com/office/powerpoint/2010/main" val="2503329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1" r:id="rId13"/>
    <p:sldLayoutId id="2147483679" r:id="rId14"/>
    <p:sldLayoutId id="2147483684" r:id="rId15"/>
    <p:sldLayoutId id="2147483685" r:id="rId16"/>
    <p:sldLayoutId id="2147483686" r:id="rId17"/>
    <p:sldLayoutId id="2147483687" r:id="rId18"/>
    <p:sldLayoutId id="2147483688" r:id="rId19"/>
    <p:sldLayoutId id="2147483691" r:id="rId20"/>
    <p:sldLayoutId id="2147483699" r:id="rId21"/>
    <p:sldLayoutId id="2147483700" r:id="rId22"/>
    <p:sldLayoutId id="2147483701" r:id="rId23"/>
    <p:sldLayoutId id="2147483702" r:id="rId24"/>
    <p:sldLayoutId id="2147483703" r:id="rId25"/>
    <p:sldLayoutId id="2147483693" r:id="rId26"/>
    <p:sldLayoutId id="2147483709" r:id="rId27"/>
    <p:sldLayoutId id="2147483710" r:id="rId28"/>
    <p:sldLayoutId id="2147483711" r:id="rId29"/>
    <p:sldLayoutId id="2147483712" r:id="rId30"/>
    <p:sldLayoutId id="2147483729" r:id="rId31"/>
    <p:sldLayoutId id="2147483730" r:id="rId32"/>
    <p:sldLayoutId id="2147483732" r:id="rId33"/>
    <p:sldLayoutId id="2147483734" r:id="rId34"/>
    <p:sldLayoutId id="2147483860" r:id="rId35"/>
  </p:sldLayoutIdLst>
  <p:transition spd="slow" advTm="2000">
    <p:cover dir="d"/>
  </p:transition>
  <p:txStyles>
    <p:titleStyle>
      <a:lvl1pPr algn="l" defTabSz="914400" rtl="0" eaLnBrk="1" latinLnBrk="0" hangingPunct="1">
        <a:lnSpc>
          <a:spcPct val="90000"/>
        </a:lnSpc>
        <a:spcBef>
          <a:spcPct val="0"/>
        </a:spcBef>
        <a:buNone/>
        <a:defRPr lang="en-US" sz="3200" kern="1200" baseline="0" dirty="0">
          <a:solidFill>
            <a:srgbClr val="006767"/>
          </a:solidFill>
          <a:latin typeface="Arial" panose="020B0604020202020204" pitchFamily="34" charset="0"/>
          <a:ea typeface="+mn-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1.wmf"/><Relationship Id="rId7" Type="http://schemas.openxmlformats.org/officeDocument/2006/relationships/diagramQuickStyle" Target="../diagrams/quickStyle2.xml"/><Relationship Id="rId2" Type="http://schemas.openxmlformats.org/officeDocument/2006/relationships/image" Target="../media/image10.wmf"/><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2.png"/><Relationship Id="rId9" Type="http://schemas.microsoft.com/office/2007/relationships/diagramDrawing" Target="../diagrams/drawing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1.png"/><Relationship Id="rId7"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customXml" Target="../ink/ink2.xml"/><Relationship Id="rId5" Type="http://schemas.openxmlformats.org/officeDocument/2006/relationships/image" Target="../media/image22.emf"/><Relationship Id="rId4" Type="http://schemas.openxmlformats.org/officeDocument/2006/relationships/customXml" Target="../ink/ink1.xml"/><Relationship Id="rId9" Type="http://schemas.openxmlformats.org/officeDocument/2006/relationships/image" Target="../media/image24.emf"/></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Roger.Burlton@processrenewal.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24.png"/><Relationship Id="rId7"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25.png"/><Relationship Id="rId10" Type="http://schemas.openxmlformats.org/officeDocument/2006/relationships/image" Target="../media/image19.jpeg"/><Relationship Id="rId4" Type="http://schemas.microsoft.com/office/2007/relationships/hdphoto" Target="../media/hdphoto1.wdp"/><Relationship Id="rId9"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hyperlink" Target="https://busagilitymanifesto.org/10-translations/42-preface-to-the-business-agility-manifesto-rus#On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t="15438"/>
          <a:stretch/>
        </p:blipFill>
        <p:spPr>
          <a:xfrm>
            <a:off x="0" y="-18854"/>
            <a:ext cx="12192000" cy="6873188"/>
          </a:xfrm>
          <a:prstGeom prst="rect">
            <a:avLst/>
          </a:prstGeom>
        </p:spPr>
      </p:pic>
      <p:sp>
        <p:nvSpPr>
          <p:cNvPr id="2" name="Rectangle 1"/>
          <p:cNvSpPr/>
          <p:nvPr/>
        </p:nvSpPr>
        <p:spPr>
          <a:xfrm>
            <a:off x="331694" y="385483"/>
            <a:ext cx="11636188" cy="6212542"/>
          </a:xfrm>
          <a:prstGeom prst="rect">
            <a:avLst/>
          </a:prstGeom>
          <a:solidFill>
            <a:schemeClr val="bg1">
              <a:lumMod val="75000"/>
              <a:alpha val="62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dirty="0"/>
              <a:t> </a:t>
            </a:r>
          </a:p>
        </p:txBody>
      </p:sp>
      <p:sp>
        <p:nvSpPr>
          <p:cNvPr id="21" name="TextBox 20"/>
          <p:cNvSpPr txBox="1"/>
          <p:nvPr/>
        </p:nvSpPr>
        <p:spPr>
          <a:xfrm>
            <a:off x="7607300" y="4661994"/>
            <a:ext cx="4140200" cy="1477328"/>
          </a:xfrm>
          <a:prstGeom prst="rect">
            <a:avLst/>
          </a:prstGeom>
          <a:noFill/>
        </p:spPr>
        <p:txBody>
          <a:bodyPr wrap="square" rtlCol="0">
            <a:spAutoFit/>
          </a:bodyPr>
          <a:lstStyle/>
          <a:p>
            <a:r>
              <a:rPr lang="es-ES" b="1" dirty="0">
                <a:solidFill>
                  <a:srgbClr val="006767"/>
                </a:solidFill>
                <a:latin typeface="Arial Narrow" panose="020B0606020202030204" pitchFamily="34" charset="0"/>
              </a:rPr>
              <a:t>Roger T. </a:t>
            </a:r>
            <a:r>
              <a:rPr lang="es-ES" b="1" dirty="0" err="1">
                <a:solidFill>
                  <a:srgbClr val="006767"/>
                </a:solidFill>
                <a:latin typeface="Arial Narrow" panose="020B0606020202030204" pitchFamily="34" charset="0"/>
              </a:rPr>
              <a:t>Burlton</a:t>
            </a:r>
            <a:r>
              <a:rPr lang="es-ES" b="1" dirty="0">
                <a:solidFill>
                  <a:srgbClr val="006767"/>
                </a:solidFill>
                <a:latin typeface="Arial Narrow" panose="020B0606020202030204" pitchFamily="34" charset="0"/>
              </a:rPr>
              <a:t>, P. </a:t>
            </a:r>
            <a:r>
              <a:rPr lang="es-ES" b="1" dirty="0" err="1">
                <a:solidFill>
                  <a:srgbClr val="006767"/>
                </a:solidFill>
                <a:latin typeface="Arial Narrow" panose="020B0606020202030204" pitchFamily="34" charset="0"/>
              </a:rPr>
              <a:t>Eng</a:t>
            </a:r>
            <a:r>
              <a:rPr lang="es-ES" b="1" dirty="0">
                <a:solidFill>
                  <a:srgbClr val="006767"/>
                </a:solidFill>
                <a:latin typeface="Arial Narrow" panose="020B0606020202030204" pitchFamily="34" charset="0"/>
              </a:rPr>
              <a:t>., CMC</a:t>
            </a:r>
          </a:p>
          <a:p>
            <a:r>
              <a:rPr lang="es-ES" b="1" dirty="0">
                <a:solidFill>
                  <a:srgbClr val="006767"/>
                </a:solidFill>
                <a:latin typeface="Arial Narrow" panose="020B0606020202030204" pitchFamily="34" charset="0"/>
              </a:rPr>
              <a:t>+1-604-240-5436</a:t>
            </a:r>
          </a:p>
          <a:p>
            <a:r>
              <a:rPr lang="es-ES" b="1" dirty="0">
                <a:solidFill>
                  <a:srgbClr val="006767"/>
                </a:solidFill>
                <a:latin typeface="Arial Narrow" panose="020B0606020202030204" pitchFamily="34" charset="0"/>
              </a:rPr>
              <a:t>Roger.burlton@processrenewal.com</a:t>
            </a:r>
          </a:p>
          <a:p>
            <a:r>
              <a:rPr lang="es-ES" b="1" dirty="0">
                <a:solidFill>
                  <a:srgbClr val="006767"/>
                </a:solidFill>
                <a:latin typeface="Arial Narrow" panose="020B0606020202030204" pitchFamily="34" charset="0"/>
              </a:rPr>
              <a:t>Twitter: @</a:t>
            </a:r>
            <a:r>
              <a:rPr lang="es-ES" b="1" dirty="0" err="1">
                <a:solidFill>
                  <a:srgbClr val="006767"/>
                </a:solidFill>
                <a:latin typeface="Arial Narrow" panose="020B0606020202030204" pitchFamily="34" charset="0"/>
              </a:rPr>
              <a:t>RogerBurlton</a:t>
            </a:r>
            <a:endParaRPr lang="es-ES" b="1" dirty="0">
              <a:solidFill>
                <a:srgbClr val="006767"/>
              </a:solidFill>
              <a:latin typeface="Arial Narrow" panose="020B0606020202030204" pitchFamily="34" charset="0"/>
            </a:endParaRPr>
          </a:p>
          <a:p>
            <a:r>
              <a:rPr lang="es-ES" b="1" dirty="0">
                <a:solidFill>
                  <a:srgbClr val="006767"/>
                </a:solidFill>
                <a:latin typeface="Arial Narrow" panose="020B0606020202030204" pitchFamily="34" charset="0"/>
              </a:rPr>
              <a:t>www.processrenewal.com</a:t>
            </a:r>
            <a:endParaRPr lang="en-CA" b="1" dirty="0">
              <a:solidFill>
                <a:srgbClr val="006767"/>
              </a:solidFill>
              <a:latin typeface="Arial Narrow" panose="020B0606020202030204" pitchFamily="34" charset="0"/>
            </a:endParaRP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866" y="4571664"/>
            <a:ext cx="3940271" cy="1567658"/>
          </a:xfrm>
          <a:prstGeom prst="rect">
            <a:avLst/>
          </a:prstGeom>
        </p:spPr>
      </p:pic>
      <p:sp>
        <p:nvSpPr>
          <p:cNvPr id="3" name="Rectangle 2"/>
          <p:cNvSpPr/>
          <p:nvPr/>
        </p:nvSpPr>
        <p:spPr>
          <a:xfrm>
            <a:off x="2545311" y="1828337"/>
            <a:ext cx="7699901" cy="3416320"/>
          </a:xfrm>
          <a:prstGeom prst="rect">
            <a:avLst/>
          </a:prstGeom>
        </p:spPr>
        <p:txBody>
          <a:bodyPr wrap="square">
            <a:spAutoFit/>
          </a:bodyPr>
          <a:lstStyle/>
          <a:p>
            <a:pPr algn="ctr"/>
            <a:r>
              <a:rPr lang="en-CA" sz="5400" b="1" dirty="0">
                <a:solidFill>
                  <a:srgbClr val="0F6868"/>
                </a:solidFill>
              </a:rPr>
              <a:t>Enabling Business Agility: </a:t>
            </a:r>
          </a:p>
          <a:p>
            <a:pPr algn="ctr"/>
            <a:r>
              <a:rPr lang="en-CA" sz="5400" b="1" dirty="0">
                <a:solidFill>
                  <a:srgbClr val="0F6868"/>
                </a:solidFill>
              </a:rPr>
              <a:t>The Business Agility Manifesto</a:t>
            </a:r>
          </a:p>
          <a:p>
            <a:pPr algn="ctr"/>
            <a:endParaRPr lang="en-CA" sz="5400" b="1" dirty="0">
              <a:solidFill>
                <a:srgbClr val="0F6868"/>
              </a:solidFill>
            </a:endParaRPr>
          </a:p>
        </p:txBody>
      </p:sp>
    </p:spTree>
    <p:extLst>
      <p:ext uri="{BB962C8B-B14F-4D97-AF65-F5344CB8AC3E}">
        <p14:creationId xmlns:p14="http://schemas.microsoft.com/office/powerpoint/2010/main" val="1231882503"/>
      </p:ext>
    </p:extLst>
  </p:cSld>
  <p:clrMapOvr>
    <a:masterClrMapping/>
  </p:clrMapOvr>
  <p:transition spd="slow" advTm="2000">
    <p:cover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30668" y="2529135"/>
            <a:ext cx="3537383" cy="1200329"/>
          </a:xfrm>
          <a:prstGeom prst="rect">
            <a:avLst/>
          </a:prstGeom>
          <a:noFill/>
        </p:spPr>
        <p:txBody>
          <a:bodyPr wrap="square" rtlCol="0">
            <a:spAutoFit/>
          </a:bodyPr>
          <a:lstStyle/>
          <a:p>
            <a:r>
              <a:rPr lang="en-CA" sz="3600" b="1" dirty="0">
                <a:solidFill>
                  <a:srgbClr val="006767"/>
                </a:solidFill>
                <a:latin typeface="Arial Narrow" panose="020B0606020202030204" pitchFamily="34" charset="0"/>
              </a:rPr>
              <a:t>Let’s talk about Strategy</a:t>
            </a:r>
            <a:endParaRPr lang="en-CA" sz="3599" b="1" dirty="0">
              <a:solidFill>
                <a:srgbClr val="006767"/>
              </a:solidFill>
              <a:latin typeface="Arial Narrow" panose="020B0606020202030204" pitchFamily="34" charset="0"/>
            </a:endParaRPr>
          </a:p>
        </p:txBody>
      </p:sp>
      <p:cxnSp>
        <p:nvCxnSpPr>
          <p:cNvPr id="8" name="Прямая соединительная линия 5"/>
          <p:cNvCxnSpPr>
            <a:cxnSpLocks/>
          </p:cNvCxnSpPr>
          <p:nvPr/>
        </p:nvCxnSpPr>
        <p:spPr>
          <a:xfrm>
            <a:off x="4895663" y="2435484"/>
            <a:ext cx="0" cy="1987032"/>
          </a:xfrm>
          <a:prstGeom prst="line">
            <a:avLst/>
          </a:prstGeom>
          <a:ln w="38100">
            <a:solidFill>
              <a:srgbClr val="006767"/>
            </a:solidFill>
          </a:ln>
        </p:spPr>
        <p:style>
          <a:lnRef idx="1">
            <a:schemeClr val="accent1"/>
          </a:lnRef>
          <a:fillRef idx="0">
            <a:schemeClr val="accent1"/>
          </a:fillRef>
          <a:effectRef idx="0">
            <a:schemeClr val="accent1"/>
          </a:effectRef>
          <a:fontRef idx="minor">
            <a:schemeClr val="tx1"/>
          </a:fontRef>
        </p:style>
      </p:cxnSp>
      <p:pic>
        <p:nvPicPr>
          <p:cNvPr id="3074" name="Picture 2" descr="Image result for agility">
            <a:extLst>
              <a:ext uri="{FF2B5EF4-FFF2-40B4-BE49-F238E27FC236}">
                <a16:creationId xmlns:a16="http://schemas.microsoft.com/office/drawing/2014/main" id="{E8C6C9FE-FD3B-4FA0-BF77-6BFBDE247F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860" b="11183"/>
          <a:stretch/>
        </p:blipFill>
        <p:spPr bwMode="auto">
          <a:xfrm>
            <a:off x="5752360" y="1739790"/>
            <a:ext cx="5195362" cy="368644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333430576"/>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14607" y="614892"/>
            <a:ext cx="10776069" cy="674638"/>
          </a:xfrm>
        </p:spPr>
        <p:txBody>
          <a:bodyPr vert="horz" lIns="91440" tIns="45720" rIns="91440" bIns="45720" rtlCol="0" anchor="ctr">
            <a:noAutofit/>
          </a:bodyPr>
          <a:lstStyle/>
          <a:p>
            <a:pPr algn="l"/>
            <a:r>
              <a:rPr lang="en-US" sz="2800" dirty="0">
                <a:latin typeface="Arial Narrow" panose="020B0606020202030204" pitchFamily="34" charset="0"/>
                <a:cs typeface="Arial" panose="020B0604020202020204" pitchFamily="34" charset="0"/>
              </a:rPr>
              <a:t>General Management Imperatives:</a:t>
            </a:r>
          </a:p>
        </p:txBody>
      </p:sp>
      <p:sp>
        <p:nvSpPr>
          <p:cNvPr id="3" name="Text Placeholder 2"/>
          <p:cNvSpPr>
            <a:spLocks noGrp="1"/>
          </p:cNvSpPr>
          <p:nvPr>
            <p:ph type="body" sz="quarter" idx="12"/>
          </p:nvPr>
        </p:nvSpPr>
        <p:spPr/>
        <p:txBody>
          <a:bodyPr>
            <a:normAutofit fontScale="77500" lnSpcReduction="20000"/>
          </a:bodyPr>
          <a:lstStyle/>
          <a:p>
            <a:r>
              <a:rPr lang="en-US" dirty="0"/>
              <a:t>The following General Management Imperatives are paramount for consideration and deliberate application in creating such an agile, dynamic operating business.</a:t>
            </a:r>
            <a:endParaRPr lang="en-CA" dirty="0"/>
          </a:p>
          <a:p>
            <a:endParaRPr lang="en-CA" dirty="0"/>
          </a:p>
          <a:p>
            <a:endParaRPr lang="en-CA" dirty="0"/>
          </a:p>
        </p:txBody>
      </p:sp>
      <p:sp>
        <p:nvSpPr>
          <p:cNvPr id="4" name="Content Placeholder 3"/>
          <p:cNvSpPr>
            <a:spLocks noGrp="1"/>
          </p:cNvSpPr>
          <p:nvPr>
            <p:ph idx="1"/>
          </p:nvPr>
        </p:nvSpPr>
        <p:spPr>
          <a:xfrm>
            <a:off x="713324" y="1990799"/>
            <a:ext cx="10788676" cy="4301280"/>
          </a:xfrm>
        </p:spPr>
        <p:txBody>
          <a:bodyPr>
            <a:normAutofit fontScale="55000" lnSpcReduction="20000"/>
          </a:bodyPr>
          <a:lstStyle/>
          <a:p>
            <a:pPr>
              <a:lnSpc>
                <a:spcPct val="120000"/>
              </a:lnSpc>
            </a:pPr>
            <a:r>
              <a:rPr lang="en-US" b="1" dirty="0">
                <a:effectLst>
                  <a:outerShdw sx="0" sy="0">
                    <a:srgbClr val="000000"/>
                  </a:outerShdw>
                </a:effectLst>
              </a:rPr>
              <a:t>Facilitate Business Change</a:t>
            </a:r>
            <a:r>
              <a:rPr lang="en-US" dirty="0">
                <a:effectLst>
                  <a:outerShdw sx="0" sy="0">
                    <a:srgbClr val="000000"/>
                  </a:outerShdw>
                </a:effectLst>
              </a:rPr>
              <a:t> – Changes to the business in minimum time, with minimum cost, minimum disruption, and minimum risk of failure. (“Change” includes market change, regulatory change, technology change, labor market change, strategy change, etc.)</a:t>
            </a:r>
            <a:endParaRPr lang="en-CA" dirty="0">
              <a:effectLst>
                <a:outerShdw sx="0" sy="0">
                  <a:srgbClr val="000000"/>
                </a:outerShdw>
              </a:effectLst>
            </a:endParaRPr>
          </a:p>
          <a:p>
            <a:pPr>
              <a:lnSpc>
                <a:spcPct val="120000"/>
              </a:lnSpc>
            </a:pPr>
            <a:r>
              <a:rPr lang="en-US" b="1" dirty="0"/>
              <a:t>Create Value</a:t>
            </a:r>
            <a:r>
              <a:rPr lang="en-US" dirty="0"/>
              <a:t> – Value for Customers, Shareholders, Community, Posterity, etc.</a:t>
            </a:r>
            <a:endParaRPr lang="en-CA" dirty="0"/>
          </a:p>
          <a:p>
            <a:pPr>
              <a:lnSpc>
                <a:spcPct val="120000"/>
              </a:lnSpc>
            </a:pPr>
            <a:r>
              <a:rPr lang="en-US" b="1" dirty="0"/>
              <a:t>Implement Business Strategies</a:t>
            </a:r>
            <a:r>
              <a:rPr lang="en-US" dirty="0"/>
              <a:t> – Ensure Business Operations Implement the Business’ Strategic Intentions</a:t>
            </a:r>
            <a:endParaRPr lang="en-CA" dirty="0"/>
          </a:p>
          <a:p>
            <a:pPr>
              <a:lnSpc>
                <a:spcPct val="120000"/>
              </a:lnSpc>
            </a:pPr>
            <a:r>
              <a:rPr lang="en-US" b="1" dirty="0"/>
              <a:t>Provide Security </a:t>
            </a:r>
            <a:r>
              <a:rPr lang="en-US" dirty="0"/>
              <a:t>– Physical and Cyber Security for People and Property</a:t>
            </a:r>
            <a:endParaRPr lang="en-CA" dirty="0"/>
          </a:p>
          <a:p>
            <a:pPr>
              <a:lnSpc>
                <a:spcPct val="120000"/>
              </a:lnSpc>
            </a:pPr>
            <a:r>
              <a:rPr lang="en-US" b="1" dirty="0"/>
              <a:t>Assure Sustainability</a:t>
            </a:r>
            <a:r>
              <a:rPr lang="en-US" dirty="0"/>
              <a:t> – Sustainability in the Context of Business Ecosystem Changes</a:t>
            </a:r>
            <a:endParaRPr lang="en-CA" dirty="0"/>
          </a:p>
          <a:p>
            <a:pPr>
              <a:lnSpc>
                <a:spcPct val="120000"/>
              </a:lnSpc>
            </a:pPr>
            <a:r>
              <a:rPr lang="en-US" b="1" dirty="0"/>
              <a:t>Manage Business Risk</a:t>
            </a:r>
            <a:r>
              <a:rPr lang="en-US" dirty="0"/>
              <a:t> – Risk of Loss of Money, Customers, Assets, Good Will, Credit, Compliance, etc.</a:t>
            </a:r>
            <a:endParaRPr lang="en-CA" dirty="0"/>
          </a:p>
          <a:p>
            <a:pPr>
              <a:lnSpc>
                <a:spcPct val="120000"/>
              </a:lnSpc>
            </a:pPr>
            <a:r>
              <a:rPr lang="en-US" b="1" dirty="0"/>
              <a:t>Encourage Appropriate Innovation or Control </a:t>
            </a:r>
            <a:r>
              <a:rPr lang="en-US" dirty="0"/>
              <a:t>– Balance Disruption vs. Optimization </a:t>
            </a:r>
            <a:endParaRPr lang="en-CA" dirty="0"/>
          </a:p>
          <a:p>
            <a:pPr>
              <a:lnSpc>
                <a:spcPct val="120000"/>
              </a:lnSpc>
            </a:pPr>
            <a:r>
              <a:rPr lang="en-US" b="1" dirty="0"/>
              <a:t>Enable Collaboration</a:t>
            </a:r>
            <a:r>
              <a:rPr lang="en-US" dirty="0"/>
              <a:t> – Collaboration Internally Within the Business as well as Externally with Other Businesses</a:t>
            </a:r>
            <a:endParaRPr lang="en-CA" dirty="0"/>
          </a:p>
          <a:p>
            <a:pPr>
              <a:lnSpc>
                <a:spcPct val="120000"/>
              </a:lnSpc>
            </a:pPr>
            <a:r>
              <a:rPr lang="en-US" b="1" dirty="0"/>
              <a:t>Optimize Resources</a:t>
            </a:r>
            <a:r>
              <a:rPr lang="en-US" dirty="0"/>
              <a:t> – Identify/Qualify Investment Alternatives and Maximize Resource Utilization through Sharing and Reuse</a:t>
            </a:r>
            <a:endParaRPr lang="en-CA" dirty="0"/>
          </a:p>
          <a:p>
            <a:pPr>
              <a:lnSpc>
                <a:spcPct val="120000"/>
              </a:lnSpc>
            </a:pPr>
            <a:r>
              <a:rPr lang="en-US" b="1" dirty="0"/>
              <a:t>Manage Knowledge</a:t>
            </a:r>
            <a:r>
              <a:rPr lang="en-US" dirty="0"/>
              <a:t> – Manage Business Knowledge for Knowledge Advantage</a:t>
            </a:r>
            <a:endParaRPr lang="en-CA" dirty="0"/>
          </a:p>
          <a:p>
            <a:pPr>
              <a:lnSpc>
                <a:spcPct val="120000"/>
              </a:lnSpc>
            </a:pPr>
            <a:endParaRPr lang="en-CA" dirty="0"/>
          </a:p>
          <a:p>
            <a:pPr>
              <a:lnSpc>
                <a:spcPct val="120000"/>
              </a:lnSpc>
            </a:pPr>
            <a:endParaRPr lang="en-CA" dirty="0"/>
          </a:p>
        </p:txBody>
      </p:sp>
      <p:sp>
        <p:nvSpPr>
          <p:cNvPr id="6" name="Rectangle 5"/>
          <p:cNvSpPr/>
          <p:nvPr/>
        </p:nvSpPr>
        <p:spPr>
          <a:xfrm>
            <a:off x="7405805" y="6563116"/>
            <a:ext cx="3736920" cy="261610"/>
          </a:xfrm>
          <a:prstGeom prst="rect">
            <a:avLst/>
          </a:prstGeom>
        </p:spPr>
        <p:txBody>
          <a:bodyPr wrap="none">
            <a:spAutoFit/>
          </a:bodyPr>
          <a:lstStyle/>
          <a:p>
            <a:r>
              <a:rPr lang="en-US" sz="1100" dirty="0"/>
              <a:t>© Roger T. Burlton, Ronald G. Ross &amp; John A. Zachman</a:t>
            </a:r>
            <a:endParaRPr lang="en-CA" sz="1100" dirty="0"/>
          </a:p>
        </p:txBody>
      </p:sp>
    </p:spTree>
    <p:extLst>
      <p:ext uri="{BB962C8B-B14F-4D97-AF65-F5344CB8AC3E}">
        <p14:creationId xmlns:p14="http://schemas.microsoft.com/office/powerpoint/2010/main" val="423557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819" y="208599"/>
            <a:ext cx="8153400" cy="762000"/>
          </a:xfrm>
          <a:extLst/>
        </p:spPr>
        <p:txBody>
          <a:bodyPr vert="horz" lIns="91440" tIns="45720" rIns="91440" bIns="45720" rtlCol="0" anchor="ctr">
            <a:noAutofit/>
          </a:bodyPr>
          <a:lstStyle/>
          <a:p>
            <a:pPr>
              <a:spcBef>
                <a:spcPts val="1000"/>
              </a:spcBef>
              <a:buFont typeface="Arial" panose="020B0604020202020204" pitchFamily="34" charset="0"/>
            </a:pPr>
            <a:r>
              <a:rPr lang="en-CA" sz="2800" dirty="0">
                <a:latin typeface="Arial Narrow" panose="020B0606020202030204" pitchFamily="34" charset="0"/>
              </a:rPr>
              <a:t>Strategic Requirements: Assess STEEPL Factors</a:t>
            </a:r>
          </a:p>
        </p:txBody>
      </p:sp>
      <p:sp>
        <p:nvSpPr>
          <p:cNvPr id="6" name="Text Placeholder 2"/>
          <p:cNvSpPr txBox="1">
            <a:spLocks/>
          </p:cNvSpPr>
          <p:nvPr/>
        </p:nvSpPr>
        <p:spPr>
          <a:xfrm>
            <a:off x="2219162" y="1088740"/>
            <a:ext cx="7543799" cy="189855"/>
          </a:xfrm>
          <a:prstGeom prst="rect">
            <a:avLst/>
          </a:prstGeom>
        </p:spPr>
        <p:txBody>
          <a:bodyPr/>
          <a:lstStyle>
            <a:lvl1pPr indent="0" algn="ctr">
              <a:lnSpc>
                <a:spcPct val="90000"/>
              </a:lnSpc>
              <a:spcBef>
                <a:spcPts val="1000"/>
              </a:spcBef>
              <a:buFont typeface="Arial" panose="020B0604020202020204" pitchFamily="34" charset="0"/>
              <a:buNone/>
              <a:defRPr sz="1600" b="0">
                <a:solidFill>
                  <a:srgbClr val="FF6400"/>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CA" sz="1800" dirty="0"/>
              <a:t>How should we deal with the external factors? What are the risks?</a:t>
            </a:r>
          </a:p>
        </p:txBody>
      </p:sp>
      <p:pic>
        <p:nvPicPr>
          <p:cNvPr id="7" name="Picture 10"/>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6661" y="2226591"/>
            <a:ext cx="833315" cy="1069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371"/>
          <p:cNvGrpSpPr>
            <a:grpSpLocks/>
          </p:cNvGrpSpPr>
          <p:nvPr/>
        </p:nvGrpSpPr>
        <p:grpSpPr bwMode="auto">
          <a:xfrm>
            <a:off x="6020153" y="3296245"/>
            <a:ext cx="834431" cy="1059010"/>
            <a:chOff x="4111" y="1971"/>
            <a:chExt cx="748" cy="995"/>
          </a:xfrm>
        </p:grpSpPr>
        <p:sp>
          <p:nvSpPr>
            <p:cNvPr id="9" name="Freeform 11"/>
            <p:cNvSpPr>
              <a:spLocks/>
            </p:cNvSpPr>
            <p:nvPr/>
          </p:nvSpPr>
          <p:spPr bwMode="auto">
            <a:xfrm>
              <a:off x="4111" y="1971"/>
              <a:ext cx="748" cy="749"/>
            </a:xfrm>
            <a:custGeom>
              <a:avLst/>
              <a:gdLst>
                <a:gd name="T0" fmla="*/ 412 w 748"/>
                <a:gd name="T1" fmla="*/ 747 h 749"/>
                <a:gd name="T2" fmla="*/ 466 w 748"/>
                <a:gd name="T3" fmla="*/ 737 h 749"/>
                <a:gd name="T4" fmla="*/ 519 w 748"/>
                <a:gd name="T5" fmla="*/ 719 h 749"/>
                <a:gd name="T6" fmla="*/ 567 w 748"/>
                <a:gd name="T7" fmla="*/ 695 h 749"/>
                <a:gd name="T8" fmla="*/ 611 w 748"/>
                <a:gd name="T9" fmla="*/ 663 h 749"/>
                <a:gd name="T10" fmla="*/ 650 w 748"/>
                <a:gd name="T11" fmla="*/ 626 h 749"/>
                <a:gd name="T12" fmla="*/ 683 w 748"/>
                <a:gd name="T13" fmla="*/ 584 h 749"/>
                <a:gd name="T14" fmla="*/ 710 w 748"/>
                <a:gd name="T15" fmla="*/ 537 h 749"/>
                <a:gd name="T16" fmla="*/ 730 w 748"/>
                <a:gd name="T17" fmla="*/ 486 h 749"/>
                <a:gd name="T18" fmla="*/ 743 w 748"/>
                <a:gd name="T19" fmla="*/ 431 h 749"/>
                <a:gd name="T20" fmla="*/ 747 w 748"/>
                <a:gd name="T21" fmla="*/ 374 h 749"/>
                <a:gd name="T22" fmla="*/ 743 w 748"/>
                <a:gd name="T23" fmla="*/ 317 h 749"/>
                <a:gd name="T24" fmla="*/ 730 w 748"/>
                <a:gd name="T25" fmla="*/ 263 h 749"/>
                <a:gd name="T26" fmla="*/ 710 w 748"/>
                <a:gd name="T27" fmla="*/ 212 h 749"/>
                <a:gd name="T28" fmla="*/ 683 w 748"/>
                <a:gd name="T29" fmla="*/ 165 h 749"/>
                <a:gd name="T30" fmla="*/ 650 w 748"/>
                <a:gd name="T31" fmla="*/ 122 h 749"/>
                <a:gd name="T32" fmla="*/ 611 w 748"/>
                <a:gd name="T33" fmla="*/ 85 h 749"/>
                <a:gd name="T34" fmla="*/ 567 w 748"/>
                <a:gd name="T35" fmla="*/ 54 h 749"/>
                <a:gd name="T36" fmla="*/ 519 w 748"/>
                <a:gd name="T37" fmla="*/ 29 h 749"/>
                <a:gd name="T38" fmla="*/ 466 w 748"/>
                <a:gd name="T39" fmla="*/ 12 h 749"/>
                <a:gd name="T40" fmla="*/ 412 w 748"/>
                <a:gd name="T41" fmla="*/ 2 h 749"/>
                <a:gd name="T42" fmla="*/ 354 w 748"/>
                <a:gd name="T43" fmla="*/ 0 h 749"/>
                <a:gd name="T44" fmla="*/ 299 w 748"/>
                <a:gd name="T45" fmla="*/ 8 h 749"/>
                <a:gd name="T46" fmla="*/ 245 w 748"/>
                <a:gd name="T47" fmla="*/ 22 h 749"/>
                <a:gd name="T48" fmla="*/ 196 w 748"/>
                <a:gd name="T49" fmla="*/ 45 h 749"/>
                <a:gd name="T50" fmla="*/ 150 w 748"/>
                <a:gd name="T51" fmla="*/ 74 h 749"/>
                <a:gd name="T52" fmla="*/ 110 w 748"/>
                <a:gd name="T53" fmla="*/ 110 h 749"/>
                <a:gd name="T54" fmla="*/ 74 w 748"/>
                <a:gd name="T55" fmla="*/ 150 h 749"/>
                <a:gd name="T56" fmla="*/ 45 w 748"/>
                <a:gd name="T57" fmla="*/ 196 h 749"/>
                <a:gd name="T58" fmla="*/ 22 w 748"/>
                <a:gd name="T59" fmla="*/ 245 h 749"/>
                <a:gd name="T60" fmla="*/ 8 w 748"/>
                <a:gd name="T61" fmla="*/ 299 h 749"/>
                <a:gd name="T62" fmla="*/ 0 w 748"/>
                <a:gd name="T63" fmla="*/ 355 h 749"/>
                <a:gd name="T64" fmla="*/ 2 w 748"/>
                <a:gd name="T65" fmla="*/ 412 h 749"/>
                <a:gd name="T66" fmla="*/ 12 w 748"/>
                <a:gd name="T67" fmla="*/ 468 h 749"/>
                <a:gd name="T68" fmla="*/ 29 w 748"/>
                <a:gd name="T69" fmla="*/ 520 h 749"/>
                <a:gd name="T70" fmla="*/ 54 w 748"/>
                <a:gd name="T71" fmla="*/ 568 h 749"/>
                <a:gd name="T72" fmla="*/ 85 w 748"/>
                <a:gd name="T73" fmla="*/ 613 h 749"/>
                <a:gd name="T74" fmla="*/ 122 w 748"/>
                <a:gd name="T75" fmla="*/ 652 h 749"/>
                <a:gd name="T76" fmla="*/ 164 w 748"/>
                <a:gd name="T77" fmla="*/ 685 h 749"/>
                <a:gd name="T78" fmla="*/ 211 w 748"/>
                <a:gd name="T79" fmla="*/ 711 h 749"/>
                <a:gd name="T80" fmla="*/ 263 w 748"/>
                <a:gd name="T81" fmla="*/ 732 h 749"/>
                <a:gd name="T82" fmla="*/ 316 w 748"/>
                <a:gd name="T83" fmla="*/ 744 h 749"/>
                <a:gd name="T84" fmla="*/ 374 w 748"/>
                <a:gd name="T85" fmla="*/ 748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8" h="749">
                  <a:moveTo>
                    <a:pt x="374" y="748"/>
                  </a:moveTo>
                  <a:lnTo>
                    <a:pt x="393" y="748"/>
                  </a:lnTo>
                  <a:lnTo>
                    <a:pt x="412" y="747"/>
                  </a:lnTo>
                  <a:lnTo>
                    <a:pt x="431" y="744"/>
                  </a:lnTo>
                  <a:lnTo>
                    <a:pt x="448" y="742"/>
                  </a:lnTo>
                  <a:lnTo>
                    <a:pt x="466" y="737"/>
                  </a:lnTo>
                  <a:lnTo>
                    <a:pt x="484" y="732"/>
                  </a:lnTo>
                  <a:lnTo>
                    <a:pt x="502" y="726"/>
                  </a:lnTo>
                  <a:lnTo>
                    <a:pt x="519" y="719"/>
                  </a:lnTo>
                  <a:lnTo>
                    <a:pt x="536" y="711"/>
                  </a:lnTo>
                  <a:lnTo>
                    <a:pt x="551" y="704"/>
                  </a:lnTo>
                  <a:lnTo>
                    <a:pt x="567" y="695"/>
                  </a:lnTo>
                  <a:lnTo>
                    <a:pt x="583" y="685"/>
                  </a:lnTo>
                  <a:lnTo>
                    <a:pt x="597" y="674"/>
                  </a:lnTo>
                  <a:lnTo>
                    <a:pt x="611" y="663"/>
                  </a:lnTo>
                  <a:lnTo>
                    <a:pt x="625" y="652"/>
                  </a:lnTo>
                  <a:lnTo>
                    <a:pt x="637" y="639"/>
                  </a:lnTo>
                  <a:lnTo>
                    <a:pt x="650" y="626"/>
                  </a:lnTo>
                  <a:lnTo>
                    <a:pt x="662" y="613"/>
                  </a:lnTo>
                  <a:lnTo>
                    <a:pt x="673" y="598"/>
                  </a:lnTo>
                  <a:lnTo>
                    <a:pt x="683" y="584"/>
                  </a:lnTo>
                  <a:lnTo>
                    <a:pt x="693" y="568"/>
                  </a:lnTo>
                  <a:lnTo>
                    <a:pt x="702" y="552"/>
                  </a:lnTo>
                  <a:lnTo>
                    <a:pt x="710" y="537"/>
                  </a:lnTo>
                  <a:lnTo>
                    <a:pt x="718" y="520"/>
                  </a:lnTo>
                  <a:lnTo>
                    <a:pt x="725" y="503"/>
                  </a:lnTo>
                  <a:lnTo>
                    <a:pt x="730" y="486"/>
                  </a:lnTo>
                  <a:lnTo>
                    <a:pt x="735" y="468"/>
                  </a:lnTo>
                  <a:lnTo>
                    <a:pt x="739" y="450"/>
                  </a:lnTo>
                  <a:lnTo>
                    <a:pt x="743" y="431"/>
                  </a:lnTo>
                  <a:lnTo>
                    <a:pt x="745" y="412"/>
                  </a:lnTo>
                  <a:lnTo>
                    <a:pt x="747" y="393"/>
                  </a:lnTo>
                  <a:lnTo>
                    <a:pt x="747" y="374"/>
                  </a:lnTo>
                  <a:lnTo>
                    <a:pt x="747" y="355"/>
                  </a:lnTo>
                  <a:lnTo>
                    <a:pt x="745" y="336"/>
                  </a:lnTo>
                  <a:lnTo>
                    <a:pt x="743" y="317"/>
                  </a:lnTo>
                  <a:lnTo>
                    <a:pt x="739" y="299"/>
                  </a:lnTo>
                  <a:lnTo>
                    <a:pt x="735" y="281"/>
                  </a:lnTo>
                  <a:lnTo>
                    <a:pt x="730" y="263"/>
                  </a:lnTo>
                  <a:lnTo>
                    <a:pt x="725" y="245"/>
                  </a:lnTo>
                  <a:lnTo>
                    <a:pt x="718" y="229"/>
                  </a:lnTo>
                  <a:lnTo>
                    <a:pt x="710" y="212"/>
                  </a:lnTo>
                  <a:lnTo>
                    <a:pt x="702" y="196"/>
                  </a:lnTo>
                  <a:lnTo>
                    <a:pt x="693" y="180"/>
                  </a:lnTo>
                  <a:lnTo>
                    <a:pt x="683" y="165"/>
                  </a:lnTo>
                  <a:lnTo>
                    <a:pt x="673" y="150"/>
                  </a:lnTo>
                  <a:lnTo>
                    <a:pt x="662" y="137"/>
                  </a:lnTo>
                  <a:lnTo>
                    <a:pt x="650" y="122"/>
                  </a:lnTo>
                  <a:lnTo>
                    <a:pt x="637" y="110"/>
                  </a:lnTo>
                  <a:lnTo>
                    <a:pt x="625" y="97"/>
                  </a:lnTo>
                  <a:lnTo>
                    <a:pt x="611" y="85"/>
                  </a:lnTo>
                  <a:lnTo>
                    <a:pt x="597" y="74"/>
                  </a:lnTo>
                  <a:lnTo>
                    <a:pt x="583" y="64"/>
                  </a:lnTo>
                  <a:lnTo>
                    <a:pt x="567" y="54"/>
                  </a:lnTo>
                  <a:lnTo>
                    <a:pt x="551" y="45"/>
                  </a:lnTo>
                  <a:lnTo>
                    <a:pt x="536" y="37"/>
                  </a:lnTo>
                  <a:lnTo>
                    <a:pt x="519" y="29"/>
                  </a:lnTo>
                  <a:lnTo>
                    <a:pt x="502" y="22"/>
                  </a:lnTo>
                  <a:lnTo>
                    <a:pt x="484" y="17"/>
                  </a:lnTo>
                  <a:lnTo>
                    <a:pt x="466" y="12"/>
                  </a:lnTo>
                  <a:lnTo>
                    <a:pt x="448" y="8"/>
                  </a:lnTo>
                  <a:lnTo>
                    <a:pt x="431" y="4"/>
                  </a:lnTo>
                  <a:lnTo>
                    <a:pt x="412" y="2"/>
                  </a:lnTo>
                  <a:lnTo>
                    <a:pt x="393" y="0"/>
                  </a:lnTo>
                  <a:lnTo>
                    <a:pt x="374" y="0"/>
                  </a:lnTo>
                  <a:lnTo>
                    <a:pt x="354" y="0"/>
                  </a:lnTo>
                  <a:lnTo>
                    <a:pt x="335" y="2"/>
                  </a:lnTo>
                  <a:lnTo>
                    <a:pt x="316" y="4"/>
                  </a:lnTo>
                  <a:lnTo>
                    <a:pt x="299" y="8"/>
                  </a:lnTo>
                  <a:lnTo>
                    <a:pt x="281" y="12"/>
                  </a:lnTo>
                  <a:lnTo>
                    <a:pt x="263" y="17"/>
                  </a:lnTo>
                  <a:lnTo>
                    <a:pt x="245" y="22"/>
                  </a:lnTo>
                  <a:lnTo>
                    <a:pt x="228" y="29"/>
                  </a:lnTo>
                  <a:lnTo>
                    <a:pt x="211" y="37"/>
                  </a:lnTo>
                  <a:lnTo>
                    <a:pt x="196" y="45"/>
                  </a:lnTo>
                  <a:lnTo>
                    <a:pt x="180" y="54"/>
                  </a:lnTo>
                  <a:lnTo>
                    <a:pt x="164" y="64"/>
                  </a:lnTo>
                  <a:lnTo>
                    <a:pt x="150" y="74"/>
                  </a:lnTo>
                  <a:lnTo>
                    <a:pt x="136" y="85"/>
                  </a:lnTo>
                  <a:lnTo>
                    <a:pt x="122" y="97"/>
                  </a:lnTo>
                  <a:lnTo>
                    <a:pt x="110" y="110"/>
                  </a:lnTo>
                  <a:lnTo>
                    <a:pt x="97" y="122"/>
                  </a:lnTo>
                  <a:lnTo>
                    <a:pt x="85" y="137"/>
                  </a:lnTo>
                  <a:lnTo>
                    <a:pt x="74" y="150"/>
                  </a:lnTo>
                  <a:lnTo>
                    <a:pt x="64" y="165"/>
                  </a:lnTo>
                  <a:lnTo>
                    <a:pt x="54" y="180"/>
                  </a:lnTo>
                  <a:lnTo>
                    <a:pt x="45" y="196"/>
                  </a:lnTo>
                  <a:lnTo>
                    <a:pt x="37" y="212"/>
                  </a:lnTo>
                  <a:lnTo>
                    <a:pt x="29" y="229"/>
                  </a:lnTo>
                  <a:lnTo>
                    <a:pt x="22" y="245"/>
                  </a:lnTo>
                  <a:lnTo>
                    <a:pt x="17" y="263"/>
                  </a:lnTo>
                  <a:lnTo>
                    <a:pt x="12" y="281"/>
                  </a:lnTo>
                  <a:lnTo>
                    <a:pt x="8" y="299"/>
                  </a:lnTo>
                  <a:lnTo>
                    <a:pt x="4" y="317"/>
                  </a:lnTo>
                  <a:lnTo>
                    <a:pt x="2" y="336"/>
                  </a:lnTo>
                  <a:lnTo>
                    <a:pt x="0" y="355"/>
                  </a:lnTo>
                  <a:lnTo>
                    <a:pt x="0" y="374"/>
                  </a:lnTo>
                  <a:lnTo>
                    <a:pt x="0" y="393"/>
                  </a:lnTo>
                  <a:lnTo>
                    <a:pt x="2" y="412"/>
                  </a:lnTo>
                  <a:lnTo>
                    <a:pt x="4" y="431"/>
                  </a:lnTo>
                  <a:lnTo>
                    <a:pt x="8" y="450"/>
                  </a:lnTo>
                  <a:lnTo>
                    <a:pt x="12" y="468"/>
                  </a:lnTo>
                  <a:lnTo>
                    <a:pt x="17" y="486"/>
                  </a:lnTo>
                  <a:lnTo>
                    <a:pt x="22" y="503"/>
                  </a:lnTo>
                  <a:lnTo>
                    <a:pt x="29" y="520"/>
                  </a:lnTo>
                  <a:lnTo>
                    <a:pt x="37" y="537"/>
                  </a:lnTo>
                  <a:lnTo>
                    <a:pt x="45" y="552"/>
                  </a:lnTo>
                  <a:lnTo>
                    <a:pt x="54" y="568"/>
                  </a:lnTo>
                  <a:lnTo>
                    <a:pt x="64" y="584"/>
                  </a:lnTo>
                  <a:lnTo>
                    <a:pt x="74" y="598"/>
                  </a:lnTo>
                  <a:lnTo>
                    <a:pt x="85" y="613"/>
                  </a:lnTo>
                  <a:lnTo>
                    <a:pt x="97" y="626"/>
                  </a:lnTo>
                  <a:lnTo>
                    <a:pt x="110" y="639"/>
                  </a:lnTo>
                  <a:lnTo>
                    <a:pt x="122" y="652"/>
                  </a:lnTo>
                  <a:lnTo>
                    <a:pt x="136" y="663"/>
                  </a:lnTo>
                  <a:lnTo>
                    <a:pt x="150" y="674"/>
                  </a:lnTo>
                  <a:lnTo>
                    <a:pt x="164" y="685"/>
                  </a:lnTo>
                  <a:lnTo>
                    <a:pt x="180" y="695"/>
                  </a:lnTo>
                  <a:lnTo>
                    <a:pt x="196" y="704"/>
                  </a:lnTo>
                  <a:lnTo>
                    <a:pt x="211" y="711"/>
                  </a:lnTo>
                  <a:lnTo>
                    <a:pt x="228" y="719"/>
                  </a:lnTo>
                  <a:lnTo>
                    <a:pt x="245" y="726"/>
                  </a:lnTo>
                  <a:lnTo>
                    <a:pt x="263" y="732"/>
                  </a:lnTo>
                  <a:lnTo>
                    <a:pt x="281" y="737"/>
                  </a:lnTo>
                  <a:lnTo>
                    <a:pt x="299" y="742"/>
                  </a:lnTo>
                  <a:lnTo>
                    <a:pt x="316" y="744"/>
                  </a:lnTo>
                  <a:lnTo>
                    <a:pt x="335" y="747"/>
                  </a:lnTo>
                  <a:lnTo>
                    <a:pt x="354" y="748"/>
                  </a:lnTo>
                  <a:lnTo>
                    <a:pt x="374" y="748"/>
                  </a:lnTo>
                </a:path>
              </a:pathLst>
            </a:custGeom>
            <a:solidFill>
              <a:srgbClr val="CBE5E5"/>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 name="Freeform 12"/>
            <p:cNvSpPr>
              <a:spLocks/>
            </p:cNvSpPr>
            <p:nvPr/>
          </p:nvSpPr>
          <p:spPr bwMode="auto">
            <a:xfrm>
              <a:off x="4111" y="1971"/>
              <a:ext cx="748" cy="749"/>
            </a:xfrm>
            <a:custGeom>
              <a:avLst/>
              <a:gdLst>
                <a:gd name="T0" fmla="*/ 412 w 748"/>
                <a:gd name="T1" fmla="*/ 747 h 749"/>
                <a:gd name="T2" fmla="*/ 466 w 748"/>
                <a:gd name="T3" fmla="*/ 737 h 749"/>
                <a:gd name="T4" fmla="*/ 519 w 748"/>
                <a:gd name="T5" fmla="*/ 719 h 749"/>
                <a:gd name="T6" fmla="*/ 567 w 748"/>
                <a:gd name="T7" fmla="*/ 695 h 749"/>
                <a:gd name="T8" fmla="*/ 611 w 748"/>
                <a:gd name="T9" fmla="*/ 663 h 749"/>
                <a:gd name="T10" fmla="*/ 650 w 748"/>
                <a:gd name="T11" fmla="*/ 626 h 749"/>
                <a:gd name="T12" fmla="*/ 683 w 748"/>
                <a:gd name="T13" fmla="*/ 584 h 749"/>
                <a:gd name="T14" fmla="*/ 710 w 748"/>
                <a:gd name="T15" fmla="*/ 537 h 749"/>
                <a:gd name="T16" fmla="*/ 730 w 748"/>
                <a:gd name="T17" fmla="*/ 486 h 749"/>
                <a:gd name="T18" fmla="*/ 743 w 748"/>
                <a:gd name="T19" fmla="*/ 431 h 749"/>
                <a:gd name="T20" fmla="*/ 747 w 748"/>
                <a:gd name="T21" fmla="*/ 374 h 749"/>
                <a:gd name="T22" fmla="*/ 743 w 748"/>
                <a:gd name="T23" fmla="*/ 317 h 749"/>
                <a:gd name="T24" fmla="*/ 730 w 748"/>
                <a:gd name="T25" fmla="*/ 263 h 749"/>
                <a:gd name="T26" fmla="*/ 710 w 748"/>
                <a:gd name="T27" fmla="*/ 212 h 749"/>
                <a:gd name="T28" fmla="*/ 683 w 748"/>
                <a:gd name="T29" fmla="*/ 165 h 749"/>
                <a:gd name="T30" fmla="*/ 650 w 748"/>
                <a:gd name="T31" fmla="*/ 122 h 749"/>
                <a:gd name="T32" fmla="*/ 611 w 748"/>
                <a:gd name="T33" fmla="*/ 85 h 749"/>
                <a:gd name="T34" fmla="*/ 567 w 748"/>
                <a:gd name="T35" fmla="*/ 54 h 749"/>
                <a:gd name="T36" fmla="*/ 519 w 748"/>
                <a:gd name="T37" fmla="*/ 29 h 749"/>
                <a:gd name="T38" fmla="*/ 466 w 748"/>
                <a:gd name="T39" fmla="*/ 12 h 749"/>
                <a:gd name="T40" fmla="*/ 412 w 748"/>
                <a:gd name="T41" fmla="*/ 2 h 749"/>
                <a:gd name="T42" fmla="*/ 354 w 748"/>
                <a:gd name="T43" fmla="*/ 0 h 749"/>
                <a:gd name="T44" fmla="*/ 299 w 748"/>
                <a:gd name="T45" fmla="*/ 8 h 749"/>
                <a:gd name="T46" fmla="*/ 245 w 748"/>
                <a:gd name="T47" fmla="*/ 22 h 749"/>
                <a:gd name="T48" fmla="*/ 196 w 748"/>
                <a:gd name="T49" fmla="*/ 45 h 749"/>
                <a:gd name="T50" fmla="*/ 150 w 748"/>
                <a:gd name="T51" fmla="*/ 74 h 749"/>
                <a:gd name="T52" fmla="*/ 110 w 748"/>
                <a:gd name="T53" fmla="*/ 110 h 749"/>
                <a:gd name="T54" fmla="*/ 74 w 748"/>
                <a:gd name="T55" fmla="*/ 150 h 749"/>
                <a:gd name="T56" fmla="*/ 45 w 748"/>
                <a:gd name="T57" fmla="*/ 196 h 749"/>
                <a:gd name="T58" fmla="*/ 22 w 748"/>
                <a:gd name="T59" fmla="*/ 245 h 749"/>
                <a:gd name="T60" fmla="*/ 8 w 748"/>
                <a:gd name="T61" fmla="*/ 299 h 749"/>
                <a:gd name="T62" fmla="*/ 0 w 748"/>
                <a:gd name="T63" fmla="*/ 355 h 749"/>
                <a:gd name="T64" fmla="*/ 2 w 748"/>
                <a:gd name="T65" fmla="*/ 412 h 749"/>
                <a:gd name="T66" fmla="*/ 12 w 748"/>
                <a:gd name="T67" fmla="*/ 468 h 749"/>
                <a:gd name="T68" fmla="*/ 29 w 748"/>
                <a:gd name="T69" fmla="*/ 520 h 749"/>
                <a:gd name="T70" fmla="*/ 54 w 748"/>
                <a:gd name="T71" fmla="*/ 568 h 749"/>
                <a:gd name="T72" fmla="*/ 85 w 748"/>
                <a:gd name="T73" fmla="*/ 613 h 749"/>
                <a:gd name="T74" fmla="*/ 122 w 748"/>
                <a:gd name="T75" fmla="*/ 652 h 749"/>
                <a:gd name="T76" fmla="*/ 164 w 748"/>
                <a:gd name="T77" fmla="*/ 685 h 749"/>
                <a:gd name="T78" fmla="*/ 211 w 748"/>
                <a:gd name="T79" fmla="*/ 711 h 749"/>
                <a:gd name="T80" fmla="*/ 263 w 748"/>
                <a:gd name="T81" fmla="*/ 732 h 749"/>
                <a:gd name="T82" fmla="*/ 316 w 748"/>
                <a:gd name="T83" fmla="*/ 744 h 749"/>
                <a:gd name="T84" fmla="*/ 374 w 748"/>
                <a:gd name="T85" fmla="*/ 748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8" h="749">
                  <a:moveTo>
                    <a:pt x="374" y="748"/>
                  </a:moveTo>
                  <a:lnTo>
                    <a:pt x="393" y="748"/>
                  </a:lnTo>
                  <a:lnTo>
                    <a:pt x="412" y="747"/>
                  </a:lnTo>
                  <a:lnTo>
                    <a:pt x="431" y="744"/>
                  </a:lnTo>
                  <a:lnTo>
                    <a:pt x="448" y="742"/>
                  </a:lnTo>
                  <a:lnTo>
                    <a:pt x="466" y="737"/>
                  </a:lnTo>
                  <a:lnTo>
                    <a:pt x="484" y="732"/>
                  </a:lnTo>
                  <a:lnTo>
                    <a:pt x="502" y="726"/>
                  </a:lnTo>
                  <a:lnTo>
                    <a:pt x="519" y="719"/>
                  </a:lnTo>
                  <a:lnTo>
                    <a:pt x="536" y="711"/>
                  </a:lnTo>
                  <a:lnTo>
                    <a:pt x="551" y="704"/>
                  </a:lnTo>
                  <a:lnTo>
                    <a:pt x="567" y="695"/>
                  </a:lnTo>
                  <a:lnTo>
                    <a:pt x="583" y="685"/>
                  </a:lnTo>
                  <a:lnTo>
                    <a:pt x="597" y="674"/>
                  </a:lnTo>
                  <a:lnTo>
                    <a:pt x="611" y="663"/>
                  </a:lnTo>
                  <a:lnTo>
                    <a:pt x="625" y="652"/>
                  </a:lnTo>
                  <a:lnTo>
                    <a:pt x="637" y="639"/>
                  </a:lnTo>
                  <a:lnTo>
                    <a:pt x="650" y="626"/>
                  </a:lnTo>
                  <a:lnTo>
                    <a:pt x="662" y="613"/>
                  </a:lnTo>
                  <a:lnTo>
                    <a:pt x="673" y="598"/>
                  </a:lnTo>
                  <a:lnTo>
                    <a:pt x="683" y="584"/>
                  </a:lnTo>
                  <a:lnTo>
                    <a:pt x="693" y="568"/>
                  </a:lnTo>
                  <a:lnTo>
                    <a:pt x="702" y="552"/>
                  </a:lnTo>
                  <a:lnTo>
                    <a:pt x="710" y="537"/>
                  </a:lnTo>
                  <a:lnTo>
                    <a:pt x="718" y="520"/>
                  </a:lnTo>
                  <a:lnTo>
                    <a:pt x="725" y="503"/>
                  </a:lnTo>
                  <a:lnTo>
                    <a:pt x="730" y="486"/>
                  </a:lnTo>
                  <a:lnTo>
                    <a:pt x="735" y="468"/>
                  </a:lnTo>
                  <a:lnTo>
                    <a:pt x="739" y="450"/>
                  </a:lnTo>
                  <a:lnTo>
                    <a:pt x="743" y="431"/>
                  </a:lnTo>
                  <a:lnTo>
                    <a:pt x="745" y="412"/>
                  </a:lnTo>
                  <a:lnTo>
                    <a:pt x="747" y="393"/>
                  </a:lnTo>
                  <a:lnTo>
                    <a:pt x="747" y="374"/>
                  </a:lnTo>
                  <a:lnTo>
                    <a:pt x="747" y="355"/>
                  </a:lnTo>
                  <a:lnTo>
                    <a:pt x="745" y="336"/>
                  </a:lnTo>
                  <a:lnTo>
                    <a:pt x="743" y="317"/>
                  </a:lnTo>
                  <a:lnTo>
                    <a:pt x="739" y="299"/>
                  </a:lnTo>
                  <a:lnTo>
                    <a:pt x="735" y="281"/>
                  </a:lnTo>
                  <a:lnTo>
                    <a:pt x="730" y="263"/>
                  </a:lnTo>
                  <a:lnTo>
                    <a:pt x="725" y="245"/>
                  </a:lnTo>
                  <a:lnTo>
                    <a:pt x="718" y="229"/>
                  </a:lnTo>
                  <a:lnTo>
                    <a:pt x="710" y="212"/>
                  </a:lnTo>
                  <a:lnTo>
                    <a:pt x="702" y="196"/>
                  </a:lnTo>
                  <a:lnTo>
                    <a:pt x="693" y="180"/>
                  </a:lnTo>
                  <a:lnTo>
                    <a:pt x="683" y="165"/>
                  </a:lnTo>
                  <a:lnTo>
                    <a:pt x="673" y="150"/>
                  </a:lnTo>
                  <a:lnTo>
                    <a:pt x="662" y="137"/>
                  </a:lnTo>
                  <a:lnTo>
                    <a:pt x="650" y="122"/>
                  </a:lnTo>
                  <a:lnTo>
                    <a:pt x="637" y="110"/>
                  </a:lnTo>
                  <a:lnTo>
                    <a:pt x="625" y="97"/>
                  </a:lnTo>
                  <a:lnTo>
                    <a:pt x="611" y="85"/>
                  </a:lnTo>
                  <a:lnTo>
                    <a:pt x="597" y="74"/>
                  </a:lnTo>
                  <a:lnTo>
                    <a:pt x="583" y="64"/>
                  </a:lnTo>
                  <a:lnTo>
                    <a:pt x="567" y="54"/>
                  </a:lnTo>
                  <a:lnTo>
                    <a:pt x="551" y="45"/>
                  </a:lnTo>
                  <a:lnTo>
                    <a:pt x="536" y="37"/>
                  </a:lnTo>
                  <a:lnTo>
                    <a:pt x="519" y="29"/>
                  </a:lnTo>
                  <a:lnTo>
                    <a:pt x="502" y="22"/>
                  </a:lnTo>
                  <a:lnTo>
                    <a:pt x="484" y="17"/>
                  </a:lnTo>
                  <a:lnTo>
                    <a:pt x="466" y="12"/>
                  </a:lnTo>
                  <a:lnTo>
                    <a:pt x="448" y="8"/>
                  </a:lnTo>
                  <a:lnTo>
                    <a:pt x="431" y="4"/>
                  </a:lnTo>
                  <a:lnTo>
                    <a:pt x="412" y="2"/>
                  </a:lnTo>
                  <a:lnTo>
                    <a:pt x="393" y="0"/>
                  </a:lnTo>
                  <a:lnTo>
                    <a:pt x="374" y="0"/>
                  </a:lnTo>
                  <a:lnTo>
                    <a:pt x="354" y="0"/>
                  </a:lnTo>
                  <a:lnTo>
                    <a:pt x="335" y="2"/>
                  </a:lnTo>
                  <a:lnTo>
                    <a:pt x="316" y="4"/>
                  </a:lnTo>
                  <a:lnTo>
                    <a:pt x="299" y="8"/>
                  </a:lnTo>
                  <a:lnTo>
                    <a:pt x="281" y="12"/>
                  </a:lnTo>
                  <a:lnTo>
                    <a:pt x="263" y="17"/>
                  </a:lnTo>
                  <a:lnTo>
                    <a:pt x="245" y="22"/>
                  </a:lnTo>
                  <a:lnTo>
                    <a:pt x="228" y="29"/>
                  </a:lnTo>
                  <a:lnTo>
                    <a:pt x="211" y="37"/>
                  </a:lnTo>
                  <a:lnTo>
                    <a:pt x="196" y="45"/>
                  </a:lnTo>
                  <a:lnTo>
                    <a:pt x="180" y="54"/>
                  </a:lnTo>
                  <a:lnTo>
                    <a:pt x="164" y="64"/>
                  </a:lnTo>
                  <a:lnTo>
                    <a:pt x="150" y="74"/>
                  </a:lnTo>
                  <a:lnTo>
                    <a:pt x="136" y="85"/>
                  </a:lnTo>
                  <a:lnTo>
                    <a:pt x="122" y="97"/>
                  </a:lnTo>
                  <a:lnTo>
                    <a:pt x="110" y="110"/>
                  </a:lnTo>
                  <a:lnTo>
                    <a:pt x="97" y="122"/>
                  </a:lnTo>
                  <a:lnTo>
                    <a:pt x="85" y="137"/>
                  </a:lnTo>
                  <a:lnTo>
                    <a:pt x="74" y="150"/>
                  </a:lnTo>
                  <a:lnTo>
                    <a:pt x="64" y="165"/>
                  </a:lnTo>
                  <a:lnTo>
                    <a:pt x="54" y="180"/>
                  </a:lnTo>
                  <a:lnTo>
                    <a:pt x="45" y="196"/>
                  </a:lnTo>
                  <a:lnTo>
                    <a:pt x="37" y="212"/>
                  </a:lnTo>
                  <a:lnTo>
                    <a:pt x="29" y="229"/>
                  </a:lnTo>
                  <a:lnTo>
                    <a:pt x="22" y="245"/>
                  </a:lnTo>
                  <a:lnTo>
                    <a:pt x="17" y="263"/>
                  </a:lnTo>
                  <a:lnTo>
                    <a:pt x="12" y="281"/>
                  </a:lnTo>
                  <a:lnTo>
                    <a:pt x="8" y="299"/>
                  </a:lnTo>
                  <a:lnTo>
                    <a:pt x="4" y="317"/>
                  </a:lnTo>
                  <a:lnTo>
                    <a:pt x="2" y="336"/>
                  </a:lnTo>
                  <a:lnTo>
                    <a:pt x="0" y="355"/>
                  </a:lnTo>
                  <a:lnTo>
                    <a:pt x="0" y="374"/>
                  </a:lnTo>
                  <a:lnTo>
                    <a:pt x="0" y="393"/>
                  </a:lnTo>
                  <a:lnTo>
                    <a:pt x="2" y="412"/>
                  </a:lnTo>
                  <a:lnTo>
                    <a:pt x="4" y="431"/>
                  </a:lnTo>
                  <a:lnTo>
                    <a:pt x="8" y="450"/>
                  </a:lnTo>
                  <a:lnTo>
                    <a:pt x="12" y="468"/>
                  </a:lnTo>
                  <a:lnTo>
                    <a:pt x="17" y="486"/>
                  </a:lnTo>
                  <a:lnTo>
                    <a:pt x="22" y="503"/>
                  </a:lnTo>
                  <a:lnTo>
                    <a:pt x="29" y="520"/>
                  </a:lnTo>
                  <a:lnTo>
                    <a:pt x="37" y="537"/>
                  </a:lnTo>
                  <a:lnTo>
                    <a:pt x="45" y="552"/>
                  </a:lnTo>
                  <a:lnTo>
                    <a:pt x="54" y="568"/>
                  </a:lnTo>
                  <a:lnTo>
                    <a:pt x="64" y="584"/>
                  </a:lnTo>
                  <a:lnTo>
                    <a:pt x="74" y="598"/>
                  </a:lnTo>
                  <a:lnTo>
                    <a:pt x="85" y="613"/>
                  </a:lnTo>
                  <a:lnTo>
                    <a:pt x="97" y="626"/>
                  </a:lnTo>
                  <a:lnTo>
                    <a:pt x="110" y="639"/>
                  </a:lnTo>
                  <a:lnTo>
                    <a:pt x="122" y="652"/>
                  </a:lnTo>
                  <a:lnTo>
                    <a:pt x="136" y="663"/>
                  </a:lnTo>
                  <a:lnTo>
                    <a:pt x="150" y="674"/>
                  </a:lnTo>
                  <a:lnTo>
                    <a:pt x="164" y="685"/>
                  </a:lnTo>
                  <a:lnTo>
                    <a:pt x="180" y="695"/>
                  </a:lnTo>
                  <a:lnTo>
                    <a:pt x="196" y="704"/>
                  </a:lnTo>
                  <a:lnTo>
                    <a:pt x="211" y="711"/>
                  </a:lnTo>
                  <a:lnTo>
                    <a:pt x="228" y="719"/>
                  </a:lnTo>
                  <a:lnTo>
                    <a:pt x="245" y="726"/>
                  </a:lnTo>
                  <a:lnTo>
                    <a:pt x="263" y="732"/>
                  </a:lnTo>
                  <a:lnTo>
                    <a:pt x="281" y="737"/>
                  </a:lnTo>
                  <a:lnTo>
                    <a:pt x="299" y="742"/>
                  </a:lnTo>
                  <a:lnTo>
                    <a:pt x="316" y="744"/>
                  </a:lnTo>
                  <a:lnTo>
                    <a:pt x="335" y="747"/>
                  </a:lnTo>
                  <a:lnTo>
                    <a:pt x="354" y="748"/>
                  </a:lnTo>
                  <a:lnTo>
                    <a:pt x="374" y="748"/>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1" name="Freeform 13"/>
            <p:cNvSpPr>
              <a:spLocks/>
            </p:cNvSpPr>
            <p:nvPr/>
          </p:nvSpPr>
          <p:spPr bwMode="auto">
            <a:xfrm>
              <a:off x="4118" y="1975"/>
              <a:ext cx="735" cy="735"/>
            </a:xfrm>
            <a:custGeom>
              <a:avLst/>
              <a:gdLst>
                <a:gd name="T0" fmla="*/ 330 w 735"/>
                <a:gd name="T1" fmla="*/ 732 h 735"/>
                <a:gd name="T2" fmla="*/ 275 w 735"/>
                <a:gd name="T3" fmla="*/ 723 h 735"/>
                <a:gd name="T4" fmla="*/ 223 w 735"/>
                <a:gd name="T5" fmla="*/ 706 h 735"/>
                <a:gd name="T6" fmla="*/ 176 w 735"/>
                <a:gd name="T7" fmla="*/ 683 h 735"/>
                <a:gd name="T8" fmla="*/ 133 w 735"/>
                <a:gd name="T9" fmla="*/ 653 h 735"/>
                <a:gd name="T10" fmla="*/ 95 w 735"/>
                <a:gd name="T11" fmla="*/ 617 h 735"/>
                <a:gd name="T12" fmla="*/ 62 w 735"/>
                <a:gd name="T13" fmla="*/ 575 h 735"/>
                <a:gd name="T14" fmla="*/ 35 w 735"/>
                <a:gd name="T15" fmla="*/ 529 h 735"/>
                <a:gd name="T16" fmla="*/ 15 w 735"/>
                <a:gd name="T17" fmla="*/ 480 h 735"/>
                <a:gd name="T18" fmla="*/ 3 w 735"/>
                <a:gd name="T19" fmla="*/ 426 h 735"/>
                <a:gd name="T20" fmla="*/ 0 w 735"/>
                <a:gd name="T21" fmla="*/ 371 h 735"/>
                <a:gd name="T22" fmla="*/ 3 w 735"/>
                <a:gd name="T23" fmla="*/ 314 h 735"/>
                <a:gd name="T24" fmla="*/ 15 w 735"/>
                <a:gd name="T25" fmla="*/ 262 h 735"/>
                <a:gd name="T26" fmla="*/ 35 w 735"/>
                <a:gd name="T27" fmla="*/ 211 h 735"/>
                <a:gd name="T28" fmla="*/ 62 w 735"/>
                <a:gd name="T29" fmla="*/ 164 h 735"/>
                <a:gd name="T30" fmla="*/ 95 w 735"/>
                <a:gd name="T31" fmla="*/ 123 h 735"/>
                <a:gd name="T32" fmla="*/ 133 w 735"/>
                <a:gd name="T33" fmla="*/ 86 h 735"/>
                <a:gd name="T34" fmla="*/ 176 w 735"/>
                <a:gd name="T35" fmla="*/ 54 h 735"/>
                <a:gd name="T36" fmla="*/ 223 w 735"/>
                <a:gd name="T37" fmla="*/ 30 h 735"/>
                <a:gd name="T38" fmla="*/ 275 w 735"/>
                <a:gd name="T39" fmla="*/ 12 h 735"/>
                <a:gd name="T40" fmla="*/ 330 w 735"/>
                <a:gd name="T41" fmla="*/ 3 h 735"/>
                <a:gd name="T42" fmla="*/ 386 w 735"/>
                <a:gd name="T43" fmla="*/ 0 h 735"/>
                <a:gd name="T44" fmla="*/ 440 w 735"/>
                <a:gd name="T45" fmla="*/ 8 h 735"/>
                <a:gd name="T46" fmla="*/ 493 w 735"/>
                <a:gd name="T47" fmla="*/ 23 h 735"/>
                <a:gd name="T48" fmla="*/ 542 w 735"/>
                <a:gd name="T49" fmla="*/ 45 h 735"/>
                <a:gd name="T50" fmla="*/ 587 w 735"/>
                <a:gd name="T51" fmla="*/ 74 h 735"/>
                <a:gd name="T52" fmla="*/ 626 w 735"/>
                <a:gd name="T53" fmla="*/ 109 h 735"/>
                <a:gd name="T54" fmla="*/ 661 w 735"/>
                <a:gd name="T55" fmla="*/ 149 h 735"/>
                <a:gd name="T56" fmla="*/ 690 w 735"/>
                <a:gd name="T57" fmla="*/ 194 h 735"/>
                <a:gd name="T58" fmla="*/ 712 w 735"/>
                <a:gd name="T59" fmla="*/ 244 h 735"/>
                <a:gd name="T60" fmla="*/ 727 w 735"/>
                <a:gd name="T61" fmla="*/ 296 h 735"/>
                <a:gd name="T62" fmla="*/ 733 w 735"/>
                <a:gd name="T63" fmla="*/ 352 h 735"/>
                <a:gd name="T64" fmla="*/ 732 w 735"/>
                <a:gd name="T65" fmla="*/ 408 h 735"/>
                <a:gd name="T66" fmla="*/ 722 w 735"/>
                <a:gd name="T67" fmla="*/ 462 h 735"/>
                <a:gd name="T68" fmla="*/ 705 w 735"/>
                <a:gd name="T69" fmla="*/ 514 h 735"/>
                <a:gd name="T70" fmla="*/ 681 w 735"/>
                <a:gd name="T71" fmla="*/ 561 h 735"/>
                <a:gd name="T72" fmla="*/ 651 w 735"/>
                <a:gd name="T73" fmla="*/ 603 h 735"/>
                <a:gd name="T74" fmla="*/ 614 w 735"/>
                <a:gd name="T75" fmla="*/ 641 h 735"/>
                <a:gd name="T76" fmla="*/ 572 w 735"/>
                <a:gd name="T77" fmla="*/ 673 h 735"/>
                <a:gd name="T78" fmla="*/ 525 w 735"/>
                <a:gd name="T79" fmla="*/ 698 h 735"/>
                <a:gd name="T80" fmla="*/ 476 w 735"/>
                <a:gd name="T81" fmla="*/ 719 h 735"/>
                <a:gd name="T82" fmla="*/ 422 w 735"/>
                <a:gd name="T83" fmla="*/ 730 h 735"/>
                <a:gd name="T84" fmla="*/ 367 w 735"/>
                <a:gd name="T85" fmla="*/ 734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35" h="735">
                  <a:moveTo>
                    <a:pt x="367" y="734"/>
                  </a:moveTo>
                  <a:lnTo>
                    <a:pt x="347" y="734"/>
                  </a:lnTo>
                  <a:lnTo>
                    <a:pt x="330" y="732"/>
                  </a:lnTo>
                  <a:lnTo>
                    <a:pt x="311" y="730"/>
                  </a:lnTo>
                  <a:lnTo>
                    <a:pt x="293" y="728"/>
                  </a:lnTo>
                  <a:lnTo>
                    <a:pt x="275" y="723"/>
                  </a:lnTo>
                  <a:lnTo>
                    <a:pt x="257" y="719"/>
                  </a:lnTo>
                  <a:lnTo>
                    <a:pt x="240" y="713"/>
                  </a:lnTo>
                  <a:lnTo>
                    <a:pt x="223" y="706"/>
                  </a:lnTo>
                  <a:lnTo>
                    <a:pt x="208" y="698"/>
                  </a:lnTo>
                  <a:lnTo>
                    <a:pt x="192" y="691"/>
                  </a:lnTo>
                  <a:lnTo>
                    <a:pt x="176" y="683"/>
                  </a:lnTo>
                  <a:lnTo>
                    <a:pt x="161" y="673"/>
                  </a:lnTo>
                  <a:lnTo>
                    <a:pt x="147" y="663"/>
                  </a:lnTo>
                  <a:lnTo>
                    <a:pt x="133" y="653"/>
                  </a:lnTo>
                  <a:lnTo>
                    <a:pt x="119" y="641"/>
                  </a:lnTo>
                  <a:lnTo>
                    <a:pt x="107" y="629"/>
                  </a:lnTo>
                  <a:lnTo>
                    <a:pt x="95" y="617"/>
                  </a:lnTo>
                  <a:lnTo>
                    <a:pt x="84" y="603"/>
                  </a:lnTo>
                  <a:lnTo>
                    <a:pt x="72" y="590"/>
                  </a:lnTo>
                  <a:lnTo>
                    <a:pt x="62" y="575"/>
                  </a:lnTo>
                  <a:lnTo>
                    <a:pt x="52" y="561"/>
                  </a:lnTo>
                  <a:lnTo>
                    <a:pt x="43" y="545"/>
                  </a:lnTo>
                  <a:lnTo>
                    <a:pt x="35" y="529"/>
                  </a:lnTo>
                  <a:lnTo>
                    <a:pt x="28" y="514"/>
                  </a:lnTo>
                  <a:lnTo>
                    <a:pt x="22" y="497"/>
                  </a:lnTo>
                  <a:lnTo>
                    <a:pt x="15" y="480"/>
                  </a:lnTo>
                  <a:lnTo>
                    <a:pt x="11" y="462"/>
                  </a:lnTo>
                  <a:lnTo>
                    <a:pt x="6" y="445"/>
                  </a:lnTo>
                  <a:lnTo>
                    <a:pt x="3" y="426"/>
                  </a:lnTo>
                  <a:lnTo>
                    <a:pt x="1" y="408"/>
                  </a:lnTo>
                  <a:lnTo>
                    <a:pt x="0" y="389"/>
                  </a:lnTo>
                  <a:lnTo>
                    <a:pt x="0" y="371"/>
                  </a:lnTo>
                  <a:lnTo>
                    <a:pt x="0" y="352"/>
                  </a:lnTo>
                  <a:lnTo>
                    <a:pt x="1" y="333"/>
                  </a:lnTo>
                  <a:lnTo>
                    <a:pt x="3" y="314"/>
                  </a:lnTo>
                  <a:lnTo>
                    <a:pt x="6" y="296"/>
                  </a:lnTo>
                  <a:lnTo>
                    <a:pt x="11" y="278"/>
                  </a:lnTo>
                  <a:lnTo>
                    <a:pt x="15" y="262"/>
                  </a:lnTo>
                  <a:lnTo>
                    <a:pt x="22" y="244"/>
                  </a:lnTo>
                  <a:lnTo>
                    <a:pt x="28" y="227"/>
                  </a:lnTo>
                  <a:lnTo>
                    <a:pt x="35" y="211"/>
                  </a:lnTo>
                  <a:lnTo>
                    <a:pt x="43" y="194"/>
                  </a:lnTo>
                  <a:lnTo>
                    <a:pt x="52" y="180"/>
                  </a:lnTo>
                  <a:lnTo>
                    <a:pt x="62" y="164"/>
                  </a:lnTo>
                  <a:lnTo>
                    <a:pt x="72" y="149"/>
                  </a:lnTo>
                  <a:lnTo>
                    <a:pt x="84" y="136"/>
                  </a:lnTo>
                  <a:lnTo>
                    <a:pt x="95" y="123"/>
                  </a:lnTo>
                  <a:lnTo>
                    <a:pt x="107" y="109"/>
                  </a:lnTo>
                  <a:lnTo>
                    <a:pt x="119" y="97"/>
                  </a:lnTo>
                  <a:lnTo>
                    <a:pt x="133" y="86"/>
                  </a:lnTo>
                  <a:lnTo>
                    <a:pt x="147" y="74"/>
                  </a:lnTo>
                  <a:lnTo>
                    <a:pt x="162" y="64"/>
                  </a:lnTo>
                  <a:lnTo>
                    <a:pt x="176" y="54"/>
                  </a:lnTo>
                  <a:lnTo>
                    <a:pt x="192" y="45"/>
                  </a:lnTo>
                  <a:lnTo>
                    <a:pt x="208" y="37"/>
                  </a:lnTo>
                  <a:lnTo>
                    <a:pt x="223" y="30"/>
                  </a:lnTo>
                  <a:lnTo>
                    <a:pt x="240" y="23"/>
                  </a:lnTo>
                  <a:lnTo>
                    <a:pt x="258" y="17"/>
                  </a:lnTo>
                  <a:lnTo>
                    <a:pt x="275" y="12"/>
                  </a:lnTo>
                  <a:lnTo>
                    <a:pt x="293" y="8"/>
                  </a:lnTo>
                  <a:lnTo>
                    <a:pt x="311" y="5"/>
                  </a:lnTo>
                  <a:lnTo>
                    <a:pt x="330" y="3"/>
                  </a:lnTo>
                  <a:lnTo>
                    <a:pt x="347" y="0"/>
                  </a:lnTo>
                  <a:lnTo>
                    <a:pt x="367" y="0"/>
                  </a:lnTo>
                  <a:lnTo>
                    <a:pt x="386" y="0"/>
                  </a:lnTo>
                  <a:lnTo>
                    <a:pt x="405" y="3"/>
                  </a:lnTo>
                  <a:lnTo>
                    <a:pt x="422" y="5"/>
                  </a:lnTo>
                  <a:lnTo>
                    <a:pt x="440" y="8"/>
                  </a:lnTo>
                  <a:lnTo>
                    <a:pt x="458" y="12"/>
                  </a:lnTo>
                  <a:lnTo>
                    <a:pt x="476" y="17"/>
                  </a:lnTo>
                  <a:lnTo>
                    <a:pt x="493" y="23"/>
                  </a:lnTo>
                  <a:lnTo>
                    <a:pt x="510" y="30"/>
                  </a:lnTo>
                  <a:lnTo>
                    <a:pt x="526" y="37"/>
                  </a:lnTo>
                  <a:lnTo>
                    <a:pt x="542" y="45"/>
                  </a:lnTo>
                  <a:lnTo>
                    <a:pt x="558" y="54"/>
                  </a:lnTo>
                  <a:lnTo>
                    <a:pt x="572" y="64"/>
                  </a:lnTo>
                  <a:lnTo>
                    <a:pt x="587" y="74"/>
                  </a:lnTo>
                  <a:lnTo>
                    <a:pt x="600" y="86"/>
                  </a:lnTo>
                  <a:lnTo>
                    <a:pt x="614" y="97"/>
                  </a:lnTo>
                  <a:lnTo>
                    <a:pt x="626" y="109"/>
                  </a:lnTo>
                  <a:lnTo>
                    <a:pt x="638" y="123"/>
                  </a:lnTo>
                  <a:lnTo>
                    <a:pt x="651" y="136"/>
                  </a:lnTo>
                  <a:lnTo>
                    <a:pt x="661" y="149"/>
                  </a:lnTo>
                  <a:lnTo>
                    <a:pt x="672" y="164"/>
                  </a:lnTo>
                  <a:lnTo>
                    <a:pt x="681" y="180"/>
                  </a:lnTo>
                  <a:lnTo>
                    <a:pt x="690" y="194"/>
                  </a:lnTo>
                  <a:lnTo>
                    <a:pt x="698" y="211"/>
                  </a:lnTo>
                  <a:lnTo>
                    <a:pt x="705" y="227"/>
                  </a:lnTo>
                  <a:lnTo>
                    <a:pt x="712" y="244"/>
                  </a:lnTo>
                  <a:lnTo>
                    <a:pt x="718" y="262"/>
                  </a:lnTo>
                  <a:lnTo>
                    <a:pt x="722" y="278"/>
                  </a:lnTo>
                  <a:lnTo>
                    <a:pt x="727" y="296"/>
                  </a:lnTo>
                  <a:lnTo>
                    <a:pt x="730" y="314"/>
                  </a:lnTo>
                  <a:lnTo>
                    <a:pt x="732" y="333"/>
                  </a:lnTo>
                  <a:lnTo>
                    <a:pt x="733" y="352"/>
                  </a:lnTo>
                  <a:lnTo>
                    <a:pt x="734" y="371"/>
                  </a:lnTo>
                  <a:lnTo>
                    <a:pt x="733" y="389"/>
                  </a:lnTo>
                  <a:lnTo>
                    <a:pt x="732" y="408"/>
                  </a:lnTo>
                  <a:lnTo>
                    <a:pt x="730" y="426"/>
                  </a:lnTo>
                  <a:lnTo>
                    <a:pt x="727" y="445"/>
                  </a:lnTo>
                  <a:lnTo>
                    <a:pt x="722" y="462"/>
                  </a:lnTo>
                  <a:lnTo>
                    <a:pt x="718" y="480"/>
                  </a:lnTo>
                  <a:lnTo>
                    <a:pt x="712" y="497"/>
                  </a:lnTo>
                  <a:lnTo>
                    <a:pt x="705" y="514"/>
                  </a:lnTo>
                  <a:lnTo>
                    <a:pt x="698" y="529"/>
                  </a:lnTo>
                  <a:lnTo>
                    <a:pt x="690" y="545"/>
                  </a:lnTo>
                  <a:lnTo>
                    <a:pt x="681" y="561"/>
                  </a:lnTo>
                  <a:lnTo>
                    <a:pt x="671" y="575"/>
                  </a:lnTo>
                  <a:lnTo>
                    <a:pt x="661" y="590"/>
                  </a:lnTo>
                  <a:lnTo>
                    <a:pt x="651" y="603"/>
                  </a:lnTo>
                  <a:lnTo>
                    <a:pt x="638" y="617"/>
                  </a:lnTo>
                  <a:lnTo>
                    <a:pt x="626" y="629"/>
                  </a:lnTo>
                  <a:lnTo>
                    <a:pt x="614" y="641"/>
                  </a:lnTo>
                  <a:lnTo>
                    <a:pt x="600" y="653"/>
                  </a:lnTo>
                  <a:lnTo>
                    <a:pt x="587" y="663"/>
                  </a:lnTo>
                  <a:lnTo>
                    <a:pt x="572" y="673"/>
                  </a:lnTo>
                  <a:lnTo>
                    <a:pt x="557" y="683"/>
                  </a:lnTo>
                  <a:lnTo>
                    <a:pt x="542" y="691"/>
                  </a:lnTo>
                  <a:lnTo>
                    <a:pt x="525" y="698"/>
                  </a:lnTo>
                  <a:lnTo>
                    <a:pt x="510" y="706"/>
                  </a:lnTo>
                  <a:lnTo>
                    <a:pt x="493" y="713"/>
                  </a:lnTo>
                  <a:lnTo>
                    <a:pt x="476" y="719"/>
                  </a:lnTo>
                  <a:lnTo>
                    <a:pt x="458" y="723"/>
                  </a:lnTo>
                  <a:lnTo>
                    <a:pt x="440" y="728"/>
                  </a:lnTo>
                  <a:lnTo>
                    <a:pt x="422" y="730"/>
                  </a:lnTo>
                  <a:lnTo>
                    <a:pt x="405" y="732"/>
                  </a:lnTo>
                  <a:lnTo>
                    <a:pt x="386" y="734"/>
                  </a:lnTo>
                  <a:lnTo>
                    <a:pt x="367" y="734"/>
                  </a:lnTo>
                </a:path>
              </a:pathLst>
            </a:custGeom>
            <a:solidFill>
              <a:srgbClr val="C4DEDE"/>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 name="Freeform 14"/>
            <p:cNvSpPr>
              <a:spLocks/>
            </p:cNvSpPr>
            <p:nvPr/>
          </p:nvSpPr>
          <p:spPr bwMode="auto">
            <a:xfrm>
              <a:off x="4123" y="1980"/>
              <a:ext cx="724" cy="720"/>
            </a:xfrm>
            <a:custGeom>
              <a:avLst/>
              <a:gdLst>
                <a:gd name="T0" fmla="*/ 325 w 724"/>
                <a:gd name="T1" fmla="*/ 717 h 720"/>
                <a:gd name="T2" fmla="*/ 272 w 724"/>
                <a:gd name="T3" fmla="*/ 708 h 720"/>
                <a:gd name="T4" fmla="*/ 222 w 724"/>
                <a:gd name="T5" fmla="*/ 692 h 720"/>
                <a:gd name="T6" fmla="*/ 175 w 724"/>
                <a:gd name="T7" fmla="*/ 669 h 720"/>
                <a:gd name="T8" fmla="*/ 132 w 724"/>
                <a:gd name="T9" fmla="*/ 640 h 720"/>
                <a:gd name="T10" fmla="*/ 94 w 724"/>
                <a:gd name="T11" fmla="*/ 605 h 720"/>
                <a:gd name="T12" fmla="*/ 63 w 724"/>
                <a:gd name="T13" fmla="*/ 566 h 720"/>
                <a:gd name="T14" fmla="*/ 36 w 724"/>
                <a:gd name="T15" fmla="*/ 521 h 720"/>
                <a:gd name="T16" fmla="*/ 17 w 724"/>
                <a:gd name="T17" fmla="*/ 473 h 720"/>
                <a:gd name="T18" fmla="*/ 5 w 724"/>
                <a:gd name="T19" fmla="*/ 421 h 720"/>
                <a:gd name="T20" fmla="*/ 0 w 724"/>
                <a:gd name="T21" fmla="*/ 366 h 720"/>
                <a:gd name="T22" fmla="*/ 5 w 724"/>
                <a:gd name="T23" fmla="*/ 311 h 720"/>
                <a:gd name="T24" fmla="*/ 17 w 724"/>
                <a:gd name="T25" fmla="*/ 258 h 720"/>
                <a:gd name="T26" fmla="*/ 36 w 724"/>
                <a:gd name="T27" fmla="*/ 208 h 720"/>
                <a:gd name="T28" fmla="*/ 63 w 724"/>
                <a:gd name="T29" fmla="*/ 162 h 720"/>
                <a:gd name="T30" fmla="*/ 94 w 724"/>
                <a:gd name="T31" fmla="*/ 121 h 720"/>
                <a:gd name="T32" fmla="*/ 132 w 724"/>
                <a:gd name="T33" fmla="*/ 84 h 720"/>
                <a:gd name="T34" fmla="*/ 175 w 724"/>
                <a:gd name="T35" fmla="*/ 53 h 720"/>
                <a:gd name="T36" fmla="*/ 222 w 724"/>
                <a:gd name="T37" fmla="*/ 29 h 720"/>
                <a:gd name="T38" fmla="*/ 272 w 724"/>
                <a:gd name="T39" fmla="*/ 11 h 720"/>
                <a:gd name="T40" fmla="*/ 326 w 724"/>
                <a:gd name="T41" fmla="*/ 1 h 720"/>
                <a:gd name="T42" fmla="*/ 381 w 724"/>
                <a:gd name="T43" fmla="*/ 0 h 720"/>
                <a:gd name="T44" fmla="*/ 435 w 724"/>
                <a:gd name="T45" fmla="*/ 7 h 720"/>
                <a:gd name="T46" fmla="*/ 487 w 724"/>
                <a:gd name="T47" fmla="*/ 22 h 720"/>
                <a:gd name="T48" fmla="*/ 535 w 724"/>
                <a:gd name="T49" fmla="*/ 45 h 720"/>
                <a:gd name="T50" fmla="*/ 578 w 724"/>
                <a:gd name="T51" fmla="*/ 73 h 720"/>
                <a:gd name="T52" fmla="*/ 618 w 724"/>
                <a:gd name="T53" fmla="*/ 108 h 720"/>
                <a:gd name="T54" fmla="*/ 651 w 724"/>
                <a:gd name="T55" fmla="*/ 148 h 720"/>
                <a:gd name="T56" fmla="*/ 679 w 724"/>
                <a:gd name="T57" fmla="*/ 193 h 720"/>
                <a:gd name="T58" fmla="*/ 701 w 724"/>
                <a:gd name="T59" fmla="*/ 241 h 720"/>
                <a:gd name="T60" fmla="*/ 716 w 724"/>
                <a:gd name="T61" fmla="*/ 294 h 720"/>
                <a:gd name="T62" fmla="*/ 723 w 724"/>
                <a:gd name="T63" fmla="*/ 347 h 720"/>
                <a:gd name="T64" fmla="*/ 722 w 724"/>
                <a:gd name="T65" fmla="*/ 403 h 720"/>
                <a:gd name="T66" fmla="*/ 712 w 724"/>
                <a:gd name="T67" fmla="*/ 456 h 720"/>
                <a:gd name="T68" fmla="*/ 695 w 724"/>
                <a:gd name="T69" fmla="*/ 505 h 720"/>
                <a:gd name="T70" fmla="*/ 670 w 724"/>
                <a:gd name="T71" fmla="*/ 551 h 720"/>
                <a:gd name="T72" fmla="*/ 640 w 724"/>
                <a:gd name="T73" fmla="*/ 593 h 720"/>
                <a:gd name="T74" fmla="*/ 604 w 724"/>
                <a:gd name="T75" fmla="*/ 630 h 720"/>
                <a:gd name="T76" fmla="*/ 564 w 724"/>
                <a:gd name="T77" fmla="*/ 660 h 720"/>
                <a:gd name="T78" fmla="*/ 518 w 724"/>
                <a:gd name="T79" fmla="*/ 686 h 720"/>
                <a:gd name="T80" fmla="*/ 469 w 724"/>
                <a:gd name="T81" fmla="*/ 704 h 720"/>
                <a:gd name="T82" fmla="*/ 416 w 724"/>
                <a:gd name="T83" fmla="*/ 715 h 720"/>
                <a:gd name="T84" fmla="*/ 362 w 724"/>
                <a:gd name="T85" fmla="*/ 719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4" h="720">
                  <a:moveTo>
                    <a:pt x="362" y="719"/>
                  </a:moveTo>
                  <a:lnTo>
                    <a:pt x="344" y="718"/>
                  </a:lnTo>
                  <a:lnTo>
                    <a:pt x="325" y="717"/>
                  </a:lnTo>
                  <a:lnTo>
                    <a:pt x="307" y="715"/>
                  </a:lnTo>
                  <a:lnTo>
                    <a:pt x="289" y="713"/>
                  </a:lnTo>
                  <a:lnTo>
                    <a:pt x="272" y="708"/>
                  </a:lnTo>
                  <a:lnTo>
                    <a:pt x="254" y="704"/>
                  </a:lnTo>
                  <a:lnTo>
                    <a:pt x="237" y="698"/>
                  </a:lnTo>
                  <a:lnTo>
                    <a:pt x="222" y="692"/>
                  </a:lnTo>
                  <a:lnTo>
                    <a:pt x="205" y="686"/>
                  </a:lnTo>
                  <a:lnTo>
                    <a:pt x="189" y="678"/>
                  </a:lnTo>
                  <a:lnTo>
                    <a:pt x="175" y="669"/>
                  </a:lnTo>
                  <a:lnTo>
                    <a:pt x="160" y="660"/>
                  </a:lnTo>
                  <a:lnTo>
                    <a:pt x="146" y="651"/>
                  </a:lnTo>
                  <a:lnTo>
                    <a:pt x="132" y="640"/>
                  </a:lnTo>
                  <a:lnTo>
                    <a:pt x="119" y="630"/>
                  </a:lnTo>
                  <a:lnTo>
                    <a:pt x="107" y="617"/>
                  </a:lnTo>
                  <a:lnTo>
                    <a:pt x="94" y="605"/>
                  </a:lnTo>
                  <a:lnTo>
                    <a:pt x="83" y="593"/>
                  </a:lnTo>
                  <a:lnTo>
                    <a:pt x="73" y="579"/>
                  </a:lnTo>
                  <a:lnTo>
                    <a:pt x="63" y="566"/>
                  </a:lnTo>
                  <a:lnTo>
                    <a:pt x="53" y="551"/>
                  </a:lnTo>
                  <a:lnTo>
                    <a:pt x="44" y="537"/>
                  </a:lnTo>
                  <a:lnTo>
                    <a:pt x="36" y="521"/>
                  </a:lnTo>
                  <a:lnTo>
                    <a:pt x="29" y="505"/>
                  </a:lnTo>
                  <a:lnTo>
                    <a:pt x="23" y="490"/>
                  </a:lnTo>
                  <a:lnTo>
                    <a:pt x="17" y="473"/>
                  </a:lnTo>
                  <a:lnTo>
                    <a:pt x="13" y="456"/>
                  </a:lnTo>
                  <a:lnTo>
                    <a:pt x="8" y="439"/>
                  </a:lnTo>
                  <a:lnTo>
                    <a:pt x="5" y="421"/>
                  </a:lnTo>
                  <a:lnTo>
                    <a:pt x="3" y="403"/>
                  </a:lnTo>
                  <a:lnTo>
                    <a:pt x="1" y="384"/>
                  </a:lnTo>
                  <a:lnTo>
                    <a:pt x="0" y="366"/>
                  </a:lnTo>
                  <a:lnTo>
                    <a:pt x="1" y="347"/>
                  </a:lnTo>
                  <a:lnTo>
                    <a:pt x="3" y="329"/>
                  </a:lnTo>
                  <a:lnTo>
                    <a:pt x="5" y="311"/>
                  </a:lnTo>
                  <a:lnTo>
                    <a:pt x="8" y="294"/>
                  </a:lnTo>
                  <a:lnTo>
                    <a:pt x="13" y="276"/>
                  </a:lnTo>
                  <a:lnTo>
                    <a:pt x="17" y="258"/>
                  </a:lnTo>
                  <a:lnTo>
                    <a:pt x="23" y="241"/>
                  </a:lnTo>
                  <a:lnTo>
                    <a:pt x="29" y="224"/>
                  </a:lnTo>
                  <a:lnTo>
                    <a:pt x="36" y="208"/>
                  </a:lnTo>
                  <a:lnTo>
                    <a:pt x="44" y="193"/>
                  </a:lnTo>
                  <a:lnTo>
                    <a:pt x="53" y="177"/>
                  </a:lnTo>
                  <a:lnTo>
                    <a:pt x="63" y="162"/>
                  </a:lnTo>
                  <a:lnTo>
                    <a:pt x="73" y="148"/>
                  </a:lnTo>
                  <a:lnTo>
                    <a:pt x="83" y="134"/>
                  </a:lnTo>
                  <a:lnTo>
                    <a:pt x="94" y="121"/>
                  </a:lnTo>
                  <a:lnTo>
                    <a:pt x="107" y="108"/>
                  </a:lnTo>
                  <a:lnTo>
                    <a:pt x="119" y="95"/>
                  </a:lnTo>
                  <a:lnTo>
                    <a:pt x="132" y="84"/>
                  </a:lnTo>
                  <a:lnTo>
                    <a:pt x="146" y="73"/>
                  </a:lnTo>
                  <a:lnTo>
                    <a:pt x="160" y="63"/>
                  </a:lnTo>
                  <a:lnTo>
                    <a:pt x="175" y="53"/>
                  </a:lnTo>
                  <a:lnTo>
                    <a:pt x="190" y="45"/>
                  </a:lnTo>
                  <a:lnTo>
                    <a:pt x="206" y="36"/>
                  </a:lnTo>
                  <a:lnTo>
                    <a:pt x="222" y="29"/>
                  </a:lnTo>
                  <a:lnTo>
                    <a:pt x="238" y="22"/>
                  </a:lnTo>
                  <a:lnTo>
                    <a:pt x="255" y="16"/>
                  </a:lnTo>
                  <a:lnTo>
                    <a:pt x="272" y="11"/>
                  </a:lnTo>
                  <a:lnTo>
                    <a:pt x="290" y="7"/>
                  </a:lnTo>
                  <a:lnTo>
                    <a:pt x="308" y="3"/>
                  </a:lnTo>
                  <a:lnTo>
                    <a:pt x="326" y="1"/>
                  </a:lnTo>
                  <a:lnTo>
                    <a:pt x="344" y="0"/>
                  </a:lnTo>
                  <a:lnTo>
                    <a:pt x="363" y="0"/>
                  </a:lnTo>
                  <a:lnTo>
                    <a:pt x="381" y="0"/>
                  </a:lnTo>
                  <a:lnTo>
                    <a:pt x="400" y="1"/>
                  </a:lnTo>
                  <a:lnTo>
                    <a:pt x="417" y="3"/>
                  </a:lnTo>
                  <a:lnTo>
                    <a:pt x="435" y="7"/>
                  </a:lnTo>
                  <a:lnTo>
                    <a:pt x="452" y="11"/>
                  </a:lnTo>
                  <a:lnTo>
                    <a:pt x="470" y="16"/>
                  </a:lnTo>
                  <a:lnTo>
                    <a:pt x="487" y="22"/>
                  </a:lnTo>
                  <a:lnTo>
                    <a:pt x="502" y="29"/>
                  </a:lnTo>
                  <a:lnTo>
                    <a:pt x="519" y="36"/>
                  </a:lnTo>
                  <a:lnTo>
                    <a:pt x="535" y="45"/>
                  </a:lnTo>
                  <a:lnTo>
                    <a:pt x="549" y="53"/>
                  </a:lnTo>
                  <a:lnTo>
                    <a:pt x="564" y="63"/>
                  </a:lnTo>
                  <a:lnTo>
                    <a:pt x="578" y="73"/>
                  </a:lnTo>
                  <a:lnTo>
                    <a:pt x="592" y="84"/>
                  </a:lnTo>
                  <a:lnTo>
                    <a:pt x="605" y="95"/>
                  </a:lnTo>
                  <a:lnTo>
                    <a:pt x="618" y="108"/>
                  </a:lnTo>
                  <a:lnTo>
                    <a:pt x="630" y="121"/>
                  </a:lnTo>
                  <a:lnTo>
                    <a:pt x="641" y="134"/>
                  </a:lnTo>
                  <a:lnTo>
                    <a:pt x="651" y="148"/>
                  </a:lnTo>
                  <a:lnTo>
                    <a:pt x="661" y="162"/>
                  </a:lnTo>
                  <a:lnTo>
                    <a:pt x="671" y="177"/>
                  </a:lnTo>
                  <a:lnTo>
                    <a:pt x="679" y="193"/>
                  </a:lnTo>
                  <a:lnTo>
                    <a:pt x="687" y="208"/>
                  </a:lnTo>
                  <a:lnTo>
                    <a:pt x="695" y="224"/>
                  </a:lnTo>
                  <a:lnTo>
                    <a:pt x="701" y="241"/>
                  </a:lnTo>
                  <a:lnTo>
                    <a:pt x="707" y="258"/>
                  </a:lnTo>
                  <a:lnTo>
                    <a:pt x="712" y="276"/>
                  </a:lnTo>
                  <a:lnTo>
                    <a:pt x="716" y="294"/>
                  </a:lnTo>
                  <a:lnTo>
                    <a:pt x="718" y="311"/>
                  </a:lnTo>
                  <a:lnTo>
                    <a:pt x="722" y="329"/>
                  </a:lnTo>
                  <a:lnTo>
                    <a:pt x="723" y="347"/>
                  </a:lnTo>
                  <a:lnTo>
                    <a:pt x="723" y="366"/>
                  </a:lnTo>
                  <a:lnTo>
                    <a:pt x="723" y="384"/>
                  </a:lnTo>
                  <a:lnTo>
                    <a:pt x="722" y="403"/>
                  </a:lnTo>
                  <a:lnTo>
                    <a:pt x="718" y="421"/>
                  </a:lnTo>
                  <a:lnTo>
                    <a:pt x="716" y="439"/>
                  </a:lnTo>
                  <a:lnTo>
                    <a:pt x="712" y="456"/>
                  </a:lnTo>
                  <a:lnTo>
                    <a:pt x="707" y="473"/>
                  </a:lnTo>
                  <a:lnTo>
                    <a:pt x="701" y="490"/>
                  </a:lnTo>
                  <a:lnTo>
                    <a:pt x="695" y="505"/>
                  </a:lnTo>
                  <a:lnTo>
                    <a:pt x="687" y="521"/>
                  </a:lnTo>
                  <a:lnTo>
                    <a:pt x="679" y="537"/>
                  </a:lnTo>
                  <a:lnTo>
                    <a:pt x="670" y="551"/>
                  </a:lnTo>
                  <a:lnTo>
                    <a:pt x="661" y="566"/>
                  </a:lnTo>
                  <a:lnTo>
                    <a:pt x="651" y="579"/>
                  </a:lnTo>
                  <a:lnTo>
                    <a:pt x="640" y="593"/>
                  </a:lnTo>
                  <a:lnTo>
                    <a:pt x="629" y="605"/>
                  </a:lnTo>
                  <a:lnTo>
                    <a:pt x="618" y="617"/>
                  </a:lnTo>
                  <a:lnTo>
                    <a:pt x="604" y="630"/>
                  </a:lnTo>
                  <a:lnTo>
                    <a:pt x="592" y="640"/>
                  </a:lnTo>
                  <a:lnTo>
                    <a:pt x="577" y="651"/>
                  </a:lnTo>
                  <a:lnTo>
                    <a:pt x="564" y="660"/>
                  </a:lnTo>
                  <a:lnTo>
                    <a:pt x="549" y="669"/>
                  </a:lnTo>
                  <a:lnTo>
                    <a:pt x="534" y="678"/>
                  </a:lnTo>
                  <a:lnTo>
                    <a:pt x="518" y="686"/>
                  </a:lnTo>
                  <a:lnTo>
                    <a:pt x="502" y="692"/>
                  </a:lnTo>
                  <a:lnTo>
                    <a:pt x="486" y="698"/>
                  </a:lnTo>
                  <a:lnTo>
                    <a:pt x="469" y="704"/>
                  </a:lnTo>
                  <a:lnTo>
                    <a:pt x="452" y="708"/>
                  </a:lnTo>
                  <a:lnTo>
                    <a:pt x="434" y="713"/>
                  </a:lnTo>
                  <a:lnTo>
                    <a:pt x="416" y="715"/>
                  </a:lnTo>
                  <a:lnTo>
                    <a:pt x="398" y="717"/>
                  </a:lnTo>
                  <a:lnTo>
                    <a:pt x="381" y="718"/>
                  </a:lnTo>
                  <a:lnTo>
                    <a:pt x="362" y="719"/>
                  </a:lnTo>
                </a:path>
              </a:pathLst>
            </a:custGeom>
            <a:solidFill>
              <a:srgbClr val="BFD9D9"/>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 name="Freeform 15"/>
            <p:cNvSpPr>
              <a:spLocks/>
            </p:cNvSpPr>
            <p:nvPr/>
          </p:nvSpPr>
          <p:spPr bwMode="auto">
            <a:xfrm>
              <a:off x="4130" y="1983"/>
              <a:ext cx="711" cy="707"/>
            </a:xfrm>
            <a:custGeom>
              <a:avLst/>
              <a:gdLst>
                <a:gd name="T0" fmla="*/ 319 w 711"/>
                <a:gd name="T1" fmla="*/ 704 h 707"/>
                <a:gd name="T2" fmla="*/ 266 w 711"/>
                <a:gd name="T3" fmla="*/ 695 h 707"/>
                <a:gd name="T4" fmla="*/ 217 w 711"/>
                <a:gd name="T5" fmla="*/ 680 h 707"/>
                <a:gd name="T6" fmla="*/ 171 w 711"/>
                <a:gd name="T7" fmla="*/ 658 h 707"/>
                <a:gd name="T8" fmla="*/ 130 w 711"/>
                <a:gd name="T9" fmla="*/ 630 h 707"/>
                <a:gd name="T10" fmla="*/ 93 w 711"/>
                <a:gd name="T11" fmla="*/ 596 h 707"/>
                <a:gd name="T12" fmla="*/ 60 w 711"/>
                <a:gd name="T13" fmla="*/ 558 h 707"/>
                <a:gd name="T14" fmla="*/ 35 w 711"/>
                <a:gd name="T15" fmla="*/ 515 h 707"/>
                <a:gd name="T16" fmla="*/ 16 w 711"/>
                <a:gd name="T17" fmla="*/ 468 h 707"/>
                <a:gd name="T18" fmla="*/ 4 w 711"/>
                <a:gd name="T19" fmla="*/ 417 h 707"/>
                <a:gd name="T20" fmla="*/ 0 w 711"/>
                <a:gd name="T21" fmla="*/ 363 h 707"/>
                <a:gd name="T22" fmla="*/ 4 w 711"/>
                <a:gd name="T23" fmla="*/ 310 h 707"/>
                <a:gd name="T24" fmla="*/ 16 w 711"/>
                <a:gd name="T25" fmla="*/ 257 h 707"/>
                <a:gd name="T26" fmla="*/ 35 w 711"/>
                <a:gd name="T27" fmla="*/ 208 h 707"/>
                <a:gd name="T28" fmla="*/ 60 w 711"/>
                <a:gd name="T29" fmla="*/ 163 h 707"/>
                <a:gd name="T30" fmla="*/ 93 w 711"/>
                <a:gd name="T31" fmla="*/ 121 h 707"/>
                <a:gd name="T32" fmla="*/ 130 w 711"/>
                <a:gd name="T33" fmla="*/ 84 h 707"/>
                <a:gd name="T34" fmla="*/ 171 w 711"/>
                <a:gd name="T35" fmla="*/ 54 h 707"/>
                <a:gd name="T36" fmla="*/ 217 w 711"/>
                <a:gd name="T37" fmla="*/ 29 h 707"/>
                <a:gd name="T38" fmla="*/ 267 w 711"/>
                <a:gd name="T39" fmla="*/ 13 h 707"/>
                <a:gd name="T40" fmla="*/ 320 w 711"/>
                <a:gd name="T41" fmla="*/ 3 h 707"/>
                <a:gd name="T42" fmla="*/ 374 w 711"/>
                <a:gd name="T43" fmla="*/ 1 h 707"/>
                <a:gd name="T44" fmla="*/ 427 w 711"/>
                <a:gd name="T45" fmla="*/ 8 h 707"/>
                <a:gd name="T46" fmla="*/ 478 w 711"/>
                <a:gd name="T47" fmla="*/ 23 h 707"/>
                <a:gd name="T48" fmla="*/ 524 w 711"/>
                <a:gd name="T49" fmla="*/ 45 h 707"/>
                <a:gd name="T50" fmla="*/ 568 w 711"/>
                <a:gd name="T51" fmla="*/ 74 h 707"/>
                <a:gd name="T52" fmla="*/ 606 w 711"/>
                <a:gd name="T53" fmla="*/ 109 h 707"/>
                <a:gd name="T54" fmla="*/ 640 w 711"/>
                <a:gd name="T55" fmla="*/ 148 h 707"/>
                <a:gd name="T56" fmla="*/ 668 w 711"/>
                <a:gd name="T57" fmla="*/ 192 h 707"/>
                <a:gd name="T58" fmla="*/ 689 w 711"/>
                <a:gd name="T59" fmla="*/ 240 h 707"/>
                <a:gd name="T60" fmla="*/ 702 w 711"/>
                <a:gd name="T61" fmla="*/ 292 h 707"/>
                <a:gd name="T62" fmla="*/ 709 w 711"/>
                <a:gd name="T63" fmla="*/ 345 h 707"/>
                <a:gd name="T64" fmla="*/ 708 w 711"/>
                <a:gd name="T65" fmla="*/ 399 h 707"/>
                <a:gd name="T66" fmla="*/ 699 w 711"/>
                <a:gd name="T67" fmla="*/ 452 h 707"/>
                <a:gd name="T68" fmla="*/ 682 w 711"/>
                <a:gd name="T69" fmla="*/ 500 h 707"/>
                <a:gd name="T70" fmla="*/ 659 w 711"/>
                <a:gd name="T71" fmla="*/ 544 h 707"/>
                <a:gd name="T72" fmla="*/ 628 w 711"/>
                <a:gd name="T73" fmla="*/ 584 h 707"/>
                <a:gd name="T74" fmla="*/ 594 w 711"/>
                <a:gd name="T75" fmla="*/ 620 h 707"/>
                <a:gd name="T76" fmla="*/ 554 w 711"/>
                <a:gd name="T77" fmla="*/ 649 h 707"/>
                <a:gd name="T78" fmla="*/ 509 w 711"/>
                <a:gd name="T79" fmla="*/ 674 h 707"/>
                <a:gd name="T80" fmla="*/ 461 w 711"/>
                <a:gd name="T81" fmla="*/ 690 h 707"/>
                <a:gd name="T82" fmla="*/ 409 w 711"/>
                <a:gd name="T83" fmla="*/ 702 h 707"/>
                <a:gd name="T84" fmla="*/ 355 w 711"/>
                <a:gd name="T85" fmla="*/ 70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1" h="707">
                  <a:moveTo>
                    <a:pt x="355" y="706"/>
                  </a:moveTo>
                  <a:lnTo>
                    <a:pt x="337" y="705"/>
                  </a:lnTo>
                  <a:lnTo>
                    <a:pt x="319" y="704"/>
                  </a:lnTo>
                  <a:lnTo>
                    <a:pt x="301" y="702"/>
                  </a:lnTo>
                  <a:lnTo>
                    <a:pt x="283" y="699"/>
                  </a:lnTo>
                  <a:lnTo>
                    <a:pt x="266" y="695"/>
                  </a:lnTo>
                  <a:lnTo>
                    <a:pt x="249" y="690"/>
                  </a:lnTo>
                  <a:lnTo>
                    <a:pt x="233" y="686"/>
                  </a:lnTo>
                  <a:lnTo>
                    <a:pt x="217" y="680"/>
                  </a:lnTo>
                  <a:lnTo>
                    <a:pt x="201" y="674"/>
                  </a:lnTo>
                  <a:lnTo>
                    <a:pt x="186" y="666"/>
                  </a:lnTo>
                  <a:lnTo>
                    <a:pt x="171" y="658"/>
                  </a:lnTo>
                  <a:lnTo>
                    <a:pt x="157" y="649"/>
                  </a:lnTo>
                  <a:lnTo>
                    <a:pt x="143" y="640"/>
                  </a:lnTo>
                  <a:lnTo>
                    <a:pt x="130" y="630"/>
                  </a:lnTo>
                  <a:lnTo>
                    <a:pt x="116" y="620"/>
                  </a:lnTo>
                  <a:lnTo>
                    <a:pt x="104" y="609"/>
                  </a:lnTo>
                  <a:lnTo>
                    <a:pt x="93" y="596"/>
                  </a:lnTo>
                  <a:lnTo>
                    <a:pt x="82" y="584"/>
                  </a:lnTo>
                  <a:lnTo>
                    <a:pt x="70" y="572"/>
                  </a:lnTo>
                  <a:lnTo>
                    <a:pt x="60" y="558"/>
                  </a:lnTo>
                  <a:lnTo>
                    <a:pt x="51" y="544"/>
                  </a:lnTo>
                  <a:lnTo>
                    <a:pt x="43" y="530"/>
                  </a:lnTo>
                  <a:lnTo>
                    <a:pt x="35" y="515"/>
                  </a:lnTo>
                  <a:lnTo>
                    <a:pt x="28" y="500"/>
                  </a:lnTo>
                  <a:lnTo>
                    <a:pt x="21" y="484"/>
                  </a:lnTo>
                  <a:lnTo>
                    <a:pt x="16" y="468"/>
                  </a:lnTo>
                  <a:lnTo>
                    <a:pt x="11" y="452"/>
                  </a:lnTo>
                  <a:lnTo>
                    <a:pt x="8" y="435"/>
                  </a:lnTo>
                  <a:lnTo>
                    <a:pt x="4" y="417"/>
                  </a:lnTo>
                  <a:lnTo>
                    <a:pt x="2" y="399"/>
                  </a:lnTo>
                  <a:lnTo>
                    <a:pt x="0" y="381"/>
                  </a:lnTo>
                  <a:lnTo>
                    <a:pt x="0" y="363"/>
                  </a:lnTo>
                  <a:lnTo>
                    <a:pt x="0" y="345"/>
                  </a:lnTo>
                  <a:lnTo>
                    <a:pt x="2" y="327"/>
                  </a:lnTo>
                  <a:lnTo>
                    <a:pt x="4" y="310"/>
                  </a:lnTo>
                  <a:lnTo>
                    <a:pt x="8" y="292"/>
                  </a:lnTo>
                  <a:lnTo>
                    <a:pt x="11" y="274"/>
                  </a:lnTo>
                  <a:lnTo>
                    <a:pt x="16" y="257"/>
                  </a:lnTo>
                  <a:lnTo>
                    <a:pt x="21" y="240"/>
                  </a:lnTo>
                  <a:lnTo>
                    <a:pt x="28" y="224"/>
                  </a:lnTo>
                  <a:lnTo>
                    <a:pt x="35" y="208"/>
                  </a:lnTo>
                  <a:lnTo>
                    <a:pt x="44" y="192"/>
                  </a:lnTo>
                  <a:lnTo>
                    <a:pt x="51" y="177"/>
                  </a:lnTo>
                  <a:lnTo>
                    <a:pt x="60" y="163"/>
                  </a:lnTo>
                  <a:lnTo>
                    <a:pt x="70" y="148"/>
                  </a:lnTo>
                  <a:lnTo>
                    <a:pt x="82" y="135"/>
                  </a:lnTo>
                  <a:lnTo>
                    <a:pt x="93" y="121"/>
                  </a:lnTo>
                  <a:lnTo>
                    <a:pt x="104" y="109"/>
                  </a:lnTo>
                  <a:lnTo>
                    <a:pt x="116" y="97"/>
                  </a:lnTo>
                  <a:lnTo>
                    <a:pt x="130" y="84"/>
                  </a:lnTo>
                  <a:lnTo>
                    <a:pt x="143" y="74"/>
                  </a:lnTo>
                  <a:lnTo>
                    <a:pt x="157" y="64"/>
                  </a:lnTo>
                  <a:lnTo>
                    <a:pt x="171" y="54"/>
                  </a:lnTo>
                  <a:lnTo>
                    <a:pt x="187" y="45"/>
                  </a:lnTo>
                  <a:lnTo>
                    <a:pt x="201" y="37"/>
                  </a:lnTo>
                  <a:lnTo>
                    <a:pt x="217" y="29"/>
                  </a:lnTo>
                  <a:lnTo>
                    <a:pt x="234" y="23"/>
                  </a:lnTo>
                  <a:lnTo>
                    <a:pt x="251" y="17"/>
                  </a:lnTo>
                  <a:lnTo>
                    <a:pt x="267" y="13"/>
                  </a:lnTo>
                  <a:lnTo>
                    <a:pt x="284" y="8"/>
                  </a:lnTo>
                  <a:lnTo>
                    <a:pt x="302" y="5"/>
                  </a:lnTo>
                  <a:lnTo>
                    <a:pt x="320" y="3"/>
                  </a:lnTo>
                  <a:lnTo>
                    <a:pt x="338" y="1"/>
                  </a:lnTo>
                  <a:lnTo>
                    <a:pt x="356" y="0"/>
                  </a:lnTo>
                  <a:lnTo>
                    <a:pt x="374" y="1"/>
                  </a:lnTo>
                  <a:lnTo>
                    <a:pt x="391" y="3"/>
                  </a:lnTo>
                  <a:lnTo>
                    <a:pt x="409" y="5"/>
                  </a:lnTo>
                  <a:lnTo>
                    <a:pt x="427" y="8"/>
                  </a:lnTo>
                  <a:lnTo>
                    <a:pt x="444" y="13"/>
                  </a:lnTo>
                  <a:lnTo>
                    <a:pt x="461" y="17"/>
                  </a:lnTo>
                  <a:lnTo>
                    <a:pt x="478" y="23"/>
                  </a:lnTo>
                  <a:lnTo>
                    <a:pt x="493" y="29"/>
                  </a:lnTo>
                  <a:lnTo>
                    <a:pt x="510" y="37"/>
                  </a:lnTo>
                  <a:lnTo>
                    <a:pt x="524" y="45"/>
                  </a:lnTo>
                  <a:lnTo>
                    <a:pt x="539" y="54"/>
                  </a:lnTo>
                  <a:lnTo>
                    <a:pt x="554" y="64"/>
                  </a:lnTo>
                  <a:lnTo>
                    <a:pt x="568" y="74"/>
                  </a:lnTo>
                  <a:lnTo>
                    <a:pt x="582" y="84"/>
                  </a:lnTo>
                  <a:lnTo>
                    <a:pt x="594" y="97"/>
                  </a:lnTo>
                  <a:lnTo>
                    <a:pt x="606" y="109"/>
                  </a:lnTo>
                  <a:lnTo>
                    <a:pt x="618" y="121"/>
                  </a:lnTo>
                  <a:lnTo>
                    <a:pt x="630" y="135"/>
                  </a:lnTo>
                  <a:lnTo>
                    <a:pt x="640" y="148"/>
                  </a:lnTo>
                  <a:lnTo>
                    <a:pt x="650" y="163"/>
                  </a:lnTo>
                  <a:lnTo>
                    <a:pt x="659" y="177"/>
                  </a:lnTo>
                  <a:lnTo>
                    <a:pt x="668" y="192"/>
                  </a:lnTo>
                  <a:lnTo>
                    <a:pt x="675" y="208"/>
                  </a:lnTo>
                  <a:lnTo>
                    <a:pt x="682" y="224"/>
                  </a:lnTo>
                  <a:lnTo>
                    <a:pt x="689" y="240"/>
                  </a:lnTo>
                  <a:lnTo>
                    <a:pt x="694" y="257"/>
                  </a:lnTo>
                  <a:lnTo>
                    <a:pt x="699" y="274"/>
                  </a:lnTo>
                  <a:lnTo>
                    <a:pt x="702" y="292"/>
                  </a:lnTo>
                  <a:lnTo>
                    <a:pt x="706" y="310"/>
                  </a:lnTo>
                  <a:lnTo>
                    <a:pt x="708" y="327"/>
                  </a:lnTo>
                  <a:lnTo>
                    <a:pt x="709" y="345"/>
                  </a:lnTo>
                  <a:lnTo>
                    <a:pt x="710" y="363"/>
                  </a:lnTo>
                  <a:lnTo>
                    <a:pt x="709" y="381"/>
                  </a:lnTo>
                  <a:lnTo>
                    <a:pt x="708" y="399"/>
                  </a:lnTo>
                  <a:lnTo>
                    <a:pt x="706" y="417"/>
                  </a:lnTo>
                  <a:lnTo>
                    <a:pt x="702" y="435"/>
                  </a:lnTo>
                  <a:lnTo>
                    <a:pt x="699" y="452"/>
                  </a:lnTo>
                  <a:lnTo>
                    <a:pt x="693" y="468"/>
                  </a:lnTo>
                  <a:lnTo>
                    <a:pt x="688" y="484"/>
                  </a:lnTo>
                  <a:lnTo>
                    <a:pt x="682" y="500"/>
                  </a:lnTo>
                  <a:lnTo>
                    <a:pt x="674" y="515"/>
                  </a:lnTo>
                  <a:lnTo>
                    <a:pt x="666" y="530"/>
                  </a:lnTo>
                  <a:lnTo>
                    <a:pt x="659" y="544"/>
                  </a:lnTo>
                  <a:lnTo>
                    <a:pt x="650" y="558"/>
                  </a:lnTo>
                  <a:lnTo>
                    <a:pt x="640" y="572"/>
                  </a:lnTo>
                  <a:lnTo>
                    <a:pt x="628" y="584"/>
                  </a:lnTo>
                  <a:lnTo>
                    <a:pt x="617" y="596"/>
                  </a:lnTo>
                  <a:lnTo>
                    <a:pt x="606" y="609"/>
                  </a:lnTo>
                  <a:lnTo>
                    <a:pt x="594" y="620"/>
                  </a:lnTo>
                  <a:lnTo>
                    <a:pt x="580" y="630"/>
                  </a:lnTo>
                  <a:lnTo>
                    <a:pt x="567" y="640"/>
                  </a:lnTo>
                  <a:lnTo>
                    <a:pt x="554" y="649"/>
                  </a:lnTo>
                  <a:lnTo>
                    <a:pt x="539" y="658"/>
                  </a:lnTo>
                  <a:lnTo>
                    <a:pt x="524" y="666"/>
                  </a:lnTo>
                  <a:lnTo>
                    <a:pt x="509" y="674"/>
                  </a:lnTo>
                  <a:lnTo>
                    <a:pt x="493" y="680"/>
                  </a:lnTo>
                  <a:lnTo>
                    <a:pt x="478" y="686"/>
                  </a:lnTo>
                  <a:lnTo>
                    <a:pt x="461" y="690"/>
                  </a:lnTo>
                  <a:lnTo>
                    <a:pt x="444" y="695"/>
                  </a:lnTo>
                  <a:lnTo>
                    <a:pt x="426" y="699"/>
                  </a:lnTo>
                  <a:lnTo>
                    <a:pt x="409" y="702"/>
                  </a:lnTo>
                  <a:lnTo>
                    <a:pt x="391" y="704"/>
                  </a:lnTo>
                  <a:lnTo>
                    <a:pt x="374" y="705"/>
                  </a:lnTo>
                  <a:lnTo>
                    <a:pt x="355" y="706"/>
                  </a:lnTo>
                </a:path>
              </a:pathLst>
            </a:custGeom>
            <a:solidFill>
              <a:srgbClr val="BAD4D4"/>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 name="Freeform 16"/>
            <p:cNvSpPr>
              <a:spLocks/>
            </p:cNvSpPr>
            <p:nvPr/>
          </p:nvSpPr>
          <p:spPr bwMode="auto">
            <a:xfrm>
              <a:off x="4137" y="1988"/>
              <a:ext cx="697" cy="691"/>
            </a:xfrm>
            <a:custGeom>
              <a:avLst/>
              <a:gdLst>
                <a:gd name="T0" fmla="*/ 313 w 697"/>
                <a:gd name="T1" fmla="*/ 689 h 691"/>
                <a:gd name="T2" fmla="*/ 261 w 697"/>
                <a:gd name="T3" fmla="*/ 681 h 691"/>
                <a:gd name="T4" fmla="*/ 212 w 697"/>
                <a:gd name="T5" fmla="*/ 665 h 691"/>
                <a:gd name="T6" fmla="*/ 167 w 697"/>
                <a:gd name="T7" fmla="*/ 645 h 691"/>
                <a:gd name="T8" fmla="*/ 126 w 697"/>
                <a:gd name="T9" fmla="*/ 618 h 691"/>
                <a:gd name="T10" fmla="*/ 90 w 697"/>
                <a:gd name="T11" fmla="*/ 586 h 691"/>
                <a:gd name="T12" fmla="*/ 59 w 697"/>
                <a:gd name="T13" fmla="*/ 549 h 691"/>
                <a:gd name="T14" fmla="*/ 33 w 697"/>
                <a:gd name="T15" fmla="*/ 507 h 691"/>
                <a:gd name="T16" fmla="*/ 15 w 697"/>
                <a:gd name="T17" fmla="*/ 461 h 691"/>
                <a:gd name="T18" fmla="*/ 3 w 697"/>
                <a:gd name="T19" fmla="*/ 412 h 691"/>
                <a:gd name="T20" fmla="*/ 0 w 697"/>
                <a:gd name="T21" fmla="*/ 359 h 691"/>
                <a:gd name="T22" fmla="*/ 3 w 697"/>
                <a:gd name="T23" fmla="*/ 306 h 691"/>
                <a:gd name="T24" fmla="*/ 15 w 697"/>
                <a:gd name="T25" fmla="*/ 254 h 691"/>
                <a:gd name="T26" fmla="*/ 34 w 697"/>
                <a:gd name="T27" fmla="*/ 206 h 691"/>
                <a:gd name="T28" fmla="*/ 59 w 697"/>
                <a:gd name="T29" fmla="*/ 160 h 691"/>
                <a:gd name="T30" fmla="*/ 90 w 697"/>
                <a:gd name="T31" fmla="*/ 120 h 691"/>
                <a:gd name="T32" fmla="*/ 127 w 697"/>
                <a:gd name="T33" fmla="*/ 84 h 691"/>
                <a:gd name="T34" fmla="*/ 169 w 697"/>
                <a:gd name="T35" fmla="*/ 54 h 691"/>
                <a:gd name="T36" fmla="*/ 213 w 697"/>
                <a:gd name="T37" fmla="*/ 29 h 691"/>
                <a:gd name="T38" fmla="*/ 261 w 697"/>
                <a:gd name="T39" fmla="*/ 12 h 691"/>
                <a:gd name="T40" fmla="*/ 314 w 697"/>
                <a:gd name="T41" fmla="*/ 2 h 691"/>
                <a:gd name="T42" fmla="*/ 367 w 697"/>
                <a:gd name="T43" fmla="*/ 1 h 691"/>
                <a:gd name="T44" fmla="*/ 419 w 697"/>
                <a:gd name="T45" fmla="*/ 8 h 691"/>
                <a:gd name="T46" fmla="*/ 469 w 697"/>
                <a:gd name="T47" fmla="*/ 22 h 691"/>
                <a:gd name="T48" fmla="*/ 515 w 697"/>
                <a:gd name="T49" fmla="*/ 45 h 691"/>
                <a:gd name="T50" fmla="*/ 558 w 697"/>
                <a:gd name="T51" fmla="*/ 73 h 691"/>
                <a:gd name="T52" fmla="*/ 595 w 697"/>
                <a:gd name="T53" fmla="*/ 107 h 691"/>
                <a:gd name="T54" fmla="*/ 628 w 697"/>
                <a:gd name="T55" fmla="*/ 147 h 691"/>
                <a:gd name="T56" fmla="*/ 655 w 697"/>
                <a:gd name="T57" fmla="*/ 190 h 691"/>
                <a:gd name="T58" fmla="*/ 675 w 697"/>
                <a:gd name="T59" fmla="*/ 237 h 691"/>
                <a:gd name="T60" fmla="*/ 690 w 697"/>
                <a:gd name="T61" fmla="*/ 288 h 691"/>
                <a:gd name="T62" fmla="*/ 696 w 697"/>
                <a:gd name="T63" fmla="*/ 340 h 691"/>
                <a:gd name="T64" fmla="*/ 695 w 697"/>
                <a:gd name="T65" fmla="*/ 394 h 691"/>
                <a:gd name="T66" fmla="*/ 685 w 697"/>
                <a:gd name="T67" fmla="*/ 445 h 691"/>
                <a:gd name="T68" fmla="*/ 670 w 697"/>
                <a:gd name="T69" fmla="*/ 492 h 691"/>
                <a:gd name="T70" fmla="*/ 646 w 697"/>
                <a:gd name="T71" fmla="*/ 535 h 691"/>
                <a:gd name="T72" fmla="*/ 617 w 697"/>
                <a:gd name="T73" fmla="*/ 573 h 691"/>
                <a:gd name="T74" fmla="*/ 582 w 697"/>
                <a:gd name="T75" fmla="*/ 608 h 691"/>
                <a:gd name="T76" fmla="*/ 543 w 697"/>
                <a:gd name="T77" fmla="*/ 636 h 691"/>
                <a:gd name="T78" fmla="*/ 500 w 697"/>
                <a:gd name="T79" fmla="*/ 660 h 691"/>
                <a:gd name="T80" fmla="*/ 451 w 697"/>
                <a:gd name="T81" fmla="*/ 677 h 691"/>
                <a:gd name="T82" fmla="*/ 401 w 697"/>
                <a:gd name="T83" fmla="*/ 687 h 691"/>
                <a:gd name="T84" fmla="*/ 349 w 697"/>
                <a:gd name="T85" fmla="*/ 690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7" h="691">
                  <a:moveTo>
                    <a:pt x="349" y="690"/>
                  </a:moveTo>
                  <a:lnTo>
                    <a:pt x="330" y="690"/>
                  </a:lnTo>
                  <a:lnTo>
                    <a:pt x="313" y="689"/>
                  </a:lnTo>
                  <a:lnTo>
                    <a:pt x="295" y="687"/>
                  </a:lnTo>
                  <a:lnTo>
                    <a:pt x="278" y="684"/>
                  </a:lnTo>
                  <a:lnTo>
                    <a:pt x="261" y="681"/>
                  </a:lnTo>
                  <a:lnTo>
                    <a:pt x="245" y="677"/>
                  </a:lnTo>
                  <a:lnTo>
                    <a:pt x="228" y="671"/>
                  </a:lnTo>
                  <a:lnTo>
                    <a:pt x="212" y="665"/>
                  </a:lnTo>
                  <a:lnTo>
                    <a:pt x="197" y="660"/>
                  </a:lnTo>
                  <a:lnTo>
                    <a:pt x="182" y="653"/>
                  </a:lnTo>
                  <a:lnTo>
                    <a:pt x="167" y="645"/>
                  </a:lnTo>
                  <a:lnTo>
                    <a:pt x="153" y="636"/>
                  </a:lnTo>
                  <a:lnTo>
                    <a:pt x="140" y="627"/>
                  </a:lnTo>
                  <a:lnTo>
                    <a:pt x="126" y="618"/>
                  </a:lnTo>
                  <a:lnTo>
                    <a:pt x="114" y="608"/>
                  </a:lnTo>
                  <a:lnTo>
                    <a:pt x="101" y="597"/>
                  </a:lnTo>
                  <a:lnTo>
                    <a:pt x="90" y="586"/>
                  </a:lnTo>
                  <a:lnTo>
                    <a:pt x="79" y="573"/>
                  </a:lnTo>
                  <a:lnTo>
                    <a:pt x="69" y="561"/>
                  </a:lnTo>
                  <a:lnTo>
                    <a:pt x="59" y="549"/>
                  </a:lnTo>
                  <a:lnTo>
                    <a:pt x="50" y="535"/>
                  </a:lnTo>
                  <a:lnTo>
                    <a:pt x="41" y="521"/>
                  </a:lnTo>
                  <a:lnTo>
                    <a:pt x="33" y="507"/>
                  </a:lnTo>
                  <a:lnTo>
                    <a:pt x="27" y="492"/>
                  </a:lnTo>
                  <a:lnTo>
                    <a:pt x="21" y="477"/>
                  </a:lnTo>
                  <a:lnTo>
                    <a:pt x="15" y="461"/>
                  </a:lnTo>
                  <a:lnTo>
                    <a:pt x="11" y="445"/>
                  </a:lnTo>
                  <a:lnTo>
                    <a:pt x="6" y="429"/>
                  </a:lnTo>
                  <a:lnTo>
                    <a:pt x="3" y="412"/>
                  </a:lnTo>
                  <a:lnTo>
                    <a:pt x="1" y="394"/>
                  </a:lnTo>
                  <a:lnTo>
                    <a:pt x="0" y="377"/>
                  </a:lnTo>
                  <a:lnTo>
                    <a:pt x="0" y="359"/>
                  </a:lnTo>
                  <a:lnTo>
                    <a:pt x="0" y="340"/>
                  </a:lnTo>
                  <a:lnTo>
                    <a:pt x="1" y="324"/>
                  </a:lnTo>
                  <a:lnTo>
                    <a:pt x="3" y="306"/>
                  </a:lnTo>
                  <a:lnTo>
                    <a:pt x="6" y="288"/>
                  </a:lnTo>
                  <a:lnTo>
                    <a:pt x="11" y="271"/>
                  </a:lnTo>
                  <a:lnTo>
                    <a:pt x="15" y="254"/>
                  </a:lnTo>
                  <a:lnTo>
                    <a:pt x="21" y="237"/>
                  </a:lnTo>
                  <a:lnTo>
                    <a:pt x="27" y="222"/>
                  </a:lnTo>
                  <a:lnTo>
                    <a:pt x="34" y="206"/>
                  </a:lnTo>
                  <a:lnTo>
                    <a:pt x="42" y="190"/>
                  </a:lnTo>
                  <a:lnTo>
                    <a:pt x="50" y="176"/>
                  </a:lnTo>
                  <a:lnTo>
                    <a:pt x="59" y="160"/>
                  </a:lnTo>
                  <a:lnTo>
                    <a:pt x="69" y="147"/>
                  </a:lnTo>
                  <a:lnTo>
                    <a:pt x="79" y="133"/>
                  </a:lnTo>
                  <a:lnTo>
                    <a:pt x="90" y="120"/>
                  </a:lnTo>
                  <a:lnTo>
                    <a:pt x="103" y="107"/>
                  </a:lnTo>
                  <a:lnTo>
                    <a:pt x="114" y="95"/>
                  </a:lnTo>
                  <a:lnTo>
                    <a:pt x="127" y="84"/>
                  </a:lnTo>
                  <a:lnTo>
                    <a:pt x="141" y="73"/>
                  </a:lnTo>
                  <a:lnTo>
                    <a:pt x="154" y="63"/>
                  </a:lnTo>
                  <a:lnTo>
                    <a:pt x="169" y="54"/>
                  </a:lnTo>
                  <a:lnTo>
                    <a:pt x="183" y="45"/>
                  </a:lnTo>
                  <a:lnTo>
                    <a:pt x="198" y="37"/>
                  </a:lnTo>
                  <a:lnTo>
                    <a:pt x="213" y="29"/>
                  </a:lnTo>
                  <a:lnTo>
                    <a:pt x="229" y="22"/>
                  </a:lnTo>
                  <a:lnTo>
                    <a:pt x="246" y="17"/>
                  </a:lnTo>
                  <a:lnTo>
                    <a:pt x="261" y="12"/>
                  </a:lnTo>
                  <a:lnTo>
                    <a:pt x="279" y="8"/>
                  </a:lnTo>
                  <a:lnTo>
                    <a:pt x="296" y="4"/>
                  </a:lnTo>
                  <a:lnTo>
                    <a:pt x="314" y="2"/>
                  </a:lnTo>
                  <a:lnTo>
                    <a:pt x="331" y="1"/>
                  </a:lnTo>
                  <a:lnTo>
                    <a:pt x="349" y="0"/>
                  </a:lnTo>
                  <a:lnTo>
                    <a:pt x="367" y="1"/>
                  </a:lnTo>
                  <a:lnTo>
                    <a:pt x="384" y="2"/>
                  </a:lnTo>
                  <a:lnTo>
                    <a:pt x="402" y="4"/>
                  </a:lnTo>
                  <a:lnTo>
                    <a:pt x="419" y="8"/>
                  </a:lnTo>
                  <a:lnTo>
                    <a:pt x="436" y="12"/>
                  </a:lnTo>
                  <a:lnTo>
                    <a:pt x="453" y="17"/>
                  </a:lnTo>
                  <a:lnTo>
                    <a:pt x="469" y="22"/>
                  </a:lnTo>
                  <a:lnTo>
                    <a:pt x="485" y="29"/>
                  </a:lnTo>
                  <a:lnTo>
                    <a:pt x="500" y="37"/>
                  </a:lnTo>
                  <a:lnTo>
                    <a:pt x="515" y="45"/>
                  </a:lnTo>
                  <a:lnTo>
                    <a:pt x="530" y="54"/>
                  </a:lnTo>
                  <a:lnTo>
                    <a:pt x="543" y="63"/>
                  </a:lnTo>
                  <a:lnTo>
                    <a:pt x="558" y="73"/>
                  </a:lnTo>
                  <a:lnTo>
                    <a:pt x="570" y="84"/>
                  </a:lnTo>
                  <a:lnTo>
                    <a:pt x="583" y="95"/>
                  </a:lnTo>
                  <a:lnTo>
                    <a:pt x="595" y="107"/>
                  </a:lnTo>
                  <a:lnTo>
                    <a:pt x="607" y="120"/>
                  </a:lnTo>
                  <a:lnTo>
                    <a:pt x="617" y="133"/>
                  </a:lnTo>
                  <a:lnTo>
                    <a:pt x="628" y="147"/>
                  </a:lnTo>
                  <a:lnTo>
                    <a:pt x="637" y="160"/>
                  </a:lnTo>
                  <a:lnTo>
                    <a:pt x="646" y="176"/>
                  </a:lnTo>
                  <a:lnTo>
                    <a:pt x="655" y="190"/>
                  </a:lnTo>
                  <a:lnTo>
                    <a:pt x="663" y="206"/>
                  </a:lnTo>
                  <a:lnTo>
                    <a:pt x="670" y="222"/>
                  </a:lnTo>
                  <a:lnTo>
                    <a:pt x="675" y="237"/>
                  </a:lnTo>
                  <a:lnTo>
                    <a:pt x="681" y="254"/>
                  </a:lnTo>
                  <a:lnTo>
                    <a:pt x="686" y="271"/>
                  </a:lnTo>
                  <a:lnTo>
                    <a:pt x="690" y="288"/>
                  </a:lnTo>
                  <a:lnTo>
                    <a:pt x="693" y="306"/>
                  </a:lnTo>
                  <a:lnTo>
                    <a:pt x="695" y="324"/>
                  </a:lnTo>
                  <a:lnTo>
                    <a:pt x="696" y="340"/>
                  </a:lnTo>
                  <a:lnTo>
                    <a:pt x="696" y="359"/>
                  </a:lnTo>
                  <a:lnTo>
                    <a:pt x="696" y="377"/>
                  </a:lnTo>
                  <a:lnTo>
                    <a:pt x="695" y="394"/>
                  </a:lnTo>
                  <a:lnTo>
                    <a:pt x="693" y="412"/>
                  </a:lnTo>
                  <a:lnTo>
                    <a:pt x="690" y="429"/>
                  </a:lnTo>
                  <a:lnTo>
                    <a:pt x="685" y="445"/>
                  </a:lnTo>
                  <a:lnTo>
                    <a:pt x="681" y="461"/>
                  </a:lnTo>
                  <a:lnTo>
                    <a:pt x="675" y="477"/>
                  </a:lnTo>
                  <a:lnTo>
                    <a:pt x="670" y="492"/>
                  </a:lnTo>
                  <a:lnTo>
                    <a:pt x="663" y="507"/>
                  </a:lnTo>
                  <a:lnTo>
                    <a:pt x="655" y="521"/>
                  </a:lnTo>
                  <a:lnTo>
                    <a:pt x="646" y="535"/>
                  </a:lnTo>
                  <a:lnTo>
                    <a:pt x="637" y="549"/>
                  </a:lnTo>
                  <a:lnTo>
                    <a:pt x="627" y="561"/>
                  </a:lnTo>
                  <a:lnTo>
                    <a:pt x="617" y="573"/>
                  </a:lnTo>
                  <a:lnTo>
                    <a:pt x="606" y="586"/>
                  </a:lnTo>
                  <a:lnTo>
                    <a:pt x="595" y="597"/>
                  </a:lnTo>
                  <a:lnTo>
                    <a:pt x="582" y="608"/>
                  </a:lnTo>
                  <a:lnTo>
                    <a:pt x="570" y="618"/>
                  </a:lnTo>
                  <a:lnTo>
                    <a:pt x="557" y="627"/>
                  </a:lnTo>
                  <a:lnTo>
                    <a:pt x="543" y="636"/>
                  </a:lnTo>
                  <a:lnTo>
                    <a:pt x="529" y="645"/>
                  </a:lnTo>
                  <a:lnTo>
                    <a:pt x="514" y="653"/>
                  </a:lnTo>
                  <a:lnTo>
                    <a:pt x="500" y="660"/>
                  </a:lnTo>
                  <a:lnTo>
                    <a:pt x="484" y="665"/>
                  </a:lnTo>
                  <a:lnTo>
                    <a:pt x="468" y="671"/>
                  </a:lnTo>
                  <a:lnTo>
                    <a:pt x="451" y="677"/>
                  </a:lnTo>
                  <a:lnTo>
                    <a:pt x="435" y="681"/>
                  </a:lnTo>
                  <a:lnTo>
                    <a:pt x="418" y="684"/>
                  </a:lnTo>
                  <a:lnTo>
                    <a:pt x="401" y="687"/>
                  </a:lnTo>
                  <a:lnTo>
                    <a:pt x="383" y="689"/>
                  </a:lnTo>
                  <a:lnTo>
                    <a:pt x="367" y="690"/>
                  </a:lnTo>
                  <a:lnTo>
                    <a:pt x="349" y="690"/>
                  </a:lnTo>
                </a:path>
              </a:pathLst>
            </a:custGeom>
            <a:solidFill>
              <a:srgbClr val="B2CCC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5" name="Freeform 17"/>
            <p:cNvSpPr>
              <a:spLocks/>
            </p:cNvSpPr>
            <p:nvPr/>
          </p:nvSpPr>
          <p:spPr bwMode="auto">
            <a:xfrm>
              <a:off x="4143" y="1992"/>
              <a:ext cx="686" cy="677"/>
            </a:xfrm>
            <a:custGeom>
              <a:avLst/>
              <a:gdLst>
                <a:gd name="T0" fmla="*/ 307 w 686"/>
                <a:gd name="T1" fmla="*/ 675 h 677"/>
                <a:gd name="T2" fmla="*/ 257 w 686"/>
                <a:gd name="T3" fmla="*/ 667 h 677"/>
                <a:gd name="T4" fmla="*/ 210 w 686"/>
                <a:gd name="T5" fmla="*/ 652 h 677"/>
                <a:gd name="T6" fmla="*/ 165 w 686"/>
                <a:gd name="T7" fmla="*/ 632 h 677"/>
                <a:gd name="T8" fmla="*/ 125 w 686"/>
                <a:gd name="T9" fmla="*/ 606 h 677"/>
                <a:gd name="T10" fmla="*/ 89 w 686"/>
                <a:gd name="T11" fmla="*/ 576 h 677"/>
                <a:gd name="T12" fmla="*/ 59 w 686"/>
                <a:gd name="T13" fmla="*/ 540 h 677"/>
                <a:gd name="T14" fmla="*/ 34 w 686"/>
                <a:gd name="T15" fmla="*/ 500 h 677"/>
                <a:gd name="T16" fmla="*/ 15 w 686"/>
                <a:gd name="T17" fmla="*/ 455 h 677"/>
                <a:gd name="T18" fmla="*/ 4 w 686"/>
                <a:gd name="T19" fmla="*/ 407 h 677"/>
                <a:gd name="T20" fmla="*/ 0 w 686"/>
                <a:gd name="T21" fmla="*/ 355 h 677"/>
                <a:gd name="T22" fmla="*/ 4 w 686"/>
                <a:gd name="T23" fmla="*/ 303 h 677"/>
                <a:gd name="T24" fmla="*/ 15 w 686"/>
                <a:gd name="T25" fmla="*/ 252 h 677"/>
                <a:gd name="T26" fmla="*/ 34 w 686"/>
                <a:gd name="T27" fmla="*/ 204 h 677"/>
                <a:gd name="T28" fmla="*/ 59 w 686"/>
                <a:gd name="T29" fmla="*/ 159 h 677"/>
                <a:gd name="T30" fmla="*/ 90 w 686"/>
                <a:gd name="T31" fmla="*/ 119 h 677"/>
                <a:gd name="T32" fmla="*/ 126 w 686"/>
                <a:gd name="T33" fmla="*/ 83 h 677"/>
                <a:gd name="T34" fmla="*/ 166 w 686"/>
                <a:gd name="T35" fmla="*/ 53 h 677"/>
                <a:gd name="T36" fmla="*/ 211 w 686"/>
                <a:gd name="T37" fmla="*/ 29 h 677"/>
                <a:gd name="T38" fmla="*/ 258 w 686"/>
                <a:gd name="T39" fmla="*/ 11 h 677"/>
                <a:gd name="T40" fmla="*/ 309 w 686"/>
                <a:gd name="T41" fmla="*/ 3 h 677"/>
                <a:gd name="T42" fmla="*/ 362 w 686"/>
                <a:gd name="T43" fmla="*/ 0 h 677"/>
                <a:gd name="T44" fmla="*/ 412 w 686"/>
                <a:gd name="T45" fmla="*/ 8 h 677"/>
                <a:gd name="T46" fmla="*/ 461 w 686"/>
                <a:gd name="T47" fmla="*/ 23 h 677"/>
                <a:gd name="T48" fmla="*/ 507 w 686"/>
                <a:gd name="T49" fmla="*/ 44 h 677"/>
                <a:gd name="T50" fmla="*/ 548 w 686"/>
                <a:gd name="T51" fmla="*/ 73 h 677"/>
                <a:gd name="T52" fmla="*/ 585 w 686"/>
                <a:gd name="T53" fmla="*/ 107 h 677"/>
                <a:gd name="T54" fmla="*/ 617 w 686"/>
                <a:gd name="T55" fmla="*/ 146 h 677"/>
                <a:gd name="T56" fmla="*/ 643 w 686"/>
                <a:gd name="T57" fmla="*/ 189 h 677"/>
                <a:gd name="T58" fmla="*/ 664 w 686"/>
                <a:gd name="T59" fmla="*/ 236 h 677"/>
                <a:gd name="T60" fmla="*/ 678 w 686"/>
                <a:gd name="T61" fmla="*/ 286 h 677"/>
                <a:gd name="T62" fmla="*/ 684 w 686"/>
                <a:gd name="T63" fmla="*/ 338 h 677"/>
                <a:gd name="T64" fmla="*/ 683 w 686"/>
                <a:gd name="T65" fmla="*/ 390 h 677"/>
                <a:gd name="T66" fmla="*/ 674 w 686"/>
                <a:gd name="T67" fmla="*/ 439 h 677"/>
                <a:gd name="T68" fmla="*/ 658 w 686"/>
                <a:gd name="T69" fmla="*/ 485 h 677"/>
                <a:gd name="T70" fmla="*/ 636 w 686"/>
                <a:gd name="T71" fmla="*/ 527 h 677"/>
                <a:gd name="T72" fmla="*/ 607 w 686"/>
                <a:gd name="T73" fmla="*/ 565 h 677"/>
                <a:gd name="T74" fmla="*/ 573 w 686"/>
                <a:gd name="T75" fmla="*/ 597 h 677"/>
                <a:gd name="T76" fmla="*/ 534 w 686"/>
                <a:gd name="T77" fmla="*/ 624 h 677"/>
                <a:gd name="T78" fmla="*/ 490 w 686"/>
                <a:gd name="T79" fmla="*/ 647 h 677"/>
                <a:gd name="T80" fmla="*/ 444 w 686"/>
                <a:gd name="T81" fmla="*/ 662 h 677"/>
                <a:gd name="T82" fmla="*/ 394 w 686"/>
                <a:gd name="T83" fmla="*/ 673 h 677"/>
                <a:gd name="T84" fmla="*/ 343 w 686"/>
                <a:gd name="T85" fmla="*/ 676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6" h="677">
                  <a:moveTo>
                    <a:pt x="343" y="676"/>
                  </a:moveTo>
                  <a:lnTo>
                    <a:pt x="325" y="676"/>
                  </a:lnTo>
                  <a:lnTo>
                    <a:pt x="307" y="675"/>
                  </a:lnTo>
                  <a:lnTo>
                    <a:pt x="290" y="673"/>
                  </a:lnTo>
                  <a:lnTo>
                    <a:pt x="273" y="670"/>
                  </a:lnTo>
                  <a:lnTo>
                    <a:pt x="257" y="667"/>
                  </a:lnTo>
                  <a:lnTo>
                    <a:pt x="241" y="662"/>
                  </a:lnTo>
                  <a:lnTo>
                    <a:pt x="224" y="658"/>
                  </a:lnTo>
                  <a:lnTo>
                    <a:pt x="210" y="652"/>
                  </a:lnTo>
                  <a:lnTo>
                    <a:pt x="194" y="647"/>
                  </a:lnTo>
                  <a:lnTo>
                    <a:pt x="179" y="640"/>
                  </a:lnTo>
                  <a:lnTo>
                    <a:pt x="165" y="632"/>
                  </a:lnTo>
                  <a:lnTo>
                    <a:pt x="151" y="624"/>
                  </a:lnTo>
                  <a:lnTo>
                    <a:pt x="138" y="615"/>
                  </a:lnTo>
                  <a:lnTo>
                    <a:pt x="125" y="606"/>
                  </a:lnTo>
                  <a:lnTo>
                    <a:pt x="112" y="597"/>
                  </a:lnTo>
                  <a:lnTo>
                    <a:pt x="100" y="586"/>
                  </a:lnTo>
                  <a:lnTo>
                    <a:pt x="89" y="576"/>
                  </a:lnTo>
                  <a:lnTo>
                    <a:pt x="78" y="565"/>
                  </a:lnTo>
                  <a:lnTo>
                    <a:pt x="68" y="553"/>
                  </a:lnTo>
                  <a:lnTo>
                    <a:pt x="59" y="540"/>
                  </a:lnTo>
                  <a:lnTo>
                    <a:pt x="50" y="527"/>
                  </a:lnTo>
                  <a:lnTo>
                    <a:pt x="42" y="513"/>
                  </a:lnTo>
                  <a:lnTo>
                    <a:pt x="34" y="500"/>
                  </a:lnTo>
                  <a:lnTo>
                    <a:pt x="27" y="485"/>
                  </a:lnTo>
                  <a:lnTo>
                    <a:pt x="21" y="471"/>
                  </a:lnTo>
                  <a:lnTo>
                    <a:pt x="15" y="455"/>
                  </a:lnTo>
                  <a:lnTo>
                    <a:pt x="10" y="439"/>
                  </a:lnTo>
                  <a:lnTo>
                    <a:pt x="7" y="424"/>
                  </a:lnTo>
                  <a:lnTo>
                    <a:pt x="4" y="407"/>
                  </a:lnTo>
                  <a:lnTo>
                    <a:pt x="2" y="390"/>
                  </a:lnTo>
                  <a:lnTo>
                    <a:pt x="0" y="372"/>
                  </a:lnTo>
                  <a:lnTo>
                    <a:pt x="0" y="355"/>
                  </a:lnTo>
                  <a:lnTo>
                    <a:pt x="0" y="338"/>
                  </a:lnTo>
                  <a:lnTo>
                    <a:pt x="2" y="320"/>
                  </a:lnTo>
                  <a:lnTo>
                    <a:pt x="4" y="303"/>
                  </a:lnTo>
                  <a:lnTo>
                    <a:pt x="7" y="286"/>
                  </a:lnTo>
                  <a:lnTo>
                    <a:pt x="10" y="268"/>
                  </a:lnTo>
                  <a:lnTo>
                    <a:pt x="15" y="252"/>
                  </a:lnTo>
                  <a:lnTo>
                    <a:pt x="21" y="236"/>
                  </a:lnTo>
                  <a:lnTo>
                    <a:pt x="27" y="220"/>
                  </a:lnTo>
                  <a:lnTo>
                    <a:pt x="34" y="204"/>
                  </a:lnTo>
                  <a:lnTo>
                    <a:pt x="42" y="189"/>
                  </a:lnTo>
                  <a:lnTo>
                    <a:pt x="50" y="174"/>
                  </a:lnTo>
                  <a:lnTo>
                    <a:pt x="59" y="159"/>
                  </a:lnTo>
                  <a:lnTo>
                    <a:pt x="69" y="146"/>
                  </a:lnTo>
                  <a:lnTo>
                    <a:pt x="79" y="132"/>
                  </a:lnTo>
                  <a:lnTo>
                    <a:pt x="90" y="119"/>
                  </a:lnTo>
                  <a:lnTo>
                    <a:pt x="101" y="107"/>
                  </a:lnTo>
                  <a:lnTo>
                    <a:pt x="113" y="94"/>
                  </a:lnTo>
                  <a:lnTo>
                    <a:pt x="126" y="83"/>
                  </a:lnTo>
                  <a:lnTo>
                    <a:pt x="138" y="73"/>
                  </a:lnTo>
                  <a:lnTo>
                    <a:pt x="151" y="63"/>
                  </a:lnTo>
                  <a:lnTo>
                    <a:pt x="166" y="53"/>
                  </a:lnTo>
                  <a:lnTo>
                    <a:pt x="180" y="44"/>
                  </a:lnTo>
                  <a:lnTo>
                    <a:pt x="195" y="36"/>
                  </a:lnTo>
                  <a:lnTo>
                    <a:pt x="211" y="29"/>
                  </a:lnTo>
                  <a:lnTo>
                    <a:pt x="225" y="23"/>
                  </a:lnTo>
                  <a:lnTo>
                    <a:pt x="242" y="17"/>
                  </a:lnTo>
                  <a:lnTo>
                    <a:pt x="258" y="11"/>
                  </a:lnTo>
                  <a:lnTo>
                    <a:pt x="274" y="8"/>
                  </a:lnTo>
                  <a:lnTo>
                    <a:pt x="291" y="5"/>
                  </a:lnTo>
                  <a:lnTo>
                    <a:pt x="309" y="3"/>
                  </a:lnTo>
                  <a:lnTo>
                    <a:pt x="326" y="0"/>
                  </a:lnTo>
                  <a:lnTo>
                    <a:pt x="344" y="0"/>
                  </a:lnTo>
                  <a:lnTo>
                    <a:pt x="362" y="0"/>
                  </a:lnTo>
                  <a:lnTo>
                    <a:pt x="378" y="3"/>
                  </a:lnTo>
                  <a:lnTo>
                    <a:pt x="395" y="5"/>
                  </a:lnTo>
                  <a:lnTo>
                    <a:pt x="412" y="8"/>
                  </a:lnTo>
                  <a:lnTo>
                    <a:pt x="429" y="11"/>
                  </a:lnTo>
                  <a:lnTo>
                    <a:pt x="445" y="17"/>
                  </a:lnTo>
                  <a:lnTo>
                    <a:pt x="461" y="23"/>
                  </a:lnTo>
                  <a:lnTo>
                    <a:pt x="477" y="29"/>
                  </a:lnTo>
                  <a:lnTo>
                    <a:pt x="491" y="36"/>
                  </a:lnTo>
                  <a:lnTo>
                    <a:pt x="507" y="44"/>
                  </a:lnTo>
                  <a:lnTo>
                    <a:pt x="520" y="53"/>
                  </a:lnTo>
                  <a:lnTo>
                    <a:pt x="535" y="63"/>
                  </a:lnTo>
                  <a:lnTo>
                    <a:pt x="548" y="73"/>
                  </a:lnTo>
                  <a:lnTo>
                    <a:pt x="561" y="83"/>
                  </a:lnTo>
                  <a:lnTo>
                    <a:pt x="573" y="94"/>
                  </a:lnTo>
                  <a:lnTo>
                    <a:pt x="585" y="107"/>
                  </a:lnTo>
                  <a:lnTo>
                    <a:pt x="596" y="119"/>
                  </a:lnTo>
                  <a:lnTo>
                    <a:pt x="607" y="132"/>
                  </a:lnTo>
                  <a:lnTo>
                    <a:pt x="617" y="146"/>
                  </a:lnTo>
                  <a:lnTo>
                    <a:pt x="627" y="159"/>
                  </a:lnTo>
                  <a:lnTo>
                    <a:pt x="636" y="174"/>
                  </a:lnTo>
                  <a:lnTo>
                    <a:pt x="643" y="189"/>
                  </a:lnTo>
                  <a:lnTo>
                    <a:pt x="651" y="204"/>
                  </a:lnTo>
                  <a:lnTo>
                    <a:pt x="658" y="220"/>
                  </a:lnTo>
                  <a:lnTo>
                    <a:pt x="664" y="236"/>
                  </a:lnTo>
                  <a:lnTo>
                    <a:pt x="669" y="252"/>
                  </a:lnTo>
                  <a:lnTo>
                    <a:pt x="674" y="268"/>
                  </a:lnTo>
                  <a:lnTo>
                    <a:pt x="678" y="286"/>
                  </a:lnTo>
                  <a:lnTo>
                    <a:pt x="680" y="303"/>
                  </a:lnTo>
                  <a:lnTo>
                    <a:pt x="683" y="320"/>
                  </a:lnTo>
                  <a:lnTo>
                    <a:pt x="684" y="338"/>
                  </a:lnTo>
                  <a:lnTo>
                    <a:pt x="685" y="355"/>
                  </a:lnTo>
                  <a:lnTo>
                    <a:pt x="684" y="372"/>
                  </a:lnTo>
                  <a:lnTo>
                    <a:pt x="683" y="390"/>
                  </a:lnTo>
                  <a:lnTo>
                    <a:pt x="680" y="407"/>
                  </a:lnTo>
                  <a:lnTo>
                    <a:pt x="678" y="424"/>
                  </a:lnTo>
                  <a:lnTo>
                    <a:pt x="674" y="439"/>
                  </a:lnTo>
                  <a:lnTo>
                    <a:pt x="669" y="455"/>
                  </a:lnTo>
                  <a:lnTo>
                    <a:pt x="664" y="471"/>
                  </a:lnTo>
                  <a:lnTo>
                    <a:pt x="658" y="485"/>
                  </a:lnTo>
                  <a:lnTo>
                    <a:pt x="651" y="500"/>
                  </a:lnTo>
                  <a:lnTo>
                    <a:pt x="643" y="513"/>
                  </a:lnTo>
                  <a:lnTo>
                    <a:pt x="636" y="527"/>
                  </a:lnTo>
                  <a:lnTo>
                    <a:pt x="627" y="540"/>
                  </a:lnTo>
                  <a:lnTo>
                    <a:pt x="617" y="553"/>
                  </a:lnTo>
                  <a:lnTo>
                    <a:pt x="607" y="565"/>
                  </a:lnTo>
                  <a:lnTo>
                    <a:pt x="595" y="576"/>
                  </a:lnTo>
                  <a:lnTo>
                    <a:pt x="584" y="586"/>
                  </a:lnTo>
                  <a:lnTo>
                    <a:pt x="573" y="597"/>
                  </a:lnTo>
                  <a:lnTo>
                    <a:pt x="560" y="606"/>
                  </a:lnTo>
                  <a:lnTo>
                    <a:pt x="547" y="615"/>
                  </a:lnTo>
                  <a:lnTo>
                    <a:pt x="534" y="624"/>
                  </a:lnTo>
                  <a:lnTo>
                    <a:pt x="519" y="632"/>
                  </a:lnTo>
                  <a:lnTo>
                    <a:pt x="506" y="640"/>
                  </a:lnTo>
                  <a:lnTo>
                    <a:pt x="490" y="647"/>
                  </a:lnTo>
                  <a:lnTo>
                    <a:pt x="476" y="652"/>
                  </a:lnTo>
                  <a:lnTo>
                    <a:pt x="460" y="658"/>
                  </a:lnTo>
                  <a:lnTo>
                    <a:pt x="444" y="662"/>
                  </a:lnTo>
                  <a:lnTo>
                    <a:pt x="428" y="667"/>
                  </a:lnTo>
                  <a:lnTo>
                    <a:pt x="411" y="670"/>
                  </a:lnTo>
                  <a:lnTo>
                    <a:pt x="394" y="673"/>
                  </a:lnTo>
                  <a:lnTo>
                    <a:pt x="377" y="675"/>
                  </a:lnTo>
                  <a:lnTo>
                    <a:pt x="359" y="676"/>
                  </a:lnTo>
                  <a:lnTo>
                    <a:pt x="343" y="676"/>
                  </a:lnTo>
                </a:path>
              </a:pathLst>
            </a:custGeom>
            <a:solidFill>
              <a:srgbClr val="ADC7C7"/>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6" name="Freeform 18"/>
            <p:cNvSpPr>
              <a:spLocks/>
            </p:cNvSpPr>
            <p:nvPr/>
          </p:nvSpPr>
          <p:spPr bwMode="auto">
            <a:xfrm>
              <a:off x="4149" y="1997"/>
              <a:ext cx="673" cy="662"/>
            </a:xfrm>
            <a:custGeom>
              <a:avLst/>
              <a:gdLst>
                <a:gd name="T0" fmla="*/ 371 w 673"/>
                <a:gd name="T1" fmla="*/ 660 h 662"/>
                <a:gd name="T2" fmla="*/ 420 w 673"/>
                <a:gd name="T3" fmla="*/ 652 h 662"/>
                <a:gd name="T4" fmla="*/ 467 w 673"/>
                <a:gd name="T5" fmla="*/ 638 h 662"/>
                <a:gd name="T6" fmla="*/ 511 w 673"/>
                <a:gd name="T7" fmla="*/ 619 h 662"/>
                <a:gd name="T8" fmla="*/ 550 w 673"/>
                <a:gd name="T9" fmla="*/ 595 h 662"/>
                <a:gd name="T10" fmla="*/ 585 w 673"/>
                <a:gd name="T11" fmla="*/ 566 h 662"/>
                <a:gd name="T12" fmla="*/ 615 w 673"/>
                <a:gd name="T13" fmla="*/ 531 h 662"/>
                <a:gd name="T14" fmla="*/ 640 w 673"/>
                <a:gd name="T15" fmla="*/ 492 h 662"/>
                <a:gd name="T16" fmla="*/ 658 w 673"/>
                <a:gd name="T17" fmla="*/ 448 h 662"/>
                <a:gd name="T18" fmla="*/ 669 w 673"/>
                <a:gd name="T19" fmla="*/ 401 h 662"/>
                <a:gd name="T20" fmla="*/ 672 w 673"/>
                <a:gd name="T21" fmla="*/ 350 h 662"/>
                <a:gd name="T22" fmla="*/ 669 w 673"/>
                <a:gd name="T23" fmla="*/ 299 h 662"/>
                <a:gd name="T24" fmla="*/ 658 w 673"/>
                <a:gd name="T25" fmla="*/ 250 h 662"/>
                <a:gd name="T26" fmla="*/ 640 w 673"/>
                <a:gd name="T27" fmla="*/ 201 h 662"/>
                <a:gd name="T28" fmla="*/ 615 w 673"/>
                <a:gd name="T29" fmla="*/ 158 h 662"/>
                <a:gd name="T30" fmla="*/ 586 w 673"/>
                <a:gd name="T31" fmla="*/ 117 h 662"/>
                <a:gd name="T32" fmla="*/ 551 w 673"/>
                <a:gd name="T33" fmla="*/ 83 h 662"/>
                <a:gd name="T34" fmla="*/ 512 w 673"/>
                <a:gd name="T35" fmla="*/ 52 h 662"/>
                <a:gd name="T36" fmla="*/ 469 w 673"/>
                <a:gd name="T37" fmla="*/ 28 h 662"/>
                <a:gd name="T38" fmla="*/ 422 w 673"/>
                <a:gd name="T39" fmla="*/ 11 h 662"/>
                <a:gd name="T40" fmla="*/ 372 w 673"/>
                <a:gd name="T41" fmla="*/ 1 h 662"/>
                <a:gd name="T42" fmla="*/ 321 w 673"/>
                <a:gd name="T43" fmla="*/ 0 h 662"/>
                <a:gd name="T44" fmla="*/ 271 w 673"/>
                <a:gd name="T45" fmla="*/ 6 h 662"/>
                <a:gd name="T46" fmla="*/ 223 w 673"/>
                <a:gd name="T47" fmla="*/ 22 h 662"/>
                <a:gd name="T48" fmla="*/ 178 w 673"/>
                <a:gd name="T49" fmla="*/ 43 h 662"/>
                <a:gd name="T50" fmla="*/ 136 w 673"/>
                <a:gd name="T51" fmla="*/ 71 h 662"/>
                <a:gd name="T52" fmla="*/ 100 w 673"/>
                <a:gd name="T53" fmla="*/ 105 h 662"/>
                <a:gd name="T54" fmla="*/ 67 w 673"/>
                <a:gd name="T55" fmla="*/ 144 h 662"/>
                <a:gd name="T56" fmla="*/ 41 w 673"/>
                <a:gd name="T57" fmla="*/ 187 h 662"/>
                <a:gd name="T58" fmla="*/ 21 w 673"/>
                <a:gd name="T59" fmla="*/ 233 h 662"/>
                <a:gd name="T60" fmla="*/ 7 w 673"/>
                <a:gd name="T61" fmla="*/ 282 h 662"/>
                <a:gd name="T62" fmla="*/ 1 w 673"/>
                <a:gd name="T63" fmla="*/ 334 h 662"/>
                <a:gd name="T64" fmla="*/ 2 w 673"/>
                <a:gd name="T65" fmla="*/ 385 h 662"/>
                <a:gd name="T66" fmla="*/ 11 w 673"/>
                <a:gd name="T67" fmla="*/ 433 h 662"/>
                <a:gd name="T68" fmla="*/ 27 w 673"/>
                <a:gd name="T69" fmla="*/ 477 h 662"/>
                <a:gd name="T70" fmla="*/ 49 w 673"/>
                <a:gd name="T71" fmla="*/ 519 h 662"/>
                <a:gd name="T72" fmla="*/ 77 w 673"/>
                <a:gd name="T73" fmla="*/ 554 h 662"/>
                <a:gd name="T74" fmla="*/ 111 w 673"/>
                <a:gd name="T75" fmla="*/ 586 h 662"/>
                <a:gd name="T76" fmla="*/ 149 w 673"/>
                <a:gd name="T77" fmla="*/ 612 h 662"/>
                <a:gd name="T78" fmla="*/ 190 w 673"/>
                <a:gd name="T79" fmla="*/ 633 h 662"/>
                <a:gd name="T80" fmla="*/ 236 w 673"/>
                <a:gd name="T81" fmla="*/ 648 h 662"/>
                <a:gd name="T82" fmla="*/ 285 w 673"/>
                <a:gd name="T83" fmla="*/ 657 h 662"/>
                <a:gd name="T84" fmla="*/ 337 w 673"/>
                <a:gd name="T85" fmla="*/ 661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3" h="662">
                  <a:moveTo>
                    <a:pt x="337" y="661"/>
                  </a:moveTo>
                  <a:lnTo>
                    <a:pt x="353" y="661"/>
                  </a:lnTo>
                  <a:lnTo>
                    <a:pt x="371" y="660"/>
                  </a:lnTo>
                  <a:lnTo>
                    <a:pt x="388" y="657"/>
                  </a:lnTo>
                  <a:lnTo>
                    <a:pt x="404" y="655"/>
                  </a:lnTo>
                  <a:lnTo>
                    <a:pt x="420" y="652"/>
                  </a:lnTo>
                  <a:lnTo>
                    <a:pt x="436" y="648"/>
                  </a:lnTo>
                  <a:lnTo>
                    <a:pt x="452" y="644"/>
                  </a:lnTo>
                  <a:lnTo>
                    <a:pt x="467" y="638"/>
                  </a:lnTo>
                  <a:lnTo>
                    <a:pt x="482" y="633"/>
                  </a:lnTo>
                  <a:lnTo>
                    <a:pt x="497" y="626"/>
                  </a:lnTo>
                  <a:lnTo>
                    <a:pt x="511" y="619"/>
                  </a:lnTo>
                  <a:lnTo>
                    <a:pt x="524" y="612"/>
                  </a:lnTo>
                  <a:lnTo>
                    <a:pt x="538" y="604"/>
                  </a:lnTo>
                  <a:lnTo>
                    <a:pt x="550" y="595"/>
                  </a:lnTo>
                  <a:lnTo>
                    <a:pt x="563" y="586"/>
                  </a:lnTo>
                  <a:lnTo>
                    <a:pt x="574" y="576"/>
                  </a:lnTo>
                  <a:lnTo>
                    <a:pt x="585" y="566"/>
                  </a:lnTo>
                  <a:lnTo>
                    <a:pt x="596" y="554"/>
                  </a:lnTo>
                  <a:lnTo>
                    <a:pt x="606" y="542"/>
                  </a:lnTo>
                  <a:lnTo>
                    <a:pt x="615" y="531"/>
                  </a:lnTo>
                  <a:lnTo>
                    <a:pt x="624" y="519"/>
                  </a:lnTo>
                  <a:lnTo>
                    <a:pt x="632" y="505"/>
                  </a:lnTo>
                  <a:lnTo>
                    <a:pt x="640" y="492"/>
                  </a:lnTo>
                  <a:lnTo>
                    <a:pt x="646" y="477"/>
                  </a:lnTo>
                  <a:lnTo>
                    <a:pt x="652" y="464"/>
                  </a:lnTo>
                  <a:lnTo>
                    <a:pt x="658" y="448"/>
                  </a:lnTo>
                  <a:lnTo>
                    <a:pt x="662" y="433"/>
                  </a:lnTo>
                  <a:lnTo>
                    <a:pt x="665" y="418"/>
                  </a:lnTo>
                  <a:lnTo>
                    <a:pt x="669" y="401"/>
                  </a:lnTo>
                  <a:lnTo>
                    <a:pt x="671" y="385"/>
                  </a:lnTo>
                  <a:lnTo>
                    <a:pt x="672" y="368"/>
                  </a:lnTo>
                  <a:lnTo>
                    <a:pt x="672" y="350"/>
                  </a:lnTo>
                  <a:lnTo>
                    <a:pt x="672" y="334"/>
                  </a:lnTo>
                  <a:lnTo>
                    <a:pt x="671" y="316"/>
                  </a:lnTo>
                  <a:lnTo>
                    <a:pt x="669" y="299"/>
                  </a:lnTo>
                  <a:lnTo>
                    <a:pt x="665" y="282"/>
                  </a:lnTo>
                  <a:lnTo>
                    <a:pt x="662" y="265"/>
                  </a:lnTo>
                  <a:lnTo>
                    <a:pt x="658" y="250"/>
                  </a:lnTo>
                  <a:lnTo>
                    <a:pt x="652" y="233"/>
                  </a:lnTo>
                  <a:lnTo>
                    <a:pt x="646" y="217"/>
                  </a:lnTo>
                  <a:lnTo>
                    <a:pt x="640" y="201"/>
                  </a:lnTo>
                  <a:lnTo>
                    <a:pt x="632" y="187"/>
                  </a:lnTo>
                  <a:lnTo>
                    <a:pt x="624" y="172"/>
                  </a:lnTo>
                  <a:lnTo>
                    <a:pt x="615" y="158"/>
                  </a:lnTo>
                  <a:lnTo>
                    <a:pt x="606" y="144"/>
                  </a:lnTo>
                  <a:lnTo>
                    <a:pt x="596" y="131"/>
                  </a:lnTo>
                  <a:lnTo>
                    <a:pt x="586" y="117"/>
                  </a:lnTo>
                  <a:lnTo>
                    <a:pt x="575" y="105"/>
                  </a:lnTo>
                  <a:lnTo>
                    <a:pt x="564" y="94"/>
                  </a:lnTo>
                  <a:lnTo>
                    <a:pt x="551" y="83"/>
                  </a:lnTo>
                  <a:lnTo>
                    <a:pt x="539" y="71"/>
                  </a:lnTo>
                  <a:lnTo>
                    <a:pt x="526" y="61"/>
                  </a:lnTo>
                  <a:lnTo>
                    <a:pt x="512" y="52"/>
                  </a:lnTo>
                  <a:lnTo>
                    <a:pt x="498" y="43"/>
                  </a:lnTo>
                  <a:lnTo>
                    <a:pt x="483" y="36"/>
                  </a:lnTo>
                  <a:lnTo>
                    <a:pt x="469" y="28"/>
                  </a:lnTo>
                  <a:lnTo>
                    <a:pt x="453" y="22"/>
                  </a:lnTo>
                  <a:lnTo>
                    <a:pt x="437" y="15"/>
                  </a:lnTo>
                  <a:lnTo>
                    <a:pt x="422" y="11"/>
                  </a:lnTo>
                  <a:lnTo>
                    <a:pt x="406" y="6"/>
                  </a:lnTo>
                  <a:lnTo>
                    <a:pt x="389" y="3"/>
                  </a:lnTo>
                  <a:lnTo>
                    <a:pt x="372" y="1"/>
                  </a:lnTo>
                  <a:lnTo>
                    <a:pt x="356" y="0"/>
                  </a:lnTo>
                  <a:lnTo>
                    <a:pt x="338" y="0"/>
                  </a:lnTo>
                  <a:lnTo>
                    <a:pt x="321" y="0"/>
                  </a:lnTo>
                  <a:lnTo>
                    <a:pt x="303" y="1"/>
                  </a:lnTo>
                  <a:lnTo>
                    <a:pt x="286" y="3"/>
                  </a:lnTo>
                  <a:lnTo>
                    <a:pt x="271" y="6"/>
                  </a:lnTo>
                  <a:lnTo>
                    <a:pt x="254" y="11"/>
                  </a:lnTo>
                  <a:lnTo>
                    <a:pt x="238" y="15"/>
                  </a:lnTo>
                  <a:lnTo>
                    <a:pt x="223" y="22"/>
                  </a:lnTo>
                  <a:lnTo>
                    <a:pt x="207" y="28"/>
                  </a:lnTo>
                  <a:lnTo>
                    <a:pt x="192" y="36"/>
                  </a:lnTo>
                  <a:lnTo>
                    <a:pt x="178" y="43"/>
                  </a:lnTo>
                  <a:lnTo>
                    <a:pt x="163" y="52"/>
                  </a:lnTo>
                  <a:lnTo>
                    <a:pt x="150" y="61"/>
                  </a:lnTo>
                  <a:lnTo>
                    <a:pt x="136" y="71"/>
                  </a:lnTo>
                  <a:lnTo>
                    <a:pt x="123" y="83"/>
                  </a:lnTo>
                  <a:lnTo>
                    <a:pt x="111" y="94"/>
                  </a:lnTo>
                  <a:lnTo>
                    <a:pt x="100" y="105"/>
                  </a:lnTo>
                  <a:lnTo>
                    <a:pt x="88" y="117"/>
                  </a:lnTo>
                  <a:lnTo>
                    <a:pt x="77" y="131"/>
                  </a:lnTo>
                  <a:lnTo>
                    <a:pt x="67" y="144"/>
                  </a:lnTo>
                  <a:lnTo>
                    <a:pt x="58" y="158"/>
                  </a:lnTo>
                  <a:lnTo>
                    <a:pt x="49" y="172"/>
                  </a:lnTo>
                  <a:lnTo>
                    <a:pt x="41" y="187"/>
                  </a:lnTo>
                  <a:lnTo>
                    <a:pt x="34" y="201"/>
                  </a:lnTo>
                  <a:lnTo>
                    <a:pt x="27" y="217"/>
                  </a:lnTo>
                  <a:lnTo>
                    <a:pt x="21" y="233"/>
                  </a:lnTo>
                  <a:lnTo>
                    <a:pt x="16" y="250"/>
                  </a:lnTo>
                  <a:lnTo>
                    <a:pt x="11" y="265"/>
                  </a:lnTo>
                  <a:lnTo>
                    <a:pt x="7" y="282"/>
                  </a:lnTo>
                  <a:lnTo>
                    <a:pt x="4" y="299"/>
                  </a:lnTo>
                  <a:lnTo>
                    <a:pt x="2" y="316"/>
                  </a:lnTo>
                  <a:lnTo>
                    <a:pt x="1" y="334"/>
                  </a:lnTo>
                  <a:lnTo>
                    <a:pt x="0" y="350"/>
                  </a:lnTo>
                  <a:lnTo>
                    <a:pt x="1" y="368"/>
                  </a:lnTo>
                  <a:lnTo>
                    <a:pt x="2" y="385"/>
                  </a:lnTo>
                  <a:lnTo>
                    <a:pt x="4" y="401"/>
                  </a:lnTo>
                  <a:lnTo>
                    <a:pt x="7" y="418"/>
                  </a:lnTo>
                  <a:lnTo>
                    <a:pt x="11" y="433"/>
                  </a:lnTo>
                  <a:lnTo>
                    <a:pt x="16" y="448"/>
                  </a:lnTo>
                  <a:lnTo>
                    <a:pt x="20" y="464"/>
                  </a:lnTo>
                  <a:lnTo>
                    <a:pt x="27" y="477"/>
                  </a:lnTo>
                  <a:lnTo>
                    <a:pt x="34" y="492"/>
                  </a:lnTo>
                  <a:lnTo>
                    <a:pt x="40" y="505"/>
                  </a:lnTo>
                  <a:lnTo>
                    <a:pt x="49" y="519"/>
                  </a:lnTo>
                  <a:lnTo>
                    <a:pt x="58" y="531"/>
                  </a:lnTo>
                  <a:lnTo>
                    <a:pt x="67" y="542"/>
                  </a:lnTo>
                  <a:lnTo>
                    <a:pt x="77" y="554"/>
                  </a:lnTo>
                  <a:lnTo>
                    <a:pt x="87" y="566"/>
                  </a:lnTo>
                  <a:lnTo>
                    <a:pt x="98" y="576"/>
                  </a:lnTo>
                  <a:lnTo>
                    <a:pt x="111" y="586"/>
                  </a:lnTo>
                  <a:lnTo>
                    <a:pt x="123" y="595"/>
                  </a:lnTo>
                  <a:lnTo>
                    <a:pt x="135" y="604"/>
                  </a:lnTo>
                  <a:lnTo>
                    <a:pt x="149" y="612"/>
                  </a:lnTo>
                  <a:lnTo>
                    <a:pt x="162" y="619"/>
                  </a:lnTo>
                  <a:lnTo>
                    <a:pt x="177" y="626"/>
                  </a:lnTo>
                  <a:lnTo>
                    <a:pt x="190" y="633"/>
                  </a:lnTo>
                  <a:lnTo>
                    <a:pt x="206" y="638"/>
                  </a:lnTo>
                  <a:lnTo>
                    <a:pt x="220" y="644"/>
                  </a:lnTo>
                  <a:lnTo>
                    <a:pt x="236" y="648"/>
                  </a:lnTo>
                  <a:lnTo>
                    <a:pt x="253" y="652"/>
                  </a:lnTo>
                  <a:lnTo>
                    <a:pt x="268" y="655"/>
                  </a:lnTo>
                  <a:lnTo>
                    <a:pt x="285" y="657"/>
                  </a:lnTo>
                  <a:lnTo>
                    <a:pt x="302" y="660"/>
                  </a:lnTo>
                  <a:lnTo>
                    <a:pt x="319" y="661"/>
                  </a:lnTo>
                  <a:lnTo>
                    <a:pt x="337" y="661"/>
                  </a:lnTo>
                </a:path>
              </a:pathLst>
            </a:custGeom>
            <a:solidFill>
              <a:srgbClr val="A5BFB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7" name="Freeform 19"/>
            <p:cNvSpPr>
              <a:spLocks/>
            </p:cNvSpPr>
            <p:nvPr/>
          </p:nvSpPr>
          <p:spPr bwMode="auto">
            <a:xfrm>
              <a:off x="4155" y="2002"/>
              <a:ext cx="663" cy="649"/>
            </a:xfrm>
            <a:custGeom>
              <a:avLst/>
              <a:gdLst>
                <a:gd name="T0" fmla="*/ 365 w 663"/>
                <a:gd name="T1" fmla="*/ 1 h 649"/>
                <a:gd name="T2" fmla="*/ 414 w 663"/>
                <a:gd name="T3" fmla="*/ 12 h 649"/>
                <a:gd name="T4" fmla="*/ 460 w 663"/>
                <a:gd name="T5" fmla="*/ 28 h 649"/>
                <a:gd name="T6" fmla="*/ 503 w 663"/>
                <a:gd name="T7" fmla="*/ 52 h 649"/>
                <a:gd name="T8" fmla="*/ 542 w 663"/>
                <a:gd name="T9" fmla="*/ 81 h 649"/>
                <a:gd name="T10" fmla="*/ 576 w 663"/>
                <a:gd name="T11" fmla="*/ 117 h 649"/>
                <a:gd name="T12" fmla="*/ 606 w 663"/>
                <a:gd name="T13" fmla="*/ 156 h 649"/>
                <a:gd name="T14" fmla="*/ 629 w 663"/>
                <a:gd name="T15" fmla="*/ 200 h 649"/>
                <a:gd name="T16" fmla="*/ 646 w 663"/>
                <a:gd name="T17" fmla="*/ 246 h 649"/>
                <a:gd name="T18" fmla="*/ 657 w 663"/>
                <a:gd name="T19" fmla="*/ 295 h 649"/>
                <a:gd name="T20" fmla="*/ 662 w 663"/>
                <a:gd name="T21" fmla="*/ 345 h 649"/>
                <a:gd name="T22" fmla="*/ 657 w 663"/>
                <a:gd name="T23" fmla="*/ 396 h 649"/>
                <a:gd name="T24" fmla="*/ 646 w 663"/>
                <a:gd name="T25" fmla="*/ 442 h 649"/>
                <a:gd name="T26" fmla="*/ 629 w 663"/>
                <a:gd name="T27" fmla="*/ 483 h 649"/>
                <a:gd name="T28" fmla="*/ 605 w 663"/>
                <a:gd name="T29" fmla="*/ 521 h 649"/>
                <a:gd name="T30" fmla="*/ 576 w 663"/>
                <a:gd name="T31" fmla="*/ 555 h 649"/>
                <a:gd name="T32" fmla="*/ 541 w 663"/>
                <a:gd name="T33" fmla="*/ 584 h 649"/>
                <a:gd name="T34" fmla="*/ 503 w 663"/>
                <a:gd name="T35" fmla="*/ 608 h 649"/>
                <a:gd name="T36" fmla="*/ 459 w 663"/>
                <a:gd name="T37" fmla="*/ 627 h 649"/>
                <a:gd name="T38" fmla="*/ 413 w 663"/>
                <a:gd name="T39" fmla="*/ 640 h 649"/>
                <a:gd name="T40" fmla="*/ 365 w 663"/>
                <a:gd name="T41" fmla="*/ 647 h 649"/>
                <a:gd name="T42" fmla="*/ 314 w 663"/>
                <a:gd name="T43" fmla="*/ 648 h 649"/>
                <a:gd name="T44" fmla="*/ 265 w 663"/>
                <a:gd name="T45" fmla="*/ 642 h 649"/>
                <a:gd name="T46" fmla="*/ 218 w 663"/>
                <a:gd name="T47" fmla="*/ 631 h 649"/>
                <a:gd name="T48" fmla="*/ 173 w 663"/>
                <a:gd name="T49" fmla="*/ 614 h 649"/>
                <a:gd name="T50" fmla="*/ 133 w 663"/>
                <a:gd name="T51" fmla="*/ 593 h 649"/>
                <a:gd name="T52" fmla="*/ 97 w 663"/>
                <a:gd name="T53" fmla="*/ 565 h 649"/>
                <a:gd name="T54" fmla="*/ 66 w 663"/>
                <a:gd name="T55" fmla="*/ 534 h 649"/>
                <a:gd name="T56" fmla="*/ 40 w 663"/>
                <a:gd name="T57" fmla="*/ 497 h 649"/>
                <a:gd name="T58" fmla="*/ 20 w 663"/>
                <a:gd name="T59" fmla="*/ 456 h 649"/>
                <a:gd name="T60" fmla="*/ 6 w 663"/>
                <a:gd name="T61" fmla="*/ 412 h 649"/>
                <a:gd name="T62" fmla="*/ 1 w 663"/>
                <a:gd name="T63" fmla="*/ 362 h 649"/>
                <a:gd name="T64" fmla="*/ 2 w 663"/>
                <a:gd name="T65" fmla="*/ 312 h 649"/>
                <a:gd name="T66" fmla="*/ 11 w 663"/>
                <a:gd name="T67" fmla="*/ 261 h 649"/>
                <a:gd name="T68" fmla="*/ 26 w 663"/>
                <a:gd name="T69" fmla="*/ 214 h 649"/>
                <a:gd name="T70" fmla="*/ 49 w 663"/>
                <a:gd name="T71" fmla="*/ 170 h 649"/>
                <a:gd name="T72" fmla="*/ 76 w 663"/>
                <a:gd name="T73" fmla="*/ 129 h 649"/>
                <a:gd name="T74" fmla="*/ 109 w 663"/>
                <a:gd name="T75" fmla="*/ 92 h 649"/>
                <a:gd name="T76" fmla="*/ 147 w 663"/>
                <a:gd name="T77" fmla="*/ 61 h 649"/>
                <a:gd name="T78" fmla="*/ 189 w 663"/>
                <a:gd name="T79" fmla="*/ 35 h 649"/>
                <a:gd name="T80" fmla="*/ 233 w 663"/>
                <a:gd name="T81" fmla="*/ 16 h 649"/>
                <a:gd name="T82" fmla="*/ 281 w 663"/>
                <a:gd name="T83" fmla="*/ 4 h 649"/>
                <a:gd name="T84" fmla="*/ 332 w 663"/>
                <a:gd name="T85"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3" h="649">
                  <a:moveTo>
                    <a:pt x="332" y="0"/>
                  </a:moveTo>
                  <a:lnTo>
                    <a:pt x="349" y="0"/>
                  </a:lnTo>
                  <a:lnTo>
                    <a:pt x="365" y="1"/>
                  </a:lnTo>
                  <a:lnTo>
                    <a:pt x="382" y="4"/>
                  </a:lnTo>
                  <a:lnTo>
                    <a:pt x="399" y="7"/>
                  </a:lnTo>
                  <a:lnTo>
                    <a:pt x="414" y="12"/>
                  </a:lnTo>
                  <a:lnTo>
                    <a:pt x="430" y="16"/>
                  </a:lnTo>
                  <a:lnTo>
                    <a:pt x="446" y="22"/>
                  </a:lnTo>
                  <a:lnTo>
                    <a:pt x="460" y="28"/>
                  </a:lnTo>
                  <a:lnTo>
                    <a:pt x="475" y="35"/>
                  </a:lnTo>
                  <a:lnTo>
                    <a:pt x="489" y="43"/>
                  </a:lnTo>
                  <a:lnTo>
                    <a:pt x="503" y="52"/>
                  </a:lnTo>
                  <a:lnTo>
                    <a:pt x="516" y="61"/>
                  </a:lnTo>
                  <a:lnTo>
                    <a:pt x="530" y="71"/>
                  </a:lnTo>
                  <a:lnTo>
                    <a:pt x="542" y="81"/>
                  </a:lnTo>
                  <a:lnTo>
                    <a:pt x="553" y="92"/>
                  </a:lnTo>
                  <a:lnTo>
                    <a:pt x="565" y="105"/>
                  </a:lnTo>
                  <a:lnTo>
                    <a:pt x="576" y="117"/>
                  </a:lnTo>
                  <a:lnTo>
                    <a:pt x="587" y="129"/>
                  </a:lnTo>
                  <a:lnTo>
                    <a:pt x="596" y="143"/>
                  </a:lnTo>
                  <a:lnTo>
                    <a:pt x="606" y="156"/>
                  </a:lnTo>
                  <a:lnTo>
                    <a:pt x="614" y="170"/>
                  </a:lnTo>
                  <a:lnTo>
                    <a:pt x="621" y="184"/>
                  </a:lnTo>
                  <a:lnTo>
                    <a:pt x="629" y="200"/>
                  </a:lnTo>
                  <a:lnTo>
                    <a:pt x="636" y="214"/>
                  </a:lnTo>
                  <a:lnTo>
                    <a:pt x="641" y="230"/>
                  </a:lnTo>
                  <a:lnTo>
                    <a:pt x="646" y="246"/>
                  </a:lnTo>
                  <a:lnTo>
                    <a:pt x="650" y="261"/>
                  </a:lnTo>
                  <a:lnTo>
                    <a:pt x="655" y="278"/>
                  </a:lnTo>
                  <a:lnTo>
                    <a:pt x="657" y="295"/>
                  </a:lnTo>
                  <a:lnTo>
                    <a:pt x="659" y="312"/>
                  </a:lnTo>
                  <a:lnTo>
                    <a:pt x="661" y="329"/>
                  </a:lnTo>
                  <a:lnTo>
                    <a:pt x="662" y="345"/>
                  </a:lnTo>
                  <a:lnTo>
                    <a:pt x="661" y="362"/>
                  </a:lnTo>
                  <a:lnTo>
                    <a:pt x="659" y="379"/>
                  </a:lnTo>
                  <a:lnTo>
                    <a:pt x="657" y="396"/>
                  </a:lnTo>
                  <a:lnTo>
                    <a:pt x="655" y="412"/>
                  </a:lnTo>
                  <a:lnTo>
                    <a:pt x="650" y="426"/>
                  </a:lnTo>
                  <a:lnTo>
                    <a:pt x="646" y="442"/>
                  </a:lnTo>
                  <a:lnTo>
                    <a:pt x="641" y="456"/>
                  </a:lnTo>
                  <a:lnTo>
                    <a:pt x="635" y="470"/>
                  </a:lnTo>
                  <a:lnTo>
                    <a:pt x="629" y="483"/>
                  </a:lnTo>
                  <a:lnTo>
                    <a:pt x="621" y="497"/>
                  </a:lnTo>
                  <a:lnTo>
                    <a:pt x="614" y="510"/>
                  </a:lnTo>
                  <a:lnTo>
                    <a:pt x="605" y="521"/>
                  </a:lnTo>
                  <a:lnTo>
                    <a:pt x="596" y="534"/>
                  </a:lnTo>
                  <a:lnTo>
                    <a:pt x="586" y="545"/>
                  </a:lnTo>
                  <a:lnTo>
                    <a:pt x="576" y="555"/>
                  </a:lnTo>
                  <a:lnTo>
                    <a:pt x="564" y="565"/>
                  </a:lnTo>
                  <a:lnTo>
                    <a:pt x="553" y="575"/>
                  </a:lnTo>
                  <a:lnTo>
                    <a:pt x="541" y="584"/>
                  </a:lnTo>
                  <a:lnTo>
                    <a:pt x="529" y="593"/>
                  </a:lnTo>
                  <a:lnTo>
                    <a:pt x="515" y="601"/>
                  </a:lnTo>
                  <a:lnTo>
                    <a:pt x="503" y="608"/>
                  </a:lnTo>
                  <a:lnTo>
                    <a:pt x="488" y="614"/>
                  </a:lnTo>
                  <a:lnTo>
                    <a:pt x="474" y="621"/>
                  </a:lnTo>
                  <a:lnTo>
                    <a:pt x="459" y="627"/>
                  </a:lnTo>
                  <a:lnTo>
                    <a:pt x="445" y="631"/>
                  </a:lnTo>
                  <a:lnTo>
                    <a:pt x="429" y="636"/>
                  </a:lnTo>
                  <a:lnTo>
                    <a:pt x="413" y="640"/>
                  </a:lnTo>
                  <a:lnTo>
                    <a:pt x="398" y="642"/>
                  </a:lnTo>
                  <a:lnTo>
                    <a:pt x="381" y="645"/>
                  </a:lnTo>
                  <a:lnTo>
                    <a:pt x="365" y="647"/>
                  </a:lnTo>
                  <a:lnTo>
                    <a:pt x="349" y="648"/>
                  </a:lnTo>
                  <a:lnTo>
                    <a:pt x="331" y="648"/>
                  </a:lnTo>
                  <a:lnTo>
                    <a:pt x="314" y="648"/>
                  </a:lnTo>
                  <a:lnTo>
                    <a:pt x="297" y="647"/>
                  </a:lnTo>
                  <a:lnTo>
                    <a:pt x="280" y="645"/>
                  </a:lnTo>
                  <a:lnTo>
                    <a:pt x="265" y="642"/>
                  </a:lnTo>
                  <a:lnTo>
                    <a:pt x="248" y="640"/>
                  </a:lnTo>
                  <a:lnTo>
                    <a:pt x="232" y="636"/>
                  </a:lnTo>
                  <a:lnTo>
                    <a:pt x="218" y="631"/>
                  </a:lnTo>
                  <a:lnTo>
                    <a:pt x="202" y="627"/>
                  </a:lnTo>
                  <a:lnTo>
                    <a:pt x="187" y="621"/>
                  </a:lnTo>
                  <a:lnTo>
                    <a:pt x="173" y="614"/>
                  </a:lnTo>
                  <a:lnTo>
                    <a:pt x="160" y="608"/>
                  </a:lnTo>
                  <a:lnTo>
                    <a:pt x="146" y="601"/>
                  </a:lnTo>
                  <a:lnTo>
                    <a:pt x="133" y="593"/>
                  </a:lnTo>
                  <a:lnTo>
                    <a:pt x="120" y="584"/>
                  </a:lnTo>
                  <a:lnTo>
                    <a:pt x="108" y="575"/>
                  </a:lnTo>
                  <a:lnTo>
                    <a:pt x="97" y="565"/>
                  </a:lnTo>
                  <a:lnTo>
                    <a:pt x="86" y="555"/>
                  </a:lnTo>
                  <a:lnTo>
                    <a:pt x="76" y="545"/>
                  </a:lnTo>
                  <a:lnTo>
                    <a:pt x="66" y="534"/>
                  </a:lnTo>
                  <a:lnTo>
                    <a:pt x="57" y="521"/>
                  </a:lnTo>
                  <a:lnTo>
                    <a:pt x="48" y="510"/>
                  </a:lnTo>
                  <a:lnTo>
                    <a:pt x="40" y="497"/>
                  </a:lnTo>
                  <a:lnTo>
                    <a:pt x="33" y="483"/>
                  </a:lnTo>
                  <a:lnTo>
                    <a:pt x="26" y="470"/>
                  </a:lnTo>
                  <a:lnTo>
                    <a:pt x="20" y="456"/>
                  </a:lnTo>
                  <a:lnTo>
                    <a:pt x="15" y="442"/>
                  </a:lnTo>
                  <a:lnTo>
                    <a:pt x="11" y="426"/>
                  </a:lnTo>
                  <a:lnTo>
                    <a:pt x="6" y="412"/>
                  </a:lnTo>
                  <a:lnTo>
                    <a:pt x="4" y="396"/>
                  </a:lnTo>
                  <a:lnTo>
                    <a:pt x="2" y="379"/>
                  </a:lnTo>
                  <a:lnTo>
                    <a:pt x="1" y="362"/>
                  </a:lnTo>
                  <a:lnTo>
                    <a:pt x="0" y="345"/>
                  </a:lnTo>
                  <a:lnTo>
                    <a:pt x="1" y="329"/>
                  </a:lnTo>
                  <a:lnTo>
                    <a:pt x="2" y="312"/>
                  </a:lnTo>
                  <a:lnTo>
                    <a:pt x="4" y="295"/>
                  </a:lnTo>
                  <a:lnTo>
                    <a:pt x="7" y="278"/>
                  </a:lnTo>
                  <a:lnTo>
                    <a:pt x="11" y="261"/>
                  </a:lnTo>
                  <a:lnTo>
                    <a:pt x="15" y="246"/>
                  </a:lnTo>
                  <a:lnTo>
                    <a:pt x="21" y="230"/>
                  </a:lnTo>
                  <a:lnTo>
                    <a:pt x="26" y="214"/>
                  </a:lnTo>
                  <a:lnTo>
                    <a:pt x="33" y="200"/>
                  </a:lnTo>
                  <a:lnTo>
                    <a:pt x="40" y="184"/>
                  </a:lnTo>
                  <a:lnTo>
                    <a:pt x="49" y="170"/>
                  </a:lnTo>
                  <a:lnTo>
                    <a:pt x="57" y="156"/>
                  </a:lnTo>
                  <a:lnTo>
                    <a:pt x="67" y="143"/>
                  </a:lnTo>
                  <a:lnTo>
                    <a:pt x="76" y="129"/>
                  </a:lnTo>
                  <a:lnTo>
                    <a:pt x="87" y="117"/>
                  </a:lnTo>
                  <a:lnTo>
                    <a:pt x="98" y="105"/>
                  </a:lnTo>
                  <a:lnTo>
                    <a:pt x="109" y="92"/>
                  </a:lnTo>
                  <a:lnTo>
                    <a:pt x="122" y="81"/>
                  </a:lnTo>
                  <a:lnTo>
                    <a:pt x="134" y="71"/>
                  </a:lnTo>
                  <a:lnTo>
                    <a:pt x="147" y="61"/>
                  </a:lnTo>
                  <a:lnTo>
                    <a:pt x="161" y="52"/>
                  </a:lnTo>
                  <a:lnTo>
                    <a:pt x="174" y="43"/>
                  </a:lnTo>
                  <a:lnTo>
                    <a:pt x="189" y="35"/>
                  </a:lnTo>
                  <a:lnTo>
                    <a:pt x="203" y="28"/>
                  </a:lnTo>
                  <a:lnTo>
                    <a:pt x="218" y="22"/>
                  </a:lnTo>
                  <a:lnTo>
                    <a:pt x="233" y="16"/>
                  </a:lnTo>
                  <a:lnTo>
                    <a:pt x="249" y="12"/>
                  </a:lnTo>
                  <a:lnTo>
                    <a:pt x="266" y="7"/>
                  </a:lnTo>
                  <a:lnTo>
                    <a:pt x="281" y="4"/>
                  </a:lnTo>
                  <a:lnTo>
                    <a:pt x="298" y="1"/>
                  </a:lnTo>
                  <a:lnTo>
                    <a:pt x="315" y="0"/>
                  </a:lnTo>
                  <a:lnTo>
                    <a:pt x="332" y="0"/>
                  </a:lnTo>
                </a:path>
              </a:pathLst>
            </a:custGeom>
            <a:solidFill>
              <a:srgbClr val="B0C7C7"/>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8" name="Freeform 20"/>
            <p:cNvSpPr>
              <a:spLocks/>
            </p:cNvSpPr>
            <p:nvPr/>
          </p:nvSpPr>
          <p:spPr bwMode="auto">
            <a:xfrm>
              <a:off x="4161" y="2008"/>
              <a:ext cx="651" cy="635"/>
            </a:xfrm>
            <a:custGeom>
              <a:avLst/>
              <a:gdLst>
                <a:gd name="T0" fmla="*/ 359 w 651"/>
                <a:gd name="T1" fmla="*/ 1 h 635"/>
                <a:gd name="T2" fmla="*/ 407 w 651"/>
                <a:gd name="T3" fmla="*/ 11 h 635"/>
                <a:gd name="T4" fmla="*/ 452 w 651"/>
                <a:gd name="T5" fmla="*/ 27 h 635"/>
                <a:gd name="T6" fmla="*/ 495 w 651"/>
                <a:gd name="T7" fmla="*/ 50 h 635"/>
                <a:gd name="T8" fmla="*/ 533 w 651"/>
                <a:gd name="T9" fmla="*/ 80 h 635"/>
                <a:gd name="T10" fmla="*/ 566 w 651"/>
                <a:gd name="T11" fmla="*/ 114 h 635"/>
                <a:gd name="T12" fmla="*/ 595 w 651"/>
                <a:gd name="T13" fmla="*/ 153 h 635"/>
                <a:gd name="T14" fmla="*/ 618 w 651"/>
                <a:gd name="T15" fmla="*/ 196 h 635"/>
                <a:gd name="T16" fmla="*/ 635 w 651"/>
                <a:gd name="T17" fmla="*/ 242 h 635"/>
                <a:gd name="T18" fmla="*/ 647 w 651"/>
                <a:gd name="T19" fmla="*/ 290 h 635"/>
                <a:gd name="T20" fmla="*/ 650 w 651"/>
                <a:gd name="T21" fmla="*/ 339 h 635"/>
                <a:gd name="T22" fmla="*/ 647 w 651"/>
                <a:gd name="T23" fmla="*/ 389 h 635"/>
                <a:gd name="T24" fmla="*/ 635 w 651"/>
                <a:gd name="T25" fmla="*/ 434 h 635"/>
                <a:gd name="T26" fmla="*/ 618 w 651"/>
                <a:gd name="T27" fmla="*/ 475 h 635"/>
                <a:gd name="T28" fmla="*/ 594 w 651"/>
                <a:gd name="T29" fmla="*/ 512 h 635"/>
                <a:gd name="T30" fmla="*/ 566 w 651"/>
                <a:gd name="T31" fmla="*/ 544 h 635"/>
                <a:gd name="T32" fmla="*/ 531 w 651"/>
                <a:gd name="T33" fmla="*/ 572 h 635"/>
                <a:gd name="T34" fmla="*/ 493 w 651"/>
                <a:gd name="T35" fmla="*/ 596 h 635"/>
                <a:gd name="T36" fmla="*/ 452 w 651"/>
                <a:gd name="T37" fmla="*/ 614 h 635"/>
                <a:gd name="T38" fmla="*/ 406 w 651"/>
                <a:gd name="T39" fmla="*/ 626 h 635"/>
                <a:gd name="T40" fmla="*/ 359 w 651"/>
                <a:gd name="T41" fmla="*/ 633 h 635"/>
                <a:gd name="T42" fmla="*/ 309 w 651"/>
                <a:gd name="T43" fmla="*/ 634 h 635"/>
                <a:gd name="T44" fmla="*/ 260 w 651"/>
                <a:gd name="T45" fmla="*/ 630 h 635"/>
                <a:gd name="T46" fmla="*/ 214 w 651"/>
                <a:gd name="T47" fmla="*/ 618 h 635"/>
                <a:gd name="T48" fmla="*/ 170 w 651"/>
                <a:gd name="T49" fmla="*/ 603 h 635"/>
                <a:gd name="T50" fmla="*/ 131 w 651"/>
                <a:gd name="T51" fmla="*/ 581 h 635"/>
                <a:gd name="T52" fmla="*/ 95 w 651"/>
                <a:gd name="T53" fmla="*/ 555 h 635"/>
                <a:gd name="T54" fmla="*/ 65 w 651"/>
                <a:gd name="T55" fmla="*/ 523 h 635"/>
                <a:gd name="T56" fmla="*/ 39 w 651"/>
                <a:gd name="T57" fmla="*/ 487 h 635"/>
                <a:gd name="T58" fmla="*/ 19 w 651"/>
                <a:gd name="T59" fmla="*/ 448 h 635"/>
                <a:gd name="T60" fmla="*/ 7 w 651"/>
                <a:gd name="T61" fmla="*/ 404 h 635"/>
                <a:gd name="T62" fmla="*/ 0 w 651"/>
                <a:gd name="T63" fmla="*/ 356 h 635"/>
                <a:gd name="T64" fmla="*/ 1 w 651"/>
                <a:gd name="T65" fmla="*/ 306 h 635"/>
                <a:gd name="T66" fmla="*/ 10 w 651"/>
                <a:gd name="T67" fmla="*/ 258 h 635"/>
                <a:gd name="T68" fmla="*/ 26 w 651"/>
                <a:gd name="T69" fmla="*/ 211 h 635"/>
                <a:gd name="T70" fmla="*/ 47 w 651"/>
                <a:gd name="T71" fmla="*/ 167 h 635"/>
                <a:gd name="T72" fmla="*/ 74 w 651"/>
                <a:gd name="T73" fmla="*/ 127 h 635"/>
                <a:gd name="T74" fmla="*/ 107 w 651"/>
                <a:gd name="T75" fmla="*/ 91 h 635"/>
                <a:gd name="T76" fmla="*/ 143 w 651"/>
                <a:gd name="T77" fmla="*/ 59 h 635"/>
                <a:gd name="T78" fmla="*/ 185 w 651"/>
                <a:gd name="T79" fmla="*/ 35 h 635"/>
                <a:gd name="T80" fmla="*/ 230 w 651"/>
                <a:gd name="T81" fmla="*/ 16 h 635"/>
                <a:gd name="T82" fmla="*/ 277 w 651"/>
                <a:gd name="T83" fmla="*/ 3 h 635"/>
                <a:gd name="T84" fmla="*/ 326 w 651"/>
                <a:gd name="T85" fmla="*/ 0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1" h="635">
                  <a:moveTo>
                    <a:pt x="326" y="0"/>
                  </a:moveTo>
                  <a:lnTo>
                    <a:pt x="343" y="0"/>
                  </a:lnTo>
                  <a:lnTo>
                    <a:pt x="359" y="1"/>
                  </a:lnTo>
                  <a:lnTo>
                    <a:pt x="375" y="3"/>
                  </a:lnTo>
                  <a:lnTo>
                    <a:pt x="392" y="7"/>
                  </a:lnTo>
                  <a:lnTo>
                    <a:pt x="407" y="11"/>
                  </a:lnTo>
                  <a:lnTo>
                    <a:pt x="423" y="16"/>
                  </a:lnTo>
                  <a:lnTo>
                    <a:pt x="438" y="21"/>
                  </a:lnTo>
                  <a:lnTo>
                    <a:pt x="452" y="27"/>
                  </a:lnTo>
                  <a:lnTo>
                    <a:pt x="467" y="35"/>
                  </a:lnTo>
                  <a:lnTo>
                    <a:pt x="481" y="43"/>
                  </a:lnTo>
                  <a:lnTo>
                    <a:pt x="495" y="50"/>
                  </a:lnTo>
                  <a:lnTo>
                    <a:pt x="507" y="59"/>
                  </a:lnTo>
                  <a:lnTo>
                    <a:pt x="520" y="69"/>
                  </a:lnTo>
                  <a:lnTo>
                    <a:pt x="533" y="80"/>
                  </a:lnTo>
                  <a:lnTo>
                    <a:pt x="544" y="91"/>
                  </a:lnTo>
                  <a:lnTo>
                    <a:pt x="555" y="102"/>
                  </a:lnTo>
                  <a:lnTo>
                    <a:pt x="566" y="114"/>
                  </a:lnTo>
                  <a:lnTo>
                    <a:pt x="576" y="127"/>
                  </a:lnTo>
                  <a:lnTo>
                    <a:pt x="586" y="140"/>
                  </a:lnTo>
                  <a:lnTo>
                    <a:pt x="595" y="153"/>
                  </a:lnTo>
                  <a:lnTo>
                    <a:pt x="603" y="167"/>
                  </a:lnTo>
                  <a:lnTo>
                    <a:pt x="611" y="181"/>
                  </a:lnTo>
                  <a:lnTo>
                    <a:pt x="618" y="196"/>
                  </a:lnTo>
                  <a:lnTo>
                    <a:pt x="624" y="211"/>
                  </a:lnTo>
                  <a:lnTo>
                    <a:pt x="630" y="226"/>
                  </a:lnTo>
                  <a:lnTo>
                    <a:pt x="635" y="242"/>
                  </a:lnTo>
                  <a:lnTo>
                    <a:pt x="640" y="258"/>
                  </a:lnTo>
                  <a:lnTo>
                    <a:pt x="643" y="273"/>
                  </a:lnTo>
                  <a:lnTo>
                    <a:pt x="647" y="290"/>
                  </a:lnTo>
                  <a:lnTo>
                    <a:pt x="648" y="306"/>
                  </a:lnTo>
                  <a:lnTo>
                    <a:pt x="650" y="323"/>
                  </a:lnTo>
                  <a:lnTo>
                    <a:pt x="650" y="339"/>
                  </a:lnTo>
                  <a:lnTo>
                    <a:pt x="650" y="356"/>
                  </a:lnTo>
                  <a:lnTo>
                    <a:pt x="648" y="373"/>
                  </a:lnTo>
                  <a:lnTo>
                    <a:pt x="647" y="389"/>
                  </a:lnTo>
                  <a:lnTo>
                    <a:pt x="643" y="404"/>
                  </a:lnTo>
                  <a:lnTo>
                    <a:pt x="640" y="419"/>
                  </a:lnTo>
                  <a:lnTo>
                    <a:pt x="635" y="434"/>
                  </a:lnTo>
                  <a:lnTo>
                    <a:pt x="630" y="448"/>
                  </a:lnTo>
                  <a:lnTo>
                    <a:pt x="624" y="462"/>
                  </a:lnTo>
                  <a:lnTo>
                    <a:pt x="618" y="475"/>
                  </a:lnTo>
                  <a:lnTo>
                    <a:pt x="611" y="487"/>
                  </a:lnTo>
                  <a:lnTo>
                    <a:pt x="603" y="501"/>
                  </a:lnTo>
                  <a:lnTo>
                    <a:pt x="594" y="512"/>
                  </a:lnTo>
                  <a:lnTo>
                    <a:pt x="585" y="523"/>
                  </a:lnTo>
                  <a:lnTo>
                    <a:pt x="576" y="534"/>
                  </a:lnTo>
                  <a:lnTo>
                    <a:pt x="566" y="544"/>
                  </a:lnTo>
                  <a:lnTo>
                    <a:pt x="555" y="555"/>
                  </a:lnTo>
                  <a:lnTo>
                    <a:pt x="544" y="564"/>
                  </a:lnTo>
                  <a:lnTo>
                    <a:pt x="531" y="572"/>
                  </a:lnTo>
                  <a:lnTo>
                    <a:pt x="519" y="581"/>
                  </a:lnTo>
                  <a:lnTo>
                    <a:pt x="507" y="589"/>
                  </a:lnTo>
                  <a:lnTo>
                    <a:pt x="493" y="596"/>
                  </a:lnTo>
                  <a:lnTo>
                    <a:pt x="480" y="603"/>
                  </a:lnTo>
                  <a:lnTo>
                    <a:pt x="467" y="608"/>
                  </a:lnTo>
                  <a:lnTo>
                    <a:pt x="452" y="614"/>
                  </a:lnTo>
                  <a:lnTo>
                    <a:pt x="438" y="618"/>
                  </a:lnTo>
                  <a:lnTo>
                    <a:pt x="422" y="623"/>
                  </a:lnTo>
                  <a:lnTo>
                    <a:pt x="406" y="626"/>
                  </a:lnTo>
                  <a:lnTo>
                    <a:pt x="391" y="630"/>
                  </a:lnTo>
                  <a:lnTo>
                    <a:pt x="375" y="632"/>
                  </a:lnTo>
                  <a:lnTo>
                    <a:pt x="359" y="633"/>
                  </a:lnTo>
                  <a:lnTo>
                    <a:pt x="343" y="634"/>
                  </a:lnTo>
                  <a:lnTo>
                    <a:pt x="326" y="634"/>
                  </a:lnTo>
                  <a:lnTo>
                    <a:pt x="309" y="634"/>
                  </a:lnTo>
                  <a:lnTo>
                    <a:pt x="292" y="633"/>
                  </a:lnTo>
                  <a:lnTo>
                    <a:pt x="277" y="632"/>
                  </a:lnTo>
                  <a:lnTo>
                    <a:pt x="260" y="630"/>
                  </a:lnTo>
                  <a:lnTo>
                    <a:pt x="244" y="626"/>
                  </a:lnTo>
                  <a:lnTo>
                    <a:pt x="228" y="623"/>
                  </a:lnTo>
                  <a:lnTo>
                    <a:pt x="214" y="618"/>
                  </a:lnTo>
                  <a:lnTo>
                    <a:pt x="199" y="614"/>
                  </a:lnTo>
                  <a:lnTo>
                    <a:pt x="185" y="608"/>
                  </a:lnTo>
                  <a:lnTo>
                    <a:pt x="170" y="603"/>
                  </a:lnTo>
                  <a:lnTo>
                    <a:pt x="157" y="596"/>
                  </a:lnTo>
                  <a:lnTo>
                    <a:pt x="143" y="589"/>
                  </a:lnTo>
                  <a:lnTo>
                    <a:pt x="131" y="581"/>
                  </a:lnTo>
                  <a:lnTo>
                    <a:pt x="119" y="572"/>
                  </a:lnTo>
                  <a:lnTo>
                    <a:pt x="107" y="564"/>
                  </a:lnTo>
                  <a:lnTo>
                    <a:pt x="95" y="555"/>
                  </a:lnTo>
                  <a:lnTo>
                    <a:pt x="84" y="544"/>
                  </a:lnTo>
                  <a:lnTo>
                    <a:pt x="74" y="534"/>
                  </a:lnTo>
                  <a:lnTo>
                    <a:pt x="65" y="523"/>
                  </a:lnTo>
                  <a:lnTo>
                    <a:pt x="56" y="512"/>
                  </a:lnTo>
                  <a:lnTo>
                    <a:pt x="47" y="501"/>
                  </a:lnTo>
                  <a:lnTo>
                    <a:pt x="39" y="487"/>
                  </a:lnTo>
                  <a:lnTo>
                    <a:pt x="32" y="475"/>
                  </a:lnTo>
                  <a:lnTo>
                    <a:pt x="26" y="462"/>
                  </a:lnTo>
                  <a:lnTo>
                    <a:pt x="19" y="448"/>
                  </a:lnTo>
                  <a:lnTo>
                    <a:pt x="15" y="434"/>
                  </a:lnTo>
                  <a:lnTo>
                    <a:pt x="10" y="419"/>
                  </a:lnTo>
                  <a:lnTo>
                    <a:pt x="7" y="404"/>
                  </a:lnTo>
                  <a:lnTo>
                    <a:pt x="4" y="389"/>
                  </a:lnTo>
                  <a:lnTo>
                    <a:pt x="1" y="373"/>
                  </a:lnTo>
                  <a:lnTo>
                    <a:pt x="0" y="356"/>
                  </a:lnTo>
                  <a:lnTo>
                    <a:pt x="0" y="339"/>
                  </a:lnTo>
                  <a:lnTo>
                    <a:pt x="0" y="323"/>
                  </a:lnTo>
                  <a:lnTo>
                    <a:pt x="1" y="306"/>
                  </a:lnTo>
                  <a:lnTo>
                    <a:pt x="4" y="290"/>
                  </a:lnTo>
                  <a:lnTo>
                    <a:pt x="7" y="273"/>
                  </a:lnTo>
                  <a:lnTo>
                    <a:pt x="10" y="258"/>
                  </a:lnTo>
                  <a:lnTo>
                    <a:pt x="15" y="242"/>
                  </a:lnTo>
                  <a:lnTo>
                    <a:pt x="19" y="226"/>
                  </a:lnTo>
                  <a:lnTo>
                    <a:pt x="26" y="211"/>
                  </a:lnTo>
                  <a:lnTo>
                    <a:pt x="33" y="196"/>
                  </a:lnTo>
                  <a:lnTo>
                    <a:pt x="39" y="181"/>
                  </a:lnTo>
                  <a:lnTo>
                    <a:pt x="47" y="167"/>
                  </a:lnTo>
                  <a:lnTo>
                    <a:pt x="56" y="153"/>
                  </a:lnTo>
                  <a:lnTo>
                    <a:pt x="65" y="140"/>
                  </a:lnTo>
                  <a:lnTo>
                    <a:pt x="74" y="127"/>
                  </a:lnTo>
                  <a:lnTo>
                    <a:pt x="85" y="114"/>
                  </a:lnTo>
                  <a:lnTo>
                    <a:pt x="95" y="102"/>
                  </a:lnTo>
                  <a:lnTo>
                    <a:pt x="107" y="91"/>
                  </a:lnTo>
                  <a:lnTo>
                    <a:pt x="119" y="80"/>
                  </a:lnTo>
                  <a:lnTo>
                    <a:pt x="131" y="69"/>
                  </a:lnTo>
                  <a:lnTo>
                    <a:pt x="143" y="59"/>
                  </a:lnTo>
                  <a:lnTo>
                    <a:pt x="157" y="50"/>
                  </a:lnTo>
                  <a:lnTo>
                    <a:pt x="170" y="43"/>
                  </a:lnTo>
                  <a:lnTo>
                    <a:pt x="185" y="35"/>
                  </a:lnTo>
                  <a:lnTo>
                    <a:pt x="199" y="27"/>
                  </a:lnTo>
                  <a:lnTo>
                    <a:pt x="214" y="21"/>
                  </a:lnTo>
                  <a:lnTo>
                    <a:pt x="230" y="16"/>
                  </a:lnTo>
                  <a:lnTo>
                    <a:pt x="245" y="11"/>
                  </a:lnTo>
                  <a:lnTo>
                    <a:pt x="261" y="7"/>
                  </a:lnTo>
                  <a:lnTo>
                    <a:pt x="277" y="3"/>
                  </a:lnTo>
                  <a:lnTo>
                    <a:pt x="292" y="1"/>
                  </a:lnTo>
                  <a:lnTo>
                    <a:pt x="309" y="0"/>
                  </a:lnTo>
                  <a:lnTo>
                    <a:pt x="326" y="0"/>
                  </a:lnTo>
                </a:path>
              </a:pathLst>
            </a:custGeom>
            <a:solidFill>
              <a:srgbClr val="BDD1D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9" name="Freeform 21"/>
            <p:cNvSpPr>
              <a:spLocks/>
            </p:cNvSpPr>
            <p:nvPr/>
          </p:nvSpPr>
          <p:spPr bwMode="auto">
            <a:xfrm>
              <a:off x="4167" y="2012"/>
              <a:ext cx="639" cy="624"/>
            </a:xfrm>
            <a:custGeom>
              <a:avLst/>
              <a:gdLst>
                <a:gd name="T0" fmla="*/ 352 w 639"/>
                <a:gd name="T1" fmla="*/ 3 h 624"/>
                <a:gd name="T2" fmla="*/ 400 w 639"/>
                <a:gd name="T3" fmla="*/ 12 h 624"/>
                <a:gd name="T4" fmla="*/ 444 w 639"/>
                <a:gd name="T5" fmla="*/ 28 h 624"/>
                <a:gd name="T6" fmla="*/ 485 w 639"/>
                <a:gd name="T7" fmla="*/ 51 h 624"/>
                <a:gd name="T8" fmla="*/ 523 w 639"/>
                <a:gd name="T9" fmla="*/ 80 h 624"/>
                <a:gd name="T10" fmla="*/ 556 w 639"/>
                <a:gd name="T11" fmla="*/ 114 h 624"/>
                <a:gd name="T12" fmla="*/ 585 w 639"/>
                <a:gd name="T13" fmla="*/ 152 h 624"/>
                <a:gd name="T14" fmla="*/ 607 w 639"/>
                <a:gd name="T15" fmla="*/ 194 h 624"/>
                <a:gd name="T16" fmla="*/ 624 w 639"/>
                <a:gd name="T17" fmla="*/ 239 h 624"/>
                <a:gd name="T18" fmla="*/ 635 w 639"/>
                <a:gd name="T19" fmla="*/ 286 h 624"/>
                <a:gd name="T20" fmla="*/ 638 w 639"/>
                <a:gd name="T21" fmla="*/ 335 h 624"/>
                <a:gd name="T22" fmla="*/ 635 w 639"/>
                <a:gd name="T23" fmla="*/ 384 h 624"/>
                <a:gd name="T24" fmla="*/ 624 w 639"/>
                <a:gd name="T25" fmla="*/ 428 h 624"/>
                <a:gd name="T26" fmla="*/ 607 w 639"/>
                <a:gd name="T27" fmla="*/ 469 h 624"/>
                <a:gd name="T28" fmla="*/ 585 w 639"/>
                <a:gd name="T29" fmla="*/ 505 h 624"/>
                <a:gd name="T30" fmla="*/ 556 w 639"/>
                <a:gd name="T31" fmla="*/ 536 h 624"/>
                <a:gd name="T32" fmla="*/ 523 w 639"/>
                <a:gd name="T33" fmla="*/ 563 h 624"/>
                <a:gd name="T34" fmla="*/ 485 w 639"/>
                <a:gd name="T35" fmla="*/ 585 h 624"/>
                <a:gd name="T36" fmla="*/ 444 w 639"/>
                <a:gd name="T37" fmla="*/ 603 h 624"/>
                <a:gd name="T38" fmla="*/ 400 w 639"/>
                <a:gd name="T39" fmla="*/ 616 h 624"/>
                <a:gd name="T40" fmla="*/ 352 w 639"/>
                <a:gd name="T41" fmla="*/ 621 h 624"/>
                <a:gd name="T42" fmla="*/ 304 w 639"/>
                <a:gd name="T43" fmla="*/ 622 h 624"/>
                <a:gd name="T44" fmla="*/ 256 w 639"/>
                <a:gd name="T45" fmla="*/ 618 h 624"/>
                <a:gd name="T46" fmla="*/ 210 w 639"/>
                <a:gd name="T47" fmla="*/ 608 h 624"/>
                <a:gd name="T48" fmla="*/ 168 w 639"/>
                <a:gd name="T49" fmla="*/ 592 h 624"/>
                <a:gd name="T50" fmla="*/ 129 w 639"/>
                <a:gd name="T51" fmla="*/ 571 h 624"/>
                <a:gd name="T52" fmla="*/ 94 w 639"/>
                <a:gd name="T53" fmla="*/ 546 h 624"/>
                <a:gd name="T54" fmla="*/ 64 w 639"/>
                <a:gd name="T55" fmla="*/ 516 h 624"/>
                <a:gd name="T56" fmla="*/ 39 w 639"/>
                <a:gd name="T57" fmla="*/ 481 h 624"/>
                <a:gd name="T58" fmla="*/ 19 w 639"/>
                <a:gd name="T59" fmla="*/ 442 h 624"/>
                <a:gd name="T60" fmla="*/ 7 w 639"/>
                <a:gd name="T61" fmla="*/ 399 h 624"/>
                <a:gd name="T62" fmla="*/ 0 w 639"/>
                <a:gd name="T63" fmla="*/ 352 h 624"/>
                <a:gd name="T64" fmla="*/ 1 w 639"/>
                <a:gd name="T65" fmla="*/ 303 h 624"/>
                <a:gd name="T66" fmla="*/ 10 w 639"/>
                <a:gd name="T67" fmla="*/ 255 h 624"/>
                <a:gd name="T68" fmla="*/ 26 w 639"/>
                <a:gd name="T69" fmla="*/ 209 h 624"/>
                <a:gd name="T70" fmla="*/ 47 w 639"/>
                <a:gd name="T71" fmla="*/ 166 h 624"/>
                <a:gd name="T72" fmla="*/ 73 w 639"/>
                <a:gd name="T73" fmla="*/ 126 h 624"/>
                <a:gd name="T74" fmla="*/ 105 w 639"/>
                <a:gd name="T75" fmla="*/ 91 h 624"/>
                <a:gd name="T76" fmla="*/ 141 w 639"/>
                <a:gd name="T77" fmla="*/ 60 h 624"/>
                <a:gd name="T78" fmla="*/ 181 w 639"/>
                <a:gd name="T79" fmla="*/ 35 h 624"/>
                <a:gd name="T80" fmla="*/ 225 w 639"/>
                <a:gd name="T81" fmla="*/ 16 h 624"/>
                <a:gd name="T82" fmla="*/ 272 w 639"/>
                <a:gd name="T83" fmla="*/ 5 h 624"/>
                <a:gd name="T84" fmla="*/ 320 w 639"/>
                <a:gd name="T85"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39" h="624">
                  <a:moveTo>
                    <a:pt x="320" y="0"/>
                  </a:moveTo>
                  <a:lnTo>
                    <a:pt x="337" y="2"/>
                  </a:lnTo>
                  <a:lnTo>
                    <a:pt x="352" y="3"/>
                  </a:lnTo>
                  <a:lnTo>
                    <a:pt x="369" y="5"/>
                  </a:lnTo>
                  <a:lnTo>
                    <a:pt x="385" y="8"/>
                  </a:lnTo>
                  <a:lnTo>
                    <a:pt x="400" y="12"/>
                  </a:lnTo>
                  <a:lnTo>
                    <a:pt x="415" y="16"/>
                  </a:lnTo>
                  <a:lnTo>
                    <a:pt x="429" y="22"/>
                  </a:lnTo>
                  <a:lnTo>
                    <a:pt x="444" y="28"/>
                  </a:lnTo>
                  <a:lnTo>
                    <a:pt x="458" y="35"/>
                  </a:lnTo>
                  <a:lnTo>
                    <a:pt x="472" y="43"/>
                  </a:lnTo>
                  <a:lnTo>
                    <a:pt x="485" y="51"/>
                  </a:lnTo>
                  <a:lnTo>
                    <a:pt x="499" y="60"/>
                  </a:lnTo>
                  <a:lnTo>
                    <a:pt x="511" y="70"/>
                  </a:lnTo>
                  <a:lnTo>
                    <a:pt x="523" y="80"/>
                  </a:lnTo>
                  <a:lnTo>
                    <a:pt x="534" y="91"/>
                  </a:lnTo>
                  <a:lnTo>
                    <a:pt x="546" y="102"/>
                  </a:lnTo>
                  <a:lnTo>
                    <a:pt x="556" y="114"/>
                  </a:lnTo>
                  <a:lnTo>
                    <a:pt x="566" y="126"/>
                  </a:lnTo>
                  <a:lnTo>
                    <a:pt x="576" y="139"/>
                  </a:lnTo>
                  <a:lnTo>
                    <a:pt x="585" y="152"/>
                  </a:lnTo>
                  <a:lnTo>
                    <a:pt x="593" y="166"/>
                  </a:lnTo>
                  <a:lnTo>
                    <a:pt x="600" y="180"/>
                  </a:lnTo>
                  <a:lnTo>
                    <a:pt x="607" y="194"/>
                  </a:lnTo>
                  <a:lnTo>
                    <a:pt x="614" y="209"/>
                  </a:lnTo>
                  <a:lnTo>
                    <a:pt x="619" y="223"/>
                  </a:lnTo>
                  <a:lnTo>
                    <a:pt x="624" y="239"/>
                  </a:lnTo>
                  <a:lnTo>
                    <a:pt x="628" y="255"/>
                  </a:lnTo>
                  <a:lnTo>
                    <a:pt x="632" y="270"/>
                  </a:lnTo>
                  <a:lnTo>
                    <a:pt x="635" y="286"/>
                  </a:lnTo>
                  <a:lnTo>
                    <a:pt x="637" y="303"/>
                  </a:lnTo>
                  <a:lnTo>
                    <a:pt x="638" y="320"/>
                  </a:lnTo>
                  <a:lnTo>
                    <a:pt x="638" y="335"/>
                  </a:lnTo>
                  <a:lnTo>
                    <a:pt x="638" y="352"/>
                  </a:lnTo>
                  <a:lnTo>
                    <a:pt x="637" y="368"/>
                  </a:lnTo>
                  <a:lnTo>
                    <a:pt x="635" y="384"/>
                  </a:lnTo>
                  <a:lnTo>
                    <a:pt x="632" y="399"/>
                  </a:lnTo>
                  <a:lnTo>
                    <a:pt x="628" y="414"/>
                  </a:lnTo>
                  <a:lnTo>
                    <a:pt x="624" y="428"/>
                  </a:lnTo>
                  <a:lnTo>
                    <a:pt x="619" y="442"/>
                  </a:lnTo>
                  <a:lnTo>
                    <a:pt x="614" y="455"/>
                  </a:lnTo>
                  <a:lnTo>
                    <a:pt x="607" y="469"/>
                  </a:lnTo>
                  <a:lnTo>
                    <a:pt x="600" y="481"/>
                  </a:lnTo>
                  <a:lnTo>
                    <a:pt x="593" y="492"/>
                  </a:lnTo>
                  <a:lnTo>
                    <a:pt x="585" y="505"/>
                  </a:lnTo>
                  <a:lnTo>
                    <a:pt x="576" y="516"/>
                  </a:lnTo>
                  <a:lnTo>
                    <a:pt x="566" y="526"/>
                  </a:lnTo>
                  <a:lnTo>
                    <a:pt x="556" y="536"/>
                  </a:lnTo>
                  <a:lnTo>
                    <a:pt x="546" y="546"/>
                  </a:lnTo>
                  <a:lnTo>
                    <a:pt x="534" y="555"/>
                  </a:lnTo>
                  <a:lnTo>
                    <a:pt x="523" y="563"/>
                  </a:lnTo>
                  <a:lnTo>
                    <a:pt x="511" y="571"/>
                  </a:lnTo>
                  <a:lnTo>
                    <a:pt x="499" y="579"/>
                  </a:lnTo>
                  <a:lnTo>
                    <a:pt x="485" y="585"/>
                  </a:lnTo>
                  <a:lnTo>
                    <a:pt x="472" y="592"/>
                  </a:lnTo>
                  <a:lnTo>
                    <a:pt x="458" y="598"/>
                  </a:lnTo>
                  <a:lnTo>
                    <a:pt x="444" y="603"/>
                  </a:lnTo>
                  <a:lnTo>
                    <a:pt x="429" y="608"/>
                  </a:lnTo>
                  <a:lnTo>
                    <a:pt x="415" y="611"/>
                  </a:lnTo>
                  <a:lnTo>
                    <a:pt x="400" y="616"/>
                  </a:lnTo>
                  <a:lnTo>
                    <a:pt x="385" y="618"/>
                  </a:lnTo>
                  <a:lnTo>
                    <a:pt x="369" y="620"/>
                  </a:lnTo>
                  <a:lnTo>
                    <a:pt x="352" y="621"/>
                  </a:lnTo>
                  <a:lnTo>
                    <a:pt x="337" y="622"/>
                  </a:lnTo>
                  <a:lnTo>
                    <a:pt x="320" y="623"/>
                  </a:lnTo>
                  <a:lnTo>
                    <a:pt x="304" y="622"/>
                  </a:lnTo>
                  <a:lnTo>
                    <a:pt x="287" y="621"/>
                  </a:lnTo>
                  <a:lnTo>
                    <a:pt x="272" y="620"/>
                  </a:lnTo>
                  <a:lnTo>
                    <a:pt x="256" y="618"/>
                  </a:lnTo>
                  <a:lnTo>
                    <a:pt x="240" y="616"/>
                  </a:lnTo>
                  <a:lnTo>
                    <a:pt x="225" y="611"/>
                  </a:lnTo>
                  <a:lnTo>
                    <a:pt x="210" y="608"/>
                  </a:lnTo>
                  <a:lnTo>
                    <a:pt x="196" y="603"/>
                  </a:lnTo>
                  <a:lnTo>
                    <a:pt x="181" y="598"/>
                  </a:lnTo>
                  <a:lnTo>
                    <a:pt x="168" y="592"/>
                  </a:lnTo>
                  <a:lnTo>
                    <a:pt x="154" y="585"/>
                  </a:lnTo>
                  <a:lnTo>
                    <a:pt x="141" y="579"/>
                  </a:lnTo>
                  <a:lnTo>
                    <a:pt x="129" y="571"/>
                  </a:lnTo>
                  <a:lnTo>
                    <a:pt x="116" y="563"/>
                  </a:lnTo>
                  <a:lnTo>
                    <a:pt x="105" y="555"/>
                  </a:lnTo>
                  <a:lnTo>
                    <a:pt x="94" y="546"/>
                  </a:lnTo>
                  <a:lnTo>
                    <a:pt x="83" y="536"/>
                  </a:lnTo>
                  <a:lnTo>
                    <a:pt x="73" y="526"/>
                  </a:lnTo>
                  <a:lnTo>
                    <a:pt x="64" y="516"/>
                  </a:lnTo>
                  <a:lnTo>
                    <a:pt x="55" y="505"/>
                  </a:lnTo>
                  <a:lnTo>
                    <a:pt x="47" y="492"/>
                  </a:lnTo>
                  <a:lnTo>
                    <a:pt x="39" y="481"/>
                  </a:lnTo>
                  <a:lnTo>
                    <a:pt x="31" y="469"/>
                  </a:lnTo>
                  <a:lnTo>
                    <a:pt x="26" y="455"/>
                  </a:lnTo>
                  <a:lnTo>
                    <a:pt x="19" y="442"/>
                  </a:lnTo>
                  <a:lnTo>
                    <a:pt x="14" y="428"/>
                  </a:lnTo>
                  <a:lnTo>
                    <a:pt x="10" y="414"/>
                  </a:lnTo>
                  <a:lnTo>
                    <a:pt x="7" y="399"/>
                  </a:lnTo>
                  <a:lnTo>
                    <a:pt x="3" y="384"/>
                  </a:lnTo>
                  <a:lnTo>
                    <a:pt x="1" y="368"/>
                  </a:lnTo>
                  <a:lnTo>
                    <a:pt x="0" y="352"/>
                  </a:lnTo>
                  <a:lnTo>
                    <a:pt x="0" y="335"/>
                  </a:lnTo>
                  <a:lnTo>
                    <a:pt x="0" y="320"/>
                  </a:lnTo>
                  <a:lnTo>
                    <a:pt x="1" y="303"/>
                  </a:lnTo>
                  <a:lnTo>
                    <a:pt x="3" y="286"/>
                  </a:lnTo>
                  <a:lnTo>
                    <a:pt x="7" y="270"/>
                  </a:lnTo>
                  <a:lnTo>
                    <a:pt x="10" y="255"/>
                  </a:lnTo>
                  <a:lnTo>
                    <a:pt x="14" y="239"/>
                  </a:lnTo>
                  <a:lnTo>
                    <a:pt x="19" y="223"/>
                  </a:lnTo>
                  <a:lnTo>
                    <a:pt x="26" y="209"/>
                  </a:lnTo>
                  <a:lnTo>
                    <a:pt x="31" y="194"/>
                  </a:lnTo>
                  <a:lnTo>
                    <a:pt x="39" y="180"/>
                  </a:lnTo>
                  <a:lnTo>
                    <a:pt x="47" y="166"/>
                  </a:lnTo>
                  <a:lnTo>
                    <a:pt x="55" y="152"/>
                  </a:lnTo>
                  <a:lnTo>
                    <a:pt x="64" y="139"/>
                  </a:lnTo>
                  <a:lnTo>
                    <a:pt x="73" y="126"/>
                  </a:lnTo>
                  <a:lnTo>
                    <a:pt x="83" y="114"/>
                  </a:lnTo>
                  <a:lnTo>
                    <a:pt x="94" y="102"/>
                  </a:lnTo>
                  <a:lnTo>
                    <a:pt x="105" y="91"/>
                  </a:lnTo>
                  <a:lnTo>
                    <a:pt x="116" y="80"/>
                  </a:lnTo>
                  <a:lnTo>
                    <a:pt x="129" y="70"/>
                  </a:lnTo>
                  <a:lnTo>
                    <a:pt x="141" y="60"/>
                  </a:lnTo>
                  <a:lnTo>
                    <a:pt x="154" y="51"/>
                  </a:lnTo>
                  <a:lnTo>
                    <a:pt x="168" y="43"/>
                  </a:lnTo>
                  <a:lnTo>
                    <a:pt x="181" y="35"/>
                  </a:lnTo>
                  <a:lnTo>
                    <a:pt x="196" y="28"/>
                  </a:lnTo>
                  <a:lnTo>
                    <a:pt x="210" y="22"/>
                  </a:lnTo>
                  <a:lnTo>
                    <a:pt x="225" y="16"/>
                  </a:lnTo>
                  <a:lnTo>
                    <a:pt x="240" y="12"/>
                  </a:lnTo>
                  <a:lnTo>
                    <a:pt x="256" y="8"/>
                  </a:lnTo>
                  <a:lnTo>
                    <a:pt x="272" y="5"/>
                  </a:lnTo>
                  <a:lnTo>
                    <a:pt x="287" y="3"/>
                  </a:lnTo>
                  <a:lnTo>
                    <a:pt x="304" y="2"/>
                  </a:lnTo>
                  <a:lnTo>
                    <a:pt x="320" y="0"/>
                  </a:lnTo>
                </a:path>
              </a:pathLst>
            </a:custGeom>
            <a:solidFill>
              <a:srgbClr val="C5D9D9"/>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0" name="Freeform 22"/>
            <p:cNvSpPr>
              <a:spLocks/>
            </p:cNvSpPr>
            <p:nvPr/>
          </p:nvSpPr>
          <p:spPr bwMode="auto">
            <a:xfrm>
              <a:off x="4173" y="2018"/>
              <a:ext cx="628" cy="611"/>
            </a:xfrm>
            <a:custGeom>
              <a:avLst/>
              <a:gdLst>
                <a:gd name="T0" fmla="*/ 346 w 628"/>
                <a:gd name="T1" fmla="*/ 2 h 611"/>
                <a:gd name="T2" fmla="*/ 392 w 628"/>
                <a:gd name="T3" fmla="*/ 11 h 611"/>
                <a:gd name="T4" fmla="*/ 436 w 628"/>
                <a:gd name="T5" fmla="*/ 27 h 611"/>
                <a:gd name="T6" fmla="*/ 477 w 628"/>
                <a:gd name="T7" fmla="*/ 50 h 611"/>
                <a:gd name="T8" fmla="*/ 514 w 628"/>
                <a:gd name="T9" fmla="*/ 78 h 611"/>
                <a:gd name="T10" fmla="*/ 546 w 628"/>
                <a:gd name="T11" fmla="*/ 112 h 611"/>
                <a:gd name="T12" fmla="*/ 574 w 628"/>
                <a:gd name="T13" fmla="*/ 149 h 611"/>
                <a:gd name="T14" fmla="*/ 597 w 628"/>
                <a:gd name="T15" fmla="*/ 191 h 611"/>
                <a:gd name="T16" fmla="*/ 613 w 628"/>
                <a:gd name="T17" fmla="*/ 235 h 611"/>
                <a:gd name="T18" fmla="*/ 623 w 628"/>
                <a:gd name="T19" fmla="*/ 281 h 611"/>
                <a:gd name="T20" fmla="*/ 627 w 628"/>
                <a:gd name="T21" fmla="*/ 331 h 611"/>
                <a:gd name="T22" fmla="*/ 623 w 628"/>
                <a:gd name="T23" fmla="*/ 377 h 611"/>
                <a:gd name="T24" fmla="*/ 613 w 628"/>
                <a:gd name="T25" fmla="*/ 420 h 611"/>
                <a:gd name="T26" fmla="*/ 597 w 628"/>
                <a:gd name="T27" fmla="*/ 459 h 611"/>
                <a:gd name="T28" fmla="*/ 574 w 628"/>
                <a:gd name="T29" fmla="*/ 495 h 611"/>
                <a:gd name="T30" fmla="*/ 546 w 628"/>
                <a:gd name="T31" fmla="*/ 526 h 611"/>
                <a:gd name="T32" fmla="*/ 514 w 628"/>
                <a:gd name="T33" fmla="*/ 552 h 611"/>
                <a:gd name="T34" fmla="*/ 477 w 628"/>
                <a:gd name="T35" fmla="*/ 574 h 611"/>
                <a:gd name="T36" fmla="*/ 437 w 628"/>
                <a:gd name="T37" fmla="*/ 591 h 611"/>
                <a:gd name="T38" fmla="*/ 393 w 628"/>
                <a:gd name="T39" fmla="*/ 602 h 611"/>
                <a:gd name="T40" fmla="*/ 346 w 628"/>
                <a:gd name="T41" fmla="*/ 608 h 611"/>
                <a:gd name="T42" fmla="*/ 298 w 628"/>
                <a:gd name="T43" fmla="*/ 610 h 611"/>
                <a:gd name="T44" fmla="*/ 251 w 628"/>
                <a:gd name="T45" fmla="*/ 605 h 611"/>
                <a:gd name="T46" fmla="*/ 206 w 628"/>
                <a:gd name="T47" fmla="*/ 595 h 611"/>
                <a:gd name="T48" fmla="*/ 165 w 628"/>
                <a:gd name="T49" fmla="*/ 579 h 611"/>
                <a:gd name="T50" fmla="*/ 127 w 628"/>
                <a:gd name="T51" fmla="*/ 559 h 611"/>
                <a:gd name="T52" fmla="*/ 92 w 628"/>
                <a:gd name="T53" fmla="*/ 534 h 611"/>
                <a:gd name="T54" fmla="*/ 62 w 628"/>
                <a:gd name="T55" fmla="*/ 505 h 611"/>
                <a:gd name="T56" fmla="*/ 38 w 628"/>
                <a:gd name="T57" fmla="*/ 472 h 611"/>
                <a:gd name="T58" fmla="*/ 19 w 628"/>
                <a:gd name="T59" fmla="*/ 434 h 611"/>
                <a:gd name="T60" fmla="*/ 6 w 628"/>
                <a:gd name="T61" fmla="*/ 392 h 611"/>
                <a:gd name="T62" fmla="*/ 1 w 628"/>
                <a:gd name="T63" fmla="*/ 346 h 611"/>
                <a:gd name="T64" fmla="*/ 2 w 628"/>
                <a:gd name="T65" fmla="*/ 298 h 611"/>
                <a:gd name="T66" fmla="*/ 10 w 628"/>
                <a:gd name="T67" fmla="*/ 250 h 611"/>
                <a:gd name="T68" fmla="*/ 24 w 628"/>
                <a:gd name="T69" fmla="*/ 205 h 611"/>
                <a:gd name="T70" fmla="*/ 45 w 628"/>
                <a:gd name="T71" fmla="*/ 163 h 611"/>
                <a:gd name="T72" fmla="*/ 72 w 628"/>
                <a:gd name="T73" fmla="*/ 123 h 611"/>
                <a:gd name="T74" fmla="*/ 102 w 628"/>
                <a:gd name="T75" fmla="*/ 89 h 611"/>
                <a:gd name="T76" fmla="*/ 138 w 628"/>
                <a:gd name="T77" fmla="*/ 59 h 611"/>
                <a:gd name="T78" fmla="*/ 178 w 628"/>
                <a:gd name="T79" fmla="*/ 35 h 611"/>
                <a:gd name="T80" fmla="*/ 221 w 628"/>
                <a:gd name="T81" fmla="*/ 16 h 611"/>
                <a:gd name="T82" fmla="*/ 267 w 628"/>
                <a:gd name="T83" fmla="*/ 5 h 611"/>
                <a:gd name="T84" fmla="*/ 314 w 628"/>
                <a:gd name="T85"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8" h="611">
                  <a:moveTo>
                    <a:pt x="314" y="0"/>
                  </a:moveTo>
                  <a:lnTo>
                    <a:pt x="331" y="1"/>
                  </a:lnTo>
                  <a:lnTo>
                    <a:pt x="346" y="2"/>
                  </a:lnTo>
                  <a:lnTo>
                    <a:pt x="362" y="5"/>
                  </a:lnTo>
                  <a:lnTo>
                    <a:pt x="377" y="8"/>
                  </a:lnTo>
                  <a:lnTo>
                    <a:pt x="392" y="11"/>
                  </a:lnTo>
                  <a:lnTo>
                    <a:pt x="408" y="16"/>
                  </a:lnTo>
                  <a:lnTo>
                    <a:pt x="422" y="21"/>
                  </a:lnTo>
                  <a:lnTo>
                    <a:pt x="436" y="27"/>
                  </a:lnTo>
                  <a:lnTo>
                    <a:pt x="450" y="35"/>
                  </a:lnTo>
                  <a:lnTo>
                    <a:pt x="464" y="42"/>
                  </a:lnTo>
                  <a:lnTo>
                    <a:pt x="477" y="50"/>
                  </a:lnTo>
                  <a:lnTo>
                    <a:pt x="489" y="59"/>
                  </a:lnTo>
                  <a:lnTo>
                    <a:pt x="502" y="68"/>
                  </a:lnTo>
                  <a:lnTo>
                    <a:pt x="514" y="78"/>
                  </a:lnTo>
                  <a:lnTo>
                    <a:pt x="525" y="89"/>
                  </a:lnTo>
                  <a:lnTo>
                    <a:pt x="535" y="100"/>
                  </a:lnTo>
                  <a:lnTo>
                    <a:pt x="546" y="112"/>
                  </a:lnTo>
                  <a:lnTo>
                    <a:pt x="556" y="123"/>
                  </a:lnTo>
                  <a:lnTo>
                    <a:pt x="565" y="137"/>
                  </a:lnTo>
                  <a:lnTo>
                    <a:pt x="574" y="149"/>
                  </a:lnTo>
                  <a:lnTo>
                    <a:pt x="582" y="163"/>
                  </a:lnTo>
                  <a:lnTo>
                    <a:pt x="590" y="177"/>
                  </a:lnTo>
                  <a:lnTo>
                    <a:pt x="597" y="191"/>
                  </a:lnTo>
                  <a:lnTo>
                    <a:pt x="602" y="205"/>
                  </a:lnTo>
                  <a:lnTo>
                    <a:pt x="608" y="220"/>
                  </a:lnTo>
                  <a:lnTo>
                    <a:pt x="613" y="235"/>
                  </a:lnTo>
                  <a:lnTo>
                    <a:pt x="618" y="250"/>
                  </a:lnTo>
                  <a:lnTo>
                    <a:pt x="621" y="266"/>
                  </a:lnTo>
                  <a:lnTo>
                    <a:pt x="623" y="281"/>
                  </a:lnTo>
                  <a:lnTo>
                    <a:pt x="626" y="298"/>
                  </a:lnTo>
                  <a:lnTo>
                    <a:pt x="627" y="314"/>
                  </a:lnTo>
                  <a:lnTo>
                    <a:pt x="627" y="331"/>
                  </a:lnTo>
                  <a:lnTo>
                    <a:pt x="627" y="346"/>
                  </a:lnTo>
                  <a:lnTo>
                    <a:pt x="626" y="362"/>
                  </a:lnTo>
                  <a:lnTo>
                    <a:pt x="623" y="377"/>
                  </a:lnTo>
                  <a:lnTo>
                    <a:pt x="621" y="392"/>
                  </a:lnTo>
                  <a:lnTo>
                    <a:pt x="618" y="407"/>
                  </a:lnTo>
                  <a:lnTo>
                    <a:pt x="613" y="420"/>
                  </a:lnTo>
                  <a:lnTo>
                    <a:pt x="609" y="434"/>
                  </a:lnTo>
                  <a:lnTo>
                    <a:pt x="603" y="447"/>
                  </a:lnTo>
                  <a:lnTo>
                    <a:pt x="597" y="459"/>
                  </a:lnTo>
                  <a:lnTo>
                    <a:pt x="590" y="472"/>
                  </a:lnTo>
                  <a:lnTo>
                    <a:pt x="582" y="484"/>
                  </a:lnTo>
                  <a:lnTo>
                    <a:pt x="574" y="495"/>
                  </a:lnTo>
                  <a:lnTo>
                    <a:pt x="565" y="505"/>
                  </a:lnTo>
                  <a:lnTo>
                    <a:pt x="556" y="515"/>
                  </a:lnTo>
                  <a:lnTo>
                    <a:pt x="546" y="526"/>
                  </a:lnTo>
                  <a:lnTo>
                    <a:pt x="536" y="534"/>
                  </a:lnTo>
                  <a:lnTo>
                    <a:pt x="525" y="543"/>
                  </a:lnTo>
                  <a:lnTo>
                    <a:pt x="514" y="552"/>
                  </a:lnTo>
                  <a:lnTo>
                    <a:pt x="502" y="559"/>
                  </a:lnTo>
                  <a:lnTo>
                    <a:pt x="489" y="567"/>
                  </a:lnTo>
                  <a:lnTo>
                    <a:pt x="477" y="574"/>
                  </a:lnTo>
                  <a:lnTo>
                    <a:pt x="464" y="579"/>
                  </a:lnTo>
                  <a:lnTo>
                    <a:pt x="450" y="585"/>
                  </a:lnTo>
                  <a:lnTo>
                    <a:pt x="437" y="591"/>
                  </a:lnTo>
                  <a:lnTo>
                    <a:pt x="422" y="595"/>
                  </a:lnTo>
                  <a:lnTo>
                    <a:pt x="408" y="598"/>
                  </a:lnTo>
                  <a:lnTo>
                    <a:pt x="393" y="602"/>
                  </a:lnTo>
                  <a:lnTo>
                    <a:pt x="377" y="605"/>
                  </a:lnTo>
                  <a:lnTo>
                    <a:pt x="362" y="606"/>
                  </a:lnTo>
                  <a:lnTo>
                    <a:pt x="346" y="608"/>
                  </a:lnTo>
                  <a:lnTo>
                    <a:pt x="331" y="610"/>
                  </a:lnTo>
                  <a:lnTo>
                    <a:pt x="315" y="610"/>
                  </a:lnTo>
                  <a:lnTo>
                    <a:pt x="298" y="610"/>
                  </a:lnTo>
                  <a:lnTo>
                    <a:pt x="282" y="608"/>
                  </a:lnTo>
                  <a:lnTo>
                    <a:pt x="267" y="606"/>
                  </a:lnTo>
                  <a:lnTo>
                    <a:pt x="251" y="605"/>
                  </a:lnTo>
                  <a:lnTo>
                    <a:pt x="237" y="602"/>
                  </a:lnTo>
                  <a:lnTo>
                    <a:pt x="221" y="598"/>
                  </a:lnTo>
                  <a:lnTo>
                    <a:pt x="206" y="595"/>
                  </a:lnTo>
                  <a:lnTo>
                    <a:pt x="192" y="591"/>
                  </a:lnTo>
                  <a:lnTo>
                    <a:pt x="178" y="585"/>
                  </a:lnTo>
                  <a:lnTo>
                    <a:pt x="165" y="579"/>
                  </a:lnTo>
                  <a:lnTo>
                    <a:pt x="152" y="574"/>
                  </a:lnTo>
                  <a:lnTo>
                    <a:pt x="139" y="567"/>
                  </a:lnTo>
                  <a:lnTo>
                    <a:pt x="127" y="559"/>
                  </a:lnTo>
                  <a:lnTo>
                    <a:pt x="115" y="552"/>
                  </a:lnTo>
                  <a:lnTo>
                    <a:pt x="104" y="543"/>
                  </a:lnTo>
                  <a:lnTo>
                    <a:pt x="92" y="534"/>
                  </a:lnTo>
                  <a:lnTo>
                    <a:pt x="82" y="526"/>
                  </a:lnTo>
                  <a:lnTo>
                    <a:pt x="72" y="515"/>
                  </a:lnTo>
                  <a:lnTo>
                    <a:pt x="62" y="505"/>
                  </a:lnTo>
                  <a:lnTo>
                    <a:pt x="54" y="495"/>
                  </a:lnTo>
                  <a:lnTo>
                    <a:pt x="45" y="484"/>
                  </a:lnTo>
                  <a:lnTo>
                    <a:pt x="38" y="472"/>
                  </a:lnTo>
                  <a:lnTo>
                    <a:pt x="31" y="459"/>
                  </a:lnTo>
                  <a:lnTo>
                    <a:pt x="25" y="447"/>
                  </a:lnTo>
                  <a:lnTo>
                    <a:pt x="19" y="434"/>
                  </a:lnTo>
                  <a:lnTo>
                    <a:pt x="14" y="420"/>
                  </a:lnTo>
                  <a:lnTo>
                    <a:pt x="10" y="407"/>
                  </a:lnTo>
                  <a:lnTo>
                    <a:pt x="6" y="392"/>
                  </a:lnTo>
                  <a:lnTo>
                    <a:pt x="4" y="377"/>
                  </a:lnTo>
                  <a:lnTo>
                    <a:pt x="2" y="362"/>
                  </a:lnTo>
                  <a:lnTo>
                    <a:pt x="1" y="346"/>
                  </a:lnTo>
                  <a:lnTo>
                    <a:pt x="0" y="331"/>
                  </a:lnTo>
                  <a:lnTo>
                    <a:pt x="1" y="314"/>
                  </a:lnTo>
                  <a:lnTo>
                    <a:pt x="2" y="298"/>
                  </a:lnTo>
                  <a:lnTo>
                    <a:pt x="4" y="281"/>
                  </a:lnTo>
                  <a:lnTo>
                    <a:pt x="6" y="266"/>
                  </a:lnTo>
                  <a:lnTo>
                    <a:pt x="10" y="250"/>
                  </a:lnTo>
                  <a:lnTo>
                    <a:pt x="14" y="235"/>
                  </a:lnTo>
                  <a:lnTo>
                    <a:pt x="19" y="220"/>
                  </a:lnTo>
                  <a:lnTo>
                    <a:pt x="24" y="205"/>
                  </a:lnTo>
                  <a:lnTo>
                    <a:pt x="31" y="191"/>
                  </a:lnTo>
                  <a:lnTo>
                    <a:pt x="38" y="177"/>
                  </a:lnTo>
                  <a:lnTo>
                    <a:pt x="45" y="163"/>
                  </a:lnTo>
                  <a:lnTo>
                    <a:pt x="53" y="149"/>
                  </a:lnTo>
                  <a:lnTo>
                    <a:pt x="62" y="137"/>
                  </a:lnTo>
                  <a:lnTo>
                    <a:pt x="72" y="123"/>
                  </a:lnTo>
                  <a:lnTo>
                    <a:pt x="81" y="112"/>
                  </a:lnTo>
                  <a:lnTo>
                    <a:pt x="92" y="100"/>
                  </a:lnTo>
                  <a:lnTo>
                    <a:pt x="102" y="89"/>
                  </a:lnTo>
                  <a:lnTo>
                    <a:pt x="115" y="78"/>
                  </a:lnTo>
                  <a:lnTo>
                    <a:pt x="126" y="68"/>
                  </a:lnTo>
                  <a:lnTo>
                    <a:pt x="138" y="59"/>
                  </a:lnTo>
                  <a:lnTo>
                    <a:pt x="152" y="50"/>
                  </a:lnTo>
                  <a:lnTo>
                    <a:pt x="164" y="42"/>
                  </a:lnTo>
                  <a:lnTo>
                    <a:pt x="178" y="35"/>
                  </a:lnTo>
                  <a:lnTo>
                    <a:pt x="192" y="27"/>
                  </a:lnTo>
                  <a:lnTo>
                    <a:pt x="206" y="21"/>
                  </a:lnTo>
                  <a:lnTo>
                    <a:pt x="221" y="16"/>
                  </a:lnTo>
                  <a:lnTo>
                    <a:pt x="235" y="11"/>
                  </a:lnTo>
                  <a:lnTo>
                    <a:pt x="251" y="8"/>
                  </a:lnTo>
                  <a:lnTo>
                    <a:pt x="267" y="5"/>
                  </a:lnTo>
                  <a:lnTo>
                    <a:pt x="282" y="2"/>
                  </a:lnTo>
                  <a:lnTo>
                    <a:pt x="298" y="1"/>
                  </a:lnTo>
                  <a:lnTo>
                    <a:pt x="314" y="0"/>
                  </a:lnTo>
                </a:path>
              </a:pathLst>
            </a:custGeom>
            <a:solidFill>
              <a:srgbClr val="CE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 name="Freeform 23"/>
            <p:cNvSpPr>
              <a:spLocks/>
            </p:cNvSpPr>
            <p:nvPr/>
          </p:nvSpPr>
          <p:spPr bwMode="auto">
            <a:xfrm>
              <a:off x="4179" y="2024"/>
              <a:ext cx="617" cy="597"/>
            </a:xfrm>
            <a:custGeom>
              <a:avLst/>
              <a:gdLst>
                <a:gd name="T0" fmla="*/ 339 w 617"/>
                <a:gd name="T1" fmla="*/ 2 h 597"/>
                <a:gd name="T2" fmla="*/ 385 w 617"/>
                <a:gd name="T3" fmla="*/ 11 h 597"/>
                <a:gd name="T4" fmla="*/ 429 w 617"/>
                <a:gd name="T5" fmla="*/ 27 h 597"/>
                <a:gd name="T6" fmla="*/ 468 w 617"/>
                <a:gd name="T7" fmla="*/ 49 h 597"/>
                <a:gd name="T8" fmla="*/ 503 w 617"/>
                <a:gd name="T9" fmla="*/ 77 h 597"/>
                <a:gd name="T10" fmla="*/ 536 w 617"/>
                <a:gd name="T11" fmla="*/ 109 h 597"/>
                <a:gd name="T12" fmla="*/ 564 w 617"/>
                <a:gd name="T13" fmla="*/ 146 h 597"/>
                <a:gd name="T14" fmla="*/ 586 w 617"/>
                <a:gd name="T15" fmla="*/ 187 h 597"/>
                <a:gd name="T16" fmla="*/ 602 w 617"/>
                <a:gd name="T17" fmla="*/ 230 h 597"/>
                <a:gd name="T18" fmla="*/ 613 w 617"/>
                <a:gd name="T19" fmla="*/ 276 h 597"/>
                <a:gd name="T20" fmla="*/ 616 w 617"/>
                <a:gd name="T21" fmla="*/ 325 h 597"/>
                <a:gd name="T22" fmla="*/ 613 w 617"/>
                <a:gd name="T23" fmla="*/ 371 h 597"/>
                <a:gd name="T24" fmla="*/ 602 w 617"/>
                <a:gd name="T25" fmla="*/ 413 h 597"/>
                <a:gd name="T26" fmla="*/ 586 w 617"/>
                <a:gd name="T27" fmla="*/ 451 h 597"/>
                <a:gd name="T28" fmla="*/ 564 w 617"/>
                <a:gd name="T29" fmla="*/ 485 h 597"/>
                <a:gd name="T30" fmla="*/ 537 w 617"/>
                <a:gd name="T31" fmla="*/ 515 h 597"/>
                <a:gd name="T32" fmla="*/ 505 w 617"/>
                <a:gd name="T33" fmla="*/ 541 h 597"/>
                <a:gd name="T34" fmla="*/ 469 w 617"/>
                <a:gd name="T35" fmla="*/ 561 h 597"/>
                <a:gd name="T36" fmla="*/ 429 w 617"/>
                <a:gd name="T37" fmla="*/ 578 h 597"/>
                <a:gd name="T38" fmla="*/ 386 w 617"/>
                <a:gd name="T39" fmla="*/ 589 h 597"/>
                <a:gd name="T40" fmla="*/ 340 w 617"/>
                <a:gd name="T41" fmla="*/ 595 h 597"/>
                <a:gd name="T42" fmla="*/ 293 w 617"/>
                <a:gd name="T43" fmla="*/ 596 h 597"/>
                <a:gd name="T44" fmla="*/ 247 w 617"/>
                <a:gd name="T45" fmla="*/ 591 h 597"/>
                <a:gd name="T46" fmla="*/ 203 w 617"/>
                <a:gd name="T47" fmla="*/ 581 h 597"/>
                <a:gd name="T48" fmla="*/ 162 w 617"/>
                <a:gd name="T49" fmla="*/ 567 h 597"/>
                <a:gd name="T50" fmla="*/ 124 w 617"/>
                <a:gd name="T51" fmla="*/ 548 h 597"/>
                <a:gd name="T52" fmla="*/ 91 w 617"/>
                <a:gd name="T53" fmla="*/ 524 h 597"/>
                <a:gd name="T54" fmla="*/ 62 w 617"/>
                <a:gd name="T55" fmla="*/ 496 h 597"/>
                <a:gd name="T56" fmla="*/ 37 w 617"/>
                <a:gd name="T57" fmla="*/ 462 h 597"/>
                <a:gd name="T58" fmla="*/ 18 w 617"/>
                <a:gd name="T59" fmla="*/ 425 h 597"/>
                <a:gd name="T60" fmla="*/ 6 w 617"/>
                <a:gd name="T61" fmla="*/ 385 h 597"/>
                <a:gd name="T62" fmla="*/ 0 w 617"/>
                <a:gd name="T63" fmla="*/ 340 h 597"/>
                <a:gd name="T64" fmla="*/ 1 w 617"/>
                <a:gd name="T65" fmla="*/ 292 h 597"/>
                <a:gd name="T66" fmla="*/ 9 w 617"/>
                <a:gd name="T67" fmla="*/ 246 h 597"/>
                <a:gd name="T68" fmla="*/ 24 w 617"/>
                <a:gd name="T69" fmla="*/ 201 h 597"/>
                <a:gd name="T70" fmla="*/ 45 w 617"/>
                <a:gd name="T71" fmla="*/ 160 h 597"/>
                <a:gd name="T72" fmla="*/ 71 w 617"/>
                <a:gd name="T73" fmla="*/ 122 h 597"/>
                <a:gd name="T74" fmla="*/ 101 w 617"/>
                <a:gd name="T75" fmla="*/ 87 h 597"/>
                <a:gd name="T76" fmla="*/ 136 w 617"/>
                <a:gd name="T77" fmla="*/ 58 h 597"/>
                <a:gd name="T78" fmla="*/ 175 w 617"/>
                <a:gd name="T79" fmla="*/ 33 h 597"/>
                <a:gd name="T80" fmla="*/ 216 w 617"/>
                <a:gd name="T81" fmla="*/ 15 h 597"/>
                <a:gd name="T82" fmla="*/ 261 w 617"/>
                <a:gd name="T83" fmla="*/ 4 h 597"/>
                <a:gd name="T84" fmla="*/ 308 w 617"/>
                <a:gd name="T85"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7" h="597">
                  <a:moveTo>
                    <a:pt x="308" y="0"/>
                  </a:moveTo>
                  <a:lnTo>
                    <a:pt x="323" y="1"/>
                  </a:lnTo>
                  <a:lnTo>
                    <a:pt x="339" y="2"/>
                  </a:lnTo>
                  <a:lnTo>
                    <a:pt x="355" y="4"/>
                  </a:lnTo>
                  <a:lnTo>
                    <a:pt x="370" y="6"/>
                  </a:lnTo>
                  <a:lnTo>
                    <a:pt x="385" y="11"/>
                  </a:lnTo>
                  <a:lnTo>
                    <a:pt x="399" y="15"/>
                  </a:lnTo>
                  <a:lnTo>
                    <a:pt x="414" y="21"/>
                  </a:lnTo>
                  <a:lnTo>
                    <a:pt x="429" y="27"/>
                  </a:lnTo>
                  <a:lnTo>
                    <a:pt x="442" y="33"/>
                  </a:lnTo>
                  <a:lnTo>
                    <a:pt x="455" y="41"/>
                  </a:lnTo>
                  <a:lnTo>
                    <a:pt x="468" y="49"/>
                  </a:lnTo>
                  <a:lnTo>
                    <a:pt x="480" y="58"/>
                  </a:lnTo>
                  <a:lnTo>
                    <a:pt x="492" y="67"/>
                  </a:lnTo>
                  <a:lnTo>
                    <a:pt x="503" y="77"/>
                  </a:lnTo>
                  <a:lnTo>
                    <a:pt x="515" y="87"/>
                  </a:lnTo>
                  <a:lnTo>
                    <a:pt x="526" y="98"/>
                  </a:lnTo>
                  <a:lnTo>
                    <a:pt x="536" y="109"/>
                  </a:lnTo>
                  <a:lnTo>
                    <a:pt x="546" y="122"/>
                  </a:lnTo>
                  <a:lnTo>
                    <a:pt x="555" y="134"/>
                  </a:lnTo>
                  <a:lnTo>
                    <a:pt x="564" y="146"/>
                  </a:lnTo>
                  <a:lnTo>
                    <a:pt x="572" y="160"/>
                  </a:lnTo>
                  <a:lnTo>
                    <a:pt x="578" y="173"/>
                  </a:lnTo>
                  <a:lnTo>
                    <a:pt x="586" y="187"/>
                  </a:lnTo>
                  <a:lnTo>
                    <a:pt x="592" y="201"/>
                  </a:lnTo>
                  <a:lnTo>
                    <a:pt x="597" y="216"/>
                  </a:lnTo>
                  <a:lnTo>
                    <a:pt x="602" y="230"/>
                  </a:lnTo>
                  <a:lnTo>
                    <a:pt x="606" y="246"/>
                  </a:lnTo>
                  <a:lnTo>
                    <a:pt x="610" y="261"/>
                  </a:lnTo>
                  <a:lnTo>
                    <a:pt x="613" y="276"/>
                  </a:lnTo>
                  <a:lnTo>
                    <a:pt x="614" y="292"/>
                  </a:lnTo>
                  <a:lnTo>
                    <a:pt x="615" y="308"/>
                  </a:lnTo>
                  <a:lnTo>
                    <a:pt x="616" y="325"/>
                  </a:lnTo>
                  <a:lnTo>
                    <a:pt x="615" y="340"/>
                  </a:lnTo>
                  <a:lnTo>
                    <a:pt x="614" y="355"/>
                  </a:lnTo>
                  <a:lnTo>
                    <a:pt x="613" y="371"/>
                  </a:lnTo>
                  <a:lnTo>
                    <a:pt x="610" y="385"/>
                  </a:lnTo>
                  <a:lnTo>
                    <a:pt x="606" y="399"/>
                  </a:lnTo>
                  <a:lnTo>
                    <a:pt x="602" y="413"/>
                  </a:lnTo>
                  <a:lnTo>
                    <a:pt x="597" y="425"/>
                  </a:lnTo>
                  <a:lnTo>
                    <a:pt x="592" y="439"/>
                  </a:lnTo>
                  <a:lnTo>
                    <a:pt x="586" y="451"/>
                  </a:lnTo>
                  <a:lnTo>
                    <a:pt x="579" y="462"/>
                  </a:lnTo>
                  <a:lnTo>
                    <a:pt x="572" y="474"/>
                  </a:lnTo>
                  <a:lnTo>
                    <a:pt x="564" y="485"/>
                  </a:lnTo>
                  <a:lnTo>
                    <a:pt x="555" y="496"/>
                  </a:lnTo>
                  <a:lnTo>
                    <a:pt x="546" y="505"/>
                  </a:lnTo>
                  <a:lnTo>
                    <a:pt x="537" y="515"/>
                  </a:lnTo>
                  <a:lnTo>
                    <a:pt x="527" y="524"/>
                  </a:lnTo>
                  <a:lnTo>
                    <a:pt x="516" y="532"/>
                  </a:lnTo>
                  <a:lnTo>
                    <a:pt x="505" y="541"/>
                  </a:lnTo>
                  <a:lnTo>
                    <a:pt x="493" y="548"/>
                  </a:lnTo>
                  <a:lnTo>
                    <a:pt x="481" y="554"/>
                  </a:lnTo>
                  <a:lnTo>
                    <a:pt x="469" y="561"/>
                  </a:lnTo>
                  <a:lnTo>
                    <a:pt x="455" y="567"/>
                  </a:lnTo>
                  <a:lnTo>
                    <a:pt x="442" y="572"/>
                  </a:lnTo>
                  <a:lnTo>
                    <a:pt x="429" y="578"/>
                  </a:lnTo>
                  <a:lnTo>
                    <a:pt x="415" y="581"/>
                  </a:lnTo>
                  <a:lnTo>
                    <a:pt x="401" y="586"/>
                  </a:lnTo>
                  <a:lnTo>
                    <a:pt x="386" y="589"/>
                  </a:lnTo>
                  <a:lnTo>
                    <a:pt x="371" y="591"/>
                  </a:lnTo>
                  <a:lnTo>
                    <a:pt x="356" y="593"/>
                  </a:lnTo>
                  <a:lnTo>
                    <a:pt x="340" y="595"/>
                  </a:lnTo>
                  <a:lnTo>
                    <a:pt x="325" y="596"/>
                  </a:lnTo>
                  <a:lnTo>
                    <a:pt x="309" y="596"/>
                  </a:lnTo>
                  <a:lnTo>
                    <a:pt x="293" y="596"/>
                  </a:lnTo>
                  <a:lnTo>
                    <a:pt x="278" y="595"/>
                  </a:lnTo>
                  <a:lnTo>
                    <a:pt x="262" y="593"/>
                  </a:lnTo>
                  <a:lnTo>
                    <a:pt x="247" y="591"/>
                  </a:lnTo>
                  <a:lnTo>
                    <a:pt x="232" y="589"/>
                  </a:lnTo>
                  <a:lnTo>
                    <a:pt x="217" y="586"/>
                  </a:lnTo>
                  <a:lnTo>
                    <a:pt x="203" y="581"/>
                  </a:lnTo>
                  <a:lnTo>
                    <a:pt x="189" y="578"/>
                  </a:lnTo>
                  <a:lnTo>
                    <a:pt x="176" y="572"/>
                  </a:lnTo>
                  <a:lnTo>
                    <a:pt x="162" y="567"/>
                  </a:lnTo>
                  <a:lnTo>
                    <a:pt x="149" y="561"/>
                  </a:lnTo>
                  <a:lnTo>
                    <a:pt x="137" y="554"/>
                  </a:lnTo>
                  <a:lnTo>
                    <a:pt x="124" y="548"/>
                  </a:lnTo>
                  <a:lnTo>
                    <a:pt x="113" y="541"/>
                  </a:lnTo>
                  <a:lnTo>
                    <a:pt x="101" y="532"/>
                  </a:lnTo>
                  <a:lnTo>
                    <a:pt x="91" y="524"/>
                  </a:lnTo>
                  <a:lnTo>
                    <a:pt x="81" y="515"/>
                  </a:lnTo>
                  <a:lnTo>
                    <a:pt x="71" y="505"/>
                  </a:lnTo>
                  <a:lnTo>
                    <a:pt x="62" y="496"/>
                  </a:lnTo>
                  <a:lnTo>
                    <a:pt x="53" y="485"/>
                  </a:lnTo>
                  <a:lnTo>
                    <a:pt x="45" y="474"/>
                  </a:lnTo>
                  <a:lnTo>
                    <a:pt x="37" y="462"/>
                  </a:lnTo>
                  <a:lnTo>
                    <a:pt x="30" y="451"/>
                  </a:lnTo>
                  <a:lnTo>
                    <a:pt x="24" y="439"/>
                  </a:lnTo>
                  <a:lnTo>
                    <a:pt x="18" y="425"/>
                  </a:lnTo>
                  <a:lnTo>
                    <a:pt x="14" y="413"/>
                  </a:lnTo>
                  <a:lnTo>
                    <a:pt x="9" y="399"/>
                  </a:lnTo>
                  <a:lnTo>
                    <a:pt x="6" y="385"/>
                  </a:lnTo>
                  <a:lnTo>
                    <a:pt x="4" y="371"/>
                  </a:lnTo>
                  <a:lnTo>
                    <a:pt x="1" y="355"/>
                  </a:lnTo>
                  <a:lnTo>
                    <a:pt x="0" y="340"/>
                  </a:lnTo>
                  <a:lnTo>
                    <a:pt x="0" y="325"/>
                  </a:lnTo>
                  <a:lnTo>
                    <a:pt x="0" y="308"/>
                  </a:lnTo>
                  <a:lnTo>
                    <a:pt x="1" y="292"/>
                  </a:lnTo>
                  <a:lnTo>
                    <a:pt x="4" y="276"/>
                  </a:lnTo>
                  <a:lnTo>
                    <a:pt x="6" y="261"/>
                  </a:lnTo>
                  <a:lnTo>
                    <a:pt x="9" y="246"/>
                  </a:lnTo>
                  <a:lnTo>
                    <a:pt x="14" y="230"/>
                  </a:lnTo>
                  <a:lnTo>
                    <a:pt x="18" y="216"/>
                  </a:lnTo>
                  <a:lnTo>
                    <a:pt x="24" y="201"/>
                  </a:lnTo>
                  <a:lnTo>
                    <a:pt x="30" y="187"/>
                  </a:lnTo>
                  <a:lnTo>
                    <a:pt x="37" y="173"/>
                  </a:lnTo>
                  <a:lnTo>
                    <a:pt x="45" y="160"/>
                  </a:lnTo>
                  <a:lnTo>
                    <a:pt x="53" y="146"/>
                  </a:lnTo>
                  <a:lnTo>
                    <a:pt x="61" y="134"/>
                  </a:lnTo>
                  <a:lnTo>
                    <a:pt x="71" y="122"/>
                  </a:lnTo>
                  <a:lnTo>
                    <a:pt x="80" y="109"/>
                  </a:lnTo>
                  <a:lnTo>
                    <a:pt x="90" y="98"/>
                  </a:lnTo>
                  <a:lnTo>
                    <a:pt x="101" y="87"/>
                  </a:lnTo>
                  <a:lnTo>
                    <a:pt x="112" y="77"/>
                  </a:lnTo>
                  <a:lnTo>
                    <a:pt x="123" y="67"/>
                  </a:lnTo>
                  <a:lnTo>
                    <a:pt x="136" y="58"/>
                  </a:lnTo>
                  <a:lnTo>
                    <a:pt x="148" y="49"/>
                  </a:lnTo>
                  <a:lnTo>
                    <a:pt x="161" y="41"/>
                  </a:lnTo>
                  <a:lnTo>
                    <a:pt x="175" y="33"/>
                  </a:lnTo>
                  <a:lnTo>
                    <a:pt x="188" y="27"/>
                  </a:lnTo>
                  <a:lnTo>
                    <a:pt x="203" y="21"/>
                  </a:lnTo>
                  <a:lnTo>
                    <a:pt x="216" y="15"/>
                  </a:lnTo>
                  <a:lnTo>
                    <a:pt x="231" y="11"/>
                  </a:lnTo>
                  <a:lnTo>
                    <a:pt x="246" y="6"/>
                  </a:lnTo>
                  <a:lnTo>
                    <a:pt x="261" y="4"/>
                  </a:lnTo>
                  <a:lnTo>
                    <a:pt x="276" y="2"/>
                  </a:lnTo>
                  <a:lnTo>
                    <a:pt x="292" y="1"/>
                  </a:lnTo>
                  <a:lnTo>
                    <a:pt x="308" y="0"/>
                  </a:lnTo>
                </a:path>
              </a:pathLst>
            </a:custGeom>
            <a:solidFill>
              <a:srgbClr val="DCEBEB"/>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 name="Freeform 24"/>
            <p:cNvSpPr>
              <a:spLocks/>
            </p:cNvSpPr>
            <p:nvPr/>
          </p:nvSpPr>
          <p:spPr bwMode="auto">
            <a:xfrm>
              <a:off x="4185" y="2029"/>
              <a:ext cx="606" cy="584"/>
            </a:xfrm>
            <a:custGeom>
              <a:avLst/>
              <a:gdLst>
                <a:gd name="T0" fmla="*/ 334 w 606"/>
                <a:gd name="T1" fmla="*/ 582 h 584"/>
                <a:gd name="T2" fmla="*/ 379 w 606"/>
                <a:gd name="T3" fmla="*/ 576 h 584"/>
                <a:gd name="T4" fmla="*/ 421 w 606"/>
                <a:gd name="T5" fmla="*/ 565 h 584"/>
                <a:gd name="T6" fmla="*/ 461 w 606"/>
                <a:gd name="T7" fmla="*/ 550 h 584"/>
                <a:gd name="T8" fmla="*/ 495 w 606"/>
                <a:gd name="T9" fmla="*/ 530 h 584"/>
                <a:gd name="T10" fmla="*/ 527 w 606"/>
                <a:gd name="T11" fmla="*/ 506 h 584"/>
                <a:gd name="T12" fmla="*/ 553 w 606"/>
                <a:gd name="T13" fmla="*/ 476 h 584"/>
                <a:gd name="T14" fmla="*/ 575 w 606"/>
                <a:gd name="T15" fmla="*/ 443 h 584"/>
                <a:gd name="T16" fmla="*/ 591 w 606"/>
                <a:gd name="T17" fmla="*/ 406 h 584"/>
                <a:gd name="T18" fmla="*/ 601 w 606"/>
                <a:gd name="T19" fmla="*/ 364 h 584"/>
                <a:gd name="T20" fmla="*/ 605 w 606"/>
                <a:gd name="T21" fmla="*/ 320 h 584"/>
                <a:gd name="T22" fmla="*/ 601 w 606"/>
                <a:gd name="T23" fmla="*/ 273 h 584"/>
                <a:gd name="T24" fmla="*/ 591 w 606"/>
                <a:gd name="T25" fmla="*/ 228 h 584"/>
                <a:gd name="T26" fmla="*/ 575 w 606"/>
                <a:gd name="T27" fmla="*/ 185 h 584"/>
                <a:gd name="T28" fmla="*/ 553 w 606"/>
                <a:gd name="T29" fmla="*/ 145 h 584"/>
                <a:gd name="T30" fmla="*/ 527 w 606"/>
                <a:gd name="T31" fmla="*/ 108 h 584"/>
                <a:gd name="T32" fmla="*/ 494 w 606"/>
                <a:gd name="T33" fmla="*/ 76 h 584"/>
                <a:gd name="T34" fmla="*/ 459 w 606"/>
                <a:gd name="T35" fmla="*/ 48 h 584"/>
                <a:gd name="T36" fmla="*/ 420 w 606"/>
                <a:gd name="T37" fmla="*/ 26 h 584"/>
                <a:gd name="T38" fmla="*/ 378 w 606"/>
                <a:gd name="T39" fmla="*/ 10 h 584"/>
                <a:gd name="T40" fmla="*/ 333 w 606"/>
                <a:gd name="T41" fmla="*/ 3 h 584"/>
                <a:gd name="T42" fmla="*/ 286 w 606"/>
                <a:gd name="T43" fmla="*/ 0 h 584"/>
                <a:gd name="T44" fmla="*/ 241 w 606"/>
                <a:gd name="T45" fmla="*/ 7 h 584"/>
                <a:gd name="T46" fmla="*/ 198 w 606"/>
                <a:gd name="T47" fmla="*/ 20 h 584"/>
                <a:gd name="T48" fmla="*/ 157 w 606"/>
                <a:gd name="T49" fmla="*/ 41 h 584"/>
                <a:gd name="T50" fmla="*/ 121 w 606"/>
                <a:gd name="T51" fmla="*/ 66 h 584"/>
                <a:gd name="T52" fmla="*/ 88 w 606"/>
                <a:gd name="T53" fmla="*/ 97 h 584"/>
                <a:gd name="T54" fmla="*/ 60 w 606"/>
                <a:gd name="T55" fmla="*/ 132 h 584"/>
                <a:gd name="T56" fmla="*/ 36 w 606"/>
                <a:gd name="T57" fmla="*/ 171 h 584"/>
                <a:gd name="T58" fmla="*/ 18 w 606"/>
                <a:gd name="T59" fmla="*/ 213 h 584"/>
                <a:gd name="T60" fmla="*/ 5 w 606"/>
                <a:gd name="T61" fmla="*/ 258 h 584"/>
                <a:gd name="T62" fmla="*/ 0 w 606"/>
                <a:gd name="T63" fmla="*/ 304 h 584"/>
                <a:gd name="T64" fmla="*/ 1 w 606"/>
                <a:gd name="T65" fmla="*/ 350 h 584"/>
                <a:gd name="T66" fmla="*/ 9 w 606"/>
                <a:gd name="T67" fmla="*/ 392 h 584"/>
                <a:gd name="T68" fmla="*/ 23 w 606"/>
                <a:gd name="T69" fmla="*/ 432 h 584"/>
                <a:gd name="T70" fmla="*/ 43 w 606"/>
                <a:gd name="T71" fmla="*/ 465 h 584"/>
                <a:gd name="T72" fmla="*/ 69 w 606"/>
                <a:gd name="T73" fmla="*/ 497 h 584"/>
                <a:gd name="T74" fmla="*/ 99 w 606"/>
                <a:gd name="T75" fmla="*/ 522 h 584"/>
                <a:gd name="T76" fmla="*/ 134 w 606"/>
                <a:gd name="T77" fmla="*/ 544 h 584"/>
                <a:gd name="T78" fmla="*/ 172 w 606"/>
                <a:gd name="T79" fmla="*/ 560 h 584"/>
                <a:gd name="T80" fmla="*/ 213 w 606"/>
                <a:gd name="T81" fmla="*/ 573 h 584"/>
                <a:gd name="T82" fmla="*/ 258 w 606"/>
                <a:gd name="T83" fmla="*/ 581 h 584"/>
                <a:gd name="T84" fmla="*/ 304 w 606"/>
                <a:gd name="T85" fmla="*/ 583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6" h="584">
                  <a:moveTo>
                    <a:pt x="304" y="583"/>
                  </a:moveTo>
                  <a:lnTo>
                    <a:pt x="320" y="583"/>
                  </a:lnTo>
                  <a:lnTo>
                    <a:pt x="334" y="582"/>
                  </a:lnTo>
                  <a:lnTo>
                    <a:pt x="350" y="581"/>
                  </a:lnTo>
                  <a:lnTo>
                    <a:pt x="364" y="578"/>
                  </a:lnTo>
                  <a:lnTo>
                    <a:pt x="379" y="576"/>
                  </a:lnTo>
                  <a:lnTo>
                    <a:pt x="393" y="573"/>
                  </a:lnTo>
                  <a:lnTo>
                    <a:pt x="408" y="569"/>
                  </a:lnTo>
                  <a:lnTo>
                    <a:pt x="421" y="565"/>
                  </a:lnTo>
                  <a:lnTo>
                    <a:pt x="435" y="560"/>
                  </a:lnTo>
                  <a:lnTo>
                    <a:pt x="447" y="556"/>
                  </a:lnTo>
                  <a:lnTo>
                    <a:pt x="461" y="550"/>
                  </a:lnTo>
                  <a:lnTo>
                    <a:pt x="473" y="544"/>
                  </a:lnTo>
                  <a:lnTo>
                    <a:pt x="484" y="537"/>
                  </a:lnTo>
                  <a:lnTo>
                    <a:pt x="495" y="530"/>
                  </a:lnTo>
                  <a:lnTo>
                    <a:pt x="506" y="522"/>
                  </a:lnTo>
                  <a:lnTo>
                    <a:pt x="516" y="515"/>
                  </a:lnTo>
                  <a:lnTo>
                    <a:pt x="527" y="506"/>
                  </a:lnTo>
                  <a:lnTo>
                    <a:pt x="537" y="497"/>
                  </a:lnTo>
                  <a:lnTo>
                    <a:pt x="546" y="487"/>
                  </a:lnTo>
                  <a:lnTo>
                    <a:pt x="553" y="476"/>
                  </a:lnTo>
                  <a:lnTo>
                    <a:pt x="561" y="465"/>
                  </a:lnTo>
                  <a:lnTo>
                    <a:pt x="569" y="455"/>
                  </a:lnTo>
                  <a:lnTo>
                    <a:pt x="575" y="443"/>
                  </a:lnTo>
                  <a:lnTo>
                    <a:pt x="581" y="432"/>
                  </a:lnTo>
                  <a:lnTo>
                    <a:pt x="587" y="418"/>
                  </a:lnTo>
                  <a:lnTo>
                    <a:pt x="591" y="406"/>
                  </a:lnTo>
                  <a:lnTo>
                    <a:pt x="595" y="392"/>
                  </a:lnTo>
                  <a:lnTo>
                    <a:pt x="598" y="379"/>
                  </a:lnTo>
                  <a:lnTo>
                    <a:pt x="601" y="364"/>
                  </a:lnTo>
                  <a:lnTo>
                    <a:pt x="603" y="350"/>
                  </a:lnTo>
                  <a:lnTo>
                    <a:pt x="604" y="335"/>
                  </a:lnTo>
                  <a:lnTo>
                    <a:pt x="605" y="320"/>
                  </a:lnTo>
                  <a:lnTo>
                    <a:pt x="604" y="304"/>
                  </a:lnTo>
                  <a:lnTo>
                    <a:pt x="603" y="288"/>
                  </a:lnTo>
                  <a:lnTo>
                    <a:pt x="601" y="273"/>
                  </a:lnTo>
                  <a:lnTo>
                    <a:pt x="598" y="258"/>
                  </a:lnTo>
                  <a:lnTo>
                    <a:pt x="595" y="242"/>
                  </a:lnTo>
                  <a:lnTo>
                    <a:pt x="591" y="228"/>
                  </a:lnTo>
                  <a:lnTo>
                    <a:pt x="586" y="213"/>
                  </a:lnTo>
                  <a:lnTo>
                    <a:pt x="581" y="199"/>
                  </a:lnTo>
                  <a:lnTo>
                    <a:pt x="575" y="185"/>
                  </a:lnTo>
                  <a:lnTo>
                    <a:pt x="568" y="171"/>
                  </a:lnTo>
                  <a:lnTo>
                    <a:pt x="561" y="158"/>
                  </a:lnTo>
                  <a:lnTo>
                    <a:pt x="553" y="145"/>
                  </a:lnTo>
                  <a:lnTo>
                    <a:pt x="544" y="132"/>
                  </a:lnTo>
                  <a:lnTo>
                    <a:pt x="535" y="120"/>
                  </a:lnTo>
                  <a:lnTo>
                    <a:pt x="527" y="108"/>
                  </a:lnTo>
                  <a:lnTo>
                    <a:pt x="516" y="97"/>
                  </a:lnTo>
                  <a:lnTo>
                    <a:pt x="505" y="87"/>
                  </a:lnTo>
                  <a:lnTo>
                    <a:pt x="494" y="76"/>
                  </a:lnTo>
                  <a:lnTo>
                    <a:pt x="483" y="66"/>
                  </a:lnTo>
                  <a:lnTo>
                    <a:pt x="472" y="57"/>
                  </a:lnTo>
                  <a:lnTo>
                    <a:pt x="459" y="48"/>
                  </a:lnTo>
                  <a:lnTo>
                    <a:pt x="446" y="41"/>
                  </a:lnTo>
                  <a:lnTo>
                    <a:pt x="434" y="33"/>
                  </a:lnTo>
                  <a:lnTo>
                    <a:pt x="420" y="26"/>
                  </a:lnTo>
                  <a:lnTo>
                    <a:pt x="406" y="20"/>
                  </a:lnTo>
                  <a:lnTo>
                    <a:pt x="392" y="15"/>
                  </a:lnTo>
                  <a:lnTo>
                    <a:pt x="378" y="10"/>
                  </a:lnTo>
                  <a:lnTo>
                    <a:pt x="363" y="7"/>
                  </a:lnTo>
                  <a:lnTo>
                    <a:pt x="349" y="4"/>
                  </a:lnTo>
                  <a:lnTo>
                    <a:pt x="333" y="3"/>
                  </a:lnTo>
                  <a:lnTo>
                    <a:pt x="317" y="0"/>
                  </a:lnTo>
                  <a:lnTo>
                    <a:pt x="302" y="0"/>
                  </a:lnTo>
                  <a:lnTo>
                    <a:pt x="286" y="0"/>
                  </a:lnTo>
                  <a:lnTo>
                    <a:pt x="272" y="3"/>
                  </a:lnTo>
                  <a:lnTo>
                    <a:pt x="256" y="4"/>
                  </a:lnTo>
                  <a:lnTo>
                    <a:pt x="241" y="7"/>
                  </a:lnTo>
                  <a:lnTo>
                    <a:pt x="227" y="10"/>
                  </a:lnTo>
                  <a:lnTo>
                    <a:pt x="212" y="15"/>
                  </a:lnTo>
                  <a:lnTo>
                    <a:pt x="198" y="20"/>
                  </a:lnTo>
                  <a:lnTo>
                    <a:pt x="184" y="26"/>
                  </a:lnTo>
                  <a:lnTo>
                    <a:pt x="171" y="33"/>
                  </a:lnTo>
                  <a:lnTo>
                    <a:pt x="157" y="41"/>
                  </a:lnTo>
                  <a:lnTo>
                    <a:pt x="145" y="48"/>
                  </a:lnTo>
                  <a:lnTo>
                    <a:pt x="133" y="57"/>
                  </a:lnTo>
                  <a:lnTo>
                    <a:pt x="121" y="66"/>
                  </a:lnTo>
                  <a:lnTo>
                    <a:pt x="109" y="76"/>
                  </a:lnTo>
                  <a:lnTo>
                    <a:pt x="98" y="87"/>
                  </a:lnTo>
                  <a:lnTo>
                    <a:pt x="88" y="97"/>
                  </a:lnTo>
                  <a:lnTo>
                    <a:pt x="78" y="108"/>
                  </a:lnTo>
                  <a:lnTo>
                    <a:pt x="69" y="120"/>
                  </a:lnTo>
                  <a:lnTo>
                    <a:pt x="60" y="132"/>
                  </a:lnTo>
                  <a:lnTo>
                    <a:pt x="51" y="145"/>
                  </a:lnTo>
                  <a:lnTo>
                    <a:pt x="43" y="158"/>
                  </a:lnTo>
                  <a:lnTo>
                    <a:pt x="36" y="171"/>
                  </a:lnTo>
                  <a:lnTo>
                    <a:pt x="29" y="185"/>
                  </a:lnTo>
                  <a:lnTo>
                    <a:pt x="23" y="199"/>
                  </a:lnTo>
                  <a:lnTo>
                    <a:pt x="18" y="213"/>
                  </a:lnTo>
                  <a:lnTo>
                    <a:pt x="13" y="228"/>
                  </a:lnTo>
                  <a:lnTo>
                    <a:pt x="9" y="242"/>
                  </a:lnTo>
                  <a:lnTo>
                    <a:pt x="5" y="258"/>
                  </a:lnTo>
                  <a:lnTo>
                    <a:pt x="3" y="273"/>
                  </a:lnTo>
                  <a:lnTo>
                    <a:pt x="1" y="288"/>
                  </a:lnTo>
                  <a:lnTo>
                    <a:pt x="0" y="304"/>
                  </a:lnTo>
                  <a:lnTo>
                    <a:pt x="0" y="320"/>
                  </a:lnTo>
                  <a:lnTo>
                    <a:pt x="0" y="335"/>
                  </a:lnTo>
                  <a:lnTo>
                    <a:pt x="1" y="350"/>
                  </a:lnTo>
                  <a:lnTo>
                    <a:pt x="3" y="364"/>
                  </a:lnTo>
                  <a:lnTo>
                    <a:pt x="5" y="379"/>
                  </a:lnTo>
                  <a:lnTo>
                    <a:pt x="9" y="392"/>
                  </a:lnTo>
                  <a:lnTo>
                    <a:pt x="13" y="406"/>
                  </a:lnTo>
                  <a:lnTo>
                    <a:pt x="18" y="418"/>
                  </a:lnTo>
                  <a:lnTo>
                    <a:pt x="23" y="432"/>
                  </a:lnTo>
                  <a:lnTo>
                    <a:pt x="30" y="443"/>
                  </a:lnTo>
                  <a:lnTo>
                    <a:pt x="37" y="455"/>
                  </a:lnTo>
                  <a:lnTo>
                    <a:pt x="43" y="465"/>
                  </a:lnTo>
                  <a:lnTo>
                    <a:pt x="51" y="476"/>
                  </a:lnTo>
                  <a:lnTo>
                    <a:pt x="60" y="487"/>
                  </a:lnTo>
                  <a:lnTo>
                    <a:pt x="69" y="497"/>
                  </a:lnTo>
                  <a:lnTo>
                    <a:pt x="79" y="506"/>
                  </a:lnTo>
                  <a:lnTo>
                    <a:pt x="89" y="515"/>
                  </a:lnTo>
                  <a:lnTo>
                    <a:pt x="99" y="522"/>
                  </a:lnTo>
                  <a:lnTo>
                    <a:pt x="111" y="530"/>
                  </a:lnTo>
                  <a:lnTo>
                    <a:pt x="122" y="537"/>
                  </a:lnTo>
                  <a:lnTo>
                    <a:pt x="134" y="544"/>
                  </a:lnTo>
                  <a:lnTo>
                    <a:pt x="146" y="550"/>
                  </a:lnTo>
                  <a:lnTo>
                    <a:pt x="159" y="556"/>
                  </a:lnTo>
                  <a:lnTo>
                    <a:pt x="172" y="560"/>
                  </a:lnTo>
                  <a:lnTo>
                    <a:pt x="185" y="565"/>
                  </a:lnTo>
                  <a:lnTo>
                    <a:pt x="200" y="569"/>
                  </a:lnTo>
                  <a:lnTo>
                    <a:pt x="213" y="573"/>
                  </a:lnTo>
                  <a:lnTo>
                    <a:pt x="228" y="576"/>
                  </a:lnTo>
                  <a:lnTo>
                    <a:pt x="242" y="578"/>
                  </a:lnTo>
                  <a:lnTo>
                    <a:pt x="258" y="581"/>
                  </a:lnTo>
                  <a:lnTo>
                    <a:pt x="273" y="582"/>
                  </a:lnTo>
                  <a:lnTo>
                    <a:pt x="288" y="583"/>
                  </a:lnTo>
                  <a:lnTo>
                    <a:pt x="304" y="583"/>
                  </a:lnTo>
                </a:path>
              </a:pathLst>
            </a:custGeom>
            <a:solidFill>
              <a:srgbClr val="E5F2F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3" name="Freeform 25"/>
            <p:cNvSpPr>
              <a:spLocks/>
            </p:cNvSpPr>
            <p:nvPr/>
          </p:nvSpPr>
          <p:spPr bwMode="auto">
            <a:xfrm>
              <a:off x="4193" y="2038"/>
              <a:ext cx="585" cy="561"/>
            </a:xfrm>
            <a:custGeom>
              <a:avLst/>
              <a:gdLst>
                <a:gd name="T0" fmla="*/ 338 w 585"/>
                <a:gd name="T1" fmla="*/ 5 h 561"/>
                <a:gd name="T2" fmla="*/ 362 w 585"/>
                <a:gd name="T3" fmla="*/ 13 h 561"/>
                <a:gd name="T4" fmla="*/ 390 w 585"/>
                <a:gd name="T5" fmla="*/ 25 h 561"/>
                <a:gd name="T6" fmla="*/ 419 w 585"/>
                <a:gd name="T7" fmla="*/ 39 h 561"/>
                <a:gd name="T8" fmla="*/ 445 w 585"/>
                <a:gd name="T9" fmla="*/ 57 h 561"/>
                <a:gd name="T10" fmla="*/ 467 w 585"/>
                <a:gd name="T11" fmla="*/ 78 h 561"/>
                <a:gd name="T12" fmla="*/ 480 w 585"/>
                <a:gd name="T13" fmla="*/ 98 h 561"/>
                <a:gd name="T14" fmla="*/ 495 w 585"/>
                <a:gd name="T15" fmla="*/ 118 h 561"/>
                <a:gd name="T16" fmla="*/ 510 w 585"/>
                <a:gd name="T17" fmla="*/ 137 h 561"/>
                <a:gd name="T18" fmla="*/ 524 w 585"/>
                <a:gd name="T19" fmla="*/ 154 h 561"/>
                <a:gd name="T20" fmla="*/ 538 w 585"/>
                <a:gd name="T21" fmla="*/ 168 h 561"/>
                <a:gd name="T22" fmla="*/ 549 w 585"/>
                <a:gd name="T23" fmla="*/ 179 h 561"/>
                <a:gd name="T24" fmla="*/ 558 w 585"/>
                <a:gd name="T25" fmla="*/ 188 h 561"/>
                <a:gd name="T26" fmla="*/ 565 w 585"/>
                <a:gd name="T27" fmla="*/ 205 h 561"/>
                <a:gd name="T28" fmla="*/ 576 w 585"/>
                <a:gd name="T29" fmla="*/ 238 h 561"/>
                <a:gd name="T30" fmla="*/ 582 w 585"/>
                <a:gd name="T31" fmla="*/ 280 h 561"/>
                <a:gd name="T32" fmla="*/ 583 w 585"/>
                <a:gd name="T33" fmla="*/ 332 h 561"/>
                <a:gd name="T34" fmla="*/ 572 w 585"/>
                <a:gd name="T35" fmla="*/ 385 h 561"/>
                <a:gd name="T36" fmla="*/ 548 w 585"/>
                <a:gd name="T37" fmla="*/ 436 h 561"/>
                <a:gd name="T38" fmla="*/ 507 w 585"/>
                <a:gd name="T39" fmla="*/ 481 h 561"/>
                <a:gd name="T40" fmla="*/ 466 w 585"/>
                <a:gd name="T41" fmla="*/ 508 h 561"/>
                <a:gd name="T42" fmla="*/ 427 w 585"/>
                <a:gd name="T43" fmla="*/ 522 h 561"/>
                <a:gd name="T44" fmla="*/ 391 w 585"/>
                <a:gd name="T45" fmla="*/ 529 h 561"/>
                <a:gd name="T46" fmla="*/ 356 w 585"/>
                <a:gd name="T47" fmla="*/ 534 h 561"/>
                <a:gd name="T48" fmla="*/ 326 w 585"/>
                <a:gd name="T49" fmla="*/ 541 h 561"/>
                <a:gd name="T50" fmla="*/ 299 w 585"/>
                <a:gd name="T51" fmla="*/ 555 h 561"/>
                <a:gd name="T52" fmla="*/ 265 w 585"/>
                <a:gd name="T53" fmla="*/ 560 h 561"/>
                <a:gd name="T54" fmla="*/ 221 w 585"/>
                <a:gd name="T55" fmla="*/ 551 h 561"/>
                <a:gd name="T56" fmla="*/ 173 w 585"/>
                <a:gd name="T57" fmla="*/ 531 h 561"/>
                <a:gd name="T58" fmla="*/ 127 w 585"/>
                <a:gd name="T59" fmla="*/ 507 h 561"/>
                <a:gd name="T60" fmla="*/ 88 w 585"/>
                <a:gd name="T61" fmla="*/ 481 h 561"/>
                <a:gd name="T62" fmla="*/ 63 w 585"/>
                <a:gd name="T63" fmla="*/ 458 h 561"/>
                <a:gd name="T64" fmla="*/ 51 w 585"/>
                <a:gd name="T65" fmla="*/ 441 h 561"/>
                <a:gd name="T66" fmla="*/ 42 w 585"/>
                <a:gd name="T67" fmla="*/ 428 h 561"/>
                <a:gd name="T68" fmla="*/ 34 w 585"/>
                <a:gd name="T69" fmla="*/ 416 h 561"/>
                <a:gd name="T70" fmla="*/ 28 w 585"/>
                <a:gd name="T71" fmla="*/ 405 h 561"/>
                <a:gd name="T72" fmla="*/ 21 w 585"/>
                <a:gd name="T73" fmla="*/ 390 h 561"/>
                <a:gd name="T74" fmla="*/ 13 w 585"/>
                <a:gd name="T75" fmla="*/ 371 h 561"/>
                <a:gd name="T76" fmla="*/ 5 w 585"/>
                <a:gd name="T77" fmla="*/ 350 h 561"/>
                <a:gd name="T78" fmla="*/ 1 w 585"/>
                <a:gd name="T79" fmla="*/ 327 h 561"/>
                <a:gd name="T80" fmla="*/ 0 w 585"/>
                <a:gd name="T81" fmla="*/ 296 h 561"/>
                <a:gd name="T82" fmla="*/ 1 w 585"/>
                <a:gd name="T83" fmla="*/ 262 h 561"/>
                <a:gd name="T84" fmla="*/ 6 w 585"/>
                <a:gd name="T85" fmla="*/ 228 h 561"/>
                <a:gd name="T86" fmla="*/ 16 w 585"/>
                <a:gd name="T87" fmla="*/ 197 h 561"/>
                <a:gd name="T88" fmla="*/ 32 w 585"/>
                <a:gd name="T89" fmla="*/ 173 h 561"/>
                <a:gd name="T90" fmla="*/ 52 w 585"/>
                <a:gd name="T91" fmla="*/ 153 h 561"/>
                <a:gd name="T92" fmla="*/ 77 w 585"/>
                <a:gd name="T93" fmla="*/ 130 h 561"/>
                <a:gd name="T94" fmla="*/ 101 w 585"/>
                <a:gd name="T95" fmla="*/ 108 h 561"/>
                <a:gd name="T96" fmla="*/ 125 w 585"/>
                <a:gd name="T97" fmla="*/ 86 h 561"/>
                <a:gd name="T98" fmla="*/ 147 w 585"/>
                <a:gd name="T99" fmla="*/ 67 h 561"/>
                <a:gd name="T100" fmla="*/ 164 w 585"/>
                <a:gd name="T101" fmla="*/ 52 h 561"/>
                <a:gd name="T102" fmla="*/ 176 w 585"/>
                <a:gd name="T103" fmla="*/ 41 h 561"/>
                <a:gd name="T104" fmla="*/ 193 w 585"/>
                <a:gd name="T105" fmla="*/ 29 h 561"/>
                <a:gd name="T106" fmla="*/ 214 w 585"/>
                <a:gd name="T107" fmla="*/ 19 h 561"/>
                <a:gd name="T108" fmla="*/ 239 w 585"/>
                <a:gd name="T109" fmla="*/ 9 h 561"/>
                <a:gd name="T110" fmla="*/ 267 w 585"/>
                <a:gd name="T111" fmla="*/ 2 h 561"/>
                <a:gd name="T112" fmla="*/ 298 w 585"/>
                <a:gd name="T113"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5" h="561">
                  <a:moveTo>
                    <a:pt x="324" y="1"/>
                  </a:moveTo>
                  <a:lnTo>
                    <a:pt x="327" y="2"/>
                  </a:lnTo>
                  <a:lnTo>
                    <a:pt x="331" y="4"/>
                  </a:lnTo>
                  <a:lnTo>
                    <a:pt x="334" y="4"/>
                  </a:lnTo>
                  <a:lnTo>
                    <a:pt x="338" y="5"/>
                  </a:lnTo>
                  <a:lnTo>
                    <a:pt x="343" y="6"/>
                  </a:lnTo>
                  <a:lnTo>
                    <a:pt x="347" y="8"/>
                  </a:lnTo>
                  <a:lnTo>
                    <a:pt x="352" y="9"/>
                  </a:lnTo>
                  <a:lnTo>
                    <a:pt x="357" y="11"/>
                  </a:lnTo>
                  <a:lnTo>
                    <a:pt x="362" y="13"/>
                  </a:lnTo>
                  <a:lnTo>
                    <a:pt x="368" y="15"/>
                  </a:lnTo>
                  <a:lnTo>
                    <a:pt x="373" y="17"/>
                  </a:lnTo>
                  <a:lnTo>
                    <a:pt x="379" y="19"/>
                  </a:lnTo>
                  <a:lnTo>
                    <a:pt x="384" y="22"/>
                  </a:lnTo>
                  <a:lnTo>
                    <a:pt x="390" y="25"/>
                  </a:lnTo>
                  <a:lnTo>
                    <a:pt x="395" y="27"/>
                  </a:lnTo>
                  <a:lnTo>
                    <a:pt x="401" y="30"/>
                  </a:lnTo>
                  <a:lnTo>
                    <a:pt x="408" y="34"/>
                  </a:lnTo>
                  <a:lnTo>
                    <a:pt x="413" y="36"/>
                  </a:lnTo>
                  <a:lnTo>
                    <a:pt x="419" y="39"/>
                  </a:lnTo>
                  <a:lnTo>
                    <a:pt x="425" y="43"/>
                  </a:lnTo>
                  <a:lnTo>
                    <a:pt x="430" y="46"/>
                  </a:lnTo>
                  <a:lnTo>
                    <a:pt x="435" y="51"/>
                  </a:lnTo>
                  <a:lnTo>
                    <a:pt x="440" y="54"/>
                  </a:lnTo>
                  <a:lnTo>
                    <a:pt x="445" y="57"/>
                  </a:lnTo>
                  <a:lnTo>
                    <a:pt x="450" y="61"/>
                  </a:lnTo>
                  <a:lnTo>
                    <a:pt x="455" y="65"/>
                  </a:lnTo>
                  <a:lnTo>
                    <a:pt x="459" y="69"/>
                  </a:lnTo>
                  <a:lnTo>
                    <a:pt x="463" y="73"/>
                  </a:lnTo>
                  <a:lnTo>
                    <a:pt x="467" y="78"/>
                  </a:lnTo>
                  <a:lnTo>
                    <a:pt x="470" y="81"/>
                  </a:lnTo>
                  <a:lnTo>
                    <a:pt x="473" y="85"/>
                  </a:lnTo>
                  <a:lnTo>
                    <a:pt x="476" y="90"/>
                  </a:lnTo>
                  <a:lnTo>
                    <a:pt x="478" y="94"/>
                  </a:lnTo>
                  <a:lnTo>
                    <a:pt x="480" y="98"/>
                  </a:lnTo>
                  <a:lnTo>
                    <a:pt x="484" y="102"/>
                  </a:lnTo>
                  <a:lnTo>
                    <a:pt x="486" y="107"/>
                  </a:lnTo>
                  <a:lnTo>
                    <a:pt x="489" y="110"/>
                  </a:lnTo>
                  <a:lnTo>
                    <a:pt x="492" y="115"/>
                  </a:lnTo>
                  <a:lnTo>
                    <a:pt x="495" y="118"/>
                  </a:lnTo>
                  <a:lnTo>
                    <a:pt x="497" y="122"/>
                  </a:lnTo>
                  <a:lnTo>
                    <a:pt x="501" y="126"/>
                  </a:lnTo>
                  <a:lnTo>
                    <a:pt x="504" y="130"/>
                  </a:lnTo>
                  <a:lnTo>
                    <a:pt x="506" y="134"/>
                  </a:lnTo>
                  <a:lnTo>
                    <a:pt x="510" y="137"/>
                  </a:lnTo>
                  <a:lnTo>
                    <a:pt x="513" y="140"/>
                  </a:lnTo>
                  <a:lnTo>
                    <a:pt x="515" y="144"/>
                  </a:lnTo>
                  <a:lnTo>
                    <a:pt x="519" y="147"/>
                  </a:lnTo>
                  <a:lnTo>
                    <a:pt x="521" y="150"/>
                  </a:lnTo>
                  <a:lnTo>
                    <a:pt x="524" y="154"/>
                  </a:lnTo>
                  <a:lnTo>
                    <a:pt x="526" y="157"/>
                  </a:lnTo>
                  <a:lnTo>
                    <a:pt x="530" y="159"/>
                  </a:lnTo>
                  <a:lnTo>
                    <a:pt x="532" y="163"/>
                  </a:lnTo>
                  <a:lnTo>
                    <a:pt x="535" y="165"/>
                  </a:lnTo>
                  <a:lnTo>
                    <a:pt x="538" y="168"/>
                  </a:lnTo>
                  <a:lnTo>
                    <a:pt x="540" y="171"/>
                  </a:lnTo>
                  <a:lnTo>
                    <a:pt x="542" y="173"/>
                  </a:lnTo>
                  <a:lnTo>
                    <a:pt x="544" y="175"/>
                  </a:lnTo>
                  <a:lnTo>
                    <a:pt x="546" y="177"/>
                  </a:lnTo>
                  <a:lnTo>
                    <a:pt x="549" y="179"/>
                  </a:lnTo>
                  <a:lnTo>
                    <a:pt x="551" y="182"/>
                  </a:lnTo>
                  <a:lnTo>
                    <a:pt x="552" y="184"/>
                  </a:lnTo>
                  <a:lnTo>
                    <a:pt x="554" y="185"/>
                  </a:lnTo>
                  <a:lnTo>
                    <a:pt x="555" y="187"/>
                  </a:lnTo>
                  <a:lnTo>
                    <a:pt x="558" y="188"/>
                  </a:lnTo>
                  <a:lnTo>
                    <a:pt x="559" y="191"/>
                  </a:lnTo>
                  <a:lnTo>
                    <a:pt x="560" y="193"/>
                  </a:lnTo>
                  <a:lnTo>
                    <a:pt x="562" y="196"/>
                  </a:lnTo>
                  <a:lnTo>
                    <a:pt x="564" y="201"/>
                  </a:lnTo>
                  <a:lnTo>
                    <a:pt x="565" y="205"/>
                  </a:lnTo>
                  <a:lnTo>
                    <a:pt x="568" y="211"/>
                  </a:lnTo>
                  <a:lnTo>
                    <a:pt x="570" y="216"/>
                  </a:lnTo>
                  <a:lnTo>
                    <a:pt x="572" y="223"/>
                  </a:lnTo>
                  <a:lnTo>
                    <a:pt x="573" y="230"/>
                  </a:lnTo>
                  <a:lnTo>
                    <a:pt x="576" y="238"/>
                  </a:lnTo>
                  <a:lnTo>
                    <a:pt x="578" y="246"/>
                  </a:lnTo>
                  <a:lnTo>
                    <a:pt x="579" y="253"/>
                  </a:lnTo>
                  <a:lnTo>
                    <a:pt x="580" y="262"/>
                  </a:lnTo>
                  <a:lnTo>
                    <a:pt x="582" y="271"/>
                  </a:lnTo>
                  <a:lnTo>
                    <a:pt x="582" y="280"/>
                  </a:lnTo>
                  <a:lnTo>
                    <a:pt x="583" y="290"/>
                  </a:lnTo>
                  <a:lnTo>
                    <a:pt x="583" y="300"/>
                  </a:lnTo>
                  <a:lnTo>
                    <a:pt x="584" y="311"/>
                  </a:lnTo>
                  <a:lnTo>
                    <a:pt x="583" y="321"/>
                  </a:lnTo>
                  <a:lnTo>
                    <a:pt x="583" y="332"/>
                  </a:lnTo>
                  <a:lnTo>
                    <a:pt x="582" y="342"/>
                  </a:lnTo>
                  <a:lnTo>
                    <a:pt x="580" y="352"/>
                  </a:lnTo>
                  <a:lnTo>
                    <a:pt x="578" y="363"/>
                  </a:lnTo>
                  <a:lnTo>
                    <a:pt x="576" y="374"/>
                  </a:lnTo>
                  <a:lnTo>
                    <a:pt x="572" y="385"/>
                  </a:lnTo>
                  <a:lnTo>
                    <a:pt x="569" y="396"/>
                  </a:lnTo>
                  <a:lnTo>
                    <a:pt x="564" y="406"/>
                  </a:lnTo>
                  <a:lnTo>
                    <a:pt x="560" y="416"/>
                  </a:lnTo>
                  <a:lnTo>
                    <a:pt x="553" y="426"/>
                  </a:lnTo>
                  <a:lnTo>
                    <a:pt x="548" y="436"/>
                  </a:lnTo>
                  <a:lnTo>
                    <a:pt x="540" y="446"/>
                  </a:lnTo>
                  <a:lnTo>
                    <a:pt x="532" y="456"/>
                  </a:lnTo>
                  <a:lnTo>
                    <a:pt x="524" y="465"/>
                  </a:lnTo>
                  <a:lnTo>
                    <a:pt x="515" y="473"/>
                  </a:lnTo>
                  <a:lnTo>
                    <a:pt x="507" y="481"/>
                  </a:lnTo>
                  <a:lnTo>
                    <a:pt x="498" y="488"/>
                  </a:lnTo>
                  <a:lnTo>
                    <a:pt x="491" y="493"/>
                  </a:lnTo>
                  <a:lnTo>
                    <a:pt x="483" y="499"/>
                  </a:lnTo>
                  <a:lnTo>
                    <a:pt x="475" y="503"/>
                  </a:lnTo>
                  <a:lnTo>
                    <a:pt x="466" y="508"/>
                  </a:lnTo>
                  <a:lnTo>
                    <a:pt x="458" y="512"/>
                  </a:lnTo>
                  <a:lnTo>
                    <a:pt x="450" y="516"/>
                  </a:lnTo>
                  <a:lnTo>
                    <a:pt x="442" y="518"/>
                  </a:lnTo>
                  <a:lnTo>
                    <a:pt x="435" y="520"/>
                  </a:lnTo>
                  <a:lnTo>
                    <a:pt x="427" y="522"/>
                  </a:lnTo>
                  <a:lnTo>
                    <a:pt x="420" y="525"/>
                  </a:lnTo>
                  <a:lnTo>
                    <a:pt x="412" y="526"/>
                  </a:lnTo>
                  <a:lnTo>
                    <a:pt x="404" y="527"/>
                  </a:lnTo>
                  <a:lnTo>
                    <a:pt x="398" y="529"/>
                  </a:lnTo>
                  <a:lnTo>
                    <a:pt x="391" y="529"/>
                  </a:lnTo>
                  <a:lnTo>
                    <a:pt x="383" y="530"/>
                  </a:lnTo>
                  <a:lnTo>
                    <a:pt x="376" y="531"/>
                  </a:lnTo>
                  <a:lnTo>
                    <a:pt x="370" y="532"/>
                  </a:lnTo>
                  <a:lnTo>
                    <a:pt x="363" y="534"/>
                  </a:lnTo>
                  <a:lnTo>
                    <a:pt x="356" y="534"/>
                  </a:lnTo>
                  <a:lnTo>
                    <a:pt x="351" y="535"/>
                  </a:lnTo>
                  <a:lnTo>
                    <a:pt x="344" y="536"/>
                  </a:lnTo>
                  <a:lnTo>
                    <a:pt x="338" y="538"/>
                  </a:lnTo>
                  <a:lnTo>
                    <a:pt x="332" y="539"/>
                  </a:lnTo>
                  <a:lnTo>
                    <a:pt x="326" y="541"/>
                  </a:lnTo>
                  <a:lnTo>
                    <a:pt x="321" y="544"/>
                  </a:lnTo>
                  <a:lnTo>
                    <a:pt x="315" y="546"/>
                  </a:lnTo>
                  <a:lnTo>
                    <a:pt x="311" y="548"/>
                  </a:lnTo>
                  <a:lnTo>
                    <a:pt x="305" y="551"/>
                  </a:lnTo>
                  <a:lnTo>
                    <a:pt x="299" y="555"/>
                  </a:lnTo>
                  <a:lnTo>
                    <a:pt x="294" y="557"/>
                  </a:lnTo>
                  <a:lnTo>
                    <a:pt x="287" y="559"/>
                  </a:lnTo>
                  <a:lnTo>
                    <a:pt x="280" y="560"/>
                  </a:lnTo>
                  <a:lnTo>
                    <a:pt x="272" y="560"/>
                  </a:lnTo>
                  <a:lnTo>
                    <a:pt x="265" y="560"/>
                  </a:lnTo>
                  <a:lnTo>
                    <a:pt x="257" y="559"/>
                  </a:lnTo>
                  <a:lnTo>
                    <a:pt x="248" y="558"/>
                  </a:lnTo>
                  <a:lnTo>
                    <a:pt x="239" y="556"/>
                  </a:lnTo>
                  <a:lnTo>
                    <a:pt x="230" y="554"/>
                  </a:lnTo>
                  <a:lnTo>
                    <a:pt x="221" y="551"/>
                  </a:lnTo>
                  <a:lnTo>
                    <a:pt x="211" y="548"/>
                  </a:lnTo>
                  <a:lnTo>
                    <a:pt x="202" y="545"/>
                  </a:lnTo>
                  <a:lnTo>
                    <a:pt x="192" y="540"/>
                  </a:lnTo>
                  <a:lnTo>
                    <a:pt x="182" y="536"/>
                  </a:lnTo>
                  <a:lnTo>
                    <a:pt x="173" y="531"/>
                  </a:lnTo>
                  <a:lnTo>
                    <a:pt x="163" y="527"/>
                  </a:lnTo>
                  <a:lnTo>
                    <a:pt x="154" y="522"/>
                  </a:lnTo>
                  <a:lnTo>
                    <a:pt x="145" y="518"/>
                  </a:lnTo>
                  <a:lnTo>
                    <a:pt x="135" y="512"/>
                  </a:lnTo>
                  <a:lnTo>
                    <a:pt x="127" y="507"/>
                  </a:lnTo>
                  <a:lnTo>
                    <a:pt x="118" y="502"/>
                  </a:lnTo>
                  <a:lnTo>
                    <a:pt x="110" y="497"/>
                  </a:lnTo>
                  <a:lnTo>
                    <a:pt x="103" y="491"/>
                  </a:lnTo>
                  <a:lnTo>
                    <a:pt x="95" y="486"/>
                  </a:lnTo>
                  <a:lnTo>
                    <a:pt x="88" y="481"/>
                  </a:lnTo>
                  <a:lnTo>
                    <a:pt x="82" y="476"/>
                  </a:lnTo>
                  <a:lnTo>
                    <a:pt x="77" y="471"/>
                  </a:lnTo>
                  <a:lnTo>
                    <a:pt x="71" y="466"/>
                  </a:lnTo>
                  <a:lnTo>
                    <a:pt x="67" y="462"/>
                  </a:lnTo>
                  <a:lnTo>
                    <a:pt x="63" y="458"/>
                  </a:lnTo>
                  <a:lnTo>
                    <a:pt x="60" y="454"/>
                  </a:lnTo>
                  <a:lnTo>
                    <a:pt x="58" y="451"/>
                  </a:lnTo>
                  <a:lnTo>
                    <a:pt x="56" y="447"/>
                  </a:lnTo>
                  <a:lnTo>
                    <a:pt x="53" y="444"/>
                  </a:lnTo>
                  <a:lnTo>
                    <a:pt x="51" y="441"/>
                  </a:lnTo>
                  <a:lnTo>
                    <a:pt x="49" y="438"/>
                  </a:lnTo>
                  <a:lnTo>
                    <a:pt x="47" y="435"/>
                  </a:lnTo>
                  <a:lnTo>
                    <a:pt x="45" y="433"/>
                  </a:lnTo>
                  <a:lnTo>
                    <a:pt x="43" y="430"/>
                  </a:lnTo>
                  <a:lnTo>
                    <a:pt x="42" y="428"/>
                  </a:lnTo>
                  <a:lnTo>
                    <a:pt x="40" y="425"/>
                  </a:lnTo>
                  <a:lnTo>
                    <a:pt x="39" y="423"/>
                  </a:lnTo>
                  <a:lnTo>
                    <a:pt x="38" y="420"/>
                  </a:lnTo>
                  <a:lnTo>
                    <a:pt x="35" y="418"/>
                  </a:lnTo>
                  <a:lnTo>
                    <a:pt x="34" y="416"/>
                  </a:lnTo>
                  <a:lnTo>
                    <a:pt x="33" y="414"/>
                  </a:lnTo>
                  <a:lnTo>
                    <a:pt x="32" y="411"/>
                  </a:lnTo>
                  <a:lnTo>
                    <a:pt x="31" y="409"/>
                  </a:lnTo>
                  <a:lnTo>
                    <a:pt x="29" y="407"/>
                  </a:lnTo>
                  <a:lnTo>
                    <a:pt x="28" y="405"/>
                  </a:lnTo>
                  <a:lnTo>
                    <a:pt x="26" y="401"/>
                  </a:lnTo>
                  <a:lnTo>
                    <a:pt x="25" y="399"/>
                  </a:lnTo>
                  <a:lnTo>
                    <a:pt x="24" y="396"/>
                  </a:lnTo>
                  <a:lnTo>
                    <a:pt x="22" y="393"/>
                  </a:lnTo>
                  <a:lnTo>
                    <a:pt x="21" y="390"/>
                  </a:lnTo>
                  <a:lnTo>
                    <a:pt x="20" y="387"/>
                  </a:lnTo>
                  <a:lnTo>
                    <a:pt x="18" y="383"/>
                  </a:lnTo>
                  <a:lnTo>
                    <a:pt x="16" y="379"/>
                  </a:lnTo>
                  <a:lnTo>
                    <a:pt x="14" y="376"/>
                  </a:lnTo>
                  <a:lnTo>
                    <a:pt x="13" y="371"/>
                  </a:lnTo>
                  <a:lnTo>
                    <a:pt x="11" y="367"/>
                  </a:lnTo>
                  <a:lnTo>
                    <a:pt x="9" y="362"/>
                  </a:lnTo>
                  <a:lnTo>
                    <a:pt x="7" y="357"/>
                  </a:lnTo>
                  <a:lnTo>
                    <a:pt x="6" y="354"/>
                  </a:lnTo>
                  <a:lnTo>
                    <a:pt x="5" y="350"/>
                  </a:lnTo>
                  <a:lnTo>
                    <a:pt x="4" y="346"/>
                  </a:lnTo>
                  <a:lnTo>
                    <a:pt x="3" y="342"/>
                  </a:lnTo>
                  <a:lnTo>
                    <a:pt x="2" y="337"/>
                  </a:lnTo>
                  <a:lnTo>
                    <a:pt x="2" y="332"/>
                  </a:lnTo>
                  <a:lnTo>
                    <a:pt x="1" y="327"/>
                  </a:lnTo>
                  <a:lnTo>
                    <a:pt x="1" y="322"/>
                  </a:lnTo>
                  <a:lnTo>
                    <a:pt x="0" y="315"/>
                  </a:lnTo>
                  <a:lnTo>
                    <a:pt x="0" y="309"/>
                  </a:lnTo>
                  <a:lnTo>
                    <a:pt x="0" y="303"/>
                  </a:lnTo>
                  <a:lnTo>
                    <a:pt x="0" y="296"/>
                  </a:lnTo>
                  <a:lnTo>
                    <a:pt x="0" y="289"/>
                  </a:lnTo>
                  <a:lnTo>
                    <a:pt x="0" y="283"/>
                  </a:lnTo>
                  <a:lnTo>
                    <a:pt x="0" y="276"/>
                  </a:lnTo>
                  <a:lnTo>
                    <a:pt x="1" y="269"/>
                  </a:lnTo>
                  <a:lnTo>
                    <a:pt x="1" y="262"/>
                  </a:lnTo>
                  <a:lnTo>
                    <a:pt x="2" y="256"/>
                  </a:lnTo>
                  <a:lnTo>
                    <a:pt x="3" y="248"/>
                  </a:lnTo>
                  <a:lnTo>
                    <a:pt x="4" y="241"/>
                  </a:lnTo>
                  <a:lnTo>
                    <a:pt x="5" y="234"/>
                  </a:lnTo>
                  <a:lnTo>
                    <a:pt x="6" y="228"/>
                  </a:lnTo>
                  <a:lnTo>
                    <a:pt x="9" y="221"/>
                  </a:lnTo>
                  <a:lnTo>
                    <a:pt x="10" y="215"/>
                  </a:lnTo>
                  <a:lnTo>
                    <a:pt x="12" y="209"/>
                  </a:lnTo>
                  <a:lnTo>
                    <a:pt x="14" y="203"/>
                  </a:lnTo>
                  <a:lnTo>
                    <a:pt x="16" y="197"/>
                  </a:lnTo>
                  <a:lnTo>
                    <a:pt x="20" y="192"/>
                  </a:lnTo>
                  <a:lnTo>
                    <a:pt x="22" y="186"/>
                  </a:lnTo>
                  <a:lnTo>
                    <a:pt x="25" y="182"/>
                  </a:lnTo>
                  <a:lnTo>
                    <a:pt x="29" y="177"/>
                  </a:lnTo>
                  <a:lnTo>
                    <a:pt x="32" y="173"/>
                  </a:lnTo>
                  <a:lnTo>
                    <a:pt x="35" y="169"/>
                  </a:lnTo>
                  <a:lnTo>
                    <a:pt x="40" y="165"/>
                  </a:lnTo>
                  <a:lnTo>
                    <a:pt x="44" y="162"/>
                  </a:lnTo>
                  <a:lnTo>
                    <a:pt x="48" y="157"/>
                  </a:lnTo>
                  <a:lnTo>
                    <a:pt x="52" y="153"/>
                  </a:lnTo>
                  <a:lnTo>
                    <a:pt x="58" y="148"/>
                  </a:lnTo>
                  <a:lnTo>
                    <a:pt x="62" y="144"/>
                  </a:lnTo>
                  <a:lnTo>
                    <a:pt x="67" y="139"/>
                  </a:lnTo>
                  <a:lnTo>
                    <a:pt x="71" y="135"/>
                  </a:lnTo>
                  <a:lnTo>
                    <a:pt x="77" y="130"/>
                  </a:lnTo>
                  <a:lnTo>
                    <a:pt x="81" y="126"/>
                  </a:lnTo>
                  <a:lnTo>
                    <a:pt x="86" y="121"/>
                  </a:lnTo>
                  <a:lnTo>
                    <a:pt x="91" y="117"/>
                  </a:lnTo>
                  <a:lnTo>
                    <a:pt x="96" y="112"/>
                  </a:lnTo>
                  <a:lnTo>
                    <a:pt x="101" y="108"/>
                  </a:lnTo>
                  <a:lnTo>
                    <a:pt x="106" y="103"/>
                  </a:lnTo>
                  <a:lnTo>
                    <a:pt x="111" y="99"/>
                  </a:lnTo>
                  <a:lnTo>
                    <a:pt x="116" y="94"/>
                  </a:lnTo>
                  <a:lnTo>
                    <a:pt x="120" y="90"/>
                  </a:lnTo>
                  <a:lnTo>
                    <a:pt x="125" y="86"/>
                  </a:lnTo>
                  <a:lnTo>
                    <a:pt x="129" y="82"/>
                  </a:lnTo>
                  <a:lnTo>
                    <a:pt x="134" y="78"/>
                  </a:lnTo>
                  <a:lnTo>
                    <a:pt x="138" y="74"/>
                  </a:lnTo>
                  <a:lnTo>
                    <a:pt x="143" y="71"/>
                  </a:lnTo>
                  <a:lnTo>
                    <a:pt x="147" y="67"/>
                  </a:lnTo>
                  <a:lnTo>
                    <a:pt x="151" y="64"/>
                  </a:lnTo>
                  <a:lnTo>
                    <a:pt x="154" y="61"/>
                  </a:lnTo>
                  <a:lnTo>
                    <a:pt x="157" y="57"/>
                  </a:lnTo>
                  <a:lnTo>
                    <a:pt x="161" y="55"/>
                  </a:lnTo>
                  <a:lnTo>
                    <a:pt x="164" y="52"/>
                  </a:lnTo>
                  <a:lnTo>
                    <a:pt x="166" y="50"/>
                  </a:lnTo>
                  <a:lnTo>
                    <a:pt x="168" y="47"/>
                  </a:lnTo>
                  <a:lnTo>
                    <a:pt x="171" y="45"/>
                  </a:lnTo>
                  <a:lnTo>
                    <a:pt x="173" y="43"/>
                  </a:lnTo>
                  <a:lnTo>
                    <a:pt x="176" y="41"/>
                  </a:lnTo>
                  <a:lnTo>
                    <a:pt x="179" y="38"/>
                  </a:lnTo>
                  <a:lnTo>
                    <a:pt x="182" y="36"/>
                  </a:lnTo>
                  <a:lnTo>
                    <a:pt x="185" y="34"/>
                  </a:lnTo>
                  <a:lnTo>
                    <a:pt x="189" y="32"/>
                  </a:lnTo>
                  <a:lnTo>
                    <a:pt x="193" y="29"/>
                  </a:lnTo>
                  <a:lnTo>
                    <a:pt x="196" y="27"/>
                  </a:lnTo>
                  <a:lnTo>
                    <a:pt x="201" y="25"/>
                  </a:lnTo>
                  <a:lnTo>
                    <a:pt x="205" y="23"/>
                  </a:lnTo>
                  <a:lnTo>
                    <a:pt x="210" y="20"/>
                  </a:lnTo>
                  <a:lnTo>
                    <a:pt x="214" y="19"/>
                  </a:lnTo>
                  <a:lnTo>
                    <a:pt x="219" y="17"/>
                  </a:lnTo>
                  <a:lnTo>
                    <a:pt x="223" y="15"/>
                  </a:lnTo>
                  <a:lnTo>
                    <a:pt x="229" y="13"/>
                  </a:lnTo>
                  <a:lnTo>
                    <a:pt x="233" y="11"/>
                  </a:lnTo>
                  <a:lnTo>
                    <a:pt x="239" y="9"/>
                  </a:lnTo>
                  <a:lnTo>
                    <a:pt x="245" y="8"/>
                  </a:lnTo>
                  <a:lnTo>
                    <a:pt x="250" y="6"/>
                  </a:lnTo>
                  <a:lnTo>
                    <a:pt x="256" y="5"/>
                  </a:lnTo>
                  <a:lnTo>
                    <a:pt x="261" y="4"/>
                  </a:lnTo>
                  <a:lnTo>
                    <a:pt x="267" y="2"/>
                  </a:lnTo>
                  <a:lnTo>
                    <a:pt x="272" y="2"/>
                  </a:lnTo>
                  <a:lnTo>
                    <a:pt x="279" y="1"/>
                  </a:lnTo>
                  <a:lnTo>
                    <a:pt x="285" y="0"/>
                  </a:lnTo>
                  <a:lnTo>
                    <a:pt x="292" y="0"/>
                  </a:lnTo>
                  <a:lnTo>
                    <a:pt x="298" y="0"/>
                  </a:lnTo>
                  <a:lnTo>
                    <a:pt x="304" y="0"/>
                  </a:lnTo>
                  <a:lnTo>
                    <a:pt x="311" y="0"/>
                  </a:lnTo>
                  <a:lnTo>
                    <a:pt x="317" y="1"/>
                  </a:lnTo>
                  <a:lnTo>
                    <a:pt x="324" y="1"/>
                  </a:lnTo>
                </a:path>
              </a:pathLst>
            </a:custGeom>
            <a:solidFill>
              <a:srgbClr val="E5F2F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 name="Freeform 26"/>
            <p:cNvSpPr>
              <a:spLocks/>
            </p:cNvSpPr>
            <p:nvPr/>
          </p:nvSpPr>
          <p:spPr bwMode="auto">
            <a:xfrm>
              <a:off x="4183" y="2552"/>
              <a:ext cx="469" cy="161"/>
            </a:xfrm>
            <a:custGeom>
              <a:avLst/>
              <a:gdLst>
                <a:gd name="T0" fmla="*/ 2 w 469"/>
                <a:gd name="T1" fmla="*/ 4 h 161"/>
                <a:gd name="T2" fmla="*/ 11 w 469"/>
                <a:gd name="T3" fmla="*/ 13 h 161"/>
                <a:gd name="T4" fmla="*/ 24 w 469"/>
                <a:gd name="T5" fmla="*/ 25 h 161"/>
                <a:gd name="T6" fmla="*/ 41 w 469"/>
                <a:gd name="T7" fmla="*/ 41 h 161"/>
                <a:gd name="T8" fmla="*/ 61 w 469"/>
                <a:gd name="T9" fmla="*/ 58 h 161"/>
                <a:gd name="T10" fmla="*/ 86 w 469"/>
                <a:gd name="T11" fmla="*/ 76 h 161"/>
                <a:gd name="T12" fmla="*/ 113 w 469"/>
                <a:gd name="T13" fmla="*/ 92 h 161"/>
                <a:gd name="T14" fmla="*/ 143 w 469"/>
                <a:gd name="T15" fmla="*/ 109 h 161"/>
                <a:gd name="T16" fmla="*/ 175 w 469"/>
                <a:gd name="T17" fmla="*/ 124 h 161"/>
                <a:gd name="T18" fmla="*/ 210 w 469"/>
                <a:gd name="T19" fmla="*/ 135 h 161"/>
                <a:gd name="T20" fmla="*/ 246 w 469"/>
                <a:gd name="T21" fmla="*/ 143 h 161"/>
                <a:gd name="T22" fmla="*/ 276 w 469"/>
                <a:gd name="T23" fmla="*/ 146 h 161"/>
                <a:gd name="T24" fmla="*/ 306 w 469"/>
                <a:gd name="T25" fmla="*/ 146 h 161"/>
                <a:gd name="T26" fmla="*/ 335 w 469"/>
                <a:gd name="T27" fmla="*/ 145 h 161"/>
                <a:gd name="T28" fmla="*/ 362 w 469"/>
                <a:gd name="T29" fmla="*/ 143 h 161"/>
                <a:gd name="T30" fmla="*/ 388 w 469"/>
                <a:gd name="T31" fmla="*/ 138 h 161"/>
                <a:gd name="T32" fmla="*/ 410 w 469"/>
                <a:gd name="T33" fmla="*/ 134 h 161"/>
                <a:gd name="T34" fmla="*/ 430 w 469"/>
                <a:gd name="T35" fmla="*/ 129 h 161"/>
                <a:gd name="T36" fmla="*/ 446 w 469"/>
                <a:gd name="T37" fmla="*/ 125 h 161"/>
                <a:gd name="T38" fmla="*/ 458 w 469"/>
                <a:gd name="T39" fmla="*/ 121 h 161"/>
                <a:gd name="T40" fmla="*/ 465 w 469"/>
                <a:gd name="T41" fmla="*/ 119 h 161"/>
                <a:gd name="T42" fmla="*/ 468 w 469"/>
                <a:gd name="T43" fmla="*/ 117 h 161"/>
                <a:gd name="T44" fmla="*/ 465 w 469"/>
                <a:gd name="T45" fmla="*/ 119 h 161"/>
                <a:gd name="T46" fmla="*/ 456 w 469"/>
                <a:gd name="T47" fmla="*/ 125 h 161"/>
                <a:gd name="T48" fmla="*/ 441 w 469"/>
                <a:gd name="T49" fmla="*/ 130 h 161"/>
                <a:gd name="T50" fmla="*/ 423 w 469"/>
                <a:gd name="T51" fmla="*/ 138 h 161"/>
                <a:gd name="T52" fmla="*/ 401 w 469"/>
                <a:gd name="T53" fmla="*/ 145 h 161"/>
                <a:gd name="T54" fmla="*/ 374 w 469"/>
                <a:gd name="T55" fmla="*/ 152 h 161"/>
                <a:gd name="T56" fmla="*/ 344 w 469"/>
                <a:gd name="T57" fmla="*/ 157 h 161"/>
                <a:gd name="T58" fmla="*/ 310 w 469"/>
                <a:gd name="T59" fmla="*/ 160 h 161"/>
                <a:gd name="T60" fmla="*/ 274 w 469"/>
                <a:gd name="T61" fmla="*/ 158 h 161"/>
                <a:gd name="T62" fmla="*/ 236 w 469"/>
                <a:gd name="T63" fmla="*/ 154 h 161"/>
                <a:gd name="T64" fmla="*/ 231 w 469"/>
                <a:gd name="T65" fmla="*/ 153 h 161"/>
                <a:gd name="T66" fmla="*/ 223 w 469"/>
                <a:gd name="T67" fmla="*/ 152 h 161"/>
                <a:gd name="T68" fmla="*/ 212 w 469"/>
                <a:gd name="T69" fmla="*/ 148 h 161"/>
                <a:gd name="T70" fmla="*/ 199 w 469"/>
                <a:gd name="T71" fmla="*/ 145 h 161"/>
                <a:gd name="T72" fmla="*/ 182 w 469"/>
                <a:gd name="T73" fmla="*/ 139 h 161"/>
                <a:gd name="T74" fmla="*/ 164 w 469"/>
                <a:gd name="T75" fmla="*/ 133 h 161"/>
                <a:gd name="T76" fmla="*/ 145 w 469"/>
                <a:gd name="T77" fmla="*/ 125 h 161"/>
                <a:gd name="T78" fmla="*/ 125 w 469"/>
                <a:gd name="T79" fmla="*/ 115 h 161"/>
                <a:gd name="T80" fmla="*/ 106 w 469"/>
                <a:gd name="T81" fmla="*/ 104 h 161"/>
                <a:gd name="T82" fmla="*/ 86 w 469"/>
                <a:gd name="T83" fmla="*/ 90 h 161"/>
                <a:gd name="T84" fmla="*/ 68 w 469"/>
                <a:gd name="T85" fmla="*/ 76 h 161"/>
                <a:gd name="T86" fmla="*/ 52 w 469"/>
                <a:gd name="T87" fmla="*/ 61 h 161"/>
                <a:gd name="T88" fmla="*/ 40 w 469"/>
                <a:gd name="T89" fmla="*/ 49 h 161"/>
                <a:gd name="T90" fmla="*/ 29 w 469"/>
                <a:gd name="T91" fmla="*/ 39 h 161"/>
                <a:gd name="T92" fmla="*/ 20 w 469"/>
                <a:gd name="T93" fmla="*/ 28 h 161"/>
                <a:gd name="T94" fmla="*/ 13 w 469"/>
                <a:gd name="T95" fmla="*/ 21 h 161"/>
                <a:gd name="T96" fmla="*/ 7 w 469"/>
                <a:gd name="T97" fmla="*/ 13 h 161"/>
                <a:gd name="T98" fmla="*/ 3 w 469"/>
                <a:gd name="T99" fmla="*/ 8 h 161"/>
                <a:gd name="T100" fmla="*/ 1 w 469"/>
                <a:gd name="T101" fmla="*/ 4 h 161"/>
                <a:gd name="T102" fmla="*/ 0 w 469"/>
                <a:gd name="T103" fmla="*/ 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9" h="161">
                  <a:moveTo>
                    <a:pt x="0" y="0"/>
                  </a:moveTo>
                  <a:lnTo>
                    <a:pt x="1" y="3"/>
                  </a:lnTo>
                  <a:lnTo>
                    <a:pt x="2" y="4"/>
                  </a:lnTo>
                  <a:lnTo>
                    <a:pt x="4" y="7"/>
                  </a:lnTo>
                  <a:lnTo>
                    <a:pt x="7" y="9"/>
                  </a:lnTo>
                  <a:lnTo>
                    <a:pt x="11" y="13"/>
                  </a:lnTo>
                  <a:lnTo>
                    <a:pt x="14" y="17"/>
                  </a:lnTo>
                  <a:lnTo>
                    <a:pt x="19" y="21"/>
                  </a:lnTo>
                  <a:lnTo>
                    <a:pt x="24" y="25"/>
                  </a:lnTo>
                  <a:lnTo>
                    <a:pt x="29" y="31"/>
                  </a:lnTo>
                  <a:lnTo>
                    <a:pt x="34" y="35"/>
                  </a:lnTo>
                  <a:lnTo>
                    <a:pt x="41" y="41"/>
                  </a:lnTo>
                  <a:lnTo>
                    <a:pt x="47" y="46"/>
                  </a:lnTo>
                  <a:lnTo>
                    <a:pt x="54" y="52"/>
                  </a:lnTo>
                  <a:lnTo>
                    <a:pt x="61" y="58"/>
                  </a:lnTo>
                  <a:lnTo>
                    <a:pt x="69" y="63"/>
                  </a:lnTo>
                  <a:lnTo>
                    <a:pt x="77" y="69"/>
                  </a:lnTo>
                  <a:lnTo>
                    <a:pt x="86" y="76"/>
                  </a:lnTo>
                  <a:lnTo>
                    <a:pt x="94" y="81"/>
                  </a:lnTo>
                  <a:lnTo>
                    <a:pt x="104" y="87"/>
                  </a:lnTo>
                  <a:lnTo>
                    <a:pt x="113" y="92"/>
                  </a:lnTo>
                  <a:lnTo>
                    <a:pt x="123" y="98"/>
                  </a:lnTo>
                  <a:lnTo>
                    <a:pt x="133" y="104"/>
                  </a:lnTo>
                  <a:lnTo>
                    <a:pt x="143" y="109"/>
                  </a:lnTo>
                  <a:lnTo>
                    <a:pt x="153" y="115"/>
                  </a:lnTo>
                  <a:lnTo>
                    <a:pt x="164" y="119"/>
                  </a:lnTo>
                  <a:lnTo>
                    <a:pt x="175" y="124"/>
                  </a:lnTo>
                  <a:lnTo>
                    <a:pt x="186" y="128"/>
                  </a:lnTo>
                  <a:lnTo>
                    <a:pt x="198" y="132"/>
                  </a:lnTo>
                  <a:lnTo>
                    <a:pt x="210" y="135"/>
                  </a:lnTo>
                  <a:lnTo>
                    <a:pt x="221" y="138"/>
                  </a:lnTo>
                  <a:lnTo>
                    <a:pt x="233" y="141"/>
                  </a:lnTo>
                  <a:lnTo>
                    <a:pt x="246" y="143"/>
                  </a:lnTo>
                  <a:lnTo>
                    <a:pt x="256" y="144"/>
                  </a:lnTo>
                  <a:lnTo>
                    <a:pt x="266" y="145"/>
                  </a:lnTo>
                  <a:lnTo>
                    <a:pt x="276" y="146"/>
                  </a:lnTo>
                  <a:lnTo>
                    <a:pt x="286" y="146"/>
                  </a:lnTo>
                  <a:lnTo>
                    <a:pt x="296" y="146"/>
                  </a:lnTo>
                  <a:lnTo>
                    <a:pt x="306" y="146"/>
                  </a:lnTo>
                  <a:lnTo>
                    <a:pt x="316" y="146"/>
                  </a:lnTo>
                  <a:lnTo>
                    <a:pt x="325" y="146"/>
                  </a:lnTo>
                  <a:lnTo>
                    <a:pt x="335" y="145"/>
                  </a:lnTo>
                  <a:lnTo>
                    <a:pt x="344" y="145"/>
                  </a:lnTo>
                  <a:lnTo>
                    <a:pt x="353" y="144"/>
                  </a:lnTo>
                  <a:lnTo>
                    <a:pt x="362" y="143"/>
                  </a:lnTo>
                  <a:lnTo>
                    <a:pt x="371" y="142"/>
                  </a:lnTo>
                  <a:lnTo>
                    <a:pt x="379" y="141"/>
                  </a:lnTo>
                  <a:lnTo>
                    <a:pt x="388" y="138"/>
                  </a:lnTo>
                  <a:lnTo>
                    <a:pt x="395" y="137"/>
                  </a:lnTo>
                  <a:lnTo>
                    <a:pt x="403" y="136"/>
                  </a:lnTo>
                  <a:lnTo>
                    <a:pt x="410" y="134"/>
                  </a:lnTo>
                  <a:lnTo>
                    <a:pt x="417" y="133"/>
                  </a:lnTo>
                  <a:lnTo>
                    <a:pt x="423" y="132"/>
                  </a:lnTo>
                  <a:lnTo>
                    <a:pt x="430" y="129"/>
                  </a:lnTo>
                  <a:lnTo>
                    <a:pt x="436" y="128"/>
                  </a:lnTo>
                  <a:lnTo>
                    <a:pt x="440" y="126"/>
                  </a:lnTo>
                  <a:lnTo>
                    <a:pt x="446" y="125"/>
                  </a:lnTo>
                  <a:lnTo>
                    <a:pt x="450" y="124"/>
                  </a:lnTo>
                  <a:lnTo>
                    <a:pt x="454" y="123"/>
                  </a:lnTo>
                  <a:lnTo>
                    <a:pt x="458" y="121"/>
                  </a:lnTo>
                  <a:lnTo>
                    <a:pt x="460" y="120"/>
                  </a:lnTo>
                  <a:lnTo>
                    <a:pt x="463" y="119"/>
                  </a:lnTo>
                  <a:lnTo>
                    <a:pt x="465" y="119"/>
                  </a:lnTo>
                  <a:lnTo>
                    <a:pt x="466" y="118"/>
                  </a:lnTo>
                  <a:lnTo>
                    <a:pt x="467" y="118"/>
                  </a:lnTo>
                  <a:lnTo>
                    <a:pt x="468" y="117"/>
                  </a:lnTo>
                  <a:lnTo>
                    <a:pt x="467" y="118"/>
                  </a:lnTo>
                  <a:lnTo>
                    <a:pt x="466" y="118"/>
                  </a:lnTo>
                  <a:lnTo>
                    <a:pt x="465" y="119"/>
                  </a:lnTo>
                  <a:lnTo>
                    <a:pt x="461" y="121"/>
                  </a:lnTo>
                  <a:lnTo>
                    <a:pt x="459" y="123"/>
                  </a:lnTo>
                  <a:lnTo>
                    <a:pt x="456" y="125"/>
                  </a:lnTo>
                  <a:lnTo>
                    <a:pt x="451" y="126"/>
                  </a:lnTo>
                  <a:lnTo>
                    <a:pt x="447" y="128"/>
                  </a:lnTo>
                  <a:lnTo>
                    <a:pt x="441" y="130"/>
                  </a:lnTo>
                  <a:lnTo>
                    <a:pt x="436" y="133"/>
                  </a:lnTo>
                  <a:lnTo>
                    <a:pt x="430" y="136"/>
                  </a:lnTo>
                  <a:lnTo>
                    <a:pt x="423" y="138"/>
                  </a:lnTo>
                  <a:lnTo>
                    <a:pt x="417" y="141"/>
                  </a:lnTo>
                  <a:lnTo>
                    <a:pt x="409" y="143"/>
                  </a:lnTo>
                  <a:lnTo>
                    <a:pt x="401" y="145"/>
                  </a:lnTo>
                  <a:lnTo>
                    <a:pt x="392" y="147"/>
                  </a:lnTo>
                  <a:lnTo>
                    <a:pt x="383" y="150"/>
                  </a:lnTo>
                  <a:lnTo>
                    <a:pt x="374" y="152"/>
                  </a:lnTo>
                  <a:lnTo>
                    <a:pt x="364" y="154"/>
                  </a:lnTo>
                  <a:lnTo>
                    <a:pt x="354" y="155"/>
                  </a:lnTo>
                  <a:lnTo>
                    <a:pt x="344" y="157"/>
                  </a:lnTo>
                  <a:lnTo>
                    <a:pt x="333" y="158"/>
                  </a:lnTo>
                  <a:lnTo>
                    <a:pt x="322" y="158"/>
                  </a:lnTo>
                  <a:lnTo>
                    <a:pt x="310" y="160"/>
                  </a:lnTo>
                  <a:lnTo>
                    <a:pt x="298" y="160"/>
                  </a:lnTo>
                  <a:lnTo>
                    <a:pt x="286" y="160"/>
                  </a:lnTo>
                  <a:lnTo>
                    <a:pt x="274" y="158"/>
                  </a:lnTo>
                  <a:lnTo>
                    <a:pt x="261" y="157"/>
                  </a:lnTo>
                  <a:lnTo>
                    <a:pt x="248" y="156"/>
                  </a:lnTo>
                  <a:lnTo>
                    <a:pt x="236" y="154"/>
                  </a:lnTo>
                  <a:lnTo>
                    <a:pt x="234" y="154"/>
                  </a:lnTo>
                  <a:lnTo>
                    <a:pt x="233" y="154"/>
                  </a:lnTo>
                  <a:lnTo>
                    <a:pt x="231" y="153"/>
                  </a:lnTo>
                  <a:lnTo>
                    <a:pt x="229" y="153"/>
                  </a:lnTo>
                  <a:lnTo>
                    <a:pt x="227" y="152"/>
                  </a:lnTo>
                  <a:lnTo>
                    <a:pt x="223" y="152"/>
                  </a:lnTo>
                  <a:lnTo>
                    <a:pt x="220" y="151"/>
                  </a:lnTo>
                  <a:lnTo>
                    <a:pt x="217" y="150"/>
                  </a:lnTo>
                  <a:lnTo>
                    <a:pt x="212" y="148"/>
                  </a:lnTo>
                  <a:lnTo>
                    <a:pt x="208" y="147"/>
                  </a:lnTo>
                  <a:lnTo>
                    <a:pt x="203" y="146"/>
                  </a:lnTo>
                  <a:lnTo>
                    <a:pt x="199" y="145"/>
                  </a:lnTo>
                  <a:lnTo>
                    <a:pt x="193" y="143"/>
                  </a:lnTo>
                  <a:lnTo>
                    <a:pt x="187" y="142"/>
                  </a:lnTo>
                  <a:lnTo>
                    <a:pt x="182" y="139"/>
                  </a:lnTo>
                  <a:lnTo>
                    <a:pt x="176" y="137"/>
                  </a:lnTo>
                  <a:lnTo>
                    <a:pt x="171" y="135"/>
                  </a:lnTo>
                  <a:lnTo>
                    <a:pt x="164" y="133"/>
                  </a:lnTo>
                  <a:lnTo>
                    <a:pt x="158" y="130"/>
                  </a:lnTo>
                  <a:lnTo>
                    <a:pt x="152" y="127"/>
                  </a:lnTo>
                  <a:lnTo>
                    <a:pt x="145" y="125"/>
                  </a:lnTo>
                  <a:lnTo>
                    <a:pt x="138" y="121"/>
                  </a:lnTo>
                  <a:lnTo>
                    <a:pt x="132" y="118"/>
                  </a:lnTo>
                  <a:lnTo>
                    <a:pt x="125" y="115"/>
                  </a:lnTo>
                  <a:lnTo>
                    <a:pt x="118" y="111"/>
                  </a:lnTo>
                  <a:lnTo>
                    <a:pt x="113" y="107"/>
                  </a:lnTo>
                  <a:lnTo>
                    <a:pt x="106" y="104"/>
                  </a:lnTo>
                  <a:lnTo>
                    <a:pt x="99" y="99"/>
                  </a:lnTo>
                  <a:lnTo>
                    <a:pt x="92" y="95"/>
                  </a:lnTo>
                  <a:lnTo>
                    <a:pt x="86" y="90"/>
                  </a:lnTo>
                  <a:lnTo>
                    <a:pt x="80" y="85"/>
                  </a:lnTo>
                  <a:lnTo>
                    <a:pt x="73" y="80"/>
                  </a:lnTo>
                  <a:lnTo>
                    <a:pt x="68" y="76"/>
                  </a:lnTo>
                  <a:lnTo>
                    <a:pt x="62" y="70"/>
                  </a:lnTo>
                  <a:lnTo>
                    <a:pt x="58" y="65"/>
                  </a:lnTo>
                  <a:lnTo>
                    <a:pt x="52" y="61"/>
                  </a:lnTo>
                  <a:lnTo>
                    <a:pt x="48" y="58"/>
                  </a:lnTo>
                  <a:lnTo>
                    <a:pt x="43" y="53"/>
                  </a:lnTo>
                  <a:lnTo>
                    <a:pt x="40" y="49"/>
                  </a:lnTo>
                  <a:lnTo>
                    <a:pt x="35" y="45"/>
                  </a:lnTo>
                  <a:lnTo>
                    <a:pt x="32" y="42"/>
                  </a:lnTo>
                  <a:lnTo>
                    <a:pt x="29" y="39"/>
                  </a:lnTo>
                  <a:lnTo>
                    <a:pt x="25" y="35"/>
                  </a:lnTo>
                  <a:lnTo>
                    <a:pt x="22" y="32"/>
                  </a:lnTo>
                  <a:lnTo>
                    <a:pt x="20" y="28"/>
                  </a:lnTo>
                  <a:lnTo>
                    <a:pt x="17" y="25"/>
                  </a:lnTo>
                  <a:lnTo>
                    <a:pt x="15" y="23"/>
                  </a:lnTo>
                  <a:lnTo>
                    <a:pt x="13" y="21"/>
                  </a:lnTo>
                  <a:lnTo>
                    <a:pt x="11" y="17"/>
                  </a:lnTo>
                  <a:lnTo>
                    <a:pt x="9" y="15"/>
                  </a:lnTo>
                  <a:lnTo>
                    <a:pt x="7" y="13"/>
                  </a:lnTo>
                  <a:lnTo>
                    <a:pt x="6" y="12"/>
                  </a:lnTo>
                  <a:lnTo>
                    <a:pt x="4" y="9"/>
                  </a:lnTo>
                  <a:lnTo>
                    <a:pt x="3" y="8"/>
                  </a:lnTo>
                  <a:lnTo>
                    <a:pt x="3" y="6"/>
                  </a:lnTo>
                  <a:lnTo>
                    <a:pt x="2" y="5"/>
                  </a:lnTo>
                  <a:lnTo>
                    <a:pt x="1" y="4"/>
                  </a:lnTo>
                  <a:lnTo>
                    <a:pt x="1" y="3"/>
                  </a:lnTo>
                  <a:lnTo>
                    <a:pt x="0" y="3"/>
                  </a:lnTo>
                  <a:lnTo>
                    <a:pt x="0" y="2"/>
                  </a:lnTo>
                  <a:lnTo>
                    <a:pt x="0" y="0"/>
                  </a:lnTo>
                </a:path>
              </a:pathLst>
            </a:custGeom>
            <a:solidFill>
              <a:srgbClr val="F2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 name="Freeform 27"/>
            <p:cNvSpPr>
              <a:spLocks/>
            </p:cNvSpPr>
            <p:nvPr/>
          </p:nvSpPr>
          <p:spPr bwMode="auto">
            <a:xfrm>
              <a:off x="4183" y="2552"/>
              <a:ext cx="469" cy="161"/>
            </a:xfrm>
            <a:custGeom>
              <a:avLst/>
              <a:gdLst>
                <a:gd name="T0" fmla="*/ 2 w 469"/>
                <a:gd name="T1" fmla="*/ 4 h 161"/>
                <a:gd name="T2" fmla="*/ 11 w 469"/>
                <a:gd name="T3" fmla="*/ 13 h 161"/>
                <a:gd name="T4" fmla="*/ 24 w 469"/>
                <a:gd name="T5" fmla="*/ 25 h 161"/>
                <a:gd name="T6" fmla="*/ 41 w 469"/>
                <a:gd name="T7" fmla="*/ 41 h 161"/>
                <a:gd name="T8" fmla="*/ 61 w 469"/>
                <a:gd name="T9" fmla="*/ 58 h 161"/>
                <a:gd name="T10" fmla="*/ 86 w 469"/>
                <a:gd name="T11" fmla="*/ 76 h 161"/>
                <a:gd name="T12" fmla="*/ 113 w 469"/>
                <a:gd name="T13" fmla="*/ 92 h 161"/>
                <a:gd name="T14" fmla="*/ 143 w 469"/>
                <a:gd name="T15" fmla="*/ 109 h 161"/>
                <a:gd name="T16" fmla="*/ 175 w 469"/>
                <a:gd name="T17" fmla="*/ 124 h 161"/>
                <a:gd name="T18" fmla="*/ 210 w 469"/>
                <a:gd name="T19" fmla="*/ 135 h 161"/>
                <a:gd name="T20" fmla="*/ 246 w 469"/>
                <a:gd name="T21" fmla="*/ 143 h 161"/>
                <a:gd name="T22" fmla="*/ 276 w 469"/>
                <a:gd name="T23" fmla="*/ 146 h 161"/>
                <a:gd name="T24" fmla="*/ 306 w 469"/>
                <a:gd name="T25" fmla="*/ 146 h 161"/>
                <a:gd name="T26" fmla="*/ 335 w 469"/>
                <a:gd name="T27" fmla="*/ 145 h 161"/>
                <a:gd name="T28" fmla="*/ 362 w 469"/>
                <a:gd name="T29" fmla="*/ 143 h 161"/>
                <a:gd name="T30" fmla="*/ 388 w 469"/>
                <a:gd name="T31" fmla="*/ 138 h 161"/>
                <a:gd name="T32" fmla="*/ 410 w 469"/>
                <a:gd name="T33" fmla="*/ 134 h 161"/>
                <a:gd name="T34" fmla="*/ 430 w 469"/>
                <a:gd name="T35" fmla="*/ 129 h 161"/>
                <a:gd name="T36" fmla="*/ 446 w 469"/>
                <a:gd name="T37" fmla="*/ 125 h 161"/>
                <a:gd name="T38" fmla="*/ 458 w 469"/>
                <a:gd name="T39" fmla="*/ 121 h 161"/>
                <a:gd name="T40" fmla="*/ 465 w 469"/>
                <a:gd name="T41" fmla="*/ 119 h 161"/>
                <a:gd name="T42" fmla="*/ 468 w 469"/>
                <a:gd name="T43" fmla="*/ 117 h 161"/>
                <a:gd name="T44" fmla="*/ 465 w 469"/>
                <a:gd name="T45" fmla="*/ 119 h 161"/>
                <a:gd name="T46" fmla="*/ 456 w 469"/>
                <a:gd name="T47" fmla="*/ 125 h 161"/>
                <a:gd name="T48" fmla="*/ 441 w 469"/>
                <a:gd name="T49" fmla="*/ 130 h 161"/>
                <a:gd name="T50" fmla="*/ 423 w 469"/>
                <a:gd name="T51" fmla="*/ 138 h 161"/>
                <a:gd name="T52" fmla="*/ 401 w 469"/>
                <a:gd name="T53" fmla="*/ 145 h 161"/>
                <a:gd name="T54" fmla="*/ 374 w 469"/>
                <a:gd name="T55" fmla="*/ 152 h 161"/>
                <a:gd name="T56" fmla="*/ 344 w 469"/>
                <a:gd name="T57" fmla="*/ 157 h 161"/>
                <a:gd name="T58" fmla="*/ 310 w 469"/>
                <a:gd name="T59" fmla="*/ 160 h 161"/>
                <a:gd name="T60" fmla="*/ 274 w 469"/>
                <a:gd name="T61" fmla="*/ 158 h 161"/>
                <a:gd name="T62" fmla="*/ 236 w 469"/>
                <a:gd name="T63" fmla="*/ 154 h 161"/>
                <a:gd name="T64" fmla="*/ 231 w 469"/>
                <a:gd name="T65" fmla="*/ 153 h 161"/>
                <a:gd name="T66" fmla="*/ 223 w 469"/>
                <a:gd name="T67" fmla="*/ 152 h 161"/>
                <a:gd name="T68" fmla="*/ 212 w 469"/>
                <a:gd name="T69" fmla="*/ 148 h 161"/>
                <a:gd name="T70" fmla="*/ 199 w 469"/>
                <a:gd name="T71" fmla="*/ 145 h 161"/>
                <a:gd name="T72" fmla="*/ 182 w 469"/>
                <a:gd name="T73" fmla="*/ 139 h 161"/>
                <a:gd name="T74" fmla="*/ 164 w 469"/>
                <a:gd name="T75" fmla="*/ 133 h 161"/>
                <a:gd name="T76" fmla="*/ 145 w 469"/>
                <a:gd name="T77" fmla="*/ 125 h 161"/>
                <a:gd name="T78" fmla="*/ 125 w 469"/>
                <a:gd name="T79" fmla="*/ 115 h 161"/>
                <a:gd name="T80" fmla="*/ 106 w 469"/>
                <a:gd name="T81" fmla="*/ 104 h 161"/>
                <a:gd name="T82" fmla="*/ 86 w 469"/>
                <a:gd name="T83" fmla="*/ 90 h 161"/>
                <a:gd name="T84" fmla="*/ 68 w 469"/>
                <a:gd name="T85" fmla="*/ 76 h 161"/>
                <a:gd name="T86" fmla="*/ 52 w 469"/>
                <a:gd name="T87" fmla="*/ 61 h 161"/>
                <a:gd name="T88" fmla="*/ 40 w 469"/>
                <a:gd name="T89" fmla="*/ 49 h 161"/>
                <a:gd name="T90" fmla="*/ 29 w 469"/>
                <a:gd name="T91" fmla="*/ 39 h 161"/>
                <a:gd name="T92" fmla="*/ 20 w 469"/>
                <a:gd name="T93" fmla="*/ 28 h 161"/>
                <a:gd name="T94" fmla="*/ 13 w 469"/>
                <a:gd name="T95" fmla="*/ 21 h 161"/>
                <a:gd name="T96" fmla="*/ 7 w 469"/>
                <a:gd name="T97" fmla="*/ 13 h 161"/>
                <a:gd name="T98" fmla="*/ 3 w 469"/>
                <a:gd name="T99" fmla="*/ 8 h 161"/>
                <a:gd name="T100" fmla="*/ 1 w 469"/>
                <a:gd name="T101" fmla="*/ 4 h 161"/>
                <a:gd name="T102" fmla="*/ 0 w 469"/>
                <a:gd name="T103" fmla="*/ 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9" h="161">
                  <a:moveTo>
                    <a:pt x="0" y="0"/>
                  </a:moveTo>
                  <a:lnTo>
                    <a:pt x="1" y="3"/>
                  </a:lnTo>
                  <a:lnTo>
                    <a:pt x="2" y="4"/>
                  </a:lnTo>
                  <a:lnTo>
                    <a:pt x="4" y="7"/>
                  </a:lnTo>
                  <a:lnTo>
                    <a:pt x="7" y="9"/>
                  </a:lnTo>
                  <a:lnTo>
                    <a:pt x="11" y="13"/>
                  </a:lnTo>
                  <a:lnTo>
                    <a:pt x="14" y="17"/>
                  </a:lnTo>
                  <a:lnTo>
                    <a:pt x="19" y="21"/>
                  </a:lnTo>
                  <a:lnTo>
                    <a:pt x="24" y="25"/>
                  </a:lnTo>
                  <a:lnTo>
                    <a:pt x="29" y="31"/>
                  </a:lnTo>
                  <a:lnTo>
                    <a:pt x="34" y="35"/>
                  </a:lnTo>
                  <a:lnTo>
                    <a:pt x="41" y="41"/>
                  </a:lnTo>
                  <a:lnTo>
                    <a:pt x="47" y="46"/>
                  </a:lnTo>
                  <a:lnTo>
                    <a:pt x="54" y="52"/>
                  </a:lnTo>
                  <a:lnTo>
                    <a:pt x="61" y="58"/>
                  </a:lnTo>
                  <a:lnTo>
                    <a:pt x="69" y="63"/>
                  </a:lnTo>
                  <a:lnTo>
                    <a:pt x="77" y="69"/>
                  </a:lnTo>
                  <a:lnTo>
                    <a:pt x="86" y="76"/>
                  </a:lnTo>
                  <a:lnTo>
                    <a:pt x="94" y="81"/>
                  </a:lnTo>
                  <a:lnTo>
                    <a:pt x="104" y="87"/>
                  </a:lnTo>
                  <a:lnTo>
                    <a:pt x="113" y="92"/>
                  </a:lnTo>
                  <a:lnTo>
                    <a:pt x="123" y="98"/>
                  </a:lnTo>
                  <a:lnTo>
                    <a:pt x="133" y="104"/>
                  </a:lnTo>
                  <a:lnTo>
                    <a:pt x="143" y="109"/>
                  </a:lnTo>
                  <a:lnTo>
                    <a:pt x="153" y="115"/>
                  </a:lnTo>
                  <a:lnTo>
                    <a:pt x="164" y="119"/>
                  </a:lnTo>
                  <a:lnTo>
                    <a:pt x="175" y="124"/>
                  </a:lnTo>
                  <a:lnTo>
                    <a:pt x="186" y="128"/>
                  </a:lnTo>
                  <a:lnTo>
                    <a:pt x="198" y="132"/>
                  </a:lnTo>
                  <a:lnTo>
                    <a:pt x="210" y="135"/>
                  </a:lnTo>
                  <a:lnTo>
                    <a:pt x="221" y="138"/>
                  </a:lnTo>
                  <a:lnTo>
                    <a:pt x="233" y="141"/>
                  </a:lnTo>
                  <a:lnTo>
                    <a:pt x="246" y="143"/>
                  </a:lnTo>
                  <a:lnTo>
                    <a:pt x="256" y="144"/>
                  </a:lnTo>
                  <a:lnTo>
                    <a:pt x="266" y="145"/>
                  </a:lnTo>
                  <a:lnTo>
                    <a:pt x="276" y="146"/>
                  </a:lnTo>
                  <a:lnTo>
                    <a:pt x="286" y="146"/>
                  </a:lnTo>
                  <a:lnTo>
                    <a:pt x="296" y="146"/>
                  </a:lnTo>
                  <a:lnTo>
                    <a:pt x="306" y="146"/>
                  </a:lnTo>
                  <a:lnTo>
                    <a:pt x="316" y="146"/>
                  </a:lnTo>
                  <a:lnTo>
                    <a:pt x="325" y="146"/>
                  </a:lnTo>
                  <a:lnTo>
                    <a:pt x="335" y="145"/>
                  </a:lnTo>
                  <a:lnTo>
                    <a:pt x="344" y="145"/>
                  </a:lnTo>
                  <a:lnTo>
                    <a:pt x="353" y="144"/>
                  </a:lnTo>
                  <a:lnTo>
                    <a:pt x="362" y="143"/>
                  </a:lnTo>
                  <a:lnTo>
                    <a:pt x="371" y="142"/>
                  </a:lnTo>
                  <a:lnTo>
                    <a:pt x="379" y="141"/>
                  </a:lnTo>
                  <a:lnTo>
                    <a:pt x="388" y="138"/>
                  </a:lnTo>
                  <a:lnTo>
                    <a:pt x="395" y="137"/>
                  </a:lnTo>
                  <a:lnTo>
                    <a:pt x="403" y="136"/>
                  </a:lnTo>
                  <a:lnTo>
                    <a:pt x="410" y="134"/>
                  </a:lnTo>
                  <a:lnTo>
                    <a:pt x="417" y="133"/>
                  </a:lnTo>
                  <a:lnTo>
                    <a:pt x="423" y="132"/>
                  </a:lnTo>
                  <a:lnTo>
                    <a:pt x="430" y="129"/>
                  </a:lnTo>
                  <a:lnTo>
                    <a:pt x="436" y="128"/>
                  </a:lnTo>
                  <a:lnTo>
                    <a:pt x="440" y="126"/>
                  </a:lnTo>
                  <a:lnTo>
                    <a:pt x="446" y="125"/>
                  </a:lnTo>
                  <a:lnTo>
                    <a:pt x="450" y="124"/>
                  </a:lnTo>
                  <a:lnTo>
                    <a:pt x="454" y="123"/>
                  </a:lnTo>
                  <a:lnTo>
                    <a:pt x="458" y="121"/>
                  </a:lnTo>
                  <a:lnTo>
                    <a:pt x="460" y="120"/>
                  </a:lnTo>
                  <a:lnTo>
                    <a:pt x="463" y="119"/>
                  </a:lnTo>
                  <a:lnTo>
                    <a:pt x="465" y="119"/>
                  </a:lnTo>
                  <a:lnTo>
                    <a:pt x="466" y="118"/>
                  </a:lnTo>
                  <a:lnTo>
                    <a:pt x="467" y="118"/>
                  </a:lnTo>
                  <a:lnTo>
                    <a:pt x="468" y="117"/>
                  </a:lnTo>
                  <a:lnTo>
                    <a:pt x="467" y="118"/>
                  </a:lnTo>
                  <a:lnTo>
                    <a:pt x="466" y="118"/>
                  </a:lnTo>
                  <a:lnTo>
                    <a:pt x="465" y="119"/>
                  </a:lnTo>
                  <a:lnTo>
                    <a:pt x="461" y="121"/>
                  </a:lnTo>
                  <a:lnTo>
                    <a:pt x="459" y="123"/>
                  </a:lnTo>
                  <a:lnTo>
                    <a:pt x="456" y="125"/>
                  </a:lnTo>
                  <a:lnTo>
                    <a:pt x="451" y="126"/>
                  </a:lnTo>
                  <a:lnTo>
                    <a:pt x="447" y="128"/>
                  </a:lnTo>
                  <a:lnTo>
                    <a:pt x="441" y="130"/>
                  </a:lnTo>
                  <a:lnTo>
                    <a:pt x="436" y="133"/>
                  </a:lnTo>
                  <a:lnTo>
                    <a:pt x="430" y="136"/>
                  </a:lnTo>
                  <a:lnTo>
                    <a:pt x="423" y="138"/>
                  </a:lnTo>
                  <a:lnTo>
                    <a:pt x="417" y="141"/>
                  </a:lnTo>
                  <a:lnTo>
                    <a:pt x="409" y="143"/>
                  </a:lnTo>
                  <a:lnTo>
                    <a:pt x="401" y="145"/>
                  </a:lnTo>
                  <a:lnTo>
                    <a:pt x="392" y="147"/>
                  </a:lnTo>
                  <a:lnTo>
                    <a:pt x="383" y="150"/>
                  </a:lnTo>
                  <a:lnTo>
                    <a:pt x="374" y="152"/>
                  </a:lnTo>
                  <a:lnTo>
                    <a:pt x="364" y="154"/>
                  </a:lnTo>
                  <a:lnTo>
                    <a:pt x="354" y="155"/>
                  </a:lnTo>
                  <a:lnTo>
                    <a:pt x="344" y="157"/>
                  </a:lnTo>
                  <a:lnTo>
                    <a:pt x="333" y="158"/>
                  </a:lnTo>
                  <a:lnTo>
                    <a:pt x="322" y="158"/>
                  </a:lnTo>
                  <a:lnTo>
                    <a:pt x="310" y="160"/>
                  </a:lnTo>
                  <a:lnTo>
                    <a:pt x="298" y="160"/>
                  </a:lnTo>
                  <a:lnTo>
                    <a:pt x="286" y="160"/>
                  </a:lnTo>
                  <a:lnTo>
                    <a:pt x="274" y="158"/>
                  </a:lnTo>
                  <a:lnTo>
                    <a:pt x="261" y="157"/>
                  </a:lnTo>
                  <a:lnTo>
                    <a:pt x="248" y="156"/>
                  </a:lnTo>
                  <a:lnTo>
                    <a:pt x="236" y="154"/>
                  </a:lnTo>
                  <a:lnTo>
                    <a:pt x="234" y="154"/>
                  </a:lnTo>
                  <a:lnTo>
                    <a:pt x="233" y="154"/>
                  </a:lnTo>
                  <a:lnTo>
                    <a:pt x="231" y="153"/>
                  </a:lnTo>
                  <a:lnTo>
                    <a:pt x="229" y="153"/>
                  </a:lnTo>
                  <a:lnTo>
                    <a:pt x="227" y="152"/>
                  </a:lnTo>
                  <a:lnTo>
                    <a:pt x="223" y="152"/>
                  </a:lnTo>
                  <a:lnTo>
                    <a:pt x="220" y="151"/>
                  </a:lnTo>
                  <a:lnTo>
                    <a:pt x="217" y="150"/>
                  </a:lnTo>
                  <a:lnTo>
                    <a:pt x="212" y="148"/>
                  </a:lnTo>
                  <a:lnTo>
                    <a:pt x="208" y="147"/>
                  </a:lnTo>
                  <a:lnTo>
                    <a:pt x="203" y="146"/>
                  </a:lnTo>
                  <a:lnTo>
                    <a:pt x="199" y="145"/>
                  </a:lnTo>
                  <a:lnTo>
                    <a:pt x="193" y="143"/>
                  </a:lnTo>
                  <a:lnTo>
                    <a:pt x="187" y="142"/>
                  </a:lnTo>
                  <a:lnTo>
                    <a:pt x="182" y="139"/>
                  </a:lnTo>
                  <a:lnTo>
                    <a:pt x="176" y="137"/>
                  </a:lnTo>
                  <a:lnTo>
                    <a:pt x="171" y="135"/>
                  </a:lnTo>
                  <a:lnTo>
                    <a:pt x="164" y="133"/>
                  </a:lnTo>
                  <a:lnTo>
                    <a:pt x="158" y="130"/>
                  </a:lnTo>
                  <a:lnTo>
                    <a:pt x="152" y="127"/>
                  </a:lnTo>
                  <a:lnTo>
                    <a:pt x="145" y="125"/>
                  </a:lnTo>
                  <a:lnTo>
                    <a:pt x="138" y="121"/>
                  </a:lnTo>
                  <a:lnTo>
                    <a:pt x="132" y="118"/>
                  </a:lnTo>
                  <a:lnTo>
                    <a:pt x="125" y="115"/>
                  </a:lnTo>
                  <a:lnTo>
                    <a:pt x="118" y="111"/>
                  </a:lnTo>
                  <a:lnTo>
                    <a:pt x="113" y="107"/>
                  </a:lnTo>
                  <a:lnTo>
                    <a:pt x="106" y="104"/>
                  </a:lnTo>
                  <a:lnTo>
                    <a:pt x="99" y="99"/>
                  </a:lnTo>
                  <a:lnTo>
                    <a:pt x="92" y="95"/>
                  </a:lnTo>
                  <a:lnTo>
                    <a:pt x="86" y="90"/>
                  </a:lnTo>
                  <a:lnTo>
                    <a:pt x="80" y="85"/>
                  </a:lnTo>
                  <a:lnTo>
                    <a:pt x="73" y="80"/>
                  </a:lnTo>
                  <a:lnTo>
                    <a:pt x="68" y="76"/>
                  </a:lnTo>
                  <a:lnTo>
                    <a:pt x="62" y="70"/>
                  </a:lnTo>
                  <a:lnTo>
                    <a:pt x="58" y="65"/>
                  </a:lnTo>
                  <a:lnTo>
                    <a:pt x="52" y="61"/>
                  </a:lnTo>
                  <a:lnTo>
                    <a:pt x="48" y="58"/>
                  </a:lnTo>
                  <a:lnTo>
                    <a:pt x="43" y="53"/>
                  </a:lnTo>
                  <a:lnTo>
                    <a:pt x="40" y="49"/>
                  </a:lnTo>
                  <a:lnTo>
                    <a:pt x="35" y="45"/>
                  </a:lnTo>
                  <a:lnTo>
                    <a:pt x="32" y="42"/>
                  </a:lnTo>
                  <a:lnTo>
                    <a:pt x="29" y="39"/>
                  </a:lnTo>
                  <a:lnTo>
                    <a:pt x="25" y="35"/>
                  </a:lnTo>
                  <a:lnTo>
                    <a:pt x="22" y="32"/>
                  </a:lnTo>
                  <a:lnTo>
                    <a:pt x="20" y="28"/>
                  </a:lnTo>
                  <a:lnTo>
                    <a:pt x="17" y="25"/>
                  </a:lnTo>
                  <a:lnTo>
                    <a:pt x="15" y="23"/>
                  </a:lnTo>
                  <a:lnTo>
                    <a:pt x="13" y="21"/>
                  </a:lnTo>
                  <a:lnTo>
                    <a:pt x="11" y="17"/>
                  </a:lnTo>
                  <a:lnTo>
                    <a:pt x="9" y="15"/>
                  </a:lnTo>
                  <a:lnTo>
                    <a:pt x="7" y="13"/>
                  </a:lnTo>
                  <a:lnTo>
                    <a:pt x="6" y="12"/>
                  </a:lnTo>
                  <a:lnTo>
                    <a:pt x="4" y="9"/>
                  </a:lnTo>
                  <a:lnTo>
                    <a:pt x="3" y="8"/>
                  </a:lnTo>
                  <a:lnTo>
                    <a:pt x="3" y="6"/>
                  </a:lnTo>
                  <a:lnTo>
                    <a:pt x="2" y="5"/>
                  </a:lnTo>
                  <a:lnTo>
                    <a:pt x="1" y="4"/>
                  </a:lnTo>
                  <a:lnTo>
                    <a:pt x="1" y="3"/>
                  </a:lnTo>
                  <a:lnTo>
                    <a:pt x="0" y="3"/>
                  </a:lnTo>
                  <a:lnTo>
                    <a:pt x="0" y="2"/>
                  </a:lnTo>
                  <a:lnTo>
                    <a:pt x="0" y="0"/>
                  </a:lnTo>
                </a:path>
              </a:pathLst>
            </a:custGeom>
            <a:noFill/>
            <a:ln w="12700" cap="rnd" cmpd="sng">
              <a:solidFill>
                <a:srgbClr val="D8E5E5"/>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6" name="Freeform 28"/>
            <p:cNvSpPr>
              <a:spLocks/>
            </p:cNvSpPr>
            <p:nvPr/>
          </p:nvSpPr>
          <p:spPr bwMode="auto">
            <a:xfrm>
              <a:off x="4562" y="2536"/>
              <a:ext cx="195" cy="133"/>
            </a:xfrm>
            <a:custGeom>
              <a:avLst/>
              <a:gdLst>
                <a:gd name="T0" fmla="*/ 193 w 195"/>
                <a:gd name="T1" fmla="*/ 1 h 133"/>
                <a:gd name="T2" fmla="*/ 191 w 195"/>
                <a:gd name="T3" fmla="*/ 5 h 133"/>
                <a:gd name="T4" fmla="*/ 189 w 195"/>
                <a:gd name="T5" fmla="*/ 10 h 133"/>
                <a:gd name="T6" fmla="*/ 185 w 195"/>
                <a:gd name="T7" fmla="*/ 14 h 133"/>
                <a:gd name="T8" fmla="*/ 182 w 195"/>
                <a:gd name="T9" fmla="*/ 20 h 133"/>
                <a:gd name="T10" fmla="*/ 177 w 195"/>
                <a:gd name="T11" fmla="*/ 27 h 133"/>
                <a:gd name="T12" fmla="*/ 173 w 195"/>
                <a:gd name="T13" fmla="*/ 33 h 133"/>
                <a:gd name="T14" fmla="*/ 167 w 195"/>
                <a:gd name="T15" fmla="*/ 40 h 133"/>
                <a:gd name="T16" fmla="*/ 161 w 195"/>
                <a:gd name="T17" fmla="*/ 48 h 133"/>
                <a:gd name="T18" fmla="*/ 154 w 195"/>
                <a:gd name="T19" fmla="*/ 55 h 133"/>
                <a:gd name="T20" fmla="*/ 146 w 195"/>
                <a:gd name="T21" fmla="*/ 62 h 133"/>
                <a:gd name="T22" fmla="*/ 137 w 195"/>
                <a:gd name="T23" fmla="*/ 70 h 133"/>
                <a:gd name="T24" fmla="*/ 127 w 195"/>
                <a:gd name="T25" fmla="*/ 78 h 133"/>
                <a:gd name="T26" fmla="*/ 116 w 195"/>
                <a:gd name="T27" fmla="*/ 86 h 133"/>
                <a:gd name="T28" fmla="*/ 105 w 195"/>
                <a:gd name="T29" fmla="*/ 94 h 133"/>
                <a:gd name="T30" fmla="*/ 91 w 195"/>
                <a:gd name="T31" fmla="*/ 102 h 133"/>
                <a:gd name="T32" fmla="*/ 78 w 195"/>
                <a:gd name="T33" fmla="*/ 109 h 133"/>
                <a:gd name="T34" fmla="*/ 65 w 195"/>
                <a:gd name="T35" fmla="*/ 115 h 133"/>
                <a:gd name="T36" fmla="*/ 52 w 195"/>
                <a:gd name="T37" fmla="*/ 121 h 133"/>
                <a:gd name="T38" fmla="*/ 41 w 195"/>
                <a:gd name="T39" fmla="*/ 124 h 133"/>
                <a:gd name="T40" fmla="*/ 31 w 195"/>
                <a:gd name="T41" fmla="*/ 127 h 133"/>
                <a:gd name="T42" fmla="*/ 22 w 195"/>
                <a:gd name="T43" fmla="*/ 130 h 133"/>
                <a:gd name="T44" fmla="*/ 15 w 195"/>
                <a:gd name="T45" fmla="*/ 131 h 133"/>
                <a:gd name="T46" fmla="*/ 9 w 195"/>
                <a:gd name="T47" fmla="*/ 132 h 133"/>
                <a:gd name="T48" fmla="*/ 4 w 195"/>
                <a:gd name="T49" fmla="*/ 132 h 133"/>
                <a:gd name="T50" fmla="*/ 1 w 195"/>
                <a:gd name="T51" fmla="*/ 131 h 133"/>
                <a:gd name="T52" fmla="*/ 0 w 195"/>
                <a:gd name="T53" fmla="*/ 130 h 133"/>
                <a:gd name="T54" fmla="*/ 1 w 195"/>
                <a:gd name="T55" fmla="*/ 127 h 133"/>
                <a:gd name="T56" fmla="*/ 4 w 195"/>
                <a:gd name="T57" fmla="*/ 125 h 133"/>
                <a:gd name="T58" fmla="*/ 9 w 195"/>
                <a:gd name="T59" fmla="*/ 123 h 133"/>
                <a:gd name="T60" fmla="*/ 16 w 195"/>
                <a:gd name="T61" fmla="*/ 121 h 133"/>
                <a:gd name="T62" fmla="*/ 25 w 195"/>
                <a:gd name="T63" fmla="*/ 118 h 133"/>
                <a:gd name="T64" fmla="*/ 31 w 195"/>
                <a:gd name="T65" fmla="*/ 116 h 133"/>
                <a:gd name="T66" fmla="*/ 37 w 195"/>
                <a:gd name="T67" fmla="*/ 114 h 133"/>
                <a:gd name="T68" fmla="*/ 43 w 195"/>
                <a:gd name="T69" fmla="*/ 112 h 133"/>
                <a:gd name="T70" fmla="*/ 50 w 195"/>
                <a:gd name="T71" fmla="*/ 109 h 133"/>
                <a:gd name="T72" fmla="*/ 57 w 195"/>
                <a:gd name="T73" fmla="*/ 107 h 133"/>
                <a:gd name="T74" fmla="*/ 63 w 195"/>
                <a:gd name="T75" fmla="*/ 104 h 133"/>
                <a:gd name="T76" fmla="*/ 70 w 195"/>
                <a:gd name="T77" fmla="*/ 101 h 133"/>
                <a:gd name="T78" fmla="*/ 77 w 195"/>
                <a:gd name="T79" fmla="*/ 97 h 133"/>
                <a:gd name="T80" fmla="*/ 85 w 195"/>
                <a:gd name="T81" fmla="*/ 94 h 133"/>
                <a:gd name="T82" fmla="*/ 91 w 195"/>
                <a:gd name="T83" fmla="*/ 89 h 133"/>
                <a:gd name="T84" fmla="*/ 98 w 195"/>
                <a:gd name="T85" fmla="*/ 86 h 133"/>
                <a:gd name="T86" fmla="*/ 105 w 195"/>
                <a:gd name="T87" fmla="*/ 81 h 133"/>
                <a:gd name="T88" fmla="*/ 111 w 195"/>
                <a:gd name="T89" fmla="*/ 78 h 133"/>
                <a:gd name="T90" fmla="*/ 117 w 195"/>
                <a:gd name="T91" fmla="*/ 74 h 133"/>
                <a:gd name="T92" fmla="*/ 124 w 195"/>
                <a:gd name="T93" fmla="*/ 70 h 133"/>
                <a:gd name="T94" fmla="*/ 128 w 195"/>
                <a:gd name="T95" fmla="*/ 66 h 133"/>
                <a:gd name="T96" fmla="*/ 134 w 195"/>
                <a:gd name="T97" fmla="*/ 62 h 133"/>
                <a:gd name="T98" fmla="*/ 139 w 195"/>
                <a:gd name="T99" fmla="*/ 57 h 133"/>
                <a:gd name="T100" fmla="*/ 145 w 195"/>
                <a:gd name="T101" fmla="*/ 52 h 133"/>
                <a:gd name="T102" fmla="*/ 151 w 195"/>
                <a:gd name="T103" fmla="*/ 47 h 133"/>
                <a:gd name="T104" fmla="*/ 156 w 195"/>
                <a:gd name="T105" fmla="*/ 41 h 133"/>
                <a:gd name="T106" fmla="*/ 162 w 195"/>
                <a:gd name="T107" fmla="*/ 36 h 133"/>
                <a:gd name="T108" fmla="*/ 167 w 195"/>
                <a:gd name="T109" fmla="*/ 30 h 133"/>
                <a:gd name="T110" fmla="*/ 172 w 195"/>
                <a:gd name="T111" fmla="*/ 24 h 133"/>
                <a:gd name="T112" fmla="*/ 176 w 195"/>
                <a:gd name="T113" fmla="*/ 20 h 133"/>
                <a:gd name="T114" fmla="*/ 181 w 195"/>
                <a:gd name="T115" fmla="*/ 15 h 133"/>
                <a:gd name="T116" fmla="*/ 184 w 195"/>
                <a:gd name="T117" fmla="*/ 11 h 133"/>
                <a:gd name="T118" fmla="*/ 188 w 195"/>
                <a:gd name="T119" fmla="*/ 6 h 133"/>
                <a:gd name="T120" fmla="*/ 190 w 195"/>
                <a:gd name="T121" fmla="*/ 4 h 133"/>
                <a:gd name="T122" fmla="*/ 192 w 195"/>
                <a:gd name="T123" fmla="*/ 2 h 133"/>
                <a:gd name="T124" fmla="*/ 193 w 195"/>
                <a:gd name="T1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5" h="133">
                  <a:moveTo>
                    <a:pt x="194" y="0"/>
                  </a:moveTo>
                  <a:lnTo>
                    <a:pt x="193" y="1"/>
                  </a:lnTo>
                  <a:lnTo>
                    <a:pt x="192" y="3"/>
                  </a:lnTo>
                  <a:lnTo>
                    <a:pt x="191" y="5"/>
                  </a:lnTo>
                  <a:lnTo>
                    <a:pt x="190" y="6"/>
                  </a:lnTo>
                  <a:lnTo>
                    <a:pt x="189" y="10"/>
                  </a:lnTo>
                  <a:lnTo>
                    <a:pt x="186" y="12"/>
                  </a:lnTo>
                  <a:lnTo>
                    <a:pt x="185" y="14"/>
                  </a:lnTo>
                  <a:lnTo>
                    <a:pt x="183" y="18"/>
                  </a:lnTo>
                  <a:lnTo>
                    <a:pt x="182" y="20"/>
                  </a:lnTo>
                  <a:lnTo>
                    <a:pt x="180" y="23"/>
                  </a:lnTo>
                  <a:lnTo>
                    <a:pt x="177" y="27"/>
                  </a:lnTo>
                  <a:lnTo>
                    <a:pt x="175" y="30"/>
                  </a:lnTo>
                  <a:lnTo>
                    <a:pt x="173" y="33"/>
                  </a:lnTo>
                  <a:lnTo>
                    <a:pt x="170" y="37"/>
                  </a:lnTo>
                  <a:lnTo>
                    <a:pt x="167" y="40"/>
                  </a:lnTo>
                  <a:lnTo>
                    <a:pt x="164" y="43"/>
                  </a:lnTo>
                  <a:lnTo>
                    <a:pt x="161" y="48"/>
                  </a:lnTo>
                  <a:lnTo>
                    <a:pt x="157" y="51"/>
                  </a:lnTo>
                  <a:lnTo>
                    <a:pt x="154" y="55"/>
                  </a:lnTo>
                  <a:lnTo>
                    <a:pt x="150" y="59"/>
                  </a:lnTo>
                  <a:lnTo>
                    <a:pt x="146" y="62"/>
                  </a:lnTo>
                  <a:lnTo>
                    <a:pt x="142" y="67"/>
                  </a:lnTo>
                  <a:lnTo>
                    <a:pt x="137" y="70"/>
                  </a:lnTo>
                  <a:lnTo>
                    <a:pt x="133" y="75"/>
                  </a:lnTo>
                  <a:lnTo>
                    <a:pt x="127" y="78"/>
                  </a:lnTo>
                  <a:lnTo>
                    <a:pt x="122" y="83"/>
                  </a:lnTo>
                  <a:lnTo>
                    <a:pt x="116" y="86"/>
                  </a:lnTo>
                  <a:lnTo>
                    <a:pt x="110" y="90"/>
                  </a:lnTo>
                  <a:lnTo>
                    <a:pt x="105" y="94"/>
                  </a:lnTo>
                  <a:lnTo>
                    <a:pt x="98" y="98"/>
                  </a:lnTo>
                  <a:lnTo>
                    <a:pt x="91" y="102"/>
                  </a:lnTo>
                  <a:lnTo>
                    <a:pt x="85" y="105"/>
                  </a:lnTo>
                  <a:lnTo>
                    <a:pt x="78" y="109"/>
                  </a:lnTo>
                  <a:lnTo>
                    <a:pt x="71" y="112"/>
                  </a:lnTo>
                  <a:lnTo>
                    <a:pt x="65" y="115"/>
                  </a:lnTo>
                  <a:lnTo>
                    <a:pt x="59" y="117"/>
                  </a:lnTo>
                  <a:lnTo>
                    <a:pt x="52" y="121"/>
                  </a:lnTo>
                  <a:lnTo>
                    <a:pt x="47" y="123"/>
                  </a:lnTo>
                  <a:lnTo>
                    <a:pt x="41" y="124"/>
                  </a:lnTo>
                  <a:lnTo>
                    <a:pt x="37" y="126"/>
                  </a:lnTo>
                  <a:lnTo>
                    <a:pt x="31" y="127"/>
                  </a:lnTo>
                  <a:lnTo>
                    <a:pt x="26" y="129"/>
                  </a:lnTo>
                  <a:lnTo>
                    <a:pt x="22" y="130"/>
                  </a:lnTo>
                  <a:lnTo>
                    <a:pt x="19" y="131"/>
                  </a:lnTo>
                  <a:lnTo>
                    <a:pt x="15" y="131"/>
                  </a:lnTo>
                  <a:lnTo>
                    <a:pt x="12" y="132"/>
                  </a:lnTo>
                  <a:lnTo>
                    <a:pt x="9" y="132"/>
                  </a:lnTo>
                  <a:lnTo>
                    <a:pt x="6" y="132"/>
                  </a:lnTo>
                  <a:lnTo>
                    <a:pt x="4" y="132"/>
                  </a:lnTo>
                  <a:lnTo>
                    <a:pt x="2" y="132"/>
                  </a:lnTo>
                  <a:lnTo>
                    <a:pt x="1" y="131"/>
                  </a:lnTo>
                  <a:lnTo>
                    <a:pt x="0" y="131"/>
                  </a:lnTo>
                  <a:lnTo>
                    <a:pt x="0" y="130"/>
                  </a:lnTo>
                  <a:lnTo>
                    <a:pt x="0" y="129"/>
                  </a:lnTo>
                  <a:lnTo>
                    <a:pt x="1" y="127"/>
                  </a:lnTo>
                  <a:lnTo>
                    <a:pt x="2" y="126"/>
                  </a:lnTo>
                  <a:lnTo>
                    <a:pt x="4" y="125"/>
                  </a:lnTo>
                  <a:lnTo>
                    <a:pt x="6" y="124"/>
                  </a:lnTo>
                  <a:lnTo>
                    <a:pt x="9" y="123"/>
                  </a:lnTo>
                  <a:lnTo>
                    <a:pt x="12" y="122"/>
                  </a:lnTo>
                  <a:lnTo>
                    <a:pt x="16" y="121"/>
                  </a:lnTo>
                  <a:lnTo>
                    <a:pt x="20" y="120"/>
                  </a:lnTo>
                  <a:lnTo>
                    <a:pt x="25" y="118"/>
                  </a:lnTo>
                  <a:lnTo>
                    <a:pt x="28" y="117"/>
                  </a:lnTo>
                  <a:lnTo>
                    <a:pt x="31" y="116"/>
                  </a:lnTo>
                  <a:lnTo>
                    <a:pt x="34" y="115"/>
                  </a:lnTo>
                  <a:lnTo>
                    <a:pt x="37" y="114"/>
                  </a:lnTo>
                  <a:lnTo>
                    <a:pt x="40" y="114"/>
                  </a:lnTo>
                  <a:lnTo>
                    <a:pt x="43" y="112"/>
                  </a:lnTo>
                  <a:lnTo>
                    <a:pt x="47" y="111"/>
                  </a:lnTo>
                  <a:lnTo>
                    <a:pt x="50" y="109"/>
                  </a:lnTo>
                  <a:lnTo>
                    <a:pt x="53" y="108"/>
                  </a:lnTo>
                  <a:lnTo>
                    <a:pt x="57" y="107"/>
                  </a:lnTo>
                  <a:lnTo>
                    <a:pt x="60" y="105"/>
                  </a:lnTo>
                  <a:lnTo>
                    <a:pt x="63" y="104"/>
                  </a:lnTo>
                  <a:lnTo>
                    <a:pt x="67" y="102"/>
                  </a:lnTo>
                  <a:lnTo>
                    <a:pt x="70" y="101"/>
                  </a:lnTo>
                  <a:lnTo>
                    <a:pt x="73" y="98"/>
                  </a:lnTo>
                  <a:lnTo>
                    <a:pt x="77" y="97"/>
                  </a:lnTo>
                  <a:lnTo>
                    <a:pt x="81" y="95"/>
                  </a:lnTo>
                  <a:lnTo>
                    <a:pt x="85" y="94"/>
                  </a:lnTo>
                  <a:lnTo>
                    <a:pt x="88" y="92"/>
                  </a:lnTo>
                  <a:lnTo>
                    <a:pt x="91" y="89"/>
                  </a:lnTo>
                  <a:lnTo>
                    <a:pt x="95" y="88"/>
                  </a:lnTo>
                  <a:lnTo>
                    <a:pt x="98" y="86"/>
                  </a:lnTo>
                  <a:lnTo>
                    <a:pt x="101" y="84"/>
                  </a:lnTo>
                  <a:lnTo>
                    <a:pt x="105" y="81"/>
                  </a:lnTo>
                  <a:lnTo>
                    <a:pt x="108" y="80"/>
                  </a:lnTo>
                  <a:lnTo>
                    <a:pt x="111" y="78"/>
                  </a:lnTo>
                  <a:lnTo>
                    <a:pt x="115" y="76"/>
                  </a:lnTo>
                  <a:lnTo>
                    <a:pt x="117" y="74"/>
                  </a:lnTo>
                  <a:lnTo>
                    <a:pt x="120" y="73"/>
                  </a:lnTo>
                  <a:lnTo>
                    <a:pt x="124" y="70"/>
                  </a:lnTo>
                  <a:lnTo>
                    <a:pt x="126" y="68"/>
                  </a:lnTo>
                  <a:lnTo>
                    <a:pt x="128" y="66"/>
                  </a:lnTo>
                  <a:lnTo>
                    <a:pt x="132" y="65"/>
                  </a:lnTo>
                  <a:lnTo>
                    <a:pt x="134" y="62"/>
                  </a:lnTo>
                  <a:lnTo>
                    <a:pt x="137" y="60"/>
                  </a:lnTo>
                  <a:lnTo>
                    <a:pt x="139" y="57"/>
                  </a:lnTo>
                  <a:lnTo>
                    <a:pt x="143" y="55"/>
                  </a:lnTo>
                  <a:lnTo>
                    <a:pt x="145" y="52"/>
                  </a:lnTo>
                  <a:lnTo>
                    <a:pt x="148" y="49"/>
                  </a:lnTo>
                  <a:lnTo>
                    <a:pt x="151" y="47"/>
                  </a:lnTo>
                  <a:lnTo>
                    <a:pt x="154" y="44"/>
                  </a:lnTo>
                  <a:lnTo>
                    <a:pt x="156" y="41"/>
                  </a:lnTo>
                  <a:lnTo>
                    <a:pt x="160" y="39"/>
                  </a:lnTo>
                  <a:lnTo>
                    <a:pt x="162" y="36"/>
                  </a:lnTo>
                  <a:lnTo>
                    <a:pt x="165" y="33"/>
                  </a:lnTo>
                  <a:lnTo>
                    <a:pt x="167" y="30"/>
                  </a:lnTo>
                  <a:lnTo>
                    <a:pt x="170" y="28"/>
                  </a:lnTo>
                  <a:lnTo>
                    <a:pt x="172" y="24"/>
                  </a:lnTo>
                  <a:lnTo>
                    <a:pt x="174" y="22"/>
                  </a:lnTo>
                  <a:lnTo>
                    <a:pt x="176" y="20"/>
                  </a:lnTo>
                  <a:lnTo>
                    <a:pt x="179" y="18"/>
                  </a:lnTo>
                  <a:lnTo>
                    <a:pt x="181" y="15"/>
                  </a:lnTo>
                  <a:lnTo>
                    <a:pt x="183" y="13"/>
                  </a:lnTo>
                  <a:lnTo>
                    <a:pt x="184" y="11"/>
                  </a:lnTo>
                  <a:lnTo>
                    <a:pt x="186" y="9"/>
                  </a:lnTo>
                  <a:lnTo>
                    <a:pt x="188" y="6"/>
                  </a:lnTo>
                  <a:lnTo>
                    <a:pt x="189" y="5"/>
                  </a:lnTo>
                  <a:lnTo>
                    <a:pt x="190" y="4"/>
                  </a:lnTo>
                  <a:lnTo>
                    <a:pt x="191" y="3"/>
                  </a:lnTo>
                  <a:lnTo>
                    <a:pt x="192" y="2"/>
                  </a:lnTo>
                  <a:lnTo>
                    <a:pt x="193" y="1"/>
                  </a:lnTo>
                  <a:lnTo>
                    <a:pt x="193" y="0"/>
                  </a:lnTo>
                  <a:lnTo>
                    <a:pt x="194" y="0"/>
                  </a:lnTo>
                </a:path>
              </a:pathLst>
            </a:custGeom>
            <a:solidFill>
              <a:srgbClr val="EFF7F7"/>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7" name="Freeform 29"/>
            <p:cNvSpPr>
              <a:spLocks/>
            </p:cNvSpPr>
            <p:nvPr/>
          </p:nvSpPr>
          <p:spPr bwMode="auto">
            <a:xfrm>
              <a:off x="4133" y="2651"/>
              <a:ext cx="709" cy="311"/>
            </a:xfrm>
            <a:custGeom>
              <a:avLst/>
              <a:gdLst>
                <a:gd name="T0" fmla="*/ 617 w 709"/>
                <a:gd name="T1" fmla="*/ 3 h 311"/>
                <a:gd name="T2" fmla="*/ 620 w 709"/>
                <a:gd name="T3" fmla="*/ 11 h 311"/>
                <a:gd name="T4" fmla="*/ 621 w 709"/>
                <a:gd name="T5" fmla="*/ 24 h 311"/>
                <a:gd name="T6" fmla="*/ 618 w 709"/>
                <a:gd name="T7" fmla="*/ 42 h 311"/>
                <a:gd name="T8" fmla="*/ 615 w 709"/>
                <a:gd name="T9" fmla="*/ 54 h 311"/>
                <a:gd name="T10" fmla="*/ 617 w 709"/>
                <a:gd name="T11" fmla="*/ 62 h 311"/>
                <a:gd name="T12" fmla="*/ 620 w 709"/>
                <a:gd name="T13" fmla="*/ 71 h 311"/>
                <a:gd name="T14" fmla="*/ 624 w 709"/>
                <a:gd name="T15" fmla="*/ 81 h 311"/>
                <a:gd name="T16" fmla="*/ 632 w 709"/>
                <a:gd name="T17" fmla="*/ 87 h 311"/>
                <a:gd name="T18" fmla="*/ 641 w 709"/>
                <a:gd name="T19" fmla="*/ 91 h 311"/>
                <a:gd name="T20" fmla="*/ 650 w 709"/>
                <a:gd name="T21" fmla="*/ 93 h 311"/>
                <a:gd name="T22" fmla="*/ 658 w 709"/>
                <a:gd name="T23" fmla="*/ 100 h 311"/>
                <a:gd name="T24" fmla="*/ 663 w 709"/>
                <a:gd name="T25" fmla="*/ 107 h 311"/>
                <a:gd name="T26" fmla="*/ 666 w 709"/>
                <a:gd name="T27" fmla="*/ 114 h 311"/>
                <a:gd name="T28" fmla="*/ 667 w 709"/>
                <a:gd name="T29" fmla="*/ 126 h 311"/>
                <a:gd name="T30" fmla="*/ 663 w 709"/>
                <a:gd name="T31" fmla="*/ 138 h 311"/>
                <a:gd name="T32" fmla="*/ 661 w 709"/>
                <a:gd name="T33" fmla="*/ 148 h 311"/>
                <a:gd name="T34" fmla="*/ 665 w 709"/>
                <a:gd name="T35" fmla="*/ 157 h 311"/>
                <a:gd name="T36" fmla="*/ 670 w 709"/>
                <a:gd name="T37" fmla="*/ 168 h 311"/>
                <a:gd name="T38" fmla="*/ 678 w 709"/>
                <a:gd name="T39" fmla="*/ 178 h 311"/>
                <a:gd name="T40" fmla="*/ 686 w 709"/>
                <a:gd name="T41" fmla="*/ 183 h 311"/>
                <a:gd name="T42" fmla="*/ 695 w 709"/>
                <a:gd name="T43" fmla="*/ 186 h 311"/>
                <a:gd name="T44" fmla="*/ 705 w 709"/>
                <a:gd name="T45" fmla="*/ 194 h 311"/>
                <a:gd name="T46" fmla="*/ 708 w 709"/>
                <a:gd name="T47" fmla="*/ 205 h 311"/>
                <a:gd name="T48" fmla="*/ 704 w 709"/>
                <a:gd name="T49" fmla="*/ 219 h 311"/>
                <a:gd name="T50" fmla="*/ 679 w 709"/>
                <a:gd name="T51" fmla="*/ 240 h 311"/>
                <a:gd name="T52" fmla="*/ 621 w 709"/>
                <a:gd name="T53" fmla="*/ 270 h 311"/>
                <a:gd name="T54" fmla="*/ 516 w 709"/>
                <a:gd name="T55" fmla="*/ 297 h 311"/>
                <a:gd name="T56" fmla="*/ 356 w 709"/>
                <a:gd name="T57" fmla="*/ 310 h 311"/>
                <a:gd name="T58" fmla="*/ 186 w 709"/>
                <a:gd name="T59" fmla="*/ 298 h 311"/>
                <a:gd name="T60" fmla="*/ 81 w 709"/>
                <a:gd name="T61" fmla="*/ 271 h 311"/>
                <a:gd name="T62" fmla="*/ 25 w 709"/>
                <a:gd name="T63" fmla="*/ 240 h 311"/>
                <a:gd name="T64" fmla="*/ 4 w 709"/>
                <a:gd name="T65" fmla="*/ 219 h 311"/>
                <a:gd name="T66" fmla="*/ 0 w 709"/>
                <a:gd name="T67" fmla="*/ 206 h 311"/>
                <a:gd name="T68" fmla="*/ 5 w 709"/>
                <a:gd name="T69" fmla="*/ 195 h 311"/>
                <a:gd name="T70" fmla="*/ 14 w 709"/>
                <a:gd name="T71" fmla="*/ 187 h 311"/>
                <a:gd name="T72" fmla="*/ 23 w 709"/>
                <a:gd name="T73" fmla="*/ 183 h 311"/>
                <a:gd name="T74" fmla="*/ 31 w 709"/>
                <a:gd name="T75" fmla="*/ 178 h 311"/>
                <a:gd name="T76" fmla="*/ 38 w 709"/>
                <a:gd name="T77" fmla="*/ 168 h 311"/>
                <a:gd name="T78" fmla="*/ 44 w 709"/>
                <a:gd name="T79" fmla="*/ 157 h 311"/>
                <a:gd name="T80" fmla="*/ 47 w 709"/>
                <a:gd name="T81" fmla="*/ 148 h 311"/>
                <a:gd name="T82" fmla="*/ 45 w 709"/>
                <a:gd name="T83" fmla="*/ 138 h 311"/>
                <a:gd name="T84" fmla="*/ 42 w 709"/>
                <a:gd name="T85" fmla="*/ 126 h 311"/>
                <a:gd name="T86" fmla="*/ 43 w 709"/>
                <a:gd name="T87" fmla="*/ 114 h 311"/>
                <a:gd name="T88" fmla="*/ 45 w 709"/>
                <a:gd name="T89" fmla="*/ 107 h 311"/>
                <a:gd name="T90" fmla="*/ 50 w 709"/>
                <a:gd name="T91" fmla="*/ 101 h 311"/>
                <a:gd name="T92" fmla="*/ 57 w 709"/>
                <a:gd name="T93" fmla="*/ 94 h 311"/>
                <a:gd name="T94" fmla="*/ 66 w 709"/>
                <a:gd name="T95" fmla="*/ 91 h 311"/>
                <a:gd name="T96" fmla="*/ 75 w 709"/>
                <a:gd name="T97" fmla="*/ 87 h 311"/>
                <a:gd name="T98" fmla="*/ 83 w 709"/>
                <a:gd name="T99" fmla="*/ 82 h 311"/>
                <a:gd name="T100" fmla="*/ 89 w 709"/>
                <a:gd name="T101" fmla="*/ 72 h 311"/>
                <a:gd name="T102" fmla="*/ 92 w 709"/>
                <a:gd name="T103" fmla="*/ 63 h 311"/>
                <a:gd name="T104" fmla="*/ 93 w 709"/>
                <a:gd name="T105" fmla="*/ 56 h 311"/>
                <a:gd name="T106" fmla="*/ 93 w 709"/>
                <a:gd name="T107" fmla="*/ 47 h 311"/>
                <a:gd name="T108" fmla="*/ 89 w 709"/>
                <a:gd name="T109" fmla="*/ 28 h 311"/>
                <a:gd name="T110" fmla="*/ 90 w 709"/>
                <a:gd name="T111" fmla="*/ 14 h 311"/>
                <a:gd name="T112" fmla="*/ 93 w 709"/>
                <a:gd name="T113" fmla="*/ 5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09" h="311">
                  <a:moveTo>
                    <a:pt x="146" y="25"/>
                  </a:moveTo>
                  <a:lnTo>
                    <a:pt x="283" y="58"/>
                  </a:lnTo>
                  <a:lnTo>
                    <a:pt x="438" y="56"/>
                  </a:lnTo>
                  <a:lnTo>
                    <a:pt x="614" y="2"/>
                  </a:lnTo>
                  <a:lnTo>
                    <a:pt x="615" y="2"/>
                  </a:lnTo>
                  <a:lnTo>
                    <a:pt x="615" y="3"/>
                  </a:lnTo>
                  <a:lnTo>
                    <a:pt x="617" y="3"/>
                  </a:lnTo>
                  <a:lnTo>
                    <a:pt x="617" y="5"/>
                  </a:lnTo>
                  <a:lnTo>
                    <a:pt x="618" y="6"/>
                  </a:lnTo>
                  <a:lnTo>
                    <a:pt x="618" y="7"/>
                  </a:lnTo>
                  <a:lnTo>
                    <a:pt x="619" y="8"/>
                  </a:lnTo>
                  <a:lnTo>
                    <a:pt x="619" y="9"/>
                  </a:lnTo>
                  <a:lnTo>
                    <a:pt x="619" y="10"/>
                  </a:lnTo>
                  <a:lnTo>
                    <a:pt x="620" y="11"/>
                  </a:lnTo>
                  <a:lnTo>
                    <a:pt x="620" y="14"/>
                  </a:lnTo>
                  <a:lnTo>
                    <a:pt x="620" y="15"/>
                  </a:lnTo>
                  <a:lnTo>
                    <a:pt x="621" y="16"/>
                  </a:lnTo>
                  <a:lnTo>
                    <a:pt x="621" y="18"/>
                  </a:lnTo>
                  <a:lnTo>
                    <a:pt x="621" y="20"/>
                  </a:lnTo>
                  <a:lnTo>
                    <a:pt x="621" y="21"/>
                  </a:lnTo>
                  <a:lnTo>
                    <a:pt x="621" y="24"/>
                  </a:lnTo>
                  <a:lnTo>
                    <a:pt x="621" y="26"/>
                  </a:lnTo>
                  <a:lnTo>
                    <a:pt x="621" y="28"/>
                  </a:lnTo>
                  <a:lnTo>
                    <a:pt x="620" y="30"/>
                  </a:lnTo>
                  <a:lnTo>
                    <a:pt x="620" y="34"/>
                  </a:lnTo>
                  <a:lnTo>
                    <a:pt x="620" y="36"/>
                  </a:lnTo>
                  <a:lnTo>
                    <a:pt x="619" y="38"/>
                  </a:lnTo>
                  <a:lnTo>
                    <a:pt x="618" y="42"/>
                  </a:lnTo>
                  <a:lnTo>
                    <a:pt x="617" y="45"/>
                  </a:lnTo>
                  <a:lnTo>
                    <a:pt x="615" y="48"/>
                  </a:lnTo>
                  <a:lnTo>
                    <a:pt x="614" y="51"/>
                  </a:lnTo>
                  <a:lnTo>
                    <a:pt x="614" y="52"/>
                  </a:lnTo>
                  <a:lnTo>
                    <a:pt x="614" y="53"/>
                  </a:lnTo>
                  <a:lnTo>
                    <a:pt x="614" y="54"/>
                  </a:lnTo>
                  <a:lnTo>
                    <a:pt x="615" y="54"/>
                  </a:lnTo>
                  <a:lnTo>
                    <a:pt x="615" y="55"/>
                  </a:lnTo>
                  <a:lnTo>
                    <a:pt x="615" y="56"/>
                  </a:lnTo>
                  <a:lnTo>
                    <a:pt x="615" y="57"/>
                  </a:lnTo>
                  <a:lnTo>
                    <a:pt x="615" y="58"/>
                  </a:lnTo>
                  <a:lnTo>
                    <a:pt x="615" y="59"/>
                  </a:lnTo>
                  <a:lnTo>
                    <a:pt x="617" y="61"/>
                  </a:lnTo>
                  <a:lnTo>
                    <a:pt x="617" y="62"/>
                  </a:lnTo>
                  <a:lnTo>
                    <a:pt x="617" y="63"/>
                  </a:lnTo>
                  <a:lnTo>
                    <a:pt x="618" y="64"/>
                  </a:lnTo>
                  <a:lnTo>
                    <a:pt x="618" y="66"/>
                  </a:lnTo>
                  <a:lnTo>
                    <a:pt x="618" y="67"/>
                  </a:lnTo>
                  <a:lnTo>
                    <a:pt x="619" y="68"/>
                  </a:lnTo>
                  <a:lnTo>
                    <a:pt x="619" y="70"/>
                  </a:lnTo>
                  <a:lnTo>
                    <a:pt x="620" y="71"/>
                  </a:lnTo>
                  <a:lnTo>
                    <a:pt x="620" y="72"/>
                  </a:lnTo>
                  <a:lnTo>
                    <a:pt x="621" y="73"/>
                  </a:lnTo>
                  <a:lnTo>
                    <a:pt x="622" y="75"/>
                  </a:lnTo>
                  <a:lnTo>
                    <a:pt x="622" y="76"/>
                  </a:lnTo>
                  <a:lnTo>
                    <a:pt x="623" y="77"/>
                  </a:lnTo>
                  <a:lnTo>
                    <a:pt x="624" y="80"/>
                  </a:lnTo>
                  <a:lnTo>
                    <a:pt x="624" y="81"/>
                  </a:lnTo>
                  <a:lnTo>
                    <a:pt x="625" y="82"/>
                  </a:lnTo>
                  <a:lnTo>
                    <a:pt x="627" y="83"/>
                  </a:lnTo>
                  <a:lnTo>
                    <a:pt x="628" y="84"/>
                  </a:lnTo>
                  <a:lnTo>
                    <a:pt x="629" y="85"/>
                  </a:lnTo>
                  <a:lnTo>
                    <a:pt x="630" y="86"/>
                  </a:lnTo>
                  <a:lnTo>
                    <a:pt x="631" y="86"/>
                  </a:lnTo>
                  <a:lnTo>
                    <a:pt x="632" y="87"/>
                  </a:lnTo>
                  <a:lnTo>
                    <a:pt x="633" y="87"/>
                  </a:lnTo>
                  <a:lnTo>
                    <a:pt x="634" y="89"/>
                  </a:lnTo>
                  <a:lnTo>
                    <a:pt x="636" y="89"/>
                  </a:lnTo>
                  <a:lnTo>
                    <a:pt x="637" y="90"/>
                  </a:lnTo>
                  <a:lnTo>
                    <a:pt x="639" y="90"/>
                  </a:lnTo>
                  <a:lnTo>
                    <a:pt x="640" y="90"/>
                  </a:lnTo>
                  <a:lnTo>
                    <a:pt x="641" y="91"/>
                  </a:lnTo>
                  <a:lnTo>
                    <a:pt x="642" y="91"/>
                  </a:lnTo>
                  <a:lnTo>
                    <a:pt x="643" y="91"/>
                  </a:lnTo>
                  <a:lnTo>
                    <a:pt x="644" y="92"/>
                  </a:lnTo>
                  <a:lnTo>
                    <a:pt x="646" y="92"/>
                  </a:lnTo>
                  <a:lnTo>
                    <a:pt x="648" y="92"/>
                  </a:lnTo>
                  <a:lnTo>
                    <a:pt x="649" y="93"/>
                  </a:lnTo>
                  <a:lnTo>
                    <a:pt x="650" y="93"/>
                  </a:lnTo>
                  <a:lnTo>
                    <a:pt x="651" y="94"/>
                  </a:lnTo>
                  <a:lnTo>
                    <a:pt x="652" y="94"/>
                  </a:lnTo>
                  <a:lnTo>
                    <a:pt x="653" y="95"/>
                  </a:lnTo>
                  <a:lnTo>
                    <a:pt x="655" y="96"/>
                  </a:lnTo>
                  <a:lnTo>
                    <a:pt x="656" y="98"/>
                  </a:lnTo>
                  <a:lnTo>
                    <a:pt x="657" y="99"/>
                  </a:lnTo>
                  <a:lnTo>
                    <a:pt x="658" y="100"/>
                  </a:lnTo>
                  <a:lnTo>
                    <a:pt x="659" y="101"/>
                  </a:lnTo>
                  <a:lnTo>
                    <a:pt x="660" y="102"/>
                  </a:lnTo>
                  <a:lnTo>
                    <a:pt x="661" y="103"/>
                  </a:lnTo>
                  <a:lnTo>
                    <a:pt x="661" y="104"/>
                  </a:lnTo>
                  <a:lnTo>
                    <a:pt x="662" y="104"/>
                  </a:lnTo>
                  <a:lnTo>
                    <a:pt x="662" y="105"/>
                  </a:lnTo>
                  <a:lnTo>
                    <a:pt x="663" y="107"/>
                  </a:lnTo>
                  <a:lnTo>
                    <a:pt x="663" y="108"/>
                  </a:lnTo>
                  <a:lnTo>
                    <a:pt x="665" y="109"/>
                  </a:lnTo>
                  <a:lnTo>
                    <a:pt x="665" y="110"/>
                  </a:lnTo>
                  <a:lnTo>
                    <a:pt x="665" y="111"/>
                  </a:lnTo>
                  <a:lnTo>
                    <a:pt x="666" y="112"/>
                  </a:lnTo>
                  <a:lnTo>
                    <a:pt x="666" y="113"/>
                  </a:lnTo>
                  <a:lnTo>
                    <a:pt x="666" y="114"/>
                  </a:lnTo>
                  <a:lnTo>
                    <a:pt x="666" y="117"/>
                  </a:lnTo>
                  <a:lnTo>
                    <a:pt x="667" y="118"/>
                  </a:lnTo>
                  <a:lnTo>
                    <a:pt x="667" y="119"/>
                  </a:lnTo>
                  <a:lnTo>
                    <a:pt x="667" y="121"/>
                  </a:lnTo>
                  <a:lnTo>
                    <a:pt x="667" y="122"/>
                  </a:lnTo>
                  <a:lnTo>
                    <a:pt x="667" y="123"/>
                  </a:lnTo>
                  <a:lnTo>
                    <a:pt x="667" y="126"/>
                  </a:lnTo>
                  <a:lnTo>
                    <a:pt x="667" y="127"/>
                  </a:lnTo>
                  <a:lnTo>
                    <a:pt x="666" y="129"/>
                  </a:lnTo>
                  <a:lnTo>
                    <a:pt x="666" y="131"/>
                  </a:lnTo>
                  <a:lnTo>
                    <a:pt x="666" y="132"/>
                  </a:lnTo>
                  <a:lnTo>
                    <a:pt x="665" y="135"/>
                  </a:lnTo>
                  <a:lnTo>
                    <a:pt x="665" y="136"/>
                  </a:lnTo>
                  <a:lnTo>
                    <a:pt x="663" y="138"/>
                  </a:lnTo>
                  <a:lnTo>
                    <a:pt x="662" y="140"/>
                  </a:lnTo>
                  <a:lnTo>
                    <a:pt x="661" y="141"/>
                  </a:lnTo>
                  <a:lnTo>
                    <a:pt x="660" y="143"/>
                  </a:lnTo>
                  <a:lnTo>
                    <a:pt x="660" y="145"/>
                  </a:lnTo>
                  <a:lnTo>
                    <a:pt x="661" y="146"/>
                  </a:lnTo>
                  <a:lnTo>
                    <a:pt x="661" y="147"/>
                  </a:lnTo>
                  <a:lnTo>
                    <a:pt x="661" y="148"/>
                  </a:lnTo>
                  <a:lnTo>
                    <a:pt x="662" y="149"/>
                  </a:lnTo>
                  <a:lnTo>
                    <a:pt x="662" y="150"/>
                  </a:lnTo>
                  <a:lnTo>
                    <a:pt x="662" y="151"/>
                  </a:lnTo>
                  <a:lnTo>
                    <a:pt x="663" y="152"/>
                  </a:lnTo>
                  <a:lnTo>
                    <a:pt x="663" y="155"/>
                  </a:lnTo>
                  <a:lnTo>
                    <a:pt x="665" y="156"/>
                  </a:lnTo>
                  <a:lnTo>
                    <a:pt x="665" y="157"/>
                  </a:lnTo>
                  <a:lnTo>
                    <a:pt x="666" y="159"/>
                  </a:lnTo>
                  <a:lnTo>
                    <a:pt x="667" y="160"/>
                  </a:lnTo>
                  <a:lnTo>
                    <a:pt x="667" y="163"/>
                  </a:lnTo>
                  <a:lnTo>
                    <a:pt x="668" y="164"/>
                  </a:lnTo>
                  <a:lnTo>
                    <a:pt x="669" y="165"/>
                  </a:lnTo>
                  <a:lnTo>
                    <a:pt x="670" y="167"/>
                  </a:lnTo>
                  <a:lnTo>
                    <a:pt x="670" y="168"/>
                  </a:lnTo>
                  <a:lnTo>
                    <a:pt x="671" y="170"/>
                  </a:lnTo>
                  <a:lnTo>
                    <a:pt x="672" y="172"/>
                  </a:lnTo>
                  <a:lnTo>
                    <a:pt x="674" y="173"/>
                  </a:lnTo>
                  <a:lnTo>
                    <a:pt x="675" y="174"/>
                  </a:lnTo>
                  <a:lnTo>
                    <a:pt x="676" y="176"/>
                  </a:lnTo>
                  <a:lnTo>
                    <a:pt x="677" y="177"/>
                  </a:lnTo>
                  <a:lnTo>
                    <a:pt x="678" y="178"/>
                  </a:lnTo>
                  <a:lnTo>
                    <a:pt x="679" y="179"/>
                  </a:lnTo>
                  <a:lnTo>
                    <a:pt x="680" y="180"/>
                  </a:lnTo>
                  <a:lnTo>
                    <a:pt x="683" y="180"/>
                  </a:lnTo>
                  <a:lnTo>
                    <a:pt x="683" y="182"/>
                  </a:lnTo>
                  <a:lnTo>
                    <a:pt x="684" y="182"/>
                  </a:lnTo>
                  <a:lnTo>
                    <a:pt x="685" y="182"/>
                  </a:lnTo>
                  <a:lnTo>
                    <a:pt x="686" y="183"/>
                  </a:lnTo>
                  <a:lnTo>
                    <a:pt x="687" y="183"/>
                  </a:lnTo>
                  <a:lnTo>
                    <a:pt x="688" y="183"/>
                  </a:lnTo>
                  <a:lnTo>
                    <a:pt x="689" y="184"/>
                  </a:lnTo>
                  <a:lnTo>
                    <a:pt x="691" y="184"/>
                  </a:lnTo>
                  <a:lnTo>
                    <a:pt x="693" y="185"/>
                  </a:lnTo>
                  <a:lnTo>
                    <a:pt x="694" y="185"/>
                  </a:lnTo>
                  <a:lnTo>
                    <a:pt x="695" y="186"/>
                  </a:lnTo>
                  <a:lnTo>
                    <a:pt x="697" y="187"/>
                  </a:lnTo>
                  <a:lnTo>
                    <a:pt x="698" y="188"/>
                  </a:lnTo>
                  <a:lnTo>
                    <a:pt x="699" y="188"/>
                  </a:lnTo>
                  <a:lnTo>
                    <a:pt x="700" y="189"/>
                  </a:lnTo>
                  <a:lnTo>
                    <a:pt x="703" y="191"/>
                  </a:lnTo>
                  <a:lnTo>
                    <a:pt x="704" y="193"/>
                  </a:lnTo>
                  <a:lnTo>
                    <a:pt x="705" y="194"/>
                  </a:lnTo>
                  <a:lnTo>
                    <a:pt x="706" y="195"/>
                  </a:lnTo>
                  <a:lnTo>
                    <a:pt x="706" y="196"/>
                  </a:lnTo>
                  <a:lnTo>
                    <a:pt x="707" y="198"/>
                  </a:lnTo>
                  <a:lnTo>
                    <a:pt x="708" y="200"/>
                  </a:lnTo>
                  <a:lnTo>
                    <a:pt x="708" y="202"/>
                  </a:lnTo>
                  <a:lnTo>
                    <a:pt x="708" y="203"/>
                  </a:lnTo>
                  <a:lnTo>
                    <a:pt x="708" y="205"/>
                  </a:lnTo>
                  <a:lnTo>
                    <a:pt x="708" y="207"/>
                  </a:lnTo>
                  <a:lnTo>
                    <a:pt x="708" y="210"/>
                  </a:lnTo>
                  <a:lnTo>
                    <a:pt x="708" y="212"/>
                  </a:lnTo>
                  <a:lnTo>
                    <a:pt x="707" y="214"/>
                  </a:lnTo>
                  <a:lnTo>
                    <a:pt x="706" y="215"/>
                  </a:lnTo>
                  <a:lnTo>
                    <a:pt x="705" y="216"/>
                  </a:lnTo>
                  <a:lnTo>
                    <a:pt x="704" y="219"/>
                  </a:lnTo>
                  <a:lnTo>
                    <a:pt x="703" y="221"/>
                  </a:lnTo>
                  <a:lnTo>
                    <a:pt x="699" y="223"/>
                  </a:lnTo>
                  <a:lnTo>
                    <a:pt x="697" y="225"/>
                  </a:lnTo>
                  <a:lnTo>
                    <a:pt x="694" y="229"/>
                  </a:lnTo>
                  <a:lnTo>
                    <a:pt x="689" y="232"/>
                  </a:lnTo>
                  <a:lnTo>
                    <a:pt x="685" y="236"/>
                  </a:lnTo>
                  <a:lnTo>
                    <a:pt x="679" y="240"/>
                  </a:lnTo>
                  <a:lnTo>
                    <a:pt x="674" y="244"/>
                  </a:lnTo>
                  <a:lnTo>
                    <a:pt x="667" y="248"/>
                  </a:lnTo>
                  <a:lnTo>
                    <a:pt x="659" y="252"/>
                  </a:lnTo>
                  <a:lnTo>
                    <a:pt x="650" y="257"/>
                  </a:lnTo>
                  <a:lnTo>
                    <a:pt x="641" y="261"/>
                  </a:lnTo>
                  <a:lnTo>
                    <a:pt x="631" y="266"/>
                  </a:lnTo>
                  <a:lnTo>
                    <a:pt x="621" y="270"/>
                  </a:lnTo>
                  <a:lnTo>
                    <a:pt x="609" y="275"/>
                  </a:lnTo>
                  <a:lnTo>
                    <a:pt x="595" y="279"/>
                  </a:lnTo>
                  <a:lnTo>
                    <a:pt x="582" y="282"/>
                  </a:lnTo>
                  <a:lnTo>
                    <a:pt x="567" y="287"/>
                  </a:lnTo>
                  <a:lnTo>
                    <a:pt x="552" y="290"/>
                  </a:lnTo>
                  <a:lnTo>
                    <a:pt x="535" y="295"/>
                  </a:lnTo>
                  <a:lnTo>
                    <a:pt x="516" y="297"/>
                  </a:lnTo>
                  <a:lnTo>
                    <a:pt x="497" y="300"/>
                  </a:lnTo>
                  <a:lnTo>
                    <a:pt x="477" y="303"/>
                  </a:lnTo>
                  <a:lnTo>
                    <a:pt x="455" y="306"/>
                  </a:lnTo>
                  <a:lnTo>
                    <a:pt x="432" y="307"/>
                  </a:lnTo>
                  <a:lnTo>
                    <a:pt x="409" y="308"/>
                  </a:lnTo>
                  <a:lnTo>
                    <a:pt x="383" y="309"/>
                  </a:lnTo>
                  <a:lnTo>
                    <a:pt x="356" y="310"/>
                  </a:lnTo>
                  <a:lnTo>
                    <a:pt x="327" y="309"/>
                  </a:lnTo>
                  <a:lnTo>
                    <a:pt x="300" y="309"/>
                  </a:lnTo>
                  <a:lnTo>
                    <a:pt x="274" y="307"/>
                  </a:lnTo>
                  <a:lnTo>
                    <a:pt x="250" y="306"/>
                  </a:lnTo>
                  <a:lnTo>
                    <a:pt x="227" y="304"/>
                  </a:lnTo>
                  <a:lnTo>
                    <a:pt x="206" y="301"/>
                  </a:lnTo>
                  <a:lnTo>
                    <a:pt x="186" y="298"/>
                  </a:lnTo>
                  <a:lnTo>
                    <a:pt x="168" y="295"/>
                  </a:lnTo>
                  <a:lnTo>
                    <a:pt x="150" y="291"/>
                  </a:lnTo>
                  <a:lnTo>
                    <a:pt x="135" y="288"/>
                  </a:lnTo>
                  <a:lnTo>
                    <a:pt x="119" y="284"/>
                  </a:lnTo>
                  <a:lnTo>
                    <a:pt x="105" y="279"/>
                  </a:lnTo>
                  <a:lnTo>
                    <a:pt x="93" y="276"/>
                  </a:lnTo>
                  <a:lnTo>
                    <a:pt x="81" y="271"/>
                  </a:lnTo>
                  <a:lnTo>
                    <a:pt x="71" y="267"/>
                  </a:lnTo>
                  <a:lnTo>
                    <a:pt x="61" y="262"/>
                  </a:lnTo>
                  <a:lnTo>
                    <a:pt x="52" y="258"/>
                  </a:lnTo>
                  <a:lnTo>
                    <a:pt x="44" y="253"/>
                  </a:lnTo>
                  <a:lnTo>
                    <a:pt x="37" y="249"/>
                  </a:lnTo>
                  <a:lnTo>
                    <a:pt x="31" y="244"/>
                  </a:lnTo>
                  <a:lnTo>
                    <a:pt x="25" y="240"/>
                  </a:lnTo>
                  <a:lnTo>
                    <a:pt x="20" y="236"/>
                  </a:lnTo>
                  <a:lnTo>
                    <a:pt x="16" y="232"/>
                  </a:lnTo>
                  <a:lnTo>
                    <a:pt x="13" y="229"/>
                  </a:lnTo>
                  <a:lnTo>
                    <a:pt x="9" y="225"/>
                  </a:lnTo>
                  <a:lnTo>
                    <a:pt x="7" y="223"/>
                  </a:lnTo>
                  <a:lnTo>
                    <a:pt x="6" y="221"/>
                  </a:lnTo>
                  <a:lnTo>
                    <a:pt x="4" y="219"/>
                  </a:lnTo>
                  <a:lnTo>
                    <a:pt x="3" y="216"/>
                  </a:lnTo>
                  <a:lnTo>
                    <a:pt x="3" y="215"/>
                  </a:lnTo>
                  <a:lnTo>
                    <a:pt x="1" y="214"/>
                  </a:lnTo>
                  <a:lnTo>
                    <a:pt x="1" y="212"/>
                  </a:lnTo>
                  <a:lnTo>
                    <a:pt x="0" y="210"/>
                  </a:lnTo>
                  <a:lnTo>
                    <a:pt x="0" y="208"/>
                  </a:lnTo>
                  <a:lnTo>
                    <a:pt x="0" y="206"/>
                  </a:lnTo>
                  <a:lnTo>
                    <a:pt x="0" y="204"/>
                  </a:lnTo>
                  <a:lnTo>
                    <a:pt x="0" y="203"/>
                  </a:lnTo>
                  <a:lnTo>
                    <a:pt x="1" y="201"/>
                  </a:lnTo>
                  <a:lnTo>
                    <a:pt x="1" y="200"/>
                  </a:lnTo>
                  <a:lnTo>
                    <a:pt x="3" y="197"/>
                  </a:lnTo>
                  <a:lnTo>
                    <a:pt x="4" y="196"/>
                  </a:lnTo>
                  <a:lnTo>
                    <a:pt x="5" y="195"/>
                  </a:lnTo>
                  <a:lnTo>
                    <a:pt x="6" y="194"/>
                  </a:lnTo>
                  <a:lnTo>
                    <a:pt x="7" y="192"/>
                  </a:lnTo>
                  <a:lnTo>
                    <a:pt x="8" y="191"/>
                  </a:lnTo>
                  <a:lnTo>
                    <a:pt x="9" y="189"/>
                  </a:lnTo>
                  <a:lnTo>
                    <a:pt x="12" y="188"/>
                  </a:lnTo>
                  <a:lnTo>
                    <a:pt x="13" y="188"/>
                  </a:lnTo>
                  <a:lnTo>
                    <a:pt x="14" y="187"/>
                  </a:lnTo>
                  <a:lnTo>
                    <a:pt x="15" y="186"/>
                  </a:lnTo>
                  <a:lnTo>
                    <a:pt x="16" y="185"/>
                  </a:lnTo>
                  <a:lnTo>
                    <a:pt x="18" y="185"/>
                  </a:lnTo>
                  <a:lnTo>
                    <a:pt x="19" y="184"/>
                  </a:lnTo>
                  <a:lnTo>
                    <a:pt x="20" y="184"/>
                  </a:lnTo>
                  <a:lnTo>
                    <a:pt x="22" y="183"/>
                  </a:lnTo>
                  <a:lnTo>
                    <a:pt x="23" y="183"/>
                  </a:lnTo>
                  <a:lnTo>
                    <a:pt x="24" y="182"/>
                  </a:lnTo>
                  <a:lnTo>
                    <a:pt x="25" y="182"/>
                  </a:lnTo>
                  <a:lnTo>
                    <a:pt x="26" y="182"/>
                  </a:lnTo>
                  <a:lnTo>
                    <a:pt x="27" y="180"/>
                  </a:lnTo>
                  <a:lnTo>
                    <a:pt x="28" y="180"/>
                  </a:lnTo>
                  <a:lnTo>
                    <a:pt x="29" y="179"/>
                  </a:lnTo>
                  <a:lnTo>
                    <a:pt x="31" y="178"/>
                  </a:lnTo>
                  <a:lnTo>
                    <a:pt x="32" y="177"/>
                  </a:lnTo>
                  <a:lnTo>
                    <a:pt x="33" y="176"/>
                  </a:lnTo>
                  <a:lnTo>
                    <a:pt x="34" y="174"/>
                  </a:lnTo>
                  <a:lnTo>
                    <a:pt x="35" y="173"/>
                  </a:lnTo>
                  <a:lnTo>
                    <a:pt x="36" y="172"/>
                  </a:lnTo>
                  <a:lnTo>
                    <a:pt x="37" y="170"/>
                  </a:lnTo>
                  <a:lnTo>
                    <a:pt x="38" y="168"/>
                  </a:lnTo>
                  <a:lnTo>
                    <a:pt x="40" y="167"/>
                  </a:lnTo>
                  <a:lnTo>
                    <a:pt x="40" y="165"/>
                  </a:lnTo>
                  <a:lnTo>
                    <a:pt x="41" y="164"/>
                  </a:lnTo>
                  <a:lnTo>
                    <a:pt x="42" y="163"/>
                  </a:lnTo>
                  <a:lnTo>
                    <a:pt x="43" y="160"/>
                  </a:lnTo>
                  <a:lnTo>
                    <a:pt x="43" y="159"/>
                  </a:lnTo>
                  <a:lnTo>
                    <a:pt x="44" y="157"/>
                  </a:lnTo>
                  <a:lnTo>
                    <a:pt x="44" y="156"/>
                  </a:lnTo>
                  <a:lnTo>
                    <a:pt x="45" y="155"/>
                  </a:lnTo>
                  <a:lnTo>
                    <a:pt x="45" y="152"/>
                  </a:lnTo>
                  <a:lnTo>
                    <a:pt x="46" y="151"/>
                  </a:lnTo>
                  <a:lnTo>
                    <a:pt x="46" y="150"/>
                  </a:lnTo>
                  <a:lnTo>
                    <a:pt x="47" y="149"/>
                  </a:lnTo>
                  <a:lnTo>
                    <a:pt x="47" y="148"/>
                  </a:lnTo>
                  <a:lnTo>
                    <a:pt x="47" y="147"/>
                  </a:lnTo>
                  <a:lnTo>
                    <a:pt x="48" y="146"/>
                  </a:lnTo>
                  <a:lnTo>
                    <a:pt x="48" y="145"/>
                  </a:lnTo>
                  <a:lnTo>
                    <a:pt x="48" y="143"/>
                  </a:lnTo>
                  <a:lnTo>
                    <a:pt x="47" y="141"/>
                  </a:lnTo>
                  <a:lnTo>
                    <a:pt x="46" y="140"/>
                  </a:lnTo>
                  <a:lnTo>
                    <a:pt x="45" y="138"/>
                  </a:lnTo>
                  <a:lnTo>
                    <a:pt x="45" y="136"/>
                  </a:lnTo>
                  <a:lnTo>
                    <a:pt x="44" y="135"/>
                  </a:lnTo>
                  <a:lnTo>
                    <a:pt x="43" y="132"/>
                  </a:lnTo>
                  <a:lnTo>
                    <a:pt x="43" y="131"/>
                  </a:lnTo>
                  <a:lnTo>
                    <a:pt x="43" y="129"/>
                  </a:lnTo>
                  <a:lnTo>
                    <a:pt x="43" y="127"/>
                  </a:lnTo>
                  <a:lnTo>
                    <a:pt x="42" y="126"/>
                  </a:lnTo>
                  <a:lnTo>
                    <a:pt x="42" y="123"/>
                  </a:lnTo>
                  <a:lnTo>
                    <a:pt x="42" y="122"/>
                  </a:lnTo>
                  <a:lnTo>
                    <a:pt x="42" y="121"/>
                  </a:lnTo>
                  <a:lnTo>
                    <a:pt x="42" y="119"/>
                  </a:lnTo>
                  <a:lnTo>
                    <a:pt x="43" y="118"/>
                  </a:lnTo>
                  <a:lnTo>
                    <a:pt x="43" y="117"/>
                  </a:lnTo>
                  <a:lnTo>
                    <a:pt x="43" y="114"/>
                  </a:lnTo>
                  <a:lnTo>
                    <a:pt x="43" y="113"/>
                  </a:lnTo>
                  <a:lnTo>
                    <a:pt x="44" y="112"/>
                  </a:lnTo>
                  <a:lnTo>
                    <a:pt x="44" y="111"/>
                  </a:lnTo>
                  <a:lnTo>
                    <a:pt x="44" y="110"/>
                  </a:lnTo>
                  <a:lnTo>
                    <a:pt x="45" y="109"/>
                  </a:lnTo>
                  <a:lnTo>
                    <a:pt x="45" y="108"/>
                  </a:lnTo>
                  <a:lnTo>
                    <a:pt x="45" y="107"/>
                  </a:lnTo>
                  <a:lnTo>
                    <a:pt x="46" y="107"/>
                  </a:lnTo>
                  <a:lnTo>
                    <a:pt x="46" y="105"/>
                  </a:lnTo>
                  <a:lnTo>
                    <a:pt x="46" y="104"/>
                  </a:lnTo>
                  <a:lnTo>
                    <a:pt x="47" y="104"/>
                  </a:lnTo>
                  <a:lnTo>
                    <a:pt x="47" y="103"/>
                  </a:lnTo>
                  <a:lnTo>
                    <a:pt x="48" y="102"/>
                  </a:lnTo>
                  <a:lnTo>
                    <a:pt x="50" y="101"/>
                  </a:lnTo>
                  <a:lnTo>
                    <a:pt x="51" y="100"/>
                  </a:lnTo>
                  <a:lnTo>
                    <a:pt x="52" y="99"/>
                  </a:lnTo>
                  <a:lnTo>
                    <a:pt x="53" y="98"/>
                  </a:lnTo>
                  <a:lnTo>
                    <a:pt x="54" y="96"/>
                  </a:lnTo>
                  <a:lnTo>
                    <a:pt x="55" y="95"/>
                  </a:lnTo>
                  <a:lnTo>
                    <a:pt x="56" y="94"/>
                  </a:lnTo>
                  <a:lnTo>
                    <a:pt x="57" y="94"/>
                  </a:lnTo>
                  <a:lnTo>
                    <a:pt x="59" y="93"/>
                  </a:lnTo>
                  <a:lnTo>
                    <a:pt x="60" y="93"/>
                  </a:lnTo>
                  <a:lnTo>
                    <a:pt x="62" y="92"/>
                  </a:lnTo>
                  <a:lnTo>
                    <a:pt x="63" y="92"/>
                  </a:lnTo>
                  <a:lnTo>
                    <a:pt x="64" y="92"/>
                  </a:lnTo>
                  <a:lnTo>
                    <a:pt x="65" y="91"/>
                  </a:lnTo>
                  <a:lnTo>
                    <a:pt x="66" y="91"/>
                  </a:lnTo>
                  <a:lnTo>
                    <a:pt x="67" y="91"/>
                  </a:lnTo>
                  <a:lnTo>
                    <a:pt x="69" y="90"/>
                  </a:lnTo>
                  <a:lnTo>
                    <a:pt x="71" y="90"/>
                  </a:lnTo>
                  <a:lnTo>
                    <a:pt x="72" y="90"/>
                  </a:lnTo>
                  <a:lnTo>
                    <a:pt x="73" y="89"/>
                  </a:lnTo>
                  <a:lnTo>
                    <a:pt x="74" y="89"/>
                  </a:lnTo>
                  <a:lnTo>
                    <a:pt x="75" y="87"/>
                  </a:lnTo>
                  <a:lnTo>
                    <a:pt x="76" y="87"/>
                  </a:lnTo>
                  <a:lnTo>
                    <a:pt x="78" y="86"/>
                  </a:lnTo>
                  <a:lnTo>
                    <a:pt x="79" y="86"/>
                  </a:lnTo>
                  <a:lnTo>
                    <a:pt x="80" y="85"/>
                  </a:lnTo>
                  <a:lnTo>
                    <a:pt x="81" y="84"/>
                  </a:lnTo>
                  <a:lnTo>
                    <a:pt x="82" y="83"/>
                  </a:lnTo>
                  <a:lnTo>
                    <a:pt x="83" y="82"/>
                  </a:lnTo>
                  <a:lnTo>
                    <a:pt x="84" y="81"/>
                  </a:lnTo>
                  <a:lnTo>
                    <a:pt x="84" y="80"/>
                  </a:lnTo>
                  <a:lnTo>
                    <a:pt x="85" y="77"/>
                  </a:lnTo>
                  <a:lnTo>
                    <a:pt x="86" y="76"/>
                  </a:lnTo>
                  <a:lnTo>
                    <a:pt x="88" y="75"/>
                  </a:lnTo>
                  <a:lnTo>
                    <a:pt x="88" y="73"/>
                  </a:lnTo>
                  <a:lnTo>
                    <a:pt x="89" y="72"/>
                  </a:lnTo>
                  <a:lnTo>
                    <a:pt x="89" y="71"/>
                  </a:lnTo>
                  <a:lnTo>
                    <a:pt x="90" y="70"/>
                  </a:lnTo>
                  <a:lnTo>
                    <a:pt x="90" y="68"/>
                  </a:lnTo>
                  <a:lnTo>
                    <a:pt x="91" y="67"/>
                  </a:lnTo>
                  <a:lnTo>
                    <a:pt x="91" y="66"/>
                  </a:lnTo>
                  <a:lnTo>
                    <a:pt x="92" y="64"/>
                  </a:lnTo>
                  <a:lnTo>
                    <a:pt x="92" y="63"/>
                  </a:lnTo>
                  <a:lnTo>
                    <a:pt x="92" y="62"/>
                  </a:lnTo>
                  <a:lnTo>
                    <a:pt x="92" y="61"/>
                  </a:lnTo>
                  <a:lnTo>
                    <a:pt x="93" y="61"/>
                  </a:lnTo>
                  <a:lnTo>
                    <a:pt x="93" y="59"/>
                  </a:lnTo>
                  <a:lnTo>
                    <a:pt x="93" y="58"/>
                  </a:lnTo>
                  <a:lnTo>
                    <a:pt x="93" y="57"/>
                  </a:lnTo>
                  <a:lnTo>
                    <a:pt x="93" y="56"/>
                  </a:lnTo>
                  <a:lnTo>
                    <a:pt x="94" y="56"/>
                  </a:lnTo>
                  <a:lnTo>
                    <a:pt x="94" y="55"/>
                  </a:lnTo>
                  <a:lnTo>
                    <a:pt x="94" y="54"/>
                  </a:lnTo>
                  <a:lnTo>
                    <a:pt x="94" y="53"/>
                  </a:lnTo>
                  <a:lnTo>
                    <a:pt x="94" y="52"/>
                  </a:lnTo>
                  <a:lnTo>
                    <a:pt x="94" y="51"/>
                  </a:lnTo>
                  <a:lnTo>
                    <a:pt x="93" y="47"/>
                  </a:lnTo>
                  <a:lnTo>
                    <a:pt x="92" y="45"/>
                  </a:lnTo>
                  <a:lnTo>
                    <a:pt x="91" y="42"/>
                  </a:lnTo>
                  <a:lnTo>
                    <a:pt x="90" y="38"/>
                  </a:lnTo>
                  <a:lnTo>
                    <a:pt x="90" y="36"/>
                  </a:lnTo>
                  <a:lnTo>
                    <a:pt x="89" y="33"/>
                  </a:lnTo>
                  <a:lnTo>
                    <a:pt x="89" y="30"/>
                  </a:lnTo>
                  <a:lnTo>
                    <a:pt x="89" y="28"/>
                  </a:lnTo>
                  <a:lnTo>
                    <a:pt x="89" y="26"/>
                  </a:lnTo>
                  <a:lnTo>
                    <a:pt x="89" y="24"/>
                  </a:lnTo>
                  <a:lnTo>
                    <a:pt x="89" y="21"/>
                  </a:lnTo>
                  <a:lnTo>
                    <a:pt x="89" y="19"/>
                  </a:lnTo>
                  <a:lnTo>
                    <a:pt x="89" y="17"/>
                  </a:lnTo>
                  <a:lnTo>
                    <a:pt x="90" y="16"/>
                  </a:lnTo>
                  <a:lnTo>
                    <a:pt x="90" y="14"/>
                  </a:lnTo>
                  <a:lnTo>
                    <a:pt x="90" y="12"/>
                  </a:lnTo>
                  <a:lnTo>
                    <a:pt x="91" y="10"/>
                  </a:lnTo>
                  <a:lnTo>
                    <a:pt x="91" y="9"/>
                  </a:lnTo>
                  <a:lnTo>
                    <a:pt x="91" y="8"/>
                  </a:lnTo>
                  <a:lnTo>
                    <a:pt x="92" y="7"/>
                  </a:lnTo>
                  <a:lnTo>
                    <a:pt x="92" y="6"/>
                  </a:lnTo>
                  <a:lnTo>
                    <a:pt x="93" y="5"/>
                  </a:lnTo>
                  <a:lnTo>
                    <a:pt x="93" y="3"/>
                  </a:lnTo>
                  <a:lnTo>
                    <a:pt x="94" y="3"/>
                  </a:lnTo>
                  <a:lnTo>
                    <a:pt x="94" y="2"/>
                  </a:lnTo>
                  <a:lnTo>
                    <a:pt x="95" y="1"/>
                  </a:lnTo>
                  <a:lnTo>
                    <a:pt x="97" y="0"/>
                  </a:lnTo>
                  <a:lnTo>
                    <a:pt x="146" y="25"/>
                  </a:lnTo>
                </a:path>
              </a:pathLst>
            </a:custGeom>
            <a:solidFill>
              <a:srgbClr val="653F2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8" name="Freeform 30"/>
            <p:cNvSpPr>
              <a:spLocks/>
            </p:cNvSpPr>
            <p:nvPr/>
          </p:nvSpPr>
          <p:spPr bwMode="auto">
            <a:xfrm>
              <a:off x="4133" y="2651"/>
              <a:ext cx="709" cy="311"/>
            </a:xfrm>
            <a:custGeom>
              <a:avLst/>
              <a:gdLst>
                <a:gd name="T0" fmla="*/ 617 w 709"/>
                <a:gd name="T1" fmla="*/ 3 h 311"/>
                <a:gd name="T2" fmla="*/ 620 w 709"/>
                <a:gd name="T3" fmla="*/ 11 h 311"/>
                <a:gd name="T4" fmla="*/ 621 w 709"/>
                <a:gd name="T5" fmla="*/ 24 h 311"/>
                <a:gd name="T6" fmla="*/ 618 w 709"/>
                <a:gd name="T7" fmla="*/ 42 h 311"/>
                <a:gd name="T8" fmla="*/ 615 w 709"/>
                <a:gd name="T9" fmla="*/ 54 h 311"/>
                <a:gd name="T10" fmla="*/ 617 w 709"/>
                <a:gd name="T11" fmla="*/ 62 h 311"/>
                <a:gd name="T12" fmla="*/ 620 w 709"/>
                <a:gd name="T13" fmla="*/ 71 h 311"/>
                <a:gd name="T14" fmla="*/ 624 w 709"/>
                <a:gd name="T15" fmla="*/ 81 h 311"/>
                <a:gd name="T16" fmla="*/ 632 w 709"/>
                <a:gd name="T17" fmla="*/ 87 h 311"/>
                <a:gd name="T18" fmla="*/ 641 w 709"/>
                <a:gd name="T19" fmla="*/ 91 h 311"/>
                <a:gd name="T20" fmla="*/ 650 w 709"/>
                <a:gd name="T21" fmla="*/ 93 h 311"/>
                <a:gd name="T22" fmla="*/ 658 w 709"/>
                <a:gd name="T23" fmla="*/ 100 h 311"/>
                <a:gd name="T24" fmla="*/ 663 w 709"/>
                <a:gd name="T25" fmla="*/ 107 h 311"/>
                <a:gd name="T26" fmla="*/ 666 w 709"/>
                <a:gd name="T27" fmla="*/ 114 h 311"/>
                <a:gd name="T28" fmla="*/ 667 w 709"/>
                <a:gd name="T29" fmla="*/ 126 h 311"/>
                <a:gd name="T30" fmla="*/ 663 w 709"/>
                <a:gd name="T31" fmla="*/ 138 h 311"/>
                <a:gd name="T32" fmla="*/ 661 w 709"/>
                <a:gd name="T33" fmla="*/ 148 h 311"/>
                <a:gd name="T34" fmla="*/ 665 w 709"/>
                <a:gd name="T35" fmla="*/ 157 h 311"/>
                <a:gd name="T36" fmla="*/ 670 w 709"/>
                <a:gd name="T37" fmla="*/ 168 h 311"/>
                <a:gd name="T38" fmla="*/ 678 w 709"/>
                <a:gd name="T39" fmla="*/ 178 h 311"/>
                <a:gd name="T40" fmla="*/ 686 w 709"/>
                <a:gd name="T41" fmla="*/ 183 h 311"/>
                <a:gd name="T42" fmla="*/ 695 w 709"/>
                <a:gd name="T43" fmla="*/ 186 h 311"/>
                <a:gd name="T44" fmla="*/ 705 w 709"/>
                <a:gd name="T45" fmla="*/ 194 h 311"/>
                <a:gd name="T46" fmla="*/ 708 w 709"/>
                <a:gd name="T47" fmla="*/ 205 h 311"/>
                <a:gd name="T48" fmla="*/ 704 w 709"/>
                <a:gd name="T49" fmla="*/ 219 h 311"/>
                <a:gd name="T50" fmla="*/ 679 w 709"/>
                <a:gd name="T51" fmla="*/ 240 h 311"/>
                <a:gd name="T52" fmla="*/ 621 w 709"/>
                <a:gd name="T53" fmla="*/ 270 h 311"/>
                <a:gd name="T54" fmla="*/ 516 w 709"/>
                <a:gd name="T55" fmla="*/ 297 h 311"/>
                <a:gd name="T56" fmla="*/ 356 w 709"/>
                <a:gd name="T57" fmla="*/ 310 h 311"/>
                <a:gd name="T58" fmla="*/ 186 w 709"/>
                <a:gd name="T59" fmla="*/ 298 h 311"/>
                <a:gd name="T60" fmla="*/ 81 w 709"/>
                <a:gd name="T61" fmla="*/ 271 h 311"/>
                <a:gd name="T62" fmla="*/ 25 w 709"/>
                <a:gd name="T63" fmla="*/ 240 h 311"/>
                <a:gd name="T64" fmla="*/ 4 w 709"/>
                <a:gd name="T65" fmla="*/ 219 h 311"/>
                <a:gd name="T66" fmla="*/ 0 w 709"/>
                <a:gd name="T67" fmla="*/ 206 h 311"/>
                <a:gd name="T68" fmla="*/ 5 w 709"/>
                <a:gd name="T69" fmla="*/ 195 h 311"/>
                <a:gd name="T70" fmla="*/ 14 w 709"/>
                <a:gd name="T71" fmla="*/ 187 h 311"/>
                <a:gd name="T72" fmla="*/ 23 w 709"/>
                <a:gd name="T73" fmla="*/ 183 h 311"/>
                <a:gd name="T74" fmla="*/ 31 w 709"/>
                <a:gd name="T75" fmla="*/ 178 h 311"/>
                <a:gd name="T76" fmla="*/ 38 w 709"/>
                <a:gd name="T77" fmla="*/ 168 h 311"/>
                <a:gd name="T78" fmla="*/ 44 w 709"/>
                <a:gd name="T79" fmla="*/ 157 h 311"/>
                <a:gd name="T80" fmla="*/ 47 w 709"/>
                <a:gd name="T81" fmla="*/ 148 h 311"/>
                <a:gd name="T82" fmla="*/ 45 w 709"/>
                <a:gd name="T83" fmla="*/ 138 h 311"/>
                <a:gd name="T84" fmla="*/ 42 w 709"/>
                <a:gd name="T85" fmla="*/ 126 h 311"/>
                <a:gd name="T86" fmla="*/ 43 w 709"/>
                <a:gd name="T87" fmla="*/ 114 h 311"/>
                <a:gd name="T88" fmla="*/ 45 w 709"/>
                <a:gd name="T89" fmla="*/ 107 h 311"/>
                <a:gd name="T90" fmla="*/ 50 w 709"/>
                <a:gd name="T91" fmla="*/ 101 h 311"/>
                <a:gd name="T92" fmla="*/ 57 w 709"/>
                <a:gd name="T93" fmla="*/ 94 h 311"/>
                <a:gd name="T94" fmla="*/ 66 w 709"/>
                <a:gd name="T95" fmla="*/ 91 h 311"/>
                <a:gd name="T96" fmla="*/ 75 w 709"/>
                <a:gd name="T97" fmla="*/ 87 h 311"/>
                <a:gd name="T98" fmla="*/ 83 w 709"/>
                <a:gd name="T99" fmla="*/ 82 h 311"/>
                <a:gd name="T100" fmla="*/ 89 w 709"/>
                <a:gd name="T101" fmla="*/ 72 h 311"/>
                <a:gd name="T102" fmla="*/ 92 w 709"/>
                <a:gd name="T103" fmla="*/ 63 h 311"/>
                <a:gd name="T104" fmla="*/ 94 w 709"/>
                <a:gd name="T105" fmla="*/ 56 h 311"/>
                <a:gd name="T106" fmla="*/ 92 w 709"/>
                <a:gd name="T107" fmla="*/ 45 h 311"/>
                <a:gd name="T108" fmla="*/ 89 w 709"/>
                <a:gd name="T109" fmla="*/ 26 h 311"/>
                <a:gd name="T110" fmla="*/ 90 w 709"/>
                <a:gd name="T111" fmla="*/ 12 h 311"/>
                <a:gd name="T112" fmla="*/ 93 w 709"/>
                <a:gd name="T113" fmla="*/ 3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09" h="311">
                  <a:moveTo>
                    <a:pt x="146" y="25"/>
                  </a:moveTo>
                  <a:lnTo>
                    <a:pt x="283" y="58"/>
                  </a:lnTo>
                  <a:lnTo>
                    <a:pt x="438" y="56"/>
                  </a:lnTo>
                  <a:lnTo>
                    <a:pt x="614" y="2"/>
                  </a:lnTo>
                  <a:lnTo>
                    <a:pt x="615" y="2"/>
                  </a:lnTo>
                  <a:lnTo>
                    <a:pt x="615" y="3"/>
                  </a:lnTo>
                  <a:lnTo>
                    <a:pt x="617" y="3"/>
                  </a:lnTo>
                  <a:lnTo>
                    <a:pt x="617" y="5"/>
                  </a:lnTo>
                  <a:lnTo>
                    <a:pt x="618" y="6"/>
                  </a:lnTo>
                  <a:lnTo>
                    <a:pt x="618" y="7"/>
                  </a:lnTo>
                  <a:lnTo>
                    <a:pt x="619" y="8"/>
                  </a:lnTo>
                  <a:lnTo>
                    <a:pt x="619" y="9"/>
                  </a:lnTo>
                  <a:lnTo>
                    <a:pt x="619" y="10"/>
                  </a:lnTo>
                  <a:lnTo>
                    <a:pt x="620" y="11"/>
                  </a:lnTo>
                  <a:lnTo>
                    <a:pt x="620" y="14"/>
                  </a:lnTo>
                  <a:lnTo>
                    <a:pt x="620" y="15"/>
                  </a:lnTo>
                  <a:lnTo>
                    <a:pt x="621" y="16"/>
                  </a:lnTo>
                  <a:lnTo>
                    <a:pt x="621" y="18"/>
                  </a:lnTo>
                  <a:lnTo>
                    <a:pt x="621" y="20"/>
                  </a:lnTo>
                  <a:lnTo>
                    <a:pt x="621" y="21"/>
                  </a:lnTo>
                  <a:lnTo>
                    <a:pt x="621" y="24"/>
                  </a:lnTo>
                  <a:lnTo>
                    <a:pt x="621" y="26"/>
                  </a:lnTo>
                  <a:lnTo>
                    <a:pt x="621" y="28"/>
                  </a:lnTo>
                  <a:lnTo>
                    <a:pt x="620" y="30"/>
                  </a:lnTo>
                  <a:lnTo>
                    <a:pt x="620" y="34"/>
                  </a:lnTo>
                  <a:lnTo>
                    <a:pt x="620" y="36"/>
                  </a:lnTo>
                  <a:lnTo>
                    <a:pt x="619" y="38"/>
                  </a:lnTo>
                  <a:lnTo>
                    <a:pt x="618" y="42"/>
                  </a:lnTo>
                  <a:lnTo>
                    <a:pt x="617" y="45"/>
                  </a:lnTo>
                  <a:lnTo>
                    <a:pt x="615" y="48"/>
                  </a:lnTo>
                  <a:lnTo>
                    <a:pt x="614" y="51"/>
                  </a:lnTo>
                  <a:lnTo>
                    <a:pt x="614" y="52"/>
                  </a:lnTo>
                  <a:lnTo>
                    <a:pt x="614" y="53"/>
                  </a:lnTo>
                  <a:lnTo>
                    <a:pt x="614" y="54"/>
                  </a:lnTo>
                  <a:lnTo>
                    <a:pt x="615" y="54"/>
                  </a:lnTo>
                  <a:lnTo>
                    <a:pt x="615" y="55"/>
                  </a:lnTo>
                  <a:lnTo>
                    <a:pt x="615" y="56"/>
                  </a:lnTo>
                  <a:lnTo>
                    <a:pt x="615" y="57"/>
                  </a:lnTo>
                  <a:lnTo>
                    <a:pt x="615" y="58"/>
                  </a:lnTo>
                  <a:lnTo>
                    <a:pt x="615" y="59"/>
                  </a:lnTo>
                  <a:lnTo>
                    <a:pt x="617" y="61"/>
                  </a:lnTo>
                  <a:lnTo>
                    <a:pt x="617" y="62"/>
                  </a:lnTo>
                  <a:lnTo>
                    <a:pt x="617" y="63"/>
                  </a:lnTo>
                  <a:lnTo>
                    <a:pt x="618" y="64"/>
                  </a:lnTo>
                  <a:lnTo>
                    <a:pt x="618" y="66"/>
                  </a:lnTo>
                  <a:lnTo>
                    <a:pt x="618" y="67"/>
                  </a:lnTo>
                  <a:lnTo>
                    <a:pt x="619" y="68"/>
                  </a:lnTo>
                  <a:lnTo>
                    <a:pt x="619" y="70"/>
                  </a:lnTo>
                  <a:lnTo>
                    <a:pt x="620" y="71"/>
                  </a:lnTo>
                  <a:lnTo>
                    <a:pt x="620" y="72"/>
                  </a:lnTo>
                  <a:lnTo>
                    <a:pt x="621" y="73"/>
                  </a:lnTo>
                  <a:lnTo>
                    <a:pt x="622" y="75"/>
                  </a:lnTo>
                  <a:lnTo>
                    <a:pt x="622" y="76"/>
                  </a:lnTo>
                  <a:lnTo>
                    <a:pt x="623" y="77"/>
                  </a:lnTo>
                  <a:lnTo>
                    <a:pt x="624" y="80"/>
                  </a:lnTo>
                  <a:lnTo>
                    <a:pt x="624" y="81"/>
                  </a:lnTo>
                  <a:lnTo>
                    <a:pt x="625" y="82"/>
                  </a:lnTo>
                  <a:lnTo>
                    <a:pt x="627" y="83"/>
                  </a:lnTo>
                  <a:lnTo>
                    <a:pt x="628" y="84"/>
                  </a:lnTo>
                  <a:lnTo>
                    <a:pt x="629" y="85"/>
                  </a:lnTo>
                  <a:lnTo>
                    <a:pt x="630" y="86"/>
                  </a:lnTo>
                  <a:lnTo>
                    <a:pt x="631" y="86"/>
                  </a:lnTo>
                  <a:lnTo>
                    <a:pt x="632" y="87"/>
                  </a:lnTo>
                  <a:lnTo>
                    <a:pt x="633" y="87"/>
                  </a:lnTo>
                  <a:lnTo>
                    <a:pt x="634" y="89"/>
                  </a:lnTo>
                  <a:lnTo>
                    <a:pt x="636" y="89"/>
                  </a:lnTo>
                  <a:lnTo>
                    <a:pt x="637" y="90"/>
                  </a:lnTo>
                  <a:lnTo>
                    <a:pt x="639" y="90"/>
                  </a:lnTo>
                  <a:lnTo>
                    <a:pt x="640" y="90"/>
                  </a:lnTo>
                  <a:lnTo>
                    <a:pt x="641" y="91"/>
                  </a:lnTo>
                  <a:lnTo>
                    <a:pt x="642" y="91"/>
                  </a:lnTo>
                  <a:lnTo>
                    <a:pt x="643" y="91"/>
                  </a:lnTo>
                  <a:lnTo>
                    <a:pt x="644" y="92"/>
                  </a:lnTo>
                  <a:lnTo>
                    <a:pt x="646" y="92"/>
                  </a:lnTo>
                  <a:lnTo>
                    <a:pt x="648" y="92"/>
                  </a:lnTo>
                  <a:lnTo>
                    <a:pt x="649" y="93"/>
                  </a:lnTo>
                  <a:lnTo>
                    <a:pt x="650" y="93"/>
                  </a:lnTo>
                  <a:lnTo>
                    <a:pt x="651" y="94"/>
                  </a:lnTo>
                  <a:lnTo>
                    <a:pt x="652" y="94"/>
                  </a:lnTo>
                  <a:lnTo>
                    <a:pt x="653" y="95"/>
                  </a:lnTo>
                  <a:lnTo>
                    <a:pt x="655" y="96"/>
                  </a:lnTo>
                  <a:lnTo>
                    <a:pt x="656" y="98"/>
                  </a:lnTo>
                  <a:lnTo>
                    <a:pt x="657" y="99"/>
                  </a:lnTo>
                  <a:lnTo>
                    <a:pt x="658" y="100"/>
                  </a:lnTo>
                  <a:lnTo>
                    <a:pt x="659" y="101"/>
                  </a:lnTo>
                  <a:lnTo>
                    <a:pt x="660" y="102"/>
                  </a:lnTo>
                  <a:lnTo>
                    <a:pt x="661" y="103"/>
                  </a:lnTo>
                  <a:lnTo>
                    <a:pt x="661" y="104"/>
                  </a:lnTo>
                  <a:lnTo>
                    <a:pt x="662" y="104"/>
                  </a:lnTo>
                  <a:lnTo>
                    <a:pt x="662" y="105"/>
                  </a:lnTo>
                  <a:lnTo>
                    <a:pt x="663" y="107"/>
                  </a:lnTo>
                  <a:lnTo>
                    <a:pt x="663" y="108"/>
                  </a:lnTo>
                  <a:lnTo>
                    <a:pt x="665" y="109"/>
                  </a:lnTo>
                  <a:lnTo>
                    <a:pt x="665" y="110"/>
                  </a:lnTo>
                  <a:lnTo>
                    <a:pt x="665" y="111"/>
                  </a:lnTo>
                  <a:lnTo>
                    <a:pt x="666" y="112"/>
                  </a:lnTo>
                  <a:lnTo>
                    <a:pt x="666" y="113"/>
                  </a:lnTo>
                  <a:lnTo>
                    <a:pt x="666" y="114"/>
                  </a:lnTo>
                  <a:lnTo>
                    <a:pt x="666" y="117"/>
                  </a:lnTo>
                  <a:lnTo>
                    <a:pt x="667" y="118"/>
                  </a:lnTo>
                  <a:lnTo>
                    <a:pt x="667" y="119"/>
                  </a:lnTo>
                  <a:lnTo>
                    <a:pt x="667" y="121"/>
                  </a:lnTo>
                  <a:lnTo>
                    <a:pt x="667" y="122"/>
                  </a:lnTo>
                  <a:lnTo>
                    <a:pt x="667" y="123"/>
                  </a:lnTo>
                  <a:lnTo>
                    <a:pt x="667" y="126"/>
                  </a:lnTo>
                  <a:lnTo>
                    <a:pt x="667" y="127"/>
                  </a:lnTo>
                  <a:lnTo>
                    <a:pt x="666" y="129"/>
                  </a:lnTo>
                  <a:lnTo>
                    <a:pt x="666" y="131"/>
                  </a:lnTo>
                  <a:lnTo>
                    <a:pt x="666" y="132"/>
                  </a:lnTo>
                  <a:lnTo>
                    <a:pt x="665" y="135"/>
                  </a:lnTo>
                  <a:lnTo>
                    <a:pt x="665" y="136"/>
                  </a:lnTo>
                  <a:lnTo>
                    <a:pt x="663" y="138"/>
                  </a:lnTo>
                  <a:lnTo>
                    <a:pt x="662" y="140"/>
                  </a:lnTo>
                  <a:lnTo>
                    <a:pt x="661" y="141"/>
                  </a:lnTo>
                  <a:lnTo>
                    <a:pt x="660" y="143"/>
                  </a:lnTo>
                  <a:lnTo>
                    <a:pt x="660" y="145"/>
                  </a:lnTo>
                  <a:lnTo>
                    <a:pt x="661" y="146"/>
                  </a:lnTo>
                  <a:lnTo>
                    <a:pt x="661" y="147"/>
                  </a:lnTo>
                  <a:lnTo>
                    <a:pt x="661" y="148"/>
                  </a:lnTo>
                  <a:lnTo>
                    <a:pt x="662" y="149"/>
                  </a:lnTo>
                  <a:lnTo>
                    <a:pt x="662" y="150"/>
                  </a:lnTo>
                  <a:lnTo>
                    <a:pt x="662" y="151"/>
                  </a:lnTo>
                  <a:lnTo>
                    <a:pt x="663" y="152"/>
                  </a:lnTo>
                  <a:lnTo>
                    <a:pt x="663" y="155"/>
                  </a:lnTo>
                  <a:lnTo>
                    <a:pt x="665" y="156"/>
                  </a:lnTo>
                  <a:lnTo>
                    <a:pt x="665" y="157"/>
                  </a:lnTo>
                  <a:lnTo>
                    <a:pt x="666" y="159"/>
                  </a:lnTo>
                  <a:lnTo>
                    <a:pt x="667" y="160"/>
                  </a:lnTo>
                  <a:lnTo>
                    <a:pt x="667" y="163"/>
                  </a:lnTo>
                  <a:lnTo>
                    <a:pt x="668" y="164"/>
                  </a:lnTo>
                  <a:lnTo>
                    <a:pt x="669" y="165"/>
                  </a:lnTo>
                  <a:lnTo>
                    <a:pt x="670" y="167"/>
                  </a:lnTo>
                  <a:lnTo>
                    <a:pt x="670" y="168"/>
                  </a:lnTo>
                  <a:lnTo>
                    <a:pt x="671" y="170"/>
                  </a:lnTo>
                  <a:lnTo>
                    <a:pt x="672" y="172"/>
                  </a:lnTo>
                  <a:lnTo>
                    <a:pt x="674" y="173"/>
                  </a:lnTo>
                  <a:lnTo>
                    <a:pt x="675" y="174"/>
                  </a:lnTo>
                  <a:lnTo>
                    <a:pt x="676" y="176"/>
                  </a:lnTo>
                  <a:lnTo>
                    <a:pt x="677" y="177"/>
                  </a:lnTo>
                  <a:lnTo>
                    <a:pt x="678" y="178"/>
                  </a:lnTo>
                  <a:lnTo>
                    <a:pt x="679" y="179"/>
                  </a:lnTo>
                  <a:lnTo>
                    <a:pt x="680" y="180"/>
                  </a:lnTo>
                  <a:lnTo>
                    <a:pt x="683" y="180"/>
                  </a:lnTo>
                  <a:lnTo>
                    <a:pt x="683" y="182"/>
                  </a:lnTo>
                  <a:lnTo>
                    <a:pt x="684" y="182"/>
                  </a:lnTo>
                  <a:lnTo>
                    <a:pt x="685" y="182"/>
                  </a:lnTo>
                  <a:lnTo>
                    <a:pt x="686" y="183"/>
                  </a:lnTo>
                  <a:lnTo>
                    <a:pt x="687" y="183"/>
                  </a:lnTo>
                  <a:lnTo>
                    <a:pt x="688" y="183"/>
                  </a:lnTo>
                  <a:lnTo>
                    <a:pt x="689" y="184"/>
                  </a:lnTo>
                  <a:lnTo>
                    <a:pt x="691" y="184"/>
                  </a:lnTo>
                  <a:lnTo>
                    <a:pt x="693" y="185"/>
                  </a:lnTo>
                  <a:lnTo>
                    <a:pt x="694" y="185"/>
                  </a:lnTo>
                  <a:lnTo>
                    <a:pt x="695" y="186"/>
                  </a:lnTo>
                  <a:lnTo>
                    <a:pt x="697" y="187"/>
                  </a:lnTo>
                  <a:lnTo>
                    <a:pt x="698" y="188"/>
                  </a:lnTo>
                  <a:lnTo>
                    <a:pt x="699" y="188"/>
                  </a:lnTo>
                  <a:lnTo>
                    <a:pt x="700" y="189"/>
                  </a:lnTo>
                  <a:lnTo>
                    <a:pt x="703" y="191"/>
                  </a:lnTo>
                  <a:lnTo>
                    <a:pt x="704" y="193"/>
                  </a:lnTo>
                  <a:lnTo>
                    <a:pt x="705" y="194"/>
                  </a:lnTo>
                  <a:lnTo>
                    <a:pt x="706" y="195"/>
                  </a:lnTo>
                  <a:lnTo>
                    <a:pt x="706" y="196"/>
                  </a:lnTo>
                  <a:lnTo>
                    <a:pt x="707" y="198"/>
                  </a:lnTo>
                  <a:lnTo>
                    <a:pt x="708" y="200"/>
                  </a:lnTo>
                  <a:lnTo>
                    <a:pt x="708" y="202"/>
                  </a:lnTo>
                  <a:lnTo>
                    <a:pt x="708" y="203"/>
                  </a:lnTo>
                  <a:lnTo>
                    <a:pt x="708" y="205"/>
                  </a:lnTo>
                  <a:lnTo>
                    <a:pt x="708" y="207"/>
                  </a:lnTo>
                  <a:lnTo>
                    <a:pt x="708" y="210"/>
                  </a:lnTo>
                  <a:lnTo>
                    <a:pt x="708" y="212"/>
                  </a:lnTo>
                  <a:lnTo>
                    <a:pt x="707" y="214"/>
                  </a:lnTo>
                  <a:lnTo>
                    <a:pt x="706" y="215"/>
                  </a:lnTo>
                  <a:lnTo>
                    <a:pt x="705" y="216"/>
                  </a:lnTo>
                  <a:lnTo>
                    <a:pt x="704" y="219"/>
                  </a:lnTo>
                  <a:lnTo>
                    <a:pt x="703" y="221"/>
                  </a:lnTo>
                  <a:lnTo>
                    <a:pt x="699" y="223"/>
                  </a:lnTo>
                  <a:lnTo>
                    <a:pt x="697" y="225"/>
                  </a:lnTo>
                  <a:lnTo>
                    <a:pt x="694" y="229"/>
                  </a:lnTo>
                  <a:lnTo>
                    <a:pt x="689" y="232"/>
                  </a:lnTo>
                  <a:lnTo>
                    <a:pt x="685" y="236"/>
                  </a:lnTo>
                  <a:lnTo>
                    <a:pt x="679" y="240"/>
                  </a:lnTo>
                  <a:lnTo>
                    <a:pt x="674" y="244"/>
                  </a:lnTo>
                  <a:lnTo>
                    <a:pt x="667" y="248"/>
                  </a:lnTo>
                  <a:lnTo>
                    <a:pt x="659" y="252"/>
                  </a:lnTo>
                  <a:lnTo>
                    <a:pt x="650" y="257"/>
                  </a:lnTo>
                  <a:lnTo>
                    <a:pt x="641" y="261"/>
                  </a:lnTo>
                  <a:lnTo>
                    <a:pt x="631" y="266"/>
                  </a:lnTo>
                  <a:lnTo>
                    <a:pt x="621" y="270"/>
                  </a:lnTo>
                  <a:lnTo>
                    <a:pt x="609" y="275"/>
                  </a:lnTo>
                  <a:lnTo>
                    <a:pt x="595" y="279"/>
                  </a:lnTo>
                  <a:lnTo>
                    <a:pt x="582" y="282"/>
                  </a:lnTo>
                  <a:lnTo>
                    <a:pt x="567" y="287"/>
                  </a:lnTo>
                  <a:lnTo>
                    <a:pt x="552" y="290"/>
                  </a:lnTo>
                  <a:lnTo>
                    <a:pt x="535" y="295"/>
                  </a:lnTo>
                  <a:lnTo>
                    <a:pt x="516" y="297"/>
                  </a:lnTo>
                  <a:lnTo>
                    <a:pt x="497" y="300"/>
                  </a:lnTo>
                  <a:lnTo>
                    <a:pt x="477" y="303"/>
                  </a:lnTo>
                  <a:lnTo>
                    <a:pt x="455" y="306"/>
                  </a:lnTo>
                  <a:lnTo>
                    <a:pt x="432" y="307"/>
                  </a:lnTo>
                  <a:lnTo>
                    <a:pt x="409" y="308"/>
                  </a:lnTo>
                  <a:lnTo>
                    <a:pt x="383" y="309"/>
                  </a:lnTo>
                  <a:lnTo>
                    <a:pt x="356" y="310"/>
                  </a:lnTo>
                  <a:lnTo>
                    <a:pt x="327" y="309"/>
                  </a:lnTo>
                  <a:lnTo>
                    <a:pt x="300" y="309"/>
                  </a:lnTo>
                  <a:lnTo>
                    <a:pt x="274" y="307"/>
                  </a:lnTo>
                  <a:lnTo>
                    <a:pt x="250" y="306"/>
                  </a:lnTo>
                  <a:lnTo>
                    <a:pt x="227" y="304"/>
                  </a:lnTo>
                  <a:lnTo>
                    <a:pt x="206" y="301"/>
                  </a:lnTo>
                  <a:lnTo>
                    <a:pt x="186" y="298"/>
                  </a:lnTo>
                  <a:lnTo>
                    <a:pt x="168" y="295"/>
                  </a:lnTo>
                  <a:lnTo>
                    <a:pt x="150" y="291"/>
                  </a:lnTo>
                  <a:lnTo>
                    <a:pt x="135" y="288"/>
                  </a:lnTo>
                  <a:lnTo>
                    <a:pt x="119" y="284"/>
                  </a:lnTo>
                  <a:lnTo>
                    <a:pt x="105" y="279"/>
                  </a:lnTo>
                  <a:lnTo>
                    <a:pt x="93" y="276"/>
                  </a:lnTo>
                  <a:lnTo>
                    <a:pt x="81" y="271"/>
                  </a:lnTo>
                  <a:lnTo>
                    <a:pt x="71" y="267"/>
                  </a:lnTo>
                  <a:lnTo>
                    <a:pt x="61" y="262"/>
                  </a:lnTo>
                  <a:lnTo>
                    <a:pt x="52" y="258"/>
                  </a:lnTo>
                  <a:lnTo>
                    <a:pt x="44" y="253"/>
                  </a:lnTo>
                  <a:lnTo>
                    <a:pt x="37" y="249"/>
                  </a:lnTo>
                  <a:lnTo>
                    <a:pt x="31" y="244"/>
                  </a:lnTo>
                  <a:lnTo>
                    <a:pt x="25" y="240"/>
                  </a:lnTo>
                  <a:lnTo>
                    <a:pt x="20" y="236"/>
                  </a:lnTo>
                  <a:lnTo>
                    <a:pt x="16" y="232"/>
                  </a:lnTo>
                  <a:lnTo>
                    <a:pt x="13" y="229"/>
                  </a:lnTo>
                  <a:lnTo>
                    <a:pt x="9" y="225"/>
                  </a:lnTo>
                  <a:lnTo>
                    <a:pt x="7" y="223"/>
                  </a:lnTo>
                  <a:lnTo>
                    <a:pt x="6" y="221"/>
                  </a:lnTo>
                  <a:lnTo>
                    <a:pt x="4" y="219"/>
                  </a:lnTo>
                  <a:lnTo>
                    <a:pt x="3" y="216"/>
                  </a:lnTo>
                  <a:lnTo>
                    <a:pt x="3" y="215"/>
                  </a:lnTo>
                  <a:lnTo>
                    <a:pt x="1" y="214"/>
                  </a:lnTo>
                  <a:lnTo>
                    <a:pt x="1" y="212"/>
                  </a:lnTo>
                  <a:lnTo>
                    <a:pt x="0" y="210"/>
                  </a:lnTo>
                  <a:lnTo>
                    <a:pt x="0" y="208"/>
                  </a:lnTo>
                  <a:lnTo>
                    <a:pt x="0" y="206"/>
                  </a:lnTo>
                  <a:lnTo>
                    <a:pt x="0" y="204"/>
                  </a:lnTo>
                  <a:lnTo>
                    <a:pt x="0" y="203"/>
                  </a:lnTo>
                  <a:lnTo>
                    <a:pt x="1" y="201"/>
                  </a:lnTo>
                  <a:lnTo>
                    <a:pt x="1" y="200"/>
                  </a:lnTo>
                  <a:lnTo>
                    <a:pt x="3" y="197"/>
                  </a:lnTo>
                  <a:lnTo>
                    <a:pt x="4" y="196"/>
                  </a:lnTo>
                  <a:lnTo>
                    <a:pt x="5" y="195"/>
                  </a:lnTo>
                  <a:lnTo>
                    <a:pt x="6" y="194"/>
                  </a:lnTo>
                  <a:lnTo>
                    <a:pt x="7" y="192"/>
                  </a:lnTo>
                  <a:lnTo>
                    <a:pt x="8" y="191"/>
                  </a:lnTo>
                  <a:lnTo>
                    <a:pt x="9" y="189"/>
                  </a:lnTo>
                  <a:lnTo>
                    <a:pt x="12" y="188"/>
                  </a:lnTo>
                  <a:lnTo>
                    <a:pt x="13" y="188"/>
                  </a:lnTo>
                  <a:lnTo>
                    <a:pt x="14" y="187"/>
                  </a:lnTo>
                  <a:lnTo>
                    <a:pt x="15" y="186"/>
                  </a:lnTo>
                  <a:lnTo>
                    <a:pt x="16" y="185"/>
                  </a:lnTo>
                  <a:lnTo>
                    <a:pt x="18" y="185"/>
                  </a:lnTo>
                  <a:lnTo>
                    <a:pt x="19" y="184"/>
                  </a:lnTo>
                  <a:lnTo>
                    <a:pt x="20" y="184"/>
                  </a:lnTo>
                  <a:lnTo>
                    <a:pt x="22" y="183"/>
                  </a:lnTo>
                  <a:lnTo>
                    <a:pt x="23" y="183"/>
                  </a:lnTo>
                  <a:lnTo>
                    <a:pt x="24" y="182"/>
                  </a:lnTo>
                  <a:lnTo>
                    <a:pt x="25" y="182"/>
                  </a:lnTo>
                  <a:lnTo>
                    <a:pt x="26" y="182"/>
                  </a:lnTo>
                  <a:lnTo>
                    <a:pt x="27" y="180"/>
                  </a:lnTo>
                  <a:lnTo>
                    <a:pt x="28" y="180"/>
                  </a:lnTo>
                  <a:lnTo>
                    <a:pt x="29" y="179"/>
                  </a:lnTo>
                  <a:lnTo>
                    <a:pt x="31" y="178"/>
                  </a:lnTo>
                  <a:lnTo>
                    <a:pt x="32" y="177"/>
                  </a:lnTo>
                  <a:lnTo>
                    <a:pt x="33" y="176"/>
                  </a:lnTo>
                  <a:lnTo>
                    <a:pt x="34" y="174"/>
                  </a:lnTo>
                  <a:lnTo>
                    <a:pt x="35" y="173"/>
                  </a:lnTo>
                  <a:lnTo>
                    <a:pt x="36" y="172"/>
                  </a:lnTo>
                  <a:lnTo>
                    <a:pt x="37" y="170"/>
                  </a:lnTo>
                  <a:lnTo>
                    <a:pt x="38" y="168"/>
                  </a:lnTo>
                  <a:lnTo>
                    <a:pt x="40" y="167"/>
                  </a:lnTo>
                  <a:lnTo>
                    <a:pt x="40" y="165"/>
                  </a:lnTo>
                  <a:lnTo>
                    <a:pt x="41" y="164"/>
                  </a:lnTo>
                  <a:lnTo>
                    <a:pt x="42" y="163"/>
                  </a:lnTo>
                  <a:lnTo>
                    <a:pt x="43" y="160"/>
                  </a:lnTo>
                  <a:lnTo>
                    <a:pt x="43" y="159"/>
                  </a:lnTo>
                  <a:lnTo>
                    <a:pt x="44" y="157"/>
                  </a:lnTo>
                  <a:lnTo>
                    <a:pt x="44" y="156"/>
                  </a:lnTo>
                  <a:lnTo>
                    <a:pt x="45" y="155"/>
                  </a:lnTo>
                  <a:lnTo>
                    <a:pt x="45" y="152"/>
                  </a:lnTo>
                  <a:lnTo>
                    <a:pt x="46" y="151"/>
                  </a:lnTo>
                  <a:lnTo>
                    <a:pt x="46" y="150"/>
                  </a:lnTo>
                  <a:lnTo>
                    <a:pt x="47" y="149"/>
                  </a:lnTo>
                  <a:lnTo>
                    <a:pt x="47" y="148"/>
                  </a:lnTo>
                  <a:lnTo>
                    <a:pt x="47" y="147"/>
                  </a:lnTo>
                  <a:lnTo>
                    <a:pt x="48" y="146"/>
                  </a:lnTo>
                  <a:lnTo>
                    <a:pt x="48" y="145"/>
                  </a:lnTo>
                  <a:lnTo>
                    <a:pt x="48" y="143"/>
                  </a:lnTo>
                  <a:lnTo>
                    <a:pt x="47" y="141"/>
                  </a:lnTo>
                  <a:lnTo>
                    <a:pt x="46" y="140"/>
                  </a:lnTo>
                  <a:lnTo>
                    <a:pt x="45" y="138"/>
                  </a:lnTo>
                  <a:lnTo>
                    <a:pt x="45" y="136"/>
                  </a:lnTo>
                  <a:lnTo>
                    <a:pt x="44" y="135"/>
                  </a:lnTo>
                  <a:lnTo>
                    <a:pt x="43" y="132"/>
                  </a:lnTo>
                  <a:lnTo>
                    <a:pt x="43" y="131"/>
                  </a:lnTo>
                  <a:lnTo>
                    <a:pt x="43" y="129"/>
                  </a:lnTo>
                  <a:lnTo>
                    <a:pt x="43" y="127"/>
                  </a:lnTo>
                  <a:lnTo>
                    <a:pt x="42" y="126"/>
                  </a:lnTo>
                  <a:lnTo>
                    <a:pt x="42" y="123"/>
                  </a:lnTo>
                  <a:lnTo>
                    <a:pt x="42" y="122"/>
                  </a:lnTo>
                  <a:lnTo>
                    <a:pt x="42" y="121"/>
                  </a:lnTo>
                  <a:lnTo>
                    <a:pt x="42" y="119"/>
                  </a:lnTo>
                  <a:lnTo>
                    <a:pt x="43" y="118"/>
                  </a:lnTo>
                  <a:lnTo>
                    <a:pt x="43" y="117"/>
                  </a:lnTo>
                  <a:lnTo>
                    <a:pt x="43" y="114"/>
                  </a:lnTo>
                  <a:lnTo>
                    <a:pt x="43" y="113"/>
                  </a:lnTo>
                  <a:lnTo>
                    <a:pt x="44" y="112"/>
                  </a:lnTo>
                  <a:lnTo>
                    <a:pt x="44" y="111"/>
                  </a:lnTo>
                  <a:lnTo>
                    <a:pt x="44" y="110"/>
                  </a:lnTo>
                  <a:lnTo>
                    <a:pt x="45" y="109"/>
                  </a:lnTo>
                  <a:lnTo>
                    <a:pt x="45" y="108"/>
                  </a:lnTo>
                  <a:lnTo>
                    <a:pt x="45" y="107"/>
                  </a:lnTo>
                  <a:lnTo>
                    <a:pt x="46" y="107"/>
                  </a:lnTo>
                  <a:lnTo>
                    <a:pt x="46" y="105"/>
                  </a:lnTo>
                  <a:lnTo>
                    <a:pt x="46" y="104"/>
                  </a:lnTo>
                  <a:lnTo>
                    <a:pt x="47" y="104"/>
                  </a:lnTo>
                  <a:lnTo>
                    <a:pt x="47" y="103"/>
                  </a:lnTo>
                  <a:lnTo>
                    <a:pt x="48" y="102"/>
                  </a:lnTo>
                  <a:lnTo>
                    <a:pt x="50" y="101"/>
                  </a:lnTo>
                  <a:lnTo>
                    <a:pt x="51" y="100"/>
                  </a:lnTo>
                  <a:lnTo>
                    <a:pt x="52" y="99"/>
                  </a:lnTo>
                  <a:lnTo>
                    <a:pt x="53" y="98"/>
                  </a:lnTo>
                  <a:lnTo>
                    <a:pt x="54" y="96"/>
                  </a:lnTo>
                  <a:lnTo>
                    <a:pt x="55" y="95"/>
                  </a:lnTo>
                  <a:lnTo>
                    <a:pt x="56" y="94"/>
                  </a:lnTo>
                  <a:lnTo>
                    <a:pt x="57" y="94"/>
                  </a:lnTo>
                  <a:lnTo>
                    <a:pt x="59" y="93"/>
                  </a:lnTo>
                  <a:lnTo>
                    <a:pt x="60" y="93"/>
                  </a:lnTo>
                  <a:lnTo>
                    <a:pt x="62" y="92"/>
                  </a:lnTo>
                  <a:lnTo>
                    <a:pt x="63" y="92"/>
                  </a:lnTo>
                  <a:lnTo>
                    <a:pt x="64" y="92"/>
                  </a:lnTo>
                  <a:lnTo>
                    <a:pt x="65" y="91"/>
                  </a:lnTo>
                  <a:lnTo>
                    <a:pt x="66" y="91"/>
                  </a:lnTo>
                  <a:lnTo>
                    <a:pt x="67" y="91"/>
                  </a:lnTo>
                  <a:lnTo>
                    <a:pt x="69" y="90"/>
                  </a:lnTo>
                  <a:lnTo>
                    <a:pt x="71" y="90"/>
                  </a:lnTo>
                  <a:lnTo>
                    <a:pt x="72" y="90"/>
                  </a:lnTo>
                  <a:lnTo>
                    <a:pt x="73" y="89"/>
                  </a:lnTo>
                  <a:lnTo>
                    <a:pt x="74" y="89"/>
                  </a:lnTo>
                  <a:lnTo>
                    <a:pt x="75" y="87"/>
                  </a:lnTo>
                  <a:lnTo>
                    <a:pt x="76" y="87"/>
                  </a:lnTo>
                  <a:lnTo>
                    <a:pt x="78" y="86"/>
                  </a:lnTo>
                  <a:lnTo>
                    <a:pt x="79" y="86"/>
                  </a:lnTo>
                  <a:lnTo>
                    <a:pt x="80" y="85"/>
                  </a:lnTo>
                  <a:lnTo>
                    <a:pt x="81" y="84"/>
                  </a:lnTo>
                  <a:lnTo>
                    <a:pt x="82" y="83"/>
                  </a:lnTo>
                  <a:lnTo>
                    <a:pt x="83" y="82"/>
                  </a:lnTo>
                  <a:lnTo>
                    <a:pt x="84" y="81"/>
                  </a:lnTo>
                  <a:lnTo>
                    <a:pt x="84" y="80"/>
                  </a:lnTo>
                  <a:lnTo>
                    <a:pt x="85" y="77"/>
                  </a:lnTo>
                  <a:lnTo>
                    <a:pt x="86" y="76"/>
                  </a:lnTo>
                  <a:lnTo>
                    <a:pt x="88" y="75"/>
                  </a:lnTo>
                  <a:lnTo>
                    <a:pt x="88" y="73"/>
                  </a:lnTo>
                  <a:lnTo>
                    <a:pt x="89" y="72"/>
                  </a:lnTo>
                  <a:lnTo>
                    <a:pt x="89" y="71"/>
                  </a:lnTo>
                  <a:lnTo>
                    <a:pt x="90" y="70"/>
                  </a:lnTo>
                  <a:lnTo>
                    <a:pt x="90" y="68"/>
                  </a:lnTo>
                  <a:lnTo>
                    <a:pt x="91" y="67"/>
                  </a:lnTo>
                  <a:lnTo>
                    <a:pt x="91" y="66"/>
                  </a:lnTo>
                  <a:lnTo>
                    <a:pt x="92" y="64"/>
                  </a:lnTo>
                  <a:lnTo>
                    <a:pt x="92" y="63"/>
                  </a:lnTo>
                  <a:lnTo>
                    <a:pt x="92" y="62"/>
                  </a:lnTo>
                  <a:lnTo>
                    <a:pt x="93" y="61"/>
                  </a:lnTo>
                  <a:lnTo>
                    <a:pt x="93" y="59"/>
                  </a:lnTo>
                  <a:lnTo>
                    <a:pt x="93" y="58"/>
                  </a:lnTo>
                  <a:lnTo>
                    <a:pt x="93" y="57"/>
                  </a:lnTo>
                  <a:lnTo>
                    <a:pt x="93" y="56"/>
                  </a:lnTo>
                  <a:lnTo>
                    <a:pt x="94" y="56"/>
                  </a:lnTo>
                  <a:lnTo>
                    <a:pt x="94" y="55"/>
                  </a:lnTo>
                  <a:lnTo>
                    <a:pt x="94" y="54"/>
                  </a:lnTo>
                  <a:lnTo>
                    <a:pt x="94" y="53"/>
                  </a:lnTo>
                  <a:lnTo>
                    <a:pt x="94" y="52"/>
                  </a:lnTo>
                  <a:lnTo>
                    <a:pt x="94" y="51"/>
                  </a:lnTo>
                  <a:lnTo>
                    <a:pt x="93" y="47"/>
                  </a:lnTo>
                  <a:lnTo>
                    <a:pt x="92" y="45"/>
                  </a:lnTo>
                  <a:lnTo>
                    <a:pt x="91" y="42"/>
                  </a:lnTo>
                  <a:lnTo>
                    <a:pt x="90" y="38"/>
                  </a:lnTo>
                  <a:lnTo>
                    <a:pt x="90" y="36"/>
                  </a:lnTo>
                  <a:lnTo>
                    <a:pt x="89" y="33"/>
                  </a:lnTo>
                  <a:lnTo>
                    <a:pt x="89" y="30"/>
                  </a:lnTo>
                  <a:lnTo>
                    <a:pt x="89" y="28"/>
                  </a:lnTo>
                  <a:lnTo>
                    <a:pt x="89" y="26"/>
                  </a:lnTo>
                  <a:lnTo>
                    <a:pt x="89" y="24"/>
                  </a:lnTo>
                  <a:lnTo>
                    <a:pt x="89" y="21"/>
                  </a:lnTo>
                  <a:lnTo>
                    <a:pt x="89" y="19"/>
                  </a:lnTo>
                  <a:lnTo>
                    <a:pt x="89" y="17"/>
                  </a:lnTo>
                  <a:lnTo>
                    <a:pt x="90" y="16"/>
                  </a:lnTo>
                  <a:lnTo>
                    <a:pt x="90" y="14"/>
                  </a:lnTo>
                  <a:lnTo>
                    <a:pt x="90" y="12"/>
                  </a:lnTo>
                  <a:lnTo>
                    <a:pt x="91" y="10"/>
                  </a:lnTo>
                  <a:lnTo>
                    <a:pt x="91" y="9"/>
                  </a:lnTo>
                  <a:lnTo>
                    <a:pt x="91" y="8"/>
                  </a:lnTo>
                  <a:lnTo>
                    <a:pt x="92" y="7"/>
                  </a:lnTo>
                  <a:lnTo>
                    <a:pt x="92" y="6"/>
                  </a:lnTo>
                  <a:lnTo>
                    <a:pt x="93" y="5"/>
                  </a:lnTo>
                  <a:lnTo>
                    <a:pt x="93" y="3"/>
                  </a:lnTo>
                  <a:lnTo>
                    <a:pt x="94" y="3"/>
                  </a:lnTo>
                  <a:lnTo>
                    <a:pt x="94" y="2"/>
                  </a:lnTo>
                  <a:lnTo>
                    <a:pt x="95" y="1"/>
                  </a:lnTo>
                  <a:lnTo>
                    <a:pt x="97" y="0"/>
                  </a:lnTo>
                  <a:lnTo>
                    <a:pt x="146" y="2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9" name="Freeform 31"/>
            <p:cNvSpPr>
              <a:spLocks/>
            </p:cNvSpPr>
            <p:nvPr/>
          </p:nvSpPr>
          <p:spPr bwMode="auto">
            <a:xfrm>
              <a:off x="4225" y="2637"/>
              <a:ext cx="526" cy="95"/>
            </a:xfrm>
            <a:custGeom>
              <a:avLst/>
              <a:gdLst>
                <a:gd name="T0" fmla="*/ 459 w 526"/>
                <a:gd name="T1" fmla="*/ 25 h 95"/>
                <a:gd name="T2" fmla="*/ 450 w 526"/>
                <a:gd name="T3" fmla="*/ 31 h 95"/>
                <a:gd name="T4" fmla="*/ 435 w 526"/>
                <a:gd name="T5" fmla="*/ 38 h 95"/>
                <a:gd name="T6" fmla="*/ 414 w 526"/>
                <a:gd name="T7" fmla="*/ 45 h 95"/>
                <a:gd name="T8" fmla="*/ 385 w 526"/>
                <a:gd name="T9" fmla="*/ 53 h 95"/>
                <a:gd name="T10" fmla="*/ 349 w 526"/>
                <a:gd name="T11" fmla="*/ 60 h 95"/>
                <a:gd name="T12" fmla="*/ 305 w 526"/>
                <a:gd name="T13" fmla="*/ 65 h 95"/>
                <a:gd name="T14" fmla="*/ 254 w 526"/>
                <a:gd name="T15" fmla="*/ 66 h 95"/>
                <a:gd name="T16" fmla="*/ 202 w 526"/>
                <a:gd name="T17" fmla="*/ 63 h 95"/>
                <a:gd name="T18" fmla="*/ 161 w 526"/>
                <a:gd name="T19" fmla="*/ 59 h 95"/>
                <a:gd name="T20" fmla="*/ 128 w 526"/>
                <a:gd name="T21" fmla="*/ 52 h 95"/>
                <a:gd name="T22" fmla="*/ 103 w 526"/>
                <a:gd name="T23" fmla="*/ 45 h 95"/>
                <a:gd name="T24" fmla="*/ 84 w 526"/>
                <a:gd name="T25" fmla="*/ 39 h 95"/>
                <a:gd name="T26" fmla="*/ 73 w 526"/>
                <a:gd name="T27" fmla="*/ 33 h 95"/>
                <a:gd name="T28" fmla="*/ 66 w 526"/>
                <a:gd name="T29" fmla="*/ 29 h 95"/>
                <a:gd name="T30" fmla="*/ 62 w 526"/>
                <a:gd name="T31" fmla="*/ 25 h 95"/>
                <a:gd name="T32" fmla="*/ 57 w 526"/>
                <a:gd name="T33" fmla="*/ 23 h 95"/>
                <a:gd name="T34" fmla="*/ 52 w 526"/>
                <a:gd name="T35" fmla="*/ 19 h 95"/>
                <a:gd name="T36" fmla="*/ 45 w 526"/>
                <a:gd name="T37" fmla="*/ 14 h 95"/>
                <a:gd name="T38" fmla="*/ 38 w 526"/>
                <a:gd name="T39" fmla="*/ 10 h 95"/>
                <a:gd name="T40" fmla="*/ 32 w 526"/>
                <a:gd name="T41" fmla="*/ 5 h 95"/>
                <a:gd name="T42" fmla="*/ 28 w 526"/>
                <a:gd name="T43" fmla="*/ 2 h 95"/>
                <a:gd name="T44" fmla="*/ 25 w 526"/>
                <a:gd name="T45" fmla="*/ 1 h 95"/>
                <a:gd name="T46" fmla="*/ 21 w 526"/>
                <a:gd name="T47" fmla="*/ 3 h 95"/>
                <a:gd name="T48" fmla="*/ 17 w 526"/>
                <a:gd name="T49" fmla="*/ 4 h 95"/>
                <a:gd name="T50" fmla="*/ 12 w 526"/>
                <a:gd name="T51" fmla="*/ 6 h 95"/>
                <a:gd name="T52" fmla="*/ 8 w 526"/>
                <a:gd name="T53" fmla="*/ 10 h 95"/>
                <a:gd name="T54" fmla="*/ 3 w 526"/>
                <a:gd name="T55" fmla="*/ 13 h 95"/>
                <a:gd name="T56" fmla="*/ 1 w 526"/>
                <a:gd name="T57" fmla="*/ 17 h 95"/>
                <a:gd name="T58" fmla="*/ 0 w 526"/>
                <a:gd name="T59" fmla="*/ 22 h 95"/>
                <a:gd name="T60" fmla="*/ 2 w 526"/>
                <a:gd name="T61" fmla="*/ 26 h 95"/>
                <a:gd name="T62" fmla="*/ 7 w 526"/>
                <a:gd name="T63" fmla="*/ 32 h 95"/>
                <a:gd name="T64" fmla="*/ 13 w 526"/>
                <a:gd name="T65" fmla="*/ 38 h 95"/>
                <a:gd name="T66" fmla="*/ 21 w 526"/>
                <a:gd name="T67" fmla="*/ 43 h 95"/>
                <a:gd name="T68" fmla="*/ 31 w 526"/>
                <a:gd name="T69" fmla="*/ 49 h 95"/>
                <a:gd name="T70" fmla="*/ 43 w 526"/>
                <a:gd name="T71" fmla="*/ 54 h 95"/>
                <a:gd name="T72" fmla="*/ 54 w 526"/>
                <a:gd name="T73" fmla="*/ 60 h 95"/>
                <a:gd name="T74" fmla="*/ 67 w 526"/>
                <a:gd name="T75" fmla="*/ 66 h 95"/>
                <a:gd name="T76" fmla="*/ 93 w 526"/>
                <a:gd name="T77" fmla="*/ 73 h 95"/>
                <a:gd name="T78" fmla="*/ 129 w 526"/>
                <a:gd name="T79" fmla="*/ 81 h 95"/>
                <a:gd name="T80" fmla="*/ 172 w 526"/>
                <a:gd name="T81" fmla="*/ 88 h 95"/>
                <a:gd name="T82" fmla="*/ 223 w 526"/>
                <a:gd name="T83" fmla="*/ 93 h 95"/>
                <a:gd name="T84" fmla="*/ 279 w 526"/>
                <a:gd name="T85" fmla="*/ 94 h 95"/>
                <a:gd name="T86" fmla="*/ 338 w 526"/>
                <a:gd name="T87" fmla="*/ 89 h 95"/>
                <a:gd name="T88" fmla="*/ 398 w 526"/>
                <a:gd name="T89" fmla="*/ 79 h 95"/>
                <a:gd name="T90" fmla="*/ 445 w 526"/>
                <a:gd name="T91" fmla="*/ 66 h 95"/>
                <a:gd name="T92" fmla="*/ 451 w 526"/>
                <a:gd name="T93" fmla="*/ 63 h 95"/>
                <a:gd name="T94" fmla="*/ 462 w 526"/>
                <a:gd name="T95" fmla="*/ 60 h 95"/>
                <a:gd name="T96" fmla="*/ 476 w 526"/>
                <a:gd name="T97" fmla="*/ 54 h 95"/>
                <a:gd name="T98" fmla="*/ 491 w 526"/>
                <a:gd name="T99" fmla="*/ 49 h 95"/>
                <a:gd name="T100" fmla="*/ 506 w 526"/>
                <a:gd name="T101" fmla="*/ 41 h 95"/>
                <a:gd name="T102" fmla="*/ 517 w 526"/>
                <a:gd name="T103" fmla="*/ 33 h 95"/>
                <a:gd name="T104" fmla="*/ 523 w 526"/>
                <a:gd name="T105" fmla="*/ 24 h 95"/>
                <a:gd name="T106" fmla="*/ 523 w 526"/>
                <a:gd name="T107" fmla="*/ 19 h 95"/>
                <a:gd name="T108" fmla="*/ 521 w 526"/>
                <a:gd name="T109" fmla="*/ 14 h 95"/>
                <a:gd name="T110" fmla="*/ 517 w 526"/>
                <a:gd name="T111" fmla="*/ 11 h 95"/>
                <a:gd name="T112" fmla="*/ 512 w 526"/>
                <a:gd name="T113" fmla="*/ 7 h 95"/>
                <a:gd name="T114" fmla="*/ 507 w 526"/>
                <a:gd name="T115" fmla="*/ 4 h 95"/>
                <a:gd name="T116" fmla="*/ 501 w 526"/>
                <a:gd name="T117" fmla="*/ 2 h 95"/>
                <a:gd name="T118" fmla="*/ 497 w 526"/>
                <a:gd name="T119" fmla="*/ 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6" h="95">
                  <a:moveTo>
                    <a:pt x="462" y="23"/>
                  </a:moveTo>
                  <a:lnTo>
                    <a:pt x="461" y="24"/>
                  </a:lnTo>
                  <a:lnTo>
                    <a:pt x="460" y="24"/>
                  </a:lnTo>
                  <a:lnTo>
                    <a:pt x="459" y="25"/>
                  </a:lnTo>
                  <a:lnTo>
                    <a:pt x="457" y="26"/>
                  </a:lnTo>
                  <a:lnTo>
                    <a:pt x="455" y="28"/>
                  </a:lnTo>
                  <a:lnTo>
                    <a:pt x="453" y="29"/>
                  </a:lnTo>
                  <a:lnTo>
                    <a:pt x="450" y="31"/>
                  </a:lnTo>
                  <a:lnTo>
                    <a:pt x="447" y="32"/>
                  </a:lnTo>
                  <a:lnTo>
                    <a:pt x="443" y="34"/>
                  </a:lnTo>
                  <a:lnTo>
                    <a:pt x="440" y="35"/>
                  </a:lnTo>
                  <a:lnTo>
                    <a:pt x="435" y="38"/>
                  </a:lnTo>
                  <a:lnTo>
                    <a:pt x="431" y="40"/>
                  </a:lnTo>
                  <a:lnTo>
                    <a:pt x="425" y="42"/>
                  </a:lnTo>
                  <a:lnTo>
                    <a:pt x="419" y="43"/>
                  </a:lnTo>
                  <a:lnTo>
                    <a:pt x="414" y="45"/>
                  </a:lnTo>
                  <a:lnTo>
                    <a:pt x="407" y="48"/>
                  </a:lnTo>
                  <a:lnTo>
                    <a:pt x="400" y="50"/>
                  </a:lnTo>
                  <a:lnTo>
                    <a:pt x="393" y="52"/>
                  </a:lnTo>
                  <a:lnTo>
                    <a:pt x="385" y="53"/>
                  </a:lnTo>
                  <a:lnTo>
                    <a:pt x="377" y="56"/>
                  </a:lnTo>
                  <a:lnTo>
                    <a:pt x="368" y="58"/>
                  </a:lnTo>
                  <a:lnTo>
                    <a:pt x="359" y="59"/>
                  </a:lnTo>
                  <a:lnTo>
                    <a:pt x="349" y="60"/>
                  </a:lnTo>
                  <a:lnTo>
                    <a:pt x="339" y="62"/>
                  </a:lnTo>
                  <a:lnTo>
                    <a:pt x="328" y="63"/>
                  </a:lnTo>
                  <a:lnTo>
                    <a:pt x="317" y="65"/>
                  </a:lnTo>
                  <a:lnTo>
                    <a:pt x="305" y="65"/>
                  </a:lnTo>
                  <a:lnTo>
                    <a:pt x="293" y="66"/>
                  </a:lnTo>
                  <a:lnTo>
                    <a:pt x="281" y="66"/>
                  </a:lnTo>
                  <a:lnTo>
                    <a:pt x="267" y="66"/>
                  </a:lnTo>
                  <a:lnTo>
                    <a:pt x="254" y="66"/>
                  </a:lnTo>
                  <a:lnTo>
                    <a:pt x="240" y="66"/>
                  </a:lnTo>
                  <a:lnTo>
                    <a:pt x="227" y="65"/>
                  </a:lnTo>
                  <a:lnTo>
                    <a:pt x="215" y="65"/>
                  </a:lnTo>
                  <a:lnTo>
                    <a:pt x="202" y="63"/>
                  </a:lnTo>
                  <a:lnTo>
                    <a:pt x="191" y="62"/>
                  </a:lnTo>
                  <a:lnTo>
                    <a:pt x="181" y="61"/>
                  </a:lnTo>
                  <a:lnTo>
                    <a:pt x="171" y="60"/>
                  </a:lnTo>
                  <a:lnTo>
                    <a:pt x="161" y="59"/>
                  </a:lnTo>
                  <a:lnTo>
                    <a:pt x="152" y="57"/>
                  </a:lnTo>
                  <a:lnTo>
                    <a:pt x="143" y="56"/>
                  </a:lnTo>
                  <a:lnTo>
                    <a:pt x="135" y="53"/>
                  </a:lnTo>
                  <a:lnTo>
                    <a:pt x="128" y="52"/>
                  </a:lnTo>
                  <a:lnTo>
                    <a:pt x="121" y="50"/>
                  </a:lnTo>
                  <a:lnTo>
                    <a:pt x="114" y="49"/>
                  </a:lnTo>
                  <a:lnTo>
                    <a:pt x="109" y="47"/>
                  </a:lnTo>
                  <a:lnTo>
                    <a:pt x="103" y="45"/>
                  </a:lnTo>
                  <a:lnTo>
                    <a:pt x="97" y="43"/>
                  </a:lnTo>
                  <a:lnTo>
                    <a:pt x="93" y="42"/>
                  </a:lnTo>
                  <a:lnTo>
                    <a:pt x="88" y="40"/>
                  </a:lnTo>
                  <a:lnTo>
                    <a:pt x="84" y="39"/>
                  </a:lnTo>
                  <a:lnTo>
                    <a:pt x="81" y="36"/>
                  </a:lnTo>
                  <a:lnTo>
                    <a:pt x="77" y="35"/>
                  </a:lnTo>
                  <a:lnTo>
                    <a:pt x="75" y="34"/>
                  </a:lnTo>
                  <a:lnTo>
                    <a:pt x="73" y="33"/>
                  </a:lnTo>
                  <a:lnTo>
                    <a:pt x="71" y="32"/>
                  </a:lnTo>
                  <a:lnTo>
                    <a:pt x="68" y="31"/>
                  </a:lnTo>
                  <a:lnTo>
                    <a:pt x="67" y="30"/>
                  </a:lnTo>
                  <a:lnTo>
                    <a:pt x="66" y="29"/>
                  </a:lnTo>
                  <a:lnTo>
                    <a:pt x="65" y="29"/>
                  </a:lnTo>
                  <a:lnTo>
                    <a:pt x="64" y="28"/>
                  </a:lnTo>
                  <a:lnTo>
                    <a:pt x="63" y="26"/>
                  </a:lnTo>
                  <a:lnTo>
                    <a:pt x="62" y="25"/>
                  </a:lnTo>
                  <a:lnTo>
                    <a:pt x="60" y="25"/>
                  </a:lnTo>
                  <a:lnTo>
                    <a:pt x="59" y="24"/>
                  </a:lnTo>
                  <a:lnTo>
                    <a:pt x="58" y="24"/>
                  </a:lnTo>
                  <a:lnTo>
                    <a:pt x="57" y="23"/>
                  </a:lnTo>
                  <a:lnTo>
                    <a:pt x="56" y="22"/>
                  </a:lnTo>
                  <a:lnTo>
                    <a:pt x="54" y="21"/>
                  </a:lnTo>
                  <a:lnTo>
                    <a:pt x="53" y="20"/>
                  </a:lnTo>
                  <a:lnTo>
                    <a:pt x="52" y="19"/>
                  </a:lnTo>
                  <a:lnTo>
                    <a:pt x="49" y="17"/>
                  </a:lnTo>
                  <a:lnTo>
                    <a:pt x="48" y="16"/>
                  </a:lnTo>
                  <a:lnTo>
                    <a:pt x="46" y="15"/>
                  </a:lnTo>
                  <a:lnTo>
                    <a:pt x="45" y="14"/>
                  </a:lnTo>
                  <a:lnTo>
                    <a:pt x="43" y="13"/>
                  </a:lnTo>
                  <a:lnTo>
                    <a:pt x="41" y="12"/>
                  </a:lnTo>
                  <a:lnTo>
                    <a:pt x="39" y="11"/>
                  </a:lnTo>
                  <a:lnTo>
                    <a:pt x="38" y="10"/>
                  </a:lnTo>
                  <a:lnTo>
                    <a:pt x="37" y="8"/>
                  </a:lnTo>
                  <a:lnTo>
                    <a:pt x="35" y="7"/>
                  </a:lnTo>
                  <a:lnTo>
                    <a:pt x="34" y="6"/>
                  </a:lnTo>
                  <a:lnTo>
                    <a:pt x="32" y="5"/>
                  </a:lnTo>
                  <a:lnTo>
                    <a:pt x="31" y="5"/>
                  </a:lnTo>
                  <a:lnTo>
                    <a:pt x="30" y="4"/>
                  </a:lnTo>
                  <a:lnTo>
                    <a:pt x="29" y="3"/>
                  </a:lnTo>
                  <a:lnTo>
                    <a:pt x="28" y="2"/>
                  </a:lnTo>
                  <a:lnTo>
                    <a:pt x="27" y="2"/>
                  </a:lnTo>
                  <a:lnTo>
                    <a:pt x="27" y="1"/>
                  </a:lnTo>
                  <a:lnTo>
                    <a:pt x="26" y="1"/>
                  </a:lnTo>
                  <a:lnTo>
                    <a:pt x="25" y="1"/>
                  </a:lnTo>
                  <a:lnTo>
                    <a:pt x="25" y="2"/>
                  </a:lnTo>
                  <a:lnTo>
                    <a:pt x="24" y="2"/>
                  </a:lnTo>
                  <a:lnTo>
                    <a:pt x="22" y="2"/>
                  </a:lnTo>
                  <a:lnTo>
                    <a:pt x="21" y="3"/>
                  </a:lnTo>
                  <a:lnTo>
                    <a:pt x="20" y="3"/>
                  </a:lnTo>
                  <a:lnTo>
                    <a:pt x="19" y="3"/>
                  </a:lnTo>
                  <a:lnTo>
                    <a:pt x="18" y="4"/>
                  </a:lnTo>
                  <a:lnTo>
                    <a:pt x="17" y="4"/>
                  </a:lnTo>
                  <a:lnTo>
                    <a:pt x="16" y="5"/>
                  </a:lnTo>
                  <a:lnTo>
                    <a:pt x="15" y="5"/>
                  </a:lnTo>
                  <a:lnTo>
                    <a:pt x="13" y="6"/>
                  </a:lnTo>
                  <a:lnTo>
                    <a:pt x="12" y="6"/>
                  </a:lnTo>
                  <a:lnTo>
                    <a:pt x="11" y="7"/>
                  </a:lnTo>
                  <a:lnTo>
                    <a:pt x="10" y="8"/>
                  </a:lnTo>
                  <a:lnTo>
                    <a:pt x="9" y="8"/>
                  </a:lnTo>
                  <a:lnTo>
                    <a:pt x="8" y="10"/>
                  </a:lnTo>
                  <a:lnTo>
                    <a:pt x="7" y="11"/>
                  </a:lnTo>
                  <a:lnTo>
                    <a:pt x="6" y="12"/>
                  </a:lnTo>
                  <a:lnTo>
                    <a:pt x="5" y="12"/>
                  </a:lnTo>
                  <a:lnTo>
                    <a:pt x="3" y="13"/>
                  </a:lnTo>
                  <a:lnTo>
                    <a:pt x="3" y="14"/>
                  </a:lnTo>
                  <a:lnTo>
                    <a:pt x="2" y="15"/>
                  </a:lnTo>
                  <a:lnTo>
                    <a:pt x="1" y="16"/>
                  </a:lnTo>
                  <a:lnTo>
                    <a:pt x="1" y="17"/>
                  </a:lnTo>
                  <a:lnTo>
                    <a:pt x="1" y="19"/>
                  </a:lnTo>
                  <a:lnTo>
                    <a:pt x="0" y="20"/>
                  </a:lnTo>
                  <a:lnTo>
                    <a:pt x="0" y="21"/>
                  </a:lnTo>
                  <a:lnTo>
                    <a:pt x="0" y="22"/>
                  </a:lnTo>
                  <a:lnTo>
                    <a:pt x="0" y="23"/>
                  </a:lnTo>
                  <a:lnTo>
                    <a:pt x="1" y="24"/>
                  </a:lnTo>
                  <a:lnTo>
                    <a:pt x="1" y="25"/>
                  </a:lnTo>
                  <a:lnTo>
                    <a:pt x="2" y="26"/>
                  </a:lnTo>
                  <a:lnTo>
                    <a:pt x="3" y="28"/>
                  </a:lnTo>
                  <a:lnTo>
                    <a:pt x="5" y="29"/>
                  </a:lnTo>
                  <a:lnTo>
                    <a:pt x="6" y="30"/>
                  </a:lnTo>
                  <a:lnTo>
                    <a:pt x="7" y="32"/>
                  </a:lnTo>
                  <a:lnTo>
                    <a:pt x="8" y="33"/>
                  </a:lnTo>
                  <a:lnTo>
                    <a:pt x="9" y="34"/>
                  </a:lnTo>
                  <a:lnTo>
                    <a:pt x="11" y="35"/>
                  </a:lnTo>
                  <a:lnTo>
                    <a:pt x="13" y="38"/>
                  </a:lnTo>
                  <a:lnTo>
                    <a:pt x="15" y="39"/>
                  </a:lnTo>
                  <a:lnTo>
                    <a:pt x="17" y="40"/>
                  </a:lnTo>
                  <a:lnTo>
                    <a:pt x="19" y="42"/>
                  </a:lnTo>
                  <a:lnTo>
                    <a:pt x="21" y="43"/>
                  </a:lnTo>
                  <a:lnTo>
                    <a:pt x="24" y="44"/>
                  </a:lnTo>
                  <a:lnTo>
                    <a:pt x="26" y="47"/>
                  </a:lnTo>
                  <a:lnTo>
                    <a:pt x="29" y="48"/>
                  </a:lnTo>
                  <a:lnTo>
                    <a:pt x="31" y="49"/>
                  </a:lnTo>
                  <a:lnTo>
                    <a:pt x="34" y="51"/>
                  </a:lnTo>
                  <a:lnTo>
                    <a:pt x="37" y="52"/>
                  </a:lnTo>
                  <a:lnTo>
                    <a:pt x="39" y="53"/>
                  </a:lnTo>
                  <a:lnTo>
                    <a:pt x="43" y="54"/>
                  </a:lnTo>
                  <a:lnTo>
                    <a:pt x="45" y="57"/>
                  </a:lnTo>
                  <a:lnTo>
                    <a:pt x="48" y="58"/>
                  </a:lnTo>
                  <a:lnTo>
                    <a:pt x="50" y="59"/>
                  </a:lnTo>
                  <a:lnTo>
                    <a:pt x="54" y="60"/>
                  </a:lnTo>
                  <a:lnTo>
                    <a:pt x="57" y="61"/>
                  </a:lnTo>
                  <a:lnTo>
                    <a:pt x="59" y="63"/>
                  </a:lnTo>
                  <a:lnTo>
                    <a:pt x="63" y="65"/>
                  </a:lnTo>
                  <a:lnTo>
                    <a:pt x="67" y="66"/>
                  </a:lnTo>
                  <a:lnTo>
                    <a:pt x="73" y="68"/>
                  </a:lnTo>
                  <a:lnTo>
                    <a:pt x="78" y="70"/>
                  </a:lnTo>
                  <a:lnTo>
                    <a:pt x="85" y="71"/>
                  </a:lnTo>
                  <a:lnTo>
                    <a:pt x="93" y="73"/>
                  </a:lnTo>
                  <a:lnTo>
                    <a:pt x="101" y="76"/>
                  </a:lnTo>
                  <a:lnTo>
                    <a:pt x="110" y="78"/>
                  </a:lnTo>
                  <a:lnTo>
                    <a:pt x="119" y="80"/>
                  </a:lnTo>
                  <a:lnTo>
                    <a:pt x="129" y="81"/>
                  </a:lnTo>
                  <a:lnTo>
                    <a:pt x="139" y="84"/>
                  </a:lnTo>
                  <a:lnTo>
                    <a:pt x="149" y="86"/>
                  </a:lnTo>
                  <a:lnTo>
                    <a:pt x="160" y="87"/>
                  </a:lnTo>
                  <a:lnTo>
                    <a:pt x="172" y="88"/>
                  </a:lnTo>
                  <a:lnTo>
                    <a:pt x="185" y="90"/>
                  </a:lnTo>
                  <a:lnTo>
                    <a:pt x="197" y="91"/>
                  </a:lnTo>
                  <a:lnTo>
                    <a:pt x="209" y="93"/>
                  </a:lnTo>
                  <a:lnTo>
                    <a:pt x="223" y="93"/>
                  </a:lnTo>
                  <a:lnTo>
                    <a:pt x="236" y="94"/>
                  </a:lnTo>
                  <a:lnTo>
                    <a:pt x="251" y="94"/>
                  </a:lnTo>
                  <a:lnTo>
                    <a:pt x="264" y="94"/>
                  </a:lnTo>
                  <a:lnTo>
                    <a:pt x="279" y="94"/>
                  </a:lnTo>
                  <a:lnTo>
                    <a:pt x="293" y="93"/>
                  </a:lnTo>
                  <a:lnTo>
                    <a:pt x="308" y="93"/>
                  </a:lnTo>
                  <a:lnTo>
                    <a:pt x="323" y="91"/>
                  </a:lnTo>
                  <a:lnTo>
                    <a:pt x="338" y="89"/>
                  </a:lnTo>
                  <a:lnTo>
                    <a:pt x="353" y="87"/>
                  </a:lnTo>
                  <a:lnTo>
                    <a:pt x="368" y="85"/>
                  </a:lnTo>
                  <a:lnTo>
                    <a:pt x="384" y="82"/>
                  </a:lnTo>
                  <a:lnTo>
                    <a:pt x="398" y="79"/>
                  </a:lnTo>
                  <a:lnTo>
                    <a:pt x="414" y="75"/>
                  </a:lnTo>
                  <a:lnTo>
                    <a:pt x="428" y="70"/>
                  </a:lnTo>
                  <a:lnTo>
                    <a:pt x="444" y="66"/>
                  </a:lnTo>
                  <a:lnTo>
                    <a:pt x="445" y="66"/>
                  </a:lnTo>
                  <a:lnTo>
                    <a:pt x="446" y="66"/>
                  </a:lnTo>
                  <a:lnTo>
                    <a:pt x="447" y="65"/>
                  </a:lnTo>
                  <a:lnTo>
                    <a:pt x="448" y="65"/>
                  </a:lnTo>
                  <a:lnTo>
                    <a:pt x="451" y="63"/>
                  </a:lnTo>
                  <a:lnTo>
                    <a:pt x="454" y="63"/>
                  </a:lnTo>
                  <a:lnTo>
                    <a:pt x="456" y="62"/>
                  </a:lnTo>
                  <a:lnTo>
                    <a:pt x="460" y="61"/>
                  </a:lnTo>
                  <a:lnTo>
                    <a:pt x="462" y="60"/>
                  </a:lnTo>
                  <a:lnTo>
                    <a:pt x="465" y="59"/>
                  </a:lnTo>
                  <a:lnTo>
                    <a:pt x="469" y="58"/>
                  </a:lnTo>
                  <a:lnTo>
                    <a:pt x="472" y="57"/>
                  </a:lnTo>
                  <a:lnTo>
                    <a:pt x="476" y="54"/>
                  </a:lnTo>
                  <a:lnTo>
                    <a:pt x="480" y="53"/>
                  </a:lnTo>
                  <a:lnTo>
                    <a:pt x="483" y="52"/>
                  </a:lnTo>
                  <a:lnTo>
                    <a:pt x="488" y="50"/>
                  </a:lnTo>
                  <a:lnTo>
                    <a:pt x="491" y="49"/>
                  </a:lnTo>
                  <a:lnTo>
                    <a:pt x="494" y="47"/>
                  </a:lnTo>
                  <a:lnTo>
                    <a:pt x="498" y="45"/>
                  </a:lnTo>
                  <a:lnTo>
                    <a:pt x="502" y="43"/>
                  </a:lnTo>
                  <a:lnTo>
                    <a:pt x="506" y="41"/>
                  </a:lnTo>
                  <a:lnTo>
                    <a:pt x="508" y="40"/>
                  </a:lnTo>
                  <a:lnTo>
                    <a:pt x="511" y="38"/>
                  </a:lnTo>
                  <a:lnTo>
                    <a:pt x="513" y="35"/>
                  </a:lnTo>
                  <a:lnTo>
                    <a:pt x="517" y="33"/>
                  </a:lnTo>
                  <a:lnTo>
                    <a:pt x="519" y="31"/>
                  </a:lnTo>
                  <a:lnTo>
                    <a:pt x="520" y="29"/>
                  </a:lnTo>
                  <a:lnTo>
                    <a:pt x="522" y="26"/>
                  </a:lnTo>
                  <a:lnTo>
                    <a:pt x="523" y="24"/>
                  </a:lnTo>
                  <a:lnTo>
                    <a:pt x="523" y="23"/>
                  </a:lnTo>
                  <a:lnTo>
                    <a:pt x="525" y="21"/>
                  </a:lnTo>
                  <a:lnTo>
                    <a:pt x="525" y="20"/>
                  </a:lnTo>
                  <a:lnTo>
                    <a:pt x="523" y="19"/>
                  </a:lnTo>
                  <a:lnTo>
                    <a:pt x="523" y="17"/>
                  </a:lnTo>
                  <a:lnTo>
                    <a:pt x="523" y="16"/>
                  </a:lnTo>
                  <a:lnTo>
                    <a:pt x="522" y="15"/>
                  </a:lnTo>
                  <a:lnTo>
                    <a:pt x="521" y="14"/>
                  </a:lnTo>
                  <a:lnTo>
                    <a:pt x="520" y="13"/>
                  </a:lnTo>
                  <a:lnTo>
                    <a:pt x="520" y="12"/>
                  </a:lnTo>
                  <a:lnTo>
                    <a:pt x="519" y="11"/>
                  </a:lnTo>
                  <a:lnTo>
                    <a:pt x="517" y="11"/>
                  </a:lnTo>
                  <a:lnTo>
                    <a:pt x="516" y="10"/>
                  </a:lnTo>
                  <a:lnTo>
                    <a:pt x="514" y="8"/>
                  </a:lnTo>
                  <a:lnTo>
                    <a:pt x="513" y="7"/>
                  </a:lnTo>
                  <a:lnTo>
                    <a:pt x="512" y="7"/>
                  </a:lnTo>
                  <a:lnTo>
                    <a:pt x="510" y="6"/>
                  </a:lnTo>
                  <a:lnTo>
                    <a:pt x="509" y="5"/>
                  </a:lnTo>
                  <a:lnTo>
                    <a:pt x="508" y="5"/>
                  </a:lnTo>
                  <a:lnTo>
                    <a:pt x="507" y="4"/>
                  </a:lnTo>
                  <a:lnTo>
                    <a:pt x="504" y="4"/>
                  </a:lnTo>
                  <a:lnTo>
                    <a:pt x="503" y="3"/>
                  </a:lnTo>
                  <a:lnTo>
                    <a:pt x="502" y="3"/>
                  </a:lnTo>
                  <a:lnTo>
                    <a:pt x="501" y="2"/>
                  </a:lnTo>
                  <a:lnTo>
                    <a:pt x="500" y="2"/>
                  </a:lnTo>
                  <a:lnTo>
                    <a:pt x="499" y="2"/>
                  </a:lnTo>
                  <a:lnTo>
                    <a:pt x="498" y="1"/>
                  </a:lnTo>
                  <a:lnTo>
                    <a:pt x="497" y="1"/>
                  </a:lnTo>
                  <a:lnTo>
                    <a:pt x="495" y="1"/>
                  </a:lnTo>
                  <a:lnTo>
                    <a:pt x="494" y="0"/>
                  </a:lnTo>
                  <a:lnTo>
                    <a:pt x="462" y="23"/>
                  </a:lnTo>
                </a:path>
              </a:pathLst>
            </a:custGeom>
            <a:solidFill>
              <a:srgbClr val="8C664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0" name="Freeform 32"/>
            <p:cNvSpPr>
              <a:spLocks/>
            </p:cNvSpPr>
            <p:nvPr/>
          </p:nvSpPr>
          <p:spPr bwMode="auto">
            <a:xfrm>
              <a:off x="4225" y="2637"/>
              <a:ext cx="526" cy="95"/>
            </a:xfrm>
            <a:custGeom>
              <a:avLst/>
              <a:gdLst>
                <a:gd name="T0" fmla="*/ 459 w 526"/>
                <a:gd name="T1" fmla="*/ 25 h 95"/>
                <a:gd name="T2" fmla="*/ 450 w 526"/>
                <a:gd name="T3" fmla="*/ 31 h 95"/>
                <a:gd name="T4" fmla="*/ 435 w 526"/>
                <a:gd name="T5" fmla="*/ 38 h 95"/>
                <a:gd name="T6" fmla="*/ 414 w 526"/>
                <a:gd name="T7" fmla="*/ 45 h 95"/>
                <a:gd name="T8" fmla="*/ 385 w 526"/>
                <a:gd name="T9" fmla="*/ 53 h 95"/>
                <a:gd name="T10" fmla="*/ 349 w 526"/>
                <a:gd name="T11" fmla="*/ 60 h 95"/>
                <a:gd name="T12" fmla="*/ 305 w 526"/>
                <a:gd name="T13" fmla="*/ 65 h 95"/>
                <a:gd name="T14" fmla="*/ 254 w 526"/>
                <a:gd name="T15" fmla="*/ 66 h 95"/>
                <a:gd name="T16" fmla="*/ 202 w 526"/>
                <a:gd name="T17" fmla="*/ 63 h 95"/>
                <a:gd name="T18" fmla="*/ 161 w 526"/>
                <a:gd name="T19" fmla="*/ 59 h 95"/>
                <a:gd name="T20" fmla="*/ 128 w 526"/>
                <a:gd name="T21" fmla="*/ 52 h 95"/>
                <a:gd name="T22" fmla="*/ 103 w 526"/>
                <a:gd name="T23" fmla="*/ 45 h 95"/>
                <a:gd name="T24" fmla="*/ 84 w 526"/>
                <a:gd name="T25" fmla="*/ 39 h 95"/>
                <a:gd name="T26" fmla="*/ 73 w 526"/>
                <a:gd name="T27" fmla="*/ 33 h 95"/>
                <a:gd name="T28" fmla="*/ 66 w 526"/>
                <a:gd name="T29" fmla="*/ 29 h 95"/>
                <a:gd name="T30" fmla="*/ 62 w 526"/>
                <a:gd name="T31" fmla="*/ 25 h 95"/>
                <a:gd name="T32" fmla="*/ 57 w 526"/>
                <a:gd name="T33" fmla="*/ 23 h 95"/>
                <a:gd name="T34" fmla="*/ 52 w 526"/>
                <a:gd name="T35" fmla="*/ 19 h 95"/>
                <a:gd name="T36" fmla="*/ 45 w 526"/>
                <a:gd name="T37" fmla="*/ 14 h 95"/>
                <a:gd name="T38" fmla="*/ 38 w 526"/>
                <a:gd name="T39" fmla="*/ 10 h 95"/>
                <a:gd name="T40" fmla="*/ 32 w 526"/>
                <a:gd name="T41" fmla="*/ 5 h 95"/>
                <a:gd name="T42" fmla="*/ 28 w 526"/>
                <a:gd name="T43" fmla="*/ 2 h 95"/>
                <a:gd name="T44" fmla="*/ 25 w 526"/>
                <a:gd name="T45" fmla="*/ 1 h 95"/>
                <a:gd name="T46" fmla="*/ 21 w 526"/>
                <a:gd name="T47" fmla="*/ 3 h 95"/>
                <a:gd name="T48" fmla="*/ 17 w 526"/>
                <a:gd name="T49" fmla="*/ 4 h 95"/>
                <a:gd name="T50" fmla="*/ 12 w 526"/>
                <a:gd name="T51" fmla="*/ 6 h 95"/>
                <a:gd name="T52" fmla="*/ 8 w 526"/>
                <a:gd name="T53" fmla="*/ 10 h 95"/>
                <a:gd name="T54" fmla="*/ 3 w 526"/>
                <a:gd name="T55" fmla="*/ 13 h 95"/>
                <a:gd name="T56" fmla="*/ 1 w 526"/>
                <a:gd name="T57" fmla="*/ 17 h 95"/>
                <a:gd name="T58" fmla="*/ 0 w 526"/>
                <a:gd name="T59" fmla="*/ 22 h 95"/>
                <a:gd name="T60" fmla="*/ 2 w 526"/>
                <a:gd name="T61" fmla="*/ 26 h 95"/>
                <a:gd name="T62" fmla="*/ 7 w 526"/>
                <a:gd name="T63" fmla="*/ 32 h 95"/>
                <a:gd name="T64" fmla="*/ 13 w 526"/>
                <a:gd name="T65" fmla="*/ 38 h 95"/>
                <a:gd name="T66" fmla="*/ 21 w 526"/>
                <a:gd name="T67" fmla="*/ 43 h 95"/>
                <a:gd name="T68" fmla="*/ 31 w 526"/>
                <a:gd name="T69" fmla="*/ 49 h 95"/>
                <a:gd name="T70" fmla="*/ 43 w 526"/>
                <a:gd name="T71" fmla="*/ 54 h 95"/>
                <a:gd name="T72" fmla="*/ 54 w 526"/>
                <a:gd name="T73" fmla="*/ 60 h 95"/>
                <a:gd name="T74" fmla="*/ 67 w 526"/>
                <a:gd name="T75" fmla="*/ 66 h 95"/>
                <a:gd name="T76" fmla="*/ 93 w 526"/>
                <a:gd name="T77" fmla="*/ 73 h 95"/>
                <a:gd name="T78" fmla="*/ 129 w 526"/>
                <a:gd name="T79" fmla="*/ 81 h 95"/>
                <a:gd name="T80" fmla="*/ 172 w 526"/>
                <a:gd name="T81" fmla="*/ 88 h 95"/>
                <a:gd name="T82" fmla="*/ 223 w 526"/>
                <a:gd name="T83" fmla="*/ 93 h 95"/>
                <a:gd name="T84" fmla="*/ 279 w 526"/>
                <a:gd name="T85" fmla="*/ 94 h 95"/>
                <a:gd name="T86" fmla="*/ 338 w 526"/>
                <a:gd name="T87" fmla="*/ 89 h 95"/>
                <a:gd name="T88" fmla="*/ 398 w 526"/>
                <a:gd name="T89" fmla="*/ 79 h 95"/>
                <a:gd name="T90" fmla="*/ 445 w 526"/>
                <a:gd name="T91" fmla="*/ 66 h 95"/>
                <a:gd name="T92" fmla="*/ 451 w 526"/>
                <a:gd name="T93" fmla="*/ 63 h 95"/>
                <a:gd name="T94" fmla="*/ 462 w 526"/>
                <a:gd name="T95" fmla="*/ 60 h 95"/>
                <a:gd name="T96" fmla="*/ 476 w 526"/>
                <a:gd name="T97" fmla="*/ 54 h 95"/>
                <a:gd name="T98" fmla="*/ 491 w 526"/>
                <a:gd name="T99" fmla="*/ 49 h 95"/>
                <a:gd name="T100" fmla="*/ 506 w 526"/>
                <a:gd name="T101" fmla="*/ 41 h 95"/>
                <a:gd name="T102" fmla="*/ 517 w 526"/>
                <a:gd name="T103" fmla="*/ 33 h 95"/>
                <a:gd name="T104" fmla="*/ 523 w 526"/>
                <a:gd name="T105" fmla="*/ 24 h 95"/>
                <a:gd name="T106" fmla="*/ 523 w 526"/>
                <a:gd name="T107" fmla="*/ 19 h 95"/>
                <a:gd name="T108" fmla="*/ 521 w 526"/>
                <a:gd name="T109" fmla="*/ 14 h 95"/>
                <a:gd name="T110" fmla="*/ 518 w 526"/>
                <a:gd name="T111" fmla="*/ 11 h 95"/>
                <a:gd name="T112" fmla="*/ 512 w 526"/>
                <a:gd name="T113" fmla="*/ 7 h 95"/>
                <a:gd name="T114" fmla="*/ 507 w 526"/>
                <a:gd name="T115" fmla="*/ 4 h 95"/>
                <a:gd name="T116" fmla="*/ 501 w 526"/>
                <a:gd name="T117" fmla="*/ 2 h 95"/>
                <a:gd name="T118" fmla="*/ 497 w 526"/>
                <a:gd name="T119" fmla="*/ 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6" h="95">
                  <a:moveTo>
                    <a:pt x="462" y="23"/>
                  </a:moveTo>
                  <a:lnTo>
                    <a:pt x="461" y="24"/>
                  </a:lnTo>
                  <a:lnTo>
                    <a:pt x="460" y="24"/>
                  </a:lnTo>
                  <a:lnTo>
                    <a:pt x="459" y="25"/>
                  </a:lnTo>
                  <a:lnTo>
                    <a:pt x="457" y="26"/>
                  </a:lnTo>
                  <a:lnTo>
                    <a:pt x="455" y="28"/>
                  </a:lnTo>
                  <a:lnTo>
                    <a:pt x="453" y="29"/>
                  </a:lnTo>
                  <a:lnTo>
                    <a:pt x="450" y="31"/>
                  </a:lnTo>
                  <a:lnTo>
                    <a:pt x="447" y="32"/>
                  </a:lnTo>
                  <a:lnTo>
                    <a:pt x="443" y="34"/>
                  </a:lnTo>
                  <a:lnTo>
                    <a:pt x="440" y="35"/>
                  </a:lnTo>
                  <a:lnTo>
                    <a:pt x="435" y="38"/>
                  </a:lnTo>
                  <a:lnTo>
                    <a:pt x="431" y="40"/>
                  </a:lnTo>
                  <a:lnTo>
                    <a:pt x="425" y="42"/>
                  </a:lnTo>
                  <a:lnTo>
                    <a:pt x="419" y="43"/>
                  </a:lnTo>
                  <a:lnTo>
                    <a:pt x="414" y="45"/>
                  </a:lnTo>
                  <a:lnTo>
                    <a:pt x="407" y="48"/>
                  </a:lnTo>
                  <a:lnTo>
                    <a:pt x="400" y="50"/>
                  </a:lnTo>
                  <a:lnTo>
                    <a:pt x="393" y="52"/>
                  </a:lnTo>
                  <a:lnTo>
                    <a:pt x="385" y="53"/>
                  </a:lnTo>
                  <a:lnTo>
                    <a:pt x="377" y="56"/>
                  </a:lnTo>
                  <a:lnTo>
                    <a:pt x="368" y="58"/>
                  </a:lnTo>
                  <a:lnTo>
                    <a:pt x="359" y="59"/>
                  </a:lnTo>
                  <a:lnTo>
                    <a:pt x="349" y="60"/>
                  </a:lnTo>
                  <a:lnTo>
                    <a:pt x="339" y="62"/>
                  </a:lnTo>
                  <a:lnTo>
                    <a:pt x="328" y="63"/>
                  </a:lnTo>
                  <a:lnTo>
                    <a:pt x="317" y="65"/>
                  </a:lnTo>
                  <a:lnTo>
                    <a:pt x="305" y="65"/>
                  </a:lnTo>
                  <a:lnTo>
                    <a:pt x="293" y="66"/>
                  </a:lnTo>
                  <a:lnTo>
                    <a:pt x="281" y="66"/>
                  </a:lnTo>
                  <a:lnTo>
                    <a:pt x="267" y="66"/>
                  </a:lnTo>
                  <a:lnTo>
                    <a:pt x="254" y="66"/>
                  </a:lnTo>
                  <a:lnTo>
                    <a:pt x="240" y="66"/>
                  </a:lnTo>
                  <a:lnTo>
                    <a:pt x="227" y="65"/>
                  </a:lnTo>
                  <a:lnTo>
                    <a:pt x="215" y="65"/>
                  </a:lnTo>
                  <a:lnTo>
                    <a:pt x="202" y="63"/>
                  </a:lnTo>
                  <a:lnTo>
                    <a:pt x="191" y="62"/>
                  </a:lnTo>
                  <a:lnTo>
                    <a:pt x="181" y="61"/>
                  </a:lnTo>
                  <a:lnTo>
                    <a:pt x="171" y="60"/>
                  </a:lnTo>
                  <a:lnTo>
                    <a:pt x="161" y="59"/>
                  </a:lnTo>
                  <a:lnTo>
                    <a:pt x="152" y="57"/>
                  </a:lnTo>
                  <a:lnTo>
                    <a:pt x="143" y="56"/>
                  </a:lnTo>
                  <a:lnTo>
                    <a:pt x="135" y="53"/>
                  </a:lnTo>
                  <a:lnTo>
                    <a:pt x="128" y="52"/>
                  </a:lnTo>
                  <a:lnTo>
                    <a:pt x="121" y="50"/>
                  </a:lnTo>
                  <a:lnTo>
                    <a:pt x="114" y="49"/>
                  </a:lnTo>
                  <a:lnTo>
                    <a:pt x="109" y="47"/>
                  </a:lnTo>
                  <a:lnTo>
                    <a:pt x="103" y="45"/>
                  </a:lnTo>
                  <a:lnTo>
                    <a:pt x="97" y="43"/>
                  </a:lnTo>
                  <a:lnTo>
                    <a:pt x="93" y="42"/>
                  </a:lnTo>
                  <a:lnTo>
                    <a:pt x="88" y="40"/>
                  </a:lnTo>
                  <a:lnTo>
                    <a:pt x="84" y="39"/>
                  </a:lnTo>
                  <a:lnTo>
                    <a:pt x="81" y="36"/>
                  </a:lnTo>
                  <a:lnTo>
                    <a:pt x="77" y="35"/>
                  </a:lnTo>
                  <a:lnTo>
                    <a:pt x="75" y="34"/>
                  </a:lnTo>
                  <a:lnTo>
                    <a:pt x="73" y="33"/>
                  </a:lnTo>
                  <a:lnTo>
                    <a:pt x="71" y="32"/>
                  </a:lnTo>
                  <a:lnTo>
                    <a:pt x="68" y="31"/>
                  </a:lnTo>
                  <a:lnTo>
                    <a:pt x="67" y="30"/>
                  </a:lnTo>
                  <a:lnTo>
                    <a:pt x="66" y="29"/>
                  </a:lnTo>
                  <a:lnTo>
                    <a:pt x="65" y="29"/>
                  </a:lnTo>
                  <a:lnTo>
                    <a:pt x="64" y="28"/>
                  </a:lnTo>
                  <a:lnTo>
                    <a:pt x="63" y="26"/>
                  </a:lnTo>
                  <a:lnTo>
                    <a:pt x="62" y="25"/>
                  </a:lnTo>
                  <a:lnTo>
                    <a:pt x="60" y="25"/>
                  </a:lnTo>
                  <a:lnTo>
                    <a:pt x="59" y="24"/>
                  </a:lnTo>
                  <a:lnTo>
                    <a:pt x="58" y="24"/>
                  </a:lnTo>
                  <a:lnTo>
                    <a:pt x="57" y="23"/>
                  </a:lnTo>
                  <a:lnTo>
                    <a:pt x="56" y="22"/>
                  </a:lnTo>
                  <a:lnTo>
                    <a:pt x="54" y="21"/>
                  </a:lnTo>
                  <a:lnTo>
                    <a:pt x="53" y="20"/>
                  </a:lnTo>
                  <a:lnTo>
                    <a:pt x="52" y="19"/>
                  </a:lnTo>
                  <a:lnTo>
                    <a:pt x="49" y="17"/>
                  </a:lnTo>
                  <a:lnTo>
                    <a:pt x="48" y="16"/>
                  </a:lnTo>
                  <a:lnTo>
                    <a:pt x="46" y="15"/>
                  </a:lnTo>
                  <a:lnTo>
                    <a:pt x="45" y="14"/>
                  </a:lnTo>
                  <a:lnTo>
                    <a:pt x="43" y="13"/>
                  </a:lnTo>
                  <a:lnTo>
                    <a:pt x="41" y="12"/>
                  </a:lnTo>
                  <a:lnTo>
                    <a:pt x="39" y="11"/>
                  </a:lnTo>
                  <a:lnTo>
                    <a:pt x="38" y="10"/>
                  </a:lnTo>
                  <a:lnTo>
                    <a:pt x="37" y="8"/>
                  </a:lnTo>
                  <a:lnTo>
                    <a:pt x="35" y="7"/>
                  </a:lnTo>
                  <a:lnTo>
                    <a:pt x="34" y="6"/>
                  </a:lnTo>
                  <a:lnTo>
                    <a:pt x="32" y="5"/>
                  </a:lnTo>
                  <a:lnTo>
                    <a:pt x="31" y="5"/>
                  </a:lnTo>
                  <a:lnTo>
                    <a:pt x="30" y="4"/>
                  </a:lnTo>
                  <a:lnTo>
                    <a:pt x="29" y="3"/>
                  </a:lnTo>
                  <a:lnTo>
                    <a:pt x="28" y="2"/>
                  </a:lnTo>
                  <a:lnTo>
                    <a:pt x="27" y="2"/>
                  </a:lnTo>
                  <a:lnTo>
                    <a:pt x="27" y="1"/>
                  </a:lnTo>
                  <a:lnTo>
                    <a:pt x="26" y="1"/>
                  </a:lnTo>
                  <a:lnTo>
                    <a:pt x="25" y="1"/>
                  </a:lnTo>
                  <a:lnTo>
                    <a:pt x="25" y="2"/>
                  </a:lnTo>
                  <a:lnTo>
                    <a:pt x="24" y="2"/>
                  </a:lnTo>
                  <a:lnTo>
                    <a:pt x="22" y="2"/>
                  </a:lnTo>
                  <a:lnTo>
                    <a:pt x="21" y="3"/>
                  </a:lnTo>
                  <a:lnTo>
                    <a:pt x="20" y="3"/>
                  </a:lnTo>
                  <a:lnTo>
                    <a:pt x="19" y="3"/>
                  </a:lnTo>
                  <a:lnTo>
                    <a:pt x="18" y="4"/>
                  </a:lnTo>
                  <a:lnTo>
                    <a:pt x="17" y="4"/>
                  </a:lnTo>
                  <a:lnTo>
                    <a:pt x="16" y="5"/>
                  </a:lnTo>
                  <a:lnTo>
                    <a:pt x="15" y="5"/>
                  </a:lnTo>
                  <a:lnTo>
                    <a:pt x="13" y="6"/>
                  </a:lnTo>
                  <a:lnTo>
                    <a:pt x="12" y="6"/>
                  </a:lnTo>
                  <a:lnTo>
                    <a:pt x="11" y="7"/>
                  </a:lnTo>
                  <a:lnTo>
                    <a:pt x="10" y="8"/>
                  </a:lnTo>
                  <a:lnTo>
                    <a:pt x="9" y="8"/>
                  </a:lnTo>
                  <a:lnTo>
                    <a:pt x="8" y="10"/>
                  </a:lnTo>
                  <a:lnTo>
                    <a:pt x="7" y="11"/>
                  </a:lnTo>
                  <a:lnTo>
                    <a:pt x="6" y="12"/>
                  </a:lnTo>
                  <a:lnTo>
                    <a:pt x="5" y="12"/>
                  </a:lnTo>
                  <a:lnTo>
                    <a:pt x="3" y="13"/>
                  </a:lnTo>
                  <a:lnTo>
                    <a:pt x="3" y="14"/>
                  </a:lnTo>
                  <a:lnTo>
                    <a:pt x="2" y="15"/>
                  </a:lnTo>
                  <a:lnTo>
                    <a:pt x="1" y="16"/>
                  </a:lnTo>
                  <a:lnTo>
                    <a:pt x="1" y="17"/>
                  </a:lnTo>
                  <a:lnTo>
                    <a:pt x="1" y="19"/>
                  </a:lnTo>
                  <a:lnTo>
                    <a:pt x="0" y="20"/>
                  </a:lnTo>
                  <a:lnTo>
                    <a:pt x="0" y="21"/>
                  </a:lnTo>
                  <a:lnTo>
                    <a:pt x="0" y="22"/>
                  </a:lnTo>
                  <a:lnTo>
                    <a:pt x="0" y="23"/>
                  </a:lnTo>
                  <a:lnTo>
                    <a:pt x="1" y="24"/>
                  </a:lnTo>
                  <a:lnTo>
                    <a:pt x="1" y="25"/>
                  </a:lnTo>
                  <a:lnTo>
                    <a:pt x="2" y="26"/>
                  </a:lnTo>
                  <a:lnTo>
                    <a:pt x="3" y="28"/>
                  </a:lnTo>
                  <a:lnTo>
                    <a:pt x="5" y="29"/>
                  </a:lnTo>
                  <a:lnTo>
                    <a:pt x="6" y="30"/>
                  </a:lnTo>
                  <a:lnTo>
                    <a:pt x="7" y="32"/>
                  </a:lnTo>
                  <a:lnTo>
                    <a:pt x="8" y="33"/>
                  </a:lnTo>
                  <a:lnTo>
                    <a:pt x="9" y="34"/>
                  </a:lnTo>
                  <a:lnTo>
                    <a:pt x="11" y="35"/>
                  </a:lnTo>
                  <a:lnTo>
                    <a:pt x="13" y="38"/>
                  </a:lnTo>
                  <a:lnTo>
                    <a:pt x="15" y="39"/>
                  </a:lnTo>
                  <a:lnTo>
                    <a:pt x="17" y="40"/>
                  </a:lnTo>
                  <a:lnTo>
                    <a:pt x="19" y="42"/>
                  </a:lnTo>
                  <a:lnTo>
                    <a:pt x="21" y="43"/>
                  </a:lnTo>
                  <a:lnTo>
                    <a:pt x="24" y="44"/>
                  </a:lnTo>
                  <a:lnTo>
                    <a:pt x="26" y="47"/>
                  </a:lnTo>
                  <a:lnTo>
                    <a:pt x="29" y="48"/>
                  </a:lnTo>
                  <a:lnTo>
                    <a:pt x="31" y="49"/>
                  </a:lnTo>
                  <a:lnTo>
                    <a:pt x="34" y="51"/>
                  </a:lnTo>
                  <a:lnTo>
                    <a:pt x="37" y="52"/>
                  </a:lnTo>
                  <a:lnTo>
                    <a:pt x="39" y="53"/>
                  </a:lnTo>
                  <a:lnTo>
                    <a:pt x="43" y="54"/>
                  </a:lnTo>
                  <a:lnTo>
                    <a:pt x="45" y="57"/>
                  </a:lnTo>
                  <a:lnTo>
                    <a:pt x="48" y="58"/>
                  </a:lnTo>
                  <a:lnTo>
                    <a:pt x="50" y="59"/>
                  </a:lnTo>
                  <a:lnTo>
                    <a:pt x="54" y="60"/>
                  </a:lnTo>
                  <a:lnTo>
                    <a:pt x="57" y="61"/>
                  </a:lnTo>
                  <a:lnTo>
                    <a:pt x="59" y="63"/>
                  </a:lnTo>
                  <a:lnTo>
                    <a:pt x="63" y="65"/>
                  </a:lnTo>
                  <a:lnTo>
                    <a:pt x="67" y="66"/>
                  </a:lnTo>
                  <a:lnTo>
                    <a:pt x="73" y="68"/>
                  </a:lnTo>
                  <a:lnTo>
                    <a:pt x="78" y="70"/>
                  </a:lnTo>
                  <a:lnTo>
                    <a:pt x="85" y="71"/>
                  </a:lnTo>
                  <a:lnTo>
                    <a:pt x="93" y="73"/>
                  </a:lnTo>
                  <a:lnTo>
                    <a:pt x="101" y="76"/>
                  </a:lnTo>
                  <a:lnTo>
                    <a:pt x="110" y="78"/>
                  </a:lnTo>
                  <a:lnTo>
                    <a:pt x="119" y="80"/>
                  </a:lnTo>
                  <a:lnTo>
                    <a:pt x="129" y="81"/>
                  </a:lnTo>
                  <a:lnTo>
                    <a:pt x="139" y="84"/>
                  </a:lnTo>
                  <a:lnTo>
                    <a:pt x="149" y="86"/>
                  </a:lnTo>
                  <a:lnTo>
                    <a:pt x="160" y="87"/>
                  </a:lnTo>
                  <a:lnTo>
                    <a:pt x="172" y="88"/>
                  </a:lnTo>
                  <a:lnTo>
                    <a:pt x="185" y="90"/>
                  </a:lnTo>
                  <a:lnTo>
                    <a:pt x="197" y="91"/>
                  </a:lnTo>
                  <a:lnTo>
                    <a:pt x="209" y="93"/>
                  </a:lnTo>
                  <a:lnTo>
                    <a:pt x="223" y="93"/>
                  </a:lnTo>
                  <a:lnTo>
                    <a:pt x="236" y="94"/>
                  </a:lnTo>
                  <a:lnTo>
                    <a:pt x="251" y="94"/>
                  </a:lnTo>
                  <a:lnTo>
                    <a:pt x="264" y="94"/>
                  </a:lnTo>
                  <a:lnTo>
                    <a:pt x="279" y="94"/>
                  </a:lnTo>
                  <a:lnTo>
                    <a:pt x="293" y="93"/>
                  </a:lnTo>
                  <a:lnTo>
                    <a:pt x="308" y="93"/>
                  </a:lnTo>
                  <a:lnTo>
                    <a:pt x="323" y="91"/>
                  </a:lnTo>
                  <a:lnTo>
                    <a:pt x="338" y="89"/>
                  </a:lnTo>
                  <a:lnTo>
                    <a:pt x="353" y="87"/>
                  </a:lnTo>
                  <a:lnTo>
                    <a:pt x="368" y="85"/>
                  </a:lnTo>
                  <a:lnTo>
                    <a:pt x="384" y="82"/>
                  </a:lnTo>
                  <a:lnTo>
                    <a:pt x="398" y="79"/>
                  </a:lnTo>
                  <a:lnTo>
                    <a:pt x="414" y="75"/>
                  </a:lnTo>
                  <a:lnTo>
                    <a:pt x="428" y="70"/>
                  </a:lnTo>
                  <a:lnTo>
                    <a:pt x="444" y="66"/>
                  </a:lnTo>
                  <a:lnTo>
                    <a:pt x="445" y="66"/>
                  </a:lnTo>
                  <a:lnTo>
                    <a:pt x="446" y="66"/>
                  </a:lnTo>
                  <a:lnTo>
                    <a:pt x="447" y="65"/>
                  </a:lnTo>
                  <a:lnTo>
                    <a:pt x="448" y="65"/>
                  </a:lnTo>
                  <a:lnTo>
                    <a:pt x="451" y="63"/>
                  </a:lnTo>
                  <a:lnTo>
                    <a:pt x="454" y="63"/>
                  </a:lnTo>
                  <a:lnTo>
                    <a:pt x="456" y="62"/>
                  </a:lnTo>
                  <a:lnTo>
                    <a:pt x="460" y="61"/>
                  </a:lnTo>
                  <a:lnTo>
                    <a:pt x="462" y="60"/>
                  </a:lnTo>
                  <a:lnTo>
                    <a:pt x="465" y="59"/>
                  </a:lnTo>
                  <a:lnTo>
                    <a:pt x="469" y="58"/>
                  </a:lnTo>
                  <a:lnTo>
                    <a:pt x="472" y="57"/>
                  </a:lnTo>
                  <a:lnTo>
                    <a:pt x="476" y="54"/>
                  </a:lnTo>
                  <a:lnTo>
                    <a:pt x="480" y="53"/>
                  </a:lnTo>
                  <a:lnTo>
                    <a:pt x="483" y="52"/>
                  </a:lnTo>
                  <a:lnTo>
                    <a:pt x="488" y="50"/>
                  </a:lnTo>
                  <a:lnTo>
                    <a:pt x="491" y="49"/>
                  </a:lnTo>
                  <a:lnTo>
                    <a:pt x="494" y="47"/>
                  </a:lnTo>
                  <a:lnTo>
                    <a:pt x="498" y="45"/>
                  </a:lnTo>
                  <a:lnTo>
                    <a:pt x="502" y="43"/>
                  </a:lnTo>
                  <a:lnTo>
                    <a:pt x="506" y="41"/>
                  </a:lnTo>
                  <a:lnTo>
                    <a:pt x="508" y="40"/>
                  </a:lnTo>
                  <a:lnTo>
                    <a:pt x="511" y="38"/>
                  </a:lnTo>
                  <a:lnTo>
                    <a:pt x="513" y="35"/>
                  </a:lnTo>
                  <a:lnTo>
                    <a:pt x="517" y="33"/>
                  </a:lnTo>
                  <a:lnTo>
                    <a:pt x="519" y="31"/>
                  </a:lnTo>
                  <a:lnTo>
                    <a:pt x="520" y="29"/>
                  </a:lnTo>
                  <a:lnTo>
                    <a:pt x="522" y="26"/>
                  </a:lnTo>
                  <a:lnTo>
                    <a:pt x="523" y="24"/>
                  </a:lnTo>
                  <a:lnTo>
                    <a:pt x="523" y="23"/>
                  </a:lnTo>
                  <a:lnTo>
                    <a:pt x="525" y="21"/>
                  </a:lnTo>
                  <a:lnTo>
                    <a:pt x="525" y="20"/>
                  </a:lnTo>
                  <a:lnTo>
                    <a:pt x="523" y="19"/>
                  </a:lnTo>
                  <a:lnTo>
                    <a:pt x="523" y="17"/>
                  </a:lnTo>
                  <a:lnTo>
                    <a:pt x="523" y="16"/>
                  </a:lnTo>
                  <a:lnTo>
                    <a:pt x="522" y="15"/>
                  </a:lnTo>
                  <a:lnTo>
                    <a:pt x="521" y="14"/>
                  </a:lnTo>
                  <a:lnTo>
                    <a:pt x="520" y="13"/>
                  </a:lnTo>
                  <a:lnTo>
                    <a:pt x="520" y="12"/>
                  </a:lnTo>
                  <a:lnTo>
                    <a:pt x="519" y="11"/>
                  </a:lnTo>
                  <a:lnTo>
                    <a:pt x="518" y="11"/>
                  </a:lnTo>
                  <a:lnTo>
                    <a:pt x="516" y="10"/>
                  </a:lnTo>
                  <a:lnTo>
                    <a:pt x="514" y="8"/>
                  </a:lnTo>
                  <a:lnTo>
                    <a:pt x="513" y="7"/>
                  </a:lnTo>
                  <a:lnTo>
                    <a:pt x="512" y="7"/>
                  </a:lnTo>
                  <a:lnTo>
                    <a:pt x="510" y="6"/>
                  </a:lnTo>
                  <a:lnTo>
                    <a:pt x="509" y="5"/>
                  </a:lnTo>
                  <a:lnTo>
                    <a:pt x="508" y="5"/>
                  </a:lnTo>
                  <a:lnTo>
                    <a:pt x="507" y="4"/>
                  </a:lnTo>
                  <a:lnTo>
                    <a:pt x="504" y="4"/>
                  </a:lnTo>
                  <a:lnTo>
                    <a:pt x="503" y="3"/>
                  </a:lnTo>
                  <a:lnTo>
                    <a:pt x="502" y="3"/>
                  </a:lnTo>
                  <a:lnTo>
                    <a:pt x="501" y="2"/>
                  </a:lnTo>
                  <a:lnTo>
                    <a:pt x="500" y="2"/>
                  </a:lnTo>
                  <a:lnTo>
                    <a:pt x="499" y="2"/>
                  </a:lnTo>
                  <a:lnTo>
                    <a:pt x="498" y="1"/>
                  </a:lnTo>
                  <a:lnTo>
                    <a:pt x="497" y="1"/>
                  </a:lnTo>
                  <a:lnTo>
                    <a:pt x="495" y="1"/>
                  </a:lnTo>
                  <a:lnTo>
                    <a:pt x="494" y="0"/>
                  </a:lnTo>
                  <a:lnTo>
                    <a:pt x="462" y="23"/>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1" name="Freeform 33"/>
            <p:cNvSpPr>
              <a:spLocks/>
            </p:cNvSpPr>
            <p:nvPr/>
          </p:nvSpPr>
          <p:spPr bwMode="auto">
            <a:xfrm>
              <a:off x="4195" y="2738"/>
              <a:ext cx="581" cy="77"/>
            </a:xfrm>
            <a:custGeom>
              <a:avLst/>
              <a:gdLst>
                <a:gd name="T0" fmla="*/ 576 w 581"/>
                <a:gd name="T1" fmla="*/ 13 h 77"/>
                <a:gd name="T2" fmla="*/ 563 w 581"/>
                <a:gd name="T3" fmla="*/ 22 h 77"/>
                <a:gd name="T4" fmla="*/ 548 w 581"/>
                <a:gd name="T5" fmla="*/ 31 h 77"/>
                <a:gd name="T6" fmla="*/ 525 w 581"/>
                <a:gd name="T7" fmla="*/ 40 h 77"/>
                <a:gd name="T8" fmla="*/ 501 w 581"/>
                <a:gd name="T9" fmla="*/ 48 h 77"/>
                <a:gd name="T10" fmla="*/ 472 w 581"/>
                <a:gd name="T11" fmla="*/ 55 h 77"/>
                <a:gd name="T12" fmla="*/ 439 w 581"/>
                <a:gd name="T13" fmla="*/ 63 h 77"/>
                <a:gd name="T14" fmla="*/ 405 w 581"/>
                <a:gd name="T15" fmla="*/ 69 h 77"/>
                <a:gd name="T16" fmla="*/ 369 w 581"/>
                <a:gd name="T17" fmla="*/ 72 h 77"/>
                <a:gd name="T18" fmla="*/ 332 w 581"/>
                <a:gd name="T19" fmla="*/ 74 h 77"/>
                <a:gd name="T20" fmla="*/ 294 w 581"/>
                <a:gd name="T21" fmla="*/ 74 h 77"/>
                <a:gd name="T22" fmla="*/ 288 w 581"/>
                <a:gd name="T23" fmla="*/ 74 h 77"/>
                <a:gd name="T24" fmla="*/ 274 w 581"/>
                <a:gd name="T25" fmla="*/ 74 h 77"/>
                <a:gd name="T26" fmla="*/ 251 w 581"/>
                <a:gd name="T27" fmla="*/ 73 h 77"/>
                <a:gd name="T28" fmla="*/ 222 w 581"/>
                <a:gd name="T29" fmla="*/ 72 h 77"/>
                <a:gd name="T30" fmla="*/ 190 w 581"/>
                <a:gd name="T31" fmla="*/ 69 h 77"/>
                <a:gd name="T32" fmla="*/ 154 w 581"/>
                <a:gd name="T33" fmla="*/ 64 h 77"/>
                <a:gd name="T34" fmla="*/ 117 w 581"/>
                <a:gd name="T35" fmla="*/ 58 h 77"/>
                <a:gd name="T36" fmla="*/ 80 w 581"/>
                <a:gd name="T37" fmla="*/ 48 h 77"/>
                <a:gd name="T38" fmla="*/ 47 w 581"/>
                <a:gd name="T39" fmla="*/ 35 h 77"/>
                <a:gd name="T40" fmla="*/ 17 w 581"/>
                <a:gd name="T41" fmla="*/ 21 h 77"/>
                <a:gd name="T42" fmla="*/ 1 w 581"/>
                <a:gd name="T43" fmla="*/ 8 h 77"/>
                <a:gd name="T44" fmla="*/ 3 w 581"/>
                <a:gd name="T45" fmla="*/ 7 h 77"/>
                <a:gd name="T46" fmla="*/ 7 w 581"/>
                <a:gd name="T47" fmla="*/ 6 h 77"/>
                <a:gd name="T48" fmla="*/ 9 w 581"/>
                <a:gd name="T49" fmla="*/ 5 h 77"/>
                <a:gd name="T50" fmla="*/ 11 w 581"/>
                <a:gd name="T51" fmla="*/ 4 h 77"/>
                <a:gd name="T52" fmla="*/ 13 w 581"/>
                <a:gd name="T53" fmla="*/ 3 h 77"/>
                <a:gd name="T54" fmla="*/ 16 w 581"/>
                <a:gd name="T55" fmla="*/ 2 h 77"/>
                <a:gd name="T56" fmla="*/ 19 w 581"/>
                <a:gd name="T57" fmla="*/ 0 h 77"/>
                <a:gd name="T58" fmla="*/ 22 w 581"/>
                <a:gd name="T59" fmla="*/ 0 h 77"/>
                <a:gd name="T60" fmla="*/ 26 w 581"/>
                <a:gd name="T61" fmla="*/ 3 h 77"/>
                <a:gd name="T62" fmla="*/ 32 w 581"/>
                <a:gd name="T63" fmla="*/ 6 h 77"/>
                <a:gd name="T64" fmla="*/ 42 w 581"/>
                <a:gd name="T65" fmla="*/ 13 h 77"/>
                <a:gd name="T66" fmla="*/ 57 w 581"/>
                <a:gd name="T67" fmla="*/ 20 h 77"/>
                <a:gd name="T68" fmla="*/ 75 w 581"/>
                <a:gd name="T69" fmla="*/ 27 h 77"/>
                <a:gd name="T70" fmla="*/ 99 w 581"/>
                <a:gd name="T71" fmla="*/ 35 h 77"/>
                <a:gd name="T72" fmla="*/ 127 w 581"/>
                <a:gd name="T73" fmla="*/ 43 h 77"/>
                <a:gd name="T74" fmla="*/ 161 w 581"/>
                <a:gd name="T75" fmla="*/ 50 h 77"/>
                <a:gd name="T76" fmla="*/ 200 w 581"/>
                <a:gd name="T77" fmla="*/ 55 h 77"/>
                <a:gd name="T78" fmla="*/ 245 w 581"/>
                <a:gd name="T79" fmla="*/ 59 h 77"/>
                <a:gd name="T80" fmla="*/ 295 w 581"/>
                <a:gd name="T81" fmla="*/ 59 h 77"/>
                <a:gd name="T82" fmla="*/ 300 w 581"/>
                <a:gd name="T83" fmla="*/ 59 h 77"/>
                <a:gd name="T84" fmla="*/ 312 w 581"/>
                <a:gd name="T85" fmla="*/ 59 h 77"/>
                <a:gd name="T86" fmla="*/ 330 w 581"/>
                <a:gd name="T87" fmla="*/ 59 h 77"/>
                <a:gd name="T88" fmla="*/ 353 w 581"/>
                <a:gd name="T89" fmla="*/ 58 h 77"/>
                <a:gd name="T90" fmla="*/ 381 w 581"/>
                <a:gd name="T91" fmla="*/ 55 h 77"/>
                <a:gd name="T92" fmla="*/ 411 w 581"/>
                <a:gd name="T93" fmla="*/ 52 h 77"/>
                <a:gd name="T94" fmla="*/ 445 w 581"/>
                <a:gd name="T95" fmla="*/ 45 h 77"/>
                <a:gd name="T96" fmla="*/ 478 w 581"/>
                <a:gd name="T97" fmla="*/ 37 h 77"/>
                <a:gd name="T98" fmla="*/ 513 w 581"/>
                <a:gd name="T99" fmla="*/ 26 h 77"/>
                <a:gd name="T100" fmla="*/ 546 w 581"/>
                <a:gd name="T101" fmla="*/ 13 h 77"/>
                <a:gd name="T102" fmla="*/ 567 w 581"/>
                <a:gd name="T103" fmla="*/ 0 h 77"/>
                <a:gd name="T104" fmla="*/ 569 w 581"/>
                <a:gd name="T105" fmla="*/ 2 h 77"/>
                <a:gd name="T106" fmla="*/ 571 w 581"/>
                <a:gd name="T107" fmla="*/ 3 h 77"/>
                <a:gd name="T108" fmla="*/ 574 w 581"/>
                <a:gd name="T109" fmla="*/ 4 h 77"/>
                <a:gd name="T110" fmla="*/ 577 w 581"/>
                <a:gd name="T111" fmla="*/ 5 h 77"/>
                <a:gd name="T112" fmla="*/ 580 w 581"/>
                <a:gd name="T11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1" h="77">
                  <a:moveTo>
                    <a:pt x="580" y="7"/>
                  </a:moveTo>
                  <a:lnTo>
                    <a:pt x="578" y="9"/>
                  </a:lnTo>
                  <a:lnTo>
                    <a:pt x="576" y="13"/>
                  </a:lnTo>
                  <a:lnTo>
                    <a:pt x="572" y="15"/>
                  </a:lnTo>
                  <a:lnTo>
                    <a:pt x="568" y="18"/>
                  </a:lnTo>
                  <a:lnTo>
                    <a:pt x="563" y="22"/>
                  </a:lnTo>
                  <a:lnTo>
                    <a:pt x="559" y="24"/>
                  </a:lnTo>
                  <a:lnTo>
                    <a:pt x="553" y="27"/>
                  </a:lnTo>
                  <a:lnTo>
                    <a:pt x="548" y="31"/>
                  </a:lnTo>
                  <a:lnTo>
                    <a:pt x="541" y="33"/>
                  </a:lnTo>
                  <a:lnTo>
                    <a:pt x="533" y="36"/>
                  </a:lnTo>
                  <a:lnTo>
                    <a:pt x="525" y="40"/>
                  </a:lnTo>
                  <a:lnTo>
                    <a:pt x="518" y="42"/>
                  </a:lnTo>
                  <a:lnTo>
                    <a:pt x="510" y="45"/>
                  </a:lnTo>
                  <a:lnTo>
                    <a:pt x="501" y="48"/>
                  </a:lnTo>
                  <a:lnTo>
                    <a:pt x="491" y="51"/>
                  </a:lnTo>
                  <a:lnTo>
                    <a:pt x="482" y="53"/>
                  </a:lnTo>
                  <a:lnTo>
                    <a:pt x="472" y="55"/>
                  </a:lnTo>
                  <a:lnTo>
                    <a:pt x="461" y="59"/>
                  </a:lnTo>
                  <a:lnTo>
                    <a:pt x="451" y="61"/>
                  </a:lnTo>
                  <a:lnTo>
                    <a:pt x="439" y="63"/>
                  </a:lnTo>
                  <a:lnTo>
                    <a:pt x="428" y="65"/>
                  </a:lnTo>
                  <a:lnTo>
                    <a:pt x="417" y="67"/>
                  </a:lnTo>
                  <a:lnTo>
                    <a:pt x="405" y="69"/>
                  </a:lnTo>
                  <a:lnTo>
                    <a:pt x="393" y="70"/>
                  </a:lnTo>
                  <a:lnTo>
                    <a:pt x="381" y="71"/>
                  </a:lnTo>
                  <a:lnTo>
                    <a:pt x="369" y="72"/>
                  </a:lnTo>
                  <a:lnTo>
                    <a:pt x="357" y="73"/>
                  </a:lnTo>
                  <a:lnTo>
                    <a:pt x="344" y="74"/>
                  </a:lnTo>
                  <a:lnTo>
                    <a:pt x="332" y="74"/>
                  </a:lnTo>
                  <a:lnTo>
                    <a:pt x="320" y="76"/>
                  </a:lnTo>
                  <a:lnTo>
                    <a:pt x="306" y="76"/>
                  </a:lnTo>
                  <a:lnTo>
                    <a:pt x="294" y="74"/>
                  </a:lnTo>
                  <a:lnTo>
                    <a:pt x="293" y="74"/>
                  </a:lnTo>
                  <a:lnTo>
                    <a:pt x="292" y="74"/>
                  </a:lnTo>
                  <a:lnTo>
                    <a:pt x="288" y="74"/>
                  </a:lnTo>
                  <a:lnTo>
                    <a:pt x="285" y="74"/>
                  </a:lnTo>
                  <a:lnTo>
                    <a:pt x="279" y="74"/>
                  </a:lnTo>
                  <a:lnTo>
                    <a:pt x="274" y="74"/>
                  </a:lnTo>
                  <a:lnTo>
                    <a:pt x="267" y="74"/>
                  </a:lnTo>
                  <a:lnTo>
                    <a:pt x="259" y="74"/>
                  </a:lnTo>
                  <a:lnTo>
                    <a:pt x="251" y="73"/>
                  </a:lnTo>
                  <a:lnTo>
                    <a:pt x="243" y="73"/>
                  </a:lnTo>
                  <a:lnTo>
                    <a:pt x="232" y="73"/>
                  </a:lnTo>
                  <a:lnTo>
                    <a:pt x="222" y="72"/>
                  </a:lnTo>
                  <a:lnTo>
                    <a:pt x="212" y="71"/>
                  </a:lnTo>
                  <a:lnTo>
                    <a:pt x="201" y="70"/>
                  </a:lnTo>
                  <a:lnTo>
                    <a:pt x="190" y="69"/>
                  </a:lnTo>
                  <a:lnTo>
                    <a:pt x="178" y="68"/>
                  </a:lnTo>
                  <a:lnTo>
                    <a:pt x="165" y="65"/>
                  </a:lnTo>
                  <a:lnTo>
                    <a:pt x="154" y="64"/>
                  </a:lnTo>
                  <a:lnTo>
                    <a:pt x="142" y="62"/>
                  </a:lnTo>
                  <a:lnTo>
                    <a:pt x="130" y="60"/>
                  </a:lnTo>
                  <a:lnTo>
                    <a:pt x="117" y="58"/>
                  </a:lnTo>
                  <a:lnTo>
                    <a:pt x="105" y="54"/>
                  </a:lnTo>
                  <a:lnTo>
                    <a:pt x="93" y="51"/>
                  </a:lnTo>
                  <a:lnTo>
                    <a:pt x="80" y="48"/>
                  </a:lnTo>
                  <a:lnTo>
                    <a:pt x="69" y="44"/>
                  </a:lnTo>
                  <a:lnTo>
                    <a:pt x="58" y="40"/>
                  </a:lnTo>
                  <a:lnTo>
                    <a:pt x="47" y="35"/>
                  </a:lnTo>
                  <a:lnTo>
                    <a:pt x="37" y="31"/>
                  </a:lnTo>
                  <a:lnTo>
                    <a:pt x="27" y="26"/>
                  </a:lnTo>
                  <a:lnTo>
                    <a:pt x="17" y="21"/>
                  </a:lnTo>
                  <a:lnTo>
                    <a:pt x="9" y="14"/>
                  </a:lnTo>
                  <a:lnTo>
                    <a:pt x="0" y="8"/>
                  </a:lnTo>
                  <a:lnTo>
                    <a:pt x="1" y="8"/>
                  </a:lnTo>
                  <a:lnTo>
                    <a:pt x="1" y="7"/>
                  </a:lnTo>
                  <a:lnTo>
                    <a:pt x="2" y="7"/>
                  </a:lnTo>
                  <a:lnTo>
                    <a:pt x="3" y="7"/>
                  </a:lnTo>
                  <a:lnTo>
                    <a:pt x="4" y="7"/>
                  </a:lnTo>
                  <a:lnTo>
                    <a:pt x="5" y="6"/>
                  </a:lnTo>
                  <a:lnTo>
                    <a:pt x="7" y="6"/>
                  </a:lnTo>
                  <a:lnTo>
                    <a:pt x="8" y="6"/>
                  </a:lnTo>
                  <a:lnTo>
                    <a:pt x="8" y="5"/>
                  </a:lnTo>
                  <a:lnTo>
                    <a:pt x="9" y="5"/>
                  </a:lnTo>
                  <a:lnTo>
                    <a:pt x="10" y="5"/>
                  </a:lnTo>
                  <a:lnTo>
                    <a:pt x="11" y="5"/>
                  </a:lnTo>
                  <a:lnTo>
                    <a:pt x="11" y="4"/>
                  </a:lnTo>
                  <a:lnTo>
                    <a:pt x="12" y="4"/>
                  </a:lnTo>
                  <a:lnTo>
                    <a:pt x="13" y="4"/>
                  </a:lnTo>
                  <a:lnTo>
                    <a:pt x="13" y="3"/>
                  </a:lnTo>
                  <a:lnTo>
                    <a:pt x="14" y="3"/>
                  </a:lnTo>
                  <a:lnTo>
                    <a:pt x="16" y="3"/>
                  </a:lnTo>
                  <a:lnTo>
                    <a:pt x="16" y="2"/>
                  </a:lnTo>
                  <a:lnTo>
                    <a:pt x="17" y="2"/>
                  </a:lnTo>
                  <a:lnTo>
                    <a:pt x="18" y="2"/>
                  </a:lnTo>
                  <a:lnTo>
                    <a:pt x="19" y="0"/>
                  </a:lnTo>
                  <a:lnTo>
                    <a:pt x="20" y="0"/>
                  </a:lnTo>
                  <a:lnTo>
                    <a:pt x="21" y="0"/>
                  </a:lnTo>
                  <a:lnTo>
                    <a:pt x="22" y="0"/>
                  </a:lnTo>
                  <a:lnTo>
                    <a:pt x="23" y="0"/>
                  </a:lnTo>
                  <a:lnTo>
                    <a:pt x="24" y="2"/>
                  </a:lnTo>
                  <a:lnTo>
                    <a:pt x="26" y="3"/>
                  </a:lnTo>
                  <a:lnTo>
                    <a:pt x="28" y="4"/>
                  </a:lnTo>
                  <a:lnTo>
                    <a:pt x="30" y="5"/>
                  </a:lnTo>
                  <a:lnTo>
                    <a:pt x="32" y="6"/>
                  </a:lnTo>
                  <a:lnTo>
                    <a:pt x="35" y="8"/>
                  </a:lnTo>
                  <a:lnTo>
                    <a:pt x="38" y="11"/>
                  </a:lnTo>
                  <a:lnTo>
                    <a:pt x="42" y="13"/>
                  </a:lnTo>
                  <a:lnTo>
                    <a:pt x="47" y="15"/>
                  </a:lnTo>
                  <a:lnTo>
                    <a:pt x="51" y="17"/>
                  </a:lnTo>
                  <a:lnTo>
                    <a:pt x="57" y="20"/>
                  </a:lnTo>
                  <a:lnTo>
                    <a:pt x="62" y="22"/>
                  </a:lnTo>
                  <a:lnTo>
                    <a:pt x="68" y="25"/>
                  </a:lnTo>
                  <a:lnTo>
                    <a:pt x="75" y="27"/>
                  </a:lnTo>
                  <a:lnTo>
                    <a:pt x="83" y="30"/>
                  </a:lnTo>
                  <a:lnTo>
                    <a:pt x="90" y="33"/>
                  </a:lnTo>
                  <a:lnTo>
                    <a:pt x="99" y="35"/>
                  </a:lnTo>
                  <a:lnTo>
                    <a:pt x="108" y="39"/>
                  </a:lnTo>
                  <a:lnTo>
                    <a:pt x="117" y="41"/>
                  </a:lnTo>
                  <a:lnTo>
                    <a:pt x="127" y="43"/>
                  </a:lnTo>
                  <a:lnTo>
                    <a:pt x="139" y="45"/>
                  </a:lnTo>
                  <a:lnTo>
                    <a:pt x="150" y="48"/>
                  </a:lnTo>
                  <a:lnTo>
                    <a:pt x="161" y="50"/>
                  </a:lnTo>
                  <a:lnTo>
                    <a:pt x="173" y="52"/>
                  </a:lnTo>
                  <a:lnTo>
                    <a:pt x="187" y="53"/>
                  </a:lnTo>
                  <a:lnTo>
                    <a:pt x="200" y="55"/>
                  </a:lnTo>
                  <a:lnTo>
                    <a:pt x="215" y="56"/>
                  </a:lnTo>
                  <a:lnTo>
                    <a:pt x="229" y="58"/>
                  </a:lnTo>
                  <a:lnTo>
                    <a:pt x="245" y="59"/>
                  </a:lnTo>
                  <a:lnTo>
                    <a:pt x="262" y="59"/>
                  </a:lnTo>
                  <a:lnTo>
                    <a:pt x="278" y="59"/>
                  </a:lnTo>
                  <a:lnTo>
                    <a:pt x="295" y="59"/>
                  </a:lnTo>
                  <a:lnTo>
                    <a:pt x="296" y="59"/>
                  </a:lnTo>
                  <a:lnTo>
                    <a:pt x="297" y="59"/>
                  </a:lnTo>
                  <a:lnTo>
                    <a:pt x="300" y="59"/>
                  </a:lnTo>
                  <a:lnTo>
                    <a:pt x="303" y="59"/>
                  </a:lnTo>
                  <a:lnTo>
                    <a:pt x="306" y="59"/>
                  </a:lnTo>
                  <a:lnTo>
                    <a:pt x="312" y="59"/>
                  </a:lnTo>
                  <a:lnTo>
                    <a:pt x="316" y="59"/>
                  </a:lnTo>
                  <a:lnTo>
                    <a:pt x="323" y="59"/>
                  </a:lnTo>
                  <a:lnTo>
                    <a:pt x="330" y="59"/>
                  </a:lnTo>
                  <a:lnTo>
                    <a:pt x="336" y="59"/>
                  </a:lnTo>
                  <a:lnTo>
                    <a:pt x="344" y="59"/>
                  </a:lnTo>
                  <a:lnTo>
                    <a:pt x="353" y="58"/>
                  </a:lnTo>
                  <a:lnTo>
                    <a:pt x="362" y="58"/>
                  </a:lnTo>
                  <a:lnTo>
                    <a:pt x="371" y="56"/>
                  </a:lnTo>
                  <a:lnTo>
                    <a:pt x="381" y="55"/>
                  </a:lnTo>
                  <a:lnTo>
                    <a:pt x="391" y="54"/>
                  </a:lnTo>
                  <a:lnTo>
                    <a:pt x="401" y="53"/>
                  </a:lnTo>
                  <a:lnTo>
                    <a:pt x="411" y="52"/>
                  </a:lnTo>
                  <a:lnTo>
                    <a:pt x="423" y="50"/>
                  </a:lnTo>
                  <a:lnTo>
                    <a:pt x="434" y="48"/>
                  </a:lnTo>
                  <a:lnTo>
                    <a:pt x="445" y="45"/>
                  </a:lnTo>
                  <a:lnTo>
                    <a:pt x="456" y="43"/>
                  </a:lnTo>
                  <a:lnTo>
                    <a:pt x="467" y="41"/>
                  </a:lnTo>
                  <a:lnTo>
                    <a:pt x="478" y="37"/>
                  </a:lnTo>
                  <a:lnTo>
                    <a:pt x="491" y="34"/>
                  </a:lnTo>
                  <a:lnTo>
                    <a:pt x="502" y="31"/>
                  </a:lnTo>
                  <a:lnTo>
                    <a:pt x="513" y="26"/>
                  </a:lnTo>
                  <a:lnTo>
                    <a:pt x="524" y="22"/>
                  </a:lnTo>
                  <a:lnTo>
                    <a:pt x="536" y="17"/>
                  </a:lnTo>
                  <a:lnTo>
                    <a:pt x="546" y="13"/>
                  </a:lnTo>
                  <a:lnTo>
                    <a:pt x="556" y="7"/>
                  </a:lnTo>
                  <a:lnTo>
                    <a:pt x="566" y="0"/>
                  </a:lnTo>
                  <a:lnTo>
                    <a:pt x="567" y="0"/>
                  </a:lnTo>
                  <a:lnTo>
                    <a:pt x="567" y="2"/>
                  </a:lnTo>
                  <a:lnTo>
                    <a:pt x="568" y="2"/>
                  </a:lnTo>
                  <a:lnTo>
                    <a:pt x="569" y="2"/>
                  </a:lnTo>
                  <a:lnTo>
                    <a:pt x="569" y="3"/>
                  </a:lnTo>
                  <a:lnTo>
                    <a:pt x="570" y="3"/>
                  </a:lnTo>
                  <a:lnTo>
                    <a:pt x="571" y="3"/>
                  </a:lnTo>
                  <a:lnTo>
                    <a:pt x="572" y="3"/>
                  </a:lnTo>
                  <a:lnTo>
                    <a:pt x="572" y="4"/>
                  </a:lnTo>
                  <a:lnTo>
                    <a:pt x="574" y="4"/>
                  </a:lnTo>
                  <a:lnTo>
                    <a:pt x="575" y="4"/>
                  </a:lnTo>
                  <a:lnTo>
                    <a:pt x="576" y="5"/>
                  </a:lnTo>
                  <a:lnTo>
                    <a:pt x="577" y="5"/>
                  </a:lnTo>
                  <a:lnTo>
                    <a:pt x="578" y="6"/>
                  </a:lnTo>
                  <a:lnTo>
                    <a:pt x="579" y="6"/>
                  </a:lnTo>
                  <a:lnTo>
                    <a:pt x="580" y="7"/>
                  </a:lnTo>
                </a:path>
              </a:pathLst>
            </a:custGeom>
            <a:solidFill>
              <a:srgbClr val="987259"/>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2" name="Freeform 34"/>
            <p:cNvSpPr>
              <a:spLocks/>
            </p:cNvSpPr>
            <p:nvPr/>
          </p:nvSpPr>
          <p:spPr bwMode="auto">
            <a:xfrm>
              <a:off x="4146" y="2834"/>
              <a:ext cx="681" cy="98"/>
            </a:xfrm>
            <a:custGeom>
              <a:avLst/>
              <a:gdLst>
                <a:gd name="T0" fmla="*/ 670 w 681"/>
                <a:gd name="T1" fmla="*/ 15 h 98"/>
                <a:gd name="T2" fmla="*/ 649 w 681"/>
                <a:gd name="T3" fmla="*/ 31 h 98"/>
                <a:gd name="T4" fmla="*/ 625 w 681"/>
                <a:gd name="T5" fmla="*/ 45 h 98"/>
                <a:gd name="T6" fmla="*/ 595 w 681"/>
                <a:gd name="T7" fmla="*/ 58 h 98"/>
                <a:gd name="T8" fmla="*/ 562 w 681"/>
                <a:gd name="T9" fmla="*/ 68 h 98"/>
                <a:gd name="T10" fmla="*/ 527 w 681"/>
                <a:gd name="T11" fmla="*/ 78 h 98"/>
                <a:gd name="T12" fmla="*/ 489 w 681"/>
                <a:gd name="T13" fmla="*/ 85 h 98"/>
                <a:gd name="T14" fmla="*/ 451 w 681"/>
                <a:gd name="T15" fmla="*/ 92 h 98"/>
                <a:gd name="T16" fmla="*/ 413 w 681"/>
                <a:gd name="T17" fmla="*/ 95 h 98"/>
                <a:gd name="T18" fmla="*/ 377 w 681"/>
                <a:gd name="T19" fmla="*/ 97 h 98"/>
                <a:gd name="T20" fmla="*/ 340 w 681"/>
                <a:gd name="T21" fmla="*/ 97 h 98"/>
                <a:gd name="T22" fmla="*/ 330 w 681"/>
                <a:gd name="T23" fmla="*/ 97 h 98"/>
                <a:gd name="T24" fmla="*/ 308 w 681"/>
                <a:gd name="T25" fmla="*/ 96 h 98"/>
                <a:gd name="T26" fmla="*/ 280 w 681"/>
                <a:gd name="T27" fmla="*/ 95 h 98"/>
                <a:gd name="T28" fmla="*/ 245 w 681"/>
                <a:gd name="T29" fmla="*/ 93 h 98"/>
                <a:gd name="T30" fmla="*/ 205 w 681"/>
                <a:gd name="T31" fmla="*/ 88 h 98"/>
                <a:gd name="T32" fmla="*/ 163 w 681"/>
                <a:gd name="T33" fmla="*/ 81 h 98"/>
                <a:gd name="T34" fmla="*/ 120 w 681"/>
                <a:gd name="T35" fmla="*/ 71 h 98"/>
                <a:gd name="T36" fmla="*/ 79 w 681"/>
                <a:gd name="T37" fmla="*/ 58 h 98"/>
                <a:gd name="T38" fmla="*/ 41 w 681"/>
                <a:gd name="T39" fmla="*/ 40 h 98"/>
                <a:gd name="T40" fmla="*/ 9 w 681"/>
                <a:gd name="T41" fmla="*/ 18 h 98"/>
                <a:gd name="T42" fmla="*/ 1 w 681"/>
                <a:gd name="T43" fmla="*/ 9 h 98"/>
                <a:gd name="T44" fmla="*/ 2 w 681"/>
                <a:gd name="T45" fmla="*/ 6 h 98"/>
                <a:gd name="T46" fmla="*/ 4 w 681"/>
                <a:gd name="T47" fmla="*/ 5 h 98"/>
                <a:gd name="T48" fmla="*/ 7 w 681"/>
                <a:gd name="T49" fmla="*/ 4 h 98"/>
                <a:gd name="T50" fmla="*/ 11 w 681"/>
                <a:gd name="T51" fmla="*/ 2 h 98"/>
                <a:gd name="T52" fmla="*/ 13 w 681"/>
                <a:gd name="T53" fmla="*/ 1 h 98"/>
                <a:gd name="T54" fmla="*/ 16 w 681"/>
                <a:gd name="T55" fmla="*/ 1 h 98"/>
                <a:gd name="T56" fmla="*/ 19 w 681"/>
                <a:gd name="T57" fmla="*/ 2 h 98"/>
                <a:gd name="T58" fmla="*/ 21 w 681"/>
                <a:gd name="T59" fmla="*/ 4 h 98"/>
                <a:gd name="T60" fmla="*/ 25 w 681"/>
                <a:gd name="T61" fmla="*/ 8 h 98"/>
                <a:gd name="T62" fmla="*/ 34 w 681"/>
                <a:gd name="T63" fmla="*/ 14 h 98"/>
                <a:gd name="T64" fmla="*/ 48 w 681"/>
                <a:gd name="T65" fmla="*/ 23 h 98"/>
                <a:gd name="T66" fmla="*/ 67 w 681"/>
                <a:gd name="T67" fmla="*/ 32 h 98"/>
                <a:gd name="T68" fmla="*/ 91 w 681"/>
                <a:gd name="T69" fmla="*/ 42 h 98"/>
                <a:gd name="T70" fmla="*/ 123 w 681"/>
                <a:gd name="T71" fmla="*/ 52 h 98"/>
                <a:gd name="T72" fmla="*/ 160 w 681"/>
                <a:gd name="T73" fmla="*/ 62 h 98"/>
                <a:gd name="T74" fmla="*/ 204 w 681"/>
                <a:gd name="T75" fmla="*/ 69 h 98"/>
                <a:gd name="T76" fmla="*/ 257 w 681"/>
                <a:gd name="T77" fmla="*/ 75 h 98"/>
                <a:gd name="T78" fmla="*/ 317 w 681"/>
                <a:gd name="T79" fmla="*/ 78 h 98"/>
                <a:gd name="T80" fmla="*/ 342 w 681"/>
                <a:gd name="T81" fmla="*/ 78 h 98"/>
                <a:gd name="T82" fmla="*/ 355 w 681"/>
                <a:gd name="T83" fmla="*/ 78 h 98"/>
                <a:gd name="T84" fmla="*/ 377 w 681"/>
                <a:gd name="T85" fmla="*/ 77 h 98"/>
                <a:gd name="T86" fmla="*/ 404 w 681"/>
                <a:gd name="T87" fmla="*/ 76 h 98"/>
                <a:gd name="T88" fmla="*/ 439 w 681"/>
                <a:gd name="T89" fmla="*/ 73 h 98"/>
                <a:gd name="T90" fmla="*/ 477 w 681"/>
                <a:gd name="T91" fmla="*/ 68 h 98"/>
                <a:gd name="T92" fmla="*/ 517 w 681"/>
                <a:gd name="T93" fmla="*/ 60 h 98"/>
                <a:gd name="T94" fmla="*/ 558 w 681"/>
                <a:gd name="T95" fmla="*/ 51 h 98"/>
                <a:gd name="T96" fmla="*/ 597 w 681"/>
                <a:gd name="T97" fmla="*/ 38 h 98"/>
                <a:gd name="T98" fmla="*/ 634 w 681"/>
                <a:gd name="T99" fmla="*/ 21 h 98"/>
                <a:gd name="T100" fmla="*/ 666 w 681"/>
                <a:gd name="T101" fmla="*/ 0 h 98"/>
                <a:gd name="T102" fmla="*/ 670 w 681"/>
                <a:gd name="T103" fmla="*/ 0 h 98"/>
                <a:gd name="T104" fmla="*/ 672 w 681"/>
                <a:gd name="T105" fmla="*/ 1 h 98"/>
                <a:gd name="T106" fmla="*/ 675 w 681"/>
                <a:gd name="T107" fmla="*/ 2 h 98"/>
                <a:gd name="T108" fmla="*/ 678 w 681"/>
                <a:gd name="T109" fmla="*/ 3 h 98"/>
                <a:gd name="T110" fmla="*/ 680 w 681"/>
                <a:gd name="T111" fmla="*/ 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81" h="98">
                  <a:moveTo>
                    <a:pt x="680" y="5"/>
                  </a:moveTo>
                  <a:lnTo>
                    <a:pt x="675" y="10"/>
                  </a:lnTo>
                  <a:lnTo>
                    <a:pt x="670" y="15"/>
                  </a:lnTo>
                  <a:lnTo>
                    <a:pt x="664" y="21"/>
                  </a:lnTo>
                  <a:lnTo>
                    <a:pt x="657" y="25"/>
                  </a:lnTo>
                  <a:lnTo>
                    <a:pt x="649" y="31"/>
                  </a:lnTo>
                  <a:lnTo>
                    <a:pt x="642" y="36"/>
                  </a:lnTo>
                  <a:lnTo>
                    <a:pt x="634" y="40"/>
                  </a:lnTo>
                  <a:lnTo>
                    <a:pt x="625" y="45"/>
                  </a:lnTo>
                  <a:lnTo>
                    <a:pt x="615" y="49"/>
                  </a:lnTo>
                  <a:lnTo>
                    <a:pt x="605" y="53"/>
                  </a:lnTo>
                  <a:lnTo>
                    <a:pt x="595" y="58"/>
                  </a:lnTo>
                  <a:lnTo>
                    <a:pt x="585" y="61"/>
                  </a:lnTo>
                  <a:lnTo>
                    <a:pt x="573" y="65"/>
                  </a:lnTo>
                  <a:lnTo>
                    <a:pt x="562" y="68"/>
                  </a:lnTo>
                  <a:lnTo>
                    <a:pt x="551" y="71"/>
                  </a:lnTo>
                  <a:lnTo>
                    <a:pt x="539" y="75"/>
                  </a:lnTo>
                  <a:lnTo>
                    <a:pt x="527" y="78"/>
                  </a:lnTo>
                  <a:lnTo>
                    <a:pt x="515" y="80"/>
                  </a:lnTo>
                  <a:lnTo>
                    <a:pt x="503" y="83"/>
                  </a:lnTo>
                  <a:lnTo>
                    <a:pt x="489" y="85"/>
                  </a:lnTo>
                  <a:lnTo>
                    <a:pt x="477" y="87"/>
                  </a:lnTo>
                  <a:lnTo>
                    <a:pt x="465" y="89"/>
                  </a:lnTo>
                  <a:lnTo>
                    <a:pt x="451" y="92"/>
                  </a:lnTo>
                  <a:lnTo>
                    <a:pt x="439" y="93"/>
                  </a:lnTo>
                  <a:lnTo>
                    <a:pt x="427" y="94"/>
                  </a:lnTo>
                  <a:lnTo>
                    <a:pt x="413" y="95"/>
                  </a:lnTo>
                  <a:lnTo>
                    <a:pt x="401" y="96"/>
                  </a:lnTo>
                  <a:lnTo>
                    <a:pt x="389" y="96"/>
                  </a:lnTo>
                  <a:lnTo>
                    <a:pt x="377" y="97"/>
                  </a:lnTo>
                  <a:lnTo>
                    <a:pt x="364" y="97"/>
                  </a:lnTo>
                  <a:lnTo>
                    <a:pt x="352" y="97"/>
                  </a:lnTo>
                  <a:lnTo>
                    <a:pt x="340" y="97"/>
                  </a:lnTo>
                  <a:lnTo>
                    <a:pt x="337" y="97"/>
                  </a:lnTo>
                  <a:lnTo>
                    <a:pt x="334" y="97"/>
                  </a:lnTo>
                  <a:lnTo>
                    <a:pt x="330" y="97"/>
                  </a:lnTo>
                  <a:lnTo>
                    <a:pt x="323" y="97"/>
                  </a:lnTo>
                  <a:lnTo>
                    <a:pt x="316" y="96"/>
                  </a:lnTo>
                  <a:lnTo>
                    <a:pt x="308" y="96"/>
                  </a:lnTo>
                  <a:lnTo>
                    <a:pt x="299" y="96"/>
                  </a:lnTo>
                  <a:lnTo>
                    <a:pt x="290" y="96"/>
                  </a:lnTo>
                  <a:lnTo>
                    <a:pt x="280" y="95"/>
                  </a:lnTo>
                  <a:lnTo>
                    <a:pt x="269" y="95"/>
                  </a:lnTo>
                  <a:lnTo>
                    <a:pt x="257" y="94"/>
                  </a:lnTo>
                  <a:lnTo>
                    <a:pt x="245" y="93"/>
                  </a:lnTo>
                  <a:lnTo>
                    <a:pt x="232" y="92"/>
                  </a:lnTo>
                  <a:lnTo>
                    <a:pt x="219" y="89"/>
                  </a:lnTo>
                  <a:lnTo>
                    <a:pt x="205" y="88"/>
                  </a:lnTo>
                  <a:lnTo>
                    <a:pt x="191" y="86"/>
                  </a:lnTo>
                  <a:lnTo>
                    <a:pt x="177" y="84"/>
                  </a:lnTo>
                  <a:lnTo>
                    <a:pt x="163" y="81"/>
                  </a:lnTo>
                  <a:lnTo>
                    <a:pt x="148" y="78"/>
                  </a:lnTo>
                  <a:lnTo>
                    <a:pt x="134" y="75"/>
                  </a:lnTo>
                  <a:lnTo>
                    <a:pt x="120" y="71"/>
                  </a:lnTo>
                  <a:lnTo>
                    <a:pt x="106" y="67"/>
                  </a:lnTo>
                  <a:lnTo>
                    <a:pt x="92" y="62"/>
                  </a:lnTo>
                  <a:lnTo>
                    <a:pt x="79" y="58"/>
                  </a:lnTo>
                  <a:lnTo>
                    <a:pt x="66" y="52"/>
                  </a:lnTo>
                  <a:lnTo>
                    <a:pt x="53" y="47"/>
                  </a:lnTo>
                  <a:lnTo>
                    <a:pt x="41" y="40"/>
                  </a:lnTo>
                  <a:lnTo>
                    <a:pt x="30" y="33"/>
                  </a:lnTo>
                  <a:lnTo>
                    <a:pt x="19" y="25"/>
                  </a:lnTo>
                  <a:lnTo>
                    <a:pt x="9" y="18"/>
                  </a:lnTo>
                  <a:lnTo>
                    <a:pt x="0" y="10"/>
                  </a:lnTo>
                  <a:lnTo>
                    <a:pt x="0" y="9"/>
                  </a:lnTo>
                  <a:lnTo>
                    <a:pt x="1" y="9"/>
                  </a:lnTo>
                  <a:lnTo>
                    <a:pt x="1" y="8"/>
                  </a:lnTo>
                  <a:lnTo>
                    <a:pt x="2" y="8"/>
                  </a:lnTo>
                  <a:lnTo>
                    <a:pt x="2" y="6"/>
                  </a:lnTo>
                  <a:lnTo>
                    <a:pt x="3" y="6"/>
                  </a:lnTo>
                  <a:lnTo>
                    <a:pt x="4" y="6"/>
                  </a:lnTo>
                  <a:lnTo>
                    <a:pt x="4" y="5"/>
                  </a:lnTo>
                  <a:lnTo>
                    <a:pt x="5" y="5"/>
                  </a:lnTo>
                  <a:lnTo>
                    <a:pt x="6" y="4"/>
                  </a:lnTo>
                  <a:lnTo>
                    <a:pt x="7" y="4"/>
                  </a:lnTo>
                  <a:lnTo>
                    <a:pt x="9" y="3"/>
                  </a:lnTo>
                  <a:lnTo>
                    <a:pt x="10" y="3"/>
                  </a:lnTo>
                  <a:lnTo>
                    <a:pt x="11" y="2"/>
                  </a:lnTo>
                  <a:lnTo>
                    <a:pt x="12" y="2"/>
                  </a:lnTo>
                  <a:lnTo>
                    <a:pt x="13" y="2"/>
                  </a:lnTo>
                  <a:lnTo>
                    <a:pt x="13" y="1"/>
                  </a:lnTo>
                  <a:lnTo>
                    <a:pt x="14" y="1"/>
                  </a:lnTo>
                  <a:lnTo>
                    <a:pt x="15" y="1"/>
                  </a:lnTo>
                  <a:lnTo>
                    <a:pt x="16" y="1"/>
                  </a:lnTo>
                  <a:lnTo>
                    <a:pt x="16" y="2"/>
                  </a:lnTo>
                  <a:lnTo>
                    <a:pt x="18" y="2"/>
                  </a:lnTo>
                  <a:lnTo>
                    <a:pt x="19" y="2"/>
                  </a:lnTo>
                  <a:lnTo>
                    <a:pt x="19" y="3"/>
                  </a:lnTo>
                  <a:lnTo>
                    <a:pt x="20" y="3"/>
                  </a:lnTo>
                  <a:lnTo>
                    <a:pt x="21" y="4"/>
                  </a:lnTo>
                  <a:lnTo>
                    <a:pt x="22" y="5"/>
                  </a:lnTo>
                  <a:lnTo>
                    <a:pt x="23" y="6"/>
                  </a:lnTo>
                  <a:lnTo>
                    <a:pt x="25" y="8"/>
                  </a:lnTo>
                  <a:lnTo>
                    <a:pt x="28" y="10"/>
                  </a:lnTo>
                  <a:lnTo>
                    <a:pt x="31" y="12"/>
                  </a:lnTo>
                  <a:lnTo>
                    <a:pt x="34" y="14"/>
                  </a:lnTo>
                  <a:lnTo>
                    <a:pt x="39" y="17"/>
                  </a:lnTo>
                  <a:lnTo>
                    <a:pt x="43" y="20"/>
                  </a:lnTo>
                  <a:lnTo>
                    <a:pt x="48" y="23"/>
                  </a:lnTo>
                  <a:lnTo>
                    <a:pt x="53" y="25"/>
                  </a:lnTo>
                  <a:lnTo>
                    <a:pt x="60" y="29"/>
                  </a:lnTo>
                  <a:lnTo>
                    <a:pt x="67" y="32"/>
                  </a:lnTo>
                  <a:lnTo>
                    <a:pt x="75" y="36"/>
                  </a:lnTo>
                  <a:lnTo>
                    <a:pt x="82" y="39"/>
                  </a:lnTo>
                  <a:lnTo>
                    <a:pt x="91" y="42"/>
                  </a:lnTo>
                  <a:lnTo>
                    <a:pt x="101" y="46"/>
                  </a:lnTo>
                  <a:lnTo>
                    <a:pt x="111" y="49"/>
                  </a:lnTo>
                  <a:lnTo>
                    <a:pt x="123" y="52"/>
                  </a:lnTo>
                  <a:lnTo>
                    <a:pt x="134" y="56"/>
                  </a:lnTo>
                  <a:lnTo>
                    <a:pt x="146" y="59"/>
                  </a:lnTo>
                  <a:lnTo>
                    <a:pt x="160" y="62"/>
                  </a:lnTo>
                  <a:lnTo>
                    <a:pt x="174" y="65"/>
                  </a:lnTo>
                  <a:lnTo>
                    <a:pt x="189" y="67"/>
                  </a:lnTo>
                  <a:lnTo>
                    <a:pt x="204" y="69"/>
                  </a:lnTo>
                  <a:lnTo>
                    <a:pt x="221" y="71"/>
                  </a:lnTo>
                  <a:lnTo>
                    <a:pt x="239" y="74"/>
                  </a:lnTo>
                  <a:lnTo>
                    <a:pt x="257" y="75"/>
                  </a:lnTo>
                  <a:lnTo>
                    <a:pt x="276" y="76"/>
                  </a:lnTo>
                  <a:lnTo>
                    <a:pt x="296" y="77"/>
                  </a:lnTo>
                  <a:lnTo>
                    <a:pt x="317" y="78"/>
                  </a:lnTo>
                  <a:lnTo>
                    <a:pt x="340" y="78"/>
                  </a:lnTo>
                  <a:lnTo>
                    <a:pt x="341" y="78"/>
                  </a:lnTo>
                  <a:lnTo>
                    <a:pt x="342" y="78"/>
                  </a:lnTo>
                  <a:lnTo>
                    <a:pt x="345" y="78"/>
                  </a:lnTo>
                  <a:lnTo>
                    <a:pt x="350" y="78"/>
                  </a:lnTo>
                  <a:lnTo>
                    <a:pt x="355" y="78"/>
                  </a:lnTo>
                  <a:lnTo>
                    <a:pt x="361" y="78"/>
                  </a:lnTo>
                  <a:lnTo>
                    <a:pt x="369" y="77"/>
                  </a:lnTo>
                  <a:lnTo>
                    <a:pt x="377" y="77"/>
                  </a:lnTo>
                  <a:lnTo>
                    <a:pt x="385" y="77"/>
                  </a:lnTo>
                  <a:lnTo>
                    <a:pt x="394" y="76"/>
                  </a:lnTo>
                  <a:lnTo>
                    <a:pt x="404" y="76"/>
                  </a:lnTo>
                  <a:lnTo>
                    <a:pt x="416" y="75"/>
                  </a:lnTo>
                  <a:lnTo>
                    <a:pt x="427" y="74"/>
                  </a:lnTo>
                  <a:lnTo>
                    <a:pt x="439" y="73"/>
                  </a:lnTo>
                  <a:lnTo>
                    <a:pt x="451" y="71"/>
                  </a:lnTo>
                  <a:lnTo>
                    <a:pt x="464" y="69"/>
                  </a:lnTo>
                  <a:lnTo>
                    <a:pt x="477" y="68"/>
                  </a:lnTo>
                  <a:lnTo>
                    <a:pt x="491" y="66"/>
                  </a:lnTo>
                  <a:lnTo>
                    <a:pt x="504" y="64"/>
                  </a:lnTo>
                  <a:lnTo>
                    <a:pt x="517" y="60"/>
                  </a:lnTo>
                  <a:lnTo>
                    <a:pt x="531" y="58"/>
                  </a:lnTo>
                  <a:lnTo>
                    <a:pt x="544" y="55"/>
                  </a:lnTo>
                  <a:lnTo>
                    <a:pt x="558" y="51"/>
                  </a:lnTo>
                  <a:lnTo>
                    <a:pt x="571" y="47"/>
                  </a:lnTo>
                  <a:lnTo>
                    <a:pt x="585" y="42"/>
                  </a:lnTo>
                  <a:lnTo>
                    <a:pt x="597" y="38"/>
                  </a:lnTo>
                  <a:lnTo>
                    <a:pt x="610" y="32"/>
                  </a:lnTo>
                  <a:lnTo>
                    <a:pt x="623" y="27"/>
                  </a:lnTo>
                  <a:lnTo>
                    <a:pt x="634" y="21"/>
                  </a:lnTo>
                  <a:lnTo>
                    <a:pt x="645" y="14"/>
                  </a:lnTo>
                  <a:lnTo>
                    <a:pt x="656" y="6"/>
                  </a:lnTo>
                  <a:lnTo>
                    <a:pt x="666" y="0"/>
                  </a:lnTo>
                  <a:lnTo>
                    <a:pt x="667" y="0"/>
                  </a:lnTo>
                  <a:lnTo>
                    <a:pt x="668" y="0"/>
                  </a:lnTo>
                  <a:lnTo>
                    <a:pt x="670" y="0"/>
                  </a:lnTo>
                  <a:lnTo>
                    <a:pt x="670" y="1"/>
                  </a:lnTo>
                  <a:lnTo>
                    <a:pt x="671" y="1"/>
                  </a:lnTo>
                  <a:lnTo>
                    <a:pt x="672" y="1"/>
                  </a:lnTo>
                  <a:lnTo>
                    <a:pt x="673" y="2"/>
                  </a:lnTo>
                  <a:lnTo>
                    <a:pt x="674" y="2"/>
                  </a:lnTo>
                  <a:lnTo>
                    <a:pt x="675" y="2"/>
                  </a:lnTo>
                  <a:lnTo>
                    <a:pt x="676" y="3"/>
                  </a:lnTo>
                  <a:lnTo>
                    <a:pt x="677" y="3"/>
                  </a:lnTo>
                  <a:lnTo>
                    <a:pt x="678" y="3"/>
                  </a:lnTo>
                  <a:lnTo>
                    <a:pt x="678" y="4"/>
                  </a:lnTo>
                  <a:lnTo>
                    <a:pt x="680" y="4"/>
                  </a:lnTo>
                  <a:lnTo>
                    <a:pt x="680" y="5"/>
                  </a:lnTo>
                </a:path>
              </a:pathLst>
            </a:custGeom>
            <a:solidFill>
              <a:srgbClr val="987259"/>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3" name="Freeform 35"/>
            <p:cNvSpPr>
              <a:spLocks/>
            </p:cNvSpPr>
            <p:nvPr/>
          </p:nvSpPr>
          <p:spPr bwMode="auto">
            <a:xfrm>
              <a:off x="4772" y="2741"/>
              <a:ext cx="17" cy="17"/>
            </a:xfrm>
            <a:custGeom>
              <a:avLst/>
              <a:gdLst>
                <a:gd name="T0" fmla="*/ 10 w 17"/>
                <a:gd name="T1" fmla="*/ 16 h 17"/>
                <a:gd name="T2" fmla="*/ 14 w 17"/>
                <a:gd name="T3" fmla="*/ 16 h 17"/>
                <a:gd name="T4" fmla="*/ 14 w 17"/>
                <a:gd name="T5" fmla="*/ 12 h 17"/>
                <a:gd name="T6" fmla="*/ 16 w 17"/>
                <a:gd name="T7" fmla="*/ 10 h 17"/>
                <a:gd name="T8" fmla="*/ 16 w 17"/>
                <a:gd name="T9" fmla="*/ 8 h 17"/>
                <a:gd name="T10" fmla="*/ 16 w 17"/>
                <a:gd name="T11" fmla="*/ 6 h 17"/>
                <a:gd name="T12" fmla="*/ 14 w 17"/>
                <a:gd name="T13" fmla="*/ 6 h 17"/>
                <a:gd name="T14" fmla="*/ 14 w 17"/>
                <a:gd name="T15" fmla="*/ 4 h 17"/>
                <a:gd name="T16" fmla="*/ 14 w 17"/>
                <a:gd name="T17" fmla="*/ 2 h 17"/>
                <a:gd name="T18" fmla="*/ 10 w 17"/>
                <a:gd name="T19" fmla="*/ 2 h 17"/>
                <a:gd name="T20" fmla="*/ 8 w 17"/>
                <a:gd name="T21" fmla="*/ 0 h 17"/>
                <a:gd name="T22" fmla="*/ 6 w 17"/>
                <a:gd name="T23" fmla="*/ 0 h 17"/>
                <a:gd name="T24" fmla="*/ 4 w 17"/>
                <a:gd name="T25" fmla="*/ 0 h 17"/>
                <a:gd name="T26" fmla="*/ 2 w 17"/>
                <a:gd name="T27" fmla="*/ 0 h 17"/>
                <a:gd name="T28" fmla="*/ 2 w 17"/>
                <a:gd name="T29" fmla="*/ 2 h 17"/>
                <a:gd name="T30" fmla="*/ 0 w 17"/>
                <a:gd name="T31" fmla="*/ 2 h 17"/>
                <a:gd name="T32" fmla="*/ 10 w 17"/>
                <a:gd name="T33"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10" y="16"/>
                  </a:moveTo>
                  <a:lnTo>
                    <a:pt x="14" y="16"/>
                  </a:lnTo>
                  <a:lnTo>
                    <a:pt x="14" y="12"/>
                  </a:lnTo>
                  <a:lnTo>
                    <a:pt x="16" y="10"/>
                  </a:lnTo>
                  <a:lnTo>
                    <a:pt x="16" y="8"/>
                  </a:lnTo>
                  <a:lnTo>
                    <a:pt x="16" y="6"/>
                  </a:lnTo>
                  <a:lnTo>
                    <a:pt x="14" y="6"/>
                  </a:lnTo>
                  <a:lnTo>
                    <a:pt x="14" y="4"/>
                  </a:lnTo>
                  <a:lnTo>
                    <a:pt x="14" y="2"/>
                  </a:lnTo>
                  <a:lnTo>
                    <a:pt x="10" y="2"/>
                  </a:lnTo>
                  <a:lnTo>
                    <a:pt x="8" y="0"/>
                  </a:lnTo>
                  <a:lnTo>
                    <a:pt x="6" y="0"/>
                  </a:lnTo>
                  <a:lnTo>
                    <a:pt x="4" y="0"/>
                  </a:lnTo>
                  <a:lnTo>
                    <a:pt x="2" y="0"/>
                  </a:lnTo>
                  <a:lnTo>
                    <a:pt x="2" y="2"/>
                  </a:lnTo>
                  <a:lnTo>
                    <a:pt x="0" y="2"/>
                  </a:lnTo>
                  <a:lnTo>
                    <a:pt x="10" y="16"/>
                  </a:lnTo>
                </a:path>
              </a:pathLst>
            </a:custGeom>
            <a:solidFill>
              <a:srgbClr val="987259"/>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4" name="Freeform 36"/>
            <p:cNvSpPr>
              <a:spLocks/>
            </p:cNvSpPr>
            <p:nvPr/>
          </p:nvSpPr>
          <p:spPr bwMode="auto">
            <a:xfrm>
              <a:off x="4487" y="2742"/>
              <a:ext cx="291" cy="75"/>
            </a:xfrm>
            <a:custGeom>
              <a:avLst/>
              <a:gdLst>
                <a:gd name="T0" fmla="*/ 18 w 291"/>
                <a:gd name="T1" fmla="*/ 74 h 75"/>
                <a:gd name="T2" fmla="*/ 52 w 291"/>
                <a:gd name="T3" fmla="*/ 73 h 75"/>
                <a:gd name="T4" fmla="*/ 85 w 291"/>
                <a:gd name="T5" fmla="*/ 70 h 75"/>
                <a:gd name="T6" fmla="*/ 114 w 291"/>
                <a:gd name="T7" fmla="*/ 67 h 75"/>
                <a:gd name="T8" fmla="*/ 141 w 291"/>
                <a:gd name="T9" fmla="*/ 64 h 75"/>
                <a:gd name="T10" fmla="*/ 164 w 291"/>
                <a:gd name="T11" fmla="*/ 58 h 75"/>
                <a:gd name="T12" fmla="*/ 186 w 291"/>
                <a:gd name="T13" fmla="*/ 54 h 75"/>
                <a:gd name="T14" fmla="*/ 205 w 291"/>
                <a:gd name="T15" fmla="*/ 48 h 75"/>
                <a:gd name="T16" fmla="*/ 223 w 291"/>
                <a:gd name="T17" fmla="*/ 42 h 75"/>
                <a:gd name="T18" fmla="*/ 238 w 291"/>
                <a:gd name="T19" fmla="*/ 36 h 75"/>
                <a:gd name="T20" fmla="*/ 251 w 291"/>
                <a:gd name="T21" fmla="*/ 30 h 75"/>
                <a:gd name="T22" fmla="*/ 263 w 291"/>
                <a:gd name="T23" fmla="*/ 24 h 75"/>
                <a:gd name="T24" fmla="*/ 271 w 291"/>
                <a:gd name="T25" fmla="*/ 20 h 75"/>
                <a:gd name="T26" fmla="*/ 279 w 291"/>
                <a:gd name="T27" fmla="*/ 16 h 75"/>
                <a:gd name="T28" fmla="*/ 285 w 291"/>
                <a:gd name="T29" fmla="*/ 11 h 75"/>
                <a:gd name="T30" fmla="*/ 289 w 291"/>
                <a:gd name="T31" fmla="*/ 8 h 75"/>
                <a:gd name="T32" fmla="*/ 285 w 291"/>
                <a:gd name="T33" fmla="*/ 0 h 75"/>
                <a:gd name="T34" fmla="*/ 282 w 291"/>
                <a:gd name="T35" fmla="*/ 2 h 75"/>
                <a:gd name="T36" fmla="*/ 277 w 291"/>
                <a:gd name="T37" fmla="*/ 5 h 75"/>
                <a:gd name="T38" fmla="*/ 270 w 291"/>
                <a:gd name="T39" fmla="*/ 10 h 75"/>
                <a:gd name="T40" fmla="*/ 263 w 291"/>
                <a:gd name="T41" fmla="*/ 14 h 75"/>
                <a:gd name="T42" fmla="*/ 252 w 291"/>
                <a:gd name="T43" fmla="*/ 20 h 75"/>
                <a:gd name="T44" fmla="*/ 241 w 291"/>
                <a:gd name="T45" fmla="*/ 24 h 75"/>
                <a:gd name="T46" fmla="*/ 228 w 291"/>
                <a:gd name="T47" fmla="*/ 30 h 75"/>
                <a:gd name="T48" fmla="*/ 212 w 291"/>
                <a:gd name="T49" fmla="*/ 37 h 75"/>
                <a:gd name="T50" fmla="*/ 193 w 291"/>
                <a:gd name="T51" fmla="*/ 42 h 75"/>
                <a:gd name="T52" fmla="*/ 173 w 291"/>
                <a:gd name="T53" fmla="*/ 47 h 75"/>
                <a:gd name="T54" fmla="*/ 151 w 291"/>
                <a:gd name="T55" fmla="*/ 52 h 75"/>
                <a:gd name="T56" fmla="*/ 126 w 291"/>
                <a:gd name="T57" fmla="*/ 56 h 75"/>
                <a:gd name="T58" fmla="*/ 98 w 291"/>
                <a:gd name="T59" fmla="*/ 60 h 75"/>
                <a:gd name="T60" fmla="*/ 68 w 291"/>
                <a:gd name="T61" fmla="*/ 63 h 75"/>
                <a:gd name="T62" fmla="*/ 36 w 291"/>
                <a:gd name="T63" fmla="*/ 64 h 75"/>
                <a:gd name="T64" fmla="*/ 0 w 291"/>
                <a:gd name="T65" fmla="*/ 6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1" h="75">
                  <a:moveTo>
                    <a:pt x="0" y="74"/>
                  </a:moveTo>
                  <a:lnTo>
                    <a:pt x="18" y="74"/>
                  </a:lnTo>
                  <a:lnTo>
                    <a:pt x="36" y="73"/>
                  </a:lnTo>
                  <a:lnTo>
                    <a:pt x="52" y="73"/>
                  </a:lnTo>
                  <a:lnTo>
                    <a:pt x="69" y="72"/>
                  </a:lnTo>
                  <a:lnTo>
                    <a:pt x="85" y="70"/>
                  </a:lnTo>
                  <a:lnTo>
                    <a:pt x="99" y="69"/>
                  </a:lnTo>
                  <a:lnTo>
                    <a:pt x="114" y="67"/>
                  </a:lnTo>
                  <a:lnTo>
                    <a:pt x="127" y="65"/>
                  </a:lnTo>
                  <a:lnTo>
                    <a:pt x="141" y="64"/>
                  </a:lnTo>
                  <a:lnTo>
                    <a:pt x="153" y="60"/>
                  </a:lnTo>
                  <a:lnTo>
                    <a:pt x="164" y="58"/>
                  </a:lnTo>
                  <a:lnTo>
                    <a:pt x="175" y="56"/>
                  </a:lnTo>
                  <a:lnTo>
                    <a:pt x="186" y="54"/>
                  </a:lnTo>
                  <a:lnTo>
                    <a:pt x="197" y="50"/>
                  </a:lnTo>
                  <a:lnTo>
                    <a:pt x="205" y="48"/>
                  </a:lnTo>
                  <a:lnTo>
                    <a:pt x="214" y="45"/>
                  </a:lnTo>
                  <a:lnTo>
                    <a:pt x="223" y="42"/>
                  </a:lnTo>
                  <a:lnTo>
                    <a:pt x="231" y="39"/>
                  </a:lnTo>
                  <a:lnTo>
                    <a:pt x="238" y="36"/>
                  </a:lnTo>
                  <a:lnTo>
                    <a:pt x="245" y="33"/>
                  </a:lnTo>
                  <a:lnTo>
                    <a:pt x="251" y="30"/>
                  </a:lnTo>
                  <a:lnTo>
                    <a:pt x="257" y="28"/>
                  </a:lnTo>
                  <a:lnTo>
                    <a:pt x="263" y="24"/>
                  </a:lnTo>
                  <a:lnTo>
                    <a:pt x="267" y="22"/>
                  </a:lnTo>
                  <a:lnTo>
                    <a:pt x="271" y="20"/>
                  </a:lnTo>
                  <a:lnTo>
                    <a:pt x="276" y="18"/>
                  </a:lnTo>
                  <a:lnTo>
                    <a:pt x="279" y="16"/>
                  </a:lnTo>
                  <a:lnTo>
                    <a:pt x="283" y="13"/>
                  </a:lnTo>
                  <a:lnTo>
                    <a:pt x="285" y="11"/>
                  </a:lnTo>
                  <a:lnTo>
                    <a:pt x="287" y="10"/>
                  </a:lnTo>
                  <a:lnTo>
                    <a:pt x="289" y="8"/>
                  </a:lnTo>
                  <a:lnTo>
                    <a:pt x="290" y="7"/>
                  </a:lnTo>
                  <a:lnTo>
                    <a:pt x="285" y="0"/>
                  </a:lnTo>
                  <a:lnTo>
                    <a:pt x="284" y="1"/>
                  </a:lnTo>
                  <a:lnTo>
                    <a:pt x="282" y="2"/>
                  </a:lnTo>
                  <a:lnTo>
                    <a:pt x="279" y="3"/>
                  </a:lnTo>
                  <a:lnTo>
                    <a:pt x="277" y="5"/>
                  </a:lnTo>
                  <a:lnTo>
                    <a:pt x="274" y="8"/>
                  </a:lnTo>
                  <a:lnTo>
                    <a:pt x="270" y="10"/>
                  </a:lnTo>
                  <a:lnTo>
                    <a:pt x="267" y="12"/>
                  </a:lnTo>
                  <a:lnTo>
                    <a:pt x="263" y="14"/>
                  </a:lnTo>
                  <a:lnTo>
                    <a:pt x="258" y="17"/>
                  </a:lnTo>
                  <a:lnTo>
                    <a:pt x="252" y="20"/>
                  </a:lnTo>
                  <a:lnTo>
                    <a:pt x="247" y="22"/>
                  </a:lnTo>
                  <a:lnTo>
                    <a:pt x="241" y="24"/>
                  </a:lnTo>
                  <a:lnTo>
                    <a:pt x="235" y="28"/>
                  </a:lnTo>
                  <a:lnTo>
                    <a:pt x="228" y="30"/>
                  </a:lnTo>
                  <a:lnTo>
                    <a:pt x="220" y="33"/>
                  </a:lnTo>
                  <a:lnTo>
                    <a:pt x="212" y="37"/>
                  </a:lnTo>
                  <a:lnTo>
                    <a:pt x="203" y="39"/>
                  </a:lnTo>
                  <a:lnTo>
                    <a:pt x="193" y="42"/>
                  </a:lnTo>
                  <a:lnTo>
                    <a:pt x="184" y="45"/>
                  </a:lnTo>
                  <a:lnTo>
                    <a:pt x="173" y="47"/>
                  </a:lnTo>
                  <a:lnTo>
                    <a:pt x="163" y="49"/>
                  </a:lnTo>
                  <a:lnTo>
                    <a:pt x="151" y="52"/>
                  </a:lnTo>
                  <a:lnTo>
                    <a:pt x="138" y="55"/>
                  </a:lnTo>
                  <a:lnTo>
                    <a:pt x="126" y="56"/>
                  </a:lnTo>
                  <a:lnTo>
                    <a:pt x="113" y="58"/>
                  </a:lnTo>
                  <a:lnTo>
                    <a:pt x="98" y="60"/>
                  </a:lnTo>
                  <a:lnTo>
                    <a:pt x="84" y="61"/>
                  </a:lnTo>
                  <a:lnTo>
                    <a:pt x="68" y="63"/>
                  </a:lnTo>
                  <a:lnTo>
                    <a:pt x="52" y="64"/>
                  </a:lnTo>
                  <a:lnTo>
                    <a:pt x="36" y="64"/>
                  </a:lnTo>
                  <a:lnTo>
                    <a:pt x="18" y="65"/>
                  </a:lnTo>
                  <a:lnTo>
                    <a:pt x="0" y="65"/>
                  </a:lnTo>
                  <a:lnTo>
                    <a:pt x="0" y="74"/>
                  </a:lnTo>
                </a:path>
              </a:pathLst>
            </a:custGeom>
            <a:solidFill>
              <a:srgbClr val="987259"/>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5" name="Freeform 37"/>
            <p:cNvSpPr>
              <a:spLocks/>
            </p:cNvSpPr>
            <p:nvPr/>
          </p:nvSpPr>
          <p:spPr bwMode="auto">
            <a:xfrm>
              <a:off x="4197" y="2743"/>
              <a:ext cx="291" cy="74"/>
            </a:xfrm>
            <a:custGeom>
              <a:avLst/>
              <a:gdLst>
                <a:gd name="T0" fmla="*/ 7 w 291"/>
                <a:gd name="T1" fmla="*/ 11 h 74"/>
                <a:gd name="T2" fmla="*/ 19 w 291"/>
                <a:gd name="T3" fmla="*/ 20 h 74"/>
                <a:gd name="T4" fmla="*/ 34 w 291"/>
                <a:gd name="T5" fmla="*/ 27 h 74"/>
                <a:gd name="T6" fmla="*/ 49 w 291"/>
                <a:gd name="T7" fmla="*/ 34 h 74"/>
                <a:gd name="T8" fmla="*/ 66 w 291"/>
                <a:gd name="T9" fmla="*/ 40 h 74"/>
                <a:gd name="T10" fmla="*/ 83 w 291"/>
                <a:gd name="T11" fmla="*/ 46 h 74"/>
                <a:gd name="T12" fmla="*/ 102 w 291"/>
                <a:gd name="T13" fmla="*/ 50 h 74"/>
                <a:gd name="T14" fmla="*/ 121 w 291"/>
                <a:gd name="T15" fmla="*/ 55 h 74"/>
                <a:gd name="T16" fmla="*/ 140 w 291"/>
                <a:gd name="T17" fmla="*/ 59 h 74"/>
                <a:gd name="T18" fmla="*/ 160 w 291"/>
                <a:gd name="T19" fmla="*/ 63 h 74"/>
                <a:gd name="T20" fmla="*/ 180 w 291"/>
                <a:gd name="T21" fmla="*/ 65 h 74"/>
                <a:gd name="T22" fmla="*/ 200 w 291"/>
                <a:gd name="T23" fmla="*/ 68 h 74"/>
                <a:gd name="T24" fmla="*/ 220 w 291"/>
                <a:gd name="T25" fmla="*/ 69 h 74"/>
                <a:gd name="T26" fmla="*/ 241 w 291"/>
                <a:gd name="T27" fmla="*/ 72 h 74"/>
                <a:gd name="T28" fmla="*/ 261 w 291"/>
                <a:gd name="T29" fmla="*/ 72 h 74"/>
                <a:gd name="T30" fmla="*/ 280 w 291"/>
                <a:gd name="T31" fmla="*/ 73 h 74"/>
                <a:gd name="T32" fmla="*/ 290 w 291"/>
                <a:gd name="T33" fmla="*/ 64 h 74"/>
                <a:gd name="T34" fmla="*/ 271 w 291"/>
                <a:gd name="T35" fmla="*/ 64 h 74"/>
                <a:gd name="T36" fmla="*/ 251 w 291"/>
                <a:gd name="T37" fmla="*/ 63 h 74"/>
                <a:gd name="T38" fmla="*/ 230 w 291"/>
                <a:gd name="T39" fmla="*/ 62 h 74"/>
                <a:gd name="T40" fmla="*/ 211 w 291"/>
                <a:gd name="T41" fmla="*/ 59 h 74"/>
                <a:gd name="T42" fmla="*/ 191 w 291"/>
                <a:gd name="T43" fmla="*/ 58 h 74"/>
                <a:gd name="T44" fmla="*/ 171 w 291"/>
                <a:gd name="T45" fmla="*/ 55 h 74"/>
                <a:gd name="T46" fmla="*/ 151 w 291"/>
                <a:gd name="T47" fmla="*/ 51 h 74"/>
                <a:gd name="T48" fmla="*/ 132 w 291"/>
                <a:gd name="T49" fmla="*/ 48 h 74"/>
                <a:gd name="T50" fmla="*/ 113 w 291"/>
                <a:gd name="T51" fmla="*/ 45 h 74"/>
                <a:gd name="T52" fmla="*/ 95 w 291"/>
                <a:gd name="T53" fmla="*/ 39 h 74"/>
                <a:gd name="T54" fmla="*/ 77 w 291"/>
                <a:gd name="T55" fmla="*/ 35 h 74"/>
                <a:gd name="T56" fmla="*/ 60 w 291"/>
                <a:gd name="T57" fmla="*/ 29 h 74"/>
                <a:gd name="T58" fmla="*/ 45 w 291"/>
                <a:gd name="T59" fmla="*/ 22 h 74"/>
                <a:gd name="T60" fmla="*/ 30 w 291"/>
                <a:gd name="T61" fmla="*/ 16 h 74"/>
                <a:gd name="T62" fmla="*/ 18 w 291"/>
                <a:gd name="T63" fmla="*/ 8 h 74"/>
                <a:gd name="T64" fmla="*/ 6 w 291"/>
                <a:gd name="T6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1" h="74">
                  <a:moveTo>
                    <a:pt x="0" y="8"/>
                  </a:moveTo>
                  <a:lnTo>
                    <a:pt x="7" y="11"/>
                  </a:lnTo>
                  <a:lnTo>
                    <a:pt x="12" y="16"/>
                  </a:lnTo>
                  <a:lnTo>
                    <a:pt x="19" y="20"/>
                  </a:lnTo>
                  <a:lnTo>
                    <a:pt x="27" y="23"/>
                  </a:lnTo>
                  <a:lnTo>
                    <a:pt x="34" y="27"/>
                  </a:lnTo>
                  <a:lnTo>
                    <a:pt x="41" y="30"/>
                  </a:lnTo>
                  <a:lnTo>
                    <a:pt x="49" y="34"/>
                  </a:lnTo>
                  <a:lnTo>
                    <a:pt x="57" y="37"/>
                  </a:lnTo>
                  <a:lnTo>
                    <a:pt x="66" y="40"/>
                  </a:lnTo>
                  <a:lnTo>
                    <a:pt x="74" y="43"/>
                  </a:lnTo>
                  <a:lnTo>
                    <a:pt x="83" y="46"/>
                  </a:lnTo>
                  <a:lnTo>
                    <a:pt x="92" y="48"/>
                  </a:lnTo>
                  <a:lnTo>
                    <a:pt x="102" y="50"/>
                  </a:lnTo>
                  <a:lnTo>
                    <a:pt x="111" y="53"/>
                  </a:lnTo>
                  <a:lnTo>
                    <a:pt x="121" y="55"/>
                  </a:lnTo>
                  <a:lnTo>
                    <a:pt x="130" y="57"/>
                  </a:lnTo>
                  <a:lnTo>
                    <a:pt x="140" y="59"/>
                  </a:lnTo>
                  <a:lnTo>
                    <a:pt x="150" y="60"/>
                  </a:lnTo>
                  <a:lnTo>
                    <a:pt x="160" y="63"/>
                  </a:lnTo>
                  <a:lnTo>
                    <a:pt x="170" y="64"/>
                  </a:lnTo>
                  <a:lnTo>
                    <a:pt x="180" y="65"/>
                  </a:lnTo>
                  <a:lnTo>
                    <a:pt x="190" y="67"/>
                  </a:lnTo>
                  <a:lnTo>
                    <a:pt x="200" y="68"/>
                  </a:lnTo>
                  <a:lnTo>
                    <a:pt x="210" y="68"/>
                  </a:lnTo>
                  <a:lnTo>
                    <a:pt x="220" y="69"/>
                  </a:lnTo>
                  <a:lnTo>
                    <a:pt x="230" y="71"/>
                  </a:lnTo>
                  <a:lnTo>
                    <a:pt x="241" y="72"/>
                  </a:lnTo>
                  <a:lnTo>
                    <a:pt x="251" y="72"/>
                  </a:lnTo>
                  <a:lnTo>
                    <a:pt x="261" y="72"/>
                  </a:lnTo>
                  <a:lnTo>
                    <a:pt x="271" y="73"/>
                  </a:lnTo>
                  <a:lnTo>
                    <a:pt x="280" y="73"/>
                  </a:lnTo>
                  <a:lnTo>
                    <a:pt x="290" y="73"/>
                  </a:lnTo>
                  <a:lnTo>
                    <a:pt x="290" y="64"/>
                  </a:lnTo>
                  <a:lnTo>
                    <a:pt x="280" y="64"/>
                  </a:lnTo>
                  <a:lnTo>
                    <a:pt x="271" y="64"/>
                  </a:lnTo>
                  <a:lnTo>
                    <a:pt x="261" y="63"/>
                  </a:lnTo>
                  <a:lnTo>
                    <a:pt x="251" y="63"/>
                  </a:lnTo>
                  <a:lnTo>
                    <a:pt x="241" y="62"/>
                  </a:lnTo>
                  <a:lnTo>
                    <a:pt x="230" y="62"/>
                  </a:lnTo>
                  <a:lnTo>
                    <a:pt x="222" y="60"/>
                  </a:lnTo>
                  <a:lnTo>
                    <a:pt x="211" y="59"/>
                  </a:lnTo>
                  <a:lnTo>
                    <a:pt x="201" y="59"/>
                  </a:lnTo>
                  <a:lnTo>
                    <a:pt x="191" y="58"/>
                  </a:lnTo>
                  <a:lnTo>
                    <a:pt x="181" y="56"/>
                  </a:lnTo>
                  <a:lnTo>
                    <a:pt x="171" y="55"/>
                  </a:lnTo>
                  <a:lnTo>
                    <a:pt x="161" y="54"/>
                  </a:lnTo>
                  <a:lnTo>
                    <a:pt x="151" y="51"/>
                  </a:lnTo>
                  <a:lnTo>
                    <a:pt x="141" y="50"/>
                  </a:lnTo>
                  <a:lnTo>
                    <a:pt x="132" y="48"/>
                  </a:lnTo>
                  <a:lnTo>
                    <a:pt x="122" y="46"/>
                  </a:lnTo>
                  <a:lnTo>
                    <a:pt x="113" y="45"/>
                  </a:lnTo>
                  <a:lnTo>
                    <a:pt x="104" y="43"/>
                  </a:lnTo>
                  <a:lnTo>
                    <a:pt x="95" y="39"/>
                  </a:lnTo>
                  <a:lnTo>
                    <a:pt x="86" y="37"/>
                  </a:lnTo>
                  <a:lnTo>
                    <a:pt x="77" y="35"/>
                  </a:lnTo>
                  <a:lnTo>
                    <a:pt x="68" y="31"/>
                  </a:lnTo>
                  <a:lnTo>
                    <a:pt x="60" y="29"/>
                  </a:lnTo>
                  <a:lnTo>
                    <a:pt x="53" y="26"/>
                  </a:lnTo>
                  <a:lnTo>
                    <a:pt x="45" y="22"/>
                  </a:lnTo>
                  <a:lnTo>
                    <a:pt x="38" y="19"/>
                  </a:lnTo>
                  <a:lnTo>
                    <a:pt x="30" y="16"/>
                  </a:lnTo>
                  <a:lnTo>
                    <a:pt x="24" y="12"/>
                  </a:lnTo>
                  <a:lnTo>
                    <a:pt x="18" y="8"/>
                  </a:lnTo>
                  <a:lnTo>
                    <a:pt x="11" y="4"/>
                  </a:lnTo>
                  <a:lnTo>
                    <a:pt x="6" y="0"/>
                  </a:lnTo>
                  <a:lnTo>
                    <a:pt x="0" y="8"/>
                  </a:lnTo>
                </a:path>
              </a:pathLst>
            </a:custGeom>
            <a:solidFill>
              <a:srgbClr val="987259"/>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6" name="Freeform 38"/>
            <p:cNvSpPr>
              <a:spLocks/>
            </p:cNvSpPr>
            <p:nvPr/>
          </p:nvSpPr>
          <p:spPr bwMode="auto">
            <a:xfrm>
              <a:off x="4196" y="2742"/>
              <a:ext cx="17" cy="17"/>
            </a:xfrm>
            <a:custGeom>
              <a:avLst/>
              <a:gdLst>
                <a:gd name="T0" fmla="*/ 16 w 17"/>
                <a:gd name="T1" fmla="*/ 1 h 17"/>
                <a:gd name="T2" fmla="*/ 13 w 17"/>
                <a:gd name="T3" fmla="*/ 0 h 17"/>
                <a:gd name="T4" fmla="*/ 9 w 17"/>
                <a:gd name="T5" fmla="*/ 0 h 17"/>
                <a:gd name="T6" fmla="*/ 6 w 17"/>
                <a:gd name="T7" fmla="*/ 0 h 17"/>
                <a:gd name="T8" fmla="*/ 4 w 17"/>
                <a:gd name="T9" fmla="*/ 1 h 17"/>
                <a:gd name="T10" fmla="*/ 2 w 17"/>
                <a:gd name="T11" fmla="*/ 1 h 17"/>
                <a:gd name="T12" fmla="*/ 2 w 17"/>
                <a:gd name="T13" fmla="*/ 3 h 17"/>
                <a:gd name="T14" fmla="*/ 0 w 17"/>
                <a:gd name="T15" fmla="*/ 5 h 17"/>
                <a:gd name="T16" fmla="*/ 0 w 17"/>
                <a:gd name="T17" fmla="*/ 7 h 17"/>
                <a:gd name="T18" fmla="*/ 0 w 17"/>
                <a:gd name="T19" fmla="*/ 8 h 17"/>
                <a:gd name="T20" fmla="*/ 0 w 17"/>
                <a:gd name="T21" fmla="*/ 12 h 17"/>
                <a:gd name="T22" fmla="*/ 2 w 17"/>
                <a:gd name="T23" fmla="*/ 14 h 17"/>
                <a:gd name="T24" fmla="*/ 2 w 17"/>
                <a:gd name="T25" fmla="*/ 16 h 17"/>
                <a:gd name="T26" fmla="*/ 16 w 17"/>
                <a:gd name="T27"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7">
                  <a:moveTo>
                    <a:pt x="16" y="1"/>
                  </a:moveTo>
                  <a:lnTo>
                    <a:pt x="13" y="0"/>
                  </a:lnTo>
                  <a:lnTo>
                    <a:pt x="9" y="0"/>
                  </a:lnTo>
                  <a:lnTo>
                    <a:pt x="6" y="0"/>
                  </a:lnTo>
                  <a:lnTo>
                    <a:pt x="4" y="1"/>
                  </a:lnTo>
                  <a:lnTo>
                    <a:pt x="2" y="1"/>
                  </a:lnTo>
                  <a:lnTo>
                    <a:pt x="2" y="3"/>
                  </a:lnTo>
                  <a:lnTo>
                    <a:pt x="0" y="5"/>
                  </a:lnTo>
                  <a:lnTo>
                    <a:pt x="0" y="7"/>
                  </a:lnTo>
                  <a:lnTo>
                    <a:pt x="0" y="8"/>
                  </a:lnTo>
                  <a:lnTo>
                    <a:pt x="0" y="12"/>
                  </a:lnTo>
                  <a:lnTo>
                    <a:pt x="2" y="14"/>
                  </a:lnTo>
                  <a:lnTo>
                    <a:pt x="2" y="16"/>
                  </a:lnTo>
                  <a:lnTo>
                    <a:pt x="16" y="1"/>
                  </a:lnTo>
                </a:path>
              </a:pathLst>
            </a:custGeom>
            <a:solidFill>
              <a:srgbClr val="987259"/>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7" name="Freeform 39"/>
            <p:cNvSpPr>
              <a:spLocks/>
            </p:cNvSpPr>
            <p:nvPr/>
          </p:nvSpPr>
          <p:spPr bwMode="auto">
            <a:xfrm>
              <a:off x="4775" y="2742"/>
              <a:ext cx="17" cy="17"/>
            </a:xfrm>
            <a:custGeom>
              <a:avLst/>
              <a:gdLst>
                <a:gd name="T0" fmla="*/ 13 w 17"/>
                <a:gd name="T1" fmla="*/ 16 h 17"/>
                <a:gd name="T2" fmla="*/ 16 w 17"/>
                <a:gd name="T3" fmla="*/ 14 h 17"/>
                <a:gd name="T4" fmla="*/ 16 w 17"/>
                <a:gd name="T5" fmla="*/ 10 h 17"/>
                <a:gd name="T6" fmla="*/ 16 w 17"/>
                <a:gd name="T7" fmla="*/ 8 h 17"/>
                <a:gd name="T8" fmla="*/ 16 w 17"/>
                <a:gd name="T9" fmla="*/ 6 h 17"/>
                <a:gd name="T10" fmla="*/ 16 w 17"/>
                <a:gd name="T11" fmla="*/ 4 h 17"/>
                <a:gd name="T12" fmla="*/ 13 w 17"/>
                <a:gd name="T13" fmla="*/ 2 h 17"/>
                <a:gd name="T14" fmla="*/ 11 w 17"/>
                <a:gd name="T15" fmla="*/ 0 h 17"/>
                <a:gd name="T16" fmla="*/ 9 w 17"/>
                <a:gd name="T17" fmla="*/ 0 h 17"/>
                <a:gd name="T18" fmla="*/ 4 w 17"/>
                <a:gd name="T19" fmla="*/ 0 h 17"/>
                <a:gd name="T20" fmla="*/ 2 w 17"/>
                <a:gd name="T21" fmla="*/ 0 h 17"/>
                <a:gd name="T22" fmla="*/ 0 w 17"/>
                <a:gd name="T23" fmla="*/ 2 h 17"/>
                <a:gd name="T24" fmla="*/ 13 w 17"/>
                <a:gd name="T25"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13" y="16"/>
                  </a:moveTo>
                  <a:lnTo>
                    <a:pt x="16" y="14"/>
                  </a:lnTo>
                  <a:lnTo>
                    <a:pt x="16" y="10"/>
                  </a:lnTo>
                  <a:lnTo>
                    <a:pt x="16" y="8"/>
                  </a:lnTo>
                  <a:lnTo>
                    <a:pt x="16" y="6"/>
                  </a:lnTo>
                  <a:lnTo>
                    <a:pt x="16" y="4"/>
                  </a:lnTo>
                  <a:lnTo>
                    <a:pt x="13" y="2"/>
                  </a:lnTo>
                  <a:lnTo>
                    <a:pt x="11" y="0"/>
                  </a:lnTo>
                  <a:lnTo>
                    <a:pt x="9" y="0"/>
                  </a:lnTo>
                  <a:lnTo>
                    <a:pt x="4" y="0"/>
                  </a:lnTo>
                  <a:lnTo>
                    <a:pt x="2" y="0"/>
                  </a:lnTo>
                  <a:lnTo>
                    <a:pt x="0" y="2"/>
                  </a:lnTo>
                  <a:lnTo>
                    <a:pt x="13" y="16"/>
                  </a:lnTo>
                </a:path>
              </a:pathLst>
            </a:custGeom>
            <a:solidFill>
              <a:srgbClr val="916B5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8" name="Freeform 40"/>
            <p:cNvSpPr>
              <a:spLocks/>
            </p:cNvSpPr>
            <p:nvPr/>
          </p:nvSpPr>
          <p:spPr bwMode="auto">
            <a:xfrm>
              <a:off x="4486" y="2743"/>
              <a:ext cx="296" cy="76"/>
            </a:xfrm>
            <a:custGeom>
              <a:avLst/>
              <a:gdLst>
                <a:gd name="T0" fmla="*/ 18 w 296"/>
                <a:gd name="T1" fmla="*/ 75 h 76"/>
                <a:gd name="T2" fmla="*/ 52 w 296"/>
                <a:gd name="T3" fmla="*/ 74 h 76"/>
                <a:gd name="T4" fmla="*/ 85 w 296"/>
                <a:gd name="T5" fmla="*/ 72 h 76"/>
                <a:gd name="T6" fmla="*/ 114 w 296"/>
                <a:gd name="T7" fmla="*/ 68 h 76"/>
                <a:gd name="T8" fmla="*/ 141 w 296"/>
                <a:gd name="T9" fmla="*/ 65 h 76"/>
                <a:gd name="T10" fmla="*/ 165 w 296"/>
                <a:gd name="T11" fmla="*/ 60 h 76"/>
                <a:gd name="T12" fmla="*/ 187 w 296"/>
                <a:gd name="T13" fmla="*/ 55 h 76"/>
                <a:gd name="T14" fmla="*/ 208 w 296"/>
                <a:gd name="T15" fmla="*/ 49 h 76"/>
                <a:gd name="T16" fmla="*/ 224 w 296"/>
                <a:gd name="T17" fmla="*/ 44 h 76"/>
                <a:gd name="T18" fmla="*/ 240 w 296"/>
                <a:gd name="T19" fmla="*/ 37 h 76"/>
                <a:gd name="T20" fmla="*/ 253 w 296"/>
                <a:gd name="T21" fmla="*/ 31 h 76"/>
                <a:gd name="T22" fmla="*/ 266 w 296"/>
                <a:gd name="T23" fmla="*/ 26 h 76"/>
                <a:gd name="T24" fmla="*/ 275 w 296"/>
                <a:gd name="T25" fmla="*/ 20 h 76"/>
                <a:gd name="T26" fmla="*/ 283 w 296"/>
                <a:gd name="T27" fmla="*/ 16 h 76"/>
                <a:gd name="T28" fmla="*/ 289 w 296"/>
                <a:gd name="T29" fmla="*/ 11 h 76"/>
                <a:gd name="T30" fmla="*/ 293 w 296"/>
                <a:gd name="T31" fmla="*/ 8 h 76"/>
                <a:gd name="T32" fmla="*/ 289 w 296"/>
                <a:gd name="T33" fmla="*/ 0 h 76"/>
                <a:gd name="T34" fmla="*/ 286 w 296"/>
                <a:gd name="T35" fmla="*/ 2 h 76"/>
                <a:gd name="T36" fmla="*/ 280 w 296"/>
                <a:gd name="T37" fmla="*/ 6 h 76"/>
                <a:gd name="T38" fmla="*/ 275 w 296"/>
                <a:gd name="T39" fmla="*/ 10 h 76"/>
                <a:gd name="T40" fmla="*/ 266 w 296"/>
                <a:gd name="T41" fmla="*/ 16 h 76"/>
                <a:gd name="T42" fmla="*/ 256 w 296"/>
                <a:gd name="T43" fmla="*/ 20 h 76"/>
                <a:gd name="T44" fmla="*/ 243 w 296"/>
                <a:gd name="T45" fmla="*/ 26 h 76"/>
                <a:gd name="T46" fmla="*/ 230 w 296"/>
                <a:gd name="T47" fmla="*/ 31 h 76"/>
                <a:gd name="T48" fmla="*/ 213 w 296"/>
                <a:gd name="T49" fmla="*/ 38 h 76"/>
                <a:gd name="T50" fmla="*/ 195 w 296"/>
                <a:gd name="T51" fmla="*/ 44 h 76"/>
                <a:gd name="T52" fmla="*/ 174 w 296"/>
                <a:gd name="T53" fmla="*/ 48 h 76"/>
                <a:gd name="T54" fmla="*/ 152 w 296"/>
                <a:gd name="T55" fmla="*/ 54 h 76"/>
                <a:gd name="T56" fmla="*/ 126 w 296"/>
                <a:gd name="T57" fmla="*/ 58 h 76"/>
                <a:gd name="T58" fmla="*/ 98 w 296"/>
                <a:gd name="T59" fmla="*/ 62 h 76"/>
                <a:gd name="T60" fmla="*/ 68 w 296"/>
                <a:gd name="T61" fmla="*/ 64 h 76"/>
                <a:gd name="T62" fmla="*/ 35 w 296"/>
                <a:gd name="T63" fmla="*/ 66 h 76"/>
                <a:gd name="T64" fmla="*/ 0 w 296"/>
                <a:gd name="T65" fmla="*/ 6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6" h="76">
                  <a:moveTo>
                    <a:pt x="0" y="75"/>
                  </a:moveTo>
                  <a:lnTo>
                    <a:pt x="18" y="75"/>
                  </a:lnTo>
                  <a:lnTo>
                    <a:pt x="35" y="75"/>
                  </a:lnTo>
                  <a:lnTo>
                    <a:pt x="52" y="74"/>
                  </a:lnTo>
                  <a:lnTo>
                    <a:pt x="69" y="73"/>
                  </a:lnTo>
                  <a:lnTo>
                    <a:pt x="85" y="72"/>
                  </a:lnTo>
                  <a:lnTo>
                    <a:pt x="99" y="71"/>
                  </a:lnTo>
                  <a:lnTo>
                    <a:pt x="114" y="68"/>
                  </a:lnTo>
                  <a:lnTo>
                    <a:pt x="127" y="67"/>
                  </a:lnTo>
                  <a:lnTo>
                    <a:pt x="141" y="65"/>
                  </a:lnTo>
                  <a:lnTo>
                    <a:pt x="153" y="63"/>
                  </a:lnTo>
                  <a:lnTo>
                    <a:pt x="165" y="60"/>
                  </a:lnTo>
                  <a:lnTo>
                    <a:pt x="176" y="57"/>
                  </a:lnTo>
                  <a:lnTo>
                    <a:pt x="187" y="55"/>
                  </a:lnTo>
                  <a:lnTo>
                    <a:pt x="198" y="51"/>
                  </a:lnTo>
                  <a:lnTo>
                    <a:pt x="208" y="49"/>
                  </a:lnTo>
                  <a:lnTo>
                    <a:pt x="217" y="46"/>
                  </a:lnTo>
                  <a:lnTo>
                    <a:pt x="224" y="44"/>
                  </a:lnTo>
                  <a:lnTo>
                    <a:pt x="232" y="40"/>
                  </a:lnTo>
                  <a:lnTo>
                    <a:pt x="240" y="37"/>
                  </a:lnTo>
                  <a:lnTo>
                    <a:pt x="247" y="35"/>
                  </a:lnTo>
                  <a:lnTo>
                    <a:pt x="253" y="31"/>
                  </a:lnTo>
                  <a:lnTo>
                    <a:pt x="260" y="29"/>
                  </a:lnTo>
                  <a:lnTo>
                    <a:pt x="266" y="26"/>
                  </a:lnTo>
                  <a:lnTo>
                    <a:pt x="270" y="23"/>
                  </a:lnTo>
                  <a:lnTo>
                    <a:pt x="275" y="20"/>
                  </a:lnTo>
                  <a:lnTo>
                    <a:pt x="279" y="18"/>
                  </a:lnTo>
                  <a:lnTo>
                    <a:pt x="283" y="16"/>
                  </a:lnTo>
                  <a:lnTo>
                    <a:pt x="286" y="13"/>
                  </a:lnTo>
                  <a:lnTo>
                    <a:pt x="289" y="11"/>
                  </a:lnTo>
                  <a:lnTo>
                    <a:pt x="291" y="10"/>
                  </a:lnTo>
                  <a:lnTo>
                    <a:pt x="293" y="8"/>
                  </a:lnTo>
                  <a:lnTo>
                    <a:pt x="295" y="7"/>
                  </a:lnTo>
                  <a:lnTo>
                    <a:pt x="289" y="0"/>
                  </a:lnTo>
                  <a:lnTo>
                    <a:pt x="287" y="1"/>
                  </a:lnTo>
                  <a:lnTo>
                    <a:pt x="286" y="2"/>
                  </a:lnTo>
                  <a:lnTo>
                    <a:pt x="284" y="4"/>
                  </a:lnTo>
                  <a:lnTo>
                    <a:pt x="280" y="6"/>
                  </a:lnTo>
                  <a:lnTo>
                    <a:pt x="278" y="8"/>
                  </a:lnTo>
                  <a:lnTo>
                    <a:pt x="275" y="10"/>
                  </a:lnTo>
                  <a:lnTo>
                    <a:pt x="270" y="12"/>
                  </a:lnTo>
                  <a:lnTo>
                    <a:pt x="266" y="16"/>
                  </a:lnTo>
                  <a:lnTo>
                    <a:pt x="261" y="18"/>
                  </a:lnTo>
                  <a:lnTo>
                    <a:pt x="256" y="20"/>
                  </a:lnTo>
                  <a:lnTo>
                    <a:pt x="250" y="23"/>
                  </a:lnTo>
                  <a:lnTo>
                    <a:pt x="243" y="26"/>
                  </a:lnTo>
                  <a:lnTo>
                    <a:pt x="237" y="29"/>
                  </a:lnTo>
                  <a:lnTo>
                    <a:pt x="230" y="31"/>
                  </a:lnTo>
                  <a:lnTo>
                    <a:pt x="222" y="35"/>
                  </a:lnTo>
                  <a:lnTo>
                    <a:pt x="213" y="38"/>
                  </a:lnTo>
                  <a:lnTo>
                    <a:pt x="204" y="40"/>
                  </a:lnTo>
                  <a:lnTo>
                    <a:pt x="195" y="44"/>
                  </a:lnTo>
                  <a:lnTo>
                    <a:pt x="185" y="46"/>
                  </a:lnTo>
                  <a:lnTo>
                    <a:pt x="174" y="48"/>
                  </a:lnTo>
                  <a:lnTo>
                    <a:pt x="163" y="51"/>
                  </a:lnTo>
                  <a:lnTo>
                    <a:pt x="152" y="54"/>
                  </a:lnTo>
                  <a:lnTo>
                    <a:pt x="139" y="56"/>
                  </a:lnTo>
                  <a:lnTo>
                    <a:pt x="126" y="58"/>
                  </a:lnTo>
                  <a:lnTo>
                    <a:pt x="113" y="59"/>
                  </a:lnTo>
                  <a:lnTo>
                    <a:pt x="98" y="62"/>
                  </a:lnTo>
                  <a:lnTo>
                    <a:pt x="83" y="63"/>
                  </a:lnTo>
                  <a:lnTo>
                    <a:pt x="68" y="64"/>
                  </a:lnTo>
                  <a:lnTo>
                    <a:pt x="52" y="65"/>
                  </a:lnTo>
                  <a:lnTo>
                    <a:pt x="35" y="66"/>
                  </a:lnTo>
                  <a:lnTo>
                    <a:pt x="18" y="66"/>
                  </a:lnTo>
                  <a:lnTo>
                    <a:pt x="0" y="66"/>
                  </a:lnTo>
                  <a:lnTo>
                    <a:pt x="0" y="75"/>
                  </a:lnTo>
                </a:path>
              </a:pathLst>
            </a:custGeom>
            <a:solidFill>
              <a:srgbClr val="916B5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9" name="Freeform 41"/>
            <p:cNvSpPr>
              <a:spLocks/>
            </p:cNvSpPr>
            <p:nvPr/>
          </p:nvSpPr>
          <p:spPr bwMode="auto">
            <a:xfrm>
              <a:off x="4194" y="2744"/>
              <a:ext cx="293" cy="75"/>
            </a:xfrm>
            <a:custGeom>
              <a:avLst/>
              <a:gdLst>
                <a:gd name="T0" fmla="*/ 6 w 293"/>
                <a:gd name="T1" fmla="*/ 12 h 75"/>
                <a:gd name="T2" fmla="*/ 19 w 293"/>
                <a:gd name="T3" fmla="*/ 20 h 75"/>
                <a:gd name="T4" fmla="*/ 33 w 293"/>
                <a:gd name="T5" fmla="*/ 28 h 75"/>
                <a:gd name="T6" fmla="*/ 49 w 293"/>
                <a:gd name="T7" fmla="*/ 35 h 75"/>
                <a:gd name="T8" fmla="*/ 66 w 293"/>
                <a:gd name="T9" fmla="*/ 42 h 75"/>
                <a:gd name="T10" fmla="*/ 84 w 293"/>
                <a:gd name="T11" fmla="*/ 47 h 75"/>
                <a:gd name="T12" fmla="*/ 102 w 293"/>
                <a:gd name="T13" fmla="*/ 52 h 75"/>
                <a:gd name="T14" fmla="*/ 121 w 293"/>
                <a:gd name="T15" fmla="*/ 56 h 75"/>
                <a:gd name="T16" fmla="*/ 141 w 293"/>
                <a:gd name="T17" fmla="*/ 61 h 75"/>
                <a:gd name="T18" fmla="*/ 161 w 293"/>
                <a:gd name="T19" fmla="*/ 64 h 75"/>
                <a:gd name="T20" fmla="*/ 181 w 293"/>
                <a:gd name="T21" fmla="*/ 67 h 75"/>
                <a:gd name="T22" fmla="*/ 201 w 293"/>
                <a:gd name="T23" fmla="*/ 70 h 75"/>
                <a:gd name="T24" fmla="*/ 221 w 293"/>
                <a:gd name="T25" fmla="*/ 72 h 75"/>
                <a:gd name="T26" fmla="*/ 242 w 293"/>
                <a:gd name="T27" fmla="*/ 73 h 75"/>
                <a:gd name="T28" fmla="*/ 261 w 293"/>
                <a:gd name="T29" fmla="*/ 74 h 75"/>
                <a:gd name="T30" fmla="*/ 282 w 293"/>
                <a:gd name="T31" fmla="*/ 74 h 75"/>
                <a:gd name="T32" fmla="*/ 292 w 293"/>
                <a:gd name="T33" fmla="*/ 65 h 75"/>
                <a:gd name="T34" fmla="*/ 271 w 293"/>
                <a:gd name="T35" fmla="*/ 65 h 75"/>
                <a:gd name="T36" fmla="*/ 252 w 293"/>
                <a:gd name="T37" fmla="*/ 64 h 75"/>
                <a:gd name="T38" fmla="*/ 232 w 293"/>
                <a:gd name="T39" fmla="*/ 63 h 75"/>
                <a:gd name="T40" fmla="*/ 212 w 293"/>
                <a:gd name="T41" fmla="*/ 62 h 75"/>
                <a:gd name="T42" fmla="*/ 192 w 293"/>
                <a:gd name="T43" fmla="*/ 59 h 75"/>
                <a:gd name="T44" fmla="*/ 172 w 293"/>
                <a:gd name="T45" fmla="*/ 57 h 75"/>
                <a:gd name="T46" fmla="*/ 152 w 293"/>
                <a:gd name="T47" fmla="*/ 54 h 75"/>
                <a:gd name="T48" fmla="*/ 133 w 293"/>
                <a:gd name="T49" fmla="*/ 49 h 75"/>
                <a:gd name="T50" fmla="*/ 114 w 293"/>
                <a:gd name="T51" fmla="*/ 46 h 75"/>
                <a:gd name="T52" fmla="*/ 95 w 293"/>
                <a:gd name="T53" fmla="*/ 40 h 75"/>
                <a:gd name="T54" fmla="*/ 77 w 293"/>
                <a:gd name="T55" fmla="*/ 36 h 75"/>
                <a:gd name="T56" fmla="*/ 60 w 293"/>
                <a:gd name="T57" fmla="*/ 29 h 75"/>
                <a:gd name="T58" fmla="*/ 44 w 293"/>
                <a:gd name="T59" fmla="*/ 24 h 75"/>
                <a:gd name="T60" fmla="*/ 30 w 293"/>
                <a:gd name="T61" fmla="*/ 16 h 75"/>
                <a:gd name="T62" fmla="*/ 18 w 293"/>
                <a:gd name="T63" fmla="*/ 9 h 75"/>
                <a:gd name="T64" fmla="*/ 5 w 293"/>
                <a:gd name="T6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3" h="75">
                  <a:moveTo>
                    <a:pt x="0" y="8"/>
                  </a:moveTo>
                  <a:lnTo>
                    <a:pt x="6" y="12"/>
                  </a:lnTo>
                  <a:lnTo>
                    <a:pt x="12" y="16"/>
                  </a:lnTo>
                  <a:lnTo>
                    <a:pt x="19" y="20"/>
                  </a:lnTo>
                  <a:lnTo>
                    <a:pt x="27" y="24"/>
                  </a:lnTo>
                  <a:lnTo>
                    <a:pt x="33" y="28"/>
                  </a:lnTo>
                  <a:lnTo>
                    <a:pt x="41" y="31"/>
                  </a:lnTo>
                  <a:lnTo>
                    <a:pt x="49" y="35"/>
                  </a:lnTo>
                  <a:lnTo>
                    <a:pt x="58" y="38"/>
                  </a:lnTo>
                  <a:lnTo>
                    <a:pt x="66" y="42"/>
                  </a:lnTo>
                  <a:lnTo>
                    <a:pt x="75" y="44"/>
                  </a:lnTo>
                  <a:lnTo>
                    <a:pt x="84" y="47"/>
                  </a:lnTo>
                  <a:lnTo>
                    <a:pt x="93" y="49"/>
                  </a:lnTo>
                  <a:lnTo>
                    <a:pt x="102" y="52"/>
                  </a:lnTo>
                  <a:lnTo>
                    <a:pt x="112" y="54"/>
                  </a:lnTo>
                  <a:lnTo>
                    <a:pt x="121" y="56"/>
                  </a:lnTo>
                  <a:lnTo>
                    <a:pt x="131" y="58"/>
                  </a:lnTo>
                  <a:lnTo>
                    <a:pt x="141" y="61"/>
                  </a:lnTo>
                  <a:lnTo>
                    <a:pt x="151" y="63"/>
                  </a:lnTo>
                  <a:lnTo>
                    <a:pt x="161" y="64"/>
                  </a:lnTo>
                  <a:lnTo>
                    <a:pt x="171" y="66"/>
                  </a:lnTo>
                  <a:lnTo>
                    <a:pt x="181" y="67"/>
                  </a:lnTo>
                  <a:lnTo>
                    <a:pt x="191" y="68"/>
                  </a:lnTo>
                  <a:lnTo>
                    <a:pt x="201" y="70"/>
                  </a:lnTo>
                  <a:lnTo>
                    <a:pt x="211" y="71"/>
                  </a:lnTo>
                  <a:lnTo>
                    <a:pt x="221" y="72"/>
                  </a:lnTo>
                  <a:lnTo>
                    <a:pt x="232" y="72"/>
                  </a:lnTo>
                  <a:lnTo>
                    <a:pt x="242" y="73"/>
                  </a:lnTo>
                  <a:lnTo>
                    <a:pt x="252" y="74"/>
                  </a:lnTo>
                  <a:lnTo>
                    <a:pt x="261" y="74"/>
                  </a:lnTo>
                  <a:lnTo>
                    <a:pt x="271" y="74"/>
                  </a:lnTo>
                  <a:lnTo>
                    <a:pt x="282" y="74"/>
                  </a:lnTo>
                  <a:lnTo>
                    <a:pt x="292" y="74"/>
                  </a:lnTo>
                  <a:lnTo>
                    <a:pt x="292" y="65"/>
                  </a:lnTo>
                  <a:lnTo>
                    <a:pt x="282" y="65"/>
                  </a:lnTo>
                  <a:lnTo>
                    <a:pt x="271" y="65"/>
                  </a:lnTo>
                  <a:lnTo>
                    <a:pt x="263" y="65"/>
                  </a:lnTo>
                  <a:lnTo>
                    <a:pt x="252" y="64"/>
                  </a:lnTo>
                  <a:lnTo>
                    <a:pt x="242" y="64"/>
                  </a:lnTo>
                  <a:lnTo>
                    <a:pt x="232" y="63"/>
                  </a:lnTo>
                  <a:lnTo>
                    <a:pt x="222" y="63"/>
                  </a:lnTo>
                  <a:lnTo>
                    <a:pt x="212" y="62"/>
                  </a:lnTo>
                  <a:lnTo>
                    <a:pt x="202" y="61"/>
                  </a:lnTo>
                  <a:lnTo>
                    <a:pt x="192" y="59"/>
                  </a:lnTo>
                  <a:lnTo>
                    <a:pt x="182" y="58"/>
                  </a:lnTo>
                  <a:lnTo>
                    <a:pt x="172" y="57"/>
                  </a:lnTo>
                  <a:lnTo>
                    <a:pt x="162" y="55"/>
                  </a:lnTo>
                  <a:lnTo>
                    <a:pt x="152" y="54"/>
                  </a:lnTo>
                  <a:lnTo>
                    <a:pt x="142" y="52"/>
                  </a:lnTo>
                  <a:lnTo>
                    <a:pt x="133" y="49"/>
                  </a:lnTo>
                  <a:lnTo>
                    <a:pt x="123" y="48"/>
                  </a:lnTo>
                  <a:lnTo>
                    <a:pt x="114" y="46"/>
                  </a:lnTo>
                  <a:lnTo>
                    <a:pt x="104" y="44"/>
                  </a:lnTo>
                  <a:lnTo>
                    <a:pt x="95" y="40"/>
                  </a:lnTo>
                  <a:lnTo>
                    <a:pt x="86" y="38"/>
                  </a:lnTo>
                  <a:lnTo>
                    <a:pt x="77" y="36"/>
                  </a:lnTo>
                  <a:lnTo>
                    <a:pt x="69" y="33"/>
                  </a:lnTo>
                  <a:lnTo>
                    <a:pt x="60" y="29"/>
                  </a:lnTo>
                  <a:lnTo>
                    <a:pt x="52" y="27"/>
                  </a:lnTo>
                  <a:lnTo>
                    <a:pt x="44" y="24"/>
                  </a:lnTo>
                  <a:lnTo>
                    <a:pt x="38" y="20"/>
                  </a:lnTo>
                  <a:lnTo>
                    <a:pt x="30" y="16"/>
                  </a:lnTo>
                  <a:lnTo>
                    <a:pt x="23" y="12"/>
                  </a:lnTo>
                  <a:lnTo>
                    <a:pt x="18" y="9"/>
                  </a:lnTo>
                  <a:lnTo>
                    <a:pt x="11" y="5"/>
                  </a:lnTo>
                  <a:lnTo>
                    <a:pt x="5" y="0"/>
                  </a:lnTo>
                  <a:lnTo>
                    <a:pt x="0" y="8"/>
                  </a:lnTo>
                </a:path>
              </a:pathLst>
            </a:custGeom>
            <a:solidFill>
              <a:srgbClr val="916B5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0" name="Freeform 42"/>
            <p:cNvSpPr>
              <a:spLocks/>
            </p:cNvSpPr>
            <p:nvPr/>
          </p:nvSpPr>
          <p:spPr bwMode="auto">
            <a:xfrm>
              <a:off x="4193" y="2743"/>
              <a:ext cx="17" cy="17"/>
            </a:xfrm>
            <a:custGeom>
              <a:avLst/>
              <a:gdLst>
                <a:gd name="T0" fmla="*/ 16 w 17"/>
                <a:gd name="T1" fmla="*/ 1 h 17"/>
                <a:gd name="T2" fmla="*/ 13 w 17"/>
                <a:gd name="T3" fmla="*/ 1 h 17"/>
                <a:gd name="T4" fmla="*/ 10 w 17"/>
                <a:gd name="T5" fmla="*/ 0 h 17"/>
                <a:gd name="T6" fmla="*/ 8 w 17"/>
                <a:gd name="T7" fmla="*/ 1 h 17"/>
                <a:gd name="T8" fmla="*/ 5 w 17"/>
                <a:gd name="T9" fmla="*/ 1 h 17"/>
                <a:gd name="T10" fmla="*/ 2 w 17"/>
                <a:gd name="T11" fmla="*/ 3 h 17"/>
                <a:gd name="T12" fmla="*/ 0 w 17"/>
                <a:gd name="T13" fmla="*/ 5 h 17"/>
                <a:gd name="T14" fmla="*/ 0 w 17"/>
                <a:gd name="T15" fmla="*/ 7 h 17"/>
                <a:gd name="T16" fmla="*/ 0 w 17"/>
                <a:gd name="T17" fmla="*/ 10 h 17"/>
                <a:gd name="T18" fmla="*/ 0 w 17"/>
                <a:gd name="T19" fmla="*/ 12 h 17"/>
                <a:gd name="T20" fmla="*/ 0 w 17"/>
                <a:gd name="T21" fmla="*/ 14 h 17"/>
                <a:gd name="T22" fmla="*/ 2 w 17"/>
                <a:gd name="T23" fmla="*/ 14 h 17"/>
                <a:gd name="T24" fmla="*/ 2 w 17"/>
                <a:gd name="T25" fmla="*/ 16 h 17"/>
                <a:gd name="T26" fmla="*/ 16 w 17"/>
                <a:gd name="T27"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7">
                  <a:moveTo>
                    <a:pt x="16" y="1"/>
                  </a:moveTo>
                  <a:lnTo>
                    <a:pt x="13" y="1"/>
                  </a:lnTo>
                  <a:lnTo>
                    <a:pt x="10" y="0"/>
                  </a:lnTo>
                  <a:lnTo>
                    <a:pt x="8" y="1"/>
                  </a:lnTo>
                  <a:lnTo>
                    <a:pt x="5" y="1"/>
                  </a:lnTo>
                  <a:lnTo>
                    <a:pt x="2" y="3"/>
                  </a:lnTo>
                  <a:lnTo>
                    <a:pt x="0" y="5"/>
                  </a:lnTo>
                  <a:lnTo>
                    <a:pt x="0" y="7"/>
                  </a:lnTo>
                  <a:lnTo>
                    <a:pt x="0" y="10"/>
                  </a:lnTo>
                  <a:lnTo>
                    <a:pt x="0" y="12"/>
                  </a:lnTo>
                  <a:lnTo>
                    <a:pt x="0" y="14"/>
                  </a:lnTo>
                  <a:lnTo>
                    <a:pt x="2" y="14"/>
                  </a:lnTo>
                  <a:lnTo>
                    <a:pt x="2" y="16"/>
                  </a:lnTo>
                  <a:lnTo>
                    <a:pt x="16" y="1"/>
                  </a:lnTo>
                </a:path>
              </a:pathLst>
            </a:custGeom>
            <a:solidFill>
              <a:srgbClr val="916B5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1" name="Freeform 43"/>
            <p:cNvSpPr>
              <a:spLocks/>
            </p:cNvSpPr>
            <p:nvPr/>
          </p:nvSpPr>
          <p:spPr bwMode="auto">
            <a:xfrm>
              <a:off x="4777" y="2743"/>
              <a:ext cx="17" cy="17"/>
            </a:xfrm>
            <a:custGeom>
              <a:avLst/>
              <a:gdLst>
                <a:gd name="T0" fmla="*/ 14 w 17"/>
                <a:gd name="T1" fmla="*/ 16 h 17"/>
                <a:gd name="T2" fmla="*/ 14 w 17"/>
                <a:gd name="T3" fmla="*/ 14 h 17"/>
                <a:gd name="T4" fmla="*/ 16 w 17"/>
                <a:gd name="T5" fmla="*/ 14 h 17"/>
                <a:gd name="T6" fmla="*/ 16 w 17"/>
                <a:gd name="T7" fmla="*/ 12 h 17"/>
                <a:gd name="T8" fmla="*/ 16 w 17"/>
                <a:gd name="T9" fmla="*/ 8 h 17"/>
                <a:gd name="T10" fmla="*/ 16 w 17"/>
                <a:gd name="T11" fmla="*/ 6 h 17"/>
                <a:gd name="T12" fmla="*/ 16 w 17"/>
                <a:gd name="T13" fmla="*/ 4 h 17"/>
                <a:gd name="T14" fmla="*/ 14 w 17"/>
                <a:gd name="T15" fmla="*/ 4 h 17"/>
                <a:gd name="T16" fmla="*/ 14 w 17"/>
                <a:gd name="T17" fmla="*/ 2 h 17"/>
                <a:gd name="T18" fmla="*/ 12 w 17"/>
                <a:gd name="T19" fmla="*/ 2 h 17"/>
                <a:gd name="T20" fmla="*/ 12 w 17"/>
                <a:gd name="T21" fmla="*/ 0 h 17"/>
                <a:gd name="T22" fmla="*/ 10 w 17"/>
                <a:gd name="T23" fmla="*/ 0 h 17"/>
                <a:gd name="T24" fmla="*/ 8 w 17"/>
                <a:gd name="T25" fmla="*/ 0 h 17"/>
                <a:gd name="T26" fmla="*/ 6 w 17"/>
                <a:gd name="T27" fmla="*/ 0 h 17"/>
                <a:gd name="T28" fmla="*/ 4 w 17"/>
                <a:gd name="T29" fmla="*/ 0 h 17"/>
                <a:gd name="T30" fmla="*/ 4 w 17"/>
                <a:gd name="T31" fmla="*/ 2 h 17"/>
                <a:gd name="T32" fmla="*/ 0 w 17"/>
                <a:gd name="T33" fmla="*/ 2 h 17"/>
                <a:gd name="T34" fmla="*/ 14 w 17"/>
                <a:gd name="T35"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7">
                  <a:moveTo>
                    <a:pt x="14" y="16"/>
                  </a:moveTo>
                  <a:lnTo>
                    <a:pt x="14" y="14"/>
                  </a:lnTo>
                  <a:lnTo>
                    <a:pt x="16" y="14"/>
                  </a:lnTo>
                  <a:lnTo>
                    <a:pt x="16" y="12"/>
                  </a:lnTo>
                  <a:lnTo>
                    <a:pt x="16" y="8"/>
                  </a:lnTo>
                  <a:lnTo>
                    <a:pt x="16" y="6"/>
                  </a:lnTo>
                  <a:lnTo>
                    <a:pt x="16" y="4"/>
                  </a:lnTo>
                  <a:lnTo>
                    <a:pt x="14" y="4"/>
                  </a:lnTo>
                  <a:lnTo>
                    <a:pt x="14" y="2"/>
                  </a:lnTo>
                  <a:lnTo>
                    <a:pt x="12" y="2"/>
                  </a:lnTo>
                  <a:lnTo>
                    <a:pt x="12" y="0"/>
                  </a:lnTo>
                  <a:lnTo>
                    <a:pt x="10" y="0"/>
                  </a:lnTo>
                  <a:lnTo>
                    <a:pt x="8" y="0"/>
                  </a:lnTo>
                  <a:lnTo>
                    <a:pt x="6" y="0"/>
                  </a:lnTo>
                  <a:lnTo>
                    <a:pt x="4" y="0"/>
                  </a:lnTo>
                  <a:lnTo>
                    <a:pt x="4" y="2"/>
                  </a:lnTo>
                  <a:lnTo>
                    <a:pt x="0" y="2"/>
                  </a:lnTo>
                  <a:lnTo>
                    <a:pt x="14" y="16"/>
                  </a:lnTo>
                </a:path>
              </a:pathLst>
            </a:custGeom>
            <a:solidFill>
              <a:srgbClr val="87614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2" name="Freeform 44"/>
            <p:cNvSpPr>
              <a:spLocks/>
            </p:cNvSpPr>
            <p:nvPr/>
          </p:nvSpPr>
          <p:spPr bwMode="auto">
            <a:xfrm>
              <a:off x="4483" y="2744"/>
              <a:ext cx="302" cy="78"/>
            </a:xfrm>
            <a:custGeom>
              <a:avLst/>
              <a:gdLst>
                <a:gd name="T0" fmla="*/ 19 w 302"/>
                <a:gd name="T1" fmla="*/ 77 h 78"/>
                <a:gd name="T2" fmla="*/ 54 w 302"/>
                <a:gd name="T3" fmla="*/ 76 h 78"/>
                <a:gd name="T4" fmla="*/ 86 w 302"/>
                <a:gd name="T5" fmla="*/ 74 h 78"/>
                <a:gd name="T6" fmla="*/ 116 w 302"/>
                <a:gd name="T7" fmla="*/ 71 h 78"/>
                <a:gd name="T8" fmla="*/ 144 w 302"/>
                <a:gd name="T9" fmla="*/ 66 h 78"/>
                <a:gd name="T10" fmla="*/ 168 w 302"/>
                <a:gd name="T11" fmla="*/ 62 h 78"/>
                <a:gd name="T12" fmla="*/ 190 w 302"/>
                <a:gd name="T13" fmla="*/ 56 h 78"/>
                <a:gd name="T14" fmla="*/ 211 w 302"/>
                <a:gd name="T15" fmla="*/ 50 h 78"/>
                <a:gd name="T16" fmla="*/ 229 w 302"/>
                <a:gd name="T17" fmla="*/ 45 h 78"/>
                <a:gd name="T18" fmla="*/ 244 w 302"/>
                <a:gd name="T19" fmla="*/ 38 h 78"/>
                <a:gd name="T20" fmla="*/ 259 w 302"/>
                <a:gd name="T21" fmla="*/ 33 h 78"/>
                <a:gd name="T22" fmla="*/ 270 w 302"/>
                <a:gd name="T23" fmla="*/ 27 h 78"/>
                <a:gd name="T24" fmla="*/ 280 w 302"/>
                <a:gd name="T25" fmla="*/ 21 h 78"/>
                <a:gd name="T26" fmla="*/ 288 w 302"/>
                <a:gd name="T27" fmla="*/ 16 h 78"/>
                <a:gd name="T28" fmla="*/ 294 w 302"/>
                <a:gd name="T29" fmla="*/ 11 h 78"/>
                <a:gd name="T30" fmla="*/ 299 w 302"/>
                <a:gd name="T31" fmla="*/ 8 h 78"/>
                <a:gd name="T32" fmla="*/ 294 w 302"/>
                <a:gd name="T33" fmla="*/ 0 h 78"/>
                <a:gd name="T34" fmla="*/ 291 w 302"/>
                <a:gd name="T35" fmla="*/ 2 h 78"/>
                <a:gd name="T36" fmla="*/ 287 w 302"/>
                <a:gd name="T37" fmla="*/ 7 h 78"/>
                <a:gd name="T38" fmla="*/ 280 w 302"/>
                <a:gd name="T39" fmla="*/ 11 h 78"/>
                <a:gd name="T40" fmla="*/ 271 w 302"/>
                <a:gd name="T41" fmla="*/ 16 h 78"/>
                <a:gd name="T42" fmla="*/ 261 w 302"/>
                <a:gd name="T43" fmla="*/ 21 h 78"/>
                <a:gd name="T44" fmla="*/ 248 w 302"/>
                <a:gd name="T45" fmla="*/ 27 h 78"/>
                <a:gd name="T46" fmla="*/ 234 w 302"/>
                <a:gd name="T47" fmla="*/ 34 h 78"/>
                <a:gd name="T48" fmla="*/ 217 w 302"/>
                <a:gd name="T49" fmla="*/ 39 h 78"/>
                <a:gd name="T50" fmla="*/ 198 w 302"/>
                <a:gd name="T51" fmla="*/ 45 h 78"/>
                <a:gd name="T52" fmla="*/ 177 w 302"/>
                <a:gd name="T53" fmla="*/ 50 h 78"/>
                <a:gd name="T54" fmla="*/ 154 w 302"/>
                <a:gd name="T55" fmla="*/ 55 h 78"/>
                <a:gd name="T56" fmla="*/ 129 w 302"/>
                <a:gd name="T57" fmla="*/ 59 h 78"/>
                <a:gd name="T58" fmla="*/ 100 w 302"/>
                <a:gd name="T59" fmla="*/ 64 h 78"/>
                <a:gd name="T60" fmla="*/ 70 w 302"/>
                <a:gd name="T61" fmla="*/ 66 h 78"/>
                <a:gd name="T62" fmla="*/ 36 w 302"/>
                <a:gd name="T63" fmla="*/ 68 h 78"/>
                <a:gd name="T64" fmla="*/ 2 w 302"/>
                <a:gd name="T65" fmla="*/ 68 h 78"/>
                <a:gd name="T66" fmla="*/ 0 w 302"/>
                <a:gd name="T67"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2" h="78">
                  <a:moveTo>
                    <a:pt x="0" y="77"/>
                  </a:moveTo>
                  <a:lnTo>
                    <a:pt x="19" y="77"/>
                  </a:lnTo>
                  <a:lnTo>
                    <a:pt x="37" y="77"/>
                  </a:lnTo>
                  <a:lnTo>
                    <a:pt x="54" y="76"/>
                  </a:lnTo>
                  <a:lnTo>
                    <a:pt x="71" y="75"/>
                  </a:lnTo>
                  <a:lnTo>
                    <a:pt x="86" y="74"/>
                  </a:lnTo>
                  <a:lnTo>
                    <a:pt x="101" y="73"/>
                  </a:lnTo>
                  <a:lnTo>
                    <a:pt x="116" y="71"/>
                  </a:lnTo>
                  <a:lnTo>
                    <a:pt x="130" y="68"/>
                  </a:lnTo>
                  <a:lnTo>
                    <a:pt x="144" y="66"/>
                  </a:lnTo>
                  <a:lnTo>
                    <a:pt x="156" y="64"/>
                  </a:lnTo>
                  <a:lnTo>
                    <a:pt x="168" y="62"/>
                  </a:lnTo>
                  <a:lnTo>
                    <a:pt x="179" y="59"/>
                  </a:lnTo>
                  <a:lnTo>
                    <a:pt x="190" y="56"/>
                  </a:lnTo>
                  <a:lnTo>
                    <a:pt x="201" y="54"/>
                  </a:lnTo>
                  <a:lnTo>
                    <a:pt x="211" y="50"/>
                  </a:lnTo>
                  <a:lnTo>
                    <a:pt x="220" y="48"/>
                  </a:lnTo>
                  <a:lnTo>
                    <a:pt x="229" y="45"/>
                  </a:lnTo>
                  <a:lnTo>
                    <a:pt x="236" y="42"/>
                  </a:lnTo>
                  <a:lnTo>
                    <a:pt x="244" y="38"/>
                  </a:lnTo>
                  <a:lnTo>
                    <a:pt x="252" y="36"/>
                  </a:lnTo>
                  <a:lnTo>
                    <a:pt x="259" y="33"/>
                  </a:lnTo>
                  <a:lnTo>
                    <a:pt x="264" y="29"/>
                  </a:lnTo>
                  <a:lnTo>
                    <a:pt x="270" y="27"/>
                  </a:lnTo>
                  <a:lnTo>
                    <a:pt x="275" y="24"/>
                  </a:lnTo>
                  <a:lnTo>
                    <a:pt x="280" y="21"/>
                  </a:lnTo>
                  <a:lnTo>
                    <a:pt x="284" y="19"/>
                  </a:lnTo>
                  <a:lnTo>
                    <a:pt x="288" y="16"/>
                  </a:lnTo>
                  <a:lnTo>
                    <a:pt x="291" y="14"/>
                  </a:lnTo>
                  <a:lnTo>
                    <a:pt x="294" y="11"/>
                  </a:lnTo>
                  <a:lnTo>
                    <a:pt x="297" y="10"/>
                  </a:lnTo>
                  <a:lnTo>
                    <a:pt x="299" y="8"/>
                  </a:lnTo>
                  <a:lnTo>
                    <a:pt x="301" y="7"/>
                  </a:lnTo>
                  <a:lnTo>
                    <a:pt x="294" y="0"/>
                  </a:lnTo>
                  <a:lnTo>
                    <a:pt x="293" y="1"/>
                  </a:lnTo>
                  <a:lnTo>
                    <a:pt x="291" y="2"/>
                  </a:lnTo>
                  <a:lnTo>
                    <a:pt x="289" y="5"/>
                  </a:lnTo>
                  <a:lnTo>
                    <a:pt x="287" y="7"/>
                  </a:lnTo>
                  <a:lnTo>
                    <a:pt x="283" y="9"/>
                  </a:lnTo>
                  <a:lnTo>
                    <a:pt x="280" y="11"/>
                  </a:lnTo>
                  <a:lnTo>
                    <a:pt x="275" y="14"/>
                  </a:lnTo>
                  <a:lnTo>
                    <a:pt x="271" y="16"/>
                  </a:lnTo>
                  <a:lnTo>
                    <a:pt x="267" y="19"/>
                  </a:lnTo>
                  <a:lnTo>
                    <a:pt x="261" y="21"/>
                  </a:lnTo>
                  <a:lnTo>
                    <a:pt x="254" y="25"/>
                  </a:lnTo>
                  <a:lnTo>
                    <a:pt x="248" y="27"/>
                  </a:lnTo>
                  <a:lnTo>
                    <a:pt x="241" y="30"/>
                  </a:lnTo>
                  <a:lnTo>
                    <a:pt x="234" y="34"/>
                  </a:lnTo>
                  <a:lnTo>
                    <a:pt x="225" y="36"/>
                  </a:lnTo>
                  <a:lnTo>
                    <a:pt x="217" y="39"/>
                  </a:lnTo>
                  <a:lnTo>
                    <a:pt x="208" y="42"/>
                  </a:lnTo>
                  <a:lnTo>
                    <a:pt x="198" y="45"/>
                  </a:lnTo>
                  <a:lnTo>
                    <a:pt x="188" y="47"/>
                  </a:lnTo>
                  <a:lnTo>
                    <a:pt x="177" y="50"/>
                  </a:lnTo>
                  <a:lnTo>
                    <a:pt x="166" y="53"/>
                  </a:lnTo>
                  <a:lnTo>
                    <a:pt x="154" y="55"/>
                  </a:lnTo>
                  <a:lnTo>
                    <a:pt x="141" y="57"/>
                  </a:lnTo>
                  <a:lnTo>
                    <a:pt x="129" y="59"/>
                  </a:lnTo>
                  <a:lnTo>
                    <a:pt x="114" y="62"/>
                  </a:lnTo>
                  <a:lnTo>
                    <a:pt x="100" y="64"/>
                  </a:lnTo>
                  <a:lnTo>
                    <a:pt x="85" y="65"/>
                  </a:lnTo>
                  <a:lnTo>
                    <a:pt x="70" y="66"/>
                  </a:lnTo>
                  <a:lnTo>
                    <a:pt x="54" y="67"/>
                  </a:lnTo>
                  <a:lnTo>
                    <a:pt x="36" y="68"/>
                  </a:lnTo>
                  <a:lnTo>
                    <a:pt x="19" y="68"/>
                  </a:lnTo>
                  <a:lnTo>
                    <a:pt x="2" y="68"/>
                  </a:lnTo>
                  <a:lnTo>
                    <a:pt x="0" y="68"/>
                  </a:lnTo>
                  <a:lnTo>
                    <a:pt x="0" y="77"/>
                  </a:lnTo>
                </a:path>
              </a:pathLst>
            </a:custGeom>
            <a:solidFill>
              <a:srgbClr val="87614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3" name="Freeform 45"/>
            <p:cNvSpPr>
              <a:spLocks/>
            </p:cNvSpPr>
            <p:nvPr/>
          </p:nvSpPr>
          <p:spPr bwMode="auto">
            <a:xfrm>
              <a:off x="4190" y="2746"/>
              <a:ext cx="294" cy="76"/>
            </a:xfrm>
            <a:custGeom>
              <a:avLst/>
              <a:gdLst>
                <a:gd name="T0" fmla="*/ 7 w 294"/>
                <a:gd name="T1" fmla="*/ 12 h 76"/>
                <a:gd name="T2" fmla="*/ 19 w 294"/>
                <a:gd name="T3" fmla="*/ 19 h 76"/>
                <a:gd name="T4" fmla="*/ 34 w 294"/>
                <a:gd name="T5" fmla="*/ 27 h 76"/>
                <a:gd name="T6" fmla="*/ 50 w 294"/>
                <a:gd name="T7" fmla="*/ 35 h 76"/>
                <a:gd name="T8" fmla="*/ 66 w 294"/>
                <a:gd name="T9" fmla="*/ 41 h 76"/>
                <a:gd name="T10" fmla="*/ 84 w 294"/>
                <a:gd name="T11" fmla="*/ 47 h 76"/>
                <a:gd name="T12" fmla="*/ 103 w 294"/>
                <a:gd name="T13" fmla="*/ 52 h 76"/>
                <a:gd name="T14" fmla="*/ 122 w 294"/>
                <a:gd name="T15" fmla="*/ 57 h 76"/>
                <a:gd name="T16" fmla="*/ 142 w 294"/>
                <a:gd name="T17" fmla="*/ 61 h 76"/>
                <a:gd name="T18" fmla="*/ 163 w 294"/>
                <a:gd name="T19" fmla="*/ 64 h 76"/>
                <a:gd name="T20" fmla="*/ 183 w 294"/>
                <a:gd name="T21" fmla="*/ 68 h 76"/>
                <a:gd name="T22" fmla="*/ 204 w 294"/>
                <a:gd name="T23" fmla="*/ 70 h 76"/>
                <a:gd name="T24" fmla="*/ 224 w 294"/>
                <a:gd name="T25" fmla="*/ 72 h 76"/>
                <a:gd name="T26" fmla="*/ 244 w 294"/>
                <a:gd name="T27" fmla="*/ 74 h 76"/>
                <a:gd name="T28" fmla="*/ 264 w 294"/>
                <a:gd name="T29" fmla="*/ 75 h 76"/>
                <a:gd name="T30" fmla="*/ 284 w 294"/>
                <a:gd name="T31" fmla="*/ 75 h 76"/>
                <a:gd name="T32" fmla="*/ 293 w 294"/>
                <a:gd name="T33" fmla="*/ 66 h 76"/>
                <a:gd name="T34" fmla="*/ 274 w 294"/>
                <a:gd name="T35" fmla="*/ 66 h 76"/>
                <a:gd name="T36" fmla="*/ 255 w 294"/>
                <a:gd name="T37" fmla="*/ 65 h 76"/>
                <a:gd name="T38" fmla="*/ 235 w 294"/>
                <a:gd name="T39" fmla="*/ 64 h 76"/>
                <a:gd name="T40" fmla="*/ 215 w 294"/>
                <a:gd name="T41" fmla="*/ 62 h 76"/>
                <a:gd name="T42" fmla="*/ 194 w 294"/>
                <a:gd name="T43" fmla="*/ 60 h 76"/>
                <a:gd name="T44" fmla="*/ 174 w 294"/>
                <a:gd name="T45" fmla="*/ 57 h 76"/>
                <a:gd name="T46" fmla="*/ 154 w 294"/>
                <a:gd name="T47" fmla="*/ 54 h 76"/>
                <a:gd name="T48" fmla="*/ 135 w 294"/>
                <a:gd name="T49" fmla="*/ 51 h 76"/>
                <a:gd name="T50" fmla="*/ 114 w 294"/>
                <a:gd name="T51" fmla="*/ 46 h 76"/>
                <a:gd name="T52" fmla="*/ 97 w 294"/>
                <a:gd name="T53" fmla="*/ 41 h 76"/>
                <a:gd name="T54" fmla="*/ 79 w 294"/>
                <a:gd name="T55" fmla="*/ 35 h 76"/>
                <a:gd name="T56" fmla="*/ 62 w 294"/>
                <a:gd name="T57" fmla="*/ 29 h 76"/>
                <a:gd name="T58" fmla="*/ 46 w 294"/>
                <a:gd name="T59" fmla="*/ 23 h 76"/>
                <a:gd name="T60" fmla="*/ 32 w 294"/>
                <a:gd name="T61" fmla="*/ 16 h 76"/>
                <a:gd name="T62" fmla="*/ 18 w 294"/>
                <a:gd name="T63" fmla="*/ 8 h 76"/>
                <a:gd name="T64" fmla="*/ 6 w 294"/>
                <a:gd name="T6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4" h="76">
                  <a:moveTo>
                    <a:pt x="0" y="7"/>
                  </a:moveTo>
                  <a:lnTo>
                    <a:pt x="7" y="12"/>
                  </a:lnTo>
                  <a:lnTo>
                    <a:pt x="13" y="16"/>
                  </a:lnTo>
                  <a:lnTo>
                    <a:pt x="19" y="19"/>
                  </a:lnTo>
                  <a:lnTo>
                    <a:pt x="27" y="24"/>
                  </a:lnTo>
                  <a:lnTo>
                    <a:pt x="34" y="27"/>
                  </a:lnTo>
                  <a:lnTo>
                    <a:pt x="42" y="32"/>
                  </a:lnTo>
                  <a:lnTo>
                    <a:pt x="50" y="35"/>
                  </a:lnTo>
                  <a:lnTo>
                    <a:pt x="59" y="38"/>
                  </a:lnTo>
                  <a:lnTo>
                    <a:pt x="66" y="41"/>
                  </a:lnTo>
                  <a:lnTo>
                    <a:pt x="75" y="44"/>
                  </a:lnTo>
                  <a:lnTo>
                    <a:pt x="84" y="47"/>
                  </a:lnTo>
                  <a:lnTo>
                    <a:pt x="94" y="50"/>
                  </a:lnTo>
                  <a:lnTo>
                    <a:pt x="103" y="52"/>
                  </a:lnTo>
                  <a:lnTo>
                    <a:pt x="113" y="54"/>
                  </a:lnTo>
                  <a:lnTo>
                    <a:pt x="122" y="57"/>
                  </a:lnTo>
                  <a:lnTo>
                    <a:pt x="132" y="59"/>
                  </a:lnTo>
                  <a:lnTo>
                    <a:pt x="142" y="61"/>
                  </a:lnTo>
                  <a:lnTo>
                    <a:pt x="152" y="63"/>
                  </a:lnTo>
                  <a:lnTo>
                    <a:pt x="163" y="64"/>
                  </a:lnTo>
                  <a:lnTo>
                    <a:pt x="173" y="66"/>
                  </a:lnTo>
                  <a:lnTo>
                    <a:pt x="183" y="68"/>
                  </a:lnTo>
                  <a:lnTo>
                    <a:pt x="193" y="69"/>
                  </a:lnTo>
                  <a:lnTo>
                    <a:pt x="204" y="70"/>
                  </a:lnTo>
                  <a:lnTo>
                    <a:pt x="214" y="71"/>
                  </a:lnTo>
                  <a:lnTo>
                    <a:pt x="224" y="72"/>
                  </a:lnTo>
                  <a:lnTo>
                    <a:pt x="234" y="73"/>
                  </a:lnTo>
                  <a:lnTo>
                    <a:pt x="244" y="74"/>
                  </a:lnTo>
                  <a:lnTo>
                    <a:pt x="254" y="74"/>
                  </a:lnTo>
                  <a:lnTo>
                    <a:pt x="264" y="75"/>
                  </a:lnTo>
                  <a:lnTo>
                    <a:pt x="274" y="75"/>
                  </a:lnTo>
                  <a:lnTo>
                    <a:pt x="284" y="75"/>
                  </a:lnTo>
                  <a:lnTo>
                    <a:pt x="293" y="75"/>
                  </a:lnTo>
                  <a:lnTo>
                    <a:pt x="293" y="66"/>
                  </a:lnTo>
                  <a:lnTo>
                    <a:pt x="284" y="66"/>
                  </a:lnTo>
                  <a:lnTo>
                    <a:pt x="274" y="66"/>
                  </a:lnTo>
                  <a:lnTo>
                    <a:pt x="265" y="65"/>
                  </a:lnTo>
                  <a:lnTo>
                    <a:pt x="255" y="65"/>
                  </a:lnTo>
                  <a:lnTo>
                    <a:pt x="245" y="65"/>
                  </a:lnTo>
                  <a:lnTo>
                    <a:pt x="235" y="64"/>
                  </a:lnTo>
                  <a:lnTo>
                    <a:pt x="225" y="63"/>
                  </a:lnTo>
                  <a:lnTo>
                    <a:pt x="215" y="62"/>
                  </a:lnTo>
                  <a:lnTo>
                    <a:pt x="205" y="61"/>
                  </a:lnTo>
                  <a:lnTo>
                    <a:pt x="194" y="60"/>
                  </a:lnTo>
                  <a:lnTo>
                    <a:pt x="184" y="59"/>
                  </a:lnTo>
                  <a:lnTo>
                    <a:pt x="174" y="57"/>
                  </a:lnTo>
                  <a:lnTo>
                    <a:pt x="164" y="55"/>
                  </a:lnTo>
                  <a:lnTo>
                    <a:pt x="154" y="54"/>
                  </a:lnTo>
                  <a:lnTo>
                    <a:pt x="144" y="52"/>
                  </a:lnTo>
                  <a:lnTo>
                    <a:pt x="135" y="51"/>
                  </a:lnTo>
                  <a:lnTo>
                    <a:pt x="125" y="48"/>
                  </a:lnTo>
                  <a:lnTo>
                    <a:pt x="114" y="46"/>
                  </a:lnTo>
                  <a:lnTo>
                    <a:pt x="106" y="43"/>
                  </a:lnTo>
                  <a:lnTo>
                    <a:pt x="97" y="41"/>
                  </a:lnTo>
                  <a:lnTo>
                    <a:pt x="88" y="38"/>
                  </a:lnTo>
                  <a:lnTo>
                    <a:pt x="79" y="35"/>
                  </a:lnTo>
                  <a:lnTo>
                    <a:pt x="70" y="33"/>
                  </a:lnTo>
                  <a:lnTo>
                    <a:pt x="62" y="29"/>
                  </a:lnTo>
                  <a:lnTo>
                    <a:pt x="54" y="26"/>
                  </a:lnTo>
                  <a:lnTo>
                    <a:pt x="46" y="23"/>
                  </a:lnTo>
                  <a:lnTo>
                    <a:pt x="38" y="19"/>
                  </a:lnTo>
                  <a:lnTo>
                    <a:pt x="32" y="16"/>
                  </a:lnTo>
                  <a:lnTo>
                    <a:pt x="25" y="12"/>
                  </a:lnTo>
                  <a:lnTo>
                    <a:pt x="18" y="8"/>
                  </a:lnTo>
                  <a:lnTo>
                    <a:pt x="12" y="4"/>
                  </a:lnTo>
                  <a:lnTo>
                    <a:pt x="6" y="0"/>
                  </a:lnTo>
                  <a:lnTo>
                    <a:pt x="0" y="7"/>
                  </a:lnTo>
                </a:path>
              </a:pathLst>
            </a:custGeom>
            <a:solidFill>
              <a:srgbClr val="87614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4" name="Freeform 46"/>
            <p:cNvSpPr>
              <a:spLocks/>
            </p:cNvSpPr>
            <p:nvPr/>
          </p:nvSpPr>
          <p:spPr bwMode="auto">
            <a:xfrm>
              <a:off x="4189" y="2745"/>
              <a:ext cx="17" cy="17"/>
            </a:xfrm>
            <a:custGeom>
              <a:avLst/>
              <a:gdLst>
                <a:gd name="T0" fmla="*/ 16 w 17"/>
                <a:gd name="T1" fmla="*/ 2 h 17"/>
                <a:gd name="T2" fmla="*/ 16 w 17"/>
                <a:gd name="T3" fmla="*/ 0 h 17"/>
                <a:gd name="T4" fmla="*/ 13 w 17"/>
                <a:gd name="T5" fmla="*/ 0 h 17"/>
                <a:gd name="T6" fmla="*/ 11 w 17"/>
                <a:gd name="T7" fmla="*/ 0 h 17"/>
                <a:gd name="T8" fmla="*/ 9 w 17"/>
                <a:gd name="T9" fmla="*/ 0 h 17"/>
                <a:gd name="T10" fmla="*/ 6 w 17"/>
                <a:gd name="T11" fmla="*/ 0 h 17"/>
                <a:gd name="T12" fmla="*/ 2 w 17"/>
                <a:gd name="T13" fmla="*/ 2 h 17"/>
                <a:gd name="T14" fmla="*/ 0 w 17"/>
                <a:gd name="T15" fmla="*/ 4 h 17"/>
                <a:gd name="T16" fmla="*/ 0 w 17"/>
                <a:gd name="T17" fmla="*/ 8 h 17"/>
                <a:gd name="T18" fmla="*/ 0 w 17"/>
                <a:gd name="T19" fmla="*/ 10 h 17"/>
                <a:gd name="T20" fmla="*/ 0 w 17"/>
                <a:gd name="T21" fmla="*/ 12 h 17"/>
                <a:gd name="T22" fmla="*/ 0 w 17"/>
                <a:gd name="T23" fmla="*/ 14 h 17"/>
                <a:gd name="T24" fmla="*/ 2 w 17"/>
                <a:gd name="T25" fmla="*/ 14 h 17"/>
                <a:gd name="T26" fmla="*/ 2 w 17"/>
                <a:gd name="T27" fmla="*/ 16 h 17"/>
                <a:gd name="T28" fmla="*/ 16 w 17"/>
                <a:gd name="T29"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7">
                  <a:moveTo>
                    <a:pt x="16" y="2"/>
                  </a:moveTo>
                  <a:lnTo>
                    <a:pt x="16" y="0"/>
                  </a:lnTo>
                  <a:lnTo>
                    <a:pt x="13" y="0"/>
                  </a:lnTo>
                  <a:lnTo>
                    <a:pt x="11" y="0"/>
                  </a:lnTo>
                  <a:lnTo>
                    <a:pt x="9" y="0"/>
                  </a:lnTo>
                  <a:lnTo>
                    <a:pt x="6" y="0"/>
                  </a:lnTo>
                  <a:lnTo>
                    <a:pt x="2" y="2"/>
                  </a:lnTo>
                  <a:lnTo>
                    <a:pt x="0" y="4"/>
                  </a:lnTo>
                  <a:lnTo>
                    <a:pt x="0" y="8"/>
                  </a:lnTo>
                  <a:lnTo>
                    <a:pt x="0" y="10"/>
                  </a:lnTo>
                  <a:lnTo>
                    <a:pt x="0" y="12"/>
                  </a:lnTo>
                  <a:lnTo>
                    <a:pt x="0" y="14"/>
                  </a:lnTo>
                  <a:lnTo>
                    <a:pt x="2" y="14"/>
                  </a:lnTo>
                  <a:lnTo>
                    <a:pt x="2" y="16"/>
                  </a:lnTo>
                  <a:lnTo>
                    <a:pt x="16" y="2"/>
                  </a:lnTo>
                </a:path>
              </a:pathLst>
            </a:custGeom>
            <a:solidFill>
              <a:srgbClr val="87614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5" name="Freeform 47"/>
            <p:cNvSpPr>
              <a:spLocks/>
            </p:cNvSpPr>
            <p:nvPr/>
          </p:nvSpPr>
          <p:spPr bwMode="auto">
            <a:xfrm>
              <a:off x="4186" y="2746"/>
              <a:ext cx="17" cy="17"/>
            </a:xfrm>
            <a:custGeom>
              <a:avLst/>
              <a:gdLst>
                <a:gd name="T0" fmla="*/ 16 w 17"/>
                <a:gd name="T1" fmla="*/ 2 h 17"/>
                <a:gd name="T2" fmla="*/ 16 w 17"/>
                <a:gd name="T3" fmla="*/ 0 h 17"/>
                <a:gd name="T4" fmla="*/ 13 w 17"/>
                <a:gd name="T5" fmla="*/ 0 h 17"/>
                <a:gd name="T6" fmla="*/ 9 w 17"/>
                <a:gd name="T7" fmla="*/ 0 h 17"/>
                <a:gd name="T8" fmla="*/ 6 w 17"/>
                <a:gd name="T9" fmla="*/ 0 h 17"/>
                <a:gd name="T10" fmla="*/ 4 w 17"/>
                <a:gd name="T11" fmla="*/ 0 h 17"/>
                <a:gd name="T12" fmla="*/ 4 w 17"/>
                <a:gd name="T13" fmla="*/ 2 h 17"/>
                <a:gd name="T14" fmla="*/ 2 w 17"/>
                <a:gd name="T15" fmla="*/ 2 h 17"/>
                <a:gd name="T16" fmla="*/ 2 w 17"/>
                <a:gd name="T17" fmla="*/ 6 h 17"/>
                <a:gd name="T18" fmla="*/ 0 w 17"/>
                <a:gd name="T19" fmla="*/ 6 h 17"/>
                <a:gd name="T20" fmla="*/ 0 w 17"/>
                <a:gd name="T21" fmla="*/ 8 h 17"/>
                <a:gd name="T22" fmla="*/ 0 w 17"/>
                <a:gd name="T23" fmla="*/ 10 h 17"/>
                <a:gd name="T24" fmla="*/ 0 w 17"/>
                <a:gd name="T25" fmla="*/ 12 h 17"/>
                <a:gd name="T26" fmla="*/ 0 w 17"/>
                <a:gd name="T27" fmla="*/ 14 h 17"/>
                <a:gd name="T28" fmla="*/ 2 w 17"/>
                <a:gd name="T29" fmla="*/ 14 h 17"/>
                <a:gd name="T30" fmla="*/ 2 w 17"/>
                <a:gd name="T31" fmla="*/ 16 h 17"/>
                <a:gd name="T32" fmla="*/ 16 w 17"/>
                <a:gd name="T33"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16" y="2"/>
                  </a:moveTo>
                  <a:lnTo>
                    <a:pt x="16" y="0"/>
                  </a:lnTo>
                  <a:lnTo>
                    <a:pt x="13" y="0"/>
                  </a:lnTo>
                  <a:lnTo>
                    <a:pt x="9" y="0"/>
                  </a:lnTo>
                  <a:lnTo>
                    <a:pt x="6" y="0"/>
                  </a:lnTo>
                  <a:lnTo>
                    <a:pt x="4" y="0"/>
                  </a:lnTo>
                  <a:lnTo>
                    <a:pt x="4" y="2"/>
                  </a:lnTo>
                  <a:lnTo>
                    <a:pt x="2" y="2"/>
                  </a:lnTo>
                  <a:lnTo>
                    <a:pt x="2" y="6"/>
                  </a:lnTo>
                  <a:lnTo>
                    <a:pt x="0" y="6"/>
                  </a:lnTo>
                  <a:lnTo>
                    <a:pt x="0" y="8"/>
                  </a:lnTo>
                  <a:lnTo>
                    <a:pt x="0" y="10"/>
                  </a:lnTo>
                  <a:lnTo>
                    <a:pt x="0" y="12"/>
                  </a:lnTo>
                  <a:lnTo>
                    <a:pt x="0" y="14"/>
                  </a:lnTo>
                  <a:lnTo>
                    <a:pt x="2" y="14"/>
                  </a:lnTo>
                  <a:lnTo>
                    <a:pt x="2" y="16"/>
                  </a:lnTo>
                  <a:lnTo>
                    <a:pt x="16" y="2"/>
                  </a:lnTo>
                </a:path>
              </a:pathLst>
            </a:custGeom>
            <a:solidFill>
              <a:srgbClr val="7F594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6" name="Freeform 48"/>
            <p:cNvSpPr>
              <a:spLocks/>
            </p:cNvSpPr>
            <p:nvPr/>
          </p:nvSpPr>
          <p:spPr bwMode="auto">
            <a:xfrm>
              <a:off x="4187" y="2747"/>
              <a:ext cx="296" cy="79"/>
            </a:xfrm>
            <a:custGeom>
              <a:avLst/>
              <a:gdLst>
                <a:gd name="T0" fmla="*/ 286 w 296"/>
                <a:gd name="T1" fmla="*/ 69 h 79"/>
                <a:gd name="T2" fmla="*/ 266 w 296"/>
                <a:gd name="T3" fmla="*/ 68 h 79"/>
                <a:gd name="T4" fmla="*/ 247 w 296"/>
                <a:gd name="T5" fmla="*/ 67 h 79"/>
                <a:gd name="T6" fmla="*/ 226 w 296"/>
                <a:gd name="T7" fmla="*/ 65 h 79"/>
                <a:gd name="T8" fmla="*/ 206 w 296"/>
                <a:gd name="T9" fmla="*/ 63 h 79"/>
                <a:gd name="T10" fmla="*/ 186 w 296"/>
                <a:gd name="T11" fmla="*/ 60 h 79"/>
                <a:gd name="T12" fmla="*/ 166 w 296"/>
                <a:gd name="T13" fmla="*/ 58 h 79"/>
                <a:gd name="T14" fmla="*/ 145 w 296"/>
                <a:gd name="T15" fmla="*/ 53 h 79"/>
                <a:gd name="T16" fmla="*/ 125 w 296"/>
                <a:gd name="T17" fmla="*/ 50 h 79"/>
                <a:gd name="T18" fmla="*/ 106 w 296"/>
                <a:gd name="T19" fmla="*/ 44 h 79"/>
                <a:gd name="T20" fmla="*/ 87 w 296"/>
                <a:gd name="T21" fmla="*/ 40 h 79"/>
                <a:gd name="T22" fmla="*/ 70 w 296"/>
                <a:gd name="T23" fmla="*/ 33 h 79"/>
                <a:gd name="T24" fmla="*/ 54 w 296"/>
                <a:gd name="T25" fmla="*/ 27 h 79"/>
                <a:gd name="T26" fmla="*/ 38 w 296"/>
                <a:gd name="T27" fmla="*/ 21 h 79"/>
                <a:gd name="T28" fmla="*/ 25 w 296"/>
                <a:gd name="T29" fmla="*/ 13 h 79"/>
                <a:gd name="T30" fmla="*/ 12 w 296"/>
                <a:gd name="T31" fmla="*/ 5 h 79"/>
                <a:gd name="T32" fmla="*/ 0 w 296"/>
                <a:gd name="T33" fmla="*/ 7 h 79"/>
                <a:gd name="T34" fmla="*/ 13 w 296"/>
                <a:gd name="T35" fmla="*/ 16 h 79"/>
                <a:gd name="T36" fmla="*/ 27 w 296"/>
                <a:gd name="T37" fmla="*/ 24 h 79"/>
                <a:gd name="T38" fmla="*/ 43 w 296"/>
                <a:gd name="T39" fmla="*/ 32 h 79"/>
                <a:gd name="T40" fmla="*/ 58 w 296"/>
                <a:gd name="T41" fmla="*/ 39 h 79"/>
                <a:gd name="T42" fmla="*/ 76 w 296"/>
                <a:gd name="T43" fmla="*/ 45 h 79"/>
                <a:gd name="T44" fmla="*/ 94 w 296"/>
                <a:gd name="T45" fmla="*/ 51 h 79"/>
                <a:gd name="T46" fmla="*/ 113 w 296"/>
                <a:gd name="T47" fmla="*/ 55 h 79"/>
                <a:gd name="T48" fmla="*/ 133 w 296"/>
                <a:gd name="T49" fmla="*/ 61 h 79"/>
                <a:gd name="T50" fmla="*/ 153 w 296"/>
                <a:gd name="T51" fmla="*/ 64 h 79"/>
                <a:gd name="T52" fmla="*/ 173 w 296"/>
                <a:gd name="T53" fmla="*/ 68 h 79"/>
                <a:gd name="T54" fmla="*/ 195 w 296"/>
                <a:gd name="T55" fmla="*/ 71 h 79"/>
                <a:gd name="T56" fmla="*/ 216 w 296"/>
                <a:gd name="T57" fmla="*/ 73 h 79"/>
                <a:gd name="T58" fmla="*/ 236 w 296"/>
                <a:gd name="T59" fmla="*/ 74 h 79"/>
                <a:gd name="T60" fmla="*/ 256 w 296"/>
                <a:gd name="T61" fmla="*/ 77 h 79"/>
                <a:gd name="T62" fmla="*/ 276 w 296"/>
                <a:gd name="T63" fmla="*/ 77 h 79"/>
                <a:gd name="T64" fmla="*/ 295 w 296"/>
                <a:gd name="T65"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6" h="79">
                  <a:moveTo>
                    <a:pt x="295" y="69"/>
                  </a:moveTo>
                  <a:lnTo>
                    <a:pt x="286" y="69"/>
                  </a:lnTo>
                  <a:lnTo>
                    <a:pt x="276" y="68"/>
                  </a:lnTo>
                  <a:lnTo>
                    <a:pt x="266" y="68"/>
                  </a:lnTo>
                  <a:lnTo>
                    <a:pt x="257" y="68"/>
                  </a:lnTo>
                  <a:lnTo>
                    <a:pt x="247" y="67"/>
                  </a:lnTo>
                  <a:lnTo>
                    <a:pt x="237" y="65"/>
                  </a:lnTo>
                  <a:lnTo>
                    <a:pt x="226" y="65"/>
                  </a:lnTo>
                  <a:lnTo>
                    <a:pt x="216" y="64"/>
                  </a:lnTo>
                  <a:lnTo>
                    <a:pt x="206" y="63"/>
                  </a:lnTo>
                  <a:lnTo>
                    <a:pt x="196" y="62"/>
                  </a:lnTo>
                  <a:lnTo>
                    <a:pt x="186" y="60"/>
                  </a:lnTo>
                  <a:lnTo>
                    <a:pt x="176" y="59"/>
                  </a:lnTo>
                  <a:lnTo>
                    <a:pt x="166" y="58"/>
                  </a:lnTo>
                  <a:lnTo>
                    <a:pt x="155" y="55"/>
                  </a:lnTo>
                  <a:lnTo>
                    <a:pt x="145" y="53"/>
                  </a:lnTo>
                  <a:lnTo>
                    <a:pt x="135" y="52"/>
                  </a:lnTo>
                  <a:lnTo>
                    <a:pt x="125" y="50"/>
                  </a:lnTo>
                  <a:lnTo>
                    <a:pt x="115" y="47"/>
                  </a:lnTo>
                  <a:lnTo>
                    <a:pt x="106" y="44"/>
                  </a:lnTo>
                  <a:lnTo>
                    <a:pt x="96" y="42"/>
                  </a:lnTo>
                  <a:lnTo>
                    <a:pt x="87" y="40"/>
                  </a:lnTo>
                  <a:lnTo>
                    <a:pt x="78" y="36"/>
                  </a:lnTo>
                  <a:lnTo>
                    <a:pt x="70" y="33"/>
                  </a:lnTo>
                  <a:lnTo>
                    <a:pt x="62" y="31"/>
                  </a:lnTo>
                  <a:lnTo>
                    <a:pt x="54" y="27"/>
                  </a:lnTo>
                  <a:lnTo>
                    <a:pt x="46" y="24"/>
                  </a:lnTo>
                  <a:lnTo>
                    <a:pt x="38" y="21"/>
                  </a:lnTo>
                  <a:lnTo>
                    <a:pt x="31" y="16"/>
                  </a:lnTo>
                  <a:lnTo>
                    <a:pt x="25" y="13"/>
                  </a:lnTo>
                  <a:lnTo>
                    <a:pt x="18" y="8"/>
                  </a:lnTo>
                  <a:lnTo>
                    <a:pt x="12" y="5"/>
                  </a:lnTo>
                  <a:lnTo>
                    <a:pt x="6" y="0"/>
                  </a:lnTo>
                  <a:lnTo>
                    <a:pt x="0" y="7"/>
                  </a:lnTo>
                  <a:lnTo>
                    <a:pt x="7" y="12"/>
                  </a:lnTo>
                  <a:lnTo>
                    <a:pt x="13" y="16"/>
                  </a:lnTo>
                  <a:lnTo>
                    <a:pt x="20" y="21"/>
                  </a:lnTo>
                  <a:lnTo>
                    <a:pt x="27" y="24"/>
                  </a:lnTo>
                  <a:lnTo>
                    <a:pt x="35" y="28"/>
                  </a:lnTo>
                  <a:lnTo>
                    <a:pt x="43" y="32"/>
                  </a:lnTo>
                  <a:lnTo>
                    <a:pt x="50" y="35"/>
                  </a:lnTo>
                  <a:lnTo>
                    <a:pt x="58" y="39"/>
                  </a:lnTo>
                  <a:lnTo>
                    <a:pt x="67" y="42"/>
                  </a:lnTo>
                  <a:lnTo>
                    <a:pt x="76" y="45"/>
                  </a:lnTo>
                  <a:lnTo>
                    <a:pt x="85" y="47"/>
                  </a:lnTo>
                  <a:lnTo>
                    <a:pt x="94" y="51"/>
                  </a:lnTo>
                  <a:lnTo>
                    <a:pt x="104" y="53"/>
                  </a:lnTo>
                  <a:lnTo>
                    <a:pt x="113" y="55"/>
                  </a:lnTo>
                  <a:lnTo>
                    <a:pt x="123" y="59"/>
                  </a:lnTo>
                  <a:lnTo>
                    <a:pt x="133" y="61"/>
                  </a:lnTo>
                  <a:lnTo>
                    <a:pt x="143" y="62"/>
                  </a:lnTo>
                  <a:lnTo>
                    <a:pt x="153" y="64"/>
                  </a:lnTo>
                  <a:lnTo>
                    <a:pt x="163" y="67"/>
                  </a:lnTo>
                  <a:lnTo>
                    <a:pt x="173" y="68"/>
                  </a:lnTo>
                  <a:lnTo>
                    <a:pt x="185" y="69"/>
                  </a:lnTo>
                  <a:lnTo>
                    <a:pt x="195" y="71"/>
                  </a:lnTo>
                  <a:lnTo>
                    <a:pt x="205" y="72"/>
                  </a:lnTo>
                  <a:lnTo>
                    <a:pt x="216" y="73"/>
                  </a:lnTo>
                  <a:lnTo>
                    <a:pt x="226" y="74"/>
                  </a:lnTo>
                  <a:lnTo>
                    <a:pt x="236" y="74"/>
                  </a:lnTo>
                  <a:lnTo>
                    <a:pt x="246" y="76"/>
                  </a:lnTo>
                  <a:lnTo>
                    <a:pt x="256" y="77"/>
                  </a:lnTo>
                  <a:lnTo>
                    <a:pt x="266" y="77"/>
                  </a:lnTo>
                  <a:lnTo>
                    <a:pt x="276" y="77"/>
                  </a:lnTo>
                  <a:lnTo>
                    <a:pt x="286" y="78"/>
                  </a:lnTo>
                  <a:lnTo>
                    <a:pt x="295" y="78"/>
                  </a:lnTo>
                  <a:lnTo>
                    <a:pt x="295" y="69"/>
                  </a:lnTo>
                </a:path>
              </a:pathLst>
            </a:custGeom>
            <a:solidFill>
              <a:srgbClr val="7F594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7" name="Freeform 49"/>
            <p:cNvSpPr>
              <a:spLocks/>
            </p:cNvSpPr>
            <p:nvPr/>
          </p:nvSpPr>
          <p:spPr bwMode="auto">
            <a:xfrm>
              <a:off x="4482" y="2745"/>
              <a:ext cx="305" cy="81"/>
            </a:xfrm>
            <a:custGeom>
              <a:avLst/>
              <a:gdLst>
                <a:gd name="T0" fmla="*/ 298 w 305"/>
                <a:gd name="T1" fmla="*/ 1 h 81"/>
                <a:gd name="T2" fmla="*/ 293 w 305"/>
                <a:gd name="T3" fmla="*/ 5 h 81"/>
                <a:gd name="T4" fmla="*/ 287 w 305"/>
                <a:gd name="T5" fmla="*/ 9 h 81"/>
                <a:gd name="T6" fmla="*/ 279 w 305"/>
                <a:gd name="T7" fmla="*/ 14 h 81"/>
                <a:gd name="T8" fmla="*/ 269 w 305"/>
                <a:gd name="T9" fmla="*/ 19 h 81"/>
                <a:gd name="T10" fmla="*/ 257 w 305"/>
                <a:gd name="T11" fmla="*/ 26 h 81"/>
                <a:gd name="T12" fmla="*/ 243 w 305"/>
                <a:gd name="T13" fmla="*/ 32 h 81"/>
                <a:gd name="T14" fmla="*/ 227 w 305"/>
                <a:gd name="T15" fmla="*/ 37 h 81"/>
                <a:gd name="T16" fmla="*/ 209 w 305"/>
                <a:gd name="T17" fmla="*/ 44 h 81"/>
                <a:gd name="T18" fmla="*/ 189 w 305"/>
                <a:gd name="T19" fmla="*/ 49 h 81"/>
                <a:gd name="T20" fmla="*/ 167 w 305"/>
                <a:gd name="T21" fmla="*/ 55 h 81"/>
                <a:gd name="T22" fmla="*/ 142 w 305"/>
                <a:gd name="T23" fmla="*/ 60 h 81"/>
                <a:gd name="T24" fmla="*/ 115 w 305"/>
                <a:gd name="T25" fmla="*/ 64 h 81"/>
                <a:gd name="T26" fmla="*/ 85 w 305"/>
                <a:gd name="T27" fmla="*/ 66 h 81"/>
                <a:gd name="T28" fmla="*/ 54 w 305"/>
                <a:gd name="T29" fmla="*/ 70 h 81"/>
                <a:gd name="T30" fmla="*/ 19 w 305"/>
                <a:gd name="T31" fmla="*/ 71 h 81"/>
                <a:gd name="T32" fmla="*/ 0 w 305"/>
                <a:gd name="T33" fmla="*/ 80 h 81"/>
                <a:gd name="T34" fmla="*/ 37 w 305"/>
                <a:gd name="T35" fmla="*/ 79 h 81"/>
                <a:gd name="T36" fmla="*/ 71 w 305"/>
                <a:gd name="T37" fmla="*/ 78 h 81"/>
                <a:gd name="T38" fmla="*/ 102 w 305"/>
                <a:gd name="T39" fmla="*/ 74 h 81"/>
                <a:gd name="T40" fmla="*/ 130 w 305"/>
                <a:gd name="T41" fmla="*/ 71 h 81"/>
                <a:gd name="T42" fmla="*/ 157 w 305"/>
                <a:gd name="T43" fmla="*/ 66 h 81"/>
                <a:gd name="T44" fmla="*/ 180 w 305"/>
                <a:gd name="T45" fmla="*/ 61 h 81"/>
                <a:gd name="T46" fmla="*/ 203 w 305"/>
                <a:gd name="T47" fmla="*/ 55 h 81"/>
                <a:gd name="T48" fmla="*/ 222 w 305"/>
                <a:gd name="T49" fmla="*/ 49 h 81"/>
                <a:gd name="T50" fmla="*/ 238 w 305"/>
                <a:gd name="T51" fmla="*/ 43 h 81"/>
                <a:gd name="T52" fmla="*/ 254 w 305"/>
                <a:gd name="T53" fmla="*/ 37 h 81"/>
                <a:gd name="T54" fmla="*/ 268 w 305"/>
                <a:gd name="T55" fmla="*/ 30 h 81"/>
                <a:gd name="T56" fmla="*/ 279 w 305"/>
                <a:gd name="T57" fmla="*/ 25 h 81"/>
                <a:gd name="T58" fmla="*/ 288 w 305"/>
                <a:gd name="T59" fmla="*/ 19 h 81"/>
                <a:gd name="T60" fmla="*/ 295 w 305"/>
                <a:gd name="T61" fmla="*/ 15 h 81"/>
                <a:gd name="T62" fmla="*/ 301 w 305"/>
                <a:gd name="T63" fmla="*/ 10 h 81"/>
                <a:gd name="T64" fmla="*/ 304 w 305"/>
                <a:gd name="T65"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5" h="81">
                  <a:moveTo>
                    <a:pt x="299" y="0"/>
                  </a:moveTo>
                  <a:lnTo>
                    <a:pt x="298" y="1"/>
                  </a:lnTo>
                  <a:lnTo>
                    <a:pt x="295" y="4"/>
                  </a:lnTo>
                  <a:lnTo>
                    <a:pt x="293" y="5"/>
                  </a:lnTo>
                  <a:lnTo>
                    <a:pt x="290" y="7"/>
                  </a:lnTo>
                  <a:lnTo>
                    <a:pt x="287" y="9"/>
                  </a:lnTo>
                  <a:lnTo>
                    <a:pt x="283" y="11"/>
                  </a:lnTo>
                  <a:lnTo>
                    <a:pt x="279" y="14"/>
                  </a:lnTo>
                  <a:lnTo>
                    <a:pt x="274" y="17"/>
                  </a:lnTo>
                  <a:lnTo>
                    <a:pt x="269" y="19"/>
                  </a:lnTo>
                  <a:lnTo>
                    <a:pt x="263" y="23"/>
                  </a:lnTo>
                  <a:lnTo>
                    <a:pt x="257" y="26"/>
                  </a:lnTo>
                  <a:lnTo>
                    <a:pt x="251" y="28"/>
                  </a:lnTo>
                  <a:lnTo>
                    <a:pt x="243" y="32"/>
                  </a:lnTo>
                  <a:lnTo>
                    <a:pt x="236" y="35"/>
                  </a:lnTo>
                  <a:lnTo>
                    <a:pt x="227" y="37"/>
                  </a:lnTo>
                  <a:lnTo>
                    <a:pt x="218" y="41"/>
                  </a:lnTo>
                  <a:lnTo>
                    <a:pt x="209" y="44"/>
                  </a:lnTo>
                  <a:lnTo>
                    <a:pt x="199" y="46"/>
                  </a:lnTo>
                  <a:lnTo>
                    <a:pt x="189" y="49"/>
                  </a:lnTo>
                  <a:lnTo>
                    <a:pt x="178" y="52"/>
                  </a:lnTo>
                  <a:lnTo>
                    <a:pt x="167" y="55"/>
                  </a:lnTo>
                  <a:lnTo>
                    <a:pt x="155" y="57"/>
                  </a:lnTo>
                  <a:lnTo>
                    <a:pt x="142" y="60"/>
                  </a:lnTo>
                  <a:lnTo>
                    <a:pt x="129" y="62"/>
                  </a:lnTo>
                  <a:lnTo>
                    <a:pt x="115" y="64"/>
                  </a:lnTo>
                  <a:lnTo>
                    <a:pt x="101" y="65"/>
                  </a:lnTo>
                  <a:lnTo>
                    <a:pt x="85" y="66"/>
                  </a:lnTo>
                  <a:lnTo>
                    <a:pt x="70" y="69"/>
                  </a:lnTo>
                  <a:lnTo>
                    <a:pt x="54" y="70"/>
                  </a:lnTo>
                  <a:lnTo>
                    <a:pt x="36" y="70"/>
                  </a:lnTo>
                  <a:lnTo>
                    <a:pt x="19" y="71"/>
                  </a:lnTo>
                  <a:lnTo>
                    <a:pt x="0" y="71"/>
                  </a:lnTo>
                  <a:lnTo>
                    <a:pt x="0" y="80"/>
                  </a:lnTo>
                  <a:lnTo>
                    <a:pt x="19" y="80"/>
                  </a:lnTo>
                  <a:lnTo>
                    <a:pt x="37" y="79"/>
                  </a:lnTo>
                  <a:lnTo>
                    <a:pt x="54" y="79"/>
                  </a:lnTo>
                  <a:lnTo>
                    <a:pt x="71" y="78"/>
                  </a:lnTo>
                  <a:lnTo>
                    <a:pt x="86" y="76"/>
                  </a:lnTo>
                  <a:lnTo>
                    <a:pt x="102" y="74"/>
                  </a:lnTo>
                  <a:lnTo>
                    <a:pt x="117" y="73"/>
                  </a:lnTo>
                  <a:lnTo>
                    <a:pt x="130" y="71"/>
                  </a:lnTo>
                  <a:lnTo>
                    <a:pt x="143" y="69"/>
                  </a:lnTo>
                  <a:lnTo>
                    <a:pt x="157" y="66"/>
                  </a:lnTo>
                  <a:lnTo>
                    <a:pt x="169" y="63"/>
                  </a:lnTo>
                  <a:lnTo>
                    <a:pt x="180" y="61"/>
                  </a:lnTo>
                  <a:lnTo>
                    <a:pt x="191" y="58"/>
                  </a:lnTo>
                  <a:lnTo>
                    <a:pt x="203" y="55"/>
                  </a:lnTo>
                  <a:lnTo>
                    <a:pt x="212" y="52"/>
                  </a:lnTo>
                  <a:lnTo>
                    <a:pt x="222" y="49"/>
                  </a:lnTo>
                  <a:lnTo>
                    <a:pt x="231" y="46"/>
                  </a:lnTo>
                  <a:lnTo>
                    <a:pt x="238" y="43"/>
                  </a:lnTo>
                  <a:lnTo>
                    <a:pt x="247" y="39"/>
                  </a:lnTo>
                  <a:lnTo>
                    <a:pt x="254" y="37"/>
                  </a:lnTo>
                  <a:lnTo>
                    <a:pt x="261" y="34"/>
                  </a:lnTo>
                  <a:lnTo>
                    <a:pt x="268" y="30"/>
                  </a:lnTo>
                  <a:lnTo>
                    <a:pt x="273" y="27"/>
                  </a:lnTo>
                  <a:lnTo>
                    <a:pt x="279" y="25"/>
                  </a:lnTo>
                  <a:lnTo>
                    <a:pt x="283" y="21"/>
                  </a:lnTo>
                  <a:lnTo>
                    <a:pt x="288" y="19"/>
                  </a:lnTo>
                  <a:lnTo>
                    <a:pt x="292" y="17"/>
                  </a:lnTo>
                  <a:lnTo>
                    <a:pt x="295" y="15"/>
                  </a:lnTo>
                  <a:lnTo>
                    <a:pt x="299" y="13"/>
                  </a:lnTo>
                  <a:lnTo>
                    <a:pt x="301" y="10"/>
                  </a:lnTo>
                  <a:lnTo>
                    <a:pt x="303" y="8"/>
                  </a:lnTo>
                  <a:lnTo>
                    <a:pt x="304" y="7"/>
                  </a:lnTo>
                  <a:lnTo>
                    <a:pt x="299" y="0"/>
                  </a:lnTo>
                </a:path>
              </a:pathLst>
            </a:custGeom>
            <a:solidFill>
              <a:srgbClr val="7F594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 name="Freeform 50"/>
            <p:cNvSpPr>
              <a:spLocks/>
            </p:cNvSpPr>
            <p:nvPr/>
          </p:nvSpPr>
          <p:spPr bwMode="auto">
            <a:xfrm>
              <a:off x="4781" y="2744"/>
              <a:ext cx="17" cy="17"/>
            </a:xfrm>
            <a:custGeom>
              <a:avLst/>
              <a:gdLst>
                <a:gd name="T0" fmla="*/ 10 w 17"/>
                <a:gd name="T1" fmla="*/ 16 h 17"/>
                <a:gd name="T2" fmla="*/ 14 w 17"/>
                <a:gd name="T3" fmla="*/ 16 h 17"/>
                <a:gd name="T4" fmla="*/ 14 w 17"/>
                <a:gd name="T5" fmla="*/ 14 h 17"/>
                <a:gd name="T6" fmla="*/ 16 w 17"/>
                <a:gd name="T7" fmla="*/ 12 h 17"/>
                <a:gd name="T8" fmla="*/ 16 w 17"/>
                <a:gd name="T9" fmla="*/ 10 h 17"/>
                <a:gd name="T10" fmla="*/ 16 w 17"/>
                <a:gd name="T11" fmla="*/ 6 h 17"/>
                <a:gd name="T12" fmla="*/ 14 w 17"/>
                <a:gd name="T13" fmla="*/ 4 h 17"/>
                <a:gd name="T14" fmla="*/ 14 w 17"/>
                <a:gd name="T15" fmla="*/ 2 h 17"/>
                <a:gd name="T16" fmla="*/ 10 w 17"/>
                <a:gd name="T17" fmla="*/ 2 h 17"/>
                <a:gd name="T18" fmla="*/ 10 w 17"/>
                <a:gd name="T19" fmla="*/ 0 h 17"/>
                <a:gd name="T20" fmla="*/ 8 w 17"/>
                <a:gd name="T21" fmla="*/ 0 h 17"/>
                <a:gd name="T22" fmla="*/ 6 w 17"/>
                <a:gd name="T23" fmla="*/ 0 h 17"/>
                <a:gd name="T24" fmla="*/ 4 w 17"/>
                <a:gd name="T25" fmla="*/ 0 h 17"/>
                <a:gd name="T26" fmla="*/ 2 w 17"/>
                <a:gd name="T27" fmla="*/ 0 h 17"/>
                <a:gd name="T28" fmla="*/ 0 w 17"/>
                <a:gd name="T29" fmla="*/ 2 h 17"/>
                <a:gd name="T30" fmla="*/ 10 w 17"/>
                <a:gd name="T31"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7">
                  <a:moveTo>
                    <a:pt x="10" y="16"/>
                  </a:moveTo>
                  <a:lnTo>
                    <a:pt x="14" y="16"/>
                  </a:lnTo>
                  <a:lnTo>
                    <a:pt x="14" y="14"/>
                  </a:lnTo>
                  <a:lnTo>
                    <a:pt x="16" y="12"/>
                  </a:lnTo>
                  <a:lnTo>
                    <a:pt x="16" y="10"/>
                  </a:lnTo>
                  <a:lnTo>
                    <a:pt x="16" y="6"/>
                  </a:lnTo>
                  <a:lnTo>
                    <a:pt x="14" y="4"/>
                  </a:lnTo>
                  <a:lnTo>
                    <a:pt x="14" y="2"/>
                  </a:lnTo>
                  <a:lnTo>
                    <a:pt x="10" y="2"/>
                  </a:lnTo>
                  <a:lnTo>
                    <a:pt x="10" y="0"/>
                  </a:lnTo>
                  <a:lnTo>
                    <a:pt x="8" y="0"/>
                  </a:lnTo>
                  <a:lnTo>
                    <a:pt x="6" y="0"/>
                  </a:lnTo>
                  <a:lnTo>
                    <a:pt x="4" y="0"/>
                  </a:lnTo>
                  <a:lnTo>
                    <a:pt x="2" y="0"/>
                  </a:lnTo>
                  <a:lnTo>
                    <a:pt x="0" y="2"/>
                  </a:lnTo>
                  <a:lnTo>
                    <a:pt x="10" y="16"/>
                  </a:lnTo>
                </a:path>
              </a:pathLst>
            </a:custGeom>
            <a:solidFill>
              <a:srgbClr val="7F594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9" name="Freeform 51"/>
            <p:cNvSpPr>
              <a:spLocks/>
            </p:cNvSpPr>
            <p:nvPr/>
          </p:nvSpPr>
          <p:spPr bwMode="auto">
            <a:xfrm>
              <a:off x="4783" y="2745"/>
              <a:ext cx="17" cy="17"/>
            </a:xfrm>
            <a:custGeom>
              <a:avLst/>
              <a:gdLst>
                <a:gd name="T0" fmla="*/ 12 w 17"/>
                <a:gd name="T1" fmla="*/ 16 h 17"/>
                <a:gd name="T2" fmla="*/ 14 w 17"/>
                <a:gd name="T3" fmla="*/ 16 h 17"/>
                <a:gd name="T4" fmla="*/ 14 w 17"/>
                <a:gd name="T5" fmla="*/ 14 h 17"/>
                <a:gd name="T6" fmla="*/ 14 w 17"/>
                <a:gd name="T7" fmla="*/ 12 h 17"/>
                <a:gd name="T8" fmla="*/ 16 w 17"/>
                <a:gd name="T9" fmla="*/ 12 h 17"/>
                <a:gd name="T10" fmla="*/ 16 w 17"/>
                <a:gd name="T11" fmla="*/ 10 h 17"/>
                <a:gd name="T12" fmla="*/ 14 w 17"/>
                <a:gd name="T13" fmla="*/ 8 h 17"/>
                <a:gd name="T14" fmla="*/ 14 w 17"/>
                <a:gd name="T15" fmla="*/ 4 h 17"/>
                <a:gd name="T16" fmla="*/ 12 w 17"/>
                <a:gd name="T17" fmla="*/ 2 h 17"/>
                <a:gd name="T18" fmla="*/ 10 w 17"/>
                <a:gd name="T19" fmla="*/ 2 h 17"/>
                <a:gd name="T20" fmla="*/ 10 w 17"/>
                <a:gd name="T21" fmla="*/ 0 h 17"/>
                <a:gd name="T22" fmla="*/ 6 w 17"/>
                <a:gd name="T23" fmla="*/ 0 h 17"/>
                <a:gd name="T24" fmla="*/ 4 w 17"/>
                <a:gd name="T25" fmla="*/ 0 h 17"/>
                <a:gd name="T26" fmla="*/ 2 w 17"/>
                <a:gd name="T27" fmla="*/ 0 h 17"/>
                <a:gd name="T28" fmla="*/ 2 w 17"/>
                <a:gd name="T29" fmla="*/ 2 h 17"/>
                <a:gd name="T30" fmla="*/ 0 w 17"/>
                <a:gd name="T31" fmla="*/ 2 h 17"/>
                <a:gd name="T32" fmla="*/ 12 w 17"/>
                <a:gd name="T33"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12" y="16"/>
                  </a:moveTo>
                  <a:lnTo>
                    <a:pt x="14" y="16"/>
                  </a:lnTo>
                  <a:lnTo>
                    <a:pt x="14" y="14"/>
                  </a:lnTo>
                  <a:lnTo>
                    <a:pt x="14" y="12"/>
                  </a:lnTo>
                  <a:lnTo>
                    <a:pt x="16" y="12"/>
                  </a:lnTo>
                  <a:lnTo>
                    <a:pt x="16" y="10"/>
                  </a:lnTo>
                  <a:lnTo>
                    <a:pt x="14" y="8"/>
                  </a:lnTo>
                  <a:lnTo>
                    <a:pt x="14" y="4"/>
                  </a:lnTo>
                  <a:lnTo>
                    <a:pt x="12" y="2"/>
                  </a:lnTo>
                  <a:lnTo>
                    <a:pt x="10" y="2"/>
                  </a:lnTo>
                  <a:lnTo>
                    <a:pt x="10" y="0"/>
                  </a:lnTo>
                  <a:lnTo>
                    <a:pt x="6" y="0"/>
                  </a:lnTo>
                  <a:lnTo>
                    <a:pt x="4" y="0"/>
                  </a:lnTo>
                  <a:lnTo>
                    <a:pt x="2" y="0"/>
                  </a:lnTo>
                  <a:lnTo>
                    <a:pt x="2" y="2"/>
                  </a:lnTo>
                  <a:lnTo>
                    <a:pt x="0" y="2"/>
                  </a:lnTo>
                  <a:lnTo>
                    <a:pt x="12" y="16"/>
                  </a:lnTo>
                </a:path>
              </a:pathLst>
            </a:custGeom>
            <a:solidFill>
              <a:srgbClr val="77513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0" name="Freeform 52"/>
            <p:cNvSpPr>
              <a:spLocks/>
            </p:cNvSpPr>
            <p:nvPr/>
          </p:nvSpPr>
          <p:spPr bwMode="auto">
            <a:xfrm>
              <a:off x="4481" y="2746"/>
              <a:ext cx="309" cy="82"/>
            </a:xfrm>
            <a:custGeom>
              <a:avLst/>
              <a:gdLst>
                <a:gd name="T0" fmla="*/ 18 w 309"/>
                <a:gd name="T1" fmla="*/ 81 h 82"/>
                <a:gd name="T2" fmla="*/ 54 w 309"/>
                <a:gd name="T3" fmla="*/ 80 h 82"/>
                <a:gd name="T4" fmla="*/ 86 w 309"/>
                <a:gd name="T5" fmla="*/ 78 h 82"/>
                <a:gd name="T6" fmla="*/ 116 w 309"/>
                <a:gd name="T7" fmla="*/ 74 h 82"/>
                <a:gd name="T8" fmla="*/ 143 w 309"/>
                <a:gd name="T9" fmla="*/ 70 h 82"/>
                <a:gd name="T10" fmla="*/ 169 w 309"/>
                <a:gd name="T11" fmla="*/ 65 h 82"/>
                <a:gd name="T12" fmla="*/ 192 w 309"/>
                <a:gd name="T13" fmla="*/ 60 h 82"/>
                <a:gd name="T14" fmla="*/ 213 w 309"/>
                <a:gd name="T15" fmla="*/ 54 h 82"/>
                <a:gd name="T16" fmla="*/ 232 w 309"/>
                <a:gd name="T17" fmla="*/ 47 h 82"/>
                <a:gd name="T18" fmla="*/ 248 w 309"/>
                <a:gd name="T19" fmla="*/ 42 h 82"/>
                <a:gd name="T20" fmla="*/ 263 w 309"/>
                <a:gd name="T21" fmla="*/ 35 h 82"/>
                <a:gd name="T22" fmla="*/ 275 w 309"/>
                <a:gd name="T23" fmla="*/ 29 h 82"/>
                <a:gd name="T24" fmla="*/ 286 w 309"/>
                <a:gd name="T25" fmla="*/ 23 h 82"/>
                <a:gd name="T26" fmla="*/ 294 w 309"/>
                <a:gd name="T27" fmla="*/ 18 h 82"/>
                <a:gd name="T28" fmla="*/ 301 w 309"/>
                <a:gd name="T29" fmla="*/ 13 h 82"/>
                <a:gd name="T30" fmla="*/ 307 w 309"/>
                <a:gd name="T31" fmla="*/ 9 h 82"/>
                <a:gd name="T32" fmla="*/ 302 w 309"/>
                <a:gd name="T33" fmla="*/ 0 h 82"/>
                <a:gd name="T34" fmla="*/ 299 w 309"/>
                <a:gd name="T35" fmla="*/ 4 h 82"/>
                <a:gd name="T36" fmla="*/ 293 w 309"/>
                <a:gd name="T37" fmla="*/ 8 h 82"/>
                <a:gd name="T38" fmla="*/ 285 w 309"/>
                <a:gd name="T39" fmla="*/ 13 h 82"/>
                <a:gd name="T40" fmla="*/ 276 w 309"/>
                <a:gd name="T41" fmla="*/ 18 h 82"/>
                <a:gd name="T42" fmla="*/ 265 w 309"/>
                <a:gd name="T43" fmla="*/ 24 h 82"/>
                <a:gd name="T44" fmla="*/ 253 w 309"/>
                <a:gd name="T45" fmla="*/ 29 h 82"/>
                <a:gd name="T46" fmla="*/ 237 w 309"/>
                <a:gd name="T47" fmla="*/ 36 h 82"/>
                <a:gd name="T48" fmla="*/ 220 w 309"/>
                <a:gd name="T49" fmla="*/ 42 h 82"/>
                <a:gd name="T50" fmla="*/ 200 w 309"/>
                <a:gd name="T51" fmla="*/ 48 h 82"/>
                <a:gd name="T52" fmla="*/ 179 w 309"/>
                <a:gd name="T53" fmla="*/ 54 h 82"/>
                <a:gd name="T54" fmla="*/ 154 w 309"/>
                <a:gd name="T55" fmla="*/ 59 h 82"/>
                <a:gd name="T56" fmla="*/ 129 w 309"/>
                <a:gd name="T57" fmla="*/ 63 h 82"/>
                <a:gd name="T58" fmla="*/ 101 w 309"/>
                <a:gd name="T59" fmla="*/ 68 h 82"/>
                <a:gd name="T60" fmla="*/ 69 w 309"/>
                <a:gd name="T61" fmla="*/ 70 h 82"/>
                <a:gd name="T62" fmla="*/ 36 w 309"/>
                <a:gd name="T63" fmla="*/ 72 h 82"/>
                <a:gd name="T64" fmla="*/ 0 w 309"/>
                <a:gd name="T65" fmla="*/ 7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9" h="82">
                  <a:moveTo>
                    <a:pt x="0" y="81"/>
                  </a:moveTo>
                  <a:lnTo>
                    <a:pt x="18" y="81"/>
                  </a:lnTo>
                  <a:lnTo>
                    <a:pt x="36" y="81"/>
                  </a:lnTo>
                  <a:lnTo>
                    <a:pt x="54" y="80"/>
                  </a:lnTo>
                  <a:lnTo>
                    <a:pt x="69" y="79"/>
                  </a:lnTo>
                  <a:lnTo>
                    <a:pt x="86" y="78"/>
                  </a:lnTo>
                  <a:lnTo>
                    <a:pt x="101" y="77"/>
                  </a:lnTo>
                  <a:lnTo>
                    <a:pt x="116" y="74"/>
                  </a:lnTo>
                  <a:lnTo>
                    <a:pt x="130" y="72"/>
                  </a:lnTo>
                  <a:lnTo>
                    <a:pt x="143" y="70"/>
                  </a:lnTo>
                  <a:lnTo>
                    <a:pt x="157" y="68"/>
                  </a:lnTo>
                  <a:lnTo>
                    <a:pt x="169" y="65"/>
                  </a:lnTo>
                  <a:lnTo>
                    <a:pt x="181" y="63"/>
                  </a:lnTo>
                  <a:lnTo>
                    <a:pt x="192" y="60"/>
                  </a:lnTo>
                  <a:lnTo>
                    <a:pt x="203" y="56"/>
                  </a:lnTo>
                  <a:lnTo>
                    <a:pt x="213" y="54"/>
                  </a:lnTo>
                  <a:lnTo>
                    <a:pt x="223" y="51"/>
                  </a:lnTo>
                  <a:lnTo>
                    <a:pt x="232" y="47"/>
                  </a:lnTo>
                  <a:lnTo>
                    <a:pt x="241" y="44"/>
                  </a:lnTo>
                  <a:lnTo>
                    <a:pt x="248" y="42"/>
                  </a:lnTo>
                  <a:lnTo>
                    <a:pt x="256" y="38"/>
                  </a:lnTo>
                  <a:lnTo>
                    <a:pt x="263" y="35"/>
                  </a:lnTo>
                  <a:lnTo>
                    <a:pt x="270" y="32"/>
                  </a:lnTo>
                  <a:lnTo>
                    <a:pt x="275" y="29"/>
                  </a:lnTo>
                  <a:lnTo>
                    <a:pt x="281" y="26"/>
                  </a:lnTo>
                  <a:lnTo>
                    <a:pt x="286" y="23"/>
                  </a:lnTo>
                  <a:lnTo>
                    <a:pt x="291" y="20"/>
                  </a:lnTo>
                  <a:lnTo>
                    <a:pt x="294" y="18"/>
                  </a:lnTo>
                  <a:lnTo>
                    <a:pt x="299" y="15"/>
                  </a:lnTo>
                  <a:lnTo>
                    <a:pt x="301" y="13"/>
                  </a:lnTo>
                  <a:lnTo>
                    <a:pt x="304" y="10"/>
                  </a:lnTo>
                  <a:lnTo>
                    <a:pt x="307" y="9"/>
                  </a:lnTo>
                  <a:lnTo>
                    <a:pt x="308" y="7"/>
                  </a:lnTo>
                  <a:lnTo>
                    <a:pt x="302" y="0"/>
                  </a:lnTo>
                  <a:lnTo>
                    <a:pt x="300" y="3"/>
                  </a:lnTo>
                  <a:lnTo>
                    <a:pt x="299" y="4"/>
                  </a:lnTo>
                  <a:lnTo>
                    <a:pt x="295" y="6"/>
                  </a:lnTo>
                  <a:lnTo>
                    <a:pt x="293" y="8"/>
                  </a:lnTo>
                  <a:lnTo>
                    <a:pt x="290" y="10"/>
                  </a:lnTo>
                  <a:lnTo>
                    <a:pt x="285" y="13"/>
                  </a:lnTo>
                  <a:lnTo>
                    <a:pt x="282" y="15"/>
                  </a:lnTo>
                  <a:lnTo>
                    <a:pt x="276" y="18"/>
                  </a:lnTo>
                  <a:lnTo>
                    <a:pt x="272" y="20"/>
                  </a:lnTo>
                  <a:lnTo>
                    <a:pt x="265" y="24"/>
                  </a:lnTo>
                  <a:lnTo>
                    <a:pt x="260" y="27"/>
                  </a:lnTo>
                  <a:lnTo>
                    <a:pt x="253" y="29"/>
                  </a:lnTo>
                  <a:lnTo>
                    <a:pt x="245" y="33"/>
                  </a:lnTo>
                  <a:lnTo>
                    <a:pt x="237" y="36"/>
                  </a:lnTo>
                  <a:lnTo>
                    <a:pt x="229" y="40"/>
                  </a:lnTo>
                  <a:lnTo>
                    <a:pt x="220" y="42"/>
                  </a:lnTo>
                  <a:lnTo>
                    <a:pt x="210" y="45"/>
                  </a:lnTo>
                  <a:lnTo>
                    <a:pt x="200" y="48"/>
                  </a:lnTo>
                  <a:lnTo>
                    <a:pt x="190" y="51"/>
                  </a:lnTo>
                  <a:lnTo>
                    <a:pt x="179" y="54"/>
                  </a:lnTo>
                  <a:lnTo>
                    <a:pt x="167" y="56"/>
                  </a:lnTo>
                  <a:lnTo>
                    <a:pt x="154" y="59"/>
                  </a:lnTo>
                  <a:lnTo>
                    <a:pt x="142" y="61"/>
                  </a:lnTo>
                  <a:lnTo>
                    <a:pt x="129" y="63"/>
                  </a:lnTo>
                  <a:lnTo>
                    <a:pt x="115" y="65"/>
                  </a:lnTo>
                  <a:lnTo>
                    <a:pt x="101" y="68"/>
                  </a:lnTo>
                  <a:lnTo>
                    <a:pt x="85" y="69"/>
                  </a:lnTo>
                  <a:lnTo>
                    <a:pt x="69" y="70"/>
                  </a:lnTo>
                  <a:lnTo>
                    <a:pt x="53" y="71"/>
                  </a:lnTo>
                  <a:lnTo>
                    <a:pt x="36" y="72"/>
                  </a:lnTo>
                  <a:lnTo>
                    <a:pt x="18" y="72"/>
                  </a:lnTo>
                  <a:lnTo>
                    <a:pt x="0" y="72"/>
                  </a:lnTo>
                  <a:lnTo>
                    <a:pt x="0" y="81"/>
                  </a:lnTo>
                </a:path>
              </a:pathLst>
            </a:custGeom>
            <a:solidFill>
              <a:srgbClr val="77513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1" name="Freeform 53"/>
            <p:cNvSpPr>
              <a:spLocks/>
            </p:cNvSpPr>
            <p:nvPr/>
          </p:nvSpPr>
          <p:spPr bwMode="auto">
            <a:xfrm>
              <a:off x="4185" y="2750"/>
              <a:ext cx="297" cy="78"/>
            </a:xfrm>
            <a:custGeom>
              <a:avLst/>
              <a:gdLst>
                <a:gd name="T0" fmla="*/ 7 w 297"/>
                <a:gd name="T1" fmla="*/ 11 h 78"/>
                <a:gd name="T2" fmla="*/ 19 w 297"/>
                <a:gd name="T3" fmla="*/ 20 h 78"/>
                <a:gd name="T4" fmla="*/ 33 w 297"/>
                <a:gd name="T5" fmla="*/ 28 h 78"/>
                <a:gd name="T6" fmla="*/ 50 w 297"/>
                <a:gd name="T7" fmla="*/ 36 h 78"/>
                <a:gd name="T8" fmla="*/ 67 w 297"/>
                <a:gd name="T9" fmla="*/ 41 h 78"/>
                <a:gd name="T10" fmla="*/ 85 w 297"/>
                <a:gd name="T11" fmla="*/ 48 h 78"/>
                <a:gd name="T12" fmla="*/ 104 w 297"/>
                <a:gd name="T13" fmla="*/ 53 h 78"/>
                <a:gd name="T14" fmla="*/ 123 w 297"/>
                <a:gd name="T15" fmla="*/ 58 h 78"/>
                <a:gd name="T16" fmla="*/ 143 w 297"/>
                <a:gd name="T17" fmla="*/ 62 h 78"/>
                <a:gd name="T18" fmla="*/ 164 w 297"/>
                <a:gd name="T19" fmla="*/ 66 h 78"/>
                <a:gd name="T20" fmla="*/ 184 w 297"/>
                <a:gd name="T21" fmla="*/ 69 h 78"/>
                <a:gd name="T22" fmla="*/ 206 w 297"/>
                <a:gd name="T23" fmla="*/ 71 h 78"/>
                <a:gd name="T24" fmla="*/ 226 w 297"/>
                <a:gd name="T25" fmla="*/ 74 h 78"/>
                <a:gd name="T26" fmla="*/ 247 w 297"/>
                <a:gd name="T27" fmla="*/ 76 h 78"/>
                <a:gd name="T28" fmla="*/ 267 w 297"/>
                <a:gd name="T29" fmla="*/ 77 h 78"/>
                <a:gd name="T30" fmla="*/ 286 w 297"/>
                <a:gd name="T31" fmla="*/ 77 h 78"/>
                <a:gd name="T32" fmla="*/ 296 w 297"/>
                <a:gd name="T33" fmla="*/ 68 h 78"/>
                <a:gd name="T34" fmla="*/ 277 w 297"/>
                <a:gd name="T35" fmla="*/ 68 h 78"/>
                <a:gd name="T36" fmla="*/ 257 w 297"/>
                <a:gd name="T37" fmla="*/ 67 h 78"/>
                <a:gd name="T38" fmla="*/ 237 w 297"/>
                <a:gd name="T39" fmla="*/ 66 h 78"/>
                <a:gd name="T40" fmla="*/ 217 w 297"/>
                <a:gd name="T41" fmla="*/ 64 h 78"/>
                <a:gd name="T42" fmla="*/ 196 w 297"/>
                <a:gd name="T43" fmla="*/ 61 h 78"/>
                <a:gd name="T44" fmla="*/ 175 w 297"/>
                <a:gd name="T45" fmla="*/ 59 h 78"/>
                <a:gd name="T46" fmla="*/ 155 w 297"/>
                <a:gd name="T47" fmla="*/ 56 h 78"/>
                <a:gd name="T48" fmla="*/ 135 w 297"/>
                <a:gd name="T49" fmla="*/ 51 h 78"/>
                <a:gd name="T50" fmla="*/ 115 w 297"/>
                <a:gd name="T51" fmla="*/ 47 h 78"/>
                <a:gd name="T52" fmla="*/ 97 w 297"/>
                <a:gd name="T53" fmla="*/ 42 h 78"/>
                <a:gd name="T54" fmla="*/ 78 w 297"/>
                <a:gd name="T55" fmla="*/ 37 h 78"/>
                <a:gd name="T56" fmla="*/ 61 w 297"/>
                <a:gd name="T57" fmla="*/ 30 h 78"/>
                <a:gd name="T58" fmla="*/ 46 w 297"/>
                <a:gd name="T59" fmla="*/ 23 h 78"/>
                <a:gd name="T60" fmla="*/ 31 w 297"/>
                <a:gd name="T61" fmla="*/ 15 h 78"/>
                <a:gd name="T62" fmla="*/ 18 w 297"/>
                <a:gd name="T63" fmla="*/ 8 h 78"/>
                <a:gd name="T64" fmla="*/ 5 w 297"/>
                <a:gd name="T6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7" h="78">
                  <a:moveTo>
                    <a:pt x="0" y="6"/>
                  </a:moveTo>
                  <a:lnTo>
                    <a:pt x="7" y="11"/>
                  </a:lnTo>
                  <a:lnTo>
                    <a:pt x="12" y="15"/>
                  </a:lnTo>
                  <a:lnTo>
                    <a:pt x="19" y="20"/>
                  </a:lnTo>
                  <a:lnTo>
                    <a:pt x="27" y="24"/>
                  </a:lnTo>
                  <a:lnTo>
                    <a:pt x="33" y="28"/>
                  </a:lnTo>
                  <a:lnTo>
                    <a:pt x="41" y="31"/>
                  </a:lnTo>
                  <a:lnTo>
                    <a:pt x="50" y="36"/>
                  </a:lnTo>
                  <a:lnTo>
                    <a:pt x="58" y="39"/>
                  </a:lnTo>
                  <a:lnTo>
                    <a:pt x="67" y="41"/>
                  </a:lnTo>
                  <a:lnTo>
                    <a:pt x="76" y="44"/>
                  </a:lnTo>
                  <a:lnTo>
                    <a:pt x="85" y="48"/>
                  </a:lnTo>
                  <a:lnTo>
                    <a:pt x="94" y="50"/>
                  </a:lnTo>
                  <a:lnTo>
                    <a:pt x="104" y="53"/>
                  </a:lnTo>
                  <a:lnTo>
                    <a:pt x="114" y="56"/>
                  </a:lnTo>
                  <a:lnTo>
                    <a:pt x="123" y="58"/>
                  </a:lnTo>
                  <a:lnTo>
                    <a:pt x="133" y="60"/>
                  </a:lnTo>
                  <a:lnTo>
                    <a:pt x="143" y="62"/>
                  </a:lnTo>
                  <a:lnTo>
                    <a:pt x="153" y="65"/>
                  </a:lnTo>
                  <a:lnTo>
                    <a:pt x="164" y="66"/>
                  </a:lnTo>
                  <a:lnTo>
                    <a:pt x="174" y="68"/>
                  </a:lnTo>
                  <a:lnTo>
                    <a:pt x="184" y="69"/>
                  </a:lnTo>
                  <a:lnTo>
                    <a:pt x="194" y="70"/>
                  </a:lnTo>
                  <a:lnTo>
                    <a:pt x="206" y="71"/>
                  </a:lnTo>
                  <a:lnTo>
                    <a:pt x="216" y="73"/>
                  </a:lnTo>
                  <a:lnTo>
                    <a:pt x="226" y="74"/>
                  </a:lnTo>
                  <a:lnTo>
                    <a:pt x="237" y="75"/>
                  </a:lnTo>
                  <a:lnTo>
                    <a:pt x="247" y="76"/>
                  </a:lnTo>
                  <a:lnTo>
                    <a:pt x="257" y="76"/>
                  </a:lnTo>
                  <a:lnTo>
                    <a:pt x="267" y="77"/>
                  </a:lnTo>
                  <a:lnTo>
                    <a:pt x="277" y="77"/>
                  </a:lnTo>
                  <a:lnTo>
                    <a:pt x="286" y="77"/>
                  </a:lnTo>
                  <a:lnTo>
                    <a:pt x="296" y="77"/>
                  </a:lnTo>
                  <a:lnTo>
                    <a:pt x="296" y="68"/>
                  </a:lnTo>
                  <a:lnTo>
                    <a:pt x="287" y="68"/>
                  </a:lnTo>
                  <a:lnTo>
                    <a:pt x="277" y="68"/>
                  </a:lnTo>
                  <a:lnTo>
                    <a:pt x="267" y="68"/>
                  </a:lnTo>
                  <a:lnTo>
                    <a:pt x="257" y="67"/>
                  </a:lnTo>
                  <a:lnTo>
                    <a:pt x="247" y="67"/>
                  </a:lnTo>
                  <a:lnTo>
                    <a:pt x="237" y="66"/>
                  </a:lnTo>
                  <a:lnTo>
                    <a:pt x="227" y="65"/>
                  </a:lnTo>
                  <a:lnTo>
                    <a:pt x="217" y="64"/>
                  </a:lnTo>
                  <a:lnTo>
                    <a:pt x="207" y="62"/>
                  </a:lnTo>
                  <a:lnTo>
                    <a:pt x="196" y="61"/>
                  </a:lnTo>
                  <a:lnTo>
                    <a:pt x="185" y="60"/>
                  </a:lnTo>
                  <a:lnTo>
                    <a:pt x="175" y="59"/>
                  </a:lnTo>
                  <a:lnTo>
                    <a:pt x="165" y="57"/>
                  </a:lnTo>
                  <a:lnTo>
                    <a:pt x="155" y="56"/>
                  </a:lnTo>
                  <a:lnTo>
                    <a:pt x="145" y="53"/>
                  </a:lnTo>
                  <a:lnTo>
                    <a:pt x="135" y="51"/>
                  </a:lnTo>
                  <a:lnTo>
                    <a:pt x="125" y="49"/>
                  </a:lnTo>
                  <a:lnTo>
                    <a:pt x="115" y="47"/>
                  </a:lnTo>
                  <a:lnTo>
                    <a:pt x="106" y="44"/>
                  </a:lnTo>
                  <a:lnTo>
                    <a:pt x="97" y="42"/>
                  </a:lnTo>
                  <a:lnTo>
                    <a:pt x="87" y="39"/>
                  </a:lnTo>
                  <a:lnTo>
                    <a:pt x="78" y="37"/>
                  </a:lnTo>
                  <a:lnTo>
                    <a:pt x="70" y="33"/>
                  </a:lnTo>
                  <a:lnTo>
                    <a:pt x="61" y="30"/>
                  </a:lnTo>
                  <a:lnTo>
                    <a:pt x="53" y="27"/>
                  </a:lnTo>
                  <a:lnTo>
                    <a:pt x="46" y="23"/>
                  </a:lnTo>
                  <a:lnTo>
                    <a:pt x="38" y="20"/>
                  </a:lnTo>
                  <a:lnTo>
                    <a:pt x="31" y="15"/>
                  </a:lnTo>
                  <a:lnTo>
                    <a:pt x="24" y="12"/>
                  </a:lnTo>
                  <a:lnTo>
                    <a:pt x="18" y="8"/>
                  </a:lnTo>
                  <a:lnTo>
                    <a:pt x="11" y="4"/>
                  </a:lnTo>
                  <a:lnTo>
                    <a:pt x="5" y="0"/>
                  </a:lnTo>
                  <a:lnTo>
                    <a:pt x="0" y="6"/>
                  </a:lnTo>
                </a:path>
              </a:pathLst>
            </a:custGeom>
            <a:solidFill>
              <a:srgbClr val="77513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2" name="Freeform 54"/>
            <p:cNvSpPr>
              <a:spLocks/>
            </p:cNvSpPr>
            <p:nvPr/>
          </p:nvSpPr>
          <p:spPr bwMode="auto">
            <a:xfrm>
              <a:off x="4184" y="2749"/>
              <a:ext cx="17" cy="17"/>
            </a:xfrm>
            <a:custGeom>
              <a:avLst/>
              <a:gdLst>
                <a:gd name="T0" fmla="*/ 16 w 17"/>
                <a:gd name="T1" fmla="*/ 2 h 17"/>
                <a:gd name="T2" fmla="*/ 13 w 17"/>
                <a:gd name="T3" fmla="*/ 0 h 17"/>
                <a:gd name="T4" fmla="*/ 10 w 17"/>
                <a:gd name="T5" fmla="*/ 0 h 17"/>
                <a:gd name="T6" fmla="*/ 8 w 17"/>
                <a:gd name="T7" fmla="*/ 0 h 17"/>
                <a:gd name="T8" fmla="*/ 5 w 17"/>
                <a:gd name="T9" fmla="*/ 0 h 17"/>
                <a:gd name="T10" fmla="*/ 2 w 17"/>
                <a:gd name="T11" fmla="*/ 2 h 17"/>
                <a:gd name="T12" fmla="*/ 0 w 17"/>
                <a:gd name="T13" fmla="*/ 4 h 17"/>
                <a:gd name="T14" fmla="*/ 0 w 17"/>
                <a:gd name="T15" fmla="*/ 6 h 17"/>
                <a:gd name="T16" fmla="*/ 0 w 17"/>
                <a:gd name="T17" fmla="*/ 9 h 17"/>
                <a:gd name="T18" fmla="*/ 0 w 17"/>
                <a:gd name="T19" fmla="*/ 11 h 17"/>
                <a:gd name="T20" fmla="*/ 0 w 17"/>
                <a:gd name="T21" fmla="*/ 13 h 17"/>
                <a:gd name="T22" fmla="*/ 2 w 17"/>
                <a:gd name="T23" fmla="*/ 13 h 17"/>
                <a:gd name="T24" fmla="*/ 2 w 17"/>
                <a:gd name="T25" fmla="*/ 16 h 17"/>
                <a:gd name="T26" fmla="*/ 16 w 17"/>
                <a:gd name="T2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7">
                  <a:moveTo>
                    <a:pt x="16" y="2"/>
                  </a:moveTo>
                  <a:lnTo>
                    <a:pt x="13" y="0"/>
                  </a:lnTo>
                  <a:lnTo>
                    <a:pt x="10" y="0"/>
                  </a:lnTo>
                  <a:lnTo>
                    <a:pt x="8" y="0"/>
                  </a:lnTo>
                  <a:lnTo>
                    <a:pt x="5" y="0"/>
                  </a:lnTo>
                  <a:lnTo>
                    <a:pt x="2" y="2"/>
                  </a:lnTo>
                  <a:lnTo>
                    <a:pt x="0" y="4"/>
                  </a:lnTo>
                  <a:lnTo>
                    <a:pt x="0" y="6"/>
                  </a:lnTo>
                  <a:lnTo>
                    <a:pt x="0" y="9"/>
                  </a:lnTo>
                  <a:lnTo>
                    <a:pt x="0" y="11"/>
                  </a:lnTo>
                  <a:lnTo>
                    <a:pt x="0" y="13"/>
                  </a:lnTo>
                  <a:lnTo>
                    <a:pt x="2" y="13"/>
                  </a:lnTo>
                  <a:lnTo>
                    <a:pt x="2" y="16"/>
                  </a:lnTo>
                  <a:lnTo>
                    <a:pt x="16" y="2"/>
                  </a:lnTo>
                </a:path>
              </a:pathLst>
            </a:custGeom>
            <a:solidFill>
              <a:srgbClr val="77513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3" name="Freeform 55"/>
            <p:cNvSpPr>
              <a:spLocks/>
            </p:cNvSpPr>
            <p:nvPr/>
          </p:nvSpPr>
          <p:spPr bwMode="auto">
            <a:xfrm>
              <a:off x="4784" y="2747"/>
              <a:ext cx="17" cy="17"/>
            </a:xfrm>
            <a:custGeom>
              <a:avLst/>
              <a:gdLst>
                <a:gd name="T0" fmla="*/ 12 w 17"/>
                <a:gd name="T1" fmla="*/ 16 h 17"/>
                <a:gd name="T2" fmla="*/ 14 w 17"/>
                <a:gd name="T3" fmla="*/ 16 h 17"/>
                <a:gd name="T4" fmla="*/ 14 w 17"/>
                <a:gd name="T5" fmla="*/ 13 h 17"/>
                <a:gd name="T6" fmla="*/ 14 w 17"/>
                <a:gd name="T7" fmla="*/ 11 h 17"/>
                <a:gd name="T8" fmla="*/ 16 w 17"/>
                <a:gd name="T9" fmla="*/ 11 h 17"/>
                <a:gd name="T10" fmla="*/ 16 w 17"/>
                <a:gd name="T11" fmla="*/ 9 h 17"/>
                <a:gd name="T12" fmla="*/ 14 w 17"/>
                <a:gd name="T13" fmla="*/ 9 h 17"/>
                <a:gd name="T14" fmla="*/ 14 w 17"/>
                <a:gd name="T15" fmla="*/ 6 h 17"/>
                <a:gd name="T16" fmla="*/ 14 w 17"/>
                <a:gd name="T17" fmla="*/ 4 h 17"/>
                <a:gd name="T18" fmla="*/ 12 w 17"/>
                <a:gd name="T19" fmla="*/ 4 h 17"/>
                <a:gd name="T20" fmla="*/ 12 w 17"/>
                <a:gd name="T21" fmla="*/ 0 h 17"/>
                <a:gd name="T22" fmla="*/ 10 w 17"/>
                <a:gd name="T23" fmla="*/ 0 h 17"/>
                <a:gd name="T24" fmla="*/ 8 w 17"/>
                <a:gd name="T25" fmla="*/ 0 h 17"/>
                <a:gd name="T26" fmla="*/ 7 w 17"/>
                <a:gd name="T27" fmla="*/ 0 h 17"/>
                <a:gd name="T28" fmla="*/ 3 w 17"/>
                <a:gd name="T29" fmla="*/ 0 h 17"/>
                <a:gd name="T30" fmla="*/ 1 w 17"/>
                <a:gd name="T31" fmla="*/ 0 h 17"/>
                <a:gd name="T32" fmla="*/ 1 w 17"/>
                <a:gd name="T33" fmla="*/ 4 h 17"/>
                <a:gd name="T34" fmla="*/ 0 w 17"/>
                <a:gd name="T35" fmla="*/ 4 h 17"/>
                <a:gd name="T36" fmla="*/ 12 w 17"/>
                <a:gd name="T3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7">
                  <a:moveTo>
                    <a:pt x="12" y="16"/>
                  </a:moveTo>
                  <a:lnTo>
                    <a:pt x="14" y="16"/>
                  </a:lnTo>
                  <a:lnTo>
                    <a:pt x="14" y="13"/>
                  </a:lnTo>
                  <a:lnTo>
                    <a:pt x="14" y="11"/>
                  </a:lnTo>
                  <a:lnTo>
                    <a:pt x="16" y="11"/>
                  </a:lnTo>
                  <a:lnTo>
                    <a:pt x="16" y="9"/>
                  </a:lnTo>
                  <a:lnTo>
                    <a:pt x="14" y="9"/>
                  </a:lnTo>
                  <a:lnTo>
                    <a:pt x="14" y="6"/>
                  </a:lnTo>
                  <a:lnTo>
                    <a:pt x="14" y="4"/>
                  </a:lnTo>
                  <a:lnTo>
                    <a:pt x="12" y="4"/>
                  </a:lnTo>
                  <a:lnTo>
                    <a:pt x="12" y="0"/>
                  </a:lnTo>
                  <a:lnTo>
                    <a:pt x="10" y="0"/>
                  </a:lnTo>
                  <a:lnTo>
                    <a:pt x="8" y="0"/>
                  </a:lnTo>
                  <a:lnTo>
                    <a:pt x="7" y="0"/>
                  </a:lnTo>
                  <a:lnTo>
                    <a:pt x="3" y="0"/>
                  </a:lnTo>
                  <a:lnTo>
                    <a:pt x="1" y="0"/>
                  </a:lnTo>
                  <a:lnTo>
                    <a:pt x="1" y="4"/>
                  </a:lnTo>
                  <a:lnTo>
                    <a:pt x="0" y="4"/>
                  </a:lnTo>
                  <a:lnTo>
                    <a:pt x="12" y="16"/>
                  </a:lnTo>
                </a:path>
              </a:pathLst>
            </a:custGeom>
            <a:solidFill>
              <a:srgbClr val="6D472E"/>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4" name="Freeform 56"/>
            <p:cNvSpPr>
              <a:spLocks/>
            </p:cNvSpPr>
            <p:nvPr/>
          </p:nvSpPr>
          <p:spPr bwMode="auto">
            <a:xfrm>
              <a:off x="4480" y="2749"/>
              <a:ext cx="312" cy="82"/>
            </a:xfrm>
            <a:custGeom>
              <a:avLst/>
              <a:gdLst>
                <a:gd name="T0" fmla="*/ 18 w 312"/>
                <a:gd name="T1" fmla="*/ 81 h 82"/>
                <a:gd name="T2" fmla="*/ 54 w 312"/>
                <a:gd name="T3" fmla="*/ 80 h 82"/>
                <a:gd name="T4" fmla="*/ 86 w 312"/>
                <a:gd name="T5" fmla="*/ 78 h 82"/>
                <a:gd name="T6" fmla="*/ 116 w 312"/>
                <a:gd name="T7" fmla="*/ 75 h 82"/>
                <a:gd name="T8" fmla="*/ 144 w 312"/>
                <a:gd name="T9" fmla="*/ 70 h 82"/>
                <a:gd name="T10" fmla="*/ 170 w 312"/>
                <a:gd name="T11" fmla="*/ 65 h 82"/>
                <a:gd name="T12" fmla="*/ 193 w 312"/>
                <a:gd name="T13" fmla="*/ 60 h 82"/>
                <a:gd name="T14" fmla="*/ 215 w 312"/>
                <a:gd name="T15" fmla="*/ 53 h 82"/>
                <a:gd name="T16" fmla="*/ 234 w 312"/>
                <a:gd name="T17" fmla="*/ 48 h 82"/>
                <a:gd name="T18" fmla="*/ 251 w 312"/>
                <a:gd name="T19" fmla="*/ 41 h 82"/>
                <a:gd name="T20" fmla="*/ 265 w 312"/>
                <a:gd name="T21" fmla="*/ 34 h 82"/>
                <a:gd name="T22" fmla="*/ 277 w 312"/>
                <a:gd name="T23" fmla="*/ 29 h 82"/>
                <a:gd name="T24" fmla="*/ 289 w 312"/>
                <a:gd name="T25" fmla="*/ 22 h 82"/>
                <a:gd name="T26" fmla="*/ 297 w 312"/>
                <a:gd name="T27" fmla="*/ 16 h 82"/>
                <a:gd name="T28" fmla="*/ 304 w 312"/>
                <a:gd name="T29" fmla="*/ 12 h 82"/>
                <a:gd name="T30" fmla="*/ 310 w 312"/>
                <a:gd name="T31" fmla="*/ 7 h 82"/>
                <a:gd name="T32" fmla="*/ 304 w 312"/>
                <a:gd name="T33" fmla="*/ 0 h 82"/>
                <a:gd name="T34" fmla="*/ 301 w 312"/>
                <a:gd name="T35" fmla="*/ 3 h 82"/>
                <a:gd name="T36" fmla="*/ 296 w 312"/>
                <a:gd name="T37" fmla="*/ 7 h 82"/>
                <a:gd name="T38" fmla="*/ 289 w 312"/>
                <a:gd name="T39" fmla="*/ 12 h 82"/>
                <a:gd name="T40" fmla="*/ 280 w 312"/>
                <a:gd name="T41" fmla="*/ 17 h 82"/>
                <a:gd name="T42" fmla="*/ 267 w 312"/>
                <a:gd name="T43" fmla="*/ 23 h 82"/>
                <a:gd name="T44" fmla="*/ 254 w 312"/>
                <a:gd name="T45" fmla="*/ 30 h 82"/>
                <a:gd name="T46" fmla="*/ 239 w 312"/>
                <a:gd name="T47" fmla="*/ 35 h 82"/>
                <a:gd name="T48" fmla="*/ 221 w 312"/>
                <a:gd name="T49" fmla="*/ 42 h 82"/>
                <a:gd name="T50" fmla="*/ 201 w 312"/>
                <a:gd name="T51" fmla="*/ 48 h 82"/>
                <a:gd name="T52" fmla="*/ 180 w 312"/>
                <a:gd name="T53" fmla="*/ 53 h 82"/>
                <a:gd name="T54" fmla="*/ 155 w 312"/>
                <a:gd name="T55" fmla="*/ 59 h 82"/>
                <a:gd name="T56" fmla="*/ 129 w 312"/>
                <a:gd name="T57" fmla="*/ 63 h 82"/>
                <a:gd name="T58" fmla="*/ 101 w 312"/>
                <a:gd name="T59" fmla="*/ 67 h 82"/>
                <a:gd name="T60" fmla="*/ 69 w 312"/>
                <a:gd name="T61" fmla="*/ 70 h 82"/>
                <a:gd name="T62" fmla="*/ 36 w 312"/>
                <a:gd name="T63" fmla="*/ 71 h 82"/>
                <a:gd name="T64" fmla="*/ 0 w 312"/>
                <a:gd name="T65" fmla="*/ 7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2" h="82">
                  <a:moveTo>
                    <a:pt x="0" y="81"/>
                  </a:moveTo>
                  <a:lnTo>
                    <a:pt x="18" y="81"/>
                  </a:lnTo>
                  <a:lnTo>
                    <a:pt x="36" y="80"/>
                  </a:lnTo>
                  <a:lnTo>
                    <a:pt x="54" y="80"/>
                  </a:lnTo>
                  <a:lnTo>
                    <a:pt x="69" y="79"/>
                  </a:lnTo>
                  <a:lnTo>
                    <a:pt x="86" y="78"/>
                  </a:lnTo>
                  <a:lnTo>
                    <a:pt x="102" y="76"/>
                  </a:lnTo>
                  <a:lnTo>
                    <a:pt x="116" y="75"/>
                  </a:lnTo>
                  <a:lnTo>
                    <a:pt x="131" y="72"/>
                  </a:lnTo>
                  <a:lnTo>
                    <a:pt x="144" y="70"/>
                  </a:lnTo>
                  <a:lnTo>
                    <a:pt x="157" y="68"/>
                  </a:lnTo>
                  <a:lnTo>
                    <a:pt x="170" y="65"/>
                  </a:lnTo>
                  <a:lnTo>
                    <a:pt x="181" y="62"/>
                  </a:lnTo>
                  <a:lnTo>
                    <a:pt x="193" y="60"/>
                  </a:lnTo>
                  <a:lnTo>
                    <a:pt x="204" y="57"/>
                  </a:lnTo>
                  <a:lnTo>
                    <a:pt x="215" y="53"/>
                  </a:lnTo>
                  <a:lnTo>
                    <a:pt x="224" y="50"/>
                  </a:lnTo>
                  <a:lnTo>
                    <a:pt x="234" y="48"/>
                  </a:lnTo>
                  <a:lnTo>
                    <a:pt x="242" y="44"/>
                  </a:lnTo>
                  <a:lnTo>
                    <a:pt x="251" y="41"/>
                  </a:lnTo>
                  <a:lnTo>
                    <a:pt x="258" y="38"/>
                  </a:lnTo>
                  <a:lnTo>
                    <a:pt x="265" y="34"/>
                  </a:lnTo>
                  <a:lnTo>
                    <a:pt x="272" y="31"/>
                  </a:lnTo>
                  <a:lnTo>
                    <a:pt x="277" y="29"/>
                  </a:lnTo>
                  <a:lnTo>
                    <a:pt x="284" y="25"/>
                  </a:lnTo>
                  <a:lnTo>
                    <a:pt x="289" y="22"/>
                  </a:lnTo>
                  <a:lnTo>
                    <a:pt x="293" y="20"/>
                  </a:lnTo>
                  <a:lnTo>
                    <a:pt x="297" y="16"/>
                  </a:lnTo>
                  <a:lnTo>
                    <a:pt x="301" y="14"/>
                  </a:lnTo>
                  <a:lnTo>
                    <a:pt x="304" y="12"/>
                  </a:lnTo>
                  <a:lnTo>
                    <a:pt x="308" y="10"/>
                  </a:lnTo>
                  <a:lnTo>
                    <a:pt x="310" y="7"/>
                  </a:lnTo>
                  <a:lnTo>
                    <a:pt x="311" y="5"/>
                  </a:lnTo>
                  <a:lnTo>
                    <a:pt x="304" y="0"/>
                  </a:lnTo>
                  <a:lnTo>
                    <a:pt x="303" y="1"/>
                  </a:lnTo>
                  <a:lnTo>
                    <a:pt x="301" y="3"/>
                  </a:lnTo>
                  <a:lnTo>
                    <a:pt x="299" y="5"/>
                  </a:lnTo>
                  <a:lnTo>
                    <a:pt x="296" y="7"/>
                  </a:lnTo>
                  <a:lnTo>
                    <a:pt x="293" y="10"/>
                  </a:lnTo>
                  <a:lnTo>
                    <a:pt x="289" y="12"/>
                  </a:lnTo>
                  <a:lnTo>
                    <a:pt x="284" y="14"/>
                  </a:lnTo>
                  <a:lnTo>
                    <a:pt x="280" y="17"/>
                  </a:lnTo>
                  <a:lnTo>
                    <a:pt x="274" y="20"/>
                  </a:lnTo>
                  <a:lnTo>
                    <a:pt x="267" y="23"/>
                  </a:lnTo>
                  <a:lnTo>
                    <a:pt x="262" y="26"/>
                  </a:lnTo>
                  <a:lnTo>
                    <a:pt x="254" y="30"/>
                  </a:lnTo>
                  <a:lnTo>
                    <a:pt x="247" y="32"/>
                  </a:lnTo>
                  <a:lnTo>
                    <a:pt x="239" y="35"/>
                  </a:lnTo>
                  <a:lnTo>
                    <a:pt x="230" y="39"/>
                  </a:lnTo>
                  <a:lnTo>
                    <a:pt x="221" y="42"/>
                  </a:lnTo>
                  <a:lnTo>
                    <a:pt x="211" y="44"/>
                  </a:lnTo>
                  <a:lnTo>
                    <a:pt x="201" y="48"/>
                  </a:lnTo>
                  <a:lnTo>
                    <a:pt x="191" y="51"/>
                  </a:lnTo>
                  <a:lnTo>
                    <a:pt x="180" y="53"/>
                  </a:lnTo>
                  <a:lnTo>
                    <a:pt x="168" y="57"/>
                  </a:lnTo>
                  <a:lnTo>
                    <a:pt x="155" y="59"/>
                  </a:lnTo>
                  <a:lnTo>
                    <a:pt x="142" y="61"/>
                  </a:lnTo>
                  <a:lnTo>
                    <a:pt x="129" y="63"/>
                  </a:lnTo>
                  <a:lnTo>
                    <a:pt x="115" y="66"/>
                  </a:lnTo>
                  <a:lnTo>
                    <a:pt x="101" y="67"/>
                  </a:lnTo>
                  <a:lnTo>
                    <a:pt x="85" y="69"/>
                  </a:lnTo>
                  <a:lnTo>
                    <a:pt x="69" y="70"/>
                  </a:lnTo>
                  <a:lnTo>
                    <a:pt x="53" y="71"/>
                  </a:lnTo>
                  <a:lnTo>
                    <a:pt x="36" y="71"/>
                  </a:lnTo>
                  <a:lnTo>
                    <a:pt x="18" y="72"/>
                  </a:lnTo>
                  <a:lnTo>
                    <a:pt x="0" y="72"/>
                  </a:lnTo>
                  <a:lnTo>
                    <a:pt x="0" y="81"/>
                  </a:lnTo>
                </a:path>
              </a:pathLst>
            </a:custGeom>
            <a:solidFill>
              <a:srgbClr val="6D472E"/>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5" name="Freeform 57"/>
            <p:cNvSpPr>
              <a:spLocks/>
            </p:cNvSpPr>
            <p:nvPr/>
          </p:nvSpPr>
          <p:spPr bwMode="auto">
            <a:xfrm>
              <a:off x="4183" y="2752"/>
              <a:ext cx="298" cy="79"/>
            </a:xfrm>
            <a:custGeom>
              <a:avLst/>
              <a:gdLst>
                <a:gd name="T0" fmla="*/ 5 w 298"/>
                <a:gd name="T1" fmla="*/ 11 h 79"/>
                <a:gd name="T2" fmla="*/ 19 w 298"/>
                <a:gd name="T3" fmla="*/ 20 h 79"/>
                <a:gd name="T4" fmla="*/ 33 w 298"/>
                <a:gd name="T5" fmla="*/ 28 h 79"/>
                <a:gd name="T6" fmla="*/ 50 w 298"/>
                <a:gd name="T7" fmla="*/ 36 h 79"/>
                <a:gd name="T8" fmla="*/ 67 w 298"/>
                <a:gd name="T9" fmla="*/ 42 h 79"/>
                <a:gd name="T10" fmla="*/ 85 w 298"/>
                <a:gd name="T11" fmla="*/ 48 h 79"/>
                <a:gd name="T12" fmla="*/ 104 w 298"/>
                <a:gd name="T13" fmla="*/ 54 h 79"/>
                <a:gd name="T14" fmla="*/ 124 w 298"/>
                <a:gd name="T15" fmla="*/ 59 h 79"/>
                <a:gd name="T16" fmla="*/ 144 w 298"/>
                <a:gd name="T17" fmla="*/ 63 h 79"/>
                <a:gd name="T18" fmla="*/ 164 w 298"/>
                <a:gd name="T19" fmla="*/ 67 h 79"/>
                <a:gd name="T20" fmla="*/ 185 w 298"/>
                <a:gd name="T21" fmla="*/ 71 h 79"/>
                <a:gd name="T22" fmla="*/ 206 w 298"/>
                <a:gd name="T23" fmla="*/ 73 h 79"/>
                <a:gd name="T24" fmla="*/ 227 w 298"/>
                <a:gd name="T25" fmla="*/ 75 h 79"/>
                <a:gd name="T26" fmla="*/ 248 w 298"/>
                <a:gd name="T27" fmla="*/ 76 h 79"/>
                <a:gd name="T28" fmla="*/ 268 w 298"/>
                <a:gd name="T29" fmla="*/ 77 h 79"/>
                <a:gd name="T30" fmla="*/ 287 w 298"/>
                <a:gd name="T31" fmla="*/ 78 h 79"/>
                <a:gd name="T32" fmla="*/ 297 w 298"/>
                <a:gd name="T33" fmla="*/ 69 h 79"/>
                <a:gd name="T34" fmla="*/ 278 w 298"/>
                <a:gd name="T35" fmla="*/ 68 h 79"/>
                <a:gd name="T36" fmla="*/ 258 w 298"/>
                <a:gd name="T37" fmla="*/ 68 h 79"/>
                <a:gd name="T38" fmla="*/ 238 w 298"/>
                <a:gd name="T39" fmla="*/ 67 h 79"/>
                <a:gd name="T40" fmla="*/ 218 w 298"/>
                <a:gd name="T41" fmla="*/ 65 h 79"/>
                <a:gd name="T42" fmla="*/ 196 w 298"/>
                <a:gd name="T43" fmla="*/ 63 h 79"/>
                <a:gd name="T44" fmla="*/ 176 w 298"/>
                <a:gd name="T45" fmla="*/ 59 h 79"/>
                <a:gd name="T46" fmla="*/ 155 w 298"/>
                <a:gd name="T47" fmla="*/ 56 h 79"/>
                <a:gd name="T48" fmla="*/ 135 w 298"/>
                <a:gd name="T49" fmla="*/ 53 h 79"/>
                <a:gd name="T50" fmla="*/ 116 w 298"/>
                <a:gd name="T51" fmla="*/ 48 h 79"/>
                <a:gd name="T52" fmla="*/ 97 w 298"/>
                <a:gd name="T53" fmla="*/ 42 h 79"/>
                <a:gd name="T54" fmla="*/ 79 w 298"/>
                <a:gd name="T55" fmla="*/ 37 h 79"/>
                <a:gd name="T56" fmla="*/ 61 w 298"/>
                <a:gd name="T57" fmla="*/ 30 h 79"/>
                <a:gd name="T58" fmla="*/ 45 w 298"/>
                <a:gd name="T59" fmla="*/ 23 h 79"/>
                <a:gd name="T60" fmla="*/ 31 w 298"/>
                <a:gd name="T61" fmla="*/ 17 h 79"/>
                <a:gd name="T62" fmla="*/ 17 w 298"/>
                <a:gd name="T63" fmla="*/ 9 h 79"/>
                <a:gd name="T64" fmla="*/ 5 w 298"/>
                <a:gd name="T6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8" h="79">
                  <a:moveTo>
                    <a:pt x="0" y="7"/>
                  </a:moveTo>
                  <a:lnTo>
                    <a:pt x="5" y="11"/>
                  </a:lnTo>
                  <a:lnTo>
                    <a:pt x="12" y="16"/>
                  </a:lnTo>
                  <a:lnTo>
                    <a:pt x="19" y="20"/>
                  </a:lnTo>
                  <a:lnTo>
                    <a:pt x="26" y="25"/>
                  </a:lnTo>
                  <a:lnTo>
                    <a:pt x="33" y="28"/>
                  </a:lnTo>
                  <a:lnTo>
                    <a:pt x="42" y="32"/>
                  </a:lnTo>
                  <a:lnTo>
                    <a:pt x="50" y="36"/>
                  </a:lnTo>
                  <a:lnTo>
                    <a:pt x="58" y="39"/>
                  </a:lnTo>
                  <a:lnTo>
                    <a:pt x="67" y="42"/>
                  </a:lnTo>
                  <a:lnTo>
                    <a:pt x="76" y="46"/>
                  </a:lnTo>
                  <a:lnTo>
                    <a:pt x="85" y="48"/>
                  </a:lnTo>
                  <a:lnTo>
                    <a:pt x="95" y="51"/>
                  </a:lnTo>
                  <a:lnTo>
                    <a:pt x="104" y="54"/>
                  </a:lnTo>
                  <a:lnTo>
                    <a:pt x="114" y="57"/>
                  </a:lnTo>
                  <a:lnTo>
                    <a:pt x="124" y="59"/>
                  </a:lnTo>
                  <a:lnTo>
                    <a:pt x="134" y="62"/>
                  </a:lnTo>
                  <a:lnTo>
                    <a:pt x="144" y="63"/>
                  </a:lnTo>
                  <a:lnTo>
                    <a:pt x="154" y="65"/>
                  </a:lnTo>
                  <a:lnTo>
                    <a:pt x="164" y="67"/>
                  </a:lnTo>
                  <a:lnTo>
                    <a:pt x="175" y="68"/>
                  </a:lnTo>
                  <a:lnTo>
                    <a:pt x="185" y="71"/>
                  </a:lnTo>
                  <a:lnTo>
                    <a:pt x="195" y="72"/>
                  </a:lnTo>
                  <a:lnTo>
                    <a:pt x="206" y="73"/>
                  </a:lnTo>
                  <a:lnTo>
                    <a:pt x="217" y="74"/>
                  </a:lnTo>
                  <a:lnTo>
                    <a:pt x="227" y="75"/>
                  </a:lnTo>
                  <a:lnTo>
                    <a:pt x="237" y="76"/>
                  </a:lnTo>
                  <a:lnTo>
                    <a:pt x="248" y="76"/>
                  </a:lnTo>
                  <a:lnTo>
                    <a:pt x="258" y="77"/>
                  </a:lnTo>
                  <a:lnTo>
                    <a:pt x="268" y="77"/>
                  </a:lnTo>
                  <a:lnTo>
                    <a:pt x="278" y="78"/>
                  </a:lnTo>
                  <a:lnTo>
                    <a:pt x="287" y="78"/>
                  </a:lnTo>
                  <a:lnTo>
                    <a:pt x="297" y="78"/>
                  </a:lnTo>
                  <a:lnTo>
                    <a:pt x="297" y="69"/>
                  </a:lnTo>
                  <a:lnTo>
                    <a:pt x="287" y="69"/>
                  </a:lnTo>
                  <a:lnTo>
                    <a:pt x="278" y="68"/>
                  </a:lnTo>
                  <a:lnTo>
                    <a:pt x="268" y="68"/>
                  </a:lnTo>
                  <a:lnTo>
                    <a:pt x="258" y="68"/>
                  </a:lnTo>
                  <a:lnTo>
                    <a:pt x="248" y="67"/>
                  </a:lnTo>
                  <a:lnTo>
                    <a:pt x="238" y="67"/>
                  </a:lnTo>
                  <a:lnTo>
                    <a:pt x="228" y="66"/>
                  </a:lnTo>
                  <a:lnTo>
                    <a:pt x="218" y="65"/>
                  </a:lnTo>
                  <a:lnTo>
                    <a:pt x="206" y="64"/>
                  </a:lnTo>
                  <a:lnTo>
                    <a:pt x="196" y="63"/>
                  </a:lnTo>
                  <a:lnTo>
                    <a:pt x="186" y="62"/>
                  </a:lnTo>
                  <a:lnTo>
                    <a:pt x="176" y="59"/>
                  </a:lnTo>
                  <a:lnTo>
                    <a:pt x="166" y="58"/>
                  </a:lnTo>
                  <a:lnTo>
                    <a:pt x="155" y="56"/>
                  </a:lnTo>
                  <a:lnTo>
                    <a:pt x="145" y="55"/>
                  </a:lnTo>
                  <a:lnTo>
                    <a:pt x="135" y="53"/>
                  </a:lnTo>
                  <a:lnTo>
                    <a:pt x="126" y="50"/>
                  </a:lnTo>
                  <a:lnTo>
                    <a:pt x="116" y="48"/>
                  </a:lnTo>
                  <a:lnTo>
                    <a:pt x="106" y="45"/>
                  </a:lnTo>
                  <a:lnTo>
                    <a:pt x="97" y="42"/>
                  </a:lnTo>
                  <a:lnTo>
                    <a:pt x="88" y="40"/>
                  </a:lnTo>
                  <a:lnTo>
                    <a:pt x="79" y="37"/>
                  </a:lnTo>
                  <a:lnTo>
                    <a:pt x="70" y="34"/>
                  </a:lnTo>
                  <a:lnTo>
                    <a:pt x="61" y="30"/>
                  </a:lnTo>
                  <a:lnTo>
                    <a:pt x="53" y="28"/>
                  </a:lnTo>
                  <a:lnTo>
                    <a:pt x="45" y="23"/>
                  </a:lnTo>
                  <a:lnTo>
                    <a:pt x="38" y="20"/>
                  </a:lnTo>
                  <a:lnTo>
                    <a:pt x="31" y="17"/>
                  </a:lnTo>
                  <a:lnTo>
                    <a:pt x="23" y="12"/>
                  </a:lnTo>
                  <a:lnTo>
                    <a:pt x="17" y="9"/>
                  </a:lnTo>
                  <a:lnTo>
                    <a:pt x="11" y="4"/>
                  </a:lnTo>
                  <a:lnTo>
                    <a:pt x="5" y="0"/>
                  </a:lnTo>
                  <a:lnTo>
                    <a:pt x="0" y="7"/>
                  </a:lnTo>
                </a:path>
              </a:pathLst>
            </a:custGeom>
            <a:solidFill>
              <a:srgbClr val="6D472E"/>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6" name="Freeform 58"/>
            <p:cNvSpPr>
              <a:spLocks/>
            </p:cNvSpPr>
            <p:nvPr/>
          </p:nvSpPr>
          <p:spPr bwMode="auto">
            <a:xfrm>
              <a:off x="4181" y="2751"/>
              <a:ext cx="17" cy="17"/>
            </a:xfrm>
            <a:custGeom>
              <a:avLst/>
              <a:gdLst>
                <a:gd name="T0" fmla="*/ 16 w 17"/>
                <a:gd name="T1" fmla="*/ 2 h 17"/>
                <a:gd name="T2" fmla="*/ 13 w 17"/>
                <a:gd name="T3" fmla="*/ 0 h 17"/>
                <a:gd name="T4" fmla="*/ 11 w 17"/>
                <a:gd name="T5" fmla="*/ 0 h 17"/>
                <a:gd name="T6" fmla="*/ 9 w 17"/>
                <a:gd name="T7" fmla="*/ 0 h 17"/>
                <a:gd name="T8" fmla="*/ 6 w 17"/>
                <a:gd name="T9" fmla="*/ 0 h 17"/>
                <a:gd name="T10" fmla="*/ 6 w 17"/>
                <a:gd name="T11" fmla="*/ 2 h 17"/>
                <a:gd name="T12" fmla="*/ 4 w 17"/>
                <a:gd name="T13" fmla="*/ 2 h 17"/>
                <a:gd name="T14" fmla="*/ 0 w 17"/>
                <a:gd name="T15" fmla="*/ 4 h 17"/>
                <a:gd name="T16" fmla="*/ 0 w 17"/>
                <a:gd name="T17" fmla="*/ 6 h 17"/>
                <a:gd name="T18" fmla="*/ 0 w 17"/>
                <a:gd name="T19" fmla="*/ 8 h 17"/>
                <a:gd name="T20" fmla="*/ 0 w 17"/>
                <a:gd name="T21" fmla="*/ 10 h 17"/>
                <a:gd name="T22" fmla="*/ 0 w 17"/>
                <a:gd name="T23" fmla="*/ 14 h 17"/>
                <a:gd name="T24" fmla="*/ 0 w 17"/>
                <a:gd name="T25" fmla="*/ 16 h 17"/>
                <a:gd name="T26" fmla="*/ 4 w 17"/>
                <a:gd name="T27" fmla="*/ 16 h 17"/>
                <a:gd name="T28" fmla="*/ 16 w 17"/>
                <a:gd name="T29"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7">
                  <a:moveTo>
                    <a:pt x="16" y="2"/>
                  </a:moveTo>
                  <a:lnTo>
                    <a:pt x="13" y="0"/>
                  </a:lnTo>
                  <a:lnTo>
                    <a:pt x="11" y="0"/>
                  </a:lnTo>
                  <a:lnTo>
                    <a:pt x="9" y="0"/>
                  </a:lnTo>
                  <a:lnTo>
                    <a:pt x="6" y="0"/>
                  </a:lnTo>
                  <a:lnTo>
                    <a:pt x="6" y="2"/>
                  </a:lnTo>
                  <a:lnTo>
                    <a:pt x="4" y="2"/>
                  </a:lnTo>
                  <a:lnTo>
                    <a:pt x="0" y="4"/>
                  </a:lnTo>
                  <a:lnTo>
                    <a:pt x="0" y="6"/>
                  </a:lnTo>
                  <a:lnTo>
                    <a:pt x="0" y="8"/>
                  </a:lnTo>
                  <a:lnTo>
                    <a:pt x="0" y="10"/>
                  </a:lnTo>
                  <a:lnTo>
                    <a:pt x="0" y="14"/>
                  </a:lnTo>
                  <a:lnTo>
                    <a:pt x="0" y="16"/>
                  </a:lnTo>
                  <a:lnTo>
                    <a:pt x="4" y="16"/>
                  </a:lnTo>
                  <a:lnTo>
                    <a:pt x="16" y="2"/>
                  </a:lnTo>
                </a:path>
              </a:pathLst>
            </a:custGeom>
            <a:solidFill>
              <a:srgbClr val="6D472E"/>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7" name="Freeform 59"/>
            <p:cNvSpPr>
              <a:spLocks/>
            </p:cNvSpPr>
            <p:nvPr/>
          </p:nvSpPr>
          <p:spPr bwMode="auto">
            <a:xfrm>
              <a:off x="4786" y="2749"/>
              <a:ext cx="17" cy="17"/>
            </a:xfrm>
            <a:custGeom>
              <a:avLst/>
              <a:gdLst>
                <a:gd name="T0" fmla="*/ 12 w 17"/>
                <a:gd name="T1" fmla="*/ 16 h 17"/>
                <a:gd name="T2" fmla="*/ 14 w 17"/>
                <a:gd name="T3" fmla="*/ 13 h 17"/>
                <a:gd name="T4" fmla="*/ 14 w 17"/>
                <a:gd name="T5" fmla="*/ 11 h 17"/>
                <a:gd name="T6" fmla="*/ 16 w 17"/>
                <a:gd name="T7" fmla="*/ 9 h 17"/>
                <a:gd name="T8" fmla="*/ 14 w 17"/>
                <a:gd name="T9" fmla="*/ 6 h 17"/>
                <a:gd name="T10" fmla="*/ 14 w 17"/>
                <a:gd name="T11" fmla="*/ 4 h 17"/>
                <a:gd name="T12" fmla="*/ 12 w 17"/>
                <a:gd name="T13" fmla="*/ 2 h 17"/>
                <a:gd name="T14" fmla="*/ 10 w 17"/>
                <a:gd name="T15" fmla="*/ 2 h 17"/>
                <a:gd name="T16" fmla="*/ 10 w 17"/>
                <a:gd name="T17" fmla="*/ 0 h 17"/>
                <a:gd name="T18" fmla="*/ 8 w 17"/>
                <a:gd name="T19" fmla="*/ 0 h 17"/>
                <a:gd name="T20" fmla="*/ 7 w 17"/>
                <a:gd name="T21" fmla="*/ 0 h 17"/>
                <a:gd name="T22" fmla="*/ 5 w 17"/>
                <a:gd name="T23" fmla="*/ 0 h 17"/>
                <a:gd name="T24" fmla="*/ 3 w 17"/>
                <a:gd name="T25" fmla="*/ 2 h 17"/>
                <a:gd name="T26" fmla="*/ 0 w 17"/>
                <a:gd name="T27" fmla="*/ 2 h 17"/>
                <a:gd name="T28" fmla="*/ 12 w 17"/>
                <a:gd name="T29"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7">
                  <a:moveTo>
                    <a:pt x="12" y="16"/>
                  </a:moveTo>
                  <a:lnTo>
                    <a:pt x="14" y="13"/>
                  </a:lnTo>
                  <a:lnTo>
                    <a:pt x="14" y="11"/>
                  </a:lnTo>
                  <a:lnTo>
                    <a:pt x="16" y="9"/>
                  </a:lnTo>
                  <a:lnTo>
                    <a:pt x="14" y="6"/>
                  </a:lnTo>
                  <a:lnTo>
                    <a:pt x="14" y="4"/>
                  </a:lnTo>
                  <a:lnTo>
                    <a:pt x="12" y="2"/>
                  </a:lnTo>
                  <a:lnTo>
                    <a:pt x="10" y="2"/>
                  </a:lnTo>
                  <a:lnTo>
                    <a:pt x="10" y="0"/>
                  </a:lnTo>
                  <a:lnTo>
                    <a:pt x="8" y="0"/>
                  </a:lnTo>
                  <a:lnTo>
                    <a:pt x="7" y="0"/>
                  </a:lnTo>
                  <a:lnTo>
                    <a:pt x="5" y="0"/>
                  </a:lnTo>
                  <a:lnTo>
                    <a:pt x="3" y="2"/>
                  </a:lnTo>
                  <a:lnTo>
                    <a:pt x="0" y="2"/>
                  </a:lnTo>
                  <a:lnTo>
                    <a:pt x="12" y="16"/>
                  </a:lnTo>
                </a:path>
              </a:pathLst>
            </a:custGeom>
            <a:solidFill>
              <a:srgbClr val="653F2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8" name="Freeform 60"/>
            <p:cNvSpPr>
              <a:spLocks/>
            </p:cNvSpPr>
            <p:nvPr/>
          </p:nvSpPr>
          <p:spPr bwMode="auto">
            <a:xfrm>
              <a:off x="4479" y="2750"/>
              <a:ext cx="315" cy="84"/>
            </a:xfrm>
            <a:custGeom>
              <a:avLst/>
              <a:gdLst>
                <a:gd name="T0" fmla="*/ 18 w 315"/>
                <a:gd name="T1" fmla="*/ 83 h 84"/>
                <a:gd name="T2" fmla="*/ 54 w 315"/>
                <a:gd name="T3" fmla="*/ 81 h 84"/>
                <a:gd name="T4" fmla="*/ 86 w 315"/>
                <a:gd name="T5" fmla="*/ 79 h 84"/>
                <a:gd name="T6" fmla="*/ 116 w 315"/>
                <a:gd name="T7" fmla="*/ 76 h 84"/>
                <a:gd name="T8" fmla="*/ 144 w 315"/>
                <a:gd name="T9" fmla="*/ 71 h 84"/>
                <a:gd name="T10" fmla="*/ 170 w 315"/>
                <a:gd name="T11" fmla="*/ 67 h 84"/>
                <a:gd name="T12" fmla="*/ 194 w 315"/>
                <a:gd name="T13" fmla="*/ 61 h 84"/>
                <a:gd name="T14" fmla="*/ 216 w 315"/>
                <a:gd name="T15" fmla="*/ 56 h 84"/>
                <a:gd name="T16" fmla="*/ 235 w 315"/>
                <a:gd name="T17" fmla="*/ 49 h 84"/>
                <a:gd name="T18" fmla="*/ 253 w 315"/>
                <a:gd name="T19" fmla="*/ 42 h 84"/>
                <a:gd name="T20" fmla="*/ 267 w 315"/>
                <a:gd name="T21" fmla="*/ 36 h 84"/>
                <a:gd name="T22" fmla="*/ 281 w 315"/>
                <a:gd name="T23" fmla="*/ 30 h 84"/>
                <a:gd name="T24" fmla="*/ 292 w 315"/>
                <a:gd name="T25" fmla="*/ 23 h 84"/>
                <a:gd name="T26" fmla="*/ 301 w 315"/>
                <a:gd name="T27" fmla="*/ 18 h 84"/>
                <a:gd name="T28" fmla="*/ 307 w 315"/>
                <a:gd name="T29" fmla="*/ 13 h 84"/>
                <a:gd name="T30" fmla="*/ 313 w 315"/>
                <a:gd name="T31" fmla="*/ 9 h 84"/>
                <a:gd name="T32" fmla="*/ 307 w 315"/>
                <a:gd name="T33" fmla="*/ 0 h 84"/>
                <a:gd name="T34" fmla="*/ 304 w 315"/>
                <a:gd name="T35" fmla="*/ 3 h 84"/>
                <a:gd name="T36" fmla="*/ 298 w 315"/>
                <a:gd name="T37" fmla="*/ 8 h 84"/>
                <a:gd name="T38" fmla="*/ 292 w 315"/>
                <a:gd name="T39" fmla="*/ 13 h 84"/>
                <a:gd name="T40" fmla="*/ 282 w 315"/>
                <a:gd name="T41" fmla="*/ 19 h 84"/>
                <a:gd name="T42" fmla="*/ 271 w 315"/>
                <a:gd name="T43" fmla="*/ 24 h 84"/>
                <a:gd name="T44" fmla="*/ 256 w 315"/>
                <a:gd name="T45" fmla="*/ 31 h 84"/>
                <a:gd name="T46" fmla="*/ 240 w 315"/>
                <a:gd name="T47" fmla="*/ 37 h 84"/>
                <a:gd name="T48" fmla="*/ 222 w 315"/>
                <a:gd name="T49" fmla="*/ 43 h 84"/>
                <a:gd name="T50" fmla="*/ 202 w 315"/>
                <a:gd name="T51" fmla="*/ 50 h 84"/>
                <a:gd name="T52" fmla="*/ 180 w 315"/>
                <a:gd name="T53" fmla="*/ 56 h 84"/>
                <a:gd name="T54" fmla="*/ 155 w 315"/>
                <a:gd name="T55" fmla="*/ 60 h 84"/>
                <a:gd name="T56" fmla="*/ 130 w 315"/>
                <a:gd name="T57" fmla="*/ 65 h 84"/>
                <a:gd name="T58" fmla="*/ 101 w 315"/>
                <a:gd name="T59" fmla="*/ 69 h 84"/>
                <a:gd name="T60" fmla="*/ 69 w 315"/>
                <a:gd name="T61" fmla="*/ 71 h 84"/>
                <a:gd name="T62" fmla="*/ 36 w 315"/>
                <a:gd name="T63" fmla="*/ 74 h 84"/>
                <a:gd name="T64" fmla="*/ 0 w 315"/>
                <a:gd name="T65" fmla="*/ 7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5" h="84">
                  <a:moveTo>
                    <a:pt x="0" y="83"/>
                  </a:moveTo>
                  <a:lnTo>
                    <a:pt x="18" y="83"/>
                  </a:lnTo>
                  <a:lnTo>
                    <a:pt x="36" y="83"/>
                  </a:lnTo>
                  <a:lnTo>
                    <a:pt x="54" y="81"/>
                  </a:lnTo>
                  <a:lnTo>
                    <a:pt x="69" y="80"/>
                  </a:lnTo>
                  <a:lnTo>
                    <a:pt x="86" y="79"/>
                  </a:lnTo>
                  <a:lnTo>
                    <a:pt x="102" y="78"/>
                  </a:lnTo>
                  <a:lnTo>
                    <a:pt x="116" y="76"/>
                  </a:lnTo>
                  <a:lnTo>
                    <a:pt x="131" y="74"/>
                  </a:lnTo>
                  <a:lnTo>
                    <a:pt x="144" y="71"/>
                  </a:lnTo>
                  <a:lnTo>
                    <a:pt x="158" y="69"/>
                  </a:lnTo>
                  <a:lnTo>
                    <a:pt x="170" y="67"/>
                  </a:lnTo>
                  <a:lnTo>
                    <a:pt x="182" y="64"/>
                  </a:lnTo>
                  <a:lnTo>
                    <a:pt x="194" y="61"/>
                  </a:lnTo>
                  <a:lnTo>
                    <a:pt x="205" y="58"/>
                  </a:lnTo>
                  <a:lnTo>
                    <a:pt x="216" y="56"/>
                  </a:lnTo>
                  <a:lnTo>
                    <a:pt x="226" y="52"/>
                  </a:lnTo>
                  <a:lnTo>
                    <a:pt x="235" y="49"/>
                  </a:lnTo>
                  <a:lnTo>
                    <a:pt x="244" y="46"/>
                  </a:lnTo>
                  <a:lnTo>
                    <a:pt x="253" y="42"/>
                  </a:lnTo>
                  <a:lnTo>
                    <a:pt x="260" y="39"/>
                  </a:lnTo>
                  <a:lnTo>
                    <a:pt x="267" y="36"/>
                  </a:lnTo>
                  <a:lnTo>
                    <a:pt x="274" y="32"/>
                  </a:lnTo>
                  <a:lnTo>
                    <a:pt x="281" y="30"/>
                  </a:lnTo>
                  <a:lnTo>
                    <a:pt x="286" y="27"/>
                  </a:lnTo>
                  <a:lnTo>
                    <a:pt x="292" y="23"/>
                  </a:lnTo>
                  <a:lnTo>
                    <a:pt x="296" y="21"/>
                  </a:lnTo>
                  <a:lnTo>
                    <a:pt x="301" y="18"/>
                  </a:lnTo>
                  <a:lnTo>
                    <a:pt x="304" y="15"/>
                  </a:lnTo>
                  <a:lnTo>
                    <a:pt x="307" y="13"/>
                  </a:lnTo>
                  <a:lnTo>
                    <a:pt x="311" y="11"/>
                  </a:lnTo>
                  <a:lnTo>
                    <a:pt x="313" y="9"/>
                  </a:lnTo>
                  <a:lnTo>
                    <a:pt x="314" y="6"/>
                  </a:lnTo>
                  <a:lnTo>
                    <a:pt x="307" y="0"/>
                  </a:lnTo>
                  <a:lnTo>
                    <a:pt x="306" y="2"/>
                  </a:lnTo>
                  <a:lnTo>
                    <a:pt x="304" y="3"/>
                  </a:lnTo>
                  <a:lnTo>
                    <a:pt x="302" y="5"/>
                  </a:lnTo>
                  <a:lnTo>
                    <a:pt x="298" y="8"/>
                  </a:lnTo>
                  <a:lnTo>
                    <a:pt x="295" y="10"/>
                  </a:lnTo>
                  <a:lnTo>
                    <a:pt x="292" y="13"/>
                  </a:lnTo>
                  <a:lnTo>
                    <a:pt x="287" y="15"/>
                  </a:lnTo>
                  <a:lnTo>
                    <a:pt x="282" y="19"/>
                  </a:lnTo>
                  <a:lnTo>
                    <a:pt x="276" y="21"/>
                  </a:lnTo>
                  <a:lnTo>
                    <a:pt x="271" y="24"/>
                  </a:lnTo>
                  <a:lnTo>
                    <a:pt x="264" y="28"/>
                  </a:lnTo>
                  <a:lnTo>
                    <a:pt x="256" y="31"/>
                  </a:lnTo>
                  <a:lnTo>
                    <a:pt x="249" y="34"/>
                  </a:lnTo>
                  <a:lnTo>
                    <a:pt x="240" y="37"/>
                  </a:lnTo>
                  <a:lnTo>
                    <a:pt x="231" y="40"/>
                  </a:lnTo>
                  <a:lnTo>
                    <a:pt x="222" y="43"/>
                  </a:lnTo>
                  <a:lnTo>
                    <a:pt x="212" y="47"/>
                  </a:lnTo>
                  <a:lnTo>
                    <a:pt x="202" y="50"/>
                  </a:lnTo>
                  <a:lnTo>
                    <a:pt x="192" y="52"/>
                  </a:lnTo>
                  <a:lnTo>
                    <a:pt x="180" y="56"/>
                  </a:lnTo>
                  <a:lnTo>
                    <a:pt x="169" y="58"/>
                  </a:lnTo>
                  <a:lnTo>
                    <a:pt x="155" y="60"/>
                  </a:lnTo>
                  <a:lnTo>
                    <a:pt x="143" y="62"/>
                  </a:lnTo>
                  <a:lnTo>
                    <a:pt x="130" y="65"/>
                  </a:lnTo>
                  <a:lnTo>
                    <a:pt x="115" y="67"/>
                  </a:lnTo>
                  <a:lnTo>
                    <a:pt x="101" y="69"/>
                  </a:lnTo>
                  <a:lnTo>
                    <a:pt x="85" y="70"/>
                  </a:lnTo>
                  <a:lnTo>
                    <a:pt x="69" y="71"/>
                  </a:lnTo>
                  <a:lnTo>
                    <a:pt x="52" y="73"/>
                  </a:lnTo>
                  <a:lnTo>
                    <a:pt x="36" y="74"/>
                  </a:lnTo>
                  <a:lnTo>
                    <a:pt x="18" y="74"/>
                  </a:lnTo>
                  <a:lnTo>
                    <a:pt x="0" y="74"/>
                  </a:lnTo>
                  <a:lnTo>
                    <a:pt x="0" y="83"/>
                  </a:lnTo>
                </a:path>
              </a:pathLst>
            </a:custGeom>
            <a:solidFill>
              <a:srgbClr val="653F2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9" name="Freeform 61"/>
            <p:cNvSpPr>
              <a:spLocks/>
            </p:cNvSpPr>
            <p:nvPr/>
          </p:nvSpPr>
          <p:spPr bwMode="auto">
            <a:xfrm>
              <a:off x="4180" y="2754"/>
              <a:ext cx="300" cy="80"/>
            </a:xfrm>
            <a:custGeom>
              <a:avLst/>
              <a:gdLst>
                <a:gd name="T0" fmla="*/ 6 w 300"/>
                <a:gd name="T1" fmla="*/ 12 h 80"/>
                <a:gd name="T2" fmla="*/ 19 w 300"/>
                <a:gd name="T3" fmla="*/ 20 h 80"/>
                <a:gd name="T4" fmla="*/ 35 w 300"/>
                <a:gd name="T5" fmla="*/ 29 h 80"/>
                <a:gd name="T6" fmla="*/ 51 w 300"/>
                <a:gd name="T7" fmla="*/ 36 h 80"/>
                <a:gd name="T8" fmla="*/ 67 w 300"/>
                <a:gd name="T9" fmla="*/ 43 h 80"/>
                <a:gd name="T10" fmla="*/ 86 w 300"/>
                <a:gd name="T11" fmla="*/ 49 h 80"/>
                <a:gd name="T12" fmla="*/ 105 w 300"/>
                <a:gd name="T13" fmla="*/ 55 h 80"/>
                <a:gd name="T14" fmla="*/ 124 w 300"/>
                <a:gd name="T15" fmla="*/ 60 h 80"/>
                <a:gd name="T16" fmla="*/ 145 w 300"/>
                <a:gd name="T17" fmla="*/ 64 h 80"/>
                <a:gd name="T18" fmla="*/ 166 w 300"/>
                <a:gd name="T19" fmla="*/ 67 h 80"/>
                <a:gd name="T20" fmla="*/ 186 w 300"/>
                <a:gd name="T21" fmla="*/ 71 h 80"/>
                <a:gd name="T22" fmla="*/ 207 w 300"/>
                <a:gd name="T23" fmla="*/ 74 h 80"/>
                <a:gd name="T24" fmla="*/ 228 w 300"/>
                <a:gd name="T25" fmla="*/ 75 h 80"/>
                <a:gd name="T26" fmla="*/ 249 w 300"/>
                <a:gd name="T27" fmla="*/ 77 h 80"/>
                <a:gd name="T28" fmla="*/ 270 w 300"/>
                <a:gd name="T29" fmla="*/ 79 h 80"/>
                <a:gd name="T30" fmla="*/ 289 w 300"/>
                <a:gd name="T31" fmla="*/ 79 h 80"/>
                <a:gd name="T32" fmla="*/ 299 w 300"/>
                <a:gd name="T33" fmla="*/ 70 h 80"/>
                <a:gd name="T34" fmla="*/ 280 w 300"/>
                <a:gd name="T35" fmla="*/ 70 h 80"/>
                <a:gd name="T36" fmla="*/ 260 w 300"/>
                <a:gd name="T37" fmla="*/ 69 h 80"/>
                <a:gd name="T38" fmla="*/ 240 w 300"/>
                <a:gd name="T39" fmla="*/ 67 h 80"/>
                <a:gd name="T40" fmla="*/ 218 w 300"/>
                <a:gd name="T41" fmla="*/ 66 h 80"/>
                <a:gd name="T42" fmla="*/ 198 w 300"/>
                <a:gd name="T43" fmla="*/ 63 h 80"/>
                <a:gd name="T44" fmla="*/ 177 w 300"/>
                <a:gd name="T45" fmla="*/ 61 h 80"/>
                <a:gd name="T46" fmla="*/ 157 w 300"/>
                <a:gd name="T47" fmla="*/ 57 h 80"/>
                <a:gd name="T48" fmla="*/ 137 w 300"/>
                <a:gd name="T49" fmla="*/ 53 h 80"/>
                <a:gd name="T50" fmla="*/ 117 w 300"/>
                <a:gd name="T51" fmla="*/ 48 h 80"/>
                <a:gd name="T52" fmla="*/ 98 w 300"/>
                <a:gd name="T53" fmla="*/ 44 h 80"/>
                <a:gd name="T54" fmla="*/ 80 w 300"/>
                <a:gd name="T55" fmla="*/ 38 h 80"/>
                <a:gd name="T56" fmla="*/ 62 w 300"/>
                <a:gd name="T57" fmla="*/ 32 h 80"/>
                <a:gd name="T58" fmla="*/ 46 w 300"/>
                <a:gd name="T59" fmla="*/ 25 h 80"/>
                <a:gd name="T60" fmla="*/ 32 w 300"/>
                <a:gd name="T61" fmla="*/ 17 h 80"/>
                <a:gd name="T62" fmla="*/ 18 w 300"/>
                <a:gd name="T63" fmla="*/ 9 h 80"/>
                <a:gd name="T64" fmla="*/ 6 w 300"/>
                <a:gd name="T6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0" h="80">
                  <a:moveTo>
                    <a:pt x="0" y="7"/>
                  </a:moveTo>
                  <a:lnTo>
                    <a:pt x="6" y="12"/>
                  </a:lnTo>
                  <a:lnTo>
                    <a:pt x="13" y="17"/>
                  </a:lnTo>
                  <a:lnTo>
                    <a:pt x="19" y="20"/>
                  </a:lnTo>
                  <a:lnTo>
                    <a:pt x="27" y="25"/>
                  </a:lnTo>
                  <a:lnTo>
                    <a:pt x="35" y="29"/>
                  </a:lnTo>
                  <a:lnTo>
                    <a:pt x="43" y="33"/>
                  </a:lnTo>
                  <a:lnTo>
                    <a:pt x="51" y="36"/>
                  </a:lnTo>
                  <a:lnTo>
                    <a:pt x="58" y="39"/>
                  </a:lnTo>
                  <a:lnTo>
                    <a:pt x="67" y="43"/>
                  </a:lnTo>
                  <a:lnTo>
                    <a:pt x="76" y="46"/>
                  </a:lnTo>
                  <a:lnTo>
                    <a:pt x="86" y="49"/>
                  </a:lnTo>
                  <a:lnTo>
                    <a:pt x="95" y="52"/>
                  </a:lnTo>
                  <a:lnTo>
                    <a:pt x="105" y="55"/>
                  </a:lnTo>
                  <a:lnTo>
                    <a:pt x="114" y="57"/>
                  </a:lnTo>
                  <a:lnTo>
                    <a:pt x="124" y="60"/>
                  </a:lnTo>
                  <a:lnTo>
                    <a:pt x="135" y="62"/>
                  </a:lnTo>
                  <a:lnTo>
                    <a:pt x="145" y="64"/>
                  </a:lnTo>
                  <a:lnTo>
                    <a:pt x="156" y="66"/>
                  </a:lnTo>
                  <a:lnTo>
                    <a:pt x="166" y="67"/>
                  </a:lnTo>
                  <a:lnTo>
                    <a:pt x="176" y="70"/>
                  </a:lnTo>
                  <a:lnTo>
                    <a:pt x="186" y="71"/>
                  </a:lnTo>
                  <a:lnTo>
                    <a:pt x="197" y="72"/>
                  </a:lnTo>
                  <a:lnTo>
                    <a:pt x="207" y="74"/>
                  </a:lnTo>
                  <a:lnTo>
                    <a:pt x="218" y="75"/>
                  </a:lnTo>
                  <a:lnTo>
                    <a:pt x="228" y="75"/>
                  </a:lnTo>
                  <a:lnTo>
                    <a:pt x="239" y="76"/>
                  </a:lnTo>
                  <a:lnTo>
                    <a:pt x="249" y="77"/>
                  </a:lnTo>
                  <a:lnTo>
                    <a:pt x="260" y="77"/>
                  </a:lnTo>
                  <a:lnTo>
                    <a:pt x="270" y="79"/>
                  </a:lnTo>
                  <a:lnTo>
                    <a:pt x="279" y="79"/>
                  </a:lnTo>
                  <a:lnTo>
                    <a:pt x="289" y="79"/>
                  </a:lnTo>
                  <a:lnTo>
                    <a:pt x="299" y="79"/>
                  </a:lnTo>
                  <a:lnTo>
                    <a:pt x="299" y="70"/>
                  </a:lnTo>
                  <a:lnTo>
                    <a:pt x="289" y="70"/>
                  </a:lnTo>
                  <a:lnTo>
                    <a:pt x="280" y="70"/>
                  </a:lnTo>
                  <a:lnTo>
                    <a:pt x="270" y="70"/>
                  </a:lnTo>
                  <a:lnTo>
                    <a:pt x="260" y="69"/>
                  </a:lnTo>
                  <a:lnTo>
                    <a:pt x="250" y="69"/>
                  </a:lnTo>
                  <a:lnTo>
                    <a:pt x="240" y="67"/>
                  </a:lnTo>
                  <a:lnTo>
                    <a:pt x="230" y="66"/>
                  </a:lnTo>
                  <a:lnTo>
                    <a:pt x="218" y="66"/>
                  </a:lnTo>
                  <a:lnTo>
                    <a:pt x="208" y="65"/>
                  </a:lnTo>
                  <a:lnTo>
                    <a:pt x="198" y="63"/>
                  </a:lnTo>
                  <a:lnTo>
                    <a:pt x="188" y="62"/>
                  </a:lnTo>
                  <a:lnTo>
                    <a:pt x="177" y="61"/>
                  </a:lnTo>
                  <a:lnTo>
                    <a:pt x="167" y="58"/>
                  </a:lnTo>
                  <a:lnTo>
                    <a:pt x="157" y="57"/>
                  </a:lnTo>
                  <a:lnTo>
                    <a:pt x="147" y="55"/>
                  </a:lnTo>
                  <a:lnTo>
                    <a:pt x="137" y="53"/>
                  </a:lnTo>
                  <a:lnTo>
                    <a:pt x="127" y="51"/>
                  </a:lnTo>
                  <a:lnTo>
                    <a:pt x="117" y="48"/>
                  </a:lnTo>
                  <a:lnTo>
                    <a:pt x="108" y="46"/>
                  </a:lnTo>
                  <a:lnTo>
                    <a:pt x="98" y="44"/>
                  </a:lnTo>
                  <a:lnTo>
                    <a:pt x="89" y="40"/>
                  </a:lnTo>
                  <a:lnTo>
                    <a:pt x="80" y="38"/>
                  </a:lnTo>
                  <a:lnTo>
                    <a:pt x="71" y="35"/>
                  </a:lnTo>
                  <a:lnTo>
                    <a:pt x="62" y="32"/>
                  </a:lnTo>
                  <a:lnTo>
                    <a:pt x="54" y="28"/>
                  </a:lnTo>
                  <a:lnTo>
                    <a:pt x="46" y="25"/>
                  </a:lnTo>
                  <a:lnTo>
                    <a:pt x="38" y="21"/>
                  </a:lnTo>
                  <a:lnTo>
                    <a:pt x="32" y="17"/>
                  </a:lnTo>
                  <a:lnTo>
                    <a:pt x="25" y="14"/>
                  </a:lnTo>
                  <a:lnTo>
                    <a:pt x="18" y="9"/>
                  </a:lnTo>
                  <a:lnTo>
                    <a:pt x="12" y="5"/>
                  </a:lnTo>
                  <a:lnTo>
                    <a:pt x="6" y="0"/>
                  </a:lnTo>
                  <a:lnTo>
                    <a:pt x="0" y="7"/>
                  </a:lnTo>
                </a:path>
              </a:pathLst>
            </a:custGeom>
            <a:solidFill>
              <a:srgbClr val="653F2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0" name="Freeform 62"/>
            <p:cNvSpPr>
              <a:spLocks/>
            </p:cNvSpPr>
            <p:nvPr/>
          </p:nvSpPr>
          <p:spPr bwMode="auto">
            <a:xfrm>
              <a:off x="4178" y="2753"/>
              <a:ext cx="17" cy="17"/>
            </a:xfrm>
            <a:custGeom>
              <a:avLst/>
              <a:gdLst>
                <a:gd name="T0" fmla="*/ 16 w 17"/>
                <a:gd name="T1" fmla="*/ 2 h 17"/>
                <a:gd name="T2" fmla="*/ 14 w 17"/>
                <a:gd name="T3" fmla="*/ 2 h 17"/>
                <a:gd name="T4" fmla="*/ 14 w 17"/>
                <a:gd name="T5" fmla="*/ 0 h 17"/>
                <a:gd name="T6" fmla="*/ 12 w 17"/>
                <a:gd name="T7" fmla="*/ 0 h 17"/>
                <a:gd name="T8" fmla="*/ 10 w 17"/>
                <a:gd name="T9" fmla="*/ 0 h 17"/>
                <a:gd name="T10" fmla="*/ 6 w 17"/>
                <a:gd name="T11" fmla="*/ 0 h 17"/>
                <a:gd name="T12" fmla="*/ 6 w 17"/>
                <a:gd name="T13" fmla="*/ 2 h 17"/>
                <a:gd name="T14" fmla="*/ 4 w 17"/>
                <a:gd name="T15" fmla="*/ 2 h 17"/>
                <a:gd name="T16" fmla="*/ 2 w 17"/>
                <a:gd name="T17" fmla="*/ 4 h 17"/>
                <a:gd name="T18" fmla="*/ 2 w 17"/>
                <a:gd name="T19" fmla="*/ 6 h 17"/>
                <a:gd name="T20" fmla="*/ 2 w 17"/>
                <a:gd name="T21" fmla="*/ 10 h 17"/>
                <a:gd name="T22" fmla="*/ 0 w 17"/>
                <a:gd name="T23" fmla="*/ 10 h 17"/>
                <a:gd name="T24" fmla="*/ 2 w 17"/>
                <a:gd name="T25" fmla="*/ 12 h 17"/>
                <a:gd name="T26" fmla="*/ 2 w 17"/>
                <a:gd name="T27" fmla="*/ 14 h 17"/>
                <a:gd name="T28" fmla="*/ 2 w 17"/>
                <a:gd name="T29" fmla="*/ 16 h 17"/>
                <a:gd name="T30" fmla="*/ 4 w 17"/>
                <a:gd name="T31" fmla="*/ 16 h 17"/>
                <a:gd name="T32" fmla="*/ 16 w 17"/>
                <a:gd name="T33"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16" y="2"/>
                  </a:moveTo>
                  <a:lnTo>
                    <a:pt x="14" y="2"/>
                  </a:lnTo>
                  <a:lnTo>
                    <a:pt x="14" y="0"/>
                  </a:lnTo>
                  <a:lnTo>
                    <a:pt x="12" y="0"/>
                  </a:lnTo>
                  <a:lnTo>
                    <a:pt x="10" y="0"/>
                  </a:lnTo>
                  <a:lnTo>
                    <a:pt x="6" y="0"/>
                  </a:lnTo>
                  <a:lnTo>
                    <a:pt x="6" y="2"/>
                  </a:lnTo>
                  <a:lnTo>
                    <a:pt x="4" y="2"/>
                  </a:lnTo>
                  <a:lnTo>
                    <a:pt x="2" y="4"/>
                  </a:lnTo>
                  <a:lnTo>
                    <a:pt x="2" y="6"/>
                  </a:lnTo>
                  <a:lnTo>
                    <a:pt x="2" y="10"/>
                  </a:lnTo>
                  <a:lnTo>
                    <a:pt x="0" y="10"/>
                  </a:lnTo>
                  <a:lnTo>
                    <a:pt x="2" y="12"/>
                  </a:lnTo>
                  <a:lnTo>
                    <a:pt x="2" y="14"/>
                  </a:lnTo>
                  <a:lnTo>
                    <a:pt x="2" y="16"/>
                  </a:lnTo>
                  <a:lnTo>
                    <a:pt x="4" y="16"/>
                  </a:lnTo>
                  <a:lnTo>
                    <a:pt x="16" y="2"/>
                  </a:lnTo>
                </a:path>
              </a:pathLst>
            </a:custGeom>
            <a:solidFill>
              <a:srgbClr val="653F2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1" name="Freeform 63"/>
            <p:cNvSpPr>
              <a:spLocks/>
            </p:cNvSpPr>
            <p:nvPr/>
          </p:nvSpPr>
          <p:spPr bwMode="auto">
            <a:xfrm>
              <a:off x="4760" y="2736"/>
              <a:ext cx="17" cy="17"/>
            </a:xfrm>
            <a:custGeom>
              <a:avLst/>
              <a:gdLst>
                <a:gd name="T0" fmla="*/ 11 w 17"/>
                <a:gd name="T1" fmla="*/ 16 h 17"/>
                <a:gd name="T2" fmla="*/ 13 w 17"/>
                <a:gd name="T3" fmla="*/ 16 h 17"/>
                <a:gd name="T4" fmla="*/ 13 w 17"/>
                <a:gd name="T5" fmla="*/ 14 h 17"/>
                <a:gd name="T6" fmla="*/ 16 w 17"/>
                <a:gd name="T7" fmla="*/ 12 h 17"/>
                <a:gd name="T8" fmla="*/ 16 w 17"/>
                <a:gd name="T9" fmla="*/ 10 h 17"/>
                <a:gd name="T10" fmla="*/ 16 w 17"/>
                <a:gd name="T11" fmla="*/ 8 h 17"/>
                <a:gd name="T12" fmla="*/ 16 w 17"/>
                <a:gd name="T13" fmla="*/ 4 h 17"/>
                <a:gd name="T14" fmla="*/ 13 w 17"/>
                <a:gd name="T15" fmla="*/ 4 h 17"/>
                <a:gd name="T16" fmla="*/ 13 w 17"/>
                <a:gd name="T17" fmla="*/ 2 h 17"/>
                <a:gd name="T18" fmla="*/ 11 w 17"/>
                <a:gd name="T19" fmla="*/ 2 h 17"/>
                <a:gd name="T20" fmla="*/ 11 w 17"/>
                <a:gd name="T21" fmla="*/ 0 h 17"/>
                <a:gd name="T22" fmla="*/ 9 w 17"/>
                <a:gd name="T23" fmla="*/ 0 h 17"/>
                <a:gd name="T24" fmla="*/ 6 w 17"/>
                <a:gd name="T25" fmla="*/ 0 h 17"/>
                <a:gd name="T26" fmla="*/ 4 w 17"/>
                <a:gd name="T27" fmla="*/ 0 h 17"/>
                <a:gd name="T28" fmla="*/ 2 w 17"/>
                <a:gd name="T29" fmla="*/ 0 h 17"/>
                <a:gd name="T30" fmla="*/ 0 w 17"/>
                <a:gd name="T31" fmla="*/ 2 h 17"/>
                <a:gd name="T32" fmla="*/ 11 w 17"/>
                <a:gd name="T33"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11" y="16"/>
                  </a:moveTo>
                  <a:lnTo>
                    <a:pt x="13" y="16"/>
                  </a:lnTo>
                  <a:lnTo>
                    <a:pt x="13" y="14"/>
                  </a:lnTo>
                  <a:lnTo>
                    <a:pt x="16" y="12"/>
                  </a:lnTo>
                  <a:lnTo>
                    <a:pt x="16" y="10"/>
                  </a:lnTo>
                  <a:lnTo>
                    <a:pt x="16" y="8"/>
                  </a:lnTo>
                  <a:lnTo>
                    <a:pt x="16" y="4"/>
                  </a:lnTo>
                  <a:lnTo>
                    <a:pt x="13" y="4"/>
                  </a:lnTo>
                  <a:lnTo>
                    <a:pt x="13" y="2"/>
                  </a:lnTo>
                  <a:lnTo>
                    <a:pt x="11" y="2"/>
                  </a:lnTo>
                  <a:lnTo>
                    <a:pt x="11" y="0"/>
                  </a:lnTo>
                  <a:lnTo>
                    <a:pt x="9" y="0"/>
                  </a:lnTo>
                  <a:lnTo>
                    <a:pt x="6" y="0"/>
                  </a:lnTo>
                  <a:lnTo>
                    <a:pt x="4" y="0"/>
                  </a:lnTo>
                  <a:lnTo>
                    <a:pt x="2" y="0"/>
                  </a:lnTo>
                  <a:lnTo>
                    <a:pt x="0" y="2"/>
                  </a:lnTo>
                  <a:lnTo>
                    <a:pt x="11" y="16"/>
                  </a:lnTo>
                </a:path>
              </a:pathLst>
            </a:custGeom>
            <a:solidFill>
              <a:srgbClr val="987259"/>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2" name="Freeform 64"/>
            <p:cNvSpPr>
              <a:spLocks/>
            </p:cNvSpPr>
            <p:nvPr/>
          </p:nvSpPr>
          <p:spPr bwMode="auto">
            <a:xfrm>
              <a:off x="4483" y="2737"/>
              <a:ext cx="283" cy="70"/>
            </a:xfrm>
            <a:custGeom>
              <a:avLst/>
              <a:gdLst>
                <a:gd name="T0" fmla="*/ 18 w 283"/>
                <a:gd name="T1" fmla="*/ 69 h 70"/>
                <a:gd name="T2" fmla="*/ 51 w 283"/>
                <a:gd name="T3" fmla="*/ 68 h 70"/>
                <a:gd name="T4" fmla="*/ 82 w 283"/>
                <a:gd name="T5" fmla="*/ 65 h 70"/>
                <a:gd name="T6" fmla="*/ 110 w 283"/>
                <a:gd name="T7" fmla="*/ 62 h 70"/>
                <a:gd name="T8" fmla="*/ 136 w 283"/>
                <a:gd name="T9" fmla="*/ 59 h 70"/>
                <a:gd name="T10" fmla="*/ 158 w 283"/>
                <a:gd name="T11" fmla="*/ 54 h 70"/>
                <a:gd name="T12" fmla="*/ 179 w 283"/>
                <a:gd name="T13" fmla="*/ 50 h 70"/>
                <a:gd name="T14" fmla="*/ 198 w 283"/>
                <a:gd name="T15" fmla="*/ 45 h 70"/>
                <a:gd name="T16" fmla="*/ 215 w 283"/>
                <a:gd name="T17" fmla="*/ 40 h 70"/>
                <a:gd name="T18" fmla="*/ 230 w 283"/>
                <a:gd name="T19" fmla="*/ 34 h 70"/>
                <a:gd name="T20" fmla="*/ 243 w 283"/>
                <a:gd name="T21" fmla="*/ 29 h 70"/>
                <a:gd name="T22" fmla="*/ 254 w 283"/>
                <a:gd name="T23" fmla="*/ 24 h 70"/>
                <a:gd name="T24" fmla="*/ 263 w 283"/>
                <a:gd name="T25" fmla="*/ 19 h 70"/>
                <a:gd name="T26" fmla="*/ 271 w 283"/>
                <a:gd name="T27" fmla="*/ 15 h 70"/>
                <a:gd name="T28" fmla="*/ 277 w 283"/>
                <a:gd name="T29" fmla="*/ 12 h 70"/>
                <a:gd name="T30" fmla="*/ 281 w 283"/>
                <a:gd name="T31" fmla="*/ 8 h 70"/>
                <a:gd name="T32" fmla="*/ 277 w 283"/>
                <a:gd name="T33" fmla="*/ 0 h 70"/>
                <a:gd name="T34" fmla="*/ 273 w 283"/>
                <a:gd name="T35" fmla="*/ 3 h 70"/>
                <a:gd name="T36" fmla="*/ 269 w 283"/>
                <a:gd name="T37" fmla="*/ 6 h 70"/>
                <a:gd name="T38" fmla="*/ 263 w 283"/>
                <a:gd name="T39" fmla="*/ 9 h 70"/>
                <a:gd name="T40" fmla="*/ 254 w 283"/>
                <a:gd name="T41" fmla="*/ 14 h 70"/>
                <a:gd name="T42" fmla="*/ 245 w 283"/>
                <a:gd name="T43" fmla="*/ 18 h 70"/>
                <a:gd name="T44" fmla="*/ 233 w 283"/>
                <a:gd name="T45" fmla="*/ 24 h 70"/>
                <a:gd name="T46" fmla="*/ 220 w 283"/>
                <a:gd name="T47" fmla="*/ 28 h 70"/>
                <a:gd name="T48" fmla="*/ 205 w 283"/>
                <a:gd name="T49" fmla="*/ 34 h 70"/>
                <a:gd name="T50" fmla="*/ 187 w 283"/>
                <a:gd name="T51" fmla="*/ 38 h 70"/>
                <a:gd name="T52" fmla="*/ 167 w 283"/>
                <a:gd name="T53" fmla="*/ 43 h 70"/>
                <a:gd name="T54" fmla="*/ 146 w 283"/>
                <a:gd name="T55" fmla="*/ 47 h 70"/>
                <a:gd name="T56" fmla="*/ 121 w 283"/>
                <a:gd name="T57" fmla="*/ 52 h 70"/>
                <a:gd name="T58" fmla="*/ 95 w 283"/>
                <a:gd name="T59" fmla="*/ 55 h 70"/>
                <a:gd name="T60" fmla="*/ 66 w 283"/>
                <a:gd name="T61" fmla="*/ 57 h 70"/>
                <a:gd name="T62" fmla="*/ 34 w 283"/>
                <a:gd name="T63" fmla="*/ 59 h 70"/>
                <a:gd name="T64" fmla="*/ 0 w 283"/>
                <a:gd name="T65" fmla="*/ 6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3" h="70">
                  <a:moveTo>
                    <a:pt x="0" y="69"/>
                  </a:moveTo>
                  <a:lnTo>
                    <a:pt x="18" y="69"/>
                  </a:lnTo>
                  <a:lnTo>
                    <a:pt x="35" y="68"/>
                  </a:lnTo>
                  <a:lnTo>
                    <a:pt x="51" y="68"/>
                  </a:lnTo>
                  <a:lnTo>
                    <a:pt x="66" y="66"/>
                  </a:lnTo>
                  <a:lnTo>
                    <a:pt x="82" y="65"/>
                  </a:lnTo>
                  <a:lnTo>
                    <a:pt x="95" y="64"/>
                  </a:lnTo>
                  <a:lnTo>
                    <a:pt x="110" y="62"/>
                  </a:lnTo>
                  <a:lnTo>
                    <a:pt x="122" y="61"/>
                  </a:lnTo>
                  <a:lnTo>
                    <a:pt x="136" y="59"/>
                  </a:lnTo>
                  <a:lnTo>
                    <a:pt x="147" y="56"/>
                  </a:lnTo>
                  <a:lnTo>
                    <a:pt x="158" y="54"/>
                  </a:lnTo>
                  <a:lnTo>
                    <a:pt x="169" y="52"/>
                  </a:lnTo>
                  <a:lnTo>
                    <a:pt x="179" y="50"/>
                  </a:lnTo>
                  <a:lnTo>
                    <a:pt x="189" y="47"/>
                  </a:lnTo>
                  <a:lnTo>
                    <a:pt x="198" y="45"/>
                  </a:lnTo>
                  <a:lnTo>
                    <a:pt x="207" y="42"/>
                  </a:lnTo>
                  <a:lnTo>
                    <a:pt x="215" y="40"/>
                  </a:lnTo>
                  <a:lnTo>
                    <a:pt x="223" y="37"/>
                  </a:lnTo>
                  <a:lnTo>
                    <a:pt x="230" y="34"/>
                  </a:lnTo>
                  <a:lnTo>
                    <a:pt x="236" y="32"/>
                  </a:lnTo>
                  <a:lnTo>
                    <a:pt x="243" y="29"/>
                  </a:lnTo>
                  <a:lnTo>
                    <a:pt x="249" y="26"/>
                  </a:lnTo>
                  <a:lnTo>
                    <a:pt x="254" y="24"/>
                  </a:lnTo>
                  <a:lnTo>
                    <a:pt x="259" y="22"/>
                  </a:lnTo>
                  <a:lnTo>
                    <a:pt x="263" y="19"/>
                  </a:lnTo>
                  <a:lnTo>
                    <a:pt x="268" y="17"/>
                  </a:lnTo>
                  <a:lnTo>
                    <a:pt x="271" y="15"/>
                  </a:lnTo>
                  <a:lnTo>
                    <a:pt x="274" y="13"/>
                  </a:lnTo>
                  <a:lnTo>
                    <a:pt x="277" y="12"/>
                  </a:lnTo>
                  <a:lnTo>
                    <a:pt x="279" y="9"/>
                  </a:lnTo>
                  <a:lnTo>
                    <a:pt x="281" y="8"/>
                  </a:lnTo>
                  <a:lnTo>
                    <a:pt x="282" y="7"/>
                  </a:lnTo>
                  <a:lnTo>
                    <a:pt x="277" y="0"/>
                  </a:lnTo>
                  <a:lnTo>
                    <a:pt x="275" y="1"/>
                  </a:lnTo>
                  <a:lnTo>
                    <a:pt x="273" y="3"/>
                  </a:lnTo>
                  <a:lnTo>
                    <a:pt x="272" y="4"/>
                  </a:lnTo>
                  <a:lnTo>
                    <a:pt x="269" y="6"/>
                  </a:lnTo>
                  <a:lnTo>
                    <a:pt x="267" y="7"/>
                  </a:lnTo>
                  <a:lnTo>
                    <a:pt x="263" y="9"/>
                  </a:lnTo>
                  <a:lnTo>
                    <a:pt x="259" y="12"/>
                  </a:lnTo>
                  <a:lnTo>
                    <a:pt x="254" y="14"/>
                  </a:lnTo>
                  <a:lnTo>
                    <a:pt x="250" y="16"/>
                  </a:lnTo>
                  <a:lnTo>
                    <a:pt x="245" y="18"/>
                  </a:lnTo>
                  <a:lnTo>
                    <a:pt x="240" y="21"/>
                  </a:lnTo>
                  <a:lnTo>
                    <a:pt x="233" y="24"/>
                  </a:lnTo>
                  <a:lnTo>
                    <a:pt x="227" y="26"/>
                  </a:lnTo>
                  <a:lnTo>
                    <a:pt x="220" y="28"/>
                  </a:lnTo>
                  <a:lnTo>
                    <a:pt x="213" y="31"/>
                  </a:lnTo>
                  <a:lnTo>
                    <a:pt x="205" y="34"/>
                  </a:lnTo>
                  <a:lnTo>
                    <a:pt x="196" y="36"/>
                  </a:lnTo>
                  <a:lnTo>
                    <a:pt x="187" y="38"/>
                  </a:lnTo>
                  <a:lnTo>
                    <a:pt x="177" y="41"/>
                  </a:lnTo>
                  <a:lnTo>
                    <a:pt x="167" y="43"/>
                  </a:lnTo>
                  <a:lnTo>
                    <a:pt x="157" y="45"/>
                  </a:lnTo>
                  <a:lnTo>
                    <a:pt x="146" y="47"/>
                  </a:lnTo>
                  <a:lnTo>
                    <a:pt x="133" y="50"/>
                  </a:lnTo>
                  <a:lnTo>
                    <a:pt x="121" y="52"/>
                  </a:lnTo>
                  <a:lnTo>
                    <a:pt x="109" y="53"/>
                  </a:lnTo>
                  <a:lnTo>
                    <a:pt x="95" y="55"/>
                  </a:lnTo>
                  <a:lnTo>
                    <a:pt x="81" y="56"/>
                  </a:lnTo>
                  <a:lnTo>
                    <a:pt x="66" y="57"/>
                  </a:lnTo>
                  <a:lnTo>
                    <a:pt x="51" y="59"/>
                  </a:lnTo>
                  <a:lnTo>
                    <a:pt x="34" y="59"/>
                  </a:lnTo>
                  <a:lnTo>
                    <a:pt x="18" y="60"/>
                  </a:lnTo>
                  <a:lnTo>
                    <a:pt x="0" y="60"/>
                  </a:lnTo>
                  <a:lnTo>
                    <a:pt x="0" y="69"/>
                  </a:lnTo>
                </a:path>
              </a:pathLst>
            </a:custGeom>
            <a:solidFill>
              <a:srgbClr val="987259"/>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3" name="Freeform 65"/>
            <p:cNvSpPr>
              <a:spLocks/>
            </p:cNvSpPr>
            <p:nvPr/>
          </p:nvSpPr>
          <p:spPr bwMode="auto">
            <a:xfrm>
              <a:off x="4208" y="2737"/>
              <a:ext cx="276" cy="70"/>
            </a:xfrm>
            <a:custGeom>
              <a:avLst/>
              <a:gdLst>
                <a:gd name="T0" fmla="*/ 7 w 276"/>
                <a:gd name="T1" fmla="*/ 12 h 70"/>
                <a:gd name="T2" fmla="*/ 19 w 276"/>
                <a:gd name="T3" fmla="*/ 19 h 70"/>
                <a:gd name="T4" fmla="*/ 33 w 276"/>
                <a:gd name="T5" fmla="*/ 27 h 70"/>
                <a:gd name="T6" fmla="*/ 47 w 276"/>
                <a:gd name="T7" fmla="*/ 33 h 70"/>
                <a:gd name="T8" fmla="*/ 63 w 276"/>
                <a:gd name="T9" fmla="*/ 40 h 70"/>
                <a:gd name="T10" fmla="*/ 80 w 276"/>
                <a:gd name="T11" fmla="*/ 45 h 70"/>
                <a:gd name="T12" fmla="*/ 96 w 276"/>
                <a:gd name="T13" fmla="*/ 50 h 70"/>
                <a:gd name="T14" fmla="*/ 114 w 276"/>
                <a:gd name="T15" fmla="*/ 53 h 70"/>
                <a:gd name="T16" fmla="*/ 132 w 276"/>
                <a:gd name="T17" fmla="*/ 57 h 70"/>
                <a:gd name="T18" fmla="*/ 150 w 276"/>
                <a:gd name="T19" fmla="*/ 60 h 70"/>
                <a:gd name="T20" fmla="*/ 169 w 276"/>
                <a:gd name="T21" fmla="*/ 63 h 70"/>
                <a:gd name="T22" fmla="*/ 188 w 276"/>
                <a:gd name="T23" fmla="*/ 64 h 70"/>
                <a:gd name="T24" fmla="*/ 208 w 276"/>
                <a:gd name="T25" fmla="*/ 66 h 70"/>
                <a:gd name="T26" fmla="*/ 227 w 276"/>
                <a:gd name="T27" fmla="*/ 68 h 70"/>
                <a:gd name="T28" fmla="*/ 246 w 276"/>
                <a:gd name="T29" fmla="*/ 68 h 70"/>
                <a:gd name="T30" fmla="*/ 265 w 276"/>
                <a:gd name="T31" fmla="*/ 69 h 70"/>
                <a:gd name="T32" fmla="*/ 275 w 276"/>
                <a:gd name="T33" fmla="*/ 60 h 70"/>
                <a:gd name="T34" fmla="*/ 256 w 276"/>
                <a:gd name="T35" fmla="*/ 60 h 70"/>
                <a:gd name="T36" fmla="*/ 237 w 276"/>
                <a:gd name="T37" fmla="*/ 59 h 70"/>
                <a:gd name="T38" fmla="*/ 218 w 276"/>
                <a:gd name="T39" fmla="*/ 57 h 70"/>
                <a:gd name="T40" fmla="*/ 199 w 276"/>
                <a:gd name="T41" fmla="*/ 56 h 70"/>
                <a:gd name="T42" fmla="*/ 180 w 276"/>
                <a:gd name="T43" fmla="*/ 54 h 70"/>
                <a:gd name="T44" fmla="*/ 161 w 276"/>
                <a:gd name="T45" fmla="*/ 52 h 70"/>
                <a:gd name="T46" fmla="*/ 142 w 276"/>
                <a:gd name="T47" fmla="*/ 50 h 70"/>
                <a:gd name="T48" fmla="*/ 124 w 276"/>
                <a:gd name="T49" fmla="*/ 46 h 70"/>
                <a:gd name="T50" fmla="*/ 108 w 276"/>
                <a:gd name="T51" fmla="*/ 43 h 70"/>
                <a:gd name="T52" fmla="*/ 90 w 276"/>
                <a:gd name="T53" fmla="*/ 38 h 70"/>
                <a:gd name="T54" fmla="*/ 74 w 276"/>
                <a:gd name="T55" fmla="*/ 34 h 70"/>
                <a:gd name="T56" fmla="*/ 58 w 276"/>
                <a:gd name="T57" fmla="*/ 28 h 70"/>
                <a:gd name="T58" fmla="*/ 44 w 276"/>
                <a:gd name="T59" fmla="*/ 22 h 70"/>
                <a:gd name="T60" fmla="*/ 30 w 276"/>
                <a:gd name="T61" fmla="*/ 15 h 70"/>
                <a:gd name="T62" fmla="*/ 17 w 276"/>
                <a:gd name="T63" fmla="*/ 8 h 70"/>
                <a:gd name="T64" fmla="*/ 6 w 276"/>
                <a:gd name="T6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6" h="70">
                  <a:moveTo>
                    <a:pt x="0" y="7"/>
                  </a:moveTo>
                  <a:lnTo>
                    <a:pt x="7" y="12"/>
                  </a:lnTo>
                  <a:lnTo>
                    <a:pt x="13" y="16"/>
                  </a:lnTo>
                  <a:lnTo>
                    <a:pt x="19" y="19"/>
                  </a:lnTo>
                  <a:lnTo>
                    <a:pt x="26" y="23"/>
                  </a:lnTo>
                  <a:lnTo>
                    <a:pt x="33" y="27"/>
                  </a:lnTo>
                  <a:lnTo>
                    <a:pt x="41" y="31"/>
                  </a:lnTo>
                  <a:lnTo>
                    <a:pt x="47" y="33"/>
                  </a:lnTo>
                  <a:lnTo>
                    <a:pt x="55" y="36"/>
                  </a:lnTo>
                  <a:lnTo>
                    <a:pt x="63" y="40"/>
                  </a:lnTo>
                  <a:lnTo>
                    <a:pt x="71" y="42"/>
                  </a:lnTo>
                  <a:lnTo>
                    <a:pt x="80" y="45"/>
                  </a:lnTo>
                  <a:lnTo>
                    <a:pt x="88" y="47"/>
                  </a:lnTo>
                  <a:lnTo>
                    <a:pt x="96" y="50"/>
                  </a:lnTo>
                  <a:lnTo>
                    <a:pt x="105" y="52"/>
                  </a:lnTo>
                  <a:lnTo>
                    <a:pt x="114" y="53"/>
                  </a:lnTo>
                  <a:lnTo>
                    <a:pt x="123" y="55"/>
                  </a:lnTo>
                  <a:lnTo>
                    <a:pt x="132" y="57"/>
                  </a:lnTo>
                  <a:lnTo>
                    <a:pt x="141" y="59"/>
                  </a:lnTo>
                  <a:lnTo>
                    <a:pt x="150" y="60"/>
                  </a:lnTo>
                  <a:lnTo>
                    <a:pt x="160" y="61"/>
                  </a:lnTo>
                  <a:lnTo>
                    <a:pt x="169" y="63"/>
                  </a:lnTo>
                  <a:lnTo>
                    <a:pt x="179" y="63"/>
                  </a:lnTo>
                  <a:lnTo>
                    <a:pt x="188" y="64"/>
                  </a:lnTo>
                  <a:lnTo>
                    <a:pt x="198" y="65"/>
                  </a:lnTo>
                  <a:lnTo>
                    <a:pt x="208" y="66"/>
                  </a:lnTo>
                  <a:lnTo>
                    <a:pt x="217" y="66"/>
                  </a:lnTo>
                  <a:lnTo>
                    <a:pt x="227" y="68"/>
                  </a:lnTo>
                  <a:lnTo>
                    <a:pt x="237" y="68"/>
                  </a:lnTo>
                  <a:lnTo>
                    <a:pt x="246" y="68"/>
                  </a:lnTo>
                  <a:lnTo>
                    <a:pt x="256" y="69"/>
                  </a:lnTo>
                  <a:lnTo>
                    <a:pt x="265" y="69"/>
                  </a:lnTo>
                  <a:lnTo>
                    <a:pt x="275" y="69"/>
                  </a:lnTo>
                  <a:lnTo>
                    <a:pt x="275" y="60"/>
                  </a:lnTo>
                  <a:lnTo>
                    <a:pt x="266" y="60"/>
                  </a:lnTo>
                  <a:lnTo>
                    <a:pt x="256" y="60"/>
                  </a:lnTo>
                  <a:lnTo>
                    <a:pt x="246" y="59"/>
                  </a:lnTo>
                  <a:lnTo>
                    <a:pt x="237" y="59"/>
                  </a:lnTo>
                  <a:lnTo>
                    <a:pt x="227" y="59"/>
                  </a:lnTo>
                  <a:lnTo>
                    <a:pt x="218" y="57"/>
                  </a:lnTo>
                  <a:lnTo>
                    <a:pt x="208" y="57"/>
                  </a:lnTo>
                  <a:lnTo>
                    <a:pt x="199" y="56"/>
                  </a:lnTo>
                  <a:lnTo>
                    <a:pt x="189" y="55"/>
                  </a:lnTo>
                  <a:lnTo>
                    <a:pt x="180" y="54"/>
                  </a:lnTo>
                  <a:lnTo>
                    <a:pt x="170" y="53"/>
                  </a:lnTo>
                  <a:lnTo>
                    <a:pt x="161" y="52"/>
                  </a:lnTo>
                  <a:lnTo>
                    <a:pt x="152" y="51"/>
                  </a:lnTo>
                  <a:lnTo>
                    <a:pt x="142" y="50"/>
                  </a:lnTo>
                  <a:lnTo>
                    <a:pt x="133" y="49"/>
                  </a:lnTo>
                  <a:lnTo>
                    <a:pt x="124" y="46"/>
                  </a:lnTo>
                  <a:lnTo>
                    <a:pt x="115" y="44"/>
                  </a:lnTo>
                  <a:lnTo>
                    <a:pt x="108" y="43"/>
                  </a:lnTo>
                  <a:lnTo>
                    <a:pt x="99" y="41"/>
                  </a:lnTo>
                  <a:lnTo>
                    <a:pt x="90" y="38"/>
                  </a:lnTo>
                  <a:lnTo>
                    <a:pt x="82" y="36"/>
                  </a:lnTo>
                  <a:lnTo>
                    <a:pt x="74" y="34"/>
                  </a:lnTo>
                  <a:lnTo>
                    <a:pt x="66" y="31"/>
                  </a:lnTo>
                  <a:lnTo>
                    <a:pt x="58" y="28"/>
                  </a:lnTo>
                  <a:lnTo>
                    <a:pt x="51" y="25"/>
                  </a:lnTo>
                  <a:lnTo>
                    <a:pt x="44" y="22"/>
                  </a:lnTo>
                  <a:lnTo>
                    <a:pt x="37" y="18"/>
                  </a:lnTo>
                  <a:lnTo>
                    <a:pt x="30" y="15"/>
                  </a:lnTo>
                  <a:lnTo>
                    <a:pt x="24" y="12"/>
                  </a:lnTo>
                  <a:lnTo>
                    <a:pt x="17" y="8"/>
                  </a:lnTo>
                  <a:lnTo>
                    <a:pt x="11" y="4"/>
                  </a:lnTo>
                  <a:lnTo>
                    <a:pt x="6" y="0"/>
                  </a:lnTo>
                  <a:lnTo>
                    <a:pt x="0" y="7"/>
                  </a:lnTo>
                </a:path>
              </a:pathLst>
            </a:custGeom>
            <a:solidFill>
              <a:srgbClr val="987259"/>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4" name="Freeform 66"/>
            <p:cNvSpPr>
              <a:spLocks/>
            </p:cNvSpPr>
            <p:nvPr/>
          </p:nvSpPr>
          <p:spPr bwMode="auto">
            <a:xfrm>
              <a:off x="4207" y="2736"/>
              <a:ext cx="17" cy="17"/>
            </a:xfrm>
            <a:custGeom>
              <a:avLst/>
              <a:gdLst>
                <a:gd name="T0" fmla="*/ 16 w 17"/>
                <a:gd name="T1" fmla="*/ 2 h 17"/>
                <a:gd name="T2" fmla="*/ 16 w 17"/>
                <a:gd name="T3" fmla="*/ 0 h 17"/>
                <a:gd name="T4" fmla="*/ 13 w 17"/>
                <a:gd name="T5" fmla="*/ 0 h 17"/>
                <a:gd name="T6" fmla="*/ 11 w 17"/>
                <a:gd name="T7" fmla="*/ 0 h 17"/>
                <a:gd name="T8" fmla="*/ 9 w 17"/>
                <a:gd name="T9" fmla="*/ 0 h 17"/>
                <a:gd name="T10" fmla="*/ 4 w 17"/>
                <a:gd name="T11" fmla="*/ 0 h 17"/>
                <a:gd name="T12" fmla="*/ 2 w 17"/>
                <a:gd name="T13" fmla="*/ 2 h 17"/>
                <a:gd name="T14" fmla="*/ 0 w 17"/>
                <a:gd name="T15" fmla="*/ 4 h 17"/>
                <a:gd name="T16" fmla="*/ 0 w 17"/>
                <a:gd name="T17" fmla="*/ 8 h 17"/>
                <a:gd name="T18" fmla="*/ 0 w 17"/>
                <a:gd name="T19" fmla="*/ 10 h 17"/>
                <a:gd name="T20" fmla="*/ 0 w 17"/>
                <a:gd name="T21" fmla="*/ 12 h 17"/>
                <a:gd name="T22" fmla="*/ 0 w 17"/>
                <a:gd name="T23" fmla="*/ 14 h 17"/>
                <a:gd name="T24" fmla="*/ 2 w 17"/>
                <a:gd name="T25" fmla="*/ 14 h 17"/>
                <a:gd name="T26" fmla="*/ 2 w 17"/>
                <a:gd name="T27" fmla="*/ 16 h 17"/>
                <a:gd name="T28" fmla="*/ 16 w 17"/>
                <a:gd name="T29"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7">
                  <a:moveTo>
                    <a:pt x="16" y="2"/>
                  </a:moveTo>
                  <a:lnTo>
                    <a:pt x="16" y="0"/>
                  </a:lnTo>
                  <a:lnTo>
                    <a:pt x="13" y="0"/>
                  </a:lnTo>
                  <a:lnTo>
                    <a:pt x="11" y="0"/>
                  </a:lnTo>
                  <a:lnTo>
                    <a:pt x="9" y="0"/>
                  </a:lnTo>
                  <a:lnTo>
                    <a:pt x="4" y="0"/>
                  </a:lnTo>
                  <a:lnTo>
                    <a:pt x="2" y="2"/>
                  </a:lnTo>
                  <a:lnTo>
                    <a:pt x="0" y="4"/>
                  </a:lnTo>
                  <a:lnTo>
                    <a:pt x="0" y="8"/>
                  </a:lnTo>
                  <a:lnTo>
                    <a:pt x="0" y="10"/>
                  </a:lnTo>
                  <a:lnTo>
                    <a:pt x="0" y="12"/>
                  </a:lnTo>
                  <a:lnTo>
                    <a:pt x="0" y="14"/>
                  </a:lnTo>
                  <a:lnTo>
                    <a:pt x="2" y="14"/>
                  </a:lnTo>
                  <a:lnTo>
                    <a:pt x="2" y="16"/>
                  </a:lnTo>
                  <a:lnTo>
                    <a:pt x="16" y="2"/>
                  </a:lnTo>
                </a:path>
              </a:pathLst>
            </a:custGeom>
            <a:solidFill>
              <a:srgbClr val="987259"/>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5" name="Freeform 67"/>
            <p:cNvSpPr>
              <a:spLocks/>
            </p:cNvSpPr>
            <p:nvPr/>
          </p:nvSpPr>
          <p:spPr bwMode="auto">
            <a:xfrm>
              <a:off x="4211" y="2734"/>
              <a:ext cx="17" cy="17"/>
            </a:xfrm>
            <a:custGeom>
              <a:avLst/>
              <a:gdLst>
                <a:gd name="T0" fmla="*/ 16 w 17"/>
                <a:gd name="T1" fmla="*/ 2 h 17"/>
                <a:gd name="T2" fmla="*/ 16 w 17"/>
                <a:gd name="T3" fmla="*/ 0 h 17"/>
                <a:gd name="T4" fmla="*/ 13 w 17"/>
                <a:gd name="T5" fmla="*/ 0 h 17"/>
                <a:gd name="T6" fmla="*/ 10 w 17"/>
                <a:gd name="T7" fmla="*/ 0 h 17"/>
                <a:gd name="T8" fmla="*/ 8 w 17"/>
                <a:gd name="T9" fmla="*/ 0 h 17"/>
                <a:gd name="T10" fmla="*/ 5 w 17"/>
                <a:gd name="T11" fmla="*/ 0 h 17"/>
                <a:gd name="T12" fmla="*/ 2 w 17"/>
                <a:gd name="T13" fmla="*/ 2 h 17"/>
                <a:gd name="T14" fmla="*/ 0 w 17"/>
                <a:gd name="T15" fmla="*/ 4 h 17"/>
                <a:gd name="T16" fmla="*/ 0 w 17"/>
                <a:gd name="T17" fmla="*/ 6 h 17"/>
                <a:gd name="T18" fmla="*/ 0 w 17"/>
                <a:gd name="T19" fmla="*/ 8 h 17"/>
                <a:gd name="T20" fmla="*/ 0 w 17"/>
                <a:gd name="T21" fmla="*/ 12 h 17"/>
                <a:gd name="T22" fmla="*/ 0 w 17"/>
                <a:gd name="T23" fmla="*/ 14 h 17"/>
                <a:gd name="T24" fmla="*/ 2 w 17"/>
                <a:gd name="T25" fmla="*/ 16 h 17"/>
                <a:gd name="T26" fmla="*/ 16 w 17"/>
                <a:gd name="T2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7">
                  <a:moveTo>
                    <a:pt x="16" y="2"/>
                  </a:moveTo>
                  <a:lnTo>
                    <a:pt x="16" y="0"/>
                  </a:lnTo>
                  <a:lnTo>
                    <a:pt x="13" y="0"/>
                  </a:lnTo>
                  <a:lnTo>
                    <a:pt x="10" y="0"/>
                  </a:lnTo>
                  <a:lnTo>
                    <a:pt x="8" y="0"/>
                  </a:lnTo>
                  <a:lnTo>
                    <a:pt x="5" y="0"/>
                  </a:lnTo>
                  <a:lnTo>
                    <a:pt x="2" y="2"/>
                  </a:lnTo>
                  <a:lnTo>
                    <a:pt x="0" y="4"/>
                  </a:lnTo>
                  <a:lnTo>
                    <a:pt x="0" y="6"/>
                  </a:lnTo>
                  <a:lnTo>
                    <a:pt x="0" y="8"/>
                  </a:lnTo>
                  <a:lnTo>
                    <a:pt x="0" y="12"/>
                  </a:lnTo>
                  <a:lnTo>
                    <a:pt x="0" y="14"/>
                  </a:lnTo>
                  <a:lnTo>
                    <a:pt x="2" y="16"/>
                  </a:lnTo>
                  <a:lnTo>
                    <a:pt x="16" y="2"/>
                  </a:lnTo>
                </a:path>
              </a:pathLst>
            </a:custGeom>
            <a:solidFill>
              <a:srgbClr val="916B5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6" name="Freeform 68"/>
            <p:cNvSpPr>
              <a:spLocks/>
            </p:cNvSpPr>
            <p:nvPr/>
          </p:nvSpPr>
          <p:spPr bwMode="auto">
            <a:xfrm>
              <a:off x="4212" y="2735"/>
              <a:ext cx="272" cy="68"/>
            </a:xfrm>
            <a:custGeom>
              <a:avLst/>
              <a:gdLst>
                <a:gd name="T0" fmla="*/ 261 w 272"/>
                <a:gd name="T1" fmla="*/ 58 h 68"/>
                <a:gd name="T2" fmla="*/ 242 w 272"/>
                <a:gd name="T3" fmla="*/ 58 h 68"/>
                <a:gd name="T4" fmla="*/ 223 w 272"/>
                <a:gd name="T5" fmla="*/ 57 h 68"/>
                <a:gd name="T6" fmla="*/ 204 w 272"/>
                <a:gd name="T7" fmla="*/ 56 h 68"/>
                <a:gd name="T8" fmla="*/ 185 w 272"/>
                <a:gd name="T9" fmla="*/ 55 h 68"/>
                <a:gd name="T10" fmla="*/ 167 w 272"/>
                <a:gd name="T11" fmla="*/ 53 h 68"/>
                <a:gd name="T12" fmla="*/ 148 w 272"/>
                <a:gd name="T13" fmla="*/ 51 h 68"/>
                <a:gd name="T14" fmla="*/ 130 w 272"/>
                <a:gd name="T15" fmla="*/ 47 h 68"/>
                <a:gd name="T16" fmla="*/ 114 w 272"/>
                <a:gd name="T17" fmla="*/ 44 h 68"/>
                <a:gd name="T18" fmla="*/ 96 w 272"/>
                <a:gd name="T19" fmla="*/ 39 h 68"/>
                <a:gd name="T20" fmla="*/ 80 w 272"/>
                <a:gd name="T21" fmla="*/ 35 h 68"/>
                <a:gd name="T22" fmla="*/ 65 w 272"/>
                <a:gd name="T23" fmla="*/ 30 h 68"/>
                <a:gd name="T24" fmla="*/ 50 w 272"/>
                <a:gd name="T25" fmla="*/ 25 h 68"/>
                <a:gd name="T26" fmla="*/ 35 w 272"/>
                <a:gd name="T27" fmla="*/ 18 h 68"/>
                <a:gd name="T28" fmla="*/ 23 w 272"/>
                <a:gd name="T29" fmla="*/ 11 h 68"/>
                <a:gd name="T30" fmla="*/ 11 w 272"/>
                <a:gd name="T31" fmla="*/ 3 h 68"/>
                <a:gd name="T32" fmla="*/ 0 w 272"/>
                <a:gd name="T33" fmla="*/ 7 h 68"/>
                <a:gd name="T34" fmla="*/ 12 w 272"/>
                <a:gd name="T35" fmla="*/ 16 h 68"/>
                <a:gd name="T36" fmla="*/ 25 w 272"/>
                <a:gd name="T37" fmla="*/ 23 h 68"/>
                <a:gd name="T38" fmla="*/ 39 w 272"/>
                <a:gd name="T39" fmla="*/ 29 h 68"/>
                <a:gd name="T40" fmla="*/ 53 w 272"/>
                <a:gd name="T41" fmla="*/ 36 h 68"/>
                <a:gd name="T42" fmla="*/ 69 w 272"/>
                <a:gd name="T43" fmla="*/ 42 h 68"/>
                <a:gd name="T44" fmla="*/ 86 w 272"/>
                <a:gd name="T45" fmla="*/ 46 h 68"/>
                <a:gd name="T46" fmla="*/ 103 w 272"/>
                <a:gd name="T47" fmla="*/ 51 h 68"/>
                <a:gd name="T48" fmla="*/ 120 w 272"/>
                <a:gd name="T49" fmla="*/ 55 h 68"/>
                <a:gd name="T50" fmla="*/ 138 w 272"/>
                <a:gd name="T51" fmla="*/ 57 h 68"/>
                <a:gd name="T52" fmla="*/ 156 w 272"/>
                <a:gd name="T53" fmla="*/ 61 h 68"/>
                <a:gd name="T54" fmla="*/ 175 w 272"/>
                <a:gd name="T55" fmla="*/ 63 h 68"/>
                <a:gd name="T56" fmla="*/ 194 w 272"/>
                <a:gd name="T57" fmla="*/ 65 h 68"/>
                <a:gd name="T58" fmla="*/ 213 w 272"/>
                <a:gd name="T59" fmla="*/ 66 h 68"/>
                <a:gd name="T60" fmla="*/ 232 w 272"/>
                <a:gd name="T61" fmla="*/ 67 h 68"/>
                <a:gd name="T62" fmla="*/ 252 w 272"/>
                <a:gd name="T63" fmla="*/ 67 h 68"/>
                <a:gd name="T64" fmla="*/ 271 w 272"/>
                <a:gd name="T65" fmla="*/ 6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2" h="68">
                  <a:moveTo>
                    <a:pt x="271" y="58"/>
                  </a:moveTo>
                  <a:lnTo>
                    <a:pt x="261" y="58"/>
                  </a:lnTo>
                  <a:lnTo>
                    <a:pt x="252" y="58"/>
                  </a:lnTo>
                  <a:lnTo>
                    <a:pt x="242" y="58"/>
                  </a:lnTo>
                  <a:lnTo>
                    <a:pt x="233" y="58"/>
                  </a:lnTo>
                  <a:lnTo>
                    <a:pt x="223" y="57"/>
                  </a:lnTo>
                  <a:lnTo>
                    <a:pt x="214" y="57"/>
                  </a:lnTo>
                  <a:lnTo>
                    <a:pt x="204" y="56"/>
                  </a:lnTo>
                  <a:lnTo>
                    <a:pt x="195" y="56"/>
                  </a:lnTo>
                  <a:lnTo>
                    <a:pt x="185" y="55"/>
                  </a:lnTo>
                  <a:lnTo>
                    <a:pt x="176" y="54"/>
                  </a:lnTo>
                  <a:lnTo>
                    <a:pt x="167" y="53"/>
                  </a:lnTo>
                  <a:lnTo>
                    <a:pt x="158" y="52"/>
                  </a:lnTo>
                  <a:lnTo>
                    <a:pt x="148" y="51"/>
                  </a:lnTo>
                  <a:lnTo>
                    <a:pt x="139" y="49"/>
                  </a:lnTo>
                  <a:lnTo>
                    <a:pt x="130" y="47"/>
                  </a:lnTo>
                  <a:lnTo>
                    <a:pt x="122" y="46"/>
                  </a:lnTo>
                  <a:lnTo>
                    <a:pt x="114" y="44"/>
                  </a:lnTo>
                  <a:lnTo>
                    <a:pt x="105" y="42"/>
                  </a:lnTo>
                  <a:lnTo>
                    <a:pt x="96" y="39"/>
                  </a:lnTo>
                  <a:lnTo>
                    <a:pt x="88" y="38"/>
                  </a:lnTo>
                  <a:lnTo>
                    <a:pt x="80" y="35"/>
                  </a:lnTo>
                  <a:lnTo>
                    <a:pt x="72" y="33"/>
                  </a:lnTo>
                  <a:lnTo>
                    <a:pt x="65" y="30"/>
                  </a:lnTo>
                  <a:lnTo>
                    <a:pt x="57" y="27"/>
                  </a:lnTo>
                  <a:lnTo>
                    <a:pt x="50" y="25"/>
                  </a:lnTo>
                  <a:lnTo>
                    <a:pt x="42" y="21"/>
                  </a:lnTo>
                  <a:lnTo>
                    <a:pt x="35" y="18"/>
                  </a:lnTo>
                  <a:lnTo>
                    <a:pt x="29" y="15"/>
                  </a:lnTo>
                  <a:lnTo>
                    <a:pt x="23" y="11"/>
                  </a:lnTo>
                  <a:lnTo>
                    <a:pt x="16" y="8"/>
                  </a:lnTo>
                  <a:lnTo>
                    <a:pt x="11" y="3"/>
                  </a:lnTo>
                  <a:lnTo>
                    <a:pt x="5" y="0"/>
                  </a:lnTo>
                  <a:lnTo>
                    <a:pt x="0" y="7"/>
                  </a:lnTo>
                  <a:lnTo>
                    <a:pt x="5" y="11"/>
                  </a:lnTo>
                  <a:lnTo>
                    <a:pt x="12" y="16"/>
                  </a:lnTo>
                  <a:lnTo>
                    <a:pt x="19" y="19"/>
                  </a:lnTo>
                  <a:lnTo>
                    <a:pt x="25" y="23"/>
                  </a:lnTo>
                  <a:lnTo>
                    <a:pt x="32" y="26"/>
                  </a:lnTo>
                  <a:lnTo>
                    <a:pt x="39" y="29"/>
                  </a:lnTo>
                  <a:lnTo>
                    <a:pt x="47" y="33"/>
                  </a:lnTo>
                  <a:lnTo>
                    <a:pt x="53" y="36"/>
                  </a:lnTo>
                  <a:lnTo>
                    <a:pt x="61" y="38"/>
                  </a:lnTo>
                  <a:lnTo>
                    <a:pt x="69" y="42"/>
                  </a:lnTo>
                  <a:lnTo>
                    <a:pt x="78" y="44"/>
                  </a:lnTo>
                  <a:lnTo>
                    <a:pt x="86" y="46"/>
                  </a:lnTo>
                  <a:lnTo>
                    <a:pt x="95" y="48"/>
                  </a:lnTo>
                  <a:lnTo>
                    <a:pt x="103" y="51"/>
                  </a:lnTo>
                  <a:lnTo>
                    <a:pt x="111" y="53"/>
                  </a:lnTo>
                  <a:lnTo>
                    <a:pt x="120" y="55"/>
                  </a:lnTo>
                  <a:lnTo>
                    <a:pt x="129" y="56"/>
                  </a:lnTo>
                  <a:lnTo>
                    <a:pt x="138" y="57"/>
                  </a:lnTo>
                  <a:lnTo>
                    <a:pt x="147" y="59"/>
                  </a:lnTo>
                  <a:lnTo>
                    <a:pt x="156" y="61"/>
                  </a:lnTo>
                  <a:lnTo>
                    <a:pt x="166" y="62"/>
                  </a:lnTo>
                  <a:lnTo>
                    <a:pt x="175" y="63"/>
                  </a:lnTo>
                  <a:lnTo>
                    <a:pt x="185" y="64"/>
                  </a:lnTo>
                  <a:lnTo>
                    <a:pt x="194" y="65"/>
                  </a:lnTo>
                  <a:lnTo>
                    <a:pt x="204" y="65"/>
                  </a:lnTo>
                  <a:lnTo>
                    <a:pt x="213" y="66"/>
                  </a:lnTo>
                  <a:lnTo>
                    <a:pt x="223" y="66"/>
                  </a:lnTo>
                  <a:lnTo>
                    <a:pt x="232" y="67"/>
                  </a:lnTo>
                  <a:lnTo>
                    <a:pt x="242" y="67"/>
                  </a:lnTo>
                  <a:lnTo>
                    <a:pt x="252" y="67"/>
                  </a:lnTo>
                  <a:lnTo>
                    <a:pt x="261" y="67"/>
                  </a:lnTo>
                  <a:lnTo>
                    <a:pt x="271" y="67"/>
                  </a:lnTo>
                  <a:lnTo>
                    <a:pt x="271" y="58"/>
                  </a:lnTo>
                </a:path>
              </a:pathLst>
            </a:custGeom>
            <a:solidFill>
              <a:srgbClr val="916B5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7" name="Freeform 69"/>
            <p:cNvSpPr>
              <a:spLocks/>
            </p:cNvSpPr>
            <p:nvPr/>
          </p:nvSpPr>
          <p:spPr bwMode="auto">
            <a:xfrm>
              <a:off x="4483" y="2735"/>
              <a:ext cx="281" cy="68"/>
            </a:xfrm>
            <a:custGeom>
              <a:avLst/>
              <a:gdLst>
                <a:gd name="T0" fmla="*/ 273 w 281"/>
                <a:gd name="T1" fmla="*/ 1 h 68"/>
                <a:gd name="T2" fmla="*/ 270 w 281"/>
                <a:gd name="T3" fmla="*/ 3 h 68"/>
                <a:gd name="T4" fmla="*/ 264 w 281"/>
                <a:gd name="T5" fmla="*/ 7 h 68"/>
                <a:gd name="T6" fmla="*/ 258 w 281"/>
                <a:gd name="T7" fmla="*/ 11 h 68"/>
                <a:gd name="T8" fmla="*/ 249 w 281"/>
                <a:gd name="T9" fmla="*/ 16 h 68"/>
                <a:gd name="T10" fmla="*/ 237 w 281"/>
                <a:gd name="T11" fmla="*/ 20 h 68"/>
                <a:gd name="T12" fmla="*/ 225 w 281"/>
                <a:gd name="T13" fmla="*/ 26 h 68"/>
                <a:gd name="T14" fmla="*/ 212 w 281"/>
                <a:gd name="T15" fmla="*/ 30 h 68"/>
                <a:gd name="T16" fmla="*/ 195 w 281"/>
                <a:gd name="T17" fmla="*/ 36 h 68"/>
                <a:gd name="T18" fmla="*/ 177 w 281"/>
                <a:gd name="T19" fmla="*/ 40 h 68"/>
                <a:gd name="T20" fmla="*/ 156 w 281"/>
                <a:gd name="T21" fmla="*/ 45 h 68"/>
                <a:gd name="T22" fmla="*/ 133 w 281"/>
                <a:gd name="T23" fmla="*/ 49 h 68"/>
                <a:gd name="T24" fmla="*/ 108 w 281"/>
                <a:gd name="T25" fmla="*/ 53 h 68"/>
                <a:gd name="T26" fmla="*/ 80 w 281"/>
                <a:gd name="T27" fmla="*/ 55 h 68"/>
                <a:gd name="T28" fmla="*/ 51 w 281"/>
                <a:gd name="T29" fmla="*/ 57 h 68"/>
                <a:gd name="T30" fmla="*/ 17 w 281"/>
                <a:gd name="T31" fmla="*/ 58 h 68"/>
                <a:gd name="T32" fmla="*/ 0 w 281"/>
                <a:gd name="T33" fmla="*/ 67 h 68"/>
                <a:gd name="T34" fmla="*/ 34 w 281"/>
                <a:gd name="T35" fmla="*/ 67 h 68"/>
                <a:gd name="T36" fmla="*/ 66 w 281"/>
                <a:gd name="T37" fmla="*/ 65 h 68"/>
                <a:gd name="T38" fmla="*/ 95 w 281"/>
                <a:gd name="T39" fmla="*/ 63 h 68"/>
                <a:gd name="T40" fmla="*/ 122 w 281"/>
                <a:gd name="T41" fmla="*/ 59 h 68"/>
                <a:gd name="T42" fmla="*/ 147 w 281"/>
                <a:gd name="T43" fmla="*/ 56 h 68"/>
                <a:gd name="T44" fmla="*/ 168 w 281"/>
                <a:gd name="T45" fmla="*/ 52 h 68"/>
                <a:gd name="T46" fmla="*/ 188 w 281"/>
                <a:gd name="T47" fmla="*/ 47 h 68"/>
                <a:gd name="T48" fmla="*/ 206 w 281"/>
                <a:gd name="T49" fmla="*/ 42 h 68"/>
                <a:gd name="T50" fmla="*/ 222 w 281"/>
                <a:gd name="T51" fmla="*/ 37 h 68"/>
                <a:gd name="T52" fmla="*/ 235 w 281"/>
                <a:gd name="T53" fmla="*/ 31 h 68"/>
                <a:gd name="T54" fmla="*/ 248 w 281"/>
                <a:gd name="T55" fmla="*/ 26 h 68"/>
                <a:gd name="T56" fmla="*/ 256 w 281"/>
                <a:gd name="T57" fmla="*/ 21 h 68"/>
                <a:gd name="T58" fmla="*/ 265 w 281"/>
                <a:gd name="T59" fmla="*/ 17 h 68"/>
                <a:gd name="T60" fmla="*/ 272 w 281"/>
                <a:gd name="T61" fmla="*/ 14 h 68"/>
                <a:gd name="T62" fmla="*/ 277 w 281"/>
                <a:gd name="T63" fmla="*/ 10 h 68"/>
                <a:gd name="T64" fmla="*/ 280 w 281"/>
                <a:gd name="T65" fmla="*/ 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1" h="68">
                  <a:moveTo>
                    <a:pt x="274" y="0"/>
                  </a:moveTo>
                  <a:lnTo>
                    <a:pt x="273" y="1"/>
                  </a:lnTo>
                  <a:lnTo>
                    <a:pt x="272" y="2"/>
                  </a:lnTo>
                  <a:lnTo>
                    <a:pt x="270" y="3"/>
                  </a:lnTo>
                  <a:lnTo>
                    <a:pt x="267" y="6"/>
                  </a:lnTo>
                  <a:lnTo>
                    <a:pt x="264" y="7"/>
                  </a:lnTo>
                  <a:lnTo>
                    <a:pt x="261" y="9"/>
                  </a:lnTo>
                  <a:lnTo>
                    <a:pt x="258" y="11"/>
                  </a:lnTo>
                  <a:lnTo>
                    <a:pt x="253" y="14"/>
                  </a:lnTo>
                  <a:lnTo>
                    <a:pt x="249" y="16"/>
                  </a:lnTo>
                  <a:lnTo>
                    <a:pt x="243" y="18"/>
                  </a:lnTo>
                  <a:lnTo>
                    <a:pt x="237" y="20"/>
                  </a:lnTo>
                  <a:lnTo>
                    <a:pt x="232" y="23"/>
                  </a:lnTo>
                  <a:lnTo>
                    <a:pt x="225" y="26"/>
                  </a:lnTo>
                  <a:lnTo>
                    <a:pt x="218" y="28"/>
                  </a:lnTo>
                  <a:lnTo>
                    <a:pt x="212" y="30"/>
                  </a:lnTo>
                  <a:lnTo>
                    <a:pt x="203" y="33"/>
                  </a:lnTo>
                  <a:lnTo>
                    <a:pt x="195" y="36"/>
                  </a:lnTo>
                  <a:lnTo>
                    <a:pt x="186" y="38"/>
                  </a:lnTo>
                  <a:lnTo>
                    <a:pt x="177" y="40"/>
                  </a:lnTo>
                  <a:lnTo>
                    <a:pt x="167" y="43"/>
                  </a:lnTo>
                  <a:lnTo>
                    <a:pt x="156" y="45"/>
                  </a:lnTo>
                  <a:lnTo>
                    <a:pt x="145" y="47"/>
                  </a:lnTo>
                  <a:lnTo>
                    <a:pt x="133" y="49"/>
                  </a:lnTo>
                  <a:lnTo>
                    <a:pt x="121" y="51"/>
                  </a:lnTo>
                  <a:lnTo>
                    <a:pt x="108" y="53"/>
                  </a:lnTo>
                  <a:lnTo>
                    <a:pt x="94" y="54"/>
                  </a:lnTo>
                  <a:lnTo>
                    <a:pt x="80" y="55"/>
                  </a:lnTo>
                  <a:lnTo>
                    <a:pt x="65" y="56"/>
                  </a:lnTo>
                  <a:lnTo>
                    <a:pt x="51" y="57"/>
                  </a:lnTo>
                  <a:lnTo>
                    <a:pt x="34" y="58"/>
                  </a:lnTo>
                  <a:lnTo>
                    <a:pt x="17" y="58"/>
                  </a:lnTo>
                  <a:lnTo>
                    <a:pt x="0" y="58"/>
                  </a:lnTo>
                  <a:lnTo>
                    <a:pt x="0" y="67"/>
                  </a:lnTo>
                  <a:lnTo>
                    <a:pt x="17" y="67"/>
                  </a:lnTo>
                  <a:lnTo>
                    <a:pt x="34" y="67"/>
                  </a:lnTo>
                  <a:lnTo>
                    <a:pt x="51" y="66"/>
                  </a:lnTo>
                  <a:lnTo>
                    <a:pt x="66" y="65"/>
                  </a:lnTo>
                  <a:lnTo>
                    <a:pt x="81" y="64"/>
                  </a:lnTo>
                  <a:lnTo>
                    <a:pt x="95" y="63"/>
                  </a:lnTo>
                  <a:lnTo>
                    <a:pt x="109" y="62"/>
                  </a:lnTo>
                  <a:lnTo>
                    <a:pt x="122" y="59"/>
                  </a:lnTo>
                  <a:lnTo>
                    <a:pt x="135" y="58"/>
                  </a:lnTo>
                  <a:lnTo>
                    <a:pt x="147" y="56"/>
                  </a:lnTo>
                  <a:lnTo>
                    <a:pt x="158" y="54"/>
                  </a:lnTo>
                  <a:lnTo>
                    <a:pt x="168" y="52"/>
                  </a:lnTo>
                  <a:lnTo>
                    <a:pt x="178" y="49"/>
                  </a:lnTo>
                  <a:lnTo>
                    <a:pt x="188" y="47"/>
                  </a:lnTo>
                  <a:lnTo>
                    <a:pt x="197" y="44"/>
                  </a:lnTo>
                  <a:lnTo>
                    <a:pt x="206" y="42"/>
                  </a:lnTo>
                  <a:lnTo>
                    <a:pt x="214" y="39"/>
                  </a:lnTo>
                  <a:lnTo>
                    <a:pt x="222" y="37"/>
                  </a:lnTo>
                  <a:lnTo>
                    <a:pt x="229" y="34"/>
                  </a:lnTo>
                  <a:lnTo>
                    <a:pt x="235" y="31"/>
                  </a:lnTo>
                  <a:lnTo>
                    <a:pt x="242" y="29"/>
                  </a:lnTo>
                  <a:lnTo>
                    <a:pt x="248" y="26"/>
                  </a:lnTo>
                  <a:lnTo>
                    <a:pt x="252" y="24"/>
                  </a:lnTo>
                  <a:lnTo>
                    <a:pt x="256" y="21"/>
                  </a:lnTo>
                  <a:lnTo>
                    <a:pt x="261" y="19"/>
                  </a:lnTo>
                  <a:lnTo>
                    <a:pt x="265" y="17"/>
                  </a:lnTo>
                  <a:lnTo>
                    <a:pt x="269" y="15"/>
                  </a:lnTo>
                  <a:lnTo>
                    <a:pt x="272" y="14"/>
                  </a:lnTo>
                  <a:lnTo>
                    <a:pt x="274" y="11"/>
                  </a:lnTo>
                  <a:lnTo>
                    <a:pt x="277" y="10"/>
                  </a:lnTo>
                  <a:lnTo>
                    <a:pt x="279" y="8"/>
                  </a:lnTo>
                  <a:lnTo>
                    <a:pt x="280" y="7"/>
                  </a:lnTo>
                  <a:lnTo>
                    <a:pt x="274" y="0"/>
                  </a:lnTo>
                </a:path>
              </a:pathLst>
            </a:custGeom>
            <a:solidFill>
              <a:srgbClr val="916B5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8" name="Freeform 70"/>
            <p:cNvSpPr>
              <a:spLocks/>
            </p:cNvSpPr>
            <p:nvPr/>
          </p:nvSpPr>
          <p:spPr bwMode="auto">
            <a:xfrm>
              <a:off x="4757" y="2734"/>
              <a:ext cx="17" cy="17"/>
            </a:xfrm>
            <a:custGeom>
              <a:avLst/>
              <a:gdLst>
                <a:gd name="T0" fmla="*/ 12 w 17"/>
                <a:gd name="T1" fmla="*/ 16 h 17"/>
                <a:gd name="T2" fmla="*/ 14 w 17"/>
                <a:gd name="T3" fmla="*/ 16 h 17"/>
                <a:gd name="T4" fmla="*/ 14 w 17"/>
                <a:gd name="T5" fmla="*/ 14 h 17"/>
                <a:gd name="T6" fmla="*/ 16 w 17"/>
                <a:gd name="T7" fmla="*/ 14 h 17"/>
                <a:gd name="T8" fmla="*/ 16 w 17"/>
                <a:gd name="T9" fmla="*/ 12 h 17"/>
                <a:gd name="T10" fmla="*/ 16 w 17"/>
                <a:gd name="T11" fmla="*/ 8 h 17"/>
                <a:gd name="T12" fmla="*/ 16 w 17"/>
                <a:gd name="T13" fmla="*/ 6 h 17"/>
                <a:gd name="T14" fmla="*/ 14 w 17"/>
                <a:gd name="T15" fmla="*/ 4 h 17"/>
                <a:gd name="T16" fmla="*/ 14 w 17"/>
                <a:gd name="T17" fmla="*/ 2 h 17"/>
                <a:gd name="T18" fmla="*/ 12 w 17"/>
                <a:gd name="T19" fmla="*/ 2 h 17"/>
                <a:gd name="T20" fmla="*/ 12 w 17"/>
                <a:gd name="T21" fmla="*/ 0 h 17"/>
                <a:gd name="T22" fmla="*/ 10 w 17"/>
                <a:gd name="T23" fmla="*/ 0 h 17"/>
                <a:gd name="T24" fmla="*/ 8 w 17"/>
                <a:gd name="T25" fmla="*/ 0 h 17"/>
                <a:gd name="T26" fmla="*/ 6 w 17"/>
                <a:gd name="T27" fmla="*/ 0 h 17"/>
                <a:gd name="T28" fmla="*/ 2 w 17"/>
                <a:gd name="T29" fmla="*/ 0 h 17"/>
                <a:gd name="T30" fmla="*/ 2 w 17"/>
                <a:gd name="T31" fmla="*/ 2 h 17"/>
                <a:gd name="T32" fmla="*/ 0 w 17"/>
                <a:gd name="T33" fmla="*/ 2 h 17"/>
                <a:gd name="T34" fmla="*/ 12 w 17"/>
                <a:gd name="T35"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7">
                  <a:moveTo>
                    <a:pt x="12" y="16"/>
                  </a:moveTo>
                  <a:lnTo>
                    <a:pt x="14" y="16"/>
                  </a:lnTo>
                  <a:lnTo>
                    <a:pt x="14" y="14"/>
                  </a:lnTo>
                  <a:lnTo>
                    <a:pt x="16" y="14"/>
                  </a:lnTo>
                  <a:lnTo>
                    <a:pt x="16" y="12"/>
                  </a:lnTo>
                  <a:lnTo>
                    <a:pt x="16" y="8"/>
                  </a:lnTo>
                  <a:lnTo>
                    <a:pt x="16" y="6"/>
                  </a:lnTo>
                  <a:lnTo>
                    <a:pt x="14" y="4"/>
                  </a:lnTo>
                  <a:lnTo>
                    <a:pt x="14" y="2"/>
                  </a:lnTo>
                  <a:lnTo>
                    <a:pt x="12" y="2"/>
                  </a:lnTo>
                  <a:lnTo>
                    <a:pt x="12" y="0"/>
                  </a:lnTo>
                  <a:lnTo>
                    <a:pt x="10" y="0"/>
                  </a:lnTo>
                  <a:lnTo>
                    <a:pt x="8" y="0"/>
                  </a:lnTo>
                  <a:lnTo>
                    <a:pt x="6" y="0"/>
                  </a:lnTo>
                  <a:lnTo>
                    <a:pt x="2" y="0"/>
                  </a:lnTo>
                  <a:lnTo>
                    <a:pt x="2" y="2"/>
                  </a:lnTo>
                  <a:lnTo>
                    <a:pt x="0" y="2"/>
                  </a:lnTo>
                  <a:lnTo>
                    <a:pt x="12" y="16"/>
                  </a:lnTo>
                </a:path>
              </a:pathLst>
            </a:custGeom>
            <a:solidFill>
              <a:srgbClr val="916B5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9" name="Freeform 71"/>
            <p:cNvSpPr>
              <a:spLocks/>
            </p:cNvSpPr>
            <p:nvPr/>
          </p:nvSpPr>
          <p:spPr bwMode="auto">
            <a:xfrm>
              <a:off x="4213" y="2732"/>
              <a:ext cx="17" cy="17"/>
            </a:xfrm>
            <a:custGeom>
              <a:avLst/>
              <a:gdLst>
                <a:gd name="T0" fmla="*/ 16 w 17"/>
                <a:gd name="T1" fmla="*/ 2 h 17"/>
                <a:gd name="T2" fmla="*/ 12 w 17"/>
                <a:gd name="T3" fmla="*/ 2 h 17"/>
                <a:gd name="T4" fmla="*/ 12 w 17"/>
                <a:gd name="T5" fmla="*/ 0 h 17"/>
                <a:gd name="T6" fmla="*/ 10 w 17"/>
                <a:gd name="T7" fmla="*/ 0 h 17"/>
                <a:gd name="T8" fmla="*/ 8 w 17"/>
                <a:gd name="T9" fmla="*/ 0 h 17"/>
                <a:gd name="T10" fmla="*/ 6 w 17"/>
                <a:gd name="T11" fmla="*/ 0 h 17"/>
                <a:gd name="T12" fmla="*/ 4 w 17"/>
                <a:gd name="T13" fmla="*/ 2 h 17"/>
                <a:gd name="T14" fmla="*/ 2 w 17"/>
                <a:gd name="T15" fmla="*/ 2 h 17"/>
                <a:gd name="T16" fmla="*/ 2 w 17"/>
                <a:gd name="T17" fmla="*/ 4 h 17"/>
                <a:gd name="T18" fmla="*/ 2 w 17"/>
                <a:gd name="T19" fmla="*/ 6 h 17"/>
                <a:gd name="T20" fmla="*/ 0 w 17"/>
                <a:gd name="T21" fmla="*/ 6 h 17"/>
                <a:gd name="T22" fmla="*/ 0 w 17"/>
                <a:gd name="T23" fmla="*/ 8 h 17"/>
                <a:gd name="T24" fmla="*/ 0 w 17"/>
                <a:gd name="T25" fmla="*/ 10 h 17"/>
                <a:gd name="T26" fmla="*/ 2 w 17"/>
                <a:gd name="T27" fmla="*/ 10 h 17"/>
                <a:gd name="T28" fmla="*/ 2 w 17"/>
                <a:gd name="T29" fmla="*/ 12 h 17"/>
                <a:gd name="T30" fmla="*/ 2 w 17"/>
                <a:gd name="T31" fmla="*/ 16 h 17"/>
                <a:gd name="T32" fmla="*/ 4 w 17"/>
                <a:gd name="T33" fmla="*/ 16 h 17"/>
                <a:gd name="T34" fmla="*/ 16 w 17"/>
                <a:gd name="T3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7">
                  <a:moveTo>
                    <a:pt x="16" y="2"/>
                  </a:moveTo>
                  <a:lnTo>
                    <a:pt x="12" y="2"/>
                  </a:lnTo>
                  <a:lnTo>
                    <a:pt x="12" y="0"/>
                  </a:lnTo>
                  <a:lnTo>
                    <a:pt x="10" y="0"/>
                  </a:lnTo>
                  <a:lnTo>
                    <a:pt x="8" y="0"/>
                  </a:lnTo>
                  <a:lnTo>
                    <a:pt x="6" y="0"/>
                  </a:lnTo>
                  <a:lnTo>
                    <a:pt x="4" y="2"/>
                  </a:lnTo>
                  <a:lnTo>
                    <a:pt x="2" y="2"/>
                  </a:lnTo>
                  <a:lnTo>
                    <a:pt x="2" y="4"/>
                  </a:lnTo>
                  <a:lnTo>
                    <a:pt x="2" y="6"/>
                  </a:lnTo>
                  <a:lnTo>
                    <a:pt x="0" y="6"/>
                  </a:lnTo>
                  <a:lnTo>
                    <a:pt x="0" y="8"/>
                  </a:lnTo>
                  <a:lnTo>
                    <a:pt x="0" y="10"/>
                  </a:lnTo>
                  <a:lnTo>
                    <a:pt x="2" y="10"/>
                  </a:lnTo>
                  <a:lnTo>
                    <a:pt x="2" y="12"/>
                  </a:lnTo>
                  <a:lnTo>
                    <a:pt x="2" y="16"/>
                  </a:lnTo>
                  <a:lnTo>
                    <a:pt x="4" y="16"/>
                  </a:lnTo>
                  <a:lnTo>
                    <a:pt x="16" y="2"/>
                  </a:lnTo>
                </a:path>
              </a:pathLst>
            </a:custGeom>
            <a:solidFill>
              <a:srgbClr val="87614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0" name="Freeform 72"/>
            <p:cNvSpPr>
              <a:spLocks/>
            </p:cNvSpPr>
            <p:nvPr/>
          </p:nvSpPr>
          <p:spPr bwMode="auto">
            <a:xfrm>
              <a:off x="4215" y="2733"/>
              <a:ext cx="268" cy="68"/>
            </a:xfrm>
            <a:custGeom>
              <a:avLst/>
              <a:gdLst>
                <a:gd name="T0" fmla="*/ 258 w 268"/>
                <a:gd name="T1" fmla="*/ 58 h 68"/>
                <a:gd name="T2" fmla="*/ 239 w 268"/>
                <a:gd name="T3" fmla="*/ 58 h 68"/>
                <a:gd name="T4" fmla="*/ 220 w 268"/>
                <a:gd name="T5" fmla="*/ 57 h 68"/>
                <a:gd name="T6" fmla="*/ 201 w 268"/>
                <a:gd name="T7" fmla="*/ 56 h 68"/>
                <a:gd name="T8" fmla="*/ 183 w 268"/>
                <a:gd name="T9" fmla="*/ 54 h 68"/>
                <a:gd name="T10" fmla="*/ 164 w 268"/>
                <a:gd name="T11" fmla="*/ 53 h 68"/>
                <a:gd name="T12" fmla="*/ 146 w 268"/>
                <a:gd name="T13" fmla="*/ 49 h 68"/>
                <a:gd name="T14" fmla="*/ 129 w 268"/>
                <a:gd name="T15" fmla="*/ 47 h 68"/>
                <a:gd name="T16" fmla="*/ 112 w 268"/>
                <a:gd name="T17" fmla="*/ 44 h 68"/>
                <a:gd name="T18" fmla="*/ 95 w 268"/>
                <a:gd name="T19" fmla="*/ 39 h 68"/>
                <a:gd name="T20" fmla="*/ 79 w 268"/>
                <a:gd name="T21" fmla="*/ 35 h 68"/>
                <a:gd name="T22" fmla="*/ 64 w 268"/>
                <a:gd name="T23" fmla="*/ 30 h 68"/>
                <a:gd name="T24" fmla="*/ 49 w 268"/>
                <a:gd name="T25" fmla="*/ 25 h 68"/>
                <a:gd name="T26" fmla="*/ 36 w 268"/>
                <a:gd name="T27" fmla="*/ 18 h 68"/>
                <a:gd name="T28" fmla="*/ 22 w 268"/>
                <a:gd name="T29" fmla="*/ 11 h 68"/>
                <a:gd name="T30" fmla="*/ 11 w 268"/>
                <a:gd name="T31" fmla="*/ 3 h 68"/>
                <a:gd name="T32" fmla="*/ 0 w 268"/>
                <a:gd name="T33" fmla="*/ 7 h 68"/>
                <a:gd name="T34" fmla="*/ 12 w 268"/>
                <a:gd name="T35" fmla="*/ 16 h 68"/>
                <a:gd name="T36" fmla="*/ 25 w 268"/>
                <a:gd name="T37" fmla="*/ 22 h 68"/>
                <a:gd name="T38" fmla="*/ 39 w 268"/>
                <a:gd name="T39" fmla="*/ 29 h 68"/>
                <a:gd name="T40" fmla="*/ 54 w 268"/>
                <a:gd name="T41" fmla="*/ 36 h 68"/>
                <a:gd name="T42" fmla="*/ 68 w 268"/>
                <a:gd name="T43" fmla="*/ 41 h 68"/>
                <a:gd name="T44" fmla="*/ 85 w 268"/>
                <a:gd name="T45" fmla="*/ 46 h 68"/>
                <a:gd name="T46" fmla="*/ 102 w 268"/>
                <a:gd name="T47" fmla="*/ 50 h 68"/>
                <a:gd name="T48" fmla="*/ 119 w 268"/>
                <a:gd name="T49" fmla="*/ 54 h 68"/>
                <a:gd name="T50" fmla="*/ 136 w 268"/>
                <a:gd name="T51" fmla="*/ 57 h 68"/>
                <a:gd name="T52" fmla="*/ 154 w 268"/>
                <a:gd name="T53" fmla="*/ 60 h 68"/>
                <a:gd name="T54" fmla="*/ 173 w 268"/>
                <a:gd name="T55" fmla="*/ 63 h 68"/>
                <a:gd name="T56" fmla="*/ 191 w 268"/>
                <a:gd name="T57" fmla="*/ 64 h 68"/>
                <a:gd name="T58" fmla="*/ 210 w 268"/>
                <a:gd name="T59" fmla="*/ 65 h 68"/>
                <a:gd name="T60" fmla="*/ 229 w 268"/>
                <a:gd name="T61" fmla="*/ 66 h 68"/>
                <a:gd name="T62" fmla="*/ 248 w 268"/>
                <a:gd name="T63" fmla="*/ 67 h 68"/>
                <a:gd name="T64" fmla="*/ 267 w 268"/>
                <a:gd name="T65" fmla="*/ 6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8" h="68">
                  <a:moveTo>
                    <a:pt x="267" y="58"/>
                  </a:moveTo>
                  <a:lnTo>
                    <a:pt x="258" y="58"/>
                  </a:lnTo>
                  <a:lnTo>
                    <a:pt x="248" y="58"/>
                  </a:lnTo>
                  <a:lnTo>
                    <a:pt x="239" y="58"/>
                  </a:lnTo>
                  <a:lnTo>
                    <a:pt x="230" y="57"/>
                  </a:lnTo>
                  <a:lnTo>
                    <a:pt x="220" y="57"/>
                  </a:lnTo>
                  <a:lnTo>
                    <a:pt x="211" y="56"/>
                  </a:lnTo>
                  <a:lnTo>
                    <a:pt x="201" y="56"/>
                  </a:lnTo>
                  <a:lnTo>
                    <a:pt x="192" y="55"/>
                  </a:lnTo>
                  <a:lnTo>
                    <a:pt x="183" y="54"/>
                  </a:lnTo>
                  <a:lnTo>
                    <a:pt x="173" y="54"/>
                  </a:lnTo>
                  <a:lnTo>
                    <a:pt x="164" y="53"/>
                  </a:lnTo>
                  <a:lnTo>
                    <a:pt x="155" y="51"/>
                  </a:lnTo>
                  <a:lnTo>
                    <a:pt x="146" y="49"/>
                  </a:lnTo>
                  <a:lnTo>
                    <a:pt x="138" y="48"/>
                  </a:lnTo>
                  <a:lnTo>
                    <a:pt x="129" y="47"/>
                  </a:lnTo>
                  <a:lnTo>
                    <a:pt x="121" y="45"/>
                  </a:lnTo>
                  <a:lnTo>
                    <a:pt x="112" y="44"/>
                  </a:lnTo>
                  <a:lnTo>
                    <a:pt x="103" y="41"/>
                  </a:lnTo>
                  <a:lnTo>
                    <a:pt x="95" y="39"/>
                  </a:lnTo>
                  <a:lnTo>
                    <a:pt x="87" y="37"/>
                  </a:lnTo>
                  <a:lnTo>
                    <a:pt x="79" y="35"/>
                  </a:lnTo>
                  <a:lnTo>
                    <a:pt x="72" y="32"/>
                  </a:lnTo>
                  <a:lnTo>
                    <a:pt x="64" y="30"/>
                  </a:lnTo>
                  <a:lnTo>
                    <a:pt x="57" y="27"/>
                  </a:lnTo>
                  <a:lnTo>
                    <a:pt x="49" y="25"/>
                  </a:lnTo>
                  <a:lnTo>
                    <a:pt x="42" y="21"/>
                  </a:lnTo>
                  <a:lnTo>
                    <a:pt x="36" y="18"/>
                  </a:lnTo>
                  <a:lnTo>
                    <a:pt x="29" y="14"/>
                  </a:lnTo>
                  <a:lnTo>
                    <a:pt x="22" y="11"/>
                  </a:lnTo>
                  <a:lnTo>
                    <a:pt x="17" y="8"/>
                  </a:lnTo>
                  <a:lnTo>
                    <a:pt x="11" y="3"/>
                  </a:lnTo>
                  <a:lnTo>
                    <a:pt x="6" y="0"/>
                  </a:lnTo>
                  <a:lnTo>
                    <a:pt x="0" y="7"/>
                  </a:lnTo>
                  <a:lnTo>
                    <a:pt x="6" y="11"/>
                  </a:lnTo>
                  <a:lnTo>
                    <a:pt x="12" y="16"/>
                  </a:lnTo>
                  <a:lnTo>
                    <a:pt x="18" y="19"/>
                  </a:lnTo>
                  <a:lnTo>
                    <a:pt x="25" y="22"/>
                  </a:lnTo>
                  <a:lnTo>
                    <a:pt x="31" y="26"/>
                  </a:lnTo>
                  <a:lnTo>
                    <a:pt x="39" y="29"/>
                  </a:lnTo>
                  <a:lnTo>
                    <a:pt x="46" y="32"/>
                  </a:lnTo>
                  <a:lnTo>
                    <a:pt x="54" y="36"/>
                  </a:lnTo>
                  <a:lnTo>
                    <a:pt x="60" y="38"/>
                  </a:lnTo>
                  <a:lnTo>
                    <a:pt x="68" y="41"/>
                  </a:lnTo>
                  <a:lnTo>
                    <a:pt x="76" y="44"/>
                  </a:lnTo>
                  <a:lnTo>
                    <a:pt x="85" y="46"/>
                  </a:lnTo>
                  <a:lnTo>
                    <a:pt x="93" y="48"/>
                  </a:lnTo>
                  <a:lnTo>
                    <a:pt x="102" y="50"/>
                  </a:lnTo>
                  <a:lnTo>
                    <a:pt x="110" y="53"/>
                  </a:lnTo>
                  <a:lnTo>
                    <a:pt x="119" y="54"/>
                  </a:lnTo>
                  <a:lnTo>
                    <a:pt x="127" y="56"/>
                  </a:lnTo>
                  <a:lnTo>
                    <a:pt x="136" y="57"/>
                  </a:lnTo>
                  <a:lnTo>
                    <a:pt x="145" y="58"/>
                  </a:lnTo>
                  <a:lnTo>
                    <a:pt x="154" y="60"/>
                  </a:lnTo>
                  <a:lnTo>
                    <a:pt x="163" y="61"/>
                  </a:lnTo>
                  <a:lnTo>
                    <a:pt x="173" y="63"/>
                  </a:lnTo>
                  <a:lnTo>
                    <a:pt x="182" y="64"/>
                  </a:lnTo>
                  <a:lnTo>
                    <a:pt x="191" y="64"/>
                  </a:lnTo>
                  <a:lnTo>
                    <a:pt x="201" y="65"/>
                  </a:lnTo>
                  <a:lnTo>
                    <a:pt x="210" y="65"/>
                  </a:lnTo>
                  <a:lnTo>
                    <a:pt x="220" y="66"/>
                  </a:lnTo>
                  <a:lnTo>
                    <a:pt x="229" y="66"/>
                  </a:lnTo>
                  <a:lnTo>
                    <a:pt x="239" y="67"/>
                  </a:lnTo>
                  <a:lnTo>
                    <a:pt x="248" y="67"/>
                  </a:lnTo>
                  <a:lnTo>
                    <a:pt x="258" y="67"/>
                  </a:lnTo>
                  <a:lnTo>
                    <a:pt x="267" y="67"/>
                  </a:lnTo>
                  <a:lnTo>
                    <a:pt x="267" y="58"/>
                  </a:lnTo>
                </a:path>
              </a:pathLst>
            </a:custGeom>
            <a:solidFill>
              <a:srgbClr val="87614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1" name="Freeform 73"/>
            <p:cNvSpPr>
              <a:spLocks/>
            </p:cNvSpPr>
            <p:nvPr/>
          </p:nvSpPr>
          <p:spPr bwMode="auto">
            <a:xfrm>
              <a:off x="4482" y="2733"/>
              <a:ext cx="280" cy="68"/>
            </a:xfrm>
            <a:custGeom>
              <a:avLst/>
              <a:gdLst>
                <a:gd name="T0" fmla="*/ 272 w 280"/>
                <a:gd name="T1" fmla="*/ 1 h 68"/>
                <a:gd name="T2" fmla="*/ 269 w 280"/>
                <a:gd name="T3" fmla="*/ 4 h 68"/>
                <a:gd name="T4" fmla="*/ 263 w 280"/>
                <a:gd name="T5" fmla="*/ 8 h 68"/>
                <a:gd name="T6" fmla="*/ 256 w 280"/>
                <a:gd name="T7" fmla="*/ 11 h 68"/>
                <a:gd name="T8" fmla="*/ 247 w 280"/>
                <a:gd name="T9" fmla="*/ 16 h 68"/>
                <a:gd name="T10" fmla="*/ 237 w 280"/>
                <a:gd name="T11" fmla="*/ 20 h 68"/>
                <a:gd name="T12" fmla="*/ 225 w 280"/>
                <a:gd name="T13" fmla="*/ 26 h 68"/>
                <a:gd name="T14" fmla="*/ 210 w 280"/>
                <a:gd name="T15" fmla="*/ 30 h 68"/>
                <a:gd name="T16" fmla="*/ 195 w 280"/>
                <a:gd name="T17" fmla="*/ 36 h 68"/>
                <a:gd name="T18" fmla="*/ 177 w 280"/>
                <a:gd name="T19" fmla="*/ 40 h 68"/>
                <a:gd name="T20" fmla="*/ 156 w 280"/>
                <a:gd name="T21" fmla="*/ 45 h 68"/>
                <a:gd name="T22" fmla="*/ 133 w 280"/>
                <a:gd name="T23" fmla="*/ 48 h 68"/>
                <a:gd name="T24" fmla="*/ 109 w 280"/>
                <a:gd name="T25" fmla="*/ 53 h 68"/>
                <a:gd name="T26" fmla="*/ 81 w 280"/>
                <a:gd name="T27" fmla="*/ 55 h 68"/>
                <a:gd name="T28" fmla="*/ 51 w 280"/>
                <a:gd name="T29" fmla="*/ 57 h 68"/>
                <a:gd name="T30" fmla="*/ 18 w 280"/>
                <a:gd name="T31" fmla="*/ 58 h 68"/>
                <a:gd name="T32" fmla="*/ 0 w 280"/>
                <a:gd name="T33" fmla="*/ 67 h 68"/>
                <a:gd name="T34" fmla="*/ 35 w 280"/>
                <a:gd name="T35" fmla="*/ 67 h 68"/>
                <a:gd name="T36" fmla="*/ 66 w 280"/>
                <a:gd name="T37" fmla="*/ 65 h 68"/>
                <a:gd name="T38" fmla="*/ 95 w 280"/>
                <a:gd name="T39" fmla="*/ 63 h 68"/>
                <a:gd name="T40" fmla="*/ 122 w 280"/>
                <a:gd name="T41" fmla="*/ 59 h 68"/>
                <a:gd name="T42" fmla="*/ 147 w 280"/>
                <a:gd name="T43" fmla="*/ 56 h 68"/>
                <a:gd name="T44" fmla="*/ 168 w 280"/>
                <a:gd name="T45" fmla="*/ 51 h 68"/>
                <a:gd name="T46" fmla="*/ 188 w 280"/>
                <a:gd name="T47" fmla="*/ 47 h 68"/>
                <a:gd name="T48" fmla="*/ 206 w 280"/>
                <a:gd name="T49" fmla="*/ 41 h 68"/>
                <a:gd name="T50" fmla="*/ 222 w 280"/>
                <a:gd name="T51" fmla="*/ 37 h 68"/>
                <a:gd name="T52" fmla="*/ 235 w 280"/>
                <a:gd name="T53" fmla="*/ 31 h 68"/>
                <a:gd name="T54" fmla="*/ 246 w 280"/>
                <a:gd name="T55" fmla="*/ 27 h 68"/>
                <a:gd name="T56" fmla="*/ 256 w 280"/>
                <a:gd name="T57" fmla="*/ 21 h 68"/>
                <a:gd name="T58" fmla="*/ 264 w 280"/>
                <a:gd name="T59" fmla="*/ 17 h 68"/>
                <a:gd name="T60" fmla="*/ 271 w 280"/>
                <a:gd name="T61" fmla="*/ 13 h 68"/>
                <a:gd name="T62" fmla="*/ 275 w 280"/>
                <a:gd name="T63" fmla="*/ 10 h 68"/>
                <a:gd name="T64" fmla="*/ 279 w 280"/>
                <a:gd name="T65" fmla="*/ 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0" h="68">
                  <a:moveTo>
                    <a:pt x="274" y="0"/>
                  </a:moveTo>
                  <a:lnTo>
                    <a:pt x="272" y="1"/>
                  </a:lnTo>
                  <a:lnTo>
                    <a:pt x="271" y="2"/>
                  </a:lnTo>
                  <a:lnTo>
                    <a:pt x="269" y="4"/>
                  </a:lnTo>
                  <a:lnTo>
                    <a:pt x="266" y="5"/>
                  </a:lnTo>
                  <a:lnTo>
                    <a:pt x="263" y="8"/>
                  </a:lnTo>
                  <a:lnTo>
                    <a:pt x="260" y="9"/>
                  </a:lnTo>
                  <a:lnTo>
                    <a:pt x="256" y="11"/>
                  </a:lnTo>
                  <a:lnTo>
                    <a:pt x="252" y="13"/>
                  </a:lnTo>
                  <a:lnTo>
                    <a:pt x="247" y="16"/>
                  </a:lnTo>
                  <a:lnTo>
                    <a:pt x="243" y="18"/>
                  </a:lnTo>
                  <a:lnTo>
                    <a:pt x="237" y="20"/>
                  </a:lnTo>
                  <a:lnTo>
                    <a:pt x="232" y="23"/>
                  </a:lnTo>
                  <a:lnTo>
                    <a:pt x="225" y="26"/>
                  </a:lnTo>
                  <a:lnTo>
                    <a:pt x="218" y="28"/>
                  </a:lnTo>
                  <a:lnTo>
                    <a:pt x="210" y="30"/>
                  </a:lnTo>
                  <a:lnTo>
                    <a:pt x="203" y="32"/>
                  </a:lnTo>
                  <a:lnTo>
                    <a:pt x="195" y="36"/>
                  </a:lnTo>
                  <a:lnTo>
                    <a:pt x="186" y="38"/>
                  </a:lnTo>
                  <a:lnTo>
                    <a:pt x="177" y="40"/>
                  </a:lnTo>
                  <a:lnTo>
                    <a:pt x="167" y="42"/>
                  </a:lnTo>
                  <a:lnTo>
                    <a:pt x="156" y="45"/>
                  </a:lnTo>
                  <a:lnTo>
                    <a:pt x="145" y="47"/>
                  </a:lnTo>
                  <a:lnTo>
                    <a:pt x="133" y="48"/>
                  </a:lnTo>
                  <a:lnTo>
                    <a:pt x="121" y="50"/>
                  </a:lnTo>
                  <a:lnTo>
                    <a:pt x="109" y="53"/>
                  </a:lnTo>
                  <a:lnTo>
                    <a:pt x="95" y="54"/>
                  </a:lnTo>
                  <a:lnTo>
                    <a:pt x="81" y="55"/>
                  </a:lnTo>
                  <a:lnTo>
                    <a:pt x="66" y="56"/>
                  </a:lnTo>
                  <a:lnTo>
                    <a:pt x="51" y="57"/>
                  </a:lnTo>
                  <a:lnTo>
                    <a:pt x="35" y="57"/>
                  </a:lnTo>
                  <a:lnTo>
                    <a:pt x="18" y="58"/>
                  </a:lnTo>
                  <a:lnTo>
                    <a:pt x="0" y="58"/>
                  </a:lnTo>
                  <a:lnTo>
                    <a:pt x="0" y="67"/>
                  </a:lnTo>
                  <a:lnTo>
                    <a:pt x="18" y="67"/>
                  </a:lnTo>
                  <a:lnTo>
                    <a:pt x="35" y="67"/>
                  </a:lnTo>
                  <a:lnTo>
                    <a:pt x="52" y="66"/>
                  </a:lnTo>
                  <a:lnTo>
                    <a:pt x="66" y="65"/>
                  </a:lnTo>
                  <a:lnTo>
                    <a:pt x="82" y="64"/>
                  </a:lnTo>
                  <a:lnTo>
                    <a:pt x="95" y="63"/>
                  </a:lnTo>
                  <a:lnTo>
                    <a:pt x="110" y="61"/>
                  </a:lnTo>
                  <a:lnTo>
                    <a:pt x="122" y="59"/>
                  </a:lnTo>
                  <a:lnTo>
                    <a:pt x="134" y="57"/>
                  </a:lnTo>
                  <a:lnTo>
                    <a:pt x="147" y="56"/>
                  </a:lnTo>
                  <a:lnTo>
                    <a:pt x="158" y="54"/>
                  </a:lnTo>
                  <a:lnTo>
                    <a:pt x="168" y="51"/>
                  </a:lnTo>
                  <a:lnTo>
                    <a:pt x="178" y="49"/>
                  </a:lnTo>
                  <a:lnTo>
                    <a:pt x="188" y="47"/>
                  </a:lnTo>
                  <a:lnTo>
                    <a:pt x="197" y="44"/>
                  </a:lnTo>
                  <a:lnTo>
                    <a:pt x="206" y="41"/>
                  </a:lnTo>
                  <a:lnTo>
                    <a:pt x="214" y="39"/>
                  </a:lnTo>
                  <a:lnTo>
                    <a:pt x="222" y="37"/>
                  </a:lnTo>
                  <a:lnTo>
                    <a:pt x="228" y="33"/>
                  </a:lnTo>
                  <a:lnTo>
                    <a:pt x="235" y="31"/>
                  </a:lnTo>
                  <a:lnTo>
                    <a:pt x="241" y="29"/>
                  </a:lnTo>
                  <a:lnTo>
                    <a:pt x="246" y="27"/>
                  </a:lnTo>
                  <a:lnTo>
                    <a:pt x="252" y="23"/>
                  </a:lnTo>
                  <a:lnTo>
                    <a:pt x="256" y="21"/>
                  </a:lnTo>
                  <a:lnTo>
                    <a:pt x="261" y="19"/>
                  </a:lnTo>
                  <a:lnTo>
                    <a:pt x="264" y="17"/>
                  </a:lnTo>
                  <a:lnTo>
                    <a:pt x="268" y="16"/>
                  </a:lnTo>
                  <a:lnTo>
                    <a:pt x="271" y="13"/>
                  </a:lnTo>
                  <a:lnTo>
                    <a:pt x="273" y="11"/>
                  </a:lnTo>
                  <a:lnTo>
                    <a:pt x="275" y="10"/>
                  </a:lnTo>
                  <a:lnTo>
                    <a:pt x="278" y="9"/>
                  </a:lnTo>
                  <a:lnTo>
                    <a:pt x="279" y="8"/>
                  </a:lnTo>
                  <a:lnTo>
                    <a:pt x="274" y="0"/>
                  </a:lnTo>
                </a:path>
              </a:pathLst>
            </a:custGeom>
            <a:solidFill>
              <a:srgbClr val="87614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2" name="Freeform 74"/>
            <p:cNvSpPr>
              <a:spLocks/>
            </p:cNvSpPr>
            <p:nvPr/>
          </p:nvSpPr>
          <p:spPr bwMode="auto">
            <a:xfrm>
              <a:off x="4756" y="2732"/>
              <a:ext cx="17" cy="17"/>
            </a:xfrm>
            <a:custGeom>
              <a:avLst/>
              <a:gdLst>
                <a:gd name="T0" fmla="*/ 11 w 17"/>
                <a:gd name="T1" fmla="*/ 16 h 17"/>
                <a:gd name="T2" fmla="*/ 13 w 17"/>
                <a:gd name="T3" fmla="*/ 14 h 17"/>
                <a:gd name="T4" fmla="*/ 16 w 17"/>
                <a:gd name="T5" fmla="*/ 10 h 17"/>
                <a:gd name="T6" fmla="*/ 16 w 17"/>
                <a:gd name="T7" fmla="*/ 8 h 17"/>
                <a:gd name="T8" fmla="*/ 16 w 17"/>
                <a:gd name="T9" fmla="*/ 7 h 17"/>
                <a:gd name="T10" fmla="*/ 16 w 17"/>
                <a:gd name="T11" fmla="*/ 5 h 17"/>
                <a:gd name="T12" fmla="*/ 13 w 17"/>
                <a:gd name="T13" fmla="*/ 3 h 17"/>
                <a:gd name="T14" fmla="*/ 13 w 17"/>
                <a:gd name="T15" fmla="*/ 1 h 17"/>
                <a:gd name="T16" fmla="*/ 11 w 17"/>
                <a:gd name="T17" fmla="*/ 1 h 17"/>
                <a:gd name="T18" fmla="*/ 9 w 17"/>
                <a:gd name="T19" fmla="*/ 1 h 17"/>
                <a:gd name="T20" fmla="*/ 9 w 17"/>
                <a:gd name="T21" fmla="*/ 0 h 17"/>
                <a:gd name="T22" fmla="*/ 4 w 17"/>
                <a:gd name="T23" fmla="*/ 0 h 17"/>
                <a:gd name="T24" fmla="*/ 2 w 17"/>
                <a:gd name="T25" fmla="*/ 0 h 17"/>
                <a:gd name="T26" fmla="*/ 0 w 17"/>
                <a:gd name="T27" fmla="*/ 1 h 17"/>
                <a:gd name="T28" fmla="*/ 11 w 17"/>
                <a:gd name="T29"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7">
                  <a:moveTo>
                    <a:pt x="11" y="16"/>
                  </a:moveTo>
                  <a:lnTo>
                    <a:pt x="13" y="14"/>
                  </a:lnTo>
                  <a:lnTo>
                    <a:pt x="16" y="10"/>
                  </a:lnTo>
                  <a:lnTo>
                    <a:pt x="16" y="8"/>
                  </a:lnTo>
                  <a:lnTo>
                    <a:pt x="16" y="7"/>
                  </a:lnTo>
                  <a:lnTo>
                    <a:pt x="16" y="5"/>
                  </a:lnTo>
                  <a:lnTo>
                    <a:pt x="13" y="3"/>
                  </a:lnTo>
                  <a:lnTo>
                    <a:pt x="13" y="1"/>
                  </a:lnTo>
                  <a:lnTo>
                    <a:pt x="11" y="1"/>
                  </a:lnTo>
                  <a:lnTo>
                    <a:pt x="9" y="1"/>
                  </a:lnTo>
                  <a:lnTo>
                    <a:pt x="9" y="0"/>
                  </a:lnTo>
                  <a:lnTo>
                    <a:pt x="4" y="0"/>
                  </a:lnTo>
                  <a:lnTo>
                    <a:pt x="2" y="0"/>
                  </a:lnTo>
                  <a:lnTo>
                    <a:pt x="0" y="1"/>
                  </a:lnTo>
                  <a:lnTo>
                    <a:pt x="11" y="16"/>
                  </a:lnTo>
                </a:path>
              </a:pathLst>
            </a:custGeom>
            <a:solidFill>
              <a:srgbClr val="87614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3" name="Freeform 75"/>
            <p:cNvSpPr>
              <a:spLocks/>
            </p:cNvSpPr>
            <p:nvPr/>
          </p:nvSpPr>
          <p:spPr bwMode="auto">
            <a:xfrm>
              <a:off x="4753" y="2730"/>
              <a:ext cx="17" cy="17"/>
            </a:xfrm>
            <a:custGeom>
              <a:avLst/>
              <a:gdLst>
                <a:gd name="T0" fmla="*/ 10 w 17"/>
                <a:gd name="T1" fmla="*/ 16 h 17"/>
                <a:gd name="T2" fmla="*/ 14 w 17"/>
                <a:gd name="T3" fmla="*/ 14 h 17"/>
                <a:gd name="T4" fmla="*/ 16 w 17"/>
                <a:gd name="T5" fmla="*/ 12 h 17"/>
                <a:gd name="T6" fmla="*/ 16 w 17"/>
                <a:gd name="T7" fmla="*/ 10 h 17"/>
                <a:gd name="T8" fmla="*/ 16 w 17"/>
                <a:gd name="T9" fmla="*/ 8 h 17"/>
                <a:gd name="T10" fmla="*/ 16 w 17"/>
                <a:gd name="T11" fmla="*/ 6 h 17"/>
                <a:gd name="T12" fmla="*/ 14 w 17"/>
                <a:gd name="T13" fmla="*/ 6 h 17"/>
                <a:gd name="T14" fmla="*/ 14 w 17"/>
                <a:gd name="T15" fmla="*/ 4 h 17"/>
                <a:gd name="T16" fmla="*/ 10 w 17"/>
                <a:gd name="T17" fmla="*/ 2 h 17"/>
                <a:gd name="T18" fmla="*/ 8 w 17"/>
                <a:gd name="T19" fmla="*/ 2 h 17"/>
                <a:gd name="T20" fmla="*/ 8 w 17"/>
                <a:gd name="T21" fmla="*/ 0 h 17"/>
                <a:gd name="T22" fmla="*/ 6 w 17"/>
                <a:gd name="T23" fmla="*/ 0 h 17"/>
                <a:gd name="T24" fmla="*/ 4 w 17"/>
                <a:gd name="T25" fmla="*/ 0 h 17"/>
                <a:gd name="T26" fmla="*/ 4 w 17"/>
                <a:gd name="T27" fmla="*/ 2 h 17"/>
                <a:gd name="T28" fmla="*/ 2 w 17"/>
                <a:gd name="T29" fmla="*/ 2 h 17"/>
                <a:gd name="T30" fmla="*/ 0 w 17"/>
                <a:gd name="T31" fmla="*/ 2 h 17"/>
                <a:gd name="T32" fmla="*/ 10 w 17"/>
                <a:gd name="T33"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10" y="16"/>
                  </a:moveTo>
                  <a:lnTo>
                    <a:pt x="14" y="14"/>
                  </a:lnTo>
                  <a:lnTo>
                    <a:pt x="16" y="12"/>
                  </a:lnTo>
                  <a:lnTo>
                    <a:pt x="16" y="10"/>
                  </a:lnTo>
                  <a:lnTo>
                    <a:pt x="16" y="8"/>
                  </a:lnTo>
                  <a:lnTo>
                    <a:pt x="16" y="6"/>
                  </a:lnTo>
                  <a:lnTo>
                    <a:pt x="14" y="6"/>
                  </a:lnTo>
                  <a:lnTo>
                    <a:pt x="14" y="4"/>
                  </a:lnTo>
                  <a:lnTo>
                    <a:pt x="10" y="2"/>
                  </a:lnTo>
                  <a:lnTo>
                    <a:pt x="8" y="2"/>
                  </a:lnTo>
                  <a:lnTo>
                    <a:pt x="8" y="0"/>
                  </a:lnTo>
                  <a:lnTo>
                    <a:pt x="6" y="0"/>
                  </a:lnTo>
                  <a:lnTo>
                    <a:pt x="4" y="0"/>
                  </a:lnTo>
                  <a:lnTo>
                    <a:pt x="4" y="2"/>
                  </a:lnTo>
                  <a:lnTo>
                    <a:pt x="2" y="2"/>
                  </a:lnTo>
                  <a:lnTo>
                    <a:pt x="0" y="2"/>
                  </a:lnTo>
                  <a:lnTo>
                    <a:pt x="10" y="16"/>
                  </a:lnTo>
                </a:path>
              </a:pathLst>
            </a:custGeom>
            <a:solidFill>
              <a:srgbClr val="7F594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4" name="Freeform 76"/>
            <p:cNvSpPr>
              <a:spLocks/>
            </p:cNvSpPr>
            <p:nvPr/>
          </p:nvSpPr>
          <p:spPr bwMode="auto">
            <a:xfrm>
              <a:off x="4482" y="2731"/>
              <a:ext cx="277" cy="67"/>
            </a:xfrm>
            <a:custGeom>
              <a:avLst/>
              <a:gdLst>
                <a:gd name="T0" fmla="*/ 18 w 277"/>
                <a:gd name="T1" fmla="*/ 66 h 67"/>
                <a:gd name="T2" fmla="*/ 51 w 277"/>
                <a:gd name="T3" fmla="*/ 65 h 67"/>
                <a:gd name="T4" fmla="*/ 81 w 277"/>
                <a:gd name="T5" fmla="*/ 63 h 67"/>
                <a:gd name="T6" fmla="*/ 109 w 277"/>
                <a:gd name="T7" fmla="*/ 60 h 67"/>
                <a:gd name="T8" fmla="*/ 134 w 277"/>
                <a:gd name="T9" fmla="*/ 57 h 67"/>
                <a:gd name="T10" fmla="*/ 157 w 277"/>
                <a:gd name="T11" fmla="*/ 52 h 67"/>
                <a:gd name="T12" fmla="*/ 177 w 277"/>
                <a:gd name="T13" fmla="*/ 48 h 67"/>
                <a:gd name="T14" fmla="*/ 196 w 277"/>
                <a:gd name="T15" fmla="*/ 43 h 67"/>
                <a:gd name="T16" fmla="*/ 212 w 277"/>
                <a:gd name="T17" fmla="*/ 39 h 67"/>
                <a:gd name="T18" fmla="*/ 226 w 277"/>
                <a:gd name="T19" fmla="*/ 33 h 67"/>
                <a:gd name="T20" fmla="*/ 238 w 277"/>
                <a:gd name="T21" fmla="*/ 29 h 67"/>
                <a:gd name="T22" fmla="*/ 250 w 277"/>
                <a:gd name="T23" fmla="*/ 23 h 67"/>
                <a:gd name="T24" fmla="*/ 259 w 277"/>
                <a:gd name="T25" fmla="*/ 19 h 67"/>
                <a:gd name="T26" fmla="*/ 265 w 277"/>
                <a:gd name="T27" fmla="*/ 15 h 67"/>
                <a:gd name="T28" fmla="*/ 271 w 277"/>
                <a:gd name="T29" fmla="*/ 11 h 67"/>
                <a:gd name="T30" fmla="*/ 275 w 277"/>
                <a:gd name="T31" fmla="*/ 9 h 67"/>
                <a:gd name="T32" fmla="*/ 271 w 277"/>
                <a:gd name="T33" fmla="*/ 0 h 67"/>
                <a:gd name="T34" fmla="*/ 269 w 277"/>
                <a:gd name="T35" fmla="*/ 2 h 67"/>
                <a:gd name="T36" fmla="*/ 263 w 277"/>
                <a:gd name="T37" fmla="*/ 5 h 67"/>
                <a:gd name="T38" fmla="*/ 257 w 277"/>
                <a:gd name="T39" fmla="*/ 9 h 67"/>
                <a:gd name="T40" fmla="*/ 250 w 277"/>
                <a:gd name="T41" fmla="*/ 13 h 67"/>
                <a:gd name="T42" fmla="*/ 241 w 277"/>
                <a:gd name="T43" fmla="*/ 18 h 67"/>
                <a:gd name="T44" fmla="*/ 230 w 277"/>
                <a:gd name="T45" fmla="*/ 22 h 67"/>
                <a:gd name="T46" fmla="*/ 216 w 277"/>
                <a:gd name="T47" fmla="*/ 28 h 67"/>
                <a:gd name="T48" fmla="*/ 202 w 277"/>
                <a:gd name="T49" fmla="*/ 32 h 67"/>
                <a:gd name="T50" fmla="*/ 185 w 277"/>
                <a:gd name="T51" fmla="*/ 38 h 67"/>
                <a:gd name="T52" fmla="*/ 166 w 277"/>
                <a:gd name="T53" fmla="*/ 42 h 67"/>
                <a:gd name="T54" fmla="*/ 145 w 277"/>
                <a:gd name="T55" fmla="*/ 46 h 67"/>
                <a:gd name="T56" fmla="*/ 120 w 277"/>
                <a:gd name="T57" fmla="*/ 50 h 67"/>
                <a:gd name="T58" fmla="*/ 94 w 277"/>
                <a:gd name="T59" fmla="*/ 52 h 67"/>
                <a:gd name="T60" fmla="*/ 65 w 277"/>
                <a:gd name="T61" fmla="*/ 55 h 67"/>
                <a:gd name="T62" fmla="*/ 34 w 277"/>
                <a:gd name="T63" fmla="*/ 57 h 67"/>
                <a:gd name="T64" fmla="*/ 0 w 277"/>
                <a:gd name="T65" fmla="*/ 5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7" h="67">
                  <a:moveTo>
                    <a:pt x="0" y="66"/>
                  </a:moveTo>
                  <a:lnTo>
                    <a:pt x="18" y="66"/>
                  </a:lnTo>
                  <a:lnTo>
                    <a:pt x="35" y="66"/>
                  </a:lnTo>
                  <a:lnTo>
                    <a:pt x="51" y="65"/>
                  </a:lnTo>
                  <a:lnTo>
                    <a:pt x="66" y="65"/>
                  </a:lnTo>
                  <a:lnTo>
                    <a:pt x="81" y="63"/>
                  </a:lnTo>
                  <a:lnTo>
                    <a:pt x="95" y="61"/>
                  </a:lnTo>
                  <a:lnTo>
                    <a:pt x="109" y="60"/>
                  </a:lnTo>
                  <a:lnTo>
                    <a:pt x="122" y="59"/>
                  </a:lnTo>
                  <a:lnTo>
                    <a:pt x="134" y="57"/>
                  </a:lnTo>
                  <a:lnTo>
                    <a:pt x="146" y="55"/>
                  </a:lnTo>
                  <a:lnTo>
                    <a:pt x="157" y="52"/>
                  </a:lnTo>
                  <a:lnTo>
                    <a:pt x="167" y="50"/>
                  </a:lnTo>
                  <a:lnTo>
                    <a:pt x="177" y="48"/>
                  </a:lnTo>
                  <a:lnTo>
                    <a:pt x="187" y="46"/>
                  </a:lnTo>
                  <a:lnTo>
                    <a:pt x="196" y="43"/>
                  </a:lnTo>
                  <a:lnTo>
                    <a:pt x="204" y="41"/>
                  </a:lnTo>
                  <a:lnTo>
                    <a:pt x="212" y="39"/>
                  </a:lnTo>
                  <a:lnTo>
                    <a:pt x="219" y="35"/>
                  </a:lnTo>
                  <a:lnTo>
                    <a:pt x="226" y="33"/>
                  </a:lnTo>
                  <a:lnTo>
                    <a:pt x="233" y="31"/>
                  </a:lnTo>
                  <a:lnTo>
                    <a:pt x="238" y="29"/>
                  </a:lnTo>
                  <a:lnTo>
                    <a:pt x="244" y="27"/>
                  </a:lnTo>
                  <a:lnTo>
                    <a:pt x="250" y="23"/>
                  </a:lnTo>
                  <a:lnTo>
                    <a:pt x="254" y="21"/>
                  </a:lnTo>
                  <a:lnTo>
                    <a:pt x="259" y="19"/>
                  </a:lnTo>
                  <a:lnTo>
                    <a:pt x="262" y="16"/>
                  </a:lnTo>
                  <a:lnTo>
                    <a:pt x="265" y="15"/>
                  </a:lnTo>
                  <a:lnTo>
                    <a:pt x="269" y="13"/>
                  </a:lnTo>
                  <a:lnTo>
                    <a:pt x="271" y="11"/>
                  </a:lnTo>
                  <a:lnTo>
                    <a:pt x="273" y="10"/>
                  </a:lnTo>
                  <a:lnTo>
                    <a:pt x="275" y="9"/>
                  </a:lnTo>
                  <a:lnTo>
                    <a:pt x="276" y="7"/>
                  </a:lnTo>
                  <a:lnTo>
                    <a:pt x="271" y="0"/>
                  </a:lnTo>
                  <a:lnTo>
                    <a:pt x="270" y="1"/>
                  </a:lnTo>
                  <a:lnTo>
                    <a:pt x="269" y="2"/>
                  </a:lnTo>
                  <a:lnTo>
                    <a:pt x="266" y="4"/>
                  </a:lnTo>
                  <a:lnTo>
                    <a:pt x="263" y="5"/>
                  </a:lnTo>
                  <a:lnTo>
                    <a:pt x="261" y="7"/>
                  </a:lnTo>
                  <a:lnTo>
                    <a:pt x="257" y="9"/>
                  </a:lnTo>
                  <a:lnTo>
                    <a:pt x="254" y="11"/>
                  </a:lnTo>
                  <a:lnTo>
                    <a:pt x="250" y="13"/>
                  </a:lnTo>
                  <a:lnTo>
                    <a:pt x="245" y="15"/>
                  </a:lnTo>
                  <a:lnTo>
                    <a:pt x="241" y="18"/>
                  </a:lnTo>
                  <a:lnTo>
                    <a:pt x="235" y="20"/>
                  </a:lnTo>
                  <a:lnTo>
                    <a:pt x="230" y="22"/>
                  </a:lnTo>
                  <a:lnTo>
                    <a:pt x="223" y="25"/>
                  </a:lnTo>
                  <a:lnTo>
                    <a:pt x="216" y="28"/>
                  </a:lnTo>
                  <a:lnTo>
                    <a:pt x="209" y="30"/>
                  </a:lnTo>
                  <a:lnTo>
                    <a:pt x="202" y="32"/>
                  </a:lnTo>
                  <a:lnTo>
                    <a:pt x="194" y="34"/>
                  </a:lnTo>
                  <a:lnTo>
                    <a:pt x="185" y="38"/>
                  </a:lnTo>
                  <a:lnTo>
                    <a:pt x="176" y="40"/>
                  </a:lnTo>
                  <a:lnTo>
                    <a:pt x="166" y="42"/>
                  </a:lnTo>
                  <a:lnTo>
                    <a:pt x="155" y="43"/>
                  </a:lnTo>
                  <a:lnTo>
                    <a:pt x="145" y="46"/>
                  </a:lnTo>
                  <a:lnTo>
                    <a:pt x="132" y="48"/>
                  </a:lnTo>
                  <a:lnTo>
                    <a:pt x="120" y="50"/>
                  </a:lnTo>
                  <a:lnTo>
                    <a:pt x="108" y="51"/>
                  </a:lnTo>
                  <a:lnTo>
                    <a:pt x="94" y="52"/>
                  </a:lnTo>
                  <a:lnTo>
                    <a:pt x="80" y="55"/>
                  </a:lnTo>
                  <a:lnTo>
                    <a:pt x="65" y="55"/>
                  </a:lnTo>
                  <a:lnTo>
                    <a:pt x="51" y="56"/>
                  </a:lnTo>
                  <a:lnTo>
                    <a:pt x="34" y="57"/>
                  </a:lnTo>
                  <a:lnTo>
                    <a:pt x="17" y="57"/>
                  </a:lnTo>
                  <a:lnTo>
                    <a:pt x="0" y="57"/>
                  </a:lnTo>
                  <a:lnTo>
                    <a:pt x="0" y="66"/>
                  </a:lnTo>
                </a:path>
              </a:pathLst>
            </a:custGeom>
            <a:solidFill>
              <a:srgbClr val="7F594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5" name="Freeform 77"/>
            <p:cNvSpPr>
              <a:spLocks/>
            </p:cNvSpPr>
            <p:nvPr/>
          </p:nvSpPr>
          <p:spPr bwMode="auto">
            <a:xfrm>
              <a:off x="4218" y="2731"/>
              <a:ext cx="265" cy="67"/>
            </a:xfrm>
            <a:custGeom>
              <a:avLst/>
              <a:gdLst>
                <a:gd name="T0" fmla="*/ 6 w 265"/>
                <a:gd name="T1" fmla="*/ 11 h 67"/>
                <a:gd name="T2" fmla="*/ 18 w 265"/>
                <a:gd name="T3" fmla="*/ 19 h 67"/>
                <a:gd name="T4" fmla="*/ 32 w 265"/>
                <a:gd name="T5" fmla="*/ 25 h 67"/>
                <a:gd name="T6" fmla="*/ 45 w 265"/>
                <a:gd name="T7" fmla="*/ 32 h 67"/>
                <a:gd name="T8" fmla="*/ 60 w 265"/>
                <a:gd name="T9" fmla="*/ 38 h 67"/>
                <a:gd name="T10" fmla="*/ 75 w 265"/>
                <a:gd name="T11" fmla="*/ 43 h 67"/>
                <a:gd name="T12" fmla="*/ 92 w 265"/>
                <a:gd name="T13" fmla="*/ 48 h 67"/>
                <a:gd name="T14" fmla="*/ 108 w 265"/>
                <a:gd name="T15" fmla="*/ 51 h 67"/>
                <a:gd name="T16" fmla="*/ 126 w 265"/>
                <a:gd name="T17" fmla="*/ 55 h 67"/>
                <a:gd name="T18" fmla="*/ 142 w 265"/>
                <a:gd name="T19" fmla="*/ 58 h 67"/>
                <a:gd name="T20" fmla="*/ 161 w 265"/>
                <a:gd name="T21" fmla="*/ 60 h 67"/>
                <a:gd name="T22" fmla="*/ 179 w 265"/>
                <a:gd name="T23" fmla="*/ 62 h 67"/>
                <a:gd name="T24" fmla="*/ 198 w 265"/>
                <a:gd name="T25" fmla="*/ 63 h 67"/>
                <a:gd name="T26" fmla="*/ 216 w 265"/>
                <a:gd name="T27" fmla="*/ 65 h 67"/>
                <a:gd name="T28" fmla="*/ 235 w 265"/>
                <a:gd name="T29" fmla="*/ 66 h 67"/>
                <a:gd name="T30" fmla="*/ 254 w 265"/>
                <a:gd name="T31" fmla="*/ 66 h 67"/>
                <a:gd name="T32" fmla="*/ 264 w 265"/>
                <a:gd name="T33" fmla="*/ 57 h 67"/>
                <a:gd name="T34" fmla="*/ 245 w 265"/>
                <a:gd name="T35" fmla="*/ 57 h 67"/>
                <a:gd name="T36" fmla="*/ 226 w 265"/>
                <a:gd name="T37" fmla="*/ 57 h 67"/>
                <a:gd name="T38" fmla="*/ 207 w 265"/>
                <a:gd name="T39" fmla="*/ 56 h 67"/>
                <a:gd name="T40" fmla="*/ 189 w 265"/>
                <a:gd name="T41" fmla="*/ 55 h 67"/>
                <a:gd name="T42" fmla="*/ 171 w 265"/>
                <a:gd name="T43" fmla="*/ 52 h 67"/>
                <a:gd name="T44" fmla="*/ 154 w 265"/>
                <a:gd name="T45" fmla="*/ 50 h 67"/>
                <a:gd name="T46" fmla="*/ 136 w 265"/>
                <a:gd name="T47" fmla="*/ 48 h 67"/>
                <a:gd name="T48" fmla="*/ 119 w 265"/>
                <a:gd name="T49" fmla="*/ 44 h 67"/>
                <a:gd name="T50" fmla="*/ 102 w 265"/>
                <a:gd name="T51" fmla="*/ 41 h 67"/>
                <a:gd name="T52" fmla="*/ 85 w 265"/>
                <a:gd name="T53" fmla="*/ 37 h 67"/>
                <a:gd name="T54" fmla="*/ 71 w 265"/>
                <a:gd name="T55" fmla="*/ 32 h 67"/>
                <a:gd name="T56" fmla="*/ 56 w 265"/>
                <a:gd name="T57" fmla="*/ 27 h 67"/>
                <a:gd name="T58" fmla="*/ 42 w 265"/>
                <a:gd name="T59" fmla="*/ 21 h 67"/>
                <a:gd name="T60" fmla="*/ 28 w 265"/>
                <a:gd name="T61" fmla="*/ 14 h 67"/>
                <a:gd name="T62" fmla="*/ 17 w 265"/>
                <a:gd name="T63" fmla="*/ 7 h 67"/>
                <a:gd name="T64" fmla="*/ 5 w 265"/>
                <a:gd name="T6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5" h="67">
                  <a:moveTo>
                    <a:pt x="0" y="6"/>
                  </a:moveTo>
                  <a:lnTo>
                    <a:pt x="6" y="11"/>
                  </a:lnTo>
                  <a:lnTo>
                    <a:pt x="12" y="15"/>
                  </a:lnTo>
                  <a:lnTo>
                    <a:pt x="18" y="19"/>
                  </a:lnTo>
                  <a:lnTo>
                    <a:pt x="25" y="22"/>
                  </a:lnTo>
                  <a:lnTo>
                    <a:pt x="32" y="25"/>
                  </a:lnTo>
                  <a:lnTo>
                    <a:pt x="38" y="29"/>
                  </a:lnTo>
                  <a:lnTo>
                    <a:pt x="45" y="32"/>
                  </a:lnTo>
                  <a:lnTo>
                    <a:pt x="53" y="34"/>
                  </a:lnTo>
                  <a:lnTo>
                    <a:pt x="60" y="38"/>
                  </a:lnTo>
                  <a:lnTo>
                    <a:pt x="67" y="40"/>
                  </a:lnTo>
                  <a:lnTo>
                    <a:pt x="75" y="43"/>
                  </a:lnTo>
                  <a:lnTo>
                    <a:pt x="83" y="46"/>
                  </a:lnTo>
                  <a:lnTo>
                    <a:pt x="92" y="48"/>
                  </a:lnTo>
                  <a:lnTo>
                    <a:pt x="100" y="49"/>
                  </a:lnTo>
                  <a:lnTo>
                    <a:pt x="108" y="51"/>
                  </a:lnTo>
                  <a:lnTo>
                    <a:pt x="117" y="53"/>
                  </a:lnTo>
                  <a:lnTo>
                    <a:pt x="126" y="55"/>
                  </a:lnTo>
                  <a:lnTo>
                    <a:pt x="135" y="57"/>
                  </a:lnTo>
                  <a:lnTo>
                    <a:pt x="142" y="58"/>
                  </a:lnTo>
                  <a:lnTo>
                    <a:pt x="151" y="59"/>
                  </a:lnTo>
                  <a:lnTo>
                    <a:pt x="161" y="60"/>
                  </a:lnTo>
                  <a:lnTo>
                    <a:pt x="170" y="61"/>
                  </a:lnTo>
                  <a:lnTo>
                    <a:pt x="179" y="62"/>
                  </a:lnTo>
                  <a:lnTo>
                    <a:pt x="188" y="63"/>
                  </a:lnTo>
                  <a:lnTo>
                    <a:pt x="198" y="63"/>
                  </a:lnTo>
                  <a:lnTo>
                    <a:pt x="207" y="65"/>
                  </a:lnTo>
                  <a:lnTo>
                    <a:pt x="216" y="65"/>
                  </a:lnTo>
                  <a:lnTo>
                    <a:pt x="226" y="66"/>
                  </a:lnTo>
                  <a:lnTo>
                    <a:pt x="235" y="66"/>
                  </a:lnTo>
                  <a:lnTo>
                    <a:pt x="245" y="66"/>
                  </a:lnTo>
                  <a:lnTo>
                    <a:pt x="254" y="66"/>
                  </a:lnTo>
                  <a:lnTo>
                    <a:pt x="264" y="66"/>
                  </a:lnTo>
                  <a:lnTo>
                    <a:pt x="264" y="57"/>
                  </a:lnTo>
                  <a:lnTo>
                    <a:pt x="254" y="57"/>
                  </a:lnTo>
                  <a:lnTo>
                    <a:pt x="245" y="57"/>
                  </a:lnTo>
                  <a:lnTo>
                    <a:pt x="236" y="57"/>
                  </a:lnTo>
                  <a:lnTo>
                    <a:pt x="226" y="57"/>
                  </a:lnTo>
                  <a:lnTo>
                    <a:pt x="217" y="56"/>
                  </a:lnTo>
                  <a:lnTo>
                    <a:pt x="207" y="56"/>
                  </a:lnTo>
                  <a:lnTo>
                    <a:pt x="198" y="55"/>
                  </a:lnTo>
                  <a:lnTo>
                    <a:pt x="189" y="55"/>
                  </a:lnTo>
                  <a:lnTo>
                    <a:pt x="180" y="53"/>
                  </a:lnTo>
                  <a:lnTo>
                    <a:pt x="171" y="52"/>
                  </a:lnTo>
                  <a:lnTo>
                    <a:pt x="163" y="51"/>
                  </a:lnTo>
                  <a:lnTo>
                    <a:pt x="154" y="50"/>
                  </a:lnTo>
                  <a:lnTo>
                    <a:pt x="145" y="49"/>
                  </a:lnTo>
                  <a:lnTo>
                    <a:pt x="136" y="48"/>
                  </a:lnTo>
                  <a:lnTo>
                    <a:pt x="127" y="46"/>
                  </a:lnTo>
                  <a:lnTo>
                    <a:pt x="119" y="44"/>
                  </a:lnTo>
                  <a:lnTo>
                    <a:pt x="110" y="42"/>
                  </a:lnTo>
                  <a:lnTo>
                    <a:pt x="102" y="41"/>
                  </a:lnTo>
                  <a:lnTo>
                    <a:pt x="94" y="39"/>
                  </a:lnTo>
                  <a:lnTo>
                    <a:pt x="85" y="37"/>
                  </a:lnTo>
                  <a:lnTo>
                    <a:pt x="78" y="34"/>
                  </a:lnTo>
                  <a:lnTo>
                    <a:pt x="71" y="32"/>
                  </a:lnTo>
                  <a:lnTo>
                    <a:pt x="63" y="29"/>
                  </a:lnTo>
                  <a:lnTo>
                    <a:pt x="56" y="27"/>
                  </a:lnTo>
                  <a:lnTo>
                    <a:pt x="48" y="23"/>
                  </a:lnTo>
                  <a:lnTo>
                    <a:pt x="42" y="21"/>
                  </a:lnTo>
                  <a:lnTo>
                    <a:pt x="35" y="18"/>
                  </a:lnTo>
                  <a:lnTo>
                    <a:pt x="28" y="14"/>
                  </a:lnTo>
                  <a:lnTo>
                    <a:pt x="23" y="11"/>
                  </a:lnTo>
                  <a:lnTo>
                    <a:pt x="17" y="7"/>
                  </a:lnTo>
                  <a:lnTo>
                    <a:pt x="10" y="3"/>
                  </a:lnTo>
                  <a:lnTo>
                    <a:pt x="5" y="0"/>
                  </a:lnTo>
                  <a:lnTo>
                    <a:pt x="0" y="6"/>
                  </a:lnTo>
                </a:path>
              </a:pathLst>
            </a:custGeom>
            <a:solidFill>
              <a:srgbClr val="7F594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6" name="Freeform 78"/>
            <p:cNvSpPr>
              <a:spLocks/>
            </p:cNvSpPr>
            <p:nvPr/>
          </p:nvSpPr>
          <p:spPr bwMode="auto">
            <a:xfrm>
              <a:off x="4216" y="2730"/>
              <a:ext cx="17" cy="17"/>
            </a:xfrm>
            <a:custGeom>
              <a:avLst/>
              <a:gdLst>
                <a:gd name="T0" fmla="*/ 16 w 17"/>
                <a:gd name="T1" fmla="*/ 2 h 17"/>
                <a:gd name="T2" fmla="*/ 16 w 17"/>
                <a:gd name="T3" fmla="*/ 0 h 17"/>
                <a:gd name="T4" fmla="*/ 13 w 17"/>
                <a:gd name="T5" fmla="*/ 0 h 17"/>
                <a:gd name="T6" fmla="*/ 11 w 17"/>
                <a:gd name="T7" fmla="*/ 0 h 17"/>
                <a:gd name="T8" fmla="*/ 6 w 17"/>
                <a:gd name="T9" fmla="*/ 0 h 17"/>
                <a:gd name="T10" fmla="*/ 4 w 17"/>
                <a:gd name="T11" fmla="*/ 2 h 17"/>
                <a:gd name="T12" fmla="*/ 2 w 17"/>
                <a:gd name="T13" fmla="*/ 2 h 17"/>
                <a:gd name="T14" fmla="*/ 2 w 17"/>
                <a:gd name="T15" fmla="*/ 4 h 17"/>
                <a:gd name="T16" fmla="*/ 0 w 17"/>
                <a:gd name="T17" fmla="*/ 4 h 17"/>
                <a:gd name="T18" fmla="*/ 0 w 17"/>
                <a:gd name="T19" fmla="*/ 6 h 17"/>
                <a:gd name="T20" fmla="*/ 0 w 17"/>
                <a:gd name="T21" fmla="*/ 9 h 17"/>
                <a:gd name="T22" fmla="*/ 0 w 17"/>
                <a:gd name="T23" fmla="*/ 11 h 17"/>
                <a:gd name="T24" fmla="*/ 0 w 17"/>
                <a:gd name="T25" fmla="*/ 13 h 17"/>
                <a:gd name="T26" fmla="*/ 2 w 17"/>
                <a:gd name="T27" fmla="*/ 13 h 17"/>
                <a:gd name="T28" fmla="*/ 2 w 17"/>
                <a:gd name="T29" fmla="*/ 16 h 17"/>
                <a:gd name="T30" fmla="*/ 4 w 17"/>
                <a:gd name="T31" fmla="*/ 16 h 17"/>
                <a:gd name="T32" fmla="*/ 16 w 17"/>
                <a:gd name="T33"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16" y="2"/>
                  </a:moveTo>
                  <a:lnTo>
                    <a:pt x="16" y="0"/>
                  </a:lnTo>
                  <a:lnTo>
                    <a:pt x="13" y="0"/>
                  </a:lnTo>
                  <a:lnTo>
                    <a:pt x="11" y="0"/>
                  </a:lnTo>
                  <a:lnTo>
                    <a:pt x="6" y="0"/>
                  </a:lnTo>
                  <a:lnTo>
                    <a:pt x="4" y="2"/>
                  </a:lnTo>
                  <a:lnTo>
                    <a:pt x="2" y="2"/>
                  </a:lnTo>
                  <a:lnTo>
                    <a:pt x="2" y="4"/>
                  </a:lnTo>
                  <a:lnTo>
                    <a:pt x="0" y="4"/>
                  </a:lnTo>
                  <a:lnTo>
                    <a:pt x="0" y="6"/>
                  </a:lnTo>
                  <a:lnTo>
                    <a:pt x="0" y="9"/>
                  </a:lnTo>
                  <a:lnTo>
                    <a:pt x="0" y="11"/>
                  </a:lnTo>
                  <a:lnTo>
                    <a:pt x="0" y="13"/>
                  </a:lnTo>
                  <a:lnTo>
                    <a:pt x="2" y="13"/>
                  </a:lnTo>
                  <a:lnTo>
                    <a:pt x="2" y="16"/>
                  </a:lnTo>
                  <a:lnTo>
                    <a:pt x="4" y="16"/>
                  </a:lnTo>
                  <a:lnTo>
                    <a:pt x="16" y="2"/>
                  </a:lnTo>
                </a:path>
              </a:pathLst>
            </a:custGeom>
            <a:solidFill>
              <a:srgbClr val="7F594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7" name="Freeform 79"/>
            <p:cNvSpPr>
              <a:spLocks/>
            </p:cNvSpPr>
            <p:nvPr/>
          </p:nvSpPr>
          <p:spPr bwMode="auto">
            <a:xfrm>
              <a:off x="4217" y="2726"/>
              <a:ext cx="17" cy="17"/>
            </a:xfrm>
            <a:custGeom>
              <a:avLst/>
              <a:gdLst>
                <a:gd name="T0" fmla="*/ 16 w 17"/>
                <a:gd name="T1" fmla="*/ 1 h 17"/>
                <a:gd name="T2" fmla="*/ 14 w 17"/>
                <a:gd name="T3" fmla="*/ 1 h 17"/>
                <a:gd name="T4" fmla="*/ 14 w 17"/>
                <a:gd name="T5" fmla="*/ 0 h 17"/>
                <a:gd name="T6" fmla="*/ 12 w 17"/>
                <a:gd name="T7" fmla="*/ 0 h 17"/>
                <a:gd name="T8" fmla="*/ 10 w 17"/>
                <a:gd name="T9" fmla="*/ 0 h 17"/>
                <a:gd name="T10" fmla="*/ 8 w 17"/>
                <a:gd name="T11" fmla="*/ 0 h 17"/>
                <a:gd name="T12" fmla="*/ 8 w 17"/>
                <a:gd name="T13" fmla="*/ 1 h 17"/>
                <a:gd name="T14" fmla="*/ 4 w 17"/>
                <a:gd name="T15" fmla="*/ 1 h 17"/>
                <a:gd name="T16" fmla="*/ 2 w 17"/>
                <a:gd name="T17" fmla="*/ 3 h 17"/>
                <a:gd name="T18" fmla="*/ 2 w 17"/>
                <a:gd name="T19" fmla="*/ 7 h 17"/>
                <a:gd name="T20" fmla="*/ 0 w 17"/>
                <a:gd name="T21" fmla="*/ 7 h 17"/>
                <a:gd name="T22" fmla="*/ 0 w 17"/>
                <a:gd name="T23" fmla="*/ 8 h 17"/>
                <a:gd name="T24" fmla="*/ 0 w 17"/>
                <a:gd name="T25" fmla="*/ 10 h 17"/>
                <a:gd name="T26" fmla="*/ 0 w 17"/>
                <a:gd name="T27" fmla="*/ 12 h 17"/>
                <a:gd name="T28" fmla="*/ 2 w 17"/>
                <a:gd name="T29" fmla="*/ 12 h 17"/>
                <a:gd name="T30" fmla="*/ 2 w 17"/>
                <a:gd name="T31" fmla="*/ 14 h 17"/>
                <a:gd name="T32" fmla="*/ 4 w 17"/>
                <a:gd name="T33" fmla="*/ 14 h 17"/>
                <a:gd name="T34" fmla="*/ 4 w 17"/>
                <a:gd name="T35" fmla="*/ 16 h 17"/>
                <a:gd name="T36" fmla="*/ 16 w 17"/>
                <a:gd name="T37"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7">
                  <a:moveTo>
                    <a:pt x="16" y="1"/>
                  </a:moveTo>
                  <a:lnTo>
                    <a:pt x="14" y="1"/>
                  </a:lnTo>
                  <a:lnTo>
                    <a:pt x="14" y="0"/>
                  </a:lnTo>
                  <a:lnTo>
                    <a:pt x="12" y="0"/>
                  </a:lnTo>
                  <a:lnTo>
                    <a:pt x="10" y="0"/>
                  </a:lnTo>
                  <a:lnTo>
                    <a:pt x="8" y="0"/>
                  </a:lnTo>
                  <a:lnTo>
                    <a:pt x="8" y="1"/>
                  </a:lnTo>
                  <a:lnTo>
                    <a:pt x="4" y="1"/>
                  </a:lnTo>
                  <a:lnTo>
                    <a:pt x="2" y="3"/>
                  </a:lnTo>
                  <a:lnTo>
                    <a:pt x="2" y="7"/>
                  </a:lnTo>
                  <a:lnTo>
                    <a:pt x="0" y="7"/>
                  </a:lnTo>
                  <a:lnTo>
                    <a:pt x="0" y="8"/>
                  </a:lnTo>
                  <a:lnTo>
                    <a:pt x="0" y="10"/>
                  </a:lnTo>
                  <a:lnTo>
                    <a:pt x="0" y="12"/>
                  </a:lnTo>
                  <a:lnTo>
                    <a:pt x="2" y="12"/>
                  </a:lnTo>
                  <a:lnTo>
                    <a:pt x="2" y="14"/>
                  </a:lnTo>
                  <a:lnTo>
                    <a:pt x="4" y="14"/>
                  </a:lnTo>
                  <a:lnTo>
                    <a:pt x="4" y="16"/>
                  </a:lnTo>
                  <a:lnTo>
                    <a:pt x="16" y="1"/>
                  </a:lnTo>
                </a:path>
              </a:pathLst>
            </a:custGeom>
            <a:solidFill>
              <a:srgbClr val="77513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8" name="Freeform 80"/>
            <p:cNvSpPr>
              <a:spLocks/>
            </p:cNvSpPr>
            <p:nvPr/>
          </p:nvSpPr>
          <p:spPr bwMode="auto">
            <a:xfrm>
              <a:off x="4219" y="2727"/>
              <a:ext cx="264" cy="68"/>
            </a:xfrm>
            <a:custGeom>
              <a:avLst/>
              <a:gdLst>
                <a:gd name="T0" fmla="*/ 253 w 264"/>
                <a:gd name="T1" fmla="*/ 59 h 68"/>
                <a:gd name="T2" fmla="*/ 234 w 264"/>
                <a:gd name="T3" fmla="*/ 57 h 68"/>
                <a:gd name="T4" fmla="*/ 216 w 264"/>
                <a:gd name="T5" fmla="*/ 57 h 68"/>
                <a:gd name="T6" fmla="*/ 197 w 264"/>
                <a:gd name="T7" fmla="*/ 56 h 68"/>
                <a:gd name="T8" fmla="*/ 179 w 264"/>
                <a:gd name="T9" fmla="*/ 54 h 68"/>
                <a:gd name="T10" fmla="*/ 162 w 264"/>
                <a:gd name="T11" fmla="*/ 52 h 68"/>
                <a:gd name="T12" fmla="*/ 144 w 264"/>
                <a:gd name="T13" fmla="*/ 50 h 68"/>
                <a:gd name="T14" fmla="*/ 127 w 264"/>
                <a:gd name="T15" fmla="*/ 47 h 68"/>
                <a:gd name="T16" fmla="*/ 110 w 264"/>
                <a:gd name="T17" fmla="*/ 43 h 68"/>
                <a:gd name="T18" fmla="*/ 93 w 264"/>
                <a:gd name="T19" fmla="*/ 39 h 68"/>
                <a:gd name="T20" fmla="*/ 78 w 264"/>
                <a:gd name="T21" fmla="*/ 35 h 68"/>
                <a:gd name="T22" fmla="*/ 63 w 264"/>
                <a:gd name="T23" fmla="*/ 29 h 68"/>
                <a:gd name="T24" fmla="*/ 49 w 264"/>
                <a:gd name="T25" fmla="*/ 24 h 68"/>
                <a:gd name="T26" fmla="*/ 35 w 264"/>
                <a:gd name="T27" fmla="*/ 18 h 68"/>
                <a:gd name="T28" fmla="*/ 23 w 264"/>
                <a:gd name="T29" fmla="*/ 11 h 68"/>
                <a:gd name="T30" fmla="*/ 12 w 264"/>
                <a:gd name="T31" fmla="*/ 5 h 68"/>
                <a:gd name="T32" fmla="*/ 0 w 264"/>
                <a:gd name="T33" fmla="*/ 8 h 68"/>
                <a:gd name="T34" fmla="*/ 13 w 264"/>
                <a:gd name="T35" fmla="*/ 16 h 68"/>
                <a:gd name="T36" fmla="*/ 25 w 264"/>
                <a:gd name="T37" fmla="*/ 23 h 68"/>
                <a:gd name="T38" fmla="*/ 38 w 264"/>
                <a:gd name="T39" fmla="*/ 29 h 68"/>
                <a:gd name="T40" fmla="*/ 53 w 264"/>
                <a:gd name="T41" fmla="*/ 36 h 68"/>
                <a:gd name="T42" fmla="*/ 68 w 264"/>
                <a:gd name="T43" fmla="*/ 41 h 68"/>
                <a:gd name="T44" fmla="*/ 83 w 264"/>
                <a:gd name="T45" fmla="*/ 46 h 68"/>
                <a:gd name="T46" fmla="*/ 99 w 264"/>
                <a:gd name="T47" fmla="*/ 51 h 68"/>
                <a:gd name="T48" fmla="*/ 116 w 264"/>
                <a:gd name="T49" fmla="*/ 54 h 68"/>
                <a:gd name="T50" fmla="*/ 134 w 264"/>
                <a:gd name="T51" fmla="*/ 57 h 68"/>
                <a:gd name="T52" fmla="*/ 151 w 264"/>
                <a:gd name="T53" fmla="*/ 60 h 68"/>
                <a:gd name="T54" fmla="*/ 169 w 264"/>
                <a:gd name="T55" fmla="*/ 62 h 68"/>
                <a:gd name="T56" fmla="*/ 187 w 264"/>
                <a:gd name="T57" fmla="*/ 64 h 68"/>
                <a:gd name="T58" fmla="*/ 206 w 264"/>
                <a:gd name="T59" fmla="*/ 65 h 68"/>
                <a:gd name="T60" fmla="*/ 225 w 264"/>
                <a:gd name="T61" fmla="*/ 66 h 68"/>
                <a:gd name="T62" fmla="*/ 244 w 264"/>
                <a:gd name="T63" fmla="*/ 67 h 68"/>
                <a:gd name="T64" fmla="*/ 263 w 264"/>
                <a:gd name="T65" fmla="*/ 6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4" h="68">
                  <a:moveTo>
                    <a:pt x="263" y="59"/>
                  </a:moveTo>
                  <a:lnTo>
                    <a:pt x="253" y="59"/>
                  </a:lnTo>
                  <a:lnTo>
                    <a:pt x="244" y="59"/>
                  </a:lnTo>
                  <a:lnTo>
                    <a:pt x="234" y="57"/>
                  </a:lnTo>
                  <a:lnTo>
                    <a:pt x="225" y="57"/>
                  </a:lnTo>
                  <a:lnTo>
                    <a:pt x="216" y="57"/>
                  </a:lnTo>
                  <a:lnTo>
                    <a:pt x="206" y="56"/>
                  </a:lnTo>
                  <a:lnTo>
                    <a:pt x="197" y="56"/>
                  </a:lnTo>
                  <a:lnTo>
                    <a:pt x="188" y="55"/>
                  </a:lnTo>
                  <a:lnTo>
                    <a:pt x="179" y="54"/>
                  </a:lnTo>
                  <a:lnTo>
                    <a:pt x="170" y="53"/>
                  </a:lnTo>
                  <a:lnTo>
                    <a:pt x="162" y="52"/>
                  </a:lnTo>
                  <a:lnTo>
                    <a:pt x="153" y="51"/>
                  </a:lnTo>
                  <a:lnTo>
                    <a:pt x="144" y="50"/>
                  </a:lnTo>
                  <a:lnTo>
                    <a:pt x="135" y="48"/>
                  </a:lnTo>
                  <a:lnTo>
                    <a:pt x="127" y="47"/>
                  </a:lnTo>
                  <a:lnTo>
                    <a:pt x="118" y="45"/>
                  </a:lnTo>
                  <a:lnTo>
                    <a:pt x="110" y="43"/>
                  </a:lnTo>
                  <a:lnTo>
                    <a:pt x="101" y="42"/>
                  </a:lnTo>
                  <a:lnTo>
                    <a:pt x="93" y="39"/>
                  </a:lnTo>
                  <a:lnTo>
                    <a:pt x="85" y="37"/>
                  </a:lnTo>
                  <a:lnTo>
                    <a:pt x="78" y="35"/>
                  </a:lnTo>
                  <a:lnTo>
                    <a:pt x="71" y="33"/>
                  </a:lnTo>
                  <a:lnTo>
                    <a:pt x="63" y="29"/>
                  </a:lnTo>
                  <a:lnTo>
                    <a:pt x="56" y="27"/>
                  </a:lnTo>
                  <a:lnTo>
                    <a:pt x="49" y="24"/>
                  </a:lnTo>
                  <a:lnTo>
                    <a:pt x="42" y="22"/>
                  </a:lnTo>
                  <a:lnTo>
                    <a:pt x="35" y="18"/>
                  </a:lnTo>
                  <a:lnTo>
                    <a:pt x="30" y="15"/>
                  </a:lnTo>
                  <a:lnTo>
                    <a:pt x="23" y="11"/>
                  </a:lnTo>
                  <a:lnTo>
                    <a:pt x="17" y="8"/>
                  </a:lnTo>
                  <a:lnTo>
                    <a:pt x="12" y="5"/>
                  </a:lnTo>
                  <a:lnTo>
                    <a:pt x="6" y="0"/>
                  </a:lnTo>
                  <a:lnTo>
                    <a:pt x="0" y="8"/>
                  </a:lnTo>
                  <a:lnTo>
                    <a:pt x="6" y="11"/>
                  </a:lnTo>
                  <a:lnTo>
                    <a:pt x="13" y="16"/>
                  </a:lnTo>
                  <a:lnTo>
                    <a:pt x="18" y="19"/>
                  </a:lnTo>
                  <a:lnTo>
                    <a:pt x="25" y="23"/>
                  </a:lnTo>
                  <a:lnTo>
                    <a:pt x="32" y="26"/>
                  </a:lnTo>
                  <a:lnTo>
                    <a:pt x="38" y="29"/>
                  </a:lnTo>
                  <a:lnTo>
                    <a:pt x="45" y="33"/>
                  </a:lnTo>
                  <a:lnTo>
                    <a:pt x="53" y="36"/>
                  </a:lnTo>
                  <a:lnTo>
                    <a:pt x="60" y="38"/>
                  </a:lnTo>
                  <a:lnTo>
                    <a:pt x="68" y="41"/>
                  </a:lnTo>
                  <a:lnTo>
                    <a:pt x="75" y="44"/>
                  </a:lnTo>
                  <a:lnTo>
                    <a:pt x="83" y="46"/>
                  </a:lnTo>
                  <a:lnTo>
                    <a:pt x="91" y="48"/>
                  </a:lnTo>
                  <a:lnTo>
                    <a:pt x="99" y="51"/>
                  </a:lnTo>
                  <a:lnTo>
                    <a:pt x="108" y="52"/>
                  </a:lnTo>
                  <a:lnTo>
                    <a:pt x="116" y="54"/>
                  </a:lnTo>
                  <a:lnTo>
                    <a:pt x="125" y="55"/>
                  </a:lnTo>
                  <a:lnTo>
                    <a:pt x="134" y="57"/>
                  </a:lnTo>
                  <a:lnTo>
                    <a:pt x="142" y="59"/>
                  </a:lnTo>
                  <a:lnTo>
                    <a:pt x="151" y="60"/>
                  </a:lnTo>
                  <a:lnTo>
                    <a:pt x="160" y="61"/>
                  </a:lnTo>
                  <a:lnTo>
                    <a:pt x="169" y="62"/>
                  </a:lnTo>
                  <a:lnTo>
                    <a:pt x="178" y="63"/>
                  </a:lnTo>
                  <a:lnTo>
                    <a:pt x="187" y="64"/>
                  </a:lnTo>
                  <a:lnTo>
                    <a:pt x="196" y="65"/>
                  </a:lnTo>
                  <a:lnTo>
                    <a:pt x="206" y="65"/>
                  </a:lnTo>
                  <a:lnTo>
                    <a:pt x="215" y="66"/>
                  </a:lnTo>
                  <a:lnTo>
                    <a:pt x="225" y="66"/>
                  </a:lnTo>
                  <a:lnTo>
                    <a:pt x="234" y="67"/>
                  </a:lnTo>
                  <a:lnTo>
                    <a:pt x="244" y="67"/>
                  </a:lnTo>
                  <a:lnTo>
                    <a:pt x="253" y="67"/>
                  </a:lnTo>
                  <a:lnTo>
                    <a:pt x="263" y="67"/>
                  </a:lnTo>
                  <a:lnTo>
                    <a:pt x="263" y="59"/>
                  </a:lnTo>
                </a:path>
              </a:pathLst>
            </a:custGeom>
            <a:solidFill>
              <a:srgbClr val="77513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9" name="Freeform 81"/>
            <p:cNvSpPr>
              <a:spLocks/>
            </p:cNvSpPr>
            <p:nvPr/>
          </p:nvSpPr>
          <p:spPr bwMode="auto">
            <a:xfrm>
              <a:off x="4482" y="2728"/>
              <a:ext cx="276" cy="67"/>
            </a:xfrm>
            <a:custGeom>
              <a:avLst/>
              <a:gdLst>
                <a:gd name="T0" fmla="*/ 269 w 276"/>
                <a:gd name="T1" fmla="*/ 2 h 67"/>
                <a:gd name="T2" fmla="*/ 264 w 276"/>
                <a:gd name="T3" fmla="*/ 4 h 67"/>
                <a:gd name="T4" fmla="*/ 260 w 276"/>
                <a:gd name="T5" fmla="*/ 7 h 67"/>
                <a:gd name="T6" fmla="*/ 253 w 276"/>
                <a:gd name="T7" fmla="*/ 12 h 67"/>
                <a:gd name="T8" fmla="*/ 244 w 276"/>
                <a:gd name="T9" fmla="*/ 16 h 67"/>
                <a:gd name="T10" fmla="*/ 234 w 276"/>
                <a:gd name="T11" fmla="*/ 21 h 67"/>
                <a:gd name="T12" fmla="*/ 223 w 276"/>
                <a:gd name="T13" fmla="*/ 25 h 67"/>
                <a:gd name="T14" fmla="*/ 208 w 276"/>
                <a:gd name="T15" fmla="*/ 31 h 67"/>
                <a:gd name="T16" fmla="*/ 193 w 276"/>
                <a:gd name="T17" fmla="*/ 35 h 67"/>
                <a:gd name="T18" fmla="*/ 175 w 276"/>
                <a:gd name="T19" fmla="*/ 40 h 67"/>
                <a:gd name="T20" fmla="*/ 155 w 276"/>
                <a:gd name="T21" fmla="*/ 44 h 67"/>
                <a:gd name="T22" fmla="*/ 132 w 276"/>
                <a:gd name="T23" fmla="*/ 49 h 67"/>
                <a:gd name="T24" fmla="*/ 108 w 276"/>
                <a:gd name="T25" fmla="*/ 52 h 67"/>
                <a:gd name="T26" fmla="*/ 80 w 276"/>
                <a:gd name="T27" fmla="*/ 54 h 67"/>
                <a:gd name="T28" fmla="*/ 49 w 276"/>
                <a:gd name="T29" fmla="*/ 56 h 67"/>
                <a:gd name="T30" fmla="*/ 17 w 276"/>
                <a:gd name="T31" fmla="*/ 58 h 67"/>
                <a:gd name="T32" fmla="*/ 0 w 276"/>
                <a:gd name="T33" fmla="*/ 66 h 67"/>
                <a:gd name="T34" fmla="*/ 34 w 276"/>
                <a:gd name="T35" fmla="*/ 65 h 67"/>
                <a:gd name="T36" fmla="*/ 66 w 276"/>
                <a:gd name="T37" fmla="*/ 64 h 67"/>
                <a:gd name="T38" fmla="*/ 94 w 276"/>
                <a:gd name="T39" fmla="*/ 62 h 67"/>
                <a:gd name="T40" fmla="*/ 121 w 276"/>
                <a:gd name="T41" fmla="*/ 59 h 67"/>
                <a:gd name="T42" fmla="*/ 146 w 276"/>
                <a:gd name="T43" fmla="*/ 55 h 67"/>
                <a:gd name="T44" fmla="*/ 167 w 276"/>
                <a:gd name="T45" fmla="*/ 51 h 67"/>
                <a:gd name="T46" fmla="*/ 186 w 276"/>
                <a:gd name="T47" fmla="*/ 46 h 67"/>
                <a:gd name="T48" fmla="*/ 204 w 276"/>
                <a:gd name="T49" fmla="*/ 42 h 67"/>
                <a:gd name="T50" fmla="*/ 218 w 276"/>
                <a:gd name="T51" fmla="*/ 36 h 67"/>
                <a:gd name="T52" fmla="*/ 232 w 276"/>
                <a:gd name="T53" fmla="*/ 32 h 67"/>
                <a:gd name="T54" fmla="*/ 243 w 276"/>
                <a:gd name="T55" fmla="*/ 26 h 67"/>
                <a:gd name="T56" fmla="*/ 253 w 276"/>
                <a:gd name="T57" fmla="*/ 22 h 67"/>
                <a:gd name="T58" fmla="*/ 261 w 276"/>
                <a:gd name="T59" fmla="*/ 17 h 67"/>
                <a:gd name="T60" fmla="*/ 268 w 276"/>
                <a:gd name="T61" fmla="*/ 13 h 67"/>
                <a:gd name="T62" fmla="*/ 272 w 276"/>
                <a:gd name="T63" fmla="*/ 10 h 67"/>
                <a:gd name="T64" fmla="*/ 275 w 276"/>
                <a:gd name="T65"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6" h="67">
                  <a:moveTo>
                    <a:pt x="270" y="0"/>
                  </a:moveTo>
                  <a:lnTo>
                    <a:pt x="269" y="2"/>
                  </a:lnTo>
                  <a:lnTo>
                    <a:pt x="266" y="3"/>
                  </a:lnTo>
                  <a:lnTo>
                    <a:pt x="264" y="4"/>
                  </a:lnTo>
                  <a:lnTo>
                    <a:pt x="262" y="6"/>
                  </a:lnTo>
                  <a:lnTo>
                    <a:pt x="260" y="7"/>
                  </a:lnTo>
                  <a:lnTo>
                    <a:pt x="256" y="9"/>
                  </a:lnTo>
                  <a:lnTo>
                    <a:pt x="253" y="12"/>
                  </a:lnTo>
                  <a:lnTo>
                    <a:pt x="249" y="14"/>
                  </a:lnTo>
                  <a:lnTo>
                    <a:pt x="244" y="16"/>
                  </a:lnTo>
                  <a:lnTo>
                    <a:pt x="240" y="18"/>
                  </a:lnTo>
                  <a:lnTo>
                    <a:pt x="234" y="21"/>
                  </a:lnTo>
                  <a:lnTo>
                    <a:pt x="228" y="23"/>
                  </a:lnTo>
                  <a:lnTo>
                    <a:pt x="223" y="25"/>
                  </a:lnTo>
                  <a:lnTo>
                    <a:pt x="216" y="27"/>
                  </a:lnTo>
                  <a:lnTo>
                    <a:pt x="208" y="31"/>
                  </a:lnTo>
                  <a:lnTo>
                    <a:pt x="200" y="33"/>
                  </a:lnTo>
                  <a:lnTo>
                    <a:pt x="193" y="35"/>
                  </a:lnTo>
                  <a:lnTo>
                    <a:pt x="184" y="37"/>
                  </a:lnTo>
                  <a:lnTo>
                    <a:pt x="175" y="40"/>
                  </a:lnTo>
                  <a:lnTo>
                    <a:pt x="165" y="42"/>
                  </a:lnTo>
                  <a:lnTo>
                    <a:pt x="155" y="44"/>
                  </a:lnTo>
                  <a:lnTo>
                    <a:pt x="143" y="46"/>
                  </a:lnTo>
                  <a:lnTo>
                    <a:pt x="132" y="49"/>
                  </a:lnTo>
                  <a:lnTo>
                    <a:pt x="120" y="50"/>
                  </a:lnTo>
                  <a:lnTo>
                    <a:pt x="108" y="52"/>
                  </a:lnTo>
                  <a:lnTo>
                    <a:pt x="94" y="53"/>
                  </a:lnTo>
                  <a:lnTo>
                    <a:pt x="80" y="54"/>
                  </a:lnTo>
                  <a:lnTo>
                    <a:pt x="65" y="55"/>
                  </a:lnTo>
                  <a:lnTo>
                    <a:pt x="49" y="56"/>
                  </a:lnTo>
                  <a:lnTo>
                    <a:pt x="34" y="56"/>
                  </a:lnTo>
                  <a:lnTo>
                    <a:pt x="17" y="58"/>
                  </a:lnTo>
                  <a:lnTo>
                    <a:pt x="0" y="58"/>
                  </a:lnTo>
                  <a:lnTo>
                    <a:pt x="0" y="66"/>
                  </a:lnTo>
                  <a:lnTo>
                    <a:pt x="17" y="66"/>
                  </a:lnTo>
                  <a:lnTo>
                    <a:pt x="34" y="65"/>
                  </a:lnTo>
                  <a:lnTo>
                    <a:pt x="51" y="65"/>
                  </a:lnTo>
                  <a:lnTo>
                    <a:pt x="66" y="64"/>
                  </a:lnTo>
                  <a:lnTo>
                    <a:pt x="81" y="63"/>
                  </a:lnTo>
                  <a:lnTo>
                    <a:pt x="94" y="62"/>
                  </a:lnTo>
                  <a:lnTo>
                    <a:pt x="109" y="61"/>
                  </a:lnTo>
                  <a:lnTo>
                    <a:pt x="121" y="59"/>
                  </a:lnTo>
                  <a:lnTo>
                    <a:pt x="133" y="58"/>
                  </a:lnTo>
                  <a:lnTo>
                    <a:pt x="146" y="55"/>
                  </a:lnTo>
                  <a:lnTo>
                    <a:pt x="156" y="53"/>
                  </a:lnTo>
                  <a:lnTo>
                    <a:pt x="167" y="51"/>
                  </a:lnTo>
                  <a:lnTo>
                    <a:pt x="177" y="49"/>
                  </a:lnTo>
                  <a:lnTo>
                    <a:pt x="186" y="46"/>
                  </a:lnTo>
                  <a:lnTo>
                    <a:pt x="195" y="44"/>
                  </a:lnTo>
                  <a:lnTo>
                    <a:pt x="204" y="42"/>
                  </a:lnTo>
                  <a:lnTo>
                    <a:pt x="212" y="38"/>
                  </a:lnTo>
                  <a:lnTo>
                    <a:pt x="218" y="36"/>
                  </a:lnTo>
                  <a:lnTo>
                    <a:pt x="225" y="34"/>
                  </a:lnTo>
                  <a:lnTo>
                    <a:pt x="232" y="32"/>
                  </a:lnTo>
                  <a:lnTo>
                    <a:pt x="237" y="28"/>
                  </a:lnTo>
                  <a:lnTo>
                    <a:pt x="243" y="26"/>
                  </a:lnTo>
                  <a:lnTo>
                    <a:pt x="249" y="24"/>
                  </a:lnTo>
                  <a:lnTo>
                    <a:pt x="253" y="22"/>
                  </a:lnTo>
                  <a:lnTo>
                    <a:pt x="257" y="19"/>
                  </a:lnTo>
                  <a:lnTo>
                    <a:pt x="261" y="17"/>
                  </a:lnTo>
                  <a:lnTo>
                    <a:pt x="264" y="15"/>
                  </a:lnTo>
                  <a:lnTo>
                    <a:pt x="268" y="13"/>
                  </a:lnTo>
                  <a:lnTo>
                    <a:pt x="270" y="12"/>
                  </a:lnTo>
                  <a:lnTo>
                    <a:pt x="272" y="10"/>
                  </a:lnTo>
                  <a:lnTo>
                    <a:pt x="274" y="8"/>
                  </a:lnTo>
                  <a:lnTo>
                    <a:pt x="275" y="7"/>
                  </a:lnTo>
                  <a:lnTo>
                    <a:pt x="270" y="0"/>
                  </a:lnTo>
                </a:path>
              </a:pathLst>
            </a:custGeom>
            <a:solidFill>
              <a:srgbClr val="77513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0" name="Freeform 82"/>
            <p:cNvSpPr>
              <a:spLocks/>
            </p:cNvSpPr>
            <p:nvPr/>
          </p:nvSpPr>
          <p:spPr bwMode="auto">
            <a:xfrm>
              <a:off x="4752" y="2727"/>
              <a:ext cx="17" cy="17"/>
            </a:xfrm>
            <a:custGeom>
              <a:avLst/>
              <a:gdLst>
                <a:gd name="T0" fmla="*/ 10 w 17"/>
                <a:gd name="T1" fmla="*/ 16 h 17"/>
                <a:gd name="T2" fmla="*/ 12 w 17"/>
                <a:gd name="T3" fmla="*/ 16 h 17"/>
                <a:gd name="T4" fmla="*/ 12 w 17"/>
                <a:gd name="T5" fmla="*/ 14 h 17"/>
                <a:gd name="T6" fmla="*/ 12 w 17"/>
                <a:gd name="T7" fmla="*/ 12 h 17"/>
                <a:gd name="T8" fmla="*/ 16 w 17"/>
                <a:gd name="T9" fmla="*/ 12 h 17"/>
                <a:gd name="T10" fmla="*/ 16 w 17"/>
                <a:gd name="T11" fmla="*/ 10 h 17"/>
                <a:gd name="T12" fmla="*/ 16 w 17"/>
                <a:gd name="T13" fmla="*/ 8 h 17"/>
                <a:gd name="T14" fmla="*/ 12 w 17"/>
                <a:gd name="T15" fmla="*/ 6 h 17"/>
                <a:gd name="T16" fmla="*/ 12 w 17"/>
                <a:gd name="T17" fmla="*/ 2 h 17"/>
                <a:gd name="T18" fmla="*/ 10 w 17"/>
                <a:gd name="T19" fmla="*/ 2 h 17"/>
                <a:gd name="T20" fmla="*/ 8 w 17"/>
                <a:gd name="T21" fmla="*/ 0 h 17"/>
                <a:gd name="T22" fmla="*/ 6 w 17"/>
                <a:gd name="T23" fmla="*/ 0 h 17"/>
                <a:gd name="T24" fmla="*/ 4 w 17"/>
                <a:gd name="T25" fmla="*/ 0 h 17"/>
                <a:gd name="T26" fmla="*/ 2 w 17"/>
                <a:gd name="T27" fmla="*/ 0 h 17"/>
                <a:gd name="T28" fmla="*/ 2 w 17"/>
                <a:gd name="T29" fmla="*/ 2 h 17"/>
                <a:gd name="T30" fmla="*/ 0 w 17"/>
                <a:gd name="T31" fmla="*/ 2 h 17"/>
                <a:gd name="T32" fmla="*/ 10 w 17"/>
                <a:gd name="T33"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10" y="16"/>
                  </a:moveTo>
                  <a:lnTo>
                    <a:pt x="12" y="16"/>
                  </a:lnTo>
                  <a:lnTo>
                    <a:pt x="12" y="14"/>
                  </a:lnTo>
                  <a:lnTo>
                    <a:pt x="12" y="12"/>
                  </a:lnTo>
                  <a:lnTo>
                    <a:pt x="16" y="12"/>
                  </a:lnTo>
                  <a:lnTo>
                    <a:pt x="16" y="10"/>
                  </a:lnTo>
                  <a:lnTo>
                    <a:pt x="16" y="8"/>
                  </a:lnTo>
                  <a:lnTo>
                    <a:pt x="12" y="6"/>
                  </a:lnTo>
                  <a:lnTo>
                    <a:pt x="12" y="2"/>
                  </a:lnTo>
                  <a:lnTo>
                    <a:pt x="10" y="2"/>
                  </a:lnTo>
                  <a:lnTo>
                    <a:pt x="8" y="0"/>
                  </a:lnTo>
                  <a:lnTo>
                    <a:pt x="6" y="0"/>
                  </a:lnTo>
                  <a:lnTo>
                    <a:pt x="4" y="0"/>
                  </a:lnTo>
                  <a:lnTo>
                    <a:pt x="2" y="0"/>
                  </a:lnTo>
                  <a:lnTo>
                    <a:pt x="2" y="2"/>
                  </a:lnTo>
                  <a:lnTo>
                    <a:pt x="0" y="2"/>
                  </a:lnTo>
                  <a:lnTo>
                    <a:pt x="10" y="16"/>
                  </a:lnTo>
                </a:path>
              </a:pathLst>
            </a:custGeom>
            <a:solidFill>
              <a:srgbClr val="77513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1" name="Freeform 83"/>
            <p:cNvSpPr>
              <a:spLocks/>
            </p:cNvSpPr>
            <p:nvPr/>
          </p:nvSpPr>
          <p:spPr bwMode="auto">
            <a:xfrm>
              <a:off x="4219" y="2723"/>
              <a:ext cx="17" cy="17"/>
            </a:xfrm>
            <a:custGeom>
              <a:avLst/>
              <a:gdLst>
                <a:gd name="T0" fmla="*/ 16 w 17"/>
                <a:gd name="T1" fmla="*/ 1 h 17"/>
                <a:gd name="T2" fmla="*/ 13 w 17"/>
                <a:gd name="T3" fmla="*/ 1 h 17"/>
                <a:gd name="T4" fmla="*/ 11 w 17"/>
                <a:gd name="T5" fmla="*/ 1 h 17"/>
                <a:gd name="T6" fmla="*/ 11 w 17"/>
                <a:gd name="T7" fmla="*/ 0 h 17"/>
                <a:gd name="T8" fmla="*/ 9 w 17"/>
                <a:gd name="T9" fmla="*/ 0 h 17"/>
                <a:gd name="T10" fmla="*/ 9 w 17"/>
                <a:gd name="T11" fmla="*/ 1 h 17"/>
                <a:gd name="T12" fmla="*/ 6 w 17"/>
                <a:gd name="T13" fmla="*/ 1 h 17"/>
                <a:gd name="T14" fmla="*/ 4 w 17"/>
                <a:gd name="T15" fmla="*/ 1 h 17"/>
                <a:gd name="T16" fmla="*/ 4 w 17"/>
                <a:gd name="T17" fmla="*/ 3 h 17"/>
                <a:gd name="T18" fmla="*/ 0 w 17"/>
                <a:gd name="T19" fmla="*/ 3 h 17"/>
                <a:gd name="T20" fmla="*/ 0 w 17"/>
                <a:gd name="T21" fmla="*/ 5 h 17"/>
                <a:gd name="T22" fmla="*/ 0 w 17"/>
                <a:gd name="T23" fmla="*/ 7 h 17"/>
                <a:gd name="T24" fmla="*/ 0 w 17"/>
                <a:gd name="T25" fmla="*/ 8 h 17"/>
                <a:gd name="T26" fmla="*/ 0 w 17"/>
                <a:gd name="T27" fmla="*/ 12 h 17"/>
                <a:gd name="T28" fmla="*/ 0 w 17"/>
                <a:gd name="T29" fmla="*/ 14 h 17"/>
                <a:gd name="T30" fmla="*/ 4 w 17"/>
                <a:gd name="T31" fmla="*/ 14 h 17"/>
                <a:gd name="T32" fmla="*/ 4 w 17"/>
                <a:gd name="T33" fmla="*/ 16 h 17"/>
                <a:gd name="T34" fmla="*/ 16 w 17"/>
                <a:gd name="T35"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7">
                  <a:moveTo>
                    <a:pt x="16" y="1"/>
                  </a:moveTo>
                  <a:lnTo>
                    <a:pt x="13" y="1"/>
                  </a:lnTo>
                  <a:lnTo>
                    <a:pt x="11" y="1"/>
                  </a:lnTo>
                  <a:lnTo>
                    <a:pt x="11" y="0"/>
                  </a:lnTo>
                  <a:lnTo>
                    <a:pt x="9" y="0"/>
                  </a:lnTo>
                  <a:lnTo>
                    <a:pt x="9" y="1"/>
                  </a:lnTo>
                  <a:lnTo>
                    <a:pt x="6" y="1"/>
                  </a:lnTo>
                  <a:lnTo>
                    <a:pt x="4" y="1"/>
                  </a:lnTo>
                  <a:lnTo>
                    <a:pt x="4" y="3"/>
                  </a:lnTo>
                  <a:lnTo>
                    <a:pt x="0" y="3"/>
                  </a:lnTo>
                  <a:lnTo>
                    <a:pt x="0" y="5"/>
                  </a:lnTo>
                  <a:lnTo>
                    <a:pt x="0" y="7"/>
                  </a:lnTo>
                  <a:lnTo>
                    <a:pt x="0" y="8"/>
                  </a:lnTo>
                  <a:lnTo>
                    <a:pt x="0" y="12"/>
                  </a:lnTo>
                  <a:lnTo>
                    <a:pt x="0" y="14"/>
                  </a:lnTo>
                  <a:lnTo>
                    <a:pt x="4" y="14"/>
                  </a:lnTo>
                  <a:lnTo>
                    <a:pt x="4" y="16"/>
                  </a:lnTo>
                  <a:lnTo>
                    <a:pt x="16" y="1"/>
                  </a:lnTo>
                </a:path>
              </a:pathLst>
            </a:custGeom>
            <a:solidFill>
              <a:srgbClr val="6D472E"/>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2" name="Freeform 84"/>
            <p:cNvSpPr>
              <a:spLocks/>
            </p:cNvSpPr>
            <p:nvPr/>
          </p:nvSpPr>
          <p:spPr bwMode="auto">
            <a:xfrm>
              <a:off x="4221" y="2724"/>
              <a:ext cx="261" cy="69"/>
            </a:xfrm>
            <a:custGeom>
              <a:avLst/>
              <a:gdLst>
                <a:gd name="T0" fmla="*/ 251 w 261"/>
                <a:gd name="T1" fmla="*/ 58 h 69"/>
                <a:gd name="T2" fmla="*/ 232 w 261"/>
                <a:gd name="T3" fmla="*/ 58 h 69"/>
                <a:gd name="T4" fmla="*/ 213 w 261"/>
                <a:gd name="T5" fmla="*/ 57 h 69"/>
                <a:gd name="T6" fmla="*/ 195 w 261"/>
                <a:gd name="T7" fmla="*/ 56 h 69"/>
                <a:gd name="T8" fmla="*/ 177 w 261"/>
                <a:gd name="T9" fmla="*/ 55 h 69"/>
                <a:gd name="T10" fmla="*/ 160 w 261"/>
                <a:gd name="T11" fmla="*/ 53 h 69"/>
                <a:gd name="T12" fmla="*/ 142 w 261"/>
                <a:gd name="T13" fmla="*/ 49 h 69"/>
                <a:gd name="T14" fmla="*/ 125 w 261"/>
                <a:gd name="T15" fmla="*/ 47 h 69"/>
                <a:gd name="T16" fmla="*/ 108 w 261"/>
                <a:gd name="T17" fmla="*/ 44 h 69"/>
                <a:gd name="T18" fmla="*/ 92 w 261"/>
                <a:gd name="T19" fmla="*/ 39 h 69"/>
                <a:gd name="T20" fmla="*/ 77 w 261"/>
                <a:gd name="T21" fmla="*/ 35 h 69"/>
                <a:gd name="T22" fmla="*/ 62 w 261"/>
                <a:gd name="T23" fmla="*/ 29 h 69"/>
                <a:gd name="T24" fmla="*/ 48 w 261"/>
                <a:gd name="T25" fmla="*/ 23 h 69"/>
                <a:gd name="T26" fmla="*/ 34 w 261"/>
                <a:gd name="T27" fmla="*/ 18 h 69"/>
                <a:gd name="T28" fmla="*/ 22 w 261"/>
                <a:gd name="T29" fmla="*/ 11 h 69"/>
                <a:gd name="T30" fmla="*/ 11 w 261"/>
                <a:gd name="T31" fmla="*/ 4 h 69"/>
                <a:gd name="T32" fmla="*/ 0 w 261"/>
                <a:gd name="T33" fmla="*/ 8 h 69"/>
                <a:gd name="T34" fmla="*/ 12 w 261"/>
                <a:gd name="T35" fmla="*/ 16 h 69"/>
                <a:gd name="T36" fmla="*/ 24 w 261"/>
                <a:gd name="T37" fmla="*/ 22 h 69"/>
                <a:gd name="T38" fmla="*/ 38 w 261"/>
                <a:gd name="T39" fmla="*/ 29 h 69"/>
                <a:gd name="T40" fmla="*/ 51 w 261"/>
                <a:gd name="T41" fmla="*/ 35 h 69"/>
                <a:gd name="T42" fmla="*/ 67 w 261"/>
                <a:gd name="T43" fmla="*/ 40 h 69"/>
                <a:gd name="T44" fmla="*/ 82 w 261"/>
                <a:gd name="T45" fmla="*/ 46 h 69"/>
                <a:gd name="T46" fmla="*/ 98 w 261"/>
                <a:gd name="T47" fmla="*/ 50 h 69"/>
                <a:gd name="T48" fmla="*/ 115 w 261"/>
                <a:gd name="T49" fmla="*/ 54 h 69"/>
                <a:gd name="T50" fmla="*/ 132 w 261"/>
                <a:gd name="T51" fmla="*/ 57 h 69"/>
                <a:gd name="T52" fmla="*/ 149 w 261"/>
                <a:gd name="T53" fmla="*/ 60 h 69"/>
                <a:gd name="T54" fmla="*/ 167 w 261"/>
                <a:gd name="T55" fmla="*/ 63 h 69"/>
                <a:gd name="T56" fmla="*/ 185 w 261"/>
                <a:gd name="T57" fmla="*/ 65 h 69"/>
                <a:gd name="T58" fmla="*/ 204 w 261"/>
                <a:gd name="T59" fmla="*/ 66 h 69"/>
                <a:gd name="T60" fmla="*/ 222 w 261"/>
                <a:gd name="T61" fmla="*/ 67 h 69"/>
                <a:gd name="T62" fmla="*/ 241 w 261"/>
                <a:gd name="T63" fmla="*/ 67 h 69"/>
                <a:gd name="T64" fmla="*/ 260 w 261"/>
                <a:gd name="T65" fmla="*/ 6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1" h="69">
                  <a:moveTo>
                    <a:pt x="260" y="58"/>
                  </a:moveTo>
                  <a:lnTo>
                    <a:pt x="251" y="58"/>
                  </a:lnTo>
                  <a:lnTo>
                    <a:pt x="241" y="58"/>
                  </a:lnTo>
                  <a:lnTo>
                    <a:pt x="232" y="58"/>
                  </a:lnTo>
                  <a:lnTo>
                    <a:pt x="223" y="58"/>
                  </a:lnTo>
                  <a:lnTo>
                    <a:pt x="213" y="57"/>
                  </a:lnTo>
                  <a:lnTo>
                    <a:pt x="204" y="57"/>
                  </a:lnTo>
                  <a:lnTo>
                    <a:pt x="195" y="56"/>
                  </a:lnTo>
                  <a:lnTo>
                    <a:pt x="186" y="55"/>
                  </a:lnTo>
                  <a:lnTo>
                    <a:pt x="177" y="55"/>
                  </a:lnTo>
                  <a:lnTo>
                    <a:pt x="168" y="54"/>
                  </a:lnTo>
                  <a:lnTo>
                    <a:pt x="160" y="53"/>
                  </a:lnTo>
                  <a:lnTo>
                    <a:pt x="151" y="51"/>
                  </a:lnTo>
                  <a:lnTo>
                    <a:pt x="142" y="49"/>
                  </a:lnTo>
                  <a:lnTo>
                    <a:pt x="133" y="48"/>
                  </a:lnTo>
                  <a:lnTo>
                    <a:pt x="125" y="47"/>
                  </a:lnTo>
                  <a:lnTo>
                    <a:pt x="116" y="45"/>
                  </a:lnTo>
                  <a:lnTo>
                    <a:pt x="108" y="44"/>
                  </a:lnTo>
                  <a:lnTo>
                    <a:pt x="100" y="41"/>
                  </a:lnTo>
                  <a:lnTo>
                    <a:pt x="92" y="39"/>
                  </a:lnTo>
                  <a:lnTo>
                    <a:pt x="85" y="37"/>
                  </a:lnTo>
                  <a:lnTo>
                    <a:pt x="77" y="35"/>
                  </a:lnTo>
                  <a:lnTo>
                    <a:pt x="69" y="32"/>
                  </a:lnTo>
                  <a:lnTo>
                    <a:pt x="62" y="29"/>
                  </a:lnTo>
                  <a:lnTo>
                    <a:pt x="54" y="27"/>
                  </a:lnTo>
                  <a:lnTo>
                    <a:pt x="48" y="23"/>
                  </a:lnTo>
                  <a:lnTo>
                    <a:pt x="41" y="21"/>
                  </a:lnTo>
                  <a:lnTo>
                    <a:pt x="34" y="18"/>
                  </a:lnTo>
                  <a:lnTo>
                    <a:pt x="29" y="14"/>
                  </a:lnTo>
                  <a:lnTo>
                    <a:pt x="22" y="11"/>
                  </a:lnTo>
                  <a:lnTo>
                    <a:pt x="16" y="8"/>
                  </a:lnTo>
                  <a:lnTo>
                    <a:pt x="11" y="4"/>
                  </a:lnTo>
                  <a:lnTo>
                    <a:pt x="5" y="0"/>
                  </a:lnTo>
                  <a:lnTo>
                    <a:pt x="0" y="8"/>
                  </a:lnTo>
                  <a:lnTo>
                    <a:pt x="5" y="11"/>
                  </a:lnTo>
                  <a:lnTo>
                    <a:pt x="12" y="16"/>
                  </a:lnTo>
                  <a:lnTo>
                    <a:pt x="17" y="19"/>
                  </a:lnTo>
                  <a:lnTo>
                    <a:pt x="24" y="22"/>
                  </a:lnTo>
                  <a:lnTo>
                    <a:pt x="31" y="26"/>
                  </a:lnTo>
                  <a:lnTo>
                    <a:pt x="38" y="29"/>
                  </a:lnTo>
                  <a:lnTo>
                    <a:pt x="44" y="32"/>
                  </a:lnTo>
                  <a:lnTo>
                    <a:pt x="51" y="35"/>
                  </a:lnTo>
                  <a:lnTo>
                    <a:pt x="59" y="38"/>
                  </a:lnTo>
                  <a:lnTo>
                    <a:pt x="67" y="40"/>
                  </a:lnTo>
                  <a:lnTo>
                    <a:pt x="75" y="44"/>
                  </a:lnTo>
                  <a:lnTo>
                    <a:pt x="82" y="46"/>
                  </a:lnTo>
                  <a:lnTo>
                    <a:pt x="90" y="48"/>
                  </a:lnTo>
                  <a:lnTo>
                    <a:pt x="98" y="50"/>
                  </a:lnTo>
                  <a:lnTo>
                    <a:pt x="106" y="51"/>
                  </a:lnTo>
                  <a:lnTo>
                    <a:pt x="115" y="54"/>
                  </a:lnTo>
                  <a:lnTo>
                    <a:pt x="123" y="56"/>
                  </a:lnTo>
                  <a:lnTo>
                    <a:pt x="132" y="57"/>
                  </a:lnTo>
                  <a:lnTo>
                    <a:pt x="140" y="58"/>
                  </a:lnTo>
                  <a:lnTo>
                    <a:pt x="149" y="60"/>
                  </a:lnTo>
                  <a:lnTo>
                    <a:pt x="158" y="62"/>
                  </a:lnTo>
                  <a:lnTo>
                    <a:pt x="167" y="63"/>
                  </a:lnTo>
                  <a:lnTo>
                    <a:pt x="176" y="64"/>
                  </a:lnTo>
                  <a:lnTo>
                    <a:pt x="185" y="65"/>
                  </a:lnTo>
                  <a:lnTo>
                    <a:pt x="194" y="65"/>
                  </a:lnTo>
                  <a:lnTo>
                    <a:pt x="204" y="66"/>
                  </a:lnTo>
                  <a:lnTo>
                    <a:pt x="213" y="66"/>
                  </a:lnTo>
                  <a:lnTo>
                    <a:pt x="222" y="67"/>
                  </a:lnTo>
                  <a:lnTo>
                    <a:pt x="232" y="67"/>
                  </a:lnTo>
                  <a:lnTo>
                    <a:pt x="241" y="67"/>
                  </a:lnTo>
                  <a:lnTo>
                    <a:pt x="251" y="67"/>
                  </a:lnTo>
                  <a:lnTo>
                    <a:pt x="260" y="68"/>
                  </a:lnTo>
                  <a:lnTo>
                    <a:pt x="260" y="58"/>
                  </a:lnTo>
                </a:path>
              </a:pathLst>
            </a:custGeom>
            <a:solidFill>
              <a:srgbClr val="6D472E"/>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3" name="Freeform 85"/>
            <p:cNvSpPr>
              <a:spLocks/>
            </p:cNvSpPr>
            <p:nvPr/>
          </p:nvSpPr>
          <p:spPr bwMode="auto">
            <a:xfrm>
              <a:off x="4481" y="2725"/>
              <a:ext cx="276" cy="68"/>
            </a:xfrm>
            <a:custGeom>
              <a:avLst/>
              <a:gdLst>
                <a:gd name="T0" fmla="*/ 269 w 276"/>
                <a:gd name="T1" fmla="*/ 1 h 68"/>
                <a:gd name="T2" fmla="*/ 264 w 276"/>
                <a:gd name="T3" fmla="*/ 5 h 68"/>
                <a:gd name="T4" fmla="*/ 260 w 276"/>
                <a:gd name="T5" fmla="*/ 8 h 68"/>
                <a:gd name="T6" fmla="*/ 253 w 276"/>
                <a:gd name="T7" fmla="*/ 11 h 68"/>
                <a:gd name="T8" fmla="*/ 244 w 276"/>
                <a:gd name="T9" fmla="*/ 16 h 68"/>
                <a:gd name="T10" fmla="*/ 234 w 276"/>
                <a:gd name="T11" fmla="*/ 20 h 68"/>
                <a:gd name="T12" fmla="*/ 223 w 276"/>
                <a:gd name="T13" fmla="*/ 26 h 68"/>
                <a:gd name="T14" fmla="*/ 208 w 276"/>
                <a:gd name="T15" fmla="*/ 30 h 68"/>
                <a:gd name="T16" fmla="*/ 192 w 276"/>
                <a:gd name="T17" fmla="*/ 36 h 68"/>
                <a:gd name="T18" fmla="*/ 175 w 276"/>
                <a:gd name="T19" fmla="*/ 40 h 68"/>
                <a:gd name="T20" fmla="*/ 154 w 276"/>
                <a:gd name="T21" fmla="*/ 45 h 68"/>
                <a:gd name="T22" fmla="*/ 132 w 276"/>
                <a:gd name="T23" fmla="*/ 48 h 68"/>
                <a:gd name="T24" fmla="*/ 107 w 276"/>
                <a:gd name="T25" fmla="*/ 52 h 68"/>
                <a:gd name="T26" fmla="*/ 81 w 276"/>
                <a:gd name="T27" fmla="*/ 55 h 68"/>
                <a:gd name="T28" fmla="*/ 50 w 276"/>
                <a:gd name="T29" fmla="*/ 56 h 68"/>
                <a:gd name="T30" fmla="*/ 18 w 276"/>
                <a:gd name="T31" fmla="*/ 57 h 68"/>
                <a:gd name="T32" fmla="*/ 0 w 276"/>
                <a:gd name="T33" fmla="*/ 67 h 68"/>
                <a:gd name="T34" fmla="*/ 35 w 276"/>
                <a:gd name="T35" fmla="*/ 66 h 68"/>
                <a:gd name="T36" fmla="*/ 66 w 276"/>
                <a:gd name="T37" fmla="*/ 65 h 68"/>
                <a:gd name="T38" fmla="*/ 95 w 276"/>
                <a:gd name="T39" fmla="*/ 63 h 68"/>
                <a:gd name="T40" fmla="*/ 122 w 276"/>
                <a:gd name="T41" fmla="*/ 59 h 68"/>
                <a:gd name="T42" fmla="*/ 146 w 276"/>
                <a:gd name="T43" fmla="*/ 55 h 68"/>
                <a:gd name="T44" fmla="*/ 167 w 276"/>
                <a:gd name="T45" fmla="*/ 52 h 68"/>
                <a:gd name="T46" fmla="*/ 187 w 276"/>
                <a:gd name="T47" fmla="*/ 46 h 68"/>
                <a:gd name="T48" fmla="*/ 204 w 276"/>
                <a:gd name="T49" fmla="*/ 41 h 68"/>
                <a:gd name="T50" fmla="*/ 218 w 276"/>
                <a:gd name="T51" fmla="*/ 37 h 68"/>
                <a:gd name="T52" fmla="*/ 232 w 276"/>
                <a:gd name="T53" fmla="*/ 31 h 68"/>
                <a:gd name="T54" fmla="*/ 243 w 276"/>
                <a:gd name="T55" fmla="*/ 27 h 68"/>
                <a:gd name="T56" fmla="*/ 253 w 276"/>
                <a:gd name="T57" fmla="*/ 21 h 68"/>
                <a:gd name="T58" fmla="*/ 261 w 276"/>
                <a:gd name="T59" fmla="*/ 17 h 68"/>
                <a:gd name="T60" fmla="*/ 267 w 276"/>
                <a:gd name="T61" fmla="*/ 13 h 68"/>
                <a:gd name="T62" fmla="*/ 272 w 276"/>
                <a:gd name="T63" fmla="*/ 10 h 68"/>
                <a:gd name="T64" fmla="*/ 275 w 276"/>
                <a:gd name="T65" fmla="*/ 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6" h="68">
                  <a:moveTo>
                    <a:pt x="270" y="0"/>
                  </a:moveTo>
                  <a:lnTo>
                    <a:pt x="269" y="1"/>
                  </a:lnTo>
                  <a:lnTo>
                    <a:pt x="266" y="2"/>
                  </a:lnTo>
                  <a:lnTo>
                    <a:pt x="264" y="5"/>
                  </a:lnTo>
                  <a:lnTo>
                    <a:pt x="262" y="6"/>
                  </a:lnTo>
                  <a:lnTo>
                    <a:pt x="260" y="8"/>
                  </a:lnTo>
                  <a:lnTo>
                    <a:pt x="256" y="10"/>
                  </a:lnTo>
                  <a:lnTo>
                    <a:pt x="253" y="11"/>
                  </a:lnTo>
                  <a:lnTo>
                    <a:pt x="248" y="13"/>
                  </a:lnTo>
                  <a:lnTo>
                    <a:pt x="244" y="16"/>
                  </a:lnTo>
                  <a:lnTo>
                    <a:pt x="239" y="18"/>
                  </a:lnTo>
                  <a:lnTo>
                    <a:pt x="234" y="20"/>
                  </a:lnTo>
                  <a:lnTo>
                    <a:pt x="228" y="24"/>
                  </a:lnTo>
                  <a:lnTo>
                    <a:pt x="223" y="26"/>
                  </a:lnTo>
                  <a:lnTo>
                    <a:pt x="216" y="28"/>
                  </a:lnTo>
                  <a:lnTo>
                    <a:pt x="208" y="30"/>
                  </a:lnTo>
                  <a:lnTo>
                    <a:pt x="201" y="33"/>
                  </a:lnTo>
                  <a:lnTo>
                    <a:pt x="192" y="36"/>
                  </a:lnTo>
                  <a:lnTo>
                    <a:pt x="185" y="38"/>
                  </a:lnTo>
                  <a:lnTo>
                    <a:pt x="175" y="40"/>
                  </a:lnTo>
                  <a:lnTo>
                    <a:pt x="166" y="43"/>
                  </a:lnTo>
                  <a:lnTo>
                    <a:pt x="154" y="45"/>
                  </a:lnTo>
                  <a:lnTo>
                    <a:pt x="144" y="46"/>
                  </a:lnTo>
                  <a:lnTo>
                    <a:pt x="132" y="48"/>
                  </a:lnTo>
                  <a:lnTo>
                    <a:pt x="121" y="50"/>
                  </a:lnTo>
                  <a:lnTo>
                    <a:pt x="107" y="52"/>
                  </a:lnTo>
                  <a:lnTo>
                    <a:pt x="94" y="54"/>
                  </a:lnTo>
                  <a:lnTo>
                    <a:pt x="81" y="55"/>
                  </a:lnTo>
                  <a:lnTo>
                    <a:pt x="66" y="56"/>
                  </a:lnTo>
                  <a:lnTo>
                    <a:pt x="50" y="56"/>
                  </a:lnTo>
                  <a:lnTo>
                    <a:pt x="35" y="57"/>
                  </a:lnTo>
                  <a:lnTo>
                    <a:pt x="18" y="57"/>
                  </a:lnTo>
                  <a:lnTo>
                    <a:pt x="0" y="57"/>
                  </a:lnTo>
                  <a:lnTo>
                    <a:pt x="0" y="67"/>
                  </a:lnTo>
                  <a:lnTo>
                    <a:pt x="18" y="66"/>
                  </a:lnTo>
                  <a:lnTo>
                    <a:pt x="35" y="66"/>
                  </a:lnTo>
                  <a:lnTo>
                    <a:pt x="50" y="65"/>
                  </a:lnTo>
                  <a:lnTo>
                    <a:pt x="66" y="65"/>
                  </a:lnTo>
                  <a:lnTo>
                    <a:pt x="81" y="64"/>
                  </a:lnTo>
                  <a:lnTo>
                    <a:pt x="95" y="63"/>
                  </a:lnTo>
                  <a:lnTo>
                    <a:pt x="109" y="61"/>
                  </a:lnTo>
                  <a:lnTo>
                    <a:pt x="122" y="59"/>
                  </a:lnTo>
                  <a:lnTo>
                    <a:pt x="134" y="57"/>
                  </a:lnTo>
                  <a:lnTo>
                    <a:pt x="146" y="55"/>
                  </a:lnTo>
                  <a:lnTo>
                    <a:pt x="157" y="54"/>
                  </a:lnTo>
                  <a:lnTo>
                    <a:pt x="167" y="52"/>
                  </a:lnTo>
                  <a:lnTo>
                    <a:pt x="177" y="49"/>
                  </a:lnTo>
                  <a:lnTo>
                    <a:pt x="187" y="46"/>
                  </a:lnTo>
                  <a:lnTo>
                    <a:pt x="195" y="44"/>
                  </a:lnTo>
                  <a:lnTo>
                    <a:pt x="204" y="41"/>
                  </a:lnTo>
                  <a:lnTo>
                    <a:pt x="211" y="39"/>
                  </a:lnTo>
                  <a:lnTo>
                    <a:pt x="218" y="37"/>
                  </a:lnTo>
                  <a:lnTo>
                    <a:pt x="226" y="34"/>
                  </a:lnTo>
                  <a:lnTo>
                    <a:pt x="232" y="31"/>
                  </a:lnTo>
                  <a:lnTo>
                    <a:pt x="237" y="29"/>
                  </a:lnTo>
                  <a:lnTo>
                    <a:pt x="243" y="27"/>
                  </a:lnTo>
                  <a:lnTo>
                    <a:pt x="248" y="24"/>
                  </a:lnTo>
                  <a:lnTo>
                    <a:pt x="253" y="21"/>
                  </a:lnTo>
                  <a:lnTo>
                    <a:pt x="257" y="19"/>
                  </a:lnTo>
                  <a:lnTo>
                    <a:pt x="261" y="17"/>
                  </a:lnTo>
                  <a:lnTo>
                    <a:pt x="264" y="16"/>
                  </a:lnTo>
                  <a:lnTo>
                    <a:pt x="267" y="13"/>
                  </a:lnTo>
                  <a:lnTo>
                    <a:pt x="270" y="11"/>
                  </a:lnTo>
                  <a:lnTo>
                    <a:pt x="272" y="10"/>
                  </a:lnTo>
                  <a:lnTo>
                    <a:pt x="274" y="9"/>
                  </a:lnTo>
                  <a:lnTo>
                    <a:pt x="275" y="8"/>
                  </a:lnTo>
                  <a:lnTo>
                    <a:pt x="270" y="0"/>
                  </a:lnTo>
                </a:path>
              </a:pathLst>
            </a:custGeom>
            <a:solidFill>
              <a:srgbClr val="6D472E"/>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4" name="Freeform 86"/>
            <p:cNvSpPr>
              <a:spLocks/>
            </p:cNvSpPr>
            <p:nvPr/>
          </p:nvSpPr>
          <p:spPr bwMode="auto">
            <a:xfrm>
              <a:off x="4751" y="2724"/>
              <a:ext cx="17" cy="17"/>
            </a:xfrm>
            <a:custGeom>
              <a:avLst/>
              <a:gdLst>
                <a:gd name="T0" fmla="*/ 11 w 17"/>
                <a:gd name="T1" fmla="*/ 16 h 17"/>
                <a:gd name="T2" fmla="*/ 11 w 17"/>
                <a:gd name="T3" fmla="*/ 14 h 17"/>
                <a:gd name="T4" fmla="*/ 13 w 17"/>
                <a:gd name="T5" fmla="*/ 14 h 17"/>
                <a:gd name="T6" fmla="*/ 13 w 17"/>
                <a:gd name="T7" fmla="*/ 12 h 17"/>
                <a:gd name="T8" fmla="*/ 13 w 17"/>
                <a:gd name="T9" fmla="*/ 10 h 17"/>
                <a:gd name="T10" fmla="*/ 16 w 17"/>
                <a:gd name="T11" fmla="*/ 10 h 17"/>
                <a:gd name="T12" fmla="*/ 13 w 17"/>
                <a:gd name="T13" fmla="*/ 7 h 17"/>
                <a:gd name="T14" fmla="*/ 13 w 17"/>
                <a:gd name="T15" fmla="*/ 5 h 17"/>
                <a:gd name="T16" fmla="*/ 13 w 17"/>
                <a:gd name="T17" fmla="*/ 3 h 17"/>
                <a:gd name="T18" fmla="*/ 11 w 17"/>
                <a:gd name="T19" fmla="*/ 3 h 17"/>
                <a:gd name="T20" fmla="*/ 11 w 17"/>
                <a:gd name="T21" fmla="*/ 1 h 17"/>
                <a:gd name="T22" fmla="*/ 9 w 17"/>
                <a:gd name="T23" fmla="*/ 1 h 17"/>
                <a:gd name="T24" fmla="*/ 6 w 17"/>
                <a:gd name="T25" fmla="*/ 1 h 17"/>
                <a:gd name="T26" fmla="*/ 6 w 17"/>
                <a:gd name="T27" fmla="*/ 0 h 17"/>
                <a:gd name="T28" fmla="*/ 4 w 17"/>
                <a:gd name="T29" fmla="*/ 0 h 17"/>
                <a:gd name="T30" fmla="*/ 4 w 17"/>
                <a:gd name="T31" fmla="*/ 1 h 17"/>
                <a:gd name="T32" fmla="*/ 2 w 17"/>
                <a:gd name="T33" fmla="*/ 1 h 17"/>
                <a:gd name="T34" fmla="*/ 0 w 17"/>
                <a:gd name="T35" fmla="*/ 1 h 17"/>
                <a:gd name="T36" fmla="*/ 11 w 17"/>
                <a:gd name="T3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7">
                  <a:moveTo>
                    <a:pt x="11" y="16"/>
                  </a:moveTo>
                  <a:lnTo>
                    <a:pt x="11" y="14"/>
                  </a:lnTo>
                  <a:lnTo>
                    <a:pt x="13" y="14"/>
                  </a:lnTo>
                  <a:lnTo>
                    <a:pt x="13" y="12"/>
                  </a:lnTo>
                  <a:lnTo>
                    <a:pt x="13" y="10"/>
                  </a:lnTo>
                  <a:lnTo>
                    <a:pt x="16" y="10"/>
                  </a:lnTo>
                  <a:lnTo>
                    <a:pt x="13" y="7"/>
                  </a:lnTo>
                  <a:lnTo>
                    <a:pt x="13" y="5"/>
                  </a:lnTo>
                  <a:lnTo>
                    <a:pt x="13" y="3"/>
                  </a:lnTo>
                  <a:lnTo>
                    <a:pt x="11" y="3"/>
                  </a:lnTo>
                  <a:lnTo>
                    <a:pt x="11" y="1"/>
                  </a:lnTo>
                  <a:lnTo>
                    <a:pt x="9" y="1"/>
                  </a:lnTo>
                  <a:lnTo>
                    <a:pt x="6" y="1"/>
                  </a:lnTo>
                  <a:lnTo>
                    <a:pt x="6" y="0"/>
                  </a:lnTo>
                  <a:lnTo>
                    <a:pt x="4" y="0"/>
                  </a:lnTo>
                  <a:lnTo>
                    <a:pt x="4" y="1"/>
                  </a:lnTo>
                  <a:lnTo>
                    <a:pt x="2" y="1"/>
                  </a:lnTo>
                  <a:lnTo>
                    <a:pt x="0" y="1"/>
                  </a:lnTo>
                  <a:lnTo>
                    <a:pt x="11" y="16"/>
                  </a:lnTo>
                </a:path>
              </a:pathLst>
            </a:custGeom>
            <a:solidFill>
              <a:srgbClr val="6D472E"/>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5" name="Freeform 87"/>
            <p:cNvSpPr>
              <a:spLocks/>
            </p:cNvSpPr>
            <p:nvPr/>
          </p:nvSpPr>
          <p:spPr bwMode="auto">
            <a:xfrm>
              <a:off x="4750" y="2722"/>
              <a:ext cx="17" cy="17"/>
            </a:xfrm>
            <a:custGeom>
              <a:avLst/>
              <a:gdLst>
                <a:gd name="T0" fmla="*/ 10 w 17"/>
                <a:gd name="T1" fmla="*/ 16 h 17"/>
                <a:gd name="T2" fmla="*/ 13 w 17"/>
                <a:gd name="T3" fmla="*/ 16 h 17"/>
                <a:gd name="T4" fmla="*/ 13 w 17"/>
                <a:gd name="T5" fmla="*/ 12 h 17"/>
                <a:gd name="T6" fmla="*/ 16 w 17"/>
                <a:gd name="T7" fmla="*/ 12 h 17"/>
                <a:gd name="T8" fmla="*/ 16 w 17"/>
                <a:gd name="T9" fmla="*/ 10 h 17"/>
                <a:gd name="T10" fmla="*/ 16 w 17"/>
                <a:gd name="T11" fmla="*/ 8 h 17"/>
                <a:gd name="T12" fmla="*/ 16 w 17"/>
                <a:gd name="T13" fmla="*/ 6 h 17"/>
                <a:gd name="T14" fmla="*/ 16 w 17"/>
                <a:gd name="T15" fmla="*/ 4 h 17"/>
                <a:gd name="T16" fmla="*/ 13 w 17"/>
                <a:gd name="T17" fmla="*/ 4 h 17"/>
                <a:gd name="T18" fmla="*/ 13 w 17"/>
                <a:gd name="T19" fmla="*/ 2 h 17"/>
                <a:gd name="T20" fmla="*/ 10 w 17"/>
                <a:gd name="T21" fmla="*/ 2 h 17"/>
                <a:gd name="T22" fmla="*/ 8 w 17"/>
                <a:gd name="T23" fmla="*/ 0 h 17"/>
                <a:gd name="T24" fmla="*/ 5 w 17"/>
                <a:gd name="T25" fmla="*/ 0 h 17"/>
                <a:gd name="T26" fmla="*/ 2 w 17"/>
                <a:gd name="T27" fmla="*/ 0 h 17"/>
                <a:gd name="T28" fmla="*/ 0 w 17"/>
                <a:gd name="T29" fmla="*/ 2 h 17"/>
                <a:gd name="T30" fmla="*/ 10 w 17"/>
                <a:gd name="T31"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7">
                  <a:moveTo>
                    <a:pt x="10" y="16"/>
                  </a:moveTo>
                  <a:lnTo>
                    <a:pt x="13" y="16"/>
                  </a:lnTo>
                  <a:lnTo>
                    <a:pt x="13" y="12"/>
                  </a:lnTo>
                  <a:lnTo>
                    <a:pt x="16" y="12"/>
                  </a:lnTo>
                  <a:lnTo>
                    <a:pt x="16" y="10"/>
                  </a:lnTo>
                  <a:lnTo>
                    <a:pt x="16" y="8"/>
                  </a:lnTo>
                  <a:lnTo>
                    <a:pt x="16" y="6"/>
                  </a:lnTo>
                  <a:lnTo>
                    <a:pt x="16" y="4"/>
                  </a:lnTo>
                  <a:lnTo>
                    <a:pt x="13" y="4"/>
                  </a:lnTo>
                  <a:lnTo>
                    <a:pt x="13" y="2"/>
                  </a:lnTo>
                  <a:lnTo>
                    <a:pt x="10" y="2"/>
                  </a:lnTo>
                  <a:lnTo>
                    <a:pt x="8" y="0"/>
                  </a:lnTo>
                  <a:lnTo>
                    <a:pt x="5" y="0"/>
                  </a:lnTo>
                  <a:lnTo>
                    <a:pt x="2" y="0"/>
                  </a:lnTo>
                  <a:lnTo>
                    <a:pt x="0" y="2"/>
                  </a:lnTo>
                  <a:lnTo>
                    <a:pt x="10" y="16"/>
                  </a:lnTo>
                </a:path>
              </a:pathLst>
            </a:custGeom>
            <a:solidFill>
              <a:srgbClr val="653F2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6" name="Freeform 88"/>
            <p:cNvSpPr>
              <a:spLocks/>
            </p:cNvSpPr>
            <p:nvPr/>
          </p:nvSpPr>
          <p:spPr bwMode="auto">
            <a:xfrm>
              <a:off x="4481" y="2723"/>
              <a:ext cx="274" cy="67"/>
            </a:xfrm>
            <a:custGeom>
              <a:avLst/>
              <a:gdLst>
                <a:gd name="T0" fmla="*/ 18 w 274"/>
                <a:gd name="T1" fmla="*/ 66 h 67"/>
                <a:gd name="T2" fmla="*/ 50 w 274"/>
                <a:gd name="T3" fmla="*/ 65 h 67"/>
                <a:gd name="T4" fmla="*/ 81 w 274"/>
                <a:gd name="T5" fmla="*/ 63 h 67"/>
                <a:gd name="T6" fmla="*/ 109 w 274"/>
                <a:gd name="T7" fmla="*/ 60 h 67"/>
                <a:gd name="T8" fmla="*/ 133 w 274"/>
                <a:gd name="T9" fmla="*/ 57 h 67"/>
                <a:gd name="T10" fmla="*/ 156 w 274"/>
                <a:gd name="T11" fmla="*/ 52 h 67"/>
                <a:gd name="T12" fmla="*/ 176 w 274"/>
                <a:gd name="T13" fmla="*/ 48 h 67"/>
                <a:gd name="T14" fmla="*/ 195 w 274"/>
                <a:gd name="T15" fmla="*/ 43 h 67"/>
                <a:gd name="T16" fmla="*/ 210 w 274"/>
                <a:gd name="T17" fmla="*/ 38 h 67"/>
                <a:gd name="T18" fmla="*/ 225 w 274"/>
                <a:gd name="T19" fmla="*/ 33 h 67"/>
                <a:gd name="T20" fmla="*/ 236 w 274"/>
                <a:gd name="T21" fmla="*/ 28 h 67"/>
                <a:gd name="T22" fmla="*/ 247 w 274"/>
                <a:gd name="T23" fmla="*/ 23 h 67"/>
                <a:gd name="T24" fmla="*/ 255 w 274"/>
                <a:gd name="T25" fmla="*/ 19 h 67"/>
                <a:gd name="T26" fmla="*/ 263 w 274"/>
                <a:gd name="T27" fmla="*/ 14 h 67"/>
                <a:gd name="T28" fmla="*/ 267 w 274"/>
                <a:gd name="T29" fmla="*/ 11 h 67"/>
                <a:gd name="T30" fmla="*/ 272 w 274"/>
                <a:gd name="T31" fmla="*/ 9 h 67"/>
                <a:gd name="T32" fmla="*/ 269 w 274"/>
                <a:gd name="T33" fmla="*/ 0 h 67"/>
                <a:gd name="T34" fmla="*/ 265 w 274"/>
                <a:gd name="T35" fmla="*/ 2 h 67"/>
                <a:gd name="T36" fmla="*/ 261 w 274"/>
                <a:gd name="T37" fmla="*/ 5 h 67"/>
                <a:gd name="T38" fmla="*/ 254 w 274"/>
                <a:gd name="T39" fmla="*/ 9 h 67"/>
                <a:gd name="T40" fmla="*/ 247 w 274"/>
                <a:gd name="T41" fmla="*/ 13 h 67"/>
                <a:gd name="T42" fmla="*/ 238 w 274"/>
                <a:gd name="T43" fmla="*/ 18 h 67"/>
                <a:gd name="T44" fmla="*/ 227 w 274"/>
                <a:gd name="T45" fmla="*/ 22 h 67"/>
                <a:gd name="T46" fmla="*/ 215 w 274"/>
                <a:gd name="T47" fmla="*/ 28 h 67"/>
                <a:gd name="T48" fmla="*/ 200 w 274"/>
                <a:gd name="T49" fmla="*/ 32 h 67"/>
                <a:gd name="T50" fmla="*/ 184 w 274"/>
                <a:gd name="T51" fmla="*/ 37 h 67"/>
                <a:gd name="T52" fmla="*/ 165 w 274"/>
                <a:gd name="T53" fmla="*/ 41 h 67"/>
                <a:gd name="T54" fmla="*/ 143 w 274"/>
                <a:gd name="T55" fmla="*/ 46 h 67"/>
                <a:gd name="T56" fmla="*/ 120 w 274"/>
                <a:gd name="T57" fmla="*/ 49 h 67"/>
                <a:gd name="T58" fmla="*/ 94 w 274"/>
                <a:gd name="T59" fmla="*/ 52 h 67"/>
                <a:gd name="T60" fmla="*/ 65 w 274"/>
                <a:gd name="T61" fmla="*/ 55 h 67"/>
                <a:gd name="T62" fmla="*/ 34 w 274"/>
                <a:gd name="T63" fmla="*/ 57 h 67"/>
                <a:gd name="T64" fmla="*/ 0 w 274"/>
                <a:gd name="T65" fmla="*/ 5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 h="67">
                  <a:moveTo>
                    <a:pt x="0" y="66"/>
                  </a:moveTo>
                  <a:lnTo>
                    <a:pt x="18" y="66"/>
                  </a:lnTo>
                  <a:lnTo>
                    <a:pt x="35" y="66"/>
                  </a:lnTo>
                  <a:lnTo>
                    <a:pt x="50" y="65"/>
                  </a:lnTo>
                  <a:lnTo>
                    <a:pt x="66" y="64"/>
                  </a:lnTo>
                  <a:lnTo>
                    <a:pt x="81" y="63"/>
                  </a:lnTo>
                  <a:lnTo>
                    <a:pt x="95" y="61"/>
                  </a:lnTo>
                  <a:lnTo>
                    <a:pt x="109" y="60"/>
                  </a:lnTo>
                  <a:lnTo>
                    <a:pt x="121" y="58"/>
                  </a:lnTo>
                  <a:lnTo>
                    <a:pt x="133" y="57"/>
                  </a:lnTo>
                  <a:lnTo>
                    <a:pt x="144" y="55"/>
                  </a:lnTo>
                  <a:lnTo>
                    <a:pt x="156" y="52"/>
                  </a:lnTo>
                  <a:lnTo>
                    <a:pt x="167" y="50"/>
                  </a:lnTo>
                  <a:lnTo>
                    <a:pt x="176" y="48"/>
                  </a:lnTo>
                  <a:lnTo>
                    <a:pt x="186" y="46"/>
                  </a:lnTo>
                  <a:lnTo>
                    <a:pt x="195" y="43"/>
                  </a:lnTo>
                  <a:lnTo>
                    <a:pt x="203" y="41"/>
                  </a:lnTo>
                  <a:lnTo>
                    <a:pt x="210" y="38"/>
                  </a:lnTo>
                  <a:lnTo>
                    <a:pt x="217" y="36"/>
                  </a:lnTo>
                  <a:lnTo>
                    <a:pt x="225" y="33"/>
                  </a:lnTo>
                  <a:lnTo>
                    <a:pt x="231" y="31"/>
                  </a:lnTo>
                  <a:lnTo>
                    <a:pt x="236" y="28"/>
                  </a:lnTo>
                  <a:lnTo>
                    <a:pt x="242" y="26"/>
                  </a:lnTo>
                  <a:lnTo>
                    <a:pt x="247" y="23"/>
                  </a:lnTo>
                  <a:lnTo>
                    <a:pt x="252" y="21"/>
                  </a:lnTo>
                  <a:lnTo>
                    <a:pt x="255" y="19"/>
                  </a:lnTo>
                  <a:lnTo>
                    <a:pt x="260" y="17"/>
                  </a:lnTo>
                  <a:lnTo>
                    <a:pt x="263" y="14"/>
                  </a:lnTo>
                  <a:lnTo>
                    <a:pt x="265" y="13"/>
                  </a:lnTo>
                  <a:lnTo>
                    <a:pt x="267" y="11"/>
                  </a:lnTo>
                  <a:lnTo>
                    <a:pt x="270" y="10"/>
                  </a:lnTo>
                  <a:lnTo>
                    <a:pt x="272" y="9"/>
                  </a:lnTo>
                  <a:lnTo>
                    <a:pt x="273" y="7"/>
                  </a:lnTo>
                  <a:lnTo>
                    <a:pt x="269" y="0"/>
                  </a:lnTo>
                  <a:lnTo>
                    <a:pt x="266" y="1"/>
                  </a:lnTo>
                  <a:lnTo>
                    <a:pt x="265" y="2"/>
                  </a:lnTo>
                  <a:lnTo>
                    <a:pt x="263" y="3"/>
                  </a:lnTo>
                  <a:lnTo>
                    <a:pt x="261" y="5"/>
                  </a:lnTo>
                  <a:lnTo>
                    <a:pt x="257" y="7"/>
                  </a:lnTo>
                  <a:lnTo>
                    <a:pt x="254" y="9"/>
                  </a:lnTo>
                  <a:lnTo>
                    <a:pt x="251" y="11"/>
                  </a:lnTo>
                  <a:lnTo>
                    <a:pt x="247" y="13"/>
                  </a:lnTo>
                  <a:lnTo>
                    <a:pt x="243" y="15"/>
                  </a:lnTo>
                  <a:lnTo>
                    <a:pt x="238" y="18"/>
                  </a:lnTo>
                  <a:lnTo>
                    <a:pt x="233" y="20"/>
                  </a:lnTo>
                  <a:lnTo>
                    <a:pt x="227" y="22"/>
                  </a:lnTo>
                  <a:lnTo>
                    <a:pt x="222" y="24"/>
                  </a:lnTo>
                  <a:lnTo>
                    <a:pt x="215" y="28"/>
                  </a:lnTo>
                  <a:lnTo>
                    <a:pt x="207" y="30"/>
                  </a:lnTo>
                  <a:lnTo>
                    <a:pt x="200" y="32"/>
                  </a:lnTo>
                  <a:lnTo>
                    <a:pt x="191" y="35"/>
                  </a:lnTo>
                  <a:lnTo>
                    <a:pt x="184" y="37"/>
                  </a:lnTo>
                  <a:lnTo>
                    <a:pt x="175" y="39"/>
                  </a:lnTo>
                  <a:lnTo>
                    <a:pt x="165" y="41"/>
                  </a:lnTo>
                  <a:lnTo>
                    <a:pt x="154" y="43"/>
                  </a:lnTo>
                  <a:lnTo>
                    <a:pt x="143" y="46"/>
                  </a:lnTo>
                  <a:lnTo>
                    <a:pt x="132" y="48"/>
                  </a:lnTo>
                  <a:lnTo>
                    <a:pt x="120" y="49"/>
                  </a:lnTo>
                  <a:lnTo>
                    <a:pt x="107" y="51"/>
                  </a:lnTo>
                  <a:lnTo>
                    <a:pt x="94" y="52"/>
                  </a:lnTo>
                  <a:lnTo>
                    <a:pt x="80" y="54"/>
                  </a:lnTo>
                  <a:lnTo>
                    <a:pt x="65" y="55"/>
                  </a:lnTo>
                  <a:lnTo>
                    <a:pt x="50" y="56"/>
                  </a:lnTo>
                  <a:lnTo>
                    <a:pt x="34" y="57"/>
                  </a:lnTo>
                  <a:lnTo>
                    <a:pt x="17" y="57"/>
                  </a:lnTo>
                  <a:lnTo>
                    <a:pt x="0" y="57"/>
                  </a:lnTo>
                  <a:lnTo>
                    <a:pt x="0" y="66"/>
                  </a:lnTo>
                </a:path>
              </a:pathLst>
            </a:custGeom>
            <a:solidFill>
              <a:srgbClr val="653F2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7" name="Freeform 89"/>
            <p:cNvSpPr>
              <a:spLocks/>
            </p:cNvSpPr>
            <p:nvPr/>
          </p:nvSpPr>
          <p:spPr bwMode="auto">
            <a:xfrm>
              <a:off x="4222" y="2722"/>
              <a:ext cx="260" cy="68"/>
            </a:xfrm>
            <a:custGeom>
              <a:avLst/>
              <a:gdLst>
                <a:gd name="T0" fmla="*/ 5 w 260"/>
                <a:gd name="T1" fmla="*/ 11 h 68"/>
                <a:gd name="T2" fmla="*/ 18 w 260"/>
                <a:gd name="T3" fmla="*/ 18 h 68"/>
                <a:gd name="T4" fmla="*/ 31 w 260"/>
                <a:gd name="T5" fmla="*/ 24 h 68"/>
                <a:gd name="T6" fmla="*/ 44 w 260"/>
                <a:gd name="T7" fmla="*/ 31 h 68"/>
                <a:gd name="T8" fmla="*/ 59 w 260"/>
                <a:gd name="T9" fmla="*/ 37 h 68"/>
                <a:gd name="T10" fmla="*/ 74 w 260"/>
                <a:gd name="T11" fmla="*/ 42 h 68"/>
                <a:gd name="T12" fmla="*/ 89 w 260"/>
                <a:gd name="T13" fmla="*/ 47 h 68"/>
                <a:gd name="T14" fmla="*/ 106 w 260"/>
                <a:gd name="T15" fmla="*/ 51 h 68"/>
                <a:gd name="T16" fmla="*/ 122 w 260"/>
                <a:gd name="T17" fmla="*/ 55 h 68"/>
                <a:gd name="T18" fmla="*/ 139 w 260"/>
                <a:gd name="T19" fmla="*/ 58 h 68"/>
                <a:gd name="T20" fmla="*/ 157 w 260"/>
                <a:gd name="T21" fmla="*/ 60 h 68"/>
                <a:gd name="T22" fmla="*/ 175 w 260"/>
                <a:gd name="T23" fmla="*/ 62 h 68"/>
                <a:gd name="T24" fmla="*/ 193 w 260"/>
                <a:gd name="T25" fmla="*/ 65 h 68"/>
                <a:gd name="T26" fmla="*/ 212 w 260"/>
                <a:gd name="T27" fmla="*/ 66 h 68"/>
                <a:gd name="T28" fmla="*/ 230 w 260"/>
                <a:gd name="T29" fmla="*/ 67 h 68"/>
                <a:gd name="T30" fmla="*/ 249 w 260"/>
                <a:gd name="T31" fmla="*/ 67 h 68"/>
                <a:gd name="T32" fmla="*/ 259 w 260"/>
                <a:gd name="T33" fmla="*/ 58 h 68"/>
                <a:gd name="T34" fmla="*/ 240 w 260"/>
                <a:gd name="T35" fmla="*/ 58 h 68"/>
                <a:gd name="T36" fmla="*/ 221 w 260"/>
                <a:gd name="T37" fmla="*/ 57 h 68"/>
                <a:gd name="T38" fmla="*/ 203 w 260"/>
                <a:gd name="T39" fmla="*/ 56 h 68"/>
                <a:gd name="T40" fmla="*/ 185 w 260"/>
                <a:gd name="T41" fmla="*/ 55 h 68"/>
                <a:gd name="T42" fmla="*/ 167 w 260"/>
                <a:gd name="T43" fmla="*/ 52 h 68"/>
                <a:gd name="T44" fmla="*/ 150 w 260"/>
                <a:gd name="T45" fmla="*/ 50 h 68"/>
                <a:gd name="T46" fmla="*/ 133 w 260"/>
                <a:gd name="T47" fmla="*/ 47 h 68"/>
                <a:gd name="T48" fmla="*/ 116 w 260"/>
                <a:gd name="T49" fmla="*/ 43 h 68"/>
                <a:gd name="T50" fmla="*/ 99 w 260"/>
                <a:gd name="T51" fmla="*/ 40 h 68"/>
                <a:gd name="T52" fmla="*/ 84 w 260"/>
                <a:gd name="T53" fmla="*/ 36 h 68"/>
                <a:gd name="T54" fmla="*/ 69 w 260"/>
                <a:gd name="T55" fmla="*/ 31 h 68"/>
                <a:gd name="T56" fmla="*/ 55 w 260"/>
                <a:gd name="T57" fmla="*/ 25 h 68"/>
                <a:gd name="T58" fmla="*/ 41 w 260"/>
                <a:gd name="T59" fmla="*/ 20 h 68"/>
                <a:gd name="T60" fmla="*/ 29 w 260"/>
                <a:gd name="T61" fmla="*/ 13 h 68"/>
                <a:gd name="T62" fmla="*/ 16 w 260"/>
                <a:gd name="T63" fmla="*/ 6 h 68"/>
                <a:gd name="T64" fmla="*/ 5 w 260"/>
                <a:gd name="T6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0" h="68">
                  <a:moveTo>
                    <a:pt x="0" y="6"/>
                  </a:moveTo>
                  <a:lnTo>
                    <a:pt x="5" y="11"/>
                  </a:lnTo>
                  <a:lnTo>
                    <a:pt x="12" y="14"/>
                  </a:lnTo>
                  <a:lnTo>
                    <a:pt x="18" y="18"/>
                  </a:lnTo>
                  <a:lnTo>
                    <a:pt x="24" y="21"/>
                  </a:lnTo>
                  <a:lnTo>
                    <a:pt x="31" y="24"/>
                  </a:lnTo>
                  <a:lnTo>
                    <a:pt x="38" y="28"/>
                  </a:lnTo>
                  <a:lnTo>
                    <a:pt x="44" y="31"/>
                  </a:lnTo>
                  <a:lnTo>
                    <a:pt x="51" y="34"/>
                  </a:lnTo>
                  <a:lnTo>
                    <a:pt x="59" y="37"/>
                  </a:lnTo>
                  <a:lnTo>
                    <a:pt x="66" y="40"/>
                  </a:lnTo>
                  <a:lnTo>
                    <a:pt x="74" y="42"/>
                  </a:lnTo>
                  <a:lnTo>
                    <a:pt x="81" y="44"/>
                  </a:lnTo>
                  <a:lnTo>
                    <a:pt x="89" y="47"/>
                  </a:lnTo>
                  <a:lnTo>
                    <a:pt x="97" y="49"/>
                  </a:lnTo>
                  <a:lnTo>
                    <a:pt x="106" y="51"/>
                  </a:lnTo>
                  <a:lnTo>
                    <a:pt x="114" y="52"/>
                  </a:lnTo>
                  <a:lnTo>
                    <a:pt x="122" y="55"/>
                  </a:lnTo>
                  <a:lnTo>
                    <a:pt x="131" y="56"/>
                  </a:lnTo>
                  <a:lnTo>
                    <a:pt x="139" y="58"/>
                  </a:lnTo>
                  <a:lnTo>
                    <a:pt x="148" y="59"/>
                  </a:lnTo>
                  <a:lnTo>
                    <a:pt x="157" y="60"/>
                  </a:lnTo>
                  <a:lnTo>
                    <a:pt x="166" y="61"/>
                  </a:lnTo>
                  <a:lnTo>
                    <a:pt x="175" y="62"/>
                  </a:lnTo>
                  <a:lnTo>
                    <a:pt x="184" y="64"/>
                  </a:lnTo>
                  <a:lnTo>
                    <a:pt x="193" y="65"/>
                  </a:lnTo>
                  <a:lnTo>
                    <a:pt x="202" y="65"/>
                  </a:lnTo>
                  <a:lnTo>
                    <a:pt x="212" y="66"/>
                  </a:lnTo>
                  <a:lnTo>
                    <a:pt x="221" y="66"/>
                  </a:lnTo>
                  <a:lnTo>
                    <a:pt x="230" y="67"/>
                  </a:lnTo>
                  <a:lnTo>
                    <a:pt x="240" y="67"/>
                  </a:lnTo>
                  <a:lnTo>
                    <a:pt x="249" y="67"/>
                  </a:lnTo>
                  <a:lnTo>
                    <a:pt x="259" y="67"/>
                  </a:lnTo>
                  <a:lnTo>
                    <a:pt x="259" y="58"/>
                  </a:lnTo>
                  <a:lnTo>
                    <a:pt x="249" y="58"/>
                  </a:lnTo>
                  <a:lnTo>
                    <a:pt x="240" y="58"/>
                  </a:lnTo>
                  <a:lnTo>
                    <a:pt x="231" y="58"/>
                  </a:lnTo>
                  <a:lnTo>
                    <a:pt x="221" y="57"/>
                  </a:lnTo>
                  <a:lnTo>
                    <a:pt x="212" y="57"/>
                  </a:lnTo>
                  <a:lnTo>
                    <a:pt x="203" y="56"/>
                  </a:lnTo>
                  <a:lnTo>
                    <a:pt x="194" y="56"/>
                  </a:lnTo>
                  <a:lnTo>
                    <a:pt x="185" y="55"/>
                  </a:lnTo>
                  <a:lnTo>
                    <a:pt x="176" y="53"/>
                  </a:lnTo>
                  <a:lnTo>
                    <a:pt x="167" y="52"/>
                  </a:lnTo>
                  <a:lnTo>
                    <a:pt x="159" y="51"/>
                  </a:lnTo>
                  <a:lnTo>
                    <a:pt x="150" y="50"/>
                  </a:lnTo>
                  <a:lnTo>
                    <a:pt x="141" y="49"/>
                  </a:lnTo>
                  <a:lnTo>
                    <a:pt x="133" y="47"/>
                  </a:lnTo>
                  <a:lnTo>
                    <a:pt x="124" y="46"/>
                  </a:lnTo>
                  <a:lnTo>
                    <a:pt x="116" y="43"/>
                  </a:lnTo>
                  <a:lnTo>
                    <a:pt x="107" y="42"/>
                  </a:lnTo>
                  <a:lnTo>
                    <a:pt x="99" y="40"/>
                  </a:lnTo>
                  <a:lnTo>
                    <a:pt x="91" y="38"/>
                  </a:lnTo>
                  <a:lnTo>
                    <a:pt x="84" y="36"/>
                  </a:lnTo>
                  <a:lnTo>
                    <a:pt x="77" y="33"/>
                  </a:lnTo>
                  <a:lnTo>
                    <a:pt x="69" y="31"/>
                  </a:lnTo>
                  <a:lnTo>
                    <a:pt x="61" y="29"/>
                  </a:lnTo>
                  <a:lnTo>
                    <a:pt x="55" y="25"/>
                  </a:lnTo>
                  <a:lnTo>
                    <a:pt x="48" y="23"/>
                  </a:lnTo>
                  <a:lnTo>
                    <a:pt x="41" y="20"/>
                  </a:lnTo>
                  <a:lnTo>
                    <a:pt x="34" y="16"/>
                  </a:lnTo>
                  <a:lnTo>
                    <a:pt x="29" y="13"/>
                  </a:lnTo>
                  <a:lnTo>
                    <a:pt x="22" y="10"/>
                  </a:lnTo>
                  <a:lnTo>
                    <a:pt x="16" y="6"/>
                  </a:lnTo>
                  <a:lnTo>
                    <a:pt x="11" y="3"/>
                  </a:lnTo>
                  <a:lnTo>
                    <a:pt x="5" y="0"/>
                  </a:lnTo>
                  <a:lnTo>
                    <a:pt x="0" y="6"/>
                  </a:lnTo>
                </a:path>
              </a:pathLst>
            </a:custGeom>
            <a:solidFill>
              <a:srgbClr val="653F2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8" name="Freeform 90"/>
            <p:cNvSpPr>
              <a:spLocks/>
            </p:cNvSpPr>
            <p:nvPr/>
          </p:nvSpPr>
          <p:spPr bwMode="auto">
            <a:xfrm>
              <a:off x="4221" y="2721"/>
              <a:ext cx="17" cy="17"/>
            </a:xfrm>
            <a:custGeom>
              <a:avLst/>
              <a:gdLst>
                <a:gd name="T0" fmla="*/ 16 w 17"/>
                <a:gd name="T1" fmla="*/ 2 h 17"/>
                <a:gd name="T2" fmla="*/ 16 w 17"/>
                <a:gd name="T3" fmla="*/ 0 h 17"/>
                <a:gd name="T4" fmla="*/ 13 w 17"/>
                <a:gd name="T5" fmla="*/ 0 h 17"/>
                <a:gd name="T6" fmla="*/ 10 w 17"/>
                <a:gd name="T7" fmla="*/ 0 h 17"/>
                <a:gd name="T8" fmla="*/ 8 w 17"/>
                <a:gd name="T9" fmla="*/ 0 h 17"/>
                <a:gd name="T10" fmla="*/ 5 w 17"/>
                <a:gd name="T11" fmla="*/ 0 h 17"/>
                <a:gd name="T12" fmla="*/ 2 w 17"/>
                <a:gd name="T13" fmla="*/ 2 h 17"/>
                <a:gd name="T14" fmla="*/ 0 w 17"/>
                <a:gd name="T15" fmla="*/ 4 h 17"/>
                <a:gd name="T16" fmla="*/ 0 w 17"/>
                <a:gd name="T17" fmla="*/ 6 h 17"/>
                <a:gd name="T18" fmla="*/ 0 w 17"/>
                <a:gd name="T19" fmla="*/ 9 h 17"/>
                <a:gd name="T20" fmla="*/ 0 w 17"/>
                <a:gd name="T21" fmla="*/ 11 h 17"/>
                <a:gd name="T22" fmla="*/ 0 w 17"/>
                <a:gd name="T23" fmla="*/ 13 h 17"/>
                <a:gd name="T24" fmla="*/ 2 w 17"/>
                <a:gd name="T25" fmla="*/ 16 h 17"/>
                <a:gd name="T26" fmla="*/ 16 w 17"/>
                <a:gd name="T2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7">
                  <a:moveTo>
                    <a:pt x="16" y="2"/>
                  </a:moveTo>
                  <a:lnTo>
                    <a:pt x="16" y="0"/>
                  </a:lnTo>
                  <a:lnTo>
                    <a:pt x="13" y="0"/>
                  </a:lnTo>
                  <a:lnTo>
                    <a:pt x="10" y="0"/>
                  </a:lnTo>
                  <a:lnTo>
                    <a:pt x="8" y="0"/>
                  </a:lnTo>
                  <a:lnTo>
                    <a:pt x="5" y="0"/>
                  </a:lnTo>
                  <a:lnTo>
                    <a:pt x="2" y="2"/>
                  </a:lnTo>
                  <a:lnTo>
                    <a:pt x="0" y="4"/>
                  </a:lnTo>
                  <a:lnTo>
                    <a:pt x="0" y="6"/>
                  </a:lnTo>
                  <a:lnTo>
                    <a:pt x="0" y="9"/>
                  </a:lnTo>
                  <a:lnTo>
                    <a:pt x="0" y="11"/>
                  </a:lnTo>
                  <a:lnTo>
                    <a:pt x="0" y="13"/>
                  </a:lnTo>
                  <a:lnTo>
                    <a:pt x="2" y="16"/>
                  </a:lnTo>
                  <a:lnTo>
                    <a:pt x="16" y="2"/>
                  </a:lnTo>
                </a:path>
              </a:pathLst>
            </a:custGeom>
            <a:solidFill>
              <a:srgbClr val="653F2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9" name="Freeform 91"/>
            <p:cNvSpPr>
              <a:spLocks/>
            </p:cNvSpPr>
            <p:nvPr/>
          </p:nvSpPr>
          <p:spPr bwMode="auto">
            <a:xfrm>
              <a:off x="4810" y="2831"/>
              <a:ext cx="17" cy="17"/>
            </a:xfrm>
            <a:custGeom>
              <a:avLst/>
              <a:gdLst>
                <a:gd name="T0" fmla="*/ 12 w 17"/>
                <a:gd name="T1" fmla="*/ 16 h 17"/>
                <a:gd name="T2" fmla="*/ 14 w 17"/>
                <a:gd name="T3" fmla="*/ 14 h 17"/>
                <a:gd name="T4" fmla="*/ 14 w 17"/>
                <a:gd name="T5" fmla="*/ 12 h 17"/>
                <a:gd name="T6" fmla="*/ 16 w 17"/>
                <a:gd name="T7" fmla="*/ 12 h 17"/>
                <a:gd name="T8" fmla="*/ 16 w 17"/>
                <a:gd name="T9" fmla="*/ 10 h 17"/>
                <a:gd name="T10" fmla="*/ 16 w 17"/>
                <a:gd name="T11" fmla="*/ 8 h 17"/>
                <a:gd name="T12" fmla="*/ 16 w 17"/>
                <a:gd name="T13" fmla="*/ 6 h 17"/>
                <a:gd name="T14" fmla="*/ 14 w 17"/>
                <a:gd name="T15" fmla="*/ 6 h 17"/>
                <a:gd name="T16" fmla="*/ 14 w 17"/>
                <a:gd name="T17" fmla="*/ 4 h 17"/>
                <a:gd name="T18" fmla="*/ 12 w 17"/>
                <a:gd name="T19" fmla="*/ 4 h 17"/>
                <a:gd name="T20" fmla="*/ 12 w 17"/>
                <a:gd name="T21" fmla="*/ 0 h 17"/>
                <a:gd name="T22" fmla="*/ 8 w 17"/>
                <a:gd name="T23" fmla="*/ 0 h 17"/>
                <a:gd name="T24" fmla="*/ 6 w 17"/>
                <a:gd name="T25" fmla="*/ 0 h 17"/>
                <a:gd name="T26" fmla="*/ 4 w 17"/>
                <a:gd name="T27" fmla="*/ 0 h 17"/>
                <a:gd name="T28" fmla="*/ 2 w 17"/>
                <a:gd name="T29" fmla="*/ 0 h 17"/>
                <a:gd name="T30" fmla="*/ 0 w 17"/>
                <a:gd name="T31" fmla="*/ 0 h 17"/>
                <a:gd name="T32" fmla="*/ 12 w 17"/>
                <a:gd name="T33"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12" y="16"/>
                  </a:moveTo>
                  <a:lnTo>
                    <a:pt x="14" y="14"/>
                  </a:lnTo>
                  <a:lnTo>
                    <a:pt x="14" y="12"/>
                  </a:lnTo>
                  <a:lnTo>
                    <a:pt x="16" y="12"/>
                  </a:lnTo>
                  <a:lnTo>
                    <a:pt x="16" y="10"/>
                  </a:lnTo>
                  <a:lnTo>
                    <a:pt x="16" y="8"/>
                  </a:lnTo>
                  <a:lnTo>
                    <a:pt x="16" y="6"/>
                  </a:lnTo>
                  <a:lnTo>
                    <a:pt x="14" y="6"/>
                  </a:lnTo>
                  <a:lnTo>
                    <a:pt x="14" y="4"/>
                  </a:lnTo>
                  <a:lnTo>
                    <a:pt x="12" y="4"/>
                  </a:lnTo>
                  <a:lnTo>
                    <a:pt x="12" y="0"/>
                  </a:lnTo>
                  <a:lnTo>
                    <a:pt x="8" y="0"/>
                  </a:lnTo>
                  <a:lnTo>
                    <a:pt x="6" y="0"/>
                  </a:lnTo>
                  <a:lnTo>
                    <a:pt x="4" y="0"/>
                  </a:lnTo>
                  <a:lnTo>
                    <a:pt x="2" y="0"/>
                  </a:lnTo>
                  <a:lnTo>
                    <a:pt x="0" y="0"/>
                  </a:lnTo>
                  <a:lnTo>
                    <a:pt x="12" y="16"/>
                  </a:lnTo>
                </a:path>
              </a:pathLst>
            </a:custGeom>
            <a:solidFill>
              <a:srgbClr val="987259"/>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0" name="Freeform 92"/>
            <p:cNvSpPr>
              <a:spLocks/>
            </p:cNvSpPr>
            <p:nvPr/>
          </p:nvSpPr>
          <p:spPr bwMode="auto">
            <a:xfrm>
              <a:off x="4483" y="2831"/>
              <a:ext cx="334" cy="90"/>
            </a:xfrm>
            <a:custGeom>
              <a:avLst/>
              <a:gdLst>
                <a:gd name="T0" fmla="*/ 18 w 334"/>
                <a:gd name="T1" fmla="*/ 88 h 90"/>
                <a:gd name="T2" fmla="*/ 52 w 334"/>
                <a:gd name="T3" fmla="*/ 87 h 90"/>
                <a:gd name="T4" fmla="*/ 83 w 334"/>
                <a:gd name="T5" fmla="*/ 86 h 90"/>
                <a:gd name="T6" fmla="*/ 112 w 334"/>
                <a:gd name="T7" fmla="*/ 82 h 90"/>
                <a:gd name="T8" fmla="*/ 139 w 334"/>
                <a:gd name="T9" fmla="*/ 79 h 90"/>
                <a:gd name="T10" fmla="*/ 165 w 334"/>
                <a:gd name="T11" fmla="*/ 74 h 90"/>
                <a:gd name="T12" fmla="*/ 188 w 334"/>
                <a:gd name="T13" fmla="*/ 70 h 90"/>
                <a:gd name="T14" fmla="*/ 209 w 334"/>
                <a:gd name="T15" fmla="*/ 64 h 90"/>
                <a:gd name="T16" fmla="*/ 230 w 334"/>
                <a:gd name="T17" fmla="*/ 59 h 90"/>
                <a:gd name="T18" fmla="*/ 248 w 334"/>
                <a:gd name="T19" fmla="*/ 52 h 90"/>
                <a:gd name="T20" fmla="*/ 264 w 334"/>
                <a:gd name="T21" fmla="*/ 45 h 90"/>
                <a:gd name="T22" fmla="*/ 280 w 334"/>
                <a:gd name="T23" fmla="*/ 39 h 90"/>
                <a:gd name="T24" fmla="*/ 293 w 334"/>
                <a:gd name="T25" fmla="*/ 32 h 90"/>
                <a:gd name="T26" fmla="*/ 306 w 334"/>
                <a:gd name="T27" fmla="*/ 25 h 90"/>
                <a:gd name="T28" fmla="*/ 318 w 334"/>
                <a:gd name="T29" fmla="*/ 18 h 90"/>
                <a:gd name="T30" fmla="*/ 328 w 334"/>
                <a:gd name="T31" fmla="*/ 12 h 90"/>
                <a:gd name="T32" fmla="*/ 327 w 334"/>
                <a:gd name="T33" fmla="*/ 0 h 90"/>
                <a:gd name="T34" fmla="*/ 318 w 334"/>
                <a:gd name="T35" fmla="*/ 7 h 90"/>
                <a:gd name="T36" fmla="*/ 308 w 334"/>
                <a:gd name="T37" fmla="*/ 14 h 90"/>
                <a:gd name="T38" fmla="*/ 296 w 334"/>
                <a:gd name="T39" fmla="*/ 21 h 90"/>
                <a:gd name="T40" fmla="*/ 283 w 334"/>
                <a:gd name="T41" fmla="*/ 27 h 90"/>
                <a:gd name="T42" fmla="*/ 269 w 334"/>
                <a:gd name="T43" fmla="*/ 34 h 90"/>
                <a:gd name="T44" fmla="*/ 253 w 334"/>
                <a:gd name="T45" fmla="*/ 41 h 90"/>
                <a:gd name="T46" fmla="*/ 235 w 334"/>
                <a:gd name="T47" fmla="*/ 46 h 90"/>
                <a:gd name="T48" fmla="*/ 217 w 334"/>
                <a:gd name="T49" fmla="*/ 53 h 90"/>
                <a:gd name="T50" fmla="*/ 196 w 334"/>
                <a:gd name="T51" fmla="*/ 59 h 90"/>
                <a:gd name="T52" fmla="*/ 175 w 334"/>
                <a:gd name="T53" fmla="*/ 63 h 90"/>
                <a:gd name="T54" fmla="*/ 150 w 334"/>
                <a:gd name="T55" fmla="*/ 68 h 90"/>
                <a:gd name="T56" fmla="*/ 125 w 334"/>
                <a:gd name="T57" fmla="*/ 72 h 90"/>
                <a:gd name="T58" fmla="*/ 97 w 334"/>
                <a:gd name="T59" fmla="*/ 76 h 90"/>
                <a:gd name="T60" fmla="*/ 66 w 334"/>
                <a:gd name="T61" fmla="*/ 78 h 90"/>
                <a:gd name="T62" fmla="*/ 35 w 334"/>
                <a:gd name="T63" fmla="*/ 79 h 90"/>
                <a:gd name="T64" fmla="*/ 0 w 334"/>
                <a:gd name="T65" fmla="*/ 7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4" h="90">
                  <a:moveTo>
                    <a:pt x="0" y="89"/>
                  </a:moveTo>
                  <a:lnTo>
                    <a:pt x="18" y="88"/>
                  </a:lnTo>
                  <a:lnTo>
                    <a:pt x="35" y="88"/>
                  </a:lnTo>
                  <a:lnTo>
                    <a:pt x="52" y="87"/>
                  </a:lnTo>
                  <a:lnTo>
                    <a:pt x="67" y="87"/>
                  </a:lnTo>
                  <a:lnTo>
                    <a:pt x="83" y="86"/>
                  </a:lnTo>
                  <a:lnTo>
                    <a:pt x="98" y="84"/>
                  </a:lnTo>
                  <a:lnTo>
                    <a:pt x="112" y="82"/>
                  </a:lnTo>
                  <a:lnTo>
                    <a:pt x="126" y="81"/>
                  </a:lnTo>
                  <a:lnTo>
                    <a:pt x="139" y="79"/>
                  </a:lnTo>
                  <a:lnTo>
                    <a:pt x="152" y="77"/>
                  </a:lnTo>
                  <a:lnTo>
                    <a:pt x="165" y="74"/>
                  </a:lnTo>
                  <a:lnTo>
                    <a:pt x="176" y="72"/>
                  </a:lnTo>
                  <a:lnTo>
                    <a:pt x="188" y="70"/>
                  </a:lnTo>
                  <a:lnTo>
                    <a:pt x="198" y="68"/>
                  </a:lnTo>
                  <a:lnTo>
                    <a:pt x="209" y="64"/>
                  </a:lnTo>
                  <a:lnTo>
                    <a:pt x="220" y="62"/>
                  </a:lnTo>
                  <a:lnTo>
                    <a:pt x="230" y="59"/>
                  </a:lnTo>
                  <a:lnTo>
                    <a:pt x="239" y="55"/>
                  </a:lnTo>
                  <a:lnTo>
                    <a:pt x="248" y="52"/>
                  </a:lnTo>
                  <a:lnTo>
                    <a:pt x="256" y="49"/>
                  </a:lnTo>
                  <a:lnTo>
                    <a:pt x="264" y="45"/>
                  </a:lnTo>
                  <a:lnTo>
                    <a:pt x="272" y="42"/>
                  </a:lnTo>
                  <a:lnTo>
                    <a:pt x="280" y="39"/>
                  </a:lnTo>
                  <a:lnTo>
                    <a:pt x="287" y="35"/>
                  </a:lnTo>
                  <a:lnTo>
                    <a:pt x="293" y="32"/>
                  </a:lnTo>
                  <a:lnTo>
                    <a:pt x="300" y="28"/>
                  </a:lnTo>
                  <a:lnTo>
                    <a:pt x="306" y="25"/>
                  </a:lnTo>
                  <a:lnTo>
                    <a:pt x="312" y="22"/>
                  </a:lnTo>
                  <a:lnTo>
                    <a:pt x="318" y="18"/>
                  </a:lnTo>
                  <a:lnTo>
                    <a:pt x="322" y="15"/>
                  </a:lnTo>
                  <a:lnTo>
                    <a:pt x="328" y="12"/>
                  </a:lnTo>
                  <a:lnTo>
                    <a:pt x="333" y="8"/>
                  </a:lnTo>
                  <a:lnTo>
                    <a:pt x="327" y="0"/>
                  </a:lnTo>
                  <a:lnTo>
                    <a:pt x="322" y="4"/>
                  </a:lnTo>
                  <a:lnTo>
                    <a:pt x="318" y="7"/>
                  </a:lnTo>
                  <a:lnTo>
                    <a:pt x="312" y="11"/>
                  </a:lnTo>
                  <a:lnTo>
                    <a:pt x="308" y="14"/>
                  </a:lnTo>
                  <a:lnTo>
                    <a:pt x="301" y="17"/>
                  </a:lnTo>
                  <a:lnTo>
                    <a:pt x="296" y="21"/>
                  </a:lnTo>
                  <a:lnTo>
                    <a:pt x="289" y="24"/>
                  </a:lnTo>
                  <a:lnTo>
                    <a:pt x="283" y="27"/>
                  </a:lnTo>
                  <a:lnTo>
                    <a:pt x="275" y="31"/>
                  </a:lnTo>
                  <a:lnTo>
                    <a:pt x="269" y="34"/>
                  </a:lnTo>
                  <a:lnTo>
                    <a:pt x="261" y="37"/>
                  </a:lnTo>
                  <a:lnTo>
                    <a:pt x="253" y="41"/>
                  </a:lnTo>
                  <a:lnTo>
                    <a:pt x="244" y="44"/>
                  </a:lnTo>
                  <a:lnTo>
                    <a:pt x="235" y="46"/>
                  </a:lnTo>
                  <a:lnTo>
                    <a:pt x="226" y="50"/>
                  </a:lnTo>
                  <a:lnTo>
                    <a:pt x="217" y="53"/>
                  </a:lnTo>
                  <a:lnTo>
                    <a:pt x="207" y="55"/>
                  </a:lnTo>
                  <a:lnTo>
                    <a:pt x="196" y="59"/>
                  </a:lnTo>
                  <a:lnTo>
                    <a:pt x="186" y="61"/>
                  </a:lnTo>
                  <a:lnTo>
                    <a:pt x="175" y="63"/>
                  </a:lnTo>
                  <a:lnTo>
                    <a:pt x="163" y="65"/>
                  </a:lnTo>
                  <a:lnTo>
                    <a:pt x="150" y="68"/>
                  </a:lnTo>
                  <a:lnTo>
                    <a:pt x="138" y="70"/>
                  </a:lnTo>
                  <a:lnTo>
                    <a:pt x="125" y="72"/>
                  </a:lnTo>
                  <a:lnTo>
                    <a:pt x="111" y="73"/>
                  </a:lnTo>
                  <a:lnTo>
                    <a:pt x="97" y="76"/>
                  </a:lnTo>
                  <a:lnTo>
                    <a:pt x="82" y="77"/>
                  </a:lnTo>
                  <a:lnTo>
                    <a:pt x="66" y="78"/>
                  </a:lnTo>
                  <a:lnTo>
                    <a:pt x="51" y="78"/>
                  </a:lnTo>
                  <a:lnTo>
                    <a:pt x="35" y="79"/>
                  </a:lnTo>
                  <a:lnTo>
                    <a:pt x="18" y="79"/>
                  </a:lnTo>
                  <a:lnTo>
                    <a:pt x="0" y="79"/>
                  </a:lnTo>
                  <a:lnTo>
                    <a:pt x="0" y="89"/>
                  </a:lnTo>
                </a:path>
              </a:pathLst>
            </a:custGeom>
            <a:solidFill>
              <a:srgbClr val="987259"/>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1" name="Freeform 93"/>
            <p:cNvSpPr>
              <a:spLocks/>
            </p:cNvSpPr>
            <p:nvPr/>
          </p:nvSpPr>
          <p:spPr bwMode="auto">
            <a:xfrm>
              <a:off x="4157" y="2831"/>
              <a:ext cx="327" cy="90"/>
            </a:xfrm>
            <a:custGeom>
              <a:avLst/>
              <a:gdLst>
                <a:gd name="T0" fmla="*/ 7 w 327"/>
                <a:gd name="T1" fmla="*/ 14 h 90"/>
                <a:gd name="T2" fmla="*/ 22 w 327"/>
                <a:gd name="T3" fmla="*/ 24 h 90"/>
                <a:gd name="T4" fmla="*/ 39 w 327"/>
                <a:gd name="T5" fmla="*/ 34 h 90"/>
                <a:gd name="T6" fmla="*/ 57 w 327"/>
                <a:gd name="T7" fmla="*/ 43 h 90"/>
                <a:gd name="T8" fmla="*/ 76 w 327"/>
                <a:gd name="T9" fmla="*/ 51 h 90"/>
                <a:gd name="T10" fmla="*/ 97 w 327"/>
                <a:gd name="T11" fmla="*/ 59 h 90"/>
                <a:gd name="T12" fmla="*/ 118 w 327"/>
                <a:gd name="T13" fmla="*/ 64 h 90"/>
                <a:gd name="T14" fmla="*/ 141 w 327"/>
                <a:gd name="T15" fmla="*/ 70 h 90"/>
                <a:gd name="T16" fmla="*/ 163 w 327"/>
                <a:gd name="T17" fmla="*/ 74 h 90"/>
                <a:gd name="T18" fmla="*/ 185 w 327"/>
                <a:gd name="T19" fmla="*/ 78 h 90"/>
                <a:gd name="T20" fmla="*/ 209 w 327"/>
                <a:gd name="T21" fmla="*/ 81 h 90"/>
                <a:gd name="T22" fmla="*/ 231 w 327"/>
                <a:gd name="T23" fmla="*/ 83 h 90"/>
                <a:gd name="T24" fmla="*/ 254 w 327"/>
                <a:gd name="T25" fmla="*/ 86 h 90"/>
                <a:gd name="T26" fmla="*/ 275 w 327"/>
                <a:gd name="T27" fmla="*/ 87 h 90"/>
                <a:gd name="T28" fmla="*/ 296 w 327"/>
                <a:gd name="T29" fmla="*/ 88 h 90"/>
                <a:gd name="T30" fmla="*/ 316 w 327"/>
                <a:gd name="T31" fmla="*/ 88 h 90"/>
                <a:gd name="T32" fmla="*/ 326 w 327"/>
                <a:gd name="T33" fmla="*/ 79 h 90"/>
                <a:gd name="T34" fmla="*/ 307 w 327"/>
                <a:gd name="T35" fmla="*/ 79 h 90"/>
                <a:gd name="T36" fmla="*/ 286 w 327"/>
                <a:gd name="T37" fmla="*/ 79 h 90"/>
                <a:gd name="T38" fmla="*/ 265 w 327"/>
                <a:gd name="T39" fmla="*/ 78 h 90"/>
                <a:gd name="T40" fmla="*/ 244 w 327"/>
                <a:gd name="T41" fmla="*/ 76 h 90"/>
                <a:gd name="T42" fmla="*/ 221 w 327"/>
                <a:gd name="T43" fmla="*/ 73 h 90"/>
                <a:gd name="T44" fmla="*/ 198 w 327"/>
                <a:gd name="T45" fmla="*/ 71 h 90"/>
                <a:gd name="T46" fmla="*/ 175 w 327"/>
                <a:gd name="T47" fmla="*/ 68 h 90"/>
                <a:gd name="T48" fmla="*/ 153 w 327"/>
                <a:gd name="T49" fmla="*/ 63 h 90"/>
                <a:gd name="T50" fmla="*/ 132 w 327"/>
                <a:gd name="T51" fmla="*/ 59 h 90"/>
                <a:gd name="T52" fmla="*/ 109 w 327"/>
                <a:gd name="T53" fmla="*/ 53 h 90"/>
                <a:gd name="T54" fmla="*/ 89 w 327"/>
                <a:gd name="T55" fmla="*/ 46 h 90"/>
                <a:gd name="T56" fmla="*/ 70 w 327"/>
                <a:gd name="T57" fmla="*/ 39 h 90"/>
                <a:gd name="T58" fmla="*/ 51 w 327"/>
                <a:gd name="T59" fmla="*/ 31 h 90"/>
                <a:gd name="T60" fmla="*/ 35 w 327"/>
                <a:gd name="T61" fmla="*/ 22 h 90"/>
                <a:gd name="T62" fmla="*/ 19 w 327"/>
                <a:gd name="T63" fmla="*/ 12 h 90"/>
                <a:gd name="T64" fmla="*/ 5 w 327"/>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7" h="90">
                  <a:moveTo>
                    <a:pt x="0" y="7"/>
                  </a:moveTo>
                  <a:lnTo>
                    <a:pt x="7" y="14"/>
                  </a:lnTo>
                  <a:lnTo>
                    <a:pt x="14" y="20"/>
                  </a:lnTo>
                  <a:lnTo>
                    <a:pt x="22" y="24"/>
                  </a:lnTo>
                  <a:lnTo>
                    <a:pt x="30" y="30"/>
                  </a:lnTo>
                  <a:lnTo>
                    <a:pt x="39" y="34"/>
                  </a:lnTo>
                  <a:lnTo>
                    <a:pt x="48" y="39"/>
                  </a:lnTo>
                  <a:lnTo>
                    <a:pt x="57" y="43"/>
                  </a:lnTo>
                  <a:lnTo>
                    <a:pt x="67" y="48"/>
                  </a:lnTo>
                  <a:lnTo>
                    <a:pt x="76" y="51"/>
                  </a:lnTo>
                  <a:lnTo>
                    <a:pt x="86" y="55"/>
                  </a:lnTo>
                  <a:lnTo>
                    <a:pt x="97" y="59"/>
                  </a:lnTo>
                  <a:lnTo>
                    <a:pt x="107" y="61"/>
                  </a:lnTo>
                  <a:lnTo>
                    <a:pt x="118" y="64"/>
                  </a:lnTo>
                  <a:lnTo>
                    <a:pt x="130" y="68"/>
                  </a:lnTo>
                  <a:lnTo>
                    <a:pt x="141" y="70"/>
                  </a:lnTo>
                  <a:lnTo>
                    <a:pt x="152" y="72"/>
                  </a:lnTo>
                  <a:lnTo>
                    <a:pt x="163" y="74"/>
                  </a:lnTo>
                  <a:lnTo>
                    <a:pt x="174" y="77"/>
                  </a:lnTo>
                  <a:lnTo>
                    <a:pt x="185" y="78"/>
                  </a:lnTo>
                  <a:lnTo>
                    <a:pt x="197" y="80"/>
                  </a:lnTo>
                  <a:lnTo>
                    <a:pt x="209" y="81"/>
                  </a:lnTo>
                  <a:lnTo>
                    <a:pt x="220" y="82"/>
                  </a:lnTo>
                  <a:lnTo>
                    <a:pt x="231" y="83"/>
                  </a:lnTo>
                  <a:lnTo>
                    <a:pt x="243" y="84"/>
                  </a:lnTo>
                  <a:lnTo>
                    <a:pt x="254" y="86"/>
                  </a:lnTo>
                  <a:lnTo>
                    <a:pt x="265" y="87"/>
                  </a:lnTo>
                  <a:lnTo>
                    <a:pt x="275" y="87"/>
                  </a:lnTo>
                  <a:lnTo>
                    <a:pt x="286" y="88"/>
                  </a:lnTo>
                  <a:lnTo>
                    <a:pt x="296" y="88"/>
                  </a:lnTo>
                  <a:lnTo>
                    <a:pt x="306" y="88"/>
                  </a:lnTo>
                  <a:lnTo>
                    <a:pt x="316" y="88"/>
                  </a:lnTo>
                  <a:lnTo>
                    <a:pt x="326" y="89"/>
                  </a:lnTo>
                  <a:lnTo>
                    <a:pt x="326" y="79"/>
                  </a:lnTo>
                  <a:lnTo>
                    <a:pt x="316" y="79"/>
                  </a:lnTo>
                  <a:lnTo>
                    <a:pt x="307" y="79"/>
                  </a:lnTo>
                  <a:lnTo>
                    <a:pt x="297" y="79"/>
                  </a:lnTo>
                  <a:lnTo>
                    <a:pt x="286" y="79"/>
                  </a:lnTo>
                  <a:lnTo>
                    <a:pt x="276" y="78"/>
                  </a:lnTo>
                  <a:lnTo>
                    <a:pt x="265" y="78"/>
                  </a:lnTo>
                  <a:lnTo>
                    <a:pt x="254" y="77"/>
                  </a:lnTo>
                  <a:lnTo>
                    <a:pt x="244" y="76"/>
                  </a:lnTo>
                  <a:lnTo>
                    <a:pt x="232" y="74"/>
                  </a:lnTo>
                  <a:lnTo>
                    <a:pt x="221" y="73"/>
                  </a:lnTo>
                  <a:lnTo>
                    <a:pt x="210" y="72"/>
                  </a:lnTo>
                  <a:lnTo>
                    <a:pt x="198" y="71"/>
                  </a:lnTo>
                  <a:lnTo>
                    <a:pt x="187" y="69"/>
                  </a:lnTo>
                  <a:lnTo>
                    <a:pt x="175" y="68"/>
                  </a:lnTo>
                  <a:lnTo>
                    <a:pt x="164" y="65"/>
                  </a:lnTo>
                  <a:lnTo>
                    <a:pt x="153" y="63"/>
                  </a:lnTo>
                  <a:lnTo>
                    <a:pt x="142" y="61"/>
                  </a:lnTo>
                  <a:lnTo>
                    <a:pt x="132" y="59"/>
                  </a:lnTo>
                  <a:lnTo>
                    <a:pt x="121" y="55"/>
                  </a:lnTo>
                  <a:lnTo>
                    <a:pt x="109" y="53"/>
                  </a:lnTo>
                  <a:lnTo>
                    <a:pt x="99" y="50"/>
                  </a:lnTo>
                  <a:lnTo>
                    <a:pt x="89" y="46"/>
                  </a:lnTo>
                  <a:lnTo>
                    <a:pt x="79" y="43"/>
                  </a:lnTo>
                  <a:lnTo>
                    <a:pt x="70" y="39"/>
                  </a:lnTo>
                  <a:lnTo>
                    <a:pt x="60" y="35"/>
                  </a:lnTo>
                  <a:lnTo>
                    <a:pt x="51" y="31"/>
                  </a:lnTo>
                  <a:lnTo>
                    <a:pt x="42" y="26"/>
                  </a:lnTo>
                  <a:lnTo>
                    <a:pt x="35" y="22"/>
                  </a:lnTo>
                  <a:lnTo>
                    <a:pt x="27" y="17"/>
                  </a:lnTo>
                  <a:lnTo>
                    <a:pt x="19" y="12"/>
                  </a:lnTo>
                  <a:lnTo>
                    <a:pt x="12" y="6"/>
                  </a:lnTo>
                  <a:lnTo>
                    <a:pt x="5" y="0"/>
                  </a:lnTo>
                  <a:lnTo>
                    <a:pt x="0" y="7"/>
                  </a:lnTo>
                </a:path>
              </a:pathLst>
            </a:custGeom>
            <a:solidFill>
              <a:srgbClr val="987259"/>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2" name="Freeform 94"/>
            <p:cNvSpPr>
              <a:spLocks/>
            </p:cNvSpPr>
            <p:nvPr/>
          </p:nvSpPr>
          <p:spPr bwMode="auto">
            <a:xfrm>
              <a:off x="4155" y="2830"/>
              <a:ext cx="17" cy="17"/>
            </a:xfrm>
            <a:custGeom>
              <a:avLst/>
              <a:gdLst>
                <a:gd name="T0" fmla="*/ 16 w 17"/>
                <a:gd name="T1" fmla="*/ 2 h 17"/>
                <a:gd name="T2" fmla="*/ 13 w 17"/>
                <a:gd name="T3" fmla="*/ 2 h 17"/>
                <a:gd name="T4" fmla="*/ 13 w 17"/>
                <a:gd name="T5" fmla="*/ 0 h 17"/>
                <a:gd name="T6" fmla="*/ 11 w 17"/>
                <a:gd name="T7" fmla="*/ 0 h 17"/>
                <a:gd name="T8" fmla="*/ 9 w 17"/>
                <a:gd name="T9" fmla="*/ 0 h 17"/>
                <a:gd name="T10" fmla="*/ 6 w 17"/>
                <a:gd name="T11" fmla="*/ 0 h 17"/>
                <a:gd name="T12" fmla="*/ 6 w 17"/>
                <a:gd name="T13" fmla="*/ 2 h 17"/>
                <a:gd name="T14" fmla="*/ 4 w 17"/>
                <a:gd name="T15" fmla="*/ 2 h 17"/>
                <a:gd name="T16" fmla="*/ 4 w 17"/>
                <a:gd name="T17" fmla="*/ 6 h 17"/>
                <a:gd name="T18" fmla="*/ 2 w 17"/>
                <a:gd name="T19" fmla="*/ 6 h 17"/>
                <a:gd name="T20" fmla="*/ 2 w 17"/>
                <a:gd name="T21" fmla="*/ 8 h 17"/>
                <a:gd name="T22" fmla="*/ 0 w 17"/>
                <a:gd name="T23" fmla="*/ 10 h 17"/>
                <a:gd name="T24" fmla="*/ 0 w 17"/>
                <a:gd name="T25" fmla="*/ 12 h 17"/>
                <a:gd name="T26" fmla="*/ 2 w 17"/>
                <a:gd name="T27" fmla="*/ 14 h 17"/>
                <a:gd name="T28" fmla="*/ 2 w 17"/>
                <a:gd name="T29" fmla="*/ 16 h 17"/>
                <a:gd name="T30" fmla="*/ 4 w 17"/>
                <a:gd name="T31" fmla="*/ 16 h 17"/>
                <a:gd name="T32" fmla="*/ 16 w 17"/>
                <a:gd name="T33"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16" y="2"/>
                  </a:moveTo>
                  <a:lnTo>
                    <a:pt x="13" y="2"/>
                  </a:lnTo>
                  <a:lnTo>
                    <a:pt x="13" y="0"/>
                  </a:lnTo>
                  <a:lnTo>
                    <a:pt x="11" y="0"/>
                  </a:lnTo>
                  <a:lnTo>
                    <a:pt x="9" y="0"/>
                  </a:lnTo>
                  <a:lnTo>
                    <a:pt x="6" y="0"/>
                  </a:lnTo>
                  <a:lnTo>
                    <a:pt x="6" y="2"/>
                  </a:lnTo>
                  <a:lnTo>
                    <a:pt x="4" y="2"/>
                  </a:lnTo>
                  <a:lnTo>
                    <a:pt x="4" y="6"/>
                  </a:lnTo>
                  <a:lnTo>
                    <a:pt x="2" y="6"/>
                  </a:lnTo>
                  <a:lnTo>
                    <a:pt x="2" y="8"/>
                  </a:lnTo>
                  <a:lnTo>
                    <a:pt x="0" y="10"/>
                  </a:lnTo>
                  <a:lnTo>
                    <a:pt x="0" y="12"/>
                  </a:lnTo>
                  <a:lnTo>
                    <a:pt x="2" y="14"/>
                  </a:lnTo>
                  <a:lnTo>
                    <a:pt x="2" y="16"/>
                  </a:lnTo>
                  <a:lnTo>
                    <a:pt x="4" y="16"/>
                  </a:lnTo>
                  <a:lnTo>
                    <a:pt x="16" y="2"/>
                  </a:lnTo>
                </a:path>
              </a:pathLst>
            </a:custGeom>
            <a:solidFill>
              <a:srgbClr val="987259"/>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3" name="Freeform 95"/>
            <p:cNvSpPr>
              <a:spLocks/>
            </p:cNvSpPr>
            <p:nvPr/>
          </p:nvSpPr>
          <p:spPr bwMode="auto">
            <a:xfrm>
              <a:off x="4158" y="2829"/>
              <a:ext cx="17" cy="17"/>
            </a:xfrm>
            <a:custGeom>
              <a:avLst/>
              <a:gdLst>
                <a:gd name="T0" fmla="*/ 16 w 17"/>
                <a:gd name="T1" fmla="*/ 2 h 17"/>
                <a:gd name="T2" fmla="*/ 14 w 17"/>
                <a:gd name="T3" fmla="*/ 0 h 17"/>
                <a:gd name="T4" fmla="*/ 12 w 17"/>
                <a:gd name="T5" fmla="*/ 0 h 17"/>
                <a:gd name="T6" fmla="*/ 8 w 17"/>
                <a:gd name="T7" fmla="*/ 0 h 17"/>
                <a:gd name="T8" fmla="*/ 6 w 17"/>
                <a:gd name="T9" fmla="*/ 0 h 17"/>
                <a:gd name="T10" fmla="*/ 4 w 17"/>
                <a:gd name="T11" fmla="*/ 0 h 17"/>
                <a:gd name="T12" fmla="*/ 4 w 17"/>
                <a:gd name="T13" fmla="*/ 2 h 17"/>
                <a:gd name="T14" fmla="*/ 2 w 17"/>
                <a:gd name="T15" fmla="*/ 2 h 17"/>
                <a:gd name="T16" fmla="*/ 2 w 17"/>
                <a:gd name="T17" fmla="*/ 4 h 17"/>
                <a:gd name="T18" fmla="*/ 0 w 17"/>
                <a:gd name="T19" fmla="*/ 4 h 17"/>
                <a:gd name="T20" fmla="*/ 0 w 17"/>
                <a:gd name="T21" fmla="*/ 8 h 17"/>
                <a:gd name="T22" fmla="*/ 0 w 17"/>
                <a:gd name="T23" fmla="*/ 10 h 17"/>
                <a:gd name="T24" fmla="*/ 0 w 17"/>
                <a:gd name="T25" fmla="*/ 12 h 17"/>
                <a:gd name="T26" fmla="*/ 0 w 17"/>
                <a:gd name="T27" fmla="*/ 14 h 17"/>
                <a:gd name="T28" fmla="*/ 2 w 17"/>
                <a:gd name="T29" fmla="*/ 14 h 17"/>
                <a:gd name="T30" fmla="*/ 2 w 17"/>
                <a:gd name="T31" fmla="*/ 16 h 17"/>
                <a:gd name="T32" fmla="*/ 16 w 17"/>
                <a:gd name="T33"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16" y="2"/>
                  </a:moveTo>
                  <a:lnTo>
                    <a:pt x="14" y="0"/>
                  </a:lnTo>
                  <a:lnTo>
                    <a:pt x="12" y="0"/>
                  </a:lnTo>
                  <a:lnTo>
                    <a:pt x="8" y="0"/>
                  </a:lnTo>
                  <a:lnTo>
                    <a:pt x="6" y="0"/>
                  </a:lnTo>
                  <a:lnTo>
                    <a:pt x="4" y="0"/>
                  </a:lnTo>
                  <a:lnTo>
                    <a:pt x="4" y="2"/>
                  </a:lnTo>
                  <a:lnTo>
                    <a:pt x="2" y="2"/>
                  </a:lnTo>
                  <a:lnTo>
                    <a:pt x="2" y="4"/>
                  </a:lnTo>
                  <a:lnTo>
                    <a:pt x="0" y="4"/>
                  </a:lnTo>
                  <a:lnTo>
                    <a:pt x="0" y="8"/>
                  </a:lnTo>
                  <a:lnTo>
                    <a:pt x="0" y="10"/>
                  </a:lnTo>
                  <a:lnTo>
                    <a:pt x="0" y="12"/>
                  </a:lnTo>
                  <a:lnTo>
                    <a:pt x="0" y="14"/>
                  </a:lnTo>
                  <a:lnTo>
                    <a:pt x="2" y="14"/>
                  </a:lnTo>
                  <a:lnTo>
                    <a:pt x="2" y="16"/>
                  </a:lnTo>
                  <a:lnTo>
                    <a:pt x="16" y="2"/>
                  </a:lnTo>
                </a:path>
              </a:pathLst>
            </a:custGeom>
            <a:solidFill>
              <a:srgbClr val="916B5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4" name="Freeform 96"/>
            <p:cNvSpPr>
              <a:spLocks/>
            </p:cNvSpPr>
            <p:nvPr/>
          </p:nvSpPr>
          <p:spPr bwMode="auto">
            <a:xfrm>
              <a:off x="4159" y="2830"/>
              <a:ext cx="325" cy="88"/>
            </a:xfrm>
            <a:custGeom>
              <a:avLst/>
              <a:gdLst>
                <a:gd name="T0" fmla="*/ 314 w 325"/>
                <a:gd name="T1" fmla="*/ 78 h 88"/>
                <a:gd name="T2" fmla="*/ 294 w 325"/>
                <a:gd name="T3" fmla="*/ 78 h 88"/>
                <a:gd name="T4" fmla="*/ 273 w 325"/>
                <a:gd name="T5" fmla="*/ 77 h 88"/>
                <a:gd name="T6" fmla="*/ 252 w 325"/>
                <a:gd name="T7" fmla="*/ 75 h 88"/>
                <a:gd name="T8" fmla="*/ 229 w 325"/>
                <a:gd name="T9" fmla="*/ 73 h 88"/>
                <a:gd name="T10" fmla="*/ 207 w 325"/>
                <a:gd name="T11" fmla="*/ 71 h 88"/>
                <a:gd name="T12" fmla="*/ 185 w 325"/>
                <a:gd name="T13" fmla="*/ 68 h 88"/>
                <a:gd name="T14" fmla="*/ 162 w 325"/>
                <a:gd name="T15" fmla="*/ 63 h 88"/>
                <a:gd name="T16" fmla="*/ 140 w 325"/>
                <a:gd name="T17" fmla="*/ 59 h 88"/>
                <a:gd name="T18" fmla="*/ 119 w 325"/>
                <a:gd name="T19" fmla="*/ 54 h 88"/>
                <a:gd name="T20" fmla="*/ 98 w 325"/>
                <a:gd name="T21" fmla="*/ 47 h 88"/>
                <a:gd name="T22" fmla="*/ 78 w 325"/>
                <a:gd name="T23" fmla="*/ 41 h 88"/>
                <a:gd name="T24" fmla="*/ 59 w 325"/>
                <a:gd name="T25" fmla="*/ 34 h 88"/>
                <a:gd name="T26" fmla="*/ 43 w 325"/>
                <a:gd name="T27" fmla="*/ 25 h 88"/>
                <a:gd name="T28" fmla="*/ 27 w 325"/>
                <a:gd name="T29" fmla="*/ 16 h 88"/>
                <a:gd name="T30" fmla="*/ 12 w 325"/>
                <a:gd name="T31" fmla="*/ 6 h 88"/>
                <a:gd name="T32" fmla="*/ 0 w 325"/>
                <a:gd name="T33" fmla="*/ 7 h 88"/>
                <a:gd name="T34" fmla="*/ 15 w 325"/>
                <a:gd name="T35" fmla="*/ 18 h 88"/>
                <a:gd name="T36" fmla="*/ 30 w 325"/>
                <a:gd name="T37" fmla="*/ 28 h 88"/>
                <a:gd name="T38" fmla="*/ 47 w 325"/>
                <a:gd name="T39" fmla="*/ 37 h 88"/>
                <a:gd name="T40" fmla="*/ 66 w 325"/>
                <a:gd name="T41" fmla="*/ 45 h 88"/>
                <a:gd name="T42" fmla="*/ 85 w 325"/>
                <a:gd name="T43" fmla="*/ 53 h 88"/>
                <a:gd name="T44" fmla="*/ 105 w 325"/>
                <a:gd name="T45" fmla="*/ 60 h 88"/>
                <a:gd name="T46" fmla="*/ 128 w 325"/>
                <a:gd name="T47" fmla="*/ 65 h 88"/>
                <a:gd name="T48" fmla="*/ 149 w 325"/>
                <a:gd name="T49" fmla="*/ 70 h 88"/>
                <a:gd name="T50" fmla="*/ 171 w 325"/>
                <a:gd name="T51" fmla="*/ 74 h 88"/>
                <a:gd name="T52" fmla="*/ 194 w 325"/>
                <a:gd name="T53" fmla="*/ 78 h 88"/>
                <a:gd name="T54" fmla="*/ 217 w 325"/>
                <a:gd name="T55" fmla="*/ 81 h 88"/>
                <a:gd name="T56" fmla="*/ 239 w 325"/>
                <a:gd name="T57" fmla="*/ 83 h 88"/>
                <a:gd name="T58" fmla="*/ 262 w 325"/>
                <a:gd name="T59" fmla="*/ 85 h 88"/>
                <a:gd name="T60" fmla="*/ 283 w 325"/>
                <a:gd name="T61" fmla="*/ 87 h 88"/>
                <a:gd name="T62" fmla="*/ 304 w 325"/>
                <a:gd name="T63" fmla="*/ 87 h 88"/>
                <a:gd name="T64" fmla="*/ 324 w 325"/>
                <a:gd name="T65"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5" h="88">
                  <a:moveTo>
                    <a:pt x="324" y="78"/>
                  </a:moveTo>
                  <a:lnTo>
                    <a:pt x="314" y="78"/>
                  </a:lnTo>
                  <a:lnTo>
                    <a:pt x="304" y="78"/>
                  </a:lnTo>
                  <a:lnTo>
                    <a:pt x="294" y="78"/>
                  </a:lnTo>
                  <a:lnTo>
                    <a:pt x="284" y="78"/>
                  </a:lnTo>
                  <a:lnTo>
                    <a:pt x="273" y="77"/>
                  </a:lnTo>
                  <a:lnTo>
                    <a:pt x="262" y="75"/>
                  </a:lnTo>
                  <a:lnTo>
                    <a:pt x="252" y="75"/>
                  </a:lnTo>
                  <a:lnTo>
                    <a:pt x="241" y="74"/>
                  </a:lnTo>
                  <a:lnTo>
                    <a:pt x="229" y="73"/>
                  </a:lnTo>
                  <a:lnTo>
                    <a:pt x="218" y="72"/>
                  </a:lnTo>
                  <a:lnTo>
                    <a:pt x="207" y="71"/>
                  </a:lnTo>
                  <a:lnTo>
                    <a:pt x="196" y="69"/>
                  </a:lnTo>
                  <a:lnTo>
                    <a:pt x="185" y="68"/>
                  </a:lnTo>
                  <a:lnTo>
                    <a:pt x="173" y="65"/>
                  </a:lnTo>
                  <a:lnTo>
                    <a:pt x="162" y="63"/>
                  </a:lnTo>
                  <a:lnTo>
                    <a:pt x="151" y="61"/>
                  </a:lnTo>
                  <a:lnTo>
                    <a:pt x="140" y="59"/>
                  </a:lnTo>
                  <a:lnTo>
                    <a:pt x="129" y="56"/>
                  </a:lnTo>
                  <a:lnTo>
                    <a:pt x="119" y="54"/>
                  </a:lnTo>
                  <a:lnTo>
                    <a:pt x="109" y="51"/>
                  </a:lnTo>
                  <a:lnTo>
                    <a:pt x="98" y="47"/>
                  </a:lnTo>
                  <a:lnTo>
                    <a:pt x="88" y="44"/>
                  </a:lnTo>
                  <a:lnTo>
                    <a:pt x="78" y="41"/>
                  </a:lnTo>
                  <a:lnTo>
                    <a:pt x="69" y="37"/>
                  </a:lnTo>
                  <a:lnTo>
                    <a:pt x="59" y="34"/>
                  </a:lnTo>
                  <a:lnTo>
                    <a:pt x="52" y="29"/>
                  </a:lnTo>
                  <a:lnTo>
                    <a:pt x="43" y="25"/>
                  </a:lnTo>
                  <a:lnTo>
                    <a:pt x="35" y="21"/>
                  </a:lnTo>
                  <a:lnTo>
                    <a:pt x="27" y="16"/>
                  </a:lnTo>
                  <a:lnTo>
                    <a:pt x="19" y="10"/>
                  </a:lnTo>
                  <a:lnTo>
                    <a:pt x="12" y="6"/>
                  </a:lnTo>
                  <a:lnTo>
                    <a:pt x="7" y="0"/>
                  </a:lnTo>
                  <a:lnTo>
                    <a:pt x="0" y="7"/>
                  </a:lnTo>
                  <a:lnTo>
                    <a:pt x="7" y="13"/>
                  </a:lnTo>
                  <a:lnTo>
                    <a:pt x="15" y="18"/>
                  </a:lnTo>
                  <a:lnTo>
                    <a:pt x="22" y="23"/>
                  </a:lnTo>
                  <a:lnTo>
                    <a:pt x="30" y="28"/>
                  </a:lnTo>
                  <a:lnTo>
                    <a:pt x="38" y="33"/>
                  </a:lnTo>
                  <a:lnTo>
                    <a:pt x="47" y="37"/>
                  </a:lnTo>
                  <a:lnTo>
                    <a:pt x="56" y="42"/>
                  </a:lnTo>
                  <a:lnTo>
                    <a:pt x="66" y="45"/>
                  </a:lnTo>
                  <a:lnTo>
                    <a:pt x="75" y="50"/>
                  </a:lnTo>
                  <a:lnTo>
                    <a:pt x="85" y="53"/>
                  </a:lnTo>
                  <a:lnTo>
                    <a:pt x="95" y="56"/>
                  </a:lnTo>
                  <a:lnTo>
                    <a:pt x="105" y="60"/>
                  </a:lnTo>
                  <a:lnTo>
                    <a:pt x="116" y="63"/>
                  </a:lnTo>
                  <a:lnTo>
                    <a:pt x="128" y="65"/>
                  </a:lnTo>
                  <a:lnTo>
                    <a:pt x="138" y="68"/>
                  </a:lnTo>
                  <a:lnTo>
                    <a:pt x="149" y="70"/>
                  </a:lnTo>
                  <a:lnTo>
                    <a:pt x="160" y="72"/>
                  </a:lnTo>
                  <a:lnTo>
                    <a:pt x="171" y="74"/>
                  </a:lnTo>
                  <a:lnTo>
                    <a:pt x="182" y="77"/>
                  </a:lnTo>
                  <a:lnTo>
                    <a:pt x="194" y="78"/>
                  </a:lnTo>
                  <a:lnTo>
                    <a:pt x="206" y="80"/>
                  </a:lnTo>
                  <a:lnTo>
                    <a:pt x="217" y="81"/>
                  </a:lnTo>
                  <a:lnTo>
                    <a:pt x="228" y="82"/>
                  </a:lnTo>
                  <a:lnTo>
                    <a:pt x="239" y="83"/>
                  </a:lnTo>
                  <a:lnTo>
                    <a:pt x="251" y="84"/>
                  </a:lnTo>
                  <a:lnTo>
                    <a:pt x="262" y="85"/>
                  </a:lnTo>
                  <a:lnTo>
                    <a:pt x="273" y="85"/>
                  </a:lnTo>
                  <a:lnTo>
                    <a:pt x="283" y="87"/>
                  </a:lnTo>
                  <a:lnTo>
                    <a:pt x="294" y="87"/>
                  </a:lnTo>
                  <a:lnTo>
                    <a:pt x="304" y="87"/>
                  </a:lnTo>
                  <a:lnTo>
                    <a:pt x="314" y="87"/>
                  </a:lnTo>
                  <a:lnTo>
                    <a:pt x="324" y="87"/>
                  </a:lnTo>
                  <a:lnTo>
                    <a:pt x="324" y="78"/>
                  </a:lnTo>
                </a:path>
              </a:pathLst>
            </a:custGeom>
            <a:solidFill>
              <a:srgbClr val="916B5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5" name="Freeform 97"/>
            <p:cNvSpPr>
              <a:spLocks/>
            </p:cNvSpPr>
            <p:nvPr/>
          </p:nvSpPr>
          <p:spPr bwMode="auto">
            <a:xfrm>
              <a:off x="4483" y="2830"/>
              <a:ext cx="332" cy="88"/>
            </a:xfrm>
            <a:custGeom>
              <a:avLst/>
              <a:gdLst>
                <a:gd name="T0" fmla="*/ 321 w 332"/>
                <a:gd name="T1" fmla="*/ 4 h 88"/>
                <a:gd name="T2" fmla="*/ 312 w 332"/>
                <a:gd name="T3" fmla="*/ 9 h 88"/>
                <a:gd name="T4" fmla="*/ 302 w 332"/>
                <a:gd name="T5" fmla="*/ 16 h 88"/>
                <a:gd name="T6" fmla="*/ 290 w 332"/>
                <a:gd name="T7" fmla="*/ 23 h 88"/>
                <a:gd name="T8" fmla="*/ 277 w 332"/>
                <a:gd name="T9" fmla="*/ 29 h 88"/>
                <a:gd name="T10" fmla="*/ 262 w 332"/>
                <a:gd name="T11" fmla="*/ 35 h 88"/>
                <a:gd name="T12" fmla="*/ 245 w 332"/>
                <a:gd name="T13" fmla="*/ 42 h 88"/>
                <a:gd name="T14" fmla="*/ 227 w 332"/>
                <a:gd name="T15" fmla="*/ 49 h 88"/>
                <a:gd name="T16" fmla="*/ 208 w 332"/>
                <a:gd name="T17" fmla="*/ 54 h 88"/>
                <a:gd name="T18" fmla="*/ 186 w 332"/>
                <a:gd name="T19" fmla="*/ 60 h 88"/>
                <a:gd name="T20" fmla="*/ 164 w 332"/>
                <a:gd name="T21" fmla="*/ 64 h 88"/>
                <a:gd name="T22" fmla="*/ 138 w 332"/>
                <a:gd name="T23" fmla="*/ 69 h 88"/>
                <a:gd name="T24" fmla="*/ 111 w 332"/>
                <a:gd name="T25" fmla="*/ 72 h 88"/>
                <a:gd name="T26" fmla="*/ 82 w 332"/>
                <a:gd name="T27" fmla="*/ 74 h 88"/>
                <a:gd name="T28" fmla="*/ 52 w 332"/>
                <a:gd name="T29" fmla="*/ 77 h 88"/>
                <a:gd name="T30" fmla="*/ 18 w 332"/>
                <a:gd name="T31" fmla="*/ 78 h 88"/>
                <a:gd name="T32" fmla="*/ 0 w 332"/>
                <a:gd name="T33" fmla="*/ 87 h 88"/>
                <a:gd name="T34" fmla="*/ 35 w 332"/>
                <a:gd name="T35" fmla="*/ 87 h 88"/>
                <a:gd name="T36" fmla="*/ 67 w 332"/>
                <a:gd name="T37" fmla="*/ 85 h 88"/>
                <a:gd name="T38" fmla="*/ 98 w 332"/>
                <a:gd name="T39" fmla="*/ 82 h 88"/>
                <a:gd name="T40" fmla="*/ 127 w 332"/>
                <a:gd name="T41" fmla="*/ 79 h 88"/>
                <a:gd name="T42" fmla="*/ 152 w 332"/>
                <a:gd name="T43" fmla="*/ 75 h 88"/>
                <a:gd name="T44" fmla="*/ 177 w 332"/>
                <a:gd name="T45" fmla="*/ 71 h 88"/>
                <a:gd name="T46" fmla="*/ 199 w 332"/>
                <a:gd name="T47" fmla="*/ 65 h 88"/>
                <a:gd name="T48" fmla="*/ 221 w 332"/>
                <a:gd name="T49" fmla="*/ 60 h 88"/>
                <a:gd name="T50" fmla="*/ 240 w 332"/>
                <a:gd name="T51" fmla="*/ 53 h 88"/>
                <a:gd name="T52" fmla="*/ 258 w 332"/>
                <a:gd name="T53" fmla="*/ 47 h 88"/>
                <a:gd name="T54" fmla="*/ 273 w 332"/>
                <a:gd name="T55" fmla="*/ 41 h 88"/>
                <a:gd name="T56" fmla="*/ 288 w 332"/>
                <a:gd name="T57" fmla="*/ 34 h 88"/>
                <a:gd name="T58" fmla="*/ 300 w 332"/>
                <a:gd name="T59" fmla="*/ 27 h 88"/>
                <a:gd name="T60" fmla="*/ 312 w 332"/>
                <a:gd name="T61" fmla="*/ 21 h 88"/>
                <a:gd name="T62" fmla="*/ 322 w 332"/>
                <a:gd name="T63" fmla="*/ 14 h 88"/>
                <a:gd name="T64" fmla="*/ 331 w 332"/>
                <a:gd name="T65" fmla="*/ 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2" h="88">
                  <a:moveTo>
                    <a:pt x="326" y="0"/>
                  </a:moveTo>
                  <a:lnTo>
                    <a:pt x="321" y="4"/>
                  </a:lnTo>
                  <a:lnTo>
                    <a:pt x="317" y="6"/>
                  </a:lnTo>
                  <a:lnTo>
                    <a:pt x="312" y="9"/>
                  </a:lnTo>
                  <a:lnTo>
                    <a:pt x="307" y="13"/>
                  </a:lnTo>
                  <a:lnTo>
                    <a:pt x="302" y="16"/>
                  </a:lnTo>
                  <a:lnTo>
                    <a:pt x="296" y="19"/>
                  </a:lnTo>
                  <a:lnTo>
                    <a:pt x="290" y="23"/>
                  </a:lnTo>
                  <a:lnTo>
                    <a:pt x="283" y="26"/>
                  </a:lnTo>
                  <a:lnTo>
                    <a:pt x="277" y="29"/>
                  </a:lnTo>
                  <a:lnTo>
                    <a:pt x="270" y="32"/>
                  </a:lnTo>
                  <a:lnTo>
                    <a:pt x="262" y="35"/>
                  </a:lnTo>
                  <a:lnTo>
                    <a:pt x="254" y="38"/>
                  </a:lnTo>
                  <a:lnTo>
                    <a:pt x="245" y="42"/>
                  </a:lnTo>
                  <a:lnTo>
                    <a:pt x="236" y="45"/>
                  </a:lnTo>
                  <a:lnTo>
                    <a:pt x="227" y="49"/>
                  </a:lnTo>
                  <a:lnTo>
                    <a:pt x="218" y="51"/>
                  </a:lnTo>
                  <a:lnTo>
                    <a:pt x="208" y="54"/>
                  </a:lnTo>
                  <a:lnTo>
                    <a:pt x="197" y="56"/>
                  </a:lnTo>
                  <a:lnTo>
                    <a:pt x="186" y="60"/>
                  </a:lnTo>
                  <a:lnTo>
                    <a:pt x="175" y="62"/>
                  </a:lnTo>
                  <a:lnTo>
                    <a:pt x="164" y="64"/>
                  </a:lnTo>
                  <a:lnTo>
                    <a:pt x="151" y="66"/>
                  </a:lnTo>
                  <a:lnTo>
                    <a:pt x="138" y="69"/>
                  </a:lnTo>
                  <a:lnTo>
                    <a:pt x="125" y="70"/>
                  </a:lnTo>
                  <a:lnTo>
                    <a:pt x="111" y="72"/>
                  </a:lnTo>
                  <a:lnTo>
                    <a:pt x="97" y="73"/>
                  </a:lnTo>
                  <a:lnTo>
                    <a:pt x="82" y="74"/>
                  </a:lnTo>
                  <a:lnTo>
                    <a:pt x="67" y="75"/>
                  </a:lnTo>
                  <a:lnTo>
                    <a:pt x="52" y="77"/>
                  </a:lnTo>
                  <a:lnTo>
                    <a:pt x="35" y="78"/>
                  </a:lnTo>
                  <a:lnTo>
                    <a:pt x="18" y="78"/>
                  </a:lnTo>
                  <a:lnTo>
                    <a:pt x="0" y="78"/>
                  </a:lnTo>
                  <a:lnTo>
                    <a:pt x="0" y="87"/>
                  </a:lnTo>
                  <a:lnTo>
                    <a:pt x="18" y="87"/>
                  </a:lnTo>
                  <a:lnTo>
                    <a:pt x="35" y="87"/>
                  </a:lnTo>
                  <a:lnTo>
                    <a:pt x="52" y="85"/>
                  </a:lnTo>
                  <a:lnTo>
                    <a:pt x="67" y="85"/>
                  </a:lnTo>
                  <a:lnTo>
                    <a:pt x="83" y="84"/>
                  </a:lnTo>
                  <a:lnTo>
                    <a:pt x="98" y="82"/>
                  </a:lnTo>
                  <a:lnTo>
                    <a:pt x="112" y="81"/>
                  </a:lnTo>
                  <a:lnTo>
                    <a:pt x="127" y="79"/>
                  </a:lnTo>
                  <a:lnTo>
                    <a:pt x="140" y="78"/>
                  </a:lnTo>
                  <a:lnTo>
                    <a:pt x="152" y="75"/>
                  </a:lnTo>
                  <a:lnTo>
                    <a:pt x="165" y="73"/>
                  </a:lnTo>
                  <a:lnTo>
                    <a:pt x="177" y="71"/>
                  </a:lnTo>
                  <a:lnTo>
                    <a:pt x="188" y="68"/>
                  </a:lnTo>
                  <a:lnTo>
                    <a:pt x="199" y="65"/>
                  </a:lnTo>
                  <a:lnTo>
                    <a:pt x="211" y="62"/>
                  </a:lnTo>
                  <a:lnTo>
                    <a:pt x="221" y="60"/>
                  </a:lnTo>
                  <a:lnTo>
                    <a:pt x="231" y="56"/>
                  </a:lnTo>
                  <a:lnTo>
                    <a:pt x="240" y="53"/>
                  </a:lnTo>
                  <a:lnTo>
                    <a:pt x="249" y="51"/>
                  </a:lnTo>
                  <a:lnTo>
                    <a:pt x="258" y="47"/>
                  </a:lnTo>
                  <a:lnTo>
                    <a:pt x="265" y="44"/>
                  </a:lnTo>
                  <a:lnTo>
                    <a:pt x="273" y="41"/>
                  </a:lnTo>
                  <a:lnTo>
                    <a:pt x="281" y="37"/>
                  </a:lnTo>
                  <a:lnTo>
                    <a:pt x="288" y="34"/>
                  </a:lnTo>
                  <a:lnTo>
                    <a:pt x="294" y="31"/>
                  </a:lnTo>
                  <a:lnTo>
                    <a:pt x="300" y="27"/>
                  </a:lnTo>
                  <a:lnTo>
                    <a:pt x="307" y="24"/>
                  </a:lnTo>
                  <a:lnTo>
                    <a:pt x="312" y="21"/>
                  </a:lnTo>
                  <a:lnTo>
                    <a:pt x="317" y="17"/>
                  </a:lnTo>
                  <a:lnTo>
                    <a:pt x="322" y="14"/>
                  </a:lnTo>
                  <a:lnTo>
                    <a:pt x="327" y="10"/>
                  </a:lnTo>
                  <a:lnTo>
                    <a:pt x="331" y="7"/>
                  </a:lnTo>
                  <a:lnTo>
                    <a:pt x="326" y="0"/>
                  </a:lnTo>
                </a:path>
              </a:pathLst>
            </a:custGeom>
            <a:solidFill>
              <a:srgbClr val="916B5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6" name="Freeform 98"/>
            <p:cNvSpPr>
              <a:spLocks/>
            </p:cNvSpPr>
            <p:nvPr/>
          </p:nvSpPr>
          <p:spPr bwMode="auto">
            <a:xfrm>
              <a:off x="4809" y="2829"/>
              <a:ext cx="17" cy="17"/>
            </a:xfrm>
            <a:custGeom>
              <a:avLst/>
              <a:gdLst>
                <a:gd name="T0" fmla="*/ 11 w 17"/>
                <a:gd name="T1" fmla="*/ 16 h 17"/>
                <a:gd name="T2" fmla="*/ 16 w 17"/>
                <a:gd name="T3" fmla="*/ 14 h 17"/>
                <a:gd name="T4" fmla="*/ 16 w 17"/>
                <a:gd name="T5" fmla="*/ 12 h 17"/>
                <a:gd name="T6" fmla="*/ 16 w 17"/>
                <a:gd name="T7" fmla="*/ 10 h 17"/>
                <a:gd name="T8" fmla="*/ 16 w 17"/>
                <a:gd name="T9" fmla="*/ 8 h 17"/>
                <a:gd name="T10" fmla="*/ 16 w 17"/>
                <a:gd name="T11" fmla="*/ 4 h 17"/>
                <a:gd name="T12" fmla="*/ 11 w 17"/>
                <a:gd name="T13" fmla="*/ 4 h 17"/>
                <a:gd name="T14" fmla="*/ 11 w 17"/>
                <a:gd name="T15" fmla="*/ 2 h 17"/>
                <a:gd name="T16" fmla="*/ 9 w 17"/>
                <a:gd name="T17" fmla="*/ 2 h 17"/>
                <a:gd name="T18" fmla="*/ 9 w 17"/>
                <a:gd name="T19" fmla="*/ 0 h 17"/>
                <a:gd name="T20" fmla="*/ 6 w 17"/>
                <a:gd name="T21" fmla="*/ 0 h 17"/>
                <a:gd name="T22" fmla="*/ 4 w 17"/>
                <a:gd name="T23" fmla="*/ 0 h 17"/>
                <a:gd name="T24" fmla="*/ 2 w 17"/>
                <a:gd name="T25" fmla="*/ 0 h 17"/>
                <a:gd name="T26" fmla="*/ 0 w 17"/>
                <a:gd name="T27" fmla="*/ 2 h 17"/>
                <a:gd name="T28" fmla="*/ 11 w 17"/>
                <a:gd name="T29"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7">
                  <a:moveTo>
                    <a:pt x="11" y="16"/>
                  </a:moveTo>
                  <a:lnTo>
                    <a:pt x="16" y="14"/>
                  </a:lnTo>
                  <a:lnTo>
                    <a:pt x="16" y="12"/>
                  </a:lnTo>
                  <a:lnTo>
                    <a:pt x="16" y="10"/>
                  </a:lnTo>
                  <a:lnTo>
                    <a:pt x="16" y="8"/>
                  </a:lnTo>
                  <a:lnTo>
                    <a:pt x="16" y="4"/>
                  </a:lnTo>
                  <a:lnTo>
                    <a:pt x="11" y="4"/>
                  </a:lnTo>
                  <a:lnTo>
                    <a:pt x="11" y="2"/>
                  </a:lnTo>
                  <a:lnTo>
                    <a:pt x="9" y="2"/>
                  </a:lnTo>
                  <a:lnTo>
                    <a:pt x="9" y="0"/>
                  </a:lnTo>
                  <a:lnTo>
                    <a:pt x="6" y="0"/>
                  </a:lnTo>
                  <a:lnTo>
                    <a:pt x="4" y="0"/>
                  </a:lnTo>
                  <a:lnTo>
                    <a:pt x="2" y="0"/>
                  </a:lnTo>
                  <a:lnTo>
                    <a:pt x="0" y="2"/>
                  </a:lnTo>
                  <a:lnTo>
                    <a:pt x="11" y="16"/>
                  </a:lnTo>
                </a:path>
              </a:pathLst>
            </a:custGeom>
            <a:solidFill>
              <a:srgbClr val="916B5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7" name="Freeform 99"/>
            <p:cNvSpPr>
              <a:spLocks/>
            </p:cNvSpPr>
            <p:nvPr/>
          </p:nvSpPr>
          <p:spPr bwMode="auto">
            <a:xfrm>
              <a:off x="4160" y="2827"/>
              <a:ext cx="17" cy="17"/>
            </a:xfrm>
            <a:custGeom>
              <a:avLst/>
              <a:gdLst>
                <a:gd name="T0" fmla="*/ 16 w 17"/>
                <a:gd name="T1" fmla="*/ 2 h 17"/>
                <a:gd name="T2" fmla="*/ 14 w 17"/>
                <a:gd name="T3" fmla="*/ 2 h 17"/>
                <a:gd name="T4" fmla="*/ 14 w 17"/>
                <a:gd name="T5" fmla="*/ 0 h 17"/>
                <a:gd name="T6" fmla="*/ 12 w 17"/>
                <a:gd name="T7" fmla="*/ 0 h 17"/>
                <a:gd name="T8" fmla="*/ 10 w 17"/>
                <a:gd name="T9" fmla="*/ 0 h 17"/>
                <a:gd name="T10" fmla="*/ 8 w 17"/>
                <a:gd name="T11" fmla="*/ 0 h 17"/>
                <a:gd name="T12" fmla="*/ 8 w 17"/>
                <a:gd name="T13" fmla="*/ 2 h 17"/>
                <a:gd name="T14" fmla="*/ 4 w 17"/>
                <a:gd name="T15" fmla="*/ 2 h 17"/>
                <a:gd name="T16" fmla="*/ 2 w 17"/>
                <a:gd name="T17" fmla="*/ 2 h 17"/>
                <a:gd name="T18" fmla="*/ 2 w 17"/>
                <a:gd name="T19" fmla="*/ 4 h 17"/>
                <a:gd name="T20" fmla="*/ 2 w 17"/>
                <a:gd name="T21" fmla="*/ 6 h 17"/>
                <a:gd name="T22" fmla="*/ 0 w 17"/>
                <a:gd name="T23" fmla="*/ 6 h 17"/>
                <a:gd name="T24" fmla="*/ 0 w 17"/>
                <a:gd name="T25" fmla="*/ 8 h 17"/>
                <a:gd name="T26" fmla="*/ 0 w 17"/>
                <a:gd name="T27" fmla="*/ 12 h 17"/>
                <a:gd name="T28" fmla="*/ 2 w 17"/>
                <a:gd name="T29" fmla="*/ 12 h 17"/>
                <a:gd name="T30" fmla="*/ 2 w 17"/>
                <a:gd name="T31" fmla="*/ 14 h 17"/>
                <a:gd name="T32" fmla="*/ 2 w 17"/>
                <a:gd name="T33" fmla="*/ 16 h 17"/>
                <a:gd name="T34" fmla="*/ 4 w 17"/>
                <a:gd name="T35" fmla="*/ 16 h 17"/>
                <a:gd name="T36" fmla="*/ 16 w 17"/>
                <a:gd name="T3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7">
                  <a:moveTo>
                    <a:pt x="16" y="2"/>
                  </a:moveTo>
                  <a:lnTo>
                    <a:pt x="14" y="2"/>
                  </a:lnTo>
                  <a:lnTo>
                    <a:pt x="14" y="0"/>
                  </a:lnTo>
                  <a:lnTo>
                    <a:pt x="12" y="0"/>
                  </a:lnTo>
                  <a:lnTo>
                    <a:pt x="10" y="0"/>
                  </a:lnTo>
                  <a:lnTo>
                    <a:pt x="8" y="0"/>
                  </a:lnTo>
                  <a:lnTo>
                    <a:pt x="8" y="2"/>
                  </a:lnTo>
                  <a:lnTo>
                    <a:pt x="4" y="2"/>
                  </a:lnTo>
                  <a:lnTo>
                    <a:pt x="2" y="2"/>
                  </a:lnTo>
                  <a:lnTo>
                    <a:pt x="2" y="4"/>
                  </a:lnTo>
                  <a:lnTo>
                    <a:pt x="2" y="6"/>
                  </a:lnTo>
                  <a:lnTo>
                    <a:pt x="0" y="6"/>
                  </a:lnTo>
                  <a:lnTo>
                    <a:pt x="0" y="8"/>
                  </a:lnTo>
                  <a:lnTo>
                    <a:pt x="0" y="12"/>
                  </a:lnTo>
                  <a:lnTo>
                    <a:pt x="2" y="12"/>
                  </a:lnTo>
                  <a:lnTo>
                    <a:pt x="2" y="14"/>
                  </a:lnTo>
                  <a:lnTo>
                    <a:pt x="2" y="16"/>
                  </a:lnTo>
                  <a:lnTo>
                    <a:pt x="4" y="16"/>
                  </a:lnTo>
                  <a:lnTo>
                    <a:pt x="16" y="2"/>
                  </a:lnTo>
                </a:path>
              </a:pathLst>
            </a:custGeom>
            <a:solidFill>
              <a:srgbClr val="87614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8" name="Freeform 100"/>
            <p:cNvSpPr>
              <a:spLocks/>
            </p:cNvSpPr>
            <p:nvPr/>
          </p:nvSpPr>
          <p:spPr bwMode="auto">
            <a:xfrm>
              <a:off x="4162" y="2828"/>
              <a:ext cx="324" cy="87"/>
            </a:xfrm>
            <a:custGeom>
              <a:avLst/>
              <a:gdLst>
                <a:gd name="T0" fmla="*/ 311 w 324"/>
                <a:gd name="T1" fmla="*/ 77 h 87"/>
                <a:gd name="T2" fmla="*/ 291 w 324"/>
                <a:gd name="T3" fmla="*/ 77 h 87"/>
                <a:gd name="T4" fmla="*/ 269 w 324"/>
                <a:gd name="T5" fmla="*/ 76 h 87"/>
                <a:gd name="T6" fmla="*/ 246 w 324"/>
                <a:gd name="T7" fmla="*/ 74 h 87"/>
                <a:gd name="T8" fmla="*/ 225 w 324"/>
                <a:gd name="T9" fmla="*/ 73 h 87"/>
                <a:gd name="T10" fmla="*/ 203 w 324"/>
                <a:gd name="T11" fmla="*/ 70 h 87"/>
                <a:gd name="T12" fmla="*/ 180 w 324"/>
                <a:gd name="T13" fmla="*/ 66 h 87"/>
                <a:gd name="T14" fmla="*/ 158 w 324"/>
                <a:gd name="T15" fmla="*/ 63 h 87"/>
                <a:gd name="T16" fmla="*/ 137 w 324"/>
                <a:gd name="T17" fmla="*/ 58 h 87"/>
                <a:gd name="T18" fmla="*/ 116 w 324"/>
                <a:gd name="T19" fmla="*/ 53 h 87"/>
                <a:gd name="T20" fmla="*/ 95 w 324"/>
                <a:gd name="T21" fmla="*/ 47 h 87"/>
                <a:gd name="T22" fmla="*/ 76 w 324"/>
                <a:gd name="T23" fmla="*/ 40 h 87"/>
                <a:gd name="T24" fmla="*/ 59 w 324"/>
                <a:gd name="T25" fmla="*/ 33 h 87"/>
                <a:gd name="T26" fmla="*/ 42 w 324"/>
                <a:gd name="T27" fmla="*/ 25 h 87"/>
                <a:gd name="T28" fmla="*/ 26 w 324"/>
                <a:gd name="T29" fmla="*/ 16 h 87"/>
                <a:gd name="T30" fmla="*/ 13 w 324"/>
                <a:gd name="T31" fmla="*/ 6 h 87"/>
                <a:gd name="T32" fmla="*/ 0 w 324"/>
                <a:gd name="T33" fmla="*/ 7 h 87"/>
                <a:gd name="T34" fmla="*/ 14 w 324"/>
                <a:gd name="T35" fmla="*/ 18 h 87"/>
                <a:gd name="T36" fmla="*/ 28 w 324"/>
                <a:gd name="T37" fmla="*/ 28 h 87"/>
                <a:gd name="T38" fmla="*/ 45 w 324"/>
                <a:gd name="T39" fmla="*/ 37 h 87"/>
                <a:gd name="T40" fmla="*/ 63 w 324"/>
                <a:gd name="T41" fmla="*/ 45 h 87"/>
                <a:gd name="T42" fmla="*/ 83 w 324"/>
                <a:gd name="T43" fmla="*/ 52 h 87"/>
                <a:gd name="T44" fmla="*/ 103 w 324"/>
                <a:gd name="T45" fmla="*/ 58 h 87"/>
                <a:gd name="T46" fmla="*/ 123 w 324"/>
                <a:gd name="T47" fmla="*/ 64 h 87"/>
                <a:gd name="T48" fmla="*/ 146 w 324"/>
                <a:gd name="T49" fmla="*/ 70 h 87"/>
                <a:gd name="T50" fmla="*/ 167 w 324"/>
                <a:gd name="T51" fmla="*/ 74 h 87"/>
                <a:gd name="T52" fmla="*/ 189 w 324"/>
                <a:gd name="T53" fmla="*/ 77 h 87"/>
                <a:gd name="T54" fmla="*/ 213 w 324"/>
                <a:gd name="T55" fmla="*/ 81 h 87"/>
                <a:gd name="T56" fmla="*/ 235 w 324"/>
                <a:gd name="T57" fmla="*/ 83 h 87"/>
                <a:gd name="T58" fmla="*/ 258 w 324"/>
                <a:gd name="T59" fmla="*/ 84 h 87"/>
                <a:gd name="T60" fmla="*/ 280 w 324"/>
                <a:gd name="T61" fmla="*/ 85 h 87"/>
                <a:gd name="T62" fmla="*/ 301 w 324"/>
                <a:gd name="T63" fmla="*/ 86 h 87"/>
                <a:gd name="T64" fmla="*/ 323 w 324"/>
                <a:gd name="T65"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4" h="87">
                  <a:moveTo>
                    <a:pt x="323" y="77"/>
                  </a:moveTo>
                  <a:lnTo>
                    <a:pt x="311" y="77"/>
                  </a:lnTo>
                  <a:lnTo>
                    <a:pt x="301" y="77"/>
                  </a:lnTo>
                  <a:lnTo>
                    <a:pt x="291" y="77"/>
                  </a:lnTo>
                  <a:lnTo>
                    <a:pt x="280" y="76"/>
                  </a:lnTo>
                  <a:lnTo>
                    <a:pt x="269" y="76"/>
                  </a:lnTo>
                  <a:lnTo>
                    <a:pt x="258" y="75"/>
                  </a:lnTo>
                  <a:lnTo>
                    <a:pt x="246" y="74"/>
                  </a:lnTo>
                  <a:lnTo>
                    <a:pt x="236" y="74"/>
                  </a:lnTo>
                  <a:lnTo>
                    <a:pt x="225" y="73"/>
                  </a:lnTo>
                  <a:lnTo>
                    <a:pt x="214" y="72"/>
                  </a:lnTo>
                  <a:lnTo>
                    <a:pt x="203" y="70"/>
                  </a:lnTo>
                  <a:lnTo>
                    <a:pt x="192" y="68"/>
                  </a:lnTo>
                  <a:lnTo>
                    <a:pt x="180" y="66"/>
                  </a:lnTo>
                  <a:lnTo>
                    <a:pt x="169" y="65"/>
                  </a:lnTo>
                  <a:lnTo>
                    <a:pt x="158" y="63"/>
                  </a:lnTo>
                  <a:lnTo>
                    <a:pt x="147" y="61"/>
                  </a:lnTo>
                  <a:lnTo>
                    <a:pt x="137" y="58"/>
                  </a:lnTo>
                  <a:lnTo>
                    <a:pt x="126" y="56"/>
                  </a:lnTo>
                  <a:lnTo>
                    <a:pt x="116" y="53"/>
                  </a:lnTo>
                  <a:lnTo>
                    <a:pt x="106" y="51"/>
                  </a:lnTo>
                  <a:lnTo>
                    <a:pt x="95" y="47"/>
                  </a:lnTo>
                  <a:lnTo>
                    <a:pt x="85" y="44"/>
                  </a:lnTo>
                  <a:lnTo>
                    <a:pt x="76" y="40"/>
                  </a:lnTo>
                  <a:lnTo>
                    <a:pt x="68" y="37"/>
                  </a:lnTo>
                  <a:lnTo>
                    <a:pt x="59" y="33"/>
                  </a:lnTo>
                  <a:lnTo>
                    <a:pt x="50" y="29"/>
                  </a:lnTo>
                  <a:lnTo>
                    <a:pt x="42" y="25"/>
                  </a:lnTo>
                  <a:lnTo>
                    <a:pt x="34" y="20"/>
                  </a:lnTo>
                  <a:lnTo>
                    <a:pt x="26" y="16"/>
                  </a:lnTo>
                  <a:lnTo>
                    <a:pt x="19" y="10"/>
                  </a:lnTo>
                  <a:lnTo>
                    <a:pt x="13" y="6"/>
                  </a:lnTo>
                  <a:lnTo>
                    <a:pt x="6" y="0"/>
                  </a:lnTo>
                  <a:lnTo>
                    <a:pt x="0" y="7"/>
                  </a:lnTo>
                  <a:lnTo>
                    <a:pt x="7" y="12"/>
                  </a:lnTo>
                  <a:lnTo>
                    <a:pt x="14" y="18"/>
                  </a:lnTo>
                  <a:lnTo>
                    <a:pt x="22" y="23"/>
                  </a:lnTo>
                  <a:lnTo>
                    <a:pt x="28" y="28"/>
                  </a:lnTo>
                  <a:lnTo>
                    <a:pt x="37" y="33"/>
                  </a:lnTo>
                  <a:lnTo>
                    <a:pt x="45" y="37"/>
                  </a:lnTo>
                  <a:lnTo>
                    <a:pt x="54" y="40"/>
                  </a:lnTo>
                  <a:lnTo>
                    <a:pt x="63" y="45"/>
                  </a:lnTo>
                  <a:lnTo>
                    <a:pt x="73" y="48"/>
                  </a:lnTo>
                  <a:lnTo>
                    <a:pt x="83" y="52"/>
                  </a:lnTo>
                  <a:lnTo>
                    <a:pt x="92" y="55"/>
                  </a:lnTo>
                  <a:lnTo>
                    <a:pt x="103" y="58"/>
                  </a:lnTo>
                  <a:lnTo>
                    <a:pt x="113" y="62"/>
                  </a:lnTo>
                  <a:lnTo>
                    <a:pt x="123" y="64"/>
                  </a:lnTo>
                  <a:lnTo>
                    <a:pt x="135" y="67"/>
                  </a:lnTo>
                  <a:lnTo>
                    <a:pt x="146" y="70"/>
                  </a:lnTo>
                  <a:lnTo>
                    <a:pt x="156" y="72"/>
                  </a:lnTo>
                  <a:lnTo>
                    <a:pt x="167" y="74"/>
                  </a:lnTo>
                  <a:lnTo>
                    <a:pt x="178" y="75"/>
                  </a:lnTo>
                  <a:lnTo>
                    <a:pt x="189" y="77"/>
                  </a:lnTo>
                  <a:lnTo>
                    <a:pt x="201" y="79"/>
                  </a:lnTo>
                  <a:lnTo>
                    <a:pt x="213" y="81"/>
                  </a:lnTo>
                  <a:lnTo>
                    <a:pt x="224" y="82"/>
                  </a:lnTo>
                  <a:lnTo>
                    <a:pt x="235" y="83"/>
                  </a:lnTo>
                  <a:lnTo>
                    <a:pt x="246" y="84"/>
                  </a:lnTo>
                  <a:lnTo>
                    <a:pt x="258" y="84"/>
                  </a:lnTo>
                  <a:lnTo>
                    <a:pt x="269" y="85"/>
                  </a:lnTo>
                  <a:lnTo>
                    <a:pt x="280" y="85"/>
                  </a:lnTo>
                  <a:lnTo>
                    <a:pt x="290" y="86"/>
                  </a:lnTo>
                  <a:lnTo>
                    <a:pt x="301" y="86"/>
                  </a:lnTo>
                  <a:lnTo>
                    <a:pt x="311" y="86"/>
                  </a:lnTo>
                  <a:lnTo>
                    <a:pt x="323" y="86"/>
                  </a:lnTo>
                  <a:lnTo>
                    <a:pt x="323" y="77"/>
                  </a:lnTo>
                </a:path>
              </a:pathLst>
            </a:custGeom>
            <a:solidFill>
              <a:srgbClr val="87614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9" name="Freeform 101"/>
            <p:cNvSpPr>
              <a:spLocks/>
            </p:cNvSpPr>
            <p:nvPr/>
          </p:nvSpPr>
          <p:spPr bwMode="auto">
            <a:xfrm>
              <a:off x="4485" y="2828"/>
              <a:ext cx="328" cy="87"/>
            </a:xfrm>
            <a:custGeom>
              <a:avLst/>
              <a:gdLst>
                <a:gd name="T0" fmla="*/ 318 w 328"/>
                <a:gd name="T1" fmla="*/ 3 h 87"/>
                <a:gd name="T2" fmla="*/ 310 w 328"/>
                <a:gd name="T3" fmla="*/ 9 h 87"/>
                <a:gd name="T4" fmla="*/ 300 w 328"/>
                <a:gd name="T5" fmla="*/ 16 h 87"/>
                <a:gd name="T6" fmla="*/ 288 w 328"/>
                <a:gd name="T7" fmla="*/ 21 h 87"/>
                <a:gd name="T8" fmla="*/ 276 w 328"/>
                <a:gd name="T9" fmla="*/ 28 h 87"/>
                <a:gd name="T10" fmla="*/ 261 w 328"/>
                <a:gd name="T11" fmla="*/ 35 h 87"/>
                <a:gd name="T12" fmla="*/ 244 w 328"/>
                <a:gd name="T13" fmla="*/ 40 h 87"/>
                <a:gd name="T14" fmla="*/ 227 w 328"/>
                <a:gd name="T15" fmla="*/ 47 h 87"/>
                <a:gd name="T16" fmla="*/ 206 w 328"/>
                <a:gd name="T17" fmla="*/ 53 h 87"/>
                <a:gd name="T18" fmla="*/ 185 w 328"/>
                <a:gd name="T19" fmla="*/ 58 h 87"/>
                <a:gd name="T20" fmla="*/ 162 w 328"/>
                <a:gd name="T21" fmla="*/ 63 h 87"/>
                <a:gd name="T22" fmla="*/ 137 w 328"/>
                <a:gd name="T23" fmla="*/ 67 h 87"/>
                <a:gd name="T24" fmla="*/ 109 w 328"/>
                <a:gd name="T25" fmla="*/ 72 h 87"/>
                <a:gd name="T26" fmla="*/ 80 w 328"/>
                <a:gd name="T27" fmla="*/ 74 h 87"/>
                <a:gd name="T28" fmla="*/ 50 w 328"/>
                <a:gd name="T29" fmla="*/ 76 h 87"/>
                <a:gd name="T30" fmla="*/ 16 w 328"/>
                <a:gd name="T31" fmla="*/ 77 h 87"/>
                <a:gd name="T32" fmla="*/ 0 w 328"/>
                <a:gd name="T33" fmla="*/ 86 h 87"/>
                <a:gd name="T34" fmla="*/ 33 w 328"/>
                <a:gd name="T35" fmla="*/ 86 h 87"/>
                <a:gd name="T36" fmla="*/ 65 w 328"/>
                <a:gd name="T37" fmla="*/ 84 h 87"/>
                <a:gd name="T38" fmla="*/ 96 w 328"/>
                <a:gd name="T39" fmla="*/ 82 h 87"/>
                <a:gd name="T40" fmla="*/ 125 w 328"/>
                <a:gd name="T41" fmla="*/ 79 h 87"/>
                <a:gd name="T42" fmla="*/ 152 w 328"/>
                <a:gd name="T43" fmla="*/ 74 h 87"/>
                <a:gd name="T44" fmla="*/ 176 w 328"/>
                <a:gd name="T45" fmla="*/ 70 h 87"/>
                <a:gd name="T46" fmla="*/ 199 w 328"/>
                <a:gd name="T47" fmla="*/ 64 h 87"/>
                <a:gd name="T48" fmla="*/ 220 w 328"/>
                <a:gd name="T49" fmla="*/ 58 h 87"/>
                <a:gd name="T50" fmla="*/ 239 w 328"/>
                <a:gd name="T51" fmla="*/ 53 h 87"/>
                <a:gd name="T52" fmla="*/ 257 w 328"/>
                <a:gd name="T53" fmla="*/ 46 h 87"/>
                <a:gd name="T54" fmla="*/ 272 w 328"/>
                <a:gd name="T55" fmla="*/ 39 h 87"/>
                <a:gd name="T56" fmla="*/ 286 w 328"/>
                <a:gd name="T57" fmla="*/ 33 h 87"/>
                <a:gd name="T58" fmla="*/ 299 w 328"/>
                <a:gd name="T59" fmla="*/ 26 h 87"/>
                <a:gd name="T60" fmla="*/ 310 w 328"/>
                <a:gd name="T61" fmla="*/ 20 h 87"/>
                <a:gd name="T62" fmla="*/ 319 w 328"/>
                <a:gd name="T63" fmla="*/ 14 h 87"/>
                <a:gd name="T64" fmla="*/ 327 w 328"/>
                <a:gd name="T65" fmla="*/ 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8" h="87">
                  <a:moveTo>
                    <a:pt x="322" y="0"/>
                  </a:moveTo>
                  <a:lnTo>
                    <a:pt x="318" y="3"/>
                  </a:lnTo>
                  <a:lnTo>
                    <a:pt x="314" y="6"/>
                  </a:lnTo>
                  <a:lnTo>
                    <a:pt x="310" y="9"/>
                  </a:lnTo>
                  <a:lnTo>
                    <a:pt x="305" y="12"/>
                  </a:lnTo>
                  <a:lnTo>
                    <a:pt x="300" y="16"/>
                  </a:lnTo>
                  <a:lnTo>
                    <a:pt x="295" y="18"/>
                  </a:lnTo>
                  <a:lnTo>
                    <a:pt x="288" y="21"/>
                  </a:lnTo>
                  <a:lnTo>
                    <a:pt x="282" y="25"/>
                  </a:lnTo>
                  <a:lnTo>
                    <a:pt x="276" y="28"/>
                  </a:lnTo>
                  <a:lnTo>
                    <a:pt x="269" y="31"/>
                  </a:lnTo>
                  <a:lnTo>
                    <a:pt x="261" y="35"/>
                  </a:lnTo>
                  <a:lnTo>
                    <a:pt x="253" y="38"/>
                  </a:lnTo>
                  <a:lnTo>
                    <a:pt x="244" y="40"/>
                  </a:lnTo>
                  <a:lnTo>
                    <a:pt x="235" y="44"/>
                  </a:lnTo>
                  <a:lnTo>
                    <a:pt x="227" y="47"/>
                  </a:lnTo>
                  <a:lnTo>
                    <a:pt x="216" y="51"/>
                  </a:lnTo>
                  <a:lnTo>
                    <a:pt x="206" y="53"/>
                  </a:lnTo>
                  <a:lnTo>
                    <a:pt x="196" y="56"/>
                  </a:lnTo>
                  <a:lnTo>
                    <a:pt x="185" y="58"/>
                  </a:lnTo>
                  <a:lnTo>
                    <a:pt x="174" y="61"/>
                  </a:lnTo>
                  <a:lnTo>
                    <a:pt x="162" y="63"/>
                  </a:lnTo>
                  <a:lnTo>
                    <a:pt x="149" y="65"/>
                  </a:lnTo>
                  <a:lnTo>
                    <a:pt x="137" y="67"/>
                  </a:lnTo>
                  <a:lnTo>
                    <a:pt x="124" y="70"/>
                  </a:lnTo>
                  <a:lnTo>
                    <a:pt x="109" y="72"/>
                  </a:lnTo>
                  <a:lnTo>
                    <a:pt x="96" y="73"/>
                  </a:lnTo>
                  <a:lnTo>
                    <a:pt x="80" y="74"/>
                  </a:lnTo>
                  <a:lnTo>
                    <a:pt x="65" y="75"/>
                  </a:lnTo>
                  <a:lnTo>
                    <a:pt x="50" y="76"/>
                  </a:lnTo>
                  <a:lnTo>
                    <a:pt x="33" y="77"/>
                  </a:lnTo>
                  <a:lnTo>
                    <a:pt x="16" y="77"/>
                  </a:lnTo>
                  <a:lnTo>
                    <a:pt x="0" y="77"/>
                  </a:lnTo>
                  <a:lnTo>
                    <a:pt x="0" y="86"/>
                  </a:lnTo>
                  <a:lnTo>
                    <a:pt x="16" y="86"/>
                  </a:lnTo>
                  <a:lnTo>
                    <a:pt x="33" y="86"/>
                  </a:lnTo>
                  <a:lnTo>
                    <a:pt x="50" y="85"/>
                  </a:lnTo>
                  <a:lnTo>
                    <a:pt x="65" y="84"/>
                  </a:lnTo>
                  <a:lnTo>
                    <a:pt x="81" y="83"/>
                  </a:lnTo>
                  <a:lnTo>
                    <a:pt x="96" y="82"/>
                  </a:lnTo>
                  <a:lnTo>
                    <a:pt x="110" y="81"/>
                  </a:lnTo>
                  <a:lnTo>
                    <a:pt x="125" y="79"/>
                  </a:lnTo>
                  <a:lnTo>
                    <a:pt x="138" y="76"/>
                  </a:lnTo>
                  <a:lnTo>
                    <a:pt x="152" y="74"/>
                  </a:lnTo>
                  <a:lnTo>
                    <a:pt x="164" y="72"/>
                  </a:lnTo>
                  <a:lnTo>
                    <a:pt x="176" y="70"/>
                  </a:lnTo>
                  <a:lnTo>
                    <a:pt x="187" y="67"/>
                  </a:lnTo>
                  <a:lnTo>
                    <a:pt x="199" y="64"/>
                  </a:lnTo>
                  <a:lnTo>
                    <a:pt x="210" y="62"/>
                  </a:lnTo>
                  <a:lnTo>
                    <a:pt x="220" y="58"/>
                  </a:lnTo>
                  <a:lnTo>
                    <a:pt x="230" y="56"/>
                  </a:lnTo>
                  <a:lnTo>
                    <a:pt x="239" y="53"/>
                  </a:lnTo>
                  <a:lnTo>
                    <a:pt x="248" y="49"/>
                  </a:lnTo>
                  <a:lnTo>
                    <a:pt x="257" y="46"/>
                  </a:lnTo>
                  <a:lnTo>
                    <a:pt x="265" y="43"/>
                  </a:lnTo>
                  <a:lnTo>
                    <a:pt x="272" y="39"/>
                  </a:lnTo>
                  <a:lnTo>
                    <a:pt x="279" y="36"/>
                  </a:lnTo>
                  <a:lnTo>
                    <a:pt x="286" y="33"/>
                  </a:lnTo>
                  <a:lnTo>
                    <a:pt x="292" y="29"/>
                  </a:lnTo>
                  <a:lnTo>
                    <a:pt x="299" y="26"/>
                  </a:lnTo>
                  <a:lnTo>
                    <a:pt x="305" y="24"/>
                  </a:lnTo>
                  <a:lnTo>
                    <a:pt x="310" y="20"/>
                  </a:lnTo>
                  <a:lnTo>
                    <a:pt x="315" y="17"/>
                  </a:lnTo>
                  <a:lnTo>
                    <a:pt x="319" y="14"/>
                  </a:lnTo>
                  <a:lnTo>
                    <a:pt x="324" y="10"/>
                  </a:lnTo>
                  <a:lnTo>
                    <a:pt x="327" y="8"/>
                  </a:lnTo>
                  <a:lnTo>
                    <a:pt x="322" y="0"/>
                  </a:lnTo>
                </a:path>
              </a:pathLst>
            </a:custGeom>
            <a:solidFill>
              <a:srgbClr val="87614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0" name="Freeform 102"/>
            <p:cNvSpPr>
              <a:spLocks/>
            </p:cNvSpPr>
            <p:nvPr/>
          </p:nvSpPr>
          <p:spPr bwMode="auto">
            <a:xfrm>
              <a:off x="4807" y="2827"/>
              <a:ext cx="17" cy="17"/>
            </a:xfrm>
            <a:custGeom>
              <a:avLst/>
              <a:gdLst>
                <a:gd name="T0" fmla="*/ 11 w 17"/>
                <a:gd name="T1" fmla="*/ 16 h 17"/>
                <a:gd name="T2" fmla="*/ 13 w 17"/>
                <a:gd name="T3" fmla="*/ 14 h 17"/>
                <a:gd name="T4" fmla="*/ 13 w 17"/>
                <a:gd name="T5" fmla="*/ 12 h 17"/>
                <a:gd name="T6" fmla="*/ 16 w 17"/>
                <a:gd name="T7" fmla="*/ 12 h 17"/>
                <a:gd name="T8" fmla="*/ 16 w 17"/>
                <a:gd name="T9" fmla="*/ 10 h 17"/>
                <a:gd name="T10" fmla="*/ 16 w 17"/>
                <a:gd name="T11" fmla="*/ 7 h 17"/>
                <a:gd name="T12" fmla="*/ 16 w 17"/>
                <a:gd name="T13" fmla="*/ 5 h 17"/>
                <a:gd name="T14" fmla="*/ 13 w 17"/>
                <a:gd name="T15" fmla="*/ 5 h 17"/>
                <a:gd name="T16" fmla="*/ 13 w 17"/>
                <a:gd name="T17" fmla="*/ 3 h 17"/>
                <a:gd name="T18" fmla="*/ 11 w 17"/>
                <a:gd name="T19" fmla="*/ 3 h 17"/>
                <a:gd name="T20" fmla="*/ 11 w 17"/>
                <a:gd name="T21" fmla="*/ 1 h 17"/>
                <a:gd name="T22" fmla="*/ 9 w 17"/>
                <a:gd name="T23" fmla="*/ 1 h 17"/>
                <a:gd name="T24" fmla="*/ 6 w 17"/>
                <a:gd name="T25" fmla="*/ 1 h 17"/>
                <a:gd name="T26" fmla="*/ 6 w 17"/>
                <a:gd name="T27" fmla="*/ 0 h 17"/>
                <a:gd name="T28" fmla="*/ 4 w 17"/>
                <a:gd name="T29" fmla="*/ 1 h 17"/>
                <a:gd name="T30" fmla="*/ 2 w 17"/>
                <a:gd name="T31" fmla="*/ 1 h 17"/>
                <a:gd name="T32" fmla="*/ 0 w 17"/>
                <a:gd name="T33" fmla="*/ 1 h 17"/>
                <a:gd name="T34" fmla="*/ 11 w 17"/>
                <a:gd name="T35"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7">
                  <a:moveTo>
                    <a:pt x="11" y="16"/>
                  </a:moveTo>
                  <a:lnTo>
                    <a:pt x="13" y="14"/>
                  </a:lnTo>
                  <a:lnTo>
                    <a:pt x="13" y="12"/>
                  </a:lnTo>
                  <a:lnTo>
                    <a:pt x="16" y="12"/>
                  </a:lnTo>
                  <a:lnTo>
                    <a:pt x="16" y="10"/>
                  </a:lnTo>
                  <a:lnTo>
                    <a:pt x="16" y="7"/>
                  </a:lnTo>
                  <a:lnTo>
                    <a:pt x="16" y="5"/>
                  </a:lnTo>
                  <a:lnTo>
                    <a:pt x="13" y="5"/>
                  </a:lnTo>
                  <a:lnTo>
                    <a:pt x="13" y="3"/>
                  </a:lnTo>
                  <a:lnTo>
                    <a:pt x="11" y="3"/>
                  </a:lnTo>
                  <a:lnTo>
                    <a:pt x="11" y="1"/>
                  </a:lnTo>
                  <a:lnTo>
                    <a:pt x="9" y="1"/>
                  </a:lnTo>
                  <a:lnTo>
                    <a:pt x="6" y="1"/>
                  </a:lnTo>
                  <a:lnTo>
                    <a:pt x="6" y="0"/>
                  </a:lnTo>
                  <a:lnTo>
                    <a:pt x="4" y="1"/>
                  </a:lnTo>
                  <a:lnTo>
                    <a:pt x="2" y="1"/>
                  </a:lnTo>
                  <a:lnTo>
                    <a:pt x="0" y="1"/>
                  </a:lnTo>
                  <a:lnTo>
                    <a:pt x="11" y="16"/>
                  </a:lnTo>
                </a:path>
              </a:pathLst>
            </a:custGeom>
            <a:solidFill>
              <a:srgbClr val="87614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1" name="Freeform 103"/>
            <p:cNvSpPr>
              <a:spLocks/>
            </p:cNvSpPr>
            <p:nvPr/>
          </p:nvSpPr>
          <p:spPr bwMode="auto">
            <a:xfrm>
              <a:off x="4805" y="2826"/>
              <a:ext cx="17" cy="17"/>
            </a:xfrm>
            <a:custGeom>
              <a:avLst/>
              <a:gdLst>
                <a:gd name="T0" fmla="*/ 13 w 17"/>
                <a:gd name="T1" fmla="*/ 16 h 17"/>
                <a:gd name="T2" fmla="*/ 16 w 17"/>
                <a:gd name="T3" fmla="*/ 14 h 17"/>
                <a:gd name="T4" fmla="*/ 16 w 17"/>
                <a:gd name="T5" fmla="*/ 10 h 17"/>
                <a:gd name="T6" fmla="*/ 16 w 17"/>
                <a:gd name="T7" fmla="*/ 8 h 17"/>
                <a:gd name="T8" fmla="*/ 16 w 17"/>
                <a:gd name="T9" fmla="*/ 6 h 17"/>
                <a:gd name="T10" fmla="*/ 16 w 17"/>
                <a:gd name="T11" fmla="*/ 4 h 17"/>
                <a:gd name="T12" fmla="*/ 13 w 17"/>
                <a:gd name="T13" fmla="*/ 4 h 17"/>
                <a:gd name="T14" fmla="*/ 13 w 17"/>
                <a:gd name="T15" fmla="*/ 2 h 17"/>
                <a:gd name="T16" fmla="*/ 11 w 17"/>
                <a:gd name="T17" fmla="*/ 2 h 17"/>
                <a:gd name="T18" fmla="*/ 11 w 17"/>
                <a:gd name="T19" fmla="*/ 0 h 17"/>
                <a:gd name="T20" fmla="*/ 9 w 17"/>
                <a:gd name="T21" fmla="*/ 0 h 17"/>
                <a:gd name="T22" fmla="*/ 6 w 17"/>
                <a:gd name="T23" fmla="*/ 0 h 17"/>
                <a:gd name="T24" fmla="*/ 4 w 17"/>
                <a:gd name="T25" fmla="*/ 0 h 17"/>
                <a:gd name="T26" fmla="*/ 0 w 17"/>
                <a:gd name="T27" fmla="*/ 2 h 17"/>
                <a:gd name="T28" fmla="*/ 13 w 17"/>
                <a:gd name="T29"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7">
                  <a:moveTo>
                    <a:pt x="13" y="16"/>
                  </a:moveTo>
                  <a:lnTo>
                    <a:pt x="16" y="14"/>
                  </a:lnTo>
                  <a:lnTo>
                    <a:pt x="16" y="10"/>
                  </a:lnTo>
                  <a:lnTo>
                    <a:pt x="16" y="8"/>
                  </a:lnTo>
                  <a:lnTo>
                    <a:pt x="16" y="6"/>
                  </a:lnTo>
                  <a:lnTo>
                    <a:pt x="16" y="4"/>
                  </a:lnTo>
                  <a:lnTo>
                    <a:pt x="13" y="4"/>
                  </a:lnTo>
                  <a:lnTo>
                    <a:pt x="13" y="2"/>
                  </a:lnTo>
                  <a:lnTo>
                    <a:pt x="11" y="2"/>
                  </a:lnTo>
                  <a:lnTo>
                    <a:pt x="11" y="0"/>
                  </a:lnTo>
                  <a:lnTo>
                    <a:pt x="9" y="0"/>
                  </a:lnTo>
                  <a:lnTo>
                    <a:pt x="6" y="0"/>
                  </a:lnTo>
                  <a:lnTo>
                    <a:pt x="4" y="0"/>
                  </a:lnTo>
                  <a:lnTo>
                    <a:pt x="0" y="2"/>
                  </a:lnTo>
                  <a:lnTo>
                    <a:pt x="13" y="16"/>
                  </a:lnTo>
                </a:path>
              </a:pathLst>
            </a:custGeom>
            <a:solidFill>
              <a:srgbClr val="7F594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2" name="Freeform 104"/>
            <p:cNvSpPr>
              <a:spLocks/>
            </p:cNvSpPr>
            <p:nvPr/>
          </p:nvSpPr>
          <p:spPr bwMode="auto">
            <a:xfrm>
              <a:off x="4485" y="2827"/>
              <a:ext cx="327" cy="86"/>
            </a:xfrm>
            <a:custGeom>
              <a:avLst/>
              <a:gdLst>
                <a:gd name="T0" fmla="*/ 17 w 327"/>
                <a:gd name="T1" fmla="*/ 85 h 86"/>
                <a:gd name="T2" fmla="*/ 50 w 327"/>
                <a:gd name="T3" fmla="*/ 84 h 86"/>
                <a:gd name="T4" fmla="*/ 81 w 327"/>
                <a:gd name="T5" fmla="*/ 82 h 86"/>
                <a:gd name="T6" fmla="*/ 111 w 327"/>
                <a:gd name="T7" fmla="*/ 80 h 86"/>
                <a:gd name="T8" fmla="*/ 138 w 327"/>
                <a:gd name="T9" fmla="*/ 75 h 86"/>
                <a:gd name="T10" fmla="*/ 164 w 327"/>
                <a:gd name="T11" fmla="*/ 71 h 86"/>
                <a:gd name="T12" fmla="*/ 188 w 327"/>
                <a:gd name="T13" fmla="*/ 65 h 86"/>
                <a:gd name="T14" fmla="*/ 210 w 327"/>
                <a:gd name="T15" fmla="*/ 59 h 86"/>
                <a:gd name="T16" fmla="*/ 230 w 327"/>
                <a:gd name="T17" fmla="*/ 54 h 86"/>
                <a:gd name="T18" fmla="*/ 249 w 327"/>
                <a:gd name="T19" fmla="*/ 47 h 86"/>
                <a:gd name="T20" fmla="*/ 266 w 327"/>
                <a:gd name="T21" fmla="*/ 41 h 86"/>
                <a:gd name="T22" fmla="*/ 280 w 327"/>
                <a:gd name="T23" fmla="*/ 35 h 86"/>
                <a:gd name="T24" fmla="*/ 294 w 327"/>
                <a:gd name="T25" fmla="*/ 28 h 86"/>
                <a:gd name="T26" fmla="*/ 305 w 327"/>
                <a:gd name="T27" fmla="*/ 21 h 86"/>
                <a:gd name="T28" fmla="*/ 315 w 327"/>
                <a:gd name="T29" fmla="*/ 16 h 86"/>
                <a:gd name="T30" fmla="*/ 323 w 327"/>
                <a:gd name="T31" fmla="*/ 10 h 86"/>
                <a:gd name="T32" fmla="*/ 320 w 327"/>
                <a:gd name="T33" fmla="*/ 0 h 86"/>
                <a:gd name="T34" fmla="*/ 314 w 327"/>
                <a:gd name="T35" fmla="*/ 6 h 86"/>
                <a:gd name="T36" fmla="*/ 305 w 327"/>
                <a:gd name="T37" fmla="*/ 11 h 86"/>
                <a:gd name="T38" fmla="*/ 295 w 327"/>
                <a:gd name="T39" fmla="*/ 17 h 86"/>
                <a:gd name="T40" fmla="*/ 282 w 327"/>
                <a:gd name="T41" fmla="*/ 24 h 86"/>
                <a:gd name="T42" fmla="*/ 269 w 327"/>
                <a:gd name="T43" fmla="*/ 29 h 86"/>
                <a:gd name="T44" fmla="*/ 254 w 327"/>
                <a:gd name="T45" fmla="*/ 36 h 86"/>
                <a:gd name="T46" fmla="*/ 237 w 327"/>
                <a:gd name="T47" fmla="*/ 43 h 86"/>
                <a:gd name="T48" fmla="*/ 218 w 327"/>
                <a:gd name="T49" fmla="*/ 48 h 86"/>
                <a:gd name="T50" fmla="*/ 197 w 327"/>
                <a:gd name="T51" fmla="*/ 54 h 86"/>
                <a:gd name="T52" fmla="*/ 175 w 327"/>
                <a:gd name="T53" fmla="*/ 59 h 86"/>
                <a:gd name="T54" fmla="*/ 150 w 327"/>
                <a:gd name="T55" fmla="*/ 64 h 86"/>
                <a:gd name="T56" fmla="*/ 124 w 327"/>
                <a:gd name="T57" fmla="*/ 68 h 86"/>
                <a:gd name="T58" fmla="*/ 96 w 327"/>
                <a:gd name="T59" fmla="*/ 72 h 86"/>
                <a:gd name="T60" fmla="*/ 65 w 327"/>
                <a:gd name="T61" fmla="*/ 74 h 86"/>
                <a:gd name="T62" fmla="*/ 33 w 327"/>
                <a:gd name="T63" fmla="*/ 76 h 86"/>
                <a:gd name="T64" fmla="*/ 0 w 327"/>
                <a:gd name="T65" fmla="*/ 7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7" h="86">
                  <a:moveTo>
                    <a:pt x="0" y="85"/>
                  </a:moveTo>
                  <a:lnTo>
                    <a:pt x="17" y="85"/>
                  </a:lnTo>
                  <a:lnTo>
                    <a:pt x="34" y="85"/>
                  </a:lnTo>
                  <a:lnTo>
                    <a:pt x="50" y="84"/>
                  </a:lnTo>
                  <a:lnTo>
                    <a:pt x="67" y="83"/>
                  </a:lnTo>
                  <a:lnTo>
                    <a:pt x="81" y="82"/>
                  </a:lnTo>
                  <a:lnTo>
                    <a:pt x="97" y="81"/>
                  </a:lnTo>
                  <a:lnTo>
                    <a:pt x="111" y="80"/>
                  </a:lnTo>
                  <a:lnTo>
                    <a:pt x="125" y="77"/>
                  </a:lnTo>
                  <a:lnTo>
                    <a:pt x="138" y="75"/>
                  </a:lnTo>
                  <a:lnTo>
                    <a:pt x="152" y="73"/>
                  </a:lnTo>
                  <a:lnTo>
                    <a:pt x="164" y="71"/>
                  </a:lnTo>
                  <a:lnTo>
                    <a:pt x="176" y="68"/>
                  </a:lnTo>
                  <a:lnTo>
                    <a:pt x="188" y="65"/>
                  </a:lnTo>
                  <a:lnTo>
                    <a:pt x="200" y="63"/>
                  </a:lnTo>
                  <a:lnTo>
                    <a:pt x="210" y="59"/>
                  </a:lnTo>
                  <a:lnTo>
                    <a:pt x="221" y="57"/>
                  </a:lnTo>
                  <a:lnTo>
                    <a:pt x="230" y="54"/>
                  </a:lnTo>
                  <a:lnTo>
                    <a:pt x="240" y="50"/>
                  </a:lnTo>
                  <a:lnTo>
                    <a:pt x="249" y="47"/>
                  </a:lnTo>
                  <a:lnTo>
                    <a:pt x="258" y="45"/>
                  </a:lnTo>
                  <a:lnTo>
                    <a:pt x="266" y="41"/>
                  </a:lnTo>
                  <a:lnTo>
                    <a:pt x="273" y="38"/>
                  </a:lnTo>
                  <a:lnTo>
                    <a:pt x="280" y="35"/>
                  </a:lnTo>
                  <a:lnTo>
                    <a:pt x="287" y="31"/>
                  </a:lnTo>
                  <a:lnTo>
                    <a:pt x="294" y="28"/>
                  </a:lnTo>
                  <a:lnTo>
                    <a:pt x="299" y="25"/>
                  </a:lnTo>
                  <a:lnTo>
                    <a:pt x="305" y="21"/>
                  </a:lnTo>
                  <a:lnTo>
                    <a:pt x="309" y="19"/>
                  </a:lnTo>
                  <a:lnTo>
                    <a:pt x="315" y="16"/>
                  </a:lnTo>
                  <a:lnTo>
                    <a:pt x="318" y="12"/>
                  </a:lnTo>
                  <a:lnTo>
                    <a:pt x="323" y="10"/>
                  </a:lnTo>
                  <a:lnTo>
                    <a:pt x="326" y="7"/>
                  </a:lnTo>
                  <a:lnTo>
                    <a:pt x="320" y="0"/>
                  </a:lnTo>
                  <a:lnTo>
                    <a:pt x="317" y="2"/>
                  </a:lnTo>
                  <a:lnTo>
                    <a:pt x="314" y="6"/>
                  </a:lnTo>
                  <a:lnTo>
                    <a:pt x="309" y="8"/>
                  </a:lnTo>
                  <a:lnTo>
                    <a:pt x="305" y="11"/>
                  </a:lnTo>
                  <a:lnTo>
                    <a:pt x="300" y="13"/>
                  </a:lnTo>
                  <a:lnTo>
                    <a:pt x="295" y="17"/>
                  </a:lnTo>
                  <a:lnTo>
                    <a:pt x="289" y="20"/>
                  </a:lnTo>
                  <a:lnTo>
                    <a:pt x="282" y="24"/>
                  </a:lnTo>
                  <a:lnTo>
                    <a:pt x="277" y="26"/>
                  </a:lnTo>
                  <a:lnTo>
                    <a:pt x="269" y="29"/>
                  </a:lnTo>
                  <a:lnTo>
                    <a:pt x="262" y="32"/>
                  </a:lnTo>
                  <a:lnTo>
                    <a:pt x="254" y="36"/>
                  </a:lnTo>
                  <a:lnTo>
                    <a:pt x="246" y="39"/>
                  </a:lnTo>
                  <a:lnTo>
                    <a:pt x="237" y="43"/>
                  </a:lnTo>
                  <a:lnTo>
                    <a:pt x="228" y="45"/>
                  </a:lnTo>
                  <a:lnTo>
                    <a:pt x="218" y="48"/>
                  </a:lnTo>
                  <a:lnTo>
                    <a:pt x="207" y="52"/>
                  </a:lnTo>
                  <a:lnTo>
                    <a:pt x="197" y="54"/>
                  </a:lnTo>
                  <a:lnTo>
                    <a:pt x="186" y="57"/>
                  </a:lnTo>
                  <a:lnTo>
                    <a:pt x="175" y="59"/>
                  </a:lnTo>
                  <a:lnTo>
                    <a:pt x="163" y="62"/>
                  </a:lnTo>
                  <a:lnTo>
                    <a:pt x="150" y="64"/>
                  </a:lnTo>
                  <a:lnTo>
                    <a:pt x="137" y="66"/>
                  </a:lnTo>
                  <a:lnTo>
                    <a:pt x="124" y="68"/>
                  </a:lnTo>
                  <a:lnTo>
                    <a:pt x="110" y="69"/>
                  </a:lnTo>
                  <a:lnTo>
                    <a:pt x="96" y="72"/>
                  </a:lnTo>
                  <a:lnTo>
                    <a:pt x="81" y="73"/>
                  </a:lnTo>
                  <a:lnTo>
                    <a:pt x="65" y="74"/>
                  </a:lnTo>
                  <a:lnTo>
                    <a:pt x="50" y="75"/>
                  </a:lnTo>
                  <a:lnTo>
                    <a:pt x="33" y="76"/>
                  </a:lnTo>
                  <a:lnTo>
                    <a:pt x="17" y="76"/>
                  </a:lnTo>
                  <a:lnTo>
                    <a:pt x="0" y="76"/>
                  </a:lnTo>
                  <a:lnTo>
                    <a:pt x="0" y="85"/>
                  </a:lnTo>
                </a:path>
              </a:pathLst>
            </a:custGeom>
            <a:solidFill>
              <a:srgbClr val="7F594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3" name="Freeform 105"/>
            <p:cNvSpPr>
              <a:spLocks/>
            </p:cNvSpPr>
            <p:nvPr/>
          </p:nvSpPr>
          <p:spPr bwMode="auto">
            <a:xfrm>
              <a:off x="4165" y="2827"/>
              <a:ext cx="321" cy="86"/>
            </a:xfrm>
            <a:custGeom>
              <a:avLst/>
              <a:gdLst>
                <a:gd name="T0" fmla="*/ 6 w 321"/>
                <a:gd name="T1" fmla="*/ 11 h 86"/>
                <a:gd name="T2" fmla="*/ 20 w 321"/>
                <a:gd name="T3" fmla="*/ 21 h 86"/>
                <a:gd name="T4" fmla="*/ 35 w 321"/>
                <a:gd name="T5" fmla="*/ 31 h 86"/>
                <a:gd name="T6" fmla="*/ 52 w 321"/>
                <a:gd name="T7" fmla="*/ 39 h 86"/>
                <a:gd name="T8" fmla="*/ 71 w 321"/>
                <a:gd name="T9" fmla="*/ 47 h 86"/>
                <a:gd name="T10" fmla="*/ 90 w 321"/>
                <a:gd name="T11" fmla="*/ 54 h 86"/>
                <a:gd name="T12" fmla="*/ 110 w 321"/>
                <a:gd name="T13" fmla="*/ 59 h 86"/>
                <a:gd name="T14" fmla="*/ 131 w 321"/>
                <a:gd name="T15" fmla="*/ 65 h 86"/>
                <a:gd name="T16" fmla="*/ 153 w 321"/>
                <a:gd name="T17" fmla="*/ 69 h 86"/>
                <a:gd name="T18" fmla="*/ 174 w 321"/>
                <a:gd name="T19" fmla="*/ 74 h 86"/>
                <a:gd name="T20" fmla="*/ 196 w 321"/>
                <a:gd name="T21" fmla="*/ 77 h 86"/>
                <a:gd name="T22" fmla="*/ 220 w 321"/>
                <a:gd name="T23" fmla="*/ 80 h 86"/>
                <a:gd name="T24" fmla="*/ 242 w 321"/>
                <a:gd name="T25" fmla="*/ 82 h 86"/>
                <a:gd name="T26" fmla="*/ 265 w 321"/>
                <a:gd name="T27" fmla="*/ 84 h 86"/>
                <a:gd name="T28" fmla="*/ 287 w 321"/>
                <a:gd name="T29" fmla="*/ 85 h 86"/>
                <a:gd name="T30" fmla="*/ 309 w 321"/>
                <a:gd name="T31" fmla="*/ 85 h 86"/>
                <a:gd name="T32" fmla="*/ 320 w 321"/>
                <a:gd name="T33" fmla="*/ 76 h 86"/>
                <a:gd name="T34" fmla="*/ 298 w 321"/>
                <a:gd name="T35" fmla="*/ 76 h 86"/>
                <a:gd name="T36" fmla="*/ 276 w 321"/>
                <a:gd name="T37" fmla="*/ 75 h 86"/>
                <a:gd name="T38" fmla="*/ 254 w 321"/>
                <a:gd name="T39" fmla="*/ 74 h 86"/>
                <a:gd name="T40" fmla="*/ 232 w 321"/>
                <a:gd name="T41" fmla="*/ 72 h 86"/>
                <a:gd name="T42" fmla="*/ 209 w 321"/>
                <a:gd name="T43" fmla="*/ 69 h 86"/>
                <a:gd name="T44" fmla="*/ 188 w 321"/>
                <a:gd name="T45" fmla="*/ 67 h 86"/>
                <a:gd name="T46" fmla="*/ 165 w 321"/>
                <a:gd name="T47" fmla="*/ 63 h 86"/>
                <a:gd name="T48" fmla="*/ 144 w 321"/>
                <a:gd name="T49" fmla="*/ 59 h 86"/>
                <a:gd name="T50" fmla="*/ 123 w 321"/>
                <a:gd name="T51" fmla="*/ 54 h 86"/>
                <a:gd name="T52" fmla="*/ 103 w 321"/>
                <a:gd name="T53" fmla="*/ 48 h 86"/>
                <a:gd name="T54" fmla="*/ 84 w 321"/>
                <a:gd name="T55" fmla="*/ 41 h 86"/>
                <a:gd name="T56" fmla="*/ 66 w 321"/>
                <a:gd name="T57" fmla="*/ 35 h 86"/>
                <a:gd name="T58" fmla="*/ 48 w 321"/>
                <a:gd name="T59" fmla="*/ 27 h 86"/>
                <a:gd name="T60" fmla="*/ 32 w 321"/>
                <a:gd name="T61" fmla="*/ 19 h 86"/>
                <a:gd name="T62" fmla="*/ 19 w 321"/>
                <a:gd name="T63" fmla="*/ 10 h 86"/>
                <a:gd name="T64" fmla="*/ 6 w 321"/>
                <a:gd name="T6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1" h="86">
                  <a:moveTo>
                    <a:pt x="0" y="7"/>
                  </a:moveTo>
                  <a:lnTo>
                    <a:pt x="6" y="11"/>
                  </a:lnTo>
                  <a:lnTo>
                    <a:pt x="13" y="17"/>
                  </a:lnTo>
                  <a:lnTo>
                    <a:pt x="20" y="21"/>
                  </a:lnTo>
                  <a:lnTo>
                    <a:pt x="28" y="27"/>
                  </a:lnTo>
                  <a:lnTo>
                    <a:pt x="35" y="31"/>
                  </a:lnTo>
                  <a:lnTo>
                    <a:pt x="44" y="36"/>
                  </a:lnTo>
                  <a:lnTo>
                    <a:pt x="52" y="39"/>
                  </a:lnTo>
                  <a:lnTo>
                    <a:pt x="61" y="44"/>
                  </a:lnTo>
                  <a:lnTo>
                    <a:pt x="71" y="47"/>
                  </a:lnTo>
                  <a:lnTo>
                    <a:pt x="80" y="50"/>
                  </a:lnTo>
                  <a:lnTo>
                    <a:pt x="90" y="54"/>
                  </a:lnTo>
                  <a:lnTo>
                    <a:pt x="100" y="57"/>
                  </a:lnTo>
                  <a:lnTo>
                    <a:pt x="110" y="59"/>
                  </a:lnTo>
                  <a:lnTo>
                    <a:pt x="120" y="63"/>
                  </a:lnTo>
                  <a:lnTo>
                    <a:pt x="131" y="65"/>
                  </a:lnTo>
                  <a:lnTo>
                    <a:pt x="142" y="67"/>
                  </a:lnTo>
                  <a:lnTo>
                    <a:pt x="153" y="69"/>
                  </a:lnTo>
                  <a:lnTo>
                    <a:pt x="164" y="72"/>
                  </a:lnTo>
                  <a:lnTo>
                    <a:pt x="174" y="74"/>
                  </a:lnTo>
                  <a:lnTo>
                    <a:pt x="185" y="76"/>
                  </a:lnTo>
                  <a:lnTo>
                    <a:pt x="196" y="77"/>
                  </a:lnTo>
                  <a:lnTo>
                    <a:pt x="209" y="78"/>
                  </a:lnTo>
                  <a:lnTo>
                    <a:pt x="220" y="80"/>
                  </a:lnTo>
                  <a:lnTo>
                    <a:pt x="231" y="82"/>
                  </a:lnTo>
                  <a:lnTo>
                    <a:pt x="242" y="82"/>
                  </a:lnTo>
                  <a:lnTo>
                    <a:pt x="254" y="83"/>
                  </a:lnTo>
                  <a:lnTo>
                    <a:pt x="265" y="84"/>
                  </a:lnTo>
                  <a:lnTo>
                    <a:pt x="276" y="84"/>
                  </a:lnTo>
                  <a:lnTo>
                    <a:pt x="287" y="85"/>
                  </a:lnTo>
                  <a:lnTo>
                    <a:pt x="298" y="85"/>
                  </a:lnTo>
                  <a:lnTo>
                    <a:pt x="309" y="85"/>
                  </a:lnTo>
                  <a:lnTo>
                    <a:pt x="320" y="85"/>
                  </a:lnTo>
                  <a:lnTo>
                    <a:pt x="320" y="76"/>
                  </a:lnTo>
                  <a:lnTo>
                    <a:pt x="309" y="76"/>
                  </a:lnTo>
                  <a:lnTo>
                    <a:pt x="298" y="76"/>
                  </a:lnTo>
                  <a:lnTo>
                    <a:pt x="287" y="76"/>
                  </a:lnTo>
                  <a:lnTo>
                    <a:pt x="276" y="75"/>
                  </a:lnTo>
                  <a:lnTo>
                    <a:pt x="265" y="75"/>
                  </a:lnTo>
                  <a:lnTo>
                    <a:pt x="254" y="74"/>
                  </a:lnTo>
                  <a:lnTo>
                    <a:pt x="243" y="73"/>
                  </a:lnTo>
                  <a:lnTo>
                    <a:pt x="232" y="72"/>
                  </a:lnTo>
                  <a:lnTo>
                    <a:pt x="220" y="71"/>
                  </a:lnTo>
                  <a:lnTo>
                    <a:pt x="209" y="69"/>
                  </a:lnTo>
                  <a:lnTo>
                    <a:pt x="199" y="68"/>
                  </a:lnTo>
                  <a:lnTo>
                    <a:pt x="188" y="67"/>
                  </a:lnTo>
                  <a:lnTo>
                    <a:pt x="176" y="65"/>
                  </a:lnTo>
                  <a:lnTo>
                    <a:pt x="165" y="63"/>
                  </a:lnTo>
                  <a:lnTo>
                    <a:pt x="154" y="62"/>
                  </a:lnTo>
                  <a:lnTo>
                    <a:pt x="144" y="59"/>
                  </a:lnTo>
                  <a:lnTo>
                    <a:pt x="133" y="56"/>
                  </a:lnTo>
                  <a:lnTo>
                    <a:pt x="123" y="54"/>
                  </a:lnTo>
                  <a:lnTo>
                    <a:pt x="113" y="52"/>
                  </a:lnTo>
                  <a:lnTo>
                    <a:pt x="103" y="48"/>
                  </a:lnTo>
                  <a:lnTo>
                    <a:pt x="92" y="45"/>
                  </a:lnTo>
                  <a:lnTo>
                    <a:pt x="84" y="41"/>
                  </a:lnTo>
                  <a:lnTo>
                    <a:pt x="75" y="38"/>
                  </a:lnTo>
                  <a:lnTo>
                    <a:pt x="66" y="35"/>
                  </a:lnTo>
                  <a:lnTo>
                    <a:pt x="57" y="31"/>
                  </a:lnTo>
                  <a:lnTo>
                    <a:pt x="48" y="27"/>
                  </a:lnTo>
                  <a:lnTo>
                    <a:pt x="40" y="24"/>
                  </a:lnTo>
                  <a:lnTo>
                    <a:pt x="32" y="19"/>
                  </a:lnTo>
                  <a:lnTo>
                    <a:pt x="25" y="15"/>
                  </a:lnTo>
                  <a:lnTo>
                    <a:pt x="19" y="10"/>
                  </a:lnTo>
                  <a:lnTo>
                    <a:pt x="12" y="4"/>
                  </a:lnTo>
                  <a:lnTo>
                    <a:pt x="6" y="0"/>
                  </a:lnTo>
                  <a:lnTo>
                    <a:pt x="0" y="7"/>
                  </a:lnTo>
                </a:path>
              </a:pathLst>
            </a:custGeom>
            <a:solidFill>
              <a:srgbClr val="7F594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4" name="Freeform 106"/>
            <p:cNvSpPr>
              <a:spLocks/>
            </p:cNvSpPr>
            <p:nvPr/>
          </p:nvSpPr>
          <p:spPr bwMode="auto">
            <a:xfrm>
              <a:off x="4164" y="2826"/>
              <a:ext cx="17" cy="17"/>
            </a:xfrm>
            <a:custGeom>
              <a:avLst/>
              <a:gdLst>
                <a:gd name="T0" fmla="*/ 16 w 17"/>
                <a:gd name="T1" fmla="*/ 2 h 17"/>
                <a:gd name="T2" fmla="*/ 13 w 17"/>
                <a:gd name="T3" fmla="*/ 0 h 17"/>
                <a:gd name="T4" fmla="*/ 11 w 17"/>
                <a:gd name="T5" fmla="*/ 0 h 17"/>
                <a:gd name="T6" fmla="*/ 9 w 17"/>
                <a:gd name="T7" fmla="*/ 0 h 17"/>
                <a:gd name="T8" fmla="*/ 6 w 17"/>
                <a:gd name="T9" fmla="*/ 0 h 17"/>
                <a:gd name="T10" fmla="*/ 4 w 17"/>
                <a:gd name="T11" fmla="*/ 0 h 17"/>
                <a:gd name="T12" fmla="*/ 2 w 17"/>
                <a:gd name="T13" fmla="*/ 0 h 17"/>
                <a:gd name="T14" fmla="*/ 2 w 17"/>
                <a:gd name="T15" fmla="*/ 2 h 17"/>
                <a:gd name="T16" fmla="*/ 0 w 17"/>
                <a:gd name="T17" fmla="*/ 4 h 17"/>
                <a:gd name="T18" fmla="*/ 0 w 17"/>
                <a:gd name="T19" fmla="*/ 6 h 17"/>
                <a:gd name="T20" fmla="*/ 0 w 17"/>
                <a:gd name="T21" fmla="*/ 8 h 17"/>
                <a:gd name="T22" fmla="*/ 0 w 17"/>
                <a:gd name="T23" fmla="*/ 10 h 17"/>
                <a:gd name="T24" fmla="*/ 0 w 17"/>
                <a:gd name="T25" fmla="*/ 14 h 17"/>
                <a:gd name="T26" fmla="*/ 2 w 17"/>
                <a:gd name="T27" fmla="*/ 14 h 17"/>
                <a:gd name="T28" fmla="*/ 2 w 17"/>
                <a:gd name="T29" fmla="*/ 16 h 17"/>
                <a:gd name="T30" fmla="*/ 16 w 17"/>
                <a:gd name="T31"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7">
                  <a:moveTo>
                    <a:pt x="16" y="2"/>
                  </a:moveTo>
                  <a:lnTo>
                    <a:pt x="13" y="0"/>
                  </a:lnTo>
                  <a:lnTo>
                    <a:pt x="11" y="0"/>
                  </a:lnTo>
                  <a:lnTo>
                    <a:pt x="9" y="0"/>
                  </a:lnTo>
                  <a:lnTo>
                    <a:pt x="6" y="0"/>
                  </a:lnTo>
                  <a:lnTo>
                    <a:pt x="4" y="0"/>
                  </a:lnTo>
                  <a:lnTo>
                    <a:pt x="2" y="0"/>
                  </a:lnTo>
                  <a:lnTo>
                    <a:pt x="2" y="2"/>
                  </a:lnTo>
                  <a:lnTo>
                    <a:pt x="0" y="4"/>
                  </a:lnTo>
                  <a:lnTo>
                    <a:pt x="0" y="6"/>
                  </a:lnTo>
                  <a:lnTo>
                    <a:pt x="0" y="8"/>
                  </a:lnTo>
                  <a:lnTo>
                    <a:pt x="0" y="10"/>
                  </a:lnTo>
                  <a:lnTo>
                    <a:pt x="0" y="14"/>
                  </a:lnTo>
                  <a:lnTo>
                    <a:pt x="2" y="14"/>
                  </a:lnTo>
                  <a:lnTo>
                    <a:pt x="2" y="16"/>
                  </a:lnTo>
                  <a:lnTo>
                    <a:pt x="16" y="2"/>
                  </a:lnTo>
                </a:path>
              </a:pathLst>
            </a:custGeom>
            <a:solidFill>
              <a:srgbClr val="7F594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5" name="Freeform 107"/>
            <p:cNvSpPr>
              <a:spLocks/>
            </p:cNvSpPr>
            <p:nvPr/>
          </p:nvSpPr>
          <p:spPr bwMode="auto">
            <a:xfrm>
              <a:off x="4166" y="2824"/>
              <a:ext cx="17" cy="17"/>
            </a:xfrm>
            <a:custGeom>
              <a:avLst/>
              <a:gdLst>
                <a:gd name="T0" fmla="*/ 16 w 17"/>
                <a:gd name="T1" fmla="*/ 2 h 17"/>
                <a:gd name="T2" fmla="*/ 16 w 17"/>
                <a:gd name="T3" fmla="*/ 0 h 17"/>
                <a:gd name="T4" fmla="*/ 11 w 17"/>
                <a:gd name="T5" fmla="*/ 0 h 17"/>
                <a:gd name="T6" fmla="*/ 9 w 17"/>
                <a:gd name="T7" fmla="*/ 0 h 17"/>
                <a:gd name="T8" fmla="*/ 6 w 17"/>
                <a:gd name="T9" fmla="*/ 0 h 17"/>
                <a:gd name="T10" fmla="*/ 4 w 17"/>
                <a:gd name="T11" fmla="*/ 0 h 17"/>
                <a:gd name="T12" fmla="*/ 2 w 17"/>
                <a:gd name="T13" fmla="*/ 2 h 17"/>
                <a:gd name="T14" fmla="*/ 0 w 17"/>
                <a:gd name="T15" fmla="*/ 2 h 17"/>
                <a:gd name="T16" fmla="*/ 0 w 17"/>
                <a:gd name="T17" fmla="*/ 4 h 17"/>
                <a:gd name="T18" fmla="*/ 0 w 17"/>
                <a:gd name="T19" fmla="*/ 6 h 17"/>
                <a:gd name="T20" fmla="*/ 0 w 17"/>
                <a:gd name="T21" fmla="*/ 9 h 17"/>
                <a:gd name="T22" fmla="*/ 0 w 17"/>
                <a:gd name="T23" fmla="*/ 11 h 17"/>
                <a:gd name="T24" fmla="*/ 0 w 17"/>
                <a:gd name="T25" fmla="*/ 13 h 17"/>
                <a:gd name="T26" fmla="*/ 2 w 17"/>
                <a:gd name="T27" fmla="*/ 16 h 17"/>
                <a:gd name="T28" fmla="*/ 16 w 17"/>
                <a:gd name="T29"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7">
                  <a:moveTo>
                    <a:pt x="16" y="2"/>
                  </a:moveTo>
                  <a:lnTo>
                    <a:pt x="16" y="0"/>
                  </a:lnTo>
                  <a:lnTo>
                    <a:pt x="11" y="0"/>
                  </a:lnTo>
                  <a:lnTo>
                    <a:pt x="9" y="0"/>
                  </a:lnTo>
                  <a:lnTo>
                    <a:pt x="6" y="0"/>
                  </a:lnTo>
                  <a:lnTo>
                    <a:pt x="4" y="0"/>
                  </a:lnTo>
                  <a:lnTo>
                    <a:pt x="2" y="2"/>
                  </a:lnTo>
                  <a:lnTo>
                    <a:pt x="0" y="2"/>
                  </a:lnTo>
                  <a:lnTo>
                    <a:pt x="0" y="4"/>
                  </a:lnTo>
                  <a:lnTo>
                    <a:pt x="0" y="6"/>
                  </a:lnTo>
                  <a:lnTo>
                    <a:pt x="0" y="9"/>
                  </a:lnTo>
                  <a:lnTo>
                    <a:pt x="0" y="11"/>
                  </a:lnTo>
                  <a:lnTo>
                    <a:pt x="0" y="13"/>
                  </a:lnTo>
                  <a:lnTo>
                    <a:pt x="2" y="16"/>
                  </a:lnTo>
                  <a:lnTo>
                    <a:pt x="16" y="2"/>
                  </a:lnTo>
                </a:path>
              </a:pathLst>
            </a:custGeom>
            <a:solidFill>
              <a:srgbClr val="77513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6" name="Freeform 108"/>
            <p:cNvSpPr>
              <a:spLocks/>
            </p:cNvSpPr>
            <p:nvPr/>
          </p:nvSpPr>
          <p:spPr bwMode="auto">
            <a:xfrm>
              <a:off x="4167" y="2825"/>
              <a:ext cx="319" cy="86"/>
            </a:xfrm>
            <a:custGeom>
              <a:avLst/>
              <a:gdLst>
                <a:gd name="T0" fmla="*/ 307 w 319"/>
                <a:gd name="T1" fmla="*/ 76 h 86"/>
                <a:gd name="T2" fmla="*/ 285 w 319"/>
                <a:gd name="T3" fmla="*/ 76 h 86"/>
                <a:gd name="T4" fmla="*/ 263 w 319"/>
                <a:gd name="T5" fmla="*/ 75 h 86"/>
                <a:gd name="T6" fmla="*/ 239 w 319"/>
                <a:gd name="T7" fmla="*/ 73 h 86"/>
                <a:gd name="T8" fmla="*/ 217 w 319"/>
                <a:gd name="T9" fmla="*/ 70 h 86"/>
                <a:gd name="T10" fmla="*/ 194 w 319"/>
                <a:gd name="T11" fmla="*/ 68 h 86"/>
                <a:gd name="T12" fmla="*/ 173 w 319"/>
                <a:gd name="T13" fmla="*/ 65 h 86"/>
                <a:gd name="T14" fmla="*/ 151 w 319"/>
                <a:gd name="T15" fmla="*/ 60 h 86"/>
                <a:gd name="T16" fmla="*/ 131 w 319"/>
                <a:gd name="T17" fmla="*/ 56 h 86"/>
                <a:gd name="T18" fmla="*/ 111 w 319"/>
                <a:gd name="T19" fmla="*/ 50 h 86"/>
                <a:gd name="T20" fmla="*/ 90 w 319"/>
                <a:gd name="T21" fmla="*/ 45 h 86"/>
                <a:gd name="T22" fmla="*/ 73 w 319"/>
                <a:gd name="T23" fmla="*/ 38 h 86"/>
                <a:gd name="T24" fmla="*/ 55 w 319"/>
                <a:gd name="T25" fmla="*/ 30 h 86"/>
                <a:gd name="T26" fmla="*/ 39 w 319"/>
                <a:gd name="T27" fmla="*/ 22 h 86"/>
                <a:gd name="T28" fmla="*/ 25 w 319"/>
                <a:gd name="T29" fmla="*/ 13 h 86"/>
                <a:gd name="T30" fmla="*/ 12 w 319"/>
                <a:gd name="T31" fmla="*/ 4 h 86"/>
                <a:gd name="T32" fmla="*/ 0 w 319"/>
                <a:gd name="T33" fmla="*/ 6 h 86"/>
                <a:gd name="T34" fmla="*/ 12 w 319"/>
                <a:gd name="T35" fmla="*/ 17 h 86"/>
                <a:gd name="T36" fmla="*/ 27 w 319"/>
                <a:gd name="T37" fmla="*/ 26 h 86"/>
                <a:gd name="T38" fmla="*/ 44 w 319"/>
                <a:gd name="T39" fmla="*/ 34 h 86"/>
                <a:gd name="T40" fmla="*/ 60 w 319"/>
                <a:gd name="T41" fmla="*/ 42 h 86"/>
                <a:gd name="T42" fmla="*/ 78 w 319"/>
                <a:gd name="T43" fmla="*/ 49 h 86"/>
                <a:gd name="T44" fmla="*/ 97 w 319"/>
                <a:gd name="T45" fmla="*/ 56 h 86"/>
                <a:gd name="T46" fmla="*/ 117 w 319"/>
                <a:gd name="T47" fmla="*/ 61 h 86"/>
                <a:gd name="T48" fmla="*/ 139 w 319"/>
                <a:gd name="T49" fmla="*/ 67 h 86"/>
                <a:gd name="T50" fmla="*/ 160 w 319"/>
                <a:gd name="T51" fmla="*/ 71 h 86"/>
                <a:gd name="T52" fmla="*/ 182 w 319"/>
                <a:gd name="T53" fmla="*/ 75 h 86"/>
                <a:gd name="T54" fmla="*/ 205 w 319"/>
                <a:gd name="T55" fmla="*/ 78 h 86"/>
                <a:gd name="T56" fmla="*/ 228 w 319"/>
                <a:gd name="T57" fmla="*/ 80 h 86"/>
                <a:gd name="T58" fmla="*/ 250 w 319"/>
                <a:gd name="T59" fmla="*/ 83 h 86"/>
                <a:gd name="T60" fmla="*/ 273 w 319"/>
                <a:gd name="T61" fmla="*/ 84 h 86"/>
                <a:gd name="T62" fmla="*/ 295 w 319"/>
                <a:gd name="T63" fmla="*/ 85 h 86"/>
                <a:gd name="T64" fmla="*/ 318 w 319"/>
                <a:gd name="T65" fmla="*/ 8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9" h="86">
                  <a:moveTo>
                    <a:pt x="318" y="76"/>
                  </a:moveTo>
                  <a:lnTo>
                    <a:pt x="307" y="76"/>
                  </a:lnTo>
                  <a:lnTo>
                    <a:pt x="296" y="76"/>
                  </a:lnTo>
                  <a:lnTo>
                    <a:pt x="285" y="76"/>
                  </a:lnTo>
                  <a:lnTo>
                    <a:pt x="274" y="75"/>
                  </a:lnTo>
                  <a:lnTo>
                    <a:pt x="263" y="75"/>
                  </a:lnTo>
                  <a:lnTo>
                    <a:pt x="252" y="74"/>
                  </a:lnTo>
                  <a:lnTo>
                    <a:pt x="239" y="73"/>
                  </a:lnTo>
                  <a:lnTo>
                    <a:pt x="228" y="71"/>
                  </a:lnTo>
                  <a:lnTo>
                    <a:pt x="217" y="70"/>
                  </a:lnTo>
                  <a:lnTo>
                    <a:pt x="206" y="69"/>
                  </a:lnTo>
                  <a:lnTo>
                    <a:pt x="194" y="68"/>
                  </a:lnTo>
                  <a:lnTo>
                    <a:pt x="183" y="66"/>
                  </a:lnTo>
                  <a:lnTo>
                    <a:pt x="173" y="65"/>
                  </a:lnTo>
                  <a:lnTo>
                    <a:pt x="162" y="62"/>
                  </a:lnTo>
                  <a:lnTo>
                    <a:pt x="151" y="60"/>
                  </a:lnTo>
                  <a:lnTo>
                    <a:pt x="141" y="58"/>
                  </a:lnTo>
                  <a:lnTo>
                    <a:pt x="131" y="56"/>
                  </a:lnTo>
                  <a:lnTo>
                    <a:pt x="120" y="52"/>
                  </a:lnTo>
                  <a:lnTo>
                    <a:pt x="111" y="50"/>
                  </a:lnTo>
                  <a:lnTo>
                    <a:pt x="101" y="47"/>
                  </a:lnTo>
                  <a:lnTo>
                    <a:pt x="90" y="45"/>
                  </a:lnTo>
                  <a:lnTo>
                    <a:pt x="82" y="41"/>
                  </a:lnTo>
                  <a:lnTo>
                    <a:pt x="73" y="38"/>
                  </a:lnTo>
                  <a:lnTo>
                    <a:pt x="64" y="34"/>
                  </a:lnTo>
                  <a:lnTo>
                    <a:pt x="55" y="30"/>
                  </a:lnTo>
                  <a:lnTo>
                    <a:pt x="47" y="27"/>
                  </a:lnTo>
                  <a:lnTo>
                    <a:pt x="39" y="22"/>
                  </a:lnTo>
                  <a:lnTo>
                    <a:pt x="31" y="18"/>
                  </a:lnTo>
                  <a:lnTo>
                    <a:pt x="25" y="13"/>
                  </a:lnTo>
                  <a:lnTo>
                    <a:pt x="18" y="9"/>
                  </a:lnTo>
                  <a:lnTo>
                    <a:pt x="12" y="4"/>
                  </a:lnTo>
                  <a:lnTo>
                    <a:pt x="6" y="0"/>
                  </a:lnTo>
                  <a:lnTo>
                    <a:pt x="0" y="6"/>
                  </a:lnTo>
                  <a:lnTo>
                    <a:pt x="7" y="12"/>
                  </a:lnTo>
                  <a:lnTo>
                    <a:pt x="12" y="17"/>
                  </a:lnTo>
                  <a:lnTo>
                    <a:pt x="20" y="21"/>
                  </a:lnTo>
                  <a:lnTo>
                    <a:pt x="27" y="26"/>
                  </a:lnTo>
                  <a:lnTo>
                    <a:pt x="35" y="30"/>
                  </a:lnTo>
                  <a:lnTo>
                    <a:pt x="44" y="34"/>
                  </a:lnTo>
                  <a:lnTo>
                    <a:pt x="51" y="39"/>
                  </a:lnTo>
                  <a:lnTo>
                    <a:pt x="60" y="42"/>
                  </a:lnTo>
                  <a:lnTo>
                    <a:pt x="69" y="46"/>
                  </a:lnTo>
                  <a:lnTo>
                    <a:pt x="78" y="49"/>
                  </a:lnTo>
                  <a:lnTo>
                    <a:pt x="88" y="52"/>
                  </a:lnTo>
                  <a:lnTo>
                    <a:pt x="97" y="56"/>
                  </a:lnTo>
                  <a:lnTo>
                    <a:pt x="107" y="59"/>
                  </a:lnTo>
                  <a:lnTo>
                    <a:pt x="117" y="61"/>
                  </a:lnTo>
                  <a:lnTo>
                    <a:pt x="129" y="65"/>
                  </a:lnTo>
                  <a:lnTo>
                    <a:pt x="139" y="67"/>
                  </a:lnTo>
                  <a:lnTo>
                    <a:pt x="150" y="69"/>
                  </a:lnTo>
                  <a:lnTo>
                    <a:pt x="160" y="71"/>
                  </a:lnTo>
                  <a:lnTo>
                    <a:pt x="171" y="74"/>
                  </a:lnTo>
                  <a:lnTo>
                    <a:pt x="182" y="75"/>
                  </a:lnTo>
                  <a:lnTo>
                    <a:pt x="193" y="77"/>
                  </a:lnTo>
                  <a:lnTo>
                    <a:pt x="205" y="78"/>
                  </a:lnTo>
                  <a:lnTo>
                    <a:pt x="216" y="79"/>
                  </a:lnTo>
                  <a:lnTo>
                    <a:pt x="228" y="80"/>
                  </a:lnTo>
                  <a:lnTo>
                    <a:pt x="239" y="82"/>
                  </a:lnTo>
                  <a:lnTo>
                    <a:pt x="250" y="83"/>
                  </a:lnTo>
                  <a:lnTo>
                    <a:pt x="262" y="84"/>
                  </a:lnTo>
                  <a:lnTo>
                    <a:pt x="273" y="84"/>
                  </a:lnTo>
                  <a:lnTo>
                    <a:pt x="284" y="85"/>
                  </a:lnTo>
                  <a:lnTo>
                    <a:pt x="295" y="85"/>
                  </a:lnTo>
                  <a:lnTo>
                    <a:pt x="306" y="85"/>
                  </a:lnTo>
                  <a:lnTo>
                    <a:pt x="318" y="85"/>
                  </a:lnTo>
                  <a:lnTo>
                    <a:pt x="318" y="76"/>
                  </a:lnTo>
                </a:path>
              </a:pathLst>
            </a:custGeom>
            <a:solidFill>
              <a:srgbClr val="77513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7" name="Freeform 109"/>
            <p:cNvSpPr>
              <a:spLocks/>
            </p:cNvSpPr>
            <p:nvPr/>
          </p:nvSpPr>
          <p:spPr bwMode="auto">
            <a:xfrm>
              <a:off x="4485" y="2826"/>
              <a:ext cx="325" cy="85"/>
            </a:xfrm>
            <a:custGeom>
              <a:avLst/>
              <a:gdLst>
                <a:gd name="T0" fmla="*/ 316 w 325"/>
                <a:gd name="T1" fmla="*/ 2 h 85"/>
                <a:gd name="T2" fmla="*/ 309 w 325"/>
                <a:gd name="T3" fmla="*/ 7 h 85"/>
                <a:gd name="T4" fmla="*/ 300 w 325"/>
                <a:gd name="T5" fmla="*/ 12 h 85"/>
                <a:gd name="T6" fmla="*/ 289 w 325"/>
                <a:gd name="T7" fmla="*/ 18 h 85"/>
                <a:gd name="T8" fmla="*/ 277 w 325"/>
                <a:gd name="T9" fmla="*/ 25 h 85"/>
                <a:gd name="T10" fmla="*/ 263 w 325"/>
                <a:gd name="T11" fmla="*/ 31 h 85"/>
                <a:gd name="T12" fmla="*/ 247 w 325"/>
                <a:gd name="T13" fmla="*/ 37 h 85"/>
                <a:gd name="T14" fmla="*/ 229 w 325"/>
                <a:gd name="T15" fmla="*/ 44 h 85"/>
                <a:gd name="T16" fmla="*/ 209 w 325"/>
                <a:gd name="T17" fmla="*/ 49 h 85"/>
                <a:gd name="T18" fmla="*/ 187 w 325"/>
                <a:gd name="T19" fmla="*/ 55 h 85"/>
                <a:gd name="T20" fmla="*/ 163 w 325"/>
                <a:gd name="T21" fmla="*/ 60 h 85"/>
                <a:gd name="T22" fmla="*/ 138 w 325"/>
                <a:gd name="T23" fmla="*/ 65 h 85"/>
                <a:gd name="T24" fmla="*/ 110 w 325"/>
                <a:gd name="T25" fmla="*/ 68 h 85"/>
                <a:gd name="T26" fmla="*/ 81 w 325"/>
                <a:gd name="T27" fmla="*/ 72 h 85"/>
                <a:gd name="T28" fmla="*/ 50 w 325"/>
                <a:gd name="T29" fmla="*/ 74 h 85"/>
                <a:gd name="T30" fmla="*/ 17 w 325"/>
                <a:gd name="T31" fmla="*/ 75 h 85"/>
                <a:gd name="T32" fmla="*/ 0 w 325"/>
                <a:gd name="T33" fmla="*/ 84 h 85"/>
                <a:gd name="T34" fmla="*/ 34 w 325"/>
                <a:gd name="T35" fmla="*/ 84 h 85"/>
                <a:gd name="T36" fmla="*/ 67 w 325"/>
                <a:gd name="T37" fmla="*/ 82 h 85"/>
                <a:gd name="T38" fmla="*/ 97 w 325"/>
                <a:gd name="T39" fmla="*/ 79 h 85"/>
                <a:gd name="T40" fmla="*/ 126 w 325"/>
                <a:gd name="T41" fmla="*/ 76 h 85"/>
                <a:gd name="T42" fmla="*/ 153 w 325"/>
                <a:gd name="T43" fmla="*/ 72 h 85"/>
                <a:gd name="T44" fmla="*/ 177 w 325"/>
                <a:gd name="T45" fmla="*/ 66 h 85"/>
                <a:gd name="T46" fmla="*/ 201 w 325"/>
                <a:gd name="T47" fmla="*/ 60 h 85"/>
                <a:gd name="T48" fmla="*/ 221 w 325"/>
                <a:gd name="T49" fmla="*/ 55 h 85"/>
                <a:gd name="T50" fmla="*/ 241 w 325"/>
                <a:gd name="T51" fmla="*/ 49 h 85"/>
                <a:gd name="T52" fmla="*/ 258 w 325"/>
                <a:gd name="T53" fmla="*/ 42 h 85"/>
                <a:gd name="T54" fmla="*/ 273 w 325"/>
                <a:gd name="T55" fmla="*/ 36 h 85"/>
                <a:gd name="T56" fmla="*/ 288 w 325"/>
                <a:gd name="T57" fmla="*/ 29 h 85"/>
                <a:gd name="T58" fmla="*/ 299 w 325"/>
                <a:gd name="T59" fmla="*/ 23 h 85"/>
                <a:gd name="T60" fmla="*/ 309 w 325"/>
                <a:gd name="T61" fmla="*/ 17 h 85"/>
                <a:gd name="T62" fmla="*/ 318 w 325"/>
                <a:gd name="T63" fmla="*/ 11 h 85"/>
                <a:gd name="T64" fmla="*/ 324 w 325"/>
                <a:gd name="T6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5" h="85">
                  <a:moveTo>
                    <a:pt x="318" y="0"/>
                  </a:moveTo>
                  <a:lnTo>
                    <a:pt x="316" y="2"/>
                  </a:lnTo>
                  <a:lnTo>
                    <a:pt x="313" y="4"/>
                  </a:lnTo>
                  <a:lnTo>
                    <a:pt x="309" y="7"/>
                  </a:lnTo>
                  <a:lnTo>
                    <a:pt x="305" y="10"/>
                  </a:lnTo>
                  <a:lnTo>
                    <a:pt x="300" y="12"/>
                  </a:lnTo>
                  <a:lnTo>
                    <a:pt x="295" y="16"/>
                  </a:lnTo>
                  <a:lnTo>
                    <a:pt x="289" y="18"/>
                  </a:lnTo>
                  <a:lnTo>
                    <a:pt x="284" y="21"/>
                  </a:lnTo>
                  <a:lnTo>
                    <a:pt x="277" y="25"/>
                  </a:lnTo>
                  <a:lnTo>
                    <a:pt x="270" y="28"/>
                  </a:lnTo>
                  <a:lnTo>
                    <a:pt x="263" y="31"/>
                  </a:lnTo>
                  <a:lnTo>
                    <a:pt x="256" y="33"/>
                  </a:lnTo>
                  <a:lnTo>
                    <a:pt x="247" y="37"/>
                  </a:lnTo>
                  <a:lnTo>
                    <a:pt x="238" y="40"/>
                  </a:lnTo>
                  <a:lnTo>
                    <a:pt x="229" y="44"/>
                  </a:lnTo>
                  <a:lnTo>
                    <a:pt x="219" y="46"/>
                  </a:lnTo>
                  <a:lnTo>
                    <a:pt x="209" y="49"/>
                  </a:lnTo>
                  <a:lnTo>
                    <a:pt x="199" y="53"/>
                  </a:lnTo>
                  <a:lnTo>
                    <a:pt x="187" y="55"/>
                  </a:lnTo>
                  <a:lnTo>
                    <a:pt x="175" y="57"/>
                  </a:lnTo>
                  <a:lnTo>
                    <a:pt x="163" y="60"/>
                  </a:lnTo>
                  <a:lnTo>
                    <a:pt x="150" y="63"/>
                  </a:lnTo>
                  <a:lnTo>
                    <a:pt x="138" y="65"/>
                  </a:lnTo>
                  <a:lnTo>
                    <a:pt x="125" y="67"/>
                  </a:lnTo>
                  <a:lnTo>
                    <a:pt x="110" y="68"/>
                  </a:lnTo>
                  <a:lnTo>
                    <a:pt x="96" y="70"/>
                  </a:lnTo>
                  <a:lnTo>
                    <a:pt x="81" y="72"/>
                  </a:lnTo>
                  <a:lnTo>
                    <a:pt x="65" y="73"/>
                  </a:lnTo>
                  <a:lnTo>
                    <a:pt x="50" y="74"/>
                  </a:lnTo>
                  <a:lnTo>
                    <a:pt x="34" y="75"/>
                  </a:lnTo>
                  <a:lnTo>
                    <a:pt x="17" y="75"/>
                  </a:lnTo>
                  <a:lnTo>
                    <a:pt x="0" y="75"/>
                  </a:lnTo>
                  <a:lnTo>
                    <a:pt x="0" y="84"/>
                  </a:lnTo>
                  <a:lnTo>
                    <a:pt x="17" y="84"/>
                  </a:lnTo>
                  <a:lnTo>
                    <a:pt x="34" y="84"/>
                  </a:lnTo>
                  <a:lnTo>
                    <a:pt x="51" y="83"/>
                  </a:lnTo>
                  <a:lnTo>
                    <a:pt x="67" y="82"/>
                  </a:lnTo>
                  <a:lnTo>
                    <a:pt x="82" y="81"/>
                  </a:lnTo>
                  <a:lnTo>
                    <a:pt x="97" y="79"/>
                  </a:lnTo>
                  <a:lnTo>
                    <a:pt x="111" y="77"/>
                  </a:lnTo>
                  <a:lnTo>
                    <a:pt x="126" y="76"/>
                  </a:lnTo>
                  <a:lnTo>
                    <a:pt x="139" y="74"/>
                  </a:lnTo>
                  <a:lnTo>
                    <a:pt x="153" y="72"/>
                  </a:lnTo>
                  <a:lnTo>
                    <a:pt x="165" y="69"/>
                  </a:lnTo>
                  <a:lnTo>
                    <a:pt x="177" y="66"/>
                  </a:lnTo>
                  <a:lnTo>
                    <a:pt x="188" y="64"/>
                  </a:lnTo>
                  <a:lnTo>
                    <a:pt x="201" y="60"/>
                  </a:lnTo>
                  <a:lnTo>
                    <a:pt x="211" y="58"/>
                  </a:lnTo>
                  <a:lnTo>
                    <a:pt x="221" y="55"/>
                  </a:lnTo>
                  <a:lnTo>
                    <a:pt x="231" y="51"/>
                  </a:lnTo>
                  <a:lnTo>
                    <a:pt x="241" y="49"/>
                  </a:lnTo>
                  <a:lnTo>
                    <a:pt x="250" y="46"/>
                  </a:lnTo>
                  <a:lnTo>
                    <a:pt x="258" y="42"/>
                  </a:lnTo>
                  <a:lnTo>
                    <a:pt x="267" y="39"/>
                  </a:lnTo>
                  <a:lnTo>
                    <a:pt x="273" y="36"/>
                  </a:lnTo>
                  <a:lnTo>
                    <a:pt x="281" y="32"/>
                  </a:lnTo>
                  <a:lnTo>
                    <a:pt x="288" y="29"/>
                  </a:lnTo>
                  <a:lnTo>
                    <a:pt x="294" y="27"/>
                  </a:lnTo>
                  <a:lnTo>
                    <a:pt x="299" y="23"/>
                  </a:lnTo>
                  <a:lnTo>
                    <a:pt x="305" y="20"/>
                  </a:lnTo>
                  <a:lnTo>
                    <a:pt x="309" y="17"/>
                  </a:lnTo>
                  <a:lnTo>
                    <a:pt x="314" y="14"/>
                  </a:lnTo>
                  <a:lnTo>
                    <a:pt x="318" y="11"/>
                  </a:lnTo>
                  <a:lnTo>
                    <a:pt x="322" y="9"/>
                  </a:lnTo>
                  <a:lnTo>
                    <a:pt x="324" y="7"/>
                  </a:lnTo>
                  <a:lnTo>
                    <a:pt x="318" y="0"/>
                  </a:lnTo>
                </a:path>
              </a:pathLst>
            </a:custGeom>
            <a:solidFill>
              <a:srgbClr val="77513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8" name="Freeform 110"/>
            <p:cNvSpPr>
              <a:spLocks/>
            </p:cNvSpPr>
            <p:nvPr/>
          </p:nvSpPr>
          <p:spPr bwMode="auto">
            <a:xfrm>
              <a:off x="4803" y="2825"/>
              <a:ext cx="17" cy="17"/>
            </a:xfrm>
            <a:custGeom>
              <a:avLst/>
              <a:gdLst>
                <a:gd name="T0" fmla="*/ 12 w 17"/>
                <a:gd name="T1" fmla="*/ 16 h 17"/>
                <a:gd name="T2" fmla="*/ 14 w 17"/>
                <a:gd name="T3" fmla="*/ 12 h 17"/>
                <a:gd name="T4" fmla="*/ 14 w 17"/>
                <a:gd name="T5" fmla="*/ 10 h 17"/>
                <a:gd name="T6" fmla="*/ 16 w 17"/>
                <a:gd name="T7" fmla="*/ 10 h 17"/>
                <a:gd name="T8" fmla="*/ 16 w 17"/>
                <a:gd name="T9" fmla="*/ 8 h 17"/>
                <a:gd name="T10" fmla="*/ 16 w 17"/>
                <a:gd name="T11" fmla="*/ 6 h 17"/>
                <a:gd name="T12" fmla="*/ 14 w 17"/>
                <a:gd name="T13" fmla="*/ 4 h 17"/>
                <a:gd name="T14" fmla="*/ 14 w 17"/>
                <a:gd name="T15" fmla="*/ 2 h 17"/>
                <a:gd name="T16" fmla="*/ 12 w 17"/>
                <a:gd name="T17" fmla="*/ 2 h 17"/>
                <a:gd name="T18" fmla="*/ 12 w 17"/>
                <a:gd name="T19" fmla="*/ 0 h 17"/>
                <a:gd name="T20" fmla="*/ 10 w 17"/>
                <a:gd name="T21" fmla="*/ 0 h 17"/>
                <a:gd name="T22" fmla="*/ 8 w 17"/>
                <a:gd name="T23" fmla="*/ 0 h 17"/>
                <a:gd name="T24" fmla="*/ 4 w 17"/>
                <a:gd name="T25" fmla="*/ 0 h 17"/>
                <a:gd name="T26" fmla="*/ 2 w 17"/>
                <a:gd name="T27" fmla="*/ 0 h 17"/>
                <a:gd name="T28" fmla="*/ 0 w 17"/>
                <a:gd name="T29" fmla="*/ 0 h 17"/>
                <a:gd name="T30" fmla="*/ 0 w 17"/>
                <a:gd name="T31" fmla="*/ 2 h 17"/>
                <a:gd name="T32" fmla="*/ 12 w 17"/>
                <a:gd name="T33"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12" y="16"/>
                  </a:moveTo>
                  <a:lnTo>
                    <a:pt x="14" y="12"/>
                  </a:lnTo>
                  <a:lnTo>
                    <a:pt x="14" y="10"/>
                  </a:lnTo>
                  <a:lnTo>
                    <a:pt x="16" y="10"/>
                  </a:lnTo>
                  <a:lnTo>
                    <a:pt x="16" y="8"/>
                  </a:lnTo>
                  <a:lnTo>
                    <a:pt x="16" y="6"/>
                  </a:lnTo>
                  <a:lnTo>
                    <a:pt x="14" y="4"/>
                  </a:lnTo>
                  <a:lnTo>
                    <a:pt x="14" y="2"/>
                  </a:lnTo>
                  <a:lnTo>
                    <a:pt x="12" y="2"/>
                  </a:lnTo>
                  <a:lnTo>
                    <a:pt x="12" y="0"/>
                  </a:lnTo>
                  <a:lnTo>
                    <a:pt x="10" y="0"/>
                  </a:lnTo>
                  <a:lnTo>
                    <a:pt x="8" y="0"/>
                  </a:lnTo>
                  <a:lnTo>
                    <a:pt x="4" y="0"/>
                  </a:lnTo>
                  <a:lnTo>
                    <a:pt x="2" y="0"/>
                  </a:lnTo>
                  <a:lnTo>
                    <a:pt x="0" y="0"/>
                  </a:lnTo>
                  <a:lnTo>
                    <a:pt x="0" y="2"/>
                  </a:lnTo>
                  <a:lnTo>
                    <a:pt x="12" y="16"/>
                  </a:lnTo>
                </a:path>
              </a:pathLst>
            </a:custGeom>
            <a:solidFill>
              <a:srgbClr val="77513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9" name="Freeform 111"/>
            <p:cNvSpPr>
              <a:spLocks/>
            </p:cNvSpPr>
            <p:nvPr/>
          </p:nvSpPr>
          <p:spPr bwMode="auto">
            <a:xfrm>
              <a:off x="4167" y="2821"/>
              <a:ext cx="17" cy="17"/>
            </a:xfrm>
            <a:custGeom>
              <a:avLst/>
              <a:gdLst>
                <a:gd name="T0" fmla="*/ 16 w 17"/>
                <a:gd name="T1" fmla="*/ 4 h 17"/>
                <a:gd name="T2" fmla="*/ 14 w 17"/>
                <a:gd name="T3" fmla="*/ 0 h 17"/>
                <a:gd name="T4" fmla="*/ 12 w 17"/>
                <a:gd name="T5" fmla="*/ 0 h 17"/>
                <a:gd name="T6" fmla="*/ 8 w 17"/>
                <a:gd name="T7" fmla="*/ 0 h 17"/>
                <a:gd name="T8" fmla="*/ 6 w 17"/>
                <a:gd name="T9" fmla="*/ 0 h 17"/>
                <a:gd name="T10" fmla="*/ 4 w 17"/>
                <a:gd name="T11" fmla="*/ 4 h 17"/>
                <a:gd name="T12" fmla="*/ 2 w 17"/>
                <a:gd name="T13" fmla="*/ 4 h 17"/>
                <a:gd name="T14" fmla="*/ 2 w 17"/>
                <a:gd name="T15" fmla="*/ 6 h 17"/>
                <a:gd name="T16" fmla="*/ 2 w 17"/>
                <a:gd name="T17" fmla="*/ 8 h 17"/>
                <a:gd name="T18" fmla="*/ 0 w 17"/>
                <a:gd name="T19" fmla="*/ 8 h 17"/>
                <a:gd name="T20" fmla="*/ 0 w 17"/>
                <a:gd name="T21" fmla="*/ 10 h 17"/>
                <a:gd name="T22" fmla="*/ 0 w 17"/>
                <a:gd name="T23" fmla="*/ 12 h 17"/>
                <a:gd name="T24" fmla="*/ 2 w 17"/>
                <a:gd name="T25" fmla="*/ 14 h 17"/>
                <a:gd name="T26" fmla="*/ 2 w 17"/>
                <a:gd name="T27" fmla="*/ 16 h 17"/>
                <a:gd name="T28" fmla="*/ 4 w 17"/>
                <a:gd name="T29" fmla="*/ 16 h 17"/>
                <a:gd name="T30" fmla="*/ 16 w 17"/>
                <a:gd name="T31"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7">
                  <a:moveTo>
                    <a:pt x="16" y="4"/>
                  </a:moveTo>
                  <a:lnTo>
                    <a:pt x="14" y="0"/>
                  </a:lnTo>
                  <a:lnTo>
                    <a:pt x="12" y="0"/>
                  </a:lnTo>
                  <a:lnTo>
                    <a:pt x="8" y="0"/>
                  </a:lnTo>
                  <a:lnTo>
                    <a:pt x="6" y="0"/>
                  </a:lnTo>
                  <a:lnTo>
                    <a:pt x="4" y="4"/>
                  </a:lnTo>
                  <a:lnTo>
                    <a:pt x="2" y="4"/>
                  </a:lnTo>
                  <a:lnTo>
                    <a:pt x="2" y="6"/>
                  </a:lnTo>
                  <a:lnTo>
                    <a:pt x="2" y="8"/>
                  </a:lnTo>
                  <a:lnTo>
                    <a:pt x="0" y="8"/>
                  </a:lnTo>
                  <a:lnTo>
                    <a:pt x="0" y="10"/>
                  </a:lnTo>
                  <a:lnTo>
                    <a:pt x="0" y="12"/>
                  </a:lnTo>
                  <a:lnTo>
                    <a:pt x="2" y="14"/>
                  </a:lnTo>
                  <a:lnTo>
                    <a:pt x="2" y="16"/>
                  </a:lnTo>
                  <a:lnTo>
                    <a:pt x="4" y="16"/>
                  </a:lnTo>
                  <a:lnTo>
                    <a:pt x="16" y="4"/>
                  </a:lnTo>
                </a:path>
              </a:pathLst>
            </a:custGeom>
            <a:solidFill>
              <a:srgbClr val="6D472E"/>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10" name="Freeform 112"/>
            <p:cNvSpPr>
              <a:spLocks/>
            </p:cNvSpPr>
            <p:nvPr/>
          </p:nvSpPr>
          <p:spPr bwMode="auto">
            <a:xfrm>
              <a:off x="4169" y="2823"/>
              <a:ext cx="318" cy="86"/>
            </a:xfrm>
            <a:custGeom>
              <a:avLst/>
              <a:gdLst>
                <a:gd name="T0" fmla="*/ 305 w 318"/>
                <a:gd name="T1" fmla="*/ 76 h 86"/>
                <a:gd name="T2" fmla="*/ 282 w 318"/>
                <a:gd name="T3" fmla="*/ 75 h 86"/>
                <a:gd name="T4" fmla="*/ 260 w 318"/>
                <a:gd name="T5" fmla="*/ 73 h 86"/>
                <a:gd name="T6" fmla="*/ 236 w 318"/>
                <a:gd name="T7" fmla="*/ 72 h 86"/>
                <a:gd name="T8" fmla="*/ 214 w 318"/>
                <a:gd name="T9" fmla="*/ 70 h 86"/>
                <a:gd name="T10" fmla="*/ 191 w 318"/>
                <a:gd name="T11" fmla="*/ 67 h 86"/>
                <a:gd name="T12" fmla="*/ 169 w 318"/>
                <a:gd name="T13" fmla="*/ 63 h 86"/>
                <a:gd name="T14" fmla="*/ 148 w 318"/>
                <a:gd name="T15" fmla="*/ 59 h 86"/>
                <a:gd name="T16" fmla="*/ 128 w 318"/>
                <a:gd name="T17" fmla="*/ 54 h 86"/>
                <a:gd name="T18" fmla="*/ 108 w 318"/>
                <a:gd name="T19" fmla="*/ 49 h 86"/>
                <a:gd name="T20" fmla="*/ 88 w 318"/>
                <a:gd name="T21" fmla="*/ 43 h 86"/>
                <a:gd name="T22" fmla="*/ 71 w 318"/>
                <a:gd name="T23" fmla="*/ 36 h 86"/>
                <a:gd name="T24" fmla="*/ 54 w 318"/>
                <a:gd name="T25" fmla="*/ 30 h 86"/>
                <a:gd name="T26" fmla="*/ 38 w 318"/>
                <a:gd name="T27" fmla="*/ 22 h 86"/>
                <a:gd name="T28" fmla="*/ 24 w 318"/>
                <a:gd name="T29" fmla="*/ 13 h 86"/>
                <a:gd name="T30" fmla="*/ 11 w 318"/>
                <a:gd name="T31" fmla="*/ 4 h 86"/>
                <a:gd name="T32" fmla="*/ 0 w 318"/>
                <a:gd name="T33" fmla="*/ 6 h 86"/>
                <a:gd name="T34" fmla="*/ 12 w 318"/>
                <a:gd name="T35" fmla="*/ 16 h 86"/>
                <a:gd name="T36" fmla="*/ 26 w 318"/>
                <a:gd name="T37" fmla="*/ 25 h 86"/>
                <a:gd name="T38" fmla="*/ 42 w 318"/>
                <a:gd name="T39" fmla="*/ 34 h 86"/>
                <a:gd name="T40" fmla="*/ 58 w 318"/>
                <a:gd name="T41" fmla="*/ 41 h 86"/>
                <a:gd name="T42" fmla="*/ 76 w 318"/>
                <a:gd name="T43" fmla="*/ 49 h 86"/>
                <a:gd name="T44" fmla="*/ 95 w 318"/>
                <a:gd name="T45" fmla="*/ 54 h 86"/>
                <a:gd name="T46" fmla="*/ 115 w 318"/>
                <a:gd name="T47" fmla="*/ 61 h 86"/>
                <a:gd name="T48" fmla="*/ 135 w 318"/>
                <a:gd name="T49" fmla="*/ 66 h 86"/>
                <a:gd name="T50" fmla="*/ 157 w 318"/>
                <a:gd name="T51" fmla="*/ 70 h 86"/>
                <a:gd name="T52" fmla="*/ 179 w 318"/>
                <a:gd name="T53" fmla="*/ 75 h 86"/>
                <a:gd name="T54" fmla="*/ 201 w 318"/>
                <a:gd name="T55" fmla="*/ 78 h 86"/>
                <a:gd name="T56" fmla="*/ 224 w 318"/>
                <a:gd name="T57" fmla="*/ 80 h 86"/>
                <a:gd name="T58" fmla="*/ 247 w 318"/>
                <a:gd name="T59" fmla="*/ 82 h 86"/>
                <a:gd name="T60" fmla="*/ 271 w 318"/>
                <a:gd name="T61" fmla="*/ 84 h 86"/>
                <a:gd name="T62" fmla="*/ 293 w 318"/>
                <a:gd name="T63" fmla="*/ 85 h 86"/>
                <a:gd name="T64" fmla="*/ 317 w 318"/>
                <a:gd name="T65" fmla="*/ 8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8" h="86">
                  <a:moveTo>
                    <a:pt x="317" y="76"/>
                  </a:moveTo>
                  <a:lnTo>
                    <a:pt x="305" y="76"/>
                  </a:lnTo>
                  <a:lnTo>
                    <a:pt x="293" y="76"/>
                  </a:lnTo>
                  <a:lnTo>
                    <a:pt x="282" y="75"/>
                  </a:lnTo>
                  <a:lnTo>
                    <a:pt x="271" y="75"/>
                  </a:lnTo>
                  <a:lnTo>
                    <a:pt x="260" y="73"/>
                  </a:lnTo>
                  <a:lnTo>
                    <a:pt x="247" y="73"/>
                  </a:lnTo>
                  <a:lnTo>
                    <a:pt x="236" y="72"/>
                  </a:lnTo>
                  <a:lnTo>
                    <a:pt x="225" y="71"/>
                  </a:lnTo>
                  <a:lnTo>
                    <a:pt x="214" y="70"/>
                  </a:lnTo>
                  <a:lnTo>
                    <a:pt x="203" y="68"/>
                  </a:lnTo>
                  <a:lnTo>
                    <a:pt x="191" y="67"/>
                  </a:lnTo>
                  <a:lnTo>
                    <a:pt x="180" y="66"/>
                  </a:lnTo>
                  <a:lnTo>
                    <a:pt x="169" y="63"/>
                  </a:lnTo>
                  <a:lnTo>
                    <a:pt x="159" y="61"/>
                  </a:lnTo>
                  <a:lnTo>
                    <a:pt x="148" y="59"/>
                  </a:lnTo>
                  <a:lnTo>
                    <a:pt x="138" y="57"/>
                  </a:lnTo>
                  <a:lnTo>
                    <a:pt x="128" y="54"/>
                  </a:lnTo>
                  <a:lnTo>
                    <a:pt x="118" y="52"/>
                  </a:lnTo>
                  <a:lnTo>
                    <a:pt x="108" y="49"/>
                  </a:lnTo>
                  <a:lnTo>
                    <a:pt x="97" y="47"/>
                  </a:lnTo>
                  <a:lnTo>
                    <a:pt x="88" y="43"/>
                  </a:lnTo>
                  <a:lnTo>
                    <a:pt x="80" y="40"/>
                  </a:lnTo>
                  <a:lnTo>
                    <a:pt x="71" y="36"/>
                  </a:lnTo>
                  <a:lnTo>
                    <a:pt x="62" y="33"/>
                  </a:lnTo>
                  <a:lnTo>
                    <a:pt x="54" y="30"/>
                  </a:lnTo>
                  <a:lnTo>
                    <a:pt x="46" y="25"/>
                  </a:lnTo>
                  <a:lnTo>
                    <a:pt x="38" y="22"/>
                  </a:lnTo>
                  <a:lnTo>
                    <a:pt x="31" y="17"/>
                  </a:lnTo>
                  <a:lnTo>
                    <a:pt x="24" y="13"/>
                  </a:lnTo>
                  <a:lnTo>
                    <a:pt x="18" y="8"/>
                  </a:lnTo>
                  <a:lnTo>
                    <a:pt x="11" y="4"/>
                  </a:lnTo>
                  <a:lnTo>
                    <a:pt x="6" y="0"/>
                  </a:lnTo>
                  <a:lnTo>
                    <a:pt x="0" y="6"/>
                  </a:lnTo>
                  <a:lnTo>
                    <a:pt x="6" y="12"/>
                  </a:lnTo>
                  <a:lnTo>
                    <a:pt x="12" y="16"/>
                  </a:lnTo>
                  <a:lnTo>
                    <a:pt x="19" y="21"/>
                  </a:lnTo>
                  <a:lnTo>
                    <a:pt x="26" y="25"/>
                  </a:lnTo>
                  <a:lnTo>
                    <a:pt x="34" y="30"/>
                  </a:lnTo>
                  <a:lnTo>
                    <a:pt x="42" y="34"/>
                  </a:lnTo>
                  <a:lnTo>
                    <a:pt x="50" y="38"/>
                  </a:lnTo>
                  <a:lnTo>
                    <a:pt x="58" y="41"/>
                  </a:lnTo>
                  <a:lnTo>
                    <a:pt x="67" y="45"/>
                  </a:lnTo>
                  <a:lnTo>
                    <a:pt x="76" y="49"/>
                  </a:lnTo>
                  <a:lnTo>
                    <a:pt x="85" y="52"/>
                  </a:lnTo>
                  <a:lnTo>
                    <a:pt x="95" y="54"/>
                  </a:lnTo>
                  <a:lnTo>
                    <a:pt x="105" y="58"/>
                  </a:lnTo>
                  <a:lnTo>
                    <a:pt x="115" y="61"/>
                  </a:lnTo>
                  <a:lnTo>
                    <a:pt x="125" y="63"/>
                  </a:lnTo>
                  <a:lnTo>
                    <a:pt x="135" y="66"/>
                  </a:lnTo>
                  <a:lnTo>
                    <a:pt x="147" y="68"/>
                  </a:lnTo>
                  <a:lnTo>
                    <a:pt x="157" y="70"/>
                  </a:lnTo>
                  <a:lnTo>
                    <a:pt x="168" y="72"/>
                  </a:lnTo>
                  <a:lnTo>
                    <a:pt x="179" y="75"/>
                  </a:lnTo>
                  <a:lnTo>
                    <a:pt x="190" y="76"/>
                  </a:lnTo>
                  <a:lnTo>
                    <a:pt x="201" y="78"/>
                  </a:lnTo>
                  <a:lnTo>
                    <a:pt x="213" y="79"/>
                  </a:lnTo>
                  <a:lnTo>
                    <a:pt x="224" y="80"/>
                  </a:lnTo>
                  <a:lnTo>
                    <a:pt x="236" y="81"/>
                  </a:lnTo>
                  <a:lnTo>
                    <a:pt x="247" y="82"/>
                  </a:lnTo>
                  <a:lnTo>
                    <a:pt x="258" y="82"/>
                  </a:lnTo>
                  <a:lnTo>
                    <a:pt x="271" y="84"/>
                  </a:lnTo>
                  <a:lnTo>
                    <a:pt x="282" y="84"/>
                  </a:lnTo>
                  <a:lnTo>
                    <a:pt x="293" y="85"/>
                  </a:lnTo>
                  <a:lnTo>
                    <a:pt x="304" y="85"/>
                  </a:lnTo>
                  <a:lnTo>
                    <a:pt x="317" y="85"/>
                  </a:lnTo>
                  <a:lnTo>
                    <a:pt x="317" y="76"/>
                  </a:lnTo>
                </a:path>
              </a:pathLst>
            </a:custGeom>
            <a:solidFill>
              <a:srgbClr val="6D472E"/>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11" name="Freeform 113"/>
            <p:cNvSpPr>
              <a:spLocks/>
            </p:cNvSpPr>
            <p:nvPr/>
          </p:nvSpPr>
          <p:spPr bwMode="auto">
            <a:xfrm>
              <a:off x="4486" y="2824"/>
              <a:ext cx="323" cy="85"/>
            </a:xfrm>
            <a:custGeom>
              <a:avLst/>
              <a:gdLst>
                <a:gd name="T0" fmla="*/ 313 w 323"/>
                <a:gd name="T1" fmla="*/ 2 h 85"/>
                <a:gd name="T2" fmla="*/ 307 w 323"/>
                <a:gd name="T3" fmla="*/ 6 h 85"/>
                <a:gd name="T4" fmla="*/ 299 w 323"/>
                <a:gd name="T5" fmla="*/ 12 h 85"/>
                <a:gd name="T6" fmla="*/ 289 w 323"/>
                <a:gd name="T7" fmla="*/ 18 h 85"/>
                <a:gd name="T8" fmla="*/ 277 w 323"/>
                <a:gd name="T9" fmla="*/ 23 h 85"/>
                <a:gd name="T10" fmla="*/ 262 w 323"/>
                <a:gd name="T11" fmla="*/ 30 h 85"/>
                <a:gd name="T12" fmla="*/ 247 w 323"/>
                <a:gd name="T13" fmla="*/ 37 h 85"/>
                <a:gd name="T14" fmla="*/ 229 w 323"/>
                <a:gd name="T15" fmla="*/ 42 h 85"/>
                <a:gd name="T16" fmla="*/ 209 w 323"/>
                <a:gd name="T17" fmla="*/ 48 h 85"/>
                <a:gd name="T18" fmla="*/ 186 w 323"/>
                <a:gd name="T19" fmla="*/ 55 h 85"/>
                <a:gd name="T20" fmla="*/ 163 w 323"/>
                <a:gd name="T21" fmla="*/ 59 h 85"/>
                <a:gd name="T22" fmla="*/ 137 w 323"/>
                <a:gd name="T23" fmla="*/ 63 h 85"/>
                <a:gd name="T24" fmla="*/ 109 w 323"/>
                <a:gd name="T25" fmla="*/ 68 h 85"/>
                <a:gd name="T26" fmla="*/ 80 w 323"/>
                <a:gd name="T27" fmla="*/ 71 h 85"/>
                <a:gd name="T28" fmla="*/ 49 w 323"/>
                <a:gd name="T29" fmla="*/ 74 h 85"/>
                <a:gd name="T30" fmla="*/ 16 w 323"/>
                <a:gd name="T31" fmla="*/ 75 h 85"/>
                <a:gd name="T32" fmla="*/ 0 w 323"/>
                <a:gd name="T33" fmla="*/ 84 h 85"/>
                <a:gd name="T34" fmla="*/ 33 w 323"/>
                <a:gd name="T35" fmla="*/ 83 h 85"/>
                <a:gd name="T36" fmla="*/ 66 w 323"/>
                <a:gd name="T37" fmla="*/ 81 h 85"/>
                <a:gd name="T38" fmla="*/ 96 w 323"/>
                <a:gd name="T39" fmla="*/ 78 h 85"/>
                <a:gd name="T40" fmla="*/ 125 w 323"/>
                <a:gd name="T41" fmla="*/ 75 h 85"/>
                <a:gd name="T42" fmla="*/ 152 w 323"/>
                <a:gd name="T43" fmla="*/ 70 h 85"/>
                <a:gd name="T44" fmla="*/ 177 w 323"/>
                <a:gd name="T45" fmla="*/ 66 h 85"/>
                <a:gd name="T46" fmla="*/ 200 w 323"/>
                <a:gd name="T47" fmla="*/ 60 h 85"/>
                <a:gd name="T48" fmla="*/ 221 w 323"/>
                <a:gd name="T49" fmla="*/ 55 h 85"/>
                <a:gd name="T50" fmla="*/ 241 w 323"/>
                <a:gd name="T51" fmla="*/ 48 h 85"/>
                <a:gd name="T52" fmla="*/ 258 w 323"/>
                <a:gd name="T53" fmla="*/ 41 h 85"/>
                <a:gd name="T54" fmla="*/ 274 w 323"/>
                <a:gd name="T55" fmla="*/ 35 h 85"/>
                <a:gd name="T56" fmla="*/ 287 w 323"/>
                <a:gd name="T57" fmla="*/ 29 h 85"/>
                <a:gd name="T58" fmla="*/ 299 w 323"/>
                <a:gd name="T59" fmla="*/ 22 h 85"/>
                <a:gd name="T60" fmla="*/ 308 w 323"/>
                <a:gd name="T61" fmla="*/ 16 h 85"/>
                <a:gd name="T62" fmla="*/ 316 w 323"/>
                <a:gd name="T63" fmla="*/ 11 h 85"/>
                <a:gd name="T64" fmla="*/ 322 w 323"/>
                <a:gd name="T65" fmla="*/ 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85">
                  <a:moveTo>
                    <a:pt x="315" y="0"/>
                  </a:moveTo>
                  <a:lnTo>
                    <a:pt x="313" y="2"/>
                  </a:lnTo>
                  <a:lnTo>
                    <a:pt x="310" y="4"/>
                  </a:lnTo>
                  <a:lnTo>
                    <a:pt x="307" y="6"/>
                  </a:lnTo>
                  <a:lnTo>
                    <a:pt x="304" y="9"/>
                  </a:lnTo>
                  <a:lnTo>
                    <a:pt x="299" y="12"/>
                  </a:lnTo>
                  <a:lnTo>
                    <a:pt x="295" y="14"/>
                  </a:lnTo>
                  <a:lnTo>
                    <a:pt x="289" y="18"/>
                  </a:lnTo>
                  <a:lnTo>
                    <a:pt x="284" y="21"/>
                  </a:lnTo>
                  <a:lnTo>
                    <a:pt x="277" y="23"/>
                  </a:lnTo>
                  <a:lnTo>
                    <a:pt x="270" y="27"/>
                  </a:lnTo>
                  <a:lnTo>
                    <a:pt x="262" y="30"/>
                  </a:lnTo>
                  <a:lnTo>
                    <a:pt x="255" y="33"/>
                  </a:lnTo>
                  <a:lnTo>
                    <a:pt x="247" y="37"/>
                  </a:lnTo>
                  <a:lnTo>
                    <a:pt x="238" y="39"/>
                  </a:lnTo>
                  <a:lnTo>
                    <a:pt x="229" y="42"/>
                  </a:lnTo>
                  <a:lnTo>
                    <a:pt x="219" y="46"/>
                  </a:lnTo>
                  <a:lnTo>
                    <a:pt x="209" y="48"/>
                  </a:lnTo>
                  <a:lnTo>
                    <a:pt x="198" y="51"/>
                  </a:lnTo>
                  <a:lnTo>
                    <a:pt x="186" y="55"/>
                  </a:lnTo>
                  <a:lnTo>
                    <a:pt x="175" y="57"/>
                  </a:lnTo>
                  <a:lnTo>
                    <a:pt x="163" y="59"/>
                  </a:lnTo>
                  <a:lnTo>
                    <a:pt x="151" y="61"/>
                  </a:lnTo>
                  <a:lnTo>
                    <a:pt x="137" y="63"/>
                  </a:lnTo>
                  <a:lnTo>
                    <a:pt x="124" y="66"/>
                  </a:lnTo>
                  <a:lnTo>
                    <a:pt x="109" y="68"/>
                  </a:lnTo>
                  <a:lnTo>
                    <a:pt x="96" y="69"/>
                  </a:lnTo>
                  <a:lnTo>
                    <a:pt x="80" y="71"/>
                  </a:lnTo>
                  <a:lnTo>
                    <a:pt x="64" y="72"/>
                  </a:lnTo>
                  <a:lnTo>
                    <a:pt x="49" y="74"/>
                  </a:lnTo>
                  <a:lnTo>
                    <a:pt x="33" y="74"/>
                  </a:lnTo>
                  <a:lnTo>
                    <a:pt x="16" y="75"/>
                  </a:lnTo>
                  <a:lnTo>
                    <a:pt x="0" y="75"/>
                  </a:lnTo>
                  <a:lnTo>
                    <a:pt x="0" y="84"/>
                  </a:lnTo>
                  <a:lnTo>
                    <a:pt x="16" y="84"/>
                  </a:lnTo>
                  <a:lnTo>
                    <a:pt x="33" y="83"/>
                  </a:lnTo>
                  <a:lnTo>
                    <a:pt x="50" y="83"/>
                  </a:lnTo>
                  <a:lnTo>
                    <a:pt x="66" y="81"/>
                  </a:lnTo>
                  <a:lnTo>
                    <a:pt x="81" y="80"/>
                  </a:lnTo>
                  <a:lnTo>
                    <a:pt x="96" y="78"/>
                  </a:lnTo>
                  <a:lnTo>
                    <a:pt x="110" y="77"/>
                  </a:lnTo>
                  <a:lnTo>
                    <a:pt x="125" y="75"/>
                  </a:lnTo>
                  <a:lnTo>
                    <a:pt x="138" y="72"/>
                  </a:lnTo>
                  <a:lnTo>
                    <a:pt x="152" y="70"/>
                  </a:lnTo>
                  <a:lnTo>
                    <a:pt x="165" y="68"/>
                  </a:lnTo>
                  <a:lnTo>
                    <a:pt x="177" y="66"/>
                  </a:lnTo>
                  <a:lnTo>
                    <a:pt x="189" y="62"/>
                  </a:lnTo>
                  <a:lnTo>
                    <a:pt x="200" y="60"/>
                  </a:lnTo>
                  <a:lnTo>
                    <a:pt x="211" y="57"/>
                  </a:lnTo>
                  <a:lnTo>
                    <a:pt x="221" y="55"/>
                  </a:lnTo>
                  <a:lnTo>
                    <a:pt x="231" y="51"/>
                  </a:lnTo>
                  <a:lnTo>
                    <a:pt x="241" y="48"/>
                  </a:lnTo>
                  <a:lnTo>
                    <a:pt x="250" y="44"/>
                  </a:lnTo>
                  <a:lnTo>
                    <a:pt x="258" y="41"/>
                  </a:lnTo>
                  <a:lnTo>
                    <a:pt x="266" y="38"/>
                  </a:lnTo>
                  <a:lnTo>
                    <a:pt x="274" y="35"/>
                  </a:lnTo>
                  <a:lnTo>
                    <a:pt x="280" y="32"/>
                  </a:lnTo>
                  <a:lnTo>
                    <a:pt x="287" y="29"/>
                  </a:lnTo>
                  <a:lnTo>
                    <a:pt x="294" y="25"/>
                  </a:lnTo>
                  <a:lnTo>
                    <a:pt x="299" y="22"/>
                  </a:lnTo>
                  <a:lnTo>
                    <a:pt x="304" y="20"/>
                  </a:lnTo>
                  <a:lnTo>
                    <a:pt x="308" y="16"/>
                  </a:lnTo>
                  <a:lnTo>
                    <a:pt x="313" y="14"/>
                  </a:lnTo>
                  <a:lnTo>
                    <a:pt x="316" y="11"/>
                  </a:lnTo>
                  <a:lnTo>
                    <a:pt x="319" y="9"/>
                  </a:lnTo>
                  <a:lnTo>
                    <a:pt x="322" y="6"/>
                  </a:lnTo>
                  <a:lnTo>
                    <a:pt x="315" y="0"/>
                  </a:lnTo>
                </a:path>
              </a:pathLst>
            </a:custGeom>
            <a:solidFill>
              <a:srgbClr val="6D472E"/>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12" name="Freeform 114"/>
            <p:cNvSpPr>
              <a:spLocks/>
            </p:cNvSpPr>
            <p:nvPr/>
          </p:nvSpPr>
          <p:spPr bwMode="auto">
            <a:xfrm>
              <a:off x="4801" y="2823"/>
              <a:ext cx="17" cy="17"/>
            </a:xfrm>
            <a:custGeom>
              <a:avLst/>
              <a:gdLst>
                <a:gd name="T0" fmla="*/ 14 w 17"/>
                <a:gd name="T1" fmla="*/ 16 h 17"/>
                <a:gd name="T2" fmla="*/ 14 w 17"/>
                <a:gd name="T3" fmla="*/ 13 h 17"/>
                <a:gd name="T4" fmla="*/ 16 w 17"/>
                <a:gd name="T5" fmla="*/ 13 h 17"/>
                <a:gd name="T6" fmla="*/ 16 w 17"/>
                <a:gd name="T7" fmla="*/ 11 h 17"/>
                <a:gd name="T8" fmla="*/ 16 w 17"/>
                <a:gd name="T9" fmla="*/ 9 h 17"/>
                <a:gd name="T10" fmla="*/ 16 w 17"/>
                <a:gd name="T11" fmla="*/ 6 h 17"/>
                <a:gd name="T12" fmla="*/ 16 w 17"/>
                <a:gd name="T13" fmla="*/ 4 h 17"/>
                <a:gd name="T14" fmla="*/ 14 w 17"/>
                <a:gd name="T15" fmla="*/ 4 h 17"/>
                <a:gd name="T16" fmla="*/ 14 w 17"/>
                <a:gd name="T17" fmla="*/ 2 h 17"/>
                <a:gd name="T18" fmla="*/ 12 w 17"/>
                <a:gd name="T19" fmla="*/ 2 h 17"/>
                <a:gd name="T20" fmla="*/ 12 w 17"/>
                <a:gd name="T21" fmla="*/ 0 h 17"/>
                <a:gd name="T22" fmla="*/ 8 w 17"/>
                <a:gd name="T23" fmla="*/ 0 h 17"/>
                <a:gd name="T24" fmla="*/ 6 w 17"/>
                <a:gd name="T25" fmla="*/ 0 h 17"/>
                <a:gd name="T26" fmla="*/ 4 w 17"/>
                <a:gd name="T27" fmla="*/ 0 h 17"/>
                <a:gd name="T28" fmla="*/ 2 w 17"/>
                <a:gd name="T29" fmla="*/ 0 h 17"/>
                <a:gd name="T30" fmla="*/ 2 w 17"/>
                <a:gd name="T31" fmla="*/ 2 h 17"/>
                <a:gd name="T32" fmla="*/ 0 w 17"/>
                <a:gd name="T33" fmla="*/ 2 h 17"/>
                <a:gd name="T34" fmla="*/ 14 w 17"/>
                <a:gd name="T35"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7">
                  <a:moveTo>
                    <a:pt x="14" y="16"/>
                  </a:moveTo>
                  <a:lnTo>
                    <a:pt x="14" y="13"/>
                  </a:lnTo>
                  <a:lnTo>
                    <a:pt x="16" y="13"/>
                  </a:lnTo>
                  <a:lnTo>
                    <a:pt x="16" y="11"/>
                  </a:lnTo>
                  <a:lnTo>
                    <a:pt x="16" y="9"/>
                  </a:lnTo>
                  <a:lnTo>
                    <a:pt x="16" y="6"/>
                  </a:lnTo>
                  <a:lnTo>
                    <a:pt x="16" y="4"/>
                  </a:lnTo>
                  <a:lnTo>
                    <a:pt x="14" y="4"/>
                  </a:lnTo>
                  <a:lnTo>
                    <a:pt x="14" y="2"/>
                  </a:lnTo>
                  <a:lnTo>
                    <a:pt x="12" y="2"/>
                  </a:lnTo>
                  <a:lnTo>
                    <a:pt x="12" y="0"/>
                  </a:lnTo>
                  <a:lnTo>
                    <a:pt x="8" y="0"/>
                  </a:lnTo>
                  <a:lnTo>
                    <a:pt x="6" y="0"/>
                  </a:lnTo>
                  <a:lnTo>
                    <a:pt x="4" y="0"/>
                  </a:lnTo>
                  <a:lnTo>
                    <a:pt x="2" y="0"/>
                  </a:lnTo>
                  <a:lnTo>
                    <a:pt x="2" y="2"/>
                  </a:lnTo>
                  <a:lnTo>
                    <a:pt x="0" y="2"/>
                  </a:lnTo>
                  <a:lnTo>
                    <a:pt x="14" y="16"/>
                  </a:lnTo>
                </a:path>
              </a:pathLst>
            </a:custGeom>
            <a:solidFill>
              <a:srgbClr val="6D472E"/>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13" name="Freeform 115"/>
            <p:cNvSpPr>
              <a:spLocks/>
            </p:cNvSpPr>
            <p:nvPr/>
          </p:nvSpPr>
          <p:spPr bwMode="auto">
            <a:xfrm>
              <a:off x="4800" y="2821"/>
              <a:ext cx="17" cy="17"/>
            </a:xfrm>
            <a:custGeom>
              <a:avLst/>
              <a:gdLst>
                <a:gd name="T0" fmla="*/ 14 w 17"/>
                <a:gd name="T1" fmla="*/ 16 h 17"/>
                <a:gd name="T2" fmla="*/ 14 w 17"/>
                <a:gd name="T3" fmla="*/ 13 h 17"/>
                <a:gd name="T4" fmla="*/ 16 w 17"/>
                <a:gd name="T5" fmla="*/ 13 h 17"/>
                <a:gd name="T6" fmla="*/ 16 w 17"/>
                <a:gd name="T7" fmla="*/ 11 h 17"/>
                <a:gd name="T8" fmla="*/ 16 w 17"/>
                <a:gd name="T9" fmla="*/ 9 h 17"/>
                <a:gd name="T10" fmla="*/ 16 w 17"/>
                <a:gd name="T11" fmla="*/ 6 h 17"/>
                <a:gd name="T12" fmla="*/ 14 w 17"/>
                <a:gd name="T13" fmla="*/ 6 h 17"/>
                <a:gd name="T14" fmla="*/ 14 w 17"/>
                <a:gd name="T15" fmla="*/ 4 h 17"/>
                <a:gd name="T16" fmla="*/ 10 w 17"/>
                <a:gd name="T17" fmla="*/ 4 h 17"/>
                <a:gd name="T18" fmla="*/ 10 w 17"/>
                <a:gd name="T19" fmla="*/ 0 h 17"/>
                <a:gd name="T20" fmla="*/ 8 w 17"/>
                <a:gd name="T21" fmla="*/ 0 h 17"/>
                <a:gd name="T22" fmla="*/ 6 w 17"/>
                <a:gd name="T23" fmla="*/ 0 h 17"/>
                <a:gd name="T24" fmla="*/ 4 w 17"/>
                <a:gd name="T25" fmla="*/ 0 h 17"/>
                <a:gd name="T26" fmla="*/ 2 w 17"/>
                <a:gd name="T27" fmla="*/ 0 h 17"/>
                <a:gd name="T28" fmla="*/ 0 w 17"/>
                <a:gd name="T29" fmla="*/ 0 h 17"/>
                <a:gd name="T30" fmla="*/ 0 w 17"/>
                <a:gd name="T31" fmla="*/ 4 h 17"/>
                <a:gd name="T32" fmla="*/ 14 w 17"/>
                <a:gd name="T33"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14" y="16"/>
                  </a:moveTo>
                  <a:lnTo>
                    <a:pt x="14" y="13"/>
                  </a:lnTo>
                  <a:lnTo>
                    <a:pt x="16" y="13"/>
                  </a:lnTo>
                  <a:lnTo>
                    <a:pt x="16" y="11"/>
                  </a:lnTo>
                  <a:lnTo>
                    <a:pt x="16" y="9"/>
                  </a:lnTo>
                  <a:lnTo>
                    <a:pt x="16" y="6"/>
                  </a:lnTo>
                  <a:lnTo>
                    <a:pt x="14" y="6"/>
                  </a:lnTo>
                  <a:lnTo>
                    <a:pt x="14" y="4"/>
                  </a:lnTo>
                  <a:lnTo>
                    <a:pt x="10" y="4"/>
                  </a:lnTo>
                  <a:lnTo>
                    <a:pt x="10" y="0"/>
                  </a:lnTo>
                  <a:lnTo>
                    <a:pt x="8" y="0"/>
                  </a:lnTo>
                  <a:lnTo>
                    <a:pt x="6" y="0"/>
                  </a:lnTo>
                  <a:lnTo>
                    <a:pt x="4" y="0"/>
                  </a:lnTo>
                  <a:lnTo>
                    <a:pt x="2" y="0"/>
                  </a:lnTo>
                  <a:lnTo>
                    <a:pt x="0" y="0"/>
                  </a:lnTo>
                  <a:lnTo>
                    <a:pt x="0" y="4"/>
                  </a:lnTo>
                  <a:lnTo>
                    <a:pt x="14" y="16"/>
                  </a:lnTo>
                </a:path>
              </a:pathLst>
            </a:custGeom>
            <a:solidFill>
              <a:srgbClr val="653F2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14" name="Freeform 116"/>
            <p:cNvSpPr>
              <a:spLocks/>
            </p:cNvSpPr>
            <p:nvPr/>
          </p:nvSpPr>
          <p:spPr bwMode="auto">
            <a:xfrm>
              <a:off x="4486" y="2823"/>
              <a:ext cx="322" cy="83"/>
            </a:xfrm>
            <a:custGeom>
              <a:avLst/>
              <a:gdLst>
                <a:gd name="T0" fmla="*/ 16 w 322"/>
                <a:gd name="T1" fmla="*/ 82 h 83"/>
                <a:gd name="T2" fmla="*/ 50 w 322"/>
                <a:gd name="T3" fmla="*/ 81 h 83"/>
                <a:gd name="T4" fmla="*/ 81 w 322"/>
                <a:gd name="T5" fmla="*/ 79 h 83"/>
                <a:gd name="T6" fmla="*/ 111 w 322"/>
                <a:gd name="T7" fmla="*/ 76 h 83"/>
                <a:gd name="T8" fmla="*/ 139 w 322"/>
                <a:gd name="T9" fmla="*/ 71 h 83"/>
                <a:gd name="T10" fmla="*/ 165 w 322"/>
                <a:gd name="T11" fmla="*/ 67 h 83"/>
                <a:gd name="T12" fmla="*/ 190 w 322"/>
                <a:gd name="T13" fmla="*/ 61 h 83"/>
                <a:gd name="T14" fmla="*/ 212 w 322"/>
                <a:gd name="T15" fmla="*/ 56 h 83"/>
                <a:gd name="T16" fmla="*/ 232 w 322"/>
                <a:gd name="T17" fmla="*/ 49 h 83"/>
                <a:gd name="T18" fmla="*/ 251 w 322"/>
                <a:gd name="T19" fmla="*/ 42 h 83"/>
                <a:gd name="T20" fmla="*/ 267 w 322"/>
                <a:gd name="T21" fmla="*/ 36 h 83"/>
                <a:gd name="T22" fmla="*/ 281 w 322"/>
                <a:gd name="T23" fmla="*/ 30 h 83"/>
                <a:gd name="T24" fmla="*/ 294 w 322"/>
                <a:gd name="T25" fmla="*/ 24 h 83"/>
                <a:gd name="T26" fmla="*/ 304 w 322"/>
                <a:gd name="T27" fmla="*/ 19 h 83"/>
                <a:gd name="T28" fmla="*/ 313 w 322"/>
                <a:gd name="T29" fmla="*/ 13 h 83"/>
                <a:gd name="T30" fmla="*/ 318 w 322"/>
                <a:gd name="T31" fmla="*/ 7 h 83"/>
                <a:gd name="T32" fmla="*/ 314 w 322"/>
                <a:gd name="T33" fmla="*/ 0 h 83"/>
                <a:gd name="T34" fmla="*/ 309 w 322"/>
                <a:gd name="T35" fmla="*/ 3 h 83"/>
                <a:gd name="T36" fmla="*/ 304 w 322"/>
                <a:gd name="T37" fmla="*/ 7 h 83"/>
                <a:gd name="T38" fmla="*/ 295 w 322"/>
                <a:gd name="T39" fmla="*/ 13 h 83"/>
                <a:gd name="T40" fmla="*/ 284 w 322"/>
                <a:gd name="T41" fmla="*/ 19 h 83"/>
                <a:gd name="T42" fmla="*/ 271 w 322"/>
                <a:gd name="T43" fmla="*/ 25 h 83"/>
                <a:gd name="T44" fmla="*/ 256 w 322"/>
                <a:gd name="T45" fmla="*/ 31 h 83"/>
                <a:gd name="T46" fmla="*/ 239 w 322"/>
                <a:gd name="T47" fmla="*/ 38 h 83"/>
                <a:gd name="T48" fmla="*/ 220 w 322"/>
                <a:gd name="T49" fmla="*/ 43 h 83"/>
                <a:gd name="T50" fmla="*/ 199 w 322"/>
                <a:gd name="T51" fmla="*/ 49 h 83"/>
                <a:gd name="T52" fmla="*/ 176 w 322"/>
                <a:gd name="T53" fmla="*/ 54 h 83"/>
                <a:gd name="T54" fmla="*/ 151 w 322"/>
                <a:gd name="T55" fmla="*/ 60 h 83"/>
                <a:gd name="T56" fmla="*/ 124 w 322"/>
                <a:gd name="T57" fmla="*/ 64 h 83"/>
                <a:gd name="T58" fmla="*/ 96 w 322"/>
                <a:gd name="T59" fmla="*/ 68 h 83"/>
                <a:gd name="T60" fmla="*/ 66 w 322"/>
                <a:gd name="T61" fmla="*/ 71 h 83"/>
                <a:gd name="T62" fmla="*/ 33 w 322"/>
                <a:gd name="T63" fmla="*/ 72 h 83"/>
                <a:gd name="T64" fmla="*/ 0 w 322"/>
                <a:gd name="T65" fmla="*/ 7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2" h="83">
                  <a:moveTo>
                    <a:pt x="0" y="82"/>
                  </a:moveTo>
                  <a:lnTo>
                    <a:pt x="16" y="82"/>
                  </a:lnTo>
                  <a:lnTo>
                    <a:pt x="33" y="81"/>
                  </a:lnTo>
                  <a:lnTo>
                    <a:pt x="50" y="81"/>
                  </a:lnTo>
                  <a:lnTo>
                    <a:pt x="66" y="80"/>
                  </a:lnTo>
                  <a:lnTo>
                    <a:pt x="81" y="79"/>
                  </a:lnTo>
                  <a:lnTo>
                    <a:pt x="97" y="77"/>
                  </a:lnTo>
                  <a:lnTo>
                    <a:pt x="111" y="76"/>
                  </a:lnTo>
                  <a:lnTo>
                    <a:pt x="126" y="73"/>
                  </a:lnTo>
                  <a:lnTo>
                    <a:pt x="139" y="71"/>
                  </a:lnTo>
                  <a:lnTo>
                    <a:pt x="153" y="69"/>
                  </a:lnTo>
                  <a:lnTo>
                    <a:pt x="165" y="67"/>
                  </a:lnTo>
                  <a:lnTo>
                    <a:pt x="177" y="63"/>
                  </a:lnTo>
                  <a:lnTo>
                    <a:pt x="190" y="61"/>
                  </a:lnTo>
                  <a:lnTo>
                    <a:pt x="201" y="58"/>
                  </a:lnTo>
                  <a:lnTo>
                    <a:pt x="212" y="56"/>
                  </a:lnTo>
                  <a:lnTo>
                    <a:pt x="222" y="52"/>
                  </a:lnTo>
                  <a:lnTo>
                    <a:pt x="232" y="49"/>
                  </a:lnTo>
                  <a:lnTo>
                    <a:pt x="242" y="45"/>
                  </a:lnTo>
                  <a:lnTo>
                    <a:pt x="251" y="42"/>
                  </a:lnTo>
                  <a:lnTo>
                    <a:pt x="259" y="40"/>
                  </a:lnTo>
                  <a:lnTo>
                    <a:pt x="267" y="36"/>
                  </a:lnTo>
                  <a:lnTo>
                    <a:pt x="275" y="33"/>
                  </a:lnTo>
                  <a:lnTo>
                    <a:pt x="281" y="30"/>
                  </a:lnTo>
                  <a:lnTo>
                    <a:pt x="288" y="26"/>
                  </a:lnTo>
                  <a:lnTo>
                    <a:pt x="294" y="24"/>
                  </a:lnTo>
                  <a:lnTo>
                    <a:pt x="299" y="21"/>
                  </a:lnTo>
                  <a:lnTo>
                    <a:pt x="304" y="19"/>
                  </a:lnTo>
                  <a:lnTo>
                    <a:pt x="308" y="15"/>
                  </a:lnTo>
                  <a:lnTo>
                    <a:pt x="313" y="13"/>
                  </a:lnTo>
                  <a:lnTo>
                    <a:pt x="315" y="10"/>
                  </a:lnTo>
                  <a:lnTo>
                    <a:pt x="318" y="7"/>
                  </a:lnTo>
                  <a:lnTo>
                    <a:pt x="321" y="5"/>
                  </a:lnTo>
                  <a:lnTo>
                    <a:pt x="314" y="0"/>
                  </a:lnTo>
                  <a:lnTo>
                    <a:pt x="312" y="2"/>
                  </a:lnTo>
                  <a:lnTo>
                    <a:pt x="309" y="3"/>
                  </a:lnTo>
                  <a:lnTo>
                    <a:pt x="307" y="5"/>
                  </a:lnTo>
                  <a:lnTo>
                    <a:pt x="304" y="7"/>
                  </a:lnTo>
                  <a:lnTo>
                    <a:pt x="299" y="11"/>
                  </a:lnTo>
                  <a:lnTo>
                    <a:pt x="295" y="13"/>
                  </a:lnTo>
                  <a:lnTo>
                    <a:pt x="289" y="16"/>
                  </a:lnTo>
                  <a:lnTo>
                    <a:pt x="284" y="19"/>
                  </a:lnTo>
                  <a:lnTo>
                    <a:pt x="278" y="22"/>
                  </a:lnTo>
                  <a:lnTo>
                    <a:pt x="271" y="25"/>
                  </a:lnTo>
                  <a:lnTo>
                    <a:pt x="264" y="28"/>
                  </a:lnTo>
                  <a:lnTo>
                    <a:pt x="256" y="31"/>
                  </a:lnTo>
                  <a:lnTo>
                    <a:pt x="248" y="34"/>
                  </a:lnTo>
                  <a:lnTo>
                    <a:pt x="239" y="38"/>
                  </a:lnTo>
                  <a:lnTo>
                    <a:pt x="230" y="40"/>
                  </a:lnTo>
                  <a:lnTo>
                    <a:pt x="220" y="43"/>
                  </a:lnTo>
                  <a:lnTo>
                    <a:pt x="210" y="47"/>
                  </a:lnTo>
                  <a:lnTo>
                    <a:pt x="199" y="49"/>
                  </a:lnTo>
                  <a:lnTo>
                    <a:pt x="187" y="52"/>
                  </a:lnTo>
                  <a:lnTo>
                    <a:pt x="176" y="54"/>
                  </a:lnTo>
                  <a:lnTo>
                    <a:pt x="164" y="58"/>
                  </a:lnTo>
                  <a:lnTo>
                    <a:pt x="151" y="60"/>
                  </a:lnTo>
                  <a:lnTo>
                    <a:pt x="137" y="62"/>
                  </a:lnTo>
                  <a:lnTo>
                    <a:pt x="124" y="64"/>
                  </a:lnTo>
                  <a:lnTo>
                    <a:pt x="110" y="67"/>
                  </a:lnTo>
                  <a:lnTo>
                    <a:pt x="96" y="68"/>
                  </a:lnTo>
                  <a:lnTo>
                    <a:pt x="80" y="70"/>
                  </a:lnTo>
                  <a:lnTo>
                    <a:pt x="66" y="71"/>
                  </a:lnTo>
                  <a:lnTo>
                    <a:pt x="50" y="72"/>
                  </a:lnTo>
                  <a:lnTo>
                    <a:pt x="33" y="72"/>
                  </a:lnTo>
                  <a:lnTo>
                    <a:pt x="16" y="73"/>
                  </a:lnTo>
                  <a:lnTo>
                    <a:pt x="0" y="73"/>
                  </a:lnTo>
                  <a:lnTo>
                    <a:pt x="0" y="82"/>
                  </a:lnTo>
                </a:path>
              </a:pathLst>
            </a:custGeom>
            <a:solidFill>
              <a:srgbClr val="653F2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15" name="Freeform 117"/>
            <p:cNvSpPr>
              <a:spLocks/>
            </p:cNvSpPr>
            <p:nvPr/>
          </p:nvSpPr>
          <p:spPr bwMode="auto">
            <a:xfrm>
              <a:off x="4171" y="2820"/>
              <a:ext cx="316" cy="86"/>
            </a:xfrm>
            <a:custGeom>
              <a:avLst/>
              <a:gdLst>
                <a:gd name="T0" fmla="*/ 6 w 316"/>
                <a:gd name="T1" fmla="*/ 13 h 86"/>
                <a:gd name="T2" fmla="*/ 18 w 316"/>
                <a:gd name="T3" fmla="*/ 22 h 86"/>
                <a:gd name="T4" fmla="*/ 33 w 316"/>
                <a:gd name="T5" fmla="*/ 31 h 86"/>
                <a:gd name="T6" fmla="*/ 48 w 316"/>
                <a:gd name="T7" fmla="*/ 38 h 86"/>
                <a:gd name="T8" fmla="*/ 65 w 316"/>
                <a:gd name="T9" fmla="*/ 45 h 86"/>
                <a:gd name="T10" fmla="*/ 83 w 316"/>
                <a:gd name="T11" fmla="*/ 52 h 86"/>
                <a:gd name="T12" fmla="*/ 102 w 316"/>
                <a:gd name="T13" fmla="*/ 57 h 86"/>
                <a:gd name="T14" fmla="*/ 122 w 316"/>
                <a:gd name="T15" fmla="*/ 63 h 86"/>
                <a:gd name="T16" fmla="*/ 144 w 316"/>
                <a:gd name="T17" fmla="*/ 69 h 86"/>
                <a:gd name="T18" fmla="*/ 165 w 316"/>
                <a:gd name="T19" fmla="*/ 72 h 86"/>
                <a:gd name="T20" fmla="*/ 187 w 316"/>
                <a:gd name="T21" fmla="*/ 76 h 86"/>
                <a:gd name="T22" fmla="*/ 210 w 316"/>
                <a:gd name="T23" fmla="*/ 79 h 86"/>
                <a:gd name="T24" fmla="*/ 233 w 316"/>
                <a:gd name="T25" fmla="*/ 82 h 86"/>
                <a:gd name="T26" fmla="*/ 255 w 316"/>
                <a:gd name="T27" fmla="*/ 83 h 86"/>
                <a:gd name="T28" fmla="*/ 279 w 316"/>
                <a:gd name="T29" fmla="*/ 84 h 86"/>
                <a:gd name="T30" fmla="*/ 303 w 316"/>
                <a:gd name="T31" fmla="*/ 85 h 86"/>
                <a:gd name="T32" fmla="*/ 315 w 316"/>
                <a:gd name="T33" fmla="*/ 76 h 86"/>
                <a:gd name="T34" fmla="*/ 291 w 316"/>
                <a:gd name="T35" fmla="*/ 76 h 86"/>
                <a:gd name="T36" fmla="*/ 268 w 316"/>
                <a:gd name="T37" fmla="*/ 75 h 86"/>
                <a:gd name="T38" fmla="*/ 245 w 316"/>
                <a:gd name="T39" fmla="*/ 73 h 86"/>
                <a:gd name="T40" fmla="*/ 222 w 316"/>
                <a:gd name="T41" fmla="*/ 72 h 86"/>
                <a:gd name="T42" fmla="*/ 199 w 316"/>
                <a:gd name="T43" fmla="*/ 69 h 86"/>
                <a:gd name="T44" fmla="*/ 177 w 316"/>
                <a:gd name="T45" fmla="*/ 65 h 86"/>
                <a:gd name="T46" fmla="*/ 156 w 316"/>
                <a:gd name="T47" fmla="*/ 62 h 86"/>
                <a:gd name="T48" fmla="*/ 135 w 316"/>
                <a:gd name="T49" fmla="*/ 57 h 86"/>
                <a:gd name="T50" fmla="*/ 114 w 316"/>
                <a:gd name="T51" fmla="*/ 52 h 86"/>
                <a:gd name="T52" fmla="*/ 95 w 316"/>
                <a:gd name="T53" fmla="*/ 46 h 86"/>
                <a:gd name="T54" fmla="*/ 78 w 316"/>
                <a:gd name="T55" fmla="*/ 41 h 86"/>
                <a:gd name="T56" fmla="*/ 61 w 316"/>
                <a:gd name="T57" fmla="*/ 33 h 86"/>
                <a:gd name="T58" fmla="*/ 45 w 316"/>
                <a:gd name="T59" fmla="*/ 26 h 86"/>
                <a:gd name="T60" fmla="*/ 31 w 316"/>
                <a:gd name="T61" fmla="*/ 18 h 86"/>
                <a:gd name="T62" fmla="*/ 17 w 316"/>
                <a:gd name="T63" fmla="*/ 9 h 86"/>
                <a:gd name="T64" fmla="*/ 6 w 316"/>
                <a:gd name="T6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6" h="86">
                  <a:moveTo>
                    <a:pt x="0" y="7"/>
                  </a:moveTo>
                  <a:lnTo>
                    <a:pt x="6" y="13"/>
                  </a:lnTo>
                  <a:lnTo>
                    <a:pt x="12" y="17"/>
                  </a:lnTo>
                  <a:lnTo>
                    <a:pt x="18" y="22"/>
                  </a:lnTo>
                  <a:lnTo>
                    <a:pt x="26" y="26"/>
                  </a:lnTo>
                  <a:lnTo>
                    <a:pt x="33" y="31"/>
                  </a:lnTo>
                  <a:lnTo>
                    <a:pt x="41" y="34"/>
                  </a:lnTo>
                  <a:lnTo>
                    <a:pt x="48" y="38"/>
                  </a:lnTo>
                  <a:lnTo>
                    <a:pt x="57" y="42"/>
                  </a:lnTo>
                  <a:lnTo>
                    <a:pt x="65" y="45"/>
                  </a:lnTo>
                  <a:lnTo>
                    <a:pt x="74" y="48"/>
                  </a:lnTo>
                  <a:lnTo>
                    <a:pt x="83" y="52"/>
                  </a:lnTo>
                  <a:lnTo>
                    <a:pt x="93" y="55"/>
                  </a:lnTo>
                  <a:lnTo>
                    <a:pt x="102" y="57"/>
                  </a:lnTo>
                  <a:lnTo>
                    <a:pt x="112" y="61"/>
                  </a:lnTo>
                  <a:lnTo>
                    <a:pt x="122" y="63"/>
                  </a:lnTo>
                  <a:lnTo>
                    <a:pt x="132" y="66"/>
                  </a:lnTo>
                  <a:lnTo>
                    <a:pt x="144" y="69"/>
                  </a:lnTo>
                  <a:lnTo>
                    <a:pt x="154" y="71"/>
                  </a:lnTo>
                  <a:lnTo>
                    <a:pt x="165" y="72"/>
                  </a:lnTo>
                  <a:lnTo>
                    <a:pt x="176" y="74"/>
                  </a:lnTo>
                  <a:lnTo>
                    <a:pt x="187" y="76"/>
                  </a:lnTo>
                  <a:lnTo>
                    <a:pt x="198" y="78"/>
                  </a:lnTo>
                  <a:lnTo>
                    <a:pt x="210" y="79"/>
                  </a:lnTo>
                  <a:lnTo>
                    <a:pt x="221" y="81"/>
                  </a:lnTo>
                  <a:lnTo>
                    <a:pt x="233" y="82"/>
                  </a:lnTo>
                  <a:lnTo>
                    <a:pt x="244" y="82"/>
                  </a:lnTo>
                  <a:lnTo>
                    <a:pt x="255" y="83"/>
                  </a:lnTo>
                  <a:lnTo>
                    <a:pt x="268" y="84"/>
                  </a:lnTo>
                  <a:lnTo>
                    <a:pt x="279" y="84"/>
                  </a:lnTo>
                  <a:lnTo>
                    <a:pt x="291" y="85"/>
                  </a:lnTo>
                  <a:lnTo>
                    <a:pt x="303" y="85"/>
                  </a:lnTo>
                  <a:lnTo>
                    <a:pt x="315" y="85"/>
                  </a:lnTo>
                  <a:lnTo>
                    <a:pt x="315" y="76"/>
                  </a:lnTo>
                  <a:lnTo>
                    <a:pt x="303" y="76"/>
                  </a:lnTo>
                  <a:lnTo>
                    <a:pt x="291" y="76"/>
                  </a:lnTo>
                  <a:lnTo>
                    <a:pt x="280" y="75"/>
                  </a:lnTo>
                  <a:lnTo>
                    <a:pt x="268" y="75"/>
                  </a:lnTo>
                  <a:lnTo>
                    <a:pt x="256" y="74"/>
                  </a:lnTo>
                  <a:lnTo>
                    <a:pt x="245" y="73"/>
                  </a:lnTo>
                  <a:lnTo>
                    <a:pt x="233" y="73"/>
                  </a:lnTo>
                  <a:lnTo>
                    <a:pt x="222" y="72"/>
                  </a:lnTo>
                  <a:lnTo>
                    <a:pt x="211" y="70"/>
                  </a:lnTo>
                  <a:lnTo>
                    <a:pt x="199" y="69"/>
                  </a:lnTo>
                  <a:lnTo>
                    <a:pt x="188" y="67"/>
                  </a:lnTo>
                  <a:lnTo>
                    <a:pt x="177" y="65"/>
                  </a:lnTo>
                  <a:lnTo>
                    <a:pt x="166" y="63"/>
                  </a:lnTo>
                  <a:lnTo>
                    <a:pt x="156" y="62"/>
                  </a:lnTo>
                  <a:lnTo>
                    <a:pt x="145" y="60"/>
                  </a:lnTo>
                  <a:lnTo>
                    <a:pt x="135" y="57"/>
                  </a:lnTo>
                  <a:lnTo>
                    <a:pt x="125" y="54"/>
                  </a:lnTo>
                  <a:lnTo>
                    <a:pt x="114" y="52"/>
                  </a:lnTo>
                  <a:lnTo>
                    <a:pt x="106" y="50"/>
                  </a:lnTo>
                  <a:lnTo>
                    <a:pt x="95" y="46"/>
                  </a:lnTo>
                  <a:lnTo>
                    <a:pt x="86" y="43"/>
                  </a:lnTo>
                  <a:lnTo>
                    <a:pt x="78" y="41"/>
                  </a:lnTo>
                  <a:lnTo>
                    <a:pt x="69" y="37"/>
                  </a:lnTo>
                  <a:lnTo>
                    <a:pt x="61" y="33"/>
                  </a:lnTo>
                  <a:lnTo>
                    <a:pt x="53" y="29"/>
                  </a:lnTo>
                  <a:lnTo>
                    <a:pt x="45" y="26"/>
                  </a:lnTo>
                  <a:lnTo>
                    <a:pt x="37" y="22"/>
                  </a:lnTo>
                  <a:lnTo>
                    <a:pt x="31" y="18"/>
                  </a:lnTo>
                  <a:lnTo>
                    <a:pt x="24" y="14"/>
                  </a:lnTo>
                  <a:lnTo>
                    <a:pt x="17" y="9"/>
                  </a:lnTo>
                  <a:lnTo>
                    <a:pt x="12" y="5"/>
                  </a:lnTo>
                  <a:lnTo>
                    <a:pt x="6" y="0"/>
                  </a:lnTo>
                  <a:lnTo>
                    <a:pt x="0" y="7"/>
                  </a:lnTo>
                </a:path>
              </a:pathLst>
            </a:custGeom>
            <a:solidFill>
              <a:srgbClr val="653F2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16" name="Freeform 118"/>
            <p:cNvSpPr>
              <a:spLocks/>
            </p:cNvSpPr>
            <p:nvPr/>
          </p:nvSpPr>
          <p:spPr bwMode="auto">
            <a:xfrm>
              <a:off x="4169" y="2819"/>
              <a:ext cx="17" cy="17"/>
            </a:xfrm>
            <a:custGeom>
              <a:avLst/>
              <a:gdLst>
                <a:gd name="T0" fmla="*/ 16 w 17"/>
                <a:gd name="T1" fmla="*/ 2 h 17"/>
                <a:gd name="T2" fmla="*/ 14 w 17"/>
                <a:gd name="T3" fmla="*/ 2 h 17"/>
                <a:gd name="T4" fmla="*/ 14 w 17"/>
                <a:gd name="T5" fmla="*/ 0 h 17"/>
                <a:gd name="T6" fmla="*/ 12 w 17"/>
                <a:gd name="T7" fmla="*/ 0 h 17"/>
                <a:gd name="T8" fmla="*/ 10 w 17"/>
                <a:gd name="T9" fmla="*/ 0 h 17"/>
                <a:gd name="T10" fmla="*/ 8 w 17"/>
                <a:gd name="T11" fmla="*/ 0 h 17"/>
                <a:gd name="T12" fmla="*/ 8 w 17"/>
                <a:gd name="T13" fmla="*/ 2 h 17"/>
                <a:gd name="T14" fmla="*/ 4 w 17"/>
                <a:gd name="T15" fmla="*/ 2 h 17"/>
                <a:gd name="T16" fmla="*/ 2 w 17"/>
                <a:gd name="T17" fmla="*/ 2 h 17"/>
                <a:gd name="T18" fmla="*/ 2 w 17"/>
                <a:gd name="T19" fmla="*/ 4 h 17"/>
                <a:gd name="T20" fmla="*/ 2 w 17"/>
                <a:gd name="T21" fmla="*/ 8 h 17"/>
                <a:gd name="T22" fmla="*/ 0 w 17"/>
                <a:gd name="T23" fmla="*/ 8 h 17"/>
                <a:gd name="T24" fmla="*/ 0 w 17"/>
                <a:gd name="T25" fmla="*/ 10 h 17"/>
                <a:gd name="T26" fmla="*/ 0 w 17"/>
                <a:gd name="T27" fmla="*/ 12 h 17"/>
                <a:gd name="T28" fmla="*/ 0 w 17"/>
                <a:gd name="T29" fmla="*/ 14 h 17"/>
                <a:gd name="T30" fmla="*/ 2 w 17"/>
                <a:gd name="T31" fmla="*/ 14 h 17"/>
                <a:gd name="T32" fmla="*/ 2 w 17"/>
                <a:gd name="T33" fmla="*/ 16 h 17"/>
                <a:gd name="T34" fmla="*/ 4 w 17"/>
                <a:gd name="T35" fmla="*/ 16 h 17"/>
                <a:gd name="T36" fmla="*/ 16 w 17"/>
                <a:gd name="T3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7">
                  <a:moveTo>
                    <a:pt x="16" y="2"/>
                  </a:moveTo>
                  <a:lnTo>
                    <a:pt x="14" y="2"/>
                  </a:lnTo>
                  <a:lnTo>
                    <a:pt x="14" y="0"/>
                  </a:lnTo>
                  <a:lnTo>
                    <a:pt x="12" y="0"/>
                  </a:lnTo>
                  <a:lnTo>
                    <a:pt x="10" y="0"/>
                  </a:lnTo>
                  <a:lnTo>
                    <a:pt x="8" y="0"/>
                  </a:lnTo>
                  <a:lnTo>
                    <a:pt x="8" y="2"/>
                  </a:lnTo>
                  <a:lnTo>
                    <a:pt x="4" y="2"/>
                  </a:lnTo>
                  <a:lnTo>
                    <a:pt x="2" y="2"/>
                  </a:lnTo>
                  <a:lnTo>
                    <a:pt x="2" y="4"/>
                  </a:lnTo>
                  <a:lnTo>
                    <a:pt x="2" y="8"/>
                  </a:lnTo>
                  <a:lnTo>
                    <a:pt x="0" y="8"/>
                  </a:lnTo>
                  <a:lnTo>
                    <a:pt x="0" y="10"/>
                  </a:lnTo>
                  <a:lnTo>
                    <a:pt x="0" y="12"/>
                  </a:lnTo>
                  <a:lnTo>
                    <a:pt x="0" y="14"/>
                  </a:lnTo>
                  <a:lnTo>
                    <a:pt x="2" y="14"/>
                  </a:lnTo>
                  <a:lnTo>
                    <a:pt x="2" y="16"/>
                  </a:lnTo>
                  <a:lnTo>
                    <a:pt x="4" y="16"/>
                  </a:lnTo>
                  <a:lnTo>
                    <a:pt x="16" y="2"/>
                  </a:lnTo>
                </a:path>
              </a:pathLst>
            </a:custGeom>
            <a:solidFill>
              <a:srgbClr val="653F2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17" name="Freeform 119"/>
            <p:cNvSpPr>
              <a:spLocks/>
            </p:cNvSpPr>
            <p:nvPr/>
          </p:nvSpPr>
          <p:spPr bwMode="auto">
            <a:xfrm>
              <a:off x="4820" y="2835"/>
              <a:ext cx="17" cy="17"/>
            </a:xfrm>
            <a:custGeom>
              <a:avLst/>
              <a:gdLst>
                <a:gd name="T0" fmla="*/ 14 w 17"/>
                <a:gd name="T1" fmla="*/ 16 h 17"/>
                <a:gd name="T2" fmla="*/ 14 w 17"/>
                <a:gd name="T3" fmla="*/ 14 h 17"/>
                <a:gd name="T4" fmla="*/ 16 w 17"/>
                <a:gd name="T5" fmla="*/ 14 h 17"/>
                <a:gd name="T6" fmla="*/ 16 w 17"/>
                <a:gd name="T7" fmla="*/ 10 h 17"/>
                <a:gd name="T8" fmla="*/ 16 w 17"/>
                <a:gd name="T9" fmla="*/ 8 h 17"/>
                <a:gd name="T10" fmla="*/ 16 w 17"/>
                <a:gd name="T11" fmla="*/ 6 h 17"/>
                <a:gd name="T12" fmla="*/ 14 w 17"/>
                <a:gd name="T13" fmla="*/ 4 h 17"/>
                <a:gd name="T14" fmla="*/ 14 w 17"/>
                <a:gd name="T15" fmla="*/ 2 h 17"/>
                <a:gd name="T16" fmla="*/ 12 w 17"/>
                <a:gd name="T17" fmla="*/ 2 h 17"/>
                <a:gd name="T18" fmla="*/ 8 w 17"/>
                <a:gd name="T19" fmla="*/ 0 h 17"/>
                <a:gd name="T20" fmla="*/ 6 w 17"/>
                <a:gd name="T21" fmla="*/ 0 h 17"/>
                <a:gd name="T22" fmla="*/ 4 w 17"/>
                <a:gd name="T23" fmla="*/ 0 h 17"/>
                <a:gd name="T24" fmla="*/ 2 w 17"/>
                <a:gd name="T25" fmla="*/ 0 h 17"/>
                <a:gd name="T26" fmla="*/ 2 w 17"/>
                <a:gd name="T27" fmla="*/ 2 h 17"/>
                <a:gd name="T28" fmla="*/ 0 w 17"/>
                <a:gd name="T29" fmla="*/ 2 h 17"/>
                <a:gd name="T30" fmla="*/ 14 w 17"/>
                <a:gd name="T31"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7">
                  <a:moveTo>
                    <a:pt x="14" y="16"/>
                  </a:moveTo>
                  <a:lnTo>
                    <a:pt x="14" y="14"/>
                  </a:lnTo>
                  <a:lnTo>
                    <a:pt x="16" y="14"/>
                  </a:lnTo>
                  <a:lnTo>
                    <a:pt x="16" y="10"/>
                  </a:lnTo>
                  <a:lnTo>
                    <a:pt x="16" y="8"/>
                  </a:lnTo>
                  <a:lnTo>
                    <a:pt x="16" y="6"/>
                  </a:lnTo>
                  <a:lnTo>
                    <a:pt x="14" y="4"/>
                  </a:lnTo>
                  <a:lnTo>
                    <a:pt x="14" y="2"/>
                  </a:lnTo>
                  <a:lnTo>
                    <a:pt x="12" y="2"/>
                  </a:lnTo>
                  <a:lnTo>
                    <a:pt x="8" y="0"/>
                  </a:lnTo>
                  <a:lnTo>
                    <a:pt x="6" y="0"/>
                  </a:lnTo>
                  <a:lnTo>
                    <a:pt x="4" y="0"/>
                  </a:lnTo>
                  <a:lnTo>
                    <a:pt x="2" y="0"/>
                  </a:lnTo>
                  <a:lnTo>
                    <a:pt x="2" y="2"/>
                  </a:lnTo>
                  <a:lnTo>
                    <a:pt x="0" y="2"/>
                  </a:lnTo>
                  <a:lnTo>
                    <a:pt x="14" y="16"/>
                  </a:lnTo>
                </a:path>
              </a:pathLst>
            </a:custGeom>
            <a:solidFill>
              <a:srgbClr val="987259"/>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18" name="Freeform 120"/>
            <p:cNvSpPr>
              <a:spLocks/>
            </p:cNvSpPr>
            <p:nvPr/>
          </p:nvSpPr>
          <p:spPr bwMode="auto">
            <a:xfrm>
              <a:off x="4482" y="2836"/>
              <a:ext cx="346" cy="97"/>
            </a:xfrm>
            <a:custGeom>
              <a:avLst/>
              <a:gdLst>
                <a:gd name="T0" fmla="*/ 18 w 346"/>
                <a:gd name="T1" fmla="*/ 96 h 97"/>
                <a:gd name="T2" fmla="*/ 52 w 346"/>
                <a:gd name="T3" fmla="*/ 95 h 97"/>
                <a:gd name="T4" fmla="*/ 84 w 346"/>
                <a:gd name="T5" fmla="*/ 94 h 97"/>
                <a:gd name="T6" fmla="*/ 113 w 346"/>
                <a:gd name="T7" fmla="*/ 91 h 97"/>
                <a:gd name="T8" fmla="*/ 141 w 346"/>
                <a:gd name="T9" fmla="*/ 87 h 97"/>
                <a:gd name="T10" fmla="*/ 168 w 346"/>
                <a:gd name="T11" fmla="*/ 83 h 97"/>
                <a:gd name="T12" fmla="*/ 193 w 346"/>
                <a:gd name="T13" fmla="*/ 77 h 97"/>
                <a:gd name="T14" fmla="*/ 215 w 346"/>
                <a:gd name="T15" fmla="*/ 72 h 97"/>
                <a:gd name="T16" fmla="*/ 236 w 346"/>
                <a:gd name="T17" fmla="*/ 65 h 97"/>
                <a:gd name="T18" fmla="*/ 255 w 346"/>
                <a:gd name="T19" fmla="*/ 58 h 97"/>
                <a:gd name="T20" fmla="*/ 273 w 346"/>
                <a:gd name="T21" fmla="*/ 50 h 97"/>
                <a:gd name="T22" fmla="*/ 290 w 346"/>
                <a:gd name="T23" fmla="*/ 44 h 97"/>
                <a:gd name="T24" fmla="*/ 304 w 346"/>
                <a:gd name="T25" fmla="*/ 36 h 97"/>
                <a:gd name="T26" fmla="*/ 318 w 346"/>
                <a:gd name="T27" fmla="*/ 27 h 97"/>
                <a:gd name="T28" fmla="*/ 329 w 346"/>
                <a:gd name="T29" fmla="*/ 19 h 97"/>
                <a:gd name="T30" fmla="*/ 339 w 346"/>
                <a:gd name="T31" fmla="*/ 11 h 97"/>
                <a:gd name="T32" fmla="*/ 338 w 346"/>
                <a:gd name="T33" fmla="*/ 0 h 97"/>
                <a:gd name="T34" fmla="*/ 329 w 346"/>
                <a:gd name="T35" fmla="*/ 8 h 97"/>
                <a:gd name="T36" fmla="*/ 318 w 346"/>
                <a:gd name="T37" fmla="*/ 16 h 97"/>
                <a:gd name="T38" fmla="*/ 307 w 346"/>
                <a:gd name="T39" fmla="*/ 23 h 97"/>
                <a:gd name="T40" fmla="*/ 293 w 346"/>
                <a:gd name="T41" fmla="*/ 31 h 97"/>
                <a:gd name="T42" fmla="*/ 278 w 346"/>
                <a:gd name="T43" fmla="*/ 39 h 97"/>
                <a:gd name="T44" fmla="*/ 261 w 346"/>
                <a:gd name="T45" fmla="*/ 46 h 97"/>
                <a:gd name="T46" fmla="*/ 243 w 346"/>
                <a:gd name="T47" fmla="*/ 53 h 97"/>
                <a:gd name="T48" fmla="*/ 223 w 346"/>
                <a:gd name="T49" fmla="*/ 59 h 97"/>
                <a:gd name="T50" fmla="*/ 202 w 346"/>
                <a:gd name="T51" fmla="*/ 66 h 97"/>
                <a:gd name="T52" fmla="*/ 178 w 346"/>
                <a:gd name="T53" fmla="*/ 71 h 97"/>
                <a:gd name="T54" fmla="*/ 153 w 346"/>
                <a:gd name="T55" fmla="*/ 76 h 97"/>
                <a:gd name="T56" fmla="*/ 127 w 346"/>
                <a:gd name="T57" fmla="*/ 79 h 97"/>
                <a:gd name="T58" fmla="*/ 98 w 346"/>
                <a:gd name="T59" fmla="*/ 83 h 97"/>
                <a:gd name="T60" fmla="*/ 67 w 346"/>
                <a:gd name="T61" fmla="*/ 86 h 97"/>
                <a:gd name="T62" fmla="*/ 35 w 346"/>
                <a:gd name="T63" fmla="*/ 87 h 97"/>
                <a:gd name="T64" fmla="*/ 0 w 346"/>
                <a:gd name="T65" fmla="*/ 8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6" h="97">
                  <a:moveTo>
                    <a:pt x="0" y="96"/>
                  </a:moveTo>
                  <a:lnTo>
                    <a:pt x="18" y="96"/>
                  </a:lnTo>
                  <a:lnTo>
                    <a:pt x="35" y="96"/>
                  </a:lnTo>
                  <a:lnTo>
                    <a:pt x="52" y="95"/>
                  </a:lnTo>
                  <a:lnTo>
                    <a:pt x="68" y="95"/>
                  </a:lnTo>
                  <a:lnTo>
                    <a:pt x="84" y="94"/>
                  </a:lnTo>
                  <a:lnTo>
                    <a:pt x="99" y="92"/>
                  </a:lnTo>
                  <a:lnTo>
                    <a:pt x="113" y="91"/>
                  </a:lnTo>
                  <a:lnTo>
                    <a:pt x="128" y="88"/>
                  </a:lnTo>
                  <a:lnTo>
                    <a:pt x="141" y="87"/>
                  </a:lnTo>
                  <a:lnTo>
                    <a:pt x="155" y="85"/>
                  </a:lnTo>
                  <a:lnTo>
                    <a:pt x="168" y="83"/>
                  </a:lnTo>
                  <a:lnTo>
                    <a:pt x="180" y="79"/>
                  </a:lnTo>
                  <a:lnTo>
                    <a:pt x="193" y="77"/>
                  </a:lnTo>
                  <a:lnTo>
                    <a:pt x="204" y="74"/>
                  </a:lnTo>
                  <a:lnTo>
                    <a:pt x="215" y="72"/>
                  </a:lnTo>
                  <a:lnTo>
                    <a:pt x="226" y="68"/>
                  </a:lnTo>
                  <a:lnTo>
                    <a:pt x="236" y="65"/>
                  </a:lnTo>
                  <a:lnTo>
                    <a:pt x="246" y="62"/>
                  </a:lnTo>
                  <a:lnTo>
                    <a:pt x="255" y="58"/>
                  </a:lnTo>
                  <a:lnTo>
                    <a:pt x="264" y="55"/>
                  </a:lnTo>
                  <a:lnTo>
                    <a:pt x="273" y="50"/>
                  </a:lnTo>
                  <a:lnTo>
                    <a:pt x="282" y="47"/>
                  </a:lnTo>
                  <a:lnTo>
                    <a:pt x="290" y="44"/>
                  </a:lnTo>
                  <a:lnTo>
                    <a:pt x="297" y="39"/>
                  </a:lnTo>
                  <a:lnTo>
                    <a:pt x="304" y="36"/>
                  </a:lnTo>
                  <a:lnTo>
                    <a:pt x="311" y="31"/>
                  </a:lnTo>
                  <a:lnTo>
                    <a:pt x="318" y="27"/>
                  </a:lnTo>
                  <a:lnTo>
                    <a:pt x="323" y="23"/>
                  </a:lnTo>
                  <a:lnTo>
                    <a:pt x="329" y="19"/>
                  </a:lnTo>
                  <a:lnTo>
                    <a:pt x="335" y="16"/>
                  </a:lnTo>
                  <a:lnTo>
                    <a:pt x="339" y="11"/>
                  </a:lnTo>
                  <a:lnTo>
                    <a:pt x="345" y="7"/>
                  </a:lnTo>
                  <a:lnTo>
                    <a:pt x="338" y="0"/>
                  </a:lnTo>
                  <a:lnTo>
                    <a:pt x="334" y="4"/>
                  </a:lnTo>
                  <a:lnTo>
                    <a:pt x="329" y="8"/>
                  </a:lnTo>
                  <a:lnTo>
                    <a:pt x="323" y="12"/>
                  </a:lnTo>
                  <a:lnTo>
                    <a:pt x="318" y="16"/>
                  </a:lnTo>
                  <a:lnTo>
                    <a:pt x="312" y="20"/>
                  </a:lnTo>
                  <a:lnTo>
                    <a:pt x="307" y="23"/>
                  </a:lnTo>
                  <a:lnTo>
                    <a:pt x="300" y="28"/>
                  </a:lnTo>
                  <a:lnTo>
                    <a:pt x="293" y="31"/>
                  </a:lnTo>
                  <a:lnTo>
                    <a:pt x="285" y="35"/>
                  </a:lnTo>
                  <a:lnTo>
                    <a:pt x="278" y="39"/>
                  </a:lnTo>
                  <a:lnTo>
                    <a:pt x="270" y="43"/>
                  </a:lnTo>
                  <a:lnTo>
                    <a:pt x="261" y="46"/>
                  </a:lnTo>
                  <a:lnTo>
                    <a:pt x="252" y="49"/>
                  </a:lnTo>
                  <a:lnTo>
                    <a:pt x="243" y="53"/>
                  </a:lnTo>
                  <a:lnTo>
                    <a:pt x="233" y="56"/>
                  </a:lnTo>
                  <a:lnTo>
                    <a:pt x="223" y="59"/>
                  </a:lnTo>
                  <a:lnTo>
                    <a:pt x="213" y="63"/>
                  </a:lnTo>
                  <a:lnTo>
                    <a:pt x="202" y="66"/>
                  </a:lnTo>
                  <a:lnTo>
                    <a:pt x="190" y="68"/>
                  </a:lnTo>
                  <a:lnTo>
                    <a:pt x="178" y="71"/>
                  </a:lnTo>
                  <a:lnTo>
                    <a:pt x="166" y="74"/>
                  </a:lnTo>
                  <a:lnTo>
                    <a:pt x="153" y="76"/>
                  </a:lnTo>
                  <a:lnTo>
                    <a:pt x="140" y="78"/>
                  </a:lnTo>
                  <a:lnTo>
                    <a:pt x="127" y="79"/>
                  </a:lnTo>
                  <a:lnTo>
                    <a:pt x="112" y="82"/>
                  </a:lnTo>
                  <a:lnTo>
                    <a:pt x="98" y="83"/>
                  </a:lnTo>
                  <a:lnTo>
                    <a:pt x="83" y="85"/>
                  </a:lnTo>
                  <a:lnTo>
                    <a:pt x="67" y="86"/>
                  </a:lnTo>
                  <a:lnTo>
                    <a:pt x="52" y="86"/>
                  </a:lnTo>
                  <a:lnTo>
                    <a:pt x="35" y="87"/>
                  </a:lnTo>
                  <a:lnTo>
                    <a:pt x="18" y="87"/>
                  </a:lnTo>
                  <a:lnTo>
                    <a:pt x="0" y="87"/>
                  </a:lnTo>
                  <a:lnTo>
                    <a:pt x="0" y="96"/>
                  </a:lnTo>
                </a:path>
              </a:pathLst>
            </a:custGeom>
            <a:solidFill>
              <a:srgbClr val="987259"/>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19" name="Freeform 121"/>
            <p:cNvSpPr>
              <a:spLocks/>
            </p:cNvSpPr>
            <p:nvPr/>
          </p:nvSpPr>
          <p:spPr bwMode="auto">
            <a:xfrm>
              <a:off x="4146" y="2837"/>
              <a:ext cx="337" cy="96"/>
            </a:xfrm>
            <a:custGeom>
              <a:avLst/>
              <a:gdLst>
                <a:gd name="T0" fmla="*/ 6 w 337"/>
                <a:gd name="T1" fmla="*/ 14 h 96"/>
                <a:gd name="T2" fmla="*/ 21 w 337"/>
                <a:gd name="T3" fmla="*/ 25 h 96"/>
                <a:gd name="T4" fmla="*/ 39 w 337"/>
                <a:gd name="T5" fmla="*/ 35 h 96"/>
                <a:gd name="T6" fmla="*/ 58 w 337"/>
                <a:gd name="T7" fmla="*/ 45 h 96"/>
                <a:gd name="T8" fmla="*/ 78 w 337"/>
                <a:gd name="T9" fmla="*/ 54 h 96"/>
                <a:gd name="T10" fmla="*/ 99 w 337"/>
                <a:gd name="T11" fmla="*/ 61 h 96"/>
                <a:gd name="T12" fmla="*/ 122 w 337"/>
                <a:gd name="T13" fmla="*/ 68 h 96"/>
                <a:gd name="T14" fmla="*/ 144 w 337"/>
                <a:gd name="T15" fmla="*/ 74 h 96"/>
                <a:gd name="T16" fmla="*/ 167 w 337"/>
                <a:gd name="T17" fmla="*/ 78 h 96"/>
                <a:gd name="T18" fmla="*/ 192 w 337"/>
                <a:gd name="T19" fmla="*/ 83 h 96"/>
                <a:gd name="T20" fmla="*/ 215 w 337"/>
                <a:gd name="T21" fmla="*/ 87 h 96"/>
                <a:gd name="T22" fmla="*/ 239 w 337"/>
                <a:gd name="T23" fmla="*/ 90 h 96"/>
                <a:gd name="T24" fmla="*/ 262 w 337"/>
                <a:gd name="T25" fmla="*/ 92 h 96"/>
                <a:gd name="T26" fmla="*/ 285 w 337"/>
                <a:gd name="T27" fmla="*/ 94 h 96"/>
                <a:gd name="T28" fmla="*/ 306 w 337"/>
                <a:gd name="T29" fmla="*/ 95 h 96"/>
                <a:gd name="T30" fmla="*/ 327 w 337"/>
                <a:gd name="T31" fmla="*/ 95 h 96"/>
                <a:gd name="T32" fmla="*/ 336 w 337"/>
                <a:gd name="T33" fmla="*/ 86 h 96"/>
                <a:gd name="T34" fmla="*/ 317 w 337"/>
                <a:gd name="T35" fmla="*/ 86 h 96"/>
                <a:gd name="T36" fmla="*/ 296 w 337"/>
                <a:gd name="T37" fmla="*/ 85 h 96"/>
                <a:gd name="T38" fmla="*/ 275 w 337"/>
                <a:gd name="T39" fmla="*/ 84 h 96"/>
                <a:gd name="T40" fmla="*/ 251 w 337"/>
                <a:gd name="T41" fmla="*/ 82 h 96"/>
                <a:gd name="T42" fmla="*/ 229 w 337"/>
                <a:gd name="T43" fmla="*/ 80 h 96"/>
                <a:gd name="T44" fmla="*/ 205 w 337"/>
                <a:gd name="T45" fmla="*/ 76 h 96"/>
                <a:gd name="T46" fmla="*/ 182 w 337"/>
                <a:gd name="T47" fmla="*/ 73 h 96"/>
                <a:gd name="T48" fmla="*/ 158 w 337"/>
                <a:gd name="T49" fmla="*/ 67 h 96"/>
                <a:gd name="T50" fmla="*/ 135 w 337"/>
                <a:gd name="T51" fmla="*/ 62 h 96"/>
                <a:gd name="T52" fmla="*/ 113 w 337"/>
                <a:gd name="T53" fmla="*/ 56 h 96"/>
                <a:gd name="T54" fmla="*/ 91 w 337"/>
                <a:gd name="T55" fmla="*/ 49 h 96"/>
                <a:gd name="T56" fmla="*/ 71 w 337"/>
                <a:gd name="T57" fmla="*/ 40 h 96"/>
                <a:gd name="T58" fmla="*/ 52 w 337"/>
                <a:gd name="T59" fmla="*/ 33 h 96"/>
                <a:gd name="T60" fmla="*/ 34 w 337"/>
                <a:gd name="T61" fmla="*/ 22 h 96"/>
                <a:gd name="T62" fmla="*/ 19 w 337"/>
                <a:gd name="T63" fmla="*/ 12 h 96"/>
                <a:gd name="T64" fmla="*/ 5 w 337"/>
                <a:gd name="T6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7" h="96">
                  <a:moveTo>
                    <a:pt x="0" y="7"/>
                  </a:moveTo>
                  <a:lnTo>
                    <a:pt x="6" y="14"/>
                  </a:lnTo>
                  <a:lnTo>
                    <a:pt x="13" y="19"/>
                  </a:lnTo>
                  <a:lnTo>
                    <a:pt x="21" y="25"/>
                  </a:lnTo>
                  <a:lnTo>
                    <a:pt x="30" y="30"/>
                  </a:lnTo>
                  <a:lnTo>
                    <a:pt x="39" y="35"/>
                  </a:lnTo>
                  <a:lnTo>
                    <a:pt x="48" y="40"/>
                  </a:lnTo>
                  <a:lnTo>
                    <a:pt x="58" y="45"/>
                  </a:lnTo>
                  <a:lnTo>
                    <a:pt x="67" y="49"/>
                  </a:lnTo>
                  <a:lnTo>
                    <a:pt x="78" y="54"/>
                  </a:lnTo>
                  <a:lnTo>
                    <a:pt x="88" y="57"/>
                  </a:lnTo>
                  <a:lnTo>
                    <a:pt x="99" y="61"/>
                  </a:lnTo>
                  <a:lnTo>
                    <a:pt x="110" y="65"/>
                  </a:lnTo>
                  <a:lnTo>
                    <a:pt x="122" y="68"/>
                  </a:lnTo>
                  <a:lnTo>
                    <a:pt x="133" y="71"/>
                  </a:lnTo>
                  <a:lnTo>
                    <a:pt x="144" y="74"/>
                  </a:lnTo>
                  <a:lnTo>
                    <a:pt x="156" y="76"/>
                  </a:lnTo>
                  <a:lnTo>
                    <a:pt x="167" y="78"/>
                  </a:lnTo>
                  <a:lnTo>
                    <a:pt x="180" y="81"/>
                  </a:lnTo>
                  <a:lnTo>
                    <a:pt x="192" y="83"/>
                  </a:lnTo>
                  <a:lnTo>
                    <a:pt x="203" y="85"/>
                  </a:lnTo>
                  <a:lnTo>
                    <a:pt x="215" y="87"/>
                  </a:lnTo>
                  <a:lnTo>
                    <a:pt x="228" y="89"/>
                  </a:lnTo>
                  <a:lnTo>
                    <a:pt x="239" y="90"/>
                  </a:lnTo>
                  <a:lnTo>
                    <a:pt x="251" y="91"/>
                  </a:lnTo>
                  <a:lnTo>
                    <a:pt x="262" y="92"/>
                  </a:lnTo>
                  <a:lnTo>
                    <a:pt x="274" y="93"/>
                  </a:lnTo>
                  <a:lnTo>
                    <a:pt x="285" y="94"/>
                  </a:lnTo>
                  <a:lnTo>
                    <a:pt x="296" y="94"/>
                  </a:lnTo>
                  <a:lnTo>
                    <a:pt x="306" y="95"/>
                  </a:lnTo>
                  <a:lnTo>
                    <a:pt x="317" y="95"/>
                  </a:lnTo>
                  <a:lnTo>
                    <a:pt x="327" y="95"/>
                  </a:lnTo>
                  <a:lnTo>
                    <a:pt x="336" y="95"/>
                  </a:lnTo>
                  <a:lnTo>
                    <a:pt x="336" y="86"/>
                  </a:lnTo>
                  <a:lnTo>
                    <a:pt x="327" y="86"/>
                  </a:lnTo>
                  <a:lnTo>
                    <a:pt x="317" y="86"/>
                  </a:lnTo>
                  <a:lnTo>
                    <a:pt x="307" y="86"/>
                  </a:lnTo>
                  <a:lnTo>
                    <a:pt x="296" y="85"/>
                  </a:lnTo>
                  <a:lnTo>
                    <a:pt x="286" y="85"/>
                  </a:lnTo>
                  <a:lnTo>
                    <a:pt x="275" y="84"/>
                  </a:lnTo>
                  <a:lnTo>
                    <a:pt x="264" y="83"/>
                  </a:lnTo>
                  <a:lnTo>
                    <a:pt x="251" y="82"/>
                  </a:lnTo>
                  <a:lnTo>
                    <a:pt x="240" y="81"/>
                  </a:lnTo>
                  <a:lnTo>
                    <a:pt x="229" y="80"/>
                  </a:lnTo>
                  <a:lnTo>
                    <a:pt x="217" y="78"/>
                  </a:lnTo>
                  <a:lnTo>
                    <a:pt x="205" y="76"/>
                  </a:lnTo>
                  <a:lnTo>
                    <a:pt x="193" y="74"/>
                  </a:lnTo>
                  <a:lnTo>
                    <a:pt x="182" y="73"/>
                  </a:lnTo>
                  <a:lnTo>
                    <a:pt x="170" y="71"/>
                  </a:lnTo>
                  <a:lnTo>
                    <a:pt x="158" y="67"/>
                  </a:lnTo>
                  <a:lnTo>
                    <a:pt x="146" y="65"/>
                  </a:lnTo>
                  <a:lnTo>
                    <a:pt x="135" y="62"/>
                  </a:lnTo>
                  <a:lnTo>
                    <a:pt x="124" y="59"/>
                  </a:lnTo>
                  <a:lnTo>
                    <a:pt x="113" y="56"/>
                  </a:lnTo>
                  <a:lnTo>
                    <a:pt x="101" y="53"/>
                  </a:lnTo>
                  <a:lnTo>
                    <a:pt x="91" y="49"/>
                  </a:lnTo>
                  <a:lnTo>
                    <a:pt x="81" y="45"/>
                  </a:lnTo>
                  <a:lnTo>
                    <a:pt x="71" y="40"/>
                  </a:lnTo>
                  <a:lnTo>
                    <a:pt x="61" y="37"/>
                  </a:lnTo>
                  <a:lnTo>
                    <a:pt x="52" y="33"/>
                  </a:lnTo>
                  <a:lnTo>
                    <a:pt x="43" y="27"/>
                  </a:lnTo>
                  <a:lnTo>
                    <a:pt x="34" y="22"/>
                  </a:lnTo>
                  <a:lnTo>
                    <a:pt x="27" y="17"/>
                  </a:lnTo>
                  <a:lnTo>
                    <a:pt x="19" y="12"/>
                  </a:lnTo>
                  <a:lnTo>
                    <a:pt x="12" y="7"/>
                  </a:lnTo>
                  <a:lnTo>
                    <a:pt x="5" y="0"/>
                  </a:lnTo>
                  <a:lnTo>
                    <a:pt x="0" y="7"/>
                  </a:lnTo>
                </a:path>
              </a:pathLst>
            </a:custGeom>
            <a:solidFill>
              <a:srgbClr val="987259"/>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0" name="Freeform 122"/>
            <p:cNvSpPr>
              <a:spLocks/>
            </p:cNvSpPr>
            <p:nvPr/>
          </p:nvSpPr>
          <p:spPr bwMode="auto">
            <a:xfrm>
              <a:off x="4143" y="2836"/>
              <a:ext cx="17" cy="17"/>
            </a:xfrm>
            <a:custGeom>
              <a:avLst/>
              <a:gdLst>
                <a:gd name="T0" fmla="*/ 16 w 17"/>
                <a:gd name="T1" fmla="*/ 2 h 17"/>
                <a:gd name="T2" fmla="*/ 14 w 17"/>
                <a:gd name="T3" fmla="*/ 2 h 17"/>
                <a:gd name="T4" fmla="*/ 14 w 17"/>
                <a:gd name="T5" fmla="*/ 0 h 17"/>
                <a:gd name="T6" fmla="*/ 12 w 17"/>
                <a:gd name="T7" fmla="*/ 0 h 17"/>
                <a:gd name="T8" fmla="*/ 10 w 17"/>
                <a:gd name="T9" fmla="*/ 0 h 17"/>
                <a:gd name="T10" fmla="*/ 8 w 17"/>
                <a:gd name="T11" fmla="*/ 0 h 17"/>
                <a:gd name="T12" fmla="*/ 8 w 17"/>
                <a:gd name="T13" fmla="*/ 2 h 17"/>
                <a:gd name="T14" fmla="*/ 6 w 17"/>
                <a:gd name="T15" fmla="*/ 2 h 17"/>
                <a:gd name="T16" fmla="*/ 4 w 17"/>
                <a:gd name="T17" fmla="*/ 2 h 17"/>
                <a:gd name="T18" fmla="*/ 4 w 17"/>
                <a:gd name="T19" fmla="*/ 4 h 17"/>
                <a:gd name="T20" fmla="*/ 4 w 17"/>
                <a:gd name="T21" fmla="*/ 6 h 17"/>
                <a:gd name="T22" fmla="*/ 0 w 17"/>
                <a:gd name="T23" fmla="*/ 6 h 17"/>
                <a:gd name="T24" fmla="*/ 0 w 17"/>
                <a:gd name="T25" fmla="*/ 8 h 17"/>
                <a:gd name="T26" fmla="*/ 0 w 17"/>
                <a:gd name="T27" fmla="*/ 12 h 17"/>
                <a:gd name="T28" fmla="*/ 0 w 17"/>
                <a:gd name="T29" fmla="*/ 14 h 17"/>
                <a:gd name="T30" fmla="*/ 4 w 17"/>
                <a:gd name="T31" fmla="*/ 14 h 17"/>
                <a:gd name="T32" fmla="*/ 4 w 17"/>
                <a:gd name="T33" fmla="*/ 16 h 17"/>
                <a:gd name="T34" fmla="*/ 6 w 17"/>
                <a:gd name="T35" fmla="*/ 16 h 17"/>
                <a:gd name="T36" fmla="*/ 16 w 17"/>
                <a:gd name="T3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7">
                  <a:moveTo>
                    <a:pt x="16" y="2"/>
                  </a:moveTo>
                  <a:lnTo>
                    <a:pt x="14" y="2"/>
                  </a:lnTo>
                  <a:lnTo>
                    <a:pt x="14" y="0"/>
                  </a:lnTo>
                  <a:lnTo>
                    <a:pt x="12" y="0"/>
                  </a:lnTo>
                  <a:lnTo>
                    <a:pt x="10" y="0"/>
                  </a:lnTo>
                  <a:lnTo>
                    <a:pt x="8" y="0"/>
                  </a:lnTo>
                  <a:lnTo>
                    <a:pt x="8" y="2"/>
                  </a:lnTo>
                  <a:lnTo>
                    <a:pt x="6" y="2"/>
                  </a:lnTo>
                  <a:lnTo>
                    <a:pt x="4" y="2"/>
                  </a:lnTo>
                  <a:lnTo>
                    <a:pt x="4" y="4"/>
                  </a:lnTo>
                  <a:lnTo>
                    <a:pt x="4" y="6"/>
                  </a:lnTo>
                  <a:lnTo>
                    <a:pt x="0" y="6"/>
                  </a:lnTo>
                  <a:lnTo>
                    <a:pt x="0" y="8"/>
                  </a:lnTo>
                  <a:lnTo>
                    <a:pt x="0" y="12"/>
                  </a:lnTo>
                  <a:lnTo>
                    <a:pt x="0" y="14"/>
                  </a:lnTo>
                  <a:lnTo>
                    <a:pt x="4" y="14"/>
                  </a:lnTo>
                  <a:lnTo>
                    <a:pt x="4" y="16"/>
                  </a:lnTo>
                  <a:lnTo>
                    <a:pt x="6" y="16"/>
                  </a:lnTo>
                  <a:lnTo>
                    <a:pt x="16" y="2"/>
                  </a:lnTo>
                </a:path>
              </a:pathLst>
            </a:custGeom>
            <a:solidFill>
              <a:srgbClr val="987259"/>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1" name="Freeform 123"/>
            <p:cNvSpPr>
              <a:spLocks/>
            </p:cNvSpPr>
            <p:nvPr/>
          </p:nvSpPr>
          <p:spPr bwMode="auto">
            <a:xfrm>
              <a:off x="4141" y="2837"/>
              <a:ext cx="17" cy="17"/>
            </a:xfrm>
            <a:custGeom>
              <a:avLst/>
              <a:gdLst>
                <a:gd name="T0" fmla="*/ 16 w 17"/>
                <a:gd name="T1" fmla="*/ 4 h 17"/>
                <a:gd name="T2" fmla="*/ 16 w 17"/>
                <a:gd name="T3" fmla="*/ 2 h 17"/>
                <a:gd name="T4" fmla="*/ 14 w 17"/>
                <a:gd name="T5" fmla="*/ 2 h 17"/>
                <a:gd name="T6" fmla="*/ 12 w 17"/>
                <a:gd name="T7" fmla="*/ 0 h 17"/>
                <a:gd name="T8" fmla="*/ 10 w 17"/>
                <a:gd name="T9" fmla="*/ 0 h 17"/>
                <a:gd name="T10" fmla="*/ 10 w 17"/>
                <a:gd name="T11" fmla="*/ 2 h 17"/>
                <a:gd name="T12" fmla="*/ 8 w 17"/>
                <a:gd name="T13" fmla="*/ 2 h 17"/>
                <a:gd name="T14" fmla="*/ 4 w 17"/>
                <a:gd name="T15" fmla="*/ 2 h 17"/>
                <a:gd name="T16" fmla="*/ 4 w 17"/>
                <a:gd name="T17" fmla="*/ 4 h 17"/>
                <a:gd name="T18" fmla="*/ 2 w 17"/>
                <a:gd name="T19" fmla="*/ 4 h 17"/>
                <a:gd name="T20" fmla="*/ 2 w 17"/>
                <a:gd name="T21" fmla="*/ 6 h 17"/>
                <a:gd name="T22" fmla="*/ 2 w 17"/>
                <a:gd name="T23" fmla="*/ 10 h 17"/>
                <a:gd name="T24" fmla="*/ 0 w 17"/>
                <a:gd name="T25" fmla="*/ 10 h 17"/>
                <a:gd name="T26" fmla="*/ 0 w 17"/>
                <a:gd name="T27" fmla="*/ 12 h 17"/>
                <a:gd name="T28" fmla="*/ 2 w 17"/>
                <a:gd name="T29" fmla="*/ 12 h 17"/>
                <a:gd name="T30" fmla="*/ 2 w 17"/>
                <a:gd name="T31" fmla="*/ 14 h 17"/>
                <a:gd name="T32" fmla="*/ 2 w 17"/>
                <a:gd name="T33" fmla="*/ 16 h 17"/>
                <a:gd name="T34" fmla="*/ 4 w 17"/>
                <a:gd name="T35" fmla="*/ 16 h 17"/>
                <a:gd name="T36" fmla="*/ 16 w 17"/>
                <a:gd name="T37"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7">
                  <a:moveTo>
                    <a:pt x="16" y="4"/>
                  </a:moveTo>
                  <a:lnTo>
                    <a:pt x="16" y="2"/>
                  </a:lnTo>
                  <a:lnTo>
                    <a:pt x="14" y="2"/>
                  </a:lnTo>
                  <a:lnTo>
                    <a:pt x="12" y="0"/>
                  </a:lnTo>
                  <a:lnTo>
                    <a:pt x="10" y="0"/>
                  </a:lnTo>
                  <a:lnTo>
                    <a:pt x="10" y="2"/>
                  </a:lnTo>
                  <a:lnTo>
                    <a:pt x="8" y="2"/>
                  </a:lnTo>
                  <a:lnTo>
                    <a:pt x="4" y="2"/>
                  </a:lnTo>
                  <a:lnTo>
                    <a:pt x="4" y="4"/>
                  </a:lnTo>
                  <a:lnTo>
                    <a:pt x="2" y="4"/>
                  </a:lnTo>
                  <a:lnTo>
                    <a:pt x="2" y="6"/>
                  </a:lnTo>
                  <a:lnTo>
                    <a:pt x="2" y="10"/>
                  </a:lnTo>
                  <a:lnTo>
                    <a:pt x="0" y="10"/>
                  </a:lnTo>
                  <a:lnTo>
                    <a:pt x="0" y="12"/>
                  </a:lnTo>
                  <a:lnTo>
                    <a:pt x="2" y="12"/>
                  </a:lnTo>
                  <a:lnTo>
                    <a:pt x="2" y="14"/>
                  </a:lnTo>
                  <a:lnTo>
                    <a:pt x="2" y="16"/>
                  </a:lnTo>
                  <a:lnTo>
                    <a:pt x="4" y="16"/>
                  </a:lnTo>
                  <a:lnTo>
                    <a:pt x="16" y="4"/>
                  </a:lnTo>
                </a:path>
              </a:pathLst>
            </a:custGeom>
            <a:solidFill>
              <a:srgbClr val="916B5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2" name="Freeform 124"/>
            <p:cNvSpPr>
              <a:spLocks/>
            </p:cNvSpPr>
            <p:nvPr/>
          </p:nvSpPr>
          <p:spPr bwMode="auto">
            <a:xfrm>
              <a:off x="4143" y="2839"/>
              <a:ext cx="340" cy="97"/>
            </a:xfrm>
            <a:custGeom>
              <a:avLst/>
              <a:gdLst>
                <a:gd name="T0" fmla="*/ 329 w 340"/>
                <a:gd name="T1" fmla="*/ 87 h 97"/>
                <a:gd name="T2" fmla="*/ 308 w 340"/>
                <a:gd name="T3" fmla="*/ 85 h 97"/>
                <a:gd name="T4" fmla="*/ 286 w 340"/>
                <a:gd name="T5" fmla="*/ 84 h 97"/>
                <a:gd name="T6" fmla="*/ 263 w 340"/>
                <a:gd name="T7" fmla="*/ 83 h 97"/>
                <a:gd name="T8" fmla="*/ 240 w 340"/>
                <a:gd name="T9" fmla="*/ 81 h 97"/>
                <a:gd name="T10" fmla="*/ 216 w 340"/>
                <a:gd name="T11" fmla="*/ 78 h 97"/>
                <a:gd name="T12" fmla="*/ 193 w 340"/>
                <a:gd name="T13" fmla="*/ 74 h 97"/>
                <a:gd name="T14" fmla="*/ 169 w 340"/>
                <a:gd name="T15" fmla="*/ 70 h 97"/>
                <a:gd name="T16" fmla="*/ 146 w 340"/>
                <a:gd name="T17" fmla="*/ 65 h 97"/>
                <a:gd name="T18" fmla="*/ 123 w 340"/>
                <a:gd name="T19" fmla="*/ 59 h 97"/>
                <a:gd name="T20" fmla="*/ 101 w 340"/>
                <a:gd name="T21" fmla="*/ 52 h 97"/>
                <a:gd name="T22" fmla="*/ 81 w 340"/>
                <a:gd name="T23" fmla="*/ 45 h 97"/>
                <a:gd name="T24" fmla="*/ 61 w 340"/>
                <a:gd name="T25" fmla="*/ 36 h 97"/>
                <a:gd name="T26" fmla="*/ 43 w 340"/>
                <a:gd name="T27" fmla="*/ 27 h 97"/>
                <a:gd name="T28" fmla="*/ 27 w 340"/>
                <a:gd name="T29" fmla="*/ 17 h 97"/>
                <a:gd name="T30" fmla="*/ 13 w 340"/>
                <a:gd name="T31" fmla="*/ 6 h 97"/>
                <a:gd name="T32" fmla="*/ 0 w 340"/>
                <a:gd name="T33" fmla="*/ 6 h 97"/>
                <a:gd name="T34" fmla="*/ 14 w 340"/>
                <a:gd name="T35" fmla="*/ 18 h 97"/>
                <a:gd name="T36" fmla="*/ 31 w 340"/>
                <a:gd name="T37" fmla="*/ 29 h 97"/>
                <a:gd name="T38" fmla="*/ 49 w 340"/>
                <a:gd name="T39" fmla="*/ 40 h 97"/>
                <a:gd name="T40" fmla="*/ 68 w 340"/>
                <a:gd name="T41" fmla="*/ 48 h 97"/>
                <a:gd name="T42" fmla="*/ 88 w 340"/>
                <a:gd name="T43" fmla="*/ 57 h 97"/>
                <a:gd name="T44" fmla="*/ 110 w 340"/>
                <a:gd name="T45" fmla="*/ 64 h 97"/>
                <a:gd name="T46" fmla="*/ 132 w 340"/>
                <a:gd name="T47" fmla="*/ 71 h 97"/>
                <a:gd name="T48" fmla="*/ 156 w 340"/>
                <a:gd name="T49" fmla="*/ 76 h 97"/>
                <a:gd name="T50" fmla="*/ 179 w 340"/>
                <a:gd name="T51" fmla="*/ 81 h 97"/>
                <a:gd name="T52" fmla="*/ 203 w 340"/>
                <a:gd name="T53" fmla="*/ 85 h 97"/>
                <a:gd name="T54" fmla="*/ 227 w 340"/>
                <a:gd name="T55" fmla="*/ 89 h 97"/>
                <a:gd name="T56" fmla="*/ 251 w 340"/>
                <a:gd name="T57" fmla="*/ 91 h 97"/>
                <a:gd name="T58" fmla="*/ 274 w 340"/>
                <a:gd name="T59" fmla="*/ 93 h 97"/>
                <a:gd name="T60" fmla="*/ 297 w 340"/>
                <a:gd name="T61" fmla="*/ 94 h 97"/>
                <a:gd name="T62" fmla="*/ 318 w 340"/>
                <a:gd name="T63" fmla="*/ 96 h 97"/>
                <a:gd name="T64" fmla="*/ 339 w 340"/>
                <a:gd name="T65" fmla="*/ 9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0" h="97">
                  <a:moveTo>
                    <a:pt x="339" y="87"/>
                  </a:moveTo>
                  <a:lnTo>
                    <a:pt x="329" y="87"/>
                  </a:lnTo>
                  <a:lnTo>
                    <a:pt x="318" y="87"/>
                  </a:lnTo>
                  <a:lnTo>
                    <a:pt x="308" y="85"/>
                  </a:lnTo>
                  <a:lnTo>
                    <a:pt x="297" y="85"/>
                  </a:lnTo>
                  <a:lnTo>
                    <a:pt x="286" y="84"/>
                  </a:lnTo>
                  <a:lnTo>
                    <a:pt x="274" y="84"/>
                  </a:lnTo>
                  <a:lnTo>
                    <a:pt x="263" y="83"/>
                  </a:lnTo>
                  <a:lnTo>
                    <a:pt x="252" y="82"/>
                  </a:lnTo>
                  <a:lnTo>
                    <a:pt x="240" y="81"/>
                  </a:lnTo>
                  <a:lnTo>
                    <a:pt x="229" y="80"/>
                  </a:lnTo>
                  <a:lnTo>
                    <a:pt x="216" y="78"/>
                  </a:lnTo>
                  <a:lnTo>
                    <a:pt x="205" y="76"/>
                  </a:lnTo>
                  <a:lnTo>
                    <a:pt x="193" y="74"/>
                  </a:lnTo>
                  <a:lnTo>
                    <a:pt x="182" y="72"/>
                  </a:lnTo>
                  <a:lnTo>
                    <a:pt x="169" y="70"/>
                  </a:lnTo>
                  <a:lnTo>
                    <a:pt x="158" y="68"/>
                  </a:lnTo>
                  <a:lnTo>
                    <a:pt x="146" y="65"/>
                  </a:lnTo>
                  <a:lnTo>
                    <a:pt x="135" y="62"/>
                  </a:lnTo>
                  <a:lnTo>
                    <a:pt x="123" y="59"/>
                  </a:lnTo>
                  <a:lnTo>
                    <a:pt x="112" y="55"/>
                  </a:lnTo>
                  <a:lnTo>
                    <a:pt x="101" y="52"/>
                  </a:lnTo>
                  <a:lnTo>
                    <a:pt x="91" y="48"/>
                  </a:lnTo>
                  <a:lnTo>
                    <a:pt x="81" y="45"/>
                  </a:lnTo>
                  <a:lnTo>
                    <a:pt x="71" y="41"/>
                  </a:lnTo>
                  <a:lnTo>
                    <a:pt x="61" y="36"/>
                  </a:lnTo>
                  <a:lnTo>
                    <a:pt x="52" y="32"/>
                  </a:lnTo>
                  <a:lnTo>
                    <a:pt x="43" y="27"/>
                  </a:lnTo>
                  <a:lnTo>
                    <a:pt x="35" y="22"/>
                  </a:lnTo>
                  <a:lnTo>
                    <a:pt x="27" y="17"/>
                  </a:lnTo>
                  <a:lnTo>
                    <a:pt x="19" y="12"/>
                  </a:lnTo>
                  <a:lnTo>
                    <a:pt x="13" y="6"/>
                  </a:lnTo>
                  <a:lnTo>
                    <a:pt x="6" y="0"/>
                  </a:lnTo>
                  <a:lnTo>
                    <a:pt x="0" y="6"/>
                  </a:lnTo>
                  <a:lnTo>
                    <a:pt x="7" y="13"/>
                  </a:lnTo>
                  <a:lnTo>
                    <a:pt x="14" y="18"/>
                  </a:lnTo>
                  <a:lnTo>
                    <a:pt x="22" y="24"/>
                  </a:lnTo>
                  <a:lnTo>
                    <a:pt x="31" y="29"/>
                  </a:lnTo>
                  <a:lnTo>
                    <a:pt x="38" y="35"/>
                  </a:lnTo>
                  <a:lnTo>
                    <a:pt x="49" y="40"/>
                  </a:lnTo>
                  <a:lnTo>
                    <a:pt x="57" y="44"/>
                  </a:lnTo>
                  <a:lnTo>
                    <a:pt x="68" y="48"/>
                  </a:lnTo>
                  <a:lnTo>
                    <a:pt x="78" y="53"/>
                  </a:lnTo>
                  <a:lnTo>
                    <a:pt x="88" y="57"/>
                  </a:lnTo>
                  <a:lnTo>
                    <a:pt x="99" y="61"/>
                  </a:lnTo>
                  <a:lnTo>
                    <a:pt x="110" y="64"/>
                  </a:lnTo>
                  <a:lnTo>
                    <a:pt x="121" y="68"/>
                  </a:lnTo>
                  <a:lnTo>
                    <a:pt x="132" y="71"/>
                  </a:lnTo>
                  <a:lnTo>
                    <a:pt x="144" y="73"/>
                  </a:lnTo>
                  <a:lnTo>
                    <a:pt x="156" y="76"/>
                  </a:lnTo>
                  <a:lnTo>
                    <a:pt x="167" y="79"/>
                  </a:lnTo>
                  <a:lnTo>
                    <a:pt x="179" y="81"/>
                  </a:lnTo>
                  <a:lnTo>
                    <a:pt x="192" y="83"/>
                  </a:lnTo>
                  <a:lnTo>
                    <a:pt x="203" y="85"/>
                  </a:lnTo>
                  <a:lnTo>
                    <a:pt x="215" y="87"/>
                  </a:lnTo>
                  <a:lnTo>
                    <a:pt x="227" y="89"/>
                  </a:lnTo>
                  <a:lnTo>
                    <a:pt x="239" y="90"/>
                  </a:lnTo>
                  <a:lnTo>
                    <a:pt x="251" y="91"/>
                  </a:lnTo>
                  <a:lnTo>
                    <a:pt x="262" y="92"/>
                  </a:lnTo>
                  <a:lnTo>
                    <a:pt x="274" y="93"/>
                  </a:lnTo>
                  <a:lnTo>
                    <a:pt x="286" y="94"/>
                  </a:lnTo>
                  <a:lnTo>
                    <a:pt x="297" y="94"/>
                  </a:lnTo>
                  <a:lnTo>
                    <a:pt x="308" y="96"/>
                  </a:lnTo>
                  <a:lnTo>
                    <a:pt x="318" y="96"/>
                  </a:lnTo>
                  <a:lnTo>
                    <a:pt x="329" y="96"/>
                  </a:lnTo>
                  <a:lnTo>
                    <a:pt x="339" y="96"/>
                  </a:lnTo>
                  <a:lnTo>
                    <a:pt x="339" y="87"/>
                  </a:lnTo>
                </a:path>
              </a:pathLst>
            </a:custGeom>
            <a:solidFill>
              <a:srgbClr val="916B5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3" name="Freeform 125"/>
            <p:cNvSpPr>
              <a:spLocks/>
            </p:cNvSpPr>
            <p:nvPr/>
          </p:nvSpPr>
          <p:spPr bwMode="auto">
            <a:xfrm>
              <a:off x="4482" y="2837"/>
              <a:ext cx="347" cy="99"/>
            </a:xfrm>
            <a:custGeom>
              <a:avLst/>
              <a:gdLst>
                <a:gd name="T0" fmla="*/ 335 w 347"/>
                <a:gd name="T1" fmla="*/ 5 h 99"/>
                <a:gd name="T2" fmla="*/ 325 w 347"/>
                <a:gd name="T3" fmla="*/ 12 h 99"/>
                <a:gd name="T4" fmla="*/ 313 w 347"/>
                <a:gd name="T5" fmla="*/ 20 h 99"/>
                <a:gd name="T6" fmla="*/ 300 w 347"/>
                <a:gd name="T7" fmla="*/ 28 h 99"/>
                <a:gd name="T8" fmla="*/ 285 w 347"/>
                <a:gd name="T9" fmla="*/ 36 h 99"/>
                <a:gd name="T10" fmla="*/ 270 w 347"/>
                <a:gd name="T11" fmla="*/ 44 h 99"/>
                <a:gd name="T12" fmla="*/ 252 w 347"/>
                <a:gd name="T13" fmla="*/ 50 h 99"/>
                <a:gd name="T14" fmla="*/ 233 w 347"/>
                <a:gd name="T15" fmla="*/ 57 h 99"/>
                <a:gd name="T16" fmla="*/ 213 w 347"/>
                <a:gd name="T17" fmla="*/ 64 h 99"/>
                <a:gd name="T18" fmla="*/ 189 w 347"/>
                <a:gd name="T19" fmla="*/ 70 h 99"/>
                <a:gd name="T20" fmla="*/ 166 w 347"/>
                <a:gd name="T21" fmla="*/ 74 h 99"/>
                <a:gd name="T22" fmla="*/ 139 w 347"/>
                <a:gd name="T23" fmla="*/ 78 h 99"/>
                <a:gd name="T24" fmla="*/ 112 w 347"/>
                <a:gd name="T25" fmla="*/ 83 h 99"/>
                <a:gd name="T26" fmla="*/ 82 w 347"/>
                <a:gd name="T27" fmla="*/ 85 h 99"/>
                <a:gd name="T28" fmla="*/ 51 w 347"/>
                <a:gd name="T29" fmla="*/ 87 h 99"/>
                <a:gd name="T30" fmla="*/ 17 w 347"/>
                <a:gd name="T31" fmla="*/ 89 h 99"/>
                <a:gd name="T32" fmla="*/ 0 w 347"/>
                <a:gd name="T33" fmla="*/ 98 h 99"/>
                <a:gd name="T34" fmla="*/ 34 w 347"/>
                <a:gd name="T35" fmla="*/ 98 h 99"/>
                <a:gd name="T36" fmla="*/ 67 w 347"/>
                <a:gd name="T37" fmla="*/ 95 h 99"/>
                <a:gd name="T38" fmla="*/ 98 w 347"/>
                <a:gd name="T39" fmla="*/ 93 h 99"/>
                <a:gd name="T40" fmla="*/ 127 w 347"/>
                <a:gd name="T41" fmla="*/ 90 h 99"/>
                <a:gd name="T42" fmla="*/ 155 w 347"/>
                <a:gd name="T43" fmla="*/ 85 h 99"/>
                <a:gd name="T44" fmla="*/ 179 w 347"/>
                <a:gd name="T45" fmla="*/ 81 h 99"/>
                <a:gd name="T46" fmla="*/ 204 w 347"/>
                <a:gd name="T47" fmla="*/ 75 h 99"/>
                <a:gd name="T48" fmla="*/ 225 w 347"/>
                <a:gd name="T49" fmla="*/ 70 h 99"/>
                <a:gd name="T50" fmla="*/ 246 w 347"/>
                <a:gd name="T51" fmla="*/ 63 h 99"/>
                <a:gd name="T52" fmla="*/ 264 w 347"/>
                <a:gd name="T53" fmla="*/ 56 h 99"/>
                <a:gd name="T54" fmla="*/ 282 w 347"/>
                <a:gd name="T55" fmla="*/ 48 h 99"/>
                <a:gd name="T56" fmla="*/ 298 w 347"/>
                <a:gd name="T57" fmla="*/ 40 h 99"/>
                <a:gd name="T58" fmla="*/ 312 w 347"/>
                <a:gd name="T59" fmla="*/ 33 h 99"/>
                <a:gd name="T60" fmla="*/ 325 w 347"/>
                <a:gd name="T61" fmla="*/ 24 h 99"/>
                <a:gd name="T62" fmla="*/ 336 w 347"/>
                <a:gd name="T63" fmla="*/ 16 h 99"/>
                <a:gd name="T64" fmla="*/ 346 w 347"/>
                <a:gd name="T65" fmla="*/ 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7" h="99">
                  <a:moveTo>
                    <a:pt x="339" y="0"/>
                  </a:moveTo>
                  <a:lnTo>
                    <a:pt x="335" y="5"/>
                  </a:lnTo>
                  <a:lnTo>
                    <a:pt x="330" y="8"/>
                  </a:lnTo>
                  <a:lnTo>
                    <a:pt x="325" y="12"/>
                  </a:lnTo>
                  <a:lnTo>
                    <a:pt x="319" y="17"/>
                  </a:lnTo>
                  <a:lnTo>
                    <a:pt x="313" y="20"/>
                  </a:lnTo>
                  <a:lnTo>
                    <a:pt x="307" y="25"/>
                  </a:lnTo>
                  <a:lnTo>
                    <a:pt x="300" y="28"/>
                  </a:lnTo>
                  <a:lnTo>
                    <a:pt x="293" y="33"/>
                  </a:lnTo>
                  <a:lnTo>
                    <a:pt x="285" y="36"/>
                  </a:lnTo>
                  <a:lnTo>
                    <a:pt x="278" y="40"/>
                  </a:lnTo>
                  <a:lnTo>
                    <a:pt x="270" y="44"/>
                  </a:lnTo>
                  <a:lnTo>
                    <a:pt x="261" y="47"/>
                  </a:lnTo>
                  <a:lnTo>
                    <a:pt x="252" y="50"/>
                  </a:lnTo>
                  <a:lnTo>
                    <a:pt x="243" y="54"/>
                  </a:lnTo>
                  <a:lnTo>
                    <a:pt x="233" y="57"/>
                  </a:lnTo>
                  <a:lnTo>
                    <a:pt x="223" y="61"/>
                  </a:lnTo>
                  <a:lnTo>
                    <a:pt x="213" y="64"/>
                  </a:lnTo>
                  <a:lnTo>
                    <a:pt x="202" y="66"/>
                  </a:lnTo>
                  <a:lnTo>
                    <a:pt x="189" y="70"/>
                  </a:lnTo>
                  <a:lnTo>
                    <a:pt x="178" y="72"/>
                  </a:lnTo>
                  <a:lnTo>
                    <a:pt x="166" y="74"/>
                  </a:lnTo>
                  <a:lnTo>
                    <a:pt x="152" y="77"/>
                  </a:lnTo>
                  <a:lnTo>
                    <a:pt x="139" y="78"/>
                  </a:lnTo>
                  <a:lnTo>
                    <a:pt x="126" y="81"/>
                  </a:lnTo>
                  <a:lnTo>
                    <a:pt x="112" y="83"/>
                  </a:lnTo>
                  <a:lnTo>
                    <a:pt x="98" y="84"/>
                  </a:lnTo>
                  <a:lnTo>
                    <a:pt x="82" y="85"/>
                  </a:lnTo>
                  <a:lnTo>
                    <a:pt x="66" y="86"/>
                  </a:lnTo>
                  <a:lnTo>
                    <a:pt x="51" y="87"/>
                  </a:lnTo>
                  <a:lnTo>
                    <a:pt x="34" y="89"/>
                  </a:lnTo>
                  <a:lnTo>
                    <a:pt x="17" y="89"/>
                  </a:lnTo>
                  <a:lnTo>
                    <a:pt x="0" y="89"/>
                  </a:lnTo>
                  <a:lnTo>
                    <a:pt x="0" y="98"/>
                  </a:lnTo>
                  <a:lnTo>
                    <a:pt x="17" y="98"/>
                  </a:lnTo>
                  <a:lnTo>
                    <a:pt x="34" y="98"/>
                  </a:lnTo>
                  <a:lnTo>
                    <a:pt x="51" y="96"/>
                  </a:lnTo>
                  <a:lnTo>
                    <a:pt x="67" y="95"/>
                  </a:lnTo>
                  <a:lnTo>
                    <a:pt x="83" y="94"/>
                  </a:lnTo>
                  <a:lnTo>
                    <a:pt x="98" y="93"/>
                  </a:lnTo>
                  <a:lnTo>
                    <a:pt x="112" y="92"/>
                  </a:lnTo>
                  <a:lnTo>
                    <a:pt x="127" y="90"/>
                  </a:lnTo>
                  <a:lnTo>
                    <a:pt x="141" y="87"/>
                  </a:lnTo>
                  <a:lnTo>
                    <a:pt x="155" y="85"/>
                  </a:lnTo>
                  <a:lnTo>
                    <a:pt x="167" y="83"/>
                  </a:lnTo>
                  <a:lnTo>
                    <a:pt x="179" y="81"/>
                  </a:lnTo>
                  <a:lnTo>
                    <a:pt x="191" y="78"/>
                  </a:lnTo>
                  <a:lnTo>
                    <a:pt x="204" y="75"/>
                  </a:lnTo>
                  <a:lnTo>
                    <a:pt x="215" y="73"/>
                  </a:lnTo>
                  <a:lnTo>
                    <a:pt x="225" y="70"/>
                  </a:lnTo>
                  <a:lnTo>
                    <a:pt x="236" y="66"/>
                  </a:lnTo>
                  <a:lnTo>
                    <a:pt x="246" y="63"/>
                  </a:lnTo>
                  <a:lnTo>
                    <a:pt x="255" y="59"/>
                  </a:lnTo>
                  <a:lnTo>
                    <a:pt x="264" y="56"/>
                  </a:lnTo>
                  <a:lnTo>
                    <a:pt x="273" y="52"/>
                  </a:lnTo>
                  <a:lnTo>
                    <a:pt x="282" y="48"/>
                  </a:lnTo>
                  <a:lnTo>
                    <a:pt x="290" y="45"/>
                  </a:lnTo>
                  <a:lnTo>
                    <a:pt x="298" y="40"/>
                  </a:lnTo>
                  <a:lnTo>
                    <a:pt x="304" y="36"/>
                  </a:lnTo>
                  <a:lnTo>
                    <a:pt x="312" y="33"/>
                  </a:lnTo>
                  <a:lnTo>
                    <a:pt x="318" y="28"/>
                  </a:lnTo>
                  <a:lnTo>
                    <a:pt x="325" y="24"/>
                  </a:lnTo>
                  <a:lnTo>
                    <a:pt x="330" y="19"/>
                  </a:lnTo>
                  <a:lnTo>
                    <a:pt x="336" y="16"/>
                  </a:lnTo>
                  <a:lnTo>
                    <a:pt x="341" y="11"/>
                  </a:lnTo>
                  <a:lnTo>
                    <a:pt x="346" y="7"/>
                  </a:lnTo>
                  <a:lnTo>
                    <a:pt x="339" y="0"/>
                  </a:lnTo>
                </a:path>
              </a:pathLst>
            </a:custGeom>
            <a:solidFill>
              <a:srgbClr val="916B5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4" name="Freeform 126"/>
            <p:cNvSpPr>
              <a:spLocks/>
            </p:cNvSpPr>
            <p:nvPr/>
          </p:nvSpPr>
          <p:spPr bwMode="auto">
            <a:xfrm>
              <a:off x="4821" y="2836"/>
              <a:ext cx="17" cy="17"/>
            </a:xfrm>
            <a:custGeom>
              <a:avLst/>
              <a:gdLst>
                <a:gd name="T0" fmla="*/ 14 w 17"/>
                <a:gd name="T1" fmla="*/ 16 h 17"/>
                <a:gd name="T2" fmla="*/ 16 w 17"/>
                <a:gd name="T3" fmla="*/ 14 h 17"/>
                <a:gd name="T4" fmla="*/ 16 w 17"/>
                <a:gd name="T5" fmla="*/ 12 h 17"/>
                <a:gd name="T6" fmla="*/ 16 w 17"/>
                <a:gd name="T7" fmla="*/ 8 h 17"/>
                <a:gd name="T8" fmla="*/ 16 w 17"/>
                <a:gd name="T9" fmla="*/ 6 h 17"/>
                <a:gd name="T10" fmla="*/ 16 w 17"/>
                <a:gd name="T11" fmla="*/ 4 h 17"/>
                <a:gd name="T12" fmla="*/ 14 w 17"/>
                <a:gd name="T13" fmla="*/ 4 h 17"/>
                <a:gd name="T14" fmla="*/ 14 w 17"/>
                <a:gd name="T15" fmla="*/ 2 h 17"/>
                <a:gd name="T16" fmla="*/ 12 w 17"/>
                <a:gd name="T17" fmla="*/ 2 h 17"/>
                <a:gd name="T18" fmla="*/ 12 w 17"/>
                <a:gd name="T19" fmla="*/ 0 h 17"/>
                <a:gd name="T20" fmla="*/ 10 w 17"/>
                <a:gd name="T21" fmla="*/ 0 h 17"/>
                <a:gd name="T22" fmla="*/ 6 w 17"/>
                <a:gd name="T23" fmla="*/ 0 h 17"/>
                <a:gd name="T24" fmla="*/ 4 w 17"/>
                <a:gd name="T25" fmla="*/ 0 h 17"/>
                <a:gd name="T26" fmla="*/ 2 w 17"/>
                <a:gd name="T27" fmla="*/ 2 h 17"/>
                <a:gd name="T28" fmla="*/ 0 w 17"/>
                <a:gd name="T29" fmla="*/ 2 h 17"/>
                <a:gd name="T30" fmla="*/ 14 w 17"/>
                <a:gd name="T31"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7">
                  <a:moveTo>
                    <a:pt x="14" y="16"/>
                  </a:moveTo>
                  <a:lnTo>
                    <a:pt x="16" y="14"/>
                  </a:lnTo>
                  <a:lnTo>
                    <a:pt x="16" y="12"/>
                  </a:lnTo>
                  <a:lnTo>
                    <a:pt x="16" y="8"/>
                  </a:lnTo>
                  <a:lnTo>
                    <a:pt x="16" y="6"/>
                  </a:lnTo>
                  <a:lnTo>
                    <a:pt x="16" y="4"/>
                  </a:lnTo>
                  <a:lnTo>
                    <a:pt x="14" y="4"/>
                  </a:lnTo>
                  <a:lnTo>
                    <a:pt x="14" y="2"/>
                  </a:lnTo>
                  <a:lnTo>
                    <a:pt x="12" y="2"/>
                  </a:lnTo>
                  <a:lnTo>
                    <a:pt x="12" y="0"/>
                  </a:lnTo>
                  <a:lnTo>
                    <a:pt x="10" y="0"/>
                  </a:lnTo>
                  <a:lnTo>
                    <a:pt x="6" y="0"/>
                  </a:lnTo>
                  <a:lnTo>
                    <a:pt x="4" y="0"/>
                  </a:lnTo>
                  <a:lnTo>
                    <a:pt x="2" y="2"/>
                  </a:lnTo>
                  <a:lnTo>
                    <a:pt x="0" y="2"/>
                  </a:lnTo>
                  <a:lnTo>
                    <a:pt x="14" y="16"/>
                  </a:lnTo>
                </a:path>
              </a:pathLst>
            </a:custGeom>
            <a:solidFill>
              <a:srgbClr val="916B5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5" name="Freeform 127"/>
            <p:cNvSpPr>
              <a:spLocks/>
            </p:cNvSpPr>
            <p:nvPr/>
          </p:nvSpPr>
          <p:spPr bwMode="auto">
            <a:xfrm>
              <a:off x="4140" y="2839"/>
              <a:ext cx="17" cy="17"/>
            </a:xfrm>
            <a:custGeom>
              <a:avLst/>
              <a:gdLst>
                <a:gd name="T0" fmla="*/ 16 w 17"/>
                <a:gd name="T1" fmla="*/ 2 h 17"/>
                <a:gd name="T2" fmla="*/ 14 w 17"/>
                <a:gd name="T3" fmla="*/ 2 h 17"/>
                <a:gd name="T4" fmla="*/ 14 w 17"/>
                <a:gd name="T5" fmla="*/ 0 h 17"/>
                <a:gd name="T6" fmla="*/ 12 w 17"/>
                <a:gd name="T7" fmla="*/ 0 h 17"/>
                <a:gd name="T8" fmla="*/ 10 w 17"/>
                <a:gd name="T9" fmla="*/ 0 h 17"/>
                <a:gd name="T10" fmla="*/ 6 w 17"/>
                <a:gd name="T11" fmla="*/ 0 h 17"/>
                <a:gd name="T12" fmla="*/ 4 w 17"/>
                <a:gd name="T13" fmla="*/ 0 h 17"/>
                <a:gd name="T14" fmla="*/ 4 w 17"/>
                <a:gd name="T15" fmla="*/ 2 h 17"/>
                <a:gd name="T16" fmla="*/ 2 w 17"/>
                <a:gd name="T17" fmla="*/ 2 h 17"/>
                <a:gd name="T18" fmla="*/ 0 w 17"/>
                <a:gd name="T19" fmla="*/ 6 h 17"/>
                <a:gd name="T20" fmla="*/ 0 w 17"/>
                <a:gd name="T21" fmla="*/ 8 h 17"/>
                <a:gd name="T22" fmla="*/ 0 w 17"/>
                <a:gd name="T23" fmla="*/ 10 h 17"/>
                <a:gd name="T24" fmla="*/ 0 w 17"/>
                <a:gd name="T25" fmla="*/ 12 h 17"/>
                <a:gd name="T26" fmla="*/ 0 w 17"/>
                <a:gd name="T27" fmla="*/ 14 h 17"/>
                <a:gd name="T28" fmla="*/ 2 w 17"/>
                <a:gd name="T29" fmla="*/ 14 h 17"/>
                <a:gd name="T30" fmla="*/ 2 w 17"/>
                <a:gd name="T31" fmla="*/ 16 h 17"/>
                <a:gd name="T32" fmla="*/ 16 w 17"/>
                <a:gd name="T33"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16" y="2"/>
                  </a:moveTo>
                  <a:lnTo>
                    <a:pt x="14" y="2"/>
                  </a:lnTo>
                  <a:lnTo>
                    <a:pt x="14" y="0"/>
                  </a:lnTo>
                  <a:lnTo>
                    <a:pt x="12" y="0"/>
                  </a:lnTo>
                  <a:lnTo>
                    <a:pt x="10" y="0"/>
                  </a:lnTo>
                  <a:lnTo>
                    <a:pt x="6" y="0"/>
                  </a:lnTo>
                  <a:lnTo>
                    <a:pt x="4" y="0"/>
                  </a:lnTo>
                  <a:lnTo>
                    <a:pt x="4" y="2"/>
                  </a:lnTo>
                  <a:lnTo>
                    <a:pt x="2" y="2"/>
                  </a:lnTo>
                  <a:lnTo>
                    <a:pt x="0" y="6"/>
                  </a:lnTo>
                  <a:lnTo>
                    <a:pt x="0" y="8"/>
                  </a:lnTo>
                  <a:lnTo>
                    <a:pt x="0" y="10"/>
                  </a:lnTo>
                  <a:lnTo>
                    <a:pt x="0" y="12"/>
                  </a:lnTo>
                  <a:lnTo>
                    <a:pt x="0" y="14"/>
                  </a:lnTo>
                  <a:lnTo>
                    <a:pt x="2" y="14"/>
                  </a:lnTo>
                  <a:lnTo>
                    <a:pt x="2" y="16"/>
                  </a:lnTo>
                  <a:lnTo>
                    <a:pt x="16" y="2"/>
                  </a:lnTo>
                </a:path>
              </a:pathLst>
            </a:custGeom>
            <a:solidFill>
              <a:srgbClr val="87614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6" name="Freeform 128"/>
            <p:cNvSpPr>
              <a:spLocks/>
            </p:cNvSpPr>
            <p:nvPr/>
          </p:nvSpPr>
          <p:spPr bwMode="auto">
            <a:xfrm>
              <a:off x="4141" y="2840"/>
              <a:ext cx="341" cy="98"/>
            </a:xfrm>
            <a:custGeom>
              <a:avLst/>
              <a:gdLst>
                <a:gd name="T0" fmla="*/ 330 w 341"/>
                <a:gd name="T1" fmla="*/ 88 h 98"/>
                <a:gd name="T2" fmla="*/ 308 w 341"/>
                <a:gd name="T3" fmla="*/ 87 h 98"/>
                <a:gd name="T4" fmla="*/ 285 w 341"/>
                <a:gd name="T5" fmla="*/ 86 h 98"/>
                <a:gd name="T6" fmla="*/ 263 w 341"/>
                <a:gd name="T7" fmla="*/ 84 h 98"/>
                <a:gd name="T8" fmla="*/ 240 w 341"/>
                <a:gd name="T9" fmla="*/ 82 h 98"/>
                <a:gd name="T10" fmla="*/ 215 w 341"/>
                <a:gd name="T11" fmla="*/ 79 h 98"/>
                <a:gd name="T12" fmla="*/ 191 w 341"/>
                <a:gd name="T13" fmla="*/ 75 h 98"/>
                <a:gd name="T14" fmla="*/ 168 w 341"/>
                <a:gd name="T15" fmla="*/ 71 h 98"/>
                <a:gd name="T16" fmla="*/ 144 w 341"/>
                <a:gd name="T17" fmla="*/ 65 h 98"/>
                <a:gd name="T18" fmla="*/ 122 w 341"/>
                <a:gd name="T19" fmla="*/ 60 h 98"/>
                <a:gd name="T20" fmla="*/ 101 w 341"/>
                <a:gd name="T21" fmla="*/ 53 h 98"/>
                <a:gd name="T22" fmla="*/ 80 w 341"/>
                <a:gd name="T23" fmla="*/ 45 h 98"/>
                <a:gd name="T24" fmla="*/ 61 w 341"/>
                <a:gd name="T25" fmla="*/ 37 h 98"/>
                <a:gd name="T26" fmla="*/ 43 w 341"/>
                <a:gd name="T27" fmla="*/ 27 h 98"/>
                <a:gd name="T28" fmla="*/ 27 w 341"/>
                <a:gd name="T29" fmla="*/ 17 h 98"/>
                <a:gd name="T30" fmla="*/ 12 w 341"/>
                <a:gd name="T31" fmla="*/ 6 h 98"/>
                <a:gd name="T32" fmla="*/ 0 w 341"/>
                <a:gd name="T33" fmla="*/ 7 h 98"/>
                <a:gd name="T34" fmla="*/ 14 w 341"/>
                <a:gd name="T35" fmla="*/ 19 h 98"/>
                <a:gd name="T36" fmla="*/ 29 w 341"/>
                <a:gd name="T37" fmla="*/ 31 h 98"/>
                <a:gd name="T38" fmla="*/ 47 w 341"/>
                <a:gd name="T39" fmla="*/ 41 h 98"/>
                <a:gd name="T40" fmla="*/ 66 w 341"/>
                <a:gd name="T41" fmla="*/ 50 h 98"/>
                <a:gd name="T42" fmla="*/ 86 w 341"/>
                <a:gd name="T43" fmla="*/ 58 h 98"/>
                <a:gd name="T44" fmla="*/ 109 w 341"/>
                <a:gd name="T45" fmla="*/ 65 h 98"/>
                <a:gd name="T46" fmla="*/ 131 w 341"/>
                <a:gd name="T47" fmla="*/ 71 h 98"/>
                <a:gd name="T48" fmla="*/ 155 w 341"/>
                <a:gd name="T49" fmla="*/ 77 h 98"/>
                <a:gd name="T50" fmla="*/ 178 w 341"/>
                <a:gd name="T51" fmla="*/ 82 h 98"/>
                <a:gd name="T52" fmla="*/ 203 w 341"/>
                <a:gd name="T53" fmla="*/ 86 h 98"/>
                <a:gd name="T54" fmla="*/ 226 w 341"/>
                <a:gd name="T55" fmla="*/ 89 h 98"/>
                <a:gd name="T56" fmla="*/ 250 w 341"/>
                <a:gd name="T57" fmla="*/ 92 h 98"/>
                <a:gd name="T58" fmla="*/ 274 w 341"/>
                <a:gd name="T59" fmla="*/ 95 h 98"/>
                <a:gd name="T60" fmla="*/ 297 w 341"/>
                <a:gd name="T61" fmla="*/ 96 h 98"/>
                <a:gd name="T62" fmla="*/ 319 w 341"/>
                <a:gd name="T63" fmla="*/ 97 h 98"/>
                <a:gd name="T64" fmla="*/ 340 w 341"/>
                <a:gd name="T65" fmla="*/ 9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1" h="98">
                  <a:moveTo>
                    <a:pt x="340" y="88"/>
                  </a:moveTo>
                  <a:lnTo>
                    <a:pt x="330" y="88"/>
                  </a:lnTo>
                  <a:lnTo>
                    <a:pt x="319" y="87"/>
                  </a:lnTo>
                  <a:lnTo>
                    <a:pt x="308" y="87"/>
                  </a:lnTo>
                  <a:lnTo>
                    <a:pt x="297" y="87"/>
                  </a:lnTo>
                  <a:lnTo>
                    <a:pt x="285" y="86"/>
                  </a:lnTo>
                  <a:lnTo>
                    <a:pt x="274" y="84"/>
                  </a:lnTo>
                  <a:lnTo>
                    <a:pt x="263" y="84"/>
                  </a:lnTo>
                  <a:lnTo>
                    <a:pt x="251" y="83"/>
                  </a:lnTo>
                  <a:lnTo>
                    <a:pt x="240" y="82"/>
                  </a:lnTo>
                  <a:lnTo>
                    <a:pt x="227" y="80"/>
                  </a:lnTo>
                  <a:lnTo>
                    <a:pt x="215" y="79"/>
                  </a:lnTo>
                  <a:lnTo>
                    <a:pt x="204" y="77"/>
                  </a:lnTo>
                  <a:lnTo>
                    <a:pt x="191" y="75"/>
                  </a:lnTo>
                  <a:lnTo>
                    <a:pt x="179" y="73"/>
                  </a:lnTo>
                  <a:lnTo>
                    <a:pt x="168" y="71"/>
                  </a:lnTo>
                  <a:lnTo>
                    <a:pt x="157" y="69"/>
                  </a:lnTo>
                  <a:lnTo>
                    <a:pt x="144" y="65"/>
                  </a:lnTo>
                  <a:lnTo>
                    <a:pt x="133" y="63"/>
                  </a:lnTo>
                  <a:lnTo>
                    <a:pt x="122" y="60"/>
                  </a:lnTo>
                  <a:lnTo>
                    <a:pt x="111" y="56"/>
                  </a:lnTo>
                  <a:lnTo>
                    <a:pt x="101" y="53"/>
                  </a:lnTo>
                  <a:lnTo>
                    <a:pt x="90" y="50"/>
                  </a:lnTo>
                  <a:lnTo>
                    <a:pt x="80" y="45"/>
                  </a:lnTo>
                  <a:lnTo>
                    <a:pt x="70" y="41"/>
                  </a:lnTo>
                  <a:lnTo>
                    <a:pt x="61" y="37"/>
                  </a:lnTo>
                  <a:lnTo>
                    <a:pt x="52" y="33"/>
                  </a:lnTo>
                  <a:lnTo>
                    <a:pt x="43" y="27"/>
                  </a:lnTo>
                  <a:lnTo>
                    <a:pt x="35" y="23"/>
                  </a:lnTo>
                  <a:lnTo>
                    <a:pt x="27" y="17"/>
                  </a:lnTo>
                  <a:lnTo>
                    <a:pt x="19" y="12"/>
                  </a:lnTo>
                  <a:lnTo>
                    <a:pt x="12" y="6"/>
                  </a:lnTo>
                  <a:lnTo>
                    <a:pt x="7" y="0"/>
                  </a:lnTo>
                  <a:lnTo>
                    <a:pt x="0" y="7"/>
                  </a:lnTo>
                  <a:lnTo>
                    <a:pt x="7" y="13"/>
                  </a:lnTo>
                  <a:lnTo>
                    <a:pt x="14" y="19"/>
                  </a:lnTo>
                  <a:lnTo>
                    <a:pt x="21" y="25"/>
                  </a:lnTo>
                  <a:lnTo>
                    <a:pt x="29" y="31"/>
                  </a:lnTo>
                  <a:lnTo>
                    <a:pt x="38" y="35"/>
                  </a:lnTo>
                  <a:lnTo>
                    <a:pt x="47" y="41"/>
                  </a:lnTo>
                  <a:lnTo>
                    <a:pt x="56" y="45"/>
                  </a:lnTo>
                  <a:lnTo>
                    <a:pt x="66" y="50"/>
                  </a:lnTo>
                  <a:lnTo>
                    <a:pt x="76" y="54"/>
                  </a:lnTo>
                  <a:lnTo>
                    <a:pt x="86" y="58"/>
                  </a:lnTo>
                  <a:lnTo>
                    <a:pt x="97" y="62"/>
                  </a:lnTo>
                  <a:lnTo>
                    <a:pt x="109" y="65"/>
                  </a:lnTo>
                  <a:lnTo>
                    <a:pt x="120" y="69"/>
                  </a:lnTo>
                  <a:lnTo>
                    <a:pt x="131" y="71"/>
                  </a:lnTo>
                  <a:lnTo>
                    <a:pt x="142" y="74"/>
                  </a:lnTo>
                  <a:lnTo>
                    <a:pt x="155" y="77"/>
                  </a:lnTo>
                  <a:lnTo>
                    <a:pt x="166" y="80"/>
                  </a:lnTo>
                  <a:lnTo>
                    <a:pt x="178" y="82"/>
                  </a:lnTo>
                  <a:lnTo>
                    <a:pt x="190" y="84"/>
                  </a:lnTo>
                  <a:lnTo>
                    <a:pt x="203" y="86"/>
                  </a:lnTo>
                  <a:lnTo>
                    <a:pt x="214" y="88"/>
                  </a:lnTo>
                  <a:lnTo>
                    <a:pt x="226" y="89"/>
                  </a:lnTo>
                  <a:lnTo>
                    <a:pt x="238" y="91"/>
                  </a:lnTo>
                  <a:lnTo>
                    <a:pt x="250" y="92"/>
                  </a:lnTo>
                  <a:lnTo>
                    <a:pt x="262" y="93"/>
                  </a:lnTo>
                  <a:lnTo>
                    <a:pt x="274" y="95"/>
                  </a:lnTo>
                  <a:lnTo>
                    <a:pt x="285" y="95"/>
                  </a:lnTo>
                  <a:lnTo>
                    <a:pt x="297" y="96"/>
                  </a:lnTo>
                  <a:lnTo>
                    <a:pt x="308" y="96"/>
                  </a:lnTo>
                  <a:lnTo>
                    <a:pt x="319" y="97"/>
                  </a:lnTo>
                  <a:lnTo>
                    <a:pt x="330" y="97"/>
                  </a:lnTo>
                  <a:lnTo>
                    <a:pt x="340" y="97"/>
                  </a:lnTo>
                  <a:lnTo>
                    <a:pt x="340" y="88"/>
                  </a:lnTo>
                </a:path>
              </a:pathLst>
            </a:custGeom>
            <a:solidFill>
              <a:srgbClr val="87614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7" name="Freeform 129"/>
            <p:cNvSpPr>
              <a:spLocks/>
            </p:cNvSpPr>
            <p:nvPr/>
          </p:nvSpPr>
          <p:spPr bwMode="auto">
            <a:xfrm>
              <a:off x="4481" y="2838"/>
              <a:ext cx="349" cy="100"/>
            </a:xfrm>
            <a:custGeom>
              <a:avLst/>
              <a:gdLst>
                <a:gd name="T0" fmla="*/ 338 w 349"/>
                <a:gd name="T1" fmla="*/ 5 h 100"/>
                <a:gd name="T2" fmla="*/ 327 w 349"/>
                <a:gd name="T3" fmla="*/ 13 h 100"/>
                <a:gd name="T4" fmla="*/ 315 w 349"/>
                <a:gd name="T5" fmla="*/ 21 h 100"/>
                <a:gd name="T6" fmla="*/ 302 w 349"/>
                <a:gd name="T7" fmla="*/ 29 h 100"/>
                <a:gd name="T8" fmla="*/ 288 w 349"/>
                <a:gd name="T9" fmla="*/ 37 h 100"/>
                <a:gd name="T10" fmla="*/ 271 w 349"/>
                <a:gd name="T11" fmla="*/ 45 h 100"/>
                <a:gd name="T12" fmla="*/ 253 w 349"/>
                <a:gd name="T13" fmla="*/ 52 h 100"/>
                <a:gd name="T14" fmla="*/ 234 w 349"/>
                <a:gd name="T15" fmla="*/ 58 h 100"/>
                <a:gd name="T16" fmla="*/ 213 w 349"/>
                <a:gd name="T17" fmla="*/ 65 h 100"/>
                <a:gd name="T18" fmla="*/ 190 w 349"/>
                <a:gd name="T19" fmla="*/ 71 h 100"/>
                <a:gd name="T20" fmla="*/ 166 w 349"/>
                <a:gd name="T21" fmla="*/ 75 h 100"/>
                <a:gd name="T22" fmla="*/ 140 w 349"/>
                <a:gd name="T23" fmla="*/ 80 h 100"/>
                <a:gd name="T24" fmla="*/ 112 w 349"/>
                <a:gd name="T25" fmla="*/ 84 h 100"/>
                <a:gd name="T26" fmla="*/ 82 w 349"/>
                <a:gd name="T27" fmla="*/ 86 h 100"/>
                <a:gd name="T28" fmla="*/ 50 w 349"/>
                <a:gd name="T29" fmla="*/ 89 h 100"/>
                <a:gd name="T30" fmla="*/ 17 w 349"/>
                <a:gd name="T31" fmla="*/ 90 h 100"/>
                <a:gd name="T32" fmla="*/ 0 w 349"/>
                <a:gd name="T33" fmla="*/ 99 h 100"/>
                <a:gd name="T34" fmla="*/ 35 w 349"/>
                <a:gd name="T35" fmla="*/ 98 h 100"/>
                <a:gd name="T36" fmla="*/ 67 w 349"/>
                <a:gd name="T37" fmla="*/ 97 h 100"/>
                <a:gd name="T38" fmla="*/ 97 w 349"/>
                <a:gd name="T39" fmla="*/ 94 h 100"/>
                <a:gd name="T40" fmla="*/ 127 w 349"/>
                <a:gd name="T41" fmla="*/ 91 h 100"/>
                <a:gd name="T42" fmla="*/ 154 w 349"/>
                <a:gd name="T43" fmla="*/ 86 h 100"/>
                <a:gd name="T44" fmla="*/ 180 w 349"/>
                <a:gd name="T45" fmla="*/ 82 h 100"/>
                <a:gd name="T46" fmla="*/ 204 w 349"/>
                <a:gd name="T47" fmla="*/ 76 h 100"/>
                <a:gd name="T48" fmla="*/ 226 w 349"/>
                <a:gd name="T49" fmla="*/ 71 h 100"/>
                <a:gd name="T50" fmla="*/ 246 w 349"/>
                <a:gd name="T51" fmla="*/ 64 h 100"/>
                <a:gd name="T52" fmla="*/ 265 w 349"/>
                <a:gd name="T53" fmla="*/ 57 h 100"/>
                <a:gd name="T54" fmla="*/ 283 w 349"/>
                <a:gd name="T55" fmla="*/ 49 h 100"/>
                <a:gd name="T56" fmla="*/ 299 w 349"/>
                <a:gd name="T57" fmla="*/ 42 h 100"/>
                <a:gd name="T58" fmla="*/ 313 w 349"/>
                <a:gd name="T59" fmla="*/ 34 h 100"/>
                <a:gd name="T60" fmla="*/ 327 w 349"/>
                <a:gd name="T61" fmla="*/ 25 h 100"/>
                <a:gd name="T62" fmla="*/ 338 w 349"/>
                <a:gd name="T63" fmla="*/ 16 h 100"/>
                <a:gd name="T64" fmla="*/ 348 w 349"/>
                <a:gd name="T65" fmla="*/ 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9" h="100">
                  <a:moveTo>
                    <a:pt x="342" y="0"/>
                  </a:moveTo>
                  <a:lnTo>
                    <a:pt x="338" y="5"/>
                  </a:lnTo>
                  <a:lnTo>
                    <a:pt x="332" y="9"/>
                  </a:lnTo>
                  <a:lnTo>
                    <a:pt x="327" y="13"/>
                  </a:lnTo>
                  <a:lnTo>
                    <a:pt x="321" y="17"/>
                  </a:lnTo>
                  <a:lnTo>
                    <a:pt x="315" y="21"/>
                  </a:lnTo>
                  <a:lnTo>
                    <a:pt x="309" y="26"/>
                  </a:lnTo>
                  <a:lnTo>
                    <a:pt x="302" y="29"/>
                  </a:lnTo>
                  <a:lnTo>
                    <a:pt x="295" y="34"/>
                  </a:lnTo>
                  <a:lnTo>
                    <a:pt x="288" y="37"/>
                  </a:lnTo>
                  <a:lnTo>
                    <a:pt x="280" y="42"/>
                  </a:lnTo>
                  <a:lnTo>
                    <a:pt x="271" y="45"/>
                  </a:lnTo>
                  <a:lnTo>
                    <a:pt x="262" y="48"/>
                  </a:lnTo>
                  <a:lnTo>
                    <a:pt x="253" y="52"/>
                  </a:lnTo>
                  <a:lnTo>
                    <a:pt x="244" y="56"/>
                  </a:lnTo>
                  <a:lnTo>
                    <a:pt x="234" y="58"/>
                  </a:lnTo>
                  <a:lnTo>
                    <a:pt x="224" y="62"/>
                  </a:lnTo>
                  <a:lnTo>
                    <a:pt x="213" y="65"/>
                  </a:lnTo>
                  <a:lnTo>
                    <a:pt x="201" y="69"/>
                  </a:lnTo>
                  <a:lnTo>
                    <a:pt x="190" y="71"/>
                  </a:lnTo>
                  <a:lnTo>
                    <a:pt x="178" y="73"/>
                  </a:lnTo>
                  <a:lnTo>
                    <a:pt x="166" y="75"/>
                  </a:lnTo>
                  <a:lnTo>
                    <a:pt x="152" y="79"/>
                  </a:lnTo>
                  <a:lnTo>
                    <a:pt x="140" y="80"/>
                  </a:lnTo>
                  <a:lnTo>
                    <a:pt x="125" y="82"/>
                  </a:lnTo>
                  <a:lnTo>
                    <a:pt x="112" y="84"/>
                  </a:lnTo>
                  <a:lnTo>
                    <a:pt x="97" y="85"/>
                  </a:lnTo>
                  <a:lnTo>
                    <a:pt x="82" y="86"/>
                  </a:lnTo>
                  <a:lnTo>
                    <a:pt x="66" y="88"/>
                  </a:lnTo>
                  <a:lnTo>
                    <a:pt x="50" y="89"/>
                  </a:lnTo>
                  <a:lnTo>
                    <a:pt x="34" y="89"/>
                  </a:lnTo>
                  <a:lnTo>
                    <a:pt x="17" y="90"/>
                  </a:lnTo>
                  <a:lnTo>
                    <a:pt x="0" y="90"/>
                  </a:lnTo>
                  <a:lnTo>
                    <a:pt x="0" y="99"/>
                  </a:lnTo>
                  <a:lnTo>
                    <a:pt x="17" y="99"/>
                  </a:lnTo>
                  <a:lnTo>
                    <a:pt x="35" y="98"/>
                  </a:lnTo>
                  <a:lnTo>
                    <a:pt x="50" y="98"/>
                  </a:lnTo>
                  <a:lnTo>
                    <a:pt x="67" y="97"/>
                  </a:lnTo>
                  <a:lnTo>
                    <a:pt x="83" y="95"/>
                  </a:lnTo>
                  <a:lnTo>
                    <a:pt x="97" y="94"/>
                  </a:lnTo>
                  <a:lnTo>
                    <a:pt x="113" y="93"/>
                  </a:lnTo>
                  <a:lnTo>
                    <a:pt x="127" y="91"/>
                  </a:lnTo>
                  <a:lnTo>
                    <a:pt x="141" y="89"/>
                  </a:lnTo>
                  <a:lnTo>
                    <a:pt x="154" y="86"/>
                  </a:lnTo>
                  <a:lnTo>
                    <a:pt x="167" y="84"/>
                  </a:lnTo>
                  <a:lnTo>
                    <a:pt x="180" y="82"/>
                  </a:lnTo>
                  <a:lnTo>
                    <a:pt x="192" y="80"/>
                  </a:lnTo>
                  <a:lnTo>
                    <a:pt x="204" y="76"/>
                  </a:lnTo>
                  <a:lnTo>
                    <a:pt x="215" y="74"/>
                  </a:lnTo>
                  <a:lnTo>
                    <a:pt x="226" y="71"/>
                  </a:lnTo>
                  <a:lnTo>
                    <a:pt x="236" y="67"/>
                  </a:lnTo>
                  <a:lnTo>
                    <a:pt x="246" y="64"/>
                  </a:lnTo>
                  <a:lnTo>
                    <a:pt x="256" y="61"/>
                  </a:lnTo>
                  <a:lnTo>
                    <a:pt x="265" y="57"/>
                  </a:lnTo>
                  <a:lnTo>
                    <a:pt x="274" y="53"/>
                  </a:lnTo>
                  <a:lnTo>
                    <a:pt x="283" y="49"/>
                  </a:lnTo>
                  <a:lnTo>
                    <a:pt x="291" y="46"/>
                  </a:lnTo>
                  <a:lnTo>
                    <a:pt x="299" y="42"/>
                  </a:lnTo>
                  <a:lnTo>
                    <a:pt x="307" y="37"/>
                  </a:lnTo>
                  <a:lnTo>
                    <a:pt x="313" y="34"/>
                  </a:lnTo>
                  <a:lnTo>
                    <a:pt x="320" y="29"/>
                  </a:lnTo>
                  <a:lnTo>
                    <a:pt x="327" y="25"/>
                  </a:lnTo>
                  <a:lnTo>
                    <a:pt x="332" y="20"/>
                  </a:lnTo>
                  <a:lnTo>
                    <a:pt x="338" y="16"/>
                  </a:lnTo>
                  <a:lnTo>
                    <a:pt x="343" y="11"/>
                  </a:lnTo>
                  <a:lnTo>
                    <a:pt x="348" y="7"/>
                  </a:lnTo>
                  <a:lnTo>
                    <a:pt x="342" y="0"/>
                  </a:lnTo>
                </a:path>
              </a:pathLst>
            </a:custGeom>
            <a:solidFill>
              <a:srgbClr val="87614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8" name="Freeform 130"/>
            <p:cNvSpPr>
              <a:spLocks/>
            </p:cNvSpPr>
            <p:nvPr/>
          </p:nvSpPr>
          <p:spPr bwMode="auto">
            <a:xfrm>
              <a:off x="4823" y="2837"/>
              <a:ext cx="17" cy="17"/>
            </a:xfrm>
            <a:custGeom>
              <a:avLst/>
              <a:gdLst>
                <a:gd name="T0" fmla="*/ 12 w 17"/>
                <a:gd name="T1" fmla="*/ 16 h 17"/>
                <a:gd name="T2" fmla="*/ 14 w 17"/>
                <a:gd name="T3" fmla="*/ 16 h 17"/>
                <a:gd name="T4" fmla="*/ 14 w 17"/>
                <a:gd name="T5" fmla="*/ 14 h 17"/>
                <a:gd name="T6" fmla="*/ 14 w 17"/>
                <a:gd name="T7" fmla="*/ 12 h 17"/>
                <a:gd name="T8" fmla="*/ 16 w 17"/>
                <a:gd name="T9" fmla="*/ 12 h 17"/>
                <a:gd name="T10" fmla="*/ 16 w 17"/>
                <a:gd name="T11" fmla="*/ 10 h 17"/>
                <a:gd name="T12" fmla="*/ 16 w 17"/>
                <a:gd name="T13" fmla="*/ 6 h 17"/>
                <a:gd name="T14" fmla="*/ 14 w 17"/>
                <a:gd name="T15" fmla="*/ 4 h 17"/>
                <a:gd name="T16" fmla="*/ 14 w 17"/>
                <a:gd name="T17" fmla="*/ 2 h 17"/>
                <a:gd name="T18" fmla="*/ 12 w 17"/>
                <a:gd name="T19" fmla="*/ 2 h 17"/>
                <a:gd name="T20" fmla="*/ 12 w 17"/>
                <a:gd name="T21" fmla="*/ 0 h 17"/>
                <a:gd name="T22" fmla="*/ 10 w 17"/>
                <a:gd name="T23" fmla="*/ 0 h 17"/>
                <a:gd name="T24" fmla="*/ 8 w 17"/>
                <a:gd name="T25" fmla="*/ 0 h 17"/>
                <a:gd name="T26" fmla="*/ 6 w 17"/>
                <a:gd name="T27" fmla="*/ 0 h 17"/>
                <a:gd name="T28" fmla="*/ 2 w 17"/>
                <a:gd name="T29" fmla="*/ 0 h 17"/>
                <a:gd name="T30" fmla="*/ 0 w 17"/>
                <a:gd name="T31" fmla="*/ 2 h 17"/>
                <a:gd name="T32" fmla="*/ 12 w 17"/>
                <a:gd name="T33"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12" y="16"/>
                  </a:moveTo>
                  <a:lnTo>
                    <a:pt x="14" y="16"/>
                  </a:lnTo>
                  <a:lnTo>
                    <a:pt x="14" y="14"/>
                  </a:lnTo>
                  <a:lnTo>
                    <a:pt x="14" y="12"/>
                  </a:lnTo>
                  <a:lnTo>
                    <a:pt x="16" y="12"/>
                  </a:lnTo>
                  <a:lnTo>
                    <a:pt x="16" y="10"/>
                  </a:lnTo>
                  <a:lnTo>
                    <a:pt x="16" y="6"/>
                  </a:lnTo>
                  <a:lnTo>
                    <a:pt x="14" y="4"/>
                  </a:lnTo>
                  <a:lnTo>
                    <a:pt x="14" y="2"/>
                  </a:lnTo>
                  <a:lnTo>
                    <a:pt x="12" y="2"/>
                  </a:lnTo>
                  <a:lnTo>
                    <a:pt x="12" y="0"/>
                  </a:lnTo>
                  <a:lnTo>
                    <a:pt x="10" y="0"/>
                  </a:lnTo>
                  <a:lnTo>
                    <a:pt x="8" y="0"/>
                  </a:lnTo>
                  <a:lnTo>
                    <a:pt x="6" y="0"/>
                  </a:lnTo>
                  <a:lnTo>
                    <a:pt x="2" y="0"/>
                  </a:lnTo>
                  <a:lnTo>
                    <a:pt x="0" y="2"/>
                  </a:lnTo>
                  <a:lnTo>
                    <a:pt x="12" y="16"/>
                  </a:lnTo>
                </a:path>
              </a:pathLst>
            </a:custGeom>
            <a:solidFill>
              <a:srgbClr val="87614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9" name="Freeform 131"/>
            <p:cNvSpPr>
              <a:spLocks/>
            </p:cNvSpPr>
            <p:nvPr/>
          </p:nvSpPr>
          <p:spPr bwMode="auto">
            <a:xfrm>
              <a:off x="4138" y="2840"/>
              <a:ext cx="17" cy="17"/>
            </a:xfrm>
            <a:custGeom>
              <a:avLst/>
              <a:gdLst>
                <a:gd name="T0" fmla="*/ 16 w 17"/>
                <a:gd name="T1" fmla="*/ 4 h 17"/>
                <a:gd name="T2" fmla="*/ 14 w 17"/>
                <a:gd name="T3" fmla="*/ 4 h 17"/>
                <a:gd name="T4" fmla="*/ 10 w 17"/>
                <a:gd name="T5" fmla="*/ 0 h 17"/>
                <a:gd name="T6" fmla="*/ 8 w 17"/>
                <a:gd name="T7" fmla="*/ 0 h 17"/>
                <a:gd name="T8" fmla="*/ 6 w 17"/>
                <a:gd name="T9" fmla="*/ 0 h 17"/>
                <a:gd name="T10" fmla="*/ 4 w 17"/>
                <a:gd name="T11" fmla="*/ 4 h 17"/>
                <a:gd name="T12" fmla="*/ 2 w 17"/>
                <a:gd name="T13" fmla="*/ 4 h 17"/>
                <a:gd name="T14" fmla="*/ 2 w 17"/>
                <a:gd name="T15" fmla="*/ 6 h 17"/>
                <a:gd name="T16" fmla="*/ 0 w 17"/>
                <a:gd name="T17" fmla="*/ 6 h 17"/>
                <a:gd name="T18" fmla="*/ 0 w 17"/>
                <a:gd name="T19" fmla="*/ 8 h 17"/>
                <a:gd name="T20" fmla="*/ 0 w 17"/>
                <a:gd name="T21" fmla="*/ 10 h 17"/>
                <a:gd name="T22" fmla="*/ 0 w 17"/>
                <a:gd name="T23" fmla="*/ 12 h 17"/>
                <a:gd name="T24" fmla="*/ 0 w 17"/>
                <a:gd name="T25" fmla="*/ 14 h 17"/>
                <a:gd name="T26" fmla="*/ 2 w 17"/>
                <a:gd name="T27" fmla="*/ 16 h 17"/>
                <a:gd name="T28" fmla="*/ 16 w 17"/>
                <a:gd name="T2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7">
                  <a:moveTo>
                    <a:pt x="16" y="4"/>
                  </a:moveTo>
                  <a:lnTo>
                    <a:pt x="14" y="4"/>
                  </a:lnTo>
                  <a:lnTo>
                    <a:pt x="10" y="0"/>
                  </a:lnTo>
                  <a:lnTo>
                    <a:pt x="8" y="0"/>
                  </a:lnTo>
                  <a:lnTo>
                    <a:pt x="6" y="0"/>
                  </a:lnTo>
                  <a:lnTo>
                    <a:pt x="4" y="4"/>
                  </a:lnTo>
                  <a:lnTo>
                    <a:pt x="2" y="4"/>
                  </a:lnTo>
                  <a:lnTo>
                    <a:pt x="2" y="6"/>
                  </a:lnTo>
                  <a:lnTo>
                    <a:pt x="0" y="6"/>
                  </a:lnTo>
                  <a:lnTo>
                    <a:pt x="0" y="8"/>
                  </a:lnTo>
                  <a:lnTo>
                    <a:pt x="0" y="10"/>
                  </a:lnTo>
                  <a:lnTo>
                    <a:pt x="0" y="12"/>
                  </a:lnTo>
                  <a:lnTo>
                    <a:pt x="0" y="14"/>
                  </a:lnTo>
                  <a:lnTo>
                    <a:pt x="2" y="16"/>
                  </a:lnTo>
                  <a:lnTo>
                    <a:pt x="16" y="4"/>
                  </a:lnTo>
                </a:path>
              </a:pathLst>
            </a:custGeom>
            <a:solidFill>
              <a:srgbClr val="7F594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0" name="Freeform 132"/>
            <p:cNvSpPr>
              <a:spLocks/>
            </p:cNvSpPr>
            <p:nvPr/>
          </p:nvSpPr>
          <p:spPr bwMode="auto">
            <a:xfrm>
              <a:off x="4139" y="2842"/>
              <a:ext cx="342" cy="97"/>
            </a:xfrm>
            <a:custGeom>
              <a:avLst/>
              <a:gdLst>
                <a:gd name="T0" fmla="*/ 331 w 342"/>
                <a:gd name="T1" fmla="*/ 87 h 97"/>
                <a:gd name="T2" fmla="*/ 309 w 342"/>
                <a:gd name="T3" fmla="*/ 87 h 97"/>
                <a:gd name="T4" fmla="*/ 285 w 342"/>
                <a:gd name="T5" fmla="*/ 86 h 97"/>
                <a:gd name="T6" fmla="*/ 262 w 342"/>
                <a:gd name="T7" fmla="*/ 84 h 97"/>
                <a:gd name="T8" fmla="*/ 238 w 342"/>
                <a:gd name="T9" fmla="*/ 81 h 97"/>
                <a:gd name="T10" fmla="*/ 214 w 342"/>
                <a:gd name="T11" fmla="*/ 78 h 97"/>
                <a:gd name="T12" fmla="*/ 190 w 342"/>
                <a:gd name="T13" fmla="*/ 75 h 97"/>
                <a:gd name="T14" fmla="*/ 167 w 342"/>
                <a:gd name="T15" fmla="*/ 70 h 97"/>
                <a:gd name="T16" fmla="*/ 143 w 342"/>
                <a:gd name="T17" fmla="*/ 66 h 97"/>
                <a:gd name="T18" fmla="*/ 121 w 342"/>
                <a:gd name="T19" fmla="*/ 59 h 97"/>
                <a:gd name="T20" fmla="*/ 99 w 342"/>
                <a:gd name="T21" fmla="*/ 52 h 97"/>
                <a:gd name="T22" fmla="*/ 78 w 342"/>
                <a:gd name="T23" fmla="*/ 45 h 97"/>
                <a:gd name="T24" fmla="*/ 59 w 342"/>
                <a:gd name="T25" fmla="*/ 37 h 97"/>
                <a:gd name="T26" fmla="*/ 42 w 342"/>
                <a:gd name="T27" fmla="*/ 28 h 97"/>
                <a:gd name="T28" fmla="*/ 27 w 342"/>
                <a:gd name="T29" fmla="*/ 17 h 97"/>
                <a:gd name="T30" fmla="*/ 12 w 342"/>
                <a:gd name="T31" fmla="*/ 6 h 97"/>
                <a:gd name="T32" fmla="*/ 0 w 342"/>
                <a:gd name="T33" fmla="*/ 6 h 97"/>
                <a:gd name="T34" fmla="*/ 13 w 342"/>
                <a:gd name="T35" fmla="*/ 19 h 97"/>
                <a:gd name="T36" fmla="*/ 29 w 342"/>
                <a:gd name="T37" fmla="*/ 30 h 97"/>
                <a:gd name="T38" fmla="*/ 47 w 342"/>
                <a:gd name="T39" fmla="*/ 40 h 97"/>
                <a:gd name="T40" fmla="*/ 65 w 342"/>
                <a:gd name="T41" fmla="*/ 49 h 97"/>
                <a:gd name="T42" fmla="*/ 86 w 342"/>
                <a:gd name="T43" fmla="*/ 58 h 97"/>
                <a:gd name="T44" fmla="*/ 107 w 342"/>
                <a:gd name="T45" fmla="*/ 65 h 97"/>
                <a:gd name="T46" fmla="*/ 130 w 342"/>
                <a:gd name="T47" fmla="*/ 71 h 97"/>
                <a:gd name="T48" fmla="*/ 153 w 342"/>
                <a:gd name="T49" fmla="*/ 77 h 97"/>
                <a:gd name="T50" fmla="*/ 177 w 342"/>
                <a:gd name="T51" fmla="*/ 81 h 97"/>
                <a:gd name="T52" fmla="*/ 201 w 342"/>
                <a:gd name="T53" fmla="*/ 86 h 97"/>
                <a:gd name="T54" fmla="*/ 225 w 342"/>
                <a:gd name="T55" fmla="*/ 89 h 97"/>
                <a:gd name="T56" fmla="*/ 249 w 342"/>
                <a:gd name="T57" fmla="*/ 91 h 97"/>
                <a:gd name="T58" fmla="*/ 273 w 342"/>
                <a:gd name="T59" fmla="*/ 94 h 97"/>
                <a:gd name="T60" fmla="*/ 296 w 342"/>
                <a:gd name="T61" fmla="*/ 95 h 97"/>
                <a:gd name="T62" fmla="*/ 320 w 342"/>
                <a:gd name="T63" fmla="*/ 96 h 97"/>
                <a:gd name="T64" fmla="*/ 341 w 342"/>
                <a:gd name="T65" fmla="*/ 9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2" h="97">
                  <a:moveTo>
                    <a:pt x="341" y="87"/>
                  </a:moveTo>
                  <a:lnTo>
                    <a:pt x="331" y="87"/>
                  </a:lnTo>
                  <a:lnTo>
                    <a:pt x="320" y="87"/>
                  </a:lnTo>
                  <a:lnTo>
                    <a:pt x="309" y="87"/>
                  </a:lnTo>
                  <a:lnTo>
                    <a:pt x="297" y="86"/>
                  </a:lnTo>
                  <a:lnTo>
                    <a:pt x="285" y="86"/>
                  </a:lnTo>
                  <a:lnTo>
                    <a:pt x="274" y="85"/>
                  </a:lnTo>
                  <a:lnTo>
                    <a:pt x="262" y="84"/>
                  </a:lnTo>
                  <a:lnTo>
                    <a:pt x="250" y="82"/>
                  </a:lnTo>
                  <a:lnTo>
                    <a:pt x="238" y="81"/>
                  </a:lnTo>
                  <a:lnTo>
                    <a:pt x="226" y="80"/>
                  </a:lnTo>
                  <a:lnTo>
                    <a:pt x="214" y="78"/>
                  </a:lnTo>
                  <a:lnTo>
                    <a:pt x="202" y="77"/>
                  </a:lnTo>
                  <a:lnTo>
                    <a:pt x="190" y="75"/>
                  </a:lnTo>
                  <a:lnTo>
                    <a:pt x="178" y="72"/>
                  </a:lnTo>
                  <a:lnTo>
                    <a:pt x="167" y="70"/>
                  </a:lnTo>
                  <a:lnTo>
                    <a:pt x="154" y="68"/>
                  </a:lnTo>
                  <a:lnTo>
                    <a:pt x="143" y="66"/>
                  </a:lnTo>
                  <a:lnTo>
                    <a:pt x="132" y="62"/>
                  </a:lnTo>
                  <a:lnTo>
                    <a:pt x="121" y="59"/>
                  </a:lnTo>
                  <a:lnTo>
                    <a:pt x="110" y="56"/>
                  </a:lnTo>
                  <a:lnTo>
                    <a:pt x="99" y="52"/>
                  </a:lnTo>
                  <a:lnTo>
                    <a:pt x="88" y="49"/>
                  </a:lnTo>
                  <a:lnTo>
                    <a:pt x="78" y="45"/>
                  </a:lnTo>
                  <a:lnTo>
                    <a:pt x="69" y="41"/>
                  </a:lnTo>
                  <a:lnTo>
                    <a:pt x="59" y="37"/>
                  </a:lnTo>
                  <a:lnTo>
                    <a:pt x="50" y="32"/>
                  </a:lnTo>
                  <a:lnTo>
                    <a:pt x="42" y="28"/>
                  </a:lnTo>
                  <a:lnTo>
                    <a:pt x="34" y="22"/>
                  </a:lnTo>
                  <a:lnTo>
                    <a:pt x="27" y="17"/>
                  </a:lnTo>
                  <a:lnTo>
                    <a:pt x="19" y="12"/>
                  </a:lnTo>
                  <a:lnTo>
                    <a:pt x="12" y="6"/>
                  </a:lnTo>
                  <a:lnTo>
                    <a:pt x="7" y="0"/>
                  </a:lnTo>
                  <a:lnTo>
                    <a:pt x="0" y="6"/>
                  </a:lnTo>
                  <a:lnTo>
                    <a:pt x="7" y="13"/>
                  </a:lnTo>
                  <a:lnTo>
                    <a:pt x="13" y="19"/>
                  </a:lnTo>
                  <a:lnTo>
                    <a:pt x="21" y="24"/>
                  </a:lnTo>
                  <a:lnTo>
                    <a:pt x="29" y="30"/>
                  </a:lnTo>
                  <a:lnTo>
                    <a:pt x="38" y="35"/>
                  </a:lnTo>
                  <a:lnTo>
                    <a:pt x="47" y="40"/>
                  </a:lnTo>
                  <a:lnTo>
                    <a:pt x="56" y="44"/>
                  </a:lnTo>
                  <a:lnTo>
                    <a:pt x="65" y="49"/>
                  </a:lnTo>
                  <a:lnTo>
                    <a:pt x="75" y="53"/>
                  </a:lnTo>
                  <a:lnTo>
                    <a:pt x="86" y="58"/>
                  </a:lnTo>
                  <a:lnTo>
                    <a:pt x="96" y="61"/>
                  </a:lnTo>
                  <a:lnTo>
                    <a:pt x="107" y="65"/>
                  </a:lnTo>
                  <a:lnTo>
                    <a:pt x="118" y="68"/>
                  </a:lnTo>
                  <a:lnTo>
                    <a:pt x="130" y="71"/>
                  </a:lnTo>
                  <a:lnTo>
                    <a:pt x="141" y="75"/>
                  </a:lnTo>
                  <a:lnTo>
                    <a:pt x="153" y="77"/>
                  </a:lnTo>
                  <a:lnTo>
                    <a:pt x="164" y="79"/>
                  </a:lnTo>
                  <a:lnTo>
                    <a:pt x="177" y="81"/>
                  </a:lnTo>
                  <a:lnTo>
                    <a:pt x="189" y="84"/>
                  </a:lnTo>
                  <a:lnTo>
                    <a:pt x="201" y="86"/>
                  </a:lnTo>
                  <a:lnTo>
                    <a:pt x="212" y="87"/>
                  </a:lnTo>
                  <a:lnTo>
                    <a:pt x="225" y="89"/>
                  </a:lnTo>
                  <a:lnTo>
                    <a:pt x="237" y="90"/>
                  </a:lnTo>
                  <a:lnTo>
                    <a:pt x="249" y="91"/>
                  </a:lnTo>
                  <a:lnTo>
                    <a:pt x="262" y="93"/>
                  </a:lnTo>
                  <a:lnTo>
                    <a:pt x="273" y="94"/>
                  </a:lnTo>
                  <a:lnTo>
                    <a:pt x="285" y="95"/>
                  </a:lnTo>
                  <a:lnTo>
                    <a:pt x="296" y="95"/>
                  </a:lnTo>
                  <a:lnTo>
                    <a:pt x="309" y="96"/>
                  </a:lnTo>
                  <a:lnTo>
                    <a:pt x="320" y="96"/>
                  </a:lnTo>
                  <a:lnTo>
                    <a:pt x="331" y="96"/>
                  </a:lnTo>
                  <a:lnTo>
                    <a:pt x="341" y="96"/>
                  </a:lnTo>
                  <a:lnTo>
                    <a:pt x="341" y="87"/>
                  </a:lnTo>
                </a:path>
              </a:pathLst>
            </a:custGeom>
            <a:solidFill>
              <a:srgbClr val="7F594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1" name="Freeform 133"/>
            <p:cNvSpPr>
              <a:spLocks/>
            </p:cNvSpPr>
            <p:nvPr/>
          </p:nvSpPr>
          <p:spPr bwMode="auto">
            <a:xfrm>
              <a:off x="4480" y="2839"/>
              <a:ext cx="352" cy="100"/>
            </a:xfrm>
            <a:custGeom>
              <a:avLst/>
              <a:gdLst>
                <a:gd name="T0" fmla="*/ 340 w 352"/>
                <a:gd name="T1" fmla="*/ 5 h 100"/>
                <a:gd name="T2" fmla="*/ 329 w 352"/>
                <a:gd name="T3" fmla="*/ 14 h 100"/>
                <a:gd name="T4" fmla="*/ 318 w 352"/>
                <a:gd name="T5" fmla="*/ 22 h 100"/>
                <a:gd name="T6" fmla="*/ 304 w 352"/>
                <a:gd name="T7" fmla="*/ 31 h 100"/>
                <a:gd name="T8" fmla="*/ 289 w 352"/>
                <a:gd name="T9" fmla="*/ 38 h 100"/>
                <a:gd name="T10" fmla="*/ 272 w 352"/>
                <a:gd name="T11" fmla="*/ 46 h 100"/>
                <a:gd name="T12" fmla="*/ 254 w 352"/>
                <a:gd name="T13" fmla="*/ 53 h 100"/>
                <a:gd name="T14" fmla="*/ 235 w 352"/>
                <a:gd name="T15" fmla="*/ 60 h 100"/>
                <a:gd name="T16" fmla="*/ 214 w 352"/>
                <a:gd name="T17" fmla="*/ 66 h 100"/>
                <a:gd name="T18" fmla="*/ 190 w 352"/>
                <a:gd name="T19" fmla="*/ 72 h 100"/>
                <a:gd name="T20" fmla="*/ 166 w 352"/>
                <a:gd name="T21" fmla="*/ 76 h 100"/>
                <a:gd name="T22" fmla="*/ 140 w 352"/>
                <a:gd name="T23" fmla="*/ 81 h 100"/>
                <a:gd name="T24" fmla="*/ 112 w 352"/>
                <a:gd name="T25" fmla="*/ 84 h 100"/>
                <a:gd name="T26" fmla="*/ 82 w 352"/>
                <a:gd name="T27" fmla="*/ 88 h 100"/>
                <a:gd name="T28" fmla="*/ 50 w 352"/>
                <a:gd name="T29" fmla="*/ 89 h 100"/>
                <a:gd name="T30" fmla="*/ 18 w 352"/>
                <a:gd name="T31" fmla="*/ 90 h 100"/>
                <a:gd name="T32" fmla="*/ 0 w 352"/>
                <a:gd name="T33" fmla="*/ 99 h 100"/>
                <a:gd name="T34" fmla="*/ 35 w 352"/>
                <a:gd name="T35" fmla="*/ 99 h 100"/>
                <a:gd name="T36" fmla="*/ 67 w 352"/>
                <a:gd name="T37" fmla="*/ 98 h 100"/>
                <a:gd name="T38" fmla="*/ 97 w 352"/>
                <a:gd name="T39" fmla="*/ 96 h 100"/>
                <a:gd name="T40" fmla="*/ 126 w 352"/>
                <a:gd name="T41" fmla="*/ 92 h 100"/>
                <a:gd name="T42" fmla="*/ 154 w 352"/>
                <a:gd name="T43" fmla="*/ 88 h 100"/>
                <a:gd name="T44" fmla="*/ 180 w 352"/>
                <a:gd name="T45" fmla="*/ 83 h 100"/>
                <a:gd name="T46" fmla="*/ 204 w 352"/>
                <a:gd name="T47" fmla="*/ 78 h 100"/>
                <a:gd name="T48" fmla="*/ 227 w 352"/>
                <a:gd name="T49" fmla="*/ 72 h 100"/>
                <a:gd name="T50" fmla="*/ 247 w 352"/>
                <a:gd name="T51" fmla="*/ 65 h 100"/>
                <a:gd name="T52" fmla="*/ 266 w 352"/>
                <a:gd name="T53" fmla="*/ 59 h 100"/>
                <a:gd name="T54" fmla="*/ 284 w 352"/>
                <a:gd name="T55" fmla="*/ 51 h 100"/>
                <a:gd name="T56" fmla="*/ 301 w 352"/>
                <a:gd name="T57" fmla="*/ 43 h 100"/>
                <a:gd name="T58" fmla="*/ 315 w 352"/>
                <a:gd name="T59" fmla="*/ 34 h 100"/>
                <a:gd name="T60" fmla="*/ 329 w 352"/>
                <a:gd name="T61" fmla="*/ 25 h 100"/>
                <a:gd name="T62" fmla="*/ 341 w 352"/>
                <a:gd name="T63" fmla="*/ 16 h 100"/>
                <a:gd name="T64" fmla="*/ 351 w 352"/>
                <a:gd name="T65" fmla="*/ 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2" h="100">
                  <a:moveTo>
                    <a:pt x="344" y="0"/>
                  </a:moveTo>
                  <a:lnTo>
                    <a:pt x="340" y="5"/>
                  </a:lnTo>
                  <a:lnTo>
                    <a:pt x="334" y="9"/>
                  </a:lnTo>
                  <a:lnTo>
                    <a:pt x="329" y="14"/>
                  </a:lnTo>
                  <a:lnTo>
                    <a:pt x="323" y="18"/>
                  </a:lnTo>
                  <a:lnTo>
                    <a:pt x="318" y="22"/>
                  </a:lnTo>
                  <a:lnTo>
                    <a:pt x="311" y="26"/>
                  </a:lnTo>
                  <a:lnTo>
                    <a:pt x="304" y="31"/>
                  </a:lnTo>
                  <a:lnTo>
                    <a:pt x="296" y="35"/>
                  </a:lnTo>
                  <a:lnTo>
                    <a:pt x="289" y="38"/>
                  </a:lnTo>
                  <a:lnTo>
                    <a:pt x="281" y="43"/>
                  </a:lnTo>
                  <a:lnTo>
                    <a:pt x="272" y="46"/>
                  </a:lnTo>
                  <a:lnTo>
                    <a:pt x="263" y="50"/>
                  </a:lnTo>
                  <a:lnTo>
                    <a:pt x="254" y="53"/>
                  </a:lnTo>
                  <a:lnTo>
                    <a:pt x="245" y="56"/>
                  </a:lnTo>
                  <a:lnTo>
                    <a:pt x="235" y="60"/>
                  </a:lnTo>
                  <a:lnTo>
                    <a:pt x="224" y="63"/>
                  </a:lnTo>
                  <a:lnTo>
                    <a:pt x="214" y="66"/>
                  </a:lnTo>
                  <a:lnTo>
                    <a:pt x="202" y="69"/>
                  </a:lnTo>
                  <a:lnTo>
                    <a:pt x="190" y="72"/>
                  </a:lnTo>
                  <a:lnTo>
                    <a:pt x="178" y="74"/>
                  </a:lnTo>
                  <a:lnTo>
                    <a:pt x="166" y="76"/>
                  </a:lnTo>
                  <a:lnTo>
                    <a:pt x="153" y="79"/>
                  </a:lnTo>
                  <a:lnTo>
                    <a:pt x="140" y="81"/>
                  </a:lnTo>
                  <a:lnTo>
                    <a:pt x="125" y="83"/>
                  </a:lnTo>
                  <a:lnTo>
                    <a:pt x="112" y="84"/>
                  </a:lnTo>
                  <a:lnTo>
                    <a:pt x="97" y="85"/>
                  </a:lnTo>
                  <a:lnTo>
                    <a:pt x="82" y="88"/>
                  </a:lnTo>
                  <a:lnTo>
                    <a:pt x="66" y="89"/>
                  </a:lnTo>
                  <a:lnTo>
                    <a:pt x="50" y="89"/>
                  </a:lnTo>
                  <a:lnTo>
                    <a:pt x="35" y="90"/>
                  </a:lnTo>
                  <a:lnTo>
                    <a:pt x="18" y="90"/>
                  </a:lnTo>
                  <a:lnTo>
                    <a:pt x="0" y="90"/>
                  </a:lnTo>
                  <a:lnTo>
                    <a:pt x="0" y="99"/>
                  </a:lnTo>
                  <a:lnTo>
                    <a:pt x="18" y="99"/>
                  </a:lnTo>
                  <a:lnTo>
                    <a:pt x="35" y="99"/>
                  </a:lnTo>
                  <a:lnTo>
                    <a:pt x="51" y="98"/>
                  </a:lnTo>
                  <a:lnTo>
                    <a:pt x="67" y="98"/>
                  </a:lnTo>
                  <a:lnTo>
                    <a:pt x="83" y="97"/>
                  </a:lnTo>
                  <a:lnTo>
                    <a:pt x="97" y="96"/>
                  </a:lnTo>
                  <a:lnTo>
                    <a:pt x="113" y="93"/>
                  </a:lnTo>
                  <a:lnTo>
                    <a:pt x="126" y="92"/>
                  </a:lnTo>
                  <a:lnTo>
                    <a:pt x="141" y="90"/>
                  </a:lnTo>
                  <a:lnTo>
                    <a:pt x="154" y="88"/>
                  </a:lnTo>
                  <a:lnTo>
                    <a:pt x="168" y="85"/>
                  </a:lnTo>
                  <a:lnTo>
                    <a:pt x="180" y="83"/>
                  </a:lnTo>
                  <a:lnTo>
                    <a:pt x="192" y="81"/>
                  </a:lnTo>
                  <a:lnTo>
                    <a:pt x="204" y="78"/>
                  </a:lnTo>
                  <a:lnTo>
                    <a:pt x="216" y="75"/>
                  </a:lnTo>
                  <a:lnTo>
                    <a:pt x="227" y="72"/>
                  </a:lnTo>
                  <a:lnTo>
                    <a:pt x="237" y="69"/>
                  </a:lnTo>
                  <a:lnTo>
                    <a:pt x="247" y="65"/>
                  </a:lnTo>
                  <a:lnTo>
                    <a:pt x="257" y="62"/>
                  </a:lnTo>
                  <a:lnTo>
                    <a:pt x="266" y="59"/>
                  </a:lnTo>
                  <a:lnTo>
                    <a:pt x="276" y="54"/>
                  </a:lnTo>
                  <a:lnTo>
                    <a:pt x="284" y="51"/>
                  </a:lnTo>
                  <a:lnTo>
                    <a:pt x="293" y="46"/>
                  </a:lnTo>
                  <a:lnTo>
                    <a:pt x="301" y="43"/>
                  </a:lnTo>
                  <a:lnTo>
                    <a:pt x="309" y="38"/>
                  </a:lnTo>
                  <a:lnTo>
                    <a:pt x="315" y="34"/>
                  </a:lnTo>
                  <a:lnTo>
                    <a:pt x="322" y="29"/>
                  </a:lnTo>
                  <a:lnTo>
                    <a:pt x="329" y="25"/>
                  </a:lnTo>
                  <a:lnTo>
                    <a:pt x="334" y="20"/>
                  </a:lnTo>
                  <a:lnTo>
                    <a:pt x="341" y="16"/>
                  </a:lnTo>
                  <a:lnTo>
                    <a:pt x="346" y="12"/>
                  </a:lnTo>
                  <a:lnTo>
                    <a:pt x="351" y="7"/>
                  </a:lnTo>
                  <a:lnTo>
                    <a:pt x="344" y="0"/>
                  </a:lnTo>
                </a:path>
              </a:pathLst>
            </a:custGeom>
            <a:solidFill>
              <a:srgbClr val="7F594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2" name="Freeform 134"/>
            <p:cNvSpPr>
              <a:spLocks/>
            </p:cNvSpPr>
            <p:nvPr/>
          </p:nvSpPr>
          <p:spPr bwMode="auto">
            <a:xfrm>
              <a:off x="4824" y="2838"/>
              <a:ext cx="17" cy="17"/>
            </a:xfrm>
            <a:custGeom>
              <a:avLst/>
              <a:gdLst>
                <a:gd name="T0" fmla="*/ 14 w 17"/>
                <a:gd name="T1" fmla="*/ 16 h 17"/>
                <a:gd name="T2" fmla="*/ 14 w 17"/>
                <a:gd name="T3" fmla="*/ 14 h 17"/>
                <a:gd name="T4" fmla="*/ 16 w 17"/>
                <a:gd name="T5" fmla="*/ 12 h 17"/>
                <a:gd name="T6" fmla="*/ 16 w 17"/>
                <a:gd name="T7" fmla="*/ 10 h 17"/>
                <a:gd name="T8" fmla="*/ 16 w 17"/>
                <a:gd name="T9" fmla="*/ 8 h 17"/>
                <a:gd name="T10" fmla="*/ 16 w 17"/>
                <a:gd name="T11" fmla="*/ 4 h 17"/>
                <a:gd name="T12" fmla="*/ 14 w 17"/>
                <a:gd name="T13" fmla="*/ 2 h 17"/>
                <a:gd name="T14" fmla="*/ 12 w 17"/>
                <a:gd name="T15" fmla="*/ 0 h 17"/>
                <a:gd name="T16" fmla="*/ 10 w 17"/>
                <a:gd name="T17" fmla="*/ 0 h 17"/>
                <a:gd name="T18" fmla="*/ 8 w 17"/>
                <a:gd name="T19" fmla="*/ 0 h 17"/>
                <a:gd name="T20" fmla="*/ 6 w 17"/>
                <a:gd name="T21" fmla="*/ 0 h 17"/>
                <a:gd name="T22" fmla="*/ 4 w 17"/>
                <a:gd name="T23" fmla="*/ 0 h 17"/>
                <a:gd name="T24" fmla="*/ 0 w 17"/>
                <a:gd name="T25" fmla="*/ 2 h 17"/>
                <a:gd name="T26" fmla="*/ 14 w 17"/>
                <a:gd name="T2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7">
                  <a:moveTo>
                    <a:pt x="14" y="16"/>
                  </a:moveTo>
                  <a:lnTo>
                    <a:pt x="14" y="14"/>
                  </a:lnTo>
                  <a:lnTo>
                    <a:pt x="16" y="12"/>
                  </a:lnTo>
                  <a:lnTo>
                    <a:pt x="16" y="10"/>
                  </a:lnTo>
                  <a:lnTo>
                    <a:pt x="16" y="8"/>
                  </a:lnTo>
                  <a:lnTo>
                    <a:pt x="16" y="4"/>
                  </a:lnTo>
                  <a:lnTo>
                    <a:pt x="14" y="2"/>
                  </a:lnTo>
                  <a:lnTo>
                    <a:pt x="12" y="0"/>
                  </a:lnTo>
                  <a:lnTo>
                    <a:pt x="10" y="0"/>
                  </a:lnTo>
                  <a:lnTo>
                    <a:pt x="8" y="0"/>
                  </a:lnTo>
                  <a:lnTo>
                    <a:pt x="6" y="0"/>
                  </a:lnTo>
                  <a:lnTo>
                    <a:pt x="4" y="0"/>
                  </a:lnTo>
                  <a:lnTo>
                    <a:pt x="0" y="2"/>
                  </a:lnTo>
                  <a:lnTo>
                    <a:pt x="14" y="16"/>
                  </a:lnTo>
                </a:path>
              </a:pathLst>
            </a:custGeom>
            <a:solidFill>
              <a:srgbClr val="7F594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 name="Freeform 135"/>
            <p:cNvSpPr>
              <a:spLocks/>
            </p:cNvSpPr>
            <p:nvPr/>
          </p:nvSpPr>
          <p:spPr bwMode="auto">
            <a:xfrm>
              <a:off x="4137" y="2843"/>
              <a:ext cx="17" cy="17"/>
            </a:xfrm>
            <a:custGeom>
              <a:avLst/>
              <a:gdLst>
                <a:gd name="T0" fmla="*/ 16 w 17"/>
                <a:gd name="T1" fmla="*/ 4 h 17"/>
                <a:gd name="T2" fmla="*/ 12 w 17"/>
                <a:gd name="T3" fmla="*/ 2 h 17"/>
                <a:gd name="T4" fmla="*/ 10 w 17"/>
                <a:gd name="T5" fmla="*/ 0 h 17"/>
                <a:gd name="T6" fmla="*/ 8 w 17"/>
                <a:gd name="T7" fmla="*/ 0 h 17"/>
                <a:gd name="T8" fmla="*/ 6 w 17"/>
                <a:gd name="T9" fmla="*/ 0 h 17"/>
                <a:gd name="T10" fmla="*/ 4 w 17"/>
                <a:gd name="T11" fmla="*/ 2 h 17"/>
                <a:gd name="T12" fmla="*/ 2 w 17"/>
                <a:gd name="T13" fmla="*/ 2 h 17"/>
                <a:gd name="T14" fmla="*/ 2 w 17"/>
                <a:gd name="T15" fmla="*/ 4 h 17"/>
                <a:gd name="T16" fmla="*/ 0 w 17"/>
                <a:gd name="T17" fmla="*/ 4 h 17"/>
                <a:gd name="T18" fmla="*/ 0 w 17"/>
                <a:gd name="T19" fmla="*/ 6 h 17"/>
                <a:gd name="T20" fmla="*/ 0 w 17"/>
                <a:gd name="T21" fmla="*/ 8 h 17"/>
                <a:gd name="T22" fmla="*/ 0 w 17"/>
                <a:gd name="T23" fmla="*/ 10 h 17"/>
                <a:gd name="T24" fmla="*/ 0 w 17"/>
                <a:gd name="T25" fmla="*/ 12 h 17"/>
                <a:gd name="T26" fmla="*/ 0 w 17"/>
                <a:gd name="T27" fmla="*/ 16 h 17"/>
                <a:gd name="T28" fmla="*/ 2 w 17"/>
                <a:gd name="T29" fmla="*/ 16 h 17"/>
                <a:gd name="T30" fmla="*/ 16 w 17"/>
                <a:gd name="T31"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7">
                  <a:moveTo>
                    <a:pt x="16" y="4"/>
                  </a:moveTo>
                  <a:lnTo>
                    <a:pt x="12" y="2"/>
                  </a:lnTo>
                  <a:lnTo>
                    <a:pt x="10" y="0"/>
                  </a:lnTo>
                  <a:lnTo>
                    <a:pt x="8" y="0"/>
                  </a:lnTo>
                  <a:lnTo>
                    <a:pt x="6" y="0"/>
                  </a:lnTo>
                  <a:lnTo>
                    <a:pt x="4" y="2"/>
                  </a:lnTo>
                  <a:lnTo>
                    <a:pt x="2" y="2"/>
                  </a:lnTo>
                  <a:lnTo>
                    <a:pt x="2" y="4"/>
                  </a:lnTo>
                  <a:lnTo>
                    <a:pt x="0" y="4"/>
                  </a:lnTo>
                  <a:lnTo>
                    <a:pt x="0" y="6"/>
                  </a:lnTo>
                  <a:lnTo>
                    <a:pt x="0" y="8"/>
                  </a:lnTo>
                  <a:lnTo>
                    <a:pt x="0" y="10"/>
                  </a:lnTo>
                  <a:lnTo>
                    <a:pt x="0" y="12"/>
                  </a:lnTo>
                  <a:lnTo>
                    <a:pt x="0" y="16"/>
                  </a:lnTo>
                  <a:lnTo>
                    <a:pt x="2" y="16"/>
                  </a:lnTo>
                  <a:lnTo>
                    <a:pt x="16" y="4"/>
                  </a:lnTo>
                </a:path>
              </a:pathLst>
            </a:custGeom>
            <a:solidFill>
              <a:srgbClr val="77513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4" name="Freeform 136"/>
            <p:cNvSpPr>
              <a:spLocks/>
            </p:cNvSpPr>
            <p:nvPr/>
          </p:nvSpPr>
          <p:spPr bwMode="auto">
            <a:xfrm>
              <a:off x="4138" y="2845"/>
              <a:ext cx="343" cy="96"/>
            </a:xfrm>
            <a:custGeom>
              <a:avLst/>
              <a:gdLst>
                <a:gd name="T0" fmla="*/ 331 w 343"/>
                <a:gd name="T1" fmla="*/ 86 h 96"/>
                <a:gd name="T2" fmla="*/ 307 w 343"/>
                <a:gd name="T3" fmla="*/ 85 h 96"/>
                <a:gd name="T4" fmla="*/ 284 w 343"/>
                <a:gd name="T5" fmla="*/ 84 h 96"/>
                <a:gd name="T6" fmla="*/ 260 w 343"/>
                <a:gd name="T7" fmla="*/ 83 h 96"/>
                <a:gd name="T8" fmla="*/ 236 w 343"/>
                <a:gd name="T9" fmla="*/ 81 h 96"/>
                <a:gd name="T10" fmla="*/ 212 w 343"/>
                <a:gd name="T11" fmla="*/ 77 h 96"/>
                <a:gd name="T12" fmla="*/ 188 w 343"/>
                <a:gd name="T13" fmla="*/ 74 h 96"/>
                <a:gd name="T14" fmla="*/ 164 w 343"/>
                <a:gd name="T15" fmla="*/ 69 h 96"/>
                <a:gd name="T16" fmla="*/ 141 w 343"/>
                <a:gd name="T17" fmla="*/ 65 h 96"/>
                <a:gd name="T18" fmla="*/ 118 w 343"/>
                <a:gd name="T19" fmla="*/ 58 h 96"/>
                <a:gd name="T20" fmla="*/ 97 w 343"/>
                <a:gd name="T21" fmla="*/ 51 h 96"/>
                <a:gd name="T22" fmla="*/ 77 w 343"/>
                <a:gd name="T23" fmla="*/ 45 h 96"/>
                <a:gd name="T24" fmla="*/ 58 w 343"/>
                <a:gd name="T25" fmla="*/ 36 h 96"/>
                <a:gd name="T26" fmla="*/ 41 w 343"/>
                <a:gd name="T27" fmla="*/ 27 h 96"/>
                <a:gd name="T28" fmla="*/ 26 w 343"/>
                <a:gd name="T29" fmla="*/ 17 h 96"/>
                <a:gd name="T30" fmla="*/ 12 w 343"/>
                <a:gd name="T31" fmla="*/ 6 h 96"/>
                <a:gd name="T32" fmla="*/ 0 w 343"/>
                <a:gd name="T33" fmla="*/ 6 h 96"/>
                <a:gd name="T34" fmla="*/ 13 w 343"/>
                <a:gd name="T35" fmla="*/ 18 h 96"/>
                <a:gd name="T36" fmla="*/ 28 w 343"/>
                <a:gd name="T37" fmla="*/ 29 h 96"/>
                <a:gd name="T38" fmla="*/ 46 w 343"/>
                <a:gd name="T39" fmla="*/ 39 h 96"/>
                <a:gd name="T40" fmla="*/ 64 w 343"/>
                <a:gd name="T41" fmla="*/ 48 h 96"/>
                <a:gd name="T42" fmla="*/ 84 w 343"/>
                <a:gd name="T43" fmla="*/ 57 h 96"/>
                <a:gd name="T44" fmla="*/ 105 w 343"/>
                <a:gd name="T45" fmla="*/ 64 h 96"/>
                <a:gd name="T46" fmla="*/ 127 w 343"/>
                <a:gd name="T47" fmla="*/ 70 h 96"/>
                <a:gd name="T48" fmla="*/ 151 w 343"/>
                <a:gd name="T49" fmla="*/ 76 h 96"/>
                <a:gd name="T50" fmla="*/ 174 w 343"/>
                <a:gd name="T51" fmla="*/ 81 h 96"/>
                <a:gd name="T52" fmla="*/ 199 w 343"/>
                <a:gd name="T53" fmla="*/ 85 h 96"/>
                <a:gd name="T54" fmla="*/ 223 w 343"/>
                <a:gd name="T55" fmla="*/ 88 h 96"/>
                <a:gd name="T56" fmla="*/ 247 w 343"/>
                <a:gd name="T57" fmla="*/ 91 h 96"/>
                <a:gd name="T58" fmla="*/ 272 w 343"/>
                <a:gd name="T59" fmla="*/ 93 h 96"/>
                <a:gd name="T60" fmla="*/ 296 w 343"/>
                <a:gd name="T61" fmla="*/ 94 h 96"/>
                <a:gd name="T62" fmla="*/ 319 w 343"/>
                <a:gd name="T63" fmla="*/ 95 h 96"/>
                <a:gd name="T64" fmla="*/ 342 w 343"/>
                <a:gd name="T65"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3" h="96">
                  <a:moveTo>
                    <a:pt x="342" y="86"/>
                  </a:moveTo>
                  <a:lnTo>
                    <a:pt x="331" y="86"/>
                  </a:lnTo>
                  <a:lnTo>
                    <a:pt x="320" y="86"/>
                  </a:lnTo>
                  <a:lnTo>
                    <a:pt x="307" y="85"/>
                  </a:lnTo>
                  <a:lnTo>
                    <a:pt x="296" y="85"/>
                  </a:lnTo>
                  <a:lnTo>
                    <a:pt x="284" y="84"/>
                  </a:lnTo>
                  <a:lnTo>
                    <a:pt x="273" y="84"/>
                  </a:lnTo>
                  <a:lnTo>
                    <a:pt x="260" y="83"/>
                  </a:lnTo>
                  <a:lnTo>
                    <a:pt x="248" y="82"/>
                  </a:lnTo>
                  <a:lnTo>
                    <a:pt x="236" y="81"/>
                  </a:lnTo>
                  <a:lnTo>
                    <a:pt x="225" y="79"/>
                  </a:lnTo>
                  <a:lnTo>
                    <a:pt x="212" y="77"/>
                  </a:lnTo>
                  <a:lnTo>
                    <a:pt x="200" y="76"/>
                  </a:lnTo>
                  <a:lnTo>
                    <a:pt x="188" y="74"/>
                  </a:lnTo>
                  <a:lnTo>
                    <a:pt x="177" y="72"/>
                  </a:lnTo>
                  <a:lnTo>
                    <a:pt x="164" y="69"/>
                  </a:lnTo>
                  <a:lnTo>
                    <a:pt x="153" y="67"/>
                  </a:lnTo>
                  <a:lnTo>
                    <a:pt x="141" y="65"/>
                  </a:lnTo>
                  <a:lnTo>
                    <a:pt x="130" y="62"/>
                  </a:lnTo>
                  <a:lnTo>
                    <a:pt x="118" y="58"/>
                  </a:lnTo>
                  <a:lnTo>
                    <a:pt x="108" y="56"/>
                  </a:lnTo>
                  <a:lnTo>
                    <a:pt x="97" y="51"/>
                  </a:lnTo>
                  <a:lnTo>
                    <a:pt x="87" y="48"/>
                  </a:lnTo>
                  <a:lnTo>
                    <a:pt x="77" y="45"/>
                  </a:lnTo>
                  <a:lnTo>
                    <a:pt x="68" y="40"/>
                  </a:lnTo>
                  <a:lnTo>
                    <a:pt x="58" y="36"/>
                  </a:lnTo>
                  <a:lnTo>
                    <a:pt x="49" y="31"/>
                  </a:lnTo>
                  <a:lnTo>
                    <a:pt x="41" y="27"/>
                  </a:lnTo>
                  <a:lnTo>
                    <a:pt x="33" y="21"/>
                  </a:lnTo>
                  <a:lnTo>
                    <a:pt x="26" y="17"/>
                  </a:lnTo>
                  <a:lnTo>
                    <a:pt x="19" y="11"/>
                  </a:lnTo>
                  <a:lnTo>
                    <a:pt x="12" y="6"/>
                  </a:lnTo>
                  <a:lnTo>
                    <a:pt x="7" y="0"/>
                  </a:lnTo>
                  <a:lnTo>
                    <a:pt x="0" y="6"/>
                  </a:lnTo>
                  <a:lnTo>
                    <a:pt x="5" y="12"/>
                  </a:lnTo>
                  <a:lnTo>
                    <a:pt x="13" y="18"/>
                  </a:lnTo>
                  <a:lnTo>
                    <a:pt x="20" y="23"/>
                  </a:lnTo>
                  <a:lnTo>
                    <a:pt x="28" y="29"/>
                  </a:lnTo>
                  <a:lnTo>
                    <a:pt x="37" y="35"/>
                  </a:lnTo>
                  <a:lnTo>
                    <a:pt x="46" y="39"/>
                  </a:lnTo>
                  <a:lnTo>
                    <a:pt x="55" y="44"/>
                  </a:lnTo>
                  <a:lnTo>
                    <a:pt x="64" y="48"/>
                  </a:lnTo>
                  <a:lnTo>
                    <a:pt x="74" y="53"/>
                  </a:lnTo>
                  <a:lnTo>
                    <a:pt x="84" y="57"/>
                  </a:lnTo>
                  <a:lnTo>
                    <a:pt x="95" y="60"/>
                  </a:lnTo>
                  <a:lnTo>
                    <a:pt x="105" y="64"/>
                  </a:lnTo>
                  <a:lnTo>
                    <a:pt x="116" y="67"/>
                  </a:lnTo>
                  <a:lnTo>
                    <a:pt x="127" y="70"/>
                  </a:lnTo>
                  <a:lnTo>
                    <a:pt x="140" y="74"/>
                  </a:lnTo>
                  <a:lnTo>
                    <a:pt x="151" y="76"/>
                  </a:lnTo>
                  <a:lnTo>
                    <a:pt x="162" y="78"/>
                  </a:lnTo>
                  <a:lnTo>
                    <a:pt x="174" y="81"/>
                  </a:lnTo>
                  <a:lnTo>
                    <a:pt x="187" y="83"/>
                  </a:lnTo>
                  <a:lnTo>
                    <a:pt x="199" y="85"/>
                  </a:lnTo>
                  <a:lnTo>
                    <a:pt x="211" y="86"/>
                  </a:lnTo>
                  <a:lnTo>
                    <a:pt x="223" y="88"/>
                  </a:lnTo>
                  <a:lnTo>
                    <a:pt x="236" y="90"/>
                  </a:lnTo>
                  <a:lnTo>
                    <a:pt x="247" y="91"/>
                  </a:lnTo>
                  <a:lnTo>
                    <a:pt x="259" y="92"/>
                  </a:lnTo>
                  <a:lnTo>
                    <a:pt x="272" y="93"/>
                  </a:lnTo>
                  <a:lnTo>
                    <a:pt x="284" y="93"/>
                  </a:lnTo>
                  <a:lnTo>
                    <a:pt x="296" y="94"/>
                  </a:lnTo>
                  <a:lnTo>
                    <a:pt x="307" y="94"/>
                  </a:lnTo>
                  <a:lnTo>
                    <a:pt x="319" y="95"/>
                  </a:lnTo>
                  <a:lnTo>
                    <a:pt x="331" y="95"/>
                  </a:lnTo>
                  <a:lnTo>
                    <a:pt x="342" y="95"/>
                  </a:lnTo>
                  <a:lnTo>
                    <a:pt x="342" y="86"/>
                  </a:lnTo>
                </a:path>
              </a:pathLst>
            </a:custGeom>
            <a:solidFill>
              <a:srgbClr val="77513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5" name="Freeform 137"/>
            <p:cNvSpPr>
              <a:spLocks/>
            </p:cNvSpPr>
            <p:nvPr/>
          </p:nvSpPr>
          <p:spPr bwMode="auto">
            <a:xfrm>
              <a:off x="4480" y="2840"/>
              <a:ext cx="353" cy="101"/>
            </a:xfrm>
            <a:custGeom>
              <a:avLst/>
              <a:gdLst>
                <a:gd name="T0" fmla="*/ 341 w 353"/>
                <a:gd name="T1" fmla="*/ 5 h 101"/>
                <a:gd name="T2" fmla="*/ 331 w 353"/>
                <a:gd name="T3" fmla="*/ 14 h 101"/>
                <a:gd name="T4" fmla="*/ 319 w 353"/>
                <a:gd name="T5" fmla="*/ 23 h 101"/>
                <a:gd name="T6" fmla="*/ 304 w 353"/>
                <a:gd name="T7" fmla="*/ 32 h 101"/>
                <a:gd name="T8" fmla="*/ 290 w 353"/>
                <a:gd name="T9" fmla="*/ 40 h 101"/>
                <a:gd name="T10" fmla="*/ 273 w 353"/>
                <a:gd name="T11" fmla="*/ 47 h 101"/>
                <a:gd name="T12" fmla="*/ 254 w 353"/>
                <a:gd name="T13" fmla="*/ 54 h 101"/>
                <a:gd name="T14" fmla="*/ 234 w 353"/>
                <a:gd name="T15" fmla="*/ 61 h 101"/>
                <a:gd name="T16" fmla="*/ 212 w 353"/>
                <a:gd name="T17" fmla="*/ 68 h 101"/>
                <a:gd name="T18" fmla="*/ 190 w 353"/>
                <a:gd name="T19" fmla="*/ 73 h 101"/>
                <a:gd name="T20" fmla="*/ 166 w 353"/>
                <a:gd name="T21" fmla="*/ 78 h 101"/>
                <a:gd name="T22" fmla="*/ 139 w 353"/>
                <a:gd name="T23" fmla="*/ 82 h 101"/>
                <a:gd name="T24" fmla="*/ 111 w 353"/>
                <a:gd name="T25" fmla="*/ 86 h 101"/>
                <a:gd name="T26" fmla="*/ 82 w 353"/>
                <a:gd name="T27" fmla="*/ 88 h 101"/>
                <a:gd name="T28" fmla="*/ 49 w 353"/>
                <a:gd name="T29" fmla="*/ 90 h 101"/>
                <a:gd name="T30" fmla="*/ 17 w 353"/>
                <a:gd name="T31" fmla="*/ 91 h 101"/>
                <a:gd name="T32" fmla="*/ 0 w 353"/>
                <a:gd name="T33" fmla="*/ 100 h 101"/>
                <a:gd name="T34" fmla="*/ 34 w 353"/>
                <a:gd name="T35" fmla="*/ 99 h 101"/>
                <a:gd name="T36" fmla="*/ 66 w 353"/>
                <a:gd name="T37" fmla="*/ 98 h 101"/>
                <a:gd name="T38" fmla="*/ 97 w 353"/>
                <a:gd name="T39" fmla="*/ 96 h 101"/>
                <a:gd name="T40" fmla="*/ 126 w 353"/>
                <a:gd name="T41" fmla="*/ 93 h 101"/>
                <a:gd name="T42" fmla="*/ 153 w 353"/>
                <a:gd name="T43" fmla="*/ 89 h 101"/>
                <a:gd name="T44" fmla="*/ 179 w 353"/>
                <a:gd name="T45" fmla="*/ 84 h 101"/>
                <a:gd name="T46" fmla="*/ 204 w 353"/>
                <a:gd name="T47" fmla="*/ 79 h 101"/>
                <a:gd name="T48" fmla="*/ 226 w 353"/>
                <a:gd name="T49" fmla="*/ 73 h 101"/>
                <a:gd name="T50" fmla="*/ 247 w 353"/>
                <a:gd name="T51" fmla="*/ 67 h 101"/>
                <a:gd name="T52" fmla="*/ 266 w 353"/>
                <a:gd name="T53" fmla="*/ 60 h 101"/>
                <a:gd name="T54" fmla="*/ 285 w 353"/>
                <a:gd name="T55" fmla="*/ 52 h 101"/>
                <a:gd name="T56" fmla="*/ 301 w 353"/>
                <a:gd name="T57" fmla="*/ 44 h 101"/>
                <a:gd name="T58" fmla="*/ 316 w 353"/>
                <a:gd name="T59" fmla="*/ 35 h 101"/>
                <a:gd name="T60" fmla="*/ 330 w 353"/>
                <a:gd name="T61" fmla="*/ 26 h 101"/>
                <a:gd name="T62" fmla="*/ 342 w 353"/>
                <a:gd name="T63" fmla="*/ 16 h 101"/>
                <a:gd name="T64" fmla="*/ 352 w 353"/>
                <a:gd name="T65" fmla="*/ 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3" h="101">
                  <a:moveTo>
                    <a:pt x="347" y="0"/>
                  </a:moveTo>
                  <a:lnTo>
                    <a:pt x="341" y="5"/>
                  </a:lnTo>
                  <a:lnTo>
                    <a:pt x="337" y="9"/>
                  </a:lnTo>
                  <a:lnTo>
                    <a:pt x="331" y="14"/>
                  </a:lnTo>
                  <a:lnTo>
                    <a:pt x="324" y="18"/>
                  </a:lnTo>
                  <a:lnTo>
                    <a:pt x="319" y="23"/>
                  </a:lnTo>
                  <a:lnTo>
                    <a:pt x="312" y="27"/>
                  </a:lnTo>
                  <a:lnTo>
                    <a:pt x="304" y="32"/>
                  </a:lnTo>
                  <a:lnTo>
                    <a:pt x="297" y="35"/>
                  </a:lnTo>
                  <a:lnTo>
                    <a:pt x="290" y="40"/>
                  </a:lnTo>
                  <a:lnTo>
                    <a:pt x="281" y="44"/>
                  </a:lnTo>
                  <a:lnTo>
                    <a:pt x="273" y="47"/>
                  </a:lnTo>
                  <a:lnTo>
                    <a:pt x="264" y="51"/>
                  </a:lnTo>
                  <a:lnTo>
                    <a:pt x="254" y="54"/>
                  </a:lnTo>
                  <a:lnTo>
                    <a:pt x="244" y="59"/>
                  </a:lnTo>
                  <a:lnTo>
                    <a:pt x="234" y="61"/>
                  </a:lnTo>
                  <a:lnTo>
                    <a:pt x="224" y="64"/>
                  </a:lnTo>
                  <a:lnTo>
                    <a:pt x="212" y="68"/>
                  </a:lnTo>
                  <a:lnTo>
                    <a:pt x="201" y="70"/>
                  </a:lnTo>
                  <a:lnTo>
                    <a:pt x="190" y="73"/>
                  </a:lnTo>
                  <a:lnTo>
                    <a:pt x="178" y="75"/>
                  </a:lnTo>
                  <a:lnTo>
                    <a:pt x="166" y="78"/>
                  </a:lnTo>
                  <a:lnTo>
                    <a:pt x="152" y="80"/>
                  </a:lnTo>
                  <a:lnTo>
                    <a:pt x="139" y="82"/>
                  </a:lnTo>
                  <a:lnTo>
                    <a:pt x="125" y="84"/>
                  </a:lnTo>
                  <a:lnTo>
                    <a:pt x="111" y="86"/>
                  </a:lnTo>
                  <a:lnTo>
                    <a:pt x="96" y="87"/>
                  </a:lnTo>
                  <a:lnTo>
                    <a:pt x="82" y="88"/>
                  </a:lnTo>
                  <a:lnTo>
                    <a:pt x="66" y="89"/>
                  </a:lnTo>
                  <a:lnTo>
                    <a:pt x="49" y="90"/>
                  </a:lnTo>
                  <a:lnTo>
                    <a:pt x="34" y="90"/>
                  </a:lnTo>
                  <a:lnTo>
                    <a:pt x="17" y="91"/>
                  </a:lnTo>
                  <a:lnTo>
                    <a:pt x="0" y="91"/>
                  </a:lnTo>
                  <a:lnTo>
                    <a:pt x="0" y="100"/>
                  </a:lnTo>
                  <a:lnTo>
                    <a:pt x="17" y="100"/>
                  </a:lnTo>
                  <a:lnTo>
                    <a:pt x="34" y="99"/>
                  </a:lnTo>
                  <a:lnTo>
                    <a:pt x="50" y="99"/>
                  </a:lnTo>
                  <a:lnTo>
                    <a:pt x="66" y="98"/>
                  </a:lnTo>
                  <a:lnTo>
                    <a:pt x="82" y="97"/>
                  </a:lnTo>
                  <a:lnTo>
                    <a:pt x="97" y="96"/>
                  </a:lnTo>
                  <a:lnTo>
                    <a:pt x="112" y="95"/>
                  </a:lnTo>
                  <a:lnTo>
                    <a:pt x="126" y="93"/>
                  </a:lnTo>
                  <a:lnTo>
                    <a:pt x="140" y="91"/>
                  </a:lnTo>
                  <a:lnTo>
                    <a:pt x="153" y="89"/>
                  </a:lnTo>
                  <a:lnTo>
                    <a:pt x="167" y="87"/>
                  </a:lnTo>
                  <a:lnTo>
                    <a:pt x="179" y="84"/>
                  </a:lnTo>
                  <a:lnTo>
                    <a:pt x="191" y="82"/>
                  </a:lnTo>
                  <a:lnTo>
                    <a:pt x="204" y="79"/>
                  </a:lnTo>
                  <a:lnTo>
                    <a:pt x="215" y="77"/>
                  </a:lnTo>
                  <a:lnTo>
                    <a:pt x="226" y="73"/>
                  </a:lnTo>
                  <a:lnTo>
                    <a:pt x="237" y="70"/>
                  </a:lnTo>
                  <a:lnTo>
                    <a:pt x="247" y="67"/>
                  </a:lnTo>
                  <a:lnTo>
                    <a:pt x="257" y="63"/>
                  </a:lnTo>
                  <a:lnTo>
                    <a:pt x="266" y="60"/>
                  </a:lnTo>
                  <a:lnTo>
                    <a:pt x="276" y="55"/>
                  </a:lnTo>
                  <a:lnTo>
                    <a:pt x="285" y="52"/>
                  </a:lnTo>
                  <a:lnTo>
                    <a:pt x="293" y="47"/>
                  </a:lnTo>
                  <a:lnTo>
                    <a:pt x="301" y="44"/>
                  </a:lnTo>
                  <a:lnTo>
                    <a:pt x="309" y="40"/>
                  </a:lnTo>
                  <a:lnTo>
                    <a:pt x="316" y="35"/>
                  </a:lnTo>
                  <a:lnTo>
                    <a:pt x="323" y="31"/>
                  </a:lnTo>
                  <a:lnTo>
                    <a:pt x="330" y="26"/>
                  </a:lnTo>
                  <a:lnTo>
                    <a:pt x="337" y="21"/>
                  </a:lnTo>
                  <a:lnTo>
                    <a:pt x="342" y="16"/>
                  </a:lnTo>
                  <a:lnTo>
                    <a:pt x="348" y="12"/>
                  </a:lnTo>
                  <a:lnTo>
                    <a:pt x="352" y="6"/>
                  </a:lnTo>
                  <a:lnTo>
                    <a:pt x="347" y="0"/>
                  </a:lnTo>
                </a:path>
              </a:pathLst>
            </a:custGeom>
            <a:solidFill>
              <a:srgbClr val="77513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6" name="Freeform 138"/>
            <p:cNvSpPr>
              <a:spLocks/>
            </p:cNvSpPr>
            <p:nvPr/>
          </p:nvSpPr>
          <p:spPr bwMode="auto">
            <a:xfrm>
              <a:off x="4827" y="2838"/>
              <a:ext cx="17" cy="17"/>
            </a:xfrm>
            <a:custGeom>
              <a:avLst/>
              <a:gdLst>
                <a:gd name="T0" fmla="*/ 10 w 17"/>
                <a:gd name="T1" fmla="*/ 16 h 17"/>
                <a:gd name="T2" fmla="*/ 12 w 17"/>
                <a:gd name="T3" fmla="*/ 16 h 17"/>
                <a:gd name="T4" fmla="*/ 12 w 17"/>
                <a:gd name="T5" fmla="*/ 14 h 17"/>
                <a:gd name="T6" fmla="*/ 12 w 17"/>
                <a:gd name="T7" fmla="*/ 12 h 17"/>
                <a:gd name="T8" fmla="*/ 16 w 17"/>
                <a:gd name="T9" fmla="*/ 12 h 17"/>
                <a:gd name="T10" fmla="*/ 16 w 17"/>
                <a:gd name="T11" fmla="*/ 10 h 17"/>
                <a:gd name="T12" fmla="*/ 12 w 17"/>
                <a:gd name="T13" fmla="*/ 10 h 17"/>
                <a:gd name="T14" fmla="*/ 12 w 17"/>
                <a:gd name="T15" fmla="*/ 8 h 17"/>
                <a:gd name="T16" fmla="*/ 12 w 17"/>
                <a:gd name="T17" fmla="*/ 4 h 17"/>
                <a:gd name="T18" fmla="*/ 10 w 17"/>
                <a:gd name="T19" fmla="*/ 4 h 17"/>
                <a:gd name="T20" fmla="*/ 10 w 17"/>
                <a:gd name="T21" fmla="*/ 2 h 17"/>
                <a:gd name="T22" fmla="*/ 8 w 17"/>
                <a:gd name="T23" fmla="*/ 2 h 17"/>
                <a:gd name="T24" fmla="*/ 6 w 17"/>
                <a:gd name="T25" fmla="*/ 0 h 17"/>
                <a:gd name="T26" fmla="*/ 4 w 17"/>
                <a:gd name="T27" fmla="*/ 0 h 17"/>
                <a:gd name="T28" fmla="*/ 2 w 17"/>
                <a:gd name="T29" fmla="*/ 0 h 17"/>
                <a:gd name="T30" fmla="*/ 2 w 17"/>
                <a:gd name="T31" fmla="*/ 2 h 17"/>
                <a:gd name="T32" fmla="*/ 0 w 17"/>
                <a:gd name="T33" fmla="*/ 2 h 17"/>
                <a:gd name="T34" fmla="*/ 0 w 17"/>
                <a:gd name="T35" fmla="*/ 4 h 17"/>
                <a:gd name="T36" fmla="*/ 10 w 17"/>
                <a:gd name="T3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7">
                  <a:moveTo>
                    <a:pt x="10" y="16"/>
                  </a:moveTo>
                  <a:lnTo>
                    <a:pt x="12" y="16"/>
                  </a:lnTo>
                  <a:lnTo>
                    <a:pt x="12" y="14"/>
                  </a:lnTo>
                  <a:lnTo>
                    <a:pt x="12" y="12"/>
                  </a:lnTo>
                  <a:lnTo>
                    <a:pt x="16" y="12"/>
                  </a:lnTo>
                  <a:lnTo>
                    <a:pt x="16" y="10"/>
                  </a:lnTo>
                  <a:lnTo>
                    <a:pt x="12" y="10"/>
                  </a:lnTo>
                  <a:lnTo>
                    <a:pt x="12" y="8"/>
                  </a:lnTo>
                  <a:lnTo>
                    <a:pt x="12" y="4"/>
                  </a:lnTo>
                  <a:lnTo>
                    <a:pt x="10" y="4"/>
                  </a:lnTo>
                  <a:lnTo>
                    <a:pt x="10" y="2"/>
                  </a:lnTo>
                  <a:lnTo>
                    <a:pt x="8" y="2"/>
                  </a:lnTo>
                  <a:lnTo>
                    <a:pt x="6" y="0"/>
                  </a:lnTo>
                  <a:lnTo>
                    <a:pt x="4" y="0"/>
                  </a:lnTo>
                  <a:lnTo>
                    <a:pt x="2" y="0"/>
                  </a:lnTo>
                  <a:lnTo>
                    <a:pt x="2" y="2"/>
                  </a:lnTo>
                  <a:lnTo>
                    <a:pt x="0" y="2"/>
                  </a:lnTo>
                  <a:lnTo>
                    <a:pt x="0" y="4"/>
                  </a:lnTo>
                  <a:lnTo>
                    <a:pt x="10" y="16"/>
                  </a:lnTo>
                </a:path>
              </a:pathLst>
            </a:custGeom>
            <a:solidFill>
              <a:srgbClr val="77513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7" name="Freeform 139"/>
            <p:cNvSpPr>
              <a:spLocks/>
            </p:cNvSpPr>
            <p:nvPr/>
          </p:nvSpPr>
          <p:spPr bwMode="auto">
            <a:xfrm>
              <a:off x="4134" y="2845"/>
              <a:ext cx="17" cy="17"/>
            </a:xfrm>
            <a:custGeom>
              <a:avLst/>
              <a:gdLst>
                <a:gd name="T0" fmla="*/ 16 w 17"/>
                <a:gd name="T1" fmla="*/ 4 h 17"/>
                <a:gd name="T2" fmla="*/ 14 w 17"/>
                <a:gd name="T3" fmla="*/ 2 h 17"/>
                <a:gd name="T4" fmla="*/ 12 w 17"/>
                <a:gd name="T5" fmla="*/ 2 h 17"/>
                <a:gd name="T6" fmla="*/ 12 w 17"/>
                <a:gd name="T7" fmla="*/ 0 h 17"/>
                <a:gd name="T8" fmla="*/ 10 w 17"/>
                <a:gd name="T9" fmla="*/ 0 h 17"/>
                <a:gd name="T10" fmla="*/ 8 w 17"/>
                <a:gd name="T11" fmla="*/ 0 h 17"/>
                <a:gd name="T12" fmla="*/ 7 w 17"/>
                <a:gd name="T13" fmla="*/ 0 h 17"/>
                <a:gd name="T14" fmla="*/ 7 w 17"/>
                <a:gd name="T15" fmla="*/ 2 h 17"/>
                <a:gd name="T16" fmla="*/ 5 w 17"/>
                <a:gd name="T17" fmla="*/ 2 h 17"/>
                <a:gd name="T18" fmla="*/ 5 w 17"/>
                <a:gd name="T19" fmla="*/ 4 h 17"/>
                <a:gd name="T20" fmla="*/ 3 w 17"/>
                <a:gd name="T21" fmla="*/ 4 h 17"/>
                <a:gd name="T22" fmla="*/ 3 w 17"/>
                <a:gd name="T23" fmla="*/ 6 h 17"/>
                <a:gd name="T24" fmla="*/ 3 w 17"/>
                <a:gd name="T25" fmla="*/ 8 h 17"/>
                <a:gd name="T26" fmla="*/ 0 w 17"/>
                <a:gd name="T27" fmla="*/ 8 h 17"/>
                <a:gd name="T28" fmla="*/ 0 w 17"/>
                <a:gd name="T29" fmla="*/ 12 h 17"/>
                <a:gd name="T30" fmla="*/ 3 w 17"/>
                <a:gd name="T31" fmla="*/ 12 h 17"/>
                <a:gd name="T32" fmla="*/ 3 w 17"/>
                <a:gd name="T33" fmla="*/ 14 h 17"/>
                <a:gd name="T34" fmla="*/ 3 w 17"/>
                <a:gd name="T35" fmla="*/ 16 h 17"/>
                <a:gd name="T36" fmla="*/ 5 w 17"/>
                <a:gd name="T37" fmla="*/ 16 h 17"/>
                <a:gd name="T38" fmla="*/ 16 w 17"/>
                <a:gd name="T3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17">
                  <a:moveTo>
                    <a:pt x="16" y="4"/>
                  </a:moveTo>
                  <a:lnTo>
                    <a:pt x="14" y="2"/>
                  </a:lnTo>
                  <a:lnTo>
                    <a:pt x="12" y="2"/>
                  </a:lnTo>
                  <a:lnTo>
                    <a:pt x="12" y="0"/>
                  </a:lnTo>
                  <a:lnTo>
                    <a:pt x="10" y="0"/>
                  </a:lnTo>
                  <a:lnTo>
                    <a:pt x="8" y="0"/>
                  </a:lnTo>
                  <a:lnTo>
                    <a:pt x="7" y="0"/>
                  </a:lnTo>
                  <a:lnTo>
                    <a:pt x="7" y="2"/>
                  </a:lnTo>
                  <a:lnTo>
                    <a:pt x="5" y="2"/>
                  </a:lnTo>
                  <a:lnTo>
                    <a:pt x="5" y="4"/>
                  </a:lnTo>
                  <a:lnTo>
                    <a:pt x="3" y="4"/>
                  </a:lnTo>
                  <a:lnTo>
                    <a:pt x="3" y="6"/>
                  </a:lnTo>
                  <a:lnTo>
                    <a:pt x="3" y="8"/>
                  </a:lnTo>
                  <a:lnTo>
                    <a:pt x="0" y="8"/>
                  </a:lnTo>
                  <a:lnTo>
                    <a:pt x="0" y="12"/>
                  </a:lnTo>
                  <a:lnTo>
                    <a:pt x="3" y="12"/>
                  </a:lnTo>
                  <a:lnTo>
                    <a:pt x="3" y="14"/>
                  </a:lnTo>
                  <a:lnTo>
                    <a:pt x="3" y="16"/>
                  </a:lnTo>
                  <a:lnTo>
                    <a:pt x="5" y="16"/>
                  </a:lnTo>
                  <a:lnTo>
                    <a:pt x="16" y="4"/>
                  </a:lnTo>
                </a:path>
              </a:pathLst>
            </a:custGeom>
            <a:solidFill>
              <a:srgbClr val="6D472E"/>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8" name="Freeform 140"/>
            <p:cNvSpPr>
              <a:spLocks/>
            </p:cNvSpPr>
            <p:nvPr/>
          </p:nvSpPr>
          <p:spPr bwMode="auto">
            <a:xfrm>
              <a:off x="4137" y="2847"/>
              <a:ext cx="343" cy="96"/>
            </a:xfrm>
            <a:custGeom>
              <a:avLst/>
              <a:gdLst>
                <a:gd name="T0" fmla="*/ 331 w 343"/>
                <a:gd name="T1" fmla="*/ 85 h 96"/>
                <a:gd name="T2" fmla="*/ 307 w 343"/>
                <a:gd name="T3" fmla="*/ 85 h 96"/>
                <a:gd name="T4" fmla="*/ 283 w 343"/>
                <a:gd name="T5" fmla="*/ 84 h 96"/>
                <a:gd name="T6" fmla="*/ 259 w 343"/>
                <a:gd name="T7" fmla="*/ 83 h 96"/>
                <a:gd name="T8" fmla="*/ 235 w 343"/>
                <a:gd name="T9" fmla="*/ 81 h 96"/>
                <a:gd name="T10" fmla="*/ 210 w 343"/>
                <a:gd name="T11" fmla="*/ 77 h 96"/>
                <a:gd name="T12" fmla="*/ 185 w 343"/>
                <a:gd name="T13" fmla="*/ 74 h 96"/>
                <a:gd name="T14" fmla="*/ 162 w 343"/>
                <a:gd name="T15" fmla="*/ 70 h 96"/>
                <a:gd name="T16" fmla="*/ 140 w 343"/>
                <a:gd name="T17" fmla="*/ 65 h 96"/>
                <a:gd name="T18" fmla="*/ 117 w 343"/>
                <a:gd name="T19" fmla="*/ 58 h 96"/>
                <a:gd name="T20" fmla="*/ 96 w 343"/>
                <a:gd name="T21" fmla="*/ 52 h 96"/>
                <a:gd name="T22" fmla="*/ 76 w 343"/>
                <a:gd name="T23" fmla="*/ 45 h 96"/>
                <a:gd name="T24" fmla="*/ 57 w 343"/>
                <a:gd name="T25" fmla="*/ 36 h 96"/>
                <a:gd name="T26" fmla="*/ 40 w 343"/>
                <a:gd name="T27" fmla="*/ 27 h 96"/>
                <a:gd name="T28" fmla="*/ 25 w 343"/>
                <a:gd name="T29" fmla="*/ 17 h 96"/>
                <a:gd name="T30" fmla="*/ 12 w 343"/>
                <a:gd name="T31" fmla="*/ 6 h 96"/>
                <a:gd name="T32" fmla="*/ 0 w 343"/>
                <a:gd name="T33" fmla="*/ 6 h 96"/>
                <a:gd name="T34" fmla="*/ 12 w 343"/>
                <a:gd name="T35" fmla="*/ 18 h 96"/>
                <a:gd name="T36" fmla="*/ 28 w 343"/>
                <a:gd name="T37" fmla="*/ 29 h 96"/>
                <a:gd name="T38" fmla="*/ 44 w 343"/>
                <a:gd name="T39" fmla="*/ 39 h 96"/>
                <a:gd name="T40" fmla="*/ 62 w 343"/>
                <a:gd name="T41" fmla="*/ 49 h 96"/>
                <a:gd name="T42" fmla="*/ 82 w 343"/>
                <a:gd name="T43" fmla="*/ 57 h 96"/>
                <a:gd name="T44" fmla="*/ 104 w 343"/>
                <a:gd name="T45" fmla="*/ 64 h 96"/>
                <a:gd name="T46" fmla="*/ 126 w 343"/>
                <a:gd name="T47" fmla="*/ 71 h 96"/>
                <a:gd name="T48" fmla="*/ 148 w 343"/>
                <a:gd name="T49" fmla="*/ 76 h 96"/>
                <a:gd name="T50" fmla="*/ 172 w 343"/>
                <a:gd name="T51" fmla="*/ 81 h 96"/>
                <a:gd name="T52" fmla="*/ 197 w 343"/>
                <a:gd name="T53" fmla="*/ 85 h 96"/>
                <a:gd name="T54" fmla="*/ 221 w 343"/>
                <a:gd name="T55" fmla="*/ 88 h 96"/>
                <a:gd name="T56" fmla="*/ 246 w 343"/>
                <a:gd name="T57" fmla="*/ 91 h 96"/>
                <a:gd name="T58" fmla="*/ 270 w 343"/>
                <a:gd name="T59" fmla="*/ 92 h 96"/>
                <a:gd name="T60" fmla="*/ 295 w 343"/>
                <a:gd name="T61" fmla="*/ 94 h 96"/>
                <a:gd name="T62" fmla="*/ 318 w 343"/>
                <a:gd name="T63" fmla="*/ 94 h 96"/>
                <a:gd name="T64" fmla="*/ 342 w 343"/>
                <a:gd name="T65"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3" h="96">
                  <a:moveTo>
                    <a:pt x="342" y="85"/>
                  </a:moveTo>
                  <a:lnTo>
                    <a:pt x="331" y="85"/>
                  </a:lnTo>
                  <a:lnTo>
                    <a:pt x="318" y="85"/>
                  </a:lnTo>
                  <a:lnTo>
                    <a:pt x="307" y="85"/>
                  </a:lnTo>
                  <a:lnTo>
                    <a:pt x="295" y="85"/>
                  </a:lnTo>
                  <a:lnTo>
                    <a:pt x="283" y="84"/>
                  </a:lnTo>
                  <a:lnTo>
                    <a:pt x="270" y="83"/>
                  </a:lnTo>
                  <a:lnTo>
                    <a:pt x="259" y="83"/>
                  </a:lnTo>
                  <a:lnTo>
                    <a:pt x="247" y="82"/>
                  </a:lnTo>
                  <a:lnTo>
                    <a:pt x="235" y="81"/>
                  </a:lnTo>
                  <a:lnTo>
                    <a:pt x="222" y="79"/>
                  </a:lnTo>
                  <a:lnTo>
                    <a:pt x="210" y="77"/>
                  </a:lnTo>
                  <a:lnTo>
                    <a:pt x="198" y="76"/>
                  </a:lnTo>
                  <a:lnTo>
                    <a:pt x="185" y="74"/>
                  </a:lnTo>
                  <a:lnTo>
                    <a:pt x="174" y="72"/>
                  </a:lnTo>
                  <a:lnTo>
                    <a:pt x="162" y="70"/>
                  </a:lnTo>
                  <a:lnTo>
                    <a:pt x="151" y="67"/>
                  </a:lnTo>
                  <a:lnTo>
                    <a:pt x="140" y="65"/>
                  </a:lnTo>
                  <a:lnTo>
                    <a:pt x="128" y="62"/>
                  </a:lnTo>
                  <a:lnTo>
                    <a:pt x="117" y="58"/>
                  </a:lnTo>
                  <a:lnTo>
                    <a:pt x="106" y="56"/>
                  </a:lnTo>
                  <a:lnTo>
                    <a:pt x="96" y="52"/>
                  </a:lnTo>
                  <a:lnTo>
                    <a:pt x="86" y="48"/>
                  </a:lnTo>
                  <a:lnTo>
                    <a:pt x="76" y="45"/>
                  </a:lnTo>
                  <a:lnTo>
                    <a:pt x="66" y="40"/>
                  </a:lnTo>
                  <a:lnTo>
                    <a:pt x="57" y="36"/>
                  </a:lnTo>
                  <a:lnTo>
                    <a:pt x="49" y="32"/>
                  </a:lnTo>
                  <a:lnTo>
                    <a:pt x="40" y="27"/>
                  </a:lnTo>
                  <a:lnTo>
                    <a:pt x="32" y="23"/>
                  </a:lnTo>
                  <a:lnTo>
                    <a:pt x="25" y="17"/>
                  </a:lnTo>
                  <a:lnTo>
                    <a:pt x="18" y="11"/>
                  </a:lnTo>
                  <a:lnTo>
                    <a:pt x="12" y="6"/>
                  </a:lnTo>
                  <a:lnTo>
                    <a:pt x="6" y="0"/>
                  </a:lnTo>
                  <a:lnTo>
                    <a:pt x="0" y="6"/>
                  </a:lnTo>
                  <a:lnTo>
                    <a:pt x="5" y="12"/>
                  </a:lnTo>
                  <a:lnTo>
                    <a:pt x="12" y="18"/>
                  </a:lnTo>
                  <a:lnTo>
                    <a:pt x="20" y="24"/>
                  </a:lnTo>
                  <a:lnTo>
                    <a:pt x="28" y="29"/>
                  </a:lnTo>
                  <a:lnTo>
                    <a:pt x="36" y="35"/>
                  </a:lnTo>
                  <a:lnTo>
                    <a:pt x="44" y="39"/>
                  </a:lnTo>
                  <a:lnTo>
                    <a:pt x="53" y="45"/>
                  </a:lnTo>
                  <a:lnTo>
                    <a:pt x="62" y="49"/>
                  </a:lnTo>
                  <a:lnTo>
                    <a:pt x="72" y="53"/>
                  </a:lnTo>
                  <a:lnTo>
                    <a:pt x="82" y="57"/>
                  </a:lnTo>
                  <a:lnTo>
                    <a:pt x="93" y="61"/>
                  </a:lnTo>
                  <a:lnTo>
                    <a:pt x="104" y="64"/>
                  </a:lnTo>
                  <a:lnTo>
                    <a:pt x="115" y="67"/>
                  </a:lnTo>
                  <a:lnTo>
                    <a:pt x="126" y="71"/>
                  </a:lnTo>
                  <a:lnTo>
                    <a:pt x="137" y="73"/>
                  </a:lnTo>
                  <a:lnTo>
                    <a:pt x="148" y="76"/>
                  </a:lnTo>
                  <a:lnTo>
                    <a:pt x="161" y="79"/>
                  </a:lnTo>
                  <a:lnTo>
                    <a:pt x="172" y="81"/>
                  </a:lnTo>
                  <a:lnTo>
                    <a:pt x="184" y="83"/>
                  </a:lnTo>
                  <a:lnTo>
                    <a:pt x="197" y="85"/>
                  </a:lnTo>
                  <a:lnTo>
                    <a:pt x="209" y="86"/>
                  </a:lnTo>
                  <a:lnTo>
                    <a:pt x="221" y="88"/>
                  </a:lnTo>
                  <a:lnTo>
                    <a:pt x="233" y="90"/>
                  </a:lnTo>
                  <a:lnTo>
                    <a:pt x="246" y="91"/>
                  </a:lnTo>
                  <a:lnTo>
                    <a:pt x="258" y="92"/>
                  </a:lnTo>
                  <a:lnTo>
                    <a:pt x="270" y="92"/>
                  </a:lnTo>
                  <a:lnTo>
                    <a:pt x="283" y="93"/>
                  </a:lnTo>
                  <a:lnTo>
                    <a:pt x="295" y="94"/>
                  </a:lnTo>
                  <a:lnTo>
                    <a:pt x="306" y="94"/>
                  </a:lnTo>
                  <a:lnTo>
                    <a:pt x="318" y="94"/>
                  </a:lnTo>
                  <a:lnTo>
                    <a:pt x="331" y="94"/>
                  </a:lnTo>
                  <a:lnTo>
                    <a:pt x="342" y="95"/>
                  </a:lnTo>
                  <a:lnTo>
                    <a:pt x="342" y="85"/>
                  </a:lnTo>
                </a:path>
              </a:pathLst>
            </a:custGeom>
            <a:solidFill>
              <a:srgbClr val="6D472E"/>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9" name="Freeform 141"/>
            <p:cNvSpPr>
              <a:spLocks/>
            </p:cNvSpPr>
            <p:nvPr/>
          </p:nvSpPr>
          <p:spPr bwMode="auto">
            <a:xfrm>
              <a:off x="4479" y="2840"/>
              <a:ext cx="357" cy="103"/>
            </a:xfrm>
            <a:custGeom>
              <a:avLst/>
              <a:gdLst>
                <a:gd name="T0" fmla="*/ 343 w 357"/>
                <a:gd name="T1" fmla="*/ 6 h 103"/>
                <a:gd name="T2" fmla="*/ 333 w 357"/>
                <a:gd name="T3" fmla="*/ 15 h 103"/>
                <a:gd name="T4" fmla="*/ 320 w 357"/>
                <a:gd name="T5" fmla="*/ 25 h 103"/>
                <a:gd name="T6" fmla="*/ 306 w 357"/>
                <a:gd name="T7" fmla="*/ 34 h 103"/>
                <a:gd name="T8" fmla="*/ 291 w 357"/>
                <a:gd name="T9" fmla="*/ 42 h 103"/>
                <a:gd name="T10" fmla="*/ 274 w 357"/>
                <a:gd name="T11" fmla="*/ 50 h 103"/>
                <a:gd name="T12" fmla="*/ 255 w 357"/>
                <a:gd name="T13" fmla="*/ 58 h 103"/>
                <a:gd name="T14" fmla="*/ 235 w 357"/>
                <a:gd name="T15" fmla="*/ 64 h 103"/>
                <a:gd name="T16" fmla="*/ 213 w 357"/>
                <a:gd name="T17" fmla="*/ 70 h 103"/>
                <a:gd name="T18" fmla="*/ 190 w 357"/>
                <a:gd name="T19" fmla="*/ 75 h 103"/>
                <a:gd name="T20" fmla="*/ 165 w 357"/>
                <a:gd name="T21" fmla="*/ 80 h 103"/>
                <a:gd name="T22" fmla="*/ 139 w 357"/>
                <a:gd name="T23" fmla="*/ 84 h 103"/>
                <a:gd name="T24" fmla="*/ 111 w 357"/>
                <a:gd name="T25" fmla="*/ 88 h 103"/>
                <a:gd name="T26" fmla="*/ 82 w 357"/>
                <a:gd name="T27" fmla="*/ 90 h 103"/>
                <a:gd name="T28" fmla="*/ 50 w 357"/>
                <a:gd name="T29" fmla="*/ 92 h 103"/>
                <a:gd name="T30" fmla="*/ 17 w 357"/>
                <a:gd name="T31" fmla="*/ 92 h 103"/>
                <a:gd name="T32" fmla="*/ 0 w 357"/>
                <a:gd name="T33" fmla="*/ 102 h 103"/>
                <a:gd name="T34" fmla="*/ 33 w 357"/>
                <a:gd name="T35" fmla="*/ 101 h 103"/>
                <a:gd name="T36" fmla="*/ 66 w 357"/>
                <a:gd name="T37" fmla="*/ 100 h 103"/>
                <a:gd name="T38" fmla="*/ 97 w 357"/>
                <a:gd name="T39" fmla="*/ 98 h 103"/>
                <a:gd name="T40" fmla="*/ 126 w 357"/>
                <a:gd name="T41" fmla="*/ 95 h 103"/>
                <a:gd name="T42" fmla="*/ 153 w 357"/>
                <a:gd name="T43" fmla="*/ 91 h 103"/>
                <a:gd name="T44" fmla="*/ 180 w 357"/>
                <a:gd name="T45" fmla="*/ 87 h 103"/>
                <a:gd name="T46" fmla="*/ 203 w 357"/>
                <a:gd name="T47" fmla="*/ 81 h 103"/>
                <a:gd name="T48" fmla="*/ 227 w 357"/>
                <a:gd name="T49" fmla="*/ 75 h 103"/>
                <a:gd name="T50" fmla="*/ 248 w 357"/>
                <a:gd name="T51" fmla="*/ 69 h 103"/>
                <a:gd name="T52" fmla="*/ 267 w 357"/>
                <a:gd name="T53" fmla="*/ 62 h 103"/>
                <a:gd name="T54" fmla="*/ 286 w 357"/>
                <a:gd name="T55" fmla="*/ 54 h 103"/>
                <a:gd name="T56" fmla="*/ 303 w 357"/>
                <a:gd name="T57" fmla="*/ 45 h 103"/>
                <a:gd name="T58" fmla="*/ 317 w 357"/>
                <a:gd name="T59" fmla="*/ 37 h 103"/>
                <a:gd name="T60" fmla="*/ 332 w 357"/>
                <a:gd name="T61" fmla="*/ 27 h 103"/>
                <a:gd name="T62" fmla="*/ 344 w 357"/>
                <a:gd name="T63" fmla="*/ 17 h 103"/>
                <a:gd name="T64" fmla="*/ 356 w 357"/>
                <a:gd name="T65" fmla="*/ 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7" h="103">
                  <a:moveTo>
                    <a:pt x="349" y="0"/>
                  </a:moveTo>
                  <a:lnTo>
                    <a:pt x="343" y="6"/>
                  </a:lnTo>
                  <a:lnTo>
                    <a:pt x="339" y="11"/>
                  </a:lnTo>
                  <a:lnTo>
                    <a:pt x="333" y="15"/>
                  </a:lnTo>
                  <a:lnTo>
                    <a:pt x="326" y="21"/>
                  </a:lnTo>
                  <a:lnTo>
                    <a:pt x="320" y="25"/>
                  </a:lnTo>
                  <a:lnTo>
                    <a:pt x="313" y="30"/>
                  </a:lnTo>
                  <a:lnTo>
                    <a:pt x="306" y="34"/>
                  </a:lnTo>
                  <a:lnTo>
                    <a:pt x="298" y="37"/>
                  </a:lnTo>
                  <a:lnTo>
                    <a:pt x="291" y="42"/>
                  </a:lnTo>
                  <a:lnTo>
                    <a:pt x="282" y="46"/>
                  </a:lnTo>
                  <a:lnTo>
                    <a:pt x="274" y="50"/>
                  </a:lnTo>
                  <a:lnTo>
                    <a:pt x="265" y="53"/>
                  </a:lnTo>
                  <a:lnTo>
                    <a:pt x="255" y="58"/>
                  </a:lnTo>
                  <a:lnTo>
                    <a:pt x="245" y="61"/>
                  </a:lnTo>
                  <a:lnTo>
                    <a:pt x="235" y="64"/>
                  </a:lnTo>
                  <a:lnTo>
                    <a:pt x="225" y="67"/>
                  </a:lnTo>
                  <a:lnTo>
                    <a:pt x="213" y="70"/>
                  </a:lnTo>
                  <a:lnTo>
                    <a:pt x="202" y="72"/>
                  </a:lnTo>
                  <a:lnTo>
                    <a:pt x="190" y="75"/>
                  </a:lnTo>
                  <a:lnTo>
                    <a:pt x="178" y="78"/>
                  </a:lnTo>
                  <a:lnTo>
                    <a:pt x="165" y="80"/>
                  </a:lnTo>
                  <a:lnTo>
                    <a:pt x="152" y="82"/>
                  </a:lnTo>
                  <a:lnTo>
                    <a:pt x="139" y="84"/>
                  </a:lnTo>
                  <a:lnTo>
                    <a:pt x="125" y="86"/>
                  </a:lnTo>
                  <a:lnTo>
                    <a:pt x="111" y="88"/>
                  </a:lnTo>
                  <a:lnTo>
                    <a:pt x="96" y="89"/>
                  </a:lnTo>
                  <a:lnTo>
                    <a:pt x="82" y="90"/>
                  </a:lnTo>
                  <a:lnTo>
                    <a:pt x="66" y="91"/>
                  </a:lnTo>
                  <a:lnTo>
                    <a:pt x="50" y="92"/>
                  </a:lnTo>
                  <a:lnTo>
                    <a:pt x="33" y="92"/>
                  </a:lnTo>
                  <a:lnTo>
                    <a:pt x="17" y="92"/>
                  </a:lnTo>
                  <a:lnTo>
                    <a:pt x="0" y="92"/>
                  </a:lnTo>
                  <a:lnTo>
                    <a:pt x="0" y="102"/>
                  </a:lnTo>
                  <a:lnTo>
                    <a:pt x="17" y="101"/>
                  </a:lnTo>
                  <a:lnTo>
                    <a:pt x="33" y="101"/>
                  </a:lnTo>
                  <a:lnTo>
                    <a:pt x="50" y="101"/>
                  </a:lnTo>
                  <a:lnTo>
                    <a:pt x="66" y="100"/>
                  </a:lnTo>
                  <a:lnTo>
                    <a:pt x="82" y="99"/>
                  </a:lnTo>
                  <a:lnTo>
                    <a:pt x="97" y="98"/>
                  </a:lnTo>
                  <a:lnTo>
                    <a:pt x="112" y="97"/>
                  </a:lnTo>
                  <a:lnTo>
                    <a:pt x="126" y="95"/>
                  </a:lnTo>
                  <a:lnTo>
                    <a:pt x="140" y="93"/>
                  </a:lnTo>
                  <a:lnTo>
                    <a:pt x="153" y="91"/>
                  </a:lnTo>
                  <a:lnTo>
                    <a:pt x="167" y="89"/>
                  </a:lnTo>
                  <a:lnTo>
                    <a:pt x="180" y="87"/>
                  </a:lnTo>
                  <a:lnTo>
                    <a:pt x="192" y="84"/>
                  </a:lnTo>
                  <a:lnTo>
                    <a:pt x="203" y="81"/>
                  </a:lnTo>
                  <a:lnTo>
                    <a:pt x="216" y="79"/>
                  </a:lnTo>
                  <a:lnTo>
                    <a:pt x="227" y="75"/>
                  </a:lnTo>
                  <a:lnTo>
                    <a:pt x="237" y="72"/>
                  </a:lnTo>
                  <a:lnTo>
                    <a:pt x="248" y="69"/>
                  </a:lnTo>
                  <a:lnTo>
                    <a:pt x="258" y="65"/>
                  </a:lnTo>
                  <a:lnTo>
                    <a:pt x="267" y="62"/>
                  </a:lnTo>
                  <a:lnTo>
                    <a:pt x="277" y="58"/>
                  </a:lnTo>
                  <a:lnTo>
                    <a:pt x="286" y="54"/>
                  </a:lnTo>
                  <a:lnTo>
                    <a:pt x="294" y="50"/>
                  </a:lnTo>
                  <a:lnTo>
                    <a:pt x="303" y="45"/>
                  </a:lnTo>
                  <a:lnTo>
                    <a:pt x="311" y="42"/>
                  </a:lnTo>
                  <a:lnTo>
                    <a:pt x="317" y="37"/>
                  </a:lnTo>
                  <a:lnTo>
                    <a:pt x="325" y="32"/>
                  </a:lnTo>
                  <a:lnTo>
                    <a:pt x="332" y="27"/>
                  </a:lnTo>
                  <a:lnTo>
                    <a:pt x="339" y="23"/>
                  </a:lnTo>
                  <a:lnTo>
                    <a:pt x="344" y="17"/>
                  </a:lnTo>
                  <a:lnTo>
                    <a:pt x="350" y="13"/>
                  </a:lnTo>
                  <a:lnTo>
                    <a:pt x="356" y="7"/>
                  </a:lnTo>
                  <a:lnTo>
                    <a:pt x="349" y="0"/>
                  </a:lnTo>
                </a:path>
              </a:pathLst>
            </a:custGeom>
            <a:solidFill>
              <a:srgbClr val="6D472E"/>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0" name="Freeform 142"/>
            <p:cNvSpPr>
              <a:spLocks/>
            </p:cNvSpPr>
            <p:nvPr/>
          </p:nvSpPr>
          <p:spPr bwMode="auto">
            <a:xfrm>
              <a:off x="4828" y="2839"/>
              <a:ext cx="17" cy="17"/>
            </a:xfrm>
            <a:custGeom>
              <a:avLst/>
              <a:gdLst>
                <a:gd name="T0" fmla="*/ 14 w 17"/>
                <a:gd name="T1" fmla="*/ 16 h 17"/>
                <a:gd name="T2" fmla="*/ 14 w 17"/>
                <a:gd name="T3" fmla="*/ 14 h 17"/>
                <a:gd name="T4" fmla="*/ 16 w 17"/>
                <a:gd name="T5" fmla="*/ 14 h 17"/>
                <a:gd name="T6" fmla="*/ 16 w 17"/>
                <a:gd name="T7" fmla="*/ 12 h 17"/>
                <a:gd name="T8" fmla="*/ 16 w 17"/>
                <a:gd name="T9" fmla="*/ 10 h 17"/>
                <a:gd name="T10" fmla="*/ 16 w 17"/>
                <a:gd name="T11" fmla="*/ 8 h 17"/>
                <a:gd name="T12" fmla="*/ 14 w 17"/>
                <a:gd name="T13" fmla="*/ 6 h 17"/>
                <a:gd name="T14" fmla="*/ 14 w 17"/>
                <a:gd name="T15" fmla="*/ 2 h 17"/>
                <a:gd name="T16" fmla="*/ 10 w 17"/>
                <a:gd name="T17" fmla="*/ 2 h 17"/>
                <a:gd name="T18" fmla="*/ 8 w 17"/>
                <a:gd name="T19" fmla="*/ 2 h 17"/>
                <a:gd name="T20" fmla="*/ 8 w 17"/>
                <a:gd name="T21" fmla="*/ 0 h 17"/>
                <a:gd name="T22" fmla="*/ 6 w 17"/>
                <a:gd name="T23" fmla="*/ 0 h 17"/>
                <a:gd name="T24" fmla="*/ 4 w 17"/>
                <a:gd name="T25" fmla="*/ 0 h 17"/>
                <a:gd name="T26" fmla="*/ 2 w 17"/>
                <a:gd name="T27" fmla="*/ 0 h 17"/>
                <a:gd name="T28" fmla="*/ 2 w 17"/>
                <a:gd name="T29" fmla="*/ 2 h 17"/>
                <a:gd name="T30" fmla="*/ 0 w 17"/>
                <a:gd name="T31" fmla="*/ 2 h 17"/>
                <a:gd name="T32" fmla="*/ 14 w 17"/>
                <a:gd name="T33"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14" y="16"/>
                  </a:moveTo>
                  <a:lnTo>
                    <a:pt x="14" y="14"/>
                  </a:lnTo>
                  <a:lnTo>
                    <a:pt x="16" y="14"/>
                  </a:lnTo>
                  <a:lnTo>
                    <a:pt x="16" y="12"/>
                  </a:lnTo>
                  <a:lnTo>
                    <a:pt x="16" y="10"/>
                  </a:lnTo>
                  <a:lnTo>
                    <a:pt x="16" y="8"/>
                  </a:lnTo>
                  <a:lnTo>
                    <a:pt x="14" y="6"/>
                  </a:lnTo>
                  <a:lnTo>
                    <a:pt x="14" y="2"/>
                  </a:lnTo>
                  <a:lnTo>
                    <a:pt x="10" y="2"/>
                  </a:lnTo>
                  <a:lnTo>
                    <a:pt x="8" y="2"/>
                  </a:lnTo>
                  <a:lnTo>
                    <a:pt x="8" y="0"/>
                  </a:lnTo>
                  <a:lnTo>
                    <a:pt x="6" y="0"/>
                  </a:lnTo>
                  <a:lnTo>
                    <a:pt x="4" y="0"/>
                  </a:lnTo>
                  <a:lnTo>
                    <a:pt x="2" y="0"/>
                  </a:lnTo>
                  <a:lnTo>
                    <a:pt x="2" y="2"/>
                  </a:lnTo>
                  <a:lnTo>
                    <a:pt x="0" y="2"/>
                  </a:lnTo>
                  <a:lnTo>
                    <a:pt x="14" y="16"/>
                  </a:lnTo>
                </a:path>
              </a:pathLst>
            </a:custGeom>
            <a:solidFill>
              <a:srgbClr val="6D472E"/>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1" name="Freeform 143"/>
            <p:cNvSpPr>
              <a:spLocks/>
            </p:cNvSpPr>
            <p:nvPr/>
          </p:nvSpPr>
          <p:spPr bwMode="auto">
            <a:xfrm>
              <a:off x="4829" y="2840"/>
              <a:ext cx="17" cy="17"/>
            </a:xfrm>
            <a:custGeom>
              <a:avLst/>
              <a:gdLst>
                <a:gd name="T0" fmla="*/ 14 w 17"/>
                <a:gd name="T1" fmla="*/ 16 h 17"/>
                <a:gd name="T2" fmla="*/ 16 w 17"/>
                <a:gd name="T3" fmla="*/ 14 h 17"/>
                <a:gd name="T4" fmla="*/ 16 w 17"/>
                <a:gd name="T5" fmla="*/ 12 h 17"/>
                <a:gd name="T6" fmla="*/ 16 w 17"/>
                <a:gd name="T7" fmla="*/ 10 h 17"/>
                <a:gd name="T8" fmla="*/ 16 w 17"/>
                <a:gd name="T9" fmla="*/ 8 h 17"/>
                <a:gd name="T10" fmla="*/ 16 w 17"/>
                <a:gd name="T11" fmla="*/ 6 h 17"/>
                <a:gd name="T12" fmla="*/ 14 w 17"/>
                <a:gd name="T13" fmla="*/ 4 h 17"/>
                <a:gd name="T14" fmla="*/ 12 w 17"/>
                <a:gd name="T15" fmla="*/ 4 h 17"/>
                <a:gd name="T16" fmla="*/ 12 w 17"/>
                <a:gd name="T17" fmla="*/ 0 h 17"/>
                <a:gd name="T18" fmla="*/ 8 w 17"/>
                <a:gd name="T19" fmla="*/ 0 h 17"/>
                <a:gd name="T20" fmla="*/ 6 w 17"/>
                <a:gd name="T21" fmla="*/ 0 h 17"/>
                <a:gd name="T22" fmla="*/ 4 w 17"/>
                <a:gd name="T23" fmla="*/ 0 h 17"/>
                <a:gd name="T24" fmla="*/ 2 w 17"/>
                <a:gd name="T25" fmla="*/ 0 h 17"/>
                <a:gd name="T26" fmla="*/ 2 w 17"/>
                <a:gd name="T27" fmla="*/ 4 h 17"/>
                <a:gd name="T28" fmla="*/ 0 w 17"/>
                <a:gd name="T29" fmla="*/ 4 h 17"/>
                <a:gd name="T30" fmla="*/ 14 w 17"/>
                <a:gd name="T31"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7">
                  <a:moveTo>
                    <a:pt x="14" y="16"/>
                  </a:moveTo>
                  <a:lnTo>
                    <a:pt x="16" y="14"/>
                  </a:lnTo>
                  <a:lnTo>
                    <a:pt x="16" y="12"/>
                  </a:lnTo>
                  <a:lnTo>
                    <a:pt x="16" y="10"/>
                  </a:lnTo>
                  <a:lnTo>
                    <a:pt x="16" y="8"/>
                  </a:lnTo>
                  <a:lnTo>
                    <a:pt x="16" y="6"/>
                  </a:lnTo>
                  <a:lnTo>
                    <a:pt x="14" y="4"/>
                  </a:lnTo>
                  <a:lnTo>
                    <a:pt x="12" y="4"/>
                  </a:lnTo>
                  <a:lnTo>
                    <a:pt x="12" y="0"/>
                  </a:lnTo>
                  <a:lnTo>
                    <a:pt x="8" y="0"/>
                  </a:lnTo>
                  <a:lnTo>
                    <a:pt x="6" y="0"/>
                  </a:lnTo>
                  <a:lnTo>
                    <a:pt x="4" y="0"/>
                  </a:lnTo>
                  <a:lnTo>
                    <a:pt x="2" y="0"/>
                  </a:lnTo>
                  <a:lnTo>
                    <a:pt x="2" y="4"/>
                  </a:lnTo>
                  <a:lnTo>
                    <a:pt x="0" y="4"/>
                  </a:lnTo>
                  <a:lnTo>
                    <a:pt x="14" y="16"/>
                  </a:lnTo>
                </a:path>
              </a:pathLst>
            </a:custGeom>
            <a:solidFill>
              <a:srgbClr val="653F2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2" name="Freeform 144"/>
            <p:cNvSpPr>
              <a:spLocks/>
            </p:cNvSpPr>
            <p:nvPr/>
          </p:nvSpPr>
          <p:spPr bwMode="auto">
            <a:xfrm>
              <a:off x="4478" y="2842"/>
              <a:ext cx="359" cy="103"/>
            </a:xfrm>
            <a:custGeom>
              <a:avLst/>
              <a:gdLst>
                <a:gd name="T0" fmla="*/ 17 w 359"/>
                <a:gd name="T1" fmla="*/ 102 h 103"/>
                <a:gd name="T2" fmla="*/ 50 w 359"/>
                <a:gd name="T3" fmla="*/ 100 h 103"/>
                <a:gd name="T4" fmla="*/ 81 w 359"/>
                <a:gd name="T5" fmla="*/ 99 h 103"/>
                <a:gd name="T6" fmla="*/ 112 w 359"/>
                <a:gd name="T7" fmla="*/ 97 h 103"/>
                <a:gd name="T8" fmla="*/ 140 w 359"/>
                <a:gd name="T9" fmla="*/ 94 h 103"/>
                <a:gd name="T10" fmla="*/ 166 w 359"/>
                <a:gd name="T11" fmla="*/ 89 h 103"/>
                <a:gd name="T12" fmla="*/ 192 w 359"/>
                <a:gd name="T13" fmla="*/ 85 h 103"/>
                <a:gd name="T14" fmla="*/ 216 w 359"/>
                <a:gd name="T15" fmla="*/ 79 h 103"/>
                <a:gd name="T16" fmla="*/ 238 w 359"/>
                <a:gd name="T17" fmla="*/ 72 h 103"/>
                <a:gd name="T18" fmla="*/ 259 w 359"/>
                <a:gd name="T19" fmla="*/ 66 h 103"/>
                <a:gd name="T20" fmla="*/ 278 w 359"/>
                <a:gd name="T21" fmla="*/ 58 h 103"/>
                <a:gd name="T22" fmla="*/ 296 w 359"/>
                <a:gd name="T23" fmla="*/ 50 h 103"/>
                <a:gd name="T24" fmla="*/ 312 w 359"/>
                <a:gd name="T25" fmla="*/ 41 h 103"/>
                <a:gd name="T26" fmla="*/ 327 w 359"/>
                <a:gd name="T27" fmla="*/ 32 h 103"/>
                <a:gd name="T28" fmla="*/ 341 w 359"/>
                <a:gd name="T29" fmla="*/ 22 h 103"/>
                <a:gd name="T30" fmla="*/ 352 w 359"/>
                <a:gd name="T31" fmla="*/ 12 h 103"/>
                <a:gd name="T32" fmla="*/ 351 w 359"/>
                <a:gd name="T33" fmla="*/ 0 h 103"/>
                <a:gd name="T34" fmla="*/ 341 w 359"/>
                <a:gd name="T35" fmla="*/ 10 h 103"/>
                <a:gd name="T36" fmla="*/ 329 w 359"/>
                <a:gd name="T37" fmla="*/ 20 h 103"/>
                <a:gd name="T38" fmla="*/ 315 w 359"/>
                <a:gd name="T39" fmla="*/ 29 h 103"/>
                <a:gd name="T40" fmla="*/ 301 w 359"/>
                <a:gd name="T41" fmla="*/ 38 h 103"/>
                <a:gd name="T42" fmla="*/ 284 w 359"/>
                <a:gd name="T43" fmla="*/ 47 h 103"/>
                <a:gd name="T44" fmla="*/ 266 w 359"/>
                <a:gd name="T45" fmla="*/ 53 h 103"/>
                <a:gd name="T46" fmla="*/ 246 w 359"/>
                <a:gd name="T47" fmla="*/ 61 h 103"/>
                <a:gd name="T48" fmla="*/ 225 w 359"/>
                <a:gd name="T49" fmla="*/ 67 h 103"/>
                <a:gd name="T50" fmla="*/ 202 w 359"/>
                <a:gd name="T51" fmla="*/ 73 h 103"/>
                <a:gd name="T52" fmla="*/ 178 w 359"/>
                <a:gd name="T53" fmla="*/ 78 h 103"/>
                <a:gd name="T54" fmla="*/ 152 w 359"/>
                <a:gd name="T55" fmla="*/ 82 h 103"/>
                <a:gd name="T56" fmla="*/ 125 w 359"/>
                <a:gd name="T57" fmla="*/ 86 h 103"/>
                <a:gd name="T58" fmla="*/ 96 w 359"/>
                <a:gd name="T59" fmla="*/ 89 h 103"/>
                <a:gd name="T60" fmla="*/ 66 w 359"/>
                <a:gd name="T61" fmla="*/ 91 h 103"/>
                <a:gd name="T62" fmla="*/ 33 w 359"/>
                <a:gd name="T63" fmla="*/ 93 h 103"/>
                <a:gd name="T64" fmla="*/ 0 w 359"/>
                <a:gd name="T65" fmla="*/ 9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9" h="103">
                  <a:moveTo>
                    <a:pt x="0" y="102"/>
                  </a:moveTo>
                  <a:lnTo>
                    <a:pt x="17" y="102"/>
                  </a:lnTo>
                  <a:lnTo>
                    <a:pt x="33" y="102"/>
                  </a:lnTo>
                  <a:lnTo>
                    <a:pt x="50" y="100"/>
                  </a:lnTo>
                  <a:lnTo>
                    <a:pt x="66" y="100"/>
                  </a:lnTo>
                  <a:lnTo>
                    <a:pt x="81" y="99"/>
                  </a:lnTo>
                  <a:lnTo>
                    <a:pt x="97" y="98"/>
                  </a:lnTo>
                  <a:lnTo>
                    <a:pt x="112" y="97"/>
                  </a:lnTo>
                  <a:lnTo>
                    <a:pt x="126" y="95"/>
                  </a:lnTo>
                  <a:lnTo>
                    <a:pt x="140" y="94"/>
                  </a:lnTo>
                  <a:lnTo>
                    <a:pt x="154" y="91"/>
                  </a:lnTo>
                  <a:lnTo>
                    <a:pt x="166" y="89"/>
                  </a:lnTo>
                  <a:lnTo>
                    <a:pt x="180" y="87"/>
                  </a:lnTo>
                  <a:lnTo>
                    <a:pt x="192" y="85"/>
                  </a:lnTo>
                  <a:lnTo>
                    <a:pt x="204" y="81"/>
                  </a:lnTo>
                  <a:lnTo>
                    <a:pt x="216" y="79"/>
                  </a:lnTo>
                  <a:lnTo>
                    <a:pt x="227" y="76"/>
                  </a:lnTo>
                  <a:lnTo>
                    <a:pt x="238" y="72"/>
                  </a:lnTo>
                  <a:lnTo>
                    <a:pt x="249" y="69"/>
                  </a:lnTo>
                  <a:lnTo>
                    <a:pt x="259" y="66"/>
                  </a:lnTo>
                  <a:lnTo>
                    <a:pt x="269" y="62"/>
                  </a:lnTo>
                  <a:lnTo>
                    <a:pt x="278" y="58"/>
                  </a:lnTo>
                  <a:lnTo>
                    <a:pt x="287" y="54"/>
                  </a:lnTo>
                  <a:lnTo>
                    <a:pt x="296" y="50"/>
                  </a:lnTo>
                  <a:lnTo>
                    <a:pt x="304" y="45"/>
                  </a:lnTo>
                  <a:lnTo>
                    <a:pt x="312" y="41"/>
                  </a:lnTo>
                  <a:lnTo>
                    <a:pt x="320" y="37"/>
                  </a:lnTo>
                  <a:lnTo>
                    <a:pt x="327" y="32"/>
                  </a:lnTo>
                  <a:lnTo>
                    <a:pt x="334" y="28"/>
                  </a:lnTo>
                  <a:lnTo>
                    <a:pt x="341" y="22"/>
                  </a:lnTo>
                  <a:lnTo>
                    <a:pt x="346" y="16"/>
                  </a:lnTo>
                  <a:lnTo>
                    <a:pt x="352" y="12"/>
                  </a:lnTo>
                  <a:lnTo>
                    <a:pt x="358" y="6"/>
                  </a:lnTo>
                  <a:lnTo>
                    <a:pt x="351" y="0"/>
                  </a:lnTo>
                  <a:lnTo>
                    <a:pt x="346" y="5"/>
                  </a:lnTo>
                  <a:lnTo>
                    <a:pt x="341" y="10"/>
                  </a:lnTo>
                  <a:lnTo>
                    <a:pt x="335" y="15"/>
                  </a:lnTo>
                  <a:lnTo>
                    <a:pt x="329" y="20"/>
                  </a:lnTo>
                  <a:lnTo>
                    <a:pt x="322" y="24"/>
                  </a:lnTo>
                  <a:lnTo>
                    <a:pt x="315" y="29"/>
                  </a:lnTo>
                  <a:lnTo>
                    <a:pt x="307" y="33"/>
                  </a:lnTo>
                  <a:lnTo>
                    <a:pt x="301" y="38"/>
                  </a:lnTo>
                  <a:lnTo>
                    <a:pt x="292" y="42"/>
                  </a:lnTo>
                  <a:lnTo>
                    <a:pt x="284" y="47"/>
                  </a:lnTo>
                  <a:lnTo>
                    <a:pt x="275" y="50"/>
                  </a:lnTo>
                  <a:lnTo>
                    <a:pt x="266" y="53"/>
                  </a:lnTo>
                  <a:lnTo>
                    <a:pt x="256" y="58"/>
                  </a:lnTo>
                  <a:lnTo>
                    <a:pt x="246" y="61"/>
                  </a:lnTo>
                  <a:lnTo>
                    <a:pt x="236" y="65"/>
                  </a:lnTo>
                  <a:lnTo>
                    <a:pt x="225" y="67"/>
                  </a:lnTo>
                  <a:lnTo>
                    <a:pt x="213" y="70"/>
                  </a:lnTo>
                  <a:lnTo>
                    <a:pt x="202" y="73"/>
                  </a:lnTo>
                  <a:lnTo>
                    <a:pt x="190" y="76"/>
                  </a:lnTo>
                  <a:lnTo>
                    <a:pt x="178" y="78"/>
                  </a:lnTo>
                  <a:lnTo>
                    <a:pt x="165" y="80"/>
                  </a:lnTo>
                  <a:lnTo>
                    <a:pt x="152" y="82"/>
                  </a:lnTo>
                  <a:lnTo>
                    <a:pt x="138" y="85"/>
                  </a:lnTo>
                  <a:lnTo>
                    <a:pt x="125" y="86"/>
                  </a:lnTo>
                  <a:lnTo>
                    <a:pt x="110" y="88"/>
                  </a:lnTo>
                  <a:lnTo>
                    <a:pt x="96" y="89"/>
                  </a:lnTo>
                  <a:lnTo>
                    <a:pt x="81" y="90"/>
                  </a:lnTo>
                  <a:lnTo>
                    <a:pt x="66" y="91"/>
                  </a:lnTo>
                  <a:lnTo>
                    <a:pt x="50" y="91"/>
                  </a:lnTo>
                  <a:lnTo>
                    <a:pt x="33" y="93"/>
                  </a:lnTo>
                  <a:lnTo>
                    <a:pt x="17" y="93"/>
                  </a:lnTo>
                  <a:lnTo>
                    <a:pt x="0" y="93"/>
                  </a:lnTo>
                  <a:lnTo>
                    <a:pt x="0" y="102"/>
                  </a:lnTo>
                </a:path>
              </a:pathLst>
            </a:custGeom>
            <a:solidFill>
              <a:srgbClr val="653F2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3" name="Freeform 145"/>
            <p:cNvSpPr>
              <a:spLocks/>
            </p:cNvSpPr>
            <p:nvPr/>
          </p:nvSpPr>
          <p:spPr bwMode="auto">
            <a:xfrm>
              <a:off x="4134" y="2849"/>
              <a:ext cx="345" cy="96"/>
            </a:xfrm>
            <a:custGeom>
              <a:avLst/>
              <a:gdLst>
                <a:gd name="T0" fmla="*/ 7 w 345"/>
                <a:gd name="T1" fmla="*/ 13 h 96"/>
                <a:gd name="T2" fmla="*/ 21 w 345"/>
                <a:gd name="T3" fmla="*/ 24 h 96"/>
                <a:gd name="T4" fmla="*/ 36 w 345"/>
                <a:gd name="T5" fmla="*/ 35 h 96"/>
                <a:gd name="T6" fmla="*/ 54 w 345"/>
                <a:gd name="T7" fmla="*/ 45 h 96"/>
                <a:gd name="T8" fmla="*/ 73 w 345"/>
                <a:gd name="T9" fmla="*/ 53 h 96"/>
                <a:gd name="T10" fmla="*/ 93 w 345"/>
                <a:gd name="T11" fmla="*/ 61 h 96"/>
                <a:gd name="T12" fmla="*/ 115 w 345"/>
                <a:gd name="T13" fmla="*/ 68 h 96"/>
                <a:gd name="T14" fmla="*/ 137 w 345"/>
                <a:gd name="T15" fmla="*/ 73 h 96"/>
                <a:gd name="T16" fmla="*/ 160 w 345"/>
                <a:gd name="T17" fmla="*/ 79 h 96"/>
                <a:gd name="T18" fmla="*/ 184 w 345"/>
                <a:gd name="T19" fmla="*/ 83 h 96"/>
                <a:gd name="T20" fmla="*/ 208 w 345"/>
                <a:gd name="T21" fmla="*/ 87 h 96"/>
                <a:gd name="T22" fmla="*/ 233 w 345"/>
                <a:gd name="T23" fmla="*/ 89 h 96"/>
                <a:gd name="T24" fmla="*/ 259 w 345"/>
                <a:gd name="T25" fmla="*/ 91 h 96"/>
                <a:gd name="T26" fmla="*/ 283 w 345"/>
                <a:gd name="T27" fmla="*/ 93 h 96"/>
                <a:gd name="T28" fmla="*/ 308 w 345"/>
                <a:gd name="T29" fmla="*/ 95 h 96"/>
                <a:gd name="T30" fmla="*/ 333 w 345"/>
                <a:gd name="T31" fmla="*/ 95 h 96"/>
                <a:gd name="T32" fmla="*/ 344 w 345"/>
                <a:gd name="T33" fmla="*/ 86 h 96"/>
                <a:gd name="T34" fmla="*/ 320 w 345"/>
                <a:gd name="T35" fmla="*/ 86 h 96"/>
                <a:gd name="T36" fmla="*/ 296 w 345"/>
                <a:gd name="T37" fmla="*/ 84 h 96"/>
                <a:gd name="T38" fmla="*/ 271 w 345"/>
                <a:gd name="T39" fmla="*/ 83 h 96"/>
                <a:gd name="T40" fmla="*/ 247 w 345"/>
                <a:gd name="T41" fmla="*/ 81 h 96"/>
                <a:gd name="T42" fmla="*/ 222 w 345"/>
                <a:gd name="T43" fmla="*/ 79 h 96"/>
                <a:gd name="T44" fmla="*/ 197 w 345"/>
                <a:gd name="T45" fmla="*/ 75 h 96"/>
                <a:gd name="T46" fmla="*/ 174 w 345"/>
                <a:gd name="T47" fmla="*/ 72 h 96"/>
                <a:gd name="T48" fmla="*/ 150 w 345"/>
                <a:gd name="T49" fmla="*/ 68 h 96"/>
                <a:gd name="T50" fmla="*/ 128 w 345"/>
                <a:gd name="T51" fmla="*/ 62 h 96"/>
                <a:gd name="T52" fmla="*/ 107 w 345"/>
                <a:gd name="T53" fmla="*/ 56 h 96"/>
                <a:gd name="T54" fmla="*/ 85 w 345"/>
                <a:gd name="T55" fmla="*/ 49 h 96"/>
                <a:gd name="T56" fmla="*/ 66 w 345"/>
                <a:gd name="T57" fmla="*/ 41 h 96"/>
                <a:gd name="T58" fmla="*/ 50 w 345"/>
                <a:gd name="T59" fmla="*/ 32 h 96"/>
                <a:gd name="T60" fmla="*/ 33 w 345"/>
                <a:gd name="T61" fmla="*/ 23 h 96"/>
                <a:gd name="T62" fmla="*/ 19 w 345"/>
                <a:gd name="T63" fmla="*/ 12 h 96"/>
                <a:gd name="T64" fmla="*/ 7 w 345"/>
                <a:gd name="T6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5" h="96">
                  <a:moveTo>
                    <a:pt x="0" y="6"/>
                  </a:moveTo>
                  <a:lnTo>
                    <a:pt x="7" y="13"/>
                  </a:lnTo>
                  <a:lnTo>
                    <a:pt x="14" y="18"/>
                  </a:lnTo>
                  <a:lnTo>
                    <a:pt x="21" y="24"/>
                  </a:lnTo>
                  <a:lnTo>
                    <a:pt x="28" y="30"/>
                  </a:lnTo>
                  <a:lnTo>
                    <a:pt x="36" y="35"/>
                  </a:lnTo>
                  <a:lnTo>
                    <a:pt x="45" y="40"/>
                  </a:lnTo>
                  <a:lnTo>
                    <a:pt x="54" y="45"/>
                  </a:lnTo>
                  <a:lnTo>
                    <a:pt x="63" y="50"/>
                  </a:lnTo>
                  <a:lnTo>
                    <a:pt x="73" y="53"/>
                  </a:lnTo>
                  <a:lnTo>
                    <a:pt x="83" y="58"/>
                  </a:lnTo>
                  <a:lnTo>
                    <a:pt x="93" y="61"/>
                  </a:lnTo>
                  <a:lnTo>
                    <a:pt x="103" y="64"/>
                  </a:lnTo>
                  <a:lnTo>
                    <a:pt x="115" y="68"/>
                  </a:lnTo>
                  <a:lnTo>
                    <a:pt x="126" y="71"/>
                  </a:lnTo>
                  <a:lnTo>
                    <a:pt x="137" y="73"/>
                  </a:lnTo>
                  <a:lnTo>
                    <a:pt x="148" y="77"/>
                  </a:lnTo>
                  <a:lnTo>
                    <a:pt x="160" y="79"/>
                  </a:lnTo>
                  <a:lnTo>
                    <a:pt x="173" y="81"/>
                  </a:lnTo>
                  <a:lnTo>
                    <a:pt x="184" y="83"/>
                  </a:lnTo>
                  <a:lnTo>
                    <a:pt x="196" y="84"/>
                  </a:lnTo>
                  <a:lnTo>
                    <a:pt x="208" y="87"/>
                  </a:lnTo>
                  <a:lnTo>
                    <a:pt x="221" y="88"/>
                  </a:lnTo>
                  <a:lnTo>
                    <a:pt x="233" y="89"/>
                  </a:lnTo>
                  <a:lnTo>
                    <a:pt x="247" y="91"/>
                  </a:lnTo>
                  <a:lnTo>
                    <a:pt x="259" y="91"/>
                  </a:lnTo>
                  <a:lnTo>
                    <a:pt x="271" y="92"/>
                  </a:lnTo>
                  <a:lnTo>
                    <a:pt x="283" y="93"/>
                  </a:lnTo>
                  <a:lnTo>
                    <a:pt x="296" y="93"/>
                  </a:lnTo>
                  <a:lnTo>
                    <a:pt x="308" y="95"/>
                  </a:lnTo>
                  <a:lnTo>
                    <a:pt x="320" y="95"/>
                  </a:lnTo>
                  <a:lnTo>
                    <a:pt x="333" y="95"/>
                  </a:lnTo>
                  <a:lnTo>
                    <a:pt x="344" y="95"/>
                  </a:lnTo>
                  <a:lnTo>
                    <a:pt x="344" y="86"/>
                  </a:lnTo>
                  <a:lnTo>
                    <a:pt x="333" y="86"/>
                  </a:lnTo>
                  <a:lnTo>
                    <a:pt x="320" y="86"/>
                  </a:lnTo>
                  <a:lnTo>
                    <a:pt x="308" y="86"/>
                  </a:lnTo>
                  <a:lnTo>
                    <a:pt x="296" y="84"/>
                  </a:lnTo>
                  <a:lnTo>
                    <a:pt x="283" y="84"/>
                  </a:lnTo>
                  <a:lnTo>
                    <a:pt x="271" y="83"/>
                  </a:lnTo>
                  <a:lnTo>
                    <a:pt x="259" y="82"/>
                  </a:lnTo>
                  <a:lnTo>
                    <a:pt x="247" y="81"/>
                  </a:lnTo>
                  <a:lnTo>
                    <a:pt x="234" y="80"/>
                  </a:lnTo>
                  <a:lnTo>
                    <a:pt x="222" y="79"/>
                  </a:lnTo>
                  <a:lnTo>
                    <a:pt x="210" y="78"/>
                  </a:lnTo>
                  <a:lnTo>
                    <a:pt x="197" y="75"/>
                  </a:lnTo>
                  <a:lnTo>
                    <a:pt x="186" y="74"/>
                  </a:lnTo>
                  <a:lnTo>
                    <a:pt x="174" y="72"/>
                  </a:lnTo>
                  <a:lnTo>
                    <a:pt x="162" y="70"/>
                  </a:lnTo>
                  <a:lnTo>
                    <a:pt x="150" y="68"/>
                  </a:lnTo>
                  <a:lnTo>
                    <a:pt x="139" y="65"/>
                  </a:lnTo>
                  <a:lnTo>
                    <a:pt x="128" y="62"/>
                  </a:lnTo>
                  <a:lnTo>
                    <a:pt x="117" y="59"/>
                  </a:lnTo>
                  <a:lnTo>
                    <a:pt x="107" y="56"/>
                  </a:lnTo>
                  <a:lnTo>
                    <a:pt x="96" y="53"/>
                  </a:lnTo>
                  <a:lnTo>
                    <a:pt x="85" y="49"/>
                  </a:lnTo>
                  <a:lnTo>
                    <a:pt x="77" y="45"/>
                  </a:lnTo>
                  <a:lnTo>
                    <a:pt x="66" y="41"/>
                  </a:lnTo>
                  <a:lnTo>
                    <a:pt x="58" y="36"/>
                  </a:lnTo>
                  <a:lnTo>
                    <a:pt x="50" y="32"/>
                  </a:lnTo>
                  <a:lnTo>
                    <a:pt x="41" y="27"/>
                  </a:lnTo>
                  <a:lnTo>
                    <a:pt x="33" y="23"/>
                  </a:lnTo>
                  <a:lnTo>
                    <a:pt x="26" y="17"/>
                  </a:lnTo>
                  <a:lnTo>
                    <a:pt x="19" y="12"/>
                  </a:lnTo>
                  <a:lnTo>
                    <a:pt x="13" y="6"/>
                  </a:lnTo>
                  <a:lnTo>
                    <a:pt x="7" y="0"/>
                  </a:lnTo>
                  <a:lnTo>
                    <a:pt x="0" y="6"/>
                  </a:lnTo>
                </a:path>
              </a:pathLst>
            </a:custGeom>
            <a:solidFill>
              <a:srgbClr val="653F2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4" name="Freeform 146"/>
            <p:cNvSpPr>
              <a:spLocks/>
            </p:cNvSpPr>
            <p:nvPr/>
          </p:nvSpPr>
          <p:spPr bwMode="auto">
            <a:xfrm>
              <a:off x="4133" y="2847"/>
              <a:ext cx="17" cy="17"/>
            </a:xfrm>
            <a:custGeom>
              <a:avLst/>
              <a:gdLst>
                <a:gd name="T0" fmla="*/ 16 w 17"/>
                <a:gd name="T1" fmla="*/ 4 h 17"/>
                <a:gd name="T2" fmla="*/ 16 w 17"/>
                <a:gd name="T3" fmla="*/ 2 h 17"/>
                <a:gd name="T4" fmla="*/ 14 w 17"/>
                <a:gd name="T5" fmla="*/ 2 h 17"/>
                <a:gd name="T6" fmla="*/ 14 w 17"/>
                <a:gd name="T7" fmla="*/ 0 h 17"/>
                <a:gd name="T8" fmla="*/ 12 w 17"/>
                <a:gd name="T9" fmla="*/ 0 h 17"/>
                <a:gd name="T10" fmla="*/ 10 w 17"/>
                <a:gd name="T11" fmla="*/ 0 h 17"/>
                <a:gd name="T12" fmla="*/ 8 w 17"/>
                <a:gd name="T13" fmla="*/ 0 h 17"/>
                <a:gd name="T14" fmla="*/ 8 w 17"/>
                <a:gd name="T15" fmla="*/ 2 h 17"/>
                <a:gd name="T16" fmla="*/ 6 w 17"/>
                <a:gd name="T17" fmla="*/ 2 h 17"/>
                <a:gd name="T18" fmla="*/ 2 w 17"/>
                <a:gd name="T19" fmla="*/ 4 h 17"/>
                <a:gd name="T20" fmla="*/ 2 w 17"/>
                <a:gd name="T21" fmla="*/ 8 h 17"/>
                <a:gd name="T22" fmla="*/ 0 w 17"/>
                <a:gd name="T23" fmla="*/ 8 h 17"/>
                <a:gd name="T24" fmla="*/ 0 w 17"/>
                <a:gd name="T25" fmla="*/ 10 h 17"/>
                <a:gd name="T26" fmla="*/ 0 w 17"/>
                <a:gd name="T27" fmla="*/ 12 h 17"/>
                <a:gd name="T28" fmla="*/ 2 w 17"/>
                <a:gd name="T29" fmla="*/ 14 h 17"/>
                <a:gd name="T30" fmla="*/ 2 w 17"/>
                <a:gd name="T31" fmla="*/ 16 h 17"/>
                <a:gd name="T32" fmla="*/ 16 w 17"/>
                <a:gd name="T33"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16" y="4"/>
                  </a:moveTo>
                  <a:lnTo>
                    <a:pt x="16" y="2"/>
                  </a:lnTo>
                  <a:lnTo>
                    <a:pt x="14" y="2"/>
                  </a:lnTo>
                  <a:lnTo>
                    <a:pt x="14" y="0"/>
                  </a:lnTo>
                  <a:lnTo>
                    <a:pt x="12" y="0"/>
                  </a:lnTo>
                  <a:lnTo>
                    <a:pt x="10" y="0"/>
                  </a:lnTo>
                  <a:lnTo>
                    <a:pt x="8" y="0"/>
                  </a:lnTo>
                  <a:lnTo>
                    <a:pt x="8" y="2"/>
                  </a:lnTo>
                  <a:lnTo>
                    <a:pt x="6" y="2"/>
                  </a:lnTo>
                  <a:lnTo>
                    <a:pt x="2" y="4"/>
                  </a:lnTo>
                  <a:lnTo>
                    <a:pt x="2" y="8"/>
                  </a:lnTo>
                  <a:lnTo>
                    <a:pt x="0" y="8"/>
                  </a:lnTo>
                  <a:lnTo>
                    <a:pt x="0" y="10"/>
                  </a:lnTo>
                  <a:lnTo>
                    <a:pt x="0" y="12"/>
                  </a:lnTo>
                  <a:lnTo>
                    <a:pt x="2" y="14"/>
                  </a:lnTo>
                  <a:lnTo>
                    <a:pt x="2" y="16"/>
                  </a:lnTo>
                  <a:lnTo>
                    <a:pt x="16" y="4"/>
                  </a:lnTo>
                </a:path>
              </a:pathLst>
            </a:custGeom>
            <a:solidFill>
              <a:srgbClr val="653F2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5" name="Freeform 147"/>
            <p:cNvSpPr>
              <a:spLocks/>
            </p:cNvSpPr>
            <p:nvPr/>
          </p:nvSpPr>
          <p:spPr bwMode="auto">
            <a:xfrm>
              <a:off x="4784" y="2858"/>
              <a:ext cx="37" cy="45"/>
            </a:xfrm>
            <a:custGeom>
              <a:avLst/>
              <a:gdLst>
                <a:gd name="T0" fmla="*/ 25 w 37"/>
                <a:gd name="T1" fmla="*/ 44 h 45"/>
                <a:gd name="T2" fmla="*/ 27 w 37"/>
                <a:gd name="T3" fmla="*/ 42 h 45"/>
                <a:gd name="T4" fmla="*/ 29 w 37"/>
                <a:gd name="T5" fmla="*/ 41 h 45"/>
                <a:gd name="T6" fmla="*/ 30 w 37"/>
                <a:gd name="T7" fmla="*/ 38 h 45"/>
                <a:gd name="T8" fmla="*/ 33 w 37"/>
                <a:gd name="T9" fmla="*/ 36 h 45"/>
                <a:gd name="T10" fmla="*/ 34 w 37"/>
                <a:gd name="T11" fmla="*/ 35 h 45"/>
                <a:gd name="T12" fmla="*/ 35 w 37"/>
                <a:gd name="T13" fmla="*/ 33 h 45"/>
                <a:gd name="T14" fmla="*/ 35 w 37"/>
                <a:gd name="T15" fmla="*/ 31 h 45"/>
                <a:gd name="T16" fmla="*/ 36 w 37"/>
                <a:gd name="T17" fmla="*/ 28 h 45"/>
                <a:gd name="T18" fmla="*/ 36 w 37"/>
                <a:gd name="T19" fmla="*/ 26 h 45"/>
                <a:gd name="T20" fmla="*/ 36 w 37"/>
                <a:gd name="T21" fmla="*/ 24 h 45"/>
                <a:gd name="T22" fmla="*/ 36 w 37"/>
                <a:gd name="T23" fmla="*/ 22 h 45"/>
                <a:gd name="T24" fmla="*/ 36 w 37"/>
                <a:gd name="T25" fmla="*/ 19 h 45"/>
                <a:gd name="T26" fmla="*/ 35 w 37"/>
                <a:gd name="T27" fmla="*/ 17 h 45"/>
                <a:gd name="T28" fmla="*/ 35 w 37"/>
                <a:gd name="T29" fmla="*/ 16 h 45"/>
                <a:gd name="T30" fmla="*/ 34 w 37"/>
                <a:gd name="T31" fmla="*/ 14 h 45"/>
                <a:gd name="T32" fmla="*/ 33 w 37"/>
                <a:gd name="T33" fmla="*/ 12 h 45"/>
                <a:gd name="T34" fmla="*/ 32 w 37"/>
                <a:gd name="T35" fmla="*/ 10 h 45"/>
                <a:gd name="T36" fmla="*/ 30 w 37"/>
                <a:gd name="T37" fmla="*/ 8 h 45"/>
                <a:gd name="T38" fmla="*/ 28 w 37"/>
                <a:gd name="T39" fmla="*/ 7 h 45"/>
                <a:gd name="T40" fmla="*/ 27 w 37"/>
                <a:gd name="T41" fmla="*/ 5 h 45"/>
                <a:gd name="T42" fmla="*/ 25 w 37"/>
                <a:gd name="T43" fmla="*/ 4 h 45"/>
                <a:gd name="T44" fmla="*/ 24 w 37"/>
                <a:gd name="T45" fmla="*/ 3 h 45"/>
                <a:gd name="T46" fmla="*/ 21 w 37"/>
                <a:gd name="T47" fmla="*/ 1 h 45"/>
                <a:gd name="T48" fmla="*/ 19 w 37"/>
                <a:gd name="T49" fmla="*/ 1 h 45"/>
                <a:gd name="T50" fmla="*/ 17 w 37"/>
                <a:gd name="T51" fmla="*/ 0 h 45"/>
                <a:gd name="T52" fmla="*/ 15 w 37"/>
                <a:gd name="T53" fmla="*/ 0 h 45"/>
                <a:gd name="T54" fmla="*/ 12 w 37"/>
                <a:gd name="T55" fmla="*/ 0 h 45"/>
                <a:gd name="T56" fmla="*/ 10 w 37"/>
                <a:gd name="T57" fmla="*/ 0 h 45"/>
                <a:gd name="T58" fmla="*/ 8 w 37"/>
                <a:gd name="T59" fmla="*/ 1 h 45"/>
                <a:gd name="T60" fmla="*/ 6 w 37"/>
                <a:gd name="T61" fmla="*/ 1 h 45"/>
                <a:gd name="T62" fmla="*/ 4 w 37"/>
                <a:gd name="T63" fmla="*/ 3 h 45"/>
                <a:gd name="T64" fmla="*/ 0 w 37"/>
                <a:gd name="T65" fmla="*/ 4 h 45"/>
                <a:gd name="T66" fmla="*/ 25 w 37"/>
                <a:gd name="T6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 h="45">
                  <a:moveTo>
                    <a:pt x="25" y="44"/>
                  </a:moveTo>
                  <a:lnTo>
                    <a:pt x="27" y="42"/>
                  </a:lnTo>
                  <a:lnTo>
                    <a:pt x="29" y="41"/>
                  </a:lnTo>
                  <a:lnTo>
                    <a:pt x="30" y="38"/>
                  </a:lnTo>
                  <a:lnTo>
                    <a:pt x="33" y="36"/>
                  </a:lnTo>
                  <a:lnTo>
                    <a:pt x="34" y="35"/>
                  </a:lnTo>
                  <a:lnTo>
                    <a:pt x="35" y="33"/>
                  </a:lnTo>
                  <a:lnTo>
                    <a:pt x="35" y="31"/>
                  </a:lnTo>
                  <a:lnTo>
                    <a:pt x="36" y="28"/>
                  </a:lnTo>
                  <a:lnTo>
                    <a:pt x="36" y="26"/>
                  </a:lnTo>
                  <a:lnTo>
                    <a:pt x="36" y="24"/>
                  </a:lnTo>
                  <a:lnTo>
                    <a:pt x="36" y="22"/>
                  </a:lnTo>
                  <a:lnTo>
                    <a:pt x="36" y="19"/>
                  </a:lnTo>
                  <a:lnTo>
                    <a:pt x="35" y="17"/>
                  </a:lnTo>
                  <a:lnTo>
                    <a:pt x="35" y="16"/>
                  </a:lnTo>
                  <a:lnTo>
                    <a:pt x="34" y="14"/>
                  </a:lnTo>
                  <a:lnTo>
                    <a:pt x="33" y="12"/>
                  </a:lnTo>
                  <a:lnTo>
                    <a:pt x="32" y="10"/>
                  </a:lnTo>
                  <a:lnTo>
                    <a:pt x="30" y="8"/>
                  </a:lnTo>
                  <a:lnTo>
                    <a:pt x="28" y="7"/>
                  </a:lnTo>
                  <a:lnTo>
                    <a:pt x="27" y="5"/>
                  </a:lnTo>
                  <a:lnTo>
                    <a:pt x="25" y="4"/>
                  </a:lnTo>
                  <a:lnTo>
                    <a:pt x="24" y="3"/>
                  </a:lnTo>
                  <a:lnTo>
                    <a:pt x="21" y="1"/>
                  </a:lnTo>
                  <a:lnTo>
                    <a:pt x="19" y="1"/>
                  </a:lnTo>
                  <a:lnTo>
                    <a:pt x="17" y="0"/>
                  </a:lnTo>
                  <a:lnTo>
                    <a:pt x="15" y="0"/>
                  </a:lnTo>
                  <a:lnTo>
                    <a:pt x="12" y="0"/>
                  </a:lnTo>
                  <a:lnTo>
                    <a:pt x="10" y="0"/>
                  </a:lnTo>
                  <a:lnTo>
                    <a:pt x="8" y="1"/>
                  </a:lnTo>
                  <a:lnTo>
                    <a:pt x="6" y="1"/>
                  </a:lnTo>
                  <a:lnTo>
                    <a:pt x="4" y="3"/>
                  </a:lnTo>
                  <a:lnTo>
                    <a:pt x="0" y="4"/>
                  </a:lnTo>
                  <a:lnTo>
                    <a:pt x="25" y="44"/>
                  </a:lnTo>
                </a:path>
              </a:pathLst>
            </a:custGeom>
            <a:solidFill>
              <a:srgbClr val="653F2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6" name="Freeform 148"/>
            <p:cNvSpPr>
              <a:spLocks/>
            </p:cNvSpPr>
            <p:nvPr/>
          </p:nvSpPr>
          <p:spPr bwMode="auto">
            <a:xfrm>
              <a:off x="4673" y="2862"/>
              <a:ext cx="137" cy="87"/>
            </a:xfrm>
            <a:custGeom>
              <a:avLst/>
              <a:gdLst>
                <a:gd name="T0" fmla="*/ 15 w 137"/>
                <a:gd name="T1" fmla="*/ 85 h 87"/>
                <a:gd name="T2" fmla="*/ 26 w 137"/>
                <a:gd name="T3" fmla="*/ 83 h 87"/>
                <a:gd name="T4" fmla="*/ 37 w 137"/>
                <a:gd name="T5" fmla="*/ 79 h 87"/>
                <a:gd name="T6" fmla="*/ 47 w 137"/>
                <a:gd name="T7" fmla="*/ 77 h 87"/>
                <a:gd name="T8" fmla="*/ 58 w 137"/>
                <a:gd name="T9" fmla="*/ 74 h 87"/>
                <a:gd name="T10" fmla="*/ 66 w 137"/>
                <a:gd name="T11" fmla="*/ 70 h 87"/>
                <a:gd name="T12" fmla="*/ 75 w 137"/>
                <a:gd name="T13" fmla="*/ 68 h 87"/>
                <a:gd name="T14" fmla="*/ 84 w 137"/>
                <a:gd name="T15" fmla="*/ 65 h 87"/>
                <a:gd name="T16" fmla="*/ 92 w 137"/>
                <a:gd name="T17" fmla="*/ 61 h 87"/>
                <a:gd name="T18" fmla="*/ 100 w 137"/>
                <a:gd name="T19" fmla="*/ 58 h 87"/>
                <a:gd name="T20" fmla="*/ 107 w 137"/>
                <a:gd name="T21" fmla="*/ 55 h 87"/>
                <a:gd name="T22" fmla="*/ 113 w 137"/>
                <a:gd name="T23" fmla="*/ 52 h 87"/>
                <a:gd name="T24" fmla="*/ 119 w 137"/>
                <a:gd name="T25" fmla="*/ 49 h 87"/>
                <a:gd name="T26" fmla="*/ 125 w 137"/>
                <a:gd name="T27" fmla="*/ 46 h 87"/>
                <a:gd name="T28" fmla="*/ 129 w 137"/>
                <a:gd name="T29" fmla="*/ 43 h 87"/>
                <a:gd name="T30" fmla="*/ 134 w 137"/>
                <a:gd name="T31" fmla="*/ 41 h 87"/>
                <a:gd name="T32" fmla="*/ 111 w 137"/>
                <a:gd name="T33" fmla="*/ 0 h 87"/>
                <a:gd name="T34" fmla="*/ 109 w 137"/>
                <a:gd name="T35" fmla="*/ 2 h 87"/>
                <a:gd name="T36" fmla="*/ 104 w 137"/>
                <a:gd name="T37" fmla="*/ 4 h 87"/>
                <a:gd name="T38" fmla="*/ 100 w 137"/>
                <a:gd name="T39" fmla="*/ 6 h 87"/>
                <a:gd name="T40" fmla="*/ 96 w 137"/>
                <a:gd name="T41" fmla="*/ 9 h 87"/>
                <a:gd name="T42" fmla="*/ 90 w 137"/>
                <a:gd name="T43" fmla="*/ 12 h 87"/>
                <a:gd name="T44" fmla="*/ 84 w 137"/>
                <a:gd name="T45" fmla="*/ 14 h 87"/>
                <a:gd name="T46" fmla="*/ 78 w 137"/>
                <a:gd name="T47" fmla="*/ 17 h 87"/>
                <a:gd name="T48" fmla="*/ 71 w 137"/>
                <a:gd name="T49" fmla="*/ 20 h 87"/>
                <a:gd name="T50" fmla="*/ 64 w 137"/>
                <a:gd name="T51" fmla="*/ 22 h 87"/>
                <a:gd name="T52" fmla="*/ 56 w 137"/>
                <a:gd name="T53" fmla="*/ 25 h 87"/>
                <a:gd name="T54" fmla="*/ 47 w 137"/>
                <a:gd name="T55" fmla="*/ 28 h 87"/>
                <a:gd name="T56" fmla="*/ 40 w 137"/>
                <a:gd name="T57" fmla="*/ 31 h 87"/>
                <a:gd name="T58" fmla="*/ 30 w 137"/>
                <a:gd name="T59" fmla="*/ 33 h 87"/>
                <a:gd name="T60" fmla="*/ 21 w 137"/>
                <a:gd name="T61" fmla="*/ 36 h 87"/>
                <a:gd name="T62" fmla="*/ 11 w 137"/>
                <a:gd name="T63" fmla="*/ 38 h 87"/>
                <a:gd name="T64" fmla="*/ 0 w 137"/>
                <a:gd name="T65" fmla="*/ 4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 h="87">
                  <a:moveTo>
                    <a:pt x="9" y="86"/>
                  </a:moveTo>
                  <a:lnTo>
                    <a:pt x="15" y="85"/>
                  </a:lnTo>
                  <a:lnTo>
                    <a:pt x="21" y="84"/>
                  </a:lnTo>
                  <a:lnTo>
                    <a:pt x="26" y="83"/>
                  </a:lnTo>
                  <a:lnTo>
                    <a:pt x="32" y="80"/>
                  </a:lnTo>
                  <a:lnTo>
                    <a:pt x="37" y="79"/>
                  </a:lnTo>
                  <a:lnTo>
                    <a:pt x="42" y="78"/>
                  </a:lnTo>
                  <a:lnTo>
                    <a:pt x="47" y="77"/>
                  </a:lnTo>
                  <a:lnTo>
                    <a:pt x="52" y="75"/>
                  </a:lnTo>
                  <a:lnTo>
                    <a:pt x="58" y="74"/>
                  </a:lnTo>
                  <a:lnTo>
                    <a:pt x="62" y="73"/>
                  </a:lnTo>
                  <a:lnTo>
                    <a:pt x="66" y="70"/>
                  </a:lnTo>
                  <a:lnTo>
                    <a:pt x="71" y="69"/>
                  </a:lnTo>
                  <a:lnTo>
                    <a:pt x="75" y="68"/>
                  </a:lnTo>
                  <a:lnTo>
                    <a:pt x="80" y="66"/>
                  </a:lnTo>
                  <a:lnTo>
                    <a:pt x="84" y="65"/>
                  </a:lnTo>
                  <a:lnTo>
                    <a:pt x="88" y="62"/>
                  </a:lnTo>
                  <a:lnTo>
                    <a:pt x="92" y="61"/>
                  </a:lnTo>
                  <a:lnTo>
                    <a:pt x="96" y="60"/>
                  </a:lnTo>
                  <a:lnTo>
                    <a:pt x="100" y="58"/>
                  </a:lnTo>
                  <a:lnTo>
                    <a:pt x="103" y="57"/>
                  </a:lnTo>
                  <a:lnTo>
                    <a:pt x="107" y="55"/>
                  </a:lnTo>
                  <a:lnTo>
                    <a:pt x="110" y="53"/>
                  </a:lnTo>
                  <a:lnTo>
                    <a:pt x="113" y="52"/>
                  </a:lnTo>
                  <a:lnTo>
                    <a:pt x="116" y="50"/>
                  </a:lnTo>
                  <a:lnTo>
                    <a:pt x="119" y="49"/>
                  </a:lnTo>
                  <a:lnTo>
                    <a:pt x="121" y="48"/>
                  </a:lnTo>
                  <a:lnTo>
                    <a:pt x="125" y="46"/>
                  </a:lnTo>
                  <a:lnTo>
                    <a:pt x="127" y="45"/>
                  </a:lnTo>
                  <a:lnTo>
                    <a:pt x="129" y="43"/>
                  </a:lnTo>
                  <a:lnTo>
                    <a:pt x="131" y="42"/>
                  </a:lnTo>
                  <a:lnTo>
                    <a:pt x="134" y="41"/>
                  </a:lnTo>
                  <a:lnTo>
                    <a:pt x="136" y="40"/>
                  </a:lnTo>
                  <a:lnTo>
                    <a:pt x="111" y="0"/>
                  </a:lnTo>
                  <a:lnTo>
                    <a:pt x="110" y="1"/>
                  </a:lnTo>
                  <a:lnTo>
                    <a:pt x="109" y="2"/>
                  </a:lnTo>
                  <a:lnTo>
                    <a:pt x="107" y="3"/>
                  </a:lnTo>
                  <a:lnTo>
                    <a:pt x="104" y="4"/>
                  </a:lnTo>
                  <a:lnTo>
                    <a:pt x="102" y="5"/>
                  </a:lnTo>
                  <a:lnTo>
                    <a:pt x="100" y="6"/>
                  </a:lnTo>
                  <a:lnTo>
                    <a:pt x="98" y="8"/>
                  </a:lnTo>
                  <a:lnTo>
                    <a:pt x="96" y="9"/>
                  </a:lnTo>
                  <a:lnTo>
                    <a:pt x="93" y="10"/>
                  </a:lnTo>
                  <a:lnTo>
                    <a:pt x="90" y="12"/>
                  </a:lnTo>
                  <a:lnTo>
                    <a:pt x="88" y="13"/>
                  </a:lnTo>
                  <a:lnTo>
                    <a:pt x="84" y="14"/>
                  </a:lnTo>
                  <a:lnTo>
                    <a:pt x="81" y="15"/>
                  </a:lnTo>
                  <a:lnTo>
                    <a:pt x="78" y="17"/>
                  </a:lnTo>
                  <a:lnTo>
                    <a:pt x="74" y="19"/>
                  </a:lnTo>
                  <a:lnTo>
                    <a:pt x="71" y="20"/>
                  </a:lnTo>
                  <a:lnTo>
                    <a:pt x="68" y="21"/>
                  </a:lnTo>
                  <a:lnTo>
                    <a:pt x="64" y="22"/>
                  </a:lnTo>
                  <a:lnTo>
                    <a:pt x="60" y="24"/>
                  </a:lnTo>
                  <a:lnTo>
                    <a:pt x="56" y="25"/>
                  </a:lnTo>
                  <a:lnTo>
                    <a:pt x="52" y="27"/>
                  </a:lnTo>
                  <a:lnTo>
                    <a:pt x="47" y="28"/>
                  </a:lnTo>
                  <a:lnTo>
                    <a:pt x="44" y="30"/>
                  </a:lnTo>
                  <a:lnTo>
                    <a:pt x="40" y="31"/>
                  </a:lnTo>
                  <a:lnTo>
                    <a:pt x="35" y="32"/>
                  </a:lnTo>
                  <a:lnTo>
                    <a:pt x="30" y="33"/>
                  </a:lnTo>
                  <a:lnTo>
                    <a:pt x="25" y="34"/>
                  </a:lnTo>
                  <a:lnTo>
                    <a:pt x="21" y="36"/>
                  </a:lnTo>
                  <a:lnTo>
                    <a:pt x="16" y="37"/>
                  </a:lnTo>
                  <a:lnTo>
                    <a:pt x="11" y="38"/>
                  </a:lnTo>
                  <a:lnTo>
                    <a:pt x="5" y="39"/>
                  </a:lnTo>
                  <a:lnTo>
                    <a:pt x="0" y="40"/>
                  </a:lnTo>
                  <a:lnTo>
                    <a:pt x="9" y="86"/>
                  </a:lnTo>
                </a:path>
              </a:pathLst>
            </a:custGeom>
            <a:solidFill>
              <a:srgbClr val="653F2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7" name="Freeform 149"/>
            <p:cNvSpPr>
              <a:spLocks/>
            </p:cNvSpPr>
            <p:nvPr/>
          </p:nvSpPr>
          <p:spPr bwMode="auto">
            <a:xfrm>
              <a:off x="4654" y="2902"/>
              <a:ext cx="29" cy="47"/>
            </a:xfrm>
            <a:custGeom>
              <a:avLst/>
              <a:gdLst>
                <a:gd name="T0" fmla="*/ 19 w 29"/>
                <a:gd name="T1" fmla="*/ 0 h 47"/>
                <a:gd name="T2" fmla="*/ 16 w 29"/>
                <a:gd name="T3" fmla="*/ 1 h 47"/>
                <a:gd name="T4" fmla="*/ 14 w 29"/>
                <a:gd name="T5" fmla="*/ 2 h 47"/>
                <a:gd name="T6" fmla="*/ 12 w 29"/>
                <a:gd name="T7" fmla="*/ 3 h 47"/>
                <a:gd name="T8" fmla="*/ 9 w 29"/>
                <a:gd name="T9" fmla="*/ 5 h 47"/>
                <a:gd name="T10" fmla="*/ 8 w 29"/>
                <a:gd name="T11" fmla="*/ 6 h 47"/>
                <a:gd name="T12" fmla="*/ 6 w 29"/>
                <a:gd name="T13" fmla="*/ 7 h 47"/>
                <a:gd name="T14" fmla="*/ 5 w 29"/>
                <a:gd name="T15" fmla="*/ 9 h 47"/>
                <a:gd name="T16" fmla="*/ 4 w 29"/>
                <a:gd name="T17" fmla="*/ 11 h 47"/>
                <a:gd name="T18" fmla="*/ 3 w 29"/>
                <a:gd name="T19" fmla="*/ 12 h 47"/>
                <a:gd name="T20" fmla="*/ 2 w 29"/>
                <a:gd name="T21" fmla="*/ 15 h 47"/>
                <a:gd name="T22" fmla="*/ 2 w 29"/>
                <a:gd name="T23" fmla="*/ 17 h 47"/>
                <a:gd name="T24" fmla="*/ 0 w 29"/>
                <a:gd name="T25" fmla="*/ 19 h 47"/>
                <a:gd name="T26" fmla="*/ 0 w 29"/>
                <a:gd name="T27" fmla="*/ 21 h 47"/>
                <a:gd name="T28" fmla="*/ 0 w 29"/>
                <a:gd name="T29" fmla="*/ 24 h 47"/>
                <a:gd name="T30" fmla="*/ 0 w 29"/>
                <a:gd name="T31" fmla="*/ 26 h 47"/>
                <a:gd name="T32" fmla="*/ 0 w 29"/>
                <a:gd name="T33" fmla="*/ 28 h 47"/>
                <a:gd name="T34" fmla="*/ 2 w 29"/>
                <a:gd name="T35" fmla="*/ 29 h 47"/>
                <a:gd name="T36" fmla="*/ 2 w 29"/>
                <a:gd name="T37" fmla="*/ 31 h 47"/>
                <a:gd name="T38" fmla="*/ 3 w 29"/>
                <a:gd name="T39" fmla="*/ 34 h 47"/>
                <a:gd name="T40" fmla="*/ 4 w 29"/>
                <a:gd name="T41" fmla="*/ 36 h 47"/>
                <a:gd name="T42" fmla="*/ 5 w 29"/>
                <a:gd name="T43" fmla="*/ 37 h 47"/>
                <a:gd name="T44" fmla="*/ 6 w 29"/>
                <a:gd name="T45" fmla="*/ 39 h 47"/>
                <a:gd name="T46" fmla="*/ 8 w 29"/>
                <a:gd name="T47" fmla="*/ 40 h 47"/>
                <a:gd name="T48" fmla="*/ 9 w 29"/>
                <a:gd name="T49" fmla="*/ 42 h 47"/>
                <a:gd name="T50" fmla="*/ 12 w 29"/>
                <a:gd name="T51" fmla="*/ 44 h 47"/>
                <a:gd name="T52" fmla="*/ 14 w 29"/>
                <a:gd name="T53" fmla="*/ 45 h 47"/>
                <a:gd name="T54" fmla="*/ 15 w 29"/>
                <a:gd name="T55" fmla="*/ 45 h 47"/>
                <a:gd name="T56" fmla="*/ 17 w 29"/>
                <a:gd name="T57" fmla="*/ 46 h 47"/>
                <a:gd name="T58" fmla="*/ 21 w 29"/>
                <a:gd name="T59" fmla="*/ 46 h 47"/>
                <a:gd name="T60" fmla="*/ 23 w 29"/>
                <a:gd name="T61" fmla="*/ 46 h 47"/>
                <a:gd name="T62" fmla="*/ 25 w 29"/>
                <a:gd name="T63" fmla="*/ 46 h 47"/>
                <a:gd name="T64" fmla="*/ 28 w 29"/>
                <a:gd name="T65" fmla="*/ 46 h 47"/>
                <a:gd name="T66" fmla="*/ 19 w 29"/>
                <a:gd name="T6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 h="47">
                  <a:moveTo>
                    <a:pt x="19" y="0"/>
                  </a:moveTo>
                  <a:lnTo>
                    <a:pt x="16" y="1"/>
                  </a:lnTo>
                  <a:lnTo>
                    <a:pt x="14" y="2"/>
                  </a:lnTo>
                  <a:lnTo>
                    <a:pt x="12" y="3"/>
                  </a:lnTo>
                  <a:lnTo>
                    <a:pt x="9" y="5"/>
                  </a:lnTo>
                  <a:lnTo>
                    <a:pt x="8" y="6"/>
                  </a:lnTo>
                  <a:lnTo>
                    <a:pt x="6" y="7"/>
                  </a:lnTo>
                  <a:lnTo>
                    <a:pt x="5" y="9"/>
                  </a:lnTo>
                  <a:lnTo>
                    <a:pt x="4" y="11"/>
                  </a:lnTo>
                  <a:lnTo>
                    <a:pt x="3" y="12"/>
                  </a:lnTo>
                  <a:lnTo>
                    <a:pt x="2" y="15"/>
                  </a:lnTo>
                  <a:lnTo>
                    <a:pt x="2" y="17"/>
                  </a:lnTo>
                  <a:lnTo>
                    <a:pt x="0" y="19"/>
                  </a:lnTo>
                  <a:lnTo>
                    <a:pt x="0" y="21"/>
                  </a:lnTo>
                  <a:lnTo>
                    <a:pt x="0" y="24"/>
                  </a:lnTo>
                  <a:lnTo>
                    <a:pt x="0" y="26"/>
                  </a:lnTo>
                  <a:lnTo>
                    <a:pt x="0" y="28"/>
                  </a:lnTo>
                  <a:lnTo>
                    <a:pt x="2" y="29"/>
                  </a:lnTo>
                  <a:lnTo>
                    <a:pt x="2" y="31"/>
                  </a:lnTo>
                  <a:lnTo>
                    <a:pt x="3" y="34"/>
                  </a:lnTo>
                  <a:lnTo>
                    <a:pt x="4" y="36"/>
                  </a:lnTo>
                  <a:lnTo>
                    <a:pt x="5" y="37"/>
                  </a:lnTo>
                  <a:lnTo>
                    <a:pt x="6" y="39"/>
                  </a:lnTo>
                  <a:lnTo>
                    <a:pt x="8" y="40"/>
                  </a:lnTo>
                  <a:lnTo>
                    <a:pt x="9" y="42"/>
                  </a:lnTo>
                  <a:lnTo>
                    <a:pt x="12" y="44"/>
                  </a:lnTo>
                  <a:lnTo>
                    <a:pt x="14" y="45"/>
                  </a:lnTo>
                  <a:lnTo>
                    <a:pt x="15" y="45"/>
                  </a:lnTo>
                  <a:lnTo>
                    <a:pt x="17" y="46"/>
                  </a:lnTo>
                  <a:lnTo>
                    <a:pt x="21" y="46"/>
                  </a:lnTo>
                  <a:lnTo>
                    <a:pt x="23" y="46"/>
                  </a:lnTo>
                  <a:lnTo>
                    <a:pt x="25" y="46"/>
                  </a:lnTo>
                  <a:lnTo>
                    <a:pt x="28" y="46"/>
                  </a:lnTo>
                  <a:lnTo>
                    <a:pt x="19" y="0"/>
                  </a:lnTo>
                </a:path>
              </a:pathLst>
            </a:custGeom>
            <a:solidFill>
              <a:srgbClr val="653F2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8" name="Freeform 150"/>
            <p:cNvSpPr>
              <a:spLocks/>
            </p:cNvSpPr>
            <p:nvPr/>
          </p:nvSpPr>
          <p:spPr bwMode="auto">
            <a:xfrm>
              <a:off x="4663" y="2902"/>
              <a:ext cx="27" cy="44"/>
            </a:xfrm>
            <a:custGeom>
              <a:avLst/>
              <a:gdLst>
                <a:gd name="T0" fmla="*/ 18 w 27"/>
                <a:gd name="T1" fmla="*/ 0 h 44"/>
                <a:gd name="T2" fmla="*/ 15 w 27"/>
                <a:gd name="T3" fmla="*/ 1 h 44"/>
                <a:gd name="T4" fmla="*/ 13 w 27"/>
                <a:gd name="T5" fmla="*/ 2 h 44"/>
                <a:gd name="T6" fmla="*/ 10 w 27"/>
                <a:gd name="T7" fmla="*/ 2 h 44"/>
                <a:gd name="T8" fmla="*/ 9 w 27"/>
                <a:gd name="T9" fmla="*/ 5 h 44"/>
                <a:gd name="T10" fmla="*/ 7 w 27"/>
                <a:gd name="T11" fmla="*/ 6 h 44"/>
                <a:gd name="T12" fmla="*/ 6 w 27"/>
                <a:gd name="T13" fmla="*/ 7 h 44"/>
                <a:gd name="T14" fmla="*/ 5 w 27"/>
                <a:gd name="T15" fmla="*/ 8 h 44"/>
                <a:gd name="T16" fmla="*/ 4 w 27"/>
                <a:gd name="T17" fmla="*/ 10 h 44"/>
                <a:gd name="T18" fmla="*/ 3 w 27"/>
                <a:gd name="T19" fmla="*/ 11 h 44"/>
                <a:gd name="T20" fmla="*/ 2 w 27"/>
                <a:gd name="T21" fmla="*/ 13 h 44"/>
                <a:gd name="T22" fmla="*/ 2 w 27"/>
                <a:gd name="T23" fmla="*/ 16 h 44"/>
                <a:gd name="T24" fmla="*/ 2 w 27"/>
                <a:gd name="T25" fmla="*/ 18 h 44"/>
                <a:gd name="T26" fmla="*/ 0 w 27"/>
                <a:gd name="T27" fmla="*/ 19 h 44"/>
                <a:gd name="T28" fmla="*/ 0 w 27"/>
                <a:gd name="T29" fmla="*/ 21 h 44"/>
                <a:gd name="T30" fmla="*/ 0 w 27"/>
                <a:gd name="T31" fmla="*/ 24 h 44"/>
                <a:gd name="T32" fmla="*/ 2 w 27"/>
                <a:gd name="T33" fmla="*/ 26 h 44"/>
                <a:gd name="T34" fmla="*/ 2 w 27"/>
                <a:gd name="T35" fmla="*/ 27 h 44"/>
                <a:gd name="T36" fmla="*/ 3 w 27"/>
                <a:gd name="T37" fmla="*/ 29 h 44"/>
                <a:gd name="T38" fmla="*/ 3 w 27"/>
                <a:gd name="T39" fmla="*/ 31 h 44"/>
                <a:gd name="T40" fmla="*/ 4 w 27"/>
                <a:gd name="T41" fmla="*/ 33 h 44"/>
                <a:gd name="T42" fmla="*/ 5 w 27"/>
                <a:gd name="T43" fmla="*/ 35 h 44"/>
                <a:gd name="T44" fmla="*/ 6 w 27"/>
                <a:gd name="T45" fmla="*/ 36 h 44"/>
                <a:gd name="T46" fmla="*/ 8 w 27"/>
                <a:gd name="T47" fmla="*/ 37 h 44"/>
                <a:gd name="T48" fmla="*/ 9 w 27"/>
                <a:gd name="T49" fmla="*/ 38 h 44"/>
                <a:gd name="T50" fmla="*/ 12 w 27"/>
                <a:gd name="T51" fmla="*/ 39 h 44"/>
                <a:gd name="T52" fmla="*/ 13 w 27"/>
                <a:gd name="T53" fmla="*/ 40 h 44"/>
                <a:gd name="T54" fmla="*/ 15 w 27"/>
                <a:gd name="T55" fmla="*/ 42 h 44"/>
                <a:gd name="T56" fmla="*/ 17 w 27"/>
                <a:gd name="T57" fmla="*/ 43 h 44"/>
                <a:gd name="T58" fmla="*/ 19 w 27"/>
                <a:gd name="T59" fmla="*/ 43 h 44"/>
                <a:gd name="T60" fmla="*/ 22 w 27"/>
                <a:gd name="T61" fmla="*/ 43 h 44"/>
                <a:gd name="T62" fmla="*/ 24 w 27"/>
                <a:gd name="T63" fmla="*/ 43 h 44"/>
                <a:gd name="T64" fmla="*/ 26 w 27"/>
                <a:gd name="T65" fmla="*/ 42 h 44"/>
                <a:gd name="T66" fmla="*/ 18 w 27"/>
                <a:gd name="T6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44">
                  <a:moveTo>
                    <a:pt x="18" y="0"/>
                  </a:moveTo>
                  <a:lnTo>
                    <a:pt x="15" y="1"/>
                  </a:lnTo>
                  <a:lnTo>
                    <a:pt x="13" y="2"/>
                  </a:lnTo>
                  <a:lnTo>
                    <a:pt x="10" y="2"/>
                  </a:lnTo>
                  <a:lnTo>
                    <a:pt x="9" y="5"/>
                  </a:lnTo>
                  <a:lnTo>
                    <a:pt x="7" y="6"/>
                  </a:lnTo>
                  <a:lnTo>
                    <a:pt x="6" y="7"/>
                  </a:lnTo>
                  <a:lnTo>
                    <a:pt x="5" y="8"/>
                  </a:lnTo>
                  <a:lnTo>
                    <a:pt x="4" y="10"/>
                  </a:lnTo>
                  <a:lnTo>
                    <a:pt x="3" y="11"/>
                  </a:lnTo>
                  <a:lnTo>
                    <a:pt x="2" y="13"/>
                  </a:lnTo>
                  <a:lnTo>
                    <a:pt x="2" y="16"/>
                  </a:lnTo>
                  <a:lnTo>
                    <a:pt x="2" y="18"/>
                  </a:lnTo>
                  <a:lnTo>
                    <a:pt x="0" y="19"/>
                  </a:lnTo>
                  <a:lnTo>
                    <a:pt x="0" y="21"/>
                  </a:lnTo>
                  <a:lnTo>
                    <a:pt x="0" y="24"/>
                  </a:lnTo>
                  <a:lnTo>
                    <a:pt x="2" y="26"/>
                  </a:lnTo>
                  <a:lnTo>
                    <a:pt x="2" y="27"/>
                  </a:lnTo>
                  <a:lnTo>
                    <a:pt x="3" y="29"/>
                  </a:lnTo>
                  <a:lnTo>
                    <a:pt x="3" y="31"/>
                  </a:lnTo>
                  <a:lnTo>
                    <a:pt x="4" y="33"/>
                  </a:lnTo>
                  <a:lnTo>
                    <a:pt x="5" y="35"/>
                  </a:lnTo>
                  <a:lnTo>
                    <a:pt x="6" y="36"/>
                  </a:lnTo>
                  <a:lnTo>
                    <a:pt x="8" y="37"/>
                  </a:lnTo>
                  <a:lnTo>
                    <a:pt x="9" y="38"/>
                  </a:lnTo>
                  <a:lnTo>
                    <a:pt x="12" y="39"/>
                  </a:lnTo>
                  <a:lnTo>
                    <a:pt x="13" y="40"/>
                  </a:lnTo>
                  <a:lnTo>
                    <a:pt x="15" y="42"/>
                  </a:lnTo>
                  <a:lnTo>
                    <a:pt x="17" y="43"/>
                  </a:lnTo>
                  <a:lnTo>
                    <a:pt x="19" y="43"/>
                  </a:lnTo>
                  <a:lnTo>
                    <a:pt x="22" y="43"/>
                  </a:lnTo>
                  <a:lnTo>
                    <a:pt x="24" y="43"/>
                  </a:lnTo>
                  <a:lnTo>
                    <a:pt x="26" y="42"/>
                  </a:lnTo>
                  <a:lnTo>
                    <a:pt x="18" y="0"/>
                  </a:lnTo>
                </a:path>
              </a:pathLst>
            </a:custGeom>
            <a:solidFill>
              <a:srgbClr val="724C3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9" name="Freeform 151"/>
            <p:cNvSpPr>
              <a:spLocks/>
            </p:cNvSpPr>
            <p:nvPr/>
          </p:nvSpPr>
          <p:spPr bwMode="auto">
            <a:xfrm>
              <a:off x="4681" y="2866"/>
              <a:ext cx="123" cy="79"/>
            </a:xfrm>
            <a:custGeom>
              <a:avLst/>
              <a:gdLst>
                <a:gd name="T0" fmla="*/ 99 w 123"/>
                <a:gd name="T1" fmla="*/ 0 h 79"/>
                <a:gd name="T2" fmla="*/ 95 w 123"/>
                <a:gd name="T3" fmla="*/ 2 h 79"/>
                <a:gd name="T4" fmla="*/ 92 w 123"/>
                <a:gd name="T5" fmla="*/ 5 h 79"/>
                <a:gd name="T6" fmla="*/ 88 w 123"/>
                <a:gd name="T7" fmla="*/ 7 h 79"/>
                <a:gd name="T8" fmla="*/ 83 w 123"/>
                <a:gd name="T9" fmla="*/ 9 h 79"/>
                <a:gd name="T10" fmla="*/ 77 w 123"/>
                <a:gd name="T11" fmla="*/ 11 h 79"/>
                <a:gd name="T12" fmla="*/ 72 w 123"/>
                <a:gd name="T13" fmla="*/ 14 h 79"/>
                <a:gd name="T14" fmla="*/ 66 w 123"/>
                <a:gd name="T15" fmla="*/ 17 h 79"/>
                <a:gd name="T16" fmla="*/ 60 w 123"/>
                <a:gd name="T17" fmla="*/ 19 h 79"/>
                <a:gd name="T18" fmla="*/ 53 w 123"/>
                <a:gd name="T19" fmla="*/ 21 h 79"/>
                <a:gd name="T20" fmla="*/ 46 w 123"/>
                <a:gd name="T21" fmla="*/ 24 h 79"/>
                <a:gd name="T22" fmla="*/ 38 w 123"/>
                <a:gd name="T23" fmla="*/ 26 h 79"/>
                <a:gd name="T24" fmla="*/ 31 w 123"/>
                <a:gd name="T25" fmla="*/ 28 h 79"/>
                <a:gd name="T26" fmla="*/ 23 w 123"/>
                <a:gd name="T27" fmla="*/ 32 h 79"/>
                <a:gd name="T28" fmla="*/ 14 w 123"/>
                <a:gd name="T29" fmla="*/ 34 h 79"/>
                <a:gd name="T30" fmla="*/ 5 w 123"/>
                <a:gd name="T31" fmla="*/ 35 h 79"/>
                <a:gd name="T32" fmla="*/ 8 w 123"/>
                <a:gd name="T33" fmla="*/ 78 h 79"/>
                <a:gd name="T34" fmla="*/ 18 w 123"/>
                <a:gd name="T35" fmla="*/ 76 h 79"/>
                <a:gd name="T36" fmla="*/ 28 w 123"/>
                <a:gd name="T37" fmla="*/ 73 h 79"/>
                <a:gd name="T38" fmla="*/ 37 w 123"/>
                <a:gd name="T39" fmla="*/ 71 h 79"/>
                <a:gd name="T40" fmla="*/ 46 w 123"/>
                <a:gd name="T41" fmla="*/ 69 h 79"/>
                <a:gd name="T42" fmla="*/ 55 w 123"/>
                <a:gd name="T43" fmla="*/ 66 h 79"/>
                <a:gd name="T44" fmla="*/ 63 w 123"/>
                <a:gd name="T45" fmla="*/ 63 h 79"/>
                <a:gd name="T46" fmla="*/ 71 w 123"/>
                <a:gd name="T47" fmla="*/ 61 h 79"/>
                <a:gd name="T48" fmla="*/ 79 w 123"/>
                <a:gd name="T49" fmla="*/ 57 h 79"/>
                <a:gd name="T50" fmla="*/ 85 w 123"/>
                <a:gd name="T51" fmla="*/ 55 h 79"/>
                <a:gd name="T52" fmla="*/ 92 w 123"/>
                <a:gd name="T53" fmla="*/ 52 h 79"/>
                <a:gd name="T54" fmla="*/ 98 w 123"/>
                <a:gd name="T55" fmla="*/ 49 h 79"/>
                <a:gd name="T56" fmla="*/ 104 w 123"/>
                <a:gd name="T57" fmla="*/ 46 h 79"/>
                <a:gd name="T58" fmla="*/ 109 w 123"/>
                <a:gd name="T59" fmla="*/ 44 h 79"/>
                <a:gd name="T60" fmla="*/ 113 w 123"/>
                <a:gd name="T61" fmla="*/ 42 h 79"/>
                <a:gd name="T62" fmla="*/ 118 w 123"/>
                <a:gd name="T63" fmla="*/ 38 h 79"/>
                <a:gd name="T64" fmla="*/ 122 w 123"/>
                <a:gd name="T65"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3" h="79">
                  <a:moveTo>
                    <a:pt x="101" y="0"/>
                  </a:moveTo>
                  <a:lnTo>
                    <a:pt x="99" y="0"/>
                  </a:lnTo>
                  <a:lnTo>
                    <a:pt x="98" y="1"/>
                  </a:lnTo>
                  <a:lnTo>
                    <a:pt x="95" y="2"/>
                  </a:lnTo>
                  <a:lnTo>
                    <a:pt x="94" y="4"/>
                  </a:lnTo>
                  <a:lnTo>
                    <a:pt x="92" y="5"/>
                  </a:lnTo>
                  <a:lnTo>
                    <a:pt x="90" y="6"/>
                  </a:lnTo>
                  <a:lnTo>
                    <a:pt x="88" y="7"/>
                  </a:lnTo>
                  <a:lnTo>
                    <a:pt x="85" y="8"/>
                  </a:lnTo>
                  <a:lnTo>
                    <a:pt x="83" y="9"/>
                  </a:lnTo>
                  <a:lnTo>
                    <a:pt x="80" y="10"/>
                  </a:lnTo>
                  <a:lnTo>
                    <a:pt x="77" y="11"/>
                  </a:lnTo>
                  <a:lnTo>
                    <a:pt x="75" y="13"/>
                  </a:lnTo>
                  <a:lnTo>
                    <a:pt x="72" y="14"/>
                  </a:lnTo>
                  <a:lnTo>
                    <a:pt x="70" y="15"/>
                  </a:lnTo>
                  <a:lnTo>
                    <a:pt x="66" y="17"/>
                  </a:lnTo>
                  <a:lnTo>
                    <a:pt x="63" y="18"/>
                  </a:lnTo>
                  <a:lnTo>
                    <a:pt x="60" y="19"/>
                  </a:lnTo>
                  <a:lnTo>
                    <a:pt x="56" y="20"/>
                  </a:lnTo>
                  <a:lnTo>
                    <a:pt x="53" y="21"/>
                  </a:lnTo>
                  <a:lnTo>
                    <a:pt x="50" y="23"/>
                  </a:lnTo>
                  <a:lnTo>
                    <a:pt x="46" y="24"/>
                  </a:lnTo>
                  <a:lnTo>
                    <a:pt x="42" y="25"/>
                  </a:lnTo>
                  <a:lnTo>
                    <a:pt x="38" y="26"/>
                  </a:lnTo>
                  <a:lnTo>
                    <a:pt x="35" y="27"/>
                  </a:lnTo>
                  <a:lnTo>
                    <a:pt x="31" y="28"/>
                  </a:lnTo>
                  <a:lnTo>
                    <a:pt x="26" y="30"/>
                  </a:lnTo>
                  <a:lnTo>
                    <a:pt x="23" y="32"/>
                  </a:lnTo>
                  <a:lnTo>
                    <a:pt x="18" y="33"/>
                  </a:lnTo>
                  <a:lnTo>
                    <a:pt x="14" y="34"/>
                  </a:lnTo>
                  <a:lnTo>
                    <a:pt x="9" y="34"/>
                  </a:lnTo>
                  <a:lnTo>
                    <a:pt x="5" y="35"/>
                  </a:lnTo>
                  <a:lnTo>
                    <a:pt x="0" y="36"/>
                  </a:lnTo>
                  <a:lnTo>
                    <a:pt x="8" y="78"/>
                  </a:lnTo>
                  <a:lnTo>
                    <a:pt x="14" y="78"/>
                  </a:lnTo>
                  <a:lnTo>
                    <a:pt x="18" y="76"/>
                  </a:lnTo>
                  <a:lnTo>
                    <a:pt x="24" y="74"/>
                  </a:lnTo>
                  <a:lnTo>
                    <a:pt x="28" y="73"/>
                  </a:lnTo>
                  <a:lnTo>
                    <a:pt x="33" y="72"/>
                  </a:lnTo>
                  <a:lnTo>
                    <a:pt x="37" y="71"/>
                  </a:lnTo>
                  <a:lnTo>
                    <a:pt x="42" y="70"/>
                  </a:lnTo>
                  <a:lnTo>
                    <a:pt x="46" y="69"/>
                  </a:lnTo>
                  <a:lnTo>
                    <a:pt x="51" y="67"/>
                  </a:lnTo>
                  <a:lnTo>
                    <a:pt x="55" y="66"/>
                  </a:lnTo>
                  <a:lnTo>
                    <a:pt x="60" y="64"/>
                  </a:lnTo>
                  <a:lnTo>
                    <a:pt x="63" y="63"/>
                  </a:lnTo>
                  <a:lnTo>
                    <a:pt x="67" y="62"/>
                  </a:lnTo>
                  <a:lnTo>
                    <a:pt x="71" y="61"/>
                  </a:lnTo>
                  <a:lnTo>
                    <a:pt x="75" y="58"/>
                  </a:lnTo>
                  <a:lnTo>
                    <a:pt x="79" y="57"/>
                  </a:lnTo>
                  <a:lnTo>
                    <a:pt x="82" y="56"/>
                  </a:lnTo>
                  <a:lnTo>
                    <a:pt x="85" y="55"/>
                  </a:lnTo>
                  <a:lnTo>
                    <a:pt x="89" y="53"/>
                  </a:lnTo>
                  <a:lnTo>
                    <a:pt x="92" y="52"/>
                  </a:lnTo>
                  <a:lnTo>
                    <a:pt x="95" y="51"/>
                  </a:lnTo>
                  <a:lnTo>
                    <a:pt x="98" y="49"/>
                  </a:lnTo>
                  <a:lnTo>
                    <a:pt x="101" y="47"/>
                  </a:lnTo>
                  <a:lnTo>
                    <a:pt x="104" y="46"/>
                  </a:lnTo>
                  <a:lnTo>
                    <a:pt x="107" y="45"/>
                  </a:lnTo>
                  <a:lnTo>
                    <a:pt x="109" y="44"/>
                  </a:lnTo>
                  <a:lnTo>
                    <a:pt x="111" y="43"/>
                  </a:lnTo>
                  <a:lnTo>
                    <a:pt x="113" y="42"/>
                  </a:lnTo>
                  <a:lnTo>
                    <a:pt x="117" y="41"/>
                  </a:lnTo>
                  <a:lnTo>
                    <a:pt x="118" y="38"/>
                  </a:lnTo>
                  <a:lnTo>
                    <a:pt x="120" y="37"/>
                  </a:lnTo>
                  <a:lnTo>
                    <a:pt x="122" y="36"/>
                  </a:lnTo>
                  <a:lnTo>
                    <a:pt x="101" y="0"/>
                  </a:lnTo>
                </a:path>
              </a:pathLst>
            </a:custGeom>
            <a:solidFill>
              <a:srgbClr val="724C3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50" name="Freeform 152"/>
            <p:cNvSpPr>
              <a:spLocks/>
            </p:cNvSpPr>
            <p:nvPr/>
          </p:nvSpPr>
          <p:spPr bwMode="auto">
            <a:xfrm>
              <a:off x="4782" y="2863"/>
              <a:ext cx="33" cy="40"/>
            </a:xfrm>
            <a:custGeom>
              <a:avLst/>
              <a:gdLst>
                <a:gd name="T0" fmla="*/ 21 w 33"/>
                <a:gd name="T1" fmla="*/ 39 h 40"/>
                <a:gd name="T2" fmla="*/ 23 w 33"/>
                <a:gd name="T3" fmla="*/ 38 h 40"/>
                <a:gd name="T4" fmla="*/ 26 w 33"/>
                <a:gd name="T5" fmla="*/ 37 h 40"/>
                <a:gd name="T6" fmla="*/ 27 w 33"/>
                <a:gd name="T7" fmla="*/ 35 h 40"/>
                <a:gd name="T8" fmla="*/ 28 w 33"/>
                <a:gd name="T9" fmla="*/ 33 h 40"/>
                <a:gd name="T10" fmla="*/ 29 w 33"/>
                <a:gd name="T11" fmla="*/ 31 h 40"/>
                <a:gd name="T12" fmla="*/ 30 w 33"/>
                <a:gd name="T13" fmla="*/ 30 h 40"/>
                <a:gd name="T14" fmla="*/ 31 w 33"/>
                <a:gd name="T15" fmla="*/ 28 h 40"/>
                <a:gd name="T16" fmla="*/ 31 w 33"/>
                <a:gd name="T17" fmla="*/ 26 h 40"/>
                <a:gd name="T18" fmla="*/ 31 w 33"/>
                <a:gd name="T19" fmla="*/ 23 h 40"/>
                <a:gd name="T20" fmla="*/ 32 w 33"/>
                <a:gd name="T21" fmla="*/ 22 h 40"/>
                <a:gd name="T22" fmla="*/ 31 w 33"/>
                <a:gd name="T23" fmla="*/ 20 h 40"/>
                <a:gd name="T24" fmla="*/ 31 w 33"/>
                <a:gd name="T25" fmla="*/ 18 h 40"/>
                <a:gd name="T26" fmla="*/ 31 w 33"/>
                <a:gd name="T27" fmla="*/ 16 h 40"/>
                <a:gd name="T28" fmla="*/ 30 w 33"/>
                <a:gd name="T29" fmla="*/ 14 h 40"/>
                <a:gd name="T30" fmla="*/ 30 w 33"/>
                <a:gd name="T31" fmla="*/ 12 h 40"/>
                <a:gd name="T32" fmla="*/ 29 w 33"/>
                <a:gd name="T33" fmla="*/ 10 h 40"/>
                <a:gd name="T34" fmla="*/ 28 w 33"/>
                <a:gd name="T35" fmla="*/ 9 h 40"/>
                <a:gd name="T36" fmla="*/ 27 w 33"/>
                <a:gd name="T37" fmla="*/ 8 h 40"/>
                <a:gd name="T38" fmla="*/ 25 w 33"/>
                <a:gd name="T39" fmla="*/ 5 h 40"/>
                <a:gd name="T40" fmla="*/ 23 w 33"/>
                <a:gd name="T41" fmla="*/ 4 h 40"/>
                <a:gd name="T42" fmla="*/ 22 w 33"/>
                <a:gd name="T43" fmla="*/ 3 h 40"/>
                <a:gd name="T44" fmla="*/ 20 w 33"/>
                <a:gd name="T45" fmla="*/ 2 h 40"/>
                <a:gd name="T46" fmla="*/ 19 w 33"/>
                <a:gd name="T47" fmla="*/ 1 h 40"/>
                <a:gd name="T48" fmla="*/ 17 w 33"/>
                <a:gd name="T49" fmla="*/ 1 h 40"/>
                <a:gd name="T50" fmla="*/ 14 w 33"/>
                <a:gd name="T51" fmla="*/ 0 h 40"/>
                <a:gd name="T52" fmla="*/ 13 w 33"/>
                <a:gd name="T53" fmla="*/ 0 h 40"/>
                <a:gd name="T54" fmla="*/ 11 w 33"/>
                <a:gd name="T55" fmla="*/ 0 h 40"/>
                <a:gd name="T56" fmla="*/ 9 w 33"/>
                <a:gd name="T57" fmla="*/ 0 h 40"/>
                <a:gd name="T58" fmla="*/ 7 w 33"/>
                <a:gd name="T59" fmla="*/ 0 h 40"/>
                <a:gd name="T60" fmla="*/ 4 w 33"/>
                <a:gd name="T61" fmla="*/ 1 h 40"/>
                <a:gd name="T62" fmla="*/ 2 w 33"/>
                <a:gd name="T63" fmla="*/ 2 h 40"/>
                <a:gd name="T64" fmla="*/ 0 w 33"/>
                <a:gd name="T65" fmla="*/ 3 h 40"/>
                <a:gd name="T66" fmla="*/ 21 w 33"/>
                <a:gd name="T67"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40">
                  <a:moveTo>
                    <a:pt x="21" y="39"/>
                  </a:moveTo>
                  <a:lnTo>
                    <a:pt x="23" y="38"/>
                  </a:lnTo>
                  <a:lnTo>
                    <a:pt x="26" y="37"/>
                  </a:lnTo>
                  <a:lnTo>
                    <a:pt x="27" y="35"/>
                  </a:lnTo>
                  <a:lnTo>
                    <a:pt x="28" y="33"/>
                  </a:lnTo>
                  <a:lnTo>
                    <a:pt x="29" y="31"/>
                  </a:lnTo>
                  <a:lnTo>
                    <a:pt x="30" y="30"/>
                  </a:lnTo>
                  <a:lnTo>
                    <a:pt x="31" y="28"/>
                  </a:lnTo>
                  <a:lnTo>
                    <a:pt x="31" y="26"/>
                  </a:lnTo>
                  <a:lnTo>
                    <a:pt x="31" y="23"/>
                  </a:lnTo>
                  <a:lnTo>
                    <a:pt x="32" y="22"/>
                  </a:lnTo>
                  <a:lnTo>
                    <a:pt x="31" y="20"/>
                  </a:lnTo>
                  <a:lnTo>
                    <a:pt x="31" y="18"/>
                  </a:lnTo>
                  <a:lnTo>
                    <a:pt x="31" y="16"/>
                  </a:lnTo>
                  <a:lnTo>
                    <a:pt x="30" y="14"/>
                  </a:lnTo>
                  <a:lnTo>
                    <a:pt x="30" y="12"/>
                  </a:lnTo>
                  <a:lnTo>
                    <a:pt x="29" y="10"/>
                  </a:lnTo>
                  <a:lnTo>
                    <a:pt x="28" y="9"/>
                  </a:lnTo>
                  <a:lnTo>
                    <a:pt x="27" y="8"/>
                  </a:lnTo>
                  <a:lnTo>
                    <a:pt x="25" y="5"/>
                  </a:lnTo>
                  <a:lnTo>
                    <a:pt x="23" y="4"/>
                  </a:lnTo>
                  <a:lnTo>
                    <a:pt x="22" y="3"/>
                  </a:lnTo>
                  <a:lnTo>
                    <a:pt x="20" y="2"/>
                  </a:lnTo>
                  <a:lnTo>
                    <a:pt x="19" y="1"/>
                  </a:lnTo>
                  <a:lnTo>
                    <a:pt x="17" y="1"/>
                  </a:lnTo>
                  <a:lnTo>
                    <a:pt x="14" y="0"/>
                  </a:lnTo>
                  <a:lnTo>
                    <a:pt x="13" y="0"/>
                  </a:lnTo>
                  <a:lnTo>
                    <a:pt x="11" y="0"/>
                  </a:lnTo>
                  <a:lnTo>
                    <a:pt x="9" y="0"/>
                  </a:lnTo>
                  <a:lnTo>
                    <a:pt x="7" y="0"/>
                  </a:lnTo>
                  <a:lnTo>
                    <a:pt x="4" y="1"/>
                  </a:lnTo>
                  <a:lnTo>
                    <a:pt x="2" y="2"/>
                  </a:lnTo>
                  <a:lnTo>
                    <a:pt x="0" y="3"/>
                  </a:lnTo>
                  <a:lnTo>
                    <a:pt x="21" y="39"/>
                  </a:lnTo>
                </a:path>
              </a:pathLst>
            </a:custGeom>
            <a:solidFill>
              <a:srgbClr val="724C3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51" name="Freeform 153"/>
            <p:cNvSpPr>
              <a:spLocks/>
            </p:cNvSpPr>
            <p:nvPr/>
          </p:nvSpPr>
          <p:spPr bwMode="auto">
            <a:xfrm>
              <a:off x="4673" y="2902"/>
              <a:ext cx="25" cy="39"/>
            </a:xfrm>
            <a:custGeom>
              <a:avLst/>
              <a:gdLst>
                <a:gd name="T0" fmla="*/ 16 w 25"/>
                <a:gd name="T1" fmla="*/ 0 h 39"/>
                <a:gd name="T2" fmla="*/ 14 w 25"/>
                <a:gd name="T3" fmla="*/ 1 h 39"/>
                <a:gd name="T4" fmla="*/ 12 w 25"/>
                <a:gd name="T5" fmla="*/ 1 h 39"/>
                <a:gd name="T6" fmla="*/ 9 w 25"/>
                <a:gd name="T7" fmla="*/ 2 h 39"/>
                <a:gd name="T8" fmla="*/ 7 w 25"/>
                <a:gd name="T9" fmla="*/ 3 h 39"/>
                <a:gd name="T10" fmla="*/ 6 w 25"/>
                <a:gd name="T11" fmla="*/ 5 h 39"/>
                <a:gd name="T12" fmla="*/ 5 w 25"/>
                <a:gd name="T13" fmla="*/ 6 h 39"/>
                <a:gd name="T14" fmla="*/ 4 w 25"/>
                <a:gd name="T15" fmla="*/ 8 h 39"/>
                <a:gd name="T16" fmla="*/ 3 w 25"/>
                <a:gd name="T17" fmla="*/ 9 h 39"/>
                <a:gd name="T18" fmla="*/ 2 w 25"/>
                <a:gd name="T19" fmla="*/ 11 h 39"/>
                <a:gd name="T20" fmla="*/ 2 w 25"/>
                <a:gd name="T21" fmla="*/ 12 h 39"/>
                <a:gd name="T22" fmla="*/ 0 w 25"/>
                <a:gd name="T23" fmla="*/ 15 h 39"/>
                <a:gd name="T24" fmla="*/ 0 w 25"/>
                <a:gd name="T25" fmla="*/ 16 h 39"/>
                <a:gd name="T26" fmla="*/ 0 w 25"/>
                <a:gd name="T27" fmla="*/ 18 h 39"/>
                <a:gd name="T28" fmla="*/ 0 w 25"/>
                <a:gd name="T29" fmla="*/ 19 h 39"/>
                <a:gd name="T30" fmla="*/ 0 w 25"/>
                <a:gd name="T31" fmla="*/ 21 h 39"/>
                <a:gd name="T32" fmla="*/ 0 w 25"/>
                <a:gd name="T33" fmla="*/ 24 h 39"/>
                <a:gd name="T34" fmla="*/ 2 w 25"/>
                <a:gd name="T35" fmla="*/ 25 h 39"/>
                <a:gd name="T36" fmla="*/ 2 w 25"/>
                <a:gd name="T37" fmla="*/ 27 h 39"/>
                <a:gd name="T38" fmla="*/ 3 w 25"/>
                <a:gd name="T39" fmla="*/ 28 h 39"/>
                <a:gd name="T40" fmla="*/ 4 w 25"/>
                <a:gd name="T41" fmla="*/ 29 h 39"/>
                <a:gd name="T42" fmla="*/ 4 w 25"/>
                <a:gd name="T43" fmla="*/ 31 h 39"/>
                <a:gd name="T44" fmla="*/ 5 w 25"/>
                <a:gd name="T45" fmla="*/ 33 h 39"/>
                <a:gd name="T46" fmla="*/ 7 w 25"/>
                <a:gd name="T47" fmla="*/ 34 h 39"/>
                <a:gd name="T48" fmla="*/ 8 w 25"/>
                <a:gd name="T49" fmla="*/ 35 h 39"/>
                <a:gd name="T50" fmla="*/ 9 w 25"/>
                <a:gd name="T51" fmla="*/ 36 h 39"/>
                <a:gd name="T52" fmla="*/ 12 w 25"/>
                <a:gd name="T53" fmla="*/ 37 h 39"/>
                <a:gd name="T54" fmla="*/ 13 w 25"/>
                <a:gd name="T55" fmla="*/ 38 h 39"/>
                <a:gd name="T56" fmla="*/ 15 w 25"/>
                <a:gd name="T57" fmla="*/ 38 h 39"/>
                <a:gd name="T58" fmla="*/ 17 w 25"/>
                <a:gd name="T59" fmla="*/ 38 h 39"/>
                <a:gd name="T60" fmla="*/ 19 w 25"/>
                <a:gd name="T61" fmla="*/ 38 h 39"/>
                <a:gd name="T62" fmla="*/ 21 w 25"/>
                <a:gd name="T63" fmla="*/ 38 h 39"/>
                <a:gd name="T64" fmla="*/ 24 w 25"/>
                <a:gd name="T65" fmla="*/ 38 h 39"/>
                <a:gd name="T66" fmla="*/ 16 w 25"/>
                <a:gd name="T6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 h="39">
                  <a:moveTo>
                    <a:pt x="16" y="0"/>
                  </a:moveTo>
                  <a:lnTo>
                    <a:pt x="14" y="1"/>
                  </a:lnTo>
                  <a:lnTo>
                    <a:pt x="12" y="1"/>
                  </a:lnTo>
                  <a:lnTo>
                    <a:pt x="9" y="2"/>
                  </a:lnTo>
                  <a:lnTo>
                    <a:pt x="7" y="3"/>
                  </a:lnTo>
                  <a:lnTo>
                    <a:pt x="6" y="5"/>
                  </a:lnTo>
                  <a:lnTo>
                    <a:pt x="5" y="6"/>
                  </a:lnTo>
                  <a:lnTo>
                    <a:pt x="4" y="8"/>
                  </a:lnTo>
                  <a:lnTo>
                    <a:pt x="3" y="9"/>
                  </a:lnTo>
                  <a:lnTo>
                    <a:pt x="2" y="11"/>
                  </a:lnTo>
                  <a:lnTo>
                    <a:pt x="2" y="12"/>
                  </a:lnTo>
                  <a:lnTo>
                    <a:pt x="0" y="15"/>
                  </a:lnTo>
                  <a:lnTo>
                    <a:pt x="0" y="16"/>
                  </a:lnTo>
                  <a:lnTo>
                    <a:pt x="0" y="18"/>
                  </a:lnTo>
                  <a:lnTo>
                    <a:pt x="0" y="19"/>
                  </a:lnTo>
                  <a:lnTo>
                    <a:pt x="0" y="21"/>
                  </a:lnTo>
                  <a:lnTo>
                    <a:pt x="0" y="24"/>
                  </a:lnTo>
                  <a:lnTo>
                    <a:pt x="2" y="25"/>
                  </a:lnTo>
                  <a:lnTo>
                    <a:pt x="2" y="27"/>
                  </a:lnTo>
                  <a:lnTo>
                    <a:pt x="3" y="28"/>
                  </a:lnTo>
                  <a:lnTo>
                    <a:pt x="4" y="29"/>
                  </a:lnTo>
                  <a:lnTo>
                    <a:pt x="4" y="31"/>
                  </a:lnTo>
                  <a:lnTo>
                    <a:pt x="5" y="33"/>
                  </a:lnTo>
                  <a:lnTo>
                    <a:pt x="7" y="34"/>
                  </a:lnTo>
                  <a:lnTo>
                    <a:pt x="8" y="35"/>
                  </a:lnTo>
                  <a:lnTo>
                    <a:pt x="9" y="36"/>
                  </a:lnTo>
                  <a:lnTo>
                    <a:pt x="12" y="37"/>
                  </a:lnTo>
                  <a:lnTo>
                    <a:pt x="13" y="38"/>
                  </a:lnTo>
                  <a:lnTo>
                    <a:pt x="15" y="38"/>
                  </a:lnTo>
                  <a:lnTo>
                    <a:pt x="17" y="38"/>
                  </a:lnTo>
                  <a:lnTo>
                    <a:pt x="19" y="38"/>
                  </a:lnTo>
                  <a:lnTo>
                    <a:pt x="21" y="38"/>
                  </a:lnTo>
                  <a:lnTo>
                    <a:pt x="24" y="38"/>
                  </a:lnTo>
                  <a:lnTo>
                    <a:pt x="16" y="0"/>
                  </a:lnTo>
                </a:path>
              </a:pathLst>
            </a:custGeom>
            <a:solidFill>
              <a:srgbClr val="7F594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52" name="Freeform 154"/>
            <p:cNvSpPr>
              <a:spLocks/>
            </p:cNvSpPr>
            <p:nvPr/>
          </p:nvSpPr>
          <p:spPr bwMode="auto">
            <a:xfrm>
              <a:off x="4689" y="2870"/>
              <a:ext cx="110" cy="71"/>
            </a:xfrm>
            <a:custGeom>
              <a:avLst/>
              <a:gdLst>
                <a:gd name="T0" fmla="*/ 88 w 110"/>
                <a:gd name="T1" fmla="*/ 1 h 71"/>
                <a:gd name="T2" fmla="*/ 85 w 110"/>
                <a:gd name="T3" fmla="*/ 2 h 71"/>
                <a:gd name="T4" fmla="*/ 81 w 110"/>
                <a:gd name="T5" fmla="*/ 4 h 71"/>
                <a:gd name="T6" fmla="*/ 77 w 110"/>
                <a:gd name="T7" fmla="*/ 6 h 71"/>
                <a:gd name="T8" fmla="*/ 73 w 110"/>
                <a:gd name="T9" fmla="*/ 9 h 71"/>
                <a:gd name="T10" fmla="*/ 68 w 110"/>
                <a:gd name="T11" fmla="*/ 11 h 71"/>
                <a:gd name="T12" fmla="*/ 63 w 110"/>
                <a:gd name="T13" fmla="*/ 13 h 71"/>
                <a:gd name="T14" fmla="*/ 57 w 110"/>
                <a:gd name="T15" fmla="*/ 15 h 71"/>
                <a:gd name="T16" fmla="*/ 52 w 110"/>
                <a:gd name="T17" fmla="*/ 17 h 71"/>
                <a:gd name="T18" fmla="*/ 46 w 110"/>
                <a:gd name="T19" fmla="*/ 20 h 71"/>
                <a:gd name="T20" fmla="*/ 40 w 110"/>
                <a:gd name="T21" fmla="*/ 21 h 71"/>
                <a:gd name="T22" fmla="*/ 34 w 110"/>
                <a:gd name="T23" fmla="*/ 23 h 71"/>
                <a:gd name="T24" fmla="*/ 26 w 110"/>
                <a:gd name="T25" fmla="*/ 25 h 71"/>
                <a:gd name="T26" fmla="*/ 19 w 110"/>
                <a:gd name="T27" fmla="*/ 28 h 71"/>
                <a:gd name="T28" fmla="*/ 11 w 110"/>
                <a:gd name="T29" fmla="*/ 30 h 71"/>
                <a:gd name="T30" fmla="*/ 3 w 110"/>
                <a:gd name="T31" fmla="*/ 31 h 71"/>
                <a:gd name="T32" fmla="*/ 8 w 110"/>
                <a:gd name="T33" fmla="*/ 70 h 71"/>
                <a:gd name="T34" fmla="*/ 16 w 110"/>
                <a:gd name="T35" fmla="*/ 68 h 71"/>
                <a:gd name="T36" fmla="*/ 25 w 110"/>
                <a:gd name="T37" fmla="*/ 66 h 71"/>
                <a:gd name="T38" fmla="*/ 33 w 110"/>
                <a:gd name="T39" fmla="*/ 63 h 71"/>
                <a:gd name="T40" fmla="*/ 40 w 110"/>
                <a:gd name="T41" fmla="*/ 61 h 71"/>
                <a:gd name="T42" fmla="*/ 48 w 110"/>
                <a:gd name="T43" fmla="*/ 59 h 71"/>
                <a:gd name="T44" fmla="*/ 56 w 110"/>
                <a:gd name="T45" fmla="*/ 57 h 71"/>
                <a:gd name="T46" fmla="*/ 63 w 110"/>
                <a:gd name="T47" fmla="*/ 54 h 71"/>
                <a:gd name="T48" fmla="*/ 68 w 110"/>
                <a:gd name="T49" fmla="*/ 52 h 71"/>
                <a:gd name="T50" fmla="*/ 75 w 110"/>
                <a:gd name="T51" fmla="*/ 49 h 71"/>
                <a:gd name="T52" fmla="*/ 81 w 110"/>
                <a:gd name="T53" fmla="*/ 47 h 71"/>
                <a:gd name="T54" fmla="*/ 86 w 110"/>
                <a:gd name="T55" fmla="*/ 44 h 71"/>
                <a:gd name="T56" fmla="*/ 92 w 110"/>
                <a:gd name="T57" fmla="*/ 42 h 71"/>
                <a:gd name="T58" fmla="*/ 96 w 110"/>
                <a:gd name="T59" fmla="*/ 40 h 71"/>
                <a:gd name="T60" fmla="*/ 101 w 110"/>
                <a:gd name="T61" fmla="*/ 38 h 71"/>
                <a:gd name="T62" fmla="*/ 105 w 110"/>
                <a:gd name="T63" fmla="*/ 35 h 71"/>
                <a:gd name="T64" fmla="*/ 109 w 110"/>
                <a:gd name="T65" fmla="*/ 3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71">
                  <a:moveTo>
                    <a:pt x="90" y="0"/>
                  </a:moveTo>
                  <a:lnTo>
                    <a:pt x="88" y="1"/>
                  </a:lnTo>
                  <a:lnTo>
                    <a:pt x="86" y="1"/>
                  </a:lnTo>
                  <a:lnTo>
                    <a:pt x="85" y="2"/>
                  </a:lnTo>
                  <a:lnTo>
                    <a:pt x="83" y="3"/>
                  </a:lnTo>
                  <a:lnTo>
                    <a:pt x="81" y="4"/>
                  </a:lnTo>
                  <a:lnTo>
                    <a:pt x="80" y="5"/>
                  </a:lnTo>
                  <a:lnTo>
                    <a:pt x="77" y="6"/>
                  </a:lnTo>
                  <a:lnTo>
                    <a:pt x="75" y="7"/>
                  </a:lnTo>
                  <a:lnTo>
                    <a:pt x="73" y="9"/>
                  </a:lnTo>
                  <a:lnTo>
                    <a:pt x="71" y="10"/>
                  </a:lnTo>
                  <a:lnTo>
                    <a:pt x="68" y="11"/>
                  </a:lnTo>
                  <a:lnTo>
                    <a:pt x="65" y="12"/>
                  </a:lnTo>
                  <a:lnTo>
                    <a:pt x="63" y="13"/>
                  </a:lnTo>
                  <a:lnTo>
                    <a:pt x="61" y="14"/>
                  </a:lnTo>
                  <a:lnTo>
                    <a:pt x="57" y="15"/>
                  </a:lnTo>
                  <a:lnTo>
                    <a:pt x="55" y="16"/>
                  </a:lnTo>
                  <a:lnTo>
                    <a:pt x="52" y="17"/>
                  </a:lnTo>
                  <a:lnTo>
                    <a:pt x="49" y="19"/>
                  </a:lnTo>
                  <a:lnTo>
                    <a:pt x="46" y="20"/>
                  </a:lnTo>
                  <a:lnTo>
                    <a:pt x="43" y="21"/>
                  </a:lnTo>
                  <a:lnTo>
                    <a:pt x="40" y="21"/>
                  </a:lnTo>
                  <a:lnTo>
                    <a:pt x="37" y="22"/>
                  </a:lnTo>
                  <a:lnTo>
                    <a:pt x="34" y="23"/>
                  </a:lnTo>
                  <a:lnTo>
                    <a:pt x="30" y="24"/>
                  </a:lnTo>
                  <a:lnTo>
                    <a:pt x="26" y="25"/>
                  </a:lnTo>
                  <a:lnTo>
                    <a:pt x="23" y="26"/>
                  </a:lnTo>
                  <a:lnTo>
                    <a:pt x="19" y="28"/>
                  </a:lnTo>
                  <a:lnTo>
                    <a:pt x="16" y="29"/>
                  </a:lnTo>
                  <a:lnTo>
                    <a:pt x="11" y="30"/>
                  </a:lnTo>
                  <a:lnTo>
                    <a:pt x="8" y="31"/>
                  </a:lnTo>
                  <a:lnTo>
                    <a:pt x="3" y="31"/>
                  </a:lnTo>
                  <a:lnTo>
                    <a:pt x="0" y="32"/>
                  </a:lnTo>
                  <a:lnTo>
                    <a:pt x="8" y="70"/>
                  </a:lnTo>
                  <a:lnTo>
                    <a:pt x="12" y="69"/>
                  </a:lnTo>
                  <a:lnTo>
                    <a:pt x="16" y="68"/>
                  </a:lnTo>
                  <a:lnTo>
                    <a:pt x="20" y="67"/>
                  </a:lnTo>
                  <a:lnTo>
                    <a:pt x="25" y="66"/>
                  </a:lnTo>
                  <a:lnTo>
                    <a:pt x="29" y="65"/>
                  </a:lnTo>
                  <a:lnTo>
                    <a:pt x="33" y="63"/>
                  </a:lnTo>
                  <a:lnTo>
                    <a:pt x="37" y="62"/>
                  </a:lnTo>
                  <a:lnTo>
                    <a:pt x="40" y="61"/>
                  </a:lnTo>
                  <a:lnTo>
                    <a:pt x="45" y="60"/>
                  </a:lnTo>
                  <a:lnTo>
                    <a:pt x="48" y="59"/>
                  </a:lnTo>
                  <a:lnTo>
                    <a:pt x="52" y="58"/>
                  </a:lnTo>
                  <a:lnTo>
                    <a:pt x="56" y="57"/>
                  </a:lnTo>
                  <a:lnTo>
                    <a:pt x="59" y="56"/>
                  </a:lnTo>
                  <a:lnTo>
                    <a:pt x="63" y="54"/>
                  </a:lnTo>
                  <a:lnTo>
                    <a:pt x="66" y="53"/>
                  </a:lnTo>
                  <a:lnTo>
                    <a:pt x="68" y="52"/>
                  </a:lnTo>
                  <a:lnTo>
                    <a:pt x="72" y="51"/>
                  </a:lnTo>
                  <a:lnTo>
                    <a:pt x="75" y="49"/>
                  </a:lnTo>
                  <a:lnTo>
                    <a:pt x="78" y="48"/>
                  </a:lnTo>
                  <a:lnTo>
                    <a:pt x="81" y="47"/>
                  </a:lnTo>
                  <a:lnTo>
                    <a:pt x="84" y="45"/>
                  </a:lnTo>
                  <a:lnTo>
                    <a:pt x="86" y="44"/>
                  </a:lnTo>
                  <a:lnTo>
                    <a:pt x="88" y="43"/>
                  </a:lnTo>
                  <a:lnTo>
                    <a:pt x="92" y="42"/>
                  </a:lnTo>
                  <a:lnTo>
                    <a:pt x="94" y="41"/>
                  </a:lnTo>
                  <a:lnTo>
                    <a:pt x="96" y="40"/>
                  </a:lnTo>
                  <a:lnTo>
                    <a:pt x="99" y="39"/>
                  </a:lnTo>
                  <a:lnTo>
                    <a:pt x="101" y="38"/>
                  </a:lnTo>
                  <a:lnTo>
                    <a:pt x="103" y="37"/>
                  </a:lnTo>
                  <a:lnTo>
                    <a:pt x="105" y="35"/>
                  </a:lnTo>
                  <a:lnTo>
                    <a:pt x="106" y="34"/>
                  </a:lnTo>
                  <a:lnTo>
                    <a:pt x="109" y="33"/>
                  </a:lnTo>
                  <a:lnTo>
                    <a:pt x="90" y="0"/>
                  </a:lnTo>
                </a:path>
              </a:pathLst>
            </a:custGeom>
            <a:solidFill>
              <a:srgbClr val="7F594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53" name="Freeform 155"/>
            <p:cNvSpPr>
              <a:spLocks/>
            </p:cNvSpPr>
            <p:nvPr/>
          </p:nvSpPr>
          <p:spPr bwMode="auto">
            <a:xfrm>
              <a:off x="4779" y="2866"/>
              <a:ext cx="30" cy="38"/>
            </a:xfrm>
            <a:custGeom>
              <a:avLst/>
              <a:gdLst>
                <a:gd name="T0" fmla="*/ 19 w 30"/>
                <a:gd name="T1" fmla="*/ 37 h 38"/>
                <a:gd name="T2" fmla="*/ 21 w 30"/>
                <a:gd name="T3" fmla="*/ 36 h 38"/>
                <a:gd name="T4" fmla="*/ 22 w 30"/>
                <a:gd name="T5" fmla="*/ 35 h 38"/>
                <a:gd name="T6" fmla="*/ 24 w 30"/>
                <a:gd name="T7" fmla="*/ 33 h 38"/>
                <a:gd name="T8" fmla="*/ 25 w 30"/>
                <a:gd name="T9" fmla="*/ 32 h 38"/>
                <a:gd name="T10" fmla="*/ 26 w 30"/>
                <a:gd name="T11" fmla="*/ 30 h 38"/>
                <a:gd name="T12" fmla="*/ 26 w 30"/>
                <a:gd name="T13" fmla="*/ 28 h 38"/>
                <a:gd name="T14" fmla="*/ 28 w 30"/>
                <a:gd name="T15" fmla="*/ 27 h 38"/>
                <a:gd name="T16" fmla="*/ 28 w 30"/>
                <a:gd name="T17" fmla="*/ 25 h 38"/>
                <a:gd name="T18" fmla="*/ 29 w 30"/>
                <a:gd name="T19" fmla="*/ 23 h 38"/>
                <a:gd name="T20" fmla="*/ 29 w 30"/>
                <a:gd name="T21" fmla="*/ 21 h 38"/>
                <a:gd name="T22" fmla="*/ 29 w 30"/>
                <a:gd name="T23" fmla="*/ 19 h 38"/>
                <a:gd name="T24" fmla="*/ 29 w 30"/>
                <a:gd name="T25" fmla="*/ 18 h 38"/>
                <a:gd name="T26" fmla="*/ 28 w 30"/>
                <a:gd name="T27" fmla="*/ 16 h 38"/>
                <a:gd name="T28" fmla="*/ 28 w 30"/>
                <a:gd name="T29" fmla="*/ 14 h 38"/>
                <a:gd name="T30" fmla="*/ 26 w 30"/>
                <a:gd name="T31" fmla="*/ 13 h 38"/>
                <a:gd name="T32" fmla="*/ 25 w 30"/>
                <a:gd name="T33" fmla="*/ 11 h 38"/>
                <a:gd name="T34" fmla="*/ 25 w 30"/>
                <a:gd name="T35" fmla="*/ 9 h 38"/>
                <a:gd name="T36" fmla="*/ 24 w 30"/>
                <a:gd name="T37" fmla="*/ 8 h 38"/>
                <a:gd name="T38" fmla="*/ 23 w 30"/>
                <a:gd name="T39" fmla="*/ 7 h 38"/>
                <a:gd name="T40" fmla="*/ 21 w 30"/>
                <a:gd name="T41" fmla="*/ 6 h 38"/>
                <a:gd name="T42" fmla="*/ 20 w 30"/>
                <a:gd name="T43" fmla="*/ 5 h 38"/>
                <a:gd name="T44" fmla="*/ 19 w 30"/>
                <a:gd name="T45" fmla="*/ 4 h 38"/>
                <a:gd name="T46" fmla="*/ 16 w 30"/>
                <a:gd name="T47" fmla="*/ 2 h 38"/>
                <a:gd name="T48" fmla="*/ 15 w 30"/>
                <a:gd name="T49" fmla="*/ 1 h 38"/>
                <a:gd name="T50" fmla="*/ 13 w 30"/>
                <a:gd name="T51" fmla="*/ 1 h 38"/>
                <a:gd name="T52" fmla="*/ 12 w 30"/>
                <a:gd name="T53" fmla="*/ 1 h 38"/>
                <a:gd name="T54" fmla="*/ 10 w 30"/>
                <a:gd name="T55" fmla="*/ 0 h 38"/>
                <a:gd name="T56" fmla="*/ 7 w 30"/>
                <a:gd name="T57" fmla="*/ 1 h 38"/>
                <a:gd name="T58" fmla="*/ 6 w 30"/>
                <a:gd name="T59" fmla="*/ 1 h 38"/>
                <a:gd name="T60" fmla="*/ 4 w 30"/>
                <a:gd name="T61" fmla="*/ 1 h 38"/>
                <a:gd name="T62" fmla="*/ 2 w 30"/>
                <a:gd name="T63" fmla="*/ 2 h 38"/>
                <a:gd name="T64" fmla="*/ 0 w 30"/>
                <a:gd name="T65" fmla="*/ 4 h 38"/>
                <a:gd name="T66" fmla="*/ 19 w 30"/>
                <a:gd name="T67"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38">
                  <a:moveTo>
                    <a:pt x="19" y="37"/>
                  </a:moveTo>
                  <a:lnTo>
                    <a:pt x="21" y="36"/>
                  </a:lnTo>
                  <a:lnTo>
                    <a:pt x="22" y="35"/>
                  </a:lnTo>
                  <a:lnTo>
                    <a:pt x="24" y="33"/>
                  </a:lnTo>
                  <a:lnTo>
                    <a:pt x="25" y="32"/>
                  </a:lnTo>
                  <a:lnTo>
                    <a:pt x="26" y="30"/>
                  </a:lnTo>
                  <a:lnTo>
                    <a:pt x="26" y="28"/>
                  </a:lnTo>
                  <a:lnTo>
                    <a:pt x="28" y="27"/>
                  </a:lnTo>
                  <a:lnTo>
                    <a:pt x="28" y="25"/>
                  </a:lnTo>
                  <a:lnTo>
                    <a:pt x="29" y="23"/>
                  </a:lnTo>
                  <a:lnTo>
                    <a:pt x="29" y="21"/>
                  </a:lnTo>
                  <a:lnTo>
                    <a:pt x="29" y="19"/>
                  </a:lnTo>
                  <a:lnTo>
                    <a:pt x="29" y="18"/>
                  </a:lnTo>
                  <a:lnTo>
                    <a:pt x="28" y="16"/>
                  </a:lnTo>
                  <a:lnTo>
                    <a:pt x="28" y="14"/>
                  </a:lnTo>
                  <a:lnTo>
                    <a:pt x="26" y="13"/>
                  </a:lnTo>
                  <a:lnTo>
                    <a:pt x="25" y="11"/>
                  </a:lnTo>
                  <a:lnTo>
                    <a:pt x="25" y="9"/>
                  </a:lnTo>
                  <a:lnTo>
                    <a:pt x="24" y="8"/>
                  </a:lnTo>
                  <a:lnTo>
                    <a:pt x="23" y="7"/>
                  </a:lnTo>
                  <a:lnTo>
                    <a:pt x="21" y="6"/>
                  </a:lnTo>
                  <a:lnTo>
                    <a:pt x="20" y="5"/>
                  </a:lnTo>
                  <a:lnTo>
                    <a:pt x="19" y="4"/>
                  </a:lnTo>
                  <a:lnTo>
                    <a:pt x="16" y="2"/>
                  </a:lnTo>
                  <a:lnTo>
                    <a:pt x="15" y="1"/>
                  </a:lnTo>
                  <a:lnTo>
                    <a:pt x="13" y="1"/>
                  </a:lnTo>
                  <a:lnTo>
                    <a:pt x="12" y="1"/>
                  </a:lnTo>
                  <a:lnTo>
                    <a:pt x="10" y="0"/>
                  </a:lnTo>
                  <a:lnTo>
                    <a:pt x="7" y="1"/>
                  </a:lnTo>
                  <a:lnTo>
                    <a:pt x="6" y="1"/>
                  </a:lnTo>
                  <a:lnTo>
                    <a:pt x="4" y="1"/>
                  </a:lnTo>
                  <a:lnTo>
                    <a:pt x="2" y="2"/>
                  </a:lnTo>
                  <a:lnTo>
                    <a:pt x="0" y="4"/>
                  </a:lnTo>
                  <a:lnTo>
                    <a:pt x="19" y="37"/>
                  </a:lnTo>
                </a:path>
              </a:pathLst>
            </a:custGeom>
            <a:solidFill>
              <a:srgbClr val="7F594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54" name="Freeform 156"/>
            <p:cNvSpPr>
              <a:spLocks/>
            </p:cNvSpPr>
            <p:nvPr/>
          </p:nvSpPr>
          <p:spPr bwMode="auto">
            <a:xfrm>
              <a:off x="4682" y="2902"/>
              <a:ext cx="23" cy="36"/>
            </a:xfrm>
            <a:custGeom>
              <a:avLst/>
              <a:gdLst>
                <a:gd name="T0" fmla="*/ 14 w 23"/>
                <a:gd name="T1" fmla="*/ 0 h 36"/>
                <a:gd name="T2" fmla="*/ 13 w 23"/>
                <a:gd name="T3" fmla="*/ 1 h 36"/>
                <a:gd name="T4" fmla="*/ 10 w 23"/>
                <a:gd name="T5" fmla="*/ 1 h 36"/>
                <a:gd name="T6" fmla="*/ 8 w 23"/>
                <a:gd name="T7" fmla="*/ 2 h 36"/>
                <a:gd name="T8" fmla="*/ 7 w 23"/>
                <a:gd name="T9" fmla="*/ 3 h 36"/>
                <a:gd name="T10" fmla="*/ 6 w 23"/>
                <a:gd name="T11" fmla="*/ 5 h 36"/>
                <a:gd name="T12" fmla="*/ 5 w 23"/>
                <a:gd name="T13" fmla="*/ 6 h 36"/>
                <a:gd name="T14" fmla="*/ 4 w 23"/>
                <a:gd name="T15" fmla="*/ 7 h 36"/>
                <a:gd name="T16" fmla="*/ 3 w 23"/>
                <a:gd name="T17" fmla="*/ 8 h 36"/>
                <a:gd name="T18" fmla="*/ 2 w 23"/>
                <a:gd name="T19" fmla="*/ 10 h 36"/>
                <a:gd name="T20" fmla="*/ 2 w 23"/>
                <a:gd name="T21" fmla="*/ 11 h 36"/>
                <a:gd name="T22" fmla="*/ 2 w 23"/>
                <a:gd name="T23" fmla="*/ 12 h 36"/>
                <a:gd name="T24" fmla="*/ 0 w 23"/>
                <a:gd name="T25" fmla="*/ 15 h 36"/>
                <a:gd name="T26" fmla="*/ 0 w 23"/>
                <a:gd name="T27" fmla="*/ 16 h 36"/>
                <a:gd name="T28" fmla="*/ 0 w 23"/>
                <a:gd name="T29" fmla="*/ 18 h 36"/>
                <a:gd name="T30" fmla="*/ 0 w 23"/>
                <a:gd name="T31" fmla="*/ 19 h 36"/>
                <a:gd name="T32" fmla="*/ 2 w 23"/>
                <a:gd name="T33" fmla="*/ 21 h 36"/>
                <a:gd name="T34" fmla="*/ 2 w 23"/>
                <a:gd name="T35" fmla="*/ 22 h 36"/>
                <a:gd name="T36" fmla="*/ 2 w 23"/>
                <a:gd name="T37" fmla="*/ 24 h 36"/>
                <a:gd name="T38" fmla="*/ 3 w 23"/>
                <a:gd name="T39" fmla="*/ 26 h 36"/>
                <a:gd name="T40" fmla="*/ 4 w 23"/>
                <a:gd name="T41" fmla="*/ 27 h 36"/>
                <a:gd name="T42" fmla="*/ 5 w 23"/>
                <a:gd name="T43" fmla="*/ 28 h 36"/>
                <a:gd name="T44" fmla="*/ 5 w 23"/>
                <a:gd name="T45" fmla="*/ 29 h 36"/>
                <a:gd name="T46" fmla="*/ 6 w 23"/>
                <a:gd name="T47" fmla="*/ 30 h 36"/>
                <a:gd name="T48" fmla="*/ 8 w 23"/>
                <a:gd name="T49" fmla="*/ 31 h 36"/>
                <a:gd name="T50" fmla="*/ 9 w 23"/>
                <a:gd name="T51" fmla="*/ 33 h 36"/>
                <a:gd name="T52" fmla="*/ 10 w 23"/>
                <a:gd name="T53" fmla="*/ 34 h 36"/>
                <a:gd name="T54" fmla="*/ 13 w 23"/>
                <a:gd name="T55" fmla="*/ 34 h 36"/>
                <a:gd name="T56" fmla="*/ 14 w 23"/>
                <a:gd name="T57" fmla="*/ 35 h 36"/>
                <a:gd name="T58" fmla="*/ 16 w 23"/>
                <a:gd name="T59" fmla="*/ 35 h 36"/>
                <a:gd name="T60" fmla="*/ 17 w 23"/>
                <a:gd name="T61" fmla="*/ 35 h 36"/>
                <a:gd name="T62" fmla="*/ 19 w 23"/>
                <a:gd name="T63" fmla="*/ 35 h 36"/>
                <a:gd name="T64" fmla="*/ 22 w 23"/>
                <a:gd name="T65" fmla="*/ 35 h 36"/>
                <a:gd name="T66" fmla="*/ 14 w 23"/>
                <a:gd name="T6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6">
                  <a:moveTo>
                    <a:pt x="14" y="0"/>
                  </a:moveTo>
                  <a:lnTo>
                    <a:pt x="13" y="1"/>
                  </a:lnTo>
                  <a:lnTo>
                    <a:pt x="10" y="1"/>
                  </a:lnTo>
                  <a:lnTo>
                    <a:pt x="8" y="2"/>
                  </a:lnTo>
                  <a:lnTo>
                    <a:pt x="7" y="3"/>
                  </a:lnTo>
                  <a:lnTo>
                    <a:pt x="6" y="5"/>
                  </a:lnTo>
                  <a:lnTo>
                    <a:pt x="5" y="6"/>
                  </a:lnTo>
                  <a:lnTo>
                    <a:pt x="4" y="7"/>
                  </a:lnTo>
                  <a:lnTo>
                    <a:pt x="3" y="8"/>
                  </a:lnTo>
                  <a:lnTo>
                    <a:pt x="2" y="10"/>
                  </a:lnTo>
                  <a:lnTo>
                    <a:pt x="2" y="11"/>
                  </a:lnTo>
                  <a:lnTo>
                    <a:pt x="2" y="12"/>
                  </a:lnTo>
                  <a:lnTo>
                    <a:pt x="0" y="15"/>
                  </a:lnTo>
                  <a:lnTo>
                    <a:pt x="0" y="16"/>
                  </a:lnTo>
                  <a:lnTo>
                    <a:pt x="0" y="18"/>
                  </a:lnTo>
                  <a:lnTo>
                    <a:pt x="0" y="19"/>
                  </a:lnTo>
                  <a:lnTo>
                    <a:pt x="2" y="21"/>
                  </a:lnTo>
                  <a:lnTo>
                    <a:pt x="2" y="22"/>
                  </a:lnTo>
                  <a:lnTo>
                    <a:pt x="2" y="24"/>
                  </a:lnTo>
                  <a:lnTo>
                    <a:pt x="3" y="26"/>
                  </a:lnTo>
                  <a:lnTo>
                    <a:pt x="4" y="27"/>
                  </a:lnTo>
                  <a:lnTo>
                    <a:pt x="5" y="28"/>
                  </a:lnTo>
                  <a:lnTo>
                    <a:pt x="5" y="29"/>
                  </a:lnTo>
                  <a:lnTo>
                    <a:pt x="6" y="30"/>
                  </a:lnTo>
                  <a:lnTo>
                    <a:pt x="8" y="31"/>
                  </a:lnTo>
                  <a:lnTo>
                    <a:pt x="9" y="33"/>
                  </a:lnTo>
                  <a:lnTo>
                    <a:pt x="10" y="34"/>
                  </a:lnTo>
                  <a:lnTo>
                    <a:pt x="13" y="34"/>
                  </a:lnTo>
                  <a:lnTo>
                    <a:pt x="14" y="35"/>
                  </a:lnTo>
                  <a:lnTo>
                    <a:pt x="16" y="35"/>
                  </a:lnTo>
                  <a:lnTo>
                    <a:pt x="17" y="35"/>
                  </a:lnTo>
                  <a:lnTo>
                    <a:pt x="19" y="35"/>
                  </a:lnTo>
                  <a:lnTo>
                    <a:pt x="22" y="35"/>
                  </a:lnTo>
                  <a:lnTo>
                    <a:pt x="14" y="0"/>
                  </a:lnTo>
                </a:path>
              </a:pathLst>
            </a:custGeom>
            <a:solidFill>
              <a:srgbClr val="8C664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55" name="Freeform 157"/>
            <p:cNvSpPr>
              <a:spLocks/>
            </p:cNvSpPr>
            <p:nvPr/>
          </p:nvSpPr>
          <p:spPr bwMode="auto">
            <a:xfrm>
              <a:off x="4696" y="2873"/>
              <a:ext cx="97" cy="65"/>
            </a:xfrm>
            <a:custGeom>
              <a:avLst/>
              <a:gdLst>
                <a:gd name="T0" fmla="*/ 78 w 97"/>
                <a:gd name="T1" fmla="*/ 1 h 65"/>
                <a:gd name="T2" fmla="*/ 75 w 97"/>
                <a:gd name="T3" fmla="*/ 3 h 65"/>
                <a:gd name="T4" fmla="*/ 71 w 97"/>
                <a:gd name="T5" fmla="*/ 4 h 65"/>
                <a:gd name="T6" fmla="*/ 68 w 97"/>
                <a:gd name="T7" fmla="*/ 7 h 65"/>
                <a:gd name="T8" fmla="*/ 64 w 97"/>
                <a:gd name="T9" fmla="*/ 8 h 65"/>
                <a:gd name="T10" fmla="*/ 59 w 97"/>
                <a:gd name="T11" fmla="*/ 10 h 65"/>
                <a:gd name="T12" fmla="*/ 55 w 97"/>
                <a:gd name="T13" fmla="*/ 12 h 65"/>
                <a:gd name="T14" fmla="*/ 50 w 97"/>
                <a:gd name="T15" fmla="*/ 14 h 65"/>
                <a:gd name="T16" fmla="*/ 46 w 97"/>
                <a:gd name="T17" fmla="*/ 16 h 65"/>
                <a:gd name="T18" fmla="*/ 40 w 97"/>
                <a:gd name="T19" fmla="*/ 18 h 65"/>
                <a:gd name="T20" fmla="*/ 35 w 97"/>
                <a:gd name="T21" fmla="*/ 20 h 65"/>
                <a:gd name="T22" fmla="*/ 29 w 97"/>
                <a:gd name="T23" fmla="*/ 21 h 65"/>
                <a:gd name="T24" fmla="*/ 23 w 97"/>
                <a:gd name="T25" fmla="*/ 23 h 65"/>
                <a:gd name="T26" fmla="*/ 17 w 97"/>
                <a:gd name="T27" fmla="*/ 25 h 65"/>
                <a:gd name="T28" fmla="*/ 11 w 97"/>
                <a:gd name="T29" fmla="*/ 27 h 65"/>
                <a:gd name="T30" fmla="*/ 4 w 97"/>
                <a:gd name="T31" fmla="*/ 28 h 65"/>
                <a:gd name="T32" fmla="*/ 8 w 97"/>
                <a:gd name="T33" fmla="*/ 64 h 65"/>
                <a:gd name="T34" fmla="*/ 16 w 97"/>
                <a:gd name="T35" fmla="*/ 62 h 65"/>
                <a:gd name="T36" fmla="*/ 22 w 97"/>
                <a:gd name="T37" fmla="*/ 59 h 65"/>
                <a:gd name="T38" fmla="*/ 30 w 97"/>
                <a:gd name="T39" fmla="*/ 58 h 65"/>
                <a:gd name="T40" fmla="*/ 37 w 97"/>
                <a:gd name="T41" fmla="*/ 56 h 65"/>
                <a:gd name="T42" fmla="*/ 42 w 97"/>
                <a:gd name="T43" fmla="*/ 54 h 65"/>
                <a:gd name="T44" fmla="*/ 49 w 97"/>
                <a:gd name="T45" fmla="*/ 51 h 65"/>
                <a:gd name="T46" fmla="*/ 55 w 97"/>
                <a:gd name="T47" fmla="*/ 49 h 65"/>
                <a:gd name="T48" fmla="*/ 60 w 97"/>
                <a:gd name="T49" fmla="*/ 47 h 65"/>
                <a:gd name="T50" fmla="*/ 66 w 97"/>
                <a:gd name="T51" fmla="*/ 45 h 65"/>
                <a:gd name="T52" fmla="*/ 71 w 97"/>
                <a:gd name="T53" fmla="*/ 44 h 65"/>
                <a:gd name="T54" fmla="*/ 76 w 97"/>
                <a:gd name="T55" fmla="*/ 41 h 65"/>
                <a:gd name="T56" fmla="*/ 80 w 97"/>
                <a:gd name="T57" fmla="*/ 39 h 65"/>
                <a:gd name="T58" fmla="*/ 85 w 97"/>
                <a:gd name="T59" fmla="*/ 37 h 65"/>
                <a:gd name="T60" fmla="*/ 88 w 97"/>
                <a:gd name="T61" fmla="*/ 35 h 65"/>
                <a:gd name="T62" fmla="*/ 93 w 97"/>
                <a:gd name="T63" fmla="*/ 32 h 65"/>
                <a:gd name="T64" fmla="*/ 96 w 97"/>
                <a:gd name="T65" fmla="*/ 3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 h="65">
                  <a:moveTo>
                    <a:pt x="79" y="0"/>
                  </a:moveTo>
                  <a:lnTo>
                    <a:pt x="78" y="1"/>
                  </a:lnTo>
                  <a:lnTo>
                    <a:pt x="76" y="2"/>
                  </a:lnTo>
                  <a:lnTo>
                    <a:pt x="75" y="3"/>
                  </a:lnTo>
                  <a:lnTo>
                    <a:pt x="73" y="3"/>
                  </a:lnTo>
                  <a:lnTo>
                    <a:pt x="71" y="4"/>
                  </a:lnTo>
                  <a:lnTo>
                    <a:pt x="69" y="6"/>
                  </a:lnTo>
                  <a:lnTo>
                    <a:pt x="68" y="7"/>
                  </a:lnTo>
                  <a:lnTo>
                    <a:pt x="66" y="8"/>
                  </a:lnTo>
                  <a:lnTo>
                    <a:pt x="64" y="8"/>
                  </a:lnTo>
                  <a:lnTo>
                    <a:pt x="61" y="9"/>
                  </a:lnTo>
                  <a:lnTo>
                    <a:pt x="59" y="10"/>
                  </a:lnTo>
                  <a:lnTo>
                    <a:pt x="57" y="11"/>
                  </a:lnTo>
                  <a:lnTo>
                    <a:pt x="55" y="12"/>
                  </a:lnTo>
                  <a:lnTo>
                    <a:pt x="52" y="13"/>
                  </a:lnTo>
                  <a:lnTo>
                    <a:pt x="50" y="14"/>
                  </a:lnTo>
                  <a:lnTo>
                    <a:pt x="48" y="14"/>
                  </a:lnTo>
                  <a:lnTo>
                    <a:pt x="46" y="16"/>
                  </a:lnTo>
                  <a:lnTo>
                    <a:pt x="43" y="17"/>
                  </a:lnTo>
                  <a:lnTo>
                    <a:pt x="40" y="18"/>
                  </a:lnTo>
                  <a:lnTo>
                    <a:pt x="38" y="19"/>
                  </a:lnTo>
                  <a:lnTo>
                    <a:pt x="35" y="20"/>
                  </a:lnTo>
                  <a:lnTo>
                    <a:pt x="32" y="20"/>
                  </a:lnTo>
                  <a:lnTo>
                    <a:pt x="29" y="21"/>
                  </a:lnTo>
                  <a:lnTo>
                    <a:pt x="27" y="22"/>
                  </a:lnTo>
                  <a:lnTo>
                    <a:pt x="23" y="23"/>
                  </a:lnTo>
                  <a:lnTo>
                    <a:pt x="20" y="25"/>
                  </a:lnTo>
                  <a:lnTo>
                    <a:pt x="17" y="25"/>
                  </a:lnTo>
                  <a:lnTo>
                    <a:pt x="14" y="26"/>
                  </a:lnTo>
                  <a:lnTo>
                    <a:pt x="11" y="27"/>
                  </a:lnTo>
                  <a:lnTo>
                    <a:pt x="8" y="28"/>
                  </a:lnTo>
                  <a:lnTo>
                    <a:pt x="4" y="28"/>
                  </a:lnTo>
                  <a:lnTo>
                    <a:pt x="0" y="29"/>
                  </a:lnTo>
                  <a:lnTo>
                    <a:pt x="8" y="64"/>
                  </a:lnTo>
                  <a:lnTo>
                    <a:pt x="12" y="63"/>
                  </a:lnTo>
                  <a:lnTo>
                    <a:pt x="16" y="62"/>
                  </a:lnTo>
                  <a:lnTo>
                    <a:pt x="19" y="60"/>
                  </a:lnTo>
                  <a:lnTo>
                    <a:pt x="22" y="59"/>
                  </a:lnTo>
                  <a:lnTo>
                    <a:pt x="27" y="59"/>
                  </a:lnTo>
                  <a:lnTo>
                    <a:pt x="30" y="58"/>
                  </a:lnTo>
                  <a:lnTo>
                    <a:pt x="33" y="57"/>
                  </a:lnTo>
                  <a:lnTo>
                    <a:pt x="37" y="56"/>
                  </a:lnTo>
                  <a:lnTo>
                    <a:pt x="40" y="55"/>
                  </a:lnTo>
                  <a:lnTo>
                    <a:pt x="42" y="54"/>
                  </a:lnTo>
                  <a:lnTo>
                    <a:pt x="46" y="53"/>
                  </a:lnTo>
                  <a:lnTo>
                    <a:pt x="49" y="51"/>
                  </a:lnTo>
                  <a:lnTo>
                    <a:pt x="52" y="50"/>
                  </a:lnTo>
                  <a:lnTo>
                    <a:pt x="55" y="49"/>
                  </a:lnTo>
                  <a:lnTo>
                    <a:pt x="58" y="48"/>
                  </a:lnTo>
                  <a:lnTo>
                    <a:pt x="60" y="47"/>
                  </a:lnTo>
                  <a:lnTo>
                    <a:pt x="64" y="46"/>
                  </a:lnTo>
                  <a:lnTo>
                    <a:pt x="66" y="45"/>
                  </a:lnTo>
                  <a:lnTo>
                    <a:pt x="68" y="44"/>
                  </a:lnTo>
                  <a:lnTo>
                    <a:pt x="71" y="44"/>
                  </a:lnTo>
                  <a:lnTo>
                    <a:pt x="74" y="42"/>
                  </a:lnTo>
                  <a:lnTo>
                    <a:pt x="76" y="41"/>
                  </a:lnTo>
                  <a:lnTo>
                    <a:pt x="78" y="40"/>
                  </a:lnTo>
                  <a:lnTo>
                    <a:pt x="80" y="39"/>
                  </a:lnTo>
                  <a:lnTo>
                    <a:pt x="83" y="38"/>
                  </a:lnTo>
                  <a:lnTo>
                    <a:pt x="85" y="37"/>
                  </a:lnTo>
                  <a:lnTo>
                    <a:pt x="87" y="36"/>
                  </a:lnTo>
                  <a:lnTo>
                    <a:pt x="88" y="35"/>
                  </a:lnTo>
                  <a:lnTo>
                    <a:pt x="90" y="34"/>
                  </a:lnTo>
                  <a:lnTo>
                    <a:pt x="93" y="32"/>
                  </a:lnTo>
                  <a:lnTo>
                    <a:pt x="94" y="32"/>
                  </a:lnTo>
                  <a:lnTo>
                    <a:pt x="96" y="31"/>
                  </a:lnTo>
                  <a:lnTo>
                    <a:pt x="79" y="0"/>
                  </a:lnTo>
                </a:path>
              </a:pathLst>
            </a:custGeom>
            <a:solidFill>
              <a:srgbClr val="8C664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56" name="Freeform 158"/>
            <p:cNvSpPr>
              <a:spLocks/>
            </p:cNvSpPr>
            <p:nvPr/>
          </p:nvSpPr>
          <p:spPr bwMode="auto">
            <a:xfrm>
              <a:off x="4775" y="2871"/>
              <a:ext cx="27" cy="34"/>
            </a:xfrm>
            <a:custGeom>
              <a:avLst/>
              <a:gdLst>
                <a:gd name="T0" fmla="*/ 17 w 27"/>
                <a:gd name="T1" fmla="*/ 33 h 34"/>
                <a:gd name="T2" fmla="*/ 19 w 27"/>
                <a:gd name="T3" fmla="*/ 32 h 34"/>
                <a:gd name="T4" fmla="*/ 20 w 27"/>
                <a:gd name="T5" fmla="*/ 31 h 34"/>
                <a:gd name="T6" fmla="*/ 21 w 27"/>
                <a:gd name="T7" fmla="*/ 29 h 34"/>
                <a:gd name="T8" fmla="*/ 23 w 27"/>
                <a:gd name="T9" fmla="*/ 28 h 34"/>
                <a:gd name="T10" fmla="*/ 24 w 27"/>
                <a:gd name="T11" fmla="*/ 27 h 34"/>
                <a:gd name="T12" fmla="*/ 25 w 27"/>
                <a:gd name="T13" fmla="*/ 25 h 34"/>
                <a:gd name="T14" fmla="*/ 26 w 27"/>
                <a:gd name="T15" fmla="*/ 23 h 34"/>
                <a:gd name="T16" fmla="*/ 26 w 27"/>
                <a:gd name="T17" fmla="*/ 22 h 34"/>
                <a:gd name="T18" fmla="*/ 26 w 27"/>
                <a:gd name="T19" fmla="*/ 20 h 34"/>
                <a:gd name="T20" fmla="*/ 26 w 27"/>
                <a:gd name="T21" fmla="*/ 19 h 34"/>
                <a:gd name="T22" fmla="*/ 26 w 27"/>
                <a:gd name="T23" fmla="*/ 18 h 34"/>
                <a:gd name="T24" fmla="*/ 26 w 27"/>
                <a:gd name="T25" fmla="*/ 15 h 34"/>
                <a:gd name="T26" fmla="*/ 26 w 27"/>
                <a:gd name="T27" fmla="*/ 14 h 34"/>
                <a:gd name="T28" fmla="*/ 26 w 27"/>
                <a:gd name="T29" fmla="*/ 12 h 34"/>
                <a:gd name="T30" fmla="*/ 25 w 27"/>
                <a:gd name="T31" fmla="*/ 11 h 34"/>
                <a:gd name="T32" fmla="*/ 24 w 27"/>
                <a:gd name="T33" fmla="*/ 10 h 34"/>
                <a:gd name="T34" fmla="*/ 24 w 27"/>
                <a:gd name="T35" fmla="*/ 8 h 34"/>
                <a:gd name="T36" fmla="*/ 23 w 27"/>
                <a:gd name="T37" fmla="*/ 6 h 34"/>
                <a:gd name="T38" fmla="*/ 21 w 27"/>
                <a:gd name="T39" fmla="*/ 5 h 34"/>
                <a:gd name="T40" fmla="*/ 20 w 27"/>
                <a:gd name="T41" fmla="*/ 4 h 34"/>
                <a:gd name="T42" fmla="*/ 19 w 27"/>
                <a:gd name="T43" fmla="*/ 3 h 34"/>
                <a:gd name="T44" fmla="*/ 18 w 27"/>
                <a:gd name="T45" fmla="*/ 2 h 34"/>
                <a:gd name="T46" fmla="*/ 16 w 27"/>
                <a:gd name="T47" fmla="*/ 2 h 34"/>
                <a:gd name="T48" fmla="*/ 15 w 27"/>
                <a:gd name="T49" fmla="*/ 1 h 34"/>
                <a:gd name="T50" fmla="*/ 14 w 27"/>
                <a:gd name="T51" fmla="*/ 1 h 34"/>
                <a:gd name="T52" fmla="*/ 11 w 27"/>
                <a:gd name="T53" fmla="*/ 0 h 34"/>
                <a:gd name="T54" fmla="*/ 10 w 27"/>
                <a:gd name="T55" fmla="*/ 0 h 34"/>
                <a:gd name="T56" fmla="*/ 8 w 27"/>
                <a:gd name="T57" fmla="*/ 0 h 34"/>
                <a:gd name="T58" fmla="*/ 6 w 27"/>
                <a:gd name="T59" fmla="*/ 0 h 34"/>
                <a:gd name="T60" fmla="*/ 5 w 27"/>
                <a:gd name="T61" fmla="*/ 1 h 34"/>
                <a:gd name="T62" fmla="*/ 2 w 27"/>
                <a:gd name="T63" fmla="*/ 1 h 34"/>
                <a:gd name="T64" fmla="*/ 0 w 27"/>
                <a:gd name="T65" fmla="*/ 2 h 34"/>
                <a:gd name="T66" fmla="*/ 17 w 27"/>
                <a:gd name="T6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34">
                  <a:moveTo>
                    <a:pt x="17" y="33"/>
                  </a:moveTo>
                  <a:lnTo>
                    <a:pt x="19" y="32"/>
                  </a:lnTo>
                  <a:lnTo>
                    <a:pt x="20" y="31"/>
                  </a:lnTo>
                  <a:lnTo>
                    <a:pt x="21" y="29"/>
                  </a:lnTo>
                  <a:lnTo>
                    <a:pt x="23" y="28"/>
                  </a:lnTo>
                  <a:lnTo>
                    <a:pt x="24" y="27"/>
                  </a:lnTo>
                  <a:lnTo>
                    <a:pt x="25" y="25"/>
                  </a:lnTo>
                  <a:lnTo>
                    <a:pt x="26" y="23"/>
                  </a:lnTo>
                  <a:lnTo>
                    <a:pt x="26" y="22"/>
                  </a:lnTo>
                  <a:lnTo>
                    <a:pt x="26" y="20"/>
                  </a:lnTo>
                  <a:lnTo>
                    <a:pt x="26" y="19"/>
                  </a:lnTo>
                  <a:lnTo>
                    <a:pt x="26" y="18"/>
                  </a:lnTo>
                  <a:lnTo>
                    <a:pt x="26" y="15"/>
                  </a:lnTo>
                  <a:lnTo>
                    <a:pt x="26" y="14"/>
                  </a:lnTo>
                  <a:lnTo>
                    <a:pt x="26" y="12"/>
                  </a:lnTo>
                  <a:lnTo>
                    <a:pt x="25" y="11"/>
                  </a:lnTo>
                  <a:lnTo>
                    <a:pt x="24" y="10"/>
                  </a:lnTo>
                  <a:lnTo>
                    <a:pt x="24" y="8"/>
                  </a:lnTo>
                  <a:lnTo>
                    <a:pt x="23" y="6"/>
                  </a:lnTo>
                  <a:lnTo>
                    <a:pt x="21" y="5"/>
                  </a:lnTo>
                  <a:lnTo>
                    <a:pt x="20" y="4"/>
                  </a:lnTo>
                  <a:lnTo>
                    <a:pt x="19" y="3"/>
                  </a:lnTo>
                  <a:lnTo>
                    <a:pt x="18" y="2"/>
                  </a:lnTo>
                  <a:lnTo>
                    <a:pt x="16" y="2"/>
                  </a:lnTo>
                  <a:lnTo>
                    <a:pt x="15" y="1"/>
                  </a:lnTo>
                  <a:lnTo>
                    <a:pt x="14" y="1"/>
                  </a:lnTo>
                  <a:lnTo>
                    <a:pt x="11" y="0"/>
                  </a:lnTo>
                  <a:lnTo>
                    <a:pt x="10" y="0"/>
                  </a:lnTo>
                  <a:lnTo>
                    <a:pt x="8" y="0"/>
                  </a:lnTo>
                  <a:lnTo>
                    <a:pt x="6" y="0"/>
                  </a:lnTo>
                  <a:lnTo>
                    <a:pt x="5" y="1"/>
                  </a:lnTo>
                  <a:lnTo>
                    <a:pt x="2" y="1"/>
                  </a:lnTo>
                  <a:lnTo>
                    <a:pt x="0" y="2"/>
                  </a:lnTo>
                  <a:lnTo>
                    <a:pt x="17" y="33"/>
                  </a:lnTo>
                </a:path>
              </a:pathLst>
            </a:custGeom>
            <a:solidFill>
              <a:srgbClr val="8C664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57" name="Freeform 159"/>
            <p:cNvSpPr>
              <a:spLocks/>
            </p:cNvSpPr>
            <p:nvPr/>
          </p:nvSpPr>
          <p:spPr bwMode="auto">
            <a:xfrm>
              <a:off x="4692" y="2902"/>
              <a:ext cx="21" cy="31"/>
            </a:xfrm>
            <a:custGeom>
              <a:avLst/>
              <a:gdLst>
                <a:gd name="T0" fmla="*/ 13 w 21"/>
                <a:gd name="T1" fmla="*/ 0 h 31"/>
                <a:gd name="T2" fmla="*/ 11 w 21"/>
                <a:gd name="T3" fmla="*/ 1 h 31"/>
                <a:gd name="T4" fmla="*/ 8 w 21"/>
                <a:gd name="T5" fmla="*/ 1 h 31"/>
                <a:gd name="T6" fmla="*/ 7 w 21"/>
                <a:gd name="T7" fmla="*/ 2 h 31"/>
                <a:gd name="T8" fmla="*/ 6 w 21"/>
                <a:gd name="T9" fmla="*/ 3 h 31"/>
                <a:gd name="T10" fmla="*/ 5 w 21"/>
                <a:gd name="T11" fmla="*/ 3 h 31"/>
                <a:gd name="T12" fmla="*/ 4 w 21"/>
                <a:gd name="T13" fmla="*/ 5 h 31"/>
                <a:gd name="T14" fmla="*/ 3 w 21"/>
                <a:gd name="T15" fmla="*/ 6 h 31"/>
                <a:gd name="T16" fmla="*/ 2 w 21"/>
                <a:gd name="T17" fmla="*/ 8 h 31"/>
                <a:gd name="T18" fmla="*/ 2 w 21"/>
                <a:gd name="T19" fmla="*/ 9 h 31"/>
                <a:gd name="T20" fmla="*/ 0 w 21"/>
                <a:gd name="T21" fmla="*/ 10 h 31"/>
                <a:gd name="T22" fmla="*/ 0 w 21"/>
                <a:gd name="T23" fmla="*/ 11 h 31"/>
                <a:gd name="T24" fmla="*/ 0 w 21"/>
                <a:gd name="T25" fmla="*/ 12 h 31"/>
                <a:gd name="T26" fmla="*/ 0 w 21"/>
                <a:gd name="T27" fmla="*/ 15 h 31"/>
                <a:gd name="T28" fmla="*/ 0 w 21"/>
                <a:gd name="T29" fmla="*/ 16 h 31"/>
                <a:gd name="T30" fmla="*/ 0 w 21"/>
                <a:gd name="T31" fmla="*/ 17 h 31"/>
                <a:gd name="T32" fmla="*/ 0 w 21"/>
                <a:gd name="T33" fmla="*/ 19 h 31"/>
                <a:gd name="T34" fmla="*/ 0 w 21"/>
                <a:gd name="T35" fmla="*/ 20 h 31"/>
                <a:gd name="T36" fmla="*/ 2 w 21"/>
                <a:gd name="T37" fmla="*/ 21 h 31"/>
                <a:gd name="T38" fmla="*/ 2 w 21"/>
                <a:gd name="T39" fmla="*/ 22 h 31"/>
                <a:gd name="T40" fmla="*/ 3 w 21"/>
                <a:gd name="T41" fmla="*/ 24 h 31"/>
                <a:gd name="T42" fmla="*/ 4 w 21"/>
                <a:gd name="T43" fmla="*/ 25 h 31"/>
                <a:gd name="T44" fmla="*/ 5 w 21"/>
                <a:gd name="T45" fmla="*/ 26 h 31"/>
                <a:gd name="T46" fmla="*/ 6 w 21"/>
                <a:gd name="T47" fmla="*/ 27 h 31"/>
                <a:gd name="T48" fmla="*/ 7 w 21"/>
                <a:gd name="T49" fmla="*/ 28 h 31"/>
                <a:gd name="T50" fmla="*/ 8 w 21"/>
                <a:gd name="T51" fmla="*/ 29 h 31"/>
                <a:gd name="T52" fmla="*/ 9 w 21"/>
                <a:gd name="T53" fmla="*/ 29 h 31"/>
                <a:gd name="T54" fmla="*/ 11 w 21"/>
                <a:gd name="T55" fmla="*/ 30 h 31"/>
                <a:gd name="T56" fmla="*/ 12 w 21"/>
                <a:gd name="T57" fmla="*/ 30 h 31"/>
                <a:gd name="T58" fmla="*/ 14 w 21"/>
                <a:gd name="T59" fmla="*/ 30 h 31"/>
                <a:gd name="T60" fmla="*/ 15 w 21"/>
                <a:gd name="T61" fmla="*/ 30 h 31"/>
                <a:gd name="T62" fmla="*/ 17 w 21"/>
                <a:gd name="T63" fmla="*/ 30 h 31"/>
                <a:gd name="T64" fmla="*/ 20 w 21"/>
                <a:gd name="T65" fmla="*/ 30 h 31"/>
                <a:gd name="T66" fmla="*/ 13 w 21"/>
                <a:gd name="T6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31">
                  <a:moveTo>
                    <a:pt x="13" y="0"/>
                  </a:moveTo>
                  <a:lnTo>
                    <a:pt x="11" y="1"/>
                  </a:lnTo>
                  <a:lnTo>
                    <a:pt x="8" y="1"/>
                  </a:lnTo>
                  <a:lnTo>
                    <a:pt x="7" y="2"/>
                  </a:lnTo>
                  <a:lnTo>
                    <a:pt x="6" y="3"/>
                  </a:lnTo>
                  <a:lnTo>
                    <a:pt x="5" y="3"/>
                  </a:lnTo>
                  <a:lnTo>
                    <a:pt x="4" y="5"/>
                  </a:lnTo>
                  <a:lnTo>
                    <a:pt x="3" y="6"/>
                  </a:lnTo>
                  <a:lnTo>
                    <a:pt x="2" y="8"/>
                  </a:lnTo>
                  <a:lnTo>
                    <a:pt x="2" y="9"/>
                  </a:lnTo>
                  <a:lnTo>
                    <a:pt x="0" y="10"/>
                  </a:lnTo>
                  <a:lnTo>
                    <a:pt x="0" y="11"/>
                  </a:lnTo>
                  <a:lnTo>
                    <a:pt x="0" y="12"/>
                  </a:lnTo>
                  <a:lnTo>
                    <a:pt x="0" y="15"/>
                  </a:lnTo>
                  <a:lnTo>
                    <a:pt x="0" y="16"/>
                  </a:lnTo>
                  <a:lnTo>
                    <a:pt x="0" y="17"/>
                  </a:lnTo>
                  <a:lnTo>
                    <a:pt x="0" y="19"/>
                  </a:lnTo>
                  <a:lnTo>
                    <a:pt x="0" y="20"/>
                  </a:lnTo>
                  <a:lnTo>
                    <a:pt x="2" y="21"/>
                  </a:lnTo>
                  <a:lnTo>
                    <a:pt x="2" y="22"/>
                  </a:lnTo>
                  <a:lnTo>
                    <a:pt x="3" y="24"/>
                  </a:lnTo>
                  <a:lnTo>
                    <a:pt x="4" y="25"/>
                  </a:lnTo>
                  <a:lnTo>
                    <a:pt x="5" y="26"/>
                  </a:lnTo>
                  <a:lnTo>
                    <a:pt x="6" y="27"/>
                  </a:lnTo>
                  <a:lnTo>
                    <a:pt x="7" y="28"/>
                  </a:lnTo>
                  <a:lnTo>
                    <a:pt x="8" y="29"/>
                  </a:lnTo>
                  <a:lnTo>
                    <a:pt x="9" y="29"/>
                  </a:lnTo>
                  <a:lnTo>
                    <a:pt x="11" y="30"/>
                  </a:lnTo>
                  <a:lnTo>
                    <a:pt x="12" y="30"/>
                  </a:lnTo>
                  <a:lnTo>
                    <a:pt x="14" y="30"/>
                  </a:lnTo>
                  <a:lnTo>
                    <a:pt x="15" y="30"/>
                  </a:lnTo>
                  <a:lnTo>
                    <a:pt x="17" y="30"/>
                  </a:lnTo>
                  <a:lnTo>
                    <a:pt x="20" y="30"/>
                  </a:lnTo>
                  <a:lnTo>
                    <a:pt x="13" y="0"/>
                  </a:lnTo>
                </a:path>
              </a:pathLst>
            </a:custGeom>
            <a:solidFill>
              <a:srgbClr val="987259"/>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58" name="Freeform 160"/>
            <p:cNvSpPr>
              <a:spLocks/>
            </p:cNvSpPr>
            <p:nvPr/>
          </p:nvSpPr>
          <p:spPr bwMode="auto">
            <a:xfrm>
              <a:off x="4705" y="2877"/>
              <a:ext cx="82" cy="56"/>
            </a:xfrm>
            <a:custGeom>
              <a:avLst/>
              <a:gdLst>
                <a:gd name="T0" fmla="*/ 66 w 82"/>
                <a:gd name="T1" fmla="*/ 0 h 56"/>
                <a:gd name="T2" fmla="*/ 62 w 82"/>
                <a:gd name="T3" fmla="*/ 3 h 56"/>
                <a:gd name="T4" fmla="*/ 59 w 82"/>
                <a:gd name="T5" fmla="*/ 4 h 56"/>
                <a:gd name="T6" fmla="*/ 56 w 82"/>
                <a:gd name="T7" fmla="*/ 6 h 56"/>
                <a:gd name="T8" fmla="*/ 52 w 82"/>
                <a:gd name="T9" fmla="*/ 7 h 56"/>
                <a:gd name="T10" fmla="*/ 49 w 82"/>
                <a:gd name="T11" fmla="*/ 9 h 56"/>
                <a:gd name="T12" fmla="*/ 45 w 82"/>
                <a:gd name="T13" fmla="*/ 10 h 56"/>
                <a:gd name="T14" fmla="*/ 41 w 82"/>
                <a:gd name="T15" fmla="*/ 13 h 56"/>
                <a:gd name="T16" fmla="*/ 37 w 82"/>
                <a:gd name="T17" fmla="*/ 14 h 56"/>
                <a:gd name="T18" fmla="*/ 32 w 82"/>
                <a:gd name="T19" fmla="*/ 15 h 56"/>
                <a:gd name="T20" fmla="*/ 28 w 82"/>
                <a:gd name="T21" fmla="*/ 17 h 56"/>
                <a:gd name="T22" fmla="*/ 23 w 82"/>
                <a:gd name="T23" fmla="*/ 18 h 56"/>
                <a:gd name="T24" fmla="*/ 18 w 82"/>
                <a:gd name="T25" fmla="*/ 21 h 56"/>
                <a:gd name="T26" fmla="*/ 13 w 82"/>
                <a:gd name="T27" fmla="*/ 22 h 56"/>
                <a:gd name="T28" fmla="*/ 8 w 82"/>
                <a:gd name="T29" fmla="*/ 23 h 56"/>
                <a:gd name="T30" fmla="*/ 2 w 82"/>
                <a:gd name="T31" fmla="*/ 24 h 56"/>
                <a:gd name="T32" fmla="*/ 7 w 82"/>
                <a:gd name="T33" fmla="*/ 55 h 56"/>
                <a:gd name="T34" fmla="*/ 12 w 82"/>
                <a:gd name="T35" fmla="*/ 54 h 56"/>
                <a:gd name="T36" fmla="*/ 19 w 82"/>
                <a:gd name="T37" fmla="*/ 52 h 56"/>
                <a:gd name="T38" fmla="*/ 24 w 82"/>
                <a:gd name="T39" fmla="*/ 51 h 56"/>
                <a:gd name="T40" fmla="*/ 30 w 82"/>
                <a:gd name="T41" fmla="*/ 49 h 56"/>
                <a:gd name="T42" fmla="*/ 36 w 82"/>
                <a:gd name="T43" fmla="*/ 47 h 56"/>
                <a:gd name="T44" fmla="*/ 40 w 82"/>
                <a:gd name="T45" fmla="*/ 45 h 56"/>
                <a:gd name="T46" fmla="*/ 46 w 82"/>
                <a:gd name="T47" fmla="*/ 44 h 56"/>
                <a:gd name="T48" fmla="*/ 50 w 82"/>
                <a:gd name="T49" fmla="*/ 42 h 56"/>
                <a:gd name="T50" fmla="*/ 55 w 82"/>
                <a:gd name="T51" fmla="*/ 40 h 56"/>
                <a:gd name="T52" fmla="*/ 59 w 82"/>
                <a:gd name="T53" fmla="*/ 38 h 56"/>
                <a:gd name="T54" fmla="*/ 64 w 82"/>
                <a:gd name="T55" fmla="*/ 36 h 56"/>
                <a:gd name="T56" fmla="*/ 67 w 82"/>
                <a:gd name="T57" fmla="*/ 34 h 56"/>
                <a:gd name="T58" fmla="*/ 71 w 82"/>
                <a:gd name="T59" fmla="*/ 33 h 56"/>
                <a:gd name="T60" fmla="*/ 75 w 82"/>
                <a:gd name="T61" fmla="*/ 31 h 56"/>
                <a:gd name="T62" fmla="*/ 78 w 82"/>
                <a:gd name="T63" fmla="*/ 30 h 56"/>
                <a:gd name="T64" fmla="*/ 81 w 82"/>
                <a:gd name="T65" fmla="*/ 2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 h="56">
                  <a:moveTo>
                    <a:pt x="68" y="0"/>
                  </a:moveTo>
                  <a:lnTo>
                    <a:pt x="66" y="0"/>
                  </a:lnTo>
                  <a:lnTo>
                    <a:pt x="65" y="2"/>
                  </a:lnTo>
                  <a:lnTo>
                    <a:pt x="62" y="3"/>
                  </a:lnTo>
                  <a:lnTo>
                    <a:pt x="61" y="3"/>
                  </a:lnTo>
                  <a:lnTo>
                    <a:pt x="59" y="4"/>
                  </a:lnTo>
                  <a:lnTo>
                    <a:pt x="58" y="5"/>
                  </a:lnTo>
                  <a:lnTo>
                    <a:pt x="56" y="6"/>
                  </a:lnTo>
                  <a:lnTo>
                    <a:pt x="55" y="6"/>
                  </a:lnTo>
                  <a:lnTo>
                    <a:pt x="52" y="7"/>
                  </a:lnTo>
                  <a:lnTo>
                    <a:pt x="51" y="8"/>
                  </a:lnTo>
                  <a:lnTo>
                    <a:pt x="49" y="9"/>
                  </a:lnTo>
                  <a:lnTo>
                    <a:pt x="47" y="9"/>
                  </a:lnTo>
                  <a:lnTo>
                    <a:pt x="45" y="10"/>
                  </a:lnTo>
                  <a:lnTo>
                    <a:pt x="43" y="12"/>
                  </a:lnTo>
                  <a:lnTo>
                    <a:pt x="41" y="13"/>
                  </a:lnTo>
                  <a:lnTo>
                    <a:pt x="39" y="13"/>
                  </a:lnTo>
                  <a:lnTo>
                    <a:pt x="37" y="14"/>
                  </a:lnTo>
                  <a:lnTo>
                    <a:pt x="34" y="15"/>
                  </a:lnTo>
                  <a:lnTo>
                    <a:pt x="32" y="15"/>
                  </a:lnTo>
                  <a:lnTo>
                    <a:pt x="30" y="16"/>
                  </a:lnTo>
                  <a:lnTo>
                    <a:pt x="28" y="17"/>
                  </a:lnTo>
                  <a:lnTo>
                    <a:pt x="26" y="18"/>
                  </a:lnTo>
                  <a:lnTo>
                    <a:pt x="23" y="18"/>
                  </a:lnTo>
                  <a:lnTo>
                    <a:pt x="21" y="19"/>
                  </a:lnTo>
                  <a:lnTo>
                    <a:pt x="18" y="21"/>
                  </a:lnTo>
                  <a:lnTo>
                    <a:pt x="15" y="21"/>
                  </a:lnTo>
                  <a:lnTo>
                    <a:pt x="13" y="22"/>
                  </a:lnTo>
                  <a:lnTo>
                    <a:pt x="11" y="23"/>
                  </a:lnTo>
                  <a:lnTo>
                    <a:pt x="8" y="23"/>
                  </a:lnTo>
                  <a:lnTo>
                    <a:pt x="5" y="24"/>
                  </a:lnTo>
                  <a:lnTo>
                    <a:pt x="2" y="24"/>
                  </a:lnTo>
                  <a:lnTo>
                    <a:pt x="0" y="25"/>
                  </a:lnTo>
                  <a:lnTo>
                    <a:pt x="7" y="55"/>
                  </a:lnTo>
                  <a:lnTo>
                    <a:pt x="9" y="54"/>
                  </a:lnTo>
                  <a:lnTo>
                    <a:pt x="12" y="54"/>
                  </a:lnTo>
                  <a:lnTo>
                    <a:pt x="15" y="53"/>
                  </a:lnTo>
                  <a:lnTo>
                    <a:pt x="19" y="52"/>
                  </a:lnTo>
                  <a:lnTo>
                    <a:pt x="21" y="51"/>
                  </a:lnTo>
                  <a:lnTo>
                    <a:pt x="24" y="51"/>
                  </a:lnTo>
                  <a:lnTo>
                    <a:pt x="27" y="50"/>
                  </a:lnTo>
                  <a:lnTo>
                    <a:pt x="30" y="49"/>
                  </a:lnTo>
                  <a:lnTo>
                    <a:pt x="32" y="47"/>
                  </a:lnTo>
                  <a:lnTo>
                    <a:pt x="36" y="47"/>
                  </a:lnTo>
                  <a:lnTo>
                    <a:pt x="38" y="46"/>
                  </a:lnTo>
                  <a:lnTo>
                    <a:pt x="40" y="45"/>
                  </a:lnTo>
                  <a:lnTo>
                    <a:pt x="43" y="44"/>
                  </a:lnTo>
                  <a:lnTo>
                    <a:pt x="46" y="44"/>
                  </a:lnTo>
                  <a:lnTo>
                    <a:pt x="48" y="43"/>
                  </a:lnTo>
                  <a:lnTo>
                    <a:pt x="50" y="42"/>
                  </a:lnTo>
                  <a:lnTo>
                    <a:pt x="52" y="41"/>
                  </a:lnTo>
                  <a:lnTo>
                    <a:pt x="55" y="40"/>
                  </a:lnTo>
                  <a:lnTo>
                    <a:pt x="57" y="38"/>
                  </a:lnTo>
                  <a:lnTo>
                    <a:pt x="59" y="38"/>
                  </a:lnTo>
                  <a:lnTo>
                    <a:pt x="61" y="37"/>
                  </a:lnTo>
                  <a:lnTo>
                    <a:pt x="64" y="36"/>
                  </a:lnTo>
                  <a:lnTo>
                    <a:pt x="65" y="35"/>
                  </a:lnTo>
                  <a:lnTo>
                    <a:pt x="67" y="34"/>
                  </a:lnTo>
                  <a:lnTo>
                    <a:pt x="69" y="34"/>
                  </a:lnTo>
                  <a:lnTo>
                    <a:pt x="71" y="33"/>
                  </a:lnTo>
                  <a:lnTo>
                    <a:pt x="72" y="32"/>
                  </a:lnTo>
                  <a:lnTo>
                    <a:pt x="75" y="31"/>
                  </a:lnTo>
                  <a:lnTo>
                    <a:pt x="76" y="30"/>
                  </a:lnTo>
                  <a:lnTo>
                    <a:pt x="78" y="30"/>
                  </a:lnTo>
                  <a:lnTo>
                    <a:pt x="80" y="28"/>
                  </a:lnTo>
                  <a:lnTo>
                    <a:pt x="81" y="27"/>
                  </a:lnTo>
                  <a:lnTo>
                    <a:pt x="68" y="0"/>
                  </a:lnTo>
                </a:path>
              </a:pathLst>
            </a:custGeom>
            <a:solidFill>
              <a:srgbClr val="987259"/>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59" name="Freeform 161"/>
            <p:cNvSpPr>
              <a:spLocks/>
            </p:cNvSpPr>
            <p:nvPr/>
          </p:nvSpPr>
          <p:spPr bwMode="auto">
            <a:xfrm>
              <a:off x="4773" y="2875"/>
              <a:ext cx="23" cy="30"/>
            </a:xfrm>
            <a:custGeom>
              <a:avLst/>
              <a:gdLst>
                <a:gd name="T0" fmla="*/ 13 w 23"/>
                <a:gd name="T1" fmla="*/ 29 h 30"/>
                <a:gd name="T2" fmla="*/ 15 w 23"/>
                <a:gd name="T3" fmla="*/ 28 h 30"/>
                <a:gd name="T4" fmla="*/ 17 w 23"/>
                <a:gd name="T5" fmla="*/ 27 h 30"/>
                <a:gd name="T6" fmla="*/ 18 w 23"/>
                <a:gd name="T7" fmla="*/ 26 h 30"/>
                <a:gd name="T8" fmla="*/ 19 w 23"/>
                <a:gd name="T9" fmla="*/ 25 h 30"/>
                <a:gd name="T10" fmla="*/ 20 w 23"/>
                <a:gd name="T11" fmla="*/ 24 h 30"/>
                <a:gd name="T12" fmla="*/ 20 w 23"/>
                <a:gd name="T13" fmla="*/ 23 h 30"/>
                <a:gd name="T14" fmla="*/ 21 w 23"/>
                <a:gd name="T15" fmla="*/ 21 h 30"/>
                <a:gd name="T16" fmla="*/ 21 w 23"/>
                <a:gd name="T17" fmla="*/ 20 h 30"/>
                <a:gd name="T18" fmla="*/ 22 w 23"/>
                <a:gd name="T19" fmla="*/ 18 h 30"/>
                <a:gd name="T20" fmla="*/ 22 w 23"/>
                <a:gd name="T21" fmla="*/ 17 h 30"/>
                <a:gd name="T22" fmla="*/ 22 w 23"/>
                <a:gd name="T23" fmla="*/ 16 h 30"/>
                <a:gd name="T24" fmla="*/ 22 w 23"/>
                <a:gd name="T25" fmla="*/ 15 h 30"/>
                <a:gd name="T26" fmla="*/ 21 w 23"/>
                <a:gd name="T27" fmla="*/ 12 h 30"/>
                <a:gd name="T28" fmla="*/ 21 w 23"/>
                <a:gd name="T29" fmla="*/ 11 h 30"/>
                <a:gd name="T30" fmla="*/ 21 w 23"/>
                <a:gd name="T31" fmla="*/ 10 h 30"/>
                <a:gd name="T32" fmla="*/ 20 w 23"/>
                <a:gd name="T33" fmla="*/ 9 h 30"/>
                <a:gd name="T34" fmla="*/ 20 w 23"/>
                <a:gd name="T35" fmla="*/ 8 h 30"/>
                <a:gd name="T36" fmla="*/ 19 w 23"/>
                <a:gd name="T37" fmla="*/ 6 h 30"/>
                <a:gd name="T38" fmla="*/ 18 w 23"/>
                <a:gd name="T39" fmla="*/ 5 h 30"/>
                <a:gd name="T40" fmla="*/ 17 w 23"/>
                <a:gd name="T41" fmla="*/ 5 h 30"/>
                <a:gd name="T42" fmla="*/ 16 w 23"/>
                <a:gd name="T43" fmla="*/ 4 h 30"/>
                <a:gd name="T44" fmla="*/ 15 w 23"/>
                <a:gd name="T45" fmla="*/ 2 h 30"/>
                <a:gd name="T46" fmla="*/ 13 w 23"/>
                <a:gd name="T47" fmla="*/ 1 h 30"/>
                <a:gd name="T48" fmla="*/ 12 w 23"/>
                <a:gd name="T49" fmla="*/ 1 h 30"/>
                <a:gd name="T50" fmla="*/ 11 w 23"/>
                <a:gd name="T51" fmla="*/ 0 h 30"/>
                <a:gd name="T52" fmla="*/ 9 w 23"/>
                <a:gd name="T53" fmla="*/ 0 h 30"/>
                <a:gd name="T54" fmla="*/ 8 w 23"/>
                <a:gd name="T55" fmla="*/ 0 h 30"/>
                <a:gd name="T56" fmla="*/ 7 w 23"/>
                <a:gd name="T57" fmla="*/ 0 h 30"/>
                <a:gd name="T58" fmla="*/ 4 w 23"/>
                <a:gd name="T59" fmla="*/ 0 h 30"/>
                <a:gd name="T60" fmla="*/ 3 w 23"/>
                <a:gd name="T61" fmla="*/ 0 h 30"/>
                <a:gd name="T62" fmla="*/ 1 w 23"/>
                <a:gd name="T63" fmla="*/ 1 h 30"/>
                <a:gd name="T64" fmla="*/ 0 w 23"/>
                <a:gd name="T65" fmla="*/ 2 h 30"/>
                <a:gd name="T66" fmla="*/ 13 w 23"/>
                <a:gd name="T6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0">
                  <a:moveTo>
                    <a:pt x="13" y="29"/>
                  </a:moveTo>
                  <a:lnTo>
                    <a:pt x="15" y="28"/>
                  </a:lnTo>
                  <a:lnTo>
                    <a:pt x="17" y="27"/>
                  </a:lnTo>
                  <a:lnTo>
                    <a:pt x="18" y="26"/>
                  </a:lnTo>
                  <a:lnTo>
                    <a:pt x="19" y="25"/>
                  </a:lnTo>
                  <a:lnTo>
                    <a:pt x="20" y="24"/>
                  </a:lnTo>
                  <a:lnTo>
                    <a:pt x="20" y="23"/>
                  </a:lnTo>
                  <a:lnTo>
                    <a:pt x="21" y="21"/>
                  </a:lnTo>
                  <a:lnTo>
                    <a:pt x="21" y="20"/>
                  </a:lnTo>
                  <a:lnTo>
                    <a:pt x="22" y="18"/>
                  </a:lnTo>
                  <a:lnTo>
                    <a:pt x="22" y="17"/>
                  </a:lnTo>
                  <a:lnTo>
                    <a:pt x="22" y="16"/>
                  </a:lnTo>
                  <a:lnTo>
                    <a:pt x="22" y="15"/>
                  </a:lnTo>
                  <a:lnTo>
                    <a:pt x="21" y="12"/>
                  </a:lnTo>
                  <a:lnTo>
                    <a:pt x="21" y="11"/>
                  </a:lnTo>
                  <a:lnTo>
                    <a:pt x="21" y="10"/>
                  </a:lnTo>
                  <a:lnTo>
                    <a:pt x="20" y="9"/>
                  </a:lnTo>
                  <a:lnTo>
                    <a:pt x="20" y="8"/>
                  </a:lnTo>
                  <a:lnTo>
                    <a:pt x="19" y="6"/>
                  </a:lnTo>
                  <a:lnTo>
                    <a:pt x="18" y="5"/>
                  </a:lnTo>
                  <a:lnTo>
                    <a:pt x="17" y="5"/>
                  </a:lnTo>
                  <a:lnTo>
                    <a:pt x="16" y="4"/>
                  </a:lnTo>
                  <a:lnTo>
                    <a:pt x="15" y="2"/>
                  </a:lnTo>
                  <a:lnTo>
                    <a:pt x="13" y="1"/>
                  </a:lnTo>
                  <a:lnTo>
                    <a:pt x="12" y="1"/>
                  </a:lnTo>
                  <a:lnTo>
                    <a:pt x="11" y="0"/>
                  </a:lnTo>
                  <a:lnTo>
                    <a:pt x="9" y="0"/>
                  </a:lnTo>
                  <a:lnTo>
                    <a:pt x="8" y="0"/>
                  </a:lnTo>
                  <a:lnTo>
                    <a:pt x="7" y="0"/>
                  </a:lnTo>
                  <a:lnTo>
                    <a:pt x="4" y="0"/>
                  </a:lnTo>
                  <a:lnTo>
                    <a:pt x="3" y="0"/>
                  </a:lnTo>
                  <a:lnTo>
                    <a:pt x="1" y="1"/>
                  </a:lnTo>
                  <a:lnTo>
                    <a:pt x="0" y="2"/>
                  </a:lnTo>
                  <a:lnTo>
                    <a:pt x="13" y="29"/>
                  </a:lnTo>
                </a:path>
              </a:pathLst>
            </a:custGeom>
            <a:solidFill>
              <a:srgbClr val="987259"/>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60" name="Freeform 162"/>
            <p:cNvSpPr>
              <a:spLocks/>
            </p:cNvSpPr>
            <p:nvPr/>
          </p:nvSpPr>
          <p:spPr bwMode="auto">
            <a:xfrm>
              <a:off x="4701" y="2902"/>
              <a:ext cx="18" cy="28"/>
            </a:xfrm>
            <a:custGeom>
              <a:avLst/>
              <a:gdLst>
                <a:gd name="T0" fmla="*/ 11 w 18"/>
                <a:gd name="T1" fmla="*/ 0 h 28"/>
                <a:gd name="T2" fmla="*/ 9 w 18"/>
                <a:gd name="T3" fmla="*/ 0 h 28"/>
                <a:gd name="T4" fmla="*/ 8 w 18"/>
                <a:gd name="T5" fmla="*/ 1 h 28"/>
                <a:gd name="T6" fmla="*/ 7 w 18"/>
                <a:gd name="T7" fmla="*/ 2 h 28"/>
                <a:gd name="T8" fmla="*/ 6 w 18"/>
                <a:gd name="T9" fmla="*/ 2 h 28"/>
                <a:gd name="T10" fmla="*/ 5 w 18"/>
                <a:gd name="T11" fmla="*/ 3 h 28"/>
                <a:gd name="T12" fmla="*/ 4 w 18"/>
                <a:gd name="T13" fmla="*/ 5 h 28"/>
                <a:gd name="T14" fmla="*/ 3 w 18"/>
                <a:gd name="T15" fmla="*/ 6 h 28"/>
                <a:gd name="T16" fmla="*/ 3 w 18"/>
                <a:gd name="T17" fmla="*/ 7 h 28"/>
                <a:gd name="T18" fmla="*/ 2 w 18"/>
                <a:gd name="T19" fmla="*/ 8 h 28"/>
                <a:gd name="T20" fmla="*/ 2 w 18"/>
                <a:gd name="T21" fmla="*/ 9 h 28"/>
                <a:gd name="T22" fmla="*/ 0 w 18"/>
                <a:gd name="T23" fmla="*/ 10 h 28"/>
                <a:gd name="T24" fmla="*/ 0 w 18"/>
                <a:gd name="T25" fmla="*/ 11 h 28"/>
                <a:gd name="T26" fmla="*/ 0 w 18"/>
                <a:gd name="T27" fmla="*/ 12 h 28"/>
                <a:gd name="T28" fmla="*/ 0 w 18"/>
                <a:gd name="T29" fmla="*/ 13 h 28"/>
                <a:gd name="T30" fmla="*/ 0 w 18"/>
                <a:gd name="T31" fmla="*/ 16 h 28"/>
                <a:gd name="T32" fmla="*/ 2 w 18"/>
                <a:gd name="T33" fmla="*/ 17 h 28"/>
                <a:gd name="T34" fmla="*/ 2 w 18"/>
                <a:gd name="T35" fmla="*/ 18 h 28"/>
                <a:gd name="T36" fmla="*/ 2 w 18"/>
                <a:gd name="T37" fmla="*/ 19 h 28"/>
                <a:gd name="T38" fmla="*/ 3 w 18"/>
                <a:gd name="T39" fmla="*/ 20 h 28"/>
                <a:gd name="T40" fmla="*/ 3 w 18"/>
                <a:gd name="T41" fmla="*/ 21 h 28"/>
                <a:gd name="T42" fmla="*/ 4 w 18"/>
                <a:gd name="T43" fmla="*/ 22 h 28"/>
                <a:gd name="T44" fmla="*/ 5 w 18"/>
                <a:gd name="T45" fmla="*/ 24 h 28"/>
                <a:gd name="T46" fmla="*/ 6 w 18"/>
                <a:gd name="T47" fmla="*/ 24 h 28"/>
                <a:gd name="T48" fmla="*/ 6 w 18"/>
                <a:gd name="T49" fmla="*/ 25 h 28"/>
                <a:gd name="T50" fmla="*/ 7 w 18"/>
                <a:gd name="T51" fmla="*/ 26 h 28"/>
                <a:gd name="T52" fmla="*/ 9 w 18"/>
                <a:gd name="T53" fmla="*/ 26 h 28"/>
                <a:gd name="T54" fmla="*/ 11 w 18"/>
                <a:gd name="T55" fmla="*/ 27 h 28"/>
                <a:gd name="T56" fmla="*/ 12 w 18"/>
                <a:gd name="T57" fmla="*/ 27 h 28"/>
                <a:gd name="T58" fmla="*/ 13 w 18"/>
                <a:gd name="T59" fmla="*/ 27 h 28"/>
                <a:gd name="T60" fmla="*/ 14 w 18"/>
                <a:gd name="T61" fmla="*/ 27 h 28"/>
                <a:gd name="T62" fmla="*/ 16 w 18"/>
                <a:gd name="T63" fmla="*/ 27 h 28"/>
                <a:gd name="T64" fmla="*/ 17 w 18"/>
                <a:gd name="T65" fmla="*/ 27 h 28"/>
                <a:gd name="T66" fmla="*/ 11 w 18"/>
                <a:gd name="T6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8">
                  <a:moveTo>
                    <a:pt x="11" y="0"/>
                  </a:moveTo>
                  <a:lnTo>
                    <a:pt x="9" y="0"/>
                  </a:lnTo>
                  <a:lnTo>
                    <a:pt x="8" y="1"/>
                  </a:lnTo>
                  <a:lnTo>
                    <a:pt x="7" y="2"/>
                  </a:lnTo>
                  <a:lnTo>
                    <a:pt x="6" y="2"/>
                  </a:lnTo>
                  <a:lnTo>
                    <a:pt x="5" y="3"/>
                  </a:lnTo>
                  <a:lnTo>
                    <a:pt x="4" y="5"/>
                  </a:lnTo>
                  <a:lnTo>
                    <a:pt x="3" y="6"/>
                  </a:lnTo>
                  <a:lnTo>
                    <a:pt x="3" y="7"/>
                  </a:lnTo>
                  <a:lnTo>
                    <a:pt x="2" y="8"/>
                  </a:lnTo>
                  <a:lnTo>
                    <a:pt x="2" y="9"/>
                  </a:lnTo>
                  <a:lnTo>
                    <a:pt x="0" y="10"/>
                  </a:lnTo>
                  <a:lnTo>
                    <a:pt x="0" y="11"/>
                  </a:lnTo>
                  <a:lnTo>
                    <a:pt x="0" y="12"/>
                  </a:lnTo>
                  <a:lnTo>
                    <a:pt x="0" y="13"/>
                  </a:lnTo>
                  <a:lnTo>
                    <a:pt x="0" y="16"/>
                  </a:lnTo>
                  <a:lnTo>
                    <a:pt x="2" y="17"/>
                  </a:lnTo>
                  <a:lnTo>
                    <a:pt x="2" y="18"/>
                  </a:lnTo>
                  <a:lnTo>
                    <a:pt x="2" y="19"/>
                  </a:lnTo>
                  <a:lnTo>
                    <a:pt x="3" y="20"/>
                  </a:lnTo>
                  <a:lnTo>
                    <a:pt x="3" y="21"/>
                  </a:lnTo>
                  <a:lnTo>
                    <a:pt x="4" y="22"/>
                  </a:lnTo>
                  <a:lnTo>
                    <a:pt x="5" y="24"/>
                  </a:lnTo>
                  <a:lnTo>
                    <a:pt x="6" y="24"/>
                  </a:lnTo>
                  <a:lnTo>
                    <a:pt x="6" y="25"/>
                  </a:lnTo>
                  <a:lnTo>
                    <a:pt x="7" y="26"/>
                  </a:lnTo>
                  <a:lnTo>
                    <a:pt x="9" y="26"/>
                  </a:lnTo>
                  <a:lnTo>
                    <a:pt x="11" y="27"/>
                  </a:lnTo>
                  <a:lnTo>
                    <a:pt x="12" y="27"/>
                  </a:lnTo>
                  <a:lnTo>
                    <a:pt x="13" y="27"/>
                  </a:lnTo>
                  <a:lnTo>
                    <a:pt x="14" y="27"/>
                  </a:lnTo>
                  <a:lnTo>
                    <a:pt x="16" y="27"/>
                  </a:lnTo>
                  <a:lnTo>
                    <a:pt x="17" y="27"/>
                  </a:lnTo>
                  <a:lnTo>
                    <a:pt x="11" y="0"/>
                  </a:lnTo>
                </a:path>
              </a:pathLst>
            </a:custGeom>
            <a:solidFill>
              <a:srgbClr val="A57F6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61" name="Freeform 163"/>
            <p:cNvSpPr>
              <a:spLocks/>
            </p:cNvSpPr>
            <p:nvPr/>
          </p:nvSpPr>
          <p:spPr bwMode="auto">
            <a:xfrm>
              <a:off x="4712" y="2881"/>
              <a:ext cx="70" cy="49"/>
            </a:xfrm>
            <a:custGeom>
              <a:avLst/>
              <a:gdLst>
                <a:gd name="T0" fmla="*/ 57 w 70"/>
                <a:gd name="T1" fmla="*/ 1 h 49"/>
                <a:gd name="T2" fmla="*/ 53 w 70"/>
                <a:gd name="T3" fmla="*/ 2 h 49"/>
                <a:gd name="T4" fmla="*/ 50 w 70"/>
                <a:gd name="T5" fmla="*/ 3 h 49"/>
                <a:gd name="T6" fmla="*/ 46 w 70"/>
                <a:gd name="T7" fmla="*/ 4 h 49"/>
                <a:gd name="T8" fmla="*/ 43 w 70"/>
                <a:gd name="T9" fmla="*/ 6 h 49"/>
                <a:gd name="T10" fmla="*/ 40 w 70"/>
                <a:gd name="T11" fmla="*/ 8 h 49"/>
                <a:gd name="T12" fmla="*/ 36 w 70"/>
                <a:gd name="T13" fmla="*/ 9 h 49"/>
                <a:gd name="T14" fmla="*/ 33 w 70"/>
                <a:gd name="T15" fmla="*/ 10 h 49"/>
                <a:gd name="T16" fmla="*/ 30 w 70"/>
                <a:gd name="T17" fmla="*/ 12 h 49"/>
                <a:gd name="T18" fmla="*/ 26 w 70"/>
                <a:gd name="T19" fmla="*/ 13 h 49"/>
                <a:gd name="T20" fmla="*/ 23 w 70"/>
                <a:gd name="T21" fmla="*/ 14 h 49"/>
                <a:gd name="T22" fmla="*/ 19 w 70"/>
                <a:gd name="T23" fmla="*/ 15 h 49"/>
                <a:gd name="T24" fmla="*/ 15 w 70"/>
                <a:gd name="T25" fmla="*/ 17 h 49"/>
                <a:gd name="T26" fmla="*/ 11 w 70"/>
                <a:gd name="T27" fmla="*/ 18 h 49"/>
                <a:gd name="T28" fmla="*/ 6 w 70"/>
                <a:gd name="T29" fmla="*/ 19 h 49"/>
                <a:gd name="T30" fmla="*/ 2 w 70"/>
                <a:gd name="T31" fmla="*/ 20 h 49"/>
                <a:gd name="T32" fmla="*/ 6 w 70"/>
                <a:gd name="T33" fmla="*/ 48 h 49"/>
                <a:gd name="T34" fmla="*/ 12 w 70"/>
                <a:gd name="T35" fmla="*/ 46 h 49"/>
                <a:gd name="T36" fmla="*/ 16 w 70"/>
                <a:gd name="T37" fmla="*/ 45 h 49"/>
                <a:gd name="T38" fmla="*/ 21 w 70"/>
                <a:gd name="T39" fmla="*/ 43 h 49"/>
                <a:gd name="T40" fmla="*/ 25 w 70"/>
                <a:gd name="T41" fmla="*/ 42 h 49"/>
                <a:gd name="T42" fmla="*/ 30 w 70"/>
                <a:gd name="T43" fmla="*/ 41 h 49"/>
                <a:gd name="T44" fmla="*/ 34 w 70"/>
                <a:gd name="T45" fmla="*/ 39 h 49"/>
                <a:gd name="T46" fmla="*/ 38 w 70"/>
                <a:gd name="T47" fmla="*/ 38 h 49"/>
                <a:gd name="T48" fmla="*/ 42 w 70"/>
                <a:gd name="T49" fmla="*/ 37 h 49"/>
                <a:gd name="T50" fmla="*/ 45 w 70"/>
                <a:gd name="T51" fmla="*/ 34 h 49"/>
                <a:gd name="T52" fmla="*/ 49 w 70"/>
                <a:gd name="T53" fmla="*/ 33 h 49"/>
                <a:gd name="T54" fmla="*/ 52 w 70"/>
                <a:gd name="T55" fmla="*/ 32 h 49"/>
                <a:gd name="T56" fmla="*/ 57 w 70"/>
                <a:gd name="T57" fmla="*/ 30 h 49"/>
                <a:gd name="T58" fmla="*/ 60 w 70"/>
                <a:gd name="T59" fmla="*/ 29 h 49"/>
                <a:gd name="T60" fmla="*/ 63 w 70"/>
                <a:gd name="T61" fmla="*/ 28 h 49"/>
                <a:gd name="T62" fmla="*/ 65 w 70"/>
                <a:gd name="T63" fmla="*/ 26 h 49"/>
                <a:gd name="T64" fmla="*/ 69 w 70"/>
                <a:gd name="T65"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 h="49">
                  <a:moveTo>
                    <a:pt x="58" y="0"/>
                  </a:moveTo>
                  <a:lnTo>
                    <a:pt x="57" y="1"/>
                  </a:lnTo>
                  <a:lnTo>
                    <a:pt x="54" y="1"/>
                  </a:lnTo>
                  <a:lnTo>
                    <a:pt x="53" y="2"/>
                  </a:lnTo>
                  <a:lnTo>
                    <a:pt x="51" y="3"/>
                  </a:lnTo>
                  <a:lnTo>
                    <a:pt x="50" y="3"/>
                  </a:lnTo>
                  <a:lnTo>
                    <a:pt x="49" y="4"/>
                  </a:lnTo>
                  <a:lnTo>
                    <a:pt x="46" y="4"/>
                  </a:lnTo>
                  <a:lnTo>
                    <a:pt x="45" y="5"/>
                  </a:lnTo>
                  <a:lnTo>
                    <a:pt x="43" y="6"/>
                  </a:lnTo>
                  <a:lnTo>
                    <a:pt x="42" y="6"/>
                  </a:lnTo>
                  <a:lnTo>
                    <a:pt x="40" y="8"/>
                  </a:lnTo>
                  <a:lnTo>
                    <a:pt x="39" y="9"/>
                  </a:lnTo>
                  <a:lnTo>
                    <a:pt x="36" y="9"/>
                  </a:lnTo>
                  <a:lnTo>
                    <a:pt x="35" y="10"/>
                  </a:lnTo>
                  <a:lnTo>
                    <a:pt x="33" y="10"/>
                  </a:lnTo>
                  <a:lnTo>
                    <a:pt x="32" y="11"/>
                  </a:lnTo>
                  <a:lnTo>
                    <a:pt x="30" y="12"/>
                  </a:lnTo>
                  <a:lnTo>
                    <a:pt x="29" y="12"/>
                  </a:lnTo>
                  <a:lnTo>
                    <a:pt x="26" y="13"/>
                  </a:lnTo>
                  <a:lnTo>
                    <a:pt x="25" y="13"/>
                  </a:lnTo>
                  <a:lnTo>
                    <a:pt x="23" y="14"/>
                  </a:lnTo>
                  <a:lnTo>
                    <a:pt x="21" y="15"/>
                  </a:lnTo>
                  <a:lnTo>
                    <a:pt x="19" y="15"/>
                  </a:lnTo>
                  <a:lnTo>
                    <a:pt x="17" y="17"/>
                  </a:lnTo>
                  <a:lnTo>
                    <a:pt x="15" y="17"/>
                  </a:lnTo>
                  <a:lnTo>
                    <a:pt x="13" y="18"/>
                  </a:lnTo>
                  <a:lnTo>
                    <a:pt x="11" y="18"/>
                  </a:lnTo>
                  <a:lnTo>
                    <a:pt x="8" y="19"/>
                  </a:lnTo>
                  <a:lnTo>
                    <a:pt x="6" y="19"/>
                  </a:lnTo>
                  <a:lnTo>
                    <a:pt x="4" y="20"/>
                  </a:lnTo>
                  <a:lnTo>
                    <a:pt x="2" y="20"/>
                  </a:lnTo>
                  <a:lnTo>
                    <a:pt x="0" y="21"/>
                  </a:lnTo>
                  <a:lnTo>
                    <a:pt x="6" y="48"/>
                  </a:lnTo>
                  <a:lnTo>
                    <a:pt x="8" y="47"/>
                  </a:lnTo>
                  <a:lnTo>
                    <a:pt x="12" y="46"/>
                  </a:lnTo>
                  <a:lnTo>
                    <a:pt x="14" y="46"/>
                  </a:lnTo>
                  <a:lnTo>
                    <a:pt x="16" y="45"/>
                  </a:lnTo>
                  <a:lnTo>
                    <a:pt x="19" y="45"/>
                  </a:lnTo>
                  <a:lnTo>
                    <a:pt x="21" y="43"/>
                  </a:lnTo>
                  <a:lnTo>
                    <a:pt x="23" y="42"/>
                  </a:lnTo>
                  <a:lnTo>
                    <a:pt x="25" y="42"/>
                  </a:lnTo>
                  <a:lnTo>
                    <a:pt x="27" y="41"/>
                  </a:lnTo>
                  <a:lnTo>
                    <a:pt x="30" y="41"/>
                  </a:lnTo>
                  <a:lnTo>
                    <a:pt x="32" y="40"/>
                  </a:lnTo>
                  <a:lnTo>
                    <a:pt x="34" y="39"/>
                  </a:lnTo>
                  <a:lnTo>
                    <a:pt x="35" y="39"/>
                  </a:lnTo>
                  <a:lnTo>
                    <a:pt x="38" y="38"/>
                  </a:lnTo>
                  <a:lnTo>
                    <a:pt x="40" y="37"/>
                  </a:lnTo>
                  <a:lnTo>
                    <a:pt x="42" y="37"/>
                  </a:lnTo>
                  <a:lnTo>
                    <a:pt x="43" y="36"/>
                  </a:lnTo>
                  <a:lnTo>
                    <a:pt x="45" y="34"/>
                  </a:lnTo>
                  <a:lnTo>
                    <a:pt x="48" y="34"/>
                  </a:lnTo>
                  <a:lnTo>
                    <a:pt x="49" y="33"/>
                  </a:lnTo>
                  <a:lnTo>
                    <a:pt x="51" y="32"/>
                  </a:lnTo>
                  <a:lnTo>
                    <a:pt x="52" y="32"/>
                  </a:lnTo>
                  <a:lnTo>
                    <a:pt x="54" y="31"/>
                  </a:lnTo>
                  <a:lnTo>
                    <a:pt x="57" y="30"/>
                  </a:lnTo>
                  <a:lnTo>
                    <a:pt x="58" y="30"/>
                  </a:lnTo>
                  <a:lnTo>
                    <a:pt x="60" y="29"/>
                  </a:lnTo>
                  <a:lnTo>
                    <a:pt x="61" y="28"/>
                  </a:lnTo>
                  <a:lnTo>
                    <a:pt x="63" y="28"/>
                  </a:lnTo>
                  <a:lnTo>
                    <a:pt x="64" y="27"/>
                  </a:lnTo>
                  <a:lnTo>
                    <a:pt x="65" y="26"/>
                  </a:lnTo>
                  <a:lnTo>
                    <a:pt x="68" y="26"/>
                  </a:lnTo>
                  <a:lnTo>
                    <a:pt x="69" y="24"/>
                  </a:lnTo>
                  <a:lnTo>
                    <a:pt x="58" y="0"/>
                  </a:lnTo>
                </a:path>
              </a:pathLst>
            </a:custGeom>
            <a:solidFill>
              <a:srgbClr val="A57F6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62" name="Freeform 164"/>
            <p:cNvSpPr>
              <a:spLocks/>
            </p:cNvSpPr>
            <p:nvPr/>
          </p:nvSpPr>
          <p:spPr bwMode="auto">
            <a:xfrm>
              <a:off x="4770" y="2880"/>
              <a:ext cx="20" cy="26"/>
            </a:xfrm>
            <a:custGeom>
              <a:avLst/>
              <a:gdLst>
                <a:gd name="T0" fmla="*/ 11 w 20"/>
                <a:gd name="T1" fmla="*/ 25 h 26"/>
                <a:gd name="T2" fmla="*/ 13 w 20"/>
                <a:gd name="T3" fmla="*/ 24 h 26"/>
                <a:gd name="T4" fmla="*/ 14 w 20"/>
                <a:gd name="T5" fmla="*/ 23 h 26"/>
                <a:gd name="T6" fmla="*/ 15 w 20"/>
                <a:gd name="T7" fmla="*/ 23 h 26"/>
                <a:gd name="T8" fmla="*/ 16 w 20"/>
                <a:gd name="T9" fmla="*/ 22 h 26"/>
                <a:gd name="T10" fmla="*/ 16 w 20"/>
                <a:gd name="T11" fmla="*/ 21 h 26"/>
                <a:gd name="T12" fmla="*/ 18 w 20"/>
                <a:gd name="T13" fmla="*/ 20 h 26"/>
                <a:gd name="T14" fmla="*/ 18 w 20"/>
                <a:gd name="T15" fmla="*/ 19 h 26"/>
                <a:gd name="T16" fmla="*/ 19 w 20"/>
                <a:gd name="T17" fmla="*/ 18 h 26"/>
                <a:gd name="T18" fmla="*/ 19 w 20"/>
                <a:gd name="T19" fmla="*/ 15 h 26"/>
                <a:gd name="T20" fmla="*/ 19 w 20"/>
                <a:gd name="T21" fmla="*/ 14 h 26"/>
                <a:gd name="T22" fmla="*/ 19 w 20"/>
                <a:gd name="T23" fmla="*/ 13 h 26"/>
                <a:gd name="T24" fmla="*/ 19 w 20"/>
                <a:gd name="T25" fmla="*/ 12 h 26"/>
                <a:gd name="T26" fmla="*/ 19 w 20"/>
                <a:gd name="T27" fmla="*/ 11 h 26"/>
                <a:gd name="T28" fmla="*/ 19 w 20"/>
                <a:gd name="T29" fmla="*/ 10 h 26"/>
                <a:gd name="T30" fmla="*/ 19 w 20"/>
                <a:gd name="T31" fmla="*/ 9 h 26"/>
                <a:gd name="T32" fmla="*/ 18 w 20"/>
                <a:gd name="T33" fmla="*/ 7 h 26"/>
                <a:gd name="T34" fmla="*/ 18 w 20"/>
                <a:gd name="T35" fmla="*/ 6 h 26"/>
                <a:gd name="T36" fmla="*/ 16 w 20"/>
                <a:gd name="T37" fmla="*/ 5 h 26"/>
                <a:gd name="T38" fmla="*/ 15 w 20"/>
                <a:gd name="T39" fmla="*/ 4 h 26"/>
                <a:gd name="T40" fmla="*/ 15 w 20"/>
                <a:gd name="T41" fmla="*/ 3 h 26"/>
                <a:gd name="T42" fmla="*/ 14 w 20"/>
                <a:gd name="T43" fmla="*/ 2 h 26"/>
                <a:gd name="T44" fmla="*/ 13 w 20"/>
                <a:gd name="T45" fmla="*/ 2 h 26"/>
                <a:gd name="T46" fmla="*/ 12 w 20"/>
                <a:gd name="T47" fmla="*/ 1 h 26"/>
                <a:gd name="T48" fmla="*/ 11 w 20"/>
                <a:gd name="T49" fmla="*/ 1 h 26"/>
                <a:gd name="T50" fmla="*/ 10 w 20"/>
                <a:gd name="T51" fmla="*/ 0 h 26"/>
                <a:gd name="T52" fmla="*/ 9 w 20"/>
                <a:gd name="T53" fmla="*/ 0 h 26"/>
                <a:gd name="T54" fmla="*/ 6 w 20"/>
                <a:gd name="T55" fmla="*/ 0 h 26"/>
                <a:gd name="T56" fmla="*/ 5 w 20"/>
                <a:gd name="T57" fmla="*/ 0 h 26"/>
                <a:gd name="T58" fmla="*/ 4 w 20"/>
                <a:gd name="T59" fmla="*/ 0 h 26"/>
                <a:gd name="T60" fmla="*/ 3 w 20"/>
                <a:gd name="T61" fmla="*/ 0 h 26"/>
                <a:gd name="T62" fmla="*/ 1 w 20"/>
                <a:gd name="T63" fmla="*/ 0 h 26"/>
                <a:gd name="T64" fmla="*/ 0 w 20"/>
                <a:gd name="T65" fmla="*/ 1 h 26"/>
                <a:gd name="T66" fmla="*/ 11 w 20"/>
                <a:gd name="T6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6">
                  <a:moveTo>
                    <a:pt x="11" y="25"/>
                  </a:moveTo>
                  <a:lnTo>
                    <a:pt x="13" y="24"/>
                  </a:lnTo>
                  <a:lnTo>
                    <a:pt x="14" y="23"/>
                  </a:lnTo>
                  <a:lnTo>
                    <a:pt x="15" y="23"/>
                  </a:lnTo>
                  <a:lnTo>
                    <a:pt x="16" y="22"/>
                  </a:lnTo>
                  <a:lnTo>
                    <a:pt x="16" y="21"/>
                  </a:lnTo>
                  <a:lnTo>
                    <a:pt x="18" y="20"/>
                  </a:lnTo>
                  <a:lnTo>
                    <a:pt x="18" y="19"/>
                  </a:lnTo>
                  <a:lnTo>
                    <a:pt x="19" y="18"/>
                  </a:lnTo>
                  <a:lnTo>
                    <a:pt x="19" y="15"/>
                  </a:lnTo>
                  <a:lnTo>
                    <a:pt x="19" y="14"/>
                  </a:lnTo>
                  <a:lnTo>
                    <a:pt x="19" y="13"/>
                  </a:lnTo>
                  <a:lnTo>
                    <a:pt x="19" y="12"/>
                  </a:lnTo>
                  <a:lnTo>
                    <a:pt x="19" y="11"/>
                  </a:lnTo>
                  <a:lnTo>
                    <a:pt x="19" y="10"/>
                  </a:lnTo>
                  <a:lnTo>
                    <a:pt x="19" y="9"/>
                  </a:lnTo>
                  <a:lnTo>
                    <a:pt x="18" y="7"/>
                  </a:lnTo>
                  <a:lnTo>
                    <a:pt x="18" y="6"/>
                  </a:lnTo>
                  <a:lnTo>
                    <a:pt x="16" y="5"/>
                  </a:lnTo>
                  <a:lnTo>
                    <a:pt x="15" y="4"/>
                  </a:lnTo>
                  <a:lnTo>
                    <a:pt x="15" y="3"/>
                  </a:lnTo>
                  <a:lnTo>
                    <a:pt x="14" y="2"/>
                  </a:lnTo>
                  <a:lnTo>
                    <a:pt x="13" y="2"/>
                  </a:lnTo>
                  <a:lnTo>
                    <a:pt x="12" y="1"/>
                  </a:lnTo>
                  <a:lnTo>
                    <a:pt x="11" y="1"/>
                  </a:lnTo>
                  <a:lnTo>
                    <a:pt x="10" y="0"/>
                  </a:lnTo>
                  <a:lnTo>
                    <a:pt x="9" y="0"/>
                  </a:lnTo>
                  <a:lnTo>
                    <a:pt x="6" y="0"/>
                  </a:lnTo>
                  <a:lnTo>
                    <a:pt x="5" y="0"/>
                  </a:lnTo>
                  <a:lnTo>
                    <a:pt x="4" y="0"/>
                  </a:lnTo>
                  <a:lnTo>
                    <a:pt x="3" y="0"/>
                  </a:lnTo>
                  <a:lnTo>
                    <a:pt x="1" y="0"/>
                  </a:lnTo>
                  <a:lnTo>
                    <a:pt x="0" y="1"/>
                  </a:lnTo>
                  <a:lnTo>
                    <a:pt x="11" y="25"/>
                  </a:lnTo>
                </a:path>
              </a:pathLst>
            </a:custGeom>
            <a:solidFill>
              <a:srgbClr val="A57F6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63" name="Freeform 165"/>
            <p:cNvSpPr>
              <a:spLocks/>
            </p:cNvSpPr>
            <p:nvPr/>
          </p:nvSpPr>
          <p:spPr bwMode="auto">
            <a:xfrm>
              <a:off x="4766" y="2883"/>
              <a:ext cx="18" cy="23"/>
            </a:xfrm>
            <a:custGeom>
              <a:avLst/>
              <a:gdLst>
                <a:gd name="T0" fmla="*/ 9 w 18"/>
                <a:gd name="T1" fmla="*/ 22 h 23"/>
                <a:gd name="T2" fmla="*/ 11 w 18"/>
                <a:gd name="T3" fmla="*/ 22 h 23"/>
                <a:gd name="T4" fmla="*/ 13 w 18"/>
                <a:gd name="T5" fmla="*/ 21 h 23"/>
                <a:gd name="T6" fmla="*/ 13 w 18"/>
                <a:gd name="T7" fmla="*/ 20 h 23"/>
                <a:gd name="T8" fmla="*/ 14 w 18"/>
                <a:gd name="T9" fmla="*/ 20 h 23"/>
                <a:gd name="T10" fmla="*/ 15 w 18"/>
                <a:gd name="T11" fmla="*/ 19 h 23"/>
                <a:gd name="T12" fmla="*/ 15 w 18"/>
                <a:gd name="T13" fmla="*/ 18 h 23"/>
                <a:gd name="T14" fmla="*/ 16 w 18"/>
                <a:gd name="T15" fmla="*/ 17 h 23"/>
                <a:gd name="T16" fmla="*/ 16 w 18"/>
                <a:gd name="T17" fmla="*/ 16 h 23"/>
                <a:gd name="T18" fmla="*/ 16 w 18"/>
                <a:gd name="T19" fmla="*/ 15 h 23"/>
                <a:gd name="T20" fmla="*/ 17 w 18"/>
                <a:gd name="T21" fmla="*/ 13 h 23"/>
                <a:gd name="T22" fmla="*/ 17 w 18"/>
                <a:gd name="T23" fmla="*/ 12 h 23"/>
                <a:gd name="T24" fmla="*/ 17 w 18"/>
                <a:gd name="T25" fmla="*/ 11 h 23"/>
                <a:gd name="T26" fmla="*/ 17 w 18"/>
                <a:gd name="T27" fmla="*/ 10 h 23"/>
                <a:gd name="T28" fmla="*/ 16 w 18"/>
                <a:gd name="T29" fmla="*/ 10 h 23"/>
                <a:gd name="T30" fmla="*/ 16 w 18"/>
                <a:gd name="T31" fmla="*/ 9 h 23"/>
                <a:gd name="T32" fmla="*/ 16 w 18"/>
                <a:gd name="T33" fmla="*/ 8 h 23"/>
                <a:gd name="T34" fmla="*/ 15 w 18"/>
                <a:gd name="T35" fmla="*/ 7 h 23"/>
                <a:gd name="T36" fmla="*/ 15 w 18"/>
                <a:gd name="T37" fmla="*/ 6 h 23"/>
                <a:gd name="T38" fmla="*/ 14 w 18"/>
                <a:gd name="T39" fmla="*/ 4 h 23"/>
                <a:gd name="T40" fmla="*/ 14 w 18"/>
                <a:gd name="T41" fmla="*/ 3 h 23"/>
                <a:gd name="T42" fmla="*/ 13 w 18"/>
                <a:gd name="T43" fmla="*/ 3 h 23"/>
                <a:gd name="T44" fmla="*/ 11 w 18"/>
                <a:gd name="T45" fmla="*/ 2 h 23"/>
                <a:gd name="T46" fmla="*/ 10 w 18"/>
                <a:gd name="T47" fmla="*/ 2 h 23"/>
                <a:gd name="T48" fmla="*/ 10 w 18"/>
                <a:gd name="T49" fmla="*/ 1 h 23"/>
                <a:gd name="T50" fmla="*/ 9 w 18"/>
                <a:gd name="T51" fmla="*/ 1 h 23"/>
                <a:gd name="T52" fmla="*/ 8 w 18"/>
                <a:gd name="T53" fmla="*/ 1 h 23"/>
                <a:gd name="T54" fmla="*/ 7 w 18"/>
                <a:gd name="T55" fmla="*/ 0 h 23"/>
                <a:gd name="T56" fmla="*/ 6 w 18"/>
                <a:gd name="T57" fmla="*/ 0 h 23"/>
                <a:gd name="T58" fmla="*/ 5 w 18"/>
                <a:gd name="T59" fmla="*/ 0 h 23"/>
                <a:gd name="T60" fmla="*/ 3 w 18"/>
                <a:gd name="T61" fmla="*/ 1 h 23"/>
                <a:gd name="T62" fmla="*/ 1 w 18"/>
                <a:gd name="T63" fmla="*/ 1 h 23"/>
                <a:gd name="T64" fmla="*/ 0 w 18"/>
                <a:gd name="T65" fmla="*/ 1 h 23"/>
                <a:gd name="T66" fmla="*/ 9 w 18"/>
                <a:gd name="T6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3">
                  <a:moveTo>
                    <a:pt x="9" y="22"/>
                  </a:moveTo>
                  <a:lnTo>
                    <a:pt x="11" y="22"/>
                  </a:lnTo>
                  <a:lnTo>
                    <a:pt x="13" y="21"/>
                  </a:lnTo>
                  <a:lnTo>
                    <a:pt x="13" y="20"/>
                  </a:lnTo>
                  <a:lnTo>
                    <a:pt x="14" y="20"/>
                  </a:lnTo>
                  <a:lnTo>
                    <a:pt x="15" y="19"/>
                  </a:lnTo>
                  <a:lnTo>
                    <a:pt x="15" y="18"/>
                  </a:lnTo>
                  <a:lnTo>
                    <a:pt x="16" y="17"/>
                  </a:lnTo>
                  <a:lnTo>
                    <a:pt x="16" y="16"/>
                  </a:lnTo>
                  <a:lnTo>
                    <a:pt x="16" y="15"/>
                  </a:lnTo>
                  <a:lnTo>
                    <a:pt x="17" y="13"/>
                  </a:lnTo>
                  <a:lnTo>
                    <a:pt x="17" y="12"/>
                  </a:lnTo>
                  <a:lnTo>
                    <a:pt x="17" y="11"/>
                  </a:lnTo>
                  <a:lnTo>
                    <a:pt x="17" y="10"/>
                  </a:lnTo>
                  <a:lnTo>
                    <a:pt x="16" y="10"/>
                  </a:lnTo>
                  <a:lnTo>
                    <a:pt x="16" y="9"/>
                  </a:lnTo>
                  <a:lnTo>
                    <a:pt x="16" y="8"/>
                  </a:lnTo>
                  <a:lnTo>
                    <a:pt x="15" y="7"/>
                  </a:lnTo>
                  <a:lnTo>
                    <a:pt x="15" y="6"/>
                  </a:lnTo>
                  <a:lnTo>
                    <a:pt x="14" y="4"/>
                  </a:lnTo>
                  <a:lnTo>
                    <a:pt x="14" y="3"/>
                  </a:lnTo>
                  <a:lnTo>
                    <a:pt x="13" y="3"/>
                  </a:lnTo>
                  <a:lnTo>
                    <a:pt x="11" y="2"/>
                  </a:lnTo>
                  <a:lnTo>
                    <a:pt x="10" y="2"/>
                  </a:lnTo>
                  <a:lnTo>
                    <a:pt x="10" y="1"/>
                  </a:lnTo>
                  <a:lnTo>
                    <a:pt x="9" y="1"/>
                  </a:lnTo>
                  <a:lnTo>
                    <a:pt x="8" y="1"/>
                  </a:lnTo>
                  <a:lnTo>
                    <a:pt x="7" y="0"/>
                  </a:lnTo>
                  <a:lnTo>
                    <a:pt x="6" y="0"/>
                  </a:lnTo>
                  <a:lnTo>
                    <a:pt x="5" y="0"/>
                  </a:lnTo>
                  <a:lnTo>
                    <a:pt x="3" y="1"/>
                  </a:lnTo>
                  <a:lnTo>
                    <a:pt x="1" y="1"/>
                  </a:lnTo>
                  <a:lnTo>
                    <a:pt x="0" y="1"/>
                  </a:lnTo>
                  <a:lnTo>
                    <a:pt x="9" y="22"/>
                  </a:lnTo>
                </a:path>
              </a:pathLst>
            </a:custGeom>
            <a:solidFill>
              <a:srgbClr val="B28C7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64" name="Freeform 166"/>
            <p:cNvSpPr>
              <a:spLocks/>
            </p:cNvSpPr>
            <p:nvPr/>
          </p:nvSpPr>
          <p:spPr bwMode="auto">
            <a:xfrm>
              <a:off x="4719" y="2884"/>
              <a:ext cx="57" cy="41"/>
            </a:xfrm>
            <a:custGeom>
              <a:avLst/>
              <a:gdLst>
                <a:gd name="T0" fmla="*/ 9 w 57"/>
                <a:gd name="T1" fmla="*/ 39 h 41"/>
                <a:gd name="T2" fmla="*/ 13 w 57"/>
                <a:gd name="T3" fmla="*/ 39 h 41"/>
                <a:gd name="T4" fmla="*/ 16 w 57"/>
                <a:gd name="T5" fmla="*/ 38 h 41"/>
                <a:gd name="T6" fmla="*/ 19 w 57"/>
                <a:gd name="T7" fmla="*/ 37 h 41"/>
                <a:gd name="T8" fmla="*/ 23 w 57"/>
                <a:gd name="T9" fmla="*/ 36 h 41"/>
                <a:gd name="T10" fmla="*/ 26 w 57"/>
                <a:gd name="T11" fmla="*/ 35 h 41"/>
                <a:gd name="T12" fmla="*/ 28 w 57"/>
                <a:gd name="T13" fmla="*/ 34 h 41"/>
                <a:gd name="T14" fmla="*/ 32 w 57"/>
                <a:gd name="T15" fmla="*/ 33 h 41"/>
                <a:gd name="T16" fmla="*/ 35 w 57"/>
                <a:gd name="T17" fmla="*/ 31 h 41"/>
                <a:gd name="T18" fmla="*/ 37 w 57"/>
                <a:gd name="T19" fmla="*/ 30 h 41"/>
                <a:gd name="T20" fmla="*/ 41 w 57"/>
                <a:gd name="T21" fmla="*/ 29 h 41"/>
                <a:gd name="T22" fmla="*/ 43 w 57"/>
                <a:gd name="T23" fmla="*/ 27 h 41"/>
                <a:gd name="T24" fmla="*/ 46 w 57"/>
                <a:gd name="T25" fmla="*/ 26 h 41"/>
                <a:gd name="T26" fmla="*/ 50 w 57"/>
                <a:gd name="T27" fmla="*/ 25 h 41"/>
                <a:gd name="T28" fmla="*/ 52 w 57"/>
                <a:gd name="T29" fmla="*/ 24 h 41"/>
                <a:gd name="T30" fmla="*/ 55 w 57"/>
                <a:gd name="T31" fmla="*/ 23 h 41"/>
                <a:gd name="T32" fmla="*/ 47 w 57"/>
                <a:gd name="T33" fmla="*/ 0 h 41"/>
                <a:gd name="T34" fmla="*/ 44 w 57"/>
                <a:gd name="T35" fmla="*/ 2 h 41"/>
                <a:gd name="T36" fmla="*/ 42 w 57"/>
                <a:gd name="T37" fmla="*/ 3 h 41"/>
                <a:gd name="T38" fmla="*/ 38 w 57"/>
                <a:gd name="T39" fmla="*/ 5 h 41"/>
                <a:gd name="T40" fmla="*/ 36 w 57"/>
                <a:gd name="T41" fmla="*/ 6 h 41"/>
                <a:gd name="T42" fmla="*/ 33 w 57"/>
                <a:gd name="T43" fmla="*/ 7 h 41"/>
                <a:gd name="T44" fmla="*/ 31 w 57"/>
                <a:gd name="T45" fmla="*/ 8 h 41"/>
                <a:gd name="T46" fmla="*/ 27 w 57"/>
                <a:gd name="T47" fmla="*/ 9 h 41"/>
                <a:gd name="T48" fmla="*/ 25 w 57"/>
                <a:gd name="T49" fmla="*/ 10 h 41"/>
                <a:gd name="T50" fmla="*/ 22 w 57"/>
                <a:gd name="T51" fmla="*/ 11 h 41"/>
                <a:gd name="T52" fmla="*/ 19 w 57"/>
                <a:gd name="T53" fmla="*/ 12 h 41"/>
                <a:gd name="T54" fmla="*/ 16 w 57"/>
                <a:gd name="T55" fmla="*/ 14 h 41"/>
                <a:gd name="T56" fmla="*/ 14 w 57"/>
                <a:gd name="T57" fmla="*/ 15 h 41"/>
                <a:gd name="T58" fmla="*/ 10 w 57"/>
                <a:gd name="T59" fmla="*/ 15 h 41"/>
                <a:gd name="T60" fmla="*/ 7 w 57"/>
                <a:gd name="T61" fmla="*/ 16 h 41"/>
                <a:gd name="T62" fmla="*/ 4 w 57"/>
                <a:gd name="T63" fmla="*/ 17 h 41"/>
                <a:gd name="T64" fmla="*/ 0 w 57"/>
                <a:gd name="T65"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41">
                  <a:moveTo>
                    <a:pt x="7" y="40"/>
                  </a:moveTo>
                  <a:lnTo>
                    <a:pt x="9" y="39"/>
                  </a:lnTo>
                  <a:lnTo>
                    <a:pt x="10" y="39"/>
                  </a:lnTo>
                  <a:lnTo>
                    <a:pt x="13" y="39"/>
                  </a:lnTo>
                  <a:lnTo>
                    <a:pt x="14" y="38"/>
                  </a:lnTo>
                  <a:lnTo>
                    <a:pt x="16" y="38"/>
                  </a:lnTo>
                  <a:lnTo>
                    <a:pt x="17" y="37"/>
                  </a:lnTo>
                  <a:lnTo>
                    <a:pt x="19" y="37"/>
                  </a:lnTo>
                  <a:lnTo>
                    <a:pt x="20" y="36"/>
                  </a:lnTo>
                  <a:lnTo>
                    <a:pt x="23" y="36"/>
                  </a:lnTo>
                  <a:lnTo>
                    <a:pt x="24" y="35"/>
                  </a:lnTo>
                  <a:lnTo>
                    <a:pt x="26" y="35"/>
                  </a:lnTo>
                  <a:lnTo>
                    <a:pt x="27" y="34"/>
                  </a:lnTo>
                  <a:lnTo>
                    <a:pt x="28" y="34"/>
                  </a:lnTo>
                  <a:lnTo>
                    <a:pt x="31" y="33"/>
                  </a:lnTo>
                  <a:lnTo>
                    <a:pt x="32" y="33"/>
                  </a:lnTo>
                  <a:lnTo>
                    <a:pt x="33" y="31"/>
                  </a:lnTo>
                  <a:lnTo>
                    <a:pt x="35" y="31"/>
                  </a:lnTo>
                  <a:lnTo>
                    <a:pt x="36" y="30"/>
                  </a:lnTo>
                  <a:lnTo>
                    <a:pt x="37" y="30"/>
                  </a:lnTo>
                  <a:lnTo>
                    <a:pt x="39" y="29"/>
                  </a:lnTo>
                  <a:lnTo>
                    <a:pt x="41" y="29"/>
                  </a:lnTo>
                  <a:lnTo>
                    <a:pt x="42" y="28"/>
                  </a:lnTo>
                  <a:lnTo>
                    <a:pt x="43" y="27"/>
                  </a:lnTo>
                  <a:lnTo>
                    <a:pt x="45" y="27"/>
                  </a:lnTo>
                  <a:lnTo>
                    <a:pt x="46" y="26"/>
                  </a:lnTo>
                  <a:lnTo>
                    <a:pt x="47" y="26"/>
                  </a:lnTo>
                  <a:lnTo>
                    <a:pt x="50" y="25"/>
                  </a:lnTo>
                  <a:lnTo>
                    <a:pt x="51" y="25"/>
                  </a:lnTo>
                  <a:lnTo>
                    <a:pt x="52" y="24"/>
                  </a:lnTo>
                  <a:lnTo>
                    <a:pt x="54" y="23"/>
                  </a:lnTo>
                  <a:lnTo>
                    <a:pt x="55" y="23"/>
                  </a:lnTo>
                  <a:lnTo>
                    <a:pt x="56" y="21"/>
                  </a:lnTo>
                  <a:lnTo>
                    <a:pt x="47" y="0"/>
                  </a:lnTo>
                  <a:lnTo>
                    <a:pt x="46" y="1"/>
                  </a:lnTo>
                  <a:lnTo>
                    <a:pt x="44" y="2"/>
                  </a:lnTo>
                  <a:lnTo>
                    <a:pt x="43" y="2"/>
                  </a:lnTo>
                  <a:lnTo>
                    <a:pt x="42" y="3"/>
                  </a:lnTo>
                  <a:lnTo>
                    <a:pt x="41" y="3"/>
                  </a:lnTo>
                  <a:lnTo>
                    <a:pt x="38" y="5"/>
                  </a:lnTo>
                  <a:lnTo>
                    <a:pt x="37" y="5"/>
                  </a:lnTo>
                  <a:lnTo>
                    <a:pt x="36" y="6"/>
                  </a:lnTo>
                  <a:lnTo>
                    <a:pt x="34" y="6"/>
                  </a:lnTo>
                  <a:lnTo>
                    <a:pt x="33" y="7"/>
                  </a:lnTo>
                  <a:lnTo>
                    <a:pt x="32" y="7"/>
                  </a:lnTo>
                  <a:lnTo>
                    <a:pt x="31" y="8"/>
                  </a:lnTo>
                  <a:lnTo>
                    <a:pt x="29" y="8"/>
                  </a:lnTo>
                  <a:lnTo>
                    <a:pt x="27" y="9"/>
                  </a:lnTo>
                  <a:lnTo>
                    <a:pt x="26" y="9"/>
                  </a:lnTo>
                  <a:lnTo>
                    <a:pt x="25" y="10"/>
                  </a:lnTo>
                  <a:lnTo>
                    <a:pt x="24" y="10"/>
                  </a:lnTo>
                  <a:lnTo>
                    <a:pt x="22" y="11"/>
                  </a:lnTo>
                  <a:lnTo>
                    <a:pt x="20" y="11"/>
                  </a:lnTo>
                  <a:lnTo>
                    <a:pt x="19" y="12"/>
                  </a:lnTo>
                  <a:lnTo>
                    <a:pt x="18" y="12"/>
                  </a:lnTo>
                  <a:lnTo>
                    <a:pt x="16" y="14"/>
                  </a:lnTo>
                  <a:lnTo>
                    <a:pt x="15" y="14"/>
                  </a:lnTo>
                  <a:lnTo>
                    <a:pt x="14" y="15"/>
                  </a:lnTo>
                  <a:lnTo>
                    <a:pt x="12" y="15"/>
                  </a:lnTo>
                  <a:lnTo>
                    <a:pt x="10" y="15"/>
                  </a:lnTo>
                  <a:lnTo>
                    <a:pt x="9" y="16"/>
                  </a:lnTo>
                  <a:lnTo>
                    <a:pt x="7" y="16"/>
                  </a:lnTo>
                  <a:lnTo>
                    <a:pt x="6" y="17"/>
                  </a:lnTo>
                  <a:lnTo>
                    <a:pt x="4" y="17"/>
                  </a:lnTo>
                  <a:lnTo>
                    <a:pt x="3" y="18"/>
                  </a:lnTo>
                  <a:lnTo>
                    <a:pt x="0" y="18"/>
                  </a:lnTo>
                  <a:lnTo>
                    <a:pt x="7" y="40"/>
                  </a:lnTo>
                </a:path>
              </a:pathLst>
            </a:custGeom>
            <a:solidFill>
              <a:srgbClr val="B28C7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65" name="Freeform 167"/>
            <p:cNvSpPr>
              <a:spLocks/>
            </p:cNvSpPr>
            <p:nvPr/>
          </p:nvSpPr>
          <p:spPr bwMode="auto">
            <a:xfrm>
              <a:off x="4712" y="2902"/>
              <a:ext cx="17" cy="23"/>
            </a:xfrm>
            <a:custGeom>
              <a:avLst/>
              <a:gdLst>
                <a:gd name="T0" fmla="*/ 8 w 17"/>
                <a:gd name="T1" fmla="*/ 0 h 23"/>
                <a:gd name="T2" fmla="*/ 6 w 17"/>
                <a:gd name="T3" fmla="*/ 0 h 23"/>
                <a:gd name="T4" fmla="*/ 5 w 17"/>
                <a:gd name="T5" fmla="*/ 1 h 23"/>
                <a:gd name="T6" fmla="*/ 4 w 17"/>
                <a:gd name="T7" fmla="*/ 1 h 23"/>
                <a:gd name="T8" fmla="*/ 3 w 17"/>
                <a:gd name="T9" fmla="*/ 2 h 23"/>
                <a:gd name="T10" fmla="*/ 2 w 17"/>
                <a:gd name="T11" fmla="*/ 3 h 23"/>
                <a:gd name="T12" fmla="*/ 2 w 17"/>
                <a:gd name="T13" fmla="*/ 5 h 23"/>
                <a:gd name="T14" fmla="*/ 1 w 17"/>
                <a:gd name="T15" fmla="*/ 5 h 23"/>
                <a:gd name="T16" fmla="*/ 1 w 17"/>
                <a:gd name="T17" fmla="*/ 6 h 23"/>
                <a:gd name="T18" fmla="*/ 0 w 17"/>
                <a:gd name="T19" fmla="*/ 7 h 23"/>
                <a:gd name="T20" fmla="*/ 0 w 17"/>
                <a:gd name="T21" fmla="*/ 8 h 23"/>
                <a:gd name="T22" fmla="*/ 0 w 17"/>
                <a:gd name="T23" fmla="*/ 9 h 23"/>
                <a:gd name="T24" fmla="*/ 0 w 17"/>
                <a:gd name="T25" fmla="*/ 10 h 23"/>
                <a:gd name="T26" fmla="*/ 0 w 17"/>
                <a:gd name="T27" fmla="*/ 11 h 23"/>
                <a:gd name="T28" fmla="*/ 0 w 17"/>
                <a:gd name="T29" fmla="*/ 12 h 23"/>
                <a:gd name="T30" fmla="*/ 0 w 17"/>
                <a:gd name="T31" fmla="*/ 13 h 23"/>
                <a:gd name="T32" fmla="*/ 0 w 17"/>
                <a:gd name="T33" fmla="*/ 15 h 23"/>
                <a:gd name="T34" fmla="*/ 0 w 17"/>
                <a:gd name="T35" fmla="*/ 16 h 23"/>
                <a:gd name="T36" fmla="*/ 1 w 17"/>
                <a:gd name="T37" fmla="*/ 17 h 23"/>
                <a:gd name="T38" fmla="*/ 2 w 17"/>
                <a:gd name="T39" fmla="*/ 18 h 23"/>
                <a:gd name="T40" fmla="*/ 2 w 17"/>
                <a:gd name="T41" fmla="*/ 19 h 23"/>
                <a:gd name="T42" fmla="*/ 3 w 17"/>
                <a:gd name="T43" fmla="*/ 20 h 23"/>
                <a:gd name="T44" fmla="*/ 4 w 17"/>
                <a:gd name="T45" fmla="*/ 20 h 23"/>
                <a:gd name="T46" fmla="*/ 5 w 17"/>
                <a:gd name="T47" fmla="*/ 21 h 23"/>
                <a:gd name="T48" fmla="*/ 6 w 17"/>
                <a:gd name="T49" fmla="*/ 22 h 23"/>
                <a:gd name="T50" fmla="*/ 8 w 17"/>
                <a:gd name="T51" fmla="*/ 22 h 23"/>
                <a:gd name="T52" fmla="*/ 9 w 17"/>
                <a:gd name="T53" fmla="*/ 22 h 23"/>
                <a:gd name="T54" fmla="*/ 11 w 17"/>
                <a:gd name="T55" fmla="*/ 22 h 23"/>
                <a:gd name="T56" fmla="*/ 12 w 17"/>
                <a:gd name="T57" fmla="*/ 22 h 23"/>
                <a:gd name="T58" fmla="*/ 14 w 17"/>
                <a:gd name="T59" fmla="*/ 22 h 23"/>
                <a:gd name="T60" fmla="*/ 16 w 17"/>
                <a:gd name="T61" fmla="*/ 22 h 23"/>
                <a:gd name="T62" fmla="*/ 8 w 17"/>
                <a:gd name="T6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 h="23">
                  <a:moveTo>
                    <a:pt x="8" y="0"/>
                  </a:moveTo>
                  <a:lnTo>
                    <a:pt x="6" y="0"/>
                  </a:lnTo>
                  <a:lnTo>
                    <a:pt x="5" y="1"/>
                  </a:lnTo>
                  <a:lnTo>
                    <a:pt x="4" y="1"/>
                  </a:lnTo>
                  <a:lnTo>
                    <a:pt x="3" y="2"/>
                  </a:lnTo>
                  <a:lnTo>
                    <a:pt x="2" y="3"/>
                  </a:lnTo>
                  <a:lnTo>
                    <a:pt x="2" y="5"/>
                  </a:lnTo>
                  <a:lnTo>
                    <a:pt x="1" y="5"/>
                  </a:lnTo>
                  <a:lnTo>
                    <a:pt x="1" y="6"/>
                  </a:lnTo>
                  <a:lnTo>
                    <a:pt x="0" y="7"/>
                  </a:lnTo>
                  <a:lnTo>
                    <a:pt x="0" y="8"/>
                  </a:lnTo>
                  <a:lnTo>
                    <a:pt x="0" y="9"/>
                  </a:lnTo>
                  <a:lnTo>
                    <a:pt x="0" y="10"/>
                  </a:lnTo>
                  <a:lnTo>
                    <a:pt x="0" y="11"/>
                  </a:lnTo>
                  <a:lnTo>
                    <a:pt x="0" y="12"/>
                  </a:lnTo>
                  <a:lnTo>
                    <a:pt x="0" y="13"/>
                  </a:lnTo>
                  <a:lnTo>
                    <a:pt x="0" y="15"/>
                  </a:lnTo>
                  <a:lnTo>
                    <a:pt x="0" y="16"/>
                  </a:lnTo>
                  <a:lnTo>
                    <a:pt x="1" y="17"/>
                  </a:lnTo>
                  <a:lnTo>
                    <a:pt x="2" y="18"/>
                  </a:lnTo>
                  <a:lnTo>
                    <a:pt x="2" y="19"/>
                  </a:lnTo>
                  <a:lnTo>
                    <a:pt x="3" y="20"/>
                  </a:lnTo>
                  <a:lnTo>
                    <a:pt x="4" y="20"/>
                  </a:lnTo>
                  <a:lnTo>
                    <a:pt x="5" y="21"/>
                  </a:lnTo>
                  <a:lnTo>
                    <a:pt x="6" y="22"/>
                  </a:lnTo>
                  <a:lnTo>
                    <a:pt x="8" y="22"/>
                  </a:lnTo>
                  <a:lnTo>
                    <a:pt x="9" y="22"/>
                  </a:lnTo>
                  <a:lnTo>
                    <a:pt x="11" y="22"/>
                  </a:lnTo>
                  <a:lnTo>
                    <a:pt x="12" y="22"/>
                  </a:lnTo>
                  <a:lnTo>
                    <a:pt x="14" y="22"/>
                  </a:lnTo>
                  <a:lnTo>
                    <a:pt x="16" y="22"/>
                  </a:lnTo>
                  <a:lnTo>
                    <a:pt x="8" y="0"/>
                  </a:lnTo>
                </a:path>
              </a:pathLst>
            </a:custGeom>
            <a:solidFill>
              <a:srgbClr val="B28C7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66" name="Freeform 168"/>
            <p:cNvSpPr>
              <a:spLocks/>
            </p:cNvSpPr>
            <p:nvPr/>
          </p:nvSpPr>
          <p:spPr bwMode="auto">
            <a:xfrm>
              <a:off x="4745" y="2666"/>
              <a:ext cx="17" cy="17"/>
            </a:xfrm>
            <a:custGeom>
              <a:avLst/>
              <a:gdLst>
                <a:gd name="T0" fmla="*/ 14 w 17"/>
                <a:gd name="T1" fmla="*/ 16 h 17"/>
                <a:gd name="T2" fmla="*/ 16 w 17"/>
                <a:gd name="T3" fmla="*/ 13 h 17"/>
                <a:gd name="T4" fmla="*/ 16 w 17"/>
                <a:gd name="T5" fmla="*/ 10 h 17"/>
                <a:gd name="T6" fmla="*/ 16 w 17"/>
                <a:gd name="T7" fmla="*/ 8 h 17"/>
                <a:gd name="T8" fmla="*/ 16 w 17"/>
                <a:gd name="T9" fmla="*/ 5 h 17"/>
                <a:gd name="T10" fmla="*/ 14 w 17"/>
                <a:gd name="T11" fmla="*/ 5 h 17"/>
                <a:gd name="T12" fmla="*/ 14 w 17"/>
                <a:gd name="T13" fmla="*/ 2 h 17"/>
                <a:gd name="T14" fmla="*/ 12 w 17"/>
                <a:gd name="T15" fmla="*/ 2 h 17"/>
                <a:gd name="T16" fmla="*/ 12 w 17"/>
                <a:gd name="T17" fmla="*/ 0 h 17"/>
                <a:gd name="T18" fmla="*/ 10 w 17"/>
                <a:gd name="T19" fmla="*/ 0 h 17"/>
                <a:gd name="T20" fmla="*/ 8 w 17"/>
                <a:gd name="T21" fmla="*/ 0 h 17"/>
                <a:gd name="T22" fmla="*/ 5 w 17"/>
                <a:gd name="T23" fmla="*/ 0 h 17"/>
                <a:gd name="T24" fmla="*/ 3 w 17"/>
                <a:gd name="T25" fmla="*/ 0 h 17"/>
                <a:gd name="T26" fmla="*/ 1 w 17"/>
                <a:gd name="T27" fmla="*/ 2 h 17"/>
                <a:gd name="T28" fmla="*/ 1 w 17"/>
                <a:gd name="T29" fmla="*/ 5 h 17"/>
                <a:gd name="T30" fmla="*/ 0 w 17"/>
                <a:gd name="T31" fmla="*/ 5 h 17"/>
                <a:gd name="T32" fmla="*/ 14 w 17"/>
                <a:gd name="T33"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14" y="16"/>
                  </a:moveTo>
                  <a:lnTo>
                    <a:pt x="16" y="13"/>
                  </a:lnTo>
                  <a:lnTo>
                    <a:pt x="16" y="10"/>
                  </a:lnTo>
                  <a:lnTo>
                    <a:pt x="16" y="8"/>
                  </a:lnTo>
                  <a:lnTo>
                    <a:pt x="16" y="5"/>
                  </a:lnTo>
                  <a:lnTo>
                    <a:pt x="14" y="5"/>
                  </a:lnTo>
                  <a:lnTo>
                    <a:pt x="14" y="2"/>
                  </a:lnTo>
                  <a:lnTo>
                    <a:pt x="12" y="2"/>
                  </a:lnTo>
                  <a:lnTo>
                    <a:pt x="12" y="0"/>
                  </a:lnTo>
                  <a:lnTo>
                    <a:pt x="10" y="0"/>
                  </a:lnTo>
                  <a:lnTo>
                    <a:pt x="8" y="0"/>
                  </a:lnTo>
                  <a:lnTo>
                    <a:pt x="5" y="0"/>
                  </a:lnTo>
                  <a:lnTo>
                    <a:pt x="3" y="0"/>
                  </a:lnTo>
                  <a:lnTo>
                    <a:pt x="1" y="2"/>
                  </a:lnTo>
                  <a:lnTo>
                    <a:pt x="1" y="5"/>
                  </a:lnTo>
                  <a:lnTo>
                    <a:pt x="0" y="5"/>
                  </a:lnTo>
                  <a:lnTo>
                    <a:pt x="14" y="16"/>
                  </a:lnTo>
                </a:path>
              </a:pathLst>
            </a:custGeom>
            <a:solidFill>
              <a:srgbClr val="653F2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67" name="Freeform 169"/>
            <p:cNvSpPr>
              <a:spLocks/>
            </p:cNvSpPr>
            <p:nvPr/>
          </p:nvSpPr>
          <p:spPr bwMode="auto">
            <a:xfrm>
              <a:off x="4476" y="2668"/>
              <a:ext cx="278" cy="74"/>
            </a:xfrm>
            <a:custGeom>
              <a:avLst/>
              <a:gdLst>
                <a:gd name="T0" fmla="*/ 17 w 278"/>
                <a:gd name="T1" fmla="*/ 73 h 74"/>
                <a:gd name="T2" fmla="*/ 50 w 278"/>
                <a:gd name="T3" fmla="*/ 72 h 74"/>
                <a:gd name="T4" fmla="*/ 80 w 278"/>
                <a:gd name="T5" fmla="*/ 70 h 74"/>
                <a:gd name="T6" fmla="*/ 108 w 278"/>
                <a:gd name="T7" fmla="*/ 67 h 74"/>
                <a:gd name="T8" fmla="*/ 134 w 278"/>
                <a:gd name="T9" fmla="*/ 64 h 74"/>
                <a:gd name="T10" fmla="*/ 157 w 278"/>
                <a:gd name="T11" fmla="*/ 60 h 74"/>
                <a:gd name="T12" fmla="*/ 177 w 278"/>
                <a:gd name="T13" fmla="*/ 56 h 74"/>
                <a:gd name="T14" fmla="*/ 196 w 278"/>
                <a:gd name="T15" fmla="*/ 50 h 74"/>
                <a:gd name="T16" fmla="*/ 213 w 278"/>
                <a:gd name="T17" fmla="*/ 45 h 74"/>
                <a:gd name="T18" fmla="*/ 228 w 278"/>
                <a:gd name="T19" fmla="*/ 39 h 74"/>
                <a:gd name="T20" fmla="*/ 240 w 278"/>
                <a:gd name="T21" fmla="*/ 34 h 74"/>
                <a:gd name="T22" fmla="*/ 250 w 278"/>
                <a:gd name="T23" fmla="*/ 28 h 74"/>
                <a:gd name="T24" fmla="*/ 259 w 278"/>
                <a:gd name="T25" fmla="*/ 22 h 74"/>
                <a:gd name="T26" fmla="*/ 267 w 278"/>
                <a:gd name="T27" fmla="*/ 17 h 74"/>
                <a:gd name="T28" fmla="*/ 272 w 278"/>
                <a:gd name="T29" fmla="*/ 11 h 74"/>
                <a:gd name="T30" fmla="*/ 276 w 278"/>
                <a:gd name="T31" fmla="*/ 7 h 74"/>
                <a:gd name="T32" fmla="*/ 269 w 278"/>
                <a:gd name="T33" fmla="*/ 0 h 74"/>
                <a:gd name="T34" fmla="*/ 267 w 278"/>
                <a:gd name="T35" fmla="*/ 3 h 74"/>
                <a:gd name="T36" fmla="*/ 263 w 278"/>
                <a:gd name="T37" fmla="*/ 8 h 74"/>
                <a:gd name="T38" fmla="*/ 258 w 278"/>
                <a:gd name="T39" fmla="*/ 12 h 74"/>
                <a:gd name="T40" fmla="*/ 250 w 278"/>
                <a:gd name="T41" fmla="*/ 18 h 74"/>
                <a:gd name="T42" fmla="*/ 241 w 278"/>
                <a:gd name="T43" fmla="*/ 23 h 74"/>
                <a:gd name="T44" fmla="*/ 230 w 278"/>
                <a:gd name="T45" fmla="*/ 29 h 74"/>
                <a:gd name="T46" fmla="*/ 216 w 278"/>
                <a:gd name="T47" fmla="*/ 34 h 74"/>
                <a:gd name="T48" fmla="*/ 202 w 278"/>
                <a:gd name="T49" fmla="*/ 39 h 74"/>
                <a:gd name="T50" fmla="*/ 185 w 278"/>
                <a:gd name="T51" fmla="*/ 45 h 74"/>
                <a:gd name="T52" fmla="*/ 165 w 278"/>
                <a:gd name="T53" fmla="*/ 49 h 74"/>
                <a:gd name="T54" fmla="*/ 144 w 278"/>
                <a:gd name="T55" fmla="*/ 53 h 74"/>
                <a:gd name="T56" fmla="*/ 120 w 278"/>
                <a:gd name="T57" fmla="*/ 57 h 74"/>
                <a:gd name="T58" fmla="*/ 93 w 278"/>
                <a:gd name="T59" fmla="*/ 60 h 74"/>
                <a:gd name="T60" fmla="*/ 66 w 278"/>
                <a:gd name="T61" fmla="*/ 63 h 74"/>
                <a:gd name="T62" fmla="*/ 33 w 278"/>
                <a:gd name="T63" fmla="*/ 64 h 74"/>
                <a:gd name="T64" fmla="*/ 0 w 278"/>
                <a:gd name="T65" fmla="*/ 6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8" h="74">
                  <a:moveTo>
                    <a:pt x="0" y="73"/>
                  </a:moveTo>
                  <a:lnTo>
                    <a:pt x="17" y="73"/>
                  </a:lnTo>
                  <a:lnTo>
                    <a:pt x="34" y="73"/>
                  </a:lnTo>
                  <a:lnTo>
                    <a:pt x="50" y="72"/>
                  </a:lnTo>
                  <a:lnTo>
                    <a:pt x="66" y="72"/>
                  </a:lnTo>
                  <a:lnTo>
                    <a:pt x="80" y="70"/>
                  </a:lnTo>
                  <a:lnTo>
                    <a:pt x="95" y="69"/>
                  </a:lnTo>
                  <a:lnTo>
                    <a:pt x="108" y="67"/>
                  </a:lnTo>
                  <a:lnTo>
                    <a:pt x="121" y="66"/>
                  </a:lnTo>
                  <a:lnTo>
                    <a:pt x="134" y="64"/>
                  </a:lnTo>
                  <a:lnTo>
                    <a:pt x="146" y="62"/>
                  </a:lnTo>
                  <a:lnTo>
                    <a:pt x="157" y="60"/>
                  </a:lnTo>
                  <a:lnTo>
                    <a:pt x="167" y="58"/>
                  </a:lnTo>
                  <a:lnTo>
                    <a:pt x="177" y="56"/>
                  </a:lnTo>
                  <a:lnTo>
                    <a:pt x="187" y="53"/>
                  </a:lnTo>
                  <a:lnTo>
                    <a:pt x="196" y="50"/>
                  </a:lnTo>
                  <a:lnTo>
                    <a:pt x="204" y="48"/>
                  </a:lnTo>
                  <a:lnTo>
                    <a:pt x="213" y="45"/>
                  </a:lnTo>
                  <a:lnTo>
                    <a:pt x="220" y="42"/>
                  </a:lnTo>
                  <a:lnTo>
                    <a:pt x="228" y="39"/>
                  </a:lnTo>
                  <a:lnTo>
                    <a:pt x="233" y="37"/>
                  </a:lnTo>
                  <a:lnTo>
                    <a:pt x="240" y="34"/>
                  </a:lnTo>
                  <a:lnTo>
                    <a:pt x="246" y="31"/>
                  </a:lnTo>
                  <a:lnTo>
                    <a:pt x="250" y="28"/>
                  </a:lnTo>
                  <a:lnTo>
                    <a:pt x="255" y="26"/>
                  </a:lnTo>
                  <a:lnTo>
                    <a:pt x="259" y="22"/>
                  </a:lnTo>
                  <a:lnTo>
                    <a:pt x="263" y="20"/>
                  </a:lnTo>
                  <a:lnTo>
                    <a:pt x="267" y="17"/>
                  </a:lnTo>
                  <a:lnTo>
                    <a:pt x="269" y="14"/>
                  </a:lnTo>
                  <a:lnTo>
                    <a:pt x="272" y="11"/>
                  </a:lnTo>
                  <a:lnTo>
                    <a:pt x="275" y="9"/>
                  </a:lnTo>
                  <a:lnTo>
                    <a:pt x="276" y="7"/>
                  </a:lnTo>
                  <a:lnTo>
                    <a:pt x="277" y="4"/>
                  </a:lnTo>
                  <a:lnTo>
                    <a:pt x="269" y="0"/>
                  </a:lnTo>
                  <a:lnTo>
                    <a:pt x="268" y="1"/>
                  </a:lnTo>
                  <a:lnTo>
                    <a:pt x="267" y="3"/>
                  </a:lnTo>
                  <a:lnTo>
                    <a:pt x="266" y="5"/>
                  </a:lnTo>
                  <a:lnTo>
                    <a:pt x="263" y="8"/>
                  </a:lnTo>
                  <a:lnTo>
                    <a:pt x="260" y="10"/>
                  </a:lnTo>
                  <a:lnTo>
                    <a:pt x="258" y="12"/>
                  </a:lnTo>
                  <a:lnTo>
                    <a:pt x="255" y="16"/>
                  </a:lnTo>
                  <a:lnTo>
                    <a:pt x="250" y="18"/>
                  </a:lnTo>
                  <a:lnTo>
                    <a:pt x="246" y="20"/>
                  </a:lnTo>
                  <a:lnTo>
                    <a:pt x="241" y="23"/>
                  </a:lnTo>
                  <a:lnTo>
                    <a:pt x="236" y="26"/>
                  </a:lnTo>
                  <a:lnTo>
                    <a:pt x="230" y="29"/>
                  </a:lnTo>
                  <a:lnTo>
                    <a:pt x="223" y="31"/>
                  </a:lnTo>
                  <a:lnTo>
                    <a:pt x="216" y="34"/>
                  </a:lnTo>
                  <a:lnTo>
                    <a:pt x="210" y="37"/>
                  </a:lnTo>
                  <a:lnTo>
                    <a:pt x="202" y="39"/>
                  </a:lnTo>
                  <a:lnTo>
                    <a:pt x="194" y="41"/>
                  </a:lnTo>
                  <a:lnTo>
                    <a:pt x="185" y="45"/>
                  </a:lnTo>
                  <a:lnTo>
                    <a:pt x="175" y="47"/>
                  </a:lnTo>
                  <a:lnTo>
                    <a:pt x="165" y="49"/>
                  </a:lnTo>
                  <a:lnTo>
                    <a:pt x="155" y="51"/>
                  </a:lnTo>
                  <a:lnTo>
                    <a:pt x="144" y="53"/>
                  </a:lnTo>
                  <a:lnTo>
                    <a:pt x="133" y="55"/>
                  </a:lnTo>
                  <a:lnTo>
                    <a:pt x="120" y="57"/>
                  </a:lnTo>
                  <a:lnTo>
                    <a:pt x="107" y="58"/>
                  </a:lnTo>
                  <a:lnTo>
                    <a:pt x="93" y="60"/>
                  </a:lnTo>
                  <a:lnTo>
                    <a:pt x="80" y="62"/>
                  </a:lnTo>
                  <a:lnTo>
                    <a:pt x="66" y="63"/>
                  </a:lnTo>
                  <a:lnTo>
                    <a:pt x="50" y="63"/>
                  </a:lnTo>
                  <a:lnTo>
                    <a:pt x="33" y="64"/>
                  </a:lnTo>
                  <a:lnTo>
                    <a:pt x="16" y="64"/>
                  </a:lnTo>
                  <a:lnTo>
                    <a:pt x="0" y="64"/>
                  </a:lnTo>
                  <a:lnTo>
                    <a:pt x="0" y="73"/>
                  </a:lnTo>
                </a:path>
              </a:pathLst>
            </a:custGeom>
            <a:solidFill>
              <a:srgbClr val="653F2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68" name="Freeform 170"/>
            <p:cNvSpPr>
              <a:spLocks/>
            </p:cNvSpPr>
            <p:nvPr/>
          </p:nvSpPr>
          <p:spPr bwMode="auto">
            <a:xfrm>
              <a:off x="4223" y="2669"/>
              <a:ext cx="254" cy="73"/>
            </a:xfrm>
            <a:custGeom>
              <a:avLst/>
              <a:gdLst>
                <a:gd name="T0" fmla="*/ 3 w 254"/>
                <a:gd name="T1" fmla="*/ 11 h 73"/>
                <a:gd name="T2" fmla="*/ 12 w 254"/>
                <a:gd name="T3" fmla="*/ 20 h 73"/>
                <a:gd name="T4" fmla="*/ 23 w 254"/>
                <a:gd name="T5" fmla="*/ 28 h 73"/>
                <a:gd name="T6" fmla="*/ 34 w 254"/>
                <a:gd name="T7" fmla="*/ 36 h 73"/>
                <a:gd name="T8" fmla="*/ 48 w 254"/>
                <a:gd name="T9" fmla="*/ 41 h 73"/>
                <a:gd name="T10" fmla="*/ 62 w 254"/>
                <a:gd name="T11" fmla="*/ 48 h 73"/>
                <a:gd name="T12" fmla="*/ 78 w 254"/>
                <a:gd name="T13" fmla="*/ 53 h 73"/>
                <a:gd name="T14" fmla="*/ 95 w 254"/>
                <a:gd name="T15" fmla="*/ 57 h 73"/>
                <a:gd name="T16" fmla="*/ 112 w 254"/>
                <a:gd name="T17" fmla="*/ 61 h 73"/>
                <a:gd name="T18" fmla="*/ 130 w 254"/>
                <a:gd name="T19" fmla="*/ 64 h 73"/>
                <a:gd name="T20" fmla="*/ 147 w 254"/>
                <a:gd name="T21" fmla="*/ 66 h 73"/>
                <a:gd name="T22" fmla="*/ 166 w 254"/>
                <a:gd name="T23" fmla="*/ 68 h 73"/>
                <a:gd name="T24" fmla="*/ 185 w 254"/>
                <a:gd name="T25" fmla="*/ 69 h 73"/>
                <a:gd name="T26" fmla="*/ 204 w 254"/>
                <a:gd name="T27" fmla="*/ 71 h 73"/>
                <a:gd name="T28" fmla="*/ 223 w 254"/>
                <a:gd name="T29" fmla="*/ 72 h 73"/>
                <a:gd name="T30" fmla="*/ 242 w 254"/>
                <a:gd name="T31" fmla="*/ 72 h 73"/>
                <a:gd name="T32" fmla="*/ 253 w 254"/>
                <a:gd name="T33" fmla="*/ 63 h 73"/>
                <a:gd name="T34" fmla="*/ 234 w 254"/>
                <a:gd name="T35" fmla="*/ 63 h 73"/>
                <a:gd name="T36" fmla="*/ 215 w 254"/>
                <a:gd name="T37" fmla="*/ 63 h 73"/>
                <a:gd name="T38" fmla="*/ 196 w 254"/>
                <a:gd name="T39" fmla="*/ 62 h 73"/>
                <a:gd name="T40" fmla="*/ 177 w 254"/>
                <a:gd name="T41" fmla="*/ 61 h 73"/>
                <a:gd name="T42" fmla="*/ 158 w 254"/>
                <a:gd name="T43" fmla="*/ 58 h 73"/>
                <a:gd name="T44" fmla="*/ 140 w 254"/>
                <a:gd name="T45" fmla="*/ 56 h 73"/>
                <a:gd name="T46" fmla="*/ 122 w 254"/>
                <a:gd name="T47" fmla="*/ 54 h 73"/>
                <a:gd name="T48" fmla="*/ 105 w 254"/>
                <a:gd name="T49" fmla="*/ 50 h 73"/>
                <a:gd name="T50" fmla="*/ 88 w 254"/>
                <a:gd name="T51" fmla="*/ 46 h 73"/>
                <a:gd name="T52" fmla="*/ 73 w 254"/>
                <a:gd name="T53" fmla="*/ 41 h 73"/>
                <a:gd name="T54" fmla="*/ 59 w 254"/>
                <a:gd name="T55" fmla="*/ 37 h 73"/>
                <a:gd name="T56" fmla="*/ 46 w 254"/>
                <a:gd name="T57" fmla="*/ 30 h 73"/>
                <a:gd name="T58" fmla="*/ 33 w 254"/>
                <a:gd name="T59" fmla="*/ 25 h 73"/>
                <a:gd name="T60" fmla="*/ 23 w 254"/>
                <a:gd name="T61" fmla="*/ 17 h 73"/>
                <a:gd name="T62" fmla="*/ 14 w 254"/>
                <a:gd name="T63" fmla="*/ 9 h 73"/>
                <a:gd name="T64" fmla="*/ 7 w 254"/>
                <a:gd name="T6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4" h="73">
                  <a:moveTo>
                    <a:pt x="0" y="6"/>
                  </a:moveTo>
                  <a:lnTo>
                    <a:pt x="3" y="11"/>
                  </a:lnTo>
                  <a:lnTo>
                    <a:pt x="8" y="16"/>
                  </a:lnTo>
                  <a:lnTo>
                    <a:pt x="12" y="20"/>
                  </a:lnTo>
                  <a:lnTo>
                    <a:pt x="18" y="25"/>
                  </a:lnTo>
                  <a:lnTo>
                    <a:pt x="23" y="28"/>
                  </a:lnTo>
                  <a:lnTo>
                    <a:pt x="29" y="33"/>
                  </a:lnTo>
                  <a:lnTo>
                    <a:pt x="34" y="36"/>
                  </a:lnTo>
                  <a:lnTo>
                    <a:pt x="41" y="39"/>
                  </a:lnTo>
                  <a:lnTo>
                    <a:pt x="48" y="41"/>
                  </a:lnTo>
                  <a:lnTo>
                    <a:pt x="56" y="45"/>
                  </a:lnTo>
                  <a:lnTo>
                    <a:pt x="62" y="48"/>
                  </a:lnTo>
                  <a:lnTo>
                    <a:pt x="70" y="50"/>
                  </a:lnTo>
                  <a:lnTo>
                    <a:pt x="78" y="53"/>
                  </a:lnTo>
                  <a:lnTo>
                    <a:pt x="86" y="55"/>
                  </a:lnTo>
                  <a:lnTo>
                    <a:pt x="95" y="57"/>
                  </a:lnTo>
                  <a:lnTo>
                    <a:pt x="103" y="59"/>
                  </a:lnTo>
                  <a:lnTo>
                    <a:pt x="112" y="61"/>
                  </a:lnTo>
                  <a:lnTo>
                    <a:pt x="121" y="63"/>
                  </a:lnTo>
                  <a:lnTo>
                    <a:pt x="130" y="64"/>
                  </a:lnTo>
                  <a:lnTo>
                    <a:pt x="138" y="65"/>
                  </a:lnTo>
                  <a:lnTo>
                    <a:pt x="147" y="66"/>
                  </a:lnTo>
                  <a:lnTo>
                    <a:pt x="156" y="67"/>
                  </a:lnTo>
                  <a:lnTo>
                    <a:pt x="166" y="68"/>
                  </a:lnTo>
                  <a:lnTo>
                    <a:pt x="175" y="69"/>
                  </a:lnTo>
                  <a:lnTo>
                    <a:pt x="185" y="69"/>
                  </a:lnTo>
                  <a:lnTo>
                    <a:pt x="194" y="71"/>
                  </a:lnTo>
                  <a:lnTo>
                    <a:pt x="204" y="71"/>
                  </a:lnTo>
                  <a:lnTo>
                    <a:pt x="215" y="72"/>
                  </a:lnTo>
                  <a:lnTo>
                    <a:pt x="223" y="72"/>
                  </a:lnTo>
                  <a:lnTo>
                    <a:pt x="234" y="72"/>
                  </a:lnTo>
                  <a:lnTo>
                    <a:pt x="242" y="72"/>
                  </a:lnTo>
                  <a:lnTo>
                    <a:pt x="253" y="72"/>
                  </a:lnTo>
                  <a:lnTo>
                    <a:pt x="253" y="63"/>
                  </a:lnTo>
                  <a:lnTo>
                    <a:pt x="242" y="63"/>
                  </a:lnTo>
                  <a:lnTo>
                    <a:pt x="234" y="63"/>
                  </a:lnTo>
                  <a:lnTo>
                    <a:pt x="223" y="63"/>
                  </a:lnTo>
                  <a:lnTo>
                    <a:pt x="215" y="63"/>
                  </a:lnTo>
                  <a:lnTo>
                    <a:pt x="204" y="62"/>
                  </a:lnTo>
                  <a:lnTo>
                    <a:pt x="196" y="62"/>
                  </a:lnTo>
                  <a:lnTo>
                    <a:pt x="185" y="61"/>
                  </a:lnTo>
                  <a:lnTo>
                    <a:pt x="177" y="61"/>
                  </a:lnTo>
                  <a:lnTo>
                    <a:pt x="168" y="59"/>
                  </a:lnTo>
                  <a:lnTo>
                    <a:pt x="158" y="58"/>
                  </a:lnTo>
                  <a:lnTo>
                    <a:pt x="149" y="57"/>
                  </a:lnTo>
                  <a:lnTo>
                    <a:pt x="140" y="56"/>
                  </a:lnTo>
                  <a:lnTo>
                    <a:pt x="131" y="55"/>
                  </a:lnTo>
                  <a:lnTo>
                    <a:pt x="122" y="54"/>
                  </a:lnTo>
                  <a:lnTo>
                    <a:pt x="113" y="52"/>
                  </a:lnTo>
                  <a:lnTo>
                    <a:pt x="105" y="50"/>
                  </a:lnTo>
                  <a:lnTo>
                    <a:pt x="96" y="48"/>
                  </a:lnTo>
                  <a:lnTo>
                    <a:pt x="88" y="46"/>
                  </a:lnTo>
                  <a:lnTo>
                    <a:pt x="80" y="44"/>
                  </a:lnTo>
                  <a:lnTo>
                    <a:pt x="73" y="41"/>
                  </a:lnTo>
                  <a:lnTo>
                    <a:pt x="66" y="39"/>
                  </a:lnTo>
                  <a:lnTo>
                    <a:pt x="59" y="37"/>
                  </a:lnTo>
                  <a:lnTo>
                    <a:pt x="52" y="34"/>
                  </a:lnTo>
                  <a:lnTo>
                    <a:pt x="46" y="30"/>
                  </a:lnTo>
                  <a:lnTo>
                    <a:pt x="39" y="28"/>
                  </a:lnTo>
                  <a:lnTo>
                    <a:pt x="33" y="25"/>
                  </a:lnTo>
                  <a:lnTo>
                    <a:pt x="28" y="20"/>
                  </a:lnTo>
                  <a:lnTo>
                    <a:pt x="23" y="17"/>
                  </a:lnTo>
                  <a:lnTo>
                    <a:pt x="19" y="13"/>
                  </a:lnTo>
                  <a:lnTo>
                    <a:pt x="14" y="9"/>
                  </a:lnTo>
                  <a:lnTo>
                    <a:pt x="10" y="4"/>
                  </a:lnTo>
                  <a:lnTo>
                    <a:pt x="7" y="0"/>
                  </a:lnTo>
                  <a:lnTo>
                    <a:pt x="0" y="6"/>
                  </a:lnTo>
                </a:path>
              </a:pathLst>
            </a:custGeom>
            <a:solidFill>
              <a:srgbClr val="653F2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69" name="Freeform 171"/>
            <p:cNvSpPr>
              <a:spLocks/>
            </p:cNvSpPr>
            <p:nvPr/>
          </p:nvSpPr>
          <p:spPr bwMode="auto">
            <a:xfrm>
              <a:off x="4222" y="2668"/>
              <a:ext cx="17" cy="17"/>
            </a:xfrm>
            <a:custGeom>
              <a:avLst/>
              <a:gdLst>
                <a:gd name="T0" fmla="*/ 16 w 17"/>
                <a:gd name="T1" fmla="*/ 2 h 17"/>
                <a:gd name="T2" fmla="*/ 12 w 17"/>
                <a:gd name="T3" fmla="*/ 0 h 17"/>
                <a:gd name="T4" fmla="*/ 10 w 17"/>
                <a:gd name="T5" fmla="*/ 0 h 17"/>
                <a:gd name="T6" fmla="*/ 8 w 17"/>
                <a:gd name="T7" fmla="*/ 0 h 17"/>
                <a:gd name="T8" fmla="*/ 6 w 17"/>
                <a:gd name="T9" fmla="*/ 0 h 17"/>
                <a:gd name="T10" fmla="*/ 4 w 17"/>
                <a:gd name="T11" fmla="*/ 0 h 17"/>
                <a:gd name="T12" fmla="*/ 4 w 17"/>
                <a:gd name="T13" fmla="*/ 2 h 17"/>
                <a:gd name="T14" fmla="*/ 2 w 17"/>
                <a:gd name="T15" fmla="*/ 2 h 17"/>
                <a:gd name="T16" fmla="*/ 2 w 17"/>
                <a:gd name="T17" fmla="*/ 4 h 17"/>
                <a:gd name="T18" fmla="*/ 0 w 17"/>
                <a:gd name="T19" fmla="*/ 4 h 17"/>
                <a:gd name="T20" fmla="*/ 0 w 17"/>
                <a:gd name="T21" fmla="*/ 6 h 17"/>
                <a:gd name="T22" fmla="*/ 0 w 17"/>
                <a:gd name="T23" fmla="*/ 9 h 17"/>
                <a:gd name="T24" fmla="*/ 0 w 17"/>
                <a:gd name="T25" fmla="*/ 11 h 17"/>
                <a:gd name="T26" fmla="*/ 2 w 17"/>
                <a:gd name="T27" fmla="*/ 16 h 17"/>
                <a:gd name="T28" fmla="*/ 16 w 17"/>
                <a:gd name="T29"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7">
                  <a:moveTo>
                    <a:pt x="16" y="2"/>
                  </a:moveTo>
                  <a:lnTo>
                    <a:pt x="12" y="0"/>
                  </a:lnTo>
                  <a:lnTo>
                    <a:pt x="10" y="0"/>
                  </a:lnTo>
                  <a:lnTo>
                    <a:pt x="8" y="0"/>
                  </a:lnTo>
                  <a:lnTo>
                    <a:pt x="6" y="0"/>
                  </a:lnTo>
                  <a:lnTo>
                    <a:pt x="4" y="0"/>
                  </a:lnTo>
                  <a:lnTo>
                    <a:pt x="4" y="2"/>
                  </a:lnTo>
                  <a:lnTo>
                    <a:pt x="2" y="2"/>
                  </a:lnTo>
                  <a:lnTo>
                    <a:pt x="2" y="4"/>
                  </a:lnTo>
                  <a:lnTo>
                    <a:pt x="0" y="4"/>
                  </a:lnTo>
                  <a:lnTo>
                    <a:pt x="0" y="6"/>
                  </a:lnTo>
                  <a:lnTo>
                    <a:pt x="0" y="9"/>
                  </a:lnTo>
                  <a:lnTo>
                    <a:pt x="0" y="11"/>
                  </a:lnTo>
                  <a:lnTo>
                    <a:pt x="2" y="16"/>
                  </a:lnTo>
                  <a:lnTo>
                    <a:pt x="16" y="2"/>
                  </a:lnTo>
                </a:path>
              </a:pathLst>
            </a:custGeom>
            <a:solidFill>
              <a:srgbClr val="653F2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70" name="Freeform 172"/>
            <p:cNvSpPr>
              <a:spLocks/>
            </p:cNvSpPr>
            <p:nvPr/>
          </p:nvSpPr>
          <p:spPr bwMode="auto">
            <a:xfrm>
              <a:off x="4223" y="2665"/>
              <a:ext cx="17" cy="17"/>
            </a:xfrm>
            <a:custGeom>
              <a:avLst/>
              <a:gdLst>
                <a:gd name="T0" fmla="*/ 16 w 17"/>
                <a:gd name="T1" fmla="*/ 4 h 17"/>
                <a:gd name="T2" fmla="*/ 14 w 17"/>
                <a:gd name="T3" fmla="*/ 2 h 17"/>
                <a:gd name="T4" fmla="*/ 10 w 17"/>
                <a:gd name="T5" fmla="*/ 2 h 17"/>
                <a:gd name="T6" fmla="*/ 10 w 17"/>
                <a:gd name="T7" fmla="*/ 0 h 17"/>
                <a:gd name="T8" fmla="*/ 8 w 17"/>
                <a:gd name="T9" fmla="*/ 0 h 17"/>
                <a:gd name="T10" fmla="*/ 6 w 17"/>
                <a:gd name="T11" fmla="*/ 0 h 17"/>
                <a:gd name="T12" fmla="*/ 6 w 17"/>
                <a:gd name="T13" fmla="*/ 2 h 17"/>
                <a:gd name="T14" fmla="*/ 4 w 17"/>
                <a:gd name="T15" fmla="*/ 2 h 17"/>
                <a:gd name="T16" fmla="*/ 2 w 17"/>
                <a:gd name="T17" fmla="*/ 2 h 17"/>
                <a:gd name="T18" fmla="*/ 2 w 17"/>
                <a:gd name="T19" fmla="*/ 4 h 17"/>
                <a:gd name="T20" fmla="*/ 0 w 17"/>
                <a:gd name="T21" fmla="*/ 4 h 17"/>
                <a:gd name="T22" fmla="*/ 0 w 17"/>
                <a:gd name="T23" fmla="*/ 6 h 17"/>
                <a:gd name="T24" fmla="*/ 0 w 17"/>
                <a:gd name="T25" fmla="*/ 9 h 17"/>
                <a:gd name="T26" fmla="*/ 0 w 17"/>
                <a:gd name="T27" fmla="*/ 11 h 17"/>
                <a:gd name="T28" fmla="*/ 0 w 17"/>
                <a:gd name="T29" fmla="*/ 13 h 17"/>
                <a:gd name="T30" fmla="*/ 2 w 17"/>
                <a:gd name="T31" fmla="*/ 16 h 17"/>
                <a:gd name="T32" fmla="*/ 16 w 17"/>
                <a:gd name="T33"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16" y="4"/>
                  </a:moveTo>
                  <a:lnTo>
                    <a:pt x="14" y="2"/>
                  </a:lnTo>
                  <a:lnTo>
                    <a:pt x="10" y="2"/>
                  </a:lnTo>
                  <a:lnTo>
                    <a:pt x="10" y="0"/>
                  </a:lnTo>
                  <a:lnTo>
                    <a:pt x="8" y="0"/>
                  </a:lnTo>
                  <a:lnTo>
                    <a:pt x="6" y="0"/>
                  </a:lnTo>
                  <a:lnTo>
                    <a:pt x="6" y="2"/>
                  </a:lnTo>
                  <a:lnTo>
                    <a:pt x="4" y="2"/>
                  </a:lnTo>
                  <a:lnTo>
                    <a:pt x="2" y="2"/>
                  </a:lnTo>
                  <a:lnTo>
                    <a:pt x="2" y="4"/>
                  </a:lnTo>
                  <a:lnTo>
                    <a:pt x="0" y="4"/>
                  </a:lnTo>
                  <a:lnTo>
                    <a:pt x="0" y="6"/>
                  </a:lnTo>
                  <a:lnTo>
                    <a:pt x="0" y="9"/>
                  </a:lnTo>
                  <a:lnTo>
                    <a:pt x="0" y="11"/>
                  </a:lnTo>
                  <a:lnTo>
                    <a:pt x="0" y="13"/>
                  </a:lnTo>
                  <a:lnTo>
                    <a:pt x="2" y="16"/>
                  </a:lnTo>
                  <a:lnTo>
                    <a:pt x="16" y="4"/>
                  </a:lnTo>
                </a:path>
              </a:pathLst>
            </a:custGeom>
            <a:solidFill>
              <a:srgbClr val="6D472E"/>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71" name="Freeform 173"/>
            <p:cNvSpPr>
              <a:spLocks/>
            </p:cNvSpPr>
            <p:nvPr/>
          </p:nvSpPr>
          <p:spPr bwMode="auto">
            <a:xfrm>
              <a:off x="4224" y="2667"/>
              <a:ext cx="253" cy="72"/>
            </a:xfrm>
            <a:custGeom>
              <a:avLst/>
              <a:gdLst>
                <a:gd name="T0" fmla="*/ 243 w 253"/>
                <a:gd name="T1" fmla="*/ 63 h 72"/>
                <a:gd name="T2" fmla="*/ 224 w 253"/>
                <a:gd name="T3" fmla="*/ 63 h 72"/>
                <a:gd name="T4" fmla="*/ 205 w 253"/>
                <a:gd name="T5" fmla="*/ 61 h 72"/>
                <a:gd name="T6" fmla="*/ 186 w 253"/>
                <a:gd name="T7" fmla="*/ 60 h 72"/>
                <a:gd name="T8" fmla="*/ 167 w 253"/>
                <a:gd name="T9" fmla="*/ 58 h 72"/>
                <a:gd name="T10" fmla="*/ 149 w 253"/>
                <a:gd name="T11" fmla="*/ 56 h 72"/>
                <a:gd name="T12" fmla="*/ 130 w 253"/>
                <a:gd name="T13" fmla="*/ 54 h 72"/>
                <a:gd name="T14" fmla="*/ 113 w 253"/>
                <a:gd name="T15" fmla="*/ 50 h 72"/>
                <a:gd name="T16" fmla="*/ 96 w 253"/>
                <a:gd name="T17" fmla="*/ 47 h 72"/>
                <a:gd name="T18" fmla="*/ 80 w 253"/>
                <a:gd name="T19" fmla="*/ 42 h 72"/>
                <a:gd name="T20" fmla="*/ 65 w 253"/>
                <a:gd name="T21" fmla="*/ 38 h 72"/>
                <a:gd name="T22" fmla="*/ 51 w 253"/>
                <a:gd name="T23" fmla="*/ 32 h 72"/>
                <a:gd name="T24" fmla="*/ 39 w 253"/>
                <a:gd name="T25" fmla="*/ 27 h 72"/>
                <a:gd name="T26" fmla="*/ 28 w 253"/>
                <a:gd name="T27" fmla="*/ 20 h 72"/>
                <a:gd name="T28" fmla="*/ 18 w 253"/>
                <a:gd name="T29" fmla="*/ 12 h 72"/>
                <a:gd name="T30" fmla="*/ 10 w 253"/>
                <a:gd name="T31" fmla="*/ 4 h 72"/>
                <a:gd name="T32" fmla="*/ 0 w 253"/>
                <a:gd name="T33" fmla="*/ 5 h 72"/>
                <a:gd name="T34" fmla="*/ 8 w 253"/>
                <a:gd name="T35" fmla="*/ 14 h 72"/>
                <a:gd name="T36" fmla="*/ 18 w 253"/>
                <a:gd name="T37" fmla="*/ 23 h 72"/>
                <a:gd name="T38" fmla="*/ 29 w 253"/>
                <a:gd name="T39" fmla="*/ 31 h 72"/>
                <a:gd name="T40" fmla="*/ 41 w 253"/>
                <a:gd name="T41" fmla="*/ 38 h 72"/>
                <a:gd name="T42" fmla="*/ 55 w 253"/>
                <a:gd name="T43" fmla="*/ 43 h 72"/>
                <a:gd name="T44" fmla="*/ 69 w 253"/>
                <a:gd name="T45" fmla="*/ 49 h 72"/>
                <a:gd name="T46" fmla="*/ 86 w 253"/>
                <a:gd name="T47" fmla="*/ 54 h 72"/>
                <a:gd name="T48" fmla="*/ 103 w 253"/>
                <a:gd name="T49" fmla="*/ 58 h 72"/>
                <a:gd name="T50" fmla="*/ 120 w 253"/>
                <a:gd name="T51" fmla="*/ 61 h 72"/>
                <a:gd name="T52" fmla="*/ 137 w 253"/>
                <a:gd name="T53" fmla="*/ 64 h 72"/>
                <a:gd name="T54" fmla="*/ 157 w 253"/>
                <a:gd name="T55" fmla="*/ 67 h 72"/>
                <a:gd name="T56" fmla="*/ 176 w 253"/>
                <a:gd name="T57" fmla="*/ 68 h 72"/>
                <a:gd name="T58" fmla="*/ 195 w 253"/>
                <a:gd name="T59" fmla="*/ 70 h 72"/>
                <a:gd name="T60" fmla="*/ 214 w 253"/>
                <a:gd name="T61" fmla="*/ 70 h 72"/>
                <a:gd name="T62" fmla="*/ 233 w 253"/>
                <a:gd name="T63" fmla="*/ 71 h 72"/>
                <a:gd name="T64" fmla="*/ 252 w 253"/>
                <a:gd name="T65" fmla="*/ 7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3" h="72">
                  <a:moveTo>
                    <a:pt x="252" y="63"/>
                  </a:moveTo>
                  <a:lnTo>
                    <a:pt x="243" y="63"/>
                  </a:lnTo>
                  <a:lnTo>
                    <a:pt x="233" y="63"/>
                  </a:lnTo>
                  <a:lnTo>
                    <a:pt x="224" y="63"/>
                  </a:lnTo>
                  <a:lnTo>
                    <a:pt x="214" y="61"/>
                  </a:lnTo>
                  <a:lnTo>
                    <a:pt x="205" y="61"/>
                  </a:lnTo>
                  <a:lnTo>
                    <a:pt x="195" y="60"/>
                  </a:lnTo>
                  <a:lnTo>
                    <a:pt x="186" y="60"/>
                  </a:lnTo>
                  <a:lnTo>
                    <a:pt x="176" y="59"/>
                  </a:lnTo>
                  <a:lnTo>
                    <a:pt x="167" y="58"/>
                  </a:lnTo>
                  <a:lnTo>
                    <a:pt x="158" y="57"/>
                  </a:lnTo>
                  <a:lnTo>
                    <a:pt x="149" y="56"/>
                  </a:lnTo>
                  <a:lnTo>
                    <a:pt x="139" y="55"/>
                  </a:lnTo>
                  <a:lnTo>
                    <a:pt x="130" y="54"/>
                  </a:lnTo>
                  <a:lnTo>
                    <a:pt x="122" y="52"/>
                  </a:lnTo>
                  <a:lnTo>
                    <a:pt x="113" y="50"/>
                  </a:lnTo>
                  <a:lnTo>
                    <a:pt x="104" y="49"/>
                  </a:lnTo>
                  <a:lnTo>
                    <a:pt x="96" y="47"/>
                  </a:lnTo>
                  <a:lnTo>
                    <a:pt x="88" y="45"/>
                  </a:lnTo>
                  <a:lnTo>
                    <a:pt x="80" y="42"/>
                  </a:lnTo>
                  <a:lnTo>
                    <a:pt x="73" y="40"/>
                  </a:lnTo>
                  <a:lnTo>
                    <a:pt x="65" y="38"/>
                  </a:lnTo>
                  <a:lnTo>
                    <a:pt x="58" y="35"/>
                  </a:lnTo>
                  <a:lnTo>
                    <a:pt x="51" y="32"/>
                  </a:lnTo>
                  <a:lnTo>
                    <a:pt x="45" y="29"/>
                  </a:lnTo>
                  <a:lnTo>
                    <a:pt x="39" y="27"/>
                  </a:lnTo>
                  <a:lnTo>
                    <a:pt x="33" y="23"/>
                  </a:lnTo>
                  <a:lnTo>
                    <a:pt x="28" y="20"/>
                  </a:lnTo>
                  <a:lnTo>
                    <a:pt x="22" y="15"/>
                  </a:lnTo>
                  <a:lnTo>
                    <a:pt x="18" y="12"/>
                  </a:lnTo>
                  <a:lnTo>
                    <a:pt x="14" y="8"/>
                  </a:lnTo>
                  <a:lnTo>
                    <a:pt x="10" y="4"/>
                  </a:lnTo>
                  <a:lnTo>
                    <a:pt x="7" y="0"/>
                  </a:lnTo>
                  <a:lnTo>
                    <a:pt x="0" y="5"/>
                  </a:lnTo>
                  <a:lnTo>
                    <a:pt x="3" y="10"/>
                  </a:lnTo>
                  <a:lnTo>
                    <a:pt x="8" y="14"/>
                  </a:lnTo>
                  <a:lnTo>
                    <a:pt x="12" y="19"/>
                  </a:lnTo>
                  <a:lnTo>
                    <a:pt x="18" y="23"/>
                  </a:lnTo>
                  <a:lnTo>
                    <a:pt x="22" y="27"/>
                  </a:lnTo>
                  <a:lnTo>
                    <a:pt x="29" y="31"/>
                  </a:lnTo>
                  <a:lnTo>
                    <a:pt x="35" y="35"/>
                  </a:lnTo>
                  <a:lnTo>
                    <a:pt x="41" y="38"/>
                  </a:lnTo>
                  <a:lnTo>
                    <a:pt x="48" y="40"/>
                  </a:lnTo>
                  <a:lnTo>
                    <a:pt x="55" y="43"/>
                  </a:lnTo>
                  <a:lnTo>
                    <a:pt x="63" y="46"/>
                  </a:lnTo>
                  <a:lnTo>
                    <a:pt x="69" y="49"/>
                  </a:lnTo>
                  <a:lnTo>
                    <a:pt x="77" y="51"/>
                  </a:lnTo>
                  <a:lnTo>
                    <a:pt x="86" y="54"/>
                  </a:lnTo>
                  <a:lnTo>
                    <a:pt x="94" y="56"/>
                  </a:lnTo>
                  <a:lnTo>
                    <a:pt x="103" y="58"/>
                  </a:lnTo>
                  <a:lnTo>
                    <a:pt x="111" y="59"/>
                  </a:lnTo>
                  <a:lnTo>
                    <a:pt x="120" y="61"/>
                  </a:lnTo>
                  <a:lnTo>
                    <a:pt x="129" y="63"/>
                  </a:lnTo>
                  <a:lnTo>
                    <a:pt x="137" y="64"/>
                  </a:lnTo>
                  <a:lnTo>
                    <a:pt x="148" y="65"/>
                  </a:lnTo>
                  <a:lnTo>
                    <a:pt x="157" y="67"/>
                  </a:lnTo>
                  <a:lnTo>
                    <a:pt x="165" y="67"/>
                  </a:lnTo>
                  <a:lnTo>
                    <a:pt x="176" y="68"/>
                  </a:lnTo>
                  <a:lnTo>
                    <a:pt x="184" y="69"/>
                  </a:lnTo>
                  <a:lnTo>
                    <a:pt x="195" y="70"/>
                  </a:lnTo>
                  <a:lnTo>
                    <a:pt x="203" y="70"/>
                  </a:lnTo>
                  <a:lnTo>
                    <a:pt x="214" y="70"/>
                  </a:lnTo>
                  <a:lnTo>
                    <a:pt x="224" y="71"/>
                  </a:lnTo>
                  <a:lnTo>
                    <a:pt x="233" y="71"/>
                  </a:lnTo>
                  <a:lnTo>
                    <a:pt x="243" y="71"/>
                  </a:lnTo>
                  <a:lnTo>
                    <a:pt x="252" y="71"/>
                  </a:lnTo>
                  <a:lnTo>
                    <a:pt x="252" y="63"/>
                  </a:lnTo>
                </a:path>
              </a:pathLst>
            </a:custGeom>
            <a:solidFill>
              <a:srgbClr val="6D472E"/>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72" name="Freeform 174"/>
            <p:cNvSpPr>
              <a:spLocks/>
            </p:cNvSpPr>
            <p:nvPr/>
          </p:nvSpPr>
          <p:spPr bwMode="auto">
            <a:xfrm>
              <a:off x="4476" y="2666"/>
              <a:ext cx="278" cy="73"/>
            </a:xfrm>
            <a:custGeom>
              <a:avLst/>
              <a:gdLst>
                <a:gd name="T0" fmla="*/ 268 w 278"/>
                <a:gd name="T1" fmla="*/ 1 h 73"/>
                <a:gd name="T2" fmla="*/ 265 w 278"/>
                <a:gd name="T3" fmla="*/ 5 h 73"/>
                <a:gd name="T4" fmla="*/ 259 w 278"/>
                <a:gd name="T5" fmla="*/ 10 h 73"/>
                <a:gd name="T6" fmla="*/ 252 w 278"/>
                <a:gd name="T7" fmla="*/ 14 h 73"/>
                <a:gd name="T8" fmla="*/ 243 w 278"/>
                <a:gd name="T9" fmla="*/ 20 h 73"/>
                <a:gd name="T10" fmla="*/ 233 w 278"/>
                <a:gd name="T11" fmla="*/ 25 h 73"/>
                <a:gd name="T12" fmla="*/ 221 w 278"/>
                <a:gd name="T13" fmla="*/ 31 h 73"/>
                <a:gd name="T14" fmla="*/ 206 w 278"/>
                <a:gd name="T15" fmla="*/ 36 h 73"/>
                <a:gd name="T16" fmla="*/ 190 w 278"/>
                <a:gd name="T17" fmla="*/ 41 h 73"/>
                <a:gd name="T18" fmla="*/ 172 w 278"/>
                <a:gd name="T19" fmla="*/ 46 h 73"/>
                <a:gd name="T20" fmla="*/ 152 w 278"/>
                <a:gd name="T21" fmla="*/ 50 h 73"/>
                <a:gd name="T22" fmla="*/ 129 w 278"/>
                <a:gd name="T23" fmla="*/ 55 h 73"/>
                <a:gd name="T24" fmla="*/ 104 w 278"/>
                <a:gd name="T25" fmla="*/ 58 h 73"/>
                <a:gd name="T26" fmla="*/ 77 w 278"/>
                <a:gd name="T27" fmla="*/ 60 h 73"/>
                <a:gd name="T28" fmla="*/ 48 w 278"/>
                <a:gd name="T29" fmla="*/ 62 h 73"/>
                <a:gd name="T30" fmla="*/ 16 w 278"/>
                <a:gd name="T31" fmla="*/ 64 h 73"/>
                <a:gd name="T32" fmla="*/ 0 w 278"/>
                <a:gd name="T33" fmla="*/ 72 h 73"/>
                <a:gd name="T34" fmla="*/ 33 w 278"/>
                <a:gd name="T35" fmla="*/ 72 h 73"/>
                <a:gd name="T36" fmla="*/ 63 w 278"/>
                <a:gd name="T37" fmla="*/ 70 h 73"/>
                <a:gd name="T38" fmla="*/ 91 w 278"/>
                <a:gd name="T39" fmla="*/ 68 h 73"/>
                <a:gd name="T40" fmla="*/ 118 w 278"/>
                <a:gd name="T41" fmla="*/ 65 h 73"/>
                <a:gd name="T42" fmla="*/ 142 w 278"/>
                <a:gd name="T43" fmla="*/ 61 h 73"/>
                <a:gd name="T44" fmla="*/ 164 w 278"/>
                <a:gd name="T45" fmla="*/ 57 h 73"/>
                <a:gd name="T46" fmla="*/ 183 w 278"/>
                <a:gd name="T47" fmla="*/ 52 h 73"/>
                <a:gd name="T48" fmla="*/ 201 w 278"/>
                <a:gd name="T49" fmla="*/ 47 h 73"/>
                <a:gd name="T50" fmla="*/ 216 w 278"/>
                <a:gd name="T51" fmla="*/ 42 h 73"/>
                <a:gd name="T52" fmla="*/ 231 w 278"/>
                <a:gd name="T53" fmla="*/ 37 h 73"/>
                <a:gd name="T54" fmla="*/ 242 w 278"/>
                <a:gd name="T55" fmla="*/ 31 h 73"/>
                <a:gd name="T56" fmla="*/ 253 w 278"/>
                <a:gd name="T57" fmla="*/ 24 h 73"/>
                <a:gd name="T58" fmla="*/ 261 w 278"/>
                <a:gd name="T59" fmla="*/ 19 h 73"/>
                <a:gd name="T60" fmla="*/ 268 w 278"/>
                <a:gd name="T61" fmla="*/ 14 h 73"/>
                <a:gd name="T62" fmla="*/ 272 w 278"/>
                <a:gd name="T63" fmla="*/ 9 h 73"/>
                <a:gd name="T64" fmla="*/ 277 w 278"/>
                <a:gd name="T65" fmla="*/ 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8" h="73">
                  <a:moveTo>
                    <a:pt x="268" y="0"/>
                  </a:moveTo>
                  <a:lnTo>
                    <a:pt x="268" y="1"/>
                  </a:lnTo>
                  <a:lnTo>
                    <a:pt x="266" y="3"/>
                  </a:lnTo>
                  <a:lnTo>
                    <a:pt x="265" y="5"/>
                  </a:lnTo>
                  <a:lnTo>
                    <a:pt x="262" y="7"/>
                  </a:lnTo>
                  <a:lnTo>
                    <a:pt x="259" y="10"/>
                  </a:lnTo>
                  <a:lnTo>
                    <a:pt x="256" y="12"/>
                  </a:lnTo>
                  <a:lnTo>
                    <a:pt x="252" y="14"/>
                  </a:lnTo>
                  <a:lnTo>
                    <a:pt x="248" y="18"/>
                  </a:lnTo>
                  <a:lnTo>
                    <a:pt x="243" y="20"/>
                  </a:lnTo>
                  <a:lnTo>
                    <a:pt x="239" y="22"/>
                  </a:lnTo>
                  <a:lnTo>
                    <a:pt x="233" y="25"/>
                  </a:lnTo>
                  <a:lnTo>
                    <a:pt x="228" y="28"/>
                  </a:lnTo>
                  <a:lnTo>
                    <a:pt x="221" y="31"/>
                  </a:lnTo>
                  <a:lnTo>
                    <a:pt x="214" y="33"/>
                  </a:lnTo>
                  <a:lnTo>
                    <a:pt x="206" y="36"/>
                  </a:lnTo>
                  <a:lnTo>
                    <a:pt x="199" y="39"/>
                  </a:lnTo>
                  <a:lnTo>
                    <a:pt x="190" y="41"/>
                  </a:lnTo>
                  <a:lnTo>
                    <a:pt x="181" y="43"/>
                  </a:lnTo>
                  <a:lnTo>
                    <a:pt x="172" y="46"/>
                  </a:lnTo>
                  <a:lnTo>
                    <a:pt x="162" y="48"/>
                  </a:lnTo>
                  <a:lnTo>
                    <a:pt x="152" y="50"/>
                  </a:lnTo>
                  <a:lnTo>
                    <a:pt x="140" y="52"/>
                  </a:lnTo>
                  <a:lnTo>
                    <a:pt x="129" y="55"/>
                  </a:lnTo>
                  <a:lnTo>
                    <a:pt x="117" y="56"/>
                  </a:lnTo>
                  <a:lnTo>
                    <a:pt x="104" y="58"/>
                  </a:lnTo>
                  <a:lnTo>
                    <a:pt x="91" y="59"/>
                  </a:lnTo>
                  <a:lnTo>
                    <a:pt x="77" y="60"/>
                  </a:lnTo>
                  <a:lnTo>
                    <a:pt x="63" y="61"/>
                  </a:lnTo>
                  <a:lnTo>
                    <a:pt x="48" y="62"/>
                  </a:lnTo>
                  <a:lnTo>
                    <a:pt x="33" y="64"/>
                  </a:lnTo>
                  <a:lnTo>
                    <a:pt x="16" y="64"/>
                  </a:lnTo>
                  <a:lnTo>
                    <a:pt x="0" y="64"/>
                  </a:lnTo>
                  <a:lnTo>
                    <a:pt x="0" y="72"/>
                  </a:lnTo>
                  <a:lnTo>
                    <a:pt x="16" y="72"/>
                  </a:lnTo>
                  <a:lnTo>
                    <a:pt x="33" y="72"/>
                  </a:lnTo>
                  <a:lnTo>
                    <a:pt x="49" y="71"/>
                  </a:lnTo>
                  <a:lnTo>
                    <a:pt x="63" y="70"/>
                  </a:lnTo>
                  <a:lnTo>
                    <a:pt x="78" y="69"/>
                  </a:lnTo>
                  <a:lnTo>
                    <a:pt x="91" y="68"/>
                  </a:lnTo>
                  <a:lnTo>
                    <a:pt x="105" y="67"/>
                  </a:lnTo>
                  <a:lnTo>
                    <a:pt x="118" y="65"/>
                  </a:lnTo>
                  <a:lnTo>
                    <a:pt x="130" y="64"/>
                  </a:lnTo>
                  <a:lnTo>
                    <a:pt x="142" y="61"/>
                  </a:lnTo>
                  <a:lnTo>
                    <a:pt x="153" y="59"/>
                  </a:lnTo>
                  <a:lnTo>
                    <a:pt x="164" y="57"/>
                  </a:lnTo>
                  <a:lnTo>
                    <a:pt x="174" y="55"/>
                  </a:lnTo>
                  <a:lnTo>
                    <a:pt x="183" y="52"/>
                  </a:lnTo>
                  <a:lnTo>
                    <a:pt x="193" y="50"/>
                  </a:lnTo>
                  <a:lnTo>
                    <a:pt x="201" y="47"/>
                  </a:lnTo>
                  <a:lnTo>
                    <a:pt x="210" y="44"/>
                  </a:lnTo>
                  <a:lnTo>
                    <a:pt x="216" y="42"/>
                  </a:lnTo>
                  <a:lnTo>
                    <a:pt x="224" y="39"/>
                  </a:lnTo>
                  <a:lnTo>
                    <a:pt x="231" y="37"/>
                  </a:lnTo>
                  <a:lnTo>
                    <a:pt x="237" y="33"/>
                  </a:lnTo>
                  <a:lnTo>
                    <a:pt x="242" y="31"/>
                  </a:lnTo>
                  <a:lnTo>
                    <a:pt x="248" y="28"/>
                  </a:lnTo>
                  <a:lnTo>
                    <a:pt x="253" y="24"/>
                  </a:lnTo>
                  <a:lnTo>
                    <a:pt x="257" y="22"/>
                  </a:lnTo>
                  <a:lnTo>
                    <a:pt x="261" y="19"/>
                  </a:lnTo>
                  <a:lnTo>
                    <a:pt x="265" y="16"/>
                  </a:lnTo>
                  <a:lnTo>
                    <a:pt x="268" y="14"/>
                  </a:lnTo>
                  <a:lnTo>
                    <a:pt x="270" y="11"/>
                  </a:lnTo>
                  <a:lnTo>
                    <a:pt x="272" y="9"/>
                  </a:lnTo>
                  <a:lnTo>
                    <a:pt x="275" y="6"/>
                  </a:lnTo>
                  <a:lnTo>
                    <a:pt x="277" y="3"/>
                  </a:lnTo>
                  <a:lnTo>
                    <a:pt x="268" y="0"/>
                  </a:lnTo>
                </a:path>
              </a:pathLst>
            </a:custGeom>
            <a:solidFill>
              <a:srgbClr val="6D472E"/>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73" name="Freeform 175"/>
            <p:cNvSpPr>
              <a:spLocks/>
            </p:cNvSpPr>
            <p:nvPr/>
          </p:nvSpPr>
          <p:spPr bwMode="auto">
            <a:xfrm>
              <a:off x="4744" y="2662"/>
              <a:ext cx="17" cy="17"/>
            </a:xfrm>
            <a:custGeom>
              <a:avLst/>
              <a:gdLst>
                <a:gd name="T0" fmla="*/ 16 w 17"/>
                <a:gd name="T1" fmla="*/ 16 h 17"/>
                <a:gd name="T2" fmla="*/ 16 w 17"/>
                <a:gd name="T3" fmla="*/ 13 h 17"/>
                <a:gd name="T4" fmla="*/ 16 w 17"/>
                <a:gd name="T5" fmla="*/ 11 h 17"/>
                <a:gd name="T6" fmla="*/ 16 w 17"/>
                <a:gd name="T7" fmla="*/ 9 h 17"/>
                <a:gd name="T8" fmla="*/ 16 w 17"/>
                <a:gd name="T9" fmla="*/ 6 h 17"/>
                <a:gd name="T10" fmla="*/ 14 w 17"/>
                <a:gd name="T11" fmla="*/ 6 h 17"/>
                <a:gd name="T12" fmla="*/ 12 w 17"/>
                <a:gd name="T13" fmla="*/ 2 h 17"/>
                <a:gd name="T14" fmla="*/ 10 w 17"/>
                <a:gd name="T15" fmla="*/ 2 h 17"/>
                <a:gd name="T16" fmla="*/ 10 w 17"/>
                <a:gd name="T17" fmla="*/ 0 h 17"/>
                <a:gd name="T18" fmla="*/ 7 w 17"/>
                <a:gd name="T19" fmla="*/ 0 h 17"/>
                <a:gd name="T20" fmla="*/ 5 w 17"/>
                <a:gd name="T21" fmla="*/ 0 h 17"/>
                <a:gd name="T22" fmla="*/ 5 w 17"/>
                <a:gd name="T23" fmla="*/ 2 h 17"/>
                <a:gd name="T24" fmla="*/ 3 w 17"/>
                <a:gd name="T25" fmla="*/ 2 h 17"/>
                <a:gd name="T26" fmla="*/ 1 w 17"/>
                <a:gd name="T27" fmla="*/ 2 h 17"/>
                <a:gd name="T28" fmla="*/ 1 w 17"/>
                <a:gd name="T29" fmla="*/ 6 h 17"/>
                <a:gd name="T30" fmla="*/ 0 w 17"/>
                <a:gd name="T31" fmla="*/ 9 h 17"/>
                <a:gd name="T32" fmla="*/ 16 w 17"/>
                <a:gd name="T33"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16" y="16"/>
                  </a:moveTo>
                  <a:lnTo>
                    <a:pt x="16" y="13"/>
                  </a:lnTo>
                  <a:lnTo>
                    <a:pt x="16" y="11"/>
                  </a:lnTo>
                  <a:lnTo>
                    <a:pt x="16" y="9"/>
                  </a:lnTo>
                  <a:lnTo>
                    <a:pt x="16" y="6"/>
                  </a:lnTo>
                  <a:lnTo>
                    <a:pt x="14" y="6"/>
                  </a:lnTo>
                  <a:lnTo>
                    <a:pt x="12" y="2"/>
                  </a:lnTo>
                  <a:lnTo>
                    <a:pt x="10" y="2"/>
                  </a:lnTo>
                  <a:lnTo>
                    <a:pt x="10" y="0"/>
                  </a:lnTo>
                  <a:lnTo>
                    <a:pt x="7" y="0"/>
                  </a:lnTo>
                  <a:lnTo>
                    <a:pt x="5" y="0"/>
                  </a:lnTo>
                  <a:lnTo>
                    <a:pt x="5" y="2"/>
                  </a:lnTo>
                  <a:lnTo>
                    <a:pt x="3" y="2"/>
                  </a:lnTo>
                  <a:lnTo>
                    <a:pt x="1" y="2"/>
                  </a:lnTo>
                  <a:lnTo>
                    <a:pt x="1" y="6"/>
                  </a:lnTo>
                  <a:lnTo>
                    <a:pt x="0" y="9"/>
                  </a:lnTo>
                  <a:lnTo>
                    <a:pt x="16" y="16"/>
                  </a:lnTo>
                </a:path>
              </a:pathLst>
            </a:custGeom>
            <a:solidFill>
              <a:srgbClr val="6D472E"/>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74" name="Freeform 176"/>
            <p:cNvSpPr>
              <a:spLocks/>
            </p:cNvSpPr>
            <p:nvPr/>
          </p:nvSpPr>
          <p:spPr bwMode="auto">
            <a:xfrm>
              <a:off x="4223" y="2662"/>
              <a:ext cx="17" cy="17"/>
            </a:xfrm>
            <a:custGeom>
              <a:avLst/>
              <a:gdLst>
                <a:gd name="T0" fmla="*/ 16 w 17"/>
                <a:gd name="T1" fmla="*/ 6 h 17"/>
                <a:gd name="T2" fmla="*/ 14 w 17"/>
                <a:gd name="T3" fmla="*/ 2 h 17"/>
                <a:gd name="T4" fmla="*/ 12 w 17"/>
                <a:gd name="T5" fmla="*/ 0 h 17"/>
                <a:gd name="T6" fmla="*/ 8 w 17"/>
                <a:gd name="T7" fmla="*/ 0 h 17"/>
                <a:gd name="T8" fmla="*/ 7 w 17"/>
                <a:gd name="T9" fmla="*/ 0 h 17"/>
                <a:gd name="T10" fmla="*/ 5 w 17"/>
                <a:gd name="T11" fmla="*/ 0 h 17"/>
                <a:gd name="T12" fmla="*/ 3 w 17"/>
                <a:gd name="T13" fmla="*/ 2 h 17"/>
                <a:gd name="T14" fmla="*/ 1 w 17"/>
                <a:gd name="T15" fmla="*/ 6 h 17"/>
                <a:gd name="T16" fmla="*/ 1 w 17"/>
                <a:gd name="T17" fmla="*/ 9 h 17"/>
                <a:gd name="T18" fmla="*/ 0 w 17"/>
                <a:gd name="T19" fmla="*/ 11 h 17"/>
                <a:gd name="T20" fmla="*/ 1 w 17"/>
                <a:gd name="T21" fmla="*/ 13 h 17"/>
                <a:gd name="T22" fmla="*/ 1 w 17"/>
                <a:gd name="T23" fmla="*/ 16 h 17"/>
                <a:gd name="T24" fmla="*/ 16 w 17"/>
                <a:gd name="T25"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16" y="6"/>
                  </a:moveTo>
                  <a:lnTo>
                    <a:pt x="14" y="2"/>
                  </a:lnTo>
                  <a:lnTo>
                    <a:pt x="12" y="0"/>
                  </a:lnTo>
                  <a:lnTo>
                    <a:pt x="8" y="0"/>
                  </a:lnTo>
                  <a:lnTo>
                    <a:pt x="7" y="0"/>
                  </a:lnTo>
                  <a:lnTo>
                    <a:pt x="5" y="0"/>
                  </a:lnTo>
                  <a:lnTo>
                    <a:pt x="3" y="2"/>
                  </a:lnTo>
                  <a:lnTo>
                    <a:pt x="1" y="6"/>
                  </a:lnTo>
                  <a:lnTo>
                    <a:pt x="1" y="9"/>
                  </a:lnTo>
                  <a:lnTo>
                    <a:pt x="0" y="11"/>
                  </a:lnTo>
                  <a:lnTo>
                    <a:pt x="1" y="13"/>
                  </a:lnTo>
                  <a:lnTo>
                    <a:pt x="1" y="16"/>
                  </a:lnTo>
                  <a:lnTo>
                    <a:pt x="16" y="6"/>
                  </a:lnTo>
                </a:path>
              </a:pathLst>
            </a:custGeom>
            <a:solidFill>
              <a:srgbClr val="754F3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75" name="Freeform 177"/>
            <p:cNvSpPr>
              <a:spLocks/>
            </p:cNvSpPr>
            <p:nvPr/>
          </p:nvSpPr>
          <p:spPr bwMode="auto">
            <a:xfrm>
              <a:off x="4224" y="2665"/>
              <a:ext cx="254" cy="72"/>
            </a:xfrm>
            <a:custGeom>
              <a:avLst/>
              <a:gdLst>
                <a:gd name="T0" fmla="*/ 243 w 254"/>
                <a:gd name="T1" fmla="*/ 62 h 72"/>
                <a:gd name="T2" fmla="*/ 224 w 254"/>
                <a:gd name="T3" fmla="*/ 61 h 72"/>
                <a:gd name="T4" fmla="*/ 205 w 254"/>
                <a:gd name="T5" fmla="*/ 61 h 72"/>
                <a:gd name="T6" fmla="*/ 186 w 254"/>
                <a:gd name="T7" fmla="*/ 59 h 72"/>
                <a:gd name="T8" fmla="*/ 168 w 254"/>
                <a:gd name="T9" fmla="*/ 58 h 72"/>
                <a:gd name="T10" fmla="*/ 149 w 254"/>
                <a:gd name="T11" fmla="*/ 56 h 72"/>
                <a:gd name="T12" fmla="*/ 131 w 254"/>
                <a:gd name="T13" fmla="*/ 52 h 72"/>
                <a:gd name="T14" fmla="*/ 113 w 254"/>
                <a:gd name="T15" fmla="*/ 49 h 72"/>
                <a:gd name="T16" fmla="*/ 96 w 254"/>
                <a:gd name="T17" fmla="*/ 45 h 72"/>
                <a:gd name="T18" fmla="*/ 80 w 254"/>
                <a:gd name="T19" fmla="*/ 41 h 72"/>
                <a:gd name="T20" fmla="*/ 66 w 254"/>
                <a:gd name="T21" fmla="*/ 37 h 72"/>
                <a:gd name="T22" fmla="*/ 53 w 254"/>
                <a:gd name="T23" fmla="*/ 31 h 72"/>
                <a:gd name="T24" fmla="*/ 39 w 254"/>
                <a:gd name="T25" fmla="*/ 24 h 72"/>
                <a:gd name="T26" fmla="*/ 28 w 254"/>
                <a:gd name="T27" fmla="*/ 19 h 72"/>
                <a:gd name="T28" fmla="*/ 19 w 254"/>
                <a:gd name="T29" fmla="*/ 11 h 72"/>
                <a:gd name="T30" fmla="*/ 11 w 254"/>
                <a:gd name="T31" fmla="*/ 3 h 72"/>
                <a:gd name="T32" fmla="*/ 0 w 254"/>
                <a:gd name="T33" fmla="*/ 4 h 72"/>
                <a:gd name="T34" fmla="*/ 9 w 254"/>
                <a:gd name="T35" fmla="*/ 14 h 72"/>
                <a:gd name="T36" fmla="*/ 18 w 254"/>
                <a:gd name="T37" fmla="*/ 22 h 72"/>
                <a:gd name="T38" fmla="*/ 29 w 254"/>
                <a:gd name="T39" fmla="*/ 30 h 72"/>
                <a:gd name="T40" fmla="*/ 41 w 254"/>
                <a:gd name="T41" fmla="*/ 37 h 72"/>
                <a:gd name="T42" fmla="*/ 56 w 254"/>
                <a:gd name="T43" fmla="*/ 42 h 72"/>
                <a:gd name="T44" fmla="*/ 70 w 254"/>
                <a:gd name="T45" fmla="*/ 48 h 72"/>
                <a:gd name="T46" fmla="*/ 86 w 254"/>
                <a:gd name="T47" fmla="*/ 52 h 72"/>
                <a:gd name="T48" fmla="*/ 103 w 254"/>
                <a:gd name="T49" fmla="*/ 57 h 72"/>
                <a:gd name="T50" fmla="*/ 121 w 254"/>
                <a:gd name="T51" fmla="*/ 60 h 72"/>
                <a:gd name="T52" fmla="*/ 139 w 254"/>
                <a:gd name="T53" fmla="*/ 63 h 72"/>
                <a:gd name="T54" fmla="*/ 157 w 254"/>
                <a:gd name="T55" fmla="*/ 66 h 72"/>
                <a:gd name="T56" fmla="*/ 176 w 254"/>
                <a:gd name="T57" fmla="*/ 68 h 72"/>
                <a:gd name="T58" fmla="*/ 195 w 254"/>
                <a:gd name="T59" fmla="*/ 69 h 72"/>
                <a:gd name="T60" fmla="*/ 214 w 254"/>
                <a:gd name="T61" fmla="*/ 70 h 72"/>
                <a:gd name="T62" fmla="*/ 234 w 254"/>
                <a:gd name="T63" fmla="*/ 71 h 72"/>
                <a:gd name="T64" fmla="*/ 253 w 254"/>
                <a:gd name="T65" fmla="*/ 7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4" h="72">
                  <a:moveTo>
                    <a:pt x="253" y="62"/>
                  </a:moveTo>
                  <a:lnTo>
                    <a:pt x="243" y="62"/>
                  </a:lnTo>
                  <a:lnTo>
                    <a:pt x="234" y="62"/>
                  </a:lnTo>
                  <a:lnTo>
                    <a:pt x="224" y="61"/>
                  </a:lnTo>
                  <a:lnTo>
                    <a:pt x="215" y="61"/>
                  </a:lnTo>
                  <a:lnTo>
                    <a:pt x="205" y="61"/>
                  </a:lnTo>
                  <a:lnTo>
                    <a:pt x="196" y="60"/>
                  </a:lnTo>
                  <a:lnTo>
                    <a:pt x="186" y="59"/>
                  </a:lnTo>
                  <a:lnTo>
                    <a:pt x="177" y="59"/>
                  </a:lnTo>
                  <a:lnTo>
                    <a:pt x="168" y="58"/>
                  </a:lnTo>
                  <a:lnTo>
                    <a:pt x="158" y="57"/>
                  </a:lnTo>
                  <a:lnTo>
                    <a:pt x="149" y="56"/>
                  </a:lnTo>
                  <a:lnTo>
                    <a:pt x="140" y="54"/>
                  </a:lnTo>
                  <a:lnTo>
                    <a:pt x="131" y="52"/>
                  </a:lnTo>
                  <a:lnTo>
                    <a:pt x="122" y="51"/>
                  </a:lnTo>
                  <a:lnTo>
                    <a:pt x="113" y="49"/>
                  </a:lnTo>
                  <a:lnTo>
                    <a:pt x="105" y="48"/>
                  </a:lnTo>
                  <a:lnTo>
                    <a:pt x="96" y="45"/>
                  </a:lnTo>
                  <a:lnTo>
                    <a:pt x="88" y="43"/>
                  </a:lnTo>
                  <a:lnTo>
                    <a:pt x="80" y="41"/>
                  </a:lnTo>
                  <a:lnTo>
                    <a:pt x="73" y="39"/>
                  </a:lnTo>
                  <a:lnTo>
                    <a:pt x="66" y="37"/>
                  </a:lnTo>
                  <a:lnTo>
                    <a:pt x="59" y="33"/>
                  </a:lnTo>
                  <a:lnTo>
                    <a:pt x="53" y="31"/>
                  </a:lnTo>
                  <a:lnTo>
                    <a:pt x="46" y="28"/>
                  </a:lnTo>
                  <a:lnTo>
                    <a:pt x="39" y="24"/>
                  </a:lnTo>
                  <a:lnTo>
                    <a:pt x="33" y="22"/>
                  </a:lnTo>
                  <a:lnTo>
                    <a:pt x="28" y="19"/>
                  </a:lnTo>
                  <a:lnTo>
                    <a:pt x="23" y="14"/>
                  </a:lnTo>
                  <a:lnTo>
                    <a:pt x="19" y="11"/>
                  </a:lnTo>
                  <a:lnTo>
                    <a:pt x="14" y="7"/>
                  </a:lnTo>
                  <a:lnTo>
                    <a:pt x="11" y="3"/>
                  </a:lnTo>
                  <a:lnTo>
                    <a:pt x="8" y="0"/>
                  </a:lnTo>
                  <a:lnTo>
                    <a:pt x="0" y="4"/>
                  </a:lnTo>
                  <a:lnTo>
                    <a:pt x="4" y="10"/>
                  </a:lnTo>
                  <a:lnTo>
                    <a:pt x="9" y="14"/>
                  </a:lnTo>
                  <a:lnTo>
                    <a:pt x="13" y="17"/>
                  </a:lnTo>
                  <a:lnTo>
                    <a:pt x="18" y="22"/>
                  </a:lnTo>
                  <a:lnTo>
                    <a:pt x="23" y="25"/>
                  </a:lnTo>
                  <a:lnTo>
                    <a:pt x="29" y="30"/>
                  </a:lnTo>
                  <a:lnTo>
                    <a:pt x="36" y="33"/>
                  </a:lnTo>
                  <a:lnTo>
                    <a:pt x="41" y="37"/>
                  </a:lnTo>
                  <a:lnTo>
                    <a:pt x="48" y="39"/>
                  </a:lnTo>
                  <a:lnTo>
                    <a:pt x="56" y="42"/>
                  </a:lnTo>
                  <a:lnTo>
                    <a:pt x="63" y="44"/>
                  </a:lnTo>
                  <a:lnTo>
                    <a:pt x="70" y="48"/>
                  </a:lnTo>
                  <a:lnTo>
                    <a:pt x="78" y="50"/>
                  </a:lnTo>
                  <a:lnTo>
                    <a:pt x="86" y="52"/>
                  </a:lnTo>
                  <a:lnTo>
                    <a:pt x="94" y="54"/>
                  </a:lnTo>
                  <a:lnTo>
                    <a:pt x="103" y="57"/>
                  </a:lnTo>
                  <a:lnTo>
                    <a:pt x="112" y="58"/>
                  </a:lnTo>
                  <a:lnTo>
                    <a:pt x="121" y="60"/>
                  </a:lnTo>
                  <a:lnTo>
                    <a:pt x="130" y="61"/>
                  </a:lnTo>
                  <a:lnTo>
                    <a:pt x="139" y="63"/>
                  </a:lnTo>
                  <a:lnTo>
                    <a:pt x="148" y="65"/>
                  </a:lnTo>
                  <a:lnTo>
                    <a:pt x="157" y="66"/>
                  </a:lnTo>
                  <a:lnTo>
                    <a:pt x="167" y="67"/>
                  </a:lnTo>
                  <a:lnTo>
                    <a:pt x="176" y="68"/>
                  </a:lnTo>
                  <a:lnTo>
                    <a:pt x="186" y="68"/>
                  </a:lnTo>
                  <a:lnTo>
                    <a:pt x="195" y="69"/>
                  </a:lnTo>
                  <a:lnTo>
                    <a:pt x="205" y="70"/>
                  </a:lnTo>
                  <a:lnTo>
                    <a:pt x="214" y="70"/>
                  </a:lnTo>
                  <a:lnTo>
                    <a:pt x="224" y="70"/>
                  </a:lnTo>
                  <a:lnTo>
                    <a:pt x="234" y="71"/>
                  </a:lnTo>
                  <a:lnTo>
                    <a:pt x="243" y="71"/>
                  </a:lnTo>
                  <a:lnTo>
                    <a:pt x="253" y="71"/>
                  </a:lnTo>
                  <a:lnTo>
                    <a:pt x="253" y="62"/>
                  </a:lnTo>
                </a:path>
              </a:pathLst>
            </a:custGeom>
            <a:solidFill>
              <a:srgbClr val="754F3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76" name="Freeform 178"/>
            <p:cNvSpPr>
              <a:spLocks/>
            </p:cNvSpPr>
            <p:nvPr/>
          </p:nvSpPr>
          <p:spPr bwMode="auto">
            <a:xfrm>
              <a:off x="4477" y="2662"/>
              <a:ext cx="276" cy="75"/>
            </a:xfrm>
            <a:custGeom>
              <a:avLst/>
              <a:gdLst>
                <a:gd name="T0" fmla="*/ 266 w 276"/>
                <a:gd name="T1" fmla="*/ 3 h 75"/>
                <a:gd name="T2" fmla="*/ 262 w 276"/>
                <a:gd name="T3" fmla="*/ 6 h 75"/>
                <a:gd name="T4" fmla="*/ 257 w 276"/>
                <a:gd name="T5" fmla="*/ 10 h 75"/>
                <a:gd name="T6" fmla="*/ 249 w 276"/>
                <a:gd name="T7" fmla="*/ 16 h 75"/>
                <a:gd name="T8" fmla="*/ 240 w 276"/>
                <a:gd name="T9" fmla="*/ 20 h 75"/>
                <a:gd name="T10" fmla="*/ 229 w 276"/>
                <a:gd name="T11" fmla="*/ 26 h 75"/>
                <a:gd name="T12" fmla="*/ 217 w 276"/>
                <a:gd name="T13" fmla="*/ 32 h 75"/>
                <a:gd name="T14" fmla="*/ 202 w 276"/>
                <a:gd name="T15" fmla="*/ 37 h 75"/>
                <a:gd name="T16" fmla="*/ 185 w 276"/>
                <a:gd name="T17" fmla="*/ 43 h 75"/>
                <a:gd name="T18" fmla="*/ 166 w 276"/>
                <a:gd name="T19" fmla="*/ 47 h 75"/>
                <a:gd name="T20" fmla="*/ 146 w 276"/>
                <a:gd name="T21" fmla="*/ 52 h 75"/>
                <a:gd name="T22" fmla="*/ 124 w 276"/>
                <a:gd name="T23" fmla="*/ 56 h 75"/>
                <a:gd name="T24" fmla="*/ 99 w 276"/>
                <a:gd name="T25" fmla="*/ 60 h 75"/>
                <a:gd name="T26" fmla="*/ 73 w 276"/>
                <a:gd name="T27" fmla="*/ 62 h 75"/>
                <a:gd name="T28" fmla="*/ 46 w 276"/>
                <a:gd name="T29" fmla="*/ 64 h 75"/>
                <a:gd name="T30" fmla="*/ 15 w 276"/>
                <a:gd name="T31" fmla="*/ 65 h 75"/>
                <a:gd name="T32" fmla="*/ 0 w 276"/>
                <a:gd name="T33" fmla="*/ 74 h 75"/>
                <a:gd name="T34" fmla="*/ 31 w 276"/>
                <a:gd name="T35" fmla="*/ 73 h 75"/>
                <a:gd name="T36" fmla="*/ 60 w 276"/>
                <a:gd name="T37" fmla="*/ 72 h 75"/>
                <a:gd name="T38" fmla="*/ 88 w 276"/>
                <a:gd name="T39" fmla="*/ 70 h 75"/>
                <a:gd name="T40" fmla="*/ 114 w 276"/>
                <a:gd name="T41" fmla="*/ 66 h 75"/>
                <a:gd name="T42" fmla="*/ 137 w 276"/>
                <a:gd name="T43" fmla="*/ 63 h 75"/>
                <a:gd name="T44" fmla="*/ 158 w 276"/>
                <a:gd name="T45" fmla="*/ 59 h 75"/>
                <a:gd name="T46" fmla="*/ 179 w 276"/>
                <a:gd name="T47" fmla="*/ 54 h 75"/>
                <a:gd name="T48" fmla="*/ 196 w 276"/>
                <a:gd name="T49" fmla="*/ 48 h 75"/>
                <a:gd name="T50" fmla="*/ 212 w 276"/>
                <a:gd name="T51" fmla="*/ 43 h 75"/>
                <a:gd name="T52" fmla="*/ 227 w 276"/>
                <a:gd name="T53" fmla="*/ 37 h 75"/>
                <a:gd name="T54" fmla="*/ 239 w 276"/>
                <a:gd name="T55" fmla="*/ 32 h 75"/>
                <a:gd name="T56" fmla="*/ 250 w 276"/>
                <a:gd name="T57" fmla="*/ 26 h 75"/>
                <a:gd name="T58" fmla="*/ 258 w 276"/>
                <a:gd name="T59" fmla="*/ 20 h 75"/>
                <a:gd name="T60" fmla="*/ 266 w 276"/>
                <a:gd name="T61" fmla="*/ 15 h 75"/>
                <a:gd name="T62" fmla="*/ 270 w 276"/>
                <a:gd name="T63" fmla="*/ 10 h 75"/>
                <a:gd name="T64" fmla="*/ 275 w 276"/>
                <a:gd name="T65" fmla="*/ 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6" h="75">
                  <a:moveTo>
                    <a:pt x="267" y="0"/>
                  </a:moveTo>
                  <a:lnTo>
                    <a:pt x="266" y="3"/>
                  </a:lnTo>
                  <a:lnTo>
                    <a:pt x="264" y="4"/>
                  </a:lnTo>
                  <a:lnTo>
                    <a:pt x="262" y="6"/>
                  </a:lnTo>
                  <a:lnTo>
                    <a:pt x="259" y="8"/>
                  </a:lnTo>
                  <a:lnTo>
                    <a:pt x="257" y="10"/>
                  </a:lnTo>
                  <a:lnTo>
                    <a:pt x="254" y="13"/>
                  </a:lnTo>
                  <a:lnTo>
                    <a:pt x="249" y="16"/>
                  </a:lnTo>
                  <a:lnTo>
                    <a:pt x="246" y="18"/>
                  </a:lnTo>
                  <a:lnTo>
                    <a:pt x="240" y="20"/>
                  </a:lnTo>
                  <a:lnTo>
                    <a:pt x="236" y="24"/>
                  </a:lnTo>
                  <a:lnTo>
                    <a:pt x="229" y="26"/>
                  </a:lnTo>
                  <a:lnTo>
                    <a:pt x="223" y="29"/>
                  </a:lnTo>
                  <a:lnTo>
                    <a:pt x="217" y="32"/>
                  </a:lnTo>
                  <a:lnTo>
                    <a:pt x="210" y="35"/>
                  </a:lnTo>
                  <a:lnTo>
                    <a:pt x="202" y="37"/>
                  </a:lnTo>
                  <a:lnTo>
                    <a:pt x="194" y="40"/>
                  </a:lnTo>
                  <a:lnTo>
                    <a:pt x="185" y="43"/>
                  </a:lnTo>
                  <a:lnTo>
                    <a:pt x="176" y="45"/>
                  </a:lnTo>
                  <a:lnTo>
                    <a:pt x="166" y="47"/>
                  </a:lnTo>
                  <a:lnTo>
                    <a:pt x="157" y="50"/>
                  </a:lnTo>
                  <a:lnTo>
                    <a:pt x="146" y="52"/>
                  </a:lnTo>
                  <a:lnTo>
                    <a:pt x="135" y="54"/>
                  </a:lnTo>
                  <a:lnTo>
                    <a:pt x="124" y="56"/>
                  </a:lnTo>
                  <a:lnTo>
                    <a:pt x="113" y="57"/>
                  </a:lnTo>
                  <a:lnTo>
                    <a:pt x="99" y="60"/>
                  </a:lnTo>
                  <a:lnTo>
                    <a:pt x="87" y="61"/>
                  </a:lnTo>
                  <a:lnTo>
                    <a:pt x="73" y="62"/>
                  </a:lnTo>
                  <a:lnTo>
                    <a:pt x="60" y="63"/>
                  </a:lnTo>
                  <a:lnTo>
                    <a:pt x="46" y="64"/>
                  </a:lnTo>
                  <a:lnTo>
                    <a:pt x="31" y="64"/>
                  </a:lnTo>
                  <a:lnTo>
                    <a:pt x="15" y="65"/>
                  </a:lnTo>
                  <a:lnTo>
                    <a:pt x="0" y="65"/>
                  </a:lnTo>
                  <a:lnTo>
                    <a:pt x="0" y="74"/>
                  </a:lnTo>
                  <a:lnTo>
                    <a:pt x="15" y="74"/>
                  </a:lnTo>
                  <a:lnTo>
                    <a:pt x="31" y="73"/>
                  </a:lnTo>
                  <a:lnTo>
                    <a:pt x="46" y="73"/>
                  </a:lnTo>
                  <a:lnTo>
                    <a:pt x="60" y="72"/>
                  </a:lnTo>
                  <a:lnTo>
                    <a:pt x="75" y="71"/>
                  </a:lnTo>
                  <a:lnTo>
                    <a:pt x="88" y="70"/>
                  </a:lnTo>
                  <a:lnTo>
                    <a:pt x="100" y="69"/>
                  </a:lnTo>
                  <a:lnTo>
                    <a:pt x="114" y="66"/>
                  </a:lnTo>
                  <a:lnTo>
                    <a:pt x="125" y="65"/>
                  </a:lnTo>
                  <a:lnTo>
                    <a:pt x="137" y="63"/>
                  </a:lnTo>
                  <a:lnTo>
                    <a:pt x="148" y="61"/>
                  </a:lnTo>
                  <a:lnTo>
                    <a:pt x="158" y="59"/>
                  </a:lnTo>
                  <a:lnTo>
                    <a:pt x="169" y="56"/>
                  </a:lnTo>
                  <a:lnTo>
                    <a:pt x="179" y="54"/>
                  </a:lnTo>
                  <a:lnTo>
                    <a:pt x="188" y="51"/>
                  </a:lnTo>
                  <a:lnTo>
                    <a:pt x="196" y="48"/>
                  </a:lnTo>
                  <a:lnTo>
                    <a:pt x="204" y="46"/>
                  </a:lnTo>
                  <a:lnTo>
                    <a:pt x="212" y="43"/>
                  </a:lnTo>
                  <a:lnTo>
                    <a:pt x="220" y="41"/>
                  </a:lnTo>
                  <a:lnTo>
                    <a:pt x="227" y="37"/>
                  </a:lnTo>
                  <a:lnTo>
                    <a:pt x="233" y="35"/>
                  </a:lnTo>
                  <a:lnTo>
                    <a:pt x="239" y="32"/>
                  </a:lnTo>
                  <a:lnTo>
                    <a:pt x="245" y="29"/>
                  </a:lnTo>
                  <a:lnTo>
                    <a:pt x="250" y="26"/>
                  </a:lnTo>
                  <a:lnTo>
                    <a:pt x="255" y="24"/>
                  </a:lnTo>
                  <a:lnTo>
                    <a:pt x="258" y="20"/>
                  </a:lnTo>
                  <a:lnTo>
                    <a:pt x="262" y="18"/>
                  </a:lnTo>
                  <a:lnTo>
                    <a:pt x="266" y="15"/>
                  </a:lnTo>
                  <a:lnTo>
                    <a:pt x="268" y="13"/>
                  </a:lnTo>
                  <a:lnTo>
                    <a:pt x="270" y="10"/>
                  </a:lnTo>
                  <a:lnTo>
                    <a:pt x="273" y="7"/>
                  </a:lnTo>
                  <a:lnTo>
                    <a:pt x="275" y="5"/>
                  </a:lnTo>
                  <a:lnTo>
                    <a:pt x="267" y="0"/>
                  </a:lnTo>
                </a:path>
              </a:pathLst>
            </a:custGeom>
            <a:solidFill>
              <a:srgbClr val="754F3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77" name="Freeform 179"/>
            <p:cNvSpPr>
              <a:spLocks/>
            </p:cNvSpPr>
            <p:nvPr/>
          </p:nvSpPr>
          <p:spPr bwMode="auto">
            <a:xfrm>
              <a:off x="4744" y="2660"/>
              <a:ext cx="17" cy="17"/>
            </a:xfrm>
            <a:custGeom>
              <a:avLst/>
              <a:gdLst>
                <a:gd name="T0" fmla="*/ 16 w 17"/>
                <a:gd name="T1" fmla="*/ 16 h 17"/>
                <a:gd name="T2" fmla="*/ 16 w 17"/>
                <a:gd name="T3" fmla="*/ 13 h 17"/>
                <a:gd name="T4" fmla="*/ 16 w 17"/>
                <a:gd name="T5" fmla="*/ 11 h 17"/>
                <a:gd name="T6" fmla="*/ 16 w 17"/>
                <a:gd name="T7" fmla="*/ 6 h 17"/>
                <a:gd name="T8" fmla="*/ 16 w 17"/>
                <a:gd name="T9" fmla="*/ 4 h 17"/>
                <a:gd name="T10" fmla="*/ 14 w 17"/>
                <a:gd name="T11" fmla="*/ 4 h 17"/>
                <a:gd name="T12" fmla="*/ 14 w 17"/>
                <a:gd name="T13" fmla="*/ 2 h 17"/>
                <a:gd name="T14" fmla="*/ 12 w 17"/>
                <a:gd name="T15" fmla="*/ 2 h 17"/>
                <a:gd name="T16" fmla="*/ 12 w 17"/>
                <a:gd name="T17" fmla="*/ 0 h 17"/>
                <a:gd name="T18" fmla="*/ 8 w 17"/>
                <a:gd name="T19" fmla="*/ 0 h 17"/>
                <a:gd name="T20" fmla="*/ 6 w 17"/>
                <a:gd name="T21" fmla="*/ 0 h 17"/>
                <a:gd name="T22" fmla="*/ 4 w 17"/>
                <a:gd name="T23" fmla="*/ 0 h 17"/>
                <a:gd name="T24" fmla="*/ 2 w 17"/>
                <a:gd name="T25" fmla="*/ 0 h 17"/>
                <a:gd name="T26" fmla="*/ 2 w 17"/>
                <a:gd name="T27" fmla="*/ 2 h 17"/>
                <a:gd name="T28" fmla="*/ 0 w 17"/>
                <a:gd name="T29" fmla="*/ 2 h 17"/>
                <a:gd name="T30" fmla="*/ 0 w 17"/>
                <a:gd name="T31" fmla="*/ 4 h 17"/>
                <a:gd name="T32" fmla="*/ 16 w 17"/>
                <a:gd name="T33"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16" y="16"/>
                  </a:moveTo>
                  <a:lnTo>
                    <a:pt x="16" y="13"/>
                  </a:lnTo>
                  <a:lnTo>
                    <a:pt x="16" y="11"/>
                  </a:lnTo>
                  <a:lnTo>
                    <a:pt x="16" y="6"/>
                  </a:lnTo>
                  <a:lnTo>
                    <a:pt x="16" y="4"/>
                  </a:lnTo>
                  <a:lnTo>
                    <a:pt x="14" y="4"/>
                  </a:lnTo>
                  <a:lnTo>
                    <a:pt x="14" y="2"/>
                  </a:lnTo>
                  <a:lnTo>
                    <a:pt x="12" y="2"/>
                  </a:lnTo>
                  <a:lnTo>
                    <a:pt x="12" y="0"/>
                  </a:lnTo>
                  <a:lnTo>
                    <a:pt x="8" y="0"/>
                  </a:lnTo>
                  <a:lnTo>
                    <a:pt x="6" y="0"/>
                  </a:lnTo>
                  <a:lnTo>
                    <a:pt x="4" y="0"/>
                  </a:lnTo>
                  <a:lnTo>
                    <a:pt x="2" y="0"/>
                  </a:lnTo>
                  <a:lnTo>
                    <a:pt x="2" y="2"/>
                  </a:lnTo>
                  <a:lnTo>
                    <a:pt x="0" y="2"/>
                  </a:lnTo>
                  <a:lnTo>
                    <a:pt x="0" y="4"/>
                  </a:lnTo>
                  <a:lnTo>
                    <a:pt x="16" y="16"/>
                  </a:lnTo>
                </a:path>
              </a:pathLst>
            </a:custGeom>
            <a:solidFill>
              <a:srgbClr val="754F3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78" name="Freeform 180"/>
            <p:cNvSpPr>
              <a:spLocks/>
            </p:cNvSpPr>
            <p:nvPr/>
          </p:nvSpPr>
          <p:spPr bwMode="auto">
            <a:xfrm>
              <a:off x="4224" y="2660"/>
              <a:ext cx="17" cy="17"/>
            </a:xfrm>
            <a:custGeom>
              <a:avLst/>
              <a:gdLst>
                <a:gd name="T0" fmla="*/ 16 w 17"/>
                <a:gd name="T1" fmla="*/ 2 h 17"/>
                <a:gd name="T2" fmla="*/ 14 w 17"/>
                <a:gd name="T3" fmla="*/ 0 h 17"/>
                <a:gd name="T4" fmla="*/ 12 w 17"/>
                <a:gd name="T5" fmla="*/ 0 h 17"/>
                <a:gd name="T6" fmla="*/ 8 w 17"/>
                <a:gd name="T7" fmla="*/ 0 h 17"/>
                <a:gd name="T8" fmla="*/ 6 w 17"/>
                <a:gd name="T9" fmla="*/ 0 h 17"/>
                <a:gd name="T10" fmla="*/ 4 w 17"/>
                <a:gd name="T11" fmla="*/ 0 h 17"/>
                <a:gd name="T12" fmla="*/ 4 w 17"/>
                <a:gd name="T13" fmla="*/ 2 h 17"/>
                <a:gd name="T14" fmla="*/ 2 w 17"/>
                <a:gd name="T15" fmla="*/ 2 h 17"/>
                <a:gd name="T16" fmla="*/ 2 w 17"/>
                <a:gd name="T17" fmla="*/ 4 h 17"/>
                <a:gd name="T18" fmla="*/ 0 w 17"/>
                <a:gd name="T19" fmla="*/ 4 h 17"/>
                <a:gd name="T20" fmla="*/ 0 w 17"/>
                <a:gd name="T21" fmla="*/ 6 h 17"/>
                <a:gd name="T22" fmla="*/ 0 w 17"/>
                <a:gd name="T23" fmla="*/ 11 h 17"/>
                <a:gd name="T24" fmla="*/ 0 w 17"/>
                <a:gd name="T25" fmla="*/ 13 h 17"/>
                <a:gd name="T26" fmla="*/ 2 w 17"/>
                <a:gd name="T27" fmla="*/ 13 h 17"/>
                <a:gd name="T28" fmla="*/ 2 w 17"/>
                <a:gd name="T29" fmla="*/ 16 h 17"/>
                <a:gd name="T30" fmla="*/ 16 w 17"/>
                <a:gd name="T31"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7">
                  <a:moveTo>
                    <a:pt x="16" y="2"/>
                  </a:moveTo>
                  <a:lnTo>
                    <a:pt x="14" y="0"/>
                  </a:lnTo>
                  <a:lnTo>
                    <a:pt x="12" y="0"/>
                  </a:lnTo>
                  <a:lnTo>
                    <a:pt x="8" y="0"/>
                  </a:lnTo>
                  <a:lnTo>
                    <a:pt x="6" y="0"/>
                  </a:lnTo>
                  <a:lnTo>
                    <a:pt x="4" y="0"/>
                  </a:lnTo>
                  <a:lnTo>
                    <a:pt x="4" y="2"/>
                  </a:lnTo>
                  <a:lnTo>
                    <a:pt x="2" y="2"/>
                  </a:lnTo>
                  <a:lnTo>
                    <a:pt x="2" y="4"/>
                  </a:lnTo>
                  <a:lnTo>
                    <a:pt x="0" y="4"/>
                  </a:lnTo>
                  <a:lnTo>
                    <a:pt x="0" y="6"/>
                  </a:lnTo>
                  <a:lnTo>
                    <a:pt x="0" y="11"/>
                  </a:lnTo>
                  <a:lnTo>
                    <a:pt x="0" y="13"/>
                  </a:lnTo>
                  <a:lnTo>
                    <a:pt x="2" y="13"/>
                  </a:lnTo>
                  <a:lnTo>
                    <a:pt x="2" y="16"/>
                  </a:lnTo>
                  <a:lnTo>
                    <a:pt x="16" y="2"/>
                  </a:lnTo>
                </a:path>
              </a:pathLst>
            </a:custGeom>
            <a:solidFill>
              <a:srgbClr val="7C563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79" name="Freeform 181"/>
            <p:cNvSpPr>
              <a:spLocks/>
            </p:cNvSpPr>
            <p:nvPr/>
          </p:nvSpPr>
          <p:spPr bwMode="auto">
            <a:xfrm>
              <a:off x="4225" y="2661"/>
              <a:ext cx="253" cy="74"/>
            </a:xfrm>
            <a:custGeom>
              <a:avLst/>
              <a:gdLst>
                <a:gd name="T0" fmla="*/ 242 w 253"/>
                <a:gd name="T1" fmla="*/ 64 h 74"/>
                <a:gd name="T2" fmla="*/ 224 w 253"/>
                <a:gd name="T3" fmla="*/ 63 h 74"/>
                <a:gd name="T4" fmla="*/ 205 w 253"/>
                <a:gd name="T5" fmla="*/ 62 h 74"/>
                <a:gd name="T6" fmla="*/ 186 w 253"/>
                <a:gd name="T7" fmla="*/ 61 h 74"/>
                <a:gd name="T8" fmla="*/ 167 w 253"/>
                <a:gd name="T9" fmla="*/ 58 h 74"/>
                <a:gd name="T10" fmla="*/ 148 w 253"/>
                <a:gd name="T11" fmla="*/ 56 h 74"/>
                <a:gd name="T12" fmla="*/ 130 w 253"/>
                <a:gd name="T13" fmla="*/ 54 h 74"/>
                <a:gd name="T14" fmla="*/ 113 w 253"/>
                <a:gd name="T15" fmla="*/ 51 h 74"/>
                <a:gd name="T16" fmla="*/ 96 w 253"/>
                <a:gd name="T17" fmla="*/ 46 h 74"/>
                <a:gd name="T18" fmla="*/ 81 w 253"/>
                <a:gd name="T19" fmla="*/ 42 h 74"/>
                <a:gd name="T20" fmla="*/ 65 w 253"/>
                <a:gd name="T21" fmla="*/ 37 h 74"/>
                <a:gd name="T22" fmla="*/ 52 w 253"/>
                <a:gd name="T23" fmla="*/ 32 h 74"/>
                <a:gd name="T24" fmla="*/ 39 w 253"/>
                <a:gd name="T25" fmla="*/ 25 h 74"/>
                <a:gd name="T26" fmla="*/ 28 w 253"/>
                <a:gd name="T27" fmla="*/ 19 h 74"/>
                <a:gd name="T28" fmla="*/ 18 w 253"/>
                <a:gd name="T29" fmla="*/ 11 h 74"/>
                <a:gd name="T30" fmla="*/ 10 w 253"/>
                <a:gd name="T31" fmla="*/ 5 h 74"/>
                <a:gd name="T32" fmla="*/ 0 w 253"/>
                <a:gd name="T33" fmla="*/ 6 h 74"/>
                <a:gd name="T34" fmla="*/ 8 w 253"/>
                <a:gd name="T35" fmla="*/ 15 h 74"/>
                <a:gd name="T36" fmla="*/ 18 w 253"/>
                <a:gd name="T37" fmla="*/ 23 h 74"/>
                <a:gd name="T38" fmla="*/ 29 w 253"/>
                <a:gd name="T39" fmla="*/ 30 h 74"/>
                <a:gd name="T40" fmla="*/ 41 w 253"/>
                <a:gd name="T41" fmla="*/ 36 h 74"/>
                <a:gd name="T42" fmla="*/ 55 w 253"/>
                <a:gd name="T43" fmla="*/ 43 h 74"/>
                <a:gd name="T44" fmla="*/ 69 w 253"/>
                <a:gd name="T45" fmla="*/ 48 h 74"/>
                <a:gd name="T46" fmla="*/ 85 w 253"/>
                <a:gd name="T47" fmla="*/ 53 h 74"/>
                <a:gd name="T48" fmla="*/ 102 w 253"/>
                <a:gd name="T49" fmla="*/ 57 h 74"/>
                <a:gd name="T50" fmla="*/ 120 w 253"/>
                <a:gd name="T51" fmla="*/ 61 h 74"/>
                <a:gd name="T52" fmla="*/ 138 w 253"/>
                <a:gd name="T53" fmla="*/ 64 h 74"/>
                <a:gd name="T54" fmla="*/ 157 w 253"/>
                <a:gd name="T55" fmla="*/ 66 h 74"/>
                <a:gd name="T56" fmla="*/ 176 w 253"/>
                <a:gd name="T57" fmla="*/ 69 h 74"/>
                <a:gd name="T58" fmla="*/ 195 w 253"/>
                <a:gd name="T59" fmla="*/ 71 h 74"/>
                <a:gd name="T60" fmla="*/ 214 w 253"/>
                <a:gd name="T61" fmla="*/ 72 h 74"/>
                <a:gd name="T62" fmla="*/ 233 w 253"/>
                <a:gd name="T63" fmla="*/ 72 h 74"/>
                <a:gd name="T64" fmla="*/ 252 w 253"/>
                <a:gd name="T65" fmla="*/ 7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3" h="74">
                  <a:moveTo>
                    <a:pt x="252" y="64"/>
                  </a:moveTo>
                  <a:lnTo>
                    <a:pt x="242" y="64"/>
                  </a:lnTo>
                  <a:lnTo>
                    <a:pt x="233" y="63"/>
                  </a:lnTo>
                  <a:lnTo>
                    <a:pt x="224" y="63"/>
                  </a:lnTo>
                  <a:lnTo>
                    <a:pt x="214" y="63"/>
                  </a:lnTo>
                  <a:lnTo>
                    <a:pt x="205" y="62"/>
                  </a:lnTo>
                  <a:lnTo>
                    <a:pt x="195" y="62"/>
                  </a:lnTo>
                  <a:lnTo>
                    <a:pt x="186" y="61"/>
                  </a:lnTo>
                  <a:lnTo>
                    <a:pt x="176" y="60"/>
                  </a:lnTo>
                  <a:lnTo>
                    <a:pt x="167" y="58"/>
                  </a:lnTo>
                  <a:lnTo>
                    <a:pt x="158" y="57"/>
                  </a:lnTo>
                  <a:lnTo>
                    <a:pt x="148" y="56"/>
                  </a:lnTo>
                  <a:lnTo>
                    <a:pt x="139" y="55"/>
                  </a:lnTo>
                  <a:lnTo>
                    <a:pt x="130" y="54"/>
                  </a:lnTo>
                  <a:lnTo>
                    <a:pt x="121" y="52"/>
                  </a:lnTo>
                  <a:lnTo>
                    <a:pt x="113" y="51"/>
                  </a:lnTo>
                  <a:lnTo>
                    <a:pt x="104" y="48"/>
                  </a:lnTo>
                  <a:lnTo>
                    <a:pt x="96" y="46"/>
                  </a:lnTo>
                  <a:lnTo>
                    <a:pt x="88" y="44"/>
                  </a:lnTo>
                  <a:lnTo>
                    <a:pt x="81" y="42"/>
                  </a:lnTo>
                  <a:lnTo>
                    <a:pt x="73" y="39"/>
                  </a:lnTo>
                  <a:lnTo>
                    <a:pt x="65" y="37"/>
                  </a:lnTo>
                  <a:lnTo>
                    <a:pt x="58" y="34"/>
                  </a:lnTo>
                  <a:lnTo>
                    <a:pt x="52" y="32"/>
                  </a:lnTo>
                  <a:lnTo>
                    <a:pt x="45" y="28"/>
                  </a:lnTo>
                  <a:lnTo>
                    <a:pt x="39" y="25"/>
                  </a:lnTo>
                  <a:lnTo>
                    <a:pt x="34" y="23"/>
                  </a:lnTo>
                  <a:lnTo>
                    <a:pt x="28" y="19"/>
                  </a:lnTo>
                  <a:lnTo>
                    <a:pt x="22" y="16"/>
                  </a:lnTo>
                  <a:lnTo>
                    <a:pt x="18" y="11"/>
                  </a:lnTo>
                  <a:lnTo>
                    <a:pt x="15" y="8"/>
                  </a:lnTo>
                  <a:lnTo>
                    <a:pt x="10" y="5"/>
                  </a:lnTo>
                  <a:lnTo>
                    <a:pt x="7" y="0"/>
                  </a:lnTo>
                  <a:lnTo>
                    <a:pt x="0" y="6"/>
                  </a:lnTo>
                  <a:lnTo>
                    <a:pt x="3" y="10"/>
                  </a:lnTo>
                  <a:lnTo>
                    <a:pt x="8" y="15"/>
                  </a:lnTo>
                  <a:lnTo>
                    <a:pt x="12" y="19"/>
                  </a:lnTo>
                  <a:lnTo>
                    <a:pt x="18" y="23"/>
                  </a:lnTo>
                  <a:lnTo>
                    <a:pt x="22" y="26"/>
                  </a:lnTo>
                  <a:lnTo>
                    <a:pt x="29" y="30"/>
                  </a:lnTo>
                  <a:lnTo>
                    <a:pt x="35" y="34"/>
                  </a:lnTo>
                  <a:lnTo>
                    <a:pt x="41" y="36"/>
                  </a:lnTo>
                  <a:lnTo>
                    <a:pt x="48" y="39"/>
                  </a:lnTo>
                  <a:lnTo>
                    <a:pt x="55" y="43"/>
                  </a:lnTo>
                  <a:lnTo>
                    <a:pt x="63" y="45"/>
                  </a:lnTo>
                  <a:lnTo>
                    <a:pt x="69" y="48"/>
                  </a:lnTo>
                  <a:lnTo>
                    <a:pt x="77" y="51"/>
                  </a:lnTo>
                  <a:lnTo>
                    <a:pt x="85" y="53"/>
                  </a:lnTo>
                  <a:lnTo>
                    <a:pt x="94" y="55"/>
                  </a:lnTo>
                  <a:lnTo>
                    <a:pt x="102" y="57"/>
                  </a:lnTo>
                  <a:lnTo>
                    <a:pt x="111" y="60"/>
                  </a:lnTo>
                  <a:lnTo>
                    <a:pt x="120" y="61"/>
                  </a:lnTo>
                  <a:lnTo>
                    <a:pt x="129" y="63"/>
                  </a:lnTo>
                  <a:lnTo>
                    <a:pt x="138" y="64"/>
                  </a:lnTo>
                  <a:lnTo>
                    <a:pt x="147" y="65"/>
                  </a:lnTo>
                  <a:lnTo>
                    <a:pt x="157" y="66"/>
                  </a:lnTo>
                  <a:lnTo>
                    <a:pt x="166" y="67"/>
                  </a:lnTo>
                  <a:lnTo>
                    <a:pt x="176" y="69"/>
                  </a:lnTo>
                  <a:lnTo>
                    <a:pt x="185" y="70"/>
                  </a:lnTo>
                  <a:lnTo>
                    <a:pt x="195" y="71"/>
                  </a:lnTo>
                  <a:lnTo>
                    <a:pt x="204" y="71"/>
                  </a:lnTo>
                  <a:lnTo>
                    <a:pt x="214" y="72"/>
                  </a:lnTo>
                  <a:lnTo>
                    <a:pt x="223" y="72"/>
                  </a:lnTo>
                  <a:lnTo>
                    <a:pt x="233" y="72"/>
                  </a:lnTo>
                  <a:lnTo>
                    <a:pt x="242" y="73"/>
                  </a:lnTo>
                  <a:lnTo>
                    <a:pt x="252" y="73"/>
                  </a:lnTo>
                  <a:lnTo>
                    <a:pt x="252" y="64"/>
                  </a:lnTo>
                </a:path>
              </a:pathLst>
            </a:custGeom>
            <a:solidFill>
              <a:srgbClr val="7C563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80" name="Freeform 182"/>
            <p:cNvSpPr>
              <a:spLocks/>
            </p:cNvSpPr>
            <p:nvPr/>
          </p:nvSpPr>
          <p:spPr bwMode="auto">
            <a:xfrm>
              <a:off x="4477" y="2660"/>
              <a:ext cx="275" cy="75"/>
            </a:xfrm>
            <a:custGeom>
              <a:avLst/>
              <a:gdLst>
                <a:gd name="T0" fmla="*/ 265 w 275"/>
                <a:gd name="T1" fmla="*/ 1 h 75"/>
                <a:gd name="T2" fmla="*/ 260 w 275"/>
                <a:gd name="T3" fmla="*/ 6 h 75"/>
                <a:gd name="T4" fmla="*/ 255 w 275"/>
                <a:gd name="T5" fmla="*/ 10 h 75"/>
                <a:gd name="T6" fmla="*/ 248 w 275"/>
                <a:gd name="T7" fmla="*/ 15 h 75"/>
                <a:gd name="T8" fmla="*/ 238 w 275"/>
                <a:gd name="T9" fmla="*/ 20 h 75"/>
                <a:gd name="T10" fmla="*/ 227 w 275"/>
                <a:gd name="T11" fmla="*/ 26 h 75"/>
                <a:gd name="T12" fmla="*/ 213 w 275"/>
                <a:gd name="T13" fmla="*/ 31 h 75"/>
                <a:gd name="T14" fmla="*/ 199 w 275"/>
                <a:gd name="T15" fmla="*/ 37 h 75"/>
                <a:gd name="T16" fmla="*/ 182 w 275"/>
                <a:gd name="T17" fmla="*/ 42 h 75"/>
                <a:gd name="T18" fmla="*/ 163 w 275"/>
                <a:gd name="T19" fmla="*/ 47 h 75"/>
                <a:gd name="T20" fmla="*/ 143 w 275"/>
                <a:gd name="T21" fmla="*/ 52 h 75"/>
                <a:gd name="T22" fmla="*/ 120 w 275"/>
                <a:gd name="T23" fmla="*/ 55 h 75"/>
                <a:gd name="T24" fmla="*/ 96 w 275"/>
                <a:gd name="T25" fmla="*/ 58 h 75"/>
                <a:gd name="T26" fmla="*/ 71 w 275"/>
                <a:gd name="T27" fmla="*/ 62 h 75"/>
                <a:gd name="T28" fmla="*/ 43 w 275"/>
                <a:gd name="T29" fmla="*/ 64 h 75"/>
                <a:gd name="T30" fmla="*/ 14 w 275"/>
                <a:gd name="T31" fmla="*/ 64 h 75"/>
                <a:gd name="T32" fmla="*/ 0 w 275"/>
                <a:gd name="T33" fmla="*/ 74 h 75"/>
                <a:gd name="T34" fmla="*/ 30 w 275"/>
                <a:gd name="T35" fmla="*/ 73 h 75"/>
                <a:gd name="T36" fmla="*/ 58 w 275"/>
                <a:gd name="T37" fmla="*/ 72 h 75"/>
                <a:gd name="T38" fmla="*/ 85 w 275"/>
                <a:gd name="T39" fmla="*/ 70 h 75"/>
                <a:gd name="T40" fmla="*/ 109 w 275"/>
                <a:gd name="T41" fmla="*/ 66 h 75"/>
                <a:gd name="T42" fmla="*/ 133 w 275"/>
                <a:gd name="T43" fmla="*/ 63 h 75"/>
                <a:gd name="T44" fmla="*/ 155 w 275"/>
                <a:gd name="T45" fmla="*/ 58 h 75"/>
                <a:gd name="T46" fmla="*/ 175 w 275"/>
                <a:gd name="T47" fmla="*/ 53 h 75"/>
                <a:gd name="T48" fmla="*/ 193 w 275"/>
                <a:gd name="T49" fmla="*/ 48 h 75"/>
                <a:gd name="T50" fmla="*/ 209 w 275"/>
                <a:gd name="T51" fmla="*/ 43 h 75"/>
                <a:gd name="T52" fmla="*/ 223 w 275"/>
                <a:gd name="T53" fmla="*/ 37 h 75"/>
                <a:gd name="T54" fmla="*/ 237 w 275"/>
                <a:gd name="T55" fmla="*/ 31 h 75"/>
                <a:gd name="T56" fmla="*/ 248 w 275"/>
                <a:gd name="T57" fmla="*/ 26 h 75"/>
                <a:gd name="T58" fmla="*/ 257 w 275"/>
                <a:gd name="T59" fmla="*/ 20 h 75"/>
                <a:gd name="T60" fmla="*/ 264 w 275"/>
                <a:gd name="T61" fmla="*/ 15 h 75"/>
                <a:gd name="T62" fmla="*/ 269 w 275"/>
                <a:gd name="T63" fmla="*/ 9 h 75"/>
                <a:gd name="T64" fmla="*/ 274 w 275"/>
                <a:gd name="T65" fmla="*/ 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5" h="75">
                  <a:moveTo>
                    <a:pt x="265" y="0"/>
                  </a:moveTo>
                  <a:lnTo>
                    <a:pt x="265" y="1"/>
                  </a:lnTo>
                  <a:lnTo>
                    <a:pt x="262" y="3"/>
                  </a:lnTo>
                  <a:lnTo>
                    <a:pt x="260" y="6"/>
                  </a:lnTo>
                  <a:lnTo>
                    <a:pt x="258" y="8"/>
                  </a:lnTo>
                  <a:lnTo>
                    <a:pt x="255" y="10"/>
                  </a:lnTo>
                  <a:lnTo>
                    <a:pt x="251" y="12"/>
                  </a:lnTo>
                  <a:lnTo>
                    <a:pt x="248" y="15"/>
                  </a:lnTo>
                  <a:lnTo>
                    <a:pt x="243" y="18"/>
                  </a:lnTo>
                  <a:lnTo>
                    <a:pt x="238" y="20"/>
                  </a:lnTo>
                  <a:lnTo>
                    <a:pt x="232" y="24"/>
                  </a:lnTo>
                  <a:lnTo>
                    <a:pt x="227" y="26"/>
                  </a:lnTo>
                  <a:lnTo>
                    <a:pt x="220" y="28"/>
                  </a:lnTo>
                  <a:lnTo>
                    <a:pt x="213" y="31"/>
                  </a:lnTo>
                  <a:lnTo>
                    <a:pt x="207" y="34"/>
                  </a:lnTo>
                  <a:lnTo>
                    <a:pt x="199" y="37"/>
                  </a:lnTo>
                  <a:lnTo>
                    <a:pt x="190" y="39"/>
                  </a:lnTo>
                  <a:lnTo>
                    <a:pt x="182" y="42"/>
                  </a:lnTo>
                  <a:lnTo>
                    <a:pt x="173" y="45"/>
                  </a:lnTo>
                  <a:lnTo>
                    <a:pt x="163" y="47"/>
                  </a:lnTo>
                  <a:lnTo>
                    <a:pt x="153" y="49"/>
                  </a:lnTo>
                  <a:lnTo>
                    <a:pt x="143" y="52"/>
                  </a:lnTo>
                  <a:lnTo>
                    <a:pt x="132" y="54"/>
                  </a:lnTo>
                  <a:lnTo>
                    <a:pt x="120" y="55"/>
                  </a:lnTo>
                  <a:lnTo>
                    <a:pt x="108" y="57"/>
                  </a:lnTo>
                  <a:lnTo>
                    <a:pt x="96" y="58"/>
                  </a:lnTo>
                  <a:lnTo>
                    <a:pt x="84" y="61"/>
                  </a:lnTo>
                  <a:lnTo>
                    <a:pt x="71" y="62"/>
                  </a:lnTo>
                  <a:lnTo>
                    <a:pt x="58" y="63"/>
                  </a:lnTo>
                  <a:lnTo>
                    <a:pt x="43" y="64"/>
                  </a:lnTo>
                  <a:lnTo>
                    <a:pt x="29" y="64"/>
                  </a:lnTo>
                  <a:lnTo>
                    <a:pt x="14" y="64"/>
                  </a:lnTo>
                  <a:lnTo>
                    <a:pt x="0" y="65"/>
                  </a:lnTo>
                  <a:lnTo>
                    <a:pt x="0" y="74"/>
                  </a:lnTo>
                  <a:lnTo>
                    <a:pt x="14" y="74"/>
                  </a:lnTo>
                  <a:lnTo>
                    <a:pt x="30" y="73"/>
                  </a:lnTo>
                  <a:lnTo>
                    <a:pt x="44" y="73"/>
                  </a:lnTo>
                  <a:lnTo>
                    <a:pt x="58" y="72"/>
                  </a:lnTo>
                  <a:lnTo>
                    <a:pt x="71" y="71"/>
                  </a:lnTo>
                  <a:lnTo>
                    <a:pt x="85" y="70"/>
                  </a:lnTo>
                  <a:lnTo>
                    <a:pt x="97" y="67"/>
                  </a:lnTo>
                  <a:lnTo>
                    <a:pt x="109" y="66"/>
                  </a:lnTo>
                  <a:lnTo>
                    <a:pt x="122" y="64"/>
                  </a:lnTo>
                  <a:lnTo>
                    <a:pt x="133" y="63"/>
                  </a:lnTo>
                  <a:lnTo>
                    <a:pt x="144" y="61"/>
                  </a:lnTo>
                  <a:lnTo>
                    <a:pt x="155" y="58"/>
                  </a:lnTo>
                  <a:lnTo>
                    <a:pt x="165" y="56"/>
                  </a:lnTo>
                  <a:lnTo>
                    <a:pt x="175" y="53"/>
                  </a:lnTo>
                  <a:lnTo>
                    <a:pt x="184" y="50"/>
                  </a:lnTo>
                  <a:lnTo>
                    <a:pt x="193" y="48"/>
                  </a:lnTo>
                  <a:lnTo>
                    <a:pt x="201" y="45"/>
                  </a:lnTo>
                  <a:lnTo>
                    <a:pt x="209" y="43"/>
                  </a:lnTo>
                  <a:lnTo>
                    <a:pt x="217" y="39"/>
                  </a:lnTo>
                  <a:lnTo>
                    <a:pt x="223" y="37"/>
                  </a:lnTo>
                  <a:lnTo>
                    <a:pt x="230" y="34"/>
                  </a:lnTo>
                  <a:lnTo>
                    <a:pt x="237" y="31"/>
                  </a:lnTo>
                  <a:lnTo>
                    <a:pt x="242" y="28"/>
                  </a:lnTo>
                  <a:lnTo>
                    <a:pt x="248" y="26"/>
                  </a:lnTo>
                  <a:lnTo>
                    <a:pt x="252" y="22"/>
                  </a:lnTo>
                  <a:lnTo>
                    <a:pt x="257" y="20"/>
                  </a:lnTo>
                  <a:lnTo>
                    <a:pt x="260" y="17"/>
                  </a:lnTo>
                  <a:lnTo>
                    <a:pt x="264" y="15"/>
                  </a:lnTo>
                  <a:lnTo>
                    <a:pt x="267" y="12"/>
                  </a:lnTo>
                  <a:lnTo>
                    <a:pt x="269" y="9"/>
                  </a:lnTo>
                  <a:lnTo>
                    <a:pt x="271" y="7"/>
                  </a:lnTo>
                  <a:lnTo>
                    <a:pt x="274" y="5"/>
                  </a:lnTo>
                  <a:lnTo>
                    <a:pt x="265" y="0"/>
                  </a:lnTo>
                </a:path>
              </a:pathLst>
            </a:custGeom>
            <a:solidFill>
              <a:srgbClr val="7C563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81" name="Freeform 183"/>
            <p:cNvSpPr>
              <a:spLocks/>
            </p:cNvSpPr>
            <p:nvPr/>
          </p:nvSpPr>
          <p:spPr bwMode="auto">
            <a:xfrm>
              <a:off x="4742" y="2658"/>
              <a:ext cx="17" cy="17"/>
            </a:xfrm>
            <a:custGeom>
              <a:avLst/>
              <a:gdLst>
                <a:gd name="T0" fmla="*/ 16 w 17"/>
                <a:gd name="T1" fmla="*/ 16 h 17"/>
                <a:gd name="T2" fmla="*/ 16 w 17"/>
                <a:gd name="T3" fmla="*/ 11 h 17"/>
                <a:gd name="T4" fmla="*/ 16 w 17"/>
                <a:gd name="T5" fmla="*/ 9 h 17"/>
                <a:gd name="T6" fmla="*/ 16 w 17"/>
                <a:gd name="T7" fmla="*/ 6 h 17"/>
                <a:gd name="T8" fmla="*/ 16 w 17"/>
                <a:gd name="T9" fmla="*/ 4 h 17"/>
                <a:gd name="T10" fmla="*/ 14 w 17"/>
                <a:gd name="T11" fmla="*/ 2 h 17"/>
                <a:gd name="T12" fmla="*/ 10 w 17"/>
                <a:gd name="T13" fmla="*/ 0 h 17"/>
                <a:gd name="T14" fmla="*/ 8 w 17"/>
                <a:gd name="T15" fmla="*/ 0 h 17"/>
                <a:gd name="T16" fmla="*/ 7 w 17"/>
                <a:gd name="T17" fmla="*/ 0 h 17"/>
                <a:gd name="T18" fmla="*/ 5 w 17"/>
                <a:gd name="T19" fmla="*/ 0 h 17"/>
                <a:gd name="T20" fmla="*/ 3 w 17"/>
                <a:gd name="T21" fmla="*/ 0 h 17"/>
                <a:gd name="T22" fmla="*/ 1 w 17"/>
                <a:gd name="T23" fmla="*/ 2 h 17"/>
                <a:gd name="T24" fmla="*/ 0 w 17"/>
                <a:gd name="T25" fmla="*/ 4 h 17"/>
                <a:gd name="T26" fmla="*/ 16 w 17"/>
                <a:gd name="T2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7">
                  <a:moveTo>
                    <a:pt x="16" y="16"/>
                  </a:moveTo>
                  <a:lnTo>
                    <a:pt x="16" y="11"/>
                  </a:lnTo>
                  <a:lnTo>
                    <a:pt x="16" y="9"/>
                  </a:lnTo>
                  <a:lnTo>
                    <a:pt x="16" y="6"/>
                  </a:lnTo>
                  <a:lnTo>
                    <a:pt x="16" y="4"/>
                  </a:lnTo>
                  <a:lnTo>
                    <a:pt x="14" y="2"/>
                  </a:lnTo>
                  <a:lnTo>
                    <a:pt x="10" y="0"/>
                  </a:lnTo>
                  <a:lnTo>
                    <a:pt x="8" y="0"/>
                  </a:lnTo>
                  <a:lnTo>
                    <a:pt x="7" y="0"/>
                  </a:lnTo>
                  <a:lnTo>
                    <a:pt x="5" y="0"/>
                  </a:lnTo>
                  <a:lnTo>
                    <a:pt x="3" y="0"/>
                  </a:lnTo>
                  <a:lnTo>
                    <a:pt x="1" y="2"/>
                  </a:lnTo>
                  <a:lnTo>
                    <a:pt x="0" y="4"/>
                  </a:lnTo>
                  <a:lnTo>
                    <a:pt x="16" y="16"/>
                  </a:lnTo>
                </a:path>
              </a:pathLst>
            </a:custGeom>
            <a:solidFill>
              <a:srgbClr val="7C563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82" name="Freeform 184"/>
            <p:cNvSpPr>
              <a:spLocks/>
            </p:cNvSpPr>
            <p:nvPr/>
          </p:nvSpPr>
          <p:spPr bwMode="auto">
            <a:xfrm>
              <a:off x="4225" y="2657"/>
              <a:ext cx="17" cy="17"/>
            </a:xfrm>
            <a:custGeom>
              <a:avLst/>
              <a:gdLst>
                <a:gd name="T0" fmla="*/ 16 w 17"/>
                <a:gd name="T1" fmla="*/ 4 h 17"/>
                <a:gd name="T2" fmla="*/ 16 w 17"/>
                <a:gd name="T3" fmla="*/ 2 h 17"/>
                <a:gd name="T4" fmla="*/ 14 w 17"/>
                <a:gd name="T5" fmla="*/ 2 h 17"/>
                <a:gd name="T6" fmla="*/ 12 w 17"/>
                <a:gd name="T7" fmla="*/ 0 h 17"/>
                <a:gd name="T8" fmla="*/ 10 w 17"/>
                <a:gd name="T9" fmla="*/ 0 h 17"/>
                <a:gd name="T10" fmla="*/ 6 w 17"/>
                <a:gd name="T11" fmla="*/ 0 h 17"/>
                <a:gd name="T12" fmla="*/ 4 w 17"/>
                <a:gd name="T13" fmla="*/ 2 h 17"/>
                <a:gd name="T14" fmla="*/ 2 w 17"/>
                <a:gd name="T15" fmla="*/ 2 h 17"/>
                <a:gd name="T16" fmla="*/ 2 w 17"/>
                <a:gd name="T17" fmla="*/ 4 h 17"/>
                <a:gd name="T18" fmla="*/ 0 w 17"/>
                <a:gd name="T19" fmla="*/ 4 h 17"/>
                <a:gd name="T20" fmla="*/ 0 w 17"/>
                <a:gd name="T21" fmla="*/ 6 h 17"/>
                <a:gd name="T22" fmla="*/ 0 w 17"/>
                <a:gd name="T23" fmla="*/ 8 h 17"/>
                <a:gd name="T24" fmla="*/ 0 w 17"/>
                <a:gd name="T25" fmla="*/ 10 h 17"/>
                <a:gd name="T26" fmla="*/ 0 w 17"/>
                <a:gd name="T27" fmla="*/ 12 h 17"/>
                <a:gd name="T28" fmla="*/ 2 w 17"/>
                <a:gd name="T29" fmla="*/ 12 h 17"/>
                <a:gd name="T30" fmla="*/ 2 w 17"/>
                <a:gd name="T31" fmla="*/ 16 h 17"/>
                <a:gd name="T32" fmla="*/ 16 w 17"/>
                <a:gd name="T33"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16" y="4"/>
                  </a:moveTo>
                  <a:lnTo>
                    <a:pt x="16" y="2"/>
                  </a:lnTo>
                  <a:lnTo>
                    <a:pt x="14" y="2"/>
                  </a:lnTo>
                  <a:lnTo>
                    <a:pt x="12" y="0"/>
                  </a:lnTo>
                  <a:lnTo>
                    <a:pt x="10" y="0"/>
                  </a:lnTo>
                  <a:lnTo>
                    <a:pt x="6" y="0"/>
                  </a:lnTo>
                  <a:lnTo>
                    <a:pt x="4" y="2"/>
                  </a:lnTo>
                  <a:lnTo>
                    <a:pt x="2" y="2"/>
                  </a:lnTo>
                  <a:lnTo>
                    <a:pt x="2" y="4"/>
                  </a:lnTo>
                  <a:lnTo>
                    <a:pt x="0" y="4"/>
                  </a:lnTo>
                  <a:lnTo>
                    <a:pt x="0" y="6"/>
                  </a:lnTo>
                  <a:lnTo>
                    <a:pt x="0" y="8"/>
                  </a:lnTo>
                  <a:lnTo>
                    <a:pt x="0" y="10"/>
                  </a:lnTo>
                  <a:lnTo>
                    <a:pt x="0" y="12"/>
                  </a:lnTo>
                  <a:lnTo>
                    <a:pt x="2" y="12"/>
                  </a:lnTo>
                  <a:lnTo>
                    <a:pt x="2" y="16"/>
                  </a:lnTo>
                  <a:lnTo>
                    <a:pt x="16" y="4"/>
                  </a:lnTo>
                </a:path>
              </a:pathLst>
            </a:custGeom>
            <a:solidFill>
              <a:srgbClr val="845E45"/>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83" name="Freeform 185"/>
            <p:cNvSpPr>
              <a:spLocks/>
            </p:cNvSpPr>
            <p:nvPr/>
          </p:nvSpPr>
          <p:spPr bwMode="auto">
            <a:xfrm>
              <a:off x="4226" y="2659"/>
              <a:ext cx="252" cy="73"/>
            </a:xfrm>
            <a:custGeom>
              <a:avLst/>
              <a:gdLst>
                <a:gd name="T0" fmla="*/ 242 w 252"/>
                <a:gd name="T1" fmla="*/ 63 h 73"/>
                <a:gd name="T2" fmla="*/ 223 w 252"/>
                <a:gd name="T3" fmla="*/ 63 h 73"/>
                <a:gd name="T4" fmla="*/ 204 w 252"/>
                <a:gd name="T5" fmla="*/ 62 h 73"/>
                <a:gd name="T6" fmla="*/ 185 w 252"/>
                <a:gd name="T7" fmla="*/ 60 h 73"/>
                <a:gd name="T8" fmla="*/ 166 w 252"/>
                <a:gd name="T9" fmla="*/ 58 h 73"/>
                <a:gd name="T10" fmla="*/ 148 w 252"/>
                <a:gd name="T11" fmla="*/ 56 h 73"/>
                <a:gd name="T12" fmla="*/ 130 w 252"/>
                <a:gd name="T13" fmla="*/ 53 h 73"/>
                <a:gd name="T14" fmla="*/ 112 w 252"/>
                <a:gd name="T15" fmla="*/ 49 h 73"/>
                <a:gd name="T16" fmla="*/ 95 w 252"/>
                <a:gd name="T17" fmla="*/ 45 h 73"/>
                <a:gd name="T18" fmla="*/ 80 w 252"/>
                <a:gd name="T19" fmla="*/ 40 h 73"/>
                <a:gd name="T20" fmla="*/ 65 w 252"/>
                <a:gd name="T21" fmla="*/ 36 h 73"/>
                <a:gd name="T22" fmla="*/ 51 w 252"/>
                <a:gd name="T23" fmla="*/ 30 h 73"/>
                <a:gd name="T24" fmla="*/ 38 w 252"/>
                <a:gd name="T25" fmla="*/ 23 h 73"/>
                <a:gd name="T26" fmla="*/ 27 w 252"/>
                <a:gd name="T27" fmla="*/ 18 h 73"/>
                <a:gd name="T28" fmla="*/ 18 w 252"/>
                <a:gd name="T29" fmla="*/ 11 h 73"/>
                <a:gd name="T30" fmla="*/ 10 w 252"/>
                <a:gd name="T31" fmla="*/ 3 h 73"/>
                <a:gd name="T32" fmla="*/ 0 w 252"/>
                <a:gd name="T33" fmla="*/ 6 h 73"/>
                <a:gd name="T34" fmla="*/ 8 w 252"/>
                <a:gd name="T35" fmla="*/ 13 h 73"/>
                <a:gd name="T36" fmla="*/ 17 w 252"/>
                <a:gd name="T37" fmla="*/ 21 h 73"/>
                <a:gd name="T38" fmla="*/ 28 w 252"/>
                <a:gd name="T39" fmla="*/ 29 h 73"/>
                <a:gd name="T40" fmla="*/ 40 w 252"/>
                <a:gd name="T41" fmla="*/ 35 h 73"/>
                <a:gd name="T42" fmla="*/ 54 w 252"/>
                <a:gd name="T43" fmla="*/ 41 h 73"/>
                <a:gd name="T44" fmla="*/ 70 w 252"/>
                <a:gd name="T45" fmla="*/ 47 h 73"/>
                <a:gd name="T46" fmla="*/ 85 w 252"/>
                <a:gd name="T47" fmla="*/ 51 h 73"/>
                <a:gd name="T48" fmla="*/ 102 w 252"/>
                <a:gd name="T49" fmla="*/ 56 h 73"/>
                <a:gd name="T50" fmla="*/ 119 w 252"/>
                <a:gd name="T51" fmla="*/ 59 h 73"/>
                <a:gd name="T52" fmla="*/ 138 w 252"/>
                <a:gd name="T53" fmla="*/ 63 h 73"/>
                <a:gd name="T54" fmla="*/ 156 w 252"/>
                <a:gd name="T55" fmla="*/ 66 h 73"/>
                <a:gd name="T56" fmla="*/ 175 w 252"/>
                <a:gd name="T57" fmla="*/ 68 h 73"/>
                <a:gd name="T58" fmla="*/ 194 w 252"/>
                <a:gd name="T59" fmla="*/ 69 h 73"/>
                <a:gd name="T60" fmla="*/ 213 w 252"/>
                <a:gd name="T61" fmla="*/ 71 h 73"/>
                <a:gd name="T62" fmla="*/ 232 w 252"/>
                <a:gd name="T63" fmla="*/ 72 h 73"/>
                <a:gd name="T64" fmla="*/ 251 w 252"/>
                <a:gd name="T65"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2" h="73">
                  <a:moveTo>
                    <a:pt x="251" y="63"/>
                  </a:moveTo>
                  <a:lnTo>
                    <a:pt x="242" y="63"/>
                  </a:lnTo>
                  <a:lnTo>
                    <a:pt x="232" y="63"/>
                  </a:lnTo>
                  <a:lnTo>
                    <a:pt x="223" y="63"/>
                  </a:lnTo>
                  <a:lnTo>
                    <a:pt x="214" y="62"/>
                  </a:lnTo>
                  <a:lnTo>
                    <a:pt x="204" y="62"/>
                  </a:lnTo>
                  <a:lnTo>
                    <a:pt x="195" y="60"/>
                  </a:lnTo>
                  <a:lnTo>
                    <a:pt x="185" y="60"/>
                  </a:lnTo>
                  <a:lnTo>
                    <a:pt x="176" y="59"/>
                  </a:lnTo>
                  <a:lnTo>
                    <a:pt x="166" y="58"/>
                  </a:lnTo>
                  <a:lnTo>
                    <a:pt x="157" y="57"/>
                  </a:lnTo>
                  <a:lnTo>
                    <a:pt x="148" y="56"/>
                  </a:lnTo>
                  <a:lnTo>
                    <a:pt x="139" y="54"/>
                  </a:lnTo>
                  <a:lnTo>
                    <a:pt x="130" y="53"/>
                  </a:lnTo>
                  <a:lnTo>
                    <a:pt x="121" y="50"/>
                  </a:lnTo>
                  <a:lnTo>
                    <a:pt x="112" y="49"/>
                  </a:lnTo>
                  <a:lnTo>
                    <a:pt x="104" y="47"/>
                  </a:lnTo>
                  <a:lnTo>
                    <a:pt x="95" y="45"/>
                  </a:lnTo>
                  <a:lnTo>
                    <a:pt x="87" y="43"/>
                  </a:lnTo>
                  <a:lnTo>
                    <a:pt x="80" y="40"/>
                  </a:lnTo>
                  <a:lnTo>
                    <a:pt x="72" y="38"/>
                  </a:lnTo>
                  <a:lnTo>
                    <a:pt x="65" y="36"/>
                  </a:lnTo>
                  <a:lnTo>
                    <a:pt x="57" y="32"/>
                  </a:lnTo>
                  <a:lnTo>
                    <a:pt x="51" y="30"/>
                  </a:lnTo>
                  <a:lnTo>
                    <a:pt x="45" y="27"/>
                  </a:lnTo>
                  <a:lnTo>
                    <a:pt x="38" y="23"/>
                  </a:lnTo>
                  <a:lnTo>
                    <a:pt x="33" y="21"/>
                  </a:lnTo>
                  <a:lnTo>
                    <a:pt x="27" y="18"/>
                  </a:lnTo>
                  <a:lnTo>
                    <a:pt x="23" y="14"/>
                  </a:lnTo>
                  <a:lnTo>
                    <a:pt x="18" y="11"/>
                  </a:lnTo>
                  <a:lnTo>
                    <a:pt x="14" y="7"/>
                  </a:lnTo>
                  <a:lnTo>
                    <a:pt x="10" y="3"/>
                  </a:lnTo>
                  <a:lnTo>
                    <a:pt x="7" y="0"/>
                  </a:lnTo>
                  <a:lnTo>
                    <a:pt x="0" y="6"/>
                  </a:lnTo>
                  <a:lnTo>
                    <a:pt x="4" y="10"/>
                  </a:lnTo>
                  <a:lnTo>
                    <a:pt x="8" y="13"/>
                  </a:lnTo>
                  <a:lnTo>
                    <a:pt x="12" y="18"/>
                  </a:lnTo>
                  <a:lnTo>
                    <a:pt x="17" y="21"/>
                  </a:lnTo>
                  <a:lnTo>
                    <a:pt x="23" y="25"/>
                  </a:lnTo>
                  <a:lnTo>
                    <a:pt x="28" y="29"/>
                  </a:lnTo>
                  <a:lnTo>
                    <a:pt x="35" y="32"/>
                  </a:lnTo>
                  <a:lnTo>
                    <a:pt x="40" y="35"/>
                  </a:lnTo>
                  <a:lnTo>
                    <a:pt x="47" y="38"/>
                  </a:lnTo>
                  <a:lnTo>
                    <a:pt x="54" y="41"/>
                  </a:lnTo>
                  <a:lnTo>
                    <a:pt x="62" y="44"/>
                  </a:lnTo>
                  <a:lnTo>
                    <a:pt x="70" y="47"/>
                  </a:lnTo>
                  <a:lnTo>
                    <a:pt x="77" y="49"/>
                  </a:lnTo>
                  <a:lnTo>
                    <a:pt x="85" y="51"/>
                  </a:lnTo>
                  <a:lnTo>
                    <a:pt x="93" y="54"/>
                  </a:lnTo>
                  <a:lnTo>
                    <a:pt x="102" y="56"/>
                  </a:lnTo>
                  <a:lnTo>
                    <a:pt x="111" y="58"/>
                  </a:lnTo>
                  <a:lnTo>
                    <a:pt x="119" y="59"/>
                  </a:lnTo>
                  <a:lnTo>
                    <a:pt x="128" y="62"/>
                  </a:lnTo>
                  <a:lnTo>
                    <a:pt x="138" y="63"/>
                  </a:lnTo>
                  <a:lnTo>
                    <a:pt x="147" y="65"/>
                  </a:lnTo>
                  <a:lnTo>
                    <a:pt x="156" y="66"/>
                  </a:lnTo>
                  <a:lnTo>
                    <a:pt x="165" y="67"/>
                  </a:lnTo>
                  <a:lnTo>
                    <a:pt x="175" y="68"/>
                  </a:lnTo>
                  <a:lnTo>
                    <a:pt x="184" y="69"/>
                  </a:lnTo>
                  <a:lnTo>
                    <a:pt x="194" y="69"/>
                  </a:lnTo>
                  <a:lnTo>
                    <a:pt x="204" y="71"/>
                  </a:lnTo>
                  <a:lnTo>
                    <a:pt x="213" y="71"/>
                  </a:lnTo>
                  <a:lnTo>
                    <a:pt x="223" y="72"/>
                  </a:lnTo>
                  <a:lnTo>
                    <a:pt x="232" y="72"/>
                  </a:lnTo>
                  <a:lnTo>
                    <a:pt x="242" y="72"/>
                  </a:lnTo>
                  <a:lnTo>
                    <a:pt x="251" y="72"/>
                  </a:lnTo>
                  <a:lnTo>
                    <a:pt x="251" y="63"/>
                  </a:lnTo>
                </a:path>
              </a:pathLst>
            </a:custGeom>
            <a:solidFill>
              <a:srgbClr val="845E45"/>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84" name="Freeform 186"/>
            <p:cNvSpPr>
              <a:spLocks/>
            </p:cNvSpPr>
            <p:nvPr/>
          </p:nvSpPr>
          <p:spPr bwMode="auto">
            <a:xfrm>
              <a:off x="4477" y="2657"/>
              <a:ext cx="274" cy="75"/>
            </a:xfrm>
            <a:custGeom>
              <a:avLst/>
              <a:gdLst>
                <a:gd name="T0" fmla="*/ 264 w 274"/>
                <a:gd name="T1" fmla="*/ 2 h 75"/>
                <a:gd name="T2" fmla="*/ 259 w 274"/>
                <a:gd name="T3" fmla="*/ 5 h 75"/>
                <a:gd name="T4" fmla="*/ 254 w 274"/>
                <a:gd name="T5" fmla="*/ 10 h 75"/>
                <a:gd name="T6" fmla="*/ 246 w 274"/>
                <a:gd name="T7" fmla="*/ 15 h 75"/>
                <a:gd name="T8" fmla="*/ 236 w 274"/>
                <a:gd name="T9" fmla="*/ 21 h 75"/>
                <a:gd name="T10" fmla="*/ 224 w 274"/>
                <a:gd name="T11" fmla="*/ 27 h 75"/>
                <a:gd name="T12" fmla="*/ 210 w 274"/>
                <a:gd name="T13" fmla="*/ 32 h 75"/>
                <a:gd name="T14" fmla="*/ 195 w 274"/>
                <a:gd name="T15" fmla="*/ 37 h 75"/>
                <a:gd name="T16" fmla="*/ 177 w 274"/>
                <a:gd name="T17" fmla="*/ 42 h 75"/>
                <a:gd name="T18" fmla="*/ 158 w 274"/>
                <a:gd name="T19" fmla="*/ 47 h 75"/>
                <a:gd name="T20" fmla="*/ 138 w 274"/>
                <a:gd name="T21" fmla="*/ 52 h 75"/>
                <a:gd name="T22" fmla="*/ 117 w 274"/>
                <a:gd name="T23" fmla="*/ 56 h 75"/>
                <a:gd name="T24" fmla="*/ 94 w 274"/>
                <a:gd name="T25" fmla="*/ 59 h 75"/>
                <a:gd name="T26" fmla="*/ 68 w 274"/>
                <a:gd name="T27" fmla="*/ 62 h 75"/>
                <a:gd name="T28" fmla="*/ 42 w 274"/>
                <a:gd name="T29" fmla="*/ 64 h 75"/>
                <a:gd name="T30" fmla="*/ 14 w 274"/>
                <a:gd name="T31" fmla="*/ 65 h 75"/>
                <a:gd name="T32" fmla="*/ 0 w 274"/>
                <a:gd name="T33" fmla="*/ 74 h 75"/>
                <a:gd name="T34" fmla="*/ 29 w 274"/>
                <a:gd name="T35" fmla="*/ 74 h 75"/>
                <a:gd name="T36" fmla="*/ 56 w 274"/>
                <a:gd name="T37" fmla="*/ 73 h 75"/>
                <a:gd name="T38" fmla="*/ 81 w 274"/>
                <a:gd name="T39" fmla="*/ 70 h 75"/>
                <a:gd name="T40" fmla="*/ 106 w 274"/>
                <a:gd name="T41" fmla="*/ 67 h 75"/>
                <a:gd name="T42" fmla="*/ 129 w 274"/>
                <a:gd name="T43" fmla="*/ 62 h 75"/>
                <a:gd name="T44" fmla="*/ 151 w 274"/>
                <a:gd name="T45" fmla="*/ 58 h 75"/>
                <a:gd name="T46" fmla="*/ 171 w 274"/>
                <a:gd name="T47" fmla="*/ 53 h 75"/>
                <a:gd name="T48" fmla="*/ 190 w 274"/>
                <a:gd name="T49" fmla="*/ 48 h 75"/>
                <a:gd name="T50" fmla="*/ 205 w 274"/>
                <a:gd name="T51" fmla="*/ 43 h 75"/>
                <a:gd name="T52" fmla="*/ 221 w 274"/>
                <a:gd name="T53" fmla="*/ 38 h 75"/>
                <a:gd name="T54" fmla="*/ 235 w 274"/>
                <a:gd name="T55" fmla="*/ 32 h 75"/>
                <a:gd name="T56" fmla="*/ 246 w 274"/>
                <a:gd name="T57" fmla="*/ 25 h 75"/>
                <a:gd name="T58" fmla="*/ 255 w 274"/>
                <a:gd name="T59" fmla="*/ 20 h 75"/>
                <a:gd name="T60" fmla="*/ 262 w 274"/>
                <a:gd name="T61" fmla="*/ 15 h 75"/>
                <a:gd name="T62" fmla="*/ 268 w 274"/>
                <a:gd name="T63" fmla="*/ 10 h 75"/>
                <a:gd name="T64" fmla="*/ 273 w 274"/>
                <a:gd name="T65" fmla="*/ 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 h="75">
                  <a:moveTo>
                    <a:pt x="264" y="0"/>
                  </a:moveTo>
                  <a:lnTo>
                    <a:pt x="264" y="2"/>
                  </a:lnTo>
                  <a:lnTo>
                    <a:pt x="261" y="3"/>
                  </a:lnTo>
                  <a:lnTo>
                    <a:pt x="259" y="5"/>
                  </a:lnTo>
                  <a:lnTo>
                    <a:pt x="257" y="8"/>
                  </a:lnTo>
                  <a:lnTo>
                    <a:pt x="254" y="10"/>
                  </a:lnTo>
                  <a:lnTo>
                    <a:pt x="250" y="13"/>
                  </a:lnTo>
                  <a:lnTo>
                    <a:pt x="246" y="15"/>
                  </a:lnTo>
                  <a:lnTo>
                    <a:pt x="241" y="18"/>
                  </a:lnTo>
                  <a:lnTo>
                    <a:pt x="236" y="21"/>
                  </a:lnTo>
                  <a:lnTo>
                    <a:pt x="230" y="23"/>
                  </a:lnTo>
                  <a:lnTo>
                    <a:pt x="224" y="27"/>
                  </a:lnTo>
                  <a:lnTo>
                    <a:pt x="218" y="29"/>
                  </a:lnTo>
                  <a:lnTo>
                    <a:pt x="210" y="32"/>
                  </a:lnTo>
                  <a:lnTo>
                    <a:pt x="203" y="34"/>
                  </a:lnTo>
                  <a:lnTo>
                    <a:pt x="195" y="37"/>
                  </a:lnTo>
                  <a:lnTo>
                    <a:pt x="186" y="40"/>
                  </a:lnTo>
                  <a:lnTo>
                    <a:pt x="177" y="42"/>
                  </a:lnTo>
                  <a:lnTo>
                    <a:pt x="169" y="45"/>
                  </a:lnTo>
                  <a:lnTo>
                    <a:pt x="158" y="47"/>
                  </a:lnTo>
                  <a:lnTo>
                    <a:pt x="150" y="50"/>
                  </a:lnTo>
                  <a:lnTo>
                    <a:pt x="138" y="52"/>
                  </a:lnTo>
                  <a:lnTo>
                    <a:pt x="128" y="53"/>
                  </a:lnTo>
                  <a:lnTo>
                    <a:pt x="117" y="56"/>
                  </a:lnTo>
                  <a:lnTo>
                    <a:pt x="105" y="58"/>
                  </a:lnTo>
                  <a:lnTo>
                    <a:pt x="94" y="59"/>
                  </a:lnTo>
                  <a:lnTo>
                    <a:pt x="81" y="60"/>
                  </a:lnTo>
                  <a:lnTo>
                    <a:pt x="68" y="62"/>
                  </a:lnTo>
                  <a:lnTo>
                    <a:pt x="56" y="64"/>
                  </a:lnTo>
                  <a:lnTo>
                    <a:pt x="42" y="64"/>
                  </a:lnTo>
                  <a:lnTo>
                    <a:pt x="28" y="65"/>
                  </a:lnTo>
                  <a:lnTo>
                    <a:pt x="14" y="65"/>
                  </a:lnTo>
                  <a:lnTo>
                    <a:pt x="0" y="65"/>
                  </a:lnTo>
                  <a:lnTo>
                    <a:pt x="0" y="74"/>
                  </a:lnTo>
                  <a:lnTo>
                    <a:pt x="14" y="74"/>
                  </a:lnTo>
                  <a:lnTo>
                    <a:pt x="29" y="74"/>
                  </a:lnTo>
                  <a:lnTo>
                    <a:pt x="42" y="73"/>
                  </a:lnTo>
                  <a:lnTo>
                    <a:pt x="56" y="73"/>
                  </a:lnTo>
                  <a:lnTo>
                    <a:pt x="69" y="71"/>
                  </a:lnTo>
                  <a:lnTo>
                    <a:pt x="81" y="70"/>
                  </a:lnTo>
                  <a:lnTo>
                    <a:pt x="95" y="68"/>
                  </a:lnTo>
                  <a:lnTo>
                    <a:pt x="106" y="67"/>
                  </a:lnTo>
                  <a:lnTo>
                    <a:pt x="118" y="65"/>
                  </a:lnTo>
                  <a:lnTo>
                    <a:pt x="129" y="62"/>
                  </a:lnTo>
                  <a:lnTo>
                    <a:pt x="141" y="60"/>
                  </a:lnTo>
                  <a:lnTo>
                    <a:pt x="151" y="58"/>
                  </a:lnTo>
                  <a:lnTo>
                    <a:pt x="161" y="56"/>
                  </a:lnTo>
                  <a:lnTo>
                    <a:pt x="171" y="53"/>
                  </a:lnTo>
                  <a:lnTo>
                    <a:pt x="181" y="51"/>
                  </a:lnTo>
                  <a:lnTo>
                    <a:pt x="190" y="48"/>
                  </a:lnTo>
                  <a:lnTo>
                    <a:pt x="198" y="46"/>
                  </a:lnTo>
                  <a:lnTo>
                    <a:pt x="205" y="43"/>
                  </a:lnTo>
                  <a:lnTo>
                    <a:pt x="213" y="40"/>
                  </a:lnTo>
                  <a:lnTo>
                    <a:pt x="221" y="38"/>
                  </a:lnTo>
                  <a:lnTo>
                    <a:pt x="228" y="34"/>
                  </a:lnTo>
                  <a:lnTo>
                    <a:pt x="235" y="32"/>
                  </a:lnTo>
                  <a:lnTo>
                    <a:pt x="240" y="29"/>
                  </a:lnTo>
                  <a:lnTo>
                    <a:pt x="246" y="25"/>
                  </a:lnTo>
                  <a:lnTo>
                    <a:pt x="250" y="23"/>
                  </a:lnTo>
                  <a:lnTo>
                    <a:pt x="255" y="20"/>
                  </a:lnTo>
                  <a:lnTo>
                    <a:pt x="259" y="18"/>
                  </a:lnTo>
                  <a:lnTo>
                    <a:pt x="262" y="15"/>
                  </a:lnTo>
                  <a:lnTo>
                    <a:pt x="266" y="12"/>
                  </a:lnTo>
                  <a:lnTo>
                    <a:pt x="268" y="10"/>
                  </a:lnTo>
                  <a:lnTo>
                    <a:pt x="270" y="8"/>
                  </a:lnTo>
                  <a:lnTo>
                    <a:pt x="273" y="4"/>
                  </a:lnTo>
                  <a:lnTo>
                    <a:pt x="264" y="0"/>
                  </a:lnTo>
                </a:path>
              </a:pathLst>
            </a:custGeom>
            <a:solidFill>
              <a:srgbClr val="845E45"/>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85" name="Freeform 187"/>
            <p:cNvSpPr>
              <a:spLocks/>
            </p:cNvSpPr>
            <p:nvPr/>
          </p:nvSpPr>
          <p:spPr bwMode="auto">
            <a:xfrm>
              <a:off x="4741" y="2654"/>
              <a:ext cx="17" cy="17"/>
            </a:xfrm>
            <a:custGeom>
              <a:avLst/>
              <a:gdLst>
                <a:gd name="T0" fmla="*/ 16 w 17"/>
                <a:gd name="T1" fmla="*/ 16 h 17"/>
                <a:gd name="T2" fmla="*/ 16 w 17"/>
                <a:gd name="T3" fmla="*/ 13 h 17"/>
                <a:gd name="T4" fmla="*/ 16 w 17"/>
                <a:gd name="T5" fmla="*/ 11 h 17"/>
                <a:gd name="T6" fmla="*/ 16 w 17"/>
                <a:gd name="T7" fmla="*/ 9 h 17"/>
                <a:gd name="T8" fmla="*/ 16 w 17"/>
                <a:gd name="T9" fmla="*/ 6 h 17"/>
                <a:gd name="T10" fmla="*/ 12 w 17"/>
                <a:gd name="T11" fmla="*/ 6 h 17"/>
                <a:gd name="T12" fmla="*/ 12 w 17"/>
                <a:gd name="T13" fmla="*/ 4 h 17"/>
                <a:gd name="T14" fmla="*/ 10 w 17"/>
                <a:gd name="T15" fmla="*/ 4 h 17"/>
                <a:gd name="T16" fmla="*/ 8 w 17"/>
                <a:gd name="T17" fmla="*/ 0 h 17"/>
                <a:gd name="T18" fmla="*/ 7 w 17"/>
                <a:gd name="T19" fmla="*/ 0 h 17"/>
                <a:gd name="T20" fmla="*/ 5 w 17"/>
                <a:gd name="T21" fmla="*/ 0 h 17"/>
                <a:gd name="T22" fmla="*/ 3 w 17"/>
                <a:gd name="T23" fmla="*/ 4 h 17"/>
                <a:gd name="T24" fmla="*/ 1 w 17"/>
                <a:gd name="T25" fmla="*/ 4 h 17"/>
                <a:gd name="T26" fmla="*/ 1 w 17"/>
                <a:gd name="T27" fmla="*/ 6 h 17"/>
                <a:gd name="T28" fmla="*/ 0 w 17"/>
                <a:gd name="T29" fmla="*/ 6 h 17"/>
                <a:gd name="T30" fmla="*/ 16 w 17"/>
                <a:gd name="T31"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7">
                  <a:moveTo>
                    <a:pt x="16" y="16"/>
                  </a:moveTo>
                  <a:lnTo>
                    <a:pt x="16" y="13"/>
                  </a:lnTo>
                  <a:lnTo>
                    <a:pt x="16" y="11"/>
                  </a:lnTo>
                  <a:lnTo>
                    <a:pt x="16" y="9"/>
                  </a:lnTo>
                  <a:lnTo>
                    <a:pt x="16" y="6"/>
                  </a:lnTo>
                  <a:lnTo>
                    <a:pt x="12" y="6"/>
                  </a:lnTo>
                  <a:lnTo>
                    <a:pt x="12" y="4"/>
                  </a:lnTo>
                  <a:lnTo>
                    <a:pt x="10" y="4"/>
                  </a:lnTo>
                  <a:lnTo>
                    <a:pt x="8" y="0"/>
                  </a:lnTo>
                  <a:lnTo>
                    <a:pt x="7" y="0"/>
                  </a:lnTo>
                  <a:lnTo>
                    <a:pt x="5" y="0"/>
                  </a:lnTo>
                  <a:lnTo>
                    <a:pt x="3" y="4"/>
                  </a:lnTo>
                  <a:lnTo>
                    <a:pt x="1" y="4"/>
                  </a:lnTo>
                  <a:lnTo>
                    <a:pt x="1" y="6"/>
                  </a:lnTo>
                  <a:lnTo>
                    <a:pt x="0" y="6"/>
                  </a:lnTo>
                  <a:lnTo>
                    <a:pt x="16" y="16"/>
                  </a:lnTo>
                </a:path>
              </a:pathLst>
            </a:custGeom>
            <a:solidFill>
              <a:srgbClr val="845E45"/>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86" name="Freeform 188"/>
            <p:cNvSpPr>
              <a:spLocks/>
            </p:cNvSpPr>
            <p:nvPr/>
          </p:nvSpPr>
          <p:spPr bwMode="auto">
            <a:xfrm>
              <a:off x="4739" y="2652"/>
              <a:ext cx="17" cy="17"/>
            </a:xfrm>
            <a:custGeom>
              <a:avLst/>
              <a:gdLst>
                <a:gd name="T0" fmla="*/ 16 w 17"/>
                <a:gd name="T1" fmla="*/ 16 h 17"/>
                <a:gd name="T2" fmla="*/ 16 w 17"/>
                <a:gd name="T3" fmla="*/ 13 h 17"/>
                <a:gd name="T4" fmla="*/ 16 w 17"/>
                <a:gd name="T5" fmla="*/ 11 h 17"/>
                <a:gd name="T6" fmla="*/ 16 w 17"/>
                <a:gd name="T7" fmla="*/ 9 h 17"/>
                <a:gd name="T8" fmla="*/ 16 w 17"/>
                <a:gd name="T9" fmla="*/ 4 h 17"/>
                <a:gd name="T10" fmla="*/ 14 w 17"/>
                <a:gd name="T11" fmla="*/ 2 h 17"/>
                <a:gd name="T12" fmla="*/ 12 w 17"/>
                <a:gd name="T13" fmla="*/ 0 h 17"/>
                <a:gd name="T14" fmla="*/ 10 w 17"/>
                <a:gd name="T15" fmla="*/ 0 h 17"/>
                <a:gd name="T16" fmla="*/ 8 w 17"/>
                <a:gd name="T17" fmla="*/ 0 h 17"/>
                <a:gd name="T18" fmla="*/ 7 w 17"/>
                <a:gd name="T19" fmla="*/ 0 h 17"/>
                <a:gd name="T20" fmla="*/ 5 w 17"/>
                <a:gd name="T21" fmla="*/ 0 h 17"/>
                <a:gd name="T22" fmla="*/ 5 w 17"/>
                <a:gd name="T23" fmla="*/ 2 h 17"/>
                <a:gd name="T24" fmla="*/ 3 w 17"/>
                <a:gd name="T25" fmla="*/ 2 h 17"/>
                <a:gd name="T26" fmla="*/ 3 w 17"/>
                <a:gd name="T27" fmla="*/ 4 h 17"/>
                <a:gd name="T28" fmla="*/ 0 w 17"/>
                <a:gd name="T29" fmla="*/ 4 h 17"/>
                <a:gd name="T30" fmla="*/ 16 w 17"/>
                <a:gd name="T31"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7">
                  <a:moveTo>
                    <a:pt x="16" y="16"/>
                  </a:moveTo>
                  <a:lnTo>
                    <a:pt x="16" y="13"/>
                  </a:lnTo>
                  <a:lnTo>
                    <a:pt x="16" y="11"/>
                  </a:lnTo>
                  <a:lnTo>
                    <a:pt x="16" y="9"/>
                  </a:lnTo>
                  <a:lnTo>
                    <a:pt x="16" y="4"/>
                  </a:lnTo>
                  <a:lnTo>
                    <a:pt x="14" y="2"/>
                  </a:lnTo>
                  <a:lnTo>
                    <a:pt x="12" y="0"/>
                  </a:lnTo>
                  <a:lnTo>
                    <a:pt x="10" y="0"/>
                  </a:lnTo>
                  <a:lnTo>
                    <a:pt x="8" y="0"/>
                  </a:lnTo>
                  <a:lnTo>
                    <a:pt x="7" y="0"/>
                  </a:lnTo>
                  <a:lnTo>
                    <a:pt x="5" y="0"/>
                  </a:lnTo>
                  <a:lnTo>
                    <a:pt x="5" y="2"/>
                  </a:lnTo>
                  <a:lnTo>
                    <a:pt x="3" y="2"/>
                  </a:lnTo>
                  <a:lnTo>
                    <a:pt x="3" y="4"/>
                  </a:lnTo>
                  <a:lnTo>
                    <a:pt x="0" y="4"/>
                  </a:lnTo>
                  <a:lnTo>
                    <a:pt x="16" y="16"/>
                  </a:lnTo>
                </a:path>
              </a:pathLst>
            </a:custGeom>
            <a:solidFill>
              <a:srgbClr val="8C664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87" name="Freeform 189"/>
            <p:cNvSpPr>
              <a:spLocks/>
            </p:cNvSpPr>
            <p:nvPr/>
          </p:nvSpPr>
          <p:spPr bwMode="auto">
            <a:xfrm>
              <a:off x="4477" y="2654"/>
              <a:ext cx="272" cy="75"/>
            </a:xfrm>
            <a:custGeom>
              <a:avLst/>
              <a:gdLst>
                <a:gd name="T0" fmla="*/ 14 w 272"/>
                <a:gd name="T1" fmla="*/ 74 h 75"/>
                <a:gd name="T2" fmla="*/ 41 w 272"/>
                <a:gd name="T3" fmla="*/ 73 h 75"/>
                <a:gd name="T4" fmla="*/ 67 w 272"/>
                <a:gd name="T5" fmla="*/ 71 h 75"/>
                <a:gd name="T6" fmla="*/ 91 w 272"/>
                <a:gd name="T7" fmla="*/ 69 h 75"/>
                <a:gd name="T8" fmla="*/ 115 w 272"/>
                <a:gd name="T9" fmla="*/ 65 h 75"/>
                <a:gd name="T10" fmla="*/ 136 w 272"/>
                <a:gd name="T11" fmla="*/ 61 h 75"/>
                <a:gd name="T12" fmla="*/ 157 w 272"/>
                <a:gd name="T13" fmla="*/ 56 h 75"/>
                <a:gd name="T14" fmla="*/ 176 w 272"/>
                <a:gd name="T15" fmla="*/ 52 h 75"/>
                <a:gd name="T16" fmla="*/ 194 w 272"/>
                <a:gd name="T17" fmla="*/ 46 h 75"/>
                <a:gd name="T18" fmla="*/ 211 w 272"/>
                <a:gd name="T19" fmla="*/ 41 h 75"/>
                <a:gd name="T20" fmla="*/ 224 w 272"/>
                <a:gd name="T21" fmla="*/ 35 h 75"/>
                <a:gd name="T22" fmla="*/ 238 w 272"/>
                <a:gd name="T23" fmla="*/ 30 h 75"/>
                <a:gd name="T24" fmla="*/ 248 w 272"/>
                <a:gd name="T25" fmla="*/ 24 h 75"/>
                <a:gd name="T26" fmla="*/ 257 w 272"/>
                <a:gd name="T27" fmla="*/ 18 h 75"/>
                <a:gd name="T28" fmla="*/ 265 w 272"/>
                <a:gd name="T29" fmla="*/ 13 h 75"/>
                <a:gd name="T30" fmla="*/ 269 w 272"/>
                <a:gd name="T31" fmla="*/ 7 h 75"/>
                <a:gd name="T32" fmla="*/ 262 w 272"/>
                <a:gd name="T33" fmla="*/ 0 h 75"/>
                <a:gd name="T34" fmla="*/ 260 w 272"/>
                <a:gd name="T35" fmla="*/ 4 h 75"/>
                <a:gd name="T36" fmla="*/ 256 w 272"/>
                <a:gd name="T37" fmla="*/ 8 h 75"/>
                <a:gd name="T38" fmla="*/ 248 w 272"/>
                <a:gd name="T39" fmla="*/ 13 h 75"/>
                <a:gd name="T40" fmla="*/ 239 w 272"/>
                <a:gd name="T41" fmla="*/ 18 h 75"/>
                <a:gd name="T42" fmla="*/ 228 w 272"/>
                <a:gd name="T43" fmla="*/ 24 h 75"/>
                <a:gd name="T44" fmla="*/ 214 w 272"/>
                <a:gd name="T45" fmla="*/ 30 h 75"/>
                <a:gd name="T46" fmla="*/ 200 w 272"/>
                <a:gd name="T47" fmla="*/ 35 h 75"/>
                <a:gd name="T48" fmla="*/ 183 w 272"/>
                <a:gd name="T49" fmla="*/ 40 h 75"/>
                <a:gd name="T50" fmla="*/ 165 w 272"/>
                <a:gd name="T51" fmla="*/ 45 h 75"/>
                <a:gd name="T52" fmla="*/ 145 w 272"/>
                <a:gd name="T53" fmla="*/ 50 h 75"/>
                <a:gd name="T54" fmla="*/ 124 w 272"/>
                <a:gd name="T55" fmla="*/ 54 h 75"/>
                <a:gd name="T56" fmla="*/ 101 w 272"/>
                <a:gd name="T57" fmla="*/ 58 h 75"/>
                <a:gd name="T58" fmla="*/ 78 w 272"/>
                <a:gd name="T59" fmla="*/ 61 h 75"/>
                <a:gd name="T60" fmla="*/ 53 w 272"/>
                <a:gd name="T61" fmla="*/ 63 h 75"/>
                <a:gd name="T62" fmla="*/ 27 w 272"/>
                <a:gd name="T63" fmla="*/ 65 h 75"/>
                <a:gd name="T64" fmla="*/ 0 w 272"/>
                <a:gd name="T65" fmla="*/ 6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2" h="75">
                  <a:moveTo>
                    <a:pt x="0" y="74"/>
                  </a:moveTo>
                  <a:lnTo>
                    <a:pt x="14" y="74"/>
                  </a:lnTo>
                  <a:lnTo>
                    <a:pt x="28" y="74"/>
                  </a:lnTo>
                  <a:lnTo>
                    <a:pt x="41" y="73"/>
                  </a:lnTo>
                  <a:lnTo>
                    <a:pt x="53" y="72"/>
                  </a:lnTo>
                  <a:lnTo>
                    <a:pt x="67" y="71"/>
                  </a:lnTo>
                  <a:lnTo>
                    <a:pt x="79" y="70"/>
                  </a:lnTo>
                  <a:lnTo>
                    <a:pt x="91" y="69"/>
                  </a:lnTo>
                  <a:lnTo>
                    <a:pt x="103" y="67"/>
                  </a:lnTo>
                  <a:lnTo>
                    <a:pt x="115" y="65"/>
                  </a:lnTo>
                  <a:lnTo>
                    <a:pt x="126" y="63"/>
                  </a:lnTo>
                  <a:lnTo>
                    <a:pt x="136" y="61"/>
                  </a:lnTo>
                  <a:lnTo>
                    <a:pt x="147" y="59"/>
                  </a:lnTo>
                  <a:lnTo>
                    <a:pt x="157" y="56"/>
                  </a:lnTo>
                  <a:lnTo>
                    <a:pt x="167" y="54"/>
                  </a:lnTo>
                  <a:lnTo>
                    <a:pt x="176" y="52"/>
                  </a:lnTo>
                  <a:lnTo>
                    <a:pt x="185" y="49"/>
                  </a:lnTo>
                  <a:lnTo>
                    <a:pt x="194" y="46"/>
                  </a:lnTo>
                  <a:lnTo>
                    <a:pt x="202" y="43"/>
                  </a:lnTo>
                  <a:lnTo>
                    <a:pt x="211" y="41"/>
                  </a:lnTo>
                  <a:lnTo>
                    <a:pt x="218" y="37"/>
                  </a:lnTo>
                  <a:lnTo>
                    <a:pt x="224" y="35"/>
                  </a:lnTo>
                  <a:lnTo>
                    <a:pt x="231" y="32"/>
                  </a:lnTo>
                  <a:lnTo>
                    <a:pt x="238" y="30"/>
                  </a:lnTo>
                  <a:lnTo>
                    <a:pt x="243" y="26"/>
                  </a:lnTo>
                  <a:lnTo>
                    <a:pt x="248" y="24"/>
                  </a:lnTo>
                  <a:lnTo>
                    <a:pt x="254" y="21"/>
                  </a:lnTo>
                  <a:lnTo>
                    <a:pt x="257" y="18"/>
                  </a:lnTo>
                  <a:lnTo>
                    <a:pt x="261" y="15"/>
                  </a:lnTo>
                  <a:lnTo>
                    <a:pt x="265" y="13"/>
                  </a:lnTo>
                  <a:lnTo>
                    <a:pt x="267" y="11"/>
                  </a:lnTo>
                  <a:lnTo>
                    <a:pt x="269" y="7"/>
                  </a:lnTo>
                  <a:lnTo>
                    <a:pt x="271" y="5"/>
                  </a:lnTo>
                  <a:lnTo>
                    <a:pt x="262" y="0"/>
                  </a:lnTo>
                  <a:lnTo>
                    <a:pt x="262" y="2"/>
                  </a:lnTo>
                  <a:lnTo>
                    <a:pt x="260" y="4"/>
                  </a:lnTo>
                  <a:lnTo>
                    <a:pt x="258" y="6"/>
                  </a:lnTo>
                  <a:lnTo>
                    <a:pt x="256" y="8"/>
                  </a:lnTo>
                  <a:lnTo>
                    <a:pt x="252" y="11"/>
                  </a:lnTo>
                  <a:lnTo>
                    <a:pt x="248" y="13"/>
                  </a:lnTo>
                  <a:lnTo>
                    <a:pt x="243" y="16"/>
                  </a:lnTo>
                  <a:lnTo>
                    <a:pt x="239" y="18"/>
                  </a:lnTo>
                  <a:lnTo>
                    <a:pt x="233" y="21"/>
                  </a:lnTo>
                  <a:lnTo>
                    <a:pt x="228" y="24"/>
                  </a:lnTo>
                  <a:lnTo>
                    <a:pt x="221" y="26"/>
                  </a:lnTo>
                  <a:lnTo>
                    <a:pt x="214" y="30"/>
                  </a:lnTo>
                  <a:lnTo>
                    <a:pt x="208" y="32"/>
                  </a:lnTo>
                  <a:lnTo>
                    <a:pt x="200" y="35"/>
                  </a:lnTo>
                  <a:lnTo>
                    <a:pt x="192" y="37"/>
                  </a:lnTo>
                  <a:lnTo>
                    <a:pt x="183" y="40"/>
                  </a:lnTo>
                  <a:lnTo>
                    <a:pt x="174" y="43"/>
                  </a:lnTo>
                  <a:lnTo>
                    <a:pt x="165" y="45"/>
                  </a:lnTo>
                  <a:lnTo>
                    <a:pt x="155" y="48"/>
                  </a:lnTo>
                  <a:lnTo>
                    <a:pt x="145" y="50"/>
                  </a:lnTo>
                  <a:lnTo>
                    <a:pt x="135" y="52"/>
                  </a:lnTo>
                  <a:lnTo>
                    <a:pt x="124" y="54"/>
                  </a:lnTo>
                  <a:lnTo>
                    <a:pt x="113" y="56"/>
                  </a:lnTo>
                  <a:lnTo>
                    <a:pt x="101" y="58"/>
                  </a:lnTo>
                  <a:lnTo>
                    <a:pt x="90" y="60"/>
                  </a:lnTo>
                  <a:lnTo>
                    <a:pt x="78" y="61"/>
                  </a:lnTo>
                  <a:lnTo>
                    <a:pt x="66" y="62"/>
                  </a:lnTo>
                  <a:lnTo>
                    <a:pt x="53" y="63"/>
                  </a:lnTo>
                  <a:lnTo>
                    <a:pt x="40" y="64"/>
                  </a:lnTo>
                  <a:lnTo>
                    <a:pt x="27" y="65"/>
                  </a:lnTo>
                  <a:lnTo>
                    <a:pt x="14" y="65"/>
                  </a:lnTo>
                  <a:lnTo>
                    <a:pt x="0" y="65"/>
                  </a:lnTo>
                  <a:lnTo>
                    <a:pt x="0" y="74"/>
                  </a:lnTo>
                </a:path>
              </a:pathLst>
            </a:custGeom>
            <a:solidFill>
              <a:srgbClr val="8C664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88" name="Freeform 190"/>
            <p:cNvSpPr>
              <a:spLocks/>
            </p:cNvSpPr>
            <p:nvPr/>
          </p:nvSpPr>
          <p:spPr bwMode="auto">
            <a:xfrm>
              <a:off x="4226" y="2656"/>
              <a:ext cx="252" cy="73"/>
            </a:xfrm>
            <a:custGeom>
              <a:avLst/>
              <a:gdLst>
                <a:gd name="T0" fmla="*/ 5 w 252"/>
                <a:gd name="T1" fmla="*/ 10 h 73"/>
                <a:gd name="T2" fmla="*/ 12 w 252"/>
                <a:gd name="T3" fmla="*/ 17 h 73"/>
                <a:gd name="T4" fmla="*/ 24 w 252"/>
                <a:gd name="T5" fmla="*/ 25 h 73"/>
                <a:gd name="T6" fmla="*/ 35 w 252"/>
                <a:gd name="T7" fmla="*/ 32 h 73"/>
                <a:gd name="T8" fmla="*/ 48 w 252"/>
                <a:gd name="T9" fmla="*/ 38 h 73"/>
                <a:gd name="T10" fmla="*/ 62 w 252"/>
                <a:gd name="T11" fmla="*/ 43 h 73"/>
                <a:gd name="T12" fmla="*/ 77 w 252"/>
                <a:gd name="T13" fmla="*/ 49 h 73"/>
                <a:gd name="T14" fmla="*/ 94 w 252"/>
                <a:gd name="T15" fmla="*/ 53 h 73"/>
                <a:gd name="T16" fmla="*/ 111 w 252"/>
                <a:gd name="T17" fmla="*/ 58 h 73"/>
                <a:gd name="T18" fmla="*/ 129 w 252"/>
                <a:gd name="T19" fmla="*/ 61 h 73"/>
                <a:gd name="T20" fmla="*/ 147 w 252"/>
                <a:gd name="T21" fmla="*/ 65 h 73"/>
                <a:gd name="T22" fmla="*/ 166 w 252"/>
                <a:gd name="T23" fmla="*/ 67 h 73"/>
                <a:gd name="T24" fmla="*/ 185 w 252"/>
                <a:gd name="T25" fmla="*/ 69 h 73"/>
                <a:gd name="T26" fmla="*/ 204 w 252"/>
                <a:gd name="T27" fmla="*/ 71 h 73"/>
                <a:gd name="T28" fmla="*/ 223 w 252"/>
                <a:gd name="T29" fmla="*/ 72 h 73"/>
                <a:gd name="T30" fmla="*/ 242 w 252"/>
                <a:gd name="T31" fmla="*/ 72 h 73"/>
                <a:gd name="T32" fmla="*/ 251 w 252"/>
                <a:gd name="T33" fmla="*/ 63 h 73"/>
                <a:gd name="T34" fmla="*/ 233 w 252"/>
                <a:gd name="T35" fmla="*/ 63 h 73"/>
                <a:gd name="T36" fmla="*/ 214 w 252"/>
                <a:gd name="T37" fmla="*/ 62 h 73"/>
                <a:gd name="T38" fmla="*/ 195 w 252"/>
                <a:gd name="T39" fmla="*/ 61 h 73"/>
                <a:gd name="T40" fmla="*/ 176 w 252"/>
                <a:gd name="T41" fmla="*/ 59 h 73"/>
                <a:gd name="T42" fmla="*/ 158 w 252"/>
                <a:gd name="T43" fmla="*/ 57 h 73"/>
                <a:gd name="T44" fmla="*/ 139 w 252"/>
                <a:gd name="T45" fmla="*/ 54 h 73"/>
                <a:gd name="T46" fmla="*/ 121 w 252"/>
                <a:gd name="T47" fmla="*/ 50 h 73"/>
                <a:gd name="T48" fmla="*/ 104 w 252"/>
                <a:gd name="T49" fmla="*/ 47 h 73"/>
                <a:gd name="T50" fmla="*/ 87 w 252"/>
                <a:gd name="T51" fmla="*/ 42 h 73"/>
                <a:gd name="T52" fmla="*/ 73 w 252"/>
                <a:gd name="T53" fmla="*/ 38 h 73"/>
                <a:gd name="T54" fmla="*/ 58 w 252"/>
                <a:gd name="T55" fmla="*/ 32 h 73"/>
                <a:gd name="T56" fmla="*/ 45 w 252"/>
                <a:gd name="T57" fmla="*/ 26 h 73"/>
                <a:gd name="T58" fmla="*/ 34 w 252"/>
                <a:gd name="T59" fmla="*/ 21 h 73"/>
                <a:gd name="T60" fmla="*/ 23 w 252"/>
                <a:gd name="T61" fmla="*/ 14 h 73"/>
                <a:gd name="T62" fmla="*/ 15 w 252"/>
                <a:gd name="T63" fmla="*/ 7 h 73"/>
                <a:gd name="T64" fmla="*/ 8 w 252"/>
                <a:gd name="T6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2" h="73">
                  <a:moveTo>
                    <a:pt x="0" y="5"/>
                  </a:moveTo>
                  <a:lnTo>
                    <a:pt x="5" y="10"/>
                  </a:lnTo>
                  <a:lnTo>
                    <a:pt x="8" y="14"/>
                  </a:lnTo>
                  <a:lnTo>
                    <a:pt x="12" y="17"/>
                  </a:lnTo>
                  <a:lnTo>
                    <a:pt x="18" y="21"/>
                  </a:lnTo>
                  <a:lnTo>
                    <a:pt x="24" y="25"/>
                  </a:lnTo>
                  <a:lnTo>
                    <a:pt x="29" y="29"/>
                  </a:lnTo>
                  <a:lnTo>
                    <a:pt x="35" y="32"/>
                  </a:lnTo>
                  <a:lnTo>
                    <a:pt x="42" y="34"/>
                  </a:lnTo>
                  <a:lnTo>
                    <a:pt x="48" y="38"/>
                  </a:lnTo>
                  <a:lnTo>
                    <a:pt x="55" y="41"/>
                  </a:lnTo>
                  <a:lnTo>
                    <a:pt x="62" y="43"/>
                  </a:lnTo>
                  <a:lnTo>
                    <a:pt x="70" y="46"/>
                  </a:lnTo>
                  <a:lnTo>
                    <a:pt x="77" y="49"/>
                  </a:lnTo>
                  <a:lnTo>
                    <a:pt x="85" y="51"/>
                  </a:lnTo>
                  <a:lnTo>
                    <a:pt x="94" y="53"/>
                  </a:lnTo>
                  <a:lnTo>
                    <a:pt x="102" y="56"/>
                  </a:lnTo>
                  <a:lnTo>
                    <a:pt x="111" y="58"/>
                  </a:lnTo>
                  <a:lnTo>
                    <a:pt x="120" y="59"/>
                  </a:lnTo>
                  <a:lnTo>
                    <a:pt x="129" y="61"/>
                  </a:lnTo>
                  <a:lnTo>
                    <a:pt x="138" y="62"/>
                  </a:lnTo>
                  <a:lnTo>
                    <a:pt x="147" y="65"/>
                  </a:lnTo>
                  <a:lnTo>
                    <a:pt x="156" y="66"/>
                  </a:lnTo>
                  <a:lnTo>
                    <a:pt x="166" y="67"/>
                  </a:lnTo>
                  <a:lnTo>
                    <a:pt x="175" y="68"/>
                  </a:lnTo>
                  <a:lnTo>
                    <a:pt x="185" y="69"/>
                  </a:lnTo>
                  <a:lnTo>
                    <a:pt x="194" y="70"/>
                  </a:lnTo>
                  <a:lnTo>
                    <a:pt x="204" y="71"/>
                  </a:lnTo>
                  <a:lnTo>
                    <a:pt x="214" y="71"/>
                  </a:lnTo>
                  <a:lnTo>
                    <a:pt x="223" y="72"/>
                  </a:lnTo>
                  <a:lnTo>
                    <a:pt x="233" y="72"/>
                  </a:lnTo>
                  <a:lnTo>
                    <a:pt x="242" y="72"/>
                  </a:lnTo>
                  <a:lnTo>
                    <a:pt x="251" y="72"/>
                  </a:lnTo>
                  <a:lnTo>
                    <a:pt x="251" y="63"/>
                  </a:lnTo>
                  <a:lnTo>
                    <a:pt x="242" y="63"/>
                  </a:lnTo>
                  <a:lnTo>
                    <a:pt x="233" y="63"/>
                  </a:lnTo>
                  <a:lnTo>
                    <a:pt x="223" y="63"/>
                  </a:lnTo>
                  <a:lnTo>
                    <a:pt x="214" y="62"/>
                  </a:lnTo>
                  <a:lnTo>
                    <a:pt x="205" y="62"/>
                  </a:lnTo>
                  <a:lnTo>
                    <a:pt x="195" y="61"/>
                  </a:lnTo>
                  <a:lnTo>
                    <a:pt x="186" y="60"/>
                  </a:lnTo>
                  <a:lnTo>
                    <a:pt x="176" y="59"/>
                  </a:lnTo>
                  <a:lnTo>
                    <a:pt x="167" y="58"/>
                  </a:lnTo>
                  <a:lnTo>
                    <a:pt x="158" y="57"/>
                  </a:lnTo>
                  <a:lnTo>
                    <a:pt x="148" y="56"/>
                  </a:lnTo>
                  <a:lnTo>
                    <a:pt x="139" y="54"/>
                  </a:lnTo>
                  <a:lnTo>
                    <a:pt x="130" y="52"/>
                  </a:lnTo>
                  <a:lnTo>
                    <a:pt x="121" y="50"/>
                  </a:lnTo>
                  <a:lnTo>
                    <a:pt x="113" y="49"/>
                  </a:lnTo>
                  <a:lnTo>
                    <a:pt x="104" y="47"/>
                  </a:lnTo>
                  <a:lnTo>
                    <a:pt x="96" y="44"/>
                  </a:lnTo>
                  <a:lnTo>
                    <a:pt x="87" y="42"/>
                  </a:lnTo>
                  <a:lnTo>
                    <a:pt x="80" y="40"/>
                  </a:lnTo>
                  <a:lnTo>
                    <a:pt x="73" y="38"/>
                  </a:lnTo>
                  <a:lnTo>
                    <a:pt x="65" y="35"/>
                  </a:lnTo>
                  <a:lnTo>
                    <a:pt x="58" y="32"/>
                  </a:lnTo>
                  <a:lnTo>
                    <a:pt x="52" y="30"/>
                  </a:lnTo>
                  <a:lnTo>
                    <a:pt x="45" y="26"/>
                  </a:lnTo>
                  <a:lnTo>
                    <a:pt x="39" y="23"/>
                  </a:lnTo>
                  <a:lnTo>
                    <a:pt x="34" y="21"/>
                  </a:lnTo>
                  <a:lnTo>
                    <a:pt x="28" y="17"/>
                  </a:lnTo>
                  <a:lnTo>
                    <a:pt x="23" y="14"/>
                  </a:lnTo>
                  <a:lnTo>
                    <a:pt x="18" y="11"/>
                  </a:lnTo>
                  <a:lnTo>
                    <a:pt x="15" y="7"/>
                  </a:lnTo>
                  <a:lnTo>
                    <a:pt x="11" y="4"/>
                  </a:lnTo>
                  <a:lnTo>
                    <a:pt x="8" y="0"/>
                  </a:lnTo>
                  <a:lnTo>
                    <a:pt x="0" y="5"/>
                  </a:lnTo>
                </a:path>
              </a:pathLst>
            </a:custGeom>
            <a:solidFill>
              <a:srgbClr val="8C664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89" name="Freeform 191"/>
            <p:cNvSpPr>
              <a:spLocks/>
            </p:cNvSpPr>
            <p:nvPr/>
          </p:nvSpPr>
          <p:spPr bwMode="auto">
            <a:xfrm>
              <a:off x="4225" y="2654"/>
              <a:ext cx="17" cy="17"/>
            </a:xfrm>
            <a:custGeom>
              <a:avLst/>
              <a:gdLst>
                <a:gd name="T0" fmla="*/ 16 w 17"/>
                <a:gd name="T1" fmla="*/ 4 h 17"/>
                <a:gd name="T2" fmla="*/ 14 w 17"/>
                <a:gd name="T3" fmla="*/ 4 h 17"/>
                <a:gd name="T4" fmla="*/ 14 w 17"/>
                <a:gd name="T5" fmla="*/ 0 h 17"/>
                <a:gd name="T6" fmla="*/ 12 w 17"/>
                <a:gd name="T7" fmla="*/ 0 h 17"/>
                <a:gd name="T8" fmla="*/ 10 w 17"/>
                <a:gd name="T9" fmla="*/ 0 h 17"/>
                <a:gd name="T10" fmla="*/ 8 w 17"/>
                <a:gd name="T11" fmla="*/ 0 h 17"/>
                <a:gd name="T12" fmla="*/ 5 w 17"/>
                <a:gd name="T13" fmla="*/ 0 h 17"/>
                <a:gd name="T14" fmla="*/ 3 w 17"/>
                <a:gd name="T15" fmla="*/ 4 h 17"/>
                <a:gd name="T16" fmla="*/ 1 w 17"/>
                <a:gd name="T17" fmla="*/ 4 h 17"/>
                <a:gd name="T18" fmla="*/ 1 w 17"/>
                <a:gd name="T19" fmla="*/ 6 h 17"/>
                <a:gd name="T20" fmla="*/ 1 w 17"/>
                <a:gd name="T21" fmla="*/ 9 h 17"/>
                <a:gd name="T22" fmla="*/ 0 w 17"/>
                <a:gd name="T23" fmla="*/ 11 h 17"/>
                <a:gd name="T24" fmla="*/ 1 w 17"/>
                <a:gd name="T25" fmla="*/ 11 h 17"/>
                <a:gd name="T26" fmla="*/ 1 w 17"/>
                <a:gd name="T27" fmla="*/ 13 h 17"/>
                <a:gd name="T28" fmla="*/ 1 w 17"/>
                <a:gd name="T29" fmla="*/ 16 h 17"/>
                <a:gd name="T30" fmla="*/ 16 w 17"/>
                <a:gd name="T31"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7">
                  <a:moveTo>
                    <a:pt x="16" y="4"/>
                  </a:moveTo>
                  <a:lnTo>
                    <a:pt x="14" y="4"/>
                  </a:lnTo>
                  <a:lnTo>
                    <a:pt x="14" y="0"/>
                  </a:lnTo>
                  <a:lnTo>
                    <a:pt x="12" y="0"/>
                  </a:lnTo>
                  <a:lnTo>
                    <a:pt x="10" y="0"/>
                  </a:lnTo>
                  <a:lnTo>
                    <a:pt x="8" y="0"/>
                  </a:lnTo>
                  <a:lnTo>
                    <a:pt x="5" y="0"/>
                  </a:lnTo>
                  <a:lnTo>
                    <a:pt x="3" y="4"/>
                  </a:lnTo>
                  <a:lnTo>
                    <a:pt x="1" y="4"/>
                  </a:lnTo>
                  <a:lnTo>
                    <a:pt x="1" y="6"/>
                  </a:lnTo>
                  <a:lnTo>
                    <a:pt x="1" y="9"/>
                  </a:lnTo>
                  <a:lnTo>
                    <a:pt x="0" y="11"/>
                  </a:lnTo>
                  <a:lnTo>
                    <a:pt x="1" y="11"/>
                  </a:lnTo>
                  <a:lnTo>
                    <a:pt x="1" y="13"/>
                  </a:lnTo>
                  <a:lnTo>
                    <a:pt x="1" y="16"/>
                  </a:lnTo>
                  <a:lnTo>
                    <a:pt x="16" y="4"/>
                  </a:lnTo>
                </a:path>
              </a:pathLst>
            </a:custGeom>
            <a:solidFill>
              <a:srgbClr val="8C664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90" name="Freeform 192"/>
            <p:cNvSpPr>
              <a:spLocks/>
            </p:cNvSpPr>
            <p:nvPr/>
          </p:nvSpPr>
          <p:spPr bwMode="auto">
            <a:xfrm>
              <a:off x="4181" y="2780"/>
              <a:ext cx="615" cy="82"/>
            </a:xfrm>
            <a:custGeom>
              <a:avLst/>
              <a:gdLst>
                <a:gd name="T0" fmla="*/ 4 w 615"/>
                <a:gd name="T1" fmla="*/ 4 h 82"/>
                <a:gd name="T2" fmla="*/ 13 w 615"/>
                <a:gd name="T3" fmla="*/ 10 h 82"/>
                <a:gd name="T4" fmla="*/ 28 w 615"/>
                <a:gd name="T5" fmla="*/ 17 h 82"/>
                <a:gd name="T6" fmla="*/ 49 w 615"/>
                <a:gd name="T7" fmla="*/ 26 h 82"/>
                <a:gd name="T8" fmla="*/ 73 w 615"/>
                <a:gd name="T9" fmla="*/ 35 h 82"/>
                <a:gd name="T10" fmla="*/ 103 w 615"/>
                <a:gd name="T11" fmla="*/ 44 h 82"/>
                <a:gd name="T12" fmla="*/ 138 w 615"/>
                <a:gd name="T13" fmla="*/ 53 h 82"/>
                <a:gd name="T14" fmla="*/ 175 w 615"/>
                <a:gd name="T15" fmla="*/ 60 h 82"/>
                <a:gd name="T16" fmla="*/ 216 w 615"/>
                <a:gd name="T17" fmla="*/ 66 h 82"/>
                <a:gd name="T18" fmla="*/ 261 w 615"/>
                <a:gd name="T19" fmla="*/ 71 h 82"/>
                <a:gd name="T20" fmla="*/ 308 w 615"/>
                <a:gd name="T21" fmla="*/ 72 h 82"/>
                <a:gd name="T22" fmla="*/ 356 w 615"/>
                <a:gd name="T23" fmla="*/ 71 h 82"/>
                <a:gd name="T24" fmla="*/ 401 w 615"/>
                <a:gd name="T25" fmla="*/ 67 h 82"/>
                <a:gd name="T26" fmla="*/ 442 w 615"/>
                <a:gd name="T27" fmla="*/ 60 h 82"/>
                <a:gd name="T28" fmla="*/ 479 w 615"/>
                <a:gd name="T29" fmla="*/ 53 h 82"/>
                <a:gd name="T30" fmla="*/ 513 w 615"/>
                <a:gd name="T31" fmla="*/ 44 h 82"/>
                <a:gd name="T32" fmla="*/ 541 w 615"/>
                <a:gd name="T33" fmla="*/ 35 h 82"/>
                <a:gd name="T34" fmla="*/ 565 w 615"/>
                <a:gd name="T35" fmla="*/ 26 h 82"/>
                <a:gd name="T36" fmla="*/ 585 w 615"/>
                <a:gd name="T37" fmla="*/ 17 h 82"/>
                <a:gd name="T38" fmla="*/ 600 w 615"/>
                <a:gd name="T39" fmla="*/ 9 h 82"/>
                <a:gd name="T40" fmla="*/ 610 w 615"/>
                <a:gd name="T41" fmla="*/ 3 h 82"/>
                <a:gd name="T42" fmla="*/ 614 w 615"/>
                <a:gd name="T43" fmla="*/ 1 h 82"/>
                <a:gd name="T44" fmla="*/ 612 w 615"/>
                <a:gd name="T45" fmla="*/ 4 h 82"/>
                <a:gd name="T46" fmla="*/ 611 w 615"/>
                <a:gd name="T47" fmla="*/ 8 h 82"/>
                <a:gd name="T48" fmla="*/ 610 w 615"/>
                <a:gd name="T49" fmla="*/ 10 h 82"/>
                <a:gd name="T50" fmla="*/ 608 w 615"/>
                <a:gd name="T51" fmla="*/ 13 h 82"/>
                <a:gd name="T52" fmla="*/ 605 w 615"/>
                <a:gd name="T53" fmla="*/ 16 h 82"/>
                <a:gd name="T54" fmla="*/ 599 w 615"/>
                <a:gd name="T55" fmla="*/ 20 h 82"/>
                <a:gd name="T56" fmla="*/ 588 w 615"/>
                <a:gd name="T57" fmla="*/ 26 h 82"/>
                <a:gd name="T58" fmla="*/ 572 w 615"/>
                <a:gd name="T59" fmla="*/ 32 h 82"/>
                <a:gd name="T60" fmla="*/ 550 w 615"/>
                <a:gd name="T61" fmla="*/ 41 h 82"/>
                <a:gd name="T62" fmla="*/ 524 w 615"/>
                <a:gd name="T63" fmla="*/ 50 h 82"/>
                <a:gd name="T64" fmla="*/ 492 w 615"/>
                <a:gd name="T65" fmla="*/ 58 h 82"/>
                <a:gd name="T66" fmla="*/ 457 w 615"/>
                <a:gd name="T67" fmla="*/ 66 h 82"/>
                <a:gd name="T68" fmla="*/ 416 w 615"/>
                <a:gd name="T69" fmla="*/ 73 h 82"/>
                <a:gd name="T70" fmla="*/ 373 w 615"/>
                <a:gd name="T71" fmla="*/ 78 h 82"/>
                <a:gd name="T72" fmla="*/ 324 w 615"/>
                <a:gd name="T73" fmla="*/ 81 h 82"/>
                <a:gd name="T74" fmla="*/ 293 w 615"/>
                <a:gd name="T75" fmla="*/ 81 h 82"/>
                <a:gd name="T76" fmla="*/ 270 w 615"/>
                <a:gd name="T77" fmla="*/ 79 h 82"/>
                <a:gd name="T78" fmla="*/ 243 w 615"/>
                <a:gd name="T79" fmla="*/ 78 h 82"/>
                <a:gd name="T80" fmla="*/ 214 w 615"/>
                <a:gd name="T81" fmla="*/ 75 h 82"/>
                <a:gd name="T82" fmla="*/ 184 w 615"/>
                <a:gd name="T83" fmla="*/ 72 h 82"/>
                <a:gd name="T84" fmla="*/ 153 w 615"/>
                <a:gd name="T85" fmla="*/ 66 h 82"/>
                <a:gd name="T86" fmla="*/ 120 w 615"/>
                <a:gd name="T87" fmla="*/ 59 h 82"/>
                <a:gd name="T88" fmla="*/ 89 w 615"/>
                <a:gd name="T89" fmla="*/ 50 h 82"/>
                <a:gd name="T90" fmla="*/ 59 w 615"/>
                <a:gd name="T91" fmla="*/ 40 h 82"/>
                <a:gd name="T92" fmla="*/ 31 w 615"/>
                <a:gd name="T93" fmla="*/ 28 h 82"/>
                <a:gd name="T94" fmla="*/ 5 w 615"/>
                <a:gd name="T95" fmla="*/ 13 h 82"/>
                <a:gd name="T96" fmla="*/ 4 w 615"/>
                <a:gd name="T97" fmla="*/ 10 h 82"/>
                <a:gd name="T98" fmla="*/ 3 w 615"/>
                <a:gd name="T99" fmla="*/ 8 h 82"/>
                <a:gd name="T100" fmla="*/ 2 w 615"/>
                <a:gd name="T101" fmla="*/ 4 h 82"/>
                <a:gd name="T102" fmla="*/ 0 w 615"/>
                <a:gd name="T103" fmla="*/ 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15" h="82">
                  <a:moveTo>
                    <a:pt x="0" y="1"/>
                  </a:moveTo>
                  <a:lnTo>
                    <a:pt x="2" y="2"/>
                  </a:lnTo>
                  <a:lnTo>
                    <a:pt x="4" y="4"/>
                  </a:lnTo>
                  <a:lnTo>
                    <a:pt x="6" y="6"/>
                  </a:lnTo>
                  <a:lnTo>
                    <a:pt x="9" y="8"/>
                  </a:lnTo>
                  <a:lnTo>
                    <a:pt x="13" y="10"/>
                  </a:lnTo>
                  <a:lnTo>
                    <a:pt x="17" y="12"/>
                  </a:lnTo>
                  <a:lnTo>
                    <a:pt x="23" y="14"/>
                  </a:lnTo>
                  <a:lnTo>
                    <a:pt x="28" y="17"/>
                  </a:lnTo>
                  <a:lnTo>
                    <a:pt x="34" y="20"/>
                  </a:lnTo>
                  <a:lnTo>
                    <a:pt x="41" y="22"/>
                  </a:lnTo>
                  <a:lnTo>
                    <a:pt x="49" y="26"/>
                  </a:lnTo>
                  <a:lnTo>
                    <a:pt x="56" y="29"/>
                  </a:lnTo>
                  <a:lnTo>
                    <a:pt x="64" y="31"/>
                  </a:lnTo>
                  <a:lnTo>
                    <a:pt x="73" y="35"/>
                  </a:lnTo>
                  <a:lnTo>
                    <a:pt x="83" y="38"/>
                  </a:lnTo>
                  <a:lnTo>
                    <a:pt x="93" y="41"/>
                  </a:lnTo>
                  <a:lnTo>
                    <a:pt x="103" y="44"/>
                  </a:lnTo>
                  <a:lnTo>
                    <a:pt x="115" y="47"/>
                  </a:lnTo>
                  <a:lnTo>
                    <a:pt x="126" y="50"/>
                  </a:lnTo>
                  <a:lnTo>
                    <a:pt x="138" y="53"/>
                  </a:lnTo>
                  <a:lnTo>
                    <a:pt x="150" y="55"/>
                  </a:lnTo>
                  <a:lnTo>
                    <a:pt x="163" y="58"/>
                  </a:lnTo>
                  <a:lnTo>
                    <a:pt x="175" y="60"/>
                  </a:lnTo>
                  <a:lnTo>
                    <a:pt x="188" y="63"/>
                  </a:lnTo>
                  <a:lnTo>
                    <a:pt x="203" y="65"/>
                  </a:lnTo>
                  <a:lnTo>
                    <a:pt x="216" y="66"/>
                  </a:lnTo>
                  <a:lnTo>
                    <a:pt x="231" y="68"/>
                  </a:lnTo>
                  <a:lnTo>
                    <a:pt x="245" y="69"/>
                  </a:lnTo>
                  <a:lnTo>
                    <a:pt x="261" y="71"/>
                  </a:lnTo>
                  <a:lnTo>
                    <a:pt x="277" y="72"/>
                  </a:lnTo>
                  <a:lnTo>
                    <a:pt x="292" y="72"/>
                  </a:lnTo>
                  <a:lnTo>
                    <a:pt x="308" y="72"/>
                  </a:lnTo>
                  <a:lnTo>
                    <a:pt x="325" y="72"/>
                  </a:lnTo>
                  <a:lnTo>
                    <a:pt x="340" y="72"/>
                  </a:lnTo>
                  <a:lnTo>
                    <a:pt x="356" y="71"/>
                  </a:lnTo>
                  <a:lnTo>
                    <a:pt x="372" y="69"/>
                  </a:lnTo>
                  <a:lnTo>
                    <a:pt x="386" y="68"/>
                  </a:lnTo>
                  <a:lnTo>
                    <a:pt x="401" y="67"/>
                  </a:lnTo>
                  <a:lnTo>
                    <a:pt x="415" y="65"/>
                  </a:lnTo>
                  <a:lnTo>
                    <a:pt x="429" y="63"/>
                  </a:lnTo>
                  <a:lnTo>
                    <a:pt x="442" y="60"/>
                  </a:lnTo>
                  <a:lnTo>
                    <a:pt x="454" y="58"/>
                  </a:lnTo>
                  <a:lnTo>
                    <a:pt x="467" y="56"/>
                  </a:lnTo>
                  <a:lnTo>
                    <a:pt x="479" y="53"/>
                  </a:lnTo>
                  <a:lnTo>
                    <a:pt x="490" y="50"/>
                  </a:lnTo>
                  <a:lnTo>
                    <a:pt x="501" y="47"/>
                  </a:lnTo>
                  <a:lnTo>
                    <a:pt x="513" y="44"/>
                  </a:lnTo>
                  <a:lnTo>
                    <a:pt x="523" y="41"/>
                  </a:lnTo>
                  <a:lnTo>
                    <a:pt x="532" y="38"/>
                  </a:lnTo>
                  <a:lnTo>
                    <a:pt x="541" y="35"/>
                  </a:lnTo>
                  <a:lnTo>
                    <a:pt x="550" y="31"/>
                  </a:lnTo>
                  <a:lnTo>
                    <a:pt x="557" y="29"/>
                  </a:lnTo>
                  <a:lnTo>
                    <a:pt x="565" y="26"/>
                  </a:lnTo>
                  <a:lnTo>
                    <a:pt x="573" y="22"/>
                  </a:lnTo>
                  <a:lnTo>
                    <a:pt x="579" y="20"/>
                  </a:lnTo>
                  <a:lnTo>
                    <a:pt x="585" y="17"/>
                  </a:lnTo>
                  <a:lnTo>
                    <a:pt x="591" y="14"/>
                  </a:lnTo>
                  <a:lnTo>
                    <a:pt x="595" y="11"/>
                  </a:lnTo>
                  <a:lnTo>
                    <a:pt x="600" y="9"/>
                  </a:lnTo>
                  <a:lnTo>
                    <a:pt x="604" y="7"/>
                  </a:lnTo>
                  <a:lnTo>
                    <a:pt x="608" y="4"/>
                  </a:lnTo>
                  <a:lnTo>
                    <a:pt x="610" y="3"/>
                  </a:lnTo>
                  <a:lnTo>
                    <a:pt x="612" y="1"/>
                  </a:lnTo>
                  <a:lnTo>
                    <a:pt x="614" y="0"/>
                  </a:lnTo>
                  <a:lnTo>
                    <a:pt x="614" y="1"/>
                  </a:lnTo>
                  <a:lnTo>
                    <a:pt x="613" y="2"/>
                  </a:lnTo>
                  <a:lnTo>
                    <a:pt x="613" y="3"/>
                  </a:lnTo>
                  <a:lnTo>
                    <a:pt x="612" y="4"/>
                  </a:lnTo>
                  <a:lnTo>
                    <a:pt x="612" y="6"/>
                  </a:lnTo>
                  <a:lnTo>
                    <a:pt x="611" y="7"/>
                  </a:lnTo>
                  <a:lnTo>
                    <a:pt x="611" y="8"/>
                  </a:lnTo>
                  <a:lnTo>
                    <a:pt x="611" y="9"/>
                  </a:lnTo>
                  <a:lnTo>
                    <a:pt x="610" y="9"/>
                  </a:lnTo>
                  <a:lnTo>
                    <a:pt x="610" y="10"/>
                  </a:lnTo>
                  <a:lnTo>
                    <a:pt x="609" y="11"/>
                  </a:lnTo>
                  <a:lnTo>
                    <a:pt x="609" y="12"/>
                  </a:lnTo>
                  <a:lnTo>
                    <a:pt x="608" y="13"/>
                  </a:lnTo>
                  <a:lnTo>
                    <a:pt x="607" y="14"/>
                  </a:lnTo>
                  <a:lnTo>
                    <a:pt x="607" y="16"/>
                  </a:lnTo>
                  <a:lnTo>
                    <a:pt x="605" y="16"/>
                  </a:lnTo>
                  <a:lnTo>
                    <a:pt x="603" y="17"/>
                  </a:lnTo>
                  <a:lnTo>
                    <a:pt x="602" y="18"/>
                  </a:lnTo>
                  <a:lnTo>
                    <a:pt x="599" y="20"/>
                  </a:lnTo>
                  <a:lnTo>
                    <a:pt x="596" y="21"/>
                  </a:lnTo>
                  <a:lnTo>
                    <a:pt x="592" y="23"/>
                  </a:lnTo>
                  <a:lnTo>
                    <a:pt x="588" y="26"/>
                  </a:lnTo>
                  <a:lnTo>
                    <a:pt x="583" y="28"/>
                  </a:lnTo>
                  <a:lnTo>
                    <a:pt x="577" y="30"/>
                  </a:lnTo>
                  <a:lnTo>
                    <a:pt x="572" y="32"/>
                  </a:lnTo>
                  <a:lnTo>
                    <a:pt x="565" y="36"/>
                  </a:lnTo>
                  <a:lnTo>
                    <a:pt x="557" y="38"/>
                  </a:lnTo>
                  <a:lnTo>
                    <a:pt x="550" y="41"/>
                  </a:lnTo>
                  <a:lnTo>
                    <a:pt x="542" y="44"/>
                  </a:lnTo>
                  <a:lnTo>
                    <a:pt x="533" y="47"/>
                  </a:lnTo>
                  <a:lnTo>
                    <a:pt x="524" y="50"/>
                  </a:lnTo>
                  <a:lnTo>
                    <a:pt x="514" y="53"/>
                  </a:lnTo>
                  <a:lnTo>
                    <a:pt x="504" y="56"/>
                  </a:lnTo>
                  <a:lnTo>
                    <a:pt x="492" y="58"/>
                  </a:lnTo>
                  <a:lnTo>
                    <a:pt x="481" y="62"/>
                  </a:lnTo>
                  <a:lnTo>
                    <a:pt x="469" y="64"/>
                  </a:lnTo>
                  <a:lnTo>
                    <a:pt x="457" y="66"/>
                  </a:lnTo>
                  <a:lnTo>
                    <a:pt x="444" y="69"/>
                  </a:lnTo>
                  <a:lnTo>
                    <a:pt x="431" y="72"/>
                  </a:lnTo>
                  <a:lnTo>
                    <a:pt x="416" y="73"/>
                  </a:lnTo>
                  <a:lnTo>
                    <a:pt x="403" y="75"/>
                  </a:lnTo>
                  <a:lnTo>
                    <a:pt x="387" y="77"/>
                  </a:lnTo>
                  <a:lnTo>
                    <a:pt x="373" y="78"/>
                  </a:lnTo>
                  <a:lnTo>
                    <a:pt x="357" y="79"/>
                  </a:lnTo>
                  <a:lnTo>
                    <a:pt x="340" y="81"/>
                  </a:lnTo>
                  <a:lnTo>
                    <a:pt x="324" y="81"/>
                  </a:lnTo>
                  <a:lnTo>
                    <a:pt x="307" y="81"/>
                  </a:lnTo>
                  <a:lnTo>
                    <a:pt x="300" y="81"/>
                  </a:lnTo>
                  <a:lnTo>
                    <a:pt x="293" y="81"/>
                  </a:lnTo>
                  <a:lnTo>
                    <a:pt x="286" y="81"/>
                  </a:lnTo>
                  <a:lnTo>
                    <a:pt x="278" y="81"/>
                  </a:lnTo>
                  <a:lnTo>
                    <a:pt x="270" y="79"/>
                  </a:lnTo>
                  <a:lnTo>
                    <a:pt x="261" y="79"/>
                  </a:lnTo>
                  <a:lnTo>
                    <a:pt x="252" y="78"/>
                  </a:lnTo>
                  <a:lnTo>
                    <a:pt x="243" y="78"/>
                  </a:lnTo>
                  <a:lnTo>
                    <a:pt x="234" y="77"/>
                  </a:lnTo>
                  <a:lnTo>
                    <a:pt x="224" y="76"/>
                  </a:lnTo>
                  <a:lnTo>
                    <a:pt x="214" y="75"/>
                  </a:lnTo>
                  <a:lnTo>
                    <a:pt x="204" y="74"/>
                  </a:lnTo>
                  <a:lnTo>
                    <a:pt x="194" y="73"/>
                  </a:lnTo>
                  <a:lnTo>
                    <a:pt x="184" y="72"/>
                  </a:lnTo>
                  <a:lnTo>
                    <a:pt x="173" y="69"/>
                  </a:lnTo>
                  <a:lnTo>
                    <a:pt x="163" y="68"/>
                  </a:lnTo>
                  <a:lnTo>
                    <a:pt x="153" y="66"/>
                  </a:lnTo>
                  <a:lnTo>
                    <a:pt x="141" y="64"/>
                  </a:lnTo>
                  <a:lnTo>
                    <a:pt x="131" y="62"/>
                  </a:lnTo>
                  <a:lnTo>
                    <a:pt x="120" y="59"/>
                  </a:lnTo>
                  <a:lnTo>
                    <a:pt x="110" y="57"/>
                  </a:lnTo>
                  <a:lnTo>
                    <a:pt x="99" y="54"/>
                  </a:lnTo>
                  <a:lnTo>
                    <a:pt x="89" y="50"/>
                  </a:lnTo>
                  <a:lnTo>
                    <a:pt x="79" y="48"/>
                  </a:lnTo>
                  <a:lnTo>
                    <a:pt x="69" y="44"/>
                  </a:lnTo>
                  <a:lnTo>
                    <a:pt x="59" y="40"/>
                  </a:lnTo>
                  <a:lnTo>
                    <a:pt x="49" y="37"/>
                  </a:lnTo>
                  <a:lnTo>
                    <a:pt x="40" y="32"/>
                  </a:lnTo>
                  <a:lnTo>
                    <a:pt x="31" y="28"/>
                  </a:lnTo>
                  <a:lnTo>
                    <a:pt x="22" y="23"/>
                  </a:lnTo>
                  <a:lnTo>
                    <a:pt x="13" y="18"/>
                  </a:lnTo>
                  <a:lnTo>
                    <a:pt x="5" y="13"/>
                  </a:lnTo>
                  <a:lnTo>
                    <a:pt x="4" y="12"/>
                  </a:lnTo>
                  <a:lnTo>
                    <a:pt x="4" y="11"/>
                  </a:lnTo>
                  <a:lnTo>
                    <a:pt x="4" y="10"/>
                  </a:lnTo>
                  <a:lnTo>
                    <a:pt x="3" y="10"/>
                  </a:lnTo>
                  <a:lnTo>
                    <a:pt x="3" y="9"/>
                  </a:lnTo>
                  <a:lnTo>
                    <a:pt x="3" y="8"/>
                  </a:lnTo>
                  <a:lnTo>
                    <a:pt x="2" y="7"/>
                  </a:lnTo>
                  <a:lnTo>
                    <a:pt x="2" y="6"/>
                  </a:lnTo>
                  <a:lnTo>
                    <a:pt x="2" y="4"/>
                  </a:lnTo>
                  <a:lnTo>
                    <a:pt x="0" y="4"/>
                  </a:lnTo>
                  <a:lnTo>
                    <a:pt x="0" y="3"/>
                  </a:lnTo>
                  <a:lnTo>
                    <a:pt x="0" y="2"/>
                  </a:lnTo>
                  <a:lnTo>
                    <a:pt x="0" y="1"/>
                  </a:lnTo>
                </a:path>
              </a:pathLst>
            </a:custGeom>
            <a:solidFill>
              <a:srgbClr val="3F19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91" name="Freeform 193"/>
            <p:cNvSpPr>
              <a:spLocks/>
            </p:cNvSpPr>
            <p:nvPr/>
          </p:nvSpPr>
          <p:spPr bwMode="auto">
            <a:xfrm>
              <a:off x="4226" y="2686"/>
              <a:ext cx="526" cy="71"/>
            </a:xfrm>
            <a:custGeom>
              <a:avLst/>
              <a:gdLst>
                <a:gd name="T0" fmla="*/ 2 w 526"/>
                <a:gd name="T1" fmla="*/ 5 h 71"/>
                <a:gd name="T2" fmla="*/ 9 w 526"/>
                <a:gd name="T3" fmla="*/ 11 h 71"/>
                <a:gd name="T4" fmla="*/ 19 w 526"/>
                <a:gd name="T5" fmla="*/ 17 h 71"/>
                <a:gd name="T6" fmla="*/ 33 w 526"/>
                <a:gd name="T7" fmla="*/ 23 h 71"/>
                <a:gd name="T8" fmla="*/ 49 w 526"/>
                <a:gd name="T9" fmla="*/ 31 h 71"/>
                <a:gd name="T10" fmla="*/ 71 w 526"/>
                <a:gd name="T11" fmla="*/ 38 h 71"/>
                <a:gd name="T12" fmla="*/ 95 w 526"/>
                <a:gd name="T13" fmla="*/ 46 h 71"/>
                <a:gd name="T14" fmla="*/ 124 w 526"/>
                <a:gd name="T15" fmla="*/ 51 h 71"/>
                <a:gd name="T16" fmla="*/ 157 w 526"/>
                <a:gd name="T17" fmla="*/ 57 h 71"/>
                <a:gd name="T18" fmla="*/ 195 w 526"/>
                <a:gd name="T19" fmla="*/ 60 h 71"/>
                <a:gd name="T20" fmla="*/ 236 w 526"/>
                <a:gd name="T21" fmla="*/ 61 h 71"/>
                <a:gd name="T22" fmla="*/ 291 w 526"/>
                <a:gd name="T23" fmla="*/ 60 h 71"/>
                <a:gd name="T24" fmla="*/ 338 w 526"/>
                <a:gd name="T25" fmla="*/ 58 h 71"/>
                <a:gd name="T26" fmla="*/ 379 w 526"/>
                <a:gd name="T27" fmla="*/ 52 h 71"/>
                <a:gd name="T28" fmla="*/ 414 w 526"/>
                <a:gd name="T29" fmla="*/ 47 h 71"/>
                <a:gd name="T30" fmla="*/ 444 w 526"/>
                <a:gd name="T31" fmla="*/ 39 h 71"/>
                <a:gd name="T32" fmla="*/ 468 w 526"/>
                <a:gd name="T33" fmla="*/ 31 h 71"/>
                <a:gd name="T34" fmla="*/ 487 w 526"/>
                <a:gd name="T35" fmla="*/ 23 h 71"/>
                <a:gd name="T36" fmla="*/ 502 w 526"/>
                <a:gd name="T37" fmla="*/ 16 h 71"/>
                <a:gd name="T38" fmla="*/ 513 w 526"/>
                <a:gd name="T39" fmla="*/ 8 h 71"/>
                <a:gd name="T40" fmla="*/ 521 w 526"/>
                <a:gd name="T41" fmla="*/ 2 h 71"/>
                <a:gd name="T42" fmla="*/ 524 w 526"/>
                <a:gd name="T43" fmla="*/ 0 h 71"/>
                <a:gd name="T44" fmla="*/ 524 w 526"/>
                <a:gd name="T45" fmla="*/ 3 h 71"/>
                <a:gd name="T46" fmla="*/ 522 w 526"/>
                <a:gd name="T47" fmla="*/ 7 h 71"/>
                <a:gd name="T48" fmla="*/ 521 w 526"/>
                <a:gd name="T49" fmla="*/ 10 h 71"/>
                <a:gd name="T50" fmla="*/ 520 w 526"/>
                <a:gd name="T51" fmla="*/ 12 h 71"/>
                <a:gd name="T52" fmla="*/ 519 w 526"/>
                <a:gd name="T53" fmla="*/ 14 h 71"/>
                <a:gd name="T54" fmla="*/ 516 w 526"/>
                <a:gd name="T55" fmla="*/ 17 h 71"/>
                <a:gd name="T56" fmla="*/ 508 w 526"/>
                <a:gd name="T57" fmla="*/ 22 h 71"/>
                <a:gd name="T58" fmla="*/ 497 w 526"/>
                <a:gd name="T59" fmla="*/ 28 h 71"/>
                <a:gd name="T60" fmla="*/ 480 w 526"/>
                <a:gd name="T61" fmla="*/ 36 h 71"/>
                <a:gd name="T62" fmla="*/ 459 w 526"/>
                <a:gd name="T63" fmla="*/ 44 h 71"/>
                <a:gd name="T64" fmla="*/ 433 w 526"/>
                <a:gd name="T65" fmla="*/ 51 h 71"/>
                <a:gd name="T66" fmla="*/ 401 w 526"/>
                <a:gd name="T67" fmla="*/ 58 h 71"/>
                <a:gd name="T68" fmla="*/ 364 w 526"/>
                <a:gd name="T69" fmla="*/ 64 h 71"/>
                <a:gd name="T70" fmla="*/ 321 w 526"/>
                <a:gd name="T71" fmla="*/ 68 h 71"/>
                <a:gd name="T72" fmla="*/ 272 w 526"/>
                <a:gd name="T73" fmla="*/ 70 h 71"/>
                <a:gd name="T74" fmla="*/ 231 w 526"/>
                <a:gd name="T75" fmla="*/ 69 h 71"/>
                <a:gd name="T76" fmla="*/ 209 w 526"/>
                <a:gd name="T77" fmla="*/ 68 h 71"/>
                <a:gd name="T78" fmla="*/ 187 w 526"/>
                <a:gd name="T79" fmla="*/ 67 h 71"/>
                <a:gd name="T80" fmla="*/ 165 w 526"/>
                <a:gd name="T81" fmla="*/ 65 h 71"/>
                <a:gd name="T82" fmla="*/ 141 w 526"/>
                <a:gd name="T83" fmla="*/ 63 h 71"/>
                <a:gd name="T84" fmla="*/ 118 w 526"/>
                <a:gd name="T85" fmla="*/ 58 h 71"/>
                <a:gd name="T86" fmla="*/ 94 w 526"/>
                <a:gd name="T87" fmla="*/ 54 h 71"/>
                <a:gd name="T88" fmla="*/ 71 w 526"/>
                <a:gd name="T89" fmla="*/ 47 h 71"/>
                <a:gd name="T90" fmla="*/ 49 w 526"/>
                <a:gd name="T91" fmla="*/ 39 h 71"/>
                <a:gd name="T92" fmla="*/ 29 w 526"/>
                <a:gd name="T93" fmla="*/ 30 h 71"/>
                <a:gd name="T94" fmla="*/ 10 w 526"/>
                <a:gd name="T95" fmla="*/ 19 h 71"/>
                <a:gd name="T96" fmla="*/ 4 w 526"/>
                <a:gd name="T97" fmla="*/ 14 h 71"/>
                <a:gd name="T98" fmla="*/ 2 w 526"/>
                <a:gd name="T99" fmla="*/ 11 h 71"/>
                <a:gd name="T100" fmla="*/ 1 w 526"/>
                <a:gd name="T101" fmla="*/ 8 h 71"/>
                <a:gd name="T102" fmla="*/ 0 w 526"/>
                <a:gd name="T103" fmla="*/ 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6" h="71">
                  <a:moveTo>
                    <a:pt x="0" y="3"/>
                  </a:moveTo>
                  <a:lnTo>
                    <a:pt x="1" y="4"/>
                  </a:lnTo>
                  <a:lnTo>
                    <a:pt x="2" y="5"/>
                  </a:lnTo>
                  <a:lnTo>
                    <a:pt x="5" y="8"/>
                  </a:lnTo>
                  <a:lnTo>
                    <a:pt x="7" y="9"/>
                  </a:lnTo>
                  <a:lnTo>
                    <a:pt x="9" y="11"/>
                  </a:lnTo>
                  <a:lnTo>
                    <a:pt x="12" y="13"/>
                  </a:lnTo>
                  <a:lnTo>
                    <a:pt x="16" y="14"/>
                  </a:lnTo>
                  <a:lnTo>
                    <a:pt x="19" y="17"/>
                  </a:lnTo>
                  <a:lnTo>
                    <a:pt x="23" y="19"/>
                  </a:lnTo>
                  <a:lnTo>
                    <a:pt x="27" y="21"/>
                  </a:lnTo>
                  <a:lnTo>
                    <a:pt x="33" y="23"/>
                  </a:lnTo>
                  <a:lnTo>
                    <a:pt x="38" y="27"/>
                  </a:lnTo>
                  <a:lnTo>
                    <a:pt x="44" y="29"/>
                  </a:lnTo>
                  <a:lnTo>
                    <a:pt x="49" y="31"/>
                  </a:lnTo>
                  <a:lnTo>
                    <a:pt x="56" y="33"/>
                  </a:lnTo>
                  <a:lnTo>
                    <a:pt x="63" y="36"/>
                  </a:lnTo>
                  <a:lnTo>
                    <a:pt x="71" y="38"/>
                  </a:lnTo>
                  <a:lnTo>
                    <a:pt x="78" y="41"/>
                  </a:lnTo>
                  <a:lnTo>
                    <a:pt x="86" y="44"/>
                  </a:lnTo>
                  <a:lnTo>
                    <a:pt x="95" y="46"/>
                  </a:lnTo>
                  <a:lnTo>
                    <a:pt x="104" y="48"/>
                  </a:lnTo>
                  <a:lnTo>
                    <a:pt x="114" y="49"/>
                  </a:lnTo>
                  <a:lnTo>
                    <a:pt x="124" y="51"/>
                  </a:lnTo>
                  <a:lnTo>
                    <a:pt x="134" y="54"/>
                  </a:lnTo>
                  <a:lnTo>
                    <a:pt x="146" y="55"/>
                  </a:lnTo>
                  <a:lnTo>
                    <a:pt x="157" y="57"/>
                  </a:lnTo>
                  <a:lnTo>
                    <a:pt x="169" y="58"/>
                  </a:lnTo>
                  <a:lnTo>
                    <a:pt x="181" y="59"/>
                  </a:lnTo>
                  <a:lnTo>
                    <a:pt x="195" y="60"/>
                  </a:lnTo>
                  <a:lnTo>
                    <a:pt x="208" y="60"/>
                  </a:lnTo>
                  <a:lnTo>
                    <a:pt x="222" y="61"/>
                  </a:lnTo>
                  <a:lnTo>
                    <a:pt x="236" y="61"/>
                  </a:lnTo>
                  <a:lnTo>
                    <a:pt x="255" y="61"/>
                  </a:lnTo>
                  <a:lnTo>
                    <a:pt x="273" y="61"/>
                  </a:lnTo>
                  <a:lnTo>
                    <a:pt x="291" y="60"/>
                  </a:lnTo>
                  <a:lnTo>
                    <a:pt x="307" y="60"/>
                  </a:lnTo>
                  <a:lnTo>
                    <a:pt x="323" y="59"/>
                  </a:lnTo>
                  <a:lnTo>
                    <a:pt x="338" y="58"/>
                  </a:lnTo>
                  <a:lnTo>
                    <a:pt x="352" y="56"/>
                  </a:lnTo>
                  <a:lnTo>
                    <a:pt x="366" y="55"/>
                  </a:lnTo>
                  <a:lnTo>
                    <a:pt x="379" y="52"/>
                  </a:lnTo>
                  <a:lnTo>
                    <a:pt x="392" y="50"/>
                  </a:lnTo>
                  <a:lnTo>
                    <a:pt x="403" y="49"/>
                  </a:lnTo>
                  <a:lnTo>
                    <a:pt x="414" y="47"/>
                  </a:lnTo>
                  <a:lnTo>
                    <a:pt x="425" y="44"/>
                  </a:lnTo>
                  <a:lnTo>
                    <a:pt x="434" y="41"/>
                  </a:lnTo>
                  <a:lnTo>
                    <a:pt x="444" y="39"/>
                  </a:lnTo>
                  <a:lnTo>
                    <a:pt x="452" y="37"/>
                  </a:lnTo>
                  <a:lnTo>
                    <a:pt x="460" y="33"/>
                  </a:lnTo>
                  <a:lnTo>
                    <a:pt x="468" y="31"/>
                  </a:lnTo>
                  <a:lnTo>
                    <a:pt x="474" y="28"/>
                  </a:lnTo>
                  <a:lnTo>
                    <a:pt x="481" y="26"/>
                  </a:lnTo>
                  <a:lnTo>
                    <a:pt x="487" y="23"/>
                  </a:lnTo>
                  <a:lnTo>
                    <a:pt x="492" y="20"/>
                  </a:lnTo>
                  <a:lnTo>
                    <a:pt x="498" y="18"/>
                  </a:lnTo>
                  <a:lnTo>
                    <a:pt x="502" y="16"/>
                  </a:lnTo>
                  <a:lnTo>
                    <a:pt x="506" y="13"/>
                  </a:lnTo>
                  <a:lnTo>
                    <a:pt x="510" y="10"/>
                  </a:lnTo>
                  <a:lnTo>
                    <a:pt x="513" y="8"/>
                  </a:lnTo>
                  <a:lnTo>
                    <a:pt x="516" y="7"/>
                  </a:lnTo>
                  <a:lnTo>
                    <a:pt x="519" y="4"/>
                  </a:lnTo>
                  <a:lnTo>
                    <a:pt x="521" y="2"/>
                  </a:lnTo>
                  <a:lnTo>
                    <a:pt x="522" y="1"/>
                  </a:lnTo>
                  <a:lnTo>
                    <a:pt x="525" y="0"/>
                  </a:lnTo>
                  <a:lnTo>
                    <a:pt x="524" y="0"/>
                  </a:lnTo>
                  <a:lnTo>
                    <a:pt x="524" y="1"/>
                  </a:lnTo>
                  <a:lnTo>
                    <a:pt x="524" y="2"/>
                  </a:lnTo>
                  <a:lnTo>
                    <a:pt x="524" y="3"/>
                  </a:lnTo>
                  <a:lnTo>
                    <a:pt x="524" y="4"/>
                  </a:lnTo>
                  <a:lnTo>
                    <a:pt x="522" y="5"/>
                  </a:lnTo>
                  <a:lnTo>
                    <a:pt x="522" y="7"/>
                  </a:lnTo>
                  <a:lnTo>
                    <a:pt x="522" y="8"/>
                  </a:lnTo>
                  <a:lnTo>
                    <a:pt x="521" y="9"/>
                  </a:lnTo>
                  <a:lnTo>
                    <a:pt x="521" y="10"/>
                  </a:lnTo>
                  <a:lnTo>
                    <a:pt x="521" y="11"/>
                  </a:lnTo>
                  <a:lnTo>
                    <a:pt x="520" y="11"/>
                  </a:lnTo>
                  <a:lnTo>
                    <a:pt x="520" y="12"/>
                  </a:lnTo>
                  <a:lnTo>
                    <a:pt x="520" y="13"/>
                  </a:lnTo>
                  <a:lnTo>
                    <a:pt x="519" y="13"/>
                  </a:lnTo>
                  <a:lnTo>
                    <a:pt x="519" y="14"/>
                  </a:lnTo>
                  <a:lnTo>
                    <a:pt x="518" y="16"/>
                  </a:lnTo>
                  <a:lnTo>
                    <a:pt x="517" y="16"/>
                  </a:lnTo>
                  <a:lnTo>
                    <a:pt x="516" y="17"/>
                  </a:lnTo>
                  <a:lnTo>
                    <a:pt x="513" y="19"/>
                  </a:lnTo>
                  <a:lnTo>
                    <a:pt x="511" y="20"/>
                  </a:lnTo>
                  <a:lnTo>
                    <a:pt x="508" y="22"/>
                  </a:lnTo>
                  <a:lnTo>
                    <a:pt x="505" y="23"/>
                  </a:lnTo>
                  <a:lnTo>
                    <a:pt x="501" y="26"/>
                  </a:lnTo>
                  <a:lnTo>
                    <a:pt x="497" y="28"/>
                  </a:lnTo>
                  <a:lnTo>
                    <a:pt x="491" y="31"/>
                  </a:lnTo>
                  <a:lnTo>
                    <a:pt x="486" y="33"/>
                  </a:lnTo>
                  <a:lnTo>
                    <a:pt x="480" y="36"/>
                  </a:lnTo>
                  <a:lnTo>
                    <a:pt x="473" y="38"/>
                  </a:lnTo>
                  <a:lnTo>
                    <a:pt x="466" y="41"/>
                  </a:lnTo>
                  <a:lnTo>
                    <a:pt x="459" y="44"/>
                  </a:lnTo>
                  <a:lnTo>
                    <a:pt x="451" y="46"/>
                  </a:lnTo>
                  <a:lnTo>
                    <a:pt x="442" y="49"/>
                  </a:lnTo>
                  <a:lnTo>
                    <a:pt x="433" y="51"/>
                  </a:lnTo>
                  <a:lnTo>
                    <a:pt x="423" y="54"/>
                  </a:lnTo>
                  <a:lnTo>
                    <a:pt x="412" y="56"/>
                  </a:lnTo>
                  <a:lnTo>
                    <a:pt x="401" y="58"/>
                  </a:lnTo>
                  <a:lnTo>
                    <a:pt x="389" y="60"/>
                  </a:lnTo>
                  <a:lnTo>
                    <a:pt x="377" y="63"/>
                  </a:lnTo>
                  <a:lnTo>
                    <a:pt x="364" y="64"/>
                  </a:lnTo>
                  <a:lnTo>
                    <a:pt x="350" y="66"/>
                  </a:lnTo>
                  <a:lnTo>
                    <a:pt x="336" y="67"/>
                  </a:lnTo>
                  <a:lnTo>
                    <a:pt x="321" y="68"/>
                  </a:lnTo>
                  <a:lnTo>
                    <a:pt x="305" y="69"/>
                  </a:lnTo>
                  <a:lnTo>
                    <a:pt x="290" y="69"/>
                  </a:lnTo>
                  <a:lnTo>
                    <a:pt x="272" y="70"/>
                  </a:lnTo>
                  <a:lnTo>
                    <a:pt x="255" y="69"/>
                  </a:lnTo>
                  <a:lnTo>
                    <a:pt x="236" y="69"/>
                  </a:lnTo>
                  <a:lnTo>
                    <a:pt x="231" y="69"/>
                  </a:lnTo>
                  <a:lnTo>
                    <a:pt x="224" y="69"/>
                  </a:lnTo>
                  <a:lnTo>
                    <a:pt x="216" y="68"/>
                  </a:lnTo>
                  <a:lnTo>
                    <a:pt x="209" y="68"/>
                  </a:lnTo>
                  <a:lnTo>
                    <a:pt x="203" y="68"/>
                  </a:lnTo>
                  <a:lnTo>
                    <a:pt x="195" y="67"/>
                  </a:lnTo>
                  <a:lnTo>
                    <a:pt x="187" y="67"/>
                  </a:lnTo>
                  <a:lnTo>
                    <a:pt x="180" y="66"/>
                  </a:lnTo>
                  <a:lnTo>
                    <a:pt x="172" y="66"/>
                  </a:lnTo>
                  <a:lnTo>
                    <a:pt x="165" y="65"/>
                  </a:lnTo>
                  <a:lnTo>
                    <a:pt x="157" y="64"/>
                  </a:lnTo>
                  <a:lnTo>
                    <a:pt x="149" y="64"/>
                  </a:lnTo>
                  <a:lnTo>
                    <a:pt x="141" y="63"/>
                  </a:lnTo>
                  <a:lnTo>
                    <a:pt x="133" y="61"/>
                  </a:lnTo>
                  <a:lnTo>
                    <a:pt x="125" y="59"/>
                  </a:lnTo>
                  <a:lnTo>
                    <a:pt x="118" y="58"/>
                  </a:lnTo>
                  <a:lnTo>
                    <a:pt x="110" y="57"/>
                  </a:lnTo>
                  <a:lnTo>
                    <a:pt x="102" y="55"/>
                  </a:lnTo>
                  <a:lnTo>
                    <a:pt x="94" y="54"/>
                  </a:lnTo>
                  <a:lnTo>
                    <a:pt x="86" y="51"/>
                  </a:lnTo>
                  <a:lnTo>
                    <a:pt x="78" y="49"/>
                  </a:lnTo>
                  <a:lnTo>
                    <a:pt x="71" y="47"/>
                  </a:lnTo>
                  <a:lnTo>
                    <a:pt x="64" y="45"/>
                  </a:lnTo>
                  <a:lnTo>
                    <a:pt x="56" y="42"/>
                  </a:lnTo>
                  <a:lnTo>
                    <a:pt x="49" y="39"/>
                  </a:lnTo>
                  <a:lnTo>
                    <a:pt x="42" y="37"/>
                  </a:lnTo>
                  <a:lnTo>
                    <a:pt x="35" y="33"/>
                  </a:lnTo>
                  <a:lnTo>
                    <a:pt x="29" y="30"/>
                  </a:lnTo>
                  <a:lnTo>
                    <a:pt x="23" y="27"/>
                  </a:lnTo>
                  <a:lnTo>
                    <a:pt x="16" y="23"/>
                  </a:lnTo>
                  <a:lnTo>
                    <a:pt x="10" y="19"/>
                  </a:lnTo>
                  <a:lnTo>
                    <a:pt x="5" y="16"/>
                  </a:lnTo>
                  <a:lnTo>
                    <a:pt x="5" y="14"/>
                  </a:lnTo>
                  <a:lnTo>
                    <a:pt x="4" y="14"/>
                  </a:lnTo>
                  <a:lnTo>
                    <a:pt x="4" y="13"/>
                  </a:lnTo>
                  <a:lnTo>
                    <a:pt x="4" y="12"/>
                  </a:lnTo>
                  <a:lnTo>
                    <a:pt x="2" y="11"/>
                  </a:lnTo>
                  <a:lnTo>
                    <a:pt x="2" y="10"/>
                  </a:lnTo>
                  <a:lnTo>
                    <a:pt x="2" y="9"/>
                  </a:lnTo>
                  <a:lnTo>
                    <a:pt x="1" y="8"/>
                  </a:lnTo>
                  <a:lnTo>
                    <a:pt x="1" y="7"/>
                  </a:lnTo>
                  <a:lnTo>
                    <a:pt x="1" y="5"/>
                  </a:lnTo>
                  <a:lnTo>
                    <a:pt x="0" y="5"/>
                  </a:lnTo>
                  <a:lnTo>
                    <a:pt x="0" y="4"/>
                  </a:lnTo>
                  <a:lnTo>
                    <a:pt x="0" y="3"/>
                  </a:lnTo>
                </a:path>
              </a:pathLst>
            </a:custGeom>
            <a:solidFill>
              <a:srgbClr val="3F19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92" name="Freeform 194"/>
            <p:cNvSpPr>
              <a:spLocks/>
            </p:cNvSpPr>
            <p:nvPr/>
          </p:nvSpPr>
          <p:spPr bwMode="auto">
            <a:xfrm>
              <a:off x="4180" y="2781"/>
              <a:ext cx="17" cy="17"/>
            </a:xfrm>
            <a:custGeom>
              <a:avLst/>
              <a:gdLst>
                <a:gd name="T0" fmla="*/ 16 w 17"/>
                <a:gd name="T1" fmla="*/ 2 h 17"/>
                <a:gd name="T2" fmla="*/ 13 w 17"/>
                <a:gd name="T3" fmla="*/ 2 h 17"/>
                <a:gd name="T4" fmla="*/ 13 w 17"/>
                <a:gd name="T5" fmla="*/ 0 h 17"/>
                <a:gd name="T6" fmla="*/ 10 w 17"/>
                <a:gd name="T7" fmla="*/ 0 h 17"/>
                <a:gd name="T8" fmla="*/ 8 w 17"/>
                <a:gd name="T9" fmla="*/ 0 h 17"/>
                <a:gd name="T10" fmla="*/ 2 w 17"/>
                <a:gd name="T11" fmla="*/ 0 h 17"/>
                <a:gd name="T12" fmla="*/ 2 w 17"/>
                <a:gd name="T13" fmla="*/ 2 h 17"/>
                <a:gd name="T14" fmla="*/ 0 w 17"/>
                <a:gd name="T15" fmla="*/ 2 h 17"/>
                <a:gd name="T16" fmla="*/ 0 w 17"/>
                <a:gd name="T17" fmla="*/ 5 h 17"/>
                <a:gd name="T18" fmla="*/ 0 w 17"/>
                <a:gd name="T19" fmla="*/ 8 h 17"/>
                <a:gd name="T20" fmla="*/ 0 w 17"/>
                <a:gd name="T21" fmla="*/ 13 h 17"/>
                <a:gd name="T22" fmla="*/ 0 w 17"/>
                <a:gd name="T23" fmla="*/ 16 h 17"/>
                <a:gd name="T24" fmla="*/ 2 w 17"/>
                <a:gd name="T25" fmla="*/ 16 h 17"/>
                <a:gd name="T26" fmla="*/ 16 w 17"/>
                <a:gd name="T2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7">
                  <a:moveTo>
                    <a:pt x="16" y="2"/>
                  </a:moveTo>
                  <a:lnTo>
                    <a:pt x="13" y="2"/>
                  </a:lnTo>
                  <a:lnTo>
                    <a:pt x="13" y="0"/>
                  </a:lnTo>
                  <a:lnTo>
                    <a:pt x="10" y="0"/>
                  </a:lnTo>
                  <a:lnTo>
                    <a:pt x="8" y="0"/>
                  </a:lnTo>
                  <a:lnTo>
                    <a:pt x="2" y="0"/>
                  </a:lnTo>
                  <a:lnTo>
                    <a:pt x="2" y="2"/>
                  </a:lnTo>
                  <a:lnTo>
                    <a:pt x="0" y="2"/>
                  </a:lnTo>
                  <a:lnTo>
                    <a:pt x="0" y="5"/>
                  </a:lnTo>
                  <a:lnTo>
                    <a:pt x="0" y="8"/>
                  </a:lnTo>
                  <a:lnTo>
                    <a:pt x="0" y="13"/>
                  </a:lnTo>
                  <a:lnTo>
                    <a:pt x="0" y="16"/>
                  </a:lnTo>
                  <a:lnTo>
                    <a:pt x="2" y="16"/>
                  </a:lnTo>
                  <a:lnTo>
                    <a:pt x="16" y="2"/>
                  </a:lnTo>
                </a:path>
              </a:pathLst>
            </a:custGeom>
            <a:solidFill>
              <a:srgbClr val="3F19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93" name="Freeform 195"/>
            <p:cNvSpPr>
              <a:spLocks/>
            </p:cNvSpPr>
            <p:nvPr/>
          </p:nvSpPr>
          <p:spPr bwMode="auto">
            <a:xfrm>
              <a:off x="4181" y="2782"/>
              <a:ext cx="309" cy="74"/>
            </a:xfrm>
            <a:custGeom>
              <a:avLst/>
              <a:gdLst>
                <a:gd name="T0" fmla="*/ 292 w 309"/>
                <a:gd name="T1" fmla="*/ 66 h 74"/>
                <a:gd name="T2" fmla="*/ 262 w 309"/>
                <a:gd name="T3" fmla="*/ 66 h 74"/>
                <a:gd name="T4" fmla="*/ 233 w 309"/>
                <a:gd name="T5" fmla="*/ 64 h 74"/>
                <a:gd name="T6" fmla="*/ 206 w 309"/>
                <a:gd name="T7" fmla="*/ 62 h 74"/>
                <a:gd name="T8" fmla="*/ 179 w 309"/>
                <a:gd name="T9" fmla="*/ 57 h 74"/>
                <a:gd name="T10" fmla="*/ 155 w 309"/>
                <a:gd name="T11" fmla="*/ 53 h 74"/>
                <a:gd name="T12" fmla="*/ 131 w 309"/>
                <a:gd name="T13" fmla="*/ 48 h 74"/>
                <a:gd name="T14" fmla="*/ 110 w 309"/>
                <a:gd name="T15" fmla="*/ 43 h 74"/>
                <a:gd name="T16" fmla="*/ 90 w 309"/>
                <a:gd name="T17" fmla="*/ 37 h 74"/>
                <a:gd name="T18" fmla="*/ 72 w 309"/>
                <a:gd name="T19" fmla="*/ 30 h 74"/>
                <a:gd name="T20" fmla="*/ 55 w 309"/>
                <a:gd name="T21" fmla="*/ 25 h 74"/>
                <a:gd name="T22" fmla="*/ 41 w 309"/>
                <a:gd name="T23" fmla="*/ 19 h 74"/>
                <a:gd name="T24" fmla="*/ 28 w 309"/>
                <a:gd name="T25" fmla="*/ 14 h 74"/>
                <a:gd name="T26" fmla="*/ 19 w 309"/>
                <a:gd name="T27" fmla="*/ 9 h 74"/>
                <a:gd name="T28" fmla="*/ 12 w 309"/>
                <a:gd name="T29" fmla="*/ 5 h 74"/>
                <a:gd name="T30" fmla="*/ 6 w 309"/>
                <a:gd name="T31" fmla="*/ 1 h 74"/>
                <a:gd name="T32" fmla="*/ 0 w 309"/>
                <a:gd name="T33" fmla="*/ 5 h 74"/>
                <a:gd name="T34" fmla="*/ 5 w 309"/>
                <a:gd name="T35" fmla="*/ 8 h 74"/>
                <a:gd name="T36" fmla="*/ 12 w 309"/>
                <a:gd name="T37" fmla="*/ 12 h 74"/>
                <a:gd name="T38" fmla="*/ 21 w 309"/>
                <a:gd name="T39" fmla="*/ 17 h 74"/>
                <a:gd name="T40" fmla="*/ 32 w 309"/>
                <a:gd name="T41" fmla="*/ 23 h 74"/>
                <a:gd name="T42" fmla="*/ 45 w 309"/>
                <a:gd name="T43" fmla="*/ 28 h 74"/>
                <a:gd name="T44" fmla="*/ 61 w 309"/>
                <a:gd name="T45" fmla="*/ 34 h 74"/>
                <a:gd name="T46" fmla="*/ 79 w 309"/>
                <a:gd name="T47" fmla="*/ 41 h 74"/>
                <a:gd name="T48" fmla="*/ 98 w 309"/>
                <a:gd name="T49" fmla="*/ 46 h 74"/>
                <a:gd name="T50" fmla="*/ 119 w 309"/>
                <a:gd name="T51" fmla="*/ 52 h 74"/>
                <a:gd name="T52" fmla="*/ 141 w 309"/>
                <a:gd name="T53" fmla="*/ 57 h 74"/>
                <a:gd name="T54" fmla="*/ 166 w 309"/>
                <a:gd name="T55" fmla="*/ 62 h 74"/>
                <a:gd name="T56" fmla="*/ 192 w 309"/>
                <a:gd name="T57" fmla="*/ 66 h 74"/>
                <a:gd name="T58" fmla="*/ 219 w 309"/>
                <a:gd name="T59" fmla="*/ 70 h 74"/>
                <a:gd name="T60" fmla="*/ 248 w 309"/>
                <a:gd name="T61" fmla="*/ 72 h 74"/>
                <a:gd name="T62" fmla="*/ 277 w 309"/>
                <a:gd name="T63" fmla="*/ 73 h 74"/>
                <a:gd name="T64" fmla="*/ 308 w 309"/>
                <a:gd name="T65" fmla="*/ 7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9" h="74">
                  <a:moveTo>
                    <a:pt x="308" y="66"/>
                  </a:moveTo>
                  <a:lnTo>
                    <a:pt x="292" y="66"/>
                  </a:lnTo>
                  <a:lnTo>
                    <a:pt x="277" y="66"/>
                  </a:lnTo>
                  <a:lnTo>
                    <a:pt x="262" y="66"/>
                  </a:lnTo>
                  <a:lnTo>
                    <a:pt x="248" y="65"/>
                  </a:lnTo>
                  <a:lnTo>
                    <a:pt x="233" y="64"/>
                  </a:lnTo>
                  <a:lnTo>
                    <a:pt x="220" y="63"/>
                  </a:lnTo>
                  <a:lnTo>
                    <a:pt x="206" y="62"/>
                  </a:lnTo>
                  <a:lnTo>
                    <a:pt x="193" y="60"/>
                  </a:lnTo>
                  <a:lnTo>
                    <a:pt x="179" y="57"/>
                  </a:lnTo>
                  <a:lnTo>
                    <a:pt x="167" y="55"/>
                  </a:lnTo>
                  <a:lnTo>
                    <a:pt x="155" y="53"/>
                  </a:lnTo>
                  <a:lnTo>
                    <a:pt x="142" y="51"/>
                  </a:lnTo>
                  <a:lnTo>
                    <a:pt x="131" y="48"/>
                  </a:lnTo>
                  <a:lnTo>
                    <a:pt x="120" y="45"/>
                  </a:lnTo>
                  <a:lnTo>
                    <a:pt x="110" y="43"/>
                  </a:lnTo>
                  <a:lnTo>
                    <a:pt x="100" y="39"/>
                  </a:lnTo>
                  <a:lnTo>
                    <a:pt x="90" y="37"/>
                  </a:lnTo>
                  <a:lnTo>
                    <a:pt x="81" y="34"/>
                  </a:lnTo>
                  <a:lnTo>
                    <a:pt x="72" y="30"/>
                  </a:lnTo>
                  <a:lnTo>
                    <a:pt x="63" y="28"/>
                  </a:lnTo>
                  <a:lnTo>
                    <a:pt x="55" y="25"/>
                  </a:lnTo>
                  <a:lnTo>
                    <a:pt x="49" y="21"/>
                  </a:lnTo>
                  <a:lnTo>
                    <a:pt x="41" y="19"/>
                  </a:lnTo>
                  <a:lnTo>
                    <a:pt x="35" y="16"/>
                  </a:lnTo>
                  <a:lnTo>
                    <a:pt x="28" y="14"/>
                  </a:lnTo>
                  <a:lnTo>
                    <a:pt x="24" y="11"/>
                  </a:lnTo>
                  <a:lnTo>
                    <a:pt x="19" y="9"/>
                  </a:lnTo>
                  <a:lnTo>
                    <a:pt x="15" y="7"/>
                  </a:lnTo>
                  <a:lnTo>
                    <a:pt x="12" y="5"/>
                  </a:lnTo>
                  <a:lnTo>
                    <a:pt x="8" y="2"/>
                  </a:lnTo>
                  <a:lnTo>
                    <a:pt x="6" y="1"/>
                  </a:lnTo>
                  <a:lnTo>
                    <a:pt x="5" y="0"/>
                  </a:lnTo>
                  <a:lnTo>
                    <a:pt x="0" y="5"/>
                  </a:lnTo>
                  <a:lnTo>
                    <a:pt x="2" y="7"/>
                  </a:lnTo>
                  <a:lnTo>
                    <a:pt x="5" y="8"/>
                  </a:lnTo>
                  <a:lnTo>
                    <a:pt x="8" y="10"/>
                  </a:lnTo>
                  <a:lnTo>
                    <a:pt x="12" y="12"/>
                  </a:lnTo>
                  <a:lnTo>
                    <a:pt x="16" y="15"/>
                  </a:lnTo>
                  <a:lnTo>
                    <a:pt x="21" y="17"/>
                  </a:lnTo>
                  <a:lnTo>
                    <a:pt x="26" y="20"/>
                  </a:lnTo>
                  <a:lnTo>
                    <a:pt x="32" y="23"/>
                  </a:lnTo>
                  <a:lnTo>
                    <a:pt x="38" y="25"/>
                  </a:lnTo>
                  <a:lnTo>
                    <a:pt x="45" y="28"/>
                  </a:lnTo>
                  <a:lnTo>
                    <a:pt x="53" y="32"/>
                  </a:lnTo>
                  <a:lnTo>
                    <a:pt x="61" y="34"/>
                  </a:lnTo>
                  <a:lnTo>
                    <a:pt x="70" y="37"/>
                  </a:lnTo>
                  <a:lnTo>
                    <a:pt x="79" y="41"/>
                  </a:lnTo>
                  <a:lnTo>
                    <a:pt x="88" y="43"/>
                  </a:lnTo>
                  <a:lnTo>
                    <a:pt x="98" y="46"/>
                  </a:lnTo>
                  <a:lnTo>
                    <a:pt x="108" y="48"/>
                  </a:lnTo>
                  <a:lnTo>
                    <a:pt x="119" y="52"/>
                  </a:lnTo>
                  <a:lnTo>
                    <a:pt x="130" y="54"/>
                  </a:lnTo>
                  <a:lnTo>
                    <a:pt x="141" y="57"/>
                  </a:lnTo>
                  <a:lnTo>
                    <a:pt x="154" y="60"/>
                  </a:lnTo>
                  <a:lnTo>
                    <a:pt x="166" y="62"/>
                  </a:lnTo>
                  <a:lnTo>
                    <a:pt x="178" y="64"/>
                  </a:lnTo>
                  <a:lnTo>
                    <a:pt x="192" y="66"/>
                  </a:lnTo>
                  <a:lnTo>
                    <a:pt x="205" y="67"/>
                  </a:lnTo>
                  <a:lnTo>
                    <a:pt x="219" y="70"/>
                  </a:lnTo>
                  <a:lnTo>
                    <a:pt x="233" y="71"/>
                  </a:lnTo>
                  <a:lnTo>
                    <a:pt x="248" y="72"/>
                  </a:lnTo>
                  <a:lnTo>
                    <a:pt x="262" y="73"/>
                  </a:lnTo>
                  <a:lnTo>
                    <a:pt x="277" y="73"/>
                  </a:lnTo>
                  <a:lnTo>
                    <a:pt x="292" y="73"/>
                  </a:lnTo>
                  <a:lnTo>
                    <a:pt x="308" y="73"/>
                  </a:lnTo>
                  <a:lnTo>
                    <a:pt x="308" y="66"/>
                  </a:lnTo>
                </a:path>
              </a:pathLst>
            </a:custGeom>
            <a:solidFill>
              <a:srgbClr val="3F19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94" name="Freeform 196"/>
            <p:cNvSpPr>
              <a:spLocks/>
            </p:cNvSpPr>
            <p:nvPr/>
          </p:nvSpPr>
          <p:spPr bwMode="auto">
            <a:xfrm>
              <a:off x="4489" y="2780"/>
              <a:ext cx="306" cy="76"/>
            </a:xfrm>
            <a:custGeom>
              <a:avLst/>
              <a:gdLst>
                <a:gd name="T0" fmla="*/ 296 w 306"/>
                <a:gd name="T1" fmla="*/ 3 h 76"/>
                <a:gd name="T2" fmla="*/ 283 w 306"/>
                <a:gd name="T3" fmla="*/ 10 h 76"/>
                <a:gd name="T4" fmla="*/ 269 w 306"/>
                <a:gd name="T5" fmla="*/ 16 h 76"/>
                <a:gd name="T6" fmla="*/ 256 w 306"/>
                <a:gd name="T7" fmla="*/ 22 h 76"/>
                <a:gd name="T8" fmla="*/ 243 w 306"/>
                <a:gd name="T9" fmla="*/ 28 h 76"/>
                <a:gd name="T10" fmla="*/ 228 w 306"/>
                <a:gd name="T11" fmla="*/ 34 h 76"/>
                <a:gd name="T12" fmla="*/ 212 w 306"/>
                <a:gd name="T13" fmla="*/ 39 h 76"/>
                <a:gd name="T14" fmla="*/ 197 w 306"/>
                <a:gd name="T15" fmla="*/ 44 h 76"/>
                <a:gd name="T16" fmla="*/ 180 w 306"/>
                <a:gd name="T17" fmla="*/ 48 h 76"/>
                <a:gd name="T18" fmla="*/ 161 w 306"/>
                <a:gd name="T19" fmla="*/ 53 h 76"/>
                <a:gd name="T20" fmla="*/ 142 w 306"/>
                <a:gd name="T21" fmla="*/ 57 h 76"/>
                <a:gd name="T22" fmla="*/ 121 w 306"/>
                <a:gd name="T23" fmla="*/ 60 h 76"/>
                <a:gd name="T24" fmla="*/ 97 w 306"/>
                <a:gd name="T25" fmla="*/ 63 h 76"/>
                <a:gd name="T26" fmla="*/ 73 w 306"/>
                <a:gd name="T27" fmla="*/ 65 h 76"/>
                <a:gd name="T28" fmla="*/ 45 w 306"/>
                <a:gd name="T29" fmla="*/ 67 h 76"/>
                <a:gd name="T30" fmla="*/ 16 w 306"/>
                <a:gd name="T31" fmla="*/ 68 h 76"/>
                <a:gd name="T32" fmla="*/ 0 w 306"/>
                <a:gd name="T33" fmla="*/ 75 h 76"/>
                <a:gd name="T34" fmla="*/ 31 w 306"/>
                <a:gd name="T35" fmla="*/ 74 h 76"/>
                <a:gd name="T36" fmla="*/ 59 w 306"/>
                <a:gd name="T37" fmla="*/ 73 h 76"/>
                <a:gd name="T38" fmla="*/ 86 w 306"/>
                <a:gd name="T39" fmla="*/ 71 h 76"/>
                <a:gd name="T40" fmla="*/ 110 w 306"/>
                <a:gd name="T41" fmla="*/ 68 h 76"/>
                <a:gd name="T42" fmla="*/ 132 w 306"/>
                <a:gd name="T43" fmla="*/ 65 h 76"/>
                <a:gd name="T44" fmla="*/ 153 w 306"/>
                <a:gd name="T45" fmla="*/ 62 h 76"/>
                <a:gd name="T46" fmla="*/ 172 w 306"/>
                <a:gd name="T47" fmla="*/ 57 h 76"/>
                <a:gd name="T48" fmla="*/ 190 w 306"/>
                <a:gd name="T49" fmla="*/ 53 h 76"/>
                <a:gd name="T50" fmla="*/ 207 w 306"/>
                <a:gd name="T51" fmla="*/ 48 h 76"/>
                <a:gd name="T52" fmla="*/ 223 w 306"/>
                <a:gd name="T53" fmla="*/ 43 h 76"/>
                <a:gd name="T54" fmla="*/ 237 w 306"/>
                <a:gd name="T55" fmla="*/ 37 h 76"/>
                <a:gd name="T56" fmla="*/ 252 w 306"/>
                <a:gd name="T57" fmla="*/ 31 h 76"/>
                <a:gd name="T58" fmla="*/ 265 w 306"/>
                <a:gd name="T59" fmla="*/ 26 h 76"/>
                <a:gd name="T60" fmla="*/ 278 w 306"/>
                <a:gd name="T61" fmla="*/ 19 h 76"/>
                <a:gd name="T62" fmla="*/ 292 w 306"/>
                <a:gd name="T63" fmla="*/ 12 h 76"/>
                <a:gd name="T64" fmla="*/ 305 w 306"/>
                <a:gd name="T65"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6" h="76">
                  <a:moveTo>
                    <a:pt x="303" y="0"/>
                  </a:moveTo>
                  <a:lnTo>
                    <a:pt x="296" y="3"/>
                  </a:lnTo>
                  <a:lnTo>
                    <a:pt x="290" y="7"/>
                  </a:lnTo>
                  <a:lnTo>
                    <a:pt x="283" y="10"/>
                  </a:lnTo>
                  <a:lnTo>
                    <a:pt x="276" y="13"/>
                  </a:lnTo>
                  <a:lnTo>
                    <a:pt x="269" y="16"/>
                  </a:lnTo>
                  <a:lnTo>
                    <a:pt x="263" y="19"/>
                  </a:lnTo>
                  <a:lnTo>
                    <a:pt x="256" y="22"/>
                  </a:lnTo>
                  <a:lnTo>
                    <a:pt x="249" y="25"/>
                  </a:lnTo>
                  <a:lnTo>
                    <a:pt x="243" y="28"/>
                  </a:lnTo>
                  <a:lnTo>
                    <a:pt x="235" y="31"/>
                  </a:lnTo>
                  <a:lnTo>
                    <a:pt x="228" y="34"/>
                  </a:lnTo>
                  <a:lnTo>
                    <a:pt x="220" y="36"/>
                  </a:lnTo>
                  <a:lnTo>
                    <a:pt x="212" y="39"/>
                  </a:lnTo>
                  <a:lnTo>
                    <a:pt x="205" y="41"/>
                  </a:lnTo>
                  <a:lnTo>
                    <a:pt x="197" y="44"/>
                  </a:lnTo>
                  <a:lnTo>
                    <a:pt x="188" y="46"/>
                  </a:lnTo>
                  <a:lnTo>
                    <a:pt x="180" y="48"/>
                  </a:lnTo>
                  <a:lnTo>
                    <a:pt x="171" y="50"/>
                  </a:lnTo>
                  <a:lnTo>
                    <a:pt x="161" y="53"/>
                  </a:lnTo>
                  <a:lnTo>
                    <a:pt x="152" y="55"/>
                  </a:lnTo>
                  <a:lnTo>
                    <a:pt x="142" y="57"/>
                  </a:lnTo>
                  <a:lnTo>
                    <a:pt x="131" y="58"/>
                  </a:lnTo>
                  <a:lnTo>
                    <a:pt x="121" y="60"/>
                  </a:lnTo>
                  <a:lnTo>
                    <a:pt x="110" y="62"/>
                  </a:lnTo>
                  <a:lnTo>
                    <a:pt x="97" y="63"/>
                  </a:lnTo>
                  <a:lnTo>
                    <a:pt x="85" y="64"/>
                  </a:lnTo>
                  <a:lnTo>
                    <a:pt x="73" y="65"/>
                  </a:lnTo>
                  <a:lnTo>
                    <a:pt x="59" y="66"/>
                  </a:lnTo>
                  <a:lnTo>
                    <a:pt x="45" y="67"/>
                  </a:lnTo>
                  <a:lnTo>
                    <a:pt x="30" y="68"/>
                  </a:lnTo>
                  <a:lnTo>
                    <a:pt x="16" y="68"/>
                  </a:lnTo>
                  <a:lnTo>
                    <a:pt x="0" y="68"/>
                  </a:lnTo>
                  <a:lnTo>
                    <a:pt x="0" y="75"/>
                  </a:lnTo>
                  <a:lnTo>
                    <a:pt x="16" y="75"/>
                  </a:lnTo>
                  <a:lnTo>
                    <a:pt x="31" y="74"/>
                  </a:lnTo>
                  <a:lnTo>
                    <a:pt x="46" y="74"/>
                  </a:lnTo>
                  <a:lnTo>
                    <a:pt x="59" y="73"/>
                  </a:lnTo>
                  <a:lnTo>
                    <a:pt x="73" y="72"/>
                  </a:lnTo>
                  <a:lnTo>
                    <a:pt x="86" y="71"/>
                  </a:lnTo>
                  <a:lnTo>
                    <a:pt x="98" y="69"/>
                  </a:lnTo>
                  <a:lnTo>
                    <a:pt x="110" y="68"/>
                  </a:lnTo>
                  <a:lnTo>
                    <a:pt x="122" y="67"/>
                  </a:lnTo>
                  <a:lnTo>
                    <a:pt x="132" y="65"/>
                  </a:lnTo>
                  <a:lnTo>
                    <a:pt x="143" y="63"/>
                  </a:lnTo>
                  <a:lnTo>
                    <a:pt x="153" y="62"/>
                  </a:lnTo>
                  <a:lnTo>
                    <a:pt x="163" y="59"/>
                  </a:lnTo>
                  <a:lnTo>
                    <a:pt x="172" y="57"/>
                  </a:lnTo>
                  <a:lnTo>
                    <a:pt x="181" y="55"/>
                  </a:lnTo>
                  <a:lnTo>
                    <a:pt x="190" y="53"/>
                  </a:lnTo>
                  <a:lnTo>
                    <a:pt x="199" y="50"/>
                  </a:lnTo>
                  <a:lnTo>
                    <a:pt x="207" y="48"/>
                  </a:lnTo>
                  <a:lnTo>
                    <a:pt x="215" y="45"/>
                  </a:lnTo>
                  <a:lnTo>
                    <a:pt x="223" y="43"/>
                  </a:lnTo>
                  <a:lnTo>
                    <a:pt x="230" y="40"/>
                  </a:lnTo>
                  <a:lnTo>
                    <a:pt x="237" y="37"/>
                  </a:lnTo>
                  <a:lnTo>
                    <a:pt x="245" y="35"/>
                  </a:lnTo>
                  <a:lnTo>
                    <a:pt x="252" y="31"/>
                  </a:lnTo>
                  <a:lnTo>
                    <a:pt x="258" y="28"/>
                  </a:lnTo>
                  <a:lnTo>
                    <a:pt x="265" y="26"/>
                  </a:lnTo>
                  <a:lnTo>
                    <a:pt x="272" y="22"/>
                  </a:lnTo>
                  <a:lnTo>
                    <a:pt x="278" y="19"/>
                  </a:lnTo>
                  <a:lnTo>
                    <a:pt x="285" y="16"/>
                  </a:lnTo>
                  <a:lnTo>
                    <a:pt x="292" y="12"/>
                  </a:lnTo>
                  <a:lnTo>
                    <a:pt x="299" y="9"/>
                  </a:lnTo>
                  <a:lnTo>
                    <a:pt x="305" y="6"/>
                  </a:lnTo>
                  <a:lnTo>
                    <a:pt x="303" y="0"/>
                  </a:lnTo>
                </a:path>
              </a:pathLst>
            </a:custGeom>
            <a:solidFill>
              <a:srgbClr val="3F19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95" name="Freeform 197"/>
            <p:cNvSpPr>
              <a:spLocks/>
            </p:cNvSpPr>
            <p:nvPr/>
          </p:nvSpPr>
          <p:spPr bwMode="auto">
            <a:xfrm>
              <a:off x="4792" y="2780"/>
              <a:ext cx="17" cy="17"/>
            </a:xfrm>
            <a:custGeom>
              <a:avLst/>
              <a:gdLst>
                <a:gd name="T0" fmla="*/ 8 w 17"/>
                <a:gd name="T1" fmla="*/ 16 h 17"/>
                <a:gd name="T2" fmla="*/ 12 w 17"/>
                <a:gd name="T3" fmla="*/ 16 h 17"/>
                <a:gd name="T4" fmla="*/ 12 w 17"/>
                <a:gd name="T5" fmla="*/ 10 h 17"/>
                <a:gd name="T6" fmla="*/ 16 w 17"/>
                <a:gd name="T7" fmla="*/ 10 h 17"/>
                <a:gd name="T8" fmla="*/ 16 w 17"/>
                <a:gd name="T9" fmla="*/ 8 h 17"/>
                <a:gd name="T10" fmla="*/ 16 w 17"/>
                <a:gd name="T11" fmla="*/ 5 h 17"/>
                <a:gd name="T12" fmla="*/ 16 w 17"/>
                <a:gd name="T13" fmla="*/ 2 h 17"/>
                <a:gd name="T14" fmla="*/ 12 w 17"/>
                <a:gd name="T15" fmla="*/ 2 h 17"/>
                <a:gd name="T16" fmla="*/ 12 w 17"/>
                <a:gd name="T17" fmla="*/ 0 h 17"/>
                <a:gd name="T18" fmla="*/ 8 w 17"/>
                <a:gd name="T19" fmla="*/ 0 h 17"/>
                <a:gd name="T20" fmla="*/ 4 w 17"/>
                <a:gd name="T21" fmla="*/ 0 h 17"/>
                <a:gd name="T22" fmla="*/ 0 w 17"/>
                <a:gd name="T23" fmla="*/ 0 h 17"/>
                <a:gd name="T24" fmla="*/ 8 w 17"/>
                <a:gd name="T25"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8" y="16"/>
                  </a:moveTo>
                  <a:lnTo>
                    <a:pt x="12" y="16"/>
                  </a:lnTo>
                  <a:lnTo>
                    <a:pt x="12" y="10"/>
                  </a:lnTo>
                  <a:lnTo>
                    <a:pt x="16" y="10"/>
                  </a:lnTo>
                  <a:lnTo>
                    <a:pt x="16" y="8"/>
                  </a:lnTo>
                  <a:lnTo>
                    <a:pt x="16" y="5"/>
                  </a:lnTo>
                  <a:lnTo>
                    <a:pt x="16" y="2"/>
                  </a:lnTo>
                  <a:lnTo>
                    <a:pt x="12" y="2"/>
                  </a:lnTo>
                  <a:lnTo>
                    <a:pt x="12" y="0"/>
                  </a:lnTo>
                  <a:lnTo>
                    <a:pt x="8" y="0"/>
                  </a:lnTo>
                  <a:lnTo>
                    <a:pt x="4" y="0"/>
                  </a:lnTo>
                  <a:lnTo>
                    <a:pt x="0" y="0"/>
                  </a:lnTo>
                  <a:lnTo>
                    <a:pt x="8" y="16"/>
                  </a:lnTo>
                </a:path>
              </a:pathLst>
            </a:custGeom>
            <a:solidFill>
              <a:srgbClr val="3F19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96" name="Freeform 198"/>
            <p:cNvSpPr>
              <a:spLocks/>
            </p:cNvSpPr>
            <p:nvPr/>
          </p:nvSpPr>
          <p:spPr bwMode="auto">
            <a:xfrm>
              <a:off x="4179" y="2779"/>
              <a:ext cx="17" cy="17"/>
            </a:xfrm>
            <a:custGeom>
              <a:avLst/>
              <a:gdLst>
                <a:gd name="T0" fmla="*/ 16 w 17"/>
                <a:gd name="T1" fmla="*/ 3 h 17"/>
                <a:gd name="T2" fmla="*/ 16 w 17"/>
                <a:gd name="T3" fmla="*/ 0 h 17"/>
                <a:gd name="T4" fmla="*/ 13 w 17"/>
                <a:gd name="T5" fmla="*/ 0 h 17"/>
                <a:gd name="T6" fmla="*/ 10 w 17"/>
                <a:gd name="T7" fmla="*/ 0 h 17"/>
                <a:gd name="T8" fmla="*/ 5 w 17"/>
                <a:gd name="T9" fmla="*/ 0 h 17"/>
                <a:gd name="T10" fmla="*/ 2 w 17"/>
                <a:gd name="T11" fmla="*/ 0 h 17"/>
                <a:gd name="T12" fmla="*/ 2 w 17"/>
                <a:gd name="T13" fmla="*/ 3 h 17"/>
                <a:gd name="T14" fmla="*/ 0 w 17"/>
                <a:gd name="T15" fmla="*/ 6 h 17"/>
                <a:gd name="T16" fmla="*/ 0 w 17"/>
                <a:gd name="T17" fmla="*/ 9 h 17"/>
                <a:gd name="T18" fmla="*/ 0 w 17"/>
                <a:gd name="T19" fmla="*/ 12 h 17"/>
                <a:gd name="T20" fmla="*/ 2 w 17"/>
                <a:gd name="T21" fmla="*/ 12 h 17"/>
                <a:gd name="T22" fmla="*/ 2 w 17"/>
                <a:gd name="T23" fmla="*/ 16 h 17"/>
                <a:gd name="T24" fmla="*/ 16 w 17"/>
                <a:gd name="T25"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16" y="3"/>
                  </a:moveTo>
                  <a:lnTo>
                    <a:pt x="16" y="0"/>
                  </a:lnTo>
                  <a:lnTo>
                    <a:pt x="13" y="0"/>
                  </a:lnTo>
                  <a:lnTo>
                    <a:pt x="10" y="0"/>
                  </a:lnTo>
                  <a:lnTo>
                    <a:pt x="5" y="0"/>
                  </a:lnTo>
                  <a:lnTo>
                    <a:pt x="2" y="0"/>
                  </a:lnTo>
                  <a:lnTo>
                    <a:pt x="2" y="3"/>
                  </a:lnTo>
                  <a:lnTo>
                    <a:pt x="0" y="6"/>
                  </a:lnTo>
                  <a:lnTo>
                    <a:pt x="0" y="9"/>
                  </a:lnTo>
                  <a:lnTo>
                    <a:pt x="0" y="12"/>
                  </a:lnTo>
                  <a:lnTo>
                    <a:pt x="2" y="12"/>
                  </a:lnTo>
                  <a:lnTo>
                    <a:pt x="2" y="16"/>
                  </a:lnTo>
                  <a:lnTo>
                    <a:pt x="16" y="3"/>
                  </a:lnTo>
                </a:path>
              </a:pathLst>
            </a:custGeom>
            <a:solidFill>
              <a:srgbClr val="47210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97" name="Freeform 199"/>
            <p:cNvSpPr>
              <a:spLocks/>
            </p:cNvSpPr>
            <p:nvPr/>
          </p:nvSpPr>
          <p:spPr bwMode="auto">
            <a:xfrm>
              <a:off x="4180" y="2780"/>
              <a:ext cx="310" cy="75"/>
            </a:xfrm>
            <a:custGeom>
              <a:avLst/>
              <a:gdLst>
                <a:gd name="T0" fmla="*/ 293 w 310"/>
                <a:gd name="T1" fmla="*/ 67 h 75"/>
                <a:gd name="T2" fmla="*/ 263 w 310"/>
                <a:gd name="T3" fmla="*/ 66 h 75"/>
                <a:gd name="T4" fmla="*/ 234 w 310"/>
                <a:gd name="T5" fmla="*/ 64 h 75"/>
                <a:gd name="T6" fmla="*/ 207 w 310"/>
                <a:gd name="T7" fmla="*/ 62 h 75"/>
                <a:gd name="T8" fmla="*/ 180 w 310"/>
                <a:gd name="T9" fmla="*/ 57 h 75"/>
                <a:gd name="T10" fmla="*/ 156 w 310"/>
                <a:gd name="T11" fmla="*/ 53 h 75"/>
                <a:gd name="T12" fmla="*/ 132 w 310"/>
                <a:gd name="T13" fmla="*/ 48 h 75"/>
                <a:gd name="T14" fmla="*/ 110 w 310"/>
                <a:gd name="T15" fmla="*/ 43 h 75"/>
                <a:gd name="T16" fmla="*/ 90 w 310"/>
                <a:gd name="T17" fmla="*/ 36 h 75"/>
                <a:gd name="T18" fmla="*/ 72 w 310"/>
                <a:gd name="T19" fmla="*/ 30 h 75"/>
                <a:gd name="T20" fmla="*/ 56 w 310"/>
                <a:gd name="T21" fmla="*/ 25 h 75"/>
                <a:gd name="T22" fmla="*/ 42 w 310"/>
                <a:gd name="T23" fmla="*/ 19 h 75"/>
                <a:gd name="T24" fmla="*/ 29 w 310"/>
                <a:gd name="T25" fmla="*/ 13 h 75"/>
                <a:gd name="T26" fmla="*/ 19 w 310"/>
                <a:gd name="T27" fmla="*/ 9 h 75"/>
                <a:gd name="T28" fmla="*/ 12 w 310"/>
                <a:gd name="T29" fmla="*/ 4 h 75"/>
                <a:gd name="T30" fmla="*/ 7 w 310"/>
                <a:gd name="T31" fmla="*/ 1 h 75"/>
                <a:gd name="T32" fmla="*/ 0 w 310"/>
                <a:gd name="T33" fmla="*/ 4 h 75"/>
                <a:gd name="T34" fmla="*/ 5 w 310"/>
                <a:gd name="T35" fmla="*/ 8 h 75"/>
                <a:gd name="T36" fmla="*/ 12 w 310"/>
                <a:gd name="T37" fmla="*/ 12 h 75"/>
                <a:gd name="T38" fmla="*/ 22 w 310"/>
                <a:gd name="T39" fmla="*/ 17 h 75"/>
                <a:gd name="T40" fmla="*/ 33 w 310"/>
                <a:gd name="T41" fmla="*/ 22 h 75"/>
                <a:gd name="T42" fmla="*/ 46 w 310"/>
                <a:gd name="T43" fmla="*/ 28 h 75"/>
                <a:gd name="T44" fmla="*/ 62 w 310"/>
                <a:gd name="T45" fmla="*/ 34 h 75"/>
                <a:gd name="T46" fmla="*/ 79 w 310"/>
                <a:gd name="T47" fmla="*/ 40 h 75"/>
                <a:gd name="T48" fmla="*/ 99 w 310"/>
                <a:gd name="T49" fmla="*/ 46 h 75"/>
                <a:gd name="T50" fmla="*/ 119 w 310"/>
                <a:gd name="T51" fmla="*/ 51 h 75"/>
                <a:gd name="T52" fmla="*/ 142 w 310"/>
                <a:gd name="T53" fmla="*/ 57 h 75"/>
                <a:gd name="T54" fmla="*/ 167 w 310"/>
                <a:gd name="T55" fmla="*/ 62 h 75"/>
                <a:gd name="T56" fmla="*/ 193 w 310"/>
                <a:gd name="T57" fmla="*/ 66 h 75"/>
                <a:gd name="T58" fmla="*/ 220 w 310"/>
                <a:gd name="T59" fmla="*/ 69 h 75"/>
                <a:gd name="T60" fmla="*/ 249 w 310"/>
                <a:gd name="T61" fmla="*/ 72 h 75"/>
                <a:gd name="T62" fmla="*/ 278 w 310"/>
                <a:gd name="T63" fmla="*/ 74 h 75"/>
                <a:gd name="T64" fmla="*/ 309 w 310"/>
                <a:gd name="T65"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0" h="75">
                  <a:moveTo>
                    <a:pt x="309" y="67"/>
                  </a:moveTo>
                  <a:lnTo>
                    <a:pt x="293" y="67"/>
                  </a:lnTo>
                  <a:lnTo>
                    <a:pt x="278" y="67"/>
                  </a:lnTo>
                  <a:lnTo>
                    <a:pt x="263" y="66"/>
                  </a:lnTo>
                  <a:lnTo>
                    <a:pt x="249" y="65"/>
                  </a:lnTo>
                  <a:lnTo>
                    <a:pt x="234" y="64"/>
                  </a:lnTo>
                  <a:lnTo>
                    <a:pt x="221" y="63"/>
                  </a:lnTo>
                  <a:lnTo>
                    <a:pt x="207" y="62"/>
                  </a:lnTo>
                  <a:lnTo>
                    <a:pt x="194" y="59"/>
                  </a:lnTo>
                  <a:lnTo>
                    <a:pt x="180" y="57"/>
                  </a:lnTo>
                  <a:lnTo>
                    <a:pt x="168" y="55"/>
                  </a:lnTo>
                  <a:lnTo>
                    <a:pt x="156" y="53"/>
                  </a:lnTo>
                  <a:lnTo>
                    <a:pt x="143" y="50"/>
                  </a:lnTo>
                  <a:lnTo>
                    <a:pt x="132" y="48"/>
                  </a:lnTo>
                  <a:lnTo>
                    <a:pt x="121" y="45"/>
                  </a:lnTo>
                  <a:lnTo>
                    <a:pt x="110" y="43"/>
                  </a:lnTo>
                  <a:lnTo>
                    <a:pt x="100" y="39"/>
                  </a:lnTo>
                  <a:lnTo>
                    <a:pt x="90" y="36"/>
                  </a:lnTo>
                  <a:lnTo>
                    <a:pt x="81" y="34"/>
                  </a:lnTo>
                  <a:lnTo>
                    <a:pt x="72" y="30"/>
                  </a:lnTo>
                  <a:lnTo>
                    <a:pt x="64" y="28"/>
                  </a:lnTo>
                  <a:lnTo>
                    <a:pt x="56" y="25"/>
                  </a:lnTo>
                  <a:lnTo>
                    <a:pt x="48" y="21"/>
                  </a:lnTo>
                  <a:lnTo>
                    <a:pt x="42" y="19"/>
                  </a:lnTo>
                  <a:lnTo>
                    <a:pt x="35" y="16"/>
                  </a:lnTo>
                  <a:lnTo>
                    <a:pt x="29" y="13"/>
                  </a:lnTo>
                  <a:lnTo>
                    <a:pt x="24" y="11"/>
                  </a:lnTo>
                  <a:lnTo>
                    <a:pt x="19" y="9"/>
                  </a:lnTo>
                  <a:lnTo>
                    <a:pt x="15" y="7"/>
                  </a:lnTo>
                  <a:lnTo>
                    <a:pt x="12" y="4"/>
                  </a:lnTo>
                  <a:lnTo>
                    <a:pt x="9" y="2"/>
                  </a:lnTo>
                  <a:lnTo>
                    <a:pt x="7" y="1"/>
                  </a:lnTo>
                  <a:lnTo>
                    <a:pt x="5" y="0"/>
                  </a:lnTo>
                  <a:lnTo>
                    <a:pt x="0" y="4"/>
                  </a:lnTo>
                  <a:lnTo>
                    <a:pt x="3" y="7"/>
                  </a:lnTo>
                  <a:lnTo>
                    <a:pt x="5" y="8"/>
                  </a:lnTo>
                  <a:lnTo>
                    <a:pt x="8" y="10"/>
                  </a:lnTo>
                  <a:lnTo>
                    <a:pt x="12" y="12"/>
                  </a:lnTo>
                  <a:lnTo>
                    <a:pt x="16" y="14"/>
                  </a:lnTo>
                  <a:lnTo>
                    <a:pt x="22" y="17"/>
                  </a:lnTo>
                  <a:lnTo>
                    <a:pt x="26" y="19"/>
                  </a:lnTo>
                  <a:lnTo>
                    <a:pt x="33" y="22"/>
                  </a:lnTo>
                  <a:lnTo>
                    <a:pt x="39" y="25"/>
                  </a:lnTo>
                  <a:lnTo>
                    <a:pt x="46" y="28"/>
                  </a:lnTo>
                  <a:lnTo>
                    <a:pt x="53" y="30"/>
                  </a:lnTo>
                  <a:lnTo>
                    <a:pt x="62" y="34"/>
                  </a:lnTo>
                  <a:lnTo>
                    <a:pt x="70" y="37"/>
                  </a:lnTo>
                  <a:lnTo>
                    <a:pt x="79" y="40"/>
                  </a:lnTo>
                  <a:lnTo>
                    <a:pt x="89" y="43"/>
                  </a:lnTo>
                  <a:lnTo>
                    <a:pt x="99" y="46"/>
                  </a:lnTo>
                  <a:lnTo>
                    <a:pt x="109" y="48"/>
                  </a:lnTo>
                  <a:lnTo>
                    <a:pt x="119" y="51"/>
                  </a:lnTo>
                  <a:lnTo>
                    <a:pt x="130" y="54"/>
                  </a:lnTo>
                  <a:lnTo>
                    <a:pt x="142" y="57"/>
                  </a:lnTo>
                  <a:lnTo>
                    <a:pt x="155" y="59"/>
                  </a:lnTo>
                  <a:lnTo>
                    <a:pt x="167" y="62"/>
                  </a:lnTo>
                  <a:lnTo>
                    <a:pt x="179" y="64"/>
                  </a:lnTo>
                  <a:lnTo>
                    <a:pt x="193" y="66"/>
                  </a:lnTo>
                  <a:lnTo>
                    <a:pt x="206" y="68"/>
                  </a:lnTo>
                  <a:lnTo>
                    <a:pt x="220" y="69"/>
                  </a:lnTo>
                  <a:lnTo>
                    <a:pt x="234" y="71"/>
                  </a:lnTo>
                  <a:lnTo>
                    <a:pt x="249" y="72"/>
                  </a:lnTo>
                  <a:lnTo>
                    <a:pt x="263" y="73"/>
                  </a:lnTo>
                  <a:lnTo>
                    <a:pt x="278" y="74"/>
                  </a:lnTo>
                  <a:lnTo>
                    <a:pt x="293" y="74"/>
                  </a:lnTo>
                  <a:lnTo>
                    <a:pt x="309" y="74"/>
                  </a:lnTo>
                  <a:lnTo>
                    <a:pt x="309" y="67"/>
                  </a:lnTo>
                </a:path>
              </a:pathLst>
            </a:custGeom>
            <a:solidFill>
              <a:srgbClr val="47210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98" name="Freeform 200"/>
            <p:cNvSpPr>
              <a:spLocks/>
            </p:cNvSpPr>
            <p:nvPr/>
          </p:nvSpPr>
          <p:spPr bwMode="auto">
            <a:xfrm>
              <a:off x="4489" y="2778"/>
              <a:ext cx="307" cy="77"/>
            </a:xfrm>
            <a:custGeom>
              <a:avLst/>
              <a:gdLst>
                <a:gd name="T0" fmla="*/ 296 w 307"/>
                <a:gd name="T1" fmla="*/ 3 h 77"/>
                <a:gd name="T2" fmla="*/ 283 w 307"/>
                <a:gd name="T3" fmla="*/ 10 h 77"/>
                <a:gd name="T4" fmla="*/ 271 w 307"/>
                <a:gd name="T5" fmla="*/ 15 h 77"/>
                <a:gd name="T6" fmla="*/ 257 w 307"/>
                <a:gd name="T7" fmla="*/ 22 h 77"/>
                <a:gd name="T8" fmla="*/ 243 w 307"/>
                <a:gd name="T9" fmla="*/ 28 h 77"/>
                <a:gd name="T10" fmla="*/ 229 w 307"/>
                <a:gd name="T11" fmla="*/ 33 h 77"/>
                <a:gd name="T12" fmla="*/ 214 w 307"/>
                <a:gd name="T13" fmla="*/ 39 h 77"/>
                <a:gd name="T14" fmla="*/ 198 w 307"/>
                <a:gd name="T15" fmla="*/ 43 h 77"/>
                <a:gd name="T16" fmla="*/ 180 w 307"/>
                <a:gd name="T17" fmla="*/ 49 h 77"/>
                <a:gd name="T18" fmla="*/ 162 w 307"/>
                <a:gd name="T19" fmla="*/ 52 h 77"/>
                <a:gd name="T20" fmla="*/ 142 w 307"/>
                <a:gd name="T21" fmla="*/ 57 h 77"/>
                <a:gd name="T22" fmla="*/ 121 w 307"/>
                <a:gd name="T23" fmla="*/ 60 h 77"/>
                <a:gd name="T24" fmla="*/ 97 w 307"/>
                <a:gd name="T25" fmla="*/ 62 h 77"/>
                <a:gd name="T26" fmla="*/ 73 w 307"/>
                <a:gd name="T27" fmla="*/ 66 h 77"/>
                <a:gd name="T28" fmla="*/ 45 w 307"/>
                <a:gd name="T29" fmla="*/ 67 h 77"/>
                <a:gd name="T30" fmla="*/ 16 w 307"/>
                <a:gd name="T31" fmla="*/ 68 h 77"/>
                <a:gd name="T32" fmla="*/ 0 w 307"/>
                <a:gd name="T33" fmla="*/ 76 h 77"/>
                <a:gd name="T34" fmla="*/ 31 w 307"/>
                <a:gd name="T35" fmla="*/ 75 h 77"/>
                <a:gd name="T36" fmla="*/ 59 w 307"/>
                <a:gd name="T37" fmla="*/ 73 h 77"/>
                <a:gd name="T38" fmla="*/ 86 w 307"/>
                <a:gd name="T39" fmla="*/ 71 h 77"/>
                <a:gd name="T40" fmla="*/ 111 w 307"/>
                <a:gd name="T41" fmla="*/ 68 h 77"/>
                <a:gd name="T42" fmla="*/ 133 w 307"/>
                <a:gd name="T43" fmla="*/ 65 h 77"/>
                <a:gd name="T44" fmla="*/ 153 w 307"/>
                <a:gd name="T45" fmla="*/ 61 h 77"/>
                <a:gd name="T46" fmla="*/ 173 w 307"/>
                <a:gd name="T47" fmla="*/ 57 h 77"/>
                <a:gd name="T48" fmla="*/ 191 w 307"/>
                <a:gd name="T49" fmla="*/ 52 h 77"/>
                <a:gd name="T50" fmla="*/ 208 w 307"/>
                <a:gd name="T51" fmla="*/ 48 h 77"/>
                <a:gd name="T52" fmla="*/ 224 w 307"/>
                <a:gd name="T53" fmla="*/ 42 h 77"/>
                <a:gd name="T54" fmla="*/ 238 w 307"/>
                <a:gd name="T55" fmla="*/ 37 h 77"/>
                <a:gd name="T56" fmla="*/ 253 w 307"/>
                <a:gd name="T57" fmla="*/ 31 h 77"/>
                <a:gd name="T58" fmla="*/ 266 w 307"/>
                <a:gd name="T59" fmla="*/ 25 h 77"/>
                <a:gd name="T60" fmla="*/ 280 w 307"/>
                <a:gd name="T61" fmla="*/ 19 h 77"/>
                <a:gd name="T62" fmla="*/ 293 w 307"/>
                <a:gd name="T63" fmla="*/ 12 h 77"/>
                <a:gd name="T64" fmla="*/ 306 w 307"/>
                <a:gd name="T6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7" h="77">
                  <a:moveTo>
                    <a:pt x="303" y="0"/>
                  </a:moveTo>
                  <a:lnTo>
                    <a:pt x="296" y="3"/>
                  </a:lnTo>
                  <a:lnTo>
                    <a:pt x="290" y="6"/>
                  </a:lnTo>
                  <a:lnTo>
                    <a:pt x="283" y="10"/>
                  </a:lnTo>
                  <a:lnTo>
                    <a:pt x="277" y="13"/>
                  </a:lnTo>
                  <a:lnTo>
                    <a:pt x="271" y="15"/>
                  </a:lnTo>
                  <a:lnTo>
                    <a:pt x="264" y="19"/>
                  </a:lnTo>
                  <a:lnTo>
                    <a:pt x="257" y="22"/>
                  </a:lnTo>
                  <a:lnTo>
                    <a:pt x="250" y="25"/>
                  </a:lnTo>
                  <a:lnTo>
                    <a:pt x="243" y="28"/>
                  </a:lnTo>
                  <a:lnTo>
                    <a:pt x="236" y="31"/>
                  </a:lnTo>
                  <a:lnTo>
                    <a:pt x="229" y="33"/>
                  </a:lnTo>
                  <a:lnTo>
                    <a:pt x="221" y="37"/>
                  </a:lnTo>
                  <a:lnTo>
                    <a:pt x="214" y="39"/>
                  </a:lnTo>
                  <a:lnTo>
                    <a:pt x="206" y="41"/>
                  </a:lnTo>
                  <a:lnTo>
                    <a:pt x="198" y="43"/>
                  </a:lnTo>
                  <a:lnTo>
                    <a:pt x="189" y="47"/>
                  </a:lnTo>
                  <a:lnTo>
                    <a:pt x="180" y="49"/>
                  </a:lnTo>
                  <a:lnTo>
                    <a:pt x="171" y="51"/>
                  </a:lnTo>
                  <a:lnTo>
                    <a:pt x="162" y="52"/>
                  </a:lnTo>
                  <a:lnTo>
                    <a:pt x="152" y="55"/>
                  </a:lnTo>
                  <a:lnTo>
                    <a:pt x="142" y="57"/>
                  </a:lnTo>
                  <a:lnTo>
                    <a:pt x="132" y="58"/>
                  </a:lnTo>
                  <a:lnTo>
                    <a:pt x="121" y="60"/>
                  </a:lnTo>
                  <a:lnTo>
                    <a:pt x="110" y="61"/>
                  </a:lnTo>
                  <a:lnTo>
                    <a:pt x="97" y="62"/>
                  </a:lnTo>
                  <a:lnTo>
                    <a:pt x="85" y="65"/>
                  </a:lnTo>
                  <a:lnTo>
                    <a:pt x="73" y="66"/>
                  </a:lnTo>
                  <a:lnTo>
                    <a:pt x="59" y="66"/>
                  </a:lnTo>
                  <a:lnTo>
                    <a:pt x="45" y="67"/>
                  </a:lnTo>
                  <a:lnTo>
                    <a:pt x="30" y="68"/>
                  </a:lnTo>
                  <a:lnTo>
                    <a:pt x="16" y="68"/>
                  </a:lnTo>
                  <a:lnTo>
                    <a:pt x="0" y="69"/>
                  </a:lnTo>
                  <a:lnTo>
                    <a:pt x="0" y="76"/>
                  </a:lnTo>
                  <a:lnTo>
                    <a:pt x="16" y="75"/>
                  </a:lnTo>
                  <a:lnTo>
                    <a:pt x="31" y="75"/>
                  </a:lnTo>
                  <a:lnTo>
                    <a:pt x="46" y="74"/>
                  </a:lnTo>
                  <a:lnTo>
                    <a:pt x="59" y="73"/>
                  </a:lnTo>
                  <a:lnTo>
                    <a:pt x="73" y="73"/>
                  </a:lnTo>
                  <a:lnTo>
                    <a:pt x="86" y="71"/>
                  </a:lnTo>
                  <a:lnTo>
                    <a:pt x="98" y="69"/>
                  </a:lnTo>
                  <a:lnTo>
                    <a:pt x="111" y="68"/>
                  </a:lnTo>
                  <a:lnTo>
                    <a:pt x="122" y="67"/>
                  </a:lnTo>
                  <a:lnTo>
                    <a:pt x="133" y="65"/>
                  </a:lnTo>
                  <a:lnTo>
                    <a:pt x="143" y="64"/>
                  </a:lnTo>
                  <a:lnTo>
                    <a:pt x="153" y="61"/>
                  </a:lnTo>
                  <a:lnTo>
                    <a:pt x="163" y="59"/>
                  </a:lnTo>
                  <a:lnTo>
                    <a:pt x="173" y="57"/>
                  </a:lnTo>
                  <a:lnTo>
                    <a:pt x="182" y="55"/>
                  </a:lnTo>
                  <a:lnTo>
                    <a:pt x="191" y="52"/>
                  </a:lnTo>
                  <a:lnTo>
                    <a:pt x="199" y="50"/>
                  </a:lnTo>
                  <a:lnTo>
                    <a:pt x="208" y="48"/>
                  </a:lnTo>
                  <a:lnTo>
                    <a:pt x="216" y="46"/>
                  </a:lnTo>
                  <a:lnTo>
                    <a:pt x="224" y="42"/>
                  </a:lnTo>
                  <a:lnTo>
                    <a:pt x="231" y="40"/>
                  </a:lnTo>
                  <a:lnTo>
                    <a:pt x="238" y="37"/>
                  </a:lnTo>
                  <a:lnTo>
                    <a:pt x="246" y="34"/>
                  </a:lnTo>
                  <a:lnTo>
                    <a:pt x="253" y="31"/>
                  </a:lnTo>
                  <a:lnTo>
                    <a:pt x="259" y="28"/>
                  </a:lnTo>
                  <a:lnTo>
                    <a:pt x="266" y="25"/>
                  </a:lnTo>
                  <a:lnTo>
                    <a:pt x="273" y="22"/>
                  </a:lnTo>
                  <a:lnTo>
                    <a:pt x="280" y="19"/>
                  </a:lnTo>
                  <a:lnTo>
                    <a:pt x="286" y="15"/>
                  </a:lnTo>
                  <a:lnTo>
                    <a:pt x="293" y="12"/>
                  </a:lnTo>
                  <a:lnTo>
                    <a:pt x="300" y="9"/>
                  </a:lnTo>
                  <a:lnTo>
                    <a:pt x="306" y="5"/>
                  </a:lnTo>
                  <a:lnTo>
                    <a:pt x="303" y="0"/>
                  </a:lnTo>
                </a:path>
              </a:pathLst>
            </a:custGeom>
            <a:solidFill>
              <a:srgbClr val="47210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99" name="Freeform 201"/>
            <p:cNvSpPr>
              <a:spLocks/>
            </p:cNvSpPr>
            <p:nvPr/>
          </p:nvSpPr>
          <p:spPr bwMode="auto">
            <a:xfrm>
              <a:off x="4792" y="2778"/>
              <a:ext cx="17" cy="17"/>
            </a:xfrm>
            <a:custGeom>
              <a:avLst/>
              <a:gdLst>
                <a:gd name="T0" fmla="*/ 12 w 17"/>
                <a:gd name="T1" fmla="*/ 16 h 17"/>
                <a:gd name="T2" fmla="*/ 16 w 17"/>
                <a:gd name="T3" fmla="*/ 12 h 17"/>
                <a:gd name="T4" fmla="*/ 16 w 17"/>
                <a:gd name="T5" fmla="*/ 9 h 17"/>
                <a:gd name="T6" fmla="*/ 16 w 17"/>
                <a:gd name="T7" fmla="*/ 6 h 17"/>
                <a:gd name="T8" fmla="*/ 16 w 17"/>
                <a:gd name="T9" fmla="*/ 3 h 17"/>
                <a:gd name="T10" fmla="*/ 12 w 17"/>
                <a:gd name="T11" fmla="*/ 3 h 17"/>
                <a:gd name="T12" fmla="*/ 12 w 17"/>
                <a:gd name="T13" fmla="*/ 0 h 17"/>
                <a:gd name="T14" fmla="*/ 8 w 17"/>
                <a:gd name="T15" fmla="*/ 0 h 17"/>
                <a:gd name="T16" fmla="*/ 4 w 17"/>
                <a:gd name="T17" fmla="*/ 0 h 17"/>
                <a:gd name="T18" fmla="*/ 0 w 17"/>
                <a:gd name="T19" fmla="*/ 0 h 17"/>
                <a:gd name="T20" fmla="*/ 12 w 17"/>
                <a:gd name="T21"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12" y="16"/>
                  </a:moveTo>
                  <a:lnTo>
                    <a:pt x="16" y="12"/>
                  </a:lnTo>
                  <a:lnTo>
                    <a:pt x="16" y="9"/>
                  </a:lnTo>
                  <a:lnTo>
                    <a:pt x="16" y="6"/>
                  </a:lnTo>
                  <a:lnTo>
                    <a:pt x="16" y="3"/>
                  </a:lnTo>
                  <a:lnTo>
                    <a:pt x="12" y="3"/>
                  </a:lnTo>
                  <a:lnTo>
                    <a:pt x="12" y="0"/>
                  </a:lnTo>
                  <a:lnTo>
                    <a:pt x="8" y="0"/>
                  </a:lnTo>
                  <a:lnTo>
                    <a:pt x="4" y="0"/>
                  </a:lnTo>
                  <a:lnTo>
                    <a:pt x="0" y="0"/>
                  </a:lnTo>
                  <a:lnTo>
                    <a:pt x="12" y="16"/>
                  </a:lnTo>
                </a:path>
              </a:pathLst>
            </a:custGeom>
            <a:solidFill>
              <a:srgbClr val="47210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00" name="Freeform 202"/>
            <p:cNvSpPr>
              <a:spLocks/>
            </p:cNvSpPr>
            <p:nvPr/>
          </p:nvSpPr>
          <p:spPr bwMode="auto">
            <a:xfrm>
              <a:off x="4179" y="2777"/>
              <a:ext cx="17" cy="17"/>
            </a:xfrm>
            <a:custGeom>
              <a:avLst/>
              <a:gdLst>
                <a:gd name="T0" fmla="*/ 16 w 17"/>
                <a:gd name="T1" fmla="*/ 0 h 17"/>
                <a:gd name="T2" fmla="*/ 13 w 17"/>
                <a:gd name="T3" fmla="*/ 0 h 17"/>
                <a:gd name="T4" fmla="*/ 10 w 17"/>
                <a:gd name="T5" fmla="*/ 0 h 17"/>
                <a:gd name="T6" fmla="*/ 5 w 17"/>
                <a:gd name="T7" fmla="*/ 0 h 17"/>
                <a:gd name="T8" fmla="*/ 2 w 17"/>
                <a:gd name="T9" fmla="*/ 0 h 17"/>
                <a:gd name="T10" fmla="*/ 2 w 17"/>
                <a:gd name="T11" fmla="*/ 3 h 17"/>
                <a:gd name="T12" fmla="*/ 0 w 17"/>
                <a:gd name="T13" fmla="*/ 3 h 17"/>
                <a:gd name="T14" fmla="*/ 0 w 17"/>
                <a:gd name="T15" fmla="*/ 6 h 17"/>
                <a:gd name="T16" fmla="*/ 0 w 17"/>
                <a:gd name="T17" fmla="*/ 9 h 17"/>
                <a:gd name="T18" fmla="*/ 0 w 17"/>
                <a:gd name="T19" fmla="*/ 12 h 17"/>
                <a:gd name="T20" fmla="*/ 2 w 17"/>
                <a:gd name="T21" fmla="*/ 16 h 17"/>
                <a:gd name="T22" fmla="*/ 16 w 17"/>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7">
                  <a:moveTo>
                    <a:pt x="16" y="0"/>
                  </a:moveTo>
                  <a:lnTo>
                    <a:pt x="13" y="0"/>
                  </a:lnTo>
                  <a:lnTo>
                    <a:pt x="10" y="0"/>
                  </a:lnTo>
                  <a:lnTo>
                    <a:pt x="5" y="0"/>
                  </a:lnTo>
                  <a:lnTo>
                    <a:pt x="2" y="0"/>
                  </a:lnTo>
                  <a:lnTo>
                    <a:pt x="2" y="3"/>
                  </a:lnTo>
                  <a:lnTo>
                    <a:pt x="0" y="3"/>
                  </a:lnTo>
                  <a:lnTo>
                    <a:pt x="0" y="6"/>
                  </a:lnTo>
                  <a:lnTo>
                    <a:pt x="0" y="9"/>
                  </a:lnTo>
                  <a:lnTo>
                    <a:pt x="0" y="12"/>
                  </a:lnTo>
                  <a:lnTo>
                    <a:pt x="2" y="16"/>
                  </a:lnTo>
                  <a:lnTo>
                    <a:pt x="16" y="0"/>
                  </a:lnTo>
                </a:path>
              </a:pathLst>
            </a:custGeom>
            <a:solidFill>
              <a:srgbClr val="4F291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01" name="Freeform 203"/>
            <p:cNvSpPr>
              <a:spLocks/>
            </p:cNvSpPr>
            <p:nvPr/>
          </p:nvSpPr>
          <p:spPr bwMode="auto">
            <a:xfrm>
              <a:off x="4180" y="2777"/>
              <a:ext cx="310" cy="76"/>
            </a:xfrm>
            <a:custGeom>
              <a:avLst/>
              <a:gdLst>
                <a:gd name="T0" fmla="*/ 293 w 310"/>
                <a:gd name="T1" fmla="*/ 68 h 76"/>
                <a:gd name="T2" fmla="*/ 263 w 310"/>
                <a:gd name="T3" fmla="*/ 67 h 76"/>
                <a:gd name="T4" fmla="*/ 234 w 310"/>
                <a:gd name="T5" fmla="*/ 66 h 76"/>
                <a:gd name="T6" fmla="*/ 206 w 310"/>
                <a:gd name="T7" fmla="*/ 62 h 76"/>
                <a:gd name="T8" fmla="*/ 180 w 310"/>
                <a:gd name="T9" fmla="*/ 59 h 76"/>
                <a:gd name="T10" fmla="*/ 156 w 310"/>
                <a:gd name="T11" fmla="*/ 53 h 76"/>
                <a:gd name="T12" fmla="*/ 132 w 310"/>
                <a:gd name="T13" fmla="*/ 49 h 76"/>
                <a:gd name="T14" fmla="*/ 110 w 310"/>
                <a:gd name="T15" fmla="*/ 43 h 76"/>
                <a:gd name="T16" fmla="*/ 90 w 310"/>
                <a:gd name="T17" fmla="*/ 37 h 76"/>
                <a:gd name="T18" fmla="*/ 72 w 310"/>
                <a:gd name="T19" fmla="*/ 31 h 76"/>
                <a:gd name="T20" fmla="*/ 55 w 310"/>
                <a:gd name="T21" fmla="*/ 25 h 76"/>
                <a:gd name="T22" fmla="*/ 41 w 310"/>
                <a:gd name="T23" fmla="*/ 20 h 76"/>
                <a:gd name="T24" fmla="*/ 28 w 310"/>
                <a:gd name="T25" fmla="*/ 14 h 76"/>
                <a:gd name="T26" fmla="*/ 19 w 310"/>
                <a:gd name="T27" fmla="*/ 9 h 76"/>
                <a:gd name="T28" fmla="*/ 12 w 310"/>
                <a:gd name="T29" fmla="*/ 5 h 76"/>
                <a:gd name="T30" fmla="*/ 6 w 310"/>
                <a:gd name="T31" fmla="*/ 1 h 76"/>
                <a:gd name="T32" fmla="*/ 0 w 310"/>
                <a:gd name="T33" fmla="*/ 5 h 76"/>
                <a:gd name="T34" fmla="*/ 5 w 310"/>
                <a:gd name="T35" fmla="*/ 9 h 76"/>
                <a:gd name="T36" fmla="*/ 12 w 310"/>
                <a:gd name="T37" fmla="*/ 13 h 76"/>
                <a:gd name="T38" fmla="*/ 20 w 310"/>
                <a:gd name="T39" fmla="*/ 17 h 76"/>
                <a:gd name="T40" fmla="*/ 32 w 310"/>
                <a:gd name="T41" fmla="*/ 23 h 76"/>
                <a:gd name="T42" fmla="*/ 45 w 310"/>
                <a:gd name="T43" fmla="*/ 29 h 76"/>
                <a:gd name="T44" fmla="*/ 61 w 310"/>
                <a:gd name="T45" fmla="*/ 34 h 76"/>
                <a:gd name="T46" fmla="*/ 79 w 310"/>
                <a:gd name="T47" fmla="*/ 41 h 76"/>
                <a:gd name="T48" fmla="*/ 98 w 310"/>
                <a:gd name="T49" fmla="*/ 47 h 76"/>
                <a:gd name="T50" fmla="*/ 119 w 310"/>
                <a:gd name="T51" fmla="*/ 52 h 76"/>
                <a:gd name="T52" fmla="*/ 142 w 310"/>
                <a:gd name="T53" fmla="*/ 58 h 76"/>
                <a:gd name="T54" fmla="*/ 166 w 310"/>
                <a:gd name="T55" fmla="*/ 62 h 76"/>
                <a:gd name="T56" fmla="*/ 193 w 310"/>
                <a:gd name="T57" fmla="*/ 67 h 76"/>
                <a:gd name="T58" fmla="*/ 220 w 310"/>
                <a:gd name="T59" fmla="*/ 70 h 76"/>
                <a:gd name="T60" fmla="*/ 249 w 310"/>
                <a:gd name="T61" fmla="*/ 74 h 76"/>
                <a:gd name="T62" fmla="*/ 278 w 310"/>
                <a:gd name="T63" fmla="*/ 75 h 76"/>
                <a:gd name="T64" fmla="*/ 309 w 310"/>
                <a:gd name="T65" fmla="*/ 7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0" h="76">
                  <a:moveTo>
                    <a:pt x="309" y="68"/>
                  </a:moveTo>
                  <a:lnTo>
                    <a:pt x="293" y="68"/>
                  </a:lnTo>
                  <a:lnTo>
                    <a:pt x="278" y="68"/>
                  </a:lnTo>
                  <a:lnTo>
                    <a:pt x="263" y="67"/>
                  </a:lnTo>
                  <a:lnTo>
                    <a:pt x="249" y="67"/>
                  </a:lnTo>
                  <a:lnTo>
                    <a:pt x="234" y="66"/>
                  </a:lnTo>
                  <a:lnTo>
                    <a:pt x="221" y="63"/>
                  </a:lnTo>
                  <a:lnTo>
                    <a:pt x="206" y="62"/>
                  </a:lnTo>
                  <a:lnTo>
                    <a:pt x="193" y="60"/>
                  </a:lnTo>
                  <a:lnTo>
                    <a:pt x="180" y="59"/>
                  </a:lnTo>
                  <a:lnTo>
                    <a:pt x="168" y="57"/>
                  </a:lnTo>
                  <a:lnTo>
                    <a:pt x="156" y="53"/>
                  </a:lnTo>
                  <a:lnTo>
                    <a:pt x="143" y="51"/>
                  </a:lnTo>
                  <a:lnTo>
                    <a:pt x="132" y="49"/>
                  </a:lnTo>
                  <a:lnTo>
                    <a:pt x="121" y="46"/>
                  </a:lnTo>
                  <a:lnTo>
                    <a:pt x="110" y="43"/>
                  </a:lnTo>
                  <a:lnTo>
                    <a:pt x="100" y="40"/>
                  </a:lnTo>
                  <a:lnTo>
                    <a:pt x="90" y="37"/>
                  </a:lnTo>
                  <a:lnTo>
                    <a:pt x="81" y="34"/>
                  </a:lnTo>
                  <a:lnTo>
                    <a:pt x="72" y="31"/>
                  </a:lnTo>
                  <a:lnTo>
                    <a:pt x="63" y="28"/>
                  </a:lnTo>
                  <a:lnTo>
                    <a:pt x="55" y="25"/>
                  </a:lnTo>
                  <a:lnTo>
                    <a:pt x="48" y="22"/>
                  </a:lnTo>
                  <a:lnTo>
                    <a:pt x="41" y="20"/>
                  </a:lnTo>
                  <a:lnTo>
                    <a:pt x="35" y="16"/>
                  </a:lnTo>
                  <a:lnTo>
                    <a:pt x="28" y="14"/>
                  </a:lnTo>
                  <a:lnTo>
                    <a:pt x="24" y="11"/>
                  </a:lnTo>
                  <a:lnTo>
                    <a:pt x="19" y="9"/>
                  </a:lnTo>
                  <a:lnTo>
                    <a:pt x="15" y="6"/>
                  </a:lnTo>
                  <a:lnTo>
                    <a:pt x="12" y="5"/>
                  </a:lnTo>
                  <a:lnTo>
                    <a:pt x="8" y="3"/>
                  </a:lnTo>
                  <a:lnTo>
                    <a:pt x="6" y="1"/>
                  </a:lnTo>
                  <a:lnTo>
                    <a:pt x="5" y="0"/>
                  </a:lnTo>
                  <a:lnTo>
                    <a:pt x="0" y="5"/>
                  </a:lnTo>
                  <a:lnTo>
                    <a:pt x="3" y="6"/>
                  </a:lnTo>
                  <a:lnTo>
                    <a:pt x="5" y="9"/>
                  </a:lnTo>
                  <a:lnTo>
                    <a:pt x="8" y="11"/>
                  </a:lnTo>
                  <a:lnTo>
                    <a:pt x="12" y="13"/>
                  </a:lnTo>
                  <a:lnTo>
                    <a:pt x="16" y="15"/>
                  </a:lnTo>
                  <a:lnTo>
                    <a:pt x="20" y="17"/>
                  </a:lnTo>
                  <a:lnTo>
                    <a:pt x="26" y="20"/>
                  </a:lnTo>
                  <a:lnTo>
                    <a:pt x="32" y="23"/>
                  </a:lnTo>
                  <a:lnTo>
                    <a:pt x="38" y="25"/>
                  </a:lnTo>
                  <a:lnTo>
                    <a:pt x="45" y="29"/>
                  </a:lnTo>
                  <a:lnTo>
                    <a:pt x="53" y="31"/>
                  </a:lnTo>
                  <a:lnTo>
                    <a:pt x="61" y="34"/>
                  </a:lnTo>
                  <a:lnTo>
                    <a:pt x="70" y="38"/>
                  </a:lnTo>
                  <a:lnTo>
                    <a:pt x="79" y="41"/>
                  </a:lnTo>
                  <a:lnTo>
                    <a:pt x="88" y="43"/>
                  </a:lnTo>
                  <a:lnTo>
                    <a:pt x="98" y="47"/>
                  </a:lnTo>
                  <a:lnTo>
                    <a:pt x="108" y="50"/>
                  </a:lnTo>
                  <a:lnTo>
                    <a:pt x="119" y="52"/>
                  </a:lnTo>
                  <a:lnTo>
                    <a:pt x="130" y="56"/>
                  </a:lnTo>
                  <a:lnTo>
                    <a:pt x="142" y="58"/>
                  </a:lnTo>
                  <a:lnTo>
                    <a:pt x="154" y="60"/>
                  </a:lnTo>
                  <a:lnTo>
                    <a:pt x="166" y="62"/>
                  </a:lnTo>
                  <a:lnTo>
                    <a:pt x="179" y="65"/>
                  </a:lnTo>
                  <a:lnTo>
                    <a:pt x="193" y="67"/>
                  </a:lnTo>
                  <a:lnTo>
                    <a:pt x="206" y="69"/>
                  </a:lnTo>
                  <a:lnTo>
                    <a:pt x="220" y="70"/>
                  </a:lnTo>
                  <a:lnTo>
                    <a:pt x="234" y="72"/>
                  </a:lnTo>
                  <a:lnTo>
                    <a:pt x="249" y="74"/>
                  </a:lnTo>
                  <a:lnTo>
                    <a:pt x="263" y="74"/>
                  </a:lnTo>
                  <a:lnTo>
                    <a:pt x="278" y="75"/>
                  </a:lnTo>
                  <a:lnTo>
                    <a:pt x="293" y="75"/>
                  </a:lnTo>
                  <a:lnTo>
                    <a:pt x="309" y="75"/>
                  </a:lnTo>
                  <a:lnTo>
                    <a:pt x="309" y="68"/>
                  </a:lnTo>
                </a:path>
              </a:pathLst>
            </a:custGeom>
            <a:solidFill>
              <a:srgbClr val="4F291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02" name="Freeform 204"/>
            <p:cNvSpPr>
              <a:spLocks/>
            </p:cNvSpPr>
            <p:nvPr/>
          </p:nvSpPr>
          <p:spPr bwMode="auto">
            <a:xfrm>
              <a:off x="4489" y="2775"/>
              <a:ext cx="307" cy="78"/>
            </a:xfrm>
            <a:custGeom>
              <a:avLst/>
              <a:gdLst>
                <a:gd name="T0" fmla="*/ 296 w 307"/>
                <a:gd name="T1" fmla="*/ 4 h 78"/>
                <a:gd name="T2" fmla="*/ 284 w 307"/>
                <a:gd name="T3" fmla="*/ 11 h 78"/>
                <a:gd name="T4" fmla="*/ 271 w 307"/>
                <a:gd name="T5" fmla="*/ 16 h 78"/>
                <a:gd name="T6" fmla="*/ 258 w 307"/>
                <a:gd name="T7" fmla="*/ 23 h 78"/>
                <a:gd name="T8" fmla="*/ 244 w 307"/>
                <a:gd name="T9" fmla="*/ 28 h 78"/>
                <a:gd name="T10" fmla="*/ 229 w 307"/>
                <a:gd name="T11" fmla="*/ 34 h 78"/>
                <a:gd name="T12" fmla="*/ 215 w 307"/>
                <a:gd name="T13" fmla="*/ 40 h 78"/>
                <a:gd name="T14" fmla="*/ 198 w 307"/>
                <a:gd name="T15" fmla="*/ 45 h 78"/>
                <a:gd name="T16" fmla="*/ 181 w 307"/>
                <a:gd name="T17" fmla="*/ 50 h 78"/>
                <a:gd name="T18" fmla="*/ 162 w 307"/>
                <a:gd name="T19" fmla="*/ 54 h 78"/>
                <a:gd name="T20" fmla="*/ 143 w 307"/>
                <a:gd name="T21" fmla="*/ 58 h 78"/>
                <a:gd name="T22" fmla="*/ 121 w 307"/>
                <a:gd name="T23" fmla="*/ 61 h 78"/>
                <a:gd name="T24" fmla="*/ 97 w 307"/>
                <a:gd name="T25" fmla="*/ 64 h 78"/>
                <a:gd name="T26" fmla="*/ 73 w 307"/>
                <a:gd name="T27" fmla="*/ 67 h 78"/>
                <a:gd name="T28" fmla="*/ 45 w 307"/>
                <a:gd name="T29" fmla="*/ 69 h 78"/>
                <a:gd name="T30" fmla="*/ 16 w 307"/>
                <a:gd name="T31" fmla="*/ 70 h 78"/>
                <a:gd name="T32" fmla="*/ 0 w 307"/>
                <a:gd name="T33" fmla="*/ 77 h 78"/>
                <a:gd name="T34" fmla="*/ 31 w 307"/>
                <a:gd name="T35" fmla="*/ 76 h 78"/>
                <a:gd name="T36" fmla="*/ 59 w 307"/>
                <a:gd name="T37" fmla="*/ 74 h 78"/>
                <a:gd name="T38" fmla="*/ 86 w 307"/>
                <a:gd name="T39" fmla="*/ 72 h 78"/>
                <a:gd name="T40" fmla="*/ 111 w 307"/>
                <a:gd name="T41" fmla="*/ 69 h 78"/>
                <a:gd name="T42" fmla="*/ 133 w 307"/>
                <a:gd name="T43" fmla="*/ 67 h 78"/>
                <a:gd name="T44" fmla="*/ 154 w 307"/>
                <a:gd name="T45" fmla="*/ 62 h 78"/>
                <a:gd name="T46" fmla="*/ 173 w 307"/>
                <a:gd name="T47" fmla="*/ 59 h 78"/>
                <a:gd name="T48" fmla="*/ 191 w 307"/>
                <a:gd name="T49" fmla="*/ 54 h 78"/>
                <a:gd name="T50" fmla="*/ 209 w 307"/>
                <a:gd name="T51" fmla="*/ 49 h 78"/>
                <a:gd name="T52" fmla="*/ 225 w 307"/>
                <a:gd name="T53" fmla="*/ 43 h 78"/>
                <a:gd name="T54" fmla="*/ 239 w 307"/>
                <a:gd name="T55" fmla="*/ 37 h 78"/>
                <a:gd name="T56" fmla="*/ 254 w 307"/>
                <a:gd name="T57" fmla="*/ 32 h 78"/>
                <a:gd name="T58" fmla="*/ 267 w 307"/>
                <a:gd name="T59" fmla="*/ 26 h 78"/>
                <a:gd name="T60" fmla="*/ 281 w 307"/>
                <a:gd name="T61" fmla="*/ 19 h 78"/>
                <a:gd name="T62" fmla="*/ 293 w 307"/>
                <a:gd name="T63" fmla="*/ 13 h 78"/>
                <a:gd name="T64" fmla="*/ 306 w 307"/>
                <a:gd name="T6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7" h="78">
                  <a:moveTo>
                    <a:pt x="303" y="0"/>
                  </a:moveTo>
                  <a:lnTo>
                    <a:pt x="296" y="4"/>
                  </a:lnTo>
                  <a:lnTo>
                    <a:pt x="291" y="7"/>
                  </a:lnTo>
                  <a:lnTo>
                    <a:pt x="284" y="11"/>
                  </a:lnTo>
                  <a:lnTo>
                    <a:pt x="277" y="14"/>
                  </a:lnTo>
                  <a:lnTo>
                    <a:pt x="271" y="16"/>
                  </a:lnTo>
                  <a:lnTo>
                    <a:pt x="265" y="19"/>
                  </a:lnTo>
                  <a:lnTo>
                    <a:pt x="258" y="23"/>
                  </a:lnTo>
                  <a:lnTo>
                    <a:pt x="250" y="26"/>
                  </a:lnTo>
                  <a:lnTo>
                    <a:pt x="244" y="28"/>
                  </a:lnTo>
                  <a:lnTo>
                    <a:pt x="237" y="32"/>
                  </a:lnTo>
                  <a:lnTo>
                    <a:pt x="229" y="34"/>
                  </a:lnTo>
                  <a:lnTo>
                    <a:pt x="223" y="37"/>
                  </a:lnTo>
                  <a:lnTo>
                    <a:pt x="215" y="40"/>
                  </a:lnTo>
                  <a:lnTo>
                    <a:pt x="207" y="42"/>
                  </a:lnTo>
                  <a:lnTo>
                    <a:pt x="198" y="45"/>
                  </a:lnTo>
                  <a:lnTo>
                    <a:pt x="190" y="48"/>
                  </a:lnTo>
                  <a:lnTo>
                    <a:pt x="181" y="50"/>
                  </a:lnTo>
                  <a:lnTo>
                    <a:pt x="172" y="52"/>
                  </a:lnTo>
                  <a:lnTo>
                    <a:pt x="162" y="54"/>
                  </a:lnTo>
                  <a:lnTo>
                    <a:pt x="153" y="55"/>
                  </a:lnTo>
                  <a:lnTo>
                    <a:pt x="143" y="58"/>
                  </a:lnTo>
                  <a:lnTo>
                    <a:pt x="132" y="60"/>
                  </a:lnTo>
                  <a:lnTo>
                    <a:pt x="121" y="61"/>
                  </a:lnTo>
                  <a:lnTo>
                    <a:pt x="110" y="63"/>
                  </a:lnTo>
                  <a:lnTo>
                    <a:pt x="97" y="64"/>
                  </a:lnTo>
                  <a:lnTo>
                    <a:pt x="85" y="65"/>
                  </a:lnTo>
                  <a:lnTo>
                    <a:pt x="73" y="67"/>
                  </a:lnTo>
                  <a:lnTo>
                    <a:pt x="59" y="68"/>
                  </a:lnTo>
                  <a:lnTo>
                    <a:pt x="45" y="69"/>
                  </a:lnTo>
                  <a:lnTo>
                    <a:pt x="30" y="69"/>
                  </a:lnTo>
                  <a:lnTo>
                    <a:pt x="16" y="70"/>
                  </a:lnTo>
                  <a:lnTo>
                    <a:pt x="0" y="70"/>
                  </a:lnTo>
                  <a:lnTo>
                    <a:pt x="0" y="77"/>
                  </a:lnTo>
                  <a:lnTo>
                    <a:pt x="16" y="77"/>
                  </a:lnTo>
                  <a:lnTo>
                    <a:pt x="31" y="76"/>
                  </a:lnTo>
                  <a:lnTo>
                    <a:pt x="46" y="76"/>
                  </a:lnTo>
                  <a:lnTo>
                    <a:pt x="59" y="74"/>
                  </a:lnTo>
                  <a:lnTo>
                    <a:pt x="73" y="73"/>
                  </a:lnTo>
                  <a:lnTo>
                    <a:pt x="86" y="72"/>
                  </a:lnTo>
                  <a:lnTo>
                    <a:pt x="98" y="71"/>
                  </a:lnTo>
                  <a:lnTo>
                    <a:pt x="111" y="69"/>
                  </a:lnTo>
                  <a:lnTo>
                    <a:pt x="122" y="68"/>
                  </a:lnTo>
                  <a:lnTo>
                    <a:pt x="133" y="67"/>
                  </a:lnTo>
                  <a:lnTo>
                    <a:pt x="144" y="64"/>
                  </a:lnTo>
                  <a:lnTo>
                    <a:pt x="154" y="62"/>
                  </a:lnTo>
                  <a:lnTo>
                    <a:pt x="164" y="61"/>
                  </a:lnTo>
                  <a:lnTo>
                    <a:pt x="173" y="59"/>
                  </a:lnTo>
                  <a:lnTo>
                    <a:pt x="182" y="56"/>
                  </a:lnTo>
                  <a:lnTo>
                    <a:pt x="191" y="54"/>
                  </a:lnTo>
                  <a:lnTo>
                    <a:pt x="200" y="51"/>
                  </a:lnTo>
                  <a:lnTo>
                    <a:pt x="209" y="49"/>
                  </a:lnTo>
                  <a:lnTo>
                    <a:pt x="217" y="46"/>
                  </a:lnTo>
                  <a:lnTo>
                    <a:pt x="225" y="43"/>
                  </a:lnTo>
                  <a:lnTo>
                    <a:pt x="233" y="41"/>
                  </a:lnTo>
                  <a:lnTo>
                    <a:pt x="239" y="37"/>
                  </a:lnTo>
                  <a:lnTo>
                    <a:pt x="247" y="35"/>
                  </a:lnTo>
                  <a:lnTo>
                    <a:pt x="254" y="32"/>
                  </a:lnTo>
                  <a:lnTo>
                    <a:pt x="261" y="28"/>
                  </a:lnTo>
                  <a:lnTo>
                    <a:pt x="267" y="26"/>
                  </a:lnTo>
                  <a:lnTo>
                    <a:pt x="274" y="23"/>
                  </a:lnTo>
                  <a:lnTo>
                    <a:pt x="281" y="19"/>
                  </a:lnTo>
                  <a:lnTo>
                    <a:pt x="287" y="16"/>
                  </a:lnTo>
                  <a:lnTo>
                    <a:pt x="293" y="13"/>
                  </a:lnTo>
                  <a:lnTo>
                    <a:pt x="300" y="9"/>
                  </a:lnTo>
                  <a:lnTo>
                    <a:pt x="306" y="6"/>
                  </a:lnTo>
                  <a:lnTo>
                    <a:pt x="303" y="0"/>
                  </a:lnTo>
                </a:path>
              </a:pathLst>
            </a:custGeom>
            <a:solidFill>
              <a:srgbClr val="4F291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03" name="Freeform 205"/>
            <p:cNvSpPr>
              <a:spLocks/>
            </p:cNvSpPr>
            <p:nvPr/>
          </p:nvSpPr>
          <p:spPr bwMode="auto">
            <a:xfrm>
              <a:off x="4792" y="2774"/>
              <a:ext cx="17" cy="17"/>
            </a:xfrm>
            <a:custGeom>
              <a:avLst/>
              <a:gdLst>
                <a:gd name="T0" fmla="*/ 12 w 17"/>
                <a:gd name="T1" fmla="*/ 16 h 17"/>
                <a:gd name="T2" fmla="*/ 16 w 17"/>
                <a:gd name="T3" fmla="*/ 16 h 17"/>
                <a:gd name="T4" fmla="*/ 16 w 17"/>
                <a:gd name="T5" fmla="*/ 13 h 17"/>
                <a:gd name="T6" fmla="*/ 16 w 17"/>
                <a:gd name="T7" fmla="*/ 11 h 17"/>
                <a:gd name="T8" fmla="*/ 16 w 17"/>
                <a:gd name="T9" fmla="*/ 9 h 17"/>
                <a:gd name="T10" fmla="*/ 16 w 17"/>
                <a:gd name="T11" fmla="*/ 6 h 17"/>
                <a:gd name="T12" fmla="*/ 16 w 17"/>
                <a:gd name="T13" fmla="*/ 2 h 17"/>
                <a:gd name="T14" fmla="*/ 12 w 17"/>
                <a:gd name="T15" fmla="*/ 2 h 17"/>
                <a:gd name="T16" fmla="*/ 8 w 17"/>
                <a:gd name="T17" fmla="*/ 2 h 17"/>
                <a:gd name="T18" fmla="*/ 8 w 17"/>
                <a:gd name="T19" fmla="*/ 0 h 17"/>
                <a:gd name="T20" fmla="*/ 4 w 17"/>
                <a:gd name="T21" fmla="*/ 0 h 17"/>
                <a:gd name="T22" fmla="*/ 4 w 17"/>
                <a:gd name="T23" fmla="*/ 2 h 17"/>
                <a:gd name="T24" fmla="*/ 0 w 17"/>
                <a:gd name="T25" fmla="*/ 2 h 17"/>
                <a:gd name="T26" fmla="*/ 12 w 17"/>
                <a:gd name="T2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7">
                  <a:moveTo>
                    <a:pt x="12" y="16"/>
                  </a:moveTo>
                  <a:lnTo>
                    <a:pt x="16" y="16"/>
                  </a:lnTo>
                  <a:lnTo>
                    <a:pt x="16" y="13"/>
                  </a:lnTo>
                  <a:lnTo>
                    <a:pt x="16" y="11"/>
                  </a:lnTo>
                  <a:lnTo>
                    <a:pt x="16" y="9"/>
                  </a:lnTo>
                  <a:lnTo>
                    <a:pt x="16" y="6"/>
                  </a:lnTo>
                  <a:lnTo>
                    <a:pt x="16" y="2"/>
                  </a:lnTo>
                  <a:lnTo>
                    <a:pt x="12" y="2"/>
                  </a:lnTo>
                  <a:lnTo>
                    <a:pt x="8" y="2"/>
                  </a:lnTo>
                  <a:lnTo>
                    <a:pt x="8" y="0"/>
                  </a:lnTo>
                  <a:lnTo>
                    <a:pt x="4" y="0"/>
                  </a:lnTo>
                  <a:lnTo>
                    <a:pt x="4" y="2"/>
                  </a:lnTo>
                  <a:lnTo>
                    <a:pt x="0" y="2"/>
                  </a:lnTo>
                  <a:lnTo>
                    <a:pt x="12" y="16"/>
                  </a:lnTo>
                </a:path>
              </a:pathLst>
            </a:custGeom>
            <a:solidFill>
              <a:srgbClr val="4F291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04" name="Freeform 206"/>
            <p:cNvSpPr>
              <a:spLocks/>
            </p:cNvSpPr>
            <p:nvPr/>
          </p:nvSpPr>
          <p:spPr bwMode="auto">
            <a:xfrm>
              <a:off x="4178" y="2773"/>
              <a:ext cx="17" cy="17"/>
            </a:xfrm>
            <a:custGeom>
              <a:avLst/>
              <a:gdLst>
                <a:gd name="T0" fmla="*/ 16 w 17"/>
                <a:gd name="T1" fmla="*/ 2 h 17"/>
                <a:gd name="T2" fmla="*/ 13 w 17"/>
                <a:gd name="T3" fmla="*/ 2 h 17"/>
                <a:gd name="T4" fmla="*/ 13 w 17"/>
                <a:gd name="T5" fmla="*/ 0 h 17"/>
                <a:gd name="T6" fmla="*/ 8 w 17"/>
                <a:gd name="T7" fmla="*/ 0 h 17"/>
                <a:gd name="T8" fmla="*/ 5 w 17"/>
                <a:gd name="T9" fmla="*/ 2 h 17"/>
                <a:gd name="T10" fmla="*/ 2 w 17"/>
                <a:gd name="T11" fmla="*/ 2 h 17"/>
                <a:gd name="T12" fmla="*/ 2 w 17"/>
                <a:gd name="T13" fmla="*/ 4 h 17"/>
                <a:gd name="T14" fmla="*/ 0 w 17"/>
                <a:gd name="T15" fmla="*/ 9 h 17"/>
                <a:gd name="T16" fmla="*/ 0 w 17"/>
                <a:gd name="T17" fmla="*/ 11 h 17"/>
                <a:gd name="T18" fmla="*/ 2 w 17"/>
                <a:gd name="T19" fmla="*/ 13 h 17"/>
                <a:gd name="T20" fmla="*/ 2 w 17"/>
                <a:gd name="T21" fmla="*/ 16 h 17"/>
                <a:gd name="T22" fmla="*/ 16 w 17"/>
                <a:gd name="T23"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7">
                  <a:moveTo>
                    <a:pt x="16" y="2"/>
                  </a:moveTo>
                  <a:lnTo>
                    <a:pt x="13" y="2"/>
                  </a:lnTo>
                  <a:lnTo>
                    <a:pt x="13" y="0"/>
                  </a:lnTo>
                  <a:lnTo>
                    <a:pt x="8" y="0"/>
                  </a:lnTo>
                  <a:lnTo>
                    <a:pt x="5" y="2"/>
                  </a:lnTo>
                  <a:lnTo>
                    <a:pt x="2" y="2"/>
                  </a:lnTo>
                  <a:lnTo>
                    <a:pt x="2" y="4"/>
                  </a:lnTo>
                  <a:lnTo>
                    <a:pt x="0" y="9"/>
                  </a:lnTo>
                  <a:lnTo>
                    <a:pt x="0" y="11"/>
                  </a:lnTo>
                  <a:lnTo>
                    <a:pt x="2" y="13"/>
                  </a:lnTo>
                  <a:lnTo>
                    <a:pt x="2" y="16"/>
                  </a:lnTo>
                  <a:lnTo>
                    <a:pt x="16" y="2"/>
                  </a:lnTo>
                </a:path>
              </a:pathLst>
            </a:custGeom>
            <a:solidFill>
              <a:srgbClr val="563017"/>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05" name="Freeform 207"/>
            <p:cNvSpPr>
              <a:spLocks/>
            </p:cNvSpPr>
            <p:nvPr/>
          </p:nvSpPr>
          <p:spPr bwMode="auto">
            <a:xfrm>
              <a:off x="4179" y="2774"/>
              <a:ext cx="311" cy="76"/>
            </a:xfrm>
            <a:custGeom>
              <a:avLst/>
              <a:gdLst>
                <a:gd name="T0" fmla="*/ 294 w 311"/>
                <a:gd name="T1" fmla="*/ 69 h 76"/>
                <a:gd name="T2" fmla="*/ 264 w 311"/>
                <a:gd name="T3" fmla="*/ 69 h 76"/>
                <a:gd name="T4" fmla="*/ 235 w 311"/>
                <a:gd name="T5" fmla="*/ 66 h 76"/>
                <a:gd name="T6" fmla="*/ 207 w 311"/>
                <a:gd name="T7" fmla="*/ 63 h 76"/>
                <a:gd name="T8" fmla="*/ 181 w 311"/>
                <a:gd name="T9" fmla="*/ 60 h 76"/>
                <a:gd name="T10" fmla="*/ 156 w 311"/>
                <a:gd name="T11" fmla="*/ 55 h 76"/>
                <a:gd name="T12" fmla="*/ 132 w 311"/>
                <a:gd name="T13" fmla="*/ 50 h 76"/>
                <a:gd name="T14" fmla="*/ 111 w 311"/>
                <a:gd name="T15" fmla="*/ 44 h 76"/>
                <a:gd name="T16" fmla="*/ 91 w 311"/>
                <a:gd name="T17" fmla="*/ 37 h 76"/>
                <a:gd name="T18" fmla="*/ 72 w 311"/>
                <a:gd name="T19" fmla="*/ 32 h 76"/>
                <a:gd name="T20" fmla="*/ 56 w 311"/>
                <a:gd name="T21" fmla="*/ 26 h 76"/>
                <a:gd name="T22" fmla="*/ 42 w 311"/>
                <a:gd name="T23" fmla="*/ 19 h 76"/>
                <a:gd name="T24" fmla="*/ 29 w 311"/>
                <a:gd name="T25" fmla="*/ 15 h 76"/>
                <a:gd name="T26" fmla="*/ 19 w 311"/>
                <a:gd name="T27" fmla="*/ 9 h 76"/>
                <a:gd name="T28" fmla="*/ 11 w 311"/>
                <a:gd name="T29" fmla="*/ 5 h 76"/>
                <a:gd name="T30" fmla="*/ 7 w 311"/>
                <a:gd name="T31" fmla="*/ 1 h 76"/>
                <a:gd name="T32" fmla="*/ 0 w 311"/>
                <a:gd name="T33" fmla="*/ 6 h 76"/>
                <a:gd name="T34" fmla="*/ 5 w 311"/>
                <a:gd name="T35" fmla="*/ 9 h 76"/>
                <a:gd name="T36" fmla="*/ 11 w 311"/>
                <a:gd name="T37" fmla="*/ 13 h 76"/>
                <a:gd name="T38" fmla="*/ 21 w 311"/>
                <a:gd name="T39" fmla="*/ 18 h 76"/>
                <a:gd name="T40" fmla="*/ 33 w 311"/>
                <a:gd name="T41" fmla="*/ 23 h 76"/>
                <a:gd name="T42" fmla="*/ 46 w 311"/>
                <a:gd name="T43" fmla="*/ 29 h 76"/>
                <a:gd name="T44" fmla="*/ 62 w 311"/>
                <a:gd name="T45" fmla="*/ 35 h 76"/>
                <a:gd name="T46" fmla="*/ 78 w 311"/>
                <a:gd name="T47" fmla="*/ 41 h 76"/>
                <a:gd name="T48" fmla="*/ 99 w 311"/>
                <a:gd name="T49" fmla="*/ 47 h 76"/>
                <a:gd name="T50" fmla="*/ 120 w 311"/>
                <a:gd name="T51" fmla="*/ 53 h 76"/>
                <a:gd name="T52" fmla="*/ 142 w 311"/>
                <a:gd name="T53" fmla="*/ 59 h 76"/>
                <a:gd name="T54" fmla="*/ 167 w 311"/>
                <a:gd name="T55" fmla="*/ 64 h 76"/>
                <a:gd name="T56" fmla="*/ 193 w 311"/>
                <a:gd name="T57" fmla="*/ 69 h 76"/>
                <a:gd name="T58" fmla="*/ 221 w 311"/>
                <a:gd name="T59" fmla="*/ 72 h 76"/>
                <a:gd name="T60" fmla="*/ 250 w 311"/>
                <a:gd name="T61" fmla="*/ 74 h 76"/>
                <a:gd name="T62" fmla="*/ 279 w 311"/>
                <a:gd name="T63" fmla="*/ 75 h 76"/>
                <a:gd name="T64" fmla="*/ 310 w 311"/>
                <a:gd name="T65" fmla="*/ 7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1" h="76">
                  <a:moveTo>
                    <a:pt x="310" y="69"/>
                  </a:moveTo>
                  <a:lnTo>
                    <a:pt x="294" y="69"/>
                  </a:lnTo>
                  <a:lnTo>
                    <a:pt x="279" y="69"/>
                  </a:lnTo>
                  <a:lnTo>
                    <a:pt x="264" y="69"/>
                  </a:lnTo>
                  <a:lnTo>
                    <a:pt x="250" y="68"/>
                  </a:lnTo>
                  <a:lnTo>
                    <a:pt x="235" y="66"/>
                  </a:lnTo>
                  <a:lnTo>
                    <a:pt x="222" y="65"/>
                  </a:lnTo>
                  <a:lnTo>
                    <a:pt x="207" y="63"/>
                  </a:lnTo>
                  <a:lnTo>
                    <a:pt x="194" y="62"/>
                  </a:lnTo>
                  <a:lnTo>
                    <a:pt x="181" y="60"/>
                  </a:lnTo>
                  <a:lnTo>
                    <a:pt x="168" y="57"/>
                  </a:lnTo>
                  <a:lnTo>
                    <a:pt x="156" y="55"/>
                  </a:lnTo>
                  <a:lnTo>
                    <a:pt x="144" y="52"/>
                  </a:lnTo>
                  <a:lnTo>
                    <a:pt x="132" y="50"/>
                  </a:lnTo>
                  <a:lnTo>
                    <a:pt x="121" y="46"/>
                  </a:lnTo>
                  <a:lnTo>
                    <a:pt x="111" y="44"/>
                  </a:lnTo>
                  <a:lnTo>
                    <a:pt x="100" y="41"/>
                  </a:lnTo>
                  <a:lnTo>
                    <a:pt x="91" y="37"/>
                  </a:lnTo>
                  <a:lnTo>
                    <a:pt x="81" y="35"/>
                  </a:lnTo>
                  <a:lnTo>
                    <a:pt x="72" y="32"/>
                  </a:lnTo>
                  <a:lnTo>
                    <a:pt x="64" y="28"/>
                  </a:lnTo>
                  <a:lnTo>
                    <a:pt x="56" y="26"/>
                  </a:lnTo>
                  <a:lnTo>
                    <a:pt x="48" y="23"/>
                  </a:lnTo>
                  <a:lnTo>
                    <a:pt x="42" y="19"/>
                  </a:lnTo>
                  <a:lnTo>
                    <a:pt x="35" y="17"/>
                  </a:lnTo>
                  <a:lnTo>
                    <a:pt x="29" y="15"/>
                  </a:lnTo>
                  <a:lnTo>
                    <a:pt x="24" y="12"/>
                  </a:lnTo>
                  <a:lnTo>
                    <a:pt x="19" y="9"/>
                  </a:lnTo>
                  <a:lnTo>
                    <a:pt x="15" y="7"/>
                  </a:lnTo>
                  <a:lnTo>
                    <a:pt x="11" y="5"/>
                  </a:lnTo>
                  <a:lnTo>
                    <a:pt x="9" y="4"/>
                  </a:lnTo>
                  <a:lnTo>
                    <a:pt x="7" y="1"/>
                  </a:lnTo>
                  <a:lnTo>
                    <a:pt x="5" y="0"/>
                  </a:lnTo>
                  <a:lnTo>
                    <a:pt x="0" y="6"/>
                  </a:lnTo>
                  <a:lnTo>
                    <a:pt x="2" y="7"/>
                  </a:lnTo>
                  <a:lnTo>
                    <a:pt x="5" y="9"/>
                  </a:lnTo>
                  <a:lnTo>
                    <a:pt x="8" y="10"/>
                  </a:lnTo>
                  <a:lnTo>
                    <a:pt x="11" y="13"/>
                  </a:lnTo>
                  <a:lnTo>
                    <a:pt x="16" y="15"/>
                  </a:lnTo>
                  <a:lnTo>
                    <a:pt x="21" y="18"/>
                  </a:lnTo>
                  <a:lnTo>
                    <a:pt x="26" y="20"/>
                  </a:lnTo>
                  <a:lnTo>
                    <a:pt x="33" y="23"/>
                  </a:lnTo>
                  <a:lnTo>
                    <a:pt x="38" y="26"/>
                  </a:lnTo>
                  <a:lnTo>
                    <a:pt x="46" y="29"/>
                  </a:lnTo>
                  <a:lnTo>
                    <a:pt x="53" y="32"/>
                  </a:lnTo>
                  <a:lnTo>
                    <a:pt x="62" y="35"/>
                  </a:lnTo>
                  <a:lnTo>
                    <a:pt x="70" y="38"/>
                  </a:lnTo>
                  <a:lnTo>
                    <a:pt x="78" y="41"/>
                  </a:lnTo>
                  <a:lnTo>
                    <a:pt x="89" y="44"/>
                  </a:lnTo>
                  <a:lnTo>
                    <a:pt x="99" y="47"/>
                  </a:lnTo>
                  <a:lnTo>
                    <a:pt x="109" y="51"/>
                  </a:lnTo>
                  <a:lnTo>
                    <a:pt x="120" y="53"/>
                  </a:lnTo>
                  <a:lnTo>
                    <a:pt x="131" y="56"/>
                  </a:lnTo>
                  <a:lnTo>
                    <a:pt x="142" y="59"/>
                  </a:lnTo>
                  <a:lnTo>
                    <a:pt x="155" y="61"/>
                  </a:lnTo>
                  <a:lnTo>
                    <a:pt x="167" y="64"/>
                  </a:lnTo>
                  <a:lnTo>
                    <a:pt x="180" y="66"/>
                  </a:lnTo>
                  <a:lnTo>
                    <a:pt x="193" y="69"/>
                  </a:lnTo>
                  <a:lnTo>
                    <a:pt x="207" y="70"/>
                  </a:lnTo>
                  <a:lnTo>
                    <a:pt x="221" y="72"/>
                  </a:lnTo>
                  <a:lnTo>
                    <a:pt x="235" y="73"/>
                  </a:lnTo>
                  <a:lnTo>
                    <a:pt x="250" y="74"/>
                  </a:lnTo>
                  <a:lnTo>
                    <a:pt x="264" y="75"/>
                  </a:lnTo>
                  <a:lnTo>
                    <a:pt x="279" y="75"/>
                  </a:lnTo>
                  <a:lnTo>
                    <a:pt x="294" y="75"/>
                  </a:lnTo>
                  <a:lnTo>
                    <a:pt x="310" y="75"/>
                  </a:lnTo>
                  <a:lnTo>
                    <a:pt x="310" y="69"/>
                  </a:lnTo>
                </a:path>
              </a:pathLst>
            </a:custGeom>
            <a:solidFill>
              <a:srgbClr val="563017"/>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06" name="Freeform 208"/>
            <p:cNvSpPr>
              <a:spLocks/>
            </p:cNvSpPr>
            <p:nvPr/>
          </p:nvSpPr>
          <p:spPr bwMode="auto">
            <a:xfrm>
              <a:off x="4489" y="2773"/>
              <a:ext cx="307" cy="77"/>
            </a:xfrm>
            <a:custGeom>
              <a:avLst/>
              <a:gdLst>
                <a:gd name="T0" fmla="*/ 297 w 307"/>
                <a:gd name="T1" fmla="*/ 4 h 77"/>
                <a:gd name="T2" fmla="*/ 285 w 307"/>
                <a:gd name="T3" fmla="*/ 10 h 77"/>
                <a:gd name="T4" fmla="*/ 272 w 307"/>
                <a:gd name="T5" fmla="*/ 17 h 77"/>
                <a:gd name="T6" fmla="*/ 258 w 307"/>
                <a:gd name="T7" fmla="*/ 23 h 77"/>
                <a:gd name="T8" fmla="*/ 245 w 307"/>
                <a:gd name="T9" fmla="*/ 28 h 77"/>
                <a:gd name="T10" fmla="*/ 230 w 307"/>
                <a:gd name="T11" fmla="*/ 35 h 77"/>
                <a:gd name="T12" fmla="*/ 216 w 307"/>
                <a:gd name="T13" fmla="*/ 39 h 77"/>
                <a:gd name="T14" fmla="*/ 199 w 307"/>
                <a:gd name="T15" fmla="*/ 45 h 77"/>
                <a:gd name="T16" fmla="*/ 182 w 307"/>
                <a:gd name="T17" fmla="*/ 50 h 77"/>
                <a:gd name="T18" fmla="*/ 163 w 307"/>
                <a:gd name="T19" fmla="*/ 54 h 77"/>
                <a:gd name="T20" fmla="*/ 143 w 307"/>
                <a:gd name="T21" fmla="*/ 57 h 77"/>
                <a:gd name="T22" fmla="*/ 122 w 307"/>
                <a:gd name="T23" fmla="*/ 61 h 77"/>
                <a:gd name="T24" fmla="*/ 98 w 307"/>
                <a:gd name="T25" fmla="*/ 64 h 77"/>
                <a:gd name="T26" fmla="*/ 73 w 307"/>
                <a:gd name="T27" fmla="*/ 66 h 77"/>
                <a:gd name="T28" fmla="*/ 45 w 307"/>
                <a:gd name="T29" fmla="*/ 69 h 77"/>
                <a:gd name="T30" fmla="*/ 16 w 307"/>
                <a:gd name="T31" fmla="*/ 70 h 77"/>
                <a:gd name="T32" fmla="*/ 0 w 307"/>
                <a:gd name="T33" fmla="*/ 76 h 77"/>
                <a:gd name="T34" fmla="*/ 31 w 307"/>
                <a:gd name="T35" fmla="*/ 75 h 77"/>
                <a:gd name="T36" fmla="*/ 59 w 307"/>
                <a:gd name="T37" fmla="*/ 74 h 77"/>
                <a:gd name="T38" fmla="*/ 86 w 307"/>
                <a:gd name="T39" fmla="*/ 72 h 77"/>
                <a:gd name="T40" fmla="*/ 111 w 307"/>
                <a:gd name="T41" fmla="*/ 70 h 77"/>
                <a:gd name="T42" fmla="*/ 133 w 307"/>
                <a:gd name="T43" fmla="*/ 66 h 77"/>
                <a:gd name="T44" fmla="*/ 154 w 307"/>
                <a:gd name="T45" fmla="*/ 63 h 77"/>
                <a:gd name="T46" fmla="*/ 174 w 307"/>
                <a:gd name="T47" fmla="*/ 58 h 77"/>
                <a:gd name="T48" fmla="*/ 192 w 307"/>
                <a:gd name="T49" fmla="*/ 54 h 77"/>
                <a:gd name="T50" fmla="*/ 209 w 307"/>
                <a:gd name="T51" fmla="*/ 48 h 77"/>
                <a:gd name="T52" fmla="*/ 226 w 307"/>
                <a:gd name="T53" fmla="*/ 44 h 77"/>
                <a:gd name="T54" fmla="*/ 240 w 307"/>
                <a:gd name="T55" fmla="*/ 38 h 77"/>
                <a:gd name="T56" fmla="*/ 255 w 307"/>
                <a:gd name="T57" fmla="*/ 32 h 77"/>
                <a:gd name="T58" fmla="*/ 268 w 307"/>
                <a:gd name="T59" fmla="*/ 26 h 77"/>
                <a:gd name="T60" fmla="*/ 282 w 307"/>
                <a:gd name="T61" fmla="*/ 19 h 77"/>
                <a:gd name="T62" fmla="*/ 294 w 307"/>
                <a:gd name="T63" fmla="*/ 13 h 77"/>
                <a:gd name="T64" fmla="*/ 306 w 307"/>
                <a:gd name="T65" fmla="*/ 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7" h="77">
                  <a:moveTo>
                    <a:pt x="303" y="0"/>
                  </a:moveTo>
                  <a:lnTo>
                    <a:pt x="297" y="4"/>
                  </a:lnTo>
                  <a:lnTo>
                    <a:pt x="291" y="7"/>
                  </a:lnTo>
                  <a:lnTo>
                    <a:pt x="285" y="10"/>
                  </a:lnTo>
                  <a:lnTo>
                    <a:pt x="278" y="14"/>
                  </a:lnTo>
                  <a:lnTo>
                    <a:pt x="272" y="17"/>
                  </a:lnTo>
                  <a:lnTo>
                    <a:pt x="265" y="19"/>
                  </a:lnTo>
                  <a:lnTo>
                    <a:pt x="258" y="23"/>
                  </a:lnTo>
                  <a:lnTo>
                    <a:pt x="252" y="26"/>
                  </a:lnTo>
                  <a:lnTo>
                    <a:pt x="245" y="28"/>
                  </a:lnTo>
                  <a:lnTo>
                    <a:pt x="238" y="32"/>
                  </a:lnTo>
                  <a:lnTo>
                    <a:pt x="230" y="35"/>
                  </a:lnTo>
                  <a:lnTo>
                    <a:pt x="224" y="37"/>
                  </a:lnTo>
                  <a:lnTo>
                    <a:pt x="216" y="39"/>
                  </a:lnTo>
                  <a:lnTo>
                    <a:pt x="208" y="43"/>
                  </a:lnTo>
                  <a:lnTo>
                    <a:pt x="199" y="45"/>
                  </a:lnTo>
                  <a:lnTo>
                    <a:pt x="191" y="47"/>
                  </a:lnTo>
                  <a:lnTo>
                    <a:pt x="182" y="50"/>
                  </a:lnTo>
                  <a:lnTo>
                    <a:pt x="173" y="52"/>
                  </a:lnTo>
                  <a:lnTo>
                    <a:pt x="163" y="54"/>
                  </a:lnTo>
                  <a:lnTo>
                    <a:pt x="153" y="56"/>
                  </a:lnTo>
                  <a:lnTo>
                    <a:pt x="143" y="57"/>
                  </a:lnTo>
                  <a:lnTo>
                    <a:pt x="133" y="60"/>
                  </a:lnTo>
                  <a:lnTo>
                    <a:pt x="122" y="61"/>
                  </a:lnTo>
                  <a:lnTo>
                    <a:pt x="110" y="63"/>
                  </a:lnTo>
                  <a:lnTo>
                    <a:pt x="98" y="64"/>
                  </a:lnTo>
                  <a:lnTo>
                    <a:pt x="86" y="65"/>
                  </a:lnTo>
                  <a:lnTo>
                    <a:pt x="73" y="66"/>
                  </a:lnTo>
                  <a:lnTo>
                    <a:pt x="59" y="67"/>
                  </a:lnTo>
                  <a:lnTo>
                    <a:pt x="45" y="69"/>
                  </a:lnTo>
                  <a:lnTo>
                    <a:pt x="30" y="69"/>
                  </a:lnTo>
                  <a:lnTo>
                    <a:pt x="16" y="70"/>
                  </a:lnTo>
                  <a:lnTo>
                    <a:pt x="0" y="70"/>
                  </a:lnTo>
                  <a:lnTo>
                    <a:pt x="0" y="76"/>
                  </a:lnTo>
                  <a:lnTo>
                    <a:pt x="16" y="76"/>
                  </a:lnTo>
                  <a:lnTo>
                    <a:pt x="31" y="75"/>
                  </a:lnTo>
                  <a:lnTo>
                    <a:pt x="46" y="75"/>
                  </a:lnTo>
                  <a:lnTo>
                    <a:pt x="59" y="74"/>
                  </a:lnTo>
                  <a:lnTo>
                    <a:pt x="73" y="73"/>
                  </a:lnTo>
                  <a:lnTo>
                    <a:pt x="86" y="72"/>
                  </a:lnTo>
                  <a:lnTo>
                    <a:pt x="98" y="71"/>
                  </a:lnTo>
                  <a:lnTo>
                    <a:pt x="111" y="70"/>
                  </a:lnTo>
                  <a:lnTo>
                    <a:pt x="122" y="67"/>
                  </a:lnTo>
                  <a:lnTo>
                    <a:pt x="133" y="66"/>
                  </a:lnTo>
                  <a:lnTo>
                    <a:pt x="144" y="64"/>
                  </a:lnTo>
                  <a:lnTo>
                    <a:pt x="154" y="63"/>
                  </a:lnTo>
                  <a:lnTo>
                    <a:pt x="164" y="61"/>
                  </a:lnTo>
                  <a:lnTo>
                    <a:pt x="174" y="58"/>
                  </a:lnTo>
                  <a:lnTo>
                    <a:pt x="183" y="56"/>
                  </a:lnTo>
                  <a:lnTo>
                    <a:pt x="192" y="54"/>
                  </a:lnTo>
                  <a:lnTo>
                    <a:pt x="201" y="52"/>
                  </a:lnTo>
                  <a:lnTo>
                    <a:pt x="209" y="48"/>
                  </a:lnTo>
                  <a:lnTo>
                    <a:pt x="218" y="46"/>
                  </a:lnTo>
                  <a:lnTo>
                    <a:pt x="226" y="44"/>
                  </a:lnTo>
                  <a:lnTo>
                    <a:pt x="233" y="41"/>
                  </a:lnTo>
                  <a:lnTo>
                    <a:pt x="240" y="38"/>
                  </a:lnTo>
                  <a:lnTo>
                    <a:pt x="247" y="35"/>
                  </a:lnTo>
                  <a:lnTo>
                    <a:pt x="255" y="32"/>
                  </a:lnTo>
                  <a:lnTo>
                    <a:pt x="262" y="29"/>
                  </a:lnTo>
                  <a:lnTo>
                    <a:pt x="268" y="26"/>
                  </a:lnTo>
                  <a:lnTo>
                    <a:pt x="275" y="23"/>
                  </a:lnTo>
                  <a:lnTo>
                    <a:pt x="282" y="19"/>
                  </a:lnTo>
                  <a:lnTo>
                    <a:pt x="287" y="16"/>
                  </a:lnTo>
                  <a:lnTo>
                    <a:pt x="294" y="13"/>
                  </a:lnTo>
                  <a:lnTo>
                    <a:pt x="301" y="9"/>
                  </a:lnTo>
                  <a:lnTo>
                    <a:pt x="306" y="6"/>
                  </a:lnTo>
                  <a:lnTo>
                    <a:pt x="303" y="0"/>
                  </a:lnTo>
                </a:path>
              </a:pathLst>
            </a:custGeom>
            <a:solidFill>
              <a:srgbClr val="563017"/>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07" name="Freeform 209"/>
            <p:cNvSpPr>
              <a:spLocks/>
            </p:cNvSpPr>
            <p:nvPr/>
          </p:nvSpPr>
          <p:spPr bwMode="auto">
            <a:xfrm>
              <a:off x="4792" y="2772"/>
              <a:ext cx="17" cy="17"/>
            </a:xfrm>
            <a:custGeom>
              <a:avLst/>
              <a:gdLst>
                <a:gd name="T0" fmla="*/ 8 w 17"/>
                <a:gd name="T1" fmla="*/ 16 h 17"/>
                <a:gd name="T2" fmla="*/ 10 w 17"/>
                <a:gd name="T3" fmla="*/ 16 h 17"/>
                <a:gd name="T4" fmla="*/ 10 w 17"/>
                <a:gd name="T5" fmla="*/ 13 h 17"/>
                <a:gd name="T6" fmla="*/ 16 w 17"/>
                <a:gd name="T7" fmla="*/ 13 h 17"/>
                <a:gd name="T8" fmla="*/ 16 w 17"/>
                <a:gd name="T9" fmla="*/ 11 h 17"/>
                <a:gd name="T10" fmla="*/ 16 w 17"/>
                <a:gd name="T11" fmla="*/ 6 h 17"/>
                <a:gd name="T12" fmla="*/ 16 w 17"/>
                <a:gd name="T13" fmla="*/ 4 h 17"/>
                <a:gd name="T14" fmla="*/ 10 w 17"/>
                <a:gd name="T15" fmla="*/ 4 h 17"/>
                <a:gd name="T16" fmla="*/ 10 w 17"/>
                <a:gd name="T17" fmla="*/ 2 h 17"/>
                <a:gd name="T18" fmla="*/ 8 w 17"/>
                <a:gd name="T19" fmla="*/ 2 h 17"/>
                <a:gd name="T20" fmla="*/ 5 w 17"/>
                <a:gd name="T21" fmla="*/ 2 h 17"/>
                <a:gd name="T22" fmla="*/ 5 w 17"/>
                <a:gd name="T23" fmla="*/ 0 h 17"/>
                <a:gd name="T24" fmla="*/ 2 w 17"/>
                <a:gd name="T25" fmla="*/ 0 h 17"/>
                <a:gd name="T26" fmla="*/ 2 w 17"/>
                <a:gd name="T27" fmla="*/ 2 h 17"/>
                <a:gd name="T28" fmla="*/ 0 w 17"/>
                <a:gd name="T29" fmla="*/ 2 h 17"/>
                <a:gd name="T30" fmla="*/ 8 w 17"/>
                <a:gd name="T31"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7">
                  <a:moveTo>
                    <a:pt x="8" y="16"/>
                  </a:moveTo>
                  <a:lnTo>
                    <a:pt x="10" y="16"/>
                  </a:lnTo>
                  <a:lnTo>
                    <a:pt x="10" y="13"/>
                  </a:lnTo>
                  <a:lnTo>
                    <a:pt x="16" y="13"/>
                  </a:lnTo>
                  <a:lnTo>
                    <a:pt x="16" y="11"/>
                  </a:lnTo>
                  <a:lnTo>
                    <a:pt x="16" y="6"/>
                  </a:lnTo>
                  <a:lnTo>
                    <a:pt x="16" y="4"/>
                  </a:lnTo>
                  <a:lnTo>
                    <a:pt x="10" y="4"/>
                  </a:lnTo>
                  <a:lnTo>
                    <a:pt x="10" y="2"/>
                  </a:lnTo>
                  <a:lnTo>
                    <a:pt x="8" y="2"/>
                  </a:lnTo>
                  <a:lnTo>
                    <a:pt x="5" y="2"/>
                  </a:lnTo>
                  <a:lnTo>
                    <a:pt x="5" y="0"/>
                  </a:lnTo>
                  <a:lnTo>
                    <a:pt x="2" y="0"/>
                  </a:lnTo>
                  <a:lnTo>
                    <a:pt x="2" y="2"/>
                  </a:lnTo>
                  <a:lnTo>
                    <a:pt x="0" y="2"/>
                  </a:lnTo>
                  <a:lnTo>
                    <a:pt x="8" y="16"/>
                  </a:lnTo>
                </a:path>
              </a:pathLst>
            </a:custGeom>
            <a:solidFill>
              <a:srgbClr val="563017"/>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08" name="Freeform 210"/>
            <p:cNvSpPr>
              <a:spLocks/>
            </p:cNvSpPr>
            <p:nvPr/>
          </p:nvSpPr>
          <p:spPr bwMode="auto">
            <a:xfrm>
              <a:off x="4178" y="2771"/>
              <a:ext cx="17" cy="17"/>
            </a:xfrm>
            <a:custGeom>
              <a:avLst/>
              <a:gdLst>
                <a:gd name="T0" fmla="*/ 16 w 17"/>
                <a:gd name="T1" fmla="*/ 2 h 17"/>
                <a:gd name="T2" fmla="*/ 13 w 17"/>
                <a:gd name="T3" fmla="*/ 2 h 17"/>
                <a:gd name="T4" fmla="*/ 13 w 17"/>
                <a:gd name="T5" fmla="*/ 0 h 17"/>
                <a:gd name="T6" fmla="*/ 8 w 17"/>
                <a:gd name="T7" fmla="*/ 0 h 17"/>
                <a:gd name="T8" fmla="*/ 5 w 17"/>
                <a:gd name="T9" fmla="*/ 0 h 17"/>
                <a:gd name="T10" fmla="*/ 2 w 17"/>
                <a:gd name="T11" fmla="*/ 2 h 17"/>
                <a:gd name="T12" fmla="*/ 0 w 17"/>
                <a:gd name="T13" fmla="*/ 5 h 17"/>
                <a:gd name="T14" fmla="*/ 0 w 17"/>
                <a:gd name="T15" fmla="*/ 8 h 17"/>
                <a:gd name="T16" fmla="*/ 0 w 17"/>
                <a:gd name="T17" fmla="*/ 10 h 17"/>
                <a:gd name="T18" fmla="*/ 0 w 17"/>
                <a:gd name="T19" fmla="*/ 16 h 17"/>
                <a:gd name="T20" fmla="*/ 2 w 17"/>
                <a:gd name="T21" fmla="*/ 16 h 17"/>
                <a:gd name="T22" fmla="*/ 16 w 17"/>
                <a:gd name="T23"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7">
                  <a:moveTo>
                    <a:pt x="16" y="2"/>
                  </a:moveTo>
                  <a:lnTo>
                    <a:pt x="13" y="2"/>
                  </a:lnTo>
                  <a:lnTo>
                    <a:pt x="13" y="0"/>
                  </a:lnTo>
                  <a:lnTo>
                    <a:pt x="8" y="0"/>
                  </a:lnTo>
                  <a:lnTo>
                    <a:pt x="5" y="0"/>
                  </a:lnTo>
                  <a:lnTo>
                    <a:pt x="2" y="2"/>
                  </a:lnTo>
                  <a:lnTo>
                    <a:pt x="0" y="5"/>
                  </a:lnTo>
                  <a:lnTo>
                    <a:pt x="0" y="8"/>
                  </a:lnTo>
                  <a:lnTo>
                    <a:pt x="0" y="10"/>
                  </a:lnTo>
                  <a:lnTo>
                    <a:pt x="0" y="16"/>
                  </a:lnTo>
                  <a:lnTo>
                    <a:pt x="2" y="16"/>
                  </a:lnTo>
                  <a:lnTo>
                    <a:pt x="16" y="2"/>
                  </a:lnTo>
                </a:path>
              </a:pathLst>
            </a:custGeom>
            <a:solidFill>
              <a:srgbClr val="5E381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09" name="Freeform 211"/>
            <p:cNvSpPr>
              <a:spLocks/>
            </p:cNvSpPr>
            <p:nvPr/>
          </p:nvSpPr>
          <p:spPr bwMode="auto">
            <a:xfrm>
              <a:off x="4179" y="2772"/>
              <a:ext cx="311" cy="77"/>
            </a:xfrm>
            <a:custGeom>
              <a:avLst/>
              <a:gdLst>
                <a:gd name="T0" fmla="*/ 294 w 311"/>
                <a:gd name="T1" fmla="*/ 70 h 77"/>
                <a:gd name="T2" fmla="*/ 264 w 311"/>
                <a:gd name="T3" fmla="*/ 68 h 77"/>
                <a:gd name="T4" fmla="*/ 235 w 311"/>
                <a:gd name="T5" fmla="*/ 66 h 77"/>
                <a:gd name="T6" fmla="*/ 207 w 311"/>
                <a:gd name="T7" fmla="*/ 64 h 77"/>
                <a:gd name="T8" fmla="*/ 180 w 311"/>
                <a:gd name="T9" fmla="*/ 59 h 77"/>
                <a:gd name="T10" fmla="*/ 156 w 311"/>
                <a:gd name="T11" fmla="*/ 55 h 77"/>
                <a:gd name="T12" fmla="*/ 132 w 311"/>
                <a:gd name="T13" fmla="*/ 49 h 77"/>
                <a:gd name="T14" fmla="*/ 110 w 311"/>
                <a:gd name="T15" fmla="*/ 44 h 77"/>
                <a:gd name="T16" fmla="*/ 90 w 311"/>
                <a:gd name="T17" fmla="*/ 38 h 77"/>
                <a:gd name="T18" fmla="*/ 72 w 311"/>
                <a:gd name="T19" fmla="*/ 31 h 77"/>
                <a:gd name="T20" fmla="*/ 55 w 311"/>
                <a:gd name="T21" fmla="*/ 26 h 77"/>
                <a:gd name="T22" fmla="*/ 40 w 311"/>
                <a:gd name="T23" fmla="*/ 19 h 77"/>
                <a:gd name="T24" fmla="*/ 28 w 311"/>
                <a:gd name="T25" fmla="*/ 14 h 77"/>
                <a:gd name="T26" fmla="*/ 18 w 311"/>
                <a:gd name="T27" fmla="*/ 9 h 77"/>
                <a:gd name="T28" fmla="*/ 11 w 311"/>
                <a:gd name="T29" fmla="*/ 5 h 77"/>
                <a:gd name="T30" fmla="*/ 6 w 311"/>
                <a:gd name="T31" fmla="*/ 1 h 77"/>
                <a:gd name="T32" fmla="*/ 0 w 311"/>
                <a:gd name="T33" fmla="*/ 5 h 77"/>
                <a:gd name="T34" fmla="*/ 5 w 311"/>
                <a:gd name="T35" fmla="*/ 8 h 77"/>
                <a:gd name="T36" fmla="*/ 11 w 311"/>
                <a:gd name="T37" fmla="*/ 12 h 77"/>
                <a:gd name="T38" fmla="*/ 20 w 311"/>
                <a:gd name="T39" fmla="*/ 17 h 77"/>
                <a:gd name="T40" fmla="*/ 32 w 311"/>
                <a:gd name="T41" fmla="*/ 22 h 77"/>
                <a:gd name="T42" fmla="*/ 45 w 311"/>
                <a:gd name="T43" fmla="*/ 28 h 77"/>
                <a:gd name="T44" fmla="*/ 61 w 311"/>
                <a:gd name="T45" fmla="*/ 35 h 77"/>
                <a:gd name="T46" fmla="*/ 78 w 311"/>
                <a:gd name="T47" fmla="*/ 40 h 77"/>
                <a:gd name="T48" fmla="*/ 98 w 311"/>
                <a:gd name="T49" fmla="*/ 47 h 77"/>
                <a:gd name="T50" fmla="*/ 119 w 311"/>
                <a:gd name="T51" fmla="*/ 53 h 77"/>
                <a:gd name="T52" fmla="*/ 142 w 311"/>
                <a:gd name="T53" fmla="*/ 58 h 77"/>
                <a:gd name="T54" fmla="*/ 167 w 311"/>
                <a:gd name="T55" fmla="*/ 64 h 77"/>
                <a:gd name="T56" fmla="*/ 193 w 311"/>
                <a:gd name="T57" fmla="*/ 68 h 77"/>
                <a:gd name="T58" fmla="*/ 221 w 311"/>
                <a:gd name="T59" fmla="*/ 72 h 77"/>
                <a:gd name="T60" fmla="*/ 250 w 311"/>
                <a:gd name="T61" fmla="*/ 74 h 77"/>
                <a:gd name="T62" fmla="*/ 279 w 311"/>
                <a:gd name="T63" fmla="*/ 76 h 77"/>
                <a:gd name="T64" fmla="*/ 310 w 311"/>
                <a:gd name="T65"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1" h="77">
                  <a:moveTo>
                    <a:pt x="310" y="70"/>
                  </a:moveTo>
                  <a:lnTo>
                    <a:pt x="294" y="70"/>
                  </a:lnTo>
                  <a:lnTo>
                    <a:pt x="279" y="70"/>
                  </a:lnTo>
                  <a:lnTo>
                    <a:pt x="264" y="68"/>
                  </a:lnTo>
                  <a:lnTo>
                    <a:pt x="250" y="67"/>
                  </a:lnTo>
                  <a:lnTo>
                    <a:pt x="235" y="66"/>
                  </a:lnTo>
                  <a:lnTo>
                    <a:pt x="221" y="65"/>
                  </a:lnTo>
                  <a:lnTo>
                    <a:pt x="207" y="64"/>
                  </a:lnTo>
                  <a:lnTo>
                    <a:pt x="194" y="62"/>
                  </a:lnTo>
                  <a:lnTo>
                    <a:pt x="180" y="59"/>
                  </a:lnTo>
                  <a:lnTo>
                    <a:pt x="168" y="57"/>
                  </a:lnTo>
                  <a:lnTo>
                    <a:pt x="156" y="55"/>
                  </a:lnTo>
                  <a:lnTo>
                    <a:pt x="143" y="52"/>
                  </a:lnTo>
                  <a:lnTo>
                    <a:pt x="132" y="49"/>
                  </a:lnTo>
                  <a:lnTo>
                    <a:pt x="121" y="47"/>
                  </a:lnTo>
                  <a:lnTo>
                    <a:pt x="110" y="44"/>
                  </a:lnTo>
                  <a:lnTo>
                    <a:pt x="100" y="40"/>
                  </a:lnTo>
                  <a:lnTo>
                    <a:pt x="90" y="38"/>
                  </a:lnTo>
                  <a:lnTo>
                    <a:pt x="81" y="35"/>
                  </a:lnTo>
                  <a:lnTo>
                    <a:pt x="72" y="31"/>
                  </a:lnTo>
                  <a:lnTo>
                    <a:pt x="63" y="28"/>
                  </a:lnTo>
                  <a:lnTo>
                    <a:pt x="55" y="26"/>
                  </a:lnTo>
                  <a:lnTo>
                    <a:pt x="47" y="22"/>
                  </a:lnTo>
                  <a:lnTo>
                    <a:pt x="40" y="19"/>
                  </a:lnTo>
                  <a:lnTo>
                    <a:pt x="34" y="17"/>
                  </a:lnTo>
                  <a:lnTo>
                    <a:pt x="28" y="14"/>
                  </a:lnTo>
                  <a:lnTo>
                    <a:pt x="24" y="11"/>
                  </a:lnTo>
                  <a:lnTo>
                    <a:pt x="18" y="9"/>
                  </a:lnTo>
                  <a:lnTo>
                    <a:pt x="15" y="7"/>
                  </a:lnTo>
                  <a:lnTo>
                    <a:pt x="11" y="5"/>
                  </a:lnTo>
                  <a:lnTo>
                    <a:pt x="8" y="2"/>
                  </a:lnTo>
                  <a:lnTo>
                    <a:pt x="6" y="1"/>
                  </a:lnTo>
                  <a:lnTo>
                    <a:pt x="5" y="0"/>
                  </a:lnTo>
                  <a:lnTo>
                    <a:pt x="0" y="5"/>
                  </a:lnTo>
                  <a:lnTo>
                    <a:pt x="2" y="7"/>
                  </a:lnTo>
                  <a:lnTo>
                    <a:pt x="5" y="8"/>
                  </a:lnTo>
                  <a:lnTo>
                    <a:pt x="7" y="10"/>
                  </a:lnTo>
                  <a:lnTo>
                    <a:pt x="11" y="12"/>
                  </a:lnTo>
                  <a:lnTo>
                    <a:pt x="16" y="15"/>
                  </a:lnTo>
                  <a:lnTo>
                    <a:pt x="20" y="17"/>
                  </a:lnTo>
                  <a:lnTo>
                    <a:pt x="26" y="20"/>
                  </a:lnTo>
                  <a:lnTo>
                    <a:pt x="32" y="22"/>
                  </a:lnTo>
                  <a:lnTo>
                    <a:pt x="38" y="26"/>
                  </a:lnTo>
                  <a:lnTo>
                    <a:pt x="45" y="28"/>
                  </a:lnTo>
                  <a:lnTo>
                    <a:pt x="53" y="31"/>
                  </a:lnTo>
                  <a:lnTo>
                    <a:pt x="61" y="35"/>
                  </a:lnTo>
                  <a:lnTo>
                    <a:pt x="70" y="38"/>
                  </a:lnTo>
                  <a:lnTo>
                    <a:pt x="78" y="40"/>
                  </a:lnTo>
                  <a:lnTo>
                    <a:pt x="87" y="44"/>
                  </a:lnTo>
                  <a:lnTo>
                    <a:pt x="98" y="47"/>
                  </a:lnTo>
                  <a:lnTo>
                    <a:pt x="109" y="51"/>
                  </a:lnTo>
                  <a:lnTo>
                    <a:pt x="119" y="53"/>
                  </a:lnTo>
                  <a:lnTo>
                    <a:pt x="130" y="56"/>
                  </a:lnTo>
                  <a:lnTo>
                    <a:pt x="142" y="58"/>
                  </a:lnTo>
                  <a:lnTo>
                    <a:pt x="155" y="62"/>
                  </a:lnTo>
                  <a:lnTo>
                    <a:pt x="167" y="64"/>
                  </a:lnTo>
                  <a:lnTo>
                    <a:pt x="179" y="66"/>
                  </a:lnTo>
                  <a:lnTo>
                    <a:pt x="193" y="68"/>
                  </a:lnTo>
                  <a:lnTo>
                    <a:pt x="206" y="70"/>
                  </a:lnTo>
                  <a:lnTo>
                    <a:pt x="221" y="72"/>
                  </a:lnTo>
                  <a:lnTo>
                    <a:pt x="235" y="73"/>
                  </a:lnTo>
                  <a:lnTo>
                    <a:pt x="250" y="74"/>
                  </a:lnTo>
                  <a:lnTo>
                    <a:pt x="264" y="75"/>
                  </a:lnTo>
                  <a:lnTo>
                    <a:pt x="279" y="76"/>
                  </a:lnTo>
                  <a:lnTo>
                    <a:pt x="294" y="76"/>
                  </a:lnTo>
                  <a:lnTo>
                    <a:pt x="310" y="76"/>
                  </a:lnTo>
                  <a:lnTo>
                    <a:pt x="310" y="70"/>
                  </a:lnTo>
                </a:path>
              </a:pathLst>
            </a:custGeom>
            <a:solidFill>
              <a:srgbClr val="5E381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0" name="Freeform 212"/>
            <p:cNvSpPr>
              <a:spLocks/>
            </p:cNvSpPr>
            <p:nvPr/>
          </p:nvSpPr>
          <p:spPr bwMode="auto">
            <a:xfrm>
              <a:off x="4489" y="2771"/>
              <a:ext cx="307" cy="78"/>
            </a:xfrm>
            <a:custGeom>
              <a:avLst/>
              <a:gdLst>
                <a:gd name="T0" fmla="*/ 297 w 307"/>
                <a:gd name="T1" fmla="*/ 3 h 78"/>
                <a:gd name="T2" fmla="*/ 285 w 307"/>
                <a:gd name="T3" fmla="*/ 10 h 78"/>
                <a:gd name="T4" fmla="*/ 273 w 307"/>
                <a:gd name="T5" fmla="*/ 17 h 78"/>
                <a:gd name="T6" fmla="*/ 259 w 307"/>
                <a:gd name="T7" fmla="*/ 22 h 78"/>
                <a:gd name="T8" fmla="*/ 246 w 307"/>
                <a:gd name="T9" fmla="*/ 29 h 78"/>
                <a:gd name="T10" fmla="*/ 231 w 307"/>
                <a:gd name="T11" fmla="*/ 35 h 78"/>
                <a:gd name="T12" fmla="*/ 216 w 307"/>
                <a:gd name="T13" fmla="*/ 40 h 78"/>
                <a:gd name="T14" fmla="*/ 200 w 307"/>
                <a:gd name="T15" fmla="*/ 45 h 78"/>
                <a:gd name="T16" fmla="*/ 182 w 307"/>
                <a:gd name="T17" fmla="*/ 49 h 78"/>
                <a:gd name="T18" fmla="*/ 163 w 307"/>
                <a:gd name="T19" fmla="*/ 54 h 78"/>
                <a:gd name="T20" fmla="*/ 143 w 307"/>
                <a:gd name="T21" fmla="*/ 58 h 78"/>
                <a:gd name="T22" fmla="*/ 122 w 307"/>
                <a:gd name="T23" fmla="*/ 62 h 78"/>
                <a:gd name="T24" fmla="*/ 98 w 307"/>
                <a:gd name="T25" fmla="*/ 64 h 78"/>
                <a:gd name="T26" fmla="*/ 73 w 307"/>
                <a:gd name="T27" fmla="*/ 67 h 78"/>
                <a:gd name="T28" fmla="*/ 45 w 307"/>
                <a:gd name="T29" fmla="*/ 68 h 78"/>
                <a:gd name="T30" fmla="*/ 16 w 307"/>
                <a:gd name="T31" fmla="*/ 69 h 78"/>
                <a:gd name="T32" fmla="*/ 0 w 307"/>
                <a:gd name="T33" fmla="*/ 77 h 78"/>
                <a:gd name="T34" fmla="*/ 31 w 307"/>
                <a:gd name="T35" fmla="*/ 76 h 78"/>
                <a:gd name="T36" fmla="*/ 59 w 307"/>
                <a:gd name="T37" fmla="*/ 74 h 78"/>
                <a:gd name="T38" fmla="*/ 86 w 307"/>
                <a:gd name="T39" fmla="*/ 73 h 78"/>
                <a:gd name="T40" fmla="*/ 111 w 307"/>
                <a:gd name="T41" fmla="*/ 69 h 78"/>
                <a:gd name="T42" fmla="*/ 134 w 307"/>
                <a:gd name="T43" fmla="*/ 66 h 78"/>
                <a:gd name="T44" fmla="*/ 155 w 307"/>
                <a:gd name="T45" fmla="*/ 63 h 78"/>
                <a:gd name="T46" fmla="*/ 174 w 307"/>
                <a:gd name="T47" fmla="*/ 58 h 78"/>
                <a:gd name="T48" fmla="*/ 193 w 307"/>
                <a:gd name="T49" fmla="*/ 54 h 78"/>
                <a:gd name="T50" fmla="*/ 210 w 307"/>
                <a:gd name="T51" fmla="*/ 49 h 78"/>
                <a:gd name="T52" fmla="*/ 226 w 307"/>
                <a:gd name="T53" fmla="*/ 44 h 78"/>
                <a:gd name="T54" fmla="*/ 242 w 307"/>
                <a:gd name="T55" fmla="*/ 38 h 78"/>
                <a:gd name="T56" fmla="*/ 255 w 307"/>
                <a:gd name="T57" fmla="*/ 31 h 78"/>
                <a:gd name="T58" fmla="*/ 269 w 307"/>
                <a:gd name="T59" fmla="*/ 26 h 78"/>
                <a:gd name="T60" fmla="*/ 282 w 307"/>
                <a:gd name="T61" fmla="*/ 19 h 78"/>
                <a:gd name="T62" fmla="*/ 294 w 307"/>
                <a:gd name="T63" fmla="*/ 12 h 78"/>
                <a:gd name="T64" fmla="*/ 306 w 307"/>
                <a:gd name="T6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7" h="78">
                  <a:moveTo>
                    <a:pt x="304" y="0"/>
                  </a:moveTo>
                  <a:lnTo>
                    <a:pt x="297" y="3"/>
                  </a:lnTo>
                  <a:lnTo>
                    <a:pt x="292" y="7"/>
                  </a:lnTo>
                  <a:lnTo>
                    <a:pt x="285" y="10"/>
                  </a:lnTo>
                  <a:lnTo>
                    <a:pt x="278" y="13"/>
                  </a:lnTo>
                  <a:lnTo>
                    <a:pt x="273" y="17"/>
                  </a:lnTo>
                  <a:lnTo>
                    <a:pt x="266" y="19"/>
                  </a:lnTo>
                  <a:lnTo>
                    <a:pt x="259" y="22"/>
                  </a:lnTo>
                  <a:lnTo>
                    <a:pt x="253" y="26"/>
                  </a:lnTo>
                  <a:lnTo>
                    <a:pt x="246" y="29"/>
                  </a:lnTo>
                  <a:lnTo>
                    <a:pt x="239" y="31"/>
                  </a:lnTo>
                  <a:lnTo>
                    <a:pt x="231" y="35"/>
                  </a:lnTo>
                  <a:lnTo>
                    <a:pt x="224" y="37"/>
                  </a:lnTo>
                  <a:lnTo>
                    <a:pt x="216" y="40"/>
                  </a:lnTo>
                  <a:lnTo>
                    <a:pt x="208" y="43"/>
                  </a:lnTo>
                  <a:lnTo>
                    <a:pt x="200" y="45"/>
                  </a:lnTo>
                  <a:lnTo>
                    <a:pt x="191" y="47"/>
                  </a:lnTo>
                  <a:lnTo>
                    <a:pt x="182" y="49"/>
                  </a:lnTo>
                  <a:lnTo>
                    <a:pt x="173" y="52"/>
                  </a:lnTo>
                  <a:lnTo>
                    <a:pt x="163" y="54"/>
                  </a:lnTo>
                  <a:lnTo>
                    <a:pt x="154" y="56"/>
                  </a:lnTo>
                  <a:lnTo>
                    <a:pt x="143" y="58"/>
                  </a:lnTo>
                  <a:lnTo>
                    <a:pt x="133" y="59"/>
                  </a:lnTo>
                  <a:lnTo>
                    <a:pt x="122" y="62"/>
                  </a:lnTo>
                  <a:lnTo>
                    <a:pt x="111" y="63"/>
                  </a:lnTo>
                  <a:lnTo>
                    <a:pt x="98" y="64"/>
                  </a:lnTo>
                  <a:lnTo>
                    <a:pt x="86" y="66"/>
                  </a:lnTo>
                  <a:lnTo>
                    <a:pt x="73" y="67"/>
                  </a:lnTo>
                  <a:lnTo>
                    <a:pt x="59" y="67"/>
                  </a:lnTo>
                  <a:lnTo>
                    <a:pt x="45" y="68"/>
                  </a:lnTo>
                  <a:lnTo>
                    <a:pt x="30" y="69"/>
                  </a:lnTo>
                  <a:lnTo>
                    <a:pt x="16" y="69"/>
                  </a:lnTo>
                  <a:lnTo>
                    <a:pt x="0" y="71"/>
                  </a:lnTo>
                  <a:lnTo>
                    <a:pt x="0" y="77"/>
                  </a:lnTo>
                  <a:lnTo>
                    <a:pt x="16" y="76"/>
                  </a:lnTo>
                  <a:lnTo>
                    <a:pt x="31" y="76"/>
                  </a:lnTo>
                  <a:lnTo>
                    <a:pt x="46" y="75"/>
                  </a:lnTo>
                  <a:lnTo>
                    <a:pt x="59" y="74"/>
                  </a:lnTo>
                  <a:lnTo>
                    <a:pt x="73" y="74"/>
                  </a:lnTo>
                  <a:lnTo>
                    <a:pt x="86" y="73"/>
                  </a:lnTo>
                  <a:lnTo>
                    <a:pt x="98" y="71"/>
                  </a:lnTo>
                  <a:lnTo>
                    <a:pt x="111" y="69"/>
                  </a:lnTo>
                  <a:lnTo>
                    <a:pt x="123" y="68"/>
                  </a:lnTo>
                  <a:lnTo>
                    <a:pt x="134" y="66"/>
                  </a:lnTo>
                  <a:lnTo>
                    <a:pt x="144" y="65"/>
                  </a:lnTo>
                  <a:lnTo>
                    <a:pt x="155" y="63"/>
                  </a:lnTo>
                  <a:lnTo>
                    <a:pt x="165" y="60"/>
                  </a:lnTo>
                  <a:lnTo>
                    <a:pt x="174" y="58"/>
                  </a:lnTo>
                  <a:lnTo>
                    <a:pt x="184" y="56"/>
                  </a:lnTo>
                  <a:lnTo>
                    <a:pt x="193" y="54"/>
                  </a:lnTo>
                  <a:lnTo>
                    <a:pt x="202" y="52"/>
                  </a:lnTo>
                  <a:lnTo>
                    <a:pt x="210" y="49"/>
                  </a:lnTo>
                  <a:lnTo>
                    <a:pt x="218" y="46"/>
                  </a:lnTo>
                  <a:lnTo>
                    <a:pt x="226" y="44"/>
                  </a:lnTo>
                  <a:lnTo>
                    <a:pt x="234" y="40"/>
                  </a:lnTo>
                  <a:lnTo>
                    <a:pt x="242" y="38"/>
                  </a:lnTo>
                  <a:lnTo>
                    <a:pt x="248" y="35"/>
                  </a:lnTo>
                  <a:lnTo>
                    <a:pt x="255" y="31"/>
                  </a:lnTo>
                  <a:lnTo>
                    <a:pt x="263" y="29"/>
                  </a:lnTo>
                  <a:lnTo>
                    <a:pt x="269" y="26"/>
                  </a:lnTo>
                  <a:lnTo>
                    <a:pt x="275" y="22"/>
                  </a:lnTo>
                  <a:lnTo>
                    <a:pt x="282" y="19"/>
                  </a:lnTo>
                  <a:lnTo>
                    <a:pt x="288" y="16"/>
                  </a:lnTo>
                  <a:lnTo>
                    <a:pt x="294" y="12"/>
                  </a:lnTo>
                  <a:lnTo>
                    <a:pt x="301" y="9"/>
                  </a:lnTo>
                  <a:lnTo>
                    <a:pt x="306" y="6"/>
                  </a:lnTo>
                  <a:lnTo>
                    <a:pt x="304" y="0"/>
                  </a:lnTo>
                </a:path>
              </a:pathLst>
            </a:custGeom>
            <a:solidFill>
              <a:srgbClr val="5E381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1" name="Freeform 213"/>
            <p:cNvSpPr>
              <a:spLocks/>
            </p:cNvSpPr>
            <p:nvPr/>
          </p:nvSpPr>
          <p:spPr bwMode="auto">
            <a:xfrm>
              <a:off x="4793" y="2770"/>
              <a:ext cx="17" cy="17"/>
            </a:xfrm>
            <a:custGeom>
              <a:avLst/>
              <a:gdLst>
                <a:gd name="T0" fmla="*/ 6 w 17"/>
                <a:gd name="T1" fmla="*/ 16 h 17"/>
                <a:gd name="T2" fmla="*/ 9 w 17"/>
                <a:gd name="T3" fmla="*/ 16 h 17"/>
                <a:gd name="T4" fmla="*/ 9 w 17"/>
                <a:gd name="T5" fmla="*/ 11 h 17"/>
                <a:gd name="T6" fmla="*/ 16 w 17"/>
                <a:gd name="T7" fmla="*/ 11 h 17"/>
                <a:gd name="T8" fmla="*/ 16 w 17"/>
                <a:gd name="T9" fmla="*/ 9 h 17"/>
                <a:gd name="T10" fmla="*/ 16 w 17"/>
                <a:gd name="T11" fmla="*/ 6 h 17"/>
                <a:gd name="T12" fmla="*/ 16 w 17"/>
                <a:gd name="T13" fmla="*/ 4 h 17"/>
                <a:gd name="T14" fmla="*/ 9 w 17"/>
                <a:gd name="T15" fmla="*/ 4 h 17"/>
                <a:gd name="T16" fmla="*/ 9 w 17"/>
                <a:gd name="T17" fmla="*/ 2 h 17"/>
                <a:gd name="T18" fmla="*/ 6 w 17"/>
                <a:gd name="T19" fmla="*/ 2 h 17"/>
                <a:gd name="T20" fmla="*/ 6 w 17"/>
                <a:gd name="T21" fmla="*/ 0 h 17"/>
                <a:gd name="T22" fmla="*/ 3 w 17"/>
                <a:gd name="T23" fmla="*/ 0 h 17"/>
                <a:gd name="T24" fmla="*/ 0 w 17"/>
                <a:gd name="T25" fmla="*/ 0 h 17"/>
                <a:gd name="T26" fmla="*/ 0 w 17"/>
                <a:gd name="T27" fmla="*/ 2 h 17"/>
                <a:gd name="T28" fmla="*/ 6 w 17"/>
                <a:gd name="T29"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7">
                  <a:moveTo>
                    <a:pt x="6" y="16"/>
                  </a:moveTo>
                  <a:lnTo>
                    <a:pt x="9" y="16"/>
                  </a:lnTo>
                  <a:lnTo>
                    <a:pt x="9" y="11"/>
                  </a:lnTo>
                  <a:lnTo>
                    <a:pt x="16" y="11"/>
                  </a:lnTo>
                  <a:lnTo>
                    <a:pt x="16" y="9"/>
                  </a:lnTo>
                  <a:lnTo>
                    <a:pt x="16" y="6"/>
                  </a:lnTo>
                  <a:lnTo>
                    <a:pt x="16" y="4"/>
                  </a:lnTo>
                  <a:lnTo>
                    <a:pt x="9" y="4"/>
                  </a:lnTo>
                  <a:lnTo>
                    <a:pt x="9" y="2"/>
                  </a:lnTo>
                  <a:lnTo>
                    <a:pt x="6" y="2"/>
                  </a:lnTo>
                  <a:lnTo>
                    <a:pt x="6" y="0"/>
                  </a:lnTo>
                  <a:lnTo>
                    <a:pt x="3" y="0"/>
                  </a:lnTo>
                  <a:lnTo>
                    <a:pt x="0" y="0"/>
                  </a:lnTo>
                  <a:lnTo>
                    <a:pt x="0" y="2"/>
                  </a:lnTo>
                  <a:lnTo>
                    <a:pt x="6" y="16"/>
                  </a:lnTo>
                </a:path>
              </a:pathLst>
            </a:custGeom>
            <a:solidFill>
              <a:srgbClr val="5E381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2" name="Freeform 214"/>
            <p:cNvSpPr>
              <a:spLocks/>
            </p:cNvSpPr>
            <p:nvPr/>
          </p:nvSpPr>
          <p:spPr bwMode="auto">
            <a:xfrm>
              <a:off x="4177" y="2769"/>
              <a:ext cx="17" cy="17"/>
            </a:xfrm>
            <a:custGeom>
              <a:avLst/>
              <a:gdLst>
                <a:gd name="T0" fmla="*/ 16 w 17"/>
                <a:gd name="T1" fmla="*/ 3 h 17"/>
                <a:gd name="T2" fmla="*/ 13 w 17"/>
                <a:gd name="T3" fmla="*/ 0 h 17"/>
                <a:gd name="T4" fmla="*/ 9 w 17"/>
                <a:gd name="T5" fmla="*/ 0 h 17"/>
                <a:gd name="T6" fmla="*/ 6 w 17"/>
                <a:gd name="T7" fmla="*/ 0 h 17"/>
                <a:gd name="T8" fmla="*/ 4 w 17"/>
                <a:gd name="T9" fmla="*/ 0 h 17"/>
                <a:gd name="T10" fmla="*/ 4 w 17"/>
                <a:gd name="T11" fmla="*/ 3 h 17"/>
                <a:gd name="T12" fmla="*/ 2 w 17"/>
                <a:gd name="T13" fmla="*/ 3 h 17"/>
                <a:gd name="T14" fmla="*/ 2 w 17"/>
                <a:gd name="T15" fmla="*/ 6 h 17"/>
                <a:gd name="T16" fmla="*/ 0 w 17"/>
                <a:gd name="T17" fmla="*/ 6 h 17"/>
                <a:gd name="T18" fmla="*/ 0 w 17"/>
                <a:gd name="T19" fmla="*/ 9 h 17"/>
                <a:gd name="T20" fmla="*/ 2 w 17"/>
                <a:gd name="T21" fmla="*/ 12 h 17"/>
                <a:gd name="T22" fmla="*/ 2 w 17"/>
                <a:gd name="T23" fmla="*/ 16 h 17"/>
                <a:gd name="T24" fmla="*/ 16 w 17"/>
                <a:gd name="T25"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16" y="3"/>
                  </a:moveTo>
                  <a:lnTo>
                    <a:pt x="13" y="0"/>
                  </a:lnTo>
                  <a:lnTo>
                    <a:pt x="9" y="0"/>
                  </a:lnTo>
                  <a:lnTo>
                    <a:pt x="6" y="0"/>
                  </a:lnTo>
                  <a:lnTo>
                    <a:pt x="4" y="0"/>
                  </a:lnTo>
                  <a:lnTo>
                    <a:pt x="4" y="3"/>
                  </a:lnTo>
                  <a:lnTo>
                    <a:pt x="2" y="3"/>
                  </a:lnTo>
                  <a:lnTo>
                    <a:pt x="2" y="6"/>
                  </a:lnTo>
                  <a:lnTo>
                    <a:pt x="0" y="6"/>
                  </a:lnTo>
                  <a:lnTo>
                    <a:pt x="0" y="9"/>
                  </a:lnTo>
                  <a:lnTo>
                    <a:pt x="2" y="12"/>
                  </a:lnTo>
                  <a:lnTo>
                    <a:pt x="2" y="16"/>
                  </a:lnTo>
                  <a:lnTo>
                    <a:pt x="16" y="3"/>
                  </a:lnTo>
                </a:path>
              </a:pathLst>
            </a:custGeom>
            <a:solidFill>
              <a:srgbClr val="653F2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3" name="Freeform 215"/>
            <p:cNvSpPr>
              <a:spLocks/>
            </p:cNvSpPr>
            <p:nvPr/>
          </p:nvSpPr>
          <p:spPr bwMode="auto">
            <a:xfrm>
              <a:off x="4178" y="2770"/>
              <a:ext cx="312" cy="77"/>
            </a:xfrm>
            <a:custGeom>
              <a:avLst/>
              <a:gdLst>
                <a:gd name="T0" fmla="*/ 295 w 312"/>
                <a:gd name="T1" fmla="*/ 69 h 77"/>
                <a:gd name="T2" fmla="*/ 265 w 312"/>
                <a:gd name="T3" fmla="*/ 68 h 77"/>
                <a:gd name="T4" fmla="*/ 236 w 312"/>
                <a:gd name="T5" fmla="*/ 67 h 77"/>
                <a:gd name="T6" fmla="*/ 208 w 312"/>
                <a:gd name="T7" fmla="*/ 64 h 77"/>
                <a:gd name="T8" fmla="*/ 181 w 312"/>
                <a:gd name="T9" fmla="*/ 59 h 77"/>
                <a:gd name="T10" fmla="*/ 157 w 312"/>
                <a:gd name="T11" fmla="*/ 55 h 77"/>
                <a:gd name="T12" fmla="*/ 133 w 312"/>
                <a:gd name="T13" fmla="*/ 49 h 77"/>
                <a:gd name="T14" fmla="*/ 111 w 312"/>
                <a:gd name="T15" fmla="*/ 44 h 77"/>
                <a:gd name="T16" fmla="*/ 91 w 312"/>
                <a:gd name="T17" fmla="*/ 37 h 77"/>
                <a:gd name="T18" fmla="*/ 72 w 312"/>
                <a:gd name="T19" fmla="*/ 31 h 77"/>
                <a:gd name="T20" fmla="*/ 56 w 312"/>
                <a:gd name="T21" fmla="*/ 24 h 77"/>
                <a:gd name="T22" fmla="*/ 41 w 312"/>
                <a:gd name="T23" fmla="*/ 19 h 77"/>
                <a:gd name="T24" fmla="*/ 29 w 312"/>
                <a:gd name="T25" fmla="*/ 13 h 77"/>
                <a:gd name="T26" fmla="*/ 19 w 312"/>
                <a:gd name="T27" fmla="*/ 9 h 77"/>
                <a:gd name="T28" fmla="*/ 11 w 312"/>
                <a:gd name="T29" fmla="*/ 4 h 77"/>
                <a:gd name="T30" fmla="*/ 7 w 312"/>
                <a:gd name="T31" fmla="*/ 1 h 77"/>
                <a:gd name="T32" fmla="*/ 0 w 312"/>
                <a:gd name="T33" fmla="*/ 4 h 77"/>
                <a:gd name="T34" fmla="*/ 5 w 312"/>
                <a:gd name="T35" fmla="*/ 8 h 77"/>
                <a:gd name="T36" fmla="*/ 11 w 312"/>
                <a:gd name="T37" fmla="*/ 12 h 77"/>
                <a:gd name="T38" fmla="*/ 20 w 312"/>
                <a:gd name="T39" fmla="*/ 17 h 77"/>
                <a:gd name="T40" fmla="*/ 31 w 312"/>
                <a:gd name="T41" fmla="*/ 22 h 77"/>
                <a:gd name="T42" fmla="*/ 46 w 312"/>
                <a:gd name="T43" fmla="*/ 28 h 77"/>
                <a:gd name="T44" fmla="*/ 62 w 312"/>
                <a:gd name="T45" fmla="*/ 35 h 77"/>
                <a:gd name="T46" fmla="*/ 78 w 312"/>
                <a:gd name="T47" fmla="*/ 40 h 77"/>
                <a:gd name="T48" fmla="*/ 99 w 312"/>
                <a:gd name="T49" fmla="*/ 47 h 77"/>
                <a:gd name="T50" fmla="*/ 120 w 312"/>
                <a:gd name="T51" fmla="*/ 53 h 77"/>
                <a:gd name="T52" fmla="*/ 143 w 312"/>
                <a:gd name="T53" fmla="*/ 58 h 77"/>
                <a:gd name="T54" fmla="*/ 168 w 312"/>
                <a:gd name="T55" fmla="*/ 64 h 77"/>
                <a:gd name="T56" fmla="*/ 194 w 312"/>
                <a:gd name="T57" fmla="*/ 68 h 77"/>
                <a:gd name="T58" fmla="*/ 222 w 312"/>
                <a:gd name="T59" fmla="*/ 72 h 77"/>
                <a:gd name="T60" fmla="*/ 251 w 312"/>
                <a:gd name="T61" fmla="*/ 75 h 77"/>
                <a:gd name="T62" fmla="*/ 280 w 312"/>
                <a:gd name="T63" fmla="*/ 76 h 77"/>
                <a:gd name="T64" fmla="*/ 311 w 312"/>
                <a:gd name="T65"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2" h="77">
                  <a:moveTo>
                    <a:pt x="311" y="69"/>
                  </a:moveTo>
                  <a:lnTo>
                    <a:pt x="295" y="69"/>
                  </a:lnTo>
                  <a:lnTo>
                    <a:pt x="280" y="69"/>
                  </a:lnTo>
                  <a:lnTo>
                    <a:pt x="265" y="68"/>
                  </a:lnTo>
                  <a:lnTo>
                    <a:pt x="251" y="68"/>
                  </a:lnTo>
                  <a:lnTo>
                    <a:pt x="236" y="67"/>
                  </a:lnTo>
                  <a:lnTo>
                    <a:pt x="222" y="65"/>
                  </a:lnTo>
                  <a:lnTo>
                    <a:pt x="208" y="64"/>
                  </a:lnTo>
                  <a:lnTo>
                    <a:pt x="195" y="61"/>
                  </a:lnTo>
                  <a:lnTo>
                    <a:pt x="181" y="59"/>
                  </a:lnTo>
                  <a:lnTo>
                    <a:pt x="169" y="57"/>
                  </a:lnTo>
                  <a:lnTo>
                    <a:pt x="157" y="55"/>
                  </a:lnTo>
                  <a:lnTo>
                    <a:pt x="144" y="51"/>
                  </a:lnTo>
                  <a:lnTo>
                    <a:pt x="133" y="49"/>
                  </a:lnTo>
                  <a:lnTo>
                    <a:pt x="122" y="46"/>
                  </a:lnTo>
                  <a:lnTo>
                    <a:pt x="111" y="44"/>
                  </a:lnTo>
                  <a:lnTo>
                    <a:pt x="101" y="40"/>
                  </a:lnTo>
                  <a:lnTo>
                    <a:pt x="91" y="37"/>
                  </a:lnTo>
                  <a:lnTo>
                    <a:pt x="81" y="35"/>
                  </a:lnTo>
                  <a:lnTo>
                    <a:pt x="72" y="31"/>
                  </a:lnTo>
                  <a:lnTo>
                    <a:pt x="64" y="28"/>
                  </a:lnTo>
                  <a:lnTo>
                    <a:pt x="56" y="24"/>
                  </a:lnTo>
                  <a:lnTo>
                    <a:pt x="48" y="22"/>
                  </a:lnTo>
                  <a:lnTo>
                    <a:pt x="41" y="19"/>
                  </a:lnTo>
                  <a:lnTo>
                    <a:pt x="35" y="17"/>
                  </a:lnTo>
                  <a:lnTo>
                    <a:pt x="29" y="13"/>
                  </a:lnTo>
                  <a:lnTo>
                    <a:pt x="24" y="11"/>
                  </a:lnTo>
                  <a:lnTo>
                    <a:pt x="19" y="9"/>
                  </a:lnTo>
                  <a:lnTo>
                    <a:pt x="15" y="7"/>
                  </a:lnTo>
                  <a:lnTo>
                    <a:pt x="11" y="4"/>
                  </a:lnTo>
                  <a:lnTo>
                    <a:pt x="9" y="2"/>
                  </a:lnTo>
                  <a:lnTo>
                    <a:pt x="7" y="1"/>
                  </a:lnTo>
                  <a:lnTo>
                    <a:pt x="6" y="0"/>
                  </a:lnTo>
                  <a:lnTo>
                    <a:pt x="0" y="4"/>
                  </a:lnTo>
                  <a:lnTo>
                    <a:pt x="2" y="5"/>
                  </a:lnTo>
                  <a:lnTo>
                    <a:pt x="5" y="8"/>
                  </a:lnTo>
                  <a:lnTo>
                    <a:pt x="8" y="10"/>
                  </a:lnTo>
                  <a:lnTo>
                    <a:pt x="11" y="12"/>
                  </a:lnTo>
                  <a:lnTo>
                    <a:pt x="16" y="14"/>
                  </a:lnTo>
                  <a:lnTo>
                    <a:pt x="20" y="17"/>
                  </a:lnTo>
                  <a:lnTo>
                    <a:pt x="26" y="19"/>
                  </a:lnTo>
                  <a:lnTo>
                    <a:pt x="31" y="22"/>
                  </a:lnTo>
                  <a:lnTo>
                    <a:pt x="38" y="26"/>
                  </a:lnTo>
                  <a:lnTo>
                    <a:pt x="46" y="28"/>
                  </a:lnTo>
                  <a:lnTo>
                    <a:pt x="53" y="31"/>
                  </a:lnTo>
                  <a:lnTo>
                    <a:pt x="62" y="35"/>
                  </a:lnTo>
                  <a:lnTo>
                    <a:pt x="69" y="38"/>
                  </a:lnTo>
                  <a:lnTo>
                    <a:pt x="78" y="40"/>
                  </a:lnTo>
                  <a:lnTo>
                    <a:pt x="88" y="44"/>
                  </a:lnTo>
                  <a:lnTo>
                    <a:pt x="99" y="47"/>
                  </a:lnTo>
                  <a:lnTo>
                    <a:pt x="109" y="50"/>
                  </a:lnTo>
                  <a:lnTo>
                    <a:pt x="120" y="53"/>
                  </a:lnTo>
                  <a:lnTo>
                    <a:pt x="131" y="56"/>
                  </a:lnTo>
                  <a:lnTo>
                    <a:pt x="143" y="58"/>
                  </a:lnTo>
                  <a:lnTo>
                    <a:pt x="156" y="61"/>
                  </a:lnTo>
                  <a:lnTo>
                    <a:pt x="168" y="64"/>
                  </a:lnTo>
                  <a:lnTo>
                    <a:pt x="180" y="66"/>
                  </a:lnTo>
                  <a:lnTo>
                    <a:pt x="194" y="68"/>
                  </a:lnTo>
                  <a:lnTo>
                    <a:pt x="207" y="70"/>
                  </a:lnTo>
                  <a:lnTo>
                    <a:pt x="222" y="72"/>
                  </a:lnTo>
                  <a:lnTo>
                    <a:pt x="236" y="73"/>
                  </a:lnTo>
                  <a:lnTo>
                    <a:pt x="251" y="75"/>
                  </a:lnTo>
                  <a:lnTo>
                    <a:pt x="265" y="75"/>
                  </a:lnTo>
                  <a:lnTo>
                    <a:pt x="280" y="76"/>
                  </a:lnTo>
                  <a:lnTo>
                    <a:pt x="295" y="76"/>
                  </a:lnTo>
                  <a:lnTo>
                    <a:pt x="311" y="76"/>
                  </a:lnTo>
                  <a:lnTo>
                    <a:pt x="311" y="69"/>
                  </a:lnTo>
                </a:path>
              </a:pathLst>
            </a:custGeom>
            <a:solidFill>
              <a:srgbClr val="653F2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4" name="Freeform 216"/>
            <p:cNvSpPr>
              <a:spLocks/>
            </p:cNvSpPr>
            <p:nvPr/>
          </p:nvSpPr>
          <p:spPr bwMode="auto">
            <a:xfrm>
              <a:off x="4489" y="2769"/>
              <a:ext cx="308" cy="78"/>
            </a:xfrm>
            <a:custGeom>
              <a:avLst/>
              <a:gdLst>
                <a:gd name="T0" fmla="*/ 297 w 308"/>
                <a:gd name="T1" fmla="*/ 3 h 78"/>
                <a:gd name="T2" fmla="*/ 286 w 308"/>
                <a:gd name="T3" fmla="*/ 10 h 78"/>
                <a:gd name="T4" fmla="*/ 274 w 308"/>
                <a:gd name="T5" fmla="*/ 17 h 78"/>
                <a:gd name="T6" fmla="*/ 261 w 308"/>
                <a:gd name="T7" fmla="*/ 22 h 78"/>
                <a:gd name="T8" fmla="*/ 247 w 308"/>
                <a:gd name="T9" fmla="*/ 29 h 78"/>
                <a:gd name="T10" fmla="*/ 233 w 308"/>
                <a:gd name="T11" fmla="*/ 34 h 78"/>
                <a:gd name="T12" fmla="*/ 217 w 308"/>
                <a:gd name="T13" fmla="*/ 40 h 78"/>
                <a:gd name="T14" fmla="*/ 201 w 308"/>
                <a:gd name="T15" fmla="*/ 45 h 78"/>
                <a:gd name="T16" fmla="*/ 183 w 308"/>
                <a:gd name="T17" fmla="*/ 50 h 78"/>
                <a:gd name="T18" fmla="*/ 164 w 308"/>
                <a:gd name="T19" fmla="*/ 54 h 78"/>
                <a:gd name="T20" fmla="*/ 144 w 308"/>
                <a:gd name="T21" fmla="*/ 58 h 78"/>
                <a:gd name="T22" fmla="*/ 122 w 308"/>
                <a:gd name="T23" fmla="*/ 61 h 78"/>
                <a:gd name="T24" fmla="*/ 98 w 308"/>
                <a:gd name="T25" fmla="*/ 65 h 78"/>
                <a:gd name="T26" fmla="*/ 73 w 308"/>
                <a:gd name="T27" fmla="*/ 67 h 78"/>
                <a:gd name="T28" fmla="*/ 45 w 308"/>
                <a:gd name="T29" fmla="*/ 69 h 78"/>
                <a:gd name="T30" fmla="*/ 16 w 308"/>
                <a:gd name="T31" fmla="*/ 70 h 78"/>
                <a:gd name="T32" fmla="*/ 0 w 308"/>
                <a:gd name="T33" fmla="*/ 77 h 78"/>
                <a:gd name="T34" fmla="*/ 31 w 308"/>
                <a:gd name="T35" fmla="*/ 76 h 78"/>
                <a:gd name="T36" fmla="*/ 59 w 308"/>
                <a:gd name="T37" fmla="*/ 75 h 78"/>
                <a:gd name="T38" fmla="*/ 86 w 308"/>
                <a:gd name="T39" fmla="*/ 73 h 78"/>
                <a:gd name="T40" fmla="*/ 112 w 308"/>
                <a:gd name="T41" fmla="*/ 69 h 78"/>
                <a:gd name="T42" fmla="*/ 134 w 308"/>
                <a:gd name="T43" fmla="*/ 66 h 78"/>
                <a:gd name="T44" fmla="*/ 155 w 308"/>
                <a:gd name="T45" fmla="*/ 62 h 78"/>
                <a:gd name="T46" fmla="*/ 176 w 308"/>
                <a:gd name="T47" fmla="*/ 58 h 78"/>
                <a:gd name="T48" fmla="*/ 193 w 308"/>
                <a:gd name="T49" fmla="*/ 54 h 78"/>
                <a:gd name="T50" fmla="*/ 211 w 308"/>
                <a:gd name="T51" fmla="*/ 49 h 78"/>
                <a:gd name="T52" fmla="*/ 227 w 308"/>
                <a:gd name="T53" fmla="*/ 43 h 78"/>
                <a:gd name="T54" fmla="*/ 243 w 308"/>
                <a:gd name="T55" fmla="*/ 38 h 78"/>
                <a:gd name="T56" fmla="*/ 256 w 308"/>
                <a:gd name="T57" fmla="*/ 31 h 78"/>
                <a:gd name="T58" fmla="*/ 269 w 308"/>
                <a:gd name="T59" fmla="*/ 25 h 78"/>
                <a:gd name="T60" fmla="*/ 283 w 308"/>
                <a:gd name="T61" fmla="*/ 19 h 78"/>
                <a:gd name="T62" fmla="*/ 295 w 308"/>
                <a:gd name="T63" fmla="*/ 12 h 78"/>
                <a:gd name="T64" fmla="*/ 307 w 308"/>
                <a:gd name="T65" fmla="*/ 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8" h="78">
                  <a:moveTo>
                    <a:pt x="304" y="0"/>
                  </a:moveTo>
                  <a:lnTo>
                    <a:pt x="297" y="3"/>
                  </a:lnTo>
                  <a:lnTo>
                    <a:pt x="292" y="6"/>
                  </a:lnTo>
                  <a:lnTo>
                    <a:pt x="286" y="10"/>
                  </a:lnTo>
                  <a:lnTo>
                    <a:pt x="280" y="13"/>
                  </a:lnTo>
                  <a:lnTo>
                    <a:pt x="274" y="17"/>
                  </a:lnTo>
                  <a:lnTo>
                    <a:pt x="267" y="19"/>
                  </a:lnTo>
                  <a:lnTo>
                    <a:pt x="261" y="22"/>
                  </a:lnTo>
                  <a:lnTo>
                    <a:pt x="254" y="25"/>
                  </a:lnTo>
                  <a:lnTo>
                    <a:pt x="247" y="29"/>
                  </a:lnTo>
                  <a:lnTo>
                    <a:pt x="239" y="31"/>
                  </a:lnTo>
                  <a:lnTo>
                    <a:pt x="233" y="34"/>
                  </a:lnTo>
                  <a:lnTo>
                    <a:pt x="225" y="37"/>
                  </a:lnTo>
                  <a:lnTo>
                    <a:pt x="217" y="40"/>
                  </a:lnTo>
                  <a:lnTo>
                    <a:pt x="209" y="42"/>
                  </a:lnTo>
                  <a:lnTo>
                    <a:pt x="201" y="45"/>
                  </a:lnTo>
                  <a:lnTo>
                    <a:pt x="192" y="47"/>
                  </a:lnTo>
                  <a:lnTo>
                    <a:pt x="183" y="50"/>
                  </a:lnTo>
                  <a:lnTo>
                    <a:pt x="174" y="52"/>
                  </a:lnTo>
                  <a:lnTo>
                    <a:pt x="164" y="54"/>
                  </a:lnTo>
                  <a:lnTo>
                    <a:pt x="154" y="56"/>
                  </a:lnTo>
                  <a:lnTo>
                    <a:pt x="144" y="58"/>
                  </a:lnTo>
                  <a:lnTo>
                    <a:pt x="133" y="60"/>
                  </a:lnTo>
                  <a:lnTo>
                    <a:pt x="122" y="61"/>
                  </a:lnTo>
                  <a:lnTo>
                    <a:pt x="111" y="62"/>
                  </a:lnTo>
                  <a:lnTo>
                    <a:pt x="98" y="65"/>
                  </a:lnTo>
                  <a:lnTo>
                    <a:pt x="86" y="66"/>
                  </a:lnTo>
                  <a:lnTo>
                    <a:pt x="73" y="67"/>
                  </a:lnTo>
                  <a:lnTo>
                    <a:pt x="59" y="68"/>
                  </a:lnTo>
                  <a:lnTo>
                    <a:pt x="45" y="69"/>
                  </a:lnTo>
                  <a:lnTo>
                    <a:pt x="30" y="69"/>
                  </a:lnTo>
                  <a:lnTo>
                    <a:pt x="16" y="70"/>
                  </a:lnTo>
                  <a:lnTo>
                    <a:pt x="0" y="70"/>
                  </a:lnTo>
                  <a:lnTo>
                    <a:pt x="0" y="77"/>
                  </a:lnTo>
                  <a:lnTo>
                    <a:pt x="16" y="77"/>
                  </a:lnTo>
                  <a:lnTo>
                    <a:pt x="31" y="76"/>
                  </a:lnTo>
                  <a:lnTo>
                    <a:pt x="46" y="75"/>
                  </a:lnTo>
                  <a:lnTo>
                    <a:pt x="59" y="75"/>
                  </a:lnTo>
                  <a:lnTo>
                    <a:pt x="74" y="74"/>
                  </a:lnTo>
                  <a:lnTo>
                    <a:pt x="86" y="73"/>
                  </a:lnTo>
                  <a:lnTo>
                    <a:pt x="99" y="71"/>
                  </a:lnTo>
                  <a:lnTo>
                    <a:pt x="112" y="69"/>
                  </a:lnTo>
                  <a:lnTo>
                    <a:pt x="123" y="68"/>
                  </a:lnTo>
                  <a:lnTo>
                    <a:pt x="134" y="66"/>
                  </a:lnTo>
                  <a:lnTo>
                    <a:pt x="145" y="65"/>
                  </a:lnTo>
                  <a:lnTo>
                    <a:pt x="155" y="62"/>
                  </a:lnTo>
                  <a:lnTo>
                    <a:pt x="165" y="60"/>
                  </a:lnTo>
                  <a:lnTo>
                    <a:pt x="176" y="58"/>
                  </a:lnTo>
                  <a:lnTo>
                    <a:pt x="184" y="56"/>
                  </a:lnTo>
                  <a:lnTo>
                    <a:pt x="193" y="54"/>
                  </a:lnTo>
                  <a:lnTo>
                    <a:pt x="202" y="51"/>
                  </a:lnTo>
                  <a:lnTo>
                    <a:pt x="211" y="49"/>
                  </a:lnTo>
                  <a:lnTo>
                    <a:pt x="219" y="46"/>
                  </a:lnTo>
                  <a:lnTo>
                    <a:pt x="227" y="43"/>
                  </a:lnTo>
                  <a:lnTo>
                    <a:pt x="235" y="40"/>
                  </a:lnTo>
                  <a:lnTo>
                    <a:pt x="243" y="38"/>
                  </a:lnTo>
                  <a:lnTo>
                    <a:pt x="249" y="34"/>
                  </a:lnTo>
                  <a:lnTo>
                    <a:pt x="256" y="31"/>
                  </a:lnTo>
                  <a:lnTo>
                    <a:pt x="263" y="29"/>
                  </a:lnTo>
                  <a:lnTo>
                    <a:pt x="269" y="25"/>
                  </a:lnTo>
                  <a:lnTo>
                    <a:pt x="276" y="22"/>
                  </a:lnTo>
                  <a:lnTo>
                    <a:pt x="283" y="19"/>
                  </a:lnTo>
                  <a:lnTo>
                    <a:pt x="288" y="15"/>
                  </a:lnTo>
                  <a:lnTo>
                    <a:pt x="295" y="12"/>
                  </a:lnTo>
                  <a:lnTo>
                    <a:pt x="301" y="9"/>
                  </a:lnTo>
                  <a:lnTo>
                    <a:pt x="307" y="5"/>
                  </a:lnTo>
                  <a:lnTo>
                    <a:pt x="304" y="0"/>
                  </a:lnTo>
                </a:path>
              </a:pathLst>
            </a:custGeom>
            <a:solidFill>
              <a:srgbClr val="653F2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5" name="Freeform 217"/>
            <p:cNvSpPr>
              <a:spLocks/>
            </p:cNvSpPr>
            <p:nvPr/>
          </p:nvSpPr>
          <p:spPr bwMode="auto">
            <a:xfrm>
              <a:off x="4793" y="2768"/>
              <a:ext cx="17" cy="17"/>
            </a:xfrm>
            <a:custGeom>
              <a:avLst/>
              <a:gdLst>
                <a:gd name="T0" fmla="*/ 9 w 17"/>
                <a:gd name="T1" fmla="*/ 16 h 17"/>
                <a:gd name="T2" fmla="*/ 9 w 17"/>
                <a:gd name="T3" fmla="*/ 13 h 17"/>
                <a:gd name="T4" fmla="*/ 16 w 17"/>
                <a:gd name="T5" fmla="*/ 13 h 17"/>
                <a:gd name="T6" fmla="*/ 16 w 17"/>
                <a:gd name="T7" fmla="*/ 10 h 17"/>
                <a:gd name="T8" fmla="*/ 16 w 17"/>
                <a:gd name="T9" fmla="*/ 8 h 17"/>
                <a:gd name="T10" fmla="*/ 16 w 17"/>
                <a:gd name="T11" fmla="*/ 5 h 17"/>
                <a:gd name="T12" fmla="*/ 16 w 17"/>
                <a:gd name="T13" fmla="*/ 2 h 17"/>
                <a:gd name="T14" fmla="*/ 9 w 17"/>
                <a:gd name="T15" fmla="*/ 2 h 17"/>
                <a:gd name="T16" fmla="*/ 6 w 17"/>
                <a:gd name="T17" fmla="*/ 0 h 17"/>
                <a:gd name="T18" fmla="*/ 3 w 17"/>
                <a:gd name="T19" fmla="*/ 0 h 17"/>
                <a:gd name="T20" fmla="*/ 0 w 17"/>
                <a:gd name="T21" fmla="*/ 0 h 17"/>
                <a:gd name="T22" fmla="*/ 0 w 17"/>
                <a:gd name="T23" fmla="*/ 2 h 17"/>
                <a:gd name="T24" fmla="*/ 9 w 17"/>
                <a:gd name="T25"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9" y="16"/>
                  </a:moveTo>
                  <a:lnTo>
                    <a:pt x="9" y="13"/>
                  </a:lnTo>
                  <a:lnTo>
                    <a:pt x="16" y="13"/>
                  </a:lnTo>
                  <a:lnTo>
                    <a:pt x="16" y="10"/>
                  </a:lnTo>
                  <a:lnTo>
                    <a:pt x="16" y="8"/>
                  </a:lnTo>
                  <a:lnTo>
                    <a:pt x="16" y="5"/>
                  </a:lnTo>
                  <a:lnTo>
                    <a:pt x="16" y="2"/>
                  </a:lnTo>
                  <a:lnTo>
                    <a:pt x="9" y="2"/>
                  </a:lnTo>
                  <a:lnTo>
                    <a:pt x="6" y="0"/>
                  </a:lnTo>
                  <a:lnTo>
                    <a:pt x="3" y="0"/>
                  </a:lnTo>
                  <a:lnTo>
                    <a:pt x="0" y="0"/>
                  </a:lnTo>
                  <a:lnTo>
                    <a:pt x="0" y="2"/>
                  </a:lnTo>
                  <a:lnTo>
                    <a:pt x="9" y="16"/>
                  </a:lnTo>
                </a:path>
              </a:pathLst>
            </a:custGeom>
            <a:solidFill>
              <a:srgbClr val="653F2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6" name="Freeform 218"/>
            <p:cNvSpPr>
              <a:spLocks/>
            </p:cNvSpPr>
            <p:nvPr/>
          </p:nvSpPr>
          <p:spPr bwMode="auto">
            <a:xfrm>
              <a:off x="4185" y="2790"/>
              <a:ext cx="17" cy="17"/>
            </a:xfrm>
            <a:custGeom>
              <a:avLst/>
              <a:gdLst>
                <a:gd name="T0" fmla="*/ 16 w 17"/>
                <a:gd name="T1" fmla="*/ 2 h 17"/>
                <a:gd name="T2" fmla="*/ 12 w 17"/>
                <a:gd name="T3" fmla="*/ 2 h 17"/>
                <a:gd name="T4" fmla="*/ 9 w 17"/>
                <a:gd name="T5" fmla="*/ 2 h 17"/>
                <a:gd name="T6" fmla="*/ 9 w 17"/>
                <a:gd name="T7" fmla="*/ 0 h 17"/>
                <a:gd name="T8" fmla="*/ 6 w 17"/>
                <a:gd name="T9" fmla="*/ 2 h 17"/>
                <a:gd name="T10" fmla="*/ 3 w 17"/>
                <a:gd name="T11" fmla="*/ 2 h 17"/>
                <a:gd name="T12" fmla="*/ 3 w 17"/>
                <a:gd name="T13" fmla="*/ 4 h 17"/>
                <a:gd name="T14" fmla="*/ 0 w 17"/>
                <a:gd name="T15" fmla="*/ 4 h 17"/>
                <a:gd name="T16" fmla="*/ 0 w 17"/>
                <a:gd name="T17" fmla="*/ 6 h 17"/>
                <a:gd name="T18" fmla="*/ 0 w 17"/>
                <a:gd name="T19" fmla="*/ 9 h 17"/>
                <a:gd name="T20" fmla="*/ 0 w 17"/>
                <a:gd name="T21" fmla="*/ 13 h 17"/>
                <a:gd name="T22" fmla="*/ 3 w 17"/>
                <a:gd name="T23" fmla="*/ 16 h 17"/>
                <a:gd name="T24" fmla="*/ 16 w 17"/>
                <a:gd name="T2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16" y="2"/>
                  </a:moveTo>
                  <a:lnTo>
                    <a:pt x="12" y="2"/>
                  </a:lnTo>
                  <a:lnTo>
                    <a:pt x="9" y="2"/>
                  </a:lnTo>
                  <a:lnTo>
                    <a:pt x="9" y="0"/>
                  </a:lnTo>
                  <a:lnTo>
                    <a:pt x="6" y="2"/>
                  </a:lnTo>
                  <a:lnTo>
                    <a:pt x="3" y="2"/>
                  </a:lnTo>
                  <a:lnTo>
                    <a:pt x="3" y="4"/>
                  </a:lnTo>
                  <a:lnTo>
                    <a:pt x="0" y="4"/>
                  </a:lnTo>
                  <a:lnTo>
                    <a:pt x="0" y="6"/>
                  </a:lnTo>
                  <a:lnTo>
                    <a:pt x="0" y="9"/>
                  </a:lnTo>
                  <a:lnTo>
                    <a:pt x="0" y="13"/>
                  </a:lnTo>
                  <a:lnTo>
                    <a:pt x="3" y="16"/>
                  </a:lnTo>
                  <a:lnTo>
                    <a:pt x="16" y="2"/>
                  </a:lnTo>
                </a:path>
              </a:pathLst>
            </a:custGeom>
            <a:solidFill>
              <a:srgbClr val="3F19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7" name="Freeform 219"/>
            <p:cNvSpPr>
              <a:spLocks/>
            </p:cNvSpPr>
            <p:nvPr/>
          </p:nvSpPr>
          <p:spPr bwMode="auto">
            <a:xfrm>
              <a:off x="4186" y="2791"/>
              <a:ext cx="304" cy="73"/>
            </a:xfrm>
            <a:custGeom>
              <a:avLst/>
              <a:gdLst>
                <a:gd name="T0" fmla="*/ 288 w 304"/>
                <a:gd name="T1" fmla="*/ 65 h 73"/>
                <a:gd name="T2" fmla="*/ 259 w 304"/>
                <a:gd name="T3" fmla="*/ 64 h 73"/>
                <a:gd name="T4" fmla="*/ 233 w 304"/>
                <a:gd name="T5" fmla="*/ 63 h 73"/>
                <a:gd name="T6" fmla="*/ 206 w 304"/>
                <a:gd name="T7" fmla="*/ 60 h 73"/>
                <a:gd name="T8" fmla="*/ 181 w 304"/>
                <a:gd name="T9" fmla="*/ 56 h 73"/>
                <a:gd name="T10" fmla="*/ 158 w 304"/>
                <a:gd name="T11" fmla="*/ 53 h 73"/>
                <a:gd name="T12" fmla="*/ 135 w 304"/>
                <a:gd name="T13" fmla="*/ 48 h 73"/>
                <a:gd name="T14" fmla="*/ 114 w 304"/>
                <a:gd name="T15" fmla="*/ 43 h 73"/>
                <a:gd name="T16" fmla="*/ 94 w 304"/>
                <a:gd name="T17" fmla="*/ 37 h 73"/>
                <a:gd name="T18" fmla="*/ 76 w 304"/>
                <a:gd name="T19" fmla="*/ 32 h 73"/>
                <a:gd name="T20" fmla="*/ 60 w 304"/>
                <a:gd name="T21" fmla="*/ 27 h 73"/>
                <a:gd name="T22" fmla="*/ 46 w 304"/>
                <a:gd name="T23" fmla="*/ 21 h 73"/>
                <a:gd name="T24" fmla="*/ 33 w 304"/>
                <a:gd name="T25" fmla="*/ 16 h 73"/>
                <a:gd name="T26" fmla="*/ 22 w 304"/>
                <a:gd name="T27" fmla="*/ 10 h 73"/>
                <a:gd name="T28" fmla="*/ 13 w 304"/>
                <a:gd name="T29" fmla="*/ 6 h 73"/>
                <a:gd name="T30" fmla="*/ 7 w 304"/>
                <a:gd name="T31" fmla="*/ 2 h 73"/>
                <a:gd name="T32" fmla="*/ 0 w 304"/>
                <a:gd name="T33" fmla="*/ 6 h 73"/>
                <a:gd name="T34" fmla="*/ 7 w 304"/>
                <a:gd name="T35" fmla="*/ 10 h 73"/>
                <a:gd name="T36" fmla="*/ 14 w 304"/>
                <a:gd name="T37" fmla="*/ 15 h 73"/>
                <a:gd name="T38" fmla="*/ 25 w 304"/>
                <a:gd name="T39" fmla="*/ 19 h 73"/>
                <a:gd name="T40" fmla="*/ 37 w 304"/>
                <a:gd name="T41" fmla="*/ 25 h 73"/>
                <a:gd name="T42" fmla="*/ 50 w 304"/>
                <a:gd name="T43" fmla="*/ 30 h 73"/>
                <a:gd name="T44" fmla="*/ 66 w 304"/>
                <a:gd name="T45" fmla="*/ 36 h 73"/>
                <a:gd name="T46" fmla="*/ 83 w 304"/>
                <a:gd name="T47" fmla="*/ 42 h 73"/>
                <a:gd name="T48" fmla="*/ 102 w 304"/>
                <a:gd name="T49" fmla="*/ 47 h 73"/>
                <a:gd name="T50" fmla="*/ 123 w 304"/>
                <a:gd name="T51" fmla="*/ 52 h 73"/>
                <a:gd name="T52" fmla="*/ 144 w 304"/>
                <a:gd name="T53" fmla="*/ 57 h 73"/>
                <a:gd name="T54" fmla="*/ 168 w 304"/>
                <a:gd name="T55" fmla="*/ 61 h 73"/>
                <a:gd name="T56" fmla="*/ 192 w 304"/>
                <a:gd name="T57" fmla="*/ 65 h 73"/>
                <a:gd name="T58" fmla="*/ 218 w 304"/>
                <a:gd name="T59" fmla="*/ 67 h 73"/>
                <a:gd name="T60" fmla="*/ 245 w 304"/>
                <a:gd name="T61" fmla="*/ 70 h 73"/>
                <a:gd name="T62" fmla="*/ 274 w 304"/>
                <a:gd name="T63" fmla="*/ 72 h 73"/>
                <a:gd name="T64" fmla="*/ 303 w 304"/>
                <a:gd name="T65"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4" h="73">
                  <a:moveTo>
                    <a:pt x="303" y="65"/>
                  </a:moveTo>
                  <a:lnTo>
                    <a:pt x="288" y="65"/>
                  </a:lnTo>
                  <a:lnTo>
                    <a:pt x="274" y="65"/>
                  </a:lnTo>
                  <a:lnTo>
                    <a:pt x="259" y="64"/>
                  </a:lnTo>
                  <a:lnTo>
                    <a:pt x="246" y="63"/>
                  </a:lnTo>
                  <a:lnTo>
                    <a:pt x="233" y="63"/>
                  </a:lnTo>
                  <a:lnTo>
                    <a:pt x="219" y="62"/>
                  </a:lnTo>
                  <a:lnTo>
                    <a:pt x="206" y="60"/>
                  </a:lnTo>
                  <a:lnTo>
                    <a:pt x="193" y="58"/>
                  </a:lnTo>
                  <a:lnTo>
                    <a:pt x="181" y="56"/>
                  </a:lnTo>
                  <a:lnTo>
                    <a:pt x="169" y="55"/>
                  </a:lnTo>
                  <a:lnTo>
                    <a:pt x="158" y="53"/>
                  </a:lnTo>
                  <a:lnTo>
                    <a:pt x="145" y="51"/>
                  </a:lnTo>
                  <a:lnTo>
                    <a:pt x="135" y="48"/>
                  </a:lnTo>
                  <a:lnTo>
                    <a:pt x="124" y="45"/>
                  </a:lnTo>
                  <a:lnTo>
                    <a:pt x="114" y="43"/>
                  </a:lnTo>
                  <a:lnTo>
                    <a:pt x="104" y="40"/>
                  </a:lnTo>
                  <a:lnTo>
                    <a:pt x="94" y="37"/>
                  </a:lnTo>
                  <a:lnTo>
                    <a:pt x="85" y="35"/>
                  </a:lnTo>
                  <a:lnTo>
                    <a:pt x="76" y="32"/>
                  </a:lnTo>
                  <a:lnTo>
                    <a:pt x="68" y="29"/>
                  </a:lnTo>
                  <a:lnTo>
                    <a:pt x="60" y="27"/>
                  </a:lnTo>
                  <a:lnTo>
                    <a:pt x="52" y="24"/>
                  </a:lnTo>
                  <a:lnTo>
                    <a:pt x="46" y="21"/>
                  </a:lnTo>
                  <a:lnTo>
                    <a:pt x="39" y="18"/>
                  </a:lnTo>
                  <a:lnTo>
                    <a:pt x="33" y="16"/>
                  </a:lnTo>
                  <a:lnTo>
                    <a:pt x="28" y="14"/>
                  </a:lnTo>
                  <a:lnTo>
                    <a:pt x="22" y="10"/>
                  </a:lnTo>
                  <a:lnTo>
                    <a:pt x="18" y="8"/>
                  </a:lnTo>
                  <a:lnTo>
                    <a:pt x="13" y="6"/>
                  </a:lnTo>
                  <a:lnTo>
                    <a:pt x="10" y="3"/>
                  </a:lnTo>
                  <a:lnTo>
                    <a:pt x="7" y="2"/>
                  </a:lnTo>
                  <a:lnTo>
                    <a:pt x="4" y="0"/>
                  </a:lnTo>
                  <a:lnTo>
                    <a:pt x="0" y="6"/>
                  </a:lnTo>
                  <a:lnTo>
                    <a:pt x="3" y="8"/>
                  </a:lnTo>
                  <a:lnTo>
                    <a:pt x="7" y="10"/>
                  </a:lnTo>
                  <a:lnTo>
                    <a:pt x="10" y="12"/>
                  </a:lnTo>
                  <a:lnTo>
                    <a:pt x="14" y="15"/>
                  </a:lnTo>
                  <a:lnTo>
                    <a:pt x="19" y="17"/>
                  </a:lnTo>
                  <a:lnTo>
                    <a:pt x="25" y="19"/>
                  </a:lnTo>
                  <a:lnTo>
                    <a:pt x="30" y="21"/>
                  </a:lnTo>
                  <a:lnTo>
                    <a:pt x="37" y="25"/>
                  </a:lnTo>
                  <a:lnTo>
                    <a:pt x="44" y="27"/>
                  </a:lnTo>
                  <a:lnTo>
                    <a:pt x="50" y="30"/>
                  </a:lnTo>
                  <a:lnTo>
                    <a:pt x="58" y="33"/>
                  </a:lnTo>
                  <a:lnTo>
                    <a:pt x="66" y="36"/>
                  </a:lnTo>
                  <a:lnTo>
                    <a:pt x="75" y="38"/>
                  </a:lnTo>
                  <a:lnTo>
                    <a:pt x="83" y="42"/>
                  </a:lnTo>
                  <a:lnTo>
                    <a:pt x="93" y="44"/>
                  </a:lnTo>
                  <a:lnTo>
                    <a:pt x="102" y="47"/>
                  </a:lnTo>
                  <a:lnTo>
                    <a:pt x="112" y="49"/>
                  </a:lnTo>
                  <a:lnTo>
                    <a:pt x="123" y="52"/>
                  </a:lnTo>
                  <a:lnTo>
                    <a:pt x="133" y="54"/>
                  </a:lnTo>
                  <a:lnTo>
                    <a:pt x="144" y="57"/>
                  </a:lnTo>
                  <a:lnTo>
                    <a:pt x="155" y="60"/>
                  </a:lnTo>
                  <a:lnTo>
                    <a:pt x="168" y="61"/>
                  </a:lnTo>
                  <a:lnTo>
                    <a:pt x="180" y="63"/>
                  </a:lnTo>
                  <a:lnTo>
                    <a:pt x="192" y="65"/>
                  </a:lnTo>
                  <a:lnTo>
                    <a:pt x="205" y="66"/>
                  </a:lnTo>
                  <a:lnTo>
                    <a:pt x="218" y="67"/>
                  </a:lnTo>
                  <a:lnTo>
                    <a:pt x="231" y="70"/>
                  </a:lnTo>
                  <a:lnTo>
                    <a:pt x="245" y="70"/>
                  </a:lnTo>
                  <a:lnTo>
                    <a:pt x="259" y="71"/>
                  </a:lnTo>
                  <a:lnTo>
                    <a:pt x="274" y="72"/>
                  </a:lnTo>
                  <a:lnTo>
                    <a:pt x="288" y="72"/>
                  </a:lnTo>
                  <a:lnTo>
                    <a:pt x="303" y="72"/>
                  </a:lnTo>
                  <a:lnTo>
                    <a:pt x="303" y="65"/>
                  </a:lnTo>
                </a:path>
              </a:pathLst>
            </a:custGeom>
            <a:solidFill>
              <a:srgbClr val="3F19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8" name="Freeform 220"/>
            <p:cNvSpPr>
              <a:spLocks/>
            </p:cNvSpPr>
            <p:nvPr/>
          </p:nvSpPr>
          <p:spPr bwMode="auto">
            <a:xfrm>
              <a:off x="4489" y="2792"/>
              <a:ext cx="301" cy="72"/>
            </a:xfrm>
            <a:custGeom>
              <a:avLst/>
              <a:gdLst>
                <a:gd name="T0" fmla="*/ 290 w 301"/>
                <a:gd name="T1" fmla="*/ 4 h 72"/>
                <a:gd name="T2" fmla="*/ 277 w 301"/>
                <a:gd name="T3" fmla="*/ 9 h 72"/>
                <a:gd name="T4" fmla="*/ 265 w 301"/>
                <a:gd name="T5" fmla="*/ 16 h 72"/>
                <a:gd name="T6" fmla="*/ 252 w 301"/>
                <a:gd name="T7" fmla="*/ 22 h 72"/>
                <a:gd name="T8" fmla="*/ 239 w 301"/>
                <a:gd name="T9" fmla="*/ 27 h 72"/>
                <a:gd name="T10" fmla="*/ 225 w 301"/>
                <a:gd name="T11" fmla="*/ 32 h 72"/>
                <a:gd name="T12" fmla="*/ 210 w 301"/>
                <a:gd name="T13" fmla="*/ 37 h 72"/>
                <a:gd name="T14" fmla="*/ 195 w 301"/>
                <a:gd name="T15" fmla="*/ 42 h 72"/>
                <a:gd name="T16" fmla="*/ 179 w 301"/>
                <a:gd name="T17" fmla="*/ 46 h 72"/>
                <a:gd name="T18" fmla="*/ 160 w 301"/>
                <a:gd name="T19" fmla="*/ 50 h 72"/>
                <a:gd name="T20" fmla="*/ 141 w 301"/>
                <a:gd name="T21" fmla="*/ 53 h 72"/>
                <a:gd name="T22" fmla="*/ 120 w 301"/>
                <a:gd name="T23" fmla="*/ 56 h 72"/>
                <a:gd name="T24" fmla="*/ 97 w 301"/>
                <a:gd name="T25" fmla="*/ 59 h 72"/>
                <a:gd name="T26" fmla="*/ 72 w 301"/>
                <a:gd name="T27" fmla="*/ 61 h 72"/>
                <a:gd name="T28" fmla="*/ 45 w 301"/>
                <a:gd name="T29" fmla="*/ 63 h 72"/>
                <a:gd name="T30" fmla="*/ 16 w 301"/>
                <a:gd name="T31" fmla="*/ 63 h 72"/>
                <a:gd name="T32" fmla="*/ 0 w 301"/>
                <a:gd name="T33" fmla="*/ 71 h 72"/>
                <a:gd name="T34" fmla="*/ 31 w 301"/>
                <a:gd name="T35" fmla="*/ 70 h 72"/>
                <a:gd name="T36" fmla="*/ 59 w 301"/>
                <a:gd name="T37" fmla="*/ 69 h 72"/>
                <a:gd name="T38" fmla="*/ 85 w 301"/>
                <a:gd name="T39" fmla="*/ 66 h 72"/>
                <a:gd name="T40" fmla="*/ 110 w 301"/>
                <a:gd name="T41" fmla="*/ 64 h 72"/>
                <a:gd name="T42" fmla="*/ 132 w 301"/>
                <a:gd name="T43" fmla="*/ 62 h 72"/>
                <a:gd name="T44" fmla="*/ 152 w 301"/>
                <a:gd name="T45" fmla="*/ 59 h 72"/>
                <a:gd name="T46" fmla="*/ 171 w 301"/>
                <a:gd name="T47" fmla="*/ 54 h 72"/>
                <a:gd name="T48" fmla="*/ 189 w 301"/>
                <a:gd name="T49" fmla="*/ 51 h 72"/>
                <a:gd name="T50" fmla="*/ 205 w 301"/>
                <a:gd name="T51" fmla="*/ 46 h 72"/>
                <a:gd name="T52" fmla="*/ 220 w 301"/>
                <a:gd name="T53" fmla="*/ 41 h 72"/>
                <a:gd name="T54" fmla="*/ 235 w 301"/>
                <a:gd name="T55" fmla="*/ 36 h 72"/>
                <a:gd name="T56" fmla="*/ 248 w 301"/>
                <a:gd name="T57" fmla="*/ 31 h 72"/>
                <a:gd name="T58" fmla="*/ 262 w 301"/>
                <a:gd name="T59" fmla="*/ 25 h 72"/>
                <a:gd name="T60" fmla="*/ 274 w 301"/>
                <a:gd name="T61" fmla="*/ 19 h 72"/>
                <a:gd name="T62" fmla="*/ 286 w 301"/>
                <a:gd name="T63" fmla="*/ 13 h 72"/>
                <a:gd name="T64" fmla="*/ 300 w 301"/>
                <a:gd name="T65"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1" h="72">
                  <a:moveTo>
                    <a:pt x="296" y="0"/>
                  </a:moveTo>
                  <a:lnTo>
                    <a:pt x="290" y="4"/>
                  </a:lnTo>
                  <a:lnTo>
                    <a:pt x="284" y="7"/>
                  </a:lnTo>
                  <a:lnTo>
                    <a:pt x="277" y="9"/>
                  </a:lnTo>
                  <a:lnTo>
                    <a:pt x="272" y="13"/>
                  </a:lnTo>
                  <a:lnTo>
                    <a:pt x="265" y="16"/>
                  </a:lnTo>
                  <a:lnTo>
                    <a:pt x="258" y="18"/>
                  </a:lnTo>
                  <a:lnTo>
                    <a:pt x="252" y="22"/>
                  </a:lnTo>
                  <a:lnTo>
                    <a:pt x="246" y="24"/>
                  </a:lnTo>
                  <a:lnTo>
                    <a:pt x="239" y="27"/>
                  </a:lnTo>
                  <a:lnTo>
                    <a:pt x="233" y="29"/>
                  </a:lnTo>
                  <a:lnTo>
                    <a:pt x="225" y="32"/>
                  </a:lnTo>
                  <a:lnTo>
                    <a:pt x="218" y="35"/>
                  </a:lnTo>
                  <a:lnTo>
                    <a:pt x="210" y="37"/>
                  </a:lnTo>
                  <a:lnTo>
                    <a:pt x="202" y="39"/>
                  </a:lnTo>
                  <a:lnTo>
                    <a:pt x="195" y="42"/>
                  </a:lnTo>
                  <a:lnTo>
                    <a:pt x="187" y="44"/>
                  </a:lnTo>
                  <a:lnTo>
                    <a:pt x="179" y="46"/>
                  </a:lnTo>
                  <a:lnTo>
                    <a:pt x="170" y="47"/>
                  </a:lnTo>
                  <a:lnTo>
                    <a:pt x="160" y="50"/>
                  </a:lnTo>
                  <a:lnTo>
                    <a:pt x="151" y="52"/>
                  </a:lnTo>
                  <a:lnTo>
                    <a:pt x="141" y="53"/>
                  </a:lnTo>
                  <a:lnTo>
                    <a:pt x="131" y="55"/>
                  </a:lnTo>
                  <a:lnTo>
                    <a:pt x="120" y="56"/>
                  </a:lnTo>
                  <a:lnTo>
                    <a:pt x="108" y="57"/>
                  </a:lnTo>
                  <a:lnTo>
                    <a:pt x="97" y="59"/>
                  </a:lnTo>
                  <a:lnTo>
                    <a:pt x="85" y="60"/>
                  </a:lnTo>
                  <a:lnTo>
                    <a:pt x="72" y="61"/>
                  </a:lnTo>
                  <a:lnTo>
                    <a:pt x="59" y="62"/>
                  </a:lnTo>
                  <a:lnTo>
                    <a:pt x="45" y="63"/>
                  </a:lnTo>
                  <a:lnTo>
                    <a:pt x="30" y="63"/>
                  </a:lnTo>
                  <a:lnTo>
                    <a:pt x="16" y="63"/>
                  </a:lnTo>
                  <a:lnTo>
                    <a:pt x="0" y="64"/>
                  </a:lnTo>
                  <a:lnTo>
                    <a:pt x="0" y="71"/>
                  </a:lnTo>
                  <a:lnTo>
                    <a:pt x="16" y="70"/>
                  </a:lnTo>
                  <a:lnTo>
                    <a:pt x="31" y="70"/>
                  </a:lnTo>
                  <a:lnTo>
                    <a:pt x="46" y="69"/>
                  </a:lnTo>
                  <a:lnTo>
                    <a:pt x="59" y="69"/>
                  </a:lnTo>
                  <a:lnTo>
                    <a:pt x="73" y="67"/>
                  </a:lnTo>
                  <a:lnTo>
                    <a:pt x="85" y="66"/>
                  </a:lnTo>
                  <a:lnTo>
                    <a:pt x="97" y="65"/>
                  </a:lnTo>
                  <a:lnTo>
                    <a:pt x="110" y="64"/>
                  </a:lnTo>
                  <a:lnTo>
                    <a:pt x="121" y="63"/>
                  </a:lnTo>
                  <a:lnTo>
                    <a:pt x="132" y="62"/>
                  </a:lnTo>
                  <a:lnTo>
                    <a:pt x="142" y="60"/>
                  </a:lnTo>
                  <a:lnTo>
                    <a:pt x="152" y="59"/>
                  </a:lnTo>
                  <a:lnTo>
                    <a:pt x="162" y="56"/>
                  </a:lnTo>
                  <a:lnTo>
                    <a:pt x="171" y="54"/>
                  </a:lnTo>
                  <a:lnTo>
                    <a:pt x="180" y="53"/>
                  </a:lnTo>
                  <a:lnTo>
                    <a:pt x="189" y="51"/>
                  </a:lnTo>
                  <a:lnTo>
                    <a:pt x="197" y="48"/>
                  </a:lnTo>
                  <a:lnTo>
                    <a:pt x="205" y="46"/>
                  </a:lnTo>
                  <a:lnTo>
                    <a:pt x="212" y="44"/>
                  </a:lnTo>
                  <a:lnTo>
                    <a:pt x="220" y="41"/>
                  </a:lnTo>
                  <a:lnTo>
                    <a:pt x="227" y="38"/>
                  </a:lnTo>
                  <a:lnTo>
                    <a:pt x="235" y="36"/>
                  </a:lnTo>
                  <a:lnTo>
                    <a:pt x="242" y="33"/>
                  </a:lnTo>
                  <a:lnTo>
                    <a:pt x="248" y="31"/>
                  </a:lnTo>
                  <a:lnTo>
                    <a:pt x="255" y="27"/>
                  </a:lnTo>
                  <a:lnTo>
                    <a:pt x="262" y="25"/>
                  </a:lnTo>
                  <a:lnTo>
                    <a:pt x="267" y="22"/>
                  </a:lnTo>
                  <a:lnTo>
                    <a:pt x="274" y="19"/>
                  </a:lnTo>
                  <a:lnTo>
                    <a:pt x="281" y="16"/>
                  </a:lnTo>
                  <a:lnTo>
                    <a:pt x="286" y="13"/>
                  </a:lnTo>
                  <a:lnTo>
                    <a:pt x="293" y="9"/>
                  </a:lnTo>
                  <a:lnTo>
                    <a:pt x="300" y="7"/>
                  </a:lnTo>
                  <a:lnTo>
                    <a:pt x="296" y="0"/>
                  </a:lnTo>
                </a:path>
              </a:pathLst>
            </a:custGeom>
            <a:solidFill>
              <a:srgbClr val="3F19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9" name="Freeform 221"/>
            <p:cNvSpPr>
              <a:spLocks/>
            </p:cNvSpPr>
            <p:nvPr/>
          </p:nvSpPr>
          <p:spPr bwMode="auto">
            <a:xfrm>
              <a:off x="4785" y="2792"/>
              <a:ext cx="17" cy="17"/>
            </a:xfrm>
            <a:custGeom>
              <a:avLst/>
              <a:gdLst>
                <a:gd name="T0" fmla="*/ 12 w 17"/>
                <a:gd name="T1" fmla="*/ 16 h 17"/>
                <a:gd name="T2" fmla="*/ 12 w 17"/>
                <a:gd name="T3" fmla="*/ 13 h 17"/>
                <a:gd name="T4" fmla="*/ 16 w 17"/>
                <a:gd name="T5" fmla="*/ 13 h 17"/>
                <a:gd name="T6" fmla="*/ 16 w 17"/>
                <a:gd name="T7" fmla="*/ 11 h 17"/>
                <a:gd name="T8" fmla="*/ 16 w 17"/>
                <a:gd name="T9" fmla="*/ 9 h 17"/>
                <a:gd name="T10" fmla="*/ 16 w 17"/>
                <a:gd name="T11" fmla="*/ 4 h 17"/>
                <a:gd name="T12" fmla="*/ 16 w 17"/>
                <a:gd name="T13" fmla="*/ 2 h 17"/>
                <a:gd name="T14" fmla="*/ 12 w 17"/>
                <a:gd name="T15" fmla="*/ 2 h 17"/>
                <a:gd name="T16" fmla="*/ 12 w 17"/>
                <a:gd name="T17" fmla="*/ 0 h 17"/>
                <a:gd name="T18" fmla="*/ 9 w 17"/>
                <a:gd name="T19" fmla="*/ 0 h 17"/>
                <a:gd name="T20" fmla="*/ 3 w 17"/>
                <a:gd name="T21" fmla="*/ 0 h 17"/>
                <a:gd name="T22" fmla="*/ 0 w 17"/>
                <a:gd name="T23" fmla="*/ 0 h 17"/>
                <a:gd name="T24" fmla="*/ 12 w 17"/>
                <a:gd name="T25"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12" y="16"/>
                  </a:moveTo>
                  <a:lnTo>
                    <a:pt x="12" y="13"/>
                  </a:lnTo>
                  <a:lnTo>
                    <a:pt x="16" y="13"/>
                  </a:lnTo>
                  <a:lnTo>
                    <a:pt x="16" y="11"/>
                  </a:lnTo>
                  <a:lnTo>
                    <a:pt x="16" y="9"/>
                  </a:lnTo>
                  <a:lnTo>
                    <a:pt x="16" y="4"/>
                  </a:lnTo>
                  <a:lnTo>
                    <a:pt x="16" y="2"/>
                  </a:lnTo>
                  <a:lnTo>
                    <a:pt x="12" y="2"/>
                  </a:lnTo>
                  <a:lnTo>
                    <a:pt x="12" y="0"/>
                  </a:lnTo>
                  <a:lnTo>
                    <a:pt x="9" y="0"/>
                  </a:lnTo>
                  <a:lnTo>
                    <a:pt x="3" y="0"/>
                  </a:lnTo>
                  <a:lnTo>
                    <a:pt x="0" y="0"/>
                  </a:lnTo>
                  <a:lnTo>
                    <a:pt x="12" y="16"/>
                  </a:lnTo>
                </a:path>
              </a:pathLst>
            </a:custGeom>
            <a:solidFill>
              <a:srgbClr val="3F19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0" name="Freeform 222"/>
            <p:cNvSpPr>
              <a:spLocks/>
            </p:cNvSpPr>
            <p:nvPr/>
          </p:nvSpPr>
          <p:spPr bwMode="auto">
            <a:xfrm>
              <a:off x="4184" y="2793"/>
              <a:ext cx="17" cy="17"/>
            </a:xfrm>
            <a:custGeom>
              <a:avLst/>
              <a:gdLst>
                <a:gd name="T0" fmla="*/ 16 w 17"/>
                <a:gd name="T1" fmla="*/ 0 h 17"/>
                <a:gd name="T2" fmla="*/ 12 w 17"/>
                <a:gd name="T3" fmla="*/ 0 h 17"/>
                <a:gd name="T4" fmla="*/ 9 w 17"/>
                <a:gd name="T5" fmla="*/ 0 h 17"/>
                <a:gd name="T6" fmla="*/ 6 w 17"/>
                <a:gd name="T7" fmla="*/ 0 h 17"/>
                <a:gd name="T8" fmla="*/ 3 w 17"/>
                <a:gd name="T9" fmla="*/ 0 h 17"/>
                <a:gd name="T10" fmla="*/ 3 w 17"/>
                <a:gd name="T11" fmla="*/ 2 h 17"/>
                <a:gd name="T12" fmla="*/ 0 w 17"/>
                <a:gd name="T13" fmla="*/ 2 h 17"/>
                <a:gd name="T14" fmla="*/ 0 w 17"/>
                <a:gd name="T15" fmla="*/ 8 h 17"/>
                <a:gd name="T16" fmla="*/ 0 w 17"/>
                <a:gd name="T17" fmla="*/ 10 h 17"/>
                <a:gd name="T18" fmla="*/ 0 w 17"/>
                <a:gd name="T19" fmla="*/ 13 h 17"/>
                <a:gd name="T20" fmla="*/ 3 w 17"/>
                <a:gd name="T21" fmla="*/ 16 h 17"/>
                <a:gd name="T22" fmla="*/ 16 w 17"/>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7">
                  <a:moveTo>
                    <a:pt x="16" y="0"/>
                  </a:moveTo>
                  <a:lnTo>
                    <a:pt x="12" y="0"/>
                  </a:lnTo>
                  <a:lnTo>
                    <a:pt x="9" y="0"/>
                  </a:lnTo>
                  <a:lnTo>
                    <a:pt x="6" y="0"/>
                  </a:lnTo>
                  <a:lnTo>
                    <a:pt x="3" y="0"/>
                  </a:lnTo>
                  <a:lnTo>
                    <a:pt x="3" y="2"/>
                  </a:lnTo>
                  <a:lnTo>
                    <a:pt x="0" y="2"/>
                  </a:lnTo>
                  <a:lnTo>
                    <a:pt x="0" y="8"/>
                  </a:lnTo>
                  <a:lnTo>
                    <a:pt x="0" y="10"/>
                  </a:lnTo>
                  <a:lnTo>
                    <a:pt x="0" y="13"/>
                  </a:lnTo>
                  <a:lnTo>
                    <a:pt x="3" y="16"/>
                  </a:lnTo>
                  <a:lnTo>
                    <a:pt x="16" y="0"/>
                  </a:lnTo>
                </a:path>
              </a:pathLst>
            </a:custGeom>
            <a:solidFill>
              <a:srgbClr val="441E05"/>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1" name="Freeform 223"/>
            <p:cNvSpPr>
              <a:spLocks/>
            </p:cNvSpPr>
            <p:nvPr/>
          </p:nvSpPr>
          <p:spPr bwMode="auto">
            <a:xfrm>
              <a:off x="4185" y="2793"/>
              <a:ext cx="305" cy="73"/>
            </a:xfrm>
            <a:custGeom>
              <a:avLst/>
              <a:gdLst>
                <a:gd name="T0" fmla="*/ 288 w 305"/>
                <a:gd name="T1" fmla="*/ 65 h 73"/>
                <a:gd name="T2" fmla="*/ 259 w 305"/>
                <a:gd name="T3" fmla="*/ 65 h 73"/>
                <a:gd name="T4" fmla="*/ 232 w 305"/>
                <a:gd name="T5" fmla="*/ 63 h 73"/>
                <a:gd name="T6" fmla="*/ 206 w 305"/>
                <a:gd name="T7" fmla="*/ 61 h 73"/>
                <a:gd name="T8" fmla="*/ 180 w 305"/>
                <a:gd name="T9" fmla="*/ 58 h 73"/>
                <a:gd name="T10" fmla="*/ 156 w 305"/>
                <a:gd name="T11" fmla="*/ 53 h 73"/>
                <a:gd name="T12" fmla="*/ 134 w 305"/>
                <a:gd name="T13" fmla="*/ 49 h 73"/>
                <a:gd name="T14" fmla="*/ 113 w 305"/>
                <a:gd name="T15" fmla="*/ 43 h 73"/>
                <a:gd name="T16" fmla="*/ 93 w 305"/>
                <a:gd name="T17" fmla="*/ 37 h 73"/>
                <a:gd name="T18" fmla="*/ 75 w 305"/>
                <a:gd name="T19" fmla="*/ 33 h 73"/>
                <a:gd name="T20" fmla="*/ 59 w 305"/>
                <a:gd name="T21" fmla="*/ 27 h 73"/>
                <a:gd name="T22" fmla="*/ 45 w 305"/>
                <a:gd name="T23" fmla="*/ 22 h 73"/>
                <a:gd name="T24" fmla="*/ 32 w 305"/>
                <a:gd name="T25" fmla="*/ 16 h 73"/>
                <a:gd name="T26" fmla="*/ 21 w 305"/>
                <a:gd name="T27" fmla="*/ 10 h 73"/>
                <a:gd name="T28" fmla="*/ 13 w 305"/>
                <a:gd name="T29" fmla="*/ 6 h 73"/>
                <a:gd name="T30" fmla="*/ 7 w 305"/>
                <a:gd name="T31" fmla="*/ 3 h 73"/>
                <a:gd name="T32" fmla="*/ 0 w 305"/>
                <a:gd name="T33" fmla="*/ 6 h 73"/>
                <a:gd name="T34" fmla="*/ 5 w 305"/>
                <a:gd name="T35" fmla="*/ 10 h 73"/>
                <a:gd name="T36" fmla="*/ 13 w 305"/>
                <a:gd name="T37" fmla="*/ 15 h 73"/>
                <a:gd name="T38" fmla="*/ 23 w 305"/>
                <a:gd name="T39" fmla="*/ 19 h 73"/>
                <a:gd name="T40" fmla="*/ 36 w 305"/>
                <a:gd name="T41" fmla="*/ 25 h 73"/>
                <a:gd name="T42" fmla="*/ 49 w 305"/>
                <a:gd name="T43" fmla="*/ 31 h 73"/>
                <a:gd name="T44" fmla="*/ 65 w 305"/>
                <a:gd name="T45" fmla="*/ 36 h 73"/>
                <a:gd name="T46" fmla="*/ 81 w 305"/>
                <a:gd name="T47" fmla="*/ 42 h 73"/>
                <a:gd name="T48" fmla="*/ 100 w 305"/>
                <a:gd name="T49" fmla="*/ 47 h 73"/>
                <a:gd name="T50" fmla="*/ 122 w 305"/>
                <a:gd name="T51" fmla="*/ 52 h 73"/>
                <a:gd name="T52" fmla="*/ 143 w 305"/>
                <a:gd name="T53" fmla="*/ 58 h 73"/>
                <a:gd name="T54" fmla="*/ 166 w 305"/>
                <a:gd name="T55" fmla="*/ 62 h 73"/>
                <a:gd name="T56" fmla="*/ 192 w 305"/>
                <a:gd name="T57" fmla="*/ 65 h 73"/>
                <a:gd name="T58" fmla="*/ 218 w 305"/>
                <a:gd name="T59" fmla="*/ 69 h 73"/>
                <a:gd name="T60" fmla="*/ 246 w 305"/>
                <a:gd name="T61" fmla="*/ 71 h 73"/>
                <a:gd name="T62" fmla="*/ 274 w 305"/>
                <a:gd name="T63" fmla="*/ 72 h 73"/>
                <a:gd name="T64" fmla="*/ 304 w 305"/>
                <a:gd name="T65"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5" h="73">
                  <a:moveTo>
                    <a:pt x="303" y="65"/>
                  </a:moveTo>
                  <a:lnTo>
                    <a:pt x="288" y="65"/>
                  </a:lnTo>
                  <a:lnTo>
                    <a:pt x="274" y="65"/>
                  </a:lnTo>
                  <a:lnTo>
                    <a:pt x="259" y="65"/>
                  </a:lnTo>
                  <a:lnTo>
                    <a:pt x="246" y="64"/>
                  </a:lnTo>
                  <a:lnTo>
                    <a:pt x="232" y="63"/>
                  </a:lnTo>
                  <a:lnTo>
                    <a:pt x="219" y="62"/>
                  </a:lnTo>
                  <a:lnTo>
                    <a:pt x="206" y="61"/>
                  </a:lnTo>
                  <a:lnTo>
                    <a:pt x="192" y="59"/>
                  </a:lnTo>
                  <a:lnTo>
                    <a:pt x="180" y="58"/>
                  </a:lnTo>
                  <a:lnTo>
                    <a:pt x="168" y="55"/>
                  </a:lnTo>
                  <a:lnTo>
                    <a:pt x="156" y="53"/>
                  </a:lnTo>
                  <a:lnTo>
                    <a:pt x="145" y="51"/>
                  </a:lnTo>
                  <a:lnTo>
                    <a:pt x="134" y="49"/>
                  </a:lnTo>
                  <a:lnTo>
                    <a:pt x="123" y="46"/>
                  </a:lnTo>
                  <a:lnTo>
                    <a:pt x="113" y="43"/>
                  </a:lnTo>
                  <a:lnTo>
                    <a:pt x="103" y="41"/>
                  </a:lnTo>
                  <a:lnTo>
                    <a:pt x="93" y="37"/>
                  </a:lnTo>
                  <a:lnTo>
                    <a:pt x="84" y="35"/>
                  </a:lnTo>
                  <a:lnTo>
                    <a:pt x="75" y="33"/>
                  </a:lnTo>
                  <a:lnTo>
                    <a:pt x="67" y="30"/>
                  </a:lnTo>
                  <a:lnTo>
                    <a:pt x="59" y="27"/>
                  </a:lnTo>
                  <a:lnTo>
                    <a:pt x="51" y="24"/>
                  </a:lnTo>
                  <a:lnTo>
                    <a:pt x="45" y="22"/>
                  </a:lnTo>
                  <a:lnTo>
                    <a:pt x="38" y="18"/>
                  </a:lnTo>
                  <a:lnTo>
                    <a:pt x="32" y="16"/>
                  </a:lnTo>
                  <a:lnTo>
                    <a:pt x="27" y="14"/>
                  </a:lnTo>
                  <a:lnTo>
                    <a:pt x="21" y="10"/>
                  </a:lnTo>
                  <a:lnTo>
                    <a:pt x="17" y="8"/>
                  </a:lnTo>
                  <a:lnTo>
                    <a:pt x="13" y="6"/>
                  </a:lnTo>
                  <a:lnTo>
                    <a:pt x="9" y="4"/>
                  </a:lnTo>
                  <a:lnTo>
                    <a:pt x="7" y="3"/>
                  </a:lnTo>
                  <a:lnTo>
                    <a:pt x="4" y="0"/>
                  </a:lnTo>
                  <a:lnTo>
                    <a:pt x="0" y="6"/>
                  </a:lnTo>
                  <a:lnTo>
                    <a:pt x="2" y="8"/>
                  </a:lnTo>
                  <a:lnTo>
                    <a:pt x="5" y="10"/>
                  </a:lnTo>
                  <a:lnTo>
                    <a:pt x="10" y="12"/>
                  </a:lnTo>
                  <a:lnTo>
                    <a:pt x="13" y="15"/>
                  </a:lnTo>
                  <a:lnTo>
                    <a:pt x="19" y="17"/>
                  </a:lnTo>
                  <a:lnTo>
                    <a:pt x="23" y="19"/>
                  </a:lnTo>
                  <a:lnTo>
                    <a:pt x="29" y="22"/>
                  </a:lnTo>
                  <a:lnTo>
                    <a:pt x="36" y="25"/>
                  </a:lnTo>
                  <a:lnTo>
                    <a:pt x="42" y="27"/>
                  </a:lnTo>
                  <a:lnTo>
                    <a:pt x="49" y="31"/>
                  </a:lnTo>
                  <a:lnTo>
                    <a:pt x="57" y="33"/>
                  </a:lnTo>
                  <a:lnTo>
                    <a:pt x="65" y="36"/>
                  </a:lnTo>
                  <a:lnTo>
                    <a:pt x="74" y="38"/>
                  </a:lnTo>
                  <a:lnTo>
                    <a:pt x="81" y="42"/>
                  </a:lnTo>
                  <a:lnTo>
                    <a:pt x="92" y="44"/>
                  </a:lnTo>
                  <a:lnTo>
                    <a:pt x="100" y="47"/>
                  </a:lnTo>
                  <a:lnTo>
                    <a:pt x="111" y="50"/>
                  </a:lnTo>
                  <a:lnTo>
                    <a:pt x="122" y="52"/>
                  </a:lnTo>
                  <a:lnTo>
                    <a:pt x="132" y="55"/>
                  </a:lnTo>
                  <a:lnTo>
                    <a:pt x="143" y="58"/>
                  </a:lnTo>
                  <a:lnTo>
                    <a:pt x="155" y="60"/>
                  </a:lnTo>
                  <a:lnTo>
                    <a:pt x="166" y="62"/>
                  </a:lnTo>
                  <a:lnTo>
                    <a:pt x="179" y="64"/>
                  </a:lnTo>
                  <a:lnTo>
                    <a:pt x="192" y="65"/>
                  </a:lnTo>
                  <a:lnTo>
                    <a:pt x="204" y="68"/>
                  </a:lnTo>
                  <a:lnTo>
                    <a:pt x="218" y="69"/>
                  </a:lnTo>
                  <a:lnTo>
                    <a:pt x="231" y="70"/>
                  </a:lnTo>
                  <a:lnTo>
                    <a:pt x="246" y="71"/>
                  </a:lnTo>
                  <a:lnTo>
                    <a:pt x="259" y="72"/>
                  </a:lnTo>
                  <a:lnTo>
                    <a:pt x="274" y="72"/>
                  </a:lnTo>
                  <a:lnTo>
                    <a:pt x="288" y="72"/>
                  </a:lnTo>
                  <a:lnTo>
                    <a:pt x="304" y="72"/>
                  </a:lnTo>
                  <a:lnTo>
                    <a:pt x="303" y="65"/>
                  </a:lnTo>
                </a:path>
              </a:pathLst>
            </a:custGeom>
            <a:solidFill>
              <a:srgbClr val="441E05"/>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2" name="Freeform 224"/>
            <p:cNvSpPr>
              <a:spLocks/>
            </p:cNvSpPr>
            <p:nvPr/>
          </p:nvSpPr>
          <p:spPr bwMode="auto">
            <a:xfrm>
              <a:off x="4488" y="2794"/>
              <a:ext cx="302" cy="72"/>
            </a:xfrm>
            <a:custGeom>
              <a:avLst/>
              <a:gdLst>
                <a:gd name="T0" fmla="*/ 292 w 302"/>
                <a:gd name="T1" fmla="*/ 3 h 72"/>
                <a:gd name="T2" fmla="*/ 279 w 302"/>
                <a:gd name="T3" fmla="*/ 9 h 72"/>
                <a:gd name="T4" fmla="*/ 267 w 302"/>
                <a:gd name="T5" fmla="*/ 15 h 72"/>
                <a:gd name="T6" fmla="*/ 254 w 302"/>
                <a:gd name="T7" fmla="*/ 22 h 72"/>
                <a:gd name="T8" fmla="*/ 240 w 302"/>
                <a:gd name="T9" fmla="*/ 27 h 72"/>
                <a:gd name="T10" fmla="*/ 227 w 302"/>
                <a:gd name="T11" fmla="*/ 32 h 72"/>
                <a:gd name="T12" fmla="*/ 212 w 302"/>
                <a:gd name="T13" fmla="*/ 37 h 72"/>
                <a:gd name="T14" fmla="*/ 197 w 302"/>
                <a:gd name="T15" fmla="*/ 42 h 72"/>
                <a:gd name="T16" fmla="*/ 180 w 302"/>
                <a:gd name="T17" fmla="*/ 46 h 72"/>
                <a:gd name="T18" fmla="*/ 162 w 302"/>
                <a:gd name="T19" fmla="*/ 50 h 72"/>
                <a:gd name="T20" fmla="*/ 142 w 302"/>
                <a:gd name="T21" fmla="*/ 54 h 72"/>
                <a:gd name="T22" fmla="*/ 121 w 302"/>
                <a:gd name="T23" fmla="*/ 57 h 72"/>
                <a:gd name="T24" fmla="*/ 98 w 302"/>
                <a:gd name="T25" fmla="*/ 60 h 72"/>
                <a:gd name="T26" fmla="*/ 73 w 302"/>
                <a:gd name="T27" fmla="*/ 62 h 72"/>
                <a:gd name="T28" fmla="*/ 46 w 302"/>
                <a:gd name="T29" fmla="*/ 63 h 72"/>
                <a:gd name="T30" fmla="*/ 17 w 302"/>
                <a:gd name="T31" fmla="*/ 64 h 72"/>
                <a:gd name="T32" fmla="*/ 1 w 302"/>
                <a:gd name="T33" fmla="*/ 71 h 72"/>
                <a:gd name="T34" fmla="*/ 31 w 302"/>
                <a:gd name="T35" fmla="*/ 71 h 72"/>
                <a:gd name="T36" fmla="*/ 60 w 302"/>
                <a:gd name="T37" fmla="*/ 69 h 72"/>
                <a:gd name="T38" fmla="*/ 86 w 302"/>
                <a:gd name="T39" fmla="*/ 68 h 72"/>
                <a:gd name="T40" fmla="*/ 111 w 302"/>
                <a:gd name="T41" fmla="*/ 65 h 72"/>
                <a:gd name="T42" fmla="*/ 133 w 302"/>
                <a:gd name="T43" fmla="*/ 62 h 72"/>
                <a:gd name="T44" fmla="*/ 153 w 302"/>
                <a:gd name="T45" fmla="*/ 59 h 72"/>
                <a:gd name="T46" fmla="*/ 172 w 302"/>
                <a:gd name="T47" fmla="*/ 55 h 72"/>
                <a:gd name="T48" fmla="*/ 190 w 302"/>
                <a:gd name="T49" fmla="*/ 51 h 72"/>
                <a:gd name="T50" fmla="*/ 207 w 302"/>
                <a:gd name="T51" fmla="*/ 46 h 72"/>
                <a:gd name="T52" fmla="*/ 221 w 302"/>
                <a:gd name="T53" fmla="*/ 41 h 72"/>
                <a:gd name="T54" fmla="*/ 236 w 302"/>
                <a:gd name="T55" fmla="*/ 36 h 72"/>
                <a:gd name="T56" fmla="*/ 250 w 302"/>
                <a:gd name="T57" fmla="*/ 31 h 72"/>
                <a:gd name="T58" fmla="*/ 264 w 302"/>
                <a:gd name="T59" fmla="*/ 25 h 72"/>
                <a:gd name="T60" fmla="*/ 276 w 302"/>
                <a:gd name="T61" fmla="*/ 18 h 72"/>
                <a:gd name="T62" fmla="*/ 288 w 302"/>
                <a:gd name="T63" fmla="*/ 13 h 72"/>
                <a:gd name="T64" fmla="*/ 301 w 302"/>
                <a:gd name="T6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2" h="72">
                  <a:moveTo>
                    <a:pt x="298" y="0"/>
                  </a:moveTo>
                  <a:lnTo>
                    <a:pt x="292" y="3"/>
                  </a:lnTo>
                  <a:lnTo>
                    <a:pt x="286" y="6"/>
                  </a:lnTo>
                  <a:lnTo>
                    <a:pt x="279" y="9"/>
                  </a:lnTo>
                  <a:lnTo>
                    <a:pt x="273" y="13"/>
                  </a:lnTo>
                  <a:lnTo>
                    <a:pt x="267" y="15"/>
                  </a:lnTo>
                  <a:lnTo>
                    <a:pt x="260" y="18"/>
                  </a:lnTo>
                  <a:lnTo>
                    <a:pt x="254" y="22"/>
                  </a:lnTo>
                  <a:lnTo>
                    <a:pt x="247" y="24"/>
                  </a:lnTo>
                  <a:lnTo>
                    <a:pt x="240" y="27"/>
                  </a:lnTo>
                  <a:lnTo>
                    <a:pt x="234" y="30"/>
                  </a:lnTo>
                  <a:lnTo>
                    <a:pt x="227" y="32"/>
                  </a:lnTo>
                  <a:lnTo>
                    <a:pt x="219" y="35"/>
                  </a:lnTo>
                  <a:lnTo>
                    <a:pt x="212" y="37"/>
                  </a:lnTo>
                  <a:lnTo>
                    <a:pt x="204" y="40"/>
                  </a:lnTo>
                  <a:lnTo>
                    <a:pt x="197" y="42"/>
                  </a:lnTo>
                  <a:lnTo>
                    <a:pt x="188" y="44"/>
                  </a:lnTo>
                  <a:lnTo>
                    <a:pt x="180" y="46"/>
                  </a:lnTo>
                  <a:lnTo>
                    <a:pt x="171" y="49"/>
                  </a:lnTo>
                  <a:lnTo>
                    <a:pt x="162" y="50"/>
                  </a:lnTo>
                  <a:lnTo>
                    <a:pt x="152" y="52"/>
                  </a:lnTo>
                  <a:lnTo>
                    <a:pt x="142" y="54"/>
                  </a:lnTo>
                  <a:lnTo>
                    <a:pt x="132" y="55"/>
                  </a:lnTo>
                  <a:lnTo>
                    <a:pt x="121" y="57"/>
                  </a:lnTo>
                  <a:lnTo>
                    <a:pt x="109" y="59"/>
                  </a:lnTo>
                  <a:lnTo>
                    <a:pt x="98" y="60"/>
                  </a:lnTo>
                  <a:lnTo>
                    <a:pt x="86" y="61"/>
                  </a:lnTo>
                  <a:lnTo>
                    <a:pt x="73" y="62"/>
                  </a:lnTo>
                  <a:lnTo>
                    <a:pt x="59" y="62"/>
                  </a:lnTo>
                  <a:lnTo>
                    <a:pt x="46" y="63"/>
                  </a:lnTo>
                  <a:lnTo>
                    <a:pt x="31" y="64"/>
                  </a:lnTo>
                  <a:lnTo>
                    <a:pt x="17" y="64"/>
                  </a:lnTo>
                  <a:lnTo>
                    <a:pt x="0" y="64"/>
                  </a:lnTo>
                  <a:lnTo>
                    <a:pt x="1" y="71"/>
                  </a:lnTo>
                  <a:lnTo>
                    <a:pt x="17" y="71"/>
                  </a:lnTo>
                  <a:lnTo>
                    <a:pt x="31" y="71"/>
                  </a:lnTo>
                  <a:lnTo>
                    <a:pt x="46" y="70"/>
                  </a:lnTo>
                  <a:lnTo>
                    <a:pt x="60" y="69"/>
                  </a:lnTo>
                  <a:lnTo>
                    <a:pt x="74" y="69"/>
                  </a:lnTo>
                  <a:lnTo>
                    <a:pt x="86" y="68"/>
                  </a:lnTo>
                  <a:lnTo>
                    <a:pt x="98" y="67"/>
                  </a:lnTo>
                  <a:lnTo>
                    <a:pt x="111" y="65"/>
                  </a:lnTo>
                  <a:lnTo>
                    <a:pt x="122" y="63"/>
                  </a:lnTo>
                  <a:lnTo>
                    <a:pt x="133" y="62"/>
                  </a:lnTo>
                  <a:lnTo>
                    <a:pt x="143" y="60"/>
                  </a:lnTo>
                  <a:lnTo>
                    <a:pt x="153" y="59"/>
                  </a:lnTo>
                  <a:lnTo>
                    <a:pt x="163" y="57"/>
                  </a:lnTo>
                  <a:lnTo>
                    <a:pt x="172" y="55"/>
                  </a:lnTo>
                  <a:lnTo>
                    <a:pt x="181" y="53"/>
                  </a:lnTo>
                  <a:lnTo>
                    <a:pt x="190" y="51"/>
                  </a:lnTo>
                  <a:lnTo>
                    <a:pt x="198" y="49"/>
                  </a:lnTo>
                  <a:lnTo>
                    <a:pt x="207" y="46"/>
                  </a:lnTo>
                  <a:lnTo>
                    <a:pt x="215" y="44"/>
                  </a:lnTo>
                  <a:lnTo>
                    <a:pt x="221" y="41"/>
                  </a:lnTo>
                  <a:lnTo>
                    <a:pt x="229" y="39"/>
                  </a:lnTo>
                  <a:lnTo>
                    <a:pt x="236" y="36"/>
                  </a:lnTo>
                  <a:lnTo>
                    <a:pt x="244" y="33"/>
                  </a:lnTo>
                  <a:lnTo>
                    <a:pt x="250" y="31"/>
                  </a:lnTo>
                  <a:lnTo>
                    <a:pt x="257" y="27"/>
                  </a:lnTo>
                  <a:lnTo>
                    <a:pt x="264" y="25"/>
                  </a:lnTo>
                  <a:lnTo>
                    <a:pt x="269" y="22"/>
                  </a:lnTo>
                  <a:lnTo>
                    <a:pt x="276" y="18"/>
                  </a:lnTo>
                  <a:lnTo>
                    <a:pt x="283" y="15"/>
                  </a:lnTo>
                  <a:lnTo>
                    <a:pt x="288" y="13"/>
                  </a:lnTo>
                  <a:lnTo>
                    <a:pt x="295" y="9"/>
                  </a:lnTo>
                  <a:lnTo>
                    <a:pt x="301" y="6"/>
                  </a:lnTo>
                  <a:lnTo>
                    <a:pt x="298" y="0"/>
                  </a:lnTo>
                </a:path>
              </a:pathLst>
            </a:custGeom>
            <a:solidFill>
              <a:srgbClr val="441E05"/>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3" name="Freeform 225"/>
            <p:cNvSpPr>
              <a:spLocks/>
            </p:cNvSpPr>
            <p:nvPr/>
          </p:nvSpPr>
          <p:spPr bwMode="auto">
            <a:xfrm>
              <a:off x="4786" y="2793"/>
              <a:ext cx="17" cy="17"/>
            </a:xfrm>
            <a:custGeom>
              <a:avLst/>
              <a:gdLst>
                <a:gd name="T0" fmla="*/ 9 w 17"/>
                <a:gd name="T1" fmla="*/ 16 h 17"/>
                <a:gd name="T2" fmla="*/ 12 w 17"/>
                <a:gd name="T3" fmla="*/ 16 h 17"/>
                <a:gd name="T4" fmla="*/ 12 w 17"/>
                <a:gd name="T5" fmla="*/ 13 h 17"/>
                <a:gd name="T6" fmla="*/ 16 w 17"/>
                <a:gd name="T7" fmla="*/ 13 h 17"/>
                <a:gd name="T8" fmla="*/ 16 w 17"/>
                <a:gd name="T9" fmla="*/ 11 h 17"/>
                <a:gd name="T10" fmla="*/ 16 w 17"/>
                <a:gd name="T11" fmla="*/ 9 h 17"/>
                <a:gd name="T12" fmla="*/ 16 w 17"/>
                <a:gd name="T13" fmla="*/ 6 h 17"/>
                <a:gd name="T14" fmla="*/ 12 w 17"/>
                <a:gd name="T15" fmla="*/ 2 h 17"/>
                <a:gd name="T16" fmla="*/ 9 w 17"/>
                <a:gd name="T17" fmla="*/ 2 h 17"/>
                <a:gd name="T18" fmla="*/ 9 w 17"/>
                <a:gd name="T19" fmla="*/ 0 h 17"/>
                <a:gd name="T20" fmla="*/ 6 w 17"/>
                <a:gd name="T21" fmla="*/ 0 h 17"/>
                <a:gd name="T22" fmla="*/ 0 w 17"/>
                <a:gd name="T23" fmla="*/ 0 h 17"/>
                <a:gd name="T24" fmla="*/ 0 w 17"/>
                <a:gd name="T25" fmla="*/ 2 h 17"/>
                <a:gd name="T26" fmla="*/ 9 w 17"/>
                <a:gd name="T2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7">
                  <a:moveTo>
                    <a:pt x="9" y="16"/>
                  </a:moveTo>
                  <a:lnTo>
                    <a:pt x="12" y="16"/>
                  </a:lnTo>
                  <a:lnTo>
                    <a:pt x="12" y="13"/>
                  </a:lnTo>
                  <a:lnTo>
                    <a:pt x="16" y="13"/>
                  </a:lnTo>
                  <a:lnTo>
                    <a:pt x="16" y="11"/>
                  </a:lnTo>
                  <a:lnTo>
                    <a:pt x="16" y="9"/>
                  </a:lnTo>
                  <a:lnTo>
                    <a:pt x="16" y="6"/>
                  </a:lnTo>
                  <a:lnTo>
                    <a:pt x="12" y="2"/>
                  </a:lnTo>
                  <a:lnTo>
                    <a:pt x="9" y="2"/>
                  </a:lnTo>
                  <a:lnTo>
                    <a:pt x="9" y="0"/>
                  </a:lnTo>
                  <a:lnTo>
                    <a:pt x="6" y="0"/>
                  </a:lnTo>
                  <a:lnTo>
                    <a:pt x="0" y="0"/>
                  </a:lnTo>
                  <a:lnTo>
                    <a:pt x="0" y="2"/>
                  </a:lnTo>
                  <a:lnTo>
                    <a:pt x="9" y="16"/>
                  </a:lnTo>
                </a:path>
              </a:pathLst>
            </a:custGeom>
            <a:solidFill>
              <a:srgbClr val="441E05"/>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4" name="Freeform 226"/>
            <p:cNvSpPr>
              <a:spLocks/>
            </p:cNvSpPr>
            <p:nvPr/>
          </p:nvSpPr>
          <p:spPr bwMode="auto">
            <a:xfrm>
              <a:off x="4183" y="2796"/>
              <a:ext cx="17" cy="17"/>
            </a:xfrm>
            <a:custGeom>
              <a:avLst/>
              <a:gdLst>
                <a:gd name="T0" fmla="*/ 16 w 17"/>
                <a:gd name="T1" fmla="*/ 0 h 17"/>
                <a:gd name="T2" fmla="*/ 12 w 17"/>
                <a:gd name="T3" fmla="*/ 0 h 17"/>
                <a:gd name="T4" fmla="*/ 9 w 17"/>
                <a:gd name="T5" fmla="*/ 0 h 17"/>
                <a:gd name="T6" fmla="*/ 6 w 17"/>
                <a:gd name="T7" fmla="*/ 0 h 17"/>
                <a:gd name="T8" fmla="*/ 3 w 17"/>
                <a:gd name="T9" fmla="*/ 0 h 17"/>
                <a:gd name="T10" fmla="*/ 3 w 17"/>
                <a:gd name="T11" fmla="*/ 3 h 17"/>
                <a:gd name="T12" fmla="*/ 0 w 17"/>
                <a:gd name="T13" fmla="*/ 3 h 17"/>
                <a:gd name="T14" fmla="*/ 0 w 17"/>
                <a:gd name="T15" fmla="*/ 6 h 17"/>
                <a:gd name="T16" fmla="*/ 0 w 17"/>
                <a:gd name="T17" fmla="*/ 9 h 17"/>
                <a:gd name="T18" fmla="*/ 0 w 17"/>
                <a:gd name="T19" fmla="*/ 12 h 17"/>
                <a:gd name="T20" fmla="*/ 3 w 17"/>
                <a:gd name="T21" fmla="*/ 16 h 17"/>
                <a:gd name="T22" fmla="*/ 16 w 17"/>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7">
                  <a:moveTo>
                    <a:pt x="16" y="0"/>
                  </a:moveTo>
                  <a:lnTo>
                    <a:pt x="12" y="0"/>
                  </a:lnTo>
                  <a:lnTo>
                    <a:pt x="9" y="0"/>
                  </a:lnTo>
                  <a:lnTo>
                    <a:pt x="6" y="0"/>
                  </a:lnTo>
                  <a:lnTo>
                    <a:pt x="3" y="0"/>
                  </a:lnTo>
                  <a:lnTo>
                    <a:pt x="3" y="3"/>
                  </a:lnTo>
                  <a:lnTo>
                    <a:pt x="0" y="3"/>
                  </a:lnTo>
                  <a:lnTo>
                    <a:pt x="0" y="6"/>
                  </a:lnTo>
                  <a:lnTo>
                    <a:pt x="0" y="9"/>
                  </a:lnTo>
                  <a:lnTo>
                    <a:pt x="0" y="12"/>
                  </a:lnTo>
                  <a:lnTo>
                    <a:pt x="3" y="16"/>
                  </a:lnTo>
                  <a:lnTo>
                    <a:pt x="16" y="0"/>
                  </a:lnTo>
                </a:path>
              </a:pathLst>
            </a:custGeom>
            <a:solidFill>
              <a:srgbClr val="4C260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5" name="Freeform 227"/>
            <p:cNvSpPr>
              <a:spLocks/>
            </p:cNvSpPr>
            <p:nvPr/>
          </p:nvSpPr>
          <p:spPr bwMode="auto">
            <a:xfrm>
              <a:off x="4184" y="2796"/>
              <a:ext cx="305" cy="73"/>
            </a:xfrm>
            <a:custGeom>
              <a:avLst/>
              <a:gdLst>
                <a:gd name="T0" fmla="*/ 289 w 305"/>
                <a:gd name="T1" fmla="*/ 66 h 73"/>
                <a:gd name="T2" fmla="*/ 260 w 305"/>
                <a:gd name="T3" fmla="*/ 65 h 73"/>
                <a:gd name="T4" fmla="*/ 232 w 305"/>
                <a:gd name="T5" fmla="*/ 63 h 73"/>
                <a:gd name="T6" fmla="*/ 205 w 305"/>
                <a:gd name="T7" fmla="*/ 60 h 73"/>
                <a:gd name="T8" fmla="*/ 180 w 305"/>
                <a:gd name="T9" fmla="*/ 57 h 73"/>
                <a:gd name="T10" fmla="*/ 155 w 305"/>
                <a:gd name="T11" fmla="*/ 52 h 73"/>
                <a:gd name="T12" fmla="*/ 133 w 305"/>
                <a:gd name="T13" fmla="*/ 48 h 73"/>
                <a:gd name="T14" fmla="*/ 112 w 305"/>
                <a:gd name="T15" fmla="*/ 42 h 73"/>
                <a:gd name="T16" fmla="*/ 93 w 305"/>
                <a:gd name="T17" fmla="*/ 37 h 73"/>
                <a:gd name="T18" fmla="*/ 75 w 305"/>
                <a:gd name="T19" fmla="*/ 31 h 73"/>
                <a:gd name="T20" fmla="*/ 58 w 305"/>
                <a:gd name="T21" fmla="*/ 25 h 73"/>
                <a:gd name="T22" fmla="*/ 43 w 305"/>
                <a:gd name="T23" fmla="*/ 20 h 73"/>
                <a:gd name="T24" fmla="*/ 31 w 305"/>
                <a:gd name="T25" fmla="*/ 15 h 73"/>
                <a:gd name="T26" fmla="*/ 21 w 305"/>
                <a:gd name="T27" fmla="*/ 10 h 73"/>
                <a:gd name="T28" fmla="*/ 12 w 305"/>
                <a:gd name="T29" fmla="*/ 5 h 73"/>
                <a:gd name="T30" fmla="*/ 6 w 305"/>
                <a:gd name="T31" fmla="*/ 2 h 73"/>
                <a:gd name="T32" fmla="*/ 0 w 305"/>
                <a:gd name="T33" fmla="*/ 5 h 73"/>
                <a:gd name="T34" fmla="*/ 5 w 305"/>
                <a:gd name="T35" fmla="*/ 9 h 73"/>
                <a:gd name="T36" fmla="*/ 13 w 305"/>
                <a:gd name="T37" fmla="*/ 13 h 73"/>
                <a:gd name="T38" fmla="*/ 23 w 305"/>
                <a:gd name="T39" fmla="*/ 19 h 73"/>
                <a:gd name="T40" fmla="*/ 34 w 305"/>
                <a:gd name="T41" fmla="*/ 23 h 73"/>
                <a:gd name="T42" fmla="*/ 48 w 305"/>
                <a:gd name="T43" fmla="*/ 29 h 73"/>
                <a:gd name="T44" fmla="*/ 63 w 305"/>
                <a:gd name="T45" fmla="*/ 35 h 73"/>
                <a:gd name="T46" fmla="*/ 81 w 305"/>
                <a:gd name="T47" fmla="*/ 41 h 73"/>
                <a:gd name="T48" fmla="*/ 100 w 305"/>
                <a:gd name="T49" fmla="*/ 47 h 73"/>
                <a:gd name="T50" fmla="*/ 120 w 305"/>
                <a:gd name="T51" fmla="*/ 52 h 73"/>
                <a:gd name="T52" fmla="*/ 143 w 305"/>
                <a:gd name="T53" fmla="*/ 57 h 73"/>
                <a:gd name="T54" fmla="*/ 166 w 305"/>
                <a:gd name="T55" fmla="*/ 61 h 73"/>
                <a:gd name="T56" fmla="*/ 191 w 305"/>
                <a:gd name="T57" fmla="*/ 66 h 73"/>
                <a:gd name="T58" fmla="*/ 218 w 305"/>
                <a:gd name="T59" fmla="*/ 68 h 73"/>
                <a:gd name="T60" fmla="*/ 246 w 305"/>
                <a:gd name="T61" fmla="*/ 70 h 73"/>
                <a:gd name="T62" fmla="*/ 275 w 305"/>
                <a:gd name="T63" fmla="*/ 72 h 73"/>
                <a:gd name="T64" fmla="*/ 304 w 305"/>
                <a:gd name="T65"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5" h="73">
                  <a:moveTo>
                    <a:pt x="304" y="66"/>
                  </a:moveTo>
                  <a:lnTo>
                    <a:pt x="289" y="66"/>
                  </a:lnTo>
                  <a:lnTo>
                    <a:pt x="275" y="66"/>
                  </a:lnTo>
                  <a:lnTo>
                    <a:pt x="260" y="65"/>
                  </a:lnTo>
                  <a:lnTo>
                    <a:pt x="246" y="65"/>
                  </a:lnTo>
                  <a:lnTo>
                    <a:pt x="232" y="63"/>
                  </a:lnTo>
                  <a:lnTo>
                    <a:pt x="219" y="61"/>
                  </a:lnTo>
                  <a:lnTo>
                    <a:pt x="205" y="60"/>
                  </a:lnTo>
                  <a:lnTo>
                    <a:pt x="192" y="59"/>
                  </a:lnTo>
                  <a:lnTo>
                    <a:pt x="180" y="57"/>
                  </a:lnTo>
                  <a:lnTo>
                    <a:pt x="167" y="55"/>
                  </a:lnTo>
                  <a:lnTo>
                    <a:pt x="155" y="52"/>
                  </a:lnTo>
                  <a:lnTo>
                    <a:pt x="144" y="50"/>
                  </a:lnTo>
                  <a:lnTo>
                    <a:pt x="133" y="48"/>
                  </a:lnTo>
                  <a:lnTo>
                    <a:pt x="122" y="46"/>
                  </a:lnTo>
                  <a:lnTo>
                    <a:pt x="112" y="42"/>
                  </a:lnTo>
                  <a:lnTo>
                    <a:pt x="101" y="40"/>
                  </a:lnTo>
                  <a:lnTo>
                    <a:pt x="93" y="37"/>
                  </a:lnTo>
                  <a:lnTo>
                    <a:pt x="82" y="34"/>
                  </a:lnTo>
                  <a:lnTo>
                    <a:pt x="75" y="31"/>
                  </a:lnTo>
                  <a:lnTo>
                    <a:pt x="66" y="29"/>
                  </a:lnTo>
                  <a:lnTo>
                    <a:pt x="58" y="25"/>
                  </a:lnTo>
                  <a:lnTo>
                    <a:pt x="50" y="23"/>
                  </a:lnTo>
                  <a:lnTo>
                    <a:pt x="43" y="20"/>
                  </a:lnTo>
                  <a:lnTo>
                    <a:pt x="37" y="18"/>
                  </a:lnTo>
                  <a:lnTo>
                    <a:pt x="31" y="15"/>
                  </a:lnTo>
                  <a:lnTo>
                    <a:pt x="25" y="12"/>
                  </a:lnTo>
                  <a:lnTo>
                    <a:pt x="21" y="10"/>
                  </a:lnTo>
                  <a:lnTo>
                    <a:pt x="16" y="7"/>
                  </a:lnTo>
                  <a:lnTo>
                    <a:pt x="12" y="5"/>
                  </a:lnTo>
                  <a:lnTo>
                    <a:pt x="9" y="3"/>
                  </a:lnTo>
                  <a:lnTo>
                    <a:pt x="6" y="2"/>
                  </a:lnTo>
                  <a:lnTo>
                    <a:pt x="4" y="0"/>
                  </a:lnTo>
                  <a:lnTo>
                    <a:pt x="0" y="5"/>
                  </a:lnTo>
                  <a:lnTo>
                    <a:pt x="2" y="7"/>
                  </a:lnTo>
                  <a:lnTo>
                    <a:pt x="5" y="9"/>
                  </a:lnTo>
                  <a:lnTo>
                    <a:pt x="9" y="11"/>
                  </a:lnTo>
                  <a:lnTo>
                    <a:pt x="13" y="13"/>
                  </a:lnTo>
                  <a:lnTo>
                    <a:pt x="18" y="15"/>
                  </a:lnTo>
                  <a:lnTo>
                    <a:pt x="23" y="19"/>
                  </a:lnTo>
                  <a:lnTo>
                    <a:pt x="29" y="21"/>
                  </a:lnTo>
                  <a:lnTo>
                    <a:pt x="34" y="23"/>
                  </a:lnTo>
                  <a:lnTo>
                    <a:pt x="41" y="27"/>
                  </a:lnTo>
                  <a:lnTo>
                    <a:pt x="48" y="29"/>
                  </a:lnTo>
                  <a:lnTo>
                    <a:pt x="56" y="32"/>
                  </a:lnTo>
                  <a:lnTo>
                    <a:pt x="63" y="35"/>
                  </a:lnTo>
                  <a:lnTo>
                    <a:pt x="72" y="38"/>
                  </a:lnTo>
                  <a:lnTo>
                    <a:pt x="81" y="41"/>
                  </a:lnTo>
                  <a:lnTo>
                    <a:pt x="90" y="43"/>
                  </a:lnTo>
                  <a:lnTo>
                    <a:pt x="100" y="47"/>
                  </a:lnTo>
                  <a:lnTo>
                    <a:pt x="110" y="49"/>
                  </a:lnTo>
                  <a:lnTo>
                    <a:pt x="120" y="52"/>
                  </a:lnTo>
                  <a:lnTo>
                    <a:pt x="132" y="55"/>
                  </a:lnTo>
                  <a:lnTo>
                    <a:pt x="143" y="57"/>
                  </a:lnTo>
                  <a:lnTo>
                    <a:pt x="154" y="59"/>
                  </a:lnTo>
                  <a:lnTo>
                    <a:pt x="166" y="61"/>
                  </a:lnTo>
                  <a:lnTo>
                    <a:pt x="179" y="63"/>
                  </a:lnTo>
                  <a:lnTo>
                    <a:pt x="191" y="66"/>
                  </a:lnTo>
                  <a:lnTo>
                    <a:pt x="204" y="67"/>
                  </a:lnTo>
                  <a:lnTo>
                    <a:pt x="218" y="68"/>
                  </a:lnTo>
                  <a:lnTo>
                    <a:pt x="231" y="70"/>
                  </a:lnTo>
                  <a:lnTo>
                    <a:pt x="246" y="70"/>
                  </a:lnTo>
                  <a:lnTo>
                    <a:pt x="260" y="71"/>
                  </a:lnTo>
                  <a:lnTo>
                    <a:pt x="275" y="72"/>
                  </a:lnTo>
                  <a:lnTo>
                    <a:pt x="289" y="72"/>
                  </a:lnTo>
                  <a:lnTo>
                    <a:pt x="304" y="72"/>
                  </a:lnTo>
                  <a:lnTo>
                    <a:pt x="304" y="66"/>
                  </a:lnTo>
                </a:path>
              </a:pathLst>
            </a:custGeom>
            <a:solidFill>
              <a:srgbClr val="4C260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6" name="Freeform 228"/>
            <p:cNvSpPr>
              <a:spLocks/>
            </p:cNvSpPr>
            <p:nvPr/>
          </p:nvSpPr>
          <p:spPr bwMode="auto">
            <a:xfrm>
              <a:off x="4488" y="2796"/>
              <a:ext cx="303" cy="73"/>
            </a:xfrm>
            <a:custGeom>
              <a:avLst/>
              <a:gdLst>
                <a:gd name="T0" fmla="*/ 293 w 303"/>
                <a:gd name="T1" fmla="*/ 3 h 73"/>
                <a:gd name="T2" fmla="*/ 281 w 303"/>
                <a:gd name="T3" fmla="*/ 10 h 73"/>
                <a:gd name="T4" fmla="*/ 268 w 303"/>
                <a:gd name="T5" fmla="*/ 15 h 73"/>
                <a:gd name="T6" fmla="*/ 255 w 303"/>
                <a:gd name="T7" fmla="*/ 21 h 73"/>
                <a:gd name="T8" fmla="*/ 241 w 303"/>
                <a:gd name="T9" fmla="*/ 27 h 73"/>
                <a:gd name="T10" fmla="*/ 228 w 303"/>
                <a:gd name="T11" fmla="*/ 32 h 73"/>
                <a:gd name="T12" fmla="*/ 213 w 303"/>
                <a:gd name="T13" fmla="*/ 38 h 73"/>
                <a:gd name="T14" fmla="*/ 197 w 303"/>
                <a:gd name="T15" fmla="*/ 42 h 73"/>
                <a:gd name="T16" fmla="*/ 180 w 303"/>
                <a:gd name="T17" fmla="*/ 47 h 73"/>
                <a:gd name="T18" fmla="*/ 162 w 303"/>
                <a:gd name="T19" fmla="*/ 51 h 73"/>
                <a:gd name="T20" fmla="*/ 142 w 303"/>
                <a:gd name="T21" fmla="*/ 55 h 73"/>
                <a:gd name="T22" fmla="*/ 121 w 303"/>
                <a:gd name="T23" fmla="*/ 58 h 73"/>
                <a:gd name="T24" fmla="*/ 97 w 303"/>
                <a:gd name="T25" fmla="*/ 60 h 73"/>
                <a:gd name="T26" fmla="*/ 73 w 303"/>
                <a:gd name="T27" fmla="*/ 62 h 73"/>
                <a:gd name="T28" fmla="*/ 46 w 303"/>
                <a:gd name="T29" fmla="*/ 63 h 73"/>
                <a:gd name="T30" fmla="*/ 16 w 303"/>
                <a:gd name="T31" fmla="*/ 65 h 73"/>
                <a:gd name="T32" fmla="*/ 0 w 303"/>
                <a:gd name="T33" fmla="*/ 72 h 73"/>
                <a:gd name="T34" fmla="*/ 31 w 303"/>
                <a:gd name="T35" fmla="*/ 71 h 73"/>
                <a:gd name="T36" fmla="*/ 59 w 303"/>
                <a:gd name="T37" fmla="*/ 70 h 73"/>
                <a:gd name="T38" fmla="*/ 86 w 303"/>
                <a:gd name="T39" fmla="*/ 68 h 73"/>
                <a:gd name="T40" fmla="*/ 111 w 303"/>
                <a:gd name="T41" fmla="*/ 66 h 73"/>
                <a:gd name="T42" fmla="*/ 133 w 303"/>
                <a:gd name="T43" fmla="*/ 62 h 73"/>
                <a:gd name="T44" fmla="*/ 153 w 303"/>
                <a:gd name="T45" fmla="*/ 59 h 73"/>
                <a:gd name="T46" fmla="*/ 173 w 303"/>
                <a:gd name="T47" fmla="*/ 56 h 73"/>
                <a:gd name="T48" fmla="*/ 190 w 303"/>
                <a:gd name="T49" fmla="*/ 51 h 73"/>
                <a:gd name="T50" fmla="*/ 207 w 303"/>
                <a:gd name="T51" fmla="*/ 47 h 73"/>
                <a:gd name="T52" fmla="*/ 222 w 303"/>
                <a:gd name="T53" fmla="*/ 41 h 73"/>
                <a:gd name="T54" fmla="*/ 237 w 303"/>
                <a:gd name="T55" fmla="*/ 35 h 73"/>
                <a:gd name="T56" fmla="*/ 251 w 303"/>
                <a:gd name="T57" fmla="*/ 30 h 73"/>
                <a:gd name="T58" fmla="*/ 265 w 303"/>
                <a:gd name="T59" fmla="*/ 24 h 73"/>
                <a:gd name="T60" fmla="*/ 277 w 303"/>
                <a:gd name="T61" fmla="*/ 19 h 73"/>
                <a:gd name="T62" fmla="*/ 289 w 303"/>
                <a:gd name="T63" fmla="*/ 12 h 73"/>
                <a:gd name="T64" fmla="*/ 302 w 303"/>
                <a:gd name="T65" fmla="*/ 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3" h="73">
                  <a:moveTo>
                    <a:pt x="300" y="0"/>
                  </a:moveTo>
                  <a:lnTo>
                    <a:pt x="293" y="3"/>
                  </a:lnTo>
                  <a:lnTo>
                    <a:pt x="286" y="6"/>
                  </a:lnTo>
                  <a:lnTo>
                    <a:pt x="281" y="10"/>
                  </a:lnTo>
                  <a:lnTo>
                    <a:pt x="274" y="12"/>
                  </a:lnTo>
                  <a:lnTo>
                    <a:pt x="268" y="15"/>
                  </a:lnTo>
                  <a:lnTo>
                    <a:pt x="262" y="19"/>
                  </a:lnTo>
                  <a:lnTo>
                    <a:pt x="255" y="21"/>
                  </a:lnTo>
                  <a:lnTo>
                    <a:pt x="248" y="24"/>
                  </a:lnTo>
                  <a:lnTo>
                    <a:pt x="241" y="27"/>
                  </a:lnTo>
                  <a:lnTo>
                    <a:pt x="235" y="30"/>
                  </a:lnTo>
                  <a:lnTo>
                    <a:pt x="228" y="32"/>
                  </a:lnTo>
                  <a:lnTo>
                    <a:pt x="220" y="35"/>
                  </a:lnTo>
                  <a:lnTo>
                    <a:pt x="213" y="38"/>
                  </a:lnTo>
                  <a:lnTo>
                    <a:pt x="206" y="40"/>
                  </a:lnTo>
                  <a:lnTo>
                    <a:pt x="197" y="42"/>
                  </a:lnTo>
                  <a:lnTo>
                    <a:pt x="189" y="44"/>
                  </a:lnTo>
                  <a:lnTo>
                    <a:pt x="180" y="47"/>
                  </a:lnTo>
                  <a:lnTo>
                    <a:pt x="171" y="49"/>
                  </a:lnTo>
                  <a:lnTo>
                    <a:pt x="162" y="51"/>
                  </a:lnTo>
                  <a:lnTo>
                    <a:pt x="152" y="52"/>
                  </a:lnTo>
                  <a:lnTo>
                    <a:pt x="142" y="55"/>
                  </a:lnTo>
                  <a:lnTo>
                    <a:pt x="132" y="56"/>
                  </a:lnTo>
                  <a:lnTo>
                    <a:pt x="121" y="58"/>
                  </a:lnTo>
                  <a:lnTo>
                    <a:pt x="109" y="59"/>
                  </a:lnTo>
                  <a:lnTo>
                    <a:pt x="97" y="60"/>
                  </a:lnTo>
                  <a:lnTo>
                    <a:pt x="85" y="61"/>
                  </a:lnTo>
                  <a:lnTo>
                    <a:pt x="73" y="62"/>
                  </a:lnTo>
                  <a:lnTo>
                    <a:pt x="59" y="63"/>
                  </a:lnTo>
                  <a:lnTo>
                    <a:pt x="46" y="63"/>
                  </a:lnTo>
                  <a:lnTo>
                    <a:pt x="31" y="65"/>
                  </a:lnTo>
                  <a:lnTo>
                    <a:pt x="16" y="65"/>
                  </a:lnTo>
                  <a:lnTo>
                    <a:pt x="0" y="66"/>
                  </a:lnTo>
                  <a:lnTo>
                    <a:pt x="0" y="72"/>
                  </a:lnTo>
                  <a:lnTo>
                    <a:pt x="16" y="71"/>
                  </a:lnTo>
                  <a:lnTo>
                    <a:pt x="31" y="71"/>
                  </a:lnTo>
                  <a:lnTo>
                    <a:pt x="46" y="70"/>
                  </a:lnTo>
                  <a:lnTo>
                    <a:pt x="59" y="70"/>
                  </a:lnTo>
                  <a:lnTo>
                    <a:pt x="73" y="69"/>
                  </a:lnTo>
                  <a:lnTo>
                    <a:pt x="86" y="68"/>
                  </a:lnTo>
                  <a:lnTo>
                    <a:pt x="98" y="67"/>
                  </a:lnTo>
                  <a:lnTo>
                    <a:pt x="111" y="66"/>
                  </a:lnTo>
                  <a:lnTo>
                    <a:pt x="122" y="65"/>
                  </a:lnTo>
                  <a:lnTo>
                    <a:pt x="133" y="62"/>
                  </a:lnTo>
                  <a:lnTo>
                    <a:pt x="143" y="61"/>
                  </a:lnTo>
                  <a:lnTo>
                    <a:pt x="153" y="59"/>
                  </a:lnTo>
                  <a:lnTo>
                    <a:pt x="163" y="57"/>
                  </a:lnTo>
                  <a:lnTo>
                    <a:pt x="173" y="56"/>
                  </a:lnTo>
                  <a:lnTo>
                    <a:pt x="182" y="53"/>
                  </a:lnTo>
                  <a:lnTo>
                    <a:pt x="190" y="51"/>
                  </a:lnTo>
                  <a:lnTo>
                    <a:pt x="199" y="49"/>
                  </a:lnTo>
                  <a:lnTo>
                    <a:pt x="207" y="47"/>
                  </a:lnTo>
                  <a:lnTo>
                    <a:pt x="215" y="43"/>
                  </a:lnTo>
                  <a:lnTo>
                    <a:pt x="222" y="41"/>
                  </a:lnTo>
                  <a:lnTo>
                    <a:pt x="230" y="39"/>
                  </a:lnTo>
                  <a:lnTo>
                    <a:pt x="237" y="35"/>
                  </a:lnTo>
                  <a:lnTo>
                    <a:pt x="245" y="33"/>
                  </a:lnTo>
                  <a:lnTo>
                    <a:pt x="251" y="30"/>
                  </a:lnTo>
                  <a:lnTo>
                    <a:pt x="258" y="28"/>
                  </a:lnTo>
                  <a:lnTo>
                    <a:pt x="265" y="24"/>
                  </a:lnTo>
                  <a:lnTo>
                    <a:pt x="270" y="21"/>
                  </a:lnTo>
                  <a:lnTo>
                    <a:pt x="277" y="19"/>
                  </a:lnTo>
                  <a:lnTo>
                    <a:pt x="284" y="15"/>
                  </a:lnTo>
                  <a:lnTo>
                    <a:pt x="289" y="12"/>
                  </a:lnTo>
                  <a:lnTo>
                    <a:pt x="296" y="9"/>
                  </a:lnTo>
                  <a:lnTo>
                    <a:pt x="302" y="5"/>
                  </a:lnTo>
                  <a:lnTo>
                    <a:pt x="300" y="0"/>
                  </a:lnTo>
                </a:path>
              </a:pathLst>
            </a:custGeom>
            <a:solidFill>
              <a:srgbClr val="4C260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7" name="Freeform 229"/>
            <p:cNvSpPr>
              <a:spLocks/>
            </p:cNvSpPr>
            <p:nvPr/>
          </p:nvSpPr>
          <p:spPr bwMode="auto">
            <a:xfrm>
              <a:off x="4788" y="2796"/>
              <a:ext cx="17" cy="17"/>
            </a:xfrm>
            <a:custGeom>
              <a:avLst/>
              <a:gdLst>
                <a:gd name="T0" fmla="*/ 8 w 17"/>
                <a:gd name="T1" fmla="*/ 16 h 17"/>
                <a:gd name="T2" fmla="*/ 12 w 17"/>
                <a:gd name="T3" fmla="*/ 16 h 17"/>
                <a:gd name="T4" fmla="*/ 12 w 17"/>
                <a:gd name="T5" fmla="*/ 12 h 17"/>
                <a:gd name="T6" fmla="*/ 16 w 17"/>
                <a:gd name="T7" fmla="*/ 12 h 17"/>
                <a:gd name="T8" fmla="*/ 16 w 17"/>
                <a:gd name="T9" fmla="*/ 9 h 17"/>
                <a:gd name="T10" fmla="*/ 16 w 17"/>
                <a:gd name="T11" fmla="*/ 6 h 17"/>
                <a:gd name="T12" fmla="*/ 16 w 17"/>
                <a:gd name="T13" fmla="*/ 3 h 17"/>
                <a:gd name="T14" fmla="*/ 12 w 17"/>
                <a:gd name="T15" fmla="*/ 3 h 17"/>
                <a:gd name="T16" fmla="*/ 12 w 17"/>
                <a:gd name="T17" fmla="*/ 0 h 17"/>
                <a:gd name="T18" fmla="*/ 8 w 17"/>
                <a:gd name="T19" fmla="*/ 0 h 17"/>
                <a:gd name="T20" fmla="*/ 4 w 17"/>
                <a:gd name="T21" fmla="*/ 0 h 17"/>
                <a:gd name="T22" fmla="*/ 0 w 17"/>
                <a:gd name="T23" fmla="*/ 0 h 17"/>
                <a:gd name="T24" fmla="*/ 8 w 17"/>
                <a:gd name="T25"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8" y="16"/>
                  </a:moveTo>
                  <a:lnTo>
                    <a:pt x="12" y="16"/>
                  </a:lnTo>
                  <a:lnTo>
                    <a:pt x="12" y="12"/>
                  </a:lnTo>
                  <a:lnTo>
                    <a:pt x="16" y="12"/>
                  </a:lnTo>
                  <a:lnTo>
                    <a:pt x="16" y="9"/>
                  </a:lnTo>
                  <a:lnTo>
                    <a:pt x="16" y="6"/>
                  </a:lnTo>
                  <a:lnTo>
                    <a:pt x="16" y="3"/>
                  </a:lnTo>
                  <a:lnTo>
                    <a:pt x="12" y="3"/>
                  </a:lnTo>
                  <a:lnTo>
                    <a:pt x="12" y="0"/>
                  </a:lnTo>
                  <a:lnTo>
                    <a:pt x="8" y="0"/>
                  </a:lnTo>
                  <a:lnTo>
                    <a:pt x="4" y="0"/>
                  </a:lnTo>
                  <a:lnTo>
                    <a:pt x="0" y="0"/>
                  </a:lnTo>
                  <a:lnTo>
                    <a:pt x="8" y="16"/>
                  </a:lnTo>
                </a:path>
              </a:pathLst>
            </a:custGeom>
            <a:solidFill>
              <a:srgbClr val="4C260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8" name="Freeform 230"/>
            <p:cNvSpPr>
              <a:spLocks/>
            </p:cNvSpPr>
            <p:nvPr/>
          </p:nvSpPr>
          <p:spPr bwMode="auto">
            <a:xfrm>
              <a:off x="4181" y="2798"/>
              <a:ext cx="17" cy="17"/>
            </a:xfrm>
            <a:custGeom>
              <a:avLst/>
              <a:gdLst>
                <a:gd name="T0" fmla="*/ 16 w 17"/>
                <a:gd name="T1" fmla="*/ 0 h 17"/>
                <a:gd name="T2" fmla="*/ 13 w 17"/>
                <a:gd name="T3" fmla="*/ 0 h 17"/>
                <a:gd name="T4" fmla="*/ 10 w 17"/>
                <a:gd name="T5" fmla="*/ 0 h 17"/>
                <a:gd name="T6" fmla="*/ 8 w 17"/>
                <a:gd name="T7" fmla="*/ 0 h 17"/>
                <a:gd name="T8" fmla="*/ 5 w 17"/>
                <a:gd name="T9" fmla="*/ 0 h 17"/>
                <a:gd name="T10" fmla="*/ 5 w 17"/>
                <a:gd name="T11" fmla="*/ 3 h 17"/>
                <a:gd name="T12" fmla="*/ 0 w 17"/>
                <a:gd name="T13" fmla="*/ 3 h 17"/>
                <a:gd name="T14" fmla="*/ 0 w 17"/>
                <a:gd name="T15" fmla="*/ 6 h 17"/>
                <a:gd name="T16" fmla="*/ 0 w 17"/>
                <a:gd name="T17" fmla="*/ 9 h 17"/>
                <a:gd name="T18" fmla="*/ 0 w 17"/>
                <a:gd name="T19" fmla="*/ 12 h 17"/>
                <a:gd name="T20" fmla="*/ 5 w 17"/>
                <a:gd name="T21" fmla="*/ 16 h 17"/>
                <a:gd name="T22" fmla="*/ 16 w 17"/>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7">
                  <a:moveTo>
                    <a:pt x="16" y="0"/>
                  </a:moveTo>
                  <a:lnTo>
                    <a:pt x="13" y="0"/>
                  </a:lnTo>
                  <a:lnTo>
                    <a:pt x="10" y="0"/>
                  </a:lnTo>
                  <a:lnTo>
                    <a:pt x="8" y="0"/>
                  </a:lnTo>
                  <a:lnTo>
                    <a:pt x="5" y="0"/>
                  </a:lnTo>
                  <a:lnTo>
                    <a:pt x="5" y="3"/>
                  </a:lnTo>
                  <a:lnTo>
                    <a:pt x="0" y="3"/>
                  </a:lnTo>
                  <a:lnTo>
                    <a:pt x="0" y="6"/>
                  </a:lnTo>
                  <a:lnTo>
                    <a:pt x="0" y="9"/>
                  </a:lnTo>
                  <a:lnTo>
                    <a:pt x="0" y="12"/>
                  </a:lnTo>
                  <a:lnTo>
                    <a:pt x="5" y="16"/>
                  </a:lnTo>
                  <a:lnTo>
                    <a:pt x="16" y="0"/>
                  </a:lnTo>
                </a:path>
              </a:pathLst>
            </a:custGeom>
            <a:solidFill>
              <a:srgbClr val="542E15"/>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29" name="Freeform 231"/>
            <p:cNvSpPr>
              <a:spLocks/>
            </p:cNvSpPr>
            <p:nvPr/>
          </p:nvSpPr>
          <p:spPr bwMode="auto">
            <a:xfrm>
              <a:off x="4183" y="2798"/>
              <a:ext cx="306" cy="74"/>
            </a:xfrm>
            <a:custGeom>
              <a:avLst/>
              <a:gdLst>
                <a:gd name="T0" fmla="*/ 289 w 306"/>
                <a:gd name="T1" fmla="*/ 66 h 74"/>
                <a:gd name="T2" fmla="*/ 260 w 306"/>
                <a:gd name="T3" fmla="*/ 66 h 74"/>
                <a:gd name="T4" fmla="*/ 232 w 306"/>
                <a:gd name="T5" fmla="*/ 64 h 74"/>
                <a:gd name="T6" fmla="*/ 205 w 306"/>
                <a:gd name="T7" fmla="*/ 61 h 74"/>
                <a:gd name="T8" fmla="*/ 180 w 306"/>
                <a:gd name="T9" fmla="*/ 57 h 74"/>
                <a:gd name="T10" fmla="*/ 155 w 306"/>
                <a:gd name="T11" fmla="*/ 54 h 74"/>
                <a:gd name="T12" fmla="*/ 132 w 306"/>
                <a:gd name="T13" fmla="*/ 48 h 74"/>
                <a:gd name="T14" fmla="*/ 110 w 306"/>
                <a:gd name="T15" fmla="*/ 44 h 74"/>
                <a:gd name="T16" fmla="*/ 91 w 306"/>
                <a:gd name="T17" fmla="*/ 38 h 74"/>
                <a:gd name="T18" fmla="*/ 73 w 306"/>
                <a:gd name="T19" fmla="*/ 31 h 74"/>
                <a:gd name="T20" fmla="*/ 57 w 306"/>
                <a:gd name="T21" fmla="*/ 26 h 74"/>
                <a:gd name="T22" fmla="*/ 42 w 306"/>
                <a:gd name="T23" fmla="*/ 20 h 74"/>
                <a:gd name="T24" fmla="*/ 30 w 306"/>
                <a:gd name="T25" fmla="*/ 16 h 74"/>
                <a:gd name="T26" fmla="*/ 20 w 306"/>
                <a:gd name="T27" fmla="*/ 10 h 74"/>
                <a:gd name="T28" fmla="*/ 12 w 306"/>
                <a:gd name="T29" fmla="*/ 5 h 74"/>
                <a:gd name="T30" fmla="*/ 6 w 306"/>
                <a:gd name="T31" fmla="*/ 2 h 74"/>
                <a:gd name="T32" fmla="*/ 0 w 306"/>
                <a:gd name="T33" fmla="*/ 5 h 74"/>
                <a:gd name="T34" fmla="*/ 5 w 306"/>
                <a:gd name="T35" fmla="*/ 9 h 74"/>
                <a:gd name="T36" fmla="*/ 12 w 306"/>
                <a:gd name="T37" fmla="*/ 13 h 74"/>
                <a:gd name="T38" fmla="*/ 22 w 306"/>
                <a:gd name="T39" fmla="*/ 19 h 74"/>
                <a:gd name="T40" fmla="*/ 33 w 306"/>
                <a:gd name="T41" fmla="*/ 23 h 74"/>
                <a:gd name="T42" fmla="*/ 47 w 306"/>
                <a:gd name="T43" fmla="*/ 29 h 74"/>
                <a:gd name="T44" fmla="*/ 62 w 306"/>
                <a:gd name="T45" fmla="*/ 36 h 74"/>
                <a:gd name="T46" fmla="*/ 80 w 306"/>
                <a:gd name="T47" fmla="*/ 41 h 74"/>
                <a:gd name="T48" fmla="*/ 99 w 306"/>
                <a:gd name="T49" fmla="*/ 47 h 74"/>
                <a:gd name="T50" fmla="*/ 119 w 306"/>
                <a:gd name="T51" fmla="*/ 53 h 74"/>
                <a:gd name="T52" fmla="*/ 142 w 306"/>
                <a:gd name="T53" fmla="*/ 57 h 74"/>
                <a:gd name="T54" fmla="*/ 166 w 306"/>
                <a:gd name="T55" fmla="*/ 63 h 74"/>
                <a:gd name="T56" fmla="*/ 191 w 306"/>
                <a:gd name="T57" fmla="*/ 66 h 74"/>
                <a:gd name="T58" fmla="*/ 218 w 306"/>
                <a:gd name="T59" fmla="*/ 69 h 74"/>
                <a:gd name="T60" fmla="*/ 246 w 306"/>
                <a:gd name="T61" fmla="*/ 72 h 74"/>
                <a:gd name="T62" fmla="*/ 275 w 306"/>
                <a:gd name="T63" fmla="*/ 73 h 74"/>
                <a:gd name="T64" fmla="*/ 305 w 306"/>
                <a:gd name="T65" fmla="*/ 7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6" h="74">
                  <a:moveTo>
                    <a:pt x="305" y="66"/>
                  </a:moveTo>
                  <a:lnTo>
                    <a:pt x="289" y="66"/>
                  </a:lnTo>
                  <a:lnTo>
                    <a:pt x="275" y="66"/>
                  </a:lnTo>
                  <a:lnTo>
                    <a:pt x="260" y="66"/>
                  </a:lnTo>
                  <a:lnTo>
                    <a:pt x="246" y="65"/>
                  </a:lnTo>
                  <a:lnTo>
                    <a:pt x="232" y="64"/>
                  </a:lnTo>
                  <a:lnTo>
                    <a:pt x="219" y="63"/>
                  </a:lnTo>
                  <a:lnTo>
                    <a:pt x="205" y="61"/>
                  </a:lnTo>
                  <a:lnTo>
                    <a:pt x="192" y="59"/>
                  </a:lnTo>
                  <a:lnTo>
                    <a:pt x="180" y="57"/>
                  </a:lnTo>
                  <a:lnTo>
                    <a:pt x="167" y="56"/>
                  </a:lnTo>
                  <a:lnTo>
                    <a:pt x="155" y="54"/>
                  </a:lnTo>
                  <a:lnTo>
                    <a:pt x="144" y="51"/>
                  </a:lnTo>
                  <a:lnTo>
                    <a:pt x="132" y="48"/>
                  </a:lnTo>
                  <a:lnTo>
                    <a:pt x="121" y="46"/>
                  </a:lnTo>
                  <a:lnTo>
                    <a:pt x="110" y="44"/>
                  </a:lnTo>
                  <a:lnTo>
                    <a:pt x="100" y="40"/>
                  </a:lnTo>
                  <a:lnTo>
                    <a:pt x="91" y="38"/>
                  </a:lnTo>
                  <a:lnTo>
                    <a:pt x="81" y="35"/>
                  </a:lnTo>
                  <a:lnTo>
                    <a:pt x="73" y="31"/>
                  </a:lnTo>
                  <a:lnTo>
                    <a:pt x="64" y="29"/>
                  </a:lnTo>
                  <a:lnTo>
                    <a:pt x="57" y="26"/>
                  </a:lnTo>
                  <a:lnTo>
                    <a:pt x="50" y="23"/>
                  </a:lnTo>
                  <a:lnTo>
                    <a:pt x="42" y="20"/>
                  </a:lnTo>
                  <a:lnTo>
                    <a:pt x="36" y="18"/>
                  </a:lnTo>
                  <a:lnTo>
                    <a:pt x="30" y="16"/>
                  </a:lnTo>
                  <a:lnTo>
                    <a:pt x="24" y="12"/>
                  </a:lnTo>
                  <a:lnTo>
                    <a:pt x="20" y="10"/>
                  </a:lnTo>
                  <a:lnTo>
                    <a:pt x="15" y="8"/>
                  </a:lnTo>
                  <a:lnTo>
                    <a:pt x="12" y="5"/>
                  </a:lnTo>
                  <a:lnTo>
                    <a:pt x="9" y="3"/>
                  </a:lnTo>
                  <a:lnTo>
                    <a:pt x="6" y="2"/>
                  </a:lnTo>
                  <a:lnTo>
                    <a:pt x="4" y="0"/>
                  </a:lnTo>
                  <a:lnTo>
                    <a:pt x="0" y="5"/>
                  </a:lnTo>
                  <a:lnTo>
                    <a:pt x="2" y="8"/>
                  </a:lnTo>
                  <a:lnTo>
                    <a:pt x="5" y="9"/>
                  </a:lnTo>
                  <a:lnTo>
                    <a:pt x="9" y="11"/>
                  </a:lnTo>
                  <a:lnTo>
                    <a:pt x="12" y="13"/>
                  </a:lnTo>
                  <a:lnTo>
                    <a:pt x="16" y="16"/>
                  </a:lnTo>
                  <a:lnTo>
                    <a:pt x="22" y="19"/>
                  </a:lnTo>
                  <a:lnTo>
                    <a:pt x="28" y="21"/>
                  </a:lnTo>
                  <a:lnTo>
                    <a:pt x="33" y="23"/>
                  </a:lnTo>
                  <a:lnTo>
                    <a:pt x="40" y="27"/>
                  </a:lnTo>
                  <a:lnTo>
                    <a:pt x="47" y="29"/>
                  </a:lnTo>
                  <a:lnTo>
                    <a:pt x="54" y="32"/>
                  </a:lnTo>
                  <a:lnTo>
                    <a:pt x="62" y="36"/>
                  </a:lnTo>
                  <a:lnTo>
                    <a:pt x="71" y="38"/>
                  </a:lnTo>
                  <a:lnTo>
                    <a:pt x="80" y="41"/>
                  </a:lnTo>
                  <a:lnTo>
                    <a:pt x="89" y="44"/>
                  </a:lnTo>
                  <a:lnTo>
                    <a:pt x="99" y="47"/>
                  </a:lnTo>
                  <a:lnTo>
                    <a:pt x="109" y="49"/>
                  </a:lnTo>
                  <a:lnTo>
                    <a:pt x="119" y="53"/>
                  </a:lnTo>
                  <a:lnTo>
                    <a:pt x="130" y="55"/>
                  </a:lnTo>
                  <a:lnTo>
                    <a:pt x="142" y="57"/>
                  </a:lnTo>
                  <a:lnTo>
                    <a:pt x="154" y="60"/>
                  </a:lnTo>
                  <a:lnTo>
                    <a:pt x="166" y="63"/>
                  </a:lnTo>
                  <a:lnTo>
                    <a:pt x="178" y="64"/>
                  </a:lnTo>
                  <a:lnTo>
                    <a:pt x="191" y="66"/>
                  </a:lnTo>
                  <a:lnTo>
                    <a:pt x="204" y="68"/>
                  </a:lnTo>
                  <a:lnTo>
                    <a:pt x="218" y="69"/>
                  </a:lnTo>
                  <a:lnTo>
                    <a:pt x="231" y="70"/>
                  </a:lnTo>
                  <a:lnTo>
                    <a:pt x="246" y="72"/>
                  </a:lnTo>
                  <a:lnTo>
                    <a:pt x="260" y="73"/>
                  </a:lnTo>
                  <a:lnTo>
                    <a:pt x="275" y="73"/>
                  </a:lnTo>
                  <a:lnTo>
                    <a:pt x="289" y="73"/>
                  </a:lnTo>
                  <a:lnTo>
                    <a:pt x="305" y="73"/>
                  </a:lnTo>
                  <a:lnTo>
                    <a:pt x="305" y="66"/>
                  </a:lnTo>
                </a:path>
              </a:pathLst>
            </a:custGeom>
            <a:solidFill>
              <a:srgbClr val="542E15"/>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30" name="Freeform 232"/>
            <p:cNvSpPr>
              <a:spLocks/>
            </p:cNvSpPr>
            <p:nvPr/>
          </p:nvSpPr>
          <p:spPr bwMode="auto">
            <a:xfrm>
              <a:off x="4488" y="2798"/>
              <a:ext cx="304" cy="74"/>
            </a:xfrm>
            <a:custGeom>
              <a:avLst/>
              <a:gdLst>
                <a:gd name="T0" fmla="*/ 294 w 304"/>
                <a:gd name="T1" fmla="*/ 2 h 74"/>
                <a:gd name="T2" fmla="*/ 282 w 304"/>
                <a:gd name="T3" fmla="*/ 9 h 74"/>
                <a:gd name="T4" fmla="*/ 269 w 304"/>
                <a:gd name="T5" fmla="*/ 16 h 74"/>
                <a:gd name="T6" fmla="*/ 256 w 304"/>
                <a:gd name="T7" fmla="*/ 21 h 74"/>
                <a:gd name="T8" fmla="*/ 243 w 304"/>
                <a:gd name="T9" fmla="*/ 27 h 74"/>
                <a:gd name="T10" fmla="*/ 229 w 304"/>
                <a:gd name="T11" fmla="*/ 32 h 74"/>
                <a:gd name="T12" fmla="*/ 213 w 304"/>
                <a:gd name="T13" fmla="*/ 38 h 74"/>
                <a:gd name="T14" fmla="*/ 198 w 304"/>
                <a:gd name="T15" fmla="*/ 42 h 74"/>
                <a:gd name="T16" fmla="*/ 181 w 304"/>
                <a:gd name="T17" fmla="*/ 47 h 74"/>
                <a:gd name="T18" fmla="*/ 162 w 304"/>
                <a:gd name="T19" fmla="*/ 51 h 74"/>
                <a:gd name="T20" fmla="*/ 142 w 304"/>
                <a:gd name="T21" fmla="*/ 55 h 74"/>
                <a:gd name="T22" fmla="*/ 121 w 304"/>
                <a:gd name="T23" fmla="*/ 58 h 74"/>
                <a:gd name="T24" fmla="*/ 97 w 304"/>
                <a:gd name="T25" fmla="*/ 60 h 74"/>
                <a:gd name="T26" fmla="*/ 73 w 304"/>
                <a:gd name="T27" fmla="*/ 64 h 74"/>
                <a:gd name="T28" fmla="*/ 45 w 304"/>
                <a:gd name="T29" fmla="*/ 65 h 74"/>
                <a:gd name="T30" fmla="*/ 16 w 304"/>
                <a:gd name="T31" fmla="*/ 66 h 74"/>
                <a:gd name="T32" fmla="*/ 0 w 304"/>
                <a:gd name="T33" fmla="*/ 73 h 74"/>
                <a:gd name="T34" fmla="*/ 31 w 304"/>
                <a:gd name="T35" fmla="*/ 73 h 74"/>
                <a:gd name="T36" fmla="*/ 59 w 304"/>
                <a:gd name="T37" fmla="*/ 70 h 74"/>
                <a:gd name="T38" fmla="*/ 86 w 304"/>
                <a:gd name="T39" fmla="*/ 69 h 74"/>
                <a:gd name="T40" fmla="*/ 111 w 304"/>
                <a:gd name="T41" fmla="*/ 66 h 74"/>
                <a:gd name="T42" fmla="*/ 133 w 304"/>
                <a:gd name="T43" fmla="*/ 64 h 74"/>
                <a:gd name="T44" fmla="*/ 154 w 304"/>
                <a:gd name="T45" fmla="*/ 59 h 74"/>
                <a:gd name="T46" fmla="*/ 173 w 304"/>
                <a:gd name="T47" fmla="*/ 56 h 74"/>
                <a:gd name="T48" fmla="*/ 191 w 304"/>
                <a:gd name="T49" fmla="*/ 51 h 74"/>
                <a:gd name="T50" fmla="*/ 208 w 304"/>
                <a:gd name="T51" fmla="*/ 47 h 74"/>
                <a:gd name="T52" fmla="*/ 224 w 304"/>
                <a:gd name="T53" fmla="*/ 41 h 74"/>
                <a:gd name="T54" fmla="*/ 238 w 304"/>
                <a:gd name="T55" fmla="*/ 36 h 74"/>
                <a:gd name="T56" fmla="*/ 253 w 304"/>
                <a:gd name="T57" fmla="*/ 30 h 74"/>
                <a:gd name="T58" fmla="*/ 265 w 304"/>
                <a:gd name="T59" fmla="*/ 25 h 74"/>
                <a:gd name="T60" fmla="*/ 278 w 304"/>
                <a:gd name="T61" fmla="*/ 18 h 74"/>
                <a:gd name="T62" fmla="*/ 291 w 304"/>
                <a:gd name="T63" fmla="*/ 12 h 74"/>
                <a:gd name="T64" fmla="*/ 303 w 304"/>
                <a:gd name="T65" fmla="*/ 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4" h="74">
                  <a:moveTo>
                    <a:pt x="300" y="0"/>
                  </a:moveTo>
                  <a:lnTo>
                    <a:pt x="294" y="2"/>
                  </a:lnTo>
                  <a:lnTo>
                    <a:pt x="287" y="5"/>
                  </a:lnTo>
                  <a:lnTo>
                    <a:pt x="282" y="9"/>
                  </a:lnTo>
                  <a:lnTo>
                    <a:pt x="275" y="12"/>
                  </a:lnTo>
                  <a:lnTo>
                    <a:pt x="269" y="16"/>
                  </a:lnTo>
                  <a:lnTo>
                    <a:pt x="263" y="18"/>
                  </a:lnTo>
                  <a:lnTo>
                    <a:pt x="256" y="21"/>
                  </a:lnTo>
                  <a:lnTo>
                    <a:pt x="249" y="25"/>
                  </a:lnTo>
                  <a:lnTo>
                    <a:pt x="243" y="27"/>
                  </a:lnTo>
                  <a:lnTo>
                    <a:pt x="236" y="30"/>
                  </a:lnTo>
                  <a:lnTo>
                    <a:pt x="229" y="32"/>
                  </a:lnTo>
                  <a:lnTo>
                    <a:pt x="221" y="36"/>
                  </a:lnTo>
                  <a:lnTo>
                    <a:pt x="213" y="38"/>
                  </a:lnTo>
                  <a:lnTo>
                    <a:pt x="206" y="40"/>
                  </a:lnTo>
                  <a:lnTo>
                    <a:pt x="198" y="42"/>
                  </a:lnTo>
                  <a:lnTo>
                    <a:pt x="189" y="45"/>
                  </a:lnTo>
                  <a:lnTo>
                    <a:pt x="181" y="47"/>
                  </a:lnTo>
                  <a:lnTo>
                    <a:pt x="172" y="49"/>
                  </a:lnTo>
                  <a:lnTo>
                    <a:pt x="162" y="51"/>
                  </a:lnTo>
                  <a:lnTo>
                    <a:pt x="152" y="54"/>
                  </a:lnTo>
                  <a:lnTo>
                    <a:pt x="142" y="55"/>
                  </a:lnTo>
                  <a:lnTo>
                    <a:pt x="132" y="57"/>
                  </a:lnTo>
                  <a:lnTo>
                    <a:pt x="121" y="58"/>
                  </a:lnTo>
                  <a:lnTo>
                    <a:pt x="109" y="59"/>
                  </a:lnTo>
                  <a:lnTo>
                    <a:pt x="97" y="60"/>
                  </a:lnTo>
                  <a:lnTo>
                    <a:pt x="85" y="63"/>
                  </a:lnTo>
                  <a:lnTo>
                    <a:pt x="73" y="64"/>
                  </a:lnTo>
                  <a:lnTo>
                    <a:pt x="59" y="64"/>
                  </a:lnTo>
                  <a:lnTo>
                    <a:pt x="45" y="65"/>
                  </a:lnTo>
                  <a:lnTo>
                    <a:pt x="30" y="66"/>
                  </a:lnTo>
                  <a:lnTo>
                    <a:pt x="16" y="66"/>
                  </a:lnTo>
                  <a:lnTo>
                    <a:pt x="0" y="66"/>
                  </a:lnTo>
                  <a:lnTo>
                    <a:pt x="0" y="73"/>
                  </a:lnTo>
                  <a:lnTo>
                    <a:pt x="16" y="73"/>
                  </a:lnTo>
                  <a:lnTo>
                    <a:pt x="31" y="73"/>
                  </a:lnTo>
                  <a:lnTo>
                    <a:pt x="46" y="72"/>
                  </a:lnTo>
                  <a:lnTo>
                    <a:pt x="59" y="70"/>
                  </a:lnTo>
                  <a:lnTo>
                    <a:pt x="73" y="69"/>
                  </a:lnTo>
                  <a:lnTo>
                    <a:pt x="86" y="69"/>
                  </a:lnTo>
                  <a:lnTo>
                    <a:pt x="98" y="67"/>
                  </a:lnTo>
                  <a:lnTo>
                    <a:pt x="111" y="66"/>
                  </a:lnTo>
                  <a:lnTo>
                    <a:pt x="122" y="65"/>
                  </a:lnTo>
                  <a:lnTo>
                    <a:pt x="133" y="64"/>
                  </a:lnTo>
                  <a:lnTo>
                    <a:pt x="143" y="61"/>
                  </a:lnTo>
                  <a:lnTo>
                    <a:pt x="154" y="59"/>
                  </a:lnTo>
                  <a:lnTo>
                    <a:pt x="163" y="58"/>
                  </a:lnTo>
                  <a:lnTo>
                    <a:pt x="173" y="56"/>
                  </a:lnTo>
                  <a:lnTo>
                    <a:pt x="182" y="54"/>
                  </a:lnTo>
                  <a:lnTo>
                    <a:pt x="191" y="51"/>
                  </a:lnTo>
                  <a:lnTo>
                    <a:pt x="200" y="49"/>
                  </a:lnTo>
                  <a:lnTo>
                    <a:pt x="208" y="47"/>
                  </a:lnTo>
                  <a:lnTo>
                    <a:pt x="216" y="44"/>
                  </a:lnTo>
                  <a:lnTo>
                    <a:pt x="224" y="41"/>
                  </a:lnTo>
                  <a:lnTo>
                    <a:pt x="231" y="39"/>
                  </a:lnTo>
                  <a:lnTo>
                    <a:pt x="238" y="36"/>
                  </a:lnTo>
                  <a:lnTo>
                    <a:pt x="245" y="33"/>
                  </a:lnTo>
                  <a:lnTo>
                    <a:pt x="253" y="30"/>
                  </a:lnTo>
                  <a:lnTo>
                    <a:pt x="259" y="28"/>
                  </a:lnTo>
                  <a:lnTo>
                    <a:pt x="265" y="25"/>
                  </a:lnTo>
                  <a:lnTo>
                    <a:pt x="272" y="21"/>
                  </a:lnTo>
                  <a:lnTo>
                    <a:pt x="278" y="18"/>
                  </a:lnTo>
                  <a:lnTo>
                    <a:pt x="285" y="16"/>
                  </a:lnTo>
                  <a:lnTo>
                    <a:pt x="291" y="12"/>
                  </a:lnTo>
                  <a:lnTo>
                    <a:pt x="297" y="9"/>
                  </a:lnTo>
                  <a:lnTo>
                    <a:pt x="303" y="5"/>
                  </a:lnTo>
                  <a:lnTo>
                    <a:pt x="300" y="0"/>
                  </a:lnTo>
                </a:path>
              </a:pathLst>
            </a:custGeom>
            <a:solidFill>
              <a:srgbClr val="542E15"/>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31" name="Freeform 233"/>
            <p:cNvSpPr>
              <a:spLocks/>
            </p:cNvSpPr>
            <p:nvPr/>
          </p:nvSpPr>
          <p:spPr bwMode="auto">
            <a:xfrm>
              <a:off x="4788" y="2797"/>
              <a:ext cx="17" cy="17"/>
            </a:xfrm>
            <a:custGeom>
              <a:avLst/>
              <a:gdLst>
                <a:gd name="T0" fmla="*/ 9 w 17"/>
                <a:gd name="T1" fmla="*/ 16 h 17"/>
                <a:gd name="T2" fmla="*/ 12 w 17"/>
                <a:gd name="T3" fmla="*/ 13 h 17"/>
                <a:gd name="T4" fmla="*/ 12 w 17"/>
                <a:gd name="T5" fmla="*/ 10 h 17"/>
                <a:gd name="T6" fmla="*/ 16 w 17"/>
                <a:gd name="T7" fmla="*/ 10 h 17"/>
                <a:gd name="T8" fmla="*/ 16 w 17"/>
                <a:gd name="T9" fmla="*/ 8 h 17"/>
                <a:gd name="T10" fmla="*/ 16 w 17"/>
                <a:gd name="T11" fmla="*/ 5 h 17"/>
                <a:gd name="T12" fmla="*/ 12 w 17"/>
                <a:gd name="T13" fmla="*/ 5 h 17"/>
                <a:gd name="T14" fmla="*/ 12 w 17"/>
                <a:gd name="T15" fmla="*/ 2 h 17"/>
                <a:gd name="T16" fmla="*/ 9 w 17"/>
                <a:gd name="T17" fmla="*/ 2 h 17"/>
                <a:gd name="T18" fmla="*/ 9 w 17"/>
                <a:gd name="T19" fmla="*/ 0 h 17"/>
                <a:gd name="T20" fmla="*/ 6 w 17"/>
                <a:gd name="T21" fmla="*/ 0 h 17"/>
                <a:gd name="T22" fmla="*/ 3 w 17"/>
                <a:gd name="T23" fmla="*/ 0 h 17"/>
                <a:gd name="T24" fmla="*/ 0 w 17"/>
                <a:gd name="T25" fmla="*/ 2 h 17"/>
                <a:gd name="T26" fmla="*/ 9 w 17"/>
                <a:gd name="T2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7">
                  <a:moveTo>
                    <a:pt x="9" y="16"/>
                  </a:moveTo>
                  <a:lnTo>
                    <a:pt x="12" y="13"/>
                  </a:lnTo>
                  <a:lnTo>
                    <a:pt x="12" y="10"/>
                  </a:lnTo>
                  <a:lnTo>
                    <a:pt x="16" y="10"/>
                  </a:lnTo>
                  <a:lnTo>
                    <a:pt x="16" y="8"/>
                  </a:lnTo>
                  <a:lnTo>
                    <a:pt x="16" y="5"/>
                  </a:lnTo>
                  <a:lnTo>
                    <a:pt x="12" y="5"/>
                  </a:lnTo>
                  <a:lnTo>
                    <a:pt x="12" y="2"/>
                  </a:lnTo>
                  <a:lnTo>
                    <a:pt x="9" y="2"/>
                  </a:lnTo>
                  <a:lnTo>
                    <a:pt x="9" y="0"/>
                  </a:lnTo>
                  <a:lnTo>
                    <a:pt x="6" y="0"/>
                  </a:lnTo>
                  <a:lnTo>
                    <a:pt x="3" y="0"/>
                  </a:lnTo>
                  <a:lnTo>
                    <a:pt x="0" y="2"/>
                  </a:lnTo>
                  <a:lnTo>
                    <a:pt x="9" y="16"/>
                  </a:lnTo>
                </a:path>
              </a:pathLst>
            </a:custGeom>
            <a:solidFill>
              <a:srgbClr val="542E15"/>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32" name="Freeform 234"/>
            <p:cNvSpPr>
              <a:spLocks/>
            </p:cNvSpPr>
            <p:nvPr/>
          </p:nvSpPr>
          <p:spPr bwMode="auto">
            <a:xfrm>
              <a:off x="4180" y="2800"/>
              <a:ext cx="17" cy="17"/>
            </a:xfrm>
            <a:custGeom>
              <a:avLst/>
              <a:gdLst>
                <a:gd name="T0" fmla="*/ 16 w 17"/>
                <a:gd name="T1" fmla="*/ 2 h 17"/>
                <a:gd name="T2" fmla="*/ 16 w 17"/>
                <a:gd name="T3" fmla="*/ 0 h 17"/>
                <a:gd name="T4" fmla="*/ 13 w 17"/>
                <a:gd name="T5" fmla="*/ 0 h 17"/>
                <a:gd name="T6" fmla="*/ 10 w 17"/>
                <a:gd name="T7" fmla="*/ 0 h 17"/>
                <a:gd name="T8" fmla="*/ 8 w 17"/>
                <a:gd name="T9" fmla="*/ 0 h 17"/>
                <a:gd name="T10" fmla="*/ 2 w 17"/>
                <a:gd name="T11" fmla="*/ 0 h 17"/>
                <a:gd name="T12" fmla="*/ 2 w 17"/>
                <a:gd name="T13" fmla="*/ 2 h 17"/>
                <a:gd name="T14" fmla="*/ 0 w 17"/>
                <a:gd name="T15" fmla="*/ 5 h 17"/>
                <a:gd name="T16" fmla="*/ 0 w 17"/>
                <a:gd name="T17" fmla="*/ 8 h 17"/>
                <a:gd name="T18" fmla="*/ 0 w 17"/>
                <a:gd name="T19" fmla="*/ 13 h 17"/>
                <a:gd name="T20" fmla="*/ 2 w 17"/>
                <a:gd name="T21" fmla="*/ 16 h 17"/>
                <a:gd name="T22" fmla="*/ 16 w 17"/>
                <a:gd name="T23"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7">
                  <a:moveTo>
                    <a:pt x="16" y="2"/>
                  </a:moveTo>
                  <a:lnTo>
                    <a:pt x="16" y="0"/>
                  </a:lnTo>
                  <a:lnTo>
                    <a:pt x="13" y="0"/>
                  </a:lnTo>
                  <a:lnTo>
                    <a:pt x="10" y="0"/>
                  </a:lnTo>
                  <a:lnTo>
                    <a:pt x="8" y="0"/>
                  </a:lnTo>
                  <a:lnTo>
                    <a:pt x="2" y="0"/>
                  </a:lnTo>
                  <a:lnTo>
                    <a:pt x="2" y="2"/>
                  </a:lnTo>
                  <a:lnTo>
                    <a:pt x="0" y="5"/>
                  </a:lnTo>
                  <a:lnTo>
                    <a:pt x="0" y="8"/>
                  </a:lnTo>
                  <a:lnTo>
                    <a:pt x="0" y="13"/>
                  </a:lnTo>
                  <a:lnTo>
                    <a:pt x="2" y="16"/>
                  </a:lnTo>
                  <a:lnTo>
                    <a:pt x="16" y="2"/>
                  </a:lnTo>
                </a:path>
              </a:pathLst>
            </a:custGeom>
            <a:solidFill>
              <a:srgbClr val="59331A"/>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33" name="Freeform 235"/>
            <p:cNvSpPr>
              <a:spLocks/>
            </p:cNvSpPr>
            <p:nvPr/>
          </p:nvSpPr>
          <p:spPr bwMode="auto">
            <a:xfrm>
              <a:off x="4181" y="2801"/>
              <a:ext cx="308" cy="74"/>
            </a:xfrm>
            <a:custGeom>
              <a:avLst/>
              <a:gdLst>
                <a:gd name="T0" fmla="*/ 291 w 308"/>
                <a:gd name="T1" fmla="*/ 66 h 74"/>
                <a:gd name="T2" fmla="*/ 261 w 308"/>
                <a:gd name="T3" fmla="*/ 65 h 74"/>
                <a:gd name="T4" fmla="*/ 233 w 308"/>
                <a:gd name="T5" fmla="*/ 64 h 74"/>
                <a:gd name="T6" fmla="*/ 206 w 308"/>
                <a:gd name="T7" fmla="*/ 61 h 74"/>
                <a:gd name="T8" fmla="*/ 179 w 308"/>
                <a:gd name="T9" fmla="*/ 57 h 74"/>
                <a:gd name="T10" fmla="*/ 155 w 308"/>
                <a:gd name="T11" fmla="*/ 53 h 74"/>
                <a:gd name="T12" fmla="*/ 132 w 308"/>
                <a:gd name="T13" fmla="*/ 48 h 74"/>
                <a:gd name="T14" fmla="*/ 111 w 308"/>
                <a:gd name="T15" fmla="*/ 43 h 74"/>
                <a:gd name="T16" fmla="*/ 91 w 308"/>
                <a:gd name="T17" fmla="*/ 37 h 74"/>
                <a:gd name="T18" fmla="*/ 73 w 308"/>
                <a:gd name="T19" fmla="*/ 30 h 74"/>
                <a:gd name="T20" fmla="*/ 56 w 308"/>
                <a:gd name="T21" fmla="*/ 25 h 74"/>
                <a:gd name="T22" fmla="*/ 42 w 308"/>
                <a:gd name="T23" fmla="*/ 19 h 74"/>
                <a:gd name="T24" fmla="*/ 31 w 308"/>
                <a:gd name="T25" fmla="*/ 14 h 74"/>
                <a:gd name="T26" fmla="*/ 21 w 308"/>
                <a:gd name="T27" fmla="*/ 9 h 74"/>
                <a:gd name="T28" fmla="*/ 13 w 308"/>
                <a:gd name="T29" fmla="*/ 5 h 74"/>
                <a:gd name="T30" fmla="*/ 7 w 308"/>
                <a:gd name="T31" fmla="*/ 1 h 74"/>
                <a:gd name="T32" fmla="*/ 0 w 308"/>
                <a:gd name="T33" fmla="*/ 5 h 74"/>
                <a:gd name="T34" fmla="*/ 6 w 308"/>
                <a:gd name="T35" fmla="*/ 8 h 74"/>
                <a:gd name="T36" fmla="*/ 13 w 308"/>
                <a:gd name="T37" fmla="*/ 13 h 74"/>
                <a:gd name="T38" fmla="*/ 22 w 308"/>
                <a:gd name="T39" fmla="*/ 18 h 74"/>
                <a:gd name="T40" fmla="*/ 33 w 308"/>
                <a:gd name="T41" fmla="*/ 23 h 74"/>
                <a:gd name="T42" fmla="*/ 46 w 308"/>
                <a:gd name="T43" fmla="*/ 28 h 74"/>
                <a:gd name="T44" fmla="*/ 62 w 308"/>
                <a:gd name="T45" fmla="*/ 35 h 74"/>
                <a:gd name="T46" fmla="*/ 80 w 308"/>
                <a:gd name="T47" fmla="*/ 41 h 74"/>
                <a:gd name="T48" fmla="*/ 99 w 308"/>
                <a:gd name="T49" fmla="*/ 46 h 74"/>
                <a:gd name="T50" fmla="*/ 120 w 308"/>
                <a:gd name="T51" fmla="*/ 52 h 74"/>
                <a:gd name="T52" fmla="*/ 142 w 308"/>
                <a:gd name="T53" fmla="*/ 57 h 74"/>
                <a:gd name="T54" fmla="*/ 166 w 308"/>
                <a:gd name="T55" fmla="*/ 62 h 74"/>
                <a:gd name="T56" fmla="*/ 192 w 308"/>
                <a:gd name="T57" fmla="*/ 66 h 74"/>
                <a:gd name="T58" fmla="*/ 219 w 308"/>
                <a:gd name="T59" fmla="*/ 70 h 74"/>
                <a:gd name="T60" fmla="*/ 246 w 308"/>
                <a:gd name="T61" fmla="*/ 72 h 74"/>
                <a:gd name="T62" fmla="*/ 276 w 308"/>
                <a:gd name="T63" fmla="*/ 73 h 74"/>
                <a:gd name="T64" fmla="*/ 307 w 308"/>
                <a:gd name="T65" fmla="*/ 7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8" h="74">
                  <a:moveTo>
                    <a:pt x="306" y="66"/>
                  </a:moveTo>
                  <a:lnTo>
                    <a:pt x="291" y="66"/>
                  </a:lnTo>
                  <a:lnTo>
                    <a:pt x="277" y="66"/>
                  </a:lnTo>
                  <a:lnTo>
                    <a:pt x="261" y="65"/>
                  </a:lnTo>
                  <a:lnTo>
                    <a:pt x="248" y="65"/>
                  </a:lnTo>
                  <a:lnTo>
                    <a:pt x="233" y="64"/>
                  </a:lnTo>
                  <a:lnTo>
                    <a:pt x="220" y="63"/>
                  </a:lnTo>
                  <a:lnTo>
                    <a:pt x="206" y="61"/>
                  </a:lnTo>
                  <a:lnTo>
                    <a:pt x="193" y="60"/>
                  </a:lnTo>
                  <a:lnTo>
                    <a:pt x="179" y="57"/>
                  </a:lnTo>
                  <a:lnTo>
                    <a:pt x="167" y="55"/>
                  </a:lnTo>
                  <a:lnTo>
                    <a:pt x="155" y="53"/>
                  </a:lnTo>
                  <a:lnTo>
                    <a:pt x="144" y="51"/>
                  </a:lnTo>
                  <a:lnTo>
                    <a:pt x="132" y="48"/>
                  </a:lnTo>
                  <a:lnTo>
                    <a:pt x="121" y="45"/>
                  </a:lnTo>
                  <a:lnTo>
                    <a:pt x="111" y="43"/>
                  </a:lnTo>
                  <a:lnTo>
                    <a:pt x="101" y="39"/>
                  </a:lnTo>
                  <a:lnTo>
                    <a:pt x="91" y="37"/>
                  </a:lnTo>
                  <a:lnTo>
                    <a:pt x="82" y="34"/>
                  </a:lnTo>
                  <a:lnTo>
                    <a:pt x="73" y="30"/>
                  </a:lnTo>
                  <a:lnTo>
                    <a:pt x="64" y="28"/>
                  </a:lnTo>
                  <a:lnTo>
                    <a:pt x="56" y="25"/>
                  </a:lnTo>
                  <a:lnTo>
                    <a:pt x="50" y="23"/>
                  </a:lnTo>
                  <a:lnTo>
                    <a:pt x="42" y="19"/>
                  </a:lnTo>
                  <a:lnTo>
                    <a:pt x="36" y="17"/>
                  </a:lnTo>
                  <a:lnTo>
                    <a:pt x="31" y="14"/>
                  </a:lnTo>
                  <a:lnTo>
                    <a:pt x="25" y="11"/>
                  </a:lnTo>
                  <a:lnTo>
                    <a:pt x="21" y="9"/>
                  </a:lnTo>
                  <a:lnTo>
                    <a:pt x="16" y="7"/>
                  </a:lnTo>
                  <a:lnTo>
                    <a:pt x="13" y="5"/>
                  </a:lnTo>
                  <a:lnTo>
                    <a:pt x="9" y="2"/>
                  </a:lnTo>
                  <a:lnTo>
                    <a:pt x="7" y="1"/>
                  </a:lnTo>
                  <a:lnTo>
                    <a:pt x="5" y="0"/>
                  </a:lnTo>
                  <a:lnTo>
                    <a:pt x="0" y="5"/>
                  </a:lnTo>
                  <a:lnTo>
                    <a:pt x="3" y="7"/>
                  </a:lnTo>
                  <a:lnTo>
                    <a:pt x="6" y="8"/>
                  </a:lnTo>
                  <a:lnTo>
                    <a:pt x="8" y="10"/>
                  </a:lnTo>
                  <a:lnTo>
                    <a:pt x="13" y="13"/>
                  </a:lnTo>
                  <a:lnTo>
                    <a:pt x="17" y="15"/>
                  </a:lnTo>
                  <a:lnTo>
                    <a:pt x="22" y="18"/>
                  </a:lnTo>
                  <a:lnTo>
                    <a:pt x="27" y="20"/>
                  </a:lnTo>
                  <a:lnTo>
                    <a:pt x="33" y="23"/>
                  </a:lnTo>
                  <a:lnTo>
                    <a:pt x="40" y="26"/>
                  </a:lnTo>
                  <a:lnTo>
                    <a:pt x="46" y="28"/>
                  </a:lnTo>
                  <a:lnTo>
                    <a:pt x="54" y="32"/>
                  </a:lnTo>
                  <a:lnTo>
                    <a:pt x="62" y="35"/>
                  </a:lnTo>
                  <a:lnTo>
                    <a:pt x="71" y="37"/>
                  </a:lnTo>
                  <a:lnTo>
                    <a:pt x="80" y="41"/>
                  </a:lnTo>
                  <a:lnTo>
                    <a:pt x="89" y="43"/>
                  </a:lnTo>
                  <a:lnTo>
                    <a:pt x="99" y="46"/>
                  </a:lnTo>
                  <a:lnTo>
                    <a:pt x="109" y="50"/>
                  </a:lnTo>
                  <a:lnTo>
                    <a:pt x="120" y="52"/>
                  </a:lnTo>
                  <a:lnTo>
                    <a:pt x="130" y="54"/>
                  </a:lnTo>
                  <a:lnTo>
                    <a:pt x="142" y="57"/>
                  </a:lnTo>
                  <a:lnTo>
                    <a:pt x="154" y="60"/>
                  </a:lnTo>
                  <a:lnTo>
                    <a:pt x="166" y="62"/>
                  </a:lnTo>
                  <a:lnTo>
                    <a:pt x="178" y="64"/>
                  </a:lnTo>
                  <a:lnTo>
                    <a:pt x="192" y="66"/>
                  </a:lnTo>
                  <a:lnTo>
                    <a:pt x="205" y="67"/>
                  </a:lnTo>
                  <a:lnTo>
                    <a:pt x="219" y="70"/>
                  </a:lnTo>
                  <a:lnTo>
                    <a:pt x="232" y="71"/>
                  </a:lnTo>
                  <a:lnTo>
                    <a:pt x="246" y="72"/>
                  </a:lnTo>
                  <a:lnTo>
                    <a:pt x="261" y="72"/>
                  </a:lnTo>
                  <a:lnTo>
                    <a:pt x="276" y="73"/>
                  </a:lnTo>
                  <a:lnTo>
                    <a:pt x="291" y="73"/>
                  </a:lnTo>
                  <a:lnTo>
                    <a:pt x="307" y="73"/>
                  </a:lnTo>
                  <a:lnTo>
                    <a:pt x="306" y="66"/>
                  </a:lnTo>
                </a:path>
              </a:pathLst>
            </a:custGeom>
            <a:solidFill>
              <a:srgbClr val="59331A"/>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34" name="Freeform 236"/>
            <p:cNvSpPr>
              <a:spLocks/>
            </p:cNvSpPr>
            <p:nvPr/>
          </p:nvSpPr>
          <p:spPr bwMode="auto">
            <a:xfrm>
              <a:off x="4487" y="2799"/>
              <a:ext cx="306" cy="76"/>
            </a:xfrm>
            <a:custGeom>
              <a:avLst/>
              <a:gdLst>
                <a:gd name="T0" fmla="*/ 296 w 306"/>
                <a:gd name="T1" fmla="*/ 3 h 76"/>
                <a:gd name="T2" fmla="*/ 284 w 306"/>
                <a:gd name="T3" fmla="*/ 10 h 76"/>
                <a:gd name="T4" fmla="*/ 271 w 306"/>
                <a:gd name="T5" fmla="*/ 16 h 76"/>
                <a:gd name="T6" fmla="*/ 258 w 306"/>
                <a:gd name="T7" fmla="*/ 22 h 76"/>
                <a:gd name="T8" fmla="*/ 245 w 306"/>
                <a:gd name="T9" fmla="*/ 28 h 76"/>
                <a:gd name="T10" fmla="*/ 230 w 306"/>
                <a:gd name="T11" fmla="*/ 34 h 76"/>
                <a:gd name="T12" fmla="*/ 216 w 306"/>
                <a:gd name="T13" fmla="*/ 39 h 76"/>
                <a:gd name="T14" fmla="*/ 199 w 306"/>
                <a:gd name="T15" fmla="*/ 44 h 76"/>
                <a:gd name="T16" fmla="*/ 182 w 306"/>
                <a:gd name="T17" fmla="*/ 48 h 76"/>
                <a:gd name="T18" fmla="*/ 163 w 306"/>
                <a:gd name="T19" fmla="*/ 53 h 76"/>
                <a:gd name="T20" fmla="*/ 144 w 306"/>
                <a:gd name="T21" fmla="*/ 56 h 76"/>
                <a:gd name="T22" fmla="*/ 122 w 306"/>
                <a:gd name="T23" fmla="*/ 59 h 76"/>
                <a:gd name="T24" fmla="*/ 98 w 306"/>
                <a:gd name="T25" fmla="*/ 63 h 76"/>
                <a:gd name="T26" fmla="*/ 74 w 306"/>
                <a:gd name="T27" fmla="*/ 65 h 76"/>
                <a:gd name="T28" fmla="*/ 46 w 306"/>
                <a:gd name="T29" fmla="*/ 67 h 76"/>
                <a:gd name="T30" fmla="*/ 17 w 306"/>
                <a:gd name="T31" fmla="*/ 68 h 76"/>
                <a:gd name="T32" fmla="*/ 1 w 306"/>
                <a:gd name="T33" fmla="*/ 75 h 76"/>
                <a:gd name="T34" fmla="*/ 31 w 306"/>
                <a:gd name="T35" fmla="*/ 74 h 76"/>
                <a:gd name="T36" fmla="*/ 60 w 306"/>
                <a:gd name="T37" fmla="*/ 73 h 76"/>
                <a:gd name="T38" fmla="*/ 87 w 306"/>
                <a:gd name="T39" fmla="*/ 71 h 76"/>
                <a:gd name="T40" fmla="*/ 112 w 306"/>
                <a:gd name="T41" fmla="*/ 68 h 76"/>
                <a:gd name="T42" fmla="*/ 134 w 306"/>
                <a:gd name="T43" fmla="*/ 65 h 76"/>
                <a:gd name="T44" fmla="*/ 155 w 306"/>
                <a:gd name="T45" fmla="*/ 62 h 76"/>
                <a:gd name="T46" fmla="*/ 174 w 306"/>
                <a:gd name="T47" fmla="*/ 57 h 76"/>
                <a:gd name="T48" fmla="*/ 192 w 306"/>
                <a:gd name="T49" fmla="*/ 53 h 76"/>
                <a:gd name="T50" fmla="*/ 210 w 306"/>
                <a:gd name="T51" fmla="*/ 48 h 76"/>
                <a:gd name="T52" fmla="*/ 226 w 306"/>
                <a:gd name="T53" fmla="*/ 43 h 76"/>
                <a:gd name="T54" fmla="*/ 240 w 306"/>
                <a:gd name="T55" fmla="*/ 37 h 76"/>
                <a:gd name="T56" fmla="*/ 254 w 306"/>
                <a:gd name="T57" fmla="*/ 31 h 76"/>
                <a:gd name="T58" fmla="*/ 267 w 306"/>
                <a:gd name="T59" fmla="*/ 26 h 76"/>
                <a:gd name="T60" fmla="*/ 280 w 306"/>
                <a:gd name="T61" fmla="*/ 19 h 76"/>
                <a:gd name="T62" fmla="*/ 293 w 306"/>
                <a:gd name="T63" fmla="*/ 12 h 76"/>
                <a:gd name="T64" fmla="*/ 305 w 306"/>
                <a:gd name="T65"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6" h="76">
                  <a:moveTo>
                    <a:pt x="302" y="0"/>
                  </a:moveTo>
                  <a:lnTo>
                    <a:pt x="296" y="3"/>
                  </a:lnTo>
                  <a:lnTo>
                    <a:pt x="289" y="7"/>
                  </a:lnTo>
                  <a:lnTo>
                    <a:pt x="284" y="10"/>
                  </a:lnTo>
                  <a:lnTo>
                    <a:pt x="277" y="13"/>
                  </a:lnTo>
                  <a:lnTo>
                    <a:pt x="271" y="16"/>
                  </a:lnTo>
                  <a:lnTo>
                    <a:pt x="265" y="19"/>
                  </a:lnTo>
                  <a:lnTo>
                    <a:pt x="258" y="22"/>
                  </a:lnTo>
                  <a:lnTo>
                    <a:pt x="251" y="26"/>
                  </a:lnTo>
                  <a:lnTo>
                    <a:pt x="245" y="28"/>
                  </a:lnTo>
                  <a:lnTo>
                    <a:pt x="238" y="31"/>
                  </a:lnTo>
                  <a:lnTo>
                    <a:pt x="230" y="34"/>
                  </a:lnTo>
                  <a:lnTo>
                    <a:pt x="223" y="37"/>
                  </a:lnTo>
                  <a:lnTo>
                    <a:pt x="216" y="39"/>
                  </a:lnTo>
                  <a:lnTo>
                    <a:pt x="208" y="41"/>
                  </a:lnTo>
                  <a:lnTo>
                    <a:pt x="199" y="44"/>
                  </a:lnTo>
                  <a:lnTo>
                    <a:pt x="191" y="46"/>
                  </a:lnTo>
                  <a:lnTo>
                    <a:pt x="182" y="48"/>
                  </a:lnTo>
                  <a:lnTo>
                    <a:pt x="173" y="50"/>
                  </a:lnTo>
                  <a:lnTo>
                    <a:pt x="163" y="53"/>
                  </a:lnTo>
                  <a:lnTo>
                    <a:pt x="154" y="55"/>
                  </a:lnTo>
                  <a:lnTo>
                    <a:pt x="144" y="56"/>
                  </a:lnTo>
                  <a:lnTo>
                    <a:pt x="133" y="58"/>
                  </a:lnTo>
                  <a:lnTo>
                    <a:pt x="122" y="59"/>
                  </a:lnTo>
                  <a:lnTo>
                    <a:pt x="110" y="62"/>
                  </a:lnTo>
                  <a:lnTo>
                    <a:pt x="98" y="63"/>
                  </a:lnTo>
                  <a:lnTo>
                    <a:pt x="86" y="64"/>
                  </a:lnTo>
                  <a:lnTo>
                    <a:pt x="74" y="65"/>
                  </a:lnTo>
                  <a:lnTo>
                    <a:pt x="60" y="66"/>
                  </a:lnTo>
                  <a:lnTo>
                    <a:pt x="46" y="67"/>
                  </a:lnTo>
                  <a:lnTo>
                    <a:pt x="31" y="67"/>
                  </a:lnTo>
                  <a:lnTo>
                    <a:pt x="17" y="68"/>
                  </a:lnTo>
                  <a:lnTo>
                    <a:pt x="0" y="68"/>
                  </a:lnTo>
                  <a:lnTo>
                    <a:pt x="1" y="75"/>
                  </a:lnTo>
                  <a:lnTo>
                    <a:pt x="17" y="75"/>
                  </a:lnTo>
                  <a:lnTo>
                    <a:pt x="31" y="74"/>
                  </a:lnTo>
                  <a:lnTo>
                    <a:pt x="46" y="74"/>
                  </a:lnTo>
                  <a:lnTo>
                    <a:pt x="60" y="73"/>
                  </a:lnTo>
                  <a:lnTo>
                    <a:pt x="74" y="72"/>
                  </a:lnTo>
                  <a:lnTo>
                    <a:pt x="87" y="71"/>
                  </a:lnTo>
                  <a:lnTo>
                    <a:pt x="99" y="69"/>
                  </a:lnTo>
                  <a:lnTo>
                    <a:pt x="112" y="68"/>
                  </a:lnTo>
                  <a:lnTo>
                    <a:pt x="123" y="66"/>
                  </a:lnTo>
                  <a:lnTo>
                    <a:pt x="134" y="65"/>
                  </a:lnTo>
                  <a:lnTo>
                    <a:pt x="145" y="63"/>
                  </a:lnTo>
                  <a:lnTo>
                    <a:pt x="155" y="62"/>
                  </a:lnTo>
                  <a:lnTo>
                    <a:pt x="165" y="59"/>
                  </a:lnTo>
                  <a:lnTo>
                    <a:pt x="174" y="57"/>
                  </a:lnTo>
                  <a:lnTo>
                    <a:pt x="183" y="55"/>
                  </a:lnTo>
                  <a:lnTo>
                    <a:pt x="192" y="53"/>
                  </a:lnTo>
                  <a:lnTo>
                    <a:pt x="201" y="50"/>
                  </a:lnTo>
                  <a:lnTo>
                    <a:pt x="210" y="48"/>
                  </a:lnTo>
                  <a:lnTo>
                    <a:pt x="218" y="46"/>
                  </a:lnTo>
                  <a:lnTo>
                    <a:pt x="226" y="43"/>
                  </a:lnTo>
                  <a:lnTo>
                    <a:pt x="232" y="40"/>
                  </a:lnTo>
                  <a:lnTo>
                    <a:pt x="240" y="37"/>
                  </a:lnTo>
                  <a:lnTo>
                    <a:pt x="247" y="35"/>
                  </a:lnTo>
                  <a:lnTo>
                    <a:pt x="254" y="31"/>
                  </a:lnTo>
                  <a:lnTo>
                    <a:pt x="260" y="28"/>
                  </a:lnTo>
                  <a:lnTo>
                    <a:pt x="267" y="26"/>
                  </a:lnTo>
                  <a:lnTo>
                    <a:pt x="274" y="22"/>
                  </a:lnTo>
                  <a:lnTo>
                    <a:pt x="280" y="19"/>
                  </a:lnTo>
                  <a:lnTo>
                    <a:pt x="286" y="16"/>
                  </a:lnTo>
                  <a:lnTo>
                    <a:pt x="293" y="12"/>
                  </a:lnTo>
                  <a:lnTo>
                    <a:pt x="299" y="9"/>
                  </a:lnTo>
                  <a:lnTo>
                    <a:pt x="305" y="6"/>
                  </a:lnTo>
                  <a:lnTo>
                    <a:pt x="302" y="0"/>
                  </a:lnTo>
                </a:path>
              </a:pathLst>
            </a:custGeom>
            <a:solidFill>
              <a:srgbClr val="59331A"/>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35" name="Freeform 237"/>
            <p:cNvSpPr>
              <a:spLocks/>
            </p:cNvSpPr>
            <p:nvPr/>
          </p:nvSpPr>
          <p:spPr bwMode="auto">
            <a:xfrm>
              <a:off x="4789" y="2799"/>
              <a:ext cx="17" cy="17"/>
            </a:xfrm>
            <a:custGeom>
              <a:avLst/>
              <a:gdLst>
                <a:gd name="T0" fmla="*/ 9 w 17"/>
                <a:gd name="T1" fmla="*/ 16 h 17"/>
                <a:gd name="T2" fmla="*/ 12 w 17"/>
                <a:gd name="T3" fmla="*/ 16 h 17"/>
                <a:gd name="T4" fmla="*/ 12 w 17"/>
                <a:gd name="T5" fmla="*/ 10 h 17"/>
                <a:gd name="T6" fmla="*/ 12 w 17"/>
                <a:gd name="T7" fmla="*/ 8 h 17"/>
                <a:gd name="T8" fmla="*/ 16 w 17"/>
                <a:gd name="T9" fmla="*/ 8 h 17"/>
                <a:gd name="T10" fmla="*/ 16 w 17"/>
                <a:gd name="T11" fmla="*/ 5 h 17"/>
                <a:gd name="T12" fmla="*/ 12 w 17"/>
                <a:gd name="T13" fmla="*/ 5 h 17"/>
                <a:gd name="T14" fmla="*/ 12 w 17"/>
                <a:gd name="T15" fmla="*/ 2 h 17"/>
                <a:gd name="T16" fmla="*/ 12 w 17"/>
                <a:gd name="T17" fmla="*/ 0 h 17"/>
                <a:gd name="T18" fmla="*/ 9 w 17"/>
                <a:gd name="T19" fmla="*/ 0 h 17"/>
                <a:gd name="T20" fmla="*/ 6 w 17"/>
                <a:gd name="T21" fmla="*/ 0 h 17"/>
                <a:gd name="T22" fmla="*/ 3 w 17"/>
                <a:gd name="T23" fmla="*/ 0 h 17"/>
                <a:gd name="T24" fmla="*/ 0 w 17"/>
                <a:gd name="T25" fmla="*/ 0 h 17"/>
                <a:gd name="T26" fmla="*/ 9 w 17"/>
                <a:gd name="T2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7">
                  <a:moveTo>
                    <a:pt x="9" y="16"/>
                  </a:moveTo>
                  <a:lnTo>
                    <a:pt x="12" y="16"/>
                  </a:lnTo>
                  <a:lnTo>
                    <a:pt x="12" y="10"/>
                  </a:lnTo>
                  <a:lnTo>
                    <a:pt x="12" y="8"/>
                  </a:lnTo>
                  <a:lnTo>
                    <a:pt x="16" y="8"/>
                  </a:lnTo>
                  <a:lnTo>
                    <a:pt x="16" y="5"/>
                  </a:lnTo>
                  <a:lnTo>
                    <a:pt x="12" y="5"/>
                  </a:lnTo>
                  <a:lnTo>
                    <a:pt x="12" y="2"/>
                  </a:lnTo>
                  <a:lnTo>
                    <a:pt x="12" y="0"/>
                  </a:lnTo>
                  <a:lnTo>
                    <a:pt x="9" y="0"/>
                  </a:lnTo>
                  <a:lnTo>
                    <a:pt x="6" y="0"/>
                  </a:lnTo>
                  <a:lnTo>
                    <a:pt x="3" y="0"/>
                  </a:lnTo>
                  <a:lnTo>
                    <a:pt x="0" y="0"/>
                  </a:lnTo>
                  <a:lnTo>
                    <a:pt x="9" y="16"/>
                  </a:lnTo>
                </a:path>
              </a:pathLst>
            </a:custGeom>
            <a:solidFill>
              <a:srgbClr val="59331A"/>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36" name="Freeform 238"/>
            <p:cNvSpPr>
              <a:spLocks/>
            </p:cNvSpPr>
            <p:nvPr/>
          </p:nvSpPr>
          <p:spPr bwMode="auto">
            <a:xfrm>
              <a:off x="4179" y="2802"/>
              <a:ext cx="17" cy="17"/>
            </a:xfrm>
            <a:custGeom>
              <a:avLst/>
              <a:gdLst>
                <a:gd name="T0" fmla="*/ 16 w 17"/>
                <a:gd name="T1" fmla="*/ 2 h 17"/>
                <a:gd name="T2" fmla="*/ 16 w 17"/>
                <a:gd name="T3" fmla="*/ 0 h 17"/>
                <a:gd name="T4" fmla="*/ 13 w 17"/>
                <a:gd name="T5" fmla="*/ 0 h 17"/>
                <a:gd name="T6" fmla="*/ 10 w 17"/>
                <a:gd name="T7" fmla="*/ 0 h 17"/>
                <a:gd name="T8" fmla="*/ 5 w 17"/>
                <a:gd name="T9" fmla="*/ 0 h 17"/>
                <a:gd name="T10" fmla="*/ 2 w 17"/>
                <a:gd name="T11" fmla="*/ 2 h 17"/>
                <a:gd name="T12" fmla="*/ 0 w 17"/>
                <a:gd name="T13" fmla="*/ 8 h 17"/>
                <a:gd name="T14" fmla="*/ 0 w 17"/>
                <a:gd name="T15" fmla="*/ 10 h 17"/>
                <a:gd name="T16" fmla="*/ 0 w 17"/>
                <a:gd name="T17" fmla="*/ 13 h 17"/>
                <a:gd name="T18" fmla="*/ 2 w 17"/>
                <a:gd name="T19" fmla="*/ 16 h 17"/>
                <a:gd name="T20" fmla="*/ 16 w 17"/>
                <a:gd name="T21"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16" y="2"/>
                  </a:moveTo>
                  <a:lnTo>
                    <a:pt x="16" y="0"/>
                  </a:lnTo>
                  <a:lnTo>
                    <a:pt x="13" y="0"/>
                  </a:lnTo>
                  <a:lnTo>
                    <a:pt x="10" y="0"/>
                  </a:lnTo>
                  <a:lnTo>
                    <a:pt x="5" y="0"/>
                  </a:lnTo>
                  <a:lnTo>
                    <a:pt x="2" y="2"/>
                  </a:lnTo>
                  <a:lnTo>
                    <a:pt x="0" y="8"/>
                  </a:lnTo>
                  <a:lnTo>
                    <a:pt x="0" y="10"/>
                  </a:lnTo>
                  <a:lnTo>
                    <a:pt x="0" y="13"/>
                  </a:lnTo>
                  <a:lnTo>
                    <a:pt x="2" y="16"/>
                  </a:lnTo>
                  <a:lnTo>
                    <a:pt x="16" y="2"/>
                  </a:lnTo>
                </a:path>
              </a:pathLst>
            </a:custGeom>
            <a:solidFill>
              <a:srgbClr val="603A2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37" name="Freeform 239"/>
            <p:cNvSpPr>
              <a:spLocks/>
            </p:cNvSpPr>
            <p:nvPr/>
          </p:nvSpPr>
          <p:spPr bwMode="auto">
            <a:xfrm>
              <a:off x="4180" y="2803"/>
              <a:ext cx="308" cy="75"/>
            </a:xfrm>
            <a:custGeom>
              <a:avLst/>
              <a:gdLst>
                <a:gd name="T0" fmla="*/ 291 w 308"/>
                <a:gd name="T1" fmla="*/ 68 h 75"/>
                <a:gd name="T2" fmla="*/ 262 w 308"/>
                <a:gd name="T3" fmla="*/ 67 h 75"/>
                <a:gd name="T4" fmla="*/ 233 w 308"/>
                <a:gd name="T5" fmla="*/ 64 h 75"/>
                <a:gd name="T6" fmla="*/ 205 w 308"/>
                <a:gd name="T7" fmla="*/ 62 h 75"/>
                <a:gd name="T8" fmla="*/ 179 w 308"/>
                <a:gd name="T9" fmla="*/ 58 h 75"/>
                <a:gd name="T10" fmla="*/ 155 w 308"/>
                <a:gd name="T11" fmla="*/ 53 h 75"/>
                <a:gd name="T12" fmla="*/ 131 w 308"/>
                <a:gd name="T13" fmla="*/ 49 h 75"/>
                <a:gd name="T14" fmla="*/ 110 w 308"/>
                <a:gd name="T15" fmla="*/ 43 h 75"/>
                <a:gd name="T16" fmla="*/ 90 w 308"/>
                <a:gd name="T17" fmla="*/ 37 h 75"/>
                <a:gd name="T18" fmla="*/ 72 w 308"/>
                <a:gd name="T19" fmla="*/ 32 h 75"/>
                <a:gd name="T20" fmla="*/ 55 w 308"/>
                <a:gd name="T21" fmla="*/ 25 h 75"/>
                <a:gd name="T22" fmla="*/ 41 w 308"/>
                <a:gd name="T23" fmla="*/ 20 h 75"/>
                <a:gd name="T24" fmla="*/ 29 w 308"/>
                <a:gd name="T25" fmla="*/ 14 h 75"/>
                <a:gd name="T26" fmla="*/ 19 w 308"/>
                <a:gd name="T27" fmla="*/ 9 h 75"/>
                <a:gd name="T28" fmla="*/ 12 w 308"/>
                <a:gd name="T29" fmla="*/ 5 h 75"/>
                <a:gd name="T30" fmla="*/ 7 w 308"/>
                <a:gd name="T31" fmla="*/ 2 h 75"/>
                <a:gd name="T32" fmla="*/ 0 w 308"/>
                <a:gd name="T33" fmla="*/ 5 h 75"/>
                <a:gd name="T34" fmla="*/ 5 w 308"/>
                <a:gd name="T35" fmla="*/ 8 h 75"/>
                <a:gd name="T36" fmla="*/ 12 w 308"/>
                <a:gd name="T37" fmla="*/ 13 h 75"/>
                <a:gd name="T38" fmla="*/ 20 w 308"/>
                <a:gd name="T39" fmla="*/ 17 h 75"/>
                <a:gd name="T40" fmla="*/ 32 w 308"/>
                <a:gd name="T41" fmla="*/ 23 h 75"/>
                <a:gd name="T42" fmla="*/ 45 w 308"/>
                <a:gd name="T43" fmla="*/ 28 h 75"/>
                <a:gd name="T44" fmla="*/ 61 w 308"/>
                <a:gd name="T45" fmla="*/ 35 h 75"/>
                <a:gd name="T46" fmla="*/ 79 w 308"/>
                <a:gd name="T47" fmla="*/ 41 h 75"/>
                <a:gd name="T48" fmla="*/ 98 w 308"/>
                <a:gd name="T49" fmla="*/ 46 h 75"/>
                <a:gd name="T50" fmla="*/ 119 w 308"/>
                <a:gd name="T51" fmla="*/ 52 h 75"/>
                <a:gd name="T52" fmla="*/ 141 w 308"/>
                <a:gd name="T53" fmla="*/ 58 h 75"/>
                <a:gd name="T54" fmla="*/ 166 w 308"/>
                <a:gd name="T55" fmla="*/ 62 h 75"/>
                <a:gd name="T56" fmla="*/ 192 w 308"/>
                <a:gd name="T57" fmla="*/ 67 h 75"/>
                <a:gd name="T58" fmla="*/ 218 w 308"/>
                <a:gd name="T59" fmla="*/ 70 h 75"/>
                <a:gd name="T60" fmla="*/ 246 w 308"/>
                <a:gd name="T61" fmla="*/ 72 h 75"/>
                <a:gd name="T62" fmla="*/ 277 w 308"/>
                <a:gd name="T63" fmla="*/ 73 h 75"/>
                <a:gd name="T64" fmla="*/ 307 w 308"/>
                <a:gd name="T65"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8" h="75">
                  <a:moveTo>
                    <a:pt x="307" y="68"/>
                  </a:moveTo>
                  <a:lnTo>
                    <a:pt x="291" y="68"/>
                  </a:lnTo>
                  <a:lnTo>
                    <a:pt x="277" y="67"/>
                  </a:lnTo>
                  <a:lnTo>
                    <a:pt x="262" y="67"/>
                  </a:lnTo>
                  <a:lnTo>
                    <a:pt x="247" y="65"/>
                  </a:lnTo>
                  <a:lnTo>
                    <a:pt x="233" y="64"/>
                  </a:lnTo>
                  <a:lnTo>
                    <a:pt x="220" y="63"/>
                  </a:lnTo>
                  <a:lnTo>
                    <a:pt x="205" y="62"/>
                  </a:lnTo>
                  <a:lnTo>
                    <a:pt x="193" y="60"/>
                  </a:lnTo>
                  <a:lnTo>
                    <a:pt x="179" y="58"/>
                  </a:lnTo>
                  <a:lnTo>
                    <a:pt x="167" y="55"/>
                  </a:lnTo>
                  <a:lnTo>
                    <a:pt x="155" y="53"/>
                  </a:lnTo>
                  <a:lnTo>
                    <a:pt x="142" y="51"/>
                  </a:lnTo>
                  <a:lnTo>
                    <a:pt x="131" y="49"/>
                  </a:lnTo>
                  <a:lnTo>
                    <a:pt x="120" y="45"/>
                  </a:lnTo>
                  <a:lnTo>
                    <a:pt x="110" y="43"/>
                  </a:lnTo>
                  <a:lnTo>
                    <a:pt x="100" y="40"/>
                  </a:lnTo>
                  <a:lnTo>
                    <a:pt x="90" y="37"/>
                  </a:lnTo>
                  <a:lnTo>
                    <a:pt x="81" y="34"/>
                  </a:lnTo>
                  <a:lnTo>
                    <a:pt x="72" y="32"/>
                  </a:lnTo>
                  <a:lnTo>
                    <a:pt x="63" y="28"/>
                  </a:lnTo>
                  <a:lnTo>
                    <a:pt x="55" y="25"/>
                  </a:lnTo>
                  <a:lnTo>
                    <a:pt x="48" y="23"/>
                  </a:lnTo>
                  <a:lnTo>
                    <a:pt x="41" y="20"/>
                  </a:lnTo>
                  <a:lnTo>
                    <a:pt x="35" y="17"/>
                  </a:lnTo>
                  <a:lnTo>
                    <a:pt x="29" y="14"/>
                  </a:lnTo>
                  <a:lnTo>
                    <a:pt x="24" y="12"/>
                  </a:lnTo>
                  <a:lnTo>
                    <a:pt x="19" y="9"/>
                  </a:lnTo>
                  <a:lnTo>
                    <a:pt x="15" y="7"/>
                  </a:lnTo>
                  <a:lnTo>
                    <a:pt x="12" y="5"/>
                  </a:lnTo>
                  <a:lnTo>
                    <a:pt x="8" y="3"/>
                  </a:lnTo>
                  <a:lnTo>
                    <a:pt x="7" y="2"/>
                  </a:lnTo>
                  <a:lnTo>
                    <a:pt x="5" y="0"/>
                  </a:lnTo>
                  <a:lnTo>
                    <a:pt x="0" y="5"/>
                  </a:lnTo>
                  <a:lnTo>
                    <a:pt x="3" y="7"/>
                  </a:lnTo>
                  <a:lnTo>
                    <a:pt x="5" y="8"/>
                  </a:lnTo>
                  <a:lnTo>
                    <a:pt x="8" y="11"/>
                  </a:lnTo>
                  <a:lnTo>
                    <a:pt x="12" y="13"/>
                  </a:lnTo>
                  <a:lnTo>
                    <a:pt x="16" y="15"/>
                  </a:lnTo>
                  <a:lnTo>
                    <a:pt x="20" y="17"/>
                  </a:lnTo>
                  <a:lnTo>
                    <a:pt x="26" y="21"/>
                  </a:lnTo>
                  <a:lnTo>
                    <a:pt x="32" y="23"/>
                  </a:lnTo>
                  <a:lnTo>
                    <a:pt x="38" y="26"/>
                  </a:lnTo>
                  <a:lnTo>
                    <a:pt x="45" y="28"/>
                  </a:lnTo>
                  <a:lnTo>
                    <a:pt x="53" y="32"/>
                  </a:lnTo>
                  <a:lnTo>
                    <a:pt x="61" y="35"/>
                  </a:lnTo>
                  <a:lnTo>
                    <a:pt x="70" y="37"/>
                  </a:lnTo>
                  <a:lnTo>
                    <a:pt x="79" y="41"/>
                  </a:lnTo>
                  <a:lnTo>
                    <a:pt x="88" y="44"/>
                  </a:lnTo>
                  <a:lnTo>
                    <a:pt x="98" y="46"/>
                  </a:lnTo>
                  <a:lnTo>
                    <a:pt x="108" y="50"/>
                  </a:lnTo>
                  <a:lnTo>
                    <a:pt x="119" y="52"/>
                  </a:lnTo>
                  <a:lnTo>
                    <a:pt x="130" y="55"/>
                  </a:lnTo>
                  <a:lnTo>
                    <a:pt x="141" y="58"/>
                  </a:lnTo>
                  <a:lnTo>
                    <a:pt x="154" y="60"/>
                  </a:lnTo>
                  <a:lnTo>
                    <a:pt x="166" y="62"/>
                  </a:lnTo>
                  <a:lnTo>
                    <a:pt x="178" y="64"/>
                  </a:lnTo>
                  <a:lnTo>
                    <a:pt x="192" y="67"/>
                  </a:lnTo>
                  <a:lnTo>
                    <a:pt x="205" y="69"/>
                  </a:lnTo>
                  <a:lnTo>
                    <a:pt x="218" y="70"/>
                  </a:lnTo>
                  <a:lnTo>
                    <a:pt x="232" y="71"/>
                  </a:lnTo>
                  <a:lnTo>
                    <a:pt x="246" y="72"/>
                  </a:lnTo>
                  <a:lnTo>
                    <a:pt x="261" y="73"/>
                  </a:lnTo>
                  <a:lnTo>
                    <a:pt x="277" y="73"/>
                  </a:lnTo>
                  <a:lnTo>
                    <a:pt x="291" y="74"/>
                  </a:lnTo>
                  <a:lnTo>
                    <a:pt x="307" y="74"/>
                  </a:lnTo>
                  <a:lnTo>
                    <a:pt x="307" y="68"/>
                  </a:lnTo>
                </a:path>
              </a:pathLst>
            </a:custGeom>
            <a:solidFill>
              <a:srgbClr val="603A2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38" name="Freeform 240"/>
            <p:cNvSpPr>
              <a:spLocks/>
            </p:cNvSpPr>
            <p:nvPr/>
          </p:nvSpPr>
          <p:spPr bwMode="auto">
            <a:xfrm>
              <a:off x="4487" y="2800"/>
              <a:ext cx="307" cy="78"/>
            </a:xfrm>
            <a:custGeom>
              <a:avLst/>
              <a:gdLst>
                <a:gd name="T0" fmla="*/ 297 w 307"/>
                <a:gd name="T1" fmla="*/ 3 h 78"/>
                <a:gd name="T2" fmla="*/ 285 w 307"/>
                <a:gd name="T3" fmla="*/ 10 h 78"/>
                <a:gd name="T4" fmla="*/ 271 w 307"/>
                <a:gd name="T5" fmla="*/ 17 h 78"/>
                <a:gd name="T6" fmla="*/ 259 w 307"/>
                <a:gd name="T7" fmla="*/ 24 h 78"/>
                <a:gd name="T8" fmla="*/ 246 w 307"/>
                <a:gd name="T9" fmla="*/ 29 h 78"/>
                <a:gd name="T10" fmla="*/ 231 w 307"/>
                <a:gd name="T11" fmla="*/ 35 h 78"/>
                <a:gd name="T12" fmla="*/ 216 w 307"/>
                <a:gd name="T13" fmla="*/ 40 h 78"/>
                <a:gd name="T14" fmla="*/ 200 w 307"/>
                <a:gd name="T15" fmla="*/ 45 h 78"/>
                <a:gd name="T16" fmla="*/ 182 w 307"/>
                <a:gd name="T17" fmla="*/ 51 h 78"/>
                <a:gd name="T18" fmla="*/ 164 w 307"/>
                <a:gd name="T19" fmla="*/ 54 h 78"/>
                <a:gd name="T20" fmla="*/ 144 w 307"/>
                <a:gd name="T21" fmla="*/ 58 h 78"/>
                <a:gd name="T22" fmla="*/ 122 w 307"/>
                <a:gd name="T23" fmla="*/ 62 h 78"/>
                <a:gd name="T24" fmla="*/ 98 w 307"/>
                <a:gd name="T25" fmla="*/ 64 h 78"/>
                <a:gd name="T26" fmla="*/ 72 w 307"/>
                <a:gd name="T27" fmla="*/ 67 h 78"/>
                <a:gd name="T28" fmla="*/ 46 w 307"/>
                <a:gd name="T29" fmla="*/ 68 h 78"/>
                <a:gd name="T30" fmla="*/ 15 w 307"/>
                <a:gd name="T31" fmla="*/ 70 h 78"/>
                <a:gd name="T32" fmla="*/ 0 w 307"/>
                <a:gd name="T33" fmla="*/ 77 h 78"/>
                <a:gd name="T34" fmla="*/ 31 w 307"/>
                <a:gd name="T35" fmla="*/ 76 h 78"/>
                <a:gd name="T36" fmla="*/ 60 w 307"/>
                <a:gd name="T37" fmla="*/ 74 h 78"/>
                <a:gd name="T38" fmla="*/ 86 w 307"/>
                <a:gd name="T39" fmla="*/ 72 h 78"/>
                <a:gd name="T40" fmla="*/ 110 w 307"/>
                <a:gd name="T41" fmla="*/ 70 h 78"/>
                <a:gd name="T42" fmla="*/ 134 w 307"/>
                <a:gd name="T43" fmla="*/ 66 h 78"/>
                <a:gd name="T44" fmla="*/ 155 w 307"/>
                <a:gd name="T45" fmla="*/ 63 h 78"/>
                <a:gd name="T46" fmla="*/ 174 w 307"/>
                <a:gd name="T47" fmla="*/ 58 h 78"/>
                <a:gd name="T48" fmla="*/ 193 w 307"/>
                <a:gd name="T49" fmla="*/ 54 h 78"/>
                <a:gd name="T50" fmla="*/ 210 w 307"/>
                <a:gd name="T51" fmla="*/ 49 h 78"/>
                <a:gd name="T52" fmla="*/ 226 w 307"/>
                <a:gd name="T53" fmla="*/ 44 h 78"/>
                <a:gd name="T54" fmla="*/ 241 w 307"/>
                <a:gd name="T55" fmla="*/ 38 h 78"/>
                <a:gd name="T56" fmla="*/ 255 w 307"/>
                <a:gd name="T57" fmla="*/ 33 h 78"/>
                <a:gd name="T58" fmla="*/ 268 w 307"/>
                <a:gd name="T59" fmla="*/ 26 h 78"/>
                <a:gd name="T60" fmla="*/ 282 w 307"/>
                <a:gd name="T61" fmla="*/ 20 h 78"/>
                <a:gd name="T62" fmla="*/ 294 w 307"/>
                <a:gd name="T63" fmla="*/ 14 h 78"/>
                <a:gd name="T64" fmla="*/ 306 w 307"/>
                <a:gd name="T65" fmla="*/ 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7" h="78">
                  <a:moveTo>
                    <a:pt x="303" y="0"/>
                  </a:moveTo>
                  <a:lnTo>
                    <a:pt x="297" y="3"/>
                  </a:lnTo>
                  <a:lnTo>
                    <a:pt x="290" y="7"/>
                  </a:lnTo>
                  <a:lnTo>
                    <a:pt x="285" y="10"/>
                  </a:lnTo>
                  <a:lnTo>
                    <a:pt x="278" y="14"/>
                  </a:lnTo>
                  <a:lnTo>
                    <a:pt x="271" y="17"/>
                  </a:lnTo>
                  <a:lnTo>
                    <a:pt x="266" y="20"/>
                  </a:lnTo>
                  <a:lnTo>
                    <a:pt x="259" y="24"/>
                  </a:lnTo>
                  <a:lnTo>
                    <a:pt x="252" y="26"/>
                  </a:lnTo>
                  <a:lnTo>
                    <a:pt x="246" y="29"/>
                  </a:lnTo>
                  <a:lnTo>
                    <a:pt x="238" y="33"/>
                  </a:lnTo>
                  <a:lnTo>
                    <a:pt x="231" y="35"/>
                  </a:lnTo>
                  <a:lnTo>
                    <a:pt x="223" y="37"/>
                  </a:lnTo>
                  <a:lnTo>
                    <a:pt x="216" y="40"/>
                  </a:lnTo>
                  <a:lnTo>
                    <a:pt x="208" y="43"/>
                  </a:lnTo>
                  <a:lnTo>
                    <a:pt x="200" y="45"/>
                  </a:lnTo>
                  <a:lnTo>
                    <a:pt x="191" y="47"/>
                  </a:lnTo>
                  <a:lnTo>
                    <a:pt x="182" y="51"/>
                  </a:lnTo>
                  <a:lnTo>
                    <a:pt x="173" y="52"/>
                  </a:lnTo>
                  <a:lnTo>
                    <a:pt x="164" y="54"/>
                  </a:lnTo>
                  <a:lnTo>
                    <a:pt x="154" y="56"/>
                  </a:lnTo>
                  <a:lnTo>
                    <a:pt x="144" y="58"/>
                  </a:lnTo>
                  <a:lnTo>
                    <a:pt x="133" y="59"/>
                  </a:lnTo>
                  <a:lnTo>
                    <a:pt x="122" y="62"/>
                  </a:lnTo>
                  <a:lnTo>
                    <a:pt x="110" y="63"/>
                  </a:lnTo>
                  <a:lnTo>
                    <a:pt x="98" y="64"/>
                  </a:lnTo>
                  <a:lnTo>
                    <a:pt x="86" y="66"/>
                  </a:lnTo>
                  <a:lnTo>
                    <a:pt x="72" y="67"/>
                  </a:lnTo>
                  <a:lnTo>
                    <a:pt x="59" y="67"/>
                  </a:lnTo>
                  <a:lnTo>
                    <a:pt x="46" y="68"/>
                  </a:lnTo>
                  <a:lnTo>
                    <a:pt x="31" y="70"/>
                  </a:lnTo>
                  <a:lnTo>
                    <a:pt x="15" y="70"/>
                  </a:lnTo>
                  <a:lnTo>
                    <a:pt x="0" y="71"/>
                  </a:lnTo>
                  <a:lnTo>
                    <a:pt x="0" y="77"/>
                  </a:lnTo>
                  <a:lnTo>
                    <a:pt x="15" y="76"/>
                  </a:lnTo>
                  <a:lnTo>
                    <a:pt x="31" y="76"/>
                  </a:lnTo>
                  <a:lnTo>
                    <a:pt x="46" y="75"/>
                  </a:lnTo>
                  <a:lnTo>
                    <a:pt x="60" y="74"/>
                  </a:lnTo>
                  <a:lnTo>
                    <a:pt x="74" y="73"/>
                  </a:lnTo>
                  <a:lnTo>
                    <a:pt x="86" y="72"/>
                  </a:lnTo>
                  <a:lnTo>
                    <a:pt x="99" y="71"/>
                  </a:lnTo>
                  <a:lnTo>
                    <a:pt x="110" y="70"/>
                  </a:lnTo>
                  <a:lnTo>
                    <a:pt x="123" y="68"/>
                  </a:lnTo>
                  <a:lnTo>
                    <a:pt x="134" y="66"/>
                  </a:lnTo>
                  <a:lnTo>
                    <a:pt x="145" y="65"/>
                  </a:lnTo>
                  <a:lnTo>
                    <a:pt x="155" y="63"/>
                  </a:lnTo>
                  <a:lnTo>
                    <a:pt x="165" y="61"/>
                  </a:lnTo>
                  <a:lnTo>
                    <a:pt x="174" y="58"/>
                  </a:lnTo>
                  <a:lnTo>
                    <a:pt x="184" y="56"/>
                  </a:lnTo>
                  <a:lnTo>
                    <a:pt x="193" y="54"/>
                  </a:lnTo>
                  <a:lnTo>
                    <a:pt x="202" y="52"/>
                  </a:lnTo>
                  <a:lnTo>
                    <a:pt x="210" y="49"/>
                  </a:lnTo>
                  <a:lnTo>
                    <a:pt x="218" y="47"/>
                  </a:lnTo>
                  <a:lnTo>
                    <a:pt x="226" y="44"/>
                  </a:lnTo>
                  <a:lnTo>
                    <a:pt x="233" y="42"/>
                  </a:lnTo>
                  <a:lnTo>
                    <a:pt x="241" y="38"/>
                  </a:lnTo>
                  <a:lnTo>
                    <a:pt x="248" y="35"/>
                  </a:lnTo>
                  <a:lnTo>
                    <a:pt x="255" y="33"/>
                  </a:lnTo>
                  <a:lnTo>
                    <a:pt x="261" y="29"/>
                  </a:lnTo>
                  <a:lnTo>
                    <a:pt x="268" y="26"/>
                  </a:lnTo>
                  <a:lnTo>
                    <a:pt x="275" y="23"/>
                  </a:lnTo>
                  <a:lnTo>
                    <a:pt x="282" y="20"/>
                  </a:lnTo>
                  <a:lnTo>
                    <a:pt x="287" y="17"/>
                  </a:lnTo>
                  <a:lnTo>
                    <a:pt x="294" y="14"/>
                  </a:lnTo>
                  <a:lnTo>
                    <a:pt x="299" y="10"/>
                  </a:lnTo>
                  <a:lnTo>
                    <a:pt x="306" y="7"/>
                  </a:lnTo>
                  <a:lnTo>
                    <a:pt x="303" y="0"/>
                  </a:lnTo>
                </a:path>
              </a:pathLst>
            </a:custGeom>
            <a:solidFill>
              <a:srgbClr val="603A2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39" name="Freeform 241"/>
            <p:cNvSpPr>
              <a:spLocks/>
            </p:cNvSpPr>
            <p:nvPr/>
          </p:nvSpPr>
          <p:spPr bwMode="auto">
            <a:xfrm>
              <a:off x="4790" y="2800"/>
              <a:ext cx="17" cy="17"/>
            </a:xfrm>
            <a:custGeom>
              <a:avLst/>
              <a:gdLst>
                <a:gd name="T0" fmla="*/ 12 w 17"/>
                <a:gd name="T1" fmla="*/ 16 h 17"/>
                <a:gd name="T2" fmla="*/ 12 w 17"/>
                <a:gd name="T3" fmla="*/ 13 h 17"/>
                <a:gd name="T4" fmla="*/ 16 w 17"/>
                <a:gd name="T5" fmla="*/ 13 h 17"/>
                <a:gd name="T6" fmla="*/ 16 w 17"/>
                <a:gd name="T7" fmla="*/ 11 h 17"/>
                <a:gd name="T8" fmla="*/ 16 w 17"/>
                <a:gd name="T9" fmla="*/ 6 h 17"/>
                <a:gd name="T10" fmla="*/ 16 w 17"/>
                <a:gd name="T11" fmla="*/ 4 h 17"/>
                <a:gd name="T12" fmla="*/ 16 w 17"/>
                <a:gd name="T13" fmla="*/ 2 h 17"/>
                <a:gd name="T14" fmla="*/ 12 w 17"/>
                <a:gd name="T15" fmla="*/ 2 h 17"/>
                <a:gd name="T16" fmla="*/ 12 w 17"/>
                <a:gd name="T17" fmla="*/ 0 h 17"/>
                <a:gd name="T18" fmla="*/ 8 w 17"/>
                <a:gd name="T19" fmla="*/ 0 h 17"/>
                <a:gd name="T20" fmla="*/ 4 w 17"/>
                <a:gd name="T21" fmla="*/ 0 h 17"/>
                <a:gd name="T22" fmla="*/ 0 w 17"/>
                <a:gd name="T23" fmla="*/ 0 h 17"/>
                <a:gd name="T24" fmla="*/ 12 w 17"/>
                <a:gd name="T25"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12" y="16"/>
                  </a:moveTo>
                  <a:lnTo>
                    <a:pt x="12" y="13"/>
                  </a:lnTo>
                  <a:lnTo>
                    <a:pt x="16" y="13"/>
                  </a:lnTo>
                  <a:lnTo>
                    <a:pt x="16" y="11"/>
                  </a:lnTo>
                  <a:lnTo>
                    <a:pt x="16" y="6"/>
                  </a:lnTo>
                  <a:lnTo>
                    <a:pt x="16" y="4"/>
                  </a:lnTo>
                  <a:lnTo>
                    <a:pt x="16" y="2"/>
                  </a:lnTo>
                  <a:lnTo>
                    <a:pt x="12" y="2"/>
                  </a:lnTo>
                  <a:lnTo>
                    <a:pt x="12" y="0"/>
                  </a:lnTo>
                  <a:lnTo>
                    <a:pt x="8" y="0"/>
                  </a:lnTo>
                  <a:lnTo>
                    <a:pt x="4" y="0"/>
                  </a:lnTo>
                  <a:lnTo>
                    <a:pt x="0" y="0"/>
                  </a:lnTo>
                  <a:lnTo>
                    <a:pt x="12" y="16"/>
                  </a:lnTo>
                </a:path>
              </a:pathLst>
            </a:custGeom>
            <a:solidFill>
              <a:srgbClr val="603A2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0" name="Freeform 242"/>
            <p:cNvSpPr>
              <a:spLocks/>
            </p:cNvSpPr>
            <p:nvPr/>
          </p:nvSpPr>
          <p:spPr bwMode="auto">
            <a:xfrm>
              <a:off x="4178" y="2805"/>
              <a:ext cx="17" cy="17"/>
            </a:xfrm>
            <a:custGeom>
              <a:avLst/>
              <a:gdLst>
                <a:gd name="T0" fmla="*/ 16 w 17"/>
                <a:gd name="T1" fmla="*/ 3 h 17"/>
                <a:gd name="T2" fmla="*/ 16 w 17"/>
                <a:gd name="T3" fmla="*/ 0 h 17"/>
                <a:gd name="T4" fmla="*/ 13 w 17"/>
                <a:gd name="T5" fmla="*/ 0 h 17"/>
                <a:gd name="T6" fmla="*/ 8 w 17"/>
                <a:gd name="T7" fmla="*/ 0 h 17"/>
                <a:gd name="T8" fmla="*/ 5 w 17"/>
                <a:gd name="T9" fmla="*/ 0 h 17"/>
                <a:gd name="T10" fmla="*/ 5 w 17"/>
                <a:gd name="T11" fmla="*/ 3 h 17"/>
                <a:gd name="T12" fmla="*/ 2 w 17"/>
                <a:gd name="T13" fmla="*/ 3 h 17"/>
                <a:gd name="T14" fmla="*/ 2 w 17"/>
                <a:gd name="T15" fmla="*/ 6 h 17"/>
                <a:gd name="T16" fmla="*/ 0 w 17"/>
                <a:gd name="T17" fmla="*/ 6 h 17"/>
                <a:gd name="T18" fmla="*/ 0 w 17"/>
                <a:gd name="T19" fmla="*/ 9 h 17"/>
                <a:gd name="T20" fmla="*/ 0 w 17"/>
                <a:gd name="T21" fmla="*/ 12 h 17"/>
                <a:gd name="T22" fmla="*/ 2 w 17"/>
                <a:gd name="T23" fmla="*/ 16 h 17"/>
                <a:gd name="T24" fmla="*/ 16 w 17"/>
                <a:gd name="T25"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16" y="3"/>
                  </a:moveTo>
                  <a:lnTo>
                    <a:pt x="16" y="0"/>
                  </a:lnTo>
                  <a:lnTo>
                    <a:pt x="13" y="0"/>
                  </a:lnTo>
                  <a:lnTo>
                    <a:pt x="8" y="0"/>
                  </a:lnTo>
                  <a:lnTo>
                    <a:pt x="5" y="0"/>
                  </a:lnTo>
                  <a:lnTo>
                    <a:pt x="5" y="3"/>
                  </a:lnTo>
                  <a:lnTo>
                    <a:pt x="2" y="3"/>
                  </a:lnTo>
                  <a:lnTo>
                    <a:pt x="2" y="6"/>
                  </a:lnTo>
                  <a:lnTo>
                    <a:pt x="0" y="6"/>
                  </a:lnTo>
                  <a:lnTo>
                    <a:pt x="0" y="9"/>
                  </a:lnTo>
                  <a:lnTo>
                    <a:pt x="0" y="12"/>
                  </a:lnTo>
                  <a:lnTo>
                    <a:pt x="2" y="16"/>
                  </a:lnTo>
                  <a:lnTo>
                    <a:pt x="16" y="3"/>
                  </a:lnTo>
                </a:path>
              </a:pathLst>
            </a:custGeom>
            <a:solidFill>
              <a:srgbClr val="653F2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1" name="Freeform 243"/>
            <p:cNvSpPr>
              <a:spLocks/>
            </p:cNvSpPr>
            <p:nvPr/>
          </p:nvSpPr>
          <p:spPr bwMode="auto">
            <a:xfrm>
              <a:off x="4179" y="2806"/>
              <a:ext cx="309" cy="75"/>
            </a:xfrm>
            <a:custGeom>
              <a:avLst/>
              <a:gdLst>
                <a:gd name="T0" fmla="*/ 292 w 309"/>
                <a:gd name="T1" fmla="*/ 67 h 75"/>
                <a:gd name="T2" fmla="*/ 262 w 309"/>
                <a:gd name="T3" fmla="*/ 67 h 75"/>
                <a:gd name="T4" fmla="*/ 233 w 309"/>
                <a:gd name="T5" fmla="*/ 65 h 75"/>
                <a:gd name="T6" fmla="*/ 205 w 309"/>
                <a:gd name="T7" fmla="*/ 61 h 75"/>
                <a:gd name="T8" fmla="*/ 179 w 309"/>
                <a:gd name="T9" fmla="*/ 58 h 75"/>
                <a:gd name="T10" fmla="*/ 153 w 309"/>
                <a:gd name="T11" fmla="*/ 53 h 75"/>
                <a:gd name="T12" fmla="*/ 130 w 309"/>
                <a:gd name="T13" fmla="*/ 48 h 75"/>
                <a:gd name="T14" fmla="*/ 109 w 309"/>
                <a:gd name="T15" fmla="*/ 42 h 75"/>
                <a:gd name="T16" fmla="*/ 89 w 309"/>
                <a:gd name="T17" fmla="*/ 37 h 75"/>
                <a:gd name="T18" fmla="*/ 71 w 309"/>
                <a:gd name="T19" fmla="*/ 31 h 75"/>
                <a:gd name="T20" fmla="*/ 54 w 309"/>
                <a:gd name="T21" fmla="*/ 24 h 75"/>
                <a:gd name="T22" fmla="*/ 40 w 309"/>
                <a:gd name="T23" fmla="*/ 19 h 75"/>
                <a:gd name="T24" fmla="*/ 28 w 309"/>
                <a:gd name="T25" fmla="*/ 13 h 75"/>
                <a:gd name="T26" fmla="*/ 18 w 309"/>
                <a:gd name="T27" fmla="*/ 9 h 75"/>
                <a:gd name="T28" fmla="*/ 11 w 309"/>
                <a:gd name="T29" fmla="*/ 4 h 75"/>
                <a:gd name="T30" fmla="*/ 6 w 309"/>
                <a:gd name="T31" fmla="*/ 1 h 75"/>
                <a:gd name="T32" fmla="*/ 0 w 309"/>
                <a:gd name="T33" fmla="*/ 4 h 75"/>
                <a:gd name="T34" fmla="*/ 5 w 309"/>
                <a:gd name="T35" fmla="*/ 8 h 75"/>
                <a:gd name="T36" fmla="*/ 11 w 309"/>
                <a:gd name="T37" fmla="*/ 12 h 75"/>
                <a:gd name="T38" fmla="*/ 20 w 309"/>
                <a:gd name="T39" fmla="*/ 17 h 75"/>
                <a:gd name="T40" fmla="*/ 32 w 309"/>
                <a:gd name="T41" fmla="*/ 22 h 75"/>
                <a:gd name="T42" fmla="*/ 45 w 309"/>
                <a:gd name="T43" fmla="*/ 28 h 75"/>
                <a:gd name="T44" fmla="*/ 59 w 309"/>
                <a:gd name="T45" fmla="*/ 33 h 75"/>
                <a:gd name="T46" fmla="*/ 77 w 309"/>
                <a:gd name="T47" fmla="*/ 40 h 75"/>
                <a:gd name="T48" fmla="*/ 96 w 309"/>
                <a:gd name="T49" fmla="*/ 46 h 75"/>
                <a:gd name="T50" fmla="*/ 118 w 309"/>
                <a:gd name="T51" fmla="*/ 51 h 75"/>
                <a:gd name="T52" fmla="*/ 140 w 309"/>
                <a:gd name="T53" fmla="*/ 57 h 75"/>
                <a:gd name="T54" fmla="*/ 165 w 309"/>
                <a:gd name="T55" fmla="*/ 62 h 75"/>
                <a:gd name="T56" fmla="*/ 190 w 309"/>
                <a:gd name="T57" fmla="*/ 66 h 75"/>
                <a:gd name="T58" fmla="*/ 218 w 309"/>
                <a:gd name="T59" fmla="*/ 70 h 75"/>
                <a:gd name="T60" fmla="*/ 247 w 309"/>
                <a:gd name="T61" fmla="*/ 73 h 75"/>
                <a:gd name="T62" fmla="*/ 276 w 309"/>
                <a:gd name="T63" fmla="*/ 74 h 75"/>
                <a:gd name="T64" fmla="*/ 308 w 309"/>
                <a:gd name="T65"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9" h="75">
                  <a:moveTo>
                    <a:pt x="308" y="67"/>
                  </a:moveTo>
                  <a:lnTo>
                    <a:pt x="292" y="67"/>
                  </a:lnTo>
                  <a:lnTo>
                    <a:pt x="276" y="67"/>
                  </a:lnTo>
                  <a:lnTo>
                    <a:pt x="262" y="67"/>
                  </a:lnTo>
                  <a:lnTo>
                    <a:pt x="247" y="66"/>
                  </a:lnTo>
                  <a:lnTo>
                    <a:pt x="233" y="65"/>
                  </a:lnTo>
                  <a:lnTo>
                    <a:pt x="219" y="64"/>
                  </a:lnTo>
                  <a:lnTo>
                    <a:pt x="205" y="61"/>
                  </a:lnTo>
                  <a:lnTo>
                    <a:pt x="191" y="60"/>
                  </a:lnTo>
                  <a:lnTo>
                    <a:pt x="179" y="58"/>
                  </a:lnTo>
                  <a:lnTo>
                    <a:pt x="166" y="56"/>
                  </a:lnTo>
                  <a:lnTo>
                    <a:pt x="153" y="53"/>
                  </a:lnTo>
                  <a:lnTo>
                    <a:pt x="142" y="50"/>
                  </a:lnTo>
                  <a:lnTo>
                    <a:pt x="130" y="48"/>
                  </a:lnTo>
                  <a:lnTo>
                    <a:pt x="120" y="46"/>
                  </a:lnTo>
                  <a:lnTo>
                    <a:pt x="109" y="42"/>
                  </a:lnTo>
                  <a:lnTo>
                    <a:pt x="99" y="40"/>
                  </a:lnTo>
                  <a:lnTo>
                    <a:pt x="89" y="37"/>
                  </a:lnTo>
                  <a:lnTo>
                    <a:pt x="80" y="33"/>
                  </a:lnTo>
                  <a:lnTo>
                    <a:pt x="71" y="31"/>
                  </a:lnTo>
                  <a:lnTo>
                    <a:pt x="62" y="28"/>
                  </a:lnTo>
                  <a:lnTo>
                    <a:pt x="54" y="24"/>
                  </a:lnTo>
                  <a:lnTo>
                    <a:pt x="47" y="22"/>
                  </a:lnTo>
                  <a:lnTo>
                    <a:pt x="40" y="19"/>
                  </a:lnTo>
                  <a:lnTo>
                    <a:pt x="34" y="17"/>
                  </a:lnTo>
                  <a:lnTo>
                    <a:pt x="28" y="13"/>
                  </a:lnTo>
                  <a:lnTo>
                    <a:pt x="23" y="11"/>
                  </a:lnTo>
                  <a:lnTo>
                    <a:pt x="18" y="9"/>
                  </a:lnTo>
                  <a:lnTo>
                    <a:pt x="15" y="6"/>
                  </a:lnTo>
                  <a:lnTo>
                    <a:pt x="11" y="4"/>
                  </a:lnTo>
                  <a:lnTo>
                    <a:pt x="8" y="2"/>
                  </a:lnTo>
                  <a:lnTo>
                    <a:pt x="6" y="1"/>
                  </a:lnTo>
                  <a:lnTo>
                    <a:pt x="5" y="0"/>
                  </a:lnTo>
                  <a:lnTo>
                    <a:pt x="0" y="4"/>
                  </a:lnTo>
                  <a:lnTo>
                    <a:pt x="2" y="6"/>
                  </a:lnTo>
                  <a:lnTo>
                    <a:pt x="5" y="8"/>
                  </a:lnTo>
                  <a:lnTo>
                    <a:pt x="8" y="10"/>
                  </a:lnTo>
                  <a:lnTo>
                    <a:pt x="11" y="12"/>
                  </a:lnTo>
                  <a:lnTo>
                    <a:pt x="15" y="14"/>
                  </a:lnTo>
                  <a:lnTo>
                    <a:pt x="20" y="17"/>
                  </a:lnTo>
                  <a:lnTo>
                    <a:pt x="25" y="20"/>
                  </a:lnTo>
                  <a:lnTo>
                    <a:pt x="32" y="22"/>
                  </a:lnTo>
                  <a:lnTo>
                    <a:pt x="37" y="25"/>
                  </a:lnTo>
                  <a:lnTo>
                    <a:pt x="45" y="28"/>
                  </a:lnTo>
                  <a:lnTo>
                    <a:pt x="52" y="31"/>
                  </a:lnTo>
                  <a:lnTo>
                    <a:pt x="59" y="33"/>
                  </a:lnTo>
                  <a:lnTo>
                    <a:pt x="68" y="37"/>
                  </a:lnTo>
                  <a:lnTo>
                    <a:pt x="77" y="40"/>
                  </a:lnTo>
                  <a:lnTo>
                    <a:pt x="86" y="43"/>
                  </a:lnTo>
                  <a:lnTo>
                    <a:pt x="96" y="46"/>
                  </a:lnTo>
                  <a:lnTo>
                    <a:pt x="106" y="49"/>
                  </a:lnTo>
                  <a:lnTo>
                    <a:pt x="118" y="51"/>
                  </a:lnTo>
                  <a:lnTo>
                    <a:pt x="129" y="55"/>
                  </a:lnTo>
                  <a:lnTo>
                    <a:pt x="140" y="57"/>
                  </a:lnTo>
                  <a:lnTo>
                    <a:pt x="152" y="60"/>
                  </a:lnTo>
                  <a:lnTo>
                    <a:pt x="165" y="62"/>
                  </a:lnTo>
                  <a:lnTo>
                    <a:pt x="178" y="65"/>
                  </a:lnTo>
                  <a:lnTo>
                    <a:pt x="190" y="66"/>
                  </a:lnTo>
                  <a:lnTo>
                    <a:pt x="205" y="68"/>
                  </a:lnTo>
                  <a:lnTo>
                    <a:pt x="218" y="70"/>
                  </a:lnTo>
                  <a:lnTo>
                    <a:pt x="233" y="71"/>
                  </a:lnTo>
                  <a:lnTo>
                    <a:pt x="247" y="73"/>
                  </a:lnTo>
                  <a:lnTo>
                    <a:pt x="262" y="74"/>
                  </a:lnTo>
                  <a:lnTo>
                    <a:pt x="276" y="74"/>
                  </a:lnTo>
                  <a:lnTo>
                    <a:pt x="292" y="74"/>
                  </a:lnTo>
                  <a:lnTo>
                    <a:pt x="308" y="74"/>
                  </a:lnTo>
                  <a:lnTo>
                    <a:pt x="308" y="67"/>
                  </a:lnTo>
                </a:path>
              </a:pathLst>
            </a:custGeom>
            <a:solidFill>
              <a:srgbClr val="653F2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2" name="Freeform 244"/>
            <p:cNvSpPr>
              <a:spLocks/>
            </p:cNvSpPr>
            <p:nvPr/>
          </p:nvSpPr>
          <p:spPr bwMode="auto">
            <a:xfrm>
              <a:off x="4487" y="2802"/>
              <a:ext cx="308" cy="79"/>
            </a:xfrm>
            <a:custGeom>
              <a:avLst/>
              <a:gdLst>
                <a:gd name="T0" fmla="*/ 297 w 308"/>
                <a:gd name="T1" fmla="*/ 4 h 79"/>
                <a:gd name="T2" fmla="*/ 286 w 308"/>
                <a:gd name="T3" fmla="*/ 10 h 79"/>
                <a:gd name="T4" fmla="*/ 273 w 308"/>
                <a:gd name="T5" fmla="*/ 17 h 79"/>
                <a:gd name="T6" fmla="*/ 260 w 308"/>
                <a:gd name="T7" fmla="*/ 23 h 79"/>
                <a:gd name="T8" fmla="*/ 247 w 308"/>
                <a:gd name="T9" fmla="*/ 29 h 79"/>
                <a:gd name="T10" fmla="*/ 232 w 308"/>
                <a:gd name="T11" fmla="*/ 35 h 79"/>
                <a:gd name="T12" fmla="*/ 217 w 308"/>
                <a:gd name="T13" fmla="*/ 41 h 79"/>
                <a:gd name="T14" fmla="*/ 200 w 308"/>
                <a:gd name="T15" fmla="*/ 45 h 79"/>
                <a:gd name="T16" fmla="*/ 183 w 308"/>
                <a:gd name="T17" fmla="*/ 51 h 79"/>
                <a:gd name="T18" fmla="*/ 164 w 308"/>
                <a:gd name="T19" fmla="*/ 55 h 79"/>
                <a:gd name="T20" fmla="*/ 144 w 308"/>
                <a:gd name="T21" fmla="*/ 59 h 79"/>
                <a:gd name="T22" fmla="*/ 122 w 308"/>
                <a:gd name="T23" fmla="*/ 62 h 79"/>
                <a:gd name="T24" fmla="*/ 98 w 308"/>
                <a:gd name="T25" fmla="*/ 65 h 79"/>
                <a:gd name="T26" fmla="*/ 72 w 308"/>
                <a:gd name="T27" fmla="*/ 68 h 79"/>
                <a:gd name="T28" fmla="*/ 44 w 308"/>
                <a:gd name="T29" fmla="*/ 70 h 79"/>
                <a:gd name="T30" fmla="*/ 15 w 308"/>
                <a:gd name="T31" fmla="*/ 71 h 79"/>
                <a:gd name="T32" fmla="*/ 0 w 308"/>
                <a:gd name="T33" fmla="*/ 78 h 79"/>
                <a:gd name="T34" fmla="*/ 31 w 308"/>
                <a:gd name="T35" fmla="*/ 77 h 79"/>
                <a:gd name="T36" fmla="*/ 59 w 308"/>
                <a:gd name="T37" fmla="*/ 75 h 79"/>
                <a:gd name="T38" fmla="*/ 86 w 308"/>
                <a:gd name="T39" fmla="*/ 73 h 79"/>
                <a:gd name="T40" fmla="*/ 110 w 308"/>
                <a:gd name="T41" fmla="*/ 71 h 79"/>
                <a:gd name="T42" fmla="*/ 134 w 308"/>
                <a:gd name="T43" fmla="*/ 68 h 79"/>
                <a:gd name="T44" fmla="*/ 155 w 308"/>
                <a:gd name="T45" fmla="*/ 63 h 79"/>
                <a:gd name="T46" fmla="*/ 175 w 308"/>
                <a:gd name="T47" fmla="*/ 60 h 79"/>
                <a:gd name="T48" fmla="*/ 193 w 308"/>
                <a:gd name="T49" fmla="*/ 54 h 79"/>
                <a:gd name="T50" fmla="*/ 211 w 308"/>
                <a:gd name="T51" fmla="*/ 50 h 79"/>
                <a:gd name="T52" fmla="*/ 227 w 308"/>
                <a:gd name="T53" fmla="*/ 44 h 79"/>
                <a:gd name="T54" fmla="*/ 242 w 308"/>
                <a:gd name="T55" fmla="*/ 38 h 79"/>
                <a:gd name="T56" fmla="*/ 256 w 308"/>
                <a:gd name="T57" fmla="*/ 33 h 79"/>
                <a:gd name="T58" fmla="*/ 269 w 308"/>
                <a:gd name="T59" fmla="*/ 26 h 79"/>
                <a:gd name="T60" fmla="*/ 283 w 308"/>
                <a:gd name="T61" fmla="*/ 19 h 79"/>
                <a:gd name="T62" fmla="*/ 295 w 308"/>
                <a:gd name="T63" fmla="*/ 13 h 79"/>
                <a:gd name="T64" fmla="*/ 307 w 308"/>
                <a:gd name="T65"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8" h="79">
                  <a:moveTo>
                    <a:pt x="304" y="0"/>
                  </a:moveTo>
                  <a:lnTo>
                    <a:pt x="297" y="4"/>
                  </a:lnTo>
                  <a:lnTo>
                    <a:pt x="292" y="7"/>
                  </a:lnTo>
                  <a:lnTo>
                    <a:pt x="286" y="10"/>
                  </a:lnTo>
                  <a:lnTo>
                    <a:pt x="279" y="14"/>
                  </a:lnTo>
                  <a:lnTo>
                    <a:pt x="273" y="17"/>
                  </a:lnTo>
                  <a:lnTo>
                    <a:pt x="267" y="21"/>
                  </a:lnTo>
                  <a:lnTo>
                    <a:pt x="260" y="23"/>
                  </a:lnTo>
                  <a:lnTo>
                    <a:pt x="254" y="26"/>
                  </a:lnTo>
                  <a:lnTo>
                    <a:pt x="247" y="29"/>
                  </a:lnTo>
                  <a:lnTo>
                    <a:pt x="239" y="32"/>
                  </a:lnTo>
                  <a:lnTo>
                    <a:pt x="232" y="35"/>
                  </a:lnTo>
                  <a:lnTo>
                    <a:pt x="225" y="37"/>
                  </a:lnTo>
                  <a:lnTo>
                    <a:pt x="217" y="41"/>
                  </a:lnTo>
                  <a:lnTo>
                    <a:pt x="209" y="43"/>
                  </a:lnTo>
                  <a:lnTo>
                    <a:pt x="200" y="45"/>
                  </a:lnTo>
                  <a:lnTo>
                    <a:pt x="192" y="49"/>
                  </a:lnTo>
                  <a:lnTo>
                    <a:pt x="183" y="51"/>
                  </a:lnTo>
                  <a:lnTo>
                    <a:pt x="173" y="53"/>
                  </a:lnTo>
                  <a:lnTo>
                    <a:pt x="164" y="55"/>
                  </a:lnTo>
                  <a:lnTo>
                    <a:pt x="154" y="56"/>
                  </a:lnTo>
                  <a:lnTo>
                    <a:pt x="144" y="59"/>
                  </a:lnTo>
                  <a:lnTo>
                    <a:pt x="133" y="61"/>
                  </a:lnTo>
                  <a:lnTo>
                    <a:pt x="122" y="62"/>
                  </a:lnTo>
                  <a:lnTo>
                    <a:pt x="110" y="64"/>
                  </a:lnTo>
                  <a:lnTo>
                    <a:pt x="98" y="65"/>
                  </a:lnTo>
                  <a:lnTo>
                    <a:pt x="86" y="66"/>
                  </a:lnTo>
                  <a:lnTo>
                    <a:pt x="72" y="68"/>
                  </a:lnTo>
                  <a:lnTo>
                    <a:pt x="59" y="69"/>
                  </a:lnTo>
                  <a:lnTo>
                    <a:pt x="44" y="70"/>
                  </a:lnTo>
                  <a:lnTo>
                    <a:pt x="30" y="70"/>
                  </a:lnTo>
                  <a:lnTo>
                    <a:pt x="15" y="71"/>
                  </a:lnTo>
                  <a:lnTo>
                    <a:pt x="0" y="71"/>
                  </a:lnTo>
                  <a:lnTo>
                    <a:pt x="0" y="78"/>
                  </a:lnTo>
                  <a:lnTo>
                    <a:pt x="15" y="78"/>
                  </a:lnTo>
                  <a:lnTo>
                    <a:pt x="31" y="77"/>
                  </a:lnTo>
                  <a:lnTo>
                    <a:pt x="46" y="77"/>
                  </a:lnTo>
                  <a:lnTo>
                    <a:pt x="59" y="75"/>
                  </a:lnTo>
                  <a:lnTo>
                    <a:pt x="72" y="74"/>
                  </a:lnTo>
                  <a:lnTo>
                    <a:pt x="86" y="73"/>
                  </a:lnTo>
                  <a:lnTo>
                    <a:pt x="98" y="72"/>
                  </a:lnTo>
                  <a:lnTo>
                    <a:pt x="110" y="71"/>
                  </a:lnTo>
                  <a:lnTo>
                    <a:pt x="123" y="69"/>
                  </a:lnTo>
                  <a:lnTo>
                    <a:pt x="134" y="68"/>
                  </a:lnTo>
                  <a:lnTo>
                    <a:pt x="145" y="65"/>
                  </a:lnTo>
                  <a:lnTo>
                    <a:pt x="155" y="63"/>
                  </a:lnTo>
                  <a:lnTo>
                    <a:pt x="165" y="61"/>
                  </a:lnTo>
                  <a:lnTo>
                    <a:pt x="175" y="60"/>
                  </a:lnTo>
                  <a:lnTo>
                    <a:pt x="184" y="57"/>
                  </a:lnTo>
                  <a:lnTo>
                    <a:pt x="193" y="54"/>
                  </a:lnTo>
                  <a:lnTo>
                    <a:pt x="202" y="52"/>
                  </a:lnTo>
                  <a:lnTo>
                    <a:pt x="211" y="50"/>
                  </a:lnTo>
                  <a:lnTo>
                    <a:pt x="219" y="47"/>
                  </a:lnTo>
                  <a:lnTo>
                    <a:pt x="227" y="44"/>
                  </a:lnTo>
                  <a:lnTo>
                    <a:pt x="235" y="42"/>
                  </a:lnTo>
                  <a:lnTo>
                    <a:pt x="242" y="38"/>
                  </a:lnTo>
                  <a:lnTo>
                    <a:pt x="249" y="35"/>
                  </a:lnTo>
                  <a:lnTo>
                    <a:pt x="256" y="33"/>
                  </a:lnTo>
                  <a:lnTo>
                    <a:pt x="263" y="29"/>
                  </a:lnTo>
                  <a:lnTo>
                    <a:pt x="269" y="26"/>
                  </a:lnTo>
                  <a:lnTo>
                    <a:pt x="276" y="23"/>
                  </a:lnTo>
                  <a:lnTo>
                    <a:pt x="283" y="19"/>
                  </a:lnTo>
                  <a:lnTo>
                    <a:pt x="288" y="16"/>
                  </a:lnTo>
                  <a:lnTo>
                    <a:pt x="295" y="13"/>
                  </a:lnTo>
                  <a:lnTo>
                    <a:pt x="301" y="9"/>
                  </a:lnTo>
                  <a:lnTo>
                    <a:pt x="307" y="6"/>
                  </a:lnTo>
                  <a:lnTo>
                    <a:pt x="304" y="0"/>
                  </a:lnTo>
                </a:path>
              </a:pathLst>
            </a:custGeom>
            <a:solidFill>
              <a:srgbClr val="653F2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3" name="Freeform 245"/>
            <p:cNvSpPr>
              <a:spLocks/>
            </p:cNvSpPr>
            <p:nvPr/>
          </p:nvSpPr>
          <p:spPr bwMode="auto">
            <a:xfrm>
              <a:off x="4791" y="2801"/>
              <a:ext cx="17" cy="17"/>
            </a:xfrm>
            <a:custGeom>
              <a:avLst/>
              <a:gdLst>
                <a:gd name="T0" fmla="*/ 12 w 17"/>
                <a:gd name="T1" fmla="*/ 16 h 17"/>
                <a:gd name="T2" fmla="*/ 12 w 17"/>
                <a:gd name="T3" fmla="*/ 13 h 17"/>
                <a:gd name="T4" fmla="*/ 16 w 17"/>
                <a:gd name="T5" fmla="*/ 13 h 17"/>
                <a:gd name="T6" fmla="*/ 16 w 17"/>
                <a:gd name="T7" fmla="*/ 11 h 17"/>
                <a:gd name="T8" fmla="*/ 16 w 17"/>
                <a:gd name="T9" fmla="*/ 9 h 17"/>
                <a:gd name="T10" fmla="*/ 16 w 17"/>
                <a:gd name="T11" fmla="*/ 4 h 17"/>
                <a:gd name="T12" fmla="*/ 12 w 17"/>
                <a:gd name="T13" fmla="*/ 2 h 17"/>
                <a:gd name="T14" fmla="*/ 8 w 17"/>
                <a:gd name="T15" fmla="*/ 2 h 17"/>
                <a:gd name="T16" fmla="*/ 8 w 17"/>
                <a:gd name="T17" fmla="*/ 0 h 17"/>
                <a:gd name="T18" fmla="*/ 4 w 17"/>
                <a:gd name="T19" fmla="*/ 0 h 17"/>
                <a:gd name="T20" fmla="*/ 0 w 17"/>
                <a:gd name="T21" fmla="*/ 2 h 17"/>
                <a:gd name="T22" fmla="*/ 12 w 17"/>
                <a:gd name="T23"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7">
                  <a:moveTo>
                    <a:pt x="12" y="16"/>
                  </a:moveTo>
                  <a:lnTo>
                    <a:pt x="12" y="13"/>
                  </a:lnTo>
                  <a:lnTo>
                    <a:pt x="16" y="13"/>
                  </a:lnTo>
                  <a:lnTo>
                    <a:pt x="16" y="11"/>
                  </a:lnTo>
                  <a:lnTo>
                    <a:pt x="16" y="9"/>
                  </a:lnTo>
                  <a:lnTo>
                    <a:pt x="16" y="4"/>
                  </a:lnTo>
                  <a:lnTo>
                    <a:pt x="12" y="2"/>
                  </a:lnTo>
                  <a:lnTo>
                    <a:pt x="8" y="2"/>
                  </a:lnTo>
                  <a:lnTo>
                    <a:pt x="8" y="0"/>
                  </a:lnTo>
                  <a:lnTo>
                    <a:pt x="4" y="0"/>
                  </a:lnTo>
                  <a:lnTo>
                    <a:pt x="0" y="2"/>
                  </a:lnTo>
                  <a:lnTo>
                    <a:pt x="12" y="16"/>
                  </a:lnTo>
                </a:path>
              </a:pathLst>
            </a:custGeom>
            <a:solidFill>
              <a:srgbClr val="653F2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4" name="Freeform 246"/>
            <p:cNvSpPr>
              <a:spLocks/>
            </p:cNvSpPr>
            <p:nvPr/>
          </p:nvSpPr>
          <p:spPr bwMode="auto">
            <a:xfrm>
              <a:off x="4223" y="2679"/>
              <a:ext cx="17" cy="17"/>
            </a:xfrm>
            <a:custGeom>
              <a:avLst/>
              <a:gdLst>
                <a:gd name="T0" fmla="*/ 16 w 17"/>
                <a:gd name="T1" fmla="*/ 2 h 17"/>
                <a:gd name="T2" fmla="*/ 16 w 17"/>
                <a:gd name="T3" fmla="*/ 0 h 17"/>
                <a:gd name="T4" fmla="*/ 12 w 17"/>
                <a:gd name="T5" fmla="*/ 0 h 17"/>
                <a:gd name="T6" fmla="*/ 9 w 17"/>
                <a:gd name="T7" fmla="*/ 0 h 17"/>
                <a:gd name="T8" fmla="*/ 6 w 17"/>
                <a:gd name="T9" fmla="*/ 0 h 17"/>
                <a:gd name="T10" fmla="*/ 3 w 17"/>
                <a:gd name="T11" fmla="*/ 0 h 17"/>
                <a:gd name="T12" fmla="*/ 3 w 17"/>
                <a:gd name="T13" fmla="*/ 2 h 17"/>
                <a:gd name="T14" fmla="*/ 0 w 17"/>
                <a:gd name="T15" fmla="*/ 2 h 17"/>
                <a:gd name="T16" fmla="*/ 0 w 17"/>
                <a:gd name="T17" fmla="*/ 5 h 17"/>
                <a:gd name="T18" fmla="*/ 0 w 17"/>
                <a:gd name="T19" fmla="*/ 8 h 17"/>
                <a:gd name="T20" fmla="*/ 0 w 17"/>
                <a:gd name="T21" fmla="*/ 13 h 17"/>
                <a:gd name="T22" fmla="*/ 3 w 17"/>
                <a:gd name="T23" fmla="*/ 16 h 17"/>
                <a:gd name="T24" fmla="*/ 16 w 17"/>
                <a:gd name="T2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16" y="2"/>
                  </a:moveTo>
                  <a:lnTo>
                    <a:pt x="16" y="0"/>
                  </a:lnTo>
                  <a:lnTo>
                    <a:pt x="12" y="0"/>
                  </a:lnTo>
                  <a:lnTo>
                    <a:pt x="9" y="0"/>
                  </a:lnTo>
                  <a:lnTo>
                    <a:pt x="6" y="0"/>
                  </a:lnTo>
                  <a:lnTo>
                    <a:pt x="3" y="0"/>
                  </a:lnTo>
                  <a:lnTo>
                    <a:pt x="3" y="2"/>
                  </a:lnTo>
                  <a:lnTo>
                    <a:pt x="0" y="2"/>
                  </a:lnTo>
                  <a:lnTo>
                    <a:pt x="0" y="5"/>
                  </a:lnTo>
                  <a:lnTo>
                    <a:pt x="0" y="8"/>
                  </a:lnTo>
                  <a:lnTo>
                    <a:pt x="0" y="13"/>
                  </a:lnTo>
                  <a:lnTo>
                    <a:pt x="3" y="16"/>
                  </a:lnTo>
                  <a:lnTo>
                    <a:pt x="16" y="2"/>
                  </a:lnTo>
                </a:path>
              </a:pathLst>
            </a:custGeom>
            <a:solidFill>
              <a:srgbClr val="653F2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5" name="Freeform 247"/>
            <p:cNvSpPr>
              <a:spLocks/>
            </p:cNvSpPr>
            <p:nvPr/>
          </p:nvSpPr>
          <p:spPr bwMode="auto">
            <a:xfrm>
              <a:off x="4224" y="2680"/>
              <a:ext cx="266" cy="68"/>
            </a:xfrm>
            <a:custGeom>
              <a:avLst/>
              <a:gdLst>
                <a:gd name="T0" fmla="*/ 249 w 266"/>
                <a:gd name="T1" fmla="*/ 61 h 68"/>
                <a:gd name="T2" fmla="*/ 221 w 266"/>
                <a:gd name="T3" fmla="*/ 60 h 68"/>
                <a:gd name="T4" fmla="*/ 193 w 266"/>
                <a:gd name="T5" fmla="*/ 58 h 68"/>
                <a:gd name="T6" fmla="*/ 169 w 266"/>
                <a:gd name="T7" fmla="*/ 56 h 68"/>
                <a:gd name="T8" fmla="*/ 146 w 266"/>
                <a:gd name="T9" fmla="*/ 53 h 68"/>
                <a:gd name="T10" fmla="*/ 125 w 266"/>
                <a:gd name="T11" fmla="*/ 50 h 68"/>
                <a:gd name="T12" fmla="*/ 106 w 266"/>
                <a:gd name="T13" fmla="*/ 46 h 68"/>
                <a:gd name="T14" fmla="*/ 88 w 266"/>
                <a:gd name="T15" fmla="*/ 42 h 68"/>
                <a:gd name="T16" fmla="*/ 73 w 266"/>
                <a:gd name="T17" fmla="*/ 37 h 68"/>
                <a:gd name="T18" fmla="*/ 58 w 266"/>
                <a:gd name="T19" fmla="*/ 32 h 68"/>
                <a:gd name="T20" fmla="*/ 46 w 266"/>
                <a:gd name="T21" fmla="*/ 27 h 68"/>
                <a:gd name="T22" fmla="*/ 35 w 266"/>
                <a:gd name="T23" fmla="*/ 22 h 68"/>
                <a:gd name="T24" fmla="*/ 26 w 266"/>
                <a:gd name="T25" fmla="*/ 17 h 68"/>
                <a:gd name="T26" fmla="*/ 18 w 266"/>
                <a:gd name="T27" fmla="*/ 11 h 68"/>
                <a:gd name="T28" fmla="*/ 11 w 266"/>
                <a:gd name="T29" fmla="*/ 7 h 68"/>
                <a:gd name="T30" fmla="*/ 7 w 266"/>
                <a:gd name="T31" fmla="*/ 2 h 68"/>
                <a:gd name="T32" fmla="*/ 0 w 266"/>
                <a:gd name="T33" fmla="*/ 5 h 68"/>
                <a:gd name="T34" fmla="*/ 4 w 266"/>
                <a:gd name="T35" fmla="*/ 9 h 68"/>
                <a:gd name="T36" fmla="*/ 10 w 266"/>
                <a:gd name="T37" fmla="*/ 15 h 68"/>
                <a:gd name="T38" fmla="*/ 18 w 266"/>
                <a:gd name="T39" fmla="*/ 19 h 68"/>
                <a:gd name="T40" fmla="*/ 27 w 266"/>
                <a:gd name="T41" fmla="*/ 25 h 68"/>
                <a:gd name="T42" fmla="*/ 37 w 266"/>
                <a:gd name="T43" fmla="*/ 30 h 68"/>
                <a:gd name="T44" fmla="*/ 49 w 266"/>
                <a:gd name="T45" fmla="*/ 36 h 68"/>
                <a:gd name="T46" fmla="*/ 63 w 266"/>
                <a:gd name="T47" fmla="*/ 41 h 68"/>
                <a:gd name="T48" fmla="*/ 78 w 266"/>
                <a:gd name="T49" fmla="*/ 46 h 68"/>
                <a:gd name="T50" fmla="*/ 95 w 266"/>
                <a:gd name="T51" fmla="*/ 51 h 68"/>
                <a:gd name="T52" fmla="*/ 114 w 266"/>
                <a:gd name="T53" fmla="*/ 54 h 68"/>
                <a:gd name="T54" fmla="*/ 134 w 266"/>
                <a:gd name="T55" fmla="*/ 58 h 68"/>
                <a:gd name="T56" fmla="*/ 157 w 266"/>
                <a:gd name="T57" fmla="*/ 62 h 68"/>
                <a:gd name="T58" fmla="*/ 181 w 266"/>
                <a:gd name="T59" fmla="*/ 64 h 68"/>
                <a:gd name="T60" fmla="*/ 207 w 266"/>
                <a:gd name="T61" fmla="*/ 66 h 68"/>
                <a:gd name="T62" fmla="*/ 235 w 266"/>
                <a:gd name="T63" fmla="*/ 66 h 68"/>
                <a:gd name="T64" fmla="*/ 265 w 266"/>
                <a:gd name="T65" fmla="*/ 6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6" h="68">
                  <a:moveTo>
                    <a:pt x="265" y="61"/>
                  </a:moveTo>
                  <a:lnTo>
                    <a:pt x="249" y="61"/>
                  </a:lnTo>
                  <a:lnTo>
                    <a:pt x="235" y="60"/>
                  </a:lnTo>
                  <a:lnTo>
                    <a:pt x="221" y="60"/>
                  </a:lnTo>
                  <a:lnTo>
                    <a:pt x="207" y="60"/>
                  </a:lnTo>
                  <a:lnTo>
                    <a:pt x="193" y="58"/>
                  </a:lnTo>
                  <a:lnTo>
                    <a:pt x="181" y="57"/>
                  </a:lnTo>
                  <a:lnTo>
                    <a:pt x="169" y="56"/>
                  </a:lnTo>
                  <a:lnTo>
                    <a:pt x="158" y="55"/>
                  </a:lnTo>
                  <a:lnTo>
                    <a:pt x="146" y="53"/>
                  </a:lnTo>
                  <a:lnTo>
                    <a:pt x="135" y="52"/>
                  </a:lnTo>
                  <a:lnTo>
                    <a:pt x="125" y="50"/>
                  </a:lnTo>
                  <a:lnTo>
                    <a:pt x="115" y="48"/>
                  </a:lnTo>
                  <a:lnTo>
                    <a:pt x="106" y="46"/>
                  </a:lnTo>
                  <a:lnTo>
                    <a:pt x="96" y="44"/>
                  </a:lnTo>
                  <a:lnTo>
                    <a:pt x="88" y="42"/>
                  </a:lnTo>
                  <a:lnTo>
                    <a:pt x="80" y="39"/>
                  </a:lnTo>
                  <a:lnTo>
                    <a:pt x="73" y="37"/>
                  </a:lnTo>
                  <a:lnTo>
                    <a:pt x="65" y="35"/>
                  </a:lnTo>
                  <a:lnTo>
                    <a:pt x="58" y="32"/>
                  </a:lnTo>
                  <a:lnTo>
                    <a:pt x="51" y="29"/>
                  </a:lnTo>
                  <a:lnTo>
                    <a:pt x="46" y="27"/>
                  </a:lnTo>
                  <a:lnTo>
                    <a:pt x="40" y="25"/>
                  </a:lnTo>
                  <a:lnTo>
                    <a:pt x="35" y="22"/>
                  </a:lnTo>
                  <a:lnTo>
                    <a:pt x="30" y="19"/>
                  </a:lnTo>
                  <a:lnTo>
                    <a:pt x="26" y="17"/>
                  </a:lnTo>
                  <a:lnTo>
                    <a:pt x="21" y="14"/>
                  </a:lnTo>
                  <a:lnTo>
                    <a:pt x="18" y="11"/>
                  </a:lnTo>
                  <a:lnTo>
                    <a:pt x="14" y="9"/>
                  </a:lnTo>
                  <a:lnTo>
                    <a:pt x="11" y="7"/>
                  </a:lnTo>
                  <a:lnTo>
                    <a:pt x="9" y="5"/>
                  </a:lnTo>
                  <a:lnTo>
                    <a:pt x="7" y="2"/>
                  </a:lnTo>
                  <a:lnTo>
                    <a:pt x="4" y="0"/>
                  </a:lnTo>
                  <a:lnTo>
                    <a:pt x="0" y="5"/>
                  </a:lnTo>
                  <a:lnTo>
                    <a:pt x="2" y="7"/>
                  </a:lnTo>
                  <a:lnTo>
                    <a:pt x="4" y="9"/>
                  </a:lnTo>
                  <a:lnTo>
                    <a:pt x="7" y="11"/>
                  </a:lnTo>
                  <a:lnTo>
                    <a:pt x="10" y="15"/>
                  </a:lnTo>
                  <a:lnTo>
                    <a:pt x="13" y="17"/>
                  </a:lnTo>
                  <a:lnTo>
                    <a:pt x="18" y="19"/>
                  </a:lnTo>
                  <a:lnTo>
                    <a:pt x="22" y="23"/>
                  </a:lnTo>
                  <a:lnTo>
                    <a:pt x="27" y="25"/>
                  </a:lnTo>
                  <a:lnTo>
                    <a:pt x="32" y="28"/>
                  </a:lnTo>
                  <a:lnTo>
                    <a:pt x="37" y="30"/>
                  </a:lnTo>
                  <a:lnTo>
                    <a:pt x="44" y="33"/>
                  </a:lnTo>
                  <a:lnTo>
                    <a:pt x="49" y="36"/>
                  </a:lnTo>
                  <a:lnTo>
                    <a:pt x="56" y="38"/>
                  </a:lnTo>
                  <a:lnTo>
                    <a:pt x="63" y="41"/>
                  </a:lnTo>
                  <a:lnTo>
                    <a:pt x="70" y="43"/>
                  </a:lnTo>
                  <a:lnTo>
                    <a:pt x="78" y="46"/>
                  </a:lnTo>
                  <a:lnTo>
                    <a:pt x="86" y="48"/>
                  </a:lnTo>
                  <a:lnTo>
                    <a:pt x="95" y="51"/>
                  </a:lnTo>
                  <a:lnTo>
                    <a:pt x="104" y="53"/>
                  </a:lnTo>
                  <a:lnTo>
                    <a:pt x="114" y="54"/>
                  </a:lnTo>
                  <a:lnTo>
                    <a:pt x="124" y="56"/>
                  </a:lnTo>
                  <a:lnTo>
                    <a:pt x="134" y="58"/>
                  </a:lnTo>
                  <a:lnTo>
                    <a:pt x="145" y="60"/>
                  </a:lnTo>
                  <a:lnTo>
                    <a:pt x="157" y="62"/>
                  </a:lnTo>
                  <a:lnTo>
                    <a:pt x="169" y="63"/>
                  </a:lnTo>
                  <a:lnTo>
                    <a:pt x="181" y="64"/>
                  </a:lnTo>
                  <a:lnTo>
                    <a:pt x="193" y="65"/>
                  </a:lnTo>
                  <a:lnTo>
                    <a:pt x="207" y="66"/>
                  </a:lnTo>
                  <a:lnTo>
                    <a:pt x="220" y="66"/>
                  </a:lnTo>
                  <a:lnTo>
                    <a:pt x="235" y="66"/>
                  </a:lnTo>
                  <a:lnTo>
                    <a:pt x="249" y="67"/>
                  </a:lnTo>
                  <a:lnTo>
                    <a:pt x="265" y="67"/>
                  </a:lnTo>
                  <a:lnTo>
                    <a:pt x="265" y="61"/>
                  </a:lnTo>
                </a:path>
              </a:pathLst>
            </a:custGeom>
            <a:solidFill>
              <a:srgbClr val="653F2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6" name="Freeform 248"/>
            <p:cNvSpPr>
              <a:spLocks/>
            </p:cNvSpPr>
            <p:nvPr/>
          </p:nvSpPr>
          <p:spPr bwMode="auto">
            <a:xfrm>
              <a:off x="4489" y="2679"/>
              <a:ext cx="265" cy="69"/>
            </a:xfrm>
            <a:custGeom>
              <a:avLst/>
              <a:gdLst>
                <a:gd name="T0" fmla="*/ 257 w 265"/>
                <a:gd name="T1" fmla="*/ 2 h 69"/>
                <a:gd name="T2" fmla="*/ 249 w 265"/>
                <a:gd name="T3" fmla="*/ 7 h 69"/>
                <a:gd name="T4" fmla="*/ 242 w 265"/>
                <a:gd name="T5" fmla="*/ 11 h 69"/>
                <a:gd name="T6" fmla="*/ 234 w 265"/>
                <a:gd name="T7" fmla="*/ 17 h 69"/>
                <a:gd name="T8" fmla="*/ 224 w 265"/>
                <a:gd name="T9" fmla="*/ 21 h 69"/>
                <a:gd name="T10" fmla="*/ 212 w 265"/>
                <a:gd name="T11" fmla="*/ 27 h 69"/>
                <a:gd name="T12" fmla="*/ 200 w 265"/>
                <a:gd name="T13" fmla="*/ 31 h 69"/>
                <a:gd name="T14" fmla="*/ 187 w 265"/>
                <a:gd name="T15" fmla="*/ 36 h 69"/>
                <a:gd name="T16" fmla="*/ 172 w 265"/>
                <a:gd name="T17" fmla="*/ 40 h 69"/>
                <a:gd name="T18" fmla="*/ 155 w 265"/>
                <a:gd name="T19" fmla="*/ 45 h 69"/>
                <a:gd name="T20" fmla="*/ 138 w 265"/>
                <a:gd name="T21" fmla="*/ 49 h 69"/>
                <a:gd name="T22" fmla="*/ 117 w 265"/>
                <a:gd name="T23" fmla="*/ 53 h 69"/>
                <a:gd name="T24" fmla="*/ 95 w 265"/>
                <a:gd name="T25" fmla="*/ 56 h 69"/>
                <a:gd name="T26" fmla="*/ 70 w 265"/>
                <a:gd name="T27" fmla="*/ 58 h 69"/>
                <a:gd name="T28" fmla="*/ 44 w 265"/>
                <a:gd name="T29" fmla="*/ 59 h 69"/>
                <a:gd name="T30" fmla="*/ 16 w 265"/>
                <a:gd name="T31" fmla="*/ 61 h 69"/>
                <a:gd name="T32" fmla="*/ 0 w 265"/>
                <a:gd name="T33" fmla="*/ 68 h 69"/>
                <a:gd name="T34" fmla="*/ 30 w 265"/>
                <a:gd name="T35" fmla="*/ 67 h 69"/>
                <a:gd name="T36" fmla="*/ 58 w 265"/>
                <a:gd name="T37" fmla="*/ 66 h 69"/>
                <a:gd name="T38" fmla="*/ 84 w 265"/>
                <a:gd name="T39" fmla="*/ 64 h 69"/>
                <a:gd name="T40" fmla="*/ 107 w 265"/>
                <a:gd name="T41" fmla="*/ 61 h 69"/>
                <a:gd name="T42" fmla="*/ 129 w 265"/>
                <a:gd name="T43" fmla="*/ 57 h 69"/>
                <a:gd name="T44" fmla="*/ 148 w 265"/>
                <a:gd name="T45" fmla="*/ 54 h 69"/>
                <a:gd name="T46" fmla="*/ 165 w 265"/>
                <a:gd name="T47" fmla="*/ 49 h 69"/>
                <a:gd name="T48" fmla="*/ 182 w 265"/>
                <a:gd name="T49" fmla="*/ 45 h 69"/>
                <a:gd name="T50" fmla="*/ 197 w 265"/>
                <a:gd name="T51" fmla="*/ 40 h 69"/>
                <a:gd name="T52" fmla="*/ 209 w 265"/>
                <a:gd name="T53" fmla="*/ 35 h 69"/>
                <a:gd name="T54" fmla="*/ 221 w 265"/>
                <a:gd name="T55" fmla="*/ 30 h 69"/>
                <a:gd name="T56" fmla="*/ 231 w 265"/>
                <a:gd name="T57" fmla="*/ 25 h 69"/>
                <a:gd name="T58" fmla="*/ 242 w 265"/>
                <a:gd name="T59" fmla="*/ 20 h 69"/>
                <a:gd name="T60" fmla="*/ 249 w 265"/>
                <a:gd name="T61" fmla="*/ 15 h 69"/>
                <a:gd name="T62" fmla="*/ 257 w 265"/>
                <a:gd name="T63" fmla="*/ 10 h 69"/>
                <a:gd name="T64" fmla="*/ 264 w 265"/>
                <a:gd name="T65" fmla="*/ 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5" h="69">
                  <a:moveTo>
                    <a:pt x="259" y="0"/>
                  </a:moveTo>
                  <a:lnTo>
                    <a:pt x="257" y="2"/>
                  </a:lnTo>
                  <a:lnTo>
                    <a:pt x="253" y="5"/>
                  </a:lnTo>
                  <a:lnTo>
                    <a:pt x="249" y="7"/>
                  </a:lnTo>
                  <a:lnTo>
                    <a:pt x="246" y="9"/>
                  </a:lnTo>
                  <a:lnTo>
                    <a:pt x="242" y="11"/>
                  </a:lnTo>
                  <a:lnTo>
                    <a:pt x="238" y="14"/>
                  </a:lnTo>
                  <a:lnTo>
                    <a:pt x="234" y="17"/>
                  </a:lnTo>
                  <a:lnTo>
                    <a:pt x="228" y="19"/>
                  </a:lnTo>
                  <a:lnTo>
                    <a:pt x="224" y="21"/>
                  </a:lnTo>
                  <a:lnTo>
                    <a:pt x="218" y="24"/>
                  </a:lnTo>
                  <a:lnTo>
                    <a:pt x="212" y="27"/>
                  </a:lnTo>
                  <a:lnTo>
                    <a:pt x="207" y="29"/>
                  </a:lnTo>
                  <a:lnTo>
                    <a:pt x="200" y="31"/>
                  </a:lnTo>
                  <a:lnTo>
                    <a:pt x="195" y="34"/>
                  </a:lnTo>
                  <a:lnTo>
                    <a:pt x="187" y="36"/>
                  </a:lnTo>
                  <a:lnTo>
                    <a:pt x="180" y="38"/>
                  </a:lnTo>
                  <a:lnTo>
                    <a:pt x="172" y="40"/>
                  </a:lnTo>
                  <a:lnTo>
                    <a:pt x="164" y="43"/>
                  </a:lnTo>
                  <a:lnTo>
                    <a:pt x="155" y="45"/>
                  </a:lnTo>
                  <a:lnTo>
                    <a:pt x="146" y="47"/>
                  </a:lnTo>
                  <a:lnTo>
                    <a:pt x="138" y="49"/>
                  </a:lnTo>
                  <a:lnTo>
                    <a:pt x="127" y="51"/>
                  </a:lnTo>
                  <a:lnTo>
                    <a:pt x="117" y="53"/>
                  </a:lnTo>
                  <a:lnTo>
                    <a:pt x="106" y="54"/>
                  </a:lnTo>
                  <a:lnTo>
                    <a:pt x="95" y="56"/>
                  </a:lnTo>
                  <a:lnTo>
                    <a:pt x="83" y="57"/>
                  </a:lnTo>
                  <a:lnTo>
                    <a:pt x="70" y="58"/>
                  </a:lnTo>
                  <a:lnTo>
                    <a:pt x="57" y="59"/>
                  </a:lnTo>
                  <a:lnTo>
                    <a:pt x="44" y="59"/>
                  </a:lnTo>
                  <a:lnTo>
                    <a:pt x="30" y="61"/>
                  </a:lnTo>
                  <a:lnTo>
                    <a:pt x="16" y="61"/>
                  </a:lnTo>
                  <a:lnTo>
                    <a:pt x="0" y="62"/>
                  </a:lnTo>
                  <a:lnTo>
                    <a:pt x="0" y="68"/>
                  </a:lnTo>
                  <a:lnTo>
                    <a:pt x="16" y="67"/>
                  </a:lnTo>
                  <a:lnTo>
                    <a:pt x="30" y="67"/>
                  </a:lnTo>
                  <a:lnTo>
                    <a:pt x="45" y="66"/>
                  </a:lnTo>
                  <a:lnTo>
                    <a:pt x="58" y="66"/>
                  </a:lnTo>
                  <a:lnTo>
                    <a:pt x="72" y="65"/>
                  </a:lnTo>
                  <a:lnTo>
                    <a:pt x="84" y="64"/>
                  </a:lnTo>
                  <a:lnTo>
                    <a:pt x="95" y="63"/>
                  </a:lnTo>
                  <a:lnTo>
                    <a:pt x="107" y="61"/>
                  </a:lnTo>
                  <a:lnTo>
                    <a:pt x="119" y="59"/>
                  </a:lnTo>
                  <a:lnTo>
                    <a:pt x="129" y="57"/>
                  </a:lnTo>
                  <a:lnTo>
                    <a:pt x="139" y="56"/>
                  </a:lnTo>
                  <a:lnTo>
                    <a:pt x="148" y="54"/>
                  </a:lnTo>
                  <a:lnTo>
                    <a:pt x="157" y="52"/>
                  </a:lnTo>
                  <a:lnTo>
                    <a:pt x="165" y="49"/>
                  </a:lnTo>
                  <a:lnTo>
                    <a:pt x="174" y="47"/>
                  </a:lnTo>
                  <a:lnTo>
                    <a:pt x="182" y="45"/>
                  </a:lnTo>
                  <a:lnTo>
                    <a:pt x="189" y="43"/>
                  </a:lnTo>
                  <a:lnTo>
                    <a:pt x="197" y="40"/>
                  </a:lnTo>
                  <a:lnTo>
                    <a:pt x="203" y="38"/>
                  </a:lnTo>
                  <a:lnTo>
                    <a:pt x="209" y="35"/>
                  </a:lnTo>
                  <a:lnTo>
                    <a:pt x="216" y="33"/>
                  </a:lnTo>
                  <a:lnTo>
                    <a:pt x="221" y="30"/>
                  </a:lnTo>
                  <a:lnTo>
                    <a:pt x="227" y="28"/>
                  </a:lnTo>
                  <a:lnTo>
                    <a:pt x="231" y="25"/>
                  </a:lnTo>
                  <a:lnTo>
                    <a:pt x="236" y="23"/>
                  </a:lnTo>
                  <a:lnTo>
                    <a:pt x="242" y="20"/>
                  </a:lnTo>
                  <a:lnTo>
                    <a:pt x="245" y="17"/>
                  </a:lnTo>
                  <a:lnTo>
                    <a:pt x="249" y="15"/>
                  </a:lnTo>
                  <a:lnTo>
                    <a:pt x="254" y="12"/>
                  </a:lnTo>
                  <a:lnTo>
                    <a:pt x="257" y="10"/>
                  </a:lnTo>
                  <a:lnTo>
                    <a:pt x="261" y="8"/>
                  </a:lnTo>
                  <a:lnTo>
                    <a:pt x="264" y="6"/>
                  </a:lnTo>
                  <a:lnTo>
                    <a:pt x="259" y="0"/>
                  </a:lnTo>
                </a:path>
              </a:pathLst>
            </a:custGeom>
            <a:solidFill>
              <a:srgbClr val="653F2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7" name="Freeform 249"/>
            <p:cNvSpPr>
              <a:spLocks/>
            </p:cNvSpPr>
            <p:nvPr/>
          </p:nvSpPr>
          <p:spPr bwMode="auto">
            <a:xfrm>
              <a:off x="4748" y="2678"/>
              <a:ext cx="17" cy="17"/>
            </a:xfrm>
            <a:custGeom>
              <a:avLst/>
              <a:gdLst>
                <a:gd name="T0" fmla="*/ 13 w 17"/>
                <a:gd name="T1" fmla="*/ 16 h 17"/>
                <a:gd name="T2" fmla="*/ 13 w 17"/>
                <a:gd name="T3" fmla="*/ 13 h 17"/>
                <a:gd name="T4" fmla="*/ 16 w 17"/>
                <a:gd name="T5" fmla="*/ 13 h 17"/>
                <a:gd name="T6" fmla="*/ 16 w 17"/>
                <a:gd name="T7" fmla="*/ 9 h 17"/>
                <a:gd name="T8" fmla="*/ 16 w 17"/>
                <a:gd name="T9" fmla="*/ 6 h 17"/>
                <a:gd name="T10" fmla="*/ 16 w 17"/>
                <a:gd name="T11" fmla="*/ 4 h 17"/>
                <a:gd name="T12" fmla="*/ 13 w 17"/>
                <a:gd name="T13" fmla="*/ 2 h 17"/>
                <a:gd name="T14" fmla="*/ 10 w 17"/>
                <a:gd name="T15" fmla="*/ 2 h 17"/>
                <a:gd name="T16" fmla="*/ 10 w 17"/>
                <a:gd name="T17" fmla="*/ 0 h 17"/>
                <a:gd name="T18" fmla="*/ 8 w 17"/>
                <a:gd name="T19" fmla="*/ 0 h 17"/>
                <a:gd name="T20" fmla="*/ 5 w 17"/>
                <a:gd name="T21" fmla="*/ 0 h 17"/>
                <a:gd name="T22" fmla="*/ 5 w 17"/>
                <a:gd name="T23" fmla="*/ 2 h 17"/>
                <a:gd name="T24" fmla="*/ 0 w 17"/>
                <a:gd name="T25" fmla="*/ 2 h 17"/>
                <a:gd name="T26" fmla="*/ 13 w 17"/>
                <a:gd name="T2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7">
                  <a:moveTo>
                    <a:pt x="13" y="16"/>
                  </a:moveTo>
                  <a:lnTo>
                    <a:pt x="13" y="13"/>
                  </a:lnTo>
                  <a:lnTo>
                    <a:pt x="16" y="13"/>
                  </a:lnTo>
                  <a:lnTo>
                    <a:pt x="16" y="9"/>
                  </a:lnTo>
                  <a:lnTo>
                    <a:pt x="16" y="6"/>
                  </a:lnTo>
                  <a:lnTo>
                    <a:pt x="16" y="4"/>
                  </a:lnTo>
                  <a:lnTo>
                    <a:pt x="13" y="2"/>
                  </a:lnTo>
                  <a:lnTo>
                    <a:pt x="10" y="2"/>
                  </a:lnTo>
                  <a:lnTo>
                    <a:pt x="10" y="0"/>
                  </a:lnTo>
                  <a:lnTo>
                    <a:pt x="8" y="0"/>
                  </a:lnTo>
                  <a:lnTo>
                    <a:pt x="5" y="0"/>
                  </a:lnTo>
                  <a:lnTo>
                    <a:pt x="5" y="2"/>
                  </a:lnTo>
                  <a:lnTo>
                    <a:pt x="0" y="2"/>
                  </a:lnTo>
                  <a:lnTo>
                    <a:pt x="13" y="16"/>
                  </a:lnTo>
                </a:path>
              </a:pathLst>
            </a:custGeom>
            <a:solidFill>
              <a:srgbClr val="653F2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8" name="Freeform 250"/>
            <p:cNvSpPr>
              <a:spLocks/>
            </p:cNvSpPr>
            <p:nvPr/>
          </p:nvSpPr>
          <p:spPr bwMode="auto">
            <a:xfrm>
              <a:off x="4226" y="2709"/>
              <a:ext cx="17" cy="17"/>
            </a:xfrm>
            <a:custGeom>
              <a:avLst/>
              <a:gdLst>
                <a:gd name="T0" fmla="*/ 16 w 17"/>
                <a:gd name="T1" fmla="*/ 2 h 17"/>
                <a:gd name="T2" fmla="*/ 13 w 17"/>
                <a:gd name="T3" fmla="*/ 2 h 17"/>
                <a:gd name="T4" fmla="*/ 13 w 17"/>
                <a:gd name="T5" fmla="*/ 0 h 17"/>
                <a:gd name="T6" fmla="*/ 10 w 17"/>
                <a:gd name="T7" fmla="*/ 0 h 17"/>
                <a:gd name="T8" fmla="*/ 5 w 17"/>
                <a:gd name="T9" fmla="*/ 0 h 17"/>
                <a:gd name="T10" fmla="*/ 5 w 17"/>
                <a:gd name="T11" fmla="*/ 2 h 17"/>
                <a:gd name="T12" fmla="*/ 2 w 17"/>
                <a:gd name="T13" fmla="*/ 2 h 17"/>
                <a:gd name="T14" fmla="*/ 0 w 17"/>
                <a:gd name="T15" fmla="*/ 2 h 17"/>
                <a:gd name="T16" fmla="*/ 0 w 17"/>
                <a:gd name="T17" fmla="*/ 6 h 17"/>
                <a:gd name="T18" fmla="*/ 0 w 17"/>
                <a:gd name="T19" fmla="*/ 9 h 17"/>
                <a:gd name="T20" fmla="*/ 0 w 17"/>
                <a:gd name="T21" fmla="*/ 11 h 17"/>
                <a:gd name="T22" fmla="*/ 0 w 17"/>
                <a:gd name="T23" fmla="*/ 13 h 17"/>
                <a:gd name="T24" fmla="*/ 2 w 17"/>
                <a:gd name="T25" fmla="*/ 16 h 17"/>
                <a:gd name="T26" fmla="*/ 16 w 17"/>
                <a:gd name="T2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7">
                  <a:moveTo>
                    <a:pt x="16" y="2"/>
                  </a:moveTo>
                  <a:lnTo>
                    <a:pt x="13" y="2"/>
                  </a:lnTo>
                  <a:lnTo>
                    <a:pt x="13" y="0"/>
                  </a:lnTo>
                  <a:lnTo>
                    <a:pt x="10" y="0"/>
                  </a:lnTo>
                  <a:lnTo>
                    <a:pt x="5" y="0"/>
                  </a:lnTo>
                  <a:lnTo>
                    <a:pt x="5" y="2"/>
                  </a:lnTo>
                  <a:lnTo>
                    <a:pt x="2" y="2"/>
                  </a:lnTo>
                  <a:lnTo>
                    <a:pt x="0" y="2"/>
                  </a:lnTo>
                  <a:lnTo>
                    <a:pt x="0" y="6"/>
                  </a:lnTo>
                  <a:lnTo>
                    <a:pt x="0" y="9"/>
                  </a:lnTo>
                  <a:lnTo>
                    <a:pt x="0" y="11"/>
                  </a:lnTo>
                  <a:lnTo>
                    <a:pt x="0" y="13"/>
                  </a:lnTo>
                  <a:lnTo>
                    <a:pt x="2" y="16"/>
                  </a:lnTo>
                  <a:lnTo>
                    <a:pt x="16" y="2"/>
                  </a:lnTo>
                </a:path>
              </a:pathLst>
            </a:custGeom>
            <a:solidFill>
              <a:srgbClr val="653F2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9" name="Freeform 251"/>
            <p:cNvSpPr>
              <a:spLocks/>
            </p:cNvSpPr>
            <p:nvPr/>
          </p:nvSpPr>
          <p:spPr bwMode="auto">
            <a:xfrm>
              <a:off x="4227" y="2710"/>
              <a:ext cx="262" cy="64"/>
            </a:xfrm>
            <a:custGeom>
              <a:avLst/>
              <a:gdLst>
                <a:gd name="T0" fmla="*/ 245 w 262"/>
                <a:gd name="T1" fmla="*/ 56 h 64"/>
                <a:gd name="T2" fmla="*/ 217 w 262"/>
                <a:gd name="T3" fmla="*/ 55 h 64"/>
                <a:gd name="T4" fmla="*/ 192 w 262"/>
                <a:gd name="T5" fmla="*/ 54 h 64"/>
                <a:gd name="T6" fmla="*/ 167 w 262"/>
                <a:gd name="T7" fmla="*/ 52 h 64"/>
                <a:gd name="T8" fmla="*/ 143 w 262"/>
                <a:gd name="T9" fmla="*/ 50 h 64"/>
                <a:gd name="T10" fmla="*/ 123 w 262"/>
                <a:gd name="T11" fmla="*/ 45 h 64"/>
                <a:gd name="T12" fmla="*/ 104 w 262"/>
                <a:gd name="T13" fmla="*/ 42 h 64"/>
                <a:gd name="T14" fmla="*/ 86 w 262"/>
                <a:gd name="T15" fmla="*/ 37 h 64"/>
                <a:gd name="T16" fmla="*/ 71 w 262"/>
                <a:gd name="T17" fmla="*/ 33 h 64"/>
                <a:gd name="T18" fmla="*/ 56 w 262"/>
                <a:gd name="T19" fmla="*/ 28 h 64"/>
                <a:gd name="T20" fmla="*/ 44 w 262"/>
                <a:gd name="T21" fmla="*/ 23 h 64"/>
                <a:gd name="T22" fmla="*/ 34 w 262"/>
                <a:gd name="T23" fmla="*/ 18 h 64"/>
                <a:gd name="T24" fmla="*/ 24 w 262"/>
                <a:gd name="T25" fmla="*/ 14 h 64"/>
                <a:gd name="T26" fmla="*/ 17 w 262"/>
                <a:gd name="T27" fmla="*/ 9 h 64"/>
                <a:gd name="T28" fmla="*/ 10 w 262"/>
                <a:gd name="T29" fmla="*/ 6 h 64"/>
                <a:gd name="T30" fmla="*/ 6 w 262"/>
                <a:gd name="T31" fmla="*/ 3 h 64"/>
                <a:gd name="T32" fmla="*/ 0 w 262"/>
                <a:gd name="T33" fmla="*/ 6 h 64"/>
                <a:gd name="T34" fmla="*/ 4 w 262"/>
                <a:gd name="T35" fmla="*/ 9 h 64"/>
                <a:gd name="T36" fmla="*/ 9 w 262"/>
                <a:gd name="T37" fmla="*/ 13 h 64"/>
                <a:gd name="T38" fmla="*/ 17 w 262"/>
                <a:gd name="T39" fmla="*/ 17 h 64"/>
                <a:gd name="T40" fmla="*/ 26 w 262"/>
                <a:gd name="T41" fmla="*/ 22 h 64"/>
                <a:gd name="T42" fmla="*/ 36 w 262"/>
                <a:gd name="T43" fmla="*/ 27 h 64"/>
                <a:gd name="T44" fmla="*/ 47 w 262"/>
                <a:gd name="T45" fmla="*/ 32 h 64"/>
                <a:gd name="T46" fmla="*/ 62 w 262"/>
                <a:gd name="T47" fmla="*/ 36 h 64"/>
                <a:gd name="T48" fmla="*/ 76 w 262"/>
                <a:gd name="T49" fmla="*/ 42 h 64"/>
                <a:gd name="T50" fmla="*/ 93 w 262"/>
                <a:gd name="T51" fmla="*/ 46 h 64"/>
                <a:gd name="T52" fmla="*/ 112 w 262"/>
                <a:gd name="T53" fmla="*/ 51 h 64"/>
                <a:gd name="T54" fmla="*/ 132 w 262"/>
                <a:gd name="T55" fmla="*/ 54 h 64"/>
                <a:gd name="T56" fmla="*/ 155 w 262"/>
                <a:gd name="T57" fmla="*/ 58 h 64"/>
                <a:gd name="T58" fmla="*/ 178 w 262"/>
                <a:gd name="T59" fmla="*/ 60 h 64"/>
                <a:gd name="T60" fmla="*/ 204 w 262"/>
                <a:gd name="T61" fmla="*/ 62 h 64"/>
                <a:gd name="T62" fmla="*/ 231 w 262"/>
                <a:gd name="T63" fmla="*/ 63 h 64"/>
                <a:gd name="T64" fmla="*/ 261 w 262"/>
                <a:gd name="T65" fmla="*/ 6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2" h="64">
                  <a:moveTo>
                    <a:pt x="260" y="56"/>
                  </a:moveTo>
                  <a:lnTo>
                    <a:pt x="245" y="56"/>
                  </a:lnTo>
                  <a:lnTo>
                    <a:pt x="231" y="56"/>
                  </a:lnTo>
                  <a:lnTo>
                    <a:pt x="217" y="55"/>
                  </a:lnTo>
                  <a:lnTo>
                    <a:pt x="204" y="55"/>
                  </a:lnTo>
                  <a:lnTo>
                    <a:pt x="192" y="54"/>
                  </a:lnTo>
                  <a:lnTo>
                    <a:pt x="178" y="53"/>
                  </a:lnTo>
                  <a:lnTo>
                    <a:pt x="167" y="52"/>
                  </a:lnTo>
                  <a:lnTo>
                    <a:pt x="155" y="51"/>
                  </a:lnTo>
                  <a:lnTo>
                    <a:pt x="143" y="50"/>
                  </a:lnTo>
                  <a:lnTo>
                    <a:pt x="133" y="48"/>
                  </a:lnTo>
                  <a:lnTo>
                    <a:pt x="123" y="45"/>
                  </a:lnTo>
                  <a:lnTo>
                    <a:pt x="113" y="44"/>
                  </a:lnTo>
                  <a:lnTo>
                    <a:pt x="104" y="42"/>
                  </a:lnTo>
                  <a:lnTo>
                    <a:pt x="95" y="40"/>
                  </a:lnTo>
                  <a:lnTo>
                    <a:pt x="86" y="37"/>
                  </a:lnTo>
                  <a:lnTo>
                    <a:pt x="79" y="35"/>
                  </a:lnTo>
                  <a:lnTo>
                    <a:pt x="71" y="33"/>
                  </a:lnTo>
                  <a:lnTo>
                    <a:pt x="63" y="31"/>
                  </a:lnTo>
                  <a:lnTo>
                    <a:pt x="56" y="28"/>
                  </a:lnTo>
                  <a:lnTo>
                    <a:pt x="51" y="26"/>
                  </a:lnTo>
                  <a:lnTo>
                    <a:pt x="44" y="23"/>
                  </a:lnTo>
                  <a:lnTo>
                    <a:pt x="38" y="21"/>
                  </a:lnTo>
                  <a:lnTo>
                    <a:pt x="34" y="18"/>
                  </a:lnTo>
                  <a:lnTo>
                    <a:pt x="28" y="16"/>
                  </a:lnTo>
                  <a:lnTo>
                    <a:pt x="24" y="14"/>
                  </a:lnTo>
                  <a:lnTo>
                    <a:pt x="20" y="12"/>
                  </a:lnTo>
                  <a:lnTo>
                    <a:pt x="17" y="9"/>
                  </a:lnTo>
                  <a:lnTo>
                    <a:pt x="14" y="7"/>
                  </a:lnTo>
                  <a:lnTo>
                    <a:pt x="10" y="6"/>
                  </a:lnTo>
                  <a:lnTo>
                    <a:pt x="8" y="4"/>
                  </a:lnTo>
                  <a:lnTo>
                    <a:pt x="6" y="3"/>
                  </a:lnTo>
                  <a:lnTo>
                    <a:pt x="5" y="0"/>
                  </a:lnTo>
                  <a:lnTo>
                    <a:pt x="0" y="6"/>
                  </a:lnTo>
                  <a:lnTo>
                    <a:pt x="1" y="7"/>
                  </a:lnTo>
                  <a:lnTo>
                    <a:pt x="4" y="9"/>
                  </a:lnTo>
                  <a:lnTo>
                    <a:pt x="7" y="11"/>
                  </a:lnTo>
                  <a:lnTo>
                    <a:pt x="9" y="13"/>
                  </a:lnTo>
                  <a:lnTo>
                    <a:pt x="13" y="15"/>
                  </a:lnTo>
                  <a:lnTo>
                    <a:pt x="17" y="17"/>
                  </a:lnTo>
                  <a:lnTo>
                    <a:pt x="22" y="20"/>
                  </a:lnTo>
                  <a:lnTo>
                    <a:pt x="26" y="22"/>
                  </a:lnTo>
                  <a:lnTo>
                    <a:pt x="30" y="25"/>
                  </a:lnTo>
                  <a:lnTo>
                    <a:pt x="36" y="27"/>
                  </a:lnTo>
                  <a:lnTo>
                    <a:pt x="42" y="30"/>
                  </a:lnTo>
                  <a:lnTo>
                    <a:pt x="47" y="32"/>
                  </a:lnTo>
                  <a:lnTo>
                    <a:pt x="54" y="34"/>
                  </a:lnTo>
                  <a:lnTo>
                    <a:pt x="62" y="36"/>
                  </a:lnTo>
                  <a:lnTo>
                    <a:pt x="69" y="40"/>
                  </a:lnTo>
                  <a:lnTo>
                    <a:pt x="76" y="42"/>
                  </a:lnTo>
                  <a:lnTo>
                    <a:pt x="84" y="44"/>
                  </a:lnTo>
                  <a:lnTo>
                    <a:pt x="93" y="46"/>
                  </a:lnTo>
                  <a:lnTo>
                    <a:pt x="102" y="49"/>
                  </a:lnTo>
                  <a:lnTo>
                    <a:pt x="112" y="51"/>
                  </a:lnTo>
                  <a:lnTo>
                    <a:pt x="122" y="52"/>
                  </a:lnTo>
                  <a:lnTo>
                    <a:pt x="132" y="54"/>
                  </a:lnTo>
                  <a:lnTo>
                    <a:pt x="143" y="55"/>
                  </a:lnTo>
                  <a:lnTo>
                    <a:pt x="155" y="58"/>
                  </a:lnTo>
                  <a:lnTo>
                    <a:pt x="166" y="59"/>
                  </a:lnTo>
                  <a:lnTo>
                    <a:pt x="178" y="60"/>
                  </a:lnTo>
                  <a:lnTo>
                    <a:pt x="190" y="61"/>
                  </a:lnTo>
                  <a:lnTo>
                    <a:pt x="204" y="62"/>
                  </a:lnTo>
                  <a:lnTo>
                    <a:pt x="217" y="62"/>
                  </a:lnTo>
                  <a:lnTo>
                    <a:pt x="231" y="63"/>
                  </a:lnTo>
                  <a:lnTo>
                    <a:pt x="245" y="63"/>
                  </a:lnTo>
                  <a:lnTo>
                    <a:pt x="261" y="63"/>
                  </a:lnTo>
                  <a:lnTo>
                    <a:pt x="260" y="56"/>
                  </a:lnTo>
                </a:path>
              </a:pathLst>
            </a:custGeom>
            <a:solidFill>
              <a:srgbClr val="653F2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 name="Freeform 252"/>
            <p:cNvSpPr>
              <a:spLocks/>
            </p:cNvSpPr>
            <p:nvPr/>
          </p:nvSpPr>
          <p:spPr bwMode="auto">
            <a:xfrm>
              <a:off x="4487" y="2709"/>
              <a:ext cx="262" cy="65"/>
            </a:xfrm>
            <a:custGeom>
              <a:avLst/>
              <a:gdLst>
                <a:gd name="T0" fmla="*/ 255 w 262"/>
                <a:gd name="T1" fmla="*/ 3 h 65"/>
                <a:gd name="T2" fmla="*/ 247 w 262"/>
                <a:gd name="T3" fmla="*/ 7 h 65"/>
                <a:gd name="T4" fmla="*/ 240 w 262"/>
                <a:gd name="T5" fmla="*/ 12 h 65"/>
                <a:gd name="T6" fmla="*/ 231 w 262"/>
                <a:gd name="T7" fmla="*/ 16 h 65"/>
                <a:gd name="T8" fmla="*/ 222 w 262"/>
                <a:gd name="T9" fmla="*/ 21 h 65"/>
                <a:gd name="T10" fmla="*/ 211 w 262"/>
                <a:gd name="T11" fmla="*/ 25 h 65"/>
                <a:gd name="T12" fmla="*/ 199 w 262"/>
                <a:gd name="T13" fmla="*/ 29 h 65"/>
                <a:gd name="T14" fmla="*/ 186 w 262"/>
                <a:gd name="T15" fmla="*/ 34 h 65"/>
                <a:gd name="T16" fmla="*/ 171 w 262"/>
                <a:gd name="T17" fmla="*/ 38 h 65"/>
                <a:gd name="T18" fmla="*/ 155 w 262"/>
                <a:gd name="T19" fmla="*/ 43 h 65"/>
                <a:gd name="T20" fmla="*/ 137 w 262"/>
                <a:gd name="T21" fmla="*/ 46 h 65"/>
                <a:gd name="T22" fmla="*/ 117 w 262"/>
                <a:gd name="T23" fmla="*/ 50 h 65"/>
                <a:gd name="T24" fmla="*/ 95 w 262"/>
                <a:gd name="T25" fmla="*/ 52 h 65"/>
                <a:gd name="T26" fmla="*/ 70 w 262"/>
                <a:gd name="T27" fmla="*/ 54 h 65"/>
                <a:gd name="T28" fmla="*/ 44 w 262"/>
                <a:gd name="T29" fmla="*/ 56 h 65"/>
                <a:gd name="T30" fmla="*/ 15 w 262"/>
                <a:gd name="T31" fmla="*/ 57 h 65"/>
                <a:gd name="T32" fmla="*/ 1 w 262"/>
                <a:gd name="T33" fmla="*/ 64 h 65"/>
                <a:gd name="T34" fmla="*/ 30 w 262"/>
                <a:gd name="T35" fmla="*/ 63 h 65"/>
                <a:gd name="T36" fmla="*/ 58 w 262"/>
                <a:gd name="T37" fmla="*/ 62 h 65"/>
                <a:gd name="T38" fmla="*/ 84 w 262"/>
                <a:gd name="T39" fmla="*/ 60 h 65"/>
                <a:gd name="T40" fmla="*/ 107 w 262"/>
                <a:gd name="T41" fmla="*/ 57 h 65"/>
                <a:gd name="T42" fmla="*/ 128 w 262"/>
                <a:gd name="T43" fmla="*/ 54 h 65"/>
                <a:gd name="T44" fmla="*/ 147 w 262"/>
                <a:gd name="T45" fmla="*/ 51 h 65"/>
                <a:gd name="T46" fmla="*/ 165 w 262"/>
                <a:gd name="T47" fmla="*/ 47 h 65"/>
                <a:gd name="T48" fmla="*/ 181 w 262"/>
                <a:gd name="T49" fmla="*/ 43 h 65"/>
                <a:gd name="T50" fmla="*/ 195 w 262"/>
                <a:gd name="T51" fmla="*/ 38 h 65"/>
                <a:gd name="T52" fmla="*/ 208 w 262"/>
                <a:gd name="T53" fmla="*/ 34 h 65"/>
                <a:gd name="T54" fmla="*/ 219 w 262"/>
                <a:gd name="T55" fmla="*/ 29 h 65"/>
                <a:gd name="T56" fmla="*/ 230 w 262"/>
                <a:gd name="T57" fmla="*/ 25 h 65"/>
                <a:gd name="T58" fmla="*/ 239 w 262"/>
                <a:gd name="T59" fmla="*/ 19 h 65"/>
                <a:gd name="T60" fmla="*/ 247 w 262"/>
                <a:gd name="T61" fmla="*/ 15 h 65"/>
                <a:gd name="T62" fmla="*/ 255 w 262"/>
                <a:gd name="T63" fmla="*/ 10 h 65"/>
                <a:gd name="T64" fmla="*/ 261 w 262"/>
                <a:gd name="T65"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2" h="65">
                  <a:moveTo>
                    <a:pt x="257" y="0"/>
                  </a:moveTo>
                  <a:lnTo>
                    <a:pt x="255" y="3"/>
                  </a:lnTo>
                  <a:lnTo>
                    <a:pt x="251" y="5"/>
                  </a:lnTo>
                  <a:lnTo>
                    <a:pt x="247" y="7"/>
                  </a:lnTo>
                  <a:lnTo>
                    <a:pt x="244" y="9"/>
                  </a:lnTo>
                  <a:lnTo>
                    <a:pt x="240" y="12"/>
                  </a:lnTo>
                  <a:lnTo>
                    <a:pt x="236" y="14"/>
                  </a:lnTo>
                  <a:lnTo>
                    <a:pt x="231" y="16"/>
                  </a:lnTo>
                  <a:lnTo>
                    <a:pt x="227" y="18"/>
                  </a:lnTo>
                  <a:lnTo>
                    <a:pt x="222" y="21"/>
                  </a:lnTo>
                  <a:lnTo>
                    <a:pt x="217" y="23"/>
                  </a:lnTo>
                  <a:lnTo>
                    <a:pt x="211" y="25"/>
                  </a:lnTo>
                  <a:lnTo>
                    <a:pt x="205" y="27"/>
                  </a:lnTo>
                  <a:lnTo>
                    <a:pt x="199" y="29"/>
                  </a:lnTo>
                  <a:lnTo>
                    <a:pt x="193" y="32"/>
                  </a:lnTo>
                  <a:lnTo>
                    <a:pt x="186" y="34"/>
                  </a:lnTo>
                  <a:lnTo>
                    <a:pt x="179" y="36"/>
                  </a:lnTo>
                  <a:lnTo>
                    <a:pt x="171" y="38"/>
                  </a:lnTo>
                  <a:lnTo>
                    <a:pt x="163" y="41"/>
                  </a:lnTo>
                  <a:lnTo>
                    <a:pt x="155" y="43"/>
                  </a:lnTo>
                  <a:lnTo>
                    <a:pt x="146" y="44"/>
                  </a:lnTo>
                  <a:lnTo>
                    <a:pt x="137" y="46"/>
                  </a:lnTo>
                  <a:lnTo>
                    <a:pt x="127" y="47"/>
                  </a:lnTo>
                  <a:lnTo>
                    <a:pt x="117" y="50"/>
                  </a:lnTo>
                  <a:lnTo>
                    <a:pt x="106" y="51"/>
                  </a:lnTo>
                  <a:lnTo>
                    <a:pt x="95" y="52"/>
                  </a:lnTo>
                  <a:lnTo>
                    <a:pt x="82" y="53"/>
                  </a:lnTo>
                  <a:lnTo>
                    <a:pt x="70" y="54"/>
                  </a:lnTo>
                  <a:lnTo>
                    <a:pt x="58" y="55"/>
                  </a:lnTo>
                  <a:lnTo>
                    <a:pt x="44" y="56"/>
                  </a:lnTo>
                  <a:lnTo>
                    <a:pt x="30" y="56"/>
                  </a:lnTo>
                  <a:lnTo>
                    <a:pt x="15" y="57"/>
                  </a:lnTo>
                  <a:lnTo>
                    <a:pt x="0" y="57"/>
                  </a:lnTo>
                  <a:lnTo>
                    <a:pt x="1" y="64"/>
                  </a:lnTo>
                  <a:lnTo>
                    <a:pt x="15" y="64"/>
                  </a:lnTo>
                  <a:lnTo>
                    <a:pt x="30" y="63"/>
                  </a:lnTo>
                  <a:lnTo>
                    <a:pt x="44" y="63"/>
                  </a:lnTo>
                  <a:lnTo>
                    <a:pt x="58" y="62"/>
                  </a:lnTo>
                  <a:lnTo>
                    <a:pt x="71" y="61"/>
                  </a:lnTo>
                  <a:lnTo>
                    <a:pt x="84" y="60"/>
                  </a:lnTo>
                  <a:lnTo>
                    <a:pt x="96" y="59"/>
                  </a:lnTo>
                  <a:lnTo>
                    <a:pt x="107" y="57"/>
                  </a:lnTo>
                  <a:lnTo>
                    <a:pt x="118" y="55"/>
                  </a:lnTo>
                  <a:lnTo>
                    <a:pt x="128" y="54"/>
                  </a:lnTo>
                  <a:lnTo>
                    <a:pt x="138" y="53"/>
                  </a:lnTo>
                  <a:lnTo>
                    <a:pt x="147" y="51"/>
                  </a:lnTo>
                  <a:lnTo>
                    <a:pt x="156" y="49"/>
                  </a:lnTo>
                  <a:lnTo>
                    <a:pt x="165" y="47"/>
                  </a:lnTo>
                  <a:lnTo>
                    <a:pt x="173" y="45"/>
                  </a:lnTo>
                  <a:lnTo>
                    <a:pt x="181" y="43"/>
                  </a:lnTo>
                  <a:lnTo>
                    <a:pt x="188" y="41"/>
                  </a:lnTo>
                  <a:lnTo>
                    <a:pt x="195" y="38"/>
                  </a:lnTo>
                  <a:lnTo>
                    <a:pt x="201" y="36"/>
                  </a:lnTo>
                  <a:lnTo>
                    <a:pt x="208" y="34"/>
                  </a:lnTo>
                  <a:lnTo>
                    <a:pt x="213" y="32"/>
                  </a:lnTo>
                  <a:lnTo>
                    <a:pt x="219" y="29"/>
                  </a:lnTo>
                  <a:lnTo>
                    <a:pt x="225" y="27"/>
                  </a:lnTo>
                  <a:lnTo>
                    <a:pt x="230" y="25"/>
                  </a:lnTo>
                  <a:lnTo>
                    <a:pt x="235" y="22"/>
                  </a:lnTo>
                  <a:lnTo>
                    <a:pt x="239" y="19"/>
                  </a:lnTo>
                  <a:lnTo>
                    <a:pt x="244" y="17"/>
                  </a:lnTo>
                  <a:lnTo>
                    <a:pt x="247" y="15"/>
                  </a:lnTo>
                  <a:lnTo>
                    <a:pt x="251" y="13"/>
                  </a:lnTo>
                  <a:lnTo>
                    <a:pt x="255" y="10"/>
                  </a:lnTo>
                  <a:lnTo>
                    <a:pt x="258" y="8"/>
                  </a:lnTo>
                  <a:lnTo>
                    <a:pt x="261" y="6"/>
                  </a:lnTo>
                  <a:lnTo>
                    <a:pt x="257" y="0"/>
                  </a:lnTo>
                </a:path>
              </a:pathLst>
            </a:custGeom>
            <a:solidFill>
              <a:srgbClr val="653F2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 name="Freeform 253"/>
            <p:cNvSpPr>
              <a:spLocks/>
            </p:cNvSpPr>
            <p:nvPr/>
          </p:nvSpPr>
          <p:spPr bwMode="auto">
            <a:xfrm>
              <a:off x="4744" y="2708"/>
              <a:ext cx="17" cy="17"/>
            </a:xfrm>
            <a:custGeom>
              <a:avLst/>
              <a:gdLst>
                <a:gd name="T0" fmla="*/ 10 w 17"/>
                <a:gd name="T1" fmla="*/ 16 h 17"/>
                <a:gd name="T2" fmla="*/ 10 w 17"/>
                <a:gd name="T3" fmla="*/ 13 h 17"/>
                <a:gd name="T4" fmla="*/ 16 w 17"/>
                <a:gd name="T5" fmla="*/ 13 h 17"/>
                <a:gd name="T6" fmla="*/ 16 w 17"/>
                <a:gd name="T7" fmla="*/ 11 h 17"/>
                <a:gd name="T8" fmla="*/ 16 w 17"/>
                <a:gd name="T9" fmla="*/ 9 h 17"/>
                <a:gd name="T10" fmla="*/ 16 w 17"/>
                <a:gd name="T11" fmla="*/ 4 h 17"/>
                <a:gd name="T12" fmla="*/ 10 w 17"/>
                <a:gd name="T13" fmla="*/ 2 h 17"/>
                <a:gd name="T14" fmla="*/ 8 w 17"/>
                <a:gd name="T15" fmla="*/ 2 h 17"/>
                <a:gd name="T16" fmla="*/ 8 w 17"/>
                <a:gd name="T17" fmla="*/ 0 h 17"/>
                <a:gd name="T18" fmla="*/ 5 w 17"/>
                <a:gd name="T19" fmla="*/ 0 h 17"/>
                <a:gd name="T20" fmla="*/ 2 w 17"/>
                <a:gd name="T21" fmla="*/ 0 h 17"/>
                <a:gd name="T22" fmla="*/ 2 w 17"/>
                <a:gd name="T23" fmla="*/ 2 h 17"/>
                <a:gd name="T24" fmla="*/ 0 w 17"/>
                <a:gd name="T25" fmla="*/ 2 h 17"/>
                <a:gd name="T26" fmla="*/ 10 w 17"/>
                <a:gd name="T2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7">
                  <a:moveTo>
                    <a:pt x="10" y="16"/>
                  </a:moveTo>
                  <a:lnTo>
                    <a:pt x="10" y="13"/>
                  </a:lnTo>
                  <a:lnTo>
                    <a:pt x="16" y="13"/>
                  </a:lnTo>
                  <a:lnTo>
                    <a:pt x="16" y="11"/>
                  </a:lnTo>
                  <a:lnTo>
                    <a:pt x="16" y="9"/>
                  </a:lnTo>
                  <a:lnTo>
                    <a:pt x="16" y="4"/>
                  </a:lnTo>
                  <a:lnTo>
                    <a:pt x="10" y="2"/>
                  </a:lnTo>
                  <a:lnTo>
                    <a:pt x="8" y="2"/>
                  </a:lnTo>
                  <a:lnTo>
                    <a:pt x="8" y="0"/>
                  </a:lnTo>
                  <a:lnTo>
                    <a:pt x="5" y="0"/>
                  </a:lnTo>
                  <a:lnTo>
                    <a:pt x="2" y="0"/>
                  </a:lnTo>
                  <a:lnTo>
                    <a:pt x="2" y="2"/>
                  </a:lnTo>
                  <a:lnTo>
                    <a:pt x="0" y="2"/>
                  </a:lnTo>
                  <a:lnTo>
                    <a:pt x="10" y="16"/>
                  </a:lnTo>
                </a:path>
              </a:pathLst>
            </a:custGeom>
            <a:solidFill>
              <a:srgbClr val="653F2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2" name="Freeform 254"/>
            <p:cNvSpPr>
              <a:spLocks/>
            </p:cNvSpPr>
            <p:nvPr/>
          </p:nvSpPr>
          <p:spPr bwMode="auto">
            <a:xfrm>
              <a:off x="4223" y="2680"/>
              <a:ext cx="17" cy="17"/>
            </a:xfrm>
            <a:custGeom>
              <a:avLst/>
              <a:gdLst>
                <a:gd name="T0" fmla="*/ 16 w 17"/>
                <a:gd name="T1" fmla="*/ 5 h 17"/>
                <a:gd name="T2" fmla="*/ 11 w 17"/>
                <a:gd name="T3" fmla="*/ 2 h 17"/>
                <a:gd name="T4" fmla="*/ 9 w 17"/>
                <a:gd name="T5" fmla="*/ 2 h 17"/>
                <a:gd name="T6" fmla="*/ 9 w 17"/>
                <a:gd name="T7" fmla="*/ 0 h 17"/>
                <a:gd name="T8" fmla="*/ 6 w 17"/>
                <a:gd name="T9" fmla="*/ 0 h 17"/>
                <a:gd name="T10" fmla="*/ 6 w 17"/>
                <a:gd name="T11" fmla="*/ 2 h 17"/>
                <a:gd name="T12" fmla="*/ 4 w 17"/>
                <a:gd name="T13" fmla="*/ 2 h 17"/>
                <a:gd name="T14" fmla="*/ 2 w 17"/>
                <a:gd name="T15" fmla="*/ 2 h 17"/>
                <a:gd name="T16" fmla="*/ 2 w 17"/>
                <a:gd name="T17" fmla="*/ 5 h 17"/>
                <a:gd name="T18" fmla="*/ 0 w 17"/>
                <a:gd name="T19" fmla="*/ 10 h 17"/>
                <a:gd name="T20" fmla="*/ 0 w 17"/>
                <a:gd name="T21" fmla="*/ 13 h 17"/>
                <a:gd name="T22" fmla="*/ 2 w 17"/>
                <a:gd name="T23" fmla="*/ 16 h 17"/>
                <a:gd name="T24" fmla="*/ 16 w 17"/>
                <a:gd name="T25"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16" y="5"/>
                  </a:moveTo>
                  <a:lnTo>
                    <a:pt x="11" y="2"/>
                  </a:lnTo>
                  <a:lnTo>
                    <a:pt x="9" y="2"/>
                  </a:lnTo>
                  <a:lnTo>
                    <a:pt x="9" y="0"/>
                  </a:lnTo>
                  <a:lnTo>
                    <a:pt x="6" y="0"/>
                  </a:lnTo>
                  <a:lnTo>
                    <a:pt x="6" y="2"/>
                  </a:lnTo>
                  <a:lnTo>
                    <a:pt x="4" y="2"/>
                  </a:lnTo>
                  <a:lnTo>
                    <a:pt x="2" y="2"/>
                  </a:lnTo>
                  <a:lnTo>
                    <a:pt x="2" y="5"/>
                  </a:lnTo>
                  <a:lnTo>
                    <a:pt x="0" y="10"/>
                  </a:lnTo>
                  <a:lnTo>
                    <a:pt x="0" y="13"/>
                  </a:lnTo>
                  <a:lnTo>
                    <a:pt x="2" y="16"/>
                  </a:lnTo>
                  <a:lnTo>
                    <a:pt x="16" y="5"/>
                  </a:lnTo>
                </a:path>
              </a:pathLst>
            </a:custGeom>
            <a:solidFill>
              <a:srgbClr val="5E381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 name="Freeform 255"/>
            <p:cNvSpPr>
              <a:spLocks/>
            </p:cNvSpPr>
            <p:nvPr/>
          </p:nvSpPr>
          <p:spPr bwMode="auto">
            <a:xfrm>
              <a:off x="4224" y="2682"/>
              <a:ext cx="258" cy="68"/>
            </a:xfrm>
            <a:custGeom>
              <a:avLst/>
              <a:gdLst>
                <a:gd name="T0" fmla="*/ 243 w 258"/>
                <a:gd name="T1" fmla="*/ 60 h 68"/>
                <a:gd name="T2" fmla="*/ 215 w 258"/>
                <a:gd name="T3" fmla="*/ 59 h 68"/>
                <a:gd name="T4" fmla="*/ 189 w 258"/>
                <a:gd name="T5" fmla="*/ 58 h 68"/>
                <a:gd name="T6" fmla="*/ 164 w 258"/>
                <a:gd name="T7" fmla="*/ 55 h 68"/>
                <a:gd name="T8" fmla="*/ 142 w 258"/>
                <a:gd name="T9" fmla="*/ 52 h 68"/>
                <a:gd name="T10" fmla="*/ 122 w 258"/>
                <a:gd name="T11" fmla="*/ 49 h 68"/>
                <a:gd name="T12" fmla="*/ 103 w 258"/>
                <a:gd name="T13" fmla="*/ 44 h 68"/>
                <a:gd name="T14" fmla="*/ 86 w 258"/>
                <a:gd name="T15" fmla="*/ 41 h 68"/>
                <a:gd name="T16" fmla="*/ 70 w 258"/>
                <a:gd name="T17" fmla="*/ 35 h 68"/>
                <a:gd name="T18" fmla="*/ 57 w 258"/>
                <a:gd name="T19" fmla="*/ 31 h 68"/>
                <a:gd name="T20" fmla="*/ 45 w 258"/>
                <a:gd name="T21" fmla="*/ 26 h 68"/>
                <a:gd name="T22" fmla="*/ 35 w 258"/>
                <a:gd name="T23" fmla="*/ 21 h 68"/>
                <a:gd name="T24" fmla="*/ 26 w 258"/>
                <a:gd name="T25" fmla="*/ 16 h 68"/>
                <a:gd name="T26" fmla="*/ 18 w 258"/>
                <a:gd name="T27" fmla="*/ 11 h 68"/>
                <a:gd name="T28" fmla="*/ 12 w 258"/>
                <a:gd name="T29" fmla="*/ 6 h 68"/>
                <a:gd name="T30" fmla="*/ 7 w 258"/>
                <a:gd name="T31" fmla="*/ 2 h 68"/>
                <a:gd name="T32" fmla="*/ 0 w 258"/>
                <a:gd name="T33" fmla="*/ 4 h 68"/>
                <a:gd name="T34" fmla="*/ 4 w 258"/>
                <a:gd name="T35" fmla="*/ 9 h 68"/>
                <a:gd name="T36" fmla="*/ 10 w 258"/>
                <a:gd name="T37" fmla="*/ 14 h 68"/>
                <a:gd name="T38" fmla="*/ 18 w 258"/>
                <a:gd name="T39" fmla="*/ 18 h 68"/>
                <a:gd name="T40" fmla="*/ 27 w 258"/>
                <a:gd name="T41" fmla="*/ 24 h 68"/>
                <a:gd name="T42" fmla="*/ 37 w 258"/>
                <a:gd name="T43" fmla="*/ 30 h 68"/>
                <a:gd name="T44" fmla="*/ 48 w 258"/>
                <a:gd name="T45" fmla="*/ 34 h 68"/>
                <a:gd name="T46" fmla="*/ 61 w 258"/>
                <a:gd name="T47" fmla="*/ 40 h 68"/>
                <a:gd name="T48" fmla="*/ 76 w 258"/>
                <a:gd name="T49" fmla="*/ 44 h 68"/>
                <a:gd name="T50" fmla="*/ 93 w 258"/>
                <a:gd name="T51" fmla="*/ 49 h 68"/>
                <a:gd name="T52" fmla="*/ 111 w 258"/>
                <a:gd name="T53" fmla="*/ 53 h 68"/>
                <a:gd name="T54" fmla="*/ 131 w 258"/>
                <a:gd name="T55" fmla="*/ 56 h 68"/>
                <a:gd name="T56" fmla="*/ 152 w 258"/>
                <a:gd name="T57" fmla="*/ 60 h 68"/>
                <a:gd name="T58" fmla="*/ 176 w 258"/>
                <a:gd name="T59" fmla="*/ 63 h 68"/>
                <a:gd name="T60" fmla="*/ 201 w 258"/>
                <a:gd name="T61" fmla="*/ 64 h 68"/>
                <a:gd name="T62" fmla="*/ 228 w 258"/>
                <a:gd name="T63" fmla="*/ 65 h 68"/>
                <a:gd name="T64" fmla="*/ 257 w 258"/>
                <a:gd name="T65" fmla="*/ 6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8" h="68">
                  <a:moveTo>
                    <a:pt x="257" y="60"/>
                  </a:moveTo>
                  <a:lnTo>
                    <a:pt x="243" y="60"/>
                  </a:lnTo>
                  <a:lnTo>
                    <a:pt x="228" y="59"/>
                  </a:lnTo>
                  <a:lnTo>
                    <a:pt x="215" y="59"/>
                  </a:lnTo>
                  <a:lnTo>
                    <a:pt x="201" y="58"/>
                  </a:lnTo>
                  <a:lnTo>
                    <a:pt x="189" y="58"/>
                  </a:lnTo>
                  <a:lnTo>
                    <a:pt x="176" y="56"/>
                  </a:lnTo>
                  <a:lnTo>
                    <a:pt x="164" y="55"/>
                  </a:lnTo>
                  <a:lnTo>
                    <a:pt x="153" y="53"/>
                  </a:lnTo>
                  <a:lnTo>
                    <a:pt x="142" y="52"/>
                  </a:lnTo>
                  <a:lnTo>
                    <a:pt x="132" y="51"/>
                  </a:lnTo>
                  <a:lnTo>
                    <a:pt x="122" y="49"/>
                  </a:lnTo>
                  <a:lnTo>
                    <a:pt x="112" y="46"/>
                  </a:lnTo>
                  <a:lnTo>
                    <a:pt x="103" y="44"/>
                  </a:lnTo>
                  <a:lnTo>
                    <a:pt x="94" y="42"/>
                  </a:lnTo>
                  <a:lnTo>
                    <a:pt x="86" y="41"/>
                  </a:lnTo>
                  <a:lnTo>
                    <a:pt x="78" y="37"/>
                  </a:lnTo>
                  <a:lnTo>
                    <a:pt x="70" y="35"/>
                  </a:lnTo>
                  <a:lnTo>
                    <a:pt x="64" y="33"/>
                  </a:lnTo>
                  <a:lnTo>
                    <a:pt x="57" y="31"/>
                  </a:lnTo>
                  <a:lnTo>
                    <a:pt x="50" y="28"/>
                  </a:lnTo>
                  <a:lnTo>
                    <a:pt x="45" y="26"/>
                  </a:lnTo>
                  <a:lnTo>
                    <a:pt x="39" y="23"/>
                  </a:lnTo>
                  <a:lnTo>
                    <a:pt x="35" y="21"/>
                  </a:lnTo>
                  <a:lnTo>
                    <a:pt x="30" y="18"/>
                  </a:lnTo>
                  <a:lnTo>
                    <a:pt x="26" y="16"/>
                  </a:lnTo>
                  <a:lnTo>
                    <a:pt x="21" y="13"/>
                  </a:lnTo>
                  <a:lnTo>
                    <a:pt x="18" y="11"/>
                  </a:lnTo>
                  <a:lnTo>
                    <a:pt x="14" y="8"/>
                  </a:lnTo>
                  <a:lnTo>
                    <a:pt x="12" y="6"/>
                  </a:lnTo>
                  <a:lnTo>
                    <a:pt x="9" y="4"/>
                  </a:lnTo>
                  <a:lnTo>
                    <a:pt x="7" y="2"/>
                  </a:lnTo>
                  <a:lnTo>
                    <a:pt x="6" y="0"/>
                  </a:lnTo>
                  <a:lnTo>
                    <a:pt x="0" y="4"/>
                  </a:lnTo>
                  <a:lnTo>
                    <a:pt x="2" y="7"/>
                  </a:lnTo>
                  <a:lnTo>
                    <a:pt x="4" y="9"/>
                  </a:lnTo>
                  <a:lnTo>
                    <a:pt x="8" y="12"/>
                  </a:lnTo>
                  <a:lnTo>
                    <a:pt x="10" y="14"/>
                  </a:lnTo>
                  <a:lnTo>
                    <a:pt x="14" y="16"/>
                  </a:lnTo>
                  <a:lnTo>
                    <a:pt x="18" y="18"/>
                  </a:lnTo>
                  <a:lnTo>
                    <a:pt x="22" y="22"/>
                  </a:lnTo>
                  <a:lnTo>
                    <a:pt x="27" y="24"/>
                  </a:lnTo>
                  <a:lnTo>
                    <a:pt x="31" y="26"/>
                  </a:lnTo>
                  <a:lnTo>
                    <a:pt x="37" y="30"/>
                  </a:lnTo>
                  <a:lnTo>
                    <a:pt x="42" y="32"/>
                  </a:lnTo>
                  <a:lnTo>
                    <a:pt x="48" y="34"/>
                  </a:lnTo>
                  <a:lnTo>
                    <a:pt x="55" y="37"/>
                  </a:lnTo>
                  <a:lnTo>
                    <a:pt x="61" y="40"/>
                  </a:lnTo>
                  <a:lnTo>
                    <a:pt x="68" y="42"/>
                  </a:lnTo>
                  <a:lnTo>
                    <a:pt x="76" y="44"/>
                  </a:lnTo>
                  <a:lnTo>
                    <a:pt x="84" y="46"/>
                  </a:lnTo>
                  <a:lnTo>
                    <a:pt x="93" y="49"/>
                  </a:lnTo>
                  <a:lnTo>
                    <a:pt x="101" y="51"/>
                  </a:lnTo>
                  <a:lnTo>
                    <a:pt x="111" y="53"/>
                  </a:lnTo>
                  <a:lnTo>
                    <a:pt x="120" y="55"/>
                  </a:lnTo>
                  <a:lnTo>
                    <a:pt x="131" y="56"/>
                  </a:lnTo>
                  <a:lnTo>
                    <a:pt x="141" y="59"/>
                  </a:lnTo>
                  <a:lnTo>
                    <a:pt x="152" y="60"/>
                  </a:lnTo>
                  <a:lnTo>
                    <a:pt x="163" y="62"/>
                  </a:lnTo>
                  <a:lnTo>
                    <a:pt x="176" y="63"/>
                  </a:lnTo>
                  <a:lnTo>
                    <a:pt x="188" y="64"/>
                  </a:lnTo>
                  <a:lnTo>
                    <a:pt x="201" y="64"/>
                  </a:lnTo>
                  <a:lnTo>
                    <a:pt x="215" y="65"/>
                  </a:lnTo>
                  <a:lnTo>
                    <a:pt x="228" y="65"/>
                  </a:lnTo>
                  <a:lnTo>
                    <a:pt x="243" y="67"/>
                  </a:lnTo>
                  <a:lnTo>
                    <a:pt x="257" y="67"/>
                  </a:lnTo>
                  <a:lnTo>
                    <a:pt x="257" y="60"/>
                  </a:lnTo>
                </a:path>
              </a:pathLst>
            </a:custGeom>
            <a:solidFill>
              <a:srgbClr val="5E381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4" name="Freeform 256"/>
            <p:cNvSpPr>
              <a:spLocks/>
            </p:cNvSpPr>
            <p:nvPr/>
          </p:nvSpPr>
          <p:spPr bwMode="auto">
            <a:xfrm>
              <a:off x="4481" y="2742"/>
              <a:ext cx="17" cy="17"/>
            </a:xfrm>
            <a:custGeom>
              <a:avLst/>
              <a:gdLst>
                <a:gd name="T0" fmla="*/ 16 w 17"/>
                <a:gd name="T1" fmla="*/ 0 h 17"/>
                <a:gd name="T2" fmla="*/ 14 w 17"/>
                <a:gd name="T3" fmla="*/ 0 h 17"/>
                <a:gd name="T4" fmla="*/ 12 w 17"/>
                <a:gd name="T5" fmla="*/ 0 h 17"/>
                <a:gd name="T6" fmla="*/ 10 w 17"/>
                <a:gd name="T7" fmla="*/ 0 h 17"/>
                <a:gd name="T8" fmla="*/ 8 w 17"/>
                <a:gd name="T9" fmla="*/ 0 h 17"/>
                <a:gd name="T10" fmla="*/ 4 w 17"/>
                <a:gd name="T11" fmla="*/ 0 h 17"/>
                <a:gd name="T12" fmla="*/ 2 w 17"/>
                <a:gd name="T13" fmla="*/ 0 h 17"/>
                <a:gd name="T14" fmla="*/ 0 w 17"/>
                <a:gd name="T15" fmla="*/ 0 h 17"/>
                <a:gd name="T16" fmla="*/ 0 w 17"/>
                <a:gd name="T17" fmla="*/ 16 h 17"/>
                <a:gd name="T18" fmla="*/ 2 w 17"/>
                <a:gd name="T19" fmla="*/ 16 h 17"/>
                <a:gd name="T20" fmla="*/ 4 w 17"/>
                <a:gd name="T21" fmla="*/ 16 h 17"/>
                <a:gd name="T22" fmla="*/ 8 w 17"/>
                <a:gd name="T23" fmla="*/ 16 h 17"/>
                <a:gd name="T24" fmla="*/ 10 w 17"/>
                <a:gd name="T25" fmla="*/ 16 h 17"/>
                <a:gd name="T26" fmla="*/ 12 w 17"/>
                <a:gd name="T27" fmla="*/ 16 h 17"/>
                <a:gd name="T28" fmla="*/ 14 w 17"/>
                <a:gd name="T29" fmla="*/ 16 h 17"/>
                <a:gd name="T30" fmla="*/ 16 w 17"/>
                <a:gd name="T31" fmla="*/ 16 h 17"/>
                <a:gd name="T32" fmla="*/ 16 w 17"/>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16" y="0"/>
                  </a:moveTo>
                  <a:lnTo>
                    <a:pt x="14" y="0"/>
                  </a:lnTo>
                  <a:lnTo>
                    <a:pt x="12" y="0"/>
                  </a:lnTo>
                  <a:lnTo>
                    <a:pt x="10" y="0"/>
                  </a:lnTo>
                  <a:lnTo>
                    <a:pt x="8" y="0"/>
                  </a:lnTo>
                  <a:lnTo>
                    <a:pt x="4" y="0"/>
                  </a:lnTo>
                  <a:lnTo>
                    <a:pt x="2" y="0"/>
                  </a:lnTo>
                  <a:lnTo>
                    <a:pt x="0" y="0"/>
                  </a:lnTo>
                  <a:lnTo>
                    <a:pt x="0" y="16"/>
                  </a:lnTo>
                  <a:lnTo>
                    <a:pt x="2" y="16"/>
                  </a:lnTo>
                  <a:lnTo>
                    <a:pt x="4" y="16"/>
                  </a:lnTo>
                  <a:lnTo>
                    <a:pt x="8" y="16"/>
                  </a:lnTo>
                  <a:lnTo>
                    <a:pt x="10" y="16"/>
                  </a:lnTo>
                  <a:lnTo>
                    <a:pt x="12" y="16"/>
                  </a:lnTo>
                  <a:lnTo>
                    <a:pt x="14" y="16"/>
                  </a:lnTo>
                  <a:lnTo>
                    <a:pt x="16" y="16"/>
                  </a:lnTo>
                  <a:lnTo>
                    <a:pt x="16" y="0"/>
                  </a:lnTo>
                </a:path>
              </a:pathLst>
            </a:custGeom>
            <a:solidFill>
              <a:srgbClr val="5E381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5" name="Freeform 257"/>
            <p:cNvSpPr>
              <a:spLocks/>
            </p:cNvSpPr>
            <p:nvPr/>
          </p:nvSpPr>
          <p:spPr bwMode="auto">
            <a:xfrm>
              <a:off x="4489" y="2681"/>
              <a:ext cx="264" cy="69"/>
            </a:xfrm>
            <a:custGeom>
              <a:avLst/>
              <a:gdLst>
                <a:gd name="T0" fmla="*/ 256 w 264"/>
                <a:gd name="T1" fmla="*/ 3 h 69"/>
                <a:gd name="T2" fmla="*/ 248 w 264"/>
                <a:gd name="T3" fmla="*/ 7 h 69"/>
                <a:gd name="T4" fmla="*/ 240 w 264"/>
                <a:gd name="T5" fmla="*/ 12 h 69"/>
                <a:gd name="T6" fmla="*/ 231 w 264"/>
                <a:gd name="T7" fmla="*/ 17 h 69"/>
                <a:gd name="T8" fmla="*/ 221 w 264"/>
                <a:gd name="T9" fmla="*/ 22 h 69"/>
                <a:gd name="T10" fmla="*/ 211 w 264"/>
                <a:gd name="T11" fmla="*/ 27 h 69"/>
                <a:gd name="T12" fmla="*/ 199 w 264"/>
                <a:gd name="T13" fmla="*/ 32 h 69"/>
                <a:gd name="T14" fmla="*/ 186 w 264"/>
                <a:gd name="T15" fmla="*/ 36 h 69"/>
                <a:gd name="T16" fmla="*/ 171 w 264"/>
                <a:gd name="T17" fmla="*/ 41 h 69"/>
                <a:gd name="T18" fmla="*/ 154 w 264"/>
                <a:gd name="T19" fmla="*/ 45 h 69"/>
                <a:gd name="T20" fmla="*/ 136 w 264"/>
                <a:gd name="T21" fmla="*/ 49 h 69"/>
                <a:gd name="T22" fmla="*/ 116 w 264"/>
                <a:gd name="T23" fmla="*/ 52 h 69"/>
                <a:gd name="T24" fmla="*/ 94 w 264"/>
                <a:gd name="T25" fmla="*/ 55 h 69"/>
                <a:gd name="T26" fmla="*/ 70 w 264"/>
                <a:gd name="T27" fmla="*/ 57 h 69"/>
                <a:gd name="T28" fmla="*/ 44 w 264"/>
                <a:gd name="T29" fmla="*/ 59 h 69"/>
                <a:gd name="T30" fmla="*/ 16 w 264"/>
                <a:gd name="T31" fmla="*/ 60 h 69"/>
                <a:gd name="T32" fmla="*/ 0 w 264"/>
                <a:gd name="T33" fmla="*/ 68 h 69"/>
                <a:gd name="T34" fmla="*/ 30 w 264"/>
                <a:gd name="T35" fmla="*/ 66 h 69"/>
                <a:gd name="T36" fmla="*/ 58 w 264"/>
                <a:gd name="T37" fmla="*/ 65 h 69"/>
                <a:gd name="T38" fmla="*/ 84 w 264"/>
                <a:gd name="T39" fmla="*/ 63 h 69"/>
                <a:gd name="T40" fmla="*/ 106 w 264"/>
                <a:gd name="T41" fmla="*/ 60 h 69"/>
                <a:gd name="T42" fmla="*/ 127 w 264"/>
                <a:gd name="T43" fmla="*/ 56 h 69"/>
                <a:gd name="T44" fmla="*/ 146 w 264"/>
                <a:gd name="T45" fmla="*/ 53 h 69"/>
                <a:gd name="T46" fmla="*/ 164 w 264"/>
                <a:gd name="T47" fmla="*/ 50 h 69"/>
                <a:gd name="T48" fmla="*/ 180 w 264"/>
                <a:gd name="T49" fmla="*/ 45 h 69"/>
                <a:gd name="T50" fmla="*/ 195 w 264"/>
                <a:gd name="T51" fmla="*/ 41 h 69"/>
                <a:gd name="T52" fmla="*/ 208 w 264"/>
                <a:gd name="T53" fmla="*/ 35 h 69"/>
                <a:gd name="T54" fmla="*/ 219 w 264"/>
                <a:gd name="T55" fmla="*/ 31 h 69"/>
                <a:gd name="T56" fmla="*/ 230 w 264"/>
                <a:gd name="T57" fmla="*/ 25 h 69"/>
                <a:gd name="T58" fmla="*/ 239 w 264"/>
                <a:gd name="T59" fmla="*/ 21 h 69"/>
                <a:gd name="T60" fmla="*/ 248 w 264"/>
                <a:gd name="T61" fmla="*/ 15 h 69"/>
                <a:gd name="T62" fmla="*/ 256 w 264"/>
                <a:gd name="T63" fmla="*/ 10 h 69"/>
                <a:gd name="T64" fmla="*/ 263 w 264"/>
                <a:gd name="T65" fmla="*/ 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4" h="69">
                  <a:moveTo>
                    <a:pt x="259" y="0"/>
                  </a:moveTo>
                  <a:lnTo>
                    <a:pt x="256" y="3"/>
                  </a:lnTo>
                  <a:lnTo>
                    <a:pt x="253" y="5"/>
                  </a:lnTo>
                  <a:lnTo>
                    <a:pt x="248" y="7"/>
                  </a:lnTo>
                  <a:lnTo>
                    <a:pt x="245" y="9"/>
                  </a:lnTo>
                  <a:lnTo>
                    <a:pt x="240" y="12"/>
                  </a:lnTo>
                  <a:lnTo>
                    <a:pt x="236" y="14"/>
                  </a:lnTo>
                  <a:lnTo>
                    <a:pt x="231" y="17"/>
                  </a:lnTo>
                  <a:lnTo>
                    <a:pt x="227" y="19"/>
                  </a:lnTo>
                  <a:lnTo>
                    <a:pt x="221" y="22"/>
                  </a:lnTo>
                  <a:lnTo>
                    <a:pt x="217" y="24"/>
                  </a:lnTo>
                  <a:lnTo>
                    <a:pt x="211" y="27"/>
                  </a:lnTo>
                  <a:lnTo>
                    <a:pt x="205" y="29"/>
                  </a:lnTo>
                  <a:lnTo>
                    <a:pt x="199" y="32"/>
                  </a:lnTo>
                  <a:lnTo>
                    <a:pt x="192" y="34"/>
                  </a:lnTo>
                  <a:lnTo>
                    <a:pt x="186" y="36"/>
                  </a:lnTo>
                  <a:lnTo>
                    <a:pt x="179" y="38"/>
                  </a:lnTo>
                  <a:lnTo>
                    <a:pt x="171" y="41"/>
                  </a:lnTo>
                  <a:lnTo>
                    <a:pt x="163" y="43"/>
                  </a:lnTo>
                  <a:lnTo>
                    <a:pt x="154" y="45"/>
                  </a:lnTo>
                  <a:lnTo>
                    <a:pt x="145" y="46"/>
                  </a:lnTo>
                  <a:lnTo>
                    <a:pt x="136" y="49"/>
                  </a:lnTo>
                  <a:lnTo>
                    <a:pt x="126" y="51"/>
                  </a:lnTo>
                  <a:lnTo>
                    <a:pt x="116" y="52"/>
                  </a:lnTo>
                  <a:lnTo>
                    <a:pt x="105" y="53"/>
                  </a:lnTo>
                  <a:lnTo>
                    <a:pt x="94" y="55"/>
                  </a:lnTo>
                  <a:lnTo>
                    <a:pt x="83" y="56"/>
                  </a:lnTo>
                  <a:lnTo>
                    <a:pt x="70" y="57"/>
                  </a:lnTo>
                  <a:lnTo>
                    <a:pt x="57" y="59"/>
                  </a:lnTo>
                  <a:lnTo>
                    <a:pt x="44" y="59"/>
                  </a:lnTo>
                  <a:lnTo>
                    <a:pt x="30" y="60"/>
                  </a:lnTo>
                  <a:lnTo>
                    <a:pt x="16" y="60"/>
                  </a:lnTo>
                  <a:lnTo>
                    <a:pt x="0" y="61"/>
                  </a:lnTo>
                  <a:lnTo>
                    <a:pt x="0" y="68"/>
                  </a:lnTo>
                  <a:lnTo>
                    <a:pt x="16" y="66"/>
                  </a:lnTo>
                  <a:lnTo>
                    <a:pt x="30" y="66"/>
                  </a:lnTo>
                  <a:lnTo>
                    <a:pt x="45" y="65"/>
                  </a:lnTo>
                  <a:lnTo>
                    <a:pt x="58" y="65"/>
                  </a:lnTo>
                  <a:lnTo>
                    <a:pt x="70" y="64"/>
                  </a:lnTo>
                  <a:lnTo>
                    <a:pt x="84" y="63"/>
                  </a:lnTo>
                  <a:lnTo>
                    <a:pt x="95" y="62"/>
                  </a:lnTo>
                  <a:lnTo>
                    <a:pt x="106" y="60"/>
                  </a:lnTo>
                  <a:lnTo>
                    <a:pt x="117" y="59"/>
                  </a:lnTo>
                  <a:lnTo>
                    <a:pt x="127" y="56"/>
                  </a:lnTo>
                  <a:lnTo>
                    <a:pt x="138" y="55"/>
                  </a:lnTo>
                  <a:lnTo>
                    <a:pt x="146" y="53"/>
                  </a:lnTo>
                  <a:lnTo>
                    <a:pt x="155" y="51"/>
                  </a:lnTo>
                  <a:lnTo>
                    <a:pt x="164" y="50"/>
                  </a:lnTo>
                  <a:lnTo>
                    <a:pt x="172" y="47"/>
                  </a:lnTo>
                  <a:lnTo>
                    <a:pt x="180" y="45"/>
                  </a:lnTo>
                  <a:lnTo>
                    <a:pt x="188" y="43"/>
                  </a:lnTo>
                  <a:lnTo>
                    <a:pt x="195" y="41"/>
                  </a:lnTo>
                  <a:lnTo>
                    <a:pt x="201" y="37"/>
                  </a:lnTo>
                  <a:lnTo>
                    <a:pt x="208" y="35"/>
                  </a:lnTo>
                  <a:lnTo>
                    <a:pt x="214" y="33"/>
                  </a:lnTo>
                  <a:lnTo>
                    <a:pt x="219" y="31"/>
                  </a:lnTo>
                  <a:lnTo>
                    <a:pt x="225" y="28"/>
                  </a:lnTo>
                  <a:lnTo>
                    <a:pt x="230" y="25"/>
                  </a:lnTo>
                  <a:lnTo>
                    <a:pt x="235" y="23"/>
                  </a:lnTo>
                  <a:lnTo>
                    <a:pt x="239" y="21"/>
                  </a:lnTo>
                  <a:lnTo>
                    <a:pt x="244" y="17"/>
                  </a:lnTo>
                  <a:lnTo>
                    <a:pt x="248" y="15"/>
                  </a:lnTo>
                  <a:lnTo>
                    <a:pt x="252" y="13"/>
                  </a:lnTo>
                  <a:lnTo>
                    <a:pt x="256" y="10"/>
                  </a:lnTo>
                  <a:lnTo>
                    <a:pt x="259" y="8"/>
                  </a:lnTo>
                  <a:lnTo>
                    <a:pt x="263" y="6"/>
                  </a:lnTo>
                  <a:lnTo>
                    <a:pt x="259" y="0"/>
                  </a:lnTo>
                </a:path>
              </a:pathLst>
            </a:custGeom>
            <a:solidFill>
              <a:srgbClr val="5E381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6" name="Freeform 258"/>
            <p:cNvSpPr>
              <a:spLocks/>
            </p:cNvSpPr>
            <p:nvPr/>
          </p:nvSpPr>
          <p:spPr bwMode="auto">
            <a:xfrm>
              <a:off x="4748" y="2680"/>
              <a:ext cx="17" cy="17"/>
            </a:xfrm>
            <a:custGeom>
              <a:avLst/>
              <a:gdLst>
                <a:gd name="T0" fmla="*/ 10 w 17"/>
                <a:gd name="T1" fmla="*/ 16 h 17"/>
                <a:gd name="T2" fmla="*/ 13 w 17"/>
                <a:gd name="T3" fmla="*/ 13 h 17"/>
                <a:gd name="T4" fmla="*/ 13 w 17"/>
                <a:gd name="T5" fmla="*/ 11 h 17"/>
                <a:gd name="T6" fmla="*/ 16 w 17"/>
                <a:gd name="T7" fmla="*/ 11 h 17"/>
                <a:gd name="T8" fmla="*/ 16 w 17"/>
                <a:gd name="T9" fmla="*/ 9 h 17"/>
                <a:gd name="T10" fmla="*/ 16 w 17"/>
                <a:gd name="T11" fmla="*/ 4 h 17"/>
                <a:gd name="T12" fmla="*/ 13 w 17"/>
                <a:gd name="T13" fmla="*/ 4 h 17"/>
                <a:gd name="T14" fmla="*/ 13 w 17"/>
                <a:gd name="T15" fmla="*/ 2 h 17"/>
                <a:gd name="T16" fmla="*/ 10 w 17"/>
                <a:gd name="T17" fmla="*/ 2 h 17"/>
                <a:gd name="T18" fmla="*/ 10 w 17"/>
                <a:gd name="T19" fmla="*/ 0 h 17"/>
                <a:gd name="T20" fmla="*/ 8 w 17"/>
                <a:gd name="T21" fmla="*/ 0 h 17"/>
                <a:gd name="T22" fmla="*/ 5 w 17"/>
                <a:gd name="T23" fmla="*/ 0 h 17"/>
                <a:gd name="T24" fmla="*/ 0 w 17"/>
                <a:gd name="T25" fmla="*/ 0 h 17"/>
                <a:gd name="T26" fmla="*/ 0 w 17"/>
                <a:gd name="T27" fmla="*/ 2 h 17"/>
                <a:gd name="T28" fmla="*/ 10 w 17"/>
                <a:gd name="T29"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7">
                  <a:moveTo>
                    <a:pt x="10" y="16"/>
                  </a:moveTo>
                  <a:lnTo>
                    <a:pt x="13" y="13"/>
                  </a:lnTo>
                  <a:lnTo>
                    <a:pt x="13" y="11"/>
                  </a:lnTo>
                  <a:lnTo>
                    <a:pt x="16" y="11"/>
                  </a:lnTo>
                  <a:lnTo>
                    <a:pt x="16" y="9"/>
                  </a:lnTo>
                  <a:lnTo>
                    <a:pt x="16" y="4"/>
                  </a:lnTo>
                  <a:lnTo>
                    <a:pt x="13" y="4"/>
                  </a:lnTo>
                  <a:lnTo>
                    <a:pt x="13" y="2"/>
                  </a:lnTo>
                  <a:lnTo>
                    <a:pt x="10" y="2"/>
                  </a:lnTo>
                  <a:lnTo>
                    <a:pt x="10" y="0"/>
                  </a:lnTo>
                  <a:lnTo>
                    <a:pt x="8" y="0"/>
                  </a:lnTo>
                  <a:lnTo>
                    <a:pt x="5" y="0"/>
                  </a:lnTo>
                  <a:lnTo>
                    <a:pt x="0" y="0"/>
                  </a:lnTo>
                  <a:lnTo>
                    <a:pt x="0" y="2"/>
                  </a:lnTo>
                  <a:lnTo>
                    <a:pt x="10" y="16"/>
                  </a:lnTo>
                </a:path>
              </a:pathLst>
            </a:custGeom>
            <a:solidFill>
              <a:srgbClr val="5E381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7" name="Freeform 259"/>
            <p:cNvSpPr>
              <a:spLocks/>
            </p:cNvSpPr>
            <p:nvPr/>
          </p:nvSpPr>
          <p:spPr bwMode="auto">
            <a:xfrm>
              <a:off x="4224" y="2682"/>
              <a:ext cx="17" cy="17"/>
            </a:xfrm>
            <a:custGeom>
              <a:avLst/>
              <a:gdLst>
                <a:gd name="T0" fmla="*/ 16 w 17"/>
                <a:gd name="T1" fmla="*/ 5 h 17"/>
                <a:gd name="T2" fmla="*/ 10 w 17"/>
                <a:gd name="T3" fmla="*/ 5 h 17"/>
                <a:gd name="T4" fmla="*/ 10 w 17"/>
                <a:gd name="T5" fmla="*/ 0 h 17"/>
                <a:gd name="T6" fmla="*/ 8 w 17"/>
                <a:gd name="T7" fmla="*/ 0 h 17"/>
                <a:gd name="T8" fmla="*/ 5 w 17"/>
                <a:gd name="T9" fmla="*/ 0 h 17"/>
                <a:gd name="T10" fmla="*/ 5 w 17"/>
                <a:gd name="T11" fmla="*/ 5 h 17"/>
                <a:gd name="T12" fmla="*/ 2 w 17"/>
                <a:gd name="T13" fmla="*/ 5 h 17"/>
                <a:gd name="T14" fmla="*/ 2 w 17"/>
                <a:gd name="T15" fmla="*/ 8 h 17"/>
                <a:gd name="T16" fmla="*/ 0 w 17"/>
                <a:gd name="T17" fmla="*/ 8 h 17"/>
                <a:gd name="T18" fmla="*/ 0 w 17"/>
                <a:gd name="T19" fmla="*/ 10 h 17"/>
                <a:gd name="T20" fmla="*/ 0 w 17"/>
                <a:gd name="T21" fmla="*/ 13 h 17"/>
                <a:gd name="T22" fmla="*/ 0 w 17"/>
                <a:gd name="T23" fmla="*/ 16 h 17"/>
                <a:gd name="T24" fmla="*/ 2 w 17"/>
                <a:gd name="T25" fmla="*/ 16 h 17"/>
                <a:gd name="T26" fmla="*/ 16 w 17"/>
                <a:gd name="T27"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7">
                  <a:moveTo>
                    <a:pt x="16" y="5"/>
                  </a:moveTo>
                  <a:lnTo>
                    <a:pt x="10" y="5"/>
                  </a:lnTo>
                  <a:lnTo>
                    <a:pt x="10" y="0"/>
                  </a:lnTo>
                  <a:lnTo>
                    <a:pt x="8" y="0"/>
                  </a:lnTo>
                  <a:lnTo>
                    <a:pt x="5" y="0"/>
                  </a:lnTo>
                  <a:lnTo>
                    <a:pt x="5" y="5"/>
                  </a:lnTo>
                  <a:lnTo>
                    <a:pt x="2" y="5"/>
                  </a:lnTo>
                  <a:lnTo>
                    <a:pt x="2" y="8"/>
                  </a:lnTo>
                  <a:lnTo>
                    <a:pt x="0" y="8"/>
                  </a:lnTo>
                  <a:lnTo>
                    <a:pt x="0" y="10"/>
                  </a:lnTo>
                  <a:lnTo>
                    <a:pt x="0" y="13"/>
                  </a:lnTo>
                  <a:lnTo>
                    <a:pt x="0" y="16"/>
                  </a:lnTo>
                  <a:lnTo>
                    <a:pt x="2" y="16"/>
                  </a:lnTo>
                  <a:lnTo>
                    <a:pt x="16" y="5"/>
                  </a:lnTo>
                </a:path>
              </a:pathLst>
            </a:custGeom>
            <a:solidFill>
              <a:srgbClr val="563017"/>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8" name="Freeform 260"/>
            <p:cNvSpPr>
              <a:spLocks/>
            </p:cNvSpPr>
            <p:nvPr/>
          </p:nvSpPr>
          <p:spPr bwMode="auto">
            <a:xfrm>
              <a:off x="4225" y="2684"/>
              <a:ext cx="258" cy="67"/>
            </a:xfrm>
            <a:custGeom>
              <a:avLst/>
              <a:gdLst>
                <a:gd name="T0" fmla="*/ 242 w 258"/>
                <a:gd name="T1" fmla="*/ 59 h 67"/>
                <a:gd name="T2" fmla="*/ 214 w 258"/>
                <a:gd name="T3" fmla="*/ 58 h 67"/>
                <a:gd name="T4" fmla="*/ 187 w 258"/>
                <a:gd name="T5" fmla="*/ 57 h 67"/>
                <a:gd name="T6" fmla="*/ 163 w 258"/>
                <a:gd name="T7" fmla="*/ 54 h 67"/>
                <a:gd name="T8" fmla="*/ 141 w 258"/>
                <a:gd name="T9" fmla="*/ 51 h 67"/>
                <a:gd name="T10" fmla="*/ 120 w 258"/>
                <a:gd name="T11" fmla="*/ 48 h 67"/>
                <a:gd name="T12" fmla="*/ 102 w 258"/>
                <a:gd name="T13" fmla="*/ 44 h 67"/>
                <a:gd name="T14" fmla="*/ 84 w 258"/>
                <a:gd name="T15" fmla="*/ 40 h 67"/>
                <a:gd name="T16" fmla="*/ 69 w 258"/>
                <a:gd name="T17" fmla="*/ 35 h 67"/>
                <a:gd name="T18" fmla="*/ 56 w 258"/>
                <a:gd name="T19" fmla="*/ 30 h 67"/>
                <a:gd name="T20" fmla="*/ 44 w 258"/>
                <a:gd name="T21" fmla="*/ 25 h 67"/>
                <a:gd name="T22" fmla="*/ 34 w 258"/>
                <a:gd name="T23" fmla="*/ 20 h 67"/>
                <a:gd name="T24" fmla="*/ 25 w 258"/>
                <a:gd name="T25" fmla="*/ 15 h 67"/>
                <a:gd name="T26" fmla="*/ 17 w 258"/>
                <a:gd name="T27" fmla="*/ 11 h 67"/>
                <a:gd name="T28" fmla="*/ 11 w 258"/>
                <a:gd name="T29" fmla="*/ 6 h 67"/>
                <a:gd name="T30" fmla="*/ 7 w 258"/>
                <a:gd name="T31" fmla="*/ 2 h 67"/>
                <a:gd name="T32" fmla="*/ 0 w 258"/>
                <a:gd name="T33" fmla="*/ 4 h 67"/>
                <a:gd name="T34" fmla="*/ 5 w 258"/>
                <a:gd name="T35" fmla="*/ 9 h 67"/>
                <a:gd name="T36" fmla="*/ 10 w 258"/>
                <a:gd name="T37" fmla="*/ 13 h 67"/>
                <a:gd name="T38" fmla="*/ 17 w 258"/>
                <a:gd name="T39" fmla="*/ 19 h 67"/>
                <a:gd name="T40" fmla="*/ 26 w 258"/>
                <a:gd name="T41" fmla="*/ 23 h 67"/>
                <a:gd name="T42" fmla="*/ 36 w 258"/>
                <a:gd name="T43" fmla="*/ 29 h 67"/>
                <a:gd name="T44" fmla="*/ 47 w 258"/>
                <a:gd name="T45" fmla="*/ 34 h 67"/>
                <a:gd name="T46" fmla="*/ 60 w 258"/>
                <a:gd name="T47" fmla="*/ 39 h 67"/>
                <a:gd name="T48" fmla="*/ 75 w 258"/>
                <a:gd name="T49" fmla="*/ 43 h 67"/>
                <a:gd name="T50" fmla="*/ 91 w 258"/>
                <a:gd name="T51" fmla="*/ 48 h 67"/>
                <a:gd name="T52" fmla="*/ 110 w 258"/>
                <a:gd name="T53" fmla="*/ 52 h 67"/>
                <a:gd name="T54" fmla="*/ 129 w 258"/>
                <a:gd name="T55" fmla="*/ 57 h 67"/>
                <a:gd name="T56" fmla="*/ 151 w 258"/>
                <a:gd name="T57" fmla="*/ 59 h 67"/>
                <a:gd name="T58" fmla="*/ 175 w 258"/>
                <a:gd name="T59" fmla="*/ 62 h 67"/>
                <a:gd name="T60" fmla="*/ 200 w 258"/>
                <a:gd name="T61" fmla="*/ 63 h 67"/>
                <a:gd name="T62" fmla="*/ 227 w 258"/>
                <a:gd name="T63" fmla="*/ 65 h 67"/>
                <a:gd name="T64" fmla="*/ 257 w 258"/>
                <a:gd name="T65" fmla="*/ 6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8" h="67">
                  <a:moveTo>
                    <a:pt x="257" y="59"/>
                  </a:moveTo>
                  <a:lnTo>
                    <a:pt x="242" y="59"/>
                  </a:lnTo>
                  <a:lnTo>
                    <a:pt x="227" y="58"/>
                  </a:lnTo>
                  <a:lnTo>
                    <a:pt x="214" y="58"/>
                  </a:lnTo>
                  <a:lnTo>
                    <a:pt x="200" y="57"/>
                  </a:lnTo>
                  <a:lnTo>
                    <a:pt x="187" y="57"/>
                  </a:lnTo>
                  <a:lnTo>
                    <a:pt x="175" y="56"/>
                  </a:lnTo>
                  <a:lnTo>
                    <a:pt x="163" y="54"/>
                  </a:lnTo>
                  <a:lnTo>
                    <a:pt x="151" y="53"/>
                  </a:lnTo>
                  <a:lnTo>
                    <a:pt x="141" y="51"/>
                  </a:lnTo>
                  <a:lnTo>
                    <a:pt x="130" y="50"/>
                  </a:lnTo>
                  <a:lnTo>
                    <a:pt x="120" y="48"/>
                  </a:lnTo>
                  <a:lnTo>
                    <a:pt x="111" y="46"/>
                  </a:lnTo>
                  <a:lnTo>
                    <a:pt x="102" y="44"/>
                  </a:lnTo>
                  <a:lnTo>
                    <a:pt x="93" y="42"/>
                  </a:lnTo>
                  <a:lnTo>
                    <a:pt x="84" y="40"/>
                  </a:lnTo>
                  <a:lnTo>
                    <a:pt x="76" y="38"/>
                  </a:lnTo>
                  <a:lnTo>
                    <a:pt x="69" y="35"/>
                  </a:lnTo>
                  <a:lnTo>
                    <a:pt x="63" y="32"/>
                  </a:lnTo>
                  <a:lnTo>
                    <a:pt x="56" y="30"/>
                  </a:lnTo>
                  <a:lnTo>
                    <a:pt x="49" y="28"/>
                  </a:lnTo>
                  <a:lnTo>
                    <a:pt x="44" y="25"/>
                  </a:lnTo>
                  <a:lnTo>
                    <a:pt x="38" y="23"/>
                  </a:lnTo>
                  <a:lnTo>
                    <a:pt x="34" y="20"/>
                  </a:lnTo>
                  <a:lnTo>
                    <a:pt x="29" y="18"/>
                  </a:lnTo>
                  <a:lnTo>
                    <a:pt x="25" y="15"/>
                  </a:lnTo>
                  <a:lnTo>
                    <a:pt x="20" y="13"/>
                  </a:lnTo>
                  <a:lnTo>
                    <a:pt x="17" y="11"/>
                  </a:lnTo>
                  <a:lnTo>
                    <a:pt x="13" y="9"/>
                  </a:lnTo>
                  <a:lnTo>
                    <a:pt x="11" y="6"/>
                  </a:lnTo>
                  <a:lnTo>
                    <a:pt x="9" y="4"/>
                  </a:lnTo>
                  <a:lnTo>
                    <a:pt x="7" y="2"/>
                  </a:lnTo>
                  <a:lnTo>
                    <a:pt x="5" y="0"/>
                  </a:lnTo>
                  <a:lnTo>
                    <a:pt x="0" y="4"/>
                  </a:lnTo>
                  <a:lnTo>
                    <a:pt x="2" y="6"/>
                  </a:lnTo>
                  <a:lnTo>
                    <a:pt x="5" y="9"/>
                  </a:lnTo>
                  <a:lnTo>
                    <a:pt x="7" y="11"/>
                  </a:lnTo>
                  <a:lnTo>
                    <a:pt x="10" y="13"/>
                  </a:lnTo>
                  <a:lnTo>
                    <a:pt x="13" y="16"/>
                  </a:lnTo>
                  <a:lnTo>
                    <a:pt x="17" y="19"/>
                  </a:lnTo>
                  <a:lnTo>
                    <a:pt x="21" y="21"/>
                  </a:lnTo>
                  <a:lnTo>
                    <a:pt x="26" y="23"/>
                  </a:lnTo>
                  <a:lnTo>
                    <a:pt x="30" y="26"/>
                  </a:lnTo>
                  <a:lnTo>
                    <a:pt x="36" y="29"/>
                  </a:lnTo>
                  <a:lnTo>
                    <a:pt x="41" y="31"/>
                  </a:lnTo>
                  <a:lnTo>
                    <a:pt x="47" y="34"/>
                  </a:lnTo>
                  <a:lnTo>
                    <a:pt x="54" y="37"/>
                  </a:lnTo>
                  <a:lnTo>
                    <a:pt x="60" y="39"/>
                  </a:lnTo>
                  <a:lnTo>
                    <a:pt x="67" y="41"/>
                  </a:lnTo>
                  <a:lnTo>
                    <a:pt x="75" y="43"/>
                  </a:lnTo>
                  <a:lnTo>
                    <a:pt x="83" y="46"/>
                  </a:lnTo>
                  <a:lnTo>
                    <a:pt x="91" y="48"/>
                  </a:lnTo>
                  <a:lnTo>
                    <a:pt x="100" y="50"/>
                  </a:lnTo>
                  <a:lnTo>
                    <a:pt x="110" y="52"/>
                  </a:lnTo>
                  <a:lnTo>
                    <a:pt x="119" y="54"/>
                  </a:lnTo>
                  <a:lnTo>
                    <a:pt x="129" y="57"/>
                  </a:lnTo>
                  <a:lnTo>
                    <a:pt x="140" y="58"/>
                  </a:lnTo>
                  <a:lnTo>
                    <a:pt x="151" y="59"/>
                  </a:lnTo>
                  <a:lnTo>
                    <a:pt x="162" y="61"/>
                  </a:lnTo>
                  <a:lnTo>
                    <a:pt x="175" y="62"/>
                  </a:lnTo>
                  <a:lnTo>
                    <a:pt x="187" y="63"/>
                  </a:lnTo>
                  <a:lnTo>
                    <a:pt x="200" y="63"/>
                  </a:lnTo>
                  <a:lnTo>
                    <a:pt x="214" y="65"/>
                  </a:lnTo>
                  <a:lnTo>
                    <a:pt x="227" y="65"/>
                  </a:lnTo>
                  <a:lnTo>
                    <a:pt x="242" y="66"/>
                  </a:lnTo>
                  <a:lnTo>
                    <a:pt x="257" y="66"/>
                  </a:lnTo>
                  <a:lnTo>
                    <a:pt x="257" y="59"/>
                  </a:lnTo>
                </a:path>
              </a:pathLst>
            </a:custGeom>
            <a:solidFill>
              <a:srgbClr val="563017"/>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9" name="Freeform 261"/>
            <p:cNvSpPr>
              <a:spLocks/>
            </p:cNvSpPr>
            <p:nvPr/>
          </p:nvSpPr>
          <p:spPr bwMode="auto">
            <a:xfrm>
              <a:off x="4482" y="2743"/>
              <a:ext cx="17" cy="17"/>
            </a:xfrm>
            <a:custGeom>
              <a:avLst/>
              <a:gdLst>
                <a:gd name="T0" fmla="*/ 16 w 17"/>
                <a:gd name="T1" fmla="*/ 0 h 17"/>
                <a:gd name="T2" fmla="*/ 14 w 17"/>
                <a:gd name="T3" fmla="*/ 0 h 17"/>
                <a:gd name="T4" fmla="*/ 12 w 17"/>
                <a:gd name="T5" fmla="*/ 0 h 17"/>
                <a:gd name="T6" fmla="*/ 10 w 17"/>
                <a:gd name="T7" fmla="*/ 0 h 17"/>
                <a:gd name="T8" fmla="*/ 8 w 17"/>
                <a:gd name="T9" fmla="*/ 0 h 17"/>
                <a:gd name="T10" fmla="*/ 6 w 17"/>
                <a:gd name="T11" fmla="*/ 0 h 17"/>
                <a:gd name="T12" fmla="*/ 2 w 17"/>
                <a:gd name="T13" fmla="*/ 0 h 17"/>
                <a:gd name="T14" fmla="*/ 0 w 17"/>
                <a:gd name="T15" fmla="*/ 0 h 17"/>
                <a:gd name="T16" fmla="*/ 0 w 17"/>
                <a:gd name="T17" fmla="*/ 16 h 17"/>
                <a:gd name="T18" fmla="*/ 2 w 17"/>
                <a:gd name="T19" fmla="*/ 16 h 17"/>
                <a:gd name="T20" fmla="*/ 6 w 17"/>
                <a:gd name="T21" fmla="*/ 16 h 17"/>
                <a:gd name="T22" fmla="*/ 8 w 17"/>
                <a:gd name="T23" fmla="*/ 16 h 17"/>
                <a:gd name="T24" fmla="*/ 10 w 17"/>
                <a:gd name="T25" fmla="*/ 16 h 17"/>
                <a:gd name="T26" fmla="*/ 12 w 17"/>
                <a:gd name="T27" fmla="*/ 16 h 17"/>
                <a:gd name="T28" fmla="*/ 14 w 17"/>
                <a:gd name="T29" fmla="*/ 16 h 17"/>
                <a:gd name="T30" fmla="*/ 16 w 17"/>
                <a:gd name="T31" fmla="*/ 16 h 17"/>
                <a:gd name="T32" fmla="*/ 16 w 17"/>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16" y="0"/>
                  </a:moveTo>
                  <a:lnTo>
                    <a:pt x="14" y="0"/>
                  </a:lnTo>
                  <a:lnTo>
                    <a:pt x="12" y="0"/>
                  </a:lnTo>
                  <a:lnTo>
                    <a:pt x="10" y="0"/>
                  </a:lnTo>
                  <a:lnTo>
                    <a:pt x="8" y="0"/>
                  </a:lnTo>
                  <a:lnTo>
                    <a:pt x="6" y="0"/>
                  </a:lnTo>
                  <a:lnTo>
                    <a:pt x="2" y="0"/>
                  </a:lnTo>
                  <a:lnTo>
                    <a:pt x="0" y="0"/>
                  </a:lnTo>
                  <a:lnTo>
                    <a:pt x="0" y="16"/>
                  </a:lnTo>
                  <a:lnTo>
                    <a:pt x="2" y="16"/>
                  </a:lnTo>
                  <a:lnTo>
                    <a:pt x="6" y="16"/>
                  </a:lnTo>
                  <a:lnTo>
                    <a:pt x="8" y="16"/>
                  </a:lnTo>
                  <a:lnTo>
                    <a:pt x="10" y="16"/>
                  </a:lnTo>
                  <a:lnTo>
                    <a:pt x="12" y="16"/>
                  </a:lnTo>
                  <a:lnTo>
                    <a:pt x="14" y="16"/>
                  </a:lnTo>
                  <a:lnTo>
                    <a:pt x="16" y="16"/>
                  </a:lnTo>
                  <a:lnTo>
                    <a:pt x="16" y="0"/>
                  </a:lnTo>
                </a:path>
              </a:pathLst>
            </a:custGeom>
            <a:solidFill>
              <a:srgbClr val="563017"/>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60" name="Freeform 262"/>
            <p:cNvSpPr>
              <a:spLocks/>
            </p:cNvSpPr>
            <p:nvPr/>
          </p:nvSpPr>
          <p:spPr bwMode="auto">
            <a:xfrm>
              <a:off x="4490" y="2682"/>
              <a:ext cx="263" cy="69"/>
            </a:xfrm>
            <a:custGeom>
              <a:avLst/>
              <a:gdLst>
                <a:gd name="T0" fmla="*/ 254 w 263"/>
                <a:gd name="T1" fmla="*/ 3 h 69"/>
                <a:gd name="T2" fmla="*/ 246 w 263"/>
                <a:gd name="T3" fmla="*/ 8 h 69"/>
                <a:gd name="T4" fmla="*/ 238 w 263"/>
                <a:gd name="T5" fmla="*/ 13 h 69"/>
                <a:gd name="T6" fmla="*/ 229 w 263"/>
                <a:gd name="T7" fmla="*/ 18 h 69"/>
                <a:gd name="T8" fmla="*/ 219 w 263"/>
                <a:gd name="T9" fmla="*/ 23 h 69"/>
                <a:gd name="T10" fmla="*/ 208 w 263"/>
                <a:gd name="T11" fmla="*/ 27 h 69"/>
                <a:gd name="T12" fmla="*/ 196 w 263"/>
                <a:gd name="T13" fmla="*/ 33 h 69"/>
                <a:gd name="T14" fmla="*/ 183 w 263"/>
                <a:gd name="T15" fmla="*/ 37 h 69"/>
                <a:gd name="T16" fmla="*/ 169 w 263"/>
                <a:gd name="T17" fmla="*/ 41 h 69"/>
                <a:gd name="T18" fmla="*/ 152 w 263"/>
                <a:gd name="T19" fmla="*/ 45 h 69"/>
                <a:gd name="T20" fmla="*/ 134 w 263"/>
                <a:gd name="T21" fmla="*/ 49 h 69"/>
                <a:gd name="T22" fmla="*/ 115 w 263"/>
                <a:gd name="T23" fmla="*/ 52 h 69"/>
                <a:gd name="T24" fmla="*/ 93 w 263"/>
                <a:gd name="T25" fmla="*/ 55 h 69"/>
                <a:gd name="T26" fmla="*/ 69 w 263"/>
                <a:gd name="T27" fmla="*/ 58 h 69"/>
                <a:gd name="T28" fmla="*/ 44 w 263"/>
                <a:gd name="T29" fmla="*/ 59 h 69"/>
                <a:gd name="T30" fmla="*/ 15 w 263"/>
                <a:gd name="T31" fmla="*/ 60 h 69"/>
                <a:gd name="T32" fmla="*/ 0 w 263"/>
                <a:gd name="T33" fmla="*/ 68 h 69"/>
                <a:gd name="T34" fmla="*/ 29 w 263"/>
                <a:gd name="T35" fmla="*/ 67 h 69"/>
                <a:gd name="T36" fmla="*/ 57 w 263"/>
                <a:gd name="T37" fmla="*/ 65 h 69"/>
                <a:gd name="T38" fmla="*/ 82 w 263"/>
                <a:gd name="T39" fmla="*/ 63 h 69"/>
                <a:gd name="T40" fmla="*/ 105 w 263"/>
                <a:gd name="T41" fmla="*/ 60 h 69"/>
                <a:gd name="T42" fmla="*/ 126 w 263"/>
                <a:gd name="T43" fmla="*/ 58 h 69"/>
                <a:gd name="T44" fmla="*/ 145 w 263"/>
                <a:gd name="T45" fmla="*/ 54 h 69"/>
                <a:gd name="T46" fmla="*/ 162 w 263"/>
                <a:gd name="T47" fmla="*/ 50 h 69"/>
                <a:gd name="T48" fmla="*/ 178 w 263"/>
                <a:gd name="T49" fmla="*/ 45 h 69"/>
                <a:gd name="T50" fmla="*/ 192 w 263"/>
                <a:gd name="T51" fmla="*/ 41 h 69"/>
                <a:gd name="T52" fmla="*/ 205 w 263"/>
                <a:gd name="T53" fmla="*/ 36 h 69"/>
                <a:gd name="T54" fmla="*/ 217 w 263"/>
                <a:gd name="T55" fmla="*/ 32 h 69"/>
                <a:gd name="T56" fmla="*/ 227 w 263"/>
                <a:gd name="T57" fmla="*/ 26 h 69"/>
                <a:gd name="T58" fmla="*/ 237 w 263"/>
                <a:gd name="T59" fmla="*/ 22 h 69"/>
                <a:gd name="T60" fmla="*/ 246 w 263"/>
                <a:gd name="T61" fmla="*/ 16 h 69"/>
                <a:gd name="T62" fmla="*/ 254 w 263"/>
                <a:gd name="T63" fmla="*/ 12 h 69"/>
                <a:gd name="T64" fmla="*/ 262 w 263"/>
                <a:gd name="T65" fmla="*/ 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3" h="69">
                  <a:moveTo>
                    <a:pt x="258" y="0"/>
                  </a:moveTo>
                  <a:lnTo>
                    <a:pt x="254" y="3"/>
                  </a:lnTo>
                  <a:lnTo>
                    <a:pt x="251" y="6"/>
                  </a:lnTo>
                  <a:lnTo>
                    <a:pt x="246" y="8"/>
                  </a:lnTo>
                  <a:lnTo>
                    <a:pt x="243" y="11"/>
                  </a:lnTo>
                  <a:lnTo>
                    <a:pt x="238" y="13"/>
                  </a:lnTo>
                  <a:lnTo>
                    <a:pt x="234" y="16"/>
                  </a:lnTo>
                  <a:lnTo>
                    <a:pt x="229" y="18"/>
                  </a:lnTo>
                  <a:lnTo>
                    <a:pt x="224" y="21"/>
                  </a:lnTo>
                  <a:lnTo>
                    <a:pt x="219" y="23"/>
                  </a:lnTo>
                  <a:lnTo>
                    <a:pt x="214" y="25"/>
                  </a:lnTo>
                  <a:lnTo>
                    <a:pt x="208" y="27"/>
                  </a:lnTo>
                  <a:lnTo>
                    <a:pt x="202" y="31"/>
                  </a:lnTo>
                  <a:lnTo>
                    <a:pt x="196" y="33"/>
                  </a:lnTo>
                  <a:lnTo>
                    <a:pt x="190" y="35"/>
                  </a:lnTo>
                  <a:lnTo>
                    <a:pt x="183" y="37"/>
                  </a:lnTo>
                  <a:lnTo>
                    <a:pt x="176" y="40"/>
                  </a:lnTo>
                  <a:lnTo>
                    <a:pt x="169" y="41"/>
                  </a:lnTo>
                  <a:lnTo>
                    <a:pt x="161" y="43"/>
                  </a:lnTo>
                  <a:lnTo>
                    <a:pt x="152" y="45"/>
                  </a:lnTo>
                  <a:lnTo>
                    <a:pt x="143" y="48"/>
                  </a:lnTo>
                  <a:lnTo>
                    <a:pt x="134" y="49"/>
                  </a:lnTo>
                  <a:lnTo>
                    <a:pt x="125" y="51"/>
                  </a:lnTo>
                  <a:lnTo>
                    <a:pt x="115" y="52"/>
                  </a:lnTo>
                  <a:lnTo>
                    <a:pt x="104" y="53"/>
                  </a:lnTo>
                  <a:lnTo>
                    <a:pt x="93" y="55"/>
                  </a:lnTo>
                  <a:lnTo>
                    <a:pt x="82" y="56"/>
                  </a:lnTo>
                  <a:lnTo>
                    <a:pt x="69" y="58"/>
                  </a:lnTo>
                  <a:lnTo>
                    <a:pt x="57" y="59"/>
                  </a:lnTo>
                  <a:lnTo>
                    <a:pt x="44" y="59"/>
                  </a:lnTo>
                  <a:lnTo>
                    <a:pt x="29" y="60"/>
                  </a:lnTo>
                  <a:lnTo>
                    <a:pt x="15" y="60"/>
                  </a:lnTo>
                  <a:lnTo>
                    <a:pt x="0" y="61"/>
                  </a:lnTo>
                  <a:lnTo>
                    <a:pt x="0" y="68"/>
                  </a:lnTo>
                  <a:lnTo>
                    <a:pt x="15" y="67"/>
                  </a:lnTo>
                  <a:lnTo>
                    <a:pt x="29" y="67"/>
                  </a:lnTo>
                  <a:lnTo>
                    <a:pt x="44" y="65"/>
                  </a:lnTo>
                  <a:lnTo>
                    <a:pt x="57" y="65"/>
                  </a:lnTo>
                  <a:lnTo>
                    <a:pt x="69" y="64"/>
                  </a:lnTo>
                  <a:lnTo>
                    <a:pt x="82" y="63"/>
                  </a:lnTo>
                  <a:lnTo>
                    <a:pt x="94" y="62"/>
                  </a:lnTo>
                  <a:lnTo>
                    <a:pt x="105" y="60"/>
                  </a:lnTo>
                  <a:lnTo>
                    <a:pt x="115" y="59"/>
                  </a:lnTo>
                  <a:lnTo>
                    <a:pt x="126" y="58"/>
                  </a:lnTo>
                  <a:lnTo>
                    <a:pt x="135" y="55"/>
                  </a:lnTo>
                  <a:lnTo>
                    <a:pt x="145" y="54"/>
                  </a:lnTo>
                  <a:lnTo>
                    <a:pt x="153" y="52"/>
                  </a:lnTo>
                  <a:lnTo>
                    <a:pt x="162" y="50"/>
                  </a:lnTo>
                  <a:lnTo>
                    <a:pt x="170" y="48"/>
                  </a:lnTo>
                  <a:lnTo>
                    <a:pt x="178" y="45"/>
                  </a:lnTo>
                  <a:lnTo>
                    <a:pt x="185" y="43"/>
                  </a:lnTo>
                  <a:lnTo>
                    <a:pt x="192" y="41"/>
                  </a:lnTo>
                  <a:lnTo>
                    <a:pt x="199" y="39"/>
                  </a:lnTo>
                  <a:lnTo>
                    <a:pt x="205" y="36"/>
                  </a:lnTo>
                  <a:lnTo>
                    <a:pt x="210" y="34"/>
                  </a:lnTo>
                  <a:lnTo>
                    <a:pt x="217" y="32"/>
                  </a:lnTo>
                  <a:lnTo>
                    <a:pt x="222" y="30"/>
                  </a:lnTo>
                  <a:lnTo>
                    <a:pt x="227" y="26"/>
                  </a:lnTo>
                  <a:lnTo>
                    <a:pt x="232" y="24"/>
                  </a:lnTo>
                  <a:lnTo>
                    <a:pt x="237" y="22"/>
                  </a:lnTo>
                  <a:lnTo>
                    <a:pt x="242" y="18"/>
                  </a:lnTo>
                  <a:lnTo>
                    <a:pt x="246" y="16"/>
                  </a:lnTo>
                  <a:lnTo>
                    <a:pt x="249" y="14"/>
                  </a:lnTo>
                  <a:lnTo>
                    <a:pt x="254" y="12"/>
                  </a:lnTo>
                  <a:lnTo>
                    <a:pt x="258" y="9"/>
                  </a:lnTo>
                  <a:lnTo>
                    <a:pt x="262" y="6"/>
                  </a:lnTo>
                  <a:lnTo>
                    <a:pt x="258" y="0"/>
                  </a:lnTo>
                </a:path>
              </a:pathLst>
            </a:custGeom>
            <a:solidFill>
              <a:srgbClr val="563017"/>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61" name="Freeform 263"/>
            <p:cNvSpPr>
              <a:spLocks/>
            </p:cNvSpPr>
            <p:nvPr/>
          </p:nvSpPr>
          <p:spPr bwMode="auto">
            <a:xfrm>
              <a:off x="4748" y="2682"/>
              <a:ext cx="17" cy="17"/>
            </a:xfrm>
            <a:custGeom>
              <a:avLst/>
              <a:gdLst>
                <a:gd name="T0" fmla="*/ 12 w 17"/>
                <a:gd name="T1" fmla="*/ 16 h 17"/>
                <a:gd name="T2" fmla="*/ 16 w 17"/>
                <a:gd name="T3" fmla="*/ 16 h 17"/>
                <a:gd name="T4" fmla="*/ 16 w 17"/>
                <a:gd name="T5" fmla="*/ 13 h 17"/>
                <a:gd name="T6" fmla="*/ 16 w 17"/>
                <a:gd name="T7" fmla="*/ 10 h 17"/>
                <a:gd name="T8" fmla="*/ 16 w 17"/>
                <a:gd name="T9" fmla="*/ 8 h 17"/>
                <a:gd name="T10" fmla="*/ 16 w 17"/>
                <a:gd name="T11" fmla="*/ 5 h 17"/>
                <a:gd name="T12" fmla="*/ 12 w 17"/>
                <a:gd name="T13" fmla="*/ 5 h 17"/>
                <a:gd name="T14" fmla="*/ 12 w 17"/>
                <a:gd name="T15" fmla="*/ 0 h 17"/>
                <a:gd name="T16" fmla="*/ 9 w 17"/>
                <a:gd name="T17" fmla="*/ 0 h 17"/>
                <a:gd name="T18" fmla="*/ 6 w 17"/>
                <a:gd name="T19" fmla="*/ 0 h 17"/>
                <a:gd name="T20" fmla="*/ 0 w 17"/>
                <a:gd name="T21" fmla="*/ 0 h 17"/>
                <a:gd name="T22" fmla="*/ 12 w 17"/>
                <a:gd name="T23"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7">
                  <a:moveTo>
                    <a:pt x="12" y="16"/>
                  </a:moveTo>
                  <a:lnTo>
                    <a:pt x="16" y="16"/>
                  </a:lnTo>
                  <a:lnTo>
                    <a:pt x="16" y="13"/>
                  </a:lnTo>
                  <a:lnTo>
                    <a:pt x="16" y="10"/>
                  </a:lnTo>
                  <a:lnTo>
                    <a:pt x="16" y="8"/>
                  </a:lnTo>
                  <a:lnTo>
                    <a:pt x="16" y="5"/>
                  </a:lnTo>
                  <a:lnTo>
                    <a:pt x="12" y="5"/>
                  </a:lnTo>
                  <a:lnTo>
                    <a:pt x="12" y="0"/>
                  </a:lnTo>
                  <a:lnTo>
                    <a:pt x="9" y="0"/>
                  </a:lnTo>
                  <a:lnTo>
                    <a:pt x="6" y="0"/>
                  </a:lnTo>
                  <a:lnTo>
                    <a:pt x="0" y="0"/>
                  </a:lnTo>
                  <a:lnTo>
                    <a:pt x="12" y="16"/>
                  </a:lnTo>
                </a:path>
              </a:pathLst>
            </a:custGeom>
            <a:solidFill>
              <a:srgbClr val="563017"/>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62" name="Freeform 264"/>
            <p:cNvSpPr>
              <a:spLocks/>
            </p:cNvSpPr>
            <p:nvPr/>
          </p:nvSpPr>
          <p:spPr bwMode="auto">
            <a:xfrm>
              <a:off x="4224" y="2685"/>
              <a:ext cx="17" cy="17"/>
            </a:xfrm>
            <a:custGeom>
              <a:avLst/>
              <a:gdLst>
                <a:gd name="T0" fmla="*/ 16 w 17"/>
                <a:gd name="T1" fmla="*/ 3 h 17"/>
                <a:gd name="T2" fmla="*/ 13 w 17"/>
                <a:gd name="T3" fmla="*/ 3 h 17"/>
                <a:gd name="T4" fmla="*/ 13 w 17"/>
                <a:gd name="T5" fmla="*/ 0 h 17"/>
                <a:gd name="T6" fmla="*/ 9 w 17"/>
                <a:gd name="T7" fmla="*/ 0 h 17"/>
                <a:gd name="T8" fmla="*/ 6 w 17"/>
                <a:gd name="T9" fmla="*/ 0 h 17"/>
                <a:gd name="T10" fmla="*/ 4 w 17"/>
                <a:gd name="T11" fmla="*/ 0 h 17"/>
                <a:gd name="T12" fmla="*/ 4 w 17"/>
                <a:gd name="T13" fmla="*/ 3 h 17"/>
                <a:gd name="T14" fmla="*/ 2 w 17"/>
                <a:gd name="T15" fmla="*/ 3 h 17"/>
                <a:gd name="T16" fmla="*/ 2 w 17"/>
                <a:gd name="T17" fmla="*/ 6 h 17"/>
                <a:gd name="T18" fmla="*/ 2 w 17"/>
                <a:gd name="T19" fmla="*/ 9 h 17"/>
                <a:gd name="T20" fmla="*/ 0 w 17"/>
                <a:gd name="T21" fmla="*/ 9 h 17"/>
                <a:gd name="T22" fmla="*/ 0 w 17"/>
                <a:gd name="T23" fmla="*/ 12 h 17"/>
                <a:gd name="T24" fmla="*/ 2 w 17"/>
                <a:gd name="T25" fmla="*/ 12 h 17"/>
                <a:gd name="T26" fmla="*/ 2 w 17"/>
                <a:gd name="T27" fmla="*/ 16 h 17"/>
                <a:gd name="T28" fmla="*/ 16 w 17"/>
                <a:gd name="T29"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7">
                  <a:moveTo>
                    <a:pt x="16" y="3"/>
                  </a:moveTo>
                  <a:lnTo>
                    <a:pt x="13" y="3"/>
                  </a:lnTo>
                  <a:lnTo>
                    <a:pt x="13" y="0"/>
                  </a:lnTo>
                  <a:lnTo>
                    <a:pt x="9" y="0"/>
                  </a:lnTo>
                  <a:lnTo>
                    <a:pt x="6" y="0"/>
                  </a:lnTo>
                  <a:lnTo>
                    <a:pt x="4" y="0"/>
                  </a:lnTo>
                  <a:lnTo>
                    <a:pt x="4" y="3"/>
                  </a:lnTo>
                  <a:lnTo>
                    <a:pt x="2" y="3"/>
                  </a:lnTo>
                  <a:lnTo>
                    <a:pt x="2" y="6"/>
                  </a:lnTo>
                  <a:lnTo>
                    <a:pt x="2" y="9"/>
                  </a:lnTo>
                  <a:lnTo>
                    <a:pt x="0" y="9"/>
                  </a:lnTo>
                  <a:lnTo>
                    <a:pt x="0" y="12"/>
                  </a:lnTo>
                  <a:lnTo>
                    <a:pt x="2" y="12"/>
                  </a:lnTo>
                  <a:lnTo>
                    <a:pt x="2" y="16"/>
                  </a:lnTo>
                  <a:lnTo>
                    <a:pt x="16" y="3"/>
                  </a:lnTo>
                </a:path>
              </a:pathLst>
            </a:custGeom>
            <a:solidFill>
              <a:srgbClr val="4F291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63" name="Freeform 265"/>
            <p:cNvSpPr>
              <a:spLocks/>
            </p:cNvSpPr>
            <p:nvPr/>
          </p:nvSpPr>
          <p:spPr bwMode="auto">
            <a:xfrm>
              <a:off x="4225" y="2686"/>
              <a:ext cx="258" cy="66"/>
            </a:xfrm>
            <a:custGeom>
              <a:avLst/>
              <a:gdLst>
                <a:gd name="T0" fmla="*/ 242 w 258"/>
                <a:gd name="T1" fmla="*/ 58 h 66"/>
                <a:gd name="T2" fmla="*/ 214 w 258"/>
                <a:gd name="T3" fmla="*/ 57 h 66"/>
                <a:gd name="T4" fmla="*/ 187 w 258"/>
                <a:gd name="T5" fmla="*/ 56 h 66"/>
                <a:gd name="T6" fmla="*/ 162 w 258"/>
                <a:gd name="T7" fmla="*/ 54 h 66"/>
                <a:gd name="T8" fmla="*/ 140 w 258"/>
                <a:gd name="T9" fmla="*/ 50 h 66"/>
                <a:gd name="T10" fmla="*/ 120 w 258"/>
                <a:gd name="T11" fmla="*/ 47 h 66"/>
                <a:gd name="T12" fmla="*/ 101 w 258"/>
                <a:gd name="T13" fmla="*/ 44 h 66"/>
                <a:gd name="T14" fmla="*/ 84 w 258"/>
                <a:gd name="T15" fmla="*/ 39 h 66"/>
                <a:gd name="T16" fmla="*/ 69 w 258"/>
                <a:gd name="T17" fmla="*/ 35 h 66"/>
                <a:gd name="T18" fmla="*/ 56 w 258"/>
                <a:gd name="T19" fmla="*/ 29 h 66"/>
                <a:gd name="T20" fmla="*/ 44 w 258"/>
                <a:gd name="T21" fmla="*/ 24 h 66"/>
                <a:gd name="T22" fmla="*/ 34 w 258"/>
                <a:gd name="T23" fmla="*/ 19 h 66"/>
                <a:gd name="T24" fmla="*/ 25 w 258"/>
                <a:gd name="T25" fmla="*/ 14 h 66"/>
                <a:gd name="T26" fmla="*/ 18 w 258"/>
                <a:gd name="T27" fmla="*/ 10 h 66"/>
                <a:gd name="T28" fmla="*/ 11 w 258"/>
                <a:gd name="T29" fmla="*/ 5 h 66"/>
                <a:gd name="T30" fmla="*/ 7 w 258"/>
                <a:gd name="T31" fmla="*/ 2 h 66"/>
                <a:gd name="T32" fmla="*/ 0 w 258"/>
                <a:gd name="T33" fmla="*/ 4 h 66"/>
                <a:gd name="T34" fmla="*/ 5 w 258"/>
                <a:gd name="T35" fmla="*/ 9 h 66"/>
                <a:gd name="T36" fmla="*/ 10 w 258"/>
                <a:gd name="T37" fmla="*/ 13 h 66"/>
                <a:gd name="T38" fmla="*/ 17 w 258"/>
                <a:gd name="T39" fmla="*/ 18 h 66"/>
                <a:gd name="T40" fmla="*/ 26 w 258"/>
                <a:gd name="T41" fmla="*/ 23 h 66"/>
                <a:gd name="T42" fmla="*/ 36 w 258"/>
                <a:gd name="T43" fmla="*/ 28 h 66"/>
                <a:gd name="T44" fmla="*/ 47 w 258"/>
                <a:gd name="T45" fmla="*/ 33 h 66"/>
                <a:gd name="T46" fmla="*/ 59 w 258"/>
                <a:gd name="T47" fmla="*/ 38 h 66"/>
                <a:gd name="T48" fmla="*/ 74 w 258"/>
                <a:gd name="T49" fmla="*/ 42 h 66"/>
                <a:gd name="T50" fmla="*/ 91 w 258"/>
                <a:gd name="T51" fmla="*/ 47 h 66"/>
                <a:gd name="T52" fmla="*/ 109 w 258"/>
                <a:gd name="T53" fmla="*/ 51 h 66"/>
                <a:gd name="T54" fmla="*/ 129 w 258"/>
                <a:gd name="T55" fmla="*/ 56 h 66"/>
                <a:gd name="T56" fmla="*/ 150 w 258"/>
                <a:gd name="T57" fmla="*/ 59 h 66"/>
                <a:gd name="T58" fmla="*/ 173 w 258"/>
                <a:gd name="T59" fmla="*/ 61 h 66"/>
                <a:gd name="T60" fmla="*/ 199 w 258"/>
                <a:gd name="T61" fmla="*/ 64 h 66"/>
                <a:gd name="T62" fmla="*/ 227 w 258"/>
                <a:gd name="T63" fmla="*/ 64 h 66"/>
                <a:gd name="T64" fmla="*/ 257 w 258"/>
                <a:gd name="T65"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8" h="66">
                  <a:moveTo>
                    <a:pt x="257" y="58"/>
                  </a:moveTo>
                  <a:lnTo>
                    <a:pt x="242" y="58"/>
                  </a:lnTo>
                  <a:lnTo>
                    <a:pt x="227" y="57"/>
                  </a:lnTo>
                  <a:lnTo>
                    <a:pt x="214" y="57"/>
                  </a:lnTo>
                  <a:lnTo>
                    <a:pt x="200" y="57"/>
                  </a:lnTo>
                  <a:lnTo>
                    <a:pt x="187" y="56"/>
                  </a:lnTo>
                  <a:lnTo>
                    <a:pt x="175" y="55"/>
                  </a:lnTo>
                  <a:lnTo>
                    <a:pt x="162" y="54"/>
                  </a:lnTo>
                  <a:lnTo>
                    <a:pt x="151" y="52"/>
                  </a:lnTo>
                  <a:lnTo>
                    <a:pt x="140" y="50"/>
                  </a:lnTo>
                  <a:lnTo>
                    <a:pt x="130" y="49"/>
                  </a:lnTo>
                  <a:lnTo>
                    <a:pt x="120" y="47"/>
                  </a:lnTo>
                  <a:lnTo>
                    <a:pt x="110" y="45"/>
                  </a:lnTo>
                  <a:lnTo>
                    <a:pt x="101" y="44"/>
                  </a:lnTo>
                  <a:lnTo>
                    <a:pt x="92" y="41"/>
                  </a:lnTo>
                  <a:lnTo>
                    <a:pt x="84" y="39"/>
                  </a:lnTo>
                  <a:lnTo>
                    <a:pt x="76" y="37"/>
                  </a:lnTo>
                  <a:lnTo>
                    <a:pt x="69" y="35"/>
                  </a:lnTo>
                  <a:lnTo>
                    <a:pt x="62" y="31"/>
                  </a:lnTo>
                  <a:lnTo>
                    <a:pt x="56" y="29"/>
                  </a:lnTo>
                  <a:lnTo>
                    <a:pt x="49" y="27"/>
                  </a:lnTo>
                  <a:lnTo>
                    <a:pt x="44" y="24"/>
                  </a:lnTo>
                  <a:lnTo>
                    <a:pt x="38" y="22"/>
                  </a:lnTo>
                  <a:lnTo>
                    <a:pt x="34" y="19"/>
                  </a:lnTo>
                  <a:lnTo>
                    <a:pt x="29" y="17"/>
                  </a:lnTo>
                  <a:lnTo>
                    <a:pt x="25" y="14"/>
                  </a:lnTo>
                  <a:lnTo>
                    <a:pt x="21" y="12"/>
                  </a:lnTo>
                  <a:lnTo>
                    <a:pt x="18" y="10"/>
                  </a:lnTo>
                  <a:lnTo>
                    <a:pt x="15" y="8"/>
                  </a:lnTo>
                  <a:lnTo>
                    <a:pt x="11" y="5"/>
                  </a:lnTo>
                  <a:lnTo>
                    <a:pt x="9" y="3"/>
                  </a:lnTo>
                  <a:lnTo>
                    <a:pt x="7" y="2"/>
                  </a:lnTo>
                  <a:lnTo>
                    <a:pt x="6" y="0"/>
                  </a:lnTo>
                  <a:lnTo>
                    <a:pt x="0" y="4"/>
                  </a:lnTo>
                  <a:lnTo>
                    <a:pt x="2" y="7"/>
                  </a:lnTo>
                  <a:lnTo>
                    <a:pt x="5" y="9"/>
                  </a:lnTo>
                  <a:lnTo>
                    <a:pt x="8" y="11"/>
                  </a:lnTo>
                  <a:lnTo>
                    <a:pt x="10" y="13"/>
                  </a:lnTo>
                  <a:lnTo>
                    <a:pt x="13" y="16"/>
                  </a:lnTo>
                  <a:lnTo>
                    <a:pt x="17" y="18"/>
                  </a:lnTo>
                  <a:lnTo>
                    <a:pt x="21" y="20"/>
                  </a:lnTo>
                  <a:lnTo>
                    <a:pt x="26" y="23"/>
                  </a:lnTo>
                  <a:lnTo>
                    <a:pt x="30" y="26"/>
                  </a:lnTo>
                  <a:lnTo>
                    <a:pt x="36" y="28"/>
                  </a:lnTo>
                  <a:lnTo>
                    <a:pt x="41" y="30"/>
                  </a:lnTo>
                  <a:lnTo>
                    <a:pt x="47" y="33"/>
                  </a:lnTo>
                  <a:lnTo>
                    <a:pt x="53" y="36"/>
                  </a:lnTo>
                  <a:lnTo>
                    <a:pt x="59" y="38"/>
                  </a:lnTo>
                  <a:lnTo>
                    <a:pt x="67" y="40"/>
                  </a:lnTo>
                  <a:lnTo>
                    <a:pt x="74" y="42"/>
                  </a:lnTo>
                  <a:lnTo>
                    <a:pt x="83" y="45"/>
                  </a:lnTo>
                  <a:lnTo>
                    <a:pt x="91" y="47"/>
                  </a:lnTo>
                  <a:lnTo>
                    <a:pt x="100" y="49"/>
                  </a:lnTo>
                  <a:lnTo>
                    <a:pt x="109" y="51"/>
                  </a:lnTo>
                  <a:lnTo>
                    <a:pt x="119" y="54"/>
                  </a:lnTo>
                  <a:lnTo>
                    <a:pt x="129" y="56"/>
                  </a:lnTo>
                  <a:lnTo>
                    <a:pt x="139" y="57"/>
                  </a:lnTo>
                  <a:lnTo>
                    <a:pt x="150" y="59"/>
                  </a:lnTo>
                  <a:lnTo>
                    <a:pt x="162" y="60"/>
                  </a:lnTo>
                  <a:lnTo>
                    <a:pt x="173" y="61"/>
                  </a:lnTo>
                  <a:lnTo>
                    <a:pt x="187" y="63"/>
                  </a:lnTo>
                  <a:lnTo>
                    <a:pt x="199" y="64"/>
                  </a:lnTo>
                  <a:lnTo>
                    <a:pt x="214" y="64"/>
                  </a:lnTo>
                  <a:lnTo>
                    <a:pt x="227" y="64"/>
                  </a:lnTo>
                  <a:lnTo>
                    <a:pt x="242" y="65"/>
                  </a:lnTo>
                  <a:lnTo>
                    <a:pt x="257" y="65"/>
                  </a:lnTo>
                  <a:lnTo>
                    <a:pt x="257" y="58"/>
                  </a:lnTo>
                </a:path>
              </a:pathLst>
            </a:custGeom>
            <a:solidFill>
              <a:srgbClr val="4F291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64" name="Freeform 266"/>
            <p:cNvSpPr>
              <a:spLocks/>
            </p:cNvSpPr>
            <p:nvPr/>
          </p:nvSpPr>
          <p:spPr bwMode="auto">
            <a:xfrm>
              <a:off x="4482" y="2743"/>
              <a:ext cx="17" cy="17"/>
            </a:xfrm>
            <a:custGeom>
              <a:avLst/>
              <a:gdLst>
                <a:gd name="T0" fmla="*/ 16 w 17"/>
                <a:gd name="T1" fmla="*/ 0 h 17"/>
                <a:gd name="T2" fmla="*/ 14 w 17"/>
                <a:gd name="T3" fmla="*/ 0 h 17"/>
                <a:gd name="T4" fmla="*/ 12 w 17"/>
                <a:gd name="T5" fmla="*/ 0 h 17"/>
                <a:gd name="T6" fmla="*/ 10 w 17"/>
                <a:gd name="T7" fmla="*/ 0 h 17"/>
                <a:gd name="T8" fmla="*/ 8 w 17"/>
                <a:gd name="T9" fmla="*/ 0 h 17"/>
                <a:gd name="T10" fmla="*/ 6 w 17"/>
                <a:gd name="T11" fmla="*/ 0 h 17"/>
                <a:gd name="T12" fmla="*/ 2 w 17"/>
                <a:gd name="T13" fmla="*/ 0 h 17"/>
                <a:gd name="T14" fmla="*/ 2 w 17"/>
                <a:gd name="T15" fmla="*/ 2 h 17"/>
                <a:gd name="T16" fmla="*/ 0 w 17"/>
                <a:gd name="T17" fmla="*/ 2 h 17"/>
                <a:gd name="T18" fmla="*/ 0 w 17"/>
                <a:gd name="T19" fmla="*/ 16 h 17"/>
                <a:gd name="T20" fmla="*/ 2 w 17"/>
                <a:gd name="T21" fmla="*/ 16 h 17"/>
                <a:gd name="T22" fmla="*/ 2 w 17"/>
                <a:gd name="T23" fmla="*/ 14 h 17"/>
                <a:gd name="T24" fmla="*/ 6 w 17"/>
                <a:gd name="T25" fmla="*/ 14 h 17"/>
                <a:gd name="T26" fmla="*/ 8 w 17"/>
                <a:gd name="T27" fmla="*/ 14 h 17"/>
                <a:gd name="T28" fmla="*/ 10 w 17"/>
                <a:gd name="T29" fmla="*/ 14 h 17"/>
                <a:gd name="T30" fmla="*/ 12 w 17"/>
                <a:gd name="T31" fmla="*/ 14 h 17"/>
                <a:gd name="T32" fmla="*/ 14 w 17"/>
                <a:gd name="T33" fmla="*/ 14 h 17"/>
                <a:gd name="T34" fmla="*/ 16 w 17"/>
                <a:gd name="T35" fmla="*/ 14 h 17"/>
                <a:gd name="T36" fmla="*/ 16 w 17"/>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7">
                  <a:moveTo>
                    <a:pt x="16" y="0"/>
                  </a:moveTo>
                  <a:lnTo>
                    <a:pt x="14" y="0"/>
                  </a:lnTo>
                  <a:lnTo>
                    <a:pt x="12" y="0"/>
                  </a:lnTo>
                  <a:lnTo>
                    <a:pt x="10" y="0"/>
                  </a:lnTo>
                  <a:lnTo>
                    <a:pt x="8" y="0"/>
                  </a:lnTo>
                  <a:lnTo>
                    <a:pt x="6" y="0"/>
                  </a:lnTo>
                  <a:lnTo>
                    <a:pt x="2" y="0"/>
                  </a:lnTo>
                  <a:lnTo>
                    <a:pt x="2" y="2"/>
                  </a:lnTo>
                  <a:lnTo>
                    <a:pt x="0" y="2"/>
                  </a:lnTo>
                  <a:lnTo>
                    <a:pt x="0" y="16"/>
                  </a:lnTo>
                  <a:lnTo>
                    <a:pt x="2" y="16"/>
                  </a:lnTo>
                  <a:lnTo>
                    <a:pt x="2" y="14"/>
                  </a:lnTo>
                  <a:lnTo>
                    <a:pt x="6" y="14"/>
                  </a:lnTo>
                  <a:lnTo>
                    <a:pt x="8" y="14"/>
                  </a:lnTo>
                  <a:lnTo>
                    <a:pt x="10" y="14"/>
                  </a:lnTo>
                  <a:lnTo>
                    <a:pt x="12" y="14"/>
                  </a:lnTo>
                  <a:lnTo>
                    <a:pt x="14" y="14"/>
                  </a:lnTo>
                  <a:lnTo>
                    <a:pt x="16" y="14"/>
                  </a:lnTo>
                  <a:lnTo>
                    <a:pt x="16" y="0"/>
                  </a:lnTo>
                </a:path>
              </a:pathLst>
            </a:custGeom>
            <a:solidFill>
              <a:srgbClr val="4F291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65" name="Freeform 267"/>
            <p:cNvSpPr>
              <a:spLocks/>
            </p:cNvSpPr>
            <p:nvPr/>
          </p:nvSpPr>
          <p:spPr bwMode="auto">
            <a:xfrm>
              <a:off x="4490" y="2685"/>
              <a:ext cx="263" cy="66"/>
            </a:xfrm>
            <a:custGeom>
              <a:avLst/>
              <a:gdLst>
                <a:gd name="T0" fmla="*/ 254 w 263"/>
                <a:gd name="T1" fmla="*/ 2 h 66"/>
                <a:gd name="T2" fmla="*/ 245 w 263"/>
                <a:gd name="T3" fmla="*/ 8 h 66"/>
                <a:gd name="T4" fmla="*/ 236 w 263"/>
                <a:gd name="T5" fmla="*/ 12 h 66"/>
                <a:gd name="T6" fmla="*/ 227 w 263"/>
                <a:gd name="T7" fmla="*/ 18 h 66"/>
                <a:gd name="T8" fmla="*/ 217 w 263"/>
                <a:gd name="T9" fmla="*/ 22 h 66"/>
                <a:gd name="T10" fmla="*/ 207 w 263"/>
                <a:gd name="T11" fmla="*/ 27 h 66"/>
                <a:gd name="T12" fmla="*/ 195 w 263"/>
                <a:gd name="T13" fmla="*/ 31 h 66"/>
                <a:gd name="T14" fmla="*/ 181 w 263"/>
                <a:gd name="T15" fmla="*/ 36 h 66"/>
                <a:gd name="T16" fmla="*/ 167 w 263"/>
                <a:gd name="T17" fmla="*/ 40 h 66"/>
                <a:gd name="T18" fmla="*/ 151 w 263"/>
                <a:gd name="T19" fmla="*/ 43 h 66"/>
                <a:gd name="T20" fmla="*/ 133 w 263"/>
                <a:gd name="T21" fmla="*/ 47 h 66"/>
                <a:gd name="T22" fmla="*/ 114 w 263"/>
                <a:gd name="T23" fmla="*/ 50 h 66"/>
                <a:gd name="T24" fmla="*/ 93 w 263"/>
                <a:gd name="T25" fmla="*/ 53 h 66"/>
                <a:gd name="T26" fmla="*/ 69 w 263"/>
                <a:gd name="T27" fmla="*/ 56 h 66"/>
                <a:gd name="T28" fmla="*/ 44 w 263"/>
                <a:gd name="T29" fmla="*/ 57 h 66"/>
                <a:gd name="T30" fmla="*/ 15 w 263"/>
                <a:gd name="T31" fmla="*/ 58 h 66"/>
                <a:gd name="T32" fmla="*/ 0 w 263"/>
                <a:gd name="T33" fmla="*/ 65 h 66"/>
                <a:gd name="T34" fmla="*/ 30 w 263"/>
                <a:gd name="T35" fmla="*/ 65 h 66"/>
                <a:gd name="T36" fmla="*/ 57 w 263"/>
                <a:gd name="T37" fmla="*/ 62 h 66"/>
                <a:gd name="T38" fmla="*/ 82 w 263"/>
                <a:gd name="T39" fmla="*/ 61 h 66"/>
                <a:gd name="T40" fmla="*/ 104 w 263"/>
                <a:gd name="T41" fmla="*/ 58 h 66"/>
                <a:gd name="T42" fmla="*/ 125 w 263"/>
                <a:gd name="T43" fmla="*/ 56 h 66"/>
                <a:gd name="T44" fmla="*/ 144 w 263"/>
                <a:gd name="T45" fmla="*/ 52 h 66"/>
                <a:gd name="T46" fmla="*/ 161 w 263"/>
                <a:gd name="T47" fmla="*/ 48 h 66"/>
                <a:gd name="T48" fmla="*/ 177 w 263"/>
                <a:gd name="T49" fmla="*/ 45 h 66"/>
                <a:gd name="T50" fmla="*/ 190 w 263"/>
                <a:gd name="T51" fmla="*/ 40 h 66"/>
                <a:gd name="T52" fmla="*/ 202 w 263"/>
                <a:gd name="T53" fmla="*/ 36 h 66"/>
                <a:gd name="T54" fmla="*/ 215 w 263"/>
                <a:gd name="T55" fmla="*/ 31 h 66"/>
                <a:gd name="T56" fmla="*/ 225 w 263"/>
                <a:gd name="T57" fmla="*/ 25 h 66"/>
                <a:gd name="T58" fmla="*/ 235 w 263"/>
                <a:gd name="T59" fmla="*/ 21 h 66"/>
                <a:gd name="T60" fmla="*/ 244 w 263"/>
                <a:gd name="T61" fmla="*/ 15 h 66"/>
                <a:gd name="T62" fmla="*/ 253 w 263"/>
                <a:gd name="T63" fmla="*/ 11 h 66"/>
                <a:gd name="T64" fmla="*/ 262 w 263"/>
                <a:gd name="T65" fmla="*/ 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3" h="66">
                  <a:moveTo>
                    <a:pt x="257" y="0"/>
                  </a:moveTo>
                  <a:lnTo>
                    <a:pt x="254" y="2"/>
                  </a:lnTo>
                  <a:lnTo>
                    <a:pt x="249" y="4"/>
                  </a:lnTo>
                  <a:lnTo>
                    <a:pt x="245" y="8"/>
                  </a:lnTo>
                  <a:lnTo>
                    <a:pt x="241" y="10"/>
                  </a:lnTo>
                  <a:lnTo>
                    <a:pt x="236" y="12"/>
                  </a:lnTo>
                  <a:lnTo>
                    <a:pt x="232" y="14"/>
                  </a:lnTo>
                  <a:lnTo>
                    <a:pt x="227" y="18"/>
                  </a:lnTo>
                  <a:lnTo>
                    <a:pt x="223" y="20"/>
                  </a:lnTo>
                  <a:lnTo>
                    <a:pt x="217" y="22"/>
                  </a:lnTo>
                  <a:lnTo>
                    <a:pt x="211" y="24"/>
                  </a:lnTo>
                  <a:lnTo>
                    <a:pt x="207" y="27"/>
                  </a:lnTo>
                  <a:lnTo>
                    <a:pt x="200" y="29"/>
                  </a:lnTo>
                  <a:lnTo>
                    <a:pt x="195" y="31"/>
                  </a:lnTo>
                  <a:lnTo>
                    <a:pt x="188" y="33"/>
                  </a:lnTo>
                  <a:lnTo>
                    <a:pt x="181" y="36"/>
                  </a:lnTo>
                  <a:lnTo>
                    <a:pt x="175" y="38"/>
                  </a:lnTo>
                  <a:lnTo>
                    <a:pt x="167" y="40"/>
                  </a:lnTo>
                  <a:lnTo>
                    <a:pt x="159" y="42"/>
                  </a:lnTo>
                  <a:lnTo>
                    <a:pt x="151" y="43"/>
                  </a:lnTo>
                  <a:lnTo>
                    <a:pt x="142" y="46"/>
                  </a:lnTo>
                  <a:lnTo>
                    <a:pt x="133" y="47"/>
                  </a:lnTo>
                  <a:lnTo>
                    <a:pt x="124" y="49"/>
                  </a:lnTo>
                  <a:lnTo>
                    <a:pt x="114" y="50"/>
                  </a:lnTo>
                  <a:lnTo>
                    <a:pt x="104" y="51"/>
                  </a:lnTo>
                  <a:lnTo>
                    <a:pt x="93" y="53"/>
                  </a:lnTo>
                  <a:lnTo>
                    <a:pt x="82" y="55"/>
                  </a:lnTo>
                  <a:lnTo>
                    <a:pt x="69" y="56"/>
                  </a:lnTo>
                  <a:lnTo>
                    <a:pt x="57" y="56"/>
                  </a:lnTo>
                  <a:lnTo>
                    <a:pt x="44" y="57"/>
                  </a:lnTo>
                  <a:lnTo>
                    <a:pt x="29" y="58"/>
                  </a:lnTo>
                  <a:lnTo>
                    <a:pt x="15" y="58"/>
                  </a:lnTo>
                  <a:lnTo>
                    <a:pt x="0" y="58"/>
                  </a:lnTo>
                  <a:lnTo>
                    <a:pt x="0" y="65"/>
                  </a:lnTo>
                  <a:lnTo>
                    <a:pt x="16" y="65"/>
                  </a:lnTo>
                  <a:lnTo>
                    <a:pt x="30" y="65"/>
                  </a:lnTo>
                  <a:lnTo>
                    <a:pt x="44" y="64"/>
                  </a:lnTo>
                  <a:lnTo>
                    <a:pt x="57" y="62"/>
                  </a:lnTo>
                  <a:lnTo>
                    <a:pt x="69" y="62"/>
                  </a:lnTo>
                  <a:lnTo>
                    <a:pt x="82" y="61"/>
                  </a:lnTo>
                  <a:lnTo>
                    <a:pt x="94" y="60"/>
                  </a:lnTo>
                  <a:lnTo>
                    <a:pt x="104" y="58"/>
                  </a:lnTo>
                  <a:lnTo>
                    <a:pt x="115" y="57"/>
                  </a:lnTo>
                  <a:lnTo>
                    <a:pt x="125" y="56"/>
                  </a:lnTo>
                  <a:lnTo>
                    <a:pt x="134" y="53"/>
                  </a:lnTo>
                  <a:lnTo>
                    <a:pt x="144" y="52"/>
                  </a:lnTo>
                  <a:lnTo>
                    <a:pt x="152" y="50"/>
                  </a:lnTo>
                  <a:lnTo>
                    <a:pt x="161" y="48"/>
                  </a:lnTo>
                  <a:lnTo>
                    <a:pt x="169" y="47"/>
                  </a:lnTo>
                  <a:lnTo>
                    <a:pt x="177" y="45"/>
                  </a:lnTo>
                  <a:lnTo>
                    <a:pt x="183" y="42"/>
                  </a:lnTo>
                  <a:lnTo>
                    <a:pt x="190" y="40"/>
                  </a:lnTo>
                  <a:lnTo>
                    <a:pt x="197" y="38"/>
                  </a:lnTo>
                  <a:lnTo>
                    <a:pt x="202" y="36"/>
                  </a:lnTo>
                  <a:lnTo>
                    <a:pt x="209" y="33"/>
                  </a:lnTo>
                  <a:lnTo>
                    <a:pt x="215" y="31"/>
                  </a:lnTo>
                  <a:lnTo>
                    <a:pt x="220" y="28"/>
                  </a:lnTo>
                  <a:lnTo>
                    <a:pt x="225" y="25"/>
                  </a:lnTo>
                  <a:lnTo>
                    <a:pt x="230" y="23"/>
                  </a:lnTo>
                  <a:lnTo>
                    <a:pt x="235" y="21"/>
                  </a:lnTo>
                  <a:lnTo>
                    <a:pt x="239" y="18"/>
                  </a:lnTo>
                  <a:lnTo>
                    <a:pt x="244" y="15"/>
                  </a:lnTo>
                  <a:lnTo>
                    <a:pt x="248" y="13"/>
                  </a:lnTo>
                  <a:lnTo>
                    <a:pt x="253" y="11"/>
                  </a:lnTo>
                  <a:lnTo>
                    <a:pt x="257" y="8"/>
                  </a:lnTo>
                  <a:lnTo>
                    <a:pt x="262" y="5"/>
                  </a:lnTo>
                  <a:lnTo>
                    <a:pt x="257" y="0"/>
                  </a:lnTo>
                </a:path>
              </a:pathLst>
            </a:custGeom>
            <a:solidFill>
              <a:srgbClr val="4F291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66" name="Freeform 268"/>
            <p:cNvSpPr>
              <a:spLocks/>
            </p:cNvSpPr>
            <p:nvPr/>
          </p:nvSpPr>
          <p:spPr bwMode="auto">
            <a:xfrm>
              <a:off x="4747" y="2684"/>
              <a:ext cx="17" cy="17"/>
            </a:xfrm>
            <a:custGeom>
              <a:avLst/>
              <a:gdLst>
                <a:gd name="T0" fmla="*/ 13 w 17"/>
                <a:gd name="T1" fmla="*/ 16 h 17"/>
                <a:gd name="T2" fmla="*/ 13 w 17"/>
                <a:gd name="T3" fmla="*/ 13 h 17"/>
                <a:gd name="T4" fmla="*/ 16 w 17"/>
                <a:gd name="T5" fmla="*/ 13 h 17"/>
                <a:gd name="T6" fmla="*/ 16 w 17"/>
                <a:gd name="T7" fmla="*/ 10 h 17"/>
                <a:gd name="T8" fmla="*/ 16 w 17"/>
                <a:gd name="T9" fmla="*/ 8 h 17"/>
                <a:gd name="T10" fmla="*/ 16 w 17"/>
                <a:gd name="T11" fmla="*/ 5 h 17"/>
                <a:gd name="T12" fmla="*/ 13 w 17"/>
                <a:gd name="T13" fmla="*/ 5 h 17"/>
                <a:gd name="T14" fmla="*/ 13 w 17"/>
                <a:gd name="T15" fmla="*/ 2 h 17"/>
                <a:gd name="T16" fmla="*/ 10 w 17"/>
                <a:gd name="T17" fmla="*/ 2 h 17"/>
                <a:gd name="T18" fmla="*/ 8 w 17"/>
                <a:gd name="T19" fmla="*/ 2 h 17"/>
                <a:gd name="T20" fmla="*/ 8 w 17"/>
                <a:gd name="T21" fmla="*/ 0 h 17"/>
                <a:gd name="T22" fmla="*/ 8 w 17"/>
                <a:gd name="T23" fmla="*/ 2 h 17"/>
                <a:gd name="T24" fmla="*/ 2 w 17"/>
                <a:gd name="T25" fmla="*/ 2 h 17"/>
                <a:gd name="T26" fmla="*/ 0 w 17"/>
                <a:gd name="T27" fmla="*/ 2 h 17"/>
                <a:gd name="T28" fmla="*/ 13 w 17"/>
                <a:gd name="T29"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7">
                  <a:moveTo>
                    <a:pt x="13" y="16"/>
                  </a:moveTo>
                  <a:lnTo>
                    <a:pt x="13" y="13"/>
                  </a:lnTo>
                  <a:lnTo>
                    <a:pt x="16" y="13"/>
                  </a:lnTo>
                  <a:lnTo>
                    <a:pt x="16" y="10"/>
                  </a:lnTo>
                  <a:lnTo>
                    <a:pt x="16" y="8"/>
                  </a:lnTo>
                  <a:lnTo>
                    <a:pt x="16" y="5"/>
                  </a:lnTo>
                  <a:lnTo>
                    <a:pt x="13" y="5"/>
                  </a:lnTo>
                  <a:lnTo>
                    <a:pt x="13" y="2"/>
                  </a:lnTo>
                  <a:lnTo>
                    <a:pt x="10" y="2"/>
                  </a:lnTo>
                  <a:lnTo>
                    <a:pt x="8" y="2"/>
                  </a:lnTo>
                  <a:lnTo>
                    <a:pt x="8" y="0"/>
                  </a:lnTo>
                  <a:lnTo>
                    <a:pt x="8" y="2"/>
                  </a:lnTo>
                  <a:lnTo>
                    <a:pt x="2" y="2"/>
                  </a:lnTo>
                  <a:lnTo>
                    <a:pt x="0" y="2"/>
                  </a:lnTo>
                  <a:lnTo>
                    <a:pt x="13" y="16"/>
                  </a:lnTo>
                </a:path>
              </a:pathLst>
            </a:custGeom>
            <a:solidFill>
              <a:srgbClr val="4F291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67" name="Freeform 269"/>
            <p:cNvSpPr>
              <a:spLocks/>
            </p:cNvSpPr>
            <p:nvPr/>
          </p:nvSpPr>
          <p:spPr bwMode="auto">
            <a:xfrm>
              <a:off x="4225" y="2687"/>
              <a:ext cx="17" cy="17"/>
            </a:xfrm>
            <a:custGeom>
              <a:avLst/>
              <a:gdLst>
                <a:gd name="T0" fmla="*/ 16 w 17"/>
                <a:gd name="T1" fmla="*/ 2 h 17"/>
                <a:gd name="T2" fmla="*/ 13 w 17"/>
                <a:gd name="T3" fmla="*/ 0 h 17"/>
                <a:gd name="T4" fmla="*/ 8 w 17"/>
                <a:gd name="T5" fmla="*/ 0 h 17"/>
                <a:gd name="T6" fmla="*/ 5 w 17"/>
                <a:gd name="T7" fmla="*/ 0 h 17"/>
                <a:gd name="T8" fmla="*/ 5 w 17"/>
                <a:gd name="T9" fmla="*/ 2 h 17"/>
                <a:gd name="T10" fmla="*/ 2 w 17"/>
                <a:gd name="T11" fmla="*/ 2 h 17"/>
                <a:gd name="T12" fmla="*/ 2 w 17"/>
                <a:gd name="T13" fmla="*/ 5 h 17"/>
                <a:gd name="T14" fmla="*/ 0 w 17"/>
                <a:gd name="T15" fmla="*/ 5 h 17"/>
                <a:gd name="T16" fmla="*/ 0 w 17"/>
                <a:gd name="T17" fmla="*/ 8 h 17"/>
                <a:gd name="T18" fmla="*/ 0 w 17"/>
                <a:gd name="T19" fmla="*/ 10 h 17"/>
                <a:gd name="T20" fmla="*/ 0 w 17"/>
                <a:gd name="T21" fmla="*/ 16 h 17"/>
                <a:gd name="T22" fmla="*/ 2 w 17"/>
                <a:gd name="T23" fmla="*/ 16 h 17"/>
                <a:gd name="T24" fmla="*/ 16 w 17"/>
                <a:gd name="T2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16" y="2"/>
                  </a:moveTo>
                  <a:lnTo>
                    <a:pt x="13" y="0"/>
                  </a:lnTo>
                  <a:lnTo>
                    <a:pt x="8" y="0"/>
                  </a:lnTo>
                  <a:lnTo>
                    <a:pt x="5" y="0"/>
                  </a:lnTo>
                  <a:lnTo>
                    <a:pt x="5" y="2"/>
                  </a:lnTo>
                  <a:lnTo>
                    <a:pt x="2" y="2"/>
                  </a:lnTo>
                  <a:lnTo>
                    <a:pt x="2" y="5"/>
                  </a:lnTo>
                  <a:lnTo>
                    <a:pt x="0" y="5"/>
                  </a:lnTo>
                  <a:lnTo>
                    <a:pt x="0" y="8"/>
                  </a:lnTo>
                  <a:lnTo>
                    <a:pt x="0" y="10"/>
                  </a:lnTo>
                  <a:lnTo>
                    <a:pt x="0" y="16"/>
                  </a:lnTo>
                  <a:lnTo>
                    <a:pt x="2" y="16"/>
                  </a:lnTo>
                  <a:lnTo>
                    <a:pt x="16" y="2"/>
                  </a:lnTo>
                </a:path>
              </a:pathLst>
            </a:custGeom>
            <a:solidFill>
              <a:srgbClr val="47210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68" name="Freeform 270"/>
            <p:cNvSpPr>
              <a:spLocks/>
            </p:cNvSpPr>
            <p:nvPr/>
          </p:nvSpPr>
          <p:spPr bwMode="auto">
            <a:xfrm>
              <a:off x="4226" y="2688"/>
              <a:ext cx="257" cy="65"/>
            </a:xfrm>
            <a:custGeom>
              <a:avLst/>
              <a:gdLst>
                <a:gd name="T0" fmla="*/ 241 w 257"/>
                <a:gd name="T1" fmla="*/ 57 h 65"/>
                <a:gd name="T2" fmla="*/ 213 w 257"/>
                <a:gd name="T3" fmla="*/ 56 h 65"/>
                <a:gd name="T4" fmla="*/ 186 w 257"/>
                <a:gd name="T5" fmla="*/ 55 h 65"/>
                <a:gd name="T6" fmla="*/ 161 w 257"/>
                <a:gd name="T7" fmla="*/ 53 h 65"/>
                <a:gd name="T8" fmla="*/ 139 w 257"/>
                <a:gd name="T9" fmla="*/ 49 h 65"/>
                <a:gd name="T10" fmla="*/ 119 w 257"/>
                <a:gd name="T11" fmla="*/ 46 h 65"/>
                <a:gd name="T12" fmla="*/ 100 w 257"/>
                <a:gd name="T13" fmla="*/ 43 h 65"/>
                <a:gd name="T14" fmla="*/ 83 w 257"/>
                <a:gd name="T15" fmla="*/ 38 h 65"/>
                <a:gd name="T16" fmla="*/ 68 w 257"/>
                <a:gd name="T17" fmla="*/ 34 h 65"/>
                <a:gd name="T18" fmla="*/ 55 w 257"/>
                <a:gd name="T19" fmla="*/ 28 h 65"/>
                <a:gd name="T20" fmla="*/ 43 w 257"/>
                <a:gd name="T21" fmla="*/ 24 h 65"/>
                <a:gd name="T22" fmla="*/ 33 w 257"/>
                <a:gd name="T23" fmla="*/ 19 h 65"/>
                <a:gd name="T24" fmla="*/ 24 w 257"/>
                <a:gd name="T25" fmla="*/ 14 h 65"/>
                <a:gd name="T26" fmla="*/ 17 w 257"/>
                <a:gd name="T27" fmla="*/ 9 h 65"/>
                <a:gd name="T28" fmla="*/ 11 w 257"/>
                <a:gd name="T29" fmla="*/ 6 h 65"/>
                <a:gd name="T30" fmla="*/ 7 w 257"/>
                <a:gd name="T31" fmla="*/ 1 h 65"/>
                <a:gd name="T32" fmla="*/ 0 w 257"/>
                <a:gd name="T33" fmla="*/ 5 h 65"/>
                <a:gd name="T34" fmla="*/ 5 w 257"/>
                <a:gd name="T35" fmla="*/ 9 h 65"/>
                <a:gd name="T36" fmla="*/ 10 w 257"/>
                <a:gd name="T37" fmla="*/ 12 h 65"/>
                <a:gd name="T38" fmla="*/ 17 w 257"/>
                <a:gd name="T39" fmla="*/ 17 h 65"/>
                <a:gd name="T40" fmla="*/ 25 w 257"/>
                <a:gd name="T41" fmla="*/ 22 h 65"/>
                <a:gd name="T42" fmla="*/ 35 w 257"/>
                <a:gd name="T43" fmla="*/ 27 h 65"/>
                <a:gd name="T44" fmla="*/ 46 w 257"/>
                <a:gd name="T45" fmla="*/ 33 h 65"/>
                <a:gd name="T46" fmla="*/ 58 w 257"/>
                <a:gd name="T47" fmla="*/ 37 h 65"/>
                <a:gd name="T48" fmla="*/ 73 w 257"/>
                <a:gd name="T49" fmla="*/ 42 h 65"/>
                <a:gd name="T50" fmla="*/ 90 w 257"/>
                <a:gd name="T51" fmla="*/ 47 h 65"/>
                <a:gd name="T52" fmla="*/ 108 w 257"/>
                <a:gd name="T53" fmla="*/ 50 h 65"/>
                <a:gd name="T54" fmla="*/ 128 w 257"/>
                <a:gd name="T55" fmla="*/ 55 h 65"/>
                <a:gd name="T56" fmla="*/ 149 w 257"/>
                <a:gd name="T57" fmla="*/ 58 h 65"/>
                <a:gd name="T58" fmla="*/ 172 w 257"/>
                <a:gd name="T59" fmla="*/ 61 h 65"/>
                <a:gd name="T60" fmla="*/ 198 w 257"/>
                <a:gd name="T61" fmla="*/ 63 h 65"/>
                <a:gd name="T62" fmla="*/ 226 w 257"/>
                <a:gd name="T63" fmla="*/ 63 h 65"/>
                <a:gd name="T64" fmla="*/ 256 w 257"/>
                <a:gd name="T65"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65">
                  <a:moveTo>
                    <a:pt x="256" y="57"/>
                  </a:moveTo>
                  <a:lnTo>
                    <a:pt x="241" y="57"/>
                  </a:lnTo>
                  <a:lnTo>
                    <a:pt x="226" y="57"/>
                  </a:lnTo>
                  <a:lnTo>
                    <a:pt x="213" y="56"/>
                  </a:lnTo>
                  <a:lnTo>
                    <a:pt x="199" y="56"/>
                  </a:lnTo>
                  <a:lnTo>
                    <a:pt x="186" y="55"/>
                  </a:lnTo>
                  <a:lnTo>
                    <a:pt x="174" y="54"/>
                  </a:lnTo>
                  <a:lnTo>
                    <a:pt x="161" y="53"/>
                  </a:lnTo>
                  <a:lnTo>
                    <a:pt x="150" y="52"/>
                  </a:lnTo>
                  <a:lnTo>
                    <a:pt x="139" y="49"/>
                  </a:lnTo>
                  <a:lnTo>
                    <a:pt x="129" y="48"/>
                  </a:lnTo>
                  <a:lnTo>
                    <a:pt x="119" y="46"/>
                  </a:lnTo>
                  <a:lnTo>
                    <a:pt x="109" y="44"/>
                  </a:lnTo>
                  <a:lnTo>
                    <a:pt x="100" y="43"/>
                  </a:lnTo>
                  <a:lnTo>
                    <a:pt x="91" y="40"/>
                  </a:lnTo>
                  <a:lnTo>
                    <a:pt x="83" y="38"/>
                  </a:lnTo>
                  <a:lnTo>
                    <a:pt x="75" y="36"/>
                  </a:lnTo>
                  <a:lnTo>
                    <a:pt x="68" y="34"/>
                  </a:lnTo>
                  <a:lnTo>
                    <a:pt x="61" y="31"/>
                  </a:lnTo>
                  <a:lnTo>
                    <a:pt x="55" y="28"/>
                  </a:lnTo>
                  <a:lnTo>
                    <a:pt x="48" y="26"/>
                  </a:lnTo>
                  <a:lnTo>
                    <a:pt x="43" y="24"/>
                  </a:lnTo>
                  <a:lnTo>
                    <a:pt x="37" y="21"/>
                  </a:lnTo>
                  <a:lnTo>
                    <a:pt x="33" y="19"/>
                  </a:lnTo>
                  <a:lnTo>
                    <a:pt x="28" y="17"/>
                  </a:lnTo>
                  <a:lnTo>
                    <a:pt x="24" y="14"/>
                  </a:lnTo>
                  <a:lnTo>
                    <a:pt x="20" y="11"/>
                  </a:lnTo>
                  <a:lnTo>
                    <a:pt x="17" y="9"/>
                  </a:lnTo>
                  <a:lnTo>
                    <a:pt x="14" y="8"/>
                  </a:lnTo>
                  <a:lnTo>
                    <a:pt x="11" y="6"/>
                  </a:lnTo>
                  <a:lnTo>
                    <a:pt x="9" y="3"/>
                  </a:lnTo>
                  <a:lnTo>
                    <a:pt x="7" y="1"/>
                  </a:lnTo>
                  <a:lnTo>
                    <a:pt x="5" y="0"/>
                  </a:lnTo>
                  <a:lnTo>
                    <a:pt x="0" y="5"/>
                  </a:lnTo>
                  <a:lnTo>
                    <a:pt x="2" y="7"/>
                  </a:lnTo>
                  <a:lnTo>
                    <a:pt x="5" y="9"/>
                  </a:lnTo>
                  <a:lnTo>
                    <a:pt x="7" y="10"/>
                  </a:lnTo>
                  <a:lnTo>
                    <a:pt x="10" y="12"/>
                  </a:lnTo>
                  <a:lnTo>
                    <a:pt x="14" y="15"/>
                  </a:lnTo>
                  <a:lnTo>
                    <a:pt x="17" y="17"/>
                  </a:lnTo>
                  <a:lnTo>
                    <a:pt x="20" y="20"/>
                  </a:lnTo>
                  <a:lnTo>
                    <a:pt x="25" y="22"/>
                  </a:lnTo>
                  <a:lnTo>
                    <a:pt x="29" y="25"/>
                  </a:lnTo>
                  <a:lnTo>
                    <a:pt x="35" y="27"/>
                  </a:lnTo>
                  <a:lnTo>
                    <a:pt x="40" y="29"/>
                  </a:lnTo>
                  <a:lnTo>
                    <a:pt x="46" y="33"/>
                  </a:lnTo>
                  <a:lnTo>
                    <a:pt x="52" y="35"/>
                  </a:lnTo>
                  <a:lnTo>
                    <a:pt x="58" y="37"/>
                  </a:lnTo>
                  <a:lnTo>
                    <a:pt x="66" y="39"/>
                  </a:lnTo>
                  <a:lnTo>
                    <a:pt x="73" y="42"/>
                  </a:lnTo>
                  <a:lnTo>
                    <a:pt x="81" y="45"/>
                  </a:lnTo>
                  <a:lnTo>
                    <a:pt x="90" y="47"/>
                  </a:lnTo>
                  <a:lnTo>
                    <a:pt x="99" y="48"/>
                  </a:lnTo>
                  <a:lnTo>
                    <a:pt x="108" y="50"/>
                  </a:lnTo>
                  <a:lnTo>
                    <a:pt x="118" y="53"/>
                  </a:lnTo>
                  <a:lnTo>
                    <a:pt x="128" y="55"/>
                  </a:lnTo>
                  <a:lnTo>
                    <a:pt x="138" y="56"/>
                  </a:lnTo>
                  <a:lnTo>
                    <a:pt x="149" y="58"/>
                  </a:lnTo>
                  <a:lnTo>
                    <a:pt x="160" y="59"/>
                  </a:lnTo>
                  <a:lnTo>
                    <a:pt x="172" y="61"/>
                  </a:lnTo>
                  <a:lnTo>
                    <a:pt x="186" y="62"/>
                  </a:lnTo>
                  <a:lnTo>
                    <a:pt x="198" y="63"/>
                  </a:lnTo>
                  <a:lnTo>
                    <a:pt x="213" y="63"/>
                  </a:lnTo>
                  <a:lnTo>
                    <a:pt x="226" y="63"/>
                  </a:lnTo>
                  <a:lnTo>
                    <a:pt x="241" y="64"/>
                  </a:lnTo>
                  <a:lnTo>
                    <a:pt x="256" y="64"/>
                  </a:lnTo>
                  <a:lnTo>
                    <a:pt x="256" y="57"/>
                  </a:lnTo>
                </a:path>
              </a:pathLst>
            </a:custGeom>
            <a:solidFill>
              <a:srgbClr val="47210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69" name="Freeform 271"/>
            <p:cNvSpPr>
              <a:spLocks/>
            </p:cNvSpPr>
            <p:nvPr/>
          </p:nvSpPr>
          <p:spPr bwMode="auto">
            <a:xfrm>
              <a:off x="4482" y="2744"/>
              <a:ext cx="17" cy="17"/>
            </a:xfrm>
            <a:custGeom>
              <a:avLst/>
              <a:gdLst>
                <a:gd name="T0" fmla="*/ 16 w 17"/>
                <a:gd name="T1" fmla="*/ 0 h 17"/>
                <a:gd name="T2" fmla="*/ 14 w 17"/>
                <a:gd name="T3" fmla="*/ 0 h 17"/>
                <a:gd name="T4" fmla="*/ 12 w 17"/>
                <a:gd name="T5" fmla="*/ 0 h 17"/>
                <a:gd name="T6" fmla="*/ 10 w 17"/>
                <a:gd name="T7" fmla="*/ 0 h 17"/>
                <a:gd name="T8" fmla="*/ 8 w 17"/>
                <a:gd name="T9" fmla="*/ 0 h 17"/>
                <a:gd name="T10" fmla="*/ 6 w 17"/>
                <a:gd name="T11" fmla="*/ 0 h 17"/>
                <a:gd name="T12" fmla="*/ 2 w 17"/>
                <a:gd name="T13" fmla="*/ 2 h 17"/>
                <a:gd name="T14" fmla="*/ 0 w 17"/>
                <a:gd name="T15" fmla="*/ 2 h 17"/>
                <a:gd name="T16" fmla="*/ 0 w 17"/>
                <a:gd name="T17" fmla="*/ 16 h 17"/>
                <a:gd name="T18" fmla="*/ 2 w 17"/>
                <a:gd name="T19" fmla="*/ 16 h 17"/>
                <a:gd name="T20" fmla="*/ 6 w 17"/>
                <a:gd name="T21" fmla="*/ 16 h 17"/>
                <a:gd name="T22" fmla="*/ 6 w 17"/>
                <a:gd name="T23" fmla="*/ 14 h 17"/>
                <a:gd name="T24" fmla="*/ 8 w 17"/>
                <a:gd name="T25" fmla="*/ 14 h 17"/>
                <a:gd name="T26" fmla="*/ 10 w 17"/>
                <a:gd name="T27" fmla="*/ 14 h 17"/>
                <a:gd name="T28" fmla="*/ 12 w 17"/>
                <a:gd name="T29" fmla="*/ 14 h 17"/>
                <a:gd name="T30" fmla="*/ 14 w 17"/>
                <a:gd name="T31" fmla="*/ 14 h 17"/>
                <a:gd name="T32" fmla="*/ 16 w 17"/>
                <a:gd name="T33" fmla="*/ 14 h 17"/>
                <a:gd name="T34" fmla="*/ 16 w 17"/>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7">
                  <a:moveTo>
                    <a:pt x="16" y="0"/>
                  </a:moveTo>
                  <a:lnTo>
                    <a:pt x="14" y="0"/>
                  </a:lnTo>
                  <a:lnTo>
                    <a:pt x="12" y="0"/>
                  </a:lnTo>
                  <a:lnTo>
                    <a:pt x="10" y="0"/>
                  </a:lnTo>
                  <a:lnTo>
                    <a:pt x="8" y="0"/>
                  </a:lnTo>
                  <a:lnTo>
                    <a:pt x="6" y="0"/>
                  </a:lnTo>
                  <a:lnTo>
                    <a:pt x="2" y="2"/>
                  </a:lnTo>
                  <a:lnTo>
                    <a:pt x="0" y="2"/>
                  </a:lnTo>
                  <a:lnTo>
                    <a:pt x="0" y="16"/>
                  </a:lnTo>
                  <a:lnTo>
                    <a:pt x="2" y="16"/>
                  </a:lnTo>
                  <a:lnTo>
                    <a:pt x="6" y="16"/>
                  </a:lnTo>
                  <a:lnTo>
                    <a:pt x="6" y="14"/>
                  </a:lnTo>
                  <a:lnTo>
                    <a:pt x="8" y="14"/>
                  </a:lnTo>
                  <a:lnTo>
                    <a:pt x="10" y="14"/>
                  </a:lnTo>
                  <a:lnTo>
                    <a:pt x="12" y="14"/>
                  </a:lnTo>
                  <a:lnTo>
                    <a:pt x="14" y="14"/>
                  </a:lnTo>
                  <a:lnTo>
                    <a:pt x="16" y="14"/>
                  </a:lnTo>
                  <a:lnTo>
                    <a:pt x="16" y="0"/>
                  </a:lnTo>
                </a:path>
              </a:pathLst>
            </a:custGeom>
            <a:solidFill>
              <a:srgbClr val="47210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70" name="Freeform 272"/>
            <p:cNvSpPr>
              <a:spLocks/>
            </p:cNvSpPr>
            <p:nvPr/>
          </p:nvSpPr>
          <p:spPr bwMode="auto">
            <a:xfrm>
              <a:off x="4490" y="2687"/>
              <a:ext cx="262" cy="65"/>
            </a:xfrm>
            <a:custGeom>
              <a:avLst/>
              <a:gdLst>
                <a:gd name="T0" fmla="*/ 253 w 262"/>
                <a:gd name="T1" fmla="*/ 2 h 65"/>
                <a:gd name="T2" fmla="*/ 244 w 262"/>
                <a:gd name="T3" fmla="*/ 8 h 65"/>
                <a:gd name="T4" fmla="*/ 235 w 262"/>
                <a:gd name="T5" fmla="*/ 12 h 65"/>
                <a:gd name="T6" fmla="*/ 226 w 262"/>
                <a:gd name="T7" fmla="*/ 18 h 65"/>
                <a:gd name="T8" fmla="*/ 216 w 262"/>
                <a:gd name="T9" fmla="*/ 22 h 65"/>
                <a:gd name="T10" fmla="*/ 205 w 262"/>
                <a:gd name="T11" fmla="*/ 27 h 65"/>
                <a:gd name="T12" fmla="*/ 192 w 262"/>
                <a:gd name="T13" fmla="*/ 31 h 65"/>
                <a:gd name="T14" fmla="*/ 180 w 262"/>
                <a:gd name="T15" fmla="*/ 36 h 65"/>
                <a:gd name="T16" fmla="*/ 166 w 262"/>
                <a:gd name="T17" fmla="*/ 39 h 65"/>
                <a:gd name="T18" fmla="*/ 150 w 262"/>
                <a:gd name="T19" fmla="*/ 44 h 65"/>
                <a:gd name="T20" fmla="*/ 133 w 262"/>
                <a:gd name="T21" fmla="*/ 47 h 65"/>
                <a:gd name="T22" fmla="*/ 114 w 262"/>
                <a:gd name="T23" fmla="*/ 49 h 65"/>
                <a:gd name="T24" fmla="*/ 93 w 262"/>
                <a:gd name="T25" fmla="*/ 53 h 65"/>
                <a:gd name="T26" fmla="*/ 69 w 262"/>
                <a:gd name="T27" fmla="*/ 54 h 65"/>
                <a:gd name="T28" fmla="*/ 44 w 262"/>
                <a:gd name="T29" fmla="*/ 56 h 65"/>
                <a:gd name="T30" fmla="*/ 16 w 262"/>
                <a:gd name="T31" fmla="*/ 57 h 65"/>
                <a:gd name="T32" fmla="*/ 0 w 262"/>
                <a:gd name="T33" fmla="*/ 64 h 65"/>
                <a:gd name="T34" fmla="*/ 30 w 262"/>
                <a:gd name="T35" fmla="*/ 64 h 65"/>
                <a:gd name="T36" fmla="*/ 57 w 262"/>
                <a:gd name="T37" fmla="*/ 62 h 65"/>
                <a:gd name="T38" fmla="*/ 82 w 262"/>
                <a:gd name="T39" fmla="*/ 60 h 65"/>
                <a:gd name="T40" fmla="*/ 104 w 262"/>
                <a:gd name="T41" fmla="*/ 57 h 65"/>
                <a:gd name="T42" fmla="*/ 124 w 262"/>
                <a:gd name="T43" fmla="*/ 55 h 65"/>
                <a:gd name="T44" fmla="*/ 143 w 262"/>
                <a:gd name="T45" fmla="*/ 51 h 65"/>
                <a:gd name="T46" fmla="*/ 160 w 262"/>
                <a:gd name="T47" fmla="*/ 48 h 65"/>
                <a:gd name="T48" fmla="*/ 175 w 262"/>
                <a:gd name="T49" fmla="*/ 44 h 65"/>
                <a:gd name="T50" fmla="*/ 189 w 262"/>
                <a:gd name="T51" fmla="*/ 40 h 65"/>
                <a:gd name="T52" fmla="*/ 201 w 262"/>
                <a:gd name="T53" fmla="*/ 36 h 65"/>
                <a:gd name="T54" fmla="*/ 213 w 262"/>
                <a:gd name="T55" fmla="*/ 31 h 65"/>
                <a:gd name="T56" fmla="*/ 224 w 262"/>
                <a:gd name="T57" fmla="*/ 26 h 65"/>
                <a:gd name="T58" fmla="*/ 234 w 262"/>
                <a:gd name="T59" fmla="*/ 21 h 65"/>
                <a:gd name="T60" fmla="*/ 243 w 262"/>
                <a:gd name="T61" fmla="*/ 16 h 65"/>
                <a:gd name="T62" fmla="*/ 252 w 262"/>
                <a:gd name="T63" fmla="*/ 11 h 65"/>
                <a:gd name="T64" fmla="*/ 261 w 262"/>
                <a:gd name="T65"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2" h="65">
                  <a:moveTo>
                    <a:pt x="257" y="0"/>
                  </a:moveTo>
                  <a:lnTo>
                    <a:pt x="253" y="2"/>
                  </a:lnTo>
                  <a:lnTo>
                    <a:pt x="248" y="4"/>
                  </a:lnTo>
                  <a:lnTo>
                    <a:pt x="244" y="8"/>
                  </a:lnTo>
                  <a:lnTo>
                    <a:pt x="239" y="10"/>
                  </a:lnTo>
                  <a:lnTo>
                    <a:pt x="235" y="12"/>
                  </a:lnTo>
                  <a:lnTo>
                    <a:pt x="230" y="15"/>
                  </a:lnTo>
                  <a:lnTo>
                    <a:pt x="226" y="18"/>
                  </a:lnTo>
                  <a:lnTo>
                    <a:pt x="220" y="20"/>
                  </a:lnTo>
                  <a:lnTo>
                    <a:pt x="216" y="22"/>
                  </a:lnTo>
                  <a:lnTo>
                    <a:pt x="210" y="25"/>
                  </a:lnTo>
                  <a:lnTo>
                    <a:pt x="205" y="27"/>
                  </a:lnTo>
                  <a:lnTo>
                    <a:pt x="199" y="29"/>
                  </a:lnTo>
                  <a:lnTo>
                    <a:pt x="192" y="31"/>
                  </a:lnTo>
                  <a:lnTo>
                    <a:pt x="187" y="34"/>
                  </a:lnTo>
                  <a:lnTo>
                    <a:pt x="180" y="36"/>
                  </a:lnTo>
                  <a:lnTo>
                    <a:pt x="173" y="38"/>
                  </a:lnTo>
                  <a:lnTo>
                    <a:pt x="166" y="39"/>
                  </a:lnTo>
                  <a:lnTo>
                    <a:pt x="158" y="41"/>
                  </a:lnTo>
                  <a:lnTo>
                    <a:pt x="150" y="44"/>
                  </a:lnTo>
                  <a:lnTo>
                    <a:pt x="142" y="45"/>
                  </a:lnTo>
                  <a:lnTo>
                    <a:pt x="133" y="47"/>
                  </a:lnTo>
                  <a:lnTo>
                    <a:pt x="123" y="48"/>
                  </a:lnTo>
                  <a:lnTo>
                    <a:pt x="114" y="49"/>
                  </a:lnTo>
                  <a:lnTo>
                    <a:pt x="103" y="50"/>
                  </a:lnTo>
                  <a:lnTo>
                    <a:pt x="93" y="53"/>
                  </a:lnTo>
                  <a:lnTo>
                    <a:pt x="81" y="54"/>
                  </a:lnTo>
                  <a:lnTo>
                    <a:pt x="69" y="54"/>
                  </a:lnTo>
                  <a:lnTo>
                    <a:pt x="57" y="55"/>
                  </a:lnTo>
                  <a:lnTo>
                    <a:pt x="44" y="56"/>
                  </a:lnTo>
                  <a:lnTo>
                    <a:pt x="30" y="57"/>
                  </a:lnTo>
                  <a:lnTo>
                    <a:pt x="16" y="57"/>
                  </a:lnTo>
                  <a:lnTo>
                    <a:pt x="0" y="57"/>
                  </a:lnTo>
                  <a:lnTo>
                    <a:pt x="0" y="64"/>
                  </a:lnTo>
                  <a:lnTo>
                    <a:pt x="16" y="64"/>
                  </a:lnTo>
                  <a:lnTo>
                    <a:pt x="30" y="64"/>
                  </a:lnTo>
                  <a:lnTo>
                    <a:pt x="44" y="63"/>
                  </a:lnTo>
                  <a:lnTo>
                    <a:pt x="57" y="62"/>
                  </a:lnTo>
                  <a:lnTo>
                    <a:pt x="69" y="60"/>
                  </a:lnTo>
                  <a:lnTo>
                    <a:pt x="82" y="60"/>
                  </a:lnTo>
                  <a:lnTo>
                    <a:pt x="93" y="59"/>
                  </a:lnTo>
                  <a:lnTo>
                    <a:pt x="104" y="57"/>
                  </a:lnTo>
                  <a:lnTo>
                    <a:pt x="114" y="56"/>
                  </a:lnTo>
                  <a:lnTo>
                    <a:pt x="124" y="55"/>
                  </a:lnTo>
                  <a:lnTo>
                    <a:pt x="134" y="54"/>
                  </a:lnTo>
                  <a:lnTo>
                    <a:pt x="143" y="51"/>
                  </a:lnTo>
                  <a:lnTo>
                    <a:pt x="151" y="50"/>
                  </a:lnTo>
                  <a:lnTo>
                    <a:pt x="160" y="48"/>
                  </a:lnTo>
                  <a:lnTo>
                    <a:pt x="168" y="46"/>
                  </a:lnTo>
                  <a:lnTo>
                    <a:pt x="175" y="44"/>
                  </a:lnTo>
                  <a:lnTo>
                    <a:pt x="182" y="43"/>
                  </a:lnTo>
                  <a:lnTo>
                    <a:pt x="189" y="40"/>
                  </a:lnTo>
                  <a:lnTo>
                    <a:pt x="195" y="38"/>
                  </a:lnTo>
                  <a:lnTo>
                    <a:pt x="201" y="36"/>
                  </a:lnTo>
                  <a:lnTo>
                    <a:pt x="207" y="34"/>
                  </a:lnTo>
                  <a:lnTo>
                    <a:pt x="213" y="31"/>
                  </a:lnTo>
                  <a:lnTo>
                    <a:pt x="218" y="28"/>
                  </a:lnTo>
                  <a:lnTo>
                    <a:pt x="224" y="26"/>
                  </a:lnTo>
                  <a:lnTo>
                    <a:pt x="228" y="23"/>
                  </a:lnTo>
                  <a:lnTo>
                    <a:pt x="234" y="21"/>
                  </a:lnTo>
                  <a:lnTo>
                    <a:pt x="238" y="18"/>
                  </a:lnTo>
                  <a:lnTo>
                    <a:pt x="243" y="16"/>
                  </a:lnTo>
                  <a:lnTo>
                    <a:pt x="247" y="13"/>
                  </a:lnTo>
                  <a:lnTo>
                    <a:pt x="252" y="11"/>
                  </a:lnTo>
                  <a:lnTo>
                    <a:pt x="256" y="8"/>
                  </a:lnTo>
                  <a:lnTo>
                    <a:pt x="261" y="6"/>
                  </a:lnTo>
                  <a:lnTo>
                    <a:pt x="257" y="0"/>
                  </a:lnTo>
                </a:path>
              </a:pathLst>
            </a:custGeom>
            <a:solidFill>
              <a:srgbClr val="47210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71" name="Freeform 273"/>
            <p:cNvSpPr>
              <a:spLocks/>
            </p:cNvSpPr>
            <p:nvPr/>
          </p:nvSpPr>
          <p:spPr bwMode="auto">
            <a:xfrm>
              <a:off x="4747" y="2686"/>
              <a:ext cx="17" cy="17"/>
            </a:xfrm>
            <a:custGeom>
              <a:avLst/>
              <a:gdLst>
                <a:gd name="T0" fmla="*/ 10 w 17"/>
                <a:gd name="T1" fmla="*/ 16 h 17"/>
                <a:gd name="T2" fmla="*/ 13 w 17"/>
                <a:gd name="T3" fmla="*/ 16 h 17"/>
                <a:gd name="T4" fmla="*/ 13 w 17"/>
                <a:gd name="T5" fmla="*/ 11 h 17"/>
                <a:gd name="T6" fmla="*/ 16 w 17"/>
                <a:gd name="T7" fmla="*/ 9 h 17"/>
                <a:gd name="T8" fmla="*/ 16 w 17"/>
                <a:gd name="T9" fmla="*/ 6 h 17"/>
                <a:gd name="T10" fmla="*/ 16 w 17"/>
                <a:gd name="T11" fmla="*/ 4 h 17"/>
                <a:gd name="T12" fmla="*/ 13 w 17"/>
                <a:gd name="T13" fmla="*/ 4 h 17"/>
                <a:gd name="T14" fmla="*/ 13 w 17"/>
                <a:gd name="T15" fmla="*/ 2 h 17"/>
                <a:gd name="T16" fmla="*/ 10 w 17"/>
                <a:gd name="T17" fmla="*/ 2 h 17"/>
                <a:gd name="T18" fmla="*/ 10 w 17"/>
                <a:gd name="T19" fmla="*/ 0 h 17"/>
                <a:gd name="T20" fmla="*/ 8 w 17"/>
                <a:gd name="T21" fmla="*/ 0 h 17"/>
                <a:gd name="T22" fmla="*/ 2 w 17"/>
                <a:gd name="T23" fmla="*/ 0 h 17"/>
                <a:gd name="T24" fmla="*/ 0 w 17"/>
                <a:gd name="T25" fmla="*/ 2 h 17"/>
                <a:gd name="T26" fmla="*/ 10 w 17"/>
                <a:gd name="T2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7">
                  <a:moveTo>
                    <a:pt x="10" y="16"/>
                  </a:moveTo>
                  <a:lnTo>
                    <a:pt x="13" y="16"/>
                  </a:lnTo>
                  <a:lnTo>
                    <a:pt x="13" y="11"/>
                  </a:lnTo>
                  <a:lnTo>
                    <a:pt x="16" y="9"/>
                  </a:lnTo>
                  <a:lnTo>
                    <a:pt x="16" y="6"/>
                  </a:lnTo>
                  <a:lnTo>
                    <a:pt x="16" y="4"/>
                  </a:lnTo>
                  <a:lnTo>
                    <a:pt x="13" y="4"/>
                  </a:lnTo>
                  <a:lnTo>
                    <a:pt x="13" y="2"/>
                  </a:lnTo>
                  <a:lnTo>
                    <a:pt x="10" y="2"/>
                  </a:lnTo>
                  <a:lnTo>
                    <a:pt x="10" y="0"/>
                  </a:lnTo>
                  <a:lnTo>
                    <a:pt x="8" y="0"/>
                  </a:lnTo>
                  <a:lnTo>
                    <a:pt x="2" y="0"/>
                  </a:lnTo>
                  <a:lnTo>
                    <a:pt x="0" y="2"/>
                  </a:lnTo>
                  <a:lnTo>
                    <a:pt x="10" y="16"/>
                  </a:lnTo>
                </a:path>
              </a:pathLst>
            </a:custGeom>
            <a:solidFill>
              <a:srgbClr val="47210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72" name="Freeform 274"/>
            <p:cNvSpPr>
              <a:spLocks/>
            </p:cNvSpPr>
            <p:nvPr/>
          </p:nvSpPr>
          <p:spPr bwMode="auto">
            <a:xfrm>
              <a:off x="4226" y="2689"/>
              <a:ext cx="17" cy="17"/>
            </a:xfrm>
            <a:custGeom>
              <a:avLst/>
              <a:gdLst>
                <a:gd name="T0" fmla="*/ 16 w 17"/>
                <a:gd name="T1" fmla="*/ 2 h 17"/>
                <a:gd name="T2" fmla="*/ 13 w 17"/>
                <a:gd name="T3" fmla="*/ 2 h 17"/>
                <a:gd name="T4" fmla="*/ 13 w 17"/>
                <a:gd name="T5" fmla="*/ 0 h 17"/>
                <a:gd name="T6" fmla="*/ 10 w 17"/>
                <a:gd name="T7" fmla="*/ 0 h 17"/>
                <a:gd name="T8" fmla="*/ 5 w 17"/>
                <a:gd name="T9" fmla="*/ 0 h 17"/>
                <a:gd name="T10" fmla="*/ 2 w 17"/>
                <a:gd name="T11" fmla="*/ 0 h 17"/>
                <a:gd name="T12" fmla="*/ 2 w 17"/>
                <a:gd name="T13" fmla="*/ 2 h 17"/>
                <a:gd name="T14" fmla="*/ 0 w 17"/>
                <a:gd name="T15" fmla="*/ 2 h 17"/>
                <a:gd name="T16" fmla="*/ 0 w 17"/>
                <a:gd name="T17" fmla="*/ 5 h 17"/>
                <a:gd name="T18" fmla="*/ 0 w 17"/>
                <a:gd name="T19" fmla="*/ 10 h 17"/>
                <a:gd name="T20" fmla="*/ 0 w 17"/>
                <a:gd name="T21" fmla="*/ 13 h 17"/>
                <a:gd name="T22" fmla="*/ 0 w 17"/>
                <a:gd name="T23" fmla="*/ 16 h 17"/>
                <a:gd name="T24" fmla="*/ 2 w 17"/>
                <a:gd name="T25" fmla="*/ 16 h 17"/>
                <a:gd name="T26" fmla="*/ 16 w 17"/>
                <a:gd name="T2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7">
                  <a:moveTo>
                    <a:pt x="16" y="2"/>
                  </a:moveTo>
                  <a:lnTo>
                    <a:pt x="13" y="2"/>
                  </a:lnTo>
                  <a:lnTo>
                    <a:pt x="13" y="0"/>
                  </a:lnTo>
                  <a:lnTo>
                    <a:pt x="10" y="0"/>
                  </a:lnTo>
                  <a:lnTo>
                    <a:pt x="5" y="0"/>
                  </a:lnTo>
                  <a:lnTo>
                    <a:pt x="2" y="0"/>
                  </a:lnTo>
                  <a:lnTo>
                    <a:pt x="2" y="2"/>
                  </a:lnTo>
                  <a:lnTo>
                    <a:pt x="0" y="2"/>
                  </a:lnTo>
                  <a:lnTo>
                    <a:pt x="0" y="5"/>
                  </a:lnTo>
                  <a:lnTo>
                    <a:pt x="0" y="10"/>
                  </a:lnTo>
                  <a:lnTo>
                    <a:pt x="0" y="13"/>
                  </a:lnTo>
                  <a:lnTo>
                    <a:pt x="0" y="16"/>
                  </a:lnTo>
                  <a:lnTo>
                    <a:pt x="2" y="16"/>
                  </a:lnTo>
                  <a:lnTo>
                    <a:pt x="16" y="2"/>
                  </a:lnTo>
                </a:path>
              </a:pathLst>
            </a:custGeom>
            <a:solidFill>
              <a:srgbClr val="3F19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73" name="Freeform 275"/>
            <p:cNvSpPr>
              <a:spLocks/>
            </p:cNvSpPr>
            <p:nvPr/>
          </p:nvSpPr>
          <p:spPr bwMode="auto">
            <a:xfrm>
              <a:off x="4227" y="2690"/>
              <a:ext cx="256" cy="64"/>
            </a:xfrm>
            <a:custGeom>
              <a:avLst/>
              <a:gdLst>
                <a:gd name="T0" fmla="*/ 241 w 256"/>
                <a:gd name="T1" fmla="*/ 56 h 64"/>
                <a:gd name="T2" fmla="*/ 212 w 256"/>
                <a:gd name="T3" fmla="*/ 55 h 64"/>
                <a:gd name="T4" fmla="*/ 185 w 256"/>
                <a:gd name="T5" fmla="*/ 54 h 64"/>
                <a:gd name="T6" fmla="*/ 160 w 256"/>
                <a:gd name="T7" fmla="*/ 52 h 64"/>
                <a:gd name="T8" fmla="*/ 138 w 256"/>
                <a:gd name="T9" fmla="*/ 48 h 64"/>
                <a:gd name="T10" fmla="*/ 117 w 256"/>
                <a:gd name="T11" fmla="*/ 45 h 64"/>
                <a:gd name="T12" fmla="*/ 99 w 256"/>
                <a:gd name="T13" fmla="*/ 42 h 64"/>
                <a:gd name="T14" fmla="*/ 82 w 256"/>
                <a:gd name="T15" fmla="*/ 37 h 64"/>
                <a:gd name="T16" fmla="*/ 66 w 256"/>
                <a:gd name="T17" fmla="*/ 33 h 64"/>
                <a:gd name="T18" fmla="*/ 54 w 256"/>
                <a:gd name="T19" fmla="*/ 27 h 64"/>
                <a:gd name="T20" fmla="*/ 42 w 256"/>
                <a:gd name="T21" fmla="*/ 23 h 64"/>
                <a:gd name="T22" fmla="*/ 32 w 256"/>
                <a:gd name="T23" fmla="*/ 18 h 64"/>
                <a:gd name="T24" fmla="*/ 24 w 256"/>
                <a:gd name="T25" fmla="*/ 14 h 64"/>
                <a:gd name="T26" fmla="*/ 16 w 256"/>
                <a:gd name="T27" fmla="*/ 9 h 64"/>
                <a:gd name="T28" fmla="*/ 10 w 256"/>
                <a:gd name="T29" fmla="*/ 5 h 64"/>
                <a:gd name="T30" fmla="*/ 6 w 256"/>
                <a:gd name="T31" fmla="*/ 1 h 64"/>
                <a:gd name="T32" fmla="*/ 0 w 256"/>
                <a:gd name="T33" fmla="*/ 5 h 64"/>
                <a:gd name="T34" fmla="*/ 4 w 256"/>
                <a:gd name="T35" fmla="*/ 8 h 64"/>
                <a:gd name="T36" fmla="*/ 9 w 256"/>
                <a:gd name="T37" fmla="*/ 13 h 64"/>
                <a:gd name="T38" fmla="*/ 16 w 256"/>
                <a:gd name="T39" fmla="*/ 17 h 64"/>
                <a:gd name="T40" fmla="*/ 24 w 256"/>
                <a:gd name="T41" fmla="*/ 22 h 64"/>
                <a:gd name="T42" fmla="*/ 34 w 256"/>
                <a:gd name="T43" fmla="*/ 26 h 64"/>
                <a:gd name="T44" fmla="*/ 45 w 256"/>
                <a:gd name="T45" fmla="*/ 32 h 64"/>
                <a:gd name="T46" fmla="*/ 57 w 256"/>
                <a:gd name="T47" fmla="*/ 36 h 64"/>
                <a:gd name="T48" fmla="*/ 72 w 256"/>
                <a:gd name="T49" fmla="*/ 42 h 64"/>
                <a:gd name="T50" fmla="*/ 89 w 256"/>
                <a:gd name="T51" fmla="*/ 46 h 64"/>
                <a:gd name="T52" fmla="*/ 107 w 256"/>
                <a:gd name="T53" fmla="*/ 50 h 64"/>
                <a:gd name="T54" fmla="*/ 126 w 256"/>
                <a:gd name="T55" fmla="*/ 54 h 64"/>
                <a:gd name="T56" fmla="*/ 148 w 256"/>
                <a:gd name="T57" fmla="*/ 57 h 64"/>
                <a:gd name="T58" fmla="*/ 171 w 256"/>
                <a:gd name="T59" fmla="*/ 60 h 64"/>
                <a:gd name="T60" fmla="*/ 197 w 256"/>
                <a:gd name="T61" fmla="*/ 62 h 64"/>
                <a:gd name="T62" fmla="*/ 225 w 256"/>
                <a:gd name="T63" fmla="*/ 63 h 64"/>
                <a:gd name="T64" fmla="*/ 255 w 256"/>
                <a:gd name="T65" fmla="*/ 6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6" h="64">
                  <a:moveTo>
                    <a:pt x="255" y="56"/>
                  </a:moveTo>
                  <a:lnTo>
                    <a:pt x="241" y="56"/>
                  </a:lnTo>
                  <a:lnTo>
                    <a:pt x="225" y="56"/>
                  </a:lnTo>
                  <a:lnTo>
                    <a:pt x="212" y="55"/>
                  </a:lnTo>
                  <a:lnTo>
                    <a:pt x="197" y="55"/>
                  </a:lnTo>
                  <a:lnTo>
                    <a:pt x="185" y="54"/>
                  </a:lnTo>
                  <a:lnTo>
                    <a:pt x="173" y="53"/>
                  </a:lnTo>
                  <a:lnTo>
                    <a:pt x="160" y="52"/>
                  </a:lnTo>
                  <a:lnTo>
                    <a:pt x="149" y="51"/>
                  </a:lnTo>
                  <a:lnTo>
                    <a:pt x="138" y="48"/>
                  </a:lnTo>
                  <a:lnTo>
                    <a:pt x="127" y="47"/>
                  </a:lnTo>
                  <a:lnTo>
                    <a:pt x="117" y="45"/>
                  </a:lnTo>
                  <a:lnTo>
                    <a:pt x="108" y="44"/>
                  </a:lnTo>
                  <a:lnTo>
                    <a:pt x="99" y="42"/>
                  </a:lnTo>
                  <a:lnTo>
                    <a:pt x="90" y="40"/>
                  </a:lnTo>
                  <a:lnTo>
                    <a:pt x="82" y="37"/>
                  </a:lnTo>
                  <a:lnTo>
                    <a:pt x="74" y="35"/>
                  </a:lnTo>
                  <a:lnTo>
                    <a:pt x="66" y="33"/>
                  </a:lnTo>
                  <a:lnTo>
                    <a:pt x="60" y="31"/>
                  </a:lnTo>
                  <a:lnTo>
                    <a:pt x="54" y="27"/>
                  </a:lnTo>
                  <a:lnTo>
                    <a:pt x="47" y="25"/>
                  </a:lnTo>
                  <a:lnTo>
                    <a:pt x="42" y="23"/>
                  </a:lnTo>
                  <a:lnTo>
                    <a:pt x="36" y="20"/>
                  </a:lnTo>
                  <a:lnTo>
                    <a:pt x="32" y="18"/>
                  </a:lnTo>
                  <a:lnTo>
                    <a:pt x="27" y="16"/>
                  </a:lnTo>
                  <a:lnTo>
                    <a:pt x="24" y="14"/>
                  </a:lnTo>
                  <a:lnTo>
                    <a:pt x="19" y="12"/>
                  </a:lnTo>
                  <a:lnTo>
                    <a:pt x="16" y="9"/>
                  </a:lnTo>
                  <a:lnTo>
                    <a:pt x="14" y="7"/>
                  </a:lnTo>
                  <a:lnTo>
                    <a:pt x="10" y="5"/>
                  </a:lnTo>
                  <a:lnTo>
                    <a:pt x="8" y="4"/>
                  </a:lnTo>
                  <a:lnTo>
                    <a:pt x="6" y="1"/>
                  </a:lnTo>
                  <a:lnTo>
                    <a:pt x="5" y="0"/>
                  </a:lnTo>
                  <a:lnTo>
                    <a:pt x="0" y="5"/>
                  </a:lnTo>
                  <a:lnTo>
                    <a:pt x="1" y="7"/>
                  </a:lnTo>
                  <a:lnTo>
                    <a:pt x="4" y="8"/>
                  </a:lnTo>
                  <a:lnTo>
                    <a:pt x="7" y="10"/>
                  </a:lnTo>
                  <a:lnTo>
                    <a:pt x="9" y="13"/>
                  </a:lnTo>
                  <a:lnTo>
                    <a:pt x="13" y="15"/>
                  </a:lnTo>
                  <a:lnTo>
                    <a:pt x="16" y="17"/>
                  </a:lnTo>
                  <a:lnTo>
                    <a:pt x="20" y="19"/>
                  </a:lnTo>
                  <a:lnTo>
                    <a:pt x="24" y="22"/>
                  </a:lnTo>
                  <a:lnTo>
                    <a:pt x="28" y="24"/>
                  </a:lnTo>
                  <a:lnTo>
                    <a:pt x="34" y="26"/>
                  </a:lnTo>
                  <a:lnTo>
                    <a:pt x="39" y="29"/>
                  </a:lnTo>
                  <a:lnTo>
                    <a:pt x="45" y="32"/>
                  </a:lnTo>
                  <a:lnTo>
                    <a:pt x="51" y="34"/>
                  </a:lnTo>
                  <a:lnTo>
                    <a:pt x="57" y="36"/>
                  </a:lnTo>
                  <a:lnTo>
                    <a:pt x="64" y="38"/>
                  </a:lnTo>
                  <a:lnTo>
                    <a:pt x="72" y="42"/>
                  </a:lnTo>
                  <a:lnTo>
                    <a:pt x="80" y="44"/>
                  </a:lnTo>
                  <a:lnTo>
                    <a:pt x="89" y="46"/>
                  </a:lnTo>
                  <a:lnTo>
                    <a:pt x="96" y="48"/>
                  </a:lnTo>
                  <a:lnTo>
                    <a:pt x="107" y="50"/>
                  </a:lnTo>
                  <a:lnTo>
                    <a:pt x="115" y="52"/>
                  </a:lnTo>
                  <a:lnTo>
                    <a:pt x="126" y="54"/>
                  </a:lnTo>
                  <a:lnTo>
                    <a:pt x="137" y="55"/>
                  </a:lnTo>
                  <a:lnTo>
                    <a:pt x="148" y="57"/>
                  </a:lnTo>
                  <a:lnTo>
                    <a:pt x="159" y="59"/>
                  </a:lnTo>
                  <a:lnTo>
                    <a:pt x="171" y="60"/>
                  </a:lnTo>
                  <a:lnTo>
                    <a:pt x="184" y="61"/>
                  </a:lnTo>
                  <a:lnTo>
                    <a:pt x="197" y="62"/>
                  </a:lnTo>
                  <a:lnTo>
                    <a:pt x="211" y="62"/>
                  </a:lnTo>
                  <a:lnTo>
                    <a:pt x="225" y="63"/>
                  </a:lnTo>
                  <a:lnTo>
                    <a:pt x="241" y="63"/>
                  </a:lnTo>
                  <a:lnTo>
                    <a:pt x="255" y="63"/>
                  </a:lnTo>
                  <a:lnTo>
                    <a:pt x="255" y="56"/>
                  </a:lnTo>
                </a:path>
              </a:pathLst>
            </a:custGeom>
            <a:solidFill>
              <a:srgbClr val="3F19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74" name="Freeform 276"/>
            <p:cNvSpPr>
              <a:spLocks/>
            </p:cNvSpPr>
            <p:nvPr/>
          </p:nvSpPr>
          <p:spPr bwMode="auto">
            <a:xfrm>
              <a:off x="4482" y="2688"/>
              <a:ext cx="270" cy="66"/>
            </a:xfrm>
            <a:custGeom>
              <a:avLst/>
              <a:gdLst>
                <a:gd name="T0" fmla="*/ 261 w 270"/>
                <a:gd name="T1" fmla="*/ 3 h 66"/>
                <a:gd name="T2" fmla="*/ 251 w 270"/>
                <a:gd name="T3" fmla="*/ 9 h 66"/>
                <a:gd name="T4" fmla="*/ 242 w 270"/>
                <a:gd name="T5" fmla="*/ 14 h 66"/>
                <a:gd name="T6" fmla="*/ 232 w 270"/>
                <a:gd name="T7" fmla="*/ 19 h 66"/>
                <a:gd name="T8" fmla="*/ 221 w 270"/>
                <a:gd name="T9" fmla="*/ 24 h 66"/>
                <a:gd name="T10" fmla="*/ 209 w 270"/>
                <a:gd name="T11" fmla="*/ 28 h 66"/>
                <a:gd name="T12" fmla="*/ 198 w 270"/>
                <a:gd name="T13" fmla="*/ 33 h 66"/>
                <a:gd name="T14" fmla="*/ 185 w 270"/>
                <a:gd name="T15" fmla="*/ 37 h 66"/>
                <a:gd name="T16" fmla="*/ 170 w 270"/>
                <a:gd name="T17" fmla="*/ 40 h 66"/>
                <a:gd name="T18" fmla="*/ 155 w 270"/>
                <a:gd name="T19" fmla="*/ 45 h 66"/>
                <a:gd name="T20" fmla="*/ 137 w 270"/>
                <a:gd name="T21" fmla="*/ 47 h 66"/>
                <a:gd name="T22" fmla="*/ 118 w 270"/>
                <a:gd name="T23" fmla="*/ 50 h 66"/>
                <a:gd name="T24" fmla="*/ 95 w 270"/>
                <a:gd name="T25" fmla="*/ 53 h 66"/>
                <a:gd name="T26" fmla="*/ 72 w 270"/>
                <a:gd name="T27" fmla="*/ 55 h 66"/>
                <a:gd name="T28" fmla="*/ 45 w 270"/>
                <a:gd name="T29" fmla="*/ 56 h 66"/>
                <a:gd name="T30" fmla="*/ 16 w 270"/>
                <a:gd name="T31" fmla="*/ 57 h 66"/>
                <a:gd name="T32" fmla="*/ 0 w 270"/>
                <a:gd name="T33" fmla="*/ 65 h 66"/>
                <a:gd name="T34" fmla="*/ 32 w 270"/>
                <a:gd name="T35" fmla="*/ 64 h 66"/>
                <a:gd name="T36" fmla="*/ 60 w 270"/>
                <a:gd name="T37" fmla="*/ 63 h 66"/>
                <a:gd name="T38" fmla="*/ 84 w 270"/>
                <a:gd name="T39" fmla="*/ 61 h 66"/>
                <a:gd name="T40" fmla="*/ 108 w 270"/>
                <a:gd name="T41" fmla="*/ 58 h 66"/>
                <a:gd name="T42" fmla="*/ 128 w 270"/>
                <a:gd name="T43" fmla="*/ 56 h 66"/>
                <a:gd name="T44" fmla="*/ 147 w 270"/>
                <a:gd name="T45" fmla="*/ 53 h 66"/>
                <a:gd name="T46" fmla="*/ 164 w 270"/>
                <a:gd name="T47" fmla="*/ 49 h 66"/>
                <a:gd name="T48" fmla="*/ 179 w 270"/>
                <a:gd name="T49" fmla="*/ 46 h 66"/>
                <a:gd name="T50" fmla="*/ 194 w 270"/>
                <a:gd name="T51" fmla="*/ 42 h 66"/>
                <a:gd name="T52" fmla="*/ 206 w 270"/>
                <a:gd name="T53" fmla="*/ 37 h 66"/>
                <a:gd name="T54" fmla="*/ 218 w 270"/>
                <a:gd name="T55" fmla="*/ 33 h 66"/>
                <a:gd name="T56" fmla="*/ 230 w 270"/>
                <a:gd name="T57" fmla="*/ 28 h 66"/>
                <a:gd name="T58" fmla="*/ 240 w 270"/>
                <a:gd name="T59" fmla="*/ 22 h 66"/>
                <a:gd name="T60" fmla="*/ 250 w 270"/>
                <a:gd name="T61" fmla="*/ 17 h 66"/>
                <a:gd name="T62" fmla="*/ 259 w 270"/>
                <a:gd name="T63" fmla="*/ 12 h 66"/>
                <a:gd name="T64" fmla="*/ 269 w 270"/>
                <a:gd name="T65" fmla="*/ 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0" h="66">
                  <a:moveTo>
                    <a:pt x="265" y="0"/>
                  </a:moveTo>
                  <a:lnTo>
                    <a:pt x="261" y="3"/>
                  </a:lnTo>
                  <a:lnTo>
                    <a:pt x="255" y="6"/>
                  </a:lnTo>
                  <a:lnTo>
                    <a:pt x="251" y="9"/>
                  </a:lnTo>
                  <a:lnTo>
                    <a:pt x="246" y="11"/>
                  </a:lnTo>
                  <a:lnTo>
                    <a:pt x="242" y="14"/>
                  </a:lnTo>
                  <a:lnTo>
                    <a:pt x="236" y="17"/>
                  </a:lnTo>
                  <a:lnTo>
                    <a:pt x="232" y="19"/>
                  </a:lnTo>
                  <a:lnTo>
                    <a:pt x="226" y="21"/>
                  </a:lnTo>
                  <a:lnTo>
                    <a:pt x="221" y="24"/>
                  </a:lnTo>
                  <a:lnTo>
                    <a:pt x="216" y="26"/>
                  </a:lnTo>
                  <a:lnTo>
                    <a:pt x="209" y="28"/>
                  </a:lnTo>
                  <a:lnTo>
                    <a:pt x="204" y="30"/>
                  </a:lnTo>
                  <a:lnTo>
                    <a:pt x="198" y="33"/>
                  </a:lnTo>
                  <a:lnTo>
                    <a:pt x="191" y="35"/>
                  </a:lnTo>
                  <a:lnTo>
                    <a:pt x="185" y="37"/>
                  </a:lnTo>
                  <a:lnTo>
                    <a:pt x="178" y="39"/>
                  </a:lnTo>
                  <a:lnTo>
                    <a:pt x="170" y="40"/>
                  </a:lnTo>
                  <a:lnTo>
                    <a:pt x="162" y="43"/>
                  </a:lnTo>
                  <a:lnTo>
                    <a:pt x="155" y="45"/>
                  </a:lnTo>
                  <a:lnTo>
                    <a:pt x="146" y="46"/>
                  </a:lnTo>
                  <a:lnTo>
                    <a:pt x="137" y="47"/>
                  </a:lnTo>
                  <a:lnTo>
                    <a:pt x="128" y="49"/>
                  </a:lnTo>
                  <a:lnTo>
                    <a:pt x="118" y="50"/>
                  </a:lnTo>
                  <a:lnTo>
                    <a:pt x="106" y="52"/>
                  </a:lnTo>
                  <a:lnTo>
                    <a:pt x="95" y="53"/>
                  </a:lnTo>
                  <a:lnTo>
                    <a:pt x="84" y="54"/>
                  </a:lnTo>
                  <a:lnTo>
                    <a:pt x="72" y="55"/>
                  </a:lnTo>
                  <a:lnTo>
                    <a:pt x="58" y="56"/>
                  </a:lnTo>
                  <a:lnTo>
                    <a:pt x="45" y="56"/>
                  </a:lnTo>
                  <a:lnTo>
                    <a:pt x="32" y="57"/>
                  </a:lnTo>
                  <a:lnTo>
                    <a:pt x="16" y="57"/>
                  </a:lnTo>
                  <a:lnTo>
                    <a:pt x="0" y="58"/>
                  </a:lnTo>
                  <a:lnTo>
                    <a:pt x="0" y="65"/>
                  </a:lnTo>
                  <a:lnTo>
                    <a:pt x="16" y="64"/>
                  </a:lnTo>
                  <a:lnTo>
                    <a:pt x="32" y="64"/>
                  </a:lnTo>
                  <a:lnTo>
                    <a:pt x="46" y="63"/>
                  </a:lnTo>
                  <a:lnTo>
                    <a:pt x="60" y="63"/>
                  </a:lnTo>
                  <a:lnTo>
                    <a:pt x="72" y="62"/>
                  </a:lnTo>
                  <a:lnTo>
                    <a:pt x="84" y="61"/>
                  </a:lnTo>
                  <a:lnTo>
                    <a:pt x="96" y="59"/>
                  </a:lnTo>
                  <a:lnTo>
                    <a:pt x="108" y="58"/>
                  </a:lnTo>
                  <a:lnTo>
                    <a:pt x="118" y="57"/>
                  </a:lnTo>
                  <a:lnTo>
                    <a:pt x="128" y="56"/>
                  </a:lnTo>
                  <a:lnTo>
                    <a:pt x="138" y="54"/>
                  </a:lnTo>
                  <a:lnTo>
                    <a:pt x="147" y="53"/>
                  </a:lnTo>
                  <a:lnTo>
                    <a:pt x="156" y="50"/>
                  </a:lnTo>
                  <a:lnTo>
                    <a:pt x="164" y="49"/>
                  </a:lnTo>
                  <a:lnTo>
                    <a:pt x="172" y="47"/>
                  </a:lnTo>
                  <a:lnTo>
                    <a:pt x="179" y="46"/>
                  </a:lnTo>
                  <a:lnTo>
                    <a:pt x="187" y="44"/>
                  </a:lnTo>
                  <a:lnTo>
                    <a:pt x="194" y="42"/>
                  </a:lnTo>
                  <a:lnTo>
                    <a:pt x="200" y="39"/>
                  </a:lnTo>
                  <a:lnTo>
                    <a:pt x="206" y="37"/>
                  </a:lnTo>
                  <a:lnTo>
                    <a:pt x="213" y="35"/>
                  </a:lnTo>
                  <a:lnTo>
                    <a:pt x="218" y="33"/>
                  </a:lnTo>
                  <a:lnTo>
                    <a:pt x="224" y="30"/>
                  </a:lnTo>
                  <a:lnTo>
                    <a:pt x="230" y="28"/>
                  </a:lnTo>
                  <a:lnTo>
                    <a:pt x="234" y="25"/>
                  </a:lnTo>
                  <a:lnTo>
                    <a:pt x="240" y="22"/>
                  </a:lnTo>
                  <a:lnTo>
                    <a:pt x="244" y="20"/>
                  </a:lnTo>
                  <a:lnTo>
                    <a:pt x="250" y="17"/>
                  </a:lnTo>
                  <a:lnTo>
                    <a:pt x="254" y="15"/>
                  </a:lnTo>
                  <a:lnTo>
                    <a:pt x="259" y="12"/>
                  </a:lnTo>
                  <a:lnTo>
                    <a:pt x="264" y="9"/>
                  </a:lnTo>
                  <a:lnTo>
                    <a:pt x="269" y="7"/>
                  </a:lnTo>
                  <a:lnTo>
                    <a:pt x="265" y="0"/>
                  </a:lnTo>
                </a:path>
              </a:pathLst>
            </a:custGeom>
            <a:solidFill>
              <a:srgbClr val="3F19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75" name="Freeform 277"/>
            <p:cNvSpPr>
              <a:spLocks/>
            </p:cNvSpPr>
            <p:nvPr/>
          </p:nvSpPr>
          <p:spPr bwMode="auto">
            <a:xfrm>
              <a:off x="4747" y="2688"/>
              <a:ext cx="17" cy="17"/>
            </a:xfrm>
            <a:custGeom>
              <a:avLst/>
              <a:gdLst>
                <a:gd name="T0" fmla="*/ 12 w 17"/>
                <a:gd name="T1" fmla="*/ 16 h 17"/>
                <a:gd name="T2" fmla="*/ 12 w 17"/>
                <a:gd name="T3" fmla="*/ 13 h 17"/>
                <a:gd name="T4" fmla="*/ 16 w 17"/>
                <a:gd name="T5" fmla="*/ 13 h 17"/>
                <a:gd name="T6" fmla="*/ 16 w 17"/>
                <a:gd name="T7" fmla="*/ 11 h 17"/>
                <a:gd name="T8" fmla="*/ 16 w 17"/>
                <a:gd name="T9" fmla="*/ 6 h 17"/>
                <a:gd name="T10" fmla="*/ 16 w 17"/>
                <a:gd name="T11" fmla="*/ 4 h 17"/>
                <a:gd name="T12" fmla="*/ 16 w 17"/>
                <a:gd name="T13" fmla="*/ 2 h 17"/>
                <a:gd name="T14" fmla="*/ 12 w 17"/>
                <a:gd name="T15" fmla="*/ 2 h 17"/>
                <a:gd name="T16" fmla="*/ 12 w 17"/>
                <a:gd name="T17" fmla="*/ 0 h 17"/>
                <a:gd name="T18" fmla="*/ 9 w 17"/>
                <a:gd name="T19" fmla="*/ 0 h 17"/>
                <a:gd name="T20" fmla="*/ 3 w 17"/>
                <a:gd name="T21" fmla="*/ 0 h 17"/>
                <a:gd name="T22" fmla="*/ 0 w 17"/>
                <a:gd name="T23" fmla="*/ 0 h 17"/>
                <a:gd name="T24" fmla="*/ 12 w 17"/>
                <a:gd name="T25"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12" y="16"/>
                  </a:moveTo>
                  <a:lnTo>
                    <a:pt x="12" y="13"/>
                  </a:lnTo>
                  <a:lnTo>
                    <a:pt x="16" y="13"/>
                  </a:lnTo>
                  <a:lnTo>
                    <a:pt x="16" y="11"/>
                  </a:lnTo>
                  <a:lnTo>
                    <a:pt x="16" y="6"/>
                  </a:lnTo>
                  <a:lnTo>
                    <a:pt x="16" y="4"/>
                  </a:lnTo>
                  <a:lnTo>
                    <a:pt x="16" y="2"/>
                  </a:lnTo>
                  <a:lnTo>
                    <a:pt x="12" y="2"/>
                  </a:lnTo>
                  <a:lnTo>
                    <a:pt x="12" y="0"/>
                  </a:lnTo>
                  <a:lnTo>
                    <a:pt x="9" y="0"/>
                  </a:lnTo>
                  <a:lnTo>
                    <a:pt x="3" y="0"/>
                  </a:lnTo>
                  <a:lnTo>
                    <a:pt x="0" y="0"/>
                  </a:lnTo>
                  <a:lnTo>
                    <a:pt x="12" y="16"/>
                  </a:lnTo>
                </a:path>
              </a:pathLst>
            </a:custGeom>
            <a:solidFill>
              <a:srgbClr val="3F19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76" name="Freeform 278"/>
            <p:cNvSpPr>
              <a:spLocks/>
            </p:cNvSpPr>
            <p:nvPr/>
          </p:nvSpPr>
          <p:spPr bwMode="auto">
            <a:xfrm>
              <a:off x="4744" y="2706"/>
              <a:ext cx="17" cy="17"/>
            </a:xfrm>
            <a:custGeom>
              <a:avLst/>
              <a:gdLst>
                <a:gd name="T0" fmla="*/ 8 w 17"/>
                <a:gd name="T1" fmla="*/ 16 h 17"/>
                <a:gd name="T2" fmla="*/ 10 w 17"/>
                <a:gd name="T3" fmla="*/ 16 h 17"/>
                <a:gd name="T4" fmla="*/ 10 w 17"/>
                <a:gd name="T5" fmla="*/ 13 h 17"/>
                <a:gd name="T6" fmla="*/ 16 w 17"/>
                <a:gd name="T7" fmla="*/ 13 h 17"/>
                <a:gd name="T8" fmla="*/ 16 w 17"/>
                <a:gd name="T9" fmla="*/ 9 h 17"/>
                <a:gd name="T10" fmla="*/ 16 w 17"/>
                <a:gd name="T11" fmla="*/ 6 h 17"/>
                <a:gd name="T12" fmla="*/ 16 w 17"/>
                <a:gd name="T13" fmla="*/ 4 h 17"/>
                <a:gd name="T14" fmla="*/ 10 w 17"/>
                <a:gd name="T15" fmla="*/ 4 h 17"/>
                <a:gd name="T16" fmla="*/ 10 w 17"/>
                <a:gd name="T17" fmla="*/ 2 h 17"/>
                <a:gd name="T18" fmla="*/ 8 w 17"/>
                <a:gd name="T19" fmla="*/ 2 h 17"/>
                <a:gd name="T20" fmla="*/ 5 w 17"/>
                <a:gd name="T21" fmla="*/ 2 h 17"/>
                <a:gd name="T22" fmla="*/ 5 w 17"/>
                <a:gd name="T23" fmla="*/ 0 h 17"/>
                <a:gd name="T24" fmla="*/ 2 w 17"/>
                <a:gd name="T25" fmla="*/ 2 h 17"/>
                <a:gd name="T26" fmla="*/ 0 w 17"/>
                <a:gd name="T27" fmla="*/ 2 h 17"/>
                <a:gd name="T28" fmla="*/ 8 w 17"/>
                <a:gd name="T29"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7">
                  <a:moveTo>
                    <a:pt x="8" y="16"/>
                  </a:moveTo>
                  <a:lnTo>
                    <a:pt x="10" y="16"/>
                  </a:lnTo>
                  <a:lnTo>
                    <a:pt x="10" y="13"/>
                  </a:lnTo>
                  <a:lnTo>
                    <a:pt x="16" y="13"/>
                  </a:lnTo>
                  <a:lnTo>
                    <a:pt x="16" y="9"/>
                  </a:lnTo>
                  <a:lnTo>
                    <a:pt x="16" y="6"/>
                  </a:lnTo>
                  <a:lnTo>
                    <a:pt x="16" y="4"/>
                  </a:lnTo>
                  <a:lnTo>
                    <a:pt x="10" y="4"/>
                  </a:lnTo>
                  <a:lnTo>
                    <a:pt x="10" y="2"/>
                  </a:lnTo>
                  <a:lnTo>
                    <a:pt x="8" y="2"/>
                  </a:lnTo>
                  <a:lnTo>
                    <a:pt x="5" y="2"/>
                  </a:lnTo>
                  <a:lnTo>
                    <a:pt x="5" y="0"/>
                  </a:lnTo>
                  <a:lnTo>
                    <a:pt x="2" y="2"/>
                  </a:lnTo>
                  <a:lnTo>
                    <a:pt x="0" y="2"/>
                  </a:lnTo>
                  <a:lnTo>
                    <a:pt x="8" y="16"/>
                  </a:lnTo>
                </a:path>
              </a:pathLst>
            </a:custGeom>
            <a:solidFill>
              <a:srgbClr val="603A2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77" name="Freeform 279"/>
            <p:cNvSpPr>
              <a:spLocks/>
            </p:cNvSpPr>
            <p:nvPr/>
          </p:nvSpPr>
          <p:spPr bwMode="auto">
            <a:xfrm>
              <a:off x="4486" y="2707"/>
              <a:ext cx="262" cy="64"/>
            </a:xfrm>
            <a:custGeom>
              <a:avLst/>
              <a:gdLst>
                <a:gd name="T0" fmla="*/ 15 w 262"/>
                <a:gd name="T1" fmla="*/ 63 h 64"/>
                <a:gd name="T2" fmla="*/ 44 w 262"/>
                <a:gd name="T3" fmla="*/ 62 h 64"/>
                <a:gd name="T4" fmla="*/ 70 w 262"/>
                <a:gd name="T5" fmla="*/ 61 h 64"/>
                <a:gd name="T6" fmla="*/ 95 w 262"/>
                <a:gd name="T7" fmla="*/ 58 h 64"/>
                <a:gd name="T8" fmla="*/ 117 w 262"/>
                <a:gd name="T9" fmla="*/ 55 h 64"/>
                <a:gd name="T10" fmla="*/ 137 w 262"/>
                <a:gd name="T11" fmla="*/ 53 h 64"/>
                <a:gd name="T12" fmla="*/ 155 w 262"/>
                <a:gd name="T13" fmla="*/ 48 h 64"/>
                <a:gd name="T14" fmla="*/ 172 w 262"/>
                <a:gd name="T15" fmla="*/ 45 h 64"/>
                <a:gd name="T16" fmla="*/ 186 w 262"/>
                <a:gd name="T17" fmla="*/ 40 h 64"/>
                <a:gd name="T18" fmla="*/ 200 w 262"/>
                <a:gd name="T19" fmla="*/ 37 h 64"/>
                <a:gd name="T20" fmla="*/ 212 w 262"/>
                <a:gd name="T21" fmla="*/ 31 h 64"/>
                <a:gd name="T22" fmla="*/ 223 w 262"/>
                <a:gd name="T23" fmla="*/ 27 h 64"/>
                <a:gd name="T24" fmla="*/ 233 w 262"/>
                <a:gd name="T25" fmla="*/ 23 h 64"/>
                <a:gd name="T26" fmla="*/ 242 w 262"/>
                <a:gd name="T27" fmla="*/ 18 h 64"/>
                <a:gd name="T28" fmla="*/ 250 w 262"/>
                <a:gd name="T29" fmla="*/ 12 h 64"/>
                <a:gd name="T30" fmla="*/ 258 w 262"/>
                <a:gd name="T31" fmla="*/ 8 h 64"/>
                <a:gd name="T32" fmla="*/ 258 w 262"/>
                <a:gd name="T33" fmla="*/ 0 h 64"/>
                <a:gd name="T34" fmla="*/ 251 w 262"/>
                <a:gd name="T35" fmla="*/ 5 h 64"/>
                <a:gd name="T36" fmla="*/ 243 w 262"/>
                <a:gd name="T37" fmla="*/ 9 h 64"/>
                <a:gd name="T38" fmla="*/ 234 w 262"/>
                <a:gd name="T39" fmla="*/ 15 h 64"/>
                <a:gd name="T40" fmla="*/ 226 w 262"/>
                <a:gd name="T41" fmla="*/ 19 h 64"/>
                <a:gd name="T42" fmla="*/ 215 w 262"/>
                <a:gd name="T43" fmla="*/ 24 h 64"/>
                <a:gd name="T44" fmla="*/ 204 w 262"/>
                <a:gd name="T45" fmla="*/ 28 h 64"/>
                <a:gd name="T46" fmla="*/ 191 w 262"/>
                <a:gd name="T47" fmla="*/ 33 h 64"/>
                <a:gd name="T48" fmla="*/ 177 w 262"/>
                <a:gd name="T49" fmla="*/ 37 h 64"/>
                <a:gd name="T50" fmla="*/ 162 w 262"/>
                <a:gd name="T51" fmla="*/ 40 h 64"/>
                <a:gd name="T52" fmla="*/ 145 w 262"/>
                <a:gd name="T53" fmla="*/ 44 h 64"/>
                <a:gd name="T54" fmla="*/ 126 w 262"/>
                <a:gd name="T55" fmla="*/ 47 h 64"/>
                <a:gd name="T56" fmla="*/ 105 w 262"/>
                <a:gd name="T57" fmla="*/ 51 h 64"/>
                <a:gd name="T58" fmla="*/ 82 w 262"/>
                <a:gd name="T59" fmla="*/ 53 h 64"/>
                <a:gd name="T60" fmla="*/ 58 w 262"/>
                <a:gd name="T61" fmla="*/ 55 h 64"/>
                <a:gd name="T62" fmla="*/ 30 w 262"/>
                <a:gd name="T63" fmla="*/ 56 h 64"/>
                <a:gd name="T64" fmla="*/ 0 w 262"/>
                <a:gd name="T65"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2" h="64">
                  <a:moveTo>
                    <a:pt x="0" y="63"/>
                  </a:moveTo>
                  <a:lnTo>
                    <a:pt x="15" y="63"/>
                  </a:lnTo>
                  <a:lnTo>
                    <a:pt x="30" y="63"/>
                  </a:lnTo>
                  <a:lnTo>
                    <a:pt x="44" y="62"/>
                  </a:lnTo>
                  <a:lnTo>
                    <a:pt x="58" y="62"/>
                  </a:lnTo>
                  <a:lnTo>
                    <a:pt x="70" y="61"/>
                  </a:lnTo>
                  <a:lnTo>
                    <a:pt x="82" y="59"/>
                  </a:lnTo>
                  <a:lnTo>
                    <a:pt x="95" y="58"/>
                  </a:lnTo>
                  <a:lnTo>
                    <a:pt x="106" y="57"/>
                  </a:lnTo>
                  <a:lnTo>
                    <a:pt x="117" y="55"/>
                  </a:lnTo>
                  <a:lnTo>
                    <a:pt x="127" y="54"/>
                  </a:lnTo>
                  <a:lnTo>
                    <a:pt x="137" y="53"/>
                  </a:lnTo>
                  <a:lnTo>
                    <a:pt x="146" y="51"/>
                  </a:lnTo>
                  <a:lnTo>
                    <a:pt x="155" y="48"/>
                  </a:lnTo>
                  <a:lnTo>
                    <a:pt x="164" y="47"/>
                  </a:lnTo>
                  <a:lnTo>
                    <a:pt x="172" y="45"/>
                  </a:lnTo>
                  <a:lnTo>
                    <a:pt x="180" y="43"/>
                  </a:lnTo>
                  <a:lnTo>
                    <a:pt x="186" y="40"/>
                  </a:lnTo>
                  <a:lnTo>
                    <a:pt x="193" y="38"/>
                  </a:lnTo>
                  <a:lnTo>
                    <a:pt x="200" y="37"/>
                  </a:lnTo>
                  <a:lnTo>
                    <a:pt x="206" y="34"/>
                  </a:lnTo>
                  <a:lnTo>
                    <a:pt x="212" y="31"/>
                  </a:lnTo>
                  <a:lnTo>
                    <a:pt x="218" y="29"/>
                  </a:lnTo>
                  <a:lnTo>
                    <a:pt x="223" y="27"/>
                  </a:lnTo>
                  <a:lnTo>
                    <a:pt x="229" y="25"/>
                  </a:lnTo>
                  <a:lnTo>
                    <a:pt x="233" y="23"/>
                  </a:lnTo>
                  <a:lnTo>
                    <a:pt x="238" y="20"/>
                  </a:lnTo>
                  <a:lnTo>
                    <a:pt x="242" y="18"/>
                  </a:lnTo>
                  <a:lnTo>
                    <a:pt x="247" y="16"/>
                  </a:lnTo>
                  <a:lnTo>
                    <a:pt x="250" y="12"/>
                  </a:lnTo>
                  <a:lnTo>
                    <a:pt x="255" y="10"/>
                  </a:lnTo>
                  <a:lnTo>
                    <a:pt x="258" y="8"/>
                  </a:lnTo>
                  <a:lnTo>
                    <a:pt x="261" y="6"/>
                  </a:lnTo>
                  <a:lnTo>
                    <a:pt x="258" y="0"/>
                  </a:lnTo>
                  <a:lnTo>
                    <a:pt x="255" y="2"/>
                  </a:lnTo>
                  <a:lnTo>
                    <a:pt x="251" y="5"/>
                  </a:lnTo>
                  <a:lnTo>
                    <a:pt x="247" y="7"/>
                  </a:lnTo>
                  <a:lnTo>
                    <a:pt x="243" y="9"/>
                  </a:lnTo>
                  <a:lnTo>
                    <a:pt x="239" y="11"/>
                  </a:lnTo>
                  <a:lnTo>
                    <a:pt x="234" y="15"/>
                  </a:lnTo>
                  <a:lnTo>
                    <a:pt x="230" y="17"/>
                  </a:lnTo>
                  <a:lnTo>
                    <a:pt x="226" y="19"/>
                  </a:lnTo>
                  <a:lnTo>
                    <a:pt x="221" y="21"/>
                  </a:lnTo>
                  <a:lnTo>
                    <a:pt x="215" y="24"/>
                  </a:lnTo>
                  <a:lnTo>
                    <a:pt x="210" y="26"/>
                  </a:lnTo>
                  <a:lnTo>
                    <a:pt x="204" y="28"/>
                  </a:lnTo>
                  <a:lnTo>
                    <a:pt x="198" y="30"/>
                  </a:lnTo>
                  <a:lnTo>
                    <a:pt x="191" y="33"/>
                  </a:lnTo>
                  <a:lnTo>
                    <a:pt x="184" y="35"/>
                  </a:lnTo>
                  <a:lnTo>
                    <a:pt x="177" y="37"/>
                  </a:lnTo>
                  <a:lnTo>
                    <a:pt x="170" y="38"/>
                  </a:lnTo>
                  <a:lnTo>
                    <a:pt x="162" y="40"/>
                  </a:lnTo>
                  <a:lnTo>
                    <a:pt x="154" y="43"/>
                  </a:lnTo>
                  <a:lnTo>
                    <a:pt x="145" y="44"/>
                  </a:lnTo>
                  <a:lnTo>
                    <a:pt x="136" y="46"/>
                  </a:lnTo>
                  <a:lnTo>
                    <a:pt x="126" y="47"/>
                  </a:lnTo>
                  <a:lnTo>
                    <a:pt x="116" y="48"/>
                  </a:lnTo>
                  <a:lnTo>
                    <a:pt x="105" y="51"/>
                  </a:lnTo>
                  <a:lnTo>
                    <a:pt x="94" y="52"/>
                  </a:lnTo>
                  <a:lnTo>
                    <a:pt x="82" y="53"/>
                  </a:lnTo>
                  <a:lnTo>
                    <a:pt x="70" y="54"/>
                  </a:lnTo>
                  <a:lnTo>
                    <a:pt x="58" y="55"/>
                  </a:lnTo>
                  <a:lnTo>
                    <a:pt x="44" y="55"/>
                  </a:lnTo>
                  <a:lnTo>
                    <a:pt x="30" y="56"/>
                  </a:lnTo>
                  <a:lnTo>
                    <a:pt x="15" y="56"/>
                  </a:lnTo>
                  <a:lnTo>
                    <a:pt x="0" y="56"/>
                  </a:lnTo>
                  <a:lnTo>
                    <a:pt x="0" y="63"/>
                  </a:lnTo>
                </a:path>
              </a:pathLst>
            </a:custGeom>
            <a:solidFill>
              <a:srgbClr val="603A2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78" name="Freeform 280"/>
            <p:cNvSpPr>
              <a:spLocks/>
            </p:cNvSpPr>
            <p:nvPr/>
          </p:nvSpPr>
          <p:spPr bwMode="auto">
            <a:xfrm>
              <a:off x="4227" y="2708"/>
              <a:ext cx="260" cy="63"/>
            </a:xfrm>
            <a:custGeom>
              <a:avLst/>
              <a:gdLst>
                <a:gd name="T0" fmla="*/ 3 w 260"/>
                <a:gd name="T1" fmla="*/ 7 h 63"/>
                <a:gd name="T2" fmla="*/ 7 w 260"/>
                <a:gd name="T3" fmla="*/ 11 h 63"/>
                <a:gd name="T4" fmla="*/ 14 w 260"/>
                <a:gd name="T5" fmla="*/ 16 h 63"/>
                <a:gd name="T6" fmla="*/ 22 w 260"/>
                <a:gd name="T7" fmla="*/ 20 h 63"/>
                <a:gd name="T8" fmla="*/ 32 w 260"/>
                <a:gd name="T9" fmla="*/ 25 h 63"/>
                <a:gd name="T10" fmla="*/ 43 w 260"/>
                <a:gd name="T11" fmla="*/ 29 h 63"/>
                <a:gd name="T12" fmla="*/ 55 w 260"/>
                <a:gd name="T13" fmla="*/ 34 h 63"/>
                <a:gd name="T14" fmla="*/ 70 w 260"/>
                <a:gd name="T15" fmla="*/ 39 h 63"/>
                <a:gd name="T16" fmla="*/ 85 w 260"/>
                <a:gd name="T17" fmla="*/ 44 h 63"/>
                <a:gd name="T18" fmla="*/ 102 w 260"/>
                <a:gd name="T19" fmla="*/ 48 h 63"/>
                <a:gd name="T20" fmla="*/ 121 w 260"/>
                <a:gd name="T21" fmla="*/ 52 h 63"/>
                <a:gd name="T22" fmla="*/ 142 w 260"/>
                <a:gd name="T23" fmla="*/ 55 h 63"/>
                <a:gd name="T24" fmla="*/ 165 w 260"/>
                <a:gd name="T25" fmla="*/ 58 h 63"/>
                <a:gd name="T26" fmla="*/ 189 w 260"/>
                <a:gd name="T27" fmla="*/ 61 h 63"/>
                <a:gd name="T28" fmla="*/ 216 w 260"/>
                <a:gd name="T29" fmla="*/ 62 h 63"/>
                <a:gd name="T30" fmla="*/ 244 w 260"/>
                <a:gd name="T31" fmla="*/ 62 h 63"/>
                <a:gd name="T32" fmla="*/ 259 w 260"/>
                <a:gd name="T33" fmla="*/ 55 h 63"/>
                <a:gd name="T34" fmla="*/ 230 w 260"/>
                <a:gd name="T35" fmla="*/ 55 h 63"/>
                <a:gd name="T36" fmla="*/ 203 w 260"/>
                <a:gd name="T37" fmla="*/ 54 h 63"/>
                <a:gd name="T38" fmla="*/ 178 w 260"/>
                <a:gd name="T39" fmla="*/ 53 h 63"/>
                <a:gd name="T40" fmla="*/ 155 w 260"/>
                <a:gd name="T41" fmla="*/ 51 h 63"/>
                <a:gd name="T42" fmla="*/ 133 w 260"/>
                <a:gd name="T43" fmla="*/ 47 h 63"/>
                <a:gd name="T44" fmla="*/ 113 w 260"/>
                <a:gd name="T45" fmla="*/ 44 h 63"/>
                <a:gd name="T46" fmla="*/ 95 w 260"/>
                <a:gd name="T47" fmla="*/ 39 h 63"/>
                <a:gd name="T48" fmla="*/ 79 w 260"/>
                <a:gd name="T49" fmla="*/ 35 h 63"/>
                <a:gd name="T50" fmla="*/ 64 w 260"/>
                <a:gd name="T51" fmla="*/ 30 h 63"/>
                <a:gd name="T52" fmla="*/ 51 w 260"/>
                <a:gd name="T53" fmla="*/ 26 h 63"/>
                <a:gd name="T54" fmla="*/ 39 w 260"/>
                <a:gd name="T55" fmla="*/ 20 h 63"/>
                <a:gd name="T56" fmla="*/ 29 w 260"/>
                <a:gd name="T57" fmla="*/ 16 h 63"/>
                <a:gd name="T58" fmla="*/ 22 w 260"/>
                <a:gd name="T59" fmla="*/ 11 h 63"/>
                <a:gd name="T60" fmla="*/ 14 w 260"/>
                <a:gd name="T61" fmla="*/ 8 h 63"/>
                <a:gd name="T62" fmla="*/ 9 w 260"/>
                <a:gd name="T63" fmla="*/ 4 h 63"/>
                <a:gd name="T64" fmla="*/ 5 w 260"/>
                <a:gd name="T6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0" h="63">
                  <a:moveTo>
                    <a:pt x="0" y="6"/>
                  </a:moveTo>
                  <a:lnTo>
                    <a:pt x="3" y="7"/>
                  </a:lnTo>
                  <a:lnTo>
                    <a:pt x="5" y="9"/>
                  </a:lnTo>
                  <a:lnTo>
                    <a:pt x="7" y="11"/>
                  </a:lnTo>
                  <a:lnTo>
                    <a:pt x="10" y="14"/>
                  </a:lnTo>
                  <a:lnTo>
                    <a:pt x="14" y="16"/>
                  </a:lnTo>
                  <a:lnTo>
                    <a:pt x="18" y="18"/>
                  </a:lnTo>
                  <a:lnTo>
                    <a:pt x="22" y="20"/>
                  </a:lnTo>
                  <a:lnTo>
                    <a:pt x="26" y="23"/>
                  </a:lnTo>
                  <a:lnTo>
                    <a:pt x="32" y="25"/>
                  </a:lnTo>
                  <a:lnTo>
                    <a:pt x="37" y="27"/>
                  </a:lnTo>
                  <a:lnTo>
                    <a:pt x="43" y="29"/>
                  </a:lnTo>
                  <a:lnTo>
                    <a:pt x="48" y="32"/>
                  </a:lnTo>
                  <a:lnTo>
                    <a:pt x="55" y="34"/>
                  </a:lnTo>
                  <a:lnTo>
                    <a:pt x="62" y="37"/>
                  </a:lnTo>
                  <a:lnTo>
                    <a:pt x="70" y="39"/>
                  </a:lnTo>
                  <a:lnTo>
                    <a:pt x="76" y="42"/>
                  </a:lnTo>
                  <a:lnTo>
                    <a:pt x="85" y="44"/>
                  </a:lnTo>
                  <a:lnTo>
                    <a:pt x="93" y="46"/>
                  </a:lnTo>
                  <a:lnTo>
                    <a:pt x="102" y="48"/>
                  </a:lnTo>
                  <a:lnTo>
                    <a:pt x="112" y="50"/>
                  </a:lnTo>
                  <a:lnTo>
                    <a:pt x="121" y="52"/>
                  </a:lnTo>
                  <a:lnTo>
                    <a:pt x="132" y="54"/>
                  </a:lnTo>
                  <a:lnTo>
                    <a:pt x="142" y="55"/>
                  </a:lnTo>
                  <a:lnTo>
                    <a:pt x="154" y="57"/>
                  </a:lnTo>
                  <a:lnTo>
                    <a:pt x="165" y="58"/>
                  </a:lnTo>
                  <a:lnTo>
                    <a:pt x="177" y="60"/>
                  </a:lnTo>
                  <a:lnTo>
                    <a:pt x="189" y="61"/>
                  </a:lnTo>
                  <a:lnTo>
                    <a:pt x="203" y="61"/>
                  </a:lnTo>
                  <a:lnTo>
                    <a:pt x="216" y="62"/>
                  </a:lnTo>
                  <a:lnTo>
                    <a:pt x="230" y="62"/>
                  </a:lnTo>
                  <a:lnTo>
                    <a:pt x="244" y="62"/>
                  </a:lnTo>
                  <a:lnTo>
                    <a:pt x="259" y="62"/>
                  </a:lnTo>
                  <a:lnTo>
                    <a:pt x="259" y="55"/>
                  </a:lnTo>
                  <a:lnTo>
                    <a:pt x="244" y="55"/>
                  </a:lnTo>
                  <a:lnTo>
                    <a:pt x="230" y="55"/>
                  </a:lnTo>
                  <a:lnTo>
                    <a:pt x="216" y="55"/>
                  </a:lnTo>
                  <a:lnTo>
                    <a:pt x="203" y="54"/>
                  </a:lnTo>
                  <a:lnTo>
                    <a:pt x="190" y="54"/>
                  </a:lnTo>
                  <a:lnTo>
                    <a:pt x="178" y="53"/>
                  </a:lnTo>
                  <a:lnTo>
                    <a:pt x="166" y="52"/>
                  </a:lnTo>
                  <a:lnTo>
                    <a:pt x="155" y="51"/>
                  </a:lnTo>
                  <a:lnTo>
                    <a:pt x="143" y="48"/>
                  </a:lnTo>
                  <a:lnTo>
                    <a:pt x="133" y="47"/>
                  </a:lnTo>
                  <a:lnTo>
                    <a:pt x="123" y="45"/>
                  </a:lnTo>
                  <a:lnTo>
                    <a:pt x="113" y="44"/>
                  </a:lnTo>
                  <a:lnTo>
                    <a:pt x="104" y="42"/>
                  </a:lnTo>
                  <a:lnTo>
                    <a:pt x="95" y="39"/>
                  </a:lnTo>
                  <a:lnTo>
                    <a:pt x="86" y="37"/>
                  </a:lnTo>
                  <a:lnTo>
                    <a:pt x="79" y="35"/>
                  </a:lnTo>
                  <a:lnTo>
                    <a:pt x="71" y="33"/>
                  </a:lnTo>
                  <a:lnTo>
                    <a:pt x="64" y="30"/>
                  </a:lnTo>
                  <a:lnTo>
                    <a:pt x="57" y="28"/>
                  </a:lnTo>
                  <a:lnTo>
                    <a:pt x="51" y="26"/>
                  </a:lnTo>
                  <a:lnTo>
                    <a:pt x="45" y="24"/>
                  </a:lnTo>
                  <a:lnTo>
                    <a:pt x="39" y="20"/>
                  </a:lnTo>
                  <a:lnTo>
                    <a:pt x="34" y="18"/>
                  </a:lnTo>
                  <a:lnTo>
                    <a:pt x="29" y="16"/>
                  </a:lnTo>
                  <a:lnTo>
                    <a:pt x="25" y="14"/>
                  </a:lnTo>
                  <a:lnTo>
                    <a:pt x="22" y="11"/>
                  </a:lnTo>
                  <a:lnTo>
                    <a:pt x="17" y="9"/>
                  </a:lnTo>
                  <a:lnTo>
                    <a:pt x="14" y="8"/>
                  </a:lnTo>
                  <a:lnTo>
                    <a:pt x="11" y="6"/>
                  </a:lnTo>
                  <a:lnTo>
                    <a:pt x="9" y="4"/>
                  </a:lnTo>
                  <a:lnTo>
                    <a:pt x="7" y="2"/>
                  </a:lnTo>
                  <a:lnTo>
                    <a:pt x="5" y="0"/>
                  </a:lnTo>
                  <a:lnTo>
                    <a:pt x="0" y="6"/>
                  </a:lnTo>
                </a:path>
              </a:pathLst>
            </a:custGeom>
            <a:solidFill>
              <a:srgbClr val="603A2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79" name="Freeform 281"/>
            <p:cNvSpPr>
              <a:spLocks/>
            </p:cNvSpPr>
            <p:nvPr/>
          </p:nvSpPr>
          <p:spPr bwMode="auto">
            <a:xfrm>
              <a:off x="4226" y="2708"/>
              <a:ext cx="17" cy="17"/>
            </a:xfrm>
            <a:custGeom>
              <a:avLst/>
              <a:gdLst>
                <a:gd name="T0" fmla="*/ 16 w 17"/>
                <a:gd name="T1" fmla="*/ 0 h 17"/>
                <a:gd name="T2" fmla="*/ 13 w 17"/>
                <a:gd name="T3" fmla="*/ 0 h 17"/>
                <a:gd name="T4" fmla="*/ 10 w 17"/>
                <a:gd name="T5" fmla="*/ 0 h 17"/>
                <a:gd name="T6" fmla="*/ 5 w 17"/>
                <a:gd name="T7" fmla="*/ 0 h 17"/>
                <a:gd name="T8" fmla="*/ 2 w 17"/>
                <a:gd name="T9" fmla="*/ 0 h 17"/>
                <a:gd name="T10" fmla="*/ 2 w 17"/>
                <a:gd name="T11" fmla="*/ 2 h 17"/>
                <a:gd name="T12" fmla="*/ 0 w 17"/>
                <a:gd name="T13" fmla="*/ 2 h 17"/>
                <a:gd name="T14" fmla="*/ 0 w 17"/>
                <a:gd name="T15" fmla="*/ 5 h 17"/>
                <a:gd name="T16" fmla="*/ 0 w 17"/>
                <a:gd name="T17" fmla="*/ 10 h 17"/>
                <a:gd name="T18" fmla="*/ 0 w 17"/>
                <a:gd name="T19" fmla="*/ 13 h 17"/>
                <a:gd name="T20" fmla="*/ 2 w 17"/>
                <a:gd name="T21" fmla="*/ 13 h 17"/>
                <a:gd name="T22" fmla="*/ 2 w 17"/>
                <a:gd name="T23" fmla="*/ 16 h 17"/>
                <a:gd name="T24" fmla="*/ 16 w 17"/>
                <a:gd name="T2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16" y="0"/>
                  </a:moveTo>
                  <a:lnTo>
                    <a:pt x="13" y="0"/>
                  </a:lnTo>
                  <a:lnTo>
                    <a:pt x="10" y="0"/>
                  </a:lnTo>
                  <a:lnTo>
                    <a:pt x="5" y="0"/>
                  </a:lnTo>
                  <a:lnTo>
                    <a:pt x="2" y="0"/>
                  </a:lnTo>
                  <a:lnTo>
                    <a:pt x="2" y="2"/>
                  </a:lnTo>
                  <a:lnTo>
                    <a:pt x="0" y="2"/>
                  </a:lnTo>
                  <a:lnTo>
                    <a:pt x="0" y="5"/>
                  </a:lnTo>
                  <a:lnTo>
                    <a:pt x="0" y="10"/>
                  </a:lnTo>
                  <a:lnTo>
                    <a:pt x="0" y="13"/>
                  </a:lnTo>
                  <a:lnTo>
                    <a:pt x="2" y="13"/>
                  </a:lnTo>
                  <a:lnTo>
                    <a:pt x="2" y="16"/>
                  </a:lnTo>
                  <a:lnTo>
                    <a:pt x="16" y="0"/>
                  </a:lnTo>
                </a:path>
              </a:pathLst>
            </a:custGeom>
            <a:solidFill>
              <a:srgbClr val="603A2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80" name="Freeform 282"/>
            <p:cNvSpPr>
              <a:spLocks/>
            </p:cNvSpPr>
            <p:nvPr/>
          </p:nvSpPr>
          <p:spPr bwMode="auto">
            <a:xfrm>
              <a:off x="4744" y="2705"/>
              <a:ext cx="17" cy="17"/>
            </a:xfrm>
            <a:custGeom>
              <a:avLst/>
              <a:gdLst>
                <a:gd name="T0" fmla="*/ 8 w 17"/>
                <a:gd name="T1" fmla="*/ 16 h 17"/>
                <a:gd name="T2" fmla="*/ 10 w 17"/>
                <a:gd name="T3" fmla="*/ 16 h 17"/>
                <a:gd name="T4" fmla="*/ 10 w 17"/>
                <a:gd name="T5" fmla="*/ 12 h 17"/>
                <a:gd name="T6" fmla="*/ 16 w 17"/>
                <a:gd name="T7" fmla="*/ 12 h 17"/>
                <a:gd name="T8" fmla="*/ 16 w 17"/>
                <a:gd name="T9" fmla="*/ 9 h 17"/>
                <a:gd name="T10" fmla="*/ 16 w 17"/>
                <a:gd name="T11" fmla="*/ 6 h 17"/>
                <a:gd name="T12" fmla="*/ 10 w 17"/>
                <a:gd name="T13" fmla="*/ 6 h 17"/>
                <a:gd name="T14" fmla="*/ 10 w 17"/>
                <a:gd name="T15" fmla="*/ 3 h 17"/>
                <a:gd name="T16" fmla="*/ 8 w 17"/>
                <a:gd name="T17" fmla="*/ 3 h 17"/>
                <a:gd name="T18" fmla="*/ 8 w 17"/>
                <a:gd name="T19" fmla="*/ 0 h 17"/>
                <a:gd name="T20" fmla="*/ 5 w 17"/>
                <a:gd name="T21" fmla="*/ 0 h 17"/>
                <a:gd name="T22" fmla="*/ 2 w 17"/>
                <a:gd name="T23" fmla="*/ 0 h 17"/>
                <a:gd name="T24" fmla="*/ 0 w 17"/>
                <a:gd name="T25" fmla="*/ 0 h 17"/>
                <a:gd name="T26" fmla="*/ 8 w 17"/>
                <a:gd name="T2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7">
                  <a:moveTo>
                    <a:pt x="8" y="16"/>
                  </a:moveTo>
                  <a:lnTo>
                    <a:pt x="10" y="16"/>
                  </a:lnTo>
                  <a:lnTo>
                    <a:pt x="10" y="12"/>
                  </a:lnTo>
                  <a:lnTo>
                    <a:pt x="16" y="12"/>
                  </a:lnTo>
                  <a:lnTo>
                    <a:pt x="16" y="9"/>
                  </a:lnTo>
                  <a:lnTo>
                    <a:pt x="16" y="6"/>
                  </a:lnTo>
                  <a:lnTo>
                    <a:pt x="10" y="6"/>
                  </a:lnTo>
                  <a:lnTo>
                    <a:pt x="10" y="3"/>
                  </a:lnTo>
                  <a:lnTo>
                    <a:pt x="8" y="3"/>
                  </a:lnTo>
                  <a:lnTo>
                    <a:pt x="8" y="0"/>
                  </a:lnTo>
                  <a:lnTo>
                    <a:pt x="5" y="0"/>
                  </a:lnTo>
                  <a:lnTo>
                    <a:pt x="2" y="0"/>
                  </a:lnTo>
                  <a:lnTo>
                    <a:pt x="0" y="0"/>
                  </a:lnTo>
                  <a:lnTo>
                    <a:pt x="8" y="16"/>
                  </a:lnTo>
                </a:path>
              </a:pathLst>
            </a:custGeom>
            <a:solidFill>
              <a:srgbClr val="59331A"/>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81" name="Freeform 283"/>
            <p:cNvSpPr>
              <a:spLocks/>
            </p:cNvSpPr>
            <p:nvPr/>
          </p:nvSpPr>
          <p:spPr bwMode="auto">
            <a:xfrm>
              <a:off x="4485" y="2705"/>
              <a:ext cx="263" cy="64"/>
            </a:xfrm>
            <a:custGeom>
              <a:avLst/>
              <a:gdLst>
                <a:gd name="T0" fmla="*/ 15 w 263"/>
                <a:gd name="T1" fmla="*/ 63 h 64"/>
                <a:gd name="T2" fmla="*/ 44 w 263"/>
                <a:gd name="T3" fmla="*/ 61 h 64"/>
                <a:gd name="T4" fmla="*/ 70 w 263"/>
                <a:gd name="T5" fmla="*/ 60 h 64"/>
                <a:gd name="T6" fmla="*/ 93 w 263"/>
                <a:gd name="T7" fmla="*/ 58 h 64"/>
                <a:gd name="T8" fmla="*/ 116 w 263"/>
                <a:gd name="T9" fmla="*/ 55 h 64"/>
                <a:gd name="T10" fmla="*/ 136 w 263"/>
                <a:gd name="T11" fmla="*/ 53 h 64"/>
                <a:gd name="T12" fmla="*/ 154 w 263"/>
                <a:gd name="T13" fmla="*/ 49 h 64"/>
                <a:gd name="T14" fmla="*/ 171 w 263"/>
                <a:gd name="T15" fmla="*/ 45 h 64"/>
                <a:gd name="T16" fmla="*/ 185 w 263"/>
                <a:gd name="T17" fmla="*/ 41 h 64"/>
                <a:gd name="T18" fmla="*/ 199 w 263"/>
                <a:gd name="T19" fmla="*/ 37 h 64"/>
                <a:gd name="T20" fmla="*/ 211 w 263"/>
                <a:gd name="T21" fmla="*/ 32 h 64"/>
                <a:gd name="T22" fmla="*/ 222 w 263"/>
                <a:gd name="T23" fmla="*/ 28 h 64"/>
                <a:gd name="T24" fmla="*/ 232 w 263"/>
                <a:gd name="T25" fmla="*/ 23 h 64"/>
                <a:gd name="T26" fmla="*/ 241 w 263"/>
                <a:gd name="T27" fmla="*/ 18 h 64"/>
                <a:gd name="T28" fmla="*/ 250 w 263"/>
                <a:gd name="T29" fmla="*/ 13 h 64"/>
                <a:gd name="T30" fmla="*/ 259 w 263"/>
                <a:gd name="T31" fmla="*/ 9 h 64"/>
                <a:gd name="T32" fmla="*/ 259 w 263"/>
                <a:gd name="T33" fmla="*/ 0 h 64"/>
                <a:gd name="T34" fmla="*/ 251 w 263"/>
                <a:gd name="T35" fmla="*/ 5 h 64"/>
                <a:gd name="T36" fmla="*/ 243 w 263"/>
                <a:gd name="T37" fmla="*/ 10 h 64"/>
                <a:gd name="T38" fmla="*/ 234 w 263"/>
                <a:gd name="T39" fmla="*/ 14 h 64"/>
                <a:gd name="T40" fmla="*/ 224 w 263"/>
                <a:gd name="T41" fmla="*/ 19 h 64"/>
                <a:gd name="T42" fmla="*/ 214 w 263"/>
                <a:gd name="T43" fmla="*/ 25 h 64"/>
                <a:gd name="T44" fmla="*/ 203 w 263"/>
                <a:gd name="T45" fmla="*/ 28 h 64"/>
                <a:gd name="T46" fmla="*/ 190 w 263"/>
                <a:gd name="T47" fmla="*/ 32 h 64"/>
                <a:gd name="T48" fmla="*/ 176 w 263"/>
                <a:gd name="T49" fmla="*/ 37 h 64"/>
                <a:gd name="T50" fmla="*/ 161 w 263"/>
                <a:gd name="T51" fmla="*/ 40 h 64"/>
                <a:gd name="T52" fmla="*/ 144 w 263"/>
                <a:gd name="T53" fmla="*/ 44 h 64"/>
                <a:gd name="T54" fmla="*/ 125 w 263"/>
                <a:gd name="T55" fmla="*/ 47 h 64"/>
                <a:gd name="T56" fmla="*/ 105 w 263"/>
                <a:gd name="T57" fmla="*/ 50 h 64"/>
                <a:gd name="T58" fmla="*/ 81 w 263"/>
                <a:gd name="T59" fmla="*/ 53 h 64"/>
                <a:gd name="T60" fmla="*/ 57 w 263"/>
                <a:gd name="T61" fmla="*/ 54 h 64"/>
                <a:gd name="T62" fmla="*/ 30 w 263"/>
                <a:gd name="T63" fmla="*/ 55 h 64"/>
                <a:gd name="T64" fmla="*/ 0 w 263"/>
                <a:gd name="T65"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3" h="64">
                  <a:moveTo>
                    <a:pt x="0" y="63"/>
                  </a:moveTo>
                  <a:lnTo>
                    <a:pt x="15" y="63"/>
                  </a:lnTo>
                  <a:lnTo>
                    <a:pt x="30" y="61"/>
                  </a:lnTo>
                  <a:lnTo>
                    <a:pt x="44" y="61"/>
                  </a:lnTo>
                  <a:lnTo>
                    <a:pt x="58" y="60"/>
                  </a:lnTo>
                  <a:lnTo>
                    <a:pt x="70" y="60"/>
                  </a:lnTo>
                  <a:lnTo>
                    <a:pt x="82" y="59"/>
                  </a:lnTo>
                  <a:lnTo>
                    <a:pt x="93" y="58"/>
                  </a:lnTo>
                  <a:lnTo>
                    <a:pt x="105" y="57"/>
                  </a:lnTo>
                  <a:lnTo>
                    <a:pt x="116" y="55"/>
                  </a:lnTo>
                  <a:lnTo>
                    <a:pt x="126" y="54"/>
                  </a:lnTo>
                  <a:lnTo>
                    <a:pt x="136" y="53"/>
                  </a:lnTo>
                  <a:lnTo>
                    <a:pt x="145" y="50"/>
                  </a:lnTo>
                  <a:lnTo>
                    <a:pt x="154" y="49"/>
                  </a:lnTo>
                  <a:lnTo>
                    <a:pt x="162" y="47"/>
                  </a:lnTo>
                  <a:lnTo>
                    <a:pt x="171" y="45"/>
                  </a:lnTo>
                  <a:lnTo>
                    <a:pt x="177" y="44"/>
                  </a:lnTo>
                  <a:lnTo>
                    <a:pt x="185" y="41"/>
                  </a:lnTo>
                  <a:lnTo>
                    <a:pt x="192" y="39"/>
                  </a:lnTo>
                  <a:lnTo>
                    <a:pt x="199" y="37"/>
                  </a:lnTo>
                  <a:lnTo>
                    <a:pt x="205" y="35"/>
                  </a:lnTo>
                  <a:lnTo>
                    <a:pt x="211" y="32"/>
                  </a:lnTo>
                  <a:lnTo>
                    <a:pt x="216" y="30"/>
                  </a:lnTo>
                  <a:lnTo>
                    <a:pt x="222" y="28"/>
                  </a:lnTo>
                  <a:lnTo>
                    <a:pt x="228" y="26"/>
                  </a:lnTo>
                  <a:lnTo>
                    <a:pt x="232" y="23"/>
                  </a:lnTo>
                  <a:lnTo>
                    <a:pt x="237" y="21"/>
                  </a:lnTo>
                  <a:lnTo>
                    <a:pt x="241" y="18"/>
                  </a:lnTo>
                  <a:lnTo>
                    <a:pt x="246" y="16"/>
                  </a:lnTo>
                  <a:lnTo>
                    <a:pt x="250" y="13"/>
                  </a:lnTo>
                  <a:lnTo>
                    <a:pt x="254" y="11"/>
                  </a:lnTo>
                  <a:lnTo>
                    <a:pt x="259" y="9"/>
                  </a:lnTo>
                  <a:lnTo>
                    <a:pt x="262" y="5"/>
                  </a:lnTo>
                  <a:lnTo>
                    <a:pt x="259" y="0"/>
                  </a:lnTo>
                  <a:lnTo>
                    <a:pt x="256" y="2"/>
                  </a:lnTo>
                  <a:lnTo>
                    <a:pt x="251" y="5"/>
                  </a:lnTo>
                  <a:lnTo>
                    <a:pt x="247" y="8"/>
                  </a:lnTo>
                  <a:lnTo>
                    <a:pt x="243" y="10"/>
                  </a:lnTo>
                  <a:lnTo>
                    <a:pt x="239" y="12"/>
                  </a:lnTo>
                  <a:lnTo>
                    <a:pt x="234" y="14"/>
                  </a:lnTo>
                  <a:lnTo>
                    <a:pt x="229" y="17"/>
                  </a:lnTo>
                  <a:lnTo>
                    <a:pt x="224" y="19"/>
                  </a:lnTo>
                  <a:lnTo>
                    <a:pt x="219" y="21"/>
                  </a:lnTo>
                  <a:lnTo>
                    <a:pt x="214" y="25"/>
                  </a:lnTo>
                  <a:lnTo>
                    <a:pt x="209" y="27"/>
                  </a:lnTo>
                  <a:lnTo>
                    <a:pt x="203" y="28"/>
                  </a:lnTo>
                  <a:lnTo>
                    <a:pt x="196" y="30"/>
                  </a:lnTo>
                  <a:lnTo>
                    <a:pt x="190" y="32"/>
                  </a:lnTo>
                  <a:lnTo>
                    <a:pt x="183" y="35"/>
                  </a:lnTo>
                  <a:lnTo>
                    <a:pt x="176" y="37"/>
                  </a:lnTo>
                  <a:lnTo>
                    <a:pt x="168" y="39"/>
                  </a:lnTo>
                  <a:lnTo>
                    <a:pt x="161" y="40"/>
                  </a:lnTo>
                  <a:lnTo>
                    <a:pt x="153" y="42"/>
                  </a:lnTo>
                  <a:lnTo>
                    <a:pt x="144" y="44"/>
                  </a:lnTo>
                  <a:lnTo>
                    <a:pt x="135" y="46"/>
                  </a:lnTo>
                  <a:lnTo>
                    <a:pt x="125" y="47"/>
                  </a:lnTo>
                  <a:lnTo>
                    <a:pt x="115" y="49"/>
                  </a:lnTo>
                  <a:lnTo>
                    <a:pt x="105" y="50"/>
                  </a:lnTo>
                  <a:lnTo>
                    <a:pt x="93" y="51"/>
                  </a:lnTo>
                  <a:lnTo>
                    <a:pt x="81" y="53"/>
                  </a:lnTo>
                  <a:lnTo>
                    <a:pt x="70" y="54"/>
                  </a:lnTo>
                  <a:lnTo>
                    <a:pt x="57" y="54"/>
                  </a:lnTo>
                  <a:lnTo>
                    <a:pt x="43" y="55"/>
                  </a:lnTo>
                  <a:lnTo>
                    <a:pt x="30" y="55"/>
                  </a:lnTo>
                  <a:lnTo>
                    <a:pt x="15" y="56"/>
                  </a:lnTo>
                  <a:lnTo>
                    <a:pt x="0" y="56"/>
                  </a:lnTo>
                  <a:lnTo>
                    <a:pt x="0" y="63"/>
                  </a:lnTo>
                </a:path>
              </a:pathLst>
            </a:custGeom>
            <a:solidFill>
              <a:srgbClr val="59331A"/>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82" name="Freeform 284"/>
            <p:cNvSpPr>
              <a:spLocks/>
            </p:cNvSpPr>
            <p:nvPr/>
          </p:nvSpPr>
          <p:spPr bwMode="auto">
            <a:xfrm>
              <a:off x="4227" y="2707"/>
              <a:ext cx="259" cy="62"/>
            </a:xfrm>
            <a:custGeom>
              <a:avLst/>
              <a:gdLst>
                <a:gd name="T0" fmla="*/ 3 w 259"/>
                <a:gd name="T1" fmla="*/ 7 h 62"/>
                <a:gd name="T2" fmla="*/ 8 w 259"/>
                <a:gd name="T3" fmla="*/ 10 h 62"/>
                <a:gd name="T4" fmla="*/ 15 w 259"/>
                <a:gd name="T5" fmla="*/ 15 h 62"/>
                <a:gd name="T6" fmla="*/ 23 w 259"/>
                <a:gd name="T7" fmla="*/ 19 h 62"/>
                <a:gd name="T8" fmla="*/ 33 w 259"/>
                <a:gd name="T9" fmla="*/ 24 h 62"/>
                <a:gd name="T10" fmla="*/ 43 w 259"/>
                <a:gd name="T11" fmla="*/ 28 h 62"/>
                <a:gd name="T12" fmla="*/ 55 w 259"/>
                <a:gd name="T13" fmla="*/ 34 h 62"/>
                <a:gd name="T14" fmla="*/ 70 w 259"/>
                <a:gd name="T15" fmla="*/ 38 h 62"/>
                <a:gd name="T16" fmla="*/ 85 w 259"/>
                <a:gd name="T17" fmla="*/ 43 h 62"/>
                <a:gd name="T18" fmla="*/ 102 w 259"/>
                <a:gd name="T19" fmla="*/ 47 h 62"/>
                <a:gd name="T20" fmla="*/ 121 w 259"/>
                <a:gd name="T21" fmla="*/ 51 h 62"/>
                <a:gd name="T22" fmla="*/ 142 w 259"/>
                <a:gd name="T23" fmla="*/ 54 h 62"/>
                <a:gd name="T24" fmla="*/ 165 w 259"/>
                <a:gd name="T25" fmla="*/ 57 h 62"/>
                <a:gd name="T26" fmla="*/ 189 w 259"/>
                <a:gd name="T27" fmla="*/ 58 h 62"/>
                <a:gd name="T28" fmla="*/ 215 w 259"/>
                <a:gd name="T29" fmla="*/ 61 h 62"/>
                <a:gd name="T30" fmla="*/ 243 w 259"/>
                <a:gd name="T31" fmla="*/ 61 h 62"/>
                <a:gd name="T32" fmla="*/ 258 w 259"/>
                <a:gd name="T33" fmla="*/ 54 h 62"/>
                <a:gd name="T34" fmla="*/ 230 w 259"/>
                <a:gd name="T35" fmla="*/ 54 h 62"/>
                <a:gd name="T36" fmla="*/ 203 w 259"/>
                <a:gd name="T37" fmla="*/ 53 h 62"/>
                <a:gd name="T38" fmla="*/ 177 w 259"/>
                <a:gd name="T39" fmla="*/ 52 h 62"/>
                <a:gd name="T40" fmla="*/ 154 w 259"/>
                <a:gd name="T41" fmla="*/ 48 h 62"/>
                <a:gd name="T42" fmla="*/ 132 w 259"/>
                <a:gd name="T43" fmla="*/ 46 h 62"/>
                <a:gd name="T44" fmla="*/ 113 w 259"/>
                <a:gd name="T45" fmla="*/ 43 h 62"/>
                <a:gd name="T46" fmla="*/ 95 w 259"/>
                <a:gd name="T47" fmla="*/ 38 h 62"/>
                <a:gd name="T48" fmla="*/ 79 w 259"/>
                <a:gd name="T49" fmla="*/ 34 h 62"/>
                <a:gd name="T50" fmla="*/ 64 w 259"/>
                <a:gd name="T51" fmla="*/ 29 h 62"/>
                <a:gd name="T52" fmla="*/ 52 w 259"/>
                <a:gd name="T53" fmla="*/ 25 h 62"/>
                <a:gd name="T54" fmla="*/ 41 w 259"/>
                <a:gd name="T55" fmla="*/ 20 h 62"/>
                <a:gd name="T56" fmla="*/ 30 w 259"/>
                <a:gd name="T57" fmla="*/ 16 h 62"/>
                <a:gd name="T58" fmla="*/ 22 w 259"/>
                <a:gd name="T59" fmla="*/ 11 h 62"/>
                <a:gd name="T60" fmla="*/ 15 w 259"/>
                <a:gd name="T61" fmla="*/ 7 h 62"/>
                <a:gd name="T62" fmla="*/ 9 w 259"/>
                <a:gd name="T63" fmla="*/ 3 h 62"/>
                <a:gd name="T64" fmla="*/ 5 w 259"/>
                <a:gd name="T6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9" h="62">
                  <a:moveTo>
                    <a:pt x="0" y="5"/>
                  </a:moveTo>
                  <a:lnTo>
                    <a:pt x="3" y="7"/>
                  </a:lnTo>
                  <a:lnTo>
                    <a:pt x="6" y="9"/>
                  </a:lnTo>
                  <a:lnTo>
                    <a:pt x="8" y="10"/>
                  </a:lnTo>
                  <a:lnTo>
                    <a:pt x="11" y="12"/>
                  </a:lnTo>
                  <a:lnTo>
                    <a:pt x="15" y="15"/>
                  </a:lnTo>
                  <a:lnTo>
                    <a:pt x="18" y="17"/>
                  </a:lnTo>
                  <a:lnTo>
                    <a:pt x="23" y="19"/>
                  </a:lnTo>
                  <a:lnTo>
                    <a:pt x="27" y="21"/>
                  </a:lnTo>
                  <a:lnTo>
                    <a:pt x="33" y="24"/>
                  </a:lnTo>
                  <a:lnTo>
                    <a:pt x="37" y="26"/>
                  </a:lnTo>
                  <a:lnTo>
                    <a:pt x="43" y="28"/>
                  </a:lnTo>
                  <a:lnTo>
                    <a:pt x="50" y="31"/>
                  </a:lnTo>
                  <a:lnTo>
                    <a:pt x="55" y="34"/>
                  </a:lnTo>
                  <a:lnTo>
                    <a:pt x="63" y="36"/>
                  </a:lnTo>
                  <a:lnTo>
                    <a:pt x="70" y="38"/>
                  </a:lnTo>
                  <a:lnTo>
                    <a:pt x="77" y="40"/>
                  </a:lnTo>
                  <a:lnTo>
                    <a:pt x="85" y="43"/>
                  </a:lnTo>
                  <a:lnTo>
                    <a:pt x="93" y="45"/>
                  </a:lnTo>
                  <a:lnTo>
                    <a:pt x="102" y="47"/>
                  </a:lnTo>
                  <a:lnTo>
                    <a:pt x="112" y="48"/>
                  </a:lnTo>
                  <a:lnTo>
                    <a:pt x="121" y="51"/>
                  </a:lnTo>
                  <a:lnTo>
                    <a:pt x="131" y="53"/>
                  </a:lnTo>
                  <a:lnTo>
                    <a:pt x="142" y="54"/>
                  </a:lnTo>
                  <a:lnTo>
                    <a:pt x="154" y="55"/>
                  </a:lnTo>
                  <a:lnTo>
                    <a:pt x="165" y="57"/>
                  </a:lnTo>
                  <a:lnTo>
                    <a:pt x="177" y="58"/>
                  </a:lnTo>
                  <a:lnTo>
                    <a:pt x="189" y="58"/>
                  </a:lnTo>
                  <a:lnTo>
                    <a:pt x="202" y="59"/>
                  </a:lnTo>
                  <a:lnTo>
                    <a:pt x="215" y="61"/>
                  </a:lnTo>
                  <a:lnTo>
                    <a:pt x="228" y="61"/>
                  </a:lnTo>
                  <a:lnTo>
                    <a:pt x="243" y="61"/>
                  </a:lnTo>
                  <a:lnTo>
                    <a:pt x="258" y="61"/>
                  </a:lnTo>
                  <a:lnTo>
                    <a:pt x="258" y="54"/>
                  </a:lnTo>
                  <a:lnTo>
                    <a:pt x="243" y="54"/>
                  </a:lnTo>
                  <a:lnTo>
                    <a:pt x="230" y="54"/>
                  </a:lnTo>
                  <a:lnTo>
                    <a:pt x="215" y="54"/>
                  </a:lnTo>
                  <a:lnTo>
                    <a:pt x="203" y="53"/>
                  </a:lnTo>
                  <a:lnTo>
                    <a:pt x="189" y="52"/>
                  </a:lnTo>
                  <a:lnTo>
                    <a:pt x="177" y="52"/>
                  </a:lnTo>
                  <a:lnTo>
                    <a:pt x="166" y="51"/>
                  </a:lnTo>
                  <a:lnTo>
                    <a:pt x="154" y="48"/>
                  </a:lnTo>
                  <a:lnTo>
                    <a:pt x="143" y="47"/>
                  </a:lnTo>
                  <a:lnTo>
                    <a:pt x="132" y="46"/>
                  </a:lnTo>
                  <a:lnTo>
                    <a:pt x="122" y="44"/>
                  </a:lnTo>
                  <a:lnTo>
                    <a:pt x="113" y="43"/>
                  </a:lnTo>
                  <a:lnTo>
                    <a:pt x="104" y="40"/>
                  </a:lnTo>
                  <a:lnTo>
                    <a:pt x="95" y="38"/>
                  </a:lnTo>
                  <a:lnTo>
                    <a:pt x="86" y="36"/>
                  </a:lnTo>
                  <a:lnTo>
                    <a:pt x="79" y="34"/>
                  </a:lnTo>
                  <a:lnTo>
                    <a:pt x="72" y="31"/>
                  </a:lnTo>
                  <a:lnTo>
                    <a:pt x="64" y="29"/>
                  </a:lnTo>
                  <a:lnTo>
                    <a:pt x="57" y="27"/>
                  </a:lnTo>
                  <a:lnTo>
                    <a:pt x="52" y="25"/>
                  </a:lnTo>
                  <a:lnTo>
                    <a:pt x="46" y="23"/>
                  </a:lnTo>
                  <a:lnTo>
                    <a:pt x="41" y="20"/>
                  </a:lnTo>
                  <a:lnTo>
                    <a:pt x="35" y="18"/>
                  </a:lnTo>
                  <a:lnTo>
                    <a:pt x="30" y="16"/>
                  </a:lnTo>
                  <a:lnTo>
                    <a:pt x="26" y="14"/>
                  </a:lnTo>
                  <a:lnTo>
                    <a:pt x="22" y="11"/>
                  </a:lnTo>
                  <a:lnTo>
                    <a:pt x="18" y="9"/>
                  </a:lnTo>
                  <a:lnTo>
                    <a:pt x="15" y="7"/>
                  </a:lnTo>
                  <a:lnTo>
                    <a:pt x="11" y="5"/>
                  </a:lnTo>
                  <a:lnTo>
                    <a:pt x="9" y="3"/>
                  </a:lnTo>
                  <a:lnTo>
                    <a:pt x="7" y="1"/>
                  </a:lnTo>
                  <a:lnTo>
                    <a:pt x="5" y="0"/>
                  </a:lnTo>
                  <a:lnTo>
                    <a:pt x="0" y="5"/>
                  </a:lnTo>
                </a:path>
              </a:pathLst>
            </a:custGeom>
            <a:solidFill>
              <a:srgbClr val="59331A"/>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83" name="Freeform 285"/>
            <p:cNvSpPr>
              <a:spLocks/>
            </p:cNvSpPr>
            <p:nvPr/>
          </p:nvSpPr>
          <p:spPr bwMode="auto">
            <a:xfrm>
              <a:off x="4226" y="2706"/>
              <a:ext cx="17" cy="17"/>
            </a:xfrm>
            <a:custGeom>
              <a:avLst/>
              <a:gdLst>
                <a:gd name="T0" fmla="*/ 16 w 17"/>
                <a:gd name="T1" fmla="*/ 2 h 17"/>
                <a:gd name="T2" fmla="*/ 16 w 17"/>
                <a:gd name="T3" fmla="*/ 0 h 17"/>
                <a:gd name="T4" fmla="*/ 13 w 17"/>
                <a:gd name="T5" fmla="*/ 0 h 17"/>
                <a:gd name="T6" fmla="*/ 10 w 17"/>
                <a:gd name="T7" fmla="*/ 0 h 17"/>
                <a:gd name="T8" fmla="*/ 5 w 17"/>
                <a:gd name="T9" fmla="*/ 0 h 17"/>
                <a:gd name="T10" fmla="*/ 5 w 17"/>
                <a:gd name="T11" fmla="*/ 2 h 17"/>
                <a:gd name="T12" fmla="*/ 2 w 17"/>
                <a:gd name="T13" fmla="*/ 2 h 17"/>
                <a:gd name="T14" fmla="*/ 2 w 17"/>
                <a:gd name="T15" fmla="*/ 5 h 17"/>
                <a:gd name="T16" fmla="*/ 0 w 17"/>
                <a:gd name="T17" fmla="*/ 5 h 17"/>
                <a:gd name="T18" fmla="*/ 0 w 17"/>
                <a:gd name="T19" fmla="*/ 8 h 17"/>
                <a:gd name="T20" fmla="*/ 0 w 17"/>
                <a:gd name="T21" fmla="*/ 10 h 17"/>
                <a:gd name="T22" fmla="*/ 2 w 17"/>
                <a:gd name="T23" fmla="*/ 10 h 17"/>
                <a:gd name="T24" fmla="*/ 2 w 17"/>
                <a:gd name="T25" fmla="*/ 16 h 17"/>
                <a:gd name="T26" fmla="*/ 16 w 17"/>
                <a:gd name="T2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7">
                  <a:moveTo>
                    <a:pt x="16" y="2"/>
                  </a:moveTo>
                  <a:lnTo>
                    <a:pt x="16" y="0"/>
                  </a:lnTo>
                  <a:lnTo>
                    <a:pt x="13" y="0"/>
                  </a:lnTo>
                  <a:lnTo>
                    <a:pt x="10" y="0"/>
                  </a:lnTo>
                  <a:lnTo>
                    <a:pt x="5" y="0"/>
                  </a:lnTo>
                  <a:lnTo>
                    <a:pt x="5" y="2"/>
                  </a:lnTo>
                  <a:lnTo>
                    <a:pt x="2" y="2"/>
                  </a:lnTo>
                  <a:lnTo>
                    <a:pt x="2" y="5"/>
                  </a:lnTo>
                  <a:lnTo>
                    <a:pt x="0" y="5"/>
                  </a:lnTo>
                  <a:lnTo>
                    <a:pt x="0" y="8"/>
                  </a:lnTo>
                  <a:lnTo>
                    <a:pt x="0" y="10"/>
                  </a:lnTo>
                  <a:lnTo>
                    <a:pt x="2" y="10"/>
                  </a:lnTo>
                  <a:lnTo>
                    <a:pt x="2" y="16"/>
                  </a:lnTo>
                  <a:lnTo>
                    <a:pt x="16" y="2"/>
                  </a:lnTo>
                </a:path>
              </a:pathLst>
            </a:custGeom>
            <a:solidFill>
              <a:srgbClr val="59331A"/>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84" name="Freeform 286"/>
            <p:cNvSpPr>
              <a:spLocks/>
            </p:cNvSpPr>
            <p:nvPr/>
          </p:nvSpPr>
          <p:spPr bwMode="auto">
            <a:xfrm>
              <a:off x="4744" y="2703"/>
              <a:ext cx="17" cy="17"/>
            </a:xfrm>
            <a:custGeom>
              <a:avLst/>
              <a:gdLst>
                <a:gd name="T0" fmla="*/ 12 w 17"/>
                <a:gd name="T1" fmla="*/ 16 h 17"/>
                <a:gd name="T2" fmla="*/ 16 w 17"/>
                <a:gd name="T3" fmla="*/ 13 h 17"/>
                <a:gd name="T4" fmla="*/ 16 w 17"/>
                <a:gd name="T5" fmla="*/ 10 h 17"/>
                <a:gd name="T6" fmla="*/ 16 w 17"/>
                <a:gd name="T7" fmla="*/ 8 h 17"/>
                <a:gd name="T8" fmla="*/ 16 w 17"/>
                <a:gd name="T9" fmla="*/ 5 h 17"/>
                <a:gd name="T10" fmla="*/ 16 w 17"/>
                <a:gd name="T11" fmla="*/ 2 h 17"/>
                <a:gd name="T12" fmla="*/ 12 w 17"/>
                <a:gd name="T13" fmla="*/ 2 h 17"/>
                <a:gd name="T14" fmla="*/ 12 w 17"/>
                <a:gd name="T15" fmla="*/ 0 h 17"/>
                <a:gd name="T16" fmla="*/ 8 w 17"/>
                <a:gd name="T17" fmla="*/ 0 h 17"/>
                <a:gd name="T18" fmla="*/ 4 w 17"/>
                <a:gd name="T19" fmla="*/ 0 h 17"/>
                <a:gd name="T20" fmla="*/ 0 w 17"/>
                <a:gd name="T21" fmla="*/ 0 h 17"/>
                <a:gd name="T22" fmla="*/ 0 w 17"/>
                <a:gd name="T23" fmla="*/ 2 h 17"/>
                <a:gd name="T24" fmla="*/ 12 w 17"/>
                <a:gd name="T25"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12" y="16"/>
                  </a:moveTo>
                  <a:lnTo>
                    <a:pt x="16" y="13"/>
                  </a:lnTo>
                  <a:lnTo>
                    <a:pt x="16" y="10"/>
                  </a:lnTo>
                  <a:lnTo>
                    <a:pt x="16" y="8"/>
                  </a:lnTo>
                  <a:lnTo>
                    <a:pt x="16" y="5"/>
                  </a:lnTo>
                  <a:lnTo>
                    <a:pt x="16" y="2"/>
                  </a:lnTo>
                  <a:lnTo>
                    <a:pt x="12" y="2"/>
                  </a:lnTo>
                  <a:lnTo>
                    <a:pt x="12" y="0"/>
                  </a:lnTo>
                  <a:lnTo>
                    <a:pt x="8" y="0"/>
                  </a:lnTo>
                  <a:lnTo>
                    <a:pt x="4" y="0"/>
                  </a:lnTo>
                  <a:lnTo>
                    <a:pt x="0" y="0"/>
                  </a:lnTo>
                  <a:lnTo>
                    <a:pt x="0" y="2"/>
                  </a:lnTo>
                  <a:lnTo>
                    <a:pt x="12" y="16"/>
                  </a:lnTo>
                </a:path>
              </a:pathLst>
            </a:custGeom>
            <a:solidFill>
              <a:srgbClr val="542E15"/>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85" name="Freeform 287"/>
            <p:cNvSpPr>
              <a:spLocks/>
            </p:cNvSpPr>
            <p:nvPr/>
          </p:nvSpPr>
          <p:spPr bwMode="auto">
            <a:xfrm>
              <a:off x="4483" y="2704"/>
              <a:ext cx="265" cy="62"/>
            </a:xfrm>
            <a:custGeom>
              <a:avLst/>
              <a:gdLst>
                <a:gd name="T0" fmla="*/ 16 w 265"/>
                <a:gd name="T1" fmla="*/ 61 h 62"/>
                <a:gd name="T2" fmla="*/ 44 w 265"/>
                <a:gd name="T3" fmla="*/ 60 h 62"/>
                <a:gd name="T4" fmla="*/ 71 w 265"/>
                <a:gd name="T5" fmla="*/ 58 h 62"/>
                <a:gd name="T6" fmla="*/ 94 w 265"/>
                <a:gd name="T7" fmla="*/ 57 h 62"/>
                <a:gd name="T8" fmla="*/ 116 w 265"/>
                <a:gd name="T9" fmla="*/ 54 h 62"/>
                <a:gd name="T10" fmla="*/ 136 w 265"/>
                <a:gd name="T11" fmla="*/ 51 h 62"/>
                <a:gd name="T12" fmla="*/ 154 w 265"/>
                <a:gd name="T13" fmla="*/ 48 h 62"/>
                <a:gd name="T14" fmla="*/ 169 w 265"/>
                <a:gd name="T15" fmla="*/ 45 h 62"/>
                <a:gd name="T16" fmla="*/ 185 w 265"/>
                <a:gd name="T17" fmla="*/ 40 h 62"/>
                <a:gd name="T18" fmla="*/ 198 w 265"/>
                <a:gd name="T19" fmla="*/ 37 h 62"/>
                <a:gd name="T20" fmla="*/ 211 w 265"/>
                <a:gd name="T21" fmla="*/ 32 h 62"/>
                <a:gd name="T22" fmla="*/ 222 w 265"/>
                <a:gd name="T23" fmla="*/ 28 h 62"/>
                <a:gd name="T24" fmla="*/ 232 w 265"/>
                <a:gd name="T25" fmla="*/ 22 h 62"/>
                <a:gd name="T26" fmla="*/ 242 w 265"/>
                <a:gd name="T27" fmla="*/ 18 h 62"/>
                <a:gd name="T28" fmla="*/ 251 w 265"/>
                <a:gd name="T29" fmla="*/ 13 h 62"/>
                <a:gd name="T30" fmla="*/ 260 w 265"/>
                <a:gd name="T31" fmla="*/ 8 h 62"/>
                <a:gd name="T32" fmla="*/ 261 w 265"/>
                <a:gd name="T33" fmla="*/ 0 h 62"/>
                <a:gd name="T34" fmla="*/ 252 w 265"/>
                <a:gd name="T35" fmla="*/ 4 h 62"/>
                <a:gd name="T36" fmla="*/ 243 w 265"/>
                <a:gd name="T37" fmla="*/ 9 h 62"/>
                <a:gd name="T38" fmla="*/ 234 w 265"/>
                <a:gd name="T39" fmla="*/ 14 h 62"/>
                <a:gd name="T40" fmla="*/ 224 w 265"/>
                <a:gd name="T41" fmla="*/ 19 h 62"/>
                <a:gd name="T42" fmla="*/ 214 w 265"/>
                <a:gd name="T43" fmla="*/ 23 h 62"/>
                <a:gd name="T44" fmla="*/ 202 w 265"/>
                <a:gd name="T45" fmla="*/ 28 h 62"/>
                <a:gd name="T46" fmla="*/ 189 w 265"/>
                <a:gd name="T47" fmla="*/ 32 h 62"/>
                <a:gd name="T48" fmla="*/ 176 w 265"/>
                <a:gd name="T49" fmla="*/ 36 h 62"/>
                <a:gd name="T50" fmla="*/ 160 w 265"/>
                <a:gd name="T51" fmla="*/ 40 h 62"/>
                <a:gd name="T52" fmla="*/ 144 w 265"/>
                <a:gd name="T53" fmla="*/ 43 h 62"/>
                <a:gd name="T54" fmla="*/ 125 w 265"/>
                <a:gd name="T55" fmla="*/ 46 h 62"/>
                <a:gd name="T56" fmla="*/ 104 w 265"/>
                <a:gd name="T57" fmla="*/ 49 h 62"/>
                <a:gd name="T58" fmla="*/ 82 w 265"/>
                <a:gd name="T59" fmla="*/ 51 h 62"/>
                <a:gd name="T60" fmla="*/ 57 w 265"/>
                <a:gd name="T61" fmla="*/ 52 h 62"/>
                <a:gd name="T62" fmla="*/ 31 w 265"/>
                <a:gd name="T63" fmla="*/ 54 h 62"/>
                <a:gd name="T64" fmla="*/ 0 w 265"/>
                <a:gd name="T65" fmla="*/ 5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5" h="62">
                  <a:moveTo>
                    <a:pt x="0" y="61"/>
                  </a:moveTo>
                  <a:lnTo>
                    <a:pt x="16" y="61"/>
                  </a:lnTo>
                  <a:lnTo>
                    <a:pt x="31" y="60"/>
                  </a:lnTo>
                  <a:lnTo>
                    <a:pt x="44" y="60"/>
                  </a:lnTo>
                  <a:lnTo>
                    <a:pt x="57" y="59"/>
                  </a:lnTo>
                  <a:lnTo>
                    <a:pt x="71" y="58"/>
                  </a:lnTo>
                  <a:lnTo>
                    <a:pt x="83" y="58"/>
                  </a:lnTo>
                  <a:lnTo>
                    <a:pt x="94" y="57"/>
                  </a:lnTo>
                  <a:lnTo>
                    <a:pt x="105" y="56"/>
                  </a:lnTo>
                  <a:lnTo>
                    <a:pt x="116" y="54"/>
                  </a:lnTo>
                  <a:lnTo>
                    <a:pt x="126" y="52"/>
                  </a:lnTo>
                  <a:lnTo>
                    <a:pt x="136" y="51"/>
                  </a:lnTo>
                  <a:lnTo>
                    <a:pt x="145" y="50"/>
                  </a:lnTo>
                  <a:lnTo>
                    <a:pt x="154" y="48"/>
                  </a:lnTo>
                  <a:lnTo>
                    <a:pt x="161" y="46"/>
                  </a:lnTo>
                  <a:lnTo>
                    <a:pt x="169" y="45"/>
                  </a:lnTo>
                  <a:lnTo>
                    <a:pt x="177" y="42"/>
                  </a:lnTo>
                  <a:lnTo>
                    <a:pt x="185" y="40"/>
                  </a:lnTo>
                  <a:lnTo>
                    <a:pt x="192" y="39"/>
                  </a:lnTo>
                  <a:lnTo>
                    <a:pt x="198" y="37"/>
                  </a:lnTo>
                  <a:lnTo>
                    <a:pt x="204" y="34"/>
                  </a:lnTo>
                  <a:lnTo>
                    <a:pt x="211" y="32"/>
                  </a:lnTo>
                  <a:lnTo>
                    <a:pt x="216" y="30"/>
                  </a:lnTo>
                  <a:lnTo>
                    <a:pt x="222" y="28"/>
                  </a:lnTo>
                  <a:lnTo>
                    <a:pt x="227" y="24"/>
                  </a:lnTo>
                  <a:lnTo>
                    <a:pt x="232" y="22"/>
                  </a:lnTo>
                  <a:lnTo>
                    <a:pt x="237" y="20"/>
                  </a:lnTo>
                  <a:lnTo>
                    <a:pt x="242" y="18"/>
                  </a:lnTo>
                  <a:lnTo>
                    <a:pt x="246" y="15"/>
                  </a:lnTo>
                  <a:lnTo>
                    <a:pt x="251" y="13"/>
                  </a:lnTo>
                  <a:lnTo>
                    <a:pt x="255" y="10"/>
                  </a:lnTo>
                  <a:lnTo>
                    <a:pt x="260" y="8"/>
                  </a:lnTo>
                  <a:lnTo>
                    <a:pt x="264" y="5"/>
                  </a:lnTo>
                  <a:lnTo>
                    <a:pt x="261" y="0"/>
                  </a:lnTo>
                  <a:lnTo>
                    <a:pt x="256" y="2"/>
                  </a:lnTo>
                  <a:lnTo>
                    <a:pt x="252" y="4"/>
                  </a:lnTo>
                  <a:lnTo>
                    <a:pt x="248" y="6"/>
                  </a:lnTo>
                  <a:lnTo>
                    <a:pt x="243" y="9"/>
                  </a:lnTo>
                  <a:lnTo>
                    <a:pt x="239" y="12"/>
                  </a:lnTo>
                  <a:lnTo>
                    <a:pt x="234" y="14"/>
                  </a:lnTo>
                  <a:lnTo>
                    <a:pt x="230" y="17"/>
                  </a:lnTo>
                  <a:lnTo>
                    <a:pt x="224" y="19"/>
                  </a:lnTo>
                  <a:lnTo>
                    <a:pt x="218" y="21"/>
                  </a:lnTo>
                  <a:lnTo>
                    <a:pt x="214" y="23"/>
                  </a:lnTo>
                  <a:lnTo>
                    <a:pt x="208" y="26"/>
                  </a:lnTo>
                  <a:lnTo>
                    <a:pt x="202" y="28"/>
                  </a:lnTo>
                  <a:lnTo>
                    <a:pt x="196" y="30"/>
                  </a:lnTo>
                  <a:lnTo>
                    <a:pt x="189" y="32"/>
                  </a:lnTo>
                  <a:lnTo>
                    <a:pt x="183" y="34"/>
                  </a:lnTo>
                  <a:lnTo>
                    <a:pt x="176" y="36"/>
                  </a:lnTo>
                  <a:lnTo>
                    <a:pt x="168" y="38"/>
                  </a:lnTo>
                  <a:lnTo>
                    <a:pt x="160" y="40"/>
                  </a:lnTo>
                  <a:lnTo>
                    <a:pt x="152" y="41"/>
                  </a:lnTo>
                  <a:lnTo>
                    <a:pt x="144" y="43"/>
                  </a:lnTo>
                  <a:lnTo>
                    <a:pt x="135" y="45"/>
                  </a:lnTo>
                  <a:lnTo>
                    <a:pt x="125" y="46"/>
                  </a:lnTo>
                  <a:lnTo>
                    <a:pt x="114" y="48"/>
                  </a:lnTo>
                  <a:lnTo>
                    <a:pt x="104" y="49"/>
                  </a:lnTo>
                  <a:lnTo>
                    <a:pt x="93" y="50"/>
                  </a:lnTo>
                  <a:lnTo>
                    <a:pt x="82" y="51"/>
                  </a:lnTo>
                  <a:lnTo>
                    <a:pt x="70" y="51"/>
                  </a:lnTo>
                  <a:lnTo>
                    <a:pt x="57" y="52"/>
                  </a:lnTo>
                  <a:lnTo>
                    <a:pt x="44" y="54"/>
                  </a:lnTo>
                  <a:lnTo>
                    <a:pt x="31" y="54"/>
                  </a:lnTo>
                  <a:lnTo>
                    <a:pt x="16" y="55"/>
                  </a:lnTo>
                  <a:lnTo>
                    <a:pt x="0" y="55"/>
                  </a:lnTo>
                  <a:lnTo>
                    <a:pt x="0" y="61"/>
                  </a:lnTo>
                </a:path>
              </a:pathLst>
            </a:custGeom>
            <a:solidFill>
              <a:srgbClr val="542E15"/>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86" name="Freeform 288"/>
            <p:cNvSpPr>
              <a:spLocks/>
            </p:cNvSpPr>
            <p:nvPr/>
          </p:nvSpPr>
          <p:spPr bwMode="auto">
            <a:xfrm>
              <a:off x="4228" y="2705"/>
              <a:ext cx="256" cy="61"/>
            </a:xfrm>
            <a:custGeom>
              <a:avLst/>
              <a:gdLst>
                <a:gd name="T0" fmla="*/ 3 w 256"/>
                <a:gd name="T1" fmla="*/ 7 h 61"/>
                <a:gd name="T2" fmla="*/ 8 w 256"/>
                <a:gd name="T3" fmla="*/ 11 h 61"/>
                <a:gd name="T4" fmla="*/ 15 w 256"/>
                <a:gd name="T5" fmla="*/ 14 h 61"/>
                <a:gd name="T6" fmla="*/ 23 w 256"/>
                <a:gd name="T7" fmla="*/ 19 h 61"/>
                <a:gd name="T8" fmla="*/ 32 w 256"/>
                <a:gd name="T9" fmla="*/ 25 h 61"/>
                <a:gd name="T10" fmla="*/ 43 w 256"/>
                <a:gd name="T11" fmla="*/ 29 h 61"/>
                <a:gd name="T12" fmla="*/ 55 w 256"/>
                <a:gd name="T13" fmla="*/ 33 h 61"/>
                <a:gd name="T14" fmla="*/ 69 w 256"/>
                <a:gd name="T15" fmla="*/ 38 h 61"/>
                <a:gd name="T16" fmla="*/ 84 w 256"/>
                <a:gd name="T17" fmla="*/ 42 h 61"/>
                <a:gd name="T18" fmla="*/ 101 w 256"/>
                <a:gd name="T19" fmla="*/ 47 h 61"/>
                <a:gd name="T20" fmla="*/ 120 w 256"/>
                <a:gd name="T21" fmla="*/ 50 h 61"/>
                <a:gd name="T22" fmla="*/ 141 w 256"/>
                <a:gd name="T23" fmla="*/ 54 h 61"/>
                <a:gd name="T24" fmla="*/ 164 w 256"/>
                <a:gd name="T25" fmla="*/ 56 h 61"/>
                <a:gd name="T26" fmla="*/ 187 w 256"/>
                <a:gd name="T27" fmla="*/ 58 h 61"/>
                <a:gd name="T28" fmla="*/ 213 w 256"/>
                <a:gd name="T29" fmla="*/ 59 h 61"/>
                <a:gd name="T30" fmla="*/ 241 w 256"/>
                <a:gd name="T31" fmla="*/ 60 h 61"/>
                <a:gd name="T32" fmla="*/ 255 w 256"/>
                <a:gd name="T33" fmla="*/ 54 h 61"/>
                <a:gd name="T34" fmla="*/ 227 w 256"/>
                <a:gd name="T35" fmla="*/ 54 h 61"/>
                <a:gd name="T36" fmla="*/ 201 w 256"/>
                <a:gd name="T37" fmla="*/ 53 h 61"/>
                <a:gd name="T38" fmla="*/ 176 w 256"/>
                <a:gd name="T39" fmla="*/ 50 h 61"/>
                <a:gd name="T40" fmla="*/ 153 w 256"/>
                <a:gd name="T41" fmla="*/ 48 h 61"/>
                <a:gd name="T42" fmla="*/ 131 w 256"/>
                <a:gd name="T43" fmla="*/ 45 h 61"/>
                <a:gd name="T44" fmla="*/ 112 w 256"/>
                <a:gd name="T45" fmla="*/ 41 h 61"/>
                <a:gd name="T46" fmla="*/ 94 w 256"/>
                <a:gd name="T47" fmla="*/ 38 h 61"/>
                <a:gd name="T48" fmla="*/ 79 w 256"/>
                <a:gd name="T49" fmla="*/ 33 h 61"/>
                <a:gd name="T50" fmla="*/ 64 w 256"/>
                <a:gd name="T51" fmla="*/ 29 h 61"/>
                <a:gd name="T52" fmla="*/ 51 w 256"/>
                <a:gd name="T53" fmla="*/ 25 h 61"/>
                <a:gd name="T54" fmla="*/ 40 w 256"/>
                <a:gd name="T55" fmla="*/ 20 h 61"/>
                <a:gd name="T56" fmla="*/ 31 w 256"/>
                <a:gd name="T57" fmla="*/ 16 h 61"/>
                <a:gd name="T58" fmla="*/ 22 w 256"/>
                <a:gd name="T59" fmla="*/ 11 h 61"/>
                <a:gd name="T60" fmla="*/ 15 w 256"/>
                <a:gd name="T61" fmla="*/ 8 h 61"/>
                <a:gd name="T62" fmla="*/ 9 w 256"/>
                <a:gd name="T63" fmla="*/ 3 h 61"/>
                <a:gd name="T64" fmla="*/ 5 w 256"/>
                <a:gd name="T6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6" h="61">
                  <a:moveTo>
                    <a:pt x="0" y="5"/>
                  </a:moveTo>
                  <a:lnTo>
                    <a:pt x="3" y="7"/>
                  </a:lnTo>
                  <a:lnTo>
                    <a:pt x="5" y="9"/>
                  </a:lnTo>
                  <a:lnTo>
                    <a:pt x="8" y="11"/>
                  </a:lnTo>
                  <a:lnTo>
                    <a:pt x="12" y="13"/>
                  </a:lnTo>
                  <a:lnTo>
                    <a:pt x="15" y="14"/>
                  </a:lnTo>
                  <a:lnTo>
                    <a:pt x="18" y="17"/>
                  </a:lnTo>
                  <a:lnTo>
                    <a:pt x="23" y="19"/>
                  </a:lnTo>
                  <a:lnTo>
                    <a:pt x="27" y="21"/>
                  </a:lnTo>
                  <a:lnTo>
                    <a:pt x="32" y="25"/>
                  </a:lnTo>
                  <a:lnTo>
                    <a:pt x="37" y="27"/>
                  </a:lnTo>
                  <a:lnTo>
                    <a:pt x="43" y="29"/>
                  </a:lnTo>
                  <a:lnTo>
                    <a:pt x="49" y="31"/>
                  </a:lnTo>
                  <a:lnTo>
                    <a:pt x="55" y="33"/>
                  </a:lnTo>
                  <a:lnTo>
                    <a:pt x="62" y="36"/>
                  </a:lnTo>
                  <a:lnTo>
                    <a:pt x="69" y="38"/>
                  </a:lnTo>
                  <a:lnTo>
                    <a:pt x="76" y="40"/>
                  </a:lnTo>
                  <a:lnTo>
                    <a:pt x="84" y="42"/>
                  </a:lnTo>
                  <a:lnTo>
                    <a:pt x="93" y="45"/>
                  </a:lnTo>
                  <a:lnTo>
                    <a:pt x="101" y="47"/>
                  </a:lnTo>
                  <a:lnTo>
                    <a:pt x="111" y="48"/>
                  </a:lnTo>
                  <a:lnTo>
                    <a:pt x="120" y="50"/>
                  </a:lnTo>
                  <a:lnTo>
                    <a:pt x="130" y="51"/>
                  </a:lnTo>
                  <a:lnTo>
                    <a:pt x="141" y="54"/>
                  </a:lnTo>
                  <a:lnTo>
                    <a:pt x="151" y="55"/>
                  </a:lnTo>
                  <a:lnTo>
                    <a:pt x="164" y="56"/>
                  </a:lnTo>
                  <a:lnTo>
                    <a:pt x="175" y="57"/>
                  </a:lnTo>
                  <a:lnTo>
                    <a:pt x="187" y="58"/>
                  </a:lnTo>
                  <a:lnTo>
                    <a:pt x="199" y="59"/>
                  </a:lnTo>
                  <a:lnTo>
                    <a:pt x="213" y="59"/>
                  </a:lnTo>
                  <a:lnTo>
                    <a:pt x="227" y="60"/>
                  </a:lnTo>
                  <a:lnTo>
                    <a:pt x="241" y="60"/>
                  </a:lnTo>
                  <a:lnTo>
                    <a:pt x="255" y="60"/>
                  </a:lnTo>
                  <a:lnTo>
                    <a:pt x="255" y="54"/>
                  </a:lnTo>
                  <a:lnTo>
                    <a:pt x="241" y="54"/>
                  </a:lnTo>
                  <a:lnTo>
                    <a:pt x="227" y="54"/>
                  </a:lnTo>
                  <a:lnTo>
                    <a:pt x="214" y="53"/>
                  </a:lnTo>
                  <a:lnTo>
                    <a:pt x="201" y="53"/>
                  </a:lnTo>
                  <a:lnTo>
                    <a:pt x="187" y="51"/>
                  </a:lnTo>
                  <a:lnTo>
                    <a:pt x="176" y="50"/>
                  </a:lnTo>
                  <a:lnTo>
                    <a:pt x="164" y="49"/>
                  </a:lnTo>
                  <a:lnTo>
                    <a:pt x="153" y="48"/>
                  </a:lnTo>
                  <a:lnTo>
                    <a:pt x="141" y="47"/>
                  </a:lnTo>
                  <a:lnTo>
                    <a:pt x="131" y="45"/>
                  </a:lnTo>
                  <a:lnTo>
                    <a:pt x="121" y="44"/>
                  </a:lnTo>
                  <a:lnTo>
                    <a:pt x="112" y="41"/>
                  </a:lnTo>
                  <a:lnTo>
                    <a:pt x="103" y="40"/>
                  </a:lnTo>
                  <a:lnTo>
                    <a:pt x="94" y="38"/>
                  </a:lnTo>
                  <a:lnTo>
                    <a:pt x="87" y="36"/>
                  </a:lnTo>
                  <a:lnTo>
                    <a:pt x="79" y="33"/>
                  </a:lnTo>
                  <a:lnTo>
                    <a:pt x="71" y="31"/>
                  </a:lnTo>
                  <a:lnTo>
                    <a:pt x="64" y="29"/>
                  </a:lnTo>
                  <a:lnTo>
                    <a:pt x="57" y="27"/>
                  </a:lnTo>
                  <a:lnTo>
                    <a:pt x="51" y="25"/>
                  </a:lnTo>
                  <a:lnTo>
                    <a:pt x="45" y="22"/>
                  </a:lnTo>
                  <a:lnTo>
                    <a:pt x="40" y="20"/>
                  </a:lnTo>
                  <a:lnTo>
                    <a:pt x="35" y="18"/>
                  </a:lnTo>
                  <a:lnTo>
                    <a:pt x="31" y="16"/>
                  </a:lnTo>
                  <a:lnTo>
                    <a:pt x="26" y="13"/>
                  </a:lnTo>
                  <a:lnTo>
                    <a:pt x="22" y="11"/>
                  </a:lnTo>
                  <a:lnTo>
                    <a:pt x="18" y="9"/>
                  </a:lnTo>
                  <a:lnTo>
                    <a:pt x="15" y="8"/>
                  </a:lnTo>
                  <a:lnTo>
                    <a:pt x="12" y="5"/>
                  </a:lnTo>
                  <a:lnTo>
                    <a:pt x="9" y="3"/>
                  </a:lnTo>
                  <a:lnTo>
                    <a:pt x="6" y="2"/>
                  </a:lnTo>
                  <a:lnTo>
                    <a:pt x="5" y="0"/>
                  </a:lnTo>
                  <a:lnTo>
                    <a:pt x="0" y="5"/>
                  </a:lnTo>
                </a:path>
              </a:pathLst>
            </a:custGeom>
            <a:solidFill>
              <a:srgbClr val="542E15"/>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87" name="Freeform 289"/>
            <p:cNvSpPr>
              <a:spLocks/>
            </p:cNvSpPr>
            <p:nvPr/>
          </p:nvSpPr>
          <p:spPr bwMode="auto">
            <a:xfrm>
              <a:off x="4227" y="2704"/>
              <a:ext cx="17" cy="17"/>
            </a:xfrm>
            <a:custGeom>
              <a:avLst/>
              <a:gdLst>
                <a:gd name="T0" fmla="*/ 16 w 17"/>
                <a:gd name="T1" fmla="*/ 2 h 17"/>
                <a:gd name="T2" fmla="*/ 13 w 17"/>
                <a:gd name="T3" fmla="*/ 2 h 17"/>
                <a:gd name="T4" fmla="*/ 10 w 17"/>
                <a:gd name="T5" fmla="*/ 2 h 17"/>
                <a:gd name="T6" fmla="*/ 10 w 17"/>
                <a:gd name="T7" fmla="*/ 0 h 17"/>
                <a:gd name="T8" fmla="*/ 8 w 17"/>
                <a:gd name="T9" fmla="*/ 0 h 17"/>
                <a:gd name="T10" fmla="*/ 8 w 17"/>
                <a:gd name="T11" fmla="*/ 2 h 17"/>
                <a:gd name="T12" fmla="*/ 2 w 17"/>
                <a:gd name="T13" fmla="*/ 2 h 17"/>
                <a:gd name="T14" fmla="*/ 0 w 17"/>
                <a:gd name="T15" fmla="*/ 5 h 17"/>
                <a:gd name="T16" fmla="*/ 0 w 17"/>
                <a:gd name="T17" fmla="*/ 8 h 17"/>
                <a:gd name="T18" fmla="*/ 0 w 17"/>
                <a:gd name="T19" fmla="*/ 10 h 17"/>
                <a:gd name="T20" fmla="*/ 0 w 17"/>
                <a:gd name="T21" fmla="*/ 13 h 17"/>
                <a:gd name="T22" fmla="*/ 2 w 17"/>
                <a:gd name="T23" fmla="*/ 16 h 17"/>
                <a:gd name="T24" fmla="*/ 16 w 17"/>
                <a:gd name="T2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16" y="2"/>
                  </a:moveTo>
                  <a:lnTo>
                    <a:pt x="13" y="2"/>
                  </a:lnTo>
                  <a:lnTo>
                    <a:pt x="10" y="2"/>
                  </a:lnTo>
                  <a:lnTo>
                    <a:pt x="10" y="0"/>
                  </a:lnTo>
                  <a:lnTo>
                    <a:pt x="8" y="0"/>
                  </a:lnTo>
                  <a:lnTo>
                    <a:pt x="8" y="2"/>
                  </a:lnTo>
                  <a:lnTo>
                    <a:pt x="2" y="2"/>
                  </a:lnTo>
                  <a:lnTo>
                    <a:pt x="0" y="5"/>
                  </a:lnTo>
                  <a:lnTo>
                    <a:pt x="0" y="8"/>
                  </a:lnTo>
                  <a:lnTo>
                    <a:pt x="0" y="10"/>
                  </a:lnTo>
                  <a:lnTo>
                    <a:pt x="0" y="13"/>
                  </a:lnTo>
                  <a:lnTo>
                    <a:pt x="2" y="16"/>
                  </a:lnTo>
                  <a:lnTo>
                    <a:pt x="16" y="2"/>
                  </a:lnTo>
                </a:path>
              </a:pathLst>
            </a:custGeom>
            <a:solidFill>
              <a:srgbClr val="542E15"/>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88" name="Freeform 290"/>
            <p:cNvSpPr>
              <a:spLocks/>
            </p:cNvSpPr>
            <p:nvPr/>
          </p:nvSpPr>
          <p:spPr bwMode="auto">
            <a:xfrm>
              <a:off x="4744" y="2700"/>
              <a:ext cx="17" cy="17"/>
            </a:xfrm>
            <a:custGeom>
              <a:avLst/>
              <a:gdLst>
                <a:gd name="T0" fmla="*/ 12 w 17"/>
                <a:gd name="T1" fmla="*/ 16 h 17"/>
                <a:gd name="T2" fmla="*/ 12 w 17"/>
                <a:gd name="T3" fmla="*/ 13 h 17"/>
                <a:gd name="T4" fmla="*/ 16 w 17"/>
                <a:gd name="T5" fmla="*/ 13 h 17"/>
                <a:gd name="T6" fmla="*/ 16 w 17"/>
                <a:gd name="T7" fmla="*/ 11 h 17"/>
                <a:gd name="T8" fmla="*/ 16 w 17"/>
                <a:gd name="T9" fmla="*/ 9 h 17"/>
                <a:gd name="T10" fmla="*/ 16 w 17"/>
                <a:gd name="T11" fmla="*/ 6 h 17"/>
                <a:gd name="T12" fmla="*/ 12 w 17"/>
                <a:gd name="T13" fmla="*/ 6 h 17"/>
                <a:gd name="T14" fmla="*/ 12 w 17"/>
                <a:gd name="T15" fmla="*/ 4 h 17"/>
                <a:gd name="T16" fmla="*/ 8 w 17"/>
                <a:gd name="T17" fmla="*/ 4 h 17"/>
                <a:gd name="T18" fmla="*/ 8 w 17"/>
                <a:gd name="T19" fmla="*/ 0 h 17"/>
                <a:gd name="T20" fmla="*/ 4 w 17"/>
                <a:gd name="T21" fmla="*/ 0 h 17"/>
                <a:gd name="T22" fmla="*/ 0 w 17"/>
                <a:gd name="T23" fmla="*/ 4 h 17"/>
                <a:gd name="T24" fmla="*/ 12 w 17"/>
                <a:gd name="T25"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12" y="16"/>
                  </a:moveTo>
                  <a:lnTo>
                    <a:pt x="12" y="13"/>
                  </a:lnTo>
                  <a:lnTo>
                    <a:pt x="16" y="13"/>
                  </a:lnTo>
                  <a:lnTo>
                    <a:pt x="16" y="11"/>
                  </a:lnTo>
                  <a:lnTo>
                    <a:pt x="16" y="9"/>
                  </a:lnTo>
                  <a:lnTo>
                    <a:pt x="16" y="6"/>
                  </a:lnTo>
                  <a:lnTo>
                    <a:pt x="12" y="6"/>
                  </a:lnTo>
                  <a:lnTo>
                    <a:pt x="12" y="4"/>
                  </a:lnTo>
                  <a:lnTo>
                    <a:pt x="8" y="4"/>
                  </a:lnTo>
                  <a:lnTo>
                    <a:pt x="8" y="0"/>
                  </a:lnTo>
                  <a:lnTo>
                    <a:pt x="4" y="0"/>
                  </a:lnTo>
                  <a:lnTo>
                    <a:pt x="0" y="4"/>
                  </a:lnTo>
                  <a:lnTo>
                    <a:pt x="12" y="16"/>
                  </a:lnTo>
                </a:path>
              </a:pathLst>
            </a:custGeom>
            <a:solidFill>
              <a:srgbClr val="4C260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89" name="Freeform 291"/>
            <p:cNvSpPr>
              <a:spLocks/>
            </p:cNvSpPr>
            <p:nvPr/>
          </p:nvSpPr>
          <p:spPr bwMode="auto">
            <a:xfrm>
              <a:off x="4482" y="2702"/>
              <a:ext cx="266" cy="61"/>
            </a:xfrm>
            <a:custGeom>
              <a:avLst/>
              <a:gdLst>
                <a:gd name="T0" fmla="*/ 16 w 266"/>
                <a:gd name="T1" fmla="*/ 60 h 61"/>
                <a:gd name="T2" fmla="*/ 44 w 266"/>
                <a:gd name="T3" fmla="*/ 59 h 61"/>
                <a:gd name="T4" fmla="*/ 70 w 266"/>
                <a:gd name="T5" fmla="*/ 58 h 61"/>
                <a:gd name="T6" fmla="*/ 93 w 266"/>
                <a:gd name="T7" fmla="*/ 56 h 61"/>
                <a:gd name="T8" fmla="*/ 114 w 266"/>
                <a:gd name="T9" fmla="*/ 53 h 61"/>
                <a:gd name="T10" fmla="*/ 134 w 266"/>
                <a:gd name="T11" fmla="*/ 51 h 61"/>
                <a:gd name="T12" fmla="*/ 152 w 266"/>
                <a:gd name="T13" fmla="*/ 48 h 61"/>
                <a:gd name="T14" fmla="*/ 168 w 266"/>
                <a:gd name="T15" fmla="*/ 44 h 61"/>
                <a:gd name="T16" fmla="*/ 183 w 266"/>
                <a:gd name="T17" fmla="*/ 41 h 61"/>
                <a:gd name="T18" fmla="*/ 196 w 266"/>
                <a:gd name="T19" fmla="*/ 36 h 61"/>
                <a:gd name="T20" fmla="*/ 208 w 266"/>
                <a:gd name="T21" fmla="*/ 32 h 61"/>
                <a:gd name="T22" fmla="*/ 221 w 266"/>
                <a:gd name="T23" fmla="*/ 28 h 61"/>
                <a:gd name="T24" fmla="*/ 231 w 266"/>
                <a:gd name="T25" fmla="*/ 23 h 61"/>
                <a:gd name="T26" fmla="*/ 241 w 266"/>
                <a:gd name="T27" fmla="*/ 19 h 61"/>
                <a:gd name="T28" fmla="*/ 251 w 266"/>
                <a:gd name="T29" fmla="*/ 13 h 61"/>
                <a:gd name="T30" fmla="*/ 260 w 266"/>
                <a:gd name="T31" fmla="*/ 7 h 61"/>
                <a:gd name="T32" fmla="*/ 262 w 266"/>
                <a:gd name="T33" fmla="*/ 0 h 61"/>
                <a:gd name="T34" fmla="*/ 252 w 266"/>
                <a:gd name="T35" fmla="*/ 4 h 61"/>
                <a:gd name="T36" fmla="*/ 243 w 266"/>
                <a:gd name="T37" fmla="*/ 10 h 61"/>
                <a:gd name="T38" fmla="*/ 233 w 266"/>
                <a:gd name="T39" fmla="*/ 14 h 61"/>
                <a:gd name="T40" fmla="*/ 223 w 266"/>
                <a:gd name="T41" fmla="*/ 20 h 61"/>
                <a:gd name="T42" fmla="*/ 212 w 266"/>
                <a:gd name="T43" fmla="*/ 24 h 61"/>
                <a:gd name="T44" fmla="*/ 200 w 266"/>
                <a:gd name="T45" fmla="*/ 29 h 61"/>
                <a:gd name="T46" fmla="*/ 188 w 266"/>
                <a:gd name="T47" fmla="*/ 32 h 61"/>
                <a:gd name="T48" fmla="*/ 174 w 266"/>
                <a:gd name="T49" fmla="*/ 36 h 61"/>
                <a:gd name="T50" fmla="*/ 159 w 266"/>
                <a:gd name="T51" fmla="*/ 40 h 61"/>
                <a:gd name="T52" fmla="*/ 142 w 266"/>
                <a:gd name="T53" fmla="*/ 43 h 61"/>
                <a:gd name="T54" fmla="*/ 123 w 266"/>
                <a:gd name="T55" fmla="*/ 45 h 61"/>
                <a:gd name="T56" fmla="*/ 103 w 266"/>
                <a:gd name="T57" fmla="*/ 49 h 61"/>
                <a:gd name="T58" fmla="*/ 81 w 266"/>
                <a:gd name="T59" fmla="*/ 50 h 61"/>
                <a:gd name="T60" fmla="*/ 57 w 266"/>
                <a:gd name="T61" fmla="*/ 52 h 61"/>
                <a:gd name="T62" fmla="*/ 30 w 266"/>
                <a:gd name="T63" fmla="*/ 53 h 61"/>
                <a:gd name="T64" fmla="*/ 0 w 266"/>
                <a:gd name="T65" fmla="*/ 5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6" h="61">
                  <a:moveTo>
                    <a:pt x="0" y="60"/>
                  </a:moveTo>
                  <a:lnTo>
                    <a:pt x="16" y="60"/>
                  </a:lnTo>
                  <a:lnTo>
                    <a:pt x="30" y="60"/>
                  </a:lnTo>
                  <a:lnTo>
                    <a:pt x="44" y="59"/>
                  </a:lnTo>
                  <a:lnTo>
                    <a:pt x="57" y="59"/>
                  </a:lnTo>
                  <a:lnTo>
                    <a:pt x="70" y="58"/>
                  </a:lnTo>
                  <a:lnTo>
                    <a:pt x="82" y="57"/>
                  </a:lnTo>
                  <a:lnTo>
                    <a:pt x="93" y="56"/>
                  </a:lnTo>
                  <a:lnTo>
                    <a:pt x="104" y="54"/>
                  </a:lnTo>
                  <a:lnTo>
                    <a:pt x="114" y="53"/>
                  </a:lnTo>
                  <a:lnTo>
                    <a:pt x="124" y="52"/>
                  </a:lnTo>
                  <a:lnTo>
                    <a:pt x="134" y="51"/>
                  </a:lnTo>
                  <a:lnTo>
                    <a:pt x="143" y="50"/>
                  </a:lnTo>
                  <a:lnTo>
                    <a:pt x="152" y="48"/>
                  </a:lnTo>
                  <a:lnTo>
                    <a:pt x="160" y="47"/>
                  </a:lnTo>
                  <a:lnTo>
                    <a:pt x="168" y="44"/>
                  </a:lnTo>
                  <a:lnTo>
                    <a:pt x="176" y="42"/>
                  </a:lnTo>
                  <a:lnTo>
                    <a:pt x="183" y="41"/>
                  </a:lnTo>
                  <a:lnTo>
                    <a:pt x="189" y="39"/>
                  </a:lnTo>
                  <a:lnTo>
                    <a:pt x="196" y="36"/>
                  </a:lnTo>
                  <a:lnTo>
                    <a:pt x="203" y="34"/>
                  </a:lnTo>
                  <a:lnTo>
                    <a:pt x="208" y="32"/>
                  </a:lnTo>
                  <a:lnTo>
                    <a:pt x="215" y="30"/>
                  </a:lnTo>
                  <a:lnTo>
                    <a:pt x="221" y="28"/>
                  </a:lnTo>
                  <a:lnTo>
                    <a:pt x="226" y="25"/>
                  </a:lnTo>
                  <a:lnTo>
                    <a:pt x="231" y="23"/>
                  </a:lnTo>
                  <a:lnTo>
                    <a:pt x="236" y="21"/>
                  </a:lnTo>
                  <a:lnTo>
                    <a:pt x="241" y="19"/>
                  </a:lnTo>
                  <a:lnTo>
                    <a:pt x="246" y="15"/>
                  </a:lnTo>
                  <a:lnTo>
                    <a:pt x="251" y="13"/>
                  </a:lnTo>
                  <a:lnTo>
                    <a:pt x="255" y="11"/>
                  </a:lnTo>
                  <a:lnTo>
                    <a:pt x="260" y="7"/>
                  </a:lnTo>
                  <a:lnTo>
                    <a:pt x="265" y="5"/>
                  </a:lnTo>
                  <a:lnTo>
                    <a:pt x="262" y="0"/>
                  </a:lnTo>
                  <a:lnTo>
                    <a:pt x="257" y="2"/>
                  </a:lnTo>
                  <a:lnTo>
                    <a:pt x="252" y="4"/>
                  </a:lnTo>
                  <a:lnTo>
                    <a:pt x="247" y="7"/>
                  </a:lnTo>
                  <a:lnTo>
                    <a:pt x="243" y="10"/>
                  </a:lnTo>
                  <a:lnTo>
                    <a:pt x="238" y="12"/>
                  </a:lnTo>
                  <a:lnTo>
                    <a:pt x="233" y="14"/>
                  </a:lnTo>
                  <a:lnTo>
                    <a:pt x="228" y="16"/>
                  </a:lnTo>
                  <a:lnTo>
                    <a:pt x="223" y="20"/>
                  </a:lnTo>
                  <a:lnTo>
                    <a:pt x="217" y="22"/>
                  </a:lnTo>
                  <a:lnTo>
                    <a:pt x="212" y="24"/>
                  </a:lnTo>
                  <a:lnTo>
                    <a:pt x="206" y="26"/>
                  </a:lnTo>
                  <a:lnTo>
                    <a:pt x="200" y="29"/>
                  </a:lnTo>
                  <a:lnTo>
                    <a:pt x="194" y="30"/>
                  </a:lnTo>
                  <a:lnTo>
                    <a:pt x="188" y="32"/>
                  </a:lnTo>
                  <a:lnTo>
                    <a:pt x="181" y="34"/>
                  </a:lnTo>
                  <a:lnTo>
                    <a:pt x="174" y="36"/>
                  </a:lnTo>
                  <a:lnTo>
                    <a:pt x="167" y="38"/>
                  </a:lnTo>
                  <a:lnTo>
                    <a:pt x="159" y="40"/>
                  </a:lnTo>
                  <a:lnTo>
                    <a:pt x="151" y="41"/>
                  </a:lnTo>
                  <a:lnTo>
                    <a:pt x="142" y="43"/>
                  </a:lnTo>
                  <a:lnTo>
                    <a:pt x="133" y="44"/>
                  </a:lnTo>
                  <a:lnTo>
                    <a:pt x="123" y="45"/>
                  </a:lnTo>
                  <a:lnTo>
                    <a:pt x="114" y="47"/>
                  </a:lnTo>
                  <a:lnTo>
                    <a:pt x="103" y="49"/>
                  </a:lnTo>
                  <a:lnTo>
                    <a:pt x="93" y="50"/>
                  </a:lnTo>
                  <a:lnTo>
                    <a:pt x="81" y="50"/>
                  </a:lnTo>
                  <a:lnTo>
                    <a:pt x="70" y="51"/>
                  </a:lnTo>
                  <a:lnTo>
                    <a:pt x="57" y="52"/>
                  </a:lnTo>
                  <a:lnTo>
                    <a:pt x="44" y="52"/>
                  </a:lnTo>
                  <a:lnTo>
                    <a:pt x="30" y="53"/>
                  </a:lnTo>
                  <a:lnTo>
                    <a:pt x="16" y="53"/>
                  </a:lnTo>
                  <a:lnTo>
                    <a:pt x="0" y="53"/>
                  </a:lnTo>
                  <a:lnTo>
                    <a:pt x="0" y="60"/>
                  </a:lnTo>
                </a:path>
              </a:pathLst>
            </a:custGeom>
            <a:solidFill>
              <a:srgbClr val="4C260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90" name="Freeform 292"/>
            <p:cNvSpPr>
              <a:spLocks/>
            </p:cNvSpPr>
            <p:nvPr/>
          </p:nvSpPr>
          <p:spPr bwMode="auto">
            <a:xfrm>
              <a:off x="4228" y="2704"/>
              <a:ext cx="255" cy="59"/>
            </a:xfrm>
            <a:custGeom>
              <a:avLst/>
              <a:gdLst>
                <a:gd name="T0" fmla="*/ 3 w 255"/>
                <a:gd name="T1" fmla="*/ 6 h 59"/>
                <a:gd name="T2" fmla="*/ 8 w 255"/>
                <a:gd name="T3" fmla="*/ 10 h 59"/>
                <a:gd name="T4" fmla="*/ 15 w 255"/>
                <a:gd name="T5" fmla="*/ 14 h 59"/>
                <a:gd name="T6" fmla="*/ 24 w 255"/>
                <a:gd name="T7" fmla="*/ 19 h 59"/>
                <a:gd name="T8" fmla="*/ 33 w 255"/>
                <a:gd name="T9" fmla="*/ 23 h 59"/>
                <a:gd name="T10" fmla="*/ 44 w 255"/>
                <a:gd name="T11" fmla="*/ 28 h 59"/>
                <a:gd name="T12" fmla="*/ 56 w 255"/>
                <a:gd name="T13" fmla="*/ 32 h 59"/>
                <a:gd name="T14" fmla="*/ 70 w 255"/>
                <a:gd name="T15" fmla="*/ 37 h 59"/>
                <a:gd name="T16" fmla="*/ 84 w 255"/>
                <a:gd name="T17" fmla="*/ 41 h 59"/>
                <a:gd name="T18" fmla="*/ 101 w 255"/>
                <a:gd name="T19" fmla="*/ 45 h 59"/>
                <a:gd name="T20" fmla="*/ 120 w 255"/>
                <a:gd name="T21" fmla="*/ 49 h 59"/>
                <a:gd name="T22" fmla="*/ 140 w 255"/>
                <a:gd name="T23" fmla="*/ 52 h 59"/>
                <a:gd name="T24" fmla="*/ 163 w 255"/>
                <a:gd name="T25" fmla="*/ 55 h 59"/>
                <a:gd name="T26" fmla="*/ 186 w 255"/>
                <a:gd name="T27" fmla="*/ 57 h 59"/>
                <a:gd name="T28" fmla="*/ 212 w 255"/>
                <a:gd name="T29" fmla="*/ 58 h 59"/>
                <a:gd name="T30" fmla="*/ 240 w 255"/>
                <a:gd name="T31" fmla="*/ 58 h 59"/>
                <a:gd name="T32" fmla="*/ 254 w 255"/>
                <a:gd name="T33" fmla="*/ 51 h 59"/>
                <a:gd name="T34" fmla="*/ 226 w 255"/>
                <a:gd name="T35" fmla="*/ 51 h 59"/>
                <a:gd name="T36" fmla="*/ 199 w 255"/>
                <a:gd name="T37" fmla="*/ 50 h 59"/>
                <a:gd name="T38" fmla="*/ 175 w 255"/>
                <a:gd name="T39" fmla="*/ 49 h 59"/>
                <a:gd name="T40" fmla="*/ 153 w 255"/>
                <a:gd name="T41" fmla="*/ 47 h 59"/>
                <a:gd name="T42" fmla="*/ 131 w 255"/>
                <a:gd name="T43" fmla="*/ 43 h 59"/>
                <a:gd name="T44" fmla="*/ 112 w 255"/>
                <a:gd name="T45" fmla="*/ 40 h 59"/>
                <a:gd name="T46" fmla="*/ 94 w 255"/>
                <a:gd name="T47" fmla="*/ 37 h 59"/>
                <a:gd name="T48" fmla="*/ 79 w 255"/>
                <a:gd name="T49" fmla="*/ 32 h 59"/>
                <a:gd name="T50" fmla="*/ 64 w 255"/>
                <a:gd name="T51" fmla="*/ 28 h 59"/>
                <a:gd name="T52" fmla="*/ 52 w 255"/>
                <a:gd name="T53" fmla="*/ 23 h 59"/>
                <a:gd name="T54" fmla="*/ 41 w 255"/>
                <a:gd name="T55" fmla="*/ 19 h 59"/>
                <a:gd name="T56" fmla="*/ 31 w 255"/>
                <a:gd name="T57" fmla="*/ 14 h 59"/>
                <a:gd name="T58" fmla="*/ 23 w 255"/>
                <a:gd name="T59" fmla="*/ 11 h 59"/>
                <a:gd name="T60" fmla="*/ 15 w 255"/>
                <a:gd name="T61" fmla="*/ 6 h 59"/>
                <a:gd name="T62" fmla="*/ 9 w 255"/>
                <a:gd name="T63" fmla="*/ 3 h 59"/>
                <a:gd name="T64" fmla="*/ 5 w 255"/>
                <a:gd name="T6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5" h="59">
                  <a:moveTo>
                    <a:pt x="0" y="4"/>
                  </a:moveTo>
                  <a:lnTo>
                    <a:pt x="3" y="6"/>
                  </a:lnTo>
                  <a:lnTo>
                    <a:pt x="6" y="9"/>
                  </a:lnTo>
                  <a:lnTo>
                    <a:pt x="8" y="10"/>
                  </a:lnTo>
                  <a:lnTo>
                    <a:pt x="12" y="12"/>
                  </a:lnTo>
                  <a:lnTo>
                    <a:pt x="15" y="14"/>
                  </a:lnTo>
                  <a:lnTo>
                    <a:pt x="19" y="17"/>
                  </a:lnTo>
                  <a:lnTo>
                    <a:pt x="24" y="19"/>
                  </a:lnTo>
                  <a:lnTo>
                    <a:pt x="28" y="21"/>
                  </a:lnTo>
                  <a:lnTo>
                    <a:pt x="33" y="23"/>
                  </a:lnTo>
                  <a:lnTo>
                    <a:pt x="38" y="26"/>
                  </a:lnTo>
                  <a:lnTo>
                    <a:pt x="44" y="28"/>
                  </a:lnTo>
                  <a:lnTo>
                    <a:pt x="50" y="30"/>
                  </a:lnTo>
                  <a:lnTo>
                    <a:pt x="56" y="32"/>
                  </a:lnTo>
                  <a:lnTo>
                    <a:pt x="62" y="34"/>
                  </a:lnTo>
                  <a:lnTo>
                    <a:pt x="70" y="37"/>
                  </a:lnTo>
                  <a:lnTo>
                    <a:pt x="76" y="39"/>
                  </a:lnTo>
                  <a:lnTo>
                    <a:pt x="84" y="41"/>
                  </a:lnTo>
                  <a:lnTo>
                    <a:pt x="93" y="43"/>
                  </a:lnTo>
                  <a:lnTo>
                    <a:pt x="101" y="45"/>
                  </a:lnTo>
                  <a:lnTo>
                    <a:pt x="111" y="47"/>
                  </a:lnTo>
                  <a:lnTo>
                    <a:pt x="120" y="49"/>
                  </a:lnTo>
                  <a:lnTo>
                    <a:pt x="130" y="50"/>
                  </a:lnTo>
                  <a:lnTo>
                    <a:pt x="140" y="52"/>
                  </a:lnTo>
                  <a:lnTo>
                    <a:pt x="151" y="54"/>
                  </a:lnTo>
                  <a:lnTo>
                    <a:pt x="163" y="55"/>
                  </a:lnTo>
                  <a:lnTo>
                    <a:pt x="174" y="56"/>
                  </a:lnTo>
                  <a:lnTo>
                    <a:pt x="186" y="57"/>
                  </a:lnTo>
                  <a:lnTo>
                    <a:pt x="199" y="57"/>
                  </a:lnTo>
                  <a:lnTo>
                    <a:pt x="212" y="58"/>
                  </a:lnTo>
                  <a:lnTo>
                    <a:pt x="226" y="58"/>
                  </a:lnTo>
                  <a:lnTo>
                    <a:pt x="240" y="58"/>
                  </a:lnTo>
                  <a:lnTo>
                    <a:pt x="254" y="58"/>
                  </a:lnTo>
                  <a:lnTo>
                    <a:pt x="254" y="51"/>
                  </a:lnTo>
                  <a:lnTo>
                    <a:pt x="240" y="51"/>
                  </a:lnTo>
                  <a:lnTo>
                    <a:pt x="226" y="51"/>
                  </a:lnTo>
                  <a:lnTo>
                    <a:pt x="213" y="51"/>
                  </a:lnTo>
                  <a:lnTo>
                    <a:pt x="199" y="50"/>
                  </a:lnTo>
                  <a:lnTo>
                    <a:pt x="187" y="50"/>
                  </a:lnTo>
                  <a:lnTo>
                    <a:pt x="175" y="49"/>
                  </a:lnTo>
                  <a:lnTo>
                    <a:pt x="164" y="48"/>
                  </a:lnTo>
                  <a:lnTo>
                    <a:pt x="153" y="47"/>
                  </a:lnTo>
                  <a:lnTo>
                    <a:pt x="141" y="46"/>
                  </a:lnTo>
                  <a:lnTo>
                    <a:pt x="131" y="43"/>
                  </a:lnTo>
                  <a:lnTo>
                    <a:pt x="121" y="42"/>
                  </a:lnTo>
                  <a:lnTo>
                    <a:pt x="112" y="40"/>
                  </a:lnTo>
                  <a:lnTo>
                    <a:pt x="103" y="39"/>
                  </a:lnTo>
                  <a:lnTo>
                    <a:pt x="94" y="37"/>
                  </a:lnTo>
                  <a:lnTo>
                    <a:pt x="87" y="34"/>
                  </a:lnTo>
                  <a:lnTo>
                    <a:pt x="79" y="32"/>
                  </a:lnTo>
                  <a:lnTo>
                    <a:pt x="71" y="30"/>
                  </a:lnTo>
                  <a:lnTo>
                    <a:pt x="64" y="28"/>
                  </a:lnTo>
                  <a:lnTo>
                    <a:pt x="57" y="26"/>
                  </a:lnTo>
                  <a:lnTo>
                    <a:pt x="52" y="23"/>
                  </a:lnTo>
                  <a:lnTo>
                    <a:pt x="46" y="21"/>
                  </a:lnTo>
                  <a:lnTo>
                    <a:pt x="41" y="19"/>
                  </a:lnTo>
                  <a:lnTo>
                    <a:pt x="35" y="17"/>
                  </a:lnTo>
                  <a:lnTo>
                    <a:pt x="31" y="14"/>
                  </a:lnTo>
                  <a:lnTo>
                    <a:pt x="26" y="12"/>
                  </a:lnTo>
                  <a:lnTo>
                    <a:pt x="23" y="11"/>
                  </a:lnTo>
                  <a:lnTo>
                    <a:pt x="18" y="9"/>
                  </a:lnTo>
                  <a:lnTo>
                    <a:pt x="15" y="6"/>
                  </a:lnTo>
                  <a:lnTo>
                    <a:pt x="13" y="4"/>
                  </a:lnTo>
                  <a:lnTo>
                    <a:pt x="9" y="3"/>
                  </a:lnTo>
                  <a:lnTo>
                    <a:pt x="7" y="1"/>
                  </a:lnTo>
                  <a:lnTo>
                    <a:pt x="5" y="0"/>
                  </a:lnTo>
                  <a:lnTo>
                    <a:pt x="0" y="4"/>
                  </a:lnTo>
                </a:path>
              </a:pathLst>
            </a:custGeom>
            <a:solidFill>
              <a:srgbClr val="4C260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91" name="Freeform 293"/>
            <p:cNvSpPr>
              <a:spLocks/>
            </p:cNvSpPr>
            <p:nvPr/>
          </p:nvSpPr>
          <p:spPr bwMode="auto">
            <a:xfrm>
              <a:off x="4227" y="2703"/>
              <a:ext cx="17" cy="17"/>
            </a:xfrm>
            <a:custGeom>
              <a:avLst/>
              <a:gdLst>
                <a:gd name="T0" fmla="*/ 16 w 17"/>
                <a:gd name="T1" fmla="*/ 3 h 17"/>
                <a:gd name="T2" fmla="*/ 16 w 17"/>
                <a:gd name="T3" fmla="*/ 0 h 17"/>
                <a:gd name="T4" fmla="*/ 13 w 17"/>
                <a:gd name="T5" fmla="*/ 0 h 17"/>
                <a:gd name="T6" fmla="*/ 10 w 17"/>
                <a:gd name="T7" fmla="*/ 0 h 17"/>
                <a:gd name="T8" fmla="*/ 8 w 17"/>
                <a:gd name="T9" fmla="*/ 0 h 17"/>
                <a:gd name="T10" fmla="*/ 2 w 17"/>
                <a:gd name="T11" fmla="*/ 3 h 17"/>
                <a:gd name="T12" fmla="*/ 2 w 17"/>
                <a:gd name="T13" fmla="*/ 6 h 17"/>
                <a:gd name="T14" fmla="*/ 0 w 17"/>
                <a:gd name="T15" fmla="*/ 6 h 17"/>
                <a:gd name="T16" fmla="*/ 0 w 17"/>
                <a:gd name="T17" fmla="*/ 9 h 17"/>
                <a:gd name="T18" fmla="*/ 0 w 17"/>
                <a:gd name="T19" fmla="*/ 12 h 17"/>
                <a:gd name="T20" fmla="*/ 2 w 17"/>
                <a:gd name="T21" fmla="*/ 16 h 17"/>
                <a:gd name="T22" fmla="*/ 16 w 17"/>
                <a:gd name="T23"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7">
                  <a:moveTo>
                    <a:pt x="16" y="3"/>
                  </a:moveTo>
                  <a:lnTo>
                    <a:pt x="16" y="0"/>
                  </a:lnTo>
                  <a:lnTo>
                    <a:pt x="13" y="0"/>
                  </a:lnTo>
                  <a:lnTo>
                    <a:pt x="10" y="0"/>
                  </a:lnTo>
                  <a:lnTo>
                    <a:pt x="8" y="0"/>
                  </a:lnTo>
                  <a:lnTo>
                    <a:pt x="2" y="3"/>
                  </a:lnTo>
                  <a:lnTo>
                    <a:pt x="2" y="6"/>
                  </a:lnTo>
                  <a:lnTo>
                    <a:pt x="0" y="6"/>
                  </a:lnTo>
                  <a:lnTo>
                    <a:pt x="0" y="9"/>
                  </a:lnTo>
                  <a:lnTo>
                    <a:pt x="0" y="12"/>
                  </a:lnTo>
                  <a:lnTo>
                    <a:pt x="2" y="16"/>
                  </a:lnTo>
                  <a:lnTo>
                    <a:pt x="16" y="3"/>
                  </a:lnTo>
                </a:path>
              </a:pathLst>
            </a:custGeom>
            <a:solidFill>
              <a:srgbClr val="4C260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92" name="Freeform 294"/>
            <p:cNvSpPr>
              <a:spLocks/>
            </p:cNvSpPr>
            <p:nvPr/>
          </p:nvSpPr>
          <p:spPr bwMode="auto">
            <a:xfrm>
              <a:off x="4744" y="2699"/>
              <a:ext cx="17" cy="17"/>
            </a:xfrm>
            <a:custGeom>
              <a:avLst/>
              <a:gdLst>
                <a:gd name="T0" fmla="*/ 8 w 17"/>
                <a:gd name="T1" fmla="*/ 16 h 17"/>
                <a:gd name="T2" fmla="*/ 12 w 17"/>
                <a:gd name="T3" fmla="*/ 16 h 17"/>
                <a:gd name="T4" fmla="*/ 16 w 17"/>
                <a:gd name="T5" fmla="*/ 13 h 17"/>
                <a:gd name="T6" fmla="*/ 16 w 17"/>
                <a:gd name="T7" fmla="*/ 10 h 17"/>
                <a:gd name="T8" fmla="*/ 16 w 17"/>
                <a:gd name="T9" fmla="*/ 8 h 17"/>
                <a:gd name="T10" fmla="*/ 16 w 17"/>
                <a:gd name="T11" fmla="*/ 2 h 17"/>
                <a:gd name="T12" fmla="*/ 12 w 17"/>
                <a:gd name="T13" fmla="*/ 2 h 17"/>
                <a:gd name="T14" fmla="*/ 12 w 17"/>
                <a:gd name="T15" fmla="*/ 0 h 17"/>
                <a:gd name="T16" fmla="*/ 8 w 17"/>
                <a:gd name="T17" fmla="*/ 0 h 17"/>
                <a:gd name="T18" fmla="*/ 4 w 17"/>
                <a:gd name="T19" fmla="*/ 0 h 17"/>
                <a:gd name="T20" fmla="*/ 0 w 17"/>
                <a:gd name="T21" fmla="*/ 0 h 17"/>
                <a:gd name="T22" fmla="*/ 8 w 17"/>
                <a:gd name="T23"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7">
                  <a:moveTo>
                    <a:pt x="8" y="16"/>
                  </a:moveTo>
                  <a:lnTo>
                    <a:pt x="12" y="16"/>
                  </a:lnTo>
                  <a:lnTo>
                    <a:pt x="16" y="13"/>
                  </a:lnTo>
                  <a:lnTo>
                    <a:pt x="16" y="10"/>
                  </a:lnTo>
                  <a:lnTo>
                    <a:pt x="16" y="8"/>
                  </a:lnTo>
                  <a:lnTo>
                    <a:pt x="16" y="2"/>
                  </a:lnTo>
                  <a:lnTo>
                    <a:pt x="12" y="2"/>
                  </a:lnTo>
                  <a:lnTo>
                    <a:pt x="12" y="0"/>
                  </a:lnTo>
                  <a:lnTo>
                    <a:pt x="8" y="0"/>
                  </a:lnTo>
                  <a:lnTo>
                    <a:pt x="4" y="0"/>
                  </a:lnTo>
                  <a:lnTo>
                    <a:pt x="0" y="0"/>
                  </a:lnTo>
                  <a:lnTo>
                    <a:pt x="8" y="16"/>
                  </a:lnTo>
                </a:path>
              </a:pathLst>
            </a:custGeom>
            <a:solidFill>
              <a:srgbClr val="441E05"/>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93" name="Freeform 295"/>
            <p:cNvSpPr>
              <a:spLocks/>
            </p:cNvSpPr>
            <p:nvPr/>
          </p:nvSpPr>
          <p:spPr bwMode="auto">
            <a:xfrm>
              <a:off x="4481" y="2699"/>
              <a:ext cx="266" cy="62"/>
            </a:xfrm>
            <a:custGeom>
              <a:avLst/>
              <a:gdLst>
                <a:gd name="T0" fmla="*/ 16 w 266"/>
                <a:gd name="T1" fmla="*/ 61 h 62"/>
                <a:gd name="T2" fmla="*/ 44 w 266"/>
                <a:gd name="T3" fmla="*/ 60 h 62"/>
                <a:gd name="T4" fmla="*/ 69 w 266"/>
                <a:gd name="T5" fmla="*/ 59 h 62"/>
                <a:gd name="T6" fmla="*/ 93 w 266"/>
                <a:gd name="T7" fmla="*/ 56 h 62"/>
                <a:gd name="T8" fmla="*/ 114 w 266"/>
                <a:gd name="T9" fmla="*/ 54 h 62"/>
                <a:gd name="T10" fmla="*/ 133 w 266"/>
                <a:gd name="T11" fmla="*/ 52 h 62"/>
                <a:gd name="T12" fmla="*/ 151 w 266"/>
                <a:gd name="T13" fmla="*/ 48 h 62"/>
                <a:gd name="T14" fmla="*/ 167 w 266"/>
                <a:gd name="T15" fmla="*/ 45 h 62"/>
                <a:gd name="T16" fmla="*/ 181 w 266"/>
                <a:gd name="T17" fmla="*/ 42 h 62"/>
                <a:gd name="T18" fmla="*/ 195 w 266"/>
                <a:gd name="T19" fmla="*/ 38 h 62"/>
                <a:gd name="T20" fmla="*/ 207 w 266"/>
                <a:gd name="T21" fmla="*/ 34 h 62"/>
                <a:gd name="T22" fmla="*/ 219 w 266"/>
                <a:gd name="T23" fmla="*/ 29 h 62"/>
                <a:gd name="T24" fmla="*/ 229 w 266"/>
                <a:gd name="T25" fmla="*/ 25 h 62"/>
                <a:gd name="T26" fmla="*/ 241 w 266"/>
                <a:gd name="T27" fmla="*/ 19 h 62"/>
                <a:gd name="T28" fmla="*/ 251 w 266"/>
                <a:gd name="T29" fmla="*/ 14 h 62"/>
                <a:gd name="T30" fmla="*/ 261 w 266"/>
                <a:gd name="T31" fmla="*/ 9 h 62"/>
                <a:gd name="T32" fmla="*/ 263 w 266"/>
                <a:gd name="T33" fmla="*/ 0 h 62"/>
                <a:gd name="T34" fmla="*/ 253 w 266"/>
                <a:gd name="T35" fmla="*/ 6 h 62"/>
                <a:gd name="T36" fmla="*/ 243 w 266"/>
                <a:gd name="T37" fmla="*/ 10 h 62"/>
                <a:gd name="T38" fmla="*/ 233 w 266"/>
                <a:gd name="T39" fmla="*/ 16 h 62"/>
                <a:gd name="T40" fmla="*/ 222 w 266"/>
                <a:gd name="T41" fmla="*/ 20 h 62"/>
                <a:gd name="T42" fmla="*/ 210 w 266"/>
                <a:gd name="T43" fmla="*/ 25 h 62"/>
                <a:gd name="T44" fmla="*/ 199 w 266"/>
                <a:gd name="T45" fmla="*/ 29 h 62"/>
                <a:gd name="T46" fmla="*/ 186 w 266"/>
                <a:gd name="T47" fmla="*/ 34 h 62"/>
                <a:gd name="T48" fmla="*/ 172 w 266"/>
                <a:gd name="T49" fmla="*/ 37 h 62"/>
                <a:gd name="T50" fmla="*/ 158 w 266"/>
                <a:gd name="T51" fmla="*/ 41 h 62"/>
                <a:gd name="T52" fmla="*/ 141 w 266"/>
                <a:gd name="T53" fmla="*/ 44 h 62"/>
                <a:gd name="T54" fmla="*/ 123 w 266"/>
                <a:gd name="T55" fmla="*/ 46 h 62"/>
                <a:gd name="T56" fmla="*/ 103 w 266"/>
                <a:gd name="T57" fmla="*/ 48 h 62"/>
                <a:gd name="T58" fmla="*/ 81 w 266"/>
                <a:gd name="T59" fmla="*/ 51 h 62"/>
                <a:gd name="T60" fmla="*/ 56 w 266"/>
                <a:gd name="T61" fmla="*/ 53 h 62"/>
                <a:gd name="T62" fmla="*/ 29 w 266"/>
                <a:gd name="T63" fmla="*/ 54 h 62"/>
                <a:gd name="T64" fmla="*/ 0 w 266"/>
                <a:gd name="T65"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6" h="62">
                  <a:moveTo>
                    <a:pt x="0" y="61"/>
                  </a:moveTo>
                  <a:lnTo>
                    <a:pt x="16" y="61"/>
                  </a:lnTo>
                  <a:lnTo>
                    <a:pt x="30" y="60"/>
                  </a:lnTo>
                  <a:lnTo>
                    <a:pt x="44" y="60"/>
                  </a:lnTo>
                  <a:lnTo>
                    <a:pt x="57" y="60"/>
                  </a:lnTo>
                  <a:lnTo>
                    <a:pt x="69" y="59"/>
                  </a:lnTo>
                  <a:lnTo>
                    <a:pt x="81" y="57"/>
                  </a:lnTo>
                  <a:lnTo>
                    <a:pt x="93" y="56"/>
                  </a:lnTo>
                  <a:lnTo>
                    <a:pt x="103" y="55"/>
                  </a:lnTo>
                  <a:lnTo>
                    <a:pt x="114" y="54"/>
                  </a:lnTo>
                  <a:lnTo>
                    <a:pt x="123" y="53"/>
                  </a:lnTo>
                  <a:lnTo>
                    <a:pt x="133" y="52"/>
                  </a:lnTo>
                  <a:lnTo>
                    <a:pt x="142" y="51"/>
                  </a:lnTo>
                  <a:lnTo>
                    <a:pt x="151" y="48"/>
                  </a:lnTo>
                  <a:lnTo>
                    <a:pt x="159" y="47"/>
                  </a:lnTo>
                  <a:lnTo>
                    <a:pt x="167" y="45"/>
                  </a:lnTo>
                  <a:lnTo>
                    <a:pt x="175" y="44"/>
                  </a:lnTo>
                  <a:lnTo>
                    <a:pt x="181" y="42"/>
                  </a:lnTo>
                  <a:lnTo>
                    <a:pt x="188" y="39"/>
                  </a:lnTo>
                  <a:lnTo>
                    <a:pt x="195" y="38"/>
                  </a:lnTo>
                  <a:lnTo>
                    <a:pt x="201" y="36"/>
                  </a:lnTo>
                  <a:lnTo>
                    <a:pt x="207" y="34"/>
                  </a:lnTo>
                  <a:lnTo>
                    <a:pt x="213" y="32"/>
                  </a:lnTo>
                  <a:lnTo>
                    <a:pt x="219" y="29"/>
                  </a:lnTo>
                  <a:lnTo>
                    <a:pt x="225" y="27"/>
                  </a:lnTo>
                  <a:lnTo>
                    <a:pt x="229" y="25"/>
                  </a:lnTo>
                  <a:lnTo>
                    <a:pt x="235" y="22"/>
                  </a:lnTo>
                  <a:lnTo>
                    <a:pt x="241" y="19"/>
                  </a:lnTo>
                  <a:lnTo>
                    <a:pt x="245" y="17"/>
                  </a:lnTo>
                  <a:lnTo>
                    <a:pt x="251" y="14"/>
                  </a:lnTo>
                  <a:lnTo>
                    <a:pt x="255" y="11"/>
                  </a:lnTo>
                  <a:lnTo>
                    <a:pt x="261" y="9"/>
                  </a:lnTo>
                  <a:lnTo>
                    <a:pt x="265" y="6"/>
                  </a:lnTo>
                  <a:lnTo>
                    <a:pt x="263" y="0"/>
                  </a:lnTo>
                  <a:lnTo>
                    <a:pt x="257" y="4"/>
                  </a:lnTo>
                  <a:lnTo>
                    <a:pt x="253" y="6"/>
                  </a:lnTo>
                  <a:lnTo>
                    <a:pt x="247" y="8"/>
                  </a:lnTo>
                  <a:lnTo>
                    <a:pt x="243" y="10"/>
                  </a:lnTo>
                  <a:lnTo>
                    <a:pt x="237" y="14"/>
                  </a:lnTo>
                  <a:lnTo>
                    <a:pt x="233" y="16"/>
                  </a:lnTo>
                  <a:lnTo>
                    <a:pt x="227" y="18"/>
                  </a:lnTo>
                  <a:lnTo>
                    <a:pt x="222" y="20"/>
                  </a:lnTo>
                  <a:lnTo>
                    <a:pt x="216" y="23"/>
                  </a:lnTo>
                  <a:lnTo>
                    <a:pt x="210" y="25"/>
                  </a:lnTo>
                  <a:lnTo>
                    <a:pt x="205" y="27"/>
                  </a:lnTo>
                  <a:lnTo>
                    <a:pt x="199" y="29"/>
                  </a:lnTo>
                  <a:lnTo>
                    <a:pt x="192" y="32"/>
                  </a:lnTo>
                  <a:lnTo>
                    <a:pt x="186" y="34"/>
                  </a:lnTo>
                  <a:lnTo>
                    <a:pt x="179" y="35"/>
                  </a:lnTo>
                  <a:lnTo>
                    <a:pt x="172" y="37"/>
                  </a:lnTo>
                  <a:lnTo>
                    <a:pt x="166" y="39"/>
                  </a:lnTo>
                  <a:lnTo>
                    <a:pt x="158" y="41"/>
                  </a:lnTo>
                  <a:lnTo>
                    <a:pt x="150" y="43"/>
                  </a:lnTo>
                  <a:lnTo>
                    <a:pt x="141" y="44"/>
                  </a:lnTo>
                  <a:lnTo>
                    <a:pt x="132" y="45"/>
                  </a:lnTo>
                  <a:lnTo>
                    <a:pt x="123" y="46"/>
                  </a:lnTo>
                  <a:lnTo>
                    <a:pt x="113" y="47"/>
                  </a:lnTo>
                  <a:lnTo>
                    <a:pt x="103" y="48"/>
                  </a:lnTo>
                  <a:lnTo>
                    <a:pt x="92" y="50"/>
                  </a:lnTo>
                  <a:lnTo>
                    <a:pt x="81" y="51"/>
                  </a:lnTo>
                  <a:lnTo>
                    <a:pt x="68" y="52"/>
                  </a:lnTo>
                  <a:lnTo>
                    <a:pt x="56" y="53"/>
                  </a:lnTo>
                  <a:lnTo>
                    <a:pt x="44" y="53"/>
                  </a:lnTo>
                  <a:lnTo>
                    <a:pt x="29" y="54"/>
                  </a:lnTo>
                  <a:lnTo>
                    <a:pt x="16" y="54"/>
                  </a:lnTo>
                  <a:lnTo>
                    <a:pt x="0" y="54"/>
                  </a:lnTo>
                  <a:lnTo>
                    <a:pt x="0" y="61"/>
                  </a:lnTo>
                </a:path>
              </a:pathLst>
            </a:custGeom>
            <a:solidFill>
              <a:srgbClr val="441E05"/>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94" name="Freeform 296"/>
            <p:cNvSpPr>
              <a:spLocks/>
            </p:cNvSpPr>
            <p:nvPr/>
          </p:nvSpPr>
          <p:spPr bwMode="auto">
            <a:xfrm>
              <a:off x="4230" y="2702"/>
              <a:ext cx="252" cy="59"/>
            </a:xfrm>
            <a:custGeom>
              <a:avLst/>
              <a:gdLst>
                <a:gd name="T0" fmla="*/ 2 w 252"/>
                <a:gd name="T1" fmla="*/ 6 h 59"/>
                <a:gd name="T2" fmla="*/ 7 w 252"/>
                <a:gd name="T3" fmla="*/ 11 h 59"/>
                <a:gd name="T4" fmla="*/ 14 w 252"/>
                <a:gd name="T5" fmla="*/ 14 h 59"/>
                <a:gd name="T6" fmla="*/ 22 w 252"/>
                <a:gd name="T7" fmla="*/ 19 h 59"/>
                <a:gd name="T8" fmla="*/ 32 w 252"/>
                <a:gd name="T9" fmla="*/ 23 h 59"/>
                <a:gd name="T10" fmla="*/ 42 w 252"/>
                <a:gd name="T11" fmla="*/ 28 h 59"/>
                <a:gd name="T12" fmla="*/ 54 w 252"/>
                <a:gd name="T13" fmla="*/ 32 h 59"/>
                <a:gd name="T14" fmla="*/ 68 w 252"/>
                <a:gd name="T15" fmla="*/ 36 h 59"/>
                <a:gd name="T16" fmla="*/ 83 w 252"/>
                <a:gd name="T17" fmla="*/ 41 h 59"/>
                <a:gd name="T18" fmla="*/ 100 w 252"/>
                <a:gd name="T19" fmla="*/ 44 h 59"/>
                <a:gd name="T20" fmla="*/ 118 w 252"/>
                <a:gd name="T21" fmla="*/ 49 h 59"/>
                <a:gd name="T22" fmla="*/ 138 w 252"/>
                <a:gd name="T23" fmla="*/ 51 h 59"/>
                <a:gd name="T24" fmla="*/ 159 w 252"/>
                <a:gd name="T25" fmla="*/ 54 h 59"/>
                <a:gd name="T26" fmla="*/ 184 w 252"/>
                <a:gd name="T27" fmla="*/ 56 h 59"/>
                <a:gd name="T28" fmla="*/ 210 w 252"/>
                <a:gd name="T29" fmla="*/ 58 h 59"/>
                <a:gd name="T30" fmla="*/ 237 w 252"/>
                <a:gd name="T31" fmla="*/ 58 h 59"/>
                <a:gd name="T32" fmla="*/ 251 w 252"/>
                <a:gd name="T33" fmla="*/ 51 h 59"/>
                <a:gd name="T34" fmla="*/ 223 w 252"/>
                <a:gd name="T35" fmla="*/ 51 h 59"/>
                <a:gd name="T36" fmla="*/ 196 w 252"/>
                <a:gd name="T37" fmla="*/ 50 h 59"/>
                <a:gd name="T38" fmla="*/ 172 w 252"/>
                <a:gd name="T39" fmla="*/ 49 h 59"/>
                <a:gd name="T40" fmla="*/ 149 w 252"/>
                <a:gd name="T41" fmla="*/ 47 h 59"/>
                <a:gd name="T42" fmla="*/ 129 w 252"/>
                <a:gd name="T43" fmla="*/ 43 h 59"/>
                <a:gd name="T44" fmla="*/ 110 w 252"/>
                <a:gd name="T45" fmla="*/ 40 h 59"/>
                <a:gd name="T46" fmla="*/ 92 w 252"/>
                <a:gd name="T47" fmla="*/ 36 h 59"/>
                <a:gd name="T48" fmla="*/ 77 w 252"/>
                <a:gd name="T49" fmla="*/ 32 h 59"/>
                <a:gd name="T50" fmla="*/ 63 w 252"/>
                <a:gd name="T51" fmla="*/ 29 h 59"/>
                <a:gd name="T52" fmla="*/ 51 w 252"/>
                <a:gd name="T53" fmla="*/ 24 h 59"/>
                <a:gd name="T54" fmla="*/ 40 w 252"/>
                <a:gd name="T55" fmla="*/ 20 h 59"/>
                <a:gd name="T56" fmla="*/ 30 w 252"/>
                <a:gd name="T57" fmla="*/ 15 h 59"/>
                <a:gd name="T58" fmla="*/ 22 w 252"/>
                <a:gd name="T59" fmla="*/ 11 h 59"/>
                <a:gd name="T60" fmla="*/ 14 w 252"/>
                <a:gd name="T61" fmla="*/ 6 h 59"/>
                <a:gd name="T62" fmla="*/ 8 w 252"/>
                <a:gd name="T63" fmla="*/ 3 h 59"/>
                <a:gd name="T64" fmla="*/ 3 w 252"/>
                <a:gd name="T6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2" h="59">
                  <a:moveTo>
                    <a:pt x="0" y="5"/>
                  </a:moveTo>
                  <a:lnTo>
                    <a:pt x="2" y="6"/>
                  </a:lnTo>
                  <a:lnTo>
                    <a:pt x="4" y="8"/>
                  </a:lnTo>
                  <a:lnTo>
                    <a:pt x="7" y="11"/>
                  </a:lnTo>
                  <a:lnTo>
                    <a:pt x="11" y="13"/>
                  </a:lnTo>
                  <a:lnTo>
                    <a:pt x="14" y="14"/>
                  </a:lnTo>
                  <a:lnTo>
                    <a:pt x="19" y="16"/>
                  </a:lnTo>
                  <a:lnTo>
                    <a:pt x="22" y="19"/>
                  </a:lnTo>
                  <a:lnTo>
                    <a:pt x="26" y="21"/>
                  </a:lnTo>
                  <a:lnTo>
                    <a:pt x="32" y="23"/>
                  </a:lnTo>
                  <a:lnTo>
                    <a:pt x="36" y="25"/>
                  </a:lnTo>
                  <a:lnTo>
                    <a:pt x="42" y="28"/>
                  </a:lnTo>
                  <a:lnTo>
                    <a:pt x="49" y="30"/>
                  </a:lnTo>
                  <a:lnTo>
                    <a:pt x="54" y="32"/>
                  </a:lnTo>
                  <a:lnTo>
                    <a:pt x="61" y="34"/>
                  </a:lnTo>
                  <a:lnTo>
                    <a:pt x="68" y="36"/>
                  </a:lnTo>
                  <a:lnTo>
                    <a:pt x="76" y="39"/>
                  </a:lnTo>
                  <a:lnTo>
                    <a:pt x="83" y="41"/>
                  </a:lnTo>
                  <a:lnTo>
                    <a:pt x="91" y="43"/>
                  </a:lnTo>
                  <a:lnTo>
                    <a:pt x="100" y="44"/>
                  </a:lnTo>
                  <a:lnTo>
                    <a:pt x="109" y="47"/>
                  </a:lnTo>
                  <a:lnTo>
                    <a:pt x="118" y="49"/>
                  </a:lnTo>
                  <a:lnTo>
                    <a:pt x="128" y="50"/>
                  </a:lnTo>
                  <a:lnTo>
                    <a:pt x="138" y="51"/>
                  </a:lnTo>
                  <a:lnTo>
                    <a:pt x="148" y="53"/>
                  </a:lnTo>
                  <a:lnTo>
                    <a:pt x="159" y="54"/>
                  </a:lnTo>
                  <a:lnTo>
                    <a:pt x="172" y="56"/>
                  </a:lnTo>
                  <a:lnTo>
                    <a:pt x="184" y="56"/>
                  </a:lnTo>
                  <a:lnTo>
                    <a:pt x="196" y="57"/>
                  </a:lnTo>
                  <a:lnTo>
                    <a:pt x="210" y="58"/>
                  </a:lnTo>
                  <a:lnTo>
                    <a:pt x="223" y="58"/>
                  </a:lnTo>
                  <a:lnTo>
                    <a:pt x="237" y="58"/>
                  </a:lnTo>
                  <a:lnTo>
                    <a:pt x="251" y="58"/>
                  </a:lnTo>
                  <a:lnTo>
                    <a:pt x="251" y="51"/>
                  </a:lnTo>
                  <a:lnTo>
                    <a:pt x="237" y="51"/>
                  </a:lnTo>
                  <a:lnTo>
                    <a:pt x="223" y="51"/>
                  </a:lnTo>
                  <a:lnTo>
                    <a:pt x="210" y="51"/>
                  </a:lnTo>
                  <a:lnTo>
                    <a:pt x="196" y="50"/>
                  </a:lnTo>
                  <a:lnTo>
                    <a:pt x="184" y="49"/>
                  </a:lnTo>
                  <a:lnTo>
                    <a:pt x="172" y="49"/>
                  </a:lnTo>
                  <a:lnTo>
                    <a:pt x="161" y="48"/>
                  </a:lnTo>
                  <a:lnTo>
                    <a:pt x="149" y="47"/>
                  </a:lnTo>
                  <a:lnTo>
                    <a:pt x="139" y="44"/>
                  </a:lnTo>
                  <a:lnTo>
                    <a:pt x="129" y="43"/>
                  </a:lnTo>
                  <a:lnTo>
                    <a:pt x="119" y="42"/>
                  </a:lnTo>
                  <a:lnTo>
                    <a:pt x="110" y="40"/>
                  </a:lnTo>
                  <a:lnTo>
                    <a:pt x="101" y="39"/>
                  </a:lnTo>
                  <a:lnTo>
                    <a:pt x="92" y="36"/>
                  </a:lnTo>
                  <a:lnTo>
                    <a:pt x="85" y="34"/>
                  </a:lnTo>
                  <a:lnTo>
                    <a:pt x="77" y="32"/>
                  </a:lnTo>
                  <a:lnTo>
                    <a:pt x="70" y="30"/>
                  </a:lnTo>
                  <a:lnTo>
                    <a:pt x="63" y="29"/>
                  </a:lnTo>
                  <a:lnTo>
                    <a:pt x="57" y="26"/>
                  </a:lnTo>
                  <a:lnTo>
                    <a:pt x="51" y="24"/>
                  </a:lnTo>
                  <a:lnTo>
                    <a:pt x="44" y="22"/>
                  </a:lnTo>
                  <a:lnTo>
                    <a:pt x="40" y="20"/>
                  </a:lnTo>
                  <a:lnTo>
                    <a:pt x="34" y="17"/>
                  </a:lnTo>
                  <a:lnTo>
                    <a:pt x="30" y="15"/>
                  </a:lnTo>
                  <a:lnTo>
                    <a:pt x="25" y="13"/>
                  </a:lnTo>
                  <a:lnTo>
                    <a:pt x="22" y="11"/>
                  </a:lnTo>
                  <a:lnTo>
                    <a:pt x="17" y="8"/>
                  </a:lnTo>
                  <a:lnTo>
                    <a:pt x="14" y="6"/>
                  </a:lnTo>
                  <a:lnTo>
                    <a:pt x="11" y="5"/>
                  </a:lnTo>
                  <a:lnTo>
                    <a:pt x="8" y="3"/>
                  </a:lnTo>
                  <a:lnTo>
                    <a:pt x="5" y="1"/>
                  </a:lnTo>
                  <a:lnTo>
                    <a:pt x="3" y="0"/>
                  </a:lnTo>
                  <a:lnTo>
                    <a:pt x="0" y="5"/>
                  </a:lnTo>
                </a:path>
              </a:pathLst>
            </a:custGeom>
            <a:solidFill>
              <a:srgbClr val="441E05"/>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95" name="Freeform 297"/>
            <p:cNvSpPr>
              <a:spLocks/>
            </p:cNvSpPr>
            <p:nvPr/>
          </p:nvSpPr>
          <p:spPr bwMode="auto">
            <a:xfrm>
              <a:off x="4228" y="2700"/>
              <a:ext cx="17" cy="17"/>
            </a:xfrm>
            <a:custGeom>
              <a:avLst/>
              <a:gdLst>
                <a:gd name="T0" fmla="*/ 16 w 17"/>
                <a:gd name="T1" fmla="*/ 4 h 17"/>
                <a:gd name="T2" fmla="*/ 12 w 17"/>
                <a:gd name="T3" fmla="*/ 0 h 17"/>
                <a:gd name="T4" fmla="*/ 9 w 17"/>
                <a:gd name="T5" fmla="*/ 0 h 17"/>
                <a:gd name="T6" fmla="*/ 6 w 17"/>
                <a:gd name="T7" fmla="*/ 4 h 17"/>
                <a:gd name="T8" fmla="*/ 0 w 17"/>
                <a:gd name="T9" fmla="*/ 4 h 17"/>
                <a:gd name="T10" fmla="*/ 0 w 17"/>
                <a:gd name="T11" fmla="*/ 6 h 17"/>
                <a:gd name="T12" fmla="*/ 0 w 17"/>
                <a:gd name="T13" fmla="*/ 9 h 17"/>
                <a:gd name="T14" fmla="*/ 0 w 17"/>
                <a:gd name="T15" fmla="*/ 11 h 17"/>
                <a:gd name="T16" fmla="*/ 0 w 17"/>
                <a:gd name="T17" fmla="*/ 13 h 17"/>
                <a:gd name="T18" fmla="*/ 6 w 17"/>
                <a:gd name="T19" fmla="*/ 16 h 17"/>
                <a:gd name="T20" fmla="*/ 16 w 17"/>
                <a:gd name="T21"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16" y="4"/>
                  </a:moveTo>
                  <a:lnTo>
                    <a:pt x="12" y="0"/>
                  </a:lnTo>
                  <a:lnTo>
                    <a:pt x="9" y="0"/>
                  </a:lnTo>
                  <a:lnTo>
                    <a:pt x="6" y="4"/>
                  </a:lnTo>
                  <a:lnTo>
                    <a:pt x="0" y="4"/>
                  </a:lnTo>
                  <a:lnTo>
                    <a:pt x="0" y="6"/>
                  </a:lnTo>
                  <a:lnTo>
                    <a:pt x="0" y="9"/>
                  </a:lnTo>
                  <a:lnTo>
                    <a:pt x="0" y="11"/>
                  </a:lnTo>
                  <a:lnTo>
                    <a:pt x="0" y="13"/>
                  </a:lnTo>
                  <a:lnTo>
                    <a:pt x="6" y="16"/>
                  </a:lnTo>
                  <a:lnTo>
                    <a:pt x="16" y="4"/>
                  </a:lnTo>
                </a:path>
              </a:pathLst>
            </a:custGeom>
            <a:solidFill>
              <a:srgbClr val="441E05"/>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96" name="Freeform 298"/>
            <p:cNvSpPr>
              <a:spLocks/>
            </p:cNvSpPr>
            <p:nvPr/>
          </p:nvSpPr>
          <p:spPr bwMode="auto">
            <a:xfrm>
              <a:off x="4228" y="2699"/>
              <a:ext cx="17" cy="17"/>
            </a:xfrm>
            <a:custGeom>
              <a:avLst/>
              <a:gdLst>
                <a:gd name="T0" fmla="*/ 16 w 17"/>
                <a:gd name="T1" fmla="*/ 0 h 17"/>
                <a:gd name="T2" fmla="*/ 13 w 17"/>
                <a:gd name="T3" fmla="*/ 0 h 17"/>
                <a:gd name="T4" fmla="*/ 10 w 17"/>
                <a:gd name="T5" fmla="*/ 0 h 17"/>
                <a:gd name="T6" fmla="*/ 8 w 17"/>
                <a:gd name="T7" fmla="*/ 0 h 17"/>
                <a:gd name="T8" fmla="*/ 5 w 17"/>
                <a:gd name="T9" fmla="*/ 0 h 17"/>
                <a:gd name="T10" fmla="*/ 5 w 17"/>
                <a:gd name="T11" fmla="*/ 2 h 17"/>
                <a:gd name="T12" fmla="*/ 0 w 17"/>
                <a:gd name="T13" fmla="*/ 8 h 17"/>
                <a:gd name="T14" fmla="*/ 0 w 17"/>
                <a:gd name="T15" fmla="*/ 10 h 17"/>
                <a:gd name="T16" fmla="*/ 0 w 17"/>
                <a:gd name="T17" fmla="*/ 13 h 17"/>
                <a:gd name="T18" fmla="*/ 5 w 17"/>
                <a:gd name="T19" fmla="*/ 16 h 17"/>
                <a:gd name="T20" fmla="*/ 16 w 17"/>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16" y="0"/>
                  </a:moveTo>
                  <a:lnTo>
                    <a:pt x="13" y="0"/>
                  </a:lnTo>
                  <a:lnTo>
                    <a:pt x="10" y="0"/>
                  </a:lnTo>
                  <a:lnTo>
                    <a:pt x="8" y="0"/>
                  </a:lnTo>
                  <a:lnTo>
                    <a:pt x="5" y="0"/>
                  </a:lnTo>
                  <a:lnTo>
                    <a:pt x="5" y="2"/>
                  </a:lnTo>
                  <a:lnTo>
                    <a:pt x="0" y="8"/>
                  </a:lnTo>
                  <a:lnTo>
                    <a:pt x="0" y="10"/>
                  </a:lnTo>
                  <a:lnTo>
                    <a:pt x="0" y="13"/>
                  </a:lnTo>
                  <a:lnTo>
                    <a:pt x="5" y="16"/>
                  </a:lnTo>
                  <a:lnTo>
                    <a:pt x="16" y="0"/>
                  </a:lnTo>
                </a:path>
              </a:pathLst>
            </a:custGeom>
            <a:solidFill>
              <a:srgbClr val="3F19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97" name="Freeform 299"/>
            <p:cNvSpPr>
              <a:spLocks/>
            </p:cNvSpPr>
            <p:nvPr/>
          </p:nvSpPr>
          <p:spPr bwMode="auto">
            <a:xfrm>
              <a:off x="4230" y="2699"/>
              <a:ext cx="251" cy="60"/>
            </a:xfrm>
            <a:custGeom>
              <a:avLst/>
              <a:gdLst>
                <a:gd name="T0" fmla="*/ 235 w 251"/>
                <a:gd name="T1" fmla="*/ 52 h 60"/>
                <a:gd name="T2" fmla="*/ 209 w 251"/>
                <a:gd name="T3" fmla="*/ 51 h 60"/>
                <a:gd name="T4" fmla="*/ 183 w 251"/>
                <a:gd name="T5" fmla="*/ 50 h 60"/>
                <a:gd name="T6" fmla="*/ 161 w 251"/>
                <a:gd name="T7" fmla="*/ 47 h 60"/>
                <a:gd name="T8" fmla="*/ 138 w 251"/>
                <a:gd name="T9" fmla="*/ 45 h 60"/>
                <a:gd name="T10" fmla="*/ 119 w 251"/>
                <a:gd name="T11" fmla="*/ 43 h 60"/>
                <a:gd name="T12" fmla="*/ 101 w 251"/>
                <a:gd name="T13" fmla="*/ 38 h 60"/>
                <a:gd name="T14" fmla="*/ 85 w 251"/>
                <a:gd name="T15" fmla="*/ 35 h 60"/>
                <a:gd name="T16" fmla="*/ 70 w 251"/>
                <a:gd name="T17" fmla="*/ 32 h 60"/>
                <a:gd name="T18" fmla="*/ 58 w 251"/>
                <a:gd name="T19" fmla="*/ 27 h 60"/>
                <a:gd name="T20" fmla="*/ 45 w 251"/>
                <a:gd name="T21" fmla="*/ 23 h 60"/>
                <a:gd name="T22" fmla="*/ 35 w 251"/>
                <a:gd name="T23" fmla="*/ 18 h 60"/>
                <a:gd name="T24" fmla="*/ 26 w 251"/>
                <a:gd name="T25" fmla="*/ 14 h 60"/>
                <a:gd name="T26" fmla="*/ 19 w 251"/>
                <a:gd name="T27" fmla="*/ 10 h 60"/>
                <a:gd name="T28" fmla="*/ 12 w 251"/>
                <a:gd name="T29" fmla="*/ 6 h 60"/>
                <a:gd name="T30" fmla="*/ 6 w 251"/>
                <a:gd name="T31" fmla="*/ 3 h 60"/>
                <a:gd name="T32" fmla="*/ 0 w 251"/>
                <a:gd name="T33" fmla="*/ 6 h 60"/>
                <a:gd name="T34" fmla="*/ 5 w 251"/>
                <a:gd name="T35" fmla="*/ 10 h 60"/>
                <a:gd name="T36" fmla="*/ 12 w 251"/>
                <a:gd name="T37" fmla="*/ 14 h 60"/>
                <a:gd name="T38" fmla="*/ 20 w 251"/>
                <a:gd name="T39" fmla="*/ 18 h 60"/>
                <a:gd name="T40" fmla="*/ 27 w 251"/>
                <a:gd name="T41" fmla="*/ 23 h 60"/>
                <a:gd name="T42" fmla="*/ 38 w 251"/>
                <a:gd name="T43" fmla="*/ 27 h 60"/>
                <a:gd name="T44" fmla="*/ 49 w 251"/>
                <a:gd name="T45" fmla="*/ 32 h 60"/>
                <a:gd name="T46" fmla="*/ 61 w 251"/>
                <a:gd name="T47" fmla="*/ 35 h 60"/>
                <a:gd name="T48" fmla="*/ 76 w 251"/>
                <a:gd name="T49" fmla="*/ 39 h 60"/>
                <a:gd name="T50" fmla="*/ 91 w 251"/>
                <a:gd name="T51" fmla="*/ 44 h 60"/>
                <a:gd name="T52" fmla="*/ 109 w 251"/>
                <a:gd name="T53" fmla="*/ 47 h 60"/>
                <a:gd name="T54" fmla="*/ 128 w 251"/>
                <a:gd name="T55" fmla="*/ 51 h 60"/>
                <a:gd name="T56" fmla="*/ 148 w 251"/>
                <a:gd name="T57" fmla="*/ 53 h 60"/>
                <a:gd name="T58" fmla="*/ 171 w 251"/>
                <a:gd name="T59" fmla="*/ 55 h 60"/>
                <a:gd name="T60" fmla="*/ 195 w 251"/>
                <a:gd name="T61" fmla="*/ 57 h 60"/>
                <a:gd name="T62" fmla="*/ 222 w 251"/>
                <a:gd name="T63" fmla="*/ 59 h 60"/>
                <a:gd name="T64" fmla="*/ 250 w 251"/>
                <a:gd name="T65"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1" h="60">
                  <a:moveTo>
                    <a:pt x="250" y="52"/>
                  </a:moveTo>
                  <a:lnTo>
                    <a:pt x="235" y="52"/>
                  </a:lnTo>
                  <a:lnTo>
                    <a:pt x="222" y="52"/>
                  </a:lnTo>
                  <a:lnTo>
                    <a:pt x="209" y="51"/>
                  </a:lnTo>
                  <a:lnTo>
                    <a:pt x="195" y="51"/>
                  </a:lnTo>
                  <a:lnTo>
                    <a:pt x="183" y="50"/>
                  </a:lnTo>
                  <a:lnTo>
                    <a:pt x="172" y="48"/>
                  </a:lnTo>
                  <a:lnTo>
                    <a:pt x="161" y="47"/>
                  </a:lnTo>
                  <a:lnTo>
                    <a:pt x="149" y="46"/>
                  </a:lnTo>
                  <a:lnTo>
                    <a:pt x="138" y="45"/>
                  </a:lnTo>
                  <a:lnTo>
                    <a:pt x="128" y="44"/>
                  </a:lnTo>
                  <a:lnTo>
                    <a:pt x="119" y="43"/>
                  </a:lnTo>
                  <a:lnTo>
                    <a:pt x="110" y="41"/>
                  </a:lnTo>
                  <a:lnTo>
                    <a:pt x="101" y="38"/>
                  </a:lnTo>
                  <a:lnTo>
                    <a:pt x="92" y="37"/>
                  </a:lnTo>
                  <a:lnTo>
                    <a:pt x="85" y="35"/>
                  </a:lnTo>
                  <a:lnTo>
                    <a:pt x="78" y="33"/>
                  </a:lnTo>
                  <a:lnTo>
                    <a:pt x="70" y="32"/>
                  </a:lnTo>
                  <a:lnTo>
                    <a:pt x="63" y="29"/>
                  </a:lnTo>
                  <a:lnTo>
                    <a:pt x="58" y="27"/>
                  </a:lnTo>
                  <a:lnTo>
                    <a:pt x="51" y="25"/>
                  </a:lnTo>
                  <a:lnTo>
                    <a:pt x="45" y="23"/>
                  </a:lnTo>
                  <a:lnTo>
                    <a:pt x="40" y="20"/>
                  </a:lnTo>
                  <a:lnTo>
                    <a:pt x="35" y="18"/>
                  </a:lnTo>
                  <a:lnTo>
                    <a:pt x="31" y="16"/>
                  </a:lnTo>
                  <a:lnTo>
                    <a:pt x="26" y="14"/>
                  </a:lnTo>
                  <a:lnTo>
                    <a:pt x="22" y="11"/>
                  </a:lnTo>
                  <a:lnTo>
                    <a:pt x="19" y="10"/>
                  </a:lnTo>
                  <a:lnTo>
                    <a:pt x="15" y="8"/>
                  </a:lnTo>
                  <a:lnTo>
                    <a:pt x="12" y="6"/>
                  </a:lnTo>
                  <a:lnTo>
                    <a:pt x="8" y="4"/>
                  </a:lnTo>
                  <a:lnTo>
                    <a:pt x="6" y="3"/>
                  </a:lnTo>
                  <a:lnTo>
                    <a:pt x="4" y="0"/>
                  </a:lnTo>
                  <a:lnTo>
                    <a:pt x="0" y="6"/>
                  </a:lnTo>
                  <a:lnTo>
                    <a:pt x="3" y="8"/>
                  </a:lnTo>
                  <a:lnTo>
                    <a:pt x="5" y="10"/>
                  </a:lnTo>
                  <a:lnTo>
                    <a:pt x="8" y="11"/>
                  </a:lnTo>
                  <a:lnTo>
                    <a:pt x="12" y="14"/>
                  </a:lnTo>
                  <a:lnTo>
                    <a:pt x="15" y="16"/>
                  </a:lnTo>
                  <a:lnTo>
                    <a:pt x="20" y="18"/>
                  </a:lnTo>
                  <a:lnTo>
                    <a:pt x="23" y="20"/>
                  </a:lnTo>
                  <a:lnTo>
                    <a:pt x="27" y="23"/>
                  </a:lnTo>
                  <a:lnTo>
                    <a:pt x="33" y="25"/>
                  </a:lnTo>
                  <a:lnTo>
                    <a:pt x="38" y="27"/>
                  </a:lnTo>
                  <a:lnTo>
                    <a:pt x="43" y="29"/>
                  </a:lnTo>
                  <a:lnTo>
                    <a:pt x="49" y="32"/>
                  </a:lnTo>
                  <a:lnTo>
                    <a:pt x="55" y="33"/>
                  </a:lnTo>
                  <a:lnTo>
                    <a:pt x="61" y="35"/>
                  </a:lnTo>
                  <a:lnTo>
                    <a:pt x="69" y="37"/>
                  </a:lnTo>
                  <a:lnTo>
                    <a:pt x="76" y="39"/>
                  </a:lnTo>
                  <a:lnTo>
                    <a:pt x="83" y="42"/>
                  </a:lnTo>
                  <a:lnTo>
                    <a:pt x="91" y="44"/>
                  </a:lnTo>
                  <a:lnTo>
                    <a:pt x="100" y="45"/>
                  </a:lnTo>
                  <a:lnTo>
                    <a:pt x="109" y="47"/>
                  </a:lnTo>
                  <a:lnTo>
                    <a:pt x="118" y="48"/>
                  </a:lnTo>
                  <a:lnTo>
                    <a:pt x="128" y="51"/>
                  </a:lnTo>
                  <a:lnTo>
                    <a:pt x="138" y="52"/>
                  </a:lnTo>
                  <a:lnTo>
                    <a:pt x="148" y="53"/>
                  </a:lnTo>
                  <a:lnTo>
                    <a:pt x="159" y="54"/>
                  </a:lnTo>
                  <a:lnTo>
                    <a:pt x="171" y="55"/>
                  </a:lnTo>
                  <a:lnTo>
                    <a:pt x="183" y="56"/>
                  </a:lnTo>
                  <a:lnTo>
                    <a:pt x="195" y="57"/>
                  </a:lnTo>
                  <a:lnTo>
                    <a:pt x="209" y="57"/>
                  </a:lnTo>
                  <a:lnTo>
                    <a:pt x="222" y="59"/>
                  </a:lnTo>
                  <a:lnTo>
                    <a:pt x="235" y="59"/>
                  </a:lnTo>
                  <a:lnTo>
                    <a:pt x="250" y="59"/>
                  </a:lnTo>
                  <a:lnTo>
                    <a:pt x="250" y="52"/>
                  </a:lnTo>
                </a:path>
              </a:pathLst>
            </a:custGeom>
            <a:solidFill>
              <a:srgbClr val="3F19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98" name="Freeform 300"/>
            <p:cNvSpPr>
              <a:spLocks/>
            </p:cNvSpPr>
            <p:nvPr/>
          </p:nvSpPr>
          <p:spPr bwMode="auto">
            <a:xfrm>
              <a:off x="4480" y="2697"/>
              <a:ext cx="267" cy="62"/>
            </a:xfrm>
            <a:custGeom>
              <a:avLst/>
              <a:gdLst>
                <a:gd name="T0" fmla="*/ 258 w 267"/>
                <a:gd name="T1" fmla="*/ 3 h 62"/>
                <a:gd name="T2" fmla="*/ 247 w 267"/>
                <a:gd name="T3" fmla="*/ 9 h 62"/>
                <a:gd name="T4" fmla="*/ 237 w 267"/>
                <a:gd name="T5" fmla="*/ 13 h 62"/>
                <a:gd name="T6" fmla="*/ 226 w 267"/>
                <a:gd name="T7" fmla="*/ 19 h 62"/>
                <a:gd name="T8" fmla="*/ 215 w 267"/>
                <a:gd name="T9" fmla="*/ 24 h 62"/>
                <a:gd name="T10" fmla="*/ 204 w 267"/>
                <a:gd name="T11" fmla="*/ 28 h 62"/>
                <a:gd name="T12" fmla="*/ 191 w 267"/>
                <a:gd name="T13" fmla="*/ 31 h 62"/>
                <a:gd name="T14" fmla="*/ 178 w 267"/>
                <a:gd name="T15" fmla="*/ 36 h 62"/>
                <a:gd name="T16" fmla="*/ 164 w 267"/>
                <a:gd name="T17" fmla="*/ 39 h 62"/>
                <a:gd name="T18" fmla="*/ 149 w 267"/>
                <a:gd name="T19" fmla="*/ 43 h 62"/>
                <a:gd name="T20" fmla="*/ 131 w 267"/>
                <a:gd name="T21" fmla="*/ 45 h 62"/>
                <a:gd name="T22" fmla="*/ 112 w 267"/>
                <a:gd name="T23" fmla="*/ 47 h 62"/>
                <a:gd name="T24" fmla="*/ 92 w 267"/>
                <a:gd name="T25" fmla="*/ 49 h 62"/>
                <a:gd name="T26" fmla="*/ 68 w 267"/>
                <a:gd name="T27" fmla="*/ 52 h 62"/>
                <a:gd name="T28" fmla="*/ 43 w 267"/>
                <a:gd name="T29" fmla="*/ 53 h 62"/>
                <a:gd name="T30" fmla="*/ 16 w 267"/>
                <a:gd name="T31" fmla="*/ 54 h 62"/>
                <a:gd name="T32" fmla="*/ 0 w 267"/>
                <a:gd name="T33" fmla="*/ 61 h 62"/>
                <a:gd name="T34" fmla="*/ 29 w 267"/>
                <a:gd name="T35" fmla="*/ 59 h 62"/>
                <a:gd name="T36" fmla="*/ 56 w 267"/>
                <a:gd name="T37" fmla="*/ 58 h 62"/>
                <a:gd name="T38" fmla="*/ 81 w 267"/>
                <a:gd name="T39" fmla="*/ 57 h 62"/>
                <a:gd name="T40" fmla="*/ 103 w 267"/>
                <a:gd name="T41" fmla="*/ 55 h 62"/>
                <a:gd name="T42" fmla="*/ 123 w 267"/>
                <a:gd name="T43" fmla="*/ 53 h 62"/>
                <a:gd name="T44" fmla="*/ 141 w 267"/>
                <a:gd name="T45" fmla="*/ 50 h 62"/>
                <a:gd name="T46" fmla="*/ 158 w 267"/>
                <a:gd name="T47" fmla="*/ 47 h 62"/>
                <a:gd name="T48" fmla="*/ 172 w 267"/>
                <a:gd name="T49" fmla="*/ 44 h 62"/>
                <a:gd name="T50" fmla="*/ 187 w 267"/>
                <a:gd name="T51" fmla="*/ 40 h 62"/>
                <a:gd name="T52" fmla="*/ 200 w 267"/>
                <a:gd name="T53" fmla="*/ 36 h 62"/>
                <a:gd name="T54" fmla="*/ 211 w 267"/>
                <a:gd name="T55" fmla="*/ 31 h 62"/>
                <a:gd name="T56" fmla="*/ 224 w 267"/>
                <a:gd name="T57" fmla="*/ 27 h 62"/>
                <a:gd name="T58" fmla="*/ 234 w 267"/>
                <a:gd name="T59" fmla="*/ 22 h 62"/>
                <a:gd name="T60" fmla="*/ 245 w 267"/>
                <a:gd name="T61" fmla="*/ 17 h 62"/>
                <a:gd name="T62" fmla="*/ 256 w 267"/>
                <a:gd name="T63" fmla="*/ 12 h 62"/>
                <a:gd name="T64" fmla="*/ 266 w 267"/>
                <a:gd name="T65"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7" h="62">
                  <a:moveTo>
                    <a:pt x="264" y="0"/>
                  </a:moveTo>
                  <a:lnTo>
                    <a:pt x="258" y="3"/>
                  </a:lnTo>
                  <a:lnTo>
                    <a:pt x="253" y="6"/>
                  </a:lnTo>
                  <a:lnTo>
                    <a:pt x="247" y="9"/>
                  </a:lnTo>
                  <a:lnTo>
                    <a:pt x="242" y="11"/>
                  </a:lnTo>
                  <a:lnTo>
                    <a:pt x="237" y="13"/>
                  </a:lnTo>
                  <a:lnTo>
                    <a:pt x="232" y="17"/>
                  </a:lnTo>
                  <a:lnTo>
                    <a:pt x="226" y="19"/>
                  </a:lnTo>
                  <a:lnTo>
                    <a:pt x="220" y="21"/>
                  </a:lnTo>
                  <a:lnTo>
                    <a:pt x="215" y="24"/>
                  </a:lnTo>
                  <a:lnTo>
                    <a:pt x="209" y="26"/>
                  </a:lnTo>
                  <a:lnTo>
                    <a:pt x="204" y="28"/>
                  </a:lnTo>
                  <a:lnTo>
                    <a:pt x="198" y="30"/>
                  </a:lnTo>
                  <a:lnTo>
                    <a:pt x="191" y="31"/>
                  </a:lnTo>
                  <a:lnTo>
                    <a:pt x="185" y="34"/>
                  </a:lnTo>
                  <a:lnTo>
                    <a:pt x="178" y="36"/>
                  </a:lnTo>
                  <a:lnTo>
                    <a:pt x="171" y="37"/>
                  </a:lnTo>
                  <a:lnTo>
                    <a:pt x="164" y="39"/>
                  </a:lnTo>
                  <a:lnTo>
                    <a:pt x="157" y="40"/>
                  </a:lnTo>
                  <a:lnTo>
                    <a:pt x="149" y="43"/>
                  </a:lnTo>
                  <a:lnTo>
                    <a:pt x="140" y="44"/>
                  </a:lnTo>
                  <a:lnTo>
                    <a:pt x="131" y="45"/>
                  </a:lnTo>
                  <a:lnTo>
                    <a:pt x="122" y="46"/>
                  </a:lnTo>
                  <a:lnTo>
                    <a:pt x="112" y="47"/>
                  </a:lnTo>
                  <a:lnTo>
                    <a:pt x="102" y="48"/>
                  </a:lnTo>
                  <a:lnTo>
                    <a:pt x="92" y="49"/>
                  </a:lnTo>
                  <a:lnTo>
                    <a:pt x="81" y="50"/>
                  </a:lnTo>
                  <a:lnTo>
                    <a:pt x="68" y="52"/>
                  </a:lnTo>
                  <a:lnTo>
                    <a:pt x="56" y="52"/>
                  </a:lnTo>
                  <a:lnTo>
                    <a:pt x="43" y="53"/>
                  </a:lnTo>
                  <a:lnTo>
                    <a:pt x="29" y="53"/>
                  </a:lnTo>
                  <a:lnTo>
                    <a:pt x="16" y="54"/>
                  </a:lnTo>
                  <a:lnTo>
                    <a:pt x="0" y="54"/>
                  </a:lnTo>
                  <a:lnTo>
                    <a:pt x="0" y="61"/>
                  </a:lnTo>
                  <a:lnTo>
                    <a:pt x="16" y="61"/>
                  </a:lnTo>
                  <a:lnTo>
                    <a:pt x="29" y="59"/>
                  </a:lnTo>
                  <a:lnTo>
                    <a:pt x="44" y="59"/>
                  </a:lnTo>
                  <a:lnTo>
                    <a:pt x="56" y="58"/>
                  </a:lnTo>
                  <a:lnTo>
                    <a:pt x="68" y="58"/>
                  </a:lnTo>
                  <a:lnTo>
                    <a:pt x="81" y="57"/>
                  </a:lnTo>
                  <a:lnTo>
                    <a:pt x="92" y="56"/>
                  </a:lnTo>
                  <a:lnTo>
                    <a:pt x="103" y="55"/>
                  </a:lnTo>
                  <a:lnTo>
                    <a:pt x="113" y="54"/>
                  </a:lnTo>
                  <a:lnTo>
                    <a:pt x="123" y="53"/>
                  </a:lnTo>
                  <a:lnTo>
                    <a:pt x="132" y="52"/>
                  </a:lnTo>
                  <a:lnTo>
                    <a:pt x="141" y="50"/>
                  </a:lnTo>
                  <a:lnTo>
                    <a:pt x="150" y="49"/>
                  </a:lnTo>
                  <a:lnTo>
                    <a:pt x="158" y="47"/>
                  </a:lnTo>
                  <a:lnTo>
                    <a:pt x="166" y="46"/>
                  </a:lnTo>
                  <a:lnTo>
                    <a:pt x="172" y="44"/>
                  </a:lnTo>
                  <a:lnTo>
                    <a:pt x="180" y="43"/>
                  </a:lnTo>
                  <a:lnTo>
                    <a:pt x="187" y="40"/>
                  </a:lnTo>
                  <a:lnTo>
                    <a:pt x="193" y="38"/>
                  </a:lnTo>
                  <a:lnTo>
                    <a:pt x="200" y="36"/>
                  </a:lnTo>
                  <a:lnTo>
                    <a:pt x="206" y="34"/>
                  </a:lnTo>
                  <a:lnTo>
                    <a:pt x="211" y="31"/>
                  </a:lnTo>
                  <a:lnTo>
                    <a:pt x="218" y="29"/>
                  </a:lnTo>
                  <a:lnTo>
                    <a:pt x="224" y="27"/>
                  </a:lnTo>
                  <a:lnTo>
                    <a:pt x="229" y="25"/>
                  </a:lnTo>
                  <a:lnTo>
                    <a:pt x="234" y="22"/>
                  </a:lnTo>
                  <a:lnTo>
                    <a:pt x="239" y="20"/>
                  </a:lnTo>
                  <a:lnTo>
                    <a:pt x="245" y="17"/>
                  </a:lnTo>
                  <a:lnTo>
                    <a:pt x="251" y="15"/>
                  </a:lnTo>
                  <a:lnTo>
                    <a:pt x="256" y="12"/>
                  </a:lnTo>
                  <a:lnTo>
                    <a:pt x="261" y="9"/>
                  </a:lnTo>
                  <a:lnTo>
                    <a:pt x="266" y="7"/>
                  </a:lnTo>
                  <a:lnTo>
                    <a:pt x="264" y="0"/>
                  </a:lnTo>
                </a:path>
              </a:pathLst>
            </a:custGeom>
            <a:solidFill>
              <a:srgbClr val="3F19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99" name="Freeform 301"/>
            <p:cNvSpPr>
              <a:spLocks/>
            </p:cNvSpPr>
            <p:nvPr/>
          </p:nvSpPr>
          <p:spPr bwMode="auto">
            <a:xfrm>
              <a:off x="4744" y="2697"/>
              <a:ext cx="17" cy="17"/>
            </a:xfrm>
            <a:custGeom>
              <a:avLst/>
              <a:gdLst>
                <a:gd name="T0" fmla="*/ 8 w 17"/>
                <a:gd name="T1" fmla="*/ 16 h 17"/>
                <a:gd name="T2" fmla="*/ 12 w 17"/>
                <a:gd name="T3" fmla="*/ 16 h 17"/>
                <a:gd name="T4" fmla="*/ 12 w 17"/>
                <a:gd name="T5" fmla="*/ 13 h 17"/>
                <a:gd name="T6" fmla="*/ 16 w 17"/>
                <a:gd name="T7" fmla="*/ 11 h 17"/>
                <a:gd name="T8" fmla="*/ 16 w 17"/>
                <a:gd name="T9" fmla="*/ 6 h 17"/>
                <a:gd name="T10" fmla="*/ 16 w 17"/>
                <a:gd name="T11" fmla="*/ 4 h 17"/>
                <a:gd name="T12" fmla="*/ 12 w 17"/>
                <a:gd name="T13" fmla="*/ 4 h 17"/>
                <a:gd name="T14" fmla="*/ 12 w 17"/>
                <a:gd name="T15" fmla="*/ 2 h 17"/>
                <a:gd name="T16" fmla="*/ 8 w 17"/>
                <a:gd name="T17" fmla="*/ 2 h 17"/>
                <a:gd name="T18" fmla="*/ 8 w 17"/>
                <a:gd name="T19" fmla="*/ 0 h 17"/>
                <a:gd name="T20" fmla="*/ 4 w 17"/>
                <a:gd name="T21" fmla="*/ 0 h 17"/>
                <a:gd name="T22" fmla="*/ 0 w 17"/>
                <a:gd name="T23" fmla="*/ 0 h 17"/>
                <a:gd name="T24" fmla="*/ 8 w 17"/>
                <a:gd name="T25"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8" y="16"/>
                  </a:moveTo>
                  <a:lnTo>
                    <a:pt x="12" y="16"/>
                  </a:lnTo>
                  <a:lnTo>
                    <a:pt x="12" y="13"/>
                  </a:lnTo>
                  <a:lnTo>
                    <a:pt x="16" y="11"/>
                  </a:lnTo>
                  <a:lnTo>
                    <a:pt x="16" y="6"/>
                  </a:lnTo>
                  <a:lnTo>
                    <a:pt x="16" y="4"/>
                  </a:lnTo>
                  <a:lnTo>
                    <a:pt x="12" y="4"/>
                  </a:lnTo>
                  <a:lnTo>
                    <a:pt x="12" y="2"/>
                  </a:lnTo>
                  <a:lnTo>
                    <a:pt x="8" y="2"/>
                  </a:lnTo>
                  <a:lnTo>
                    <a:pt x="8" y="0"/>
                  </a:lnTo>
                  <a:lnTo>
                    <a:pt x="4" y="0"/>
                  </a:lnTo>
                  <a:lnTo>
                    <a:pt x="0" y="0"/>
                  </a:lnTo>
                  <a:lnTo>
                    <a:pt x="8" y="16"/>
                  </a:lnTo>
                </a:path>
              </a:pathLst>
            </a:custGeom>
            <a:solidFill>
              <a:srgbClr val="3F19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00" name="Freeform 302"/>
            <p:cNvSpPr>
              <a:spLocks/>
            </p:cNvSpPr>
            <p:nvPr/>
          </p:nvSpPr>
          <p:spPr bwMode="auto">
            <a:xfrm>
              <a:off x="4133" y="2859"/>
              <a:ext cx="709" cy="107"/>
            </a:xfrm>
            <a:custGeom>
              <a:avLst/>
              <a:gdLst>
                <a:gd name="T0" fmla="*/ 704 w 709"/>
                <a:gd name="T1" fmla="*/ 6 h 107"/>
                <a:gd name="T2" fmla="*/ 694 w 709"/>
                <a:gd name="T3" fmla="*/ 16 h 107"/>
                <a:gd name="T4" fmla="*/ 680 w 709"/>
                <a:gd name="T5" fmla="*/ 27 h 107"/>
                <a:gd name="T6" fmla="*/ 661 w 709"/>
                <a:gd name="T7" fmla="*/ 39 h 107"/>
                <a:gd name="T8" fmla="*/ 637 w 709"/>
                <a:gd name="T9" fmla="*/ 50 h 107"/>
                <a:gd name="T10" fmla="*/ 606 w 709"/>
                <a:gd name="T11" fmla="*/ 62 h 107"/>
                <a:gd name="T12" fmla="*/ 572 w 709"/>
                <a:gd name="T13" fmla="*/ 72 h 107"/>
                <a:gd name="T14" fmla="*/ 529 w 709"/>
                <a:gd name="T15" fmla="*/ 81 h 107"/>
                <a:gd name="T16" fmla="*/ 481 w 709"/>
                <a:gd name="T17" fmla="*/ 88 h 107"/>
                <a:gd name="T18" fmla="*/ 426 w 709"/>
                <a:gd name="T19" fmla="*/ 93 h 107"/>
                <a:gd name="T20" fmla="*/ 364 w 709"/>
                <a:gd name="T21" fmla="*/ 96 h 107"/>
                <a:gd name="T22" fmla="*/ 296 w 709"/>
                <a:gd name="T23" fmla="*/ 93 h 107"/>
                <a:gd name="T24" fmla="*/ 235 w 709"/>
                <a:gd name="T25" fmla="*/ 90 h 107"/>
                <a:gd name="T26" fmla="*/ 184 w 709"/>
                <a:gd name="T27" fmla="*/ 82 h 107"/>
                <a:gd name="T28" fmla="*/ 139 w 709"/>
                <a:gd name="T29" fmla="*/ 74 h 107"/>
                <a:gd name="T30" fmla="*/ 102 w 709"/>
                <a:gd name="T31" fmla="*/ 63 h 107"/>
                <a:gd name="T32" fmla="*/ 72 w 709"/>
                <a:gd name="T33" fmla="*/ 52 h 107"/>
                <a:gd name="T34" fmla="*/ 47 w 709"/>
                <a:gd name="T35" fmla="*/ 40 h 107"/>
                <a:gd name="T36" fmla="*/ 28 w 709"/>
                <a:gd name="T37" fmla="*/ 28 h 107"/>
                <a:gd name="T38" fmla="*/ 14 w 709"/>
                <a:gd name="T39" fmla="*/ 17 h 107"/>
                <a:gd name="T40" fmla="*/ 5 w 709"/>
                <a:gd name="T41" fmla="*/ 6 h 107"/>
                <a:gd name="T42" fmla="*/ 0 w 709"/>
                <a:gd name="T43" fmla="*/ 2 h 107"/>
                <a:gd name="T44" fmla="*/ 0 w 709"/>
                <a:gd name="T45" fmla="*/ 5 h 107"/>
                <a:gd name="T46" fmla="*/ 0 w 709"/>
                <a:gd name="T47" fmla="*/ 8 h 107"/>
                <a:gd name="T48" fmla="*/ 0 w 709"/>
                <a:gd name="T49" fmla="*/ 12 h 107"/>
                <a:gd name="T50" fmla="*/ 1 w 709"/>
                <a:gd name="T51" fmla="*/ 15 h 107"/>
                <a:gd name="T52" fmla="*/ 3 w 709"/>
                <a:gd name="T53" fmla="*/ 20 h 107"/>
                <a:gd name="T54" fmla="*/ 8 w 709"/>
                <a:gd name="T55" fmla="*/ 28 h 107"/>
                <a:gd name="T56" fmla="*/ 18 w 709"/>
                <a:gd name="T57" fmla="*/ 37 h 107"/>
                <a:gd name="T58" fmla="*/ 34 w 709"/>
                <a:gd name="T59" fmla="*/ 49 h 107"/>
                <a:gd name="T60" fmla="*/ 56 w 709"/>
                <a:gd name="T61" fmla="*/ 60 h 107"/>
                <a:gd name="T62" fmla="*/ 84 w 709"/>
                <a:gd name="T63" fmla="*/ 72 h 107"/>
                <a:gd name="T64" fmla="*/ 119 w 709"/>
                <a:gd name="T65" fmla="*/ 82 h 107"/>
                <a:gd name="T66" fmla="*/ 161 w 709"/>
                <a:gd name="T67" fmla="*/ 92 h 107"/>
                <a:gd name="T68" fmla="*/ 212 w 709"/>
                <a:gd name="T69" fmla="*/ 99 h 107"/>
                <a:gd name="T70" fmla="*/ 271 w 709"/>
                <a:gd name="T71" fmla="*/ 105 h 107"/>
                <a:gd name="T72" fmla="*/ 339 w 709"/>
                <a:gd name="T73" fmla="*/ 106 h 107"/>
                <a:gd name="T74" fmla="*/ 366 w 709"/>
                <a:gd name="T75" fmla="*/ 106 h 107"/>
                <a:gd name="T76" fmla="*/ 377 w 709"/>
                <a:gd name="T77" fmla="*/ 106 h 107"/>
                <a:gd name="T78" fmla="*/ 397 w 709"/>
                <a:gd name="T79" fmla="*/ 106 h 107"/>
                <a:gd name="T80" fmla="*/ 423 w 709"/>
                <a:gd name="T81" fmla="*/ 106 h 107"/>
                <a:gd name="T82" fmla="*/ 455 w 709"/>
                <a:gd name="T83" fmla="*/ 104 h 107"/>
                <a:gd name="T84" fmla="*/ 491 w 709"/>
                <a:gd name="T85" fmla="*/ 100 h 107"/>
                <a:gd name="T86" fmla="*/ 530 w 709"/>
                <a:gd name="T87" fmla="*/ 93 h 107"/>
                <a:gd name="T88" fmla="*/ 571 w 709"/>
                <a:gd name="T89" fmla="*/ 85 h 107"/>
                <a:gd name="T90" fmla="*/ 611 w 709"/>
                <a:gd name="T91" fmla="*/ 72 h 107"/>
                <a:gd name="T92" fmla="*/ 651 w 709"/>
                <a:gd name="T93" fmla="*/ 56 h 107"/>
                <a:gd name="T94" fmla="*/ 688 w 709"/>
                <a:gd name="T95" fmla="*/ 36 h 107"/>
                <a:gd name="T96" fmla="*/ 690 w 709"/>
                <a:gd name="T97" fmla="*/ 34 h 107"/>
                <a:gd name="T98" fmla="*/ 693 w 709"/>
                <a:gd name="T99" fmla="*/ 33 h 107"/>
                <a:gd name="T100" fmla="*/ 696 w 709"/>
                <a:gd name="T101" fmla="*/ 31 h 107"/>
                <a:gd name="T102" fmla="*/ 698 w 709"/>
                <a:gd name="T103" fmla="*/ 28 h 107"/>
                <a:gd name="T104" fmla="*/ 700 w 709"/>
                <a:gd name="T105" fmla="*/ 26 h 107"/>
                <a:gd name="T106" fmla="*/ 703 w 709"/>
                <a:gd name="T107" fmla="*/ 23 h 107"/>
                <a:gd name="T108" fmla="*/ 706 w 709"/>
                <a:gd name="T109" fmla="*/ 20 h 107"/>
                <a:gd name="T110" fmla="*/ 707 w 709"/>
                <a:gd name="T111" fmla="*/ 17 h 107"/>
                <a:gd name="T112" fmla="*/ 708 w 709"/>
                <a:gd name="T113" fmla="*/ 15 h 107"/>
                <a:gd name="T114" fmla="*/ 708 w 709"/>
                <a:gd name="T11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9" h="107">
                  <a:moveTo>
                    <a:pt x="708" y="0"/>
                  </a:moveTo>
                  <a:lnTo>
                    <a:pt x="706" y="4"/>
                  </a:lnTo>
                  <a:lnTo>
                    <a:pt x="704" y="6"/>
                  </a:lnTo>
                  <a:lnTo>
                    <a:pt x="702" y="9"/>
                  </a:lnTo>
                  <a:lnTo>
                    <a:pt x="698" y="13"/>
                  </a:lnTo>
                  <a:lnTo>
                    <a:pt x="694" y="16"/>
                  </a:lnTo>
                  <a:lnTo>
                    <a:pt x="690" y="20"/>
                  </a:lnTo>
                  <a:lnTo>
                    <a:pt x="685" y="23"/>
                  </a:lnTo>
                  <a:lnTo>
                    <a:pt x="680" y="27"/>
                  </a:lnTo>
                  <a:lnTo>
                    <a:pt x="674" y="31"/>
                  </a:lnTo>
                  <a:lnTo>
                    <a:pt x="668" y="35"/>
                  </a:lnTo>
                  <a:lnTo>
                    <a:pt x="661" y="39"/>
                  </a:lnTo>
                  <a:lnTo>
                    <a:pt x="653" y="42"/>
                  </a:lnTo>
                  <a:lnTo>
                    <a:pt x="646" y="46"/>
                  </a:lnTo>
                  <a:lnTo>
                    <a:pt x="637" y="50"/>
                  </a:lnTo>
                  <a:lnTo>
                    <a:pt x="628" y="54"/>
                  </a:lnTo>
                  <a:lnTo>
                    <a:pt x="618" y="58"/>
                  </a:lnTo>
                  <a:lnTo>
                    <a:pt x="606" y="62"/>
                  </a:lnTo>
                  <a:lnTo>
                    <a:pt x="595" y="65"/>
                  </a:lnTo>
                  <a:lnTo>
                    <a:pt x="584" y="69"/>
                  </a:lnTo>
                  <a:lnTo>
                    <a:pt x="572" y="72"/>
                  </a:lnTo>
                  <a:lnTo>
                    <a:pt x="558" y="76"/>
                  </a:lnTo>
                  <a:lnTo>
                    <a:pt x="545" y="78"/>
                  </a:lnTo>
                  <a:lnTo>
                    <a:pt x="529" y="81"/>
                  </a:lnTo>
                  <a:lnTo>
                    <a:pt x="515" y="83"/>
                  </a:lnTo>
                  <a:lnTo>
                    <a:pt x="498" y="86"/>
                  </a:lnTo>
                  <a:lnTo>
                    <a:pt x="481" y="88"/>
                  </a:lnTo>
                  <a:lnTo>
                    <a:pt x="464" y="90"/>
                  </a:lnTo>
                  <a:lnTo>
                    <a:pt x="445" y="92"/>
                  </a:lnTo>
                  <a:lnTo>
                    <a:pt x="426" y="93"/>
                  </a:lnTo>
                  <a:lnTo>
                    <a:pt x="406" y="95"/>
                  </a:lnTo>
                  <a:lnTo>
                    <a:pt x="385" y="95"/>
                  </a:lnTo>
                  <a:lnTo>
                    <a:pt x="364" y="96"/>
                  </a:lnTo>
                  <a:lnTo>
                    <a:pt x="340" y="95"/>
                  </a:lnTo>
                  <a:lnTo>
                    <a:pt x="317" y="95"/>
                  </a:lnTo>
                  <a:lnTo>
                    <a:pt x="296" y="93"/>
                  </a:lnTo>
                  <a:lnTo>
                    <a:pt x="274" y="92"/>
                  </a:lnTo>
                  <a:lnTo>
                    <a:pt x="254" y="91"/>
                  </a:lnTo>
                  <a:lnTo>
                    <a:pt x="235" y="90"/>
                  </a:lnTo>
                  <a:lnTo>
                    <a:pt x="217" y="88"/>
                  </a:lnTo>
                  <a:lnTo>
                    <a:pt x="201" y="86"/>
                  </a:lnTo>
                  <a:lnTo>
                    <a:pt x="184" y="82"/>
                  </a:lnTo>
                  <a:lnTo>
                    <a:pt x="168" y="80"/>
                  </a:lnTo>
                  <a:lnTo>
                    <a:pt x="154" y="77"/>
                  </a:lnTo>
                  <a:lnTo>
                    <a:pt x="139" y="74"/>
                  </a:lnTo>
                  <a:lnTo>
                    <a:pt x="127" y="71"/>
                  </a:lnTo>
                  <a:lnTo>
                    <a:pt x="114" y="67"/>
                  </a:lnTo>
                  <a:lnTo>
                    <a:pt x="102" y="63"/>
                  </a:lnTo>
                  <a:lnTo>
                    <a:pt x="91" y="60"/>
                  </a:lnTo>
                  <a:lnTo>
                    <a:pt x="81" y="56"/>
                  </a:lnTo>
                  <a:lnTo>
                    <a:pt x="72" y="52"/>
                  </a:lnTo>
                  <a:lnTo>
                    <a:pt x="63" y="49"/>
                  </a:lnTo>
                  <a:lnTo>
                    <a:pt x="55" y="44"/>
                  </a:lnTo>
                  <a:lnTo>
                    <a:pt x="47" y="40"/>
                  </a:lnTo>
                  <a:lnTo>
                    <a:pt x="41" y="36"/>
                  </a:lnTo>
                  <a:lnTo>
                    <a:pt x="34" y="32"/>
                  </a:lnTo>
                  <a:lnTo>
                    <a:pt x="28" y="28"/>
                  </a:lnTo>
                  <a:lnTo>
                    <a:pt x="23" y="24"/>
                  </a:lnTo>
                  <a:lnTo>
                    <a:pt x="18" y="21"/>
                  </a:lnTo>
                  <a:lnTo>
                    <a:pt x="14" y="17"/>
                  </a:lnTo>
                  <a:lnTo>
                    <a:pt x="10" y="13"/>
                  </a:lnTo>
                  <a:lnTo>
                    <a:pt x="7" y="9"/>
                  </a:lnTo>
                  <a:lnTo>
                    <a:pt x="5" y="6"/>
                  </a:lnTo>
                  <a:lnTo>
                    <a:pt x="3" y="4"/>
                  </a:lnTo>
                  <a:lnTo>
                    <a:pt x="0" y="0"/>
                  </a:lnTo>
                  <a:lnTo>
                    <a:pt x="0" y="2"/>
                  </a:lnTo>
                  <a:lnTo>
                    <a:pt x="0" y="3"/>
                  </a:lnTo>
                  <a:lnTo>
                    <a:pt x="0" y="4"/>
                  </a:lnTo>
                  <a:lnTo>
                    <a:pt x="0" y="5"/>
                  </a:lnTo>
                  <a:lnTo>
                    <a:pt x="0" y="6"/>
                  </a:lnTo>
                  <a:lnTo>
                    <a:pt x="0" y="7"/>
                  </a:lnTo>
                  <a:lnTo>
                    <a:pt x="0" y="8"/>
                  </a:lnTo>
                  <a:lnTo>
                    <a:pt x="0" y="9"/>
                  </a:lnTo>
                  <a:lnTo>
                    <a:pt x="0" y="11"/>
                  </a:lnTo>
                  <a:lnTo>
                    <a:pt x="0" y="12"/>
                  </a:lnTo>
                  <a:lnTo>
                    <a:pt x="0" y="13"/>
                  </a:lnTo>
                  <a:lnTo>
                    <a:pt x="1" y="14"/>
                  </a:lnTo>
                  <a:lnTo>
                    <a:pt x="1" y="15"/>
                  </a:lnTo>
                  <a:lnTo>
                    <a:pt x="1" y="16"/>
                  </a:lnTo>
                  <a:lnTo>
                    <a:pt x="1" y="17"/>
                  </a:lnTo>
                  <a:lnTo>
                    <a:pt x="3" y="20"/>
                  </a:lnTo>
                  <a:lnTo>
                    <a:pt x="4" y="23"/>
                  </a:lnTo>
                  <a:lnTo>
                    <a:pt x="6" y="25"/>
                  </a:lnTo>
                  <a:lnTo>
                    <a:pt x="8" y="28"/>
                  </a:lnTo>
                  <a:lnTo>
                    <a:pt x="10" y="31"/>
                  </a:lnTo>
                  <a:lnTo>
                    <a:pt x="14" y="34"/>
                  </a:lnTo>
                  <a:lnTo>
                    <a:pt x="18" y="37"/>
                  </a:lnTo>
                  <a:lnTo>
                    <a:pt x="23" y="41"/>
                  </a:lnTo>
                  <a:lnTo>
                    <a:pt x="28" y="45"/>
                  </a:lnTo>
                  <a:lnTo>
                    <a:pt x="34" y="49"/>
                  </a:lnTo>
                  <a:lnTo>
                    <a:pt x="41" y="52"/>
                  </a:lnTo>
                  <a:lnTo>
                    <a:pt x="48" y="56"/>
                  </a:lnTo>
                  <a:lnTo>
                    <a:pt x="56" y="60"/>
                  </a:lnTo>
                  <a:lnTo>
                    <a:pt x="64" y="64"/>
                  </a:lnTo>
                  <a:lnTo>
                    <a:pt x="74" y="68"/>
                  </a:lnTo>
                  <a:lnTo>
                    <a:pt x="84" y="72"/>
                  </a:lnTo>
                  <a:lnTo>
                    <a:pt x="95" y="76"/>
                  </a:lnTo>
                  <a:lnTo>
                    <a:pt x="107" y="79"/>
                  </a:lnTo>
                  <a:lnTo>
                    <a:pt x="119" y="82"/>
                  </a:lnTo>
                  <a:lnTo>
                    <a:pt x="132" y="86"/>
                  </a:lnTo>
                  <a:lnTo>
                    <a:pt x="147" y="89"/>
                  </a:lnTo>
                  <a:lnTo>
                    <a:pt x="161" y="92"/>
                  </a:lnTo>
                  <a:lnTo>
                    <a:pt x="177" y="95"/>
                  </a:lnTo>
                  <a:lnTo>
                    <a:pt x="195" y="97"/>
                  </a:lnTo>
                  <a:lnTo>
                    <a:pt x="212" y="99"/>
                  </a:lnTo>
                  <a:lnTo>
                    <a:pt x="231" y="101"/>
                  </a:lnTo>
                  <a:lnTo>
                    <a:pt x="251" y="102"/>
                  </a:lnTo>
                  <a:lnTo>
                    <a:pt x="271" y="105"/>
                  </a:lnTo>
                  <a:lnTo>
                    <a:pt x="292" y="105"/>
                  </a:lnTo>
                  <a:lnTo>
                    <a:pt x="316" y="106"/>
                  </a:lnTo>
                  <a:lnTo>
                    <a:pt x="339" y="106"/>
                  </a:lnTo>
                  <a:lnTo>
                    <a:pt x="364" y="106"/>
                  </a:lnTo>
                  <a:lnTo>
                    <a:pt x="365" y="106"/>
                  </a:lnTo>
                  <a:lnTo>
                    <a:pt x="366" y="106"/>
                  </a:lnTo>
                  <a:lnTo>
                    <a:pt x="368" y="106"/>
                  </a:lnTo>
                  <a:lnTo>
                    <a:pt x="373" y="106"/>
                  </a:lnTo>
                  <a:lnTo>
                    <a:pt x="377" y="106"/>
                  </a:lnTo>
                  <a:lnTo>
                    <a:pt x="383" y="106"/>
                  </a:lnTo>
                  <a:lnTo>
                    <a:pt x="390" y="106"/>
                  </a:lnTo>
                  <a:lnTo>
                    <a:pt x="397" y="106"/>
                  </a:lnTo>
                  <a:lnTo>
                    <a:pt x="405" y="106"/>
                  </a:lnTo>
                  <a:lnTo>
                    <a:pt x="414" y="106"/>
                  </a:lnTo>
                  <a:lnTo>
                    <a:pt x="423" y="106"/>
                  </a:lnTo>
                  <a:lnTo>
                    <a:pt x="433" y="105"/>
                  </a:lnTo>
                  <a:lnTo>
                    <a:pt x="444" y="105"/>
                  </a:lnTo>
                  <a:lnTo>
                    <a:pt x="455" y="104"/>
                  </a:lnTo>
                  <a:lnTo>
                    <a:pt x="467" y="102"/>
                  </a:lnTo>
                  <a:lnTo>
                    <a:pt x="479" y="101"/>
                  </a:lnTo>
                  <a:lnTo>
                    <a:pt x="491" y="100"/>
                  </a:lnTo>
                  <a:lnTo>
                    <a:pt x="505" y="98"/>
                  </a:lnTo>
                  <a:lnTo>
                    <a:pt x="517" y="96"/>
                  </a:lnTo>
                  <a:lnTo>
                    <a:pt x="530" y="93"/>
                  </a:lnTo>
                  <a:lnTo>
                    <a:pt x="544" y="91"/>
                  </a:lnTo>
                  <a:lnTo>
                    <a:pt x="557" y="88"/>
                  </a:lnTo>
                  <a:lnTo>
                    <a:pt x="571" y="85"/>
                  </a:lnTo>
                  <a:lnTo>
                    <a:pt x="584" y="81"/>
                  </a:lnTo>
                  <a:lnTo>
                    <a:pt x="598" y="77"/>
                  </a:lnTo>
                  <a:lnTo>
                    <a:pt x="611" y="72"/>
                  </a:lnTo>
                  <a:lnTo>
                    <a:pt x="624" y="68"/>
                  </a:lnTo>
                  <a:lnTo>
                    <a:pt x="638" y="62"/>
                  </a:lnTo>
                  <a:lnTo>
                    <a:pt x="651" y="56"/>
                  </a:lnTo>
                  <a:lnTo>
                    <a:pt x="663" y="50"/>
                  </a:lnTo>
                  <a:lnTo>
                    <a:pt x="676" y="43"/>
                  </a:lnTo>
                  <a:lnTo>
                    <a:pt x="688" y="36"/>
                  </a:lnTo>
                  <a:lnTo>
                    <a:pt x="688" y="35"/>
                  </a:lnTo>
                  <a:lnTo>
                    <a:pt x="689" y="35"/>
                  </a:lnTo>
                  <a:lnTo>
                    <a:pt x="690" y="34"/>
                  </a:lnTo>
                  <a:lnTo>
                    <a:pt x="691" y="34"/>
                  </a:lnTo>
                  <a:lnTo>
                    <a:pt x="691" y="33"/>
                  </a:lnTo>
                  <a:lnTo>
                    <a:pt x="693" y="33"/>
                  </a:lnTo>
                  <a:lnTo>
                    <a:pt x="694" y="32"/>
                  </a:lnTo>
                  <a:lnTo>
                    <a:pt x="695" y="31"/>
                  </a:lnTo>
                  <a:lnTo>
                    <a:pt x="696" y="31"/>
                  </a:lnTo>
                  <a:lnTo>
                    <a:pt x="696" y="30"/>
                  </a:lnTo>
                  <a:lnTo>
                    <a:pt x="697" y="28"/>
                  </a:lnTo>
                  <a:lnTo>
                    <a:pt x="698" y="28"/>
                  </a:lnTo>
                  <a:lnTo>
                    <a:pt x="698" y="27"/>
                  </a:lnTo>
                  <a:lnTo>
                    <a:pt x="699" y="26"/>
                  </a:lnTo>
                  <a:lnTo>
                    <a:pt x="700" y="26"/>
                  </a:lnTo>
                  <a:lnTo>
                    <a:pt x="702" y="25"/>
                  </a:lnTo>
                  <a:lnTo>
                    <a:pt x="702" y="24"/>
                  </a:lnTo>
                  <a:lnTo>
                    <a:pt x="703" y="23"/>
                  </a:lnTo>
                  <a:lnTo>
                    <a:pt x="704" y="22"/>
                  </a:lnTo>
                  <a:lnTo>
                    <a:pt x="705" y="21"/>
                  </a:lnTo>
                  <a:lnTo>
                    <a:pt x="706" y="20"/>
                  </a:lnTo>
                  <a:lnTo>
                    <a:pt x="706" y="18"/>
                  </a:lnTo>
                  <a:lnTo>
                    <a:pt x="707" y="18"/>
                  </a:lnTo>
                  <a:lnTo>
                    <a:pt x="707" y="17"/>
                  </a:lnTo>
                  <a:lnTo>
                    <a:pt x="707" y="16"/>
                  </a:lnTo>
                  <a:lnTo>
                    <a:pt x="708" y="16"/>
                  </a:lnTo>
                  <a:lnTo>
                    <a:pt x="708" y="15"/>
                  </a:lnTo>
                  <a:lnTo>
                    <a:pt x="708" y="14"/>
                  </a:lnTo>
                  <a:lnTo>
                    <a:pt x="708" y="13"/>
                  </a:lnTo>
                  <a:lnTo>
                    <a:pt x="708" y="0"/>
                  </a:lnTo>
                </a:path>
              </a:pathLst>
            </a:custGeom>
            <a:solidFill>
              <a:srgbClr val="191919"/>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01" name="Freeform 303"/>
            <p:cNvSpPr>
              <a:spLocks/>
            </p:cNvSpPr>
            <p:nvPr/>
          </p:nvSpPr>
          <p:spPr bwMode="auto">
            <a:xfrm>
              <a:off x="4133" y="2859"/>
              <a:ext cx="709" cy="107"/>
            </a:xfrm>
            <a:custGeom>
              <a:avLst/>
              <a:gdLst>
                <a:gd name="T0" fmla="*/ 704 w 709"/>
                <a:gd name="T1" fmla="*/ 6 h 107"/>
                <a:gd name="T2" fmla="*/ 694 w 709"/>
                <a:gd name="T3" fmla="*/ 16 h 107"/>
                <a:gd name="T4" fmla="*/ 680 w 709"/>
                <a:gd name="T5" fmla="*/ 27 h 107"/>
                <a:gd name="T6" fmla="*/ 661 w 709"/>
                <a:gd name="T7" fmla="*/ 39 h 107"/>
                <a:gd name="T8" fmla="*/ 637 w 709"/>
                <a:gd name="T9" fmla="*/ 50 h 107"/>
                <a:gd name="T10" fmla="*/ 606 w 709"/>
                <a:gd name="T11" fmla="*/ 62 h 107"/>
                <a:gd name="T12" fmla="*/ 572 w 709"/>
                <a:gd name="T13" fmla="*/ 72 h 107"/>
                <a:gd name="T14" fmla="*/ 529 w 709"/>
                <a:gd name="T15" fmla="*/ 81 h 107"/>
                <a:gd name="T16" fmla="*/ 481 w 709"/>
                <a:gd name="T17" fmla="*/ 88 h 107"/>
                <a:gd name="T18" fmla="*/ 426 w 709"/>
                <a:gd name="T19" fmla="*/ 93 h 107"/>
                <a:gd name="T20" fmla="*/ 364 w 709"/>
                <a:gd name="T21" fmla="*/ 96 h 107"/>
                <a:gd name="T22" fmla="*/ 296 w 709"/>
                <a:gd name="T23" fmla="*/ 93 h 107"/>
                <a:gd name="T24" fmla="*/ 235 w 709"/>
                <a:gd name="T25" fmla="*/ 90 h 107"/>
                <a:gd name="T26" fmla="*/ 184 w 709"/>
                <a:gd name="T27" fmla="*/ 82 h 107"/>
                <a:gd name="T28" fmla="*/ 139 w 709"/>
                <a:gd name="T29" fmla="*/ 74 h 107"/>
                <a:gd name="T30" fmla="*/ 102 w 709"/>
                <a:gd name="T31" fmla="*/ 63 h 107"/>
                <a:gd name="T32" fmla="*/ 72 w 709"/>
                <a:gd name="T33" fmla="*/ 52 h 107"/>
                <a:gd name="T34" fmla="*/ 47 w 709"/>
                <a:gd name="T35" fmla="*/ 40 h 107"/>
                <a:gd name="T36" fmla="*/ 28 w 709"/>
                <a:gd name="T37" fmla="*/ 28 h 107"/>
                <a:gd name="T38" fmla="*/ 14 w 709"/>
                <a:gd name="T39" fmla="*/ 17 h 107"/>
                <a:gd name="T40" fmla="*/ 5 w 709"/>
                <a:gd name="T41" fmla="*/ 6 h 107"/>
                <a:gd name="T42" fmla="*/ 0 w 709"/>
                <a:gd name="T43" fmla="*/ 2 h 107"/>
                <a:gd name="T44" fmla="*/ 0 w 709"/>
                <a:gd name="T45" fmla="*/ 5 h 107"/>
                <a:gd name="T46" fmla="*/ 0 w 709"/>
                <a:gd name="T47" fmla="*/ 8 h 107"/>
                <a:gd name="T48" fmla="*/ 0 w 709"/>
                <a:gd name="T49" fmla="*/ 12 h 107"/>
                <a:gd name="T50" fmla="*/ 1 w 709"/>
                <a:gd name="T51" fmla="*/ 15 h 107"/>
                <a:gd name="T52" fmla="*/ 3 w 709"/>
                <a:gd name="T53" fmla="*/ 20 h 107"/>
                <a:gd name="T54" fmla="*/ 8 w 709"/>
                <a:gd name="T55" fmla="*/ 28 h 107"/>
                <a:gd name="T56" fmla="*/ 18 w 709"/>
                <a:gd name="T57" fmla="*/ 37 h 107"/>
                <a:gd name="T58" fmla="*/ 34 w 709"/>
                <a:gd name="T59" fmla="*/ 49 h 107"/>
                <a:gd name="T60" fmla="*/ 56 w 709"/>
                <a:gd name="T61" fmla="*/ 60 h 107"/>
                <a:gd name="T62" fmla="*/ 84 w 709"/>
                <a:gd name="T63" fmla="*/ 72 h 107"/>
                <a:gd name="T64" fmla="*/ 119 w 709"/>
                <a:gd name="T65" fmla="*/ 82 h 107"/>
                <a:gd name="T66" fmla="*/ 161 w 709"/>
                <a:gd name="T67" fmla="*/ 92 h 107"/>
                <a:gd name="T68" fmla="*/ 212 w 709"/>
                <a:gd name="T69" fmla="*/ 99 h 107"/>
                <a:gd name="T70" fmla="*/ 271 w 709"/>
                <a:gd name="T71" fmla="*/ 105 h 107"/>
                <a:gd name="T72" fmla="*/ 339 w 709"/>
                <a:gd name="T73" fmla="*/ 106 h 107"/>
                <a:gd name="T74" fmla="*/ 366 w 709"/>
                <a:gd name="T75" fmla="*/ 106 h 107"/>
                <a:gd name="T76" fmla="*/ 377 w 709"/>
                <a:gd name="T77" fmla="*/ 106 h 107"/>
                <a:gd name="T78" fmla="*/ 397 w 709"/>
                <a:gd name="T79" fmla="*/ 106 h 107"/>
                <a:gd name="T80" fmla="*/ 423 w 709"/>
                <a:gd name="T81" fmla="*/ 106 h 107"/>
                <a:gd name="T82" fmla="*/ 455 w 709"/>
                <a:gd name="T83" fmla="*/ 104 h 107"/>
                <a:gd name="T84" fmla="*/ 491 w 709"/>
                <a:gd name="T85" fmla="*/ 100 h 107"/>
                <a:gd name="T86" fmla="*/ 530 w 709"/>
                <a:gd name="T87" fmla="*/ 93 h 107"/>
                <a:gd name="T88" fmla="*/ 571 w 709"/>
                <a:gd name="T89" fmla="*/ 85 h 107"/>
                <a:gd name="T90" fmla="*/ 611 w 709"/>
                <a:gd name="T91" fmla="*/ 72 h 107"/>
                <a:gd name="T92" fmla="*/ 651 w 709"/>
                <a:gd name="T93" fmla="*/ 56 h 107"/>
                <a:gd name="T94" fmla="*/ 688 w 709"/>
                <a:gd name="T95" fmla="*/ 36 h 107"/>
                <a:gd name="T96" fmla="*/ 690 w 709"/>
                <a:gd name="T97" fmla="*/ 34 h 107"/>
                <a:gd name="T98" fmla="*/ 693 w 709"/>
                <a:gd name="T99" fmla="*/ 33 h 107"/>
                <a:gd name="T100" fmla="*/ 696 w 709"/>
                <a:gd name="T101" fmla="*/ 31 h 107"/>
                <a:gd name="T102" fmla="*/ 698 w 709"/>
                <a:gd name="T103" fmla="*/ 28 h 107"/>
                <a:gd name="T104" fmla="*/ 700 w 709"/>
                <a:gd name="T105" fmla="*/ 26 h 107"/>
                <a:gd name="T106" fmla="*/ 703 w 709"/>
                <a:gd name="T107" fmla="*/ 23 h 107"/>
                <a:gd name="T108" fmla="*/ 706 w 709"/>
                <a:gd name="T109" fmla="*/ 20 h 107"/>
                <a:gd name="T110" fmla="*/ 707 w 709"/>
                <a:gd name="T111" fmla="*/ 17 h 107"/>
                <a:gd name="T112" fmla="*/ 708 w 709"/>
                <a:gd name="T113" fmla="*/ 15 h 107"/>
                <a:gd name="T114" fmla="*/ 708 w 709"/>
                <a:gd name="T11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9" h="107">
                  <a:moveTo>
                    <a:pt x="708" y="0"/>
                  </a:moveTo>
                  <a:lnTo>
                    <a:pt x="706" y="4"/>
                  </a:lnTo>
                  <a:lnTo>
                    <a:pt x="704" y="6"/>
                  </a:lnTo>
                  <a:lnTo>
                    <a:pt x="702" y="9"/>
                  </a:lnTo>
                  <a:lnTo>
                    <a:pt x="698" y="13"/>
                  </a:lnTo>
                  <a:lnTo>
                    <a:pt x="694" y="16"/>
                  </a:lnTo>
                  <a:lnTo>
                    <a:pt x="690" y="20"/>
                  </a:lnTo>
                  <a:lnTo>
                    <a:pt x="685" y="23"/>
                  </a:lnTo>
                  <a:lnTo>
                    <a:pt x="680" y="27"/>
                  </a:lnTo>
                  <a:lnTo>
                    <a:pt x="674" y="31"/>
                  </a:lnTo>
                  <a:lnTo>
                    <a:pt x="668" y="35"/>
                  </a:lnTo>
                  <a:lnTo>
                    <a:pt x="661" y="39"/>
                  </a:lnTo>
                  <a:lnTo>
                    <a:pt x="653" y="42"/>
                  </a:lnTo>
                  <a:lnTo>
                    <a:pt x="646" y="46"/>
                  </a:lnTo>
                  <a:lnTo>
                    <a:pt x="637" y="50"/>
                  </a:lnTo>
                  <a:lnTo>
                    <a:pt x="628" y="54"/>
                  </a:lnTo>
                  <a:lnTo>
                    <a:pt x="618" y="58"/>
                  </a:lnTo>
                  <a:lnTo>
                    <a:pt x="606" y="62"/>
                  </a:lnTo>
                  <a:lnTo>
                    <a:pt x="595" y="65"/>
                  </a:lnTo>
                  <a:lnTo>
                    <a:pt x="584" y="69"/>
                  </a:lnTo>
                  <a:lnTo>
                    <a:pt x="572" y="72"/>
                  </a:lnTo>
                  <a:lnTo>
                    <a:pt x="558" y="76"/>
                  </a:lnTo>
                  <a:lnTo>
                    <a:pt x="545" y="78"/>
                  </a:lnTo>
                  <a:lnTo>
                    <a:pt x="529" y="81"/>
                  </a:lnTo>
                  <a:lnTo>
                    <a:pt x="515" y="83"/>
                  </a:lnTo>
                  <a:lnTo>
                    <a:pt x="498" y="86"/>
                  </a:lnTo>
                  <a:lnTo>
                    <a:pt x="481" y="88"/>
                  </a:lnTo>
                  <a:lnTo>
                    <a:pt x="464" y="90"/>
                  </a:lnTo>
                  <a:lnTo>
                    <a:pt x="445" y="92"/>
                  </a:lnTo>
                  <a:lnTo>
                    <a:pt x="426" y="93"/>
                  </a:lnTo>
                  <a:lnTo>
                    <a:pt x="406" y="95"/>
                  </a:lnTo>
                  <a:lnTo>
                    <a:pt x="385" y="95"/>
                  </a:lnTo>
                  <a:lnTo>
                    <a:pt x="364" y="96"/>
                  </a:lnTo>
                  <a:lnTo>
                    <a:pt x="340" y="95"/>
                  </a:lnTo>
                  <a:lnTo>
                    <a:pt x="317" y="95"/>
                  </a:lnTo>
                  <a:lnTo>
                    <a:pt x="296" y="93"/>
                  </a:lnTo>
                  <a:lnTo>
                    <a:pt x="274" y="92"/>
                  </a:lnTo>
                  <a:lnTo>
                    <a:pt x="254" y="91"/>
                  </a:lnTo>
                  <a:lnTo>
                    <a:pt x="235" y="90"/>
                  </a:lnTo>
                  <a:lnTo>
                    <a:pt x="217" y="88"/>
                  </a:lnTo>
                  <a:lnTo>
                    <a:pt x="201" y="86"/>
                  </a:lnTo>
                  <a:lnTo>
                    <a:pt x="184" y="82"/>
                  </a:lnTo>
                  <a:lnTo>
                    <a:pt x="168" y="80"/>
                  </a:lnTo>
                  <a:lnTo>
                    <a:pt x="154" y="77"/>
                  </a:lnTo>
                  <a:lnTo>
                    <a:pt x="139" y="74"/>
                  </a:lnTo>
                  <a:lnTo>
                    <a:pt x="127" y="71"/>
                  </a:lnTo>
                  <a:lnTo>
                    <a:pt x="114" y="67"/>
                  </a:lnTo>
                  <a:lnTo>
                    <a:pt x="102" y="63"/>
                  </a:lnTo>
                  <a:lnTo>
                    <a:pt x="91" y="60"/>
                  </a:lnTo>
                  <a:lnTo>
                    <a:pt x="81" y="56"/>
                  </a:lnTo>
                  <a:lnTo>
                    <a:pt x="72" y="52"/>
                  </a:lnTo>
                  <a:lnTo>
                    <a:pt x="63" y="49"/>
                  </a:lnTo>
                  <a:lnTo>
                    <a:pt x="55" y="44"/>
                  </a:lnTo>
                  <a:lnTo>
                    <a:pt x="47" y="40"/>
                  </a:lnTo>
                  <a:lnTo>
                    <a:pt x="41" y="36"/>
                  </a:lnTo>
                  <a:lnTo>
                    <a:pt x="34" y="32"/>
                  </a:lnTo>
                  <a:lnTo>
                    <a:pt x="28" y="28"/>
                  </a:lnTo>
                  <a:lnTo>
                    <a:pt x="23" y="24"/>
                  </a:lnTo>
                  <a:lnTo>
                    <a:pt x="18" y="21"/>
                  </a:lnTo>
                  <a:lnTo>
                    <a:pt x="14" y="17"/>
                  </a:lnTo>
                  <a:lnTo>
                    <a:pt x="10" y="13"/>
                  </a:lnTo>
                  <a:lnTo>
                    <a:pt x="7" y="9"/>
                  </a:lnTo>
                  <a:lnTo>
                    <a:pt x="5" y="6"/>
                  </a:lnTo>
                  <a:lnTo>
                    <a:pt x="3" y="4"/>
                  </a:lnTo>
                  <a:lnTo>
                    <a:pt x="0" y="0"/>
                  </a:lnTo>
                  <a:lnTo>
                    <a:pt x="0" y="2"/>
                  </a:lnTo>
                  <a:lnTo>
                    <a:pt x="0" y="3"/>
                  </a:lnTo>
                  <a:lnTo>
                    <a:pt x="0" y="4"/>
                  </a:lnTo>
                  <a:lnTo>
                    <a:pt x="0" y="5"/>
                  </a:lnTo>
                  <a:lnTo>
                    <a:pt x="0" y="6"/>
                  </a:lnTo>
                  <a:lnTo>
                    <a:pt x="0" y="7"/>
                  </a:lnTo>
                  <a:lnTo>
                    <a:pt x="0" y="8"/>
                  </a:lnTo>
                  <a:lnTo>
                    <a:pt x="0" y="9"/>
                  </a:lnTo>
                  <a:lnTo>
                    <a:pt x="0" y="11"/>
                  </a:lnTo>
                  <a:lnTo>
                    <a:pt x="0" y="12"/>
                  </a:lnTo>
                  <a:lnTo>
                    <a:pt x="0" y="13"/>
                  </a:lnTo>
                  <a:lnTo>
                    <a:pt x="1" y="14"/>
                  </a:lnTo>
                  <a:lnTo>
                    <a:pt x="1" y="15"/>
                  </a:lnTo>
                  <a:lnTo>
                    <a:pt x="1" y="16"/>
                  </a:lnTo>
                  <a:lnTo>
                    <a:pt x="1" y="17"/>
                  </a:lnTo>
                  <a:lnTo>
                    <a:pt x="3" y="20"/>
                  </a:lnTo>
                  <a:lnTo>
                    <a:pt x="4" y="23"/>
                  </a:lnTo>
                  <a:lnTo>
                    <a:pt x="6" y="25"/>
                  </a:lnTo>
                  <a:lnTo>
                    <a:pt x="8" y="28"/>
                  </a:lnTo>
                  <a:lnTo>
                    <a:pt x="10" y="31"/>
                  </a:lnTo>
                  <a:lnTo>
                    <a:pt x="14" y="34"/>
                  </a:lnTo>
                  <a:lnTo>
                    <a:pt x="18" y="37"/>
                  </a:lnTo>
                  <a:lnTo>
                    <a:pt x="23" y="41"/>
                  </a:lnTo>
                  <a:lnTo>
                    <a:pt x="28" y="45"/>
                  </a:lnTo>
                  <a:lnTo>
                    <a:pt x="34" y="49"/>
                  </a:lnTo>
                  <a:lnTo>
                    <a:pt x="41" y="52"/>
                  </a:lnTo>
                  <a:lnTo>
                    <a:pt x="48" y="56"/>
                  </a:lnTo>
                  <a:lnTo>
                    <a:pt x="56" y="60"/>
                  </a:lnTo>
                  <a:lnTo>
                    <a:pt x="64" y="64"/>
                  </a:lnTo>
                  <a:lnTo>
                    <a:pt x="74" y="68"/>
                  </a:lnTo>
                  <a:lnTo>
                    <a:pt x="84" y="72"/>
                  </a:lnTo>
                  <a:lnTo>
                    <a:pt x="95" y="76"/>
                  </a:lnTo>
                  <a:lnTo>
                    <a:pt x="107" y="79"/>
                  </a:lnTo>
                  <a:lnTo>
                    <a:pt x="119" y="82"/>
                  </a:lnTo>
                  <a:lnTo>
                    <a:pt x="132" y="86"/>
                  </a:lnTo>
                  <a:lnTo>
                    <a:pt x="147" y="89"/>
                  </a:lnTo>
                  <a:lnTo>
                    <a:pt x="161" y="92"/>
                  </a:lnTo>
                  <a:lnTo>
                    <a:pt x="177" y="95"/>
                  </a:lnTo>
                  <a:lnTo>
                    <a:pt x="195" y="97"/>
                  </a:lnTo>
                  <a:lnTo>
                    <a:pt x="212" y="99"/>
                  </a:lnTo>
                  <a:lnTo>
                    <a:pt x="231" y="101"/>
                  </a:lnTo>
                  <a:lnTo>
                    <a:pt x="251" y="102"/>
                  </a:lnTo>
                  <a:lnTo>
                    <a:pt x="271" y="105"/>
                  </a:lnTo>
                  <a:lnTo>
                    <a:pt x="292" y="105"/>
                  </a:lnTo>
                  <a:lnTo>
                    <a:pt x="316" y="106"/>
                  </a:lnTo>
                  <a:lnTo>
                    <a:pt x="339" y="106"/>
                  </a:lnTo>
                  <a:lnTo>
                    <a:pt x="364" y="106"/>
                  </a:lnTo>
                  <a:lnTo>
                    <a:pt x="365" y="106"/>
                  </a:lnTo>
                  <a:lnTo>
                    <a:pt x="366" y="106"/>
                  </a:lnTo>
                  <a:lnTo>
                    <a:pt x="368" y="106"/>
                  </a:lnTo>
                  <a:lnTo>
                    <a:pt x="373" y="106"/>
                  </a:lnTo>
                  <a:lnTo>
                    <a:pt x="377" y="106"/>
                  </a:lnTo>
                  <a:lnTo>
                    <a:pt x="383" y="106"/>
                  </a:lnTo>
                  <a:lnTo>
                    <a:pt x="390" y="106"/>
                  </a:lnTo>
                  <a:lnTo>
                    <a:pt x="397" y="106"/>
                  </a:lnTo>
                  <a:lnTo>
                    <a:pt x="405" y="106"/>
                  </a:lnTo>
                  <a:lnTo>
                    <a:pt x="414" y="106"/>
                  </a:lnTo>
                  <a:lnTo>
                    <a:pt x="423" y="106"/>
                  </a:lnTo>
                  <a:lnTo>
                    <a:pt x="433" y="105"/>
                  </a:lnTo>
                  <a:lnTo>
                    <a:pt x="444" y="105"/>
                  </a:lnTo>
                  <a:lnTo>
                    <a:pt x="455" y="104"/>
                  </a:lnTo>
                  <a:lnTo>
                    <a:pt x="467" y="102"/>
                  </a:lnTo>
                  <a:lnTo>
                    <a:pt x="479" y="101"/>
                  </a:lnTo>
                  <a:lnTo>
                    <a:pt x="491" y="100"/>
                  </a:lnTo>
                  <a:lnTo>
                    <a:pt x="505" y="98"/>
                  </a:lnTo>
                  <a:lnTo>
                    <a:pt x="517" y="96"/>
                  </a:lnTo>
                  <a:lnTo>
                    <a:pt x="530" y="93"/>
                  </a:lnTo>
                  <a:lnTo>
                    <a:pt x="544" y="91"/>
                  </a:lnTo>
                  <a:lnTo>
                    <a:pt x="557" y="88"/>
                  </a:lnTo>
                  <a:lnTo>
                    <a:pt x="571" y="85"/>
                  </a:lnTo>
                  <a:lnTo>
                    <a:pt x="584" y="81"/>
                  </a:lnTo>
                  <a:lnTo>
                    <a:pt x="598" y="77"/>
                  </a:lnTo>
                  <a:lnTo>
                    <a:pt x="611" y="72"/>
                  </a:lnTo>
                  <a:lnTo>
                    <a:pt x="624" y="68"/>
                  </a:lnTo>
                  <a:lnTo>
                    <a:pt x="638" y="62"/>
                  </a:lnTo>
                  <a:lnTo>
                    <a:pt x="651" y="56"/>
                  </a:lnTo>
                  <a:lnTo>
                    <a:pt x="663" y="50"/>
                  </a:lnTo>
                  <a:lnTo>
                    <a:pt x="676" y="43"/>
                  </a:lnTo>
                  <a:lnTo>
                    <a:pt x="688" y="36"/>
                  </a:lnTo>
                  <a:lnTo>
                    <a:pt x="688" y="35"/>
                  </a:lnTo>
                  <a:lnTo>
                    <a:pt x="689" y="35"/>
                  </a:lnTo>
                  <a:lnTo>
                    <a:pt x="690" y="34"/>
                  </a:lnTo>
                  <a:lnTo>
                    <a:pt x="691" y="34"/>
                  </a:lnTo>
                  <a:lnTo>
                    <a:pt x="691" y="33"/>
                  </a:lnTo>
                  <a:lnTo>
                    <a:pt x="693" y="33"/>
                  </a:lnTo>
                  <a:lnTo>
                    <a:pt x="694" y="32"/>
                  </a:lnTo>
                  <a:lnTo>
                    <a:pt x="695" y="31"/>
                  </a:lnTo>
                  <a:lnTo>
                    <a:pt x="696" y="31"/>
                  </a:lnTo>
                  <a:lnTo>
                    <a:pt x="696" y="30"/>
                  </a:lnTo>
                  <a:lnTo>
                    <a:pt x="697" y="28"/>
                  </a:lnTo>
                  <a:lnTo>
                    <a:pt x="698" y="28"/>
                  </a:lnTo>
                  <a:lnTo>
                    <a:pt x="698" y="27"/>
                  </a:lnTo>
                  <a:lnTo>
                    <a:pt x="699" y="26"/>
                  </a:lnTo>
                  <a:lnTo>
                    <a:pt x="700" y="26"/>
                  </a:lnTo>
                  <a:lnTo>
                    <a:pt x="702" y="25"/>
                  </a:lnTo>
                  <a:lnTo>
                    <a:pt x="702" y="24"/>
                  </a:lnTo>
                  <a:lnTo>
                    <a:pt x="703" y="23"/>
                  </a:lnTo>
                  <a:lnTo>
                    <a:pt x="704" y="22"/>
                  </a:lnTo>
                  <a:lnTo>
                    <a:pt x="705" y="21"/>
                  </a:lnTo>
                  <a:lnTo>
                    <a:pt x="706" y="20"/>
                  </a:lnTo>
                  <a:lnTo>
                    <a:pt x="706" y="18"/>
                  </a:lnTo>
                  <a:lnTo>
                    <a:pt x="707" y="18"/>
                  </a:lnTo>
                  <a:lnTo>
                    <a:pt x="707" y="17"/>
                  </a:lnTo>
                  <a:lnTo>
                    <a:pt x="707" y="16"/>
                  </a:lnTo>
                  <a:lnTo>
                    <a:pt x="708" y="16"/>
                  </a:lnTo>
                  <a:lnTo>
                    <a:pt x="708" y="15"/>
                  </a:lnTo>
                  <a:lnTo>
                    <a:pt x="708" y="14"/>
                  </a:lnTo>
                  <a:lnTo>
                    <a:pt x="708" y="13"/>
                  </a:lnTo>
                  <a:lnTo>
                    <a:pt x="708"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02" name="Freeform 304"/>
            <p:cNvSpPr>
              <a:spLocks/>
            </p:cNvSpPr>
            <p:nvPr/>
          </p:nvSpPr>
          <p:spPr bwMode="auto">
            <a:xfrm>
              <a:off x="4718" y="2707"/>
              <a:ext cx="38" cy="44"/>
            </a:xfrm>
            <a:custGeom>
              <a:avLst/>
              <a:gdLst>
                <a:gd name="T0" fmla="*/ 28 w 38"/>
                <a:gd name="T1" fmla="*/ 43 h 44"/>
                <a:gd name="T2" fmla="*/ 29 w 38"/>
                <a:gd name="T3" fmla="*/ 40 h 44"/>
                <a:gd name="T4" fmla="*/ 32 w 38"/>
                <a:gd name="T5" fmla="*/ 39 h 44"/>
                <a:gd name="T6" fmla="*/ 34 w 38"/>
                <a:gd name="T7" fmla="*/ 37 h 44"/>
                <a:gd name="T8" fmla="*/ 35 w 38"/>
                <a:gd name="T9" fmla="*/ 35 h 44"/>
                <a:gd name="T10" fmla="*/ 36 w 38"/>
                <a:gd name="T11" fmla="*/ 33 h 44"/>
                <a:gd name="T12" fmla="*/ 36 w 38"/>
                <a:gd name="T13" fmla="*/ 30 h 44"/>
                <a:gd name="T14" fmla="*/ 37 w 38"/>
                <a:gd name="T15" fmla="*/ 28 h 44"/>
                <a:gd name="T16" fmla="*/ 37 w 38"/>
                <a:gd name="T17" fmla="*/ 26 h 44"/>
                <a:gd name="T18" fmla="*/ 37 w 38"/>
                <a:gd name="T19" fmla="*/ 25 h 44"/>
                <a:gd name="T20" fmla="*/ 37 w 38"/>
                <a:gd name="T21" fmla="*/ 23 h 44"/>
                <a:gd name="T22" fmla="*/ 37 w 38"/>
                <a:gd name="T23" fmla="*/ 20 h 44"/>
                <a:gd name="T24" fmla="*/ 36 w 38"/>
                <a:gd name="T25" fmla="*/ 18 h 44"/>
                <a:gd name="T26" fmla="*/ 35 w 38"/>
                <a:gd name="T27" fmla="*/ 16 h 44"/>
                <a:gd name="T28" fmla="*/ 35 w 38"/>
                <a:gd name="T29" fmla="*/ 14 h 44"/>
                <a:gd name="T30" fmla="*/ 34 w 38"/>
                <a:gd name="T31" fmla="*/ 12 h 44"/>
                <a:gd name="T32" fmla="*/ 33 w 38"/>
                <a:gd name="T33" fmla="*/ 10 h 44"/>
                <a:gd name="T34" fmla="*/ 30 w 38"/>
                <a:gd name="T35" fmla="*/ 9 h 44"/>
                <a:gd name="T36" fmla="*/ 29 w 38"/>
                <a:gd name="T37" fmla="*/ 7 h 44"/>
                <a:gd name="T38" fmla="*/ 28 w 38"/>
                <a:gd name="T39" fmla="*/ 6 h 44"/>
                <a:gd name="T40" fmla="*/ 26 w 38"/>
                <a:gd name="T41" fmla="*/ 5 h 44"/>
                <a:gd name="T42" fmla="*/ 24 w 38"/>
                <a:gd name="T43" fmla="*/ 3 h 44"/>
                <a:gd name="T44" fmla="*/ 23 w 38"/>
                <a:gd name="T45" fmla="*/ 2 h 44"/>
                <a:gd name="T46" fmla="*/ 20 w 38"/>
                <a:gd name="T47" fmla="*/ 1 h 44"/>
                <a:gd name="T48" fmla="*/ 18 w 38"/>
                <a:gd name="T49" fmla="*/ 1 h 44"/>
                <a:gd name="T50" fmla="*/ 16 w 38"/>
                <a:gd name="T51" fmla="*/ 1 h 44"/>
                <a:gd name="T52" fmla="*/ 14 w 38"/>
                <a:gd name="T53" fmla="*/ 0 h 44"/>
                <a:gd name="T54" fmla="*/ 11 w 38"/>
                <a:gd name="T55" fmla="*/ 1 h 44"/>
                <a:gd name="T56" fmla="*/ 9 w 38"/>
                <a:gd name="T57" fmla="*/ 1 h 44"/>
                <a:gd name="T58" fmla="*/ 7 w 38"/>
                <a:gd name="T59" fmla="*/ 2 h 44"/>
                <a:gd name="T60" fmla="*/ 5 w 38"/>
                <a:gd name="T61" fmla="*/ 2 h 44"/>
                <a:gd name="T62" fmla="*/ 2 w 38"/>
                <a:gd name="T63" fmla="*/ 5 h 44"/>
                <a:gd name="T64" fmla="*/ 0 w 38"/>
                <a:gd name="T65" fmla="*/ 6 h 44"/>
                <a:gd name="T66" fmla="*/ 28 w 38"/>
                <a:gd name="T6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 h="44">
                  <a:moveTo>
                    <a:pt x="28" y="43"/>
                  </a:moveTo>
                  <a:lnTo>
                    <a:pt x="29" y="40"/>
                  </a:lnTo>
                  <a:lnTo>
                    <a:pt x="32" y="39"/>
                  </a:lnTo>
                  <a:lnTo>
                    <a:pt x="34" y="37"/>
                  </a:lnTo>
                  <a:lnTo>
                    <a:pt x="35" y="35"/>
                  </a:lnTo>
                  <a:lnTo>
                    <a:pt x="36" y="33"/>
                  </a:lnTo>
                  <a:lnTo>
                    <a:pt x="36" y="30"/>
                  </a:lnTo>
                  <a:lnTo>
                    <a:pt x="37" y="28"/>
                  </a:lnTo>
                  <a:lnTo>
                    <a:pt x="37" y="26"/>
                  </a:lnTo>
                  <a:lnTo>
                    <a:pt x="37" y="25"/>
                  </a:lnTo>
                  <a:lnTo>
                    <a:pt x="37" y="23"/>
                  </a:lnTo>
                  <a:lnTo>
                    <a:pt x="37" y="20"/>
                  </a:lnTo>
                  <a:lnTo>
                    <a:pt x="36" y="18"/>
                  </a:lnTo>
                  <a:lnTo>
                    <a:pt x="35" y="16"/>
                  </a:lnTo>
                  <a:lnTo>
                    <a:pt x="35" y="14"/>
                  </a:lnTo>
                  <a:lnTo>
                    <a:pt x="34" y="12"/>
                  </a:lnTo>
                  <a:lnTo>
                    <a:pt x="33" y="10"/>
                  </a:lnTo>
                  <a:lnTo>
                    <a:pt x="30" y="9"/>
                  </a:lnTo>
                  <a:lnTo>
                    <a:pt x="29" y="7"/>
                  </a:lnTo>
                  <a:lnTo>
                    <a:pt x="28" y="6"/>
                  </a:lnTo>
                  <a:lnTo>
                    <a:pt x="26" y="5"/>
                  </a:lnTo>
                  <a:lnTo>
                    <a:pt x="24" y="3"/>
                  </a:lnTo>
                  <a:lnTo>
                    <a:pt x="23" y="2"/>
                  </a:lnTo>
                  <a:lnTo>
                    <a:pt x="20" y="1"/>
                  </a:lnTo>
                  <a:lnTo>
                    <a:pt x="18" y="1"/>
                  </a:lnTo>
                  <a:lnTo>
                    <a:pt x="16" y="1"/>
                  </a:lnTo>
                  <a:lnTo>
                    <a:pt x="14" y="0"/>
                  </a:lnTo>
                  <a:lnTo>
                    <a:pt x="11" y="1"/>
                  </a:lnTo>
                  <a:lnTo>
                    <a:pt x="9" y="1"/>
                  </a:lnTo>
                  <a:lnTo>
                    <a:pt x="7" y="2"/>
                  </a:lnTo>
                  <a:lnTo>
                    <a:pt x="5" y="2"/>
                  </a:lnTo>
                  <a:lnTo>
                    <a:pt x="2" y="5"/>
                  </a:lnTo>
                  <a:lnTo>
                    <a:pt x="0" y="6"/>
                  </a:lnTo>
                  <a:lnTo>
                    <a:pt x="28" y="43"/>
                  </a:lnTo>
                </a:path>
              </a:pathLst>
            </a:custGeom>
            <a:solidFill>
              <a:srgbClr val="653F2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03" name="Freeform 305"/>
            <p:cNvSpPr>
              <a:spLocks/>
            </p:cNvSpPr>
            <p:nvPr/>
          </p:nvSpPr>
          <p:spPr bwMode="auto">
            <a:xfrm>
              <a:off x="4571" y="2713"/>
              <a:ext cx="176" cy="86"/>
            </a:xfrm>
            <a:custGeom>
              <a:avLst/>
              <a:gdLst>
                <a:gd name="T0" fmla="*/ 12 w 176"/>
                <a:gd name="T1" fmla="*/ 84 h 86"/>
                <a:gd name="T2" fmla="*/ 26 w 176"/>
                <a:gd name="T3" fmla="*/ 83 h 86"/>
                <a:gd name="T4" fmla="*/ 41 w 176"/>
                <a:gd name="T5" fmla="*/ 80 h 86"/>
                <a:gd name="T6" fmla="*/ 56 w 176"/>
                <a:gd name="T7" fmla="*/ 78 h 86"/>
                <a:gd name="T8" fmla="*/ 69 w 176"/>
                <a:gd name="T9" fmla="*/ 76 h 86"/>
                <a:gd name="T10" fmla="*/ 81 w 176"/>
                <a:gd name="T11" fmla="*/ 73 h 86"/>
                <a:gd name="T12" fmla="*/ 94 w 176"/>
                <a:gd name="T13" fmla="*/ 69 h 86"/>
                <a:gd name="T14" fmla="*/ 106 w 176"/>
                <a:gd name="T15" fmla="*/ 67 h 86"/>
                <a:gd name="T16" fmla="*/ 116 w 176"/>
                <a:gd name="T17" fmla="*/ 64 h 86"/>
                <a:gd name="T18" fmla="*/ 126 w 176"/>
                <a:gd name="T19" fmla="*/ 60 h 86"/>
                <a:gd name="T20" fmla="*/ 136 w 176"/>
                <a:gd name="T21" fmla="*/ 57 h 86"/>
                <a:gd name="T22" fmla="*/ 145 w 176"/>
                <a:gd name="T23" fmla="*/ 52 h 86"/>
                <a:gd name="T24" fmla="*/ 153 w 176"/>
                <a:gd name="T25" fmla="*/ 49 h 86"/>
                <a:gd name="T26" fmla="*/ 160 w 176"/>
                <a:gd name="T27" fmla="*/ 46 h 86"/>
                <a:gd name="T28" fmla="*/ 166 w 176"/>
                <a:gd name="T29" fmla="*/ 42 h 86"/>
                <a:gd name="T30" fmla="*/ 172 w 176"/>
                <a:gd name="T31" fmla="*/ 39 h 86"/>
                <a:gd name="T32" fmla="*/ 147 w 176"/>
                <a:gd name="T33" fmla="*/ 0 h 86"/>
                <a:gd name="T34" fmla="*/ 145 w 176"/>
                <a:gd name="T35" fmla="*/ 1 h 86"/>
                <a:gd name="T36" fmla="*/ 141 w 176"/>
                <a:gd name="T37" fmla="*/ 3 h 86"/>
                <a:gd name="T38" fmla="*/ 136 w 176"/>
                <a:gd name="T39" fmla="*/ 6 h 86"/>
                <a:gd name="T40" fmla="*/ 130 w 176"/>
                <a:gd name="T41" fmla="*/ 9 h 86"/>
                <a:gd name="T42" fmla="*/ 123 w 176"/>
                <a:gd name="T43" fmla="*/ 12 h 86"/>
                <a:gd name="T44" fmla="*/ 116 w 176"/>
                <a:gd name="T45" fmla="*/ 14 h 86"/>
                <a:gd name="T46" fmla="*/ 107 w 176"/>
                <a:gd name="T47" fmla="*/ 18 h 86"/>
                <a:gd name="T48" fmla="*/ 98 w 176"/>
                <a:gd name="T49" fmla="*/ 21 h 86"/>
                <a:gd name="T50" fmla="*/ 88 w 176"/>
                <a:gd name="T51" fmla="*/ 23 h 86"/>
                <a:gd name="T52" fmla="*/ 77 w 176"/>
                <a:gd name="T53" fmla="*/ 27 h 86"/>
                <a:gd name="T54" fmla="*/ 66 w 176"/>
                <a:gd name="T55" fmla="*/ 29 h 86"/>
                <a:gd name="T56" fmla="*/ 53 w 176"/>
                <a:gd name="T57" fmla="*/ 31 h 86"/>
                <a:gd name="T58" fmla="*/ 41 w 176"/>
                <a:gd name="T59" fmla="*/ 33 h 86"/>
                <a:gd name="T60" fmla="*/ 28 w 176"/>
                <a:gd name="T61" fmla="*/ 36 h 86"/>
                <a:gd name="T62" fmla="*/ 14 w 176"/>
                <a:gd name="T63" fmla="*/ 38 h 86"/>
                <a:gd name="T64" fmla="*/ 0 w 176"/>
                <a:gd name="T65" fmla="*/ 3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86">
                  <a:moveTo>
                    <a:pt x="4" y="85"/>
                  </a:moveTo>
                  <a:lnTo>
                    <a:pt x="12" y="84"/>
                  </a:lnTo>
                  <a:lnTo>
                    <a:pt x="19" y="84"/>
                  </a:lnTo>
                  <a:lnTo>
                    <a:pt x="26" y="83"/>
                  </a:lnTo>
                  <a:lnTo>
                    <a:pt x="34" y="81"/>
                  </a:lnTo>
                  <a:lnTo>
                    <a:pt x="41" y="80"/>
                  </a:lnTo>
                  <a:lnTo>
                    <a:pt x="49" y="79"/>
                  </a:lnTo>
                  <a:lnTo>
                    <a:pt x="56" y="78"/>
                  </a:lnTo>
                  <a:lnTo>
                    <a:pt x="62" y="77"/>
                  </a:lnTo>
                  <a:lnTo>
                    <a:pt x="69" y="76"/>
                  </a:lnTo>
                  <a:lnTo>
                    <a:pt x="76" y="74"/>
                  </a:lnTo>
                  <a:lnTo>
                    <a:pt x="81" y="73"/>
                  </a:lnTo>
                  <a:lnTo>
                    <a:pt x="88" y="71"/>
                  </a:lnTo>
                  <a:lnTo>
                    <a:pt x="94" y="69"/>
                  </a:lnTo>
                  <a:lnTo>
                    <a:pt x="99" y="68"/>
                  </a:lnTo>
                  <a:lnTo>
                    <a:pt x="106" y="67"/>
                  </a:lnTo>
                  <a:lnTo>
                    <a:pt x="111" y="65"/>
                  </a:lnTo>
                  <a:lnTo>
                    <a:pt x="116" y="64"/>
                  </a:lnTo>
                  <a:lnTo>
                    <a:pt x="121" y="61"/>
                  </a:lnTo>
                  <a:lnTo>
                    <a:pt x="126" y="60"/>
                  </a:lnTo>
                  <a:lnTo>
                    <a:pt x="132" y="58"/>
                  </a:lnTo>
                  <a:lnTo>
                    <a:pt x="136" y="57"/>
                  </a:lnTo>
                  <a:lnTo>
                    <a:pt x="141" y="55"/>
                  </a:lnTo>
                  <a:lnTo>
                    <a:pt x="145" y="52"/>
                  </a:lnTo>
                  <a:lnTo>
                    <a:pt x="148" y="51"/>
                  </a:lnTo>
                  <a:lnTo>
                    <a:pt x="153" y="49"/>
                  </a:lnTo>
                  <a:lnTo>
                    <a:pt x="156" y="48"/>
                  </a:lnTo>
                  <a:lnTo>
                    <a:pt x="160" y="46"/>
                  </a:lnTo>
                  <a:lnTo>
                    <a:pt x="163" y="45"/>
                  </a:lnTo>
                  <a:lnTo>
                    <a:pt x="166" y="42"/>
                  </a:lnTo>
                  <a:lnTo>
                    <a:pt x="170" y="40"/>
                  </a:lnTo>
                  <a:lnTo>
                    <a:pt x="172" y="39"/>
                  </a:lnTo>
                  <a:lnTo>
                    <a:pt x="175" y="37"/>
                  </a:lnTo>
                  <a:lnTo>
                    <a:pt x="147" y="0"/>
                  </a:lnTo>
                  <a:lnTo>
                    <a:pt x="146" y="1"/>
                  </a:lnTo>
                  <a:lnTo>
                    <a:pt x="145" y="1"/>
                  </a:lnTo>
                  <a:lnTo>
                    <a:pt x="143" y="2"/>
                  </a:lnTo>
                  <a:lnTo>
                    <a:pt x="141" y="3"/>
                  </a:lnTo>
                  <a:lnTo>
                    <a:pt x="138" y="4"/>
                  </a:lnTo>
                  <a:lnTo>
                    <a:pt x="136" y="6"/>
                  </a:lnTo>
                  <a:lnTo>
                    <a:pt x="133" y="8"/>
                  </a:lnTo>
                  <a:lnTo>
                    <a:pt x="130" y="9"/>
                  </a:lnTo>
                  <a:lnTo>
                    <a:pt x="127" y="10"/>
                  </a:lnTo>
                  <a:lnTo>
                    <a:pt x="123" y="12"/>
                  </a:lnTo>
                  <a:lnTo>
                    <a:pt x="119" y="13"/>
                  </a:lnTo>
                  <a:lnTo>
                    <a:pt x="116" y="14"/>
                  </a:lnTo>
                  <a:lnTo>
                    <a:pt x="111" y="17"/>
                  </a:lnTo>
                  <a:lnTo>
                    <a:pt x="107" y="18"/>
                  </a:lnTo>
                  <a:lnTo>
                    <a:pt x="102" y="19"/>
                  </a:lnTo>
                  <a:lnTo>
                    <a:pt x="98" y="21"/>
                  </a:lnTo>
                  <a:lnTo>
                    <a:pt x="92" y="22"/>
                  </a:lnTo>
                  <a:lnTo>
                    <a:pt x="88" y="23"/>
                  </a:lnTo>
                  <a:lnTo>
                    <a:pt x="82" y="24"/>
                  </a:lnTo>
                  <a:lnTo>
                    <a:pt x="77" y="27"/>
                  </a:lnTo>
                  <a:lnTo>
                    <a:pt x="71" y="28"/>
                  </a:lnTo>
                  <a:lnTo>
                    <a:pt x="66" y="29"/>
                  </a:lnTo>
                  <a:lnTo>
                    <a:pt x="60" y="30"/>
                  </a:lnTo>
                  <a:lnTo>
                    <a:pt x="53" y="31"/>
                  </a:lnTo>
                  <a:lnTo>
                    <a:pt x="47" y="32"/>
                  </a:lnTo>
                  <a:lnTo>
                    <a:pt x="41" y="33"/>
                  </a:lnTo>
                  <a:lnTo>
                    <a:pt x="34" y="34"/>
                  </a:lnTo>
                  <a:lnTo>
                    <a:pt x="28" y="36"/>
                  </a:lnTo>
                  <a:lnTo>
                    <a:pt x="21" y="37"/>
                  </a:lnTo>
                  <a:lnTo>
                    <a:pt x="14" y="38"/>
                  </a:lnTo>
                  <a:lnTo>
                    <a:pt x="7" y="38"/>
                  </a:lnTo>
                  <a:lnTo>
                    <a:pt x="0" y="39"/>
                  </a:lnTo>
                  <a:lnTo>
                    <a:pt x="4" y="85"/>
                  </a:lnTo>
                </a:path>
              </a:pathLst>
            </a:custGeom>
            <a:solidFill>
              <a:srgbClr val="653F2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04" name="Freeform 306"/>
            <p:cNvSpPr>
              <a:spLocks/>
            </p:cNvSpPr>
            <p:nvPr/>
          </p:nvSpPr>
          <p:spPr bwMode="auto">
            <a:xfrm>
              <a:off x="4549" y="2752"/>
              <a:ext cx="27" cy="47"/>
            </a:xfrm>
            <a:custGeom>
              <a:avLst/>
              <a:gdLst>
                <a:gd name="T0" fmla="*/ 22 w 27"/>
                <a:gd name="T1" fmla="*/ 0 h 47"/>
                <a:gd name="T2" fmla="*/ 19 w 27"/>
                <a:gd name="T3" fmla="*/ 0 h 47"/>
                <a:gd name="T4" fmla="*/ 16 w 27"/>
                <a:gd name="T5" fmla="*/ 1 h 47"/>
                <a:gd name="T6" fmla="*/ 14 w 27"/>
                <a:gd name="T7" fmla="*/ 2 h 47"/>
                <a:gd name="T8" fmla="*/ 12 w 27"/>
                <a:gd name="T9" fmla="*/ 3 h 47"/>
                <a:gd name="T10" fmla="*/ 10 w 27"/>
                <a:gd name="T11" fmla="*/ 4 h 47"/>
                <a:gd name="T12" fmla="*/ 8 w 27"/>
                <a:gd name="T13" fmla="*/ 6 h 47"/>
                <a:gd name="T14" fmla="*/ 7 w 27"/>
                <a:gd name="T15" fmla="*/ 7 h 47"/>
                <a:gd name="T16" fmla="*/ 5 w 27"/>
                <a:gd name="T17" fmla="*/ 9 h 47"/>
                <a:gd name="T18" fmla="*/ 4 w 27"/>
                <a:gd name="T19" fmla="*/ 10 h 47"/>
                <a:gd name="T20" fmla="*/ 3 w 27"/>
                <a:gd name="T21" fmla="*/ 12 h 47"/>
                <a:gd name="T22" fmla="*/ 3 w 27"/>
                <a:gd name="T23" fmla="*/ 14 h 47"/>
                <a:gd name="T24" fmla="*/ 1 w 27"/>
                <a:gd name="T25" fmla="*/ 17 h 47"/>
                <a:gd name="T26" fmla="*/ 1 w 27"/>
                <a:gd name="T27" fmla="*/ 19 h 47"/>
                <a:gd name="T28" fmla="*/ 0 w 27"/>
                <a:gd name="T29" fmla="*/ 20 h 47"/>
                <a:gd name="T30" fmla="*/ 0 w 27"/>
                <a:gd name="T31" fmla="*/ 22 h 47"/>
                <a:gd name="T32" fmla="*/ 0 w 27"/>
                <a:gd name="T33" fmla="*/ 25 h 47"/>
                <a:gd name="T34" fmla="*/ 1 w 27"/>
                <a:gd name="T35" fmla="*/ 27 h 47"/>
                <a:gd name="T36" fmla="*/ 1 w 27"/>
                <a:gd name="T37" fmla="*/ 29 h 47"/>
                <a:gd name="T38" fmla="*/ 3 w 27"/>
                <a:gd name="T39" fmla="*/ 31 h 47"/>
                <a:gd name="T40" fmla="*/ 3 w 27"/>
                <a:gd name="T41" fmla="*/ 34 h 47"/>
                <a:gd name="T42" fmla="*/ 4 w 27"/>
                <a:gd name="T43" fmla="*/ 36 h 47"/>
                <a:gd name="T44" fmla="*/ 5 w 27"/>
                <a:gd name="T45" fmla="*/ 37 h 47"/>
                <a:gd name="T46" fmla="*/ 6 w 27"/>
                <a:gd name="T47" fmla="*/ 39 h 47"/>
                <a:gd name="T48" fmla="*/ 8 w 27"/>
                <a:gd name="T49" fmla="*/ 40 h 47"/>
                <a:gd name="T50" fmla="*/ 9 w 27"/>
                <a:gd name="T51" fmla="*/ 41 h 47"/>
                <a:gd name="T52" fmla="*/ 12 w 27"/>
                <a:gd name="T53" fmla="*/ 42 h 47"/>
                <a:gd name="T54" fmla="*/ 14 w 27"/>
                <a:gd name="T55" fmla="*/ 44 h 47"/>
                <a:gd name="T56" fmla="*/ 16 w 27"/>
                <a:gd name="T57" fmla="*/ 45 h 47"/>
                <a:gd name="T58" fmla="*/ 18 w 27"/>
                <a:gd name="T59" fmla="*/ 46 h 47"/>
                <a:gd name="T60" fmla="*/ 20 w 27"/>
                <a:gd name="T61" fmla="*/ 46 h 47"/>
                <a:gd name="T62" fmla="*/ 23 w 27"/>
                <a:gd name="T63" fmla="*/ 46 h 47"/>
                <a:gd name="T64" fmla="*/ 26 w 27"/>
                <a:gd name="T65" fmla="*/ 46 h 47"/>
                <a:gd name="T66" fmla="*/ 22 w 27"/>
                <a:gd name="T6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47">
                  <a:moveTo>
                    <a:pt x="22" y="0"/>
                  </a:moveTo>
                  <a:lnTo>
                    <a:pt x="19" y="0"/>
                  </a:lnTo>
                  <a:lnTo>
                    <a:pt x="16" y="1"/>
                  </a:lnTo>
                  <a:lnTo>
                    <a:pt x="14" y="2"/>
                  </a:lnTo>
                  <a:lnTo>
                    <a:pt x="12" y="3"/>
                  </a:lnTo>
                  <a:lnTo>
                    <a:pt x="10" y="4"/>
                  </a:lnTo>
                  <a:lnTo>
                    <a:pt x="8" y="6"/>
                  </a:lnTo>
                  <a:lnTo>
                    <a:pt x="7" y="7"/>
                  </a:lnTo>
                  <a:lnTo>
                    <a:pt x="5" y="9"/>
                  </a:lnTo>
                  <a:lnTo>
                    <a:pt x="4" y="10"/>
                  </a:lnTo>
                  <a:lnTo>
                    <a:pt x="3" y="12"/>
                  </a:lnTo>
                  <a:lnTo>
                    <a:pt x="3" y="14"/>
                  </a:lnTo>
                  <a:lnTo>
                    <a:pt x="1" y="17"/>
                  </a:lnTo>
                  <a:lnTo>
                    <a:pt x="1" y="19"/>
                  </a:lnTo>
                  <a:lnTo>
                    <a:pt x="0" y="20"/>
                  </a:lnTo>
                  <a:lnTo>
                    <a:pt x="0" y="22"/>
                  </a:lnTo>
                  <a:lnTo>
                    <a:pt x="0" y="25"/>
                  </a:lnTo>
                  <a:lnTo>
                    <a:pt x="1" y="27"/>
                  </a:lnTo>
                  <a:lnTo>
                    <a:pt x="1" y="29"/>
                  </a:lnTo>
                  <a:lnTo>
                    <a:pt x="3" y="31"/>
                  </a:lnTo>
                  <a:lnTo>
                    <a:pt x="3" y="34"/>
                  </a:lnTo>
                  <a:lnTo>
                    <a:pt x="4" y="36"/>
                  </a:lnTo>
                  <a:lnTo>
                    <a:pt x="5" y="37"/>
                  </a:lnTo>
                  <a:lnTo>
                    <a:pt x="6" y="39"/>
                  </a:lnTo>
                  <a:lnTo>
                    <a:pt x="8" y="40"/>
                  </a:lnTo>
                  <a:lnTo>
                    <a:pt x="9" y="41"/>
                  </a:lnTo>
                  <a:lnTo>
                    <a:pt x="12" y="42"/>
                  </a:lnTo>
                  <a:lnTo>
                    <a:pt x="14" y="44"/>
                  </a:lnTo>
                  <a:lnTo>
                    <a:pt x="16" y="45"/>
                  </a:lnTo>
                  <a:lnTo>
                    <a:pt x="18" y="46"/>
                  </a:lnTo>
                  <a:lnTo>
                    <a:pt x="20" y="46"/>
                  </a:lnTo>
                  <a:lnTo>
                    <a:pt x="23" y="46"/>
                  </a:lnTo>
                  <a:lnTo>
                    <a:pt x="26" y="46"/>
                  </a:lnTo>
                  <a:lnTo>
                    <a:pt x="22" y="0"/>
                  </a:lnTo>
                </a:path>
              </a:pathLst>
            </a:custGeom>
            <a:solidFill>
              <a:srgbClr val="653F2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05" name="Freeform 307"/>
            <p:cNvSpPr>
              <a:spLocks/>
            </p:cNvSpPr>
            <p:nvPr/>
          </p:nvSpPr>
          <p:spPr bwMode="auto">
            <a:xfrm>
              <a:off x="4562" y="2753"/>
              <a:ext cx="23" cy="42"/>
            </a:xfrm>
            <a:custGeom>
              <a:avLst/>
              <a:gdLst>
                <a:gd name="T0" fmla="*/ 18 w 23"/>
                <a:gd name="T1" fmla="*/ 0 h 42"/>
                <a:gd name="T2" fmla="*/ 15 w 23"/>
                <a:gd name="T3" fmla="*/ 1 h 42"/>
                <a:gd name="T4" fmla="*/ 13 w 23"/>
                <a:gd name="T5" fmla="*/ 1 h 42"/>
                <a:gd name="T6" fmla="*/ 11 w 23"/>
                <a:gd name="T7" fmla="*/ 2 h 42"/>
                <a:gd name="T8" fmla="*/ 10 w 23"/>
                <a:gd name="T9" fmla="*/ 3 h 42"/>
                <a:gd name="T10" fmla="*/ 7 w 23"/>
                <a:gd name="T11" fmla="*/ 5 h 42"/>
                <a:gd name="T12" fmla="*/ 6 w 23"/>
                <a:gd name="T13" fmla="*/ 6 h 42"/>
                <a:gd name="T14" fmla="*/ 4 w 23"/>
                <a:gd name="T15" fmla="*/ 7 h 42"/>
                <a:gd name="T16" fmla="*/ 3 w 23"/>
                <a:gd name="T17" fmla="*/ 8 h 42"/>
                <a:gd name="T18" fmla="*/ 2 w 23"/>
                <a:gd name="T19" fmla="*/ 10 h 42"/>
                <a:gd name="T20" fmla="*/ 2 w 23"/>
                <a:gd name="T21" fmla="*/ 11 h 42"/>
                <a:gd name="T22" fmla="*/ 1 w 23"/>
                <a:gd name="T23" fmla="*/ 13 h 42"/>
                <a:gd name="T24" fmla="*/ 0 w 23"/>
                <a:gd name="T25" fmla="*/ 15 h 42"/>
                <a:gd name="T26" fmla="*/ 0 w 23"/>
                <a:gd name="T27" fmla="*/ 17 h 42"/>
                <a:gd name="T28" fmla="*/ 0 w 23"/>
                <a:gd name="T29" fmla="*/ 19 h 42"/>
                <a:gd name="T30" fmla="*/ 0 w 23"/>
                <a:gd name="T31" fmla="*/ 21 h 42"/>
                <a:gd name="T32" fmla="*/ 0 w 23"/>
                <a:gd name="T33" fmla="*/ 22 h 42"/>
                <a:gd name="T34" fmla="*/ 0 w 23"/>
                <a:gd name="T35" fmla="*/ 25 h 42"/>
                <a:gd name="T36" fmla="*/ 1 w 23"/>
                <a:gd name="T37" fmla="*/ 27 h 42"/>
                <a:gd name="T38" fmla="*/ 1 w 23"/>
                <a:gd name="T39" fmla="*/ 28 h 42"/>
                <a:gd name="T40" fmla="*/ 2 w 23"/>
                <a:gd name="T41" fmla="*/ 30 h 42"/>
                <a:gd name="T42" fmla="*/ 2 w 23"/>
                <a:gd name="T43" fmla="*/ 31 h 42"/>
                <a:gd name="T44" fmla="*/ 3 w 23"/>
                <a:gd name="T45" fmla="*/ 34 h 42"/>
                <a:gd name="T46" fmla="*/ 4 w 23"/>
                <a:gd name="T47" fmla="*/ 35 h 42"/>
                <a:gd name="T48" fmla="*/ 6 w 23"/>
                <a:gd name="T49" fmla="*/ 36 h 42"/>
                <a:gd name="T50" fmla="*/ 7 w 23"/>
                <a:gd name="T51" fmla="*/ 38 h 42"/>
                <a:gd name="T52" fmla="*/ 9 w 23"/>
                <a:gd name="T53" fmla="*/ 39 h 42"/>
                <a:gd name="T54" fmla="*/ 11 w 23"/>
                <a:gd name="T55" fmla="*/ 39 h 42"/>
                <a:gd name="T56" fmla="*/ 13 w 23"/>
                <a:gd name="T57" fmla="*/ 40 h 42"/>
                <a:gd name="T58" fmla="*/ 15 w 23"/>
                <a:gd name="T59" fmla="*/ 41 h 42"/>
                <a:gd name="T60" fmla="*/ 18 w 23"/>
                <a:gd name="T61" fmla="*/ 41 h 42"/>
                <a:gd name="T62" fmla="*/ 20 w 23"/>
                <a:gd name="T63" fmla="*/ 41 h 42"/>
                <a:gd name="T64" fmla="*/ 22 w 23"/>
                <a:gd name="T65" fmla="*/ 41 h 42"/>
                <a:gd name="T66" fmla="*/ 18 w 23"/>
                <a:gd name="T6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42">
                  <a:moveTo>
                    <a:pt x="18" y="0"/>
                  </a:moveTo>
                  <a:lnTo>
                    <a:pt x="15" y="1"/>
                  </a:lnTo>
                  <a:lnTo>
                    <a:pt x="13" y="1"/>
                  </a:lnTo>
                  <a:lnTo>
                    <a:pt x="11" y="2"/>
                  </a:lnTo>
                  <a:lnTo>
                    <a:pt x="10" y="3"/>
                  </a:lnTo>
                  <a:lnTo>
                    <a:pt x="7" y="5"/>
                  </a:lnTo>
                  <a:lnTo>
                    <a:pt x="6" y="6"/>
                  </a:lnTo>
                  <a:lnTo>
                    <a:pt x="4" y="7"/>
                  </a:lnTo>
                  <a:lnTo>
                    <a:pt x="3" y="8"/>
                  </a:lnTo>
                  <a:lnTo>
                    <a:pt x="2" y="10"/>
                  </a:lnTo>
                  <a:lnTo>
                    <a:pt x="2" y="11"/>
                  </a:lnTo>
                  <a:lnTo>
                    <a:pt x="1" y="13"/>
                  </a:lnTo>
                  <a:lnTo>
                    <a:pt x="0" y="15"/>
                  </a:lnTo>
                  <a:lnTo>
                    <a:pt x="0" y="17"/>
                  </a:lnTo>
                  <a:lnTo>
                    <a:pt x="0" y="19"/>
                  </a:lnTo>
                  <a:lnTo>
                    <a:pt x="0" y="21"/>
                  </a:lnTo>
                  <a:lnTo>
                    <a:pt x="0" y="22"/>
                  </a:lnTo>
                  <a:lnTo>
                    <a:pt x="0" y="25"/>
                  </a:lnTo>
                  <a:lnTo>
                    <a:pt x="1" y="27"/>
                  </a:lnTo>
                  <a:lnTo>
                    <a:pt x="1" y="28"/>
                  </a:lnTo>
                  <a:lnTo>
                    <a:pt x="2" y="30"/>
                  </a:lnTo>
                  <a:lnTo>
                    <a:pt x="2" y="31"/>
                  </a:lnTo>
                  <a:lnTo>
                    <a:pt x="3" y="34"/>
                  </a:lnTo>
                  <a:lnTo>
                    <a:pt x="4" y="35"/>
                  </a:lnTo>
                  <a:lnTo>
                    <a:pt x="6" y="36"/>
                  </a:lnTo>
                  <a:lnTo>
                    <a:pt x="7" y="38"/>
                  </a:lnTo>
                  <a:lnTo>
                    <a:pt x="9" y="39"/>
                  </a:lnTo>
                  <a:lnTo>
                    <a:pt x="11" y="39"/>
                  </a:lnTo>
                  <a:lnTo>
                    <a:pt x="13" y="40"/>
                  </a:lnTo>
                  <a:lnTo>
                    <a:pt x="15" y="41"/>
                  </a:lnTo>
                  <a:lnTo>
                    <a:pt x="18" y="41"/>
                  </a:lnTo>
                  <a:lnTo>
                    <a:pt x="20" y="41"/>
                  </a:lnTo>
                  <a:lnTo>
                    <a:pt x="22" y="41"/>
                  </a:lnTo>
                  <a:lnTo>
                    <a:pt x="18" y="0"/>
                  </a:lnTo>
                </a:path>
              </a:pathLst>
            </a:custGeom>
            <a:solidFill>
              <a:srgbClr val="724C3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06" name="Freeform 308"/>
            <p:cNvSpPr>
              <a:spLocks/>
            </p:cNvSpPr>
            <p:nvPr/>
          </p:nvSpPr>
          <p:spPr bwMode="auto">
            <a:xfrm>
              <a:off x="4580" y="2717"/>
              <a:ext cx="158" cy="78"/>
            </a:xfrm>
            <a:custGeom>
              <a:avLst/>
              <a:gdLst>
                <a:gd name="T0" fmla="*/ 133 w 158"/>
                <a:gd name="T1" fmla="*/ 1 h 78"/>
                <a:gd name="T2" fmla="*/ 129 w 158"/>
                <a:gd name="T3" fmla="*/ 4 h 78"/>
                <a:gd name="T4" fmla="*/ 125 w 158"/>
                <a:gd name="T5" fmla="*/ 5 h 78"/>
                <a:gd name="T6" fmla="*/ 120 w 158"/>
                <a:gd name="T7" fmla="*/ 8 h 78"/>
                <a:gd name="T8" fmla="*/ 115 w 158"/>
                <a:gd name="T9" fmla="*/ 10 h 78"/>
                <a:gd name="T10" fmla="*/ 108 w 158"/>
                <a:gd name="T11" fmla="*/ 13 h 78"/>
                <a:gd name="T12" fmla="*/ 100 w 158"/>
                <a:gd name="T13" fmla="*/ 16 h 78"/>
                <a:gd name="T14" fmla="*/ 92 w 158"/>
                <a:gd name="T15" fmla="*/ 18 h 78"/>
                <a:gd name="T16" fmla="*/ 83 w 158"/>
                <a:gd name="T17" fmla="*/ 20 h 78"/>
                <a:gd name="T18" fmla="*/ 74 w 158"/>
                <a:gd name="T19" fmla="*/ 24 h 78"/>
                <a:gd name="T20" fmla="*/ 64 w 158"/>
                <a:gd name="T21" fmla="*/ 26 h 78"/>
                <a:gd name="T22" fmla="*/ 54 w 158"/>
                <a:gd name="T23" fmla="*/ 28 h 78"/>
                <a:gd name="T24" fmla="*/ 43 w 158"/>
                <a:gd name="T25" fmla="*/ 30 h 78"/>
                <a:gd name="T26" fmla="*/ 31 w 158"/>
                <a:gd name="T27" fmla="*/ 33 h 78"/>
                <a:gd name="T28" fmla="*/ 19 w 158"/>
                <a:gd name="T29" fmla="*/ 34 h 78"/>
                <a:gd name="T30" fmla="*/ 6 w 158"/>
                <a:gd name="T31" fmla="*/ 36 h 78"/>
                <a:gd name="T32" fmla="*/ 4 w 158"/>
                <a:gd name="T33" fmla="*/ 77 h 78"/>
                <a:gd name="T34" fmla="*/ 17 w 158"/>
                <a:gd name="T35" fmla="*/ 76 h 78"/>
                <a:gd name="T36" fmla="*/ 31 w 158"/>
                <a:gd name="T37" fmla="*/ 74 h 78"/>
                <a:gd name="T38" fmla="*/ 44 w 158"/>
                <a:gd name="T39" fmla="*/ 72 h 78"/>
                <a:gd name="T40" fmla="*/ 57 w 158"/>
                <a:gd name="T41" fmla="*/ 70 h 78"/>
                <a:gd name="T42" fmla="*/ 68 w 158"/>
                <a:gd name="T43" fmla="*/ 67 h 78"/>
                <a:gd name="T44" fmla="*/ 79 w 158"/>
                <a:gd name="T45" fmla="*/ 64 h 78"/>
                <a:gd name="T46" fmla="*/ 90 w 158"/>
                <a:gd name="T47" fmla="*/ 62 h 78"/>
                <a:gd name="T48" fmla="*/ 100 w 158"/>
                <a:gd name="T49" fmla="*/ 58 h 78"/>
                <a:gd name="T50" fmla="*/ 109 w 158"/>
                <a:gd name="T51" fmla="*/ 56 h 78"/>
                <a:gd name="T52" fmla="*/ 118 w 158"/>
                <a:gd name="T53" fmla="*/ 53 h 78"/>
                <a:gd name="T54" fmla="*/ 126 w 158"/>
                <a:gd name="T55" fmla="*/ 49 h 78"/>
                <a:gd name="T56" fmla="*/ 134 w 158"/>
                <a:gd name="T57" fmla="*/ 46 h 78"/>
                <a:gd name="T58" fmla="*/ 140 w 158"/>
                <a:gd name="T59" fmla="*/ 44 h 78"/>
                <a:gd name="T60" fmla="*/ 147 w 158"/>
                <a:gd name="T61" fmla="*/ 41 h 78"/>
                <a:gd name="T62" fmla="*/ 152 w 158"/>
                <a:gd name="T63" fmla="*/ 37 h 78"/>
                <a:gd name="T64" fmla="*/ 157 w 158"/>
                <a:gd name="T65"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8" h="78">
                  <a:moveTo>
                    <a:pt x="134" y="0"/>
                  </a:moveTo>
                  <a:lnTo>
                    <a:pt x="133" y="1"/>
                  </a:lnTo>
                  <a:lnTo>
                    <a:pt x="130" y="2"/>
                  </a:lnTo>
                  <a:lnTo>
                    <a:pt x="129" y="4"/>
                  </a:lnTo>
                  <a:lnTo>
                    <a:pt x="127" y="4"/>
                  </a:lnTo>
                  <a:lnTo>
                    <a:pt x="125" y="5"/>
                  </a:lnTo>
                  <a:lnTo>
                    <a:pt x="123" y="7"/>
                  </a:lnTo>
                  <a:lnTo>
                    <a:pt x="120" y="8"/>
                  </a:lnTo>
                  <a:lnTo>
                    <a:pt x="117" y="9"/>
                  </a:lnTo>
                  <a:lnTo>
                    <a:pt x="115" y="10"/>
                  </a:lnTo>
                  <a:lnTo>
                    <a:pt x="111" y="11"/>
                  </a:lnTo>
                  <a:lnTo>
                    <a:pt x="108" y="13"/>
                  </a:lnTo>
                  <a:lnTo>
                    <a:pt x="105" y="14"/>
                  </a:lnTo>
                  <a:lnTo>
                    <a:pt x="100" y="16"/>
                  </a:lnTo>
                  <a:lnTo>
                    <a:pt x="97" y="17"/>
                  </a:lnTo>
                  <a:lnTo>
                    <a:pt x="92" y="18"/>
                  </a:lnTo>
                  <a:lnTo>
                    <a:pt x="88" y="19"/>
                  </a:lnTo>
                  <a:lnTo>
                    <a:pt x="83" y="20"/>
                  </a:lnTo>
                  <a:lnTo>
                    <a:pt x="79" y="21"/>
                  </a:lnTo>
                  <a:lnTo>
                    <a:pt x="74" y="24"/>
                  </a:lnTo>
                  <a:lnTo>
                    <a:pt x="69" y="25"/>
                  </a:lnTo>
                  <a:lnTo>
                    <a:pt x="64" y="26"/>
                  </a:lnTo>
                  <a:lnTo>
                    <a:pt x="59" y="27"/>
                  </a:lnTo>
                  <a:lnTo>
                    <a:pt x="54" y="28"/>
                  </a:lnTo>
                  <a:lnTo>
                    <a:pt x="49" y="29"/>
                  </a:lnTo>
                  <a:lnTo>
                    <a:pt x="43" y="30"/>
                  </a:lnTo>
                  <a:lnTo>
                    <a:pt x="36" y="32"/>
                  </a:lnTo>
                  <a:lnTo>
                    <a:pt x="31" y="33"/>
                  </a:lnTo>
                  <a:lnTo>
                    <a:pt x="25" y="33"/>
                  </a:lnTo>
                  <a:lnTo>
                    <a:pt x="19" y="34"/>
                  </a:lnTo>
                  <a:lnTo>
                    <a:pt x="13" y="35"/>
                  </a:lnTo>
                  <a:lnTo>
                    <a:pt x="6" y="36"/>
                  </a:lnTo>
                  <a:lnTo>
                    <a:pt x="0" y="36"/>
                  </a:lnTo>
                  <a:lnTo>
                    <a:pt x="4" y="77"/>
                  </a:lnTo>
                  <a:lnTo>
                    <a:pt x="11" y="76"/>
                  </a:lnTo>
                  <a:lnTo>
                    <a:pt x="17" y="76"/>
                  </a:lnTo>
                  <a:lnTo>
                    <a:pt x="24" y="75"/>
                  </a:lnTo>
                  <a:lnTo>
                    <a:pt x="31" y="74"/>
                  </a:lnTo>
                  <a:lnTo>
                    <a:pt x="38" y="73"/>
                  </a:lnTo>
                  <a:lnTo>
                    <a:pt x="44" y="72"/>
                  </a:lnTo>
                  <a:lnTo>
                    <a:pt x="50" y="71"/>
                  </a:lnTo>
                  <a:lnTo>
                    <a:pt x="57" y="70"/>
                  </a:lnTo>
                  <a:lnTo>
                    <a:pt x="62" y="69"/>
                  </a:lnTo>
                  <a:lnTo>
                    <a:pt x="68" y="67"/>
                  </a:lnTo>
                  <a:lnTo>
                    <a:pt x="73" y="66"/>
                  </a:lnTo>
                  <a:lnTo>
                    <a:pt x="79" y="64"/>
                  </a:lnTo>
                  <a:lnTo>
                    <a:pt x="85" y="63"/>
                  </a:lnTo>
                  <a:lnTo>
                    <a:pt x="90" y="62"/>
                  </a:lnTo>
                  <a:lnTo>
                    <a:pt x="95" y="61"/>
                  </a:lnTo>
                  <a:lnTo>
                    <a:pt x="100" y="58"/>
                  </a:lnTo>
                  <a:lnTo>
                    <a:pt x="105" y="57"/>
                  </a:lnTo>
                  <a:lnTo>
                    <a:pt x="109" y="56"/>
                  </a:lnTo>
                  <a:lnTo>
                    <a:pt x="114" y="54"/>
                  </a:lnTo>
                  <a:lnTo>
                    <a:pt x="118" y="53"/>
                  </a:lnTo>
                  <a:lnTo>
                    <a:pt x="123" y="52"/>
                  </a:lnTo>
                  <a:lnTo>
                    <a:pt x="126" y="49"/>
                  </a:lnTo>
                  <a:lnTo>
                    <a:pt x="130" y="48"/>
                  </a:lnTo>
                  <a:lnTo>
                    <a:pt x="134" y="46"/>
                  </a:lnTo>
                  <a:lnTo>
                    <a:pt x="137" y="45"/>
                  </a:lnTo>
                  <a:lnTo>
                    <a:pt x="140" y="44"/>
                  </a:lnTo>
                  <a:lnTo>
                    <a:pt x="144" y="42"/>
                  </a:lnTo>
                  <a:lnTo>
                    <a:pt x="147" y="41"/>
                  </a:lnTo>
                  <a:lnTo>
                    <a:pt x="149" y="39"/>
                  </a:lnTo>
                  <a:lnTo>
                    <a:pt x="152" y="37"/>
                  </a:lnTo>
                  <a:lnTo>
                    <a:pt x="155" y="36"/>
                  </a:lnTo>
                  <a:lnTo>
                    <a:pt x="157" y="34"/>
                  </a:lnTo>
                  <a:lnTo>
                    <a:pt x="134" y="0"/>
                  </a:lnTo>
                </a:path>
              </a:pathLst>
            </a:custGeom>
            <a:solidFill>
              <a:srgbClr val="724C3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07" name="Freeform 309"/>
            <p:cNvSpPr>
              <a:spLocks/>
            </p:cNvSpPr>
            <p:nvPr/>
          </p:nvSpPr>
          <p:spPr bwMode="auto">
            <a:xfrm>
              <a:off x="4714" y="2713"/>
              <a:ext cx="33" cy="39"/>
            </a:xfrm>
            <a:custGeom>
              <a:avLst/>
              <a:gdLst>
                <a:gd name="T0" fmla="*/ 23 w 33"/>
                <a:gd name="T1" fmla="*/ 38 h 39"/>
                <a:gd name="T2" fmla="*/ 25 w 33"/>
                <a:gd name="T3" fmla="*/ 37 h 39"/>
                <a:gd name="T4" fmla="*/ 27 w 33"/>
                <a:gd name="T5" fmla="*/ 34 h 39"/>
                <a:gd name="T6" fmla="*/ 28 w 33"/>
                <a:gd name="T7" fmla="*/ 33 h 39"/>
                <a:gd name="T8" fmla="*/ 30 w 33"/>
                <a:gd name="T9" fmla="*/ 31 h 39"/>
                <a:gd name="T10" fmla="*/ 30 w 33"/>
                <a:gd name="T11" fmla="*/ 30 h 39"/>
                <a:gd name="T12" fmla="*/ 31 w 33"/>
                <a:gd name="T13" fmla="*/ 28 h 39"/>
                <a:gd name="T14" fmla="*/ 32 w 33"/>
                <a:gd name="T15" fmla="*/ 25 h 39"/>
                <a:gd name="T16" fmla="*/ 32 w 33"/>
                <a:gd name="T17" fmla="*/ 24 h 39"/>
                <a:gd name="T18" fmla="*/ 32 w 33"/>
                <a:gd name="T19" fmla="*/ 22 h 39"/>
                <a:gd name="T20" fmla="*/ 32 w 33"/>
                <a:gd name="T21" fmla="*/ 20 h 39"/>
                <a:gd name="T22" fmla="*/ 32 w 33"/>
                <a:gd name="T23" fmla="*/ 19 h 39"/>
                <a:gd name="T24" fmla="*/ 31 w 33"/>
                <a:gd name="T25" fmla="*/ 17 h 39"/>
                <a:gd name="T26" fmla="*/ 31 w 33"/>
                <a:gd name="T27" fmla="*/ 14 h 39"/>
                <a:gd name="T28" fmla="*/ 30 w 33"/>
                <a:gd name="T29" fmla="*/ 13 h 39"/>
                <a:gd name="T30" fmla="*/ 29 w 33"/>
                <a:gd name="T31" fmla="*/ 11 h 39"/>
                <a:gd name="T32" fmla="*/ 28 w 33"/>
                <a:gd name="T33" fmla="*/ 10 h 39"/>
                <a:gd name="T34" fmla="*/ 27 w 33"/>
                <a:gd name="T35" fmla="*/ 8 h 39"/>
                <a:gd name="T36" fmla="*/ 25 w 33"/>
                <a:gd name="T37" fmla="*/ 6 h 39"/>
                <a:gd name="T38" fmla="*/ 24 w 33"/>
                <a:gd name="T39" fmla="*/ 5 h 39"/>
                <a:gd name="T40" fmla="*/ 23 w 33"/>
                <a:gd name="T41" fmla="*/ 4 h 39"/>
                <a:gd name="T42" fmla="*/ 21 w 33"/>
                <a:gd name="T43" fmla="*/ 3 h 39"/>
                <a:gd name="T44" fmla="*/ 20 w 33"/>
                <a:gd name="T45" fmla="*/ 2 h 39"/>
                <a:gd name="T46" fmla="*/ 18 w 33"/>
                <a:gd name="T47" fmla="*/ 1 h 39"/>
                <a:gd name="T48" fmla="*/ 15 w 33"/>
                <a:gd name="T49" fmla="*/ 1 h 39"/>
                <a:gd name="T50" fmla="*/ 14 w 33"/>
                <a:gd name="T51" fmla="*/ 1 h 39"/>
                <a:gd name="T52" fmla="*/ 12 w 33"/>
                <a:gd name="T53" fmla="*/ 0 h 39"/>
                <a:gd name="T54" fmla="*/ 10 w 33"/>
                <a:gd name="T55" fmla="*/ 1 h 39"/>
                <a:gd name="T56" fmla="*/ 8 w 33"/>
                <a:gd name="T57" fmla="*/ 1 h 39"/>
                <a:gd name="T58" fmla="*/ 5 w 33"/>
                <a:gd name="T59" fmla="*/ 1 h 39"/>
                <a:gd name="T60" fmla="*/ 3 w 33"/>
                <a:gd name="T61" fmla="*/ 2 h 39"/>
                <a:gd name="T62" fmla="*/ 2 w 33"/>
                <a:gd name="T63" fmla="*/ 3 h 39"/>
                <a:gd name="T64" fmla="*/ 0 w 33"/>
                <a:gd name="T65" fmla="*/ 4 h 39"/>
                <a:gd name="T66" fmla="*/ 23 w 33"/>
                <a:gd name="T67"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39">
                  <a:moveTo>
                    <a:pt x="23" y="38"/>
                  </a:moveTo>
                  <a:lnTo>
                    <a:pt x="25" y="37"/>
                  </a:lnTo>
                  <a:lnTo>
                    <a:pt x="27" y="34"/>
                  </a:lnTo>
                  <a:lnTo>
                    <a:pt x="28" y="33"/>
                  </a:lnTo>
                  <a:lnTo>
                    <a:pt x="30" y="31"/>
                  </a:lnTo>
                  <a:lnTo>
                    <a:pt x="30" y="30"/>
                  </a:lnTo>
                  <a:lnTo>
                    <a:pt x="31" y="28"/>
                  </a:lnTo>
                  <a:lnTo>
                    <a:pt x="32" y="25"/>
                  </a:lnTo>
                  <a:lnTo>
                    <a:pt x="32" y="24"/>
                  </a:lnTo>
                  <a:lnTo>
                    <a:pt x="32" y="22"/>
                  </a:lnTo>
                  <a:lnTo>
                    <a:pt x="32" y="20"/>
                  </a:lnTo>
                  <a:lnTo>
                    <a:pt x="32" y="19"/>
                  </a:lnTo>
                  <a:lnTo>
                    <a:pt x="31" y="17"/>
                  </a:lnTo>
                  <a:lnTo>
                    <a:pt x="31" y="14"/>
                  </a:lnTo>
                  <a:lnTo>
                    <a:pt x="30" y="13"/>
                  </a:lnTo>
                  <a:lnTo>
                    <a:pt x="29" y="11"/>
                  </a:lnTo>
                  <a:lnTo>
                    <a:pt x="28" y="10"/>
                  </a:lnTo>
                  <a:lnTo>
                    <a:pt x="27" y="8"/>
                  </a:lnTo>
                  <a:lnTo>
                    <a:pt x="25" y="6"/>
                  </a:lnTo>
                  <a:lnTo>
                    <a:pt x="24" y="5"/>
                  </a:lnTo>
                  <a:lnTo>
                    <a:pt x="23" y="4"/>
                  </a:lnTo>
                  <a:lnTo>
                    <a:pt x="21" y="3"/>
                  </a:lnTo>
                  <a:lnTo>
                    <a:pt x="20" y="2"/>
                  </a:lnTo>
                  <a:lnTo>
                    <a:pt x="18" y="1"/>
                  </a:lnTo>
                  <a:lnTo>
                    <a:pt x="15" y="1"/>
                  </a:lnTo>
                  <a:lnTo>
                    <a:pt x="14" y="1"/>
                  </a:lnTo>
                  <a:lnTo>
                    <a:pt x="12" y="0"/>
                  </a:lnTo>
                  <a:lnTo>
                    <a:pt x="10" y="1"/>
                  </a:lnTo>
                  <a:lnTo>
                    <a:pt x="8" y="1"/>
                  </a:lnTo>
                  <a:lnTo>
                    <a:pt x="5" y="1"/>
                  </a:lnTo>
                  <a:lnTo>
                    <a:pt x="3" y="2"/>
                  </a:lnTo>
                  <a:lnTo>
                    <a:pt x="2" y="3"/>
                  </a:lnTo>
                  <a:lnTo>
                    <a:pt x="0" y="4"/>
                  </a:lnTo>
                  <a:lnTo>
                    <a:pt x="23" y="38"/>
                  </a:lnTo>
                </a:path>
              </a:pathLst>
            </a:custGeom>
            <a:solidFill>
              <a:srgbClr val="724C3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08" name="Freeform 310"/>
            <p:cNvSpPr>
              <a:spLocks/>
            </p:cNvSpPr>
            <p:nvPr/>
          </p:nvSpPr>
          <p:spPr bwMode="auto">
            <a:xfrm>
              <a:off x="4573" y="2754"/>
              <a:ext cx="21" cy="38"/>
            </a:xfrm>
            <a:custGeom>
              <a:avLst/>
              <a:gdLst>
                <a:gd name="T0" fmla="*/ 17 w 21"/>
                <a:gd name="T1" fmla="*/ 0 h 38"/>
                <a:gd name="T2" fmla="*/ 14 w 21"/>
                <a:gd name="T3" fmla="*/ 1 h 38"/>
                <a:gd name="T4" fmla="*/ 12 w 21"/>
                <a:gd name="T5" fmla="*/ 1 h 38"/>
                <a:gd name="T6" fmla="*/ 11 w 21"/>
                <a:gd name="T7" fmla="*/ 2 h 38"/>
                <a:gd name="T8" fmla="*/ 9 w 21"/>
                <a:gd name="T9" fmla="*/ 2 h 38"/>
                <a:gd name="T10" fmla="*/ 8 w 21"/>
                <a:gd name="T11" fmla="*/ 4 h 38"/>
                <a:gd name="T12" fmla="*/ 5 w 21"/>
                <a:gd name="T13" fmla="*/ 5 h 38"/>
                <a:gd name="T14" fmla="*/ 4 w 21"/>
                <a:gd name="T15" fmla="*/ 6 h 38"/>
                <a:gd name="T16" fmla="*/ 3 w 21"/>
                <a:gd name="T17" fmla="*/ 8 h 38"/>
                <a:gd name="T18" fmla="*/ 3 w 21"/>
                <a:gd name="T19" fmla="*/ 9 h 38"/>
                <a:gd name="T20" fmla="*/ 2 w 21"/>
                <a:gd name="T21" fmla="*/ 10 h 38"/>
                <a:gd name="T22" fmla="*/ 1 w 21"/>
                <a:gd name="T23" fmla="*/ 12 h 38"/>
                <a:gd name="T24" fmla="*/ 1 w 21"/>
                <a:gd name="T25" fmla="*/ 14 h 38"/>
                <a:gd name="T26" fmla="*/ 1 w 21"/>
                <a:gd name="T27" fmla="*/ 16 h 38"/>
                <a:gd name="T28" fmla="*/ 0 w 21"/>
                <a:gd name="T29" fmla="*/ 17 h 38"/>
                <a:gd name="T30" fmla="*/ 0 w 21"/>
                <a:gd name="T31" fmla="*/ 19 h 38"/>
                <a:gd name="T32" fmla="*/ 1 w 21"/>
                <a:gd name="T33" fmla="*/ 20 h 38"/>
                <a:gd name="T34" fmla="*/ 1 w 21"/>
                <a:gd name="T35" fmla="*/ 23 h 38"/>
                <a:gd name="T36" fmla="*/ 1 w 21"/>
                <a:gd name="T37" fmla="*/ 24 h 38"/>
                <a:gd name="T38" fmla="*/ 2 w 21"/>
                <a:gd name="T39" fmla="*/ 25 h 38"/>
                <a:gd name="T40" fmla="*/ 2 w 21"/>
                <a:gd name="T41" fmla="*/ 27 h 38"/>
                <a:gd name="T42" fmla="*/ 3 w 21"/>
                <a:gd name="T43" fmla="*/ 28 h 38"/>
                <a:gd name="T44" fmla="*/ 4 w 21"/>
                <a:gd name="T45" fmla="*/ 29 h 38"/>
                <a:gd name="T46" fmla="*/ 5 w 21"/>
                <a:gd name="T47" fmla="*/ 32 h 38"/>
                <a:gd name="T48" fmla="*/ 7 w 21"/>
                <a:gd name="T49" fmla="*/ 33 h 38"/>
                <a:gd name="T50" fmla="*/ 8 w 21"/>
                <a:gd name="T51" fmla="*/ 34 h 38"/>
                <a:gd name="T52" fmla="*/ 9 w 21"/>
                <a:gd name="T53" fmla="*/ 35 h 38"/>
                <a:gd name="T54" fmla="*/ 11 w 21"/>
                <a:gd name="T55" fmla="*/ 35 h 38"/>
                <a:gd name="T56" fmla="*/ 12 w 21"/>
                <a:gd name="T57" fmla="*/ 36 h 38"/>
                <a:gd name="T58" fmla="*/ 14 w 21"/>
                <a:gd name="T59" fmla="*/ 36 h 38"/>
                <a:gd name="T60" fmla="*/ 15 w 21"/>
                <a:gd name="T61" fmla="*/ 36 h 38"/>
                <a:gd name="T62" fmla="*/ 18 w 21"/>
                <a:gd name="T63" fmla="*/ 37 h 38"/>
                <a:gd name="T64" fmla="*/ 20 w 21"/>
                <a:gd name="T65" fmla="*/ 36 h 38"/>
                <a:gd name="T66" fmla="*/ 17 w 21"/>
                <a:gd name="T6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38">
                  <a:moveTo>
                    <a:pt x="17" y="0"/>
                  </a:moveTo>
                  <a:lnTo>
                    <a:pt x="14" y="1"/>
                  </a:lnTo>
                  <a:lnTo>
                    <a:pt x="12" y="1"/>
                  </a:lnTo>
                  <a:lnTo>
                    <a:pt x="11" y="2"/>
                  </a:lnTo>
                  <a:lnTo>
                    <a:pt x="9" y="2"/>
                  </a:lnTo>
                  <a:lnTo>
                    <a:pt x="8" y="4"/>
                  </a:lnTo>
                  <a:lnTo>
                    <a:pt x="5" y="5"/>
                  </a:lnTo>
                  <a:lnTo>
                    <a:pt x="4" y="6"/>
                  </a:lnTo>
                  <a:lnTo>
                    <a:pt x="3" y="8"/>
                  </a:lnTo>
                  <a:lnTo>
                    <a:pt x="3" y="9"/>
                  </a:lnTo>
                  <a:lnTo>
                    <a:pt x="2" y="10"/>
                  </a:lnTo>
                  <a:lnTo>
                    <a:pt x="1" y="12"/>
                  </a:lnTo>
                  <a:lnTo>
                    <a:pt x="1" y="14"/>
                  </a:lnTo>
                  <a:lnTo>
                    <a:pt x="1" y="16"/>
                  </a:lnTo>
                  <a:lnTo>
                    <a:pt x="0" y="17"/>
                  </a:lnTo>
                  <a:lnTo>
                    <a:pt x="0" y="19"/>
                  </a:lnTo>
                  <a:lnTo>
                    <a:pt x="1" y="20"/>
                  </a:lnTo>
                  <a:lnTo>
                    <a:pt x="1" y="23"/>
                  </a:lnTo>
                  <a:lnTo>
                    <a:pt x="1" y="24"/>
                  </a:lnTo>
                  <a:lnTo>
                    <a:pt x="2" y="25"/>
                  </a:lnTo>
                  <a:lnTo>
                    <a:pt x="2" y="27"/>
                  </a:lnTo>
                  <a:lnTo>
                    <a:pt x="3" y="28"/>
                  </a:lnTo>
                  <a:lnTo>
                    <a:pt x="4" y="29"/>
                  </a:lnTo>
                  <a:lnTo>
                    <a:pt x="5" y="32"/>
                  </a:lnTo>
                  <a:lnTo>
                    <a:pt x="7" y="33"/>
                  </a:lnTo>
                  <a:lnTo>
                    <a:pt x="8" y="34"/>
                  </a:lnTo>
                  <a:lnTo>
                    <a:pt x="9" y="35"/>
                  </a:lnTo>
                  <a:lnTo>
                    <a:pt x="11" y="35"/>
                  </a:lnTo>
                  <a:lnTo>
                    <a:pt x="12" y="36"/>
                  </a:lnTo>
                  <a:lnTo>
                    <a:pt x="14" y="36"/>
                  </a:lnTo>
                  <a:lnTo>
                    <a:pt x="15" y="36"/>
                  </a:lnTo>
                  <a:lnTo>
                    <a:pt x="18" y="37"/>
                  </a:lnTo>
                  <a:lnTo>
                    <a:pt x="20" y="36"/>
                  </a:lnTo>
                  <a:lnTo>
                    <a:pt x="17" y="0"/>
                  </a:lnTo>
                </a:path>
              </a:pathLst>
            </a:custGeom>
            <a:solidFill>
              <a:srgbClr val="7F594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09" name="Freeform 311"/>
            <p:cNvSpPr>
              <a:spLocks/>
            </p:cNvSpPr>
            <p:nvPr/>
          </p:nvSpPr>
          <p:spPr bwMode="auto">
            <a:xfrm>
              <a:off x="4590" y="2722"/>
              <a:ext cx="139" cy="69"/>
            </a:xfrm>
            <a:custGeom>
              <a:avLst/>
              <a:gdLst>
                <a:gd name="T0" fmla="*/ 118 w 139"/>
                <a:gd name="T1" fmla="*/ 1 h 69"/>
                <a:gd name="T2" fmla="*/ 115 w 139"/>
                <a:gd name="T3" fmla="*/ 3 h 69"/>
                <a:gd name="T4" fmla="*/ 111 w 139"/>
                <a:gd name="T5" fmla="*/ 4 h 69"/>
                <a:gd name="T6" fmla="*/ 107 w 139"/>
                <a:gd name="T7" fmla="*/ 6 h 69"/>
                <a:gd name="T8" fmla="*/ 101 w 139"/>
                <a:gd name="T9" fmla="*/ 9 h 69"/>
                <a:gd name="T10" fmla="*/ 96 w 139"/>
                <a:gd name="T11" fmla="*/ 11 h 69"/>
                <a:gd name="T12" fmla="*/ 89 w 139"/>
                <a:gd name="T13" fmla="*/ 13 h 69"/>
                <a:gd name="T14" fmla="*/ 81 w 139"/>
                <a:gd name="T15" fmla="*/ 15 h 69"/>
                <a:gd name="T16" fmla="*/ 73 w 139"/>
                <a:gd name="T17" fmla="*/ 19 h 69"/>
                <a:gd name="T18" fmla="*/ 66 w 139"/>
                <a:gd name="T19" fmla="*/ 21 h 69"/>
                <a:gd name="T20" fmla="*/ 57 w 139"/>
                <a:gd name="T21" fmla="*/ 22 h 69"/>
                <a:gd name="T22" fmla="*/ 48 w 139"/>
                <a:gd name="T23" fmla="*/ 24 h 69"/>
                <a:gd name="T24" fmla="*/ 38 w 139"/>
                <a:gd name="T25" fmla="*/ 27 h 69"/>
                <a:gd name="T26" fmla="*/ 28 w 139"/>
                <a:gd name="T27" fmla="*/ 29 h 69"/>
                <a:gd name="T28" fmla="*/ 16 w 139"/>
                <a:gd name="T29" fmla="*/ 30 h 69"/>
                <a:gd name="T30" fmla="*/ 5 w 139"/>
                <a:gd name="T31" fmla="*/ 32 h 69"/>
                <a:gd name="T32" fmla="*/ 3 w 139"/>
                <a:gd name="T33" fmla="*/ 68 h 69"/>
                <a:gd name="T34" fmla="*/ 15 w 139"/>
                <a:gd name="T35" fmla="*/ 67 h 69"/>
                <a:gd name="T36" fmla="*/ 28 w 139"/>
                <a:gd name="T37" fmla="*/ 66 h 69"/>
                <a:gd name="T38" fmla="*/ 39 w 139"/>
                <a:gd name="T39" fmla="*/ 64 h 69"/>
                <a:gd name="T40" fmla="*/ 50 w 139"/>
                <a:gd name="T41" fmla="*/ 61 h 69"/>
                <a:gd name="T42" fmla="*/ 60 w 139"/>
                <a:gd name="T43" fmla="*/ 59 h 69"/>
                <a:gd name="T44" fmla="*/ 70 w 139"/>
                <a:gd name="T45" fmla="*/ 57 h 69"/>
                <a:gd name="T46" fmla="*/ 79 w 139"/>
                <a:gd name="T47" fmla="*/ 55 h 69"/>
                <a:gd name="T48" fmla="*/ 88 w 139"/>
                <a:gd name="T49" fmla="*/ 51 h 69"/>
                <a:gd name="T50" fmla="*/ 97 w 139"/>
                <a:gd name="T51" fmla="*/ 49 h 69"/>
                <a:gd name="T52" fmla="*/ 105 w 139"/>
                <a:gd name="T53" fmla="*/ 47 h 69"/>
                <a:gd name="T54" fmla="*/ 111 w 139"/>
                <a:gd name="T55" fmla="*/ 43 h 69"/>
                <a:gd name="T56" fmla="*/ 118 w 139"/>
                <a:gd name="T57" fmla="*/ 41 h 69"/>
                <a:gd name="T58" fmla="*/ 124 w 139"/>
                <a:gd name="T59" fmla="*/ 39 h 69"/>
                <a:gd name="T60" fmla="*/ 129 w 139"/>
                <a:gd name="T61" fmla="*/ 36 h 69"/>
                <a:gd name="T62" fmla="*/ 134 w 139"/>
                <a:gd name="T63" fmla="*/ 33 h 69"/>
                <a:gd name="T64" fmla="*/ 138 w 139"/>
                <a:gd name="T65" fmla="*/ 3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69">
                  <a:moveTo>
                    <a:pt x="119" y="0"/>
                  </a:moveTo>
                  <a:lnTo>
                    <a:pt x="118" y="1"/>
                  </a:lnTo>
                  <a:lnTo>
                    <a:pt x="116" y="2"/>
                  </a:lnTo>
                  <a:lnTo>
                    <a:pt x="115" y="3"/>
                  </a:lnTo>
                  <a:lnTo>
                    <a:pt x="113" y="3"/>
                  </a:lnTo>
                  <a:lnTo>
                    <a:pt x="111" y="4"/>
                  </a:lnTo>
                  <a:lnTo>
                    <a:pt x="109" y="5"/>
                  </a:lnTo>
                  <a:lnTo>
                    <a:pt x="107" y="6"/>
                  </a:lnTo>
                  <a:lnTo>
                    <a:pt x="104" y="8"/>
                  </a:lnTo>
                  <a:lnTo>
                    <a:pt x="101" y="9"/>
                  </a:lnTo>
                  <a:lnTo>
                    <a:pt x="98" y="10"/>
                  </a:lnTo>
                  <a:lnTo>
                    <a:pt x="96" y="11"/>
                  </a:lnTo>
                  <a:lnTo>
                    <a:pt x="92" y="12"/>
                  </a:lnTo>
                  <a:lnTo>
                    <a:pt x="89" y="13"/>
                  </a:lnTo>
                  <a:lnTo>
                    <a:pt x="86" y="14"/>
                  </a:lnTo>
                  <a:lnTo>
                    <a:pt x="81" y="15"/>
                  </a:lnTo>
                  <a:lnTo>
                    <a:pt x="78" y="16"/>
                  </a:lnTo>
                  <a:lnTo>
                    <a:pt x="73" y="19"/>
                  </a:lnTo>
                  <a:lnTo>
                    <a:pt x="70" y="20"/>
                  </a:lnTo>
                  <a:lnTo>
                    <a:pt x="66" y="21"/>
                  </a:lnTo>
                  <a:lnTo>
                    <a:pt x="61" y="22"/>
                  </a:lnTo>
                  <a:lnTo>
                    <a:pt x="57" y="22"/>
                  </a:lnTo>
                  <a:lnTo>
                    <a:pt x="52" y="23"/>
                  </a:lnTo>
                  <a:lnTo>
                    <a:pt x="48" y="24"/>
                  </a:lnTo>
                  <a:lnTo>
                    <a:pt x="42" y="25"/>
                  </a:lnTo>
                  <a:lnTo>
                    <a:pt x="38" y="27"/>
                  </a:lnTo>
                  <a:lnTo>
                    <a:pt x="32" y="28"/>
                  </a:lnTo>
                  <a:lnTo>
                    <a:pt x="28" y="29"/>
                  </a:lnTo>
                  <a:lnTo>
                    <a:pt x="22" y="30"/>
                  </a:lnTo>
                  <a:lnTo>
                    <a:pt x="16" y="30"/>
                  </a:lnTo>
                  <a:lnTo>
                    <a:pt x="11" y="31"/>
                  </a:lnTo>
                  <a:lnTo>
                    <a:pt x="5" y="32"/>
                  </a:lnTo>
                  <a:lnTo>
                    <a:pt x="0" y="32"/>
                  </a:lnTo>
                  <a:lnTo>
                    <a:pt x="3" y="68"/>
                  </a:lnTo>
                  <a:lnTo>
                    <a:pt x="10" y="68"/>
                  </a:lnTo>
                  <a:lnTo>
                    <a:pt x="15" y="67"/>
                  </a:lnTo>
                  <a:lnTo>
                    <a:pt x="22" y="66"/>
                  </a:lnTo>
                  <a:lnTo>
                    <a:pt x="28" y="66"/>
                  </a:lnTo>
                  <a:lnTo>
                    <a:pt x="33" y="65"/>
                  </a:lnTo>
                  <a:lnTo>
                    <a:pt x="39" y="64"/>
                  </a:lnTo>
                  <a:lnTo>
                    <a:pt x="44" y="62"/>
                  </a:lnTo>
                  <a:lnTo>
                    <a:pt x="50" y="61"/>
                  </a:lnTo>
                  <a:lnTo>
                    <a:pt x="54" y="60"/>
                  </a:lnTo>
                  <a:lnTo>
                    <a:pt x="60" y="59"/>
                  </a:lnTo>
                  <a:lnTo>
                    <a:pt x="64" y="58"/>
                  </a:lnTo>
                  <a:lnTo>
                    <a:pt x="70" y="57"/>
                  </a:lnTo>
                  <a:lnTo>
                    <a:pt x="75" y="56"/>
                  </a:lnTo>
                  <a:lnTo>
                    <a:pt x="79" y="55"/>
                  </a:lnTo>
                  <a:lnTo>
                    <a:pt x="83" y="53"/>
                  </a:lnTo>
                  <a:lnTo>
                    <a:pt x="88" y="51"/>
                  </a:lnTo>
                  <a:lnTo>
                    <a:pt x="92" y="50"/>
                  </a:lnTo>
                  <a:lnTo>
                    <a:pt x="97" y="49"/>
                  </a:lnTo>
                  <a:lnTo>
                    <a:pt x="100" y="48"/>
                  </a:lnTo>
                  <a:lnTo>
                    <a:pt x="105" y="47"/>
                  </a:lnTo>
                  <a:lnTo>
                    <a:pt x="108" y="44"/>
                  </a:lnTo>
                  <a:lnTo>
                    <a:pt x="111" y="43"/>
                  </a:lnTo>
                  <a:lnTo>
                    <a:pt x="115" y="42"/>
                  </a:lnTo>
                  <a:lnTo>
                    <a:pt x="118" y="41"/>
                  </a:lnTo>
                  <a:lnTo>
                    <a:pt x="122" y="40"/>
                  </a:lnTo>
                  <a:lnTo>
                    <a:pt x="124" y="39"/>
                  </a:lnTo>
                  <a:lnTo>
                    <a:pt x="127" y="37"/>
                  </a:lnTo>
                  <a:lnTo>
                    <a:pt x="129" y="36"/>
                  </a:lnTo>
                  <a:lnTo>
                    <a:pt x="132" y="34"/>
                  </a:lnTo>
                  <a:lnTo>
                    <a:pt x="134" y="33"/>
                  </a:lnTo>
                  <a:lnTo>
                    <a:pt x="136" y="32"/>
                  </a:lnTo>
                  <a:lnTo>
                    <a:pt x="138" y="30"/>
                  </a:lnTo>
                  <a:lnTo>
                    <a:pt x="119" y="0"/>
                  </a:lnTo>
                </a:path>
              </a:pathLst>
            </a:custGeom>
            <a:solidFill>
              <a:srgbClr val="7F594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10" name="Freeform 312"/>
            <p:cNvSpPr>
              <a:spLocks/>
            </p:cNvSpPr>
            <p:nvPr/>
          </p:nvSpPr>
          <p:spPr bwMode="auto">
            <a:xfrm>
              <a:off x="4709" y="2718"/>
              <a:ext cx="29" cy="35"/>
            </a:xfrm>
            <a:custGeom>
              <a:avLst/>
              <a:gdLst>
                <a:gd name="T0" fmla="*/ 19 w 29"/>
                <a:gd name="T1" fmla="*/ 34 h 35"/>
                <a:gd name="T2" fmla="*/ 22 w 29"/>
                <a:gd name="T3" fmla="*/ 33 h 35"/>
                <a:gd name="T4" fmla="*/ 23 w 29"/>
                <a:gd name="T5" fmla="*/ 32 h 35"/>
                <a:gd name="T6" fmla="*/ 25 w 29"/>
                <a:gd name="T7" fmla="*/ 31 h 35"/>
                <a:gd name="T8" fmla="*/ 26 w 29"/>
                <a:gd name="T9" fmla="*/ 28 h 35"/>
                <a:gd name="T10" fmla="*/ 26 w 29"/>
                <a:gd name="T11" fmla="*/ 27 h 35"/>
                <a:gd name="T12" fmla="*/ 27 w 29"/>
                <a:gd name="T13" fmla="*/ 25 h 35"/>
                <a:gd name="T14" fmla="*/ 27 w 29"/>
                <a:gd name="T15" fmla="*/ 24 h 35"/>
                <a:gd name="T16" fmla="*/ 28 w 29"/>
                <a:gd name="T17" fmla="*/ 22 h 35"/>
                <a:gd name="T18" fmla="*/ 28 w 29"/>
                <a:gd name="T19" fmla="*/ 20 h 35"/>
                <a:gd name="T20" fmla="*/ 28 w 29"/>
                <a:gd name="T21" fmla="*/ 18 h 35"/>
                <a:gd name="T22" fmla="*/ 28 w 29"/>
                <a:gd name="T23" fmla="*/ 17 h 35"/>
                <a:gd name="T24" fmla="*/ 27 w 29"/>
                <a:gd name="T25" fmla="*/ 15 h 35"/>
                <a:gd name="T26" fmla="*/ 27 w 29"/>
                <a:gd name="T27" fmla="*/ 14 h 35"/>
                <a:gd name="T28" fmla="*/ 26 w 29"/>
                <a:gd name="T29" fmla="*/ 13 h 35"/>
                <a:gd name="T30" fmla="*/ 26 w 29"/>
                <a:gd name="T31" fmla="*/ 10 h 35"/>
                <a:gd name="T32" fmla="*/ 25 w 29"/>
                <a:gd name="T33" fmla="*/ 9 h 35"/>
                <a:gd name="T34" fmla="*/ 24 w 29"/>
                <a:gd name="T35" fmla="*/ 8 h 35"/>
                <a:gd name="T36" fmla="*/ 23 w 29"/>
                <a:gd name="T37" fmla="*/ 7 h 35"/>
                <a:gd name="T38" fmla="*/ 22 w 29"/>
                <a:gd name="T39" fmla="*/ 6 h 35"/>
                <a:gd name="T40" fmla="*/ 20 w 29"/>
                <a:gd name="T41" fmla="*/ 5 h 35"/>
                <a:gd name="T42" fmla="*/ 19 w 29"/>
                <a:gd name="T43" fmla="*/ 4 h 35"/>
                <a:gd name="T44" fmla="*/ 17 w 29"/>
                <a:gd name="T45" fmla="*/ 3 h 35"/>
                <a:gd name="T46" fmla="*/ 16 w 29"/>
                <a:gd name="T47" fmla="*/ 1 h 35"/>
                <a:gd name="T48" fmla="*/ 15 w 29"/>
                <a:gd name="T49" fmla="*/ 1 h 35"/>
                <a:gd name="T50" fmla="*/ 13 w 29"/>
                <a:gd name="T51" fmla="*/ 1 h 35"/>
                <a:gd name="T52" fmla="*/ 10 w 29"/>
                <a:gd name="T53" fmla="*/ 0 h 35"/>
                <a:gd name="T54" fmla="*/ 9 w 29"/>
                <a:gd name="T55" fmla="*/ 0 h 35"/>
                <a:gd name="T56" fmla="*/ 7 w 29"/>
                <a:gd name="T57" fmla="*/ 1 h 35"/>
                <a:gd name="T58" fmla="*/ 6 w 29"/>
                <a:gd name="T59" fmla="*/ 1 h 35"/>
                <a:gd name="T60" fmla="*/ 4 w 29"/>
                <a:gd name="T61" fmla="*/ 3 h 35"/>
                <a:gd name="T62" fmla="*/ 1 w 29"/>
                <a:gd name="T63" fmla="*/ 3 h 35"/>
                <a:gd name="T64" fmla="*/ 0 w 29"/>
                <a:gd name="T65" fmla="*/ 4 h 35"/>
                <a:gd name="T66" fmla="*/ 19 w 29"/>
                <a:gd name="T6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 h="35">
                  <a:moveTo>
                    <a:pt x="19" y="34"/>
                  </a:moveTo>
                  <a:lnTo>
                    <a:pt x="22" y="33"/>
                  </a:lnTo>
                  <a:lnTo>
                    <a:pt x="23" y="32"/>
                  </a:lnTo>
                  <a:lnTo>
                    <a:pt x="25" y="31"/>
                  </a:lnTo>
                  <a:lnTo>
                    <a:pt x="26" y="28"/>
                  </a:lnTo>
                  <a:lnTo>
                    <a:pt x="26" y="27"/>
                  </a:lnTo>
                  <a:lnTo>
                    <a:pt x="27" y="25"/>
                  </a:lnTo>
                  <a:lnTo>
                    <a:pt x="27" y="24"/>
                  </a:lnTo>
                  <a:lnTo>
                    <a:pt x="28" y="22"/>
                  </a:lnTo>
                  <a:lnTo>
                    <a:pt x="28" y="20"/>
                  </a:lnTo>
                  <a:lnTo>
                    <a:pt x="28" y="18"/>
                  </a:lnTo>
                  <a:lnTo>
                    <a:pt x="28" y="17"/>
                  </a:lnTo>
                  <a:lnTo>
                    <a:pt x="27" y="15"/>
                  </a:lnTo>
                  <a:lnTo>
                    <a:pt x="27" y="14"/>
                  </a:lnTo>
                  <a:lnTo>
                    <a:pt x="26" y="13"/>
                  </a:lnTo>
                  <a:lnTo>
                    <a:pt x="26" y="10"/>
                  </a:lnTo>
                  <a:lnTo>
                    <a:pt x="25" y="9"/>
                  </a:lnTo>
                  <a:lnTo>
                    <a:pt x="24" y="8"/>
                  </a:lnTo>
                  <a:lnTo>
                    <a:pt x="23" y="7"/>
                  </a:lnTo>
                  <a:lnTo>
                    <a:pt x="22" y="6"/>
                  </a:lnTo>
                  <a:lnTo>
                    <a:pt x="20" y="5"/>
                  </a:lnTo>
                  <a:lnTo>
                    <a:pt x="19" y="4"/>
                  </a:lnTo>
                  <a:lnTo>
                    <a:pt x="17" y="3"/>
                  </a:lnTo>
                  <a:lnTo>
                    <a:pt x="16" y="1"/>
                  </a:lnTo>
                  <a:lnTo>
                    <a:pt x="15" y="1"/>
                  </a:lnTo>
                  <a:lnTo>
                    <a:pt x="13" y="1"/>
                  </a:lnTo>
                  <a:lnTo>
                    <a:pt x="10" y="0"/>
                  </a:lnTo>
                  <a:lnTo>
                    <a:pt x="9" y="0"/>
                  </a:lnTo>
                  <a:lnTo>
                    <a:pt x="7" y="1"/>
                  </a:lnTo>
                  <a:lnTo>
                    <a:pt x="6" y="1"/>
                  </a:lnTo>
                  <a:lnTo>
                    <a:pt x="4" y="3"/>
                  </a:lnTo>
                  <a:lnTo>
                    <a:pt x="1" y="3"/>
                  </a:lnTo>
                  <a:lnTo>
                    <a:pt x="0" y="4"/>
                  </a:lnTo>
                  <a:lnTo>
                    <a:pt x="19" y="34"/>
                  </a:lnTo>
                </a:path>
              </a:pathLst>
            </a:custGeom>
            <a:solidFill>
              <a:srgbClr val="7F594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11" name="Freeform 313"/>
            <p:cNvSpPr>
              <a:spLocks/>
            </p:cNvSpPr>
            <p:nvPr/>
          </p:nvSpPr>
          <p:spPr bwMode="auto">
            <a:xfrm>
              <a:off x="4585" y="2755"/>
              <a:ext cx="19" cy="33"/>
            </a:xfrm>
            <a:custGeom>
              <a:avLst/>
              <a:gdLst>
                <a:gd name="T0" fmla="*/ 14 w 19"/>
                <a:gd name="T1" fmla="*/ 0 h 33"/>
                <a:gd name="T2" fmla="*/ 12 w 19"/>
                <a:gd name="T3" fmla="*/ 1 h 33"/>
                <a:gd name="T4" fmla="*/ 10 w 19"/>
                <a:gd name="T5" fmla="*/ 1 h 33"/>
                <a:gd name="T6" fmla="*/ 9 w 19"/>
                <a:gd name="T7" fmla="*/ 3 h 33"/>
                <a:gd name="T8" fmla="*/ 7 w 19"/>
                <a:gd name="T9" fmla="*/ 3 h 33"/>
                <a:gd name="T10" fmla="*/ 6 w 19"/>
                <a:gd name="T11" fmla="*/ 4 h 33"/>
                <a:gd name="T12" fmla="*/ 5 w 19"/>
                <a:gd name="T13" fmla="*/ 5 h 33"/>
                <a:gd name="T14" fmla="*/ 3 w 19"/>
                <a:gd name="T15" fmla="*/ 6 h 33"/>
                <a:gd name="T16" fmla="*/ 2 w 19"/>
                <a:gd name="T17" fmla="*/ 7 h 33"/>
                <a:gd name="T18" fmla="*/ 2 w 19"/>
                <a:gd name="T19" fmla="*/ 8 h 33"/>
                <a:gd name="T20" fmla="*/ 1 w 19"/>
                <a:gd name="T21" fmla="*/ 9 h 33"/>
                <a:gd name="T22" fmla="*/ 1 w 19"/>
                <a:gd name="T23" fmla="*/ 10 h 33"/>
                <a:gd name="T24" fmla="*/ 0 w 19"/>
                <a:gd name="T25" fmla="*/ 13 h 33"/>
                <a:gd name="T26" fmla="*/ 0 w 19"/>
                <a:gd name="T27" fmla="*/ 14 h 33"/>
                <a:gd name="T28" fmla="*/ 0 w 19"/>
                <a:gd name="T29" fmla="*/ 15 h 33"/>
                <a:gd name="T30" fmla="*/ 0 w 19"/>
                <a:gd name="T31" fmla="*/ 17 h 33"/>
                <a:gd name="T32" fmla="*/ 0 w 19"/>
                <a:gd name="T33" fmla="*/ 18 h 33"/>
                <a:gd name="T34" fmla="*/ 0 w 19"/>
                <a:gd name="T35" fmla="*/ 19 h 33"/>
                <a:gd name="T36" fmla="*/ 1 w 19"/>
                <a:gd name="T37" fmla="*/ 20 h 33"/>
                <a:gd name="T38" fmla="*/ 1 w 19"/>
                <a:gd name="T39" fmla="*/ 23 h 33"/>
                <a:gd name="T40" fmla="*/ 2 w 19"/>
                <a:gd name="T41" fmla="*/ 24 h 33"/>
                <a:gd name="T42" fmla="*/ 2 w 19"/>
                <a:gd name="T43" fmla="*/ 25 h 33"/>
                <a:gd name="T44" fmla="*/ 3 w 19"/>
                <a:gd name="T45" fmla="*/ 26 h 33"/>
                <a:gd name="T46" fmla="*/ 5 w 19"/>
                <a:gd name="T47" fmla="*/ 27 h 33"/>
                <a:gd name="T48" fmla="*/ 6 w 19"/>
                <a:gd name="T49" fmla="*/ 28 h 33"/>
                <a:gd name="T50" fmla="*/ 7 w 19"/>
                <a:gd name="T51" fmla="*/ 29 h 33"/>
                <a:gd name="T52" fmla="*/ 8 w 19"/>
                <a:gd name="T53" fmla="*/ 31 h 33"/>
                <a:gd name="T54" fmla="*/ 9 w 19"/>
                <a:gd name="T55" fmla="*/ 31 h 33"/>
                <a:gd name="T56" fmla="*/ 10 w 19"/>
                <a:gd name="T57" fmla="*/ 32 h 33"/>
                <a:gd name="T58" fmla="*/ 12 w 19"/>
                <a:gd name="T59" fmla="*/ 32 h 33"/>
                <a:gd name="T60" fmla="*/ 14 w 19"/>
                <a:gd name="T61" fmla="*/ 32 h 33"/>
                <a:gd name="T62" fmla="*/ 16 w 19"/>
                <a:gd name="T63" fmla="*/ 32 h 33"/>
                <a:gd name="T64" fmla="*/ 18 w 19"/>
                <a:gd name="T65" fmla="*/ 32 h 33"/>
                <a:gd name="T66" fmla="*/ 14 w 19"/>
                <a:gd name="T6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33">
                  <a:moveTo>
                    <a:pt x="14" y="0"/>
                  </a:moveTo>
                  <a:lnTo>
                    <a:pt x="12" y="1"/>
                  </a:lnTo>
                  <a:lnTo>
                    <a:pt x="10" y="1"/>
                  </a:lnTo>
                  <a:lnTo>
                    <a:pt x="9" y="3"/>
                  </a:lnTo>
                  <a:lnTo>
                    <a:pt x="7" y="3"/>
                  </a:lnTo>
                  <a:lnTo>
                    <a:pt x="6" y="4"/>
                  </a:lnTo>
                  <a:lnTo>
                    <a:pt x="5" y="5"/>
                  </a:lnTo>
                  <a:lnTo>
                    <a:pt x="3" y="6"/>
                  </a:lnTo>
                  <a:lnTo>
                    <a:pt x="2" y="7"/>
                  </a:lnTo>
                  <a:lnTo>
                    <a:pt x="2" y="8"/>
                  </a:lnTo>
                  <a:lnTo>
                    <a:pt x="1" y="9"/>
                  </a:lnTo>
                  <a:lnTo>
                    <a:pt x="1" y="10"/>
                  </a:lnTo>
                  <a:lnTo>
                    <a:pt x="0" y="13"/>
                  </a:lnTo>
                  <a:lnTo>
                    <a:pt x="0" y="14"/>
                  </a:lnTo>
                  <a:lnTo>
                    <a:pt x="0" y="15"/>
                  </a:lnTo>
                  <a:lnTo>
                    <a:pt x="0" y="17"/>
                  </a:lnTo>
                  <a:lnTo>
                    <a:pt x="0" y="18"/>
                  </a:lnTo>
                  <a:lnTo>
                    <a:pt x="0" y="19"/>
                  </a:lnTo>
                  <a:lnTo>
                    <a:pt x="1" y="20"/>
                  </a:lnTo>
                  <a:lnTo>
                    <a:pt x="1" y="23"/>
                  </a:lnTo>
                  <a:lnTo>
                    <a:pt x="2" y="24"/>
                  </a:lnTo>
                  <a:lnTo>
                    <a:pt x="2" y="25"/>
                  </a:lnTo>
                  <a:lnTo>
                    <a:pt x="3" y="26"/>
                  </a:lnTo>
                  <a:lnTo>
                    <a:pt x="5" y="27"/>
                  </a:lnTo>
                  <a:lnTo>
                    <a:pt x="6" y="28"/>
                  </a:lnTo>
                  <a:lnTo>
                    <a:pt x="7" y="29"/>
                  </a:lnTo>
                  <a:lnTo>
                    <a:pt x="8" y="31"/>
                  </a:lnTo>
                  <a:lnTo>
                    <a:pt x="9" y="31"/>
                  </a:lnTo>
                  <a:lnTo>
                    <a:pt x="10" y="32"/>
                  </a:lnTo>
                  <a:lnTo>
                    <a:pt x="12" y="32"/>
                  </a:lnTo>
                  <a:lnTo>
                    <a:pt x="14" y="32"/>
                  </a:lnTo>
                  <a:lnTo>
                    <a:pt x="16" y="32"/>
                  </a:lnTo>
                  <a:lnTo>
                    <a:pt x="18" y="32"/>
                  </a:lnTo>
                  <a:lnTo>
                    <a:pt x="14" y="0"/>
                  </a:lnTo>
                </a:path>
              </a:pathLst>
            </a:custGeom>
            <a:solidFill>
              <a:srgbClr val="8C664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12" name="Freeform 314"/>
            <p:cNvSpPr>
              <a:spLocks/>
            </p:cNvSpPr>
            <p:nvPr/>
          </p:nvSpPr>
          <p:spPr bwMode="auto">
            <a:xfrm>
              <a:off x="4599" y="2727"/>
              <a:ext cx="122" cy="61"/>
            </a:xfrm>
            <a:custGeom>
              <a:avLst/>
              <a:gdLst>
                <a:gd name="T0" fmla="*/ 105 w 122"/>
                <a:gd name="T1" fmla="*/ 0 h 61"/>
                <a:gd name="T2" fmla="*/ 101 w 122"/>
                <a:gd name="T3" fmla="*/ 3 h 61"/>
                <a:gd name="T4" fmla="*/ 98 w 122"/>
                <a:gd name="T5" fmla="*/ 4 h 61"/>
                <a:gd name="T6" fmla="*/ 93 w 122"/>
                <a:gd name="T7" fmla="*/ 6 h 61"/>
                <a:gd name="T8" fmla="*/ 89 w 122"/>
                <a:gd name="T9" fmla="*/ 8 h 61"/>
                <a:gd name="T10" fmla="*/ 83 w 122"/>
                <a:gd name="T11" fmla="*/ 9 h 61"/>
                <a:gd name="T12" fmla="*/ 78 w 122"/>
                <a:gd name="T13" fmla="*/ 11 h 61"/>
                <a:gd name="T14" fmla="*/ 72 w 122"/>
                <a:gd name="T15" fmla="*/ 14 h 61"/>
                <a:gd name="T16" fmla="*/ 64 w 122"/>
                <a:gd name="T17" fmla="*/ 16 h 61"/>
                <a:gd name="T18" fmla="*/ 58 w 122"/>
                <a:gd name="T19" fmla="*/ 18 h 61"/>
                <a:gd name="T20" fmla="*/ 50 w 122"/>
                <a:gd name="T21" fmla="*/ 19 h 61"/>
                <a:gd name="T22" fmla="*/ 42 w 122"/>
                <a:gd name="T23" fmla="*/ 22 h 61"/>
                <a:gd name="T24" fmla="*/ 33 w 122"/>
                <a:gd name="T25" fmla="*/ 24 h 61"/>
                <a:gd name="T26" fmla="*/ 24 w 122"/>
                <a:gd name="T27" fmla="*/ 25 h 61"/>
                <a:gd name="T28" fmla="*/ 15 w 122"/>
                <a:gd name="T29" fmla="*/ 27 h 61"/>
                <a:gd name="T30" fmla="*/ 5 w 122"/>
                <a:gd name="T31" fmla="*/ 28 h 61"/>
                <a:gd name="T32" fmla="*/ 4 w 122"/>
                <a:gd name="T33" fmla="*/ 60 h 61"/>
                <a:gd name="T34" fmla="*/ 14 w 122"/>
                <a:gd name="T35" fmla="*/ 59 h 61"/>
                <a:gd name="T36" fmla="*/ 24 w 122"/>
                <a:gd name="T37" fmla="*/ 56 h 61"/>
                <a:gd name="T38" fmla="*/ 34 w 122"/>
                <a:gd name="T39" fmla="*/ 55 h 61"/>
                <a:gd name="T40" fmla="*/ 44 w 122"/>
                <a:gd name="T41" fmla="*/ 53 h 61"/>
                <a:gd name="T42" fmla="*/ 53 w 122"/>
                <a:gd name="T43" fmla="*/ 51 h 61"/>
                <a:gd name="T44" fmla="*/ 61 w 122"/>
                <a:gd name="T45" fmla="*/ 48 h 61"/>
                <a:gd name="T46" fmla="*/ 70 w 122"/>
                <a:gd name="T47" fmla="*/ 47 h 61"/>
                <a:gd name="T48" fmla="*/ 78 w 122"/>
                <a:gd name="T49" fmla="*/ 45 h 61"/>
                <a:gd name="T50" fmla="*/ 85 w 122"/>
                <a:gd name="T51" fmla="*/ 43 h 61"/>
                <a:gd name="T52" fmla="*/ 91 w 122"/>
                <a:gd name="T53" fmla="*/ 39 h 61"/>
                <a:gd name="T54" fmla="*/ 98 w 122"/>
                <a:gd name="T55" fmla="*/ 37 h 61"/>
                <a:gd name="T56" fmla="*/ 104 w 122"/>
                <a:gd name="T57" fmla="*/ 35 h 61"/>
                <a:gd name="T58" fmla="*/ 108 w 122"/>
                <a:gd name="T59" fmla="*/ 33 h 61"/>
                <a:gd name="T60" fmla="*/ 114 w 122"/>
                <a:gd name="T61" fmla="*/ 31 h 61"/>
                <a:gd name="T62" fmla="*/ 118 w 122"/>
                <a:gd name="T63" fmla="*/ 28 h 61"/>
                <a:gd name="T64" fmla="*/ 121 w 122"/>
                <a:gd name="T6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2" h="61">
                  <a:moveTo>
                    <a:pt x="106" y="0"/>
                  </a:moveTo>
                  <a:lnTo>
                    <a:pt x="105" y="0"/>
                  </a:lnTo>
                  <a:lnTo>
                    <a:pt x="102" y="1"/>
                  </a:lnTo>
                  <a:lnTo>
                    <a:pt x="101" y="3"/>
                  </a:lnTo>
                  <a:lnTo>
                    <a:pt x="99" y="3"/>
                  </a:lnTo>
                  <a:lnTo>
                    <a:pt x="98" y="4"/>
                  </a:lnTo>
                  <a:lnTo>
                    <a:pt x="96" y="5"/>
                  </a:lnTo>
                  <a:lnTo>
                    <a:pt x="93" y="6"/>
                  </a:lnTo>
                  <a:lnTo>
                    <a:pt x="91" y="7"/>
                  </a:lnTo>
                  <a:lnTo>
                    <a:pt x="89" y="8"/>
                  </a:lnTo>
                  <a:lnTo>
                    <a:pt x="87" y="8"/>
                  </a:lnTo>
                  <a:lnTo>
                    <a:pt x="83" y="9"/>
                  </a:lnTo>
                  <a:lnTo>
                    <a:pt x="81" y="10"/>
                  </a:lnTo>
                  <a:lnTo>
                    <a:pt x="78" y="11"/>
                  </a:lnTo>
                  <a:lnTo>
                    <a:pt x="74" y="13"/>
                  </a:lnTo>
                  <a:lnTo>
                    <a:pt x="72" y="14"/>
                  </a:lnTo>
                  <a:lnTo>
                    <a:pt x="69" y="15"/>
                  </a:lnTo>
                  <a:lnTo>
                    <a:pt x="64" y="16"/>
                  </a:lnTo>
                  <a:lnTo>
                    <a:pt x="61" y="17"/>
                  </a:lnTo>
                  <a:lnTo>
                    <a:pt x="58" y="18"/>
                  </a:lnTo>
                  <a:lnTo>
                    <a:pt x="54" y="18"/>
                  </a:lnTo>
                  <a:lnTo>
                    <a:pt x="50" y="19"/>
                  </a:lnTo>
                  <a:lnTo>
                    <a:pt x="47" y="20"/>
                  </a:lnTo>
                  <a:lnTo>
                    <a:pt x="42" y="22"/>
                  </a:lnTo>
                  <a:lnTo>
                    <a:pt x="38" y="23"/>
                  </a:lnTo>
                  <a:lnTo>
                    <a:pt x="33" y="24"/>
                  </a:lnTo>
                  <a:lnTo>
                    <a:pt x="29" y="24"/>
                  </a:lnTo>
                  <a:lnTo>
                    <a:pt x="24" y="25"/>
                  </a:lnTo>
                  <a:lnTo>
                    <a:pt x="20" y="26"/>
                  </a:lnTo>
                  <a:lnTo>
                    <a:pt x="15" y="27"/>
                  </a:lnTo>
                  <a:lnTo>
                    <a:pt x="10" y="27"/>
                  </a:lnTo>
                  <a:lnTo>
                    <a:pt x="5" y="28"/>
                  </a:lnTo>
                  <a:lnTo>
                    <a:pt x="0" y="28"/>
                  </a:lnTo>
                  <a:lnTo>
                    <a:pt x="4" y="60"/>
                  </a:lnTo>
                  <a:lnTo>
                    <a:pt x="9" y="59"/>
                  </a:lnTo>
                  <a:lnTo>
                    <a:pt x="14" y="59"/>
                  </a:lnTo>
                  <a:lnTo>
                    <a:pt x="20" y="57"/>
                  </a:lnTo>
                  <a:lnTo>
                    <a:pt x="24" y="56"/>
                  </a:lnTo>
                  <a:lnTo>
                    <a:pt x="30" y="56"/>
                  </a:lnTo>
                  <a:lnTo>
                    <a:pt x="34" y="55"/>
                  </a:lnTo>
                  <a:lnTo>
                    <a:pt x="39" y="54"/>
                  </a:lnTo>
                  <a:lnTo>
                    <a:pt x="44" y="53"/>
                  </a:lnTo>
                  <a:lnTo>
                    <a:pt x="49" y="52"/>
                  </a:lnTo>
                  <a:lnTo>
                    <a:pt x="53" y="51"/>
                  </a:lnTo>
                  <a:lnTo>
                    <a:pt x="58" y="50"/>
                  </a:lnTo>
                  <a:lnTo>
                    <a:pt x="61" y="48"/>
                  </a:lnTo>
                  <a:lnTo>
                    <a:pt x="66" y="47"/>
                  </a:lnTo>
                  <a:lnTo>
                    <a:pt x="70" y="47"/>
                  </a:lnTo>
                  <a:lnTo>
                    <a:pt x="73" y="46"/>
                  </a:lnTo>
                  <a:lnTo>
                    <a:pt x="78" y="45"/>
                  </a:lnTo>
                  <a:lnTo>
                    <a:pt x="81" y="44"/>
                  </a:lnTo>
                  <a:lnTo>
                    <a:pt x="85" y="43"/>
                  </a:lnTo>
                  <a:lnTo>
                    <a:pt x="88" y="42"/>
                  </a:lnTo>
                  <a:lnTo>
                    <a:pt x="91" y="39"/>
                  </a:lnTo>
                  <a:lnTo>
                    <a:pt x="95" y="38"/>
                  </a:lnTo>
                  <a:lnTo>
                    <a:pt x="98" y="37"/>
                  </a:lnTo>
                  <a:lnTo>
                    <a:pt x="100" y="36"/>
                  </a:lnTo>
                  <a:lnTo>
                    <a:pt x="104" y="35"/>
                  </a:lnTo>
                  <a:lnTo>
                    <a:pt x="106" y="34"/>
                  </a:lnTo>
                  <a:lnTo>
                    <a:pt x="108" y="33"/>
                  </a:lnTo>
                  <a:lnTo>
                    <a:pt x="111" y="32"/>
                  </a:lnTo>
                  <a:lnTo>
                    <a:pt x="114" y="31"/>
                  </a:lnTo>
                  <a:lnTo>
                    <a:pt x="116" y="29"/>
                  </a:lnTo>
                  <a:lnTo>
                    <a:pt x="118" y="28"/>
                  </a:lnTo>
                  <a:lnTo>
                    <a:pt x="119" y="27"/>
                  </a:lnTo>
                  <a:lnTo>
                    <a:pt x="121" y="26"/>
                  </a:lnTo>
                  <a:lnTo>
                    <a:pt x="106" y="0"/>
                  </a:lnTo>
                </a:path>
              </a:pathLst>
            </a:custGeom>
            <a:solidFill>
              <a:srgbClr val="8C664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13" name="Freeform 315"/>
            <p:cNvSpPr>
              <a:spLocks/>
            </p:cNvSpPr>
            <p:nvPr/>
          </p:nvSpPr>
          <p:spPr bwMode="auto">
            <a:xfrm>
              <a:off x="4705" y="2724"/>
              <a:ext cx="24" cy="30"/>
            </a:xfrm>
            <a:custGeom>
              <a:avLst/>
              <a:gdLst>
                <a:gd name="T0" fmla="*/ 15 w 24"/>
                <a:gd name="T1" fmla="*/ 29 h 30"/>
                <a:gd name="T2" fmla="*/ 17 w 24"/>
                <a:gd name="T3" fmla="*/ 29 h 30"/>
                <a:gd name="T4" fmla="*/ 19 w 24"/>
                <a:gd name="T5" fmla="*/ 28 h 30"/>
                <a:gd name="T6" fmla="*/ 20 w 24"/>
                <a:gd name="T7" fmla="*/ 26 h 30"/>
                <a:gd name="T8" fmla="*/ 21 w 24"/>
                <a:gd name="T9" fmla="*/ 25 h 30"/>
                <a:gd name="T10" fmla="*/ 21 w 24"/>
                <a:gd name="T11" fmla="*/ 23 h 30"/>
                <a:gd name="T12" fmla="*/ 22 w 24"/>
                <a:gd name="T13" fmla="*/ 22 h 30"/>
                <a:gd name="T14" fmla="*/ 22 w 24"/>
                <a:gd name="T15" fmla="*/ 21 h 30"/>
                <a:gd name="T16" fmla="*/ 23 w 24"/>
                <a:gd name="T17" fmla="*/ 19 h 30"/>
                <a:gd name="T18" fmla="*/ 23 w 24"/>
                <a:gd name="T19" fmla="*/ 18 h 30"/>
                <a:gd name="T20" fmla="*/ 23 w 24"/>
                <a:gd name="T21" fmla="*/ 17 h 30"/>
                <a:gd name="T22" fmla="*/ 23 w 24"/>
                <a:gd name="T23" fmla="*/ 14 h 30"/>
                <a:gd name="T24" fmla="*/ 23 w 24"/>
                <a:gd name="T25" fmla="*/ 13 h 30"/>
                <a:gd name="T26" fmla="*/ 22 w 24"/>
                <a:gd name="T27" fmla="*/ 12 h 30"/>
                <a:gd name="T28" fmla="*/ 22 w 24"/>
                <a:gd name="T29" fmla="*/ 11 h 30"/>
                <a:gd name="T30" fmla="*/ 21 w 24"/>
                <a:gd name="T31" fmla="*/ 10 h 30"/>
                <a:gd name="T32" fmla="*/ 21 w 24"/>
                <a:gd name="T33" fmla="*/ 8 h 30"/>
                <a:gd name="T34" fmla="*/ 20 w 24"/>
                <a:gd name="T35" fmla="*/ 7 h 30"/>
                <a:gd name="T36" fmla="*/ 19 w 24"/>
                <a:gd name="T37" fmla="*/ 6 h 30"/>
                <a:gd name="T38" fmla="*/ 18 w 24"/>
                <a:gd name="T39" fmla="*/ 4 h 30"/>
                <a:gd name="T40" fmla="*/ 17 w 24"/>
                <a:gd name="T41" fmla="*/ 3 h 30"/>
                <a:gd name="T42" fmla="*/ 15 w 24"/>
                <a:gd name="T43" fmla="*/ 3 h 30"/>
                <a:gd name="T44" fmla="*/ 14 w 24"/>
                <a:gd name="T45" fmla="*/ 2 h 30"/>
                <a:gd name="T46" fmla="*/ 13 w 24"/>
                <a:gd name="T47" fmla="*/ 1 h 30"/>
                <a:gd name="T48" fmla="*/ 12 w 24"/>
                <a:gd name="T49" fmla="*/ 1 h 30"/>
                <a:gd name="T50" fmla="*/ 10 w 24"/>
                <a:gd name="T51" fmla="*/ 1 h 30"/>
                <a:gd name="T52" fmla="*/ 9 w 24"/>
                <a:gd name="T53" fmla="*/ 1 h 30"/>
                <a:gd name="T54" fmla="*/ 8 w 24"/>
                <a:gd name="T55" fmla="*/ 0 h 30"/>
                <a:gd name="T56" fmla="*/ 5 w 24"/>
                <a:gd name="T57" fmla="*/ 1 h 30"/>
                <a:gd name="T58" fmla="*/ 4 w 24"/>
                <a:gd name="T59" fmla="*/ 1 h 30"/>
                <a:gd name="T60" fmla="*/ 3 w 24"/>
                <a:gd name="T61" fmla="*/ 1 h 30"/>
                <a:gd name="T62" fmla="*/ 1 w 24"/>
                <a:gd name="T63" fmla="*/ 2 h 30"/>
                <a:gd name="T64" fmla="*/ 0 w 24"/>
                <a:gd name="T65" fmla="*/ 3 h 30"/>
                <a:gd name="T66" fmla="*/ 15 w 24"/>
                <a:gd name="T6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 h="30">
                  <a:moveTo>
                    <a:pt x="15" y="29"/>
                  </a:moveTo>
                  <a:lnTo>
                    <a:pt x="17" y="29"/>
                  </a:lnTo>
                  <a:lnTo>
                    <a:pt x="19" y="28"/>
                  </a:lnTo>
                  <a:lnTo>
                    <a:pt x="20" y="26"/>
                  </a:lnTo>
                  <a:lnTo>
                    <a:pt x="21" y="25"/>
                  </a:lnTo>
                  <a:lnTo>
                    <a:pt x="21" y="23"/>
                  </a:lnTo>
                  <a:lnTo>
                    <a:pt x="22" y="22"/>
                  </a:lnTo>
                  <a:lnTo>
                    <a:pt x="22" y="21"/>
                  </a:lnTo>
                  <a:lnTo>
                    <a:pt x="23" y="19"/>
                  </a:lnTo>
                  <a:lnTo>
                    <a:pt x="23" y="18"/>
                  </a:lnTo>
                  <a:lnTo>
                    <a:pt x="23" y="17"/>
                  </a:lnTo>
                  <a:lnTo>
                    <a:pt x="23" y="14"/>
                  </a:lnTo>
                  <a:lnTo>
                    <a:pt x="23" y="13"/>
                  </a:lnTo>
                  <a:lnTo>
                    <a:pt x="22" y="12"/>
                  </a:lnTo>
                  <a:lnTo>
                    <a:pt x="22" y="11"/>
                  </a:lnTo>
                  <a:lnTo>
                    <a:pt x="21" y="10"/>
                  </a:lnTo>
                  <a:lnTo>
                    <a:pt x="21" y="8"/>
                  </a:lnTo>
                  <a:lnTo>
                    <a:pt x="20" y="7"/>
                  </a:lnTo>
                  <a:lnTo>
                    <a:pt x="19" y="6"/>
                  </a:lnTo>
                  <a:lnTo>
                    <a:pt x="18" y="4"/>
                  </a:lnTo>
                  <a:lnTo>
                    <a:pt x="17" y="3"/>
                  </a:lnTo>
                  <a:lnTo>
                    <a:pt x="15" y="3"/>
                  </a:lnTo>
                  <a:lnTo>
                    <a:pt x="14" y="2"/>
                  </a:lnTo>
                  <a:lnTo>
                    <a:pt x="13" y="1"/>
                  </a:lnTo>
                  <a:lnTo>
                    <a:pt x="12" y="1"/>
                  </a:lnTo>
                  <a:lnTo>
                    <a:pt x="10" y="1"/>
                  </a:lnTo>
                  <a:lnTo>
                    <a:pt x="9" y="1"/>
                  </a:lnTo>
                  <a:lnTo>
                    <a:pt x="8" y="0"/>
                  </a:lnTo>
                  <a:lnTo>
                    <a:pt x="5" y="1"/>
                  </a:lnTo>
                  <a:lnTo>
                    <a:pt x="4" y="1"/>
                  </a:lnTo>
                  <a:lnTo>
                    <a:pt x="3" y="1"/>
                  </a:lnTo>
                  <a:lnTo>
                    <a:pt x="1" y="2"/>
                  </a:lnTo>
                  <a:lnTo>
                    <a:pt x="0" y="3"/>
                  </a:lnTo>
                  <a:lnTo>
                    <a:pt x="15" y="29"/>
                  </a:lnTo>
                </a:path>
              </a:pathLst>
            </a:custGeom>
            <a:solidFill>
              <a:srgbClr val="8C664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14" name="Freeform 316"/>
            <p:cNvSpPr>
              <a:spLocks/>
            </p:cNvSpPr>
            <p:nvPr/>
          </p:nvSpPr>
          <p:spPr bwMode="auto">
            <a:xfrm>
              <a:off x="4597" y="2756"/>
              <a:ext cx="17" cy="28"/>
            </a:xfrm>
            <a:custGeom>
              <a:avLst/>
              <a:gdLst>
                <a:gd name="T0" fmla="*/ 12 w 17"/>
                <a:gd name="T1" fmla="*/ 0 h 28"/>
                <a:gd name="T2" fmla="*/ 9 w 17"/>
                <a:gd name="T3" fmla="*/ 2 h 28"/>
                <a:gd name="T4" fmla="*/ 8 w 17"/>
                <a:gd name="T5" fmla="*/ 2 h 28"/>
                <a:gd name="T6" fmla="*/ 7 w 17"/>
                <a:gd name="T7" fmla="*/ 3 h 28"/>
                <a:gd name="T8" fmla="*/ 6 w 17"/>
                <a:gd name="T9" fmla="*/ 3 h 28"/>
                <a:gd name="T10" fmla="*/ 5 w 17"/>
                <a:gd name="T11" fmla="*/ 4 h 28"/>
                <a:gd name="T12" fmla="*/ 4 w 17"/>
                <a:gd name="T13" fmla="*/ 5 h 28"/>
                <a:gd name="T14" fmla="*/ 3 w 17"/>
                <a:gd name="T15" fmla="*/ 5 h 28"/>
                <a:gd name="T16" fmla="*/ 3 w 17"/>
                <a:gd name="T17" fmla="*/ 6 h 28"/>
                <a:gd name="T18" fmla="*/ 2 w 17"/>
                <a:gd name="T19" fmla="*/ 7 h 28"/>
                <a:gd name="T20" fmla="*/ 2 w 17"/>
                <a:gd name="T21" fmla="*/ 8 h 28"/>
                <a:gd name="T22" fmla="*/ 0 w 17"/>
                <a:gd name="T23" fmla="*/ 9 h 28"/>
                <a:gd name="T24" fmla="*/ 0 w 17"/>
                <a:gd name="T25" fmla="*/ 10 h 28"/>
                <a:gd name="T26" fmla="*/ 0 w 17"/>
                <a:gd name="T27" fmla="*/ 12 h 28"/>
                <a:gd name="T28" fmla="*/ 0 w 17"/>
                <a:gd name="T29" fmla="*/ 13 h 28"/>
                <a:gd name="T30" fmla="*/ 0 w 17"/>
                <a:gd name="T31" fmla="*/ 15 h 28"/>
                <a:gd name="T32" fmla="*/ 0 w 17"/>
                <a:gd name="T33" fmla="*/ 16 h 28"/>
                <a:gd name="T34" fmla="*/ 0 w 17"/>
                <a:gd name="T35" fmla="*/ 17 h 28"/>
                <a:gd name="T36" fmla="*/ 0 w 17"/>
                <a:gd name="T37" fmla="*/ 18 h 28"/>
                <a:gd name="T38" fmla="*/ 2 w 17"/>
                <a:gd name="T39" fmla="*/ 19 h 28"/>
                <a:gd name="T40" fmla="*/ 2 w 17"/>
                <a:gd name="T41" fmla="*/ 21 h 28"/>
                <a:gd name="T42" fmla="*/ 3 w 17"/>
                <a:gd name="T43" fmla="*/ 22 h 28"/>
                <a:gd name="T44" fmla="*/ 3 w 17"/>
                <a:gd name="T45" fmla="*/ 23 h 28"/>
                <a:gd name="T46" fmla="*/ 4 w 17"/>
                <a:gd name="T47" fmla="*/ 23 h 28"/>
                <a:gd name="T48" fmla="*/ 5 w 17"/>
                <a:gd name="T49" fmla="*/ 24 h 28"/>
                <a:gd name="T50" fmla="*/ 6 w 17"/>
                <a:gd name="T51" fmla="*/ 25 h 28"/>
                <a:gd name="T52" fmla="*/ 7 w 17"/>
                <a:gd name="T53" fmla="*/ 25 h 28"/>
                <a:gd name="T54" fmla="*/ 8 w 17"/>
                <a:gd name="T55" fmla="*/ 26 h 28"/>
                <a:gd name="T56" fmla="*/ 9 w 17"/>
                <a:gd name="T57" fmla="*/ 26 h 28"/>
                <a:gd name="T58" fmla="*/ 11 w 17"/>
                <a:gd name="T59" fmla="*/ 27 h 28"/>
                <a:gd name="T60" fmla="*/ 12 w 17"/>
                <a:gd name="T61" fmla="*/ 27 h 28"/>
                <a:gd name="T62" fmla="*/ 14 w 17"/>
                <a:gd name="T63" fmla="*/ 27 h 28"/>
                <a:gd name="T64" fmla="*/ 16 w 17"/>
                <a:gd name="T65" fmla="*/ 27 h 28"/>
                <a:gd name="T66" fmla="*/ 12 w 17"/>
                <a:gd name="T6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 h="28">
                  <a:moveTo>
                    <a:pt x="12" y="0"/>
                  </a:moveTo>
                  <a:lnTo>
                    <a:pt x="9" y="2"/>
                  </a:lnTo>
                  <a:lnTo>
                    <a:pt x="8" y="2"/>
                  </a:lnTo>
                  <a:lnTo>
                    <a:pt x="7" y="3"/>
                  </a:lnTo>
                  <a:lnTo>
                    <a:pt x="6" y="3"/>
                  </a:lnTo>
                  <a:lnTo>
                    <a:pt x="5" y="4"/>
                  </a:lnTo>
                  <a:lnTo>
                    <a:pt x="4" y="5"/>
                  </a:lnTo>
                  <a:lnTo>
                    <a:pt x="3" y="5"/>
                  </a:lnTo>
                  <a:lnTo>
                    <a:pt x="3" y="6"/>
                  </a:lnTo>
                  <a:lnTo>
                    <a:pt x="2" y="7"/>
                  </a:lnTo>
                  <a:lnTo>
                    <a:pt x="2" y="8"/>
                  </a:lnTo>
                  <a:lnTo>
                    <a:pt x="0" y="9"/>
                  </a:lnTo>
                  <a:lnTo>
                    <a:pt x="0" y="10"/>
                  </a:lnTo>
                  <a:lnTo>
                    <a:pt x="0" y="12"/>
                  </a:lnTo>
                  <a:lnTo>
                    <a:pt x="0" y="13"/>
                  </a:lnTo>
                  <a:lnTo>
                    <a:pt x="0" y="15"/>
                  </a:lnTo>
                  <a:lnTo>
                    <a:pt x="0" y="16"/>
                  </a:lnTo>
                  <a:lnTo>
                    <a:pt x="0" y="17"/>
                  </a:lnTo>
                  <a:lnTo>
                    <a:pt x="0" y="18"/>
                  </a:lnTo>
                  <a:lnTo>
                    <a:pt x="2" y="19"/>
                  </a:lnTo>
                  <a:lnTo>
                    <a:pt x="2" y="21"/>
                  </a:lnTo>
                  <a:lnTo>
                    <a:pt x="3" y="22"/>
                  </a:lnTo>
                  <a:lnTo>
                    <a:pt x="3" y="23"/>
                  </a:lnTo>
                  <a:lnTo>
                    <a:pt x="4" y="23"/>
                  </a:lnTo>
                  <a:lnTo>
                    <a:pt x="5" y="24"/>
                  </a:lnTo>
                  <a:lnTo>
                    <a:pt x="6" y="25"/>
                  </a:lnTo>
                  <a:lnTo>
                    <a:pt x="7" y="25"/>
                  </a:lnTo>
                  <a:lnTo>
                    <a:pt x="8" y="26"/>
                  </a:lnTo>
                  <a:lnTo>
                    <a:pt x="9" y="26"/>
                  </a:lnTo>
                  <a:lnTo>
                    <a:pt x="11" y="27"/>
                  </a:lnTo>
                  <a:lnTo>
                    <a:pt x="12" y="27"/>
                  </a:lnTo>
                  <a:lnTo>
                    <a:pt x="14" y="27"/>
                  </a:lnTo>
                  <a:lnTo>
                    <a:pt x="16" y="27"/>
                  </a:lnTo>
                  <a:lnTo>
                    <a:pt x="12" y="0"/>
                  </a:lnTo>
                </a:path>
              </a:pathLst>
            </a:custGeom>
            <a:solidFill>
              <a:srgbClr val="987259"/>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15" name="Freeform 317"/>
            <p:cNvSpPr>
              <a:spLocks/>
            </p:cNvSpPr>
            <p:nvPr/>
          </p:nvSpPr>
          <p:spPr bwMode="auto">
            <a:xfrm>
              <a:off x="4609" y="2732"/>
              <a:ext cx="105" cy="52"/>
            </a:xfrm>
            <a:custGeom>
              <a:avLst/>
              <a:gdLst>
                <a:gd name="T0" fmla="*/ 89 w 105"/>
                <a:gd name="T1" fmla="*/ 1 h 52"/>
                <a:gd name="T2" fmla="*/ 87 w 105"/>
                <a:gd name="T3" fmla="*/ 2 h 52"/>
                <a:gd name="T4" fmla="*/ 83 w 105"/>
                <a:gd name="T5" fmla="*/ 3 h 52"/>
                <a:gd name="T6" fmla="*/ 80 w 105"/>
                <a:gd name="T7" fmla="*/ 4 h 52"/>
                <a:gd name="T8" fmla="*/ 76 w 105"/>
                <a:gd name="T9" fmla="*/ 6 h 52"/>
                <a:gd name="T10" fmla="*/ 71 w 105"/>
                <a:gd name="T11" fmla="*/ 8 h 52"/>
                <a:gd name="T12" fmla="*/ 67 w 105"/>
                <a:gd name="T13" fmla="*/ 10 h 52"/>
                <a:gd name="T14" fmla="*/ 61 w 105"/>
                <a:gd name="T15" fmla="*/ 11 h 52"/>
                <a:gd name="T16" fmla="*/ 56 w 105"/>
                <a:gd name="T17" fmla="*/ 13 h 52"/>
                <a:gd name="T18" fmla="*/ 49 w 105"/>
                <a:gd name="T19" fmla="*/ 15 h 52"/>
                <a:gd name="T20" fmla="*/ 42 w 105"/>
                <a:gd name="T21" fmla="*/ 17 h 52"/>
                <a:gd name="T22" fmla="*/ 35 w 105"/>
                <a:gd name="T23" fmla="*/ 19 h 52"/>
                <a:gd name="T24" fmla="*/ 28 w 105"/>
                <a:gd name="T25" fmla="*/ 20 h 52"/>
                <a:gd name="T26" fmla="*/ 20 w 105"/>
                <a:gd name="T27" fmla="*/ 21 h 52"/>
                <a:gd name="T28" fmla="*/ 12 w 105"/>
                <a:gd name="T29" fmla="*/ 23 h 52"/>
                <a:gd name="T30" fmla="*/ 4 w 105"/>
                <a:gd name="T31" fmla="*/ 24 h 52"/>
                <a:gd name="T32" fmla="*/ 3 w 105"/>
                <a:gd name="T33" fmla="*/ 51 h 52"/>
                <a:gd name="T34" fmla="*/ 12 w 105"/>
                <a:gd name="T35" fmla="*/ 49 h 52"/>
                <a:gd name="T36" fmla="*/ 21 w 105"/>
                <a:gd name="T37" fmla="*/ 48 h 52"/>
                <a:gd name="T38" fmla="*/ 29 w 105"/>
                <a:gd name="T39" fmla="*/ 47 h 52"/>
                <a:gd name="T40" fmla="*/ 38 w 105"/>
                <a:gd name="T41" fmla="*/ 45 h 52"/>
                <a:gd name="T42" fmla="*/ 44 w 105"/>
                <a:gd name="T43" fmla="*/ 43 h 52"/>
                <a:gd name="T44" fmla="*/ 52 w 105"/>
                <a:gd name="T45" fmla="*/ 41 h 52"/>
                <a:gd name="T46" fmla="*/ 59 w 105"/>
                <a:gd name="T47" fmla="*/ 39 h 52"/>
                <a:gd name="T48" fmla="*/ 66 w 105"/>
                <a:gd name="T49" fmla="*/ 38 h 52"/>
                <a:gd name="T50" fmla="*/ 71 w 105"/>
                <a:gd name="T51" fmla="*/ 36 h 52"/>
                <a:gd name="T52" fmla="*/ 77 w 105"/>
                <a:gd name="T53" fmla="*/ 33 h 52"/>
                <a:gd name="T54" fmla="*/ 82 w 105"/>
                <a:gd name="T55" fmla="*/ 32 h 52"/>
                <a:gd name="T56" fmla="*/ 88 w 105"/>
                <a:gd name="T57" fmla="*/ 30 h 52"/>
                <a:gd name="T58" fmla="*/ 92 w 105"/>
                <a:gd name="T59" fmla="*/ 28 h 52"/>
                <a:gd name="T60" fmla="*/ 96 w 105"/>
                <a:gd name="T61" fmla="*/ 27 h 52"/>
                <a:gd name="T62" fmla="*/ 100 w 105"/>
                <a:gd name="T63" fmla="*/ 24 h 52"/>
                <a:gd name="T64" fmla="*/ 104 w 105"/>
                <a:gd name="T65" fmla="*/ 2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5" h="52">
                  <a:moveTo>
                    <a:pt x="91" y="0"/>
                  </a:moveTo>
                  <a:lnTo>
                    <a:pt x="89" y="1"/>
                  </a:lnTo>
                  <a:lnTo>
                    <a:pt x="88" y="1"/>
                  </a:lnTo>
                  <a:lnTo>
                    <a:pt x="87" y="2"/>
                  </a:lnTo>
                  <a:lnTo>
                    <a:pt x="86" y="2"/>
                  </a:lnTo>
                  <a:lnTo>
                    <a:pt x="83" y="3"/>
                  </a:lnTo>
                  <a:lnTo>
                    <a:pt x="82" y="4"/>
                  </a:lnTo>
                  <a:lnTo>
                    <a:pt x="80" y="4"/>
                  </a:lnTo>
                  <a:lnTo>
                    <a:pt x="78" y="5"/>
                  </a:lnTo>
                  <a:lnTo>
                    <a:pt x="76" y="6"/>
                  </a:lnTo>
                  <a:lnTo>
                    <a:pt x="73" y="8"/>
                  </a:lnTo>
                  <a:lnTo>
                    <a:pt x="71" y="8"/>
                  </a:lnTo>
                  <a:lnTo>
                    <a:pt x="69" y="9"/>
                  </a:lnTo>
                  <a:lnTo>
                    <a:pt x="67" y="10"/>
                  </a:lnTo>
                  <a:lnTo>
                    <a:pt x="63" y="11"/>
                  </a:lnTo>
                  <a:lnTo>
                    <a:pt x="61" y="11"/>
                  </a:lnTo>
                  <a:lnTo>
                    <a:pt x="58" y="12"/>
                  </a:lnTo>
                  <a:lnTo>
                    <a:pt x="56" y="13"/>
                  </a:lnTo>
                  <a:lnTo>
                    <a:pt x="52" y="14"/>
                  </a:lnTo>
                  <a:lnTo>
                    <a:pt x="49" y="15"/>
                  </a:lnTo>
                  <a:lnTo>
                    <a:pt x="45" y="15"/>
                  </a:lnTo>
                  <a:lnTo>
                    <a:pt x="42" y="17"/>
                  </a:lnTo>
                  <a:lnTo>
                    <a:pt x="39" y="18"/>
                  </a:lnTo>
                  <a:lnTo>
                    <a:pt x="35" y="19"/>
                  </a:lnTo>
                  <a:lnTo>
                    <a:pt x="32" y="19"/>
                  </a:lnTo>
                  <a:lnTo>
                    <a:pt x="28" y="20"/>
                  </a:lnTo>
                  <a:lnTo>
                    <a:pt x="24" y="21"/>
                  </a:lnTo>
                  <a:lnTo>
                    <a:pt x="20" y="21"/>
                  </a:lnTo>
                  <a:lnTo>
                    <a:pt x="16" y="22"/>
                  </a:lnTo>
                  <a:lnTo>
                    <a:pt x="12" y="23"/>
                  </a:lnTo>
                  <a:lnTo>
                    <a:pt x="7" y="23"/>
                  </a:lnTo>
                  <a:lnTo>
                    <a:pt x="4" y="24"/>
                  </a:lnTo>
                  <a:lnTo>
                    <a:pt x="0" y="24"/>
                  </a:lnTo>
                  <a:lnTo>
                    <a:pt x="3" y="51"/>
                  </a:lnTo>
                  <a:lnTo>
                    <a:pt x="7" y="50"/>
                  </a:lnTo>
                  <a:lnTo>
                    <a:pt x="12" y="49"/>
                  </a:lnTo>
                  <a:lnTo>
                    <a:pt x="16" y="49"/>
                  </a:lnTo>
                  <a:lnTo>
                    <a:pt x="21" y="48"/>
                  </a:lnTo>
                  <a:lnTo>
                    <a:pt x="25" y="47"/>
                  </a:lnTo>
                  <a:lnTo>
                    <a:pt x="29" y="47"/>
                  </a:lnTo>
                  <a:lnTo>
                    <a:pt x="33" y="46"/>
                  </a:lnTo>
                  <a:lnTo>
                    <a:pt x="38" y="45"/>
                  </a:lnTo>
                  <a:lnTo>
                    <a:pt x="41" y="43"/>
                  </a:lnTo>
                  <a:lnTo>
                    <a:pt x="44" y="43"/>
                  </a:lnTo>
                  <a:lnTo>
                    <a:pt x="49" y="42"/>
                  </a:lnTo>
                  <a:lnTo>
                    <a:pt x="52" y="41"/>
                  </a:lnTo>
                  <a:lnTo>
                    <a:pt x="56" y="40"/>
                  </a:lnTo>
                  <a:lnTo>
                    <a:pt x="59" y="39"/>
                  </a:lnTo>
                  <a:lnTo>
                    <a:pt x="62" y="38"/>
                  </a:lnTo>
                  <a:lnTo>
                    <a:pt x="66" y="38"/>
                  </a:lnTo>
                  <a:lnTo>
                    <a:pt x="69" y="37"/>
                  </a:lnTo>
                  <a:lnTo>
                    <a:pt x="71" y="36"/>
                  </a:lnTo>
                  <a:lnTo>
                    <a:pt x="75" y="34"/>
                  </a:lnTo>
                  <a:lnTo>
                    <a:pt x="77" y="33"/>
                  </a:lnTo>
                  <a:lnTo>
                    <a:pt x="80" y="32"/>
                  </a:lnTo>
                  <a:lnTo>
                    <a:pt x="82" y="32"/>
                  </a:lnTo>
                  <a:lnTo>
                    <a:pt x="85" y="31"/>
                  </a:lnTo>
                  <a:lnTo>
                    <a:pt x="88" y="30"/>
                  </a:lnTo>
                  <a:lnTo>
                    <a:pt x="90" y="29"/>
                  </a:lnTo>
                  <a:lnTo>
                    <a:pt x="92" y="28"/>
                  </a:lnTo>
                  <a:lnTo>
                    <a:pt x="94" y="27"/>
                  </a:lnTo>
                  <a:lnTo>
                    <a:pt x="96" y="27"/>
                  </a:lnTo>
                  <a:lnTo>
                    <a:pt x="98" y="26"/>
                  </a:lnTo>
                  <a:lnTo>
                    <a:pt x="100" y="24"/>
                  </a:lnTo>
                  <a:lnTo>
                    <a:pt x="101" y="23"/>
                  </a:lnTo>
                  <a:lnTo>
                    <a:pt x="104" y="23"/>
                  </a:lnTo>
                  <a:lnTo>
                    <a:pt x="91" y="0"/>
                  </a:lnTo>
                </a:path>
              </a:pathLst>
            </a:custGeom>
            <a:solidFill>
              <a:srgbClr val="987259"/>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16" name="Freeform 318"/>
            <p:cNvSpPr>
              <a:spLocks/>
            </p:cNvSpPr>
            <p:nvPr/>
          </p:nvSpPr>
          <p:spPr bwMode="auto">
            <a:xfrm>
              <a:off x="4700" y="2730"/>
              <a:ext cx="20" cy="26"/>
            </a:xfrm>
            <a:custGeom>
              <a:avLst/>
              <a:gdLst>
                <a:gd name="T0" fmla="*/ 13 w 20"/>
                <a:gd name="T1" fmla="*/ 25 h 26"/>
                <a:gd name="T2" fmla="*/ 14 w 20"/>
                <a:gd name="T3" fmla="*/ 24 h 26"/>
                <a:gd name="T4" fmla="*/ 15 w 20"/>
                <a:gd name="T5" fmla="*/ 23 h 26"/>
                <a:gd name="T6" fmla="*/ 16 w 20"/>
                <a:gd name="T7" fmla="*/ 22 h 26"/>
                <a:gd name="T8" fmla="*/ 17 w 20"/>
                <a:gd name="T9" fmla="*/ 21 h 26"/>
                <a:gd name="T10" fmla="*/ 17 w 20"/>
                <a:gd name="T11" fmla="*/ 20 h 26"/>
                <a:gd name="T12" fmla="*/ 18 w 20"/>
                <a:gd name="T13" fmla="*/ 19 h 26"/>
                <a:gd name="T14" fmla="*/ 18 w 20"/>
                <a:gd name="T15" fmla="*/ 17 h 26"/>
                <a:gd name="T16" fmla="*/ 19 w 20"/>
                <a:gd name="T17" fmla="*/ 16 h 26"/>
                <a:gd name="T18" fmla="*/ 19 w 20"/>
                <a:gd name="T19" fmla="*/ 15 h 26"/>
                <a:gd name="T20" fmla="*/ 19 w 20"/>
                <a:gd name="T21" fmla="*/ 14 h 26"/>
                <a:gd name="T22" fmla="*/ 19 w 20"/>
                <a:gd name="T23" fmla="*/ 13 h 26"/>
                <a:gd name="T24" fmla="*/ 19 w 20"/>
                <a:gd name="T25" fmla="*/ 12 h 26"/>
                <a:gd name="T26" fmla="*/ 18 w 20"/>
                <a:gd name="T27" fmla="*/ 11 h 26"/>
                <a:gd name="T28" fmla="*/ 18 w 20"/>
                <a:gd name="T29" fmla="*/ 10 h 26"/>
                <a:gd name="T30" fmla="*/ 18 w 20"/>
                <a:gd name="T31" fmla="*/ 8 h 26"/>
                <a:gd name="T32" fmla="*/ 17 w 20"/>
                <a:gd name="T33" fmla="*/ 7 h 26"/>
                <a:gd name="T34" fmla="*/ 17 w 20"/>
                <a:gd name="T35" fmla="*/ 6 h 26"/>
                <a:gd name="T36" fmla="*/ 16 w 20"/>
                <a:gd name="T37" fmla="*/ 5 h 26"/>
                <a:gd name="T38" fmla="*/ 15 w 20"/>
                <a:gd name="T39" fmla="*/ 4 h 26"/>
                <a:gd name="T40" fmla="*/ 15 w 20"/>
                <a:gd name="T41" fmla="*/ 3 h 26"/>
                <a:gd name="T42" fmla="*/ 14 w 20"/>
                <a:gd name="T43" fmla="*/ 3 h 26"/>
                <a:gd name="T44" fmla="*/ 13 w 20"/>
                <a:gd name="T45" fmla="*/ 2 h 26"/>
                <a:gd name="T46" fmla="*/ 12 w 20"/>
                <a:gd name="T47" fmla="*/ 2 h 26"/>
                <a:gd name="T48" fmla="*/ 10 w 20"/>
                <a:gd name="T49" fmla="*/ 1 h 26"/>
                <a:gd name="T50" fmla="*/ 9 w 20"/>
                <a:gd name="T51" fmla="*/ 1 h 26"/>
                <a:gd name="T52" fmla="*/ 8 w 20"/>
                <a:gd name="T53" fmla="*/ 1 h 26"/>
                <a:gd name="T54" fmla="*/ 7 w 20"/>
                <a:gd name="T55" fmla="*/ 0 h 26"/>
                <a:gd name="T56" fmla="*/ 5 w 20"/>
                <a:gd name="T57" fmla="*/ 0 h 26"/>
                <a:gd name="T58" fmla="*/ 4 w 20"/>
                <a:gd name="T59" fmla="*/ 1 h 26"/>
                <a:gd name="T60" fmla="*/ 3 w 20"/>
                <a:gd name="T61" fmla="*/ 1 h 26"/>
                <a:gd name="T62" fmla="*/ 1 w 20"/>
                <a:gd name="T63" fmla="*/ 1 h 26"/>
                <a:gd name="T64" fmla="*/ 0 w 20"/>
                <a:gd name="T65" fmla="*/ 2 h 26"/>
                <a:gd name="T66" fmla="*/ 13 w 20"/>
                <a:gd name="T6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6">
                  <a:moveTo>
                    <a:pt x="13" y="25"/>
                  </a:moveTo>
                  <a:lnTo>
                    <a:pt x="14" y="24"/>
                  </a:lnTo>
                  <a:lnTo>
                    <a:pt x="15" y="23"/>
                  </a:lnTo>
                  <a:lnTo>
                    <a:pt x="16" y="22"/>
                  </a:lnTo>
                  <a:lnTo>
                    <a:pt x="17" y="21"/>
                  </a:lnTo>
                  <a:lnTo>
                    <a:pt x="17" y="20"/>
                  </a:lnTo>
                  <a:lnTo>
                    <a:pt x="18" y="19"/>
                  </a:lnTo>
                  <a:lnTo>
                    <a:pt x="18" y="17"/>
                  </a:lnTo>
                  <a:lnTo>
                    <a:pt x="19" y="16"/>
                  </a:lnTo>
                  <a:lnTo>
                    <a:pt x="19" y="15"/>
                  </a:lnTo>
                  <a:lnTo>
                    <a:pt x="19" y="14"/>
                  </a:lnTo>
                  <a:lnTo>
                    <a:pt x="19" y="13"/>
                  </a:lnTo>
                  <a:lnTo>
                    <a:pt x="19" y="12"/>
                  </a:lnTo>
                  <a:lnTo>
                    <a:pt x="18" y="11"/>
                  </a:lnTo>
                  <a:lnTo>
                    <a:pt x="18" y="10"/>
                  </a:lnTo>
                  <a:lnTo>
                    <a:pt x="18" y="8"/>
                  </a:lnTo>
                  <a:lnTo>
                    <a:pt x="17" y="7"/>
                  </a:lnTo>
                  <a:lnTo>
                    <a:pt x="17" y="6"/>
                  </a:lnTo>
                  <a:lnTo>
                    <a:pt x="16" y="5"/>
                  </a:lnTo>
                  <a:lnTo>
                    <a:pt x="15" y="4"/>
                  </a:lnTo>
                  <a:lnTo>
                    <a:pt x="15" y="3"/>
                  </a:lnTo>
                  <a:lnTo>
                    <a:pt x="14" y="3"/>
                  </a:lnTo>
                  <a:lnTo>
                    <a:pt x="13" y="2"/>
                  </a:lnTo>
                  <a:lnTo>
                    <a:pt x="12" y="2"/>
                  </a:lnTo>
                  <a:lnTo>
                    <a:pt x="10" y="1"/>
                  </a:lnTo>
                  <a:lnTo>
                    <a:pt x="9" y="1"/>
                  </a:lnTo>
                  <a:lnTo>
                    <a:pt x="8" y="1"/>
                  </a:lnTo>
                  <a:lnTo>
                    <a:pt x="7" y="0"/>
                  </a:lnTo>
                  <a:lnTo>
                    <a:pt x="5" y="0"/>
                  </a:lnTo>
                  <a:lnTo>
                    <a:pt x="4" y="1"/>
                  </a:lnTo>
                  <a:lnTo>
                    <a:pt x="3" y="1"/>
                  </a:lnTo>
                  <a:lnTo>
                    <a:pt x="1" y="1"/>
                  </a:lnTo>
                  <a:lnTo>
                    <a:pt x="0" y="2"/>
                  </a:lnTo>
                  <a:lnTo>
                    <a:pt x="13" y="25"/>
                  </a:lnTo>
                </a:path>
              </a:pathLst>
            </a:custGeom>
            <a:solidFill>
              <a:srgbClr val="987259"/>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17" name="Freeform 319"/>
            <p:cNvSpPr>
              <a:spLocks/>
            </p:cNvSpPr>
            <p:nvPr/>
          </p:nvSpPr>
          <p:spPr bwMode="auto">
            <a:xfrm>
              <a:off x="4609" y="2759"/>
              <a:ext cx="17" cy="21"/>
            </a:xfrm>
            <a:custGeom>
              <a:avLst/>
              <a:gdLst>
                <a:gd name="T0" fmla="*/ 12 w 17"/>
                <a:gd name="T1" fmla="*/ 0 h 21"/>
                <a:gd name="T2" fmla="*/ 9 w 17"/>
                <a:gd name="T3" fmla="*/ 0 h 21"/>
                <a:gd name="T4" fmla="*/ 8 w 17"/>
                <a:gd name="T5" fmla="*/ 0 h 21"/>
                <a:gd name="T6" fmla="*/ 6 w 17"/>
                <a:gd name="T7" fmla="*/ 1 h 21"/>
                <a:gd name="T8" fmla="*/ 5 w 17"/>
                <a:gd name="T9" fmla="*/ 1 h 21"/>
                <a:gd name="T10" fmla="*/ 4 w 17"/>
                <a:gd name="T11" fmla="*/ 2 h 21"/>
                <a:gd name="T12" fmla="*/ 2 w 17"/>
                <a:gd name="T13" fmla="*/ 3 h 21"/>
                <a:gd name="T14" fmla="*/ 2 w 17"/>
                <a:gd name="T15" fmla="*/ 4 h 21"/>
                <a:gd name="T16" fmla="*/ 1 w 17"/>
                <a:gd name="T17" fmla="*/ 4 h 21"/>
                <a:gd name="T18" fmla="*/ 1 w 17"/>
                <a:gd name="T19" fmla="*/ 5 h 21"/>
                <a:gd name="T20" fmla="*/ 1 w 17"/>
                <a:gd name="T21" fmla="*/ 6 h 21"/>
                <a:gd name="T22" fmla="*/ 0 w 17"/>
                <a:gd name="T23" fmla="*/ 7 h 21"/>
                <a:gd name="T24" fmla="*/ 0 w 17"/>
                <a:gd name="T25" fmla="*/ 9 h 21"/>
                <a:gd name="T26" fmla="*/ 0 w 17"/>
                <a:gd name="T27" fmla="*/ 10 h 21"/>
                <a:gd name="T28" fmla="*/ 0 w 17"/>
                <a:gd name="T29" fmla="*/ 11 h 21"/>
                <a:gd name="T30" fmla="*/ 1 w 17"/>
                <a:gd name="T31" fmla="*/ 12 h 21"/>
                <a:gd name="T32" fmla="*/ 1 w 17"/>
                <a:gd name="T33" fmla="*/ 13 h 21"/>
                <a:gd name="T34" fmla="*/ 1 w 17"/>
                <a:gd name="T35" fmla="*/ 14 h 21"/>
                <a:gd name="T36" fmla="*/ 2 w 17"/>
                <a:gd name="T37" fmla="*/ 15 h 21"/>
                <a:gd name="T38" fmla="*/ 4 w 17"/>
                <a:gd name="T39" fmla="*/ 16 h 21"/>
                <a:gd name="T40" fmla="*/ 4 w 17"/>
                <a:gd name="T41" fmla="*/ 18 h 21"/>
                <a:gd name="T42" fmla="*/ 5 w 17"/>
                <a:gd name="T43" fmla="*/ 18 h 21"/>
                <a:gd name="T44" fmla="*/ 6 w 17"/>
                <a:gd name="T45" fmla="*/ 19 h 21"/>
                <a:gd name="T46" fmla="*/ 8 w 17"/>
                <a:gd name="T47" fmla="*/ 20 h 21"/>
                <a:gd name="T48" fmla="*/ 9 w 17"/>
                <a:gd name="T49" fmla="*/ 20 h 21"/>
                <a:gd name="T50" fmla="*/ 12 w 17"/>
                <a:gd name="T51" fmla="*/ 20 h 21"/>
                <a:gd name="T52" fmla="*/ 13 w 17"/>
                <a:gd name="T53" fmla="*/ 20 h 21"/>
                <a:gd name="T54" fmla="*/ 14 w 17"/>
                <a:gd name="T55" fmla="*/ 20 h 21"/>
                <a:gd name="T56" fmla="*/ 16 w 17"/>
                <a:gd name="T57" fmla="*/ 20 h 21"/>
                <a:gd name="T58" fmla="*/ 12 w 17"/>
                <a:gd name="T5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 h="21">
                  <a:moveTo>
                    <a:pt x="12" y="0"/>
                  </a:moveTo>
                  <a:lnTo>
                    <a:pt x="9" y="0"/>
                  </a:lnTo>
                  <a:lnTo>
                    <a:pt x="8" y="0"/>
                  </a:lnTo>
                  <a:lnTo>
                    <a:pt x="6" y="1"/>
                  </a:lnTo>
                  <a:lnTo>
                    <a:pt x="5" y="1"/>
                  </a:lnTo>
                  <a:lnTo>
                    <a:pt x="4" y="2"/>
                  </a:lnTo>
                  <a:lnTo>
                    <a:pt x="2" y="3"/>
                  </a:lnTo>
                  <a:lnTo>
                    <a:pt x="2" y="4"/>
                  </a:lnTo>
                  <a:lnTo>
                    <a:pt x="1" y="4"/>
                  </a:lnTo>
                  <a:lnTo>
                    <a:pt x="1" y="5"/>
                  </a:lnTo>
                  <a:lnTo>
                    <a:pt x="1" y="6"/>
                  </a:lnTo>
                  <a:lnTo>
                    <a:pt x="0" y="7"/>
                  </a:lnTo>
                  <a:lnTo>
                    <a:pt x="0" y="9"/>
                  </a:lnTo>
                  <a:lnTo>
                    <a:pt x="0" y="10"/>
                  </a:lnTo>
                  <a:lnTo>
                    <a:pt x="0" y="11"/>
                  </a:lnTo>
                  <a:lnTo>
                    <a:pt x="1" y="12"/>
                  </a:lnTo>
                  <a:lnTo>
                    <a:pt x="1" y="13"/>
                  </a:lnTo>
                  <a:lnTo>
                    <a:pt x="1" y="14"/>
                  </a:lnTo>
                  <a:lnTo>
                    <a:pt x="2" y="15"/>
                  </a:lnTo>
                  <a:lnTo>
                    <a:pt x="4" y="16"/>
                  </a:lnTo>
                  <a:lnTo>
                    <a:pt x="4" y="18"/>
                  </a:lnTo>
                  <a:lnTo>
                    <a:pt x="5" y="18"/>
                  </a:lnTo>
                  <a:lnTo>
                    <a:pt x="6" y="19"/>
                  </a:lnTo>
                  <a:lnTo>
                    <a:pt x="8" y="20"/>
                  </a:lnTo>
                  <a:lnTo>
                    <a:pt x="9" y="20"/>
                  </a:lnTo>
                  <a:lnTo>
                    <a:pt x="12" y="20"/>
                  </a:lnTo>
                  <a:lnTo>
                    <a:pt x="13" y="20"/>
                  </a:lnTo>
                  <a:lnTo>
                    <a:pt x="14" y="20"/>
                  </a:lnTo>
                  <a:lnTo>
                    <a:pt x="16" y="20"/>
                  </a:lnTo>
                  <a:lnTo>
                    <a:pt x="12" y="0"/>
                  </a:lnTo>
                </a:path>
              </a:pathLst>
            </a:custGeom>
            <a:solidFill>
              <a:srgbClr val="A57F6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18" name="Freeform 320"/>
            <p:cNvSpPr>
              <a:spLocks/>
            </p:cNvSpPr>
            <p:nvPr/>
          </p:nvSpPr>
          <p:spPr bwMode="auto">
            <a:xfrm>
              <a:off x="4618" y="2736"/>
              <a:ext cx="87" cy="44"/>
            </a:xfrm>
            <a:custGeom>
              <a:avLst/>
              <a:gdLst>
                <a:gd name="T0" fmla="*/ 76 w 87"/>
                <a:gd name="T1" fmla="*/ 1 h 44"/>
                <a:gd name="T2" fmla="*/ 73 w 87"/>
                <a:gd name="T3" fmla="*/ 2 h 44"/>
                <a:gd name="T4" fmla="*/ 70 w 87"/>
                <a:gd name="T5" fmla="*/ 4 h 44"/>
                <a:gd name="T6" fmla="*/ 67 w 87"/>
                <a:gd name="T7" fmla="*/ 5 h 44"/>
                <a:gd name="T8" fmla="*/ 63 w 87"/>
                <a:gd name="T9" fmla="*/ 6 h 44"/>
                <a:gd name="T10" fmla="*/ 60 w 87"/>
                <a:gd name="T11" fmla="*/ 7 h 44"/>
                <a:gd name="T12" fmla="*/ 55 w 87"/>
                <a:gd name="T13" fmla="*/ 9 h 44"/>
                <a:gd name="T14" fmla="*/ 51 w 87"/>
                <a:gd name="T15" fmla="*/ 10 h 44"/>
                <a:gd name="T16" fmla="*/ 47 w 87"/>
                <a:gd name="T17" fmla="*/ 11 h 44"/>
                <a:gd name="T18" fmla="*/ 41 w 87"/>
                <a:gd name="T19" fmla="*/ 13 h 44"/>
                <a:gd name="T20" fmla="*/ 35 w 87"/>
                <a:gd name="T21" fmla="*/ 15 h 44"/>
                <a:gd name="T22" fmla="*/ 30 w 87"/>
                <a:gd name="T23" fmla="*/ 16 h 44"/>
                <a:gd name="T24" fmla="*/ 24 w 87"/>
                <a:gd name="T25" fmla="*/ 17 h 44"/>
                <a:gd name="T26" fmla="*/ 17 w 87"/>
                <a:gd name="T27" fmla="*/ 19 h 44"/>
                <a:gd name="T28" fmla="*/ 11 w 87"/>
                <a:gd name="T29" fmla="*/ 20 h 44"/>
                <a:gd name="T30" fmla="*/ 3 w 87"/>
                <a:gd name="T31" fmla="*/ 22 h 44"/>
                <a:gd name="T32" fmla="*/ 3 w 87"/>
                <a:gd name="T33" fmla="*/ 43 h 44"/>
                <a:gd name="T34" fmla="*/ 11 w 87"/>
                <a:gd name="T35" fmla="*/ 42 h 44"/>
                <a:gd name="T36" fmla="*/ 17 w 87"/>
                <a:gd name="T37" fmla="*/ 41 h 44"/>
                <a:gd name="T38" fmla="*/ 25 w 87"/>
                <a:gd name="T39" fmla="*/ 38 h 44"/>
                <a:gd name="T40" fmla="*/ 32 w 87"/>
                <a:gd name="T41" fmla="*/ 37 h 44"/>
                <a:gd name="T42" fmla="*/ 38 w 87"/>
                <a:gd name="T43" fmla="*/ 36 h 44"/>
                <a:gd name="T44" fmla="*/ 43 w 87"/>
                <a:gd name="T45" fmla="*/ 34 h 44"/>
                <a:gd name="T46" fmla="*/ 49 w 87"/>
                <a:gd name="T47" fmla="*/ 33 h 44"/>
                <a:gd name="T48" fmla="*/ 54 w 87"/>
                <a:gd name="T49" fmla="*/ 32 h 44"/>
                <a:gd name="T50" fmla="*/ 60 w 87"/>
                <a:gd name="T51" fmla="*/ 29 h 44"/>
                <a:gd name="T52" fmla="*/ 64 w 87"/>
                <a:gd name="T53" fmla="*/ 28 h 44"/>
                <a:gd name="T54" fmla="*/ 69 w 87"/>
                <a:gd name="T55" fmla="*/ 27 h 44"/>
                <a:gd name="T56" fmla="*/ 72 w 87"/>
                <a:gd name="T57" fmla="*/ 25 h 44"/>
                <a:gd name="T58" fmla="*/ 77 w 87"/>
                <a:gd name="T59" fmla="*/ 24 h 44"/>
                <a:gd name="T60" fmla="*/ 80 w 87"/>
                <a:gd name="T61" fmla="*/ 23 h 44"/>
                <a:gd name="T62" fmla="*/ 83 w 87"/>
                <a:gd name="T63" fmla="*/ 22 h 44"/>
                <a:gd name="T64" fmla="*/ 86 w 87"/>
                <a:gd name="T65"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 h="44">
                  <a:moveTo>
                    <a:pt x="77" y="0"/>
                  </a:moveTo>
                  <a:lnTo>
                    <a:pt x="76" y="1"/>
                  </a:lnTo>
                  <a:lnTo>
                    <a:pt x="74" y="1"/>
                  </a:lnTo>
                  <a:lnTo>
                    <a:pt x="73" y="2"/>
                  </a:lnTo>
                  <a:lnTo>
                    <a:pt x="72" y="2"/>
                  </a:lnTo>
                  <a:lnTo>
                    <a:pt x="70" y="4"/>
                  </a:lnTo>
                  <a:lnTo>
                    <a:pt x="69" y="5"/>
                  </a:lnTo>
                  <a:lnTo>
                    <a:pt x="67" y="5"/>
                  </a:lnTo>
                  <a:lnTo>
                    <a:pt x="66" y="6"/>
                  </a:lnTo>
                  <a:lnTo>
                    <a:pt x="63" y="6"/>
                  </a:lnTo>
                  <a:lnTo>
                    <a:pt x="62" y="7"/>
                  </a:lnTo>
                  <a:lnTo>
                    <a:pt x="60" y="7"/>
                  </a:lnTo>
                  <a:lnTo>
                    <a:pt x="58" y="8"/>
                  </a:lnTo>
                  <a:lnTo>
                    <a:pt x="55" y="9"/>
                  </a:lnTo>
                  <a:lnTo>
                    <a:pt x="53" y="9"/>
                  </a:lnTo>
                  <a:lnTo>
                    <a:pt x="51" y="10"/>
                  </a:lnTo>
                  <a:lnTo>
                    <a:pt x="49" y="11"/>
                  </a:lnTo>
                  <a:lnTo>
                    <a:pt x="47" y="11"/>
                  </a:lnTo>
                  <a:lnTo>
                    <a:pt x="43" y="13"/>
                  </a:lnTo>
                  <a:lnTo>
                    <a:pt x="41" y="13"/>
                  </a:lnTo>
                  <a:lnTo>
                    <a:pt x="39" y="14"/>
                  </a:lnTo>
                  <a:lnTo>
                    <a:pt x="35" y="15"/>
                  </a:lnTo>
                  <a:lnTo>
                    <a:pt x="33" y="15"/>
                  </a:lnTo>
                  <a:lnTo>
                    <a:pt x="30" y="16"/>
                  </a:lnTo>
                  <a:lnTo>
                    <a:pt x="26" y="17"/>
                  </a:lnTo>
                  <a:lnTo>
                    <a:pt x="24" y="17"/>
                  </a:lnTo>
                  <a:lnTo>
                    <a:pt x="21" y="18"/>
                  </a:lnTo>
                  <a:lnTo>
                    <a:pt x="17" y="19"/>
                  </a:lnTo>
                  <a:lnTo>
                    <a:pt x="14" y="19"/>
                  </a:lnTo>
                  <a:lnTo>
                    <a:pt x="11" y="20"/>
                  </a:lnTo>
                  <a:lnTo>
                    <a:pt x="7" y="20"/>
                  </a:lnTo>
                  <a:lnTo>
                    <a:pt x="3" y="22"/>
                  </a:lnTo>
                  <a:lnTo>
                    <a:pt x="0" y="23"/>
                  </a:lnTo>
                  <a:lnTo>
                    <a:pt x="3" y="43"/>
                  </a:lnTo>
                  <a:lnTo>
                    <a:pt x="7" y="42"/>
                  </a:lnTo>
                  <a:lnTo>
                    <a:pt x="11" y="42"/>
                  </a:lnTo>
                  <a:lnTo>
                    <a:pt x="14" y="41"/>
                  </a:lnTo>
                  <a:lnTo>
                    <a:pt x="17" y="41"/>
                  </a:lnTo>
                  <a:lnTo>
                    <a:pt x="22" y="39"/>
                  </a:lnTo>
                  <a:lnTo>
                    <a:pt x="25" y="38"/>
                  </a:lnTo>
                  <a:lnTo>
                    <a:pt x="29" y="38"/>
                  </a:lnTo>
                  <a:lnTo>
                    <a:pt x="32" y="37"/>
                  </a:lnTo>
                  <a:lnTo>
                    <a:pt x="34" y="36"/>
                  </a:lnTo>
                  <a:lnTo>
                    <a:pt x="38" y="36"/>
                  </a:lnTo>
                  <a:lnTo>
                    <a:pt x="41" y="35"/>
                  </a:lnTo>
                  <a:lnTo>
                    <a:pt x="43" y="34"/>
                  </a:lnTo>
                  <a:lnTo>
                    <a:pt x="47" y="34"/>
                  </a:lnTo>
                  <a:lnTo>
                    <a:pt x="49" y="33"/>
                  </a:lnTo>
                  <a:lnTo>
                    <a:pt x="52" y="32"/>
                  </a:lnTo>
                  <a:lnTo>
                    <a:pt x="54" y="32"/>
                  </a:lnTo>
                  <a:lnTo>
                    <a:pt x="57" y="30"/>
                  </a:lnTo>
                  <a:lnTo>
                    <a:pt x="60" y="29"/>
                  </a:lnTo>
                  <a:lnTo>
                    <a:pt x="62" y="29"/>
                  </a:lnTo>
                  <a:lnTo>
                    <a:pt x="64" y="28"/>
                  </a:lnTo>
                  <a:lnTo>
                    <a:pt x="67" y="27"/>
                  </a:lnTo>
                  <a:lnTo>
                    <a:pt x="69" y="27"/>
                  </a:lnTo>
                  <a:lnTo>
                    <a:pt x="71" y="26"/>
                  </a:lnTo>
                  <a:lnTo>
                    <a:pt x="72" y="25"/>
                  </a:lnTo>
                  <a:lnTo>
                    <a:pt x="74" y="25"/>
                  </a:lnTo>
                  <a:lnTo>
                    <a:pt x="77" y="24"/>
                  </a:lnTo>
                  <a:lnTo>
                    <a:pt x="78" y="23"/>
                  </a:lnTo>
                  <a:lnTo>
                    <a:pt x="80" y="23"/>
                  </a:lnTo>
                  <a:lnTo>
                    <a:pt x="81" y="22"/>
                  </a:lnTo>
                  <a:lnTo>
                    <a:pt x="83" y="22"/>
                  </a:lnTo>
                  <a:lnTo>
                    <a:pt x="85" y="20"/>
                  </a:lnTo>
                  <a:lnTo>
                    <a:pt x="86" y="19"/>
                  </a:lnTo>
                  <a:lnTo>
                    <a:pt x="77" y="0"/>
                  </a:lnTo>
                </a:path>
              </a:pathLst>
            </a:custGeom>
            <a:solidFill>
              <a:srgbClr val="A57F6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19" name="Freeform 321"/>
            <p:cNvSpPr>
              <a:spLocks/>
            </p:cNvSpPr>
            <p:nvPr/>
          </p:nvSpPr>
          <p:spPr bwMode="auto">
            <a:xfrm>
              <a:off x="4695" y="2735"/>
              <a:ext cx="17" cy="21"/>
            </a:xfrm>
            <a:custGeom>
              <a:avLst/>
              <a:gdLst>
                <a:gd name="T0" fmla="*/ 9 w 17"/>
                <a:gd name="T1" fmla="*/ 20 h 21"/>
                <a:gd name="T2" fmla="*/ 10 w 17"/>
                <a:gd name="T3" fmla="*/ 20 h 21"/>
                <a:gd name="T4" fmla="*/ 11 w 17"/>
                <a:gd name="T5" fmla="*/ 19 h 21"/>
                <a:gd name="T6" fmla="*/ 12 w 17"/>
                <a:gd name="T7" fmla="*/ 19 h 21"/>
                <a:gd name="T8" fmla="*/ 13 w 17"/>
                <a:gd name="T9" fmla="*/ 18 h 21"/>
                <a:gd name="T10" fmla="*/ 13 w 17"/>
                <a:gd name="T11" fmla="*/ 17 h 21"/>
                <a:gd name="T12" fmla="*/ 14 w 17"/>
                <a:gd name="T13" fmla="*/ 16 h 21"/>
                <a:gd name="T14" fmla="*/ 14 w 17"/>
                <a:gd name="T15" fmla="*/ 15 h 21"/>
                <a:gd name="T16" fmla="*/ 16 w 17"/>
                <a:gd name="T17" fmla="*/ 14 h 21"/>
                <a:gd name="T18" fmla="*/ 16 w 17"/>
                <a:gd name="T19" fmla="*/ 12 h 21"/>
                <a:gd name="T20" fmla="*/ 16 w 17"/>
                <a:gd name="T21" fmla="*/ 11 h 21"/>
                <a:gd name="T22" fmla="*/ 16 w 17"/>
                <a:gd name="T23" fmla="*/ 10 h 21"/>
                <a:gd name="T24" fmla="*/ 16 w 17"/>
                <a:gd name="T25" fmla="*/ 9 h 21"/>
                <a:gd name="T26" fmla="*/ 14 w 17"/>
                <a:gd name="T27" fmla="*/ 9 h 21"/>
                <a:gd name="T28" fmla="*/ 14 w 17"/>
                <a:gd name="T29" fmla="*/ 8 h 21"/>
                <a:gd name="T30" fmla="*/ 14 w 17"/>
                <a:gd name="T31" fmla="*/ 7 h 21"/>
                <a:gd name="T32" fmla="*/ 13 w 17"/>
                <a:gd name="T33" fmla="*/ 6 h 21"/>
                <a:gd name="T34" fmla="*/ 13 w 17"/>
                <a:gd name="T35" fmla="*/ 5 h 21"/>
                <a:gd name="T36" fmla="*/ 12 w 17"/>
                <a:gd name="T37" fmla="*/ 5 h 21"/>
                <a:gd name="T38" fmla="*/ 12 w 17"/>
                <a:gd name="T39" fmla="*/ 3 h 21"/>
                <a:gd name="T40" fmla="*/ 11 w 17"/>
                <a:gd name="T41" fmla="*/ 2 h 21"/>
                <a:gd name="T42" fmla="*/ 10 w 17"/>
                <a:gd name="T43" fmla="*/ 1 h 21"/>
                <a:gd name="T44" fmla="*/ 9 w 17"/>
                <a:gd name="T45" fmla="*/ 1 h 21"/>
                <a:gd name="T46" fmla="*/ 8 w 17"/>
                <a:gd name="T47" fmla="*/ 1 h 21"/>
                <a:gd name="T48" fmla="*/ 6 w 17"/>
                <a:gd name="T49" fmla="*/ 1 h 21"/>
                <a:gd name="T50" fmla="*/ 5 w 17"/>
                <a:gd name="T51" fmla="*/ 0 h 21"/>
                <a:gd name="T52" fmla="*/ 4 w 17"/>
                <a:gd name="T53" fmla="*/ 0 h 21"/>
                <a:gd name="T54" fmla="*/ 3 w 17"/>
                <a:gd name="T55" fmla="*/ 0 h 21"/>
                <a:gd name="T56" fmla="*/ 2 w 17"/>
                <a:gd name="T57" fmla="*/ 1 h 21"/>
                <a:gd name="T58" fmla="*/ 1 w 17"/>
                <a:gd name="T59" fmla="*/ 1 h 21"/>
                <a:gd name="T60" fmla="*/ 0 w 17"/>
                <a:gd name="T61" fmla="*/ 1 h 21"/>
                <a:gd name="T62" fmla="*/ 9 w 17"/>
                <a:gd name="T63"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 h="21">
                  <a:moveTo>
                    <a:pt x="9" y="20"/>
                  </a:moveTo>
                  <a:lnTo>
                    <a:pt x="10" y="20"/>
                  </a:lnTo>
                  <a:lnTo>
                    <a:pt x="11" y="19"/>
                  </a:lnTo>
                  <a:lnTo>
                    <a:pt x="12" y="19"/>
                  </a:lnTo>
                  <a:lnTo>
                    <a:pt x="13" y="18"/>
                  </a:lnTo>
                  <a:lnTo>
                    <a:pt x="13" y="17"/>
                  </a:lnTo>
                  <a:lnTo>
                    <a:pt x="14" y="16"/>
                  </a:lnTo>
                  <a:lnTo>
                    <a:pt x="14" y="15"/>
                  </a:lnTo>
                  <a:lnTo>
                    <a:pt x="16" y="14"/>
                  </a:lnTo>
                  <a:lnTo>
                    <a:pt x="16" y="12"/>
                  </a:lnTo>
                  <a:lnTo>
                    <a:pt x="16" y="11"/>
                  </a:lnTo>
                  <a:lnTo>
                    <a:pt x="16" y="10"/>
                  </a:lnTo>
                  <a:lnTo>
                    <a:pt x="16" y="9"/>
                  </a:lnTo>
                  <a:lnTo>
                    <a:pt x="14" y="9"/>
                  </a:lnTo>
                  <a:lnTo>
                    <a:pt x="14" y="8"/>
                  </a:lnTo>
                  <a:lnTo>
                    <a:pt x="14" y="7"/>
                  </a:lnTo>
                  <a:lnTo>
                    <a:pt x="13" y="6"/>
                  </a:lnTo>
                  <a:lnTo>
                    <a:pt x="13" y="5"/>
                  </a:lnTo>
                  <a:lnTo>
                    <a:pt x="12" y="5"/>
                  </a:lnTo>
                  <a:lnTo>
                    <a:pt x="12" y="3"/>
                  </a:lnTo>
                  <a:lnTo>
                    <a:pt x="11" y="2"/>
                  </a:lnTo>
                  <a:lnTo>
                    <a:pt x="10" y="1"/>
                  </a:lnTo>
                  <a:lnTo>
                    <a:pt x="9" y="1"/>
                  </a:lnTo>
                  <a:lnTo>
                    <a:pt x="8" y="1"/>
                  </a:lnTo>
                  <a:lnTo>
                    <a:pt x="6" y="1"/>
                  </a:lnTo>
                  <a:lnTo>
                    <a:pt x="5" y="0"/>
                  </a:lnTo>
                  <a:lnTo>
                    <a:pt x="4" y="0"/>
                  </a:lnTo>
                  <a:lnTo>
                    <a:pt x="3" y="0"/>
                  </a:lnTo>
                  <a:lnTo>
                    <a:pt x="2" y="1"/>
                  </a:lnTo>
                  <a:lnTo>
                    <a:pt x="1" y="1"/>
                  </a:lnTo>
                  <a:lnTo>
                    <a:pt x="0" y="1"/>
                  </a:lnTo>
                  <a:lnTo>
                    <a:pt x="9" y="20"/>
                  </a:lnTo>
                </a:path>
              </a:pathLst>
            </a:custGeom>
            <a:solidFill>
              <a:srgbClr val="A57F6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20" name="Freeform 322"/>
            <p:cNvSpPr>
              <a:spLocks/>
            </p:cNvSpPr>
            <p:nvPr/>
          </p:nvSpPr>
          <p:spPr bwMode="auto">
            <a:xfrm>
              <a:off x="4690" y="2741"/>
              <a:ext cx="17" cy="17"/>
            </a:xfrm>
            <a:custGeom>
              <a:avLst/>
              <a:gdLst>
                <a:gd name="T0" fmla="*/ 8 w 17"/>
                <a:gd name="T1" fmla="*/ 16 h 17"/>
                <a:gd name="T2" fmla="*/ 10 w 17"/>
                <a:gd name="T3" fmla="*/ 16 h 17"/>
                <a:gd name="T4" fmla="*/ 11 w 17"/>
                <a:gd name="T5" fmla="*/ 16 h 17"/>
                <a:gd name="T6" fmla="*/ 11 w 17"/>
                <a:gd name="T7" fmla="*/ 14 h 17"/>
                <a:gd name="T8" fmla="*/ 13 w 17"/>
                <a:gd name="T9" fmla="*/ 14 h 17"/>
                <a:gd name="T10" fmla="*/ 13 w 17"/>
                <a:gd name="T11" fmla="*/ 13 h 17"/>
                <a:gd name="T12" fmla="*/ 14 w 17"/>
                <a:gd name="T13" fmla="*/ 12 h 17"/>
                <a:gd name="T14" fmla="*/ 14 w 17"/>
                <a:gd name="T15" fmla="*/ 11 h 17"/>
                <a:gd name="T16" fmla="*/ 16 w 17"/>
                <a:gd name="T17" fmla="*/ 10 h 17"/>
                <a:gd name="T18" fmla="*/ 16 w 17"/>
                <a:gd name="T19" fmla="*/ 9 h 17"/>
                <a:gd name="T20" fmla="*/ 16 w 17"/>
                <a:gd name="T21" fmla="*/ 8 h 17"/>
                <a:gd name="T22" fmla="*/ 16 w 17"/>
                <a:gd name="T23" fmla="*/ 6 h 17"/>
                <a:gd name="T24" fmla="*/ 14 w 17"/>
                <a:gd name="T25" fmla="*/ 6 h 17"/>
                <a:gd name="T26" fmla="*/ 14 w 17"/>
                <a:gd name="T27" fmla="*/ 5 h 17"/>
                <a:gd name="T28" fmla="*/ 14 w 17"/>
                <a:gd name="T29" fmla="*/ 4 h 17"/>
                <a:gd name="T30" fmla="*/ 13 w 17"/>
                <a:gd name="T31" fmla="*/ 3 h 17"/>
                <a:gd name="T32" fmla="*/ 11 w 17"/>
                <a:gd name="T33" fmla="*/ 2 h 17"/>
                <a:gd name="T34" fmla="*/ 10 w 17"/>
                <a:gd name="T35" fmla="*/ 1 h 17"/>
                <a:gd name="T36" fmla="*/ 8 w 17"/>
                <a:gd name="T37" fmla="*/ 1 h 17"/>
                <a:gd name="T38" fmla="*/ 7 w 17"/>
                <a:gd name="T39" fmla="*/ 1 h 17"/>
                <a:gd name="T40" fmla="*/ 7 w 17"/>
                <a:gd name="T41" fmla="*/ 0 h 17"/>
                <a:gd name="T42" fmla="*/ 5 w 17"/>
                <a:gd name="T43" fmla="*/ 0 h 17"/>
                <a:gd name="T44" fmla="*/ 2 w 17"/>
                <a:gd name="T45" fmla="*/ 0 h 17"/>
                <a:gd name="T46" fmla="*/ 1 w 17"/>
                <a:gd name="T47" fmla="*/ 1 h 17"/>
                <a:gd name="T48" fmla="*/ 0 w 17"/>
                <a:gd name="T49" fmla="*/ 1 h 17"/>
                <a:gd name="T50" fmla="*/ 8 w 17"/>
                <a:gd name="T51"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 h="17">
                  <a:moveTo>
                    <a:pt x="8" y="16"/>
                  </a:moveTo>
                  <a:lnTo>
                    <a:pt x="10" y="16"/>
                  </a:lnTo>
                  <a:lnTo>
                    <a:pt x="11" y="16"/>
                  </a:lnTo>
                  <a:lnTo>
                    <a:pt x="11" y="14"/>
                  </a:lnTo>
                  <a:lnTo>
                    <a:pt x="13" y="14"/>
                  </a:lnTo>
                  <a:lnTo>
                    <a:pt x="13" y="13"/>
                  </a:lnTo>
                  <a:lnTo>
                    <a:pt x="14" y="12"/>
                  </a:lnTo>
                  <a:lnTo>
                    <a:pt x="14" y="11"/>
                  </a:lnTo>
                  <a:lnTo>
                    <a:pt x="16" y="10"/>
                  </a:lnTo>
                  <a:lnTo>
                    <a:pt x="16" y="9"/>
                  </a:lnTo>
                  <a:lnTo>
                    <a:pt x="16" y="8"/>
                  </a:lnTo>
                  <a:lnTo>
                    <a:pt x="16" y="6"/>
                  </a:lnTo>
                  <a:lnTo>
                    <a:pt x="14" y="6"/>
                  </a:lnTo>
                  <a:lnTo>
                    <a:pt x="14" y="5"/>
                  </a:lnTo>
                  <a:lnTo>
                    <a:pt x="14" y="4"/>
                  </a:lnTo>
                  <a:lnTo>
                    <a:pt x="13" y="3"/>
                  </a:lnTo>
                  <a:lnTo>
                    <a:pt x="11" y="2"/>
                  </a:lnTo>
                  <a:lnTo>
                    <a:pt x="10" y="1"/>
                  </a:lnTo>
                  <a:lnTo>
                    <a:pt x="8" y="1"/>
                  </a:lnTo>
                  <a:lnTo>
                    <a:pt x="7" y="1"/>
                  </a:lnTo>
                  <a:lnTo>
                    <a:pt x="7" y="0"/>
                  </a:lnTo>
                  <a:lnTo>
                    <a:pt x="5" y="0"/>
                  </a:lnTo>
                  <a:lnTo>
                    <a:pt x="2" y="0"/>
                  </a:lnTo>
                  <a:lnTo>
                    <a:pt x="1" y="1"/>
                  </a:lnTo>
                  <a:lnTo>
                    <a:pt x="0" y="1"/>
                  </a:lnTo>
                  <a:lnTo>
                    <a:pt x="8" y="16"/>
                  </a:lnTo>
                </a:path>
              </a:pathLst>
            </a:custGeom>
            <a:solidFill>
              <a:srgbClr val="B28C7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21" name="Freeform 323"/>
            <p:cNvSpPr>
              <a:spLocks/>
            </p:cNvSpPr>
            <p:nvPr/>
          </p:nvSpPr>
          <p:spPr bwMode="auto">
            <a:xfrm>
              <a:off x="4627" y="2742"/>
              <a:ext cx="70" cy="34"/>
            </a:xfrm>
            <a:custGeom>
              <a:avLst/>
              <a:gdLst>
                <a:gd name="T0" fmla="*/ 6 w 70"/>
                <a:gd name="T1" fmla="*/ 32 h 34"/>
                <a:gd name="T2" fmla="*/ 12 w 70"/>
                <a:gd name="T3" fmla="*/ 31 h 34"/>
                <a:gd name="T4" fmla="*/ 17 w 70"/>
                <a:gd name="T5" fmla="*/ 30 h 34"/>
                <a:gd name="T6" fmla="*/ 23 w 70"/>
                <a:gd name="T7" fmla="*/ 29 h 34"/>
                <a:gd name="T8" fmla="*/ 29 w 70"/>
                <a:gd name="T9" fmla="*/ 27 h 34"/>
                <a:gd name="T10" fmla="*/ 33 w 70"/>
                <a:gd name="T11" fmla="*/ 26 h 34"/>
                <a:gd name="T12" fmla="*/ 38 w 70"/>
                <a:gd name="T13" fmla="*/ 24 h 34"/>
                <a:gd name="T14" fmla="*/ 42 w 70"/>
                <a:gd name="T15" fmla="*/ 23 h 34"/>
                <a:gd name="T16" fmla="*/ 45 w 70"/>
                <a:gd name="T17" fmla="*/ 22 h 34"/>
                <a:gd name="T18" fmla="*/ 50 w 70"/>
                <a:gd name="T19" fmla="*/ 21 h 34"/>
                <a:gd name="T20" fmla="*/ 53 w 70"/>
                <a:gd name="T21" fmla="*/ 20 h 34"/>
                <a:gd name="T22" fmla="*/ 57 w 70"/>
                <a:gd name="T23" fmla="*/ 19 h 34"/>
                <a:gd name="T24" fmla="*/ 60 w 70"/>
                <a:gd name="T25" fmla="*/ 18 h 34"/>
                <a:gd name="T26" fmla="*/ 62 w 70"/>
                <a:gd name="T27" fmla="*/ 17 h 34"/>
                <a:gd name="T28" fmla="*/ 65 w 70"/>
                <a:gd name="T29" fmla="*/ 17 h 34"/>
                <a:gd name="T30" fmla="*/ 68 w 70"/>
                <a:gd name="T31" fmla="*/ 16 h 34"/>
                <a:gd name="T32" fmla="*/ 63 w 70"/>
                <a:gd name="T33" fmla="*/ 0 h 34"/>
                <a:gd name="T34" fmla="*/ 61 w 70"/>
                <a:gd name="T35" fmla="*/ 1 h 34"/>
                <a:gd name="T36" fmla="*/ 59 w 70"/>
                <a:gd name="T37" fmla="*/ 1 h 34"/>
                <a:gd name="T38" fmla="*/ 55 w 70"/>
                <a:gd name="T39" fmla="*/ 2 h 34"/>
                <a:gd name="T40" fmla="*/ 53 w 70"/>
                <a:gd name="T41" fmla="*/ 3 h 34"/>
                <a:gd name="T42" fmla="*/ 50 w 70"/>
                <a:gd name="T43" fmla="*/ 4 h 34"/>
                <a:gd name="T44" fmla="*/ 46 w 70"/>
                <a:gd name="T45" fmla="*/ 5 h 34"/>
                <a:gd name="T46" fmla="*/ 43 w 70"/>
                <a:gd name="T47" fmla="*/ 7 h 34"/>
                <a:gd name="T48" fmla="*/ 40 w 70"/>
                <a:gd name="T49" fmla="*/ 8 h 34"/>
                <a:gd name="T50" fmla="*/ 35 w 70"/>
                <a:gd name="T51" fmla="*/ 9 h 34"/>
                <a:gd name="T52" fmla="*/ 31 w 70"/>
                <a:gd name="T53" fmla="*/ 10 h 34"/>
                <a:gd name="T54" fmla="*/ 26 w 70"/>
                <a:gd name="T55" fmla="*/ 11 h 34"/>
                <a:gd name="T56" fmla="*/ 22 w 70"/>
                <a:gd name="T57" fmla="*/ 12 h 34"/>
                <a:gd name="T58" fmla="*/ 16 w 70"/>
                <a:gd name="T59" fmla="*/ 13 h 34"/>
                <a:gd name="T60" fmla="*/ 12 w 70"/>
                <a:gd name="T61" fmla="*/ 14 h 34"/>
                <a:gd name="T62" fmla="*/ 6 w 70"/>
                <a:gd name="T63" fmla="*/ 16 h 34"/>
                <a:gd name="T64" fmla="*/ 0 w 70"/>
                <a:gd name="T65"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 h="34">
                  <a:moveTo>
                    <a:pt x="4" y="33"/>
                  </a:moveTo>
                  <a:lnTo>
                    <a:pt x="6" y="32"/>
                  </a:lnTo>
                  <a:lnTo>
                    <a:pt x="10" y="31"/>
                  </a:lnTo>
                  <a:lnTo>
                    <a:pt x="12" y="31"/>
                  </a:lnTo>
                  <a:lnTo>
                    <a:pt x="15" y="30"/>
                  </a:lnTo>
                  <a:lnTo>
                    <a:pt x="17" y="30"/>
                  </a:lnTo>
                  <a:lnTo>
                    <a:pt x="21" y="29"/>
                  </a:lnTo>
                  <a:lnTo>
                    <a:pt x="23" y="29"/>
                  </a:lnTo>
                  <a:lnTo>
                    <a:pt x="25" y="28"/>
                  </a:lnTo>
                  <a:lnTo>
                    <a:pt x="29" y="27"/>
                  </a:lnTo>
                  <a:lnTo>
                    <a:pt x="31" y="27"/>
                  </a:lnTo>
                  <a:lnTo>
                    <a:pt x="33" y="26"/>
                  </a:lnTo>
                  <a:lnTo>
                    <a:pt x="35" y="26"/>
                  </a:lnTo>
                  <a:lnTo>
                    <a:pt x="38" y="24"/>
                  </a:lnTo>
                  <a:lnTo>
                    <a:pt x="40" y="24"/>
                  </a:lnTo>
                  <a:lnTo>
                    <a:pt x="42" y="23"/>
                  </a:lnTo>
                  <a:lnTo>
                    <a:pt x="44" y="23"/>
                  </a:lnTo>
                  <a:lnTo>
                    <a:pt x="45" y="22"/>
                  </a:lnTo>
                  <a:lnTo>
                    <a:pt x="48" y="22"/>
                  </a:lnTo>
                  <a:lnTo>
                    <a:pt x="50" y="21"/>
                  </a:lnTo>
                  <a:lnTo>
                    <a:pt x="51" y="21"/>
                  </a:lnTo>
                  <a:lnTo>
                    <a:pt x="53" y="20"/>
                  </a:lnTo>
                  <a:lnTo>
                    <a:pt x="54" y="20"/>
                  </a:lnTo>
                  <a:lnTo>
                    <a:pt x="57" y="19"/>
                  </a:lnTo>
                  <a:lnTo>
                    <a:pt x="58" y="19"/>
                  </a:lnTo>
                  <a:lnTo>
                    <a:pt x="60" y="18"/>
                  </a:lnTo>
                  <a:lnTo>
                    <a:pt x="61" y="18"/>
                  </a:lnTo>
                  <a:lnTo>
                    <a:pt x="62" y="17"/>
                  </a:lnTo>
                  <a:lnTo>
                    <a:pt x="63" y="17"/>
                  </a:lnTo>
                  <a:lnTo>
                    <a:pt x="65" y="17"/>
                  </a:lnTo>
                  <a:lnTo>
                    <a:pt x="67" y="16"/>
                  </a:lnTo>
                  <a:lnTo>
                    <a:pt x="68" y="16"/>
                  </a:lnTo>
                  <a:lnTo>
                    <a:pt x="69" y="14"/>
                  </a:lnTo>
                  <a:lnTo>
                    <a:pt x="63" y="0"/>
                  </a:lnTo>
                  <a:lnTo>
                    <a:pt x="62" y="0"/>
                  </a:lnTo>
                  <a:lnTo>
                    <a:pt x="61" y="1"/>
                  </a:lnTo>
                  <a:lnTo>
                    <a:pt x="60" y="1"/>
                  </a:lnTo>
                  <a:lnTo>
                    <a:pt x="59" y="1"/>
                  </a:lnTo>
                  <a:lnTo>
                    <a:pt x="57" y="2"/>
                  </a:lnTo>
                  <a:lnTo>
                    <a:pt x="55" y="2"/>
                  </a:lnTo>
                  <a:lnTo>
                    <a:pt x="54" y="3"/>
                  </a:lnTo>
                  <a:lnTo>
                    <a:pt x="53" y="3"/>
                  </a:lnTo>
                  <a:lnTo>
                    <a:pt x="51" y="4"/>
                  </a:lnTo>
                  <a:lnTo>
                    <a:pt x="50" y="4"/>
                  </a:lnTo>
                  <a:lnTo>
                    <a:pt x="49" y="4"/>
                  </a:lnTo>
                  <a:lnTo>
                    <a:pt x="46" y="5"/>
                  </a:lnTo>
                  <a:lnTo>
                    <a:pt x="45" y="5"/>
                  </a:lnTo>
                  <a:lnTo>
                    <a:pt x="43" y="7"/>
                  </a:lnTo>
                  <a:lnTo>
                    <a:pt x="41" y="7"/>
                  </a:lnTo>
                  <a:lnTo>
                    <a:pt x="40" y="8"/>
                  </a:lnTo>
                  <a:lnTo>
                    <a:pt x="38" y="8"/>
                  </a:lnTo>
                  <a:lnTo>
                    <a:pt x="35" y="9"/>
                  </a:lnTo>
                  <a:lnTo>
                    <a:pt x="33" y="9"/>
                  </a:lnTo>
                  <a:lnTo>
                    <a:pt x="31" y="10"/>
                  </a:lnTo>
                  <a:lnTo>
                    <a:pt x="29" y="10"/>
                  </a:lnTo>
                  <a:lnTo>
                    <a:pt x="26" y="11"/>
                  </a:lnTo>
                  <a:lnTo>
                    <a:pt x="24" y="11"/>
                  </a:lnTo>
                  <a:lnTo>
                    <a:pt x="22" y="12"/>
                  </a:lnTo>
                  <a:lnTo>
                    <a:pt x="20" y="13"/>
                  </a:lnTo>
                  <a:lnTo>
                    <a:pt x="16" y="13"/>
                  </a:lnTo>
                  <a:lnTo>
                    <a:pt x="14" y="14"/>
                  </a:lnTo>
                  <a:lnTo>
                    <a:pt x="12" y="14"/>
                  </a:lnTo>
                  <a:lnTo>
                    <a:pt x="8" y="16"/>
                  </a:lnTo>
                  <a:lnTo>
                    <a:pt x="6" y="16"/>
                  </a:lnTo>
                  <a:lnTo>
                    <a:pt x="3" y="17"/>
                  </a:lnTo>
                  <a:lnTo>
                    <a:pt x="0" y="18"/>
                  </a:lnTo>
                  <a:lnTo>
                    <a:pt x="4" y="33"/>
                  </a:lnTo>
                </a:path>
              </a:pathLst>
            </a:custGeom>
            <a:solidFill>
              <a:srgbClr val="B28C7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22" name="Freeform 324"/>
            <p:cNvSpPr>
              <a:spLocks/>
            </p:cNvSpPr>
            <p:nvPr/>
          </p:nvSpPr>
          <p:spPr bwMode="auto">
            <a:xfrm>
              <a:off x="4621" y="2760"/>
              <a:ext cx="17" cy="17"/>
            </a:xfrm>
            <a:custGeom>
              <a:avLst/>
              <a:gdLst>
                <a:gd name="T0" fmla="*/ 9 w 17"/>
                <a:gd name="T1" fmla="*/ 0 h 17"/>
                <a:gd name="T2" fmla="*/ 6 w 17"/>
                <a:gd name="T3" fmla="*/ 0 h 17"/>
                <a:gd name="T4" fmla="*/ 4 w 17"/>
                <a:gd name="T5" fmla="*/ 0 h 17"/>
                <a:gd name="T6" fmla="*/ 4 w 17"/>
                <a:gd name="T7" fmla="*/ 1 h 17"/>
                <a:gd name="T8" fmla="*/ 3 w 17"/>
                <a:gd name="T9" fmla="*/ 1 h 17"/>
                <a:gd name="T10" fmla="*/ 1 w 17"/>
                <a:gd name="T11" fmla="*/ 2 h 17"/>
                <a:gd name="T12" fmla="*/ 1 w 17"/>
                <a:gd name="T13" fmla="*/ 3 h 17"/>
                <a:gd name="T14" fmla="*/ 0 w 17"/>
                <a:gd name="T15" fmla="*/ 4 h 17"/>
                <a:gd name="T16" fmla="*/ 0 w 17"/>
                <a:gd name="T17" fmla="*/ 5 h 17"/>
                <a:gd name="T18" fmla="*/ 0 w 17"/>
                <a:gd name="T19" fmla="*/ 6 h 17"/>
                <a:gd name="T20" fmla="*/ 0 w 17"/>
                <a:gd name="T21" fmla="*/ 8 h 17"/>
                <a:gd name="T22" fmla="*/ 0 w 17"/>
                <a:gd name="T23" fmla="*/ 9 h 17"/>
                <a:gd name="T24" fmla="*/ 0 w 17"/>
                <a:gd name="T25" fmla="*/ 10 h 17"/>
                <a:gd name="T26" fmla="*/ 1 w 17"/>
                <a:gd name="T27" fmla="*/ 11 h 17"/>
                <a:gd name="T28" fmla="*/ 1 w 17"/>
                <a:gd name="T29" fmla="*/ 12 h 17"/>
                <a:gd name="T30" fmla="*/ 3 w 17"/>
                <a:gd name="T31" fmla="*/ 13 h 17"/>
                <a:gd name="T32" fmla="*/ 4 w 17"/>
                <a:gd name="T33" fmla="*/ 14 h 17"/>
                <a:gd name="T34" fmla="*/ 6 w 17"/>
                <a:gd name="T35" fmla="*/ 14 h 17"/>
                <a:gd name="T36" fmla="*/ 9 w 17"/>
                <a:gd name="T37" fmla="*/ 16 h 17"/>
                <a:gd name="T38" fmla="*/ 11 w 17"/>
                <a:gd name="T39" fmla="*/ 16 h 17"/>
                <a:gd name="T40" fmla="*/ 12 w 17"/>
                <a:gd name="T41" fmla="*/ 16 h 17"/>
                <a:gd name="T42" fmla="*/ 14 w 17"/>
                <a:gd name="T43" fmla="*/ 16 h 17"/>
                <a:gd name="T44" fmla="*/ 16 w 17"/>
                <a:gd name="T45" fmla="*/ 16 h 17"/>
                <a:gd name="T46" fmla="*/ 9 w 17"/>
                <a:gd name="T4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7">
                  <a:moveTo>
                    <a:pt x="9" y="0"/>
                  </a:moveTo>
                  <a:lnTo>
                    <a:pt x="6" y="0"/>
                  </a:lnTo>
                  <a:lnTo>
                    <a:pt x="4" y="0"/>
                  </a:lnTo>
                  <a:lnTo>
                    <a:pt x="4" y="1"/>
                  </a:lnTo>
                  <a:lnTo>
                    <a:pt x="3" y="1"/>
                  </a:lnTo>
                  <a:lnTo>
                    <a:pt x="1" y="2"/>
                  </a:lnTo>
                  <a:lnTo>
                    <a:pt x="1" y="3"/>
                  </a:lnTo>
                  <a:lnTo>
                    <a:pt x="0" y="4"/>
                  </a:lnTo>
                  <a:lnTo>
                    <a:pt x="0" y="5"/>
                  </a:lnTo>
                  <a:lnTo>
                    <a:pt x="0" y="6"/>
                  </a:lnTo>
                  <a:lnTo>
                    <a:pt x="0" y="8"/>
                  </a:lnTo>
                  <a:lnTo>
                    <a:pt x="0" y="9"/>
                  </a:lnTo>
                  <a:lnTo>
                    <a:pt x="0" y="10"/>
                  </a:lnTo>
                  <a:lnTo>
                    <a:pt x="1" y="11"/>
                  </a:lnTo>
                  <a:lnTo>
                    <a:pt x="1" y="12"/>
                  </a:lnTo>
                  <a:lnTo>
                    <a:pt x="3" y="13"/>
                  </a:lnTo>
                  <a:lnTo>
                    <a:pt x="4" y="14"/>
                  </a:lnTo>
                  <a:lnTo>
                    <a:pt x="6" y="14"/>
                  </a:lnTo>
                  <a:lnTo>
                    <a:pt x="9" y="16"/>
                  </a:lnTo>
                  <a:lnTo>
                    <a:pt x="11" y="16"/>
                  </a:lnTo>
                  <a:lnTo>
                    <a:pt x="12" y="16"/>
                  </a:lnTo>
                  <a:lnTo>
                    <a:pt x="14" y="16"/>
                  </a:lnTo>
                  <a:lnTo>
                    <a:pt x="16" y="16"/>
                  </a:lnTo>
                  <a:lnTo>
                    <a:pt x="9" y="0"/>
                  </a:lnTo>
                </a:path>
              </a:pathLst>
            </a:custGeom>
            <a:solidFill>
              <a:srgbClr val="B28C7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23" name="Freeform 325"/>
            <p:cNvSpPr>
              <a:spLocks/>
            </p:cNvSpPr>
            <p:nvPr/>
          </p:nvSpPr>
          <p:spPr bwMode="auto">
            <a:xfrm>
              <a:off x="4744" y="2756"/>
              <a:ext cx="34" cy="45"/>
            </a:xfrm>
            <a:custGeom>
              <a:avLst/>
              <a:gdLst>
                <a:gd name="T0" fmla="*/ 21 w 34"/>
                <a:gd name="T1" fmla="*/ 44 h 45"/>
                <a:gd name="T2" fmla="*/ 23 w 34"/>
                <a:gd name="T3" fmla="*/ 43 h 45"/>
                <a:gd name="T4" fmla="*/ 26 w 34"/>
                <a:gd name="T5" fmla="*/ 41 h 45"/>
                <a:gd name="T6" fmla="*/ 28 w 34"/>
                <a:gd name="T7" fmla="*/ 40 h 45"/>
                <a:gd name="T8" fmla="*/ 29 w 34"/>
                <a:gd name="T9" fmla="*/ 37 h 45"/>
                <a:gd name="T10" fmla="*/ 31 w 34"/>
                <a:gd name="T11" fmla="*/ 36 h 45"/>
                <a:gd name="T12" fmla="*/ 32 w 34"/>
                <a:gd name="T13" fmla="*/ 34 h 45"/>
                <a:gd name="T14" fmla="*/ 32 w 34"/>
                <a:gd name="T15" fmla="*/ 32 h 45"/>
                <a:gd name="T16" fmla="*/ 33 w 34"/>
                <a:gd name="T17" fmla="*/ 30 h 45"/>
                <a:gd name="T18" fmla="*/ 33 w 34"/>
                <a:gd name="T19" fmla="*/ 27 h 45"/>
                <a:gd name="T20" fmla="*/ 33 w 34"/>
                <a:gd name="T21" fmla="*/ 25 h 45"/>
                <a:gd name="T22" fmla="*/ 33 w 34"/>
                <a:gd name="T23" fmla="*/ 23 h 45"/>
                <a:gd name="T24" fmla="*/ 33 w 34"/>
                <a:gd name="T25" fmla="*/ 22 h 45"/>
                <a:gd name="T26" fmla="*/ 33 w 34"/>
                <a:gd name="T27" fmla="*/ 19 h 45"/>
                <a:gd name="T28" fmla="*/ 32 w 34"/>
                <a:gd name="T29" fmla="*/ 17 h 45"/>
                <a:gd name="T30" fmla="*/ 32 w 34"/>
                <a:gd name="T31" fmla="*/ 15 h 45"/>
                <a:gd name="T32" fmla="*/ 31 w 34"/>
                <a:gd name="T33" fmla="*/ 13 h 45"/>
                <a:gd name="T34" fmla="*/ 30 w 34"/>
                <a:gd name="T35" fmla="*/ 12 h 45"/>
                <a:gd name="T36" fmla="*/ 29 w 34"/>
                <a:gd name="T37" fmla="*/ 9 h 45"/>
                <a:gd name="T38" fmla="*/ 27 w 34"/>
                <a:gd name="T39" fmla="*/ 8 h 45"/>
                <a:gd name="T40" fmla="*/ 26 w 34"/>
                <a:gd name="T41" fmla="*/ 6 h 45"/>
                <a:gd name="T42" fmla="*/ 25 w 34"/>
                <a:gd name="T43" fmla="*/ 5 h 45"/>
                <a:gd name="T44" fmla="*/ 22 w 34"/>
                <a:gd name="T45" fmla="*/ 4 h 45"/>
                <a:gd name="T46" fmla="*/ 20 w 34"/>
                <a:gd name="T47" fmla="*/ 3 h 45"/>
                <a:gd name="T48" fmla="*/ 19 w 34"/>
                <a:gd name="T49" fmla="*/ 2 h 45"/>
                <a:gd name="T50" fmla="*/ 17 w 34"/>
                <a:gd name="T51" fmla="*/ 2 h 45"/>
                <a:gd name="T52" fmla="*/ 14 w 34"/>
                <a:gd name="T53" fmla="*/ 0 h 45"/>
                <a:gd name="T54" fmla="*/ 12 w 34"/>
                <a:gd name="T55" fmla="*/ 0 h 45"/>
                <a:gd name="T56" fmla="*/ 10 w 34"/>
                <a:gd name="T57" fmla="*/ 0 h 45"/>
                <a:gd name="T58" fmla="*/ 8 w 34"/>
                <a:gd name="T59" fmla="*/ 0 h 45"/>
                <a:gd name="T60" fmla="*/ 4 w 34"/>
                <a:gd name="T61" fmla="*/ 2 h 45"/>
                <a:gd name="T62" fmla="*/ 2 w 34"/>
                <a:gd name="T63" fmla="*/ 3 h 45"/>
                <a:gd name="T64" fmla="*/ 0 w 34"/>
                <a:gd name="T65" fmla="*/ 4 h 45"/>
                <a:gd name="T66" fmla="*/ 21 w 34"/>
                <a:gd name="T6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5">
                  <a:moveTo>
                    <a:pt x="21" y="44"/>
                  </a:moveTo>
                  <a:lnTo>
                    <a:pt x="23" y="43"/>
                  </a:lnTo>
                  <a:lnTo>
                    <a:pt x="26" y="41"/>
                  </a:lnTo>
                  <a:lnTo>
                    <a:pt x="28" y="40"/>
                  </a:lnTo>
                  <a:lnTo>
                    <a:pt x="29" y="37"/>
                  </a:lnTo>
                  <a:lnTo>
                    <a:pt x="31" y="36"/>
                  </a:lnTo>
                  <a:lnTo>
                    <a:pt x="32" y="34"/>
                  </a:lnTo>
                  <a:lnTo>
                    <a:pt x="32" y="32"/>
                  </a:lnTo>
                  <a:lnTo>
                    <a:pt x="33" y="30"/>
                  </a:lnTo>
                  <a:lnTo>
                    <a:pt x="33" y="27"/>
                  </a:lnTo>
                  <a:lnTo>
                    <a:pt x="33" y="25"/>
                  </a:lnTo>
                  <a:lnTo>
                    <a:pt x="33" y="23"/>
                  </a:lnTo>
                  <a:lnTo>
                    <a:pt x="33" y="22"/>
                  </a:lnTo>
                  <a:lnTo>
                    <a:pt x="33" y="19"/>
                  </a:lnTo>
                  <a:lnTo>
                    <a:pt x="32" y="17"/>
                  </a:lnTo>
                  <a:lnTo>
                    <a:pt x="32" y="15"/>
                  </a:lnTo>
                  <a:lnTo>
                    <a:pt x="31" y="13"/>
                  </a:lnTo>
                  <a:lnTo>
                    <a:pt x="30" y="12"/>
                  </a:lnTo>
                  <a:lnTo>
                    <a:pt x="29" y="9"/>
                  </a:lnTo>
                  <a:lnTo>
                    <a:pt x="27" y="8"/>
                  </a:lnTo>
                  <a:lnTo>
                    <a:pt x="26" y="6"/>
                  </a:lnTo>
                  <a:lnTo>
                    <a:pt x="25" y="5"/>
                  </a:lnTo>
                  <a:lnTo>
                    <a:pt x="22" y="4"/>
                  </a:lnTo>
                  <a:lnTo>
                    <a:pt x="20" y="3"/>
                  </a:lnTo>
                  <a:lnTo>
                    <a:pt x="19" y="2"/>
                  </a:lnTo>
                  <a:lnTo>
                    <a:pt x="17" y="2"/>
                  </a:lnTo>
                  <a:lnTo>
                    <a:pt x="14" y="0"/>
                  </a:lnTo>
                  <a:lnTo>
                    <a:pt x="12" y="0"/>
                  </a:lnTo>
                  <a:lnTo>
                    <a:pt x="10" y="0"/>
                  </a:lnTo>
                  <a:lnTo>
                    <a:pt x="8" y="0"/>
                  </a:lnTo>
                  <a:lnTo>
                    <a:pt x="4" y="2"/>
                  </a:lnTo>
                  <a:lnTo>
                    <a:pt x="2" y="3"/>
                  </a:lnTo>
                  <a:lnTo>
                    <a:pt x="0" y="4"/>
                  </a:lnTo>
                  <a:lnTo>
                    <a:pt x="21" y="44"/>
                  </a:lnTo>
                </a:path>
              </a:pathLst>
            </a:custGeom>
            <a:solidFill>
              <a:srgbClr val="653F2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24" name="Freeform 326"/>
            <p:cNvSpPr>
              <a:spLocks/>
            </p:cNvSpPr>
            <p:nvPr/>
          </p:nvSpPr>
          <p:spPr bwMode="auto">
            <a:xfrm>
              <a:off x="4611" y="2760"/>
              <a:ext cx="155" cy="86"/>
            </a:xfrm>
            <a:custGeom>
              <a:avLst/>
              <a:gdLst>
                <a:gd name="T0" fmla="*/ 12 w 155"/>
                <a:gd name="T1" fmla="*/ 84 h 86"/>
                <a:gd name="T2" fmla="*/ 26 w 155"/>
                <a:gd name="T3" fmla="*/ 82 h 86"/>
                <a:gd name="T4" fmla="*/ 38 w 155"/>
                <a:gd name="T5" fmla="*/ 79 h 86"/>
                <a:gd name="T6" fmla="*/ 50 w 155"/>
                <a:gd name="T7" fmla="*/ 77 h 86"/>
                <a:gd name="T8" fmla="*/ 61 w 155"/>
                <a:gd name="T9" fmla="*/ 74 h 86"/>
                <a:gd name="T10" fmla="*/ 73 w 155"/>
                <a:gd name="T11" fmla="*/ 71 h 86"/>
                <a:gd name="T12" fmla="*/ 84 w 155"/>
                <a:gd name="T13" fmla="*/ 68 h 86"/>
                <a:gd name="T14" fmla="*/ 94 w 155"/>
                <a:gd name="T15" fmla="*/ 65 h 86"/>
                <a:gd name="T16" fmla="*/ 103 w 155"/>
                <a:gd name="T17" fmla="*/ 63 h 86"/>
                <a:gd name="T18" fmla="*/ 112 w 155"/>
                <a:gd name="T19" fmla="*/ 59 h 86"/>
                <a:gd name="T20" fmla="*/ 120 w 155"/>
                <a:gd name="T21" fmla="*/ 56 h 86"/>
                <a:gd name="T22" fmla="*/ 127 w 155"/>
                <a:gd name="T23" fmla="*/ 52 h 86"/>
                <a:gd name="T24" fmla="*/ 134 w 155"/>
                <a:gd name="T25" fmla="*/ 50 h 86"/>
                <a:gd name="T26" fmla="*/ 141 w 155"/>
                <a:gd name="T27" fmla="*/ 47 h 86"/>
                <a:gd name="T28" fmla="*/ 146 w 155"/>
                <a:gd name="T29" fmla="*/ 45 h 86"/>
                <a:gd name="T30" fmla="*/ 152 w 155"/>
                <a:gd name="T31" fmla="*/ 41 h 86"/>
                <a:gd name="T32" fmla="*/ 133 w 155"/>
                <a:gd name="T33" fmla="*/ 0 h 86"/>
                <a:gd name="T34" fmla="*/ 128 w 155"/>
                <a:gd name="T35" fmla="*/ 2 h 86"/>
                <a:gd name="T36" fmla="*/ 124 w 155"/>
                <a:gd name="T37" fmla="*/ 4 h 86"/>
                <a:gd name="T38" fmla="*/ 120 w 155"/>
                <a:gd name="T39" fmla="*/ 6 h 86"/>
                <a:gd name="T40" fmla="*/ 113 w 155"/>
                <a:gd name="T41" fmla="*/ 9 h 86"/>
                <a:gd name="T42" fmla="*/ 107 w 155"/>
                <a:gd name="T43" fmla="*/ 11 h 86"/>
                <a:gd name="T44" fmla="*/ 99 w 155"/>
                <a:gd name="T45" fmla="*/ 14 h 86"/>
                <a:gd name="T46" fmla="*/ 92 w 155"/>
                <a:gd name="T47" fmla="*/ 17 h 86"/>
                <a:gd name="T48" fmla="*/ 84 w 155"/>
                <a:gd name="T49" fmla="*/ 20 h 86"/>
                <a:gd name="T50" fmla="*/ 75 w 155"/>
                <a:gd name="T51" fmla="*/ 22 h 86"/>
                <a:gd name="T52" fmla="*/ 66 w 155"/>
                <a:gd name="T53" fmla="*/ 24 h 86"/>
                <a:gd name="T54" fmla="*/ 56 w 155"/>
                <a:gd name="T55" fmla="*/ 28 h 86"/>
                <a:gd name="T56" fmla="*/ 46 w 155"/>
                <a:gd name="T57" fmla="*/ 30 h 86"/>
                <a:gd name="T58" fmla="*/ 35 w 155"/>
                <a:gd name="T59" fmla="*/ 32 h 86"/>
                <a:gd name="T60" fmla="*/ 23 w 155"/>
                <a:gd name="T61" fmla="*/ 34 h 86"/>
                <a:gd name="T62" fmla="*/ 12 w 155"/>
                <a:gd name="T63" fmla="*/ 37 h 86"/>
                <a:gd name="T64" fmla="*/ 0 w 155"/>
                <a:gd name="T65" fmla="*/ 3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5" h="86">
                  <a:moveTo>
                    <a:pt x="5" y="85"/>
                  </a:moveTo>
                  <a:lnTo>
                    <a:pt x="12" y="84"/>
                  </a:lnTo>
                  <a:lnTo>
                    <a:pt x="19" y="83"/>
                  </a:lnTo>
                  <a:lnTo>
                    <a:pt x="26" y="82"/>
                  </a:lnTo>
                  <a:lnTo>
                    <a:pt x="32" y="80"/>
                  </a:lnTo>
                  <a:lnTo>
                    <a:pt x="38" y="79"/>
                  </a:lnTo>
                  <a:lnTo>
                    <a:pt x="45" y="78"/>
                  </a:lnTo>
                  <a:lnTo>
                    <a:pt x="50" y="77"/>
                  </a:lnTo>
                  <a:lnTo>
                    <a:pt x="56" y="75"/>
                  </a:lnTo>
                  <a:lnTo>
                    <a:pt x="61" y="74"/>
                  </a:lnTo>
                  <a:lnTo>
                    <a:pt x="67" y="73"/>
                  </a:lnTo>
                  <a:lnTo>
                    <a:pt x="73" y="71"/>
                  </a:lnTo>
                  <a:lnTo>
                    <a:pt x="78" y="69"/>
                  </a:lnTo>
                  <a:lnTo>
                    <a:pt x="84" y="68"/>
                  </a:lnTo>
                  <a:lnTo>
                    <a:pt x="88" y="67"/>
                  </a:lnTo>
                  <a:lnTo>
                    <a:pt x="94" y="65"/>
                  </a:lnTo>
                  <a:lnTo>
                    <a:pt x="98" y="64"/>
                  </a:lnTo>
                  <a:lnTo>
                    <a:pt x="103" y="63"/>
                  </a:lnTo>
                  <a:lnTo>
                    <a:pt x="107" y="60"/>
                  </a:lnTo>
                  <a:lnTo>
                    <a:pt x="112" y="59"/>
                  </a:lnTo>
                  <a:lnTo>
                    <a:pt x="116" y="57"/>
                  </a:lnTo>
                  <a:lnTo>
                    <a:pt x="120" y="56"/>
                  </a:lnTo>
                  <a:lnTo>
                    <a:pt x="124" y="55"/>
                  </a:lnTo>
                  <a:lnTo>
                    <a:pt x="127" y="52"/>
                  </a:lnTo>
                  <a:lnTo>
                    <a:pt x="131" y="51"/>
                  </a:lnTo>
                  <a:lnTo>
                    <a:pt x="134" y="50"/>
                  </a:lnTo>
                  <a:lnTo>
                    <a:pt x="137" y="48"/>
                  </a:lnTo>
                  <a:lnTo>
                    <a:pt x="141" y="47"/>
                  </a:lnTo>
                  <a:lnTo>
                    <a:pt x="144" y="46"/>
                  </a:lnTo>
                  <a:lnTo>
                    <a:pt x="146" y="45"/>
                  </a:lnTo>
                  <a:lnTo>
                    <a:pt x="150" y="42"/>
                  </a:lnTo>
                  <a:lnTo>
                    <a:pt x="152" y="41"/>
                  </a:lnTo>
                  <a:lnTo>
                    <a:pt x="154" y="40"/>
                  </a:lnTo>
                  <a:lnTo>
                    <a:pt x="133" y="0"/>
                  </a:lnTo>
                  <a:lnTo>
                    <a:pt x="131" y="1"/>
                  </a:lnTo>
                  <a:lnTo>
                    <a:pt x="128" y="2"/>
                  </a:lnTo>
                  <a:lnTo>
                    <a:pt x="126" y="2"/>
                  </a:lnTo>
                  <a:lnTo>
                    <a:pt x="124" y="4"/>
                  </a:lnTo>
                  <a:lnTo>
                    <a:pt x="122" y="5"/>
                  </a:lnTo>
                  <a:lnTo>
                    <a:pt x="120" y="6"/>
                  </a:lnTo>
                  <a:lnTo>
                    <a:pt x="116" y="8"/>
                  </a:lnTo>
                  <a:lnTo>
                    <a:pt x="113" y="9"/>
                  </a:lnTo>
                  <a:lnTo>
                    <a:pt x="111" y="10"/>
                  </a:lnTo>
                  <a:lnTo>
                    <a:pt x="107" y="11"/>
                  </a:lnTo>
                  <a:lnTo>
                    <a:pt x="104" y="13"/>
                  </a:lnTo>
                  <a:lnTo>
                    <a:pt x="99" y="14"/>
                  </a:lnTo>
                  <a:lnTo>
                    <a:pt x="96" y="15"/>
                  </a:lnTo>
                  <a:lnTo>
                    <a:pt x="92" y="17"/>
                  </a:lnTo>
                  <a:lnTo>
                    <a:pt x="88" y="18"/>
                  </a:lnTo>
                  <a:lnTo>
                    <a:pt x="84" y="20"/>
                  </a:lnTo>
                  <a:lnTo>
                    <a:pt x="79" y="21"/>
                  </a:lnTo>
                  <a:lnTo>
                    <a:pt x="75" y="22"/>
                  </a:lnTo>
                  <a:lnTo>
                    <a:pt x="70" y="23"/>
                  </a:lnTo>
                  <a:lnTo>
                    <a:pt x="66" y="24"/>
                  </a:lnTo>
                  <a:lnTo>
                    <a:pt x="61" y="27"/>
                  </a:lnTo>
                  <a:lnTo>
                    <a:pt x="56" y="28"/>
                  </a:lnTo>
                  <a:lnTo>
                    <a:pt x="51" y="29"/>
                  </a:lnTo>
                  <a:lnTo>
                    <a:pt x="46" y="30"/>
                  </a:lnTo>
                  <a:lnTo>
                    <a:pt x="40" y="31"/>
                  </a:lnTo>
                  <a:lnTo>
                    <a:pt x="35" y="32"/>
                  </a:lnTo>
                  <a:lnTo>
                    <a:pt x="29" y="33"/>
                  </a:lnTo>
                  <a:lnTo>
                    <a:pt x="23" y="34"/>
                  </a:lnTo>
                  <a:lnTo>
                    <a:pt x="18" y="36"/>
                  </a:lnTo>
                  <a:lnTo>
                    <a:pt x="12" y="37"/>
                  </a:lnTo>
                  <a:lnTo>
                    <a:pt x="5" y="38"/>
                  </a:lnTo>
                  <a:lnTo>
                    <a:pt x="0" y="39"/>
                  </a:lnTo>
                  <a:lnTo>
                    <a:pt x="5" y="85"/>
                  </a:lnTo>
                </a:path>
              </a:pathLst>
            </a:custGeom>
            <a:solidFill>
              <a:srgbClr val="653F2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25" name="Freeform 327"/>
            <p:cNvSpPr>
              <a:spLocks/>
            </p:cNvSpPr>
            <p:nvPr/>
          </p:nvSpPr>
          <p:spPr bwMode="auto">
            <a:xfrm>
              <a:off x="4591" y="2799"/>
              <a:ext cx="26" cy="47"/>
            </a:xfrm>
            <a:custGeom>
              <a:avLst/>
              <a:gdLst>
                <a:gd name="T0" fmla="*/ 20 w 26"/>
                <a:gd name="T1" fmla="*/ 0 h 47"/>
                <a:gd name="T2" fmla="*/ 17 w 26"/>
                <a:gd name="T3" fmla="*/ 0 h 47"/>
                <a:gd name="T4" fmla="*/ 14 w 26"/>
                <a:gd name="T5" fmla="*/ 1 h 47"/>
                <a:gd name="T6" fmla="*/ 12 w 26"/>
                <a:gd name="T7" fmla="*/ 2 h 47"/>
                <a:gd name="T8" fmla="*/ 10 w 26"/>
                <a:gd name="T9" fmla="*/ 3 h 47"/>
                <a:gd name="T10" fmla="*/ 8 w 26"/>
                <a:gd name="T11" fmla="*/ 4 h 47"/>
                <a:gd name="T12" fmla="*/ 6 w 26"/>
                <a:gd name="T13" fmla="*/ 6 h 47"/>
                <a:gd name="T14" fmla="*/ 4 w 26"/>
                <a:gd name="T15" fmla="*/ 8 h 47"/>
                <a:gd name="T16" fmla="*/ 3 w 26"/>
                <a:gd name="T17" fmla="*/ 9 h 47"/>
                <a:gd name="T18" fmla="*/ 2 w 26"/>
                <a:gd name="T19" fmla="*/ 11 h 47"/>
                <a:gd name="T20" fmla="*/ 1 w 26"/>
                <a:gd name="T21" fmla="*/ 12 h 47"/>
                <a:gd name="T22" fmla="*/ 1 w 26"/>
                <a:gd name="T23" fmla="*/ 15 h 47"/>
                <a:gd name="T24" fmla="*/ 0 w 26"/>
                <a:gd name="T25" fmla="*/ 17 h 47"/>
                <a:gd name="T26" fmla="*/ 0 w 26"/>
                <a:gd name="T27" fmla="*/ 19 h 47"/>
                <a:gd name="T28" fmla="*/ 0 w 26"/>
                <a:gd name="T29" fmla="*/ 21 h 47"/>
                <a:gd name="T30" fmla="*/ 0 w 26"/>
                <a:gd name="T31" fmla="*/ 24 h 47"/>
                <a:gd name="T32" fmla="*/ 0 w 26"/>
                <a:gd name="T33" fmla="*/ 26 h 47"/>
                <a:gd name="T34" fmla="*/ 0 w 26"/>
                <a:gd name="T35" fmla="*/ 28 h 47"/>
                <a:gd name="T36" fmla="*/ 1 w 26"/>
                <a:gd name="T37" fmla="*/ 30 h 47"/>
                <a:gd name="T38" fmla="*/ 1 w 26"/>
                <a:gd name="T39" fmla="*/ 31 h 47"/>
                <a:gd name="T40" fmla="*/ 2 w 26"/>
                <a:gd name="T41" fmla="*/ 34 h 47"/>
                <a:gd name="T42" fmla="*/ 3 w 26"/>
                <a:gd name="T43" fmla="*/ 36 h 47"/>
                <a:gd name="T44" fmla="*/ 4 w 26"/>
                <a:gd name="T45" fmla="*/ 37 h 47"/>
                <a:gd name="T46" fmla="*/ 6 w 26"/>
                <a:gd name="T47" fmla="*/ 39 h 47"/>
                <a:gd name="T48" fmla="*/ 8 w 26"/>
                <a:gd name="T49" fmla="*/ 40 h 47"/>
                <a:gd name="T50" fmla="*/ 9 w 26"/>
                <a:gd name="T51" fmla="*/ 41 h 47"/>
                <a:gd name="T52" fmla="*/ 11 w 26"/>
                <a:gd name="T53" fmla="*/ 43 h 47"/>
                <a:gd name="T54" fmla="*/ 13 w 26"/>
                <a:gd name="T55" fmla="*/ 44 h 47"/>
                <a:gd name="T56" fmla="*/ 15 w 26"/>
                <a:gd name="T57" fmla="*/ 45 h 47"/>
                <a:gd name="T58" fmla="*/ 18 w 26"/>
                <a:gd name="T59" fmla="*/ 45 h 47"/>
                <a:gd name="T60" fmla="*/ 20 w 26"/>
                <a:gd name="T61" fmla="*/ 46 h 47"/>
                <a:gd name="T62" fmla="*/ 23 w 26"/>
                <a:gd name="T63" fmla="*/ 46 h 47"/>
                <a:gd name="T64" fmla="*/ 25 w 26"/>
                <a:gd name="T65" fmla="*/ 46 h 47"/>
                <a:gd name="T66" fmla="*/ 20 w 26"/>
                <a:gd name="T6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 h="47">
                  <a:moveTo>
                    <a:pt x="20" y="0"/>
                  </a:moveTo>
                  <a:lnTo>
                    <a:pt x="17" y="0"/>
                  </a:lnTo>
                  <a:lnTo>
                    <a:pt x="14" y="1"/>
                  </a:lnTo>
                  <a:lnTo>
                    <a:pt x="12" y="2"/>
                  </a:lnTo>
                  <a:lnTo>
                    <a:pt x="10" y="3"/>
                  </a:lnTo>
                  <a:lnTo>
                    <a:pt x="8" y="4"/>
                  </a:lnTo>
                  <a:lnTo>
                    <a:pt x="6" y="6"/>
                  </a:lnTo>
                  <a:lnTo>
                    <a:pt x="4" y="8"/>
                  </a:lnTo>
                  <a:lnTo>
                    <a:pt x="3" y="9"/>
                  </a:lnTo>
                  <a:lnTo>
                    <a:pt x="2" y="11"/>
                  </a:lnTo>
                  <a:lnTo>
                    <a:pt x="1" y="12"/>
                  </a:lnTo>
                  <a:lnTo>
                    <a:pt x="1" y="15"/>
                  </a:lnTo>
                  <a:lnTo>
                    <a:pt x="0" y="17"/>
                  </a:lnTo>
                  <a:lnTo>
                    <a:pt x="0" y="19"/>
                  </a:lnTo>
                  <a:lnTo>
                    <a:pt x="0" y="21"/>
                  </a:lnTo>
                  <a:lnTo>
                    <a:pt x="0" y="24"/>
                  </a:lnTo>
                  <a:lnTo>
                    <a:pt x="0" y="26"/>
                  </a:lnTo>
                  <a:lnTo>
                    <a:pt x="0" y="28"/>
                  </a:lnTo>
                  <a:lnTo>
                    <a:pt x="1" y="30"/>
                  </a:lnTo>
                  <a:lnTo>
                    <a:pt x="1" y="31"/>
                  </a:lnTo>
                  <a:lnTo>
                    <a:pt x="2" y="34"/>
                  </a:lnTo>
                  <a:lnTo>
                    <a:pt x="3" y="36"/>
                  </a:lnTo>
                  <a:lnTo>
                    <a:pt x="4" y="37"/>
                  </a:lnTo>
                  <a:lnTo>
                    <a:pt x="6" y="39"/>
                  </a:lnTo>
                  <a:lnTo>
                    <a:pt x="8" y="40"/>
                  </a:lnTo>
                  <a:lnTo>
                    <a:pt x="9" y="41"/>
                  </a:lnTo>
                  <a:lnTo>
                    <a:pt x="11" y="43"/>
                  </a:lnTo>
                  <a:lnTo>
                    <a:pt x="13" y="44"/>
                  </a:lnTo>
                  <a:lnTo>
                    <a:pt x="15" y="45"/>
                  </a:lnTo>
                  <a:lnTo>
                    <a:pt x="18" y="45"/>
                  </a:lnTo>
                  <a:lnTo>
                    <a:pt x="20" y="46"/>
                  </a:lnTo>
                  <a:lnTo>
                    <a:pt x="23" y="46"/>
                  </a:lnTo>
                  <a:lnTo>
                    <a:pt x="25" y="46"/>
                  </a:lnTo>
                  <a:lnTo>
                    <a:pt x="20" y="0"/>
                  </a:lnTo>
                </a:path>
              </a:pathLst>
            </a:custGeom>
            <a:solidFill>
              <a:srgbClr val="653F2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26" name="Freeform 328"/>
            <p:cNvSpPr>
              <a:spLocks/>
            </p:cNvSpPr>
            <p:nvPr/>
          </p:nvSpPr>
          <p:spPr bwMode="auto">
            <a:xfrm>
              <a:off x="4600" y="2799"/>
              <a:ext cx="24" cy="41"/>
            </a:xfrm>
            <a:custGeom>
              <a:avLst/>
              <a:gdLst>
                <a:gd name="T0" fmla="*/ 18 w 24"/>
                <a:gd name="T1" fmla="*/ 0 h 41"/>
                <a:gd name="T2" fmla="*/ 15 w 24"/>
                <a:gd name="T3" fmla="*/ 0 h 41"/>
                <a:gd name="T4" fmla="*/ 13 w 24"/>
                <a:gd name="T5" fmla="*/ 1 h 41"/>
                <a:gd name="T6" fmla="*/ 11 w 24"/>
                <a:gd name="T7" fmla="*/ 2 h 41"/>
                <a:gd name="T8" fmla="*/ 9 w 24"/>
                <a:gd name="T9" fmla="*/ 2 h 41"/>
                <a:gd name="T10" fmla="*/ 8 w 24"/>
                <a:gd name="T11" fmla="*/ 4 h 41"/>
                <a:gd name="T12" fmla="*/ 5 w 24"/>
                <a:gd name="T13" fmla="*/ 6 h 41"/>
                <a:gd name="T14" fmla="*/ 4 w 24"/>
                <a:gd name="T15" fmla="*/ 7 h 41"/>
                <a:gd name="T16" fmla="*/ 3 w 24"/>
                <a:gd name="T17" fmla="*/ 8 h 41"/>
                <a:gd name="T18" fmla="*/ 2 w 24"/>
                <a:gd name="T19" fmla="*/ 10 h 41"/>
                <a:gd name="T20" fmla="*/ 1 w 24"/>
                <a:gd name="T21" fmla="*/ 11 h 41"/>
                <a:gd name="T22" fmla="*/ 1 w 24"/>
                <a:gd name="T23" fmla="*/ 13 h 41"/>
                <a:gd name="T24" fmla="*/ 0 w 24"/>
                <a:gd name="T25" fmla="*/ 16 h 41"/>
                <a:gd name="T26" fmla="*/ 0 w 24"/>
                <a:gd name="T27" fmla="*/ 17 h 41"/>
                <a:gd name="T28" fmla="*/ 0 w 24"/>
                <a:gd name="T29" fmla="*/ 19 h 41"/>
                <a:gd name="T30" fmla="*/ 0 w 24"/>
                <a:gd name="T31" fmla="*/ 21 h 41"/>
                <a:gd name="T32" fmla="*/ 0 w 24"/>
                <a:gd name="T33" fmla="*/ 24 h 41"/>
                <a:gd name="T34" fmla="*/ 1 w 24"/>
                <a:gd name="T35" fmla="*/ 25 h 41"/>
                <a:gd name="T36" fmla="*/ 1 w 24"/>
                <a:gd name="T37" fmla="*/ 27 h 41"/>
                <a:gd name="T38" fmla="*/ 2 w 24"/>
                <a:gd name="T39" fmla="*/ 29 h 41"/>
                <a:gd name="T40" fmla="*/ 2 w 24"/>
                <a:gd name="T41" fmla="*/ 30 h 41"/>
                <a:gd name="T42" fmla="*/ 3 w 24"/>
                <a:gd name="T43" fmla="*/ 32 h 41"/>
                <a:gd name="T44" fmla="*/ 4 w 24"/>
                <a:gd name="T45" fmla="*/ 34 h 41"/>
                <a:gd name="T46" fmla="*/ 5 w 24"/>
                <a:gd name="T47" fmla="*/ 35 h 41"/>
                <a:gd name="T48" fmla="*/ 6 w 24"/>
                <a:gd name="T49" fmla="*/ 36 h 41"/>
                <a:gd name="T50" fmla="*/ 9 w 24"/>
                <a:gd name="T51" fmla="*/ 38 h 41"/>
                <a:gd name="T52" fmla="*/ 10 w 24"/>
                <a:gd name="T53" fmla="*/ 38 h 41"/>
                <a:gd name="T54" fmla="*/ 12 w 24"/>
                <a:gd name="T55" fmla="*/ 39 h 41"/>
                <a:gd name="T56" fmla="*/ 14 w 24"/>
                <a:gd name="T57" fmla="*/ 40 h 41"/>
                <a:gd name="T58" fmla="*/ 16 w 24"/>
                <a:gd name="T59" fmla="*/ 40 h 41"/>
                <a:gd name="T60" fmla="*/ 19 w 24"/>
                <a:gd name="T61" fmla="*/ 40 h 41"/>
                <a:gd name="T62" fmla="*/ 21 w 24"/>
                <a:gd name="T63" fmla="*/ 40 h 41"/>
                <a:gd name="T64" fmla="*/ 23 w 24"/>
                <a:gd name="T65" fmla="*/ 40 h 41"/>
                <a:gd name="T66" fmla="*/ 18 w 24"/>
                <a:gd name="T6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 h="41">
                  <a:moveTo>
                    <a:pt x="18" y="0"/>
                  </a:moveTo>
                  <a:lnTo>
                    <a:pt x="15" y="0"/>
                  </a:lnTo>
                  <a:lnTo>
                    <a:pt x="13" y="1"/>
                  </a:lnTo>
                  <a:lnTo>
                    <a:pt x="11" y="2"/>
                  </a:lnTo>
                  <a:lnTo>
                    <a:pt x="9" y="2"/>
                  </a:lnTo>
                  <a:lnTo>
                    <a:pt x="8" y="4"/>
                  </a:lnTo>
                  <a:lnTo>
                    <a:pt x="5" y="6"/>
                  </a:lnTo>
                  <a:lnTo>
                    <a:pt x="4" y="7"/>
                  </a:lnTo>
                  <a:lnTo>
                    <a:pt x="3" y="8"/>
                  </a:lnTo>
                  <a:lnTo>
                    <a:pt x="2" y="10"/>
                  </a:lnTo>
                  <a:lnTo>
                    <a:pt x="1" y="11"/>
                  </a:lnTo>
                  <a:lnTo>
                    <a:pt x="1" y="13"/>
                  </a:lnTo>
                  <a:lnTo>
                    <a:pt x="0" y="16"/>
                  </a:lnTo>
                  <a:lnTo>
                    <a:pt x="0" y="17"/>
                  </a:lnTo>
                  <a:lnTo>
                    <a:pt x="0" y="19"/>
                  </a:lnTo>
                  <a:lnTo>
                    <a:pt x="0" y="21"/>
                  </a:lnTo>
                  <a:lnTo>
                    <a:pt x="0" y="24"/>
                  </a:lnTo>
                  <a:lnTo>
                    <a:pt x="1" y="25"/>
                  </a:lnTo>
                  <a:lnTo>
                    <a:pt x="1" y="27"/>
                  </a:lnTo>
                  <a:lnTo>
                    <a:pt x="2" y="29"/>
                  </a:lnTo>
                  <a:lnTo>
                    <a:pt x="2" y="30"/>
                  </a:lnTo>
                  <a:lnTo>
                    <a:pt x="3" y="32"/>
                  </a:lnTo>
                  <a:lnTo>
                    <a:pt x="4" y="34"/>
                  </a:lnTo>
                  <a:lnTo>
                    <a:pt x="5" y="35"/>
                  </a:lnTo>
                  <a:lnTo>
                    <a:pt x="6" y="36"/>
                  </a:lnTo>
                  <a:lnTo>
                    <a:pt x="9" y="38"/>
                  </a:lnTo>
                  <a:lnTo>
                    <a:pt x="10" y="38"/>
                  </a:lnTo>
                  <a:lnTo>
                    <a:pt x="12" y="39"/>
                  </a:lnTo>
                  <a:lnTo>
                    <a:pt x="14" y="40"/>
                  </a:lnTo>
                  <a:lnTo>
                    <a:pt x="16" y="40"/>
                  </a:lnTo>
                  <a:lnTo>
                    <a:pt x="19" y="40"/>
                  </a:lnTo>
                  <a:lnTo>
                    <a:pt x="21" y="40"/>
                  </a:lnTo>
                  <a:lnTo>
                    <a:pt x="23" y="40"/>
                  </a:lnTo>
                  <a:lnTo>
                    <a:pt x="18" y="0"/>
                  </a:lnTo>
                </a:path>
              </a:pathLst>
            </a:custGeom>
            <a:solidFill>
              <a:srgbClr val="724C3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27" name="Freeform 329"/>
            <p:cNvSpPr>
              <a:spLocks/>
            </p:cNvSpPr>
            <p:nvPr/>
          </p:nvSpPr>
          <p:spPr bwMode="auto">
            <a:xfrm>
              <a:off x="4618" y="2763"/>
              <a:ext cx="141" cy="77"/>
            </a:xfrm>
            <a:custGeom>
              <a:avLst/>
              <a:gdLst>
                <a:gd name="T0" fmla="*/ 120 w 141"/>
                <a:gd name="T1" fmla="*/ 1 h 77"/>
                <a:gd name="T2" fmla="*/ 116 w 141"/>
                <a:gd name="T3" fmla="*/ 3 h 77"/>
                <a:gd name="T4" fmla="*/ 111 w 141"/>
                <a:gd name="T5" fmla="*/ 5 h 77"/>
                <a:gd name="T6" fmla="*/ 106 w 141"/>
                <a:gd name="T7" fmla="*/ 8 h 77"/>
                <a:gd name="T8" fmla="*/ 100 w 141"/>
                <a:gd name="T9" fmla="*/ 10 h 77"/>
                <a:gd name="T10" fmla="*/ 94 w 141"/>
                <a:gd name="T11" fmla="*/ 12 h 77"/>
                <a:gd name="T12" fmla="*/ 87 w 141"/>
                <a:gd name="T13" fmla="*/ 15 h 77"/>
                <a:gd name="T14" fmla="*/ 80 w 141"/>
                <a:gd name="T15" fmla="*/ 17 h 77"/>
                <a:gd name="T16" fmla="*/ 72 w 141"/>
                <a:gd name="T17" fmla="*/ 19 h 77"/>
                <a:gd name="T18" fmla="*/ 64 w 141"/>
                <a:gd name="T19" fmla="*/ 23 h 77"/>
                <a:gd name="T20" fmla="*/ 55 w 141"/>
                <a:gd name="T21" fmla="*/ 25 h 77"/>
                <a:gd name="T22" fmla="*/ 47 w 141"/>
                <a:gd name="T23" fmla="*/ 27 h 77"/>
                <a:gd name="T24" fmla="*/ 36 w 141"/>
                <a:gd name="T25" fmla="*/ 29 h 77"/>
                <a:gd name="T26" fmla="*/ 26 w 141"/>
                <a:gd name="T27" fmla="*/ 31 h 77"/>
                <a:gd name="T28" fmla="*/ 16 w 141"/>
                <a:gd name="T29" fmla="*/ 33 h 77"/>
                <a:gd name="T30" fmla="*/ 5 w 141"/>
                <a:gd name="T31" fmla="*/ 35 h 77"/>
                <a:gd name="T32" fmla="*/ 5 w 141"/>
                <a:gd name="T33" fmla="*/ 76 h 77"/>
                <a:gd name="T34" fmla="*/ 17 w 141"/>
                <a:gd name="T35" fmla="*/ 75 h 77"/>
                <a:gd name="T36" fmla="*/ 29 w 141"/>
                <a:gd name="T37" fmla="*/ 73 h 77"/>
                <a:gd name="T38" fmla="*/ 40 w 141"/>
                <a:gd name="T39" fmla="*/ 71 h 77"/>
                <a:gd name="T40" fmla="*/ 51 w 141"/>
                <a:gd name="T41" fmla="*/ 68 h 77"/>
                <a:gd name="T42" fmla="*/ 61 w 141"/>
                <a:gd name="T43" fmla="*/ 66 h 77"/>
                <a:gd name="T44" fmla="*/ 71 w 141"/>
                <a:gd name="T45" fmla="*/ 63 h 77"/>
                <a:gd name="T46" fmla="*/ 80 w 141"/>
                <a:gd name="T47" fmla="*/ 61 h 77"/>
                <a:gd name="T48" fmla="*/ 89 w 141"/>
                <a:gd name="T49" fmla="*/ 57 h 77"/>
                <a:gd name="T50" fmla="*/ 97 w 141"/>
                <a:gd name="T51" fmla="*/ 55 h 77"/>
                <a:gd name="T52" fmla="*/ 105 w 141"/>
                <a:gd name="T53" fmla="*/ 53 h 77"/>
                <a:gd name="T54" fmla="*/ 113 w 141"/>
                <a:gd name="T55" fmla="*/ 49 h 77"/>
                <a:gd name="T56" fmla="*/ 119 w 141"/>
                <a:gd name="T57" fmla="*/ 47 h 77"/>
                <a:gd name="T58" fmla="*/ 125 w 141"/>
                <a:gd name="T59" fmla="*/ 44 h 77"/>
                <a:gd name="T60" fmla="*/ 130 w 141"/>
                <a:gd name="T61" fmla="*/ 42 h 77"/>
                <a:gd name="T62" fmla="*/ 136 w 141"/>
                <a:gd name="T63" fmla="*/ 39 h 77"/>
                <a:gd name="T64" fmla="*/ 140 w 141"/>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1" h="77">
                  <a:moveTo>
                    <a:pt x="121" y="0"/>
                  </a:moveTo>
                  <a:lnTo>
                    <a:pt x="120" y="1"/>
                  </a:lnTo>
                  <a:lnTo>
                    <a:pt x="118" y="2"/>
                  </a:lnTo>
                  <a:lnTo>
                    <a:pt x="116" y="3"/>
                  </a:lnTo>
                  <a:lnTo>
                    <a:pt x="114" y="3"/>
                  </a:lnTo>
                  <a:lnTo>
                    <a:pt x="111" y="5"/>
                  </a:lnTo>
                  <a:lnTo>
                    <a:pt x="109" y="6"/>
                  </a:lnTo>
                  <a:lnTo>
                    <a:pt x="106" y="8"/>
                  </a:lnTo>
                  <a:lnTo>
                    <a:pt x="104" y="9"/>
                  </a:lnTo>
                  <a:lnTo>
                    <a:pt x="100" y="10"/>
                  </a:lnTo>
                  <a:lnTo>
                    <a:pt x="97" y="11"/>
                  </a:lnTo>
                  <a:lnTo>
                    <a:pt x="94" y="12"/>
                  </a:lnTo>
                  <a:lnTo>
                    <a:pt x="91" y="14"/>
                  </a:lnTo>
                  <a:lnTo>
                    <a:pt x="87" y="15"/>
                  </a:lnTo>
                  <a:lnTo>
                    <a:pt x="83" y="16"/>
                  </a:lnTo>
                  <a:lnTo>
                    <a:pt x="80" y="17"/>
                  </a:lnTo>
                  <a:lnTo>
                    <a:pt x="76" y="18"/>
                  </a:lnTo>
                  <a:lnTo>
                    <a:pt x="72" y="19"/>
                  </a:lnTo>
                  <a:lnTo>
                    <a:pt x="68" y="21"/>
                  </a:lnTo>
                  <a:lnTo>
                    <a:pt x="64" y="23"/>
                  </a:lnTo>
                  <a:lnTo>
                    <a:pt x="60" y="24"/>
                  </a:lnTo>
                  <a:lnTo>
                    <a:pt x="55" y="25"/>
                  </a:lnTo>
                  <a:lnTo>
                    <a:pt x="51" y="26"/>
                  </a:lnTo>
                  <a:lnTo>
                    <a:pt x="47" y="27"/>
                  </a:lnTo>
                  <a:lnTo>
                    <a:pt x="41" y="28"/>
                  </a:lnTo>
                  <a:lnTo>
                    <a:pt x="36" y="29"/>
                  </a:lnTo>
                  <a:lnTo>
                    <a:pt x="32" y="30"/>
                  </a:lnTo>
                  <a:lnTo>
                    <a:pt x="26" y="31"/>
                  </a:lnTo>
                  <a:lnTo>
                    <a:pt x="21" y="33"/>
                  </a:lnTo>
                  <a:lnTo>
                    <a:pt x="16" y="33"/>
                  </a:lnTo>
                  <a:lnTo>
                    <a:pt x="11" y="34"/>
                  </a:lnTo>
                  <a:lnTo>
                    <a:pt x="5" y="35"/>
                  </a:lnTo>
                  <a:lnTo>
                    <a:pt x="0" y="36"/>
                  </a:lnTo>
                  <a:lnTo>
                    <a:pt x="5" y="76"/>
                  </a:lnTo>
                  <a:lnTo>
                    <a:pt x="11" y="76"/>
                  </a:lnTo>
                  <a:lnTo>
                    <a:pt x="17" y="75"/>
                  </a:lnTo>
                  <a:lnTo>
                    <a:pt x="23" y="74"/>
                  </a:lnTo>
                  <a:lnTo>
                    <a:pt x="29" y="73"/>
                  </a:lnTo>
                  <a:lnTo>
                    <a:pt x="34" y="72"/>
                  </a:lnTo>
                  <a:lnTo>
                    <a:pt x="40" y="71"/>
                  </a:lnTo>
                  <a:lnTo>
                    <a:pt x="45" y="70"/>
                  </a:lnTo>
                  <a:lnTo>
                    <a:pt x="51" y="68"/>
                  </a:lnTo>
                  <a:lnTo>
                    <a:pt x="55" y="67"/>
                  </a:lnTo>
                  <a:lnTo>
                    <a:pt x="61" y="66"/>
                  </a:lnTo>
                  <a:lnTo>
                    <a:pt x="66" y="64"/>
                  </a:lnTo>
                  <a:lnTo>
                    <a:pt x="71" y="63"/>
                  </a:lnTo>
                  <a:lnTo>
                    <a:pt x="76" y="62"/>
                  </a:lnTo>
                  <a:lnTo>
                    <a:pt x="80" y="61"/>
                  </a:lnTo>
                  <a:lnTo>
                    <a:pt x="85" y="60"/>
                  </a:lnTo>
                  <a:lnTo>
                    <a:pt x="89" y="57"/>
                  </a:lnTo>
                  <a:lnTo>
                    <a:pt x="92" y="56"/>
                  </a:lnTo>
                  <a:lnTo>
                    <a:pt x="97" y="55"/>
                  </a:lnTo>
                  <a:lnTo>
                    <a:pt x="101" y="54"/>
                  </a:lnTo>
                  <a:lnTo>
                    <a:pt x="105" y="53"/>
                  </a:lnTo>
                  <a:lnTo>
                    <a:pt x="108" y="51"/>
                  </a:lnTo>
                  <a:lnTo>
                    <a:pt x="113" y="49"/>
                  </a:lnTo>
                  <a:lnTo>
                    <a:pt x="116" y="48"/>
                  </a:lnTo>
                  <a:lnTo>
                    <a:pt x="119" y="47"/>
                  </a:lnTo>
                  <a:lnTo>
                    <a:pt x="123" y="45"/>
                  </a:lnTo>
                  <a:lnTo>
                    <a:pt x="125" y="44"/>
                  </a:lnTo>
                  <a:lnTo>
                    <a:pt x="128" y="43"/>
                  </a:lnTo>
                  <a:lnTo>
                    <a:pt x="130" y="42"/>
                  </a:lnTo>
                  <a:lnTo>
                    <a:pt x="134" y="40"/>
                  </a:lnTo>
                  <a:lnTo>
                    <a:pt x="136" y="39"/>
                  </a:lnTo>
                  <a:lnTo>
                    <a:pt x="138" y="38"/>
                  </a:lnTo>
                  <a:lnTo>
                    <a:pt x="140" y="37"/>
                  </a:lnTo>
                  <a:lnTo>
                    <a:pt x="121" y="0"/>
                  </a:lnTo>
                </a:path>
              </a:pathLst>
            </a:custGeom>
            <a:solidFill>
              <a:srgbClr val="724C3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28" name="Freeform 330"/>
            <p:cNvSpPr>
              <a:spLocks/>
            </p:cNvSpPr>
            <p:nvPr/>
          </p:nvSpPr>
          <p:spPr bwMode="auto">
            <a:xfrm>
              <a:off x="4739" y="2761"/>
              <a:ext cx="32" cy="40"/>
            </a:xfrm>
            <a:custGeom>
              <a:avLst/>
              <a:gdLst>
                <a:gd name="T0" fmla="*/ 19 w 32"/>
                <a:gd name="T1" fmla="*/ 39 h 40"/>
                <a:gd name="T2" fmla="*/ 22 w 32"/>
                <a:gd name="T3" fmla="*/ 37 h 40"/>
                <a:gd name="T4" fmla="*/ 24 w 32"/>
                <a:gd name="T5" fmla="*/ 36 h 40"/>
                <a:gd name="T6" fmla="*/ 25 w 32"/>
                <a:gd name="T7" fmla="*/ 35 h 40"/>
                <a:gd name="T8" fmla="*/ 27 w 32"/>
                <a:gd name="T9" fmla="*/ 32 h 40"/>
                <a:gd name="T10" fmla="*/ 28 w 32"/>
                <a:gd name="T11" fmla="*/ 31 h 40"/>
                <a:gd name="T12" fmla="*/ 30 w 32"/>
                <a:gd name="T13" fmla="*/ 29 h 40"/>
                <a:gd name="T14" fmla="*/ 30 w 32"/>
                <a:gd name="T15" fmla="*/ 28 h 40"/>
                <a:gd name="T16" fmla="*/ 31 w 32"/>
                <a:gd name="T17" fmla="*/ 26 h 40"/>
                <a:gd name="T18" fmla="*/ 31 w 32"/>
                <a:gd name="T19" fmla="*/ 23 h 40"/>
                <a:gd name="T20" fmla="*/ 31 w 32"/>
                <a:gd name="T21" fmla="*/ 22 h 40"/>
                <a:gd name="T22" fmla="*/ 31 w 32"/>
                <a:gd name="T23" fmla="*/ 20 h 40"/>
                <a:gd name="T24" fmla="*/ 31 w 32"/>
                <a:gd name="T25" fmla="*/ 18 h 40"/>
                <a:gd name="T26" fmla="*/ 31 w 32"/>
                <a:gd name="T27" fmla="*/ 17 h 40"/>
                <a:gd name="T28" fmla="*/ 30 w 32"/>
                <a:gd name="T29" fmla="*/ 14 h 40"/>
                <a:gd name="T30" fmla="*/ 30 w 32"/>
                <a:gd name="T31" fmla="*/ 12 h 40"/>
                <a:gd name="T32" fmla="*/ 28 w 32"/>
                <a:gd name="T33" fmla="*/ 11 h 40"/>
                <a:gd name="T34" fmla="*/ 27 w 32"/>
                <a:gd name="T35" fmla="*/ 9 h 40"/>
                <a:gd name="T36" fmla="*/ 26 w 32"/>
                <a:gd name="T37" fmla="*/ 8 h 40"/>
                <a:gd name="T38" fmla="*/ 25 w 32"/>
                <a:gd name="T39" fmla="*/ 7 h 40"/>
                <a:gd name="T40" fmla="*/ 24 w 32"/>
                <a:gd name="T41" fmla="*/ 4 h 40"/>
                <a:gd name="T42" fmla="*/ 23 w 32"/>
                <a:gd name="T43" fmla="*/ 3 h 40"/>
                <a:gd name="T44" fmla="*/ 21 w 32"/>
                <a:gd name="T45" fmla="*/ 2 h 40"/>
                <a:gd name="T46" fmla="*/ 19 w 32"/>
                <a:gd name="T47" fmla="*/ 1 h 40"/>
                <a:gd name="T48" fmla="*/ 17 w 32"/>
                <a:gd name="T49" fmla="*/ 1 h 40"/>
                <a:gd name="T50" fmla="*/ 16 w 32"/>
                <a:gd name="T51" fmla="*/ 0 h 40"/>
                <a:gd name="T52" fmla="*/ 14 w 32"/>
                <a:gd name="T53" fmla="*/ 0 h 40"/>
                <a:gd name="T54" fmla="*/ 12 w 32"/>
                <a:gd name="T55" fmla="*/ 0 h 40"/>
                <a:gd name="T56" fmla="*/ 9 w 32"/>
                <a:gd name="T57" fmla="*/ 0 h 40"/>
                <a:gd name="T58" fmla="*/ 7 w 32"/>
                <a:gd name="T59" fmla="*/ 0 h 40"/>
                <a:gd name="T60" fmla="*/ 5 w 32"/>
                <a:gd name="T61" fmla="*/ 0 h 40"/>
                <a:gd name="T62" fmla="*/ 3 w 32"/>
                <a:gd name="T63" fmla="*/ 1 h 40"/>
                <a:gd name="T64" fmla="*/ 0 w 32"/>
                <a:gd name="T65" fmla="*/ 2 h 40"/>
                <a:gd name="T66" fmla="*/ 19 w 32"/>
                <a:gd name="T67"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40">
                  <a:moveTo>
                    <a:pt x="19" y="39"/>
                  </a:moveTo>
                  <a:lnTo>
                    <a:pt x="22" y="37"/>
                  </a:lnTo>
                  <a:lnTo>
                    <a:pt x="24" y="36"/>
                  </a:lnTo>
                  <a:lnTo>
                    <a:pt x="25" y="35"/>
                  </a:lnTo>
                  <a:lnTo>
                    <a:pt x="27" y="32"/>
                  </a:lnTo>
                  <a:lnTo>
                    <a:pt x="28" y="31"/>
                  </a:lnTo>
                  <a:lnTo>
                    <a:pt x="30" y="29"/>
                  </a:lnTo>
                  <a:lnTo>
                    <a:pt x="30" y="28"/>
                  </a:lnTo>
                  <a:lnTo>
                    <a:pt x="31" y="26"/>
                  </a:lnTo>
                  <a:lnTo>
                    <a:pt x="31" y="23"/>
                  </a:lnTo>
                  <a:lnTo>
                    <a:pt x="31" y="22"/>
                  </a:lnTo>
                  <a:lnTo>
                    <a:pt x="31" y="20"/>
                  </a:lnTo>
                  <a:lnTo>
                    <a:pt x="31" y="18"/>
                  </a:lnTo>
                  <a:lnTo>
                    <a:pt x="31" y="17"/>
                  </a:lnTo>
                  <a:lnTo>
                    <a:pt x="30" y="14"/>
                  </a:lnTo>
                  <a:lnTo>
                    <a:pt x="30" y="12"/>
                  </a:lnTo>
                  <a:lnTo>
                    <a:pt x="28" y="11"/>
                  </a:lnTo>
                  <a:lnTo>
                    <a:pt x="27" y="9"/>
                  </a:lnTo>
                  <a:lnTo>
                    <a:pt x="26" y="8"/>
                  </a:lnTo>
                  <a:lnTo>
                    <a:pt x="25" y="7"/>
                  </a:lnTo>
                  <a:lnTo>
                    <a:pt x="24" y="4"/>
                  </a:lnTo>
                  <a:lnTo>
                    <a:pt x="23" y="3"/>
                  </a:lnTo>
                  <a:lnTo>
                    <a:pt x="21" y="2"/>
                  </a:lnTo>
                  <a:lnTo>
                    <a:pt x="19" y="1"/>
                  </a:lnTo>
                  <a:lnTo>
                    <a:pt x="17" y="1"/>
                  </a:lnTo>
                  <a:lnTo>
                    <a:pt x="16" y="0"/>
                  </a:lnTo>
                  <a:lnTo>
                    <a:pt x="14" y="0"/>
                  </a:lnTo>
                  <a:lnTo>
                    <a:pt x="12" y="0"/>
                  </a:lnTo>
                  <a:lnTo>
                    <a:pt x="9" y="0"/>
                  </a:lnTo>
                  <a:lnTo>
                    <a:pt x="7" y="0"/>
                  </a:lnTo>
                  <a:lnTo>
                    <a:pt x="5" y="0"/>
                  </a:lnTo>
                  <a:lnTo>
                    <a:pt x="3" y="1"/>
                  </a:lnTo>
                  <a:lnTo>
                    <a:pt x="0" y="2"/>
                  </a:lnTo>
                  <a:lnTo>
                    <a:pt x="19" y="39"/>
                  </a:lnTo>
                </a:path>
              </a:pathLst>
            </a:custGeom>
            <a:solidFill>
              <a:srgbClr val="724C3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29" name="Freeform 331"/>
            <p:cNvSpPr>
              <a:spLocks/>
            </p:cNvSpPr>
            <p:nvPr/>
          </p:nvSpPr>
          <p:spPr bwMode="auto">
            <a:xfrm>
              <a:off x="4609" y="2799"/>
              <a:ext cx="22" cy="37"/>
            </a:xfrm>
            <a:custGeom>
              <a:avLst/>
              <a:gdLst>
                <a:gd name="T0" fmla="*/ 15 w 22"/>
                <a:gd name="T1" fmla="*/ 0 h 37"/>
                <a:gd name="T2" fmla="*/ 13 w 22"/>
                <a:gd name="T3" fmla="*/ 1 h 37"/>
                <a:gd name="T4" fmla="*/ 12 w 22"/>
                <a:gd name="T5" fmla="*/ 1 h 37"/>
                <a:gd name="T6" fmla="*/ 10 w 22"/>
                <a:gd name="T7" fmla="*/ 2 h 37"/>
                <a:gd name="T8" fmla="*/ 7 w 22"/>
                <a:gd name="T9" fmla="*/ 3 h 37"/>
                <a:gd name="T10" fmla="*/ 6 w 22"/>
                <a:gd name="T11" fmla="*/ 3 h 37"/>
                <a:gd name="T12" fmla="*/ 5 w 22"/>
                <a:gd name="T13" fmla="*/ 6 h 37"/>
                <a:gd name="T14" fmla="*/ 4 w 22"/>
                <a:gd name="T15" fmla="*/ 7 h 37"/>
                <a:gd name="T16" fmla="*/ 3 w 22"/>
                <a:gd name="T17" fmla="*/ 8 h 37"/>
                <a:gd name="T18" fmla="*/ 2 w 22"/>
                <a:gd name="T19" fmla="*/ 9 h 37"/>
                <a:gd name="T20" fmla="*/ 2 w 22"/>
                <a:gd name="T21" fmla="*/ 11 h 37"/>
                <a:gd name="T22" fmla="*/ 1 w 22"/>
                <a:gd name="T23" fmla="*/ 12 h 37"/>
                <a:gd name="T24" fmla="*/ 1 w 22"/>
                <a:gd name="T25" fmla="*/ 13 h 37"/>
                <a:gd name="T26" fmla="*/ 0 w 22"/>
                <a:gd name="T27" fmla="*/ 16 h 37"/>
                <a:gd name="T28" fmla="*/ 0 w 22"/>
                <a:gd name="T29" fmla="*/ 17 h 37"/>
                <a:gd name="T30" fmla="*/ 0 w 22"/>
                <a:gd name="T31" fmla="*/ 19 h 37"/>
                <a:gd name="T32" fmla="*/ 1 w 22"/>
                <a:gd name="T33" fmla="*/ 20 h 37"/>
                <a:gd name="T34" fmla="*/ 1 w 22"/>
                <a:gd name="T35" fmla="*/ 22 h 37"/>
                <a:gd name="T36" fmla="*/ 1 w 22"/>
                <a:gd name="T37" fmla="*/ 24 h 37"/>
                <a:gd name="T38" fmla="*/ 2 w 22"/>
                <a:gd name="T39" fmla="*/ 26 h 37"/>
                <a:gd name="T40" fmla="*/ 2 w 22"/>
                <a:gd name="T41" fmla="*/ 27 h 37"/>
                <a:gd name="T42" fmla="*/ 3 w 22"/>
                <a:gd name="T43" fmla="*/ 29 h 37"/>
                <a:gd name="T44" fmla="*/ 4 w 22"/>
                <a:gd name="T45" fmla="*/ 30 h 37"/>
                <a:gd name="T46" fmla="*/ 5 w 22"/>
                <a:gd name="T47" fmla="*/ 31 h 37"/>
                <a:gd name="T48" fmla="*/ 6 w 22"/>
                <a:gd name="T49" fmla="*/ 32 h 37"/>
                <a:gd name="T50" fmla="*/ 7 w 22"/>
                <a:gd name="T51" fmla="*/ 34 h 37"/>
                <a:gd name="T52" fmla="*/ 10 w 22"/>
                <a:gd name="T53" fmla="*/ 35 h 37"/>
                <a:gd name="T54" fmla="*/ 11 w 22"/>
                <a:gd name="T55" fmla="*/ 35 h 37"/>
                <a:gd name="T56" fmla="*/ 13 w 22"/>
                <a:gd name="T57" fmla="*/ 36 h 37"/>
                <a:gd name="T58" fmla="*/ 14 w 22"/>
                <a:gd name="T59" fmla="*/ 36 h 37"/>
                <a:gd name="T60" fmla="*/ 16 w 22"/>
                <a:gd name="T61" fmla="*/ 36 h 37"/>
                <a:gd name="T62" fmla="*/ 19 w 22"/>
                <a:gd name="T63" fmla="*/ 36 h 37"/>
                <a:gd name="T64" fmla="*/ 21 w 22"/>
                <a:gd name="T65" fmla="*/ 36 h 37"/>
                <a:gd name="T66" fmla="*/ 15 w 22"/>
                <a:gd name="T6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 h="37">
                  <a:moveTo>
                    <a:pt x="15" y="0"/>
                  </a:moveTo>
                  <a:lnTo>
                    <a:pt x="13" y="1"/>
                  </a:lnTo>
                  <a:lnTo>
                    <a:pt x="12" y="1"/>
                  </a:lnTo>
                  <a:lnTo>
                    <a:pt x="10" y="2"/>
                  </a:lnTo>
                  <a:lnTo>
                    <a:pt x="7" y="3"/>
                  </a:lnTo>
                  <a:lnTo>
                    <a:pt x="6" y="3"/>
                  </a:lnTo>
                  <a:lnTo>
                    <a:pt x="5" y="6"/>
                  </a:lnTo>
                  <a:lnTo>
                    <a:pt x="4" y="7"/>
                  </a:lnTo>
                  <a:lnTo>
                    <a:pt x="3" y="8"/>
                  </a:lnTo>
                  <a:lnTo>
                    <a:pt x="2" y="9"/>
                  </a:lnTo>
                  <a:lnTo>
                    <a:pt x="2" y="11"/>
                  </a:lnTo>
                  <a:lnTo>
                    <a:pt x="1" y="12"/>
                  </a:lnTo>
                  <a:lnTo>
                    <a:pt x="1" y="13"/>
                  </a:lnTo>
                  <a:lnTo>
                    <a:pt x="0" y="16"/>
                  </a:lnTo>
                  <a:lnTo>
                    <a:pt x="0" y="17"/>
                  </a:lnTo>
                  <a:lnTo>
                    <a:pt x="0" y="19"/>
                  </a:lnTo>
                  <a:lnTo>
                    <a:pt x="1" y="20"/>
                  </a:lnTo>
                  <a:lnTo>
                    <a:pt x="1" y="22"/>
                  </a:lnTo>
                  <a:lnTo>
                    <a:pt x="1" y="24"/>
                  </a:lnTo>
                  <a:lnTo>
                    <a:pt x="2" y="26"/>
                  </a:lnTo>
                  <a:lnTo>
                    <a:pt x="2" y="27"/>
                  </a:lnTo>
                  <a:lnTo>
                    <a:pt x="3" y="29"/>
                  </a:lnTo>
                  <a:lnTo>
                    <a:pt x="4" y="30"/>
                  </a:lnTo>
                  <a:lnTo>
                    <a:pt x="5" y="31"/>
                  </a:lnTo>
                  <a:lnTo>
                    <a:pt x="6" y="32"/>
                  </a:lnTo>
                  <a:lnTo>
                    <a:pt x="7" y="34"/>
                  </a:lnTo>
                  <a:lnTo>
                    <a:pt x="10" y="35"/>
                  </a:lnTo>
                  <a:lnTo>
                    <a:pt x="11" y="35"/>
                  </a:lnTo>
                  <a:lnTo>
                    <a:pt x="13" y="36"/>
                  </a:lnTo>
                  <a:lnTo>
                    <a:pt x="14" y="36"/>
                  </a:lnTo>
                  <a:lnTo>
                    <a:pt x="16" y="36"/>
                  </a:lnTo>
                  <a:lnTo>
                    <a:pt x="19" y="36"/>
                  </a:lnTo>
                  <a:lnTo>
                    <a:pt x="21" y="36"/>
                  </a:lnTo>
                  <a:lnTo>
                    <a:pt x="15" y="0"/>
                  </a:lnTo>
                </a:path>
              </a:pathLst>
            </a:custGeom>
            <a:solidFill>
              <a:srgbClr val="7F594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30" name="Freeform 332"/>
            <p:cNvSpPr>
              <a:spLocks/>
            </p:cNvSpPr>
            <p:nvPr/>
          </p:nvSpPr>
          <p:spPr bwMode="auto">
            <a:xfrm>
              <a:off x="4624" y="2766"/>
              <a:ext cx="130" cy="70"/>
            </a:xfrm>
            <a:custGeom>
              <a:avLst/>
              <a:gdLst>
                <a:gd name="T0" fmla="*/ 110 w 130"/>
                <a:gd name="T1" fmla="*/ 2 h 70"/>
                <a:gd name="T2" fmla="*/ 107 w 130"/>
                <a:gd name="T3" fmla="*/ 4 h 70"/>
                <a:gd name="T4" fmla="*/ 102 w 130"/>
                <a:gd name="T5" fmla="*/ 5 h 70"/>
                <a:gd name="T6" fmla="*/ 98 w 130"/>
                <a:gd name="T7" fmla="*/ 7 h 70"/>
                <a:gd name="T8" fmla="*/ 92 w 130"/>
                <a:gd name="T9" fmla="*/ 9 h 70"/>
                <a:gd name="T10" fmla="*/ 86 w 130"/>
                <a:gd name="T11" fmla="*/ 12 h 70"/>
                <a:gd name="T12" fmla="*/ 80 w 130"/>
                <a:gd name="T13" fmla="*/ 14 h 70"/>
                <a:gd name="T14" fmla="*/ 73 w 130"/>
                <a:gd name="T15" fmla="*/ 16 h 70"/>
                <a:gd name="T16" fmla="*/ 66 w 130"/>
                <a:gd name="T17" fmla="*/ 18 h 70"/>
                <a:gd name="T18" fmla="*/ 58 w 130"/>
                <a:gd name="T19" fmla="*/ 21 h 70"/>
                <a:gd name="T20" fmla="*/ 51 w 130"/>
                <a:gd name="T21" fmla="*/ 23 h 70"/>
                <a:gd name="T22" fmla="*/ 43 w 130"/>
                <a:gd name="T23" fmla="*/ 25 h 70"/>
                <a:gd name="T24" fmla="*/ 34 w 130"/>
                <a:gd name="T25" fmla="*/ 27 h 70"/>
                <a:gd name="T26" fmla="*/ 25 w 130"/>
                <a:gd name="T27" fmla="*/ 28 h 70"/>
                <a:gd name="T28" fmla="*/ 15 w 130"/>
                <a:gd name="T29" fmla="*/ 31 h 70"/>
                <a:gd name="T30" fmla="*/ 6 w 130"/>
                <a:gd name="T31" fmla="*/ 32 h 70"/>
                <a:gd name="T32" fmla="*/ 6 w 130"/>
                <a:gd name="T33" fmla="*/ 69 h 70"/>
                <a:gd name="T34" fmla="*/ 16 w 130"/>
                <a:gd name="T35" fmla="*/ 68 h 70"/>
                <a:gd name="T36" fmla="*/ 27 w 130"/>
                <a:gd name="T37" fmla="*/ 65 h 70"/>
                <a:gd name="T38" fmla="*/ 37 w 130"/>
                <a:gd name="T39" fmla="*/ 63 h 70"/>
                <a:gd name="T40" fmla="*/ 46 w 130"/>
                <a:gd name="T41" fmla="*/ 61 h 70"/>
                <a:gd name="T42" fmla="*/ 55 w 130"/>
                <a:gd name="T43" fmla="*/ 59 h 70"/>
                <a:gd name="T44" fmla="*/ 64 w 130"/>
                <a:gd name="T45" fmla="*/ 57 h 70"/>
                <a:gd name="T46" fmla="*/ 73 w 130"/>
                <a:gd name="T47" fmla="*/ 54 h 70"/>
                <a:gd name="T48" fmla="*/ 81 w 130"/>
                <a:gd name="T49" fmla="*/ 52 h 70"/>
                <a:gd name="T50" fmla="*/ 88 w 130"/>
                <a:gd name="T51" fmla="*/ 50 h 70"/>
                <a:gd name="T52" fmla="*/ 95 w 130"/>
                <a:gd name="T53" fmla="*/ 48 h 70"/>
                <a:gd name="T54" fmla="*/ 102 w 130"/>
                <a:gd name="T55" fmla="*/ 44 h 70"/>
                <a:gd name="T56" fmla="*/ 108 w 130"/>
                <a:gd name="T57" fmla="*/ 42 h 70"/>
                <a:gd name="T58" fmla="*/ 113 w 130"/>
                <a:gd name="T59" fmla="*/ 40 h 70"/>
                <a:gd name="T60" fmla="*/ 119 w 130"/>
                <a:gd name="T61" fmla="*/ 37 h 70"/>
                <a:gd name="T62" fmla="*/ 124 w 130"/>
                <a:gd name="T63" fmla="*/ 35 h 70"/>
                <a:gd name="T64" fmla="*/ 129 w 130"/>
                <a:gd name="T65" fmla="*/ 3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 h="70">
                  <a:moveTo>
                    <a:pt x="112" y="0"/>
                  </a:moveTo>
                  <a:lnTo>
                    <a:pt x="110" y="2"/>
                  </a:lnTo>
                  <a:lnTo>
                    <a:pt x="109" y="3"/>
                  </a:lnTo>
                  <a:lnTo>
                    <a:pt x="107" y="4"/>
                  </a:lnTo>
                  <a:lnTo>
                    <a:pt x="104" y="5"/>
                  </a:lnTo>
                  <a:lnTo>
                    <a:pt x="102" y="5"/>
                  </a:lnTo>
                  <a:lnTo>
                    <a:pt x="100" y="6"/>
                  </a:lnTo>
                  <a:lnTo>
                    <a:pt x="98" y="7"/>
                  </a:lnTo>
                  <a:lnTo>
                    <a:pt x="94" y="8"/>
                  </a:lnTo>
                  <a:lnTo>
                    <a:pt x="92" y="9"/>
                  </a:lnTo>
                  <a:lnTo>
                    <a:pt x="89" y="11"/>
                  </a:lnTo>
                  <a:lnTo>
                    <a:pt x="86" y="12"/>
                  </a:lnTo>
                  <a:lnTo>
                    <a:pt x="83" y="13"/>
                  </a:lnTo>
                  <a:lnTo>
                    <a:pt x="80" y="14"/>
                  </a:lnTo>
                  <a:lnTo>
                    <a:pt x="76" y="15"/>
                  </a:lnTo>
                  <a:lnTo>
                    <a:pt x="73" y="16"/>
                  </a:lnTo>
                  <a:lnTo>
                    <a:pt x="70" y="17"/>
                  </a:lnTo>
                  <a:lnTo>
                    <a:pt x="66" y="18"/>
                  </a:lnTo>
                  <a:lnTo>
                    <a:pt x="63" y="20"/>
                  </a:lnTo>
                  <a:lnTo>
                    <a:pt x="58" y="21"/>
                  </a:lnTo>
                  <a:lnTo>
                    <a:pt x="55" y="22"/>
                  </a:lnTo>
                  <a:lnTo>
                    <a:pt x="51" y="23"/>
                  </a:lnTo>
                  <a:lnTo>
                    <a:pt x="46" y="24"/>
                  </a:lnTo>
                  <a:lnTo>
                    <a:pt x="43" y="25"/>
                  </a:lnTo>
                  <a:lnTo>
                    <a:pt x="38" y="26"/>
                  </a:lnTo>
                  <a:lnTo>
                    <a:pt x="34" y="27"/>
                  </a:lnTo>
                  <a:lnTo>
                    <a:pt x="29" y="28"/>
                  </a:lnTo>
                  <a:lnTo>
                    <a:pt x="25" y="28"/>
                  </a:lnTo>
                  <a:lnTo>
                    <a:pt x="20" y="30"/>
                  </a:lnTo>
                  <a:lnTo>
                    <a:pt x="15" y="31"/>
                  </a:lnTo>
                  <a:lnTo>
                    <a:pt x="10" y="32"/>
                  </a:lnTo>
                  <a:lnTo>
                    <a:pt x="6" y="32"/>
                  </a:lnTo>
                  <a:lnTo>
                    <a:pt x="0" y="33"/>
                  </a:lnTo>
                  <a:lnTo>
                    <a:pt x="6" y="69"/>
                  </a:lnTo>
                  <a:lnTo>
                    <a:pt x="11" y="68"/>
                  </a:lnTo>
                  <a:lnTo>
                    <a:pt x="16" y="68"/>
                  </a:lnTo>
                  <a:lnTo>
                    <a:pt x="22" y="67"/>
                  </a:lnTo>
                  <a:lnTo>
                    <a:pt x="27" y="65"/>
                  </a:lnTo>
                  <a:lnTo>
                    <a:pt x="32" y="64"/>
                  </a:lnTo>
                  <a:lnTo>
                    <a:pt x="37" y="63"/>
                  </a:lnTo>
                  <a:lnTo>
                    <a:pt x="42" y="62"/>
                  </a:lnTo>
                  <a:lnTo>
                    <a:pt x="46" y="61"/>
                  </a:lnTo>
                  <a:lnTo>
                    <a:pt x="51" y="60"/>
                  </a:lnTo>
                  <a:lnTo>
                    <a:pt x="55" y="59"/>
                  </a:lnTo>
                  <a:lnTo>
                    <a:pt x="60" y="58"/>
                  </a:lnTo>
                  <a:lnTo>
                    <a:pt x="64" y="57"/>
                  </a:lnTo>
                  <a:lnTo>
                    <a:pt x="68" y="55"/>
                  </a:lnTo>
                  <a:lnTo>
                    <a:pt x="73" y="54"/>
                  </a:lnTo>
                  <a:lnTo>
                    <a:pt x="76" y="53"/>
                  </a:lnTo>
                  <a:lnTo>
                    <a:pt x="81" y="52"/>
                  </a:lnTo>
                  <a:lnTo>
                    <a:pt x="84" y="51"/>
                  </a:lnTo>
                  <a:lnTo>
                    <a:pt x="88" y="50"/>
                  </a:lnTo>
                  <a:lnTo>
                    <a:pt x="92" y="49"/>
                  </a:lnTo>
                  <a:lnTo>
                    <a:pt x="95" y="48"/>
                  </a:lnTo>
                  <a:lnTo>
                    <a:pt x="99" y="46"/>
                  </a:lnTo>
                  <a:lnTo>
                    <a:pt x="102" y="44"/>
                  </a:lnTo>
                  <a:lnTo>
                    <a:pt x="105" y="43"/>
                  </a:lnTo>
                  <a:lnTo>
                    <a:pt x="108" y="42"/>
                  </a:lnTo>
                  <a:lnTo>
                    <a:pt x="111" y="41"/>
                  </a:lnTo>
                  <a:lnTo>
                    <a:pt x="113" y="40"/>
                  </a:lnTo>
                  <a:lnTo>
                    <a:pt x="117" y="39"/>
                  </a:lnTo>
                  <a:lnTo>
                    <a:pt x="119" y="37"/>
                  </a:lnTo>
                  <a:lnTo>
                    <a:pt x="121" y="36"/>
                  </a:lnTo>
                  <a:lnTo>
                    <a:pt x="124" y="35"/>
                  </a:lnTo>
                  <a:lnTo>
                    <a:pt x="127" y="34"/>
                  </a:lnTo>
                  <a:lnTo>
                    <a:pt x="129" y="33"/>
                  </a:lnTo>
                  <a:lnTo>
                    <a:pt x="112" y="0"/>
                  </a:lnTo>
                </a:path>
              </a:pathLst>
            </a:custGeom>
            <a:solidFill>
              <a:srgbClr val="7F594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31" name="Freeform 333"/>
            <p:cNvSpPr>
              <a:spLocks/>
            </p:cNvSpPr>
            <p:nvPr/>
          </p:nvSpPr>
          <p:spPr bwMode="auto">
            <a:xfrm>
              <a:off x="4736" y="2764"/>
              <a:ext cx="27" cy="36"/>
            </a:xfrm>
            <a:custGeom>
              <a:avLst/>
              <a:gdLst>
                <a:gd name="T0" fmla="*/ 17 w 27"/>
                <a:gd name="T1" fmla="*/ 35 h 36"/>
                <a:gd name="T2" fmla="*/ 18 w 27"/>
                <a:gd name="T3" fmla="*/ 34 h 36"/>
                <a:gd name="T4" fmla="*/ 20 w 27"/>
                <a:gd name="T5" fmla="*/ 33 h 36"/>
                <a:gd name="T6" fmla="*/ 21 w 27"/>
                <a:gd name="T7" fmla="*/ 32 h 36"/>
                <a:gd name="T8" fmla="*/ 22 w 27"/>
                <a:gd name="T9" fmla="*/ 29 h 36"/>
                <a:gd name="T10" fmla="*/ 24 w 27"/>
                <a:gd name="T11" fmla="*/ 28 h 36"/>
                <a:gd name="T12" fmla="*/ 25 w 27"/>
                <a:gd name="T13" fmla="*/ 27 h 36"/>
                <a:gd name="T14" fmla="*/ 26 w 27"/>
                <a:gd name="T15" fmla="*/ 25 h 36"/>
                <a:gd name="T16" fmla="*/ 26 w 27"/>
                <a:gd name="T17" fmla="*/ 24 h 36"/>
                <a:gd name="T18" fmla="*/ 26 w 27"/>
                <a:gd name="T19" fmla="*/ 22 h 36"/>
                <a:gd name="T20" fmla="*/ 26 w 27"/>
                <a:gd name="T21" fmla="*/ 20 h 36"/>
                <a:gd name="T22" fmla="*/ 26 w 27"/>
                <a:gd name="T23" fmla="*/ 18 h 36"/>
                <a:gd name="T24" fmla="*/ 26 w 27"/>
                <a:gd name="T25" fmla="*/ 17 h 36"/>
                <a:gd name="T26" fmla="*/ 26 w 27"/>
                <a:gd name="T27" fmla="*/ 15 h 36"/>
                <a:gd name="T28" fmla="*/ 26 w 27"/>
                <a:gd name="T29" fmla="*/ 14 h 36"/>
                <a:gd name="T30" fmla="*/ 25 w 27"/>
                <a:gd name="T31" fmla="*/ 11 h 36"/>
                <a:gd name="T32" fmla="*/ 25 w 27"/>
                <a:gd name="T33" fmla="*/ 10 h 36"/>
                <a:gd name="T34" fmla="*/ 24 w 27"/>
                <a:gd name="T35" fmla="*/ 9 h 36"/>
                <a:gd name="T36" fmla="*/ 22 w 27"/>
                <a:gd name="T37" fmla="*/ 8 h 36"/>
                <a:gd name="T38" fmla="*/ 21 w 27"/>
                <a:gd name="T39" fmla="*/ 6 h 36"/>
                <a:gd name="T40" fmla="*/ 20 w 27"/>
                <a:gd name="T41" fmla="*/ 5 h 36"/>
                <a:gd name="T42" fmla="*/ 19 w 27"/>
                <a:gd name="T43" fmla="*/ 4 h 36"/>
                <a:gd name="T44" fmla="*/ 17 w 27"/>
                <a:gd name="T45" fmla="*/ 2 h 36"/>
                <a:gd name="T46" fmla="*/ 16 w 27"/>
                <a:gd name="T47" fmla="*/ 2 h 36"/>
                <a:gd name="T48" fmla="*/ 15 w 27"/>
                <a:gd name="T49" fmla="*/ 1 h 36"/>
                <a:gd name="T50" fmla="*/ 12 w 27"/>
                <a:gd name="T51" fmla="*/ 1 h 36"/>
                <a:gd name="T52" fmla="*/ 11 w 27"/>
                <a:gd name="T53" fmla="*/ 0 h 36"/>
                <a:gd name="T54" fmla="*/ 9 w 27"/>
                <a:gd name="T55" fmla="*/ 0 h 36"/>
                <a:gd name="T56" fmla="*/ 8 w 27"/>
                <a:gd name="T57" fmla="*/ 0 h 36"/>
                <a:gd name="T58" fmla="*/ 6 w 27"/>
                <a:gd name="T59" fmla="*/ 0 h 36"/>
                <a:gd name="T60" fmla="*/ 3 w 27"/>
                <a:gd name="T61" fmla="*/ 1 h 36"/>
                <a:gd name="T62" fmla="*/ 1 w 27"/>
                <a:gd name="T63" fmla="*/ 1 h 36"/>
                <a:gd name="T64" fmla="*/ 0 w 27"/>
                <a:gd name="T65" fmla="*/ 2 h 36"/>
                <a:gd name="T66" fmla="*/ 17 w 27"/>
                <a:gd name="T67"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36">
                  <a:moveTo>
                    <a:pt x="17" y="35"/>
                  </a:moveTo>
                  <a:lnTo>
                    <a:pt x="18" y="34"/>
                  </a:lnTo>
                  <a:lnTo>
                    <a:pt x="20" y="33"/>
                  </a:lnTo>
                  <a:lnTo>
                    <a:pt x="21" y="32"/>
                  </a:lnTo>
                  <a:lnTo>
                    <a:pt x="22" y="29"/>
                  </a:lnTo>
                  <a:lnTo>
                    <a:pt x="24" y="28"/>
                  </a:lnTo>
                  <a:lnTo>
                    <a:pt x="25" y="27"/>
                  </a:lnTo>
                  <a:lnTo>
                    <a:pt x="26" y="25"/>
                  </a:lnTo>
                  <a:lnTo>
                    <a:pt x="26" y="24"/>
                  </a:lnTo>
                  <a:lnTo>
                    <a:pt x="26" y="22"/>
                  </a:lnTo>
                  <a:lnTo>
                    <a:pt x="26" y="20"/>
                  </a:lnTo>
                  <a:lnTo>
                    <a:pt x="26" y="18"/>
                  </a:lnTo>
                  <a:lnTo>
                    <a:pt x="26" y="17"/>
                  </a:lnTo>
                  <a:lnTo>
                    <a:pt x="26" y="15"/>
                  </a:lnTo>
                  <a:lnTo>
                    <a:pt x="26" y="14"/>
                  </a:lnTo>
                  <a:lnTo>
                    <a:pt x="25" y="11"/>
                  </a:lnTo>
                  <a:lnTo>
                    <a:pt x="25" y="10"/>
                  </a:lnTo>
                  <a:lnTo>
                    <a:pt x="24" y="9"/>
                  </a:lnTo>
                  <a:lnTo>
                    <a:pt x="22" y="8"/>
                  </a:lnTo>
                  <a:lnTo>
                    <a:pt x="21" y="6"/>
                  </a:lnTo>
                  <a:lnTo>
                    <a:pt x="20" y="5"/>
                  </a:lnTo>
                  <a:lnTo>
                    <a:pt x="19" y="4"/>
                  </a:lnTo>
                  <a:lnTo>
                    <a:pt x="17" y="2"/>
                  </a:lnTo>
                  <a:lnTo>
                    <a:pt x="16" y="2"/>
                  </a:lnTo>
                  <a:lnTo>
                    <a:pt x="15" y="1"/>
                  </a:lnTo>
                  <a:lnTo>
                    <a:pt x="12" y="1"/>
                  </a:lnTo>
                  <a:lnTo>
                    <a:pt x="11" y="0"/>
                  </a:lnTo>
                  <a:lnTo>
                    <a:pt x="9" y="0"/>
                  </a:lnTo>
                  <a:lnTo>
                    <a:pt x="8" y="0"/>
                  </a:lnTo>
                  <a:lnTo>
                    <a:pt x="6" y="0"/>
                  </a:lnTo>
                  <a:lnTo>
                    <a:pt x="3" y="1"/>
                  </a:lnTo>
                  <a:lnTo>
                    <a:pt x="1" y="1"/>
                  </a:lnTo>
                  <a:lnTo>
                    <a:pt x="0" y="2"/>
                  </a:lnTo>
                  <a:lnTo>
                    <a:pt x="17" y="35"/>
                  </a:lnTo>
                </a:path>
              </a:pathLst>
            </a:custGeom>
            <a:solidFill>
              <a:srgbClr val="7F594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32" name="Freeform 334"/>
            <p:cNvSpPr>
              <a:spLocks/>
            </p:cNvSpPr>
            <p:nvPr/>
          </p:nvSpPr>
          <p:spPr bwMode="auto">
            <a:xfrm>
              <a:off x="4619" y="2799"/>
              <a:ext cx="19" cy="32"/>
            </a:xfrm>
            <a:custGeom>
              <a:avLst/>
              <a:gdLst>
                <a:gd name="T0" fmla="*/ 13 w 19"/>
                <a:gd name="T1" fmla="*/ 0 h 32"/>
                <a:gd name="T2" fmla="*/ 11 w 19"/>
                <a:gd name="T3" fmla="*/ 1 h 32"/>
                <a:gd name="T4" fmla="*/ 9 w 19"/>
                <a:gd name="T5" fmla="*/ 1 h 32"/>
                <a:gd name="T6" fmla="*/ 8 w 19"/>
                <a:gd name="T7" fmla="*/ 2 h 32"/>
                <a:gd name="T8" fmla="*/ 6 w 19"/>
                <a:gd name="T9" fmla="*/ 3 h 32"/>
                <a:gd name="T10" fmla="*/ 5 w 19"/>
                <a:gd name="T11" fmla="*/ 3 h 32"/>
                <a:gd name="T12" fmla="*/ 4 w 19"/>
                <a:gd name="T13" fmla="*/ 4 h 32"/>
                <a:gd name="T14" fmla="*/ 3 w 19"/>
                <a:gd name="T15" fmla="*/ 6 h 32"/>
                <a:gd name="T16" fmla="*/ 2 w 19"/>
                <a:gd name="T17" fmla="*/ 7 h 32"/>
                <a:gd name="T18" fmla="*/ 1 w 19"/>
                <a:gd name="T19" fmla="*/ 8 h 32"/>
                <a:gd name="T20" fmla="*/ 1 w 19"/>
                <a:gd name="T21" fmla="*/ 10 h 32"/>
                <a:gd name="T22" fmla="*/ 0 w 19"/>
                <a:gd name="T23" fmla="*/ 11 h 32"/>
                <a:gd name="T24" fmla="*/ 0 w 19"/>
                <a:gd name="T25" fmla="*/ 12 h 32"/>
                <a:gd name="T26" fmla="*/ 0 w 19"/>
                <a:gd name="T27" fmla="*/ 13 h 32"/>
                <a:gd name="T28" fmla="*/ 0 w 19"/>
                <a:gd name="T29" fmla="*/ 16 h 32"/>
                <a:gd name="T30" fmla="*/ 0 w 19"/>
                <a:gd name="T31" fmla="*/ 17 h 32"/>
                <a:gd name="T32" fmla="*/ 0 w 19"/>
                <a:gd name="T33" fmla="*/ 18 h 32"/>
                <a:gd name="T34" fmla="*/ 0 w 19"/>
                <a:gd name="T35" fmla="*/ 20 h 32"/>
                <a:gd name="T36" fmla="*/ 1 w 19"/>
                <a:gd name="T37" fmla="*/ 21 h 32"/>
                <a:gd name="T38" fmla="*/ 1 w 19"/>
                <a:gd name="T39" fmla="*/ 22 h 32"/>
                <a:gd name="T40" fmla="*/ 2 w 19"/>
                <a:gd name="T41" fmla="*/ 24 h 32"/>
                <a:gd name="T42" fmla="*/ 2 w 19"/>
                <a:gd name="T43" fmla="*/ 25 h 32"/>
                <a:gd name="T44" fmla="*/ 3 w 19"/>
                <a:gd name="T45" fmla="*/ 26 h 32"/>
                <a:gd name="T46" fmla="*/ 4 w 19"/>
                <a:gd name="T47" fmla="*/ 27 h 32"/>
                <a:gd name="T48" fmla="*/ 5 w 19"/>
                <a:gd name="T49" fmla="*/ 28 h 32"/>
                <a:gd name="T50" fmla="*/ 6 w 19"/>
                <a:gd name="T51" fmla="*/ 29 h 32"/>
                <a:gd name="T52" fmla="*/ 8 w 19"/>
                <a:gd name="T53" fmla="*/ 30 h 32"/>
                <a:gd name="T54" fmla="*/ 9 w 19"/>
                <a:gd name="T55" fmla="*/ 30 h 32"/>
                <a:gd name="T56" fmla="*/ 11 w 19"/>
                <a:gd name="T57" fmla="*/ 31 h 32"/>
                <a:gd name="T58" fmla="*/ 12 w 19"/>
                <a:gd name="T59" fmla="*/ 31 h 32"/>
                <a:gd name="T60" fmla="*/ 14 w 19"/>
                <a:gd name="T61" fmla="*/ 31 h 32"/>
                <a:gd name="T62" fmla="*/ 15 w 19"/>
                <a:gd name="T63" fmla="*/ 31 h 32"/>
                <a:gd name="T64" fmla="*/ 18 w 19"/>
                <a:gd name="T65" fmla="*/ 31 h 32"/>
                <a:gd name="T66" fmla="*/ 13 w 19"/>
                <a:gd name="T6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32">
                  <a:moveTo>
                    <a:pt x="13" y="0"/>
                  </a:moveTo>
                  <a:lnTo>
                    <a:pt x="11" y="1"/>
                  </a:lnTo>
                  <a:lnTo>
                    <a:pt x="9" y="1"/>
                  </a:lnTo>
                  <a:lnTo>
                    <a:pt x="8" y="2"/>
                  </a:lnTo>
                  <a:lnTo>
                    <a:pt x="6" y="3"/>
                  </a:lnTo>
                  <a:lnTo>
                    <a:pt x="5" y="3"/>
                  </a:lnTo>
                  <a:lnTo>
                    <a:pt x="4" y="4"/>
                  </a:lnTo>
                  <a:lnTo>
                    <a:pt x="3" y="6"/>
                  </a:lnTo>
                  <a:lnTo>
                    <a:pt x="2" y="7"/>
                  </a:lnTo>
                  <a:lnTo>
                    <a:pt x="1" y="8"/>
                  </a:lnTo>
                  <a:lnTo>
                    <a:pt x="1" y="10"/>
                  </a:lnTo>
                  <a:lnTo>
                    <a:pt x="0" y="11"/>
                  </a:lnTo>
                  <a:lnTo>
                    <a:pt x="0" y="12"/>
                  </a:lnTo>
                  <a:lnTo>
                    <a:pt x="0" y="13"/>
                  </a:lnTo>
                  <a:lnTo>
                    <a:pt x="0" y="16"/>
                  </a:lnTo>
                  <a:lnTo>
                    <a:pt x="0" y="17"/>
                  </a:lnTo>
                  <a:lnTo>
                    <a:pt x="0" y="18"/>
                  </a:lnTo>
                  <a:lnTo>
                    <a:pt x="0" y="20"/>
                  </a:lnTo>
                  <a:lnTo>
                    <a:pt x="1" y="21"/>
                  </a:lnTo>
                  <a:lnTo>
                    <a:pt x="1" y="22"/>
                  </a:lnTo>
                  <a:lnTo>
                    <a:pt x="2" y="24"/>
                  </a:lnTo>
                  <a:lnTo>
                    <a:pt x="2" y="25"/>
                  </a:lnTo>
                  <a:lnTo>
                    <a:pt x="3" y="26"/>
                  </a:lnTo>
                  <a:lnTo>
                    <a:pt x="4" y="27"/>
                  </a:lnTo>
                  <a:lnTo>
                    <a:pt x="5" y="28"/>
                  </a:lnTo>
                  <a:lnTo>
                    <a:pt x="6" y="29"/>
                  </a:lnTo>
                  <a:lnTo>
                    <a:pt x="8" y="30"/>
                  </a:lnTo>
                  <a:lnTo>
                    <a:pt x="9" y="30"/>
                  </a:lnTo>
                  <a:lnTo>
                    <a:pt x="11" y="31"/>
                  </a:lnTo>
                  <a:lnTo>
                    <a:pt x="12" y="31"/>
                  </a:lnTo>
                  <a:lnTo>
                    <a:pt x="14" y="31"/>
                  </a:lnTo>
                  <a:lnTo>
                    <a:pt x="15" y="31"/>
                  </a:lnTo>
                  <a:lnTo>
                    <a:pt x="18" y="31"/>
                  </a:lnTo>
                  <a:lnTo>
                    <a:pt x="13" y="0"/>
                  </a:lnTo>
                </a:path>
              </a:pathLst>
            </a:custGeom>
            <a:solidFill>
              <a:srgbClr val="8C664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33" name="Freeform 335"/>
            <p:cNvSpPr>
              <a:spLocks/>
            </p:cNvSpPr>
            <p:nvPr/>
          </p:nvSpPr>
          <p:spPr bwMode="auto">
            <a:xfrm>
              <a:off x="4632" y="2770"/>
              <a:ext cx="115" cy="61"/>
            </a:xfrm>
            <a:custGeom>
              <a:avLst/>
              <a:gdLst>
                <a:gd name="T0" fmla="*/ 99 w 115"/>
                <a:gd name="T1" fmla="*/ 1 h 61"/>
                <a:gd name="T2" fmla="*/ 95 w 115"/>
                <a:gd name="T3" fmla="*/ 3 h 61"/>
                <a:gd name="T4" fmla="*/ 91 w 115"/>
                <a:gd name="T5" fmla="*/ 4 h 61"/>
                <a:gd name="T6" fmla="*/ 86 w 115"/>
                <a:gd name="T7" fmla="*/ 7 h 61"/>
                <a:gd name="T8" fmla="*/ 82 w 115"/>
                <a:gd name="T9" fmla="*/ 9 h 61"/>
                <a:gd name="T10" fmla="*/ 76 w 115"/>
                <a:gd name="T11" fmla="*/ 10 h 61"/>
                <a:gd name="T12" fmla="*/ 71 w 115"/>
                <a:gd name="T13" fmla="*/ 12 h 61"/>
                <a:gd name="T14" fmla="*/ 64 w 115"/>
                <a:gd name="T15" fmla="*/ 14 h 61"/>
                <a:gd name="T16" fmla="*/ 58 w 115"/>
                <a:gd name="T17" fmla="*/ 17 h 61"/>
                <a:gd name="T18" fmla="*/ 52 w 115"/>
                <a:gd name="T19" fmla="*/ 18 h 61"/>
                <a:gd name="T20" fmla="*/ 44 w 115"/>
                <a:gd name="T21" fmla="*/ 20 h 61"/>
                <a:gd name="T22" fmla="*/ 37 w 115"/>
                <a:gd name="T23" fmla="*/ 22 h 61"/>
                <a:gd name="T24" fmla="*/ 29 w 115"/>
                <a:gd name="T25" fmla="*/ 23 h 61"/>
                <a:gd name="T26" fmla="*/ 21 w 115"/>
                <a:gd name="T27" fmla="*/ 26 h 61"/>
                <a:gd name="T28" fmla="*/ 12 w 115"/>
                <a:gd name="T29" fmla="*/ 27 h 61"/>
                <a:gd name="T30" fmla="*/ 5 w 115"/>
                <a:gd name="T31" fmla="*/ 29 h 61"/>
                <a:gd name="T32" fmla="*/ 5 w 115"/>
                <a:gd name="T33" fmla="*/ 60 h 61"/>
                <a:gd name="T34" fmla="*/ 14 w 115"/>
                <a:gd name="T35" fmla="*/ 58 h 61"/>
                <a:gd name="T36" fmla="*/ 22 w 115"/>
                <a:gd name="T37" fmla="*/ 57 h 61"/>
                <a:gd name="T38" fmla="*/ 31 w 115"/>
                <a:gd name="T39" fmla="*/ 55 h 61"/>
                <a:gd name="T40" fmla="*/ 40 w 115"/>
                <a:gd name="T41" fmla="*/ 54 h 61"/>
                <a:gd name="T42" fmla="*/ 48 w 115"/>
                <a:gd name="T43" fmla="*/ 51 h 61"/>
                <a:gd name="T44" fmla="*/ 56 w 115"/>
                <a:gd name="T45" fmla="*/ 49 h 61"/>
                <a:gd name="T46" fmla="*/ 63 w 115"/>
                <a:gd name="T47" fmla="*/ 47 h 61"/>
                <a:gd name="T48" fmla="*/ 71 w 115"/>
                <a:gd name="T49" fmla="*/ 45 h 61"/>
                <a:gd name="T50" fmla="*/ 77 w 115"/>
                <a:gd name="T51" fmla="*/ 44 h 61"/>
                <a:gd name="T52" fmla="*/ 83 w 115"/>
                <a:gd name="T53" fmla="*/ 41 h 61"/>
                <a:gd name="T54" fmla="*/ 90 w 115"/>
                <a:gd name="T55" fmla="*/ 39 h 61"/>
                <a:gd name="T56" fmla="*/ 95 w 115"/>
                <a:gd name="T57" fmla="*/ 37 h 61"/>
                <a:gd name="T58" fmla="*/ 101 w 115"/>
                <a:gd name="T59" fmla="*/ 35 h 61"/>
                <a:gd name="T60" fmla="*/ 105 w 115"/>
                <a:gd name="T61" fmla="*/ 32 h 61"/>
                <a:gd name="T62" fmla="*/ 110 w 115"/>
                <a:gd name="T63" fmla="*/ 30 h 61"/>
                <a:gd name="T64" fmla="*/ 114 w 115"/>
                <a:gd name="T65" fmla="*/ 2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5" h="61">
                  <a:moveTo>
                    <a:pt x="100" y="0"/>
                  </a:moveTo>
                  <a:lnTo>
                    <a:pt x="99" y="1"/>
                  </a:lnTo>
                  <a:lnTo>
                    <a:pt x="96" y="2"/>
                  </a:lnTo>
                  <a:lnTo>
                    <a:pt x="95" y="3"/>
                  </a:lnTo>
                  <a:lnTo>
                    <a:pt x="93" y="3"/>
                  </a:lnTo>
                  <a:lnTo>
                    <a:pt x="91" y="4"/>
                  </a:lnTo>
                  <a:lnTo>
                    <a:pt x="88" y="5"/>
                  </a:lnTo>
                  <a:lnTo>
                    <a:pt x="86" y="7"/>
                  </a:lnTo>
                  <a:lnTo>
                    <a:pt x="84" y="8"/>
                  </a:lnTo>
                  <a:lnTo>
                    <a:pt x="82" y="9"/>
                  </a:lnTo>
                  <a:lnTo>
                    <a:pt x="78" y="10"/>
                  </a:lnTo>
                  <a:lnTo>
                    <a:pt x="76" y="10"/>
                  </a:lnTo>
                  <a:lnTo>
                    <a:pt x="73" y="11"/>
                  </a:lnTo>
                  <a:lnTo>
                    <a:pt x="71" y="12"/>
                  </a:lnTo>
                  <a:lnTo>
                    <a:pt x="67" y="13"/>
                  </a:lnTo>
                  <a:lnTo>
                    <a:pt x="64" y="14"/>
                  </a:lnTo>
                  <a:lnTo>
                    <a:pt x="62" y="16"/>
                  </a:lnTo>
                  <a:lnTo>
                    <a:pt x="58" y="17"/>
                  </a:lnTo>
                  <a:lnTo>
                    <a:pt x="55" y="18"/>
                  </a:lnTo>
                  <a:lnTo>
                    <a:pt x="52" y="18"/>
                  </a:lnTo>
                  <a:lnTo>
                    <a:pt x="48" y="19"/>
                  </a:lnTo>
                  <a:lnTo>
                    <a:pt x="44" y="20"/>
                  </a:lnTo>
                  <a:lnTo>
                    <a:pt x="40" y="21"/>
                  </a:lnTo>
                  <a:lnTo>
                    <a:pt x="37" y="22"/>
                  </a:lnTo>
                  <a:lnTo>
                    <a:pt x="33" y="23"/>
                  </a:lnTo>
                  <a:lnTo>
                    <a:pt x="29" y="23"/>
                  </a:lnTo>
                  <a:lnTo>
                    <a:pt x="25" y="24"/>
                  </a:lnTo>
                  <a:lnTo>
                    <a:pt x="21" y="26"/>
                  </a:lnTo>
                  <a:lnTo>
                    <a:pt x="17" y="27"/>
                  </a:lnTo>
                  <a:lnTo>
                    <a:pt x="12" y="27"/>
                  </a:lnTo>
                  <a:lnTo>
                    <a:pt x="8" y="28"/>
                  </a:lnTo>
                  <a:lnTo>
                    <a:pt x="5" y="29"/>
                  </a:lnTo>
                  <a:lnTo>
                    <a:pt x="0" y="29"/>
                  </a:lnTo>
                  <a:lnTo>
                    <a:pt x="5" y="60"/>
                  </a:lnTo>
                  <a:lnTo>
                    <a:pt x="9" y="59"/>
                  </a:lnTo>
                  <a:lnTo>
                    <a:pt x="14" y="58"/>
                  </a:lnTo>
                  <a:lnTo>
                    <a:pt x="18" y="58"/>
                  </a:lnTo>
                  <a:lnTo>
                    <a:pt x="22" y="57"/>
                  </a:lnTo>
                  <a:lnTo>
                    <a:pt x="27" y="56"/>
                  </a:lnTo>
                  <a:lnTo>
                    <a:pt x="31" y="55"/>
                  </a:lnTo>
                  <a:lnTo>
                    <a:pt x="36" y="55"/>
                  </a:lnTo>
                  <a:lnTo>
                    <a:pt x="40" y="54"/>
                  </a:lnTo>
                  <a:lnTo>
                    <a:pt x="44" y="53"/>
                  </a:lnTo>
                  <a:lnTo>
                    <a:pt x="48" y="51"/>
                  </a:lnTo>
                  <a:lnTo>
                    <a:pt x="52" y="50"/>
                  </a:lnTo>
                  <a:lnTo>
                    <a:pt x="56" y="49"/>
                  </a:lnTo>
                  <a:lnTo>
                    <a:pt x="59" y="48"/>
                  </a:lnTo>
                  <a:lnTo>
                    <a:pt x="63" y="47"/>
                  </a:lnTo>
                  <a:lnTo>
                    <a:pt x="67" y="46"/>
                  </a:lnTo>
                  <a:lnTo>
                    <a:pt x="71" y="45"/>
                  </a:lnTo>
                  <a:lnTo>
                    <a:pt x="74" y="45"/>
                  </a:lnTo>
                  <a:lnTo>
                    <a:pt x="77" y="44"/>
                  </a:lnTo>
                  <a:lnTo>
                    <a:pt x="81" y="42"/>
                  </a:lnTo>
                  <a:lnTo>
                    <a:pt x="83" y="41"/>
                  </a:lnTo>
                  <a:lnTo>
                    <a:pt x="86" y="40"/>
                  </a:lnTo>
                  <a:lnTo>
                    <a:pt x="90" y="39"/>
                  </a:lnTo>
                  <a:lnTo>
                    <a:pt x="92" y="38"/>
                  </a:lnTo>
                  <a:lnTo>
                    <a:pt x="95" y="37"/>
                  </a:lnTo>
                  <a:lnTo>
                    <a:pt x="97" y="36"/>
                  </a:lnTo>
                  <a:lnTo>
                    <a:pt x="101" y="35"/>
                  </a:lnTo>
                  <a:lnTo>
                    <a:pt x="103" y="33"/>
                  </a:lnTo>
                  <a:lnTo>
                    <a:pt x="105" y="32"/>
                  </a:lnTo>
                  <a:lnTo>
                    <a:pt x="107" y="31"/>
                  </a:lnTo>
                  <a:lnTo>
                    <a:pt x="110" y="30"/>
                  </a:lnTo>
                  <a:lnTo>
                    <a:pt x="112" y="29"/>
                  </a:lnTo>
                  <a:lnTo>
                    <a:pt x="114" y="28"/>
                  </a:lnTo>
                  <a:lnTo>
                    <a:pt x="100" y="0"/>
                  </a:lnTo>
                </a:path>
              </a:pathLst>
            </a:custGeom>
            <a:solidFill>
              <a:srgbClr val="8C664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34" name="Freeform 336"/>
            <p:cNvSpPr>
              <a:spLocks/>
            </p:cNvSpPr>
            <p:nvPr/>
          </p:nvSpPr>
          <p:spPr bwMode="auto">
            <a:xfrm>
              <a:off x="4732" y="2769"/>
              <a:ext cx="24" cy="30"/>
            </a:xfrm>
            <a:custGeom>
              <a:avLst/>
              <a:gdLst>
                <a:gd name="T0" fmla="*/ 14 w 24"/>
                <a:gd name="T1" fmla="*/ 29 h 30"/>
                <a:gd name="T2" fmla="*/ 15 w 24"/>
                <a:gd name="T3" fmla="*/ 28 h 30"/>
                <a:gd name="T4" fmla="*/ 18 w 24"/>
                <a:gd name="T5" fmla="*/ 28 h 30"/>
                <a:gd name="T6" fmla="*/ 19 w 24"/>
                <a:gd name="T7" fmla="*/ 27 h 30"/>
                <a:gd name="T8" fmla="*/ 20 w 24"/>
                <a:gd name="T9" fmla="*/ 24 h 30"/>
                <a:gd name="T10" fmla="*/ 21 w 24"/>
                <a:gd name="T11" fmla="*/ 23 h 30"/>
                <a:gd name="T12" fmla="*/ 21 w 24"/>
                <a:gd name="T13" fmla="*/ 22 h 30"/>
                <a:gd name="T14" fmla="*/ 22 w 24"/>
                <a:gd name="T15" fmla="*/ 21 h 30"/>
                <a:gd name="T16" fmla="*/ 22 w 24"/>
                <a:gd name="T17" fmla="*/ 20 h 30"/>
                <a:gd name="T18" fmla="*/ 22 w 24"/>
                <a:gd name="T19" fmla="*/ 18 h 30"/>
                <a:gd name="T20" fmla="*/ 23 w 24"/>
                <a:gd name="T21" fmla="*/ 17 h 30"/>
                <a:gd name="T22" fmla="*/ 23 w 24"/>
                <a:gd name="T23" fmla="*/ 15 h 30"/>
                <a:gd name="T24" fmla="*/ 23 w 24"/>
                <a:gd name="T25" fmla="*/ 14 h 30"/>
                <a:gd name="T26" fmla="*/ 22 w 24"/>
                <a:gd name="T27" fmla="*/ 12 h 30"/>
                <a:gd name="T28" fmla="*/ 22 w 24"/>
                <a:gd name="T29" fmla="*/ 11 h 30"/>
                <a:gd name="T30" fmla="*/ 22 w 24"/>
                <a:gd name="T31" fmla="*/ 10 h 30"/>
                <a:gd name="T32" fmla="*/ 21 w 24"/>
                <a:gd name="T33" fmla="*/ 9 h 30"/>
                <a:gd name="T34" fmla="*/ 20 w 24"/>
                <a:gd name="T35" fmla="*/ 8 h 30"/>
                <a:gd name="T36" fmla="*/ 20 w 24"/>
                <a:gd name="T37" fmla="*/ 5 h 30"/>
                <a:gd name="T38" fmla="*/ 19 w 24"/>
                <a:gd name="T39" fmla="*/ 4 h 30"/>
                <a:gd name="T40" fmla="*/ 18 w 24"/>
                <a:gd name="T41" fmla="*/ 3 h 30"/>
                <a:gd name="T42" fmla="*/ 16 w 24"/>
                <a:gd name="T43" fmla="*/ 3 h 30"/>
                <a:gd name="T44" fmla="*/ 15 w 24"/>
                <a:gd name="T45" fmla="*/ 2 h 30"/>
                <a:gd name="T46" fmla="*/ 14 w 24"/>
                <a:gd name="T47" fmla="*/ 1 h 30"/>
                <a:gd name="T48" fmla="*/ 13 w 24"/>
                <a:gd name="T49" fmla="*/ 1 h 30"/>
                <a:gd name="T50" fmla="*/ 11 w 24"/>
                <a:gd name="T51" fmla="*/ 0 h 30"/>
                <a:gd name="T52" fmla="*/ 10 w 24"/>
                <a:gd name="T53" fmla="*/ 0 h 30"/>
                <a:gd name="T54" fmla="*/ 9 w 24"/>
                <a:gd name="T55" fmla="*/ 0 h 30"/>
                <a:gd name="T56" fmla="*/ 6 w 24"/>
                <a:gd name="T57" fmla="*/ 0 h 30"/>
                <a:gd name="T58" fmla="*/ 5 w 24"/>
                <a:gd name="T59" fmla="*/ 0 h 30"/>
                <a:gd name="T60" fmla="*/ 3 w 24"/>
                <a:gd name="T61" fmla="*/ 0 h 30"/>
                <a:gd name="T62" fmla="*/ 2 w 24"/>
                <a:gd name="T63" fmla="*/ 1 h 30"/>
                <a:gd name="T64" fmla="*/ 0 w 24"/>
                <a:gd name="T65" fmla="*/ 1 h 30"/>
                <a:gd name="T66" fmla="*/ 14 w 24"/>
                <a:gd name="T6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 h="30">
                  <a:moveTo>
                    <a:pt x="14" y="29"/>
                  </a:moveTo>
                  <a:lnTo>
                    <a:pt x="15" y="28"/>
                  </a:lnTo>
                  <a:lnTo>
                    <a:pt x="18" y="28"/>
                  </a:lnTo>
                  <a:lnTo>
                    <a:pt x="19" y="27"/>
                  </a:lnTo>
                  <a:lnTo>
                    <a:pt x="20" y="24"/>
                  </a:lnTo>
                  <a:lnTo>
                    <a:pt x="21" y="23"/>
                  </a:lnTo>
                  <a:lnTo>
                    <a:pt x="21" y="22"/>
                  </a:lnTo>
                  <a:lnTo>
                    <a:pt x="22" y="21"/>
                  </a:lnTo>
                  <a:lnTo>
                    <a:pt x="22" y="20"/>
                  </a:lnTo>
                  <a:lnTo>
                    <a:pt x="22" y="18"/>
                  </a:lnTo>
                  <a:lnTo>
                    <a:pt x="23" y="17"/>
                  </a:lnTo>
                  <a:lnTo>
                    <a:pt x="23" y="15"/>
                  </a:lnTo>
                  <a:lnTo>
                    <a:pt x="23" y="14"/>
                  </a:lnTo>
                  <a:lnTo>
                    <a:pt x="22" y="12"/>
                  </a:lnTo>
                  <a:lnTo>
                    <a:pt x="22" y="11"/>
                  </a:lnTo>
                  <a:lnTo>
                    <a:pt x="22" y="10"/>
                  </a:lnTo>
                  <a:lnTo>
                    <a:pt x="21" y="9"/>
                  </a:lnTo>
                  <a:lnTo>
                    <a:pt x="20" y="8"/>
                  </a:lnTo>
                  <a:lnTo>
                    <a:pt x="20" y="5"/>
                  </a:lnTo>
                  <a:lnTo>
                    <a:pt x="19" y="4"/>
                  </a:lnTo>
                  <a:lnTo>
                    <a:pt x="18" y="3"/>
                  </a:lnTo>
                  <a:lnTo>
                    <a:pt x="16" y="3"/>
                  </a:lnTo>
                  <a:lnTo>
                    <a:pt x="15" y="2"/>
                  </a:lnTo>
                  <a:lnTo>
                    <a:pt x="14" y="1"/>
                  </a:lnTo>
                  <a:lnTo>
                    <a:pt x="13" y="1"/>
                  </a:lnTo>
                  <a:lnTo>
                    <a:pt x="11" y="0"/>
                  </a:lnTo>
                  <a:lnTo>
                    <a:pt x="10" y="0"/>
                  </a:lnTo>
                  <a:lnTo>
                    <a:pt x="9" y="0"/>
                  </a:lnTo>
                  <a:lnTo>
                    <a:pt x="6" y="0"/>
                  </a:lnTo>
                  <a:lnTo>
                    <a:pt x="5" y="0"/>
                  </a:lnTo>
                  <a:lnTo>
                    <a:pt x="3" y="0"/>
                  </a:lnTo>
                  <a:lnTo>
                    <a:pt x="2" y="1"/>
                  </a:lnTo>
                  <a:lnTo>
                    <a:pt x="0" y="1"/>
                  </a:lnTo>
                  <a:lnTo>
                    <a:pt x="14" y="29"/>
                  </a:lnTo>
                </a:path>
              </a:pathLst>
            </a:custGeom>
            <a:solidFill>
              <a:srgbClr val="8C664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35" name="Freeform 337"/>
            <p:cNvSpPr>
              <a:spLocks/>
            </p:cNvSpPr>
            <p:nvPr/>
          </p:nvSpPr>
          <p:spPr bwMode="auto">
            <a:xfrm>
              <a:off x="4628" y="2800"/>
              <a:ext cx="17" cy="27"/>
            </a:xfrm>
            <a:custGeom>
              <a:avLst/>
              <a:gdLst>
                <a:gd name="T0" fmla="*/ 11 w 17"/>
                <a:gd name="T1" fmla="*/ 0 h 27"/>
                <a:gd name="T2" fmla="*/ 10 w 17"/>
                <a:gd name="T3" fmla="*/ 0 h 27"/>
                <a:gd name="T4" fmla="*/ 7 w 17"/>
                <a:gd name="T5" fmla="*/ 0 h 27"/>
                <a:gd name="T6" fmla="*/ 6 w 17"/>
                <a:gd name="T7" fmla="*/ 1 h 27"/>
                <a:gd name="T8" fmla="*/ 5 w 17"/>
                <a:gd name="T9" fmla="*/ 1 h 27"/>
                <a:gd name="T10" fmla="*/ 4 w 17"/>
                <a:gd name="T11" fmla="*/ 2 h 27"/>
                <a:gd name="T12" fmla="*/ 3 w 17"/>
                <a:gd name="T13" fmla="*/ 3 h 27"/>
                <a:gd name="T14" fmla="*/ 3 w 17"/>
                <a:gd name="T15" fmla="*/ 5 h 27"/>
                <a:gd name="T16" fmla="*/ 2 w 17"/>
                <a:gd name="T17" fmla="*/ 6 h 27"/>
                <a:gd name="T18" fmla="*/ 1 w 17"/>
                <a:gd name="T19" fmla="*/ 7 h 27"/>
                <a:gd name="T20" fmla="*/ 1 w 17"/>
                <a:gd name="T21" fmla="*/ 8 h 27"/>
                <a:gd name="T22" fmla="*/ 1 w 17"/>
                <a:gd name="T23" fmla="*/ 9 h 27"/>
                <a:gd name="T24" fmla="*/ 0 w 17"/>
                <a:gd name="T25" fmla="*/ 10 h 27"/>
                <a:gd name="T26" fmla="*/ 0 w 17"/>
                <a:gd name="T27" fmla="*/ 11 h 27"/>
                <a:gd name="T28" fmla="*/ 0 w 17"/>
                <a:gd name="T29" fmla="*/ 12 h 27"/>
                <a:gd name="T30" fmla="*/ 0 w 17"/>
                <a:gd name="T31" fmla="*/ 14 h 27"/>
                <a:gd name="T32" fmla="*/ 0 w 17"/>
                <a:gd name="T33" fmla="*/ 15 h 27"/>
                <a:gd name="T34" fmla="*/ 1 w 17"/>
                <a:gd name="T35" fmla="*/ 16 h 27"/>
                <a:gd name="T36" fmla="*/ 1 w 17"/>
                <a:gd name="T37" fmla="*/ 17 h 27"/>
                <a:gd name="T38" fmla="*/ 1 w 17"/>
                <a:gd name="T39" fmla="*/ 18 h 27"/>
                <a:gd name="T40" fmla="*/ 2 w 17"/>
                <a:gd name="T41" fmla="*/ 19 h 27"/>
                <a:gd name="T42" fmla="*/ 2 w 17"/>
                <a:gd name="T43" fmla="*/ 20 h 27"/>
                <a:gd name="T44" fmla="*/ 3 w 17"/>
                <a:gd name="T45" fmla="*/ 21 h 27"/>
                <a:gd name="T46" fmla="*/ 4 w 17"/>
                <a:gd name="T47" fmla="*/ 23 h 27"/>
                <a:gd name="T48" fmla="*/ 5 w 17"/>
                <a:gd name="T49" fmla="*/ 23 h 27"/>
                <a:gd name="T50" fmla="*/ 6 w 17"/>
                <a:gd name="T51" fmla="*/ 24 h 27"/>
                <a:gd name="T52" fmla="*/ 6 w 17"/>
                <a:gd name="T53" fmla="*/ 25 h 27"/>
                <a:gd name="T54" fmla="*/ 9 w 17"/>
                <a:gd name="T55" fmla="*/ 25 h 27"/>
                <a:gd name="T56" fmla="*/ 10 w 17"/>
                <a:gd name="T57" fmla="*/ 25 h 27"/>
                <a:gd name="T58" fmla="*/ 11 w 17"/>
                <a:gd name="T59" fmla="*/ 26 h 27"/>
                <a:gd name="T60" fmla="*/ 12 w 17"/>
                <a:gd name="T61" fmla="*/ 26 h 27"/>
                <a:gd name="T62" fmla="*/ 13 w 17"/>
                <a:gd name="T63" fmla="*/ 26 h 27"/>
                <a:gd name="T64" fmla="*/ 16 w 17"/>
                <a:gd name="T65" fmla="*/ 26 h 27"/>
                <a:gd name="T66" fmla="*/ 11 w 17"/>
                <a:gd name="T6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 h="27">
                  <a:moveTo>
                    <a:pt x="11" y="0"/>
                  </a:moveTo>
                  <a:lnTo>
                    <a:pt x="10" y="0"/>
                  </a:lnTo>
                  <a:lnTo>
                    <a:pt x="7" y="0"/>
                  </a:lnTo>
                  <a:lnTo>
                    <a:pt x="6" y="1"/>
                  </a:lnTo>
                  <a:lnTo>
                    <a:pt x="5" y="1"/>
                  </a:lnTo>
                  <a:lnTo>
                    <a:pt x="4" y="2"/>
                  </a:lnTo>
                  <a:lnTo>
                    <a:pt x="3" y="3"/>
                  </a:lnTo>
                  <a:lnTo>
                    <a:pt x="3" y="5"/>
                  </a:lnTo>
                  <a:lnTo>
                    <a:pt x="2" y="6"/>
                  </a:lnTo>
                  <a:lnTo>
                    <a:pt x="1" y="7"/>
                  </a:lnTo>
                  <a:lnTo>
                    <a:pt x="1" y="8"/>
                  </a:lnTo>
                  <a:lnTo>
                    <a:pt x="1" y="9"/>
                  </a:lnTo>
                  <a:lnTo>
                    <a:pt x="0" y="10"/>
                  </a:lnTo>
                  <a:lnTo>
                    <a:pt x="0" y="11"/>
                  </a:lnTo>
                  <a:lnTo>
                    <a:pt x="0" y="12"/>
                  </a:lnTo>
                  <a:lnTo>
                    <a:pt x="0" y="14"/>
                  </a:lnTo>
                  <a:lnTo>
                    <a:pt x="0" y="15"/>
                  </a:lnTo>
                  <a:lnTo>
                    <a:pt x="1" y="16"/>
                  </a:lnTo>
                  <a:lnTo>
                    <a:pt x="1" y="17"/>
                  </a:lnTo>
                  <a:lnTo>
                    <a:pt x="1" y="18"/>
                  </a:lnTo>
                  <a:lnTo>
                    <a:pt x="2" y="19"/>
                  </a:lnTo>
                  <a:lnTo>
                    <a:pt x="2" y="20"/>
                  </a:lnTo>
                  <a:lnTo>
                    <a:pt x="3" y="21"/>
                  </a:lnTo>
                  <a:lnTo>
                    <a:pt x="4" y="23"/>
                  </a:lnTo>
                  <a:lnTo>
                    <a:pt x="5" y="23"/>
                  </a:lnTo>
                  <a:lnTo>
                    <a:pt x="6" y="24"/>
                  </a:lnTo>
                  <a:lnTo>
                    <a:pt x="6" y="25"/>
                  </a:lnTo>
                  <a:lnTo>
                    <a:pt x="9" y="25"/>
                  </a:lnTo>
                  <a:lnTo>
                    <a:pt x="10" y="25"/>
                  </a:lnTo>
                  <a:lnTo>
                    <a:pt x="11" y="26"/>
                  </a:lnTo>
                  <a:lnTo>
                    <a:pt x="12" y="26"/>
                  </a:lnTo>
                  <a:lnTo>
                    <a:pt x="13" y="26"/>
                  </a:lnTo>
                  <a:lnTo>
                    <a:pt x="16" y="26"/>
                  </a:lnTo>
                  <a:lnTo>
                    <a:pt x="11" y="0"/>
                  </a:lnTo>
                </a:path>
              </a:pathLst>
            </a:custGeom>
            <a:solidFill>
              <a:srgbClr val="987259"/>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36" name="Freeform 338"/>
            <p:cNvSpPr>
              <a:spLocks/>
            </p:cNvSpPr>
            <p:nvPr/>
          </p:nvSpPr>
          <p:spPr bwMode="auto">
            <a:xfrm>
              <a:off x="4639" y="2774"/>
              <a:ext cx="101" cy="53"/>
            </a:xfrm>
            <a:custGeom>
              <a:avLst/>
              <a:gdLst>
                <a:gd name="T0" fmla="*/ 87 w 101"/>
                <a:gd name="T1" fmla="*/ 0 h 53"/>
                <a:gd name="T2" fmla="*/ 84 w 101"/>
                <a:gd name="T3" fmla="*/ 3 h 53"/>
                <a:gd name="T4" fmla="*/ 80 w 101"/>
                <a:gd name="T5" fmla="*/ 4 h 53"/>
                <a:gd name="T6" fmla="*/ 76 w 101"/>
                <a:gd name="T7" fmla="*/ 6 h 53"/>
                <a:gd name="T8" fmla="*/ 71 w 101"/>
                <a:gd name="T9" fmla="*/ 7 h 53"/>
                <a:gd name="T10" fmla="*/ 67 w 101"/>
                <a:gd name="T11" fmla="*/ 9 h 53"/>
                <a:gd name="T12" fmla="*/ 61 w 101"/>
                <a:gd name="T13" fmla="*/ 10 h 53"/>
                <a:gd name="T14" fmla="*/ 57 w 101"/>
                <a:gd name="T15" fmla="*/ 13 h 53"/>
                <a:gd name="T16" fmla="*/ 50 w 101"/>
                <a:gd name="T17" fmla="*/ 14 h 53"/>
                <a:gd name="T18" fmla="*/ 45 w 101"/>
                <a:gd name="T19" fmla="*/ 16 h 53"/>
                <a:gd name="T20" fmla="*/ 39 w 101"/>
                <a:gd name="T21" fmla="*/ 17 h 53"/>
                <a:gd name="T22" fmla="*/ 32 w 101"/>
                <a:gd name="T23" fmla="*/ 19 h 53"/>
                <a:gd name="T24" fmla="*/ 26 w 101"/>
                <a:gd name="T25" fmla="*/ 20 h 53"/>
                <a:gd name="T26" fmla="*/ 19 w 101"/>
                <a:gd name="T27" fmla="*/ 22 h 53"/>
                <a:gd name="T28" fmla="*/ 11 w 101"/>
                <a:gd name="T29" fmla="*/ 24 h 53"/>
                <a:gd name="T30" fmla="*/ 3 w 101"/>
                <a:gd name="T31" fmla="*/ 25 h 53"/>
                <a:gd name="T32" fmla="*/ 4 w 101"/>
                <a:gd name="T33" fmla="*/ 52 h 53"/>
                <a:gd name="T34" fmla="*/ 12 w 101"/>
                <a:gd name="T35" fmla="*/ 50 h 53"/>
                <a:gd name="T36" fmla="*/ 20 w 101"/>
                <a:gd name="T37" fmla="*/ 49 h 53"/>
                <a:gd name="T38" fmla="*/ 28 w 101"/>
                <a:gd name="T39" fmla="*/ 47 h 53"/>
                <a:gd name="T40" fmla="*/ 34 w 101"/>
                <a:gd name="T41" fmla="*/ 45 h 53"/>
                <a:gd name="T42" fmla="*/ 41 w 101"/>
                <a:gd name="T43" fmla="*/ 44 h 53"/>
                <a:gd name="T44" fmla="*/ 48 w 101"/>
                <a:gd name="T45" fmla="*/ 42 h 53"/>
                <a:gd name="T46" fmla="*/ 55 w 101"/>
                <a:gd name="T47" fmla="*/ 41 h 53"/>
                <a:gd name="T48" fmla="*/ 61 w 101"/>
                <a:gd name="T49" fmla="*/ 38 h 53"/>
                <a:gd name="T50" fmla="*/ 67 w 101"/>
                <a:gd name="T51" fmla="*/ 36 h 53"/>
                <a:gd name="T52" fmla="*/ 73 w 101"/>
                <a:gd name="T53" fmla="*/ 35 h 53"/>
                <a:gd name="T54" fmla="*/ 78 w 101"/>
                <a:gd name="T55" fmla="*/ 33 h 53"/>
                <a:gd name="T56" fmla="*/ 83 w 101"/>
                <a:gd name="T57" fmla="*/ 31 h 53"/>
                <a:gd name="T58" fmla="*/ 88 w 101"/>
                <a:gd name="T59" fmla="*/ 29 h 53"/>
                <a:gd name="T60" fmla="*/ 93 w 101"/>
                <a:gd name="T61" fmla="*/ 27 h 53"/>
                <a:gd name="T62" fmla="*/ 97 w 101"/>
                <a:gd name="T63" fmla="*/ 25 h 53"/>
                <a:gd name="T64" fmla="*/ 100 w 101"/>
                <a:gd name="T65" fmla="*/ 2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53">
                  <a:moveTo>
                    <a:pt x="89" y="0"/>
                  </a:moveTo>
                  <a:lnTo>
                    <a:pt x="87" y="0"/>
                  </a:lnTo>
                  <a:lnTo>
                    <a:pt x="86" y="1"/>
                  </a:lnTo>
                  <a:lnTo>
                    <a:pt x="84" y="3"/>
                  </a:lnTo>
                  <a:lnTo>
                    <a:pt x="83" y="3"/>
                  </a:lnTo>
                  <a:lnTo>
                    <a:pt x="80" y="4"/>
                  </a:lnTo>
                  <a:lnTo>
                    <a:pt x="78" y="5"/>
                  </a:lnTo>
                  <a:lnTo>
                    <a:pt x="76" y="6"/>
                  </a:lnTo>
                  <a:lnTo>
                    <a:pt x="74" y="6"/>
                  </a:lnTo>
                  <a:lnTo>
                    <a:pt x="71" y="7"/>
                  </a:lnTo>
                  <a:lnTo>
                    <a:pt x="69" y="8"/>
                  </a:lnTo>
                  <a:lnTo>
                    <a:pt x="67" y="9"/>
                  </a:lnTo>
                  <a:lnTo>
                    <a:pt x="65" y="10"/>
                  </a:lnTo>
                  <a:lnTo>
                    <a:pt x="61" y="10"/>
                  </a:lnTo>
                  <a:lnTo>
                    <a:pt x="59" y="12"/>
                  </a:lnTo>
                  <a:lnTo>
                    <a:pt x="57" y="13"/>
                  </a:lnTo>
                  <a:lnTo>
                    <a:pt x="53" y="14"/>
                  </a:lnTo>
                  <a:lnTo>
                    <a:pt x="50" y="14"/>
                  </a:lnTo>
                  <a:lnTo>
                    <a:pt x="48" y="15"/>
                  </a:lnTo>
                  <a:lnTo>
                    <a:pt x="45" y="16"/>
                  </a:lnTo>
                  <a:lnTo>
                    <a:pt x="41" y="17"/>
                  </a:lnTo>
                  <a:lnTo>
                    <a:pt x="39" y="17"/>
                  </a:lnTo>
                  <a:lnTo>
                    <a:pt x="36" y="18"/>
                  </a:lnTo>
                  <a:lnTo>
                    <a:pt x="32" y="19"/>
                  </a:lnTo>
                  <a:lnTo>
                    <a:pt x="29" y="19"/>
                  </a:lnTo>
                  <a:lnTo>
                    <a:pt x="26" y="20"/>
                  </a:lnTo>
                  <a:lnTo>
                    <a:pt x="22" y="22"/>
                  </a:lnTo>
                  <a:lnTo>
                    <a:pt x="19" y="22"/>
                  </a:lnTo>
                  <a:lnTo>
                    <a:pt x="14" y="23"/>
                  </a:lnTo>
                  <a:lnTo>
                    <a:pt x="11" y="24"/>
                  </a:lnTo>
                  <a:lnTo>
                    <a:pt x="8" y="24"/>
                  </a:lnTo>
                  <a:lnTo>
                    <a:pt x="3" y="25"/>
                  </a:lnTo>
                  <a:lnTo>
                    <a:pt x="0" y="26"/>
                  </a:lnTo>
                  <a:lnTo>
                    <a:pt x="4" y="52"/>
                  </a:lnTo>
                  <a:lnTo>
                    <a:pt x="8" y="51"/>
                  </a:lnTo>
                  <a:lnTo>
                    <a:pt x="12" y="50"/>
                  </a:lnTo>
                  <a:lnTo>
                    <a:pt x="15" y="50"/>
                  </a:lnTo>
                  <a:lnTo>
                    <a:pt x="20" y="49"/>
                  </a:lnTo>
                  <a:lnTo>
                    <a:pt x="23" y="47"/>
                  </a:lnTo>
                  <a:lnTo>
                    <a:pt x="28" y="47"/>
                  </a:lnTo>
                  <a:lnTo>
                    <a:pt x="31" y="46"/>
                  </a:lnTo>
                  <a:lnTo>
                    <a:pt x="34" y="45"/>
                  </a:lnTo>
                  <a:lnTo>
                    <a:pt x="38" y="44"/>
                  </a:lnTo>
                  <a:lnTo>
                    <a:pt x="41" y="44"/>
                  </a:lnTo>
                  <a:lnTo>
                    <a:pt x="45" y="43"/>
                  </a:lnTo>
                  <a:lnTo>
                    <a:pt x="48" y="42"/>
                  </a:lnTo>
                  <a:lnTo>
                    <a:pt x="51" y="41"/>
                  </a:lnTo>
                  <a:lnTo>
                    <a:pt x="55" y="41"/>
                  </a:lnTo>
                  <a:lnTo>
                    <a:pt x="58" y="40"/>
                  </a:lnTo>
                  <a:lnTo>
                    <a:pt x="61" y="38"/>
                  </a:lnTo>
                  <a:lnTo>
                    <a:pt x="64" y="37"/>
                  </a:lnTo>
                  <a:lnTo>
                    <a:pt x="67" y="36"/>
                  </a:lnTo>
                  <a:lnTo>
                    <a:pt x="70" y="35"/>
                  </a:lnTo>
                  <a:lnTo>
                    <a:pt x="73" y="35"/>
                  </a:lnTo>
                  <a:lnTo>
                    <a:pt x="75" y="34"/>
                  </a:lnTo>
                  <a:lnTo>
                    <a:pt x="78" y="33"/>
                  </a:lnTo>
                  <a:lnTo>
                    <a:pt x="80" y="32"/>
                  </a:lnTo>
                  <a:lnTo>
                    <a:pt x="83" y="31"/>
                  </a:lnTo>
                  <a:lnTo>
                    <a:pt x="86" y="29"/>
                  </a:lnTo>
                  <a:lnTo>
                    <a:pt x="88" y="29"/>
                  </a:lnTo>
                  <a:lnTo>
                    <a:pt x="90" y="28"/>
                  </a:lnTo>
                  <a:lnTo>
                    <a:pt x="93" y="27"/>
                  </a:lnTo>
                  <a:lnTo>
                    <a:pt x="95" y="26"/>
                  </a:lnTo>
                  <a:lnTo>
                    <a:pt x="97" y="25"/>
                  </a:lnTo>
                  <a:lnTo>
                    <a:pt x="98" y="24"/>
                  </a:lnTo>
                  <a:lnTo>
                    <a:pt x="100" y="24"/>
                  </a:lnTo>
                  <a:lnTo>
                    <a:pt x="89" y="0"/>
                  </a:lnTo>
                </a:path>
              </a:pathLst>
            </a:custGeom>
            <a:solidFill>
              <a:srgbClr val="987259"/>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37" name="Freeform 339"/>
            <p:cNvSpPr>
              <a:spLocks/>
            </p:cNvSpPr>
            <p:nvPr/>
          </p:nvSpPr>
          <p:spPr bwMode="auto">
            <a:xfrm>
              <a:off x="4728" y="2772"/>
              <a:ext cx="20" cy="27"/>
            </a:xfrm>
            <a:custGeom>
              <a:avLst/>
              <a:gdLst>
                <a:gd name="T0" fmla="*/ 11 w 20"/>
                <a:gd name="T1" fmla="*/ 26 h 27"/>
                <a:gd name="T2" fmla="*/ 13 w 20"/>
                <a:gd name="T3" fmla="*/ 25 h 27"/>
                <a:gd name="T4" fmla="*/ 14 w 20"/>
                <a:gd name="T5" fmla="*/ 24 h 27"/>
                <a:gd name="T6" fmla="*/ 15 w 20"/>
                <a:gd name="T7" fmla="*/ 22 h 27"/>
                <a:gd name="T8" fmla="*/ 16 w 20"/>
                <a:gd name="T9" fmla="*/ 21 h 27"/>
                <a:gd name="T10" fmla="*/ 17 w 20"/>
                <a:gd name="T11" fmla="*/ 20 h 27"/>
                <a:gd name="T12" fmla="*/ 18 w 20"/>
                <a:gd name="T13" fmla="*/ 19 h 27"/>
                <a:gd name="T14" fmla="*/ 18 w 20"/>
                <a:gd name="T15" fmla="*/ 18 h 27"/>
                <a:gd name="T16" fmla="*/ 18 w 20"/>
                <a:gd name="T17" fmla="*/ 17 h 27"/>
                <a:gd name="T18" fmla="*/ 19 w 20"/>
                <a:gd name="T19" fmla="*/ 16 h 27"/>
                <a:gd name="T20" fmla="*/ 19 w 20"/>
                <a:gd name="T21" fmla="*/ 15 h 27"/>
                <a:gd name="T22" fmla="*/ 19 w 20"/>
                <a:gd name="T23" fmla="*/ 14 h 27"/>
                <a:gd name="T24" fmla="*/ 19 w 20"/>
                <a:gd name="T25" fmla="*/ 12 h 27"/>
                <a:gd name="T26" fmla="*/ 18 w 20"/>
                <a:gd name="T27" fmla="*/ 11 h 27"/>
                <a:gd name="T28" fmla="*/ 18 w 20"/>
                <a:gd name="T29" fmla="*/ 10 h 27"/>
                <a:gd name="T30" fmla="*/ 18 w 20"/>
                <a:gd name="T31" fmla="*/ 9 h 27"/>
                <a:gd name="T32" fmla="*/ 17 w 20"/>
                <a:gd name="T33" fmla="*/ 8 h 27"/>
                <a:gd name="T34" fmla="*/ 17 w 20"/>
                <a:gd name="T35" fmla="*/ 7 h 27"/>
                <a:gd name="T36" fmla="*/ 16 w 20"/>
                <a:gd name="T37" fmla="*/ 6 h 27"/>
                <a:gd name="T38" fmla="*/ 16 w 20"/>
                <a:gd name="T39" fmla="*/ 5 h 27"/>
                <a:gd name="T40" fmla="*/ 15 w 20"/>
                <a:gd name="T41" fmla="*/ 3 h 27"/>
                <a:gd name="T42" fmla="*/ 14 w 20"/>
                <a:gd name="T43" fmla="*/ 3 h 27"/>
                <a:gd name="T44" fmla="*/ 13 w 20"/>
                <a:gd name="T45" fmla="*/ 2 h 27"/>
                <a:gd name="T46" fmla="*/ 11 w 20"/>
                <a:gd name="T47" fmla="*/ 1 h 27"/>
                <a:gd name="T48" fmla="*/ 10 w 20"/>
                <a:gd name="T49" fmla="*/ 1 h 27"/>
                <a:gd name="T50" fmla="*/ 9 w 20"/>
                <a:gd name="T51" fmla="*/ 1 h 27"/>
                <a:gd name="T52" fmla="*/ 8 w 20"/>
                <a:gd name="T53" fmla="*/ 0 h 27"/>
                <a:gd name="T54" fmla="*/ 7 w 20"/>
                <a:gd name="T55" fmla="*/ 0 h 27"/>
                <a:gd name="T56" fmla="*/ 6 w 20"/>
                <a:gd name="T57" fmla="*/ 0 h 27"/>
                <a:gd name="T58" fmla="*/ 5 w 20"/>
                <a:gd name="T59" fmla="*/ 0 h 27"/>
                <a:gd name="T60" fmla="*/ 3 w 20"/>
                <a:gd name="T61" fmla="*/ 1 h 27"/>
                <a:gd name="T62" fmla="*/ 1 w 20"/>
                <a:gd name="T63" fmla="*/ 1 h 27"/>
                <a:gd name="T64" fmla="*/ 0 w 20"/>
                <a:gd name="T65" fmla="*/ 2 h 27"/>
                <a:gd name="T66" fmla="*/ 11 w 20"/>
                <a:gd name="T6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7">
                  <a:moveTo>
                    <a:pt x="11" y="26"/>
                  </a:moveTo>
                  <a:lnTo>
                    <a:pt x="13" y="25"/>
                  </a:lnTo>
                  <a:lnTo>
                    <a:pt x="14" y="24"/>
                  </a:lnTo>
                  <a:lnTo>
                    <a:pt x="15" y="22"/>
                  </a:lnTo>
                  <a:lnTo>
                    <a:pt x="16" y="21"/>
                  </a:lnTo>
                  <a:lnTo>
                    <a:pt x="17" y="20"/>
                  </a:lnTo>
                  <a:lnTo>
                    <a:pt x="18" y="19"/>
                  </a:lnTo>
                  <a:lnTo>
                    <a:pt x="18" y="18"/>
                  </a:lnTo>
                  <a:lnTo>
                    <a:pt x="18" y="17"/>
                  </a:lnTo>
                  <a:lnTo>
                    <a:pt x="19" y="16"/>
                  </a:lnTo>
                  <a:lnTo>
                    <a:pt x="19" y="15"/>
                  </a:lnTo>
                  <a:lnTo>
                    <a:pt x="19" y="14"/>
                  </a:lnTo>
                  <a:lnTo>
                    <a:pt x="19" y="12"/>
                  </a:lnTo>
                  <a:lnTo>
                    <a:pt x="18" y="11"/>
                  </a:lnTo>
                  <a:lnTo>
                    <a:pt x="18" y="10"/>
                  </a:lnTo>
                  <a:lnTo>
                    <a:pt x="18" y="9"/>
                  </a:lnTo>
                  <a:lnTo>
                    <a:pt x="17" y="8"/>
                  </a:lnTo>
                  <a:lnTo>
                    <a:pt x="17" y="7"/>
                  </a:lnTo>
                  <a:lnTo>
                    <a:pt x="16" y="6"/>
                  </a:lnTo>
                  <a:lnTo>
                    <a:pt x="16" y="5"/>
                  </a:lnTo>
                  <a:lnTo>
                    <a:pt x="15" y="3"/>
                  </a:lnTo>
                  <a:lnTo>
                    <a:pt x="14" y="3"/>
                  </a:lnTo>
                  <a:lnTo>
                    <a:pt x="13" y="2"/>
                  </a:lnTo>
                  <a:lnTo>
                    <a:pt x="11" y="1"/>
                  </a:lnTo>
                  <a:lnTo>
                    <a:pt x="10" y="1"/>
                  </a:lnTo>
                  <a:lnTo>
                    <a:pt x="9" y="1"/>
                  </a:lnTo>
                  <a:lnTo>
                    <a:pt x="8" y="0"/>
                  </a:lnTo>
                  <a:lnTo>
                    <a:pt x="7" y="0"/>
                  </a:lnTo>
                  <a:lnTo>
                    <a:pt x="6" y="0"/>
                  </a:lnTo>
                  <a:lnTo>
                    <a:pt x="5" y="0"/>
                  </a:lnTo>
                  <a:lnTo>
                    <a:pt x="3" y="1"/>
                  </a:lnTo>
                  <a:lnTo>
                    <a:pt x="1" y="1"/>
                  </a:lnTo>
                  <a:lnTo>
                    <a:pt x="0" y="2"/>
                  </a:lnTo>
                  <a:lnTo>
                    <a:pt x="11" y="26"/>
                  </a:lnTo>
                </a:path>
              </a:pathLst>
            </a:custGeom>
            <a:solidFill>
              <a:srgbClr val="987259"/>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38" name="Freeform 340"/>
            <p:cNvSpPr>
              <a:spLocks/>
            </p:cNvSpPr>
            <p:nvPr/>
          </p:nvSpPr>
          <p:spPr bwMode="auto">
            <a:xfrm>
              <a:off x="4638" y="2800"/>
              <a:ext cx="17" cy="22"/>
            </a:xfrm>
            <a:custGeom>
              <a:avLst/>
              <a:gdLst>
                <a:gd name="T0" fmla="*/ 10 w 17"/>
                <a:gd name="T1" fmla="*/ 0 h 22"/>
                <a:gd name="T2" fmla="*/ 8 w 17"/>
                <a:gd name="T3" fmla="*/ 0 h 22"/>
                <a:gd name="T4" fmla="*/ 6 w 17"/>
                <a:gd name="T5" fmla="*/ 1 h 22"/>
                <a:gd name="T6" fmla="*/ 5 w 17"/>
                <a:gd name="T7" fmla="*/ 1 h 22"/>
                <a:gd name="T8" fmla="*/ 4 w 17"/>
                <a:gd name="T9" fmla="*/ 1 h 22"/>
                <a:gd name="T10" fmla="*/ 4 w 17"/>
                <a:gd name="T11" fmla="*/ 2 h 22"/>
                <a:gd name="T12" fmla="*/ 2 w 17"/>
                <a:gd name="T13" fmla="*/ 3 h 22"/>
                <a:gd name="T14" fmla="*/ 1 w 17"/>
                <a:gd name="T15" fmla="*/ 3 h 22"/>
                <a:gd name="T16" fmla="*/ 1 w 17"/>
                <a:gd name="T17" fmla="*/ 5 h 22"/>
                <a:gd name="T18" fmla="*/ 0 w 17"/>
                <a:gd name="T19" fmla="*/ 6 h 22"/>
                <a:gd name="T20" fmla="*/ 0 w 17"/>
                <a:gd name="T21" fmla="*/ 7 h 22"/>
                <a:gd name="T22" fmla="*/ 0 w 17"/>
                <a:gd name="T23" fmla="*/ 8 h 22"/>
                <a:gd name="T24" fmla="*/ 0 w 17"/>
                <a:gd name="T25" fmla="*/ 9 h 22"/>
                <a:gd name="T26" fmla="*/ 0 w 17"/>
                <a:gd name="T27" fmla="*/ 10 h 22"/>
                <a:gd name="T28" fmla="*/ 0 w 17"/>
                <a:gd name="T29" fmla="*/ 11 h 22"/>
                <a:gd name="T30" fmla="*/ 0 w 17"/>
                <a:gd name="T31" fmla="*/ 12 h 22"/>
                <a:gd name="T32" fmla="*/ 0 w 17"/>
                <a:gd name="T33" fmla="*/ 14 h 22"/>
                <a:gd name="T34" fmla="*/ 0 w 17"/>
                <a:gd name="T35" fmla="*/ 15 h 22"/>
                <a:gd name="T36" fmla="*/ 1 w 17"/>
                <a:gd name="T37" fmla="*/ 15 h 22"/>
                <a:gd name="T38" fmla="*/ 1 w 17"/>
                <a:gd name="T39" fmla="*/ 16 h 22"/>
                <a:gd name="T40" fmla="*/ 2 w 17"/>
                <a:gd name="T41" fmla="*/ 17 h 22"/>
                <a:gd name="T42" fmla="*/ 2 w 17"/>
                <a:gd name="T43" fmla="*/ 18 h 22"/>
                <a:gd name="T44" fmla="*/ 4 w 17"/>
                <a:gd name="T45" fmla="*/ 18 h 22"/>
                <a:gd name="T46" fmla="*/ 4 w 17"/>
                <a:gd name="T47" fmla="*/ 19 h 22"/>
                <a:gd name="T48" fmla="*/ 5 w 17"/>
                <a:gd name="T49" fmla="*/ 19 h 22"/>
                <a:gd name="T50" fmla="*/ 6 w 17"/>
                <a:gd name="T51" fmla="*/ 20 h 22"/>
                <a:gd name="T52" fmla="*/ 8 w 17"/>
                <a:gd name="T53" fmla="*/ 20 h 22"/>
                <a:gd name="T54" fmla="*/ 10 w 17"/>
                <a:gd name="T55" fmla="*/ 20 h 22"/>
                <a:gd name="T56" fmla="*/ 12 w 17"/>
                <a:gd name="T57" fmla="*/ 21 h 22"/>
                <a:gd name="T58" fmla="*/ 13 w 17"/>
                <a:gd name="T59" fmla="*/ 21 h 22"/>
                <a:gd name="T60" fmla="*/ 14 w 17"/>
                <a:gd name="T61" fmla="*/ 21 h 22"/>
                <a:gd name="T62" fmla="*/ 16 w 17"/>
                <a:gd name="T63" fmla="*/ 20 h 22"/>
                <a:gd name="T64" fmla="*/ 10 w 17"/>
                <a:gd name="T6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 h="22">
                  <a:moveTo>
                    <a:pt x="10" y="0"/>
                  </a:moveTo>
                  <a:lnTo>
                    <a:pt x="8" y="0"/>
                  </a:lnTo>
                  <a:lnTo>
                    <a:pt x="6" y="1"/>
                  </a:lnTo>
                  <a:lnTo>
                    <a:pt x="5" y="1"/>
                  </a:lnTo>
                  <a:lnTo>
                    <a:pt x="4" y="1"/>
                  </a:lnTo>
                  <a:lnTo>
                    <a:pt x="4" y="2"/>
                  </a:lnTo>
                  <a:lnTo>
                    <a:pt x="2" y="3"/>
                  </a:lnTo>
                  <a:lnTo>
                    <a:pt x="1" y="3"/>
                  </a:lnTo>
                  <a:lnTo>
                    <a:pt x="1" y="5"/>
                  </a:lnTo>
                  <a:lnTo>
                    <a:pt x="0" y="6"/>
                  </a:lnTo>
                  <a:lnTo>
                    <a:pt x="0" y="7"/>
                  </a:lnTo>
                  <a:lnTo>
                    <a:pt x="0" y="8"/>
                  </a:lnTo>
                  <a:lnTo>
                    <a:pt x="0" y="9"/>
                  </a:lnTo>
                  <a:lnTo>
                    <a:pt x="0" y="10"/>
                  </a:lnTo>
                  <a:lnTo>
                    <a:pt x="0" y="11"/>
                  </a:lnTo>
                  <a:lnTo>
                    <a:pt x="0" y="12"/>
                  </a:lnTo>
                  <a:lnTo>
                    <a:pt x="0" y="14"/>
                  </a:lnTo>
                  <a:lnTo>
                    <a:pt x="0" y="15"/>
                  </a:lnTo>
                  <a:lnTo>
                    <a:pt x="1" y="15"/>
                  </a:lnTo>
                  <a:lnTo>
                    <a:pt x="1" y="16"/>
                  </a:lnTo>
                  <a:lnTo>
                    <a:pt x="2" y="17"/>
                  </a:lnTo>
                  <a:lnTo>
                    <a:pt x="2" y="18"/>
                  </a:lnTo>
                  <a:lnTo>
                    <a:pt x="4" y="18"/>
                  </a:lnTo>
                  <a:lnTo>
                    <a:pt x="4" y="19"/>
                  </a:lnTo>
                  <a:lnTo>
                    <a:pt x="5" y="19"/>
                  </a:lnTo>
                  <a:lnTo>
                    <a:pt x="6" y="20"/>
                  </a:lnTo>
                  <a:lnTo>
                    <a:pt x="8" y="20"/>
                  </a:lnTo>
                  <a:lnTo>
                    <a:pt x="10" y="20"/>
                  </a:lnTo>
                  <a:lnTo>
                    <a:pt x="12" y="21"/>
                  </a:lnTo>
                  <a:lnTo>
                    <a:pt x="13" y="21"/>
                  </a:lnTo>
                  <a:lnTo>
                    <a:pt x="14" y="21"/>
                  </a:lnTo>
                  <a:lnTo>
                    <a:pt x="16" y="20"/>
                  </a:lnTo>
                  <a:lnTo>
                    <a:pt x="10" y="0"/>
                  </a:lnTo>
                </a:path>
              </a:pathLst>
            </a:custGeom>
            <a:solidFill>
              <a:srgbClr val="A57F6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39" name="Freeform 341"/>
            <p:cNvSpPr>
              <a:spLocks/>
            </p:cNvSpPr>
            <p:nvPr/>
          </p:nvSpPr>
          <p:spPr bwMode="auto">
            <a:xfrm>
              <a:off x="4646" y="2778"/>
              <a:ext cx="88" cy="43"/>
            </a:xfrm>
            <a:custGeom>
              <a:avLst/>
              <a:gdLst>
                <a:gd name="T0" fmla="*/ 77 w 88"/>
                <a:gd name="T1" fmla="*/ 1 h 43"/>
                <a:gd name="T2" fmla="*/ 73 w 88"/>
                <a:gd name="T3" fmla="*/ 2 h 43"/>
                <a:gd name="T4" fmla="*/ 70 w 88"/>
                <a:gd name="T5" fmla="*/ 3 h 43"/>
                <a:gd name="T6" fmla="*/ 66 w 88"/>
                <a:gd name="T7" fmla="*/ 5 h 43"/>
                <a:gd name="T8" fmla="*/ 62 w 88"/>
                <a:gd name="T9" fmla="*/ 6 h 43"/>
                <a:gd name="T10" fmla="*/ 58 w 88"/>
                <a:gd name="T11" fmla="*/ 8 h 43"/>
                <a:gd name="T12" fmla="*/ 53 w 88"/>
                <a:gd name="T13" fmla="*/ 9 h 43"/>
                <a:gd name="T14" fmla="*/ 49 w 88"/>
                <a:gd name="T15" fmla="*/ 11 h 43"/>
                <a:gd name="T16" fmla="*/ 43 w 88"/>
                <a:gd name="T17" fmla="*/ 12 h 43"/>
                <a:gd name="T18" fmla="*/ 39 w 88"/>
                <a:gd name="T19" fmla="*/ 13 h 43"/>
                <a:gd name="T20" fmla="*/ 33 w 88"/>
                <a:gd name="T21" fmla="*/ 14 h 43"/>
                <a:gd name="T22" fmla="*/ 27 w 88"/>
                <a:gd name="T23" fmla="*/ 16 h 43"/>
                <a:gd name="T24" fmla="*/ 22 w 88"/>
                <a:gd name="T25" fmla="*/ 18 h 43"/>
                <a:gd name="T26" fmla="*/ 15 w 88"/>
                <a:gd name="T27" fmla="*/ 19 h 43"/>
                <a:gd name="T28" fmla="*/ 10 w 88"/>
                <a:gd name="T29" fmla="*/ 20 h 43"/>
                <a:gd name="T30" fmla="*/ 3 w 88"/>
                <a:gd name="T31" fmla="*/ 21 h 43"/>
                <a:gd name="T32" fmla="*/ 4 w 88"/>
                <a:gd name="T33" fmla="*/ 42 h 43"/>
                <a:gd name="T34" fmla="*/ 11 w 88"/>
                <a:gd name="T35" fmla="*/ 41 h 43"/>
                <a:gd name="T36" fmla="*/ 17 w 88"/>
                <a:gd name="T37" fmla="*/ 40 h 43"/>
                <a:gd name="T38" fmla="*/ 23 w 88"/>
                <a:gd name="T39" fmla="*/ 39 h 43"/>
                <a:gd name="T40" fmla="*/ 30 w 88"/>
                <a:gd name="T41" fmla="*/ 38 h 43"/>
                <a:gd name="T42" fmla="*/ 35 w 88"/>
                <a:gd name="T43" fmla="*/ 36 h 43"/>
                <a:gd name="T44" fmla="*/ 41 w 88"/>
                <a:gd name="T45" fmla="*/ 34 h 43"/>
                <a:gd name="T46" fmla="*/ 46 w 88"/>
                <a:gd name="T47" fmla="*/ 33 h 43"/>
                <a:gd name="T48" fmla="*/ 52 w 88"/>
                <a:gd name="T49" fmla="*/ 31 h 43"/>
                <a:gd name="T50" fmla="*/ 57 w 88"/>
                <a:gd name="T51" fmla="*/ 30 h 43"/>
                <a:gd name="T52" fmla="*/ 62 w 88"/>
                <a:gd name="T53" fmla="*/ 29 h 43"/>
                <a:gd name="T54" fmla="*/ 67 w 88"/>
                <a:gd name="T55" fmla="*/ 27 h 43"/>
                <a:gd name="T56" fmla="*/ 71 w 88"/>
                <a:gd name="T57" fmla="*/ 25 h 43"/>
                <a:gd name="T58" fmla="*/ 76 w 88"/>
                <a:gd name="T59" fmla="*/ 24 h 43"/>
                <a:gd name="T60" fmla="*/ 80 w 88"/>
                <a:gd name="T61" fmla="*/ 22 h 43"/>
                <a:gd name="T62" fmla="*/ 83 w 88"/>
                <a:gd name="T63" fmla="*/ 21 h 43"/>
                <a:gd name="T64" fmla="*/ 87 w 88"/>
                <a:gd name="T65"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43">
                  <a:moveTo>
                    <a:pt x="78" y="0"/>
                  </a:moveTo>
                  <a:lnTo>
                    <a:pt x="77" y="1"/>
                  </a:lnTo>
                  <a:lnTo>
                    <a:pt x="76" y="1"/>
                  </a:lnTo>
                  <a:lnTo>
                    <a:pt x="73" y="2"/>
                  </a:lnTo>
                  <a:lnTo>
                    <a:pt x="71" y="3"/>
                  </a:lnTo>
                  <a:lnTo>
                    <a:pt x="70" y="3"/>
                  </a:lnTo>
                  <a:lnTo>
                    <a:pt x="68" y="4"/>
                  </a:lnTo>
                  <a:lnTo>
                    <a:pt x="66" y="5"/>
                  </a:lnTo>
                  <a:lnTo>
                    <a:pt x="64" y="5"/>
                  </a:lnTo>
                  <a:lnTo>
                    <a:pt x="62" y="6"/>
                  </a:lnTo>
                  <a:lnTo>
                    <a:pt x="60" y="6"/>
                  </a:lnTo>
                  <a:lnTo>
                    <a:pt x="58" y="8"/>
                  </a:lnTo>
                  <a:lnTo>
                    <a:pt x="55" y="9"/>
                  </a:lnTo>
                  <a:lnTo>
                    <a:pt x="53" y="9"/>
                  </a:lnTo>
                  <a:lnTo>
                    <a:pt x="51" y="10"/>
                  </a:lnTo>
                  <a:lnTo>
                    <a:pt x="49" y="11"/>
                  </a:lnTo>
                  <a:lnTo>
                    <a:pt x="46" y="11"/>
                  </a:lnTo>
                  <a:lnTo>
                    <a:pt x="43" y="12"/>
                  </a:lnTo>
                  <a:lnTo>
                    <a:pt x="41" y="13"/>
                  </a:lnTo>
                  <a:lnTo>
                    <a:pt x="39" y="13"/>
                  </a:lnTo>
                  <a:lnTo>
                    <a:pt x="35" y="14"/>
                  </a:lnTo>
                  <a:lnTo>
                    <a:pt x="33" y="14"/>
                  </a:lnTo>
                  <a:lnTo>
                    <a:pt x="30" y="15"/>
                  </a:lnTo>
                  <a:lnTo>
                    <a:pt x="27" y="16"/>
                  </a:lnTo>
                  <a:lnTo>
                    <a:pt x="24" y="16"/>
                  </a:lnTo>
                  <a:lnTo>
                    <a:pt x="22" y="18"/>
                  </a:lnTo>
                  <a:lnTo>
                    <a:pt x="19" y="18"/>
                  </a:lnTo>
                  <a:lnTo>
                    <a:pt x="15" y="19"/>
                  </a:lnTo>
                  <a:lnTo>
                    <a:pt x="13" y="20"/>
                  </a:lnTo>
                  <a:lnTo>
                    <a:pt x="10" y="20"/>
                  </a:lnTo>
                  <a:lnTo>
                    <a:pt x="6" y="21"/>
                  </a:lnTo>
                  <a:lnTo>
                    <a:pt x="3" y="21"/>
                  </a:lnTo>
                  <a:lnTo>
                    <a:pt x="0" y="22"/>
                  </a:lnTo>
                  <a:lnTo>
                    <a:pt x="4" y="42"/>
                  </a:lnTo>
                  <a:lnTo>
                    <a:pt x="7" y="42"/>
                  </a:lnTo>
                  <a:lnTo>
                    <a:pt x="11" y="41"/>
                  </a:lnTo>
                  <a:lnTo>
                    <a:pt x="14" y="41"/>
                  </a:lnTo>
                  <a:lnTo>
                    <a:pt x="17" y="40"/>
                  </a:lnTo>
                  <a:lnTo>
                    <a:pt x="20" y="39"/>
                  </a:lnTo>
                  <a:lnTo>
                    <a:pt x="23" y="39"/>
                  </a:lnTo>
                  <a:lnTo>
                    <a:pt x="26" y="38"/>
                  </a:lnTo>
                  <a:lnTo>
                    <a:pt x="30" y="38"/>
                  </a:lnTo>
                  <a:lnTo>
                    <a:pt x="32" y="37"/>
                  </a:lnTo>
                  <a:lnTo>
                    <a:pt x="35" y="36"/>
                  </a:lnTo>
                  <a:lnTo>
                    <a:pt x="38" y="36"/>
                  </a:lnTo>
                  <a:lnTo>
                    <a:pt x="41" y="34"/>
                  </a:lnTo>
                  <a:lnTo>
                    <a:pt x="43" y="33"/>
                  </a:lnTo>
                  <a:lnTo>
                    <a:pt x="46" y="33"/>
                  </a:lnTo>
                  <a:lnTo>
                    <a:pt x="49" y="32"/>
                  </a:lnTo>
                  <a:lnTo>
                    <a:pt x="52" y="31"/>
                  </a:lnTo>
                  <a:lnTo>
                    <a:pt x="54" y="31"/>
                  </a:lnTo>
                  <a:lnTo>
                    <a:pt x="57" y="30"/>
                  </a:lnTo>
                  <a:lnTo>
                    <a:pt x="60" y="29"/>
                  </a:lnTo>
                  <a:lnTo>
                    <a:pt x="62" y="29"/>
                  </a:lnTo>
                  <a:lnTo>
                    <a:pt x="64" y="28"/>
                  </a:lnTo>
                  <a:lnTo>
                    <a:pt x="67" y="27"/>
                  </a:lnTo>
                  <a:lnTo>
                    <a:pt x="69" y="27"/>
                  </a:lnTo>
                  <a:lnTo>
                    <a:pt x="71" y="25"/>
                  </a:lnTo>
                  <a:lnTo>
                    <a:pt x="73" y="24"/>
                  </a:lnTo>
                  <a:lnTo>
                    <a:pt x="76" y="24"/>
                  </a:lnTo>
                  <a:lnTo>
                    <a:pt x="78" y="23"/>
                  </a:lnTo>
                  <a:lnTo>
                    <a:pt x="80" y="22"/>
                  </a:lnTo>
                  <a:lnTo>
                    <a:pt x="81" y="21"/>
                  </a:lnTo>
                  <a:lnTo>
                    <a:pt x="83" y="21"/>
                  </a:lnTo>
                  <a:lnTo>
                    <a:pt x="86" y="20"/>
                  </a:lnTo>
                  <a:lnTo>
                    <a:pt x="87" y="19"/>
                  </a:lnTo>
                  <a:lnTo>
                    <a:pt x="78" y="0"/>
                  </a:lnTo>
                </a:path>
              </a:pathLst>
            </a:custGeom>
            <a:solidFill>
              <a:srgbClr val="A57F6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40" name="Freeform 342"/>
            <p:cNvSpPr>
              <a:spLocks/>
            </p:cNvSpPr>
            <p:nvPr/>
          </p:nvSpPr>
          <p:spPr bwMode="auto">
            <a:xfrm>
              <a:off x="4724" y="2777"/>
              <a:ext cx="17" cy="21"/>
            </a:xfrm>
            <a:custGeom>
              <a:avLst/>
              <a:gdLst>
                <a:gd name="T0" fmla="*/ 9 w 17"/>
                <a:gd name="T1" fmla="*/ 20 h 21"/>
                <a:gd name="T2" fmla="*/ 10 w 17"/>
                <a:gd name="T3" fmla="*/ 19 h 21"/>
                <a:gd name="T4" fmla="*/ 11 w 17"/>
                <a:gd name="T5" fmla="*/ 19 h 21"/>
                <a:gd name="T6" fmla="*/ 12 w 17"/>
                <a:gd name="T7" fmla="*/ 17 h 21"/>
                <a:gd name="T8" fmla="*/ 13 w 17"/>
                <a:gd name="T9" fmla="*/ 17 h 21"/>
                <a:gd name="T10" fmla="*/ 13 w 17"/>
                <a:gd name="T11" fmla="*/ 16 h 21"/>
                <a:gd name="T12" fmla="*/ 14 w 17"/>
                <a:gd name="T13" fmla="*/ 15 h 21"/>
                <a:gd name="T14" fmla="*/ 14 w 17"/>
                <a:gd name="T15" fmla="*/ 14 h 21"/>
                <a:gd name="T16" fmla="*/ 16 w 17"/>
                <a:gd name="T17" fmla="*/ 13 h 21"/>
                <a:gd name="T18" fmla="*/ 16 w 17"/>
                <a:gd name="T19" fmla="*/ 12 h 21"/>
                <a:gd name="T20" fmla="*/ 16 w 17"/>
                <a:gd name="T21" fmla="*/ 11 h 21"/>
                <a:gd name="T22" fmla="*/ 16 w 17"/>
                <a:gd name="T23" fmla="*/ 10 h 21"/>
                <a:gd name="T24" fmla="*/ 16 w 17"/>
                <a:gd name="T25" fmla="*/ 9 h 21"/>
                <a:gd name="T26" fmla="*/ 16 w 17"/>
                <a:gd name="T27" fmla="*/ 7 h 21"/>
                <a:gd name="T28" fmla="*/ 14 w 17"/>
                <a:gd name="T29" fmla="*/ 6 h 21"/>
                <a:gd name="T30" fmla="*/ 14 w 17"/>
                <a:gd name="T31" fmla="*/ 5 h 21"/>
                <a:gd name="T32" fmla="*/ 13 w 17"/>
                <a:gd name="T33" fmla="*/ 4 h 21"/>
                <a:gd name="T34" fmla="*/ 13 w 17"/>
                <a:gd name="T35" fmla="*/ 3 h 21"/>
                <a:gd name="T36" fmla="*/ 12 w 17"/>
                <a:gd name="T37" fmla="*/ 3 h 21"/>
                <a:gd name="T38" fmla="*/ 11 w 17"/>
                <a:gd name="T39" fmla="*/ 2 h 21"/>
                <a:gd name="T40" fmla="*/ 11 w 17"/>
                <a:gd name="T41" fmla="*/ 1 h 21"/>
                <a:gd name="T42" fmla="*/ 10 w 17"/>
                <a:gd name="T43" fmla="*/ 1 h 21"/>
                <a:gd name="T44" fmla="*/ 9 w 17"/>
                <a:gd name="T45" fmla="*/ 1 h 21"/>
                <a:gd name="T46" fmla="*/ 8 w 17"/>
                <a:gd name="T47" fmla="*/ 0 h 21"/>
                <a:gd name="T48" fmla="*/ 7 w 17"/>
                <a:gd name="T49" fmla="*/ 0 h 21"/>
                <a:gd name="T50" fmla="*/ 5 w 17"/>
                <a:gd name="T51" fmla="*/ 0 h 21"/>
                <a:gd name="T52" fmla="*/ 4 w 17"/>
                <a:gd name="T53" fmla="*/ 0 h 21"/>
                <a:gd name="T54" fmla="*/ 3 w 17"/>
                <a:gd name="T55" fmla="*/ 0 h 21"/>
                <a:gd name="T56" fmla="*/ 2 w 17"/>
                <a:gd name="T57" fmla="*/ 0 h 21"/>
                <a:gd name="T58" fmla="*/ 1 w 17"/>
                <a:gd name="T59" fmla="*/ 1 h 21"/>
                <a:gd name="T60" fmla="*/ 0 w 17"/>
                <a:gd name="T61" fmla="*/ 1 h 21"/>
                <a:gd name="T62" fmla="*/ 9 w 17"/>
                <a:gd name="T63"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 h="21">
                  <a:moveTo>
                    <a:pt x="9" y="20"/>
                  </a:moveTo>
                  <a:lnTo>
                    <a:pt x="10" y="19"/>
                  </a:lnTo>
                  <a:lnTo>
                    <a:pt x="11" y="19"/>
                  </a:lnTo>
                  <a:lnTo>
                    <a:pt x="12" y="17"/>
                  </a:lnTo>
                  <a:lnTo>
                    <a:pt x="13" y="17"/>
                  </a:lnTo>
                  <a:lnTo>
                    <a:pt x="13" y="16"/>
                  </a:lnTo>
                  <a:lnTo>
                    <a:pt x="14" y="15"/>
                  </a:lnTo>
                  <a:lnTo>
                    <a:pt x="14" y="14"/>
                  </a:lnTo>
                  <a:lnTo>
                    <a:pt x="16" y="13"/>
                  </a:lnTo>
                  <a:lnTo>
                    <a:pt x="16" y="12"/>
                  </a:lnTo>
                  <a:lnTo>
                    <a:pt x="16" y="11"/>
                  </a:lnTo>
                  <a:lnTo>
                    <a:pt x="16" y="10"/>
                  </a:lnTo>
                  <a:lnTo>
                    <a:pt x="16" y="9"/>
                  </a:lnTo>
                  <a:lnTo>
                    <a:pt x="16" y="7"/>
                  </a:lnTo>
                  <a:lnTo>
                    <a:pt x="14" y="6"/>
                  </a:lnTo>
                  <a:lnTo>
                    <a:pt x="14" y="5"/>
                  </a:lnTo>
                  <a:lnTo>
                    <a:pt x="13" y="4"/>
                  </a:lnTo>
                  <a:lnTo>
                    <a:pt x="13" y="3"/>
                  </a:lnTo>
                  <a:lnTo>
                    <a:pt x="12" y="3"/>
                  </a:lnTo>
                  <a:lnTo>
                    <a:pt x="11" y="2"/>
                  </a:lnTo>
                  <a:lnTo>
                    <a:pt x="11" y="1"/>
                  </a:lnTo>
                  <a:lnTo>
                    <a:pt x="10" y="1"/>
                  </a:lnTo>
                  <a:lnTo>
                    <a:pt x="9" y="1"/>
                  </a:lnTo>
                  <a:lnTo>
                    <a:pt x="8" y="0"/>
                  </a:lnTo>
                  <a:lnTo>
                    <a:pt x="7" y="0"/>
                  </a:lnTo>
                  <a:lnTo>
                    <a:pt x="5" y="0"/>
                  </a:lnTo>
                  <a:lnTo>
                    <a:pt x="4" y="0"/>
                  </a:lnTo>
                  <a:lnTo>
                    <a:pt x="3" y="0"/>
                  </a:lnTo>
                  <a:lnTo>
                    <a:pt x="2" y="0"/>
                  </a:lnTo>
                  <a:lnTo>
                    <a:pt x="1" y="1"/>
                  </a:lnTo>
                  <a:lnTo>
                    <a:pt x="0" y="1"/>
                  </a:lnTo>
                  <a:lnTo>
                    <a:pt x="9" y="20"/>
                  </a:lnTo>
                </a:path>
              </a:pathLst>
            </a:custGeom>
            <a:solidFill>
              <a:srgbClr val="A57F6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41" name="Freeform 343"/>
            <p:cNvSpPr>
              <a:spLocks/>
            </p:cNvSpPr>
            <p:nvPr/>
          </p:nvSpPr>
          <p:spPr bwMode="auto">
            <a:xfrm>
              <a:off x="4720" y="2780"/>
              <a:ext cx="17" cy="17"/>
            </a:xfrm>
            <a:custGeom>
              <a:avLst/>
              <a:gdLst>
                <a:gd name="T0" fmla="*/ 9 w 17"/>
                <a:gd name="T1" fmla="*/ 16 h 17"/>
                <a:gd name="T2" fmla="*/ 10 w 17"/>
                <a:gd name="T3" fmla="*/ 16 h 17"/>
                <a:gd name="T4" fmla="*/ 10 w 17"/>
                <a:gd name="T5" fmla="*/ 14 h 17"/>
                <a:gd name="T6" fmla="*/ 12 w 17"/>
                <a:gd name="T7" fmla="*/ 14 h 17"/>
                <a:gd name="T8" fmla="*/ 12 w 17"/>
                <a:gd name="T9" fmla="*/ 13 h 17"/>
                <a:gd name="T10" fmla="*/ 14 w 17"/>
                <a:gd name="T11" fmla="*/ 13 h 17"/>
                <a:gd name="T12" fmla="*/ 14 w 17"/>
                <a:gd name="T13" fmla="*/ 12 h 17"/>
                <a:gd name="T14" fmla="*/ 16 w 17"/>
                <a:gd name="T15" fmla="*/ 11 h 17"/>
                <a:gd name="T16" fmla="*/ 16 w 17"/>
                <a:gd name="T17" fmla="*/ 10 h 17"/>
                <a:gd name="T18" fmla="*/ 16 w 17"/>
                <a:gd name="T19" fmla="*/ 9 h 17"/>
                <a:gd name="T20" fmla="*/ 16 w 17"/>
                <a:gd name="T21" fmla="*/ 8 h 17"/>
                <a:gd name="T22" fmla="*/ 16 w 17"/>
                <a:gd name="T23" fmla="*/ 7 h 17"/>
                <a:gd name="T24" fmla="*/ 16 w 17"/>
                <a:gd name="T25" fmla="*/ 6 h 17"/>
                <a:gd name="T26" fmla="*/ 14 w 17"/>
                <a:gd name="T27" fmla="*/ 6 h 17"/>
                <a:gd name="T28" fmla="*/ 14 w 17"/>
                <a:gd name="T29" fmla="*/ 4 h 17"/>
                <a:gd name="T30" fmla="*/ 12 w 17"/>
                <a:gd name="T31" fmla="*/ 3 h 17"/>
                <a:gd name="T32" fmla="*/ 10 w 17"/>
                <a:gd name="T33" fmla="*/ 2 h 17"/>
                <a:gd name="T34" fmla="*/ 9 w 17"/>
                <a:gd name="T35" fmla="*/ 1 h 17"/>
                <a:gd name="T36" fmla="*/ 8 w 17"/>
                <a:gd name="T37" fmla="*/ 1 h 17"/>
                <a:gd name="T38" fmla="*/ 6 w 17"/>
                <a:gd name="T39" fmla="*/ 1 h 17"/>
                <a:gd name="T40" fmla="*/ 6 w 17"/>
                <a:gd name="T41" fmla="*/ 0 h 17"/>
                <a:gd name="T42" fmla="*/ 5 w 17"/>
                <a:gd name="T43" fmla="*/ 0 h 17"/>
                <a:gd name="T44" fmla="*/ 4 w 17"/>
                <a:gd name="T45" fmla="*/ 0 h 17"/>
                <a:gd name="T46" fmla="*/ 2 w 17"/>
                <a:gd name="T47" fmla="*/ 1 h 17"/>
                <a:gd name="T48" fmla="*/ 0 w 17"/>
                <a:gd name="T49" fmla="*/ 1 h 17"/>
                <a:gd name="T50" fmla="*/ 9 w 17"/>
                <a:gd name="T51"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 h="17">
                  <a:moveTo>
                    <a:pt x="9" y="16"/>
                  </a:moveTo>
                  <a:lnTo>
                    <a:pt x="10" y="16"/>
                  </a:lnTo>
                  <a:lnTo>
                    <a:pt x="10" y="14"/>
                  </a:lnTo>
                  <a:lnTo>
                    <a:pt x="12" y="14"/>
                  </a:lnTo>
                  <a:lnTo>
                    <a:pt x="12" y="13"/>
                  </a:lnTo>
                  <a:lnTo>
                    <a:pt x="14" y="13"/>
                  </a:lnTo>
                  <a:lnTo>
                    <a:pt x="14" y="12"/>
                  </a:lnTo>
                  <a:lnTo>
                    <a:pt x="16" y="11"/>
                  </a:lnTo>
                  <a:lnTo>
                    <a:pt x="16" y="10"/>
                  </a:lnTo>
                  <a:lnTo>
                    <a:pt x="16" y="9"/>
                  </a:lnTo>
                  <a:lnTo>
                    <a:pt x="16" y="8"/>
                  </a:lnTo>
                  <a:lnTo>
                    <a:pt x="16" y="7"/>
                  </a:lnTo>
                  <a:lnTo>
                    <a:pt x="16" y="6"/>
                  </a:lnTo>
                  <a:lnTo>
                    <a:pt x="14" y="6"/>
                  </a:lnTo>
                  <a:lnTo>
                    <a:pt x="14" y="4"/>
                  </a:lnTo>
                  <a:lnTo>
                    <a:pt x="12" y="3"/>
                  </a:lnTo>
                  <a:lnTo>
                    <a:pt x="10" y="2"/>
                  </a:lnTo>
                  <a:lnTo>
                    <a:pt x="9" y="1"/>
                  </a:lnTo>
                  <a:lnTo>
                    <a:pt x="8" y="1"/>
                  </a:lnTo>
                  <a:lnTo>
                    <a:pt x="6" y="1"/>
                  </a:lnTo>
                  <a:lnTo>
                    <a:pt x="6" y="0"/>
                  </a:lnTo>
                  <a:lnTo>
                    <a:pt x="5" y="0"/>
                  </a:lnTo>
                  <a:lnTo>
                    <a:pt x="4" y="0"/>
                  </a:lnTo>
                  <a:lnTo>
                    <a:pt x="2" y="1"/>
                  </a:lnTo>
                  <a:lnTo>
                    <a:pt x="0" y="1"/>
                  </a:lnTo>
                  <a:lnTo>
                    <a:pt x="9" y="16"/>
                  </a:lnTo>
                </a:path>
              </a:pathLst>
            </a:custGeom>
            <a:solidFill>
              <a:srgbClr val="B28C7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42" name="Freeform 344"/>
            <p:cNvSpPr>
              <a:spLocks/>
            </p:cNvSpPr>
            <p:nvPr/>
          </p:nvSpPr>
          <p:spPr bwMode="auto">
            <a:xfrm>
              <a:off x="4653" y="2781"/>
              <a:ext cx="75" cy="36"/>
            </a:xfrm>
            <a:custGeom>
              <a:avLst/>
              <a:gdLst>
                <a:gd name="T0" fmla="*/ 6 w 75"/>
                <a:gd name="T1" fmla="*/ 35 h 36"/>
                <a:gd name="T2" fmla="*/ 12 w 75"/>
                <a:gd name="T3" fmla="*/ 34 h 36"/>
                <a:gd name="T4" fmla="*/ 16 w 75"/>
                <a:gd name="T5" fmla="*/ 33 h 36"/>
                <a:gd name="T6" fmla="*/ 22 w 75"/>
                <a:gd name="T7" fmla="*/ 31 h 36"/>
                <a:gd name="T8" fmla="*/ 26 w 75"/>
                <a:gd name="T9" fmla="*/ 30 h 36"/>
                <a:gd name="T10" fmla="*/ 32 w 75"/>
                <a:gd name="T11" fmla="*/ 28 h 36"/>
                <a:gd name="T12" fmla="*/ 36 w 75"/>
                <a:gd name="T13" fmla="*/ 27 h 36"/>
                <a:gd name="T14" fmla="*/ 41 w 75"/>
                <a:gd name="T15" fmla="*/ 26 h 36"/>
                <a:gd name="T16" fmla="*/ 45 w 75"/>
                <a:gd name="T17" fmla="*/ 25 h 36"/>
                <a:gd name="T18" fmla="*/ 50 w 75"/>
                <a:gd name="T19" fmla="*/ 24 h 36"/>
                <a:gd name="T20" fmla="*/ 53 w 75"/>
                <a:gd name="T21" fmla="*/ 22 h 36"/>
                <a:gd name="T22" fmla="*/ 57 w 75"/>
                <a:gd name="T23" fmla="*/ 21 h 36"/>
                <a:gd name="T24" fmla="*/ 61 w 75"/>
                <a:gd name="T25" fmla="*/ 20 h 36"/>
                <a:gd name="T26" fmla="*/ 65 w 75"/>
                <a:gd name="T27" fmla="*/ 19 h 36"/>
                <a:gd name="T28" fmla="*/ 69 w 75"/>
                <a:gd name="T29" fmla="*/ 17 h 36"/>
                <a:gd name="T30" fmla="*/ 72 w 75"/>
                <a:gd name="T31" fmla="*/ 16 h 36"/>
                <a:gd name="T32" fmla="*/ 67 w 75"/>
                <a:gd name="T33" fmla="*/ 0 h 36"/>
                <a:gd name="T34" fmla="*/ 64 w 75"/>
                <a:gd name="T35" fmla="*/ 1 h 36"/>
                <a:gd name="T36" fmla="*/ 61 w 75"/>
                <a:gd name="T37" fmla="*/ 2 h 36"/>
                <a:gd name="T38" fmla="*/ 57 w 75"/>
                <a:gd name="T39" fmla="*/ 5 h 36"/>
                <a:gd name="T40" fmla="*/ 54 w 75"/>
                <a:gd name="T41" fmla="*/ 6 h 36"/>
                <a:gd name="T42" fmla="*/ 51 w 75"/>
                <a:gd name="T43" fmla="*/ 7 h 36"/>
                <a:gd name="T44" fmla="*/ 46 w 75"/>
                <a:gd name="T45" fmla="*/ 8 h 36"/>
                <a:gd name="T46" fmla="*/ 43 w 75"/>
                <a:gd name="T47" fmla="*/ 9 h 36"/>
                <a:gd name="T48" fmla="*/ 38 w 75"/>
                <a:gd name="T49" fmla="*/ 10 h 36"/>
                <a:gd name="T50" fmla="*/ 34 w 75"/>
                <a:gd name="T51" fmla="*/ 11 h 36"/>
                <a:gd name="T52" fmla="*/ 29 w 75"/>
                <a:gd name="T53" fmla="*/ 12 h 36"/>
                <a:gd name="T54" fmla="*/ 25 w 75"/>
                <a:gd name="T55" fmla="*/ 13 h 36"/>
                <a:gd name="T56" fmla="*/ 20 w 75"/>
                <a:gd name="T57" fmla="*/ 15 h 36"/>
                <a:gd name="T58" fmla="*/ 15 w 75"/>
                <a:gd name="T59" fmla="*/ 16 h 36"/>
                <a:gd name="T60" fmla="*/ 10 w 75"/>
                <a:gd name="T61" fmla="*/ 17 h 36"/>
                <a:gd name="T62" fmla="*/ 5 w 75"/>
                <a:gd name="T63" fmla="*/ 18 h 36"/>
                <a:gd name="T64" fmla="*/ 0 w 75"/>
                <a:gd name="T65"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36">
                  <a:moveTo>
                    <a:pt x="4" y="35"/>
                  </a:moveTo>
                  <a:lnTo>
                    <a:pt x="6" y="35"/>
                  </a:lnTo>
                  <a:lnTo>
                    <a:pt x="8" y="34"/>
                  </a:lnTo>
                  <a:lnTo>
                    <a:pt x="12" y="34"/>
                  </a:lnTo>
                  <a:lnTo>
                    <a:pt x="14" y="33"/>
                  </a:lnTo>
                  <a:lnTo>
                    <a:pt x="16" y="33"/>
                  </a:lnTo>
                  <a:lnTo>
                    <a:pt x="19" y="31"/>
                  </a:lnTo>
                  <a:lnTo>
                    <a:pt x="22" y="31"/>
                  </a:lnTo>
                  <a:lnTo>
                    <a:pt x="24" y="30"/>
                  </a:lnTo>
                  <a:lnTo>
                    <a:pt x="26" y="30"/>
                  </a:lnTo>
                  <a:lnTo>
                    <a:pt x="28" y="29"/>
                  </a:lnTo>
                  <a:lnTo>
                    <a:pt x="32" y="28"/>
                  </a:lnTo>
                  <a:lnTo>
                    <a:pt x="34" y="28"/>
                  </a:lnTo>
                  <a:lnTo>
                    <a:pt x="36" y="27"/>
                  </a:lnTo>
                  <a:lnTo>
                    <a:pt x="38" y="27"/>
                  </a:lnTo>
                  <a:lnTo>
                    <a:pt x="41" y="26"/>
                  </a:lnTo>
                  <a:lnTo>
                    <a:pt x="43" y="26"/>
                  </a:lnTo>
                  <a:lnTo>
                    <a:pt x="45" y="25"/>
                  </a:lnTo>
                  <a:lnTo>
                    <a:pt x="47" y="25"/>
                  </a:lnTo>
                  <a:lnTo>
                    <a:pt x="50" y="24"/>
                  </a:lnTo>
                  <a:lnTo>
                    <a:pt x="51" y="24"/>
                  </a:lnTo>
                  <a:lnTo>
                    <a:pt x="53" y="22"/>
                  </a:lnTo>
                  <a:lnTo>
                    <a:pt x="55" y="22"/>
                  </a:lnTo>
                  <a:lnTo>
                    <a:pt x="57" y="21"/>
                  </a:lnTo>
                  <a:lnTo>
                    <a:pt x="60" y="20"/>
                  </a:lnTo>
                  <a:lnTo>
                    <a:pt x="61" y="20"/>
                  </a:lnTo>
                  <a:lnTo>
                    <a:pt x="63" y="19"/>
                  </a:lnTo>
                  <a:lnTo>
                    <a:pt x="65" y="19"/>
                  </a:lnTo>
                  <a:lnTo>
                    <a:pt x="66" y="18"/>
                  </a:lnTo>
                  <a:lnTo>
                    <a:pt x="69" y="17"/>
                  </a:lnTo>
                  <a:lnTo>
                    <a:pt x="71" y="17"/>
                  </a:lnTo>
                  <a:lnTo>
                    <a:pt x="72" y="16"/>
                  </a:lnTo>
                  <a:lnTo>
                    <a:pt x="74" y="15"/>
                  </a:lnTo>
                  <a:lnTo>
                    <a:pt x="67" y="0"/>
                  </a:lnTo>
                  <a:lnTo>
                    <a:pt x="65" y="1"/>
                  </a:lnTo>
                  <a:lnTo>
                    <a:pt x="64" y="1"/>
                  </a:lnTo>
                  <a:lnTo>
                    <a:pt x="63" y="2"/>
                  </a:lnTo>
                  <a:lnTo>
                    <a:pt x="61" y="2"/>
                  </a:lnTo>
                  <a:lnTo>
                    <a:pt x="60" y="3"/>
                  </a:lnTo>
                  <a:lnTo>
                    <a:pt x="57" y="5"/>
                  </a:lnTo>
                  <a:lnTo>
                    <a:pt x="56" y="5"/>
                  </a:lnTo>
                  <a:lnTo>
                    <a:pt x="54" y="6"/>
                  </a:lnTo>
                  <a:lnTo>
                    <a:pt x="52" y="6"/>
                  </a:lnTo>
                  <a:lnTo>
                    <a:pt x="51" y="7"/>
                  </a:lnTo>
                  <a:lnTo>
                    <a:pt x="48" y="7"/>
                  </a:lnTo>
                  <a:lnTo>
                    <a:pt x="46" y="8"/>
                  </a:lnTo>
                  <a:lnTo>
                    <a:pt x="45" y="8"/>
                  </a:lnTo>
                  <a:lnTo>
                    <a:pt x="43" y="9"/>
                  </a:lnTo>
                  <a:lnTo>
                    <a:pt x="41" y="9"/>
                  </a:lnTo>
                  <a:lnTo>
                    <a:pt x="38" y="10"/>
                  </a:lnTo>
                  <a:lnTo>
                    <a:pt x="36" y="10"/>
                  </a:lnTo>
                  <a:lnTo>
                    <a:pt x="34" y="11"/>
                  </a:lnTo>
                  <a:lnTo>
                    <a:pt x="32" y="11"/>
                  </a:lnTo>
                  <a:lnTo>
                    <a:pt x="29" y="12"/>
                  </a:lnTo>
                  <a:lnTo>
                    <a:pt x="27" y="13"/>
                  </a:lnTo>
                  <a:lnTo>
                    <a:pt x="25" y="13"/>
                  </a:lnTo>
                  <a:lnTo>
                    <a:pt x="23" y="15"/>
                  </a:lnTo>
                  <a:lnTo>
                    <a:pt x="20" y="15"/>
                  </a:lnTo>
                  <a:lnTo>
                    <a:pt x="18" y="16"/>
                  </a:lnTo>
                  <a:lnTo>
                    <a:pt x="15" y="16"/>
                  </a:lnTo>
                  <a:lnTo>
                    <a:pt x="13" y="17"/>
                  </a:lnTo>
                  <a:lnTo>
                    <a:pt x="10" y="17"/>
                  </a:lnTo>
                  <a:lnTo>
                    <a:pt x="8" y="18"/>
                  </a:lnTo>
                  <a:lnTo>
                    <a:pt x="5" y="18"/>
                  </a:lnTo>
                  <a:lnTo>
                    <a:pt x="3" y="19"/>
                  </a:lnTo>
                  <a:lnTo>
                    <a:pt x="0" y="19"/>
                  </a:lnTo>
                  <a:lnTo>
                    <a:pt x="4" y="35"/>
                  </a:lnTo>
                </a:path>
              </a:pathLst>
            </a:custGeom>
            <a:solidFill>
              <a:srgbClr val="B28C7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43" name="Freeform 345"/>
            <p:cNvSpPr>
              <a:spLocks/>
            </p:cNvSpPr>
            <p:nvPr/>
          </p:nvSpPr>
          <p:spPr bwMode="auto">
            <a:xfrm>
              <a:off x="4647" y="2800"/>
              <a:ext cx="17" cy="17"/>
            </a:xfrm>
            <a:custGeom>
              <a:avLst/>
              <a:gdLst>
                <a:gd name="T0" fmla="*/ 9 w 17"/>
                <a:gd name="T1" fmla="*/ 0 h 17"/>
                <a:gd name="T2" fmla="*/ 8 w 17"/>
                <a:gd name="T3" fmla="*/ 0 h 17"/>
                <a:gd name="T4" fmla="*/ 6 w 17"/>
                <a:gd name="T5" fmla="*/ 1 h 17"/>
                <a:gd name="T6" fmla="*/ 4 w 17"/>
                <a:gd name="T7" fmla="*/ 1 h 17"/>
                <a:gd name="T8" fmla="*/ 3 w 17"/>
                <a:gd name="T9" fmla="*/ 2 h 17"/>
                <a:gd name="T10" fmla="*/ 1 w 17"/>
                <a:gd name="T11" fmla="*/ 3 h 17"/>
                <a:gd name="T12" fmla="*/ 1 w 17"/>
                <a:gd name="T13" fmla="*/ 5 h 17"/>
                <a:gd name="T14" fmla="*/ 0 w 17"/>
                <a:gd name="T15" fmla="*/ 6 h 17"/>
                <a:gd name="T16" fmla="*/ 0 w 17"/>
                <a:gd name="T17" fmla="*/ 7 h 17"/>
                <a:gd name="T18" fmla="*/ 0 w 17"/>
                <a:gd name="T19" fmla="*/ 8 h 17"/>
                <a:gd name="T20" fmla="*/ 0 w 17"/>
                <a:gd name="T21" fmla="*/ 9 h 17"/>
                <a:gd name="T22" fmla="*/ 0 w 17"/>
                <a:gd name="T23" fmla="*/ 10 h 17"/>
                <a:gd name="T24" fmla="*/ 1 w 17"/>
                <a:gd name="T25" fmla="*/ 11 h 17"/>
                <a:gd name="T26" fmla="*/ 1 w 17"/>
                <a:gd name="T27" fmla="*/ 12 h 17"/>
                <a:gd name="T28" fmla="*/ 3 w 17"/>
                <a:gd name="T29" fmla="*/ 14 h 17"/>
                <a:gd name="T30" fmla="*/ 4 w 17"/>
                <a:gd name="T31" fmla="*/ 15 h 17"/>
                <a:gd name="T32" fmla="*/ 6 w 17"/>
                <a:gd name="T33" fmla="*/ 16 h 17"/>
                <a:gd name="T34" fmla="*/ 8 w 17"/>
                <a:gd name="T35" fmla="*/ 16 h 17"/>
                <a:gd name="T36" fmla="*/ 9 w 17"/>
                <a:gd name="T37" fmla="*/ 16 h 17"/>
                <a:gd name="T38" fmla="*/ 11 w 17"/>
                <a:gd name="T39" fmla="*/ 16 h 17"/>
                <a:gd name="T40" fmla="*/ 14 w 17"/>
                <a:gd name="T41" fmla="*/ 16 h 17"/>
                <a:gd name="T42" fmla="*/ 16 w 17"/>
                <a:gd name="T43" fmla="*/ 16 h 17"/>
                <a:gd name="T44" fmla="*/ 9 w 17"/>
                <a:gd name="T4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7">
                  <a:moveTo>
                    <a:pt x="9" y="0"/>
                  </a:moveTo>
                  <a:lnTo>
                    <a:pt x="8" y="0"/>
                  </a:lnTo>
                  <a:lnTo>
                    <a:pt x="6" y="1"/>
                  </a:lnTo>
                  <a:lnTo>
                    <a:pt x="4" y="1"/>
                  </a:lnTo>
                  <a:lnTo>
                    <a:pt x="3" y="2"/>
                  </a:lnTo>
                  <a:lnTo>
                    <a:pt x="1" y="3"/>
                  </a:lnTo>
                  <a:lnTo>
                    <a:pt x="1" y="5"/>
                  </a:lnTo>
                  <a:lnTo>
                    <a:pt x="0" y="6"/>
                  </a:lnTo>
                  <a:lnTo>
                    <a:pt x="0" y="7"/>
                  </a:lnTo>
                  <a:lnTo>
                    <a:pt x="0" y="8"/>
                  </a:lnTo>
                  <a:lnTo>
                    <a:pt x="0" y="9"/>
                  </a:lnTo>
                  <a:lnTo>
                    <a:pt x="0" y="10"/>
                  </a:lnTo>
                  <a:lnTo>
                    <a:pt x="1" y="11"/>
                  </a:lnTo>
                  <a:lnTo>
                    <a:pt x="1" y="12"/>
                  </a:lnTo>
                  <a:lnTo>
                    <a:pt x="3" y="14"/>
                  </a:lnTo>
                  <a:lnTo>
                    <a:pt x="4" y="15"/>
                  </a:lnTo>
                  <a:lnTo>
                    <a:pt x="6" y="16"/>
                  </a:lnTo>
                  <a:lnTo>
                    <a:pt x="8" y="16"/>
                  </a:lnTo>
                  <a:lnTo>
                    <a:pt x="9" y="16"/>
                  </a:lnTo>
                  <a:lnTo>
                    <a:pt x="11" y="16"/>
                  </a:lnTo>
                  <a:lnTo>
                    <a:pt x="14" y="16"/>
                  </a:lnTo>
                  <a:lnTo>
                    <a:pt x="16" y="16"/>
                  </a:lnTo>
                  <a:lnTo>
                    <a:pt x="9" y="0"/>
                  </a:lnTo>
                </a:path>
              </a:pathLst>
            </a:custGeom>
            <a:solidFill>
              <a:srgbClr val="B28C7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44" name="Freeform 346"/>
            <p:cNvSpPr>
              <a:spLocks/>
            </p:cNvSpPr>
            <p:nvPr/>
          </p:nvSpPr>
          <p:spPr bwMode="auto">
            <a:xfrm>
              <a:off x="4747" y="2800"/>
              <a:ext cx="53" cy="66"/>
            </a:xfrm>
            <a:custGeom>
              <a:avLst/>
              <a:gdLst>
                <a:gd name="T0" fmla="*/ 34 w 53"/>
                <a:gd name="T1" fmla="*/ 65 h 66"/>
                <a:gd name="T2" fmla="*/ 37 w 53"/>
                <a:gd name="T3" fmla="*/ 63 h 66"/>
                <a:gd name="T4" fmla="*/ 41 w 53"/>
                <a:gd name="T5" fmla="*/ 61 h 66"/>
                <a:gd name="T6" fmla="*/ 43 w 53"/>
                <a:gd name="T7" fmla="*/ 58 h 66"/>
                <a:gd name="T8" fmla="*/ 46 w 53"/>
                <a:gd name="T9" fmla="*/ 55 h 66"/>
                <a:gd name="T10" fmla="*/ 47 w 53"/>
                <a:gd name="T11" fmla="*/ 53 h 66"/>
                <a:gd name="T12" fmla="*/ 49 w 53"/>
                <a:gd name="T13" fmla="*/ 49 h 66"/>
                <a:gd name="T14" fmla="*/ 51 w 53"/>
                <a:gd name="T15" fmla="*/ 46 h 66"/>
                <a:gd name="T16" fmla="*/ 52 w 53"/>
                <a:gd name="T17" fmla="*/ 44 h 66"/>
                <a:gd name="T18" fmla="*/ 52 w 53"/>
                <a:gd name="T19" fmla="*/ 40 h 66"/>
                <a:gd name="T20" fmla="*/ 52 w 53"/>
                <a:gd name="T21" fmla="*/ 37 h 66"/>
                <a:gd name="T22" fmla="*/ 52 w 53"/>
                <a:gd name="T23" fmla="*/ 34 h 66"/>
                <a:gd name="T24" fmla="*/ 52 w 53"/>
                <a:gd name="T25" fmla="*/ 30 h 66"/>
                <a:gd name="T26" fmla="*/ 51 w 53"/>
                <a:gd name="T27" fmla="*/ 27 h 66"/>
                <a:gd name="T28" fmla="*/ 49 w 53"/>
                <a:gd name="T29" fmla="*/ 24 h 66"/>
                <a:gd name="T30" fmla="*/ 48 w 53"/>
                <a:gd name="T31" fmla="*/ 21 h 66"/>
                <a:gd name="T32" fmla="*/ 47 w 53"/>
                <a:gd name="T33" fmla="*/ 18 h 66"/>
                <a:gd name="T34" fmla="*/ 45 w 53"/>
                <a:gd name="T35" fmla="*/ 16 h 66"/>
                <a:gd name="T36" fmla="*/ 44 w 53"/>
                <a:gd name="T37" fmla="*/ 12 h 66"/>
                <a:gd name="T38" fmla="*/ 42 w 53"/>
                <a:gd name="T39" fmla="*/ 10 h 66"/>
                <a:gd name="T40" fmla="*/ 39 w 53"/>
                <a:gd name="T41" fmla="*/ 8 h 66"/>
                <a:gd name="T42" fmla="*/ 36 w 53"/>
                <a:gd name="T43" fmla="*/ 6 h 66"/>
                <a:gd name="T44" fmla="*/ 34 w 53"/>
                <a:gd name="T45" fmla="*/ 5 h 66"/>
                <a:gd name="T46" fmla="*/ 32 w 53"/>
                <a:gd name="T47" fmla="*/ 2 h 66"/>
                <a:gd name="T48" fmla="*/ 28 w 53"/>
                <a:gd name="T49" fmla="*/ 1 h 66"/>
                <a:gd name="T50" fmla="*/ 25 w 53"/>
                <a:gd name="T51" fmla="*/ 0 h 66"/>
                <a:gd name="T52" fmla="*/ 22 w 53"/>
                <a:gd name="T53" fmla="*/ 0 h 66"/>
                <a:gd name="T54" fmla="*/ 18 w 53"/>
                <a:gd name="T55" fmla="*/ 0 h 66"/>
                <a:gd name="T56" fmla="*/ 15 w 53"/>
                <a:gd name="T57" fmla="*/ 0 h 66"/>
                <a:gd name="T58" fmla="*/ 11 w 53"/>
                <a:gd name="T59" fmla="*/ 0 h 66"/>
                <a:gd name="T60" fmla="*/ 7 w 53"/>
                <a:gd name="T61" fmla="*/ 1 h 66"/>
                <a:gd name="T62" fmla="*/ 4 w 53"/>
                <a:gd name="T63" fmla="*/ 2 h 66"/>
                <a:gd name="T64" fmla="*/ 0 w 53"/>
                <a:gd name="T65" fmla="*/ 5 h 66"/>
                <a:gd name="T66" fmla="*/ 34 w 53"/>
                <a:gd name="T67"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 h="66">
                  <a:moveTo>
                    <a:pt x="34" y="65"/>
                  </a:moveTo>
                  <a:lnTo>
                    <a:pt x="37" y="63"/>
                  </a:lnTo>
                  <a:lnTo>
                    <a:pt x="41" y="61"/>
                  </a:lnTo>
                  <a:lnTo>
                    <a:pt x="43" y="58"/>
                  </a:lnTo>
                  <a:lnTo>
                    <a:pt x="46" y="55"/>
                  </a:lnTo>
                  <a:lnTo>
                    <a:pt x="47" y="53"/>
                  </a:lnTo>
                  <a:lnTo>
                    <a:pt x="49" y="49"/>
                  </a:lnTo>
                  <a:lnTo>
                    <a:pt x="51" y="46"/>
                  </a:lnTo>
                  <a:lnTo>
                    <a:pt x="52" y="44"/>
                  </a:lnTo>
                  <a:lnTo>
                    <a:pt x="52" y="40"/>
                  </a:lnTo>
                  <a:lnTo>
                    <a:pt x="52" y="37"/>
                  </a:lnTo>
                  <a:lnTo>
                    <a:pt x="52" y="34"/>
                  </a:lnTo>
                  <a:lnTo>
                    <a:pt x="52" y="30"/>
                  </a:lnTo>
                  <a:lnTo>
                    <a:pt x="51" y="27"/>
                  </a:lnTo>
                  <a:lnTo>
                    <a:pt x="49" y="24"/>
                  </a:lnTo>
                  <a:lnTo>
                    <a:pt x="48" y="21"/>
                  </a:lnTo>
                  <a:lnTo>
                    <a:pt x="47" y="18"/>
                  </a:lnTo>
                  <a:lnTo>
                    <a:pt x="45" y="16"/>
                  </a:lnTo>
                  <a:lnTo>
                    <a:pt x="44" y="12"/>
                  </a:lnTo>
                  <a:lnTo>
                    <a:pt x="42" y="10"/>
                  </a:lnTo>
                  <a:lnTo>
                    <a:pt x="39" y="8"/>
                  </a:lnTo>
                  <a:lnTo>
                    <a:pt x="36" y="6"/>
                  </a:lnTo>
                  <a:lnTo>
                    <a:pt x="34" y="5"/>
                  </a:lnTo>
                  <a:lnTo>
                    <a:pt x="32" y="2"/>
                  </a:lnTo>
                  <a:lnTo>
                    <a:pt x="28" y="1"/>
                  </a:lnTo>
                  <a:lnTo>
                    <a:pt x="25" y="0"/>
                  </a:lnTo>
                  <a:lnTo>
                    <a:pt x="22" y="0"/>
                  </a:lnTo>
                  <a:lnTo>
                    <a:pt x="18" y="0"/>
                  </a:lnTo>
                  <a:lnTo>
                    <a:pt x="15" y="0"/>
                  </a:lnTo>
                  <a:lnTo>
                    <a:pt x="11" y="0"/>
                  </a:lnTo>
                  <a:lnTo>
                    <a:pt x="7" y="1"/>
                  </a:lnTo>
                  <a:lnTo>
                    <a:pt x="4" y="2"/>
                  </a:lnTo>
                  <a:lnTo>
                    <a:pt x="0" y="5"/>
                  </a:lnTo>
                  <a:lnTo>
                    <a:pt x="34" y="65"/>
                  </a:lnTo>
                </a:path>
              </a:pathLst>
            </a:custGeom>
            <a:solidFill>
              <a:srgbClr val="653F2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45" name="Freeform 347"/>
            <p:cNvSpPr>
              <a:spLocks/>
            </p:cNvSpPr>
            <p:nvPr/>
          </p:nvSpPr>
          <p:spPr bwMode="auto">
            <a:xfrm>
              <a:off x="4638" y="2805"/>
              <a:ext cx="144" cy="104"/>
            </a:xfrm>
            <a:custGeom>
              <a:avLst/>
              <a:gdLst>
                <a:gd name="T0" fmla="*/ 16 w 144"/>
                <a:gd name="T1" fmla="*/ 102 h 104"/>
                <a:gd name="T2" fmla="*/ 28 w 144"/>
                <a:gd name="T3" fmla="*/ 99 h 104"/>
                <a:gd name="T4" fmla="*/ 39 w 144"/>
                <a:gd name="T5" fmla="*/ 97 h 104"/>
                <a:gd name="T6" fmla="*/ 50 w 144"/>
                <a:gd name="T7" fmla="*/ 95 h 104"/>
                <a:gd name="T8" fmla="*/ 60 w 144"/>
                <a:gd name="T9" fmla="*/ 93 h 104"/>
                <a:gd name="T10" fmla="*/ 70 w 144"/>
                <a:gd name="T11" fmla="*/ 89 h 104"/>
                <a:gd name="T12" fmla="*/ 79 w 144"/>
                <a:gd name="T13" fmla="*/ 87 h 104"/>
                <a:gd name="T14" fmla="*/ 88 w 144"/>
                <a:gd name="T15" fmla="*/ 84 h 104"/>
                <a:gd name="T16" fmla="*/ 97 w 144"/>
                <a:gd name="T17" fmla="*/ 81 h 104"/>
                <a:gd name="T18" fmla="*/ 105 w 144"/>
                <a:gd name="T19" fmla="*/ 78 h 104"/>
                <a:gd name="T20" fmla="*/ 112 w 144"/>
                <a:gd name="T21" fmla="*/ 76 h 104"/>
                <a:gd name="T22" fmla="*/ 118 w 144"/>
                <a:gd name="T23" fmla="*/ 72 h 104"/>
                <a:gd name="T24" fmla="*/ 125 w 144"/>
                <a:gd name="T25" fmla="*/ 69 h 104"/>
                <a:gd name="T26" fmla="*/ 131 w 144"/>
                <a:gd name="T27" fmla="*/ 67 h 104"/>
                <a:gd name="T28" fmla="*/ 136 w 144"/>
                <a:gd name="T29" fmla="*/ 65 h 104"/>
                <a:gd name="T30" fmla="*/ 141 w 144"/>
                <a:gd name="T31" fmla="*/ 62 h 104"/>
                <a:gd name="T32" fmla="*/ 109 w 144"/>
                <a:gd name="T33" fmla="*/ 0 h 104"/>
                <a:gd name="T34" fmla="*/ 106 w 144"/>
                <a:gd name="T35" fmla="*/ 1 h 104"/>
                <a:gd name="T36" fmla="*/ 103 w 144"/>
                <a:gd name="T37" fmla="*/ 3 h 104"/>
                <a:gd name="T38" fmla="*/ 98 w 144"/>
                <a:gd name="T39" fmla="*/ 5 h 104"/>
                <a:gd name="T40" fmla="*/ 94 w 144"/>
                <a:gd name="T41" fmla="*/ 7 h 104"/>
                <a:gd name="T42" fmla="*/ 88 w 144"/>
                <a:gd name="T43" fmla="*/ 10 h 104"/>
                <a:gd name="T44" fmla="*/ 82 w 144"/>
                <a:gd name="T45" fmla="*/ 12 h 104"/>
                <a:gd name="T46" fmla="*/ 77 w 144"/>
                <a:gd name="T47" fmla="*/ 14 h 104"/>
                <a:gd name="T48" fmla="*/ 70 w 144"/>
                <a:gd name="T49" fmla="*/ 16 h 104"/>
                <a:gd name="T50" fmla="*/ 62 w 144"/>
                <a:gd name="T51" fmla="*/ 19 h 104"/>
                <a:gd name="T52" fmla="*/ 54 w 144"/>
                <a:gd name="T53" fmla="*/ 21 h 104"/>
                <a:gd name="T54" fmla="*/ 47 w 144"/>
                <a:gd name="T55" fmla="*/ 24 h 104"/>
                <a:gd name="T56" fmla="*/ 38 w 144"/>
                <a:gd name="T57" fmla="*/ 26 h 104"/>
                <a:gd name="T58" fmla="*/ 29 w 144"/>
                <a:gd name="T59" fmla="*/ 29 h 104"/>
                <a:gd name="T60" fmla="*/ 20 w 144"/>
                <a:gd name="T61" fmla="*/ 30 h 104"/>
                <a:gd name="T62" fmla="*/ 10 w 144"/>
                <a:gd name="T63" fmla="*/ 32 h 104"/>
                <a:gd name="T64" fmla="*/ 0 w 144"/>
                <a:gd name="T65" fmla="*/ 3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4" h="104">
                  <a:moveTo>
                    <a:pt x="11" y="103"/>
                  </a:moveTo>
                  <a:lnTo>
                    <a:pt x="16" y="102"/>
                  </a:lnTo>
                  <a:lnTo>
                    <a:pt x="22" y="100"/>
                  </a:lnTo>
                  <a:lnTo>
                    <a:pt x="28" y="99"/>
                  </a:lnTo>
                  <a:lnTo>
                    <a:pt x="33" y="98"/>
                  </a:lnTo>
                  <a:lnTo>
                    <a:pt x="39" y="97"/>
                  </a:lnTo>
                  <a:lnTo>
                    <a:pt x="44" y="96"/>
                  </a:lnTo>
                  <a:lnTo>
                    <a:pt x="50" y="95"/>
                  </a:lnTo>
                  <a:lnTo>
                    <a:pt x="56" y="94"/>
                  </a:lnTo>
                  <a:lnTo>
                    <a:pt x="60" y="93"/>
                  </a:lnTo>
                  <a:lnTo>
                    <a:pt x="66" y="91"/>
                  </a:lnTo>
                  <a:lnTo>
                    <a:pt x="70" y="89"/>
                  </a:lnTo>
                  <a:lnTo>
                    <a:pt x="75" y="88"/>
                  </a:lnTo>
                  <a:lnTo>
                    <a:pt x="79" y="87"/>
                  </a:lnTo>
                  <a:lnTo>
                    <a:pt x="84" y="86"/>
                  </a:lnTo>
                  <a:lnTo>
                    <a:pt x="88" y="84"/>
                  </a:lnTo>
                  <a:lnTo>
                    <a:pt x="93" y="82"/>
                  </a:lnTo>
                  <a:lnTo>
                    <a:pt x="97" y="81"/>
                  </a:lnTo>
                  <a:lnTo>
                    <a:pt x="100" y="79"/>
                  </a:lnTo>
                  <a:lnTo>
                    <a:pt x="105" y="78"/>
                  </a:lnTo>
                  <a:lnTo>
                    <a:pt x="108" y="77"/>
                  </a:lnTo>
                  <a:lnTo>
                    <a:pt x="112" y="76"/>
                  </a:lnTo>
                  <a:lnTo>
                    <a:pt x="115" y="74"/>
                  </a:lnTo>
                  <a:lnTo>
                    <a:pt x="118" y="72"/>
                  </a:lnTo>
                  <a:lnTo>
                    <a:pt x="122" y="71"/>
                  </a:lnTo>
                  <a:lnTo>
                    <a:pt x="125" y="69"/>
                  </a:lnTo>
                  <a:lnTo>
                    <a:pt x="127" y="68"/>
                  </a:lnTo>
                  <a:lnTo>
                    <a:pt x="131" y="67"/>
                  </a:lnTo>
                  <a:lnTo>
                    <a:pt x="133" y="66"/>
                  </a:lnTo>
                  <a:lnTo>
                    <a:pt x="136" y="65"/>
                  </a:lnTo>
                  <a:lnTo>
                    <a:pt x="138" y="63"/>
                  </a:lnTo>
                  <a:lnTo>
                    <a:pt x="141" y="62"/>
                  </a:lnTo>
                  <a:lnTo>
                    <a:pt x="143" y="60"/>
                  </a:lnTo>
                  <a:lnTo>
                    <a:pt x="109" y="0"/>
                  </a:lnTo>
                  <a:lnTo>
                    <a:pt x="107" y="1"/>
                  </a:lnTo>
                  <a:lnTo>
                    <a:pt x="106" y="1"/>
                  </a:lnTo>
                  <a:lnTo>
                    <a:pt x="104" y="2"/>
                  </a:lnTo>
                  <a:lnTo>
                    <a:pt x="103" y="3"/>
                  </a:lnTo>
                  <a:lnTo>
                    <a:pt x="100" y="4"/>
                  </a:lnTo>
                  <a:lnTo>
                    <a:pt x="98" y="5"/>
                  </a:lnTo>
                  <a:lnTo>
                    <a:pt x="96" y="6"/>
                  </a:lnTo>
                  <a:lnTo>
                    <a:pt x="94" y="7"/>
                  </a:lnTo>
                  <a:lnTo>
                    <a:pt x="91" y="9"/>
                  </a:lnTo>
                  <a:lnTo>
                    <a:pt x="88" y="10"/>
                  </a:lnTo>
                  <a:lnTo>
                    <a:pt x="86" y="11"/>
                  </a:lnTo>
                  <a:lnTo>
                    <a:pt x="82" y="12"/>
                  </a:lnTo>
                  <a:lnTo>
                    <a:pt x="79" y="13"/>
                  </a:lnTo>
                  <a:lnTo>
                    <a:pt x="77" y="14"/>
                  </a:lnTo>
                  <a:lnTo>
                    <a:pt x="74" y="15"/>
                  </a:lnTo>
                  <a:lnTo>
                    <a:pt x="70" y="16"/>
                  </a:lnTo>
                  <a:lnTo>
                    <a:pt x="66" y="18"/>
                  </a:lnTo>
                  <a:lnTo>
                    <a:pt x="62" y="19"/>
                  </a:lnTo>
                  <a:lnTo>
                    <a:pt x="59" y="20"/>
                  </a:lnTo>
                  <a:lnTo>
                    <a:pt x="54" y="21"/>
                  </a:lnTo>
                  <a:lnTo>
                    <a:pt x="51" y="22"/>
                  </a:lnTo>
                  <a:lnTo>
                    <a:pt x="47" y="24"/>
                  </a:lnTo>
                  <a:lnTo>
                    <a:pt x="42" y="25"/>
                  </a:lnTo>
                  <a:lnTo>
                    <a:pt x="38" y="26"/>
                  </a:lnTo>
                  <a:lnTo>
                    <a:pt x="33" y="28"/>
                  </a:lnTo>
                  <a:lnTo>
                    <a:pt x="29" y="29"/>
                  </a:lnTo>
                  <a:lnTo>
                    <a:pt x="24" y="29"/>
                  </a:lnTo>
                  <a:lnTo>
                    <a:pt x="20" y="30"/>
                  </a:lnTo>
                  <a:lnTo>
                    <a:pt x="15" y="31"/>
                  </a:lnTo>
                  <a:lnTo>
                    <a:pt x="10" y="32"/>
                  </a:lnTo>
                  <a:lnTo>
                    <a:pt x="5" y="33"/>
                  </a:lnTo>
                  <a:lnTo>
                    <a:pt x="0" y="34"/>
                  </a:lnTo>
                  <a:lnTo>
                    <a:pt x="11" y="103"/>
                  </a:lnTo>
                </a:path>
              </a:pathLst>
            </a:custGeom>
            <a:solidFill>
              <a:srgbClr val="653F2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46" name="Freeform 348"/>
            <p:cNvSpPr>
              <a:spLocks/>
            </p:cNvSpPr>
            <p:nvPr/>
          </p:nvSpPr>
          <p:spPr bwMode="auto">
            <a:xfrm>
              <a:off x="4609" y="2839"/>
              <a:ext cx="41" cy="70"/>
            </a:xfrm>
            <a:custGeom>
              <a:avLst/>
              <a:gdLst>
                <a:gd name="T0" fmla="*/ 29 w 41"/>
                <a:gd name="T1" fmla="*/ 0 h 70"/>
                <a:gd name="T2" fmla="*/ 24 w 41"/>
                <a:gd name="T3" fmla="*/ 0 h 70"/>
                <a:gd name="T4" fmla="*/ 21 w 41"/>
                <a:gd name="T5" fmla="*/ 1 h 70"/>
                <a:gd name="T6" fmla="*/ 18 w 41"/>
                <a:gd name="T7" fmla="*/ 4 h 70"/>
                <a:gd name="T8" fmla="*/ 14 w 41"/>
                <a:gd name="T9" fmla="*/ 5 h 70"/>
                <a:gd name="T10" fmla="*/ 12 w 41"/>
                <a:gd name="T11" fmla="*/ 7 h 70"/>
                <a:gd name="T12" fmla="*/ 9 w 41"/>
                <a:gd name="T13" fmla="*/ 9 h 70"/>
                <a:gd name="T14" fmla="*/ 6 w 41"/>
                <a:gd name="T15" fmla="*/ 12 h 70"/>
                <a:gd name="T16" fmla="*/ 5 w 41"/>
                <a:gd name="T17" fmla="*/ 15 h 70"/>
                <a:gd name="T18" fmla="*/ 3 w 41"/>
                <a:gd name="T19" fmla="*/ 17 h 70"/>
                <a:gd name="T20" fmla="*/ 2 w 41"/>
                <a:gd name="T21" fmla="*/ 20 h 70"/>
                <a:gd name="T22" fmla="*/ 1 w 41"/>
                <a:gd name="T23" fmla="*/ 24 h 70"/>
                <a:gd name="T24" fmla="*/ 0 w 41"/>
                <a:gd name="T25" fmla="*/ 27 h 70"/>
                <a:gd name="T26" fmla="*/ 0 w 41"/>
                <a:gd name="T27" fmla="*/ 29 h 70"/>
                <a:gd name="T28" fmla="*/ 0 w 41"/>
                <a:gd name="T29" fmla="*/ 33 h 70"/>
                <a:gd name="T30" fmla="*/ 0 w 41"/>
                <a:gd name="T31" fmla="*/ 36 h 70"/>
                <a:gd name="T32" fmla="*/ 0 w 41"/>
                <a:gd name="T33" fmla="*/ 40 h 70"/>
                <a:gd name="T34" fmla="*/ 1 w 41"/>
                <a:gd name="T35" fmla="*/ 43 h 70"/>
                <a:gd name="T36" fmla="*/ 1 w 41"/>
                <a:gd name="T37" fmla="*/ 46 h 70"/>
                <a:gd name="T38" fmla="*/ 3 w 41"/>
                <a:gd name="T39" fmla="*/ 48 h 70"/>
                <a:gd name="T40" fmla="*/ 4 w 41"/>
                <a:gd name="T41" fmla="*/ 52 h 70"/>
                <a:gd name="T42" fmla="*/ 5 w 41"/>
                <a:gd name="T43" fmla="*/ 55 h 70"/>
                <a:gd name="T44" fmla="*/ 7 w 41"/>
                <a:gd name="T45" fmla="*/ 57 h 70"/>
                <a:gd name="T46" fmla="*/ 10 w 41"/>
                <a:gd name="T47" fmla="*/ 60 h 70"/>
                <a:gd name="T48" fmla="*/ 12 w 41"/>
                <a:gd name="T49" fmla="*/ 62 h 70"/>
                <a:gd name="T50" fmla="*/ 14 w 41"/>
                <a:gd name="T51" fmla="*/ 64 h 70"/>
                <a:gd name="T52" fmla="*/ 18 w 41"/>
                <a:gd name="T53" fmla="*/ 65 h 70"/>
                <a:gd name="T54" fmla="*/ 21 w 41"/>
                <a:gd name="T55" fmla="*/ 68 h 70"/>
                <a:gd name="T56" fmla="*/ 24 w 41"/>
                <a:gd name="T57" fmla="*/ 68 h 70"/>
                <a:gd name="T58" fmla="*/ 28 w 41"/>
                <a:gd name="T59" fmla="*/ 69 h 70"/>
                <a:gd name="T60" fmla="*/ 31 w 41"/>
                <a:gd name="T61" fmla="*/ 69 h 70"/>
                <a:gd name="T62" fmla="*/ 35 w 41"/>
                <a:gd name="T63" fmla="*/ 69 h 70"/>
                <a:gd name="T64" fmla="*/ 40 w 41"/>
                <a:gd name="T65" fmla="*/ 69 h 70"/>
                <a:gd name="T66" fmla="*/ 29 w 41"/>
                <a:gd name="T6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70">
                  <a:moveTo>
                    <a:pt x="29" y="0"/>
                  </a:moveTo>
                  <a:lnTo>
                    <a:pt x="24" y="0"/>
                  </a:lnTo>
                  <a:lnTo>
                    <a:pt x="21" y="1"/>
                  </a:lnTo>
                  <a:lnTo>
                    <a:pt x="18" y="4"/>
                  </a:lnTo>
                  <a:lnTo>
                    <a:pt x="14" y="5"/>
                  </a:lnTo>
                  <a:lnTo>
                    <a:pt x="12" y="7"/>
                  </a:lnTo>
                  <a:lnTo>
                    <a:pt x="9" y="9"/>
                  </a:lnTo>
                  <a:lnTo>
                    <a:pt x="6" y="12"/>
                  </a:lnTo>
                  <a:lnTo>
                    <a:pt x="5" y="15"/>
                  </a:lnTo>
                  <a:lnTo>
                    <a:pt x="3" y="17"/>
                  </a:lnTo>
                  <a:lnTo>
                    <a:pt x="2" y="20"/>
                  </a:lnTo>
                  <a:lnTo>
                    <a:pt x="1" y="24"/>
                  </a:lnTo>
                  <a:lnTo>
                    <a:pt x="0" y="27"/>
                  </a:lnTo>
                  <a:lnTo>
                    <a:pt x="0" y="29"/>
                  </a:lnTo>
                  <a:lnTo>
                    <a:pt x="0" y="33"/>
                  </a:lnTo>
                  <a:lnTo>
                    <a:pt x="0" y="36"/>
                  </a:lnTo>
                  <a:lnTo>
                    <a:pt x="0" y="40"/>
                  </a:lnTo>
                  <a:lnTo>
                    <a:pt x="1" y="43"/>
                  </a:lnTo>
                  <a:lnTo>
                    <a:pt x="1" y="46"/>
                  </a:lnTo>
                  <a:lnTo>
                    <a:pt x="3" y="48"/>
                  </a:lnTo>
                  <a:lnTo>
                    <a:pt x="4" y="52"/>
                  </a:lnTo>
                  <a:lnTo>
                    <a:pt x="5" y="55"/>
                  </a:lnTo>
                  <a:lnTo>
                    <a:pt x="7" y="57"/>
                  </a:lnTo>
                  <a:lnTo>
                    <a:pt x="10" y="60"/>
                  </a:lnTo>
                  <a:lnTo>
                    <a:pt x="12" y="62"/>
                  </a:lnTo>
                  <a:lnTo>
                    <a:pt x="14" y="64"/>
                  </a:lnTo>
                  <a:lnTo>
                    <a:pt x="18" y="65"/>
                  </a:lnTo>
                  <a:lnTo>
                    <a:pt x="21" y="68"/>
                  </a:lnTo>
                  <a:lnTo>
                    <a:pt x="24" y="68"/>
                  </a:lnTo>
                  <a:lnTo>
                    <a:pt x="28" y="69"/>
                  </a:lnTo>
                  <a:lnTo>
                    <a:pt x="31" y="69"/>
                  </a:lnTo>
                  <a:lnTo>
                    <a:pt x="35" y="69"/>
                  </a:lnTo>
                  <a:lnTo>
                    <a:pt x="40" y="69"/>
                  </a:lnTo>
                  <a:lnTo>
                    <a:pt x="29" y="0"/>
                  </a:lnTo>
                </a:path>
              </a:pathLst>
            </a:custGeom>
            <a:solidFill>
              <a:srgbClr val="653F2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47" name="Freeform 349"/>
            <p:cNvSpPr>
              <a:spLocks/>
            </p:cNvSpPr>
            <p:nvPr/>
          </p:nvSpPr>
          <p:spPr bwMode="auto">
            <a:xfrm>
              <a:off x="4620" y="2840"/>
              <a:ext cx="37" cy="64"/>
            </a:xfrm>
            <a:custGeom>
              <a:avLst/>
              <a:gdLst>
                <a:gd name="T0" fmla="*/ 26 w 37"/>
                <a:gd name="T1" fmla="*/ 0 h 64"/>
                <a:gd name="T2" fmla="*/ 22 w 37"/>
                <a:gd name="T3" fmla="*/ 2 h 64"/>
                <a:gd name="T4" fmla="*/ 19 w 37"/>
                <a:gd name="T5" fmla="*/ 3 h 64"/>
                <a:gd name="T6" fmla="*/ 15 w 37"/>
                <a:gd name="T7" fmla="*/ 4 h 64"/>
                <a:gd name="T8" fmla="*/ 13 w 37"/>
                <a:gd name="T9" fmla="*/ 6 h 64"/>
                <a:gd name="T10" fmla="*/ 11 w 37"/>
                <a:gd name="T11" fmla="*/ 7 h 64"/>
                <a:gd name="T12" fmla="*/ 9 w 37"/>
                <a:gd name="T13" fmla="*/ 9 h 64"/>
                <a:gd name="T14" fmla="*/ 7 w 37"/>
                <a:gd name="T15" fmla="*/ 12 h 64"/>
                <a:gd name="T16" fmla="*/ 4 w 37"/>
                <a:gd name="T17" fmla="*/ 14 h 64"/>
                <a:gd name="T18" fmla="*/ 3 w 37"/>
                <a:gd name="T19" fmla="*/ 17 h 64"/>
                <a:gd name="T20" fmla="*/ 2 w 37"/>
                <a:gd name="T21" fmla="*/ 19 h 64"/>
                <a:gd name="T22" fmla="*/ 1 w 37"/>
                <a:gd name="T23" fmla="*/ 22 h 64"/>
                <a:gd name="T24" fmla="*/ 1 w 37"/>
                <a:gd name="T25" fmla="*/ 25 h 64"/>
                <a:gd name="T26" fmla="*/ 0 w 37"/>
                <a:gd name="T27" fmla="*/ 27 h 64"/>
                <a:gd name="T28" fmla="*/ 0 w 37"/>
                <a:gd name="T29" fmla="*/ 31 h 64"/>
                <a:gd name="T30" fmla="*/ 0 w 37"/>
                <a:gd name="T31" fmla="*/ 34 h 64"/>
                <a:gd name="T32" fmla="*/ 0 w 37"/>
                <a:gd name="T33" fmla="*/ 36 h 64"/>
                <a:gd name="T34" fmla="*/ 1 w 37"/>
                <a:gd name="T35" fmla="*/ 40 h 64"/>
                <a:gd name="T36" fmla="*/ 2 w 37"/>
                <a:gd name="T37" fmla="*/ 42 h 64"/>
                <a:gd name="T38" fmla="*/ 3 w 37"/>
                <a:gd name="T39" fmla="*/ 45 h 64"/>
                <a:gd name="T40" fmla="*/ 4 w 37"/>
                <a:gd name="T41" fmla="*/ 47 h 64"/>
                <a:gd name="T42" fmla="*/ 5 w 37"/>
                <a:gd name="T43" fmla="*/ 50 h 64"/>
                <a:gd name="T44" fmla="*/ 8 w 37"/>
                <a:gd name="T45" fmla="*/ 52 h 64"/>
                <a:gd name="T46" fmla="*/ 9 w 37"/>
                <a:gd name="T47" fmla="*/ 54 h 64"/>
                <a:gd name="T48" fmla="*/ 11 w 37"/>
                <a:gd name="T49" fmla="*/ 56 h 64"/>
                <a:gd name="T50" fmla="*/ 13 w 37"/>
                <a:gd name="T51" fmla="*/ 58 h 64"/>
                <a:gd name="T52" fmla="*/ 17 w 37"/>
                <a:gd name="T53" fmla="*/ 60 h 64"/>
                <a:gd name="T54" fmla="*/ 19 w 37"/>
                <a:gd name="T55" fmla="*/ 61 h 64"/>
                <a:gd name="T56" fmla="*/ 22 w 37"/>
                <a:gd name="T57" fmla="*/ 62 h 64"/>
                <a:gd name="T58" fmla="*/ 26 w 37"/>
                <a:gd name="T59" fmla="*/ 62 h 64"/>
                <a:gd name="T60" fmla="*/ 29 w 37"/>
                <a:gd name="T61" fmla="*/ 63 h 64"/>
                <a:gd name="T62" fmla="*/ 32 w 37"/>
                <a:gd name="T63" fmla="*/ 62 h 64"/>
                <a:gd name="T64" fmla="*/ 36 w 37"/>
                <a:gd name="T65" fmla="*/ 62 h 64"/>
                <a:gd name="T66" fmla="*/ 26 w 37"/>
                <a:gd name="T6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 h="64">
                  <a:moveTo>
                    <a:pt x="26" y="0"/>
                  </a:moveTo>
                  <a:lnTo>
                    <a:pt x="22" y="2"/>
                  </a:lnTo>
                  <a:lnTo>
                    <a:pt x="19" y="3"/>
                  </a:lnTo>
                  <a:lnTo>
                    <a:pt x="15" y="4"/>
                  </a:lnTo>
                  <a:lnTo>
                    <a:pt x="13" y="6"/>
                  </a:lnTo>
                  <a:lnTo>
                    <a:pt x="11" y="7"/>
                  </a:lnTo>
                  <a:lnTo>
                    <a:pt x="9" y="9"/>
                  </a:lnTo>
                  <a:lnTo>
                    <a:pt x="7" y="12"/>
                  </a:lnTo>
                  <a:lnTo>
                    <a:pt x="4" y="14"/>
                  </a:lnTo>
                  <a:lnTo>
                    <a:pt x="3" y="17"/>
                  </a:lnTo>
                  <a:lnTo>
                    <a:pt x="2" y="19"/>
                  </a:lnTo>
                  <a:lnTo>
                    <a:pt x="1" y="22"/>
                  </a:lnTo>
                  <a:lnTo>
                    <a:pt x="1" y="25"/>
                  </a:lnTo>
                  <a:lnTo>
                    <a:pt x="0" y="27"/>
                  </a:lnTo>
                  <a:lnTo>
                    <a:pt x="0" y="31"/>
                  </a:lnTo>
                  <a:lnTo>
                    <a:pt x="0" y="34"/>
                  </a:lnTo>
                  <a:lnTo>
                    <a:pt x="0" y="36"/>
                  </a:lnTo>
                  <a:lnTo>
                    <a:pt x="1" y="40"/>
                  </a:lnTo>
                  <a:lnTo>
                    <a:pt x="2" y="42"/>
                  </a:lnTo>
                  <a:lnTo>
                    <a:pt x="3" y="45"/>
                  </a:lnTo>
                  <a:lnTo>
                    <a:pt x="4" y="47"/>
                  </a:lnTo>
                  <a:lnTo>
                    <a:pt x="5" y="50"/>
                  </a:lnTo>
                  <a:lnTo>
                    <a:pt x="8" y="52"/>
                  </a:lnTo>
                  <a:lnTo>
                    <a:pt x="9" y="54"/>
                  </a:lnTo>
                  <a:lnTo>
                    <a:pt x="11" y="56"/>
                  </a:lnTo>
                  <a:lnTo>
                    <a:pt x="13" y="58"/>
                  </a:lnTo>
                  <a:lnTo>
                    <a:pt x="17" y="60"/>
                  </a:lnTo>
                  <a:lnTo>
                    <a:pt x="19" y="61"/>
                  </a:lnTo>
                  <a:lnTo>
                    <a:pt x="22" y="62"/>
                  </a:lnTo>
                  <a:lnTo>
                    <a:pt x="26" y="62"/>
                  </a:lnTo>
                  <a:lnTo>
                    <a:pt x="29" y="63"/>
                  </a:lnTo>
                  <a:lnTo>
                    <a:pt x="32" y="62"/>
                  </a:lnTo>
                  <a:lnTo>
                    <a:pt x="36" y="62"/>
                  </a:lnTo>
                  <a:lnTo>
                    <a:pt x="26" y="0"/>
                  </a:lnTo>
                </a:path>
              </a:pathLst>
            </a:custGeom>
            <a:solidFill>
              <a:srgbClr val="724C3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48" name="Freeform 350"/>
            <p:cNvSpPr>
              <a:spLocks/>
            </p:cNvSpPr>
            <p:nvPr/>
          </p:nvSpPr>
          <p:spPr bwMode="auto">
            <a:xfrm>
              <a:off x="4646" y="2810"/>
              <a:ext cx="129" cy="93"/>
            </a:xfrm>
            <a:custGeom>
              <a:avLst/>
              <a:gdLst>
                <a:gd name="T0" fmla="*/ 98 w 129"/>
                <a:gd name="T1" fmla="*/ 0 h 93"/>
                <a:gd name="T2" fmla="*/ 95 w 129"/>
                <a:gd name="T3" fmla="*/ 2 h 93"/>
                <a:gd name="T4" fmla="*/ 91 w 129"/>
                <a:gd name="T5" fmla="*/ 4 h 93"/>
                <a:gd name="T6" fmla="*/ 87 w 129"/>
                <a:gd name="T7" fmla="*/ 6 h 93"/>
                <a:gd name="T8" fmla="*/ 82 w 129"/>
                <a:gd name="T9" fmla="*/ 8 h 93"/>
                <a:gd name="T10" fmla="*/ 77 w 129"/>
                <a:gd name="T11" fmla="*/ 10 h 93"/>
                <a:gd name="T12" fmla="*/ 72 w 129"/>
                <a:gd name="T13" fmla="*/ 13 h 93"/>
                <a:gd name="T14" fmla="*/ 66 w 129"/>
                <a:gd name="T15" fmla="*/ 14 h 93"/>
                <a:gd name="T16" fmla="*/ 60 w 129"/>
                <a:gd name="T17" fmla="*/ 16 h 93"/>
                <a:gd name="T18" fmla="*/ 53 w 129"/>
                <a:gd name="T19" fmla="*/ 18 h 93"/>
                <a:gd name="T20" fmla="*/ 46 w 129"/>
                <a:gd name="T21" fmla="*/ 20 h 93"/>
                <a:gd name="T22" fmla="*/ 39 w 129"/>
                <a:gd name="T23" fmla="*/ 23 h 93"/>
                <a:gd name="T24" fmla="*/ 31 w 129"/>
                <a:gd name="T25" fmla="*/ 25 h 93"/>
                <a:gd name="T26" fmla="*/ 23 w 129"/>
                <a:gd name="T27" fmla="*/ 27 h 93"/>
                <a:gd name="T28" fmla="*/ 14 w 129"/>
                <a:gd name="T29" fmla="*/ 28 h 93"/>
                <a:gd name="T30" fmla="*/ 5 w 129"/>
                <a:gd name="T31" fmla="*/ 30 h 93"/>
                <a:gd name="T32" fmla="*/ 10 w 129"/>
                <a:gd name="T33" fmla="*/ 92 h 93"/>
                <a:gd name="T34" fmla="*/ 21 w 129"/>
                <a:gd name="T35" fmla="*/ 90 h 93"/>
                <a:gd name="T36" fmla="*/ 31 w 129"/>
                <a:gd name="T37" fmla="*/ 89 h 93"/>
                <a:gd name="T38" fmla="*/ 41 w 129"/>
                <a:gd name="T39" fmla="*/ 86 h 93"/>
                <a:gd name="T40" fmla="*/ 50 w 129"/>
                <a:gd name="T41" fmla="*/ 84 h 93"/>
                <a:gd name="T42" fmla="*/ 59 w 129"/>
                <a:gd name="T43" fmla="*/ 82 h 93"/>
                <a:gd name="T44" fmla="*/ 68 w 129"/>
                <a:gd name="T45" fmla="*/ 79 h 93"/>
                <a:gd name="T46" fmla="*/ 76 w 129"/>
                <a:gd name="T47" fmla="*/ 76 h 93"/>
                <a:gd name="T48" fmla="*/ 83 w 129"/>
                <a:gd name="T49" fmla="*/ 74 h 93"/>
                <a:gd name="T50" fmla="*/ 90 w 129"/>
                <a:gd name="T51" fmla="*/ 71 h 93"/>
                <a:gd name="T52" fmla="*/ 98 w 129"/>
                <a:gd name="T53" fmla="*/ 69 h 93"/>
                <a:gd name="T54" fmla="*/ 104 w 129"/>
                <a:gd name="T55" fmla="*/ 66 h 93"/>
                <a:gd name="T56" fmla="*/ 109 w 129"/>
                <a:gd name="T57" fmla="*/ 63 h 93"/>
                <a:gd name="T58" fmla="*/ 115 w 129"/>
                <a:gd name="T59" fmla="*/ 61 h 93"/>
                <a:gd name="T60" fmla="*/ 120 w 129"/>
                <a:gd name="T61" fmla="*/ 58 h 93"/>
                <a:gd name="T62" fmla="*/ 125 w 129"/>
                <a:gd name="T63" fmla="*/ 56 h 93"/>
                <a:gd name="T64" fmla="*/ 128 w 129"/>
                <a:gd name="T65" fmla="*/ 5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 h="93">
                  <a:moveTo>
                    <a:pt x="99" y="0"/>
                  </a:moveTo>
                  <a:lnTo>
                    <a:pt x="98" y="0"/>
                  </a:lnTo>
                  <a:lnTo>
                    <a:pt x="96" y="1"/>
                  </a:lnTo>
                  <a:lnTo>
                    <a:pt x="95" y="2"/>
                  </a:lnTo>
                  <a:lnTo>
                    <a:pt x="92" y="2"/>
                  </a:lnTo>
                  <a:lnTo>
                    <a:pt x="91" y="4"/>
                  </a:lnTo>
                  <a:lnTo>
                    <a:pt x="89" y="5"/>
                  </a:lnTo>
                  <a:lnTo>
                    <a:pt x="87" y="6"/>
                  </a:lnTo>
                  <a:lnTo>
                    <a:pt x="85" y="7"/>
                  </a:lnTo>
                  <a:lnTo>
                    <a:pt x="82" y="8"/>
                  </a:lnTo>
                  <a:lnTo>
                    <a:pt x="80" y="9"/>
                  </a:lnTo>
                  <a:lnTo>
                    <a:pt x="77" y="10"/>
                  </a:lnTo>
                  <a:lnTo>
                    <a:pt x="74" y="11"/>
                  </a:lnTo>
                  <a:lnTo>
                    <a:pt x="72" y="13"/>
                  </a:lnTo>
                  <a:lnTo>
                    <a:pt x="69" y="14"/>
                  </a:lnTo>
                  <a:lnTo>
                    <a:pt x="66" y="14"/>
                  </a:lnTo>
                  <a:lnTo>
                    <a:pt x="63" y="15"/>
                  </a:lnTo>
                  <a:lnTo>
                    <a:pt x="60" y="16"/>
                  </a:lnTo>
                  <a:lnTo>
                    <a:pt x="57" y="17"/>
                  </a:lnTo>
                  <a:lnTo>
                    <a:pt x="53" y="18"/>
                  </a:lnTo>
                  <a:lnTo>
                    <a:pt x="50" y="19"/>
                  </a:lnTo>
                  <a:lnTo>
                    <a:pt x="46" y="20"/>
                  </a:lnTo>
                  <a:lnTo>
                    <a:pt x="42" y="21"/>
                  </a:lnTo>
                  <a:lnTo>
                    <a:pt x="39" y="23"/>
                  </a:lnTo>
                  <a:lnTo>
                    <a:pt x="35" y="24"/>
                  </a:lnTo>
                  <a:lnTo>
                    <a:pt x="31" y="25"/>
                  </a:lnTo>
                  <a:lnTo>
                    <a:pt x="26" y="26"/>
                  </a:lnTo>
                  <a:lnTo>
                    <a:pt x="23" y="27"/>
                  </a:lnTo>
                  <a:lnTo>
                    <a:pt x="19" y="27"/>
                  </a:lnTo>
                  <a:lnTo>
                    <a:pt x="14" y="28"/>
                  </a:lnTo>
                  <a:lnTo>
                    <a:pt x="10" y="29"/>
                  </a:lnTo>
                  <a:lnTo>
                    <a:pt x="5" y="30"/>
                  </a:lnTo>
                  <a:lnTo>
                    <a:pt x="0" y="30"/>
                  </a:lnTo>
                  <a:lnTo>
                    <a:pt x="10" y="92"/>
                  </a:lnTo>
                  <a:lnTo>
                    <a:pt x="15" y="91"/>
                  </a:lnTo>
                  <a:lnTo>
                    <a:pt x="21" y="90"/>
                  </a:lnTo>
                  <a:lnTo>
                    <a:pt x="25" y="90"/>
                  </a:lnTo>
                  <a:lnTo>
                    <a:pt x="31" y="89"/>
                  </a:lnTo>
                  <a:lnTo>
                    <a:pt x="35" y="88"/>
                  </a:lnTo>
                  <a:lnTo>
                    <a:pt x="41" y="86"/>
                  </a:lnTo>
                  <a:lnTo>
                    <a:pt x="45" y="85"/>
                  </a:lnTo>
                  <a:lnTo>
                    <a:pt x="50" y="84"/>
                  </a:lnTo>
                  <a:lnTo>
                    <a:pt x="54" y="83"/>
                  </a:lnTo>
                  <a:lnTo>
                    <a:pt x="59" y="82"/>
                  </a:lnTo>
                  <a:lnTo>
                    <a:pt x="63" y="80"/>
                  </a:lnTo>
                  <a:lnTo>
                    <a:pt x="68" y="79"/>
                  </a:lnTo>
                  <a:lnTo>
                    <a:pt x="72" y="77"/>
                  </a:lnTo>
                  <a:lnTo>
                    <a:pt x="76" y="76"/>
                  </a:lnTo>
                  <a:lnTo>
                    <a:pt x="80" y="75"/>
                  </a:lnTo>
                  <a:lnTo>
                    <a:pt x="83" y="74"/>
                  </a:lnTo>
                  <a:lnTo>
                    <a:pt x="87" y="73"/>
                  </a:lnTo>
                  <a:lnTo>
                    <a:pt x="90" y="71"/>
                  </a:lnTo>
                  <a:lnTo>
                    <a:pt x="95" y="70"/>
                  </a:lnTo>
                  <a:lnTo>
                    <a:pt x="98" y="69"/>
                  </a:lnTo>
                  <a:lnTo>
                    <a:pt x="100" y="67"/>
                  </a:lnTo>
                  <a:lnTo>
                    <a:pt x="104" y="66"/>
                  </a:lnTo>
                  <a:lnTo>
                    <a:pt x="107" y="65"/>
                  </a:lnTo>
                  <a:lnTo>
                    <a:pt x="109" y="63"/>
                  </a:lnTo>
                  <a:lnTo>
                    <a:pt x="112" y="62"/>
                  </a:lnTo>
                  <a:lnTo>
                    <a:pt x="115" y="61"/>
                  </a:lnTo>
                  <a:lnTo>
                    <a:pt x="118" y="60"/>
                  </a:lnTo>
                  <a:lnTo>
                    <a:pt x="120" y="58"/>
                  </a:lnTo>
                  <a:lnTo>
                    <a:pt x="123" y="57"/>
                  </a:lnTo>
                  <a:lnTo>
                    <a:pt x="125" y="56"/>
                  </a:lnTo>
                  <a:lnTo>
                    <a:pt x="127" y="55"/>
                  </a:lnTo>
                  <a:lnTo>
                    <a:pt x="128" y="54"/>
                  </a:lnTo>
                  <a:lnTo>
                    <a:pt x="99" y="0"/>
                  </a:lnTo>
                </a:path>
              </a:pathLst>
            </a:custGeom>
            <a:solidFill>
              <a:srgbClr val="724C3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49" name="Freeform 351"/>
            <p:cNvSpPr>
              <a:spLocks/>
            </p:cNvSpPr>
            <p:nvPr/>
          </p:nvSpPr>
          <p:spPr bwMode="auto">
            <a:xfrm>
              <a:off x="4745" y="2806"/>
              <a:ext cx="47" cy="59"/>
            </a:xfrm>
            <a:custGeom>
              <a:avLst/>
              <a:gdLst>
                <a:gd name="T0" fmla="*/ 29 w 47"/>
                <a:gd name="T1" fmla="*/ 58 h 59"/>
                <a:gd name="T2" fmla="*/ 32 w 47"/>
                <a:gd name="T3" fmla="*/ 56 h 59"/>
                <a:gd name="T4" fmla="*/ 36 w 47"/>
                <a:gd name="T5" fmla="*/ 53 h 59"/>
                <a:gd name="T6" fmla="*/ 38 w 47"/>
                <a:gd name="T7" fmla="*/ 51 h 59"/>
                <a:gd name="T8" fmla="*/ 40 w 47"/>
                <a:gd name="T9" fmla="*/ 49 h 59"/>
                <a:gd name="T10" fmla="*/ 41 w 47"/>
                <a:gd name="T11" fmla="*/ 47 h 59"/>
                <a:gd name="T12" fmla="*/ 44 w 47"/>
                <a:gd name="T13" fmla="*/ 43 h 59"/>
                <a:gd name="T14" fmla="*/ 45 w 47"/>
                <a:gd name="T15" fmla="*/ 41 h 59"/>
                <a:gd name="T16" fmla="*/ 45 w 47"/>
                <a:gd name="T17" fmla="*/ 39 h 59"/>
                <a:gd name="T18" fmla="*/ 46 w 47"/>
                <a:gd name="T19" fmla="*/ 36 h 59"/>
                <a:gd name="T20" fmla="*/ 46 w 47"/>
                <a:gd name="T21" fmla="*/ 32 h 59"/>
                <a:gd name="T22" fmla="*/ 46 w 47"/>
                <a:gd name="T23" fmla="*/ 30 h 59"/>
                <a:gd name="T24" fmla="*/ 46 w 47"/>
                <a:gd name="T25" fmla="*/ 27 h 59"/>
                <a:gd name="T26" fmla="*/ 45 w 47"/>
                <a:gd name="T27" fmla="*/ 24 h 59"/>
                <a:gd name="T28" fmla="*/ 44 w 47"/>
                <a:gd name="T29" fmla="*/ 21 h 59"/>
                <a:gd name="T30" fmla="*/ 44 w 47"/>
                <a:gd name="T31" fmla="*/ 19 h 59"/>
                <a:gd name="T32" fmla="*/ 41 w 47"/>
                <a:gd name="T33" fmla="*/ 15 h 59"/>
                <a:gd name="T34" fmla="*/ 40 w 47"/>
                <a:gd name="T35" fmla="*/ 13 h 59"/>
                <a:gd name="T36" fmla="*/ 38 w 47"/>
                <a:gd name="T37" fmla="*/ 11 h 59"/>
                <a:gd name="T38" fmla="*/ 37 w 47"/>
                <a:gd name="T39" fmla="*/ 9 h 59"/>
                <a:gd name="T40" fmla="*/ 35 w 47"/>
                <a:gd name="T41" fmla="*/ 6 h 59"/>
                <a:gd name="T42" fmla="*/ 32 w 47"/>
                <a:gd name="T43" fmla="*/ 5 h 59"/>
                <a:gd name="T44" fmla="*/ 30 w 47"/>
                <a:gd name="T45" fmla="*/ 3 h 59"/>
                <a:gd name="T46" fmla="*/ 28 w 47"/>
                <a:gd name="T47" fmla="*/ 2 h 59"/>
                <a:gd name="T48" fmla="*/ 25 w 47"/>
                <a:gd name="T49" fmla="*/ 1 h 59"/>
                <a:gd name="T50" fmla="*/ 22 w 47"/>
                <a:gd name="T51" fmla="*/ 0 h 59"/>
                <a:gd name="T52" fmla="*/ 19 w 47"/>
                <a:gd name="T53" fmla="*/ 0 h 59"/>
                <a:gd name="T54" fmla="*/ 16 w 47"/>
                <a:gd name="T55" fmla="*/ 0 h 59"/>
                <a:gd name="T56" fmla="*/ 13 w 47"/>
                <a:gd name="T57" fmla="*/ 0 h 59"/>
                <a:gd name="T58" fmla="*/ 10 w 47"/>
                <a:gd name="T59" fmla="*/ 0 h 59"/>
                <a:gd name="T60" fmla="*/ 7 w 47"/>
                <a:gd name="T61" fmla="*/ 1 h 59"/>
                <a:gd name="T62" fmla="*/ 3 w 47"/>
                <a:gd name="T63" fmla="*/ 2 h 59"/>
                <a:gd name="T64" fmla="*/ 0 w 47"/>
                <a:gd name="T65" fmla="*/ 4 h 59"/>
                <a:gd name="T66" fmla="*/ 29 w 47"/>
                <a:gd name="T67"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 h="59">
                  <a:moveTo>
                    <a:pt x="29" y="58"/>
                  </a:moveTo>
                  <a:lnTo>
                    <a:pt x="32" y="56"/>
                  </a:lnTo>
                  <a:lnTo>
                    <a:pt x="36" y="53"/>
                  </a:lnTo>
                  <a:lnTo>
                    <a:pt x="38" y="51"/>
                  </a:lnTo>
                  <a:lnTo>
                    <a:pt x="40" y="49"/>
                  </a:lnTo>
                  <a:lnTo>
                    <a:pt x="41" y="47"/>
                  </a:lnTo>
                  <a:lnTo>
                    <a:pt x="44" y="43"/>
                  </a:lnTo>
                  <a:lnTo>
                    <a:pt x="45" y="41"/>
                  </a:lnTo>
                  <a:lnTo>
                    <a:pt x="45" y="39"/>
                  </a:lnTo>
                  <a:lnTo>
                    <a:pt x="46" y="36"/>
                  </a:lnTo>
                  <a:lnTo>
                    <a:pt x="46" y="32"/>
                  </a:lnTo>
                  <a:lnTo>
                    <a:pt x="46" y="30"/>
                  </a:lnTo>
                  <a:lnTo>
                    <a:pt x="46" y="27"/>
                  </a:lnTo>
                  <a:lnTo>
                    <a:pt x="45" y="24"/>
                  </a:lnTo>
                  <a:lnTo>
                    <a:pt x="44" y="21"/>
                  </a:lnTo>
                  <a:lnTo>
                    <a:pt x="44" y="19"/>
                  </a:lnTo>
                  <a:lnTo>
                    <a:pt x="41" y="15"/>
                  </a:lnTo>
                  <a:lnTo>
                    <a:pt x="40" y="13"/>
                  </a:lnTo>
                  <a:lnTo>
                    <a:pt x="38" y="11"/>
                  </a:lnTo>
                  <a:lnTo>
                    <a:pt x="37" y="9"/>
                  </a:lnTo>
                  <a:lnTo>
                    <a:pt x="35" y="6"/>
                  </a:lnTo>
                  <a:lnTo>
                    <a:pt x="32" y="5"/>
                  </a:lnTo>
                  <a:lnTo>
                    <a:pt x="30" y="3"/>
                  </a:lnTo>
                  <a:lnTo>
                    <a:pt x="28" y="2"/>
                  </a:lnTo>
                  <a:lnTo>
                    <a:pt x="25" y="1"/>
                  </a:lnTo>
                  <a:lnTo>
                    <a:pt x="22" y="0"/>
                  </a:lnTo>
                  <a:lnTo>
                    <a:pt x="19" y="0"/>
                  </a:lnTo>
                  <a:lnTo>
                    <a:pt x="16" y="0"/>
                  </a:lnTo>
                  <a:lnTo>
                    <a:pt x="13" y="0"/>
                  </a:lnTo>
                  <a:lnTo>
                    <a:pt x="10" y="0"/>
                  </a:lnTo>
                  <a:lnTo>
                    <a:pt x="7" y="1"/>
                  </a:lnTo>
                  <a:lnTo>
                    <a:pt x="3" y="2"/>
                  </a:lnTo>
                  <a:lnTo>
                    <a:pt x="0" y="4"/>
                  </a:lnTo>
                  <a:lnTo>
                    <a:pt x="29" y="58"/>
                  </a:lnTo>
                </a:path>
              </a:pathLst>
            </a:custGeom>
            <a:solidFill>
              <a:srgbClr val="724C3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50" name="Freeform 352"/>
            <p:cNvSpPr>
              <a:spLocks/>
            </p:cNvSpPr>
            <p:nvPr/>
          </p:nvSpPr>
          <p:spPr bwMode="auto">
            <a:xfrm>
              <a:off x="4631" y="2843"/>
              <a:ext cx="33" cy="56"/>
            </a:xfrm>
            <a:custGeom>
              <a:avLst/>
              <a:gdLst>
                <a:gd name="T0" fmla="*/ 23 w 33"/>
                <a:gd name="T1" fmla="*/ 0 h 56"/>
                <a:gd name="T2" fmla="*/ 20 w 33"/>
                <a:gd name="T3" fmla="*/ 1 h 56"/>
                <a:gd name="T4" fmla="*/ 17 w 33"/>
                <a:gd name="T5" fmla="*/ 2 h 56"/>
                <a:gd name="T6" fmla="*/ 15 w 33"/>
                <a:gd name="T7" fmla="*/ 3 h 56"/>
                <a:gd name="T8" fmla="*/ 12 w 33"/>
                <a:gd name="T9" fmla="*/ 4 h 56"/>
                <a:gd name="T10" fmla="*/ 10 w 33"/>
                <a:gd name="T11" fmla="*/ 6 h 56"/>
                <a:gd name="T12" fmla="*/ 8 w 33"/>
                <a:gd name="T13" fmla="*/ 8 h 56"/>
                <a:gd name="T14" fmla="*/ 6 w 33"/>
                <a:gd name="T15" fmla="*/ 10 h 56"/>
                <a:gd name="T16" fmla="*/ 4 w 33"/>
                <a:gd name="T17" fmla="*/ 12 h 56"/>
                <a:gd name="T18" fmla="*/ 3 w 33"/>
                <a:gd name="T19" fmla="*/ 14 h 56"/>
                <a:gd name="T20" fmla="*/ 2 w 33"/>
                <a:gd name="T21" fmla="*/ 16 h 56"/>
                <a:gd name="T22" fmla="*/ 1 w 33"/>
                <a:gd name="T23" fmla="*/ 19 h 56"/>
                <a:gd name="T24" fmla="*/ 1 w 33"/>
                <a:gd name="T25" fmla="*/ 21 h 56"/>
                <a:gd name="T26" fmla="*/ 1 w 33"/>
                <a:gd name="T27" fmla="*/ 24 h 56"/>
                <a:gd name="T28" fmla="*/ 0 w 33"/>
                <a:gd name="T29" fmla="*/ 27 h 56"/>
                <a:gd name="T30" fmla="*/ 1 w 33"/>
                <a:gd name="T31" fmla="*/ 29 h 56"/>
                <a:gd name="T32" fmla="*/ 1 w 33"/>
                <a:gd name="T33" fmla="*/ 31 h 56"/>
                <a:gd name="T34" fmla="*/ 1 w 33"/>
                <a:gd name="T35" fmla="*/ 34 h 56"/>
                <a:gd name="T36" fmla="*/ 2 w 33"/>
                <a:gd name="T37" fmla="*/ 37 h 56"/>
                <a:gd name="T38" fmla="*/ 3 w 33"/>
                <a:gd name="T39" fmla="*/ 39 h 56"/>
                <a:gd name="T40" fmla="*/ 4 w 33"/>
                <a:gd name="T41" fmla="*/ 41 h 56"/>
                <a:gd name="T42" fmla="*/ 6 w 33"/>
                <a:gd name="T43" fmla="*/ 43 h 56"/>
                <a:gd name="T44" fmla="*/ 7 w 33"/>
                <a:gd name="T45" fmla="*/ 46 h 56"/>
                <a:gd name="T46" fmla="*/ 9 w 33"/>
                <a:gd name="T47" fmla="*/ 47 h 56"/>
                <a:gd name="T48" fmla="*/ 10 w 33"/>
                <a:gd name="T49" fmla="*/ 49 h 56"/>
                <a:gd name="T50" fmla="*/ 12 w 33"/>
                <a:gd name="T51" fmla="*/ 50 h 56"/>
                <a:gd name="T52" fmla="*/ 15 w 33"/>
                <a:gd name="T53" fmla="*/ 51 h 56"/>
                <a:gd name="T54" fmla="*/ 18 w 33"/>
                <a:gd name="T55" fmla="*/ 52 h 56"/>
                <a:gd name="T56" fmla="*/ 20 w 33"/>
                <a:gd name="T57" fmla="*/ 53 h 56"/>
                <a:gd name="T58" fmla="*/ 22 w 33"/>
                <a:gd name="T59" fmla="*/ 53 h 56"/>
                <a:gd name="T60" fmla="*/ 26 w 33"/>
                <a:gd name="T61" fmla="*/ 55 h 56"/>
                <a:gd name="T62" fmla="*/ 29 w 33"/>
                <a:gd name="T63" fmla="*/ 55 h 56"/>
                <a:gd name="T64" fmla="*/ 32 w 33"/>
                <a:gd name="T65" fmla="*/ 53 h 56"/>
                <a:gd name="T66" fmla="*/ 23 w 33"/>
                <a:gd name="T6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6">
                  <a:moveTo>
                    <a:pt x="23" y="0"/>
                  </a:moveTo>
                  <a:lnTo>
                    <a:pt x="20" y="1"/>
                  </a:lnTo>
                  <a:lnTo>
                    <a:pt x="17" y="2"/>
                  </a:lnTo>
                  <a:lnTo>
                    <a:pt x="15" y="3"/>
                  </a:lnTo>
                  <a:lnTo>
                    <a:pt x="12" y="4"/>
                  </a:lnTo>
                  <a:lnTo>
                    <a:pt x="10" y="6"/>
                  </a:lnTo>
                  <a:lnTo>
                    <a:pt x="8" y="8"/>
                  </a:lnTo>
                  <a:lnTo>
                    <a:pt x="6" y="10"/>
                  </a:lnTo>
                  <a:lnTo>
                    <a:pt x="4" y="12"/>
                  </a:lnTo>
                  <a:lnTo>
                    <a:pt x="3" y="14"/>
                  </a:lnTo>
                  <a:lnTo>
                    <a:pt x="2" y="16"/>
                  </a:lnTo>
                  <a:lnTo>
                    <a:pt x="1" y="19"/>
                  </a:lnTo>
                  <a:lnTo>
                    <a:pt x="1" y="21"/>
                  </a:lnTo>
                  <a:lnTo>
                    <a:pt x="1" y="24"/>
                  </a:lnTo>
                  <a:lnTo>
                    <a:pt x="0" y="27"/>
                  </a:lnTo>
                  <a:lnTo>
                    <a:pt x="1" y="29"/>
                  </a:lnTo>
                  <a:lnTo>
                    <a:pt x="1" y="31"/>
                  </a:lnTo>
                  <a:lnTo>
                    <a:pt x="1" y="34"/>
                  </a:lnTo>
                  <a:lnTo>
                    <a:pt x="2" y="37"/>
                  </a:lnTo>
                  <a:lnTo>
                    <a:pt x="3" y="39"/>
                  </a:lnTo>
                  <a:lnTo>
                    <a:pt x="4" y="41"/>
                  </a:lnTo>
                  <a:lnTo>
                    <a:pt x="6" y="43"/>
                  </a:lnTo>
                  <a:lnTo>
                    <a:pt x="7" y="46"/>
                  </a:lnTo>
                  <a:lnTo>
                    <a:pt x="9" y="47"/>
                  </a:lnTo>
                  <a:lnTo>
                    <a:pt x="10" y="49"/>
                  </a:lnTo>
                  <a:lnTo>
                    <a:pt x="12" y="50"/>
                  </a:lnTo>
                  <a:lnTo>
                    <a:pt x="15" y="51"/>
                  </a:lnTo>
                  <a:lnTo>
                    <a:pt x="18" y="52"/>
                  </a:lnTo>
                  <a:lnTo>
                    <a:pt x="20" y="53"/>
                  </a:lnTo>
                  <a:lnTo>
                    <a:pt x="22" y="53"/>
                  </a:lnTo>
                  <a:lnTo>
                    <a:pt x="26" y="55"/>
                  </a:lnTo>
                  <a:lnTo>
                    <a:pt x="29" y="55"/>
                  </a:lnTo>
                  <a:lnTo>
                    <a:pt x="32" y="53"/>
                  </a:lnTo>
                  <a:lnTo>
                    <a:pt x="23" y="0"/>
                  </a:lnTo>
                </a:path>
              </a:pathLst>
            </a:custGeom>
            <a:solidFill>
              <a:srgbClr val="7F594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51" name="Freeform 353"/>
            <p:cNvSpPr>
              <a:spLocks/>
            </p:cNvSpPr>
            <p:nvPr/>
          </p:nvSpPr>
          <p:spPr bwMode="auto">
            <a:xfrm>
              <a:off x="4654" y="2815"/>
              <a:ext cx="116" cy="82"/>
            </a:xfrm>
            <a:custGeom>
              <a:avLst/>
              <a:gdLst>
                <a:gd name="T0" fmla="*/ 88 w 116"/>
                <a:gd name="T1" fmla="*/ 1 h 82"/>
                <a:gd name="T2" fmla="*/ 84 w 116"/>
                <a:gd name="T3" fmla="*/ 2 h 82"/>
                <a:gd name="T4" fmla="*/ 81 w 116"/>
                <a:gd name="T5" fmla="*/ 4 h 82"/>
                <a:gd name="T6" fmla="*/ 78 w 116"/>
                <a:gd name="T7" fmla="*/ 5 h 82"/>
                <a:gd name="T8" fmla="*/ 73 w 116"/>
                <a:gd name="T9" fmla="*/ 8 h 82"/>
                <a:gd name="T10" fmla="*/ 69 w 116"/>
                <a:gd name="T11" fmla="*/ 9 h 82"/>
                <a:gd name="T12" fmla="*/ 64 w 116"/>
                <a:gd name="T13" fmla="*/ 11 h 82"/>
                <a:gd name="T14" fmla="*/ 59 w 116"/>
                <a:gd name="T15" fmla="*/ 13 h 82"/>
                <a:gd name="T16" fmla="*/ 53 w 116"/>
                <a:gd name="T17" fmla="*/ 15 h 82"/>
                <a:gd name="T18" fmla="*/ 47 w 116"/>
                <a:gd name="T19" fmla="*/ 16 h 82"/>
                <a:gd name="T20" fmla="*/ 42 w 116"/>
                <a:gd name="T21" fmla="*/ 19 h 82"/>
                <a:gd name="T22" fmla="*/ 35 w 116"/>
                <a:gd name="T23" fmla="*/ 21 h 82"/>
                <a:gd name="T24" fmla="*/ 27 w 116"/>
                <a:gd name="T25" fmla="*/ 22 h 82"/>
                <a:gd name="T26" fmla="*/ 21 w 116"/>
                <a:gd name="T27" fmla="*/ 24 h 82"/>
                <a:gd name="T28" fmla="*/ 13 w 116"/>
                <a:gd name="T29" fmla="*/ 25 h 82"/>
                <a:gd name="T30" fmla="*/ 5 w 116"/>
                <a:gd name="T31" fmla="*/ 28 h 82"/>
                <a:gd name="T32" fmla="*/ 9 w 116"/>
                <a:gd name="T33" fmla="*/ 81 h 82"/>
                <a:gd name="T34" fmla="*/ 18 w 116"/>
                <a:gd name="T35" fmla="*/ 80 h 82"/>
                <a:gd name="T36" fmla="*/ 27 w 116"/>
                <a:gd name="T37" fmla="*/ 78 h 82"/>
                <a:gd name="T38" fmla="*/ 36 w 116"/>
                <a:gd name="T39" fmla="*/ 76 h 82"/>
                <a:gd name="T40" fmla="*/ 45 w 116"/>
                <a:gd name="T41" fmla="*/ 75 h 82"/>
                <a:gd name="T42" fmla="*/ 53 w 116"/>
                <a:gd name="T43" fmla="*/ 72 h 82"/>
                <a:gd name="T44" fmla="*/ 61 w 116"/>
                <a:gd name="T45" fmla="*/ 70 h 82"/>
                <a:gd name="T46" fmla="*/ 68 w 116"/>
                <a:gd name="T47" fmla="*/ 68 h 82"/>
                <a:gd name="T48" fmla="*/ 74 w 116"/>
                <a:gd name="T49" fmla="*/ 65 h 82"/>
                <a:gd name="T50" fmla="*/ 81 w 116"/>
                <a:gd name="T51" fmla="*/ 62 h 82"/>
                <a:gd name="T52" fmla="*/ 87 w 116"/>
                <a:gd name="T53" fmla="*/ 60 h 82"/>
                <a:gd name="T54" fmla="*/ 92 w 116"/>
                <a:gd name="T55" fmla="*/ 58 h 82"/>
                <a:gd name="T56" fmla="*/ 98 w 116"/>
                <a:gd name="T57" fmla="*/ 56 h 82"/>
                <a:gd name="T58" fmla="*/ 102 w 116"/>
                <a:gd name="T59" fmla="*/ 53 h 82"/>
                <a:gd name="T60" fmla="*/ 107 w 116"/>
                <a:gd name="T61" fmla="*/ 51 h 82"/>
                <a:gd name="T62" fmla="*/ 110 w 116"/>
                <a:gd name="T63" fmla="*/ 50 h 82"/>
                <a:gd name="T64" fmla="*/ 115 w 116"/>
                <a:gd name="T65"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6" h="82">
                  <a:moveTo>
                    <a:pt x="89" y="0"/>
                  </a:moveTo>
                  <a:lnTo>
                    <a:pt x="88" y="1"/>
                  </a:lnTo>
                  <a:lnTo>
                    <a:pt x="85" y="1"/>
                  </a:lnTo>
                  <a:lnTo>
                    <a:pt x="84" y="2"/>
                  </a:lnTo>
                  <a:lnTo>
                    <a:pt x="83" y="3"/>
                  </a:lnTo>
                  <a:lnTo>
                    <a:pt x="81" y="4"/>
                  </a:lnTo>
                  <a:lnTo>
                    <a:pt x="80" y="4"/>
                  </a:lnTo>
                  <a:lnTo>
                    <a:pt x="78" y="5"/>
                  </a:lnTo>
                  <a:lnTo>
                    <a:pt x="75" y="6"/>
                  </a:lnTo>
                  <a:lnTo>
                    <a:pt x="73" y="8"/>
                  </a:lnTo>
                  <a:lnTo>
                    <a:pt x="71" y="9"/>
                  </a:lnTo>
                  <a:lnTo>
                    <a:pt x="69" y="9"/>
                  </a:lnTo>
                  <a:lnTo>
                    <a:pt x="66" y="10"/>
                  </a:lnTo>
                  <a:lnTo>
                    <a:pt x="64" y="11"/>
                  </a:lnTo>
                  <a:lnTo>
                    <a:pt x="62" y="12"/>
                  </a:lnTo>
                  <a:lnTo>
                    <a:pt x="59" y="13"/>
                  </a:lnTo>
                  <a:lnTo>
                    <a:pt x="56" y="14"/>
                  </a:lnTo>
                  <a:lnTo>
                    <a:pt x="53" y="15"/>
                  </a:lnTo>
                  <a:lnTo>
                    <a:pt x="51" y="15"/>
                  </a:lnTo>
                  <a:lnTo>
                    <a:pt x="47" y="16"/>
                  </a:lnTo>
                  <a:lnTo>
                    <a:pt x="44" y="18"/>
                  </a:lnTo>
                  <a:lnTo>
                    <a:pt x="42" y="19"/>
                  </a:lnTo>
                  <a:lnTo>
                    <a:pt x="38" y="20"/>
                  </a:lnTo>
                  <a:lnTo>
                    <a:pt x="35" y="21"/>
                  </a:lnTo>
                  <a:lnTo>
                    <a:pt x="32" y="22"/>
                  </a:lnTo>
                  <a:lnTo>
                    <a:pt x="27" y="22"/>
                  </a:lnTo>
                  <a:lnTo>
                    <a:pt x="24" y="23"/>
                  </a:lnTo>
                  <a:lnTo>
                    <a:pt x="21" y="24"/>
                  </a:lnTo>
                  <a:lnTo>
                    <a:pt x="16" y="25"/>
                  </a:lnTo>
                  <a:lnTo>
                    <a:pt x="13" y="25"/>
                  </a:lnTo>
                  <a:lnTo>
                    <a:pt x="8" y="27"/>
                  </a:lnTo>
                  <a:lnTo>
                    <a:pt x="5" y="28"/>
                  </a:lnTo>
                  <a:lnTo>
                    <a:pt x="0" y="28"/>
                  </a:lnTo>
                  <a:lnTo>
                    <a:pt x="9" y="81"/>
                  </a:lnTo>
                  <a:lnTo>
                    <a:pt x="14" y="81"/>
                  </a:lnTo>
                  <a:lnTo>
                    <a:pt x="18" y="80"/>
                  </a:lnTo>
                  <a:lnTo>
                    <a:pt x="23" y="79"/>
                  </a:lnTo>
                  <a:lnTo>
                    <a:pt x="27" y="78"/>
                  </a:lnTo>
                  <a:lnTo>
                    <a:pt x="32" y="77"/>
                  </a:lnTo>
                  <a:lnTo>
                    <a:pt x="36" y="76"/>
                  </a:lnTo>
                  <a:lnTo>
                    <a:pt x="41" y="75"/>
                  </a:lnTo>
                  <a:lnTo>
                    <a:pt x="45" y="75"/>
                  </a:lnTo>
                  <a:lnTo>
                    <a:pt x="49" y="74"/>
                  </a:lnTo>
                  <a:lnTo>
                    <a:pt x="53" y="72"/>
                  </a:lnTo>
                  <a:lnTo>
                    <a:pt x="56" y="71"/>
                  </a:lnTo>
                  <a:lnTo>
                    <a:pt x="61" y="70"/>
                  </a:lnTo>
                  <a:lnTo>
                    <a:pt x="64" y="69"/>
                  </a:lnTo>
                  <a:lnTo>
                    <a:pt x="68" y="68"/>
                  </a:lnTo>
                  <a:lnTo>
                    <a:pt x="71" y="67"/>
                  </a:lnTo>
                  <a:lnTo>
                    <a:pt x="74" y="65"/>
                  </a:lnTo>
                  <a:lnTo>
                    <a:pt x="78" y="64"/>
                  </a:lnTo>
                  <a:lnTo>
                    <a:pt x="81" y="62"/>
                  </a:lnTo>
                  <a:lnTo>
                    <a:pt x="84" y="61"/>
                  </a:lnTo>
                  <a:lnTo>
                    <a:pt x="87" y="60"/>
                  </a:lnTo>
                  <a:lnTo>
                    <a:pt x="90" y="59"/>
                  </a:lnTo>
                  <a:lnTo>
                    <a:pt x="92" y="58"/>
                  </a:lnTo>
                  <a:lnTo>
                    <a:pt x="96" y="57"/>
                  </a:lnTo>
                  <a:lnTo>
                    <a:pt x="98" y="56"/>
                  </a:lnTo>
                  <a:lnTo>
                    <a:pt x="100" y="55"/>
                  </a:lnTo>
                  <a:lnTo>
                    <a:pt x="102" y="53"/>
                  </a:lnTo>
                  <a:lnTo>
                    <a:pt x="104" y="52"/>
                  </a:lnTo>
                  <a:lnTo>
                    <a:pt x="107" y="51"/>
                  </a:lnTo>
                  <a:lnTo>
                    <a:pt x="109" y="51"/>
                  </a:lnTo>
                  <a:lnTo>
                    <a:pt x="110" y="50"/>
                  </a:lnTo>
                  <a:lnTo>
                    <a:pt x="112" y="49"/>
                  </a:lnTo>
                  <a:lnTo>
                    <a:pt x="115" y="48"/>
                  </a:lnTo>
                  <a:lnTo>
                    <a:pt x="89" y="0"/>
                  </a:lnTo>
                </a:path>
              </a:pathLst>
            </a:custGeom>
            <a:solidFill>
              <a:srgbClr val="7F594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52" name="Freeform 354"/>
            <p:cNvSpPr>
              <a:spLocks/>
            </p:cNvSpPr>
            <p:nvPr/>
          </p:nvSpPr>
          <p:spPr bwMode="auto">
            <a:xfrm>
              <a:off x="4743" y="2811"/>
              <a:ext cx="41" cy="53"/>
            </a:xfrm>
            <a:custGeom>
              <a:avLst/>
              <a:gdLst>
                <a:gd name="T0" fmla="*/ 26 w 41"/>
                <a:gd name="T1" fmla="*/ 52 h 53"/>
                <a:gd name="T2" fmla="*/ 28 w 41"/>
                <a:gd name="T3" fmla="*/ 51 h 53"/>
                <a:gd name="T4" fmla="*/ 30 w 41"/>
                <a:gd name="T5" fmla="*/ 48 h 53"/>
                <a:gd name="T6" fmla="*/ 32 w 41"/>
                <a:gd name="T7" fmla="*/ 46 h 53"/>
                <a:gd name="T8" fmla="*/ 34 w 41"/>
                <a:gd name="T9" fmla="*/ 44 h 53"/>
                <a:gd name="T10" fmla="*/ 36 w 41"/>
                <a:gd name="T11" fmla="*/ 42 h 53"/>
                <a:gd name="T12" fmla="*/ 38 w 41"/>
                <a:gd name="T13" fmla="*/ 40 h 53"/>
                <a:gd name="T14" fmla="*/ 38 w 41"/>
                <a:gd name="T15" fmla="*/ 37 h 53"/>
                <a:gd name="T16" fmla="*/ 39 w 41"/>
                <a:gd name="T17" fmla="*/ 35 h 53"/>
                <a:gd name="T18" fmla="*/ 40 w 41"/>
                <a:gd name="T19" fmla="*/ 33 h 53"/>
                <a:gd name="T20" fmla="*/ 40 w 41"/>
                <a:gd name="T21" fmla="*/ 29 h 53"/>
                <a:gd name="T22" fmla="*/ 40 w 41"/>
                <a:gd name="T23" fmla="*/ 27 h 53"/>
                <a:gd name="T24" fmla="*/ 39 w 41"/>
                <a:gd name="T25" fmla="*/ 25 h 53"/>
                <a:gd name="T26" fmla="*/ 39 w 41"/>
                <a:gd name="T27" fmla="*/ 23 h 53"/>
                <a:gd name="T28" fmla="*/ 38 w 41"/>
                <a:gd name="T29" fmla="*/ 20 h 53"/>
                <a:gd name="T30" fmla="*/ 38 w 41"/>
                <a:gd name="T31" fmla="*/ 17 h 53"/>
                <a:gd name="T32" fmla="*/ 37 w 41"/>
                <a:gd name="T33" fmla="*/ 15 h 53"/>
                <a:gd name="T34" fmla="*/ 36 w 41"/>
                <a:gd name="T35" fmla="*/ 13 h 53"/>
                <a:gd name="T36" fmla="*/ 33 w 41"/>
                <a:gd name="T37" fmla="*/ 12 h 53"/>
                <a:gd name="T38" fmla="*/ 32 w 41"/>
                <a:gd name="T39" fmla="*/ 9 h 53"/>
                <a:gd name="T40" fmla="*/ 30 w 41"/>
                <a:gd name="T41" fmla="*/ 7 h 53"/>
                <a:gd name="T42" fmla="*/ 28 w 41"/>
                <a:gd name="T43" fmla="*/ 6 h 53"/>
                <a:gd name="T44" fmla="*/ 27 w 41"/>
                <a:gd name="T45" fmla="*/ 4 h 53"/>
                <a:gd name="T46" fmla="*/ 24 w 41"/>
                <a:gd name="T47" fmla="*/ 3 h 53"/>
                <a:gd name="T48" fmla="*/ 22 w 41"/>
                <a:gd name="T49" fmla="*/ 1 h 53"/>
                <a:gd name="T50" fmla="*/ 19 w 41"/>
                <a:gd name="T51" fmla="*/ 1 h 53"/>
                <a:gd name="T52" fmla="*/ 17 w 41"/>
                <a:gd name="T53" fmla="*/ 0 h 53"/>
                <a:gd name="T54" fmla="*/ 14 w 41"/>
                <a:gd name="T55" fmla="*/ 0 h 53"/>
                <a:gd name="T56" fmla="*/ 11 w 41"/>
                <a:gd name="T57" fmla="*/ 0 h 53"/>
                <a:gd name="T58" fmla="*/ 9 w 41"/>
                <a:gd name="T59" fmla="*/ 0 h 53"/>
                <a:gd name="T60" fmla="*/ 5 w 41"/>
                <a:gd name="T61" fmla="*/ 1 h 53"/>
                <a:gd name="T62" fmla="*/ 3 w 41"/>
                <a:gd name="T63" fmla="*/ 3 h 53"/>
                <a:gd name="T64" fmla="*/ 0 w 41"/>
                <a:gd name="T65" fmla="*/ 4 h 53"/>
                <a:gd name="T66" fmla="*/ 26 w 41"/>
                <a:gd name="T67"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53">
                  <a:moveTo>
                    <a:pt x="26" y="52"/>
                  </a:moveTo>
                  <a:lnTo>
                    <a:pt x="28" y="51"/>
                  </a:lnTo>
                  <a:lnTo>
                    <a:pt x="30" y="48"/>
                  </a:lnTo>
                  <a:lnTo>
                    <a:pt x="32" y="46"/>
                  </a:lnTo>
                  <a:lnTo>
                    <a:pt x="34" y="44"/>
                  </a:lnTo>
                  <a:lnTo>
                    <a:pt x="36" y="42"/>
                  </a:lnTo>
                  <a:lnTo>
                    <a:pt x="38" y="40"/>
                  </a:lnTo>
                  <a:lnTo>
                    <a:pt x="38" y="37"/>
                  </a:lnTo>
                  <a:lnTo>
                    <a:pt x="39" y="35"/>
                  </a:lnTo>
                  <a:lnTo>
                    <a:pt x="40" y="33"/>
                  </a:lnTo>
                  <a:lnTo>
                    <a:pt x="40" y="29"/>
                  </a:lnTo>
                  <a:lnTo>
                    <a:pt x="40" y="27"/>
                  </a:lnTo>
                  <a:lnTo>
                    <a:pt x="39" y="25"/>
                  </a:lnTo>
                  <a:lnTo>
                    <a:pt x="39" y="23"/>
                  </a:lnTo>
                  <a:lnTo>
                    <a:pt x="38" y="20"/>
                  </a:lnTo>
                  <a:lnTo>
                    <a:pt x="38" y="17"/>
                  </a:lnTo>
                  <a:lnTo>
                    <a:pt x="37" y="15"/>
                  </a:lnTo>
                  <a:lnTo>
                    <a:pt x="36" y="13"/>
                  </a:lnTo>
                  <a:lnTo>
                    <a:pt x="33" y="12"/>
                  </a:lnTo>
                  <a:lnTo>
                    <a:pt x="32" y="9"/>
                  </a:lnTo>
                  <a:lnTo>
                    <a:pt x="30" y="7"/>
                  </a:lnTo>
                  <a:lnTo>
                    <a:pt x="28" y="6"/>
                  </a:lnTo>
                  <a:lnTo>
                    <a:pt x="27" y="4"/>
                  </a:lnTo>
                  <a:lnTo>
                    <a:pt x="24" y="3"/>
                  </a:lnTo>
                  <a:lnTo>
                    <a:pt x="22" y="1"/>
                  </a:lnTo>
                  <a:lnTo>
                    <a:pt x="19" y="1"/>
                  </a:lnTo>
                  <a:lnTo>
                    <a:pt x="17" y="0"/>
                  </a:lnTo>
                  <a:lnTo>
                    <a:pt x="14" y="0"/>
                  </a:lnTo>
                  <a:lnTo>
                    <a:pt x="11" y="0"/>
                  </a:lnTo>
                  <a:lnTo>
                    <a:pt x="9" y="0"/>
                  </a:lnTo>
                  <a:lnTo>
                    <a:pt x="5" y="1"/>
                  </a:lnTo>
                  <a:lnTo>
                    <a:pt x="3" y="3"/>
                  </a:lnTo>
                  <a:lnTo>
                    <a:pt x="0" y="4"/>
                  </a:lnTo>
                  <a:lnTo>
                    <a:pt x="26" y="52"/>
                  </a:lnTo>
                </a:path>
              </a:pathLst>
            </a:custGeom>
            <a:solidFill>
              <a:srgbClr val="7F594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53" name="Freeform 355"/>
            <p:cNvSpPr>
              <a:spLocks/>
            </p:cNvSpPr>
            <p:nvPr/>
          </p:nvSpPr>
          <p:spPr bwMode="auto">
            <a:xfrm>
              <a:off x="4643" y="2846"/>
              <a:ext cx="28" cy="47"/>
            </a:xfrm>
            <a:custGeom>
              <a:avLst/>
              <a:gdLst>
                <a:gd name="T0" fmla="*/ 19 w 28"/>
                <a:gd name="T1" fmla="*/ 0 h 47"/>
                <a:gd name="T2" fmla="*/ 17 w 28"/>
                <a:gd name="T3" fmla="*/ 0 h 47"/>
                <a:gd name="T4" fmla="*/ 15 w 28"/>
                <a:gd name="T5" fmla="*/ 1 h 47"/>
                <a:gd name="T6" fmla="*/ 13 w 28"/>
                <a:gd name="T7" fmla="*/ 2 h 47"/>
                <a:gd name="T8" fmla="*/ 10 w 28"/>
                <a:gd name="T9" fmla="*/ 3 h 47"/>
                <a:gd name="T10" fmla="*/ 8 w 28"/>
                <a:gd name="T11" fmla="*/ 5 h 47"/>
                <a:gd name="T12" fmla="*/ 7 w 28"/>
                <a:gd name="T13" fmla="*/ 6 h 47"/>
                <a:gd name="T14" fmla="*/ 5 w 28"/>
                <a:gd name="T15" fmla="*/ 8 h 47"/>
                <a:gd name="T16" fmla="*/ 4 w 28"/>
                <a:gd name="T17" fmla="*/ 9 h 47"/>
                <a:gd name="T18" fmla="*/ 3 w 28"/>
                <a:gd name="T19" fmla="*/ 11 h 47"/>
                <a:gd name="T20" fmla="*/ 1 w 28"/>
                <a:gd name="T21" fmla="*/ 13 h 47"/>
                <a:gd name="T22" fmla="*/ 1 w 28"/>
                <a:gd name="T23" fmla="*/ 16 h 47"/>
                <a:gd name="T24" fmla="*/ 0 w 28"/>
                <a:gd name="T25" fmla="*/ 18 h 47"/>
                <a:gd name="T26" fmla="*/ 0 w 28"/>
                <a:gd name="T27" fmla="*/ 20 h 47"/>
                <a:gd name="T28" fmla="*/ 0 w 28"/>
                <a:gd name="T29" fmla="*/ 22 h 47"/>
                <a:gd name="T30" fmla="*/ 0 w 28"/>
                <a:gd name="T31" fmla="*/ 24 h 47"/>
                <a:gd name="T32" fmla="*/ 0 w 28"/>
                <a:gd name="T33" fmla="*/ 26 h 47"/>
                <a:gd name="T34" fmla="*/ 1 w 28"/>
                <a:gd name="T35" fmla="*/ 28 h 47"/>
                <a:gd name="T36" fmla="*/ 1 w 28"/>
                <a:gd name="T37" fmla="*/ 30 h 47"/>
                <a:gd name="T38" fmla="*/ 3 w 28"/>
                <a:gd name="T39" fmla="*/ 33 h 47"/>
                <a:gd name="T40" fmla="*/ 4 w 28"/>
                <a:gd name="T41" fmla="*/ 35 h 47"/>
                <a:gd name="T42" fmla="*/ 5 w 28"/>
                <a:gd name="T43" fmla="*/ 36 h 47"/>
                <a:gd name="T44" fmla="*/ 6 w 28"/>
                <a:gd name="T45" fmla="*/ 38 h 47"/>
                <a:gd name="T46" fmla="*/ 7 w 28"/>
                <a:gd name="T47" fmla="*/ 39 h 47"/>
                <a:gd name="T48" fmla="*/ 9 w 28"/>
                <a:gd name="T49" fmla="*/ 40 h 47"/>
                <a:gd name="T50" fmla="*/ 11 w 28"/>
                <a:gd name="T51" fmla="*/ 43 h 47"/>
                <a:gd name="T52" fmla="*/ 13 w 28"/>
                <a:gd name="T53" fmla="*/ 44 h 47"/>
                <a:gd name="T54" fmla="*/ 15 w 28"/>
                <a:gd name="T55" fmla="*/ 44 h 47"/>
                <a:gd name="T56" fmla="*/ 17 w 28"/>
                <a:gd name="T57" fmla="*/ 45 h 47"/>
                <a:gd name="T58" fmla="*/ 19 w 28"/>
                <a:gd name="T59" fmla="*/ 45 h 47"/>
                <a:gd name="T60" fmla="*/ 22 w 28"/>
                <a:gd name="T61" fmla="*/ 46 h 47"/>
                <a:gd name="T62" fmla="*/ 25 w 28"/>
                <a:gd name="T63" fmla="*/ 46 h 47"/>
                <a:gd name="T64" fmla="*/ 27 w 28"/>
                <a:gd name="T65" fmla="*/ 45 h 47"/>
                <a:gd name="T66" fmla="*/ 19 w 28"/>
                <a:gd name="T6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 h="47">
                  <a:moveTo>
                    <a:pt x="19" y="0"/>
                  </a:moveTo>
                  <a:lnTo>
                    <a:pt x="17" y="0"/>
                  </a:lnTo>
                  <a:lnTo>
                    <a:pt x="15" y="1"/>
                  </a:lnTo>
                  <a:lnTo>
                    <a:pt x="13" y="2"/>
                  </a:lnTo>
                  <a:lnTo>
                    <a:pt x="10" y="3"/>
                  </a:lnTo>
                  <a:lnTo>
                    <a:pt x="8" y="5"/>
                  </a:lnTo>
                  <a:lnTo>
                    <a:pt x="7" y="6"/>
                  </a:lnTo>
                  <a:lnTo>
                    <a:pt x="5" y="8"/>
                  </a:lnTo>
                  <a:lnTo>
                    <a:pt x="4" y="9"/>
                  </a:lnTo>
                  <a:lnTo>
                    <a:pt x="3" y="11"/>
                  </a:lnTo>
                  <a:lnTo>
                    <a:pt x="1" y="13"/>
                  </a:lnTo>
                  <a:lnTo>
                    <a:pt x="1" y="16"/>
                  </a:lnTo>
                  <a:lnTo>
                    <a:pt x="0" y="18"/>
                  </a:lnTo>
                  <a:lnTo>
                    <a:pt x="0" y="20"/>
                  </a:lnTo>
                  <a:lnTo>
                    <a:pt x="0" y="22"/>
                  </a:lnTo>
                  <a:lnTo>
                    <a:pt x="0" y="24"/>
                  </a:lnTo>
                  <a:lnTo>
                    <a:pt x="0" y="26"/>
                  </a:lnTo>
                  <a:lnTo>
                    <a:pt x="1" y="28"/>
                  </a:lnTo>
                  <a:lnTo>
                    <a:pt x="1" y="30"/>
                  </a:lnTo>
                  <a:lnTo>
                    <a:pt x="3" y="33"/>
                  </a:lnTo>
                  <a:lnTo>
                    <a:pt x="4" y="35"/>
                  </a:lnTo>
                  <a:lnTo>
                    <a:pt x="5" y="36"/>
                  </a:lnTo>
                  <a:lnTo>
                    <a:pt x="6" y="38"/>
                  </a:lnTo>
                  <a:lnTo>
                    <a:pt x="7" y="39"/>
                  </a:lnTo>
                  <a:lnTo>
                    <a:pt x="9" y="40"/>
                  </a:lnTo>
                  <a:lnTo>
                    <a:pt x="11" y="43"/>
                  </a:lnTo>
                  <a:lnTo>
                    <a:pt x="13" y="44"/>
                  </a:lnTo>
                  <a:lnTo>
                    <a:pt x="15" y="44"/>
                  </a:lnTo>
                  <a:lnTo>
                    <a:pt x="17" y="45"/>
                  </a:lnTo>
                  <a:lnTo>
                    <a:pt x="19" y="45"/>
                  </a:lnTo>
                  <a:lnTo>
                    <a:pt x="22" y="46"/>
                  </a:lnTo>
                  <a:lnTo>
                    <a:pt x="25" y="46"/>
                  </a:lnTo>
                  <a:lnTo>
                    <a:pt x="27" y="45"/>
                  </a:lnTo>
                  <a:lnTo>
                    <a:pt x="19" y="0"/>
                  </a:lnTo>
                </a:path>
              </a:pathLst>
            </a:custGeom>
            <a:solidFill>
              <a:srgbClr val="8C664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54" name="Freeform 356"/>
            <p:cNvSpPr>
              <a:spLocks/>
            </p:cNvSpPr>
            <p:nvPr/>
          </p:nvSpPr>
          <p:spPr bwMode="auto">
            <a:xfrm>
              <a:off x="4662" y="2820"/>
              <a:ext cx="101" cy="72"/>
            </a:xfrm>
            <a:custGeom>
              <a:avLst/>
              <a:gdLst>
                <a:gd name="T0" fmla="*/ 77 w 101"/>
                <a:gd name="T1" fmla="*/ 0 h 72"/>
                <a:gd name="T2" fmla="*/ 75 w 101"/>
                <a:gd name="T3" fmla="*/ 3 h 72"/>
                <a:gd name="T4" fmla="*/ 72 w 101"/>
                <a:gd name="T5" fmla="*/ 4 h 72"/>
                <a:gd name="T6" fmla="*/ 69 w 101"/>
                <a:gd name="T7" fmla="*/ 5 h 72"/>
                <a:gd name="T8" fmla="*/ 65 w 101"/>
                <a:gd name="T9" fmla="*/ 7 h 72"/>
                <a:gd name="T10" fmla="*/ 61 w 101"/>
                <a:gd name="T11" fmla="*/ 8 h 72"/>
                <a:gd name="T12" fmla="*/ 57 w 101"/>
                <a:gd name="T13" fmla="*/ 10 h 72"/>
                <a:gd name="T14" fmla="*/ 53 w 101"/>
                <a:gd name="T15" fmla="*/ 11 h 72"/>
                <a:gd name="T16" fmla="*/ 47 w 101"/>
                <a:gd name="T17" fmla="*/ 14 h 72"/>
                <a:gd name="T18" fmla="*/ 43 w 101"/>
                <a:gd name="T19" fmla="*/ 15 h 72"/>
                <a:gd name="T20" fmla="*/ 37 w 101"/>
                <a:gd name="T21" fmla="*/ 17 h 72"/>
                <a:gd name="T22" fmla="*/ 32 w 101"/>
                <a:gd name="T23" fmla="*/ 18 h 72"/>
                <a:gd name="T24" fmla="*/ 25 w 101"/>
                <a:gd name="T25" fmla="*/ 20 h 72"/>
                <a:gd name="T26" fmla="*/ 18 w 101"/>
                <a:gd name="T27" fmla="*/ 22 h 72"/>
                <a:gd name="T28" fmla="*/ 11 w 101"/>
                <a:gd name="T29" fmla="*/ 24 h 72"/>
                <a:gd name="T30" fmla="*/ 5 w 101"/>
                <a:gd name="T31" fmla="*/ 25 h 72"/>
                <a:gd name="T32" fmla="*/ 8 w 101"/>
                <a:gd name="T33" fmla="*/ 71 h 72"/>
                <a:gd name="T34" fmla="*/ 17 w 101"/>
                <a:gd name="T35" fmla="*/ 70 h 72"/>
                <a:gd name="T36" fmla="*/ 25 w 101"/>
                <a:gd name="T37" fmla="*/ 67 h 72"/>
                <a:gd name="T38" fmla="*/ 33 w 101"/>
                <a:gd name="T39" fmla="*/ 66 h 72"/>
                <a:gd name="T40" fmla="*/ 39 w 101"/>
                <a:gd name="T41" fmla="*/ 64 h 72"/>
                <a:gd name="T42" fmla="*/ 47 w 101"/>
                <a:gd name="T43" fmla="*/ 62 h 72"/>
                <a:gd name="T44" fmla="*/ 54 w 101"/>
                <a:gd name="T45" fmla="*/ 61 h 72"/>
                <a:gd name="T46" fmla="*/ 60 w 101"/>
                <a:gd name="T47" fmla="*/ 59 h 72"/>
                <a:gd name="T48" fmla="*/ 65 w 101"/>
                <a:gd name="T49" fmla="*/ 56 h 72"/>
                <a:gd name="T50" fmla="*/ 71 w 101"/>
                <a:gd name="T51" fmla="*/ 54 h 72"/>
                <a:gd name="T52" fmla="*/ 76 w 101"/>
                <a:gd name="T53" fmla="*/ 52 h 72"/>
                <a:gd name="T54" fmla="*/ 81 w 101"/>
                <a:gd name="T55" fmla="*/ 51 h 72"/>
                <a:gd name="T56" fmla="*/ 85 w 101"/>
                <a:gd name="T57" fmla="*/ 48 h 72"/>
                <a:gd name="T58" fmla="*/ 90 w 101"/>
                <a:gd name="T59" fmla="*/ 46 h 72"/>
                <a:gd name="T60" fmla="*/ 93 w 101"/>
                <a:gd name="T61" fmla="*/ 45 h 72"/>
                <a:gd name="T62" fmla="*/ 96 w 101"/>
                <a:gd name="T63" fmla="*/ 43 h 72"/>
                <a:gd name="T64" fmla="*/ 100 w 101"/>
                <a:gd name="T65"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72">
                  <a:moveTo>
                    <a:pt x="79" y="0"/>
                  </a:moveTo>
                  <a:lnTo>
                    <a:pt x="77" y="0"/>
                  </a:lnTo>
                  <a:lnTo>
                    <a:pt x="76" y="1"/>
                  </a:lnTo>
                  <a:lnTo>
                    <a:pt x="75" y="3"/>
                  </a:lnTo>
                  <a:lnTo>
                    <a:pt x="73" y="3"/>
                  </a:lnTo>
                  <a:lnTo>
                    <a:pt x="72" y="4"/>
                  </a:lnTo>
                  <a:lnTo>
                    <a:pt x="70" y="5"/>
                  </a:lnTo>
                  <a:lnTo>
                    <a:pt x="69" y="5"/>
                  </a:lnTo>
                  <a:lnTo>
                    <a:pt x="66" y="6"/>
                  </a:lnTo>
                  <a:lnTo>
                    <a:pt x="65" y="7"/>
                  </a:lnTo>
                  <a:lnTo>
                    <a:pt x="63" y="8"/>
                  </a:lnTo>
                  <a:lnTo>
                    <a:pt x="61" y="8"/>
                  </a:lnTo>
                  <a:lnTo>
                    <a:pt x="58" y="9"/>
                  </a:lnTo>
                  <a:lnTo>
                    <a:pt x="57" y="10"/>
                  </a:lnTo>
                  <a:lnTo>
                    <a:pt x="55" y="11"/>
                  </a:lnTo>
                  <a:lnTo>
                    <a:pt x="53" y="11"/>
                  </a:lnTo>
                  <a:lnTo>
                    <a:pt x="50" y="13"/>
                  </a:lnTo>
                  <a:lnTo>
                    <a:pt x="47" y="14"/>
                  </a:lnTo>
                  <a:lnTo>
                    <a:pt x="45" y="15"/>
                  </a:lnTo>
                  <a:lnTo>
                    <a:pt x="43" y="15"/>
                  </a:lnTo>
                  <a:lnTo>
                    <a:pt x="39" y="16"/>
                  </a:lnTo>
                  <a:lnTo>
                    <a:pt x="37" y="17"/>
                  </a:lnTo>
                  <a:lnTo>
                    <a:pt x="34" y="18"/>
                  </a:lnTo>
                  <a:lnTo>
                    <a:pt x="32" y="18"/>
                  </a:lnTo>
                  <a:lnTo>
                    <a:pt x="28" y="19"/>
                  </a:lnTo>
                  <a:lnTo>
                    <a:pt x="25" y="20"/>
                  </a:lnTo>
                  <a:lnTo>
                    <a:pt x="22" y="22"/>
                  </a:lnTo>
                  <a:lnTo>
                    <a:pt x="18" y="22"/>
                  </a:lnTo>
                  <a:lnTo>
                    <a:pt x="15" y="23"/>
                  </a:lnTo>
                  <a:lnTo>
                    <a:pt x="11" y="24"/>
                  </a:lnTo>
                  <a:lnTo>
                    <a:pt x="8" y="24"/>
                  </a:lnTo>
                  <a:lnTo>
                    <a:pt x="5" y="25"/>
                  </a:lnTo>
                  <a:lnTo>
                    <a:pt x="0" y="26"/>
                  </a:lnTo>
                  <a:lnTo>
                    <a:pt x="8" y="71"/>
                  </a:lnTo>
                  <a:lnTo>
                    <a:pt x="13" y="71"/>
                  </a:lnTo>
                  <a:lnTo>
                    <a:pt x="17" y="70"/>
                  </a:lnTo>
                  <a:lnTo>
                    <a:pt x="20" y="69"/>
                  </a:lnTo>
                  <a:lnTo>
                    <a:pt x="25" y="67"/>
                  </a:lnTo>
                  <a:lnTo>
                    <a:pt x="29" y="67"/>
                  </a:lnTo>
                  <a:lnTo>
                    <a:pt x="33" y="66"/>
                  </a:lnTo>
                  <a:lnTo>
                    <a:pt x="36" y="65"/>
                  </a:lnTo>
                  <a:lnTo>
                    <a:pt x="39" y="64"/>
                  </a:lnTo>
                  <a:lnTo>
                    <a:pt x="44" y="63"/>
                  </a:lnTo>
                  <a:lnTo>
                    <a:pt x="47" y="62"/>
                  </a:lnTo>
                  <a:lnTo>
                    <a:pt x="51" y="62"/>
                  </a:lnTo>
                  <a:lnTo>
                    <a:pt x="54" y="61"/>
                  </a:lnTo>
                  <a:lnTo>
                    <a:pt x="56" y="60"/>
                  </a:lnTo>
                  <a:lnTo>
                    <a:pt x="60" y="59"/>
                  </a:lnTo>
                  <a:lnTo>
                    <a:pt x="63" y="57"/>
                  </a:lnTo>
                  <a:lnTo>
                    <a:pt x="65" y="56"/>
                  </a:lnTo>
                  <a:lnTo>
                    <a:pt x="69" y="55"/>
                  </a:lnTo>
                  <a:lnTo>
                    <a:pt x="71" y="54"/>
                  </a:lnTo>
                  <a:lnTo>
                    <a:pt x="74" y="53"/>
                  </a:lnTo>
                  <a:lnTo>
                    <a:pt x="76" y="52"/>
                  </a:lnTo>
                  <a:lnTo>
                    <a:pt x="79" y="51"/>
                  </a:lnTo>
                  <a:lnTo>
                    <a:pt x="81" y="51"/>
                  </a:lnTo>
                  <a:lnTo>
                    <a:pt x="83" y="50"/>
                  </a:lnTo>
                  <a:lnTo>
                    <a:pt x="85" y="48"/>
                  </a:lnTo>
                  <a:lnTo>
                    <a:pt x="88" y="47"/>
                  </a:lnTo>
                  <a:lnTo>
                    <a:pt x="90" y="46"/>
                  </a:lnTo>
                  <a:lnTo>
                    <a:pt x="92" y="45"/>
                  </a:lnTo>
                  <a:lnTo>
                    <a:pt x="93" y="45"/>
                  </a:lnTo>
                  <a:lnTo>
                    <a:pt x="95" y="44"/>
                  </a:lnTo>
                  <a:lnTo>
                    <a:pt x="96" y="43"/>
                  </a:lnTo>
                  <a:lnTo>
                    <a:pt x="99" y="42"/>
                  </a:lnTo>
                  <a:lnTo>
                    <a:pt x="100" y="42"/>
                  </a:lnTo>
                  <a:lnTo>
                    <a:pt x="79" y="0"/>
                  </a:lnTo>
                </a:path>
              </a:pathLst>
            </a:custGeom>
            <a:solidFill>
              <a:srgbClr val="8C664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55" name="Freeform 357"/>
            <p:cNvSpPr>
              <a:spLocks/>
            </p:cNvSpPr>
            <p:nvPr/>
          </p:nvSpPr>
          <p:spPr bwMode="auto">
            <a:xfrm>
              <a:off x="4741" y="2817"/>
              <a:ext cx="34" cy="46"/>
            </a:xfrm>
            <a:custGeom>
              <a:avLst/>
              <a:gdLst>
                <a:gd name="T0" fmla="*/ 21 w 34"/>
                <a:gd name="T1" fmla="*/ 45 h 46"/>
                <a:gd name="T2" fmla="*/ 23 w 34"/>
                <a:gd name="T3" fmla="*/ 42 h 46"/>
                <a:gd name="T4" fmla="*/ 25 w 34"/>
                <a:gd name="T5" fmla="*/ 41 h 46"/>
                <a:gd name="T6" fmla="*/ 28 w 34"/>
                <a:gd name="T7" fmla="*/ 40 h 46"/>
                <a:gd name="T8" fmla="*/ 29 w 34"/>
                <a:gd name="T9" fmla="*/ 38 h 46"/>
                <a:gd name="T10" fmla="*/ 30 w 34"/>
                <a:gd name="T11" fmla="*/ 36 h 46"/>
                <a:gd name="T12" fmla="*/ 31 w 34"/>
                <a:gd name="T13" fmla="*/ 35 h 46"/>
                <a:gd name="T14" fmla="*/ 32 w 34"/>
                <a:gd name="T15" fmla="*/ 32 h 46"/>
                <a:gd name="T16" fmla="*/ 33 w 34"/>
                <a:gd name="T17" fmla="*/ 30 h 46"/>
                <a:gd name="T18" fmla="*/ 33 w 34"/>
                <a:gd name="T19" fmla="*/ 28 h 46"/>
                <a:gd name="T20" fmla="*/ 33 w 34"/>
                <a:gd name="T21" fmla="*/ 26 h 46"/>
                <a:gd name="T22" fmla="*/ 33 w 34"/>
                <a:gd name="T23" fmla="*/ 23 h 46"/>
                <a:gd name="T24" fmla="*/ 33 w 34"/>
                <a:gd name="T25" fmla="*/ 21 h 46"/>
                <a:gd name="T26" fmla="*/ 33 w 34"/>
                <a:gd name="T27" fmla="*/ 19 h 46"/>
                <a:gd name="T28" fmla="*/ 32 w 34"/>
                <a:gd name="T29" fmla="*/ 18 h 46"/>
                <a:gd name="T30" fmla="*/ 32 w 34"/>
                <a:gd name="T31" fmla="*/ 16 h 46"/>
                <a:gd name="T32" fmla="*/ 31 w 34"/>
                <a:gd name="T33" fmla="*/ 13 h 46"/>
                <a:gd name="T34" fmla="*/ 30 w 34"/>
                <a:gd name="T35" fmla="*/ 11 h 46"/>
                <a:gd name="T36" fmla="*/ 29 w 34"/>
                <a:gd name="T37" fmla="*/ 10 h 46"/>
                <a:gd name="T38" fmla="*/ 28 w 34"/>
                <a:gd name="T39" fmla="*/ 8 h 46"/>
                <a:gd name="T40" fmla="*/ 25 w 34"/>
                <a:gd name="T41" fmla="*/ 7 h 46"/>
                <a:gd name="T42" fmla="*/ 24 w 34"/>
                <a:gd name="T43" fmla="*/ 4 h 46"/>
                <a:gd name="T44" fmla="*/ 22 w 34"/>
                <a:gd name="T45" fmla="*/ 3 h 46"/>
                <a:gd name="T46" fmla="*/ 21 w 34"/>
                <a:gd name="T47" fmla="*/ 2 h 46"/>
                <a:gd name="T48" fmla="*/ 19 w 34"/>
                <a:gd name="T49" fmla="*/ 2 h 46"/>
                <a:gd name="T50" fmla="*/ 16 w 34"/>
                <a:gd name="T51" fmla="*/ 1 h 46"/>
                <a:gd name="T52" fmla="*/ 14 w 34"/>
                <a:gd name="T53" fmla="*/ 1 h 46"/>
                <a:gd name="T54" fmla="*/ 12 w 34"/>
                <a:gd name="T55" fmla="*/ 0 h 46"/>
                <a:gd name="T56" fmla="*/ 10 w 34"/>
                <a:gd name="T57" fmla="*/ 0 h 46"/>
                <a:gd name="T58" fmla="*/ 7 w 34"/>
                <a:gd name="T59" fmla="*/ 1 h 46"/>
                <a:gd name="T60" fmla="*/ 5 w 34"/>
                <a:gd name="T61" fmla="*/ 1 h 46"/>
                <a:gd name="T62" fmla="*/ 3 w 34"/>
                <a:gd name="T63" fmla="*/ 2 h 46"/>
                <a:gd name="T64" fmla="*/ 0 w 34"/>
                <a:gd name="T65" fmla="*/ 3 h 46"/>
                <a:gd name="T66" fmla="*/ 21 w 34"/>
                <a:gd name="T6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6">
                  <a:moveTo>
                    <a:pt x="21" y="45"/>
                  </a:moveTo>
                  <a:lnTo>
                    <a:pt x="23" y="42"/>
                  </a:lnTo>
                  <a:lnTo>
                    <a:pt x="25" y="41"/>
                  </a:lnTo>
                  <a:lnTo>
                    <a:pt x="28" y="40"/>
                  </a:lnTo>
                  <a:lnTo>
                    <a:pt x="29" y="38"/>
                  </a:lnTo>
                  <a:lnTo>
                    <a:pt x="30" y="36"/>
                  </a:lnTo>
                  <a:lnTo>
                    <a:pt x="31" y="35"/>
                  </a:lnTo>
                  <a:lnTo>
                    <a:pt x="32" y="32"/>
                  </a:lnTo>
                  <a:lnTo>
                    <a:pt x="33" y="30"/>
                  </a:lnTo>
                  <a:lnTo>
                    <a:pt x="33" y="28"/>
                  </a:lnTo>
                  <a:lnTo>
                    <a:pt x="33" y="26"/>
                  </a:lnTo>
                  <a:lnTo>
                    <a:pt x="33" y="23"/>
                  </a:lnTo>
                  <a:lnTo>
                    <a:pt x="33" y="21"/>
                  </a:lnTo>
                  <a:lnTo>
                    <a:pt x="33" y="19"/>
                  </a:lnTo>
                  <a:lnTo>
                    <a:pt x="32" y="18"/>
                  </a:lnTo>
                  <a:lnTo>
                    <a:pt x="32" y="16"/>
                  </a:lnTo>
                  <a:lnTo>
                    <a:pt x="31" y="13"/>
                  </a:lnTo>
                  <a:lnTo>
                    <a:pt x="30" y="11"/>
                  </a:lnTo>
                  <a:lnTo>
                    <a:pt x="29" y="10"/>
                  </a:lnTo>
                  <a:lnTo>
                    <a:pt x="28" y="8"/>
                  </a:lnTo>
                  <a:lnTo>
                    <a:pt x="25" y="7"/>
                  </a:lnTo>
                  <a:lnTo>
                    <a:pt x="24" y="4"/>
                  </a:lnTo>
                  <a:lnTo>
                    <a:pt x="22" y="3"/>
                  </a:lnTo>
                  <a:lnTo>
                    <a:pt x="21" y="2"/>
                  </a:lnTo>
                  <a:lnTo>
                    <a:pt x="19" y="2"/>
                  </a:lnTo>
                  <a:lnTo>
                    <a:pt x="16" y="1"/>
                  </a:lnTo>
                  <a:lnTo>
                    <a:pt x="14" y="1"/>
                  </a:lnTo>
                  <a:lnTo>
                    <a:pt x="12" y="0"/>
                  </a:lnTo>
                  <a:lnTo>
                    <a:pt x="10" y="0"/>
                  </a:lnTo>
                  <a:lnTo>
                    <a:pt x="7" y="1"/>
                  </a:lnTo>
                  <a:lnTo>
                    <a:pt x="5" y="1"/>
                  </a:lnTo>
                  <a:lnTo>
                    <a:pt x="3" y="2"/>
                  </a:lnTo>
                  <a:lnTo>
                    <a:pt x="0" y="3"/>
                  </a:lnTo>
                  <a:lnTo>
                    <a:pt x="21" y="45"/>
                  </a:lnTo>
                </a:path>
              </a:pathLst>
            </a:custGeom>
            <a:solidFill>
              <a:srgbClr val="8C664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56" name="Freeform 358"/>
            <p:cNvSpPr>
              <a:spLocks/>
            </p:cNvSpPr>
            <p:nvPr/>
          </p:nvSpPr>
          <p:spPr bwMode="auto">
            <a:xfrm>
              <a:off x="4656" y="2847"/>
              <a:ext cx="23" cy="40"/>
            </a:xfrm>
            <a:custGeom>
              <a:avLst/>
              <a:gdLst>
                <a:gd name="T0" fmla="*/ 15 w 23"/>
                <a:gd name="T1" fmla="*/ 0 h 40"/>
                <a:gd name="T2" fmla="*/ 13 w 23"/>
                <a:gd name="T3" fmla="*/ 1 h 40"/>
                <a:gd name="T4" fmla="*/ 11 w 23"/>
                <a:gd name="T5" fmla="*/ 2 h 40"/>
                <a:gd name="T6" fmla="*/ 9 w 23"/>
                <a:gd name="T7" fmla="*/ 2 h 40"/>
                <a:gd name="T8" fmla="*/ 7 w 23"/>
                <a:gd name="T9" fmla="*/ 4 h 40"/>
                <a:gd name="T10" fmla="*/ 5 w 23"/>
                <a:gd name="T11" fmla="*/ 5 h 40"/>
                <a:gd name="T12" fmla="*/ 4 w 23"/>
                <a:gd name="T13" fmla="*/ 6 h 40"/>
                <a:gd name="T14" fmla="*/ 3 w 23"/>
                <a:gd name="T15" fmla="*/ 8 h 40"/>
                <a:gd name="T16" fmla="*/ 2 w 23"/>
                <a:gd name="T17" fmla="*/ 9 h 40"/>
                <a:gd name="T18" fmla="*/ 1 w 23"/>
                <a:gd name="T19" fmla="*/ 10 h 40"/>
                <a:gd name="T20" fmla="*/ 1 w 23"/>
                <a:gd name="T21" fmla="*/ 12 h 40"/>
                <a:gd name="T22" fmla="*/ 0 w 23"/>
                <a:gd name="T23" fmla="*/ 14 h 40"/>
                <a:gd name="T24" fmla="*/ 0 w 23"/>
                <a:gd name="T25" fmla="*/ 16 h 40"/>
                <a:gd name="T26" fmla="*/ 0 w 23"/>
                <a:gd name="T27" fmla="*/ 18 h 40"/>
                <a:gd name="T28" fmla="*/ 0 w 23"/>
                <a:gd name="T29" fmla="*/ 19 h 40"/>
                <a:gd name="T30" fmla="*/ 0 w 23"/>
                <a:gd name="T31" fmla="*/ 21 h 40"/>
                <a:gd name="T32" fmla="*/ 0 w 23"/>
                <a:gd name="T33" fmla="*/ 23 h 40"/>
                <a:gd name="T34" fmla="*/ 0 w 23"/>
                <a:gd name="T35" fmla="*/ 25 h 40"/>
                <a:gd name="T36" fmla="*/ 1 w 23"/>
                <a:gd name="T37" fmla="*/ 27 h 40"/>
                <a:gd name="T38" fmla="*/ 1 w 23"/>
                <a:gd name="T39" fmla="*/ 28 h 40"/>
                <a:gd name="T40" fmla="*/ 2 w 23"/>
                <a:gd name="T41" fmla="*/ 29 h 40"/>
                <a:gd name="T42" fmla="*/ 3 w 23"/>
                <a:gd name="T43" fmla="*/ 32 h 40"/>
                <a:gd name="T44" fmla="*/ 4 w 23"/>
                <a:gd name="T45" fmla="*/ 33 h 40"/>
                <a:gd name="T46" fmla="*/ 5 w 23"/>
                <a:gd name="T47" fmla="*/ 34 h 40"/>
                <a:gd name="T48" fmla="*/ 6 w 23"/>
                <a:gd name="T49" fmla="*/ 35 h 40"/>
                <a:gd name="T50" fmla="*/ 9 w 23"/>
                <a:gd name="T51" fmla="*/ 36 h 40"/>
                <a:gd name="T52" fmla="*/ 10 w 23"/>
                <a:gd name="T53" fmla="*/ 37 h 40"/>
                <a:gd name="T54" fmla="*/ 11 w 23"/>
                <a:gd name="T55" fmla="*/ 38 h 40"/>
                <a:gd name="T56" fmla="*/ 13 w 23"/>
                <a:gd name="T57" fmla="*/ 38 h 40"/>
                <a:gd name="T58" fmla="*/ 15 w 23"/>
                <a:gd name="T59" fmla="*/ 38 h 40"/>
                <a:gd name="T60" fmla="*/ 17 w 23"/>
                <a:gd name="T61" fmla="*/ 39 h 40"/>
                <a:gd name="T62" fmla="*/ 20 w 23"/>
                <a:gd name="T63" fmla="*/ 39 h 40"/>
                <a:gd name="T64" fmla="*/ 22 w 23"/>
                <a:gd name="T65" fmla="*/ 38 h 40"/>
                <a:gd name="T66" fmla="*/ 15 w 23"/>
                <a:gd name="T6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40">
                  <a:moveTo>
                    <a:pt x="15" y="0"/>
                  </a:moveTo>
                  <a:lnTo>
                    <a:pt x="13" y="1"/>
                  </a:lnTo>
                  <a:lnTo>
                    <a:pt x="11" y="2"/>
                  </a:lnTo>
                  <a:lnTo>
                    <a:pt x="9" y="2"/>
                  </a:lnTo>
                  <a:lnTo>
                    <a:pt x="7" y="4"/>
                  </a:lnTo>
                  <a:lnTo>
                    <a:pt x="5" y="5"/>
                  </a:lnTo>
                  <a:lnTo>
                    <a:pt x="4" y="6"/>
                  </a:lnTo>
                  <a:lnTo>
                    <a:pt x="3" y="8"/>
                  </a:lnTo>
                  <a:lnTo>
                    <a:pt x="2" y="9"/>
                  </a:lnTo>
                  <a:lnTo>
                    <a:pt x="1" y="10"/>
                  </a:lnTo>
                  <a:lnTo>
                    <a:pt x="1" y="12"/>
                  </a:lnTo>
                  <a:lnTo>
                    <a:pt x="0" y="14"/>
                  </a:lnTo>
                  <a:lnTo>
                    <a:pt x="0" y="16"/>
                  </a:lnTo>
                  <a:lnTo>
                    <a:pt x="0" y="18"/>
                  </a:lnTo>
                  <a:lnTo>
                    <a:pt x="0" y="19"/>
                  </a:lnTo>
                  <a:lnTo>
                    <a:pt x="0" y="21"/>
                  </a:lnTo>
                  <a:lnTo>
                    <a:pt x="0" y="23"/>
                  </a:lnTo>
                  <a:lnTo>
                    <a:pt x="0" y="25"/>
                  </a:lnTo>
                  <a:lnTo>
                    <a:pt x="1" y="27"/>
                  </a:lnTo>
                  <a:lnTo>
                    <a:pt x="1" y="28"/>
                  </a:lnTo>
                  <a:lnTo>
                    <a:pt x="2" y="29"/>
                  </a:lnTo>
                  <a:lnTo>
                    <a:pt x="3" y="32"/>
                  </a:lnTo>
                  <a:lnTo>
                    <a:pt x="4" y="33"/>
                  </a:lnTo>
                  <a:lnTo>
                    <a:pt x="5" y="34"/>
                  </a:lnTo>
                  <a:lnTo>
                    <a:pt x="6" y="35"/>
                  </a:lnTo>
                  <a:lnTo>
                    <a:pt x="9" y="36"/>
                  </a:lnTo>
                  <a:lnTo>
                    <a:pt x="10" y="37"/>
                  </a:lnTo>
                  <a:lnTo>
                    <a:pt x="11" y="38"/>
                  </a:lnTo>
                  <a:lnTo>
                    <a:pt x="13" y="38"/>
                  </a:lnTo>
                  <a:lnTo>
                    <a:pt x="15" y="38"/>
                  </a:lnTo>
                  <a:lnTo>
                    <a:pt x="17" y="39"/>
                  </a:lnTo>
                  <a:lnTo>
                    <a:pt x="20" y="39"/>
                  </a:lnTo>
                  <a:lnTo>
                    <a:pt x="22" y="38"/>
                  </a:lnTo>
                  <a:lnTo>
                    <a:pt x="15" y="0"/>
                  </a:lnTo>
                </a:path>
              </a:pathLst>
            </a:custGeom>
            <a:solidFill>
              <a:srgbClr val="987259"/>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57" name="Freeform 359"/>
            <p:cNvSpPr>
              <a:spLocks/>
            </p:cNvSpPr>
            <p:nvPr/>
          </p:nvSpPr>
          <p:spPr bwMode="auto">
            <a:xfrm>
              <a:off x="4671" y="2825"/>
              <a:ext cx="85" cy="61"/>
            </a:xfrm>
            <a:custGeom>
              <a:avLst/>
              <a:gdLst>
                <a:gd name="T0" fmla="*/ 66 w 85"/>
                <a:gd name="T1" fmla="*/ 1 h 61"/>
                <a:gd name="T2" fmla="*/ 64 w 85"/>
                <a:gd name="T3" fmla="*/ 2 h 61"/>
                <a:gd name="T4" fmla="*/ 61 w 85"/>
                <a:gd name="T5" fmla="*/ 3 h 61"/>
                <a:gd name="T6" fmla="*/ 58 w 85"/>
                <a:gd name="T7" fmla="*/ 4 h 61"/>
                <a:gd name="T8" fmla="*/ 55 w 85"/>
                <a:gd name="T9" fmla="*/ 6 h 61"/>
                <a:gd name="T10" fmla="*/ 52 w 85"/>
                <a:gd name="T11" fmla="*/ 8 h 61"/>
                <a:gd name="T12" fmla="*/ 48 w 85"/>
                <a:gd name="T13" fmla="*/ 9 h 61"/>
                <a:gd name="T14" fmla="*/ 45 w 85"/>
                <a:gd name="T15" fmla="*/ 11 h 61"/>
                <a:gd name="T16" fmla="*/ 41 w 85"/>
                <a:gd name="T17" fmla="*/ 12 h 61"/>
                <a:gd name="T18" fmla="*/ 36 w 85"/>
                <a:gd name="T19" fmla="*/ 13 h 61"/>
                <a:gd name="T20" fmla="*/ 32 w 85"/>
                <a:gd name="T21" fmla="*/ 15 h 61"/>
                <a:gd name="T22" fmla="*/ 26 w 85"/>
                <a:gd name="T23" fmla="*/ 17 h 61"/>
                <a:gd name="T24" fmla="*/ 21 w 85"/>
                <a:gd name="T25" fmla="*/ 18 h 61"/>
                <a:gd name="T26" fmla="*/ 16 w 85"/>
                <a:gd name="T27" fmla="*/ 20 h 61"/>
                <a:gd name="T28" fmla="*/ 9 w 85"/>
                <a:gd name="T29" fmla="*/ 21 h 61"/>
                <a:gd name="T30" fmla="*/ 4 w 85"/>
                <a:gd name="T31" fmla="*/ 22 h 61"/>
                <a:gd name="T32" fmla="*/ 7 w 85"/>
                <a:gd name="T33" fmla="*/ 60 h 61"/>
                <a:gd name="T34" fmla="*/ 14 w 85"/>
                <a:gd name="T35" fmla="*/ 59 h 61"/>
                <a:gd name="T36" fmla="*/ 21 w 85"/>
                <a:gd name="T37" fmla="*/ 58 h 61"/>
                <a:gd name="T38" fmla="*/ 28 w 85"/>
                <a:gd name="T39" fmla="*/ 56 h 61"/>
                <a:gd name="T40" fmla="*/ 34 w 85"/>
                <a:gd name="T41" fmla="*/ 55 h 61"/>
                <a:gd name="T42" fmla="*/ 39 w 85"/>
                <a:gd name="T43" fmla="*/ 52 h 61"/>
                <a:gd name="T44" fmla="*/ 45 w 85"/>
                <a:gd name="T45" fmla="*/ 51 h 61"/>
                <a:gd name="T46" fmla="*/ 51 w 85"/>
                <a:gd name="T47" fmla="*/ 49 h 61"/>
                <a:gd name="T48" fmla="*/ 56 w 85"/>
                <a:gd name="T49" fmla="*/ 48 h 61"/>
                <a:gd name="T50" fmla="*/ 61 w 85"/>
                <a:gd name="T51" fmla="*/ 46 h 61"/>
                <a:gd name="T52" fmla="*/ 65 w 85"/>
                <a:gd name="T53" fmla="*/ 43 h 61"/>
                <a:gd name="T54" fmla="*/ 68 w 85"/>
                <a:gd name="T55" fmla="*/ 42 h 61"/>
                <a:gd name="T56" fmla="*/ 73 w 85"/>
                <a:gd name="T57" fmla="*/ 40 h 61"/>
                <a:gd name="T58" fmla="*/ 76 w 85"/>
                <a:gd name="T59" fmla="*/ 39 h 61"/>
                <a:gd name="T60" fmla="*/ 80 w 85"/>
                <a:gd name="T61" fmla="*/ 38 h 61"/>
                <a:gd name="T62" fmla="*/ 82 w 85"/>
                <a:gd name="T63" fmla="*/ 36 h 61"/>
                <a:gd name="T64" fmla="*/ 84 w 85"/>
                <a:gd name="T65" fmla="*/ 3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61">
                  <a:moveTo>
                    <a:pt x="67" y="0"/>
                  </a:moveTo>
                  <a:lnTo>
                    <a:pt x="66" y="1"/>
                  </a:lnTo>
                  <a:lnTo>
                    <a:pt x="65" y="1"/>
                  </a:lnTo>
                  <a:lnTo>
                    <a:pt x="64" y="2"/>
                  </a:lnTo>
                  <a:lnTo>
                    <a:pt x="63" y="3"/>
                  </a:lnTo>
                  <a:lnTo>
                    <a:pt x="61" y="3"/>
                  </a:lnTo>
                  <a:lnTo>
                    <a:pt x="60" y="4"/>
                  </a:lnTo>
                  <a:lnTo>
                    <a:pt x="58" y="4"/>
                  </a:lnTo>
                  <a:lnTo>
                    <a:pt x="57" y="5"/>
                  </a:lnTo>
                  <a:lnTo>
                    <a:pt x="55" y="6"/>
                  </a:lnTo>
                  <a:lnTo>
                    <a:pt x="54" y="6"/>
                  </a:lnTo>
                  <a:lnTo>
                    <a:pt x="52" y="8"/>
                  </a:lnTo>
                  <a:lnTo>
                    <a:pt x="51" y="9"/>
                  </a:lnTo>
                  <a:lnTo>
                    <a:pt x="48" y="9"/>
                  </a:lnTo>
                  <a:lnTo>
                    <a:pt x="46" y="10"/>
                  </a:lnTo>
                  <a:lnTo>
                    <a:pt x="45" y="11"/>
                  </a:lnTo>
                  <a:lnTo>
                    <a:pt x="43" y="11"/>
                  </a:lnTo>
                  <a:lnTo>
                    <a:pt x="41" y="12"/>
                  </a:lnTo>
                  <a:lnTo>
                    <a:pt x="38" y="13"/>
                  </a:lnTo>
                  <a:lnTo>
                    <a:pt x="36" y="13"/>
                  </a:lnTo>
                  <a:lnTo>
                    <a:pt x="34" y="14"/>
                  </a:lnTo>
                  <a:lnTo>
                    <a:pt x="32" y="15"/>
                  </a:lnTo>
                  <a:lnTo>
                    <a:pt x="29" y="15"/>
                  </a:lnTo>
                  <a:lnTo>
                    <a:pt x="26" y="17"/>
                  </a:lnTo>
                  <a:lnTo>
                    <a:pt x="24" y="18"/>
                  </a:lnTo>
                  <a:lnTo>
                    <a:pt x="21" y="18"/>
                  </a:lnTo>
                  <a:lnTo>
                    <a:pt x="18" y="19"/>
                  </a:lnTo>
                  <a:lnTo>
                    <a:pt x="16" y="20"/>
                  </a:lnTo>
                  <a:lnTo>
                    <a:pt x="13" y="20"/>
                  </a:lnTo>
                  <a:lnTo>
                    <a:pt x="9" y="21"/>
                  </a:lnTo>
                  <a:lnTo>
                    <a:pt x="7" y="21"/>
                  </a:lnTo>
                  <a:lnTo>
                    <a:pt x="4" y="22"/>
                  </a:lnTo>
                  <a:lnTo>
                    <a:pt x="0" y="22"/>
                  </a:lnTo>
                  <a:lnTo>
                    <a:pt x="7" y="60"/>
                  </a:lnTo>
                  <a:lnTo>
                    <a:pt x="10" y="60"/>
                  </a:lnTo>
                  <a:lnTo>
                    <a:pt x="14" y="59"/>
                  </a:lnTo>
                  <a:lnTo>
                    <a:pt x="18" y="58"/>
                  </a:lnTo>
                  <a:lnTo>
                    <a:pt x="21" y="58"/>
                  </a:lnTo>
                  <a:lnTo>
                    <a:pt x="25" y="57"/>
                  </a:lnTo>
                  <a:lnTo>
                    <a:pt x="28" y="56"/>
                  </a:lnTo>
                  <a:lnTo>
                    <a:pt x="30" y="56"/>
                  </a:lnTo>
                  <a:lnTo>
                    <a:pt x="34" y="55"/>
                  </a:lnTo>
                  <a:lnTo>
                    <a:pt x="37" y="54"/>
                  </a:lnTo>
                  <a:lnTo>
                    <a:pt x="39" y="52"/>
                  </a:lnTo>
                  <a:lnTo>
                    <a:pt x="43" y="52"/>
                  </a:lnTo>
                  <a:lnTo>
                    <a:pt x="45" y="51"/>
                  </a:lnTo>
                  <a:lnTo>
                    <a:pt x="48" y="50"/>
                  </a:lnTo>
                  <a:lnTo>
                    <a:pt x="51" y="49"/>
                  </a:lnTo>
                  <a:lnTo>
                    <a:pt x="53" y="48"/>
                  </a:lnTo>
                  <a:lnTo>
                    <a:pt x="56" y="48"/>
                  </a:lnTo>
                  <a:lnTo>
                    <a:pt x="58" y="47"/>
                  </a:lnTo>
                  <a:lnTo>
                    <a:pt x="61" y="46"/>
                  </a:lnTo>
                  <a:lnTo>
                    <a:pt x="63" y="45"/>
                  </a:lnTo>
                  <a:lnTo>
                    <a:pt x="65" y="43"/>
                  </a:lnTo>
                  <a:lnTo>
                    <a:pt x="66" y="43"/>
                  </a:lnTo>
                  <a:lnTo>
                    <a:pt x="68" y="42"/>
                  </a:lnTo>
                  <a:lnTo>
                    <a:pt x="71" y="41"/>
                  </a:lnTo>
                  <a:lnTo>
                    <a:pt x="73" y="40"/>
                  </a:lnTo>
                  <a:lnTo>
                    <a:pt x="74" y="40"/>
                  </a:lnTo>
                  <a:lnTo>
                    <a:pt x="76" y="39"/>
                  </a:lnTo>
                  <a:lnTo>
                    <a:pt x="77" y="38"/>
                  </a:lnTo>
                  <a:lnTo>
                    <a:pt x="80" y="38"/>
                  </a:lnTo>
                  <a:lnTo>
                    <a:pt x="81" y="37"/>
                  </a:lnTo>
                  <a:lnTo>
                    <a:pt x="82" y="36"/>
                  </a:lnTo>
                  <a:lnTo>
                    <a:pt x="83" y="36"/>
                  </a:lnTo>
                  <a:lnTo>
                    <a:pt x="84" y="34"/>
                  </a:lnTo>
                  <a:lnTo>
                    <a:pt x="67" y="0"/>
                  </a:lnTo>
                </a:path>
              </a:pathLst>
            </a:custGeom>
            <a:solidFill>
              <a:srgbClr val="987259"/>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58" name="Freeform 360"/>
            <p:cNvSpPr>
              <a:spLocks/>
            </p:cNvSpPr>
            <p:nvPr/>
          </p:nvSpPr>
          <p:spPr bwMode="auto">
            <a:xfrm>
              <a:off x="4738" y="2823"/>
              <a:ext cx="29" cy="37"/>
            </a:xfrm>
            <a:custGeom>
              <a:avLst/>
              <a:gdLst>
                <a:gd name="T0" fmla="*/ 17 w 29"/>
                <a:gd name="T1" fmla="*/ 36 h 37"/>
                <a:gd name="T2" fmla="*/ 19 w 29"/>
                <a:gd name="T3" fmla="*/ 35 h 37"/>
                <a:gd name="T4" fmla="*/ 22 w 29"/>
                <a:gd name="T5" fmla="*/ 34 h 37"/>
                <a:gd name="T6" fmla="*/ 23 w 29"/>
                <a:gd name="T7" fmla="*/ 33 h 37"/>
                <a:gd name="T8" fmla="*/ 25 w 29"/>
                <a:gd name="T9" fmla="*/ 32 h 37"/>
                <a:gd name="T10" fmla="*/ 26 w 29"/>
                <a:gd name="T11" fmla="*/ 30 h 37"/>
                <a:gd name="T12" fmla="*/ 26 w 29"/>
                <a:gd name="T13" fmla="*/ 29 h 37"/>
                <a:gd name="T14" fmla="*/ 27 w 29"/>
                <a:gd name="T15" fmla="*/ 26 h 37"/>
                <a:gd name="T16" fmla="*/ 28 w 29"/>
                <a:gd name="T17" fmla="*/ 25 h 37"/>
                <a:gd name="T18" fmla="*/ 28 w 29"/>
                <a:gd name="T19" fmla="*/ 23 h 37"/>
                <a:gd name="T20" fmla="*/ 28 w 29"/>
                <a:gd name="T21" fmla="*/ 22 h 37"/>
                <a:gd name="T22" fmla="*/ 28 w 29"/>
                <a:gd name="T23" fmla="*/ 20 h 37"/>
                <a:gd name="T24" fmla="*/ 28 w 29"/>
                <a:gd name="T25" fmla="*/ 17 h 37"/>
                <a:gd name="T26" fmla="*/ 28 w 29"/>
                <a:gd name="T27" fmla="*/ 16 h 37"/>
                <a:gd name="T28" fmla="*/ 28 w 29"/>
                <a:gd name="T29" fmla="*/ 14 h 37"/>
                <a:gd name="T30" fmla="*/ 27 w 29"/>
                <a:gd name="T31" fmla="*/ 13 h 37"/>
                <a:gd name="T32" fmla="*/ 26 w 29"/>
                <a:gd name="T33" fmla="*/ 11 h 37"/>
                <a:gd name="T34" fmla="*/ 26 w 29"/>
                <a:gd name="T35" fmla="*/ 10 h 37"/>
                <a:gd name="T36" fmla="*/ 25 w 29"/>
                <a:gd name="T37" fmla="*/ 8 h 37"/>
                <a:gd name="T38" fmla="*/ 24 w 29"/>
                <a:gd name="T39" fmla="*/ 6 h 37"/>
                <a:gd name="T40" fmla="*/ 23 w 29"/>
                <a:gd name="T41" fmla="*/ 5 h 37"/>
                <a:gd name="T42" fmla="*/ 20 w 29"/>
                <a:gd name="T43" fmla="*/ 4 h 37"/>
                <a:gd name="T44" fmla="*/ 19 w 29"/>
                <a:gd name="T45" fmla="*/ 3 h 37"/>
                <a:gd name="T46" fmla="*/ 18 w 29"/>
                <a:gd name="T47" fmla="*/ 2 h 37"/>
                <a:gd name="T48" fmla="*/ 16 w 29"/>
                <a:gd name="T49" fmla="*/ 2 h 37"/>
                <a:gd name="T50" fmla="*/ 15 w 29"/>
                <a:gd name="T51" fmla="*/ 1 h 37"/>
                <a:gd name="T52" fmla="*/ 13 w 29"/>
                <a:gd name="T53" fmla="*/ 1 h 37"/>
                <a:gd name="T54" fmla="*/ 10 w 29"/>
                <a:gd name="T55" fmla="*/ 0 h 37"/>
                <a:gd name="T56" fmla="*/ 9 w 29"/>
                <a:gd name="T57" fmla="*/ 0 h 37"/>
                <a:gd name="T58" fmla="*/ 7 w 29"/>
                <a:gd name="T59" fmla="*/ 1 h 37"/>
                <a:gd name="T60" fmla="*/ 5 w 29"/>
                <a:gd name="T61" fmla="*/ 1 h 37"/>
                <a:gd name="T62" fmla="*/ 3 w 29"/>
                <a:gd name="T63" fmla="*/ 2 h 37"/>
                <a:gd name="T64" fmla="*/ 0 w 29"/>
                <a:gd name="T65" fmla="*/ 2 h 37"/>
                <a:gd name="T66" fmla="*/ 17 w 29"/>
                <a:gd name="T67"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 h="37">
                  <a:moveTo>
                    <a:pt x="17" y="36"/>
                  </a:moveTo>
                  <a:lnTo>
                    <a:pt x="19" y="35"/>
                  </a:lnTo>
                  <a:lnTo>
                    <a:pt x="22" y="34"/>
                  </a:lnTo>
                  <a:lnTo>
                    <a:pt x="23" y="33"/>
                  </a:lnTo>
                  <a:lnTo>
                    <a:pt x="25" y="32"/>
                  </a:lnTo>
                  <a:lnTo>
                    <a:pt x="26" y="30"/>
                  </a:lnTo>
                  <a:lnTo>
                    <a:pt x="26" y="29"/>
                  </a:lnTo>
                  <a:lnTo>
                    <a:pt x="27" y="26"/>
                  </a:lnTo>
                  <a:lnTo>
                    <a:pt x="28" y="25"/>
                  </a:lnTo>
                  <a:lnTo>
                    <a:pt x="28" y="23"/>
                  </a:lnTo>
                  <a:lnTo>
                    <a:pt x="28" y="22"/>
                  </a:lnTo>
                  <a:lnTo>
                    <a:pt x="28" y="20"/>
                  </a:lnTo>
                  <a:lnTo>
                    <a:pt x="28" y="17"/>
                  </a:lnTo>
                  <a:lnTo>
                    <a:pt x="28" y="16"/>
                  </a:lnTo>
                  <a:lnTo>
                    <a:pt x="28" y="14"/>
                  </a:lnTo>
                  <a:lnTo>
                    <a:pt x="27" y="13"/>
                  </a:lnTo>
                  <a:lnTo>
                    <a:pt x="26" y="11"/>
                  </a:lnTo>
                  <a:lnTo>
                    <a:pt x="26" y="10"/>
                  </a:lnTo>
                  <a:lnTo>
                    <a:pt x="25" y="8"/>
                  </a:lnTo>
                  <a:lnTo>
                    <a:pt x="24" y="6"/>
                  </a:lnTo>
                  <a:lnTo>
                    <a:pt x="23" y="5"/>
                  </a:lnTo>
                  <a:lnTo>
                    <a:pt x="20" y="4"/>
                  </a:lnTo>
                  <a:lnTo>
                    <a:pt x="19" y="3"/>
                  </a:lnTo>
                  <a:lnTo>
                    <a:pt x="18" y="2"/>
                  </a:lnTo>
                  <a:lnTo>
                    <a:pt x="16" y="2"/>
                  </a:lnTo>
                  <a:lnTo>
                    <a:pt x="15" y="1"/>
                  </a:lnTo>
                  <a:lnTo>
                    <a:pt x="13" y="1"/>
                  </a:lnTo>
                  <a:lnTo>
                    <a:pt x="10" y="0"/>
                  </a:lnTo>
                  <a:lnTo>
                    <a:pt x="9" y="0"/>
                  </a:lnTo>
                  <a:lnTo>
                    <a:pt x="7" y="1"/>
                  </a:lnTo>
                  <a:lnTo>
                    <a:pt x="5" y="1"/>
                  </a:lnTo>
                  <a:lnTo>
                    <a:pt x="3" y="2"/>
                  </a:lnTo>
                  <a:lnTo>
                    <a:pt x="0" y="2"/>
                  </a:lnTo>
                  <a:lnTo>
                    <a:pt x="17" y="36"/>
                  </a:lnTo>
                </a:path>
              </a:pathLst>
            </a:custGeom>
            <a:solidFill>
              <a:srgbClr val="987259"/>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59" name="Freeform 361"/>
            <p:cNvSpPr>
              <a:spLocks/>
            </p:cNvSpPr>
            <p:nvPr/>
          </p:nvSpPr>
          <p:spPr bwMode="auto">
            <a:xfrm>
              <a:off x="4667" y="2849"/>
              <a:ext cx="19" cy="33"/>
            </a:xfrm>
            <a:custGeom>
              <a:avLst/>
              <a:gdLst>
                <a:gd name="T0" fmla="*/ 12 w 19"/>
                <a:gd name="T1" fmla="*/ 0 h 33"/>
                <a:gd name="T2" fmla="*/ 11 w 19"/>
                <a:gd name="T3" fmla="*/ 2 h 33"/>
                <a:gd name="T4" fmla="*/ 9 w 19"/>
                <a:gd name="T5" fmla="*/ 2 h 33"/>
                <a:gd name="T6" fmla="*/ 8 w 19"/>
                <a:gd name="T7" fmla="*/ 3 h 33"/>
                <a:gd name="T8" fmla="*/ 5 w 19"/>
                <a:gd name="T9" fmla="*/ 4 h 33"/>
                <a:gd name="T10" fmla="*/ 4 w 19"/>
                <a:gd name="T11" fmla="*/ 5 h 33"/>
                <a:gd name="T12" fmla="*/ 3 w 19"/>
                <a:gd name="T13" fmla="*/ 5 h 33"/>
                <a:gd name="T14" fmla="*/ 3 w 19"/>
                <a:gd name="T15" fmla="*/ 7 h 33"/>
                <a:gd name="T16" fmla="*/ 2 w 19"/>
                <a:gd name="T17" fmla="*/ 8 h 33"/>
                <a:gd name="T18" fmla="*/ 1 w 19"/>
                <a:gd name="T19" fmla="*/ 9 h 33"/>
                <a:gd name="T20" fmla="*/ 1 w 19"/>
                <a:gd name="T21" fmla="*/ 10 h 33"/>
                <a:gd name="T22" fmla="*/ 0 w 19"/>
                <a:gd name="T23" fmla="*/ 12 h 33"/>
                <a:gd name="T24" fmla="*/ 0 w 19"/>
                <a:gd name="T25" fmla="*/ 13 h 33"/>
                <a:gd name="T26" fmla="*/ 0 w 19"/>
                <a:gd name="T27" fmla="*/ 15 h 33"/>
                <a:gd name="T28" fmla="*/ 0 w 19"/>
                <a:gd name="T29" fmla="*/ 16 h 33"/>
                <a:gd name="T30" fmla="*/ 0 w 19"/>
                <a:gd name="T31" fmla="*/ 17 h 33"/>
                <a:gd name="T32" fmla="*/ 0 w 19"/>
                <a:gd name="T33" fmla="*/ 19 h 33"/>
                <a:gd name="T34" fmla="*/ 1 w 19"/>
                <a:gd name="T35" fmla="*/ 21 h 33"/>
                <a:gd name="T36" fmla="*/ 1 w 19"/>
                <a:gd name="T37" fmla="*/ 22 h 33"/>
                <a:gd name="T38" fmla="*/ 1 w 19"/>
                <a:gd name="T39" fmla="*/ 23 h 33"/>
                <a:gd name="T40" fmla="*/ 2 w 19"/>
                <a:gd name="T41" fmla="*/ 24 h 33"/>
                <a:gd name="T42" fmla="*/ 3 w 19"/>
                <a:gd name="T43" fmla="*/ 25 h 33"/>
                <a:gd name="T44" fmla="*/ 4 w 19"/>
                <a:gd name="T45" fmla="*/ 26 h 33"/>
                <a:gd name="T46" fmla="*/ 4 w 19"/>
                <a:gd name="T47" fmla="*/ 27 h 33"/>
                <a:gd name="T48" fmla="*/ 5 w 19"/>
                <a:gd name="T49" fmla="*/ 28 h 33"/>
                <a:gd name="T50" fmla="*/ 6 w 19"/>
                <a:gd name="T51" fmla="*/ 30 h 33"/>
                <a:gd name="T52" fmla="*/ 9 w 19"/>
                <a:gd name="T53" fmla="*/ 31 h 33"/>
                <a:gd name="T54" fmla="*/ 10 w 19"/>
                <a:gd name="T55" fmla="*/ 31 h 33"/>
                <a:gd name="T56" fmla="*/ 11 w 19"/>
                <a:gd name="T57" fmla="*/ 31 h 33"/>
                <a:gd name="T58" fmla="*/ 13 w 19"/>
                <a:gd name="T59" fmla="*/ 32 h 33"/>
                <a:gd name="T60" fmla="*/ 14 w 19"/>
                <a:gd name="T61" fmla="*/ 32 h 33"/>
                <a:gd name="T62" fmla="*/ 17 w 19"/>
                <a:gd name="T63" fmla="*/ 32 h 33"/>
                <a:gd name="T64" fmla="*/ 18 w 19"/>
                <a:gd name="T65" fmla="*/ 31 h 33"/>
                <a:gd name="T66" fmla="*/ 12 w 19"/>
                <a:gd name="T6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33">
                  <a:moveTo>
                    <a:pt x="12" y="0"/>
                  </a:moveTo>
                  <a:lnTo>
                    <a:pt x="11" y="2"/>
                  </a:lnTo>
                  <a:lnTo>
                    <a:pt x="9" y="2"/>
                  </a:lnTo>
                  <a:lnTo>
                    <a:pt x="8" y="3"/>
                  </a:lnTo>
                  <a:lnTo>
                    <a:pt x="5" y="4"/>
                  </a:lnTo>
                  <a:lnTo>
                    <a:pt x="4" y="5"/>
                  </a:lnTo>
                  <a:lnTo>
                    <a:pt x="3" y="5"/>
                  </a:lnTo>
                  <a:lnTo>
                    <a:pt x="3" y="7"/>
                  </a:lnTo>
                  <a:lnTo>
                    <a:pt x="2" y="8"/>
                  </a:lnTo>
                  <a:lnTo>
                    <a:pt x="1" y="9"/>
                  </a:lnTo>
                  <a:lnTo>
                    <a:pt x="1" y="10"/>
                  </a:lnTo>
                  <a:lnTo>
                    <a:pt x="0" y="12"/>
                  </a:lnTo>
                  <a:lnTo>
                    <a:pt x="0" y="13"/>
                  </a:lnTo>
                  <a:lnTo>
                    <a:pt x="0" y="15"/>
                  </a:lnTo>
                  <a:lnTo>
                    <a:pt x="0" y="16"/>
                  </a:lnTo>
                  <a:lnTo>
                    <a:pt x="0" y="17"/>
                  </a:lnTo>
                  <a:lnTo>
                    <a:pt x="0" y="19"/>
                  </a:lnTo>
                  <a:lnTo>
                    <a:pt x="1" y="21"/>
                  </a:lnTo>
                  <a:lnTo>
                    <a:pt x="1" y="22"/>
                  </a:lnTo>
                  <a:lnTo>
                    <a:pt x="1" y="23"/>
                  </a:lnTo>
                  <a:lnTo>
                    <a:pt x="2" y="24"/>
                  </a:lnTo>
                  <a:lnTo>
                    <a:pt x="3" y="25"/>
                  </a:lnTo>
                  <a:lnTo>
                    <a:pt x="4" y="26"/>
                  </a:lnTo>
                  <a:lnTo>
                    <a:pt x="4" y="27"/>
                  </a:lnTo>
                  <a:lnTo>
                    <a:pt x="5" y="28"/>
                  </a:lnTo>
                  <a:lnTo>
                    <a:pt x="6" y="30"/>
                  </a:lnTo>
                  <a:lnTo>
                    <a:pt x="9" y="31"/>
                  </a:lnTo>
                  <a:lnTo>
                    <a:pt x="10" y="31"/>
                  </a:lnTo>
                  <a:lnTo>
                    <a:pt x="11" y="31"/>
                  </a:lnTo>
                  <a:lnTo>
                    <a:pt x="13" y="32"/>
                  </a:lnTo>
                  <a:lnTo>
                    <a:pt x="14" y="32"/>
                  </a:lnTo>
                  <a:lnTo>
                    <a:pt x="17" y="32"/>
                  </a:lnTo>
                  <a:lnTo>
                    <a:pt x="18" y="31"/>
                  </a:lnTo>
                  <a:lnTo>
                    <a:pt x="12" y="0"/>
                  </a:lnTo>
                </a:path>
              </a:pathLst>
            </a:custGeom>
            <a:solidFill>
              <a:srgbClr val="A57F6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60" name="Freeform 362"/>
            <p:cNvSpPr>
              <a:spLocks/>
            </p:cNvSpPr>
            <p:nvPr/>
          </p:nvSpPr>
          <p:spPr bwMode="auto">
            <a:xfrm>
              <a:off x="4679" y="2830"/>
              <a:ext cx="72" cy="51"/>
            </a:xfrm>
            <a:custGeom>
              <a:avLst/>
              <a:gdLst>
                <a:gd name="T0" fmla="*/ 56 w 72"/>
                <a:gd name="T1" fmla="*/ 1 h 51"/>
                <a:gd name="T2" fmla="*/ 54 w 72"/>
                <a:gd name="T3" fmla="*/ 3 h 51"/>
                <a:gd name="T4" fmla="*/ 52 w 72"/>
                <a:gd name="T5" fmla="*/ 4 h 51"/>
                <a:gd name="T6" fmla="*/ 49 w 72"/>
                <a:gd name="T7" fmla="*/ 5 h 51"/>
                <a:gd name="T8" fmla="*/ 46 w 72"/>
                <a:gd name="T9" fmla="*/ 6 h 51"/>
                <a:gd name="T10" fmla="*/ 44 w 72"/>
                <a:gd name="T11" fmla="*/ 7 h 51"/>
                <a:gd name="T12" fmla="*/ 40 w 72"/>
                <a:gd name="T13" fmla="*/ 8 h 51"/>
                <a:gd name="T14" fmla="*/ 37 w 72"/>
                <a:gd name="T15" fmla="*/ 9 h 51"/>
                <a:gd name="T16" fmla="*/ 35 w 72"/>
                <a:gd name="T17" fmla="*/ 10 h 51"/>
                <a:gd name="T18" fmla="*/ 30 w 72"/>
                <a:gd name="T19" fmla="*/ 12 h 51"/>
                <a:gd name="T20" fmla="*/ 27 w 72"/>
                <a:gd name="T21" fmla="*/ 13 h 51"/>
                <a:gd name="T22" fmla="*/ 22 w 72"/>
                <a:gd name="T23" fmla="*/ 15 h 51"/>
                <a:gd name="T24" fmla="*/ 18 w 72"/>
                <a:gd name="T25" fmla="*/ 16 h 51"/>
                <a:gd name="T26" fmla="*/ 13 w 72"/>
                <a:gd name="T27" fmla="*/ 17 h 51"/>
                <a:gd name="T28" fmla="*/ 9 w 72"/>
                <a:gd name="T29" fmla="*/ 18 h 51"/>
                <a:gd name="T30" fmla="*/ 3 w 72"/>
                <a:gd name="T31" fmla="*/ 19 h 51"/>
                <a:gd name="T32" fmla="*/ 6 w 72"/>
                <a:gd name="T33" fmla="*/ 50 h 51"/>
                <a:gd name="T34" fmla="*/ 12 w 72"/>
                <a:gd name="T35" fmla="*/ 49 h 51"/>
                <a:gd name="T36" fmla="*/ 18 w 72"/>
                <a:gd name="T37" fmla="*/ 47 h 51"/>
                <a:gd name="T38" fmla="*/ 24 w 72"/>
                <a:gd name="T39" fmla="*/ 46 h 51"/>
                <a:gd name="T40" fmla="*/ 29 w 72"/>
                <a:gd name="T41" fmla="*/ 45 h 51"/>
                <a:gd name="T42" fmla="*/ 34 w 72"/>
                <a:gd name="T43" fmla="*/ 43 h 51"/>
                <a:gd name="T44" fmla="*/ 38 w 72"/>
                <a:gd name="T45" fmla="*/ 42 h 51"/>
                <a:gd name="T46" fmla="*/ 43 w 72"/>
                <a:gd name="T47" fmla="*/ 41 h 51"/>
                <a:gd name="T48" fmla="*/ 47 w 72"/>
                <a:gd name="T49" fmla="*/ 38 h 51"/>
                <a:gd name="T50" fmla="*/ 50 w 72"/>
                <a:gd name="T51" fmla="*/ 37 h 51"/>
                <a:gd name="T52" fmla="*/ 54 w 72"/>
                <a:gd name="T53" fmla="*/ 36 h 51"/>
                <a:gd name="T54" fmla="*/ 57 w 72"/>
                <a:gd name="T55" fmla="*/ 34 h 51"/>
                <a:gd name="T56" fmla="*/ 60 w 72"/>
                <a:gd name="T57" fmla="*/ 33 h 51"/>
                <a:gd name="T58" fmla="*/ 64 w 72"/>
                <a:gd name="T59" fmla="*/ 32 h 51"/>
                <a:gd name="T60" fmla="*/ 66 w 72"/>
                <a:gd name="T61" fmla="*/ 31 h 51"/>
                <a:gd name="T62" fmla="*/ 68 w 72"/>
                <a:gd name="T63" fmla="*/ 29 h 51"/>
                <a:gd name="T64" fmla="*/ 71 w 72"/>
                <a:gd name="T65"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51">
                  <a:moveTo>
                    <a:pt x="57" y="0"/>
                  </a:moveTo>
                  <a:lnTo>
                    <a:pt x="56" y="1"/>
                  </a:lnTo>
                  <a:lnTo>
                    <a:pt x="55" y="1"/>
                  </a:lnTo>
                  <a:lnTo>
                    <a:pt x="54" y="3"/>
                  </a:lnTo>
                  <a:lnTo>
                    <a:pt x="53" y="3"/>
                  </a:lnTo>
                  <a:lnTo>
                    <a:pt x="52" y="4"/>
                  </a:lnTo>
                  <a:lnTo>
                    <a:pt x="50" y="4"/>
                  </a:lnTo>
                  <a:lnTo>
                    <a:pt x="49" y="5"/>
                  </a:lnTo>
                  <a:lnTo>
                    <a:pt x="48" y="5"/>
                  </a:lnTo>
                  <a:lnTo>
                    <a:pt x="46" y="6"/>
                  </a:lnTo>
                  <a:lnTo>
                    <a:pt x="45" y="6"/>
                  </a:lnTo>
                  <a:lnTo>
                    <a:pt x="44" y="7"/>
                  </a:lnTo>
                  <a:lnTo>
                    <a:pt x="43" y="7"/>
                  </a:lnTo>
                  <a:lnTo>
                    <a:pt x="40" y="8"/>
                  </a:lnTo>
                  <a:lnTo>
                    <a:pt x="39" y="8"/>
                  </a:lnTo>
                  <a:lnTo>
                    <a:pt x="37" y="9"/>
                  </a:lnTo>
                  <a:lnTo>
                    <a:pt x="36" y="10"/>
                  </a:lnTo>
                  <a:lnTo>
                    <a:pt x="35" y="10"/>
                  </a:lnTo>
                  <a:lnTo>
                    <a:pt x="33" y="12"/>
                  </a:lnTo>
                  <a:lnTo>
                    <a:pt x="30" y="12"/>
                  </a:lnTo>
                  <a:lnTo>
                    <a:pt x="29" y="13"/>
                  </a:lnTo>
                  <a:lnTo>
                    <a:pt x="27" y="13"/>
                  </a:lnTo>
                  <a:lnTo>
                    <a:pt x="25" y="14"/>
                  </a:lnTo>
                  <a:lnTo>
                    <a:pt x="22" y="15"/>
                  </a:lnTo>
                  <a:lnTo>
                    <a:pt x="20" y="15"/>
                  </a:lnTo>
                  <a:lnTo>
                    <a:pt x="18" y="16"/>
                  </a:lnTo>
                  <a:lnTo>
                    <a:pt x="16" y="16"/>
                  </a:lnTo>
                  <a:lnTo>
                    <a:pt x="13" y="17"/>
                  </a:lnTo>
                  <a:lnTo>
                    <a:pt x="11" y="17"/>
                  </a:lnTo>
                  <a:lnTo>
                    <a:pt x="9" y="18"/>
                  </a:lnTo>
                  <a:lnTo>
                    <a:pt x="6" y="18"/>
                  </a:lnTo>
                  <a:lnTo>
                    <a:pt x="3" y="19"/>
                  </a:lnTo>
                  <a:lnTo>
                    <a:pt x="0" y="19"/>
                  </a:lnTo>
                  <a:lnTo>
                    <a:pt x="6" y="50"/>
                  </a:lnTo>
                  <a:lnTo>
                    <a:pt x="9" y="50"/>
                  </a:lnTo>
                  <a:lnTo>
                    <a:pt x="12" y="49"/>
                  </a:lnTo>
                  <a:lnTo>
                    <a:pt x="16" y="49"/>
                  </a:lnTo>
                  <a:lnTo>
                    <a:pt x="18" y="47"/>
                  </a:lnTo>
                  <a:lnTo>
                    <a:pt x="21" y="47"/>
                  </a:lnTo>
                  <a:lnTo>
                    <a:pt x="24" y="46"/>
                  </a:lnTo>
                  <a:lnTo>
                    <a:pt x="26" y="45"/>
                  </a:lnTo>
                  <a:lnTo>
                    <a:pt x="29" y="45"/>
                  </a:lnTo>
                  <a:lnTo>
                    <a:pt x="31" y="44"/>
                  </a:lnTo>
                  <a:lnTo>
                    <a:pt x="34" y="43"/>
                  </a:lnTo>
                  <a:lnTo>
                    <a:pt x="36" y="43"/>
                  </a:lnTo>
                  <a:lnTo>
                    <a:pt x="38" y="42"/>
                  </a:lnTo>
                  <a:lnTo>
                    <a:pt x="40" y="41"/>
                  </a:lnTo>
                  <a:lnTo>
                    <a:pt x="43" y="41"/>
                  </a:lnTo>
                  <a:lnTo>
                    <a:pt x="45" y="40"/>
                  </a:lnTo>
                  <a:lnTo>
                    <a:pt x="47" y="38"/>
                  </a:lnTo>
                  <a:lnTo>
                    <a:pt x="49" y="38"/>
                  </a:lnTo>
                  <a:lnTo>
                    <a:pt x="50" y="37"/>
                  </a:lnTo>
                  <a:lnTo>
                    <a:pt x="53" y="36"/>
                  </a:lnTo>
                  <a:lnTo>
                    <a:pt x="54" y="36"/>
                  </a:lnTo>
                  <a:lnTo>
                    <a:pt x="56" y="35"/>
                  </a:lnTo>
                  <a:lnTo>
                    <a:pt x="57" y="34"/>
                  </a:lnTo>
                  <a:lnTo>
                    <a:pt x="59" y="34"/>
                  </a:lnTo>
                  <a:lnTo>
                    <a:pt x="60" y="33"/>
                  </a:lnTo>
                  <a:lnTo>
                    <a:pt x="62" y="33"/>
                  </a:lnTo>
                  <a:lnTo>
                    <a:pt x="64" y="32"/>
                  </a:lnTo>
                  <a:lnTo>
                    <a:pt x="65" y="31"/>
                  </a:lnTo>
                  <a:lnTo>
                    <a:pt x="66" y="31"/>
                  </a:lnTo>
                  <a:lnTo>
                    <a:pt x="67" y="29"/>
                  </a:lnTo>
                  <a:lnTo>
                    <a:pt x="68" y="29"/>
                  </a:lnTo>
                  <a:lnTo>
                    <a:pt x="69" y="29"/>
                  </a:lnTo>
                  <a:lnTo>
                    <a:pt x="71" y="28"/>
                  </a:lnTo>
                  <a:lnTo>
                    <a:pt x="57" y="0"/>
                  </a:lnTo>
                </a:path>
              </a:pathLst>
            </a:custGeom>
            <a:solidFill>
              <a:srgbClr val="A57F6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61" name="Freeform 363"/>
            <p:cNvSpPr>
              <a:spLocks/>
            </p:cNvSpPr>
            <p:nvPr/>
          </p:nvSpPr>
          <p:spPr bwMode="auto">
            <a:xfrm>
              <a:off x="4736" y="2829"/>
              <a:ext cx="23" cy="30"/>
            </a:xfrm>
            <a:custGeom>
              <a:avLst/>
              <a:gdLst>
                <a:gd name="T0" fmla="*/ 14 w 23"/>
                <a:gd name="T1" fmla="*/ 29 h 30"/>
                <a:gd name="T2" fmla="*/ 15 w 23"/>
                <a:gd name="T3" fmla="*/ 28 h 30"/>
                <a:gd name="T4" fmla="*/ 17 w 23"/>
                <a:gd name="T5" fmla="*/ 27 h 30"/>
                <a:gd name="T6" fmla="*/ 18 w 23"/>
                <a:gd name="T7" fmla="*/ 27 h 30"/>
                <a:gd name="T8" fmla="*/ 19 w 23"/>
                <a:gd name="T9" fmla="*/ 25 h 30"/>
                <a:gd name="T10" fmla="*/ 20 w 23"/>
                <a:gd name="T11" fmla="*/ 24 h 30"/>
                <a:gd name="T12" fmla="*/ 20 w 23"/>
                <a:gd name="T13" fmla="*/ 23 h 30"/>
                <a:gd name="T14" fmla="*/ 21 w 23"/>
                <a:gd name="T15" fmla="*/ 22 h 30"/>
                <a:gd name="T16" fmla="*/ 21 w 23"/>
                <a:gd name="T17" fmla="*/ 20 h 30"/>
                <a:gd name="T18" fmla="*/ 22 w 23"/>
                <a:gd name="T19" fmla="*/ 19 h 30"/>
                <a:gd name="T20" fmla="*/ 22 w 23"/>
                <a:gd name="T21" fmla="*/ 17 h 30"/>
                <a:gd name="T22" fmla="*/ 22 w 23"/>
                <a:gd name="T23" fmla="*/ 16 h 30"/>
                <a:gd name="T24" fmla="*/ 22 w 23"/>
                <a:gd name="T25" fmla="*/ 15 h 30"/>
                <a:gd name="T26" fmla="*/ 22 w 23"/>
                <a:gd name="T27" fmla="*/ 13 h 30"/>
                <a:gd name="T28" fmla="*/ 21 w 23"/>
                <a:gd name="T29" fmla="*/ 11 h 30"/>
                <a:gd name="T30" fmla="*/ 21 w 23"/>
                <a:gd name="T31" fmla="*/ 10 h 30"/>
                <a:gd name="T32" fmla="*/ 21 w 23"/>
                <a:gd name="T33" fmla="*/ 9 h 30"/>
                <a:gd name="T34" fmla="*/ 20 w 23"/>
                <a:gd name="T35" fmla="*/ 8 h 30"/>
                <a:gd name="T36" fmla="*/ 19 w 23"/>
                <a:gd name="T37" fmla="*/ 7 h 30"/>
                <a:gd name="T38" fmla="*/ 19 w 23"/>
                <a:gd name="T39" fmla="*/ 6 h 30"/>
                <a:gd name="T40" fmla="*/ 18 w 23"/>
                <a:gd name="T41" fmla="*/ 5 h 30"/>
                <a:gd name="T42" fmla="*/ 17 w 23"/>
                <a:gd name="T43" fmla="*/ 4 h 30"/>
                <a:gd name="T44" fmla="*/ 16 w 23"/>
                <a:gd name="T45" fmla="*/ 2 h 30"/>
                <a:gd name="T46" fmla="*/ 15 w 23"/>
                <a:gd name="T47" fmla="*/ 1 h 30"/>
                <a:gd name="T48" fmla="*/ 12 w 23"/>
                <a:gd name="T49" fmla="*/ 1 h 30"/>
                <a:gd name="T50" fmla="*/ 11 w 23"/>
                <a:gd name="T51" fmla="*/ 0 h 30"/>
                <a:gd name="T52" fmla="*/ 10 w 23"/>
                <a:gd name="T53" fmla="*/ 0 h 30"/>
                <a:gd name="T54" fmla="*/ 9 w 23"/>
                <a:gd name="T55" fmla="*/ 0 h 30"/>
                <a:gd name="T56" fmla="*/ 7 w 23"/>
                <a:gd name="T57" fmla="*/ 0 h 30"/>
                <a:gd name="T58" fmla="*/ 6 w 23"/>
                <a:gd name="T59" fmla="*/ 0 h 30"/>
                <a:gd name="T60" fmla="*/ 3 w 23"/>
                <a:gd name="T61" fmla="*/ 0 h 30"/>
                <a:gd name="T62" fmla="*/ 2 w 23"/>
                <a:gd name="T63" fmla="*/ 0 h 30"/>
                <a:gd name="T64" fmla="*/ 0 w 23"/>
                <a:gd name="T65" fmla="*/ 1 h 30"/>
                <a:gd name="T66" fmla="*/ 14 w 23"/>
                <a:gd name="T6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0">
                  <a:moveTo>
                    <a:pt x="14" y="29"/>
                  </a:moveTo>
                  <a:lnTo>
                    <a:pt x="15" y="28"/>
                  </a:lnTo>
                  <a:lnTo>
                    <a:pt x="17" y="27"/>
                  </a:lnTo>
                  <a:lnTo>
                    <a:pt x="18" y="27"/>
                  </a:lnTo>
                  <a:lnTo>
                    <a:pt x="19" y="25"/>
                  </a:lnTo>
                  <a:lnTo>
                    <a:pt x="20" y="24"/>
                  </a:lnTo>
                  <a:lnTo>
                    <a:pt x="20" y="23"/>
                  </a:lnTo>
                  <a:lnTo>
                    <a:pt x="21" y="22"/>
                  </a:lnTo>
                  <a:lnTo>
                    <a:pt x="21" y="20"/>
                  </a:lnTo>
                  <a:lnTo>
                    <a:pt x="22" y="19"/>
                  </a:lnTo>
                  <a:lnTo>
                    <a:pt x="22" y="17"/>
                  </a:lnTo>
                  <a:lnTo>
                    <a:pt x="22" y="16"/>
                  </a:lnTo>
                  <a:lnTo>
                    <a:pt x="22" y="15"/>
                  </a:lnTo>
                  <a:lnTo>
                    <a:pt x="22" y="13"/>
                  </a:lnTo>
                  <a:lnTo>
                    <a:pt x="21" y="11"/>
                  </a:lnTo>
                  <a:lnTo>
                    <a:pt x="21" y="10"/>
                  </a:lnTo>
                  <a:lnTo>
                    <a:pt x="21" y="9"/>
                  </a:lnTo>
                  <a:lnTo>
                    <a:pt x="20" y="8"/>
                  </a:lnTo>
                  <a:lnTo>
                    <a:pt x="19" y="7"/>
                  </a:lnTo>
                  <a:lnTo>
                    <a:pt x="19" y="6"/>
                  </a:lnTo>
                  <a:lnTo>
                    <a:pt x="18" y="5"/>
                  </a:lnTo>
                  <a:lnTo>
                    <a:pt x="17" y="4"/>
                  </a:lnTo>
                  <a:lnTo>
                    <a:pt x="16" y="2"/>
                  </a:lnTo>
                  <a:lnTo>
                    <a:pt x="15" y="1"/>
                  </a:lnTo>
                  <a:lnTo>
                    <a:pt x="12" y="1"/>
                  </a:lnTo>
                  <a:lnTo>
                    <a:pt x="11" y="0"/>
                  </a:lnTo>
                  <a:lnTo>
                    <a:pt x="10" y="0"/>
                  </a:lnTo>
                  <a:lnTo>
                    <a:pt x="9" y="0"/>
                  </a:lnTo>
                  <a:lnTo>
                    <a:pt x="7" y="0"/>
                  </a:lnTo>
                  <a:lnTo>
                    <a:pt x="6" y="0"/>
                  </a:lnTo>
                  <a:lnTo>
                    <a:pt x="3" y="0"/>
                  </a:lnTo>
                  <a:lnTo>
                    <a:pt x="2" y="0"/>
                  </a:lnTo>
                  <a:lnTo>
                    <a:pt x="0" y="1"/>
                  </a:lnTo>
                  <a:lnTo>
                    <a:pt x="14" y="29"/>
                  </a:lnTo>
                </a:path>
              </a:pathLst>
            </a:custGeom>
            <a:solidFill>
              <a:srgbClr val="A57F6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62" name="Freeform 364"/>
            <p:cNvSpPr>
              <a:spLocks/>
            </p:cNvSpPr>
            <p:nvPr/>
          </p:nvSpPr>
          <p:spPr bwMode="auto">
            <a:xfrm>
              <a:off x="4734" y="2835"/>
              <a:ext cx="18" cy="23"/>
            </a:xfrm>
            <a:custGeom>
              <a:avLst/>
              <a:gdLst>
                <a:gd name="T0" fmla="*/ 9 w 18"/>
                <a:gd name="T1" fmla="*/ 22 h 23"/>
                <a:gd name="T2" fmla="*/ 11 w 18"/>
                <a:gd name="T3" fmla="*/ 21 h 23"/>
                <a:gd name="T4" fmla="*/ 12 w 18"/>
                <a:gd name="T5" fmla="*/ 21 h 23"/>
                <a:gd name="T6" fmla="*/ 12 w 18"/>
                <a:gd name="T7" fmla="*/ 20 h 23"/>
                <a:gd name="T8" fmla="*/ 13 w 18"/>
                <a:gd name="T9" fmla="*/ 19 h 23"/>
                <a:gd name="T10" fmla="*/ 14 w 18"/>
                <a:gd name="T11" fmla="*/ 18 h 23"/>
                <a:gd name="T12" fmla="*/ 16 w 18"/>
                <a:gd name="T13" fmla="*/ 17 h 23"/>
                <a:gd name="T14" fmla="*/ 16 w 18"/>
                <a:gd name="T15" fmla="*/ 16 h 23"/>
                <a:gd name="T16" fmla="*/ 17 w 18"/>
                <a:gd name="T17" fmla="*/ 14 h 23"/>
                <a:gd name="T18" fmla="*/ 17 w 18"/>
                <a:gd name="T19" fmla="*/ 13 h 23"/>
                <a:gd name="T20" fmla="*/ 17 w 18"/>
                <a:gd name="T21" fmla="*/ 12 h 23"/>
                <a:gd name="T22" fmla="*/ 17 w 18"/>
                <a:gd name="T23" fmla="*/ 11 h 23"/>
                <a:gd name="T24" fmla="*/ 17 w 18"/>
                <a:gd name="T25" fmla="*/ 10 h 23"/>
                <a:gd name="T26" fmla="*/ 17 w 18"/>
                <a:gd name="T27" fmla="*/ 9 h 23"/>
                <a:gd name="T28" fmla="*/ 16 w 18"/>
                <a:gd name="T29" fmla="*/ 8 h 23"/>
                <a:gd name="T30" fmla="*/ 16 w 18"/>
                <a:gd name="T31" fmla="*/ 7 h 23"/>
                <a:gd name="T32" fmla="*/ 16 w 18"/>
                <a:gd name="T33" fmla="*/ 5 h 23"/>
                <a:gd name="T34" fmla="*/ 14 w 18"/>
                <a:gd name="T35" fmla="*/ 5 h 23"/>
                <a:gd name="T36" fmla="*/ 14 w 18"/>
                <a:gd name="T37" fmla="*/ 4 h 23"/>
                <a:gd name="T38" fmla="*/ 13 w 18"/>
                <a:gd name="T39" fmla="*/ 3 h 23"/>
                <a:gd name="T40" fmla="*/ 12 w 18"/>
                <a:gd name="T41" fmla="*/ 2 h 23"/>
                <a:gd name="T42" fmla="*/ 11 w 18"/>
                <a:gd name="T43" fmla="*/ 2 h 23"/>
                <a:gd name="T44" fmla="*/ 11 w 18"/>
                <a:gd name="T45" fmla="*/ 1 h 23"/>
                <a:gd name="T46" fmla="*/ 10 w 18"/>
                <a:gd name="T47" fmla="*/ 1 h 23"/>
                <a:gd name="T48" fmla="*/ 9 w 18"/>
                <a:gd name="T49" fmla="*/ 0 h 23"/>
                <a:gd name="T50" fmla="*/ 8 w 18"/>
                <a:gd name="T51" fmla="*/ 0 h 23"/>
                <a:gd name="T52" fmla="*/ 7 w 18"/>
                <a:gd name="T53" fmla="*/ 0 h 23"/>
                <a:gd name="T54" fmla="*/ 5 w 18"/>
                <a:gd name="T55" fmla="*/ 0 h 23"/>
                <a:gd name="T56" fmla="*/ 4 w 18"/>
                <a:gd name="T57" fmla="*/ 0 h 23"/>
                <a:gd name="T58" fmla="*/ 3 w 18"/>
                <a:gd name="T59" fmla="*/ 0 h 23"/>
                <a:gd name="T60" fmla="*/ 2 w 18"/>
                <a:gd name="T61" fmla="*/ 0 h 23"/>
                <a:gd name="T62" fmla="*/ 0 w 18"/>
                <a:gd name="T63" fmla="*/ 1 h 23"/>
                <a:gd name="T64" fmla="*/ 9 w 18"/>
                <a:gd name="T65"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 h="23">
                  <a:moveTo>
                    <a:pt x="9" y="22"/>
                  </a:moveTo>
                  <a:lnTo>
                    <a:pt x="11" y="21"/>
                  </a:lnTo>
                  <a:lnTo>
                    <a:pt x="12" y="21"/>
                  </a:lnTo>
                  <a:lnTo>
                    <a:pt x="12" y="20"/>
                  </a:lnTo>
                  <a:lnTo>
                    <a:pt x="13" y="19"/>
                  </a:lnTo>
                  <a:lnTo>
                    <a:pt x="14" y="18"/>
                  </a:lnTo>
                  <a:lnTo>
                    <a:pt x="16" y="17"/>
                  </a:lnTo>
                  <a:lnTo>
                    <a:pt x="16" y="16"/>
                  </a:lnTo>
                  <a:lnTo>
                    <a:pt x="17" y="14"/>
                  </a:lnTo>
                  <a:lnTo>
                    <a:pt x="17" y="13"/>
                  </a:lnTo>
                  <a:lnTo>
                    <a:pt x="17" y="12"/>
                  </a:lnTo>
                  <a:lnTo>
                    <a:pt x="17" y="11"/>
                  </a:lnTo>
                  <a:lnTo>
                    <a:pt x="17" y="10"/>
                  </a:lnTo>
                  <a:lnTo>
                    <a:pt x="17" y="9"/>
                  </a:lnTo>
                  <a:lnTo>
                    <a:pt x="16" y="8"/>
                  </a:lnTo>
                  <a:lnTo>
                    <a:pt x="16" y="7"/>
                  </a:lnTo>
                  <a:lnTo>
                    <a:pt x="16" y="5"/>
                  </a:lnTo>
                  <a:lnTo>
                    <a:pt x="14" y="5"/>
                  </a:lnTo>
                  <a:lnTo>
                    <a:pt x="14" y="4"/>
                  </a:lnTo>
                  <a:lnTo>
                    <a:pt x="13" y="3"/>
                  </a:lnTo>
                  <a:lnTo>
                    <a:pt x="12" y="2"/>
                  </a:lnTo>
                  <a:lnTo>
                    <a:pt x="11" y="2"/>
                  </a:lnTo>
                  <a:lnTo>
                    <a:pt x="11" y="1"/>
                  </a:lnTo>
                  <a:lnTo>
                    <a:pt x="10" y="1"/>
                  </a:lnTo>
                  <a:lnTo>
                    <a:pt x="9" y="0"/>
                  </a:lnTo>
                  <a:lnTo>
                    <a:pt x="8" y="0"/>
                  </a:lnTo>
                  <a:lnTo>
                    <a:pt x="7" y="0"/>
                  </a:lnTo>
                  <a:lnTo>
                    <a:pt x="5" y="0"/>
                  </a:lnTo>
                  <a:lnTo>
                    <a:pt x="4" y="0"/>
                  </a:lnTo>
                  <a:lnTo>
                    <a:pt x="3" y="0"/>
                  </a:lnTo>
                  <a:lnTo>
                    <a:pt x="2" y="0"/>
                  </a:lnTo>
                  <a:lnTo>
                    <a:pt x="0" y="1"/>
                  </a:lnTo>
                  <a:lnTo>
                    <a:pt x="9" y="22"/>
                  </a:lnTo>
                </a:path>
              </a:pathLst>
            </a:custGeom>
            <a:solidFill>
              <a:srgbClr val="B28C7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63" name="Freeform 365"/>
            <p:cNvSpPr>
              <a:spLocks/>
            </p:cNvSpPr>
            <p:nvPr/>
          </p:nvSpPr>
          <p:spPr bwMode="auto">
            <a:xfrm>
              <a:off x="4688" y="2836"/>
              <a:ext cx="56" cy="40"/>
            </a:xfrm>
            <a:custGeom>
              <a:avLst/>
              <a:gdLst>
                <a:gd name="T0" fmla="*/ 7 w 56"/>
                <a:gd name="T1" fmla="*/ 38 h 40"/>
                <a:gd name="T2" fmla="*/ 12 w 56"/>
                <a:gd name="T3" fmla="*/ 37 h 40"/>
                <a:gd name="T4" fmla="*/ 17 w 56"/>
                <a:gd name="T5" fmla="*/ 36 h 40"/>
                <a:gd name="T6" fmla="*/ 21 w 56"/>
                <a:gd name="T7" fmla="*/ 35 h 40"/>
                <a:gd name="T8" fmla="*/ 25 w 56"/>
                <a:gd name="T9" fmla="*/ 34 h 40"/>
                <a:gd name="T10" fmla="*/ 29 w 56"/>
                <a:gd name="T11" fmla="*/ 32 h 40"/>
                <a:gd name="T12" fmla="*/ 32 w 56"/>
                <a:gd name="T13" fmla="*/ 31 h 40"/>
                <a:gd name="T14" fmla="*/ 36 w 56"/>
                <a:gd name="T15" fmla="*/ 29 h 40"/>
                <a:gd name="T16" fmla="*/ 38 w 56"/>
                <a:gd name="T17" fmla="*/ 28 h 40"/>
                <a:gd name="T18" fmla="*/ 41 w 56"/>
                <a:gd name="T19" fmla="*/ 27 h 40"/>
                <a:gd name="T20" fmla="*/ 44 w 56"/>
                <a:gd name="T21" fmla="*/ 26 h 40"/>
                <a:gd name="T22" fmla="*/ 46 w 56"/>
                <a:gd name="T23" fmla="*/ 25 h 40"/>
                <a:gd name="T24" fmla="*/ 48 w 56"/>
                <a:gd name="T25" fmla="*/ 23 h 40"/>
                <a:gd name="T26" fmla="*/ 50 w 56"/>
                <a:gd name="T27" fmla="*/ 23 h 40"/>
                <a:gd name="T28" fmla="*/ 53 w 56"/>
                <a:gd name="T29" fmla="*/ 22 h 40"/>
                <a:gd name="T30" fmla="*/ 55 w 56"/>
                <a:gd name="T31" fmla="*/ 21 h 40"/>
                <a:gd name="T32" fmla="*/ 45 w 56"/>
                <a:gd name="T33" fmla="*/ 0 h 40"/>
                <a:gd name="T34" fmla="*/ 43 w 56"/>
                <a:gd name="T35" fmla="*/ 1 h 40"/>
                <a:gd name="T36" fmla="*/ 40 w 56"/>
                <a:gd name="T37" fmla="*/ 2 h 40"/>
                <a:gd name="T38" fmla="*/ 38 w 56"/>
                <a:gd name="T39" fmla="*/ 3 h 40"/>
                <a:gd name="T40" fmla="*/ 36 w 56"/>
                <a:gd name="T41" fmla="*/ 4 h 40"/>
                <a:gd name="T42" fmla="*/ 34 w 56"/>
                <a:gd name="T43" fmla="*/ 6 h 40"/>
                <a:gd name="T44" fmla="*/ 31 w 56"/>
                <a:gd name="T45" fmla="*/ 7 h 40"/>
                <a:gd name="T46" fmla="*/ 28 w 56"/>
                <a:gd name="T47" fmla="*/ 8 h 40"/>
                <a:gd name="T48" fmla="*/ 26 w 56"/>
                <a:gd name="T49" fmla="*/ 9 h 40"/>
                <a:gd name="T50" fmla="*/ 22 w 56"/>
                <a:gd name="T51" fmla="*/ 10 h 40"/>
                <a:gd name="T52" fmla="*/ 20 w 56"/>
                <a:gd name="T53" fmla="*/ 11 h 40"/>
                <a:gd name="T54" fmla="*/ 17 w 56"/>
                <a:gd name="T55" fmla="*/ 12 h 40"/>
                <a:gd name="T56" fmla="*/ 12 w 56"/>
                <a:gd name="T57" fmla="*/ 12 h 40"/>
                <a:gd name="T58" fmla="*/ 9 w 56"/>
                <a:gd name="T59" fmla="*/ 13 h 40"/>
                <a:gd name="T60" fmla="*/ 4 w 56"/>
                <a:gd name="T61" fmla="*/ 15 h 40"/>
                <a:gd name="T62" fmla="*/ 0 w 56"/>
                <a:gd name="T63"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 h="40">
                  <a:moveTo>
                    <a:pt x="4" y="39"/>
                  </a:moveTo>
                  <a:lnTo>
                    <a:pt x="7" y="38"/>
                  </a:lnTo>
                  <a:lnTo>
                    <a:pt x="9" y="38"/>
                  </a:lnTo>
                  <a:lnTo>
                    <a:pt x="12" y="37"/>
                  </a:lnTo>
                  <a:lnTo>
                    <a:pt x="15" y="36"/>
                  </a:lnTo>
                  <a:lnTo>
                    <a:pt x="17" y="36"/>
                  </a:lnTo>
                  <a:lnTo>
                    <a:pt x="19" y="35"/>
                  </a:lnTo>
                  <a:lnTo>
                    <a:pt x="21" y="35"/>
                  </a:lnTo>
                  <a:lnTo>
                    <a:pt x="22" y="34"/>
                  </a:lnTo>
                  <a:lnTo>
                    <a:pt x="25" y="34"/>
                  </a:lnTo>
                  <a:lnTo>
                    <a:pt x="27" y="32"/>
                  </a:lnTo>
                  <a:lnTo>
                    <a:pt x="29" y="32"/>
                  </a:lnTo>
                  <a:lnTo>
                    <a:pt x="30" y="31"/>
                  </a:lnTo>
                  <a:lnTo>
                    <a:pt x="32" y="31"/>
                  </a:lnTo>
                  <a:lnTo>
                    <a:pt x="34" y="30"/>
                  </a:lnTo>
                  <a:lnTo>
                    <a:pt x="36" y="29"/>
                  </a:lnTo>
                  <a:lnTo>
                    <a:pt x="37" y="29"/>
                  </a:lnTo>
                  <a:lnTo>
                    <a:pt x="38" y="28"/>
                  </a:lnTo>
                  <a:lnTo>
                    <a:pt x="40" y="28"/>
                  </a:lnTo>
                  <a:lnTo>
                    <a:pt x="41" y="27"/>
                  </a:lnTo>
                  <a:lnTo>
                    <a:pt x="43" y="27"/>
                  </a:lnTo>
                  <a:lnTo>
                    <a:pt x="44" y="26"/>
                  </a:lnTo>
                  <a:lnTo>
                    <a:pt x="45" y="26"/>
                  </a:lnTo>
                  <a:lnTo>
                    <a:pt x="46" y="25"/>
                  </a:lnTo>
                  <a:lnTo>
                    <a:pt x="47" y="25"/>
                  </a:lnTo>
                  <a:lnTo>
                    <a:pt x="48" y="23"/>
                  </a:lnTo>
                  <a:lnTo>
                    <a:pt x="49" y="23"/>
                  </a:lnTo>
                  <a:lnTo>
                    <a:pt x="50" y="23"/>
                  </a:lnTo>
                  <a:lnTo>
                    <a:pt x="51" y="22"/>
                  </a:lnTo>
                  <a:lnTo>
                    <a:pt x="53" y="22"/>
                  </a:lnTo>
                  <a:lnTo>
                    <a:pt x="54" y="21"/>
                  </a:lnTo>
                  <a:lnTo>
                    <a:pt x="55" y="21"/>
                  </a:lnTo>
                  <a:lnTo>
                    <a:pt x="46" y="0"/>
                  </a:lnTo>
                  <a:lnTo>
                    <a:pt x="45" y="0"/>
                  </a:lnTo>
                  <a:lnTo>
                    <a:pt x="44" y="1"/>
                  </a:lnTo>
                  <a:lnTo>
                    <a:pt x="43" y="1"/>
                  </a:lnTo>
                  <a:lnTo>
                    <a:pt x="41" y="2"/>
                  </a:lnTo>
                  <a:lnTo>
                    <a:pt x="40" y="2"/>
                  </a:lnTo>
                  <a:lnTo>
                    <a:pt x="39" y="3"/>
                  </a:lnTo>
                  <a:lnTo>
                    <a:pt x="38" y="3"/>
                  </a:lnTo>
                  <a:lnTo>
                    <a:pt x="37" y="3"/>
                  </a:lnTo>
                  <a:lnTo>
                    <a:pt x="36" y="4"/>
                  </a:lnTo>
                  <a:lnTo>
                    <a:pt x="35" y="4"/>
                  </a:lnTo>
                  <a:lnTo>
                    <a:pt x="34" y="6"/>
                  </a:lnTo>
                  <a:lnTo>
                    <a:pt x="32" y="6"/>
                  </a:lnTo>
                  <a:lnTo>
                    <a:pt x="31" y="7"/>
                  </a:lnTo>
                  <a:lnTo>
                    <a:pt x="30" y="7"/>
                  </a:lnTo>
                  <a:lnTo>
                    <a:pt x="28" y="8"/>
                  </a:lnTo>
                  <a:lnTo>
                    <a:pt x="27" y="8"/>
                  </a:lnTo>
                  <a:lnTo>
                    <a:pt x="26" y="9"/>
                  </a:lnTo>
                  <a:lnTo>
                    <a:pt x="25" y="9"/>
                  </a:lnTo>
                  <a:lnTo>
                    <a:pt x="22" y="10"/>
                  </a:lnTo>
                  <a:lnTo>
                    <a:pt x="21" y="10"/>
                  </a:lnTo>
                  <a:lnTo>
                    <a:pt x="20" y="11"/>
                  </a:lnTo>
                  <a:lnTo>
                    <a:pt x="18" y="11"/>
                  </a:lnTo>
                  <a:lnTo>
                    <a:pt x="17" y="12"/>
                  </a:lnTo>
                  <a:lnTo>
                    <a:pt x="15" y="12"/>
                  </a:lnTo>
                  <a:lnTo>
                    <a:pt x="12" y="12"/>
                  </a:lnTo>
                  <a:lnTo>
                    <a:pt x="10" y="13"/>
                  </a:lnTo>
                  <a:lnTo>
                    <a:pt x="9" y="13"/>
                  </a:lnTo>
                  <a:lnTo>
                    <a:pt x="7" y="15"/>
                  </a:lnTo>
                  <a:lnTo>
                    <a:pt x="4" y="15"/>
                  </a:lnTo>
                  <a:lnTo>
                    <a:pt x="2" y="16"/>
                  </a:lnTo>
                  <a:lnTo>
                    <a:pt x="0" y="16"/>
                  </a:lnTo>
                  <a:lnTo>
                    <a:pt x="4" y="39"/>
                  </a:lnTo>
                </a:path>
              </a:pathLst>
            </a:custGeom>
            <a:solidFill>
              <a:srgbClr val="B28C7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64" name="Freeform 366"/>
            <p:cNvSpPr>
              <a:spLocks/>
            </p:cNvSpPr>
            <p:nvPr/>
          </p:nvSpPr>
          <p:spPr bwMode="auto">
            <a:xfrm>
              <a:off x="4678" y="2852"/>
              <a:ext cx="17" cy="24"/>
            </a:xfrm>
            <a:custGeom>
              <a:avLst/>
              <a:gdLst>
                <a:gd name="T0" fmla="*/ 11 w 17"/>
                <a:gd name="T1" fmla="*/ 0 h 24"/>
                <a:gd name="T2" fmla="*/ 9 w 17"/>
                <a:gd name="T3" fmla="*/ 1 h 24"/>
                <a:gd name="T4" fmla="*/ 8 w 17"/>
                <a:gd name="T5" fmla="*/ 1 h 24"/>
                <a:gd name="T6" fmla="*/ 6 w 17"/>
                <a:gd name="T7" fmla="*/ 2 h 24"/>
                <a:gd name="T8" fmla="*/ 4 w 17"/>
                <a:gd name="T9" fmla="*/ 2 h 24"/>
                <a:gd name="T10" fmla="*/ 4 w 17"/>
                <a:gd name="T11" fmla="*/ 3 h 24"/>
                <a:gd name="T12" fmla="*/ 3 w 17"/>
                <a:gd name="T13" fmla="*/ 4 h 24"/>
                <a:gd name="T14" fmla="*/ 2 w 17"/>
                <a:gd name="T15" fmla="*/ 4 h 24"/>
                <a:gd name="T16" fmla="*/ 2 w 17"/>
                <a:gd name="T17" fmla="*/ 5 h 24"/>
                <a:gd name="T18" fmla="*/ 1 w 17"/>
                <a:gd name="T19" fmla="*/ 6 h 24"/>
                <a:gd name="T20" fmla="*/ 1 w 17"/>
                <a:gd name="T21" fmla="*/ 7 h 24"/>
                <a:gd name="T22" fmla="*/ 1 w 17"/>
                <a:gd name="T23" fmla="*/ 9 h 24"/>
                <a:gd name="T24" fmla="*/ 1 w 17"/>
                <a:gd name="T25" fmla="*/ 10 h 24"/>
                <a:gd name="T26" fmla="*/ 0 w 17"/>
                <a:gd name="T27" fmla="*/ 11 h 24"/>
                <a:gd name="T28" fmla="*/ 0 w 17"/>
                <a:gd name="T29" fmla="*/ 12 h 24"/>
                <a:gd name="T30" fmla="*/ 1 w 17"/>
                <a:gd name="T31" fmla="*/ 13 h 24"/>
                <a:gd name="T32" fmla="*/ 1 w 17"/>
                <a:gd name="T33" fmla="*/ 14 h 24"/>
                <a:gd name="T34" fmla="*/ 1 w 17"/>
                <a:gd name="T35" fmla="*/ 15 h 24"/>
                <a:gd name="T36" fmla="*/ 2 w 17"/>
                <a:gd name="T37" fmla="*/ 16 h 24"/>
                <a:gd name="T38" fmla="*/ 2 w 17"/>
                <a:gd name="T39" fmla="*/ 18 h 24"/>
                <a:gd name="T40" fmla="*/ 3 w 17"/>
                <a:gd name="T41" fmla="*/ 19 h 24"/>
                <a:gd name="T42" fmla="*/ 3 w 17"/>
                <a:gd name="T43" fmla="*/ 20 h 24"/>
                <a:gd name="T44" fmla="*/ 4 w 17"/>
                <a:gd name="T45" fmla="*/ 20 h 24"/>
                <a:gd name="T46" fmla="*/ 6 w 17"/>
                <a:gd name="T47" fmla="*/ 21 h 24"/>
                <a:gd name="T48" fmla="*/ 8 w 17"/>
                <a:gd name="T49" fmla="*/ 22 h 24"/>
                <a:gd name="T50" fmla="*/ 9 w 17"/>
                <a:gd name="T51" fmla="*/ 22 h 24"/>
                <a:gd name="T52" fmla="*/ 10 w 17"/>
                <a:gd name="T53" fmla="*/ 23 h 24"/>
                <a:gd name="T54" fmla="*/ 11 w 17"/>
                <a:gd name="T55" fmla="*/ 23 h 24"/>
                <a:gd name="T56" fmla="*/ 13 w 17"/>
                <a:gd name="T57" fmla="*/ 23 h 24"/>
                <a:gd name="T58" fmla="*/ 14 w 17"/>
                <a:gd name="T59" fmla="*/ 23 h 24"/>
                <a:gd name="T60" fmla="*/ 16 w 17"/>
                <a:gd name="T61" fmla="*/ 23 h 24"/>
                <a:gd name="T62" fmla="*/ 11 w 17"/>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 h="24">
                  <a:moveTo>
                    <a:pt x="11" y="0"/>
                  </a:moveTo>
                  <a:lnTo>
                    <a:pt x="9" y="1"/>
                  </a:lnTo>
                  <a:lnTo>
                    <a:pt x="8" y="1"/>
                  </a:lnTo>
                  <a:lnTo>
                    <a:pt x="6" y="2"/>
                  </a:lnTo>
                  <a:lnTo>
                    <a:pt x="4" y="2"/>
                  </a:lnTo>
                  <a:lnTo>
                    <a:pt x="4" y="3"/>
                  </a:lnTo>
                  <a:lnTo>
                    <a:pt x="3" y="4"/>
                  </a:lnTo>
                  <a:lnTo>
                    <a:pt x="2" y="4"/>
                  </a:lnTo>
                  <a:lnTo>
                    <a:pt x="2" y="5"/>
                  </a:lnTo>
                  <a:lnTo>
                    <a:pt x="1" y="6"/>
                  </a:lnTo>
                  <a:lnTo>
                    <a:pt x="1" y="7"/>
                  </a:lnTo>
                  <a:lnTo>
                    <a:pt x="1" y="9"/>
                  </a:lnTo>
                  <a:lnTo>
                    <a:pt x="1" y="10"/>
                  </a:lnTo>
                  <a:lnTo>
                    <a:pt x="0" y="11"/>
                  </a:lnTo>
                  <a:lnTo>
                    <a:pt x="0" y="12"/>
                  </a:lnTo>
                  <a:lnTo>
                    <a:pt x="1" y="13"/>
                  </a:lnTo>
                  <a:lnTo>
                    <a:pt x="1" y="14"/>
                  </a:lnTo>
                  <a:lnTo>
                    <a:pt x="1" y="15"/>
                  </a:lnTo>
                  <a:lnTo>
                    <a:pt x="2" y="16"/>
                  </a:lnTo>
                  <a:lnTo>
                    <a:pt x="2" y="18"/>
                  </a:lnTo>
                  <a:lnTo>
                    <a:pt x="3" y="19"/>
                  </a:lnTo>
                  <a:lnTo>
                    <a:pt x="3" y="20"/>
                  </a:lnTo>
                  <a:lnTo>
                    <a:pt x="4" y="20"/>
                  </a:lnTo>
                  <a:lnTo>
                    <a:pt x="6" y="21"/>
                  </a:lnTo>
                  <a:lnTo>
                    <a:pt x="8" y="22"/>
                  </a:lnTo>
                  <a:lnTo>
                    <a:pt x="9" y="22"/>
                  </a:lnTo>
                  <a:lnTo>
                    <a:pt x="10" y="23"/>
                  </a:lnTo>
                  <a:lnTo>
                    <a:pt x="11" y="23"/>
                  </a:lnTo>
                  <a:lnTo>
                    <a:pt x="13" y="23"/>
                  </a:lnTo>
                  <a:lnTo>
                    <a:pt x="14" y="23"/>
                  </a:lnTo>
                  <a:lnTo>
                    <a:pt x="16" y="23"/>
                  </a:lnTo>
                  <a:lnTo>
                    <a:pt x="11" y="0"/>
                  </a:lnTo>
                </a:path>
              </a:pathLst>
            </a:custGeom>
            <a:solidFill>
              <a:srgbClr val="B28C7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65" name="Freeform 367"/>
            <p:cNvSpPr>
              <a:spLocks/>
            </p:cNvSpPr>
            <p:nvPr/>
          </p:nvSpPr>
          <p:spPr bwMode="auto">
            <a:xfrm>
              <a:off x="4601" y="2648"/>
              <a:ext cx="127" cy="55"/>
            </a:xfrm>
            <a:custGeom>
              <a:avLst/>
              <a:gdLst>
                <a:gd name="T0" fmla="*/ 119 w 127"/>
                <a:gd name="T1" fmla="*/ 0 h 55"/>
                <a:gd name="T2" fmla="*/ 123 w 127"/>
                <a:gd name="T3" fmla="*/ 2 h 55"/>
                <a:gd name="T4" fmla="*/ 125 w 127"/>
                <a:gd name="T5" fmla="*/ 5 h 55"/>
                <a:gd name="T6" fmla="*/ 126 w 127"/>
                <a:gd name="T7" fmla="*/ 9 h 55"/>
                <a:gd name="T8" fmla="*/ 126 w 127"/>
                <a:gd name="T9" fmla="*/ 12 h 55"/>
                <a:gd name="T10" fmla="*/ 124 w 127"/>
                <a:gd name="T11" fmla="*/ 15 h 55"/>
                <a:gd name="T12" fmla="*/ 122 w 127"/>
                <a:gd name="T13" fmla="*/ 19 h 55"/>
                <a:gd name="T14" fmla="*/ 117 w 127"/>
                <a:gd name="T15" fmla="*/ 22 h 55"/>
                <a:gd name="T16" fmla="*/ 112 w 127"/>
                <a:gd name="T17" fmla="*/ 25 h 55"/>
                <a:gd name="T18" fmla="*/ 105 w 127"/>
                <a:gd name="T19" fmla="*/ 29 h 55"/>
                <a:gd name="T20" fmla="*/ 98 w 127"/>
                <a:gd name="T21" fmla="*/ 32 h 55"/>
                <a:gd name="T22" fmla="*/ 90 w 127"/>
                <a:gd name="T23" fmla="*/ 36 h 55"/>
                <a:gd name="T24" fmla="*/ 81 w 127"/>
                <a:gd name="T25" fmla="*/ 39 h 55"/>
                <a:gd name="T26" fmla="*/ 71 w 127"/>
                <a:gd name="T27" fmla="*/ 42 h 55"/>
                <a:gd name="T28" fmla="*/ 61 w 127"/>
                <a:gd name="T29" fmla="*/ 45 h 55"/>
                <a:gd name="T30" fmla="*/ 49 w 127"/>
                <a:gd name="T31" fmla="*/ 48 h 55"/>
                <a:gd name="T32" fmla="*/ 37 w 127"/>
                <a:gd name="T33" fmla="*/ 50 h 55"/>
                <a:gd name="T34" fmla="*/ 22 w 127"/>
                <a:gd name="T35" fmla="*/ 51 h 55"/>
                <a:gd name="T36" fmla="*/ 7 w 127"/>
                <a:gd name="T37" fmla="*/ 52 h 55"/>
                <a:gd name="T38" fmla="*/ 0 w 127"/>
                <a:gd name="T39" fmla="*/ 54 h 55"/>
                <a:gd name="T40" fmla="*/ 2 w 127"/>
                <a:gd name="T41" fmla="*/ 51 h 55"/>
                <a:gd name="T42" fmla="*/ 5 w 127"/>
                <a:gd name="T43" fmla="*/ 50 h 55"/>
                <a:gd name="T44" fmla="*/ 9 w 127"/>
                <a:gd name="T45" fmla="*/ 49 h 55"/>
                <a:gd name="T46" fmla="*/ 14 w 127"/>
                <a:gd name="T47" fmla="*/ 48 h 55"/>
                <a:gd name="T48" fmla="*/ 20 w 127"/>
                <a:gd name="T49" fmla="*/ 47 h 55"/>
                <a:gd name="T50" fmla="*/ 28 w 127"/>
                <a:gd name="T51" fmla="*/ 45 h 55"/>
                <a:gd name="T52" fmla="*/ 36 w 127"/>
                <a:gd name="T53" fmla="*/ 42 h 55"/>
                <a:gd name="T54" fmla="*/ 43 w 127"/>
                <a:gd name="T55" fmla="*/ 39 h 55"/>
                <a:gd name="T56" fmla="*/ 51 w 127"/>
                <a:gd name="T57" fmla="*/ 36 h 55"/>
                <a:gd name="T58" fmla="*/ 59 w 127"/>
                <a:gd name="T59" fmla="*/ 32 h 55"/>
                <a:gd name="T60" fmla="*/ 66 w 127"/>
                <a:gd name="T61" fmla="*/ 30 h 55"/>
                <a:gd name="T62" fmla="*/ 72 w 127"/>
                <a:gd name="T63" fmla="*/ 27 h 55"/>
                <a:gd name="T64" fmla="*/ 79 w 127"/>
                <a:gd name="T65" fmla="*/ 23 h 55"/>
                <a:gd name="T66" fmla="*/ 84 w 127"/>
                <a:gd name="T67" fmla="*/ 21 h 55"/>
                <a:gd name="T68" fmla="*/ 87 w 127"/>
                <a:gd name="T69" fmla="*/ 20 h 55"/>
                <a:gd name="T70" fmla="*/ 91 w 127"/>
                <a:gd name="T71" fmla="*/ 17 h 55"/>
                <a:gd name="T72" fmla="*/ 95 w 127"/>
                <a:gd name="T73" fmla="*/ 14 h 55"/>
                <a:gd name="T74" fmla="*/ 98 w 127"/>
                <a:gd name="T75" fmla="*/ 12 h 55"/>
                <a:gd name="T76" fmla="*/ 102 w 127"/>
                <a:gd name="T77" fmla="*/ 10 h 55"/>
                <a:gd name="T78" fmla="*/ 105 w 127"/>
                <a:gd name="T79" fmla="*/ 6 h 55"/>
                <a:gd name="T80" fmla="*/ 108 w 127"/>
                <a:gd name="T81" fmla="*/ 4 h 55"/>
                <a:gd name="T82" fmla="*/ 111 w 127"/>
                <a:gd name="T83" fmla="*/ 2 h 55"/>
                <a:gd name="T84" fmla="*/ 113 w 127"/>
                <a:gd name="T85" fmla="*/ 1 h 55"/>
                <a:gd name="T86" fmla="*/ 115 w 127"/>
                <a:gd name="T8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 h="55">
                  <a:moveTo>
                    <a:pt x="117" y="0"/>
                  </a:moveTo>
                  <a:lnTo>
                    <a:pt x="118" y="0"/>
                  </a:lnTo>
                  <a:lnTo>
                    <a:pt x="119" y="0"/>
                  </a:lnTo>
                  <a:lnTo>
                    <a:pt x="121" y="1"/>
                  </a:lnTo>
                  <a:lnTo>
                    <a:pt x="122" y="1"/>
                  </a:lnTo>
                  <a:lnTo>
                    <a:pt x="123" y="2"/>
                  </a:lnTo>
                  <a:lnTo>
                    <a:pt x="124" y="3"/>
                  </a:lnTo>
                  <a:lnTo>
                    <a:pt x="125" y="4"/>
                  </a:lnTo>
                  <a:lnTo>
                    <a:pt x="125" y="5"/>
                  </a:lnTo>
                  <a:lnTo>
                    <a:pt x="126" y="6"/>
                  </a:lnTo>
                  <a:lnTo>
                    <a:pt x="126" y="8"/>
                  </a:lnTo>
                  <a:lnTo>
                    <a:pt x="126" y="9"/>
                  </a:lnTo>
                  <a:lnTo>
                    <a:pt x="126" y="10"/>
                  </a:lnTo>
                  <a:lnTo>
                    <a:pt x="126" y="11"/>
                  </a:lnTo>
                  <a:lnTo>
                    <a:pt x="126" y="12"/>
                  </a:lnTo>
                  <a:lnTo>
                    <a:pt x="125" y="13"/>
                  </a:lnTo>
                  <a:lnTo>
                    <a:pt x="125" y="14"/>
                  </a:lnTo>
                  <a:lnTo>
                    <a:pt x="124" y="15"/>
                  </a:lnTo>
                  <a:lnTo>
                    <a:pt x="124" y="17"/>
                  </a:lnTo>
                  <a:lnTo>
                    <a:pt x="123" y="18"/>
                  </a:lnTo>
                  <a:lnTo>
                    <a:pt x="122" y="19"/>
                  </a:lnTo>
                  <a:lnTo>
                    <a:pt x="121" y="20"/>
                  </a:lnTo>
                  <a:lnTo>
                    <a:pt x="119" y="21"/>
                  </a:lnTo>
                  <a:lnTo>
                    <a:pt x="117" y="22"/>
                  </a:lnTo>
                  <a:lnTo>
                    <a:pt x="116" y="23"/>
                  </a:lnTo>
                  <a:lnTo>
                    <a:pt x="114" y="24"/>
                  </a:lnTo>
                  <a:lnTo>
                    <a:pt x="112" y="25"/>
                  </a:lnTo>
                  <a:lnTo>
                    <a:pt x="109" y="27"/>
                  </a:lnTo>
                  <a:lnTo>
                    <a:pt x="107" y="28"/>
                  </a:lnTo>
                  <a:lnTo>
                    <a:pt x="105" y="29"/>
                  </a:lnTo>
                  <a:lnTo>
                    <a:pt x="103" y="30"/>
                  </a:lnTo>
                  <a:lnTo>
                    <a:pt x="100" y="31"/>
                  </a:lnTo>
                  <a:lnTo>
                    <a:pt x="98" y="32"/>
                  </a:lnTo>
                  <a:lnTo>
                    <a:pt x="96" y="33"/>
                  </a:lnTo>
                  <a:lnTo>
                    <a:pt x="93" y="34"/>
                  </a:lnTo>
                  <a:lnTo>
                    <a:pt x="90" y="36"/>
                  </a:lnTo>
                  <a:lnTo>
                    <a:pt x="87" y="37"/>
                  </a:lnTo>
                  <a:lnTo>
                    <a:pt x="85" y="38"/>
                  </a:lnTo>
                  <a:lnTo>
                    <a:pt x="81" y="39"/>
                  </a:lnTo>
                  <a:lnTo>
                    <a:pt x="78" y="40"/>
                  </a:lnTo>
                  <a:lnTo>
                    <a:pt x="75" y="41"/>
                  </a:lnTo>
                  <a:lnTo>
                    <a:pt x="71" y="42"/>
                  </a:lnTo>
                  <a:lnTo>
                    <a:pt x="68" y="43"/>
                  </a:lnTo>
                  <a:lnTo>
                    <a:pt x="65" y="43"/>
                  </a:lnTo>
                  <a:lnTo>
                    <a:pt x="61" y="45"/>
                  </a:lnTo>
                  <a:lnTo>
                    <a:pt x="57" y="46"/>
                  </a:lnTo>
                  <a:lnTo>
                    <a:pt x="53" y="47"/>
                  </a:lnTo>
                  <a:lnTo>
                    <a:pt x="49" y="48"/>
                  </a:lnTo>
                  <a:lnTo>
                    <a:pt x="45" y="48"/>
                  </a:lnTo>
                  <a:lnTo>
                    <a:pt x="41" y="49"/>
                  </a:lnTo>
                  <a:lnTo>
                    <a:pt x="37" y="50"/>
                  </a:lnTo>
                  <a:lnTo>
                    <a:pt x="32" y="50"/>
                  </a:lnTo>
                  <a:lnTo>
                    <a:pt x="27" y="51"/>
                  </a:lnTo>
                  <a:lnTo>
                    <a:pt x="22" y="51"/>
                  </a:lnTo>
                  <a:lnTo>
                    <a:pt x="18" y="52"/>
                  </a:lnTo>
                  <a:lnTo>
                    <a:pt x="12" y="52"/>
                  </a:lnTo>
                  <a:lnTo>
                    <a:pt x="7" y="52"/>
                  </a:lnTo>
                  <a:lnTo>
                    <a:pt x="2" y="54"/>
                  </a:lnTo>
                  <a:lnTo>
                    <a:pt x="1" y="54"/>
                  </a:lnTo>
                  <a:lnTo>
                    <a:pt x="0" y="54"/>
                  </a:lnTo>
                  <a:lnTo>
                    <a:pt x="0" y="52"/>
                  </a:lnTo>
                  <a:lnTo>
                    <a:pt x="1" y="52"/>
                  </a:lnTo>
                  <a:lnTo>
                    <a:pt x="2" y="51"/>
                  </a:lnTo>
                  <a:lnTo>
                    <a:pt x="3" y="51"/>
                  </a:lnTo>
                  <a:lnTo>
                    <a:pt x="4" y="51"/>
                  </a:lnTo>
                  <a:lnTo>
                    <a:pt x="5" y="50"/>
                  </a:lnTo>
                  <a:lnTo>
                    <a:pt x="7" y="50"/>
                  </a:lnTo>
                  <a:lnTo>
                    <a:pt x="8" y="50"/>
                  </a:lnTo>
                  <a:lnTo>
                    <a:pt x="9" y="49"/>
                  </a:lnTo>
                  <a:lnTo>
                    <a:pt x="10" y="49"/>
                  </a:lnTo>
                  <a:lnTo>
                    <a:pt x="12" y="49"/>
                  </a:lnTo>
                  <a:lnTo>
                    <a:pt x="14" y="48"/>
                  </a:lnTo>
                  <a:lnTo>
                    <a:pt x="15" y="48"/>
                  </a:lnTo>
                  <a:lnTo>
                    <a:pt x="18" y="47"/>
                  </a:lnTo>
                  <a:lnTo>
                    <a:pt x="20" y="47"/>
                  </a:lnTo>
                  <a:lnTo>
                    <a:pt x="23" y="46"/>
                  </a:lnTo>
                  <a:lnTo>
                    <a:pt x="26" y="46"/>
                  </a:lnTo>
                  <a:lnTo>
                    <a:pt x="28" y="45"/>
                  </a:lnTo>
                  <a:lnTo>
                    <a:pt x="30" y="43"/>
                  </a:lnTo>
                  <a:lnTo>
                    <a:pt x="32" y="42"/>
                  </a:lnTo>
                  <a:lnTo>
                    <a:pt x="36" y="42"/>
                  </a:lnTo>
                  <a:lnTo>
                    <a:pt x="38" y="41"/>
                  </a:lnTo>
                  <a:lnTo>
                    <a:pt x="40" y="40"/>
                  </a:lnTo>
                  <a:lnTo>
                    <a:pt x="43" y="39"/>
                  </a:lnTo>
                  <a:lnTo>
                    <a:pt x="46" y="38"/>
                  </a:lnTo>
                  <a:lnTo>
                    <a:pt x="49" y="37"/>
                  </a:lnTo>
                  <a:lnTo>
                    <a:pt x="51" y="36"/>
                  </a:lnTo>
                  <a:lnTo>
                    <a:pt x="53" y="34"/>
                  </a:lnTo>
                  <a:lnTo>
                    <a:pt x="56" y="33"/>
                  </a:lnTo>
                  <a:lnTo>
                    <a:pt x="59" y="32"/>
                  </a:lnTo>
                  <a:lnTo>
                    <a:pt x="61" y="31"/>
                  </a:lnTo>
                  <a:lnTo>
                    <a:pt x="64" y="31"/>
                  </a:lnTo>
                  <a:lnTo>
                    <a:pt x="66" y="30"/>
                  </a:lnTo>
                  <a:lnTo>
                    <a:pt x="68" y="29"/>
                  </a:lnTo>
                  <a:lnTo>
                    <a:pt x="70" y="28"/>
                  </a:lnTo>
                  <a:lnTo>
                    <a:pt x="72" y="27"/>
                  </a:lnTo>
                  <a:lnTo>
                    <a:pt x="75" y="25"/>
                  </a:lnTo>
                  <a:lnTo>
                    <a:pt x="77" y="24"/>
                  </a:lnTo>
                  <a:lnTo>
                    <a:pt x="79" y="23"/>
                  </a:lnTo>
                  <a:lnTo>
                    <a:pt x="80" y="23"/>
                  </a:lnTo>
                  <a:lnTo>
                    <a:pt x="83" y="22"/>
                  </a:lnTo>
                  <a:lnTo>
                    <a:pt x="84" y="21"/>
                  </a:lnTo>
                  <a:lnTo>
                    <a:pt x="85" y="21"/>
                  </a:lnTo>
                  <a:lnTo>
                    <a:pt x="86" y="20"/>
                  </a:lnTo>
                  <a:lnTo>
                    <a:pt x="87" y="20"/>
                  </a:lnTo>
                  <a:lnTo>
                    <a:pt x="89" y="19"/>
                  </a:lnTo>
                  <a:lnTo>
                    <a:pt x="90" y="18"/>
                  </a:lnTo>
                  <a:lnTo>
                    <a:pt x="91" y="17"/>
                  </a:lnTo>
                  <a:lnTo>
                    <a:pt x="93" y="17"/>
                  </a:lnTo>
                  <a:lnTo>
                    <a:pt x="94" y="15"/>
                  </a:lnTo>
                  <a:lnTo>
                    <a:pt x="95" y="14"/>
                  </a:lnTo>
                  <a:lnTo>
                    <a:pt x="96" y="14"/>
                  </a:lnTo>
                  <a:lnTo>
                    <a:pt x="97" y="13"/>
                  </a:lnTo>
                  <a:lnTo>
                    <a:pt x="98" y="12"/>
                  </a:lnTo>
                  <a:lnTo>
                    <a:pt x="99" y="11"/>
                  </a:lnTo>
                  <a:lnTo>
                    <a:pt x="100" y="11"/>
                  </a:lnTo>
                  <a:lnTo>
                    <a:pt x="102" y="10"/>
                  </a:lnTo>
                  <a:lnTo>
                    <a:pt x="103" y="9"/>
                  </a:lnTo>
                  <a:lnTo>
                    <a:pt x="104" y="8"/>
                  </a:lnTo>
                  <a:lnTo>
                    <a:pt x="105" y="6"/>
                  </a:lnTo>
                  <a:lnTo>
                    <a:pt x="106" y="6"/>
                  </a:lnTo>
                  <a:lnTo>
                    <a:pt x="107" y="5"/>
                  </a:lnTo>
                  <a:lnTo>
                    <a:pt x="108" y="4"/>
                  </a:lnTo>
                  <a:lnTo>
                    <a:pt x="109" y="3"/>
                  </a:lnTo>
                  <a:lnTo>
                    <a:pt x="111" y="3"/>
                  </a:lnTo>
                  <a:lnTo>
                    <a:pt x="111" y="2"/>
                  </a:lnTo>
                  <a:lnTo>
                    <a:pt x="112" y="2"/>
                  </a:lnTo>
                  <a:lnTo>
                    <a:pt x="113" y="2"/>
                  </a:lnTo>
                  <a:lnTo>
                    <a:pt x="113" y="1"/>
                  </a:lnTo>
                  <a:lnTo>
                    <a:pt x="114" y="1"/>
                  </a:lnTo>
                  <a:lnTo>
                    <a:pt x="115" y="1"/>
                  </a:lnTo>
                  <a:lnTo>
                    <a:pt x="115" y="0"/>
                  </a:lnTo>
                  <a:lnTo>
                    <a:pt x="116" y="0"/>
                  </a:lnTo>
                  <a:lnTo>
                    <a:pt x="117" y="0"/>
                  </a:lnTo>
                </a:path>
              </a:pathLst>
            </a:custGeom>
            <a:solidFill>
              <a:srgbClr val="B28C7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66" name="Freeform 368"/>
            <p:cNvSpPr>
              <a:spLocks/>
            </p:cNvSpPr>
            <p:nvPr/>
          </p:nvSpPr>
          <p:spPr bwMode="auto">
            <a:xfrm>
              <a:off x="4601" y="2648"/>
              <a:ext cx="127" cy="55"/>
            </a:xfrm>
            <a:custGeom>
              <a:avLst/>
              <a:gdLst>
                <a:gd name="T0" fmla="*/ 119 w 127"/>
                <a:gd name="T1" fmla="*/ 0 h 55"/>
                <a:gd name="T2" fmla="*/ 123 w 127"/>
                <a:gd name="T3" fmla="*/ 2 h 55"/>
                <a:gd name="T4" fmla="*/ 125 w 127"/>
                <a:gd name="T5" fmla="*/ 5 h 55"/>
                <a:gd name="T6" fmla="*/ 126 w 127"/>
                <a:gd name="T7" fmla="*/ 9 h 55"/>
                <a:gd name="T8" fmla="*/ 126 w 127"/>
                <a:gd name="T9" fmla="*/ 12 h 55"/>
                <a:gd name="T10" fmla="*/ 124 w 127"/>
                <a:gd name="T11" fmla="*/ 15 h 55"/>
                <a:gd name="T12" fmla="*/ 122 w 127"/>
                <a:gd name="T13" fmla="*/ 19 h 55"/>
                <a:gd name="T14" fmla="*/ 117 w 127"/>
                <a:gd name="T15" fmla="*/ 22 h 55"/>
                <a:gd name="T16" fmla="*/ 112 w 127"/>
                <a:gd name="T17" fmla="*/ 25 h 55"/>
                <a:gd name="T18" fmla="*/ 105 w 127"/>
                <a:gd name="T19" fmla="*/ 29 h 55"/>
                <a:gd name="T20" fmla="*/ 98 w 127"/>
                <a:gd name="T21" fmla="*/ 32 h 55"/>
                <a:gd name="T22" fmla="*/ 90 w 127"/>
                <a:gd name="T23" fmla="*/ 36 h 55"/>
                <a:gd name="T24" fmla="*/ 81 w 127"/>
                <a:gd name="T25" fmla="*/ 39 h 55"/>
                <a:gd name="T26" fmla="*/ 71 w 127"/>
                <a:gd name="T27" fmla="*/ 42 h 55"/>
                <a:gd name="T28" fmla="*/ 61 w 127"/>
                <a:gd name="T29" fmla="*/ 45 h 55"/>
                <a:gd name="T30" fmla="*/ 49 w 127"/>
                <a:gd name="T31" fmla="*/ 48 h 55"/>
                <a:gd name="T32" fmla="*/ 37 w 127"/>
                <a:gd name="T33" fmla="*/ 50 h 55"/>
                <a:gd name="T34" fmla="*/ 22 w 127"/>
                <a:gd name="T35" fmla="*/ 51 h 55"/>
                <a:gd name="T36" fmla="*/ 7 w 127"/>
                <a:gd name="T37" fmla="*/ 52 h 55"/>
                <a:gd name="T38" fmla="*/ 0 w 127"/>
                <a:gd name="T39" fmla="*/ 54 h 55"/>
                <a:gd name="T40" fmla="*/ 2 w 127"/>
                <a:gd name="T41" fmla="*/ 51 h 55"/>
                <a:gd name="T42" fmla="*/ 5 w 127"/>
                <a:gd name="T43" fmla="*/ 50 h 55"/>
                <a:gd name="T44" fmla="*/ 9 w 127"/>
                <a:gd name="T45" fmla="*/ 49 h 55"/>
                <a:gd name="T46" fmla="*/ 14 w 127"/>
                <a:gd name="T47" fmla="*/ 48 h 55"/>
                <a:gd name="T48" fmla="*/ 20 w 127"/>
                <a:gd name="T49" fmla="*/ 47 h 55"/>
                <a:gd name="T50" fmla="*/ 28 w 127"/>
                <a:gd name="T51" fmla="*/ 45 h 55"/>
                <a:gd name="T52" fmla="*/ 36 w 127"/>
                <a:gd name="T53" fmla="*/ 42 h 55"/>
                <a:gd name="T54" fmla="*/ 43 w 127"/>
                <a:gd name="T55" fmla="*/ 39 h 55"/>
                <a:gd name="T56" fmla="*/ 51 w 127"/>
                <a:gd name="T57" fmla="*/ 36 h 55"/>
                <a:gd name="T58" fmla="*/ 59 w 127"/>
                <a:gd name="T59" fmla="*/ 32 h 55"/>
                <a:gd name="T60" fmla="*/ 66 w 127"/>
                <a:gd name="T61" fmla="*/ 30 h 55"/>
                <a:gd name="T62" fmla="*/ 72 w 127"/>
                <a:gd name="T63" fmla="*/ 27 h 55"/>
                <a:gd name="T64" fmla="*/ 79 w 127"/>
                <a:gd name="T65" fmla="*/ 23 h 55"/>
                <a:gd name="T66" fmla="*/ 84 w 127"/>
                <a:gd name="T67" fmla="*/ 21 h 55"/>
                <a:gd name="T68" fmla="*/ 87 w 127"/>
                <a:gd name="T69" fmla="*/ 20 h 55"/>
                <a:gd name="T70" fmla="*/ 91 w 127"/>
                <a:gd name="T71" fmla="*/ 17 h 55"/>
                <a:gd name="T72" fmla="*/ 95 w 127"/>
                <a:gd name="T73" fmla="*/ 14 h 55"/>
                <a:gd name="T74" fmla="*/ 98 w 127"/>
                <a:gd name="T75" fmla="*/ 12 h 55"/>
                <a:gd name="T76" fmla="*/ 102 w 127"/>
                <a:gd name="T77" fmla="*/ 10 h 55"/>
                <a:gd name="T78" fmla="*/ 105 w 127"/>
                <a:gd name="T79" fmla="*/ 6 h 55"/>
                <a:gd name="T80" fmla="*/ 108 w 127"/>
                <a:gd name="T81" fmla="*/ 4 h 55"/>
                <a:gd name="T82" fmla="*/ 111 w 127"/>
                <a:gd name="T83" fmla="*/ 2 h 55"/>
                <a:gd name="T84" fmla="*/ 113 w 127"/>
                <a:gd name="T85" fmla="*/ 1 h 55"/>
                <a:gd name="T86" fmla="*/ 115 w 127"/>
                <a:gd name="T8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 h="55">
                  <a:moveTo>
                    <a:pt x="117" y="0"/>
                  </a:moveTo>
                  <a:lnTo>
                    <a:pt x="118" y="0"/>
                  </a:lnTo>
                  <a:lnTo>
                    <a:pt x="119" y="0"/>
                  </a:lnTo>
                  <a:lnTo>
                    <a:pt x="121" y="1"/>
                  </a:lnTo>
                  <a:lnTo>
                    <a:pt x="122" y="1"/>
                  </a:lnTo>
                  <a:lnTo>
                    <a:pt x="123" y="2"/>
                  </a:lnTo>
                  <a:lnTo>
                    <a:pt x="124" y="3"/>
                  </a:lnTo>
                  <a:lnTo>
                    <a:pt x="125" y="4"/>
                  </a:lnTo>
                  <a:lnTo>
                    <a:pt x="125" y="5"/>
                  </a:lnTo>
                  <a:lnTo>
                    <a:pt x="126" y="6"/>
                  </a:lnTo>
                  <a:lnTo>
                    <a:pt x="126" y="8"/>
                  </a:lnTo>
                  <a:lnTo>
                    <a:pt x="126" y="9"/>
                  </a:lnTo>
                  <a:lnTo>
                    <a:pt x="126" y="10"/>
                  </a:lnTo>
                  <a:lnTo>
                    <a:pt x="126" y="11"/>
                  </a:lnTo>
                  <a:lnTo>
                    <a:pt x="126" y="12"/>
                  </a:lnTo>
                  <a:lnTo>
                    <a:pt x="125" y="13"/>
                  </a:lnTo>
                  <a:lnTo>
                    <a:pt x="125" y="14"/>
                  </a:lnTo>
                  <a:lnTo>
                    <a:pt x="124" y="15"/>
                  </a:lnTo>
                  <a:lnTo>
                    <a:pt x="124" y="17"/>
                  </a:lnTo>
                  <a:lnTo>
                    <a:pt x="123" y="18"/>
                  </a:lnTo>
                  <a:lnTo>
                    <a:pt x="122" y="19"/>
                  </a:lnTo>
                  <a:lnTo>
                    <a:pt x="121" y="20"/>
                  </a:lnTo>
                  <a:lnTo>
                    <a:pt x="119" y="21"/>
                  </a:lnTo>
                  <a:lnTo>
                    <a:pt x="117" y="22"/>
                  </a:lnTo>
                  <a:lnTo>
                    <a:pt x="116" y="23"/>
                  </a:lnTo>
                  <a:lnTo>
                    <a:pt x="114" y="24"/>
                  </a:lnTo>
                  <a:lnTo>
                    <a:pt x="112" y="25"/>
                  </a:lnTo>
                  <a:lnTo>
                    <a:pt x="109" y="27"/>
                  </a:lnTo>
                  <a:lnTo>
                    <a:pt x="107" y="28"/>
                  </a:lnTo>
                  <a:lnTo>
                    <a:pt x="105" y="29"/>
                  </a:lnTo>
                  <a:lnTo>
                    <a:pt x="103" y="30"/>
                  </a:lnTo>
                  <a:lnTo>
                    <a:pt x="100" y="31"/>
                  </a:lnTo>
                  <a:lnTo>
                    <a:pt x="98" y="32"/>
                  </a:lnTo>
                  <a:lnTo>
                    <a:pt x="96" y="33"/>
                  </a:lnTo>
                  <a:lnTo>
                    <a:pt x="93" y="34"/>
                  </a:lnTo>
                  <a:lnTo>
                    <a:pt x="90" y="36"/>
                  </a:lnTo>
                  <a:lnTo>
                    <a:pt x="87" y="37"/>
                  </a:lnTo>
                  <a:lnTo>
                    <a:pt x="85" y="38"/>
                  </a:lnTo>
                  <a:lnTo>
                    <a:pt x="81" y="39"/>
                  </a:lnTo>
                  <a:lnTo>
                    <a:pt x="78" y="40"/>
                  </a:lnTo>
                  <a:lnTo>
                    <a:pt x="75" y="41"/>
                  </a:lnTo>
                  <a:lnTo>
                    <a:pt x="71" y="42"/>
                  </a:lnTo>
                  <a:lnTo>
                    <a:pt x="68" y="43"/>
                  </a:lnTo>
                  <a:lnTo>
                    <a:pt x="65" y="43"/>
                  </a:lnTo>
                  <a:lnTo>
                    <a:pt x="61" y="45"/>
                  </a:lnTo>
                  <a:lnTo>
                    <a:pt x="57" y="46"/>
                  </a:lnTo>
                  <a:lnTo>
                    <a:pt x="53" y="47"/>
                  </a:lnTo>
                  <a:lnTo>
                    <a:pt x="49" y="48"/>
                  </a:lnTo>
                  <a:lnTo>
                    <a:pt x="45" y="48"/>
                  </a:lnTo>
                  <a:lnTo>
                    <a:pt x="41" y="49"/>
                  </a:lnTo>
                  <a:lnTo>
                    <a:pt x="37" y="50"/>
                  </a:lnTo>
                  <a:lnTo>
                    <a:pt x="32" y="50"/>
                  </a:lnTo>
                  <a:lnTo>
                    <a:pt x="27" y="51"/>
                  </a:lnTo>
                  <a:lnTo>
                    <a:pt x="22" y="51"/>
                  </a:lnTo>
                  <a:lnTo>
                    <a:pt x="18" y="52"/>
                  </a:lnTo>
                  <a:lnTo>
                    <a:pt x="12" y="52"/>
                  </a:lnTo>
                  <a:lnTo>
                    <a:pt x="7" y="52"/>
                  </a:lnTo>
                  <a:lnTo>
                    <a:pt x="2" y="54"/>
                  </a:lnTo>
                  <a:lnTo>
                    <a:pt x="1" y="54"/>
                  </a:lnTo>
                  <a:lnTo>
                    <a:pt x="0" y="54"/>
                  </a:lnTo>
                  <a:lnTo>
                    <a:pt x="0" y="52"/>
                  </a:lnTo>
                  <a:lnTo>
                    <a:pt x="1" y="52"/>
                  </a:lnTo>
                  <a:lnTo>
                    <a:pt x="2" y="51"/>
                  </a:lnTo>
                  <a:lnTo>
                    <a:pt x="3" y="51"/>
                  </a:lnTo>
                  <a:lnTo>
                    <a:pt x="4" y="51"/>
                  </a:lnTo>
                  <a:lnTo>
                    <a:pt x="5" y="50"/>
                  </a:lnTo>
                  <a:lnTo>
                    <a:pt x="7" y="50"/>
                  </a:lnTo>
                  <a:lnTo>
                    <a:pt x="8" y="50"/>
                  </a:lnTo>
                  <a:lnTo>
                    <a:pt x="9" y="49"/>
                  </a:lnTo>
                  <a:lnTo>
                    <a:pt x="10" y="49"/>
                  </a:lnTo>
                  <a:lnTo>
                    <a:pt x="12" y="49"/>
                  </a:lnTo>
                  <a:lnTo>
                    <a:pt x="14" y="48"/>
                  </a:lnTo>
                  <a:lnTo>
                    <a:pt x="15" y="48"/>
                  </a:lnTo>
                  <a:lnTo>
                    <a:pt x="18" y="47"/>
                  </a:lnTo>
                  <a:lnTo>
                    <a:pt x="20" y="47"/>
                  </a:lnTo>
                  <a:lnTo>
                    <a:pt x="23" y="46"/>
                  </a:lnTo>
                  <a:lnTo>
                    <a:pt x="26" y="46"/>
                  </a:lnTo>
                  <a:lnTo>
                    <a:pt x="28" y="45"/>
                  </a:lnTo>
                  <a:lnTo>
                    <a:pt x="30" y="43"/>
                  </a:lnTo>
                  <a:lnTo>
                    <a:pt x="32" y="42"/>
                  </a:lnTo>
                  <a:lnTo>
                    <a:pt x="36" y="42"/>
                  </a:lnTo>
                  <a:lnTo>
                    <a:pt x="38" y="41"/>
                  </a:lnTo>
                  <a:lnTo>
                    <a:pt x="40" y="40"/>
                  </a:lnTo>
                  <a:lnTo>
                    <a:pt x="43" y="39"/>
                  </a:lnTo>
                  <a:lnTo>
                    <a:pt x="46" y="38"/>
                  </a:lnTo>
                  <a:lnTo>
                    <a:pt x="49" y="37"/>
                  </a:lnTo>
                  <a:lnTo>
                    <a:pt x="51" y="36"/>
                  </a:lnTo>
                  <a:lnTo>
                    <a:pt x="53" y="34"/>
                  </a:lnTo>
                  <a:lnTo>
                    <a:pt x="56" y="33"/>
                  </a:lnTo>
                  <a:lnTo>
                    <a:pt x="59" y="32"/>
                  </a:lnTo>
                  <a:lnTo>
                    <a:pt x="61" y="31"/>
                  </a:lnTo>
                  <a:lnTo>
                    <a:pt x="64" y="31"/>
                  </a:lnTo>
                  <a:lnTo>
                    <a:pt x="66" y="30"/>
                  </a:lnTo>
                  <a:lnTo>
                    <a:pt x="68" y="29"/>
                  </a:lnTo>
                  <a:lnTo>
                    <a:pt x="70" y="28"/>
                  </a:lnTo>
                  <a:lnTo>
                    <a:pt x="72" y="27"/>
                  </a:lnTo>
                  <a:lnTo>
                    <a:pt x="75" y="25"/>
                  </a:lnTo>
                  <a:lnTo>
                    <a:pt x="77" y="24"/>
                  </a:lnTo>
                  <a:lnTo>
                    <a:pt x="79" y="23"/>
                  </a:lnTo>
                  <a:lnTo>
                    <a:pt x="80" y="23"/>
                  </a:lnTo>
                  <a:lnTo>
                    <a:pt x="83" y="22"/>
                  </a:lnTo>
                  <a:lnTo>
                    <a:pt x="84" y="21"/>
                  </a:lnTo>
                  <a:lnTo>
                    <a:pt x="85" y="21"/>
                  </a:lnTo>
                  <a:lnTo>
                    <a:pt x="86" y="20"/>
                  </a:lnTo>
                  <a:lnTo>
                    <a:pt x="87" y="20"/>
                  </a:lnTo>
                  <a:lnTo>
                    <a:pt x="89" y="19"/>
                  </a:lnTo>
                  <a:lnTo>
                    <a:pt x="90" y="18"/>
                  </a:lnTo>
                  <a:lnTo>
                    <a:pt x="91" y="17"/>
                  </a:lnTo>
                  <a:lnTo>
                    <a:pt x="93" y="17"/>
                  </a:lnTo>
                  <a:lnTo>
                    <a:pt x="94" y="15"/>
                  </a:lnTo>
                  <a:lnTo>
                    <a:pt x="95" y="14"/>
                  </a:lnTo>
                  <a:lnTo>
                    <a:pt x="96" y="14"/>
                  </a:lnTo>
                  <a:lnTo>
                    <a:pt x="97" y="13"/>
                  </a:lnTo>
                  <a:lnTo>
                    <a:pt x="98" y="12"/>
                  </a:lnTo>
                  <a:lnTo>
                    <a:pt x="99" y="11"/>
                  </a:lnTo>
                  <a:lnTo>
                    <a:pt x="100" y="11"/>
                  </a:lnTo>
                  <a:lnTo>
                    <a:pt x="102" y="10"/>
                  </a:lnTo>
                  <a:lnTo>
                    <a:pt x="103" y="9"/>
                  </a:lnTo>
                  <a:lnTo>
                    <a:pt x="104" y="8"/>
                  </a:lnTo>
                  <a:lnTo>
                    <a:pt x="105" y="6"/>
                  </a:lnTo>
                  <a:lnTo>
                    <a:pt x="106" y="6"/>
                  </a:lnTo>
                  <a:lnTo>
                    <a:pt x="107" y="5"/>
                  </a:lnTo>
                  <a:lnTo>
                    <a:pt x="108" y="4"/>
                  </a:lnTo>
                  <a:lnTo>
                    <a:pt x="109" y="3"/>
                  </a:lnTo>
                  <a:lnTo>
                    <a:pt x="111" y="3"/>
                  </a:lnTo>
                  <a:lnTo>
                    <a:pt x="111" y="2"/>
                  </a:lnTo>
                  <a:lnTo>
                    <a:pt x="112" y="2"/>
                  </a:lnTo>
                  <a:lnTo>
                    <a:pt x="113" y="2"/>
                  </a:lnTo>
                  <a:lnTo>
                    <a:pt x="113" y="1"/>
                  </a:lnTo>
                  <a:lnTo>
                    <a:pt x="114" y="1"/>
                  </a:lnTo>
                  <a:lnTo>
                    <a:pt x="115" y="1"/>
                  </a:lnTo>
                  <a:lnTo>
                    <a:pt x="115" y="0"/>
                  </a:lnTo>
                  <a:lnTo>
                    <a:pt x="116" y="0"/>
                  </a:lnTo>
                  <a:lnTo>
                    <a:pt x="117" y="0"/>
                  </a:lnTo>
                </a:path>
              </a:pathLst>
            </a:custGeom>
            <a:noFill/>
            <a:ln w="12700" cap="rnd" cmpd="sng">
              <a:solidFill>
                <a:srgbClr val="A07A6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67" name="Freeform 369"/>
            <p:cNvSpPr>
              <a:spLocks/>
            </p:cNvSpPr>
            <p:nvPr/>
          </p:nvSpPr>
          <p:spPr bwMode="auto">
            <a:xfrm>
              <a:off x="4242" y="2648"/>
              <a:ext cx="142" cy="58"/>
            </a:xfrm>
            <a:custGeom>
              <a:avLst/>
              <a:gdLst>
                <a:gd name="T0" fmla="*/ 19 w 142"/>
                <a:gd name="T1" fmla="*/ 4 h 58"/>
                <a:gd name="T2" fmla="*/ 22 w 142"/>
                <a:gd name="T3" fmla="*/ 8 h 58"/>
                <a:gd name="T4" fmla="*/ 27 w 142"/>
                <a:gd name="T5" fmla="*/ 10 h 58"/>
                <a:gd name="T6" fmla="*/ 32 w 142"/>
                <a:gd name="T7" fmla="*/ 13 h 58"/>
                <a:gd name="T8" fmla="*/ 37 w 142"/>
                <a:gd name="T9" fmla="*/ 17 h 58"/>
                <a:gd name="T10" fmla="*/ 42 w 142"/>
                <a:gd name="T11" fmla="*/ 20 h 58"/>
                <a:gd name="T12" fmla="*/ 48 w 142"/>
                <a:gd name="T13" fmla="*/ 23 h 58"/>
                <a:gd name="T14" fmla="*/ 54 w 142"/>
                <a:gd name="T15" fmla="*/ 25 h 58"/>
                <a:gd name="T16" fmla="*/ 59 w 142"/>
                <a:gd name="T17" fmla="*/ 29 h 58"/>
                <a:gd name="T18" fmla="*/ 66 w 142"/>
                <a:gd name="T19" fmla="*/ 32 h 58"/>
                <a:gd name="T20" fmla="*/ 73 w 142"/>
                <a:gd name="T21" fmla="*/ 34 h 58"/>
                <a:gd name="T22" fmla="*/ 79 w 142"/>
                <a:gd name="T23" fmla="*/ 37 h 58"/>
                <a:gd name="T24" fmla="*/ 86 w 142"/>
                <a:gd name="T25" fmla="*/ 40 h 58"/>
                <a:gd name="T26" fmla="*/ 94 w 142"/>
                <a:gd name="T27" fmla="*/ 42 h 58"/>
                <a:gd name="T28" fmla="*/ 102 w 142"/>
                <a:gd name="T29" fmla="*/ 45 h 58"/>
                <a:gd name="T30" fmla="*/ 109 w 142"/>
                <a:gd name="T31" fmla="*/ 47 h 58"/>
                <a:gd name="T32" fmla="*/ 118 w 142"/>
                <a:gd name="T33" fmla="*/ 49 h 58"/>
                <a:gd name="T34" fmla="*/ 126 w 142"/>
                <a:gd name="T35" fmla="*/ 51 h 58"/>
                <a:gd name="T36" fmla="*/ 133 w 142"/>
                <a:gd name="T37" fmla="*/ 54 h 58"/>
                <a:gd name="T38" fmla="*/ 137 w 142"/>
                <a:gd name="T39" fmla="*/ 55 h 58"/>
                <a:gd name="T40" fmla="*/ 140 w 142"/>
                <a:gd name="T41" fmla="*/ 56 h 58"/>
                <a:gd name="T42" fmla="*/ 141 w 142"/>
                <a:gd name="T43" fmla="*/ 57 h 58"/>
                <a:gd name="T44" fmla="*/ 139 w 142"/>
                <a:gd name="T45" fmla="*/ 57 h 58"/>
                <a:gd name="T46" fmla="*/ 136 w 142"/>
                <a:gd name="T47" fmla="*/ 57 h 58"/>
                <a:gd name="T48" fmla="*/ 133 w 142"/>
                <a:gd name="T49" fmla="*/ 57 h 58"/>
                <a:gd name="T50" fmla="*/ 128 w 142"/>
                <a:gd name="T51" fmla="*/ 57 h 58"/>
                <a:gd name="T52" fmla="*/ 124 w 142"/>
                <a:gd name="T53" fmla="*/ 56 h 58"/>
                <a:gd name="T54" fmla="*/ 118 w 142"/>
                <a:gd name="T55" fmla="*/ 56 h 58"/>
                <a:gd name="T56" fmla="*/ 113 w 142"/>
                <a:gd name="T57" fmla="*/ 55 h 58"/>
                <a:gd name="T58" fmla="*/ 107 w 142"/>
                <a:gd name="T59" fmla="*/ 54 h 58"/>
                <a:gd name="T60" fmla="*/ 102 w 142"/>
                <a:gd name="T61" fmla="*/ 54 h 58"/>
                <a:gd name="T62" fmla="*/ 96 w 142"/>
                <a:gd name="T63" fmla="*/ 52 h 58"/>
                <a:gd name="T64" fmla="*/ 92 w 142"/>
                <a:gd name="T65" fmla="*/ 51 h 58"/>
                <a:gd name="T66" fmla="*/ 86 w 142"/>
                <a:gd name="T67" fmla="*/ 50 h 58"/>
                <a:gd name="T68" fmla="*/ 80 w 142"/>
                <a:gd name="T69" fmla="*/ 49 h 58"/>
                <a:gd name="T70" fmla="*/ 74 w 142"/>
                <a:gd name="T71" fmla="*/ 48 h 58"/>
                <a:gd name="T72" fmla="*/ 68 w 142"/>
                <a:gd name="T73" fmla="*/ 46 h 58"/>
                <a:gd name="T74" fmla="*/ 61 w 142"/>
                <a:gd name="T75" fmla="*/ 43 h 58"/>
                <a:gd name="T76" fmla="*/ 56 w 142"/>
                <a:gd name="T77" fmla="*/ 41 h 58"/>
                <a:gd name="T78" fmla="*/ 49 w 142"/>
                <a:gd name="T79" fmla="*/ 39 h 58"/>
                <a:gd name="T80" fmla="*/ 43 w 142"/>
                <a:gd name="T81" fmla="*/ 37 h 58"/>
                <a:gd name="T82" fmla="*/ 37 w 142"/>
                <a:gd name="T83" fmla="*/ 34 h 58"/>
                <a:gd name="T84" fmla="*/ 31 w 142"/>
                <a:gd name="T85" fmla="*/ 32 h 58"/>
                <a:gd name="T86" fmla="*/ 26 w 142"/>
                <a:gd name="T87" fmla="*/ 30 h 58"/>
                <a:gd name="T88" fmla="*/ 21 w 142"/>
                <a:gd name="T89" fmla="*/ 27 h 58"/>
                <a:gd name="T90" fmla="*/ 17 w 142"/>
                <a:gd name="T91" fmla="*/ 24 h 58"/>
                <a:gd name="T92" fmla="*/ 13 w 142"/>
                <a:gd name="T93" fmla="*/ 22 h 58"/>
                <a:gd name="T94" fmla="*/ 10 w 142"/>
                <a:gd name="T95" fmla="*/ 20 h 58"/>
                <a:gd name="T96" fmla="*/ 7 w 142"/>
                <a:gd name="T97" fmla="*/ 18 h 58"/>
                <a:gd name="T98" fmla="*/ 3 w 142"/>
                <a:gd name="T99" fmla="*/ 14 h 58"/>
                <a:gd name="T100" fmla="*/ 2 w 142"/>
                <a:gd name="T101" fmla="*/ 12 h 58"/>
                <a:gd name="T102" fmla="*/ 1 w 142"/>
                <a:gd name="T103" fmla="*/ 10 h 58"/>
                <a:gd name="T104" fmla="*/ 0 w 142"/>
                <a:gd name="T105" fmla="*/ 8 h 58"/>
                <a:gd name="T106" fmla="*/ 0 w 142"/>
                <a:gd name="T107" fmla="*/ 5 h 58"/>
                <a:gd name="T108" fmla="*/ 1 w 142"/>
                <a:gd name="T109" fmla="*/ 3 h 58"/>
                <a:gd name="T110" fmla="*/ 3 w 142"/>
                <a:gd name="T111" fmla="*/ 1 h 58"/>
                <a:gd name="T112" fmla="*/ 5 w 142"/>
                <a:gd name="T113" fmla="*/ 0 h 58"/>
                <a:gd name="T114" fmla="*/ 8 w 142"/>
                <a:gd name="T115" fmla="*/ 0 h 58"/>
                <a:gd name="T116" fmla="*/ 10 w 142"/>
                <a:gd name="T117" fmla="*/ 0 h 58"/>
                <a:gd name="T118" fmla="*/ 12 w 142"/>
                <a:gd name="T119" fmla="*/ 0 h 58"/>
                <a:gd name="T120" fmla="*/ 14 w 142"/>
                <a:gd name="T121" fmla="*/ 1 h 58"/>
                <a:gd name="T122" fmla="*/ 17 w 142"/>
                <a:gd name="T123"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 h="58">
                  <a:moveTo>
                    <a:pt x="17" y="2"/>
                  </a:moveTo>
                  <a:lnTo>
                    <a:pt x="19" y="4"/>
                  </a:lnTo>
                  <a:lnTo>
                    <a:pt x="20" y="5"/>
                  </a:lnTo>
                  <a:lnTo>
                    <a:pt x="22" y="8"/>
                  </a:lnTo>
                  <a:lnTo>
                    <a:pt x="24" y="9"/>
                  </a:lnTo>
                  <a:lnTo>
                    <a:pt x="27" y="10"/>
                  </a:lnTo>
                  <a:lnTo>
                    <a:pt x="29" y="12"/>
                  </a:lnTo>
                  <a:lnTo>
                    <a:pt x="32" y="13"/>
                  </a:lnTo>
                  <a:lnTo>
                    <a:pt x="35" y="15"/>
                  </a:lnTo>
                  <a:lnTo>
                    <a:pt x="37" y="17"/>
                  </a:lnTo>
                  <a:lnTo>
                    <a:pt x="39" y="18"/>
                  </a:lnTo>
                  <a:lnTo>
                    <a:pt x="42" y="20"/>
                  </a:lnTo>
                  <a:lnTo>
                    <a:pt x="45" y="21"/>
                  </a:lnTo>
                  <a:lnTo>
                    <a:pt x="48" y="23"/>
                  </a:lnTo>
                  <a:lnTo>
                    <a:pt x="50" y="24"/>
                  </a:lnTo>
                  <a:lnTo>
                    <a:pt x="54" y="25"/>
                  </a:lnTo>
                  <a:lnTo>
                    <a:pt x="57" y="28"/>
                  </a:lnTo>
                  <a:lnTo>
                    <a:pt x="59" y="29"/>
                  </a:lnTo>
                  <a:lnTo>
                    <a:pt x="62" y="30"/>
                  </a:lnTo>
                  <a:lnTo>
                    <a:pt x="66" y="32"/>
                  </a:lnTo>
                  <a:lnTo>
                    <a:pt x="69" y="33"/>
                  </a:lnTo>
                  <a:lnTo>
                    <a:pt x="73" y="34"/>
                  </a:lnTo>
                  <a:lnTo>
                    <a:pt x="76" y="36"/>
                  </a:lnTo>
                  <a:lnTo>
                    <a:pt x="79" y="37"/>
                  </a:lnTo>
                  <a:lnTo>
                    <a:pt x="83" y="39"/>
                  </a:lnTo>
                  <a:lnTo>
                    <a:pt x="86" y="40"/>
                  </a:lnTo>
                  <a:lnTo>
                    <a:pt x="90" y="41"/>
                  </a:lnTo>
                  <a:lnTo>
                    <a:pt x="94" y="42"/>
                  </a:lnTo>
                  <a:lnTo>
                    <a:pt x="97" y="43"/>
                  </a:lnTo>
                  <a:lnTo>
                    <a:pt x="102" y="45"/>
                  </a:lnTo>
                  <a:lnTo>
                    <a:pt x="105" y="46"/>
                  </a:lnTo>
                  <a:lnTo>
                    <a:pt x="109" y="47"/>
                  </a:lnTo>
                  <a:lnTo>
                    <a:pt x="113" y="48"/>
                  </a:lnTo>
                  <a:lnTo>
                    <a:pt x="118" y="49"/>
                  </a:lnTo>
                  <a:lnTo>
                    <a:pt x="123" y="50"/>
                  </a:lnTo>
                  <a:lnTo>
                    <a:pt x="126" y="51"/>
                  </a:lnTo>
                  <a:lnTo>
                    <a:pt x="131" y="52"/>
                  </a:lnTo>
                  <a:lnTo>
                    <a:pt x="133" y="54"/>
                  </a:lnTo>
                  <a:lnTo>
                    <a:pt x="135" y="54"/>
                  </a:lnTo>
                  <a:lnTo>
                    <a:pt x="137" y="55"/>
                  </a:lnTo>
                  <a:lnTo>
                    <a:pt x="139" y="56"/>
                  </a:lnTo>
                  <a:lnTo>
                    <a:pt x="140" y="56"/>
                  </a:lnTo>
                  <a:lnTo>
                    <a:pt x="141" y="56"/>
                  </a:lnTo>
                  <a:lnTo>
                    <a:pt x="141" y="57"/>
                  </a:lnTo>
                  <a:lnTo>
                    <a:pt x="140" y="57"/>
                  </a:lnTo>
                  <a:lnTo>
                    <a:pt x="139" y="57"/>
                  </a:lnTo>
                  <a:lnTo>
                    <a:pt x="137" y="57"/>
                  </a:lnTo>
                  <a:lnTo>
                    <a:pt x="136" y="57"/>
                  </a:lnTo>
                  <a:lnTo>
                    <a:pt x="135" y="57"/>
                  </a:lnTo>
                  <a:lnTo>
                    <a:pt x="133" y="57"/>
                  </a:lnTo>
                  <a:lnTo>
                    <a:pt x="131" y="57"/>
                  </a:lnTo>
                  <a:lnTo>
                    <a:pt x="128" y="57"/>
                  </a:lnTo>
                  <a:lnTo>
                    <a:pt x="126" y="57"/>
                  </a:lnTo>
                  <a:lnTo>
                    <a:pt x="124" y="56"/>
                  </a:lnTo>
                  <a:lnTo>
                    <a:pt x="121" y="56"/>
                  </a:lnTo>
                  <a:lnTo>
                    <a:pt x="118" y="56"/>
                  </a:lnTo>
                  <a:lnTo>
                    <a:pt x="115" y="55"/>
                  </a:lnTo>
                  <a:lnTo>
                    <a:pt x="113" y="55"/>
                  </a:lnTo>
                  <a:lnTo>
                    <a:pt x="109" y="55"/>
                  </a:lnTo>
                  <a:lnTo>
                    <a:pt x="107" y="54"/>
                  </a:lnTo>
                  <a:lnTo>
                    <a:pt x="104" y="54"/>
                  </a:lnTo>
                  <a:lnTo>
                    <a:pt x="102" y="54"/>
                  </a:lnTo>
                  <a:lnTo>
                    <a:pt x="99" y="52"/>
                  </a:lnTo>
                  <a:lnTo>
                    <a:pt x="96" y="52"/>
                  </a:lnTo>
                  <a:lnTo>
                    <a:pt x="94" y="52"/>
                  </a:lnTo>
                  <a:lnTo>
                    <a:pt x="92" y="51"/>
                  </a:lnTo>
                  <a:lnTo>
                    <a:pt x="88" y="51"/>
                  </a:lnTo>
                  <a:lnTo>
                    <a:pt x="86" y="50"/>
                  </a:lnTo>
                  <a:lnTo>
                    <a:pt x="83" y="50"/>
                  </a:lnTo>
                  <a:lnTo>
                    <a:pt x="80" y="49"/>
                  </a:lnTo>
                  <a:lnTo>
                    <a:pt x="77" y="48"/>
                  </a:lnTo>
                  <a:lnTo>
                    <a:pt x="74" y="48"/>
                  </a:lnTo>
                  <a:lnTo>
                    <a:pt x="71" y="47"/>
                  </a:lnTo>
                  <a:lnTo>
                    <a:pt x="68" y="46"/>
                  </a:lnTo>
                  <a:lnTo>
                    <a:pt x="65" y="45"/>
                  </a:lnTo>
                  <a:lnTo>
                    <a:pt x="61" y="43"/>
                  </a:lnTo>
                  <a:lnTo>
                    <a:pt x="59" y="42"/>
                  </a:lnTo>
                  <a:lnTo>
                    <a:pt x="56" y="41"/>
                  </a:lnTo>
                  <a:lnTo>
                    <a:pt x="52" y="40"/>
                  </a:lnTo>
                  <a:lnTo>
                    <a:pt x="49" y="39"/>
                  </a:lnTo>
                  <a:lnTo>
                    <a:pt x="46" y="38"/>
                  </a:lnTo>
                  <a:lnTo>
                    <a:pt x="43" y="37"/>
                  </a:lnTo>
                  <a:lnTo>
                    <a:pt x="40" y="36"/>
                  </a:lnTo>
                  <a:lnTo>
                    <a:pt x="37" y="34"/>
                  </a:lnTo>
                  <a:lnTo>
                    <a:pt x="35" y="33"/>
                  </a:lnTo>
                  <a:lnTo>
                    <a:pt x="31" y="32"/>
                  </a:lnTo>
                  <a:lnTo>
                    <a:pt x="29" y="31"/>
                  </a:lnTo>
                  <a:lnTo>
                    <a:pt x="26" y="30"/>
                  </a:lnTo>
                  <a:lnTo>
                    <a:pt x="23" y="29"/>
                  </a:lnTo>
                  <a:lnTo>
                    <a:pt x="21" y="27"/>
                  </a:lnTo>
                  <a:lnTo>
                    <a:pt x="19" y="25"/>
                  </a:lnTo>
                  <a:lnTo>
                    <a:pt x="17" y="24"/>
                  </a:lnTo>
                  <a:lnTo>
                    <a:pt x="14" y="23"/>
                  </a:lnTo>
                  <a:lnTo>
                    <a:pt x="13" y="22"/>
                  </a:lnTo>
                  <a:lnTo>
                    <a:pt x="11" y="21"/>
                  </a:lnTo>
                  <a:lnTo>
                    <a:pt x="10" y="20"/>
                  </a:lnTo>
                  <a:lnTo>
                    <a:pt x="8" y="19"/>
                  </a:lnTo>
                  <a:lnTo>
                    <a:pt x="7" y="18"/>
                  </a:lnTo>
                  <a:lnTo>
                    <a:pt x="4" y="17"/>
                  </a:lnTo>
                  <a:lnTo>
                    <a:pt x="3" y="14"/>
                  </a:lnTo>
                  <a:lnTo>
                    <a:pt x="2" y="13"/>
                  </a:lnTo>
                  <a:lnTo>
                    <a:pt x="2" y="12"/>
                  </a:lnTo>
                  <a:lnTo>
                    <a:pt x="1" y="11"/>
                  </a:lnTo>
                  <a:lnTo>
                    <a:pt x="1" y="10"/>
                  </a:lnTo>
                  <a:lnTo>
                    <a:pt x="0" y="9"/>
                  </a:lnTo>
                  <a:lnTo>
                    <a:pt x="0" y="8"/>
                  </a:lnTo>
                  <a:lnTo>
                    <a:pt x="0" y="6"/>
                  </a:lnTo>
                  <a:lnTo>
                    <a:pt x="0" y="5"/>
                  </a:lnTo>
                  <a:lnTo>
                    <a:pt x="1" y="4"/>
                  </a:lnTo>
                  <a:lnTo>
                    <a:pt x="1" y="3"/>
                  </a:lnTo>
                  <a:lnTo>
                    <a:pt x="2" y="2"/>
                  </a:lnTo>
                  <a:lnTo>
                    <a:pt x="3" y="1"/>
                  </a:lnTo>
                  <a:lnTo>
                    <a:pt x="4" y="0"/>
                  </a:lnTo>
                  <a:lnTo>
                    <a:pt x="5" y="0"/>
                  </a:lnTo>
                  <a:lnTo>
                    <a:pt x="7" y="0"/>
                  </a:lnTo>
                  <a:lnTo>
                    <a:pt x="8" y="0"/>
                  </a:lnTo>
                  <a:lnTo>
                    <a:pt x="9" y="0"/>
                  </a:lnTo>
                  <a:lnTo>
                    <a:pt x="10" y="0"/>
                  </a:lnTo>
                  <a:lnTo>
                    <a:pt x="11" y="0"/>
                  </a:lnTo>
                  <a:lnTo>
                    <a:pt x="12" y="0"/>
                  </a:lnTo>
                  <a:lnTo>
                    <a:pt x="13" y="1"/>
                  </a:lnTo>
                  <a:lnTo>
                    <a:pt x="14" y="1"/>
                  </a:lnTo>
                  <a:lnTo>
                    <a:pt x="15" y="2"/>
                  </a:lnTo>
                  <a:lnTo>
                    <a:pt x="17" y="2"/>
                  </a:lnTo>
                </a:path>
              </a:pathLst>
            </a:custGeom>
            <a:solidFill>
              <a:srgbClr val="724C3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68" name="Freeform 370"/>
            <p:cNvSpPr>
              <a:spLocks/>
            </p:cNvSpPr>
            <p:nvPr/>
          </p:nvSpPr>
          <p:spPr bwMode="auto">
            <a:xfrm>
              <a:off x="4242" y="2648"/>
              <a:ext cx="142" cy="58"/>
            </a:xfrm>
            <a:custGeom>
              <a:avLst/>
              <a:gdLst>
                <a:gd name="T0" fmla="*/ 19 w 142"/>
                <a:gd name="T1" fmla="*/ 4 h 58"/>
                <a:gd name="T2" fmla="*/ 22 w 142"/>
                <a:gd name="T3" fmla="*/ 8 h 58"/>
                <a:gd name="T4" fmla="*/ 27 w 142"/>
                <a:gd name="T5" fmla="*/ 10 h 58"/>
                <a:gd name="T6" fmla="*/ 32 w 142"/>
                <a:gd name="T7" fmla="*/ 13 h 58"/>
                <a:gd name="T8" fmla="*/ 37 w 142"/>
                <a:gd name="T9" fmla="*/ 17 h 58"/>
                <a:gd name="T10" fmla="*/ 42 w 142"/>
                <a:gd name="T11" fmla="*/ 20 h 58"/>
                <a:gd name="T12" fmla="*/ 48 w 142"/>
                <a:gd name="T13" fmla="*/ 23 h 58"/>
                <a:gd name="T14" fmla="*/ 54 w 142"/>
                <a:gd name="T15" fmla="*/ 25 h 58"/>
                <a:gd name="T16" fmla="*/ 59 w 142"/>
                <a:gd name="T17" fmla="*/ 29 h 58"/>
                <a:gd name="T18" fmla="*/ 66 w 142"/>
                <a:gd name="T19" fmla="*/ 32 h 58"/>
                <a:gd name="T20" fmla="*/ 73 w 142"/>
                <a:gd name="T21" fmla="*/ 34 h 58"/>
                <a:gd name="T22" fmla="*/ 79 w 142"/>
                <a:gd name="T23" fmla="*/ 37 h 58"/>
                <a:gd name="T24" fmla="*/ 86 w 142"/>
                <a:gd name="T25" fmla="*/ 40 h 58"/>
                <a:gd name="T26" fmla="*/ 94 w 142"/>
                <a:gd name="T27" fmla="*/ 42 h 58"/>
                <a:gd name="T28" fmla="*/ 102 w 142"/>
                <a:gd name="T29" fmla="*/ 45 h 58"/>
                <a:gd name="T30" fmla="*/ 109 w 142"/>
                <a:gd name="T31" fmla="*/ 47 h 58"/>
                <a:gd name="T32" fmla="*/ 118 w 142"/>
                <a:gd name="T33" fmla="*/ 49 h 58"/>
                <a:gd name="T34" fmla="*/ 126 w 142"/>
                <a:gd name="T35" fmla="*/ 51 h 58"/>
                <a:gd name="T36" fmla="*/ 133 w 142"/>
                <a:gd name="T37" fmla="*/ 54 h 58"/>
                <a:gd name="T38" fmla="*/ 137 w 142"/>
                <a:gd name="T39" fmla="*/ 55 h 58"/>
                <a:gd name="T40" fmla="*/ 140 w 142"/>
                <a:gd name="T41" fmla="*/ 56 h 58"/>
                <a:gd name="T42" fmla="*/ 141 w 142"/>
                <a:gd name="T43" fmla="*/ 57 h 58"/>
                <a:gd name="T44" fmla="*/ 139 w 142"/>
                <a:gd name="T45" fmla="*/ 57 h 58"/>
                <a:gd name="T46" fmla="*/ 136 w 142"/>
                <a:gd name="T47" fmla="*/ 57 h 58"/>
                <a:gd name="T48" fmla="*/ 133 w 142"/>
                <a:gd name="T49" fmla="*/ 57 h 58"/>
                <a:gd name="T50" fmla="*/ 128 w 142"/>
                <a:gd name="T51" fmla="*/ 57 h 58"/>
                <a:gd name="T52" fmla="*/ 124 w 142"/>
                <a:gd name="T53" fmla="*/ 56 h 58"/>
                <a:gd name="T54" fmla="*/ 118 w 142"/>
                <a:gd name="T55" fmla="*/ 56 h 58"/>
                <a:gd name="T56" fmla="*/ 113 w 142"/>
                <a:gd name="T57" fmla="*/ 55 h 58"/>
                <a:gd name="T58" fmla="*/ 107 w 142"/>
                <a:gd name="T59" fmla="*/ 54 h 58"/>
                <a:gd name="T60" fmla="*/ 102 w 142"/>
                <a:gd name="T61" fmla="*/ 54 h 58"/>
                <a:gd name="T62" fmla="*/ 96 w 142"/>
                <a:gd name="T63" fmla="*/ 52 h 58"/>
                <a:gd name="T64" fmla="*/ 92 w 142"/>
                <a:gd name="T65" fmla="*/ 51 h 58"/>
                <a:gd name="T66" fmla="*/ 86 w 142"/>
                <a:gd name="T67" fmla="*/ 50 h 58"/>
                <a:gd name="T68" fmla="*/ 80 w 142"/>
                <a:gd name="T69" fmla="*/ 49 h 58"/>
                <a:gd name="T70" fmla="*/ 74 w 142"/>
                <a:gd name="T71" fmla="*/ 48 h 58"/>
                <a:gd name="T72" fmla="*/ 68 w 142"/>
                <a:gd name="T73" fmla="*/ 46 h 58"/>
                <a:gd name="T74" fmla="*/ 61 w 142"/>
                <a:gd name="T75" fmla="*/ 43 h 58"/>
                <a:gd name="T76" fmla="*/ 56 w 142"/>
                <a:gd name="T77" fmla="*/ 41 h 58"/>
                <a:gd name="T78" fmla="*/ 49 w 142"/>
                <a:gd name="T79" fmla="*/ 39 h 58"/>
                <a:gd name="T80" fmla="*/ 43 w 142"/>
                <a:gd name="T81" fmla="*/ 37 h 58"/>
                <a:gd name="T82" fmla="*/ 37 w 142"/>
                <a:gd name="T83" fmla="*/ 34 h 58"/>
                <a:gd name="T84" fmla="*/ 31 w 142"/>
                <a:gd name="T85" fmla="*/ 32 h 58"/>
                <a:gd name="T86" fmla="*/ 26 w 142"/>
                <a:gd name="T87" fmla="*/ 30 h 58"/>
                <a:gd name="T88" fmla="*/ 21 w 142"/>
                <a:gd name="T89" fmla="*/ 27 h 58"/>
                <a:gd name="T90" fmla="*/ 17 w 142"/>
                <a:gd name="T91" fmla="*/ 24 h 58"/>
                <a:gd name="T92" fmla="*/ 13 w 142"/>
                <a:gd name="T93" fmla="*/ 22 h 58"/>
                <a:gd name="T94" fmla="*/ 10 w 142"/>
                <a:gd name="T95" fmla="*/ 20 h 58"/>
                <a:gd name="T96" fmla="*/ 7 w 142"/>
                <a:gd name="T97" fmla="*/ 18 h 58"/>
                <a:gd name="T98" fmla="*/ 3 w 142"/>
                <a:gd name="T99" fmla="*/ 14 h 58"/>
                <a:gd name="T100" fmla="*/ 2 w 142"/>
                <a:gd name="T101" fmla="*/ 12 h 58"/>
                <a:gd name="T102" fmla="*/ 1 w 142"/>
                <a:gd name="T103" fmla="*/ 10 h 58"/>
                <a:gd name="T104" fmla="*/ 0 w 142"/>
                <a:gd name="T105" fmla="*/ 8 h 58"/>
                <a:gd name="T106" fmla="*/ 0 w 142"/>
                <a:gd name="T107" fmla="*/ 5 h 58"/>
                <a:gd name="T108" fmla="*/ 1 w 142"/>
                <a:gd name="T109" fmla="*/ 3 h 58"/>
                <a:gd name="T110" fmla="*/ 3 w 142"/>
                <a:gd name="T111" fmla="*/ 1 h 58"/>
                <a:gd name="T112" fmla="*/ 5 w 142"/>
                <a:gd name="T113" fmla="*/ 0 h 58"/>
                <a:gd name="T114" fmla="*/ 8 w 142"/>
                <a:gd name="T115" fmla="*/ 0 h 58"/>
                <a:gd name="T116" fmla="*/ 10 w 142"/>
                <a:gd name="T117" fmla="*/ 0 h 58"/>
                <a:gd name="T118" fmla="*/ 12 w 142"/>
                <a:gd name="T119" fmla="*/ 0 h 58"/>
                <a:gd name="T120" fmla="*/ 14 w 142"/>
                <a:gd name="T121" fmla="*/ 1 h 58"/>
                <a:gd name="T122" fmla="*/ 17 w 142"/>
                <a:gd name="T123"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 h="58">
                  <a:moveTo>
                    <a:pt x="17" y="2"/>
                  </a:moveTo>
                  <a:lnTo>
                    <a:pt x="19" y="4"/>
                  </a:lnTo>
                  <a:lnTo>
                    <a:pt x="20" y="5"/>
                  </a:lnTo>
                  <a:lnTo>
                    <a:pt x="22" y="8"/>
                  </a:lnTo>
                  <a:lnTo>
                    <a:pt x="24" y="9"/>
                  </a:lnTo>
                  <a:lnTo>
                    <a:pt x="27" y="10"/>
                  </a:lnTo>
                  <a:lnTo>
                    <a:pt x="29" y="12"/>
                  </a:lnTo>
                  <a:lnTo>
                    <a:pt x="32" y="13"/>
                  </a:lnTo>
                  <a:lnTo>
                    <a:pt x="35" y="15"/>
                  </a:lnTo>
                  <a:lnTo>
                    <a:pt x="37" y="17"/>
                  </a:lnTo>
                  <a:lnTo>
                    <a:pt x="39" y="18"/>
                  </a:lnTo>
                  <a:lnTo>
                    <a:pt x="42" y="20"/>
                  </a:lnTo>
                  <a:lnTo>
                    <a:pt x="45" y="21"/>
                  </a:lnTo>
                  <a:lnTo>
                    <a:pt x="48" y="23"/>
                  </a:lnTo>
                  <a:lnTo>
                    <a:pt x="50" y="24"/>
                  </a:lnTo>
                  <a:lnTo>
                    <a:pt x="54" y="25"/>
                  </a:lnTo>
                  <a:lnTo>
                    <a:pt x="57" y="28"/>
                  </a:lnTo>
                  <a:lnTo>
                    <a:pt x="59" y="29"/>
                  </a:lnTo>
                  <a:lnTo>
                    <a:pt x="62" y="30"/>
                  </a:lnTo>
                  <a:lnTo>
                    <a:pt x="66" y="32"/>
                  </a:lnTo>
                  <a:lnTo>
                    <a:pt x="69" y="33"/>
                  </a:lnTo>
                  <a:lnTo>
                    <a:pt x="73" y="34"/>
                  </a:lnTo>
                  <a:lnTo>
                    <a:pt x="76" y="36"/>
                  </a:lnTo>
                  <a:lnTo>
                    <a:pt x="79" y="37"/>
                  </a:lnTo>
                  <a:lnTo>
                    <a:pt x="83" y="39"/>
                  </a:lnTo>
                  <a:lnTo>
                    <a:pt x="86" y="40"/>
                  </a:lnTo>
                  <a:lnTo>
                    <a:pt x="90" y="41"/>
                  </a:lnTo>
                  <a:lnTo>
                    <a:pt x="94" y="42"/>
                  </a:lnTo>
                  <a:lnTo>
                    <a:pt x="97" y="43"/>
                  </a:lnTo>
                  <a:lnTo>
                    <a:pt x="102" y="45"/>
                  </a:lnTo>
                  <a:lnTo>
                    <a:pt x="105" y="46"/>
                  </a:lnTo>
                  <a:lnTo>
                    <a:pt x="109" y="47"/>
                  </a:lnTo>
                  <a:lnTo>
                    <a:pt x="113" y="48"/>
                  </a:lnTo>
                  <a:lnTo>
                    <a:pt x="118" y="49"/>
                  </a:lnTo>
                  <a:lnTo>
                    <a:pt x="123" y="50"/>
                  </a:lnTo>
                  <a:lnTo>
                    <a:pt x="126" y="51"/>
                  </a:lnTo>
                  <a:lnTo>
                    <a:pt x="131" y="52"/>
                  </a:lnTo>
                  <a:lnTo>
                    <a:pt x="133" y="54"/>
                  </a:lnTo>
                  <a:lnTo>
                    <a:pt x="135" y="54"/>
                  </a:lnTo>
                  <a:lnTo>
                    <a:pt x="137" y="55"/>
                  </a:lnTo>
                  <a:lnTo>
                    <a:pt x="139" y="56"/>
                  </a:lnTo>
                  <a:lnTo>
                    <a:pt x="140" y="56"/>
                  </a:lnTo>
                  <a:lnTo>
                    <a:pt x="141" y="56"/>
                  </a:lnTo>
                  <a:lnTo>
                    <a:pt x="141" y="57"/>
                  </a:lnTo>
                  <a:lnTo>
                    <a:pt x="140" y="57"/>
                  </a:lnTo>
                  <a:lnTo>
                    <a:pt x="139" y="57"/>
                  </a:lnTo>
                  <a:lnTo>
                    <a:pt x="137" y="57"/>
                  </a:lnTo>
                  <a:lnTo>
                    <a:pt x="136" y="57"/>
                  </a:lnTo>
                  <a:lnTo>
                    <a:pt x="135" y="57"/>
                  </a:lnTo>
                  <a:lnTo>
                    <a:pt x="133" y="57"/>
                  </a:lnTo>
                  <a:lnTo>
                    <a:pt x="131" y="57"/>
                  </a:lnTo>
                  <a:lnTo>
                    <a:pt x="128" y="57"/>
                  </a:lnTo>
                  <a:lnTo>
                    <a:pt x="126" y="57"/>
                  </a:lnTo>
                  <a:lnTo>
                    <a:pt x="124" y="56"/>
                  </a:lnTo>
                  <a:lnTo>
                    <a:pt x="121" y="56"/>
                  </a:lnTo>
                  <a:lnTo>
                    <a:pt x="118" y="56"/>
                  </a:lnTo>
                  <a:lnTo>
                    <a:pt x="115" y="55"/>
                  </a:lnTo>
                  <a:lnTo>
                    <a:pt x="113" y="55"/>
                  </a:lnTo>
                  <a:lnTo>
                    <a:pt x="109" y="55"/>
                  </a:lnTo>
                  <a:lnTo>
                    <a:pt x="107" y="54"/>
                  </a:lnTo>
                  <a:lnTo>
                    <a:pt x="104" y="54"/>
                  </a:lnTo>
                  <a:lnTo>
                    <a:pt x="102" y="54"/>
                  </a:lnTo>
                  <a:lnTo>
                    <a:pt x="99" y="52"/>
                  </a:lnTo>
                  <a:lnTo>
                    <a:pt x="96" y="52"/>
                  </a:lnTo>
                  <a:lnTo>
                    <a:pt x="94" y="52"/>
                  </a:lnTo>
                  <a:lnTo>
                    <a:pt x="92" y="51"/>
                  </a:lnTo>
                  <a:lnTo>
                    <a:pt x="88" y="51"/>
                  </a:lnTo>
                  <a:lnTo>
                    <a:pt x="86" y="50"/>
                  </a:lnTo>
                  <a:lnTo>
                    <a:pt x="83" y="50"/>
                  </a:lnTo>
                  <a:lnTo>
                    <a:pt x="80" y="49"/>
                  </a:lnTo>
                  <a:lnTo>
                    <a:pt x="77" y="48"/>
                  </a:lnTo>
                  <a:lnTo>
                    <a:pt x="74" y="48"/>
                  </a:lnTo>
                  <a:lnTo>
                    <a:pt x="71" y="47"/>
                  </a:lnTo>
                  <a:lnTo>
                    <a:pt x="68" y="46"/>
                  </a:lnTo>
                  <a:lnTo>
                    <a:pt x="65" y="45"/>
                  </a:lnTo>
                  <a:lnTo>
                    <a:pt x="61" y="43"/>
                  </a:lnTo>
                  <a:lnTo>
                    <a:pt x="59" y="42"/>
                  </a:lnTo>
                  <a:lnTo>
                    <a:pt x="56" y="41"/>
                  </a:lnTo>
                  <a:lnTo>
                    <a:pt x="52" y="40"/>
                  </a:lnTo>
                  <a:lnTo>
                    <a:pt x="49" y="39"/>
                  </a:lnTo>
                  <a:lnTo>
                    <a:pt x="46" y="38"/>
                  </a:lnTo>
                  <a:lnTo>
                    <a:pt x="43" y="37"/>
                  </a:lnTo>
                  <a:lnTo>
                    <a:pt x="40" y="36"/>
                  </a:lnTo>
                  <a:lnTo>
                    <a:pt x="37" y="34"/>
                  </a:lnTo>
                  <a:lnTo>
                    <a:pt x="35" y="33"/>
                  </a:lnTo>
                  <a:lnTo>
                    <a:pt x="31" y="32"/>
                  </a:lnTo>
                  <a:lnTo>
                    <a:pt x="29" y="31"/>
                  </a:lnTo>
                  <a:lnTo>
                    <a:pt x="26" y="30"/>
                  </a:lnTo>
                  <a:lnTo>
                    <a:pt x="23" y="29"/>
                  </a:lnTo>
                  <a:lnTo>
                    <a:pt x="21" y="27"/>
                  </a:lnTo>
                  <a:lnTo>
                    <a:pt x="19" y="25"/>
                  </a:lnTo>
                  <a:lnTo>
                    <a:pt x="17" y="24"/>
                  </a:lnTo>
                  <a:lnTo>
                    <a:pt x="14" y="23"/>
                  </a:lnTo>
                  <a:lnTo>
                    <a:pt x="13" y="22"/>
                  </a:lnTo>
                  <a:lnTo>
                    <a:pt x="11" y="21"/>
                  </a:lnTo>
                  <a:lnTo>
                    <a:pt x="10" y="20"/>
                  </a:lnTo>
                  <a:lnTo>
                    <a:pt x="8" y="19"/>
                  </a:lnTo>
                  <a:lnTo>
                    <a:pt x="7" y="18"/>
                  </a:lnTo>
                  <a:lnTo>
                    <a:pt x="4" y="17"/>
                  </a:lnTo>
                  <a:lnTo>
                    <a:pt x="3" y="14"/>
                  </a:lnTo>
                  <a:lnTo>
                    <a:pt x="2" y="13"/>
                  </a:lnTo>
                  <a:lnTo>
                    <a:pt x="2" y="12"/>
                  </a:lnTo>
                  <a:lnTo>
                    <a:pt x="1" y="11"/>
                  </a:lnTo>
                  <a:lnTo>
                    <a:pt x="1" y="10"/>
                  </a:lnTo>
                  <a:lnTo>
                    <a:pt x="0" y="9"/>
                  </a:lnTo>
                  <a:lnTo>
                    <a:pt x="0" y="8"/>
                  </a:lnTo>
                  <a:lnTo>
                    <a:pt x="0" y="6"/>
                  </a:lnTo>
                  <a:lnTo>
                    <a:pt x="0" y="5"/>
                  </a:lnTo>
                  <a:lnTo>
                    <a:pt x="1" y="4"/>
                  </a:lnTo>
                  <a:lnTo>
                    <a:pt x="1" y="3"/>
                  </a:lnTo>
                  <a:lnTo>
                    <a:pt x="2" y="2"/>
                  </a:lnTo>
                  <a:lnTo>
                    <a:pt x="3" y="1"/>
                  </a:lnTo>
                  <a:lnTo>
                    <a:pt x="4" y="0"/>
                  </a:lnTo>
                  <a:lnTo>
                    <a:pt x="5" y="0"/>
                  </a:lnTo>
                  <a:lnTo>
                    <a:pt x="7" y="0"/>
                  </a:lnTo>
                  <a:lnTo>
                    <a:pt x="8" y="0"/>
                  </a:lnTo>
                  <a:lnTo>
                    <a:pt x="9" y="0"/>
                  </a:lnTo>
                  <a:lnTo>
                    <a:pt x="10" y="0"/>
                  </a:lnTo>
                  <a:lnTo>
                    <a:pt x="11" y="0"/>
                  </a:lnTo>
                  <a:lnTo>
                    <a:pt x="12" y="0"/>
                  </a:lnTo>
                  <a:lnTo>
                    <a:pt x="13" y="1"/>
                  </a:lnTo>
                  <a:lnTo>
                    <a:pt x="14" y="1"/>
                  </a:lnTo>
                  <a:lnTo>
                    <a:pt x="15" y="2"/>
                  </a:lnTo>
                  <a:lnTo>
                    <a:pt x="17" y="2"/>
                  </a:lnTo>
                </a:path>
              </a:pathLst>
            </a:custGeom>
            <a:noFill/>
            <a:ln w="12700" cap="rnd" cmpd="sng">
              <a:solidFill>
                <a:srgbClr val="7F594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pic>
        <p:nvPicPr>
          <p:cNvPr id="369" name="Picture 37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270" y="4141269"/>
            <a:ext cx="875706" cy="1123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4" name="Picture 2" descr="Image result for swot analysis template"/>
          <p:cNvPicPr>
            <a:picLocks noChangeAspect="1" noChangeArrowheads="1"/>
          </p:cNvPicPr>
          <p:nvPr/>
        </p:nvPicPr>
        <p:blipFill rotWithShape="1">
          <a:blip r:embed="rId4">
            <a:extLst>
              <a:ext uri="{28A0092B-C50C-407E-A947-70E740481C1C}">
                <a14:useLocalDpi xmlns:a14="http://schemas.microsoft.com/office/drawing/2010/main" val="0"/>
              </a:ext>
            </a:extLst>
          </a:blip>
          <a:srcRect t="12156"/>
          <a:stretch/>
        </p:blipFill>
        <p:spPr bwMode="auto">
          <a:xfrm>
            <a:off x="8940316" y="2587607"/>
            <a:ext cx="2345101" cy="23175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71" name="Diagram 370"/>
          <p:cNvGraphicFramePr/>
          <p:nvPr>
            <p:extLst/>
          </p:nvPr>
        </p:nvGraphicFramePr>
        <p:xfrm>
          <a:off x="140040" y="2501224"/>
          <a:ext cx="3600400" cy="26282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ight Arrow 2"/>
          <p:cNvSpPr/>
          <p:nvPr/>
        </p:nvSpPr>
        <p:spPr>
          <a:xfrm>
            <a:off x="3431704" y="3481660"/>
            <a:ext cx="1620180" cy="6674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0" name="Right Arrow 369"/>
          <p:cNvSpPr/>
          <p:nvPr/>
        </p:nvSpPr>
        <p:spPr>
          <a:xfrm>
            <a:off x="7198173" y="3494173"/>
            <a:ext cx="1620180" cy="6674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p:cNvSpPr txBox="1"/>
          <p:nvPr/>
        </p:nvSpPr>
        <p:spPr>
          <a:xfrm>
            <a:off x="1379476" y="5666628"/>
            <a:ext cx="955711" cy="369332"/>
          </a:xfrm>
          <a:prstGeom prst="rect">
            <a:avLst/>
          </a:prstGeom>
          <a:noFill/>
        </p:spPr>
        <p:txBody>
          <a:bodyPr wrap="none" rtlCol="0">
            <a:spAutoFit/>
          </a:bodyPr>
          <a:lstStyle/>
          <a:p>
            <a:r>
              <a:rPr lang="en-CA" dirty="0"/>
              <a:t>STEEPL</a:t>
            </a:r>
          </a:p>
        </p:txBody>
      </p:sp>
      <p:sp>
        <p:nvSpPr>
          <p:cNvPr id="5" name="TextBox 4"/>
          <p:cNvSpPr txBox="1"/>
          <p:nvPr/>
        </p:nvSpPr>
        <p:spPr>
          <a:xfrm>
            <a:off x="5050828" y="5653932"/>
            <a:ext cx="2233304" cy="369332"/>
          </a:xfrm>
          <a:prstGeom prst="rect">
            <a:avLst/>
          </a:prstGeom>
          <a:noFill/>
        </p:spPr>
        <p:txBody>
          <a:bodyPr wrap="none" rtlCol="0">
            <a:spAutoFit/>
          </a:bodyPr>
          <a:lstStyle/>
          <a:p>
            <a:r>
              <a:rPr lang="en-CA" dirty="0"/>
              <a:t>Business Scenarios</a:t>
            </a:r>
          </a:p>
        </p:txBody>
      </p:sp>
      <p:sp>
        <p:nvSpPr>
          <p:cNvPr id="372" name="TextBox 371"/>
          <p:cNvSpPr txBox="1"/>
          <p:nvPr/>
        </p:nvSpPr>
        <p:spPr>
          <a:xfrm>
            <a:off x="9951613" y="5663222"/>
            <a:ext cx="823174" cy="369332"/>
          </a:xfrm>
          <a:prstGeom prst="rect">
            <a:avLst/>
          </a:prstGeom>
          <a:noFill/>
        </p:spPr>
        <p:txBody>
          <a:bodyPr wrap="none" rtlCol="0">
            <a:spAutoFit/>
          </a:bodyPr>
          <a:lstStyle/>
          <a:p>
            <a:r>
              <a:rPr lang="en-CA" dirty="0"/>
              <a:t>SWOT</a:t>
            </a:r>
          </a:p>
        </p:txBody>
      </p:sp>
    </p:spTree>
    <p:extLst>
      <p:ext uri="{BB962C8B-B14F-4D97-AF65-F5344CB8AC3E}">
        <p14:creationId xmlns:p14="http://schemas.microsoft.com/office/powerpoint/2010/main" val="1899035644"/>
      </p:ext>
    </p:extLst>
  </p:cSld>
  <p:clrMapOvr>
    <a:masterClrMapping/>
  </p:clrMapOvr>
  <p:transition spd="slow">
    <p:cover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ine 4"/>
          <p:cNvSpPr>
            <a:spLocks noChangeShapeType="1"/>
          </p:cNvSpPr>
          <p:nvPr/>
        </p:nvSpPr>
        <p:spPr bwMode="auto">
          <a:xfrm>
            <a:off x="2827159" y="5912273"/>
            <a:ext cx="6030486" cy="0"/>
          </a:xfrm>
          <a:prstGeom prst="line">
            <a:avLst/>
          </a:prstGeom>
          <a:noFill/>
          <a:ln w="25400">
            <a:solidFill>
              <a:srgbClr val="000000"/>
            </a:solidFill>
            <a:round/>
            <a:headEnd type="stealth" w="med" len="lg"/>
            <a:tailEnd type="stealth" w="med" len="lg"/>
          </a:ln>
        </p:spPr>
        <p:txBody>
          <a:bodyPr wrap="none" anchor="ctr"/>
          <a:lstStyle/>
          <a:p>
            <a:endParaRPr lang="en-US" sz="1799" dirty="0">
              <a:solidFill>
                <a:srgbClr val="000000"/>
              </a:solidFill>
              <a:latin typeface="Verdana"/>
            </a:endParaRPr>
          </a:p>
        </p:txBody>
      </p:sp>
      <p:sp>
        <p:nvSpPr>
          <p:cNvPr id="20" name="Line 6"/>
          <p:cNvSpPr>
            <a:spLocks noChangeShapeType="1"/>
          </p:cNvSpPr>
          <p:nvPr/>
        </p:nvSpPr>
        <p:spPr bwMode="auto">
          <a:xfrm>
            <a:off x="1532667" y="2414335"/>
            <a:ext cx="0" cy="2731377"/>
          </a:xfrm>
          <a:prstGeom prst="line">
            <a:avLst/>
          </a:prstGeom>
          <a:noFill/>
          <a:ln w="25400">
            <a:solidFill>
              <a:srgbClr val="000000"/>
            </a:solidFill>
            <a:round/>
            <a:headEnd type="stealth" w="med" len="lg"/>
            <a:tailEnd type="stealth" w="med" len="lg"/>
          </a:ln>
        </p:spPr>
        <p:txBody>
          <a:bodyPr wrap="none" anchor="ctr"/>
          <a:lstStyle/>
          <a:p>
            <a:endParaRPr lang="en-US" sz="1799" dirty="0">
              <a:solidFill>
                <a:srgbClr val="000000"/>
              </a:solidFill>
              <a:latin typeface="Verdana"/>
            </a:endParaRPr>
          </a:p>
        </p:txBody>
      </p:sp>
      <p:sp>
        <p:nvSpPr>
          <p:cNvPr id="29" name="Rectangle 9"/>
          <p:cNvSpPr>
            <a:spLocks noChangeArrowheads="1"/>
          </p:cNvSpPr>
          <p:nvPr/>
        </p:nvSpPr>
        <p:spPr bwMode="auto">
          <a:xfrm>
            <a:off x="2835623" y="2420686"/>
            <a:ext cx="2829039" cy="1268083"/>
          </a:xfrm>
          <a:prstGeom prst="rect">
            <a:avLst/>
          </a:prstGeom>
          <a:solidFill>
            <a:srgbClr val="69C1BF"/>
          </a:solidFill>
          <a:ln w="12700">
            <a:solidFill>
              <a:srgbClr val="000000"/>
            </a:solidFill>
            <a:miter lim="800000"/>
            <a:headEnd/>
            <a:tailEnd/>
          </a:ln>
          <a:effectLst>
            <a:outerShdw dist="107763" dir="2700000" algn="ctr" rotWithShape="0">
              <a:schemeClr val="bg2"/>
            </a:outerShdw>
          </a:effectLst>
        </p:spPr>
        <p:txBody>
          <a:bodyPr wrap="none" anchor="ctr"/>
          <a:lstStyle/>
          <a:p>
            <a:endParaRPr lang="en-US" sz="1799" dirty="0">
              <a:solidFill>
                <a:srgbClr val="000000"/>
              </a:solidFill>
              <a:latin typeface="Verdana"/>
            </a:endParaRPr>
          </a:p>
        </p:txBody>
      </p:sp>
      <p:sp>
        <p:nvSpPr>
          <p:cNvPr id="30" name="Rectangle 10"/>
          <p:cNvSpPr>
            <a:spLocks noChangeArrowheads="1"/>
          </p:cNvSpPr>
          <p:nvPr/>
        </p:nvSpPr>
        <p:spPr bwMode="auto">
          <a:xfrm>
            <a:off x="2835623" y="3871283"/>
            <a:ext cx="2829039" cy="1268083"/>
          </a:xfrm>
          <a:prstGeom prst="rect">
            <a:avLst/>
          </a:prstGeom>
          <a:solidFill>
            <a:srgbClr val="69C1BF"/>
          </a:solidFill>
          <a:ln w="12700">
            <a:solidFill>
              <a:srgbClr val="000000"/>
            </a:solidFill>
            <a:miter lim="800000"/>
            <a:headEnd/>
            <a:tailEnd/>
          </a:ln>
          <a:effectLst>
            <a:outerShdw dist="107763" dir="2700000" algn="ctr" rotWithShape="0">
              <a:schemeClr val="bg2"/>
            </a:outerShdw>
          </a:effectLst>
        </p:spPr>
        <p:txBody>
          <a:bodyPr wrap="none" anchor="ctr"/>
          <a:lstStyle/>
          <a:p>
            <a:pPr>
              <a:defRPr/>
            </a:pPr>
            <a:endParaRPr lang="en-US" sz="1799" dirty="0">
              <a:solidFill>
                <a:srgbClr val="000000"/>
              </a:solidFill>
              <a:latin typeface="Verdana"/>
            </a:endParaRPr>
          </a:p>
        </p:txBody>
      </p:sp>
      <p:sp>
        <p:nvSpPr>
          <p:cNvPr id="31" name="Rectangle 11"/>
          <p:cNvSpPr>
            <a:spLocks noChangeArrowheads="1"/>
          </p:cNvSpPr>
          <p:nvPr/>
        </p:nvSpPr>
        <p:spPr bwMode="auto">
          <a:xfrm>
            <a:off x="5907999" y="2420686"/>
            <a:ext cx="2826923" cy="1268083"/>
          </a:xfrm>
          <a:prstGeom prst="rect">
            <a:avLst/>
          </a:prstGeom>
          <a:solidFill>
            <a:srgbClr val="69C1BF"/>
          </a:solidFill>
          <a:ln w="12700">
            <a:solidFill>
              <a:srgbClr val="000000"/>
            </a:solidFill>
            <a:miter lim="800000"/>
            <a:headEnd/>
            <a:tailEnd/>
          </a:ln>
          <a:effectLst>
            <a:outerShdw dist="107763" dir="2700000" algn="ctr" rotWithShape="0">
              <a:schemeClr val="bg2"/>
            </a:outerShdw>
          </a:effectLst>
        </p:spPr>
        <p:txBody>
          <a:bodyPr wrap="none" anchor="ctr"/>
          <a:lstStyle/>
          <a:p>
            <a:pPr>
              <a:defRPr/>
            </a:pPr>
            <a:endParaRPr lang="en-US" sz="1799" dirty="0">
              <a:solidFill>
                <a:srgbClr val="000000"/>
              </a:solidFill>
              <a:latin typeface="Verdana"/>
            </a:endParaRPr>
          </a:p>
        </p:txBody>
      </p:sp>
      <p:sp>
        <p:nvSpPr>
          <p:cNvPr id="33" name="Rectangle 13"/>
          <p:cNvSpPr>
            <a:spLocks noChangeArrowheads="1"/>
          </p:cNvSpPr>
          <p:nvPr/>
        </p:nvSpPr>
        <p:spPr bwMode="auto">
          <a:xfrm>
            <a:off x="6511047" y="2728414"/>
            <a:ext cx="1775291" cy="656419"/>
          </a:xfrm>
          <a:prstGeom prst="rect">
            <a:avLst/>
          </a:prstGeom>
          <a:noFill/>
          <a:ln w="9525">
            <a:noFill/>
            <a:miter lim="800000"/>
            <a:headEnd/>
            <a:tailEnd/>
          </a:ln>
        </p:spPr>
        <p:txBody>
          <a:bodyPr lIns="103161" tIns="50787" rIns="103161" bIns="50787">
            <a:spAutoFit/>
          </a:bodyPr>
          <a:lstStyle/>
          <a:p>
            <a:pPr algn="ctr" defTabSz="1023631"/>
            <a:r>
              <a:rPr lang="en-US" sz="1799" dirty="0">
                <a:solidFill>
                  <a:srgbClr val="FFFFFF"/>
                </a:solidFill>
                <a:latin typeface="Arial" pitchFamily="34" charset="0"/>
              </a:rPr>
              <a:t>Business (Re)invention</a:t>
            </a:r>
          </a:p>
        </p:txBody>
      </p:sp>
      <p:sp>
        <p:nvSpPr>
          <p:cNvPr id="34" name="Rectangle 14"/>
          <p:cNvSpPr>
            <a:spLocks noChangeArrowheads="1"/>
          </p:cNvSpPr>
          <p:nvPr/>
        </p:nvSpPr>
        <p:spPr bwMode="auto">
          <a:xfrm>
            <a:off x="3042988" y="4203361"/>
            <a:ext cx="2414311" cy="656419"/>
          </a:xfrm>
          <a:prstGeom prst="rect">
            <a:avLst/>
          </a:prstGeom>
          <a:noFill/>
          <a:ln w="9525">
            <a:noFill/>
            <a:miter lim="800000"/>
            <a:headEnd/>
            <a:tailEnd/>
          </a:ln>
        </p:spPr>
        <p:txBody>
          <a:bodyPr lIns="103161" tIns="50787" rIns="103161" bIns="50787">
            <a:spAutoFit/>
          </a:bodyPr>
          <a:lstStyle/>
          <a:p>
            <a:pPr algn="ctr" defTabSz="1023631"/>
            <a:r>
              <a:rPr lang="en-US" sz="1799" dirty="0">
                <a:solidFill>
                  <a:srgbClr val="FFFFFF"/>
                </a:solidFill>
                <a:latin typeface="Arial" pitchFamily="34" charset="0"/>
              </a:rPr>
              <a:t>Business </a:t>
            </a:r>
          </a:p>
          <a:p>
            <a:pPr algn="ctr" defTabSz="1023631"/>
            <a:r>
              <a:rPr lang="en-US" sz="1799" dirty="0">
                <a:solidFill>
                  <a:srgbClr val="FFFFFF"/>
                </a:solidFill>
                <a:latin typeface="Arial" pitchFamily="34" charset="0"/>
              </a:rPr>
              <a:t>as Usual</a:t>
            </a:r>
          </a:p>
        </p:txBody>
      </p:sp>
      <p:sp>
        <p:nvSpPr>
          <p:cNvPr id="35" name="Rectangle 15"/>
          <p:cNvSpPr>
            <a:spLocks noChangeArrowheads="1"/>
          </p:cNvSpPr>
          <p:nvPr/>
        </p:nvSpPr>
        <p:spPr bwMode="auto">
          <a:xfrm>
            <a:off x="5907999" y="3871283"/>
            <a:ext cx="2826923" cy="1268083"/>
          </a:xfrm>
          <a:prstGeom prst="rect">
            <a:avLst/>
          </a:prstGeom>
          <a:solidFill>
            <a:srgbClr val="69C1BF"/>
          </a:solidFill>
          <a:ln w="12700">
            <a:solidFill>
              <a:srgbClr val="000000"/>
            </a:solidFill>
            <a:miter lim="800000"/>
            <a:headEnd/>
            <a:tailEnd/>
          </a:ln>
          <a:effectLst>
            <a:outerShdw dist="107763" dir="2700000" algn="ctr" rotWithShape="0">
              <a:schemeClr val="bg2"/>
            </a:outerShdw>
          </a:effectLst>
        </p:spPr>
        <p:txBody>
          <a:bodyPr wrap="none" anchor="ctr"/>
          <a:lstStyle/>
          <a:p>
            <a:pPr>
              <a:defRPr/>
            </a:pPr>
            <a:endParaRPr lang="en-US" sz="1799" dirty="0">
              <a:solidFill>
                <a:srgbClr val="000000"/>
              </a:solidFill>
              <a:latin typeface="Verdana"/>
            </a:endParaRPr>
          </a:p>
        </p:txBody>
      </p:sp>
      <p:sp>
        <p:nvSpPr>
          <p:cNvPr id="36" name="Rectangle 16"/>
          <p:cNvSpPr>
            <a:spLocks noChangeArrowheads="1"/>
          </p:cNvSpPr>
          <p:nvPr/>
        </p:nvSpPr>
        <p:spPr bwMode="auto">
          <a:xfrm>
            <a:off x="6231738" y="4180764"/>
            <a:ext cx="2293702" cy="650706"/>
          </a:xfrm>
          <a:prstGeom prst="rect">
            <a:avLst/>
          </a:prstGeom>
          <a:noFill/>
          <a:ln w="9525">
            <a:noFill/>
            <a:miter lim="800000"/>
            <a:headEnd/>
            <a:tailEnd/>
          </a:ln>
        </p:spPr>
        <p:txBody>
          <a:bodyPr lIns="103161" tIns="50787" rIns="103161" bIns="50787">
            <a:spAutoFit/>
          </a:bodyPr>
          <a:lstStyle/>
          <a:p>
            <a:pPr algn="ctr" defTabSz="1023631"/>
            <a:r>
              <a:rPr lang="en-US" sz="1799" dirty="0">
                <a:solidFill>
                  <a:srgbClr val="FFFFFF"/>
                </a:solidFill>
                <a:latin typeface="Arial" pitchFamily="34" charset="0"/>
              </a:rPr>
              <a:t>Continuous</a:t>
            </a:r>
          </a:p>
          <a:p>
            <a:pPr algn="ctr" defTabSz="1023631"/>
            <a:r>
              <a:rPr lang="en-US" sz="1799" dirty="0">
                <a:solidFill>
                  <a:srgbClr val="FFFFFF"/>
                </a:solidFill>
                <a:latin typeface="Arial" pitchFamily="34" charset="0"/>
              </a:rPr>
              <a:t>Improvement</a:t>
            </a:r>
          </a:p>
        </p:txBody>
      </p:sp>
      <p:sp>
        <p:nvSpPr>
          <p:cNvPr id="23" name="Rectangle 17"/>
          <p:cNvSpPr>
            <a:spLocks noChangeArrowheads="1"/>
          </p:cNvSpPr>
          <p:nvPr/>
        </p:nvSpPr>
        <p:spPr bwMode="auto">
          <a:xfrm>
            <a:off x="3877235" y="5313944"/>
            <a:ext cx="862192" cy="379492"/>
          </a:xfrm>
          <a:prstGeom prst="rect">
            <a:avLst/>
          </a:prstGeom>
          <a:noFill/>
          <a:ln w="9525">
            <a:noFill/>
            <a:miter lim="800000"/>
            <a:headEnd/>
            <a:tailEnd/>
          </a:ln>
        </p:spPr>
        <p:txBody>
          <a:bodyPr wrap="none" lIns="103161" tIns="50787" rIns="103161" bIns="50787">
            <a:spAutoFit/>
          </a:bodyPr>
          <a:lstStyle/>
          <a:p>
            <a:pPr algn="ctr" defTabSz="1023631"/>
            <a:r>
              <a:rPr lang="en-US" sz="1799" dirty="0">
                <a:solidFill>
                  <a:srgbClr val="337777"/>
                </a:solidFill>
                <a:latin typeface="Arial" pitchFamily="34" charset="0"/>
              </a:rPr>
              <a:t>Stable</a:t>
            </a:r>
          </a:p>
        </p:txBody>
      </p:sp>
      <p:sp>
        <p:nvSpPr>
          <p:cNvPr id="24" name="Rectangle 18"/>
          <p:cNvSpPr>
            <a:spLocks noChangeArrowheads="1"/>
          </p:cNvSpPr>
          <p:nvPr/>
        </p:nvSpPr>
        <p:spPr bwMode="auto">
          <a:xfrm>
            <a:off x="6780204" y="5313944"/>
            <a:ext cx="1105785" cy="379492"/>
          </a:xfrm>
          <a:prstGeom prst="rect">
            <a:avLst/>
          </a:prstGeom>
          <a:noFill/>
          <a:ln w="9525">
            <a:noFill/>
            <a:miter lim="800000"/>
            <a:headEnd/>
            <a:tailEnd/>
          </a:ln>
        </p:spPr>
        <p:txBody>
          <a:bodyPr wrap="none" lIns="103161" tIns="50787" rIns="103161" bIns="50787">
            <a:spAutoFit/>
          </a:bodyPr>
          <a:lstStyle/>
          <a:p>
            <a:pPr algn="ctr" defTabSz="1023631"/>
            <a:r>
              <a:rPr lang="en-US" sz="1799" dirty="0">
                <a:solidFill>
                  <a:srgbClr val="337777"/>
                </a:solidFill>
                <a:latin typeface="Arial" pitchFamily="34" charset="0"/>
              </a:rPr>
              <a:t>Dynamic</a:t>
            </a:r>
          </a:p>
        </p:txBody>
      </p:sp>
      <p:sp>
        <p:nvSpPr>
          <p:cNvPr id="25" name="Rectangle 19"/>
          <p:cNvSpPr>
            <a:spLocks noChangeArrowheads="1"/>
          </p:cNvSpPr>
          <p:nvPr/>
        </p:nvSpPr>
        <p:spPr bwMode="auto">
          <a:xfrm>
            <a:off x="1552116" y="2872971"/>
            <a:ext cx="1105785" cy="379492"/>
          </a:xfrm>
          <a:prstGeom prst="rect">
            <a:avLst/>
          </a:prstGeom>
          <a:noFill/>
          <a:ln w="9525">
            <a:noFill/>
            <a:miter lim="800000"/>
            <a:headEnd/>
            <a:tailEnd/>
          </a:ln>
        </p:spPr>
        <p:txBody>
          <a:bodyPr wrap="none" lIns="103161" tIns="50787" rIns="103161" bIns="50787">
            <a:spAutoFit/>
          </a:bodyPr>
          <a:lstStyle/>
          <a:p>
            <a:pPr algn="r" defTabSz="1023631"/>
            <a:r>
              <a:rPr lang="en-US" sz="1799" dirty="0">
                <a:solidFill>
                  <a:srgbClr val="337777"/>
                </a:solidFill>
                <a:latin typeface="Arial" pitchFamily="34" charset="0"/>
              </a:rPr>
              <a:t>Dynamic</a:t>
            </a:r>
          </a:p>
        </p:txBody>
      </p:sp>
      <p:sp>
        <p:nvSpPr>
          <p:cNvPr id="26" name="Rectangle 20"/>
          <p:cNvSpPr>
            <a:spLocks noChangeArrowheads="1"/>
          </p:cNvSpPr>
          <p:nvPr/>
        </p:nvSpPr>
        <p:spPr bwMode="auto">
          <a:xfrm>
            <a:off x="1655887" y="4341823"/>
            <a:ext cx="862192" cy="379492"/>
          </a:xfrm>
          <a:prstGeom prst="rect">
            <a:avLst/>
          </a:prstGeom>
          <a:noFill/>
          <a:ln w="9525">
            <a:noFill/>
            <a:miter lim="800000"/>
            <a:headEnd/>
            <a:tailEnd/>
          </a:ln>
        </p:spPr>
        <p:txBody>
          <a:bodyPr wrap="none" lIns="103161" tIns="50787" rIns="103161" bIns="50787">
            <a:spAutoFit/>
          </a:bodyPr>
          <a:lstStyle/>
          <a:p>
            <a:pPr algn="r" defTabSz="1023631"/>
            <a:r>
              <a:rPr lang="en-US" sz="1799" dirty="0">
                <a:solidFill>
                  <a:srgbClr val="337777"/>
                </a:solidFill>
                <a:latin typeface="Arial" pitchFamily="34" charset="0"/>
              </a:rPr>
              <a:t>Stable</a:t>
            </a:r>
          </a:p>
        </p:txBody>
      </p:sp>
      <p:sp>
        <p:nvSpPr>
          <p:cNvPr id="27" name="Rectangle 21"/>
          <p:cNvSpPr>
            <a:spLocks noChangeArrowheads="1"/>
          </p:cNvSpPr>
          <p:nvPr/>
        </p:nvSpPr>
        <p:spPr bwMode="auto">
          <a:xfrm>
            <a:off x="221751" y="3401216"/>
            <a:ext cx="1310916" cy="656419"/>
          </a:xfrm>
          <a:prstGeom prst="rect">
            <a:avLst/>
          </a:prstGeom>
          <a:noFill/>
          <a:ln w="9525">
            <a:noFill/>
            <a:miter lim="800000"/>
            <a:headEnd/>
            <a:tailEnd/>
          </a:ln>
        </p:spPr>
        <p:txBody>
          <a:bodyPr wrap="none" lIns="103161" tIns="50787" rIns="103161" bIns="50787">
            <a:spAutoFit/>
          </a:bodyPr>
          <a:lstStyle/>
          <a:p>
            <a:pPr algn="ctr" defTabSz="1023631"/>
            <a:r>
              <a:rPr lang="en-US" sz="1799" i="1" dirty="0">
                <a:solidFill>
                  <a:srgbClr val="000000"/>
                </a:solidFill>
                <a:latin typeface="Arial" pitchFamily="34" charset="0"/>
              </a:rPr>
              <a:t>Products</a:t>
            </a:r>
          </a:p>
          <a:p>
            <a:pPr algn="ctr" defTabSz="1023631"/>
            <a:r>
              <a:rPr lang="en-US" sz="1799" i="1" dirty="0">
                <a:solidFill>
                  <a:srgbClr val="000000"/>
                </a:solidFill>
                <a:latin typeface="Arial" pitchFamily="34" charset="0"/>
              </a:rPr>
              <a:t>&amp; Services</a:t>
            </a:r>
            <a:endParaRPr lang="en-US" sz="1799" dirty="0">
              <a:solidFill>
                <a:srgbClr val="000000"/>
              </a:solidFill>
              <a:latin typeface="Arial" pitchFamily="34" charset="0"/>
            </a:endParaRPr>
          </a:p>
        </p:txBody>
      </p:sp>
      <p:sp>
        <p:nvSpPr>
          <p:cNvPr id="28" name="Rectangle 22"/>
          <p:cNvSpPr>
            <a:spLocks noChangeArrowheads="1"/>
          </p:cNvSpPr>
          <p:nvPr/>
        </p:nvSpPr>
        <p:spPr bwMode="auto">
          <a:xfrm>
            <a:off x="4284507" y="5857821"/>
            <a:ext cx="2760318" cy="379437"/>
          </a:xfrm>
          <a:prstGeom prst="rect">
            <a:avLst/>
          </a:prstGeom>
          <a:noFill/>
          <a:ln w="9525">
            <a:noFill/>
            <a:miter lim="800000"/>
            <a:headEnd/>
            <a:tailEnd/>
          </a:ln>
        </p:spPr>
        <p:txBody>
          <a:bodyPr wrap="none" lIns="103161" tIns="50787" rIns="103161" bIns="50787">
            <a:spAutoFit/>
          </a:bodyPr>
          <a:lstStyle/>
          <a:p>
            <a:pPr algn="ctr" defTabSz="1023631"/>
            <a:r>
              <a:rPr lang="en-US" sz="1799" i="1" dirty="0">
                <a:solidFill>
                  <a:srgbClr val="000000"/>
                </a:solidFill>
                <a:latin typeface="Arial" pitchFamily="34" charset="0"/>
              </a:rPr>
              <a:t>Processes &amp; Capabilities</a:t>
            </a:r>
            <a:endParaRPr lang="en-US" sz="1799" dirty="0">
              <a:solidFill>
                <a:srgbClr val="000000"/>
              </a:solidFill>
              <a:latin typeface="Arial" pitchFamily="34" charset="0"/>
            </a:endParaRPr>
          </a:p>
        </p:txBody>
      </p:sp>
      <p:cxnSp>
        <p:nvCxnSpPr>
          <p:cNvPr id="4" name="Straight Connector 3"/>
          <p:cNvCxnSpPr/>
          <p:nvPr/>
        </p:nvCxnSpPr>
        <p:spPr>
          <a:xfrm>
            <a:off x="4250142" y="2221879"/>
            <a:ext cx="0" cy="3136433"/>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2610030" y="3051220"/>
            <a:ext cx="6366291" cy="3506"/>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3640248" y="2440231"/>
            <a:ext cx="1229575" cy="122957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799"/>
          </a:p>
        </p:txBody>
      </p:sp>
      <p:sp>
        <p:nvSpPr>
          <p:cNvPr id="32" name="Rectangle 12"/>
          <p:cNvSpPr>
            <a:spLocks noChangeArrowheads="1"/>
          </p:cNvSpPr>
          <p:nvPr/>
        </p:nvSpPr>
        <p:spPr bwMode="auto">
          <a:xfrm>
            <a:off x="2985856" y="2730166"/>
            <a:ext cx="2528573" cy="656419"/>
          </a:xfrm>
          <a:prstGeom prst="rect">
            <a:avLst/>
          </a:prstGeom>
          <a:noFill/>
          <a:ln w="9525">
            <a:noFill/>
            <a:miter lim="800000"/>
            <a:headEnd/>
            <a:tailEnd/>
          </a:ln>
        </p:spPr>
        <p:txBody>
          <a:bodyPr lIns="103161" tIns="50787" rIns="103161" bIns="50787">
            <a:spAutoFit/>
          </a:bodyPr>
          <a:lstStyle/>
          <a:p>
            <a:pPr algn="ctr" defTabSz="1023631"/>
            <a:r>
              <a:rPr lang="en-US" sz="1799" dirty="0">
                <a:solidFill>
                  <a:srgbClr val="FFFFFF"/>
                </a:solidFill>
                <a:latin typeface="Arial" pitchFamily="34" charset="0"/>
              </a:rPr>
              <a:t>Continuous </a:t>
            </a:r>
          </a:p>
          <a:p>
            <a:pPr algn="ctr" defTabSz="1023631"/>
            <a:r>
              <a:rPr lang="en-US" sz="1799" dirty="0">
                <a:solidFill>
                  <a:srgbClr val="FFFFFF"/>
                </a:solidFill>
                <a:latin typeface="Arial" pitchFamily="34" charset="0"/>
              </a:rPr>
              <a:t>Innovation</a:t>
            </a:r>
          </a:p>
        </p:txBody>
      </p:sp>
      <p:cxnSp>
        <p:nvCxnSpPr>
          <p:cNvPr id="21" name="Straight Arrow Connector 20"/>
          <p:cNvCxnSpPr/>
          <p:nvPr/>
        </p:nvCxnSpPr>
        <p:spPr bwMode="auto">
          <a:xfrm>
            <a:off x="5214196" y="3051219"/>
            <a:ext cx="1181881" cy="0"/>
          </a:xfrm>
          <a:prstGeom prst="straightConnector1">
            <a:avLst/>
          </a:prstGeom>
          <a:solidFill>
            <a:schemeClr val="accent1"/>
          </a:solidFill>
          <a:ln w="57150" cap="flat" cmpd="sng" algn="ctr">
            <a:solidFill>
              <a:srgbClr val="FF0000"/>
            </a:solidFill>
            <a:prstDash val="sysDash"/>
            <a:round/>
            <a:headEnd type="triangle" w="med" len="med"/>
            <a:tailEnd type="none" w="med" len="med"/>
          </a:ln>
          <a:effectLst/>
        </p:spPr>
      </p:cxnSp>
      <p:sp>
        <p:nvSpPr>
          <p:cNvPr id="37" name="Text Placeholder 2"/>
          <p:cNvSpPr txBox="1">
            <a:spLocks/>
          </p:cNvSpPr>
          <p:nvPr/>
        </p:nvSpPr>
        <p:spPr>
          <a:xfrm>
            <a:off x="479376" y="1776412"/>
            <a:ext cx="10785866" cy="341193"/>
          </a:xfrm>
          <a:prstGeom prst="rect">
            <a:avLst/>
          </a:prstGeom>
        </p:spPr>
        <p:txBody>
          <a:bodyPr vert="horz" lIns="91440" tIns="45720" rIns="91440" bIns="45720" rtlCol="0">
            <a:normAutofit/>
          </a:bodyPr>
          <a:lstStyle>
            <a:lvl1pPr indent="0" algn="ctr">
              <a:lnSpc>
                <a:spcPct val="90000"/>
              </a:lnSpc>
              <a:spcBef>
                <a:spcPts val="1800"/>
              </a:spcBef>
              <a:buClr>
                <a:schemeClr val="tx1"/>
              </a:buClr>
              <a:buSzPct val="80000"/>
              <a:buFont typeface="Arial" pitchFamily="34" charset="0"/>
              <a:buNone/>
              <a:defRPr sz="1600" b="0">
                <a:solidFill>
                  <a:srgbClr val="FF6400"/>
                </a:solidFill>
              </a:defRPr>
            </a:lvl1pPr>
            <a:lvl2pPr marL="502920" indent="-228600">
              <a:lnSpc>
                <a:spcPct val="90000"/>
              </a:lnSpc>
              <a:spcBef>
                <a:spcPts val="600"/>
              </a:spcBef>
              <a:buClr>
                <a:schemeClr val="tx1"/>
              </a:buClr>
              <a:buSzPct val="80000"/>
              <a:buFont typeface="Arial" pitchFamily="34" charset="0"/>
              <a:buChar char="•"/>
              <a:defRPr sz="2000"/>
            </a:lvl2pPr>
            <a:lvl3pPr marL="731520" indent="-228600">
              <a:lnSpc>
                <a:spcPct val="90000"/>
              </a:lnSpc>
              <a:spcBef>
                <a:spcPts val="600"/>
              </a:spcBef>
              <a:buClr>
                <a:schemeClr val="tx1"/>
              </a:buClr>
              <a:buSzPct val="80000"/>
              <a:buFont typeface="Arial" pitchFamily="34" charset="0"/>
              <a:buChar char="•"/>
            </a:lvl3pPr>
            <a:lvl4pPr marL="960120" indent="-228600">
              <a:lnSpc>
                <a:spcPct val="90000"/>
              </a:lnSpc>
              <a:spcBef>
                <a:spcPts val="600"/>
              </a:spcBef>
              <a:buClr>
                <a:schemeClr val="tx1"/>
              </a:buClr>
              <a:buSzPct val="80000"/>
              <a:buFont typeface="Arial" pitchFamily="34" charset="0"/>
              <a:buChar char="•"/>
              <a:defRPr sz="1600"/>
            </a:lvl4pPr>
            <a:lvl5pPr marL="1188720" indent="-228600">
              <a:lnSpc>
                <a:spcPct val="90000"/>
              </a:lnSpc>
              <a:spcBef>
                <a:spcPts val="600"/>
              </a:spcBef>
              <a:buClr>
                <a:schemeClr val="tx1"/>
              </a:buClr>
              <a:buSzPct val="80000"/>
              <a:buFont typeface="Arial" pitchFamily="34" charset="0"/>
              <a:buChar char="•"/>
              <a:defRPr sz="1600"/>
            </a:lvl5pPr>
            <a:lvl6pPr marL="1417320" indent="-228600">
              <a:spcBef>
                <a:spcPts val="600"/>
              </a:spcBef>
              <a:buSzPct val="80000"/>
              <a:buFont typeface="Arial" pitchFamily="34" charset="0"/>
              <a:buChar char="•"/>
              <a:defRPr sz="1600"/>
            </a:lvl6pPr>
            <a:lvl7pPr marL="1645920" indent="-228600">
              <a:spcBef>
                <a:spcPts val="600"/>
              </a:spcBef>
              <a:buSzPct val="80000"/>
              <a:buFont typeface="Arial" pitchFamily="34" charset="0"/>
              <a:buChar char="•"/>
              <a:defRPr sz="1600"/>
            </a:lvl7pPr>
            <a:lvl8pPr marL="1874520" indent="-228600">
              <a:spcBef>
                <a:spcPts val="600"/>
              </a:spcBef>
              <a:buSzPct val="80000"/>
              <a:buFont typeface="Arial" pitchFamily="34" charset="0"/>
              <a:buChar char="•"/>
              <a:defRPr sz="1600"/>
            </a:lvl8pPr>
            <a:lvl9pPr marL="2103120" indent="-228600">
              <a:spcBef>
                <a:spcPts val="600"/>
              </a:spcBef>
              <a:buSzPct val="80000"/>
              <a:buFont typeface="Arial" pitchFamily="34" charset="0"/>
              <a:buChar char="•"/>
              <a:defRPr sz="1600" baseline="0"/>
            </a:lvl9pPr>
          </a:lstStyle>
          <a:p>
            <a:r>
              <a:rPr lang="en-CA" dirty="0"/>
              <a:t>Need a perpetual ability to dynamically adapt with as little disruption as possible</a:t>
            </a:r>
          </a:p>
        </p:txBody>
      </p:sp>
      <p:sp>
        <p:nvSpPr>
          <p:cNvPr id="38" name="Title 1"/>
          <p:cNvSpPr txBox="1">
            <a:spLocks/>
          </p:cNvSpPr>
          <p:nvPr/>
        </p:nvSpPr>
        <p:spPr>
          <a:xfrm>
            <a:off x="637628" y="248126"/>
            <a:ext cx="9753600" cy="568157"/>
          </a:xfrm>
          <a:prstGeom prst="rect">
            <a:avLst/>
          </a:prstGeom>
        </p:spPr>
        <p:txBody>
          <a:bodyPr vert="horz" lIns="91440" tIns="45720" rIns="91440" bIns="45720" rtlCol="0" anchor="ctr">
            <a:noAutofit/>
          </a:bodyPr>
          <a:lstStyle>
            <a:lvl1pPr>
              <a:lnSpc>
                <a:spcPct val="90000"/>
              </a:lnSpc>
              <a:spcBef>
                <a:spcPts val="1000"/>
              </a:spcBef>
              <a:buFont typeface="Arial" panose="020B0604020202020204" pitchFamily="34" charset="0"/>
              <a:buNone/>
              <a:defRPr lang="en-US" sz="2800" baseline="0">
                <a:solidFill>
                  <a:srgbClr val="006767"/>
                </a:solidFill>
                <a:latin typeface="Arial Narrow" panose="020B0606020202030204" pitchFamily="34" charset="0"/>
                <a:cs typeface="Arial" panose="020B0604020202020204" pitchFamily="34" charset="0"/>
              </a:defRPr>
            </a:lvl1pPr>
          </a:lstStyle>
          <a:p>
            <a:r>
              <a:rPr lang="en-CA" dirty="0"/>
              <a:t>What True Business Agility Is</a:t>
            </a:r>
          </a:p>
        </p:txBody>
      </p:sp>
    </p:spTree>
    <p:extLst>
      <p:ext uri="{BB962C8B-B14F-4D97-AF65-F5344CB8AC3E}">
        <p14:creationId xmlns:p14="http://schemas.microsoft.com/office/powerpoint/2010/main" val="122447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1+#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vert="horz" lIns="91440" tIns="45720" rIns="91440" bIns="45720" rtlCol="0" anchor="ctr">
            <a:noAutofit/>
          </a:bodyPr>
          <a:lstStyle/>
          <a:p>
            <a:pPr algn="l"/>
            <a:r>
              <a:rPr lang="en-CA" sz="2800" dirty="0">
                <a:latin typeface="Arial Narrow" panose="020B0606020202030204" pitchFamily="34" charset="0"/>
                <a:cs typeface="Arial" panose="020B0604020202020204" pitchFamily="34" charset="0"/>
              </a:rPr>
              <a:t>Perpetual Broadening Value Chains: The Real End-to-End</a:t>
            </a:r>
          </a:p>
        </p:txBody>
      </p:sp>
      <p:sp>
        <p:nvSpPr>
          <p:cNvPr id="8" name="Text Placeholder 7"/>
          <p:cNvSpPr>
            <a:spLocks noGrp="1"/>
          </p:cNvSpPr>
          <p:nvPr>
            <p:ph type="body" sz="quarter" idx="12"/>
          </p:nvPr>
        </p:nvSpPr>
        <p:spPr/>
        <p:txBody>
          <a:bodyPr>
            <a:normAutofit fontScale="92500" lnSpcReduction="10000"/>
          </a:bodyPr>
          <a:lstStyle/>
          <a:p>
            <a:r>
              <a:rPr lang="en-CA" dirty="0">
                <a:latin typeface="Open Sans"/>
              </a:rPr>
              <a:t>Collaborative Innovation from supplier’s supplier to customer’s customer</a:t>
            </a:r>
          </a:p>
          <a:p>
            <a:endParaRPr lang="en-CA" dirty="0"/>
          </a:p>
        </p:txBody>
      </p:sp>
      <p:sp>
        <p:nvSpPr>
          <p:cNvPr id="7" name="Rectangle 6"/>
          <p:cNvSpPr/>
          <p:nvPr/>
        </p:nvSpPr>
        <p:spPr>
          <a:xfrm>
            <a:off x="501445" y="2334131"/>
            <a:ext cx="5594555" cy="4594078"/>
          </a:xfrm>
          <a:prstGeom prst="rect">
            <a:avLst/>
          </a:prstGeom>
        </p:spPr>
        <p:txBody>
          <a:bodyPr vert="horz" lIns="91440" tIns="45720" rIns="91440" bIns="45720" rtlCol="0">
            <a:normAutofit/>
          </a:bodyPr>
          <a:lstStyle/>
          <a:p>
            <a:pPr marL="228600" indent="-228600">
              <a:lnSpc>
                <a:spcPct val="90000"/>
              </a:lnSpc>
              <a:spcBef>
                <a:spcPts val="1000"/>
              </a:spcBef>
              <a:buFont typeface="Arial" panose="020B0604020202020204" pitchFamily="34" charset="0"/>
              <a:buChar char="•"/>
            </a:pPr>
            <a:r>
              <a:rPr lang="en-US" altLang="en-US" sz="2400" dirty="0">
                <a:latin typeface="Arial Narrow" panose="020B0606020202030204" pitchFamily="34" charset="0"/>
              </a:rPr>
              <a:t>A value chain describes </a:t>
            </a:r>
            <a:r>
              <a:rPr lang="en-US" altLang="en-US" sz="2400" b="1" dirty="0">
                <a:latin typeface="Arial Narrow" panose="020B0606020202030204" pitchFamily="34" charset="0"/>
              </a:rPr>
              <a:t>all of the work</a:t>
            </a:r>
            <a:r>
              <a:rPr lang="en-US" altLang="en-US" sz="2400" dirty="0">
                <a:latin typeface="Arial Narrow" panose="020B0606020202030204" pitchFamily="34" charset="0"/>
              </a:rPr>
              <a:t> required to conceive, plan, market, sell, deliver, optimize and manage a set of products or services that </a:t>
            </a:r>
            <a:r>
              <a:rPr lang="en-US" altLang="en-US" sz="2400" b="1" dirty="0">
                <a:latin typeface="Arial Narrow" panose="020B0606020202030204" pitchFamily="34" charset="0"/>
              </a:rPr>
              <a:t>satisfy a given set of customers</a:t>
            </a:r>
            <a:r>
              <a:rPr lang="en-US" altLang="en-US" sz="2400" dirty="0">
                <a:latin typeface="Arial Narrow" panose="020B0606020202030204" pitchFamily="34" charset="0"/>
              </a:rPr>
              <a:t>.</a:t>
            </a:r>
          </a:p>
          <a:p>
            <a:pPr marL="228600" indent="-228600">
              <a:lnSpc>
                <a:spcPct val="90000"/>
              </a:lnSpc>
              <a:spcBef>
                <a:spcPts val="1000"/>
              </a:spcBef>
              <a:buFont typeface="Arial" panose="020B0604020202020204" pitchFamily="34" charset="0"/>
              <a:buChar char="•"/>
            </a:pPr>
            <a:endParaRPr lang="en-US" altLang="en-US" sz="2400" dirty="0">
              <a:latin typeface="Arial Narrow" panose="020B0606020202030204" pitchFamily="34" charset="0"/>
            </a:endParaRPr>
          </a:p>
          <a:p>
            <a:pPr marL="228600" indent="-228600">
              <a:lnSpc>
                <a:spcPct val="90000"/>
              </a:lnSpc>
              <a:spcBef>
                <a:spcPts val="1000"/>
              </a:spcBef>
              <a:buFont typeface="Arial" panose="020B0604020202020204" pitchFamily="34" charset="0"/>
              <a:buChar char="•"/>
            </a:pPr>
            <a:r>
              <a:rPr lang="en-US" altLang="en-US" sz="2400" b="1" dirty="0">
                <a:latin typeface="Arial Narrow" panose="020B0606020202030204" pitchFamily="34" charset="0"/>
              </a:rPr>
              <a:t>All products or services </a:t>
            </a:r>
            <a:r>
              <a:rPr lang="en-US" altLang="en-US" sz="2400" dirty="0">
                <a:latin typeface="Arial Narrow" panose="020B0606020202030204" pitchFamily="34" charset="0"/>
              </a:rPr>
              <a:t>servicing the same market are the result of a single value chain.</a:t>
            </a:r>
          </a:p>
          <a:p>
            <a:pPr marL="228600" indent="-228600">
              <a:lnSpc>
                <a:spcPct val="90000"/>
              </a:lnSpc>
              <a:spcBef>
                <a:spcPts val="1000"/>
              </a:spcBef>
              <a:buFont typeface="Arial" panose="020B0604020202020204" pitchFamily="34" charset="0"/>
              <a:buChar char="•"/>
            </a:pPr>
            <a:endParaRPr lang="en-US" sz="2400" dirty="0">
              <a:latin typeface="Arial Narrow" panose="020B0606020202030204" pitchFamily="34" charset="0"/>
            </a:endParaRPr>
          </a:p>
          <a:p>
            <a:pPr marL="228600" indent="-228600">
              <a:lnSpc>
                <a:spcPct val="90000"/>
              </a:lnSpc>
              <a:spcBef>
                <a:spcPts val="1000"/>
              </a:spcBef>
              <a:buFont typeface="Arial" panose="020B0604020202020204" pitchFamily="34" charset="0"/>
              <a:buChar char="•"/>
            </a:pPr>
            <a:endParaRPr lang="en-CA" sz="2400" dirty="0">
              <a:latin typeface="Arial Narrow" panose="020B0606020202030204" pitchFamily="34" charset="0"/>
            </a:endParaRPr>
          </a:p>
        </p:txBody>
      </p:sp>
      <p:pic>
        <p:nvPicPr>
          <p:cNvPr id="2" name="Picture 1">
            <a:extLst>
              <a:ext uri="{FF2B5EF4-FFF2-40B4-BE49-F238E27FC236}">
                <a16:creationId xmlns:a16="http://schemas.microsoft.com/office/drawing/2014/main" id="{11532B7B-A840-4DEB-8368-E5A6E4F5DDF1}"/>
              </a:ext>
            </a:extLst>
          </p:cNvPr>
          <p:cNvPicPr>
            <a:picLocks noChangeAspect="1"/>
          </p:cNvPicPr>
          <p:nvPr/>
        </p:nvPicPr>
        <p:blipFill>
          <a:blip r:embed="rId2"/>
          <a:stretch>
            <a:fillRect/>
          </a:stretch>
        </p:blipFill>
        <p:spPr>
          <a:xfrm>
            <a:off x="6096001" y="2491454"/>
            <a:ext cx="5860026" cy="2707802"/>
          </a:xfrm>
          <a:prstGeom prst="rect">
            <a:avLst/>
          </a:prstGeom>
        </p:spPr>
      </p:pic>
    </p:spTree>
    <p:extLst>
      <p:ext uri="{BB962C8B-B14F-4D97-AF65-F5344CB8AC3E}">
        <p14:creationId xmlns:p14="http://schemas.microsoft.com/office/powerpoint/2010/main" val="3383887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38518" y="2528900"/>
            <a:ext cx="3538304" cy="1754326"/>
          </a:xfrm>
          <a:prstGeom prst="rect">
            <a:avLst/>
          </a:prstGeom>
          <a:noFill/>
        </p:spPr>
        <p:txBody>
          <a:bodyPr wrap="square" rtlCol="0">
            <a:spAutoFit/>
          </a:bodyPr>
          <a:lstStyle/>
          <a:p>
            <a:r>
              <a:rPr lang="en-CA" sz="3600" b="1" dirty="0">
                <a:solidFill>
                  <a:srgbClr val="006767"/>
                </a:solidFill>
                <a:latin typeface="Arial Narrow" panose="020B0606020202030204" pitchFamily="34" charset="0"/>
              </a:rPr>
              <a:t>Let’s talk about how value is  defined.</a:t>
            </a:r>
          </a:p>
        </p:txBody>
      </p:sp>
      <p:cxnSp>
        <p:nvCxnSpPr>
          <p:cNvPr id="8" name="Прямая соединительная линия 5"/>
          <p:cNvCxnSpPr>
            <a:cxnSpLocks/>
          </p:cNvCxnSpPr>
          <p:nvPr/>
        </p:nvCxnSpPr>
        <p:spPr>
          <a:xfrm>
            <a:off x="4895350" y="2435225"/>
            <a:ext cx="0" cy="1987550"/>
          </a:xfrm>
          <a:prstGeom prst="line">
            <a:avLst/>
          </a:prstGeom>
          <a:ln w="38100">
            <a:solidFill>
              <a:srgbClr val="006767"/>
            </a:solidFill>
          </a:ln>
        </p:spPr>
        <p:style>
          <a:lnRef idx="1">
            <a:schemeClr val="accent1"/>
          </a:lnRef>
          <a:fillRef idx="0">
            <a:schemeClr val="accent1"/>
          </a:fillRef>
          <a:effectRef idx="0">
            <a:schemeClr val="accent1"/>
          </a:effectRef>
          <a:fontRef idx="minor">
            <a:schemeClr val="tx1"/>
          </a:fontRef>
        </p:style>
      </p:cxnSp>
      <p:pic>
        <p:nvPicPr>
          <p:cNvPr id="7170" name="Picture 2" descr="Image result for customer value">
            <a:extLst>
              <a:ext uri="{FF2B5EF4-FFF2-40B4-BE49-F238E27FC236}">
                <a16:creationId xmlns:a16="http://schemas.microsoft.com/office/drawing/2014/main" id="{913E6B40-27BC-473B-9C07-8601CF4C7A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190"/>
          <a:stretch/>
        </p:blipFill>
        <p:spPr bwMode="auto">
          <a:xfrm>
            <a:off x="5796964" y="2003239"/>
            <a:ext cx="4779021" cy="2851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381535"/>
      </p:ext>
    </p:extLst>
  </p:cSld>
  <p:clrMapOvr>
    <a:masterClrMapping/>
  </p:clrMapOvr>
  <p:transition spd="slow" advTm="2000">
    <p:cover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vert="horz" lIns="91440" tIns="45720" rIns="91440" bIns="45720" rtlCol="0" anchor="ctr">
            <a:noAutofit/>
          </a:bodyPr>
          <a:lstStyle/>
          <a:p>
            <a:pPr>
              <a:spcBef>
                <a:spcPts val="1000"/>
              </a:spcBef>
              <a:buFont typeface="Arial" panose="020B0604020202020204" pitchFamily="34" charset="0"/>
            </a:pPr>
            <a:r>
              <a:rPr lang="en-US" altLang="en-US" sz="2800" dirty="0">
                <a:latin typeface="Arial Narrow" panose="020B0606020202030204" pitchFamily="34" charset="0"/>
              </a:rPr>
              <a:t>Outside Business Stakeholders Define What is of Value!</a:t>
            </a:r>
          </a:p>
        </p:txBody>
      </p:sp>
      <p:sp>
        <p:nvSpPr>
          <p:cNvPr id="107523" name="Rectangle 3"/>
          <p:cNvSpPr>
            <a:spLocks noGrp="1" noChangeArrowheads="1"/>
          </p:cNvSpPr>
          <p:nvPr>
            <p:ph type="body" idx="1"/>
          </p:nvPr>
        </p:nvSpPr>
        <p:spPr>
          <a:xfrm>
            <a:off x="694102" y="1966076"/>
            <a:ext cx="5520905" cy="4125472"/>
          </a:xfrm>
        </p:spPr>
        <p:txBody>
          <a:bodyPr>
            <a:normAutofit/>
          </a:bodyPr>
          <a:lstStyle/>
          <a:p>
            <a:r>
              <a:rPr lang="en-US" altLang="en-US" sz="2400" dirty="0"/>
              <a:t>Outside Stakeholders expect results from us that are of value to them</a:t>
            </a:r>
          </a:p>
          <a:p>
            <a:r>
              <a:rPr lang="en-US" altLang="en-US" sz="2400" dirty="0"/>
              <a:t>We have expectations from our Stakeholders that will benefit us</a:t>
            </a:r>
          </a:p>
          <a:p>
            <a:r>
              <a:rPr lang="en-US" altLang="en-US" sz="2400" dirty="0"/>
              <a:t>We jointly experience our relationship</a:t>
            </a:r>
          </a:p>
          <a:p>
            <a:r>
              <a:rPr lang="en-US" altLang="en-US" sz="2400" dirty="0"/>
              <a:t>It’s more than just the Customer relationship</a:t>
            </a:r>
            <a:endParaRPr lang="en-US" altLang="en-US" dirty="0"/>
          </a:p>
        </p:txBody>
      </p:sp>
      <p:sp>
        <p:nvSpPr>
          <p:cNvPr id="5" name="Rounded Rectangle 5">
            <a:extLst>
              <a:ext uri="{FF2B5EF4-FFF2-40B4-BE49-F238E27FC236}">
                <a16:creationId xmlns:a16="http://schemas.microsoft.com/office/drawing/2014/main" id="{4D502C84-1BEF-43B6-A814-5761A9945722}"/>
              </a:ext>
            </a:extLst>
          </p:cNvPr>
          <p:cNvSpPr/>
          <p:nvPr/>
        </p:nvSpPr>
        <p:spPr>
          <a:xfrm>
            <a:off x="10186134" y="1353386"/>
            <a:ext cx="1788534" cy="1225380"/>
          </a:xfrm>
          <a:prstGeom prst="roundRect">
            <a:avLst/>
          </a:prstGeom>
          <a:blipFill rotWithShape="1">
            <a:blip r:embed="rId3"/>
            <a:stretch>
              <a:fillRect/>
            </a:stretch>
          </a:blipFill>
          <a:effectLst>
            <a:softEdge rad="63500"/>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6" name="Picture 5">
            <a:extLst>
              <a:ext uri="{FF2B5EF4-FFF2-40B4-BE49-F238E27FC236}">
                <a16:creationId xmlns:a16="http://schemas.microsoft.com/office/drawing/2014/main" id="{111A715E-D689-482C-AE6F-929128DD6D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6041" y="5396454"/>
            <a:ext cx="1434708" cy="951971"/>
          </a:xfrm>
          <a:prstGeom prst="rect">
            <a:avLst/>
          </a:prstGeom>
          <a:effectLst>
            <a:softEdge rad="63500"/>
          </a:effectLst>
        </p:spPr>
      </p:pic>
      <p:pic>
        <p:nvPicPr>
          <p:cNvPr id="7" name="Picture 6">
            <a:extLst>
              <a:ext uri="{FF2B5EF4-FFF2-40B4-BE49-F238E27FC236}">
                <a16:creationId xmlns:a16="http://schemas.microsoft.com/office/drawing/2014/main" id="{19C80C17-8521-41DF-90AA-2955FA5F85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33587" y="4463707"/>
            <a:ext cx="1431537" cy="951972"/>
          </a:xfrm>
          <a:prstGeom prst="rect">
            <a:avLst/>
          </a:prstGeom>
          <a:effectLst>
            <a:softEdge rad="63500"/>
          </a:effectLst>
        </p:spPr>
      </p:pic>
      <p:pic>
        <p:nvPicPr>
          <p:cNvPr id="8" name="Picture 7">
            <a:extLst>
              <a:ext uri="{FF2B5EF4-FFF2-40B4-BE49-F238E27FC236}">
                <a16:creationId xmlns:a16="http://schemas.microsoft.com/office/drawing/2014/main" id="{B3161AFD-2035-4CFD-9130-5DE227ECBA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81990" y="3594354"/>
            <a:ext cx="983891" cy="1475837"/>
          </a:xfrm>
          <a:prstGeom prst="rect">
            <a:avLst/>
          </a:prstGeom>
          <a:effectLst>
            <a:softEdge rad="63500"/>
          </a:effectLst>
        </p:spPr>
      </p:pic>
      <p:pic>
        <p:nvPicPr>
          <p:cNvPr id="9" name="Picture 8">
            <a:extLst>
              <a:ext uri="{FF2B5EF4-FFF2-40B4-BE49-F238E27FC236}">
                <a16:creationId xmlns:a16="http://schemas.microsoft.com/office/drawing/2014/main" id="{C8BC8B13-A15F-4E52-A19E-4E6C0D62BE6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47501" y="1345427"/>
            <a:ext cx="1069379" cy="1425839"/>
          </a:xfrm>
          <a:prstGeom prst="rect">
            <a:avLst/>
          </a:prstGeom>
          <a:effectLst>
            <a:softEdge rad="63500"/>
          </a:effectLst>
        </p:spPr>
      </p:pic>
      <p:pic>
        <p:nvPicPr>
          <p:cNvPr id="3074" name="Picture 2" descr="Related image">
            <a:extLst>
              <a:ext uri="{FF2B5EF4-FFF2-40B4-BE49-F238E27FC236}">
                <a16:creationId xmlns:a16="http://schemas.microsoft.com/office/drawing/2014/main" id="{7B4EE5BE-491D-4527-AD19-A7F32EE50C7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47587" y="3326191"/>
            <a:ext cx="2286000" cy="1033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455474"/>
      </p:ext>
    </p:extLst>
  </p:cSld>
  <p:clrMapOvr>
    <a:masterClrMapping/>
  </p:clrMapOvr>
  <p:transition spd="slow">
    <p:cover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2D5BD-54BF-47E5-8E33-765CE72377FD}"/>
              </a:ext>
            </a:extLst>
          </p:cNvPr>
          <p:cNvSpPr>
            <a:spLocks noGrp="1"/>
          </p:cNvSpPr>
          <p:nvPr>
            <p:ph type="title"/>
          </p:nvPr>
        </p:nvSpPr>
        <p:spPr/>
        <p:txBody>
          <a:bodyPr/>
          <a:lstStyle/>
          <a:p>
            <a:r>
              <a:rPr lang="en-CA" dirty="0"/>
              <a:t>Stakeholder Value attributes: Who Cares?</a:t>
            </a:r>
          </a:p>
        </p:txBody>
      </p:sp>
      <p:sp>
        <p:nvSpPr>
          <p:cNvPr id="6" name="Rectangle 5">
            <a:extLst>
              <a:ext uri="{FF2B5EF4-FFF2-40B4-BE49-F238E27FC236}">
                <a16:creationId xmlns:a16="http://schemas.microsoft.com/office/drawing/2014/main" id="{8E7E27EF-BEDA-4908-AD03-8931A6432823}"/>
              </a:ext>
            </a:extLst>
          </p:cNvPr>
          <p:cNvSpPr/>
          <p:nvPr/>
        </p:nvSpPr>
        <p:spPr>
          <a:xfrm>
            <a:off x="805915" y="1826912"/>
            <a:ext cx="6096000" cy="2885405"/>
          </a:xfrm>
          <a:prstGeom prst="rect">
            <a:avLst/>
          </a:prstGeom>
        </p:spPr>
        <p:txBody>
          <a:bodyPr>
            <a:spAutoFit/>
          </a:bodyPr>
          <a:lstStyle/>
          <a:p>
            <a:pPr marL="738402" lvl="2" indent="0">
              <a:lnSpc>
                <a:spcPct val="100000"/>
              </a:lnSpc>
              <a:spcBef>
                <a:spcPts val="277"/>
              </a:spcBef>
              <a:buNone/>
            </a:pPr>
            <a:endParaRPr lang="en-CA" sz="2000" dirty="0"/>
          </a:p>
          <a:p>
            <a:pPr marL="509802" lvl="1" indent="0">
              <a:lnSpc>
                <a:spcPct val="100000"/>
              </a:lnSpc>
              <a:spcBef>
                <a:spcPts val="277"/>
              </a:spcBef>
              <a:buNone/>
            </a:pPr>
            <a:r>
              <a:rPr lang="en-CA" sz="2400" b="1" dirty="0"/>
              <a:t>There must be a relevant stakeholder </a:t>
            </a:r>
          </a:p>
          <a:p>
            <a:pPr marL="1081302" lvl="2" indent="-342900">
              <a:lnSpc>
                <a:spcPct val="100000"/>
              </a:lnSpc>
              <a:spcBef>
                <a:spcPts val="277"/>
              </a:spcBef>
              <a:buFont typeface="Arial" panose="020B0604020202020204" pitchFamily="34" charset="0"/>
              <a:buChar char="•"/>
            </a:pPr>
            <a:r>
              <a:rPr lang="en-CA" sz="2000" dirty="0"/>
              <a:t>All aspects are potentially important</a:t>
            </a:r>
          </a:p>
          <a:p>
            <a:pPr marL="1538502" lvl="3" indent="-342900">
              <a:spcBef>
                <a:spcPts val="277"/>
              </a:spcBef>
              <a:buFont typeface="Arial" panose="020B0604020202020204" pitchFamily="34" charset="0"/>
              <a:buChar char="•"/>
            </a:pPr>
            <a:r>
              <a:rPr lang="en-CA" sz="2000" dirty="0">
                <a:solidFill>
                  <a:srgbClr val="53B5BE"/>
                </a:solidFill>
              </a:rPr>
              <a:t>Exchanged Items</a:t>
            </a:r>
          </a:p>
          <a:p>
            <a:pPr marL="1538502" lvl="3" indent="-342900">
              <a:spcBef>
                <a:spcPts val="277"/>
              </a:spcBef>
              <a:buFont typeface="Arial" panose="020B0604020202020204" pitchFamily="34" charset="0"/>
              <a:buChar char="•"/>
            </a:pPr>
            <a:r>
              <a:rPr lang="en-CA" sz="2000" dirty="0">
                <a:solidFill>
                  <a:srgbClr val="81C429"/>
                </a:solidFill>
              </a:rPr>
              <a:t>Expected Outcomes</a:t>
            </a:r>
          </a:p>
          <a:p>
            <a:pPr marL="1538502" lvl="3" indent="-342900">
              <a:spcBef>
                <a:spcPts val="277"/>
              </a:spcBef>
              <a:buFont typeface="Arial" panose="020B0604020202020204" pitchFamily="34" charset="0"/>
              <a:buChar char="•"/>
            </a:pPr>
            <a:r>
              <a:rPr lang="en-CA" sz="2000" dirty="0">
                <a:solidFill>
                  <a:srgbClr val="F5951D"/>
                </a:solidFill>
              </a:rPr>
              <a:t>Experience</a:t>
            </a:r>
            <a:endParaRPr lang="en-CA" sz="1600" dirty="0">
              <a:solidFill>
                <a:srgbClr val="F5951D"/>
              </a:solidFill>
            </a:endParaRPr>
          </a:p>
          <a:p>
            <a:pPr marL="1081302" lvl="2" indent="-342900">
              <a:lnSpc>
                <a:spcPct val="100000"/>
              </a:lnSpc>
              <a:spcBef>
                <a:spcPts val="277"/>
              </a:spcBef>
              <a:buFont typeface="Arial" panose="020B0604020202020204" pitchFamily="34" charset="0"/>
              <a:buChar char="•"/>
            </a:pPr>
            <a:r>
              <a:rPr lang="en-CA" sz="2000" dirty="0"/>
              <a:t>Some aspects could predominate</a:t>
            </a:r>
          </a:p>
          <a:p>
            <a:pPr marL="1081302" lvl="2" indent="-342900">
              <a:lnSpc>
                <a:spcPct val="100000"/>
              </a:lnSpc>
              <a:spcBef>
                <a:spcPts val="277"/>
              </a:spcBef>
              <a:buFont typeface="Arial" panose="020B0604020202020204" pitchFamily="34" charset="0"/>
              <a:buChar char="•"/>
            </a:pPr>
            <a:r>
              <a:rPr lang="en-CA" sz="2000" dirty="0"/>
              <a:t>Full value comes from full realization</a:t>
            </a:r>
          </a:p>
        </p:txBody>
      </p:sp>
      <p:sp>
        <p:nvSpPr>
          <p:cNvPr id="7" name="Freeform: Shape 6">
            <a:extLst>
              <a:ext uri="{FF2B5EF4-FFF2-40B4-BE49-F238E27FC236}">
                <a16:creationId xmlns:a16="http://schemas.microsoft.com/office/drawing/2014/main" id="{A776CCB3-0210-469B-84F9-1CF9B4016EEF}"/>
              </a:ext>
            </a:extLst>
          </p:cNvPr>
          <p:cNvSpPr/>
          <p:nvPr/>
        </p:nvSpPr>
        <p:spPr>
          <a:xfrm rot="14381547">
            <a:off x="7227116" y="3413120"/>
            <a:ext cx="1808298" cy="2402863"/>
          </a:xfrm>
          <a:custGeom>
            <a:avLst/>
            <a:gdLst>
              <a:gd name="connsiteX0" fmla="*/ 1394152 w 1808298"/>
              <a:gd name="connsiteY0" fmla="*/ 0 h 2402863"/>
              <a:gd name="connsiteX1" fmla="*/ 1603275 w 1808298"/>
              <a:gd name="connsiteY1" fmla="*/ 356739 h 2402863"/>
              <a:gd name="connsiteX2" fmla="*/ 631469 w 1808298"/>
              <a:gd name="connsiteY2" fmla="*/ 2029722 h 2402863"/>
              <a:gd name="connsiteX3" fmla="*/ 1599175 w 1808298"/>
              <a:gd name="connsiteY3" fmla="*/ 2037923 h 2402863"/>
              <a:gd name="connsiteX4" fmla="*/ 1808298 w 1808298"/>
              <a:gd name="connsiteY4" fmla="*/ 2398763 h 2402863"/>
              <a:gd name="connsiteX5" fmla="*/ 0 w 1808298"/>
              <a:gd name="connsiteY5" fmla="*/ 2402863 h 2402863"/>
              <a:gd name="connsiteX6" fmla="*/ 1394152 w 1808298"/>
              <a:gd name="connsiteY6" fmla="*/ 0 h 240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298" h="2402863">
                <a:moveTo>
                  <a:pt x="1394152" y="0"/>
                </a:moveTo>
                <a:lnTo>
                  <a:pt x="1603275" y="356739"/>
                </a:lnTo>
                <a:lnTo>
                  <a:pt x="631469" y="2029722"/>
                </a:lnTo>
                <a:lnTo>
                  <a:pt x="1599175" y="2037923"/>
                </a:lnTo>
                <a:lnTo>
                  <a:pt x="1808298" y="2398763"/>
                </a:lnTo>
                <a:lnTo>
                  <a:pt x="0" y="2402863"/>
                </a:lnTo>
                <a:lnTo>
                  <a:pt x="1394152" y="0"/>
                </a:lnTo>
                <a:close/>
              </a:path>
            </a:pathLst>
          </a:custGeom>
          <a:solidFill>
            <a:srgbClr val="F595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F92C692E-9905-457A-9BC7-A0D29E832459}"/>
              </a:ext>
            </a:extLst>
          </p:cNvPr>
          <p:cNvSpPr/>
          <p:nvPr/>
        </p:nvSpPr>
        <p:spPr>
          <a:xfrm>
            <a:off x="7109294" y="1898508"/>
            <a:ext cx="1808298" cy="2402863"/>
          </a:xfrm>
          <a:custGeom>
            <a:avLst/>
            <a:gdLst>
              <a:gd name="connsiteX0" fmla="*/ 1394152 w 1808298"/>
              <a:gd name="connsiteY0" fmla="*/ 0 h 2402863"/>
              <a:gd name="connsiteX1" fmla="*/ 1603275 w 1808298"/>
              <a:gd name="connsiteY1" fmla="*/ 356739 h 2402863"/>
              <a:gd name="connsiteX2" fmla="*/ 631469 w 1808298"/>
              <a:gd name="connsiteY2" fmla="*/ 2029722 h 2402863"/>
              <a:gd name="connsiteX3" fmla="*/ 1599175 w 1808298"/>
              <a:gd name="connsiteY3" fmla="*/ 2037923 h 2402863"/>
              <a:gd name="connsiteX4" fmla="*/ 1808298 w 1808298"/>
              <a:gd name="connsiteY4" fmla="*/ 2398763 h 2402863"/>
              <a:gd name="connsiteX5" fmla="*/ 0 w 1808298"/>
              <a:gd name="connsiteY5" fmla="*/ 2402863 h 2402863"/>
              <a:gd name="connsiteX6" fmla="*/ 1394152 w 1808298"/>
              <a:gd name="connsiteY6" fmla="*/ 0 h 240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298" h="2402863">
                <a:moveTo>
                  <a:pt x="1394152" y="0"/>
                </a:moveTo>
                <a:lnTo>
                  <a:pt x="1603275" y="356739"/>
                </a:lnTo>
                <a:lnTo>
                  <a:pt x="631469" y="2029722"/>
                </a:lnTo>
                <a:lnTo>
                  <a:pt x="1599175" y="2037923"/>
                </a:lnTo>
                <a:lnTo>
                  <a:pt x="1808298" y="2398763"/>
                </a:lnTo>
                <a:lnTo>
                  <a:pt x="0" y="2402863"/>
                </a:lnTo>
                <a:lnTo>
                  <a:pt x="1394152" y="0"/>
                </a:lnTo>
                <a:close/>
              </a:path>
            </a:pathLst>
          </a:custGeom>
          <a:solidFill>
            <a:srgbClr val="53B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A4D42588-EFA3-4614-BBD9-FFD815F1BE11}"/>
              </a:ext>
            </a:extLst>
          </p:cNvPr>
          <p:cNvSpPr/>
          <p:nvPr/>
        </p:nvSpPr>
        <p:spPr>
          <a:xfrm rot="7200000">
            <a:off x="8483788" y="2551804"/>
            <a:ext cx="1808298" cy="2402863"/>
          </a:xfrm>
          <a:custGeom>
            <a:avLst/>
            <a:gdLst>
              <a:gd name="connsiteX0" fmla="*/ 1394152 w 1808298"/>
              <a:gd name="connsiteY0" fmla="*/ 0 h 2402863"/>
              <a:gd name="connsiteX1" fmla="*/ 1603275 w 1808298"/>
              <a:gd name="connsiteY1" fmla="*/ 356739 h 2402863"/>
              <a:gd name="connsiteX2" fmla="*/ 631469 w 1808298"/>
              <a:gd name="connsiteY2" fmla="*/ 2029722 h 2402863"/>
              <a:gd name="connsiteX3" fmla="*/ 1599175 w 1808298"/>
              <a:gd name="connsiteY3" fmla="*/ 2037923 h 2402863"/>
              <a:gd name="connsiteX4" fmla="*/ 1808298 w 1808298"/>
              <a:gd name="connsiteY4" fmla="*/ 2398763 h 2402863"/>
              <a:gd name="connsiteX5" fmla="*/ 0 w 1808298"/>
              <a:gd name="connsiteY5" fmla="*/ 2402863 h 2402863"/>
              <a:gd name="connsiteX6" fmla="*/ 1394152 w 1808298"/>
              <a:gd name="connsiteY6" fmla="*/ 0 h 240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298" h="2402863">
                <a:moveTo>
                  <a:pt x="1394152" y="0"/>
                </a:moveTo>
                <a:lnTo>
                  <a:pt x="1603275" y="356739"/>
                </a:lnTo>
                <a:lnTo>
                  <a:pt x="631469" y="2029722"/>
                </a:lnTo>
                <a:lnTo>
                  <a:pt x="1599175" y="2037923"/>
                </a:lnTo>
                <a:lnTo>
                  <a:pt x="1808298" y="2398763"/>
                </a:lnTo>
                <a:lnTo>
                  <a:pt x="0" y="2402863"/>
                </a:lnTo>
                <a:lnTo>
                  <a:pt x="1394152" y="0"/>
                </a:lnTo>
                <a:close/>
              </a:path>
            </a:pathLst>
          </a:custGeom>
          <a:solidFill>
            <a:srgbClr val="81C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7087569"/>
      </p:ext>
    </p:extLst>
  </p:cSld>
  <p:clrMapOvr>
    <a:masterClrMapping/>
  </p:clrMapOvr>
  <p:transition spd="slow" advTm="2000">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0-#ppt_w/2"/>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500" fill="hold"/>
                                        <p:tgtEl>
                                          <p:spTgt spid="9"/>
                                        </p:tgtEl>
                                        <p:attrNameLst>
                                          <p:attrName>ppt_x</p:attrName>
                                        </p:attrNameLst>
                                      </p:cBhvr>
                                      <p:tavLst>
                                        <p:tav tm="0">
                                          <p:val>
                                            <p:strVal val="1+#ppt_w/2"/>
                                          </p:val>
                                        </p:tav>
                                        <p:tav tm="100000">
                                          <p:val>
                                            <p:strVal val="#ppt_x"/>
                                          </p:val>
                                        </p:tav>
                                      </p:tavLst>
                                    </p:anim>
                                    <p:anim calcmode="lin" valueType="num">
                                      <p:cBhvr additive="base">
                                        <p:cTn id="12" dur="1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500" fill="hold"/>
                                        <p:tgtEl>
                                          <p:spTgt spid="7"/>
                                        </p:tgtEl>
                                        <p:attrNameLst>
                                          <p:attrName>ppt_x</p:attrName>
                                        </p:attrNameLst>
                                      </p:cBhvr>
                                      <p:tavLst>
                                        <p:tav tm="0">
                                          <p:val>
                                            <p:strVal val="#ppt_x"/>
                                          </p:val>
                                        </p:tav>
                                        <p:tav tm="100000">
                                          <p:val>
                                            <p:strVal val="#ppt_x"/>
                                          </p:val>
                                        </p:tav>
                                      </p:tavLst>
                                    </p:anim>
                                    <p:anim calcmode="lin" valueType="num">
                                      <p:cBhvr additive="base">
                                        <p:cTn id="16" dur="1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extLst/>
        </p:spPr>
        <p:txBody>
          <a:bodyPr vert="horz" lIns="91440" tIns="45720" rIns="91440" bIns="45720" rtlCol="0" anchor="ctr">
            <a:noAutofit/>
          </a:bodyPr>
          <a:lstStyle/>
          <a:p>
            <a:pPr>
              <a:spcBef>
                <a:spcPts val="1000"/>
              </a:spcBef>
              <a:buFont typeface="Arial" panose="020B0604020202020204" pitchFamily="34" charset="0"/>
            </a:pPr>
            <a:r>
              <a:rPr lang="en-CA" sz="2800" dirty="0"/>
              <a:t>Aspects of Business Value: What’s Important to Stakeholders at all levels?</a:t>
            </a:r>
          </a:p>
        </p:txBody>
      </p:sp>
      <p:sp>
        <p:nvSpPr>
          <p:cNvPr id="58372" name="Content Placeholder 2"/>
          <p:cNvSpPr>
            <a:spLocks noGrp="1"/>
          </p:cNvSpPr>
          <p:nvPr>
            <p:ph type="body" sz="quarter" idx="4294967295"/>
          </p:nvPr>
        </p:nvSpPr>
        <p:spPr>
          <a:xfrm>
            <a:off x="635916" y="1238024"/>
            <a:ext cx="10382250" cy="296863"/>
          </a:xfrm>
          <a:prstGeom prst="rect">
            <a:avLst/>
          </a:prstGeom>
        </p:spPr>
        <p:txBody>
          <a:bodyPr vert="horz" lIns="91440" tIns="45720" rIns="91440" bIns="45720" rtlCol="0">
            <a:noAutofit/>
          </a:bodyPr>
          <a:lstStyle/>
          <a:p>
            <a:pPr marL="0" indent="0" algn="ctr">
              <a:buNone/>
            </a:pPr>
            <a:r>
              <a:rPr lang="en-CA" sz="1800" dirty="0">
                <a:solidFill>
                  <a:srgbClr val="FF6400"/>
                </a:solidFill>
                <a:latin typeface="+mn-lt"/>
              </a:rPr>
              <a:t>What Things?</a:t>
            </a:r>
          </a:p>
        </p:txBody>
      </p:sp>
      <p:sp>
        <p:nvSpPr>
          <p:cNvPr id="11" name="Text Placeholder 2">
            <a:extLst>
              <a:ext uri="{FF2B5EF4-FFF2-40B4-BE49-F238E27FC236}">
                <a16:creationId xmlns:a16="http://schemas.microsoft.com/office/drawing/2014/main" id="{4057B9C5-7D23-488E-A05E-D9CE5C981EC0}"/>
              </a:ext>
            </a:extLst>
          </p:cNvPr>
          <p:cNvSpPr txBox="1">
            <a:spLocks/>
          </p:cNvSpPr>
          <p:nvPr/>
        </p:nvSpPr>
        <p:spPr>
          <a:xfrm>
            <a:off x="767408" y="880037"/>
            <a:ext cx="10788676" cy="341282"/>
          </a:xfrm>
          <a:prstGeom prst="rect">
            <a:avLst/>
          </a:prstGeom>
        </p:spPr>
        <p:txBody>
          <a:bodyPr/>
          <a:lstStyle>
            <a:lvl1pPr indent="0" algn="ctr">
              <a:lnSpc>
                <a:spcPct val="90000"/>
              </a:lnSpc>
              <a:spcBef>
                <a:spcPts val="1000"/>
              </a:spcBef>
              <a:buFont typeface="Arial" panose="020B0604020202020204" pitchFamily="34" charset="0"/>
              <a:buNone/>
              <a:defRPr sz="1600" b="0">
                <a:solidFill>
                  <a:srgbClr val="FF6400"/>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CA" sz="1800" dirty="0"/>
          </a:p>
        </p:txBody>
      </p:sp>
      <p:sp>
        <p:nvSpPr>
          <p:cNvPr id="3" name="Rectangle 2"/>
          <p:cNvSpPr/>
          <p:nvPr/>
        </p:nvSpPr>
        <p:spPr>
          <a:xfrm>
            <a:off x="279184" y="2829802"/>
            <a:ext cx="6096000" cy="2785378"/>
          </a:xfrm>
          <a:prstGeom prst="rect">
            <a:avLst/>
          </a:prstGeom>
        </p:spPr>
        <p:txBody>
          <a:bodyPr>
            <a:spAutoFit/>
          </a:bodyPr>
          <a:lstStyle/>
          <a:p>
            <a:pPr marL="509802" lvl="1" indent="0">
              <a:lnSpc>
                <a:spcPct val="100000"/>
              </a:lnSpc>
              <a:spcBef>
                <a:spcPts val="277"/>
              </a:spcBef>
              <a:buNone/>
            </a:pPr>
            <a:r>
              <a:rPr lang="en-CA" sz="2400" b="1" dirty="0">
                <a:solidFill>
                  <a:srgbClr val="53B5BE"/>
                </a:solidFill>
              </a:rPr>
              <a:t>Exchanged Items</a:t>
            </a:r>
          </a:p>
          <a:p>
            <a:pPr marL="1081302" lvl="2" indent="-342900">
              <a:spcBef>
                <a:spcPts val="277"/>
              </a:spcBef>
              <a:buFont typeface="Arial" panose="020B0604020202020204" pitchFamily="34" charset="0"/>
              <a:buChar char="•"/>
            </a:pPr>
            <a:r>
              <a:rPr lang="en-CA" sz="2000" dirty="0"/>
              <a:t>Tangible things – the beginning of value</a:t>
            </a:r>
          </a:p>
          <a:p>
            <a:pPr marL="1081302" lvl="2" indent="-342900">
              <a:spcBef>
                <a:spcPts val="277"/>
              </a:spcBef>
              <a:buFont typeface="Arial" panose="020B0604020202020204" pitchFamily="34" charset="0"/>
              <a:buChar char="•"/>
            </a:pPr>
            <a:r>
              <a:rPr lang="en-CA" sz="2000" dirty="0"/>
              <a:t>Products, Services, Information and commitments</a:t>
            </a:r>
          </a:p>
          <a:p>
            <a:pPr marL="1081302" lvl="2" indent="-342900">
              <a:spcBef>
                <a:spcPts val="277"/>
              </a:spcBef>
              <a:buFont typeface="Arial" panose="020B0604020202020204" pitchFamily="34" charset="0"/>
              <a:buChar char="•"/>
            </a:pPr>
            <a:r>
              <a:rPr lang="en-CA" sz="2000" dirty="0"/>
              <a:t>Items should be countable</a:t>
            </a:r>
          </a:p>
          <a:p>
            <a:pPr marL="1081302" lvl="2" indent="-342900">
              <a:spcBef>
                <a:spcPts val="277"/>
              </a:spcBef>
              <a:buFont typeface="Arial" panose="020B0604020202020204" pitchFamily="34" charset="0"/>
              <a:buChar char="•"/>
            </a:pPr>
            <a:r>
              <a:rPr lang="en-CA" sz="2000" dirty="0"/>
              <a:t>Items are not assessments</a:t>
            </a:r>
          </a:p>
          <a:p>
            <a:pPr marL="738402" lvl="2" indent="0">
              <a:lnSpc>
                <a:spcPct val="100000"/>
              </a:lnSpc>
              <a:spcBef>
                <a:spcPts val="277"/>
              </a:spcBef>
              <a:buNone/>
            </a:pPr>
            <a:endParaRPr lang="en-CA" sz="2000" dirty="0"/>
          </a:p>
          <a:p>
            <a:pPr lvl="1">
              <a:lnSpc>
                <a:spcPct val="100000"/>
              </a:lnSpc>
              <a:spcBef>
                <a:spcPts val="277"/>
              </a:spcBef>
              <a:buFont typeface="Arial"/>
              <a:buChar char="•"/>
              <a:defRPr/>
            </a:pPr>
            <a:endParaRPr lang="en-CA" sz="1600" dirty="0"/>
          </a:p>
        </p:txBody>
      </p:sp>
      <p:pic>
        <p:nvPicPr>
          <p:cNvPr id="10" name="Picture 9">
            <a:extLst>
              <a:ext uri="{FF2B5EF4-FFF2-40B4-BE49-F238E27FC236}">
                <a16:creationId xmlns:a16="http://schemas.microsoft.com/office/drawing/2014/main" id="{C6B7350D-F476-4278-AE42-B94F850C0284}"/>
              </a:ext>
            </a:extLst>
          </p:cNvPr>
          <p:cNvPicPr>
            <a:picLocks noChangeAspect="1"/>
          </p:cNvPicPr>
          <p:nvPr/>
        </p:nvPicPr>
        <p:blipFill>
          <a:blip r:embed="rId3"/>
          <a:stretch>
            <a:fillRect/>
          </a:stretch>
        </p:blipFill>
        <p:spPr>
          <a:xfrm>
            <a:off x="6096000" y="2417175"/>
            <a:ext cx="5587049" cy="2844316"/>
          </a:xfrm>
          <a:prstGeom prst="rect">
            <a:avLst/>
          </a:prstGeom>
        </p:spPr>
      </p:pic>
      <mc:AlternateContent xmlns:mc="http://schemas.openxmlformats.org/markup-compatibility/2006" xmlns:p14="http://schemas.microsoft.com/office/powerpoint/2010/main">
        <mc:Choice Requires="p14">
          <p:contentPart p14:bwMode="auto" r:id="rId4">
            <p14:nvContentPartPr>
              <p14:cNvPr id="14" name="Ink 13">
                <a:extLst>
                  <a:ext uri="{FF2B5EF4-FFF2-40B4-BE49-F238E27FC236}">
                    <a16:creationId xmlns:a16="http://schemas.microsoft.com/office/drawing/2014/main" id="{4C54EED1-307C-4C0F-839E-677AB313F015}"/>
                  </a:ext>
                </a:extLst>
              </p14:cNvPr>
              <p14:cNvContentPartPr/>
              <p14:nvPr/>
            </p14:nvContentPartPr>
            <p14:xfrm>
              <a:off x="9903181" y="5230420"/>
              <a:ext cx="105480" cy="674640"/>
            </p14:xfrm>
          </p:contentPart>
        </mc:Choice>
        <mc:Fallback xmlns="">
          <p:pic>
            <p:nvPicPr>
              <p:cNvPr id="14" name="Ink 13">
                <a:extLst>
                  <a:ext uri="{FF2B5EF4-FFF2-40B4-BE49-F238E27FC236}">
                    <a16:creationId xmlns:a16="http://schemas.microsoft.com/office/drawing/2014/main" id="{4C54EED1-307C-4C0F-839E-677AB313F015}"/>
                  </a:ext>
                </a:extLst>
              </p:cNvPr>
              <p:cNvPicPr/>
              <p:nvPr/>
            </p:nvPicPr>
            <p:blipFill>
              <a:blip r:embed="rId5"/>
              <a:stretch>
                <a:fillRect/>
              </a:stretch>
            </p:blipFill>
            <p:spPr>
              <a:xfrm>
                <a:off x="9865021" y="5192260"/>
                <a:ext cx="181440" cy="750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3" name="Ink 22">
                <a:extLst>
                  <a:ext uri="{FF2B5EF4-FFF2-40B4-BE49-F238E27FC236}">
                    <a16:creationId xmlns:a16="http://schemas.microsoft.com/office/drawing/2014/main" id="{E61D64BF-9D86-4F4B-9D2F-0BF9BF089A31}"/>
                  </a:ext>
                </a:extLst>
              </p14:cNvPr>
              <p14:cNvContentPartPr/>
              <p14:nvPr/>
            </p14:nvContentPartPr>
            <p14:xfrm>
              <a:off x="8415661" y="5766899"/>
              <a:ext cx="14760" cy="34920"/>
            </p14:xfrm>
          </p:contentPart>
        </mc:Choice>
        <mc:Fallback xmlns="">
          <p:pic>
            <p:nvPicPr>
              <p:cNvPr id="23" name="Ink 22">
                <a:extLst>
                  <a:ext uri="{FF2B5EF4-FFF2-40B4-BE49-F238E27FC236}">
                    <a16:creationId xmlns:a16="http://schemas.microsoft.com/office/drawing/2014/main" id="{E61D64BF-9D86-4F4B-9D2F-0BF9BF089A31}"/>
                  </a:ext>
                </a:extLst>
              </p:cNvPr>
              <p:cNvPicPr/>
              <p:nvPr/>
            </p:nvPicPr>
            <p:blipFill>
              <a:blip r:embed="rId7"/>
              <a:stretch>
                <a:fillRect/>
              </a:stretch>
            </p:blipFill>
            <p:spPr>
              <a:xfrm>
                <a:off x="8377501" y="5728739"/>
                <a:ext cx="907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6" name="Ink 25">
                <a:extLst>
                  <a:ext uri="{FF2B5EF4-FFF2-40B4-BE49-F238E27FC236}">
                    <a16:creationId xmlns:a16="http://schemas.microsoft.com/office/drawing/2014/main" id="{3CDC2703-C307-4378-B6EA-9CE0B3B973B7}"/>
                  </a:ext>
                </a:extLst>
              </p14:cNvPr>
              <p14:cNvContentPartPr/>
              <p14:nvPr/>
            </p14:nvContentPartPr>
            <p14:xfrm>
              <a:off x="9317461" y="5934659"/>
              <a:ext cx="360" cy="9000"/>
            </p14:xfrm>
          </p:contentPart>
        </mc:Choice>
        <mc:Fallback xmlns="">
          <p:pic>
            <p:nvPicPr>
              <p:cNvPr id="26" name="Ink 25">
                <a:extLst>
                  <a:ext uri="{FF2B5EF4-FFF2-40B4-BE49-F238E27FC236}">
                    <a16:creationId xmlns:a16="http://schemas.microsoft.com/office/drawing/2014/main" id="{3CDC2703-C307-4378-B6EA-9CE0B3B973B7}"/>
                  </a:ext>
                </a:extLst>
              </p:cNvPr>
              <p:cNvPicPr/>
              <p:nvPr/>
            </p:nvPicPr>
            <p:blipFill>
              <a:blip r:embed="rId9"/>
              <a:stretch>
                <a:fillRect/>
              </a:stretch>
            </p:blipFill>
            <p:spPr>
              <a:xfrm>
                <a:off x="9279301" y="5896499"/>
                <a:ext cx="76320" cy="84960"/>
              </a:xfrm>
              <a:prstGeom prst="rect">
                <a:avLst/>
              </a:prstGeom>
            </p:spPr>
          </p:pic>
        </mc:Fallback>
      </mc:AlternateContent>
      <p:sp>
        <p:nvSpPr>
          <p:cNvPr id="84" name="Freeform: Shape 83">
            <a:extLst>
              <a:ext uri="{FF2B5EF4-FFF2-40B4-BE49-F238E27FC236}">
                <a16:creationId xmlns:a16="http://schemas.microsoft.com/office/drawing/2014/main" id="{A1E1494A-819C-4CD7-A901-9DD5712DD97A}"/>
              </a:ext>
            </a:extLst>
          </p:cNvPr>
          <p:cNvSpPr/>
          <p:nvPr/>
        </p:nvSpPr>
        <p:spPr>
          <a:xfrm>
            <a:off x="3559285" y="2487560"/>
            <a:ext cx="688255" cy="672257"/>
          </a:xfrm>
          <a:custGeom>
            <a:avLst/>
            <a:gdLst>
              <a:gd name="connsiteX0" fmla="*/ 1394152 w 1808298"/>
              <a:gd name="connsiteY0" fmla="*/ 0 h 2402863"/>
              <a:gd name="connsiteX1" fmla="*/ 1603275 w 1808298"/>
              <a:gd name="connsiteY1" fmla="*/ 356739 h 2402863"/>
              <a:gd name="connsiteX2" fmla="*/ 631469 w 1808298"/>
              <a:gd name="connsiteY2" fmla="*/ 2029722 h 2402863"/>
              <a:gd name="connsiteX3" fmla="*/ 1599175 w 1808298"/>
              <a:gd name="connsiteY3" fmla="*/ 2037923 h 2402863"/>
              <a:gd name="connsiteX4" fmla="*/ 1808298 w 1808298"/>
              <a:gd name="connsiteY4" fmla="*/ 2398763 h 2402863"/>
              <a:gd name="connsiteX5" fmla="*/ 0 w 1808298"/>
              <a:gd name="connsiteY5" fmla="*/ 2402863 h 2402863"/>
              <a:gd name="connsiteX6" fmla="*/ 1394152 w 1808298"/>
              <a:gd name="connsiteY6" fmla="*/ 0 h 240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298" h="2402863">
                <a:moveTo>
                  <a:pt x="1394152" y="0"/>
                </a:moveTo>
                <a:lnTo>
                  <a:pt x="1603275" y="356739"/>
                </a:lnTo>
                <a:lnTo>
                  <a:pt x="631469" y="2029722"/>
                </a:lnTo>
                <a:lnTo>
                  <a:pt x="1599175" y="2037923"/>
                </a:lnTo>
                <a:lnTo>
                  <a:pt x="1808298" y="2398763"/>
                </a:lnTo>
                <a:lnTo>
                  <a:pt x="0" y="2402863"/>
                </a:lnTo>
                <a:lnTo>
                  <a:pt x="1394152" y="0"/>
                </a:lnTo>
                <a:close/>
              </a:path>
            </a:pathLst>
          </a:custGeom>
          <a:solidFill>
            <a:srgbClr val="53B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2846874"/>
      </p:ext>
    </p:extLst>
  </p:cSld>
  <p:clrMapOvr>
    <a:masterClrMapping/>
  </p:clrMapOvr>
  <p:transition spd="slow" advTm="2000">
    <p:cover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extLst/>
        </p:spPr>
        <p:txBody>
          <a:bodyPr vert="horz" lIns="91440" tIns="45720" rIns="91440" bIns="45720" rtlCol="0" anchor="ctr">
            <a:noAutofit/>
          </a:bodyPr>
          <a:lstStyle/>
          <a:p>
            <a:pPr>
              <a:spcBef>
                <a:spcPts val="1000"/>
              </a:spcBef>
              <a:buFont typeface="Arial" panose="020B0604020202020204" pitchFamily="34" charset="0"/>
            </a:pPr>
            <a:r>
              <a:rPr lang="en-CA" sz="2800" dirty="0"/>
              <a:t>Aspects of Business Value: What’s Important to Stakeholders at all levels?</a:t>
            </a:r>
          </a:p>
        </p:txBody>
      </p:sp>
      <p:sp>
        <p:nvSpPr>
          <p:cNvPr id="58372" name="Content Placeholder 2"/>
          <p:cNvSpPr>
            <a:spLocks noGrp="1"/>
          </p:cNvSpPr>
          <p:nvPr>
            <p:ph type="body" sz="quarter" idx="4294967295"/>
          </p:nvPr>
        </p:nvSpPr>
        <p:spPr>
          <a:xfrm>
            <a:off x="488272" y="1037490"/>
            <a:ext cx="10382250" cy="296863"/>
          </a:xfrm>
          <a:prstGeom prst="rect">
            <a:avLst/>
          </a:prstGeom>
        </p:spPr>
        <p:txBody>
          <a:bodyPr vert="horz" lIns="91440" tIns="45720" rIns="91440" bIns="45720" rtlCol="0">
            <a:noAutofit/>
          </a:bodyPr>
          <a:lstStyle/>
          <a:p>
            <a:pPr marL="0" indent="0" algn="ctr">
              <a:buNone/>
            </a:pPr>
            <a:r>
              <a:rPr lang="en-CA" sz="1800" dirty="0">
                <a:solidFill>
                  <a:srgbClr val="FF6400"/>
                </a:solidFill>
                <a:latin typeface="+mn-lt"/>
              </a:rPr>
              <a:t>What Benefit?</a:t>
            </a:r>
          </a:p>
        </p:txBody>
      </p:sp>
      <p:sp>
        <p:nvSpPr>
          <p:cNvPr id="11" name="Text Placeholder 2">
            <a:extLst>
              <a:ext uri="{FF2B5EF4-FFF2-40B4-BE49-F238E27FC236}">
                <a16:creationId xmlns:a16="http://schemas.microsoft.com/office/drawing/2014/main" id="{4057B9C5-7D23-488E-A05E-D9CE5C981EC0}"/>
              </a:ext>
            </a:extLst>
          </p:cNvPr>
          <p:cNvSpPr txBox="1">
            <a:spLocks/>
          </p:cNvSpPr>
          <p:nvPr/>
        </p:nvSpPr>
        <p:spPr>
          <a:xfrm>
            <a:off x="767408" y="880037"/>
            <a:ext cx="10788676" cy="341282"/>
          </a:xfrm>
          <a:prstGeom prst="rect">
            <a:avLst/>
          </a:prstGeom>
        </p:spPr>
        <p:txBody>
          <a:bodyPr/>
          <a:lstStyle>
            <a:lvl1pPr indent="0" algn="ctr">
              <a:lnSpc>
                <a:spcPct val="90000"/>
              </a:lnSpc>
              <a:spcBef>
                <a:spcPts val="1000"/>
              </a:spcBef>
              <a:buFont typeface="Arial" panose="020B0604020202020204" pitchFamily="34" charset="0"/>
              <a:buNone/>
              <a:defRPr sz="1600" b="0">
                <a:solidFill>
                  <a:srgbClr val="FF6400"/>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CA" sz="1800" dirty="0"/>
          </a:p>
        </p:txBody>
      </p:sp>
      <p:sp>
        <p:nvSpPr>
          <p:cNvPr id="3" name="Rectangle 2"/>
          <p:cNvSpPr/>
          <p:nvPr/>
        </p:nvSpPr>
        <p:spPr>
          <a:xfrm>
            <a:off x="114651" y="2537527"/>
            <a:ext cx="5605104" cy="3439403"/>
          </a:xfrm>
          <a:prstGeom prst="rect">
            <a:avLst/>
          </a:prstGeom>
        </p:spPr>
        <p:txBody>
          <a:bodyPr wrap="square">
            <a:spAutoFit/>
          </a:bodyPr>
          <a:lstStyle/>
          <a:p>
            <a:pPr marL="738402" lvl="2" indent="0">
              <a:lnSpc>
                <a:spcPct val="100000"/>
              </a:lnSpc>
              <a:spcBef>
                <a:spcPts val="277"/>
              </a:spcBef>
              <a:buNone/>
            </a:pPr>
            <a:endParaRPr lang="en-CA" sz="2000" dirty="0"/>
          </a:p>
          <a:p>
            <a:pPr marL="509802" lvl="1" indent="0">
              <a:lnSpc>
                <a:spcPct val="100000"/>
              </a:lnSpc>
              <a:spcBef>
                <a:spcPts val="277"/>
              </a:spcBef>
              <a:buNone/>
            </a:pPr>
            <a:r>
              <a:rPr lang="en-CA" sz="2400" b="1" dirty="0">
                <a:solidFill>
                  <a:srgbClr val="81C429"/>
                </a:solidFill>
              </a:rPr>
              <a:t>Expectations of benefit</a:t>
            </a:r>
          </a:p>
          <a:p>
            <a:pPr marL="1081302" lvl="2" indent="-342900">
              <a:lnSpc>
                <a:spcPct val="100000"/>
              </a:lnSpc>
              <a:spcBef>
                <a:spcPts val="277"/>
              </a:spcBef>
              <a:buFont typeface="Arial" panose="020B0604020202020204" pitchFamily="34" charset="0"/>
              <a:buChar char="•"/>
            </a:pPr>
            <a:r>
              <a:rPr lang="en-CA" sz="2000" dirty="0"/>
              <a:t>What important stakeholder needs will be achievable by receiving the items?</a:t>
            </a:r>
          </a:p>
          <a:p>
            <a:pPr marL="1081302" lvl="2" indent="-342900">
              <a:lnSpc>
                <a:spcPct val="100000"/>
              </a:lnSpc>
              <a:spcBef>
                <a:spcPts val="277"/>
              </a:spcBef>
              <a:buFont typeface="Arial" panose="020B0604020202020204" pitchFamily="34" charset="0"/>
              <a:buChar char="•"/>
            </a:pPr>
            <a:r>
              <a:rPr lang="en-CA" sz="2000" dirty="0"/>
              <a:t>What can the recipient do in their world that they could not do before</a:t>
            </a:r>
          </a:p>
          <a:p>
            <a:pPr marL="1081302" lvl="2" indent="-342900">
              <a:lnSpc>
                <a:spcPct val="100000"/>
              </a:lnSpc>
              <a:spcBef>
                <a:spcPts val="277"/>
              </a:spcBef>
              <a:buFont typeface="Arial" panose="020B0604020202020204" pitchFamily="34" charset="0"/>
              <a:buChar char="•"/>
            </a:pPr>
            <a:r>
              <a:rPr lang="en-CA" sz="2000" dirty="0"/>
              <a:t>Falling short leads to relationship failure</a:t>
            </a:r>
          </a:p>
          <a:p>
            <a:pPr marL="1081302" lvl="2" indent="-342900">
              <a:lnSpc>
                <a:spcPct val="100000"/>
              </a:lnSpc>
              <a:spcBef>
                <a:spcPts val="277"/>
              </a:spcBef>
              <a:buFont typeface="Arial" panose="020B0604020202020204" pitchFamily="34" charset="0"/>
              <a:buChar char="•"/>
            </a:pPr>
            <a:endParaRPr lang="en-CA" sz="2000" dirty="0"/>
          </a:p>
          <a:p>
            <a:pPr marL="738402" lvl="2" indent="0">
              <a:lnSpc>
                <a:spcPct val="100000"/>
              </a:lnSpc>
              <a:spcBef>
                <a:spcPts val="277"/>
              </a:spcBef>
              <a:buNone/>
            </a:pPr>
            <a:endParaRPr lang="en-CA" sz="2000" dirty="0"/>
          </a:p>
          <a:p>
            <a:pPr lvl="1">
              <a:lnSpc>
                <a:spcPct val="100000"/>
              </a:lnSpc>
              <a:spcBef>
                <a:spcPts val="277"/>
              </a:spcBef>
              <a:buFont typeface="Arial"/>
              <a:buChar char="•"/>
              <a:defRPr/>
            </a:pPr>
            <a:endParaRPr lang="en-CA" sz="1600" dirty="0"/>
          </a:p>
        </p:txBody>
      </p:sp>
      <p:sp>
        <p:nvSpPr>
          <p:cNvPr id="22" name="Freeform: Shape 21">
            <a:extLst>
              <a:ext uri="{FF2B5EF4-FFF2-40B4-BE49-F238E27FC236}">
                <a16:creationId xmlns:a16="http://schemas.microsoft.com/office/drawing/2014/main" id="{BDFCC7CB-ACA6-43D5-9636-5D86CF86A857}"/>
              </a:ext>
            </a:extLst>
          </p:cNvPr>
          <p:cNvSpPr/>
          <p:nvPr/>
        </p:nvSpPr>
        <p:spPr>
          <a:xfrm rot="7200000">
            <a:off x="4342805" y="2500742"/>
            <a:ext cx="694679" cy="787442"/>
          </a:xfrm>
          <a:custGeom>
            <a:avLst/>
            <a:gdLst>
              <a:gd name="connsiteX0" fmla="*/ 1394152 w 1808298"/>
              <a:gd name="connsiteY0" fmla="*/ 0 h 2402863"/>
              <a:gd name="connsiteX1" fmla="*/ 1603275 w 1808298"/>
              <a:gd name="connsiteY1" fmla="*/ 356739 h 2402863"/>
              <a:gd name="connsiteX2" fmla="*/ 631469 w 1808298"/>
              <a:gd name="connsiteY2" fmla="*/ 2029722 h 2402863"/>
              <a:gd name="connsiteX3" fmla="*/ 1599175 w 1808298"/>
              <a:gd name="connsiteY3" fmla="*/ 2037923 h 2402863"/>
              <a:gd name="connsiteX4" fmla="*/ 1808298 w 1808298"/>
              <a:gd name="connsiteY4" fmla="*/ 2398763 h 2402863"/>
              <a:gd name="connsiteX5" fmla="*/ 0 w 1808298"/>
              <a:gd name="connsiteY5" fmla="*/ 2402863 h 2402863"/>
              <a:gd name="connsiteX6" fmla="*/ 1394152 w 1808298"/>
              <a:gd name="connsiteY6" fmla="*/ 0 h 240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298" h="2402863">
                <a:moveTo>
                  <a:pt x="1394152" y="0"/>
                </a:moveTo>
                <a:lnTo>
                  <a:pt x="1603275" y="356739"/>
                </a:lnTo>
                <a:lnTo>
                  <a:pt x="631469" y="2029722"/>
                </a:lnTo>
                <a:lnTo>
                  <a:pt x="1599175" y="2037923"/>
                </a:lnTo>
                <a:lnTo>
                  <a:pt x="1808298" y="2398763"/>
                </a:lnTo>
                <a:lnTo>
                  <a:pt x="0" y="2402863"/>
                </a:lnTo>
                <a:lnTo>
                  <a:pt x="1394152" y="0"/>
                </a:lnTo>
                <a:close/>
              </a:path>
            </a:pathLst>
          </a:custGeom>
          <a:solidFill>
            <a:srgbClr val="81C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4CE7654C-1C2C-4932-A49F-8A6741CE5C76}"/>
              </a:ext>
            </a:extLst>
          </p:cNvPr>
          <p:cNvPicPr>
            <a:picLocks noChangeAspect="1"/>
          </p:cNvPicPr>
          <p:nvPr/>
        </p:nvPicPr>
        <p:blipFill>
          <a:blip r:embed="rId3"/>
          <a:stretch>
            <a:fillRect/>
          </a:stretch>
        </p:blipFill>
        <p:spPr>
          <a:xfrm>
            <a:off x="6408757" y="2826847"/>
            <a:ext cx="5605104" cy="2472932"/>
          </a:xfrm>
          <a:prstGeom prst="rect">
            <a:avLst/>
          </a:prstGeom>
        </p:spPr>
      </p:pic>
      <p:sp>
        <p:nvSpPr>
          <p:cNvPr id="4" name="Oval 3">
            <a:extLst>
              <a:ext uri="{FF2B5EF4-FFF2-40B4-BE49-F238E27FC236}">
                <a16:creationId xmlns:a16="http://schemas.microsoft.com/office/drawing/2014/main" id="{F7D37429-5ED9-41D8-8251-668CBD733B99}"/>
              </a:ext>
            </a:extLst>
          </p:cNvPr>
          <p:cNvSpPr/>
          <p:nvPr/>
        </p:nvSpPr>
        <p:spPr>
          <a:xfrm>
            <a:off x="10982635" y="2652972"/>
            <a:ext cx="1029285" cy="1029285"/>
          </a:xfrm>
          <a:prstGeom prst="ellipse">
            <a:avLst/>
          </a:prstGeom>
          <a:noFill/>
          <a:ln w="28575">
            <a:solidFill>
              <a:srgbClr val="81C42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Oval 25">
            <a:extLst>
              <a:ext uri="{FF2B5EF4-FFF2-40B4-BE49-F238E27FC236}">
                <a16:creationId xmlns:a16="http://schemas.microsoft.com/office/drawing/2014/main" id="{D66F52A5-9233-42AD-A55B-3D235A4B47AA}"/>
              </a:ext>
            </a:extLst>
          </p:cNvPr>
          <p:cNvSpPr/>
          <p:nvPr/>
        </p:nvSpPr>
        <p:spPr>
          <a:xfrm>
            <a:off x="10982635" y="4063313"/>
            <a:ext cx="1029285" cy="1029285"/>
          </a:xfrm>
          <a:prstGeom prst="ellipse">
            <a:avLst/>
          </a:prstGeom>
          <a:noFill/>
          <a:ln w="28575">
            <a:solidFill>
              <a:srgbClr val="81C42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Oval 26">
            <a:extLst>
              <a:ext uri="{FF2B5EF4-FFF2-40B4-BE49-F238E27FC236}">
                <a16:creationId xmlns:a16="http://schemas.microsoft.com/office/drawing/2014/main" id="{C9346E03-0C4E-4AAD-A044-7AA2B42AA56D}"/>
              </a:ext>
            </a:extLst>
          </p:cNvPr>
          <p:cNvSpPr/>
          <p:nvPr/>
        </p:nvSpPr>
        <p:spPr>
          <a:xfrm>
            <a:off x="8563899" y="4577955"/>
            <a:ext cx="1029285" cy="1029285"/>
          </a:xfrm>
          <a:prstGeom prst="ellipse">
            <a:avLst/>
          </a:prstGeom>
          <a:noFill/>
          <a:ln w="28575">
            <a:solidFill>
              <a:srgbClr val="81C42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Oval 27">
            <a:extLst>
              <a:ext uri="{FF2B5EF4-FFF2-40B4-BE49-F238E27FC236}">
                <a16:creationId xmlns:a16="http://schemas.microsoft.com/office/drawing/2014/main" id="{32C6FF4E-666D-4869-B355-074D6BB17367}"/>
              </a:ext>
            </a:extLst>
          </p:cNvPr>
          <p:cNvSpPr/>
          <p:nvPr/>
        </p:nvSpPr>
        <p:spPr>
          <a:xfrm>
            <a:off x="6250192" y="4168365"/>
            <a:ext cx="1029285" cy="1029285"/>
          </a:xfrm>
          <a:prstGeom prst="ellipse">
            <a:avLst/>
          </a:prstGeom>
          <a:noFill/>
          <a:ln w="28575">
            <a:solidFill>
              <a:srgbClr val="81C42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Oval 28">
            <a:extLst>
              <a:ext uri="{FF2B5EF4-FFF2-40B4-BE49-F238E27FC236}">
                <a16:creationId xmlns:a16="http://schemas.microsoft.com/office/drawing/2014/main" id="{1A8D70BD-8C66-4171-BAE2-27243937639E}"/>
              </a:ext>
            </a:extLst>
          </p:cNvPr>
          <p:cNvSpPr/>
          <p:nvPr/>
        </p:nvSpPr>
        <p:spPr>
          <a:xfrm>
            <a:off x="6170183" y="2713813"/>
            <a:ext cx="1029285" cy="1029285"/>
          </a:xfrm>
          <a:prstGeom prst="ellipse">
            <a:avLst/>
          </a:prstGeom>
          <a:noFill/>
          <a:ln w="28575">
            <a:solidFill>
              <a:srgbClr val="81C42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76868015"/>
      </p:ext>
    </p:extLst>
  </p:cSld>
  <p:clrMapOvr>
    <a:masterClrMapping/>
  </p:clrMapOvr>
  <p:transition spd="slow" advTm="2000">
    <p:cover dir="d"/>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vert="horz" lIns="91440" tIns="45720" rIns="91440" bIns="45720" rtlCol="0" anchor="ctr">
            <a:noAutofit/>
          </a:bodyPr>
          <a:lstStyle/>
          <a:p>
            <a:pPr>
              <a:spcBef>
                <a:spcPts val="1000"/>
              </a:spcBef>
              <a:buFont typeface="Arial" panose="020B0604020202020204" pitchFamily="34" charset="0"/>
            </a:pPr>
            <a:r>
              <a:rPr lang="en-US" altLang="en-US" sz="2800" dirty="0"/>
              <a:t>Notices</a:t>
            </a:r>
          </a:p>
        </p:txBody>
      </p:sp>
      <p:sp>
        <p:nvSpPr>
          <p:cNvPr id="5" name="Rectangle 4"/>
          <p:cNvSpPr/>
          <p:nvPr/>
        </p:nvSpPr>
        <p:spPr>
          <a:xfrm>
            <a:off x="484058" y="1757945"/>
            <a:ext cx="10382210" cy="3970318"/>
          </a:xfrm>
          <a:prstGeom prst="rect">
            <a:avLst/>
          </a:prstGeom>
        </p:spPr>
        <p:txBody>
          <a:bodyPr wrap="square">
            <a:spAutoFit/>
          </a:bodyPr>
          <a:lstStyle/>
          <a:p>
            <a:r>
              <a:rPr lang="en-US" altLang="en-US" b="1" dirty="0"/>
              <a:t>COPYRIGHT NOTICE</a:t>
            </a:r>
            <a:endParaRPr lang="en-US" altLang="en-US" dirty="0"/>
          </a:p>
          <a:p>
            <a:r>
              <a:rPr lang="en-US" altLang="en-US" dirty="0"/>
              <a:t>The content and materials included in this workshop, are copyrighted by Process Renewal Consulting Group (2015) Inc.</a:t>
            </a:r>
            <a:r>
              <a:rPr lang="en-US" dirty="0"/>
              <a:t> </a:t>
            </a:r>
          </a:p>
          <a:p>
            <a:r>
              <a:rPr lang="en-CA" i="1" dirty="0">
                <a:cs typeface="Times New Roman" panose="02020603050405020304" pitchFamily="18" charset="0"/>
              </a:rPr>
              <a:t>Permission is granted for unlimited reproduction and distribution of this document under the following conditions: (a) The copyrights and this permission notice are clearly included. (b) The work is clearly credited to its the authors. (c) No part of the document, including title, content, copyrights, and permission notice, is altered, abridged or extended in any manner.</a:t>
            </a:r>
            <a:endParaRPr lang="en-US" dirty="0">
              <a:cs typeface="Times New Roman" panose="02020603050405020304" pitchFamily="18" charset="0"/>
            </a:endParaRPr>
          </a:p>
          <a:p>
            <a:endParaRPr lang="en-US" altLang="en-US" dirty="0"/>
          </a:p>
          <a:p>
            <a:endParaRPr lang="en-US" altLang="en-US" dirty="0"/>
          </a:p>
          <a:p>
            <a:endParaRPr lang="en-US" altLang="en-US" dirty="0"/>
          </a:p>
          <a:p>
            <a:r>
              <a:rPr lang="en-US" altLang="en-US" b="1" dirty="0"/>
              <a:t>FOR MORE INFORMATION CONTACT </a:t>
            </a:r>
            <a:endParaRPr lang="en-US" altLang="en-US" dirty="0"/>
          </a:p>
          <a:p>
            <a:r>
              <a:rPr lang="en-US" altLang="en-US" dirty="0"/>
              <a:t>Roger Burlton, Process Renewal Group, Suite 305 125 </a:t>
            </a:r>
            <a:r>
              <a:rPr lang="en-US" altLang="en-US" dirty="0" err="1"/>
              <a:t>Milross</a:t>
            </a:r>
            <a:r>
              <a:rPr lang="en-US" altLang="en-US" dirty="0"/>
              <a:t> Ave, Vancouver, BC, V6A 0A1, </a:t>
            </a:r>
            <a:r>
              <a:rPr lang="en-US" altLang="en-US" dirty="0">
                <a:hlinkClick r:id="rId3"/>
              </a:rPr>
              <a:t>Roger.Burlton@processrenewal.com</a:t>
            </a:r>
            <a:r>
              <a:rPr lang="en-US" altLang="en-US" dirty="0"/>
              <a:t> , +1 604 240 5436</a:t>
            </a:r>
          </a:p>
          <a:p>
            <a:r>
              <a:rPr lang="en-US" altLang="en-US" dirty="0"/>
              <a:t>		 </a:t>
            </a:r>
          </a:p>
        </p:txBody>
      </p:sp>
    </p:spTree>
    <p:extLst>
      <p:ext uri="{BB962C8B-B14F-4D97-AF65-F5344CB8AC3E}">
        <p14:creationId xmlns:p14="http://schemas.microsoft.com/office/powerpoint/2010/main" val="78638609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extLst/>
        </p:spPr>
        <p:txBody>
          <a:bodyPr vert="horz" lIns="91440" tIns="45720" rIns="91440" bIns="45720" rtlCol="0" anchor="ctr">
            <a:noAutofit/>
          </a:bodyPr>
          <a:lstStyle/>
          <a:p>
            <a:pPr>
              <a:spcBef>
                <a:spcPts val="1000"/>
              </a:spcBef>
              <a:buFont typeface="Arial" panose="020B0604020202020204" pitchFamily="34" charset="0"/>
            </a:pPr>
            <a:r>
              <a:rPr lang="en-CA" sz="2800" dirty="0"/>
              <a:t>Aspects of Business Value: What’s Important to Stakeholders at all levels?</a:t>
            </a:r>
          </a:p>
        </p:txBody>
      </p:sp>
      <p:sp>
        <p:nvSpPr>
          <p:cNvPr id="58372" name="Content Placeholder 2"/>
          <p:cNvSpPr>
            <a:spLocks noGrp="1"/>
          </p:cNvSpPr>
          <p:nvPr>
            <p:ph type="body" sz="quarter" idx="4294967295"/>
          </p:nvPr>
        </p:nvSpPr>
        <p:spPr>
          <a:xfrm>
            <a:off x="488272" y="1037490"/>
            <a:ext cx="10382250" cy="296863"/>
          </a:xfrm>
          <a:prstGeom prst="rect">
            <a:avLst/>
          </a:prstGeom>
        </p:spPr>
        <p:txBody>
          <a:bodyPr vert="horz" lIns="91440" tIns="45720" rIns="91440" bIns="45720" rtlCol="0">
            <a:noAutofit/>
          </a:bodyPr>
          <a:lstStyle/>
          <a:p>
            <a:pPr marL="0" indent="0" algn="ctr">
              <a:buNone/>
            </a:pPr>
            <a:r>
              <a:rPr lang="en-CA" sz="1800" dirty="0">
                <a:solidFill>
                  <a:srgbClr val="FF6400"/>
                </a:solidFill>
                <a:latin typeface="+mn-lt"/>
              </a:rPr>
              <a:t>What Experience?</a:t>
            </a:r>
          </a:p>
        </p:txBody>
      </p:sp>
      <p:sp>
        <p:nvSpPr>
          <p:cNvPr id="11" name="Text Placeholder 2">
            <a:extLst>
              <a:ext uri="{FF2B5EF4-FFF2-40B4-BE49-F238E27FC236}">
                <a16:creationId xmlns:a16="http://schemas.microsoft.com/office/drawing/2014/main" id="{4057B9C5-7D23-488E-A05E-D9CE5C981EC0}"/>
              </a:ext>
            </a:extLst>
          </p:cNvPr>
          <p:cNvSpPr txBox="1">
            <a:spLocks/>
          </p:cNvSpPr>
          <p:nvPr/>
        </p:nvSpPr>
        <p:spPr>
          <a:xfrm>
            <a:off x="767408" y="880037"/>
            <a:ext cx="10788676" cy="341282"/>
          </a:xfrm>
          <a:prstGeom prst="rect">
            <a:avLst/>
          </a:prstGeom>
        </p:spPr>
        <p:txBody>
          <a:bodyPr/>
          <a:lstStyle>
            <a:lvl1pPr indent="0" algn="ctr">
              <a:lnSpc>
                <a:spcPct val="90000"/>
              </a:lnSpc>
              <a:spcBef>
                <a:spcPts val="1000"/>
              </a:spcBef>
              <a:buFont typeface="Arial" panose="020B0604020202020204" pitchFamily="34" charset="0"/>
              <a:buNone/>
              <a:defRPr sz="1600" b="0">
                <a:solidFill>
                  <a:srgbClr val="FF6400"/>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CA" sz="1800" dirty="0"/>
          </a:p>
        </p:txBody>
      </p:sp>
      <p:sp>
        <p:nvSpPr>
          <p:cNvPr id="3" name="Rectangle 2"/>
          <p:cNvSpPr/>
          <p:nvPr/>
        </p:nvSpPr>
        <p:spPr>
          <a:xfrm>
            <a:off x="324465" y="2524996"/>
            <a:ext cx="6066503" cy="3131627"/>
          </a:xfrm>
          <a:prstGeom prst="rect">
            <a:avLst/>
          </a:prstGeom>
        </p:spPr>
        <p:txBody>
          <a:bodyPr wrap="square">
            <a:spAutoFit/>
          </a:bodyPr>
          <a:lstStyle/>
          <a:p>
            <a:pPr marL="738402" lvl="2" indent="0">
              <a:lnSpc>
                <a:spcPct val="100000"/>
              </a:lnSpc>
              <a:spcBef>
                <a:spcPts val="277"/>
              </a:spcBef>
              <a:buNone/>
            </a:pPr>
            <a:endParaRPr lang="en-CA" sz="2000" dirty="0"/>
          </a:p>
          <a:p>
            <a:pPr marL="509802" lvl="1" indent="0">
              <a:lnSpc>
                <a:spcPct val="100000"/>
              </a:lnSpc>
              <a:spcBef>
                <a:spcPts val="277"/>
              </a:spcBef>
              <a:buNone/>
            </a:pPr>
            <a:r>
              <a:rPr lang="en-CA" sz="2400" b="1" dirty="0">
                <a:solidFill>
                  <a:srgbClr val="F5951D"/>
                </a:solidFill>
              </a:rPr>
              <a:t>Experience of interaction</a:t>
            </a:r>
          </a:p>
          <a:p>
            <a:pPr marL="1081302" lvl="2" indent="-342900">
              <a:lnSpc>
                <a:spcPct val="100000"/>
              </a:lnSpc>
              <a:spcBef>
                <a:spcPts val="277"/>
              </a:spcBef>
              <a:buFont typeface="Arial" panose="020B0604020202020204" pitchFamily="34" charset="0"/>
              <a:buChar char="•"/>
            </a:pPr>
            <a:r>
              <a:rPr lang="en-CA" sz="2000" dirty="0"/>
              <a:t>How did they feel while interacting with us?</a:t>
            </a:r>
          </a:p>
          <a:p>
            <a:pPr marL="1081302" lvl="2" indent="-342900">
              <a:lnSpc>
                <a:spcPct val="100000"/>
              </a:lnSpc>
              <a:spcBef>
                <a:spcPts val="277"/>
              </a:spcBef>
              <a:buFont typeface="Arial" panose="020B0604020202020204" pitchFamily="34" charset="0"/>
              <a:buChar char="•"/>
            </a:pPr>
            <a:r>
              <a:rPr lang="en-CA" sz="2000" b="1" i="1" dirty="0">
                <a:solidFill>
                  <a:schemeClr val="tx2"/>
                </a:solidFill>
              </a:rPr>
              <a:t>How </a:t>
            </a:r>
            <a:r>
              <a:rPr lang="en-CA" sz="2000" dirty="0">
                <a:solidFill>
                  <a:schemeClr val="tx2"/>
                </a:solidFill>
              </a:rPr>
              <a:t>we and they drive services</a:t>
            </a:r>
          </a:p>
          <a:p>
            <a:pPr marL="1081302" lvl="2" indent="-342900">
              <a:lnSpc>
                <a:spcPct val="100000"/>
              </a:lnSpc>
              <a:spcBef>
                <a:spcPts val="277"/>
              </a:spcBef>
              <a:buFont typeface="Arial" panose="020B0604020202020204" pitchFamily="34" charset="0"/>
              <a:buChar char="•"/>
            </a:pPr>
            <a:r>
              <a:rPr lang="en-CA" sz="2000" dirty="0">
                <a:solidFill>
                  <a:schemeClr val="tx2"/>
                </a:solidFill>
              </a:rPr>
              <a:t>How we and they interact with each another</a:t>
            </a:r>
          </a:p>
          <a:p>
            <a:pPr marL="1081302" lvl="2" indent="-342900">
              <a:lnSpc>
                <a:spcPct val="100000"/>
              </a:lnSpc>
              <a:spcBef>
                <a:spcPts val="277"/>
              </a:spcBef>
              <a:buFont typeface="Arial" panose="020B0604020202020204" pitchFamily="34" charset="0"/>
              <a:buChar char="•"/>
            </a:pPr>
            <a:r>
              <a:rPr lang="en-CA" sz="2000" dirty="0">
                <a:solidFill>
                  <a:schemeClr val="tx2"/>
                </a:solidFill>
              </a:rPr>
              <a:t>How we can </a:t>
            </a:r>
            <a:r>
              <a:rPr lang="en-CA" sz="2000" b="1" i="1" dirty="0">
                <a:solidFill>
                  <a:schemeClr val="tx2"/>
                </a:solidFill>
              </a:rPr>
              <a:t>differentiate </a:t>
            </a:r>
            <a:r>
              <a:rPr lang="en-CA" sz="2000" dirty="0">
                <a:solidFill>
                  <a:schemeClr val="tx2"/>
                </a:solidFill>
              </a:rPr>
              <a:t>when Exchanges and Expectations are similar in the industry</a:t>
            </a:r>
          </a:p>
          <a:p>
            <a:pPr marL="1081302" lvl="2" indent="-342900">
              <a:lnSpc>
                <a:spcPct val="100000"/>
              </a:lnSpc>
              <a:spcBef>
                <a:spcPts val="277"/>
              </a:spcBef>
              <a:buFont typeface="Arial" panose="020B0604020202020204" pitchFamily="34" charset="0"/>
              <a:buChar char="•"/>
            </a:pPr>
            <a:endParaRPr lang="en-CA" sz="2000" dirty="0"/>
          </a:p>
          <a:p>
            <a:pPr lvl="1">
              <a:lnSpc>
                <a:spcPct val="100000"/>
              </a:lnSpc>
              <a:spcBef>
                <a:spcPts val="277"/>
              </a:spcBef>
              <a:buFont typeface="Arial"/>
              <a:buChar char="•"/>
              <a:defRPr/>
            </a:pPr>
            <a:endParaRPr lang="en-CA" sz="1600" dirty="0"/>
          </a:p>
        </p:txBody>
      </p:sp>
      <p:sp>
        <p:nvSpPr>
          <p:cNvPr id="16" name="Freeform: Shape 15">
            <a:extLst>
              <a:ext uri="{FF2B5EF4-FFF2-40B4-BE49-F238E27FC236}">
                <a16:creationId xmlns:a16="http://schemas.microsoft.com/office/drawing/2014/main" id="{25D3ECC8-5EEB-469E-9DFA-2756998BF63B}"/>
              </a:ext>
            </a:extLst>
          </p:cNvPr>
          <p:cNvSpPr/>
          <p:nvPr/>
        </p:nvSpPr>
        <p:spPr>
          <a:xfrm rot="14381547">
            <a:off x="4820725" y="2595876"/>
            <a:ext cx="646608" cy="862280"/>
          </a:xfrm>
          <a:custGeom>
            <a:avLst/>
            <a:gdLst>
              <a:gd name="connsiteX0" fmla="*/ 1394152 w 1808298"/>
              <a:gd name="connsiteY0" fmla="*/ 0 h 2402863"/>
              <a:gd name="connsiteX1" fmla="*/ 1603275 w 1808298"/>
              <a:gd name="connsiteY1" fmla="*/ 356739 h 2402863"/>
              <a:gd name="connsiteX2" fmla="*/ 631469 w 1808298"/>
              <a:gd name="connsiteY2" fmla="*/ 2029722 h 2402863"/>
              <a:gd name="connsiteX3" fmla="*/ 1599175 w 1808298"/>
              <a:gd name="connsiteY3" fmla="*/ 2037923 h 2402863"/>
              <a:gd name="connsiteX4" fmla="*/ 1808298 w 1808298"/>
              <a:gd name="connsiteY4" fmla="*/ 2398763 h 2402863"/>
              <a:gd name="connsiteX5" fmla="*/ 0 w 1808298"/>
              <a:gd name="connsiteY5" fmla="*/ 2402863 h 2402863"/>
              <a:gd name="connsiteX6" fmla="*/ 1394152 w 1808298"/>
              <a:gd name="connsiteY6" fmla="*/ 0 h 240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298" h="2402863">
                <a:moveTo>
                  <a:pt x="1394152" y="0"/>
                </a:moveTo>
                <a:lnTo>
                  <a:pt x="1603275" y="356739"/>
                </a:lnTo>
                <a:lnTo>
                  <a:pt x="631469" y="2029722"/>
                </a:lnTo>
                <a:lnTo>
                  <a:pt x="1599175" y="2037923"/>
                </a:lnTo>
                <a:lnTo>
                  <a:pt x="1808298" y="2398763"/>
                </a:lnTo>
                <a:lnTo>
                  <a:pt x="0" y="2402863"/>
                </a:lnTo>
                <a:lnTo>
                  <a:pt x="1394152" y="0"/>
                </a:lnTo>
                <a:close/>
              </a:path>
            </a:pathLst>
          </a:custGeom>
          <a:solidFill>
            <a:srgbClr val="F595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5C73A8B2-C131-4155-9DCB-3A94B42BF8EC}"/>
              </a:ext>
            </a:extLst>
          </p:cNvPr>
          <p:cNvPicPr>
            <a:picLocks noChangeAspect="1"/>
          </p:cNvPicPr>
          <p:nvPr/>
        </p:nvPicPr>
        <p:blipFill>
          <a:blip r:embed="rId3"/>
          <a:stretch>
            <a:fillRect/>
          </a:stretch>
        </p:blipFill>
        <p:spPr>
          <a:xfrm>
            <a:off x="6507077" y="2826847"/>
            <a:ext cx="5605104" cy="2472932"/>
          </a:xfrm>
          <a:prstGeom prst="rect">
            <a:avLst/>
          </a:prstGeom>
          <a:noFill/>
          <a:ln w="19050">
            <a:noFill/>
          </a:ln>
        </p:spPr>
      </p:pic>
      <p:sp>
        <p:nvSpPr>
          <p:cNvPr id="21" name="Freeform 75">
            <a:extLst>
              <a:ext uri="{FF2B5EF4-FFF2-40B4-BE49-F238E27FC236}">
                <a16:creationId xmlns:a16="http://schemas.microsoft.com/office/drawing/2014/main" id="{19B14AF2-720A-4F72-8C97-5728569A75FB}"/>
              </a:ext>
            </a:extLst>
          </p:cNvPr>
          <p:cNvSpPr>
            <a:spLocks/>
          </p:cNvSpPr>
          <p:nvPr/>
        </p:nvSpPr>
        <p:spPr bwMode="auto">
          <a:xfrm>
            <a:off x="7531510" y="3218377"/>
            <a:ext cx="3432412" cy="1363456"/>
          </a:xfrm>
          <a:custGeom>
            <a:avLst/>
            <a:gdLst>
              <a:gd name="T0" fmla="*/ 2147483647 w 4301"/>
              <a:gd name="T1" fmla="*/ 2147483647 h 2464"/>
              <a:gd name="T2" fmla="*/ 2147483647 w 4301"/>
              <a:gd name="T3" fmla="*/ 2147483647 h 2464"/>
              <a:gd name="T4" fmla="*/ 2147483647 w 4301"/>
              <a:gd name="T5" fmla="*/ 2147483647 h 2464"/>
              <a:gd name="T6" fmla="*/ 2147483647 w 4301"/>
              <a:gd name="T7" fmla="*/ 2147483647 h 2464"/>
              <a:gd name="T8" fmla="*/ 2147483647 w 4301"/>
              <a:gd name="T9" fmla="*/ 2147483647 h 2464"/>
              <a:gd name="T10" fmla="*/ 2147483647 w 4301"/>
              <a:gd name="T11" fmla="*/ 2147483647 h 2464"/>
              <a:gd name="T12" fmla="*/ 2147483647 w 4301"/>
              <a:gd name="T13" fmla="*/ 2147483647 h 2464"/>
              <a:gd name="T14" fmla="*/ 2147483647 w 4301"/>
              <a:gd name="T15" fmla="*/ 2147483647 h 2464"/>
              <a:gd name="T16" fmla="*/ 2147483647 w 4301"/>
              <a:gd name="T17" fmla="*/ 2147483647 h 2464"/>
              <a:gd name="T18" fmla="*/ 2147483647 w 4301"/>
              <a:gd name="T19" fmla="*/ 0 h 24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01"/>
              <a:gd name="T31" fmla="*/ 0 h 2464"/>
              <a:gd name="T32" fmla="*/ 4301 w 4301"/>
              <a:gd name="T33" fmla="*/ 2464 h 24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01" h="2464">
                <a:moveTo>
                  <a:pt x="4301" y="18"/>
                </a:moveTo>
                <a:cubicBezTo>
                  <a:pt x="3990" y="559"/>
                  <a:pt x="3680" y="1100"/>
                  <a:pt x="3441" y="1329"/>
                </a:cubicBezTo>
                <a:cubicBezTo>
                  <a:pt x="3202" y="1558"/>
                  <a:pt x="3049" y="1388"/>
                  <a:pt x="2865" y="1391"/>
                </a:cubicBezTo>
                <a:cubicBezTo>
                  <a:pt x="2681" y="1394"/>
                  <a:pt x="2424" y="1266"/>
                  <a:pt x="2334" y="1347"/>
                </a:cubicBezTo>
                <a:cubicBezTo>
                  <a:pt x="2244" y="1428"/>
                  <a:pt x="2448" y="1879"/>
                  <a:pt x="2325" y="1879"/>
                </a:cubicBezTo>
                <a:cubicBezTo>
                  <a:pt x="2202" y="1879"/>
                  <a:pt x="1963" y="1260"/>
                  <a:pt x="1598" y="1347"/>
                </a:cubicBezTo>
                <a:cubicBezTo>
                  <a:pt x="1233" y="1434"/>
                  <a:pt x="272" y="2464"/>
                  <a:pt x="136" y="2401"/>
                </a:cubicBezTo>
                <a:cubicBezTo>
                  <a:pt x="0" y="2338"/>
                  <a:pt x="513" y="1235"/>
                  <a:pt x="783" y="966"/>
                </a:cubicBezTo>
                <a:cubicBezTo>
                  <a:pt x="1053" y="697"/>
                  <a:pt x="1198" y="950"/>
                  <a:pt x="1758" y="789"/>
                </a:cubicBezTo>
                <a:cubicBezTo>
                  <a:pt x="2318" y="628"/>
                  <a:pt x="3725" y="140"/>
                  <a:pt x="4142" y="0"/>
                </a:cubicBezTo>
              </a:path>
            </a:pathLst>
          </a:custGeom>
          <a:noFill/>
          <a:ln w="38100">
            <a:solidFill>
              <a:srgbClr val="C0392B">
                <a:lumMod val="60000"/>
                <a:lumOff val="40000"/>
              </a:srgbClr>
            </a:solidFill>
            <a:prstDash val="lgDash"/>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799" b="0" i="0" u="none" strike="noStrike" kern="0" cap="none" spc="0" normalizeH="0" baseline="0" noProof="0" dirty="0">
              <a:ln>
                <a:noFill/>
              </a:ln>
              <a:solidFill>
                <a:srgbClr val="3A3838"/>
              </a:solidFill>
              <a:effectLst/>
              <a:uLnTx/>
              <a:uFillTx/>
            </a:endParaRPr>
          </a:p>
        </p:txBody>
      </p:sp>
    </p:spTree>
    <p:extLst>
      <p:ext uri="{BB962C8B-B14F-4D97-AF65-F5344CB8AC3E}">
        <p14:creationId xmlns:p14="http://schemas.microsoft.com/office/powerpoint/2010/main" val="948607417"/>
      </p:ext>
    </p:extLst>
  </p:cSld>
  <p:clrMapOvr>
    <a:masterClrMapping/>
  </p:clrMapOvr>
  <p:transition spd="slow" advTm="2000">
    <p:cover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53B53BAC-6ECF-4862-9CEA-D349FF1B734F}"/>
              </a:ext>
            </a:extLst>
          </p:cNvPr>
          <p:cNvCxnSpPr>
            <a:cxnSpLocks/>
          </p:cNvCxnSpPr>
          <p:nvPr/>
        </p:nvCxnSpPr>
        <p:spPr>
          <a:xfrm>
            <a:off x="2255310" y="2819081"/>
            <a:ext cx="4165155" cy="0"/>
          </a:xfrm>
          <a:prstGeom prst="line">
            <a:avLst/>
          </a:prstGeom>
          <a:ln w="190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5C527E4-EE5C-41B3-82A1-BB39D66C464F}"/>
              </a:ext>
            </a:extLst>
          </p:cNvPr>
          <p:cNvSpPr>
            <a:spLocks noGrp="1"/>
          </p:cNvSpPr>
          <p:nvPr>
            <p:ph type="title"/>
          </p:nvPr>
        </p:nvSpPr>
        <p:spPr/>
        <p:txBody>
          <a:bodyPr>
            <a:normAutofit fontScale="90000"/>
          </a:bodyPr>
          <a:lstStyle/>
          <a:p>
            <a:r>
              <a:rPr lang="en-CA" dirty="0"/>
              <a:t>Consolidated Value - Exchanges, Expectations and Experiences - is the basis for measurement</a:t>
            </a:r>
          </a:p>
        </p:txBody>
      </p:sp>
      <p:pic>
        <p:nvPicPr>
          <p:cNvPr id="3" name="Picture 2">
            <a:extLst>
              <a:ext uri="{FF2B5EF4-FFF2-40B4-BE49-F238E27FC236}">
                <a16:creationId xmlns:a16="http://schemas.microsoft.com/office/drawing/2014/main" id="{E56E3AF1-CD0E-4DAF-9F1E-955F780E6AF8}"/>
              </a:ext>
            </a:extLst>
          </p:cNvPr>
          <p:cNvPicPr>
            <a:picLocks noChangeAspect="1"/>
          </p:cNvPicPr>
          <p:nvPr/>
        </p:nvPicPr>
        <p:blipFill>
          <a:blip r:embed="rId2"/>
          <a:stretch>
            <a:fillRect/>
          </a:stretch>
        </p:blipFill>
        <p:spPr>
          <a:xfrm>
            <a:off x="6990735" y="2694041"/>
            <a:ext cx="3979493" cy="1773135"/>
          </a:xfrm>
          <a:prstGeom prst="rect">
            <a:avLst/>
          </a:prstGeom>
          <a:ln>
            <a:solidFill>
              <a:srgbClr val="00B0F0"/>
            </a:solidFill>
          </a:ln>
        </p:spPr>
      </p:pic>
      <p:cxnSp>
        <p:nvCxnSpPr>
          <p:cNvPr id="8" name="Straight Connector 7">
            <a:extLst>
              <a:ext uri="{FF2B5EF4-FFF2-40B4-BE49-F238E27FC236}">
                <a16:creationId xmlns:a16="http://schemas.microsoft.com/office/drawing/2014/main" id="{0D410D8A-21A6-4F47-B4A8-35BA148B5603}"/>
              </a:ext>
            </a:extLst>
          </p:cNvPr>
          <p:cNvCxnSpPr>
            <a:cxnSpLocks/>
          </p:cNvCxnSpPr>
          <p:nvPr/>
        </p:nvCxnSpPr>
        <p:spPr>
          <a:xfrm flipV="1">
            <a:off x="2261420" y="4319696"/>
            <a:ext cx="4159045" cy="25159"/>
          </a:xfrm>
          <a:prstGeom prst="line">
            <a:avLst/>
          </a:prstGeom>
          <a:ln w="19050">
            <a:solidFill>
              <a:srgbClr val="F5951D"/>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3056059-D1BD-48CD-B791-35C175916E03}"/>
              </a:ext>
            </a:extLst>
          </p:cNvPr>
          <p:cNvCxnSpPr>
            <a:cxnSpLocks/>
          </p:cNvCxnSpPr>
          <p:nvPr/>
        </p:nvCxnSpPr>
        <p:spPr>
          <a:xfrm>
            <a:off x="1347020" y="3628087"/>
            <a:ext cx="5073445" cy="0"/>
          </a:xfrm>
          <a:prstGeom prst="line">
            <a:avLst/>
          </a:prstGeom>
          <a:ln w="19050">
            <a:solidFill>
              <a:srgbClr val="81C42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02A18F2-F6FB-4376-8411-7D2B3BE2BB06}"/>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l="13578" t="9406" r="13890" b="35500"/>
          <a:stretch/>
        </p:blipFill>
        <p:spPr>
          <a:xfrm>
            <a:off x="633388" y="2364657"/>
            <a:ext cx="2916058" cy="2392642"/>
          </a:xfrm>
          <a:prstGeom prst="rect">
            <a:avLst/>
          </a:prstGeom>
          <a:scene3d>
            <a:camera prst="perspectiveContrastingRightFacing"/>
            <a:lightRig rig="threePt" dir="t"/>
          </a:scene3d>
        </p:spPr>
      </p:pic>
      <p:sp>
        <p:nvSpPr>
          <p:cNvPr id="11" name="TextBox 10">
            <a:extLst>
              <a:ext uri="{FF2B5EF4-FFF2-40B4-BE49-F238E27FC236}">
                <a16:creationId xmlns:a16="http://schemas.microsoft.com/office/drawing/2014/main" id="{A4F01ED6-CA0A-4F34-BC63-BFDE72EBD608}"/>
              </a:ext>
            </a:extLst>
          </p:cNvPr>
          <p:cNvSpPr txBox="1"/>
          <p:nvPr/>
        </p:nvSpPr>
        <p:spPr>
          <a:xfrm>
            <a:off x="1770520" y="2082397"/>
            <a:ext cx="772996" cy="369332"/>
          </a:xfrm>
          <a:prstGeom prst="rect">
            <a:avLst/>
          </a:prstGeom>
          <a:noFill/>
        </p:spPr>
        <p:txBody>
          <a:bodyPr wrap="square" rtlCol="0">
            <a:spAutoFit/>
          </a:bodyPr>
          <a:lstStyle/>
          <a:p>
            <a:pPr algn="ctr"/>
            <a:r>
              <a:rPr lang="en-CA" dirty="0"/>
              <a:t>Value</a:t>
            </a:r>
          </a:p>
        </p:txBody>
      </p:sp>
      <p:sp>
        <p:nvSpPr>
          <p:cNvPr id="12" name="TextBox 11">
            <a:extLst>
              <a:ext uri="{FF2B5EF4-FFF2-40B4-BE49-F238E27FC236}">
                <a16:creationId xmlns:a16="http://schemas.microsoft.com/office/drawing/2014/main" id="{4ECE52E8-B020-4D22-ADC3-B9258151CE88}"/>
              </a:ext>
            </a:extLst>
          </p:cNvPr>
          <p:cNvSpPr txBox="1"/>
          <p:nvPr/>
        </p:nvSpPr>
        <p:spPr>
          <a:xfrm>
            <a:off x="7607846" y="1977612"/>
            <a:ext cx="2086766" cy="369332"/>
          </a:xfrm>
          <a:prstGeom prst="rect">
            <a:avLst/>
          </a:prstGeom>
          <a:noFill/>
        </p:spPr>
        <p:txBody>
          <a:bodyPr wrap="square" rtlCol="0">
            <a:spAutoFit/>
          </a:bodyPr>
          <a:lstStyle/>
          <a:p>
            <a:pPr algn="ctr"/>
            <a:r>
              <a:rPr lang="en-CA" dirty="0"/>
              <a:t>Measures - KPIs</a:t>
            </a:r>
          </a:p>
        </p:txBody>
      </p:sp>
      <p:sp>
        <p:nvSpPr>
          <p:cNvPr id="20" name="TextBox 19">
            <a:extLst>
              <a:ext uri="{FF2B5EF4-FFF2-40B4-BE49-F238E27FC236}">
                <a16:creationId xmlns:a16="http://schemas.microsoft.com/office/drawing/2014/main" id="{307A89EA-4C3F-4DB9-8393-FA628221AA4C}"/>
              </a:ext>
            </a:extLst>
          </p:cNvPr>
          <p:cNvSpPr txBox="1"/>
          <p:nvPr/>
        </p:nvSpPr>
        <p:spPr>
          <a:xfrm>
            <a:off x="3421627" y="2364657"/>
            <a:ext cx="2762864" cy="369332"/>
          </a:xfrm>
          <a:prstGeom prst="rect">
            <a:avLst/>
          </a:prstGeom>
          <a:noFill/>
        </p:spPr>
        <p:txBody>
          <a:bodyPr wrap="square" rtlCol="0">
            <a:spAutoFit/>
          </a:bodyPr>
          <a:lstStyle/>
          <a:p>
            <a:pPr algn="ctr"/>
            <a:r>
              <a:rPr lang="en-CA" dirty="0"/>
              <a:t>Item Delivery Value</a:t>
            </a:r>
          </a:p>
        </p:txBody>
      </p:sp>
      <p:sp>
        <p:nvSpPr>
          <p:cNvPr id="21" name="TextBox 20">
            <a:extLst>
              <a:ext uri="{FF2B5EF4-FFF2-40B4-BE49-F238E27FC236}">
                <a16:creationId xmlns:a16="http://schemas.microsoft.com/office/drawing/2014/main" id="{6E64EF30-6ABE-449B-8A0F-44082F6E89E3}"/>
              </a:ext>
            </a:extLst>
          </p:cNvPr>
          <p:cNvSpPr txBox="1"/>
          <p:nvPr/>
        </p:nvSpPr>
        <p:spPr>
          <a:xfrm>
            <a:off x="3421627" y="3141358"/>
            <a:ext cx="2762864" cy="369332"/>
          </a:xfrm>
          <a:prstGeom prst="rect">
            <a:avLst/>
          </a:prstGeom>
          <a:noFill/>
        </p:spPr>
        <p:txBody>
          <a:bodyPr wrap="square" rtlCol="0">
            <a:spAutoFit/>
          </a:bodyPr>
          <a:lstStyle>
            <a:defPPr>
              <a:defRPr lang="en-US"/>
            </a:defPPr>
            <a:lvl1pPr algn="ctr"/>
          </a:lstStyle>
          <a:p>
            <a:r>
              <a:rPr lang="en-CA" dirty="0"/>
              <a:t>Benefit Value</a:t>
            </a:r>
          </a:p>
        </p:txBody>
      </p:sp>
      <p:sp>
        <p:nvSpPr>
          <p:cNvPr id="22" name="TextBox 21">
            <a:extLst>
              <a:ext uri="{FF2B5EF4-FFF2-40B4-BE49-F238E27FC236}">
                <a16:creationId xmlns:a16="http://schemas.microsoft.com/office/drawing/2014/main" id="{EBB32EEA-A028-4706-91AF-671BC47AD34A}"/>
              </a:ext>
            </a:extLst>
          </p:cNvPr>
          <p:cNvSpPr txBox="1"/>
          <p:nvPr/>
        </p:nvSpPr>
        <p:spPr>
          <a:xfrm>
            <a:off x="3421627" y="3860156"/>
            <a:ext cx="2762864" cy="369332"/>
          </a:xfrm>
          <a:prstGeom prst="rect">
            <a:avLst/>
          </a:prstGeom>
          <a:noFill/>
        </p:spPr>
        <p:txBody>
          <a:bodyPr wrap="square" rtlCol="0">
            <a:spAutoFit/>
          </a:bodyPr>
          <a:lstStyle/>
          <a:p>
            <a:pPr algn="ctr"/>
            <a:r>
              <a:rPr lang="en-CA" dirty="0"/>
              <a:t>Experience Value</a:t>
            </a:r>
          </a:p>
        </p:txBody>
      </p:sp>
    </p:spTree>
    <p:extLst>
      <p:ext uri="{BB962C8B-B14F-4D97-AF65-F5344CB8AC3E}">
        <p14:creationId xmlns:p14="http://schemas.microsoft.com/office/powerpoint/2010/main" val="190029047"/>
      </p:ext>
    </p:extLst>
  </p:cSld>
  <p:clrMapOvr>
    <a:masterClrMapping/>
  </p:clrMapOvr>
  <p:transition spd="slow" advTm="2000">
    <p:cover dir="d"/>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0" name="Picture 79">
            <a:extLst>
              <a:ext uri="{FF2B5EF4-FFF2-40B4-BE49-F238E27FC236}">
                <a16:creationId xmlns:a16="http://schemas.microsoft.com/office/drawing/2014/main" id="{0FBDAC97-90CC-47C1-B86F-1B4AD40B8A1A}"/>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l="13578" t="9406" r="13890" b="35500"/>
          <a:stretch/>
        </p:blipFill>
        <p:spPr>
          <a:xfrm>
            <a:off x="4693719" y="1660752"/>
            <a:ext cx="1374498" cy="1127784"/>
          </a:xfrm>
          <a:prstGeom prst="rect">
            <a:avLst/>
          </a:prstGeom>
        </p:spPr>
      </p:pic>
      <p:pic>
        <p:nvPicPr>
          <p:cNvPr id="69" name="Picture 68">
            <a:extLst>
              <a:ext uri="{FF2B5EF4-FFF2-40B4-BE49-F238E27FC236}">
                <a16:creationId xmlns:a16="http://schemas.microsoft.com/office/drawing/2014/main" id="{65834E40-E29A-40B0-BB39-E07BAD302B3D}"/>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l="13578" t="9406" r="13890" b="35500"/>
          <a:stretch/>
        </p:blipFill>
        <p:spPr>
          <a:xfrm>
            <a:off x="4974217" y="5685127"/>
            <a:ext cx="1374498" cy="1127784"/>
          </a:xfrm>
          <a:prstGeom prst="rect">
            <a:avLst/>
          </a:prstGeom>
        </p:spPr>
      </p:pic>
      <p:grpSp>
        <p:nvGrpSpPr>
          <p:cNvPr id="70" name="Group 69">
            <a:extLst>
              <a:ext uri="{FF2B5EF4-FFF2-40B4-BE49-F238E27FC236}">
                <a16:creationId xmlns:a16="http://schemas.microsoft.com/office/drawing/2014/main" id="{BDC79744-79CA-4352-8FB3-D0C110EE63FB}"/>
              </a:ext>
            </a:extLst>
          </p:cNvPr>
          <p:cNvGrpSpPr/>
          <p:nvPr/>
        </p:nvGrpSpPr>
        <p:grpSpPr>
          <a:xfrm>
            <a:off x="6238946" y="5893719"/>
            <a:ext cx="607948" cy="607422"/>
            <a:chOff x="3050501" y="1097525"/>
            <a:chExt cx="2823428" cy="2820984"/>
          </a:xfrm>
        </p:grpSpPr>
        <p:grpSp>
          <p:nvGrpSpPr>
            <p:cNvPr id="71" name="Group 70">
              <a:extLst>
                <a:ext uri="{FF2B5EF4-FFF2-40B4-BE49-F238E27FC236}">
                  <a16:creationId xmlns:a16="http://schemas.microsoft.com/office/drawing/2014/main" id="{D953144A-E12C-4FFD-A124-F2E92195EE14}"/>
                </a:ext>
              </a:extLst>
            </p:cNvPr>
            <p:cNvGrpSpPr/>
            <p:nvPr/>
          </p:nvGrpSpPr>
          <p:grpSpPr>
            <a:xfrm>
              <a:off x="3062441" y="1097525"/>
              <a:ext cx="2811488" cy="2820984"/>
              <a:chOff x="3714387" y="2007578"/>
              <a:chExt cx="1472128" cy="1477100"/>
            </a:xfrm>
          </p:grpSpPr>
          <p:sp>
            <p:nvSpPr>
              <p:cNvPr id="76" name="Block Arc 75">
                <a:extLst>
                  <a:ext uri="{FF2B5EF4-FFF2-40B4-BE49-F238E27FC236}">
                    <a16:creationId xmlns:a16="http://schemas.microsoft.com/office/drawing/2014/main" id="{9A87A108-9591-41EC-847B-820FD24E0FF9}"/>
                  </a:ext>
                </a:extLst>
              </p:cNvPr>
              <p:cNvSpPr/>
              <p:nvPr/>
            </p:nvSpPr>
            <p:spPr>
              <a:xfrm flipH="1" flipV="1">
                <a:off x="3714387" y="2008697"/>
                <a:ext cx="1466236" cy="1466236"/>
              </a:xfrm>
              <a:prstGeom prst="blockArc">
                <a:avLst>
                  <a:gd name="adj1" fmla="val 21480717"/>
                  <a:gd name="adj2" fmla="val 5541516"/>
                  <a:gd name="adj3" fmla="val 10778"/>
                </a:avLst>
              </a:prstGeom>
              <a:solidFill>
                <a:srgbClr val="3D959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dirty="0">
                  <a:solidFill>
                    <a:schemeClr val="tx2"/>
                  </a:solidFill>
                </a:endParaRPr>
              </a:p>
            </p:txBody>
          </p:sp>
          <p:sp>
            <p:nvSpPr>
              <p:cNvPr id="77" name="Block Arc 76">
                <a:extLst>
                  <a:ext uri="{FF2B5EF4-FFF2-40B4-BE49-F238E27FC236}">
                    <a16:creationId xmlns:a16="http://schemas.microsoft.com/office/drawing/2014/main" id="{FB164AEC-1685-4E06-9638-6AED793460BF}"/>
                  </a:ext>
                </a:extLst>
              </p:cNvPr>
              <p:cNvSpPr/>
              <p:nvPr/>
            </p:nvSpPr>
            <p:spPr>
              <a:xfrm rot="214489">
                <a:off x="3719095" y="2018442"/>
                <a:ext cx="1466236" cy="1466236"/>
              </a:xfrm>
              <a:prstGeom prst="blockArc">
                <a:avLst>
                  <a:gd name="adj1" fmla="val 21475258"/>
                  <a:gd name="adj2" fmla="val 5240102"/>
                  <a:gd name="adj3" fmla="val 10769"/>
                </a:avLst>
              </a:prstGeom>
              <a:solidFill>
                <a:srgbClr val="0067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dirty="0">
                  <a:solidFill>
                    <a:schemeClr val="tx2"/>
                  </a:solidFill>
                </a:endParaRPr>
              </a:p>
            </p:txBody>
          </p:sp>
          <p:sp>
            <p:nvSpPr>
              <p:cNvPr id="78" name="Block Arc 77">
                <a:extLst>
                  <a:ext uri="{FF2B5EF4-FFF2-40B4-BE49-F238E27FC236}">
                    <a16:creationId xmlns:a16="http://schemas.microsoft.com/office/drawing/2014/main" id="{3D750148-194C-4D6B-A61F-C1DEFACEEFEE}"/>
                  </a:ext>
                </a:extLst>
              </p:cNvPr>
              <p:cNvSpPr/>
              <p:nvPr/>
            </p:nvSpPr>
            <p:spPr>
              <a:xfrm flipH="1">
                <a:off x="3714387" y="2018442"/>
                <a:ext cx="1466236" cy="1466236"/>
              </a:xfrm>
              <a:prstGeom prst="blockArc">
                <a:avLst>
                  <a:gd name="adj1" fmla="val 46777"/>
                  <a:gd name="adj2" fmla="val 5461767"/>
                  <a:gd name="adj3" fmla="val 10805"/>
                </a:avLst>
              </a:prstGeom>
              <a:solidFill>
                <a:srgbClr val="91D8D1"/>
              </a:solidFill>
              <a:ln>
                <a:solidFill>
                  <a:srgbClr val="8BCCC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dirty="0">
                  <a:solidFill>
                    <a:schemeClr val="tx2"/>
                  </a:solidFill>
                </a:endParaRPr>
              </a:p>
            </p:txBody>
          </p:sp>
          <p:sp>
            <p:nvSpPr>
              <p:cNvPr id="79" name="Block Arc 78">
                <a:extLst>
                  <a:ext uri="{FF2B5EF4-FFF2-40B4-BE49-F238E27FC236}">
                    <a16:creationId xmlns:a16="http://schemas.microsoft.com/office/drawing/2014/main" id="{9EEDC381-9ACA-4781-896C-8DC13201775C}"/>
                  </a:ext>
                </a:extLst>
              </p:cNvPr>
              <p:cNvSpPr/>
              <p:nvPr/>
            </p:nvSpPr>
            <p:spPr>
              <a:xfrm flipV="1">
                <a:off x="3720279" y="2007578"/>
                <a:ext cx="1466236" cy="1466236"/>
              </a:xfrm>
              <a:prstGeom prst="blockArc">
                <a:avLst>
                  <a:gd name="adj1" fmla="val 21424707"/>
                  <a:gd name="adj2" fmla="val 5350885"/>
                  <a:gd name="adj3" fmla="val 10807"/>
                </a:avLst>
              </a:prstGeom>
              <a:solidFill>
                <a:srgbClr val="FF64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dirty="0">
                  <a:solidFill>
                    <a:schemeClr val="tx2"/>
                  </a:solidFill>
                </a:endParaRPr>
              </a:p>
            </p:txBody>
          </p:sp>
        </p:grpSp>
        <p:sp>
          <p:nvSpPr>
            <p:cNvPr id="72" name="Isosceles Triangle 71">
              <a:extLst>
                <a:ext uri="{FF2B5EF4-FFF2-40B4-BE49-F238E27FC236}">
                  <a16:creationId xmlns:a16="http://schemas.microsoft.com/office/drawing/2014/main" id="{DA8D9BB4-10E3-4509-97C0-9BE62B5F91AF}"/>
                </a:ext>
              </a:extLst>
            </p:cNvPr>
            <p:cNvSpPr/>
            <p:nvPr/>
          </p:nvSpPr>
          <p:spPr>
            <a:xfrm rot="18080524">
              <a:off x="3024304" y="1468449"/>
              <a:ext cx="379847" cy="327454"/>
            </a:xfrm>
            <a:prstGeom prst="triangle">
              <a:avLst/>
            </a:prstGeom>
            <a:solidFill>
              <a:srgbClr val="3D95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a:solidFill>
                  <a:schemeClr val="tx2"/>
                </a:solidFill>
              </a:endParaRPr>
            </a:p>
          </p:txBody>
        </p:sp>
        <p:sp>
          <p:nvSpPr>
            <p:cNvPr id="73" name="Isosceles Triangle 72">
              <a:extLst>
                <a:ext uri="{FF2B5EF4-FFF2-40B4-BE49-F238E27FC236}">
                  <a16:creationId xmlns:a16="http://schemas.microsoft.com/office/drawing/2014/main" id="{F6E9A368-F0C3-4565-8271-60AFE5BAD4DA}"/>
                </a:ext>
              </a:extLst>
            </p:cNvPr>
            <p:cNvSpPr/>
            <p:nvPr/>
          </p:nvSpPr>
          <p:spPr>
            <a:xfrm rot="7511009">
              <a:off x="5452666" y="3313724"/>
              <a:ext cx="379847" cy="327454"/>
            </a:xfrm>
            <a:prstGeom prst="triangle">
              <a:avLst/>
            </a:prstGeom>
            <a:solidFill>
              <a:srgbClr val="0067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a:solidFill>
                  <a:schemeClr val="tx2"/>
                </a:solidFill>
              </a:endParaRPr>
            </a:p>
          </p:txBody>
        </p:sp>
        <p:sp>
          <p:nvSpPr>
            <p:cNvPr id="74" name="Isosceles Triangle 73">
              <a:extLst>
                <a:ext uri="{FF2B5EF4-FFF2-40B4-BE49-F238E27FC236}">
                  <a16:creationId xmlns:a16="http://schemas.microsoft.com/office/drawing/2014/main" id="{76B2AE96-A25B-42CD-AFDF-FA88887CFA7E}"/>
                </a:ext>
              </a:extLst>
            </p:cNvPr>
            <p:cNvSpPr/>
            <p:nvPr/>
          </p:nvSpPr>
          <p:spPr>
            <a:xfrm rot="14046859">
              <a:off x="3178255" y="3396239"/>
              <a:ext cx="379847" cy="327454"/>
            </a:xfrm>
            <a:prstGeom prst="triangle">
              <a:avLst/>
            </a:prstGeom>
            <a:solidFill>
              <a:srgbClr val="91D8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a:solidFill>
                  <a:schemeClr val="tx2"/>
                </a:solidFill>
              </a:endParaRPr>
            </a:p>
          </p:txBody>
        </p:sp>
        <p:sp>
          <p:nvSpPr>
            <p:cNvPr id="75" name="Isosceles Triangle 74">
              <a:extLst>
                <a:ext uri="{FF2B5EF4-FFF2-40B4-BE49-F238E27FC236}">
                  <a16:creationId xmlns:a16="http://schemas.microsoft.com/office/drawing/2014/main" id="{2915C3B2-5792-4E63-BDDB-B95B4F083828}"/>
                </a:ext>
              </a:extLst>
            </p:cNvPr>
            <p:cNvSpPr/>
            <p:nvPr/>
          </p:nvSpPr>
          <p:spPr>
            <a:xfrm rot="3053357">
              <a:off x="5419730" y="1353680"/>
              <a:ext cx="379847" cy="327454"/>
            </a:xfrm>
            <a:prstGeom prst="triangle">
              <a:avLst/>
            </a:prstGeom>
            <a:solidFill>
              <a:srgbClr val="FF64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a:solidFill>
                  <a:schemeClr val="tx2"/>
                </a:solidFill>
              </a:endParaRPr>
            </a:p>
          </p:txBody>
        </p:sp>
      </p:grpSp>
      <p:sp>
        <p:nvSpPr>
          <p:cNvPr id="58369" name="Title 1"/>
          <p:cNvSpPr>
            <a:spLocks noGrp="1"/>
          </p:cNvSpPr>
          <p:nvPr>
            <p:ph type="title"/>
          </p:nvPr>
        </p:nvSpPr>
        <p:spPr>
          <a:xfrm>
            <a:off x="635916" y="467241"/>
            <a:ext cx="10475650" cy="540397"/>
          </a:xfrm>
          <a:extLst/>
        </p:spPr>
        <p:txBody>
          <a:bodyPr vert="horz" lIns="91440" tIns="45720" rIns="91440" bIns="45720" rtlCol="0" anchor="ctr">
            <a:noAutofit/>
          </a:bodyPr>
          <a:lstStyle/>
          <a:p>
            <a:pPr>
              <a:spcBef>
                <a:spcPts val="1000"/>
              </a:spcBef>
              <a:buFont typeface="Arial" panose="020B0604020202020204" pitchFamily="34" charset="0"/>
            </a:pPr>
            <a:r>
              <a:rPr lang="en-CA" sz="2800" dirty="0"/>
              <a:t>The North Star: Integration of stakeholder value and KPIs</a:t>
            </a:r>
          </a:p>
        </p:txBody>
      </p:sp>
      <p:sp>
        <p:nvSpPr>
          <p:cNvPr id="58372" name="Content Placeholder 2"/>
          <p:cNvSpPr>
            <a:spLocks noGrp="1"/>
          </p:cNvSpPr>
          <p:nvPr>
            <p:ph type="body" sz="quarter" idx="4294967295"/>
          </p:nvPr>
        </p:nvSpPr>
        <p:spPr>
          <a:xfrm>
            <a:off x="488272" y="1037490"/>
            <a:ext cx="10382250" cy="296863"/>
          </a:xfrm>
          <a:prstGeom prst="rect">
            <a:avLst/>
          </a:prstGeom>
        </p:spPr>
        <p:txBody>
          <a:bodyPr vert="horz" lIns="91440" tIns="45720" rIns="91440" bIns="45720" rtlCol="0">
            <a:noAutofit/>
          </a:bodyPr>
          <a:lstStyle/>
          <a:p>
            <a:pPr marL="0" indent="0" algn="ctr">
              <a:buNone/>
            </a:pPr>
            <a:r>
              <a:rPr lang="en-CA" sz="1800" dirty="0">
                <a:solidFill>
                  <a:srgbClr val="FF6400"/>
                </a:solidFill>
                <a:latin typeface="+mn-lt"/>
              </a:rPr>
              <a:t>Value criteria before decisions – always!</a:t>
            </a:r>
          </a:p>
        </p:txBody>
      </p:sp>
      <p:sp>
        <p:nvSpPr>
          <p:cNvPr id="11" name="Text Placeholder 2">
            <a:extLst>
              <a:ext uri="{FF2B5EF4-FFF2-40B4-BE49-F238E27FC236}">
                <a16:creationId xmlns:a16="http://schemas.microsoft.com/office/drawing/2014/main" id="{4057B9C5-7D23-488E-A05E-D9CE5C981EC0}"/>
              </a:ext>
            </a:extLst>
          </p:cNvPr>
          <p:cNvSpPr txBox="1">
            <a:spLocks/>
          </p:cNvSpPr>
          <p:nvPr/>
        </p:nvSpPr>
        <p:spPr>
          <a:xfrm>
            <a:off x="767408" y="880037"/>
            <a:ext cx="10788676" cy="341282"/>
          </a:xfrm>
          <a:prstGeom prst="rect">
            <a:avLst/>
          </a:prstGeom>
        </p:spPr>
        <p:txBody>
          <a:bodyPr/>
          <a:lstStyle>
            <a:lvl1pPr indent="0" algn="ctr">
              <a:lnSpc>
                <a:spcPct val="90000"/>
              </a:lnSpc>
              <a:spcBef>
                <a:spcPts val="1000"/>
              </a:spcBef>
              <a:buFont typeface="Arial" panose="020B0604020202020204" pitchFamily="34" charset="0"/>
              <a:buNone/>
              <a:defRPr sz="1600" b="0">
                <a:solidFill>
                  <a:srgbClr val="FF6400"/>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CA" sz="1800" dirty="0"/>
          </a:p>
        </p:txBody>
      </p:sp>
      <p:pic>
        <p:nvPicPr>
          <p:cNvPr id="9" name="Picture 8">
            <a:extLst>
              <a:ext uri="{FF2B5EF4-FFF2-40B4-BE49-F238E27FC236}">
                <a16:creationId xmlns:a16="http://schemas.microsoft.com/office/drawing/2014/main" id="{A87A3BDD-3F08-4EE3-B5DB-1BAC170C8C4B}"/>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l="13578" t="9406" r="13890" b="35500"/>
          <a:stretch/>
        </p:blipFill>
        <p:spPr>
          <a:xfrm>
            <a:off x="-9828" y="1337156"/>
            <a:ext cx="1374498" cy="112778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2917" y="2169008"/>
            <a:ext cx="2021896" cy="2037828"/>
          </a:xfrm>
          <a:prstGeom prst="rect">
            <a:avLst/>
          </a:prstGeom>
        </p:spPr>
      </p:pic>
      <p:sp>
        <p:nvSpPr>
          <p:cNvPr id="10" name="Rounded Rectangle 5">
            <a:extLst>
              <a:ext uri="{FF2B5EF4-FFF2-40B4-BE49-F238E27FC236}">
                <a16:creationId xmlns:a16="http://schemas.microsoft.com/office/drawing/2014/main" id="{A7836383-6CB9-409C-92A6-B762F6681F3F}"/>
              </a:ext>
            </a:extLst>
          </p:cNvPr>
          <p:cNvSpPr/>
          <p:nvPr/>
        </p:nvSpPr>
        <p:spPr>
          <a:xfrm>
            <a:off x="9618374" y="1616238"/>
            <a:ext cx="1788534" cy="1225380"/>
          </a:xfrm>
          <a:prstGeom prst="roundRect">
            <a:avLst/>
          </a:prstGeom>
          <a:blipFill rotWithShape="1">
            <a:blip r:embed="rId6"/>
            <a:stretch>
              <a:fillRect/>
            </a:stretch>
          </a:blipFill>
          <a:effectLst>
            <a:softEdge rad="63500"/>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2" name="Picture 11">
            <a:extLst>
              <a:ext uri="{FF2B5EF4-FFF2-40B4-BE49-F238E27FC236}">
                <a16:creationId xmlns:a16="http://schemas.microsoft.com/office/drawing/2014/main" id="{3DDA4C38-E968-4C6D-A7F4-89D3ADC84C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71040" y="4902350"/>
            <a:ext cx="1434708" cy="951971"/>
          </a:xfrm>
          <a:prstGeom prst="rect">
            <a:avLst/>
          </a:prstGeom>
          <a:effectLst>
            <a:softEdge rad="63500"/>
          </a:effectLst>
        </p:spPr>
      </p:pic>
      <p:pic>
        <p:nvPicPr>
          <p:cNvPr id="13" name="Picture 12">
            <a:extLst>
              <a:ext uri="{FF2B5EF4-FFF2-40B4-BE49-F238E27FC236}">
                <a16:creationId xmlns:a16="http://schemas.microsoft.com/office/drawing/2014/main" id="{667BA762-140F-489A-AF84-6CA7AB66C95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14337" y="5029336"/>
            <a:ext cx="1431537" cy="951972"/>
          </a:xfrm>
          <a:prstGeom prst="rect">
            <a:avLst/>
          </a:prstGeom>
          <a:effectLst>
            <a:softEdge rad="63500"/>
          </a:effectLst>
        </p:spPr>
      </p:pic>
      <p:pic>
        <p:nvPicPr>
          <p:cNvPr id="14" name="Picture 13">
            <a:extLst>
              <a:ext uri="{FF2B5EF4-FFF2-40B4-BE49-F238E27FC236}">
                <a16:creationId xmlns:a16="http://schemas.microsoft.com/office/drawing/2014/main" id="{4C242D97-2B4D-4561-8B89-B071C8D9D6E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5940" y="4516102"/>
            <a:ext cx="983891" cy="1475837"/>
          </a:xfrm>
          <a:prstGeom prst="rect">
            <a:avLst/>
          </a:prstGeom>
          <a:effectLst>
            <a:softEdge rad="63500"/>
          </a:effectLst>
        </p:spPr>
      </p:pic>
      <p:pic>
        <p:nvPicPr>
          <p:cNvPr id="15" name="Picture 14">
            <a:extLst>
              <a:ext uri="{FF2B5EF4-FFF2-40B4-BE49-F238E27FC236}">
                <a16:creationId xmlns:a16="http://schemas.microsoft.com/office/drawing/2014/main" id="{E83F8D88-9BF5-47E6-A292-3A65557C2F1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93197" y="1616238"/>
            <a:ext cx="1069379" cy="1425839"/>
          </a:xfrm>
          <a:prstGeom prst="rect">
            <a:avLst/>
          </a:prstGeom>
          <a:effectLst>
            <a:softEdge rad="63500"/>
          </a:effectLst>
        </p:spPr>
      </p:pic>
      <p:grpSp>
        <p:nvGrpSpPr>
          <p:cNvPr id="25" name="Group 24">
            <a:extLst>
              <a:ext uri="{FF2B5EF4-FFF2-40B4-BE49-F238E27FC236}">
                <a16:creationId xmlns:a16="http://schemas.microsoft.com/office/drawing/2014/main" id="{250F4E37-CA69-4F58-981F-31EC9672DB57}"/>
              </a:ext>
            </a:extLst>
          </p:cNvPr>
          <p:cNvGrpSpPr/>
          <p:nvPr/>
        </p:nvGrpSpPr>
        <p:grpSpPr>
          <a:xfrm>
            <a:off x="390647" y="2368581"/>
            <a:ext cx="607948" cy="607422"/>
            <a:chOff x="3050501" y="1097525"/>
            <a:chExt cx="2823428" cy="2820984"/>
          </a:xfrm>
        </p:grpSpPr>
        <p:grpSp>
          <p:nvGrpSpPr>
            <p:cNvPr id="26" name="Group 25">
              <a:extLst>
                <a:ext uri="{FF2B5EF4-FFF2-40B4-BE49-F238E27FC236}">
                  <a16:creationId xmlns:a16="http://schemas.microsoft.com/office/drawing/2014/main" id="{3DD6AD58-5D0F-4DBF-A618-D348BCF7EA12}"/>
                </a:ext>
              </a:extLst>
            </p:cNvPr>
            <p:cNvGrpSpPr/>
            <p:nvPr/>
          </p:nvGrpSpPr>
          <p:grpSpPr>
            <a:xfrm>
              <a:off x="3062441" y="1097525"/>
              <a:ext cx="2811488" cy="2820984"/>
              <a:chOff x="3714387" y="2007578"/>
              <a:chExt cx="1472128" cy="1477100"/>
            </a:xfrm>
          </p:grpSpPr>
          <p:sp>
            <p:nvSpPr>
              <p:cNvPr id="31" name="Block Arc 30">
                <a:extLst>
                  <a:ext uri="{FF2B5EF4-FFF2-40B4-BE49-F238E27FC236}">
                    <a16:creationId xmlns:a16="http://schemas.microsoft.com/office/drawing/2014/main" id="{EFB3717D-A670-4140-9EA9-16F92F82E92F}"/>
                  </a:ext>
                </a:extLst>
              </p:cNvPr>
              <p:cNvSpPr/>
              <p:nvPr/>
            </p:nvSpPr>
            <p:spPr>
              <a:xfrm flipH="1" flipV="1">
                <a:off x="3714387" y="2008697"/>
                <a:ext cx="1466236" cy="1466236"/>
              </a:xfrm>
              <a:prstGeom prst="blockArc">
                <a:avLst>
                  <a:gd name="adj1" fmla="val 21480717"/>
                  <a:gd name="adj2" fmla="val 5541516"/>
                  <a:gd name="adj3" fmla="val 10778"/>
                </a:avLst>
              </a:prstGeom>
              <a:solidFill>
                <a:srgbClr val="3D959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dirty="0">
                  <a:solidFill>
                    <a:schemeClr val="tx2"/>
                  </a:solidFill>
                </a:endParaRPr>
              </a:p>
            </p:txBody>
          </p:sp>
          <p:sp>
            <p:nvSpPr>
              <p:cNvPr id="32" name="Block Arc 31">
                <a:extLst>
                  <a:ext uri="{FF2B5EF4-FFF2-40B4-BE49-F238E27FC236}">
                    <a16:creationId xmlns:a16="http://schemas.microsoft.com/office/drawing/2014/main" id="{0E34E7DA-8421-492E-88C6-CA8F87F6EB1E}"/>
                  </a:ext>
                </a:extLst>
              </p:cNvPr>
              <p:cNvSpPr/>
              <p:nvPr/>
            </p:nvSpPr>
            <p:spPr>
              <a:xfrm rot="214489">
                <a:off x="3719095" y="2018442"/>
                <a:ext cx="1466236" cy="1466236"/>
              </a:xfrm>
              <a:prstGeom prst="blockArc">
                <a:avLst>
                  <a:gd name="adj1" fmla="val 21475258"/>
                  <a:gd name="adj2" fmla="val 5240102"/>
                  <a:gd name="adj3" fmla="val 10769"/>
                </a:avLst>
              </a:prstGeom>
              <a:solidFill>
                <a:srgbClr val="0067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dirty="0">
                  <a:solidFill>
                    <a:schemeClr val="tx2"/>
                  </a:solidFill>
                </a:endParaRPr>
              </a:p>
            </p:txBody>
          </p:sp>
          <p:sp>
            <p:nvSpPr>
              <p:cNvPr id="33" name="Block Arc 32">
                <a:extLst>
                  <a:ext uri="{FF2B5EF4-FFF2-40B4-BE49-F238E27FC236}">
                    <a16:creationId xmlns:a16="http://schemas.microsoft.com/office/drawing/2014/main" id="{3411E534-2E08-4691-840F-5D4652ECBB00}"/>
                  </a:ext>
                </a:extLst>
              </p:cNvPr>
              <p:cNvSpPr/>
              <p:nvPr/>
            </p:nvSpPr>
            <p:spPr>
              <a:xfrm flipH="1">
                <a:off x="3714387" y="2018442"/>
                <a:ext cx="1466236" cy="1466236"/>
              </a:xfrm>
              <a:prstGeom prst="blockArc">
                <a:avLst>
                  <a:gd name="adj1" fmla="val 46777"/>
                  <a:gd name="adj2" fmla="val 5461767"/>
                  <a:gd name="adj3" fmla="val 10805"/>
                </a:avLst>
              </a:prstGeom>
              <a:solidFill>
                <a:srgbClr val="91D8D1"/>
              </a:solidFill>
              <a:ln>
                <a:solidFill>
                  <a:srgbClr val="8BCCC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dirty="0">
                  <a:solidFill>
                    <a:schemeClr val="tx2"/>
                  </a:solidFill>
                </a:endParaRPr>
              </a:p>
            </p:txBody>
          </p:sp>
          <p:sp>
            <p:nvSpPr>
              <p:cNvPr id="34" name="Block Arc 33">
                <a:extLst>
                  <a:ext uri="{FF2B5EF4-FFF2-40B4-BE49-F238E27FC236}">
                    <a16:creationId xmlns:a16="http://schemas.microsoft.com/office/drawing/2014/main" id="{9BBF9C53-80C2-463F-B84C-FC82415FAA6A}"/>
                  </a:ext>
                </a:extLst>
              </p:cNvPr>
              <p:cNvSpPr/>
              <p:nvPr/>
            </p:nvSpPr>
            <p:spPr>
              <a:xfrm flipV="1">
                <a:off x="3720279" y="2007578"/>
                <a:ext cx="1466236" cy="1466236"/>
              </a:xfrm>
              <a:prstGeom prst="blockArc">
                <a:avLst>
                  <a:gd name="adj1" fmla="val 21424707"/>
                  <a:gd name="adj2" fmla="val 5350885"/>
                  <a:gd name="adj3" fmla="val 10807"/>
                </a:avLst>
              </a:prstGeom>
              <a:solidFill>
                <a:srgbClr val="FF64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dirty="0">
                  <a:solidFill>
                    <a:schemeClr val="tx2"/>
                  </a:solidFill>
                </a:endParaRPr>
              </a:p>
            </p:txBody>
          </p:sp>
        </p:grpSp>
        <p:sp>
          <p:nvSpPr>
            <p:cNvPr id="27" name="Isosceles Triangle 26">
              <a:extLst>
                <a:ext uri="{FF2B5EF4-FFF2-40B4-BE49-F238E27FC236}">
                  <a16:creationId xmlns:a16="http://schemas.microsoft.com/office/drawing/2014/main" id="{134162B8-6FA2-46CE-A94F-D3D67EA71139}"/>
                </a:ext>
              </a:extLst>
            </p:cNvPr>
            <p:cNvSpPr/>
            <p:nvPr/>
          </p:nvSpPr>
          <p:spPr>
            <a:xfrm rot="18080524">
              <a:off x="3024304" y="1468449"/>
              <a:ext cx="379847" cy="327454"/>
            </a:xfrm>
            <a:prstGeom prst="triangle">
              <a:avLst/>
            </a:prstGeom>
            <a:solidFill>
              <a:srgbClr val="3D95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a:solidFill>
                  <a:schemeClr val="tx2"/>
                </a:solidFill>
              </a:endParaRPr>
            </a:p>
          </p:txBody>
        </p:sp>
        <p:sp>
          <p:nvSpPr>
            <p:cNvPr id="28" name="Isosceles Triangle 27">
              <a:extLst>
                <a:ext uri="{FF2B5EF4-FFF2-40B4-BE49-F238E27FC236}">
                  <a16:creationId xmlns:a16="http://schemas.microsoft.com/office/drawing/2014/main" id="{C6C3816E-0391-4455-A72F-4A0161ECAE52}"/>
                </a:ext>
              </a:extLst>
            </p:cNvPr>
            <p:cNvSpPr/>
            <p:nvPr/>
          </p:nvSpPr>
          <p:spPr>
            <a:xfrm rot="7511009">
              <a:off x="5452666" y="3313724"/>
              <a:ext cx="379847" cy="327454"/>
            </a:xfrm>
            <a:prstGeom prst="triangle">
              <a:avLst/>
            </a:prstGeom>
            <a:solidFill>
              <a:srgbClr val="0067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a:solidFill>
                  <a:schemeClr val="tx2"/>
                </a:solidFill>
              </a:endParaRPr>
            </a:p>
          </p:txBody>
        </p:sp>
        <p:sp>
          <p:nvSpPr>
            <p:cNvPr id="29" name="Isosceles Triangle 28">
              <a:extLst>
                <a:ext uri="{FF2B5EF4-FFF2-40B4-BE49-F238E27FC236}">
                  <a16:creationId xmlns:a16="http://schemas.microsoft.com/office/drawing/2014/main" id="{36DEBD14-7B7E-4E77-BE61-2F47577916A7}"/>
                </a:ext>
              </a:extLst>
            </p:cNvPr>
            <p:cNvSpPr/>
            <p:nvPr/>
          </p:nvSpPr>
          <p:spPr>
            <a:xfrm rot="14046859">
              <a:off x="3178255" y="3396239"/>
              <a:ext cx="379847" cy="327454"/>
            </a:xfrm>
            <a:prstGeom prst="triangle">
              <a:avLst/>
            </a:prstGeom>
            <a:solidFill>
              <a:srgbClr val="91D8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a:solidFill>
                  <a:schemeClr val="tx2"/>
                </a:solidFill>
              </a:endParaRPr>
            </a:p>
          </p:txBody>
        </p:sp>
        <p:sp>
          <p:nvSpPr>
            <p:cNvPr id="30" name="Isosceles Triangle 29">
              <a:extLst>
                <a:ext uri="{FF2B5EF4-FFF2-40B4-BE49-F238E27FC236}">
                  <a16:creationId xmlns:a16="http://schemas.microsoft.com/office/drawing/2014/main" id="{7858B9B4-E13A-44CB-9731-5F52038ED88C}"/>
                </a:ext>
              </a:extLst>
            </p:cNvPr>
            <p:cNvSpPr/>
            <p:nvPr/>
          </p:nvSpPr>
          <p:spPr>
            <a:xfrm rot="3053357">
              <a:off x="5419730" y="1353680"/>
              <a:ext cx="379847" cy="327454"/>
            </a:xfrm>
            <a:prstGeom prst="triangle">
              <a:avLst/>
            </a:prstGeom>
            <a:solidFill>
              <a:srgbClr val="FF64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a:solidFill>
                  <a:schemeClr val="tx2"/>
                </a:solidFill>
              </a:endParaRPr>
            </a:p>
          </p:txBody>
        </p:sp>
      </p:grpSp>
      <p:pic>
        <p:nvPicPr>
          <p:cNvPr id="35" name="Picture 34">
            <a:extLst>
              <a:ext uri="{FF2B5EF4-FFF2-40B4-BE49-F238E27FC236}">
                <a16:creationId xmlns:a16="http://schemas.microsoft.com/office/drawing/2014/main" id="{4BA1FF19-DF5E-40F9-85C8-A9C745506DB9}"/>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l="13578" t="9406" r="13890" b="35500"/>
          <a:stretch/>
        </p:blipFill>
        <p:spPr>
          <a:xfrm>
            <a:off x="10917934" y="1245626"/>
            <a:ext cx="1374498" cy="1127784"/>
          </a:xfrm>
          <a:prstGeom prst="rect">
            <a:avLst/>
          </a:prstGeom>
        </p:spPr>
      </p:pic>
      <p:grpSp>
        <p:nvGrpSpPr>
          <p:cNvPr id="36" name="Group 35">
            <a:extLst>
              <a:ext uri="{FF2B5EF4-FFF2-40B4-BE49-F238E27FC236}">
                <a16:creationId xmlns:a16="http://schemas.microsoft.com/office/drawing/2014/main" id="{5833DCDB-A2B2-4A60-BE74-EC29DBC83AD6}"/>
              </a:ext>
            </a:extLst>
          </p:cNvPr>
          <p:cNvGrpSpPr/>
          <p:nvPr/>
        </p:nvGrpSpPr>
        <p:grpSpPr>
          <a:xfrm>
            <a:off x="11318409" y="2277051"/>
            <a:ext cx="607948" cy="607422"/>
            <a:chOff x="3050501" y="1097525"/>
            <a:chExt cx="2823428" cy="2820984"/>
          </a:xfrm>
        </p:grpSpPr>
        <p:grpSp>
          <p:nvGrpSpPr>
            <p:cNvPr id="37" name="Group 36">
              <a:extLst>
                <a:ext uri="{FF2B5EF4-FFF2-40B4-BE49-F238E27FC236}">
                  <a16:creationId xmlns:a16="http://schemas.microsoft.com/office/drawing/2014/main" id="{FA39B5CD-AFA6-40F4-97EA-50FD735AE63C}"/>
                </a:ext>
              </a:extLst>
            </p:cNvPr>
            <p:cNvGrpSpPr/>
            <p:nvPr/>
          </p:nvGrpSpPr>
          <p:grpSpPr>
            <a:xfrm>
              <a:off x="3062441" y="1097525"/>
              <a:ext cx="2811488" cy="2820984"/>
              <a:chOff x="3714387" y="2007578"/>
              <a:chExt cx="1472128" cy="1477100"/>
            </a:xfrm>
          </p:grpSpPr>
          <p:sp>
            <p:nvSpPr>
              <p:cNvPr id="42" name="Block Arc 41">
                <a:extLst>
                  <a:ext uri="{FF2B5EF4-FFF2-40B4-BE49-F238E27FC236}">
                    <a16:creationId xmlns:a16="http://schemas.microsoft.com/office/drawing/2014/main" id="{73DF3CAF-C440-497E-8FF3-B7F3E9F37ED2}"/>
                  </a:ext>
                </a:extLst>
              </p:cNvPr>
              <p:cNvSpPr/>
              <p:nvPr/>
            </p:nvSpPr>
            <p:spPr>
              <a:xfrm flipH="1" flipV="1">
                <a:off x="3714387" y="2008697"/>
                <a:ext cx="1466236" cy="1466236"/>
              </a:xfrm>
              <a:prstGeom prst="blockArc">
                <a:avLst>
                  <a:gd name="adj1" fmla="val 21480717"/>
                  <a:gd name="adj2" fmla="val 5541516"/>
                  <a:gd name="adj3" fmla="val 10778"/>
                </a:avLst>
              </a:prstGeom>
              <a:solidFill>
                <a:srgbClr val="3D959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dirty="0">
                  <a:solidFill>
                    <a:schemeClr val="tx2"/>
                  </a:solidFill>
                </a:endParaRPr>
              </a:p>
            </p:txBody>
          </p:sp>
          <p:sp>
            <p:nvSpPr>
              <p:cNvPr id="43" name="Block Arc 42">
                <a:extLst>
                  <a:ext uri="{FF2B5EF4-FFF2-40B4-BE49-F238E27FC236}">
                    <a16:creationId xmlns:a16="http://schemas.microsoft.com/office/drawing/2014/main" id="{E149876D-931B-438A-B8DB-9CAC1A343CA1}"/>
                  </a:ext>
                </a:extLst>
              </p:cNvPr>
              <p:cNvSpPr/>
              <p:nvPr/>
            </p:nvSpPr>
            <p:spPr>
              <a:xfrm rot="214489">
                <a:off x="3719095" y="2018442"/>
                <a:ext cx="1466236" cy="1466236"/>
              </a:xfrm>
              <a:prstGeom prst="blockArc">
                <a:avLst>
                  <a:gd name="adj1" fmla="val 21475258"/>
                  <a:gd name="adj2" fmla="val 5240102"/>
                  <a:gd name="adj3" fmla="val 10769"/>
                </a:avLst>
              </a:prstGeom>
              <a:solidFill>
                <a:srgbClr val="0067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dirty="0">
                  <a:solidFill>
                    <a:schemeClr val="tx2"/>
                  </a:solidFill>
                </a:endParaRPr>
              </a:p>
            </p:txBody>
          </p:sp>
          <p:sp>
            <p:nvSpPr>
              <p:cNvPr id="44" name="Block Arc 43">
                <a:extLst>
                  <a:ext uri="{FF2B5EF4-FFF2-40B4-BE49-F238E27FC236}">
                    <a16:creationId xmlns:a16="http://schemas.microsoft.com/office/drawing/2014/main" id="{7C17B1EF-99ED-4521-9285-B791866562BD}"/>
                  </a:ext>
                </a:extLst>
              </p:cNvPr>
              <p:cNvSpPr/>
              <p:nvPr/>
            </p:nvSpPr>
            <p:spPr>
              <a:xfrm flipH="1">
                <a:off x="3714387" y="2018442"/>
                <a:ext cx="1466236" cy="1466236"/>
              </a:xfrm>
              <a:prstGeom prst="blockArc">
                <a:avLst>
                  <a:gd name="adj1" fmla="val 46777"/>
                  <a:gd name="adj2" fmla="val 5461767"/>
                  <a:gd name="adj3" fmla="val 10805"/>
                </a:avLst>
              </a:prstGeom>
              <a:solidFill>
                <a:srgbClr val="91D8D1"/>
              </a:solidFill>
              <a:ln>
                <a:solidFill>
                  <a:srgbClr val="8BCCC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dirty="0">
                  <a:solidFill>
                    <a:schemeClr val="tx2"/>
                  </a:solidFill>
                </a:endParaRPr>
              </a:p>
            </p:txBody>
          </p:sp>
          <p:sp>
            <p:nvSpPr>
              <p:cNvPr id="45" name="Block Arc 44">
                <a:extLst>
                  <a:ext uri="{FF2B5EF4-FFF2-40B4-BE49-F238E27FC236}">
                    <a16:creationId xmlns:a16="http://schemas.microsoft.com/office/drawing/2014/main" id="{42ED63A1-8533-4398-AEFB-9060D9DFDB31}"/>
                  </a:ext>
                </a:extLst>
              </p:cNvPr>
              <p:cNvSpPr/>
              <p:nvPr/>
            </p:nvSpPr>
            <p:spPr>
              <a:xfrm flipV="1">
                <a:off x="3720279" y="2007578"/>
                <a:ext cx="1466236" cy="1466236"/>
              </a:xfrm>
              <a:prstGeom prst="blockArc">
                <a:avLst>
                  <a:gd name="adj1" fmla="val 21424707"/>
                  <a:gd name="adj2" fmla="val 5350885"/>
                  <a:gd name="adj3" fmla="val 10807"/>
                </a:avLst>
              </a:prstGeom>
              <a:solidFill>
                <a:srgbClr val="FF64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dirty="0">
                  <a:solidFill>
                    <a:schemeClr val="tx2"/>
                  </a:solidFill>
                </a:endParaRPr>
              </a:p>
            </p:txBody>
          </p:sp>
        </p:grpSp>
        <p:sp>
          <p:nvSpPr>
            <p:cNvPr id="38" name="Isosceles Triangle 37">
              <a:extLst>
                <a:ext uri="{FF2B5EF4-FFF2-40B4-BE49-F238E27FC236}">
                  <a16:creationId xmlns:a16="http://schemas.microsoft.com/office/drawing/2014/main" id="{62DE578C-165D-4468-8DCB-38750FB58CD2}"/>
                </a:ext>
              </a:extLst>
            </p:cNvPr>
            <p:cNvSpPr/>
            <p:nvPr/>
          </p:nvSpPr>
          <p:spPr>
            <a:xfrm rot="18080524">
              <a:off x="3024304" y="1468449"/>
              <a:ext cx="379847" cy="327454"/>
            </a:xfrm>
            <a:prstGeom prst="triangle">
              <a:avLst/>
            </a:prstGeom>
            <a:solidFill>
              <a:srgbClr val="3D95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a:solidFill>
                  <a:schemeClr val="tx2"/>
                </a:solidFill>
              </a:endParaRPr>
            </a:p>
          </p:txBody>
        </p:sp>
        <p:sp>
          <p:nvSpPr>
            <p:cNvPr id="39" name="Isosceles Triangle 38">
              <a:extLst>
                <a:ext uri="{FF2B5EF4-FFF2-40B4-BE49-F238E27FC236}">
                  <a16:creationId xmlns:a16="http://schemas.microsoft.com/office/drawing/2014/main" id="{85877A02-9F7C-4455-85FC-FCABD0889A33}"/>
                </a:ext>
              </a:extLst>
            </p:cNvPr>
            <p:cNvSpPr/>
            <p:nvPr/>
          </p:nvSpPr>
          <p:spPr>
            <a:xfrm rot="7511009">
              <a:off x="5452666" y="3313724"/>
              <a:ext cx="379847" cy="327454"/>
            </a:xfrm>
            <a:prstGeom prst="triangle">
              <a:avLst/>
            </a:prstGeom>
            <a:solidFill>
              <a:srgbClr val="0067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a:solidFill>
                  <a:schemeClr val="tx2"/>
                </a:solidFill>
              </a:endParaRPr>
            </a:p>
          </p:txBody>
        </p:sp>
        <p:sp>
          <p:nvSpPr>
            <p:cNvPr id="40" name="Isosceles Triangle 39">
              <a:extLst>
                <a:ext uri="{FF2B5EF4-FFF2-40B4-BE49-F238E27FC236}">
                  <a16:creationId xmlns:a16="http://schemas.microsoft.com/office/drawing/2014/main" id="{67F5B890-F604-4A8E-996F-684EDECE560F}"/>
                </a:ext>
              </a:extLst>
            </p:cNvPr>
            <p:cNvSpPr/>
            <p:nvPr/>
          </p:nvSpPr>
          <p:spPr>
            <a:xfrm rot="14046859">
              <a:off x="3178255" y="3396239"/>
              <a:ext cx="379847" cy="327454"/>
            </a:xfrm>
            <a:prstGeom prst="triangle">
              <a:avLst/>
            </a:prstGeom>
            <a:solidFill>
              <a:srgbClr val="91D8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a:solidFill>
                  <a:schemeClr val="tx2"/>
                </a:solidFill>
              </a:endParaRPr>
            </a:p>
          </p:txBody>
        </p:sp>
        <p:sp>
          <p:nvSpPr>
            <p:cNvPr id="41" name="Isosceles Triangle 40">
              <a:extLst>
                <a:ext uri="{FF2B5EF4-FFF2-40B4-BE49-F238E27FC236}">
                  <a16:creationId xmlns:a16="http://schemas.microsoft.com/office/drawing/2014/main" id="{0A276F11-DDBC-4352-A7C1-D2B77171CF1D}"/>
                </a:ext>
              </a:extLst>
            </p:cNvPr>
            <p:cNvSpPr/>
            <p:nvPr/>
          </p:nvSpPr>
          <p:spPr>
            <a:xfrm rot="3053357">
              <a:off x="5419730" y="1353680"/>
              <a:ext cx="379847" cy="327454"/>
            </a:xfrm>
            <a:prstGeom prst="triangle">
              <a:avLst/>
            </a:prstGeom>
            <a:solidFill>
              <a:srgbClr val="FF64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a:solidFill>
                  <a:schemeClr val="tx2"/>
                </a:solidFill>
              </a:endParaRPr>
            </a:p>
          </p:txBody>
        </p:sp>
      </p:grpSp>
      <p:pic>
        <p:nvPicPr>
          <p:cNvPr id="46" name="Picture 45">
            <a:extLst>
              <a:ext uri="{FF2B5EF4-FFF2-40B4-BE49-F238E27FC236}">
                <a16:creationId xmlns:a16="http://schemas.microsoft.com/office/drawing/2014/main" id="{BFA2A721-EF47-4AF6-90BC-61A1500D73AA}"/>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l="13578" t="9406" r="13890" b="35500"/>
          <a:stretch/>
        </p:blipFill>
        <p:spPr>
          <a:xfrm>
            <a:off x="11048337" y="4548726"/>
            <a:ext cx="1374498" cy="1127784"/>
          </a:xfrm>
          <a:prstGeom prst="rect">
            <a:avLst/>
          </a:prstGeom>
        </p:spPr>
      </p:pic>
      <p:grpSp>
        <p:nvGrpSpPr>
          <p:cNvPr id="47" name="Group 46">
            <a:extLst>
              <a:ext uri="{FF2B5EF4-FFF2-40B4-BE49-F238E27FC236}">
                <a16:creationId xmlns:a16="http://schemas.microsoft.com/office/drawing/2014/main" id="{89562999-B23A-478D-8AFB-71BAE79BE162}"/>
              </a:ext>
            </a:extLst>
          </p:cNvPr>
          <p:cNvGrpSpPr/>
          <p:nvPr/>
        </p:nvGrpSpPr>
        <p:grpSpPr>
          <a:xfrm>
            <a:off x="11448812" y="5580151"/>
            <a:ext cx="607948" cy="607422"/>
            <a:chOff x="3050501" y="1097525"/>
            <a:chExt cx="2823428" cy="2820984"/>
          </a:xfrm>
        </p:grpSpPr>
        <p:grpSp>
          <p:nvGrpSpPr>
            <p:cNvPr id="48" name="Group 47">
              <a:extLst>
                <a:ext uri="{FF2B5EF4-FFF2-40B4-BE49-F238E27FC236}">
                  <a16:creationId xmlns:a16="http://schemas.microsoft.com/office/drawing/2014/main" id="{53DAD449-42B9-4582-9C5B-F9036227B92C}"/>
                </a:ext>
              </a:extLst>
            </p:cNvPr>
            <p:cNvGrpSpPr/>
            <p:nvPr/>
          </p:nvGrpSpPr>
          <p:grpSpPr>
            <a:xfrm>
              <a:off x="3062441" y="1097525"/>
              <a:ext cx="2811488" cy="2820984"/>
              <a:chOff x="3714387" y="2007578"/>
              <a:chExt cx="1472128" cy="1477100"/>
            </a:xfrm>
          </p:grpSpPr>
          <p:sp>
            <p:nvSpPr>
              <p:cNvPr id="53" name="Block Arc 52">
                <a:extLst>
                  <a:ext uri="{FF2B5EF4-FFF2-40B4-BE49-F238E27FC236}">
                    <a16:creationId xmlns:a16="http://schemas.microsoft.com/office/drawing/2014/main" id="{871C3483-CA73-4F01-B82C-190C4BB2EC5A}"/>
                  </a:ext>
                </a:extLst>
              </p:cNvPr>
              <p:cNvSpPr/>
              <p:nvPr/>
            </p:nvSpPr>
            <p:spPr>
              <a:xfrm flipH="1" flipV="1">
                <a:off x="3714387" y="2008697"/>
                <a:ext cx="1466236" cy="1466236"/>
              </a:xfrm>
              <a:prstGeom prst="blockArc">
                <a:avLst>
                  <a:gd name="adj1" fmla="val 21480717"/>
                  <a:gd name="adj2" fmla="val 5541516"/>
                  <a:gd name="adj3" fmla="val 10778"/>
                </a:avLst>
              </a:prstGeom>
              <a:solidFill>
                <a:srgbClr val="3D959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dirty="0">
                  <a:solidFill>
                    <a:schemeClr val="tx2"/>
                  </a:solidFill>
                </a:endParaRPr>
              </a:p>
            </p:txBody>
          </p:sp>
          <p:sp>
            <p:nvSpPr>
              <p:cNvPr id="54" name="Block Arc 53">
                <a:extLst>
                  <a:ext uri="{FF2B5EF4-FFF2-40B4-BE49-F238E27FC236}">
                    <a16:creationId xmlns:a16="http://schemas.microsoft.com/office/drawing/2014/main" id="{D2D945EE-B23E-4FDB-A6EB-B9A27946661E}"/>
                  </a:ext>
                </a:extLst>
              </p:cNvPr>
              <p:cNvSpPr/>
              <p:nvPr/>
            </p:nvSpPr>
            <p:spPr>
              <a:xfrm rot="214489">
                <a:off x="3719095" y="2018442"/>
                <a:ext cx="1466236" cy="1466236"/>
              </a:xfrm>
              <a:prstGeom prst="blockArc">
                <a:avLst>
                  <a:gd name="adj1" fmla="val 21475258"/>
                  <a:gd name="adj2" fmla="val 5240102"/>
                  <a:gd name="adj3" fmla="val 10769"/>
                </a:avLst>
              </a:prstGeom>
              <a:solidFill>
                <a:srgbClr val="0067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dirty="0">
                  <a:solidFill>
                    <a:schemeClr val="tx2"/>
                  </a:solidFill>
                </a:endParaRPr>
              </a:p>
            </p:txBody>
          </p:sp>
          <p:sp>
            <p:nvSpPr>
              <p:cNvPr id="55" name="Block Arc 54">
                <a:extLst>
                  <a:ext uri="{FF2B5EF4-FFF2-40B4-BE49-F238E27FC236}">
                    <a16:creationId xmlns:a16="http://schemas.microsoft.com/office/drawing/2014/main" id="{56CB9DE4-F7FD-49B3-BFA9-D1CFDCDF9316}"/>
                  </a:ext>
                </a:extLst>
              </p:cNvPr>
              <p:cNvSpPr/>
              <p:nvPr/>
            </p:nvSpPr>
            <p:spPr>
              <a:xfrm flipH="1">
                <a:off x="3714387" y="2018442"/>
                <a:ext cx="1466236" cy="1466236"/>
              </a:xfrm>
              <a:prstGeom prst="blockArc">
                <a:avLst>
                  <a:gd name="adj1" fmla="val 46777"/>
                  <a:gd name="adj2" fmla="val 5461767"/>
                  <a:gd name="adj3" fmla="val 10805"/>
                </a:avLst>
              </a:prstGeom>
              <a:solidFill>
                <a:srgbClr val="91D8D1"/>
              </a:solidFill>
              <a:ln>
                <a:solidFill>
                  <a:srgbClr val="8BCCC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dirty="0">
                  <a:solidFill>
                    <a:schemeClr val="tx2"/>
                  </a:solidFill>
                </a:endParaRPr>
              </a:p>
            </p:txBody>
          </p:sp>
          <p:sp>
            <p:nvSpPr>
              <p:cNvPr id="56" name="Block Arc 55">
                <a:extLst>
                  <a:ext uri="{FF2B5EF4-FFF2-40B4-BE49-F238E27FC236}">
                    <a16:creationId xmlns:a16="http://schemas.microsoft.com/office/drawing/2014/main" id="{3C2F0770-4B6D-46F4-BCB0-3F2E83E4F7CA}"/>
                  </a:ext>
                </a:extLst>
              </p:cNvPr>
              <p:cNvSpPr/>
              <p:nvPr/>
            </p:nvSpPr>
            <p:spPr>
              <a:xfrm flipV="1">
                <a:off x="3720279" y="2007578"/>
                <a:ext cx="1466236" cy="1466236"/>
              </a:xfrm>
              <a:prstGeom prst="blockArc">
                <a:avLst>
                  <a:gd name="adj1" fmla="val 21424707"/>
                  <a:gd name="adj2" fmla="val 5350885"/>
                  <a:gd name="adj3" fmla="val 10807"/>
                </a:avLst>
              </a:prstGeom>
              <a:solidFill>
                <a:srgbClr val="FF64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dirty="0">
                  <a:solidFill>
                    <a:schemeClr val="tx2"/>
                  </a:solidFill>
                </a:endParaRPr>
              </a:p>
            </p:txBody>
          </p:sp>
        </p:grpSp>
        <p:sp>
          <p:nvSpPr>
            <p:cNvPr id="49" name="Isosceles Triangle 48">
              <a:extLst>
                <a:ext uri="{FF2B5EF4-FFF2-40B4-BE49-F238E27FC236}">
                  <a16:creationId xmlns:a16="http://schemas.microsoft.com/office/drawing/2014/main" id="{007B3BF8-C8C0-4E0A-BF0E-242CF3C18A75}"/>
                </a:ext>
              </a:extLst>
            </p:cNvPr>
            <p:cNvSpPr/>
            <p:nvPr/>
          </p:nvSpPr>
          <p:spPr>
            <a:xfrm rot="18080524">
              <a:off x="3024304" y="1468449"/>
              <a:ext cx="379847" cy="327454"/>
            </a:xfrm>
            <a:prstGeom prst="triangle">
              <a:avLst/>
            </a:prstGeom>
            <a:solidFill>
              <a:srgbClr val="3D95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a:solidFill>
                  <a:schemeClr val="tx2"/>
                </a:solidFill>
              </a:endParaRPr>
            </a:p>
          </p:txBody>
        </p:sp>
        <p:sp>
          <p:nvSpPr>
            <p:cNvPr id="50" name="Isosceles Triangle 49">
              <a:extLst>
                <a:ext uri="{FF2B5EF4-FFF2-40B4-BE49-F238E27FC236}">
                  <a16:creationId xmlns:a16="http://schemas.microsoft.com/office/drawing/2014/main" id="{5D0C2183-7CE4-4235-9411-10F69CBD45DD}"/>
                </a:ext>
              </a:extLst>
            </p:cNvPr>
            <p:cNvSpPr/>
            <p:nvPr/>
          </p:nvSpPr>
          <p:spPr>
            <a:xfrm rot="7511009">
              <a:off x="5452666" y="3313724"/>
              <a:ext cx="379847" cy="327454"/>
            </a:xfrm>
            <a:prstGeom prst="triangle">
              <a:avLst/>
            </a:prstGeom>
            <a:solidFill>
              <a:srgbClr val="0067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a:solidFill>
                  <a:schemeClr val="tx2"/>
                </a:solidFill>
              </a:endParaRPr>
            </a:p>
          </p:txBody>
        </p:sp>
        <p:sp>
          <p:nvSpPr>
            <p:cNvPr id="51" name="Isosceles Triangle 50">
              <a:extLst>
                <a:ext uri="{FF2B5EF4-FFF2-40B4-BE49-F238E27FC236}">
                  <a16:creationId xmlns:a16="http://schemas.microsoft.com/office/drawing/2014/main" id="{84968A45-AE2B-4F62-AFB5-692612CB7736}"/>
                </a:ext>
              </a:extLst>
            </p:cNvPr>
            <p:cNvSpPr/>
            <p:nvPr/>
          </p:nvSpPr>
          <p:spPr>
            <a:xfrm rot="14046859">
              <a:off x="3178255" y="3396239"/>
              <a:ext cx="379847" cy="327454"/>
            </a:xfrm>
            <a:prstGeom prst="triangle">
              <a:avLst/>
            </a:prstGeom>
            <a:solidFill>
              <a:srgbClr val="91D8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a:solidFill>
                  <a:schemeClr val="tx2"/>
                </a:solidFill>
              </a:endParaRPr>
            </a:p>
          </p:txBody>
        </p:sp>
        <p:sp>
          <p:nvSpPr>
            <p:cNvPr id="52" name="Isosceles Triangle 51">
              <a:extLst>
                <a:ext uri="{FF2B5EF4-FFF2-40B4-BE49-F238E27FC236}">
                  <a16:creationId xmlns:a16="http://schemas.microsoft.com/office/drawing/2014/main" id="{429A834D-5015-4995-A42C-49F613242669}"/>
                </a:ext>
              </a:extLst>
            </p:cNvPr>
            <p:cNvSpPr/>
            <p:nvPr/>
          </p:nvSpPr>
          <p:spPr>
            <a:xfrm rot="3053357">
              <a:off x="5419730" y="1353680"/>
              <a:ext cx="379847" cy="327454"/>
            </a:xfrm>
            <a:prstGeom prst="triangle">
              <a:avLst/>
            </a:prstGeom>
            <a:solidFill>
              <a:srgbClr val="FF64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a:solidFill>
                  <a:schemeClr val="tx2"/>
                </a:solidFill>
              </a:endParaRPr>
            </a:p>
          </p:txBody>
        </p:sp>
      </p:grpSp>
      <p:pic>
        <p:nvPicPr>
          <p:cNvPr id="58" name="Picture 57">
            <a:extLst>
              <a:ext uri="{FF2B5EF4-FFF2-40B4-BE49-F238E27FC236}">
                <a16:creationId xmlns:a16="http://schemas.microsoft.com/office/drawing/2014/main" id="{4C1F8EB3-EF01-4E16-B5EB-10D2109CAE9F}"/>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l="13578" t="9406" r="13890" b="35500"/>
          <a:stretch/>
        </p:blipFill>
        <p:spPr>
          <a:xfrm>
            <a:off x="-168309" y="4388169"/>
            <a:ext cx="1374498" cy="1127784"/>
          </a:xfrm>
          <a:prstGeom prst="rect">
            <a:avLst/>
          </a:prstGeom>
        </p:spPr>
      </p:pic>
      <p:grpSp>
        <p:nvGrpSpPr>
          <p:cNvPr id="59" name="Group 58">
            <a:extLst>
              <a:ext uri="{FF2B5EF4-FFF2-40B4-BE49-F238E27FC236}">
                <a16:creationId xmlns:a16="http://schemas.microsoft.com/office/drawing/2014/main" id="{6ACF8417-45E7-459D-9F61-7A9649EBEEA3}"/>
              </a:ext>
            </a:extLst>
          </p:cNvPr>
          <p:cNvGrpSpPr/>
          <p:nvPr/>
        </p:nvGrpSpPr>
        <p:grpSpPr>
          <a:xfrm>
            <a:off x="232166" y="5419594"/>
            <a:ext cx="607948" cy="607422"/>
            <a:chOff x="3050501" y="1097525"/>
            <a:chExt cx="2823428" cy="2820984"/>
          </a:xfrm>
        </p:grpSpPr>
        <p:grpSp>
          <p:nvGrpSpPr>
            <p:cNvPr id="60" name="Group 59">
              <a:extLst>
                <a:ext uri="{FF2B5EF4-FFF2-40B4-BE49-F238E27FC236}">
                  <a16:creationId xmlns:a16="http://schemas.microsoft.com/office/drawing/2014/main" id="{FE6021FC-9D1A-4487-BCF2-6FB6F6C6912F}"/>
                </a:ext>
              </a:extLst>
            </p:cNvPr>
            <p:cNvGrpSpPr/>
            <p:nvPr/>
          </p:nvGrpSpPr>
          <p:grpSpPr>
            <a:xfrm>
              <a:off x="3062441" y="1097525"/>
              <a:ext cx="2811488" cy="2820984"/>
              <a:chOff x="3714387" y="2007578"/>
              <a:chExt cx="1472128" cy="1477100"/>
            </a:xfrm>
          </p:grpSpPr>
          <p:sp>
            <p:nvSpPr>
              <p:cNvPr id="65" name="Block Arc 64">
                <a:extLst>
                  <a:ext uri="{FF2B5EF4-FFF2-40B4-BE49-F238E27FC236}">
                    <a16:creationId xmlns:a16="http://schemas.microsoft.com/office/drawing/2014/main" id="{15152F95-28E0-45F7-B55B-9B00E4E7BC11}"/>
                  </a:ext>
                </a:extLst>
              </p:cNvPr>
              <p:cNvSpPr/>
              <p:nvPr/>
            </p:nvSpPr>
            <p:spPr>
              <a:xfrm flipH="1" flipV="1">
                <a:off x="3714387" y="2008697"/>
                <a:ext cx="1466236" cy="1466236"/>
              </a:xfrm>
              <a:prstGeom prst="blockArc">
                <a:avLst>
                  <a:gd name="adj1" fmla="val 21480717"/>
                  <a:gd name="adj2" fmla="val 5541516"/>
                  <a:gd name="adj3" fmla="val 10778"/>
                </a:avLst>
              </a:prstGeom>
              <a:solidFill>
                <a:srgbClr val="3D959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dirty="0">
                  <a:solidFill>
                    <a:schemeClr val="tx2"/>
                  </a:solidFill>
                </a:endParaRPr>
              </a:p>
            </p:txBody>
          </p:sp>
          <p:sp>
            <p:nvSpPr>
              <p:cNvPr id="66" name="Block Arc 65">
                <a:extLst>
                  <a:ext uri="{FF2B5EF4-FFF2-40B4-BE49-F238E27FC236}">
                    <a16:creationId xmlns:a16="http://schemas.microsoft.com/office/drawing/2014/main" id="{B85713D3-D7A8-455A-A568-2AF68C192DAE}"/>
                  </a:ext>
                </a:extLst>
              </p:cNvPr>
              <p:cNvSpPr/>
              <p:nvPr/>
            </p:nvSpPr>
            <p:spPr>
              <a:xfrm rot="214489">
                <a:off x="3719095" y="2018442"/>
                <a:ext cx="1466236" cy="1466236"/>
              </a:xfrm>
              <a:prstGeom prst="blockArc">
                <a:avLst>
                  <a:gd name="adj1" fmla="val 21475258"/>
                  <a:gd name="adj2" fmla="val 5240102"/>
                  <a:gd name="adj3" fmla="val 10769"/>
                </a:avLst>
              </a:prstGeom>
              <a:solidFill>
                <a:srgbClr val="0067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dirty="0">
                  <a:solidFill>
                    <a:schemeClr val="tx2"/>
                  </a:solidFill>
                </a:endParaRPr>
              </a:p>
            </p:txBody>
          </p:sp>
          <p:sp>
            <p:nvSpPr>
              <p:cNvPr id="67" name="Block Arc 66">
                <a:extLst>
                  <a:ext uri="{FF2B5EF4-FFF2-40B4-BE49-F238E27FC236}">
                    <a16:creationId xmlns:a16="http://schemas.microsoft.com/office/drawing/2014/main" id="{339423F2-B016-4B9C-BA5E-83556C25B3D4}"/>
                  </a:ext>
                </a:extLst>
              </p:cNvPr>
              <p:cNvSpPr/>
              <p:nvPr/>
            </p:nvSpPr>
            <p:spPr>
              <a:xfrm flipH="1">
                <a:off x="3714387" y="2018442"/>
                <a:ext cx="1466236" cy="1466236"/>
              </a:xfrm>
              <a:prstGeom prst="blockArc">
                <a:avLst>
                  <a:gd name="adj1" fmla="val 46777"/>
                  <a:gd name="adj2" fmla="val 5461767"/>
                  <a:gd name="adj3" fmla="val 10805"/>
                </a:avLst>
              </a:prstGeom>
              <a:solidFill>
                <a:srgbClr val="91D8D1"/>
              </a:solidFill>
              <a:ln>
                <a:solidFill>
                  <a:srgbClr val="8BCCC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dirty="0">
                  <a:solidFill>
                    <a:schemeClr val="tx2"/>
                  </a:solidFill>
                </a:endParaRPr>
              </a:p>
            </p:txBody>
          </p:sp>
          <p:sp>
            <p:nvSpPr>
              <p:cNvPr id="68" name="Block Arc 67">
                <a:extLst>
                  <a:ext uri="{FF2B5EF4-FFF2-40B4-BE49-F238E27FC236}">
                    <a16:creationId xmlns:a16="http://schemas.microsoft.com/office/drawing/2014/main" id="{D50E0414-61C4-496D-B13F-799C2AD3A6A3}"/>
                  </a:ext>
                </a:extLst>
              </p:cNvPr>
              <p:cNvSpPr/>
              <p:nvPr/>
            </p:nvSpPr>
            <p:spPr>
              <a:xfrm flipV="1">
                <a:off x="3720279" y="2007578"/>
                <a:ext cx="1466236" cy="1466236"/>
              </a:xfrm>
              <a:prstGeom prst="blockArc">
                <a:avLst>
                  <a:gd name="adj1" fmla="val 21424707"/>
                  <a:gd name="adj2" fmla="val 5350885"/>
                  <a:gd name="adj3" fmla="val 10807"/>
                </a:avLst>
              </a:prstGeom>
              <a:solidFill>
                <a:srgbClr val="FF64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dirty="0">
                  <a:solidFill>
                    <a:schemeClr val="tx2"/>
                  </a:solidFill>
                </a:endParaRPr>
              </a:p>
            </p:txBody>
          </p:sp>
        </p:grpSp>
        <p:sp>
          <p:nvSpPr>
            <p:cNvPr id="61" name="Isosceles Triangle 60">
              <a:extLst>
                <a:ext uri="{FF2B5EF4-FFF2-40B4-BE49-F238E27FC236}">
                  <a16:creationId xmlns:a16="http://schemas.microsoft.com/office/drawing/2014/main" id="{E729015F-44CE-4645-9570-CA9AEF9F329C}"/>
                </a:ext>
              </a:extLst>
            </p:cNvPr>
            <p:cNvSpPr/>
            <p:nvPr/>
          </p:nvSpPr>
          <p:spPr>
            <a:xfrm rot="18080524">
              <a:off x="3024304" y="1468449"/>
              <a:ext cx="379847" cy="327454"/>
            </a:xfrm>
            <a:prstGeom prst="triangle">
              <a:avLst/>
            </a:prstGeom>
            <a:solidFill>
              <a:srgbClr val="3D95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a:solidFill>
                  <a:schemeClr val="tx2"/>
                </a:solidFill>
              </a:endParaRPr>
            </a:p>
          </p:txBody>
        </p:sp>
        <p:sp>
          <p:nvSpPr>
            <p:cNvPr id="62" name="Isosceles Triangle 61">
              <a:extLst>
                <a:ext uri="{FF2B5EF4-FFF2-40B4-BE49-F238E27FC236}">
                  <a16:creationId xmlns:a16="http://schemas.microsoft.com/office/drawing/2014/main" id="{F3331604-081F-4DFB-8BF9-287724F58BAF}"/>
                </a:ext>
              </a:extLst>
            </p:cNvPr>
            <p:cNvSpPr/>
            <p:nvPr/>
          </p:nvSpPr>
          <p:spPr>
            <a:xfrm rot="7511009">
              <a:off x="5452666" y="3313724"/>
              <a:ext cx="379847" cy="327454"/>
            </a:xfrm>
            <a:prstGeom prst="triangle">
              <a:avLst/>
            </a:prstGeom>
            <a:solidFill>
              <a:srgbClr val="0067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a:solidFill>
                  <a:schemeClr val="tx2"/>
                </a:solidFill>
              </a:endParaRPr>
            </a:p>
          </p:txBody>
        </p:sp>
        <p:sp>
          <p:nvSpPr>
            <p:cNvPr id="63" name="Isosceles Triangle 62">
              <a:extLst>
                <a:ext uri="{FF2B5EF4-FFF2-40B4-BE49-F238E27FC236}">
                  <a16:creationId xmlns:a16="http://schemas.microsoft.com/office/drawing/2014/main" id="{6D67E09E-2179-4F45-919C-C01A52E92F36}"/>
                </a:ext>
              </a:extLst>
            </p:cNvPr>
            <p:cNvSpPr/>
            <p:nvPr/>
          </p:nvSpPr>
          <p:spPr>
            <a:xfrm rot="14046859">
              <a:off x="3178255" y="3396239"/>
              <a:ext cx="379847" cy="327454"/>
            </a:xfrm>
            <a:prstGeom prst="triangle">
              <a:avLst/>
            </a:prstGeom>
            <a:solidFill>
              <a:srgbClr val="91D8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a:solidFill>
                  <a:schemeClr val="tx2"/>
                </a:solidFill>
              </a:endParaRPr>
            </a:p>
          </p:txBody>
        </p:sp>
        <p:sp>
          <p:nvSpPr>
            <p:cNvPr id="64" name="Isosceles Triangle 63">
              <a:extLst>
                <a:ext uri="{FF2B5EF4-FFF2-40B4-BE49-F238E27FC236}">
                  <a16:creationId xmlns:a16="http://schemas.microsoft.com/office/drawing/2014/main" id="{513F27FD-BD1A-40F4-8784-4E8D2A1F5C13}"/>
                </a:ext>
              </a:extLst>
            </p:cNvPr>
            <p:cNvSpPr/>
            <p:nvPr/>
          </p:nvSpPr>
          <p:spPr>
            <a:xfrm rot="3053357">
              <a:off x="5419730" y="1353680"/>
              <a:ext cx="379847" cy="327454"/>
            </a:xfrm>
            <a:prstGeom prst="triangle">
              <a:avLst/>
            </a:prstGeom>
            <a:solidFill>
              <a:srgbClr val="FF64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a:solidFill>
                  <a:schemeClr val="tx2"/>
                </a:solidFill>
              </a:endParaRPr>
            </a:p>
          </p:txBody>
        </p:sp>
      </p:grpSp>
      <p:grpSp>
        <p:nvGrpSpPr>
          <p:cNvPr id="81" name="Group 80">
            <a:extLst>
              <a:ext uri="{FF2B5EF4-FFF2-40B4-BE49-F238E27FC236}">
                <a16:creationId xmlns:a16="http://schemas.microsoft.com/office/drawing/2014/main" id="{E07854B5-76FC-4138-BDD6-801F133B13B8}"/>
              </a:ext>
            </a:extLst>
          </p:cNvPr>
          <p:cNvGrpSpPr/>
          <p:nvPr/>
        </p:nvGrpSpPr>
        <p:grpSpPr>
          <a:xfrm>
            <a:off x="6432863" y="1893814"/>
            <a:ext cx="607948" cy="607422"/>
            <a:chOff x="3050501" y="1097525"/>
            <a:chExt cx="2823428" cy="2820984"/>
          </a:xfrm>
        </p:grpSpPr>
        <p:grpSp>
          <p:nvGrpSpPr>
            <p:cNvPr id="82" name="Group 81">
              <a:extLst>
                <a:ext uri="{FF2B5EF4-FFF2-40B4-BE49-F238E27FC236}">
                  <a16:creationId xmlns:a16="http://schemas.microsoft.com/office/drawing/2014/main" id="{EA5376C2-79B3-4C72-A85A-FD496F0B86BE}"/>
                </a:ext>
              </a:extLst>
            </p:cNvPr>
            <p:cNvGrpSpPr/>
            <p:nvPr/>
          </p:nvGrpSpPr>
          <p:grpSpPr>
            <a:xfrm>
              <a:off x="3062441" y="1097525"/>
              <a:ext cx="2811488" cy="2820984"/>
              <a:chOff x="3714387" y="2007578"/>
              <a:chExt cx="1472128" cy="1477100"/>
            </a:xfrm>
          </p:grpSpPr>
          <p:sp>
            <p:nvSpPr>
              <p:cNvPr id="87" name="Block Arc 86">
                <a:extLst>
                  <a:ext uri="{FF2B5EF4-FFF2-40B4-BE49-F238E27FC236}">
                    <a16:creationId xmlns:a16="http://schemas.microsoft.com/office/drawing/2014/main" id="{D4D8B93E-623F-4FF1-9285-3D8ECBA38D5F}"/>
                  </a:ext>
                </a:extLst>
              </p:cNvPr>
              <p:cNvSpPr/>
              <p:nvPr/>
            </p:nvSpPr>
            <p:spPr>
              <a:xfrm flipH="1" flipV="1">
                <a:off x="3714387" y="2008697"/>
                <a:ext cx="1466236" cy="1466236"/>
              </a:xfrm>
              <a:prstGeom prst="blockArc">
                <a:avLst>
                  <a:gd name="adj1" fmla="val 21480717"/>
                  <a:gd name="adj2" fmla="val 5541516"/>
                  <a:gd name="adj3" fmla="val 10778"/>
                </a:avLst>
              </a:prstGeom>
              <a:solidFill>
                <a:srgbClr val="3D959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dirty="0">
                  <a:solidFill>
                    <a:schemeClr val="tx2"/>
                  </a:solidFill>
                </a:endParaRPr>
              </a:p>
            </p:txBody>
          </p:sp>
          <p:sp>
            <p:nvSpPr>
              <p:cNvPr id="88" name="Block Arc 87">
                <a:extLst>
                  <a:ext uri="{FF2B5EF4-FFF2-40B4-BE49-F238E27FC236}">
                    <a16:creationId xmlns:a16="http://schemas.microsoft.com/office/drawing/2014/main" id="{11BF8410-0F8E-421D-AB06-96FE00616E27}"/>
                  </a:ext>
                </a:extLst>
              </p:cNvPr>
              <p:cNvSpPr/>
              <p:nvPr/>
            </p:nvSpPr>
            <p:spPr>
              <a:xfrm rot="214489">
                <a:off x="3719095" y="2018442"/>
                <a:ext cx="1466236" cy="1466236"/>
              </a:xfrm>
              <a:prstGeom prst="blockArc">
                <a:avLst>
                  <a:gd name="adj1" fmla="val 21475258"/>
                  <a:gd name="adj2" fmla="val 5240102"/>
                  <a:gd name="adj3" fmla="val 10769"/>
                </a:avLst>
              </a:prstGeom>
              <a:solidFill>
                <a:srgbClr val="0067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dirty="0">
                  <a:solidFill>
                    <a:schemeClr val="tx2"/>
                  </a:solidFill>
                </a:endParaRPr>
              </a:p>
            </p:txBody>
          </p:sp>
          <p:sp>
            <p:nvSpPr>
              <p:cNvPr id="89" name="Block Arc 88">
                <a:extLst>
                  <a:ext uri="{FF2B5EF4-FFF2-40B4-BE49-F238E27FC236}">
                    <a16:creationId xmlns:a16="http://schemas.microsoft.com/office/drawing/2014/main" id="{41AF7363-D3E1-4B9F-A1DC-1CA559C4B466}"/>
                  </a:ext>
                </a:extLst>
              </p:cNvPr>
              <p:cNvSpPr/>
              <p:nvPr/>
            </p:nvSpPr>
            <p:spPr>
              <a:xfrm flipH="1">
                <a:off x="3714387" y="2018442"/>
                <a:ext cx="1466236" cy="1466236"/>
              </a:xfrm>
              <a:prstGeom prst="blockArc">
                <a:avLst>
                  <a:gd name="adj1" fmla="val 46777"/>
                  <a:gd name="adj2" fmla="val 5461767"/>
                  <a:gd name="adj3" fmla="val 10805"/>
                </a:avLst>
              </a:prstGeom>
              <a:solidFill>
                <a:srgbClr val="91D8D1"/>
              </a:solidFill>
              <a:ln>
                <a:solidFill>
                  <a:srgbClr val="8BCCC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dirty="0">
                  <a:solidFill>
                    <a:schemeClr val="tx2"/>
                  </a:solidFill>
                </a:endParaRPr>
              </a:p>
            </p:txBody>
          </p:sp>
          <p:sp>
            <p:nvSpPr>
              <p:cNvPr id="90" name="Block Arc 89">
                <a:extLst>
                  <a:ext uri="{FF2B5EF4-FFF2-40B4-BE49-F238E27FC236}">
                    <a16:creationId xmlns:a16="http://schemas.microsoft.com/office/drawing/2014/main" id="{8453666D-9C54-48F5-8B46-3A9A53210804}"/>
                  </a:ext>
                </a:extLst>
              </p:cNvPr>
              <p:cNvSpPr/>
              <p:nvPr/>
            </p:nvSpPr>
            <p:spPr>
              <a:xfrm flipV="1">
                <a:off x="3720279" y="2007578"/>
                <a:ext cx="1466236" cy="1466236"/>
              </a:xfrm>
              <a:prstGeom prst="blockArc">
                <a:avLst>
                  <a:gd name="adj1" fmla="val 21424707"/>
                  <a:gd name="adj2" fmla="val 5350885"/>
                  <a:gd name="adj3" fmla="val 10807"/>
                </a:avLst>
              </a:prstGeom>
              <a:solidFill>
                <a:srgbClr val="FF64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dirty="0">
                  <a:solidFill>
                    <a:schemeClr val="tx2"/>
                  </a:solidFill>
                </a:endParaRPr>
              </a:p>
            </p:txBody>
          </p:sp>
        </p:grpSp>
        <p:sp>
          <p:nvSpPr>
            <p:cNvPr id="83" name="Isosceles Triangle 82">
              <a:extLst>
                <a:ext uri="{FF2B5EF4-FFF2-40B4-BE49-F238E27FC236}">
                  <a16:creationId xmlns:a16="http://schemas.microsoft.com/office/drawing/2014/main" id="{09FF09D7-BF9F-4DCC-9A60-33B89EF4E68D}"/>
                </a:ext>
              </a:extLst>
            </p:cNvPr>
            <p:cNvSpPr/>
            <p:nvPr/>
          </p:nvSpPr>
          <p:spPr>
            <a:xfrm rot="18080524">
              <a:off x="3024304" y="1468449"/>
              <a:ext cx="379847" cy="327454"/>
            </a:xfrm>
            <a:prstGeom prst="triangle">
              <a:avLst/>
            </a:prstGeom>
            <a:solidFill>
              <a:srgbClr val="3D95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a:solidFill>
                  <a:schemeClr val="tx2"/>
                </a:solidFill>
              </a:endParaRPr>
            </a:p>
          </p:txBody>
        </p:sp>
        <p:sp>
          <p:nvSpPr>
            <p:cNvPr id="84" name="Isosceles Triangle 83">
              <a:extLst>
                <a:ext uri="{FF2B5EF4-FFF2-40B4-BE49-F238E27FC236}">
                  <a16:creationId xmlns:a16="http://schemas.microsoft.com/office/drawing/2014/main" id="{F29F3356-9DF6-4B08-9382-04E8432A98F3}"/>
                </a:ext>
              </a:extLst>
            </p:cNvPr>
            <p:cNvSpPr/>
            <p:nvPr/>
          </p:nvSpPr>
          <p:spPr>
            <a:xfrm rot="7511009">
              <a:off x="5452666" y="3313724"/>
              <a:ext cx="379847" cy="327454"/>
            </a:xfrm>
            <a:prstGeom prst="triangle">
              <a:avLst/>
            </a:prstGeom>
            <a:solidFill>
              <a:srgbClr val="0067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a:solidFill>
                  <a:schemeClr val="tx2"/>
                </a:solidFill>
              </a:endParaRPr>
            </a:p>
          </p:txBody>
        </p:sp>
        <p:sp>
          <p:nvSpPr>
            <p:cNvPr id="85" name="Isosceles Triangle 84">
              <a:extLst>
                <a:ext uri="{FF2B5EF4-FFF2-40B4-BE49-F238E27FC236}">
                  <a16:creationId xmlns:a16="http://schemas.microsoft.com/office/drawing/2014/main" id="{F2CC4B99-4637-4389-82F4-41B25BFE7322}"/>
                </a:ext>
              </a:extLst>
            </p:cNvPr>
            <p:cNvSpPr/>
            <p:nvPr/>
          </p:nvSpPr>
          <p:spPr>
            <a:xfrm rot="14046859">
              <a:off x="3178255" y="3396239"/>
              <a:ext cx="379847" cy="327454"/>
            </a:xfrm>
            <a:prstGeom prst="triangle">
              <a:avLst/>
            </a:prstGeom>
            <a:solidFill>
              <a:srgbClr val="91D8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a:solidFill>
                  <a:schemeClr val="tx2"/>
                </a:solidFill>
              </a:endParaRPr>
            </a:p>
          </p:txBody>
        </p:sp>
        <p:sp>
          <p:nvSpPr>
            <p:cNvPr id="86" name="Isosceles Triangle 85">
              <a:extLst>
                <a:ext uri="{FF2B5EF4-FFF2-40B4-BE49-F238E27FC236}">
                  <a16:creationId xmlns:a16="http://schemas.microsoft.com/office/drawing/2014/main" id="{4036210E-1BBD-4A33-BF68-06A5CCA160F8}"/>
                </a:ext>
              </a:extLst>
            </p:cNvPr>
            <p:cNvSpPr/>
            <p:nvPr/>
          </p:nvSpPr>
          <p:spPr>
            <a:xfrm rot="3053357">
              <a:off x="5419730" y="1353680"/>
              <a:ext cx="379847" cy="327454"/>
            </a:xfrm>
            <a:prstGeom prst="triangle">
              <a:avLst/>
            </a:prstGeom>
            <a:solidFill>
              <a:srgbClr val="FF64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99">
                <a:solidFill>
                  <a:schemeClr val="tx2"/>
                </a:solidFill>
              </a:endParaRPr>
            </a:p>
          </p:txBody>
        </p:sp>
      </p:grpSp>
      <p:sp>
        <p:nvSpPr>
          <p:cNvPr id="4" name="Arrow: Left 3">
            <a:extLst>
              <a:ext uri="{FF2B5EF4-FFF2-40B4-BE49-F238E27FC236}">
                <a16:creationId xmlns:a16="http://schemas.microsoft.com/office/drawing/2014/main" id="{4A5E9AEE-94DB-47AE-90F7-8793B12584BB}"/>
              </a:ext>
            </a:extLst>
          </p:cNvPr>
          <p:cNvSpPr/>
          <p:nvPr/>
        </p:nvSpPr>
        <p:spPr>
          <a:xfrm rot="20806998">
            <a:off x="7414457" y="2558789"/>
            <a:ext cx="1788534" cy="430222"/>
          </a:xfrm>
          <a:prstGeom prst="leftArrow">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1" name="Arrow: Left 90">
            <a:extLst>
              <a:ext uri="{FF2B5EF4-FFF2-40B4-BE49-F238E27FC236}">
                <a16:creationId xmlns:a16="http://schemas.microsoft.com/office/drawing/2014/main" id="{06DA421E-8ADC-47F6-8089-6445137CC5B0}"/>
              </a:ext>
            </a:extLst>
          </p:cNvPr>
          <p:cNvSpPr/>
          <p:nvPr/>
        </p:nvSpPr>
        <p:spPr>
          <a:xfrm rot="793002" flipV="1">
            <a:off x="7414457" y="4476721"/>
            <a:ext cx="1788534" cy="430222"/>
          </a:xfrm>
          <a:prstGeom prst="leftArrow">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sp>
        <p:nvSpPr>
          <p:cNvPr id="92" name="Arrow: Left 91">
            <a:extLst>
              <a:ext uri="{FF2B5EF4-FFF2-40B4-BE49-F238E27FC236}">
                <a16:creationId xmlns:a16="http://schemas.microsoft.com/office/drawing/2014/main" id="{20D894BC-6C04-4800-AF5C-A353666D5452}"/>
              </a:ext>
            </a:extLst>
          </p:cNvPr>
          <p:cNvSpPr/>
          <p:nvPr/>
        </p:nvSpPr>
        <p:spPr>
          <a:xfrm rot="20806998" flipH="1" flipV="1">
            <a:off x="2908269" y="4476721"/>
            <a:ext cx="1788534" cy="430222"/>
          </a:xfrm>
          <a:prstGeom prst="leftArrow">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sp>
        <p:nvSpPr>
          <p:cNvPr id="93" name="Arrow: Left 92">
            <a:extLst>
              <a:ext uri="{FF2B5EF4-FFF2-40B4-BE49-F238E27FC236}">
                <a16:creationId xmlns:a16="http://schemas.microsoft.com/office/drawing/2014/main" id="{04717B47-BC17-4CAD-8B91-BB5D4651908B}"/>
              </a:ext>
            </a:extLst>
          </p:cNvPr>
          <p:cNvSpPr/>
          <p:nvPr/>
        </p:nvSpPr>
        <p:spPr>
          <a:xfrm rot="793002" flipH="1">
            <a:off x="2915030" y="2606113"/>
            <a:ext cx="1788534" cy="430222"/>
          </a:xfrm>
          <a:prstGeom prst="leftArrow">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sp>
        <p:nvSpPr>
          <p:cNvPr id="94" name="Arrow: Left 93">
            <a:extLst>
              <a:ext uri="{FF2B5EF4-FFF2-40B4-BE49-F238E27FC236}">
                <a16:creationId xmlns:a16="http://schemas.microsoft.com/office/drawing/2014/main" id="{6A7EE763-ACE2-4260-8739-6C1E1C1936BF}"/>
              </a:ext>
            </a:extLst>
          </p:cNvPr>
          <p:cNvSpPr/>
          <p:nvPr/>
        </p:nvSpPr>
        <p:spPr>
          <a:xfrm rot="5400000">
            <a:off x="5704806" y="4182622"/>
            <a:ext cx="818790" cy="430222"/>
          </a:xfrm>
          <a:prstGeom prst="leftArrow">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spTree>
    <p:extLst>
      <p:ext uri="{BB962C8B-B14F-4D97-AF65-F5344CB8AC3E}">
        <p14:creationId xmlns:p14="http://schemas.microsoft.com/office/powerpoint/2010/main" val="106644902"/>
      </p:ext>
    </p:extLst>
  </p:cSld>
  <p:clrMapOvr>
    <a:masterClrMapping/>
  </p:clrMapOvr>
  <p:transition spd="slow" advTm="2000">
    <p:cover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vert="horz" lIns="91440" tIns="45720" rIns="91440" bIns="45720" rtlCol="0" anchor="ctr">
            <a:noAutofit/>
          </a:bodyPr>
          <a:lstStyle/>
          <a:p>
            <a:pPr algn="l"/>
            <a:r>
              <a:rPr lang="en-CA" sz="2800" dirty="0">
                <a:latin typeface="Arial Narrow" panose="020B0606020202030204" pitchFamily="34" charset="0"/>
                <a:cs typeface="Arial" panose="020B0604020202020204" pitchFamily="34" charset="0"/>
              </a:rPr>
              <a:t>Value Chains</a:t>
            </a:r>
          </a:p>
        </p:txBody>
      </p:sp>
      <p:sp>
        <p:nvSpPr>
          <p:cNvPr id="8" name="Text Placeholder 7"/>
          <p:cNvSpPr>
            <a:spLocks noGrp="1"/>
          </p:cNvSpPr>
          <p:nvPr>
            <p:ph type="body" sz="quarter" idx="12"/>
          </p:nvPr>
        </p:nvSpPr>
        <p:spPr/>
        <p:txBody>
          <a:bodyPr>
            <a:normAutofit fontScale="92500" lnSpcReduction="10000"/>
          </a:bodyPr>
          <a:lstStyle/>
          <a:p>
            <a:endParaRPr lang="en-CA"/>
          </a:p>
        </p:txBody>
      </p:sp>
      <p:sp>
        <p:nvSpPr>
          <p:cNvPr id="7" name="Rectangle 6"/>
          <p:cNvSpPr/>
          <p:nvPr/>
        </p:nvSpPr>
        <p:spPr>
          <a:xfrm>
            <a:off x="540774" y="2373461"/>
            <a:ext cx="5570583" cy="2862322"/>
          </a:xfrm>
          <a:prstGeom prst="rect">
            <a:avLst/>
          </a:prstGeom>
        </p:spPr>
        <p:txBody>
          <a:bodyPr wrap="square">
            <a:spAutoFit/>
          </a:bodyPr>
          <a:lstStyle/>
          <a:p>
            <a:pPr marL="285750" indent="-285750">
              <a:buFont typeface="Arial" panose="020B0604020202020204" pitchFamily="34" charset="0"/>
              <a:buChar char="•"/>
            </a:pPr>
            <a:r>
              <a:rPr lang="en-CA" sz="2000" dirty="0"/>
              <a:t>The Value Chain is </a:t>
            </a:r>
            <a:r>
              <a:rPr lang="en-CA" sz="2000" b="1" dirty="0"/>
              <a:t>comprised</a:t>
            </a:r>
            <a:r>
              <a:rPr lang="en-CA" sz="2000" dirty="0"/>
              <a:t> of a set of Value Streams </a:t>
            </a:r>
          </a:p>
          <a:p>
            <a:pPr marL="285750" indent="-285750">
              <a:buFont typeface="Arial" panose="020B0604020202020204" pitchFamily="34" charset="0"/>
              <a:buChar char="•"/>
            </a:pPr>
            <a:r>
              <a:rPr lang="en-CA" sz="2000" dirty="0"/>
              <a:t>The Value stream is an end-to-end set of value creating Processes (activities) that create a result of value for a customer or other external stakeholder </a:t>
            </a:r>
            <a:r>
              <a:rPr lang="en-CA" sz="2000" b="1" i="1" dirty="0"/>
              <a:t>in response to a specific trigger</a:t>
            </a:r>
            <a:r>
              <a:rPr lang="en-CA" sz="2000" dirty="0"/>
              <a:t>.</a:t>
            </a:r>
          </a:p>
          <a:p>
            <a:pPr marL="285750" indent="-285750">
              <a:buFont typeface="Arial" panose="020B0604020202020204" pitchFamily="34" charset="0"/>
              <a:buChar char="•"/>
            </a:pPr>
            <a:r>
              <a:rPr lang="en-CA" sz="2000" dirty="0"/>
              <a:t>The Value Streams provide a context for and are </a:t>
            </a:r>
            <a:r>
              <a:rPr lang="en-CA" sz="2000" b="1" i="1" dirty="0"/>
              <a:t>enabled by business capabilities</a:t>
            </a:r>
          </a:p>
          <a:p>
            <a:pPr marL="285750" indent="-285750">
              <a:buFont typeface="Arial" panose="020B0604020202020204" pitchFamily="34" charset="0"/>
              <a:buChar char="•"/>
            </a:pPr>
            <a:endParaRPr lang="en-CA" sz="2000" dirty="0">
              <a:solidFill>
                <a:srgbClr val="000000"/>
              </a:solidFill>
            </a:endParaRPr>
          </a:p>
        </p:txBody>
      </p:sp>
      <p:graphicFrame>
        <p:nvGraphicFramePr>
          <p:cNvPr id="5" name="Diagram 4">
            <a:extLst>
              <a:ext uri="{FF2B5EF4-FFF2-40B4-BE49-F238E27FC236}">
                <a16:creationId xmlns:a16="http://schemas.microsoft.com/office/drawing/2014/main" id="{B68578DA-0AD0-4679-A400-DF4282DE54FE}"/>
              </a:ext>
            </a:extLst>
          </p:cNvPr>
          <p:cNvGraphicFramePr/>
          <p:nvPr>
            <p:extLst>
              <p:ext uri="{D42A27DB-BD31-4B8C-83A1-F6EECF244321}">
                <p14:modId xmlns:p14="http://schemas.microsoft.com/office/powerpoint/2010/main" val="2700126588"/>
              </p:ext>
            </p:extLst>
          </p:nvPr>
        </p:nvGraphicFramePr>
        <p:xfrm>
          <a:off x="6126878" y="1759973"/>
          <a:ext cx="5150722" cy="36281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3366823"/>
      </p:ext>
    </p:extLst>
  </p:cSld>
  <p:clrMapOvr>
    <a:masterClrMapping/>
  </p:clrMapOvr>
  <p:transition spd="slow" advTm="2000">
    <p:cover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vert="horz" lIns="91440" tIns="45720" rIns="91440" bIns="45720" rtlCol="0" anchor="ctr">
            <a:noAutofit/>
          </a:bodyPr>
          <a:lstStyle/>
          <a:p>
            <a:pPr>
              <a:spcBef>
                <a:spcPts val="1000"/>
              </a:spcBef>
              <a:buFont typeface="Arial" panose="020B0604020202020204" pitchFamily="34" charset="0"/>
            </a:pPr>
            <a:r>
              <a:rPr lang="en-CA" sz="2800" dirty="0"/>
              <a:t>Internal Business Design must Align with Outside Value Needs</a:t>
            </a:r>
          </a:p>
        </p:txBody>
      </p:sp>
      <p:sp>
        <p:nvSpPr>
          <p:cNvPr id="277" name="Bent Arrow 166">
            <a:extLst>
              <a:ext uri="{FF2B5EF4-FFF2-40B4-BE49-F238E27FC236}">
                <a16:creationId xmlns:a16="http://schemas.microsoft.com/office/drawing/2014/main" id="{4251108B-A4C1-4607-9BAD-D7CA6849C88A}"/>
              </a:ext>
            </a:extLst>
          </p:cNvPr>
          <p:cNvSpPr/>
          <p:nvPr/>
        </p:nvSpPr>
        <p:spPr>
          <a:xfrm rot="5400000">
            <a:off x="2753830" y="1044624"/>
            <a:ext cx="512079" cy="1339605"/>
          </a:xfrm>
          <a:prstGeom prst="bentArrow">
            <a:avLst>
              <a:gd name="adj1" fmla="val 25000"/>
              <a:gd name="adj2" fmla="val 25000"/>
              <a:gd name="adj3" fmla="val 25000"/>
              <a:gd name="adj4" fmla="val 37988"/>
            </a:avLst>
          </a:prstGeom>
          <a:solidFill>
            <a:srgbClr val="15A185"/>
          </a:solidFill>
          <a:ln w="12700" cap="flat" cmpd="sng" algn="ctr">
            <a:solidFill>
              <a:srgbClr val="15A18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799" b="0" i="0" u="none" strike="noStrike" kern="0" cap="none" spc="0" normalizeH="0" baseline="0" noProof="0" dirty="0">
              <a:ln>
                <a:noFill/>
              </a:ln>
              <a:solidFill>
                <a:srgbClr val="15A185"/>
              </a:solidFill>
              <a:effectLst/>
              <a:uLnTx/>
              <a:uFillTx/>
              <a:latin typeface="Open Sans"/>
              <a:ea typeface="+mn-ea"/>
              <a:cs typeface="+mn-cs"/>
            </a:endParaRPr>
          </a:p>
        </p:txBody>
      </p:sp>
      <p:sp>
        <p:nvSpPr>
          <p:cNvPr id="278" name="Bent Arrow 86">
            <a:extLst>
              <a:ext uri="{FF2B5EF4-FFF2-40B4-BE49-F238E27FC236}">
                <a16:creationId xmlns:a16="http://schemas.microsoft.com/office/drawing/2014/main" id="{CC0378D7-939F-445F-BF65-F6603780DD2E}"/>
              </a:ext>
            </a:extLst>
          </p:cNvPr>
          <p:cNvSpPr/>
          <p:nvPr/>
        </p:nvSpPr>
        <p:spPr>
          <a:xfrm>
            <a:off x="8480097" y="1380275"/>
            <a:ext cx="1282556" cy="473591"/>
          </a:xfrm>
          <a:prstGeom prst="bentArrow">
            <a:avLst/>
          </a:prstGeom>
          <a:solidFill>
            <a:srgbClr val="15A185"/>
          </a:solidFill>
          <a:ln w="12700" cap="flat" cmpd="sng" algn="ctr">
            <a:solidFill>
              <a:srgbClr val="15A18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799" b="0" i="0" u="none" strike="noStrike" kern="0" cap="none" spc="0" normalizeH="0" baseline="0" noProof="0" dirty="0">
              <a:ln>
                <a:noFill/>
              </a:ln>
              <a:solidFill>
                <a:srgbClr val="15A185"/>
              </a:solidFill>
              <a:effectLst/>
              <a:uLnTx/>
              <a:uFillTx/>
              <a:latin typeface="Open Sans"/>
              <a:ea typeface="+mn-ea"/>
              <a:cs typeface="+mn-cs"/>
            </a:endParaRPr>
          </a:p>
        </p:txBody>
      </p:sp>
      <p:sp>
        <p:nvSpPr>
          <p:cNvPr id="279" name="Rounded Rectangle 15">
            <a:extLst>
              <a:ext uri="{FF2B5EF4-FFF2-40B4-BE49-F238E27FC236}">
                <a16:creationId xmlns:a16="http://schemas.microsoft.com/office/drawing/2014/main" id="{87CDC878-DB2C-4652-A636-087C9382A151}"/>
              </a:ext>
            </a:extLst>
          </p:cNvPr>
          <p:cNvSpPr/>
          <p:nvPr/>
        </p:nvSpPr>
        <p:spPr>
          <a:xfrm>
            <a:off x="9571983" y="1499117"/>
            <a:ext cx="1788068" cy="1225061"/>
          </a:xfrm>
          <a:prstGeom prst="roundRect">
            <a:avLst/>
          </a:prstGeom>
          <a:blipFill rotWithShape="1">
            <a:blip r:embed="rId2"/>
            <a:stretch>
              <a:fillRect/>
            </a:stretch>
          </a:blipFill>
          <a:ln w="12700" cap="flat" cmpd="sng" algn="ctr">
            <a:solidFill>
              <a:srgbClr val="FFFFFF">
                <a:hueOff val="0"/>
                <a:satOff val="0"/>
                <a:lumOff val="0"/>
                <a:alphaOff val="0"/>
              </a:srgbClr>
            </a:solidFill>
            <a:prstDash val="solid"/>
            <a:miter lim="800000"/>
          </a:ln>
          <a:effectLst>
            <a:softEdge rad="63500"/>
          </a:effectLst>
        </p:spPr>
      </p:sp>
      <p:sp>
        <p:nvSpPr>
          <p:cNvPr id="280" name="TextBox 279">
            <a:extLst>
              <a:ext uri="{FF2B5EF4-FFF2-40B4-BE49-F238E27FC236}">
                <a16:creationId xmlns:a16="http://schemas.microsoft.com/office/drawing/2014/main" id="{F77520D9-6E2E-4E27-A1FC-1A38C194430A}"/>
              </a:ext>
            </a:extLst>
          </p:cNvPr>
          <p:cNvSpPr txBox="1"/>
          <p:nvPr/>
        </p:nvSpPr>
        <p:spPr>
          <a:xfrm>
            <a:off x="9830875" y="2724177"/>
            <a:ext cx="1309633" cy="36923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799" b="1" i="0" u="none" strike="noStrike" kern="0" cap="none" spc="0" normalizeH="0" baseline="0" noProof="0" dirty="0">
                <a:ln>
                  <a:noFill/>
                </a:ln>
                <a:solidFill>
                  <a:srgbClr val="3A3838"/>
                </a:solidFill>
                <a:effectLst/>
                <a:uLnTx/>
                <a:uFillTx/>
              </a:rPr>
              <a:t>Customer</a:t>
            </a:r>
          </a:p>
        </p:txBody>
      </p:sp>
      <p:pic>
        <p:nvPicPr>
          <p:cNvPr id="281" name="Picture 280">
            <a:extLst>
              <a:ext uri="{FF2B5EF4-FFF2-40B4-BE49-F238E27FC236}">
                <a16:creationId xmlns:a16="http://schemas.microsoft.com/office/drawing/2014/main" id="{DE68E268-7F0B-472E-89DA-ABAB7696CB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1552" y="5278349"/>
            <a:ext cx="1434334" cy="951723"/>
          </a:xfrm>
          <a:prstGeom prst="rect">
            <a:avLst/>
          </a:prstGeom>
          <a:effectLst>
            <a:softEdge rad="63500"/>
          </a:effectLst>
        </p:spPr>
      </p:pic>
      <p:sp>
        <p:nvSpPr>
          <p:cNvPr id="282" name="TextBox 281">
            <a:extLst>
              <a:ext uri="{FF2B5EF4-FFF2-40B4-BE49-F238E27FC236}">
                <a16:creationId xmlns:a16="http://schemas.microsoft.com/office/drawing/2014/main" id="{DB3ECC65-CF00-41B8-9DB2-6687807EC148}"/>
              </a:ext>
            </a:extLst>
          </p:cNvPr>
          <p:cNvSpPr txBox="1"/>
          <p:nvPr/>
        </p:nvSpPr>
        <p:spPr>
          <a:xfrm>
            <a:off x="5522690" y="6185238"/>
            <a:ext cx="958667" cy="36923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799" b="1" i="0" u="none" strike="noStrike" kern="0" cap="none" spc="0" normalizeH="0" baseline="0" noProof="0" dirty="0">
                <a:ln>
                  <a:noFill/>
                </a:ln>
                <a:solidFill>
                  <a:srgbClr val="3A3838"/>
                </a:solidFill>
                <a:effectLst/>
                <a:uLnTx/>
                <a:uFillTx/>
              </a:rPr>
              <a:t>Owner</a:t>
            </a:r>
          </a:p>
        </p:txBody>
      </p:sp>
      <p:pic>
        <p:nvPicPr>
          <p:cNvPr id="283" name="Picture 282">
            <a:extLst>
              <a:ext uri="{FF2B5EF4-FFF2-40B4-BE49-F238E27FC236}">
                <a16:creationId xmlns:a16="http://schemas.microsoft.com/office/drawing/2014/main" id="{4E411E14-187D-4922-BA1C-1ED72BD88D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6071" y="4607616"/>
            <a:ext cx="1431164" cy="951724"/>
          </a:xfrm>
          <a:prstGeom prst="rect">
            <a:avLst/>
          </a:prstGeom>
          <a:effectLst>
            <a:softEdge rad="63500"/>
          </a:effectLst>
        </p:spPr>
      </p:pic>
      <p:sp>
        <p:nvSpPr>
          <p:cNvPr id="284" name="TextBox 283">
            <a:extLst>
              <a:ext uri="{FF2B5EF4-FFF2-40B4-BE49-F238E27FC236}">
                <a16:creationId xmlns:a16="http://schemas.microsoft.com/office/drawing/2014/main" id="{C47DF9C9-53D7-4B69-9299-8AFD4F54ED52}"/>
              </a:ext>
            </a:extLst>
          </p:cNvPr>
          <p:cNvSpPr txBox="1"/>
          <p:nvPr/>
        </p:nvSpPr>
        <p:spPr>
          <a:xfrm>
            <a:off x="10285910" y="5532020"/>
            <a:ext cx="731100" cy="36923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799" b="1" i="0" u="none" strike="noStrike" kern="0" cap="none" spc="0" normalizeH="0" baseline="0" noProof="0" dirty="0">
                <a:ln>
                  <a:noFill/>
                </a:ln>
                <a:solidFill>
                  <a:srgbClr val="3A3838"/>
                </a:solidFill>
                <a:effectLst/>
                <a:uLnTx/>
                <a:uFillTx/>
              </a:rPr>
              <a:t>Staff</a:t>
            </a:r>
          </a:p>
        </p:txBody>
      </p:sp>
      <p:pic>
        <p:nvPicPr>
          <p:cNvPr id="285" name="Picture 284">
            <a:extLst>
              <a:ext uri="{FF2B5EF4-FFF2-40B4-BE49-F238E27FC236}">
                <a16:creationId xmlns:a16="http://schemas.microsoft.com/office/drawing/2014/main" id="{DA8C3B37-301B-48A5-8C07-DFEDCA79FF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1759" y="4398226"/>
            <a:ext cx="983635" cy="1475453"/>
          </a:xfrm>
          <a:prstGeom prst="rect">
            <a:avLst/>
          </a:prstGeom>
          <a:effectLst>
            <a:softEdge rad="63500"/>
          </a:effectLst>
        </p:spPr>
      </p:pic>
      <p:sp>
        <p:nvSpPr>
          <p:cNvPr id="286" name="TextBox 285">
            <a:extLst>
              <a:ext uri="{FF2B5EF4-FFF2-40B4-BE49-F238E27FC236}">
                <a16:creationId xmlns:a16="http://schemas.microsoft.com/office/drawing/2014/main" id="{A04E1257-C347-4132-9D3D-8014C15C81D3}"/>
              </a:ext>
            </a:extLst>
          </p:cNvPr>
          <p:cNvSpPr txBox="1"/>
          <p:nvPr/>
        </p:nvSpPr>
        <p:spPr>
          <a:xfrm>
            <a:off x="1097030" y="5824784"/>
            <a:ext cx="1136554" cy="36923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799" b="1" i="0" u="none" strike="noStrike" kern="0" cap="none" spc="0" normalizeH="0" baseline="0" noProof="0" dirty="0">
                <a:ln>
                  <a:noFill/>
                </a:ln>
                <a:solidFill>
                  <a:srgbClr val="3A3838"/>
                </a:solidFill>
                <a:effectLst/>
                <a:uLnTx/>
                <a:uFillTx/>
              </a:rPr>
              <a:t>Supplier</a:t>
            </a:r>
          </a:p>
        </p:txBody>
      </p:sp>
      <p:pic>
        <p:nvPicPr>
          <p:cNvPr id="287" name="Picture 286">
            <a:extLst>
              <a:ext uri="{FF2B5EF4-FFF2-40B4-BE49-F238E27FC236}">
                <a16:creationId xmlns:a16="http://schemas.microsoft.com/office/drawing/2014/main" id="{DBF37E6E-852E-4F27-97C7-82BF9AA6A5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9027" y="1499116"/>
            <a:ext cx="1069101" cy="1425468"/>
          </a:xfrm>
          <a:prstGeom prst="rect">
            <a:avLst/>
          </a:prstGeom>
          <a:effectLst>
            <a:softEdge rad="63500"/>
          </a:effectLst>
        </p:spPr>
      </p:pic>
      <p:sp>
        <p:nvSpPr>
          <p:cNvPr id="288" name="TextBox 287">
            <a:extLst>
              <a:ext uri="{FF2B5EF4-FFF2-40B4-BE49-F238E27FC236}">
                <a16:creationId xmlns:a16="http://schemas.microsoft.com/office/drawing/2014/main" id="{BAF82809-E3CF-4537-92EF-727245D19081}"/>
              </a:ext>
            </a:extLst>
          </p:cNvPr>
          <p:cNvSpPr txBox="1"/>
          <p:nvPr/>
        </p:nvSpPr>
        <p:spPr>
          <a:xfrm>
            <a:off x="1028792" y="2857648"/>
            <a:ext cx="1312838" cy="36923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799" b="1" i="0" u="none" strike="noStrike" kern="0" cap="none" spc="0" normalizeH="0" baseline="0" noProof="0" dirty="0">
                <a:ln>
                  <a:noFill/>
                </a:ln>
                <a:solidFill>
                  <a:srgbClr val="3A3838"/>
                </a:solidFill>
                <a:effectLst/>
                <a:uLnTx/>
                <a:uFillTx/>
              </a:rPr>
              <a:t>Regulator</a:t>
            </a:r>
          </a:p>
        </p:txBody>
      </p:sp>
      <p:sp>
        <p:nvSpPr>
          <p:cNvPr id="289" name="Rectangle 89">
            <a:extLst>
              <a:ext uri="{FF2B5EF4-FFF2-40B4-BE49-F238E27FC236}">
                <a16:creationId xmlns:a16="http://schemas.microsoft.com/office/drawing/2014/main" id="{E674B535-89C9-471C-9D15-15CB878D02C4}"/>
              </a:ext>
            </a:extLst>
          </p:cNvPr>
          <p:cNvSpPr/>
          <p:nvPr/>
        </p:nvSpPr>
        <p:spPr>
          <a:xfrm>
            <a:off x="3595299" y="1970465"/>
            <a:ext cx="5022185" cy="2822676"/>
          </a:xfrm>
          <a:prstGeom prst="roundRect">
            <a:avLst/>
          </a:prstGeom>
          <a:gradFill rotWithShape="1">
            <a:gsLst>
              <a:gs pos="0">
                <a:srgbClr val="15A185">
                  <a:lumMod val="110000"/>
                  <a:satMod val="105000"/>
                  <a:tint val="67000"/>
                </a:srgbClr>
              </a:gs>
              <a:gs pos="50000">
                <a:srgbClr val="15A185">
                  <a:lumMod val="105000"/>
                  <a:satMod val="103000"/>
                  <a:tint val="73000"/>
                </a:srgbClr>
              </a:gs>
              <a:gs pos="100000">
                <a:srgbClr val="15A185">
                  <a:lumMod val="105000"/>
                  <a:satMod val="109000"/>
                  <a:tint val="81000"/>
                </a:srgbClr>
              </a:gs>
            </a:gsLst>
            <a:lin ang="5400000" scaled="0"/>
          </a:gradFill>
          <a:ln w="6350" cap="flat" cmpd="sng" algn="ctr">
            <a:solidFill>
              <a:srgbClr val="15A18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799" b="0" i="0" u="none" strike="noStrike" kern="0" cap="none" spc="0" normalizeH="0" baseline="0" noProof="0" dirty="0">
              <a:ln w="18415" cmpd="sng">
                <a:solidFill>
                  <a:srgbClr val="FFFFFF"/>
                </a:solidFill>
                <a:prstDash val="solid"/>
              </a:ln>
              <a:solidFill>
                <a:srgbClr val="3A3838"/>
              </a:solidFill>
              <a:effectLst>
                <a:outerShdw blurRad="63500" dir="3600000" algn="tl" rotWithShape="0">
                  <a:srgbClr val="000000">
                    <a:alpha val="70000"/>
                  </a:srgbClr>
                </a:outerShdw>
              </a:effectLst>
              <a:uLnTx/>
              <a:uFillTx/>
              <a:latin typeface="Open Sans"/>
              <a:ea typeface="+mn-ea"/>
              <a:cs typeface="+mn-cs"/>
            </a:endParaRPr>
          </a:p>
        </p:txBody>
      </p:sp>
      <p:grpSp>
        <p:nvGrpSpPr>
          <p:cNvPr id="290" name="SmartArt Placeholder 1025">
            <a:extLst>
              <a:ext uri="{FF2B5EF4-FFF2-40B4-BE49-F238E27FC236}">
                <a16:creationId xmlns:a16="http://schemas.microsoft.com/office/drawing/2014/main" id="{2CF1CB6C-14C7-4587-A865-F3BD85751BD2}"/>
              </a:ext>
            </a:extLst>
          </p:cNvPr>
          <p:cNvGrpSpPr>
            <a:grpSpLocks/>
          </p:cNvGrpSpPr>
          <p:nvPr/>
        </p:nvGrpSpPr>
        <p:grpSpPr bwMode="auto">
          <a:xfrm>
            <a:off x="3637259" y="2114093"/>
            <a:ext cx="4913621" cy="2629793"/>
            <a:chOff x="1400" y="1323"/>
            <a:chExt cx="2781" cy="1662"/>
          </a:xfrm>
          <a:solidFill>
            <a:srgbClr val="FFFFFF"/>
          </a:solidFill>
        </p:grpSpPr>
        <p:cxnSp>
          <p:nvCxnSpPr>
            <p:cNvPr id="291" name="_s1028">
              <a:extLst>
                <a:ext uri="{FF2B5EF4-FFF2-40B4-BE49-F238E27FC236}">
                  <a16:creationId xmlns:a16="http://schemas.microsoft.com/office/drawing/2014/main" id="{4617FBF3-236C-439D-AD32-B2C6EE2C1B0F}"/>
                </a:ext>
              </a:extLst>
            </p:cNvPr>
            <p:cNvCxnSpPr>
              <a:cxnSpLocks noChangeShapeType="1"/>
              <a:stCxn id="354" idx="0"/>
              <a:endCxn id="322" idx="2"/>
            </p:cNvCxnSpPr>
            <p:nvPr/>
          </p:nvCxnSpPr>
          <p:spPr bwMode="auto">
            <a:xfrm rot="5400000" flipH="1">
              <a:off x="3426" y="927"/>
              <a:ext cx="64" cy="1114"/>
            </a:xfrm>
            <a:prstGeom prst="bentConnector3">
              <a:avLst>
                <a:gd name="adj1" fmla="val 50792"/>
              </a:avLst>
            </a:prstGeom>
            <a:grpFill/>
            <a:ln w="28575">
              <a:solidFill>
                <a:srgbClr val="15A185"/>
              </a:solidFill>
              <a:miter lim="800000"/>
              <a:headEnd/>
              <a:tailEnd/>
            </a:ln>
            <a:extLst/>
          </p:spPr>
        </p:cxnSp>
        <p:cxnSp>
          <p:nvCxnSpPr>
            <p:cNvPr id="292" name="_s1029">
              <a:extLst>
                <a:ext uri="{FF2B5EF4-FFF2-40B4-BE49-F238E27FC236}">
                  <a16:creationId xmlns:a16="http://schemas.microsoft.com/office/drawing/2014/main" id="{A2077F81-79BD-4730-903C-B1B3BEF05767}"/>
                </a:ext>
              </a:extLst>
            </p:cNvPr>
            <p:cNvCxnSpPr>
              <a:cxnSpLocks noChangeShapeType="1"/>
              <a:stCxn id="352" idx="3"/>
              <a:endCxn id="323" idx="2"/>
            </p:cNvCxnSpPr>
            <p:nvPr/>
          </p:nvCxnSpPr>
          <p:spPr bwMode="auto">
            <a:xfrm flipV="1">
              <a:off x="1733" y="1644"/>
              <a:ext cx="57" cy="511"/>
            </a:xfrm>
            <a:prstGeom prst="bentConnector2">
              <a:avLst/>
            </a:prstGeom>
            <a:grpFill/>
            <a:ln w="28575">
              <a:solidFill>
                <a:srgbClr val="15A185"/>
              </a:solidFill>
              <a:miter lim="800000"/>
              <a:headEnd/>
              <a:tailEnd/>
            </a:ln>
            <a:extLst/>
          </p:spPr>
        </p:cxnSp>
        <p:cxnSp>
          <p:nvCxnSpPr>
            <p:cNvPr id="293" name="_s1030">
              <a:extLst>
                <a:ext uri="{FF2B5EF4-FFF2-40B4-BE49-F238E27FC236}">
                  <a16:creationId xmlns:a16="http://schemas.microsoft.com/office/drawing/2014/main" id="{BD86A0AE-3804-4207-A80B-DB683D61DF21}"/>
                </a:ext>
              </a:extLst>
            </p:cNvPr>
            <p:cNvCxnSpPr>
              <a:cxnSpLocks noChangeShapeType="1"/>
              <a:stCxn id="351" idx="3"/>
              <a:endCxn id="323" idx="2"/>
            </p:cNvCxnSpPr>
            <p:nvPr/>
          </p:nvCxnSpPr>
          <p:spPr bwMode="auto">
            <a:xfrm flipV="1">
              <a:off x="1733" y="1644"/>
              <a:ext cx="57" cy="319"/>
            </a:xfrm>
            <a:prstGeom prst="bentConnector2">
              <a:avLst/>
            </a:prstGeom>
            <a:grpFill/>
            <a:ln w="28575">
              <a:solidFill>
                <a:srgbClr val="15A185"/>
              </a:solidFill>
              <a:miter lim="800000"/>
              <a:headEnd/>
              <a:tailEnd/>
            </a:ln>
            <a:extLst/>
          </p:spPr>
        </p:cxnSp>
        <p:cxnSp>
          <p:nvCxnSpPr>
            <p:cNvPr id="294" name="_s1031">
              <a:extLst>
                <a:ext uri="{FF2B5EF4-FFF2-40B4-BE49-F238E27FC236}">
                  <a16:creationId xmlns:a16="http://schemas.microsoft.com/office/drawing/2014/main" id="{10E735F8-CAE8-496C-9CDD-862ADE9CBCD6}"/>
                </a:ext>
              </a:extLst>
            </p:cNvPr>
            <p:cNvCxnSpPr>
              <a:cxnSpLocks noChangeShapeType="1"/>
              <a:stCxn id="350" idx="3"/>
              <a:endCxn id="323" idx="2"/>
            </p:cNvCxnSpPr>
            <p:nvPr/>
          </p:nvCxnSpPr>
          <p:spPr bwMode="auto">
            <a:xfrm flipV="1">
              <a:off x="1733" y="1644"/>
              <a:ext cx="57" cy="127"/>
            </a:xfrm>
            <a:prstGeom prst="bentConnector2">
              <a:avLst/>
            </a:prstGeom>
            <a:grpFill/>
            <a:ln w="28575">
              <a:solidFill>
                <a:srgbClr val="15A185"/>
              </a:solidFill>
              <a:miter lim="800000"/>
              <a:headEnd/>
              <a:tailEnd/>
            </a:ln>
            <a:extLst/>
          </p:spPr>
        </p:cxnSp>
        <p:cxnSp>
          <p:nvCxnSpPr>
            <p:cNvPr id="295" name="_s1032">
              <a:extLst>
                <a:ext uri="{FF2B5EF4-FFF2-40B4-BE49-F238E27FC236}">
                  <a16:creationId xmlns:a16="http://schemas.microsoft.com/office/drawing/2014/main" id="{E348ACA4-4166-484A-B83A-252280C792E9}"/>
                </a:ext>
              </a:extLst>
            </p:cNvPr>
            <p:cNvCxnSpPr>
              <a:cxnSpLocks noChangeShapeType="1"/>
              <a:stCxn id="349" idx="0"/>
              <a:endCxn id="322" idx="2"/>
            </p:cNvCxnSpPr>
            <p:nvPr/>
          </p:nvCxnSpPr>
          <p:spPr bwMode="auto">
            <a:xfrm rot="5400000" flipH="1">
              <a:off x="3232" y="1121"/>
              <a:ext cx="64" cy="725"/>
            </a:xfrm>
            <a:prstGeom prst="bentConnector3">
              <a:avLst>
                <a:gd name="adj1" fmla="val 50792"/>
              </a:avLst>
            </a:prstGeom>
            <a:grpFill/>
            <a:ln w="28575">
              <a:solidFill>
                <a:srgbClr val="15A185"/>
              </a:solidFill>
              <a:miter lim="800000"/>
              <a:headEnd/>
              <a:tailEnd/>
            </a:ln>
            <a:extLst/>
          </p:spPr>
        </p:cxnSp>
        <p:cxnSp>
          <p:nvCxnSpPr>
            <p:cNvPr id="296" name="_s1033">
              <a:extLst>
                <a:ext uri="{FF2B5EF4-FFF2-40B4-BE49-F238E27FC236}">
                  <a16:creationId xmlns:a16="http://schemas.microsoft.com/office/drawing/2014/main" id="{BC9B8A64-7A0B-4EB3-9CFE-F878DFE621F7}"/>
                </a:ext>
              </a:extLst>
            </p:cNvPr>
            <p:cNvCxnSpPr>
              <a:cxnSpLocks noChangeShapeType="1"/>
              <a:stCxn id="348" idx="1"/>
              <a:endCxn id="335" idx="2"/>
            </p:cNvCxnSpPr>
            <p:nvPr/>
          </p:nvCxnSpPr>
          <p:spPr bwMode="auto">
            <a:xfrm rot="10800000">
              <a:off x="2012" y="1834"/>
              <a:ext cx="55" cy="511"/>
            </a:xfrm>
            <a:prstGeom prst="bentConnector2">
              <a:avLst/>
            </a:prstGeom>
            <a:grpFill/>
            <a:ln w="28575">
              <a:solidFill>
                <a:srgbClr val="15A185"/>
              </a:solidFill>
              <a:miter lim="800000"/>
              <a:headEnd/>
              <a:tailEnd/>
            </a:ln>
            <a:extLst/>
          </p:spPr>
        </p:cxnSp>
        <p:cxnSp>
          <p:nvCxnSpPr>
            <p:cNvPr id="297" name="_s1034">
              <a:extLst>
                <a:ext uri="{FF2B5EF4-FFF2-40B4-BE49-F238E27FC236}">
                  <a16:creationId xmlns:a16="http://schemas.microsoft.com/office/drawing/2014/main" id="{3CA1E701-1238-4B02-8F7F-2765D94608FA}"/>
                </a:ext>
              </a:extLst>
            </p:cNvPr>
            <p:cNvCxnSpPr>
              <a:cxnSpLocks noChangeShapeType="1"/>
              <a:stCxn id="347" idx="1"/>
              <a:endCxn id="335" idx="2"/>
            </p:cNvCxnSpPr>
            <p:nvPr/>
          </p:nvCxnSpPr>
          <p:spPr bwMode="auto">
            <a:xfrm rot="10800000">
              <a:off x="2012" y="1834"/>
              <a:ext cx="55" cy="320"/>
            </a:xfrm>
            <a:prstGeom prst="bentConnector2">
              <a:avLst/>
            </a:prstGeom>
            <a:grpFill/>
            <a:ln w="28575">
              <a:solidFill>
                <a:srgbClr val="15A185"/>
              </a:solidFill>
              <a:miter lim="800000"/>
              <a:headEnd/>
              <a:tailEnd/>
            </a:ln>
            <a:extLst/>
          </p:spPr>
        </p:cxnSp>
        <p:cxnSp>
          <p:nvCxnSpPr>
            <p:cNvPr id="298" name="_s1035">
              <a:extLst>
                <a:ext uri="{FF2B5EF4-FFF2-40B4-BE49-F238E27FC236}">
                  <a16:creationId xmlns:a16="http://schemas.microsoft.com/office/drawing/2014/main" id="{596FD17B-D920-42A6-80A5-BDC4C078624F}"/>
                </a:ext>
              </a:extLst>
            </p:cNvPr>
            <p:cNvCxnSpPr>
              <a:cxnSpLocks noChangeShapeType="1"/>
              <a:stCxn id="346" idx="1"/>
              <a:endCxn id="335" idx="2"/>
            </p:cNvCxnSpPr>
            <p:nvPr/>
          </p:nvCxnSpPr>
          <p:spPr bwMode="auto">
            <a:xfrm rot="10800000">
              <a:off x="2012" y="1834"/>
              <a:ext cx="55" cy="129"/>
            </a:xfrm>
            <a:prstGeom prst="bentConnector2">
              <a:avLst/>
            </a:prstGeom>
            <a:grpFill/>
            <a:ln w="28575">
              <a:solidFill>
                <a:srgbClr val="15A185"/>
              </a:solidFill>
              <a:miter lim="800000"/>
              <a:headEnd/>
              <a:tailEnd/>
            </a:ln>
            <a:extLst/>
          </p:spPr>
        </p:cxnSp>
        <p:cxnSp>
          <p:nvCxnSpPr>
            <p:cNvPr id="299" name="_s1036">
              <a:extLst>
                <a:ext uri="{FF2B5EF4-FFF2-40B4-BE49-F238E27FC236}">
                  <a16:creationId xmlns:a16="http://schemas.microsoft.com/office/drawing/2014/main" id="{EE7BDFBA-D232-487E-995B-B4BBFD5FD27A}"/>
                </a:ext>
              </a:extLst>
            </p:cNvPr>
            <p:cNvCxnSpPr>
              <a:cxnSpLocks noChangeShapeType="1"/>
              <a:stCxn id="345" idx="1"/>
              <a:endCxn id="333" idx="2"/>
            </p:cNvCxnSpPr>
            <p:nvPr/>
          </p:nvCxnSpPr>
          <p:spPr bwMode="auto">
            <a:xfrm rot="10800000">
              <a:off x="3237" y="1834"/>
              <a:ext cx="55" cy="702"/>
            </a:xfrm>
            <a:prstGeom prst="bentConnector2">
              <a:avLst/>
            </a:prstGeom>
            <a:grpFill/>
            <a:ln w="28575">
              <a:solidFill>
                <a:srgbClr val="15A185"/>
              </a:solidFill>
              <a:miter lim="800000"/>
              <a:headEnd/>
              <a:tailEnd/>
            </a:ln>
            <a:extLst/>
          </p:spPr>
        </p:cxnSp>
        <p:cxnSp>
          <p:nvCxnSpPr>
            <p:cNvPr id="300" name="_s1037">
              <a:extLst>
                <a:ext uri="{FF2B5EF4-FFF2-40B4-BE49-F238E27FC236}">
                  <a16:creationId xmlns:a16="http://schemas.microsoft.com/office/drawing/2014/main" id="{12547AE5-EEF8-4BF0-A5E6-CAEC9CA0EF64}"/>
                </a:ext>
              </a:extLst>
            </p:cNvPr>
            <p:cNvCxnSpPr>
              <a:cxnSpLocks noChangeShapeType="1"/>
              <a:stCxn id="344" idx="1"/>
              <a:endCxn id="333" idx="2"/>
            </p:cNvCxnSpPr>
            <p:nvPr/>
          </p:nvCxnSpPr>
          <p:spPr bwMode="auto">
            <a:xfrm rot="10800000">
              <a:off x="3237" y="1834"/>
              <a:ext cx="55" cy="511"/>
            </a:xfrm>
            <a:prstGeom prst="bentConnector2">
              <a:avLst/>
            </a:prstGeom>
            <a:grpFill/>
            <a:ln w="28575">
              <a:solidFill>
                <a:srgbClr val="15A185"/>
              </a:solidFill>
              <a:miter lim="800000"/>
              <a:headEnd/>
              <a:tailEnd/>
            </a:ln>
            <a:extLst/>
          </p:spPr>
        </p:cxnSp>
        <p:cxnSp>
          <p:nvCxnSpPr>
            <p:cNvPr id="301" name="_s1038">
              <a:extLst>
                <a:ext uri="{FF2B5EF4-FFF2-40B4-BE49-F238E27FC236}">
                  <a16:creationId xmlns:a16="http://schemas.microsoft.com/office/drawing/2014/main" id="{3F012D87-DCF5-4AB5-86ED-DD3DA3E67206}"/>
                </a:ext>
              </a:extLst>
            </p:cNvPr>
            <p:cNvCxnSpPr>
              <a:cxnSpLocks noChangeShapeType="1"/>
              <a:stCxn id="343" idx="1"/>
              <a:endCxn id="333" idx="2"/>
            </p:cNvCxnSpPr>
            <p:nvPr/>
          </p:nvCxnSpPr>
          <p:spPr bwMode="auto">
            <a:xfrm rot="10800000">
              <a:off x="3237" y="1834"/>
              <a:ext cx="55" cy="320"/>
            </a:xfrm>
            <a:prstGeom prst="bentConnector2">
              <a:avLst/>
            </a:prstGeom>
            <a:grpFill/>
            <a:ln w="28575">
              <a:solidFill>
                <a:srgbClr val="15A185"/>
              </a:solidFill>
              <a:miter lim="800000"/>
              <a:headEnd/>
              <a:tailEnd/>
            </a:ln>
            <a:extLst/>
          </p:spPr>
        </p:cxnSp>
        <p:cxnSp>
          <p:nvCxnSpPr>
            <p:cNvPr id="302" name="_s1039">
              <a:extLst>
                <a:ext uri="{FF2B5EF4-FFF2-40B4-BE49-F238E27FC236}">
                  <a16:creationId xmlns:a16="http://schemas.microsoft.com/office/drawing/2014/main" id="{B87E47FC-0C9B-417C-B843-5F55E4264C27}"/>
                </a:ext>
              </a:extLst>
            </p:cNvPr>
            <p:cNvCxnSpPr>
              <a:cxnSpLocks noChangeShapeType="1"/>
              <a:stCxn id="342" idx="1"/>
              <a:endCxn id="333" idx="2"/>
            </p:cNvCxnSpPr>
            <p:nvPr/>
          </p:nvCxnSpPr>
          <p:spPr bwMode="auto">
            <a:xfrm rot="10800000">
              <a:off x="3237" y="1834"/>
              <a:ext cx="55" cy="129"/>
            </a:xfrm>
            <a:prstGeom prst="bentConnector2">
              <a:avLst/>
            </a:prstGeom>
            <a:grpFill/>
            <a:ln w="28575">
              <a:solidFill>
                <a:srgbClr val="15A185"/>
              </a:solidFill>
              <a:miter lim="800000"/>
              <a:headEnd/>
              <a:tailEnd/>
            </a:ln>
            <a:extLst/>
          </p:spPr>
        </p:cxnSp>
        <p:cxnSp>
          <p:nvCxnSpPr>
            <p:cNvPr id="303" name="_s1040">
              <a:extLst>
                <a:ext uri="{FF2B5EF4-FFF2-40B4-BE49-F238E27FC236}">
                  <a16:creationId xmlns:a16="http://schemas.microsoft.com/office/drawing/2014/main" id="{B14ED2AD-79E7-4326-88A6-DB37712F452A}"/>
                </a:ext>
              </a:extLst>
            </p:cNvPr>
            <p:cNvCxnSpPr>
              <a:cxnSpLocks noChangeShapeType="1"/>
              <a:stCxn id="341" idx="1"/>
              <a:endCxn id="334" idx="2"/>
            </p:cNvCxnSpPr>
            <p:nvPr/>
          </p:nvCxnSpPr>
          <p:spPr bwMode="auto">
            <a:xfrm rot="10800000">
              <a:off x="3683" y="1834"/>
              <a:ext cx="55" cy="894"/>
            </a:xfrm>
            <a:prstGeom prst="bentConnector2">
              <a:avLst/>
            </a:prstGeom>
            <a:grpFill/>
            <a:ln w="28575">
              <a:solidFill>
                <a:srgbClr val="15A185"/>
              </a:solidFill>
              <a:miter lim="800000"/>
              <a:headEnd/>
              <a:tailEnd/>
            </a:ln>
            <a:extLst/>
          </p:spPr>
        </p:cxnSp>
        <p:cxnSp>
          <p:nvCxnSpPr>
            <p:cNvPr id="304" name="_s1041">
              <a:extLst>
                <a:ext uri="{FF2B5EF4-FFF2-40B4-BE49-F238E27FC236}">
                  <a16:creationId xmlns:a16="http://schemas.microsoft.com/office/drawing/2014/main" id="{A603EDFF-472B-45C3-979B-E5A7C47BCD70}"/>
                </a:ext>
              </a:extLst>
            </p:cNvPr>
            <p:cNvCxnSpPr>
              <a:cxnSpLocks noChangeShapeType="1"/>
              <a:stCxn id="340" idx="1"/>
              <a:endCxn id="334" idx="2"/>
            </p:cNvCxnSpPr>
            <p:nvPr/>
          </p:nvCxnSpPr>
          <p:spPr bwMode="auto">
            <a:xfrm rot="10800000">
              <a:off x="3683" y="1834"/>
              <a:ext cx="55" cy="702"/>
            </a:xfrm>
            <a:prstGeom prst="bentConnector2">
              <a:avLst/>
            </a:prstGeom>
            <a:grpFill/>
            <a:ln w="28575">
              <a:solidFill>
                <a:srgbClr val="15A185"/>
              </a:solidFill>
              <a:miter lim="800000"/>
              <a:headEnd/>
              <a:tailEnd/>
            </a:ln>
            <a:extLst/>
          </p:spPr>
        </p:cxnSp>
        <p:cxnSp>
          <p:nvCxnSpPr>
            <p:cNvPr id="305" name="_s1042">
              <a:extLst>
                <a:ext uri="{FF2B5EF4-FFF2-40B4-BE49-F238E27FC236}">
                  <a16:creationId xmlns:a16="http://schemas.microsoft.com/office/drawing/2014/main" id="{1EED7562-B13E-4BEB-B299-16ECE02F1B3A}"/>
                </a:ext>
              </a:extLst>
            </p:cNvPr>
            <p:cNvCxnSpPr>
              <a:cxnSpLocks noChangeShapeType="1"/>
              <a:stCxn id="339" idx="1"/>
              <a:endCxn id="334" idx="2"/>
            </p:cNvCxnSpPr>
            <p:nvPr/>
          </p:nvCxnSpPr>
          <p:spPr bwMode="auto">
            <a:xfrm rot="10800000">
              <a:off x="3683" y="1834"/>
              <a:ext cx="55" cy="511"/>
            </a:xfrm>
            <a:prstGeom prst="bentConnector2">
              <a:avLst/>
            </a:prstGeom>
            <a:grpFill/>
            <a:ln w="28575">
              <a:solidFill>
                <a:srgbClr val="15A185"/>
              </a:solidFill>
              <a:miter lim="800000"/>
              <a:headEnd/>
              <a:tailEnd/>
            </a:ln>
            <a:extLst/>
          </p:spPr>
        </p:cxnSp>
        <p:cxnSp>
          <p:nvCxnSpPr>
            <p:cNvPr id="306" name="_s1043">
              <a:extLst>
                <a:ext uri="{FF2B5EF4-FFF2-40B4-BE49-F238E27FC236}">
                  <a16:creationId xmlns:a16="http://schemas.microsoft.com/office/drawing/2014/main" id="{B4529C6C-8D4F-4573-BD2C-05FB41F3C445}"/>
                </a:ext>
              </a:extLst>
            </p:cNvPr>
            <p:cNvCxnSpPr>
              <a:cxnSpLocks noChangeShapeType="1"/>
              <a:stCxn id="338" idx="1"/>
              <a:endCxn id="334" idx="2"/>
            </p:cNvCxnSpPr>
            <p:nvPr/>
          </p:nvCxnSpPr>
          <p:spPr bwMode="auto">
            <a:xfrm rot="10800000">
              <a:off x="3683" y="1834"/>
              <a:ext cx="55" cy="320"/>
            </a:xfrm>
            <a:prstGeom prst="bentConnector2">
              <a:avLst/>
            </a:prstGeom>
            <a:grpFill/>
            <a:ln w="28575">
              <a:solidFill>
                <a:srgbClr val="15A185"/>
              </a:solidFill>
              <a:miter lim="800000"/>
              <a:headEnd/>
              <a:tailEnd/>
            </a:ln>
            <a:extLst/>
          </p:spPr>
        </p:cxnSp>
        <p:cxnSp>
          <p:nvCxnSpPr>
            <p:cNvPr id="307" name="_s1044">
              <a:extLst>
                <a:ext uri="{FF2B5EF4-FFF2-40B4-BE49-F238E27FC236}">
                  <a16:creationId xmlns:a16="http://schemas.microsoft.com/office/drawing/2014/main" id="{62E46C99-0039-4DAB-83F0-9CF8A4A2D2FB}"/>
                </a:ext>
              </a:extLst>
            </p:cNvPr>
            <p:cNvCxnSpPr>
              <a:cxnSpLocks noChangeShapeType="1"/>
              <a:stCxn id="337" idx="1"/>
              <a:endCxn id="334" idx="2"/>
            </p:cNvCxnSpPr>
            <p:nvPr/>
          </p:nvCxnSpPr>
          <p:spPr bwMode="auto">
            <a:xfrm rot="10800000">
              <a:off x="3683" y="1834"/>
              <a:ext cx="55" cy="129"/>
            </a:xfrm>
            <a:prstGeom prst="bentConnector2">
              <a:avLst/>
            </a:prstGeom>
            <a:grpFill/>
            <a:ln w="28575">
              <a:solidFill>
                <a:srgbClr val="15A185"/>
              </a:solidFill>
              <a:miter lim="800000"/>
              <a:headEnd/>
              <a:tailEnd/>
            </a:ln>
            <a:extLst/>
          </p:spPr>
        </p:cxnSp>
        <p:cxnSp>
          <p:nvCxnSpPr>
            <p:cNvPr id="308" name="_s1045">
              <a:extLst>
                <a:ext uri="{FF2B5EF4-FFF2-40B4-BE49-F238E27FC236}">
                  <a16:creationId xmlns:a16="http://schemas.microsoft.com/office/drawing/2014/main" id="{8DD2BE3D-2A88-4408-8843-1247FBDFE09B}"/>
                </a:ext>
              </a:extLst>
            </p:cNvPr>
            <p:cNvCxnSpPr>
              <a:cxnSpLocks noChangeShapeType="1"/>
              <a:stCxn id="336" idx="0"/>
              <a:endCxn id="324" idx="2"/>
            </p:cNvCxnSpPr>
            <p:nvPr/>
          </p:nvCxnSpPr>
          <p:spPr bwMode="auto">
            <a:xfrm rot="5400000" flipH="1">
              <a:off x="2272" y="1579"/>
              <a:ext cx="64" cy="194"/>
            </a:xfrm>
            <a:prstGeom prst="bentConnector3">
              <a:avLst>
                <a:gd name="adj1" fmla="val 50792"/>
              </a:avLst>
            </a:prstGeom>
            <a:grpFill/>
            <a:ln w="28575">
              <a:solidFill>
                <a:srgbClr val="15A185"/>
              </a:solidFill>
              <a:miter lim="800000"/>
              <a:headEnd/>
              <a:tailEnd/>
            </a:ln>
            <a:extLst/>
          </p:spPr>
        </p:cxnSp>
        <p:cxnSp>
          <p:nvCxnSpPr>
            <p:cNvPr id="309" name="_s1046">
              <a:extLst>
                <a:ext uri="{FF2B5EF4-FFF2-40B4-BE49-F238E27FC236}">
                  <a16:creationId xmlns:a16="http://schemas.microsoft.com/office/drawing/2014/main" id="{7937A01D-C397-4C7E-AE95-DF2F78A2A6E7}"/>
                </a:ext>
              </a:extLst>
            </p:cNvPr>
            <p:cNvCxnSpPr>
              <a:cxnSpLocks noChangeShapeType="1"/>
              <a:stCxn id="335" idx="0"/>
              <a:endCxn id="324" idx="2"/>
            </p:cNvCxnSpPr>
            <p:nvPr/>
          </p:nvCxnSpPr>
          <p:spPr bwMode="auto">
            <a:xfrm rot="16200000">
              <a:off x="2078" y="1578"/>
              <a:ext cx="64" cy="195"/>
            </a:xfrm>
            <a:prstGeom prst="bentConnector3">
              <a:avLst>
                <a:gd name="adj1" fmla="val 50792"/>
              </a:avLst>
            </a:prstGeom>
            <a:grpFill/>
            <a:ln w="28575">
              <a:solidFill>
                <a:srgbClr val="15A185"/>
              </a:solidFill>
              <a:miter lim="800000"/>
              <a:headEnd/>
              <a:tailEnd/>
            </a:ln>
            <a:extLst/>
          </p:spPr>
        </p:cxnSp>
        <p:cxnSp>
          <p:nvCxnSpPr>
            <p:cNvPr id="310" name="_s1047">
              <a:extLst>
                <a:ext uri="{FF2B5EF4-FFF2-40B4-BE49-F238E27FC236}">
                  <a16:creationId xmlns:a16="http://schemas.microsoft.com/office/drawing/2014/main" id="{3976E4D7-FB85-42E9-992F-D14B4446568A}"/>
                </a:ext>
              </a:extLst>
            </p:cNvPr>
            <p:cNvCxnSpPr>
              <a:cxnSpLocks noChangeShapeType="1"/>
              <a:stCxn id="334" idx="0"/>
              <a:endCxn id="325" idx="2"/>
            </p:cNvCxnSpPr>
            <p:nvPr/>
          </p:nvCxnSpPr>
          <p:spPr bwMode="auto">
            <a:xfrm rot="5400000" flipH="1">
              <a:off x="3428" y="1453"/>
              <a:ext cx="64" cy="446"/>
            </a:xfrm>
            <a:prstGeom prst="bentConnector3">
              <a:avLst>
                <a:gd name="adj1" fmla="val 50792"/>
              </a:avLst>
            </a:prstGeom>
            <a:grpFill/>
            <a:ln w="28575">
              <a:solidFill>
                <a:srgbClr val="15A185"/>
              </a:solidFill>
              <a:miter lim="800000"/>
              <a:headEnd/>
              <a:tailEnd/>
            </a:ln>
            <a:extLst/>
          </p:spPr>
        </p:cxnSp>
        <p:cxnSp>
          <p:nvCxnSpPr>
            <p:cNvPr id="311" name="_s1048">
              <a:extLst>
                <a:ext uri="{FF2B5EF4-FFF2-40B4-BE49-F238E27FC236}">
                  <a16:creationId xmlns:a16="http://schemas.microsoft.com/office/drawing/2014/main" id="{D6073384-8BCC-495C-AFCD-3702A721B0F5}"/>
                </a:ext>
              </a:extLst>
            </p:cNvPr>
            <p:cNvCxnSpPr>
              <a:cxnSpLocks noChangeShapeType="1"/>
              <a:stCxn id="333" idx="0"/>
              <a:endCxn id="325" idx="2"/>
            </p:cNvCxnSpPr>
            <p:nvPr/>
          </p:nvCxnSpPr>
          <p:spPr bwMode="auto">
            <a:xfrm rot="16200000">
              <a:off x="3206" y="1675"/>
              <a:ext cx="64" cy="1"/>
            </a:xfrm>
            <a:prstGeom prst="straightConnector1">
              <a:avLst/>
            </a:prstGeom>
            <a:grpFill/>
            <a:ln w="28575">
              <a:solidFill>
                <a:srgbClr val="15A185"/>
              </a:solidFill>
              <a:round/>
              <a:headEnd/>
              <a:tailEnd/>
            </a:ln>
            <a:extLst/>
          </p:spPr>
        </p:cxnSp>
        <p:cxnSp>
          <p:nvCxnSpPr>
            <p:cNvPr id="312" name="_s1049">
              <a:extLst>
                <a:ext uri="{FF2B5EF4-FFF2-40B4-BE49-F238E27FC236}">
                  <a16:creationId xmlns:a16="http://schemas.microsoft.com/office/drawing/2014/main" id="{63854C3A-AAE9-48A8-ACE7-DC7BB0964F5B}"/>
                </a:ext>
              </a:extLst>
            </p:cNvPr>
            <p:cNvCxnSpPr>
              <a:cxnSpLocks noChangeShapeType="1"/>
              <a:stCxn id="332" idx="1"/>
              <a:endCxn id="326" idx="2"/>
            </p:cNvCxnSpPr>
            <p:nvPr/>
          </p:nvCxnSpPr>
          <p:spPr bwMode="auto">
            <a:xfrm rot="10800000">
              <a:off x="2787" y="1835"/>
              <a:ext cx="55" cy="1086"/>
            </a:xfrm>
            <a:prstGeom prst="bentConnector2">
              <a:avLst/>
            </a:prstGeom>
            <a:grpFill/>
            <a:ln w="28575">
              <a:solidFill>
                <a:srgbClr val="15A185"/>
              </a:solidFill>
              <a:miter lim="800000"/>
              <a:headEnd/>
              <a:tailEnd/>
            </a:ln>
            <a:extLst/>
          </p:spPr>
        </p:cxnSp>
        <p:cxnSp>
          <p:nvCxnSpPr>
            <p:cNvPr id="313" name="_s1050">
              <a:extLst>
                <a:ext uri="{FF2B5EF4-FFF2-40B4-BE49-F238E27FC236}">
                  <a16:creationId xmlns:a16="http://schemas.microsoft.com/office/drawing/2014/main" id="{13A0B806-9777-4AF8-944F-2B83441A96B0}"/>
                </a:ext>
              </a:extLst>
            </p:cNvPr>
            <p:cNvCxnSpPr>
              <a:cxnSpLocks noChangeShapeType="1"/>
              <a:stCxn id="331" idx="1"/>
              <a:endCxn id="326" idx="2"/>
            </p:cNvCxnSpPr>
            <p:nvPr/>
          </p:nvCxnSpPr>
          <p:spPr bwMode="auto">
            <a:xfrm rot="10800000">
              <a:off x="2787" y="1835"/>
              <a:ext cx="55" cy="893"/>
            </a:xfrm>
            <a:prstGeom prst="bentConnector2">
              <a:avLst/>
            </a:prstGeom>
            <a:grpFill/>
            <a:ln w="28575">
              <a:solidFill>
                <a:srgbClr val="15A185"/>
              </a:solidFill>
              <a:miter lim="800000"/>
              <a:headEnd/>
              <a:tailEnd/>
            </a:ln>
            <a:extLst/>
          </p:spPr>
        </p:cxnSp>
        <p:cxnSp>
          <p:nvCxnSpPr>
            <p:cNvPr id="314" name="_s1051">
              <a:extLst>
                <a:ext uri="{FF2B5EF4-FFF2-40B4-BE49-F238E27FC236}">
                  <a16:creationId xmlns:a16="http://schemas.microsoft.com/office/drawing/2014/main" id="{4D28D7A0-48E9-421D-9EAB-5670F95424D4}"/>
                </a:ext>
              </a:extLst>
            </p:cNvPr>
            <p:cNvCxnSpPr>
              <a:cxnSpLocks noChangeShapeType="1"/>
              <a:stCxn id="330" idx="1"/>
              <a:endCxn id="326" idx="2"/>
            </p:cNvCxnSpPr>
            <p:nvPr/>
          </p:nvCxnSpPr>
          <p:spPr bwMode="auto">
            <a:xfrm rot="10800000">
              <a:off x="2787" y="1835"/>
              <a:ext cx="55" cy="702"/>
            </a:xfrm>
            <a:prstGeom prst="bentConnector2">
              <a:avLst/>
            </a:prstGeom>
            <a:grpFill/>
            <a:ln w="28575">
              <a:solidFill>
                <a:srgbClr val="15A185"/>
              </a:solidFill>
              <a:miter lim="800000"/>
              <a:headEnd/>
              <a:tailEnd/>
            </a:ln>
            <a:extLst/>
          </p:spPr>
        </p:cxnSp>
        <p:cxnSp>
          <p:nvCxnSpPr>
            <p:cNvPr id="315" name="_s1052">
              <a:extLst>
                <a:ext uri="{FF2B5EF4-FFF2-40B4-BE49-F238E27FC236}">
                  <a16:creationId xmlns:a16="http://schemas.microsoft.com/office/drawing/2014/main" id="{823C7C65-1DE8-48A0-BF36-7B508C604634}"/>
                </a:ext>
              </a:extLst>
            </p:cNvPr>
            <p:cNvCxnSpPr>
              <a:cxnSpLocks noChangeShapeType="1"/>
              <a:stCxn id="329" idx="1"/>
              <a:endCxn id="326" idx="2"/>
            </p:cNvCxnSpPr>
            <p:nvPr/>
          </p:nvCxnSpPr>
          <p:spPr bwMode="auto">
            <a:xfrm rot="10800000">
              <a:off x="2787" y="1835"/>
              <a:ext cx="55" cy="510"/>
            </a:xfrm>
            <a:prstGeom prst="bentConnector2">
              <a:avLst/>
            </a:prstGeom>
            <a:grpFill/>
            <a:ln w="28575">
              <a:solidFill>
                <a:srgbClr val="15A185"/>
              </a:solidFill>
              <a:miter lim="800000"/>
              <a:headEnd/>
              <a:tailEnd/>
            </a:ln>
            <a:extLst/>
          </p:spPr>
        </p:cxnSp>
        <p:cxnSp>
          <p:nvCxnSpPr>
            <p:cNvPr id="316" name="_s1053">
              <a:extLst>
                <a:ext uri="{FF2B5EF4-FFF2-40B4-BE49-F238E27FC236}">
                  <a16:creationId xmlns:a16="http://schemas.microsoft.com/office/drawing/2014/main" id="{D722FF7B-DDF1-4231-A690-6B7D8B2F04C3}"/>
                </a:ext>
              </a:extLst>
            </p:cNvPr>
            <p:cNvCxnSpPr>
              <a:cxnSpLocks noChangeShapeType="1"/>
              <a:stCxn id="328" idx="1"/>
              <a:endCxn id="326" idx="2"/>
            </p:cNvCxnSpPr>
            <p:nvPr/>
          </p:nvCxnSpPr>
          <p:spPr bwMode="auto">
            <a:xfrm rot="10800000">
              <a:off x="2787" y="1835"/>
              <a:ext cx="55" cy="320"/>
            </a:xfrm>
            <a:prstGeom prst="bentConnector2">
              <a:avLst/>
            </a:prstGeom>
            <a:grpFill/>
            <a:ln w="28575">
              <a:solidFill>
                <a:srgbClr val="15A185"/>
              </a:solidFill>
              <a:miter lim="800000"/>
              <a:headEnd/>
              <a:tailEnd/>
            </a:ln>
            <a:extLst/>
          </p:spPr>
        </p:cxnSp>
        <p:cxnSp>
          <p:nvCxnSpPr>
            <p:cNvPr id="317" name="_s1054">
              <a:extLst>
                <a:ext uri="{FF2B5EF4-FFF2-40B4-BE49-F238E27FC236}">
                  <a16:creationId xmlns:a16="http://schemas.microsoft.com/office/drawing/2014/main" id="{2390F53A-0560-411E-8EDC-E99719BE0305}"/>
                </a:ext>
              </a:extLst>
            </p:cNvPr>
            <p:cNvCxnSpPr>
              <a:cxnSpLocks noChangeShapeType="1"/>
              <a:stCxn id="327" idx="1"/>
              <a:endCxn id="326" idx="2"/>
            </p:cNvCxnSpPr>
            <p:nvPr/>
          </p:nvCxnSpPr>
          <p:spPr bwMode="auto">
            <a:xfrm rot="10800000">
              <a:off x="2787" y="1835"/>
              <a:ext cx="55" cy="129"/>
            </a:xfrm>
            <a:prstGeom prst="bentConnector2">
              <a:avLst/>
            </a:prstGeom>
            <a:grpFill/>
            <a:ln w="28575">
              <a:solidFill>
                <a:srgbClr val="15A185"/>
              </a:solidFill>
              <a:miter lim="800000"/>
              <a:headEnd/>
              <a:tailEnd/>
            </a:ln>
            <a:extLst/>
          </p:spPr>
        </p:cxnSp>
        <p:cxnSp>
          <p:nvCxnSpPr>
            <p:cNvPr id="318" name="_s1055">
              <a:extLst>
                <a:ext uri="{FF2B5EF4-FFF2-40B4-BE49-F238E27FC236}">
                  <a16:creationId xmlns:a16="http://schemas.microsoft.com/office/drawing/2014/main" id="{B3C9D480-7AB4-4645-AB1B-84E42AFDF886}"/>
                </a:ext>
              </a:extLst>
            </p:cNvPr>
            <p:cNvCxnSpPr>
              <a:cxnSpLocks noChangeShapeType="1"/>
              <a:stCxn id="326" idx="0"/>
              <a:endCxn id="325" idx="2"/>
            </p:cNvCxnSpPr>
            <p:nvPr/>
          </p:nvCxnSpPr>
          <p:spPr bwMode="auto">
            <a:xfrm rot="16200000">
              <a:off x="2980" y="1451"/>
              <a:ext cx="64" cy="450"/>
            </a:xfrm>
            <a:prstGeom prst="bentConnector3">
              <a:avLst>
                <a:gd name="adj1" fmla="val 50792"/>
              </a:avLst>
            </a:prstGeom>
            <a:grpFill/>
            <a:ln w="28575">
              <a:solidFill>
                <a:srgbClr val="15A185"/>
              </a:solidFill>
              <a:miter lim="800000"/>
              <a:headEnd/>
              <a:tailEnd/>
            </a:ln>
            <a:extLst/>
          </p:spPr>
        </p:cxnSp>
        <p:cxnSp>
          <p:nvCxnSpPr>
            <p:cNvPr id="319" name="_s1056">
              <a:extLst>
                <a:ext uri="{FF2B5EF4-FFF2-40B4-BE49-F238E27FC236}">
                  <a16:creationId xmlns:a16="http://schemas.microsoft.com/office/drawing/2014/main" id="{CDD00DCF-D13C-4496-8C1C-84A7348343AD}"/>
                </a:ext>
              </a:extLst>
            </p:cNvPr>
            <p:cNvCxnSpPr>
              <a:cxnSpLocks noChangeShapeType="1"/>
              <a:stCxn id="325" idx="0"/>
              <a:endCxn id="322" idx="2"/>
            </p:cNvCxnSpPr>
            <p:nvPr/>
          </p:nvCxnSpPr>
          <p:spPr bwMode="auto">
            <a:xfrm rot="5400000" flipH="1">
              <a:off x="3037" y="1316"/>
              <a:ext cx="64" cy="336"/>
            </a:xfrm>
            <a:prstGeom prst="bentConnector3">
              <a:avLst>
                <a:gd name="adj1" fmla="val 50792"/>
              </a:avLst>
            </a:prstGeom>
            <a:grpFill/>
            <a:ln w="28575">
              <a:solidFill>
                <a:srgbClr val="15A185"/>
              </a:solidFill>
              <a:miter lim="800000"/>
              <a:headEnd/>
              <a:tailEnd/>
            </a:ln>
            <a:extLst/>
          </p:spPr>
        </p:cxnSp>
        <p:cxnSp>
          <p:nvCxnSpPr>
            <p:cNvPr id="320" name="_s1057">
              <a:extLst>
                <a:ext uri="{FF2B5EF4-FFF2-40B4-BE49-F238E27FC236}">
                  <a16:creationId xmlns:a16="http://schemas.microsoft.com/office/drawing/2014/main" id="{2907829B-372F-4E22-99A9-EED8D4DA19CD}"/>
                </a:ext>
              </a:extLst>
            </p:cNvPr>
            <p:cNvCxnSpPr>
              <a:cxnSpLocks noChangeShapeType="1"/>
              <a:stCxn id="324" idx="0"/>
              <a:endCxn id="322" idx="2"/>
            </p:cNvCxnSpPr>
            <p:nvPr/>
          </p:nvCxnSpPr>
          <p:spPr bwMode="auto">
            <a:xfrm rot="16200000">
              <a:off x="2522" y="1137"/>
              <a:ext cx="64" cy="694"/>
            </a:xfrm>
            <a:prstGeom prst="bentConnector3">
              <a:avLst>
                <a:gd name="adj1" fmla="val 50792"/>
              </a:avLst>
            </a:prstGeom>
            <a:grpFill/>
            <a:ln w="28575">
              <a:solidFill>
                <a:srgbClr val="15A185"/>
              </a:solidFill>
              <a:miter lim="800000"/>
              <a:headEnd/>
              <a:tailEnd/>
            </a:ln>
            <a:extLst/>
          </p:spPr>
        </p:cxnSp>
        <p:cxnSp>
          <p:nvCxnSpPr>
            <p:cNvPr id="321" name="_s1058">
              <a:extLst>
                <a:ext uri="{FF2B5EF4-FFF2-40B4-BE49-F238E27FC236}">
                  <a16:creationId xmlns:a16="http://schemas.microsoft.com/office/drawing/2014/main" id="{621C074F-9068-47DD-9EEC-2F702DFE9E62}"/>
                </a:ext>
              </a:extLst>
            </p:cNvPr>
            <p:cNvCxnSpPr>
              <a:cxnSpLocks noChangeShapeType="1"/>
              <a:stCxn id="323" idx="0"/>
              <a:endCxn id="322" idx="2"/>
            </p:cNvCxnSpPr>
            <p:nvPr/>
          </p:nvCxnSpPr>
          <p:spPr bwMode="auto">
            <a:xfrm rot="16200000">
              <a:off x="2314" y="928"/>
              <a:ext cx="64" cy="1111"/>
            </a:xfrm>
            <a:prstGeom prst="bentConnector3">
              <a:avLst>
                <a:gd name="adj1" fmla="val 50792"/>
              </a:avLst>
            </a:prstGeom>
            <a:grpFill/>
            <a:ln w="28575">
              <a:solidFill>
                <a:srgbClr val="15A185"/>
              </a:solidFill>
              <a:miter lim="800000"/>
              <a:headEnd/>
              <a:tailEnd/>
            </a:ln>
            <a:extLst/>
          </p:spPr>
        </p:cxnSp>
        <p:sp>
          <p:nvSpPr>
            <p:cNvPr id="322" name="_s1059">
              <a:extLst>
                <a:ext uri="{FF2B5EF4-FFF2-40B4-BE49-F238E27FC236}">
                  <a16:creationId xmlns:a16="http://schemas.microsoft.com/office/drawing/2014/main" id="{6507A310-4933-4E02-AEA4-9281F3FE3894}"/>
                </a:ext>
              </a:extLst>
            </p:cNvPr>
            <p:cNvSpPr>
              <a:spLocks noChangeArrowheads="1"/>
            </p:cNvSpPr>
            <p:nvPr/>
          </p:nvSpPr>
          <p:spPr bwMode="auto">
            <a:xfrm>
              <a:off x="2736" y="1323"/>
              <a:ext cx="330" cy="129"/>
            </a:xfrm>
            <a:prstGeom prst="roundRect">
              <a:avLst>
                <a:gd name="adj" fmla="val 16667"/>
              </a:avLst>
            </a:prstGeom>
            <a:grpFill/>
            <a:ln w="9525">
              <a:solidFill>
                <a:srgbClr val="15A185"/>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00" b="1" i="0" u="none" strike="noStrike" kern="1200" cap="none" spc="0" normalizeH="0" baseline="0" noProof="0">
                <a:ln>
                  <a:noFill/>
                </a:ln>
                <a:solidFill>
                  <a:srgbClr val="15A185"/>
                </a:solidFill>
                <a:effectLst/>
                <a:uLnTx/>
                <a:uFillTx/>
                <a:latin typeface="Times New Roman" pitchFamily="18" charset="0"/>
                <a:ea typeface="+mn-ea"/>
                <a:cs typeface="+mn-cs"/>
              </a:endParaRPr>
            </a:p>
          </p:txBody>
        </p:sp>
        <p:sp>
          <p:nvSpPr>
            <p:cNvPr id="323" name="_s1060">
              <a:extLst>
                <a:ext uri="{FF2B5EF4-FFF2-40B4-BE49-F238E27FC236}">
                  <a16:creationId xmlns:a16="http://schemas.microsoft.com/office/drawing/2014/main" id="{EF4EAD2F-8F21-40BD-B2D7-136D98AE0E6E}"/>
                </a:ext>
              </a:extLst>
            </p:cNvPr>
            <p:cNvSpPr>
              <a:spLocks noChangeArrowheads="1"/>
            </p:cNvSpPr>
            <p:nvPr/>
          </p:nvSpPr>
          <p:spPr bwMode="auto">
            <a:xfrm>
              <a:off x="1621" y="1516"/>
              <a:ext cx="337" cy="128"/>
            </a:xfrm>
            <a:prstGeom prst="roundRect">
              <a:avLst>
                <a:gd name="adj" fmla="val 16667"/>
              </a:avLst>
            </a:prstGeom>
            <a:grpFill/>
            <a:ln w="9525">
              <a:solidFill>
                <a:srgbClr val="15A185"/>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00" b="1" i="0" u="none" strike="noStrike" kern="1200" cap="none" spc="0" normalizeH="0" baseline="0" noProof="0">
                <a:ln>
                  <a:noFill/>
                </a:ln>
                <a:solidFill>
                  <a:srgbClr val="15A185"/>
                </a:solidFill>
                <a:effectLst/>
                <a:uLnTx/>
                <a:uFillTx/>
                <a:latin typeface="Times New Roman" pitchFamily="18" charset="0"/>
                <a:ea typeface="+mn-ea"/>
                <a:cs typeface="+mn-cs"/>
              </a:endParaRPr>
            </a:p>
          </p:txBody>
        </p:sp>
        <p:sp>
          <p:nvSpPr>
            <p:cNvPr id="324" name="_s1061">
              <a:extLst>
                <a:ext uri="{FF2B5EF4-FFF2-40B4-BE49-F238E27FC236}">
                  <a16:creationId xmlns:a16="http://schemas.microsoft.com/office/drawing/2014/main" id="{F920A460-6DA9-46E8-A070-E4A9D9967CEC}"/>
                </a:ext>
              </a:extLst>
            </p:cNvPr>
            <p:cNvSpPr>
              <a:spLocks noChangeArrowheads="1"/>
            </p:cNvSpPr>
            <p:nvPr/>
          </p:nvSpPr>
          <p:spPr bwMode="auto">
            <a:xfrm>
              <a:off x="2038" y="1516"/>
              <a:ext cx="336" cy="128"/>
            </a:xfrm>
            <a:prstGeom prst="roundRect">
              <a:avLst>
                <a:gd name="adj" fmla="val 16667"/>
              </a:avLst>
            </a:prstGeom>
            <a:grpFill/>
            <a:ln w="9525">
              <a:solidFill>
                <a:srgbClr val="15A185"/>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00" b="1" i="0" u="none" strike="noStrike" kern="1200" cap="none" spc="0" normalizeH="0" baseline="0" noProof="0">
                <a:ln>
                  <a:noFill/>
                </a:ln>
                <a:solidFill>
                  <a:srgbClr val="15A185"/>
                </a:solidFill>
                <a:effectLst/>
                <a:uLnTx/>
                <a:uFillTx/>
                <a:latin typeface="Times New Roman" pitchFamily="18" charset="0"/>
                <a:ea typeface="+mn-ea"/>
                <a:cs typeface="+mn-cs"/>
              </a:endParaRPr>
            </a:p>
          </p:txBody>
        </p:sp>
        <p:sp>
          <p:nvSpPr>
            <p:cNvPr id="325" name="_s1062">
              <a:extLst>
                <a:ext uri="{FF2B5EF4-FFF2-40B4-BE49-F238E27FC236}">
                  <a16:creationId xmlns:a16="http://schemas.microsoft.com/office/drawing/2014/main" id="{ED6E9D77-6CFF-44EC-877C-D9E396328175}"/>
                </a:ext>
              </a:extLst>
            </p:cNvPr>
            <p:cNvSpPr>
              <a:spLocks noChangeArrowheads="1"/>
            </p:cNvSpPr>
            <p:nvPr/>
          </p:nvSpPr>
          <p:spPr bwMode="auto">
            <a:xfrm>
              <a:off x="3070" y="1516"/>
              <a:ext cx="333" cy="128"/>
            </a:xfrm>
            <a:prstGeom prst="roundRect">
              <a:avLst>
                <a:gd name="adj" fmla="val 16667"/>
              </a:avLst>
            </a:prstGeom>
            <a:grpFill/>
            <a:ln w="9525">
              <a:solidFill>
                <a:srgbClr val="15A185"/>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00" b="1" i="0" u="none" strike="noStrike" kern="1200" cap="none" spc="0" normalizeH="0" baseline="0" noProof="0">
                <a:ln>
                  <a:noFill/>
                </a:ln>
                <a:solidFill>
                  <a:srgbClr val="15A185"/>
                </a:solidFill>
                <a:effectLst/>
                <a:uLnTx/>
                <a:uFillTx/>
                <a:latin typeface="Times New Roman" pitchFamily="18" charset="0"/>
                <a:ea typeface="+mn-ea"/>
                <a:cs typeface="+mn-cs"/>
              </a:endParaRPr>
            </a:p>
          </p:txBody>
        </p:sp>
        <p:sp>
          <p:nvSpPr>
            <p:cNvPr id="326" name="_s1063">
              <a:extLst>
                <a:ext uri="{FF2B5EF4-FFF2-40B4-BE49-F238E27FC236}">
                  <a16:creationId xmlns:a16="http://schemas.microsoft.com/office/drawing/2014/main" id="{54FA9FE7-92D3-4840-A1CB-308F27E7D9A3}"/>
                </a:ext>
              </a:extLst>
            </p:cNvPr>
            <p:cNvSpPr>
              <a:spLocks noChangeArrowheads="1"/>
            </p:cNvSpPr>
            <p:nvPr/>
          </p:nvSpPr>
          <p:spPr bwMode="auto">
            <a:xfrm>
              <a:off x="2623" y="1708"/>
              <a:ext cx="327" cy="127"/>
            </a:xfrm>
            <a:prstGeom prst="roundRect">
              <a:avLst>
                <a:gd name="adj" fmla="val 16667"/>
              </a:avLst>
            </a:prstGeom>
            <a:grpFill/>
            <a:ln w="9525">
              <a:solidFill>
                <a:srgbClr val="15A185"/>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00" b="1" i="0" u="none" strike="noStrike" kern="1200" cap="none" spc="0" normalizeH="0" baseline="0" noProof="0">
                <a:ln>
                  <a:noFill/>
                </a:ln>
                <a:solidFill>
                  <a:srgbClr val="15A185"/>
                </a:solidFill>
                <a:effectLst/>
                <a:uLnTx/>
                <a:uFillTx/>
                <a:latin typeface="Times New Roman" pitchFamily="18" charset="0"/>
                <a:ea typeface="+mn-ea"/>
                <a:cs typeface="+mn-cs"/>
              </a:endParaRPr>
            </a:p>
          </p:txBody>
        </p:sp>
        <p:sp>
          <p:nvSpPr>
            <p:cNvPr id="327" name="_s1064">
              <a:extLst>
                <a:ext uri="{FF2B5EF4-FFF2-40B4-BE49-F238E27FC236}">
                  <a16:creationId xmlns:a16="http://schemas.microsoft.com/office/drawing/2014/main" id="{1EDE1510-DAD4-4AB4-BF46-2EAE03F3DAAA}"/>
                </a:ext>
              </a:extLst>
            </p:cNvPr>
            <p:cNvSpPr>
              <a:spLocks noChangeArrowheads="1"/>
            </p:cNvSpPr>
            <p:nvPr/>
          </p:nvSpPr>
          <p:spPr bwMode="auto">
            <a:xfrm>
              <a:off x="2842" y="1899"/>
              <a:ext cx="338" cy="128"/>
            </a:xfrm>
            <a:prstGeom prst="roundRect">
              <a:avLst>
                <a:gd name="adj" fmla="val 16667"/>
              </a:avLst>
            </a:prstGeom>
            <a:grpFill/>
            <a:ln w="9525">
              <a:solidFill>
                <a:srgbClr val="15A185"/>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00" b="1" i="0" u="none" strike="noStrike" kern="1200" cap="none" spc="0" normalizeH="0" baseline="0" noProof="0">
                <a:ln>
                  <a:noFill/>
                </a:ln>
                <a:solidFill>
                  <a:srgbClr val="15A185"/>
                </a:solidFill>
                <a:effectLst/>
                <a:uLnTx/>
                <a:uFillTx/>
                <a:latin typeface="Times New Roman" pitchFamily="18" charset="0"/>
                <a:ea typeface="+mn-ea"/>
                <a:cs typeface="+mn-cs"/>
              </a:endParaRPr>
            </a:p>
          </p:txBody>
        </p:sp>
        <p:sp>
          <p:nvSpPr>
            <p:cNvPr id="328" name="_s1065">
              <a:extLst>
                <a:ext uri="{FF2B5EF4-FFF2-40B4-BE49-F238E27FC236}">
                  <a16:creationId xmlns:a16="http://schemas.microsoft.com/office/drawing/2014/main" id="{182AA60A-C2AE-49C4-9DC5-5BF4CB05199D}"/>
                </a:ext>
              </a:extLst>
            </p:cNvPr>
            <p:cNvSpPr>
              <a:spLocks noChangeArrowheads="1"/>
            </p:cNvSpPr>
            <p:nvPr/>
          </p:nvSpPr>
          <p:spPr bwMode="auto">
            <a:xfrm>
              <a:off x="2842" y="2091"/>
              <a:ext cx="338" cy="127"/>
            </a:xfrm>
            <a:prstGeom prst="roundRect">
              <a:avLst>
                <a:gd name="adj" fmla="val 16667"/>
              </a:avLst>
            </a:prstGeom>
            <a:grpFill/>
            <a:ln w="9525">
              <a:solidFill>
                <a:srgbClr val="15A185"/>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00" b="1" i="0" u="none" strike="noStrike" kern="1200" cap="none" spc="0" normalizeH="0" baseline="0" noProof="0">
                <a:ln>
                  <a:noFill/>
                </a:ln>
                <a:solidFill>
                  <a:srgbClr val="15A185"/>
                </a:solidFill>
                <a:effectLst/>
                <a:uLnTx/>
                <a:uFillTx/>
                <a:latin typeface="Times New Roman" pitchFamily="18" charset="0"/>
                <a:ea typeface="+mn-ea"/>
                <a:cs typeface="+mn-cs"/>
              </a:endParaRPr>
            </a:p>
          </p:txBody>
        </p:sp>
        <p:sp>
          <p:nvSpPr>
            <p:cNvPr id="329" name="_s1066">
              <a:extLst>
                <a:ext uri="{FF2B5EF4-FFF2-40B4-BE49-F238E27FC236}">
                  <a16:creationId xmlns:a16="http://schemas.microsoft.com/office/drawing/2014/main" id="{6F7D5E61-90BE-48C6-977A-3840297EF7E7}"/>
                </a:ext>
              </a:extLst>
            </p:cNvPr>
            <p:cNvSpPr>
              <a:spLocks noChangeArrowheads="1"/>
            </p:cNvSpPr>
            <p:nvPr/>
          </p:nvSpPr>
          <p:spPr bwMode="auto">
            <a:xfrm>
              <a:off x="2842" y="2282"/>
              <a:ext cx="338" cy="127"/>
            </a:xfrm>
            <a:prstGeom prst="roundRect">
              <a:avLst>
                <a:gd name="adj" fmla="val 16667"/>
              </a:avLst>
            </a:prstGeom>
            <a:grpFill/>
            <a:ln w="9525" algn="ctr">
              <a:solidFill>
                <a:srgbClr val="15A185"/>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00" b="1" i="0" u="none" strike="noStrike" kern="1200" cap="none" spc="0" normalizeH="0" baseline="0" noProof="0">
                <a:ln>
                  <a:noFill/>
                </a:ln>
                <a:solidFill>
                  <a:srgbClr val="15A185"/>
                </a:solidFill>
                <a:effectLst/>
                <a:uLnTx/>
                <a:uFillTx/>
                <a:latin typeface="Times New Roman" pitchFamily="18" charset="0"/>
                <a:ea typeface="+mn-ea"/>
                <a:cs typeface="+mn-cs"/>
              </a:endParaRPr>
            </a:p>
          </p:txBody>
        </p:sp>
        <p:sp>
          <p:nvSpPr>
            <p:cNvPr id="330" name="_s1067">
              <a:extLst>
                <a:ext uri="{FF2B5EF4-FFF2-40B4-BE49-F238E27FC236}">
                  <a16:creationId xmlns:a16="http://schemas.microsoft.com/office/drawing/2014/main" id="{C018D17E-727D-4A77-BDA1-82C039E02F22}"/>
                </a:ext>
              </a:extLst>
            </p:cNvPr>
            <p:cNvSpPr>
              <a:spLocks noChangeArrowheads="1"/>
            </p:cNvSpPr>
            <p:nvPr/>
          </p:nvSpPr>
          <p:spPr bwMode="auto">
            <a:xfrm>
              <a:off x="2842" y="2473"/>
              <a:ext cx="338" cy="127"/>
            </a:xfrm>
            <a:prstGeom prst="roundRect">
              <a:avLst>
                <a:gd name="adj" fmla="val 16667"/>
              </a:avLst>
            </a:prstGeom>
            <a:grpFill/>
            <a:ln w="9525">
              <a:solidFill>
                <a:srgbClr val="15A185"/>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00" b="1" i="0" u="none" strike="noStrike" kern="1200" cap="none" spc="0" normalizeH="0" baseline="0" noProof="0">
                <a:ln>
                  <a:noFill/>
                </a:ln>
                <a:solidFill>
                  <a:srgbClr val="15A185"/>
                </a:solidFill>
                <a:effectLst/>
                <a:uLnTx/>
                <a:uFillTx/>
                <a:latin typeface="Times New Roman" pitchFamily="18" charset="0"/>
                <a:ea typeface="+mn-ea"/>
                <a:cs typeface="+mn-cs"/>
              </a:endParaRPr>
            </a:p>
          </p:txBody>
        </p:sp>
        <p:sp>
          <p:nvSpPr>
            <p:cNvPr id="331" name="_s1068">
              <a:extLst>
                <a:ext uri="{FF2B5EF4-FFF2-40B4-BE49-F238E27FC236}">
                  <a16:creationId xmlns:a16="http://schemas.microsoft.com/office/drawing/2014/main" id="{46A8BD8B-A102-447F-9EE1-31367321B809}"/>
                </a:ext>
              </a:extLst>
            </p:cNvPr>
            <p:cNvSpPr>
              <a:spLocks noChangeArrowheads="1"/>
            </p:cNvSpPr>
            <p:nvPr/>
          </p:nvSpPr>
          <p:spPr bwMode="auto">
            <a:xfrm>
              <a:off x="2842" y="2664"/>
              <a:ext cx="338" cy="129"/>
            </a:xfrm>
            <a:prstGeom prst="roundRect">
              <a:avLst>
                <a:gd name="adj" fmla="val 16667"/>
              </a:avLst>
            </a:prstGeom>
            <a:grpFill/>
            <a:ln w="9525">
              <a:solidFill>
                <a:srgbClr val="15A185"/>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00" b="1" i="0" u="none" strike="noStrike" kern="1200" cap="none" spc="0" normalizeH="0" baseline="0" noProof="0">
                <a:ln>
                  <a:noFill/>
                </a:ln>
                <a:solidFill>
                  <a:srgbClr val="15A185"/>
                </a:solidFill>
                <a:effectLst/>
                <a:uLnTx/>
                <a:uFillTx/>
                <a:latin typeface="Times New Roman" pitchFamily="18" charset="0"/>
                <a:ea typeface="+mn-ea"/>
                <a:cs typeface="+mn-cs"/>
              </a:endParaRPr>
            </a:p>
          </p:txBody>
        </p:sp>
        <p:sp>
          <p:nvSpPr>
            <p:cNvPr id="332" name="_s1069">
              <a:extLst>
                <a:ext uri="{FF2B5EF4-FFF2-40B4-BE49-F238E27FC236}">
                  <a16:creationId xmlns:a16="http://schemas.microsoft.com/office/drawing/2014/main" id="{92E91B35-2347-4193-A749-9C3922199F99}"/>
                </a:ext>
              </a:extLst>
            </p:cNvPr>
            <p:cNvSpPr>
              <a:spLocks noChangeArrowheads="1"/>
            </p:cNvSpPr>
            <p:nvPr/>
          </p:nvSpPr>
          <p:spPr bwMode="auto">
            <a:xfrm>
              <a:off x="2842" y="2857"/>
              <a:ext cx="338" cy="128"/>
            </a:xfrm>
            <a:prstGeom prst="roundRect">
              <a:avLst>
                <a:gd name="adj" fmla="val 16667"/>
              </a:avLst>
            </a:prstGeom>
            <a:grpFill/>
            <a:ln w="9525">
              <a:solidFill>
                <a:srgbClr val="15A185"/>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00" b="1" i="0" u="none" strike="noStrike" kern="1200" cap="none" spc="0" normalizeH="0" baseline="0" noProof="0">
                <a:ln>
                  <a:noFill/>
                </a:ln>
                <a:solidFill>
                  <a:srgbClr val="15A185"/>
                </a:solidFill>
                <a:effectLst/>
                <a:uLnTx/>
                <a:uFillTx/>
                <a:latin typeface="Times New Roman" pitchFamily="18" charset="0"/>
                <a:ea typeface="+mn-ea"/>
                <a:cs typeface="+mn-cs"/>
              </a:endParaRPr>
            </a:p>
          </p:txBody>
        </p:sp>
        <p:sp>
          <p:nvSpPr>
            <p:cNvPr id="333" name="_s1070">
              <a:extLst>
                <a:ext uri="{FF2B5EF4-FFF2-40B4-BE49-F238E27FC236}">
                  <a16:creationId xmlns:a16="http://schemas.microsoft.com/office/drawing/2014/main" id="{F9A20F19-165C-4A8E-AAD1-84DAB0F27217}"/>
                </a:ext>
              </a:extLst>
            </p:cNvPr>
            <p:cNvSpPr>
              <a:spLocks noChangeArrowheads="1"/>
            </p:cNvSpPr>
            <p:nvPr/>
          </p:nvSpPr>
          <p:spPr bwMode="auto">
            <a:xfrm>
              <a:off x="3070" y="1708"/>
              <a:ext cx="333" cy="126"/>
            </a:xfrm>
            <a:prstGeom prst="roundRect">
              <a:avLst>
                <a:gd name="adj" fmla="val 16667"/>
              </a:avLst>
            </a:prstGeom>
            <a:grpFill/>
            <a:ln w="9525">
              <a:solidFill>
                <a:srgbClr val="15A185"/>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00" b="1" i="0" u="none" strike="noStrike" kern="1200" cap="none" spc="0" normalizeH="0" baseline="0" noProof="0">
                <a:ln>
                  <a:noFill/>
                </a:ln>
                <a:solidFill>
                  <a:srgbClr val="15A185"/>
                </a:solidFill>
                <a:effectLst/>
                <a:uLnTx/>
                <a:uFillTx/>
                <a:latin typeface="Times New Roman" pitchFamily="18" charset="0"/>
                <a:ea typeface="+mn-ea"/>
                <a:cs typeface="+mn-cs"/>
              </a:endParaRPr>
            </a:p>
          </p:txBody>
        </p:sp>
        <p:sp>
          <p:nvSpPr>
            <p:cNvPr id="334" name="_s1071">
              <a:extLst>
                <a:ext uri="{FF2B5EF4-FFF2-40B4-BE49-F238E27FC236}">
                  <a16:creationId xmlns:a16="http://schemas.microsoft.com/office/drawing/2014/main" id="{561988C1-68E0-48CF-B959-7362B5C02BF5}"/>
                </a:ext>
              </a:extLst>
            </p:cNvPr>
            <p:cNvSpPr>
              <a:spLocks noChangeArrowheads="1"/>
            </p:cNvSpPr>
            <p:nvPr/>
          </p:nvSpPr>
          <p:spPr bwMode="auto">
            <a:xfrm>
              <a:off x="3516" y="1708"/>
              <a:ext cx="333" cy="126"/>
            </a:xfrm>
            <a:prstGeom prst="roundRect">
              <a:avLst>
                <a:gd name="adj" fmla="val 16667"/>
              </a:avLst>
            </a:prstGeom>
            <a:grpFill/>
            <a:ln w="9525">
              <a:solidFill>
                <a:srgbClr val="15A185"/>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00" b="1" i="0" u="none" strike="noStrike" kern="1200" cap="none" spc="0" normalizeH="0" baseline="0" noProof="0">
                <a:ln>
                  <a:noFill/>
                </a:ln>
                <a:solidFill>
                  <a:srgbClr val="15A185"/>
                </a:solidFill>
                <a:effectLst/>
                <a:uLnTx/>
                <a:uFillTx/>
                <a:latin typeface="Times New Roman" pitchFamily="18" charset="0"/>
                <a:ea typeface="+mn-ea"/>
                <a:cs typeface="+mn-cs"/>
              </a:endParaRPr>
            </a:p>
          </p:txBody>
        </p:sp>
        <p:sp>
          <p:nvSpPr>
            <p:cNvPr id="335" name="_s1072">
              <a:extLst>
                <a:ext uri="{FF2B5EF4-FFF2-40B4-BE49-F238E27FC236}">
                  <a16:creationId xmlns:a16="http://schemas.microsoft.com/office/drawing/2014/main" id="{54E494DD-09BB-402B-AA78-0D538E8CD958}"/>
                </a:ext>
              </a:extLst>
            </p:cNvPr>
            <p:cNvSpPr>
              <a:spLocks noChangeArrowheads="1"/>
            </p:cNvSpPr>
            <p:nvPr/>
          </p:nvSpPr>
          <p:spPr bwMode="auto">
            <a:xfrm>
              <a:off x="1845" y="1708"/>
              <a:ext cx="333" cy="126"/>
            </a:xfrm>
            <a:prstGeom prst="roundRect">
              <a:avLst>
                <a:gd name="adj" fmla="val 16667"/>
              </a:avLst>
            </a:prstGeom>
            <a:grpFill/>
            <a:ln w="9525">
              <a:solidFill>
                <a:srgbClr val="15A185"/>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00" b="1" i="0" u="none" strike="noStrike" kern="1200" cap="none" spc="0" normalizeH="0" baseline="0" noProof="0">
                <a:ln>
                  <a:noFill/>
                </a:ln>
                <a:solidFill>
                  <a:srgbClr val="15A185"/>
                </a:solidFill>
                <a:effectLst/>
                <a:uLnTx/>
                <a:uFillTx/>
                <a:latin typeface="Times New Roman" pitchFamily="18" charset="0"/>
                <a:ea typeface="+mn-ea"/>
                <a:cs typeface="+mn-cs"/>
              </a:endParaRPr>
            </a:p>
          </p:txBody>
        </p:sp>
        <p:sp>
          <p:nvSpPr>
            <p:cNvPr id="336" name="_s1073">
              <a:extLst>
                <a:ext uri="{FF2B5EF4-FFF2-40B4-BE49-F238E27FC236}">
                  <a16:creationId xmlns:a16="http://schemas.microsoft.com/office/drawing/2014/main" id="{11A6791C-BF24-429E-A012-810E6199452E}"/>
                </a:ext>
              </a:extLst>
            </p:cNvPr>
            <p:cNvSpPr>
              <a:spLocks noChangeArrowheads="1"/>
            </p:cNvSpPr>
            <p:nvPr/>
          </p:nvSpPr>
          <p:spPr bwMode="auto">
            <a:xfrm>
              <a:off x="2234" y="1708"/>
              <a:ext cx="333" cy="127"/>
            </a:xfrm>
            <a:prstGeom prst="roundRect">
              <a:avLst>
                <a:gd name="adj" fmla="val 16667"/>
              </a:avLst>
            </a:prstGeom>
            <a:grpFill/>
            <a:ln w="9525" algn="ctr">
              <a:solidFill>
                <a:srgbClr val="15A185"/>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00" b="1" i="0" u="none" strike="noStrike" kern="1200" cap="none" spc="0" normalizeH="0" baseline="0" noProof="0">
                <a:ln>
                  <a:noFill/>
                </a:ln>
                <a:solidFill>
                  <a:srgbClr val="15A185"/>
                </a:solidFill>
                <a:effectLst/>
                <a:uLnTx/>
                <a:uFillTx/>
                <a:latin typeface="Times New Roman" pitchFamily="18" charset="0"/>
                <a:ea typeface="+mn-ea"/>
                <a:cs typeface="+mn-cs"/>
              </a:endParaRPr>
            </a:p>
          </p:txBody>
        </p:sp>
        <p:sp>
          <p:nvSpPr>
            <p:cNvPr id="337" name="_s1074">
              <a:extLst>
                <a:ext uri="{FF2B5EF4-FFF2-40B4-BE49-F238E27FC236}">
                  <a16:creationId xmlns:a16="http://schemas.microsoft.com/office/drawing/2014/main" id="{EAB64F93-850A-44B4-958F-856E3F324677}"/>
                </a:ext>
              </a:extLst>
            </p:cNvPr>
            <p:cNvSpPr>
              <a:spLocks noChangeArrowheads="1"/>
            </p:cNvSpPr>
            <p:nvPr/>
          </p:nvSpPr>
          <p:spPr bwMode="auto">
            <a:xfrm>
              <a:off x="3738" y="1899"/>
              <a:ext cx="333" cy="127"/>
            </a:xfrm>
            <a:prstGeom prst="roundRect">
              <a:avLst>
                <a:gd name="adj" fmla="val 16667"/>
              </a:avLst>
            </a:prstGeom>
            <a:grpFill/>
            <a:ln w="9525">
              <a:solidFill>
                <a:srgbClr val="15A185"/>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00" b="1" i="0" u="none" strike="noStrike" kern="1200" cap="none" spc="0" normalizeH="0" baseline="0" noProof="0">
                <a:ln>
                  <a:noFill/>
                </a:ln>
                <a:solidFill>
                  <a:srgbClr val="15A185"/>
                </a:solidFill>
                <a:effectLst/>
                <a:uLnTx/>
                <a:uFillTx/>
                <a:latin typeface="Times New Roman" pitchFamily="18" charset="0"/>
                <a:ea typeface="+mn-ea"/>
                <a:cs typeface="+mn-cs"/>
              </a:endParaRPr>
            </a:p>
          </p:txBody>
        </p:sp>
        <p:sp>
          <p:nvSpPr>
            <p:cNvPr id="338" name="_s1075">
              <a:extLst>
                <a:ext uri="{FF2B5EF4-FFF2-40B4-BE49-F238E27FC236}">
                  <a16:creationId xmlns:a16="http://schemas.microsoft.com/office/drawing/2014/main" id="{89F8C911-E9EB-4E42-BD2B-CCD172469683}"/>
                </a:ext>
              </a:extLst>
            </p:cNvPr>
            <p:cNvSpPr>
              <a:spLocks noChangeArrowheads="1"/>
            </p:cNvSpPr>
            <p:nvPr/>
          </p:nvSpPr>
          <p:spPr bwMode="auto">
            <a:xfrm>
              <a:off x="3738" y="2091"/>
              <a:ext cx="333" cy="126"/>
            </a:xfrm>
            <a:prstGeom prst="roundRect">
              <a:avLst>
                <a:gd name="adj" fmla="val 16667"/>
              </a:avLst>
            </a:prstGeom>
            <a:grpFill/>
            <a:ln w="9525">
              <a:solidFill>
                <a:srgbClr val="15A185"/>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00" b="1" i="0" u="none" strike="noStrike" kern="1200" cap="none" spc="0" normalizeH="0" baseline="0" noProof="0">
                <a:ln>
                  <a:noFill/>
                </a:ln>
                <a:solidFill>
                  <a:srgbClr val="15A185"/>
                </a:solidFill>
                <a:effectLst/>
                <a:uLnTx/>
                <a:uFillTx/>
                <a:latin typeface="Times New Roman" pitchFamily="18" charset="0"/>
                <a:ea typeface="+mn-ea"/>
                <a:cs typeface="+mn-cs"/>
              </a:endParaRPr>
            </a:p>
          </p:txBody>
        </p:sp>
        <p:sp>
          <p:nvSpPr>
            <p:cNvPr id="339" name="_s1076">
              <a:extLst>
                <a:ext uri="{FF2B5EF4-FFF2-40B4-BE49-F238E27FC236}">
                  <a16:creationId xmlns:a16="http://schemas.microsoft.com/office/drawing/2014/main" id="{10E4B77B-212E-411A-B03E-819AD60E0986}"/>
                </a:ext>
              </a:extLst>
            </p:cNvPr>
            <p:cNvSpPr>
              <a:spLocks noChangeArrowheads="1"/>
            </p:cNvSpPr>
            <p:nvPr/>
          </p:nvSpPr>
          <p:spPr bwMode="auto">
            <a:xfrm>
              <a:off x="3738" y="2282"/>
              <a:ext cx="333" cy="127"/>
            </a:xfrm>
            <a:prstGeom prst="roundRect">
              <a:avLst>
                <a:gd name="adj" fmla="val 16667"/>
              </a:avLst>
            </a:prstGeom>
            <a:grpFill/>
            <a:ln w="9525" algn="ctr">
              <a:solidFill>
                <a:srgbClr val="15A185"/>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00" b="1" i="0" u="none" strike="noStrike" kern="1200" cap="none" spc="0" normalizeH="0" baseline="0" noProof="0">
                <a:ln>
                  <a:noFill/>
                </a:ln>
                <a:solidFill>
                  <a:srgbClr val="15A185"/>
                </a:solidFill>
                <a:effectLst/>
                <a:uLnTx/>
                <a:uFillTx/>
                <a:latin typeface="Times New Roman" pitchFamily="18" charset="0"/>
                <a:ea typeface="+mn-ea"/>
                <a:cs typeface="+mn-cs"/>
              </a:endParaRPr>
            </a:p>
          </p:txBody>
        </p:sp>
        <p:sp>
          <p:nvSpPr>
            <p:cNvPr id="340" name="_s1077">
              <a:extLst>
                <a:ext uri="{FF2B5EF4-FFF2-40B4-BE49-F238E27FC236}">
                  <a16:creationId xmlns:a16="http://schemas.microsoft.com/office/drawing/2014/main" id="{760C7975-54CE-4797-860D-63A06FA270FD}"/>
                </a:ext>
              </a:extLst>
            </p:cNvPr>
            <p:cNvSpPr>
              <a:spLocks noChangeArrowheads="1"/>
            </p:cNvSpPr>
            <p:nvPr/>
          </p:nvSpPr>
          <p:spPr bwMode="auto">
            <a:xfrm>
              <a:off x="3738" y="2473"/>
              <a:ext cx="333" cy="126"/>
            </a:xfrm>
            <a:prstGeom prst="roundRect">
              <a:avLst>
                <a:gd name="adj" fmla="val 16667"/>
              </a:avLst>
            </a:prstGeom>
            <a:grpFill/>
            <a:ln w="9525">
              <a:solidFill>
                <a:srgbClr val="15A185"/>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00" b="1" i="0" u="none" strike="noStrike" kern="1200" cap="none" spc="0" normalizeH="0" baseline="0" noProof="0">
                <a:ln>
                  <a:noFill/>
                </a:ln>
                <a:solidFill>
                  <a:srgbClr val="15A185"/>
                </a:solidFill>
                <a:effectLst/>
                <a:uLnTx/>
                <a:uFillTx/>
                <a:latin typeface="Times New Roman" pitchFamily="18" charset="0"/>
                <a:ea typeface="+mn-ea"/>
                <a:cs typeface="+mn-cs"/>
              </a:endParaRPr>
            </a:p>
          </p:txBody>
        </p:sp>
        <p:sp>
          <p:nvSpPr>
            <p:cNvPr id="341" name="_s1078">
              <a:extLst>
                <a:ext uri="{FF2B5EF4-FFF2-40B4-BE49-F238E27FC236}">
                  <a16:creationId xmlns:a16="http://schemas.microsoft.com/office/drawing/2014/main" id="{61AA7491-DFCE-4A3E-B0B8-02E5F186642C}"/>
                </a:ext>
              </a:extLst>
            </p:cNvPr>
            <p:cNvSpPr>
              <a:spLocks noChangeArrowheads="1"/>
            </p:cNvSpPr>
            <p:nvPr/>
          </p:nvSpPr>
          <p:spPr bwMode="auto">
            <a:xfrm>
              <a:off x="3738" y="2664"/>
              <a:ext cx="333" cy="127"/>
            </a:xfrm>
            <a:prstGeom prst="roundRect">
              <a:avLst>
                <a:gd name="adj" fmla="val 16667"/>
              </a:avLst>
            </a:prstGeom>
            <a:grpFill/>
            <a:ln w="9525">
              <a:solidFill>
                <a:srgbClr val="15A185"/>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00" b="1" i="0" u="none" strike="noStrike" kern="1200" cap="none" spc="0" normalizeH="0" baseline="0" noProof="0">
                <a:ln>
                  <a:noFill/>
                </a:ln>
                <a:solidFill>
                  <a:srgbClr val="15A185"/>
                </a:solidFill>
                <a:effectLst/>
                <a:uLnTx/>
                <a:uFillTx/>
                <a:latin typeface="Times New Roman" pitchFamily="18" charset="0"/>
                <a:ea typeface="+mn-ea"/>
                <a:cs typeface="+mn-cs"/>
              </a:endParaRPr>
            </a:p>
          </p:txBody>
        </p:sp>
        <p:sp>
          <p:nvSpPr>
            <p:cNvPr id="342" name="_s1079">
              <a:extLst>
                <a:ext uri="{FF2B5EF4-FFF2-40B4-BE49-F238E27FC236}">
                  <a16:creationId xmlns:a16="http://schemas.microsoft.com/office/drawing/2014/main" id="{C8977A72-FEB5-4820-A087-D5E54E769D78}"/>
                </a:ext>
              </a:extLst>
            </p:cNvPr>
            <p:cNvSpPr>
              <a:spLocks noChangeArrowheads="1"/>
            </p:cNvSpPr>
            <p:nvPr/>
          </p:nvSpPr>
          <p:spPr bwMode="auto">
            <a:xfrm>
              <a:off x="3292" y="1899"/>
              <a:ext cx="334" cy="127"/>
            </a:xfrm>
            <a:prstGeom prst="roundRect">
              <a:avLst>
                <a:gd name="adj" fmla="val 16667"/>
              </a:avLst>
            </a:prstGeom>
            <a:grpFill/>
            <a:ln w="9525">
              <a:solidFill>
                <a:srgbClr val="15A185"/>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00" b="1" i="0" u="none" strike="noStrike" kern="1200" cap="none" spc="0" normalizeH="0" baseline="0" noProof="0">
                <a:ln>
                  <a:noFill/>
                </a:ln>
                <a:solidFill>
                  <a:srgbClr val="15A185"/>
                </a:solidFill>
                <a:effectLst/>
                <a:uLnTx/>
                <a:uFillTx/>
                <a:latin typeface="Times New Roman" pitchFamily="18" charset="0"/>
                <a:ea typeface="+mn-ea"/>
                <a:cs typeface="+mn-cs"/>
              </a:endParaRPr>
            </a:p>
          </p:txBody>
        </p:sp>
        <p:sp>
          <p:nvSpPr>
            <p:cNvPr id="343" name="_s1080">
              <a:extLst>
                <a:ext uri="{FF2B5EF4-FFF2-40B4-BE49-F238E27FC236}">
                  <a16:creationId xmlns:a16="http://schemas.microsoft.com/office/drawing/2014/main" id="{C3B1DDDE-DA0C-476E-8D0D-F179E10BDADF}"/>
                </a:ext>
              </a:extLst>
            </p:cNvPr>
            <p:cNvSpPr>
              <a:spLocks noChangeArrowheads="1"/>
            </p:cNvSpPr>
            <p:nvPr/>
          </p:nvSpPr>
          <p:spPr bwMode="auto">
            <a:xfrm>
              <a:off x="3292" y="2091"/>
              <a:ext cx="334" cy="126"/>
            </a:xfrm>
            <a:prstGeom prst="roundRect">
              <a:avLst>
                <a:gd name="adj" fmla="val 16667"/>
              </a:avLst>
            </a:prstGeom>
            <a:grpFill/>
            <a:ln w="9525">
              <a:solidFill>
                <a:srgbClr val="15A185"/>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00" b="1" i="0" u="none" strike="noStrike" kern="1200" cap="none" spc="0" normalizeH="0" baseline="0" noProof="0">
                <a:ln>
                  <a:noFill/>
                </a:ln>
                <a:solidFill>
                  <a:srgbClr val="15A185"/>
                </a:solidFill>
                <a:effectLst/>
                <a:uLnTx/>
                <a:uFillTx/>
                <a:latin typeface="Times New Roman" pitchFamily="18" charset="0"/>
                <a:ea typeface="+mn-ea"/>
                <a:cs typeface="+mn-cs"/>
              </a:endParaRPr>
            </a:p>
          </p:txBody>
        </p:sp>
        <p:sp>
          <p:nvSpPr>
            <p:cNvPr id="344" name="_s1081">
              <a:extLst>
                <a:ext uri="{FF2B5EF4-FFF2-40B4-BE49-F238E27FC236}">
                  <a16:creationId xmlns:a16="http://schemas.microsoft.com/office/drawing/2014/main" id="{428239D6-A912-4E1C-80EE-AE7F070C2317}"/>
                </a:ext>
              </a:extLst>
            </p:cNvPr>
            <p:cNvSpPr>
              <a:spLocks noChangeArrowheads="1"/>
            </p:cNvSpPr>
            <p:nvPr/>
          </p:nvSpPr>
          <p:spPr bwMode="auto">
            <a:xfrm>
              <a:off x="3292" y="2282"/>
              <a:ext cx="333" cy="127"/>
            </a:xfrm>
            <a:prstGeom prst="roundRect">
              <a:avLst>
                <a:gd name="adj" fmla="val 16667"/>
              </a:avLst>
            </a:prstGeom>
            <a:grpFill/>
            <a:ln w="9525">
              <a:solidFill>
                <a:srgbClr val="15A185"/>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00" b="1" i="0" u="none" strike="noStrike" kern="1200" cap="none" spc="0" normalizeH="0" baseline="0" noProof="0">
                <a:ln>
                  <a:noFill/>
                </a:ln>
                <a:solidFill>
                  <a:srgbClr val="15A185"/>
                </a:solidFill>
                <a:effectLst/>
                <a:uLnTx/>
                <a:uFillTx/>
                <a:latin typeface="Times New Roman" pitchFamily="18" charset="0"/>
                <a:ea typeface="+mn-ea"/>
                <a:cs typeface="+mn-cs"/>
              </a:endParaRPr>
            </a:p>
          </p:txBody>
        </p:sp>
        <p:sp>
          <p:nvSpPr>
            <p:cNvPr id="345" name="_s1082">
              <a:extLst>
                <a:ext uri="{FF2B5EF4-FFF2-40B4-BE49-F238E27FC236}">
                  <a16:creationId xmlns:a16="http://schemas.microsoft.com/office/drawing/2014/main" id="{26CF4786-1519-4CE4-9678-E2A4D11D8F69}"/>
                </a:ext>
              </a:extLst>
            </p:cNvPr>
            <p:cNvSpPr>
              <a:spLocks noChangeArrowheads="1"/>
            </p:cNvSpPr>
            <p:nvPr/>
          </p:nvSpPr>
          <p:spPr bwMode="auto">
            <a:xfrm>
              <a:off x="3292" y="2473"/>
              <a:ext cx="334" cy="126"/>
            </a:xfrm>
            <a:prstGeom prst="roundRect">
              <a:avLst>
                <a:gd name="adj" fmla="val 16667"/>
              </a:avLst>
            </a:prstGeom>
            <a:grpFill/>
            <a:ln w="9525">
              <a:solidFill>
                <a:srgbClr val="15A185"/>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00" b="1" i="0" u="none" strike="noStrike" kern="1200" cap="none" spc="0" normalizeH="0" baseline="0" noProof="0">
                <a:ln>
                  <a:noFill/>
                </a:ln>
                <a:solidFill>
                  <a:srgbClr val="15A185"/>
                </a:solidFill>
                <a:effectLst/>
                <a:uLnTx/>
                <a:uFillTx/>
                <a:latin typeface="Times New Roman" pitchFamily="18" charset="0"/>
                <a:ea typeface="+mn-ea"/>
                <a:cs typeface="+mn-cs"/>
              </a:endParaRPr>
            </a:p>
          </p:txBody>
        </p:sp>
        <p:sp>
          <p:nvSpPr>
            <p:cNvPr id="346" name="_s1083">
              <a:extLst>
                <a:ext uri="{FF2B5EF4-FFF2-40B4-BE49-F238E27FC236}">
                  <a16:creationId xmlns:a16="http://schemas.microsoft.com/office/drawing/2014/main" id="{678BD576-EFF7-4FD5-85E5-7CF162485F5B}"/>
                </a:ext>
              </a:extLst>
            </p:cNvPr>
            <p:cNvSpPr>
              <a:spLocks noChangeArrowheads="1"/>
            </p:cNvSpPr>
            <p:nvPr/>
          </p:nvSpPr>
          <p:spPr bwMode="auto">
            <a:xfrm>
              <a:off x="2067" y="1899"/>
              <a:ext cx="332" cy="127"/>
            </a:xfrm>
            <a:prstGeom prst="roundRect">
              <a:avLst>
                <a:gd name="adj" fmla="val 16667"/>
              </a:avLst>
            </a:prstGeom>
            <a:grpFill/>
            <a:ln w="9525">
              <a:solidFill>
                <a:srgbClr val="15A185"/>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00" b="1" i="0" u="none" strike="noStrike" kern="1200" cap="none" spc="0" normalizeH="0" baseline="0" noProof="0">
                <a:ln>
                  <a:noFill/>
                </a:ln>
                <a:solidFill>
                  <a:srgbClr val="15A185"/>
                </a:solidFill>
                <a:effectLst/>
                <a:uLnTx/>
                <a:uFillTx/>
                <a:latin typeface="Times New Roman" pitchFamily="18" charset="0"/>
                <a:ea typeface="+mn-ea"/>
                <a:cs typeface="+mn-cs"/>
              </a:endParaRPr>
            </a:p>
          </p:txBody>
        </p:sp>
        <p:sp>
          <p:nvSpPr>
            <p:cNvPr id="347" name="_s1084">
              <a:extLst>
                <a:ext uri="{FF2B5EF4-FFF2-40B4-BE49-F238E27FC236}">
                  <a16:creationId xmlns:a16="http://schemas.microsoft.com/office/drawing/2014/main" id="{6C747432-E4EA-449B-8C7A-002F1574038D}"/>
                </a:ext>
              </a:extLst>
            </p:cNvPr>
            <p:cNvSpPr>
              <a:spLocks noChangeArrowheads="1"/>
            </p:cNvSpPr>
            <p:nvPr/>
          </p:nvSpPr>
          <p:spPr bwMode="auto">
            <a:xfrm>
              <a:off x="2067" y="2091"/>
              <a:ext cx="332" cy="126"/>
            </a:xfrm>
            <a:prstGeom prst="roundRect">
              <a:avLst>
                <a:gd name="adj" fmla="val 16667"/>
              </a:avLst>
            </a:prstGeom>
            <a:grpFill/>
            <a:ln w="9525">
              <a:solidFill>
                <a:srgbClr val="15A185"/>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00" b="1" i="0" u="none" strike="noStrike" kern="1200" cap="none" spc="0" normalizeH="0" baseline="0" noProof="0">
                <a:ln>
                  <a:noFill/>
                </a:ln>
                <a:solidFill>
                  <a:srgbClr val="15A185"/>
                </a:solidFill>
                <a:effectLst/>
                <a:uLnTx/>
                <a:uFillTx/>
                <a:latin typeface="Times New Roman" pitchFamily="18" charset="0"/>
                <a:ea typeface="+mn-ea"/>
                <a:cs typeface="+mn-cs"/>
              </a:endParaRPr>
            </a:p>
          </p:txBody>
        </p:sp>
        <p:sp>
          <p:nvSpPr>
            <p:cNvPr id="348" name="_s1085">
              <a:extLst>
                <a:ext uri="{FF2B5EF4-FFF2-40B4-BE49-F238E27FC236}">
                  <a16:creationId xmlns:a16="http://schemas.microsoft.com/office/drawing/2014/main" id="{7E5BB4C3-E8C6-4FF7-B1C5-895D16DC562A}"/>
                </a:ext>
              </a:extLst>
            </p:cNvPr>
            <p:cNvSpPr>
              <a:spLocks noChangeArrowheads="1"/>
            </p:cNvSpPr>
            <p:nvPr/>
          </p:nvSpPr>
          <p:spPr bwMode="auto">
            <a:xfrm>
              <a:off x="2067" y="2282"/>
              <a:ext cx="332" cy="127"/>
            </a:xfrm>
            <a:prstGeom prst="roundRect">
              <a:avLst>
                <a:gd name="adj" fmla="val 16667"/>
              </a:avLst>
            </a:prstGeom>
            <a:grpFill/>
            <a:ln w="9525" algn="ctr">
              <a:solidFill>
                <a:srgbClr val="15A185"/>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00" b="1" i="0" u="none" strike="noStrike" kern="1200" cap="none" spc="0" normalizeH="0" baseline="0" noProof="0">
                <a:ln>
                  <a:noFill/>
                </a:ln>
                <a:solidFill>
                  <a:srgbClr val="15A185"/>
                </a:solidFill>
                <a:effectLst/>
                <a:uLnTx/>
                <a:uFillTx/>
                <a:latin typeface="Times New Roman" pitchFamily="18" charset="0"/>
                <a:ea typeface="+mn-ea"/>
                <a:cs typeface="+mn-cs"/>
              </a:endParaRPr>
            </a:p>
          </p:txBody>
        </p:sp>
        <p:sp>
          <p:nvSpPr>
            <p:cNvPr id="349" name="_s1086">
              <a:extLst>
                <a:ext uri="{FF2B5EF4-FFF2-40B4-BE49-F238E27FC236}">
                  <a16:creationId xmlns:a16="http://schemas.microsoft.com/office/drawing/2014/main" id="{2ED6CCB8-DCB7-468E-99A1-A395F19BB355}"/>
                </a:ext>
              </a:extLst>
            </p:cNvPr>
            <p:cNvSpPr>
              <a:spLocks noChangeArrowheads="1"/>
            </p:cNvSpPr>
            <p:nvPr/>
          </p:nvSpPr>
          <p:spPr bwMode="auto">
            <a:xfrm>
              <a:off x="3459" y="1516"/>
              <a:ext cx="333" cy="127"/>
            </a:xfrm>
            <a:prstGeom prst="roundRect">
              <a:avLst>
                <a:gd name="adj" fmla="val 16667"/>
              </a:avLst>
            </a:prstGeom>
            <a:grpFill/>
            <a:ln w="9525">
              <a:solidFill>
                <a:srgbClr val="15A185"/>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00" b="1" i="0" u="none" strike="noStrike" kern="1200" cap="none" spc="0" normalizeH="0" baseline="0" noProof="0">
                <a:ln>
                  <a:noFill/>
                </a:ln>
                <a:solidFill>
                  <a:srgbClr val="15A185"/>
                </a:solidFill>
                <a:effectLst/>
                <a:uLnTx/>
                <a:uFillTx/>
                <a:latin typeface="Times New Roman" pitchFamily="18" charset="0"/>
                <a:ea typeface="+mn-ea"/>
                <a:cs typeface="+mn-cs"/>
              </a:endParaRPr>
            </a:p>
          </p:txBody>
        </p:sp>
        <p:sp>
          <p:nvSpPr>
            <p:cNvPr id="350" name="_s1087">
              <a:extLst>
                <a:ext uri="{FF2B5EF4-FFF2-40B4-BE49-F238E27FC236}">
                  <a16:creationId xmlns:a16="http://schemas.microsoft.com/office/drawing/2014/main" id="{BE638499-33DF-421B-B3F1-90BA07C799B1}"/>
                </a:ext>
              </a:extLst>
            </p:cNvPr>
            <p:cNvSpPr>
              <a:spLocks noChangeArrowheads="1"/>
            </p:cNvSpPr>
            <p:nvPr/>
          </p:nvSpPr>
          <p:spPr bwMode="auto">
            <a:xfrm>
              <a:off x="1400" y="1708"/>
              <a:ext cx="333" cy="126"/>
            </a:xfrm>
            <a:prstGeom prst="roundRect">
              <a:avLst>
                <a:gd name="adj" fmla="val 16667"/>
              </a:avLst>
            </a:prstGeom>
            <a:grpFill/>
            <a:ln w="9525">
              <a:solidFill>
                <a:srgbClr val="15A185"/>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00" b="1" i="0" u="none" strike="noStrike" kern="1200" cap="none" spc="0" normalizeH="0" baseline="0" noProof="0">
                <a:ln>
                  <a:noFill/>
                </a:ln>
                <a:solidFill>
                  <a:srgbClr val="15A185"/>
                </a:solidFill>
                <a:effectLst/>
                <a:uLnTx/>
                <a:uFillTx/>
                <a:latin typeface="Times New Roman" pitchFamily="18" charset="0"/>
                <a:ea typeface="+mn-ea"/>
                <a:cs typeface="+mn-cs"/>
              </a:endParaRPr>
            </a:p>
          </p:txBody>
        </p:sp>
        <p:sp>
          <p:nvSpPr>
            <p:cNvPr id="351" name="_s1088">
              <a:extLst>
                <a:ext uri="{FF2B5EF4-FFF2-40B4-BE49-F238E27FC236}">
                  <a16:creationId xmlns:a16="http://schemas.microsoft.com/office/drawing/2014/main" id="{0FE6BC47-E6DB-471B-9BA7-6CA455A63852}"/>
                </a:ext>
              </a:extLst>
            </p:cNvPr>
            <p:cNvSpPr>
              <a:spLocks noChangeArrowheads="1"/>
            </p:cNvSpPr>
            <p:nvPr/>
          </p:nvSpPr>
          <p:spPr bwMode="auto">
            <a:xfrm>
              <a:off x="1400" y="1899"/>
              <a:ext cx="333" cy="127"/>
            </a:xfrm>
            <a:prstGeom prst="roundRect">
              <a:avLst>
                <a:gd name="adj" fmla="val 16667"/>
              </a:avLst>
            </a:prstGeom>
            <a:grpFill/>
            <a:ln w="9525" algn="ctr">
              <a:solidFill>
                <a:srgbClr val="15A185"/>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00" b="1" i="0" u="none" strike="noStrike" kern="1200" cap="none" spc="0" normalizeH="0" baseline="0" noProof="0">
                <a:ln>
                  <a:noFill/>
                </a:ln>
                <a:solidFill>
                  <a:srgbClr val="15A185"/>
                </a:solidFill>
                <a:effectLst/>
                <a:uLnTx/>
                <a:uFillTx/>
                <a:latin typeface="Times New Roman" pitchFamily="18" charset="0"/>
                <a:ea typeface="+mn-ea"/>
                <a:cs typeface="+mn-cs"/>
              </a:endParaRPr>
            </a:p>
          </p:txBody>
        </p:sp>
        <p:sp>
          <p:nvSpPr>
            <p:cNvPr id="352" name="_s1089">
              <a:extLst>
                <a:ext uri="{FF2B5EF4-FFF2-40B4-BE49-F238E27FC236}">
                  <a16:creationId xmlns:a16="http://schemas.microsoft.com/office/drawing/2014/main" id="{500938CA-C4B9-4CA7-A27C-78D8EF78DB16}"/>
                </a:ext>
              </a:extLst>
            </p:cNvPr>
            <p:cNvSpPr>
              <a:spLocks noChangeArrowheads="1"/>
            </p:cNvSpPr>
            <p:nvPr/>
          </p:nvSpPr>
          <p:spPr bwMode="auto">
            <a:xfrm>
              <a:off x="1400" y="2091"/>
              <a:ext cx="333" cy="127"/>
            </a:xfrm>
            <a:prstGeom prst="roundRect">
              <a:avLst>
                <a:gd name="adj" fmla="val 16667"/>
              </a:avLst>
            </a:prstGeom>
            <a:grpFill/>
            <a:ln w="9525">
              <a:solidFill>
                <a:srgbClr val="15A185"/>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00" b="1" i="0" u="none" strike="noStrike" kern="1200" cap="none" spc="0" normalizeH="0" baseline="0" noProof="0">
                <a:ln>
                  <a:noFill/>
                </a:ln>
                <a:solidFill>
                  <a:srgbClr val="15A185"/>
                </a:solidFill>
                <a:effectLst/>
                <a:uLnTx/>
                <a:uFillTx/>
                <a:latin typeface="Times New Roman" pitchFamily="18" charset="0"/>
                <a:ea typeface="+mn-ea"/>
                <a:cs typeface="+mn-cs"/>
              </a:endParaRPr>
            </a:p>
          </p:txBody>
        </p:sp>
        <p:sp>
          <p:nvSpPr>
            <p:cNvPr id="353" name="_s1090">
              <a:extLst>
                <a:ext uri="{FF2B5EF4-FFF2-40B4-BE49-F238E27FC236}">
                  <a16:creationId xmlns:a16="http://schemas.microsoft.com/office/drawing/2014/main" id="{B85C3532-1638-422E-9482-5BFC52352A4C}"/>
                </a:ext>
              </a:extLst>
            </p:cNvPr>
            <p:cNvSpPr>
              <a:spLocks noChangeArrowheads="1"/>
            </p:cNvSpPr>
            <p:nvPr/>
          </p:nvSpPr>
          <p:spPr bwMode="auto">
            <a:xfrm>
              <a:off x="1401" y="2282"/>
              <a:ext cx="332" cy="127"/>
            </a:xfrm>
            <a:prstGeom prst="roundRect">
              <a:avLst>
                <a:gd name="adj" fmla="val 16667"/>
              </a:avLst>
            </a:prstGeom>
            <a:grpFill/>
            <a:ln w="9525">
              <a:solidFill>
                <a:srgbClr val="15A185"/>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00" b="1" i="0" u="none" strike="noStrike" kern="1200" cap="none" spc="0" normalizeH="0" baseline="0" noProof="0">
                <a:ln>
                  <a:noFill/>
                </a:ln>
                <a:solidFill>
                  <a:srgbClr val="15A185"/>
                </a:solidFill>
                <a:effectLst/>
                <a:uLnTx/>
                <a:uFillTx/>
                <a:latin typeface="Times New Roman" pitchFamily="18" charset="0"/>
                <a:ea typeface="+mn-ea"/>
                <a:cs typeface="+mn-cs"/>
              </a:endParaRPr>
            </a:p>
          </p:txBody>
        </p:sp>
        <p:sp>
          <p:nvSpPr>
            <p:cNvPr id="354" name="_s1091">
              <a:extLst>
                <a:ext uri="{FF2B5EF4-FFF2-40B4-BE49-F238E27FC236}">
                  <a16:creationId xmlns:a16="http://schemas.microsoft.com/office/drawing/2014/main" id="{5DAD4F10-0020-4289-9FD2-91B123268C59}"/>
                </a:ext>
              </a:extLst>
            </p:cNvPr>
            <p:cNvSpPr>
              <a:spLocks noChangeArrowheads="1"/>
            </p:cNvSpPr>
            <p:nvPr/>
          </p:nvSpPr>
          <p:spPr bwMode="auto">
            <a:xfrm>
              <a:off x="3848" y="1516"/>
              <a:ext cx="333" cy="127"/>
            </a:xfrm>
            <a:prstGeom prst="roundRect">
              <a:avLst>
                <a:gd name="adj" fmla="val 16667"/>
              </a:avLst>
            </a:prstGeom>
            <a:grpFill/>
            <a:ln w="9525">
              <a:solidFill>
                <a:srgbClr val="15A185"/>
              </a:solidFill>
              <a:round/>
              <a:headEnd/>
              <a:tailEnd/>
            </a:ln>
          </p:spPr>
          <p:txBody>
            <a:bodyPr vert="horz" wrap="non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00" b="1" i="0" u="none" strike="noStrike" kern="1200" cap="none" spc="0" normalizeH="0" baseline="0" noProof="0">
                <a:ln>
                  <a:noFill/>
                </a:ln>
                <a:solidFill>
                  <a:srgbClr val="15A185"/>
                </a:solidFill>
                <a:effectLst/>
                <a:uLnTx/>
                <a:uFillTx/>
                <a:latin typeface="Times New Roman" pitchFamily="18" charset="0"/>
                <a:ea typeface="+mn-ea"/>
                <a:cs typeface="+mn-cs"/>
              </a:endParaRPr>
            </a:p>
          </p:txBody>
        </p:sp>
        <p:cxnSp>
          <p:nvCxnSpPr>
            <p:cNvPr id="355" name="_s1092">
              <a:extLst>
                <a:ext uri="{FF2B5EF4-FFF2-40B4-BE49-F238E27FC236}">
                  <a16:creationId xmlns:a16="http://schemas.microsoft.com/office/drawing/2014/main" id="{2E44CACA-23E5-4C2B-89A7-CA1A0D44190C}"/>
                </a:ext>
              </a:extLst>
            </p:cNvPr>
            <p:cNvCxnSpPr>
              <a:cxnSpLocks noChangeShapeType="1"/>
              <a:stCxn id="353" idx="3"/>
              <a:endCxn id="323" idx="2"/>
            </p:cNvCxnSpPr>
            <p:nvPr/>
          </p:nvCxnSpPr>
          <p:spPr bwMode="auto">
            <a:xfrm flipV="1">
              <a:off x="1733" y="1644"/>
              <a:ext cx="57" cy="701"/>
            </a:xfrm>
            <a:prstGeom prst="bentConnector2">
              <a:avLst/>
            </a:prstGeom>
            <a:grpFill/>
            <a:ln w="28575">
              <a:solidFill>
                <a:srgbClr val="15A185"/>
              </a:solidFill>
              <a:miter lim="800000"/>
              <a:headEnd/>
              <a:tailEnd/>
            </a:ln>
            <a:extLst/>
          </p:spPr>
        </p:cxnSp>
      </p:grpSp>
      <p:sp>
        <p:nvSpPr>
          <p:cNvPr id="356" name="Oval Callout 156">
            <a:extLst>
              <a:ext uri="{FF2B5EF4-FFF2-40B4-BE49-F238E27FC236}">
                <a16:creationId xmlns:a16="http://schemas.microsoft.com/office/drawing/2014/main" id="{A4E4B75A-C171-4F46-BE2A-331CDB6F4FEB}"/>
              </a:ext>
            </a:extLst>
          </p:cNvPr>
          <p:cNvSpPr/>
          <p:nvPr/>
        </p:nvSpPr>
        <p:spPr bwMode="auto">
          <a:xfrm>
            <a:off x="3552485" y="1313542"/>
            <a:ext cx="914162" cy="663550"/>
          </a:xfrm>
          <a:prstGeom prst="wedgeEllipseCallout">
            <a:avLst>
              <a:gd name="adj1" fmla="val 44957"/>
              <a:gd name="adj2" fmla="val 125342"/>
            </a:avLst>
          </a:prstGeom>
          <a:solidFill>
            <a:srgbClr val="CCECFF"/>
          </a:solidFill>
          <a:ln w="9525" cap="flat" cmpd="sng" algn="ctr">
            <a:solidFill>
              <a:srgbClr val="15A185"/>
            </a:solid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CA" sz="900" b="0" i="1" u="none" strike="noStrike" kern="0" cap="none" spc="0" normalizeH="0" baseline="0" noProof="0" dirty="0">
                <a:ln>
                  <a:noFill/>
                </a:ln>
                <a:solidFill>
                  <a:srgbClr val="3A3838"/>
                </a:solidFill>
                <a:effectLst/>
                <a:uLnTx/>
                <a:uFillTx/>
              </a:rPr>
              <a:t>I need to increase sales</a:t>
            </a:r>
          </a:p>
        </p:txBody>
      </p:sp>
      <p:sp>
        <p:nvSpPr>
          <p:cNvPr id="357" name="Oval Callout 157">
            <a:extLst>
              <a:ext uri="{FF2B5EF4-FFF2-40B4-BE49-F238E27FC236}">
                <a16:creationId xmlns:a16="http://schemas.microsoft.com/office/drawing/2014/main" id="{22D63CF2-FB0A-49EB-949C-4ADF1081B0A7}"/>
              </a:ext>
            </a:extLst>
          </p:cNvPr>
          <p:cNvSpPr/>
          <p:nvPr/>
        </p:nvSpPr>
        <p:spPr bwMode="auto">
          <a:xfrm>
            <a:off x="4466647" y="1288222"/>
            <a:ext cx="914162" cy="663550"/>
          </a:xfrm>
          <a:prstGeom prst="wedgeEllipseCallout">
            <a:avLst>
              <a:gd name="adj1" fmla="val 23027"/>
              <a:gd name="adj2" fmla="val 131383"/>
            </a:avLst>
          </a:prstGeom>
          <a:solidFill>
            <a:srgbClr val="CCECFF"/>
          </a:solidFill>
          <a:ln w="9525" cap="flat" cmpd="sng" algn="ctr">
            <a:solidFill>
              <a:srgbClr val="15A185"/>
            </a:solid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CA" sz="900" b="0" i="1" u="none" strike="noStrike" kern="0" cap="none" spc="0" normalizeH="0" baseline="0" noProof="0" dirty="0">
                <a:ln>
                  <a:noFill/>
                </a:ln>
                <a:solidFill>
                  <a:srgbClr val="3A3838"/>
                </a:solidFill>
                <a:effectLst/>
                <a:uLnTx/>
                <a:uFillTx/>
              </a:rPr>
              <a:t>I need to reduce risk</a:t>
            </a:r>
          </a:p>
        </p:txBody>
      </p:sp>
      <p:sp>
        <p:nvSpPr>
          <p:cNvPr id="358" name="Oval Callout 158">
            <a:extLst>
              <a:ext uri="{FF2B5EF4-FFF2-40B4-BE49-F238E27FC236}">
                <a16:creationId xmlns:a16="http://schemas.microsoft.com/office/drawing/2014/main" id="{1A0EF21F-D75B-426F-B58F-002873F2F492}"/>
              </a:ext>
            </a:extLst>
          </p:cNvPr>
          <p:cNvSpPr/>
          <p:nvPr/>
        </p:nvSpPr>
        <p:spPr bwMode="auto">
          <a:xfrm>
            <a:off x="7209133" y="1286217"/>
            <a:ext cx="914162" cy="663550"/>
          </a:xfrm>
          <a:prstGeom prst="wedgeEllipseCallout">
            <a:avLst>
              <a:gd name="adj1" fmla="val -31359"/>
              <a:gd name="adj2" fmla="val 136217"/>
            </a:avLst>
          </a:prstGeom>
          <a:solidFill>
            <a:srgbClr val="CCECFF"/>
          </a:solidFill>
          <a:ln w="9525" cap="flat" cmpd="sng" algn="ctr">
            <a:solidFill>
              <a:srgbClr val="15A185"/>
            </a:solid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CA" sz="900" b="0" i="1" u="none" strike="noStrike" kern="0" cap="none" spc="0" normalizeH="0" baseline="0" noProof="0" dirty="0">
                <a:ln>
                  <a:noFill/>
                </a:ln>
                <a:solidFill>
                  <a:srgbClr val="3A3838"/>
                </a:solidFill>
                <a:effectLst/>
                <a:uLnTx/>
                <a:uFillTx/>
              </a:rPr>
              <a:t>I need to optimize cash</a:t>
            </a:r>
          </a:p>
        </p:txBody>
      </p:sp>
      <p:sp>
        <p:nvSpPr>
          <p:cNvPr id="359" name="Oval Callout 159">
            <a:extLst>
              <a:ext uri="{FF2B5EF4-FFF2-40B4-BE49-F238E27FC236}">
                <a16:creationId xmlns:a16="http://schemas.microsoft.com/office/drawing/2014/main" id="{59ABFEEA-48A1-44A8-A595-D44F571E71F8}"/>
              </a:ext>
            </a:extLst>
          </p:cNvPr>
          <p:cNvSpPr/>
          <p:nvPr/>
        </p:nvSpPr>
        <p:spPr bwMode="auto">
          <a:xfrm>
            <a:off x="6294971" y="1288222"/>
            <a:ext cx="914162" cy="663550"/>
          </a:xfrm>
          <a:prstGeom prst="wedgeEllipseCallout">
            <a:avLst>
              <a:gd name="adj1" fmla="val 220"/>
              <a:gd name="adj2" fmla="val 136218"/>
            </a:avLst>
          </a:prstGeom>
          <a:solidFill>
            <a:srgbClr val="CCECFF"/>
          </a:solidFill>
          <a:ln w="9525" cap="flat" cmpd="sng" algn="ctr">
            <a:solidFill>
              <a:srgbClr val="15A185"/>
            </a:solid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CA" sz="900" b="0" i="1" u="none" strike="noStrike" kern="0" cap="none" spc="0" normalizeH="0" baseline="0" noProof="0" dirty="0">
                <a:ln>
                  <a:noFill/>
                </a:ln>
                <a:solidFill>
                  <a:srgbClr val="3A3838"/>
                </a:solidFill>
                <a:effectLst/>
                <a:uLnTx/>
                <a:uFillTx/>
              </a:rPr>
              <a:t>I need to cut costs</a:t>
            </a:r>
          </a:p>
        </p:txBody>
      </p:sp>
      <p:sp>
        <p:nvSpPr>
          <p:cNvPr id="360" name="Oval Callout 160">
            <a:extLst>
              <a:ext uri="{FF2B5EF4-FFF2-40B4-BE49-F238E27FC236}">
                <a16:creationId xmlns:a16="http://schemas.microsoft.com/office/drawing/2014/main" id="{503DA94F-0F8A-4A66-935E-4C162148BD94}"/>
              </a:ext>
            </a:extLst>
          </p:cNvPr>
          <p:cNvSpPr/>
          <p:nvPr/>
        </p:nvSpPr>
        <p:spPr bwMode="auto">
          <a:xfrm>
            <a:off x="5380809" y="1292250"/>
            <a:ext cx="914162" cy="663550"/>
          </a:xfrm>
          <a:prstGeom prst="wedgeEllipseCallout">
            <a:avLst>
              <a:gd name="adj1" fmla="val 44080"/>
              <a:gd name="adj2" fmla="val 91502"/>
            </a:avLst>
          </a:prstGeom>
          <a:solidFill>
            <a:srgbClr val="CCECFF"/>
          </a:solidFill>
          <a:ln w="9525" cap="flat" cmpd="sng" algn="ctr">
            <a:solidFill>
              <a:srgbClr val="15A185"/>
            </a:solid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CA" sz="900" b="0" i="1" u="none" strike="noStrike" kern="0" cap="none" spc="0" normalizeH="0" baseline="0" noProof="0" dirty="0">
                <a:ln>
                  <a:noFill/>
                </a:ln>
                <a:solidFill>
                  <a:srgbClr val="3A3838"/>
                </a:solidFill>
                <a:effectLst/>
                <a:uLnTx/>
                <a:uFillTx/>
              </a:rPr>
              <a:t>I need to keep my job</a:t>
            </a:r>
          </a:p>
        </p:txBody>
      </p:sp>
      <p:sp>
        <p:nvSpPr>
          <p:cNvPr id="361" name="Oval Callout 161">
            <a:extLst>
              <a:ext uri="{FF2B5EF4-FFF2-40B4-BE49-F238E27FC236}">
                <a16:creationId xmlns:a16="http://schemas.microsoft.com/office/drawing/2014/main" id="{CA267F8D-1841-4E6E-B71D-E45F4FC051B5}"/>
              </a:ext>
            </a:extLst>
          </p:cNvPr>
          <p:cNvSpPr/>
          <p:nvPr/>
        </p:nvSpPr>
        <p:spPr bwMode="auto">
          <a:xfrm>
            <a:off x="8123296" y="1286217"/>
            <a:ext cx="1088133" cy="663550"/>
          </a:xfrm>
          <a:prstGeom prst="wedgeEllipseCallout">
            <a:avLst>
              <a:gd name="adj1" fmla="val -54166"/>
              <a:gd name="adj2" fmla="val 137425"/>
            </a:avLst>
          </a:prstGeom>
          <a:solidFill>
            <a:srgbClr val="CCECFF"/>
          </a:solidFill>
          <a:ln w="9525" cap="flat" cmpd="sng" algn="ctr">
            <a:solidFill>
              <a:srgbClr val="15A185"/>
            </a:solid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CA" sz="900" b="0" i="1" u="none" strike="noStrike" kern="0" cap="none" spc="0" normalizeH="0" baseline="0" noProof="0" dirty="0">
                <a:ln>
                  <a:noFill/>
                </a:ln>
                <a:solidFill>
                  <a:srgbClr val="3A3838"/>
                </a:solidFill>
                <a:effectLst/>
                <a:uLnTx/>
                <a:uFillTx/>
              </a:rPr>
              <a:t>I need to deliver new products</a:t>
            </a:r>
          </a:p>
        </p:txBody>
      </p:sp>
      <p:sp>
        <p:nvSpPr>
          <p:cNvPr id="362" name="Bent Arrow 87">
            <a:extLst>
              <a:ext uri="{FF2B5EF4-FFF2-40B4-BE49-F238E27FC236}">
                <a16:creationId xmlns:a16="http://schemas.microsoft.com/office/drawing/2014/main" id="{3D0858BE-D55F-4AC3-8F1B-C3E55B452DC6}"/>
              </a:ext>
            </a:extLst>
          </p:cNvPr>
          <p:cNvSpPr/>
          <p:nvPr/>
        </p:nvSpPr>
        <p:spPr>
          <a:xfrm rot="10800000">
            <a:off x="8619416" y="2792942"/>
            <a:ext cx="1211459" cy="473591"/>
          </a:xfrm>
          <a:prstGeom prst="bentArrow">
            <a:avLst/>
          </a:prstGeom>
          <a:solidFill>
            <a:srgbClr val="15A185"/>
          </a:solidFill>
          <a:ln w="12700" cap="flat" cmpd="sng" algn="ctr">
            <a:solidFill>
              <a:srgbClr val="15A18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799" b="0" i="0" u="none" strike="noStrike" kern="0" cap="none" spc="0" normalizeH="0" baseline="0" noProof="0" dirty="0">
              <a:ln>
                <a:noFill/>
              </a:ln>
              <a:solidFill>
                <a:srgbClr val="15A185"/>
              </a:solidFill>
              <a:effectLst/>
              <a:uLnTx/>
              <a:uFillTx/>
              <a:latin typeface="Open Sans"/>
              <a:ea typeface="+mn-ea"/>
              <a:cs typeface="+mn-cs"/>
            </a:endParaRPr>
          </a:p>
        </p:txBody>
      </p:sp>
      <p:sp>
        <p:nvSpPr>
          <p:cNvPr id="363" name="Bent Arrow 162">
            <a:extLst>
              <a:ext uri="{FF2B5EF4-FFF2-40B4-BE49-F238E27FC236}">
                <a16:creationId xmlns:a16="http://schemas.microsoft.com/office/drawing/2014/main" id="{245110B0-063A-4800-8541-BCAFB56BE72B}"/>
              </a:ext>
            </a:extLst>
          </p:cNvPr>
          <p:cNvSpPr/>
          <p:nvPr/>
        </p:nvSpPr>
        <p:spPr>
          <a:xfrm rot="16200000">
            <a:off x="4581409" y="5089765"/>
            <a:ext cx="806694" cy="473591"/>
          </a:xfrm>
          <a:prstGeom prst="bentArrow">
            <a:avLst>
              <a:gd name="adj1" fmla="val 25000"/>
              <a:gd name="adj2" fmla="val 25000"/>
              <a:gd name="adj3" fmla="val 25000"/>
              <a:gd name="adj4" fmla="val 37988"/>
            </a:avLst>
          </a:prstGeom>
          <a:solidFill>
            <a:srgbClr val="15A185"/>
          </a:solidFill>
          <a:ln w="12700" cap="flat" cmpd="sng" algn="ctr">
            <a:solidFill>
              <a:srgbClr val="15A18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799" b="0" i="0" u="none" strike="noStrike" kern="0" cap="none" spc="0" normalizeH="0" baseline="0" noProof="0" dirty="0">
              <a:ln>
                <a:noFill/>
              </a:ln>
              <a:solidFill>
                <a:srgbClr val="15A185"/>
              </a:solidFill>
              <a:effectLst/>
              <a:uLnTx/>
              <a:uFillTx/>
              <a:latin typeface="Open Sans"/>
              <a:ea typeface="+mn-ea"/>
              <a:cs typeface="+mn-cs"/>
            </a:endParaRPr>
          </a:p>
        </p:txBody>
      </p:sp>
      <p:sp>
        <p:nvSpPr>
          <p:cNvPr id="364" name="Bent Arrow 163">
            <a:extLst>
              <a:ext uri="{FF2B5EF4-FFF2-40B4-BE49-F238E27FC236}">
                <a16:creationId xmlns:a16="http://schemas.microsoft.com/office/drawing/2014/main" id="{9D04686B-A014-4D85-B7F6-570275E976D1}"/>
              </a:ext>
            </a:extLst>
          </p:cNvPr>
          <p:cNvSpPr/>
          <p:nvPr/>
        </p:nvSpPr>
        <p:spPr>
          <a:xfrm rot="10800000">
            <a:off x="6655886" y="4967589"/>
            <a:ext cx="543282" cy="790835"/>
          </a:xfrm>
          <a:prstGeom prst="bentArrow">
            <a:avLst>
              <a:gd name="adj1" fmla="val 25000"/>
              <a:gd name="adj2" fmla="val 25000"/>
              <a:gd name="adj3" fmla="val 25000"/>
              <a:gd name="adj4" fmla="val 37988"/>
            </a:avLst>
          </a:prstGeom>
          <a:solidFill>
            <a:srgbClr val="15A185"/>
          </a:solidFill>
          <a:ln w="12700" cap="flat" cmpd="sng" algn="ctr">
            <a:solidFill>
              <a:srgbClr val="15A18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799" b="0" i="0" u="none" strike="noStrike" kern="0" cap="none" spc="0" normalizeH="0" baseline="0" noProof="0" dirty="0">
              <a:ln>
                <a:noFill/>
              </a:ln>
              <a:solidFill>
                <a:srgbClr val="15A185"/>
              </a:solidFill>
              <a:effectLst/>
              <a:uLnTx/>
              <a:uFillTx/>
              <a:latin typeface="Open Sans"/>
              <a:ea typeface="+mn-ea"/>
              <a:cs typeface="+mn-cs"/>
            </a:endParaRPr>
          </a:p>
        </p:txBody>
      </p:sp>
      <p:sp>
        <p:nvSpPr>
          <p:cNvPr id="365" name="Bent Arrow 164">
            <a:extLst>
              <a:ext uri="{FF2B5EF4-FFF2-40B4-BE49-F238E27FC236}">
                <a16:creationId xmlns:a16="http://schemas.microsoft.com/office/drawing/2014/main" id="{FE9FEEC7-FA49-4622-B4D0-A4D5E7246539}"/>
              </a:ext>
            </a:extLst>
          </p:cNvPr>
          <p:cNvSpPr/>
          <p:nvPr/>
        </p:nvSpPr>
        <p:spPr>
          <a:xfrm>
            <a:off x="2021851" y="3989914"/>
            <a:ext cx="1282556" cy="473591"/>
          </a:xfrm>
          <a:prstGeom prst="bentArrow">
            <a:avLst/>
          </a:prstGeom>
          <a:solidFill>
            <a:srgbClr val="15A185"/>
          </a:solidFill>
          <a:ln w="12700" cap="flat" cmpd="sng" algn="ctr">
            <a:solidFill>
              <a:srgbClr val="15A18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799" b="0" i="0" u="none" strike="noStrike" kern="0" cap="none" spc="0" normalizeH="0" baseline="0" noProof="0" dirty="0">
              <a:ln>
                <a:noFill/>
              </a:ln>
              <a:solidFill>
                <a:srgbClr val="15A185"/>
              </a:solidFill>
              <a:effectLst/>
              <a:uLnTx/>
              <a:uFillTx/>
              <a:latin typeface="Open Sans"/>
              <a:ea typeface="+mn-ea"/>
              <a:cs typeface="+mn-cs"/>
            </a:endParaRPr>
          </a:p>
        </p:txBody>
      </p:sp>
      <p:sp>
        <p:nvSpPr>
          <p:cNvPr id="366" name="Bent Arrow 165">
            <a:extLst>
              <a:ext uri="{FF2B5EF4-FFF2-40B4-BE49-F238E27FC236}">
                <a16:creationId xmlns:a16="http://schemas.microsoft.com/office/drawing/2014/main" id="{B2E617D7-1A31-4108-A986-EF7A397ABE50}"/>
              </a:ext>
            </a:extLst>
          </p:cNvPr>
          <p:cNvSpPr/>
          <p:nvPr/>
        </p:nvSpPr>
        <p:spPr>
          <a:xfrm rot="10800000">
            <a:off x="2314674" y="4979605"/>
            <a:ext cx="1282556" cy="473591"/>
          </a:xfrm>
          <a:prstGeom prst="bentArrow">
            <a:avLst/>
          </a:prstGeom>
          <a:solidFill>
            <a:srgbClr val="15A185"/>
          </a:solidFill>
          <a:ln w="12700" cap="flat" cmpd="sng" algn="ctr">
            <a:solidFill>
              <a:srgbClr val="15A18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799" b="0" i="0" u="none" strike="noStrike" kern="0" cap="none" spc="0" normalizeH="0" baseline="0" noProof="0" dirty="0">
              <a:ln>
                <a:noFill/>
              </a:ln>
              <a:solidFill>
                <a:srgbClr val="15A185"/>
              </a:solidFill>
              <a:effectLst/>
              <a:uLnTx/>
              <a:uFillTx/>
              <a:latin typeface="Open Sans"/>
              <a:ea typeface="+mn-ea"/>
              <a:cs typeface="+mn-cs"/>
            </a:endParaRPr>
          </a:p>
        </p:txBody>
      </p:sp>
      <p:sp>
        <p:nvSpPr>
          <p:cNvPr id="367" name="Bent Arrow 167">
            <a:extLst>
              <a:ext uri="{FF2B5EF4-FFF2-40B4-BE49-F238E27FC236}">
                <a16:creationId xmlns:a16="http://schemas.microsoft.com/office/drawing/2014/main" id="{3CFE9461-1CC1-4F6E-AE36-D483F65026A1}"/>
              </a:ext>
            </a:extLst>
          </p:cNvPr>
          <p:cNvSpPr/>
          <p:nvPr/>
        </p:nvSpPr>
        <p:spPr>
          <a:xfrm rot="16200000">
            <a:off x="2566688" y="2259668"/>
            <a:ext cx="512079" cy="1339605"/>
          </a:xfrm>
          <a:prstGeom prst="bentArrow">
            <a:avLst>
              <a:gd name="adj1" fmla="val 25000"/>
              <a:gd name="adj2" fmla="val 25000"/>
              <a:gd name="adj3" fmla="val 25000"/>
              <a:gd name="adj4" fmla="val 37988"/>
            </a:avLst>
          </a:prstGeom>
          <a:solidFill>
            <a:srgbClr val="15A185"/>
          </a:solidFill>
          <a:ln w="12700" cap="flat" cmpd="sng" algn="ctr">
            <a:solidFill>
              <a:srgbClr val="15A18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799" b="0" i="0" u="none" strike="noStrike" kern="0" cap="none" spc="0" normalizeH="0" baseline="0" noProof="0" dirty="0">
              <a:ln>
                <a:noFill/>
              </a:ln>
              <a:solidFill>
                <a:srgbClr val="15A185"/>
              </a:solidFill>
              <a:effectLst/>
              <a:uLnTx/>
              <a:uFillTx/>
              <a:latin typeface="Open Sans"/>
              <a:ea typeface="+mn-ea"/>
              <a:cs typeface="+mn-cs"/>
            </a:endParaRPr>
          </a:p>
        </p:txBody>
      </p:sp>
      <p:sp>
        <p:nvSpPr>
          <p:cNvPr id="368" name="Bent Arrow 168">
            <a:extLst>
              <a:ext uri="{FF2B5EF4-FFF2-40B4-BE49-F238E27FC236}">
                <a16:creationId xmlns:a16="http://schemas.microsoft.com/office/drawing/2014/main" id="{9E9ABF6D-51E8-4638-B472-4461CB5AE2B3}"/>
              </a:ext>
            </a:extLst>
          </p:cNvPr>
          <p:cNvSpPr/>
          <p:nvPr/>
        </p:nvSpPr>
        <p:spPr>
          <a:xfrm rot="5400000">
            <a:off x="9110726" y="3696520"/>
            <a:ext cx="512079" cy="1308095"/>
          </a:xfrm>
          <a:prstGeom prst="bentArrow">
            <a:avLst>
              <a:gd name="adj1" fmla="val 25000"/>
              <a:gd name="adj2" fmla="val 25000"/>
              <a:gd name="adj3" fmla="val 25000"/>
              <a:gd name="adj4" fmla="val 37988"/>
            </a:avLst>
          </a:prstGeom>
          <a:solidFill>
            <a:srgbClr val="15A185"/>
          </a:solidFill>
          <a:ln w="12700" cap="flat" cmpd="sng" algn="ctr">
            <a:solidFill>
              <a:srgbClr val="15A18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799" b="0" i="0" u="none" strike="noStrike" kern="0" cap="none" spc="0" normalizeH="0" baseline="0" noProof="0" dirty="0">
              <a:ln>
                <a:noFill/>
              </a:ln>
              <a:solidFill>
                <a:srgbClr val="15A185"/>
              </a:solidFill>
              <a:effectLst/>
              <a:uLnTx/>
              <a:uFillTx/>
              <a:latin typeface="Open Sans"/>
              <a:ea typeface="+mn-ea"/>
              <a:cs typeface="+mn-cs"/>
            </a:endParaRPr>
          </a:p>
        </p:txBody>
      </p:sp>
      <p:sp>
        <p:nvSpPr>
          <p:cNvPr id="369" name="Bent Arrow 169">
            <a:extLst>
              <a:ext uri="{FF2B5EF4-FFF2-40B4-BE49-F238E27FC236}">
                <a16:creationId xmlns:a16="http://schemas.microsoft.com/office/drawing/2014/main" id="{32C314C7-0BFF-43B7-A9D4-B7DC57319E72}"/>
              </a:ext>
            </a:extLst>
          </p:cNvPr>
          <p:cNvSpPr/>
          <p:nvPr/>
        </p:nvSpPr>
        <p:spPr>
          <a:xfrm rot="16200000">
            <a:off x="8905033" y="4505237"/>
            <a:ext cx="512079" cy="1339605"/>
          </a:xfrm>
          <a:prstGeom prst="bentArrow">
            <a:avLst>
              <a:gd name="adj1" fmla="val 25000"/>
              <a:gd name="adj2" fmla="val 25000"/>
              <a:gd name="adj3" fmla="val 25000"/>
              <a:gd name="adj4" fmla="val 37988"/>
            </a:avLst>
          </a:prstGeom>
          <a:solidFill>
            <a:srgbClr val="15A185"/>
          </a:solidFill>
          <a:ln w="12700" cap="flat" cmpd="sng" algn="ctr">
            <a:solidFill>
              <a:srgbClr val="15A18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799" b="0" i="0" u="none" strike="noStrike" kern="0" cap="none" spc="0" normalizeH="0" baseline="0" noProof="0" dirty="0">
              <a:ln>
                <a:noFill/>
              </a:ln>
              <a:solidFill>
                <a:srgbClr val="15A185"/>
              </a:solidFill>
              <a:effectLst/>
              <a:uLnTx/>
              <a:uFillTx/>
              <a:latin typeface="Open Sans"/>
              <a:ea typeface="+mn-ea"/>
              <a:cs typeface="+mn-cs"/>
            </a:endParaRPr>
          </a:p>
        </p:txBody>
      </p:sp>
      <p:sp>
        <p:nvSpPr>
          <p:cNvPr id="370" name="Oval Callout 170">
            <a:extLst>
              <a:ext uri="{FF2B5EF4-FFF2-40B4-BE49-F238E27FC236}">
                <a16:creationId xmlns:a16="http://schemas.microsoft.com/office/drawing/2014/main" id="{3C4B6C25-90D6-4EA0-AADA-B5A242E10801}"/>
              </a:ext>
            </a:extLst>
          </p:cNvPr>
          <p:cNvSpPr/>
          <p:nvPr/>
        </p:nvSpPr>
        <p:spPr bwMode="auto">
          <a:xfrm>
            <a:off x="10131639" y="3119875"/>
            <a:ext cx="1228412" cy="813869"/>
          </a:xfrm>
          <a:prstGeom prst="wedgeEllipseCallout">
            <a:avLst>
              <a:gd name="adj1" fmla="val -38887"/>
              <a:gd name="adj2" fmla="val -155186"/>
            </a:avLst>
          </a:prstGeom>
          <a:solidFill>
            <a:srgbClr val="CCECFF"/>
          </a:solidFill>
          <a:ln w="9525" cap="flat" cmpd="sng" algn="ctr">
            <a:solidFill>
              <a:srgbClr val="15A185"/>
            </a:solid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CA" sz="900" b="0" i="1" u="none" strike="noStrike" kern="0" cap="none" spc="0" normalizeH="0" baseline="0" noProof="0" dirty="0">
                <a:ln>
                  <a:noFill/>
                </a:ln>
                <a:solidFill>
                  <a:srgbClr val="3A3838"/>
                </a:solidFill>
                <a:effectLst/>
                <a:uLnTx/>
                <a:uFillTx/>
              </a:rPr>
              <a:t>I need you to provide the service you promised</a:t>
            </a:r>
          </a:p>
        </p:txBody>
      </p:sp>
      <p:sp>
        <p:nvSpPr>
          <p:cNvPr id="98" name="Freeform 75">
            <a:extLst>
              <a:ext uri="{FF2B5EF4-FFF2-40B4-BE49-F238E27FC236}">
                <a16:creationId xmlns:a16="http://schemas.microsoft.com/office/drawing/2014/main" id="{E7C1A0CE-AA8F-4026-BF5A-275F1C356447}"/>
              </a:ext>
            </a:extLst>
          </p:cNvPr>
          <p:cNvSpPr>
            <a:spLocks/>
          </p:cNvSpPr>
          <p:nvPr/>
        </p:nvSpPr>
        <p:spPr bwMode="auto">
          <a:xfrm>
            <a:off x="2021851" y="2323641"/>
            <a:ext cx="7298287" cy="3178934"/>
          </a:xfrm>
          <a:custGeom>
            <a:avLst/>
            <a:gdLst>
              <a:gd name="T0" fmla="*/ 2147483647 w 4301"/>
              <a:gd name="T1" fmla="*/ 2147483647 h 2464"/>
              <a:gd name="T2" fmla="*/ 2147483647 w 4301"/>
              <a:gd name="T3" fmla="*/ 2147483647 h 2464"/>
              <a:gd name="T4" fmla="*/ 2147483647 w 4301"/>
              <a:gd name="T5" fmla="*/ 2147483647 h 2464"/>
              <a:gd name="T6" fmla="*/ 2147483647 w 4301"/>
              <a:gd name="T7" fmla="*/ 2147483647 h 2464"/>
              <a:gd name="T8" fmla="*/ 2147483647 w 4301"/>
              <a:gd name="T9" fmla="*/ 2147483647 h 2464"/>
              <a:gd name="T10" fmla="*/ 2147483647 w 4301"/>
              <a:gd name="T11" fmla="*/ 2147483647 h 2464"/>
              <a:gd name="T12" fmla="*/ 2147483647 w 4301"/>
              <a:gd name="T13" fmla="*/ 2147483647 h 2464"/>
              <a:gd name="T14" fmla="*/ 2147483647 w 4301"/>
              <a:gd name="T15" fmla="*/ 2147483647 h 2464"/>
              <a:gd name="T16" fmla="*/ 2147483647 w 4301"/>
              <a:gd name="T17" fmla="*/ 2147483647 h 2464"/>
              <a:gd name="T18" fmla="*/ 2147483647 w 4301"/>
              <a:gd name="T19" fmla="*/ 0 h 24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01"/>
              <a:gd name="T31" fmla="*/ 0 h 2464"/>
              <a:gd name="T32" fmla="*/ 4301 w 4301"/>
              <a:gd name="T33" fmla="*/ 2464 h 24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01" h="2464">
                <a:moveTo>
                  <a:pt x="4301" y="18"/>
                </a:moveTo>
                <a:cubicBezTo>
                  <a:pt x="3990" y="559"/>
                  <a:pt x="3680" y="1100"/>
                  <a:pt x="3441" y="1329"/>
                </a:cubicBezTo>
                <a:cubicBezTo>
                  <a:pt x="3202" y="1558"/>
                  <a:pt x="3049" y="1388"/>
                  <a:pt x="2865" y="1391"/>
                </a:cubicBezTo>
                <a:cubicBezTo>
                  <a:pt x="2681" y="1394"/>
                  <a:pt x="2424" y="1266"/>
                  <a:pt x="2334" y="1347"/>
                </a:cubicBezTo>
                <a:cubicBezTo>
                  <a:pt x="2244" y="1428"/>
                  <a:pt x="2448" y="1879"/>
                  <a:pt x="2325" y="1879"/>
                </a:cubicBezTo>
                <a:cubicBezTo>
                  <a:pt x="2202" y="1879"/>
                  <a:pt x="1963" y="1260"/>
                  <a:pt x="1598" y="1347"/>
                </a:cubicBezTo>
                <a:cubicBezTo>
                  <a:pt x="1233" y="1434"/>
                  <a:pt x="272" y="2464"/>
                  <a:pt x="136" y="2401"/>
                </a:cubicBezTo>
                <a:cubicBezTo>
                  <a:pt x="0" y="2338"/>
                  <a:pt x="513" y="1235"/>
                  <a:pt x="783" y="966"/>
                </a:cubicBezTo>
                <a:cubicBezTo>
                  <a:pt x="1053" y="697"/>
                  <a:pt x="1198" y="950"/>
                  <a:pt x="1758" y="789"/>
                </a:cubicBezTo>
                <a:cubicBezTo>
                  <a:pt x="2318" y="628"/>
                  <a:pt x="3725" y="140"/>
                  <a:pt x="4142" y="0"/>
                </a:cubicBezTo>
              </a:path>
            </a:pathLst>
          </a:custGeom>
          <a:noFill/>
          <a:ln w="38100">
            <a:solidFill>
              <a:srgbClr val="C0392B">
                <a:lumMod val="60000"/>
                <a:lumOff val="40000"/>
              </a:srgbClr>
            </a:solidFill>
            <a:prstDash val="lgDash"/>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799" b="0" i="0" u="none" strike="noStrike" kern="0" cap="none" spc="0" normalizeH="0" baseline="0" noProof="0" dirty="0">
              <a:ln>
                <a:noFill/>
              </a:ln>
              <a:solidFill>
                <a:srgbClr val="3A3838"/>
              </a:solidFill>
              <a:effectLst/>
              <a:uLnTx/>
              <a:uFillTx/>
            </a:endParaRPr>
          </a:p>
        </p:txBody>
      </p:sp>
    </p:spTree>
    <p:extLst>
      <p:ext uri="{BB962C8B-B14F-4D97-AF65-F5344CB8AC3E}">
        <p14:creationId xmlns:p14="http://schemas.microsoft.com/office/powerpoint/2010/main" val="2417551565"/>
      </p:ext>
    </p:extLst>
  </p:cSld>
  <p:clrMapOvr>
    <a:masterClrMapping/>
  </p:clrMapOvr>
  <p:transition spd="slow" advTm="2000">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500" fill="hold"/>
                                        <p:tgtEl>
                                          <p:spTgt spid="98"/>
                                        </p:tgtEl>
                                        <p:attrNameLst>
                                          <p:attrName>ppt_x</p:attrName>
                                        </p:attrNameLst>
                                      </p:cBhvr>
                                      <p:tavLst>
                                        <p:tav tm="0">
                                          <p:val>
                                            <p:strVal val="1+#ppt_w/2"/>
                                          </p:val>
                                        </p:tav>
                                        <p:tav tm="100000">
                                          <p:val>
                                            <p:strVal val="#ppt_x"/>
                                          </p:val>
                                        </p:tav>
                                      </p:tavLst>
                                    </p:anim>
                                    <p:anim calcmode="lin" valueType="num">
                                      <p:cBhvr additive="base">
                                        <p:cTn id="8" dur="500" fill="hold"/>
                                        <p:tgtEl>
                                          <p:spTgt spid="98"/>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70"/>
                                        </p:tgtEl>
                                        <p:attrNameLst>
                                          <p:attrName>style.visibility</p:attrName>
                                        </p:attrNameLst>
                                      </p:cBhvr>
                                      <p:to>
                                        <p:strVal val="visible"/>
                                      </p:to>
                                    </p:set>
                                    <p:anim calcmode="lin" valueType="num">
                                      <p:cBhvr additive="base">
                                        <p:cTn id="11" dur="500" fill="hold"/>
                                        <p:tgtEl>
                                          <p:spTgt spid="370"/>
                                        </p:tgtEl>
                                        <p:attrNameLst>
                                          <p:attrName>ppt_x</p:attrName>
                                        </p:attrNameLst>
                                      </p:cBhvr>
                                      <p:tavLst>
                                        <p:tav tm="0">
                                          <p:val>
                                            <p:strVal val="1+#ppt_w/2"/>
                                          </p:val>
                                        </p:tav>
                                        <p:tav tm="100000">
                                          <p:val>
                                            <p:strVal val="#ppt_x"/>
                                          </p:val>
                                        </p:tav>
                                      </p:tavLst>
                                    </p:anim>
                                    <p:anim calcmode="lin" valueType="num">
                                      <p:cBhvr additive="base">
                                        <p:cTn id="12" dur="500" fill="hold"/>
                                        <p:tgtEl>
                                          <p:spTgt spid="3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 grpId="0" animBg="1"/>
      <p:bldP spid="9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38518" y="2528900"/>
            <a:ext cx="3538304" cy="1754326"/>
          </a:xfrm>
          <a:prstGeom prst="rect">
            <a:avLst/>
          </a:prstGeom>
          <a:noFill/>
        </p:spPr>
        <p:txBody>
          <a:bodyPr wrap="square" rtlCol="0">
            <a:spAutoFit/>
          </a:bodyPr>
          <a:lstStyle/>
          <a:p>
            <a:r>
              <a:rPr lang="en-CA" sz="3600" b="1" dirty="0">
                <a:solidFill>
                  <a:srgbClr val="006767"/>
                </a:solidFill>
                <a:latin typeface="Arial Narrow" panose="020B0606020202030204" pitchFamily="34" charset="0"/>
              </a:rPr>
              <a:t>Let’s talk about Business Knowledge</a:t>
            </a:r>
          </a:p>
        </p:txBody>
      </p:sp>
      <p:cxnSp>
        <p:nvCxnSpPr>
          <p:cNvPr id="8" name="Прямая соединительная линия 5"/>
          <p:cNvCxnSpPr>
            <a:cxnSpLocks/>
          </p:cNvCxnSpPr>
          <p:nvPr/>
        </p:nvCxnSpPr>
        <p:spPr>
          <a:xfrm>
            <a:off x="4895350" y="2435225"/>
            <a:ext cx="0" cy="1987550"/>
          </a:xfrm>
          <a:prstGeom prst="line">
            <a:avLst/>
          </a:prstGeom>
          <a:ln w="38100">
            <a:solidFill>
              <a:srgbClr val="006767"/>
            </a:solidFill>
          </a:ln>
        </p:spPr>
        <p:style>
          <a:lnRef idx="1">
            <a:schemeClr val="accent1"/>
          </a:lnRef>
          <a:fillRef idx="0">
            <a:schemeClr val="accent1"/>
          </a:fillRef>
          <a:effectRef idx="0">
            <a:schemeClr val="accent1"/>
          </a:effectRef>
          <a:fontRef idx="minor">
            <a:schemeClr val="tx1"/>
          </a:fontRef>
        </p:style>
      </p:cxnSp>
      <p:pic>
        <p:nvPicPr>
          <p:cNvPr id="5" name="Picture 2" descr="https://s-media-cache-ak0.pinimg.com/736x/c4/5f/66/c45f66c20a82db46214652f709d1762a.jpg">
            <a:extLst>
              <a:ext uri="{FF2B5EF4-FFF2-40B4-BE49-F238E27FC236}">
                <a16:creationId xmlns:a16="http://schemas.microsoft.com/office/drawing/2014/main" id="{9ACF85D1-4601-4F8D-99BE-90F51C92BE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1436" y="2097790"/>
            <a:ext cx="5785060" cy="2838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331502"/>
      </p:ext>
    </p:extLst>
  </p:cSld>
  <p:clrMapOvr>
    <a:masterClrMapping/>
  </p:clrMapOvr>
  <p:transition spd="slow" advTm="2000">
    <p:cover dir="d"/>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vert="horz" lIns="91440" tIns="45720" rIns="91440" bIns="45720" rtlCol="0" anchor="ctr">
            <a:noAutofit/>
          </a:bodyPr>
          <a:lstStyle/>
          <a:p>
            <a:pPr algn="l"/>
            <a:r>
              <a:rPr lang="en-US" sz="2800" dirty="0">
                <a:latin typeface="Arial Narrow" panose="020B0606020202030204" pitchFamily="34" charset="0"/>
                <a:cs typeface="Arial" panose="020B0604020202020204" pitchFamily="34" charset="0"/>
              </a:rPr>
              <a:t>Business Knowledge </a:t>
            </a:r>
            <a:endParaRPr lang="en-CA" sz="2800" dirty="0">
              <a:latin typeface="Arial Narrow" panose="020B0606020202030204" pitchFamily="34" charset="0"/>
              <a:cs typeface="Arial" panose="020B0604020202020204" pitchFamily="34" charset="0"/>
            </a:endParaRPr>
          </a:p>
        </p:txBody>
      </p:sp>
      <p:sp>
        <p:nvSpPr>
          <p:cNvPr id="3" name="Text Placeholder 2"/>
          <p:cNvSpPr>
            <a:spLocks noGrp="1"/>
          </p:cNvSpPr>
          <p:nvPr>
            <p:ph type="body" sz="quarter" idx="12"/>
          </p:nvPr>
        </p:nvSpPr>
        <p:spPr/>
        <p:txBody>
          <a:bodyPr/>
          <a:lstStyle/>
          <a:p>
            <a:endParaRPr lang="en-CA"/>
          </a:p>
        </p:txBody>
      </p:sp>
      <p:sp>
        <p:nvSpPr>
          <p:cNvPr id="4" name="Content Placeholder 3"/>
          <p:cNvSpPr>
            <a:spLocks noGrp="1"/>
          </p:cNvSpPr>
          <p:nvPr>
            <p:ph idx="1"/>
          </p:nvPr>
        </p:nvSpPr>
        <p:spPr>
          <a:xfrm>
            <a:off x="1066800" y="1782728"/>
            <a:ext cx="10435200" cy="4301280"/>
          </a:xfrm>
        </p:spPr>
        <p:txBody>
          <a:bodyPr vert="horz" lIns="91440" tIns="45720" rIns="91440" bIns="45720" rtlCol="0">
            <a:noAutofit/>
          </a:bodyPr>
          <a:lstStyle/>
          <a:p>
            <a:pPr>
              <a:lnSpc>
                <a:spcPct val="100000"/>
              </a:lnSpc>
              <a:spcBef>
                <a:spcPts val="0"/>
              </a:spcBef>
              <a:spcAft>
                <a:spcPts val="1800"/>
              </a:spcAft>
            </a:pPr>
            <a:r>
              <a:rPr lang="en-US" sz="2400" dirty="0"/>
              <a:t>Business knowledge covers all design characteristics of the business needed to create, operate, manage, and change its value chains, as well as to evaluate their performance. It also covers underlying business capabilities and enabling resources (financial, human, facilities, equipment, etc.) on which value chains depend. </a:t>
            </a:r>
          </a:p>
          <a:p>
            <a:pPr>
              <a:lnSpc>
                <a:spcPct val="100000"/>
              </a:lnSpc>
              <a:spcBef>
                <a:spcPts val="0"/>
              </a:spcBef>
              <a:spcAft>
                <a:spcPts val="1800"/>
              </a:spcAft>
            </a:pPr>
            <a:r>
              <a:rPr lang="en-US" sz="2400" dirty="0"/>
              <a:t>Business Knowledge must be deliberately managed by means of a </a:t>
            </a:r>
            <a:r>
              <a:rPr lang="en-US" sz="2400" b="1" dirty="0"/>
              <a:t>concept model</a:t>
            </a:r>
            <a:r>
              <a:rPr lang="en-US" sz="2400" dirty="0"/>
              <a:t>, which also serves to enable its reuse.</a:t>
            </a:r>
            <a:endParaRPr lang="en-CA" sz="2400" dirty="0"/>
          </a:p>
          <a:p>
            <a:pPr>
              <a:lnSpc>
                <a:spcPct val="100000"/>
              </a:lnSpc>
              <a:spcBef>
                <a:spcPts val="0"/>
              </a:spcBef>
              <a:spcAft>
                <a:spcPts val="1800"/>
              </a:spcAft>
            </a:pPr>
            <a:r>
              <a:rPr lang="en-US" sz="2400" dirty="0"/>
              <a:t>Business knowledge in downstream portions of a value chain is dependent on business knowledge needed for upstream portions. </a:t>
            </a:r>
            <a:endParaRPr lang="en-CA" sz="2400" dirty="0"/>
          </a:p>
        </p:txBody>
      </p:sp>
    </p:spTree>
    <p:extLst>
      <p:ext uri="{BB962C8B-B14F-4D97-AF65-F5344CB8AC3E}">
        <p14:creationId xmlns:p14="http://schemas.microsoft.com/office/powerpoint/2010/main" val="1761836457"/>
      </p:ext>
    </p:extLst>
  </p:cSld>
  <p:clrMapOvr>
    <a:masterClrMapping/>
  </p:clrMapOvr>
  <p:transition spd="slow" advTm="2000">
    <p:cover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vert="horz" lIns="91440" tIns="45720" rIns="91440" bIns="45720" rtlCol="0" anchor="ctr">
            <a:noAutofit/>
          </a:bodyPr>
          <a:lstStyle/>
          <a:p>
            <a:pPr>
              <a:spcBef>
                <a:spcPts val="1000"/>
              </a:spcBef>
              <a:buFont typeface="Arial" panose="020B0604020202020204" pitchFamily="34" charset="0"/>
            </a:pPr>
            <a:r>
              <a:rPr lang="en-US" altLang="en-US" sz="2800" dirty="0"/>
              <a:t>Connecting Concepts To form a Concept Model</a:t>
            </a:r>
          </a:p>
        </p:txBody>
      </p:sp>
      <p:sp>
        <p:nvSpPr>
          <p:cNvPr id="8" name="TextBox 7"/>
          <p:cNvSpPr txBox="1"/>
          <p:nvPr/>
        </p:nvSpPr>
        <p:spPr>
          <a:xfrm>
            <a:off x="2469353" y="4232071"/>
            <a:ext cx="1368152" cy="400110"/>
          </a:xfrm>
          <a:prstGeom prst="rect">
            <a:avLst/>
          </a:prstGeom>
          <a:solidFill>
            <a:srgbClr val="2A6BA6"/>
          </a:solidFill>
          <a:ln w="12700" cap="flat" cmpd="sng" algn="ctr">
            <a:solidFill>
              <a:srgbClr val="5B9BD5">
                <a:shade val="50000"/>
              </a:srgbClr>
            </a:solidFill>
            <a:prstDash val="solid"/>
            <a:miter lim="800000"/>
          </a:ln>
          <a:effectLst/>
        </p:spPr>
        <p:txBody>
          <a:bodyPr rtlCol="0" anchor="ctr"/>
          <a:lstStyle>
            <a:defPPr>
              <a:defRPr lang="en-US"/>
            </a:defPPr>
            <a:lvl1pPr algn="ctr">
              <a:defRPr sz="1000" kern="0">
                <a:solidFill>
                  <a:prstClr val="white"/>
                </a:solidFill>
                <a:latin typeface="Calibri" panose="020F0502020204030204"/>
              </a:defRPr>
            </a:lvl1pPr>
          </a:lstStyle>
          <a:p>
            <a:r>
              <a:rPr lang="en-CA" sz="1200" dirty="0"/>
              <a:t>Partner</a:t>
            </a:r>
          </a:p>
          <a:p>
            <a:endParaRPr lang="en-CA" sz="1200" dirty="0"/>
          </a:p>
        </p:txBody>
      </p:sp>
      <p:sp>
        <p:nvSpPr>
          <p:cNvPr id="9" name="TextBox 8"/>
          <p:cNvSpPr txBox="1"/>
          <p:nvPr/>
        </p:nvSpPr>
        <p:spPr>
          <a:xfrm>
            <a:off x="2469353" y="5337212"/>
            <a:ext cx="1368152" cy="400110"/>
          </a:xfrm>
          <a:prstGeom prst="rect">
            <a:avLst/>
          </a:prstGeom>
          <a:solidFill>
            <a:srgbClr val="97C777"/>
          </a:solidFill>
          <a:ln w="12700" cap="flat" cmpd="sng" algn="ctr">
            <a:solidFill>
              <a:srgbClr val="5B9BD5">
                <a:shade val="50000"/>
              </a:srgbClr>
            </a:solidFill>
            <a:prstDash val="solid"/>
            <a:miter lim="800000"/>
          </a:ln>
          <a:effectLst/>
        </p:spPr>
        <p:txBody>
          <a:bodyPr rtlCol="0" anchor="ctr"/>
          <a:lstStyle>
            <a:defPPr>
              <a:defRPr lang="en-US"/>
            </a:defPPr>
            <a:lvl1pPr algn="ctr">
              <a:defRPr sz="1000" kern="0">
                <a:latin typeface="Calibri" panose="020F0502020204030204"/>
              </a:defRPr>
            </a:lvl1pPr>
          </a:lstStyle>
          <a:p>
            <a:r>
              <a:rPr lang="en-CA" sz="1200" dirty="0"/>
              <a:t>Partnership Agreement</a:t>
            </a:r>
          </a:p>
        </p:txBody>
      </p:sp>
      <p:sp>
        <p:nvSpPr>
          <p:cNvPr id="11" name="TextBox 10"/>
          <p:cNvSpPr txBox="1"/>
          <p:nvPr/>
        </p:nvSpPr>
        <p:spPr>
          <a:xfrm>
            <a:off x="4907870" y="4257092"/>
            <a:ext cx="1368152" cy="400110"/>
          </a:xfrm>
          <a:prstGeom prst="rect">
            <a:avLst/>
          </a:prstGeom>
          <a:solidFill>
            <a:srgbClr val="97C777"/>
          </a:solidFill>
          <a:ln w="12700" cap="flat" cmpd="sng" algn="ctr">
            <a:solidFill>
              <a:srgbClr val="5B9BD5">
                <a:shade val="50000"/>
              </a:srgbClr>
            </a:solidFill>
            <a:prstDash val="solid"/>
            <a:miter lim="800000"/>
          </a:ln>
          <a:effectLst/>
        </p:spPr>
        <p:txBody>
          <a:bodyPr rtlCol="0" anchor="ctr"/>
          <a:lstStyle>
            <a:defPPr>
              <a:defRPr lang="en-US"/>
            </a:defPPr>
            <a:lvl1pPr algn="ctr">
              <a:defRPr sz="1000" kern="0">
                <a:latin typeface="Calibri" panose="020F0502020204030204"/>
              </a:defRPr>
            </a:lvl1pPr>
          </a:lstStyle>
          <a:p>
            <a:r>
              <a:rPr lang="en-CA" sz="1200" dirty="0"/>
              <a:t>Regulation</a:t>
            </a:r>
          </a:p>
          <a:p>
            <a:endParaRPr lang="en-CA" sz="1200" dirty="0"/>
          </a:p>
        </p:txBody>
      </p:sp>
      <p:sp>
        <p:nvSpPr>
          <p:cNvPr id="12" name="TextBox 11"/>
          <p:cNvSpPr txBox="1"/>
          <p:nvPr/>
        </p:nvSpPr>
        <p:spPr>
          <a:xfrm>
            <a:off x="4907869" y="3176972"/>
            <a:ext cx="1368152" cy="400110"/>
          </a:xfrm>
          <a:prstGeom prst="rect">
            <a:avLst/>
          </a:prstGeom>
          <a:solidFill>
            <a:srgbClr val="2A6BA6"/>
          </a:solidFill>
          <a:ln w="12700" cap="flat" cmpd="sng" algn="ctr">
            <a:solidFill>
              <a:srgbClr val="5B9BD5">
                <a:shade val="50000"/>
              </a:srgbClr>
            </a:solidFill>
            <a:prstDash val="solid"/>
            <a:miter lim="800000"/>
          </a:ln>
          <a:effectLst/>
        </p:spPr>
        <p:txBody>
          <a:bodyPr rtlCol="0" anchor="ctr"/>
          <a:lstStyle>
            <a:defPPr>
              <a:defRPr lang="en-US"/>
            </a:defPPr>
            <a:lvl1pPr algn="ctr">
              <a:defRPr sz="1000" kern="0">
                <a:solidFill>
                  <a:prstClr val="white"/>
                </a:solidFill>
                <a:latin typeface="Calibri" panose="020F0502020204030204"/>
              </a:defRPr>
            </a:lvl1pPr>
          </a:lstStyle>
          <a:p>
            <a:r>
              <a:rPr lang="en-CA" sz="1200" dirty="0"/>
              <a:t>Regulator</a:t>
            </a:r>
          </a:p>
          <a:p>
            <a:endParaRPr lang="en-CA" sz="1200" dirty="0"/>
          </a:p>
        </p:txBody>
      </p:sp>
      <p:sp>
        <p:nvSpPr>
          <p:cNvPr id="13" name="TextBox 12"/>
          <p:cNvSpPr txBox="1"/>
          <p:nvPr/>
        </p:nvSpPr>
        <p:spPr>
          <a:xfrm>
            <a:off x="7644175" y="4257092"/>
            <a:ext cx="1368152" cy="400110"/>
          </a:xfrm>
          <a:prstGeom prst="rect">
            <a:avLst/>
          </a:prstGeom>
          <a:solidFill>
            <a:srgbClr val="2A6BA6"/>
          </a:solidFill>
          <a:ln w="12700" cap="flat" cmpd="sng" algn="ctr">
            <a:solidFill>
              <a:srgbClr val="5B9BD5">
                <a:shade val="50000"/>
              </a:srgbClr>
            </a:solidFill>
            <a:prstDash val="solid"/>
            <a:miter lim="800000"/>
          </a:ln>
          <a:effectLst/>
        </p:spPr>
        <p:txBody>
          <a:bodyPr rtlCol="0" anchor="ctr"/>
          <a:lstStyle>
            <a:defPPr>
              <a:defRPr lang="en-US"/>
            </a:defPPr>
            <a:lvl1pPr algn="ctr">
              <a:defRPr sz="1000" kern="0">
                <a:solidFill>
                  <a:prstClr val="white"/>
                </a:solidFill>
                <a:latin typeface="Calibri" panose="020F0502020204030204"/>
              </a:defRPr>
            </a:lvl1pPr>
          </a:lstStyle>
          <a:p>
            <a:r>
              <a:rPr lang="en-CA" sz="1200" dirty="0"/>
              <a:t>Consumer</a:t>
            </a:r>
          </a:p>
          <a:p>
            <a:endParaRPr lang="en-CA" sz="1200" dirty="0"/>
          </a:p>
        </p:txBody>
      </p:sp>
      <p:sp>
        <p:nvSpPr>
          <p:cNvPr id="14" name="TextBox 13"/>
          <p:cNvSpPr txBox="1"/>
          <p:nvPr/>
        </p:nvSpPr>
        <p:spPr>
          <a:xfrm>
            <a:off x="7644174" y="3176971"/>
            <a:ext cx="1368152" cy="400110"/>
          </a:xfrm>
          <a:prstGeom prst="rect">
            <a:avLst/>
          </a:prstGeom>
          <a:solidFill>
            <a:srgbClr val="97C777"/>
          </a:solidFill>
          <a:ln w="12700" cap="flat" cmpd="sng" algn="ctr">
            <a:solidFill>
              <a:srgbClr val="5B9BD5">
                <a:shade val="50000"/>
              </a:srgbClr>
            </a:solidFill>
            <a:prstDash val="solid"/>
            <a:miter lim="800000"/>
          </a:ln>
          <a:effectLst/>
        </p:spPr>
        <p:txBody>
          <a:bodyPr rtlCol="0" anchor="ctr"/>
          <a:lstStyle>
            <a:defPPr>
              <a:defRPr lang="en-US"/>
            </a:defPPr>
            <a:lvl1pPr algn="ctr">
              <a:defRPr sz="1000" kern="0">
                <a:latin typeface="Calibri" panose="020F0502020204030204"/>
              </a:defRPr>
            </a:lvl1pPr>
          </a:lstStyle>
          <a:p>
            <a:r>
              <a:rPr lang="en-CA" sz="1200" dirty="0"/>
              <a:t>Order</a:t>
            </a:r>
          </a:p>
          <a:p>
            <a:endParaRPr lang="en-CA" sz="1200" dirty="0"/>
          </a:p>
        </p:txBody>
      </p:sp>
      <p:sp>
        <p:nvSpPr>
          <p:cNvPr id="15" name="TextBox 14"/>
          <p:cNvSpPr txBox="1"/>
          <p:nvPr/>
        </p:nvSpPr>
        <p:spPr>
          <a:xfrm>
            <a:off x="4907868" y="5337212"/>
            <a:ext cx="1368152" cy="400110"/>
          </a:xfrm>
          <a:prstGeom prst="rect">
            <a:avLst/>
          </a:prstGeom>
          <a:solidFill>
            <a:srgbClr val="97C777"/>
          </a:solidFill>
          <a:ln w="12700" cap="flat" cmpd="sng" algn="ctr">
            <a:solidFill>
              <a:srgbClr val="5B9BD5">
                <a:shade val="50000"/>
              </a:srgbClr>
            </a:solidFill>
            <a:prstDash val="solid"/>
            <a:miter lim="800000"/>
          </a:ln>
          <a:effectLst/>
        </p:spPr>
        <p:txBody>
          <a:bodyPr rtlCol="0" anchor="ctr"/>
          <a:lstStyle>
            <a:defPPr>
              <a:defRPr lang="en-US"/>
            </a:defPPr>
            <a:lvl1pPr algn="ctr">
              <a:defRPr sz="1000" kern="0">
                <a:latin typeface="Calibri" panose="020F0502020204030204"/>
              </a:defRPr>
            </a:lvl1pPr>
          </a:lstStyle>
          <a:p>
            <a:r>
              <a:rPr lang="en-CA" sz="1200" dirty="0"/>
              <a:t>Financial </a:t>
            </a:r>
          </a:p>
          <a:p>
            <a:r>
              <a:rPr lang="en-CA" sz="1200" dirty="0"/>
              <a:t>Service</a:t>
            </a:r>
          </a:p>
        </p:txBody>
      </p:sp>
      <p:sp>
        <p:nvSpPr>
          <p:cNvPr id="16" name="TextBox 15"/>
          <p:cNvSpPr txBox="1"/>
          <p:nvPr/>
        </p:nvSpPr>
        <p:spPr>
          <a:xfrm>
            <a:off x="7644171" y="5337210"/>
            <a:ext cx="1368152" cy="400110"/>
          </a:xfrm>
          <a:prstGeom prst="rect">
            <a:avLst/>
          </a:prstGeom>
          <a:solidFill>
            <a:srgbClr val="97C777"/>
          </a:solidFill>
          <a:ln w="12700" cap="flat" cmpd="sng" algn="ctr">
            <a:solidFill>
              <a:srgbClr val="5B9BD5">
                <a:shade val="50000"/>
              </a:srgbClr>
            </a:solidFill>
            <a:prstDash val="solid"/>
            <a:miter lim="800000"/>
          </a:ln>
          <a:effectLst/>
        </p:spPr>
        <p:txBody>
          <a:bodyPr rtlCol="0" anchor="ctr"/>
          <a:lstStyle>
            <a:defPPr>
              <a:defRPr lang="en-US"/>
            </a:defPPr>
            <a:lvl1pPr algn="ctr">
              <a:defRPr sz="1000" kern="0">
                <a:latin typeface="Calibri" panose="020F0502020204030204"/>
              </a:defRPr>
            </a:lvl1pPr>
          </a:lstStyle>
          <a:p>
            <a:r>
              <a:rPr lang="en-CA" sz="1200" dirty="0"/>
              <a:t>FS Agreement</a:t>
            </a:r>
          </a:p>
          <a:p>
            <a:endParaRPr lang="en-CA" sz="1200" dirty="0"/>
          </a:p>
        </p:txBody>
      </p:sp>
      <p:cxnSp>
        <p:nvCxnSpPr>
          <p:cNvPr id="18" name="Straight Arrow Connector 17"/>
          <p:cNvCxnSpPr>
            <a:stCxn id="11" idx="0"/>
            <a:endCxn id="12" idx="2"/>
          </p:cNvCxnSpPr>
          <p:nvPr/>
        </p:nvCxnSpPr>
        <p:spPr bwMode="auto">
          <a:xfrm flipH="1" flipV="1">
            <a:off x="5591945" y="3577082"/>
            <a:ext cx="1" cy="680010"/>
          </a:xfrm>
          <a:prstGeom prst="straightConnector1">
            <a:avLst/>
          </a:prstGeom>
          <a:solidFill>
            <a:schemeClr val="accent1"/>
          </a:solidFill>
          <a:ln w="9525" cap="flat" cmpd="sng" algn="ctr">
            <a:solidFill>
              <a:schemeClr val="tx1"/>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Elbow Connector 18"/>
          <p:cNvCxnSpPr>
            <a:stCxn id="14" idx="0"/>
            <a:endCxn id="64" idx="2"/>
          </p:cNvCxnSpPr>
          <p:nvPr/>
        </p:nvCxnSpPr>
        <p:spPr bwMode="auto">
          <a:xfrm rot="5400000" flipH="1" flipV="1">
            <a:off x="7904879" y="2751054"/>
            <a:ext cx="849288" cy="2546"/>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a:stCxn id="9" idx="3"/>
            <a:endCxn id="15" idx="1"/>
          </p:cNvCxnSpPr>
          <p:nvPr/>
        </p:nvCxnSpPr>
        <p:spPr bwMode="auto">
          <a:xfrm>
            <a:off x="3837505" y="5537267"/>
            <a:ext cx="1070363" cy="0"/>
          </a:xfrm>
          <a:prstGeom prst="line">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a:stCxn id="11" idx="2"/>
            <a:endCxn id="15" idx="0"/>
          </p:cNvCxnSpPr>
          <p:nvPr/>
        </p:nvCxnSpPr>
        <p:spPr bwMode="auto">
          <a:xfrm flipH="1">
            <a:off x="5591944" y="4657202"/>
            <a:ext cx="2" cy="680010"/>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p:cNvCxnSpPr>
            <a:stCxn id="16" idx="1"/>
            <a:endCxn id="15" idx="3"/>
          </p:cNvCxnSpPr>
          <p:nvPr/>
        </p:nvCxnSpPr>
        <p:spPr bwMode="auto">
          <a:xfrm flipH="1">
            <a:off x="6276020" y="5537265"/>
            <a:ext cx="1368151" cy="2"/>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p:cNvSpPr txBox="1"/>
          <p:nvPr/>
        </p:nvSpPr>
        <p:spPr>
          <a:xfrm>
            <a:off x="3863595" y="5654064"/>
            <a:ext cx="838691" cy="246221"/>
          </a:xfrm>
          <a:prstGeom prst="rect">
            <a:avLst/>
          </a:prstGeom>
          <a:solidFill>
            <a:srgbClr val="FFFFA7"/>
          </a:solidFill>
        </p:spPr>
        <p:txBody>
          <a:bodyPr wrap="none" rtlCol="0">
            <a:spAutoFit/>
          </a:bodyPr>
          <a:lstStyle/>
          <a:p>
            <a:r>
              <a:rPr lang="en-CA" sz="1000" dirty="0"/>
              <a:t>Is given for</a:t>
            </a:r>
          </a:p>
        </p:txBody>
      </p:sp>
      <p:sp>
        <p:nvSpPr>
          <p:cNvPr id="28" name="TextBox 27"/>
          <p:cNvSpPr txBox="1"/>
          <p:nvPr/>
        </p:nvSpPr>
        <p:spPr>
          <a:xfrm>
            <a:off x="5225499" y="3677887"/>
            <a:ext cx="700833" cy="246221"/>
          </a:xfrm>
          <a:prstGeom prst="rect">
            <a:avLst/>
          </a:prstGeom>
          <a:solidFill>
            <a:srgbClr val="FFFFA7"/>
          </a:solidFill>
        </p:spPr>
        <p:txBody>
          <a:bodyPr wrap="none" rtlCol="0">
            <a:spAutoFit/>
          </a:bodyPr>
          <a:lstStyle/>
          <a:p>
            <a:r>
              <a:rPr lang="en-CA" sz="1000" dirty="0"/>
              <a:t>provides</a:t>
            </a:r>
          </a:p>
        </p:txBody>
      </p:sp>
      <p:sp>
        <p:nvSpPr>
          <p:cNvPr id="29" name="TextBox 28"/>
          <p:cNvSpPr txBox="1"/>
          <p:nvPr/>
        </p:nvSpPr>
        <p:spPr>
          <a:xfrm>
            <a:off x="7728137" y="2731276"/>
            <a:ext cx="1251025" cy="415498"/>
          </a:xfrm>
          <a:prstGeom prst="rect">
            <a:avLst/>
          </a:prstGeom>
          <a:solidFill>
            <a:srgbClr val="FFFFA7"/>
          </a:solidFill>
        </p:spPr>
        <p:txBody>
          <a:bodyPr wrap="square" rtlCol="0">
            <a:spAutoFit/>
          </a:bodyPr>
          <a:lstStyle/>
          <a:p>
            <a:pPr algn="ctr"/>
            <a:r>
              <a:rPr lang="en-CA" sz="1000" dirty="0"/>
              <a:t>Provides authorization for</a:t>
            </a:r>
          </a:p>
        </p:txBody>
      </p:sp>
      <p:sp>
        <p:nvSpPr>
          <p:cNvPr id="30" name="TextBox 29"/>
          <p:cNvSpPr txBox="1"/>
          <p:nvPr/>
        </p:nvSpPr>
        <p:spPr>
          <a:xfrm>
            <a:off x="6545222" y="5646755"/>
            <a:ext cx="1005403" cy="246221"/>
          </a:xfrm>
          <a:prstGeom prst="rect">
            <a:avLst/>
          </a:prstGeom>
          <a:solidFill>
            <a:srgbClr val="FFFFA7"/>
          </a:solidFill>
        </p:spPr>
        <p:txBody>
          <a:bodyPr wrap="none" rtlCol="0">
            <a:spAutoFit/>
          </a:bodyPr>
          <a:lstStyle/>
          <a:p>
            <a:r>
              <a:rPr lang="en-CA" sz="1000" dirty="0"/>
              <a:t>is relevant for</a:t>
            </a:r>
          </a:p>
        </p:txBody>
      </p:sp>
      <p:sp>
        <p:nvSpPr>
          <p:cNvPr id="32" name="TextBox 31"/>
          <p:cNvSpPr txBox="1"/>
          <p:nvPr/>
        </p:nvSpPr>
        <p:spPr>
          <a:xfrm>
            <a:off x="5157370" y="4758007"/>
            <a:ext cx="821059" cy="246221"/>
          </a:xfrm>
          <a:prstGeom prst="rect">
            <a:avLst/>
          </a:prstGeom>
          <a:solidFill>
            <a:srgbClr val="FFFFA7"/>
          </a:solidFill>
        </p:spPr>
        <p:txBody>
          <a:bodyPr wrap="none" rtlCol="0">
            <a:spAutoFit/>
          </a:bodyPr>
          <a:lstStyle/>
          <a:p>
            <a:r>
              <a:rPr lang="en-CA" sz="1000" dirty="0"/>
              <a:t>Constrains</a:t>
            </a:r>
          </a:p>
        </p:txBody>
      </p:sp>
      <p:cxnSp>
        <p:nvCxnSpPr>
          <p:cNvPr id="35" name="Straight Arrow Connector 34"/>
          <p:cNvCxnSpPr>
            <a:stCxn id="13" idx="2"/>
            <a:endCxn id="16" idx="0"/>
          </p:cNvCxnSpPr>
          <p:nvPr/>
        </p:nvCxnSpPr>
        <p:spPr bwMode="auto">
          <a:xfrm flipH="1">
            <a:off x="8328247" y="4657202"/>
            <a:ext cx="4" cy="680008"/>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TextBox 37"/>
          <p:cNvSpPr txBox="1"/>
          <p:nvPr/>
        </p:nvSpPr>
        <p:spPr>
          <a:xfrm>
            <a:off x="7844354" y="4745428"/>
            <a:ext cx="872355" cy="246221"/>
          </a:xfrm>
          <a:prstGeom prst="rect">
            <a:avLst/>
          </a:prstGeom>
          <a:solidFill>
            <a:srgbClr val="FFFFA7"/>
          </a:solidFill>
        </p:spPr>
        <p:txBody>
          <a:bodyPr wrap="none" rtlCol="0">
            <a:spAutoFit/>
          </a:bodyPr>
          <a:lstStyle/>
          <a:p>
            <a:r>
              <a:rPr lang="en-CA" sz="1000" dirty="0"/>
              <a:t>Commits to</a:t>
            </a:r>
          </a:p>
        </p:txBody>
      </p:sp>
      <p:cxnSp>
        <p:nvCxnSpPr>
          <p:cNvPr id="40" name="Straight Arrow Connector 39"/>
          <p:cNvCxnSpPr>
            <a:stCxn id="13" idx="0"/>
            <a:endCxn id="14" idx="2"/>
          </p:cNvCxnSpPr>
          <p:nvPr/>
        </p:nvCxnSpPr>
        <p:spPr bwMode="auto">
          <a:xfrm flipH="1" flipV="1">
            <a:off x="8328250" y="3577081"/>
            <a:ext cx="1" cy="680011"/>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TextBox 42"/>
          <p:cNvSpPr txBox="1"/>
          <p:nvPr/>
        </p:nvSpPr>
        <p:spPr>
          <a:xfrm>
            <a:off x="8015814" y="3980674"/>
            <a:ext cx="559769" cy="246221"/>
          </a:xfrm>
          <a:prstGeom prst="rect">
            <a:avLst/>
          </a:prstGeom>
          <a:solidFill>
            <a:srgbClr val="FFFFA7"/>
          </a:solidFill>
        </p:spPr>
        <p:txBody>
          <a:bodyPr wrap="none" rtlCol="0">
            <a:spAutoFit/>
          </a:bodyPr>
          <a:lstStyle/>
          <a:p>
            <a:r>
              <a:rPr lang="en-CA" sz="1000" dirty="0"/>
              <a:t>places</a:t>
            </a:r>
          </a:p>
        </p:txBody>
      </p:sp>
      <p:cxnSp>
        <p:nvCxnSpPr>
          <p:cNvPr id="50" name="Straight Arrow Connector 49"/>
          <p:cNvCxnSpPr>
            <a:stCxn id="8" idx="2"/>
            <a:endCxn id="9" idx="0"/>
          </p:cNvCxnSpPr>
          <p:nvPr/>
        </p:nvCxnSpPr>
        <p:spPr bwMode="auto">
          <a:xfrm>
            <a:off x="3153429" y="4632181"/>
            <a:ext cx="0" cy="705031"/>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TextBox 63"/>
          <p:cNvSpPr txBox="1"/>
          <p:nvPr/>
        </p:nvSpPr>
        <p:spPr>
          <a:xfrm>
            <a:off x="7646720" y="1911150"/>
            <a:ext cx="1368152" cy="416533"/>
          </a:xfrm>
          <a:prstGeom prst="rect">
            <a:avLst/>
          </a:prstGeom>
          <a:solidFill>
            <a:srgbClr val="97C777"/>
          </a:solidFill>
          <a:ln w="12700" cap="flat" cmpd="sng" algn="ctr">
            <a:solidFill>
              <a:srgbClr val="5B9BD5">
                <a:shade val="50000"/>
              </a:srgbClr>
            </a:solidFill>
            <a:prstDash val="solid"/>
            <a:miter lim="800000"/>
          </a:ln>
          <a:effectLst/>
        </p:spPr>
        <p:txBody>
          <a:bodyPr rtlCol="0" anchor="ctr"/>
          <a:lstStyle>
            <a:defPPr>
              <a:defRPr lang="en-US"/>
            </a:defPPr>
            <a:lvl1pPr algn="ctr">
              <a:defRPr sz="1000" kern="0">
                <a:latin typeface="Calibri" panose="020F0502020204030204"/>
              </a:defRPr>
            </a:lvl1pPr>
          </a:lstStyle>
          <a:p>
            <a:r>
              <a:rPr lang="en-CA" sz="1200" dirty="0"/>
              <a:t>Financial Transaction</a:t>
            </a:r>
          </a:p>
        </p:txBody>
      </p:sp>
      <p:sp>
        <p:nvSpPr>
          <p:cNvPr id="27" name="TextBox 26"/>
          <p:cNvSpPr txBox="1"/>
          <p:nvPr/>
        </p:nvSpPr>
        <p:spPr>
          <a:xfrm>
            <a:off x="2774910" y="4713266"/>
            <a:ext cx="750526" cy="246221"/>
          </a:xfrm>
          <a:prstGeom prst="rect">
            <a:avLst/>
          </a:prstGeom>
          <a:solidFill>
            <a:srgbClr val="FFFFA7"/>
          </a:solidFill>
        </p:spPr>
        <p:txBody>
          <a:bodyPr wrap="none" rtlCol="0">
            <a:spAutoFit/>
          </a:bodyPr>
          <a:lstStyle/>
          <a:p>
            <a:r>
              <a:rPr lang="en-CA" sz="1000" dirty="0"/>
              <a:t>Agrees to</a:t>
            </a:r>
          </a:p>
        </p:txBody>
      </p:sp>
      <p:cxnSp>
        <p:nvCxnSpPr>
          <p:cNvPr id="67" name="Elbow Connector 66"/>
          <p:cNvCxnSpPr>
            <a:stCxn id="64" idx="1"/>
            <a:endCxn id="15" idx="3"/>
          </p:cNvCxnSpPr>
          <p:nvPr/>
        </p:nvCxnSpPr>
        <p:spPr bwMode="auto">
          <a:xfrm rot="10800000" flipV="1">
            <a:off x="6276020" y="2119417"/>
            <a:ext cx="1370700" cy="3417850"/>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p:cNvSpPr/>
          <p:nvPr/>
        </p:nvSpPr>
        <p:spPr>
          <a:xfrm>
            <a:off x="2315580" y="974141"/>
            <a:ext cx="10586504" cy="369332"/>
          </a:xfrm>
          <a:prstGeom prst="rect">
            <a:avLst/>
          </a:prstGeom>
        </p:spPr>
        <p:txBody>
          <a:bodyPr wrap="square">
            <a:spAutoFit/>
          </a:bodyPr>
          <a:lstStyle/>
          <a:p>
            <a:r>
              <a:rPr lang="en-CA" dirty="0">
                <a:solidFill>
                  <a:schemeClr val="accent1">
                    <a:lumMod val="60000"/>
                    <a:lumOff val="40000"/>
                  </a:schemeClr>
                </a:solidFill>
              </a:rPr>
              <a:t>Small sample involving Stakeholders: Consumer, Regulator and Partner</a:t>
            </a:r>
          </a:p>
        </p:txBody>
      </p:sp>
      <p:cxnSp>
        <p:nvCxnSpPr>
          <p:cNvPr id="31" name="Elbow Connector 30"/>
          <p:cNvCxnSpPr>
            <a:stCxn id="16" idx="3"/>
            <a:endCxn id="14" idx="3"/>
          </p:cNvCxnSpPr>
          <p:nvPr/>
        </p:nvCxnSpPr>
        <p:spPr bwMode="auto">
          <a:xfrm flipV="1">
            <a:off x="9012323" y="3377026"/>
            <a:ext cx="3" cy="2160239"/>
          </a:xfrm>
          <a:prstGeom prst="bentConnector3">
            <a:avLst>
              <a:gd name="adj1" fmla="val 7620100000"/>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xtBox 32"/>
          <p:cNvSpPr txBox="1"/>
          <p:nvPr/>
        </p:nvSpPr>
        <p:spPr>
          <a:xfrm>
            <a:off x="9298280" y="5291044"/>
            <a:ext cx="542136" cy="246221"/>
          </a:xfrm>
          <a:prstGeom prst="rect">
            <a:avLst/>
          </a:prstGeom>
          <a:solidFill>
            <a:srgbClr val="FFFFA7"/>
          </a:solidFill>
        </p:spPr>
        <p:txBody>
          <a:bodyPr wrap="none" rtlCol="0">
            <a:spAutoFit/>
          </a:bodyPr>
          <a:lstStyle>
            <a:defPPr>
              <a:defRPr lang="en-US"/>
            </a:defPPr>
            <a:lvl1pPr>
              <a:defRPr sz="1000"/>
            </a:lvl1pPr>
          </a:lstStyle>
          <a:p>
            <a:r>
              <a:rPr lang="en-CA" dirty="0"/>
              <a:t>prices</a:t>
            </a:r>
          </a:p>
        </p:txBody>
      </p:sp>
      <p:sp>
        <p:nvSpPr>
          <p:cNvPr id="3" name="TextBox 2">
            <a:extLst>
              <a:ext uri="{FF2B5EF4-FFF2-40B4-BE49-F238E27FC236}">
                <a16:creationId xmlns:a16="http://schemas.microsoft.com/office/drawing/2014/main" id="{150791AC-1332-4C3E-8198-05D945B655B1}"/>
              </a:ext>
            </a:extLst>
          </p:cNvPr>
          <p:cNvSpPr txBox="1"/>
          <p:nvPr/>
        </p:nvSpPr>
        <p:spPr>
          <a:xfrm>
            <a:off x="993058" y="1911150"/>
            <a:ext cx="5282960" cy="1477328"/>
          </a:xfrm>
          <a:prstGeom prst="rect">
            <a:avLst/>
          </a:prstGeom>
          <a:noFill/>
        </p:spPr>
        <p:txBody>
          <a:bodyPr wrap="square" rtlCol="0">
            <a:spAutoFit/>
          </a:bodyPr>
          <a:lstStyle/>
          <a:p>
            <a:r>
              <a:rPr lang="en-CA" b="1" dirty="0"/>
              <a:t>Concept Model</a:t>
            </a:r>
            <a:r>
              <a:rPr lang="en-CA" dirty="0"/>
              <a:t> </a:t>
            </a:r>
          </a:p>
          <a:p>
            <a:r>
              <a:rPr lang="en-US" dirty="0"/>
              <a:t>a set of business concepts as represented by standard terms and business definitions along with the logical connections among the concepts </a:t>
            </a:r>
            <a:endParaRPr lang="en-CA" dirty="0"/>
          </a:p>
          <a:p>
            <a:endParaRPr lang="en-CA" dirty="0"/>
          </a:p>
        </p:txBody>
      </p:sp>
    </p:spTree>
    <p:extLst>
      <p:ext uri="{BB962C8B-B14F-4D97-AF65-F5344CB8AC3E}">
        <p14:creationId xmlns:p14="http://schemas.microsoft.com/office/powerpoint/2010/main" val="3430067807"/>
      </p:ext>
    </p:extLst>
  </p:cSld>
  <p:clrMapOvr>
    <a:masterClrMapping/>
  </p:clrMapOvr>
  <p:transition spd="slow">
    <p:cover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vert="horz" lIns="91440" tIns="45720" rIns="91440" bIns="45720" rtlCol="0" anchor="ctr">
            <a:noAutofit/>
          </a:bodyPr>
          <a:lstStyle/>
          <a:p>
            <a:pPr algn="l"/>
            <a:r>
              <a:rPr lang="en-US" sz="2800" dirty="0">
                <a:latin typeface="Arial Narrow" panose="020B0606020202030204" pitchFamily="34" charset="0"/>
                <a:cs typeface="Arial" panose="020B0604020202020204" pitchFamily="34" charset="0"/>
              </a:rPr>
              <a:t>Business Knowledge Management</a:t>
            </a:r>
          </a:p>
        </p:txBody>
      </p:sp>
      <p:sp>
        <p:nvSpPr>
          <p:cNvPr id="3" name="Text Placeholder 2"/>
          <p:cNvSpPr>
            <a:spLocks noGrp="1"/>
          </p:cNvSpPr>
          <p:nvPr>
            <p:ph type="body" sz="quarter" idx="12"/>
          </p:nvPr>
        </p:nvSpPr>
        <p:spPr/>
        <p:txBody>
          <a:bodyPr/>
          <a:lstStyle/>
          <a:p>
            <a:endParaRPr lang="en-CA"/>
          </a:p>
        </p:txBody>
      </p:sp>
      <p:sp>
        <p:nvSpPr>
          <p:cNvPr id="4" name="Content Placeholder 3"/>
          <p:cNvSpPr>
            <a:spLocks noGrp="1"/>
          </p:cNvSpPr>
          <p:nvPr>
            <p:ph idx="1"/>
          </p:nvPr>
        </p:nvSpPr>
        <p:spPr/>
        <p:txBody>
          <a:bodyPr vert="horz" lIns="91440" tIns="45720" rIns="91440" bIns="45720" rtlCol="0">
            <a:noAutofit/>
          </a:bodyPr>
          <a:lstStyle/>
          <a:p>
            <a:pPr>
              <a:lnSpc>
                <a:spcPct val="100000"/>
              </a:lnSpc>
              <a:spcBef>
                <a:spcPts val="0"/>
              </a:spcBef>
              <a:spcAft>
                <a:spcPts val="1800"/>
              </a:spcAft>
            </a:pPr>
            <a:r>
              <a:rPr lang="en-US" sz="2400" dirty="0"/>
              <a:t>Effective management of business knowledge requires that it be rendered in explicit, accessible, protected, sharable, </a:t>
            </a:r>
            <a:r>
              <a:rPr lang="en-US" sz="2400" b="1" dirty="0"/>
              <a:t>re-usable</a:t>
            </a:r>
            <a:r>
              <a:rPr lang="en-US" sz="2400" dirty="0"/>
              <a:t>, retainable, and updatable form accessible to all business audiences. </a:t>
            </a:r>
            <a:endParaRPr lang="en-CA" sz="2400" dirty="0"/>
          </a:p>
          <a:p>
            <a:pPr>
              <a:lnSpc>
                <a:spcPct val="100000"/>
              </a:lnSpc>
              <a:spcBef>
                <a:spcPts val="0"/>
              </a:spcBef>
              <a:spcAft>
                <a:spcPts val="1800"/>
              </a:spcAft>
            </a:pPr>
            <a:r>
              <a:rPr lang="en-US" sz="2400" dirty="0"/>
              <a:t>Effective management of business knowledge requires a </a:t>
            </a:r>
            <a:r>
              <a:rPr lang="en-US" sz="2400" b="1" dirty="0"/>
              <a:t>formal storage facility</a:t>
            </a:r>
            <a:r>
              <a:rPr lang="en-US" sz="2400" dirty="0"/>
              <a:t> for sustaining its currency and integrity. </a:t>
            </a:r>
          </a:p>
          <a:p>
            <a:pPr>
              <a:lnSpc>
                <a:spcPct val="100000"/>
              </a:lnSpc>
              <a:spcBef>
                <a:spcPts val="0"/>
              </a:spcBef>
              <a:spcAft>
                <a:spcPts val="1800"/>
              </a:spcAft>
            </a:pPr>
            <a:r>
              <a:rPr lang="en-US" sz="2400" dirty="0"/>
              <a:t>The Business Knowledge-Base provides permanent transparency about design decisions in </a:t>
            </a:r>
            <a:r>
              <a:rPr lang="en-US" sz="2400" b="1" dirty="0"/>
              <a:t>configuring business products and processes</a:t>
            </a:r>
            <a:r>
              <a:rPr lang="en-US" sz="2400" dirty="0"/>
              <a:t>. </a:t>
            </a:r>
            <a:endParaRPr lang="en-CA" sz="2400" dirty="0"/>
          </a:p>
          <a:p>
            <a:pPr>
              <a:lnSpc>
                <a:spcPct val="100000"/>
              </a:lnSpc>
              <a:spcBef>
                <a:spcPts val="0"/>
              </a:spcBef>
              <a:spcAft>
                <a:spcPts val="1800"/>
              </a:spcAft>
            </a:pPr>
            <a:r>
              <a:rPr lang="en-US" sz="2400" dirty="0"/>
              <a:t>The Business Knowledge-Base is critical for locating and </a:t>
            </a:r>
            <a:r>
              <a:rPr lang="en-US" sz="2400" b="1" dirty="0"/>
              <a:t>reusing business capabilities</a:t>
            </a:r>
            <a:r>
              <a:rPr lang="en-US" sz="2400" dirty="0"/>
              <a:t>, and for dynamically predicting and mitigating the impacts of change. </a:t>
            </a:r>
            <a:endParaRPr lang="en-CA" sz="2400" dirty="0"/>
          </a:p>
          <a:p>
            <a:pPr>
              <a:lnSpc>
                <a:spcPct val="100000"/>
              </a:lnSpc>
              <a:spcBef>
                <a:spcPts val="0"/>
              </a:spcBef>
              <a:spcAft>
                <a:spcPts val="1800"/>
              </a:spcAft>
            </a:pPr>
            <a:endParaRPr lang="en-CA" sz="2400" dirty="0"/>
          </a:p>
        </p:txBody>
      </p:sp>
    </p:spTree>
    <p:extLst>
      <p:ext uri="{BB962C8B-B14F-4D97-AF65-F5344CB8AC3E}">
        <p14:creationId xmlns:p14="http://schemas.microsoft.com/office/powerpoint/2010/main" val="854402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661817" y="152636"/>
            <a:ext cx="10868369" cy="761802"/>
          </a:xfrm>
          <a:prstGeom prst="rect">
            <a:avLst/>
          </a:prstGeom>
        </p:spPr>
        <p:txBody>
          <a:bodyPr vert="horz" lIns="91440" tIns="45720" rIns="91440" bIns="45720" rtlCol="0" anchor="ctr">
            <a:noAutofit/>
          </a:bodyPr>
          <a:lstStyle>
            <a:defPPr>
              <a:defRPr lang="en-US"/>
            </a:defPPr>
            <a:lvl1pPr>
              <a:lnSpc>
                <a:spcPct val="90000"/>
              </a:lnSpc>
              <a:spcBef>
                <a:spcPts val="1000"/>
              </a:spcBef>
              <a:buFont typeface="Arial" panose="020B0604020202020204" pitchFamily="34" charset="0"/>
              <a:buNone/>
              <a:defRPr lang="en-US" sz="2800" baseline="0">
                <a:solidFill>
                  <a:srgbClr val="006767"/>
                </a:solidFill>
                <a:latin typeface="Arial Narrow" panose="020B0606020202030204" pitchFamily="34" charset="0"/>
                <a:cs typeface="Arial" panose="020B0604020202020204" pitchFamily="34" charset="0"/>
              </a:defRPr>
            </a:lvl1pPr>
          </a:lstStyle>
          <a:p>
            <a:r>
              <a:rPr lang="en-US" dirty="0"/>
              <a:t>Business Knowledge Domains: example of many-to-many interdependent associations</a:t>
            </a:r>
            <a:endParaRPr lang="en-CA" dirty="0"/>
          </a:p>
        </p:txBody>
      </p:sp>
      <p:sp>
        <p:nvSpPr>
          <p:cNvPr id="17" name="Text Placeholder 2"/>
          <p:cNvSpPr txBox="1">
            <a:spLocks/>
          </p:cNvSpPr>
          <p:nvPr/>
        </p:nvSpPr>
        <p:spPr>
          <a:xfrm>
            <a:off x="1378989" y="991172"/>
            <a:ext cx="9541548" cy="565620"/>
          </a:xfrm>
          <a:prstGeom prst="rect">
            <a:avLst/>
          </a:prstGeom>
        </p:spPr>
        <p:txBody>
          <a:bodyPr>
            <a:noAutofit/>
          </a:bodyPr>
          <a:lstStyle>
            <a:lvl1pPr indent="0" algn="ctr">
              <a:lnSpc>
                <a:spcPct val="90000"/>
              </a:lnSpc>
              <a:spcBef>
                <a:spcPts val="1000"/>
              </a:spcBef>
              <a:buFont typeface="Arial" panose="020B0604020202020204" pitchFamily="34" charset="0"/>
              <a:buNone/>
              <a:defRPr b="0">
                <a:solidFill>
                  <a:srgbClr val="FF6400"/>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CA" sz="1799" dirty="0"/>
              <a:t>Business processes require shared capabilities delivered as shared services</a:t>
            </a:r>
          </a:p>
          <a:p>
            <a:endParaRPr lang="en-CA" sz="1799" dirty="0"/>
          </a:p>
        </p:txBody>
      </p:sp>
      <p:sp>
        <p:nvSpPr>
          <p:cNvPr id="3" name="TextBox 2"/>
          <p:cNvSpPr txBox="1"/>
          <p:nvPr/>
        </p:nvSpPr>
        <p:spPr>
          <a:xfrm>
            <a:off x="7249407" y="1596988"/>
            <a:ext cx="2715877" cy="584775"/>
          </a:xfrm>
          <a:prstGeom prst="rect">
            <a:avLst/>
          </a:prstGeom>
          <a:noFill/>
        </p:spPr>
        <p:txBody>
          <a:bodyPr wrap="square" rtlCol="0">
            <a:spAutoFit/>
          </a:bodyPr>
          <a:lstStyle/>
          <a:p>
            <a:r>
              <a:rPr lang="en-CA" sz="1600" dirty="0"/>
              <a:t>Things we do, measure and manage</a:t>
            </a:r>
          </a:p>
        </p:txBody>
      </p:sp>
      <p:sp>
        <p:nvSpPr>
          <p:cNvPr id="20" name="TextBox 19"/>
          <p:cNvSpPr txBox="1"/>
          <p:nvPr/>
        </p:nvSpPr>
        <p:spPr>
          <a:xfrm>
            <a:off x="7171722" y="5002835"/>
            <a:ext cx="2828091" cy="584775"/>
          </a:xfrm>
          <a:prstGeom prst="rect">
            <a:avLst/>
          </a:prstGeom>
          <a:noFill/>
        </p:spPr>
        <p:txBody>
          <a:bodyPr wrap="square" rtlCol="0">
            <a:spAutoFit/>
          </a:bodyPr>
          <a:lstStyle/>
          <a:p>
            <a:r>
              <a:rPr lang="en-CA" sz="1600" dirty="0"/>
              <a:t>Things we develop, implement and use</a:t>
            </a:r>
          </a:p>
        </p:txBody>
      </p:sp>
      <p:sp>
        <p:nvSpPr>
          <p:cNvPr id="21" name="TextBox 20"/>
          <p:cNvSpPr txBox="1"/>
          <p:nvPr/>
        </p:nvSpPr>
        <p:spPr>
          <a:xfrm>
            <a:off x="3466644" y="3107807"/>
            <a:ext cx="3047206" cy="523084"/>
          </a:xfrm>
          <a:prstGeom prst="rect">
            <a:avLst/>
          </a:prstGeom>
          <a:noFill/>
        </p:spPr>
        <p:txBody>
          <a:bodyPr wrap="square" rtlCol="0">
            <a:spAutoFit/>
          </a:bodyPr>
          <a:lstStyle/>
          <a:p>
            <a:r>
              <a:rPr lang="en-CA" sz="1400" dirty="0">
                <a:solidFill>
                  <a:srgbClr val="FF0000"/>
                </a:solidFill>
              </a:rPr>
              <a:t>Capabilities that must change to improve broken processes</a:t>
            </a:r>
          </a:p>
        </p:txBody>
      </p:sp>
      <p:sp>
        <p:nvSpPr>
          <p:cNvPr id="22" name="Rectangle 21"/>
          <p:cNvSpPr/>
          <p:nvPr/>
        </p:nvSpPr>
        <p:spPr bwMode="auto">
          <a:xfrm>
            <a:off x="1599092" y="4535782"/>
            <a:ext cx="687902" cy="307167"/>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endParaRPr lang="en-CA" sz="1799"/>
          </a:p>
        </p:txBody>
      </p:sp>
      <p:sp>
        <p:nvSpPr>
          <p:cNvPr id="23" name="Chevron 22"/>
          <p:cNvSpPr/>
          <p:nvPr/>
        </p:nvSpPr>
        <p:spPr bwMode="auto">
          <a:xfrm>
            <a:off x="1601371" y="2287241"/>
            <a:ext cx="806050" cy="305536"/>
          </a:xfrm>
          <a:prstGeom prst="chevron">
            <a:avLst/>
          </a:prstGeom>
          <a:solidFill>
            <a:srgbClr val="FBD8A1"/>
          </a:solidFill>
          <a:ln w="952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CA" sz="2399">
              <a:latin typeface="Times" pitchFamily="18" charset="0"/>
            </a:endParaRPr>
          </a:p>
        </p:txBody>
      </p:sp>
      <p:sp>
        <p:nvSpPr>
          <p:cNvPr id="24" name="Chevron 23"/>
          <p:cNvSpPr/>
          <p:nvPr/>
        </p:nvSpPr>
        <p:spPr bwMode="auto">
          <a:xfrm>
            <a:off x="2286992" y="2287241"/>
            <a:ext cx="806050" cy="305536"/>
          </a:xfrm>
          <a:prstGeom prst="chevron">
            <a:avLst/>
          </a:prstGeom>
          <a:solidFill>
            <a:srgbClr val="94DDD6"/>
          </a:solidFill>
          <a:ln w="952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CA" sz="2399">
              <a:latin typeface="Times" pitchFamily="18" charset="0"/>
            </a:endParaRPr>
          </a:p>
        </p:txBody>
      </p:sp>
      <p:sp>
        <p:nvSpPr>
          <p:cNvPr id="25" name="Chevron 24"/>
          <p:cNvSpPr/>
          <p:nvPr/>
        </p:nvSpPr>
        <p:spPr bwMode="auto">
          <a:xfrm>
            <a:off x="2972614" y="2287241"/>
            <a:ext cx="806050" cy="305536"/>
          </a:xfrm>
          <a:prstGeom prst="chevron">
            <a:avLst/>
          </a:prstGeom>
          <a:solidFill>
            <a:srgbClr val="FBD8A1"/>
          </a:solidFill>
          <a:ln w="952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CA" sz="2399">
              <a:latin typeface="Times" pitchFamily="18" charset="0"/>
            </a:endParaRPr>
          </a:p>
        </p:txBody>
      </p:sp>
      <p:sp>
        <p:nvSpPr>
          <p:cNvPr id="26" name="Chevron 25"/>
          <p:cNvSpPr/>
          <p:nvPr/>
        </p:nvSpPr>
        <p:spPr bwMode="auto">
          <a:xfrm>
            <a:off x="3658235" y="2287241"/>
            <a:ext cx="806050" cy="305536"/>
          </a:xfrm>
          <a:prstGeom prst="chevron">
            <a:avLst/>
          </a:prstGeom>
          <a:solidFill>
            <a:srgbClr val="FBD8A1"/>
          </a:solidFill>
          <a:ln w="952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CA" sz="2399">
              <a:latin typeface="Times" pitchFamily="18" charset="0"/>
            </a:endParaRPr>
          </a:p>
        </p:txBody>
      </p:sp>
      <p:sp>
        <p:nvSpPr>
          <p:cNvPr id="27" name="Chevron 26"/>
          <p:cNvSpPr/>
          <p:nvPr/>
        </p:nvSpPr>
        <p:spPr bwMode="auto">
          <a:xfrm>
            <a:off x="4343856" y="2287241"/>
            <a:ext cx="806050" cy="305536"/>
          </a:xfrm>
          <a:prstGeom prst="chevron">
            <a:avLst/>
          </a:prstGeom>
          <a:solidFill>
            <a:srgbClr val="FF0000"/>
          </a:solidFill>
          <a:ln w="952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CA" sz="2399">
              <a:latin typeface="Times" pitchFamily="18" charset="0"/>
            </a:endParaRPr>
          </a:p>
        </p:txBody>
      </p:sp>
      <p:sp>
        <p:nvSpPr>
          <p:cNvPr id="28" name="Chevron 27"/>
          <p:cNvSpPr/>
          <p:nvPr/>
        </p:nvSpPr>
        <p:spPr bwMode="auto">
          <a:xfrm>
            <a:off x="5029478" y="2287241"/>
            <a:ext cx="806050" cy="305536"/>
          </a:xfrm>
          <a:prstGeom prst="chevron">
            <a:avLst/>
          </a:prstGeom>
          <a:solidFill>
            <a:srgbClr val="FBD8A1"/>
          </a:solidFill>
          <a:ln w="952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CA" sz="2399">
              <a:latin typeface="Times" pitchFamily="18" charset="0"/>
            </a:endParaRPr>
          </a:p>
        </p:txBody>
      </p:sp>
      <p:sp>
        <p:nvSpPr>
          <p:cNvPr id="29" name="Chevron 28"/>
          <p:cNvSpPr/>
          <p:nvPr/>
        </p:nvSpPr>
        <p:spPr bwMode="auto">
          <a:xfrm>
            <a:off x="5715099" y="2287241"/>
            <a:ext cx="806050" cy="305536"/>
          </a:xfrm>
          <a:prstGeom prst="chevron">
            <a:avLst/>
          </a:prstGeom>
          <a:solidFill>
            <a:srgbClr val="FBD8A1"/>
          </a:solidFill>
          <a:ln w="952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CA" sz="2399">
              <a:latin typeface="Times" pitchFamily="18" charset="0"/>
            </a:endParaRPr>
          </a:p>
        </p:txBody>
      </p:sp>
      <p:sp>
        <p:nvSpPr>
          <p:cNvPr id="30" name="Chevron 29"/>
          <p:cNvSpPr/>
          <p:nvPr/>
        </p:nvSpPr>
        <p:spPr bwMode="auto">
          <a:xfrm>
            <a:off x="6400721" y="2287241"/>
            <a:ext cx="806050" cy="305536"/>
          </a:xfrm>
          <a:prstGeom prst="chevron">
            <a:avLst/>
          </a:prstGeom>
          <a:solidFill>
            <a:srgbClr val="FBD8A1"/>
          </a:solidFill>
          <a:ln w="952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CA" sz="2399">
              <a:latin typeface="Times" pitchFamily="18" charset="0"/>
            </a:endParaRPr>
          </a:p>
        </p:txBody>
      </p:sp>
      <p:sp>
        <p:nvSpPr>
          <p:cNvPr id="31" name="Chevron 30"/>
          <p:cNvSpPr/>
          <p:nvPr/>
        </p:nvSpPr>
        <p:spPr bwMode="auto">
          <a:xfrm>
            <a:off x="7086342" y="2287241"/>
            <a:ext cx="806050" cy="305536"/>
          </a:xfrm>
          <a:prstGeom prst="chevron">
            <a:avLst/>
          </a:prstGeom>
          <a:solidFill>
            <a:srgbClr val="94DDD6"/>
          </a:solidFill>
          <a:ln w="952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CA" sz="2399">
              <a:latin typeface="Times" pitchFamily="18" charset="0"/>
            </a:endParaRPr>
          </a:p>
        </p:txBody>
      </p:sp>
      <p:sp>
        <p:nvSpPr>
          <p:cNvPr id="32" name="Chevron 31"/>
          <p:cNvSpPr/>
          <p:nvPr/>
        </p:nvSpPr>
        <p:spPr bwMode="auto">
          <a:xfrm>
            <a:off x="7771963" y="2287241"/>
            <a:ext cx="806050" cy="305536"/>
          </a:xfrm>
          <a:prstGeom prst="chevron">
            <a:avLst/>
          </a:prstGeom>
          <a:solidFill>
            <a:srgbClr val="FBD8A1"/>
          </a:solidFill>
          <a:ln w="952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CA" sz="2399">
              <a:latin typeface="Times" pitchFamily="18" charset="0"/>
            </a:endParaRPr>
          </a:p>
        </p:txBody>
      </p:sp>
      <p:sp>
        <p:nvSpPr>
          <p:cNvPr id="33" name="Chevron 32"/>
          <p:cNvSpPr/>
          <p:nvPr/>
        </p:nvSpPr>
        <p:spPr bwMode="auto">
          <a:xfrm>
            <a:off x="8457585" y="2287241"/>
            <a:ext cx="806050" cy="305536"/>
          </a:xfrm>
          <a:prstGeom prst="chevron">
            <a:avLst/>
          </a:prstGeom>
          <a:solidFill>
            <a:srgbClr val="94DDD6"/>
          </a:solidFill>
          <a:ln w="952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CA" sz="2399">
              <a:latin typeface="Times" pitchFamily="18" charset="0"/>
            </a:endParaRPr>
          </a:p>
        </p:txBody>
      </p:sp>
      <p:sp>
        <p:nvSpPr>
          <p:cNvPr id="34" name="Chevron 33"/>
          <p:cNvSpPr/>
          <p:nvPr/>
        </p:nvSpPr>
        <p:spPr bwMode="auto">
          <a:xfrm>
            <a:off x="9143206" y="2287241"/>
            <a:ext cx="806050" cy="305536"/>
          </a:xfrm>
          <a:prstGeom prst="chevron">
            <a:avLst/>
          </a:prstGeom>
          <a:solidFill>
            <a:srgbClr val="FBD8A1"/>
          </a:solidFill>
          <a:ln w="952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CA" sz="2399">
              <a:latin typeface="Times" pitchFamily="18" charset="0"/>
            </a:endParaRPr>
          </a:p>
        </p:txBody>
      </p:sp>
      <p:sp>
        <p:nvSpPr>
          <p:cNvPr id="35" name="Chevron 34"/>
          <p:cNvSpPr/>
          <p:nvPr/>
        </p:nvSpPr>
        <p:spPr bwMode="auto">
          <a:xfrm>
            <a:off x="9828828" y="2287241"/>
            <a:ext cx="806050" cy="305536"/>
          </a:xfrm>
          <a:prstGeom prst="chevron">
            <a:avLst/>
          </a:prstGeom>
          <a:solidFill>
            <a:srgbClr val="FBD8A1"/>
          </a:solidFill>
          <a:ln w="952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CA" sz="2399">
              <a:latin typeface="Times" pitchFamily="18" charset="0"/>
            </a:endParaRPr>
          </a:p>
        </p:txBody>
      </p:sp>
      <p:sp>
        <p:nvSpPr>
          <p:cNvPr id="36" name="Rectangle 35"/>
          <p:cNvSpPr/>
          <p:nvPr/>
        </p:nvSpPr>
        <p:spPr bwMode="auto">
          <a:xfrm>
            <a:off x="2360893" y="4535782"/>
            <a:ext cx="687902" cy="307167"/>
          </a:xfrm>
          <a:prstGeom prst="rect">
            <a:avLst/>
          </a:prstGeom>
          <a:solidFill>
            <a:srgbClr val="006EC0"/>
          </a:solidFill>
          <a:ln w="952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endParaRPr lang="en-CA" sz="1799"/>
          </a:p>
        </p:txBody>
      </p:sp>
      <p:sp>
        <p:nvSpPr>
          <p:cNvPr id="37" name="Rectangle 36"/>
          <p:cNvSpPr/>
          <p:nvPr/>
        </p:nvSpPr>
        <p:spPr bwMode="auto">
          <a:xfrm>
            <a:off x="3122695" y="4535781"/>
            <a:ext cx="687902" cy="307167"/>
          </a:xfrm>
          <a:prstGeom prst="rect">
            <a:avLst/>
          </a:prstGeom>
          <a:solidFill>
            <a:srgbClr val="006EC0"/>
          </a:solidFill>
          <a:ln w="952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endParaRPr lang="en-CA" sz="1799"/>
          </a:p>
        </p:txBody>
      </p:sp>
      <p:sp>
        <p:nvSpPr>
          <p:cNvPr id="38" name="Rectangle 37"/>
          <p:cNvSpPr/>
          <p:nvPr/>
        </p:nvSpPr>
        <p:spPr bwMode="auto">
          <a:xfrm>
            <a:off x="3884496" y="4535780"/>
            <a:ext cx="687902" cy="307167"/>
          </a:xfrm>
          <a:prstGeom prst="rect">
            <a:avLst/>
          </a:prstGeom>
          <a:solidFill>
            <a:srgbClr val="006EC0"/>
          </a:solidFill>
          <a:ln w="952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endParaRPr lang="en-CA" sz="1799"/>
          </a:p>
        </p:txBody>
      </p:sp>
      <p:sp>
        <p:nvSpPr>
          <p:cNvPr id="39" name="Rectangle 38"/>
          <p:cNvSpPr/>
          <p:nvPr/>
        </p:nvSpPr>
        <p:spPr bwMode="auto">
          <a:xfrm>
            <a:off x="4646298" y="4535779"/>
            <a:ext cx="687902" cy="307167"/>
          </a:xfrm>
          <a:prstGeom prst="rect">
            <a:avLst/>
          </a:prstGeom>
          <a:solidFill>
            <a:srgbClr val="006EC0"/>
          </a:solidFill>
          <a:ln w="952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endParaRPr lang="en-CA" sz="1799"/>
          </a:p>
        </p:txBody>
      </p:sp>
      <p:sp>
        <p:nvSpPr>
          <p:cNvPr id="40" name="Rectangle 39"/>
          <p:cNvSpPr/>
          <p:nvPr/>
        </p:nvSpPr>
        <p:spPr bwMode="auto">
          <a:xfrm>
            <a:off x="5408100" y="4535778"/>
            <a:ext cx="687902" cy="307167"/>
          </a:xfrm>
          <a:prstGeom prst="rect">
            <a:avLst/>
          </a:prstGeom>
          <a:solidFill>
            <a:srgbClr val="006EC0"/>
          </a:solidFill>
          <a:ln w="952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endParaRPr lang="en-CA" sz="1799"/>
          </a:p>
        </p:txBody>
      </p:sp>
      <p:sp>
        <p:nvSpPr>
          <p:cNvPr id="41" name="Rectangle 40"/>
          <p:cNvSpPr/>
          <p:nvPr/>
        </p:nvSpPr>
        <p:spPr bwMode="auto">
          <a:xfrm>
            <a:off x="6169901" y="4535777"/>
            <a:ext cx="687902" cy="307167"/>
          </a:xfrm>
          <a:prstGeom prst="rect">
            <a:avLst/>
          </a:prstGeom>
          <a:solidFill>
            <a:srgbClr val="006EC0"/>
          </a:solidFill>
          <a:ln w="952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endParaRPr lang="en-CA" sz="1799"/>
          </a:p>
        </p:txBody>
      </p:sp>
      <p:sp>
        <p:nvSpPr>
          <p:cNvPr id="42" name="Rectangle 41"/>
          <p:cNvSpPr/>
          <p:nvPr/>
        </p:nvSpPr>
        <p:spPr bwMode="auto">
          <a:xfrm>
            <a:off x="6931703" y="4535776"/>
            <a:ext cx="687902" cy="307167"/>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CA" sz="2399">
              <a:latin typeface="Times" pitchFamily="18" charset="0"/>
            </a:endParaRPr>
          </a:p>
        </p:txBody>
      </p:sp>
      <p:sp>
        <p:nvSpPr>
          <p:cNvPr id="43" name="Rectangle 42"/>
          <p:cNvSpPr/>
          <p:nvPr/>
        </p:nvSpPr>
        <p:spPr bwMode="auto">
          <a:xfrm>
            <a:off x="7693504" y="4535775"/>
            <a:ext cx="687902" cy="307167"/>
          </a:xfrm>
          <a:prstGeom prst="rect">
            <a:avLst/>
          </a:prstGeom>
          <a:solidFill>
            <a:srgbClr val="006EC0"/>
          </a:solidFill>
          <a:ln w="952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endParaRPr lang="en-CA" sz="1799"/>
          </a:p>
        </p:txBody>
      </p:sp>
      <p:sp>
        <p:nvSpPr>
          <p:cNvPr id="44" name="Rectangle 43"/>
          <p:cNvSpPr/>
          <p:nvPr/>
        </p:nvSpPr>
        <p:spPr bwMode="auto">
          <a:xfrm>
            <a:off x="8455306" y="4535774"/>
            <a:ext cx="687902" cy="307167"/>
          </a:xfrm>
          <a:prstGeom prst="rect">
            <a:avLst/>
          </a:prstGeom>
          <a:solidFill>
            <a:srgbClr val="006EC0"/>
          </a:solidFill>
          <a:ln w="952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endParaRPr lang="en-CA" sz="1799"/>
          </a:p>
        </p:txBody>
      </p:sp>
      <p:sp>
        <p:nvSpPr>
          <p:cNvPr id="45" name="Rectangle 44"/>
          <p:cNvSpPr/>
          <p:nvPr/>
        </p:nvSpPr>
        <p:spPr bwMode="auto">
          <a:xfrm>
            <a:off x="9217107" y="4535773"/>
            <a:ext cx="687902" cy="307167"/>
          </a:xfrm>
          <a:prstGeom prst="rect">
            <a:avLst/>
          </a:prstGeom>
          <a:solidFill>
            <a:srgbClr val="006EC0"/>
          </a:solidFill>
          <a:ln w="952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endParaRPr lang="en-CA" sz="1799"/>
          </a:p>
        </p:txBody>
      </p:sp>
      <p:sp>
        <p:nvSpPr>
          <p:cNvPr id="46" name="Rectangle 45"/>
          <p:cNvSpPr/>
          <p:nvPr/>
        </p:nvSpPr>
        <p:spPr bwMode="auto">
          <a:xfrm>
            <a:off x="9978909" y="4535772"/>
            <a:ext cx="687902" cy="307167"/>
          </a:xfrm>
          <a:prstGeom prst="rect">
            <a:avLst/>
          </a:prstGeom>
          <a:solidFill>
            <a:srgbClr val="006EC0"/>
          </a:solidFill>
          <a:ln w="952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endParaRPr lang="en-CA" sz="1799"/>
          </a:p>
        </p:txBody>
      </p:sp>
      <p:sp>
        <p:nvSpPr>
          <p:cNvPr id="47" name="TextBox 46"/>
          <p:cNvSpPr txBox="1"/>
          <p:nvPr/>
        </p:nvSpPr>
        <p:spPr>
          <a:xfrm>
            <a:off x="5505287" y="5145220"/>
            <a:ext cx="1181426" cy="300004"/>
          </a:xfrm>
          <a:prstGeom prst="rect">
            <a:avLst/>
          </a:prstGeom>
          <a:noFill/>
        </p:spPr>
        <p:txBody>
          <a:bodyPr wrap="none" rtlCol="0">
            <a:spAutoFit/>
          </a:bodyPr>
          <a:lstStyle/>
          <a:p>
            <a:r>
              <a:rPr lang="en-CA" sz="1350" dirty="0">
                <a:solidFill>
                  <a:srgbClr val="000000"/>
                </a:solidFill>
                <a:latin typeface="Verdana"/>
              </a:rPr>
              <a:t>Capabilities</a:t>
            </a:r>
          </a:p>
        </p:txBody>
      </p:sp>
      <p:sp>
        <p:nvSpPr>
          <p:cNvPr id="48" name="TextBox 47"/>
          <p:cNvSpPr txBox="1"/>
          <p:nvPr/>
        </p:nvSpPr>
        <p:spPr>
          <a:xfrm>
            <a:off x="5560646" y="1791399"/>
            <a:ext cx="1032386" cy="300004"/>
          </a:xfrm>
          <a:prstGeom prst="rect">
            <a:avLst/>
          </a:prstGeom>
          <a:noFill/>
        </p:spPr>
        <p:txBody>
          <a:bodyPr wrap="none" rtlCol="0">
            <a:spAutoFit/>
          </a:bodyPr>
          <a:lstStyle/>
          <a:p>
            <a:r>
              <a:rPr lang="en-CA" sz="1350" dirty="0">
                <a:solidFill>
                  <a:srgbClr val="000000"/>
                </a:solidFill>
                <a:latin typeface="Verdana"/>
              </a:rPr>
              <a:t>Processes</a:t>
            </a:r>
          </a:p>
        </p:txBody>
      </p:sp>
      <p:sp>
        <p:nvSpPr>
          <p:cNvPr id="49" name="Freeform 48"/>
          <p:cNvSpPr/>
          <p:nvPr/>
        </p:nvSpPr>
        <p:spPr bwMode="auto">
          <a:xfrm>
            <a:off x="4818537" y="2631816"/>
            <a:ext cx="2456230" cy="1904494"/>
          </a:xfrm>
          <a:custGeom>
            <a:avLst/>
            <a:gdLst>
              <a:gd name="connsiteX0" fmla="*/ 37733 w 2534632"/>
              <a:gd name="connsiteY0" fmla="*/ 0 h 1789889"/>
              <a:gd name="connsiteX1" fmla="*/ 290652 w 2534632"/>
              <a:gd name="connsiteY1" fmla="*/ 447472 h 1789889"/>
              <a:gd name="connsiteX2" fmla="*/ 2187546 w 2534632"/>
              <a:gd name="connsiteY2" fmla="*/ 564204 h 1789889"/>
              <a:gd name="connsiteX3" fmla="*/ 2528014 w 2534632"/>
              <a:gd name="connsiteY3" fmla="*/ 1789889 h 1789889"/>
            </a:gdLst>
            <a:ahLst/>
            <a:cxnLst>
              <a:cxn ang="0">
                <a:pos x="connsiteX0" y="connsiteY0"/>
              </a:cxn>
              <a:cxn ang="0">
                <a:pos x="connsiteX1" y="connsiteY1"/>
              </a:cxn>
              <a:cxn ang="0">
                <a:pos x="connsiteX2" y="connsiteY2"/>
              </a:cxn>
              <a:cxn ang="0">
                <a:pos x="connsiteX3" y="connsiteY3"/>
              </a:cxn>
            </a:cxnLst>
            <a:rect l="l" t="t" r="r" b="b"/>
            <a:pathLst>
              <a:path w="2534632" h="1789889">
                <a:moveTo>
                  <a:pt x="37733" y="0"/>
                </a:moveTo>
                <a:cubicBezTo>
                  <a:pt x="-14959" y="176719"/>
                  <a:pt x="-67650" y="353438"/>
                  <a:pt x="290652" y="447472"/>
                </a:cubicBezTo>
                <a:cubicBezTo>
                  <a:pt x="648954" y="541506"/>
                  <a:pt x="1814652" y="340468"/>
                  <a:pt x="2187546" y="564204"/>
                </a:cubicBezTo>
                <a:cubicBezTo>
                  <a:pt x="2560440" y="787940"/>
                  <a:pt x="2544227" y="1288914"/>
                  <a:pt x="2528014" y="1789889"/>
                </a:cubicBezTo>
              </a:path>
            </a:pathLst>
          </a:custGeom>
          <a:noFill/>
          <a:ln w="38100" cap="flat" cmpd="sng" algn="ctr">
            <a:solidFill>
              <a:srgbClr val="FF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CA" sz="2399">
              <a:latin typeface="Times" pitchFamily="18" charset="0"/>
            </a:endParaRPr>
          </a:p>
        </p:txBody>
      </p:sp>
      <p:sp>
        <p:nvSpPr>
          <p:cNvPr id="50" name="Freeform 49"/>
          <p:cNvSpPr/>
          <p:nvPr/>
        </p:nvSpPr>
        <p:spPr bwMode="auto">
          <a:xfrm flipH="1">
            <a:off x="2084918" y="2631275"/>
            <a:ext cx="2507506" cy="1904494"/>
          </a:xfrm>
          <a:custGeom>
            <a:avLst/>
            <a:gdLst>
              <a:gd name="connsiteX0" fmla="*/ 37733 w 2534632"/>
              <a:gd name="connsiteY0" fmla="*/ 0 h 1789889"/>
              <a:gd name="connsiteX1" fmla="*/ 290652 w 2534632"/>
              <a:gd name="connsiteY1" fmla="*/ 447472 h 1789889"/>
              <a:gd name="connsiteX2" fmla="*/ 2187546 w 2534632"/>
              <a:gd name="connsiteY2" fmla="*/ 564204 h 1789889"/>
              <a:gd name="connsiteX3" fmla="*/ 2528014 w 2534632"/>
              <a:gd name="connsiteY3" fmla="*/ 1789889 h 1789889"/>
            </a:gdLst>
            <a:ahLst/>
            <a:cxnLst>
              <a:cxn ang="0">
                <a:pos x="connsiteX0" y="connsiteY0"/>
              </a:cxn>
              <a:cxn ang="0">
                <a:pos x="connsiteX1" y="connsiteY1"/>
              </a:cxn>
              <a:cxn ang="0">
                <a:pos x="connsiteX2" y="connsiteY2"/>
              </a:cxn>
              <a:cxn ang="0">
                <a:pos x="connsiteX3" y="connsiteY3"/>
              </a:cxn>
            </a:cxnLst>
            <a:rect l="l" t="t" r="r" b="b"/>
            <a:pathLst>
              <a:path w="2534632" h="1789889">
                <a:moveTo>
                  <a:pt x="37733" y="0"/>
                </a:moveTo>
                <a:cubicBezTo>
                  <a:pt x="-14959" y="176719"/>
                  <a:pt x="-67650" y="353438"/>
                  <a:pt x="290652" y="447472"/>
                </a:cubicBezTo>
                <a:cubicBezTo>
                  <a:pt x="648954" y="541506"/>
                  <a:pt x="1814652" y="340468"/>
                  <a:pt x="2187546" y="564204"/>
                </a:cubicBezTo>
                <a:cubicBezTo>
                  <a:pt x="2560440" y="787940"/>
                  <a:pt x="2544227" y="1288914"/>
                  <a:pt x="2528014" y="1789889"/>
                </a:cubicBezTo>
              </a:path>
            </a:pathLst>
          </a:custGeom>
          <a:noFill/>
          <a:ln w="38100" cap="flat" cmpd="sng" algn="ctr">
            <a:solidFill>
              <a:srgbClr val="FF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CA" sz="2399">
              <a:latin typeface="Times" pitchFamily="18" charset="0"/>
            </a:endParaRPr>
          </a:p>
        </p:txBody>
      </p:sp>
      <p:sp>
        <p:nvSpPr>
          <p:cNvPr id="51" name="Freeform 50"/>
          <p:cNvSpPr/>
          <p:nvPr/>
        </p:nvSpPr>
        <p:spPr bwMode="auto">
          <a:xfrm flipV="1">
            <a:off x="7521126" y="2592240"/>
            <a:ext cx="1241181" cy="1929268"/>
          </a:xfrm>
          <a:custGeom>
            <a:avLst/>
            <a:gdLst>
              <a:gd name="connsiteX0" fmla="*/ 37733 w 2534632"/>
              <a:gd name="connsiteY0" fmla="*/ 0 h 1789889"/>
              <a:gd name="connsiteX1" fmla="*/ 290652 w 2534632"/>
              <a:gd name="connsiteY1" fmla="*/ 447472 h 1789889"/>
              <a:gd name="connsiteX2" fmla="*/ 2187546 w 2534632"/>
              <a:gd name="connsiteY2" fmla="*/ 564204 h 1789889"/>
              <a:gd name="connsiteX3" fmla="*/ 2528014 w 2534632"/>
              <a:gd name="connsiteY3" fmla="*/ 1789889 h 1789889"/>
            </a:gdLst>
            <a:ahLst/>
            <a:cxnLst>
              <a:cxn ang="0">
                <a:pos x="connsiteX0" y="connsiteY0"/>
              </a:cxn>
              <a:cxn ang="0">
                <a:pos x="connsiteX1" y="connsiteY1"/>
              </a:cxn>
              <a:cxn ang="0">
                <a:pos x="connsiteX2" y="connsiteY2"/>
              </a:cxn>
              <a:cxn ang="0">
                <a:pos x="connsiteX3" y="connsiteY3"/>
              </a:cxn>
            </a:cxnLst>
            <a:rect l="l" t="t" r="r" b="b"/>
            <a:pathLst>
              <a:path w="2534632" h="1789889">
                <a:moveTo>
                  <a:pt x="37733" y="0"/>
                </a:moveTo>
                <a:cubicBezTo>
                  <a:pt x="-14959" y="176719"/>
                  <a:pt x="-67650" y="353438"/>
                  <a:pt x="290652" y="447472"/>
                </a:cubicBezTo>
                <a:cubicBezTo>
                  <a:pt x="648954" y="541506"/>
                  <a:pt x="1814652" y="340468"/>
                  <a:pt x="2187546" y="564204"/>
                </a:cubicBezTo>
                <a:cubicBezTo>
                  <a:pt x="2560440" y="787940"/>
                  <a:pt x="2544227" y="1288914"/>
                  <a:pt x="2528014" y="1789889"/>
                </a:cubicBezTo>
              </a:path>
            </a:pathLst>
          </a:custGeom>
          <a:noFill/>
          <a:ln w="38100" cap="flat" cmpd="sng" algn="ctr">
            <a:solidFill>
              <a:srgbClr val="0070C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CA" sz="2399">
              <a:latin typeface="Times" pitchFamily="18" charset="0"/>
            </a:endParaRPr>
          </a:p>
        </p:txBody>
      </p:sp>
      <p:sp>
        <p:nvSpPr>
          <p:cNvPr id="52" name="Freeform 51"/>
          <p:cNvSpPr/>
          <p:nvPr/>
        </p:nvSpPr>
        <p:spPr bwMode="auto">
          <a:xfrm flipV="1">
            <a:off x="7397165" y="2606965"/>
            <a:ext cx="70078" cy="1918757"/>
          </a:xfrm>
          <a:custGeom>
            <a:avLst/>
            <a:gdLst>
              <a:gd name="connsiteX0" fmla="*/ 37733 w 2534632"/>
              <a:gd name="connsiteY0" fmla="*/ 0 h 1789889"/>
              <a:gd name="connsiteX1" fmla="*/ 290652 w 2534632"/>
              <a:gd name="connsiteY1" fmla="*/ 447472 h 1789889"/>
              <a:gd name="connsiteX2" fmla="*/ 2187546 w 2534632"/>
              <a:gd name="connsiteY2" fmla="*/ 564204 h 1789889"/>
              <a:gd name="connsiteX3" fmla="*/ 2528014 w 2534632"/>
              <a:gd name="connsiteY3" fmla="*/ 1789889 h 1789889"/>
            </a:gdLst>
            <a:ahLst/>
            <a:cxnLst>
              <a:cxn ang="0">
                <a:pos x="connsiteX0" y="connsiteY0"/>
              </a:cxn>
              <a:cxn ang="0">
                <a:pos x="connsiteX1" y="connsiteY1"/>
              </a:cxn>
              <a:cxn ang="0">
                <a:pos x="connsiteX2" y="connsiteY2"/>
              </a:cxn>
              <a:cxn ang="0">
                <a:pos x="connsiteX3" y="connsiteY3"/>
              </a:cxn>
            </a:cxnLst>
            <a:rect l="l" t="t" r="r" b="b"/>
            <a:pathLst>
              <a:path w="2534632" h="1789889">
                <a:moveTo>
                  <a:pt x="37733" y="0"/>
                </a:moveTo>
                <a:cubicBezTo>
                  <a:pt x="-14959" y="176719"/>
                  <a:pt x="-67650" y="353438"/>
                  <a:pt x="290652" y="447472"/>
                </a:cubicBezTo>
                <a:cubicBezTo>
                  <a:pt x="648954" y="541506"/>
                  <a:pt x="1814652" y="340468"/>
                  <a:pt x="2187546" y="564204"/>
                </a:cubicBezTo>
                <a:cubicBezTo>
                  <a:pt x="2560440" y="787940"/>
                  <a:pt x="2544227" y="1288914"/>
                  <a:pt x="2528014" y="1789889"/>
                </a:cubicBezTo>
              </a:path>
            </a:pathLst>
          </a:custGeom>
          <a:noFill/>
          <a:ln w="38100" cap="flat" cmpd="sng" algn="ctr">
            <a:solidFill>
              <a:srgbClr val="0070C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CA" sz="2399">
              <a:latin typeface="Times" pitchFamily="18" charset="0"/>
            </a:endParaRPr>
          </a:p>
        </p:txBody>
      </p:sp>
      <p:sp>
        <p:nvSpPr>
          <p:cNvPr id="53" name="Freeform 52"/>
          <p:cNvSpPr/>
          <p:nvPr/>
        </p:nvSpPr>
        <p:spPr bwMode="auto">
          <a:xfrm flipH="1" flipV="1">
            <a:off x="2667892" y="2577978"/>
            <a:ext cx="4472333" cy="1943533"/>
          </a:xfrm>
          <a:custGeom>
            <a:avLst/>
            <a:gdLst>
              <a:gd name="connsiteX0" fmla="*/ 37733 w 2534632"/>
              <a:gd name="connsiteY0" fmla="*/ 0 h 1789889"/>
              <a:gd name="connsiteX1" fmla="*/ 290652 w 2534632"/>
              <a:gd name="connsiteY1" fmla="*/ 447472 h 1789889"/>
              <a:gd name="connsiteX2" fmla="*/ 2187546 w 2534632"/>
              <a:gd name="connsiteY2" fmla="*/ 564204 h 1789889"/>
              <a:gd name="connsiteX3" fmla="*/ 2528014 w 2534632"/>
              <a:gd name="connsiteY3" fmla="*/ 1789889 h 1789889"/>
            </a:gdLst>
            <a:ahLst/>
            <a:cxnLst>
              <a:cxn ang="0">
                <a:pos x="connsiteX0" y="connsiteY0"/>
              </a:cxn>
              <a:cxn ang="0">
                <a:pos x="connsiteX1" y="connsiteY1"/>
              </a:cxn>
              <a:cxn ang="0">
                <a:pos x="connsiteX2" y="connsiteY2"/>
              </a:cxn>
              <a:cxn ang="0">
                <a:pos x="connsiteX3" y="connsiteY3"/>
              </a:cxn>
            </a:cxnLst>
            <a:rect l="l" t="t" r="r" b="b"/>
            <a:pathLst>
              <a:path w="2534632" h="1789889">
                <a:moveTo>
                  <a:pt x="37733" y="0"/>
                </a:moveTo>
                <a:cubicBezTo>
                  <a:pt x="-14959" y="176719"/>
                  <a:pt x="-67650" y="353438"/>
                  <a:pt x="290652" y="447472"/>
                </a:cubicBezTo>
                <a:cubicBezTo>
                  <a:pt x="648954" y="541506"/>
                  <a:pt x="1814652" y="340468"/>
                  <a:pt x="2187546" y="564204"/>
                </a:cubicBezTo>
                <a:cubicBezTo>
                  <a:pt x="2560440" y="787940"/>
                  <a:pt x="2544227" y="1288914"/>
                  <a:pt x="2528014" y="1789889"/>
                </a:cubicBezTo>
              </a:path>
            </a:pathLst>
          </a:custGeom>
          <a:noFill/>
          <a:ln w="38100" cap="flat" cmpd="sng" algn="ctr">
            <a:solidFill>
              <a:srgbClr val="0070C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CA" sz="2399">
              <a:latin typeface="Times" pitchFamily="18" charset="0"/>
            </a:endParaRPr>
          </a:p>
        </p:txBody>
      </p:sp>
      <p:sp>
        <p:nvSpPr>
          <p:cNvPr id="54" name="TextBox 53"/>
          <p:cNvSpPr txBox="1"/>
          <p:nvPr/>
        </p:nvSpPr>
        <p:spPr>
          <a:xfrm>
            <a:off x="4351521" y="4012695"/>
            <a:ext cx="3047206" cy="523084"/>
          </a:xfrm>
          <a:prstGeom prst="rect">
            <a:avLst/>
          </a:prstGeom>
          <a:noFill/>
        </p:spPr>
        <p:txBody>
          <a:bodyPr wrap="square" rtlCol="0">
            <a:spAutoFit/>
          </a:bodyPr>
          <a:lstStyle/>
          <a:p>
            <a:r>
              <a:rPr lang="en-CA" sz="1400" dirty="0">
                <a:solidFill>
                  <a:srgbClr val="0070C0"/>
                </a:solidFill>
              </a:rPr>
              <a:t>Processes impacted by any change in capability</a:t>
            </a:r>
          </a:p>
        </p:txBody>
      </p:sp>
      <p:sp>
        <p:nvSpPr>
          <p:cNvPr id="55" name="TextBox 54"/>
          <p:cNvSpPr txBox="1"/>
          <p:nvPr/>
        </p:nvSpPr>
        <p:spPr>
          <a:xfrm flipH="1">
            <a:off x="1589" y="6581002"/>
            <a:ext cx="314321" cy="276999"/>
          </a:xfrm>
          <a:prstGeom prst="rect">
            <a:avLst/>
          </a:prstGeom>
          <a:noFill/>
        </p:spPr>
        <p:txBody>
          <a:bodyPr wrap="square" rtlCol="0">
            <a:spAutoFit/>
          </a:bodyPr>
          <a:lstStyle/>
          <a:p>
            <a:r>
              <a:rPr lang="en-CA" sz="1200" dirty="0"/>
              <a:t>S</a:t>
            </a:r>
          </a:p>
        </p:txBody>
      </p:sp>
    </p:spTree>
    <p:extLst>
      <p:ext uri="{BB962C8B-B14F-4D97-AF65-F5344CB8AC3E}">
        <p14:creationId xmlns:p14="http://schemas.microsoft.com/office/powerpoint/2010/main" val="3767253156"/>
      </p:ext>
    </p:extLst>
  </p:cSld>
  <p:clrMapOvr>
    <a:masterClrMapping/>
  </p:clrMapOvr>
  <p:transition spd="slow">
    <p:cover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spcBef>
                <a:spcPts val="1000"/>
              </a:spcBef>
              <a:buFont typeface="Arial" panose="020B0604020202020204" pitchFamily="34" charset="0"/>
            </a:pPr>
            <a:r>
              <a:rPr lang="en-CA" sz="2800" dirty="0"/>
              <a:t>Ages and Revolutions: In the Knowledge Age, Change is Perpetual</a:t>
            </a:r>
          </a:p>
        </p:txBody>
      </p:sp>
      <p:sp>
        <p:nvSpPr>
          <p:cNvPr id="3" name="Arc 2"/>
          <p:cNvSpPr/>
          <p:nvPr/>
        </p:nvSpPr>
        <p:spPr>
          <a:xfrm>
            <a:off x="3293783" y="1723246"/>
            <a:ext cx="2299080" cy="1495016"/>
          </a:xfrm>
          <a:prstGeom prst="arc">
            <a:avLst>
              <a:gd name="adj1" fmla="val 16200000"/>
              <a:gd name="adj2" fmla="val 142880"/>
            </a:avLst>
          </a:prstGeom>
          <a:ln w="76200">
            <a:solidFill>
              <a:schemeClr val="accent4">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 name="Arc 10"/>
          <p:cNvSpPr/>
          <p:nvPr/>
        </p:nvSpPr>
        <p:spPr>
          <a:xfrm>
            <a:off x="6127821" y="3696277"/>
            <a:ext cx="2076450" cy="1514475"/>
          </a:xfrm>
          <a:prstGeom prst="arc">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 name="TextBox 3"/>
          <p:cNvSpPr txBox="1"/>
          <p:nvPr/>
        </p:nvSpPr>
        <p:spPr>
          <a:xfrm>
            <a:off x="5843106" y="1553272"/>
            <a:ext cx="1952625" cy="646331"/>
          </a:xfrm>
          <a:prstGeom prst="rect">
            <a:avLst/>
          </a:prstGeom>
          <a:noFill/>
        </p:spPr>
        <p:txBody>
          <a:bodyPr wrap="square" rtlCol="0">
            <a:spAutoFit/>
          </a:bodyPr>
          <a:lstStyle/>
          <a:p>
            <a:r>
              <a:rPr lang="en-CA" dirty="0"/>
              <a:t>Industrial Revolution</a:t>
            </a:r>
          </a:p>
        </p:txBody>
      </p:sp>
      <p:sp>
        <p:nvSpPr>
          <p:cNvPr id="13" name="TextBox 12"/>
          <p:cNvSpPr txBox="1"/>
          <p:nvPr/>
        </p:nvSpPr>
        <p:spPr>
          <a:xfrm>
            <a:off x="8189582" y="3373593"/>
            <a:ext cx="1952625" cy="646331"/>
          </a:xfrm>
          <a:prstGeom prst="rect">
            <a:avLst/>
          </a:prstGeom>
          <a:noFill/>
        </p:spPr>
        <p:txBody>
          <a:bodyPr wrap="square" rtlCol="0">
            <a:spAutoFit/>
          </a:bodyPr>
          <a:lstStyle/>
          <a:p>
            <a:r>
              <a:rPr lang="en-CA" dirty="0"/>
              <a:t>Knowledge</a:t>
            </a:r>
          </a:p>
          <a:p>
            <a:r>
              <a:rPr lang="en-CA" dirty="0"/>
              <a:t>Revolution</a:t>
            </a:r>
          </a:p>
        </p:txBody>
      </p:sp>
      <p:pic>
        <p:nvPicPr>
          <p:cNvPr id="1026" name="Picture 2" descr="Image result for the future of wor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799"/>
          <a:stretch/>
        </p:blipFill>
        <p:spPr bwMode="auto">
          <a:xfrm>
            <a:off x="6677409" y="4793658"/>
            <a:ext cx="4259043" cy="18589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31081A8-278B-48E2-BA09-DDA1CC4CE9BD}"/>
              </a:ext>
            </a:extLst>
          </p:cNvPr>
          <p:cNvPicPr>
            <a:picLocks noChangeAspect="1"/>
          </p:cNvPicPr>
          <p:nvPr/>
        </p:nvPicPr>
        <p:blipFill>
          <a:blip r:embed="rId3"/>
          <a:stretch>
            <a:fillRect/>
          </a:stretch>
        </p:blipFill>
        <p:spPr>
          <a:xfrm>
            <a:off x="452848" y="730542"/>
            <a:ext cx="3889595" cy="2072078"/>
          </a:xfrm>
          <a:prstGeom prst="rect">
            <a:avLst/>
          </a:prstGeom>
        </p:spPr>
      </p:pic>
      <p:pic>
        <p:nvPicPr>
          <p:cNvPr id="17" name="Picture 16">
            <a:extLst>
              <a:ext uri="{FF2B5EF4-FFF2-40B4-BE49-F238E27FC236}">
                <a16:creationId xmlns:a16="http://schemas.microsoft.com/office/drawing/2014/main" id="{47ECF2A0-0BD3-4C47-BF62-7548320E5CB6}"/>
              </a:ext>
            </a:extLst>
          </p:cNvPr>
          <p:cNvPicPr>
            <a:picLocks noChangeAspect="1"/>
          </p:cNvPicPr>
          <p:nvPr/>
        </p:nvPicPr>
        <p:blipFill>
          <a:blip r:embed="rId4"/>
          <a:stretch>
            <a:fillRect/>
          </a:stretch>
        </p:blipFill>
        <p:spPr>
          <a:xfrm>
            <a:off x="3515197" y="2875772"/>
            <a:ext cx="3478131" cy="1858903"/>
          </a:xfrm>
          <a:prstGeom prst="rect">
            <a:avLst/>
          </a:prstGeom>
        </p:spPr>
      </p:pic>
    </p:spTree>
    <p:extLst>
      <p:ext uri="{BB962C8B-B14F-4D97-AF65-F5344CB8AC3E}">
        <p14:creationId xmlns:p14="http://schemas.microsoft.com/office/powerpoint/2010/main" val="1125128886"/>
      </p:ext>
    </p:extLst>
  </p:cSld>
  <p:clrMapOvr>
    <a:masterClrMapping/>
  </p:clrMapOvr>
  <p:transition spd="slow" advTm="2000">
    <p:cover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38518" y="2528900"/>
            <a:ext cx="3538304" cy="1200329"/>
          </a:xfrm>
          <a:prstGeom prst="rect">
            <a:avLst/>
          </a:prstGeom>
          <a:noFill/>
        </p:spPr>
        <p:txBody>
          <a:bodyPr wrap="square" rtlCol="0">
            <a:spAutoFit/>
          </a:bodyPr>
          <a:lstStyle/>
          <a:p>
            <a:endParaRPr lang="en-CA" sz="3600" b="1" dirty="0">
              <a:solidFill>
                <a:srgbClr val="006767"/>
              </a:solidFill>
              <a:latin typeface="Arial Narrow" panose="020B0606020202030204" pitchFamily="34" charset="0"/>
            </a:endParaRPr>
          </a:p>
          <a:p>
            <a:r>
              <a:rPr lang="en-CA" sz="3600" b="1" dirty="0">
                <a:solidFill>
                  <a:srgbClr val="006767"/>
                </a:solidFill>
                <a:latin typeface="Arial Narrow" panose="020B0606020202030204" pitchFamily="34" charset="0"/>
              </a:rPr>
              <a:t>In Conclusion</a:t>
            </a:r>
          </a:p>
        </p:txBody>
      </p:sp>
      <p:cxnSp>
        <p:nvCxnSpPr>
          <p:cNvPr id="8" name="Прямая соединительная линия 5"/>
          <p:cNvCxnSpPr>
            <a:cxnSpLocks/>
          </p:cNvCxnSpPr>
          <p:nvPr/>
        </p:nvCxnSpPr>
        <p:spPr>
          <a:xfrm>
            <a:off x="4895350" y="2435225"/>
            <a:ext cx="0" cy="1987550"/>
          </a:xfrm>
          <a:prstGeom prst="line">
            <a:avLst/>
          </a:prstGeom>
          <a:ln w="38100">
            <a:solidFill>
              <a:srgbClr val="006767"/>
            </a:solidFill>
          </a:ln>
        </p:spPr>
        <p:style>
          <a:lnRef idx="1">
            <a:schemeClr val="accent1"/>
          </a:lnRef>
          <a:fillRef idx="0">
            <a:schemeClr val="accent1"/>
          </a:fillRef>
          <a:effectRef idx="0">
            <a:schemeClr val="accent1"/>
          </a:effectRef>
          <a:fontRef idx="minor">
            <a:schemeClr val="tx1"/>
          </a:fontRef>
        </p:style>
      </p:cxnSp>
      <p:pic>
        <p:nvPicPr>
          <p:cNvPr id="10242" name="Picture 2" descr="Image result for wrap up">
            <a:extLst>
              <a:ext uri="{FF2B5EF4-FFF2-40B4-BE49-F238E27FC236}">
                <a16:creationId xmlns:a16="http://schemas.microsoft.com/office/drawing/2014/main" id="{3D3DC575-5DE7-44E7-BD6C-14C124077C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5411" y="1930650"/>
            <a:ext cx="5946475" cy="3330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873818"/>
      </p:ext>
    </p:extLst>
  </p:cSld>
  <p:clrMapOvr>
    <a:masterClrMapping/>
  </p:clrMapOvr>
  <p:transition spd="slow" advTm="2000">
    <p:cover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192344" y="2132856"/>
            <a:ext cx="2846828" cy="3593401"/>
          </a:xfrm>
          <a:prstGeom prst="rect">
            <a:avLst/>
          </a:prstGeom>
          <a:ln>
            <a:noFill/>
          </a:ln>
          <a:effectLst>
            <a:softEdge rad="112500"/>
          </a:effectLst>
        </p:spPr>
      </p:pic>
      <p:sp>
        <p:nvSpPr>
          <p:cNvPr id="4" name="Text Placeholder 3"/>
          <p:cNvSpPr>
            <a:spLocks noGrp="1"/>
          </p:cNvSpPr>
          <p:nvPr>
            <p:ph type="body" sz="quarter" idx="11"/>
          </p:nvPr>
        </p:nvSpPr>
        <p:spPr>
          <a:xfrm>
            <a:off x="602331" y="251827"/>
            <a:ext cx="10776069" cy="674638"/>
          </a:xfrm>
        </p:spPr>
        <p:txBody>
          <a:bodyPr vert="horz" lIns="91440" tIns="45720" rIns="91440" bIns="45720" rtlCol="0" anchor="ctr">
            <a:noAutofit/>
          </a:bodyPr>
          <a:lstStyle/>
          <a:p>
            <a:pPr algn="l"/>
            <a:r>
              <a:rPr lang="en-CA" sz="2800" dirty="0">
                <a:latin typeface="Arial Narrow" panose="020B0606020202030204" pitchFamily="34" charset="0"/>
                <a:cs typeface="Arial" panose="020B0604020202020204" pitchFamily="34" charset="0"/>
              </a:rPr>
              <a:t>Agile and Agile: FREEDOM WITHIN A FRAMEWORK</a:t>
            </a:r>
          </a:p>
        </p:txBody>
      </p:sp>
      <p:sp>
        <p:nvSpPr>
          <p:cNvPr id="7" name="TextBox 6"/>
          <p:cNvSpPr txBox="1"/>
          <p:nvPr/>
        </p:nvSpPr>
        <p:spPr>
          <a:xfrm>
            <a:off x="587388" y="1328595"/>
            <a:ext cx="8928992" cy="4893647"/>
          </a:xfrm>
          <a:prstGeom prst="rect">
            <a:avLst/>
          </a:prstGeom>
          <a:noFill/>
        </p:spPr>
        <p:txBody>
          <a:bodyPr wrap="square" rtlCol="0">
            <a:spAutoFit/>
          </a:bodyPr>
          <a:lstStyle/>
          <a:p>
            <a:pPr algn="ctr"/>
            <a:endParaRPr lang="en-CA" dirty="0"/>
          </a:p>
          <a:p>
            <a:pPr algn="ctr"/>
            <a:br>
              <a:rPr lang="en-CA" b="1" dirty="0"/>
            </a:br>
            <a:br>
              <a:rPr lang="en-CA" dirty="0"/>
            </a:br>
            <a:r>
              <a:rPr lang="en-CA" sz="2400" dirty="0"/>
              <a:t>“True freedom is not the absence of structure </a:t>
            </a:r>
          </a:p>
          <a:p>
            <a:pPr algn="ctr"/>
            <a:r>
              <a:rPr lang="en-CA" sz="2400" dirty="0"/>
              <a:t>— letting the employees go off and do whatever they want —</a:t>
            </a:r>
          </a:p>
          <a:p>
            <a:pPr algn="ctr"/>
            <a:r>
              <a:rPr lang="en-CA" sz="2400" dirty="0"/>
              <a:t> </a:t>
            </a:r>
          </a:p>
          <a:p>
            <a:pPr algn="ctr"/>
            <a:r>
              <a:rPr lang="en-CA" sz="2400" dirty="0"/>
              <a:t>but rather a clear structure that enables people to work within established boundaries in an autonomous and creative way.”</a:t>
            </a:r>
            <a:br>
              <a:rPr lang="en-CA" sz="2400" dirty="0"/>
            </a:br>
            <a:endParaRPr lang="en-CA" sz="2400" dirty="0"/>
          </a:p>
          <a:p>
            <a:pPr algn="ctr"/>
            <a:endParaRPr lang="en-CA" dirty="0"/>
          </a:p>
          <a:p>
            <a:pPr algn="ctr"/>
            <a:endParaRPr lang="en-CA" dirty="0"/>
          </a:p>
          <a:p>
            <a:pPr algn="ctr"/>
            <a:endParaRPr lang="en-CA" dirty="0"/>
          </a:p>
          <a:p>
            <a:pPr algn="ctr"/>
            <a:endParaRPr lang="en-CA" dirty="0"/>
          </a:p>
          <a:p>
            <a:pPr algn="ctr"/>
            <a:endParaRPr lang="en-CA" dirty="0"/>
          </a:p>
        </p:txBody>
      </p:sp>
      <p:sp>
        <p:nvSpPr>
          <p:cNvPr id="6" name="Rectangle 5"/>
          <p:cNvSpPr/>
          <p:nvPr/>
        </p:nvSpPr>
        <p:spPr>
          <a:xfrm>
            <a:off x="5015880" y="4958588"/>
            <a:ext cx="4212468" cy="738664"/>
          </a:xfrm>
          <a:prstGeom prst="rect">
            <a:avLst/>
          </a:prstGeom>
        </p:spPr>
        <p:txBody>
          <a:bodyPr wrap="square">
            <a:spAutoFit/>
          </a:bodyPr>
          <a:lstStyle/>
          <a:p>
            <a:pPr algn="r"/>
            <a:r>
              <a:rPr lang="en-CA" sz="1400" dirty="0"/>
              <a:t>Erich Fromm (1900—1980) </a:t>
            </a:r>
          </a:p>
          <a:p>
            <a:pPr algn="r"/>
            <a:r>
              <a:rPr lang="en-CA" sz="1400" dirty="0"/>
              <a:t>German-born American psychoanalyst and social philosopher</a:t>
            </a:r>
          </a:p>
        </p:txBody>
      </p:sp>
    </p:spTree>
    <p:extLst>
      <p:ext uri="{BB962C8B-B14F-4D97-AF65-F5344CB8AC3E}">
        <p14:creationId xmlns:p14="http://schemas.microsoft.com/office/powerpoint/2010/main" val="3073590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vert="horz" lIns="91440" tIns="45720" rIns="91440" bIns="45720" rtlCol="0" anchor="ctr">
            <a:noAutofit/>
          </a:bodyPr>
          <a:lstStyle/>
          <a:p>
            <a:pPr algn="l"/>
            <a:r>
              <a:rPr lang="en-CA" sz="3200" dirty="0">
                <a:latin typeface="Arial Narrow" panose="020B0606020202030204" pitchFamily="34" charset="0"/>
                <a:cs typeface="Arial" panose="020B0604020202020204" pitchFamily="34" charset="0"/>
              </a:rPr>
              <a:t>In Summary</a:t>
            </a:r>
          </a:p>
        </p:txBody>
      </p:sp>
      <p:sp>
        <p:nvSpPr>
          <p:cNvPr id="3" name="Content Placeholder 2"/>
          <p:cNvSpPr>
            <a:spLocks noGrp="1"/>
          </p:cNvSpPr>
          <p:nvPr>
            <p:ph idx="4294967295"/>
          </p:nvPr>
        </p:nvSpPr>
        <p:spPr>
          <a:xfrm>
            <a:off x="586034" y="1535833"/>
            <a:ext cx="6211888" cy="4300537"/>
          </a:xfrm>
        </p:spPr>
        <p:txBody>
          <a:bodyPr>
            <a:normAutofit/>
          </a:bodyPr>
          <a:lstStyle/>
          <a:p>
            <a:pPr>
              <a:spcBef>
                <a:spcPts val="0"/>
              </a:spcBef>
              <a:spcAft>
                <a:spcPts val="1800"/>
              </a:spcAft>
            </a:pPr>
            <a:r>
              <a:rPr lang="en-US" sz="2400" dirty="0"/>
              <a:t>The Knowledge Age will demand value and will challenge loyalty</a:t>
            </a:r>
          </a:p>
          <a:p>
            <a:pPr>
              <a:spcBef>
                <a:spcPts val="0"/>
              </a:spcBef>
              <a:spcAft>
                <a:spcPts val="1800"/>
              </a:spcAft>
            </a:pPr>
            <a:r>
              <a:rPr lang="en-US" sz="2400" dirty="0"/>
              <a:t>Pressures will require new business models and operating models designed to change</a:t>
            </a:r>
          </a:p>
          <a:p>
            <a:pPr>
              <a:spcBef>
                <a:spcPts val="0"/>
              </a:spcBef>
              <a:spcAft>
                <a:spcPts val="1800"/>
              </a:spcAft>
            </a:pPr>
            <a:r>
              <a:rPr lang="en-US" sz="2400" dirty="0"/>
              <a:t>This is about business value not about software or organization charts</a:t>
            </a:r>
          </a:p>
          <a:p>
            <a:pPr>
              <a:spcBef>
                <a:spcPts val="0"/>
              </a:spcBef>
              <a:spcAft>
                <a:spcPts val="1800"/>
              </a:spcAft>
            </a:pPr>
            <a:r>
              <a:rPr lang="en-US" sz="2400" dirty="0"/>
              <a:t>Value-oriented architecture, design and management is essential to survive and thrive</a:t>
            </a:r>
          </a:p>
          <a:p>
            <a:pPr>
              <a:spcBef>
                <a:spcPts val="0"/>
              </a:spcBef>
              <a:spcAft>
                <a:spcPts val="1800"/>
              </a:spcAft>
            </a:pPr>
            <a:r>
              <a:rPr lang="en-US" sz="2400" dirty="0"/>
              <a:t>Business Knowledge is required to sustain value</a:t>
            </a:r>
          </a:p>
          <a:p>
            <a:pPr>
              <a:spcBef>
                <a:spcPts val="0"/>
              </a:spcBef>
              <a:spcAft>
                <a:spcPts val="1800"/>
              </a:spcAft>
            </a:pPr>
            <a:endParaRPr lang="en-US" sz="2400" dirty="0"/>
          </a:p>
          <a:p>
            <a:pPr>
              <a:spcBef>
                <a:spcPts val="0"/>
              </a:spcBef>
              <a:spcAft>
                <a:spcPts val="1800"/>
              </a:spcAft>
            </a:pPr>
            <a:endParaRPr lang="en-US" sz="2400" dirty="0"/>
          </a:p>
          <a:p>
            <a:pPr marL="0" indent="0">
              <a:spcBef>
                <a:spcPts val="0"/>
              </a:spcBef>
              <a:spcAft>
                <a:spcPts val="1800"/>
              </a:spcAft>
              <a:buNone/>
            </a:pPr>
            <a:endParaRPr lang="en-CA" dirty="0"/>
          </a:p>
        </p:txBody>
      </p:sp>
      <p:pic>
        <p:nvPicPr>
          <p:cNvPr id="7" name="Picture 2" descr="Image result for alignment">
            <a:extLst>
              <a:ext uri="{FF2B5EF4-FFF2-40B4-BE49-F238E27FC236}">
                <a16:creationId xmlns:a16="http://schemas.microsoft.com/office/drawing/2014/main" id="{47DC52E0-BBA3-4021-8FD0-717DD4B8F6B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6732" y="2087656"/>
            <a:ext cx="4932457" cy="292494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0E33F4A-9E71-48BB-8C7E-C29FE8F5B7BF}"/>
              </a:ext>
            </a:extLst>
          </p:cNvPr>
          <p:cNvSpPr/>
          <p:nvPr/>
        </p:nvSpPr>
        <p:spPr>
          <a:xfrm>
            <a:off x="7013493" y="5083096"/>
            <a:ext cx="4932457" cy="338554"/>
          </a:xfrm>
          <a:prstGeom prst="rect">
            <a:avLst/>
          </a:prstGeom>
        </p:spPr>
        <p:txBody>
          <a:bodyPr wrap="square">
            <a:spAutoFit/>
          </a:bodyPr>
          <a:lstStyle/>
          <a:p>
            <a:pPr algn="ctr"/>
            <a:r>
              <a:rPr lang="en-US" sz="1600" dirty="0"/>
              <a:t>Flying in formation</a:t>
            </a:r>
          </a:p>
        </p:txBody>
      </p:sp>
      <p:sp>
        <p:nvSpPr>
          <p:cNvPr id="6" name="Text Placeholder 5">
            <a:extLst>
              <a:ext uri="{FF2B5EF4-FFF2-40B4-BE49-F238E27FC236}">
                <a16:creationId xmlns:a16="http://schemas.microsoft.com/office/drawing/2014/main" id="{F8BEE3A7-DA65-4E46-9D41-FFEB4EA1F953}"/>
              </a:ext>
            </a:extLst>
          </p:cNvPr>
          <p:cNvSpPr>
            <a:spLocks noGrp="1"/>
          </p:cNvSpPr>
          <p:nvPr>
            <p:ph type="body" sz="quarter" idx="12"/>
          </p:nvPr>
        </p:nvSpPr>
        <p:spPr/>
        <p:txBody>
          <a:bodyPr>
            <a:normAutofit fontScale="92500" lnSpcReduction="10000"/>
          </a:bodyPr>
          <a:lstStyle/>
          <a:p>
            <a:endParaRPr lang="en-CA"/>
          </a:p>
        </p:txBody>
      </p:sp>
      <p:sp>
        <p:nvSpPr>
          <p:cNvPr id="9" name="TextBox 8">
            <a:extLst>
              <a:ext uri="{FF2B5EF4-FFF2-40B4-BE49-F238E27FC236}">
                <a16:creationId xmlns:a16="http://schemas.microsoft.com/office/drawing/2014/main" id="{5672F13B-1FA4-4F74-A50B-1F2DA1A9BE90}"/>
              </a:ext>
            </a:extLst>
          </p:cNvPr>
          <p:cNvSpPr txBox="1"/>
          <p:nvPr/>
        </p:nvSpPr>
        <p:spPr>
          <a:xfrm>
            <a:off x="883809" y="5704801"/>
            <a:ext cx="10729797" cy="461665"/>
          </a:xfrm>
          <a:prstGeom prst="rect">
            <a:avLst/>
          </a:prstGeom>
          <a:solidFill>
            <a:srgbClr val="0070C0"/>
          </a:solidFill>
        </p:spPr>
        <p:txBody>
          <a:bodyPr wrap="none" rtlCol="0">
            <a:spAutoFit/>
          </a:bodyPr>
          <a:lstStyle/>
          <a:p>
            <a:r>
              <a:rPr lang="en-CA" sz="2400" b="1" dirty="0">
                <a:solidFill>
                  <a:schemeClr val="bg1"/>
                </a:solidFill>
              </a:rPr>
              <a:t>Business Agility needs Business Architecture – Join me for the following workshop </a:t>
            </a:r>
          </a:p>
        </p:txBody>
      </p:sp>
    </p:spTree>
    <p:extLst>
      <p:ext uri="{BB962C8B-B14F-4D97-AF65-F5344CB8AC3E}">
        <p14:creationId xmlns:p14="http://schemas.microsoft.com/office/powerpoint/2010/main" val="304835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412" y="224644"/>
            <a:ext cx="10515600" cy="840823"/>
          </a:xfrm>
        </p:spPr>
        <p:txBody>
          <a:bodyPr vert="horz" lIns="91440" tIns="45720" rIns="91440" bIns="45720" rtlCol="0" anchor="ctr">
            <a:noAutofit/>
          </a:bodyPr>
          <a:lstStyle/>
          <a:p>
            <a:pPr>
              <a:spcBef>
                <a:spcPts val="1000"/>
              </a:spcBef>
              <a:buFont typeface="Arial" panose="020B0604020202020204" pitchFamily="34" charset="0"/>
            </a:pPr>
            <a:r>
              <a:rPr lang="en-CA" sz="2800" dirty="0">
                <a:latin typeface="Arial Narrow" panose="020B0606020202030204" pitchFamily="34" charset="0"/>
              </a:rPr>
              <a:t>Agility is needed because of</a:t>
            </a:r>
          </a:p>
        </p:txBody>
      </p:sp>
      <p:sp>
        <p:nvSpPr>
          <p:cNvPr id="3" name="Content Placeholder 2"/>
          <p:cNvSpPr>
            <a:spLocks noGrp="1"/>
          </p:cNvSpPr>
          <p:nvPr>
            <p:ph idx="1"/>
          </p:nvPr>
        </p:nvSpPr>
        <p:spPr>
          <a:xfrm>
            <a:off x="1089012" y="1485802"/>
            <a:ext cx="10515600" cy="4798737"/>
          </a:xfrm>
        </p:spPr>
        <p:txBody>
          <a:bodyPr>
            <a:normAutofit lnSpcReduction="10000"/>
          </a:bodyPr>
          <a:lstStyle/>
          <a:p>
            <a:r>
              <a:rPr lang="en-CA" sz="2400" dirty="0"/>
              <a:t>Accelerating change</a:t>
            </a:r>
          </a:p>
          <a:p>
            <a:r>
              <a:rPr lang="en-CA" sz="2400" dirty="0"/>
              <a:t>Digitalization and Technology </a:t>
            </a:r>
          </a:p>
          <a:p>
            <a:r>
              <a:rPr lang="en-CA" sz="2400" dirty="0"/>
              <a:t>Fast time to market</a:t>
            </a:r>
          </a:p>
          <a:p>
            <a:r>
              <a:rPr lang="en-CA" sz="2400" dirty="0"/>
              <a:t>Short time in market</a:t>
            </a:r>
          </a:p>
          <a:p>
            <a:r>
              <a:rPr lang="en-CA" sz="2400" dirty="0"/>
              <a:t>Fast change in market</a:t>
            </a:r>
          </a:p>
          <a:p>
            <a:r>
              <a:rPr lang="en-CA" sz="2400" dirty="0"/>
              <a:t>Customer centricity</a:t>
            </a:r>
          </a:p>
          <a:p>
            <a:r>
              <a:rPr lang="en-CA" sz="2400" dirty="0"/>
              <a:t>End to end value orientation</a:t>
            </a:r>
          </a:p>
          <a:p>
            <a:r>
              <a:rPr lang="en-CA" sz="2400" dirty="0"/>
              <a:t>Rising complexity</a:t>
            </a:r>
          </a:p>
          <a:p>
            <a:r>
              <a:rPr lang="en-CA" sz="2400" dirty="0"/>
              <a:t>Legacy artifacts</a:t>
            </a:r>
          </a:p>
          <a:p>
            <a:r>
              <a:rPr lang="en-CA" sz="2400" dirty="0"/>
              <a:t>Risk of change itself</a:t>
            </a:r>
          </a:p>
          <a:p>
            <a:r>
              <a:rPr lang="en-CA" sz="2400" dirty="0"/>
              <a:t> … </a:t>
            </a:r>
          </a:p>
        </p:txBody>
      </p:sp>
      <p:graphicFrame>
        <p:nvGraphicFramePr>
          <p:cNvPr id="6" name="Diagram 5"/>
          <p:cNvGraphicFramePr/>
          <p:nvPr>
            <p:extLst/>
          </p:nvPr>
        </p:nvGraphicFramePr>
        <p:xfrm>
          <a:off x="5303912" y="1700808"/>
          <a:ext cx="5616624"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3772224"/>
      </p:ext>
    </p:extLst>
  </p:cSld>
  <p:clrMapOvr>
    <a:masterClrMapping/>
  </p:clrMapOvr>
  <p:transition spd="slow">
    <p:cover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vert="horz" lIns="91440" tIns="45720" rIns="91440" bIns="45720" rtlCol="0" anchor="ctr">
            <a:noAutofit/>
          </a:bodyPr>
          <a:lstStyle/>
          <a:p>
            <a:pPr algn="l"/>
            <a:r>
              <a:rPr lang="en-CA" sz="2800" dirty="0">
                <a:latin typeface="Arial Narrow" panose="020B0606020202030204" pitchFamily="34" charset="0"/>
                <a:cs typeface="Arial" panose="020B0604020202020204" pitchFamily="34" charset="0"/>
              </a:rPr>
              <a:t>Our Concern and Motivation</a:t>
            </a:r>
          </a:p>
        </p:txBody>
      </p:sp>
      <p:sp>
        <p:nvSpPr>
          <p:cNvPr id="5" name="Text Placeholder 4"/>
          <p:cNvSpPr>
            <a:spLocks noGrp="1"/>
          </p:cNvSpPr>
          <p:nvPr>
            <p:ph type="body" sz="quarter" idx="12"/>
          </p:nvPr>
        </p:nvSpPr>
        <p:spPr/>
        <p:txBody>
          <a:bodyPr/>
          <a:lstStyle/>
          <a:p>
            <a:r>
              <a:rPr lang="en-CA" dirty="0"/>
              <a:t>Business Architecture Manifesto *</a:t>
            </a:r>
          </a:p>
        </p:txBody>
      </p:sp>
      <p:sp>
        <p:nvSpPr>
          <p:cNvPr id="3" name="Content Placeholder 2"/>
          <p:cNvSpPr>
            <a:spLocks noGrp="1"/>
          </p:cNvSpPr>
          <p:nvPr>
            <p:ph idx="1"/>
          </p:nvPr>
        </p:nvSpPr>
        <p:spPr/>
        <p:txBody>
          <a:bodyPr>
            <a:normAutofit/>
          </a:bodyPr>
          <a:lstStyle/>
          <a:p>
            <a:pPr marL="0" indent="0">
              <a:buNone/>
            </a:pPr>
            <a:r>
              <a:rPr lang="en-US" dirty="0"/>
              <a:t>We are still focused on technology, machinery, techniques (e.g. lean, agile, capabilities), speed, software … we are still writing code.  We now have billions of lines of code. </a:t>
            </a:r>
          </a:p>
          <a:p>
            <a:pPr lvl="1"/>
            <a:r>
              <a:rPr lang="en-US" dirty="0"/>
              <a:t>Is it flexible? No. </a:t>
            </a:r>
          </a:p>
          <a:p>
            <a:pPr lvl="1"/>
            <a:r>
              <a:rPr lang="en-US" dirty="0"/>
              <a:t>Is it integrated? No. </a:t>
            </a:r>
          </a:p>
          <a:p>
            <a:pPr lvl="1"/>
            <a:r>
              <a:rPr lang="en-US" dirty="0"/>
              <a:t>Is it reusable? No. </a:t>
            </a:r>
          </a:p>
          <a:p>
            <a:pPr lvl="1"/>
            <a:r>
              <a:rPr lang="en-US" dirty="0"/>
              <a:t>Is it interoperable? No. </a:t>
            </a:r>
          </a:p>
          <a:p>
            <a:pPr lvl="1"/>
            <a:r>
              <a:rPr lang="en-US" dirty="0"/>
              <a:t>Is it aligned with business strategies? No. </a:t>
            </a:r>
          </a:p>
          <a:p>
            <a:pPr lvl="1"/>
            <a:r>
              <a:rPr lang="en-US" dirty="0"/>
              <a:t>Is it secure? No. </a:t>
            </a:r>
          </a:p>
          <a:p>
            <a:pPr lvl="1"/>
            <a:r>
              <a:rPr lang="en-US" dirty="0"/>
              <a:t>Is it meeting expectations? No.</a:t>
            </a:r>
            <a:endParaRPr lang="en-CA"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2324" y="2816932"/>
            <a:ext cx="2081796" cy="3700970"/>
          </a:xfrm>
          <a:prstGeom prst="rect">
            <a:avLst/>
          </a:prstGeom>
        </p:spPr>
      </p:pic>
      <p:sp>
        <p:nvSpPr>
          <p:cNvPr id="2" name="TextBox 1"/>
          <p:cNvSpPr txBox="1"/>
          <p:nvPr/>
        </p:nvSpPr>
        <p:spPr>
          <a:xfrm>
            <a:off x="4511824" y="6517902"/>
            <a:ext cx="3738524" cy="369332"/>
          </a:xfrm>
          <a:prstGeom prst="rect">
            <a:avLst/>
          </a:prstGeom>
          <a:noFill/>
        </p:spPr>
        <p:txBody>
          <a:bodyPr wrap="none" rtlCol="0">
            <a:spAutoFit/>
          </a:bodyPr>
          <a:lstStyle/>
          <a:p>
            <a:r>
              <a:rPr lang="en-CA" dirty="0"/>
              <a:t>* Ref: Burlton, Ross, Zachman …..</a:t>
            </a:r>
          </a:p>
        </p:txBody>
      </p:sp>
    </p:spTree>
    <p:extLst>
      <p:ext uri="{BB962C8B-B14F-4D97-AF65-F5344CB8AC3E}">
        <p14:creationId xmlns:p14="http://schemas.microsoft.com/office/powerpoint/2010/main" val="2651183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5400" y="4005065"/>
            <a:ext cx="10553818" cy="430887"/>
          </a:xfrm>
          <a:prstGeom prst="rect">
            <a:avLst/>
          </a:prstGeom>
          <a:noFill/>
        </p:spPr>
        <p:txBody>
          <a:bodyPr wrap="square" rtlCol="0">
            <a:spAutoFit/>
          </a:bodyPr>
          <a:lstStyle/>
          <a:p>
            <a:pPr>
              <a:lnSpc>
                <a:spcPct val="90000"/>
              </a:lnSpc>
            </a:pPr>
            <a:endParaRPr lang="en-US" sz="2400" dirty="0"/>
          </a:p>
        </p:txBody>
      </p:sp>
      <p:sp>
        <p:nvSpPr>
          <p:cNvPr id="13" name="TextBox 12"/>
          <p:cNvSpPr txBox="1"/>
          <p:nvPr/>
        </p:nvSpPr>
        <p:spPr>
          <a:xfrm>
            <a:off x="407368" y="1628800"/>
            <a:ext cx="10585176" cy="1650708"/>
          </a:xfrm>
          <a:prstGeom prst="rect">
            <a:avLst/>
          </a:prstGeom>
          <a:noFill/>
        </p:spPr>
        <p:txBody>
          <a:bodyPr wrap="square" rtlCol="0">
            <a:spAutoFit/>
          </a:bodyPr>
          <a:lstStyle/>
          <a:p>
            <a:pPr algn="ctr">
              <a:lnSpc>
                <a:spcPct val="90000"/>
              </a:lnSpc>
            </a:pPr>
            <a:r>
              <a:rPr lang="en-US" sz="2800" b="1" dirty="0"/>
              <a:t>“True Business Agility” is the ability to modify dynamically the concepts and structures of the business itself for maintaining relevance in the context of a dynamically changing, complex and uncertain operational environment.</a:t>
            </a:r>
          </a:p>
        </p:txBody>
      </p:sp>
      <p:sp>
        <p:nvSpPr>
          <p:cNvPr id="14" name="TextBox 13"/>
          <p:cNvSpPr txBox="1"/>
          <p:nvPr/>
        </p:nvSpPr>
        <p:spPr>
          <a:xfrm>
            <a:off x="695400" y="415930"/>
            <a:ext cx="1872208" cy="487313"/>
          </a:xfrm>
          <a:prstGeom prst="rect">
            <a:avLst/>
          </a:prstGeom>
        </p:spPr>
        <p:txBody>
          <a:bodyPr vert="horz" lIns="91440" tIns="45720" rIns="91440" bIns="45720" rtlCol="0" anchor="ctr">
            <a:noAutofit/>
          </a:bodyPr>
          <a:lstStyle>
            <a:lvl1pPr>
              <a:lnSpc>
                <a:spcPct val="90000"/>
              </a:lnSpc>
              <a:spcBef>
                <a:spcPts val="1000"/>
              </a:spcBef>
              <a:buFont typeface="Arial" panose="020B0604020202020204" pitchFamily="34" charset="0"/>
              <a:buNone/>
              <a:defRPr lang="en-US" sz="2800" baseline="0">
                <a:solidFill>
                  <a:srgbClr val="006767"/>
                </a:solidFill>
                <a:latin typeface="Arial Narrow" panose="020B0606020202030204" pitchFamily="34" charset="0"/>
                <a:cs typeface="Arial" panose="020B0604020202020204" pitchFamily="34" charset="0"/>
              </a:defRPr>
            </a:lvl1pPr>
          </a:lstStyle>
          <a:p>
            <a:r>
              <a:rPr lang="en-US" dirty="0"/>
              <a:t>Definition</a:t>
            </a:r>
          </a:p>
        </p:txBody>
      </p:sp>
      <p:pic>
        <p:nvPicPr>
          <p:cNvPr id="15" name="Picture 14" descr="JAZ_Grey_Background2014.jpg"/>
          <p:cNvPicPr>
            <a:picLocks noChangeAspect="1"/>
          </p:cNvPicPr>
          <p:nvPr/>
        </p:nvPicPr>
        <p:blipFill rotWithShape="1">
          <a:blip r:embed="rId3">
            <a:extLst>
              <a:ext uri="{28A0092B-C50C-407E-A947-70E740481C1C}">
                <a14:useLocalDpi xmlns:a14="http://schemas.microsoft.com/office/drawing/2010/main" val="0"/>
              </a:ext>
            </a:extLst>
          </a:blip>
          <a:srcRect l="7589" t="6052" r="14595"/>
          <a:stretch/>
        </p:blipFill>
        <p:spPr>
          <a:xfrm>
            <a:off x="8976320" y="3501009"/>
            <a:ext cx="2822982" cy="2302517"/>
          </a:xfrm>
          <a:prstGeom prst="rect">
            <a:avLst/>
          </a:prstGeom>
        </p:spPr>
      </p:pic>
      <p:sp>
        <p:nvSpPr>
          <p:cNvPr id="16" name="TextBox 15"/>
          <p:cNvSpPr txBox="1"/>
          <p:nvPr/>
        </p:nvSpPr>
        <p:spPr>
          <a:xfrm>
            <a:off x="4583832" y="3356992"/>
            <a:ext cx="4104456" cy="763286"/>
          </a:xfrm>
          <a:prstGeom prst="rect">
            <a:avLst/>
          </a:prstGeom>
          <a:noFill/>
        </p:spPr>
        <p:txBody>
          <a:bodyPr wrap="square" rtlCol="0">
            <a:spAutoFit/>
          </a:bodyPr>
          <a:lstStyle/>
          <a:p>
            <a:pPr>
              <a:lnSpc>
                <a:spcPct val="90000"/>
              </a:lnSpc>
            </a:pPr>
            <a:r>
              <a:rPr lang="en-US" sz="2400" i="1" dirty="0"/>
              <a:t>John A. Zachman   2018</a:t>
            </a:r>
          </a:p>
          <a:p>
            <a:pPr>
              <a:lnSpc>
                <a:spcPct val="90000"/>
              </a:lnSpc>
            </a:pPr>
            <a:r>
              <a:rPr lang="en-US" sz="2400" i="1" dirty="0"/>
              <a:t>Business Agility Manifesto</a:t>
            </a:r>
          </a:p>
        </p:txBody>
      </p:sp>
    </p:spTree>
    <p:extLst>
      <p:ext uri="{BB962C8B-B14F-4D97-AF65-F5344CB8AC3E}">
        <p14:creationId xmlns:p14="http://schemas.microsoft.com/office/powerpoint/2010/main" val="395957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14607" y="548680"/>
            <a:ext cx="10776069" cy="674638"/>
          </a:xfrm>
        </p:spPr>
        <p:txBody>
          <a:bodyPr vert="horz" lIns="91440" tIns="45720" rIns="91440" bIns="45720" rtlCol="0" anchor="ctr">
            <a:noAutofit/>
          </a:bodyPr>
          <a:lstStyle/>
          <a:p>
            <a:pPr algn="l"/>
            <a:r>
              <a:rPr lang="en-US" sz="2800" dirty="0">
                <a:latin typeface="Arial Narrow" panose="020B0606020202030204" pitchFamily="34" charset="0"/>
                <a:cs typeface="Arial" panose="020B0604020202020204" pitchFamily="34" charset="0"/>
              </a:rPr>
              <a:t>Have you achieved business agility?</a:t>
            </a:r>
            <a:endParaRPr lang="en-CA" sz="2800" dirty="0">
              <a:latin typeface="Arial Narrow" panose="020B0606020202030204" pitchFamily="34" charset="0"/>
              <a:cs typeface="Arial" panose="020B0604020202020204" pitchFamily="34" charset="0"/>
            </a:endParaRPr>
          </a:p>
        </p:txBody>
      </p:sp>
      <p:sp>
        <p:nvSpPr>
          <p:cNvPr id="3" name="Text Placeholder 2"/>
          <p:cNvSpPr>
            <a:spLocks noGrp="1"/>
          </p:cNvSpPr>
          <p:nvPr>
            <p:ph type="body" sz="quarter" idx="12"/>
          </p:nvPr>
        </p:nvSpPr>
        <p:spPr>
          <a:xfrm>
            <a:off x="713324" y="1270272"/>
            <a:ext cx="10788676" cy="341282"/>
          </a:xfrm>
        </p:spPr>
        <p:txBody>
          <a:bodyPr/>
          <a:lstStyle/>
          <a:p>
            <a:r>
              <a:rPr lang="en-US" b="1" dirty="0"/>
              <a:t>Not unless …</a:t>
            </a:r>
            <a:endParaRPr lang="en-CA" dirty="0"/>
          </a:p>
          <a:p>
            <a:endParaRPr lang="en-CA" dirty="0"/>
          </a:p>
        </p:txBody>
      </p:sp>
      <p:graphicFrame>
        <p:nvGraphicFramePr>
          <p:cNvPr id="7" name="Table 6"/>
          <p:cNvGraphicFramePr>
            <a:graphicFrameLocks noGrp="1"/>
          </p:cNvGraphicFramePr>
          <p:nvPr>
            <p:extLst/>
          </p:nvPr>
        </p:nvGraphicFramePr>
        <p:xfrm>
          <a:off x="1066800" y="1664804"/>
          <a:ext cx="10058400" cy="4475608"/>
        </p:xfrm>
        <a:graphic>
          <a:graphicData uri="http://schemas.openxmlformats.org/drawingml/2006/table">
            <a:tbl>
              <a:tblPr firstRow="1" firstCol="1" bandRow="1">
                <a:tableStyleId>{8A107856-5554-42FB-B03E-39F5DBC370BA}</a:tableStyleId>
              </a:tblPr>
              <a:tblGrid>
                <a:gridCol w="8197552">
                  <a:extLst>
                    <a:ext uri="{9D8B030D-6E8A-4147-A177-3AD203B41FA5}">
                      <a16:colId xmlns:a16="http://schemas.microsoft.com/office/drawing/2014/main" val="20000"/>
                    </a:ext>
                  </a:extLst>
                </a:gridCol>
                <a:gridCol w="1860848">
                  <a:extLst>
                    <a:ext uri="{9D8B030D-6E8A-4147-A177-3AD203B41FA5}">
                      <a16:colId xmlns:a16="http://schemas.microsoft.com/office/drawing/2014/main" val="20001"/>
                    </a:ext>
                  </a:extLst>
                </a:gridCol>
              </a:tblGrid>
              <a:tr h="150046">
                <a:tc>
                  <a:txBody>
                    <a:bodyPr/>
                    <a:lstStyle/>
                    <a:p>
                      <a:pPr marL="0" lvl="0" indent="0">
                        <a:lnSpc>
                          <a:spcPct val="90000"/>
                        </a:lnSpc>
                        <a:spcAft>
                          <a:spcPts val="0"/>
                        </a:spcAft>
                        <a:buFont typeface="Arial" panose="020B0604020202020204" pitchFamily="34" charset="0"/>
                        <a:buNone/>
                        <a:tabLst>
                          <a:tab pos="457200" algn="l"/>
                        </a:tabLst>
                      </a:pPr>
                      <a:r>
                        <a:rPr lang="en-US" sz="2000" kern="1200" dirty="0">
                          <a:effectLst/>
                        </a:rPr>
                        <a:t>Characteristic</a:t>
                      </a:r>
                      <a:endParaRPr lang="en-CA" sz="11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679" marR="41679" marT="0" marB="0" anchor="ctr"/>
                </a:tc>
                <a:tc>
                  <a:txBody>
                    <a:bodyPr/>
                    <a:lstStyle/>
                    <a:p>
                      <a:pPr marL="0" lvl="0" indent="0">
                        <a:lnSpc>
                          <a:spcPct val="90000"/>
                        </a:lnSpc>
                        <a:spcAft>
                          <a:spcPts val="0"/>
                        </a:spcAft>
                        <a:buFont typeface="Arial" panose="020B0604020202020204" pitchFamily="34" charset="0"/>
                        <a:buNone/>
                        <a:tabLst>
                          <a:tab pos="457200" algn="l"/>
                        </a:tabLst>
                      </a:pPr>
                      <a:r>
                        <a:rPr lang="en-US" sz="2000" kern="1200" dirty="0">
                          <a:effectLst/>
                        </a:rPr>
                        <a:t> Rating (0-5)</a:t>
                      </a:r>
                      <a:endParaRPr lang="en-CA"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679" marR="41679" marT="0" marB="0" anchor="ctr"/>
                </a:tc>
                <a:extLst>
                  <a:ext uri="{0D108BD9-81ED-4DB2-BD59-A6C34878D82A}">
                    <a16:rowId xmlns:a16="http://schemas.microsoft.com/office/drawing/2014/main" val="10000"/>
                  </a:ext>
                </a:extLst>
              </a:tr>
              <a:tr h="300092">
                <a:tc>
                  <a:txBody>
                    <a:bodyPr/>
                    <a:lstStyle/>
                    <a:p>
                      <a:pPr marL="0" lvl="0" indent="0">
                        <a:lnSpc>
                          <a:spcPct val="90000"/>
                        </a:lnSpc>
                        <a:spcAft>
                          <a:spcPts val="0"/>
                        </a:spcAft>
                        <a:buFont typeface="Arial" panose="020B0604020202020204" pitchFamily="34" charset="0"/>
                        <a:buNone/>
                        <a:tabLst>
                          <a:tab pos="457200" algn="l"/>
                        </a:tabLst>
                      </a:pPr>
                      <a:r>
                        <a:rPr lang="en-US" sz="1400" kern="1200" dirty="0">
                          <a:effectLst/>
                        </a:rPr>
                        <a:t>You have minimized risk of catastrophic failure.</a:t>
                      </a:r>
                      <a:endParaRPr lang="en-CA" sz="9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679" marR="41679" marT="0" marB="0" anchor="ctr"/>
                </a:tc>
                <a:tc>
                  <a:txBody>
                    <a:bodyPr/>
                    <a:lstStyle/>
                    <a:p>
                      <a:pPr marL="0" lvl="0" indent="0">
                        <a:lnSpc>
                          <a:spcPct val="90000"/>
                        </a:lnSpc>
                        <a:spcAft>
                          <a:spcPts val="0"/>
                        </a:spcAft>
                        <a:buFont typeface="Arial" panose="020B0604020202020204" pitchFamily="34" charset="0"/>
                        <a:buNone/>
                        <a:tabLst>
                          <a:tab pos="457200" algn="l"/>
                        </a:tabLst>
                      </a:pPr>
                      <a:r>
                        <a:rPr lang="en-US" sz="1400" kern="1200">
                          <a:effectLst/>
                        </a:rPr>
                        <a:t> </a:t>
                      </a:r>
                      <a:endParaRPr lang="en-CA" sz="9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679" marR="41679" marT="0" marB="0" anchor="ctr"/>
                </a:tc>
                <a:extLst>
                  <a:ext uri="{0D108BD9-81ED-4DB2-BD59-A6C34878D82A}">
                    <a16:rowId xmlns:a16="http://schemas.microsoft.com/office/drawing/2014/main" val="10001"/>
                  </a:ext>
                </a:extLst>
              </a:tr>
              <a:tr h="450138">
                <a:tc>
                  <a:txBody>
                    <a:bodyPr/>
                    <a:lstStyle/>
                    <a:p>
                      <a:pPr marL="0" lvl="0" indent="0">
                        <a:lnSpc>
                          <a:spcPct val="90000"/>
                        </a:lnSpc>
                        <a:spcAft>
                          <a:spcPts val="0"/>
                        </a:spcAft>
                        <a:buFont typeface="Arial" panose="020B0604020202020204" pitchFamily="34" charset="0"/>
                        <a:buNone/>
                        <a:tabLst>
                          <a:tab pos="457200" algn="l"/>
                        </a:tabLst>
                      </a:pPr>
                      <a:r>
                        <a:rPr lang="en-US" sz="1400" kern="1200" dirty="0">
                          <a:effectLst/>
                        </a:rPr>
                        <a:t>Your business managers can make simple course corrections without fear of prohibitive IT costs. </a:t>
                      </a:r>
                      <a:endParaRPr lang="en-CA" sz="9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679" marR="41679" marT="0" marB="0" anchor="ctr"/>
                </a:tc>
                <a:tc>
                  <a:txBody>
                    <a:bodyPr/>
                    <a:lstStyle/>
                    <a:p>
                      <a:pPr marL="0" lvl="0" indent="0">
                        <a:lnSpc>
                          <a:spcPct val="90000"/>
                        </a:lnSpc>
                        <a:spcAft>
                          <a:spcPts val="0"/>
                        </a:spcAft>
                        <a:buFont typeface="Arial" panose="020B0604020202020204" pitchFamily="34" charset="0"/>
                        <a:buNone/>
                        <a:tabLst>
                          <a:tab pos="457200" algn="l"/>
                        </a:tabLst>
                      </a:pPr>
                      <a:r>
                        <a:rPr lang="en-US" sz="1400" kern="1200">
                          <a:effectLst/>
                        </a:rPr>
                        <a:t> </a:t>
                      </a:r>
                      <a:endParaRPr lang="en-CA" sz="9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679" marR="41679" marT="0" marB="0" anchor="ctr"/>
                </a:tc>
                <a:extLst>
                  <a:ext uri="{0D108BD9-81ED-4DB2-BD59-A6C34878D82A}">
                    <a16:rowId xmlns:a16="http://schemas.microsoft.com/office/drawing/2014/main" val="10002"/>
                  </a:ext>
                </a:extLst>
              </a:tr>
              <a:tr h="450138">
                <a:tc>
                  <a:txBody>
                    <a:bodyPr/>
                    <a:lstStyle/>
                    <a:p>
                      <a:pPr marL="0" lvl="0" indent="0">
                        <a:lnSpc>
                          <a:spcPct val="90000"/>
                        </a:lnSpc>
                        <a:spcAft>
                          <a:spcPts val="0"/>
                        </a:spcAft>
                        <a:buFont typeface="Arial" panose="020B0604020202020204" pitchFamily="34" charset="0"/>
                        <a:buNone/>
                        <a:tabLst>
                          <a:tab pos="457200" algn="l"/>
                        </a:tabLst>
                      </a:pPr>
                      <a:r>
                        <a:rPr lang="en-US" sz="1400" kern="1200" dirty="0">
                          <a:effectLst/>
                        </a:rPr>
                        <a:t>Your business managers have time to consider the big picture instead of always fighting fires.</a:t>
                      </a:r>
                      <a:endParaRPr lang="en-CA" sz="9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679" marR="41679" marT="0" marB="0" anchor="ctr"/>
                </a:tc>
                <a:tc>
                  <a:txBody>
                    <a:bodyPr/>
                    <a:lstStyle/>
                    <a:p>
                      <a:pPr marL="0" lvl="0" indent="0">
                        <a:lnSpc>
                          <a:spcPct val="90000"/>
                        </a:lnSpc>
                        <a:spcAft>
                          <a:spcPts val="0"/>
                        </a:spcAft>
                        <a:buFont typeface="Arial" panose="020B0604020202020204" pitchFamily="34" charset="0"/>
                        <a:buNone/>
                        <a:tabLst>
                          <a:tab pos="457200" algn="l"/>
                        </a:tabLst>
                      </a:pPr>
                      <a:r>
                        <a:rPr lang="en-US" sz="1400" kern="1200">
                          <a:effectLst/>
                        </a:rPr>
                        <a:t> </a:t>
                      </a:r>
                      <a:endParaRPr lang="en-CA" sz="9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679" marR="41679" marT="0" marB="0" anchor="ctr"/>
                </a:tc>
                <a:extLst>
                  <a:ext uri="{0D108BD9-81ED-4DB2-BD59-A6C34878D82A}">
                    <a16:rowId xmlns:a16="http://schemas.microsoft.com/office/drawing/2014/main" val="10003"/>
                  </a:ext>
                </a:extLst>
              </a:tr>
              <a:tr h="300092">
                <a:tc>
                  <a:txBody>
                    <a:bodyPr/>
                    <a:lstStyle/>
                    <a:p>
                      <a:pPr marL="0" lvl="0" indent="0">
                        <a:lnSpc>
                          <a:spcPct val="90000"/>
                        </a:lnSpc>
                        <a:spcAft>
                          <a:spcPts val="0"/>
                        </a:spcAft>
                        <a:buFont typeface="Arial" panose="020B0604020202020204" pitchFamily="34" charset="0"/>
                        <a:buNone/>
                        <a:tabLst>
                          <a:tab pos="457200" algn="l"/>
                        </a:tabLst>
                      </a:pPr>
                      <a:r>
                        <a:rPr lang="en-US" sz="1400" kern="1200" dirty="0">
                          <a:effectLst/>
                        </a:rPr>
                        <a:t>Your customers get consistent business results through all channels. </a:t>
                      </a:r>
                      <a:endParaRPr lang="en-CA" sz="9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679" marR="41679" marT="0" marB="0" anchor="ctr"/>
                </a:tc>
                <a:tc>
                  <a:txBody>
                    <a:bodyPr/>
                    <a:lstStyle/>
                    <a:p>
                      <a:pPr marL="0" lvl="0" indent="0">
                        <a:lnSpc>
                          <a:spcPct val="90000"/>
                        </a:lnSpc>
                        <a:spcAft>
                          <a:spcPts val="0"/>
                        </a:spcAft>
                        <a:buFont typeface="Arial" panose="020B0604020202020204" pitchFamily="34" charset="0"/>
                        <a:buNone/>
                        <a:tabLst>
                          <a:tab pos="457200" algn="l"/>
                        </a:tabLst>
                      </a:pPr>
                      <a:r>
                        <a:rPr lang="en-US" sz="1400" kern="1200">
                          <a:effectLst/>
                        </a:rPr>
                        <a:t> </a:t>
                      </a:r>
                      <a:endParaRPr lang="en-CA" sz="9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679" marR="41679" marT="0" marB="0" anchor="ctr"/>
                </a:tc>
                <a:extLst>
                  <a:ext uri="{0D108BD9-81ED-4DB2-BD59-A6C34878D82A}">
                    <a16:rowId xmlns:a16="http://schemas.microsoft.com/office/drawing/2014/main" val="10004"/>
                  </a:ext>
                </a:extLst>
              </a:tr>
              <a:tr h="300092">
                <a:tc>
                  <a:txBody>
                    <a:bodyPr/>
                    <a:lstStyle/>
                    <a:p>
                      <a:pPr marL="0" lvl="0" indent="0">
                        <a:lnSpc>
                          <a:spcPct val="90000"/>
                        </a:lnSpc>
                        <a:spcAft>
                          <a:spcPts val="0"/>
                        </a:spcAft>
                        <a:buFont typeface="Arial" panose="020B0604020202020204" pitchFamily="34" charset="0"/>
                        <a:buNone/>
                        <a:tabLst>
                          <a:tab pos="457200" algn="l"/>
                        </a:tabLst>
                      </a:pPr>
                      <a:r>
                        <a:rPr lang="en-US" sz="1400" kern="1200" dirty="0">
                          <a:effectLst/>
                        </a:rPr>
                        <a:t>You can demonstrate compliance anywhere, anytime, in real time. </a:t>
                      </a:r>
                      <a:endParaRPr lang="en-CA" sz="9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679" marR="41679" marT="0" marB="0" anchor="ctr"/>
                </a:tc>
                <a:tc>
                  <a:txBody>
                    <a:bodyPr/>
                    <a:lstStyle/>
                    <a:p>
                      <a:pPr marL="0" lvl="0" indent="0">
                        <a:lnSpc>
                          <a:spcPct val="90000"/>
                        </a:lnSpc>
                        <a:spcAft>
                          <a:spcPts val="0"/>
                        </a:spcAft>
                        <a:buFont typeface="Arial" panose="020B0604020202020204" pitchFamily="34" charset="0"/>
                        <a:buNone/>
                        <a:tabLst>
                          <a:tab pos="457200" algn="l"/>
                        </a:tabLst>
                      </a:pPr>
                      <a:r>
                        <a:rPr lang="en-US" sz="1400" kern="1200">
                          <a:effectLst/>
                        </a:rPr>
                        <a:t> </a:t>
                      </a:r>
                      <a:endParaRPr lang="en-CA" sz="9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679" marR="41679" marT="0" marB="0" anchor="ctr"/>
                </a:tc>
                <a:extLst>
                  <a:ext uri="{0D108BD9-81ED-4DB2-BD59-A6C34878D82A}">
                    <a16:rowId xmlns:a16="http://schemas.microsoft.com/office/drawing/2014/main" val="10005"/>
                  </a:ext>
                </a:extLst>
              </a:tr>
              <a:tr h="300092">
                <a:tc>
                  <a:txBody>
                    <a:bodyPr/>
                    <a:lstStyle/>
                    <a:p>
                      <a:pPr marL="0" lvl="0" indent="0">
                        <a:lnSpc>
                          <a:spcPct val="90000"/>
                        </a:lnSpc>
                        <a:spcAft>
                          <a:spcPts val="0"/>
                        </a:spcAft>
                        <a:buFont typeface="Arial" panose="020B0604020202020204" pitchFamily="34" charset="0"/>
                        <a:buNone/>
                        <a:tabLst>
                          <a:tab pos="457200" algn="l"/>
                        </a:tabLst>
                      </a:pPr>
                      <a:r>
                        <a:rPr lang="en-US" sz="1400" kern="1200" dirty="0">
                          <a:effectLst/>
                        </a:rPr>
                        <a:t>You can manage complexity at scale as a matter of course. </a:t>
                      </a:r>
                      <a:endParaRPr lang="en-CA" sz="9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679" marR="41679" marT="0" marB="0" anchor="ctr"/>
                </a:tc>
                <a:tc>
                  <a:txBody>
                    <a:bodyPr/>
                    <a:lstStyle/>
                    <a:p>
                      <a:pPr marL="0" lvl="0" indent="0">
                        <a:lnSpc>
                          <a:spcPct val="90000"/>
                        </a:lnSpc>
                        <a:spcAft>
                          <a:spcPts val="0"/>
                        </a:spcAft>
                        <a:buFont typeface="Arial" panose="020B0604020202020204" pitchFamily="34" charset="0"/>
                        <a:buNone/>
                        <a:tabLst>
                          <a:tab pos="457200" algn="l"/>
                        </a:tabLst>
                      </a:pPr>
                      <a:r>
                        <a:rPr lang="en-US" sz="1400" kern="1200">
                          <a:effectLst/>
                        </a:rPr>
                        <a:t> </a:t>
                      </a:r>
                      <a:endParaRPr lang="en-CA" sz="9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679" marR="41679" marT="0" marB="0" anchor="ctr"/>
                </a:tc>
                <a:extLst>
                  <a:ext uri="{0D108BD9-81ED-4DB2-BD59-A6C34878D82A}">
                    <a16:rowId xmlns:a16="http://schemas.microsoft.com/office/drawing/2014/main" val="10006"/>
                  </a:ext>
                </a:extLst>
              </a:tr>
              <a:tr h="300092">
                <a:tc>
                  <a:txBody>
                    <a:bodyPr/>
                    <a:lstStyle/>
                    <a:p>
                      <a:pPr marL="0" lvl="0" indent="0">
                        <a:lnSpc>
                          <a:spcPct val="90000"/>
                        </a:lnSpc>
                        <a:spcAft>
                          <a:spcPts val="0"/>
                        </a:spcAft>
                        <a:buFont typeface="Arial" panose="020B0604020202020204" pitchFamily="34" charset="0"/>
                        <a:buNone/>
                        <a:tabLst>
                          <a:tab pos="457200" algn="l"/>
                        </a:tabLst>
                      </a:pPr>
                      <a:r>
                        <a:rPr lang="en-US" sz="1400" kern="1200" dirty="0">
                          <a:effectLst/>
                        </a:rPr>
                        <a:t>Your core business processes are not impacted when you lose key workers. </a:t>
                      </a:r>
                      <a:endParaRPr lang="en-CA" sz="9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679" marR="41679" marT="0" marB="0" anchor="ctr"/>
                </a:tc>
                <a:tc>
                  <a:txBody>
                    <a:bodyPr/>
                    <a:lstStyle/>
                    <a:p>
                      <a:pPr marL="0" lvl="0" indent="0">
                        <a:lnSpc>
                          <a:spcPct val="90000"/>
                        </a:lnSpc>
                        <a:spcAft>
                          <a:spcPts val="0"/>
                        </a:spcAft>
                        <a:buFont typeface="Arial" panose="020B0604020202020204" pitchFamily="34" charset="0"/>
                        <a:buNone/>
                        <a:tabLst>
                          <a:tab pos="457200" algn="l"/>
                        </a:tabLst>
                      </a:pPr>
                      <a:r>
                        <a:rPr lang="en-US" sz="1400" kern="1200">
                          <a:effectLst/>
                        </a:rPr>
                        <a:t> </a:t>
                      </a:r>
                      <a:endParaRPr lang="en-CA" sz="9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679" marR="41679" marT="0" marB="0" anchor="ctr"/>
                </a:tc>
                <a:extLst>
                  <a:ext uri="{0D108BD9-81ED-4DB2-BD59-A6C34878D82A}">
                    <a16:rowId xmlns:a16="http://schemas.microsoft.com/office/drawing/2014/main" val="10007"/>
                  </a:ext>
                </a:extLst>
              </a:tr>
              <a:tr h="450138">
                <a:tc>
                  <a:txBody>
                    <a:bodyPr/>
                    <a:lstStyle/>
                    <a:p>
                      <a:pPr marL="0" lvl="0" indent="0">
                        <a:lnSpc>
                          <a:spcPct val="90000"/>
                        </a:lnSpc>
                        <a:spcAft>
                          <a:spcPts val="0"/>
                        </a:spcAft>
                        <a:buFont typeface="Arial" panose="020B0604020202020204" pitchFamily="34" charset="0"/>
                        <a:buNone/>
                        <a:tabLst>
                          <a:tab pos="457200" algn="l"/>
                        </a:tabLst>
                      </a:pPr>
                      <a:r>
                        <a:rPr lang="en-US" sz="1400" kern="1200" dirty="0">
                          <a:effectLst/>
                        </a:rPr>
                        <a:t>You do not have to reinvent, re-specify and redesign core business knowledge from scratch on each new project. </a:t>
                      </a:r>
                      <a:endParaRPr lang="en-CA" sz="9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679" marR="41679" marT="0" marB="0" anchor="ctr"/>
                </a:tc>
                <a:tc>
                  <a:txBody>
                    <a:bodyPr/>
                    <a:lstStyle/>
                    <a:p>
                      <a:pPr marL="0" lvl="0" indent="0">
                        <a:lnSpc>
                          <a:spcPct val="90000"/>
                        </a:lnSpc>
                        <a:spcAft>
                          <a:spcPts val="0"/>
                        </a:spcAft>
                        <a:buFont typeface="Arial" panose="020B0604020202020204" pitchFamily="34" charset="0"/>
                        <a:buNone/>
                        <a:tabLst>
                          <a:tab pos="457200" algn="l"/>
                        </a:tabLst>
                      </a:pPr>
                      <a:r>
                        <a:rPr lang="en-US" sz="1400" kern="1200">
                          <a:effectLst/>
                        </a:rPr>
                        <a:t> </a:t>
                      </a:r>
                      <a:endParaRPr lang="en-CA" sz="9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679" marR="41679" marT="0" marB="0" anchor="ctr"/>
                </a:tc>
                <a:extLst>
                  <a:ext uri="{0D108BD9-81ED-4DB2-BD59-A6C34878D82A}">
                    <a16:rowId xmlns:a16="http://schemas.microsoft.com/office/drawing/2014/main" val="10008"/>
                  </a:ext>
                </a:extLst>
              </a:tr>
              <a:tr h="450138">
                <a:tc>
                  <a:txBody>
                    <a:bodyPr/>
                    <a:lstStyle/>
                    <a:p>
                      <a:pPr marL="0" lvl="0" indent="0">
                        <a:lnSpc>
                          <a:spcPct val="90000"/>
                        </a:lnSpc>
                        <a:spcAft>
                          <a:spcPts val="0"/>
                        </a:spcAft>
                        <a:buFont typeface="Arial" panose="020B0604020202020204" pitchFamily="34" charset="0"/>
                        <a:buNone/>
                        <a:tabLst>
                          <a:tab pos="457200" algn="l"/>
                        </a:tabLst>
                      </a:pPr>
                      <a:r>
                        <a:rPr lang="en-US" sz="1400" kern="1200" dirty="0">
                          <a:effectLst/>
                        </a:rPr>
                        <a:t>You coordinate and disseminate core business knowledge to workers in a systematic way.</a:t>
                      </a:r>
                      <a:endParaRPr lang="en-CA" sz="9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679" marR="41679" marT="0" marB="0" anchor="ctr"/>
                </a:tc>
                <a:tc>
                  <a:txBody>
                    <a:bodyPr/>
                    <a:lstStyle/>
                    <a:p>
                      <a:pPr marL="0" lvl="0" indent="0">
                        <a:lnSpc>
                          <a:spcPct val="90000"/>
                        </a:lnSpc>
                        <a:spcAft>
                          <a:spcPts val="0"/>
                        </a:spcAft>
                        <a:buFont typeface="Arial" panose="020B0604020202020204" pitchFamily="34" charset="0"/>
                        <a:buNone/>
                        <a:tabLst>
                          <a:tab pos="457200" algn="l"/>
                        </a:tabLst>
                      </a:pPr>
                      <a:r>
                        <a:rPr lang="en-US" sz="1400" kern="1200">
                          <a:effectLst/>
                        </a:rPr>
                        <a:t> </a:t>
                      </a:r>
                      <a:endParaRPr lang="en-CA" sz="9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679" marR="41679" marT="0" marB="0" anchor="ctr"/>
                </a:tc>
                <a:extLst>
                  <a:ext uri="{0D108BD9-81ED-4DB2-BD59-A6C34878D82A}">
                    <a16:rowId xmlns:a16="http://schemas.microsoft.com/office/drawing/2014/main" val="10009"/>
                  </a:ext>
                </a:extLst>
              </a:tr>
              <a:tr h="300092">
                <a:tc>
                  <a:txBody>
                    <a:bodyPr/>
                    <a:lstStyle/>
                    <a:p>
                      <a:pPr marL="0" lvl="0" indent="0">
                        <a:lnSpc>
                          <a:spcPct val="90000"/>
                        </a:lnSpc>
                        <a:spcAft>
                          <a:spcPts val="0"/>
                        </a:spcAft>
                        <a:buFont typeface="Arial" panose="020B0604020202020204" pitchFamily="34" charset="0"/>
                        <a:buNone/>
                        <a:tabLst>
                          <a:tab pos="457200" algn="l"/>
                        </a:tabLst>
                      </a:pPr>
                      <a:r>
                        <a:rPr lang="en-US" sz="1400" kern="1200" dirty="0">
                          <a:effectLst/>
                        </a:rPr>
                        <a:t>You know what your business rules are and you can change them easily.</a:t>
                      </a:r>
                      <a:endParaRPr lang="en-CA" sz="9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679" marR="41679" marT="0" marB="0" anchor="ctr"/>
                </a:tc>
                <a:tc>
                  <a:txBody>
                    <a:bodyPr/>
                    <a:lstStyle/>
                    <a:p>
                      <a:pPr marL="0" lvl="0" indent="0">
                        <a:lnSpc>
                          <a:spcPct val="90000"/>
                        </a:lnSpc>
                        <a:spcAft>
                          <a:spcPts val="0"/>
                        </a:spcAft>
                        <a:buFont typeface="Arial" panose="020B0604020202020204" pitchFamily="34" charset="0"/>
                        <a:buNone/>
                        <a:tabLst>
                          <a:tab pos="457200" algn="l"/>
                        </a:tabLst>
                      </a:pPr>
                      <a:r>
                        <a:rPr lang="en-US" sz="1400" kern="1200">
                          <a:effectLst/>
                        </a:rPr>
                        <a:t> </a:t>
                      </a:r>
                      <a:endParaRPr lang="en-CA" sz="9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679" marR="41679" marT="0" marB="0" anchor="ctr"/>
                </a:tc>
                <a:extLst>
                  <a:ext uri="{0D108BD9-81ED-4DB2-BD59-A6C34878D82A}">
                    <a16:rowId xmlns:a16="http://schemas.microsoft.com/office/drawing/2014/main" val="10010"/>
                  </a:ext>
                </a:extLst>
              </a:tr>
              <a:tr h="300092">
                <a:tc>
                  <a:txBody>
                    <a:bodyPr/>
                    <a:lstStyle/>
                    <a:p>
                      <a:pPr marL="0" lvl="0" indent="0">
                        <a:lnSpc>
                          <a:spcPct val="90000"/>
                        </a:lnSpc>
                        <a:spcAft>
                          <a:spcPts val="0"/>
                        </a:spcAft>
                        <a:buFont typeface="Arial" panose="020B0604020202020204" pitchFamily="34" charset="0"/>
                        <a:buNone/>
                        <a:tabLst>
                          <a:tab pos="457200" algn="l"/>
                        </a:tabLst>
                      </a:pPr>
                      <a:r>
                        <a:rPr lang="en-US" sz="1400" kern="1200" dirty="0">
                          <a:effectLst/>
                        </a:rPr>
                        <a:t>Your corporate memory is automated and free of disconnects and gaps.</a:t>
                      </a:r>
                      <a:endParaRPr lang="en-CA" sz="9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679" marR="41679" marT="0" marB="0" anchor="ctr"/>
                </a:tc>
                <a:tc>
                  <a:txBody>
                    <a:bodyPr/>
                    <a:lstStyle/>
                    <a:p>
                      <a:pPr marL="0" lvl="0" indent="0">
                        <a:lnSpc>
                          <a:spcPct val="90000"/>
                        </a:lnSpc>
                        <a:spcAft>
                          <a:spcPts val="0"/>
                        </a:spcAft>
                        <a:buFont typeface="Arial" panose="020B0604020202020204" pitchFamily="34" charset="0"/>
                        <a:buNone/>
                        <a:tabLst>
                          <a:tab pos="457200" algn="l"/>
                        </a:tabLst>
                      </a:pPr>
                      <a:r>
                        <a:rPr lang="en-US" sz="1400" kern="1200">
                          <a:effectLst/>
                        </a:rPr>
                        <a:t> </a:t>
                      </a:r>
                      <a:endParaRPr lang="en-CA" sz="9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679" marR="41679" marT="0" marB="0" anchor="ctr"/>
                </a:tc>
                <a:extLst>
                  <a:ext uri="{0D108BD9-81ED-4DB2-BD59-A6C34878D82A}">
                    <a16:rowId xmlns:a16="http://schemas.microsoft.com/office/drawing/2014/main" val="10011"/>
                  </a:ext>
                </a:extLst>
              </a:tr>
              <a:tr h="300092">
                <a:tc>
                  <a:txBody>
                    <a:bodyPr/>
                    <a:lstStyle/>
                    <a:p>
                      <a:pPr marL="0" lvl="0" indent="0">
                        <a:lnSpc>
                          <a:spcPct val="90000"/>
                        </a:lnSpc>
                        <a:spcAft>
                          <a:spcPts val="0"/>
                        </a:spcAft>
                        <a:buFont typeface="Arial" panose="020B0604020202020204" pitchFamily="34" charset="0"/>
                        <a:buNone/>
                        <a:tabLst>
                          <a:tab pos="457200" algn="l"/>
                        </a:tabLst>
                      </a:pPr>
                      <a:r>
                        <a:rPr lang="en-US" sz="1400" kern="1200" dirty="0">
                          <a:effectLst/>
                        </a:rPr>
                        <a:t>Your software release cycle is largely irrelevant to changes in business policy.</a:t>
                      </a:r>
                      <a:endParaRPr lang="en-CA" sz="9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679" marR="41679" marT="0" marB="0" anchor="ctr"/>
                </a:tc>
                <a:tc>
                  <a:txBody>
                    <a:bodyPr/>
                    <a:lstStyle/>
                    <a:p>
                      <a:pPr marL="0" lvl="0" indent="0">
                        <a:lnSpc>
                          <a:spcPct val="90000"/>
                        </a:lnSpc>
                        <a:spcAft>
                          <a:spcPts val="0"/>
                        </a:spcAft>
                        <a:buFont typeface="Arial" panose="020B0604020202020204" pitchFamily="34" charset="0"/>
                        <a:buNone/>
                        <a:tabLst>
                          <a:tab pos="457200" algn="l"/>
                        </a:tabLst>
                      </a:pPr>
                      <a:r>
                        <a:rPr lang="en-US" sz="1400" kern="1200" dirty="0">
                          <a:effectLst/>
                        </a:rPr>
                        <a:t> </a:t>
                      </a:r>
                      <a:endParaRPr lang="en-CA" sz="9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679" marR="41679" marT="0" marB="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525387125"/>
      </p:ext>
    </p:extLst>
  </p:cSld>
  <p:clrMapOvr>
    <a:masterClrMapping/>
  </p:clrMapOvr>
  <p:transition spd="slow" advTm="2000">
    <p:cover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809B1-5E4A-45AD-B85D-CB388FBA4A6D}"/>
              </a:ext>
            </a:extLst>
          </p:cNvPr>
          <p:cNvSpPr>
            <a:spLocks noGrp="1"/>
          </p:cNvSpPr>
          <p:nvPr>
            <p:ph type="title"/>
          </p:nvPr>
        </p:nvSpPr>
        <p:spPr/>
        <p:txBody>
          <a:bodyPr vert="horz" lIns="91440" tIns="45720" rIns="91440" bIns="45720" rtlCol="0" anchor="ctr">
            <a:noAutofit/>
          </a:bodyPr>
          <a:lstStyle/>
          <a:p>
            <a:pPr>
              <a:spcBef>
                <a:spcPts val="1000"/>
              </a:spcBef>
              <a:buFont typeface="Arial" panose="020B0604020202020204" pitchFamily="34" charset="0"/>
            </a:pPr>
            <a:r>
              <a:rPr lang="en-CA" sz="2800" dirty="0">
                <a:latin typeface="Arial Narrow" panose="020B0606020202030204" pitchFamily="34" charset="0"/>
              </a:rPr>
              <a:t>Russian Version</a:t>
            </a:r>
          </a:p>
        </p:txBody>
      </p:sp>
      <p:sp>
        <p:nvSpPr>
          <p:cNvPr id="3" name="Content Placeholder 2">
            <a:extLst>
              <a:ext uri="{FF2B5EF4-FFF2-40B4-BE49-F238E27FC236}">
                <a16:creationId xmlns:a16="http://schemas.microsoft.com/office/drawing/2014/main" id="{EB643203-B4F3-449F-B8E0-01D5C082D758}"/>
              </a:ext>
            </a:extLst>
          </p:cNvPr>
          <p:cNvSpPr>
            <a:spLocks noGrp="1"/>
          </p:cNvSpPr>
          <p:nvPr>
            <p:ph idx="1"/>
          </p:nvPr>
        </p:nvSpPr>
        <p:spPr/>
        <p:txBody>
          <a:bodyPr/>
          <a:lstStyle/>
          <a:p>
            <a:pPr marL="0" indent="0" algn="ctr">
              <a:buNone/>
            </a:pPr>
            <a:r>
              <a:rPr lang="ru-RU" b="1" dirty="0"/>
              <a:t>Предисловие к Манифесту гибкости организаций</a:t>
            </a:r>
            <a:endParaRPr lang="ru-RU" dirty="0"/>
          </a:p>
          <a:p>
            <a:pPr marL="0" indent="0" algn="ctr">
              <a:buNone/>
            </a:pPr>
            <a:r>
              <a:rPr lang="ru-RU" dirty="0"/>
              <a:t> </a:t>
            </a:r>
          </a:p>
          <a:p>
            <a:pPr marL="0" indent="0" algn="ctr">
              <a:buNone/>
            </a:pPr>
            <a:r>
              <a:rPr lang="ru-RU" dirty="0"/>
              <a:t>Авторы: Роджер Берлтон (</a:t>
            </a:r>
            <a:r>
              <a:rPr lang="en-CA" dirty="0"/>
              <a:t>Roger T. Burlton),</a:t>
            </a:r>
            <a:br>
              <a:rPr lang="en-CA" dirty="0"/>
            </a:br>
            <a:r>
              <a:rPr lang="ru-RU" dirty="0"/>
              <a:t>Рональд Росс (</a:t>
            </a:r>
            <a:r>
              <a:rPr lang="en-CA" dirty="0"/>
              <a:t>Ronald G. Ross) </a:t>
            </a:r>
            <a:r>
              <a:rPr lang="ru-RU" dirty="0"/>
              <a:t>и Джон Закман (</a:t>
            </a:r>
            <a:r>
              <a:rPr lang="en-CA" dirty="0"/>
              <a:t>John A. Zachman)</a:t>
            </a:r>
            <a:br>
              <a:rPr lang="en-CA" dirty="0"/>
            </a:br>
            <a:r>
              <a:rPr lang="ru-RU" dirty="0"/>
              <a:t>Перевод: Алексей Петров (</a:t>
            </a:r>
            <a:r>
              <a:rPr lang="en-CA" dirty="0"/>
              <a:t>Alexey V. Petrov), </a:t>
            </a:r>
            <a:r>
              <a:rPr lang="ru-RU" dirty="0"/>
              <a:t>Алия Нуриева (</a:t>
            </a:r>
            <a:r>
              <a:rPr lang="en-CA" dirty="0" err="1"/>
              <a:t>Aliia</a:t>
            </a:r>
            <a:r>
              <a:rPr lang="en-CA" dirty="0"/>
              <a:t> Z. </a:t>
            </a:r>
            <a:r>
              <a:rPr lang="en-CA" dirty="0" err="1"/>
              <a:t>Nurieva</a:t>
            </a:r>
            <a:r>
              <a:rPr lang="en-CA" dirty="0"/>
              <a:t>)</a:t>
            </a:r>
            <a:r>
              <a:rPr lang="en-CA" baseline="30000" dirty="0">
                <a:hlinkClick r:id="rId2"/>
              </a:rPr>
              <a:t>1</a:t>
            </a:r>
            <a:endParaRPr lang="en-CA" dirty="0"/>
          </a:p>
          <a:p>
            <a:pPr marL="0" indent="0" algn="ctr">
              <a:buNone/>
            </a:pPr>
            <a:r>
              <a:rPr lang="en-CA" dirty="0"/>
              <a:t> </a:t>
            </a:r>
          </a:p>
          <a:p>
            <a:pPr marL="0" indent="0" algn="ctr">
              <a:buNone/>
            </a:pPr>
            <a:r>
              <a:rPr lang="en-CA" dirty="0"/>
              <a:t>https://busagilitymanifesto.org/10-translations/42-preface-to-the-business-agility-manifesto-rus</a:t>
            </a:r>
          </a:p>
        </p:txBody>
      </p:sp>
    </p:spTree>
    <p:extLst>
      <p:ext uri="{BB962C8B-B14F-4D97-AF65-F5344CB8AC3E}">
        <p14:creationId xmlns:p14="http://schemas.microsoft.com/office/powerpoint/2010/main" val="138747018"/>
      </p:ext>
    </p:extLst>
  </p:cSld>
  <p:clrMapOvr>
    <a:masterClrMapping/>
  </p:clrMapOvr>
  <p:transition spd="slow" advTm="2000">
    <p:cover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460230" y="211443"/>
            <a:ext cx="11041380" cy="595163"/>
          </a:xfrm>
        </p:spPr>
        <p:txBody>
          <a:bodyPr vert="horz" lIns="91440" tIns="45720" rIns="91440" bIns="45720" rtlCol="0" anchor="ctr">
            <a:noAutofit/>
          </a:bodyPr>
          <a:lstStyle/>
          <a:p>
            <a:pPr>
              <a:spcBef>
                <a:spcPts val="1000"/>
              </a:spcBef>
              <a:buFont typeface="Arial" panose="020B0604020202020204" pitchFamily="34" charset="0"/>
            </a:pPr>
            <a:r>
              <a:rPr lang="en-US" altLang="en-US" sz="2800" dirty="0"/>
              <a:t>Business Agility Manifesto – Core Concept Diagram</a:t>
            </a:r>
          </a:p>
        </p:txBody>
      </p:sp>
      <p:sp>
        <p:nvSpPr>
          <p:cNvPr id="2" name="TextBox 1"/>
          <p:cNvSpPr txBox="1"/>
          <p:nvPr/>
        </p:nvSpPr>
        <p:spPr>
          <a:xfrm>
            <a:off x="264400" y="5554977"/>
            <a:ext cx="11628244" cy="646331"/>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 Business Rule Solutions, LLC. 2017. ,   © Process Renewal Consulting Group (2015), Inc. 2017. © John A. </a:t>
            </a:r>
            <a:r>
              <a:rPr lang="en-US" sz="1200" dirty="0" err="1">
                <a:latin typeface="Times New Roman" panose="02020603050405020304" pitchFamily="18" charset="0"/>
                <a:cs typeface="Times New Roman" panose="02020603050405020304" pitchFamily="18" charset="0"/>
              </a:rPr>
              <a:t>Zachman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Zachman</a:t>
            </a:r>
            <a:r>
              <a:rPr lang="en-US" sz="1200" dirty="0">
                <a:latin typeface="Times New Roman" panose="02020603050405020304" pitchFamily="18" charset="0"/>
                <a:cs typeface="Times New Roman" panose="02020603050405020304" pitchFamily="18" charset="0"/>
              </a:rPr>
              <a:t> International. 2017.</a:t>
            </a:r>
          </a:p>
          <a:p>
            <a:r>
              <a:rPr lang="en-CA" sz="1200" i="1" dirty="0">
                <a:latin typeface="Times New Roman" panose="02020603050405020304" pitchFamily="18" charset="0"/>
                <a:cs typeface="Times New Roman" panose="02020603050405020304" pitchFamily="18" charset="0"/>
              </a:rPr>
              <a:t>Permission is granted for unlimited reproduction and distribution of this document under the following conditions: (a) The copyrights and this permission notice are clearly included. (b) The work is clearly credited to its three authors. (c) No part of the document, including title, content, copyrights, and permission notice, is altered, abridged or extended in any manner.</a:t>
            </a:r>
            <a:endParaRPr lang="en-US" sz="1200" dirty="0">
              <a:latin typeface="Times New Roman" panose="02020603050405020304" pitchFamily="18" charset="0"/>
              <a:cs typeface="Times New Roman" panose="02020603050405020304" pitchFamily="18" charset="0"/>
            </a:endParaRPr>
          </a:p>
        </p:txBody>
      </p:sp>
      <p:sp>
        <p:nvSpPr>
          <p:cNvPr id="59" name="TextBox 58"/>
          <p:cNvSpPr txBox="1"/>
          <p:nvPr/>
        </p:nvSpPr>
        <p:spPr>
          <a:xfrm>
            <a:off x="2494740" y="1008808"/>
            <a:ext cx="1368152" cy="461665"/>
          </a:xfrm>
          <a:prstGeom prst="rect">
            <a:avLst/>
          </a:prstGeom>
          <a:solidFill>
            <a:srgbClr val="85CBFF"/>
          </a:solidFill>
        </p:spPr>
        <p:txBody>
          <a:bodyPr wrap="square" rtlCol="0">
            <a:spAutoFit/>
          </a:bodyPr>
          <a:lstStyle/>
          <a:p>
            <a:pPr algn="ctr"/>
            <a:r>
              <a:rPr lang="en-CA" sz="1200" dirty="0"/>
              <a:t>Perpetual </a:t>
            </a:r>
          </a:p>
          <a:p>
            <a:pPr algn="ctr"/>
            <a:r>
              <a:rPr lang="en-CA" sz="1200" dirty="0"/>
              <a:t>Change</a:t>
            </a:r>
          </a:p>
        </p:txBody>
      </p:sp>
      <p:sp>
        <p:nvSpPr>
          <p:cNvPr id="61" name="TextBox 60"/>
          <p:cNvSpPr txBox="1"/>
          <p:nvPr/>
        </p:nvSpPr>
        <p:spPr>
          <a:xfrm>
            <a:off x="2494740" y="2205252"/>
            <a:ext cx="1368152" cy="461665"/>
          </a:xfrm>
          <a:prstGeom prst="rect">
            <a:avLst/>
          </a:prstGeom>
          <a:solidFill>
            <a:srgbClr val="85CBFF"/>
          </a:solidFill>
        </p:spPr>
        <p:txBody>
          <a:bodyPr wrap="square" rtlCol="0">
            <a:spAutoFit/>
          </a:bodyPr>
          <a:lstStyle/>
          <a:p>
            <a:pPr algn="ctr"/>
            <a:r>
              <a:rPr lang="en-CA" sz="1200" dirty="0"/>
              <a:t>Business </a:t>
            </a:r>
          </a:p>
          <a:p>
            <a:pPr algn="ctr"/>
            <a:r>
              <a:rPr lang="en-CA" sz="1200" dirty="0"/>
              <a:t>Value</a:t>
            </a:r>
          </a:p>
        </p:txBody>
      </p:sp>
      <p:sp>
        <p:nvSpPr>
          <p:cNvPr id="65" name="TextBox 64"/>
          <p:cNvSpPr txBox="1"/>
          <p:nvPr/>
        </p:nvSpPr>
        <p:spPr>
          <a:xfrm>
            <a:off x="7286773" y="3367604"/>
            <a:ext cx="1368152" cy="461665"/>
          </a:xfrm>
          <a:prstGeom prst="rect">
            <a:avLst/>
          </a:prstGeom>
          <a:solidFill>
            <a:srgbClr val="85CBFF"/>
          </a:solidFill>
        </p:spPr>
        <p:txBody>
          <a:bodyPr wrap="square" rtlCol="0">
            <a:spAutoFit/>
          </a:bodyPr>
          <a:lstStyle/>
          <a:p>
            <a:pPr algn="ctr"/>
            <a:r>
              <a:rPr lang="en-CA" sz="1200" dirty="0"/>
              <a:t>Concept</a:t>
            </a:r>
            <a:br>
              <a:rPr lang="en-CA" sz="1200" dirty="0"/>
            </a:br>
            <a:r>
              <a:rPr lang="en-CA" sz="1200" dirty="0"/>
              <a:t>Model</a:t>
            </a:r>
          </a:p>
        </p:txBody>
      </p:sp>
      <p:sp>
        <p:nvSpPr>
          <p:cNvPr id="66" name="TextBox 65"/>
          <p:cNvSpPr txBox="1"/>
          <p:nvPr/>
        </p:nvSpPr>
        <p:spPr>
          <a:xfrm>
            <a:off x="5034584" y="3367654"/>
            <a:ext cx="1368152" cy="461665"/>
          </a:xfrm>
          <a:prstGeom prst="rect">
            <a:avLst/>
          </a:prstGeom>
          <a:solidFill>
            <a:srgbClr val="85CBFF"/>
          </a:solidFill>
        </p:spPr>
        <p:txBody>
          <a:bodyPr wrap="square" rtlCol="0">
            <a:spAutoFit/>
          </a:bodyPr>
          <a:lstStyle/>
          <a:p>
            <a:pPr algn="ctr"/>
            <a:r>
              <a:rPr lang="en-CA" sz="1200" dirty="0"/>
              <a:t>Business Knowledge</a:t>
            </a:r>
          </a:p>
        </p:txBody>
      </p:sp>
      <p:sp>
        <p:nvSpPr>
          <p:cNvPr id="67" name="TextBox 66"/>
          <p:cNvSpPr txBox="1"/>
          <p:nvPr/>
        </p:nvSpPr>
        <p:spPr>
          <a:xfrm>
            <a:off x="5025453" y="4599026"/>
            <a:ext cx="1368152" cy="461665"/>
          </a:xfrm>
          <a:prstGeom prst="rect">
            <a:avLst/>
          </a:prstGeom>
          <a:solidFill>
            <a:srgbClr val="85CBFF"/>
          </a:solidFill>
        </p:spPr>
        <p:txBody>
          <a:bodyPr wrap="square" rtlCol="0">
            <a:spAutoFit/>
          </a:bodyPr>
          <a:lstStyle/>
          <a:p>
            <a:pPr algn="ctr"/>
            <a:r>
              <a:rPr lang="en-CA" sz="1200" dirty="0"/>
              <a:t>Business Knowledge-Base</a:t>
            </a:r>
          </a:p>
        </p:txBody>
      </p:sp>
      <p:sp>
        <p:nvSpPr>
          <p:cNvPr id="69" name="TextBox 68"/>
          <p:cNvSpPr txBox="1"/>
          <p:nvPr/>
        </p:nvSpPr>
        <p:spPr>
          <a:xfrm>
            <a:off x="8184232" y="2203553"/>
            <a:ext cx="1368152" cy="461665"/>
          </a:xfrm>
          <a:prstGeom prst="rect">
            <a:avLst/>
          </a:prstGeom>
          <a:solidFill>
            <a:srgbClr val="85CBFF"/>
          </a:solidFill>
        </p:spPr>
        <p:txBody>
          <a:bodyPr wrap="square" rtlCol="0">
            <a:spAutoFit/>
          </a:bodyPr>
          <a:lstStyle/>
          <a:p>
            <a:pPr algn="ctr"/>
            <a:r>
              <a:rPr lang="en-CA" sz="1200" dirty="0"/>
              <a:t>Value Chain </a:t>
            </a:r>
          </a:p>
          <a:p>
            <a:pPr algn="ctr"/>
            <a:r>
              <a:rPr lang="en-CA" sz="1200" dirty="0"/>
              <a:t>Model</a:t>
            </a:r>
          </a:p>
        </p:txBody>
      </p:sp>
      <p:sp>
        <p:nvSpPr>
          <p:cNvPr id="71" name="TextBox 70"/>
          <p:cNvSpPr txBox="1"/>
          <p:nvPr/>
        </p:nvSpPr>
        <p:spPr>
          <a:xfrm>
            <a:off x="5039767" y="2203711"/>
            <a:ext cx="1368152" cy="461665"/>
          </a:xfrm>
          <a:prstGeom prst="rect">
            <a:avLst/>
          </a:prstGeom>
          <a:solidFill>
            <a:srgbClr val="85CBFF"/>
          </a:solidFill>
        </p:spPr>
        <p:txBody>
          <a:bodyPr wrap="square" rtlCol="0">
            <a:spAutoFit/>
          </a:bodyPr>
          <a:lstStyle/>
          <a:p>
            <a:pPr algn="ctr"/>
            <a:r>
              <a:rPr lang="en-CA" sz="1200" dirty="0"/>
              <a:t>Value </a:t>
            </a:r>
          </a:p>
          <a:p>
            <a:pPr algn="ctr"/>
            <a:r>
              <a:rPr lang="en-CA" sz="1200" dirty="0"/>
              <a:t>Chain</a:t>
            </a:r>
          </a:p>
        </p:txBody>
      </p:sp>
      <p:cxnSp>
        <p:nvCxnSpPr>
          <p:cNvPr id="79" name="Straight Arrow Connector 78"/>
          <p:cNvCxnSpPr>
            <a:stCxn id="71" idx="2"/>
            <a:endCxn id="66" idx="0"/>
          </p:cNvCxnSpPr>
          <p:nvPr/>
        </p:nvCxnSpPr>
        <p:spPr bwMode="auto">
          <a:xfrm flipH="1">
            <a:off x="5718660" y="2665376"/>
            <a:ext cx="5183" cy="702278"/>
          </a:xfrm>
          <a:prstGeom prst="straightConnector1">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Straight Connector 80"/>
          <p:cNvCxnSpPr>
            <a:stCxn id="61" idx="3"/>
            <a:endCxn id="71" idx="1"/>
          </p:cNvCxnSpPr>
          <p:nvPr/>
        </p:nvCxnSpPr>
        <p:spPr bwMode="auto">
          <a:xfrm flipV="1">
            <a:off x="3862892" y="2434544"/>
            <a:ext cx="1176875" cy="154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TextBox 81"/>
          <p:cNvSpPr txBox="1"/>
          <p:nvPr/>
        </p:nvSpPr>
        <p:spPr>
          <a:xfrm>
            <a:off x="3437338" y="2777149"/>
            <a:ext cx="848309" cy="246221"/>
          </a:xfrm>
          <a:prstGeom prst="rect">
            <a:avLst/>
          </a:prstGeom>
          <a:noFill/>
        </p:spPr>
        <p:txBody>
          <a:bodyPr wrap="none" rtlCol="0">
            <a:spAutoFit/>
          </a:bodyPr>
          <a:lstStyle/>
          <a:p>
            <a:r>
              <a:rPr lang="en-CA" sz="1000" dirty="0"/>
              <a:t>helps ensure</a:t>
            </a:r>
          </a:p>
        </p:txBody>
      </p:sp>
      <p:sp>
        <p:nvSpPr>
          <p:cNvPr id="83" name="TextBox 82"/>
          <p:cNvSpPr txBox="1"/>
          <p:nvPr/>
        </p:nvSpPr>
        <p:spPr>
          <a:xfrm>
            <a:off x="4947446" y="4071359"/>
            <a:ext cx="746496" cy="400110"/>
          </a:xfrm>
          <a:prstGeom prst="rect">
            <a:avLst/>
          </a:prstGeom>
          <a:noFill/>
        </p:spPr>
        <p:txBody>
          <a:bodyPr wrap="square" rtlCol="0">
            <a:spAutoFit/>
          </a:bodyPr>
          <a:lstStyle/>
          <a:p>
            <a:r>
              <a:rPr lang="en-CA" sz="1000" dirty="0"/>
              <a:t>provides access  to</a:t>
            </a:r>
          </a:p>
        </p:txBody>
      </p:sp>
      <p:sp>
        <p:nvSpPr>
          <p:cNvPr id="87" name="TextBox 86"/>
          <p:cNvSpPr txBox="1"/>
          <p:nvPr/>
        </p:nvSpPr>
        <p:spPr>
          <a:xfrm>
            <a:off x="6640290" y="3233994"/>
            <a:ext cx="545342" cy="246221"/>
          </a:xfrm>
          <a:prstGeom prst="rect">
            <a:avLst/>
          </a:prstGeom>
          <a:noFill/>
        </p:spPr>
        <p:txBody>
          <a:bodyPr wrap="none" rtlCol="0">
            <a:spAutoFit/>
          </a:bodyPr>
          <a:lstStyle/>
          <a:p>
            <a:r>
              <a:rPr lang="en-CA" sz="1000" dirty="0"/>
              <a:t>frames</a:t>
            </a:r>
          </a:p>
        </p:txBody>
      </p:sp>
      <p:sp>
        <p:nvSpPr>
          <p:cNvPr id="88" name="TextBox 87"/>
          <p:cNvSpPr txBox="1"/>
          <p:nvPr/>
        </p:nvSpPr>
        <p:spPr>
          <a:xfrm>
            <a:off x="4192626" y="3169595"/>
            <a:ext cx="641522" cy="246221"/>
          </a:xfrm>
          <a:prstGeom prst="rect">
            <a:avLst/>
          </a:prstGeom>
          <a:noFill/>
        </p:spPr>
        <p:txBody>
          <a:bodyPr wrap="none" rtlCol="0">
            <a:spAutoFit/>
          </a:bodyPr>
          <a:lstStyle/>
          <a:p>
            <a:r>
              <a:rPr lang="en-CA" sz="1000" dirty="0"/>
              <a:t>supports</a:t>
            </a:r>
          </a:p>
        </p:txBody>
      </p:sp>
      <p:sp>
        <p:nvSpPr>
          <p:cNvPr id="91" name="TextBox 90"/>
          <p:cNvSpPr txBox="1"/>
          <p:nvPr/>
        </p:nvSpPr>
        <p:spPr>
          <a:xfrm>
            <a:off x="7150366" y="2079955"/>
            <a:ext cx="675185" cy="246221"/>
          </a:xfrm>
          <a:prstGeom prst="rect">
            <a:avLst/>
          </a:prstGeom>
          <a:noFill/>
        </p:spPr>
        <p:txBody>
          <a:bodyPr wrap="none" rtlCol="0">
            <a:spAutoFit/>
          </a:bodyPr>
          <a:lstStyle/>
          <a:p>
            <a:r>
              <a:rPr lang="en-CA" sz="1000" dirty="0"/>
              <a:t>describes</a:t>
            </a:r>
          </a:p>
        </p:txBody>
      </p:sp>
      <p:cxnSp>
        <p:nvCxnSpPr>
          <p:cNvPr id="92" name="Straight Arrow Connector 91"/>
          <p:cNvCxnSpPr>
            <a:stCxn id="59" idx="2"/>
            <a:endCxn id="61" idx="0"/>
          </p:cNvCxnSpPr>
          <p:nvPr/>
        </p:nvCxnSpPr>
        <p:spPr bwMode="auto">
          <a:xfrm>
            <a:off x="3178816" y="1470473"/>
            <a:ext cx="0" cy="734779"/>
          </a:xfrm>
          <a:prstGeom prst="straightConnector1">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3" name="TextBox 92"/>
          <p:cNvSpPr txBox="1"/>
          <p:nvPr/>
        </p:nvSpPr>
        <p:spPr>
          <a:xfrm>
            <a:off x="2462233" y="3367604"/>
            <a:ext cx="1368152" cy="461665"/>
          </a:xfrm>
          <a:prstGeom prst="rect">
            <a:avLst/>
          </a:prstGeom>
          <a:solidFill>
            <a:srgbClr val="85CBFF"/>
          </a:solidFill>
        </p:spPr>
        <p:txBody>
          <a:bodyPr wrap="square" rtlCol="0">
            <a:spAutoFit/>
          </a:bodyPr>
          <a:lstStyle/>
          <a:p>
            <a:pPr algn="ctr"/>
            <a:r>
              <a:rPr lang="en-CA" sz="1200" dirty="0"/>
              <a:t>Business </a:t>
            </a:r>
          </a:p>
          <a:p>
            <a:pPr algn="ctr"/>
            <a:r>
              <a:rPr lang="en-CA" sz="1200" dirty="0"/>
              <a:t>Integrity</a:t>
            </a:r>
          </a:p>
        </p:txBody>
      </p:sp>
      <p:sp>
        <p:nvSpPr>
          <p:cNvPr id="94" name="TextBox 93"/>
          <p:cNvSpPr txBox="1"/>
          <p:nvPr/>
        </p:nvSpPr>
        <p:spPr>
          <a:xfrm>
            <a:off x="3279192" y="1658861"/>
            <a:ext cx="591829" cy="246221"/>
          </a:xfrm>
          <a:prstGeom prst="rect">
            <a:avLst/>
          </a:prstGeom>
          <a:noFill/>
        </p:spPr>
        <p:txBody>
          <a:bodyPr wrap="none" rtlCol="0">
            <a:spAutoFit/>
          </a:bodyPr>
          <a:lstStyle/>
          <a:p>
            <a:r>
              <a:rPr lang="en-CA" sz="1000" dirty="0"/>
              <a:t>impacts</a:t>
            </a:r>
          </a:p>
        </p:txBody>
      </p:sp>
      <p:sp>
        <p:nvSpPr>
          <p:cNvPr id="95" name="TextBox 94"/>
          <p:cNvSpPr txBox="1"/>
          <p:nvPr/>
        </p:nvSpPr>
        <p:spPr>
          <a:xfrm>
            <a:off x="4163480" y="2084457"/>
            <a:ext cx="910025" cy="246221"/>
          </a:xfrm>
          <a:prstGeom prst="rect">
            <a:avLst/>
          </a:prstGeom>
          <a:noFill/>
        </p:spPr>
        <p:txBody>
          <a:bodyPr wrap="square" rtlCol="0">
            <a:spAutoFit/>
          </a:bodyPr>
          <a:lstStyle/>
          <a:p>
            <a:r>
              <a:rPr lang="en-CA" sz="1000" dirty="0"/>
              <a:t>delivers</a:t>
            </a:r>
          </a:p>
        </p:txBody>
      </p:sp>
      <p:cxnSp>
        <p:nvCxnSpPr>
          <p:cNvPr id="96" name="Straight Connector 54"/>
          <p:cNvCxnSpPr/>
          <p:nvPr/>
        </p:nvCxnSpPr>
        <p:spPr bwMode="auto">
          <a:xfrm flipH="1">
            <a:off x="3814972" y="2671552"/>
            <a:ext cx="1221361" cy="719134"/>
          </a:xfrm>
          <a:prstGeom prst="straightConnector1">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Straight Arrow Connector 96"/>
          <p:cNvCxnSpPr>
            <a:stCxn id="65" idx="1"/>
            <a:endCxn id="66" idx="3"/>
          </p:cNvCxnSpPr>
          <p:nvPr/>
        </p:nvCxnSpPr>
        <p:spPr bwMode="auto">
          <a:xfrm flipH="1">
            <a:off x="6402736" y="3598437"/>
            <a:ext cx="884037" cy="50"/>
          </a:xfrm>
          <a:prstGeom prst="straightConnector1">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Straight Arrow Connector 97"/>
          <p:cNvCxnSpPr>
            <a:stCxn id="67" idx="0"/>
            <a:endCxn id="66" idx="2"/>
          </p:cNvCxnSpPr>
          <p:nvPr/>
        </p:nvCxnSpPr>
        <p:spPr bwMode="auto">
          <a:xfrm flipV="1">
            <a:off x="5709529" y="3829319"/>
            <a:ext cx="9131" cy="769707"/>
          </a:xfrm>
          <a:prstGeom prst="straightConnector1">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Straight Arrow Connector 98"/>
          <p:cNvCxnSpPr/>
          <p:nvPr/>
        </p:nvCxnSpPr>
        <p:spPr bwMode="auto">
          <a:xfrm flipH="1" flipV="1">
            <a:off x="3830385" y="3512712"/>
            <a:ext cx="1204199" cy="50"/>
          </a:xfrm>
          <a:prstGeom prst="straightConnector1">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0" name="TextBox 99"/>
          <p:cNvSpPr txBox="1"/>
          <p:nvPr/>
        </p:nvSpPr>
        <p:spPr>
          <a:xfrm>
            <a:off x="5745017" y="2832436"/>
            <a:ext cx="615874" cy="246221"/>
          </a:xfrm>
          <a:prstGeom prst="rect">
            <a:avLst/>
          </a:prstGeom>
          <a:noFill/>
        </p:spPr>
        <p:txBody>
          <a:bodyPr wrap="none" rtlCol="0">
            <a:spAutoFit/>
          </a:bodyPr>
          <a:lstStyle/>
          <a:p>
            <a:r>
              <a:rPr lang="en-CA" sz="1000" dirty="0"/>
              <a:t>requires</a:t>
            </a:r>
          </a:p>
        </p:txBody>
      </p:sp>
      <p:cxnSp>
        <p:nvCxnSpPr>
          <p:cNvPr id="101" name="Straight Arrow Connector 100"/>
          <p:cNvCxnSpPr>
            <a:stCxn id="69" idx="1"/>
            <a:endCxn id="71" idx="3"/>
          </p:cNvCxnSpPr>
          <p:nvPr/>
        </p:nvCxnSpPr>
        <p:spPr bwMode="auto">
          <a:xfrm flipH="1">
            <a:off x="6407919" y="2434386"/>
            <a:ext cx="1776313" cy="158"/>
          </a:xfrm>
          <a:prstGeom prst="straightConnector1">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Elbow Connector 101"/>
          <p:cNvCxnSpPr>
            <a:stCxn id="69" idx="2"/>
            <a:endCxn id="67" idx="3"/>
          </p:cNvCxnSpPr>
          <p:nvPr/>
        </p:nvCxnSpPr>
        <p:spPr>
          <a:xfrm rot="5400000">
            <a:off x="6548637" y="2510187"/>
            <a:ext cx="2164641" cy="2474703"/>
          </a:xfrm>
          <a:prstGeom prst="bentConnector2">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Elbow Connector 102"/>
          <p:cNvCxnSpPr>
            <a:cxnSpLocks/>
            <a:stCxn id="65" idx="2"/>
          </p:cNvCxnSpPr>
          <p:nvPr/>
        </p:nvCxnSpPr>
        <p:spPr>
          <a:xfrm rot="5400000">
            <a:off x="6753385" y="3446449"/>
            <a:ext cx="834645" cy="1600284"/>
          </a:xfrm>
          <a:prstGeom prst="bentConnector2">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6767283" y="4288933"/>
            <a:ext cx="643125" cy="246221"/>
          </a:xfrm>
          <a:prstGeom prst="rect">
            <a:avLst/>
          </a:prstGeom>
          <a:noFill/>
        </p:spPr>
        <p:txBody>
          <a:bodyPr wrap="none" rtlCol="0">
            <a:spAutoFit/>
          </a:bodyPr>
          <a:lstStyle/>
          <a:p>
            <a:r>
              <a:rPr lang="en-CA" sz="1000" dirty="0"/>
              <a:t>is part of</a:t>
            </a:r>
          </a:p>
        </p:txBody>
      </p:sp>
      <p:sp>
        <p:nvSpPr>
          <p:cNvPr id="105" name="TextBox 104"/>
          <p:cNvSpPr txBox="1"/>
          <p:nvPr/>
        </p:nvSpPr>
        <p:spPr>
          <a:xfrm>
            <a:off x="5037613" y="1012232"/>
            <a:ext cx="1368152" cy="461665"/>
          </a:xfrm>
          <a:prstGeom prst="rect">
            <a:avLst/>
          </a:prstGeom>
          <a:solidFill>
            <a:srgbClr val="85CBFF"/>
          </a:solidFill>
        </p:spPr>
        <p:txBody>
          <a:bodyPr wrap="square" rtlCol="0">
            <a:spAutoFit/>
          </a:bodyPr>
          <a:lstStyle/>
          <a:p>
            <a:pPr algn="ctr"/>
            <a:r>
              <a:rPr lang="en-CA" sz="1200" dirty="0"/>
              <a:t>Business </a:t>
            </a:r>
          </a:p>
          <a:p>
            <a:pPr algn="ctr"/>
            <a:r>
              <a:rPr lang="en-CA" sz="1200" dirty="0"/>
              <a:t>Strategy</a:t>
            </a:r>
          </a:p>
        </p:txBody>
      </p:sp>
      <p:cxnSp>
        <p:nvCxnSpPr>
          <p:cNvPr id="106" name="Straight Arrow Connector 105"/>
          <p:cNvCxnSpPr>
            <a:stCxn id="71" idx="0"/>
            <a:endCxn id="105" idx="2"/>
          </p:cNvCxnSpPr>
          <p:nvPr/>
        </p:nvCxnSpPr>
        <p:spPr bwMode="auto">
          <a:xfrm flipH="1" flipV="1">
            <a:off x="5721689" y="1473897"/>
            <a:ext cx="2154" cy="729814"/>
          </a:xfrm>
          <a:prstGeom prst="straightConnector1">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Straight Connector 106"/>
          <p:cNvCxnSpPr>
            <a:stCxn id="59" idx="3"/>
            <a:endCxn id="105" idx="1"/>
          </p:cNvCxnSpPr>
          <p:nvPr/>
        </p:nvCxnSpPr>
        <p:spPr bwMode="auto">
          <a:xfrm>
            <a:off x="3862892" y="1239641"/>
            <a:ext cx="1174721" cy="342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8" name="TextBox 107"/>
          <p:cNvSpPr txBox="1"/>
          <p:nvPr/>
        </p:nvSpPr>
        <p:spPr>
          <a:xfrm>
            <a:off x="4083387" y="898440"/>
            <a:ext cx="497252" cy="246221"/>
          </a:xfrm>
          <a:prstGeom prst="rect">
            <a:avLst/>
          </a:prstGeom>
          <a:noFill/>
        </p:spPr>
        <p:txBody>
          <a:bodyPr wrap="none" rtlCol="0">
            <a:spAutoFit/>
          </a:bodyPr>
          <a:lstStyle/>
          <a:p>
            <a:r>
              <a:rPr lang="en-CA" sz="1000" dirty="0"/>
              <a:t>drives</a:t>
            </a:r>
          </a:p>
        </p:txBody>
      </p:sp>
      <p:sp>
        <p:nvSpPr>
          <p:cNvPr id="109" name="TextBox 108"/>
          <p:cNvSpPr txBox="1"/>
          <p:nvPr/>
        </p:nvSpPr>
        <p:spPr>
          <a:xfrm>
            <a:off x="4973391" y="1745833"/>
            <a:ext cx="641522" cy="246221"/>
          </a:xfrm>
          <a:prstGeom prst="rect">
            <a:avLst/>
          </a:prstGeom>
          <a:noFill/>
        </p:spPr>
        <p:txBody>
          <a:bodyPr wrap="none" rtlCol="0">
            <a:spAutoFit/>
          </a:bodyPr>
          <a:lstStyle/>
          <a:p>
            <a:r>
              <a:rPr lang="en-CA" sz="1000" dirty="0"/>
              <a:t>supports</a:t>
            </a:r>
          </a:p>
        </p:txBody>
      </p:sp>
      <p:sp>
        <p:nvSpPr>
          <p:cNvPr id="110" name="TextBox 109"/>
          <p:cNvSpPr txBox="1"/>
          <p:nvPr/>
        </p:nvSpPr>
        <p:spPr>
          <a:xfrm>
            <a:off x="7684807" y="1008808"/>
            <a:ext cx="1368152" cy="461665"/>
          </a:xfrm>
          <a:prstGeom prst="rect">
            <a:avLst/>
          </a:prstGeom>
          <a:solidFill>
            <a:srgbClr val="85CBFF"/>
          </a:solidFill>
        </p:spPr>
        <p:txBody>
          <a:bodyPr wrap="square" rtlCol="0">
            <a:spAutoFit/>
          </a:bodyPr>
          <a:lstStyle/>
          <a:p>
            <a:pPr algn="ctr"/>
            <a:r>
              <a:rPr lang="en-CA" sz="1200" dirty="0"/>
              <a:t>Business </a:t>
            </a:r>
          </a:p>
          <a:p>
            <a:pPr algn="ctr"/>
            <a:r>
              <a:rPr lang="en-CA" sz="1200" dirty="0"/>
              <a:t>Capability</a:t>
            </a:r>
          </a:p>
        </p:txBody>
      </p:sp>
      <p:cxnSp>
        <p:nvCxnSpPr>
          <p:cNvPr id="111" name="Straight Connector 110"/>
          <p:cNvCxnSpPr>
            <a:stCxn id="105" idx="3"/>
            <a:endCxn id="110" idx="1"/>
          </p:cNvCxnSpPr>
          <p:nvPr/>
        </p:nvCxnSpPr>
        <p:spPr bwMode="auto">
          <a:xfrm flipV="1">
            <a:off x="6405765" y="1239641"/>
            <a:ext cx="1279042" cy="342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Straight Arrow Connector 111"/>
          <p:cNvCxnSpPr>
            <a:cxnSpLocks/>
          </p:cNvCxnSpPr>
          <p:nvPr/>
        </p:nvCxnSpPr>
        <p:spPr>
          <a:xfrm flipH="1">
            <a:off x="6370563" y="1458687"/>
            <a:ext cx="1314243" cy="729520"/>
          </a:xfrm>
          <a:prstGeom prst="straightConnector1">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3" name="TextBox 112"/>
          <p:cNvSpPr txBox="1"/>
          <p:nvPr/>
        </p:nvSpPr>
        <p:spPr>
          <a:xfrm>
            <a:off x="6666914" y="901756"/>
            <a:ext cx="615874" cy="246221"/>
          </a:xfrm>
          <a:prstGeom prst="rect">
            <a:avLst/>
          </a:prstGeom>
          <a:noFill/>
        </p:spPr>
        <p:txBody>
          <a:bodyPr wrap="none" rtlCol="0">
            <a:spAutoFit/>
          </a:bodyPr>
          <a:lstStyle/>
          <a:p>
            <a:r>
              <a:rPr lang="en-CA" sz="1000" dirty="0"/>
              <a:t>requires</a:t>
            </a:r>
          </a:p>
        </p:txBody>
      </p:sp>
      <p:sp>
        <p:nvSpPr>
          <p:cNvPr id="114" name="TextBox 113"/>
          <p:cNvSpPr txBox="1"/>
          <p:nvPr/>
        </p:nvSpPr>
        <p:spPr>
          <a:xfrm>
            <a:off x="6119059" y="1599860"/>
            <a:ext cx="795411" cy="246221"/>
          </a:xfrm>
          <a:prstGeom prst="rect">
            <a:avLst/>
          </a:prstGeom>
          <a:noFill/>
        </p:spPr>
        <p:txBody>
          <a:bodyPr wrap="none" rtlCol="0">
            <a:spAutoFit/>
          </a:bodyPr>
          <a:lstStyle/>
          <a:p>
            <a:r>
              <a:rPr lang="en-CA" sz="1000" dirty="0"/>
              <a:t>depends on</a:t>
            </a:r>
          </a:p>
        </p:txBody>
      </p:sp>
      <p:cxnSp>
        <p:nvCxnSpPr>
          <p:cNvPr id="115" name="Elbow Connector 114"/>
          <p:cNvCxnSpPr>
            <a:stCxn id="66" idx="1"/>
            <a:endCxn id="110" idx="3"/>
          </p:cNvCxnSpPr>
          <p:nvPr/>
        </p:nvCxnSpPr>
        <p:spPr>
          <a:xfrm rot="10800000" flipH="1">
            <a:off x="5034583" y="1239641"/>
            <a:ext cx="4018375" cy="2358846"/>
          </a:xfrm>
          <a:prstGeom prst="bentConnector5">
            <a:avLst>
              <a:gd name="adj1" fmla="val -6874"/>
              <a:gd name="adj2" fmla="val -75178"/>
              <a:gd name="adj3" fmla="val 118726"/>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064CC2E3-51E0-46CF-AA99-F73A6937DEC7}"/>
              </a:ext>
            </a:extLst>
          </p:cNvPr>
          <p:cNvCxnSpPr>
            <a:cxnSpLocks/>
          </p:cNvCxnSpPr>
          <p:nvPr/>
        </p:nvCxnSpPr>
        <p:spPr>
          <a:xfrm flipH="1">
            <a:off x="4133440" y="2851232"/>
            <a:ext cx="366062" cy="221750"/>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8CB774CB-1548-4F78-8FE5-A94C1FC72DE7}"/>
              </a:ext>
            </a:extLst>
          </p:cNvPr>
          <p:cNvCxnSpPr>
            <a:cxnSpLocks/>
            <a:stCxn id="95" idx="2"/>
          </p:cNvCxnSpPr>
          <p:nvPr/>
        </p:nvCxnSpPr>
        <p:spPr>
          <a:xfrm flipH="1">
            <a:off x="4251547" y="2330678"/>
            <a:ext cx="366946" cy="0"/>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183D99B9-3838-4AF5-96CD-81100B8E7A89}"/>
              </a:ext>
            </a:extLst>
          </p:cNvPr>
          <p:cNvCxnSpPr>
            <a:cxnSpLocks/>
          </p:cNvCxnSpPr>
          <p:nvPr/>
        </p:nvCxnSpPr>
        <p:spPr>
          <a:xfrm flipH="1">
            <a:off x="4290783" y="3446943"/>
            <a:ext cx="400049" cy="0"/>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58EA0DF8-218F-46A6-89FA-31FD5D2587FB}"/>
              </a:ext>
            </a:extLst>
          </p:cNvPr>
          <p:cNvCxnSpPr>
            <a:cxnSpLocks/>
          </p:cNvCxnSpPr>
          <p:nvPr/>
        </p:nvCxnSpPr>
        <p:spPr>
          <a:xfrm flipH="1">
            <a:off x="6681558" y="3513618"/>
            <a:ext cx="400049" cy="0"/>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7DF1437D-65F9-4C30-BF8B-9C78E3CF8AD2}"/>
              </a:ext>
            </a:extLst>
          </p:cNvPr>
          <p:cNvCxnSpPr>
            <a:cxnSpLocks/>
          </p:cNvCxnSpPr>
          <p:nvPr/>
        </p:nvCxnSpPr>
        <p:spPr>
          <a:xfrm flipH="1">
            <a:off x="6833958" y="4570893"/>
            <a:ext cx="400049" cy="0"/>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F0ABAE17-1344-462A-A4C9-55DE47ADA4E3}"/>
              </a:ext>
            </a:extLst>
          </p:cNvPr>
          <p:cNvCxnSpPr>
            <a:cxnSpLocks/>
          </p:cNvCxnSpPr>
          <p:nvPr/>
        </p:nvCxnSpPr>
        <p:spPr>
          <a:xfrm flipH="1">
            <a:off x="7243533" y="2361093"/>
            <a:ext cx="400049" cy="0"/>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16A59385-84A7-4104-AAA7-A7D950020FB9}"/>
              </a:ext>
            </a:extLst>
          </p:cNvPr>
          <p:cNvSpPr txBox="1"/>
          <p:nvPr/>
        </p:nvSpPr>
        <p:spPr>
          <a:xfrm>
            <a:off x="8357612" y="5041408"/>
            <a:ext cx="643125" cy="246221"/>
          </a:xfrm>
          <a:prstGeom prst="rect">
            <a:avLst/>
          </a:prstGeom>
          <a:noFill/>
        </p:spPr>
        <p:txBody>
          <a:bodyPr wrap="none" rtlCol="0">
            <a:spAutoFit/>
          </a:bodyPr>
          <a:lstStyle/>
          <a:p>
            <a:r>
              <a:rPr lang="en-CA" sz="1000" dirty="0"/>
              <a:t>is part of</a:t>
            </a:r>
          </a:p>
        </p:txBody>
      </p:sp>
      <p:cxnSp>
        <p:nvCxnSpPr>
          <p:cNvPr id="123" name="Straight Arrow Connector 122">
            <a:extLst>
              <a:ext uri="{FF2B5EF4-FFF2-40B4-BE49-F238E27FC236}">
                <a16:creationId xmlns:a16="http://schemas.microsoft.com/office/drawing/2014/main" id="{AB3D9496-1501-4684-A281-FA2A75FF3EC4}"/>
              </a:ext>
            </a:extLst>
          </p:cNvPr>
          <p:cNvCxnSpPr>
            <a:cxnSpLocks/>
          </p:cNvCxnSpPr>
          <p:nvPr/>
        </p:nvCxnSpPr>
        <p:spPr>
          <a:xfrm flipH="1">
            <a:off x="8596083" y="5296864"/>
            <a:ext cx="400049" cy="0"/>
          </a:xfrm>
          <a:prstGeom prst="straightConnector1">
            <a:avLst/>
          </a:prstGeom>
          <a:ln w="19050">
            <a:solidFill>
              <a:schemeClr val="tx1">
                <a:lumMod val="65000"/>
                <a:lumOff val="3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8487232A-5EA5-4DA4-8A97-6A739A65D3EE}"/>
              </a:ext>
            </a:extLst>
          </p:cNvPr>
          <p:cNvCxnSpPr>
            <a:cxnSpLocks/>
          </p:cNvCxnSpPr>
          <p:nvPr/>
        </p:nvCxnSpPr>
        <p:spPr>
          <a:xfrm flipH="1">
            <a:off x="6824433" y="1160943"/>
            <a:ext cx="400049" cy="0"/>
          </a:xfrm>
          <a:prstGeom prst="straightConnector1">
            <a:avLst/>
          </a:prstGeom>
          <a:ln w="19050">
            <a:solidFill>
              <a:schemeClr val="tx1">
                <a:lumMod val="65000"/>
                <a:lumOff val="3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9F6BDE84-779F-4071-B79D-635ED42E41B7}"/>
              </a:ext>
            </a:extLst>
          </p:cNvPr>
          <p:cNvCxnSpPr>
            <a:cxnSpLocks/>
          </p:cNvCxnSpPr>
          <p:nvPr/>
        </p:nvCxnSpPr>
        <p:spPr>
          <a:xfrm flipH="1">
            <a:off x="4157433" y="1160943"/>
            <a:ext cx="400049" cy="0"/>
          </a:xfrm>
          <a:prstGeom prst="straightConnector1">
            <a:avLst/>
          </a:prstGeom>
          <a:ln w="19050">
            <a:solidFill>
              <a:schemeClr val="tx1">
                <a:lumMod val="65000"/>
                <a:lumOff val="3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4AB39F47-B2B0-4AFA-BD0F-F38EEEE72AE6}"/>
              </a:ext>
            </a:extLst>
          </p:cNvPr>
          <p:cNvCxnSpPr>
            <a:cxnSpLocks/>
          </p:cNvCxnSpPr>
          <p:nvPr/>
        </p:nvCxnSpPr>
        <p:spPr>
          <a:xfrm flipH="1">
            <a:off x="6767283" y="1651082"/>
            <a:ext cx="361121" cy="217861"/>
          </a:xfrm>
          <a:prstGeom prst="straightConnector1">
            <a:avLst/>
          </a:prstGeom>
          <a:ln w="19050">
            <a:solidFill>
              <a:schemeClr val="tx1">
                <a:lumMod val="65000"/>
                <a:lumOff val="3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B3ACAC4F-F79D-49CD-B8AB-AB1C63E6D2A3}"/>
              </a:ext>
            </a:extLst>
          </p:cNvPr>
          <p:cNvCxnSpPr>
            <a:cxnSpLocks/>
          </p:cNvCxnSpPr>
          <p:nvPr/>
        </p:nvCxnSpPr>
        <p:spPr>
          <a:xfrm flipV="1">
            <a:off x="3279191" y="1625358"/>
            <a:ext cx="0" cy="372024"/>
          </a:xfrm>
          <a:prstGeom prst="straightConnector1">
            <a:avLst/>
          </a:prstGeom>
          <a:ln w="19050">
            <a:solidFill>
              <a:schemeClr val="tx1">
                <a:lumMod val="65000"/>
                <a:lumOff val="3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C4C4BAD9-8283-4DD6-A438-41C9C4266255}"/>
              </a:ext>
            </a:extLst>
          </p:cNvPr>
          <p:cNvCxnSpPr>
            <a:cxnSpLocks/>
          </p:cNvCxnSpPr>
          <p:nvPr/>
        </p:nvCxnSpPr>
        <p:spPr>
          <a:xfrm flipV="1">
            <a:off x="5793791" y="2777883"/>
            <a:ext cx="0" cy="372024"/>
          </a:xfrm>
          <a:prstGeom prst="straightConnector1">
            <a:avLst/>
          </a:prstGeom>
          <a:ln w="19050">
            <a:solidFill>
              <a:schemeClr val="tx1">
                <a:lumMod val="65000"/>
                <a:lumOff val="3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83F9858C-EBD9-4030-B2D1-9CB319B12A26}"/>
              </a:ext>
            </a:extLst>
          </p:cNvPr>
          <p:cNvCxnSpPr>
            <a:cxnSpLocks/>
          </p:cNvCxnSpPr>
          <p:nvPr/>
        </p:nvCxnSpPr>
        <p:spPr>
          <a:xfrm flipV="1">
            <a:off x="5641391" y="1665523"/>
            <a:ext cx="0" cy="372024"/>
          </a:xfrm>
          <a:prstGeom prst="straightConnector1">
            <a:avLst/>
          </a:prstGeom>
          <a:ln w="190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F2A7E3C0-7DAA-4BB0-A15D-0198CF652878}"/>
              </a:ext>
            </a:extLst>
          </p:cNvPr>
          <p:cNvCxnSpPr>
            <a:cxnSpLocks/>
          </p:cNvCxnSpPr>
          <p:nvPr/>
        </p:nvCxnSpPr>
        <p:spPr>
          <a:xfrm flipV="1">
            <a:off x="5631866" y="4044708"/>
            <a:ext cx="0" cy="372024"/>
          </a:xfrm>
          <a:prstGeom prst="straightConnector1">
            <a:avLst/>
          </a:prstGeom>
          <a:ln w="190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9FF6319D-05D5-4BC4-A968-48FDF6FBD502}"/>
              </a:ext>
            </a:extLst>
          </p:cNvPr>
          <p:cNvSpPr txBox="1"/>
          <p:nvPr/>
        </p:nvSpPr>
        <p:spPr>
          <a:xfrm>
            <a:off x="8100783" y="4469908"/>
            <a:ext cx="643125" cy="246221"/>
          </a:xfrm>
          <a:prstGeom prst="rect">
            <a:avLst/>
          </a:prstGeom>
          <a:noFill/>
        </p:spPr>
        <p:txBody>
          <a:bodyPr wrap="none" rtlCol="0">
            <a:spAutoFit/>
          </a:bodyPr>
          <a:lstStyle/>
          <a:p>
            <a:r>
              <a:rPr lang="en-CA" sz="1000" dirty="0"/>
              <a:t>is part of</a:t>
            </a:r>
          </a:p>
        </p:txBody>
      </p:sp>
      <p:cxnSp>
        <p:nvCxnSpPr>
          <p:cNvPr id="132" name="Straight Arrow Connector 131">
            <a:extLst>
              <a:ext uri="{FF2B5EF4-FFF2-40B4-BE49-F238E27FC236}">
                <a16:creationId xmlns:a16="http://schemas.microsoft.com/office/drawing/2014/main" id="{AC100B85-9162-4813-B855-946BBADE6F6B}"/>
              </a:ext>
            </a:extLst>
          </p:cNvPr>
          <p:cNvCxnSpPr>
            <a:cxnSpLocks/>
          </p:cNvCxnSpPr>
          <p:nvPr/>
        </p:nvCxnSpPr>
        <p:spPr>
          <a:xfrm flipH="1">
            <a:off x="8167458" y="4751868"/>
            <a:ext cx="400049" cy="0"/>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3" name="Rectangle 132"/>
          <p:cNvSpPr/>
          <p:nvPr/>
        </p:nvSpPr>
        <p:spPr>
          <a:xfrm>
            <a:off x="1953449" y="800742"/>
            <a:ext cx="8331220" cy="860620"/>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4" name="Rectangle 133"/>
          <p:cNvSpPr/>
          <p:nvPr/>
        </p:nvSpPr>
        <p:spPr>
          <a:xfrm>
            <a:off x="4251547" y="3190430"/>
            <a:ext cx="6033122" cy="2342074"/>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5" name="Rectangle 134"/>
          <p:cNvSpPr/>
          <p:nvPr/>
        </p:nvSpPr>
        <p:spPr>
          <a:xfrm>
            <a:off x="1955540" y="800708"/>
            <a:ext cx="8331220" cy="4731796"/>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6" name="TextBox 135"/>
          <p:cNvSpPr txBox="1"/>
          <p:nvPr/>
        </p:nvSpPr>
        <p:spPr>
          <a:xfrm>
            <a:off x="409569" y="872750"/>
            <a:ext cx="1445597" cy="646331"/>
          </a:xfrm>
          <a:prstGeom prst="rect">
            <a:avLst/>
          </a:prstGeom>
          <a:noFill/>
        </p:spPr>
        <p:txBody>
          <a:bodyPr wrap="square" rtlCol="0">
            <a:spAutoFit/>
          </a:bodyPr>
          <a:lstStyle/>
          <a:p>
            <a:r>
              <a:rPr lang="en-CA" dirty="0"/>
              <a:t>Strategy Perspective</a:t>
            </a:r>
          </a:p>
        </p:txBody>
      </p:sp>
      <p:sp>
        <p:nvSpPr>
          <p:cNvPr id="137" name="TextBox 136"/>
          <p:cNvSpPr txBox="1"/>
          <p:nvPr/>
        </p:nvSpPr>
        <p:spPr>
          <a:xfrm>
            <a:off x="409569" y="2926719"/>
            <a:ext cx="1445597" cy="646331"/>
          </a:xfrm>
          <a:prstGeom prst="rect">
            <a:avLst/>
          </a:prstGeom>
          <a:noFill/>
        </p:spPr>
        <p:txBody>
          <a:bodyPr wrap="square" rtlCol="0">
            <a:spAutoFit/>
          </a:bodyPr>
          <a:lstStyle/>
          <a:p>
            <a:r>
              <a:rPr lang="en-CA" dirty="0"/>
              <a:t>Value Perspective</a:t>
            </a:r>
          </a:p>
        </p:txBody>
      </p:sp>
      <p:sp>
        <p:nvSpPr>
          <p:cNvPr id="138" name="TextBox 137"/>
          <p:cNvSpPr txBox="1"/>
          <p:nvPr/>
        </p:nvSpPr>
        <p:spPr>
          <a:xfrm>
            <a:off x="10284669" y="3923425"/>
            <a:ext cx="1445597" cy="646331"/>
          </a:xfrm>
          <a:prstGeom prst="rect">
            <a:avLst/>
          </a:prstGeom>
          <a:noFill/>
        </p:spPr>
        <p:txBody>
          <a:bodyPr wrap="square" rtlCol="0">
            <a:spAutoFit/>
          </a:bodyPr>
          <a:lstStyle/>
          <a:p>
            <a:r>
              <a:rPr lang="en-CA" dirty="0"/>
              <a:t>Knowledge Perspective</a:t>
            </a:r>
          </a:p>
        </p:txBody>
      </p:sp>
    </p:spTree>
    <p:extLst>
      <p:ext uri="{BB962C8B-B14F-4D97-AF65-F5344CB8AC3E}">
        <p14:creationId xmlns:p14="http://schemas.microsoft.com/office/powerpoint/2010/main" val="2687255540"/>
      </p:ext>
    </p:extLst>
  </p:cSld>
  <p:clrMapOvr>
    <a:masterClrMapping/>
  </p:clrMapOvr>
  <p:transition spd="slow">
    <p:cover dir="d"/>
  </p:transition>
</p:sld>
</file>

<file path=ppt/theme/theme1.xml><?xml version="1.0" encoding="utf-8"?>
<a:theme xmlns:a="http://schemas.openxmlformats.org/drawingml/2006/main" name="Office Theme">
  <a:themeElements>
    <a:clrScheme name="PC - Color Mix 03">
      <a:dk1>
        <a:srgbClr val="44546A"/>
      </a:dk1>
      <a:lt1>
        <a:srgbClr val="FFFFFF"/>
      </a:lt1>
      <a:dk2>
        <a:srgbClr val="44546A"/>
      </a:dk2>
      <a:lt2>
        <a:srgbClr val="E7E6E6"/>
      </a:lt2>
      <a:accent1>
        <a:srgbClr val="023E87"/>
      </a:accent1>
      <a:accent2>
        <a:srgbClr val="118FCF"/>
      </a:accent2>
      <a:accent3>
        <a:srgbClr val="1AC9D3"/>
      </a:accent3>
      <a:accent4>
        <a:srgbClr val="1ACB88"/>
      </a:accent4>
      <a:accent5>
        <a:srgbClr val="3CC14E"/>
      </a:accent5>
      <a:accent6>
        <a:srgbClr val="88BC2A"/>
      </a:accent6>
      <a:hlink>
        <a:srgbClr val="023E87"/>
      </a:hlink>
      <a:folHlink>
        <a:srgbClr val="88BC2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14988</TotalTime>
  <Words>2572</Words>
  <Application>Microsoft Office PowerPoint</Application>
  <PresentationFormat>Widescreen</PresentationFormat>
  <Paragraphs>356</Paragraphs>
  <Slides>32</Slides>
  <Notes>10</Notes>
  <HiddenSlides>4</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Arial Narrow</vt:lpstr>
      <vt:lpstr>Calibri</vt:lpstr>
      <vt:lpstr>Calibri Light</vt:lpstr>
      <vt:lpstr>Century Gothic</vt:lpstr>
      <vt:lpstr>Open Sans</vt:lpstr>
      <vt:lpstr>Roboto Black</vt:lpstr>
      <vt:lpstr>Source Sans Pro</vt:lpstr>
      <vt:lpstr>Source Sans Pro Light</vt:lpstr>
      <vt:lpstr>Times</vt:lpstr>
      <vt:lpstr>Times New Roman</vt:lpstr>
      <vt:lpstr>Verdana</vt:lpstr>
      <vt:lpstr>Office Theme</vt:lpstr>
      <vt:lpstr>PowerPoint Presentation</vt:lpstr>
      <vt:lpstr>Notices</vt:lpstr>
      <vt:lpstr>Ages and Revolutions: In the Knowledge Age, Change is Perpetual</vt:lpstr>
      <vt:lpstr>Agility is needed because of</vt:lpstr>
      <vt:lpstr>PowerPoint Presentation</vt:lpstr>
      <vt:lpstr>PowerPoint Presentation</vt:lpstr>
      <vt:lpstr>PowerPoint Presentation</vt:lpstr>
      <vt:lpstr>Russian Version</vt:lpstr>
      <vt:lpstr>Business Agility Manifesto – Core Concept Diagram</vt:lpstr>
      <vt:lpstr>PowerPoint Presentation</vt:lpstr>
      <vt:lpstr>PowerPoint Presentation</vt:lpstr>
      <vt:lpstr>Strategic Requirements: Assess STEEPL Factors</vt:lpstr>
      <vt:lpstr>PowerPoint Presentation</vt:lpstr>
      <vt:lpstr>PowerPoint Presentation</vt:lpstr>
      <vt:lpstr>PowerPoint Presentation</vt:lpstr>
      <vt:lpstr>Outside Business Stakeholders Define What is of Value!</vt:lpstr>
      <vt:lpstr>Stakeholder Value attributes: Who Cares?</vt:lpstr>
      <vt:lpstr>Aspects of Business Value: What’s Important to Stakeholders at all levels?</vt:lpstr>
      <vt:lpstr>Aspects of Business Value: What’s Important to Stakeholders at all levels?</vt:lpstr>
      <vt:lpstr>Aspects of Business Value: What’s Important to Stakeholders at all levels?</vt:lpstr>
      <vt:lpstr>Consolidated Value - Exchanges, Expectations and Experiences - is the basis for measurement</vt:lpstr>
      <vt:lpstr>The North Star: Integration of stakeholder value and KPIs</vt:lpstr>
      <vt:lpstr>PowerPoint Presentation</vt:lpstr>
      <vt:lpstr>Internal Business Design must Align with Outside Value Needs</vt:lpstr>
      <vt:lpstr>PowerPoint Presentation</vt:lpstr>
      <vt:lpstr>PowerPoint Presentation</vt:lpstr>
      <vt:lpstr>Connecting Concepts To form a Concept Model</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dc:creator>
  <cp:lastModifiedBy>Roger Burlton</cp:lastModifiedBy>
  <cp:revision>397</cp:revision>
  <cp:lastPrinted>2018-10-28T17:43:06Z</cp:lastPrinted>
  <dcterms:created xsi:type="dcterms:W3CDTF">2016-11-30T11:17:56Z</dcterms:created>
  <dcterms:modified xsi:type="dcterms:W3CDTF">2018-11-30T11:00:45Z</dcterms:modified>
</cp:coreProperties>
</file>